
<file path=[Content_Types].xml><?xml version="1.0" encoding="utf-8"?>
<Types xmlns="http://schemas.openxmlformats.org/package/2006/content-types">
  <Default Extension="jpeg" ContentType="image/jpeg"/>
  <Default Extension="JPG" ContentType="image/.jpg"/>
  <Default Extension="vml" ContentType="application/vnd.openxmlformats-officedocument.vmlDrawing"/>
  <Default Extension="bin" ContentType="application/vnd.openxmlformats-officedocument.oleObject"/>
  <Default Extension="wav" ContentType="audio/x-wav"/>
  <Default Extension="wmf" ContentType="image/x-wmf"/>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diagrams/colors1.xml" ContentType="application/vnd.openxmlformats-officedocument.drawingml.diagramColors+xml"/>
  <Override PartName="/ppt/diagrams/colors10.xml" ContentType="application/vnd.openxmlformats-officedocument.drawingml.diagramColors+xml"/>
  <Override PartName="/ppt/diagrams/colors100.xml" ContentType="application/vnd.openxmlformats-officedocument.drawingml.diagramColors+xml"/>
  <Override PartName="/ppt/diagrams/colors101.xml" ContentType="application/vnd.openxmlformats-officedocument.drawingml.diagramColors+xml"/>
  <Override PartName="/ppt/diagrams/colors102.xml" ContentType="application/vnd.openxmlformats-officedocument.drawingml.diagramColors+xml"/>
  <Override PartName="/ppt/diagrams/colors103.xml" ContentType="application/vnd.openxmlformats-officedocument.drawingml.diagramColors+xml"/>
  <Override PartName="/ppt/diagrams/colors104.xml" ContentType="application/vnd.openxmlformats-officedocument.drawingml.diagramColors+xml"/>
  <Override PartName="/ppt/diagrams/colors105.xml" ContentType="application/vnd.openxmlformats-officedocument.drawingml.diagramColors+xml"/>
  <Override PartName="/ppt/diagrams/colors106.xml" ContentType="application/vnd.openxmlformats-officedocument.drawingml.diagramColors+xml"/>
  <Override PartName="/ppt/diagrams/colors107.xml" ContentType="application/vnd.openxmlformats-officedocument.drawingml.diagramColors+xml"/>
  <Override PartName="/ppt/diagrams/colors108.xml" ContentType="application/vnd.openxmlformats-officedocument.drawingml.diagramColors+xml"/>
  <Override PartName="/ppt/diagrams/colors109.xml" ContentType="application/vnd.openxmlformats-officedocument.drawingml.diagramColors+xml"/>
  <Override PartName="/ppt/diagrams/colors11.xml" ContentType="application/vnd.openxmlformats-officedocument.drawingml.diagramColors+xml"/>
  <Override PartName="/ppt/diagrams/colors110.xml" ContentType="application/vnd.openxmlformats-officedocument.drawingml.diagramColors+xml"/>
  <Override PartName="/ppt/diagrams/colors111.xml" ContentType="application/vnd.openxmlformats-officedocument.drawingml.diagramColors+xml"/>
  <Override PartName="/ppt/diagrams/colors112.xml" ContentType="application/vnd.openxmlformats-officedocument.drawingml.diagramColors+xml"/>
  <Override PartName="/ppt/diagrams/colors113.xml" ContentType="application/vnd.openxmlformats-officedocument.drawingml.diagramColors+xml"/>
  <Override PartName="/ppt/diagrams/colors114.xml" ContentType="application/vnd.openxmlformats-officedocument.drawingml.diagramColors+xml"/>
  <Override PartName="/ppt/diagrams/colors115.xml" ContentType="application/vnd.openxmlformats-officedocument.drawingml.diagramColors+xml"/>
  <Override PartName="/ppt/diagrams/colors116.xml" ContentType="application/vnd.openxmlformats-officedocument.drawingml.diagramColors+xml"/>
  <Override PartName="/ppt/diagrams/colors117.xml" ContentType="application/vnd.openxmlformats-officedocument.drawingml.diagramColors+xml"/>
  <Override PartName="/ppt/diagrams/colors118.xml" ContentType="application/vnd.openxmlformats-officedocument.drawingml.diagramColors+xml"/>
  <Override PartName="/ppt/diagrams/colors119.xml" ContentType="application/vnd.openxmlformats-officedocument.drawingml.diagramColors+xml"/>
  <Override PartName="/ppt/diagrams/colors12.xml" ContentType="application/vnd.openxmlformats-officedocument.drawingml.diagramColors+xml"/>
  <Override PartName="/ppt/diagrams/colors120.xml" ContentType="application/vnd.openxmlformats-officedocument.drawingml.diagramColors+xml"/>
  <Override PartName="/ppt/diagrams/colors121.xml" ContentType="application/vnd.openxmlformats-officedocument.drawingml.diagramColors+xml"/>
  <Override PartName="/ppt/diagrams/colors122.xml" ContentType="application/vnd.openxmlformats-officedocument.drawingml.diagramColors+xml"/>
  <Override PartName="/ppt/diagrams/colors123.xml" ContentType="application/vnd.openxmlformats-officedocument.drawingml.diagramColors+xml"/>
  <Override PartName="/ppt/diagrams/colors124.xml" ContentType="application/vnd.openxmlformats-officedocument.drawingml.diagramColors+xml"/>
  <Override PartName="/ppt/diagrams/colors125.xml" ContentType="application/vnd.openxmlformats-officedocument.drawingml.diagramColors+xml"/>
  <Override PartName="/ppt/diagrams/colors126.xml" ContentType="application/vnd.openxmlformats-officedocument.drawingml.diagramColors+xml"/>
  <Override PartName="/ppt/diagrams/colors127.xml" ContentType="application/vnd.openxmlformats-officedocument.drawingml.diagramColors+xml"/>
  <Override PartName="/ppt/diagrams/colors128.xml" ContentType="application/vnd.openxmlformats-officedocument.drawingml.diagramColors+xml"/>
  <Override PartName="/ppt/diagrams/colors129.xml" ContentType="application/vnd.openxmlformats-officedocument.drawingml.diagramColors+xml"/>
  <Override PartName="/ppt/diagrams/colors13.xml" ContentType="application/vnd.openxmlformats-officedocument.drawingml.diagramColors+xml"/>
  <Override PartName="/ppt/diagrams/colors130.xml" ContentType="application/vnd.openxmlformats-officedocument.drawingml.diagramColors+xml"/>
  <Override PartName="/ppt/diagrams/colors131.xml" ContentType="application/vnd.openxmlformats-officedocument.drawingml.diagramColors+xml"/>
  <Override PartName="/ppt/diagrams/colors132.xml" ContentType="application/vnd.openxmlformats-officedocument.drawingml.diagramColors+xml"/>
  <Override PartName="/ppt/diagrams/colors133.xml" ContentType="application/vnd.openxmlformats-officedocument.drawingml.diagramColors+xml"/>
  <Override PartName="/ppt/diagrams/colors134.xml" ContentType="application/vnd.openxmlformats-officedocument.drawingml.diagramColors+xml"/>
  <Override PartName="/ppt/diagrams/colors135.xml" ContentType="application/vnd.openxmlformats-officedocument.drawingml.diagramColors+xml"/>
  <Override PartName="/ppt/diagrams/colors136.xml" ContentType="application/vnd.openxmlformats-officedocument.drawingml.diagramColors+xml"/>
  <Override PartName="/ppt/diagrams/colors137.xml" ContentType="application/vnd.openxmlformats-officedocument.drawingml.diagramColors+xml"/>
  <Override PartName="/ppt/diagrams/colors138.xml" ContentType="application/vnd.openxmlformats-officedocument.drawingml.diagramColors+xml"/>
  <Override PartName="/ppt/diagrams/colors139.xml" ContentType="application/vnd.openxmlformats-officedocument.drawingml.diagramColors+xml"/>
  <Override PartName="/ppt/diagrams/colors14.xml" ContentType="application/vnd.openxmlformats-officedocument.drawingml.diagramColors+xml"/>
  <Override PartName="/ppt/diagrams/colors140.xml" ContentType="application/vnd.openxmlformats-officedocument.drawingml.diagramColors+xml"/>
  <Override PartName="/ppt/diagrams/colors141.xml" ContentType="application/vnd.openxmlformats-officedocument.drawingml.diagramColors+xml"/>
  <Override PartName="/ppt/diagrams/colors142.xml" ContentType="application/vnd.openxmlformats-officedocument.drawingml.diagramColors+xml"/>
  <Override PartName="/ppt/diagrams/colors143.xml" ContentType="application/vnd.openxmlformats-officedocument.drawingml.diagramColors+xml"/>
  <Override PartName="/ppt/diagrams/colors144.xml" ContentType="application/vnd.openxmlformats-officedocument.drawingml.diagramColors+xml"/>
  <Override PartName="/ppt/diagrams/colors145.xml" ContentType="application/vnd.openxmlformats-officedocument.drawingml.diagramColors+xml"/>
  <Override PartName="/ppt/diagrams/colors146.xml" ContentType="application/vnd.openxmlformats-officedocument.drawingml.diagramColors+xml"/>
  <Override PartName="/ppt/diagrams/colors147.xml" ContentType="application/vnd.openxmlformats-officedocument.drawingml.diagramColors+xml"/>
  <Override PartName="/ppt/diagrams/colors148.xml" ContentType="application/vnd.openxmlformats-officedocument.drawingml.diagramColors+xml"/>
  <Override PartName="/ppt/diagrams/colors149.xml" ContentType="application/vnd.openxmlformats-officedocument.drawingml.diagramColors+xml"/>
  <Override PartName="/ppt/diagrams/colors15.xml" ContentType="application/vnd.openxmlformats-officedocument.drawingml.diagramColors+xml"/>
  <Override PartName="/ppt/diagrams/colors150.xml" ContentType="application/vnd.openxmlformats-officedocument.drawingml.diagramColors+xml"/>
  <Override PartName="/ppt/diagrams/colors151.xml" ContentType="application/vnd.openxmlformats-officedocument.drawingml.diagramColors+xml"/>
  <Override PartName="/ppt/diagrams/colors152.xml" ContentType="application/vnd.openxmlformats-officedocument.drawingml.diagramColors+xml"/>
  <Override PartName="/ppt/diagrams/colors153.xml" ContentType="application/vnd.openxmlformats-officedocument.drawingml.diagramColors+xml"/>
  <Override PartName="/ppt/diagrams/colors154.xml" ContentType="application/vnd.openxmlformats-officedocument.drawingml.diagramColors+xml"/>
  <Override PartName="/ppt/diagrams/colors155.xml" ContentType="application/vnd.openxmlformats-officedocument.drawingml.diagramColors+xml"/>
  <Override PartName="/ppt/diagrams/colors156.xml" ContentType="application/vnd.openxmlformats-officedocument.drawingml.diagramColors+xml"/>
  <Override PartName="/ppt/diagrams/colors157.xml" ContentType="application/vnd.openxmlformats-officedocument.drawingml.diagramColors+xml"/>
  <Override PartName="/ppt/diagrams/colors158.xml" ContentType="application/vnd.openxmlformats-officedocument.drawingml.diagramColors+xml"/>
  <Override PartName="/ppt/diagrams/colors159.xml" ContentType="application/vnd.openxmlformats-officedocument.drawingml.diagramColors+xml"/>
  <Override PartName="/ppt/diagrams/colors16.xml" ContentType="application/vnd.openxmlformats-officedocument.drawingml.diagramColors+xml"/>
  <Override PartName="/ppt/diagrams/colors160.xml" ContentType="application/vnd.openxmlformats-officedocument.drawingml.diagramColors+xml"/>
  <Override PartName="/ppt/diagrams/colors161.xml" ContentType="application/vnd.openxmlformats-officedocument.drawingml.diagramColors+xml"/>
  <Override PartName="/ppt/diagrams/colors162.xml" ContentType="application/vnd.openxmlformats-officedocument.drawingml.diagramColors+xml"/>
  <Override PartName="/ppt/diagrams/colors163.xml" ContentType="application/vnd.openxmlformats-officedocument.drawingml.diagramColors+xml"/>
  <Override PartName="/ppt/diagrams/colors164.xml" ContentType="application/vnd.openxmlformats-officedocument.drawingml.diagramColors+xml"/>
  <Override PartName="/ppt/diagrams/colors165.xml" ContentType="application/vnd.openxmlformats-officedocument.drawingml.diagramColors+xml"/>
  <Override PartName="/ppt/diagrams/colors166.xml" ContentType="application/vnd.openxmlformats-officedocument.drawingml.diagramColors+xml"/>
  <Override PartName="/ppt/diagrams/colors167.xml" ContentType="application/vnd.openxmlformats-officedocument.drawingml.diagramColors+xml"/>
  <Override PartName="/ppt/diagrams/colors168.xml" ContentType="application/vnd.openxmlformats-officedocument.drawingml.diagramColors+xml"/>
  <Override PartName="/ppt/diagrams/colors169.xml" ContentType="application/vnd.openxmlformats-officedocument.drawingml.diagramColors+xml"/>
  <Override PartName="/ppt/diagrams/colors17.xml" ContentType="application/vnd.openxmlformats-officedocument.drawingml.diagramColors+xml"/>
  <Override PartName="/ppt/diagrams/colors170.xml" ContentType="application/vnd.openxmlformats-officedocument.drawingml.diagramColors+xml"/>
  <Override PartName="/ppt/diagrams/colors171.xml" ContentType="application/vnd.openxmlformats-officedocument.drawingml.diagramColors+xml"/>
  <Override PartName="/ppt/diagrams/colors172.xml" ContentType="application/vnd.openxmlformats-officedocument.drawingml.diagramColors+xml"/>
  <Override PartName="/ppt/diagrams/colors173.xml" ContentType="application/vnd.openxmlformats-officedocument.drawingml.diagramColors+xml"/>
  <Override PartName="/ppt/diagrams/colors174.xml" ContentType="application/vnd.openxmlformats-officedocument.drawingml.diagramColors+xml"/>
  <Override PartName="/ppt/diagrams/colors175.xml" ContentType="application/vnd.openxmlformats-officedocument.drawingml.diagramColors+xml"/>
  <Override PartName="/ppt/diagrams/colors176.xml" ContentType="application/vnd.openxmlformats-officedocument.drawingml.diagramColors+xml"/>
  <Override PartName="/ppt/diagrams/colors177.xml" ContentType="application/vnd.openxmlformats-officedocument.drawingml.diagramColors+xml"/>
  <Override PartName="/ppt/diagrams/colors178.xml" ContentType="application/vnd.openxmlformats-officedocument.drawingml.diagramColors+xml"/>
  <Override PartName="/ppt/diagrams/colors179.xml" ContentType="application/vnd.openxmlformats-officedocument.drawingml.diagramColors+xml"/>
  <Override PartName="/ppt/diagrams/colors18.xml" ContentType="application/vnd.openxmlformats-officedocument.drawingml.diagramColors+xml"/>
  <Override PartName="/ppt/diagrams/colors19.xml" ContentType="application/vnd.openxmlformats-officedocument.drawingml.diagramColors+xml"/>
  <Override PartName="/ppt/diagrams/colors2.xml" ContentType="application/vnd.openxmlformats-officedocument.drawingml.diagramColors+xml"/>
  <Override PartName="/ppt/diagrams/colors20.xml" ContentType="application/vnd.openxmlformats-officedocument.drawingml.diagramColors+xml"/>
  <Override PartName="/ppt/diagrams/colors21.xml" ContentType="application/vnd.openxmlformats-officedocument.drawingml.diagramColors+xml"/>
  <Override PartName="/ppt/diagrams/colors22.xml" ContentType="application/vnd.openxmlformats-officedocument.drawingml.diagramColors+xml"/>
  <Override PartName="/ppt/diagrams/colors23.xml" ContentType="application/vnd.openxmlformats-officedocument.drawingml.diagramColors+xml"/>
  <Override PartName="/ppt/diagrams/colors24.xml" ContentType="application/vnd.openxmlformats-officedocument.drawingml.diagramColors+xml"/>
  <Override PartName="/ppt/diagrams/colors25.xml" ContentType="application/vnd.openxmlformats-officedocument.drawingml.diagramColors+xml"/>
  <Override PartName="/ppt/diagrams/colors26.xml" ContentType="application/vnd.openxmlformats-officedocument.drawingml.diagramColors+xml"/>
  <Override PartName="/ppt/diagrams/colors27.xml" ContentType="application/vnd.openxmlformats-officedocument.drawingml.diagramColors+xml"/>
  <Override PartName="/ppt/diagrams/colors28.xml" ContentType="application/vnd.openxmlformats-officedocument.drawingml.diagramColors+xml"/>
  <Override PartName="/ppt/diagrams/colors29.xml" ContentType="application/vnd.openxmlformats-officedocument.drawingml.diagramColors+xml"/>
  <Override PartName="/ppt/diagrams/colors3.xml" ContentType="application/vnd.openxmlformats-officedocument.drawingml.diagramColors+xml"/>
  <Override PartName="/ppt/diagrams/colors30.xml" ContentType="application/vnd.openxmlformats-officedocument.drawingml.diagramColors+xml"/>
  <Override PartName="/ppt/diagrams/colors31.xml" ContentType="application/vnd.openxmlformats-officedocument.drawingml.diagramColors+xml"/>
  <Override PartName="/ppt/diagrams/colors32.xml" ContentType="application/vnd.openxmlformats-officedocument.drawingml.diagramColors+xml"/>
  <Override PartName="/ppt/diagrams/colors33.xml" ContentType="application/vnd.openxmlformats-officedocument.drawingml.diagramColors+xml"/>
  <Override PartName="/ppt/diagrams/colors34.xml" ContentType="application/vnd.openxmlformats-officedocument.drawingml.diagramColors+xml"/>
  <Override PartName="/ppt/diagrams/colors35.xml" ContentType="application/vnd.openxmlformats-officedocument.drawingml.diagramColors+xml"/>
  <Override PartName="/ppt/diagrams/colors36.xml" ContentType="application/vnd.openxmlformats-officedocument.drawingml.diagramColors+xml"/>
  <Override PartName="/ppt/diagrams/colors37.xml" ContentType="application/vnd.openxmlformats-officedocument.drawingml.diagramColors+xml"/>
  <Override PartName="/ppt/diagrams/colors38.xml" ContentType="application/vnd.openxmlformats-officedocument.drawingml.diagramColors+xml"/>
  <Override PartName="/ppt/diagrams/colors39.xml" ContentType="application/vnd.openxmlformats-officedocument.drawingml.diagramColors+xml"/>
  <Override PartName="/ppt/diagrams/colors4.xml" ContentType="application/vnd.openxmlformats-officedocument.drawingml.diagramColors+xml"/>
  <Override PartName="/ppt/diagrams/colors40.xml" ContentType="application/vnd.openxmlformats-officedocument.drawingml.diagramColors+xml"/>
  <Override PartName="/ppt/diagrams/colors41.xml" ContentType="application/vnd.openxmlformats-officedocument.drawingml.diagramColors+xml"/>
  <Override PartName="/ppt/diagrams/colors42.xml" ContentType="application/vnd.openxmlformats-officedocument.drawingml.diagramColors+xml"/>
  <Override PartName="/ppt/diagrams/colors43.xml" ContentType="application/vnd.openxmlformats-officedocument.drawingml.diagramColors+xml"/>
  <Override PartName="/ppt/diagrams/colors44.xml" ContentType="application/vnd.openxmlformats-officedocument.drawingml.diagramColors+xml"/>
  <Override PartName="/ppt/diagrams/colors45.xml" ContentType="application/vnd.openxmlformats-officedocument.drawingml.diagramColors+xml"/>
  <Override PartName="/ppt/diagrams/colors46.xml" ContentType="application/vnd.openxmlformats-officedocument.drawingml.diagramColors+xml"/>
  <Override PartName="/ppt/diagrams/colors47.xml" ContentType="application/vnd.openxmlformats-officedocument.drawingml.diagramColors+xml"/>
  <Override PartName="/ppt/diagrams/colors48.xml" ContentType="application/vnd.openxmlformats-officedocument.drawingml.diagramColors+xml"/>
  <Override PartName="/ppt/diagrams/colors49.xml" ContentType="application/vnd.openxmlformats-officedocument.drawingml.diagramColors+xml"/>
  <Override PartName="/ppt/diagrams/colors5.xml" ContentType="application/vnd.openxmlformats-officedocument.drawingml.diagramColors+xml"/>
  <Override PartName="/ppt/diagrams/colors50.xml" ContentType="application/vnd.openxmlformats-officedocument.drawingml.diagramColors+xml"/>
  <Override PartName="/ppt/diagrams/colors51.xml" ContentType="application/vnd.openxmlformats-officedocument.drawingml.diagramColors+xml"/>
  <Override PartName="/ppt/diagrams/colors52.xml" ContentType="application/vnd.openxmlformats-officedocument.drawingml.diagramColors+xml"/>
  <Override PartName="/ppt/diagrams/colors53.xml" ContentType="application/vnd.openxmlformats-officedocument.drawingml.diagramColors+xml"/>
  <Override PartName="/ppt/diagrams/colors54.xml" ContentType="application/vnd.openxmlformats-officedocument.drawingml.diagramColors+xml"/>
  <Override PartName="/ppt/diagrams/colors55.xml" ContentType="application/vnd.openxmlformats-officedocument.drawingml.diagramColors+xml"/>
  <Override PartName="/ppt/diagrams/colors56.xml" ContentType="application/vnd.openxmlformats-officedocument.drawingml.diagramColors+xml"/>
  <Override PartName="/ppt/diagrams/colors57.xml" ContentType="application/vnd.openxmlformats-officedocument.drawingml.diagramColors+xml"/>
  <Override PartName="/ppt/diagrams/colors58.xml" ContentType="application/vnd.openxmlformats-officedocument.drawingml.diagramColors+xml"/>
  <Override PartName="/ppt/diagrams/colors59.xml" ContentType="application/vnd.openxmlformats-officedocument.drawingml.diagramColors+xml"/>
  <Override PartName="/ppt/diagrams/colors6.xml" ContentType="application/vnd.openxmlformats-officedocument.drawingml.diagramColors+xml"/>
  <Override PartName="/ppt/diagrams/colors60.xml" ContentType="application/vnd.openxmlformats-officedocument.drawingml.diagramColors+xml"/>
  <Override PartName="/ppt/diagrams/colors61.xml" ContentType="application/vnd.openxmlformats-officedocument.drawingml.diagramColors+xml"/>
  <Override PartName="/ppt/diagrams/colors62.xml" ContentType="application/vnd.openxmlformats-officedocument.drawingml.diagramColors+xml"/>
  <Override PartName="/ppt/diagrams/colors63.xml" ContentType="application/vnd.openxmlformats-officedocument.drawingml.diagramColors+xml"/>
  <Override PartName="/ppt/diagrams/colors64.xml" ContentType="application/vnd.openxmlformats-officedocument.drawingml.diagramColors+xml"/>
  <Override PartName="/ppt/diagrams/colors65.xml" ContentType="application/vnd.openxmlformats-officedocument.drawingml.diagramColors+xml"/>
  <Override PartName="/ppt/diagrams/colors66.xml" ContentType="application/vnd.openxmlformats-officedocument.drawingml.diagramColors+xml"/>
  <Override PartName="/ppt/diagrams/colors67.xml" ContentType="application/vnd.openxmlformats-officedocument.drawingml.diagramColors+xml"/>
  <Override PartName="/ppt/diagrams/colors68.xml" ContentType="application/vnd.openxmlformats-officedocument.drawingml.diagramColors+xml"/>
  <Override PartName="/ppt/diagrams/colors69.xml" ContentType="application/vnd.openxmlformats-officedocument.drawingml.diagramColors+xml"/>
  <Override PartName="/ppt/diagrams/colors7.xml" ContentType="application/vnd.openxmlformats-officedocument.drawingml.diagramColors+xml"/>
  <Override PartName="/ppt/diagrams/colors70.xml" ContentType="application/vnd.openxmlformats-officedocument.drawingml.diagramColors+xml"/>
  <Override PartName="/ppt/diagrams/colors71.xml" ContentType="application/vnd.openxmlformats-officedocument.drawingml.diagramColors+xml"/>
  <Override PartName="/ppt/diagrams/colors72.xml" ContentType="application/vnd.openxmlformats-officedocument.drawingml.diagramColors+xml"/>
  <Override PartName="/ppt/diagrams/colors73.xml" ContentType="application/vnd.openxmlformats-officedocument.drawingml.diagramColors+xml"/>
  <Override PartName="/ppt/diagrams/colors74.xml" ContentType="application/vnd.openxmlformats-officedocument.drawingml.diagramColors+xml"/>
  <Override PartName="/ppt/diagrams/colors75.xml" ContentType="application/vnd.openxmlformats-officedocument.drawingml.diagramColors+xml"/>
  <Override PartName="/ppt/diagrams/colors76.xml" ContentType="application/vnd.openxmlformats-officedocument.drawingml.diagramColors+xml"/>
  <Override PartName="/ppt/diagrams/colors77.xml" ContentType="application/vnd.openxmlformats-officedocument.drawingml.diagramColors+xml"/>
  <Override PartName="/ppt/diagrams/colors78.xml" ContentType="application/vnd.openxmlformats-officedocument.drawingml.diagramColors+xml"/>
  <Override PartName="/ppt/diagrams/colors79.xml" ContentType="application/vnd.openxmlformats-officedocument.drawingml.diagramColors+xml"/>
  <Override PartName="/ppt/diagrams/colors8.xml" ContentType="application/vnd.openxmlformats-officedocument.drawingml.diagramColors+xml"/>
  <Override PartName="/ppt/diagrams/colors80.xml" ContentType="application/vnd.openxmlformats-officedocument.drawingml.diagramColors+xml"/>
  <Override PartName="/ppt/diagrams/colors81.xml" ContentType="application/vnd.openxmlformats-officedocument.drawingml.diagramColors+xml"/>
  <Override PartName="/ppt/diagrams/colors82.xml" ContentType="application/vnd.openxmlformats-officedocument.drawingml.diagramColors+xml"/>
  <Override PartName="/ppt/diagrams/colors83.xml" ContentType="application/vnd.openxmlformats-officedocument.drawingml.diagramColors+xml"/>
  <Override PartName="/ppt/diagrams/colors84.xml" ContentType="application/vnd.openxmlformats-officedocument.drawingml.diagramColors+xml"/>
  <Override PartName="/ppt/diagrams/colors85.xml" ContentType="application/vnd.openxmlformats-officedocument.drawingml.diagramColors+xml"/>
  <Override PartName="/ppt/diagrams/colors86.xml" ContentType="application/vnd.openxmlformats-officedocument.drawingml.diagramColors+xml"/>
  <Override PartName="/ppt/diagrams/colors87.xml" ContentType="application/vnd.openxmlformats-officedocument.drawingml.diagramColors+xml"/>
  <Override PartName="/ppt/diagrams/colors88.xml" ContentType="application/vnd.openxmlformats-officedocument.drawingml.diagramColors+xml"/>
  <Override PartName="/ppt/diagrams/colors89.xml" ContentType="application/vnd.openxmlformats-officedocument.drawingml.diagramColors+xml"/>
  <Override PartName="/ppt/diagrams/colors9.xml" ContentType="application/vnd.openxmlformats-officedocument.drawingml.diagramColors+xml"/>
  <Override PartName="/ppt/diagrams/colors90.xml" ContentType="application/vnd.openxmlformats-officedocument.drawingml.diagramColors+xml"/>
  <Override PartName="/ppt/diagrams/colors91.xml" ContentType="application/vnd.openxmlformats-officedocument.drawingml.diagramColors+xml"/>
  <Override PartName="/ppt/diagrams/colors92.xml" ContentType="application/vnd.openxmlformats-officedocument.drawingml.diagramColors+xml"/>
  <Override PartName="/ppt/diagrams/colors93.xml" ContentType="application/vnd.openxmlformats-officedocument.drawingml.diagramColors+xml"/>
  <Override PartName="/ppt/diagrams/colors94.xml" ContentType="application/vnd.openxmlformats-officedocument.drawingml.diagramColors+xml"/>
  <Override PartName="/ppt/diagrams/colors95.xml" ContentType="application/vnd.openxmlformats-officedocument.drawingml.diagramColors+xml"/>
  <Override PartName="/ppt/diagrams/colors96.xml" ContentType="application/vnd.openxmlformats-officedocument.drawingml.diagramColors+xml"/>
  <Override PartName="/ppt/diagrams/colors97.xml" ContentType="application/vnd.openxmlformats-officedocument.drawingml.diagramColors+xml"/>
  <Override PartName="/ppt/diagrams/colors98.xml" ContentType="application/vnd.openxmlformats-officedocument.drawingml.diagramColors+xml"/>
  <Override PartName="/ppt/diagrams/colors99.xml" ContentType="application/vnd.openxmlformats-officedocument.drawingml.diagramColors+xml"/>
  <Override PartName="/ppt/diagrams/data1.xml" ContentType="application/vnd.openxmlformats-officedocument.drawingml.diagramData+xml"/>
  <Override PartName="/ppt/diagrams/data10.xml" ContentType="application/vnd.openxmlformats-officedocument.drawingml.diagramData+xml"/>
  <Override PartName="/ppt/diagrams/data100.xml" ContentType="application/vnd.openxmlformats-officedocument.drawingml.diagramData+xml"/>
  <Override PartName="/ppt/diagrams/data101.xml" ContentType="application/vnd.openxmlformats-officedocument.drawingml.diagramData+xml"/>
  <Override PartName="/ppt/diagrams/data102.xml" ContentType="application/vnd.openxmlformats-officedocument.drawingml.diagramData+xml"/>
  <Override PartName="/ppt/diagrams/data103.xml" ContentType="application/vnd.openxmlformats-officedocument.drawingml.diagramData+xml"/>
  <Override PartName="/ppt/diagrams/data104.xml" ContentType="application/vnd.openxmlformats-officedocument.drawingml.diagramData+xml"/>
  <Override PartName="/ppt/diagrams/data105.xml" ContentType="application/vnd.openxmlformats-officedocument.drawingml.diagramData+xml"/>
  <Override PartName="/ppt/diagrams/data106.xml" ContentType="application/vnd.openxmlformats-officedocument.drawingml.diagramData+xml"/>
  <Override PartName="/ppt/diagrams/data107.xml" ContentType="application/vnd.openxmlformats-officedocument.drawingml.diagramData+xml"/>
  <Override PartName="/ppt/diagrams/data108.xml" ContentType="application/vnd.openxmlformats-officedocument.drawingml.diagramData+xml"/>
  <Override PartName="/ppt/diagrams/data109.xml" ContentType="application/vnd.openxmlformats-officedocument.drawingml.diagramData+xml"/>
  <Override PartName="/ppt/diagrams/data11.xml" ContentType="application/vnd.openxmlformats-officedocument.drawingml.diagramData+xml"/>
  <Override PartName="/ppt/diagrams/data110.xml" ContentType="application/vnd.openxmlformats-officedocument.drawingml.diagramData+xml"/>
  <Override PartName="/ppt/diagrams/data111.xml" ContentType="application/vnd.openxmlformats-officedocument.drawingml.diagramData+xml"/>
  <Override PartName="/ppt/diagrams/data112.xml" ContentType="application/vnd.openxmlformats-officedocument.drawingml.diagramData+xml"/>
  <Override PartName="/ppt/diagrams/data113.xml" ContentType="application/vnd.openxmlformats-officedocument.drawingml.diagramData+xml"/>
  <Override PartName="/ppt/diagrams/data114.xml" ContentType="application/vnd.openxmlformats-officedocument.drawingml.diagramData+xml"/>
  <Override PartName="/ppt/diagrams/data115.xml" ContentType="application/vnd.openxmlformats-officedocument.drawingml.diagramData+xml"/>
  <Override PartName="/ppt/diagrams/data116.xml" ContentType="application/vnd.openxmlformats-officedocument.drawingml.diagramData+xml"/>
  <Override PartName="/ppt/diagrams/data117.xml" ContentType="application/vnd.openxmlformats-officedocument.drawingml.diagramData+xml"/>
  <Override PartName="/ppt/diagrams/data118.xml" ContentType="application/vnd.openxmlformats-officedocument.drawingml.diagramData+xml"/>
  <Override PartName="/ppt/diagrams/data119.xml" ContentType="application/vnd.openxmlformats-officedocument.drawingml.diagramData+xml"/>
  <Override PartName="/ppt/diagrams/data12.xml" ContentType="application/vnd.openxmlformats-officedocument.drawingml.diagramData+xml"/>
  <Override PartName="/ppt/diagrams/data120.xml" ContentType="application/vnd.openxmlformats-officedocument.drawingml.diagramData+xml"/>
  <Override PartName="/ppt/diagrams/data121.xml" ContentType="application/vnd.openxmlformats-officedocument.drawingml.diagramData+xml"/>
  <Override PartName="/ppt/diagrams/data122.xml" ContentType="application/vnd.openxmlformats-officedocument.drawingml.diagramData+xml"/>
  <Override PartName="/ppt/diagrams/data123.xml" ContentType="application/vnd.openxmlformats-officedocument.drawingml.diagramData+xml"/>
  <Override PartName="/ppt/diagrams/data124.xml" ContentType="application/vnd.openxmlformats-officedocument.drawingml.diagramData+xml"/>
  <Override PartName="/ppt/diagrams/data125.xml" ContentType="application/vnd.openxmlformats-officedocument.drawingml.diagramData+xml"/>
  <Override PartName="/ppt/diagrams/data126.xml" ContentType="application/vnd.openxmlformats-officedocument.drawingml.diagramData+xml"/>
  <Override PartName="/ppt/diagrams/data127.xml" ContentType="application/vnd.openxmlformats-officedocument.drawingml.diagramData+xml"/>
  <Override PartName="/ppt/diagrams/data128.xml" ContentType="application/vnd.openxmlformats-officedocument.drawingml.diagramData+xml"/>
  <Override PartName="/ppt/diagrams/data129.xml" ContentType="application/vnd.openxmlformats-officedocument.drawingml.diagramData+xml"/>
  <Override PartName="/ppt/diagrams/data13.xml" ContentType="application/vnd.openxmlformats-officedocument.drawingml.diagramData+xml"/>
  <Override PartName="/ppt/diagrams/data130.xml" ContentType="application/vnd.openxmlformats-officedocument.drawingml.diagramData+xml"/>
  <Override PartName="/ppt/diagrams/data131.xml" ContentType="application/vnd.openxmlformats-officedocument.drawingml.diagramData+xml"/>
  <Override PartName="/ppt/diagrams/data132.xml" ContentType="application/vnd.openxmlformats-officedocument.drawingml.diagramData+xml"/>
  <Override PartName="/ppt/diagrams/data133.xml" ContentType="application/vnd.openxmlformats-officedocument.drawingml.diagramData+xml"/>
  <Override PartName="/ppt/diagrams/data134.xml" ContentType="application/vnd.openxmlformats-officedocument.drawingml.diagramData+xml"/>
  <Override PartName="/ppt/diagrams/data135.xml" ContentType="application/vnd.openxmlformats-officedocument.drawingml.diagramData+xml"/>
  <Override PartName="/ppt/diagrams/data136.xml" ContentType="application/vnd.openxmlformats-officedocument.drawingml.diagramData+xml"/>
  <Override PartName="/ppt/diagrams/data137.xml" ContentType="application/vnd.openxmlformats-officedocument.drawingml.diagramData+xml"/>
  <Override PartName="/ppt/diagrams/data138.xml" ContentType="application/vnd.openxmlformats-officedocument.drawingml.diagramData+xml"/>
  <Override PartName="/ppt/diagrams/data139.xml" ContentType="application/vnd.openxmlformats-officedocument.drawingml.diagramData+xml"/>
  <Override PartName="/ppt/diagrams/data14.xml" ContentType="application/vnd.openxmlformats-officedocument.drawingml.diagramData+xml"/>
  <Override PartName="/ppt/diagrams/data140.xml" ContentType="application/vnd.openxmlformats-officedocument.drawingml.diagramData+xml"/>
  <Override PartName="/ppt/diagrams/data141.xml" ContentType="application/vnd.openxmlformats-officedocument.drawingml.diagramData+xml"/>
  <Override PartName="/ppt/diagrams/data142.xml" ContentType="application/vnd.openxmlformats-officedocument.drawingml.diagramData+xml"/>
  <Override PartName="/ppt/diagrams/data143.xml" ContentType="application/vnd.openxmlformats-officedocument.drawingml.diagramData+xml"/>
  <Override PartName="/ppt/diagrams/data144.xml" ContentType="application/vnd.openxmlformats-officedocument.drawingml.diagramData+xml"/>
  <Override PartName="/ppt/diagrams/data145.xml" ContentType="application/vnd.openxmlformats-officedocument.drawingml.diagramData+xml"/>
  <Override PartName="/ppt/diagrams/data146.xml" ContentType="application/vnd.openxmlformats-officedocument.drawingml.diagramData+xml"/>
  <Override PartName="/ppt/diagrams/data147.xml" ContentType="application/vnd.openxmlformats-officedocument.drawingml.diagramData+xml"/>
  <Override PartName="/ppt/diagrams/data148.xml" ContentType="application/vnd.openxmlformats-officedocument.drawingml.diagramData+xml"/>
  <Override PartName="/ppt/diagrams/data149.xml" ContentType="application/vnd.openxmlformats-officedocument.drawingml.diagramData+xml"/>
  <Override PartName="/ppt/diagrams/data15.xml" ContentType="application/vnd.openxmlformats-officedocument.drawingml.diagramData+xml"/>
  <Override PartName="/ppt/diagrams/data150.xml" ContentType="application/vnd.openxmlformats-officedocument.drawingml.diagramData+xml"/>
  <Override PartName="/ppt/diagrams/data151.xml" ContentType="application/vnd.openxmlformats-officedocument.drawingml.diagramData+xml"/>
  <Override PartName="/ppt/diagrams/data152.xml" ContentType="application/vnd.openxmlformats-officedocument.drawingml.diagramData+xml"/>
  <Override PartName="/ppt/diagrams/data153.xml" ContentType="application/vnd.openxmlformats-officedocument.drawingml.diagramData+xml"/>
  <Override PartName="/ppt/diagrams/data154.xml" ContentType="application/vnd.openxmlformats-officedocument.drawingml.diagramData+xml"/>
  <Override PartName="/ppt/diagrams/data155.xml" ContentType="application/vnd.openxmlformats-officedocument.drawingml.diagramData+xml"/>
  <Override PartName="/ppt/diagrams/data156.xml" ContentType="application/vnd.openxmlformats-officedocument.drawingml.diagramData+xml"/>
  <Override PartName="/ppt/diagrams/data157.xml" ContentType="application/vnd.openxmlformats-officedocument.drawingml.diagramData+xml"/>
  <Override PartName="/ppt/diagrams/data158.xml" ContentType="application/vnd.openxmlformats-officedocument.drawingml.diagramData+xml"/>
  <Override PartName="/ppt/diagrams/data159.xml" ContentType="application/vnd.openxmlformats-officedocument.drawingml.diagramData+xml"/>
  <Override PartName="/ppt/diagrams/data16.xml" ContentType="application/vnd.openxmlformats-officedocument.drawingml.diagramData+xml"/>
  <Override PartName="/ppt/diagrams/data160.xml" ContentType="application/vnd.openxmlformats-officedocument.drawingml.diagramData+xml"/>
  <Override PartName="/ppt/diagrams/data161.xml" ContentType="application/vnd.openxmlformats-officedocument.drawingml.diagramData+xml"/>
  <Override PartName="/ppt/diagrams/data162.xml" ContentType="application/vnd.openxmlformats-officedocument.drawingml.diagramData+xml"/>
  <Override PartName="/ppt/diagrams/data163.xml" ContentType="application/vnd.openxmlformats-officedocument.drawingml.diagramData+xml"/>
  <Override PartName="/ppt/diagrams/data164.xml" ContentType="application/vnd.openxmlformats-officedocument.drawingml.diagramData+xml"/>
  <Override PartName="/ppt/diagrams/data165.xml" ContentType="application/vnd.openxmlformats-officedocument.drawingml.diagramData+xml"/>
  <Override PartName="/ppt/diagrams/data166.xml" ContentType="application/vnd.openxmlformats-officedocument.drawingml.diagramData+xml"/>
  <Override PartName="/ppt/diagrams/data167.xml" ContentType="application/vnd.openxmlformats-officedocument.drawingml.diagramData+xml"/>
  <Override PartName="/ppt/diagrams/data168.xml" ContentType="application/vnd.openxmlformats-officedocument.drawingml.diagramData+xml"/>
  <Override PartName="/ppt/diagrams/data169.xml" ContentType="application/vnd.openxmlformats-officedocument.drawingml.diagramData+xml"/>
  <Override PartName="/ppt/diagrams/data17.xml" ContentType="application/vnd.openxmlformats-officedocument.drawingml.diagramData+xml"/>
  <Override PartName="/ppt/diagrams/data170.xml" ContentType="application/vnd.openxmlformats-officedocument.drawingml.diagramData+xml"/>
  <Override PartName="/ppt/diagrams/data171.xml" ContentType="application/vnd.openxmlformats-officedocument.drawingml.diagramData+xml"/>
  <Override PartName="/ppt/diagrams/data172.xml" ContentType="application/vnd.openxmlformats-officedocument.drawingml.diagramData+xml"/>
  <Override PartName="/ppt/diagrams/data173.xml" ContentType="application/vnd.openxmlformats-officedocument.drawingml.diagramData+xml"/>
  <Override PartName="/ppt/diagrams/data174.xml" ContentType="application/vnd.openxmlformats-officedocument.drawingml.diagramData+xml"/>
  <Override PartName="/ppt/diagrams/data175.xml" ContentType="application/vnd.openxmlformats-officedocument.drawingml.diagramData+xml"/>
  <Override PartName="/ppt/diagrams/data176.xml" ContentType="application/vnd.openxmlformats-officedocument.drawingml.diagramData+xml"/>
  <Override PartName="/ppt/diagrams/data177.xml" ContentType="application/vnd.openxmlformats-officedocument.drawingml.diagramData+xml"/>
  <Override PartName="/ppt/diagrams/data178.xml" ContentType="application/vnd.openxmlformats-officedocument.drawingml.diagramData+xml"/>
  <Override PartName="/ppt/diagrams/data179.xml" ContentType="application/vnd.openxmlformats-officedocument.drawingml.diagramData+xml"/>
  <Override PartName="/ppt/diagrams/data18.xml" ContentType="application/vnd.openxmlformats-officedocument.drawingml.diagramData+xml"/>
  <Override PartName="/ppt/diagrams/data19.xml" ContentType="application/vnd.openxmlformats-officedocument.drawingml.diagramData+xml"/>
  <Override PartName="/ppt/diagrams/data2.xml" ContentType="application/vnd.openxmlformats-officedocument.drawingml.diagramData+xml"/>
  <Override PartName="/ppt/diagrams/data20.xml" ContentType="application/vnd.openxmlformats-officedocument.drawingml.diagramData+xml"/>
  <Override PartName="/ppt/diagrams/data21.xml" ContentType="application/vnd.openxmlformats-officedocument.drawingml.diagramData+xml"/>
  <Override PartName="/ppt/diagrams/data22.xml" ContentType="application/vnd.openxmlformats-officedocument.drawingml.diagramData+xml"/>
  <Override PartName="/ppt/diagrams/data23.xml" ContentType="application/vnd.openxmlformats-officedocument.drawingml.diagramData+xml"/>
  <Override PartName="/ppt/diagrams/data24.xml" ContentType="application/vnd.openxmlformats-officedocument.drawingml.diagramData+xml"/>
  <Override PartName="/ppt/diagrams/data25.xml" ContentType="application/vnd.openxmlformats-officedocument.drawingml.diagramData+xml"/>
  <Override PartName="/ppt/diagrams/data26.xml" ContentType="application/vnd.openxmlformats-officedocument.drawingml.diagramData+xml"/>
  <Override PartName="/ppt/diagrams/data27.xml" ContentType="application/vnd.openxmlformats-officedocument.drawingml.diagramData+xml"/>
  <Override PartName="/ppt/diagrams/data28.xml" ContentType="application/vnd.openxmlformats-officedocument.drawingml.diagramData+xml"/>
  <Override PartName="/ppt/diagrams/data29.xml" ContentType="application/vnd.openxmlformats-officedocument.drawingml.diagramData+xml"/>
  <Override PartName="/ppt/diagrams/data3.xml" ContentType="application/vnd.openxmlformats-officedocument.drawingml.diagramData+xml"/>
  <Override PartName="/ppt/diagrams/data30.xml" ContentType="application/vnd.openxmlformats-officedocument.drawingml.diagramData+xml"/>
  <Override PartName="/ppt/diagrams/data31.xml" ContentType="application/vnd.openxmlformats-officedocument.drawingml.diagramData+xml"/>
  <Override PartName="/ppt/diagrams/data32.xml" ContentType="application/vnd.openxmlformats-officedocument.drawingml.diagramData+xml"/>
  <Override PartName="/ppt/diagrams/data33.xml" ContentType="application/vnd.openxmlformats-officedocument.drawingml.diagramData+xml"/>
  <Override PartName="/ppt/diagrams/data34.xml" ContentType="application/vnd.openxmlformats-officedocument.drawingml.diagramData+xml"/>
  <Override PartName="/ppt/diagrams/data35.xml" ContentType="application/vnd.openxmlformats-officedocument.drawingml.diagramData+xml"/>
  <Override PartName="/ppt/diagrams/data36.xml" ContentType="application/vnd.openxmlformats-officedocument.drawingml.diagramData+xml"/>
  <Override PartName="/ppt/diagrams/data37.xml" ContentType="application/vnd.openxmlformats-officedocument.drawingml.diagramData+xml"/>
  <Override PartName="/ppt/diagrams/data38.xml" ContentType="application/vnd.openxmlformats-officedocument.drawingml.diagramData+xml"/>
  <Override PartName="/ppt/diagrams/data39.xml" ContentType="application/vnd.openxmlformats-officedocument.drawingml.diagramData+xml"/>
  <Override PartName="/ppt/diagrams/data4.xml" ContentType="application/vnd.openxmlformats-officedocument.drawingml.diagramData+xml"/>
  <Override PartName="/ppt/diagrams/data40.xml" ContentType="application/vnd.openxmlformats-officedocument.drawingml.diagramData+xml"/>
  <Override PartName="/ppt/diagrams/data41.xml" ContentType="application/vnd.openxmlformats-officedocument.drawingml.diagramData+xml"/>
  <Override PartName="/ppt/diagrams/data42.xml" ContentType="application/vnd.openxmlformats-officedocument.drawingml.diagramData+xml"/>
  <Override PartName="/ppt/diagrams/data43.xml" ContentType="application/vnd.openxmlformats-officedocument.drawingml.diagramData+xml"/>
  <Override PartName="/ppt/diagrams/data44.xml" ContentType="application/vnd.openxmlformats-officedocument.drawingml.diagramData+xml"/>
  <Override PartName="/ppt/diagrams/data45.xml" ContentType="application/vnd.openxmlformats-officedocument.drawingml.diagramData+xml"/>
  <Override PartName="/ppt/diagrams/data46.xml" ContentType="application/vnd.openxmlformats-officedocument.drawingml.diagramData+xml"/>
  <Override PartName="/ppt/diagrams/data47.xml" ContentType="application/vnd.openxmlformats-officedocument.drawingml.diagramData+xml"/>
  <Override PartName="/ppt/diagrams/data48.xml" ContentType="application/vnd.openxmlformats-officedocument.drawingml.diagramData+xml"/>
  <Override PartName="/ppt/diagrams/data49.xml" ContentType="application/vnd.openxmlformats-officedocument.drawingml.diagramData+xml"/>
  <Override PartName="/ppt/diagrams/data5.xml" ContentType="application/vnd.openxmlformats-officedocument.drawingml.diagramData+xml"/>
  <Override PartName="/ppt/diagrams/data50.xml" ContentType="application/vnd.openxmlformats-officedocument.drawingml.diagramData+xml"/>
  <Override PartName="/ppt/diagrams/data51.xml" ContentType="application/vnd.openxmlformats-officedocument.drawingml.diagramData+xml"/>
  <Override PartName="/ppt/diagrams/data52.xml" ContentType="application/vnd.openxmlformats-officedocument.drawingml.diagramData+xml"/>
  <Override PartName="/ppt/diagrams/data53.xml" ContentType="application/vnd.openxmlformats-officedocument.drawingml.diagramData+xml"/>
  <Override PartName="/ppt/diagrams/data54.xml" ContentType="application/vnd.openxmlformats-officedocument.drawingml.diagramData+xml"/>
  <Override PartName="/ppt/diagrams/data55.xml" ContentType="application/vnd.openxmlformats-officedocument.drawingml.diagramData+xml"/>
  <Override PartName="/ppt/diagrams/data56.xml" ContentType="application/vnd.openxmlformats-officedocument.drawingml.diagramData+xml"/>
  <Override PartName="/ppt/diagrams/data57.xml" ContentType="application/vnd.openxmlformats-officedocument.drawingml.diagramData+xml"/>
  <Override PartName="/ppt/diagrams/data58.xml" ContentType="application/vnd.openxmlformats-officedocument.drawingml.diagramData+xml"/>
  <Override PartName="/ppt/diagrams/data59.xml" ContentType="application/vnd.openxmlformats-officedocument.drawingml.diagramData+xml"/>
  <Override PartName="/ppt/diagrams/data6.xml" ContentType="application/vnd.openxmlformats-officedocument.drawingml.diagramData+xml"/>
  <Override PartName="/ppt/diagrams/data60.xml" ContentType="application/vnd.openxmlformats-officedocument.drawingml.diagramData+xml"/>
  <Override PartName="/ppt/diagrams/data61.xml" ContentType="application/vnd.openxmlformats-officedocument.drawingml.diagramData+xml"/>
  <Override PartName="/ppt/diagrams/data62.xml" ContentType="application/vnd.openxmlformats-officedocument.drawingml.diagramData+xml"/>
  <Override PartName="/ppt/diagrams/data63.xml" ContentType="application/vnd.openxmlformats-officedocument.drawingml.diagramData+xml"/>
  <Override PartName="/ppt/diagrams/data64.xml" ContentType="application/vnd.openxmlformats-officedocument.drawingml.diagramData+xml"/>
  <Override PartName="/ppt/diagrams/data65.xml" ContentType="application/vnd.openxmlformats-officedocument.drawingml.diagramData+xml"/>
  <Override PartName="/ppt/diagrams/data66.xml" ContentType="application/vnd.openxmlformats-officedocument.drawingml.diagramData+xml"/>
  <Override PartName="/ppt/diagrams/data67.xml" ContentType="application/vnd.openxmlformats-officedocument.drawingml.diagramData+xml"/>
  <Override PartName="/ppt/diagrams/data68.xml" ContentType="application/vnd.openxmlformats-officedocument.drawingml.diagramData+xml"/>
  <Override PartName="/ppt/diagrams/data69.xml" ContentType="application/vnd.openxmlformats-officedocument.drawingml.diagramData+xml"/>
  <Override PartName="/ppt/diagrams/data7.xml" ContentType="application/vnd.openxmlformats-officedocument.drawingml.diagramData+xml"/>
  <Override PartName="/ppt/diagrams/data70.xml" ContentType="application/vnd.openxmlformats-officedocument.drawingml.diagramData+xml"/>
  <Override PartName="/ppt/diagrams/data71.xml" ContentType="application/vnd.openxmlformats-officedocument.drawingml.diagramData+xml"/>
  <Override PartName="/ppt/diagrams/data72.xml" ContentType="application/vnd.openxmlformats-officedocument.drawingml.diagramData+xml"/>
  <Override PartName="/ppt/diagrams/data73.xml" ContentType="application/vnd.openxmlformats-officedocument.drawingml.diagramData+xml"/>
  <Override PartName="/ppt/diagrams/data74.xml" ContentType="application/vnd.openxmlformats-officedocument.drawingml.diagramData+xml"/>
  <Override PartName="/ppt/diagrams/data75.xml" ContentType="application/vnd.openxmlformats-officedocument.drawingml.diagramData+xml"/>
  <Override PartName="/ppt/diagrams/data76.xml" ContentType="application/vnd.openxmlformats-officedocument.drawingml.diagramData+xml"/>
  <Override PartName="/ppt/diagrams/data77.xml" ContentType="application/vnd.openxmlformats-officedocument.drawingml.diagramData+xml"/>
  <Override PartName="/ppt/diagrams/data78.xml" ContentType="application/vnd.openxmlformats-officedocument.drawingml.diagramData+xml"/>
  <Override PartName="/ppt/diagrams/data79.xml" ContentType="application/vnd.openxmlformats-officedocument.drawingml.diagramData+xml"/>
  <Override PartName="/ppt/diagrams/data8.xml" ContentType="application/vnd.openxmlformats-officedocument.drawingml.diagramData+xml"/>
  <Override PartName="/ppt/diagrams/data80.xml" ContentType="application/vnd.openxmlformats-officedocument.drawingml.diagramData+xml"/>
  <Override PartName="/ppt/diagrams/data81.xml" ContentType="application/vnd.openxmlformats-officedocument.drawingml.diagramData+xml"/>
  <Override PartName="/ppt/diagrams/data82.xml" ContentType="application/vnd.openxmlformats-officedocument.drawingml.diagramData+xml"/>
  <Override PartName="/ppt/diagrams/data83.xml" ContentType="application/vnd.openxmlformats-officedocument.drawingml.diagramData+xml"/>
  <Override PartName="/ppt/diagrams/data84.xml" ContentType="application/vnd.openxmlformats-officedocument.drawingml.diagramData+xml"/>
  <Override PartName="/ppt/diagrams/data85.xml" ContentType="application/vnd.openxmlformats-officedocument.drawingml.diagramData+xml"/>
  <Override PartName="/ppt/diagrams/data86.xml" ContentType="application/vnd.openxmlformats-officedocument.drawingml.diagramData+xml"/>
  <Override PartName="/ppt/diagrams/data87.xml" ContentType="application/vnd.openxmlformats-officedocument.drawingml.diagramData+xml"/>
  <Override PartName="/ppt/diagrams/data88.xml" ContentType="application/vnd.openxmlformats-officedocument.drawingml.diagramData+xml"/>
  <Override PartName="/ppt/diagrams/data89.xml" ContentType="application/vnd.openxmlformats-officedocument.drawingml.diagramData+xml"/>
  <Override PartName="/ppt/diagrams/data9.xml" ContentType="application/vnd.openxmlformats-officedocument.drawingml.diagramData+xml"/>
  <Override PartName="/ppt/diagrams/data90.xml" ContentType="application/vnd.openxmlformats-officedocument.drawingml.diagramData+xml"/>
  <Override PartName="/ppt/diagrams/data91.xml" ContentType="application/vnd.openxmlformats-officedocument.drawingml.diagramData+xml"/>
  <Override PartName="/ppt/diagrams/data92.xml" ContentType="application/vnd.openxmlformats-officedocument.drawingml.diagramData+xml"/>
  <Override PartName="/ppt/diagrams/data93.xml" ContentType="application/vnd.openxmlformats-officedocument.drawingml.diagramData+xml"/>
  <Override PartName="/ppt/diagrams/data94.xml" ContentType="application/vnd.openxmlformats-officedocument.drawingml.diagramData+xml"/>
  <Override PartName="/ppt/diagrams/data95.xml" ContentType="application/vnd.openxmlformats-officedocument.drawingml.diagramData+xml"/>
  <Override PartName="/ppt/diagrams/data96.xml" ContentType="application/vnd.openxmlformats-officedocument.drawingml.diagramData+xml"/>
  <Override PartName="/ppt/diagrams/data97.xml" ContentType="application/vnd.openxmlformats-officedocument.drawingml.diagramData+xml"/>
  <Override PartName="/ppt/diagrams/data98.xml" ContentType="application/vnd.openxmlformats-officedocument.drawingml.diagramData+xml"/>
  <Override PartName="/ppt/diagrams/data99.xml" ContentType="application/vnd.openxmlformats-officedocument.drawingml.diagramData+xml"/>
  <Override PartName="/ppt/diagrams/drawing1.xml" ContentType="application/vnd.ms-office.drawingml.diagramDrawing+xml"/>
  <Override PartName="/ppt/diagrams/drawing10.xml" ContentType="application/vnd.ms-office.drawingml.diagramDrawing+xml"/>
  <Override PartName="/ppt/diagrams/drawing100.xml" ContentType="application/vnd.ms-office.drawingml.diagramDrawing+xml"/>
  <Override PartName="/ppt/diagrams/drawing101.xml" ContentType="application/vnd.ms-office.drawingml.diagramDrawing+xml"/>
  <Override PartName="/ppt/diagrams/drawing102.xml" ContentType="application/vnd.ms-office.drawingml.diagramDrawing+xml"/>
  <Override PartName="/ppt/diagrams/drawing103.xml" ContentType="application/vnd.ms-office.drawingml.diagramDrawing+xml"/>
  <Override PartName="/ppt/diagrams/drawing104.xml" ContentType="application/vnd.ms-office.drawingml.diagramDrawing+xml"/>
  <Override PartName="/ppt/diagrams/drawing105.xml" ContentType="application/vnd.ms-office.drawingml.diagramDrawing+xml"/>
  <Override PartName="/ppt/diagrams/drawing106.xml" ContentType="application/vnd.ms-office.drawingml.diagramDrawing+xml"/>
  <Override PartName="/ppt/diagrams/drawing107.xml" ContentType="application/vnd.ms-office.drawingml.diagramDrawing+xml"/>
  <Override PartName="/ppt/diagrams/drawing108.xml" ContentType="application/vnd.ms-office.drawingml.diagramDrawing+xml"/>
  <Override PartName="/ppt/diagrams/drawing109.xml" ContentType="application/vnd.ms-office.drawingml.diagramDrawing+xml"/>
  <Override PartName="/ppt/diagrams/drawing11.xml" ContentType="application/vnd.ms-office.drawingml.diagramDrawing+xml"/>
  <Override PartName="/ppt/diagrams/drawing110.xml" ContentType="application/vnd.ms-office.drawingml.diagramDrawing+xml"/>
  <Override PartName="/ppt/diagrams/drawing111.xml" ContentType="application/vnd.ms-office.drawingml.diagramDrawing+xml"/>
  <Override PartName="/ppt/diagrams/drawing112.xml" ContentType="application/vnd.ms-office.drawingml.diagramDrawing+xml"/>
  <Override PartName="/ppt/diagrams/drawing113.xml" ContentType="application/vnd.ms-office.drawingml.diagramDrawing+xml"/>
  <Override PartName="/ppt/diagrams/drawing114.xml" ContentType="application/vnd.ms-office.drawingml.diagramDrawing+xml"/>
  <Override PartName="/ppt/diagrams/drawing115.xml" ContentType="application/vnd.ms-office.drawingml.diagramDrawing+xml"/>
  <Override PartName="/ppt/diagrams/drawing116.xml" ContentType="application/vnd.ms-office.drawingml.diagramDrawing+xml"/>
  <Override PartName="/ppt/diagrams/drawing117.xml" ContentType="application/vnd.ms-office.drawingml.diagramDrawing+xml"/>
  <Override PartName="/ppt/diagrams/drawing118.xml" ContentType="application/vnd.ms-office.drawingml.diagramDrawing+xml"/>
  <Override PartName="/ppt/diagrams/drawing119.xml" ContentType="application/vnd.ms-office.drawingml.diagramDrawing+xml"/>
  <Override PartName="/ppt/diagrams/drawing12.xml" ContentType="application/vnd.ms-office.drawingml.diagramDrawing+xml"/>
  <Override PartName="/ppt/diagrams/drawing120.xml" ContentType="application/vnd.ms-office.drawingml.diagramDrawing+xml"/>
  <Override PartName="/ppt/diagrams/drawing121.xml" ContentType="application/vnd.ms-office.drawingml.diagramDrawing+xml"/>
  <Override PartName="/ppt/diagrams/drawing122.xml" ContentType="application/vnd.ms-office.drawingml.diagramDrawing+xml"/>
  <Override PartName="/ppt/diagrams/drawing123.xml" ContentType="application/vnd.ms-office.drawingml.diagramDrawing+xml"/>
  <Override PartName="/ppt/diagrams/drawing124.xml" ContentType="application/vnd.ms-office.drawingml.diagramDrawing+xml"/>
  <Override PartName="/ppt/diagrams/drawing125.xml" ContentType="application/vnd.ms-office.drawingml.diagramDrawing+xml"/>
  <Override PartName="/ppt/diagrams/drawing126.xml" ContentType="application/vnd.ms-office.drawingml.diagramDrawing+xml"/>
  <Override PartName="/ppt/diagrams/drawing127.xml" ContentType="application/vnd.ms-office.drawingml.diagramDrawing+xml"/>
  <Override PartName="/ppt/diagrams/drawing128.xml" ContentType="application/vnd.ms-office.drawingml.diagramDrawing+xml"/>
  <Override PartName="/ppt/diagrams/drawing129.xml" ContentType="application/vnd.ms-office.drawingml.diagramDrawing+xml"/>
  <Override PartName="/ppt/diagrams/drawing13.xml" ContentType="application/vnd.ms-office.drawingml.diagramDrawing+xml"/>
  <Override PartName="/ppt/diagrams/drawing130.xml" ContentType="application/vnd.ms-office.drawingml.diagramDrawing+xml"/>
  <Override PartName="/ppt/diagrams/drawing131.xml" ContentType="application/vnd.ms-office.drawingml.diagramDrawing+xml"/>
  <Override PartName="/ppt/diagrams/drawing132.xml" ContentType="application/vnd.ms-office.drawingml.diagramDrawing+xml"/>
  <Override PartName="/ppt/diagrams/drawing133.xml" ContentType="application/vnd.ms-office.drawingml.diagramDrawing+xml"/>
  <Override PartName="/ppt/diagrams/drawing134.xml" ContentType="application/vnd.ms-office.drawingml.diagramDrawing+xml"/>
  <Override PartName="/ppt/diagrams/drawing135.xml" ContentType="application/vnd.ms-office.drawingml.diagramDrawing+xml"/>
  <Override PartName="/ppt/diagrams/drawing136.xml" ContentType="application/vnd.ms-office.drawingml.diagramDrawing+xml"/>
  <Override PartName="/ppt/diagrams/drawing137.xml" ContentType="application/vnd.ms-office.drawingml.diagramDrawing+xml"/>
  <Override PartName="/ppt/diagrams/drawing138.xml" ContentType="application/vnd.ms-office.drawingml.diagramDrawing+xml"/>
  <Override PartName="/ppt/diagrams/drawing139.xml" ContentType="application/vnd.ms-office.drawingml.diagramDrawing+xml"/>
  <Override PartName="/ppt/diagrams/drawing14.xml" ContentType="application/vnd.ms-office.drawingml.diagramDrawing+xml"/>
  <Override PartName="/ppt/diagrams/drawing140.xml" ContentType="application/vnd.ms-office.drawingml.diagramDrawing+xml"/>
  <Override PartName="/ppt/diagrams/drawing141.xml" ContentType="application/vnd.ms-office.drawingml.diagramDrawing+xml"/>
  <Override PartName="/ppt/diagrams/drawing142.xml" ContentType="application/vnd.ms-office.drawingml.diagramDrawing+xml"/>
  <Override PartName="/ppt/diagrams/drawing143.xml" ContentType="application/vnd.ms-office.drawingml.diagramDrawing+xml"/>
  <Override PartName="/ppt/diagrams/drawing144.xml" ContentType="application/vnd.ms-office.drawingml.diagramDrawing+xml"/>
  <Override PartName="/ppt/diagrams/drawing145.xml" ContentType="application/vnd.ms-office.drawingml.diagramDrawing+xml"/>
  <Override PartName="/ppt/diagrams/drawing146.xml" ContentType="application/vnd.ms-office.drawingml.diagramDrawing+xml"/>
  <Override PartName="/ppt/diagrams/drawing147.xml" ContentType="application/vnd.ms-office.drawingml.diagramDrawing+xml"/>
  <Override PartName="/ppt/diagrams/drawing148.xml" ContentType="application/vnd.ms-office.drawingml.diagramDrawing+xml"/>
  <Override PartName="/ppt/diagrams/drawing149.xml" ContentType="application/vnd.ms-office.drawingml.diagramDrawing+xml"/>
  <Override PartName="/ppt/diagrams/drawing15.xml" ContentType="application/vnd.ms-office.drawingml.diagramDrawing+xml"/>
  <Override PartName="/ppt/diagrams/drawing150.xml" ContentType="application/vnd.ms-office.drawingml.diagramDrawing+xml"/>
  <Override PartName="/ppt/diagrams/drawing151.xml" ContentType="application/vnd.ms-office.drawingml.diagramDrawing+xml"/>
  <Override PartName="/ppt/diagrams/drawing152.xml" ContentType="application/vnd.ms-office.drawingml.diagramDrawing+xml"/>
  <Override PartName="/ppt/diagrams/drawing153.xml" ContentType="application/vnd.ms-office.drawingml.diagramDrawing+xml"/>
  <Override PartName="/ppt/diagrams/drawing154.xml" ContentType="application/vnd.ms-office.drawingml.diagramDrawing+xml"/>
  <Override PartName="/ppt/diagrams/drawing155.xml" ContentType="application/vnd.ms-office.drawingml.diagramDrawing+xml"/>
  <Override PartName="/ppt/diagrams/drawing156.xml" ContentType="application/vnd.ms-office.drawingml.diagramDrawing+xml"/>
  <Override PartName="/ppt/diagrams/drawing157.xml" ContentType="application/vnd.ms-office.drawingml.diagramDrawing+xml"/>
  <Override PartName="/ppt/diagrams/drawing158.xml" ContentType="application/vnd.ms-office.drawingml.diagramDrawing+xml"/>
  <Override PartName="/ppt/diagrams/drawing159.xml" ContentType="application/vnd.ms-office.drawingml.diagramDrawing+xml"/>
  <Override PartName="/ppt/diagrams/drawing16.xml" ContentType="application/vnd.ms-office.drawingml.diagramDrawing+xml"/>
  <Override PartName="/ppt/diagrams/drawing160.xml" ContentType="application/vnd.ms-office.drawingml.diagramDrawing+xml"/>
  <Override PartName="/ppt/diagrams/drawing161.xml" ContentType="application/vnd.ms-office.drawingml.diagramDrawing+xml"/>
  <Override PartName="/ppt/diagrams/drawing162.xml" ContentType="application/vnd.ms-office.drawingml.diagramDrawing+xml"/>
  <Override PartName="/ppt/diagrams/drawing163.xml" ContentType="application/vnd.ms-office.drawingml.diagramDrawing+xml"/>
  <Override PartName="/ppt/diagrams/drawing164.xml" ContentType="application/vnd.ms-office.drawingml.diagramDrawing+xml"/>
  <Override PartName="/ppt/diagrams/drawing165.xml" ContentType="application/vnd.ms-office.drawingml.diagramDrawing+xml"/>
  <Override PartName="/ppt/diagrams/drawing166.xml" ContentType="application/vnd.ms-office.drawingml.diagramDrawing+xml"/>
  <Override PartName="/ppt/diagrams/drawing167.xml" ContentType="application/vnd.ms-office.drawingml.diagramDrawing+xml"/>
  <Override PartName="/ppt/diagrams/drawing168.xml" ContentType="application/vnd.ms-office.drawingml.diagramDrawing+xml"/>
  <Override PartName="/ppt/diagrams/drawing169.xml" ContentType="application/vnd.ms-office.drawingml.diagramDrawing+xml"/>
  <Override PartName="/ppt/diagrams/drawing17.xml" ContentType="application/vnd.ms-office.drawingml.diagramDrawing+xml"/>
  <Override PartName="/ppt/diagrams/drawing170.xml" ContentType="application/vnd.ms-office.drawingml.diagramDrawing+xml"/>
  <Override PartName="/ppt/diagrams/drawing171.xml" ContentType="application/vnd.ms-office.drawingml.diagramDrawing+xml"/>
  <Override PartName="/ppt/diagrams/drawing172.xml" ContentType="application/vnd.ms-office.drawingml.diagramDrawing+xml"/>
  <Override PartName="/ppt/diagrams/drawing173.xml" ContentType="application/vnd.ms-office.drawingml.diagramDrawing+xml"/>
  <Override PartName="/ppt/diagrams/drawing174.xml" ContentType="application/vnd.ms-office.drawingml.diagramDrawing+xml"/>
  <Override PartName="/ppt/diagrams/drawing175.xml" ContentType="application/vnd.ms-office.drawingml.diagramDrawing+xml"/>
  <Override PartName="/ppt/diagrams/drawing176.xml" ContentType="application/vnd.ms-office.drawingml.diagramDrawing+xml"/>
  <Override PartName="/ppt/diagrams/drawing177.xml" ContentType="application/vnd.ms-office.drawingml.diagramDrawing+xml"/>
  <Override PartName="/ppt/diagrams/drawing178.xml" ContentType="application/vnd.ms-office.drawingml.diagramDrawing+xml"/>
  <Override PartName="/ppt/diagrams/drawing179.xml" ContentType="application/vnd.ms-office.drawingml.diagramDrawing+xml"/>
  <Override PartName="/ppt/diagrams/drawing18.xml" ContentType="application/vnd.ms-office.drawingml.diagramDrawing+xml"/>
  <Override PartName="/ppt/diagrams/drawing19.xml" ContentType="application/vnd.ms-office.drawingml.diagramDrawing+xml"/>
  <Override PartName="/ppt/diagrams/drawing2.xml" ContentType="application/vnd.ms-office.drawingml.diagramDrawing+xml"/>
  <Override PartName="/ppt/diagrams/drawing20.xml" ContentType="application/vnd.ms-office.drawingml.diagramDrawing+xml"/>
  <Override PartName="/ppt/diagrams/drawing21.xml" ContentType="application/vnd.ms-office.drawingml.diagramDrawing+xml"/>
  <Override PartName="/ppt/diagrams/drawing22.xml" ContentType="application/vnd.ms-office.drawingml.diagramDrawing+xml"/>
  <Override PartName="/ppt/diagrams/drawing23.xml" ContentType="application/vnd.ms-office.drawingml.diagramDrawing+xml"/>
  <Override PartName="/ppt/diagrams/drawing24.xml" ContentType="application/vnd.ms-office.drawingml.diagramDrawing+xml"/>
  <Override PartName="/ppt/diagrams/drawing25.xml" ContentType="application/vnd.ms-office.drawingml.diagramDrawing+xml"/>
  <Override PartName="/ppt/diagrams/drawing26.xml" ContentType="application/vnd.ms-office.drawingml.diagramDrawing+xml"/>
  <Override PartName="/ppt/diagrams/drawing27.xml" ContentType="application/vnd.ms-office.drawingml.diagramDrawing+xml"/>
  <Override PartName="/ppt/diagrams/drawing28.xml" ContentType="application/vnd.ms-office.drawingml.diagramDrawing+xml"/>
  <Override PartName="/ppt/diagrams/drawing29.xml" ContentType="application/vnd.ms-office.drawingml.diagramDrawing+xml"/>
  <Override PartName="/ppt/diagrams/drawing3.xml" ContentType="application/vnd.ms-office.drawingml.diagramDrawing+xml"/>
  <Override PartName="/ppt/diagrams/drawing30.xml" ContentType="application/vnd.ms-office.drawingml.diagramDrawing+xml"/>
  <Override PartName="/ppt/diagrams/drawing31.xml" ContentType="application/vnd.ms-office.drawingml.diagramDrawing+xml"/>
  <Override PartName="/ppt/diagrams/drawing32.xml" ContentType="application/vnd.ms-office.drawingml.diagramDrawing+xml"/>
  <Override PartName="/ppt/diagrams/drawing33.xml" ContentType="application/vnd.ms-office.drawingml.diagramDrawing+xml"/>
  <Override PartName="/ppt/diagrams/drawing34.xml" ContentType="application/vnd.ms-office.drawingml.diagramDrawing+xml"/>
  <Override PartName="/ppt/diagrams/drawing35.xml" ContentType="application/vnd.ms-office.drawingml.diagramDrawing+xml"/>
  <Override PartName="/ppt/diagrams/drawing36.xml" ContentType="application/vnd.ms-office.drawingml.diagramDrawing+xml"/>
  <Override PartName="/ppt/diagrams/drawing37.xml" ContentType="application/vnd.ms-office.drawingml.diagramDrawing+xml"/>
  <Override PartName="/ppt/diagrams/drawing38.xml" ContentType="application/vnd.ms-office.drawingml.diagramDrawing+xml"/>
  <Override PartName="/ppt/diagrams/drawing39.xml" ContentType="application/vnd.ms-office.drawingml.diagramDrawing+xml"/>
  <Override PartName="/ppt/diagrams/drawing4.xml" ContentType="application/vnd.ms-office.drawingml.diagramDrawing+xml"/>
  <Override PartName="/ppt/diagrams/drawing40.xml" ContentType="application/vnd.ms-office.drawingml.diagramDrawing+xml"/>
  <Override PartName="/ppt/diagrams/drawing41.xml" ContentType="application/vnd.ms-office.drawingml.diagramDrawing+xml"/>
  <Override PartName="/ppt/diagrams/drawing42.xml" ContentType="application/vnd.ms-office.drawingml.diagramDrawing+xml"/>
  <Override PartName="/ppt/diagrams/drawing43.xml" ContentType="application/vnd.ms-office.drawingml.diagramDrawing+xml"/>
  <Override PartName="/ppt/diagrams/drawing44.xml" ContentType="application/vnd.ms-office.drawingml.diagramDrawing+xml"/>
  <Override PartName="/ppt/diagrams/drawing45.xml" ContentType="application/vnd.ms-office.drawingml.diagramDrawing+xml"/>
  <Override PartName="/ppt/diagrams/drawing46.xml" ContentType="application/vnd.ms-office.drawingml.diagramDrawing+xml"/>
  <Override PartName="/ppt/diagrams/drawing47.xml" ContentType="application/vnd.ms-office.drawingml.diagramDrawing+xml"/>
  <Override PartName="/ppt/diagrams/drawing48.xml" ContentType="application/vnd.ms-office.drawingml.diagramDrawing+xml"/>
  <Override PartName="/ppt/diagrams/drawing49.xml" ContentType="application/vnd.ms-office.drawingml.diagramDrawing+xml"/>
  <Override PartName="/ppt/diagrams/drawing5.xml" ContentType="application/vnd.ms-office.drawingml.diagramDrawing+xml"/>
  <Override PartName="/ppt/diagrams/drawing50.xml" ContentType="application/vnd.ms-office.drawingml.diagramDrawing+xml"/>
  <Override PartName="/ppt/diagrams/drawing51.xml" ContentType="application/vnd.ms-office.drawingml.diagramDrawing+xml"/>
  <Override PartName="/ppt/diagrams/drawing52.xml" ContentType="application/vnd.ms-office.drawingml.diagramDrawing+xml"/>
  <Override PartName="/ppt/diagrams/drawing53.xml" ContentType="application/vnd.ms-office.drawingml.diagramDrawing+xml"/>
  <Override PartName="/ppt/diagrams/drawing54.xml" ContentType="application/vnd.ms-office.drawingml.diagramDrawing+xml"/>
  <Override PartName="/ppt/diagrams/drawing55.xml" ContentType="application/vnd.ms-office.drawingml.diagramDrawing+xml"/>
  <Override PartName="/ppt/diagrams/drawing56.xml" ContentType="application/vnd.ms-office.drawingml.diagramDrawing+xml"/>
  <Override PartName="/ppt/diagrams/drawing57.xml" ContentType="application/vnd.ms-office.drawingml.diagramDrawing+xml"/>
  <Override PartName="/ppt/diagrams/drawing58.xml" ContentType="application/vnd.ms-office.drawingml.diagramDrawing+xml"/>
  <Override PartName="/ppt/diagrams/drawing59.xml" ContentType="application/vnd.ms-office.drawingml.diagramDrawing+xml"/>
  <Override PartName="/ppt/diagrams/drawing6.xml" ContentType="application/vnd.ms-office.drawingml.diagramDrawing+xml"/>
  <Override PartName="/ppt/diagrams/drawing60.xml" ContentType="application/vnd.ms-office.drawingml.diagramDrawing+xml"/>
  <Override PartName="/ppt/diagrams/drawing61.xml" ContentType="application/vnd.ms-office.drawingml.diagramDrawing+xml"/>
  <Override PartName="/ppt/diagrams/drawing62.xml" ContentType="application/vnd.ms-office.drawingml.diagramDrawing+xml"/>
  <Override PartName="/ppt/diagrams/drawing63.xml" ContentType="application/vnd.ms-office.drawingml.diagramDrawing+xml"/>
  <Override PartName="/ppt/diagrams/drawing64.xml" ContentType="application/vnd.ms-office.drawingml.diagramDrawing+xml"/>
  <Override PartName="/ppt/diagrams/drawing65.xml" ContentType="application/vnd.ms-office.drawingml.diagramDrawing+xml"/>
  <Override PartName="/ppt/diagrams/drawing66.xml" ContentType="application/vnd.ms-office.drawingml.diagramDrawing+xml"/>
  <Override PartName="/ppt/diagrams/drawing67.xml" ContentType="application/vnd.ms-office.drawingml.diagramDrawing+xml"/>
  <Override PartName="/ppt/diagrams/drawing68.xml" ContentType="application/vnd.ms-office.drawingml.diagramDrawing+xml"/>
  <Override PartName="/ppt/diagrams/drawing69.xml" ContentType="application/vnd.ms-office.drawingml.diagramDrawing+xml"/>
  <Override PartName="/ppt/diagrams/drawing7.xml" ContentType="application/vnd.ms-office.drawingml.diagramDrawing+xml"/>
  <Override PartName="/ppt/diagrams/drawing70.xml" ContentType="application/vnd.ms-office.drawingml.diagramDrawing+xml"/>
  <Override PartName="/ppt/diagrams/drawing71.xml" ContentType="application/vnd.ms-office.drawingml.diagramDrawing+xml"/>
  <Override PartName="/ppt/diagrams/drawing72.xml" ContentType="application/vnd.ms-office.drawingml.diagramDrawing+xml"/>
  <Override PartName="/ppt/diagrams/drawing73.xml" ContentType="application/vnd.ms-office.drawingml.diagramDrawing+xml"/>
  <Override PartName="/ppt/diagrams/drawing74.xml" ContentType="application/vnd.ms-office.drawingml.diagramDrawing+xml"/>
  <Override PartName="/ppt/diagrams/drawing75.xml" ContentType="application/vnd.ms-office.drawingml.diagramDrawing+xml"/>
  <Override PartName="/ppt/diagrams/drawing76.xml" ContentType="application/vnd.ms-office.drawingml.diagramDrawing+xml"/>
  <Override PartName="/ppt/diagrams/drawing77.xml" ContentType="application/vnd.ms-office.drawingml.diagramDrawing+xml"/>
  <Override PartName="/ppt/diagrams/drawing78.xml" ContentType="application/vnd.ms-office.drawingml.diagramDrawing+xml"/>
  <Override PartName="/ppt/diagrams/drawing79.xml" ContentType="application/vnd.ms-office.drawingml.diagramDrawing+xml"/>
  <Override PartName="/ppt/diagrams/drawing8.xml" ContentType="application/vnd.ms-office.drawingml.diagramDrawing+xml"/>
  <Override PartName="/ppt/diagrams/drawing80.xml" ContentType="application/vnd.ms-office.drawingml.diagramDrawing+xml"/>
  <Override PartName="/ppt/diagrams/drawing81.xml" ContentType="application/vnd.ms-office.drawingml.diagramDrawing+xml"/>
  <Override PartName="/ppt/diagrams/drawing82.xml" ContentType="application/vnd.ms-office.drawingml.diagramDrawing+xml"/>
  <Override PartName="/ppt/diagrams/drawing83.xml" ContentType="application/vnd.ms-office.drawingml.diagramDrawing+xml"/>
  <Override PartName="/ppt/diagrams/drawing84.xml" ContentType="application/vnd.ms-office.drawingml.diagramDrawing+xml"/>
  <Override PartName="/ppt/diagrams/drawing85.xml" ContentType="application/vnd.ms-office.drawingml.diagramDrawing+xml"/>
  <Override PartName="/ppt/diagrams/drawing86.xml" ContentType="application/vnd.ms-office.drawingml.diagramDrawing+xml"/>
  <Override PartName="/ppt/diagrams/drawing87.xml" ContentType="application/vnd.ms-office.drawingml.diagramDrawing+xml"/>
  <Override PartName="/ppt/diagrams/drawing88.xml" ContentType="application/vnd.ms-office.drawingml.diagramDrawing+xml"/>
  <Override PartName="/ppt/diagrams/drawing89.xml" ContentType="application/vnd.ms-office.drawingml.diagramDrawing+xml"/>
  <Override PartName="/ppt/diagrams/drawing9.xml" ContentType="application/vnd.ms-office.drawingml.diagramDrawing+xml"/>
  <Override PartName="/ppt/diagrams/drawing90.xml" ContentType="application/vnd.ms-office.drawingml.diagramDrawing+xml"/>
  <Override PartName="/ppt/diagrams/drawing91.xml" ContentType="application/vnd.ms-office.drawingml.diagramDrawing+xml"/>
  <Override PartName="/ppt/diagrams/drawing92.xml" ContentType="application/vnd.ms-office.drawingml.diagramDrawing+xml"/>
  <Override PartName="/ppt/diagrams/drawing93.xml" ContentType="application/vnd.ms-office.drawingml.diagramDrawing+xml"/>
  <Override PartName="/ppt/diagrams/drawing94.xml" ContentType="application/vnd.ms-office.drawingml.diagramDrawing+xml"/>
  <Override PartName="/ppt/diagrams/drawing95.xml" ContentType="application/vnd.ms-office.drawingml.diagramDrawing+xml"/>
  <Override PartName="/ppt/diagrams/drawing96.xml" ContentType="application/vnd.ms-office.drawingml.diagramDrawing+xml"/>
  <Override PartName="/ppt/diagrams/drawing97.xml" ContentType="application/vnd.ms-office.drawingml.diagramDrawing+xml"/>
  <Override PartName="/ppt/diagrams/drawing98.xml" ContentType="application/vnd.ms-office.drawingml.diagramDrawing+xml"/>
  <Override PartName="/ppt/diagrams/drawing99.xml" ContentType="application/vnd.ms-office.drawingml.diagramDrawing+xml"/>
  <Override PartName="/ppt/diagrams/layout1.xml" ContentType="application/vnd.openxmlformats-officedocument.drawingml.diagramLayout+xml"/>
  <Override PartName="/ppt/diagrams/layout10.xml" ContentType="application/vnd.openxmlformats-officedocument.drawingml.diagramLayout+xml"/>
  <Override PartName="/ppt/diagrams/layout100.xml" ContentType="application/vnd.openxmlformats-officedocument.drawingml.diagramLayout+xml"/>
  <Override PartName="/ppt/diagrams/layout101.xml" ContentType="application/vnd.openxmlformats-officedocument.drawingml.diagramLayout+xml"/>
  <Override PartName="/ppt/diagrams/layout102.xml" ContentType="application/vnd.openxmlformats-officedocument.drawingml.diagramLayout+xml"/>
  <Override PartName="/ppt/diagrams/layout103.xml" ContentType="application/vnd.openxmlformats-officedocument.drawingml.diagramLayout+xml"/>
  <Override PartName="/ppt/diagrams/layout104.xml" ContentType="application/vnd.openxmlformats-officedocument.drawingml.diagramLayout+xml"/>
  <Override PartName="/ppt/diagrams/layout105.xml" ContentType="application/vnd.openxmlformats-officedocument.drawingml.diagramLayout+xml"/>
  <Override PartName="/ppt/diagrams/layout106.xml" ContentType="application/vnd.openxmlformats-officedocument.drawingml.diagramLayout+xml"/>
  <Override PartName="/ppt/diagrams/layout107.xml" ContentType="application/vnd.openxmlformats-officedocument.drawingml.diagramLayout+xml"/>
  <Override PartName="/ppt/diagrams/layout108.xml" ContentType="application/vnd.openxmlformats-officedocument.drawingml.diagramLayout+xml"/>
  <Override PartName="/ppt/diagrams/layout109.xml" ContentType="application/vnd.openxmlformats-officedocument.drawingml.diagramLayout+xml"/>
  <Override PartName="/ppt/diagrams/layout11.xml" ContentType="application/vnd.openxmlformats-officedocument.drawingml.diagramLayout+xml"/>
  <Override PartName="/ppt/diagrams/layout110.xml" ContentType="application/vnd.openxmlformats-officedocument.drawingml.diagramLayout+xml"/>
  <Override PartName="/ppt/diagrams/layout111.xml" ContentType="application/vnd.openxmlformats-officedocument.drawingml.diagramLayout+xml"/>
  <Override PartName="/ppt/diagrams/layout112.xml" ContentType="application/vnd.openxmlformats-officedocument.drawingml.diagramLayout+xml"/>
  <Override PartName="/ppt/diagrams/layout113.xml" ContentType="application/vnd.openxmlformats-officedocument.drawingml.diagramLayout+xml"/>
  <Override PartName="/ppt/diagrams/layout114.xml" ContentType="application/vnd.openxmlformats-officedocument.drawingml.diagramLayout+xml"/>
  <Override PartName="/ppt/diagrams/layout115.xml" ContentType="application/vnd.openxmlformats-officedocument.drawingml.diagramLayout+xml"/>
  <Override PartName="/ppt/diagrams/layout116.xml" ContentType="application/vnd.openxmlformats-officedocument.drawingml.diagramLayout+xml"/>
  <Override PartName="/ppt/diagrams/layout117.xml" ContentType="application/vnd.openxmlformats-officedocument.drawingml.diagramLayout+xml"/>
  <Override PartName="/ppt/diagrams/layout118.xml" ContentType="application/vnd.openxmlformats-officedocument.drawingml.diagramLayout+xml"/>
  <Override PartName="/ppt/diagrams/layout119.xml" ContentType="application/vnd.openxmlformats-officedocument.drawingml.diagramLayout+xml"/>
  <Override PartName="/ppt/diagrams/layout12.xml" ContentType="application/vnd.openxmlformats-officedocument.drawingml.diagramLayout+xml"/>
  <Override PartName="/ppt/diagrams/layout120.xml" ContentType="application/vnd.openxmlformats-officedocument.drawingml.diagramLayout+xml"/>
  <Override PartName="/ppt/diagrams/layout121.xml" ContentType="application/vnd.openxmlformats-officedocument.drawingml.diagramLayout+xml"/>
  <Override PartName="/ppt/diagrams/layout122.xml" ContentType="application/vnd.openxmlformats-officedocument.drawingml.diagramLayout+xml"/>
  <Override PartName="/ppt/diagrams/layout123.xml" ContentType="application/vnd.openxmlformats-officedocument.drawingml.diagramLayout+xml"/>
  <Override PartName="/ppt/diagrams/layout124.xml" ContentType="application/vnd.openxmlformats-officedocument.drawingml.diagramLayout+xml"/>
  <Override PartName="/ppt/diagrams/layout125.xml" ContentType="application/vnd.openxmlformats-officedocument.drawingml.diagramLayout+xml"/>
  <Override PartName="/ppt/diagrams/layout126.xml" ContentType="application/vnd.openxmlformats-officedocument.drawingml.diagramLayout+xml"/>
  <Override PartName="/ppt/diagrams/layout127.xml" ContentType="application/vnd.openxmlformats-officedocument.drawingml.diagramLayout+xml"/>
  <Override PartName="/ppt/diagrams/layout128.xml" ContentType="application/vnd.openxmlformats-officedocument.drawingml.diagramLayout+xml"/>
  <Override PartName="/ppt/diagrams/layout129.xml" ContentType="application/vnd.openxmlformats-officedocument.drawingml.diagramLayout+xml"/>
  <Override PartName="/ppt/diagrams/layout13.xml" ContentType="application/vnd.openxmlformats-officedocument.drawingml.diagramLayout+xml"/>
  <Override PartName="/ppt/diagrams/layout130.xml" ContentType="application/vnd.openxmlformats-officedocument.drawingml.diagramLayout+xml"/>
  <Override PartName="/ppt/diagrams/layout131.xml" ContentType="application/vnd.openxmlformats-officedocument.drawingml.diagramLayout+xml"/>
  <Override PartName="/ppt/diagrams/layout132.xml" ContentType="application/vnd.openxmlformats-officedocument.drawingml.diagramLayout+xml"/>
  <Override PartName="/ppt/diagrams/layout133.xml" ContentType="application/vnd.openxmlformats-officedocument.drawingml.diagramLayout+xml"/>
  <Override PartName="/ppt/diagrams/layout134.xml" ContentType="application/vnd.openxmlformats-officedocument.drawingml.diagramLayout+xml"/>
  <Override PartName="/ppt/diagrams/layout135.xml" ContentType="application/vnd.openxmlformats-officedocument.drawingml.diagramLayout+xml"/>
  <Override PartName="/ppt/diagrams/layout136.xml" ContentType="application/vnd.openxmlformats-officedocument.drawingml.diagramLayout+xml"/>
  <Override PartName="/ppt/diagrams/layout137.xml" ContentType="application/vnd.openxmlformats-officedocument.drawingml.diagramLayout+xml"/>
  <Override PartName="/ppt/diagrams/layout138.xml" ContentType="application/vnd.openxmlformats-officedocument.drawingml.diagramLayout+xml"/>
  <Override PartName="/ppt/diagrams/layout139.xml" ContentType="application/vnd.openxmlformats-officedocument.drawingml.diagramLayout+xml"/>
  <Override PartName="/ppt/diagrams/layout14.xml" ContentType="application/vnd.openxmlformats-officedocument.drawingml.diagramLayout+xml"/>
  <Override PartName="/ppt/diagrams/layout140.xml" ContentType="application/vnd.openxmlformats-officedocument.drawingml.diagramLayout+xml"/>
  <Override PartName="/ppt/diagrams/layout141.xml" ContentType="application/vnd.openxmlformats-officedocument.drawingml.diagramLayout+xml"/>
  <Override PartName="/ppt/diagrams/layout142.xml" ContentType="application/vnd.openxmlformats-officedocument.drawingml.diagramLayout+xml"/>
  <Override PartName="/ppt/diagrams/layout143.xml" ContentType="application/vnd.openxmlformats-officedocument.drawingml.diagramLayout+xml"/>
  <Override PartName="/ppt/diagrams/layout144.xml" ContentType="application/vnd.openxmlformats-officedocument.drawingml.diagramLayout+xml"/>
  <Override PartName="/ppt/diagrams/layout145.xml" ContentType="application/vnd.openxmlformats-officedocument.drawingml.diagramLayout+xml"/>
  <Override PartName="/ppt/diagrams/layout146.xml" ContentType="application/vnd.openxmlformats-officedocument.drawingml.diagramLayout+xml"/>
  <Override PartName="/ppt/diagrams/layout147.xml" ContentType="application/vnd.openxmlformats-officedocument.drawingml.diagramLayout+xml"/>
  <Override PartName="/ppt/diagrams/layout148.xml" ContentType="application/vnd.openxmlformats-officedocument.drawingml.diagramLayout+xml"/>
  <Override PartName="/ppt/diagrams/layout149.xml" ContentType="application/vnd.openxmlformats-officedocument.drawingml.diagramLayout+xml"/>
  <Override PartName="/ppt/diagrams/layout15.xml" ContentType="application/vnd.openxmlformats-officedocument.drawingml.diagramLayout+xml"/>
  <Override PartName="/ppt/diagrams/layout150.xml" ContentType="application/vnd.openxmlformats-officedocument.drawingml.diagramLayout+xml"/>
  <Override PartName="/ppt/diagrams/layout151.xml" ContentType="application/vnd.openxmlformats-officedocument.drawingml.diagramLayout+xml"/>
  <Override PartName="/ppt/diagrams/layout152.xml" ContentType="application/vnd.openxmlformats-officedocument.drawingml.diagramLayout+xml"/>
  <Override PartName="/ppt/diagrams/layout153.xml" ContentType="application/vnd.openxmlformats-officedocument.drawingml.diagramLayout+xml"/>
  <Override PartName="/ppt/diagrams/layout154.xml" ContentType="application/vnd.openxmlformats-officedocument.drawingml.diagramLayout+xml"/>
  <Override PartName="/ppt/diagrams/layout155.xml" ContentType="application/vnd.openxmlformats-officedocument.drawingml.diagramLayout+xml"/>
  <Override PartName="/ppt/diagrams/layout156.xml" ContentType="application/vnd.openxmlformats-officedocument.drawingml.diagramLayout+xml"/>
  <Override PartName="/ppt/diagrams/layout157.xml" ContentType="application/vnd.openxmlformats-officedocument.drawingml.diagramLayout+xml"/>
  <Override PartName="/ppt/diagrams/layout158.xml" ContentType="application/vnd.openxmlformats-officedocument.drawingml.diagramLayout+xml"/>
  <Override PartName="/ppt/diagrams/layout159.xml" ContentType="application/vnd.openxmlformats-officedocument.drawingml.diagramLayout+xml"/>
  <Override PartName="/ppt/diagrams/layout16.xml" ContentType="application/vnd.openxmlformats-officedocument.drawingml.diagramLayout+xml"/>
  <Override PartName="/ppt/diagrams/layout160.xml" ContentType="application/vnd.openxmlformats-officedocument.drawingml.diagramLayout+xml"/>
  <Override PartName="/ppt/diagrams/layout161.xml" ContentType="application/vnd.openxmlformats-officedocument.drawingml.diagramLayout+xml"/>
  <Override PartName="/ppt/diagrams/layout162.xml" ContentType="application/vnd.openxmlformats-officedocument.drawingml.diagramLayout+xml"/>
  <Override PartName="/ppt/diagrams/layout163.xml" ContentType="application/vnd.openxmlformats-officedocument.drawingml.diagramLayout+xml"/>
  <Override PartName="/ppt/diagrams/layout164.xml" ContentType="application/vnd.openxmlformats-officedocument.drawingml.diagramLayout+xml"/>
  <Override PartName="/ppt/diagrams/layout165.xml" ContentType="application/vnd.openxmlformats-officedocument.drawingml.diagramLayout+xml"/>
  <Override PartName="/ppt/diagrams/layout166.xml" ContentType="application/vnd.openxmlformats-officedocument.drawingml.diagramLayout+xml"/>
  <Override PartName="/ppt/diagrams/layout167.xml" ContentType="application/vnd.openxmlformats-officedocument.drawingml.diagramLayout+xml"/>
  <Override PartName="/ppt/diagrams/layout168.xml" ContentType="application/vnd.openxmlformats-officedocument.drawingml.diagramLayout+xml"/>
  <Override PartName="/ppt/diagrams/layout169.xml" ContentType="application/vnd.openxmlformats-officedocument.drawingml.diagramLayout+xml"/>
  <Override PartName="/ppt/diagrams/layout17.xml" ContentType="application/vnd.openxmlformats-officedocument.drawingml.diagramLayout+xml"/>
  <Override PartName="/ppt/diagrams/layout170.xml" ContentType="application/vnd.openxmlformats-officedocument.drawingml.diagramLayout+xml"/>
  <Override PartName="/ppt/diagrams/layout171.xml" ContentType="application/vnd.openxmlformats-officedocument.drawingml.diagramLayout+xml"/>
  <Override PartName="/ppt/diagrams/layout172.xml" ContentType="application/vnd.openxmlformats-officedocument.drawingml.diagramLayout+xml"/>
  <Override PartName="/ppt/diagrams/layout173.xml" ContentType="application/vnd.openxmlformats-officedocument.drawingml.diagramLayout+xml"/>
  <Override PartName="/ppt/diagrams/layout174.xml" ContentType="application/vnd.openxmlformats-officedocument.drawingml.diagramLayout+xml"/>
  <Override PartName="/ppt/diagrams/layout175.xml" ContentType="application/vnd.openxmlformats-officedocument.drawingml.diagramLayout+xml"/>
  <Override PartName="/ppt/diagrams/layout176.xml" ContentType="application/vnd.openxmlformats-officedocument.drawingml.diagramLayout+xml"/>
  <Override PartName="/ppt/diagrams/layout177.xml" ContentType="application/vnd.openxmlformats-officedocument.drawingml.diagramLayout+xml"/>
  <Override PartName="/ppt/diagrams/layout178.xml" ContentType="application/vnd.openxmlformats-officedocument.drawingml.diagramLayout+xml"/>
  <Override PartName="/ppt/diagrams/layout179.xml" ContentType="application/vnd.openxmlformats-officedocument.drawingml.diagramLayout+xml"/>
  <Override PartName="/ppt/diagrams/layout18.xml" ContentType="application/vnd.openxmlformats-officedocument.drawingml.diagramLayout+xml"/>
  <Override PartName="/ppt/diagrams/layout19.xml" ContentType="application/vnd.openxmlformats-officedocument.drawingml.diagramLayout+xml"/>
  <Override PartName="/ppt/diagrams/layout2.xml" ContentType="application/vnd.openxmlformats-officedocument.drawingml.diagramLayout+xml"/>
  <Override PartName="/ppt/diagrams/layout20.xml" ContentType="application/vnd.openxmlformats-officedocument.drawingml.diagramLayout+xml"/>
  <Override PartName="/ppt/diagrams/layout21.xml" ContentType="application/vnd.openxmlformats-officedocument.drawingml.diagramLayout+xml"/>
  <Override PartName="/ppt/diagrams/layout22.xml" ContentType="application/vnd.openxmlformats-officedocument.drawingml.diagramLayout+xml"/>
  <Override PartName="/ppt/diagrams/layout23.xml" ContentType="application/vnd.openxmlformats-officedocument.drawingml.diagramLayout+xml"/>
  <Override PartName="/ppt/diagrams/layout24.xml" ContentType="application/vnd.openxmlformats-officedocument.drawingml.diagramLayout+xml"/>
  <Override PartName="/ppt/diagrams/layout25.xml" ContentType="application/vnd.openxmlformats-officedocument.drawingml.diagramLayout+xml"/>
  <Override PartName="/ppt/diagrams/layout26.xml" ContentType="application/vnd.openxmlformats-officedocument.drawingml.diagramLayout+xml"/>
  <Override PartName="/ppt/diagrams/layout27.xml" ContentType="application/vnd.openxmlformats-officedocument.drawingml.diagramLayout+xml"/>
  <Override PartName="/ppt/diagrams/layout28.xml" ContentType="application/vnd.openxmlformats-officedocument.drawingml.diagramLayout+xml"/>
  <Override PartName="/ppt/diagrams/layout29.xml" ContentType="application/vnd.openxmlformats-officedocument.drawingml.diagramLayout+xml"/>
  <Override PartName="/ppt/diagrams/layout3.xml" ContentType="application/vnd.openxmlformats-officedocument.drawingml.diagramLayout+xml"/>
  <Override PartName="/ppt/diagrams/layout30.xml" ContentType="application/vnd.openxmlformats-officedocument.drawingml.diagramLayout+xml"/>
  <Override PartName="/ppt/diagrams/layout31.xml" ContentType="application/vnd.openxmlformats-officedocument.drawingml.diagramLayout+xml"/>
  <Override PartName="/ppt/diagrams/layout32.xml" ContentType="application/vnd.openxmlformats-officedocument.drawingml.diagramLayout+xml"/>
  <Override PartName="/ppt/diagrams/layout33.xml" ContentType="application/vnd.openxmlformats-officedocument.drawingml.diagramLayout+xml"/>
  <Override PartName="/ppt/diagrams/layout34.xml" ContentType="application/vnd.openxmlformats-officedocument.drawingml.diagramLayout+xml"/>
  <Override PartName="/ppt/diagrams/layout35.xml" ContentType="application/vnd.openxmlformats-officedocument.drawingml.diagramLayout+xml"/>
  <Override PartName="/ppt/diagrams/layout36.xml" ContentType="application/vnd.openxmlformats-officedocument.drawingml.diagramLayout+xml"/>
  <Override PartName="/ppt/diagrams/layout37.xml" ContentType="application/vnd.openxmlformats-officedocument.drawingml.diagramLayout+xml"/>
  <Override PartName="/ppt/diagrams/layout38.xml" ContentType="application/vnd.openxmlformats-officedocument.drawingml.diagramLayout+xml"/>
  <Override PartName="/ppt/diagrams/layout39.xml" ContentType="application/vnd.openxmlformats-officedocument.drawingml.diagramLayout+xml"/>
  <Override PartName="/ppt/diagrams/layout4.xml" ContentType="application/vnd.openxmlformats-officedocument.drawingml.diagramLayout+xml"/>
  <Override PartName="/ppt/diagrams/layout40.xml" ContentType="application/vnd.openxmlformats-officedocument.drawingml.diagramLayout+xml"/>
  <Override PartName="/ppt/diagrams/layout41.xml" ContentType="application/vnd.openxmlformats-officedocument.drawingml.diagramLayout+xml"/>
  <Override PartName="/ppt/diagrams/layout42.xml" ContentType="application/vnd.openxmlformats-officedocument.drawingml.diagramLayout+xml"/>
  <Override PartName="/ppt/diagrams/layout43.xml" ContentType="application/vnd.openxmlformats-officedocument.drawingml.diagramLayout+xml"/>
  <Override PartName="/ppt/diagrams/layout44.xml" ContentType="application/vnd.openxmlformats-officedocument.drawingml.diagramLayout+xml"/>
  <Override PartName="/ppt/diagrams/layout45.xml" ContentType="application/vnd.openxmlformats-officedocument.drawingml.diagramLayout+xml"/>
  <Override PartName="/ppt/diagrams/layout46.xml" ContentType="application/vnd.openxmlformats-officedocument.drawingml.diagramLayout+xml"/>
  <Override PartName="/ppt/diagrams/layout47.xml" ContentType="application/vnd.openxmlformats-officedocument.drawingml.diagramLayout+xml"/>
  <Override PartName="/ppt/diagrams/layout48.xml" ContentType="application/vnd.openxmlformats-officedocument.drawingml.diagramLayout+xml"/>
  <Override PartName="/ppt/diagrams/layout49.xml" ContentType="application/vnd.openxmlformats-officedocument.drawingml.diagramLayout+xml"/>
  <Override PartName="/ppt/diagrams/layout5.xml" ContentType="application/vnd.openxmlformats-officedocument.drawingml.diagramLayout+xml"/>
  <Override PartName="/ppt/diagrams/layout50.xml" ContentType="application/vnd.openxmlformats-officedocument.drawingml.diagramLayout+xml"/>
  <Override PartName="/ppt/diagrams/layout51.xml" ContentType="application/vnd.openxmlformats-officedocument.drawingml.diagramLayout+xml"/>
  <Override PartName="/ppt/diagrams/layout52.xml" ContentType="application/vnd.openxmlformats-officedocument.drawingml.diagramLayout+xml"/>
  <Override PartName="/ppt/diagrams/layout53.xml" ContentType="application/vnd.openxmlformats-officedocument.drawingml.diagramLayout+xml"/>
  <Override PartName="/ppt/diagrams/layout54.xml" ContentType="application/vnd.openxmlformats-officedocument.drawingml.diagramLayout+xml"/>
  <Override PartName="/ppt/diagrams/layout55.xml" ContentType="application/vnd.openxmlformats-officedocument.drawingml.diagramLayout+xml"/>
  <Override PartName="/ppt/diagrams/layout56.xml" ContentType="application/vnd.openxmlformats-officedocument.drawingml.diagramLayout+xml"/>
  <Override PartName="/ppt/diagrams/layout57.xml" ContentType="application/vnd.openxmlformats-officedocument.drawingml.diagramLayout+xml"/>
  <Override PartName="/ppt/diagrams/layout58.xml" ContentType="application/vnd.openxmlformats-officedocument.drawingml.diagramLayout+xml"/>
  <Override PartName="/ppt/diagrams/layout59.xml" ContentType="application/vnd.openxmlformats-officedocument.drawingml.diagramLayout+xml"/>
  <Override PartName="/ppt/diagrams/layout6.xml" ContentType="application/vnd.openxmlformats-officedocument.drawingml.diagramLayout+xml"/>
  <Override PartName="/ppt/diagrams/layout60.xml" ContentType="application/vnd.openxmlformats-officedocument.drawingml.diagramLayout+xml"/>
  <Override PartName="/ppt/diagrams/layout61.xml" ContentType="application/vnd.openxmlformats-officedocument.drawingml.diagramLayout+xml"/>
  <Override PartName="/ppt/diagrams/layout62.xml" ContentType="application/vnd.openxmlformats-officedocument.drawingml.diagramLayout+xml"/>
  <Override PartName="/ppt/diagrams/layout63.xml" ContentType="application/vnd.openxmlformats-officedocument.drawingml.diagramLayout+xml"/>
  <Override PartName="/ppt/diagrams/layout64.xml" ContentType="application/vnd.openxmlformats-officedocument.drawingml.diagramLayout+xml"/>
  <Override PartName="/ppt/diagrams/layout65.xml" ContentType="application/vnd.openxmlformats-officedocument.drawingml.diagramLayout+xml"/>
  <Override PartName="/ppt/diagrams/layout66.xml" ContentType="application/vnd.openxmlformats-officedocument.drawingml.diagramLayout+xml"/>
  <Override PartName="/ppt/diagrams/layout67.xml" ContentType="application/vnd.openxmlformats-officedocument.drawingml.diagramLayout+xml"/>
  <Override PartName="/ppt/diagrams/layout68.xml" ContentType="application/vnd.openxmlformats-officedocument.drawingml.diagramLayout+xml"/>
  <Override PartName="/ppt/diagrams/layout69.xml" ContentType="application/vnd.openxmlformats-officedocument.drawingml.diagramLayout+xml"/>
  <Override PartName="/ppt/diagrams/layout7.xml" ContentType="application/vnd.openxmlformats-officedocument.drawingml.diagramLayout+xml"/>
  <Override PartName="/ppt/diagrams/layout70.xml" ContentType="application/vnd.openxmlformats-officedocument.drawingml.diagramLayout+xml"/>
  <Override PartName="/ppt/diagrams/layout71.xml" ContentType="application/vnd.openxmlformats-officedocument.drawingml.diagramLayout+xml"/>
  <Override PartName="/ppt/diagrams/layout72.xml" ContentType="application/vnd.openxmlformats-officedocument.drawingml.diagramLayout+xml"/>
  <Override PartName="/ppt/diagrams/layout73.xml" ContentType="application/vnd.openxmlformats-officedocument.drawingml.diagramLayout+xml"/>
  <Override PartName="/ppt/diagrams/layout74.xml" ContentType="application/vnd.openxmlformats-officedocument.drawingml.diagramLayout+xml"/>
  <Override PartName="/ppt/diagrams/layout75.xml" ContentType="application/vnd.openxmlformats-officedocument.drawingml.diagramLayout+xml"/>
  <Override PartName="/ppt/diagrams/layout76.xml" ContentType="application/vnd.openxmlformats-officedocument.drawingml.diagramLayout+xml"/>
  <Override PartName="/ppt/diagrams/layout77.xml" ContentType="application/vnd.openxmlformats-officedocument.drawingml.diagramLayout+xml"/>
  <Override PartName="/ppt/diagrams/layout78.xml" ContentType="application/vnd.openxmlformats-officedocument.drawingml.diagramLayout+xml"/>
  <Override PartName="/ppt/diagrams/layout79.xml" ContentType="application/vnd.openxmlformats-officedocument.drawingml.diagramLayout+xml"/>
  <Override PartName="/ppt/diagrams/layout8.xml" ContentType="application/vnd.openxmlformats-officedocument.drawingml.diagramLayout+xml"/>
  <Override PartName="/ppt/diagrams/layout80.xml" ContentType="application/vnd.openxmlformats-officedocument.drawingml.diagramLayout+xml"/>
  <Override PartName="/ppt/diagrams/layout81.xml" ContentType="application/vnd.openxmlformats-officedocument.drawingml.diagramLayout+xml"/>
  <Override PartName="/ppt/diagrams/layout82.xml" ContentType="application/vnd.openxmlformats-officedocument.drawingml.diagramLayout+xml"/>
  <Override PartName="/ppt/diagrams/layout83.xml" ContentType="application/vnd.openxmlformats-officedocument.drawingml.diagramLayout+xml"/>
  <Override PartName="/ppt/diagrams/layout84.xml" ContentType="application/vnd.openxmlformats-officedocument.drawingml.diagramLayout+xml"/>
  <Override PartName="/ppt/diagrams/layout85.xml" ContentType="application/vnd.openxmlformats-officedocument.drawingml.diagramLayout+xml"/>
  <Override PartName="/ppt/diagrams/layout86.xml" ContentType="application/vnd.openxmlformats-officedocument.drawingml.diagramLayout+xml"/>
  <Override PartName="/ppt/diagrams/layout87.xml" ContentType="application/vnd.openxmlformats-officedocument.drawingml.diagramLayout+xml"/>
  <Override PartName="/ppt/diagrams/layout88.xml" ContentType="application/vnd.openxmlformats-officedocument.drawingml.diagramLayout+xml"/>
  <Override PartName="/ppt/diagrams/layout89.xml" ContentType="application/vnd.openxmlformats-officedocument.drawingml.diagramLayout+xml"/>
  <Override PartName="/ppt/diagrams/layout9.xml" ContentType="application/vnd.openxmlformats-officedocument.drawingml.diagramLayout+xml"/>
  <Override PartName="/ppt/diagrams/layout90.xml" ContentType="application/vnd.openxmlformats-officedocument.drawingml.diagramLayout+xml"/>
  <Override PartName="/ppt/diagrams/layout91.xml" ContentType="application/vnd.openxmlformats-officedocument.drawingml.diagramLayout+xml"/>
  <Override PartName="/ppt/diagrams/layout92.xml" ContentType="application/vnd.openxmlformats-officedocument.drawingml.diagramLayout+xml"/>
  <Override PartName="/ppt/diagrams/layout93.xml" ContentType="application/vnd.openxmlformats-officedocument.drawingml.diagramLayout+xml"/>
  <Override PartName="/ppt/diagrams/layout94.xml" ContentType="application/vnd.openxmlformats-officedocument.drawingml.diagramLayout+xml"/>
  <Override PartName="/ppt/diagrams/layout95.xml" ContentType="application/vnd.openxmlformats-officedocument.drawingml.diagramLayout+xml"/>
  <Override PartName="/ppt/diagrams/layout96.xml" ContentType="application/vnd.openxmlformats-officedocument.drawingml.diagramLayout+xml"/>
  <Override PartName="/ppt/diagrams/layout97.xml" ContentType="application/vnd.openxmlformats-officedocument.drawingml.diagramLayout+xml"/>
  <Override PartName="/ppt/diagrams/layout98.xml" ContentType="application/vnd.openxmlformats-officedocument.drawingml.diagramLayout+xml"/>
  <Override PartName="/ppt/diagrams/layout99.xml" ContentType="application/vnd.openxmlformats-officedocument.drawingml.diagramLayout+xml"/>
  <Override PartName="/ppt/diagrams/quickStyle1.xml" ContentType="application/vnd.openxmlformats-officedocument.drawingml.diagramStyle+xml"/>
  <Override PartName="/ppt/diagrams/quickStyle10.xml" ContentType="application/vnd.openxmlformats-officedocument.drawingml.diagramStyle+xml"/>
  <Override PartName="/ppt/diagrams/quickStyle100.xml" ContentType="application/vnd.openxmlformats-officedocument.drawingml.diagramStyle+xml"/>
  <Override PartName="/ppt/diagrams/quickStyle101.xml" ContentType="application/vnd.openxmlformats-officedocument.drawingml.diagramStyle+xml"/>
  <Override PartName="/ppt/diagrams/quickStyle102.xml" ContentType="application/vnd.openxmlformats-officedocument.drawingml.diagramStyle+xml"/>
  <Override PartName="/ppt/diagrams/quickStyle103.xml" ContentType="application/vnd.openxmlformats-officedocument.drawingml.diagramStyle+xml"/>
  <Override PartName="/ppt/diagrams/quickStyle104.xml" ContentType="application/vnd.openxmlformats-officedocument.drawingml.diagramStyle+xml"/>
  <Override PartName="/ppt/diagrams/quickStyle105.xml" ContentType="application/vnd.openxmlformats-officedocument.drawingml.diagramStyle+xml"/>
  <Override PartName="/ppt/diagrams/quickStyle106.xml" ContentType="application/vnd.openxmlformats-officedocument.drawingml.diagramStyle+xml"/>
  <Override PartName="/ppt/diagrams/quickStyle107.xml" ContentType="application/vnd.openxmlformats-officedocument.drawingml.diagramStyle+xml"/>
  <Override PartName="/ppt/diagrams/quickStyle108.xml" ContentType="application/vnd.openxmlformats-officedocument.drawingml.diagramStyle+xml"/>
  <Override PartName="/ppt/diagrams/quickStyle109.xml" ContentType="application/vnd.openxmlformats-officedocument.drawingml.diagramStyle+xml"/>
  <Override PartName="/ppt/diagrams/quickStyle11.xml" ContentType="application/vnd.openxmlformats-officedocument.drawingml.diagramStyle+xml"/>
  <Override PartName="/ppt/diagrams/quickStyle110.xml" ContentType="application/vnd.openxmlformats-officedocument.drawingml.diagramStyle+xml"/>
  <Override PartName="/ppt/diagrams/quickStyle111.xml" ContentType="application/vnd.openxmlformats-officedocument.drawingml.diagramStyle+xml"/>
  <Override PartName="/ppt/diagrams/quickStyle112.xml" ContentType="application/vnd.openxmlformats-officedocument.drawingml.diagramStyle+xml"/>
  <Override PartName="/ppt/diagrams/quickStyle113.xml" ContentType="application/vnd.openxmlformats-officedocument.drawingml.diagramStyle+xml"/>
  <Override PartName="/ppt/diagrams/quickStyle114.xml" ContentType="application/vnd.openxmlformats-officedocument.drawingml.diagramStyle+xml"/>
  <Override PartName="/ppt/diagrams/quickStyle115.xml" ContentType="application/vnd.openxmlformats-officedocument.drawingml.diagramStyle+xml"/>
  <Override PartName="/ppt/diagrams/quickStyle116.xml" ContentType="application/vnd.openxmlformats-officedocument.drawingml.diagramStyle+xml"/>
  <Override PartName="/ppt/diagrams/quickStyle117.xml" ContentType="application/vnd.openxmlformats-officedocument.drawingml.diagramStyle+xml"/>
  <Override PartName="/ppt/diagrams/quickStyle118.xml" ContentType="application/vnd.openxmlformats-officedocument.drawingml.diagramStyle+xml"/>
  <Override PartName="/ppt/diagrams/quickStyle119.xml" ContentType="application/vnd.openxmlformats-officedocument.drawingml.diagramStyle+xml"/>
  <Override PartName="/ppt/diagrams/quickStyle12.xml" ContentType="application/vnd.openxmlformats-officedocument.drawingml.diagramStyle+xml"/>
  <Override PartName="/ppt/diagrams/quickStyle120.xml" ContentType="application/vnd.openxmlformats-officedocument.drawingml.diagramStyle+xml"/>
  <Override PartName="/ppt/diagrams/quickStyle121.xml" ContentType="application/vnd.openxmlformats-officedocument.drawingml.diagramStyle+xml"/>
  <Override PartName="/ppt/diagrams/quickStyle122.xml" ContentType="application/vnd.openxmlformats-officedocument.drawingml.diagramStyle+xml"/>
  <Override PartName="/ppt/diagrams/quickStyle123.xml" ContentType="application/vnd.openxmlformats-officedocument.drawingml.diagramStyle+xml"/>
  <Override PartName="/ppt/diagrams/quickStyle124.xml" ContentType="application/vnd.openxmlformats-officedocument.drawingml.diagramStyle+xml"/>
  <Override PartName="/ppt/diagrams/quickStyle125.xml" ContentType="application/vnd.openxmlformats-officedocument.drawingml.diagramStyle+xml"/>
  <Override PartName="/ppt/diagrams/quickStyle126.xml" ContentType="application/vnd.openxmlformats-officedocument.drawingml.diagramStyle+xml"/>
  <Override PartName="/ppt/diagrams/quickStyle127.xml" ContentType="application/vnd.openxmlformats-officedocument.drawingml.diagramStyle+xml"/>
  <Override PartName="/ppt/diagrams/quickStyle128.xml" ContentType="application/vnd.openxmlformats-officedocument.drawingml.diagramStyle+xml"/>
  <Override PartName="/ppt/diagrams/quickStyle129.xml" ContentType="application/vnd.openxmlformats-officedocument.drawingml.diagramStyle+xml"/>
  <Override PartName="/ppt/diagrams/quickStyle13.xml" ContentType="application/vnd.openxmlformats-officedocument.drawingml.diagramStyle+xml"/>
  <Override PartName="/ppt/diagrams/quickStyle130.xml" ContentType="application/vnd.openxmlformats-officedocument.drawingml.diagramStyle+xml"/>
  <Override PartName="/ppt/diagrams/quickStyle131.xml" ContentType="application/vnd.openxmlformats-officedocument.drawingml.diagramStyle+xml"/>
  <Override PartName="/ppt/diagrams/quickStyle132.xml" ContentType="application/vnd.openxmlformats-officedocument.drawingml.diagramStyle+xml"/>
  <Override PartName="/ppt/diagrams/quickStyle133.xml" ContentType="application/vnd.openxmlformats-officedocument.drawingml.diagramStyle+xml"/>
  <Override PartName="/ppt/diagrams/quickStyle134.xml" ContentType="application/vnd.openxmlformats-officedocument.drawingml.diagramStyle+xml"/>
  <Override PartName="/ppt/diagrams/quickStyle135.xml" ContentType="application/vnd.openxmlformats-officedocument.drawingml.diagramStyle+xml"/>
  <Override PartName="/ppt/diagrams/quickStyle136.xml" ContentType="application/vnd.openxmlformats-officedocument.drawingml.diagramStyle+xml"/>
  <Override PartName="/ppt/diagrams/quickStyle137.xml" ContentType="application/vnd.openxmlformats-officedocument.drawingml.diagramStyle+xml"/>
  <Override PartName="/ppt/diagrams/quickStyle138.xml" ContentType="application/vnd.openxmlformats-officedocument.drawingml.diagramStyle+xml"/>
  <Override PartName="/ppt/diagrams/quickStyle139.xml" ContentType="application/vnd.openxmlformats-officedocument.drawingml.diagramStyle+xml"/>
  <Override PartName="/ppt/diagrams/quickStyle14.xml" ContentType="application/vnd.openxmlformats-officedocument.drawingml.diagramStyle+xml"/>
  <Override PartName="/ppt/diagrams/quickStyle140.xml" ContentType="application/vnd.openxmlformats-officedocument.drawingml.diagramStyle+xml"/>
  <Override PartName="/ppt/diagrams/quickStyle141.xml" ContentType="application/vnd.openxmlformats-officedocument.drawingml.diagramStyle+xml"/>
  <Override PartName="/ppt/diagrams/quickStyle142.xml" ContentType="application/vnd.openxmlformats-officedocument.drawingml.diagramStyle+xml"/>
  <Override PartName="/ppt/diagrams/quickStyle143.xml" ContentType="application/vnd.openxmlformats-officedocument.drawingml.diagramStyle+xml"/>
  <Override PartName="/ppt/diagrams/quickStyle144.xml" ContentType="application/vnd.openxmlformats-officedocument.drawingml.diagramStyle+xml"/>
  <Override PartName="/ppt/diagrams/quickStyle145.xml" ContentType="application/vnd.openxmlformats-officedocument.drawingml.diagramStyle+xml"/>
  <Override PartName="/ppt/diagrams/quickStyle146.xml" ContentType="application/vnd.openxmlformats-officedocument.drawingml.diagramStyle+xml"/>
  <Override PartName="/ppt/diagrams/quickStyle147.xml" ContentType="application/vnd.openxmlformats-officedocument.drawingml.diagramStyle+xml"/>
  <Override PartName="/ppt/diagrams/quickStyle148.xml" ContentType="application/vnd.openxmlformats-officedocument.drawingml.diagramStyle+xml"/>
  <Override PartName="/ppt/diagrams/quickStyle149.xml" ContentType="application/vnd.openxmlformats-officedocument.drawingml.diagramStyle+xml"/>
  <Override PartName="/ppt/diagrams/quickStyle15.xml" ContentType="application/vnd.openxmlformats-officedocument.drawingml.diagramStyle+xml"/>
  <Override PartName="/ppt/diagrams/quickStyle150.xml" ContentType="application/vnd.openxmlformats-officedocument.drawingml.diagramStyle+xml"/>
  <Override PartName="/ppt/diagrams/quickStyle151.xml" ContentType="application/vnd.openxmlformats-officedocument.drawingml.diagramStyle+xml"/>
  <Override PartName="/ppt/diagrams/quickStyle152.xml" ContentType="application/vnd.openxmlformats-officedocument.drawingml.diagramStyle+xml"/>
  <Override PartName="/ppt/diagrams/quickStyle153.xml" ContentType="application/vnd.openxmlformats-officedocument.drawingml.diagramStyle+xml"/>
  <Override PartName="/ppt/diagrams/quickStyle154.xml" ContentType="application/vnd.openxmlformats-officedocument.drawingml.diagramStyle+xml"/>
  <Override PartName="/ppt/diagrams/quickStyle155.xml" ContentType="application/vnd.openxmlformats-officedocument.drawingml.diagramStyle+xml"/>
  <Override PartName="/ppt/diagrams/quickStyle156.xml" ContentType="application/vnd.openxmlformats-officedocument.drawingml.diagramStyle+xml"/>
  <Override PartName="/ppt/diagrams/quickStyle157.xml" ContentType="application/vnd.openxmlformats-officedocument.drawingml.diagramStyle+xml"/>
  <Override PartName="/ppt/diagrams/quickStyle158.xml" ContentType="application/vnd.openxmlformats-officedocument.drawingml.diagramStyle+xml"/>
  <Override PartName="/ppt/diagrams/quickStyle159.xml" ContentType="application/vnd.openxmlformats-officedocument.drawingml.diagramStyle+xml"/>
  <Override PartName="/ppt/diagrams/quickStyle16.xml" ContentType="application/vnd.openxmlformats-officedocument.drawingml.diagramStyle+xml"/>
  <Override PartName="/ppt/diagrams/quickStyle160.xml" ContentType="application/vnd.openxmlformats-officedocument.drawingml.diagramStyle+xml"/>
  <Override PartName="/ppt/diagrams/quickStyle161.xml" ContentType="application/vnd.openxmlformats-officedocument.drawingml.diagramStyle+xml"/>
  <Override PartName="/ppt/diagrams/quickStyle162.xml" ContentType="application/vnd.openxmlformats-officedocument.drawingml.diagramStyle+xml"/>
  <Override PartName="/ppt/diagrams/quickStyle163.xml" ContentType="application/vnd.openxmlformats-officedocument.drawingml.diagramStyle+xml"/>
  <Override PartName="/ppt/diagrams/quickStyle164.xml" ContentType="application/vnd.openxmlformats-officedocument.drawingml.diagramStyle+xml"/>
  <Override PartName="/ppt/diagrams/quickStyle165.xml" ContentType="application/vnd.openxmlformats-officedocument.drawingml.diagramStyle+xml"/>
  <Override PartName="/ppt/diagrams/quickStyle166.xml" ContentType="application/vnd.openxmlformats-officedocument.drawingml.diagramStyle+xml"/>
  <Override PartName="/ppt/diagrams/quickStyle167.xml" ContentType="application/vnd.openxmlformats-officedocument.drawingml.diagramStyle+xml"/>
  <Override PartName="/ppt/diagrams/quickStyle168.xml" ContentType="application/vnd.openxmlformats-officedocument.drawingml.diagramStyle+xml"/>
  <Override PartName="/ppt/diagrams/quickStyle169.xml" ContentType="application/vnd.openxmlformats-officedocument.drawingml.diagramStyle+xml"/>
  <Override PartName="/ppt/diagrams/quickStyle17.xml" ContentType="application/vnd.openxmlformats-officedocument.drawingml.diagramStyle+xml"/>
  <Override PartName="/ppt/diagrams/quickStyle170.xml" ContentType="application/vnd.openxmlformats-officedocument.drawingml.diagramStyle+xml"/>
  <Override PartName="/ppt/diagrams/quickStyle171.xml" ContentType="application/vnd.openxmlformats-officedocument.drawingml.diagramStyle+xml"/>
  <Override PartName="/ppt/diagrams/quickStyle172.xml" ContentType="application/vnd.openxmlformats-officedocument.drawingml.diagramStyle+xml"/>
  <Override PartName="/ppt/diagrams/quickStyle173.xml" ContentType="application/vnd.openxmlformats-officedocument.drawingml.diagramStyle+xml"/>
  <Override PartName="/ppt/diagrams/quickStyle174.xml" ContentType="application/vnd.openxmlformats-officedocument.drawingml.diagramStyle+xml"/>
  <Override PartName="/ppt/diagrams/quickStyle175.xml" ContentType="application/vnd.openxmlformats-officedocument.drawingml.diagramStyle+xml"/>
  <Override PartName="/ppt/diagrams/quickStyle176.xml" ContentType="application/vnd.openxmlformats-officedocument.drawingml.diagramStyle+xml"/>
  <Override PartName="/ppt/diagrams/quickStyle177.xml" ContentType="application/vnd.openxmlformats-officedocument.drawingml.diagramStyle+xml"/>
  <Override PartName="/ppt/diagrams/quickStyle178.xml" ContentType="application/vnd.openxmlformats-officedocument.drawingml.diagramStyle+xml"/>
  <Override PartName="/ppt/diagrams/quickStyle179.xml" ContentType="application/vnd.openxmlformats-officedocument.drawingml.diagramStyle+xml"/>
  <Override PartName="/ppt/diagrams/quickStyle18.xml" ContentType="application/vnd.openxmlformats-officedocument.drawingml.diagramStyle+xml"/>
  <Override PartName="/ppt/diagrams/quickStyle19.xml" ContentType="application/vnd.openxmlformats-officedocument.drawingml.diagramStyle+xml"/>
  <Override PartName="/ppt/diagrams/quickStyle2.xml" ContentType="application/vnd.openxmlformats-officedocument.drawingml.diagramStyle+xml"/>
  <Override PartName="/ppt/diagrams/quickStyle20.xml" ContentType="application/vnd.openxmlformats-officedocument.drawingml.diagramStyle+xml"/>
  <Override PartName="/ppt/diagrams/quickStyle21.xml" ContentType="application/vnd.openxmlformats-officedocument.drawingml.diagramStyle+xml"/>
  <Override PartName="/ppt/diagrams/quickStyle22.xml" ContentType="application/vnd.openxmlformats-officedocument.drawingml.diagramStyle+xml"/>
  <Override PartName="/ppt/diagrams/quickStyle23.xml" ContentType="application/vnd.openxmlformats-officedocument.drawingml.diagramStyle+xml"/>
  <Override PartName="/ppt/diagrams/quickStyle24.xml" ContentType="application/vnd.openxmlformats-officedocument.drawingml.diagramStyle+xml"/>
  <Override PartName="/ppt/diagrams/quickStyle25.xml" ContentType="application/vnd.openxmlformats-officedocument.drawingml.diagramStyle+xml"/>
  <Override PartName="/ppt/diagrams/quickStyle26.xml" ContentType="application/vnd.openxmlformats-officedocument.drawingml.diagramStyle+xml"/>
  <Override PartName="/ppt/diagrams/quickStyle27.xml" ContentType="application/vnd.openxmlformats-officedocument.drawingml.diagramStyle+xml"/>
  <Override PartName="/ppt/diagrams/quickStyle28.xml" ContentType="application/vnd.openxmlformats-officedocument.drawingml.diagramStyle+xml"/>
  <Override PartName="/ppt/diagrams/quickStyle29.xml" ContentType="application/vnd.openxmlformats-officedocument.drawingml.diagramStyle+xml"/>
  <Override PartName="/ppt/diagrams/quickStyle3.xml" ContentType="application/vnd.openxmlformats-officedocument.drawingml.diagramStyle+xml"/>
  <Override PartName="/ppt/diagrams/quickStyle30.xml" ContentType="application/vnd.openxmlformats-officedocument.drawingml.diagramStyle+xml"/>
  <Override PartName="/ppt/diagrams/quickStyle31.xml" ContentType="application/vnd.openxmlformats-officedocument.drawingml.diagramStyle+xml"/>
  <Override PartName="/ppt/diagrams/quickStyle32.xml" ContentType="application/vnd.openxmlformats-officedocument.drawingml.diagramStyle+xml"/>
  <Override PartName="/ppt/diagrams/quickStyle33.xml" ContentType="application/vnd.openxmlformats-officedocument.drawingml.diagramStyle+xml"/>
  <Override PartName="/ppt/diagrams/quickStyle34.xml" ContentType="application/vnd.openxmlformats-officedocument.drawingml.diagramStyle+xml"/>
  <Override PartName="/ppt/diagrams/quickStyle35.xml" ContentType="application/vnd.openxmlformats-officedocument.drawingml.diagramStyle+xml"/>
  <Override PartName="/ppt/diagrams/quickStyle36.xml" ContentType="application/vnd.openxmlformats-officedocument.drawingml.diagramStyle+xml"/>
  <Override PartName="/ppt/diagrams/quickStyle37.xml" ContentType="application/vnd.openxmlformats-officedocument.drawingml.diagramStyle+xml"/>
  <Override PartName="/ppt/diagrams/quickStyle38.xml" ContentType="application/vnd.openxmlformats-officedocument.drawingml.diagramStyle+xml"/>
  <Override PartName="/ppt/diagrams/quickStyle39.xml" ContentType="application/vnd.openxmlformats-officedocument.drawingml.diagramStyle+xml"/>
  <Override PartName="/ppt/diagrams/quickStyle4.xml" ContentType="application/vnd.openxmlformats-officedocument.drawingml.diagramStyle+xml"/>
  <Override PartName="/ppt/diagrams/quickStyle40.xml" ContentType="application/vnd.openxmlformats-officedocument.drawingml.diagramStyle+xml"/>
  <Override PartName="/ppt/diagrams/quickStyle41.xml" ContentType="application/vnd.openxmlformats-officedocument.drawingml.diagramStyle+xml"/>
  <Override PartName="/ppt/diagrams/quickStyle42.xml" ContentType="application/vnd.openxmlformats-officedocument.drawingml.diagramStyle+xml"/>
  <Override PartName="/ppt/diagrams/quickStyle43.xml" ContentType="application/vnd.openxmlformats-officedocument.drawingml.diagramStyle+xml"/>
  <Override PartName="/ppt/diagrams/quickStyle44.xml" ContentType="application/vnd.openxmlformats-officedocument.drawingml.diagramStyle+xml"/>
  <Override PartName="/ppt/diagrams/quickStyle45.xml" ContentType="application/vnd.openxmlformats-officedocument.drawingml.diagramStyle+xml"/>
  <Override PartName="/ppt/diagrams/quickStyle46.xml" ContentType="application/vnd.openxmlformats-officedocument.drawingml.diagramStyle+xml"/>
  <Override PartName="/ppt/diagrams/quickStyle47.xml" ContentType="application/vnd.openxmlformats-officedocument.drawingml.diagramStyle+xml"/>
  <Override PartName="/ppt/diagrams/quickStyle48.xml" ContentType="application/vnd.openxmlformats-officedocument.drawingml.diagramStyle+xml"/>
  <Override PartName="/ppt/diagrams/quickStyle49.xml" ContentType="application/vnd.openxmlformats-officedocument.drawingml.diagramStyle+xml"/>
  <Override PartName="/ppt/diagrams/quickStyle5.xml" ContentType="application/vnd.openxmlformats-officedocument.drawingml.diagramStyle+xml"/>
  <Override PartName="/ppt/diagrams/quickStyle50.xml" ContentType="application/vnd.openxmlformats-officedocument.drawingml.diagramStyle+xml"/>
  <Override PartName="/ppt/diagrams/quickStyle51.xml" ContentType="application/vnd.openxmlformats-officedocument.drawingml.diagramStyle+xml"/>
  <Override PartName="/ppt/diagrams/quickStyle52.xml" ContentType="application/vnd.openxmlformats-officedocument.drawingml.diagramStyle+xml"/>
  <Override PartName="/ppt/diagrams/quickStyle53.xml" ContentType="application/vnd.openxmlformats-officedocument.drawingml.diagramStyle+xml"/>
  <Override PartName="/ppt/diagrams/quickStyle54.xml" ContentType="application/vnd.openxmlformats-officedocument.drawingml.diagramStyle+xml"/>
  <Override PartName="/ppt/diagrams/quickStyle55.xml" ContentType="application/vnd.openxmlformats-officedocument.drawingml.diagramStyle+xml"/>
  <Override PartName="/ppt/diagrams/quickStyle56.xml" ContentType="application/vnd.openxmlformats-officedocument.drawingml.diagramStyle+xml"/>
  <Override PartName="/ppt/diagrams/quickStyle57.xml" ContentType="application/vnd.openxmlformats-officedocument.drawingml.diagramStyle+xml"/>
  <Override PartName="/ppt/diagrams/quickStyle58.xml" ContentType="application/vnd.openxmlformats-officedocument.drawingml.diagramStyle+xml"/>
  <Override PartName="/ppt/diagrams/quickStyle59.xml" ContentType="application/vnd.openxmlformats-officedocument.drawingml.diagramStyle+xml"/>
  <Override PartName="/ppt/diagrams/quickStyle6.xml" ContentType="application/vnd.openxmlformats-officedocument.drawingml.diagramStyle+xml"/>
  <Override PartName="/ppt/diagrams/quickStyle60.xml" ContentType="application/vnd.openxmlformats-officedocument.drawingml.diagramStyle+xml"/>
  <Override PartName="/ppt/diagrams/quickStyle61.xml" ContentType="application/vnd.openxmlformats-officedocument.drawingml.diagramStyle+xml"/>
  <Override PartName="/ppt/diagrams/quickStyle62.xml" ContentType="application/vnd.openxmlformats-officedocument.drawingml.diagramStyle+xml"/>
  <Override PartName="/ppt/diagrams/quickStyle63.xml" ContentType="application/vnd.openxmlformats-officedocument.drawingml.diagramStyle+xml"/>
  <Override PartName="/ppt/diagrams/quickStyle64.xml" ContentType="application/vnd.openxmlformats-officedocument.drawingml.diagramStyle+xml"/>
  <Override PartName="/ppt/diagrams/quickStyle65.xml" ContentType="application/vnd.openxmlformats-officedocument.drawingml.diagramStyle+xml"/>
  <Override PartName="/ppt/diagrams/quickStyle66.xml" ContentType="application/vnd.openxmlformats-officedocument.drawingml.diagramStyle+xml"/>
  <Override PartName="/ppt/diagrams/quickStyle67.xml" ContentType="application/vnd.openxmlformats-officedocument.drawingml.diagramStyle+xml"/>
  <Override PartName="/ppt/diagrams/quickStyle68.xml" ContentType="application/vnd.openxmlformats-officedocument.drawingml.diagramStyle+xml"/>
  <Override PartName="/ppt/diagrams/quickStyle69.xml" ContentType="application/vnd.openxmlformats-officedocument.drawingml.diagramStyle+xml"/>
  <Override PartName="/ppt/diagrams/quickStyle7.xml" ContentType="application/vnd.openxmlformats-officedocument.drawingml.diagramStyle+xml"/>
  <Override PartName="/ppt/diagrams/quickStyle70.xml" ContentType="application/vnd.openxmlformats-officedocument.drawingml.diagramStyle+xml"/>
  <Override PartName="/ppt/diagrams/quickStyle71.xml" ContentType="application/vnd.openxmlformats-officedocument.drawingml.diagramStyle+xml"/>
  <Override PartName="/ppt/diagrams/quickStyle72.xml" ContentType="application/vnd.openxmlformats-officedocument.drawingml.diagramStyle+xml"/>
  <Override PartName="/ppt/diagrams/quickStyle73.xml" ContentType="application/vnd.openxmlformats-officedocument.drawingml.diagramStyle+xml"/>
  <Override PartName="/ppt/diagrams/quickStyle74.xml" ContentType="application/vnd.openxmlformats-officedocument.drawingml.diagramStyle+xml"/>
  <Override PartName="/ppt/diagrams/quickStyle75.xml" ContentType="application/vnd.openxmlformats-officedocument.drawingml.diagramStyle+xml"/>
  <Override PartName="/ppt/diagrams/quickStyle76.xml" ContentType="application/vnd.openxmlformats-officedocument.drawingml.diagramStyle+xml"/>
  <Override PartName="/ppt/diagrams/quickStyle77.xml" ContentType="application/vnd.openxmlformats-officedocument.drawingml.diagramStyle+xml"/>
  <Override PartName="/ppt/diagrams/quickStyle78.xml" ContentType="application/vnd.openxmlformats-officedocument.drawingml.diagramStyle+xml"/>
  <Override PartName="/ppt/diagrams/quickStyle79.xml" ContentType="application/vnd.openxmlformats-officedocument.drawingml.diagramStyle+xml"/>
  <Override PartName="/ppt/diagrams/quickStyle8.xml" ContentType="application/vnd.openxmlformats-officedocument.drawingml.diagramStyle+xml"/>
  <Override PartName="/ppt/diagrams/quickStyle80.xml" ContentType="application/vnd.openxmlformats-officedocument.drawingml.diagramStyle+xml"/>
  <Override PartName="/ppt/diagrams/quickStyle81.xml" ContentType="application/vnd.openxmlformats-officedocument.drawingml.diagramStyle+xml"/>
  <Override PartName="/ppt/diagrams/quickStyle82.xml" ContentType="application/vnd.openxmlformats-officedocument.drawingml.diagramStyle+xml"/>
  <Override PartName="/ppt/diagrams/quickStyle83.xml" ContentType="application/vnd.openxmlformats-officedocument.drawingml.diagramStyle+xml"/>
  <Override PartName="/ppt/diagrams/quickStyle84.xml" ContentType="application/vnd.openxmlformats-officedocument.drawingml.diagramStyle+xml"/>
  <Override PartName="/ppt/diagrams/quickStyle85.xml" ContentType="application/vnd.openxmlformats-officedocument.drawingml.diagramStyle+xml"/>
  <Override PartName="/ppt/diagrams/quickStyle86.xml" ContentType="application/vnd.openxmlformats-officedocument.drawingml.diagramStyle+xml"/>
  <Override PartName="/ppt/diagrams/quickStyle87.xml" ContentType="application/vnd.openxmlformats-officedocument.drawingml.diagramStyle+xml"/>
  <Override PartName="/ppt/diagrams/quickStyle88.xml" ContentType="application/vnd.openxmlformats-officedocument.drawingml.diagramStyle+xml"/>
  <Override PartName="/ppt/diagrams/quickStyle89.xml" ContentType="application/vnd.openxmlformats-officedocument.drawingml.diagramStyle+xml"/>
  <Override PartName="/ppt/diagrams/quickStyle9.xml" ContentType="application/vnd.openxmlformats-officedocument.drawingml.diagramStyle+xml"/>
  <Override PartName="/ppt/diagrams/quickStyle90.xml" ContentType="application/vnd.openxmlformats-officedocument.drawingml.diagramStyle+xml"/>
  <Override PartName="/ppt/diagrams/quickStyle91.xml" ContentType="application/vnd.openxmlformats-officedocument.drawingml.diagramStyle+xml"/>
  <Override PartName="/ppt/diagrams/quickStyle92.xml" ContentType="application/vnd.openxmlformats-officedocument.drawingml.diagramStyle+xml"/>
  <Override PartName="/ppt/diagrams/quickStyle93.xml" ContentType="application/vnd.openxmlformats-officedocument.drawingml.diagramStyle+xml"/>
  <Override PartName="/ppt/diagrams/quickStyle94.xml" ContentType="application/vnd.openxmlformats-officedocument.drawingml.diagramStyle+xml"/>
  <Override PartName="/ppt/diagrams/quickStyle95.xml" ContentType="application/vnd.openxmlformats-officedocument.drawingml.diagramStyle+xml"/>
  <Override PartName="/ppt/diagrams/quickStyle96.xml" ContentType="application/vnd.openxmlformats-officedocument.drawingml.diagramStyle+xml"/>
  <Override PartName="/ppt/diagrams/quickStyle97.xml" ContentType="application/vnd.openxmlformats-officedocument.drawingml.diagramStyle+xml"/>
  <Override PartName="/ppt/diagrams/quickStyle98.xml" ContentType="application/vnd.openxmlformats-officedocument.drawingml.diagramStyle+xml"/>
  <Override PartName="/ppt/diagrams/quickStyle99.xml" ContentType="application/vnd.openxmlformats-officedocument.drawingml.diagramStyle+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5"/>
  </p:notesMasterIdLst>
  <p:handoutMasterIdLst>
    <p:handoutMasterId r:id="rId301"/>
  </p:handoutMasterIdLst>
  <p:sldIdLst>
    <p:sldId id="256" r:id="rId3"/>
    <p:sldId id="504" r:id="rId4"/>
    <p:sldId id="505" r:id="rId6"/>
    <p:sldId id="257" r:id="rId7"/>
    <p:sldId id="328" r:id="rId8"/>
    <p:sldId id="258" r:id="rId9"/>
    <p:sldId id="329" r:id="rId10"/>
    <p:sldId id="330" r:id="rId11"/>
    <p:sldId id="325" r:id="rId12"/>
    <p:sldId id="260" r:id="rId13"/>
    <p:sldId id="539" r:id="rId14"/>
    <p:sldId id="540" r:id="rId15"/>
    <p:sldId id="548" r:id="rId16"/>
    <p:sldId id="511" r:id="rId17"/>
    <p:sldId id="512" r:id="rId18"/>
    <p:sldId id="261" r:id="rId19"/>
    <p:sldId id="495" r:id="rId20"/>
    <p:sldId id="331" r:id="rId21"/>
    <p:sldId id="262" r:id="rId22"/>
    <p:sldId id="263" r:id="rId23"/>
    <p:sldId id="264" r:id="rId24"/>
    <p:sldId id="265" r:id="rId25"/>
    <p:sldId id="266" r:id="rId26"/>
    <p:sldId id="316" r:id="rId27"/>
    <p:sldId id="332" r:id="rId28"/>
    <p:sldId id="318" r:id="rId29"/>
    <p:sldId id="317" r:id="rId30"/>
    <p:sldId id="267" r:id="rId31"/>
    <p:sldId id="268" r:id="rId32"/>
    <p:sldId id="326" r:id="rId33"/>
    <p:sldId id="321" r:id="rId34"/>
    <p:sldId id="269" r:id="rId35"/>
    <p:sldId id="319" r:id="rId36"/>
    <p:sldId id="320" r:id="rId37"/>
    <p:sldId id="323" r:id="rId38"/>
    <p:sldId id="324" r:id="rId39"/>
    <p:sldId id="270" r:id="rId40"/>
    <p:sldId id="555" r:id="rId41"/>
    <p:sldId id="271" r:id="rId42"/>
    <p:sldId id="272" r:id="rId43"/>
    <p:sldId id="327" r:id="rId44"/>
    <p:sldId id="333" r:id="rId45"/>
    <p:sldId id="334" r:id="rId46"/>
    <p:sldId id="335" r:id="rId47"/>
    <p:sldId id="273" r:id="rId48"/>
    <p:sldId id="274" r:id="rId49"/>
    <p:sldId id="336" r:id="rId50"/>
    <p:sldId id="337" r:id="rId51"/>
    <p:sldId id="338" r:id="rId52"/>
    <p:sldId id="339" r:id="rId53"/>
    <p:sldId id="340" r:id="rId54"/>
    <p:sldId id="341" r:id="rId55"/>
    <p:sldId id="342" r:id="rId56"/>
    <p:sldId id="343" r:id="rId57"/>
    <p:sldId id="344" r:id="rId58"/>
    <p:sldId id="345" r:id="rId59"/>
    <p:sldId id="485" r:id="rId60"/>
    <p:sldId id="498" r:id="rId61"/>
    <p:sldId id="499" r:id="rId62"/>
    <p:sldId id="500" r:id="rId63"/>
    <p:sldId id="513" r:id="rId64"/>
    <p:sldId id="514" r:id="rId65"/>
    <p:sldId id="521" r:id="rId66"/>
    <p:sldId id="515" r:id="rId67"/>
    <p:sldId id="522" r:id="rId68"/>
    <p:sldId id="501" r:id="rId69"/>
    <p:sldId id="506" r:id="rId70"/>
    <p:sldId id="544" r:id="rId71"/>
    <p:sldId id="545" r:id="rId72"/>
    <p:sldId id="552" r:id="rId73"/>
    <p:sldId id="546" r:id="rId74"/>
    <p:sldId id="507" r:id="rId75"/>
    <p:sldId id="497" r:id="rId76"/>
    <p:sldId id="494" r:id="rId77"/>
    <p:sldId id="487" r:id="rId78"/>
    <p:sldId id="550" r:id="rId79"/>
    <p:sldId id="551" r:id="rId80"/>
    <p:sldId id="553" r:id="rId81"/>
    <p:sldId id="563" r:id="rId82"/>
    <p:sldId id="348" r:id="rId83"/>
    <p:sldId id="346" r:id="rId84"/>
    <p:sldId id="277" r:id="rId85"/>
    <p:sldId id="276" r:id="rId86"/>
    <p:sldId id="347" r:id="rId87"/>
    <p:sldId id="278" r:id="rId88"/>
    <p:sldId id="279" r:id="rId89"/>
    <p:sldId id="349" r:id="rId90"/>
    <p:sldId id="280" r:id="rId91"/>
    <p:sldId id="350" r:id="rId92"/>
    <p:sldId id="484" r:id="rId93"/>
    <p:sldId id="509" r:id="rId94"/>
    <p:sldId id="510" r:id="rId95"/>
    <p:sldId id="486" r:id="rId96"/>
    <p:sldId id="281" r:id="rId97"/>
    <p:sldId id="351" r:id="rId98"/>
    <p:sldId id="352" r:id="rId99"/>
    <p:sldId id="353" r:id="rId100"/>
    <p:sldId id="354" r:id="rId101"/>
    <p:sldId id="355" r:id="rId102"/>
    <p:sldId id="356" r:id="rId103"/>
    <p:sldId id="357" r:id="rId104"/>
    <p:sldId id="282" r:id="rId105"/>
    <p:sldId id="358" r:id="rId106"/>
    <p:sldId id="283" r:id="rId107"/>
    <p:sldId id="284" r:id="rId108"/>
    <p:sldId id="285" r:id="rId109"/>
    <p:sldId id="286" r:id="rId110"/>
    <p:sldId id="359" r:id="rId111"/>
    <p:sldId id="360" r:id="rId112"/>
    <p:sldId id="361" r:id="rId113"/>
    <p:sldId id="362" r:id="rId114"/>
    <p:sldId id="287" r:id="rId115"/>
    <p:sldId id="288" r:id="rId116"/>
    <p:sldId id="554" r:id="rId117"/>
    <p:sldId id="289" r:id="rId118"/>
    <p:sldId id="290" r:id="rId119"/>
    <p:sldId id="291" r:id="rId120"/>
    <p:sldId id="292" r:id="rId121"/>
    <p:sldId id="293" r:id="rId122"/>
    <p:sldId id="294" r:id="rId123"/>
    <p:sldId id="295" r:id="rId124"/>
    <p:sldId id="549" r:id="rId125"/>
    <p:sldId id="363" r:id="rId126"/>
    <p:sldId id="364" r:id="rId127"/>
    <p:sldId id="365" r:id="rId128"/>
    <p:sldId id="366" r:id="rId129"/>
    <p:sldId id="367" r:id="rId130"/>
    <p:sldId id="368" r:id="rId131"/>
    <p:sldId id="369" r:id="rId132"/>
    <p:sldId id="388" r:id="rId133"/>
    <p:sldId id="389" r:id="rId134"/>
    <p:sldId id="390" r:id="rId135"/>
    <p:sldId id="391" r:id="rId136"/>
    <p:sldId id="392" r:id="rId137"/>
    <p:sldId id="393" r:id="rId138"/>
    <p:sldId id="489" r:id="rId139"/>
    <p:sldId id="490" r:id="rId140"/>
    <p:sldId id="491" r:id="rId141"/>
    <p:sldId id="492" r:id="rId142"/>
    <p:sldId id="493" r:id="rId143"/>
    <p:sldId id="564" r:id="rId144"/>
    <p:sldId id="394" r:id="rId145"/>
    <p:sldId id="395" r:id="rId146"/>
    <p:sldId id="396" r:id="rId147"/>
    <p:sldId id="397" r:id="rId148"/>
    <p:sldId id="565" r:id="rId149"/>
    <p:sldId id="398" r:id="rId150"/>
    <p:sldId id="399" r:id="rId151"/>
    <p:sldId id="400" r:id="rId152"/>
    <p:sldId id="401" r:id="rId153"/>
    <p:sldId id="402" r:id="rId154"/>
    <p:sldId id="403" r:id="rId155"/>
    <p:sldId id="404" r:id="rId156"/>
    <p:sldId id="405" r:id="rId157"/>
    <p:sldId id="406" r:id="rId158"/>
    <p:sldId id="407" r:id="rId159"/>
    <p:sldId id="523" r:id="rId160"/>
    <p:sldId id="541" r:id="rId161"/>
    <p:sldId id="542" r:id="rId162"/>
    <p:sldId id="543" r:id="rId163"/>
    <p:sldId id="408" r:id="rId164"/>
    <p:sldId id="409" r:id="rId165"/>
    <p:sldId id="410" r:id="rId166"/>
    <p:sldId id="411" r:id="rId167"/>
    <p:sldId id="412" r:id="rId168"/>
    <p:sldId id="413" r:id="rId169"/>
    <p:sldId id="414" r:id="rId170"/>
    <p:sldId id="547" r:id="rId171"/>
    <p:sldId id="415" r:id="rId172"/>
    <p:sldId id="416" r:id="rId173"/>
    <p:sldId id="417" r:id="rId174"/>
    <p:sldId id="418" r:id="rId175"/>
    <p:sldId id="536" r:id="rId176"/>
    <p:sldId id="537" r:id="rId177"/>
    <p:sldId id="538" r:id="rId178"/>
    <p:sldId id="561" r:id="rId179"/>
    <p:sldId id="562" r:id="rId180"/>
    <p:sldId id="419" r:id="rId181"/>
    <p:sldId id="420" r:id="rId182"/>
    <p:sldId id="421" r:id="rId183"/>
    <p:sldId id="422" r:id="rId184"/>
    <p:sldId id="423" r:id="rId185"/>
    <p:sldId id="424" r:id="rId186"/>
    <p:sldId id="425" r:id="rId187"/>
    <p:sldId id="426" r:id="rId188"/>
    <p:sldId id="427" r:id="rId189"/>
    <p:sldId id="428" r:id="rId190"/>
    <p:sldId id="429" r:id="rId191"/>
    <p:sldId id="430" r:id="rId192"/>
    <p:sldId id="431" r:id="rId193"/>
    <p:sldId id="432" r:id="rId194"/>
    <p:sldId id="433" r:id="rId195"/>
    <p:sldId id="434" r:id="rId196"/>
    <p:sldId id="435" r:id="rId197"/>
    <p:sldId id="436" r:id="rId198"/>
    <p:sldId id="437" r:id="rId199"/>
    <p:sldId id="438" r:id="rId200"/>
    <p:sldId id="439" r:id="rId201"/>
    <p:sldId id="440" r:id="rId202"/>
    <p:sldId id="441" r:id="rId203"/>
    <p:sldId id="442" r:id="rId204"/>
    <p:sldId id="496" r:id="rId205"/>
    <p:sldId id="524" r:id="rId206"/>
    <p:sldId id="443" r:id="rId207"/>
    <p:sldId id="444" r:id="rId208"/>
    <p:sldId id="445" r:id="rId209"/>
    <p:sldId id="446" r:id="rId210"/>
    <p:sldId id="447" r:id="rId211"/>
    <p:sldId id="448" r:id="rId212"/>
    <p:sldId id="449" r:id="rId213"/>
    <p:sldId id="450" r:id="rId214"/>
    <p:sldId id="451" r:id="rId215"/>
    <p:sldId id="453" r:id="rId216"/>
    <p:sldId id="454" r:id="rId217"/>
    <p:sldId id="455" r:id="rId218"/>
    <p:sldId id="456" r:id="rId219"/>
    <p:sldId id="457" r:id="rId220"/>
    <p:sldId id="458" r:id="rId221"/>
    <p:sldId id="459" r:id="rId222"/>
    <p:sldId id="460" r:id="rId223"/>
    <p:sldId id="461" r:id="rId224"/>
    <p:sldId id="462" r:id="rId225"/>
    <p:sldId id="463" r:id="rId226"/>
    <p:sldId id="465" r:id="rId227"/>
    <p:sldId id="466" r:id="rId228"/>
    <p:sldId id="467" r:id="rId229"/>
    <p:sldId id="468" r:id="rId230"/>
    <p:sldId id="469" r:id="rId231"/>
    <p:sldId id="556" r:id="rId232"/>
    <p:sldId id="557" r:id="rId233"/>
    <p:sldId id="558" r:id="rId234"/>
    <p:sldId id="559" r:id="rId235"/>
    <p:sldId id="560" r:id="rId236"/>
    <p:sldId id="470" r:id="rId237"/>
    <p:sldId id="471" r:id="rId238"/>
    <p:sldId id="472" r:id="rId239"/>
    <p:sldId id="473" r:id="rId240"/>
    <p:sldId id="475" r:id="rId241"/>
    <p:sldId id="476" r:id="rId242"/>
    <p:sldId id="477" r:id="rId243"/>
    <p:sldId id="478" r:id="rId244"/>
    <p:sldId id="479" r:id="rId245"/>
    <p:sldId id="480" r:id="rId246"/>
    <p:sldId id="481" r:id="rId247"/>
    <p:sldId id="488" r:id="rId248"/>
    <p:sldId id="482" r:id="rId249"/>
    <p:sldId id="483" r:id="rId250"/>
    <p:sldId id="531" r:id="rId251"/>
    <p:sldId id="530" r:id="rId252"/>
    <p:sldId id="532" r:id="rId253"/>
    <p:sldId id="533" r:id="rId254"/>
    <p:sldId id="534" r:id="rId255"/>
    <p:sldId id="535" r:id="rId256"/>
    <p:sldId id="525" r:id="rId257"/>
    <p:sldId id="527" r:id="rId258"/>
    <p:sldId id="526" r:id="rId259"/>
    <p:sldId id="528" r:id="rId260"/>
    <p:sldId id="529" r:id="rId261"/>
    <p:sldId id="296" r:id="rId262"/>
    <p:sldId id="297" r:id="rId263"/>
    <p:sldId id="298" r:id="rId264"/>
    <p:sldId id="299" r:id="rId265"/>
    <p:sldId id="300" r:id="rId266"/>
    <p:sldId id="301" r:id="rId267"/>
    <p:sldId id="302" r:id="rId268"/>
    <p:sldId id="303" r:id="rId269"/>
    <p:sldId id="304" r:id="rId270"/>
    <p:sldId id="370" r:id="rId271"/>
    <p:sldId id="371" r:id="rId272"/>
    <p:sldId id="372" r:id="rId273"/>
    <p:sldId id="373" r:id="rId274"/>
    <p:sldId id="374" r:id="rId275"/>
    <p:sldId id="375" r:id="rId276"/>
    <p:sldId id="376" r:id="rId277"/>
    <p:sldId id="377" r:id="rId278"/>
    <p:sldId id="378" r:id="rId279"/>
    <p:sldId id="379" r:id="rId280"/>
    <p:sldId id="380" r:id="rId281"/>
    <p:sldId id="381" r:id="rId282"/>
    <p:sldId id="382" r:id="rId283"/>
    <p:sldId id="383" r:id="rId284"/>
    <p:sldId id="384" r:id="rId285"/>
    <p:sldId id="385" r:id="rId286"/>
    <p:sldId id="386" r:id="rId287"/>
    <p:sldId id="387" r:id="rId288"/>
    <p:sldId id="305" r:id="rId289"/>
    <p:sldId id="306" r:id="rId290"/>
    <p:sldId id="307" r:id="rId291"/>
    <p:sldId id="308" r:id="rId292"/>
    <p:sldId id="309" r:id="rId293"/>
    <p:sldId id="310" r:id="rId294"/>
    <p:sldId id="311" r:id="rId295"/>
    <p:sldId id="312" r:id="rId296"/>
    <p:sldId id="313" r:id="rId297"/>
    <p:sldId id="314" r:id="rId298"/>
    <p:sldId id="503" r:id="rId299"/>
    <p:sldId id="315" r:id="rId300"/>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3192"/>
    <a:srgbClr val="00863D"/>
    <a:srgbClr val="0039AC"/>
    <a:srgbClr val="0041C4"/>
    <a:srgbClr val="0000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中度样式 2 - 强调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E3FDE45-AF77-4B5C-9715-49D594BDF05E}" styleName="浅色样式 1 - 强调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68D230F3-CF80-4859-8CE7-A43EE81993B5}" styleName="浅色样式 1 - 强调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EB9631B5-78F2-41C9-869B-9F39066F8104}" styleName="中度样式 3 - 强调 4">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4"/>
          </a:solidFill>
        </a:fill>
      </a:tcStyle>
    </a:lastCol>
    <a:firstCol>
      <a:tcTxStyle b="on">
        <a:fontRef idx="minor">
          <a:scrgbClr r="0" g="0" b="0"/>
        </a:fontRef>
        <a:schemeClr val="lt1"/>
      </a:tcTxStyle>
      <a:tcStyle>
        <a:tcBdr/>
        <a:fill>
          <a:solidFill>
            <a:schemeClr val="accent4"/>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4660"/>
  </p:normalViewPr>
  <p:slideViewPr>
    <p:cSldViewPr>
      <p:cViewPr varScale="1">
        <p:scale>
          <a:sx n="86" d="100"/>
          <a:sy n="86" d="100"/>
        </p:scale>
        <p:origin x="1354" y="48"/>
      </p:cViewPr>
      <p:guideLst>
        <p:guide orient="horz" pos="2160"/>
        <p:guide pos="2880"/>
      </p:guideLst>
    </p:cSldViewPr>
  </p:slideViewPr>
  <p:notesTextViewPr>
    <p:cViewPr>
      <p:scale>
        <a:sx n="100" d="100"/>
        <a:sy n="100" d="100"/>
      </p:scale>
      <p:origin x="0" y="0"/>
    </p:cViewPr>
  </p:notesTextViewPr>
  <p:notesViewPr>
    <p:cSldViewPr>
      <p:cViewPr varScale="1">
        <p:scale>
          <a:sx n="69" d="100"/>
          <a:sy n="69" d="100"/>
        </p:scale>
        <p:origin x="-2832"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5.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4.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3.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notesMaster" Target="notesMasters/notesMaster1.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slide" Target="slides/slide2.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4" Type="http://schemas.openxmlformats.org/officeDocument/2006/relationships/tableStyles" Target="tableStyles.xml"/><Relationship Id="rId303" Type="http://schemas.openxmlformats.org/officeDocument/2006/relationships/viewProps" Target="viewProps.xml"/><Relationship Id="rId302" Type="http://schemas.openxmlformats.org/officeDocument/2006/relationships/presProps" Target="presProps.xml"/><Relationship Id="rId301" Type="http://schemas.openxmlformats.org/officeDocument/2006/relationships/handoutMaster" Target="handoutMasters/handoutMaster1.xml"/><Relationship Id="rId300" Type="http://schemas.openxmlformats.org/officeDocument/2006/relationships/slide" Target="slides/slide297.xml"/><Relationship Id="rId30" Type="http://schemas.openxmlformats.org/officeDocument/2006/relationships/slide" Target="slides/slide27.xml"/><Relationship Id="rId3" Type="http://schemas.openxmlformats.org/officeDocument/2006/relationships/slide" Target="slides/slide1.xml"/><Relationship Id="rId299" Type="http://schemas.openxmlformats.org/officeDocument/2006/relationships/slide" Target="slides/slide296.xml"/><Relationship Id="rId298" Type="http://schemas.openxmlformats.org/officeDocument/2006/relationships/slide" Target="slides/slide295.xml"/><Relationship Id="rId297" Type="http://schemas.openxmlformats.org/officeDocument/2006/relationships/slide" Target="slides/slide294.xml"/><Relationship Id="rId296" Type="http://schemas.openxmlformats.org/officeDocument/2006/relationships/slide" Target="slides/slide293.xml"/><Relationship Id="rId295" Type="http://schemas.openxmlformats.org/officeDocument/2006/relationships/slide" Target="slides/slide292.xml"/><Relationship Id="rId294" Type="http://schemas.openxmlformats.org/officeDocument/2006/relationships/slide" Target="slides/slide291.xml"/><Relationship Id="rId293" Type="http://schemas.openxmlformats.org/officeDocument/2006/relationships/slide" Target="slides/slide290.xml"/><Relationship Id="rId292" Type="http://schemas.openxmlformats.org/officeDocument/2006/relationships/slide" Target="slides/slide289.xml"/><Relationship Id="rId291" Type="http://schemas.openxmlformats.org/officeDocument/2006/relationships/slide" Target="slides/slide288.xml"/><Relationship Id="rId290" Type="http://schemas.openxmlformats.org/officeDocument/2006/relationships/slide" Target="slides/slide287.xml"/><Relationship Id="rId29" Type="http://schemas.openxmlformats.org/officeDocument/2006/relationships/slide" Target="slides/slide26.xml"/><Relationship Id="rId289" Type="http://schemas.openxmlformats.org/officeDocument/2006/relationships/slide" Target="slides/slide286.xml"/><Relationship Id="rId288" Type="http://schemas.openxmlformats.org/officeDocument/2006/relationships/slide" Target="slides/slide285.xml"/><Relationship Id="rId287" Type="http://schemas.openxmlformats.org/officeDocument/2006/relationships/slide" Target="slides/slide284.xml"/><Relationship Id="rId286" Type="http://schemas.openxmlformats.org/officeDocument/2006/relationships/slide" Target="slides/slide283.xml"/><Relationship Id="rId285" Type="http://schemas.openxmlformats.org/officeDocument/2006/relationships/slide" Target="slides/slide282.xml"/><Relationship Id="rId284" Type="http://schemas.openxmlformats.org/officeDocument/2006/relationships/slide" Target="slides/slide281.xml"/><Relationship Id="rId283" Type="http://schemas.openxmlformats.org/officeDocument/2006/relationships/slide" Target="slides/slide280.xml"/><Relationship Id="rId282" Type="http://schemas.openxmlformats.org/officeDocument/2006/relationships/slide" Target="slides/slide279.xml"/><Relationship Id="rId281" Type="http://schemas.openxmlformats.org/officeDocument/2006/relationships/slide" Target="slides/slide278.xml"/><Relationship Id="rId280" Type="http://schemas.openxmlformats.org/officeDocument/2006/relationships/slide" Target="slides/slide277.xml"/><Relationship Id="rId28" Type="http://schemas.openxmlformats.org/officeDocument/2006/relationships/slide" Target="slides/slide25.xml"/><Relationship Id="rId279" Type="http://schemas.openxmlformats.org/officeDocument/2006/relationships/slide" Target="slides/slide276.xml"/><Relationship Id="rId278" Type="http://schemas.openxmlformats.org/officeDocument/2006/relationships/slide" Target="slides/slide275.xml"/><Relationship Id="rId277" Type="http://schemas.openxmlformats.org/officeDocument/2006/relationships/slide" Target="slides/slide274.xml"/><Relationship Id="rId276" Type="http://schemas.openxmlformats.org/officeDocument/2006/relationships/slide" Target="slides/slide273.xml"/><Relationship Id="rId275" Type="http://schemas.openxmlformats.org/officeDocument/2006/relationships/slide" Target="slides/slide272.xml"/><Relationship Id="rId274" Type="http://schemas.openxmlformats.org/officeDocument/2006/relationships/slide" Target="slides/slide271.xml"/><Relationship Id="rId273" Type="http://schemas.openxmlformats.org/officeDocument/2006/relationships/slide" Target="slides/slide270.xml"/><Relationship Id="rId272" Type="http://schemas.openxmlformats.org/officeDocument/2006/relationships/slide" Target="slides/slide269.xml"/><Relationship Id="rId271" Type="http://schemas.openxmlformats.org/officeDocument/2006/relationships/slide" Target="slides/slide268.xml"/><Relationship Id="rId270" Type="http://schemas.openxmlformats.org/officeDocument/2006/relationships/slide" Target="slides/slide267.xml"/><Relationship Id="rId27" Type="http://schemas.openxmlformats.org/officeDocument/2006/relationships/slide" Target="slides/slide24.xml"/><Relationship Id="rId269" Type="http://schemas.openxmlformats.org/officeDocument/2006/relationships/slide" Target="slides/slide266.xml"/><Relationship Id="rId268" Type="http://schemas.openxmlformats.org/officeDocument/2006/relationships/slide" Target="slides/slide265.xml"/><Relationship Id="rId267" Type="http://schemas.openxmlformats.org/officeDocument/2006/relationships/slide" Target="slides/slide264.xml"/><Relationship Id="rId266" Type="http://schemas.openxmlformats.org/officeDocument/2006/relationships/slide" Target="slides/slide263.xml"/><Relationship Id="rId265" Type="http://schemas.openxmlformats.org/officeDocument/2006/relationships/slide" Target="slides/slide262.xml"/><Relationship Id="rId264" Type="http://schemas.openxmlformats.org/officeDocument/2006/relationships/slide" Target="slides/slide261.xml"/><Relationship Id="rId263" Type="http://schemas.openxmlformats.org/officeDocument/2006/relationships/slide" Target="slides/slide260.xml"/><Relationship Id="rId262" Type="http://schemas.openxmlformats.org/officeDocument/2006/relationships/slide" Target="slides/slide259.xml"/><Relationship Id="rId261" Type="http://schemas.openxmlformats.org/officeDocument/2006/relationships/slide" Target="slides/slide258.xml"/><Relationship Id="rId260" Type="http://schemas.openxmlformats.org/officeDocument/2006/relationships/slide" Target="slides/slide257.xml"/><Relationship Id="rId26" Type="http://schemas.openxmlformats.org/officeDocument/2006/relationships/slide" Target="slides/slide23.xml"/><Relationship Id="rId259" Type="http://schemas.openxmlformats.org/officeDocument/2006/relationships/slide" Target="slides/slide256.xml"/><Relationship Id="rId258" Type="http://schemas.openxmlformats.org/officeDocument/2006/relationships/slide" Target="slides/slide255.xml"/><Relationship Id="rId257" Type="http://schemas.openxmlformats.org/officeDocument/2006/relationships/slide" Target="slides/slide254.xml"/><Relationship Id="rId256" Type="http://schemas.openxmlformats.org/officeDocument/2006/relationships/slide" Target="slides/slide253.xml"/><Relationship Id="rId255" Type="http://schemas.openxmlformats.org/officeDocument/2006/relationships/slide" Target="slides/slide252.xml"/><Relationship Id="rId254" Type="http://schemas.openxmlformats.org/officeDocument/2006/relationships/slide" Target="slides/slide251.xml"/><Relationship Id="rId253" Type="http://schemas.openxmlformats.org/officeDocument/2006/relationships/slide" Target="slides/slide250.xml"/><Relationship Id="rId252" Type="http://schemas.openxmlformats.org/officeDocument/2006/relationships/slide" Target="slides/slide249.xml"/><Relationship Id="rId251" Type="http://schemas.openxmlformats.org/officeDocument/2006/relationships/slide" Target="slides/slide248.xml"/><Relationship Id="rId250" Type="http://schemas.openxmlformats.org/officeDocument/2006/relationships/slide" Target="slides/slide247.xml"/><Relationship Id="rId25" Type="http://schemas.openxmlformats.org/officeDocument/2006/relationships/slide" Target="slides/slide22.xml"/><Relationship Id="rId249" Type="http://schemas.openxmlformats.org/officeDocument/2006/relationships/slide" Target="slides/slide246.xml"/><Relationship Id="rId248" Type="http://schemas.openxmlformats.org/officeDocument/2006/relationships/slide" Target="slides/slide245.xml"/><Relationship Id="rId247" Type="http://schemas.openxmlformats.org/officeDocument/2006/relationships/slide" Target="slides/slide244.xml"/><Relationship Id="rId246" Type="http://schemas.openxmlformats.org/officeDocument/2006/relationships/slide" Target="slides/slide243.xml"/><Relationship Id="rId245" Type="http://schemas.openxmlformats.org/officeDocument/2006/relationships/slide" Target="slides/slide242.xml"/><Relationship Id="rId244" Type="http://schemas.openxmlformats.org/officeDocument/2006/relationships/slide" Target="slides/slide241.xml"/><Relationship Id="rId243" Type="http://schemas.openxmlformats.org/officeDocument/2006/relationships/slide" Target="slides/slide240.xml"/><Relationship Id="rId242" Type="http://schemas.openxmlformats.org/officeDocument/2006/relationships/slide" Target="slides/slide239.xml"/><Relationship Id="rId241" Type="http://schemas.openxmlformats.org/officeDocument/2006/relationships/slide" Target="slides/slide238.xml"/><Relationship Id="rId240" Type="http://schemas.openxmlformats.org/officeDocument/2006/relationships/slide" Target="slides/slide237.xml"/><Relationship Id="rId24" Type="http://schemas.openxmlformats.org/officeDocument/2006/relationships/slide" Target="slides/slide21.xml"/><Relationship Id="rId239" Type="http://schemas.openxmlformats.org/officeDocument/2006/relationships/slide" Target="slides/slide236.xml"/><Relationship Id="rId238" Type="http://schemas.openxmlformats.org/officeDocument/2006/relationships/slide" Target="slides/slide235.xml"/><Relationship Id="rId237" Type="http://schemas.openxmlformats.org/officeDocument/2006/relationships/slide" Target="slides/slide234.xml"/><Relationship Id="rId236" Type="http://schemas.openxmlformats.org/officeDocument/2006/relationships/slide" Target="slides/slide233.xml"/><Relationship Id="rId235" Type="http://schemas.openxmlformats.org/officeDocument/2006/relationships/slide" Target="slides/slide232.xml"/><Relationship Id="rId234" Type="http://schemas.openxmlformats.org/officeDocument/2006/relationships/slide" Target="slides/slide231.xml"/><Relationship Id="rId233" Type="http://schemas.openxmlformats.org/officeDocument/2006/relationships/slide" Target="slides/slide230.xml"/><Relationship Id="rId232" Type="http://schemas.openxmlformats.org/officeDocument/2006/relationships/slide" Target="slides/slide229.xml"/><Relationship Id="rId231" Type="http://schemas.openxmlformats.org/officeDocument/2006/relationships/slide" Target="slides/slide228.xml"/><Relationship Id="rId230" Type="http://schemas.openxmlformats.org/officeDocument/2006/relationships/slide" Target="slides/slide227.xml"/><Relationship Id="rId23" Type="http://schemas.openxmlformats.org/officeDocument/2006/relationships/slide" Target="slides/slide20.xml"/><Relationship Id="rId229" Type="http://schemas.openxmlformats.org/officeDocument/2006/relationships/slide" Target="slides/slide226.xml"/><Relationship Id="rId228" Type="http://schemas.openxmlformats.org/officeDocument/2006/relationships/slide" Target="slides/slide225.xml"/><Relationship Id="rId227" Type="http://schemas.openxmlformats.org/officeDocument/2006/relationships/slide" Target="slides/slide224.xml"/><Relationship Id="rId226" Type="http://schemas.openxmlformats.org/officeDocument/2006/relationships/slide" Target="slides/slide223.xml"/><Relationship Id="rId225" Type="http://schemas.openxmlformats.org/officeDocument/2006/relationships/slide" Target="slides/slide222.xml"/><Relationship Id="rId224" Type="http://schemas.openxmlformats.org/officeDocument/2006/relationships/slide" Target="slides/slide221.xml"/><Relationship Id="rId223" Type="http://schemas.openxmlformats.org/officeDocument/2006/relationships/slide" Target="slides/slide220.xml"/><Relationship Id="rId222" Type="http://schemas.openxmlformats.org/officeDocument/2006/relationships/slide" Target="slides/slide219.xml"/><Relationship Id="rId221" Type="http://schemas.openxmlformats.org/officeDocument/2006/relationships/slide" Target="slides/slide218.xml"/><Relationship Id="rId220" Type="http://schemas.openxmlformats.org/officeDocument/2006/relationships/slide" Target="slides/slide217.xml"/><Relationship Id="rId22" Type="http://schemas.openxmlformats.org/officeDocument/2006/relationships/slide" Target="slides/slide19.xml"/><Relationship Id="rId219" Type="http://schemas.openxmlformats.org/officeDocument/2006/relationships/slide" Target="slides/slide216.xml"/><Relationship Id="rId218" Type="http://schemas.openxmlformats.org/officeDocument/2006/relationships/slide" Target="slides/slide215.xml"/><Relationship Id="rId217" Type="http://schemas.openxmlformats.org/officeDocument/2006/relationships/slide" Target="slides/slide214.xml"/><Relationship Id="rId216" Type="http://schemas.openxmlformats.org/officeDocument/2006/relationships/slide" Target="slides/slide213.xml"/><Relationship Id="rId215" Type="http://schemas.openxmlformats.org/officeDocument/2006/relationships/slide" Target="slides/slide212.xml"/><Relationship Id="rId214" Type="http://schemas.openxmlformats.org/officeDocument/2006/relationships/slide" Target="slides/slide211.xml"/><Relationship Id="rId213" Type="http://schemas.openxmlformats.org/officeDocument/2006/relationships/slide" Target="slides/slide210.xml"/><Relationship Id="rId212" Type="http://schemas.openxmlformats.org/officeDocument/2006/relationships/slide" Target="slides/slide209.xml"/><Relationship Id="rId211" Type="http://schemas.openxmlformats.org/officeDocument/2006/relationships/slide" Target="slides/slide208.xml"/><Relationship Id="rId210" Type="http://schemas.openxmlformats.org/officeDocument/2006/relationships/slide" Target="slides/slide207.xml"/><Relationship Id="rId21" Type="http://schemas.openxmlformats.org/officeDocument/2006/relationships/slide" Target="slides/slide18.xml"/><Relationship Id="rId209" Type="http://schemas.openxmlformats.org/officeDocument/2006/relationships/slide" Target="slides/slide206.xml"/><Relationship Id="rId208" Type="http://schemas.openxmlformats.org/officeDocument/2006/relationships/slide" Target="slides/slide205.xml"/><Relationship Id="rId207" Type="http://schemas.openxmlformats.org/officeDocument/2006/relationships/slide" Target="slides/slide204.xml"/><Relationship Id="rId206" Type="http://schemas.openxmlformats.org/officeDocument/2006/relationships/slide" Target="slides/slide203.xml"/><Relationship Id="rId205" Type="http://schemas.openxmlformats.org/officeDocument/2006/relationships/slide" Target="slides/slide202.xml"/><Relationship Id="rId204" Type="http://schemas.openxmlformats.org/officeDocument/2006/relationships/slide" Target="slides/slide201.xml"/><Relationship Id="rId203" Type="http://schemas.openxmlformats.org/officeDocument/2006/relationships/slide" Target="slides/slide200.xml"/><Relationship Id="rId202" Type="http://schemas.openxmlformats.org/officeDocument/2006/relationships/slide" Target="slides/slide199.xml"/><Relationship Id="rId201" Type="http://schemas.openxmlformats.org/officeDocument/2006/relationships/slide" Target="slides/slide198.xml"/><Relationship Id="rId200" Type="http://schemas.openxmlformats.org/officeDocument/2006/relationships/slide" Target="slides/slide197.xml"/><Relationship Id="rId20" Type="http://schemas.openxmlformats.org/officeDocument/2006/relationships/slide" Target="slides/slide17.xml"/><Relationship Id="rId2" Type="http://schemas.openxmlformats.org/officeDocument/2006/relationships/theme" Target="theme/theme1.xml"/><Relationship Id="rId199" Type="http://schemas.openxmlformats.org/officeDocument/2006/relationships/slide" Target="slides/slide196.xml"/><Relationship Id="rId198" Type="http://schemas.openxmlformats.org/officeDocument/2006/relationships/slide" Target="slides/slide195.xml"/><Relationship Id="rId197" Type="http://schemas.openxmlformats.org/officeDocument/2006/relationships/slide" Target="slides/slide194.xml"/><Relationship Id="rId196" Type="http://schemas.openxmlformats.org/officeDocument/2006/relationships/slide" Target="slides/slide193.xml"/><Relationship Id="rId195" Type="http://schemas.openxmlformats.org/officeDocument/2006/relationships/slide" Target="slides/slide192.xml"/><Relationship Id="rId194" Type="http://schemas.openxmlformats.org/officeDocument/2006/relationships/slide" Target="slides/slide191.xml"/><Relationship Id="rId193" Type="http://schemas.openxmlformats.org/officeDocument/2006/relationships/slide" Target="slides/slide190.xml"/><Relationship Id="rId192" Type="http://schemas.openxmlformats.org/officeDocument/2006/relationships/slide" Target="slides/slide189.xml"/><Relationship Id="rId191" Type="http://schemas.openxmlformats.org/officeDocument/2006/relationships/slide" Target="slides/slide188.xml"/><Relationship Id="rId190" Type="http://schemas.openxmlformats.org/officeDocument/2006/relationships/slide" Target="slides/slide187.xml"/><Relationship Id="rId19" Type="http://schemas.openxmlformats.org/officeDocument/2006/relationships/slide" Target="slides/slide16.xml"/><Relationship Id="rId189" Type="http://schemas.openxmlformats.org/officeDocument/2006/relationships/slide" Target="slides/slide186.xml"/><Relationship Id="rId188" Type="http://schemas.openxmlformats.org/officeDocument/2006/relationships/slide" Target="slides/slide185.xml"/><Relationship Id="rId187" Type="http://schemas.openxmlformats.org/officeDocument/2006/relationships/slide" Target="slides/slide184.xml"/><Relationship Id="rId186" Type="http://schemas.openxmlformats.org/officeDocument/2006/relationships/slide" Target="slides/slide183.xml"/><Relationship Id="rId185" Type="http://schemas.openxmlformats.org/officeDocument/2006/relationships/slide" Target="slides/slide182.xml"/><Relationship Id="rId184" Type="http://schemas.openxmlformats.org/officeDocument/2006/relationships/slide" Target="slides/slide181.xml"/><Relationship Id="rId183" Type="http://schemas.openxmlformats.org/officeDocument/2006/relationships/slide" Target="slides/slide180.xml"/><Relationship Id="rId182" Type="http://schemas.openxmlformats.org/officeDocument/2006/relationships/slide" Target="slides/slide179.xml"/><Relationship Id="rId181" Type="http://schemas.openxmlformats.org/officeDocument/2006/relationships/slide" Target="slides/slide178.xml"/><Relationship Id="rId180" Type="http://schemas.openxmlformats.org/officeDocument/2006/relationships/slide" Target="slides/slide177.xml"/><Relationship Id="rId18" Type="http://schemas.openxmlformats.org/officeDocument/2006/relationships/slide" Target="slides/slide15.xml"/><Relationship Id="rId179" Type="http://schemas.openxmlformats.org/officeDocument/2006/relationships/slide" Target="slides/slide176.xml"/><Relationship Id="rId178" Type="http://schemas.openxmlformats.org/officeDocument/2006/relationships/slide" Target="slides/slide175.xml"/><Relationship Id="rId177" Type="http://schemas.openxmlformats.org/officeDocument/2006/relationships/slide" Target="slides/slide174.xml"/><Relationship Id="rId176" Type="http://schemas.openxmlformats.org/officeDocument/2006/relationships/slide" Target="slides/slide173.xml"/><Relationship Id="rId175" Type="http://schemas.openxmlformats.org/officeDocument/2006/relationships/slide" Target="slides/slide172.xml"/><Relationship Id="rId174" Type="http://schemas.openxmlformats.org/officeDocument/2006/relationships/slide" Target="slides/slide171.xml"/><Relationship Id="rId173" Type="http://schemas.openxmlformats.org/officeDocument/2006/relationships/slide" Target="slides/slide170.xml"/><Relationship Id="rId172" Type="http://schemas.openxmlformats.org/officeDocument/2006/relationships/slide" Target="slides/slide169.xml"/><Relationship Id="rId171" Type="http://schemas.openxmlformats.org/officeDocument/2006/relationships/slide" Target="slides/slide168.xml"/><Relationship Id="rId170" Type="http://schemas.openxmlformats.org/officeDocument/2006/relationships/slide" Target="slides/slide167.xml"/><Relationship Id="rId17" Type="http://schemas.openxmlformats.org/officeDocument/2006/relationships/slide" Target="slides/slide14.xml"/><Relationship Id="rId169" Type="http://schemas.openxmlformats.org/officeDocument/2006/relationships/slide" Target="slides/slide166.xml"/><Relationship Id="rId168" Type="http://schemas.openxmlformats.org/officeDocument/2006/relationships/slide" Target="slides/slide165.xml"/><Relationship Id="rId167" Type="http://schemas.openxmlformats.org/officeDocument/2006/relationships/slide" Target="slides/slide164.xml"/><Relationship Id="rId166" Type="http://schemas.openxmlformats.org/officeDocument/2006/relationships/slide" Target="slides/slide163.xml"/><Relationship Id="rId165" Type="http://schemas.openxmlformats.org/officeDocument/2006/relationships/slide" Target="slides/slide162.xml"/><Relationship Id="rId164" Type="http://schemas.openxmlformats.org/officeDocument/2006/relationships/slide" Target="slides/slide161.xml"/><Relationship Id="rId163" Type="http://schemas.openxmlformats.org/officeDocument/2006/relationships/slide" Target="slides/slide160.xml"/><Relationship Id="rId162" Type="http://schemas.openxmlformats.org/officeDocument/2006/relationships/slide" Target="slides/slide159.xml"/><Relationship Id="rId161" Type="http://schemas.openxmlformats.org/officeDocument/2006/relationships/slide" Target="slides/slide158.xml"/><Relationship Id="rId160" Type="http://schemas.openxmlformats.org/officeDocument/2006/relationships/slide" Target="slides/slide157.xml"/><Relationship Id="rId16" Type="http://schemas.openxmlformats.org/officeDocument/2006/relationships/slide" Target="slides/slide13.xml"/><Relationship Id="rId159" Type="http://schemas.openxmlformats.org/officeDocument/2006/relationships/slide" Target="slides/slide156.xml"/><Relationship Id="rId158" Type="http://schemas.openxmlformats.org/officeDocument/2006/relationships/slide" Target="slides/slide155.xml"/><Relationship Id="rId157" Type="http://schemas.openxmlformats.org/officeDocument/2006/relationships/slide" Target="slides/slide154.xml"/><Relationship Id="rId156" Type="http://schemas.openxmlformats.org/officeDocument/2006/relationships/slide" Target="slides/slide153.xml"/><Relationship Id="rId155" Type="http://schemas.openxmlformats.org/officeDocument/2006/relationships/slide" Target="slides/slide152.xml"/><Relationship Id="rId154" Type="http://schemas.openxmlformats.org/officeDocument/2006/relationships/slide" Target="slides/slide151.xml"/><Relationship Id="rId153" Type="http://schemas.openxmlformats.org/officeDocument/2006/relationships/slide" Target="slides/slide150.xml"/><Relationship Id="rId152" Type="http://schemas.openxmlformats.org/officeDocument/2006/relationships/slide" Target="slides/slide149.xml"/><Relationship Id="rId151" Type="http://schemas.openxmlformats.org/officeDocument/2006/relationships/slide" Target="slides/slide148.xml"/><Relationship Id="rId150" Type="http://schemas.openxmlformats.org/officeDocument/2006/relationships/slide" Target="slides/slide147.xml"/><Relationship Id="rId15" Type="http://schemas.openxmlformats.org/officeDocument/2006/relationships/slide" Target="slides/slide12.xml"/><Relationship Id="rId149" Type="http://schemas.openxmlformats.org/officeDocument/2006/relationships/slide" Target="slides/slide146.xml"/><Relationship Id="rId148" Type="http://schemas.openxmlformats.org/officeDocument/2006/relationships/slide" Target="slides/slide145.xml"/><Relationship Id="rId147" Type="http://schemas.openxmlformats.org/officeDocument/2006/relationships/slide" Target="slides/slide144.xml"/><Relationship Id="rId146" Type="http://schemas.openxmlformats.org/officeDocument/2006/relationships/slide" Target="slides/slide143.xml"/><Relationship Id="rId145" Type="http://schemas.openxmlformats.org/officeDocument/2006/relationships/slide" Target="slides/slide142.xml"/><Relationship Id="rId144" Type="http://schemas.openxmlformats.org/officeDocument/2006/relationships/slide" Target="slides/slide141.xml"/><Relationship Id="rId143" Type="http://schemas.openxmlformats.org/officeDocument/2006/relationships/slide" Target="slides/slide140.xml"/><Relationship Id="rId142" Type="http://schemas.openxmlformats.org/officeDocument/2006/relationships/slide" Target="slides/slide139.xml"/><Relationship Id="rId141" Type="http://schemas.openxmlformats.org/officeDocument/2006/relationships/slide" Target="slides/slide138.xml"/><Relationship Id="rId140" Type="http://schemas.openxmlformats.org/officeDocument/2006/relationships/slide" Target="slides/slide137.xml"/><Relationship Id="rId14" Type="http://schemas.openxmlformats.org/officeDocument/2006/relationships/slide" Target="slides/slide11.xml"/><Relationship Id="rId139" Type="http://schemas.openxmlformats.org/officeDocument/2006/relationships/slide" Target="slides/slide136.xml"/><Relationship Id="rId138" Type="http://schemas.openxmlformats.org/officeDocument/2006/relationships/slide" Target="slides/slide135.xml"/><Relationship Id="rId137" Type="http://schemas.openxmlformats.org/officeDocument/2006/relationships/slide" Target="slides/slide134.xml"/><Relationship Id="rId136" Type="http://schemas.openxmlformats.org/officeDocument/2006/relationships/slide" Target="slides/slide133.xml"/><Relationship Id="rId135" Type="http://schemas.openxmlformats.org/officeDocument/2006/relationships/slide" Target="slides/slide132.xml"/><Relationship Id="rId134" Type="http://schemas.openxmlformats.org/officeDocument/2006/relationships/slide" Target="slides/slide131.xml"/><Relationship Id="rId133" Type="http://schemas.openxmlformats.org/officeDocument/2006/relationships/slide" Target="slides/slide130.xml"/><Relationship Id="rId132" Type="http://schemas.openxmlformats.org/officeDocument/2006/relationships/slide" Target="slides/slide129.xml"/><Relationship Id="rId131" Type="http://schemas.openxmlformats.org/officeDocument/2006/relationships/slide" Target="slides/slide128.xml"/><Relationship Id="rId130" Type="http://schemas.openxmlformats.org/officeDocument/2006/relationships/slide" Target="slides/slide127.xml"/><Relationship Id="rId13" Type="http://schemas.openxmlformats.org/officeDocument/2006/relationships/slide" Target="slides/slide10.xml"/><Relationship Id="rId129" Type="http://schemas.openxmlformats.org/officeDocument/2006/relationships/slide" Target="slides/slide126.xml"/><Relationship Id="rId128" Type="http://schemas.openxmlformats.org/officeDocument/2006/relationships/slide" Target="slides/slide125.xml"/><Relationship Id="rId127" Type="http://schemas.openxmlformats.org/officeDocument/2006/relationships/slide" Target="slides/slide124.xml"/><Relationship Id="rId126" Type="http://schemas.openxmlformats.org/officeDocument/2006/relationships/slide" Target="slides/slide123.xml"/><Relationship Id="rId125" Type="http://schemas.openxmlformats.org/officeDocument/2006/relationships/slide" Target="slides/slide122.xml"/><Relationship Id="rId124" Type="http://schemas.openxmlformats.org/officeDocument/2006/relationships/slide" Target="slides/slide121.xml"/><Relationship Id="rId123" Type="http://schemas.openxmlformats.org/officeDocument/2006/relationships/slide" Target="slides/slide120.xml"/><Relationship Id="rId122" Type="http://schemas.openxmlformats.org/officeDocument/2006/relationships/slide" Target="slides/slide119.xml"/><Relationship Id="rId121" Type="http://schemas.openxmlformats.org/officeDocument/2006/relationships/slide" Target="slides/slide118.xml"/><Relationship Id="rId120" Type="http://schemas.openxmlformats.org/officeDocument/2006/relationships/slide" Target="slides/slide117.xml"/><Relationship Id="rId12" Type="http://schemas.openxmlformats.org/officeDocument/2006/relationships/slide" Target="slides/slide9.xml"/><Relationship Id="rId119" Type="http://schemas.openxmlformats.org/officeDocument/2006/relationships/slide" Target="slides/slide116.xml"/><Relationship Id="rId118" Type="http://schemas.openxmlformats.org/officeDocument/2006/relationships/slide" Target="slides/slide115.xml"/><Relationship Id="rId117" Type="http://schemas.openxmlformats.org/officeDocument/2006/relationships/slide" Target="slides/slide114.xml"/><Relationship Id="rId116" Type="http://schemas.openxmlformats.org/officeDocument/2006/relationships/slide" Target="slides/slide113.xml"/><Relationship Id="rId115" Type="http://schemas.openxmlformats.org/officeDocument/2006/relationships/slide" Target="slides/slide112.xml"/><Relationship Id="rId114" Type="http://schemas.openxmlformats.org/officeDocument/2006/relationships/slide" Target="slides/slide111.xml"/><Relationship Id="rId113" Type="http://schemas.openxmlformats.org/officeDocument/2006/relationships/slide" Target="slides/slide110.xml"/><Relationship Id="rId112" Type="http://schemas.openxmlformats.org/officeDocument/2006/relationships/slide" Target="slides/slide109.xml"/><Relationship Id="rId111" Type="http://schemas.openxmlformats.org/officeDocument/2006/relationships/slide" Target="slides/slide108.xml"/><Relationship Id="rId110" Type="http://schemas.openxmlformats.org/officeDocument/2006/relationships/slide" Target="slides/slide107.xml"/><Relationship Id="rId11" Type="http://schemas.openxmlformats.org/officeDocument/2006/relationships/slide" Target="slides/slide8.xml"/><Relationship Id="rId109" Type="http://schemas.openxmlformats.org/officeDocument/2006/relationships/slide" Target="slides/slide106.xml"/><Relationship Id="rId108" Type="http://schemas.openxmlformats.org/officeDocument/2006/relationships/slide" Target="slides/slide105.xml"/><Relationship Id="rId107" Type="http://schemas.openxmlformats.org/officeDocument/2006/relationships/slide" Target="slides/slide104.xml"/><Relationship Id="rId106" Type="http://schemas.openxmlformats.org/officeDocument/2006/relationships/slide" Target="slides/slide103.xml"/><Relationship Id="rId105" Type="http://schemas.openxmlformats.org/officeDocument/2006/relationships/slide" Target="slides/slide102.xml"/><Relationship Id="rId104" Type="http://schemas.openxmlformats.org/officeDocument/2006/relationships/slide" Target="slides/slide101.xml"/><Relationship Id="rId103" Type="http://schemas.openxmlformats.org/officeDocument/2006/relationships/slide" Target="slides/slide100.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7.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96593A2E-596E-41F5-9A16-60906D3684CF}" type="doc">
      <dgm:prSet loTypeId="urn:microsoft.com/office/officeart/2005/8/layout/hList1" loCatId="list" qsTypeId="urn:microsoft.com/office/officeart/2005/8/quickstyle/simple5" qsCatId="simple" csTypeId="urn:microsoft.com/office/officeart/2005/8/colors/colorful5" csCatId="colorful" phldr="1"/>
      <dgm:spPr/>
      <dgm:t>
        <a:bodyPr/>
        <a:lstStyle/>
        <a:p>
          <a:endParaRPr lang="zh-CN" altLang="en-US"/>
        </a:p>
      </dgm:t>
    </dgm:pt>
    <dgm:pt modelId="{2D5C7F2A-1BAC-4B61-BDAA-C8849DBAF088}">
      <dgm:prSet phldrT="[文本]" custT="1"/>
      <dgm:spPr/>
      <dgm:t>
        <a:bodyPr/>
        <a:lstStyle/>
        <a:p>
          <a:r>
            <a:rPr lang="zh-CN" altLang="en-US" sz="3200" b="1" dirty="0">
              <a:solidFill>
                <a:schemeClr val="tx1"/>
              </a:solidFill>
              <a:latin typeface="黑体" panose="02010609060101010101" pitchFamily="49" charset="-122"/>
              <a:ea typeface="黑体" panose="02010609060101010101" pitchFamily="49" charset="-122"/>
            </a:rPr>
            <a:t>针对性</a:t>
          </a:r>
        </a:p>
      </dgm:t>
    </dgm:pt>
    <dgm:pt modelId="{E6B7A312-EA8B-40B4-8757-88C65B81D8F0}" cxnId="{2FE9EE80-8328-4DD1-830B-250849648D3F}" type="parTrans">
      <dgm:prSet/>
      <dgm:spPr/>
      <dgm:t>
        <a:bodyPr/>
        <a:lstStyle/>
        <a:p>
          <a:endParaRPr lang="zh-CN" altLang="en-US" b="1">
            <a:latin typeface="黑体" panose="02010609060101010101" pitchFamily="49" charset="-122"/>
            <a:ea typeface="黑体" panose="02010609060101010101" pitchFamily="49" charset="-122"/>
          </a:endParaRPr>
        </a:p>
      </dgm:t>
    </dgm:pt>
    <dgm:pt modelId="{99113F34-9205-497C-AC11-E755BFBAECA8}" cxnId="{2FE9EE80-8328-4DD1-830B-250849648D3F}" type="sibTrans">
      <dgm:prSet/>
      <dgm:spPr/>
      <dgm:t>
        <a:bodyPr/>
        <a:lstStyle/>
        <a:p>
          <a:endParaRPr lang="zh-CN" altLang="en-US" b="1">
            <a:latin typeface="黑体" panose="02010609060101010101" pitchFamily="49" charset="-122"/>
            <a:ea typeface="黑体" panose="02010609060101010101" pitchFamily="49" charset="-122"/>
          </a:endParaRPr>
        </a:p>
      </dgm:t>
    </dgm:pt>
    <dgm:pt modelId="{C468FABD-18FF-40B5-88CC-998D1BCB1F69}">
      <dgm:prSet phldrT="[文本]" custT="1"/>
      <dgm:spPr/>
      <dgm:t>
        <a:bodyPr/>
        <a:lstStyle/>
        <a:p>
          <a:r>
            <a:rPr lang="zh-CN" altLang="en-US" sz="2400" b="1" dirty="0">
              <a:latin typeface="黑体" panose="02010609060101010101" pitchFamily="49" charset="-122"/>
              <a:ea typeface="黑体" panose="02010609060101010101" pitchFamily="49" charset="-122"/>
            </a:rPr>
            <a:t>行业特点</a:t>
          </a:r>
        </a:p>
      </dgm:t>
    </dgm:pt>
    <dgm:pt modelId="{126E5D5B-2045-4EBA-BFD9-CBFC5D90E40F}" cxnId="{4DFFD910-A22E-4661-88BC-2AB038D9FC10}" type="parTrans">
      <dgm:prSet/>
      <dgm:spPr/>
      <dgm:t>
        <a:bodyPr/>
        <a:lstStyle/>
        <a:p>
          <a:endParaRPr lang="zh-CN" altLang="en-US" b="1">
            <a:latin typeface="黑体" panose="02010609060101010101" pitchFamily="49" charset="-122"/>
            <a:ea typeface="黑体" panose="02010609060101010101" pitchFamily="49" charset="-122"/>
          </a:endParaRPr>
        </a:p>
      </dgm:t>
    </dgm:pt>
    <dgm:pt modelId="{BE84B446-14B9-44A4-B84F-A97F0D23811D}" cxnId="{4DFFD910-A22E-4661-88BC-2AB038D9FC10}" type="sibTrans">
      <dgm:prSet/>
      <dgm:spPr/>
      <dgm:t>
        <a:bodyPr/>
        <a:lstStyle/>
        <a:p>
          <a:endParaRPr lang="zh-CN" altLang="en-US" b="1">
            <a:latin typeface="黑体" panose="02010609060101010101" pitchFamily="49" charset="-122"/>
            <a:ea typeface="黑体" panose="02010609060101010101" pitchFamily="49" charset="-122"/>
          </a:endParaRPr>
        </a:p>
      </dgm:t>
    </dgm:pt>
    <dgm:pt modelId="{9C108641-CB14-4CCF-AA69-09CFFC9CC67E}">
      <dgm:prSet phldrT="[文本]" custT="1"/>
      <dgm:spPr/>
      <dgm:t>
        <a:bodyPr/>
        <a:lstStyle/>
        <a:p>
          <a:r>
            <a:rPr lang="zh-CN" altLang="en-US" sz="3200" b="1" dirty="0">
              <a:solidFill>
                <a:schemeClr val="tx1"/>
              </a:solidFill>
              <a:latin typeface="黑体" panose="02010609060101010101" pitchFamily="49" charset="-122"/>
              <a:ea typeface="黑体" panose="02010609060101010101" pitchFamily="49" charset="-122"/>
            </a:rPr>
            <a:t>可行性</a:t>
          </a:r>
        </a:p>
      </dgm:t>
    </dgm:pt>
    <dgm:pt modelId="{576A18CC-5012-43F8-BBD4-0CAA2F91FC73}" cxnId="{44B87B7F-1E29-4FEA-A75C-B8469FA84B4C}" type="parTrans">
      <dgm:prSet/>
      <dgm:spPr/>
      <dgm:t>
        <a:bodyPr/>
        <a:lstStyle/>
        <a:p>
          <a:endParaRPr lang="zh-CN" altLang="en-US" b="1">
            <a:latin typeface="黑体" panose="02010609060101010101" pitchFamily="49" charset="-122"/>
            <a:ea typeface="黑体" panose="02010609060101010101" pitchFamily="49" charset="-122"/>
          </a:endParaRPr>
        </a:p>
      </dgm:t>
    </dgm:pt>
    <dgm:pt modelId="{DE571AF6-0EA4-45DD-BB5F-3312AD094C48}" cxnId="{44B87B7F-1E29-4FEA-A75C-B8469FA84B4C}" type="sibTrans">
      <dgm:prSet/>
      <dgm:spPr/>
      <dgm:t>
        <a:bodyPr/>
        <a:lstStyle/>
        <a:p>
          <a:endParaRPr lang="zh-CN" altLang="en-US" b="1">
            <a:latin typeface="黑体" panose="02010609060101010101" pitchFamily="49" charset="-122"/>
            <a:ea typeface="黑体" panose="02010609060101010101" pitchFamily="49" charset="-122"/>
          </a:endParaRPr>
        </a:p>
      </dgm:t>
    </dgm:pt>
    <dgm:pt modelId="{89215973-7C5B-4F34-9E48-F2D51667FB78}">
      <dgm:prSet phldrT="[文本]" custT="1"/>
      <dgm:spPr/>
      <dgm:t>
        <a:bodyPr/>
        <a:lstStyle/>
        <a:p>
          <a:r>
            <a:rPr lang="zh-CN" altLang="en-US" sz="2400" b="1" dirty="0">
              <a:latin typeface="黑体" panose="02010609060101010101" pitchFamily="49" charset="-122"/>
              <a:ea typeface="黑体" panose="02010609060101010101" pitchFamily="49" charset="-122"/>
            </a:rPr>
            <a:t>经济、技术、时间上可行</a:t>
          </a:r>
        </a:p>
      </dgm:t>
    </dgm:pt>
    <dgm:pt modelId="{9225366E-1D82-4388-94E6-F1C0BF14C8F3}" cxnId="{C4D037DE-B303-4986-8CB7-596F39779743}" type="parTrans">
      <dgm:prSet/>
      <dgm:spPr/>
      <dgm:t>
        <a:bodyPr/>
        <a:lstStyle/>
        <a:p>
          <a:endParaRPr lang="zh-CN" altLang="en-US" b="1">
            <a:latin typeface="黑体" panose="02010609060101010101" pitchFamily="49" charset="-122"/>
            <a:ea typeface="黑体" panose="02010609060101010101" pitchFamily="49" charset="-122"/>
          </a:endParaRPr>
        </a:p>
      </dgm:t>
    </dgm:pt>
    <dgm:pt modelId="{056C3A67-DABB-42AB-85B5-C01530323586}" cxnId="{C4D037DE-B303-4986-8CB7-596F39779743}" type="sibTrans">
      <dgm:prSet/>
      <dgm:spPr/>
      <dgm:t>
        <a:bodyPr/>
        <a:lstStyle/>
        <a:p>
          <a:endParaRPr lang="zh-CN" altLang="en-US" b="1">
            <a:latin typeface="黑体" panose="02010609060101010101" pitchFamily="49" charset="-122"/>
            <a:ea typeface="黑体" panose="02010609060101010101" pitchFamily="49" charset="-122"/>
          </a:endParaRPr>
        </a:p>
      </dgm:t>
    </dgm:pt>
    <dgm:pt modelId="{C4333DC1-1C5C-4F1F-A7A2-91FC47519CB6}">
      <dgm:prSet phldrT="[文本]"/>
      <dgm:spPr/>
      <dgm:t>
        <a:bodyPr/>
        <a:lstStyle/>
        <a:p>
          <a:r>
            <a:rPr lang="zh-CN" altLang="en-US" b="1" dirty="0">
              <a:latin typeface="黑体" panose="02010609060101010101" pitchFamily="49" charset="-122"/>
              <a:ea typeface="黑体" panose="02010609060101010101" pitchFamily="49" charset="-122"/>
            </a:rPr>
            <a:t>经济合理性</a:t>
          </a:r>
        </a:p>
      </dgm:t>
    </dgm:pt>
    <dgm:pt modelId="{5D621A0F-1E58-4405-97D5-60E4EA4775F6}" cxnId="{C78FA1F5-AF6D-4A4F-80B7-12D4587934DE}" type="parTrans">
      <dgm:prSet/>
      <dgm:spPr/>
      <dgm:t>
        <a:bodyPr/>
        <a:lstStyle/>
        <a:p>
          <a:endParaRPr lang="zh-CN" altLang="en-US" b="1">
            <a:latin typeface="黑体" panose="02010609060101010101" pitchFamily="49" charset="-122"/>
            <a:ea typeface="黑体" panose="02010609060101010101" pitchFamily="49" charset="-122"/>
          </a:endParaRPr>
        </a:p>
      </dgm:t>
    </dgm:pt>
    <dgm:pt modelId="{1806E4A3-5B0A-41B7-A859-C330D96696E1}" cxnId="{C78FA1F5-AF6D-4A4F-80B7-12D4587934DE}" type="sibTrans">
      <dgm:prSet/>
      <dgm:spPr/>
      <dgm:t>
        <a:bodyPr/>
        <a:lstStyle/>
        <a:p>
          <a:endParaRPr lang="zh-CN" altLang="en-US" b="1">
            <a:latin typeface="黑体" panose="02010609060101010101" pitchFamily="49" charset="-122"/>
            <a:ea typeface="黑体" panose="02010609060101010101" pitchFamily="49" charset="-122"/>
          </a:endParaRPr>
        </a:p>
      </dgm:t>
    </dgm:pt>
    <dgm:pt modelId="{0FEA67D5-298E-4BDE-BFF1-A1DFA8A8C4E3}">
      <dgm:prSet phldrT="[文本]" custT="1"/>
      <dgm:spPr/>
      <dgm:t>
        <a:bodyPr/>
        <a:lstStyle/>
        <a:p>
          <a:r>
            <a:rPr lang="zh-CN" altLang="en-US" sz="2400" b="1" dirty="0">
              <a:latin typeface="黑体" panose="02010609060101010101" pitchFamily="49" charset="-122"/>
              <a:ea typeface="黑体" panose="02010609060101010101" pitchFamily="49" charset="-122"/>
            </a:rPr>
            <a:t>具体国情</a:t>
          </a:r>
        </a:p>
      </dgm:t>
    </dgm:pt>
    <dgm:pt modelId="{8DD175C3-DFA2-459D-9FAB-2AD1D64BBEA0}" cxnId="{3247E212-B38C-4FC3-BC56-39C242F1B8AF}" type="parTrans">
      <dgm:prSet/>
      <dgm:spPr/>
      <dgm:t>
        <a:bodyPr/>
        <a:lstStyle/>
        <a:p>
          <a:endParaRPr lang="zh-CN" altLang="en-US" b="1">
            <a:latin typeface="黑体" panose="02010609060101010101" pitchFamily="49" charset="-122"/>
            <a:ea typeface="黑体" panose="02010609060101010101" pitchFamily="49" charset="-122"/>
          </a:endParaRPr>
        </a:p>
      </dgm:t>
    </dgm:pt>
    <dgm:pt modelId="{52E5876E-F85D-4440-A4FB-AD24FA16815B}" cxnId="{3247E212-B38C-4FC3-BC56-39C242F1B8AF}" type="sibTrans">
      <dgm:prSet/>
      <dgm:spPr/>
      <dgm:t>
        <a:bodyPr/>
        <a:lstStyle/>
        <a:p>
          <a:endParaRPr lang="zh-CN" altLang="en-US" b="1">
            <a:latin typeface="黑体" panose="02010609060101010101" pitchFamily="49" charset="-122"/>
            <a:ea typeface="黑体" panose="02010609060101010101" pitchFamily="49" charset="-122"/>
          </a:endParaRPr>
        </a:p>
      </dgm:t>
    </dgm:pt>
    <dgm:pt modelId="{8E9B9E38-3A1F-44EB-BCB3-5A133E961FFD}">
      <dgm:prSet phldrT="[文本]" custT="1"/>
      <dgm:spPr/>
      <dgm:t>
        <a:bodyPr/>
        <a:lstStyle/>
        <a:p>
          <a:r>
            <a:rPr lang="zh-CN" altLang="en-US" sz="2400" b="1" dirty="0">
              <a:latin typeface="黑体" panose="02010609060101010101" pitchFamily="49" charset="-122"/>
              <a:ea typeface="黑体" panose="02010609060101010101" pitchFamily="49" charset="-122"/>
            </a:rPr>
            <a:t>职业病危害因素</a:t>
          </a:r>
        </a:p>
      </dgm:t>
    </dgm:pt>
    <dgm:pt modelId="{8277AF6D-05E6-4CAD-8812-C920AC21D702}" cxnId="{B736466E-2307-4D8F-B884-0C2644AF6FC3}" type="parTrans">
      <dgm:prSet/>
      <dgm:spPr/>
      <dgm:t>
        <a:bodyPr/>
        <a:lstStyle/>
        <a:p>
          <a:endParaRPr lang="zh-CN" altLang="en-US" b="1">
            <a:latin typeface="黑体" panose="02010609060101010101" pitchFamily="49" charset="-122"/>
            <a:ea typeface="黑体" panose="02010609060101010101" pitchFamily="49" charset="-122"/>
          </a:endParaRPr>
        </a:p>
      </dgm:t>
    </dgm:pt>
    <dgm:pt modelId="{0358FBDF-7CD7-4A77-B967-58CAD997A764}" cxnId="{B736466E-2307-4D8F-B884-0C2644AF6FC3}" type="sibTrans">
      <dgm:prSet/>
      <dgm:spPr/>
      <dgm:t>
        <a:bodyPr/>
        <a:lstStyle/>
        <a:p>
          <a:endParaRPr lang="zh-CN" altLang="en-US" b="1">
            <a:latin typeface="黑体" panose="02010609060101010101" pitchFamily="49" charset="-122"/>
            <a:ea typeface="黑体" panose="02010609060101010101" pitchFamily="49" charset="-122"/>
          </a:endParaRPr>
        </a:p>
      </dgm:t>
    </dgm:pt>
    <dgm:pt modelId="{F41A962B-76B7-462F-97C1-300C5DE6505C}">
      <dgm:prSet phldrT="[文本]" custT="1"/>
      <dgm:spPr/>
      <dgm:t>
        <a:bodyPr/>
        <a:lstStyle/>
        <a:p>
          <a:r>
            <a:rPr lang="zh-CN" altLang="en-US" sz="2400" b="1" dirty="0">
              <a:latin typeface="黑体" panose="02010609060101010101" pitchFamily="49" charset="-122"/>
              <a:ea typeface="黑体" panose="02010609060101010101" pitchFamily="49" charset="-122"/>
            </a:rPr>
            <a:t>产生条件</a:t>
          </a:r>
        </a:p>
      </dgm:t>
    </dgm:pt>
    <dgm:pt modelId="{39650618-97C4-4B21-A69A-7CA74D99599D}" cxnId="{834297C8-6DFE-4609-93AA-F8BEDF92131C}" type="parTrans">
      <dgm:prSet/>
      <dgm:spPr/>
      <dgm:t>
        <a:bodyPr/>
        <a:lstStyle/>
        <a:p>
          <a:endParaRPr lang="zh-CN" altLang="en-US" b="1">
            <a:latin typeface="黑体" panose="02010609060101010101" pitchFamily="49" charset="-122"/>
            <a:ea typeface="黑体" panose="02010609060101010101" pitchFamily="49" charset="-122"/>
          </a:endParaRPr>
        </a:p>
      </dgm:t>
    </dgm:pt>
    <dgm:pt modelId="{725EA897-0986-4DDA-999E-DBC87849ED13}" cxnId="{834297C8-6DFE-4609-93AA-F8BEDF92131C}" type="sibTrans">
      <dgm:prSet/>
      <dgm:spPr/>
      <dgm:t>
        <a:bodyPr/>
        <a:lstStyle/>
        <a:p>
          <a:endParaRPr lang="zh-CN" altLang="en-US" b="1">
            <a:latin typeface="黑体" panose="02010609060101010101" pitchFamily="49" charset="-122"/>
            <a:ea typeface="黑体" panose="02010609060101010101" pitchFamily="49" charset="-122"/>
          </a:endParaRPr>
        </a:p>
      </dgm:t>
    </dgm:pt>
    <dgm:pt modelId="{D7422156-1B7E-47FB-AC50-8E5D48391898}">
      <dgm:prSet phldrT="[文本]" custT="1"/>
      <dgm:spPr/>
      <dgm:t>
        <a:bodyPr/>
        <a:lstStyle/>
        <a:p>
          <a:r>
            <a:rPr lang="zh-CN" altLang="en-US" sz="2400" b="1" dirty="0">
              <a:latin typeface="黑体" panose="02010609060101010101" pitchFamily="49" charset="-122"/>
              <a:ea typeface="黑体" panose="02010609060101010101" pitchFamily="49" charset="-122"/>
            </a:rPr>
            <a:t>优化组合的综合措施</a:t>
          </a:r>
        </a:p>
      </dgm:t>
    </dgm:pt>
    <dgm:pt modelId="{A4EE8906-B6B4-4F98-A4E1-7C36985F9878}" cxnId="{E06053B3-D2C5-41C5-8F41-304D4BC0812A}" type="parTrans">
      <dgm:prSet/>
      <dgm:spPr/>
      <dgm:t>
        <a:bodyPr/>
        <a:lstStyle/>
        <a:p>
          <a:endParaRPr lang="zh-CN" altLang="en-US" b="1">
            <a:latin typeface="黑体" panose="02010609060101010101" pitchFamily="49" charset="-122"/>
            <a:ea typeface="黑体" panose="02010609060101010101" pitchFamily="49" charset="-122"/>
          </a:endParaRPr>
        </a:p>
      </dgm:t>
    </dgm:pt>
    <dgm:pt modelId="{C6935B91-B6A6-4C35-A682-CA6D6A5A8B7B}" cxnId="{E06053B3-D2C5-41C5-8F41-304D4BC0812A}" type="sibTrans">
      <dgm:prSet/>
      <dgm:spPr/>
      <dgm:t>
        <a:bodyPr/>
        <a:lstStyle/>
        <a:p>
          <a:endParaRPr lang="zh-CN" altLang="en-US" b="1">
            <a:latin typeface="黑体" panose="02010609060101010101" pitchFamily="49" charset="-122"/>
            <a:ea typeface="黑体" panose="02010609060101010101" pitchFamily="49" charset="-122"/>
          </a:endParaRPr>
        </a:p>
      </dgm:t>
    </dgm:pt>
    <dgm:pt modelId="{387E7E04-E88A-4F7A-8A72-8F748147762D}">
      <dgm:prSet phldrT="[文本]" custT="1"/>
      <dgm:spPr/>
      <dgm:t>
        <a:bodyPr/>
        <a:lstStyle/>
        <a:p>
          <a:r>
            <a:rPr lang="zh-CN" altLang="en-US" sz="2400" b="1" dirty="0">
              <a:latin typeface="黑体" panose="02010609060101010101" pitchFamily="49" charset="-122"/>
              <a:ea typeface="黑体" panose="02010609060101010101" pitchFamily="49" charset="-122"/>
            </a:rPr>
            <a:t>有法规标准依据</a:t>
          </a:r>
        </a:p>
      </dgm:t>
    </dgm:pt>
    <dgm:pt modelId="{3A5EB5E4-A7A6-4004-B76C-BD425FC714E4}" cxnId="{70CA0C03-328C-4F71-87AA-51C0C7E9108A}" type="parTrans">
      <dgm:prSet/>
      <dgm:spPr/>
      <dgm:t>
        <a:bodyPr/>
        <a:lstStyle/>
        <a:p>
          <a:endParaRPr lang="zh-CN" altLang="en-US" b="1">
            <a:latin typeface="黑体" panose="02010609060101010101" pitchFamily="49" charset="-122"/>
            <a:ea typeface="黑体" panose="02010609060101010101" pitchFamily="49" charset="-122"/>
          </a:endParaRPr>
        </a:p>
      </dgm:t>
    </dgm:pt>
    <dgm:pt modelId="{4418A014-0968-4F6F-81D4-71059696A1AF}" cxnId="{70CA0C03-328C-4F71-87AA-51C0C7E9108A}" type="sibTrans">
      <dgm:prSet/>
      <dgm:spPr/>
      <dgm:t>
        <a:bodyPr/>
        <a:lstStyle/>
        <a:p>
          <a:endParaRPr lang="zh-CN" altLang="en-US" b="1">
            <a:latin typeface="黑体" panose="02010609060101010101" pitchFamily="49" charset="-122"/>
            <a:ea typeface="黑体" panose="02010609060101010101" pitchFamily="49" charset="-122"/>
          </a:endParaRPr>
        </a:p>
      </dgm:t>
    </dgm:pt>
    <dgm:pt modelId="{F0339879-0613-4A99-865A-9AFC2059518D}">
      <dgm:prSet phldrT="[文本]" custT="1"/>
      <dgm:spPr/>
      <dgm:t>
        <a:bodyPr/>
        <a:lstStyle/>
        <a:p>
          <a:r>
            <a:rPr lang="zh-CN" altLang="en-US" sz="2400" b="1" dirty="0">
              <a:latin typeface="黑体" panose="02010609060101010101" pitchFamily="49" charset="-122"/>
              <a:ea typeface="黑体" panose="02010609060101010101" pitchFamily="49" charset="-122"/>
            </a:rPr>
            <a:t>便于应用和操作</a:t>
          </a:r>
        </a:p>
      </dgm:t>
    </dgm:pt>
    <dgm:pt modelId="{D612EF45-0EAB-4BE7-8A0A-633F3618F653}" cxnId="{72AE3711-0696-4535-8AFC-81390835F8DD}" type="parTrans">
      <dgm:prSet/>
      <dgm:spPr/>
      <dgm:t>
        <a:bodyPr/>
        <a:lstStyle/>
        <a:p>
          <a:endParaRPr lang="zh-CN" altLang="en-US" b="1">
            <a:latin typeface="黑体" panose="02010609060101010101" pitchFamily="49" charset="-122"/>
            <a:ea typeface="黑体" panose="02010609060101010101" pitchFamily="49" charset="-122"/>
          </a:endParaRPr>
        </a:p>
      </dgm:t>
    </dgm:pt>
    <dgm:pt modelId="{AC04C6D3-5AEF-49CC-9342-FAA63D1AFB97}" cxnId="{72AE3711-0696-4535-8AFC-81390835F8DD}" type="sibTrans">
      <dgm:prSet/>
      <dgm:spPr/>
      <dgm:t>
        <a:bodyPr/>
        <a:lstStyle/>
        <a:p>
          <a:endParaRPr lang="zh-CN" altLang="en-US" b="1">
            <a:latin typeface="黑体" panose="02010609060101010101" pitchFamily="49" charset="-122"/>
            <a:ea typeface="黑体" panose="02010609060101010101" pitchFamily="49" charset="-122"/>
          </a:endParaRPr>
        </a:p>
      </dgm:t>
    </dgm:pt>
    <dgm:pt modelId="{D1BBB813-FACA-4B97-AC1B-005AB41BC628}">
      <dgm:prSet phldrT="[文本]" custT="1"/>
      <dgm:spPr/>
      <dgm:t>
        <a:bodyPr/>
        <a:lstStyle/>
        <a:p>
          <a:r>
            <a:rPr lang="zh-CN" altLang="en-US" sz="2400" b="1" dirty="0">
              <a:latin typeface="黑体" panose="02010609060101010101" pitchFamily="49" charset="-122"/>
              <a:ea typeface="黑体" panose="02010609060101010101" pitchFamily="49" charset="-122"/>
            </a:rPr>
            <a:t>进一步发展的需要</a:t>
          </a:r>
        </a:p>
      </dgm:t>
    </dgm:pt>
    <dgm:pt modelId="{A97597E1-C5E4-438A-A15D-73FEAFBDBC3F}" cxnId="{1C5944D3-1AB2-4E29-A80C-094E26A0A37F}" type="parTrans">
      <dgm:prSet/>
      <dgm:spPr/>
      <dgm:t>
        <a:bodyPr/>
        <a:lstStyle/>
        <a:p>
          <a:endParaRPr lang="zh-CN" altLang="en-US" b="1">
            <a:latin typeface="黑体" panose="02010609060101010101" pitchFamily="49" charset="-122"/>
            <a:ea typeface="黑体" panose="02010609060101010101" pitchFamily="49" charset="-122"/>
          </a:endParaRPr>
        </a:p>
      </dgm:t>
    </dgm:pt>
    <dgm:pt modelId="{B7ACB6EB-0720-46CA-A629-10F48F8410AA}" cxnId="{1C5944D3-1AB2-4E29-A80C-094E26A0A37F}" type="sibTrans">
      <dgm:prSet/>
      <dgm:spPr/>
      <dgm:t>
        <a:bodyPr/>
        <a:lstStyle/>
        <a:p>
          <a:endParaRPr lang="zh-CN" altLang="en-US" b="1">
            <a:latin typeface="黑体" panose="02010609060101010101" pitchFamily="49" charset="-122"/>
            <a:ea typeface="黑体" panose="02010609060101010101" pitchFamily="49" charset="-122"/>
          </a:endParaRPr>
        </a:p>
      </dgm:t>
    </dgm:pt>
    <dgm:pt modelId="{2F439EDC-0BFE-44BF-AA55-17390D0CA201}">
      <dgm:prSet phldrT="[文本]" custT="1"/>
      <dgm:spPr/>
      <dgm:t>
        <a:bodyPr/>
        <a:lstStyle/>
        <a:p>
          <a:r>
            <a:rPr lang="zh-CN" altLang="en-US" sz="2400" b="1" dirty="0">
              <a:latin typeface="黑体" panose="02010609060101010101" pitchFamily="49" charset="-122"/>
              <a:ea typeface="黑体" panose="02010609060101010101" pitchFamily="49" charset="-122"/>
            </a:rPr>
            <a:t>建设项目的经济、技术水平</a:t>
          </a:r>
        </a:p>
      </dgm:t>
    </dgm:pt>
    <dgm:pt modelId="{A8FE54EA-4668-4350-9AE8-8145AD33E4C6}" cxnId="{AC6D2E2E-5994-4864-8B05-16F219EABA18}" type="parTrans">
      <dgm:prSet/>
      <dgm:spPr/>
      <dgm:t>
        <a:bodyPr/>
        <a:lstStyle/>
        <a:p>
          <a:endParaRPr lang="zh-CN" altLang="en-US" b="1">
            <a:latin typeface="黑体" panose="02010609060101010101" pitchFamily="49" charset="-122"/>
            <a:ea typeface="黑体" panose="02010609060101010101" pitchFamily="49" charset="-122"/>
          </a:endParaRPr>
        </a:p>
      </dgm:t>
    </dgm:pt>
    <dgm:pt modelId="{63761F31-67AC-494A-A934-168A87AD1BC1}" cxnId="{AC6D2E2E-5994-4864-8B05-16F219EABA18}" type="sibTrans">
      <dgm:prSet/>
      <dgm:spPr/>
      <dgm:t>
        <a:bodyPr/>
        <a:lstStyle/>
        <a:p>
          <a:endParaRPr lang="zh-CN" altLang="en-US" b="1">
            <a:latin typeface="黑体" panose="02010609060101010101" pitchFamily="49" charset="-122"/>
            <a:ea typeface="黑体" panose="02010609060101010101" pitchFamily="49" charset="-122"/>
          </a:endParaRPr>
        </a:p>
      </dgm:t>
    </dgm:pt>
    <dgm:pt modelId="{FDAAA371-498A-4DF2-B202-408676CB7189}" type="pres">
      <dgm:prSet presAssocID="{96593A2E-596E-41F5-9A16-60906D3684CF}" presName="Name0" presStyleCnt="0">
        <dgm:presLayoutVars>
          <dgm:dir/>
          <dgm:animLvl val="lvl"/>
          <dgm:resizeHandles val="exact"/>
        </dgm:presLayoutVars>
      </dgm:prSet>
      <dgm:spPr/>
    </dgm:pt>
    <dgm:pt modelId="{BD768A35-6AB1-4DCA-958C-8BFC44B5D150}" type="pres">
      <dgm:prSet presAssocID="{2D5C7F2A-1BAC-4B61-BDAA-C8849DBAF088}" presName="composite" presStyleCnt="0"/>
      <dgm:spPr/>
    </dgm:pt>
    <dgm:pt modelId="{1F6D7C2D-4ED9-4A93-A95D-72D342EE5F08}" type="pres">
      <dgm:prSet presAssocID="{2D5C7F2A-1BAC-4B61-BDAA-C8849DBAF088}" presName="parTx" presStyleLbl="alignNode1" presStyleIdx="0" presStyleCnt="3">
        <dgm:presLayoutVars>
          <dgm:chMax val="0"/>
          <dgm:chPref val="0"/>
          <dgm:bulletEnabled val="1"/>
        </dgm:presLayoutVars>
      </dgm:prSet>
      <dgm:spPr/>
    </dgm:pt>
    <dgm:pt modelId="{D83F964C-1654-40D6-AAF5-4968163F4719}" type="pres">
      <dgm:prSet presAssocID="{2D5C7F2A-1BAC-4B61-BDAA-C8849DBAF088}" presName="desTx" presStyleLbl="alignAccFollowNode1" presStyleIdx="0" presStyleCnt="3" custLinFactNeighborX="-103" custLinFactNeighborY="-851">
        <dgm:presLayoutVars>
          <dgm:bulletEnabled val="1"/>
        </dgm:presLayoutVars>
      </dgm:prSet>
      <dgm:spPr/>
    </dgm:pt>
    <dgm:pt modelId="{1D465DCA-8E7D-44AC-AC3B-4340F0BF9286}" type="pres">
      <dgm:prSet presAssocID="{99113F34-9205-497C-AC11-E755BFBAECA8}" presName="space" presStyleCnt="0"/>
      <dgm:spPr/>
    </dgm:pt>
    <dgm:pt modelId="{187D5756-8AEE-492E-9E23-06574C5E7B50}" type="pres">
      <dgm:prSet presAssocID="{9C108641-CB14-4CCF-AA69-09CFFC9CC67E}" presName="composite" presStyleCnt="0"/>
      <dgm:spPr/>
    </dgm:pt>
    <dgm:pt modelId="{837B3D4B-E16E-4DC4-97F4-D79FA0753D4B}" type="pres">
      <dgm:prSet presAssocID="{9C108641-CB14-4CCF-AA69-09CFFC9CC67E}" presName="parTx" presStyleLbl="alignNode1" presStyleIdx="1" presStyleCnt="3">
        <dgm:presLayoutVars>
          <dgm:chMax val="0"/>
          <dgm:chPref val="0"/>
          <dgm:bulletEnabled val="1"/>
        </dgm:presLayoutVars>
      </dgm:prSet>
      <dgm:spPr/>
    </dgm:pt>
    <dgm:pt modelId="{721671E9-01F3-46DF-9988-08CA887F6C85}" type="pres">
      <dgm:prSet presAssocID="{9C108641-CB14-4CCF-AA69-09CFFC9CC67E}" presName="desTx" presStyleLbl="alignAccFollowNode1" presStyleIdx="1" presStyleCnt="3">
        <dgm:presLayoutVars>
          <dgm:bulletEnabled val="1"/>
        </dgm:presLayoutVars>
      </dgm:prSet>
      <dgm:spPr/>
    </dgm:pt>
    <dgm:pt modelId="{4D935DDB-F295-4E89-B4AE-BE9771919B66}" type="pres">
      <dgm:prSet presAssocID="{DE571AF6-0EA4-45DD-BB5F-3312AD094C48}" presName="space" presStyleCnt="0"/>
      <dgm:spPr/>
    </dgm:pt>
    <dgm:pt modelId="{F41C07D0-D86D-48A5-BA4F-879937321F89}" type="pres">
      <dgm:prSet presAssocID="{C4333DC1-1C5C-4F1F-A7A2-91FC47519CB6}" presName="composite" presStyleCnt="0"/>
      <dgm:spPr/>
    </dgm:pt>
    <dgm:pt modelId="{CD903D57-5A9D-46CE-903C-A4A2D84DD8E5}" type="pres">
      <dgm:prSet presAssocID="{C4333DC1-1C5C-4F1F-A7A2-91FC47519CB6}" presName="parTx" presStyleLbl="alignNode1" presStyleIdx="2" presStyleCnt="3">
        <dgm:presLayoutVars>
          <dgm:chMax val="0"/>
          <dgm:chPref val="0"/>
          <dgm:bulletEnabled val="1"/>
        </dgm:presLayoutVars>
      </dgm:prSet>
      <dgm:spPr/>
    </dgm:pt>
    <dgm:pt modelId="{3A6683F6-325C-4496-959B-DF284C73CF4E}" type="pres">
      <dgm:prSet presAssocID="{C4333DC1-1C5C-4F1F-A7A2-91FC47519CB6}" presName="desTx" presStyleLbl="alignAccFollowNode1" presStyleIdx="2" presStyleCnt="3">
        <dgm:presLayoutVars>
          <dgm:bulletEnabled val="1"/>
        </dgm:presLayoutVars>
      </dgm:prSet>
      <dgm:spPr/>
    </dgm:pt>
  </dgm:ptLst>
  <dgm:cxnLst>
    <dgm:cxn modelId="{70CA0C03-328C-4F71-87AA-51C0C7E9108A}" srcId="{9C108641-CB14-4CCF-AA69-09CFFC9CC67E}" destId="{387E7E04-E88A-4F7A-8A72-8F748147762D}" srcOrd="1" destOrd="0" parTransId="{3A5EB5E4-A7A6-4004-B76C-BD425FC714E4}" sibTransId="{4418A014-0968-4F6F-81D4-71059696A1AF}"/>
    <dgm:cxn modelId="{03C3D90C-8ACA-4A7C-8347-3B10122397A9}" type="presOf" srcId="{2F439EDC-0BFE-44BF-AA55-17390D0CA201}" destId="{3A6683F6-325C-4496-959B-DF284C73CF4E}" srcOrd="0" destOrd="1" presId="urn:microsoft.com/office/officeart/2005/8/layout/hList1"/>
    <dgm:cxn modelId="{4DFFD910-A22E-4661-88BC-2AB038D9FC10}" srcId="{2D5C7F2A-1BAC-4B61-BDAA-C8849DBAF088}" destId="{C468FABD-18FF-40B5-88CC-998D1BCB1F69}" srcOrd="0" destOrd="0" parTransId="{126E5D5B-2045-4EBA-BFD9-CBFC5D90E40F}" sibTransId="{BE84B446-14B9-44A4-B84F-A97F0D23811D}"/>
    <dgm:cxn modelId="{72AE3711-0696-4535-8AFC-81390835F8DD}" srcId="{9C108641-CB14-4CCF-AA69-09CFFC9CC67E}" destId="{F0339879-0613-4A99-865A-9AFC2059518D}" srcOrd="2" destOrd="0" parTransId="{D612EF45-0EAB-4BE7-8A0A-633F3618F653}" sibTransId="{AC04C6D3-5AEF-49CC-9342-FAA63D1AFB97}"/>
    <dgm:cxn modelId="{AEF9E911-5774-41EE-B4F4-AA5E59DD3933}" type="presOf" srcId="{0FEA67D5-298E-4BDE-BFF1-A1DFA8A8C4E3}" destId="{3A6683F6-325C-4496-959B-DF284C73CF4E}" srcOrd="0" destOrd="0" presId="urn:microsoft.com/office/officeart/2005/8/layout/hList1"/>
    <dgm:cxn modelId="{3247E212-B38C-4FC3-BC56-39C242F1B8AF}" srcId="{C4333DC1-1C5C-4F1F-A7A2-91FC47519CB6}" destId="{0FEA67D5-298E-4BDE-BFF1-A1DFA8A8C4E3}" srcOrd="0" destOrd="0" parTransId="{8DD175C3-DFA2-459D-9FAB-2AD1D64BBEA0}" sibTransId="{52E5876E-F85D-4440-A4FB-AD24FA16815B}"/>
    <dgm:cxn modelId="{14F8E329-706E-4741-8FA0-5B13F3D500DD}" type="presOf" srcId="{387E7E04-E88A-4F7A-8A72-8F748147762D}" destId="{721671E9-01F3-46DF-9988-08CA887F6C85}" srcOrd="0" destOrd="1" presId="urn:microsoft.com/office/officeart/2005/8/layout/hList1"/>
    <dgm:cxn modelId="{AC6D2E2E-5994-4864-8B05-16F219EABA18}" srcId="{C4333DC1-1C5C-4F1F-A7A2-91FC47519CB6}" destId="{2F439EDC-0BFE-44BF-AA55-17390D0CA201}" srcOrd="1" destOrd="0" parTransId="{A8FE54EA-4668-4350-9AE8-8145AD33E4C6}" sibTransId="{63761F31-67AC-494A-A934-168A87AD1BC1}"/>
    <dgm:cxn modelId="{B537C437-CBDD-4A00-A9F0-93B42020AAA8}" type="presOf" srcId="{C468FABD-18FF-40B5-88CC-998D1BCB1F69}" destId="{D83F964C-1654-40D6-AAF5-4968163F4719}" srcOrd="0" destOrd="0" presId="urn:microsoft.com/office/officeart/2005/8/layout/hList1"/>
    <dgm:cxn modelId="{64D8803F-2805-4823-82F0-13BAF92C97B7}" type="presOf" srcId="{8E9B9E38-3A1F-44EB-BCB3-5A133E961FFD}" destId="{D83F964C-1654-40D6-AAF5-4968163F4719}" srcOrd="0" destOrd="1" presId="urn:microsoft.com/office/officeart/2005/8/layout/hList1"/>
    <dgm:cxn modelId="{13CE2A44-C5A8-4106-8635-4A29146C9230}" type="presOf" srcId="{D7422156-1B7E-47FB-AC50-8E5D48391898}" destId="{D83F964C-1654-40D6-AAF5-4968163F4719}" srcOrd="0" destOrd="3" presId="urn:microsoft.com/office/officeart/2005/8/layout/hList1"/>
    <dgm:cxn modelId="{2DD9B066-D495-4BAC-8FDA-2850437043F1}" type="presOf" srcId="{9C108641-CB14-4CCF-AA69-09CFFC9CC67E}" destId="{837B3D4B-E16E-4DC4-97F4-D79FA0753D4B}" srcOrd="0" destOrd="0" presId="urn:microsoft.com/office/officeart/2005/8/layout/hList1"/>
    <dgm:cxn modelId="{B736466E-2307-4D8F-B884-0C2644AF6FC3}" srcId="{2D5C7F2A-1BAC-4B61-BDAA-C8849DBAF088}" destId="{8E9B9E38-3A1F-44EB-BCB3-5A133E961FFD}" srcOrd="1" destOrd="0" parTransId="{8277AF6D-05E6-4CAD-8812-C920AC21D702}" sibTransId="{0358FBDF-7CD7-4A77-B967-58CAD997A764}"/>
    <dgm:cxn modelId="{24282B53-30E8-4749-92B8-7485296AD43C}" type="presOf" srcId="{F41A962B-76B7-462F-97C1-300C5DE6505C}" destId="{D83F964C-1654-40D6-AAF5-4968163F4719}" srcOrd="0" destOrd="2" presId="urn:microsoft.com/office/officeart/2005/8/layout/hList1"/>
    <dgm:cxn modelId="{44B87B7F-1E29-4FEA-A75C-B8469FA84B4C}" srcId="{96593A2E-596E-41F5-9A16-60906D3684CF}" destId="{9C108641-CB14-4CCF-AA69-09CFFC9CC67E}" srcOrd="1" destOrd="0" parTransId="{576A18CC-5012-43F8-BBD4-0CAA2F91FC73}" sibTransId="{DE571AF6-0EA4-45DD-BB5F-3312AD094C48}"/>
    <dgm:cxn modelId="{55026280-8F44-4C24-B4A7-3AC9966C07DC}" type="presOf" srcId="{C4333DC1-1C5C-4F1F-A7A2-91FC47519CB6}" destId="{CD903D57-5A9D-46CE-903C-A4A2D84DD8E5}" srcOrd="0" destOrd="0" presId="urn:microsoft.com/office/officeart/2005/8/layout/hList1"/>
    <dgm:cxn modelId="{2FE9EE80-8328-4DD1-830B-250849648D3F}" srcId="{96593A2E-596E-41F5-9A16-60906D3684CF}" destId="{2D5C7F2A-1BAC-4B61-BDAA-C8849DBAF088}" srcOrd="0" destOrd="0" parTransId="{E6B7A312-EA8B-40B4-8757-88C65B81D8F0}" sibTransId="{99113F34-9205-497C-AC11-E755BFBAECA8}"/>
    <dgm:cxn modelId="{E06053B3-D2C5-41C5-8F41-304D4BC0812A}" srcId="{2D5C7F2A-1BAC-4B61-BDAA-C8849DBAF088}" destId="{D7422156-1B7E-47FB-AC50-8E5D48391898}" srcOrd="3" destOrd="0" parTransId="{A4EE8906-B6B4-4F98-A4E1-7C36985F9878}" sibTransId="{C6935B91-B6A6-4C35-A682-CA6D6A5A8B7B}"/>
    <dgm:cxn modelId="{4834E0B7-05B2-49E5-804E-D3F7AE8F4869}" type="presOf" srcId="{2D5C7F2A-1BAC-4B61-BDAA-C8849DBAF088}" destId="{1F6D7C2D-4ED9-4A93-A95D-72D342EE5F08}" srcOrd="0" destOrd="0" presId="urn:microsoft.com/office/officeart/2005/8/layout/hList1"/>
    <dgm:cxn modelId="{76816DC3-4050-47B8-AD9E-5C764D5995CC}" type="presOf" srcId="{F0339879-0613-4A99-865A-9AFC2059518D}" destId="{721671E9-01F3-46DF-9988-08CA887F6C85}" srcOrd="0" destOrd="2" presId="urn:microsoft.com/office/officeart/2005/8/layout/hList1"/>
    <dgm:cxn modelId="{834297C8-6DFE-4609-93AA-F8BEDF92131C}" srcId="{2D5C7F2A-1BAC-4B61-BDAA-C8849DBAF088}" destId="{F41A962B-76B7-462F-97C1-300C5DE6505C}" srcOrd="2" destOrd="0" parTransId="{39650618-97C4-4B21-A69A-7CA74D99599D}" sibTransId="{725EA897-0986-4DDA-999E-DBC87849ED13}"/>
    <dgm:cxn modelId="{1C5944D3-1AB2-4E29-A80C-094E26A0A37F}" srcId="{C4333DC1-1C5C-4F1F-A7A2-91FC47519CB6}" destId="{D1BBB813-FACA-4B97-AC1B-005AB41BC628}" srcOrd="2" destOrd="0" parTransId="{A97597E1-C5E4-438A-A15D-73FEAFBDBC3F}" sibTransId="{B7ACB6EB-0720-46CA-A629-10F48F8410AA}"/>
    <dgm:cxn modelId="{5C153FD9-E46F-422B-BFD3-3D6F126B467E}" type="presOf" srcId="{96593A2E-596E-41F5-9A16-60906D3684CF}" destId="{FDAAA371-498A-4DF2-B202-408676CB7189}" srcOrd="0" destOrd="0" presId="urn:microsoft.com/office/officeart/2005/8/layout/hList1"/>
    <dgm:cxn modelId="{C4D037DE-B303-4986-8CB7-596F39779743}" srcId="{9C108641-CB14-4CCF-AA69-09CFFC9CC67E}" destId="{89215973-7C5B-4F34-9E48-F2D51667FB78}" srcOrd="0" destOrd="0" parTransId="{9225366E-1D82-4388-94E6-F1C0BF14C8F3}" sibTransId="{056C3A67-DABB-42AB-85B5-C01530323586}"/>
    <dgm:cxn modelId="{F6F582EA-E585-4CE6-BD76-7A884C90E133}" type="presOf" srcId="{D1BBB813-FACA-4B97-AC1B-005AB41BC628}" destId="{3A6683F6-325C-4496-959B-DF284C73CF4E}" srcOrd="0" destOrd="2" presId="urn:microsoft.com/office/officeart/2005/8/layout/hList1"/>
    <dgm:cxn modelId="{C78FA1F5-AF6D-4A4F-80B7-12D4587934DE}" srcId="{96593A2E-596E-41F5-9A16-60906D3684CF}" destId="{C4333DC1-1C5C-4F1F-A7A2-91FC47519CB6}" srcOrd="2" destOrd="0" parTransId="{5D621A0F-1E58-4405-97D5-60E4EA4775F6}" sibTransId="{1806E4A3-5B0A-41B7-A859-C330D96696E1}"/>
    <dgm:cxn modelId="{A6708DF8-4708-43B8-A84B-8140D237E572}" type="presOf" srcId="{89215973-7C5B-4F34-9E48-F2D51667FB78}" destId="{721671E9-01F3-46DF-9988-08CA887F6C85}" srcOrd="0" destOrd="0" presId="urn:microsoft.com/office/officeart/2005/8/layout/hList1"/>
    <dgm:cxn modelId="{19400A69-4A76-4369-A0BB-DF2B9B04B9D3}" type="presParOf" srcId="{FDAAA371-498A-4DF2-B202-408676CB7189}" destId="{BD768A35-6AB1-4DCA-958C-8BFC44B5D150}" srcOrd="0" destOrd="0" presId="urn:microsoft.com/office/officeart/2005/8/layout/hList1"/>
    <dgm:cxn modelId="{A58E2288-9AE1-4528-9FED-552A4F8912E3}" type="presParOf" srcId="{BD768A35-6AB1-4DCA-958C-8BFC44B5D150}" destId="{1F6D7C2D-4ED9-4A93-A95D-72D342EE5F08}" srcOrd="0" destOrd="0" presId="urn:microsoft.com/office/officeart/2005/8/layout/hList1"/>
    <dgm:cxn modelId="{EF3C5027-39D4-4BAB-BA90-2049F5672F18}" type="presParOf" srcId="{BD768A35-6AB1-4DCA-958C-8BFC44B5D150}" destId="{D83F964C-1654-40D6-AAF5-4968163F4719}" srcOrd="1" destOrd="0" presId="urn:microsoft.com/office/officeart/2005/8/layout/hList1"/>
    <dgm:cxn modelId="{D1E4015A-876B-4E72-A4F1-10FCBB5A3DF4}" type="presParOf" srcId="{FDAAA371-498A-4DF2-B202-408676CB7189}" destId="{1D465DCA-8E7D-44AC-AC3B-4340F0BF9286}" srcOrd="1" destOrd="0" presId="urn:microsoft.com/office/officeart/2005/8/layout/hList1"/>
    <dgm:cxn modelId="{65B78C62-04B0-4F83-8D17-8AE350D035CA}" type="presParOf" srcId="{FDAAA371-498A-4DF2-B202-408676CB7189}" destId="{187D5756-8AEE-492E-9E23-06574C5E7B50}" srcOrd="2" destOrd="0" presId="urn:microsoft.com/office/officeart/2005/8/layout/hList1"/>
    <dgm:cxn modelId="{DD946170-CB89-49D3-B28F-E4D417905641}" type="presParOf" srcId="{187D5756-8AEE-492E-9E23-06574C5E7B50}" destId="{837B3D4B-E16E-4DC4-97F4-D79FA0753D4B}" srcOrd="0" destOrd="0" presId="urn:microsoft.com/office/officeart/2005/8/layout/hList1"/>
    <dgm:cxn modelId="{AC0D6165-25C3-4F44-A511-4B534ACA1F07}" type="presParOf" srcId="{187D5756-8AEE-492E-9E23-06574C5E7B50}" destId="{721671E9-01F3-46DF-9988-08CA887F6C85}" srcOrd="1" destOrd="0" presId="urn:microsoft.com/office/officeart/2005/8/layout/hList1"/>
    <dgm:cxn modelId="{BB5EC704-D728-42E2-91A7-A6015ECE0837}" type="presParOf" srcId="{FDAAA371-498A-4DF2-B202-408676CB7189}" destId="{4D935DDB-F295-4E89-B4AE-BE9771919B66}" srcOrd="3" destOrd="0" presId="urn:microsoft.com/office/officeart/2005/8/layout/hList1"/>
    <dgm:cxn modelId="{C7EF8AFC-86CB-4BED-905C-86C6B64BFEE6}" type="presParOf" srcId="{FDAAA371-498A-4DF2-B202-408676CB7189}" destId="{F41C07D0-D86D-48A5-BA4F-879937321F89}" srcOrd="4" destOrd="0" presId="urn:microsoft.com/office/officeart/2005/8/layout/hList1"/>
    <dgm:cxn modelId="{0B505B74-C7A7-4179-A8BF-4C49FD091FE5}" type="presParOf" srcId="{F41C07D0-D86D-48A5-BA4F-879937321F89}" destId="{CD903D57-5A9D-46CE-903C-A4A2D84DD8E5}" srcOrd="0" destOrd="0" presId="urn:microsoft.com/office/officeart/2005/8/layout/hList1"/>
    <dgm:cxn modelId="{90947ADD-1310-45BB-87DD-C8C0256895A1}" type="presParOf" srcId="{F41C07D0-D86D-48A5-BA4F-879937321F89}" destId="{3A6683F6-325C-4496-959B-DF284C73CF4E}" srcOrd="1" destOrd="0" presId="urn:microsoft.com/office/officeart/2005/8/layout/hList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0070C0"/>
        </a:solidFill>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机械通风</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53EEC347-7CE7-4232-BE74-7FCAFA0DA2BB}" type="presOf" srcId="{EDC4E57C-7B4A-475A-B1FE-41F7F50D1B0D}" destId="{59829A12-3CC6-42F4-AE6E-92B603F70C00}" srcOrd="0" destOrd="0" presId="urn:microsoft.com/office/officeart/2005/8/layout/default#8"/>
    <dgm:cxn modelId="{78C7B6D9-A053-430E-9CB3-AA34F103694F}" type="presOf" srcId="{BEA5ECBA-FD32-4C59-A87F-A9DA8736DF2C}" destId="{501D64F9-5B7C-43B2-B390-9A3BD9467D67}" srcOrd="0" destOrd="0" presId="urn:microsoft.com/office/officeart/2005/8/layout/default#8"/>
    <dgm:cxn modelId="{5DFB962B-EEB8-491B-9BCB-E705C1D2F975}" type="presParOf" srcId="{59829A12-3CC6-42F4-AE6E-92B603F70C00}" destId="{501D64F9-5B7C-43B2-B390-9A3BD9467D67}" srcOrd="0" destOrd="0" presId="urn:microsoft.com/office/officeart/2005/8/layout/default#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99806931-7DBA-4818-99D6-AEA515D961E2}" type="presOf" srcId="{BEA5ECBA-FD32-4C59-A87F-A9DA8736DF2C}" destId="{501D64F9-5B7C-43B2-B390-9A3BD9467D67}" srcOrd="0" destOrd="0" presId="urn:microsoft.com/office/officeart/2005/8/layout/default#85"/>
    <dgm:cxn modelId="{6D561161-27F9-464A-8663-A7D738757EF0}" srcId="{EDC4E57C-7B4A-475A-B1FE-41F7F50D1B0D}" destId="{BEA5ECBA-FD32-4C59-A87F-A9DA8736DF2C}" srcOrd="0" destOrd="0" parTransId="{6B493C19-2F26-416D-A31B-75BAD7E151D9}" sibTransId="{77EB1B57-753A-4EB8-9395-3509D05A9FE1}"/>
    <dgm:cxn modelId="{B944A75A-1405-4767-A9CC-288C3A91D187}" type="presOf" srcId="{EDC4E57C-7B4A-475A-B1FE-41F7F50D1B0D}" destId="{59829A12-3CC6-42F4-AE6E-92B603F70C00}" srcOrd="0" destOrd="0" presId="urn:microsoft.com/office/officeart/2005/8/layout/default#85"/>
    <dgm:cxn modelId="{0ECEC958-80A3-42AC-9A9F-2B79FEAEB65A}" type="presParOf" srcId="{59829A12-3CC6-42F4-AE6E-92B603F70C00}" destId="{501D64F9-5B7C-43B2-B390-9A3BD9467D67}" srcOrd="0" destOrd="0" presId="urn:microsoft.com/office/officeart/2005/8/layout/default#8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D953900A-25B8-4571-9109-80B6E30558BF}" type="presOf" srcId="{EDC4E57C-7B4A-475A-B1FE-41F7F50D1B0D}" destId="{59829A12-3CC6-42F4-AE6E-92B603F70C00}" srcOrd="0" destOrd="0" presId="urn:microsoft.com/office/officeart/2005/8/layout/default#85"/>
    <dgm:cxn modelId="{6D561161-27F9-464A-8663-A7D738757EF0}" srcId="{EDC4E57C-7B4A-475A-B1FE-41F7F50D1B0D}" destId="{BEA5ECBA-FD32-4C59-A87F-A9DA8736DF2C}" srcOrd="0" destOrd="0" parTransId="{6B493C19-2F26-416D-A31B-75BAD7E151D9}" sibTransId="{77EB1B57-753A-4EB8-9395-3509D05A9FE1}"/>
    <dgm:cxn modelId="{F56FDBCD-CA87-4E57-B29D-24416A9EA22D}" type="presOf" srcId="{BEA5ECBA-FD32-4C59-A87F-A9DA8736DF2C}" destId="{501D64F9-5B7C-43B2-B390-9A3BD9467D67}" srcOrd="0" destOrd="0" presId="urn:microsoft.com/office/officeart/2005/8/layout/default#85"/>
    <dgm:cxn modelId="{613A4A02-F535-4270-812C-EB428ACC2161}" type="presParOf" srcId="{59829A12-3CC6-42F4-AE6E-92B603F70C00}" destId="{501D64F9-5B7C-43B2-B390-9A3BD9467D67}" srcOrd="0" destOrd="0" presId="urn:microsoft.com/office/officeart/2005/8/layout/default#8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7E476601-8D2D-4503-B059-56A2266DF67F}" type="presOf" srcId="{EDC4E57C-7B4A-475A-B1FE-41F7F50D1B0D}" destId="{59829A12-3CC6-42F4-AE6E-92B603F70C00}" srcOrd="0" destOrd="0" presId="urn:microsoft.com/office/officeart/2005/8/layout/default#86"/>
    <dgm:cxn modelId="{6D561161-27F9-464A-8663-A7D738757EF0}" srcId="{EDC4E57C-7B4A-475A-B1FE-41F7F50D1B0D}" destId="{BEA5ECBA-FD32-4C59-A87F-A9DA8736DF2C}" srcOrd="0" destOrd="0" parTransId="{6B493C19-2F26-416D-A31B-75BAD7E151D9}" sibTransId="{77EB1B57-753A-4EB8-9395-3509D05A9FE1}"/>
    <dgm:cxn modelId="{B5371FFC-1ECC-48B5-83FD-F777F61155E9}" type="presOf" srcId="{BEA5ECBA-FD32-4C59-A87F-A9DA8736DF2C}" destId="{501D64F9-5B7C-43B2-B390-9A3BD9467D67}" srcOrd="0" destOrd="0" presId="urn:microsoft.com/office/officeart/2005/8/layout/default#86"/>
    <dgm:cxn modelId="{CA568EFD-0AA7-4F10-95A4-90B988813890}" type="presParOf" srcId="{59829A12-3CC6-42F4-AE6E-92B603F70C00}" destId="{501D64F9-5B7C-43B2-B390-9A3BD9467D67}" srcOrd="0" destOrd="0" presId="urn:microsoft.com/office/officeart/2005/8/layout/default#8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55638C68-0D2E-4670-A2DB-D8E2A5E6B28C}" type="presOf" srcId="{EDC4E57C-7B4A-475A-B1FE-41F7F50D1B0D}" destId="{59829A12-3CC6-42F4-AE6E-92B603F70C00}" srcOrd="0" destOrd="0" presId="urn:microsoft.com/office/officeart/2005/8/layout/default#87"/>
    <dgm:cxn modelId="{19A809F7-896E-4C0F-B667-E20912BB5471}" type="presOf" srcId="{BEA5ECBA-FD32-4C59-A87F-A9DA8736DF2C}" destId="{501D64F9-5B7C-43B2-B390-9A3BD9467D67}" srcOrd="0" destOrd="0" presId="urn:microsoft.com/office/officeart/2005/8/layout/default#87"/>
    <dgm:cxn modelId="{A950FC80-2D74-4455-9A2E-AF4C50ECDC35}" type="presParOf" srcId="{59829A12-3CC6-42F4-AE6E-92B603F70C00}" destId="{501D64F9-5B7C-43B2-B390-9A3BD9467D67}" srcOrd="0" destOrd="0" presId="urn:microsoft.com/office/officeart/2005/8/layout/default#8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2B07E169-D7A6-4BFF-A31C-A9A9804AFF50}" type="presOf" srcId="{EDC4E57C-7B4A-475A-B1FE-41F7F50D1B0D}" destId="{59829A12-3CC6-42F4-AE6E-92B603F70C00}" srcOrd="0" destOrd="0" presId="urn:microsoft.com/office/officeart/2005/8/layout/default#88"/>
    <dgm:cxn modelId="{229BF2B8-1E8B-469E-A349-9FCB3927C095}" type="presOf" srcId="{BEA5ECBA-FD32-4C59-A87F-A9DA8736DF2C}" destId="{501D64F9-5B7C-43B2-B390-9A3BD9467D67}" srcOrd="0" destOrd="0" presId="urn:microsoft.com/office/officeart/2005/8/layout/default#88"/>
    <dgm:cxn modelId="{A688C93B-CF2E-46AA-85CB-90D9E9688C9D}" type="presParOf" srcId="{59829A12-3CC6-42F4-AE6E-92B603F70C00}" destId="{501D64F9-5B7C-43B2-B390-9A3BD9467D67}" srcOrd="0" destOrd="0" presId="urn:microsoft.com/office/officeart/2005/8/layout/default#8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1D18B92B-CF6D-4066-B928-1F6827E55652}" type="presOf" srcId="{BEA5ECBA-FD32-4C59-A87F-A9DA8736DF2C}" destId="{501D64F9-5B7C-43B2-B390-9A3BD9467D67}" srcOrd="0" destOrd="0" presId="urn:microsoft.com/office/officeart/2005/8/layout/default#89"/>
    <dgm:cxn modelId="{1EA92A38-5D35-4198-A9A1-52C1DCC80D2B}" type="presOf" srcId="{EDC4E57C-7B4A-475A-B1FE-41F7F50D1B0D}" destId="{59829A12-3CC6-42F4-AE6E-92B603F70C00}" srcOrd="0" destOrd="0" presId="urn:microsoft.com/office/officeart/2005/8/layout/default#89"/>
    <dgm:cxn modelId="{6D561161-27F9-464A-8663-A7D738757EF0}" srcId="{EDC4E57C-7B4A-475A-B1FE-41F7F50D1B0D}" destId="{BEA5ECBA-FD32-4C59-A87F-A9DA8736DF2C}" srcOrd="0" destOrd="0" parTransId="{6B493C19-2F26-416D-A31B-75BAD7E151D9}" sibTransId="{77EB1B57-753A-4EB8-9395-3509D05A9FE1}"/>
    <dgm:cxn modelId="{06F629FD-8698-426F-9536-68CF339FE7AC}" type="presParOf" srcId="{59829A12-3CC6-42F4-AE6E-92B603F70C00}" destId="{501D64F9-5B7C-43B2-B390-9A3BD9467D67}" srcOrd="0" destOrd="0" presId="urn:microsoft.com/office/officeart/2005/8/layout/default#8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90"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D4050617-3C20-4204-A770-F7048D10F8F4}" type="presOf" srcId="{BEA5ECBA-FD32-4C59-A87F-A9DA8736DF2C}" destId="{501D64F9-5B7C-43B2-B390-9A3BD9467D67}" srcOrd="0" destOrd="0" presId="urn:microsoft.com/office/officeart/2005/8/layout/default#90"/>
    <dgm:cxn modelId="{6D561161-27F9-464A-8663-A7D738757EF0}" srcId="{EDC4E57C-7B4A-475A-B1FE-41F7F50D1B0D}" destId="{BEA5ECBA-FD32-4C59-A87F-A9DA8736DF2C}" srcOrd="0" destOrd="0" parTransId="{6B493C19-2F26-416D-A31B-75BAD7E151D9}" sibTransId="{77EB1B57-753A-4EB8-9395-3509D05A9FE1}"/>
    <dgm:cxn modelId="{BD5E9CFE-A720-4D93-B9AC-D0DEEA1D2236}" type="presOf" srcId="{EDC4E57C-7B4A-475A-B1FE-41F7F50D1B0D}" destId="{59829A12-3CC6-42F4-AE6E-92B603F70C00}" srcOrd="0" destOrd="0" presId="urn:microsoft.com/office/officeart/2005/8/layout/default#90"/>
    <dgm:cxn modelId="{8A4A02D6-6E23-48E8-B81D-83C0BCE7B2D6}" type="presParOf" srcId="{59829A12-3CC6-42F4-AE6E-92B603F70C00}" destId="{501D64F9-5B7C-43B2-B390-9A3BD9467D67}" srcOrd="0" destOrd="0" presId="urn:microsoft.com/office/officeart/2005/8/layout/default#90"/>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9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D9DB6814-8F16-4FE0-963F-17F11BD43D07}" type="presOf" srcId="{EDC4E57C-7B4A-475A-B1FE-41F7F50D1B0D}" destId="{59829A12-3CC6-42F4-AE6E-92B603F70C00}" srcOrd="0" destOrd="0" presId="urn:microsoft.com/office/officeart/2005/8/layout/default#91"/>
    <dgm:cxn modelId="{54171236-F04B-4AC8-83E6-B4E767BA1F02}" type="presOf" srcId="{BEA5ECBA-FD32-4C59-A87F-A9DA8736DF2C}" destId="{501D64F9-5B7C-43B2-B390-9A3BD9467D67}" srcOrd="0" destOrd="0" presId="urn:microsoft.com/office/officeart/2005/8/layout/default#91"/>
    <dgm:cxn modelId="{6D561161-27F9-464A-8663-A7D738757EF0}" srcId="{EDC4E57C-7B4A-475A-B1FE-41F7F50D1B0D}" destId="{BEA5ECBA-FD32-4C59-A87F-A9DA8736DF2C}" srcOrd="0" destOrd="0" parTransId="{6B493C19-2F26-416D-A31B-75BAD7E151D9}" sibTransId="{77EB1B57-753A-4EB8-9395-3509D05A9FE1}"/>
    <dgm:cxn modelId="{E14C2EA6-8BE4-408D-B1EF-50565F1B275C}" type="presParOf" srcId="{59829A12-3CC6-42F4-AE6E-92B603F70C00}" destId="{501D64F9-5B7C-43B2-B390-9A3BD9467D67}" srcOrd="0" destOrd="0" presId="urn:microsoft.com/office/officeart/2005/8/layout/default#9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9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1420701E-549D-4248-8C4C-1207870EB35A}" type="presOf" srcId="{EDC4E57C-7B4A-475A-B1FE-41F7F50D1B0D}" destId="{59829A12-3CC6-42F4-AE6E-92B603F70C00}" srcOrd="0" destOrd="0" presId="urn:microsoft.com/office/officeart/2005/8/layout/default#92"/>
    <dgm:cxn modelId="{6D561161-27F9-464A-8663-A7D738757EF0}" srcId="{EDC4E57C-7B4A-475A-B1FE-41F7F50D1B0D}" destId="{BEA5ECBA-FD32-4C59-A87F-A9DA8736DF2C}" srcOrd="0" destOrd="0" parTransId="{6B493C19-2F26-416D-A31B-75BAD7E151D9}" sibTransId="{77EB1B57-753A-4EB8-9395-3509D05A9FE1}"/>
    <dgm:cxn modelId="{D96F826B-8D4F-484B-9B77-C9C7F23EFA81}" type="presOf" srcId="{BEA5ECBA-FD32-4C59-A87F-A9DA8736DF2C}" destId="{501D64F9-5B7C-43B2-B390-9A3BD9467D67}" srcOrd="0" destOrd="0" presId="urn:microsoft.com/office/officeart/2005/8/layout/default#92"/>
    <dgm:cxn modelId="{2CC2953D-9AEE-4CD4-993B-6DB599F73044}" type="presParOf" srcId="{59829A12-3CC6-42F4-AE6E-92B603F70C00}" destId="{501D64F9-5B7C-43B2-B390-9A3BD9467D67}" srcOrd="0" destOrd="0" presId="urn:microsoft.com/office/officeart/2005/8/layout/default#9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9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A63A7B45-AC0E-4662-AE99-5A76ADC27EB8}" type="presOf" srcId="{BEA5ECBA-FD32-4C59-A87F-A9DA8736DF2C}" destId="{501D64F9-5B7C-43B2-B390-9A3BD9467D67}" srcOrd="0" destOrd="0" presId="urn:microsoft.com/office/officeart/2005/8/layout/default#93"/>
    <dgm:cxn modelId="{76E64C83-61BF-4991-9214-7584F025E8FA}" type="presOf" srcId="{EDC4E57C-7B4A-475A-B1FE-41F7F50D1B0D}" destId="{59829A12-3CC6-42F4-AE6E-92B603F70C00}" srcOrd="0" destOrd="0" presId="urn:microsoft.com/office/officeart/2005/8/layout/default#93"/>
    <dgm:cxn modelId="{541DDAE2-76E5-4F90-94EC-081652499F6A}" type="presParOf" srcId="{59829A12-3CC6-42F4-AE6E-92B603F70C00}" destId="{501D64F9-5B7C-43B2-B390-9A3BD9467D67}" srcOrd="0" destOrd="0" presId="urn:microsoft.com/office/officeart/2005/8/layout/default#9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5C26E79C-C7FD-41AA-9E08-115AA9D6F9B4}" type="presOf" srcId="{BEA5ECBA-FD32-4C59-A87F-A9DA8736DF2C}" destId="{501D64F9-5B7C-43B2-B390-9A3BD9467D67}" srcOrd="0" destOrd="0" presId="urn:microsoft.com/office/officeart/2005/8/layout/default#16"/>
    <dgm:cxn modelId="{38AE75AD-B47C-42B8-954C-98D4F58B93F0}" type="presOf" srcId="{EDC4E57C-7B4A-475A-B1FE-41F7F50D1B0D}" destId="{59829A12-3CC6-42F4-AE6E-92B603F70C00}" srcOrd="0" destOrd="0" presId="urn:microsoft.com/office/officeart/2005/8/layout/default#16"/>
    <dgm:cxn modelId="{E25BCD5B-FA86-46AA-AABB-81E58E96ED34}" type="presParOf" srcId="{59829A12-3CC6-42F4-AE6E-92B603F70C00}" destId="{501D64F9-5B7C-43B2-B390-9A3BD9467D67}" srcOrd="0" destOrd="0" presId="urn:microsoft.com/office/officeart/2005/8/layout/default#1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9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006B8A63-F67F-4612-BFC4-1603EAB39D95}" type="presOf" srcId="{EDC4E57C-7B4A-475A-B1FE-41F7F50D1B0D}" destId="{59829A12-3CC6-42F4-AE6E-92B603F70C00}" srcOrd="0" destOrd="0" presId="urn:microsoft.com/office/officeart/2005/8/layout/default#94"/>
    <dgm:cxn modelId="{E6C9C2CF-0B03-4896-A1BE-FDD023D7CB4A}" type="presOf" srcId="{BEA5ECBA-FD32-4C59-A87F-A9DA8736DF2C}" destId="{501D64F9-5B7C-43B2-B390-9A3BD9467D67}" srcOrd="0" destOrd="0" presId="urn:microsoft.com/office/officeart/2005/8/layout/default#94"/>
    <dgm:cxn modelId="{3DE90F7C-81CF-4EBE-BC61-C70969A8CEDB}" type="presParOf" srcId="{59829A12-3CC6-42F4-AE6E-92B603F70C00}" destId="{501D64F9-5B7C-43B2-B390-9A3BD9467D67}" srcOrd="0" destOrd="0" presId="urn:microsoft.com/office/officeart/2005/8/layout/default#9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9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C8179462-B816-4D6F-B6F7-454B6D8F5A00}" type="presOf" srcId="{BEA5ECBA-FD32-4C59-A87F-A9DA8736DF2C}" destId="{501D64F9-5B7C-43B2-B390-9A3BD9467D67}" srcOrd="0" destOrd="0" presId="urn:microsoft.com/office/officeart/2005/8/layout/default#95"/>
    <dgm:cxn modelId="{0D326B7D-2B42-464F-996C-1458562EE648}" type="presOf" srcId="{EDC4E57C-7B4A-475A-B1FE-41F7F50D1B0D}" destId="{59829A12-3CC6-42F4-AE6E-92B603F70C00}" srcOrd="0" destOrd="0" presId="urn:microsoft.com/office/officeart/2005/8/layout/default#95"/>
    <dgm:cxn modelId="{067A696D-A9FA-4237-A02C-F8B25FDB5D58}" type="presParOf" srcId="{59829A12-3CC6-42F4-AE6E-92B603F70C00}" destId="{501D64F9-5B7C-43B2-B390-9A3BD9467D67}" srcOrd="0" destOrd="0" presId="urn:microsoft.com/office/officeart/2005/8/layout/default#9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9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D376832F-70B0-4310-A124-3C0701C24D50}" type="presOf" srcId="{BEA5ECBA-FD32-4C59-A87F-A9DA8736DF2C}" destId="{501D64F9-5B7C-43B2-B390-9A3BD9467D67}" srcOrd="0" destOrd="0" presId="urn:microsoft.com/office/officeart/2005/8/layout/default#96"/>
    <dgm:cxn modelId="{6D561161-27F9-464A-8663-A7D738757EF0}" srcId="{EDC4E57C-7B4A-475A-B1FE-41F7F50D1B0D}" destId="{BEA5ECBA-FD32-4C59-A87F-A9DA8736DF2C}" srcOrd="0" destOrd="0" parTransId="{6B493C19-2F26-416D-A31B-75BAD7E151D9}" sibTransId="{77EB1B57-753A-4EB8-9395-3509D05A9FE1}"/>
    <dgm:cxn modelId="{2875FE84-93B0-4FC7-8D59-0027F7A74405}" type="presOf" srcId="{EDC4E57C-7B4A-475A-B1FE-41F7F50D1B0D}" destId="{59829A12-3CC6-42F4-AE6E-92B603F70C00}" srcOrd="0" destOrd="0" presId="urn:microsoft.com/office/officeart/2005/8/layout/default#96"/>
    <dgm:cxn modelId="{27B360D8-8DA3-401F-8619-D14711853734}" type="presParOf" srcId="{59829A12-3CC6-42F4-AE6E-92B603F70C00}" destId="{501D64F9-5B7C-43B2-B390-9A3BD9467D67}" srcOrd="0" destOrd="0" presId="urn:microsoft.com/office/officeart/2005/8/layout/default#9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9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AA334573-852A-4C3C-AAE0-68707E1D9CD5}" type="presOf" srcId="{BEA5ECBA-FD32-4C59-A87F-A9DA8736DF2C}" destId="{501D64F9-5B7C-43B2-B390-9A3BD9467D67}" srcOrd="0" destOrd="0" presId="urn:microsoft.com/office/officeart/2005/8/layout/default#97"/>
    <dgm:cxn modelId="{6F1A26AF-23AF-4C83-9282-410678983D79}" type="presOf" srcId="{EDC4E57C-7B4A-475A-B1FE-41F7F50D1B0D}" destId="{59829A12-3CC6-42F4-AE6E-92B603F70C00}" srcOrd="0" destOrd="0" presId="urn:microsoft.com/office/officeart/2005/8/layout/default#97"/>
    <dgm:cxn modelId="{88BE6E45-C792-4A7A-B79D-01FCDFB4870E}" type="presParOf" srcId="{59829A12-3CC6-42F4-AE6E-92B603F70C00}" destId="{501D64F9-5B7C-43B2-B390-9A3BD9467D67}" srcOrd="0" destOrd="0" presId="urn:microsoft.com/office/officeart/2005/8/layout/default#9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9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声源控制</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08751FC3-54E7-46EF-9054-28F70AD17D38}" type="presOf" srcId="{EDC4E57C-7B4A-475A-B1FE-41F7F50D1B0D}" destId="{59829A12-3CC6-42F4-AE6E-92B603F70C00}" srcOrd="0" destOrd="0" presId="urn:microsoft.com/office/officeart/2005/8/layout/default#98"/>
    <dgm:cxn modelId="{726ED9DE-566B-423D-9F40-661C9435F91A}" type="presOf" srcId="{BEA5ECBA-FD32-4C59-A87F-A9DA8736DF2C}" destId="{501D64F9-5B7C-43B2-B390-9A3BD9467D67}" srcOrd="0" destOrd="0" presId="urn:microsoft.com/office/officeart/2005/8/layout/default#98"/>
    <dgm:cxn modelId="{B50838B8-4F96-4857-BE42-9943452ECF9B}" type="presParOf" srcId="{59829A12-3CC6-42F4-AE6E-92B603F70C00}" destId="{501D64F9-5B7C-43B2-B390-9A3BD9467D67}" srcOrd="0" destOrd="0" presId="urn:microsoft.com/office/officeart/2005/8/layout/default#9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9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声源控制</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746C94EB-7634-404A-9D8B-5F1E1086CB10}" type="presOf" srcId="{BEA5ECBA-FD32-4C59-A87F-A9DA8736DF2C}" destId="{501D64F9-5B7C-43B2-B390-9A3BD9467D67}" srcOrd="0" destOrd="0" presId="urn:microsoft.com/office/officeart/2005/8/layout/default#99"/>
    <dgm:cxn modelId="{91C1E8FD-925F-41AC-BF63-AFF217E0A63E}" type="presOf" srcId="{EDC4E57C-7B4A-475A-B1FE-41F7F50D1B0D}" destId="{59829A12-3CC6-42F4-AE6E-92B603F70C00}" srcOrd="0" destOrd="0" presId="urn:microsoft.com/office/officeart/2005/8/layout/default#99"/>
    <dgm:cxn modelId="{EE8D9E49-B1DD-4DCD-ACE6-8E3FAF7F3856}" type="presParOf" srcId="{59829A12-3CC6-42F4-AE6E-92B603F70C00}" destId="{501D64F9-5B7C-43B2-B390-9A3BD9467D67}" srcOrd="0" destOrd="0" presId="urn:microsoft.com/office/officeart/2005/8/layout/default#9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0"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0070C0"/>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 传播途径控制</a:t>
          </a:r>
          <a:endParaRPr lang="zh-CN" altLang="en-US" sz="2500" b="1"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57452"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73BA9983-1933-44D9-BCFC-A431E10AAE20}" type="presOf" srcId="{EDC4E57C-7B4A-475A-B1FE-41F7F50D1B0D}" destId="{59829A12-3CC6-42F4-AE6E-92B603F70C00}" srcOrd="0" destOrd="0" presId="urn:microsoft.com/office/officeart/2005/8/layout/default#100"/>
    <dgm:cxn modelId="{CDC25797-5400-4FB0-AF6F-AC0E00FF022C}" type="presOf" srcId="{BEA5ECBA-FD32-4C59-A87F-A9DA8736DF2C}" destId="{501D64F9-5B7C-43B2-B390-9A3BD9467D67}" srcOrd="0" destOrd="0" presId="urn:microsoft.com/office/officeart/2005/8/layout/default#100"/>
    <dgm:cxn modelId="{FE79C100-64DB-4F79-8B9E-018E4ACB76CB}" type="presParOf" srcId="{59829A12-3CC6-42F4-AE6E-92B603F70C00}" destId="{501D64F9-5B7C-43B2-B390-9A3BD9467D67}" srcOrd="0" destOrd="0" presId="urn:microsoft.com/office/officeart/2005/8/layout/default#100"/>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0070C0"/>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 传播途径控制</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57452"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72C5DC84-77F5-411A-901B-A9787D90CCE1}" type="presOf" srcId="{EDC4E57C-7B4A-475A-B1FE-41F7F50D1B0D}" destId="{59829A12-3CC6-42F4-AE6E-92B603F70C00}" srcOrd="0" destOrd="0" presId="urn:microsoft.com/office/officeart/2005/8/layout/default#101"/>
    <dgm:cxn modelId="{69468DBE-5A91-40AA-8B8E-1EF27ED4D3DE}" type="presOf" srcId="{BEA5ECBA-FD32-4C59-A87F-A9DA8736DF2C}" destId="{501D64F9-5B7C-43B2-B390-9A3BD9467D67}" srcOrd="0" destOrd="0" presId="urn:microsoft.com/office/officeart/2005/8/layout/default#101"/>
    <dgm:cxn modelId="{14CC9F82-9631-48B4-B8D1-48753A5ED3FD}" type="presParOf" srcId="{59829A12-3CC6-42F4-AE6E-92B603F70C00}" destId="{501D64F9-5B7C-43B2-B390-9A3BD9467D67}" srcOrd="0" destOrd="0" presId="urn:microsoft.com/office/officeart/2005/8/layout/default#10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个体防护</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C4E28007-A48D-4E17-BA73-D7EFEE6E0C88}" type="presOf" srcId="{BEA5ECBA-FD32-4C59-A87F-A9DA8736DF2C}" destId="{501D64F9-5B7C-43B2-B390-9A3BD9467D67}" srcOrd="0" destOrd="0" presId="urn:microsoft.com/office/officeart/2005/8/layout/default#102"/>
    <dgm:cxn modelId="{6D561161-27F9-464A-8663-A7D738757EF0}" srcId="{EDC4E57C-7B4A-475A-B1FE-41F7F50D1B0D}" destId="{BEA5ECBA-FD32-4C59-A87F-A9DA8736DF2C}" srcOrd="0" destOrd="0" parTransId="{6B493C19-2F26-416D-A31B-75BAD7E151D9}" sibTransId="{77EB1B57-753A-4EB8-9395-3509D05A9FE1}"/>
    <dgm:cxn modelId="{E9951AAD-8952-4A67-9106-E64E139EE279}" type="presOf" srcId="{EDC4E57C-7B4A-475A-B1FE-41F7F50D1B0D}" destId="{59829A12-3CC6-42F4-AE6E-92B603F70C00}" srcOrd="0" destOrd="0" presId="urn:microsoft.com/office/officeart/2005/8/layout/default#102"/>
    <dgm:cxn modelId="{74405EEB-85E9-4A99-A763-6D4E788D0DE2}"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隔声</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E54267B3-67B0-452C-986E-CF06D06F0F64}" type="presOf" srcId="{BEA5ECBA-FD32-4C59-A87F-A9DA8736DF2C}" destId="{501D64F9-5B7C-43B2-B390-9A3BD9467D67}" srcOrd="0" destOrd="0" presId="urn:microsoft.com/office/officeart/2005/8/layout/default#103"/>
    <dgm:cxn modelId="{57AA06D9-4800-4BA5-A68E-5B6D117099CD}" type="presOf" srcId="{EDC4E57C-7B4A-475A-B1FE-41F7F50D1B0D}" destId="{59829A12-3CC6-42F4-AE6E-92B603F70C00}" srcOrd="0" destOrd="0" presId="urn:microsoft.com/office/officeart/2005/8/layout/default#103"/>
    <dgm:cxn modelId="{F6D8F401-5119-4D6A-A569-B1CCCD4971F3}" type="presParOf" srcId="{59829A12-3CC6-42F4-AE6E-92B603F70C00}" destId="{501D64F9-5B7C-43B2-B390-9A3BD9467D67}" srcOrd="0" destOrd="0" presId="urn:microsoft.com/office/officeart/2005/8/layout/default#10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9DBD68AC-5EE6-41E2-9E4C-DB45079AA0DA}" type="presOf" srcId="{EDC4E57C-7B4A-475A-B1FE-41F7F50D1B0D}" destId="{59829A12-3CC6-42F4-AE6E-92B603F70C00}" srcOrd="0" destOrd="0" presId="urn:microsoft.com/office/officeart/2005/8/layout/default#17"/>
    <dgm:cxn modelId="{5F7D52FD-B4A9-45A5-B70E-B12D70245E7B}" type="presOf" srcId="{BEA5ECBA-FD32-4C59-A87F-A9DA8736DF2C}" destId="{501D64F9-5B7C-43B2-B390-9A3BD9467D67}" srcOrd="0" destOrd="0" presId="urn:microsoft.com/office/officeart/2005/8/layout/default#17"/>
    <dgm:cxn modelId="{7907E037-0665-4FB9-85AD-3289E4373267}"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隔声</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026B2F0D-C5EF-4221-BE7F-541F653F6B2D}" type="presOf" srcId="{BEA5ECBA-FD32-4C59-A87F-A9DA8736DF2C}" destId="{501D64F9-5B7C-43B2-B390-9A3BD9467D67}" srcOrd="0" destOrd="0" presId="urn:microsoft.com/office/officeart/2005/8/layout/default#103"/>
    <dgm:cxn modelId="{6D561161-27F9-464A-8663-A7D738757EF0}" srcId="{EDC4E57C-7B4A-475A-B1FE-41F7F50D1B0D}" destId="{BEA5ECBA-FD32-4C59-A87F-A9DA8736DF2C}" srcOrd="0" destOrd="0" parTransId="{6B493C19-2F26-416D-A31B-75BAD7E151D9}" sibTransId="{77EB1B57-753A-4EB8-9395-3509D05A9FE1}"/>
    <dgm:cxn modelId="{5A8E2E8E-BA1A-4206-A72D-6A78ABFBBE57}" type="presOf" srcId="{EDC4E57C-7B4A-475A-B1FE-41F7F50D1B0D}" destId="{59829A12-3CC6-42F4-AE6E-92B603F70C00}" srcOrd="0" destOrd="0" presId="urn:microsoft.com/office/officeart/2005/8/layout/default#103"/>
    <dgm:cxn modelId="{55FAC613-1426-43DF-AD06-2C61D1E03FD0}" type="presParOf" srcId="{59829A12-3CC6-42F4-AE6E-92B603F70C00}" destId="{501D64F9-5B7C-43B2-B390-9A3BD9467D67}" srcOrd="0" destOrd="0" presId="urn:microsoft.com/office/officeart/2005/8/layout/default#10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隔声</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659339F5-550C-41F4-B0D8-3981F1DFB564}" type="presOf" srcId="{EDC4E57C-7B4A-475A-B1FE-41F7F50D1B0D}" destId="{59829A12-3CC6-42F4-AE6E-92B603F70C00}" srcOrd="0" destOrd="0" presId="urn:microsoft.com/office/officeart/2005/8/layout/default#103"/>
    <dgm:cxn modelId="{6B2900FE-1408-4C77-8802-ACC4E344EF6F}" type="presOf" srcId="{BEA5ECBA-FD32-4C59-A87F-A9DA8736DF2C}" destId="{501D64F9-5B7C-43B2-B390-9A3BD9467D67}" srcOrd="0" destOrd="0" presId="urn:microsoft.com/office/officeart/2005/8/layout/default#103"/>
    <dgm:cxn modelId="{85D7EA8D-169C-4264-89EC-2E0D25747AD9}" type="presParOf" srcId="{59829A12-3CC6-42F4-AE6E-92B603F70C00}" destId="{501D64F9-5B7C-43B2-B390-9A3BD9467D67}" srcOrd="0" destOrd="0" presId="urn:microsoft.com/office/officeart/2005/8/layout/default#10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隔声</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B45E886F-71C1-4955-9ECB-9849A28CB33C}" type="presOf" srcId="{EDC4E57C-7B4A-475A-B1FE-41F7F50D1B0D}" destId="{59829A12-3CC6-42F4-AE6E-92B603F70C00}" srcOrd="0" destOrd="0" presId="urn:microsoft.com/office/officeart/2005/8/layout/default#103"/>
    <dgm:cxn modelId="{C24CDA83-33C8-41F4-B338-3B8D848ECBA8}" type="presOf" srcId="{BEA5ECBA-FD32-4C59-A87F-A9DA8736DF2C}" destId="{501D64F9-5B7C-43B2-B390-9A3BD9467D67}" srcOrd="0" destOrd="0" presId="urn:microsoft.com/office/officeart/2005/8/layout/default#103"/>
    <dgm:cxn modelId="{08F42D16-94C3-4116-A8F1-517733CA6D9C}" type="presParOf" srcId="{59829A12-3CC6-42F4-AE6E-92B603F70C00}" destId="{501D64F9-5B7C-43B2-B390-9A3BD9467D67}" srcOrd="0" destOrd="0" presId="urn:microsoft.com/office/officeart/2005/8/layout/default#10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90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消声</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816ECB59-2340-4FEA-B006-57998F645330}" type="presOf" srcId="{BEA5ECBA-FD32-4C59-A87F-A9DA8736DF2C}" destId="{501D64F9-5B7C-43B2-B390-9A3BD9467D67}" srcOrd="0" destOrd="0" presId="urn:microsoft.com/office/officeart/2005/8/layout/default#104"/>
    <dgm:cxn modelId="{0C4B069B-97D2-4410-A122-2F5EF04EA391}" type="presOf" srcId="{EDC4E57C-7B4A-475A-B1FE-41F7F50D1B0D}" destId="{59829A12-3CC6-42F4-AE6E-92B603F70C00}" srcOrd="0" destOrd="0" presId="urn:microsoft.com/office/officeart/2005/8/layout/default#104"/>
    <dgm:cxn modelId="{EFE5088A-B3C8-4E04-93F8-D2904C652C2B}" type="presParOf" srcId="{59829A12-3CC6-42F4-AE6E-92B603F70C00}" destId="{501D64F9-5B7C-43B2-B390-9A3BD9467D67}" srcOrd="0" destOrd="0" presId="urn:microsoft.com/office/officeart/2005/8/layout/default#10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90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消声</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2649DFF2-A53C-43A1-BE2B-4792BB829B90}" type="presOf" srcId="{EDC4E57C-7B4A-475A-B1FE-41F7F50D1B0D}" destId="{59829A12-3CC6-42F4-AE6E-92B603F70C00}" srcOrd="0" destOrd="0" presId="urn:microsoft.com/office/officeart/2005/8/layout/default#104"/>
    <dgm:cxn modelId="{D57F7BF8-731B-426A-8AEA-0D968F9761FE}" type="presOf" srcId="{BEA5ECBA-FD32-4C59-A87F-A9DA8736DF2C}" destId="{501D64F9-5B7C-43B2-B390-9A3BD9467D67}" srcOrd="0" destOrd="0" presId="urn:microsoft.com/office/officeart/2005/8/layout/default#104"/>
    <dgm:cxn modelId="{1667BC88-27FA-457E-B8AD-639C7DB72A6E}" type="presParOf" srcId="{59829A12-3CC6-42F4-AE6E-92B603F70C00}" destId="{501D64F9-5B7C-43B2-B390-9A3BD9467D67}" srcOrd="0" destOrd="0" presId="urn:microsoft.com/office/officeart/2005/8/layout/default#10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90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消声</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4640" custLinFactNeighborY="0">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C411F0B5-BA1A-4759-B14E-AC13FB1BB2DC}" type="presOf" srcId="{BEA5ECBA-FD32-4C59-A87F-A9DA8736DF2C}" destId="{501D64F9-5B7C-43B2-B390-9A3BD9467D67}" srcOrd="0" destOrd="0" presId="urn:microsoft.com/office/officeart/2005/8/layout/default#104"/>
    <dgm:cxn modelId="{E9BD51BF-C23F-4A72-9132-CADDC098F749}" type="presOf" srcId="{EDC4E57C-7B4A-475A-B1FE-41F7F50D1B0D}" destId="{59829A12-3CC6-42F4-AE6E-92B603F70C00}" srcOrd="0" destOrd="0" presId="urn:microsoft.com/office/officeart/2005/8/layout/default#104"/>
    <dgm:cxn modelId="{0F4DD507-3F89-452D-9C2C-2F0D3E69C9AC}" type="presParOf" srcId="{59829A12-3CC6-42F4-AE6E-92B603F70C00}" destId="{501D64F9-5B7C-43B2-B390-9A3BD9467D67}" srcOrd="0" destOrd="0" presId="urn:microsoft.com/office/officeart/2005/8/layout/default#10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90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消声</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1419" custLinFactNeighborY="-13665">
        <dgm:presLayoutVars>
          <dgm:bulletEnabled val="1"/>
        </dgm:presLayoutVars>
      </dgm:prSet>
      <dgm:spPr/>
    </dgm:pt>
  </dgm:ptLst>
  <dgm:cxnLst>
    <dgm:cxn modelId="{FD0DE900-9471-4336-AC4A-B799EE4C2881}" type="presOf" srcId="{EDC4E57C-7B4A-475A-B1FE-41F7F50D1B0D}" destId="{59829A12-3CC6-42F4-AE6E-92B603F70C00}" srcOrd="0" destOrd="0" presId="urn:microsoft.com/office/officeart/2005/8/layout/default#104"/>
    <dgm:cxn modelId="{6D561161-27F9-464A-8663-A7D738757EF0}" srcId="{EDC4E57C-7B4A-475A-B1FE-41F7F50D1B0D}" destId="{BEA5ECBA-FD32-4C59-A87F-A9DA8736DF2C}" srcOrd="0" destOrd="0" parTransId="{6B493C19-2F26-416D-A31B-75BAD7E151D9}" sibTransId="{77EB1B57-753A-4EB8-9395-3509D05A9FE1}"/>
    <dgm:cxn modelId="{19B2784F-A2A8-45D8-B848-71A6C301BE9F}" type="presOf" srcId="{BEA5ECBA-FD32-4C59-A87F-A9DA8736DF2C}" destId="{501D64F9-5B7C-43B2-B390-9A3BD9467D67}" srcOrd="0" destOrd="0" presId="urn:microsoft.com/office/officeart/2005/8/layout/default#104"/>
    <dgm:cxn modelId="{214E1611-A0D3-4BA1-9A03-9F60D462F0CE}" type="presParOf" srcId="{59829A12-3CC6-42F4-AE6E-92B603F70C00}" destId="{501D64F9-5B7C-43B2-B390-9A3BD9467D67}" srcOrd="0" destOrd="0" presId="urn:microsoft.com/office/officeart/2005/8/layout/default#10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90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消声</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1250" custLinFactNeighborY="5884">
        <dgm:presLayoutVars>
          <dgm:bulletEnabled val="1"/>
        </dgm:presLayoutVars>
      </dgm:prSet>
      <dgm:spPr/>
    </dgm:pt>
  </dgm:ptLst>
  <dgm:cxnLst>
    <dgm:cxn modelId="{3FBCB019-56E7-4763-B6BC-8665BAD4B2DC}" type="presOf" srcId="{BEA5ECBA-FD32-4C59-A87F-A9DA8736DF2C}" destId="{501D64F9-5B7C-43B2-B390-9A3BD9467D67}" srcOrd="0" destOrd="0" presId="urn:microsoft.com/office/officeart/2005/8/layout/default#104"/>
    <dgm:cxn modelId="{8250AA22-17BC-43AA-824C-9A6FFB511864}" type="presOf" srcId="{EDC4E57C-7B4A-475A-B1FE-41F7F50D1B0D}" destId="{59829A12-3CC6-42F4-AE6E-92B603F70C00}" srcOrd="0" destOrd="0" presId="urn:microsoft.com/office/officeart/2005/8/layout/default#104"/>
    <dgm:cxn modelId="{6D561161-27F9-464A-8663-A7D738757EF0}" srcId="{EDC4E57C-7B4A-475A-B1FE-41F7F50D1B0D}" destId="{BEA5ECBA-FD32-4C59-A87F-A9DA8736DF2C}" srcOrd="0" destOrd="0" parTransId="{6B493C19-2F26-416D-A31B-75BAD7E151D9}" sibTransId="{77EB1B57-753A-4EB8-9395-3509D05A9FE1}"/>
    <dgm:cxn modelId="{8B45480E-C091-4CD0-9B62-51D52FE25A19}" type="presParOf" srcId="{59829A12-3CC6-42F4-AE6E-92B603F70C00}" destId="{501D64F9-5B7C-43B2-B390-9A3BD9467D67}" srcOrd="0" destOrd="0" presId="urn:microsoft.com/office/officeart/2005/8/layout/default#10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75000"/>
            <a:alpha val="69000"/>
          </a:schemeClr>
        </a:solidFill>
      </dgm:spPr>
      <dgm:t>
        <a:bodyPr lIns="25200"/>
        <a:lstStyle/>
        <a:p>
          <a:pPr algn="ctr" rtl="0"/>
          <a:r>
            <a:rPr lang="zh-CN" altLang="en-US" sz="2400" b="1" dirty="0">
              <a:solidFill>
                <a:srgbClr val="003192"/>
              </a:solidFill>
              <a:latin typeface="黑体" panose="02010609060101010101" pitchFamily="49" charset="-122"/>
              <a:ea typeface="黑体" panose="02010609060101010101" pitchFamily="49" charset="-122"/>
            </a:rPr>
            <a:t>吸声</a:t>
          </a:r>
        </a:p>
      </dgm:t>
    </dgm:pt>
    <dgm:pt modelId="{6B493C19-2F26-416D-A31B-75BAD7E151D9}" cxnId="{6D561161-27F9-464A-8663-A7D738757EF0}" type="parTrans">
      <dgm:prSet/>
      <dgm:spPr/>
      <dgm:t>
        <a:bodyPr/>
        <a:lstStyle/>
        <a:p>
          <a:endParaRPr lang="zh-CN" altLang="en-US" b="1">
            <a:solidFill>
              <a:srgbClr val="003192"/>
            </a:solidFill>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solidFill>
              <a:srgbClr val="003192"/>
            </a:solidFill>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3C152941-4722-4335-916A-6C17CE9B0AE0}" type="presOf" srcId="{BEA5ECBA-FD32-4C59-A87F-A9DA8736DF2C}" destId="{501D64F9-5B7C-43B2-B390-9A3BD9467D67}" srcOrd="0" destOrd="0" presId="urn:microsoft.com/office/officeart/2005/8/layout/default#105"/>
    <dgm:cxn modelId="{F66884B9-37D8-4997-BFBA-2876ABDE8A06}" type="presOf" srcId="{EDC4E57C-7B4A-475A-B1FE-41F7F50D1B0D}" destId="{59829A12-3CC6-42F4-AE6E-92B603F70C00}" srcOrd="0" destOrd="0" presId="urn:microsoft.com/office/officeart/2005/8/layout/default#105"/>
    <dgm:cxn modelId="{2B3C87BA-7E81-485A-97A3-85FD63CCF549}" type="presParOf" srcId="{59829A12-3CC6-42F4-AE6E-92B603F70C00}" destId="{501D64F9-5B7C-43B2-B390-9A3BD9467D67}" srcOrd="0" destOrd="0" presId="urn:microsoft.com/office/officeart/2005/8/layout/default#10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75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吸声</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88D85827-0D0A-45D3-9D46-C3C67E0A5517}" type="presOf" srcId="{EDC4E57C-7B4A-475A-B1FE-41F7F50D1B0D}" destId="{59829A12-3CC6-42F4-AE6E-92B603F70C00}" srcOrd="0" destOrd="0" presId="urn:microsoft.com/office/officeart/2005/8/layout/default#105"/>
    <dgm:cxn modelId="{6D561161-27F9-464A-8663-A7D738757EF0}" srcId="{EDC4E57C-7B4A-475A-B1FE-41F7F50D1B0D}" destId="{BEA5ECBA-FD32-4C59-A87F-A9DA8736DF2C}" srcOrd="0" destOrd="0" parTransId="{6B493C19-2F26-416D-A31B-75BAD7E151D9}" sibTransId="{77EB1B57-753A-4EB8-9395-3509D05A9FE1}"/>
    <dgm:cxn modelId="{3589E2F6-3221-4EE1-9955-460B1449FCB1}" type="presOf" srcId="{BEA5ECBA-FD32-4C59-A87F-A9DA8736DF2C}" destId="{501D64F9-5B7C-43B2-B390-9A3BD9467D67}" srcOrd="0" destOrd="0" presId="urn:microsoft.com/office/officeart/2005/8/layout/default#105"/>
    <dgm:cxn modelId="{3DD9C312-3CC4-4FF1-9629-DB2C64EEBE64}" type="presParOf" srcId="{59829A12-3CC6-42F4-AE6E-92B603F70C00}" destId="{501D64F9-5B7C-43B2-B390-9A3BD9467D67}" srcOrd="0" destOrd="0" presId="urn:microsoft.com/office/officeart/2005/8/layout/default#10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4176BE28-EA79-41BA-B547-48D6AC0A869F}" type="presOf" srcId="{EDC4E57C-7B4A-475A-B1FE-41F7F50D1B0D}" destId="{59829A12-3CC6-42F4-AE6E-92B603F70C00}"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5E0FD58B-BC7F-4551-A4F9-0FD6D18824DD}" type="presOf" srcId="{BEA5ECBA-FD32-4C59-A87F-A9DA8736DF2C}" destId="{501D64F9-5B7C-43B2-B390-9A3BD9467D67}" srcOrd="0" destOrd="0" presId="urn:microsoft.com/office/officeart/2005/8/layout/default#17"/>
    <dgm:cxn modelId="{C09389C9-10CC-4C1F-9D0D-D04FB89C8AE5}"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50000"/>
            <a:alpha val="69000"/>
          </a:schemeClr>
        </a:solidFill>
      </dgm:spPr>
      <dgm:t>
        <a:bodyPr lIns="25200"/>
        <a:lstStyle/>
        <a:p>
          <a:pPr algn="ctr" rtl="0"/>
          <a:r>
            <a:rPr lang="zh-CN" altLang="en-US" sz="2400" b="1" dirty="0">
              <a:solidFill>
                <a:schemeClr val="bg1">
                  <a:lumMod val="95000"/>
                </a:schemeClr>
              </a:solidFill>
              <a:latin typeface="黑体" panose="02010609060101010101" pitchFamily="49" charset="-122"/>
              <a:ea typeface="黑体" panose="02010609060101010101" pitchFamily="49" charset="-122"/>
            </a:rPr>
            <a:t>隔振降噪</a:t>
          </a:r>
        </a:p>
      </dgm:t>
    </dgm:pt>
    <dgm:pt modelId="{6B493C19-2F26-416D-A31B-75BAD7E151D9}" cxnId="{6D561161-27F9-464A-8663-A7D738757EF0}" type="parTrans">
      <dgm:prSet/>
      <dgm:spPr/>
      <dgm:t>
        <a:bodyPr/>
        <a:lstStyle/>
        <a:p>
          <a:endParaRPr lang="zh-CN" altLang="en-US" b="1">
            <a:solidFill>
              <a:schemeClr val="bg1">
                <a:lumMod val="95000"/>
              </a:schemeClr>
            </a:solidFill>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solidFill>
              <a:schemeClr val="bg1">
                <a:lumMod val="95000"/>
              </a:schemeClr>
            </a:solidFill>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A7129220-129C-41BA-8E71-45ECE831DDB9}" type="presOf" srcId="{EDC4E57C-7B4A-475A-B1FE-41F7F50D1B0D}" destId="{59829A12-3CC6-42F4-AE6E-92B603F70C00}" srcOrd="0" destOrd="0" presId="urn:microsoft.com/office/officeart/2005/8/layout/default#106"/>
    <dgm:cxn modelId="{6D561161-27F9-464A-8663-A7D738757EF0}" srcId="{EDC4E57C-7B4A-475A-B1FE-41F7F50D1B0D}" destId="{BEA5ECBA-FD32-4C59-A87F-A9DA8736DF2C}" srcOrd="0" destOrd="0" parTransId="{6B493C19-2F26-416D-A31B-75BAD7E151D9}" sibTransId="{77EB1B57-753A-4EB8-9395-3509D05A9FE1}"/>
    <dgm:cxn modelId="{26E1FD69-04EC-4E87-A372-07175016C3F3}" type="presOf" srcId="{BEA5ECBA-FD32-4C59-A87F-A9DA8736DF2C}" destId="{501D64F9-5B7C-43B2-B390-9A3BD9467D67}" srcOrd="0" destOrd="0" presId="urn:microsoft.com/office/officeart/2005/8/layout/default#106"/>
    <dgm:cxn modelId="{F26C61E6-F280-4FF6-BE04-BD2BE1AF7EA2}" type="presParOf" srcId="{59829A12-3CC6-42F4-AE6E-92B603F70C00}" destId="{501D64F9-5B7C-43B2-B390-9A3BD9467D67}" srcOrd="0" destOrd="0" presId="urn:microsoft.com/office/officeart/2005/8/layout/default#10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20000"/>
            <a:lumOff val="80000"/>
          </a:schemeClr>
        </a:solidFill>
      </dgm:spPr>
      <dgm:t>
        <a:bodyPr lIns="25200"/>
        <a:lstStyle/>
        <a:p>
          <a:pPr algn="ctr" rtl="0"/>
          <a:r>
            <a:rPr lang="zh-CN" altLang="en-US" sz="3200" b="1" dirty="0">
              <a:solidFill>
                <a:schemeClr val="tx1"/>
              </a:solidFill>
              <a:latin typeface="黑体" panose="02010609060101010101" pitchFamily="49" charset="-122"/>
              <a:ea typeface="黑体" panose="02010609060101010101" pitchFamily="49" charset="-122"/>
            </a:rPr>
            <a:t> 隔 热</a:t>
          </a:r>
          <a:endParaRPr lang="zh-CN" altLang="en-US" sz="3200" dirty="0">
            <a:solidFill>
              <a:schemeClr val="tx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2945" custLinFactNeighborY="-6603">
        <dgm:presLayoutVars>
          <dgm:bulletEnabled val="1"/>
        </dgm:presLayoutVars>
      </dgm:prSet>
      <dgm:spPr/>
    </dgm:pt>
  </dgm:ptLst>
  <dgm:cxnLst>
    <dgm:cxn modelId="{2EB04632-090A-480F-B3DF-53168D0BAB5B}" type="presOf" srcId="{EDC4E57C-7B4A-475A-B1FE-41F7F50D1B0D}" destId="{59829A12-3CC6-42F4-AE6E-92B603F70C00}" srcOrd="0" destOrd="0" presId="urn:microsoft.com/office/officeart/2005/8/layout/default#107"/>
    <dgm:cxn modelId="{6D561161-27F9-464A-8663-A7D738757EF0}" srcId="{EDC4E57C-7B4A-475A-B1FE-41F7F50D1B0D}" destId="{BEA5ECBA-FD32-4C59-A87F-A9DA8736DF2C}" srcOrd="0" destOrd="0" parTransId="{6B493C19-2F26-416D-A31B-75BAD7E151D9}" sibTransId="{77EB1B57-753A-4EB8-9395-3509D05A9FE1}"/>
    <dgm:cxn modelId="{52461E9E-419B-4862-87B2-8452E3C5A743}" type="presOf" srcId="{BEA5ECBA-FD32-4C59-A87F-A9DA8736DF2C}" destId="{501D64F9-5B7C-43B2-B390-9A3BD9467D67}" srcOrd="0" destOrd="0" presId="urn:microsoft.com/office/officeart/2005/8/layout/default#107"/>
    <dgm:cxn modelId="{4A490E8C-F25B-47D8-9508-49E20C4177B8}" type="presParOf" srcId="{59829A12-3CC6-42F4-AE6E-92B603F70C00}" destId="{501D64F9-5B7C-43B2-B390-9A3BD9467D67}" srcOrd="0" destOrd="0" presId="urn:microsoft.com/office/officeart/2005/8/layout/default#10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20000"/>
            <a:lumOff val="80000"/>
          </a:schemeClr>
        </a:solidFill>
      </dgm:spPr>
      <dgm:t>
        <a:bodyPr lIns="25200"/>
        <a:lstStyle/>
        <a:p>
          <a:pPr algn="ctr" rtl="0"/>
          <a:r>
            <a:rPr lang="zh-CN" altLang="en-US" sz="3200" b="1" dirty="0">
              <a:solidFill>
                <a:schemeClr val="tx1"/>
              </a:solidFill>
              <a:latin typeface="黑体" panose="02010609060101010101" pitchFamily="49" charset="-122"/>
              <a:ea typeface="黑体" panose="02010609060101010101" pitchFamily="49" charset="-122"/>
            </a:rPr>
            <a:t>隔 热</a:t>
          </a:r>
          <a:endParaRPr lang="zh-CN" altLang="en-US" sz="3200" dirty="0">
            <a:solidFill>
              <a:schemeClr val="tx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2945" custLinFactNeighborY="-9428">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55C46B8E-E042-4EB4-8B58-32DA50F9894B}" type="presOf" srcId="{EDC4E57C-7B4A-475A-B1FE-41F7F50D1B0D}" destId="{59829A12-3CC6-42F4-AE6E-92B603F70C00}" srcOrd="0" destOrd="0" presId="urn:microsoft.com/office/officeart/2005/8/layout/default#108"/>
    <dgm:cxn modelId="{90B7F0EA-4345-486C-BB7C-09091DE2B0CE}" type="presOf" srcId="{BEA5ECBA-FD32-4C59-A87F-A9DA8736DF2C}" destId="{501D64F9-5B7C-43B2-B390-9A3BD9467D67}" srcOrd="0" destOrd="0" presId="urn:microsoft.com/office/officeart/2005/8/layout/default#108"/>
    <dgm:cxn modelId="{16F6B84C-7655-4B39-A7D4-34CFA46A5022}" type="presParOf" srcId="{59829A12-3CC6-42F4-AE6E-92B603F70C00}" destId="{501D64F9-5B7C-43B2-B390-9A3BD9467D67}" srcOrd="0" destOrd="0" presId="urn:microsoft.com/office/officeart/2005/8/layout/default#10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40000"/>
            <a:lumOff val="60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高温车间自然通风</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7621" custScaleY="29167" custLinFactNeighborX="-32945" custLinFactNeighborY="-9428">
        <dgm:presLayoutVars>
          <dgm:bulletEnabled val="1"/>
        </dgm:presLayoutVars>
      </dgm:prSet>
      <dgm:spPr/>
    </dgm:pt>
  </dgm:ptLst>
  <dgm:cxnLst>
    <dgm:cxn modelId="{947E7B3A-660B-4218-B810-7D5C442B4380}" type="presOf" srcId="{EDC4E57C-7B4A-475A-B1FE-41F7F50D1B0D}" destId="{59829A12-3CC6-42F4-AE6E-92B603F70C00}" srcOrd="0" destOrd="0" presId="urn:microsoft.com/office/officeart/2005/8/layout/default#109"/>
    <dgm:cxn modelId="{6D561161-27F9-464A-8663-A7D738757EF0}" srcId="{EDC4E57C-7B4A-475A-B1FE-41F7F50D1B0D}" destId="{BEA5ECBA-FD32-4C59-A87F-A9DA8736DF2C}" srcOrd="0" destOrd="0" parTransId="{6B493C19-2F26-416D-A31B-75BAD7E151D9}" sibTransId="{77EB1B57-753A-4EB8-9395-3509D05A9FE1}"/>
    <dgm:cxn modelId="{40C65C52-348B-4DEF-B95A-38A7A9F7E54B}" type="presOf" srcId="{BEA5ECBA-FD32-4C59-A87F-A9DA8736DF2C}" destId="{501D64F9-5B7C-43B2-B390-9A3BD9467D67}" srcOrd="0" destOrd="0" presId="urn:microsoft.com/office/officeart/2005/8/layout/default#109"/>
    <dgm:cxn modelId="{22CCC62B-35D6-4F1A-A3F1-EC6FAF8EC88D}" type="presParOf" srcId="{59829A12-3CC6-42F4-AE6E-92B603F70C00}" destId="{501D64F9-5B7C-43B2-B390-9A3BD9467D67}" srcOrd="0" destOrd="0" presId="urn:microsoft.com/office/officeart/2005/8/layout/default#10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40000"/>
            <a:lumOff val="60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高温车间自然通风</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7621" custScaleY="29167" custLinFactNeighborX="-32945" custLinFactNeighborY="-9428">
        <dgm:presLayoutVars>
          <dgm:bulletEnabled val="1"/>
        </dgm:presLayoutVars>
      </dgm:prSet>
      <dgm:spPr/>
    </dgm:pt>
  </dgm:ptLst>
  <dgm:cxnLst>
    <dgm:cxn modelId="{3A09F007-E67A-49E2-A976-B9F46C26729E}" type="presOf" srcId="{EDC4E57C-7B4A-475A-B1FE-41F7F50D1B0D}" destId="{59829A12-3CC6-42F4-AE6E-92B603F70C00}" srcOrd="0" destOrd="0" presId="urn:microsoft.com/office/officeart/2005/8/layout/default#109"/>
    <dgm:cxn modelId="{6D561161-27F9-464A-8663-A7D738757EF0}" srcId="{EDC4E57C-7B4A-475A-B1FE-41F7F50D1B0D}" destId="{BEA5ECBA-FD32-4C59-A87F-A9DA8736DF2C}" srcOrd="0" destOrd="0" parTransId="{6B493C19-2F26-416D-A31B-75BAD7E151D9}" sibTransId="{77EB1B57-753A-4EB8-9395-3509D05A9FE1}"/>
    <dgm:cxn modelId="{D96067BF-5496-4644-836E-41EE2881363F}" type="presOf" srcId="{BEA5ECBA-FD32-4C59-A87F-A9DA8736DF2C}" destId="{501D64F9-5B7C-43B2-B390-9A3BD9467D67}" srcOrd="0" destOrd="0" presId="urn:microsoft.com/office/officeart/2005/8/layout/default#109"/>
    <dgm:cxn modelId="{D069B272-F79E-43E3-920F-2344647EBCC7}" type="presParOf" srcId="{59829A12-3CC6-42F4-AE6E-92B603F70C00}" destId="{501D64F9-5B7C-43B2-B390-9A3BD9467D67}" srcOrd="0" destOrd="0" presId="urn:microsoft.com/office/officeart/2005/8/layout/default#10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40000"/>
            <a:lumOff val="60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高温车间自然</a:t>
          </a:r>
          <a:r>
            <a:rPr lang="en-US" altLang="zh-CN" sz="2500" b="1" dirty="0">
              <a:solidFill>
                <a:schemeClr val="tx1"/>
              </a:solidFill>
              <a:latin typeface="黑体" panose="02010609060101010101" pitchFamily="49" charset="-122"/>
              <a:ea typeface="黑体" panose="02010609060101010101" pitchFamily="49" charset="-122"/>
            </a:rPr>
            <a:t>+</a:t>
          </a:r>
          <a:r>
            <a:rPr lang="zh-CN" altLang="en-US" sz="2500" b="1" dirty="0">
              <a:solidFill>
                <a:schemeClr val="tx1"/>
              </a:solidFill>
              <a:latin typeface="黑体" panose="02010609060101010101" pitchFamily="49" charset="-122"/>
              <a:ea typeface="黑体" panose="02010609060101010101" pitchFamily="49" charset="-122"/>
            </a:rPr>
            <a:t>机械通风</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92978" custScaleY="29167" custLinFactNeighborX="-32945" custLinFactNeighborY="-9428">
        <dgm:presLayoutVars>
          <dgm:bulletEnabled val="1"/>
        </dgm:presLayoutVars>
      </dgm:prSet>
      <dgm:spPr/>
    </dgm:pt>
  </dgm:ptLst>
  <dgm:cxnLst>
    <dgm:cxn modelId="{AFF54224-94A2-4D9B-9F1B-CDD2CFE2FC56}" type="presOf" srcId="{EDC4E57C-7B4A-475A-B1FE-41F7F50D1B0D}" destId="{59829A12-3CC6-42F4-AE6E-92B603F70C00}" srcOrd="0" destOrd="0" presId="urn:microsoft.com/office/officeart/2005/8/layout/default#109"/>
    <dgm:cxn modelId="{6D561161-27F9-464A-8663-A7D738757EF0}" srcId="{EDC4E57C-7B4A-475A-B1FE-41F7F50D1B0D}" destId="{BEA5ECBA-FD32-4C59-A87F-A9DA8736DF2C}" srcOrd="0" destOrd="0" parTransId="{6B493C19-2F26-416D-A31B-75BAD7E151D9}" sibTransId="{77EB1B57-753A-4EB8-9395-3509D05A9FE1}"/>
    <dgm:cxn modelId="{5787BBD4-E57A-4815-A805-726C2615F3B2}" type="presOf" srcId="{BEA5ECBA-FD32-4C59-A87F-A9DA8736DF2C}" destId="{501D64F9-5B7C-43B2-B390-9A3BD9467D67}" srcOrd="0" destOrd="0" presId="urn:microsoft.com/office/officeart/2005/8/layout/default#109"/>
    <dgm:cxn modelId="{DDA4FCE5-7E4B-4795-82F1-E19289664D6F}" type="presParOf" srcId="{59829A12-3CC6-42F4-AE6E-92B603F70C00}" destId="{501D64F9-5B7C-43B2-B390-9A3BD9467D67}" srcOrd="0" destOrd="0" presId="urn:microsoft.com/office/officeart/2005/8/layout/default#10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40000"/>
            <a:lumOff val="60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高温车间自然</a:t>
          </a:r>
          <a:r>
            <a:rPr lang="en-US" altLang="zh-CN" sz="2500" b="1" dirty="0">
              <a:solidFill>
                <a:schemeClr val="tx1"/>
              </a:solidFill>
              <a:latin typeface="黑体" panose="02010609060101010101" pitchFamily="49" charset="-122"/>
              <a:ea typeface="黑体" panose="02010609060101010101" pitchFamily="49" charset="-122"/>
            </a:rPr>
            <a:t>+</a:t>
          </a:r>
          <a:r>
            <a:rPr lang="zh-CN" altLang="en-US" sz="2500" b="1" dirty="0">
              <a:solidFill>
                <a:schemeClr val="tx1"/>
              </a:solidFill>
              <a:latin typeface="黑体" panose="02010609060101010101" pitchFamily="49" charset="-122"/>
              <a:ea typeface="黑体" panose="02010609060101010101" pitchFamily="49" charset="-122"/>
            </a:rPr>
            <a:t>机械通风</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92978" custScaleY="29167" custLinFactNeighborX="-32945" custLinFactNeighborY="-9428">
        <dgm:presLayoutVars>
          <dgm:bulletEnabled val="1"/>
        </dgm:presLayoutVars>
      </dgm:prSet>
      <dgm:spPr/>
    </dgm:pt>
  </dgm:ptLst>
  <dgm:cxnLst>
    <dgm:cxn modelId="{E5BF5421-C605-4E6E-9E0C-6FFA947DF698}" type="presOf" srcId="{BEA5ECBA-FD32-4C59-A87F-A9DA8736DF2C}" destId="{501D64F9-5B7C-43B2-B390-9A3BD9467D67}" srcOrd="0" destOrd="0" presId="urn:microsoft.com/office/officeart/2005/8/layout/default#109"/>
    <dgm:cxn modelId="{66B9285F-5DFB-497F-89B9-B4F8DCF782A0}" type="presOf" srcId="{EDC4E57C-7B4A-475A-B1FE-41F7F50D1B0D}" destId="{59829A12-3CC6-42F4-AE6E-92B603F70C00}" srcOrd="0" destOrd="0" presId="urn:microsoft.com/office/officeart/2005/8/layout/default#109"/>
    <dgm:cxn modelId="{6D561161-27F9-464A-8663-A7D738757EF0}" srcId="{EDC4E57C-7B4A-475A-B1FE-41F7F50D1B0D}" destId="{BEA5ECBA-FD32-4C59-A87F-A9DA8736DF2C}" srcOrd="0" destOrd="0" parTransId="{6B493C19-2F26-416D-A31B-75BAD7E151D9}" sibTransId="{77EB1B57-753A-4EB8-9395-3509D05A9FE1}"/>
    <dgm:cxn modelId="{FD0952E1-507A-4F00-8667-C65217002A04}" type="presParOf" srcId="{59829A12-3CC6-42F4-AE6E-92B603F70C00}" destId="{501D64F9-5B7C-43B2-B390-9A3BD9467D67}" srcOrd="0" destOrd="0" presId="urn:microsoft.com/office/officeart/2005/8/layout/default#10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40000"/>
            <a:lumOff val="60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高温车间自然</a:t>
          </a:r>
          <a:r>
            <a:rPr lang="en-US" altLang="zh-CN" sz="2500" b="1" dirty="0">
              <a:solidFill>
                <a:schemeClr val="tx1"/>
              </a:solidFill>
              <a:latin typeface="黑体" panose="02010609060101010101" pitchFamily="49" charset="-122"/>
              <a:ea typeface="黑体" panose="02010609060101010101" pitchFamily="49" charset="-122"/>
            </a:rPr>
            <a:t>+</a:t>
          </a:r>
          <a:r>
            <a:rPr lang="zh-CN" altLang="en-US" sz="2500" b="1" dirty="0">
              <a:solidFill>
                <a:schemeClr val="tx1"/>
              </a:solidFill>
              <a:latin typeface="黑体" panose="02010609060101010101" pitchFamily="49" charset="-122"/>
              <a:ea typeface="黑体" panose="02010609060101010101" pitchFamily="49" charset="-122"/>
            </a:rPr>
            <a:t>机械通风</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92978" custScaleY="29167" custLinFactNeighborX="-32945" custLinFactNeighborY="-9428">
        <dgm:presLayoutVars>
          <dgm:bulletEnabled val="1"/>
        </dgm:presLayoutVars>
      </dgm:prSet>
      <dgm:spPr/>
    </dgm:pt>
  </dgm:ptLst>
  <dgm:cxnLst>
    <dgm:cxn modelId="{17511D04-9998-4E18-8477-4068F050B4E3}" type="presOf" srcId="{EDC4E57C-7B4A-475A-B1FE-41F7F50D1B0D}" destId="{59829A12-3CC6-42F4-AE6E-92B603F70C00}" srcOrd="0" destOrd="0" presId="urn:microsoft.com/office/officeart/2005/8/layout/default#109"/>
    <dgm:cxn modelId="{6D561161-27F9-464A-8663-A7D738757EF0}" srcId="{EDC4E57C-7B4A-475A-B1FE-41F7F50D1B0D}" destId="{BEA5ECBA-FD32-4C59-A87F-A9DA8736DF2C}" srcOrd="0" destOrd="0" parTransId="{6B493C19-2F26-416D-A31B-75BAD7E151D9}" sibTransId="{77EB1B57-753A-4EB8-9395-3509D05A9FE1}"/>
    <dgm:cxn modelId="{1B406A90-020D-4DBE-99AB-F8A884E54D0B}" type="presOf" srcId="{BEA5ECBA-FD32-4C59-A87F-A9DA8736DF2C}" destId="{501D64F9-5B7C-43B2-B390-9A3BD9467D67}" srcOrd="0" destOrd="0" presId="urn:microsoft.com/office/officeart/2005/8/layout/default#109"/>
    <dgm:cxn modelId="{2B35E151-FDD8-4A6B-A1BC-7E7D4C5A820E}" type="presParOf" srcId="{59829A12-3CC6-42F4-AE6E-92B603F70C00}" destId="{501D64F9-5B7C-43B2-B390-9A3BD9467D67}" srcOrd="0" destOrd="0" presId="urn:microsoft.com/office/officeart/2005/8/layout/default#10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40000"/>
            <a:lumOff val="60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高温车间自然</a:t>
          </a:r>
          <a:r>
            <a:rPr lang="en-US" altLang="zh-CN" sz="2500" b="1" dirty="0">
              <a:solidFill>
                <a:schemeClr val="tx1"/>
              </a:solidFill>
              <a:latin typeface="黑体" panose="02010609060101010101" pitchFamily="49" charset="-122"/>
              <a:ea typeface="黑体" panose="02010609060101010101" pitchFamily="49" charset="-122"/>
            </a:rPr>
            <a:t>+</a:t>
          </a:r>
          <a:r>
            <a:rPr lang="zh-CN" altLang="en-US" sz="2500" b="1" dirty="0">
              <a:solidFill>
                <a:schemeClr val="tx1"/>
              </a:solidFill>
              <a:latin typeface="黑体" panose="02010609060101010101" pitchFamily="49" charset="-122"/>
              <a:ea typeface="黑体" panose="02010609060101010101" pitchFamily="49" charset="-122"/>
            </a:rPr>
            <a:t>机械通风</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92978" custScaleY="29167" custLinFactNeighborX="-32945" custLinFactNeighborY="-9428">
        <dgm:presLayoutVars>
          <dgm:bulletEnabled val="1"/>
        </dgm:presLayoutVars>
      </dgm:prSet>
      <dgm:spPr/>
    </dgm:pt>
  </dgm:ptLst>
  <dgm:cxnLst>
    <dgm:cxn modelId="{C959AE17-8761-4DAD-B0BA-1EFAC7608725}" type="presOf" srcId="{EDC4E57C-7B4A-475A-B1FE-41F7F50D1B0D}" destId="{59829A12-3CC6-42F4-AE6E-92B603F70C00}" srcOrd="0" destOrd="0" presId="urn:microsoft.com/office/officeart/2005/8/layout/default#109"/>
    <dgm:cxn modelId="{68995E38-4777-41DB-ABB7-5E5A38843F04}" type="presOf" srcId="{BEA5ECBA-FD32-4C59-A87F-A9DA8736DF2C}" destId="{501D64F9-5B7C-43B2-B390-9A3BD9467D67}" srcOrd="0" destOrd="0" presId="urn:microsoft.com/office/officeart/2005/8/layout/default#109"/>
    <dgm:cxn modelId="{6D561161-27F9-464A-8663-A7D738757EF0}" srcId="{EDC4E57C-7B4A-475A-B1FE-41F7F50D1B0D}" destId="{BEA5ECBA-FD32-4C59-A87F-A9DA8736DF2C}" srcOrd="0" destOrd="0" parTransId="{6B493C19-2F26-416D-A31B-75BAD7E151D9}" sibTransId="{77EB1B57-753A-4EB8-9395-3509D05A9FE1}"/>
    <dgm:cxn modelId="{ACB07EE7-0E4B-4A30-8047-09A863AECA6A}" type="presParOf" srcId="{59829A12-3CC6-42F4-AE6E-92B603F70C00}" destId="{501D64F9-5B7C-43B2-B390-9A3BD9467D67}" srcOrd="0" destOrd="0" presId="urn:microsoft.com/office/officeart/2005/8/layout/default#10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10"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60000"/>
            <a:lumOff val="40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局部降温</a:t>
          </a:r>
          <a:endParaRPr lang="zh-CN" altLang="en-US" sz="2500" dirty="0">
            <a:solidFill>
              <a:schemeClr val="tx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2945" custLinFactNeighborY="-9428">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72D16E58-E6B4-4FBC-B73C-0DE241AAE8BD}" type="presOf" srcId="{BEA5ECBA-FD32-4C59-A87F-A9DA8736DF2C}" destId="{501D64F9-5B7C-43B2-B390-9A3BD9467D67}" srcOrd="0" destOrd="0" presId="urn:microsoft.com/office/officeart/2005/8/layout/default#110"/>
    <dgm:cxn modelId="{EDF122F2-AAD5-4652-9374-5767AEC47619}" type="presOf" srcId="{EDC4E57C-7B4A-475A-B1FE-41F7F50D1B0D}" destId="{59829A12-3CC6-42F4-AE6E-92B603F70C00}" srcOrd="0" destOrd="0" presId="urn:microsoft.com/office/officeart/2005/8/layout/default#110"/>
    <dgm:cxn modelId="{5AEEC91B-2251-41F1-841A-7929224CAE7F}" type="presParOf" srcId="{59829A12-3CC6-42F4-AE6E-92B603F70C00}" destId="{501D64F9-5B7C-43B2-B390-9A3BD9467D67}" srcOrd="0" destOrd="0" presId="urn:microsoft.com/office/officeart/2005/8/layout/default#110"/>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02910B23-E75B-4A13-A233-D79E98F4F9AE}" type="presOf" srcId="{BEA5ECBA-FD32-4C59-A87F-A9DA8736DF2C}" destId="{501D64F9-5B7C-43B2-B390-9A3BD9467D67}"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EA20F762-BAAE-457A-9AC9-FA56B98F468B}" type="presOf" srcId="{EDC4E57C-7B4A-475A-B1FE-41F7F50D1B0D}" destId="{59829A12-3CC6-42F4-AE6E-92B603F70C00}" srcOrd="0" destOrd="0" presId="urn:microsoft.com/office/officeart/2005/8/layout/default#17"/>
    <dgm:cxn modelId="{D3FF44DC-152D-4D09-95CB-D60E806E9DD4}"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1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60000"/>
            <a:lumOff val="40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局部降温</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2945" custLinFactNeighborY="-9428">
        <dgm:presLayoutVars>
          <dgm:bulletEnabled val="1"/>
        </dgm:presLayoutVars>
      </dgm:prSet>
      <dgm:spPr/>
    </dgm:pt>
  </dgm:ptLst>
  <dgm:cxnLst>
    <dgm:cxn modelId="{5CA84B0C-2ADC-445B-9FB3-3EFE6F4FD42B}" type="presOf" srcId="{EDC4E57C-7B4A-475A-B1FE-41F7F50D1B0D}" destId="{59829A12-3CC6-42F4-AE6E-92B603F70C00}" srcOrd="0" destOrd="0" presId="urn:microsoft.com/office/officeart/2005/8/layout/default#111"/>
    <dgm:cxn modelId="{6D561161-27F9-464A-8663-A7D738757EF0}" srcId="{EDC4E57C-7B4A-475A-B1FE-41F7F50D1B0D}" destId="{BEA5ECBA-FD32-4C59-A87F-A9DA8736DF2C}" srcOrd="0" destOrd="0" parTransId="{6B493C19-2F26-416D-A31B-75BAD7E151D9}" sibTransId="{77EB1B57-753A-4EB8-9395-3509D05A9FE1}"/>
    <dgm:cxn modelId="{948A34EB-0C38-489C-9433-EE0CD8AA8CAA}" type="presOf" srcId="{BEA5ECBA-FD32-4C59-A87F-A9DA8736DF2C}" destId="{501D64F9-5B7C-43B2-B390-9A3BD9467D67}" srcOrd="0" destOrd="0" presId="urn:microsoft.com/office/officeart/2005/8/layout/default#111"/>
    <dgm:cxn modelId="{C2D239ED-150C-4CBD-85A9-BAD346F2EF53}" type="presParOf" srcId="{59829A12-3CC6-42F4-AE6E-92B603F70C00}" destId="{501D64F9-5B7C-43B2-B390-9A3BD9467D67}" srcOrd="0" destOrd="0" presId="urn:microsoft.com/office/officeart/2005/8/layout/default#11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1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60000"/>
            <a:lumOff val="40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局部降温</a:t>
          </a:r>
          <a:endParaRPr lang="zh-CN" altLang="en-US" sz="2500" dirty="0">
            <a:solidFill>
              <a:schemeClr val="tx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2945" custLinFactNeighborY="-9428">
        <dgm:presLayoutVars>
          <dgm:bulletEnabled val="1"/>
        </dgm:presLayoutVars>
      </dgm:prSet>
      <dgm:spPr/>
    </dgm:pt>
  </dgm:ptLst>
  <dgm:cxnLst>
    <dgm:cxn modelId="{EF46A25D-EBF3-4190-8EB1-3DBB2C8D8795}" type="presOf" srcId="{EDC4E57C-7B4A-475A-B1FE-41F7F50D1B0D}" destId="{59829A12-3CC6-42F4-AE6E-92B603F70C00}" srcOrd="0" destOrd="0" presId="urn:microsoft.com/office/officeart/2005/8/layout/default#112"/>
    <dgm:cxn modelId="{6D561161-27F9-464A-8663-A7D738757EF0}" srcId="{EDC4E57C-7B4A-475A-B1FE-41F7F50D1B0D}" destId="{BEA5ECBA-FD32-4C59-A87F-A9DA8736DF2C}" srcOrd="0" destOrd="0" parTransId="{6B493C19-2F26-416D-A31B-75BAD7E151D9}" sibTransId="{77EB1B57-753A-4EB8-9395-3509D05A9FE1}"/>
    <dgm:cxn modelId="{55EB5AD5-5D0D-459E-ACDF-D4CE9DA148B1}" type="presOf" srcId="{BEA5ECBA-FD32-4C59-A87F-A9DA8736DF2C}" destId="{501D64F9-5B7C-43B2-B390-9A3BD9467D67}" srcOrd="0" destOrd="0" presId="urn:microsoft.com/office/officeart/2005/8/layout/default#112"/>
    <dgm:cxn modelId="{CA6EB555-F2B8-4D32-93F8-62213B1AB10C}" type="presParOf" srcId="{59829A12-3CC6-42F4-AE6E-92B603F70C00}" destId="{501D64F9-5B7C-43B2-B390-9A3BD9467D67}" srcOrd="0" destOrd="0" presId="urn:microsoft.com/office/officeart/2005/8/layout/default#11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1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2">
            <a:lumMod val="60000"/>
            <a:lumOff val="40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局部降温</a:t>
          </a:r>
          <a:endParaRPr lang="zh-CN" altLang="en-US" sz="2500" dirty="0">
            <a:solidFill>
              <a:schemeClr val="tx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2945" custLinFactNeighborY="-9428">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B4732D6B-DB1F-410D-AB47-0547086D65E7}" type="presOf" srcId="{EDC4E57C-7B4A-475A-B1FE-41F7F50D1B0D}" destId="{59829A12-3CC6-42F4-AE6E-92B603F70C00}" srcOrd="0" destOrd="0" presId="urn:microsoft.com/office/officeart/2005/8/layout/default#113"/>
    <dgm:cxn modelId="{11465F7A-D3FA-4960-B5E1-7418487647E0}" type="presOf" srcId="{BEA5ECBA-FD32-4C59-A87F-A9DA8736DF2C}" destId="{501D64F9-5B7C-43B2-B390-9A3BD9467D67}" srcOrd="0" destOrd="0" presId="urn:microsoft.com/office/officeart/2005/8/layout/default#113"/>
    <dgm:cxn modelId="{1D3B263E-7463-4943-9D30-FB701C9410BA}" type="presParOf" srcId="{59829A12-3CC6-42F4-AE6E-92B603F70C00}" destId="{501D64F9-5B7C-43B2-B390-9A3BD9467D67}" srcOrd="0" destOrd="0" presId="urn:microsoft.com/office/officeart/2005/8/layout/default#11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1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1">
            <a:lumMod val="95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 高频电磁场的防护</a:t>
          </a:r>
          <a:endParaRPr lang="zh-CN" altLang="en-US" sz="2500" dirty="0">
            <a:solidFill>
              <a:schemeClr val="tx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4401" custScaleY="29167" custLinFactNeighborX="-32945" custLinFactNeighborY="-9428">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D0266E54-79E8-4060-A000-5AC00C0D984C}" type="presOf" srcId="{BEA5ECBA-FD32-4C59-A87F-A9DA8736DF2C}" destId="{501D64F9-5B7C-43B2-B390-9A3BD9467D67}" srcOrd="0" destOrd="0" presId="urn:microsoft.com/office/officeart/2005/8/layout/default#114"/>
    <dgm:cxn modelId="{1D8B2EE2-8FD3-4BE9-9D96-1AD31F3B5DAC}" type="presOf" srcId="{EDC4E57C-7B4A-475A-B1FE-41F7F50D1B0D}" destId="{59829A12-3CC6-42F4-AE6E-92B603F70C00}" srcOrd="0" destOrd="0" presId="urn:microsoft.com/office/officeart/2005/8/layout/default#114"/>
    <dgm:cxn modelId="{7E12361D-3182-4032-90E4-2AB3D1F8A398}" type="presParOf" srcId="{59829A12-3CC6-42F4-AE6E-92B603F70C00}" destId="{501D64F9-5B7C-43B2-B390-9A3BD9467D67}" srcOrd="0" destOrd="0" presId="urn:microsoft.com/office/officeart/2005/8/layout/default#11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1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1">
            <a:lumMod val="95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 高频电磁场的防护</a:t>
          </a:r>
          <a:endParaRPr lang="zh-CN" altLang="en-US" sz="2500" dirty="0">
            <a:solidFill>
              <a:schemeClr val="tx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4401" custScaleY="29167" custLinFactNeighborX="-32945" custLinFactNeighborY="-9428">
        <dgm:presLayoutVars>
          <dgm:bulletEnabled val="1"/>
        </dgm:presLayoutVars>
      </dgm:prSet>
      <dgm:spPr/>
    </dgm:pt>
  </dgm:ptLst>
  <dgm:cxnLst>
    <dgm:cxn modelId="{64F9B10E-DFF6-4673-8DF6-B7A21BD6CED1}" type="presOf" srcId="{EDC4E57C-7B4A-475A-B1FE-41F7F50D1B0D}" destId="{59829A12-3CC6-42F4-AE6E-92B603F70C00}" srcOrd="0" destOrd="0" presId="urn:microsoft.com/office/officeart/2005/8/layout/default#115"/>
    <dgm:cxn modelId="{6D561161-27F9-464A-8663-A7D738757EF0}" srcId="{EDC4E57C-7B4A-475A-B1FE-41F7F50D1B0D}" destId="{BEA5ECBA-FD32-4C59-A87F-A9DA8736DF2C}" srcOrd="0" destOrd="0" parTransId="{6B493C19-2F26-416D-A31B-75BAD7E151D9}" sibTransId="{77EB1B57-753A-4EB8-9395-3509D05A9FE1}"/>
    <dgm:cxn modelId="{FC444EE3-6047-4A7D-BB27-FEA43195D634}" type="presOf" srcId="{BEA5ECBA-FD32-4C59-A87F-A9DA8736DF2C}" destId="{501D64F9-5B7C-43B2-B390-9A3BD9467D67}" srcOrd="0" destOrd="0" presId="urn:microsoft.com/office/officeart/2005/8/layout/default#115"/>
    <dgm:cxn modelId="{5879ACB0-EA69-45F5-B196-166539BA45FC}" type="presParOf" srcId="{59829A12-3CC6-42F4-AE6E-92B603F70C00}" destId="{501D64F9-5B7C-43B2-B390-9A3BD9467D67}" srcOrd="0" destOrd="0" presId="urn:microsoft.com/office/officeart/2005/8/layout/default#11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1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1">
            <a:lumMod val="85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 微波辐射的防护</a:t>
          </a:r>
          <a:endParaRPr lang="zh-CN" altLang="en-US" sz="2500" dirty="0">
            <a:solidFill>
              <a:schemeClr val="tx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4401" custScaleY="29167" custLinFactNeighborX="-32945" custLinFactNeighborY="-9428">
        <dgm:presLayoutVars>
          <dgm:bulletEnabled val="1"/>
        </dgm:presLayoutVars>
      </dgm:prSet>
      <dgm:spPr/>
    </dgm:pt>
  </dgm:ptLst>
  <dgm:cxnLst>
    <dgm:cxn modelId="{B51E852B-1045-475D-9ED4-7F5899360797}" type="presOf" srcId="{BEA5ECBA-FD32-4C59-A87F-A9DA8736DF2C}" destId="{501D64F9-5B7C-43B2-B390-9A3BD9467D67}" srcOrd="0" destOrd="0" presId="urn:microsoft.com/office/officeart/2005/8/layout/default#116"/>
    <dgm:cxn modelId="{6D561161-27F9-464A-8663-A7D738757EF0}" srcId="{EDC4E57C-7B4A-475A-B1FE-41F7F50D1B0D}" destId="{BEA5ECBA-FD32-4C59-A87F-A9DA8736DF2C}" srcOrd="0" destOrd="0" parTransId="{6B493C19-2F26-416D-A31B-75BAD7E151D9}" sibTransId="{77EB1B57-753A-4EB8-9395-3509D05A9FE1}"/>
    <dgm:cxn modelId="{A459EE6B-B8CF-4ED0-B820-82287DC9F897}" type="presOf" srcId="{EDC4E57C-7B4A-475A-B1FE-41F7F50D1B0D}" destId="{59829A12-3CC6-42F4-AE6E-92B603F70C00}" srcOrd="0" destOrd="0" presId="urn:microsoft.com/office/officeart/2005/8/layout/default#116"/>
    <dgm:cxn modelId="{690098E5-C58C-4F82-AB7D-38A65C0B70EA}" type="presParOf" srcId="{59829A12-3CC6-42F4-AE6E-92B603F70C00}" destId="{501D64F9-5B7C-43B2-B390-9A3BD9467D67}" srcOrd="0" destOrd="0" presId="urn:microsoft.com/office/officeart/2005/8/layout/default#11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1">
            <a:lumMod val="85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微波辐射的防护</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4401" custScaleY="29167" custLinFactNeighborX="-32945" custLinFactNeighborY="-9428">
        <dgm:presLayoutVars>
          <dgm:bulletEnabled val="1"/>
        </dgm:presLayoutVars>
      </dgm:prSet>
      <dgm:spPr/>
    </dgm:pt>
  </dgm:ptLst>
  <dgm:cxnLst>
    <dgm:cxn modelId="{6785482D-B610-417D-8AAE-5CBC221F56C6}" type="presOf" srcId="{EDC4E57C-7B4A-475A-B1FE-41F7F50D1B0D}" destId="{59829A12-3CC6-42F4-AE6E-92B603F70C00}" srcOrd="0" destOrd="0" presId="urn:microsoft.com/office/officeart/2005/8/layout/default#117"/>
    <dgm:cxn modelId="{6D561161-27F9-464A-8663-A7D738757EF0}" srcId="{EDC4E57C-7B4A-475A-B1FE-41F7F50D1B0D}" destId="{BEA5ECBA-FD32-4C59-A87F-A9DA8736DF2C}" srcOrd="0" destOrd="0" parTransId="{6B493C19-2F26-416D-A31B-75BAD7E151D9}" sibTransId="{77EB1B57-753A-4EB8-9395-3509D05A9FE1}"/>
    <dgm:cxn modelId="{155AD943-5108-4366-B0F8-802ACE9FFFB2}" type="presOf" srcId="{BEA5ECBA-FD32-4C59-A87F-A9DA8736DF2C}" destId="{501D64F9-5B7C-43B2-B390-9A3BD9467D67}" srcOrd="0" destOrd="0" presId="urn:microsoft.com/office/officeart/2005/8/layout/default#117"/>
    <dgm:cxn modelId="{9C5AF04C-5040-45F8-8831-79689A21A804}" type="presParOf" srcId="{59829A12-3CC6-42F4-AE6E-92B603F70C00}" destId="{501D64F9-5B7C-43B2-B390-9A3BD9467D67}" srcOrd="0" destOrd="0" presId="urn:microsoft.com/office/officeart/2005/8/layout/default#1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1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1">
            <a:lumMod val="85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微波辐射的防护</a:t>
          </a:r>
          <a:endParaRPr lang="zh-CN" altLang="en-US" sz="2500" dirty="0">
            <a:solidFill>
              <a:schemeClr val="tx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32945" custLinFactNeighborY="-9428">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ECB0A04B-25CC-4AC6-A6C9-CD3D974F03B2}" type="presOf" srcId="{BEA5ECBA-FD32-4C59-A87F-A9DA8736DF2C}" destId="{501D64F9-5B7C-43B2-B390-9A3BD9467D67}" srcOrd="0" destOrd="0" presId="urn:microsoft.com/office/officeart/2005/8/layout/default#118"/>
    <dgm:cxn modelId="{A36D00E6-B074-43A3-AD08-B298582A3AC6}" type="presOf" srcId="{EDC4E57C-7B4A-475A-B1FE-41F7F50D1B0D}" destId="{59829A12-3CC6-42F4-AE6E-92B603F70C00}" srcOrd="0" destOrd="0" presId="urn:microsoft.com/office/officeart/2005/8/layout/default#118"/>
    <dgm:cxn modelId="{964AF24F-48D0-43B9-BC58-30BFB73CDE57}" type="presParOf" srcId="{59829A12-3CC6-42F4-AE6E-92B603F70C00}" destId="{501D64F9-5B7C-43B2-B390-9A3BD9467D67}" srcOrd="0" destOrd="0" presId="urn:microsoft.com/office/officeart/2005/8/layout/default#11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1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1">
            <a:lumMod val="85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微波辐射的防护</a:t>
          </a:r>
          <a:endParaRPr lang="zh-CN" altLang="en-US" sz="2500" dirty="0">
            <a:solidFill>
              <a:schemeClr val="tx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4401" custScaleY="29167" custLinFactNeighborX="-32945" custLinFactNeighborY="-9428">
        <dgm:presLayoutVars>
          <dgm:bulletEnabled val="1"/>
        </dgm:presLayoutVars>
      </dgm:prSet>
      <dgm:spPr/>
    </dgm:pt>
  </dgm:ptLst>
  <dgm:cxnLst>
    <dgm:cxn modelId="{6ACA0938-F02D-4D33-B663-A99A54AD76F1}" type="presOf" srcId="{EDC4E57C-7B4A-475A-B1FE-41F7F50D1B0D}" destId="{59829A12-3CC6-42F4-AE6E-92B603F70C00}" srcOrd="0" destOrd="0" presId="urn:microsoft.com/office/officeart/2005/8/layout/default#119"/>
    <dgm:cxn modelId="{6D561161-27F9-464A-8663-A7D738757EF0}" srcId="{EDC4E57C-7B4A-475A-B1FE-41F7F50D1B0D}" destId="{BEA5ECBA-FD32-4C59-A87F-A9DA8736DF2C}" srcOrd="0" destOrd="0" parTransId="{6B493C19-2F26-416D-A31B-75BAD7E151D9}" sibTransId="{77EB1B57-753A-4EB8-9395-3509D05A9FE1}"/>
    <dgm:cxn modelId="{FAD343E2-67A7-4CA8-AB91-868054DB0681}" type="presOf" srcId="{BEA5ECBA-FD32-4C59-A87F-A9DA8736DF2C}" destId="{501D64F9-5B7C-43B2-B390-9A3BD9467D67}" srcOrd="0" destOrd="0" presId="urn:microsoft.com/office/officeart/2005/8/layout/default#119"/>
    <dgm:cxn modelId="{84814C54-40FC-4478-AF5A-EEEFE017310A}" type="presParOf" srcId="{59829A12-3CC6-42F4-AE6E-92B603F70C00}" destId="{501D64F9-5B7C-43B2-B390-9A3BD9467D67}" srcOrd="0" destOrd="0" presId="urn:microsoft.com/office/officeart/2005/8/layout/default#11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1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1">
            <a:lumMod val="85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微波辐射的防护</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4401" custScaleY="29167" custLinFactNeighborX="-32945" custLinFactNeighborY="-9428">
        <dgm:presLayoutVars>
          <dgm:bulletEnabled val="1"/>
        </dgm:presLayoutVars>
      </dgm:prSet>
      <dgm:spPr/>
    </dgm:pt>
  </dgm:ptLst>
  <dgm:cxnLst>
    <dgm:cxn modelId="{8CF6B336-3CCC-476B-BC63-BAEA12368B90}" type="presOf" srcId="{EDC4E57C-7B4A-475A-B1FE-41F7F50D1B0D}" destId="{59829A12-3CC6-42F4-AE6E-92B603F70C00}" srcOrd="0" destOrd="0" presId="urn:microsoft.com/office/officeart/2005/8/layout/default#119"/>
    <dgm:cxn modelId="{6D561161-27F9-464A-8663-A7D738757EF0}" srcId="{EDC4E57C-7B4A-475A-B1FE-41F7F50D1B0D}" destId="{BEA5ECBA-FD32-4C59-A87F-A9DA8736DF2C}" srcOrd="0" destOrd="0" parTransId="{6B493C19-2F26-416D-A31B-75BAD7E151D9}" sibTransId="{77EB1B57-753A-4EB8-9395-3509D05A9FE1}"/>
    <dgm:cxn modelId="{7FF29096-FD58-49E9-8E1C-793E990B90F3}" type="presOf" srcId="{BEA5ECBA-FD32-4C59-A87F-A9DA8736DF2C}" destId="{501D64F9-5B7C-43B2-B390-9A3BD9467D67}" srcOrd="0" destOrd="0" presId="urn:microsoft.com/office/officeart/2005/8/layout/default#119"/>
    <dgm:cxn modelId="{9320FEE4-5A18-44BE-8E55-A12F2B5E48CA}" type="presParOf" srcId="{59829A12-3CC6-42F4-AE6E-92B603F70C00}" destId="{501D64F9-5B7C-43B2-B390-9A3BD9467D67}" srcOrd="0" destOrd="0" presId="urn:microsoft.com/office/officeart/2005/8/layout/default#11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4C680164-C451-49B1-87FD-86A109CB1EF0}" type="presOf" srcId="{EDC4E57C-7B4A-475A-B1FE-41F7F50D1B0D}" destId="{59829A12-3CC6-42F4-AE6E-92B603F70C00}" srcOrd="0" destOrd="0" presId="urn:microsoft.com/office/officeart/2005/8/layout/default#17"/>
    <dgm:cxn modelId="{4A753972-9C85-4EA2-B53D-F48B7745F4A4}" type="presOf" srcId="{BEA5ECBA-FD32-4C59-A87F-A9DA8736DF2C}" destId="{501D64F9-5B7C-43B2-B390-9A3BD9467D67}" srcOrd="0" destOrd="0" presId="urn:microsoft.com/office/officeart/2005/8/layout/default#17"/>
    <dgm:cxn modelId="{A4B78F53-E831-4C2E-83F9-998AB8D1392C}"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20"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1">
            <a:lumMod val="85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微波辐射的防护</a:t>
          </a:r>
          <a:endParaRPr lang="zh-CN" altLang="en-US" sz="2500" dirty="0">
            <a:solidFill>
              <a:schemeClr val="tx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32945" custLinFactNeighborY="-9428">
        <dgm:presLayoutVars>
          <dgm:bulletEnabled val="1"/>
        </dgm:presLayoutVars>
      </dgm:prSet>
      <dgm:spPr/>
    </dgm:pt>
  </dgm:ptLst>
  <dgm:cxnLst>
    <dgm:cxn modelId="{FACBCF5E-15EB-49C9-A496-F1A189474C4F}" type="presOf" srcId="{BEA5ECBA-FD32-4C59-A87F-A9DA8736DF2C}" destId="{501D64F9-5B7C-43B2-B390-9A3BD9467D67}" srcOrd="0" destOrd="0" presId="urn:microsoft.com/office/officeart/2005/8/layout/default#120"/>
    <dgm:cxn modelId="{6D561161-27F9-464A-8663-A7D738757EF0}" srcId="{EDC4E57C-7B4A-475A-B1FE-41F7F50D1B0D}" destId="{BEA5ECBA-FD32-4C59-A87F-A9DA8736DF2C}" srcOrd="0" destOrd="0" parTransId="{6B493C19-2F26-416D-A31B-75BAD7E151D9}" sibTransId="{77EB1B57-753A-4EB8-9395-3509D05A9FE1}"/>
    <dgm:cxn modelId="{8A008FF3-3C8B-4574-B891-1A30710E0F1A}" type="presOf" srcId="{EDC4E57C-7B4A-475A-B1FE-41F7F50D1B0D}" destId="{59829A12-3CC6-42F4-AE6E-92B603F70C00}" srcOrd="0" destOrd="0" presId="urn:microsoft.com/office/officeart/2005/8/layout/default#120"/>
    <dgm:cxn modelId="{99D8211C-BAA0-4F97-A527-300B48241902}" type="presParOf" srcId="{59829A12-3CC6-42F4-AE6E-92B603F70C00}" destId="{501D64F9-5B7C-43B2-B390-9A3BD9467D67}" srcOrd="0" destOrd="0" presId="urn:microsoft.com/office/officeart/2005/8/layout/default#120"/>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2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1">
            <a:lumMod val="75000"/>
          </a:schemeClr>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激光辐射的防护</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4401" custScaleY="29167" custLinFactNeighborX="-32945" custLinFactNeighborY="-9428">
        <dgm:presLayoutVars>
          <dgm:bulletEnabled val="1"/>
        </dgm:presLayoutVars>
      </dgm:prSet>
      <dgm:spPr/>
    </dgm:pt>
  </dgm:ptLst>
  <dgm:cxnLst>
    <dgm:cxn modelId="{C2BE371B-1D25-4BA3-97A3-A182E53A055E}" type="presOf" srcId="{EDC4E57C-7B4A-475A-B1FE-41F7F50D1B0D}" destId="{59829A12-3CC6-42F4-AE6E-92B603F70C00}" srcOrd="0" destOrd="0" presId="urn:microsoft.com/office/officeart/2005/8/layout/default#121"/>
    <dgm:cxn modelId="{8A8E0834-1F36-4047-A795-8026DF0117E5}" type="presOf" srcId="{BEA5ECBA-FD32-4C59-A87F-A9DA8736DF2C}" destId="{501D64F9-5B7C-43B2-B390-9A3BD9467D67}" srcOrd="0" destOrd="0" presId="urn:microsoft.com/office/officeart/2005/8/layout/default#121"/>
    <dgm:cxn modelId="{6D561161-27F9-464A-8663-A7D738757EF0}" srcId="{EDC4E57C-7B4A-475A-B1FE-41F7F50D1B0D}" destId="{BEA5ECBA-FD32-4C59-A87F-A9DA8736DF2C}" srcOrd="0" destOrd="0" parTransId="{6B493C19-2F26-416D-A31B-75BAD7E151D9}" sibTransId="{77EB1B57-753A-4EB8-9395-3509D05A9FE1}"/>
    <dgm:cxn modelId="{8E0B61D9-139A-43F3-B129-4C0DEE81CFA1}" type="presParOf" srcId="{59829A12-3CC6-42F4-AE6E-92B603F70C00}" destId="{501D64F9-5B7C-43B2-B390-9A3BD9467D67}" srcOrd="0" destOrd="0" presId="urn:microsoft.com/office/officeart/2005/8/layout/default#1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 一般通风及空气调节要求</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pPr algn="ctr"/>
          <a:endParaRPr lang="zh-CN" altLang="en-US"/>
        </a:p>
      </dgm:t>
    </dgm:pt>
    <dgm:pt modelId="{77EB1B57-753A-4EB8-9395-3509D05A9FE1}" cxnId="{6D561161-27F9-464A-8663-A7D738757EF0}" type="sibTrans">
      <dgm:prSet/>
      <dgm:spPr/>
      <dgm:t>
        <a:bodyPr/>
        <a:lstStyle/>
        <a:p>
          <a:pPr algn="ctr"/>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52836"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E1093587-E83B-49F5-9DC0-4718322354FF}" type="presOf" srcId="{EDC4E57C-7B4A-475A-B1FE-41F7F50D1B0D}" destId="{59829A12-3CC6-42F4-AE6E-92B603F70C00}" srcOrd="0" destOrd="0" presId="urn:microsoft.com/office/officeart/2005/8/layout/default#102"/>
    <dgm:cxn modelId="{FE3FB3E9-6868-47A6-A79E-AA70FCB0FC5C}" type="presOf" srcId="{BEA5ECBA-FD32-4C59-A87F-A9DA8736DF2C}" destId="{501D64F9-5B7C-43B2-B390-9A3BD9467D67}" srcOrd="0" destOrd="0" presId="urn:microsoft.com/office/officeart/2005/8/layout/default#102"/>
    <dgm:cxn modelId="{DB5B4292-1770-4D15-84D6-DAB5D80C4D4D}"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作业场所工作面上的采光系数要求</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52836" custScaleY="29167" custLinFactNeighborX="-47500" custLinFactNeighborY="-41666">
        <dgm:presLayoutVars>
          <dgm:bulletEnabled val="1"/>
        </dgm:presLayoutVars>
      </dgm:prSet>
      <dgm:spPr/>
    </dgm:pt>
  </dgm:ptLst>
  <dgm:cxnLst>
    <dgm:cxn modelId="{C4E33B3D-D013-4968-8EA8-5B8BB1773C90}" type="presOf" srcId="{BEA5ECBA-FD32-4C59-A87F-A9DA8736DF2C}" destId="{501D64F9-5B7C-43B2-B390-9A3BD9467D67}" srcOrd="0" destOrd="0" presId="urn:microsoft.com/office/officeart/2005/8/layout/default#102"/>
    <dgm:cxn modelId="{6D561161-27F9-464A-8663-A7D738757EF0}" srcId="{EDC4E57C-7B4A-475A-B1FE-41F7F50D1B0D}" destId="{BEA5ECBA-FD32-4C59-A87F-A9DA8736DF2C}" srcOrd="0" destOrd="0" parTransId="{6B493C19-2F26-416D-A31B-75BAD7E151D9}" sibTransId="{77EB1B57-753A-4EB8-9395-3509D05A9FE1}"/>
    <dgm:cxn modelId="{80513A78-6BBF-4E90-9BCB-5E72113A98C7}" type="presOf" srcId="{EDC4E57C-7B4A-475A-B1FE-41F7F50D1B0D}" destId="{59829A12-3CC6-42F4-AE6E-92B603F70C00}" srcOrd="0" destOrd="0" presId="urn:microsoft.com/office/officeart/2005/8/layout/default#102"/>
    <dgm:cxn modelId="{AE68F10E-1B97-450E-A11C-BEEBAAC5AE45}"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 工作场所的照明要求（部分举例）</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pPr algn="ctr"/>
          <a:endParaRPr lang="zh-CN" altLang="en-US"/>
        </a:p>
      </dgm:t>
    </dgm:pt>
    <dgm:pt modelId="{77EB1B57-753A-4EB8-9395-3509D05A9FE1}" cxnId="{6D561161-27F9-464A-8663-A7D738757EF0}" type="sibTrans">
      <dgm:prSet/>
      <dgm:spPr/>
      <dgm:t>
        <a:bodyPr/>
        <a:lstStyle/>
        <a:p>
          <a:pPr algn="ctr"/>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21005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0665DF96-6404-40DD-9F01-DFCD23AB2903}" type="presOf" srcId="{EDC4E57C-7B4A-475A-B1FE-41F7F50D1B0D}" destId="{59829A12-3CC6-42F4-AE6E-92B603F70C00}" srcOrd="0" destOrd="0" presId="urn:microsoft.com/office/officeart/2005/8/layout/default#102"/>
    <dgm:cxn modelId="{065BB0D3-AC9D-4E55-BC1F-650291BAC7AF}" type="presOf" srcId="{BEA5ECBA-FD32-4C59-A87F-A9DA8736DF2C}" destId="{501D64F9-5B7C-43B2-B390-9A3BD9467D67}" srcOrd="0" destOrd="0" presId="urn:microsoft.com/office/officeart/2005/8/layout/default#102"/>
    <dgm:cxn modelId="{95C9A55F-DA55-40D2-B20F-DEA72AC80FFA}"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 工作场所的照明要求（部分举例）</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pPr algn="ctr"/>
          <a:endParaRPr lang="zh-CN" altLang="en-US"/>
        </a:p>
      </dgm:t>
    </dgm:pt>
    <dgm:pt modelId="{77EB1B57-753A-4EB8-9395-3509D05A9FE1}" cxnId="{6D561161-27F9-464A-8663-A7D738757EF0}" type="sibTrans">
      <dgm:prSet/>
      <dgm:spPr/>
      <dgm:t>
        <a:bodyPr/>
        <a:lstStyle/>
        <a:p>
          <a:pPr algn="ctr"/>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21005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CCB64E54-EFE2-4E35-9632-318E985449BD}" type="presOf" srcId="{BEA5ECBA-FD32-4C59-A87F-A9DA8736DF2C}" destId="{501D64F9-5B7C-43B2-B390-9A3BD9467D67}" srcOrd="0" destOrd="0" presId="urn:microsoft.com/office/officeart/2005/8/layout/default#102"/>
    <dgm:cxn modelId="{E741A2BC-DFC6-45A6-82DE-9AE6F14120FB}" type="presOf" srcId="{EDC4E57C-7B4A-475A-B1FE-41F7F50D1B0D}" destId="{59829A12-3CC6-42F4-AE6E-92B603F70C00}" srcOrd="0" destOrd="0" presId="urn:microsoft.com/office/officeart/2005/8/layout/default#102"/>
    <dgm:cxn modelId="{9EEDF3CC-3ECA-4464-B80B-A8E58E61D545}"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 工作场所的照明要求（部分举例）</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pPr algn="ctr"/>
          <a:endParaRPr lang="zh-CN" altLang="en-US"/>
        </a:p>
      </dgm:t>
    </dgm:pt>
    <dgm:pt modelId="{77EB1B57-753A-4EB8-9395-3509D05A9FE1}" cxnId="{6D561161-27F9-464A-8663-A7D738757EF0}" type="sibTrans">
      <dgm:prSet/>
      <dgm:spPr/>
      <dgm:t>
        <a:bodyPr/>
        <a:lstStyle/>
        <a:p>
          <a:pPr algn="ctr"/>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210051" custScaleY="29167" custLinFactNeighborX="-47500" custLinFactNeighborY="-41666">
        <dgm:presLayoutVars>
          <dgm:bulletEnabled val="1"/>
        </dgm:presLayoutVars>
      </dgm:prSet>
      <dgm:spPr/>
    </dgm:pt>
  </dgm:ptLst>
  <dgm:cxnLst>
    <dgm:cxn modelId="{C4525823-74AE-4ED7-B270-5CD7AA6857D4}" type="presOf" srcId="{EDC4E57C-7B4A-475A-B1FE-41F7F50D1B0D}" destId="{59829A12-3CC6-42F4-AE6E-92B603F70C00}" srcOrd="0" destOrd="0" presId="urn:microsoft.com/office/officeart/2005/8/layout/default#102"/>
    <dgm:cxn modelId="{6D561161-27F9-464A-8663-A7D738757EF0}" srcId="{EDC4E57C-7B4A-475A-B1FE-41F7F50D1B0D}" destId="{BEA5ECBA-FD32-4C59-A87F-A9DA8736DF2C}" srcOrd="0" destOrd="0" parTransId="{6B493C19-2F26-416D-A31B-75BAD7E151D9}" sibTransId="{77EB1B57-753A-4EB8-9395-3509D05A9FE1}"/>
    <dgm:cxn modelId="{E7A824B9-6173-48A0-9673-160C227D412D}" type="presOf" srcId="{BEA5ECBA-FD32-4C59-A87F-A9DA8736DF2C}" destId="{501D64F9-5B7C-43B2-B390-9A3BD9467D67}" srcOrd="0" destOrd="0" presId="urn:microsoft.com/office/officeart/2005/8/layout/default#102"/>
    <dgm:cxn modelId="{12657780-B1E2-417F-ADC5-6459245229DF}"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 工作场所的照明要求（部分举例）</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pPr algn="ctr"/>
          <a:endParaRPr lang="zh-CN" altLang="en-US"/>
        </a:p>
      </dgm:t>
    </dgm:pt>
    <dgm:pt modelId="{77EB1B57-753A-4EB8-9395-3509D05A9FE1}" cxnId="{6D561161-27F9-464A-8663-A7D738757EF0}" type="sibTrans">
      <dgm:prSet/>
      <dgm:spPr/>
      <dgm:t>
        <a:bodyPr/>
        <a:lstStyle/>
        <a:p>
          <a:pPr algn="ctr"/>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210051" custScaleY="29167" custLinFactNeighborX="-47500" custLinFactNeighborY="-41666">
        <dgm:presLayoutVars>
          <dgm:bulletEnabled val="1"/>
        </dgm:presLayoutVars>
      </dgm:prSet>
      <dgm:spPr/>
    </dgm:pt>
  </dgm:ptLst>
  <dgm:cxnLst>
    <dgm:cxn modelId="{2ECE121C-ADDD-4B42-8A65-C6EE060635BE}" type="presOf" srcId="{BEA5ECBA-FD32-4C59-A87F-A9DA8736DF2C}" destId="{501D64F9-5B7C-43B2-B390-9A3BD9467D67}" srcOrd="0" destOrd="0" presId="urn:microsoft.com/office/officeart/2005/8/layout/default#102"/>
    <dgm:cxn modelId="{95440920-27A0-4629-9212-4EFCB0F77A63}" type="presOf" srcId="{EDC4E57C-7B4A-475A-B1FE-41F7F50D1B0D}" destId="{59829A12-3CC6-42F4-AE6E-92B603F70C00}" srcOrd="0" destOrd="0" presId="urn:microsoft.com/office/officeart/2005/8/layout/default#102"/>
    <dgm:cxn modelId="{6D561161-27F9-464A-8663-A7D738757EF0}" srcId="{EDC4E57C-7B4A-475A-B1FE-41F7F50D1B0D}" destId="{BEA5ECBA-FD32-4C59-A87F-A9DA8736DF2C}" srcOrd="0" destOrd="0" parTransId="{6B493C19-2F26-416D-A31B-75BAD7E151D9}" sibTransId="{77EB1B57-753A-4EB8-9395-3509D05A9FE1}"/>
    <dgm:cxn modelId="{98FBD588-5C5A-4B24-B882-7F46F766531B}"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首先确定车间卫生等级，然后按等级进行设置</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52836" custScaleY="29167" custLinFactNeighborX="-47500" custLinFactNeighborY="-41666">
        <dgm:presLayoutVars>
          <dgm:bulletEnabled val="1"/>
        </dgm:presLayoutVars>
      </dgm:prSet>
      <dgm:spPr/>
    </dgm:pt>
  </dgm:ptLst>
  <dgm:cxnLst>
    <dgm:cxn modelId="{EA81801B-A986-416E-B71A-4C9CC3B27AB9}" type="presOf" srcId="{EDC4E57C-7B4A-475A-B1FE-41F7F50D1B0D}" destId="{59829A12-3CC6-42F4-AE6E-92B603F70C00}" srcOrd="0" destOrd="0" presId="urn:microsoft.com/office/officeart/2005/8/layout/default#102"/>
    <dgm:cxn modelId="{6D561161-27F9-464A-8663-A7D738757EF0}" srcId="{EDC4E57C-7B4A-475A-B1FE-41F7F50D1B0D}" destId="{BEA5ECBA-FD32-4C59-A87F-A9DA8736DF2C}" srcOrd="0" destOrd="0" parTransId="{6B493C19-2F26-416D-A31B-75BAD7E151D9}" sibTransId="{77EB1B57-753A-4EB8-9395-3509D05A9FE1}"/>
    <dgm:cxn modelId="{287521AC-60BA-4FEF-8E9C-6DD511B0A79B}" type="presOf" srcId="{BEA5ECBA-FD32-4C59-A87F-A9DA8736DF2C}" destId="{501D64F9-5B7C-43B2-B390-9A3BD9467D67}" srcOrd="0" destOrd="0" presId="urn:microsoft.com/office/officeart/2005/8/layout/default#102"/>
    <dgm:cxn modelId="{C115A508-C80F-45D4-B5F8-A44C9BFF356D}"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首先确定车间卫生等级，然后按等级进行设置</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52836" custScaleY="29167" custLinFactNeighborX="-47500" custLinFactNeighborY="-41666">
        <dgm:presLayoutVars>
          <dgm:bulletEnabled val="1"/>
        </dgm:presLayoutVars>
      </dgm:prSet>
      <dgm:spPr/>
    </dgm:pt>
  </dgm:ptLst>
  <dgm:cxnLst>
    <dgm:cxn modelId="{E3E9FE5B-22E7-4A8D-B887-CEB207DF21BA}" type="presOf" srcId="{BEA5ECBA-FD32-4C59-A87F-A9DA8736DF2C}" destId="{501D64F9-5B7C-43B2-B390-9A3BD9467D67}" srcOrd="0" destOrd="0" presId="urn:microsoft.com/office/officeart/2005/8/layout/default#102"/>
    <dgm:cxn modelId="{6D561161-27F9-464A-8663-A7D738757EF0}" srcId="{EDC4E57C-7B4A-475A-B1FE-41F7F50D1B0D}" destId="{BEA5ECBA-FD32-4C59-A87F-A9DA8736DF2C}" srcOrd="0" destOrd="0" parTransId="{6B493C19-2F26-416D-A31B-75BAD7E151D9}" sibTransId="{77EB1B57-753A-4EB8-9395-3509D05A9FE1}"/>
    <dgm:cxn modelId="{38C01E6F-24B7-403E-AA9F-6FAA881D135D}" type="presOf" srcId="{EDC4E57C-7B4A-475A-B1FE-41F7F50D1B0D}" destId="{59829A12-3CC6-42F4-AE6E-92B603F70C00}" srcOrd="0" destOrd="0" presId="urn:microsoft.com/office/officeart/2005/8/layout/default#102"/>
    <dgm:cxn modelId="{237A1803-6F45-43A7-BDB5-90DF7D8C569E}"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C8BF901C-D34C-40B7-9DD9-7F710E6E8BDC}" type="presOf" srcId="{EDC4E57C-7B4A-475A-B1FE-41F7F50D1B0D}" destId="{59829A12-3CC6-42F4-AE6E-92B603F70C00}"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2744B1B2-1ADC-43E0-9D15-8A8226A8FD46}" type="presOf" srcId="{BEA5ECBA-FD32-4C59-A87F-A9DA8736DF2C}" destId="{501D64F9-5B7C-43B2-B390-9A3BD9467D67}" srcOrd="0" destOrd="0" presId="urn:microsoft.com/office/officeart/2005/8/layout/default#17"/>
    <dgm:cxn modelId="{34B1986D-90C9-45CA-B3CE-FA5B4D09B0BB}"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首先确定车间卫生等级，然后按等级进行设置</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52836"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8F6AA74C-4C38-45BE-AABB-304DCF5F4745}" type="presOf" srcId="{BEA5ECBA-FD32-4C59-A87F-A9DA8736DF2C}" destId="{501D64F9-5B7C-43B2-B390-9A3BD9467D67}" srcOrd="0" destOrd="0" presId="urn:microsoft.com/office/officeart/2005/8/layout/default#102"/>
    <dgm:cxn modelId="{336B6EC4-6CC8-4B84-A3E6-C7696E1A3498}" type="presOf" srcId="{EDC4E57C-7B4A-475A-B1FE-41F7F50D1B0D}" destId="{59829A12-3CC6-42F4-AE6E-92B603F70C00}" srcOrd="0" destOrd="0" presId="urn:microsoft.com/office/officeart/2005/8/layout/default#102"/>
    <dgm:cxn modelId="{A7776F52-0832-49FD-9E22-F84CF0AA52FA}"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首先确定车间卫生等级，然后按等级进行设置</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52836" custScaleY="29167" custLinFactNeighborX="-47500" custLinFactNeighborY="-41666">
        <dgm:presLayoutVars>
          <dgm:bulletEnabled val="1"/>
        </dgm:presLayoutVars>
      </dgm:prSet>
      <dgm:spPr/>
    </dgm:pt>
  </dgm:ptLst>
  <dgm:cxnLst>
    <dgm:cxn modelId="{B19A3C0B-3348-4F71-8AA1-4ED7A7FD7FBF}" type="presOf" srcId="{EDC4E57C-7B4A-475A-B1FE-41F7F50D1B0D}" destId="{59829A12-3CC6-42F4-AE6E-92B603F70C00}" srcOrd="0" destOrd="0" presId="urn:microsoft.com/office/officeart/2005/8/layout/default#102"/>
    <dgm:cxn modelId="{BD048F3D-E8D9-4E7A-BA60-7C80D1F4D7BF}" type="presOf" srcId="{BEA5ECBA-FD32-4C59-A87F-A9DA8736DF2C}" destId="{501D64F9-5B7C-43B2-B390-9A3BD9467D67}" srcOrd="0" destOrd="0" presId="urn:microsoft.com/office/officeart/2005/8/layout/default#102"/>
    <dgm:cxn modelId="{6D561161-27F9-464A-8663-A7D738757EF0}" srcId="{EDC4E57C-7B4A-475A-B1FE-41F7F50D1B0D}" destId="{BEA5ECBA-FD32-4C59-A87F-A9DA8736DF2C}" srcOrd="0" destOrd="0" parTransId="{6B493C19-2F26-416D-A31B-75BAD7E151D9}" sibTransId="{77EB1B57-753A-4EB8-9395-3509D05A9FE1}"/>
    <dgm:cxn modelId="{5EF1FDE9-733B-4A63-A470-CBE88F0C150C}"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0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50000"/>
          </a:schemeClr>
        </a:solidFill>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首先确定车间卫生等级，然后按等级进行设置</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52836"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F5ACFA74-C1F5-4684-AFAD-D0DED42D3669}" type="presOf" srcId="{BEA5ECBA-FD32-4C59-A87F-A9DA8736DF2C}" destId="{501D64F9-5B7C-43B2-B390-9A3BD9467D67}" srcOrd="0" destOrd="0" presId="urn:microsoft.com/office/officeart/2005/8/layout/default#102"/>
    <dgm:cxn modelId="{2565E57D-1341-4E48-86F1-3F6D5AB7DE6A}" type="presOf" srcId="{EDC4E57C-7B4A-475A-B1FE-41F7F50D1B0D}" destId="{59829A12-3CC6-42F4-AE6E-92B603F70C00}" srcOrd="0" destOrd="0" presId="urn:microsoft.com/office/officeart/2005/8/layout/default#102"/>
    <dgm:cxn modelId="{99150E6F-8510-41F3-8E79-87AA6F3D8F95}" type="presParOf" srcId="{59829A12-3CC6-42F4-AE6E-92B603F70C00}" destId="{501D64F9-5B7C-43B2-B390-9A3BD9467D67}" srcOrd="0" destOrd="0" presId="urn:microsoft.com/office/officeart/2005/8/layout/default#10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40"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394EC577-97E8-408A-A77F-C8C621F76094}" type="presOf" srcId="{BEA5ECBA-FD32-4C59-A87F-A9DA8736DF2C}" destId="{501D64F9-5B7C-43B2-B390-9A3BD9467D67}" srcOrd="0" destOrd="0" presId="urn:microsoft.com/office/officeart/2005/8/layout/default#40"/>
    <dgm:cxn modelId="{8F5148F3-9129-4D4B-8478-0EDEBEA516A8}" type="presOf" srcId="{EDC4E57C-7B4A-475A-B1FE-41F7F50D1B0D}" destId="{59829A12-3CC6-42F4-AE6E-92B603F70C00}" srcOrd="0" destOrd="0" presId="urn:microsoft.com/office/officeart/2005/8/layout/default#40"/>
    <dgm:cxn modelId="{9B52856B-1623-4420-A283-45366FF32EF1}" type="presParOf" srcId="{59829A12-3CC6-42F4-AE6E-92B603F70C00}" destId="{501D64F9-5B7C-43B2-B390-9A3BD9467D67}" srcOrd="0" destOrd="0" presId="urn:microsoft.com/office/officeart/2005/8/layout/default#40"/>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4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47500" custLinFactNeighborY="-41666">
        <dgm:presLayoutVars>
          <dgm:bulletEnabled val="1"/>
        </dgm:presLayoutVars>
      </dgm:prSet>
      <dgm:spPr/>
    </dgm:pt>
  </dgm:ptLst>
  <dgm:cxnLst>
    <dgm:cxn modelId="{397DDA00-D811-4F89-9B08-A71558B2BEFD}" type="presOf" srcId="{BEA5ECBA-FD32-4C59-A87F-A9DA8736DF2C}" destId="{501D64F9-5B7C-43B2-B390-9A3BD9467D67}" srcOrd="0" destOrd="0" presId="urn:microsoft.com/office/officeart/2005/8/layout/default#41"/>
    <dgm:cxn modelId="{474C055D-806E-4063-B703-AE949AC23B0A}" type="presOf" srcId="{EDC4E57C-7B4A-475A-B1FE-41F7F50D1B0D}" destId="{59829A12-3CC6-42F4-AE6E-92B603F70C00}" srcOrd="0" destOrd="0" presId="urn:microsoft.com/office/officeart/2005/8/layout/default#41"/>
    <dgm:cxn modelId="{6D561161-27F9-464A-8663-A7D738757EF0}" srcId="{EDC4E57C-7B4A-475A-B1FE-41F7F50D1B0D}" destId="{BEA5ECBA-FD32-4C59-A87F-A9DA8736DF2C}" srcOrd="0" destOrd="0" parTransId="{6B493C19-2F26-416D-A31B-75BAD7E151D9}" sibTransId="{77EB1B57-753A-4EB8-9395-3509D05A9FE1}"/>
    <dgm:cxn modelId="{354CB208-17C1-483B-BE5A-F7387037643E}" type="presParOf" srcId="{59829A12-3CC6-42F4-AE6E-92B603F70C00}" destId="{501D64F9-5B7C-43B2-B390-9A3BD9467D67}" srcOrd="0" destOrd="0" presId="urn:microsoft.com/office/officeart/2005/8/layout/default#4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4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47500" custLinFactNeighborY="-41666">
        <dgm:presLayoutVars>
          <dgm:bulletEnabled val="1"/>
        </dgm:presLayoutVars>
      </dgm:prSet>
      <dgm:spPr/>
    </dgm:pt>
  </dgm:ptLst>
  <dgm:cxnLst>
    <dgm:cxn modelId="{11556115-5DF9-4A1C-BEE9-D58083778FB5}" type="presOf" srcId="{BEA5ECBA-FD32-4C59-A87F-A9DA8736DF2C}" destId="{501D64F9-5B7C-43B2-B390-9A3BD9467D67}" srcOrd="0" destOrd="0" presId="urn:microsoft.com/office/officeart/2005/8/layout/default#42"/>
    <dgm:cxn modelId="{6D561161-27F9-464A-8663-A7D738757EF0}" srcId="{EDC4E57C-7B4A-475A-B1FE-41F7F50D1B0D}" destId="{BEA5ECBA-FD32-4C59-A87F-A9DA8736DF2C}" srcOrd="0" destOrd="0" parTransId="{6B493C19-2F26-416D-A31B-75BAD7E151D9}" sibTransId="{77EB1B57-753A-4EB8-9395-3509D05A9FE1}"/>
    <dgm:cxn modelId="{9650E9C5-B948-4DCA-B07A-058044CC371F}" type="presOf" srcId="{EDC4E57C-7B4A-475A-B1FE-41F7F50D1B0D}" destId="{59829A12-3CC6-42F4-AE6E-92B603F70C00}" srcOrd="0" destOrd="0" presId="urn:microsoft.com/office/officeart/2005/8/layout/default#42"/>
    <dgm:cxn modelId="{DBC5EB7A-66B5-4E5B-8436-672A0665B76B}" type="presParOf" srcId="{59829A12-3CC6-42F4-AE6E-92B603F70C00}" destId="{501D64F9-5B7C-43B2-B390-9A3BD9467D67}" srcOrd="0" destOrd="0" presId="urn:microsoft.com/office/officeart/2005/8/layout/default#4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4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D1B7525C-96BD-4CA4-98E0-F91AC69E6DF3}" type="presOf" srcId="{BEA5ECBA-FD32-4C59-A87F-A9DA8736DF2C}" destId="{501D64F9-5B7C-43B2-B390-9A3BD9467D67}" srcOrd="0" destOrd="0" presId="urn:microsoft.com/office/officeart/2005/8/layout/default#43"/>
    <dgm:cxn modelId="{6D561161-27F9-464A-8663-A7D738757EF0}" srcId="{EDC4E57C-7B4A-475A-B1FE-41F7F50D1B0D}" destId="{BEA5ECBA-FD32-4C59-A87F-A9DA8736DF2C}" srcOrd="0" destOrd="0" parTransId="{6B493C19-2F26-416D-A31B-75BAD7E151D9}" sibTransId="{77EB1B57-753A-4EB8-9395-3509D05A9FE1}"/>
    <dgm:cxn modelId="{F04FB04C-E678-42C6-A06C-8680D501550C}" type="presOf" srcId="{EDC4E57C-7B4A-475A-B1FE-41F7F50D1B0D}" destId="{59829A12-3CC6-42F4-AE6E-92B603F70C00}" srcOrd="0" destOrd="0" presId="urn:microsoft.com/office/officeart/2005/8/layout/default#43"/>
    <dgm:cxn modelId="{848DBEDA-1C57-482E-AD94-621A8E001C72}" type="presParOf" srcId="{59829A12-3CC6-42F4-AE6E-92B603F70C00}" destId="{501D64F9-5B7C-43B2-B390-9A3BD9467D67}" srcOrd="0" destOrd="0" presId="urn:microsoft.com/office/officeart/2005/8/layout/default#4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4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BA42C061-6A04-4A2B-A550-D7B3DDEA4E69}" type="presOf" srcId="{BEA5ECBA-FD32-4C59-A87F-A9DA8736DF2C}" destId="{501D64F9-5B7C-43B2-B390-9A3BD9467D67}" srcOrd="0" destOrd="0" presId="urn:microsoft.com/office/officeart/2005/8/layout/default#44"/>
    <dgm:cxn modelId="{D104AD48-D962-4110-9CFB-AF8EB173BD53}" type="presOf" srcId="{EDC4E57C-7B4A-475A-B1FE-41F7F50D1B0D}" destId="{59829A12-3CC6-42F4-AE6E-92B603F70C00}" srcOrd="0" destOrd="0" presId="urn:microsoft.com/office/officeart/2005/8/layout/default#44"/>
    <dgm:cxn modelId="{CD7DB87E-9151-4730-8887-919B249B8270}" type="presParOf" srcId="{59829A12-3CC6-42F4-AE6E-92B603F70C00}" destId="{501D64F9-5B7C-43B2-B390-9A3BD9467D67}" srcOrd="0" destOrd="0" presId="urn:microsoft.com/office/officeart/2005/8/layout/default#4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4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524AC123-D07C-4FC4-84F9-A09B6B7AAE9E}" type="presOf" srcId="{EDC4E57C-7B4A-475A-B1FE-41F7F50D1B0D}" destId="{59829A12-3CC6-42F4-AE6E-92B603F70C00}" srcOrd="0" destOrd="0" presId="urn:microsoft.com/office/officeart/2005/8/layout/default#45"/>
    <dgm:cxn modelId="{6D561161-27F9-464A-8663-A7D738757EF0}" srcId="{EDC4E57C-7B4A-475A-B1FE-41F7F50D1B0D}" destId="{BEA5ECBA-FD32-4C59-A87F-A9DA8736DF2C}" srcOrd="0" destOrd="0" parTransId="{6B493C19-2F26-416D-A31B-75BAD7E151D9}" sibTransId="{77EB1B57-753A-4EB8-9395-3509D05A9FE1}"/>
    <dgm:cxn modelId="{4E7E78A4-A3F8-4279-81A4-AF0BF9CA437E}" type="presOf" srcId="{BEA5ECBA-FD32-4C59-A87F-A9DA8736DF2C}" destId="{501D64F9-5B7C-43B2-B390-9A3BD9467D67}" srcOrd="0" destOrd="0" presId="urn:microsoft.com/office/officeart/2005/8/layout/default#45"/>
    <dgm:cxn modelId="{2C439EB5-CBA0-4D94-8BF7-CE54048D3CE9}" type="presParOf" srcId="{59829A12-3CC6-42F4-AE6E-92B603F70C00}" destId="{501D64F9-5B7C-43B2-B390-9A3BD9467D67}" srcOrd="0" destOrd="0" presId="urn:microsoft.com/office/officeart/2005/8/layout/default#4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6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4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A11A5745-6C21-44E9-894A-EAA71FDAF127}" type="presOf" srcId="{EDC4E57C-7B4A-475A-B1FE-41F7F50D1B0D}" destId="{59829A12-3CC6-42F4-AE6E-92B603F70C00}" srcOrd="0" destOrd="0" presId="urn:microsoft.com/office/officeart/2005/8/layout/default#46"/>
    <dgm:cxn modelId="{6CA39745-CAAD-49FF-90C8-A70D7EAC7DA5}" type="presOf" srcId="{BEA5ECBA-FD32-4C59-A87F-A9DA8736DF2C}" destId="{501D64F9-5B7C-43B2-B390-9A3BD9467D67}" srcOrd="0" destOrd="0" presId="urn:microsoft.com/office/officeart/2005/8/layout/default#46"/>
    <dgm:cxn modelId="{A43DBBFE-94A5-458D-979B-5C22B9798475}" type="presParOf" srcId="{59829A12-3CC6-42F4-AE6E-92B603F70C00}" destId="{501D64F9-5B7C-43B2-B390-9A3BD9467D67}" srcOrd="0" destOrd="0" presId="urn:microsoft.com/office/officeart/2005/8/layout/default#4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20EC5C01-90BE-404B-A53F-11AA38E8F52D}" type="presOf" srcId="{EDC4E57C-7B4A-475A-B1FE-41F7F50D1B0D}" destId="{59829A12-3CC6-42F4-AE6E-92B603F70C00}" srcOrd="0" destOrd="0" presId="urn:microsoft.com/office/officeart/2005/8/layout/default#17"/>
    <dgm:cxn modelId="{6DCF5D19-504B-4293-9D37-DA5AA8292A53}" type="presOf" srcId="{BEA5ECBA-FD32-4C59-A87F-A9DA8736DF2C}" destId="{501D64F9-5B7C-43B2-B390-9A3BD9467D67}"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1252E35F-68DB-49B6-B30D-F185FD57DAC3}"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4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49E4B548-C43C-4C3F-9E54-A3CD48AD1752}" type="presOf" srcId="{BEA5ECBA-FD32-4C59-A87F-A9DA8736DF2C}" destId="{501D64F9-5B7C-43B2-B390-9A3BD9467D67}" srcOrd="0" destOrd="0" presId="urn:microsoft.com/office/officeart/2005/8/layout/default#47"/>
    <dgm:cxn modelId="{A777FDD5-BEA9-40FB-9A52-F382A7D193FC}" type="presOf" srcId="{EDC4E57C-7B4A-475A-B1FE-41F7F50D1B0D}" destId="{59829A12-3CC6-42F4-AE6E-92B603F70C00}" srcOrd="0" destOrd="0" presId="urn:microsoft.com/office/officeart/2005/8/layout/default#47"/>
    <dgm:cxn modelId="{31F679A8-2349-4DDF-8504-9D0BB8ED5322}" type="presParOf" srcId="{59829A12-3CC6-42F4-AE6E-92B603F70C00}" destId="{501D64F9-5B7C-43B2-B390-9A3BD9467D67}" srcOrd="0" destOrd="0" presId="urn:microsoft.com/office/officeart/2005/8/layout/default#4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4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02344594-9CA6-48E6-9DB5-01F3DC07C5FF}" type="presOf" srcId="{EDC4E57C-7B4A-475A-B1FE-41F7F50D1B0D}" destId="{59829A12-3CC6-42F4-AE6E-92B603F70C00}" srcOrd="0" destOrd="0" presId="urn:microsoft.com/office/officeart/2005/8/layout/default#48"/>
    <dgm:cxn modelId="{5FCCADA6-DCAF-4288-96D6-00E4712D3499}" type="presOf" srcId="{BEA5ECBA-FD32-4C59-A87F-A9DA8736DF2C}" destId="{501D64F9-5B7C-43B2-B390-9A3BD9467D67}" srcOrd="0" destOrd="0" presId="urn:microsoft.com/office/officeart/2005/8/layout/default#48"/>
    <dgm:cxn modelId="{3866AFC8-3AB7-47B7-BBC6-1FC8595081F7}" type="presParOf" srcId="{59829A12-3CC6-42F4-AE6E-92B603F70C00}" destId="{501D64F9-5B7C-43B2-B390-9A3BD9467D67}" srcOrd="0" destOrd="0" presId="urn:microsoft.com/office/officeart/2005/8/layout/default#4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4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36C35327-A6D5-4366-A9C6-B21988ED3A6A}" type="presOf" srcId="{BEA5ECBA-FD32-4C59-A87F-A9DA8736DF2C}" destId="{501D64F9-5B7C-43B2-B390-9A3BD9467D67}" srcOrd="0" destOrd="0" presId="urn:microsoft.com/office/officeart/2005/8/layout/default#49"/>
    <dgm:cxn modelId="{6D561161-27F9-464A-8663-A7D738757EF0}" srcId="{EDC4E57C-7B4A-475A-B1FE-41F7F50D1B0D}" destId="{BEA5ECBA-FD32-4C59-A87F-A9DA8736DF2C}" srcOrd="0" destOrd="0" parTransId="{6B493C19-2F26-416D-A31B-75BAD7E151D9}" sibTransId="{77EB1B57-753A-4EB8-9395-3509D05A9FE1}"/>
    <dgm:cxn modelId="{35F8EB72-0A3D-4DD7-973E-7F4652D9B8F2}" type="presOf" srcId="{EDC4E57C-7B4A-475A-B1FE-41F7F50D1B0D}" destId="{59829A12-3CC6-42F4-AE6E-92B603F70C00}" srcOrd="0" destOrd="0" presId="urn:microsoft.com/office/officeart/2005/8/layout/default#49"/>
    <dgm:cxn modelId="{64796EE3-FA10-4B3A-9F46-1CD28D02DFED}" type="presParOf" srcId="{59829A12-3CC6-42F4-AE6E-92B603F70C00}" destId="{501D64F9-5B7C-43B2-B390-9A3BD9467D67}" srcOrd="0" destOrd="0" presId="urn:microsoft.com/office/officeart/2005/8/layout/default#4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0"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CB8B5510-B074-4E17-B089-A97DFF397741}" type="presOf" srcId="{BEA5ECBA-FD32-4C59-A87F-A9DA8736DF2C}" destId="{501D64F9-5B7C-43B2-B390-9A3BD9467D67}" srcOrd="0" destOrd="0" presId="urn:microsoft.com/office/officeart/2005/8/layout/default#50"/>
    <dgm:cxn modelId="{6D561161-27F9-464A-8663-A7D738757EF0}" srcId="{EDC4E57C-7B4A-475A-B1FE-41F7F50D1B0D}" destId="{BEA5ECBA-FD32-4C59-A87F-A9DA8736DF2C}" srcOrd="0" destOrd="0" parTransId="{6B493C19-2F26-416D-A31B-75BAD7E151D9}" sibTransId="{77EB1B57-753A-4EB8-9395-3509D05A9FE1}"/>
    <dgm:cxn modelId="{385E6468-2132-4862-AE66-7BEDA31A0254}" type="presOf" srcId="{EDC4E57C-7B4A-475A-B1FE-41F7F50D1B0D}" destId="{59829A12-3CC6-42F4-AE6E-92B603F70C00}" srcOrd="0" destOrd="0" presId="urn:microsoft.com/office/officeart/2005/8/layout/default#50"/>
    <dgm:cxn modelId="{9C356CAB-439C-4790-8C5A-F44D3B65F2C8}" type="presParOf" srcId="{59829A12-3CC6-42F4-AE6E-92B603F70C00}" destId="{501D64F9-5B7C-43B2-B390-9A3BD9467D67}" srcOrd="0" destOrd="0" presId="urn:microsoft.com/office/officeart/2005/8/layout/default#50"/>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rPr>
            <a:t>排风量的测定</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CABBC339-930E-4898-9CD6-C2DFBA37E137}" type="presOf" srcId="{EDC4E57C-7B4A-475A-B1FE-41F7F50D1B0D}" destId="{59829A12-3CC6-42F4-AE6E-92B603F70C00}" srcOrd="0" destOrd="0" presId="urn:microsoft.com/office/officeart/2005/8/layout/default#51"/>
    <dgm:cxn modelId="{6D561161-27F9-464A-8663-A7D738757EF0}" srcId="{EDC4E57C-7B4A-475A-B1FE-41F7F50D1B0D}" destId="{BEA5ECBA-FD32-4C59-A87F-A9DA8736DF2C}" srcOrd="0" destOrd="0" parTransId="{6B493C19-2F26-416D-A31B-75BAD7E151D9}" sibTransId="{77EB1B57-753A-4EB8-9395-3509D05A9FE1}"/>
    <dgm:cxn modelId="{B176EBB4-96C4-4A18-B2EE-68A324102751}" type="presOf" srcId="{BEA5ECBA-FD32-4C59-A87F-A9DA8736DF2C}" destId="{501D64F9-5B7C-43B2-B390-9A3BD9467D67}" srcOrd="0" destOrd="0" presId="urn:microsoft.com/office/officeart/2005/8/layout/default#51"/>
    <dgm:cxn modelId="{7B28818C-2424-44F1-88FC-EB2CC1CBBD1F}" type="presParOf" srcId="{59829A12-3CC6-42F4-AE6E-92B603F70C00}" destId="{501D64F9-5B7C-43B2-B390-9A3BD9467D67}" srcOrd="0" destOrd="0" presId="urn:microsoft.com/office/officeart/2005/8/layout/default#5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E1638B4E-9C6B-4476-9EA1-AB5EA63D1C6F}" type="presOf" srcId="{EDC4E57C-7B4A-475A-B1FE-41F7F50D1B0D}" destId="{59829A12-3CC6-42F4-AE6E-92B603F70C00}" srcOrd="0" destOrd="0" presId="urn:microsoft.com/office/officeart/2005/8/layout/default#51"/>
    <dgm:cxn modelId="{3B6A43B2-76DA-4635-A5B2-65BD35665269}" type="presOf" srcId="{BEA5ECBA-FD32-4C59-A87F-A9DA8736DF2C}" destId="{501D64F9-5B7C-43B2-B390-9A3BD9467D67}" srcOrd="0" destOrd="0" presId="urn:microsoft.com/office/officeart/2005/8/layout/default#51"/>
    <dgm:cxn modelId="{B6739039-A6B5-4594-82FD-B7744B92B9B9}" type="presParOf" srcId="{59829A12-3CC6-42F4-AE6E-92B603F70C00}" destId="{501D64F9-5B7C-43B2-B390-9A3BD9467D67}" srcOrd="0" destOrd="0" presId="urn:microsoft.com/office/officeart/2005/8/layout/default#5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963F6240-8C86-4634-A6EC-CE69A44BD364}" type="presOf" srcId="{EDC4E57C-7B4A-475A-B1FE-41F7F50D1B0D}" destId="{59829A12-3CC6-42F4-AE6E-92B603F70C00}" srcOrd="0" destOrd="0" presId="urn:microsoft.com/office/officeart/2005/8/layout/default#52"/>
    <dgm:cxn modelId="{A3575A5B-79B5-450D-9907-BD82BDE88DB9}" type="presOf" srcId="{BEA5ECBA-FD32-4C59-A87F-A9DA8736DF2C}" destId="{501D64F9-5B7C-43B2-B390-9A3BD9467D67}" srcOrd="0" destOrd="0" presId="urn:microsoft.com/office/officeart/2005/8/layout/default#52"/>
    <dgm:cxn modelId="{6D561161-27F9-464A-8663-A7D738757EF0}" srcId="{EDC4E57C-7B4A-475A-B1FE-41F7F50D1B0D}" destId="{BEA5ECBA-FD32-4C59-A87F-A9DA8736DF2C}" srcOrd="0" destOrd="0" parTransId="{6B493C19-2F26-416D-A31B-75BAD7E151D9}" sibTransId="{77EB1B57-753A-4EB8-9395-3509D05A9FE1}"/>
    <dgm:cxn modelId="{FF9C0A78-85A4-4502-8E53-487DD32559C4}" type="presParOf" srcId="{59829A12-3CC6-42F4-AE6E-92B603F70C00}" destId="{501D64F9-5B7C-43B2-B390-9A3BD9467D67}" srcOrd="0" destOrd="0" presId="urn:microsoft.com/office/officeart/2005/8/layout/default#5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5CD71B09-E658-41B2-83CD-31E27C2A8859}" type="presOf" srcId="{EDC4E57C-7B4A-475A-B1FE-41F7F50D1B0D}" destId="{59829A12-3CC6-42F4-AE6E-92B603F70C00}" srcOrd="0" destOrd="0" presId="urn:microsoft.com/office/officeart/2005/8/layout/default#53"/>
    <dgm:cxn modelId="{6D561161-27F9-464A-8663-A7D738757EF0}" srcId="{EDC4E57C-7B4A-475A-B1FE-41F7F50D1B0D}" destId="{BEA5ECBA-FD32-4C59-A87F-A9DA8736DF2C}" srcOrd="0" destOrd="0" parTransId="{6B493C19-2F26-416D-A31B-75BAD7E151D9}" sibTransId="{77EB1B57-753A-4EB8-9395-3509D05A9FE1}"/>
    <dgm:cxn modelId="{E6AE847C-DDC6-4F83-BB1B-E2142DF5C785}" type="presOf" srcId="{BEA5ECBA-FD32-4C59-A87F-A9DA8736DF2C}" destId="{501D64F9-5B7C-43B2-B390-9A3BD9467D67}" srcOrd="0" destOrd="0" presId="urn:microsoft.com/office/officeart/2005/8/layout/default#53"/>
    <dgm:cxn modelId="{C6239129-0718-4D11-BC6D-061344A345E5}" type="presParOf" srcId="{59829A12-3CC6-42F4-AE6E-92B603F70C00}" destId="{501D64F9-5B7C-43B2-B390-9A3BD9467D67}" srcOrd="0" destOrd="0" presId="urn:microsoft.com/office/officeart/2005/8/layout/default#5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706" custLinFactNeighborY="-6603">
        <dgm:presLayoutVars>
          <dgm:bulletEnabled val="1"/>
        </dgm:presLayoutVars>
      </dgm:prSet>
      <dgm:spPr/>
    </dgm:pt>
  </dgm:ptLst>
  <dgm:cxnLst>
    <dgm:cxn modelId="{7C905A00-4896-4F01-9543-E6D49ECFAC6A}" type="presOf" srcId="{EDC4E57C-7B4A-475A-B1FE-41F7F50D1B0D}" destId="{59829A12-3CC6-42F4-AE6E-92B603F70C00}" srcOrd="0" destOrd="0" presId="urn:microsoft.com/office/officeart/2005/8/layout/default#54"/>
    <dgm:cxn modelId="{9081F009-1A0A-43C6-BBFB-320C5EE7BA81}" type="presOf" srcId="{BEA5ECBA-FD32-4C59-A87F-A9DA8736DF2C}" destId="{501D64F9-5B7C-43B2-B390-9A3BD9467D67}" srcOrd="0" destOrd="0" presId="urn:microsoft.com/office/officeart/2005/8/layout/default#54"/>
    <dgm:cxn modelId="{6D561161-27F9-464A-8663-A7D738757EF0}" srcId="{EDC4E57C-7B4A-475A-B1FE-41F7F50D1B0D}" destId="{BEA5ECBA-FD32-4C59-A87F-A9DA8736DF2C}" srcOrd="0" destOrd="0" parTransId="{6B493C19-2F26-416D-A31B-75BAD7E151D9}" sibTransId="{77EB1B57-753A-4EB8-9395-3509D05A9FE1}"/>
    <dgm:cxn modelId="{BD9D96AD-4B3E-4C89-B8D4-00442520D944}" type="presParOf" srcId="{59829A12-3CC6-42F4-AE6E-92B603F70C00}" destId="{501D64F9-5B7C-43B2-B390-9A3BD9467D67}" srcOrd="0" destOrd="0" presId="urn:microsoft.com/office/officeart/2005/8/layout/default#5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7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1">
            <a:lumMod val="9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排风量的测定</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71011" custScaleY="29167" custLinFactNeighborX="-14495" custLinFactNeighborY="-20839">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8EAFC37C-04C2-478D-A04D-EFC8267A3F62}" type="presOf" srcId="{EDC4E57C-7B4A-475A-B1FE-41F7F50D1B0D}" destId="{59829A12-3CC6-42F4-AE6E-92B603F70C00}" srcOrd="0" destOrd="0" presId="urn:microsoft.com/office/officeart/2005/8/layout/default#55"/>
    <dgm:cxn modelId="{956E2A87-7A8C-483A-8554-A8CEA481B520}" type="presOf" srcId="{BEA5ECBA-FD32-4C59-A87F-A9DA8736DF2C}" destId="{501D64F9-5B7C-43B2-B390-9A3BD9467D67}" srcOrd="0" destOrd="0" presId="urn:microsoft.com/office/officeart/2005/8/layout/default#55"/>
    <dgm:cxn modelId="{4895C2A6-C485-4498-8094-217A4B910413}" type="presParOf" srcId="{59829A12-3CC6-42F4-AE6E-92B603F70C00}" destId="{501D64F9-5B7C-43B2-B390-9A3BD9467D67}" srcOrd="0" destOrd="0" presId="urn:microsoft.com/office/officeart/2005/8/layout/default#5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39675B4E-7456-49AD-B5D3-C24F0EC890A4}" type="presOf" srcId="{EDC4E57C-7B4A-475A-B1FE-41F7F50D1B0D}" destId="{59829A12-3CC6-42F4-AE6E-92B603F70C00}" srcOrd="0" destOrd="0" presId="urn:microsoft.com/office/officeart/2005/8/layout/default#17"/>
    <dgm:cxn modelId="{349722EB-C161-431B-845C-18431FA1BC87}" type="presOf" srcId="{BEA5ECBA-FD32-4C59-A87F-A9DA8736DF2C}" destId="{501D64F9-5B7C-43B2-B390-9A3BD9467D67}" srcOrd="0" destOrd="0" presId="urn:microsoft.com/office/officeart/2005/8/layout/default#17"/>
    <dgm:cxn modelId="{9952EA19-51F9-4093-AA9D-0DFA37A9375A}"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69077871-0EEE-41E2-86D2-35023777A157}" type="presOf" srcId="{EDC4E57C-7B4A-475A-B1FE-41F7F50D1B0D}" destId="{59829A12-3CC6-42F4-AE6E-92B603F70C00}" srcOrd="0" destOrd="0" presId="urn:microsoft.com/office/officeart/2005/8/layout/default#17"/>
    <dgm:cxn modelId="{67B0F2CC-8050-49B1-AC34-FF6164845F24}" type="presOf" srcId="{BEA5ECBA-FD32-4C59-A87F-A9DA8736DF2C}" destId="{501D64F9-5B7C-43B2-B390-9A3BD9467D67}" srcOrd="0" destOrd="0" presId="urn:microsoft.com/office/officeart/2005/8/layout/default#17"/>
    <dgm:cxn modelId="{C5E25F37-6DC5-47D4-8094-31BA1D5F2438}"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66A9588-2BBF-40FA-8548-2A8484108181}" type="doc">
      <dgm:prSet loTypeId="urn:microsoft.com/office/officeart/2005/8/layout/hierarchy2" loCatId="hierarchy" qsTypeId="urn:microsoft.com/office/officeart/2005/8/quickstyle/simple4" qsCatId="simple" csTypeId="urn:microsoft.com/office/officeart/2005/8/colors/accent1_4" csCatId="accent1" phldr="1"/>
      <dgm:spPr/>
      <dgm:t>
        <a:bodyPr/>
        <a:lstStyle/>
        <a:p>
          <a:endParaRPr lang="zh-CN" altLang="en-US"/>
        </a:p>
      </dgm:t>
    </dgm:pt>
    <dgm:pt modelId="{113E0CC0-AD5C-4B50-938F-AC222527E2FC}">
      <dgm:prSet phldrT="[文本]"/>
      <dgm:spPr>
        <a:solidFill>
          <a:schemeClr val="accent2">
            <a:lumMod val="75000"/>
          </a:schemeClr>
        </a:solidFill>
      </dgm:spPr>
      <dgm:t>
        <a:bodyPr/>
        <a:lstStyle/>
        <a:p>
          <a:r>
            <a:rPr lang="zh-CN" altLang="en-US" b="1" dirty="0">
              <a:solidFill>
                <a:schemeClr val="bg1"/>
              </a:solidFill>
              <a:latin typeface="黑体" panose="02010609060101010101" pitchFamily="49" charset="-122"/>
              <a:ea typeface="黑体" panose="02010609060101010101" pitchFamily="49" charset="-122"/>
            </a:rPr>
            <a:t>通风系统</a:t>
          </a:r>
        </a:p>
      </dgm:t>
    </dgm:pt>
    <dgm:pt modelId="{A3972382-58EA-47A3-AC93-2128D3164F14}" cxnId="{736C5C0D-279A-40B0-9BF4-DF95AFDD1F79}" type="parTrans">
      <dgm:prSet/>
      <dgm:spPr/>
      <dgm:t>
        <a:bodyPr/>
        <a:lstStyle/>
        <a:p>
          <a:endParaRPr lang="zh-CN" altLang="en-US" b="1">
            <a:latin typeface="黑体" panose="02010609060101010101" pitchFamily="49" charset="-122"/>
            <a:ea typeface="黑体" panose="02010609060101010101" pitchFamily="49" charset="-122"/>
          </a:endParaRPr>
        </a:p>
      </dgm:t>
    </dgm:pt>
    <dgm:pt modelId="{82E08E1E-6EE6-4933-8B81-6771D42F87BD}" cxnId="{736C5C0D-279A-40B0-9BF4-DF95AFDD1F79}" type="sibTrans">
      <dgm:prSet/>
      <dgm:spPr/>
      <dgm:t>
        <a:bodyPr/>
        <a:lstStyle/>
        <a:p>
          <a:endParaRPr lang="zh-CN" altLang="en-US" b="1">
            <a:latin typeface="黑体" panose="02010609060101010101" pitchFamily="49" charset="-122"/>
            <a:ea typeface="黑体" panose="02010609060101010101" pitchFamily="49" charset="-122"/>
          </a:endParaRPr>
        </a:p>
      </dgm:t>
    </dgm:pt>
    <dgm:pt modelId="{29CB6392-161C-469A-9E4C-A0037E87378C}">
      <dgm:prSet phldrT="[文本]"/>
      <dgm:spPr>
        <a:solidFill>
          <a:schemeClr val="accent2">
            <a:lumMod val="60000"/>
            <a:lumOff val="40000"/>
          </a:schemeClr>
        </a:solidFill>
      </dgm:spPr>
      <dgm:t>
        <a:bodyPr/>
        <a:lstStyle/>
        <a:p>
          <a:r>
            <a:rPr lang="zh-CN" altLang="en-US" b="1" dirty="0">
              <a:solidFill>
                <a:schemeClr val="tx1"/>
              </a:solidFill>
              <a:latin typeface="黑体" panose="02010609060101010101" pitchFamily="49" charset="-122"/>
              <a:ea typeface="黑体" panose="02010609060101010101" pitchFamily="49" charset="-122"/>
            </a:rPr>
            <a:t>按工作动力分类</a:t>
          </a:r>
        </a:p>
      </dgm:t>
    </dgm:pt>
    <dgm:pt modelId="{A6B4AF4A-43C0-4EE2-9705-B6D70C93F59D}" cxnId="{38EEE64F-BE4F-43E8-B89B-812A872693D1}" type="parTrans">
      <dgm:prSet/>
      <dgm:spPr>
        <a:ln w="19050">
          <a:solidFill>
            <a:schemeClr val="accent1">
              <a:lumMod val="25000"/>
            </a:schemeClr>
          </a:solidFill>
        </a:ln>
      </dgm:spPr>
      <dgm:t>
        <a:bodyPr/>
        <a:lstStyle/>
        <a:p>
          <a:endParaRPr lang="zh-CN" altLang="en-US" b="1">
            <a:latin typeface="黑体" panose="02010609060101010101" pitchFamily="49" charset="-122"/>
            <a:ea typeface="黑体" panose="02010609060101010101" pitchFamily="49" charset="-122"/>
          </a:endParaRPr>
        </a:p>
      </dgm:t>
    </dgm:pt>
    <dgm:pt modelId="{105D42BC-3451-457E-AB55-8AEEF6C6C697}" cxnId="{38EEE64F-BE4F-43E8-B89B-812A872693D1}" type="sibTrans">
      <dgm:prSet/>
      <dgm:spPr/>
      <dgm:t>
        <a:bodyPr/>
        <a:lstStyle/>
        <a:p>
          <a:endParaRPr lang="zh-CN" altLang="en-US" b="1">
            <a:latin typeface="黑体" panose="02010609060101010101" pitchFamily="49" charset="-122"/>
            <a:ea typeface="黑体" panose="02010609060101010101" pitchFamily="49" charset="-122"/>
          </a:endParaRPr>
        </a:p>
      </dgm:t>
    </dgm:pt>
    <dgm:pt modelId="{5EDBF30E-CFE9-4825-95C9-96FC808C2AA0}">
      <dgm:prSet phldrT="[文本]"/>
      <dgm:spPr>
        <a:solidFill>
          <a:schemeClr val="accent2">
            <a:lumMod val="40000"/>
            <a:lumOff val="60000"/>
          </a:schemeClr>
        </a:solidFill>
      </dgm:spPr>
      <dgm:t>
        <a:bodyPr/>
        <a:lstStyle/>
        <a:p>
          <a:r>
            <a:rPr lang="zh-CN" altLang="en-US" b="1" dirty="0">
              <a:solidFill>
                <a:schemeClr val="tx1"/>
              </a:solidFill>
              <a:latin typeface="黑体" panose="02010609060101010101" pitchFamily="49" charset="-122"/>
              <a:ea typeface="黑体" panose="02010609060101010101" pitchFamily="49" charset="-122"/>
            </a:rPr>
            <a:t>自然通风系统</a:t>
          </a:r>
        </a:p>
      </dgm:t>
    </dgm:pt>
    <dgm:pt modelId="{4EC24BB3-E422-4BEE-AD98-EC8D59D0CF76}" cxnId="{B9766496-4ABA-41E9-8564-CC00A9DC2FBA}" type="parTrans">
      <dgm:prSet/>
      <dgm:spPr>
        <a:ln w="19050">
          <a:solidFill>
            <a:schemeClr val="accent1">
              <a:lumMod val="50000"/>
            </a:schemeClr>
          </a:solidFill>
        </a:ln>
      </dgm:spPr>
      <dgm:t>
        <a:bodyPr/>
        <a:lstStyle/>
        <a:p>
          <a:endParaRPr lang="zh-CN" altLang="en-US" b="1">
            <a:latin typeface="黑体" panose="02010609060101010101" pitchFamily="49" charset="-122"/>
            <a:ea typeface="黑体" panose="02010609060101010101" pitchFamily="49" charset="-122"/>
          </a:endParaRPr>
        </a:p>
      </dgm:t>
    </dgm:pt>
    <dgm:pt modelId="{E7FFAA49-A2A9-41B6-9D2F-3CC8DDB4225C}" cxnId="{B9766496-4ABA-41E9-8564-CC00A9DC2FBA}" type="sibTrans">
      <dgm:prSet/>
      <dgm:spPr/>
      <dgm:t>
        <a:bodyPr/>
        <a:lstStyle/>
        <a:p>
          <a:endParaRPr lang="zh-CN" altLang="en-US" b="1">
            <a:latin typeface="黑体" panose="02010609060101010101" pitchFamily="49" charset="-122"/>
            <a:ea typeface="黑体" panose="02010609060101010101" pitchFamily="49" charset="-122"/>
          </a:endParaRPr>
        </a:p>
      </dgm:t>
    </dgm:pt>
    <dgm:pt modelId="{1E193BBD-29E3-4DA9-9E23-3F1B40514F34}">
      <dgm:prSet phldrT="[文本]"/>
      <dgm:spPr>
        <a:solidFill>
          <a:schemeClr val="accent2">
            <a:lumMod val="40000"/>
            <a:lumOff val="60000"/>
          </a:schemeClr>
        </a:solidFill>
      </dgm:spPr>
      <dgm:t>
        <a:bodyPr/>
        <a:lstStyle/>
        <a:p>
          <a:r>
            <a:rPr lang="zh-CN" altLang="en-US" b="1" dirty="0">
              <a:solidFill>
                <a:schemeClr val="tx1"/>
              </a:solidFill>
              <a:latin typeface="黑体" panose="02010609060101010101" pitchFamily="49" charset="-122"/>
              <a:ea typeface="黑体" panose="02010609060101010101" pitchFamily="49" charset="-122"/>
            </a:rPr>
            <a:t>机械通风系统</a:t>
          </a:r>
        </a:p>
      </dgm:t>
    </dgm:pt>
    <dgm:pt modelId="{EB1E72D9-5002-441E-A233-D48E1D21AC61}" cxnId="{A63B0CF2-EFFB-4870-85E1-81BD1A6E28E9}" type="parTrans">
      <dgm:prSet/>
      <dgm:spPr>
        <a:ln w="19050">
          <a:solidFill>
            <a:schemeClr val="accent1">
              <a:lumMod val="50000"/>
            </a:schemeClr>
          </a:solidFill>
        </a:ln>
      </dgm:spPr>
      <dgm:t>
        <a:bodyPr/>
        <a:lstStyle/>
        <a:p>
          <a:endParaRPr lang="zh-CN" altLang="en-US" b="1">
            <a:latin typeface="黑体" panose="02010609060101010101" pitchFamily="49" charset="-122"/>
            <a:ea typeface="黑体" panose="02010609060101010101" pitchFamily="49" charset="-122"/>
          </a:endParaRPr>
        </a:p>
      </dgm:t>
    </dgm:pt>
    <dgm:pt modelId="{EF3EFAA9-DCC3-4806-BB60-27927ABA4BE1}" cxnId="{A63B0CF2-EFFB-4870-85E1-81BD1A6E28E9}" type="sibTrans">
      <dgm:prSet/>
      <dgm:spPr/>
      <dgm:t>
        <a:bodyPr/>
        <a:lstStyle/>
        <a:p>
          <a:endParaRPr lang="zh-CN" altLang="en-US" b="1">
            <a:latin typeface="黑体" panose="02010609060101010101" pitchFamily="49" charset="-122"/>
            <a:ea typeface="黑体" panose="02010609060101010101" pitchFamily="49" charset="-122"/>
          </a:endParaRPr>
        </a:p>
      </dgm:t>
    </dgm:pt>
    <dgm:pt modelId="{0E316F51-574F-4480-B7E0-FA9A9B05F741}">
      <dgm:prSet phldrT="[文本]"/>
      <dgm:spPr>
        <a:solidFill>
          <a:schemeClr val="accent1">
            <a:lumMod val="50000"/>
          </a:schemeClr>
        </a:solidFill>
      </dgm:spPr>
      <dgm:t>
        <a:bodyPr/>
        <a:lstStyle/>
        <a:p>
          <a:r>
            <a:rPr lang="zh-CN" altLang="en-US" b="1" dirty="0">
              <a:solidFill>
                <a:schemeClr val="bg1"/>
              </a:solidFill>
              <a:latin typeface="黑体" panose="02010609060101010101" pitchFamily="49" charset="-122"/>
              <a:ea typeface="黑体" panose="02010609060101010101" pitchFamily="49" charset="-122"/>
            </a:rPr>
            <a:t>按作用范围分类</a:t>
          </a:r>
        </a:p>
      </dgm:t>
    </dgm:pt>
    <dgm:pt modelId="{4EC94071-B386-45B7-8087-27B67DEADD1E}" cxnId="{B907349B-616F-4460-AD22-E7837BE6DC49}" type="parTrans">
      <dgm:prSet/>
      <dgm:spPr>
        <a:ln w="19050">
          <a:solidFill>
            <a:schemeClr val="accent1">
              <a:lumMod val="25000"/>
            </a:schemeClr>
          </a:solidFill>
        </a:ln>
      </dgm:spPr>
      <dgm:t>
        <a:bodyPr/>
        <a:lstStyle/>
        <a:p>
          <a:endParaRPr lang="zh-CN" altLang="en-US" b="1">
            <a:latin typeface="黑体" panose="02010609060101010101" pitchFamily="49" charset="-122"/>
            <a:ea typeface="黑体" panose="02010609060101010101" pitchFamily="49" charset="-122"/>
          </a:endParaRPr>
        </a:p>
      </dgm:t>
    </dgm:pt>
    <dgm:pt modelId="{531AFAE2-2756-4B16-8FC2-2B7E07624FC0}" cxnId="{B907349B-616F-4460-AD22-E7837BE6DC49}" type="sibTrans">
      <dgm:prSet/>
      <dgm:spPr/>
      <dgm:t>
        <a:bodyPr/>
        <a:lstStyle/>
        <a:p>
          <a:endParaRPr lang="zh-CN" altLang="en-US" b="1">
            <a:latin typeface="黑体" panose="02010609060101010101" pitchFamily="49" charset="-122"/>
            <a:ea typeface="黑体" panose="02010609060101010101" pitchFamily="49" charset="-122"/>
          </a:endParaRPr>
        </a:p>
      </dgm:t>
    </dgm:pt>
    <dgm:pt modelId="{68058CFB-F773-4C77-8139-E5AB7C2DE354}">
      <dgm:prSet phldrT="[文本]"/>
      <dgm:spPr/>
      <dgm:t>
        <a:bodyPr/>
        <a:lstStyle/>
        <a:p>
          <a:r>
            <a:rPr lang="zh-CN" altLang="en-US" b="1" dirty="0">
              <a:solidFill>
                <a:schemeClr val="bg1"/>
              </a:solidFill>
              <a:latin typeface="黑体" panose="02010609060101010101" pitchFamily="49" charset="-122"/>
              <a:ea typeface="黑体" panose="02010609060101010101" pitchFamily="49" charset="-122"/>
            </a:rPr>
            <a:t>全面通风系统</a:t>
          </a:r>
        </a:p>
      </dgm:t>
    </dgm:pt>
    <dgm:pt modelId="{A45A04F9-3038-4562-B9DD-544E8F813E5B}" cxnId="{3154A704-4907-4089-9D25-A3627B9659DE}" type="parTrans">
      <dgm:prSet/>
      <dgm:spPr>
        <a:ln w="19050">
          <a:solidFill>
            <a:schemeClr val="accent1">
              <a:lumMod val="50000"/>
            </a:schemeClr>
          </a:solidFill>
        </a:ln>
      </dgm:spPr>
      <dgm:t>
        <a:bodyPr/>
        <a:lstStyle/>
        <a:p>
          <a:endParaRPr lang="zh-CN" altLang="en-US" b="1">
            <a:latin typeface="黑体" panose="02010609060101010101" pitchFamily="49" charset="-122"/>
            <a:ea typeface="黑体" panose="02010609060101010101" pitchFamily="49" charset="-122"/>
          </a:endParaRPr>
        </a:p>
      </dgm:t>
    </dgm:pt>
    <dgm:pt modelId="{CA7A56A8-206F-4185-966C-09B07B61FE37}" cxnId="{3154A704-4907-4089-9D25-A3627B9659DE}" type="sibTrans">
      <dgm:prSet/>
      <dgm:spPr/>
      <dgm:t>
        <a:bodyPr/>
        <a:lstStyle/>
        <a:p>
          <a:endParaRPr lang="zh-CN" altLang="en-US" b="1">
            <a:latin typeface="黑体" panose="02010609060101010101" pitchFamily="49" charset="-122"/>
            <a:ea typeface="黑体" panose="02010609060101010101" pitchFamily="49" charset="-122"/>
          </a:endParaRPr>
        </a:p>
      </dgm:t>
    </dgm:pt>
    <dgm:pt modelId="{D8373BAB-B39A-48DA-A53A-006150D0C158}">
      <dgm:prSet phldrT="[文本]"/>
      <dgm:spPr/>
      <dgm:t>
        <a:bodyPr/>
        <a:lstStyle/>
        <a:p>
          <a:r>
            <a:rPr lang="zh-CN" altLang="en-US" b="1" dirty="0">
              <a:solidFill>
                <a:schemeClr val="bg1"/>
              </a:solidFill>
              <a:latin typeface="黑体" panose="02010609060101010101" pitchFamily="49" charset="-122"/>
              <a:ea typeface="黑体" panose="02010609060101010101" pitchFamily="49" charset="-122"/>
            </a:rPr>
            <a:t>局部通风系统</a:t>
          </a:r>
        </a:p>
      </dgm:t>
    </dgm:pt>
    <dgm:pt modelId="{94515CCD-D0BA-42AD-B3D8-B4DFEA9F922E}" cxnId="{51314EAF-3B1B-4A8C-A5C7-2AA6E376078D}" type="parTrans">
      <dgm:prSet/>
      <dgm:spPr>
        <a:ln w="19050">
          <a:solidFill>
            <a:schemeClr val="accent1">
              <a:lumMod val="50000"/>
            </a:schemeClr>
          </a:solidFill>
        </a:ln>
      </dgm:spPr>
      <dgm:t>
        <a:bodyPr/>
        <a:lstStyle/>
        <a:p>
          <a:endParaRPr lang="zh-CN" altLang="en-US" b="1">
            <a:latin typeface="黑体" panose="02010609060101010101" pitchFamily="49" charset="-122"/>
            <a:ea typeface="黑体" panose="02010609060101010101" pitchFamily="49" charset="-122"/>
          </a:endParaRPr>
        </a:p>
      </dgm:t>
    </dgm:pt>
    <dgm:pt modelId="{C4A87E9E-3F06-4241-93AB-0C380217D2F9}" cxnId="{51314EAF-3B1B-4A8C-A5C7-2AA6E376078D}" type="sibTrans">
      <dgm:prSet/>
      <dgm:spPr/>
      <dgm:t>
        <a:bodyPr/>
        <a:lstStyle/>
        <a:p>
          <a:endParaRPr lang="zh-CN" altLang="en-US" b="1">
            <a:latin typeface="黑体" panose="02010609060101010101" pitchFamily="49" charset="-122"/>
            <a:ea typeface="黑体" panose="02010609060101010101" pitchFamily="49" charset="-122"/>
          </a:endParaRPr>
        </a:p>
      </dgm:t>
    </dgm:pt>
    <dgm:pt modelId="{88A8E72C-3654-4CE5-B8AF-2B1BD010AB50}" type="pres">
      <dgm:prSet presAssocID="{966A9588-2BBF-40FA-8548-2A8484108181}" presName="diagram" presStyleCnt="0">
        <dgm:presLayoutVars>
          <dgm:chPref val="1"/>
          <dgm:dir/>
          <dgm:animOne val="branch"/>
          <dgm:animLvl val="lvl"/>
          <dgm:resizeHandles val="exact"/>
        </dgm:presLayoutVars>
      </dgm:prSet>
      <dgm:spPr/>
    </dgm:pt>
    <dgm:pt modelId="{799A7BF1-E3F5-4DDB-8274-7343D39890AE}" type="pres">
      <dgm:prSet presAssocID="{113E0CC0-AD5C-4B50-938F-AC222527E2FC}" presName="root1" presStyleCnt="0"/>
      <dgm:spPr/>
    </dgm:pt>
    <dgm:pt modelId="{6A1EA5E1-0DB1-423A-AE7B-C0D5F7806381}" type="pres">
      <dgm:prSet presAssocID="{113E0CC0-AD5C-4B50-938F-AC222527E2FC}" presName="LevelOneTextNode" presStyleLbl="node0" presStyleIdx="0" presStyleCnt="1" custLinFactNeighborX="-20008" custLinFactNeighborY="-4602">
        <dgm:presLayoutVars>
          <dgm:chPref val="3"/>
        </dgm:presLayoutVars>
      </dgm:prSet>
      <dgm:spPr/>
    </dgm:pt>
    <dgm:pt modelId="{C0E51B7A-2874-494D-8C8F-0DC4FB3162B0}" type="pres">
      <dgm:prSet presAssocID="{113E0CC0-AD5C-4B50-938F-AC222527E2FC}" presName="level2hierChild" presStyleCnt="0"/>
      <dgm:spPr/>
    </dgm:pt>
    <dgm:pt modelId="{6E80B143-A2E0-4679-B655-7CAAC12D39A8}" type="pres">
      <dgm:prSet presAssocID="{A6B4AF4A-43C0-4EE2-9705-B6D70C93F59D}" presName="conn2-1" presStyleLbl="parChTrans1D2" presStyleIdx="0" presStyleCnt="2"/>
      <dgm:spPr/>
    </dgm:pt>
    <dgm:pt modelId="{6310DE48-5F9D-4651-865B-5715CA22B437}" type="pres">
      <dgm:prSet presAssocID="{A6B4AF4A-43C0-4EE2-9705-B6D70C93F59D}" presName="connTx" presStyleLbl="parChTrans1D2" presStyleIdx="0" presStyleCnt="2"/>
      <dgm:spPr/>
    </dgm:pt>
    <dgm:pt modelId="{AD088370-3900-4BE5-82E0-8286ACBC7593}" type="pres">
      <dgm:prSet presAssocID="{29CB6392-161C-469A-9E4C-A0037E87378C}" presName="root2" presStyleCnt="0"/>
      <dgm:spPr/>
    </dgm:pt>
    <dgm:pt modelId="{32959AA9-5C71-4B01-B92D-F97EE788358D}" type="pres">
      <dgm:prSet presAssocID="{29CB6392-161C-469A-9E4C-A0037E87378C}" presName="LevelTwoTextNode" presStyleLbl="node2" presStyleIdx="0" presStyleCnt="2" custScaleX="143609" custLinFactNeighborX="-8491" custLinFactNeighborY="-8934">
        <dgm:presLayoutVars>
          <dgm:chPref val="3"/>
        </dgm:presLayoutVars>
      </dgm:prSet>
      <dgm:spPr/>
    </dgm:pt>
    <dgm:pt modelId="{56A6EA2E-8C6C-4C6A-B4DD-3CDB88917B46}" type="pres">
      <dgm:prSet presAssocID="{29CB6392-161C-469A-9E4C-A0037E87378C}" presName="level3hierChild" presStyleCnt="0"/>
      <dgm:spPr/>
    </dgm:pt>
    <dgm:pt modelId="{13A2FDFB-82A3-4707-A1B8-76A2683346DC}" type="pres">
      <dgm:prSet presAssocID="{4EC24BB3-E422-4BEE-AD98-EC8D59D0CF76}" presName="conn2-1" presStyleLbl="parChTrans1D3" presStyleIdx="0" presStyleCnt="4"/>
      <dgm:spPr/>
    </dgm:pt>
    <dgm:pt modelId="{0B25E822-703B-4E3D-90F1-C3135766B75D}" type="pres">
      <dgm:prSet presAssocID="{4EC24BB3-E422-4BEE-AD98-EC8D59D0CF76}" presName="connTx" presStyleLbl="parChTrans1D3" presStyleIdx="0" presStyleCnt="4"/>
      <dgm:spPr/>
    </dgm:pt>
    <dgm:pt modelId="{7764D2D3-FD2D-4919-AA2A-FA59E9A0E568}" type="pres">
      <dgm:prSet presAssocID="{5EDBF30E-CFE9-4825-95C9-96FC808C2AA0}" presName="root2" presStyleCnt="0"/>
      <dgm:spPr/>
    </dgm:pt>
    <dgm:pt modelId="{79238C10-156D-42EA-B904-83B1F9A20D84}" type="pres">
      <dgm:prSet presAssocID="{5EDBF30E-CFE9-4825-95C9-96FC808C2AA0}" presName="LevelTwoTextNode" presStyleLbl="node3" presStyleIdx="0" presStyleCnt="4" custScaleX="155161">
        <dgm:presLayoutVars>
          <dgm:chPref val="3"/>
        </dgm:presLayoutVars>
      </dgm:prSet>
      <dgm:spPr/>
    </dgm:pt>
    <dgm:pt modelId="{6D984112-5EB6-4991-A6F9-3BC63845EEC5}" type="pres">
      <dgm:prSet presAssocID="{5EDBF30E-CFE9-4825-95C9-96FC808C2AA0}" presName="level3hierChild" presStyleCnt="0"/>
      <dgm:spPr/>
    </dgm:pt>
    <dgm:pt modelId="{7E733C0A-8B70-419A-8EBB-96A9D0218ED6}" type="pres">
      <dgm:prSet presAssocID="{EB1E72D9-5002-441E-A233-D48E1D21AC61}" presName="conn2-1" presStyleLbl="parChTrans1D3" presStyleIdx="1" presStyleCnt="4"/>
      <dgm:spPr/>
    </dgm:pt>
    <dgm:pt modelId="{5ABBA049-C7BA-4157-BBAE-BBD56B4C73FD}" type="pres">
      <dgm:prSet presAssocID="{EB1E72D9-5002-441E-A233-D48E1D21AC61}" presName="connTx" presStyleLbl="parChTrans1D3" presStyleIdx="1" presStyleCnt="4"/>
      <dgm:spPr/>
    </dgm:pt>
    <dgm:pt modelId="{A39D09EA-83E2-4808-A04F-88CC672C4BE1}" type="pres">
      <dgm:prSet presAssocID="{1E193BBD-29E3-4DA9-9E23-3F1B40514F34}" presName="root2" presStyleCnt="0"/>
      <dgm:spPr/>
    </dgm:pt>
    <dgm:pt modelId="{E6A3BAF2-F167-4CBC-8F52-4CB6780C5309}" type="pres">
      <dgm:prSet presAssocID="{1E193BBD-29E3-4DA9-9E23-3F1B40514F34}" presName="LevelTwoTextNode" presStyleLbl="node3" presStyleIdx="1" presStyleCnt="4" custScaleX="155650">
        <dgm:presLayoutVars>
          <dgm:chPref val="3"/>
        </dgm:presLayoutVars>
      </dgm:prSet>
      <dgm:spPr/>
    </dgm:pt>
    <dgm:pt modelId="{4D24441A-6B2F-4C28-9F19-EB57B89328A7}" type="pres">
      <dgm:prSet presAssocID="{1E193BBD-29E3-4DA9-9E23-3F1B40514F34}" presName="level3hierChild" presStyleCnt="0"/>
      <dgm:spPr/>
    </dgm:pt>
    <dgm:pt modelId="{48CA29D9-12CE-4B0D-A9CD-ED97EB10FDBF}" type="pres">
      <dgm:prSet presAssocID="{4EC94071-B386-45B7-8087-27B67DEADD1E}" presName="conn2-1" presStyleLbl="parChTrans1D2" presStyleIdx="1" presStyleCnt="2"/>
      <dgm:spPr/>
    </dgm:pt>
    <dgm:pt modelId="{113E0A7A-8700-4F8E-8C05-684A3637ED25}" type="pres">
      <dgm:prSet presAssocID="{4EC94071-B386-45B7-8087-27B67DEADD1E}" presName="connTx" presStyleLbl="parChTrans1D2" presStyleIdx="1" presStyleCnt="2"/>
      <dgm:spPr/>
    </dgm:pt>
    <dgm:pt modelId="{449B4003-A6F9-47E3-9426-D3B4C6CB6B0C}" type="pres">
      <dgm:prSet presAssocID="{0E316F51-574F-4480-B7E0-FA9A9B05F741}" presName="root2" presStyleCnt="0"/>
      <dgm:spPr/>
    </dgm:pt>
    <dgm:pt modelId="{899ABEDE-CBFD-42D7-9436-679A4E08D336}" type="pres">
      <dgm:prSet presAssocID="{0E316F51-574F-4480-B7E0-FA9A9B05F741}" presName="LevelTwoTextNode" presStyleLbl="node2" presStyleIdx="1" presStyleCnt="2" custScaleX="142003" custLinFactNeighborX="-8491" custLinFactNeighborY="-3888">
        <dgm:presLayoutVars>
          <dgm:chPref val="3"/>
        </dgm:presLayoutVars>
      </dgm:prSet>
      <dgm:spPr/>
    </dgm:pt>
    <dgm:pt modelId="{D820D73F-0240-4C99-A3BA-E480FCCE9159}" type="pres">
      <dgm:prSet presAssocID="{0E316F51-574F-4480-B7E0-FA9A9B05F741}" presName="level3hierChild" presStyleCnt="0"/>
      <dgm:spPr/>
    </dgm:pt>
    <dgm:pt modelId="{FBE656CF-A228-4B40-82DE-6415BE6A71BB}" type="pres">
      <dgm:prSet presAssocID="{A45A04F9-3038-4562-B9DD-544E8F813E5B}" presName="conn2-1" presStyleLbl="parChTrans1D3" presStyleIdx="2" presStyleCnt="4"/>
      <dgm:spPr/>
    </dgm:pt>
    <dgm:pt modelId="{01330C0E-B69E-4E96-AC05-4515F6FD9C5D}" type="pres">
      <dgm:prSet presAssocID="{A45A04F9-3038-4562-B9DD-544E8F813E5B}" presName="connTx" presStyleLbl="parChTrans1D3" presStyleIdx="2" presStyleCnt="4"/>
      <dgm:spPr/>
    </dgm:pt>
    <dgm:pt modelId="{0DCD7915-95E4-41E0-B759-8CD9E975E308}" type="pres">
      <dgm:prSet presAssocID="{68058CFB-F773-4C77-8139-E5AB7C2DE354}" presName="root2" presStyleCnt="0"/>
      <dgm:spPr/>
    </dgm:pt>
    <dgm:pt modelId="{033C1A2D-4009-4B05-8A9C-878F0E92F530}" type="pres">
      <dgm:prSet presAssocID="{68058CFB-F773-4C77-8139-E5AB7C2DE354}" presName="LevelTwoTextNode" presStyleLbl="node3" presStyleIdx="2" presStyleCnt="4" custScaleX="156411">
        <dgm:presLayoutVars>
          <dgm:chPref val="3"/>
        </dgm:presLayoutVars>
      </dgm:prSet>
      <dgm:spPr/>
    </dgm:pt>
    <dgm:pt modelId="{3FF48925-5298-4F9F-B852-FB75DDC941B1}" type="pres">
      <dgm:prSet presAssocID="{68058CFB-F773-4C77-8139-E5AB7C2DE354}" presName="level3hierChild" presStyleCnt="0"/>
      <dgm:spPr/>
    </dgm:pt>
    <dgm:pt modelId="{107D0DE9-97C9-4298-92C3-FAB17BFD30CF}" type="pres">
      <dgm:prSet presAssocID="{94515CCD-D0BA-42AD-B3D8-B4DFEA9F922E}" presName="conn2-1" presStyleLbl="parChTrans1D3" presStyleIdx="3" presStyleCnt="4"/>
      <dgm:spPr/>
    </dgm:pt>
    <dgm:pt modelId="{EDF4EFF3-A84C-4292-AB1B-821442D3AD2C}" type="pres">
      <dgm:prSet presAssocID="{94515CCD-D0BA-42AD-B3D8-B4DFEA9F922E}" presName="connTx" presStyleLbl="parChTrans1D3" presStyleIdx="3" presStyleCnt="4"/>
      <dgm:spPr/>
    </dgm:pt>
    <dgm:pt modelId="{C8A6C2E0-7A8C-495D-9DD6-802BD97ADE7F}" type="pres">
      <dgm:prSet presAssocID="{D8373BAB-B39A-48DA-A53A-006150D0C158}" presName="root2" presStyleCnt="0"/>
      <dgm:spPr/>
    </dgm:pt>
    <dgm:pt modelId="{D461015E-1B3F-41EE-A297-D067704477F1}" type="pres">
      <dgm:prSet presAssocID="{D8373BAB-B39A-48DA-A53A-006150D0C158}" presName="LevelTwoTextNode" presStyleLbl="node3" presStyleIdx="3" presStyleCnt="4" custScaleX="156411">
        <dgm:presLayoutVars>
          <dgm:chPref val="3"/>
        </dgm:presLayoutVars>
      </dgm:prSet>
      <dgm:spPr/>
    </dgm:pt>
    <dgm:pt modelId="{BE96BA89-D438-4C0B-93F9-B03BBE5CC3CF}" type="pres">
      <dgm:prSet presAssocID="{D8373BAB-B39A-48DA-A53A-006150D0C158}" presName="level3hierChild" presStyleCnt="0"/>
      <dgm:spPr/>
    </dgm:pt>
  </dgm:ptLst>
  <dgm:cxnLst>
    <dgm:cxn modelId="{3154A704-4907-4089-9D25-A3627B9659DE}" srcId="{0E316F51-574F-4480-B7E0-FA9A9B05F741}" destId="{68058CFB-F773-4C77-8139-E5AB7C2DE354}" srcOrd="0" destOrd="0" parTransId="{A45A04F9-3038-4562-B9DD-544E8F813E5B}" sibTransId="{CA7A56A8-206F-4185-966C-09B07B61FE37}"/>
    <dgm:cxn modelId="{850B1F05-9666-4DA5-838B-6B0C7EA5E37E}" type="presOf" srcId="{4EC94071-B386-45B7-8087-27B67DEADD1E}" destId="{113E0A7A-8700-4F8E-8C05-684A3637ED25}" srcOrd="1" destOrd="0" presId="urn:microsoft.com/office/officeart/2005/8/layout/hierarchy2"/>
    <dgm:cxn modelId="{736C5C0D-279A-40B0-9BF4-DF95AFDD1F79}" srcId="{966A9588-2BBF-40FA-8548-2A8484108181}" destId="{113E0CC0-AD5C-4B50-938F-AC222527E2FC}" srcOrd="0" destOrd="0" parTransId="{A3972382-58EA-47A3-AC93-2128D3164F14}" sibTransId="{82E08E1E-6EE6-4933-8B81-6771D42F87BD}"/>
    <dgm:cxn modelId="{18808A2D-3847-480D-9901-C00ECE84C889}" type="presOf" srcId="{68058CFB-F773-4C77-8139-E5AB7C2DE354}" destId="{033C1A2D-4009-4B05-8A9C-878F0E92F530}" srcOrd="0" destOrd="0" presId="urn:microsoft.com/office/officeart/2005/8/layout/hierarchy2"/>
    <dgm:cxn modelId="{6ACED038-D760-441F-9377-BFEBF68DB323}" type="presOf" srcId="{1E193BBD-29E3-4DA9-9E23-3F1B40514F34}" destId="{E6A3BAF2-F167-4CBC-8F52-4CB6780C5309}" srcOrd="0" destOrd="0" presId="urn:microsoft.com/office/officeart/2005/8/layout/hierarchy2"/>
    <dgm:cxn modelId="{5493D138-E020-4F14-B8B2-629EB6E44345}" type="presOf" srcId="{966A9588-2BBF-40FA-8548-2A8484108181}" destId="{88A8E72C-3654-4CE5-B8AF-2B1BD010AB50}" srcOrd="0" destOrd="0" presId="urn:microsoft.com/office/officeart/2005/8/layout/hierarchy2"/>
    <dgm:cxn modelId="{7F12903F-3E38-42C3-82E1-0AE47B24A59A}" type="presOf" srcId="{A45A04F9-3038-4562-B9DD-544E8F813E5B}" destId="{01330C0E-B69E-4E96-AC05-4515F6FD9C5D}" srcOrd="1" destOrd="0" presId="urn:microsoft.com/office/officeart/2005/8/layout/hierarchy2"/>
    <dgm:cxn modelId="{CF9C225B-E012-4FF5-837E-33E527CD1D29}" type="presOf" srcId="{A6B4AF4A-43C0-4EE2-9705-B6D70C93F59D}" destId="{6E80B143-A2E0-4679-B655-7CAAC12D39A8}" srcOrd="0" destOrd="0" presId="urn:microsoft.com/office/officeart/2005/8/layout/hierarchy2"/>
    <dgm:cxn modelId="{CF57A045-D724-4729-B471-CAAA074848CE}" type="presOf" srcId="{A6B4AF4A-43C0-4EE2-9705-B6D70C93F59D}" destId="{6310DE48-5F9D-4651-865B-5715CA22B437}" srcOrd="1" destOrd="0" presId="urn:microsoft.com/office/officeart/2005/8/layout/hierarchy2"/>
    <dgm:cxn modelId="{5940DB4E-1039-42AE-9A7B-DDC6563D4DBB}" type="presOf" srcId="{94515CCD-D0BA-42AD-B3D8-B4DFEA9F922E}" destId="{EDF4EFF3-A84C-4292-AB1B-821442D3AD2C}" srcOrd="1" destOrd="0" presId="urn:microsoft.com/office/officeart/2005/8/layout/hierarchy2"/>
    <dgm:cxn modelId="{38EEE64F-BE4F-43E8-B89B-812A872693D1}" srcId="{113E0CC0-AD5C-4B50-938F-AC222527E2FC}" destId="{29CB6392-161C-469A-9E4C-A0037E87378C}" srcOrd="0" destOrd="0" parTransId="{A6B4AF4A-43C0-4EE2-9705-B6D70C93F59D}" sibTransId="{105D42BC-3451-457E-AB55-8AEEF6C6C697}"/>
    <dgm:cxn modelId="{B22CE352-C33C-46D9-BC18-9983594F5937}" type="presOf" srcId="{4EC24BB3-E422-4BEE-AD98-EC8D59D0CF76}" destId="{0B25E822-703B-4E3D-90F1-C3135766B75D}" srcOrd="1" destOrd="0" presId="urn:microsoft.com/office/officeart/2005/8/layout/hierarchy2"/>
    <dgm:cxn modelId="{49F2FC76-5C25-4387-81E9-161C4953FCE0}" type="presOf" srcId="{29CB6392-161C-469A-9E4C-A0037E87378C}" destId="{32959AA9-5C71-4B01-B92D-F97EE788358D}" srcOrd="0" destOrd="0" presId="urn:microsoft.com/office/officeart/2005/8/layout/hierarchy2"/>
    <dgm:cxn modelId="{D96DA577-528A-4D81-96B0-1236C2674E9F}" type="presOf" srcId="{4EC94071-B386-45B7-8087-27B67DEADD1E}" destId="{48CA29D9-12CE-4B0D-A9CD-ED97EB10FDBF}" srcOrd="0" destOrd="0" presId="urn:microsoft.com/office/officeart/2005/8/layout/hierarchy2"/>
    <dgm:cxn modelId="{CB45F577-7A35-498E-BAAA-142E1C4A21A5}" type="presOf" srcId="{4EC24BB3-E422-4BEE-AD98-EC8D59D0CF76}" destId="{13A2FDFB-82A3-4707-A1B8-76A2683346DC}" srcOrd="0" destOrd="0" presId="urn:microsoft.com/office/officeart/2005/8/layout/hierarchy2"/>
    <dgm:cxn modelId="{666A918F-EF4B-44A9-BAE1-2E80AD8785C3}" type="presOf" srcId="{EB1E72D9-5002-441E-A233-D48E1D21AC61}" destId="{7E733C0A-8B70-419A-8EBB-96A9D0218ED6}" srcOrd="0" destOrd="0" presId="urn:microsoft.com/office/officeart/2005/8/layout/hierarchy2"/>
    <dgm:cxn modelId="{B9766496-4ABA-41E9-8564-CC00A9DC2FBA}" srcId="{29CB6392-161C-469A-9E4C-A0037E87378C}" destId="{5EDBF30E-CFE9-4825-95C9-96FC808C2AA0}" srcOrd="0" destOrd="0" parTransId="{4EC24BB3-E422-4BEE-AD98-EC8D59D0CF76}" sibTransId="{E7FFAA49-A2A9-41B6-9D2F-3CC8DDB4225C}"/>
    <dgm:cxn modelId="{BC264696-A9C0-4E7A-899A-8BD84016E3A1}" type="presOf" srcId="{A45A04F9-3038-4562-B9DD-544E8F813E5B}" destId="{FBE656CF-A228-4B40-82DE-6415BE6A71BB}" srcOrd="0" destOrd="0" presId="urn:microsoft.com/office/officeart/2005/8/layout/hierarchy2"/>
    <dgm:cxn modelId="{DFD32B9A-7E84-4F02-9033-D1AD4AD9D7EE}" type="presOf" srcId="{0E316F51-574F-4480-B7E0-FA9A9B05F741}" destId="{899ABEDE-CBFD-42D7-9436-679A4E08D336}" srcOrd="0" destOrd="0" presId="urn:microsoft.com/office/officeart/2005/8/layout/hierarchy2"/>
    <dgm:cxn modelId="{B907349B-616F-4460-AD22-E7837BE6DC49}" srcId="{113E0CC0-AD5C-4B50-938F-AC222527E2FC}" destId="{0E316F51-574F-4480-B7E0-FA9A9B05F741}" srcOrd="1" destOrd="0" parTransId="{4EC94071-B386-45B7-8087-27B67DEADD1E}" sibTransId="{531AFAE2-2756-4B16-8FC2-2B7E07624FC0}"/>
    <dgm:cxn modelId="{2ED8AF9D-9E6E-41D9-87F8-283A520CB4F4}" type="presOf" srcId="{EB1E72D9-5002-441E-A233-D48E1D21AC61}" destId="{5ABBA049-C7BA-4157-BBAE-BBD56B4C73FD}" srcOrd="1" destOrd="0" presId="urn:microsoft.com/office/officeart/2005/8/layout/hierarchy2"/>
    <dgm:cxn modelId="{51314EAF-3B1B-4A8C-A5C7-2AA6E376078D}" srcId="{0E316F51-574F-4480-B7E0-FA9A9B05F741}" destId="{D8373BAB-B39A-48DA-A53A-006150D0C158}" srcOrd="1" destOrd="0" parTransId="{94515CCD-D0BA-42AD-B3D8-B4DFEA9F922E}" sibTransId="{C4A87E9E-3F06-4241-93AB-0C380217D2F9}"/>
    <dgm:cxn modelId="{B4CE00B8-2218-4AF6-BB31-0E7FB9E41351}" type="presOf" srcId="{5EDBF30E-CFE9-4825-95C9-96FC808C2AA0}" destId="{79238C10-156D-42EA-B904-83B1F9A20D84}" srcOrd="0" destOrd="0" presId="urn:microsoft.com/office/officeart/2005/8/layout/hierarchy2"/>
    <dgm:cxn modelId="{D8B9D6D2-AB3B-4BD5-8017-2697BF45685E}" type="presOf" srcId="{94515CCD-D0BA-42AD-B3D8-B4DFEA9F922E}" destId="{107D0DE9-97C9-4298-92C3-FAB17BFD30CF}" srcOrd="0" destOrd="0" presId="urn:microsoft.com/office/officeart/2005/8/layout/hierarchy2"/>
    <dgm:cxn modelId="{06D21AEA-D7FE-4743-B5B4-CC2EF7E28178}" type="presOf" srcId="{113E0CC0-AD5C-4B50-938F-AC222527E2FC}" destId="{6A1EA5E1-0DB1-423A-AE7B-C0D5F7806381}" srcOrd="0" destOrd="0" presId="urn:microsoft.com/office/officeart/2005/8/layout/hierarchy2"/>
    <dgm:cxn modelId="{A63B0CF2-EFFB-4870-85E1-81BD1A6E28E9}" srcId="{29CB6392-161C-469A-9E4C-A0037E87378C}" destId="{1E193BBD-29E3-4DA9-9E23-3F1B40514F34}" srcOrd="1" destOrd="0" parTransId="{EB1E72D9-5002-441E-A233-D48E1D21AC61}" sibTransId="{EF3EFAA9-DCC3-4806-BB60-27927ABA4BE1}"/>
    <dgm:cxn modelId="{ABBE09FA-4671-49D2-82FA-F0244BAC35F4}" type="presOf" srcId="{D8373BAB-B39A-48DA-A53A-006150D0C158}" destId="{D461015E-1B3F-41EE-A297-D067704477F1}" srcOrd="0" destOrd="0" presId="urn:microsoft.com/office/officeart/2005/8/layout/hierarchy2"/>
    <dgm:cxn modelId="{C43D5535-0579-4E86-9E32-2C3BF8DD4855}" type="presParOf" srcId="{88A8E72C-3654-4CE5-B8AF-2B1BD010AB50}" destId="{799A7BF1-E3F5-4DDB-8274-7343D39890AE}" srcOrd="0" destOrd="0" presId="urn:microsoft.com/office/officeart/2005/8/layout/hierarchy2"/>
    <dgm:cxn modelId="{B2D77A45-D73C-4483-924D-16C50E4E61BB}" type="presParOf" srcId="{799A7BF1-E3F5-4DDB-8274-7343D39890AE}" destId="{6A1EA5E1-0DB1-423A-AE7B-C0D5F7806381}" srcOrd="0" destOrd="0" presId="urn:microsoft.com/office/officeart/2005/8/layout/hierarchy2"/>
    <dgm:cxn modelId="{8D6C442F-1178-42CF-A6BF-331C463D8773}" type="presParOf" srcId="{799A7BF1-E3F5-4DDB-8274-7343D39890AE}" destId="{C0E51B7A-2874-494D-8C8F-0DC4FB3162B0}" srcOrd="1" destOrd="0" presId="urn:microsoft.com/office/officeart/2005/8/layout/hierarchy2"/>
    <dgm:cxn modelId="{374D3B65-DCEE-4AB5-913D-021C8B8696A3}" type="presParOf" srcId="{C0E51B7A-2874-494D-8C8F-0DC4FB3162B0}" destId="{6E80B143-A2E0-4679-B655-7CAAC12D39A8}" srcOrd="0" destOrd="0" presId="urn:microsoft.com/office/officeart/2005/8/layout/hierarchy2"/>
    <dgm:cxn modelId="{39657FA3-70E1-4331-8CC1-D6106C52033E}" type="presParOf" srcId="{6E80B143-A2E0-4679-B655-7CAAC12D39A8}" destId="{6310DE48-5F9D-4651-865B-5715CA22B437}" srcOrd="0" destOrd="0" presId="urn:microsoft.com/office/officeart/2005/8/layout/hierarchy2"/>
    <dgm:cxn modelId="{8DFB8CF2-735C-4947-8304-A8433ED39B01}" type="presParOf" srcId="{C0E51B7A-2874-494D-8C8F-0DC4FB3162B0}" destId="{AD088370-3900-4BE5-82E0-8286ACBC7593}" srcOrd="1" destOrd="0" presId="urn:microsoft.com/office/officeart/2005/8/layout/hierarchy2"/>
    <dgm:cxn modelId="{19817167-5550-4966-92CF-8AB463FB6E13}" type="presParOf" srcId="{AD088370-3900-4BE5-82E0-8286ACBC7593}" destId="{32959AA9-5C71-4B01-B92D-F97EE788358D}" srcOrd="0" destOrd="0" presId="urn:microsoft.com/office/officeart/2005/8/layout/hierarchy2"/>
    <dgm:cxn modelId="{DBBA4DA2-AFB7-4914-8F29-8C6FCD6DCD98}" type="presParOf" srcId="{AD088370-3900-4BE5-82E0-8286ACBC7593}" destId="{56A6EA2E-8C6C-4C6A-B4DD-3CDB88917B46}" srcOrd="1" destOrd="0" presId="urn:microsoft.com/office/officeart/2005/8/layout/hierarchy2"/>
    <dgm:cxn modelId="{0F62B01A-B0DA-434C-A9B6-288A86074417}" type="presParOf" srcId="{56A6EA2E-8C6C-4C6A-B4DD-3CDB88917B46}" destId="{13A2FDFB-82A3-4707-A1B8-76A2683346DC}" srcOrd="0" destOrd="0" presId="urn:microsoft.com/office/officeart/2005/8/layout/hierarchy2"/>
    <dgm:cxn modelId="{2630ADC3-2A09-45C9-BFB2-A0CB8EA9D373}" type="presParOf" srcId="{13A2FDFB-82A3-4707-A1B8-76A2683346DC}" destId="{0B25E822-703B-4E3D-90F1-C3135766B75D}" srcOrd="0" destOrd="0" presId="urn:microsoft.com/office/officeart/2005/8/layout/hierarchy2"/>
    <dgm:cxn modelId="{80C4C305-8FD5-4E42-9F37-CECF448FF22B}" type="presParOf" srcId="{56A6EA2E-8C6C-4C6A-B4DD-3CDB88917B46}" destId="{7764D2D3-FD2D-4919-AA2A-FA59E9A0E568}" srcOrd="1" destOrd="0" presId="urn:microsoft.com/office/officeart/2005/8/layout/hierarchy2"/>
    <dgm:cxn modelId="{4621A604-7841-42FC-BE20-23F9B35F05AF}" type="presParOf" srcId="{7764D2D3-FD2D-4919-AA2A-FA59E9A0E568}" destId="{79238C10-156D-42EA-B904-83B1F9A20D84}" srcOrd="0" destOrd="0" presId="urn:microsoft.com/office/officeart/2005/8/layout/hierarchy2"/>
    <dgm:cxn modelId="{919C35CF-1298-4CC1-B00C-78E311B9AC63}" type="presParOf" srcId="{7764D2D3-FD2D-4919-AA2A-FA59E9A0E568}" destId="{6D984112-5EB6-4991-A6F9-3BC63845EEC5}" srcOrd="1" destOrd="0" presId="urn:microsoft.com/office/officeart/2005/8/layout/hierarchy2"/>
    <dgm:cxn modelId="{53E172E2-FDCA-4914-9604-68C924BC55FF}" type="presParOf" srcId="{56A6EA2E-8C6C-4C6A-B4DD-3CDB88917B46}" destId="{7E733C0A-8B70-419A-8EBB-96A9D0218ED6}" srcOrd="2" destOrd="0" presId="urn:microsoft.com/office/officeart/2005/8/layout/hierarchy2"/>
    <dgm:cxn modelId="{3B336930-8D26-4DA8-B0A5-86F8C2C3C550}" type="presParOf" srcId="{7E733C0A-8B70-419A-8EBB-96A9D0218ED6}" destId="{5ABBA049-C7BA-4157-BBAE-BBD56B4C73FD}" srcOrd="0" destOrd="0" presId="urn:microsoft.com/office/officeart/2005/8/layout/hierarchy2"/>
    <dgm:cxn modelId="{2D199746-46EA-4308-AD54-D5F195CAEC33}" type="presParOf" srcId="{56A6EA2E-8C6C-4C6A-B4DD-3CDB88917B46}" destId="{A39D09EA-83E2-4808-A04F-88CC672C4BE1}" srcOrd="3" destOrd="0" presId="urn:microsoft.com/office/officeart/2005/8/layout/hierarchy2"/>
    <dgm:cxn modelId="{66861513-CE09-4293-AADD-1D5707A9D32B}" type="presParOf" srcId="{A39D09EA-83E2-4808-A04F-88CC672C4BE1}" destId="{E6A3BAF2-F167-4CBC-8F52-4CB6780C5309}" srcOrd="0" destOrd="0" presId="urn:microsoft.com/office/officeart/2005/8/layout/hierarchy2"/>
    <dgm:cxn modelId="{6E70D87D-658B-4E54-B3EE-224B42605C2E}" type="presParOf" srcId="{A39D09EA-83E2-4808-A04F-88CC672C4BE1}" destId="{4D24441A-6B2F-4C28-9F19-EB57B89328A7}" srcOrd="1" destOrd="0" presId="urn:microsoft.com/office/officeart/2005/8/layout/hierarchy2"/>
    <dgm:cxn modelId="{7D12FFB7-E353-421D-A169-C13D2B775405}" type="presParOf" srcId="{C0E51B7A-2874-494D-8C8F-0DC4FB3162B0}" destId="{48CA29D9-12CE-4B0D-A9CD-ED97EB10FDBF}" srcOrd="2" destOrd="0" presId="urn:microsoft.com/office/officeart/2005/8/layout/hierarchy2"/>
    <dgm:cxn modelId="{751616EB-90E9-4D45-8C3D-BD3999D89608}" type="presParOf" srcId="{48CA29D9-12CE-4B0D-A9CD-ED97EB10FDBF}" destId="{113E0A7A-8700-4F8E-8C05-684A3637ED25}" srcOrd="0" destOrd="0" presId="urn:microsoft.com/office/officeart/2005/8/layout/hierarchy2"/>
    <dgm:cxn modelId="{E81F856F-8B99-4594-850A-5CB65A6D2C2E}" type="presParOf" srcId="{C0E51B7A-2874-494D-8C8F-0DC4FB3162B0}" destId="{449B4003-A6F9-47E3-9426-D3B4C6CB6B0C}" srcOrd="3" destOrd="0" presId="urn:microsoft.com/office/officeart/2005/8/layout/hierarchy2"/>
    <dgm:cxn modelId="{B004D37F-4225-4274-8A55-0E3F8A51D77C}" type="presParOf" srcId="{449B4003-A6F9-47E3-9426-D3B4C6CB6B0C}" destId="{899ABEDE-CBFD-42D7-9436-679A4E08D336}" srcOrd="0" destOrd="0" presId="urn:microsoft.com/office/officeart/2005/8/layout/hierarchy2"/>
    <dgm:cxn modelId="{EA360595-3473-4934-A67D-9B78AF6998AD}" type="presParOf" srcId="{449B4003-A6F9-47E3-9426-D3B4C6CB6B0C}" destId="{D820D73F-0240-4C99-A3BA-E480FCCE9159}" srcOrd="1" destOrd="0" presId="urn:microsoft.com/office/officeart/2005/8/layout/hierarchy2"/>
    <dgm:cxn modelId="{9ED28214-FDB7-4521-808D-07A87F778F05}" type="presParOf" srcId="{D820D73F-0240-4C99-A3BA-E480FCCE9159}" destId="{FBE656CF-A228-4B40-82DE-6415BE6A71BB}" srcOrd="0" destOrd="0" presId="urn:microsoft.com/office/officeart/2005/8/layout/hierarchy2"/>
    <dgm:cxn modelId="{FA018D54-D759-4C3D-9B70-2DF8D4D01E0D}" type="presParOf" srcId="{FBE656CF-A228-4B40-82DE-6415BE6A71BB}" destId="{01330C0E-B69E-4E96-AC05-4515F6FD9C5D}" srcOrd="0" destOrd="0" presId="urn:microsoft.com/office/officeart/2005/8/layout/hierarchy2"/>
    <dgm:cxn modelId="{DF8EA74C-89B6-41D7-8483-123A7F7FD047}" type="presParOf" srcId="{D820D73F-0240-4C99-A3BA-E480FCCE9159}" destId="{0DCD7915-95E4-41E0-B759-8CD9E975E308}" srcOrd="1" destOrd="0" presId="urn:microsoft.com/office/officeart/2005/8/layout/hierarchy2"/>
    <dgm:cxn modelId="{5390CDBD-5C67-4CBD-A994-509F09B0CF3C}" type="presParOf" srcId="{0DCD7915-95E4-41E0-B759-8CD9E975E308}" destId="{033C1A2D-4009-4B05-8A9C-878F0E92F530}" srcOrd="0" destOrd="0" presId="urn:microsoft.com/office/officeart/2005/8/layout/hierarchy2"/>
    <dgm:cxn modelId="{F05A45FA-5F09-4873-B461-A0AE8F2193CF}" type="presParOf" srcId="{0DCD7915-95E4-41E0-B759-8CD9E975E308}" destId="{3FF48925-5298-4F9F-B852-FB75DDC941B1}" srcOrd="1" destOrd="0" presId="urn:microsoft.com/office/officeart/2005/8/layout/hierarchy2"/>
    <dgm:cxn modelId="{A9B3250C-01C7-404E-ABFD-857CC99D2DBA}" type="presParOf" srcId="{D820D73F-0240-4C99-A3BA-E480FCCE9159}" destId="{107D0DE9-97C9-4298-92C3-FAB17BFD30CF}" srcOrd="2" destOrd="0" presId="urn:microsoft.com/office/officeart/2005/8/layout/hierarchy2"/>
    <dgm:cxn modelId="{A87F1D4F-367F-4619-8603-50A3236957D7}" type="presParOf" srcId="{107D0DE9-97C9-4298-92C3-FAB17BFD30CF}" destId="{EDF4EFF3-A84C-4292-AB1B-821442D3AD2C}" srcOrd="0" destOrd="0" presId="urn:microsoft.com/office/officeart/2005/8/layout/hierarchy2"/>
    <dgm:cxn modelId="{FBAC8627-F53A-418B-83D8-6F0D05D97BED}" type="presParOf" srcId="{D820D73F-0240-4C99-A3BA-E480FCCE9159}" destId="{C8A6C2E0-7A8C-495D-9DD6-802BD97ADE7F}" srcOrd="3" destOrd="0" presId="urn:microsoft.com/office/officeart/2005/8/layout/hierarchy2"/>
    <dgm:cxn modelId="{C499D058-2ABE-4BBB-B7FB-620A36781AC2}" type="presParOf" srcId="{C8A6C2E0-7A8C-495D-9DD6-802BD97ADE7F}" destId="{D461015E-1B3F-41EE-A297-D067704477F1}" srcOrd="0" destOrd="0" presId="urn:microsoft.com/office/officeart/2005/8/layout/hierarchy2"/>
    <dgm:cxn modelId="{C59552EB-8C24-437A-856C-DCF6B7105FF9}" type="presParOf" srcId="{C8A6C2E0-7A8C-495D-9DD6-802BD97ADE7F}" destId="{BE96BA89-D438-4C0B-93F9-B03BBE5CC3CF}" srcOrd="1" destOrd="0" presId="urn:microsoft.com/office/officeart/2005/8/layout/hierarchy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2CA08738-CE7F-434A-8261-0801C132DD88}" type="presOf" srcId="{BEA5ECBA-FD32-4C59-A87F-A9DA8736DF2C}" destId="{501D64F9-5B7C-43B2-B390-9A3BD9467D67}"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D844A46B-B03A-4B66-9339-F5CDD1CFD724}" type="presOf" srcId="{EDC4E57C-7B4A-475A-B1FE-41F7F50D1B0D}" destId="{59829A12-3CC6-42F4-AE6E-92B603F70C00}" srcOrd="0" destOrd="0" presId="urn:microsoft.com/office/officeart/2005/8/layout/default#17"/>
    <dgm:cxn modelId="{5BF7D0D7-0F52-402E-8026-3DF58F42FE21}"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8F313311-8B8B-4A4C-ADEA-3B0B35C0AD1F}" type="presOf" srcId="{BEA5ECBA-FD32-4C59-A87F-A9DA8736DF2C}" destId="{501D64F9-5B7C-43B2-B390-9A3BD9467D67}"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63940652-1FAC-4D60-9E72-17EAFE4BBA56}" type="presOf" srcId="{EDC4E57C-7B4A-475A-B1FE-41F7F50D1B0D}" destId="{59829A12-3CC6-42F4-AE6E-92B603F70C00}" srcOrd="0" destOrd="0" presId="urn:microsoft.com/office/officeart/2005/8/layout/default#17"/>
    <dgm:cxn modelId="{544196E1-FECB-40DA-A509-C285298C14E4}"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224B161C-1EA1-4C40-B6C0-DDE87116B59B}" type="presOf" srcId="{EDC4E57C-7B4A-475A-B1FE-41F7F50D1B0D}" destId="{59829A12-3CC6-42F4-AE6E-92B603F70C00}" srcOrd="0" destOrd="0" presId="urn:microsoft.com/office/officeart/2005/8/layout/default#17"/>
    <dgm:cxn modelId="{9118785F-A2E2-48CB-A81D-BB0058EFDC9A}" type="presOf" srcId="{BEA5ECBA-FD32-4C59-A87F-A9DA8736DF2C}" destId="{501D64F9-5B7C-43B2-B390-9A3BD9467D67}"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1776A575-20C6-45D7-8ADD-D6EF67621997}"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6266D30-5EE5-4CA8-B696-5284EC89F8FA}" type="presOf" srcId="{BEA5ECBA-FD32-4C59-A87F-A9DA8736DF2C}" destId="{501D64F9-5B7C-43B2-B390-9A3BD9467D67}"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833F5FB1-DF94-494A-B498-947E708C563F}" type="presOf" srcId="{EDC4E57C-7B4A-475A-B1FE-41F7F50D1B0D}" destId="{59829A12-3CC6-42F4-AE6E-92B603F70C00}" srcOrd="0" destOrd="0" presId="urn:microsoft.com/office/officeart/2005/8/layout/default#17"/>
    <dgm:cxn modelId="{5A7F286F-145B-4B69-85D9-6B73255018E7}"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74084413-5407-4555-96D2-8CCE7A1C5149}" type="presOf" srcId="{BEA5ECBA-FD32-4C59-A87F-A9DA8736DF2C}" destId="{501D64F9-5B7C-43B2-B390-9A3BD9467D67}"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D648F1AF-AC0C-4429-852F-EC8C81CC7E37}" type="presOf" srcId="{EDC4E57C-7B4A-475A-B1FE-41F7F50D1B0D}" destId="{59829A12-3CC6-42F4-AE6E-92B603F70C00}" srcOrd="0" destOrd="0" presId="urn:microsoft.com/office/officeart/2005/8/layout/default#17"/>
    <dgm:cxn modelId="{6241BF30-0126-4014-AE36-36F8C436D40A}"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483D4913-E4C8-4560-B7A1-3CED3E14C3C9}" type="presOf" srcId="{BEA5ECBA-FD32-4C59-A87F-A9DA8736DF2C}" destId="{501D64F9-5B7C-43B2-B390-9A3BD9467D67}"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C2532F93-6BF4-4FA9-AA13-614B79C213F1}" type="presOf" srcId="{EDC4E57C-7B4A-475A-B1FE-41F7F50D1B0D}" destId="{59829A12-3CC6-42F4-AE6E-92B603F70C00}" srcOrd="0" destOrd="0" presId="urn:microsoft.com/office/officeart/2005/8/layout/default#17"/>
    <dgm:cxn modelId="{D543E026-40B3-476E-B296-19C815B3C3AD}"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06777F75-F46E-4244-836E-F1C1AC56B27F}" type="presOf" srcId="{EDC4E57C-7B4A-475A-B1FE-41F7F50D1B0D}" destId="{59829A12-3CC6-42F4-AE6E-92B603F70C00}" srcOrd="0" destOrd="0" presId="urn:microsoft.com/office/officeart/2005/8/layout/default#17"/>
    <dgm:cxn modelId="{176E72DB-B63C-412B-9A74-2C817B990722}" type="presOf" srcId="{BEA5ECBA-FD32-4C59-A87F-A9DA8736DF2C}" destId="{501D64F9-5B7C-43B2-B390-9A3BD9467D67}" srcOrd="0" destOrd="0" presId="urn:microsoft.com/office/officeart/2005/8/layout/default#17"/>
    <dgm:cxn modelId="{79A75463-DA03-4BC5-9083-D763995BB595}"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36AD1BB2-7124-4479-9520-079B0A22220E}" type="presOf" srcId="{BEA5ECBA-FD32-4C59-A87F-A9DA8736DF2C}" destId="{501D64F9-5B7C-43B2-B390-9A3BD9467D67}" srcOrd="0" destOrd="0" presId="urn:microsoft.com/office/officeart/2005/8/layout/default#17"/>
    <dgm:cxn modelId="{835920CF-49C6-4567-BC54-E846D1E540F1}" type="presOf" srcId="{EDC4E57C-7B4A-475A-B1FE-41F7F50D1B0D}" destId="{59829A12-3CC6-42F4-AE6E-92B603F70C00}" srcOrd="0" destOrd="0" presId="urn:microsoft.com/office/officeart/2005/8/layout/default#17"/>
    <dgm:cxn modelId="{740118AD-E51B-4346-8216-BF6A6B11CF41}"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28C0954C-FE20-44D5-A9B0-A77BA6CD4FE0}" type="presOf" srcId="{EDC4E57C-7B4A-475A-B1FE-41F7F50D1B0D}" destId="{59829A12-3CC6-42F4-AE6E-92B603F70C00}" srcOrd="0" destOrd="0" presId="urn:microsoft.com/office/officeart/2005/8/layout/default#17"/>
    <dgm:cxn modelId="{2F404B72-6DD0-419C-B370-4BB55AA6EE08}" type="presOf" srcId="{BEA5ECBA-FD32-4C59-A87F-A9DA8736DF2C}" destId="{501D64F9-5B7C-43B2-B390-9A3BD9467D67}" srcOrd="0" destOrd="0" presId="urn:microsoft.com/office/officeart/2005/8/layout/default#17"/>
    <dgm:cxn modelId="{AE9B0BAD-855F-4072-B7F3-AAD5986A8614}"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A8F0A354-2FA3-414E-8A59-8AC6E2CE9273}" type="presOf" srcId="{BEA5ECBA-FD32-4C59-A87F-A9DA8736DF2C}" destId="{501D64F9-5B7C-43B2-B390-9A3BD9467D67}" srcOrd="0" destOrd="0" presId="urn:microsoft.com/office/officeart/2005/8/layout/default#17"/>
    <dgm:cxn modelId="{5742E6BE-BFF6-4C5A-8D77-32FD2EEC89A3}" type="presOf" srcId="{EDC4E57C-7B4A-475A-B1FE-41F7F50D1B0D}" destId="{59829A12-3CC6-42F4-AE6E-92B603F70C00}" srcOrd="0" destOrd="0" presId="urn:microsoft.com/office/officeart/2005/8/layout/default#17"/>
    <dgm:cxn modelId="{1B181E81-8DEC-4B84-AD06-AD4251164601}"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自然通风</a:t>
          </a:r>
          <a:endParaRPr lang="zh-CN" altLang="en-US" sz="2500" b="1"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CBF0458A-2528-4110-B07E-CA49A2BD7CD1}" type="presOf" srcId="{EDC4E57C-7B4A-475A-B1FE-41F7F50D1B0D}" destId="{59829A12-3CC6-42F4-AE6E-92B603F70C00}" srcOrd="0" destOrd="0" presId="urn:microsoft.com/office/officeart/2005/8/layout/default#1"/>
    <dgm:cxn modelId="{0786E7D1-B14A-4CB4-9D9A-72BFA4FC46F6}" type="presOf" srcId="{BEA5ECBA-FD32-4C59-A87F-A9DA8736DF2C}" destId="{501D64F9-5B7C-43B2-B390-9A3BD9467D67}" srcOrd="0" destOrd="0" presId="urn:microsoft.com/office/officeart/2005/8/layout/default#1"/>
    <dgm:cxn modelId="{D7A31365-1E92-4457-B95A-A2E55D8AE1E4}" type="presParOf" srcId="{59829A12-3CC6-42F4-AE6E-92B603F70C00}" destId="{501D64F9-5B7C-43B2-B390-9A3BD9467D67}" srcOrd="0" destOrd="0" presId="urn:microsoft.com/office/officeart/2005/8/layout/default#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95F97242-4963-410D-ACA5-71677B533A04}" type="presOf" srcId="{BEA5ECBA-FD32-4C59-A87F-A9DA8736DF2C}" destId="{501D64F9-5B7C-43B2-B390-9A3BD9467D67}" srcOrd="0" destOrd="0" presId="urn:microsoft.com/office/officeart/2005/8/layout/default#17"/>
    <dgm:cxn modelId="{930C0347-49EE-4C20-BC3E-44687CA9FBAD}" type="presOf" srcId="{EDC4E57C-7B4A-475A-B1FE-41F7F50D1B0D}" destId="{59829A12-3CC6-42F4-AE6E-92B603F70C00}" srcOrd="0" destOrd="0" presId="urn:microsoft.com/office/officeart/2005/8/layout/default#17"/>
    <dgm:cxn modelId="{C4E6889A-09EB-461E-A9AE-49BD791109B6}"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F67F680B-9B79-4F1A-A8FE-A5B0FD65AC99}" type="presOf" srcId="{EDC4E57C-7B4A-475A-B1FE-41F7F50D1B0D}" destId="{59829A12-3CC6-42F4-AE6E-92B603F70C00}"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73117DD5-BF93-4A15-A73B-2D8D9022828F}" type="presOf" srcId="{BEA5ECBA-FD32-4C59-A87F-A9DA8736DF2C}" destId="{501D64F9-5B7C-43B2-B390-9A3BD9467D67}" srcOrd="0" destOrd="0" presId="urn:microsoft.com/office/officeart/2005/8/layout/default#17"/>
    <dgm:cxn modelId="{E9FDC733-3ADB-4F06-88C1-01BA9C6C5DB1}"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1250" custLinFactNeighborY="-7310">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30779FB5-F789-4000-88A7-5FA25B83C985}" type="presOf" srcId="{BEA5ECBA-FD32-4C59-A87F-A9DA8736DF2C}" destId="{501D64F9-5B7C-43B2-B390-9A3BD9467D67}" srcOrd="0" destOrd="0" presId="urn:microsoft.com/office/officeart/2005/8/layout/default#17"/>
    <dgm:cxn modelId="{87B5DABC-BA8B-4055-A6E5-915AA9BF6FFC}" type="presOf" srcId="{EDC4E57C-7B4A-475A-B1FE-41F7F50D1B0D}" destId="{59829A12-3CC6-42F4-AE6E-92B603F70C00}" srcOrd="0" destOrd="0" presId="urn:microsoft.com/office/officeart/2005/8/layout/default#17"/>
    <dgm:cxn modelId="{2BC813CA-FAA4-4FA6-BC89-47F18585CF29}"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1250" custLinFactNeighborY="-7310">
        <dgm:presLayoutVars>
          <dgm:bulletEnabled val="1"/>
        </dgm:presLayoutVars>
      </dgm:prSet>
      <dgm:spPr/>
    </dgm:pt>
  </dgm:ptLst>
  <dgm:cxnLst>
    <dgm:cxn modelId="{08C1AE03-420A-49B1-9DFD-F04187BDDC76}" type="presOf" srcId="{BEA5ECBA-FD32-4C59-A87F-A9DA8736DF2C}" destId="{501D64F9-5B7C-43B2-B390-9A3BD9467D67}" srcOrd="0" destOrd="0" presId="urn:microsoft.com/office/officeart/2005/8/layout/default#17"/>
    <dgm:cxn modelId="{EBD3182D-5C87-4FA2-BC49-36598DB4B826}" type="presOf" srcId="{EDC4E57C-7B4A-475A-B1FE-41F7F50D1B0D}" destId="{59829A12-3CC6-42F4-AE6E-92B603F70C00}"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AE73987E-6E09-4C7C-80F6-085F38628C05}"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1250" custLinFactNeighborY="-7310">
        <dgm:presLayoutVars>
          <dgm:bulletEnabled val="1"/>
        </dgm:presLayoutVars>
      </dgm:prSet>
      <dgm:spPr/>
    </dgm:pt>
  </dgm:ptLst>
  <dgm:cxnLst>
    <dgm:cxn modelId="{B384D216-31C7-445B-9082-6F081CE36F71}" type="presOf" srcId="{BEA5ECBA-FD32-4C59-A87F-A9DA8736DF2C}" destId="{501D64F9-5B7C-43B2-B390-9A3BD9467D67}"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46D6BA4D-8F5C-4A10-B0C1-5C2D6B4D0BD1}" type="presOf" srcId="{EDC4E57C-7B4A-475A-B1FE-41F7F50D1B0D}" destId="{59829A12-3CC6-42F4-AE6E-92B603F70C00}" srcOrd="0" destOrd="0" presId="urn:microsoft.com/office/officeart/2005/8/layout/default#17"/>
    <dgm:cxn modelId="{C87FEEEB-3C84-430D-835B-7451FE7FA935}"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1250" custLinFactNeighborY="-7310">
        <dgm:presLayoutVars>
          <dgm:bulletEnabled val="1"/>
        </dgm:presLayoutVars>
      </dgm:prSet>
      <dgm:spPr/>
    </dgm:pt>
  </dgm:ptLst>
  <dgm:cxnLst>
    <dgm:cxn modelId="{5CDB5D31-AAA4-4121-9D6A-02132B1614FB}" type="presOf" srcId="{EDC4E57C-7B4A-475A-B1FE-41F7F50D1B0D}" destId="{59829A12-3CC6-42F4-AE6E-92B603F70C00}" srcOrd="0" destOrd="0" presId="urn:microsoft.com/office/officeart/2005/8/layout/default#17"/>
    <dgm:cxn modelId="{6D561161-27F9-464A-8663-A7D738757EF0}" srcId="{EDC4E57C-7B4A-475A-B1FE-41F7F50D1B0D}" destId="{BEA5ECBA-FD32-4C59-A87F-A9DA8736DF2C}" srcOrd="0" destOrd="0" parTransId="{6B493C19-2F26-416D-A31B-75BAD7E151D9}" sibTransId="{77EB1B57-753A-4EB8-9395-3509D05A9FE1}"/>
    <dgm:cxn modelId="{C16AA791-64ED-4F8B-8DA1-CA15A0104907}" type="presOf" srcId="{BEA5ECBA-FD32-4C59-A87F-A9DA8736DF2C}" destId="{501D64F9-5B7C-43B2-B390-9A3BD9467D67}" srcOrd="0" destOrd="0" presId="urn:microsoft.com/office/officeart/2005/8/layout/default#17"/>
    <dgm:cxn modelId="{928FFAE1-6210-4F08-BE83-ACD63A8078D7}" type="presParOf" srcId="{59829A12-3CC6-42F4-AE6E-92B603F70C00}" destId="{501D64F9-5B7C-43B2-B390-9A3BD9467D67}" srcOrd="0" destOrd="0" presId="urn:microsoft.com/office/officeart/2005/8/layout/default#1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117751ED-323E-4E43-9EA9-1DAF0E89E024}" type="presOf" srcId="{EDC4E57C-7B4A-475A-B1FE-41F7F50D1B0D}" destId="{59829A12-3CC6-42F4-AE6E-92B603F70C00}" srcOrd="0" destOrd="0" presId="urn:microsoft.com/office/officeart/2005/8/layout/default#18"/>
    <dgm:cxn modelId="{261F60F8-932F-4C2F-B44A-0C13891678C6}" type="presOf" srcId="{BEA5ECBA-FD32-4C59-A87F-A9DA8736DF2C}" destId="{501D64F9-5B7C-43B2-B390-9A3BD9467D67}" srcOrd="0" destOrd="0" presId="urn:microsoft.com/office/officeart/2005/8/layout/default#18"/>
    <dgm:cxn modelId="{D7A1D1A8-4CE8-4FC9-B129-9FE8F6D32BFA}" type="presParOf" srcId="{59829A12-3CC6-42F4-AE6E-92B603F70C00}" destId="{501D64F9-5B7C-43B2-B390-9A3BD9467D67}" srcOrd="0" destOrd="0" presId="urn:microsoft.com/office/officeart/2005/8/layout/default#1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1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bg2">
            <a:lumMod val="50000"/>
          </a:schemeClr>
        </a:solidFill>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局部通风</a:t>
          </a:r>
          <a:endParaRPr lang="zh-CN" altLang="en-US" sz="2500" dirty="0">
            <a:solidFill>
              <a:schemeClr val="bg1"/>
            </a:solidFill>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E228594C-04E4-4565-8257-1E37E02DA31C}" type="presOf" srcId="{EDC4E57C-7B4A-475A-B1FE-41F7F50D1B0D}" destId="{59829A12-3CC6-42F4-AE6E-92B603F70C00}" srcOrd="0" destOrd="0" presId="urn:microsoft.com/office/officeart/2005/8/layout/default#19"/>
    <dgm:cxn modelId="{308DD4D3-BA36-40D8-ADB8-E2374FC130D1}" type="presOf" srcId="{BEA5ECBA-FD32-4C59-A87F-A9DA8736DF2C}" destId="{501D64F9-5B7C-43B2-B390-9A3BD9467D67}" srcOrd="0" destOrd="0" presId="urn:microsoft.com/office/officeart/2005/8/layout/default#19"/>
    <dgm:cxn modelId="{6EBDD24D-8F6C-429B-AAED-642DA97F91F3}" type="presParOf" srcId="{59829A12-3CC6-42F4-AE6E-92B603F70C00}" destId="{501D64F9-5B7C-43B2-B390-9A3BD9467D67}" srcOrd="0" destOrd="0" presId="urn:microsoft.com/office/officeart/2005/8/layout/default#1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0"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solidFill>
      </dgm:spPr>
      <dgm:t>
        <a:bodyPr lIns="25200"/>
        <a:lstStyle/>
        <a:p>
          <a:pPr algn="ctr" rtl="0"/>
          <a:r>
            <a:rPr lang="zh-CN" altLang="en-US" sz="2500" b="1" dirty="0">
              <a:solidFill>
                <a:schemeClr val="tx1"/>
              </a:solidFill>
              <a:latin typeface="黑体" panose="02010609060101010101" pitchFamily="49" charset="-122"/>
              <a:ea typeface="黑体" panose="02010609060101010101" pitchFamily="49" charset="-122"/>
            </a:rPr>
            <a:t>密闭罩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9D5C8617-14CB-4C7B-8835-C8B88FCA6042}" type="presOf" srcId="{EDC4E57C-7B4A-475A-B1FE-41F7F50D1B0D}" destId="{59829A12-3CC6-42F4-AE6E-92B603F70C00}" srcOrd="0" destOrd="0" presId="urn:microsoft.com/office/officeart/2005/8/layout/default#20"/>
    <dgm:cxn modelId="{6D561161-27F9-464A-8663-A7D738757EF0}" srcId="{EDC4E57C-7B4A-475A-B1FE-41F7F50D1B0D}" destId="{BEA5ECBA-FD32-4C59-A87F-A9DA8736DF2C}" srcOrd="0" destOrd="0" parTransId="{6B493C19-2F26-416D-A31B-75BAD7E151D9}" sibTransId="{77EB1B57-753A-4EB8-9395-3509D05A9FE1}"/>
    <dgm:cxn modelId="{D9E69AE8-6F62-48A3-BB0A-D8481BEB74C1}" type="presOf" srcId="{BEA5ECBA-FD32-4C59-A87F-A9DA8736DF2C}" destId="{501D64F9-5B7C-43B2-B390-9A3BD9467D67}" srcOrd="0" destOrd="0" presId="urn:microsoft.com/office/officeart/2005/8/layout/default#20"/>
    <dgm:cxn modelId="{8C9BE7C5-24B3-4F62-A513-E4AE67BA996C}" type="presParOf" srcId="{59829A12-3CC6-42F4-AE6E-92B603F70C00}" destId="{501D64F9-5B7C-43B2-B390-9A3BD9467D67}" srcOrd="0" destOrd="0" presId="urn:microsoft.com/office/officeart/2005/8/layout/default#20"/>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90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柜式排风罩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A186E8C7-E50B-40EA-9DB0-F2DC197C2A1F}" type="presOf" srcId="{EDC4E57C-7B4A-475A-B1FE-41F7F50D1B0D}" destId="{59829A12-3CC6-42F4-AE6E-92B603F70C00}" srcOrd="0" destOrd="0" presId="urn:microsoft.com/office/officeart/2005/8/layout/default#21"/>
    <dgm:cxn modelId="{69A033F0-EEF1-4A16-B7EE-692A4FCFCAED}" type="presOf" srcId="{BEA5ECBA-FD32-4C59-A87F-A9DA8736DF2C}" destId="{501D64F9-5B7C-43B2-B390-9A3BD9467D67}" srcOrd="0" destOrd="0" presId="urn:microsoft.com/office/officeart/2005/8/layout/default#21"/>
    <dgm:cxn modelId="{3DC08758-B14C-4B64-BC68-6338B332FB52}" type="presParOf" srcId="{59829A12-3CC6-42F4-AE6E-92B603F70C00}" destId="{501D64F9-5B7C-43B2-B390-9A3BD9467D67}" srcOrd="0" destOrd="0" presId="urn:microsoft.com/office/officeart/2005/8/layout/defaul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自然通风</a:t>
          </a:r>
          <a:endParaRPr lang="zh-CN" altLang="en-US" sz="2500" b="1"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792B59C9-46D0-4E82-AF40-6B89185BC82B}" type="presOf" srcId="{BEA5ECBA-FD32-4C59-A87F-A9DA8736DF2C}" destId="{501D64F9-5B7C-43B2-B390-9A3BD9467D67}" srcOrd="0" destOrd="0" presId="urn:microsoft.com/office/officeart/2005/8/layout/default#2"/>
    <dgm:cxn modelId="{27052DE7-92C2-4043-8968-AB407EC67034}" type="presOf" srcId="{EDC4E57C-7B4A-475A-B1FE-41F7F50D1B0D}" destId="{59829A12-3CC6-42F4-AE6E-92B603F70C00}" srcOrd="0" destOrd="0" presId="urn:microsoft.com/office/officeart/2005/8/layout/default#2"/>
    <dgm:cxn modelId="{99D59995-FC48-4001-961C-DF84DEF42A53}" type="presParOf" srcId="{59829A12-3CC6-42F4-AE6E-92B603F70C00}" destId="{501D64F9-5B7C-43B2-B390-9A3BD9467D67}" srcOrd="0" destOrd="0" presId="urn:microsoft.com/office/officeart/2005/8/layout/default#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90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柜式排风罩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5D787507-62D1-4D3D-A432-3B1DDBA4C7F9}" type="presOf" srcId="{EDC4E57C-7B4A-475A-B1FE-41F7F50D1B0D}" destId="{59829A12-3CC6-42F4-AE6E-92B603F70C00}" srcOrd="0" destOrd="0" presId="urn:microsoft.com/office/officeart/2005/8/layout/default#21"/>
    <dgm:cxn modelId="{6D561161-27F9-464A-8663-A7D738757EF0}" srcId="{EDC4E57C-7B4A-475A-B1FE-41F7F50D1B0D}" destId="{BEA5ECBA-FD32-4C59-A87F-A9DA8736DF2C}" srcOrd="0" destOrd="0" parTransId="{6B493C19-2F26-416D-A31B-75BAD7E151D9}" sibTransId="{77EB1B57-753A-4EB8-9395-3509D05A9FE1}"/>
    <dgm:cxn modelId="{53D278B1-4581-45A3-92F2-39AC9F1D08CB}" type="presOf" srcId="{BEA5ECBA-FD32-4C59-A87F-A9DA8736DF2C}" destId="{501D64F9-5B7C-43B2-B390-9A3BD9467D67}" srcOrd="0" destOrd="0" presId="urn:microsoft.com/office/officeart/2005/8/layout/default#21"/>
    <dgm:cxn modelId="{16890ABC-9A3F-44A0-92C4-DDFC13EC2D63}" type="presParOf" srcId="{59829A12-3CC6-42F4-AE6E-92B603F70C00}" destId="{501D64F9-5B7C-43B2-B390-9A3BD9467D67}" srcOrd="0" destOrd="0" presId="urn:microsoft.com/office/officeart/2005/8/layout/defaul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90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柜式排风罩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1250" custLinFactNeighborY="-9428">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A56979AC-B6B3-4AC5-8285-7CC843D0F29C}" type="presOf" srcId="{EDC4E57C-7B4A-475A-B1FE-41F7F50D1B0D}" destId="{59829A12-3CC6-42F4-AE6E-92B603F70C00}" srcOrd="0" destOrd="0" presId="urn:microsoft.com/office/officeart/2005/8/layout/default#21"/>
    <dgm:cxn modelId="{66288FEF-BCD5-4FA6-BE0E-916A92C23174}" type="presOf" srcId="{BEA5ECBA-FD32-4C59-A87F-A9DA8736DF2C}" destId="{501D64F9-5B7C-43B2-B390-9A3BD9467D67}" srcOrd="0" destOrd="0" presId="urn:microsoft.com/office/officeart/2005/8/layout/default#21"/>
    <dgm:cxn modelId="{5C38FD1F-A9EB-466F-B0B2-73D8B7B7E22D}" type="presParOf" srcId="{59829A12-3CC6-42F4-AE6E-92B603F70C00}" destId="{501D64F9-5B7C-43B2-B390-9A3BD9467D67}" srcOrd="0" destOrd="0" presId="urn:microsoft.com/office/officeart/2005/8/layout/defaul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90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柜式排风罩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31250" custLinFactNeighborY="-9428">
        <dgm:presLayoutVars>
          <dgm:bulletEnabled val="1"/>
        </dgm:presLayoutVars>
      </dgm:prSet>
      <dgm:spPr/>
    </dgm:pt>
  </dgm:ptLst>
  <dgm:cxnLst>
    <dgm:cxn modelId="{910BD02E-B3C9-4561-BBEE-CEEAC0F34052}" type="presOf" srcId="{BEA5ECBA-FD32-4C59-A87F-A9DA8736DF2C}" destId="{501D64F9-5B7C-43B2-B390-9A3BD9467D67}" srcOrd="0" destOrd="0" presId="urn:microsoft.com/office/officeart/2005/8/layout/default#21"/>
    <dgm:cxn modelId="{6D561161-27F9-464A-8663-A7D738757EF0}" srcId="{EDC4E57C-7B4A-475A-B1FE-41F7F50D1B0D}" destId="{BEA5ECBA-FD32-4C59-A87F-A9DA8736DF2C}" srcOrd="0" destOrd="0" parTransId="{6B493C19-2F26-416D-A31B-75BAD7E151D9}" sibTransId="{77EB1B57-753A-4EB8-9395-3509D05A9FE1}"/>
    <dgm:cxn modelId="{00E99C94-90A4-411C-9163-63DBE41C07FC}" type="presOf" srcId="{EDC4E57C-7B4A-475A-B1FE-41F7F50D1B0D}" destId="{59829A12-3CC6-42F4-AE6E-92B603F70C00}" srcOrd="0" destOrd="0" presId="urn:microsoft.com/office/officeart/2005/8/layout/default#21"/>
    <dgm:cxn modelId="{E3BF65E3-5E87-426D-B4CC-596145CD0E39}" type="presParOf" srcId="{59829A12-3CC6-42F4-AE6E-92B603F70C00}" destId="{501D64F9-5B7C-43B2-B390-9A3BD9467D67}" srcOrd="0" destOrd="0" presId="urn:microsoft.com/office/officeart/2005/8/layout/defaul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90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柜式排风罩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9A024B56-5C94-484E-965D-66F527F9FCBC}" type="presOf" srcId="{EDC4E57C-7B4A-475A-B1FE-41F7F50D1B0D}" destId="{59829A12-3CC6-42F4-AE6E-92B603F70C00}" srcOrd="0" destOrd="0" presId="urn:microsoft.com/office/officeart/2005/8/layout/default#21"/>
    <dgm:cxn modelId="{893CA085-9124-4E5A-9EF9-9BEE9E0C27BB}" type="presOf" srcId="{BEA5ECBA-FD32-4C59-A87F-A9DA8736DF2C}" destId="{501D64F9-5B7C-43B2-B390-9A3BD9467D67}" srcOrd="0" destOrd="0" presId="urn:microsoft.com/office/officeart/2005/8/layout/default#21"/>
    <dgm:cxn modelId="{13D9627C-1989-48BD-8C14-87928C19298C}" type="presParOf" srcId="{59829A12-3CC6-42F4-AE6E-92B603F70C00}" destId="{501D64F9-5B7C-43B2-B390-9A3BD9467D67}" srcOrd="0" destOrd="0" presId="urn:microsoft.com/office/officeart/2005/8/layout/defaul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75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外部吸气罩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2C8D7D8C-256D-43FD-93BA-C88DA84E48F5}" type="presOf" srcId="{EDC4E57C-7B4A-475A-B1FE-41F7F50D1B0D}" destId="{59829A12-3CC6-42F4-AE6E-92B603F70C00}" srcOrd="0" destOrd="0" presId="urn:microsoft.com/office/officeart/2005/8/layout/default#23"/>
    <dgm:cxn modelId="{D9B2ADAB-ACC1-4497-862E-813A11D80C51}" type="presOf" srcId="{BEA5ECBA-FD32-4C59-A87F-A9DA8736DF2C}" destId="{501D64F9-5B7C-43B2-B390-9A3BD9467D67}" srcOrd="0" destOrd="0" presId="urn:microsoft.com/office/officeart/2005/8/layout/default#23"/>
    <dgm:cxn modelId="{ECC7378F-D62F-4B3A-A80E-58F9402984CD}" type="presParOf" srcId="{59829A12-3CC6-42F4-AE6E-92B603F70C00}" destId="{501D64F9-5B7C-43B2-B390-9A3BD9467D67}" srcOrd="0" destOrd="0" presId="urn:microsoft.com/office/officeart/2005/8/layout/default#2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75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外部吸气罩</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087F6DBD-83ED-40EE-9850-191B3F37449A}" type="presOf" srcId="{BEA5ECBA-FD32-4C59-A87F-A9DA8736DF2C}" destId="{501D64F9-5B7C-43B2-B390-9A3BD9467D67}" srcOrd="0" destOrd="0" presId="urn:microsoft.com/office/officeart/2005/8/layout/default#24"/>
    <dgm:cxn modelId="{48774BD9-FC51-4414-A857-1D59E81A8B91}" type="presOf" srcId="{EDC4E57C-7B4A-475A-B1FE-41F7F50D1B0D}" destId="{59829A12-3CC6-42F4-AE6E-92B603F70C00}" srcOrd="0" destOrd="0" presId="urn:microsoft.com/office/officeart/2005/8/layout/default#24"/>
    <dgm:cxn modelId="{C33FBABA-EA86-44E1-B3D2-B45BCB9476B1}" type="presParOf" srcId="{59829A12-3CC6-42F4-AE6E-92B603F70C00}" destId="{501D64F9-5B7C-43B2-B390-9A3BD9467D67}" srcOrd="0" destOrd="0" presId="urn:microsoft.com/office/officeart/2005/8/layout/default#2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75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外部吸气罩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FD14E800-69E4-4694-8EAD-B15550A71A8B}" type="presOf" srcId="{BEA5ECBA-FD32-4C59-A87F-A9DA8736DF2C}" destId="{501D64F9-5B7C-43B2-B390-9A3BD9467D67}" srcOrd="0" destOrd="0" presId="urn:microsoft.com/office/officeart/2005/8/layout/default#25"/>
    <dgm:cxn modelId="{6D561161-27F9-464A-8663-A7D738757EF0}" srcId="{EDC4E57C-7B4A-475A-B1FE-41F7F50D1B0D}" destId="{BEA5ECBA-FD32-4C59-A87F-A9DA8736DF2C}" srcOrd="0" destOrd="0" parTransId="{6B493C19-2F26-416D-A31B-75BAD7E151D9}" sibTransId="{77EB1B57-753A-4EB8-9395-3509D05A9FE1}"/>
    <dgm:cxn modelId="{2BE7E0FD-5508-47DE-9D7F-4C4BE2B5471E}" type="presOf" srcId="{EDC4E57C-7B4A-475A-B1FE-41F7F50D1B0D}" destId="{59829A12-3CC6-42F4-AE6E-92B603F70C00}" srcOrd="0" destOrd="0" presId="urn:microsoft.com/office/officeart/2005/8/layout/default#25"/>
    <dgm:cxn modelId="{5FA746C9-72ED-48F3-8F1B-B9202891D358}" type="presParOf" srcId="{59829A12-3CC6-42F4-AE6E-92B603F70C00}" destId="{501D64F9-5B7C-43B2-B390-9A3BD9467D67}" srcOrd="0" destOrd="0" presId="urn:microsoft.com/office/officeart/2005/8/layout/default#2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75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外部吸气罩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03841082-ED43-44D2-A11E-978CA47556FC}" type="presOf" srcId="{EDC4E57C-7B4A-475A-B1FE-41F7F50D1B0D}" destId="{59829A12-3CC6-42F4-AE6E-92B603F70C00}" srcOrd="0" destOrd="0" presId="urn:microsoft.com/office/officeart/2005/8/layout/default#26"/>
    <dgm:cxn modelId="{F4ADEFDD-8F8B-49B4-9B9A-4C7C51DE4265}" type="presOf" srcId="{BEA5ECBA-FD32-4C59-A87F-A9DA8736DF2C}" destId="{501D64F9-5B7C-43B2-B390-9A3BD9467D67}" srcOrd="0" destOrd="0" presId="urn:microsoft.com/office/officeart/2005/8/layout/default#26"/>
    <dgm:cxn modelId="{EC88D1A3-D811-42A9-9A24-274AA9187B48}" type="presParOf" srcId="{59829A12-3CC6-42F4-AE6E-92B603F70C00}" destId="{501D64F9-5B7C-43B2-B390-9A3BD9467D67}" srcOrd="0" destOrd="0" presId="urn:microsoft.com/office/officeart/2005/8/layout/default#2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75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外部吸气罩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32F2D2A0-D64F-45BB-A0EC-32418BD3BE40}" type="presOf" srcId="{BEA5ECBA-FD32-4C59-A87F-A9DA8736DF2C}" destId="{501D64F9-5B7C-43B2-B390-9A3BD9467D67}" srcOrd="0" destOrd="0" presId="urn:microsoft.com/office/officeart/2005/8/layout/default#27"/>
    <dgm:cxn modelId="{D2D76EB9-EEF5-45BB-93BB-77743B6427DB}" type="presOf" srcId="{EDC4E57C-7B4A-475A-B1FE-41F7F50D1B0D}" destId="{59829A12-3CC6-42F4-AE6E-92B603F70C00}" srcOrd="0" destOrd="0" presId="urn:microsoft.com/office/officeart/2005/8/layout/default#27"/>
    <dgm:cxn modelId="{7E856438-1760-4631-8D60-6A846864DAEF}" type="presParOf" srcId="{59829A12-3CC6-42F4-AE6E-92B603F70C00}" destId="{501D64F9-5B7C-43B2-B390-9A3BD9467D67}" srcOrd="0" destOrd="0" presId="urn:microsoft.com/office/officeart/2005/8/layout/default#2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75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外部吸气罩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96FEB9B5-A3E3-49D8-A04A-BFD5168A3BD3}" type="presOf" srcId="{BEA5ECBA-FD32-4C59-A87F-A9DA8736DF2C}" destId="{501D64F9-5B7C-43B2-B390-9A3BD9467D67}" srcOrd="0" destOrd="0" presId="urn:microsoft.com/office/officeart/2005/8/layout/default#28"/>
    <dgm:cxn modelId="{73D95CFE-98C9-4C57-B8D1-C1D77DD4E572}" type="presOf" srcId="{EDC4E57C-7B4A-475A-B1FE-41F7F50D1B0D}" destId="{59829A12-3CC6-42F4-AE6E-92B603F70C00}" srcOrd="0" destOrd="0" presId="urn:microsoft.com/office/officeart/2005/8/layout/default#28"/>
    <dgm:cxn modelId="{D7044F5D-286F-45AD-B32A-AED31A2F8B6E}" type="presParOf" srcId="{59829A12-3CC6-42F4-AE6E-92B603F70C00}" destId="{501D64F9-5B7C-43B2-B390-9A3BD9467D67}" srcOrd="0" destOrd="0" presId="urn:microsoft.com/office/officeart/2005/8/layout/default#2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自然通风</a:t>
          </a:r>
          <a:endParaRPr lang="zh-CN" altLang="en-US" sz="2500" b="1"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7341B43F-5253-409C-9A70-0BD23A76872C}" type="presOf" srcId="{BEA5ECBA-FD32-4C59-A87F-A9DA8736DF2C}" destId="{501D64F9-5B7C-43B2-B390-9A3BD9467D67}" srcOrd="0" destOrd="0" presId="urn:microsoft.com/office/officeart/2005/8/layout/default#3"/>
    <dgm:cxn modelId="{6D561161-27F9-464A-8663-A7D738757EF0}" srcId="{EDC4E57C-7B4A-475A-B1FE-41F7F50D1B0D}" destId="{BEA5ECBA-FD32-4C59-A87F-A9DA8736DF2C}" srcOrd="0" destOrd="0" parTransId="{6B493C19-2F26-416D-A31B-75BAD7E151D9}" sibTransId="{77EB1B57-753A-4EB8-9395-3509D05A9FE1}"/>
    <dgm:cxn modelId="{6338597C-07D9-4E2B-BD94-424E924A7EBD}" type="presOf" srcId="{EDC4E57C-7B4A-475A-B1FE-41F7F50D1B0D}" destId="{59829A12-3CC6-42F4-AE6E-92B603F70C00}" srcOrd="0" destOrd="0" presId="urn:microsoft.com/office/officeart/2005/8/layout/default#3"/>
    <dgm:cxn modelId="{5606B4D6-EF44-4246-BD5F-868B557BEEC2}" type="presParOf" srcId="{59829A12-3CC6-42F4-AE6E-92B603F70C00}" destId="{501D64F9-5B7C-43B2-B390-9A3BD9467D67}" srcOrd="0" destOrd="0" presId="urn:microsoft.com/office/officeart/2005/8/layout/default#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2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5">
            <a:lumMod val="75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外部吸气罩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7FCA3A3B-B4DE-49A9-B29A-8C4805D86995}" type="presOf" srcId="{EDC4E57C-7B4A-475A-B1FE-41F7F50D1B0D}" destId="{59829A12-3CC6-42F4-AE6E-92B603F70C00}" srcOrd="0" destOrd="0" presId="urn:microsoft.com/office/officeart/2005/8/layout/default#29"/>
    <dgm:cxn modelId="{6D561161-27F9-464A-8663-A7D738757EF0}" srcId="{EDC4E57C-7B4A-475A-B1FE-41F7F50D1B0D}" destId="{BEA5ECBA-FD32-4C59-A87F-A9DA8736DF2C}" srcOrd="0" destOrd="0" parTransId="{6B493C19-2F26-416D-A31B-75BAD7E151D9}" sibTransId="{77EB1B57-753A-4EB8-9395-3509D05A9FE1}"/>
    <dgm:cxn modelId="{614D6DE5-0E85-4E89-B18F-6696E8DE7588}" type="presOf" srcId="{BEA5ECBA-FD32-4C59-A87F-A9DA8736DF2C}" destId="{501D64F9-5B7C-43B2-B390-9A3BD9467D67}" srcOrd="0" destOrd="0" presId="urn:microsoft.com/office/officeart/2005/8/layout/default#29"/>
    <dgm:cxn modelId="{5A8BA308-EF3D-4498-9B7A-59305DE83957}" type="presParOf" srcId="{59829A12-3CC6-42F4-AE6E-92B603F70C00}" destId="{501D64F9-5B7C-43B2-B390-9A3BD9467D67}" srcOrd="0" destOrd="0" presId="urn:microsoft.com/office/officeart/2005/8/layout/default#2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3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6">
            <a:lumMod val="20000"/>
            <a:lumOff val="8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接受吸气罩</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2B3C8E59-49A4-41CC-9ACF-E52F85CD27AF}" type="presOf" srcId="{BEA5ECBA-FD32-4C59-A87F-A9DA8736DF2C}" destId="{501D64F9-5B7C-43B2-B390-9A3BD9467D67}" srcOrd="0" destOrd="0" presId="urn:microsoft.com/office/officeart/2005/8/layout/default#31"/>
    <dgm:cxn modelId="{F226C2B2-5710-4455-9608-38272F88AA1C}" type="presOf" srcId="{EDC4E57C-7B4A-475A-B1FE-41F7F50D1B0D}" destId="{59829A12-3CC6-42F4-AE6E-92B603F70C00}" srcOrd="0" destOrd="0" presId="urn:microsoft.com/office/officeart/2005/8/layout/default#31"/>
    <dgm:cxn modelId="{ABBBBF12-5D13-45AB-A4F5-6DBC999C8183}" type="presParOf" srcId="{59829A12-3CC6-42F4-AE6E-92B603F70C00}" destId="{501D64F9-5B7C-43B2-B390-9A3BD9467D67}" srcOrd="0" destOrd="0" presId="urn:microsoft.com/office/officeart/2005/8/layout/default#3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3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6">
            <a:lumMod val="60000"/>
            <a:lumOff val="40000"/>
            <a:alpha val="69000"/>
          </a:scheme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吹吸罩</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75EA2135-8899-4206-816D-91A93BE239C6}" type="presOf" srcId="{EDC4E57C-7B4A-475A-B1FE-41F7F50D1B0D}" destId="{59829A12-3CC6-42F4-AE6E-92B603F70C00}" srcOrd="0" destOrd="0" presId="urn:microsoft.com/office/officeart/2005/8/layout/default#33"/>
    <dgm:cxn modelId="{6D561161-27F9-464A-8663-A7D738757EF0}" srcId="{EDC4E57C-7B4A-475A-B1FE-41F7F50D1B0D}" destId="{BEA5ECBA-FD32-4C59-A87F-A9DA8736DF2C}" srcOrd="0" destOrd="0" parTransId="{6B493C19-2F26-416D-A31B-75BAD7E151D9}" sibTransId="{77EB1B57-753A-4EB8-9395-3509D05A9FE1}"/>
    <dgm:cxn modelId="{494BBCFB-21F2-41C6-8785-F0365C1F3096}" type="presOf" srcId="{BEA5ECBA-FD32-4C59-A87F-A9DA8736DF2C}" destId="{501D64F9-5B7C-43B2-B390-9A3BD9467D67}" srcOrd="0" destOrd="0" presId="urn:microsoft.com/office/officeart/2005/8/layout/default#33"/>
    <dgm:cxn modelId="{BC4B14FB-DBD0-4D2B-8CA5-8A5324802AF4}" type="presParOf" srcId="{59829A12-3CC6-42F4-AE6E-92B603F70C00}" destId="{501D64F9-5B7C-43B2-B390-9A3BD9467D67}" srcOrd="0" destOrd="0" presId="urn:microsoft.com/office/officeart/2005/8/layout/default#3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3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6">
            <a:lumMod val="50000"/>
            <a:alpha val="69000"/>
          </a:schemeClr>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大门空气幕</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F894ED0A-F57A-4359-A374-71E6815B7DAC}" type="presOf" srcId="{EDC4E57C-7B4A-475A-B1FE-41F7F50D1B0D}" destId="{59829A12-3CC6-42F4-AE6E-92B603F70C00}" srcOrd="0" destOrd="0" presId="urn:microsoft.com/office/officeart/2005/8/layout/default#34"/>
    <dgm:cxn modelId="{6D561161-27F9-464A-8663-A7D738757EF0}" srcId="{EDC4E57C-7B4A-475A-B1FE-41F7F50D1B0D}" destId="{BEA5ECBA-FD32-4C59-A87F-A9DA8736DF2C}" srcOrd="0" destOrd="0" parTransId="{6B493C19-2F26-416D-A31B-75BAD7E151D9}" sibTransId="{77EB1B57-753A-4EB8-9395-3509D05A9FE1}"/>
    <dgm:cxn modelId="{DC11E5AA-45E2-4022-BA26-3B67368965A6}" type="presOf" srcId="{BEA5ECBA-FD32-4C59-A87F-A9DA8736DF2C}" destId="{501D64F9-5B7C-43B2-B390-9A3BD9467D67}" srcOrd="0" destOrd="0" presId="urn:microsoft.com/office/officeart/2005/8/layout/default#34"/>
    <dgm:cxn modelId="{3335403E-0742-40FE-8C37-2BA729A5AC0A}" type="presParOf" srcId="{59829A12-3CC6-42F4-AE6E-92B603F70C00}" destId="{501D64F9-5B7C-43B2-B390-9A3BD9467D67}" srcOrd="0" destOrd="0" presId="urn:microsoft.com/office/officeart/2005/8/layout/default#3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3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chemeClr val="accent6">
            <a:lumMod val="50000"/>
            <a:alpha val="69000"/>
          </a:schemeClr>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大门空气幕</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3EE6799E-F65D-497F-A010-DD01D7979C80}" type="presOf" srcId="{EDC4E57C-7B4A-475A-B1FE-41F7F50D1B0D}" destId="{59829A12-3CC6-42F4-AE6E-92B603F70C00}" srcOrd="0" destOrd="0" presId="urn:microsoft.com/office/officeart/2005/8/layout/default#35"/>
    <dgm:cxn modelId="{1F04A2A5-5C3D-4212-8304-0D352AD3DB45}" type="presOf" srcId="{BEA5ECBA-FD32-4C59-A87F-A9DA8736DF2C}" destId="{501D64F9-5B7C-43B2-B390-9A3BD9467D67}" srcOrd="0" destOrd="0" presId="urn:microsoft.com/office/officeart/2005/8/layout/default#35"/>
    <dgm:cxn modelId="{5444AF5B-5A48-4010-B70B-B2C7DE552AF6}" type="presParOf" srcId="{59829A12-3CC6-42F4-AE6E-92B603F70C00}" destId="{501D64F9-5B7C-43B2-B390-9A3BD9467D67}" srcOrd="0" destOrd="0" presId="urn:microsoft.com/office/officeart/2005/8/layout/default#3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dgm:t>
        <a:bodyPr lIns="25200"/>
        <a:lstStyle/>
        <a:p>
          <a:pPr algn="ctr" rtl="0"/>
          <a:r>
            <a:rPr lang="zh-CN" altLang="en-US" sz="2500" b="1" dirty="0">
              <a:solidFill>
                <a:schemeClr val="bg1"/>
              </a:solidFill>
              <a:latin typeface="黑体" panose="02010609060101010101" pitchFamily="49" charset="-122"/>
              <a:ea typeface="黑体" panose="02010609060101010101" pitchFamily="49" charset="-122"/>
            </a:rPr>
            <a:t>全面通风系统</a:t>
          </a:r>
          <a:endParaRPr lang="zh-CN" altLang="en-US" sz="2500" b="1"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pPr algn="ctr"/>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pPr algn="ctr"/>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52966"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88C327BA-0E15-4F53-83F0-8A1DEBF7045B}" type="presOf" srcId="{BEA5ECBA-FD32-4C59-A87F-A9DA8736DF2C}" destId="{501D64F9-5B7C-43B2-B390-9A3BD9467D67}" srcOrd="0" destOrd="0" presId="urn:microsoft.com/office/officeart/2005/8/layout/default#6"/>
    <dgm:cxn modelId="{4B3D71C9-10A1-4B4F-B429-B5D758FAEF21}" type="presOf" srcId="{EDC4E57C-7B4A-475A-B1FE-41F7F50D1B0D}" destId="{59829A12-3CC6-42F4-AE6E-92B603F70C00}" srcOrd="0" destOrd="0" presId="urn:microsoft.com/office/officeart/2005/8/layout/default#6"/>
    <dgm:cxn modelId="{12693846-B7B4-4582-836E-CC304C61DCC8}" type="presParOf" srcId="{59829A12-3CC6-42F4-AE6E-92B603F70C00}" destId="{501D64F9-5B7C-43B2-B390-9A3BD9467D67}" srcOrd="0" destOrd="0" presId="urn:microsoft.com/office/officeart/2005/8/layout/default#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3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0070C0">
            <a:alpha val="30000"/>
          </a:srgb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通风管道</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388C4F1A-9A0A-4FE1-A706-407D287737B1}" type="presOf" srcId="{BEA5ECBA-FD32-4C59-A87F-A9DA8736DF2C}" destId="{501D64F9-5B7C-43B2-B390-9A3BD9467D67}" srcOrd="0" destOrd="0" presId="urn:microsoft.com/office/officeart/2005/8/layout/default#36"/>
    <dgm:cxn modelId="{C0DDF82A-1539-4172-B264-CD1A2D5FED20}" type="presOf" srcId="{EDC4E57C-7B4A-475A-B1FE-41F7F50D1B0D}" destId="{59829A12-3CC6-42F4-AE6E-92B603F70C00}" srcOrd="0" destOrd="0" presId="urn:microsoft.com/office/officeart/2005/8/layout/default#36"/>
    <dgm:cxn modelId="{6D561161-27F9-464A-8663-A7D738757EF0}" srcId="{EDC4E57C-7B4A-475A-B1FE-41F7F50D1B0D}" destId="{BEA5ECBA-FD32-4C59-A87F-A9DA8736DF2C}" srcOrd="0" destOrd="0" parTransId="{6B493C19-2F26-416D-A31B-75BAD7E151D9}" sibTransId="{77EB1B57-753A-4EB8-9395-3509D05A9FE1}"/>
    <dgm:cxn modelId="{42CC0E0F-7A5B-479C-AA60-AFFEB133B042}" type="presParOf" srcId="{59829A12-3CC6-42F4-AE6E-92B603F70C00}" destId="{501D64F9-5B7C-43B2-B390-9A3BD9467D67}" srcOrd="0" destOrd="0" presId="urn:microsoft.com/office/officeart/2005/8/layout/default#3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3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0070C0">
            <a:alpha val="30000"/>
          </a:srgb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通风管道</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E2335C60-EFA7-4DA1-AC42-86C29C193F4F}" type="presOf" srcId="{BEA5ECBA-FD32-4C59-A87F-A9DA8736DF2C}" destId="{501D64F9-5B7C-43B2-B390-9A3BD9467D67}" srcOrd="0" destOrd="0" presId="urn:microsoft.com/office/officeart/2005/8/layout/default#36"/>
    <dgm:cxn modelId="{6D561161-27F9-464A-8663-A7D738757EF0}" srcId="{EDC4E57C-7B4A-475A-B1FE-41F7F50D1B0D}" destId="{BEA5ECBA-FD32-4C59-A87F-A9DA8736DF2C}" srcOrd="0" destOrd="0" parTransId="{6B493C19-2F26-416D-A31B-75BAD7E151D9}" sibTransId="{77EB1B57-753A-4EB8-9395-3509D05A9FE1}"/>
    <dgm:cxn modelId="{5673708A-0212-4493-904F-6D0F7DE9B146}" type="presOf" srcId="{EDC4E57C-7B4A-475A-B1FE-41F7F50D1B0D}" destId="{59829A12-3CC6-42F4-AE6E-92B603F70C00}" srcOrd="0" destOrd="0" presId="urn:microsoft.com/office/officeart/2005/8/layout/default#36"/>
    <dgm:cxn modelId="{31B0019A-7E26-4FEE-B786-DECA5EFE954A}" type="presParOf" srcId="{59829A12-3CC6-42F4-AE6E-92B603F70C00}" destId="{501D64F9-5B7C-43B2-B390-9A3BD9467D67}" srcOrd="0" destOrd="0" presId="urn:microsoft.com/office/officeart/2005/8/layout/default#3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3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0070C0">
            <a:alpha val="30000"/>
          </a:srgb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风管布置</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9475338D-94FA-4E9D-B929-ADBE1D455C67}" type="presOf" srcId="{BEA5ECBA-FD32-4C59-A87F-A9DA8736DF2C}" destId="{501D64F9-5B7C-43B2-B390-9A3BD9467D67}" srcOrd="0" destOrd="0" presId="urn:microsoft.com/office/officeart/2005/8/layout/default#37"/>
    <dgm:cxn modelId="{C3DB1FD5-2865-469A-9E6B-C5B65E381FAA}" type="presOf" srcId="{EDC4E57C-7B4A-475A-B1FE-41F7F50D1B0D}" destId="{59829A12-3CC6-42F4-AE6E-92B603F70C00}" srcOrd="0" destOrd="0" presId="urn:microsoft.com/office/officeart/2005/8/layout/default#37"/>
    <dgm:cxn modelId="{27AEBC89-0B29-481B-841A-A0940E52A688}" type="presParOf" srcId="{59829A12-3CC6-42F4-AE6E-92B603F70C00}" destId="{501D64F9-5B7C-43B2-B390-9A3BD9467D67}" srcOrd="0" destOrd="0" presId="urn:microsoft.com/office/officeart/2005/8/layout/default#3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3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0070C0">
            <a:alpha val="30000"/>
          </a:srgbClr>
        </a:solidFill>
      </dgm:spPr>
      <dgm:t>
        <a:bodyPr lIns="25200"/>
        <a:lstStyle/>
        <a:p>
          <a:pPr algn="ctr" rtl="0"/>
          <a:r>
            <a:rPr lang="zh-CN" altLang="en-US" sz="2400" b="1" dirty="0">
              <a:solidFill>
                <a:schemeClr val="tx1"/>
              </a:solidFill>
              <a:latin typeface="黑体" panose="02010609060101010101" pitchFamily="49" charset="-122"/>
              <a:ea typeface="黑体" panose="02010609060101010101" pitchFamily="49" charset="-122"/>
            </a:rPr>
            <a:t>风管布置</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856BBF37-7093-4900-973A-026061649A26}" type="presOf" srcId="{EDC4E57C-7B4A-475A-B1FE-41F7F50D1B0D}" destId="{59829A12-3CC6-42F4-AE6E-92B603F70C00}" srcOrd="0" destOrd="0" presId="urn:microsoft.com/office/officeart/2005/8/layout/default#38"/>
    <dgm:cxn modelId="{6D561161-27F9-464A-8663-A7D738757EF0}" srcId="{EDC4E57C-7B4A-475A-B1FE-41F7F50D1B0D}" destId="{BEA5ECBA-FD32-4C59-A87F-A9DA8736DF2C}" srcOrd="0" destOrd="0" parTransId="{6B493C19-2F26-416D-A31B-75BAD7E151D9}" sibTransId="{77EB1B57-753A-4EB8-9395-3509D05A9FE1}"/>
    <dgm:cxn modelId="{9625F473-8C6C-4610-BDAA-64938130B6FC}" type="presOf" srcId="{BEA5ECBA-FD32-4C59-A87F-A9DA8736DF2C}" destId="{501D64F9-5B7C-43B2-B390-9A3BD9467D67}" srcOrd="0" destOrd="0" presId="urn:microsoft.com/office/officeart/2005/8/layout/default#38"/>
    <dgm:cxn modelId="{04B0C046-19CB-4248-AA0B-225BC95DC4B0}" type="presParOf" srcId="{59829A12-3CC6-42F4-AE6E-92B603F70C00}" destId="{501D64F9-5B7C-43B2-B390-9A3BD9467D67}" srcOrd="0" destOrd="0" presId="urn:microsoft.com/office/officeart/2005/8/layout/default#3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自然通风</a:t>
          </a:r>
          <a:endParaRPr lang="zh-CN" altLang="en-US" sz="2500" b="1"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4C6086A5-E06D-42C2-8379-B4CD15981BE3}" type="presOf" srcId="{EDC4E57C-7B4A-475A-B1FE-41F7F50D1B0D}" destId="{59829A12-3CC6-42F4-AE6E-92B603F70C00}" srcOrd="0" destOrd="0" presId="urn:microsoft.com/office/officeart/2005/8/layout/default#4"/>
    <dgm:cxn modelId="{50D231EE-1C4B-413C-AB93-E4C6E970B168}" type="presOf" srcId="{BEA5ECBA-FD32-4C59-A87F-A9DA8736DF2C}" destId="{501D64F9-5B7C-43B2-B390-9A3BD9467D67}" srcOrd="0" destOrd="0" presId="urn:microsoft.com/office/officeart/2005/8/layout/default#4"/>
    <dgm:cxn modelId="{C89F1AB0-D520-44B5-939D-22EA7C25C5B1}" type="presParOf" srcId="{59829A12-3CC6-42F4-AE6E-92B603F70C00}" destId="{501D64F9-5B7C-43B2-B390-9A3BD9467D67}" srcOrd="0" destOrd="0" presId="urn:microsoft.com/office/officeart/2005/8/layout/default#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3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0070C0">
            <a:alpha val="70000"/>
          </a:srgbClr>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风管材料</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0C57BD9C-7230-47D6-A2BA-4ED76FABDD17}" type="presOf" srcId="{BEA5ECBA-FD32-4C59-A87F-A9DA8736DF2C}" destId="{501D64F9-5B7C-43B2-B390-9A3BD9467D67}" srcOrd="0" destOrd="0" presId="urn:microsoft.com/office/officeart/2005/8/layout/default#39"/>
    <dgm:cxn modelId="{2BC578B5-DE36-4F98-ADBC-FEDCA86ECE96}" type="presOf" srcId="{EDC4E57C-7B4A-475A-B1FE-41F7F50D1B0D}" destId="{59829A12-3CC6-42F4-AE6E-92B603F70C00}" srcOrd="0" destOrd="0" presId="urn:microsoft.com/office/officeart/2005/8/layout/default#39"/>
    <dgm:cxn modelId="{A1E1A266-91CA-465A-88DA-0E1EAC5EFC20}" type="presParOf" srcId="{59829A12-3CC6-42F4-AE6E-92B603F70C00}" destId="{501D64F9-5B7C-43B2-B390-9A3BD9467D67}" srcOrd="0" destOrd="0" presId="urn:microsoft.com/office/officeart/2005/8/layout/default#3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269D34B4-BF92-4C09-A18B-93FD8AD30DB2}" type="presOf" srcId="{BEA5ECBA-FD32-4C59-A87F-A9DA8736DF2C}" destId="{501D64F9-5B7C-43B2-B390-9A3BD9467D67}" srcOrd="0" destOrd="0" presId="urn:microsoft.com/office/officeart/2005/8/layout/default#56"/>
    <dgm:cxn modelId="{8058AEBE-C5F4-4604-A76B-0CAB65BC250F}" type="presOf" srcId="{EDC4E57C-7B4A-475A-B1FE-41F7F50D1B0D}" destId="{59829A12-3CC6-42F4-AE6E-92B603F70C00}" srcOrd="0" destOrd="0" presId="urn:microsoft.com/office/officeart/2005/8/layout/default#56"/>
    <dgm:cxn modelId="{5E3ED8C7-3A5E-414E-8398-D6054D792022}" type="presParOf" srcId="{59829A12-3CC6-42F4-AE6E-92B603F70C00}" destId="{501D64F9-5B7C-43B2-B390-9A3BD9467D67}" srcOrd="0" destOrd="0" presId="urn:microsoft.com/office/officeart/2005/8/layout/default#5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3A195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除尘器的选择</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FD3D5531-24A9-4B3D-8A60-2AD221272913}" type="presOf" srcId="{EDC4E57C-7B4A-475A-B1FE-41F7F50D1B0D}" destId="{59829A12-3CC6-42F4-AE6E-92B603F70C00}" srcOrd="0" destOrd="0" presId="urn:microsoft.com/office/officeart/2005/8/layout/default#57"/>
    <dgm:cxn modelId="{6D561161-27F9-464A-8663-A7D738757EF0}" srcId="{EDC4E57C-7B4A-475A-B1FE-41F7F50D1B0D}" destId="{BEA5ECBA-FD32-4C59-A87F-A9DA8736DF2C}" srcOrd="0" destOrd="0" parTransId="{6B493C19-2F26-416D-A31B-75BAD7E151D9}" sibTransId="{77EB1B57-753A-4EB8-9395-3509D05A9FE1}"/>
    <dgm:cxn modelId="{FB6ACED0-2D33-430A-8741-95C8C46B6BA8}" type="presOf" srcId="{BEA5ECBA-FD32-4C59-A87F-A9DA8736DF2C}" destId="{501D64F9-5B7C-43B2-B390-9A3BD9467D67}" srcOrd="0" destOrd="0" presId="urn:microsoft.com/office/officeart/2005/8/layout/default#57"/>
    <dgm:cxn modelId="{3633A3FB-6CB6-42B3-B4F8-56CDCEA9231F}" type="presParOf" srcId="{59829A12-3CC6-42F4-AE6E-92B603F70C00}" destId="{501D64F9-5B7C-43B2-B390-9A3BD9467D67}" srcOrd="0" destOrd="0" presId="urn:microsoft.com/office/officeart/2005/8/layout/default#5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B964D0E4-C07E-4201-B9F0-43E5B2A9B3D8}" type="presOf" srcId="{BEA5ECBA-FD32-4C59-A87F-A9DA8736DF2C}" destId="{501D64F9-5B7C-43B2-B390-9A3BD9467D67}" srcOrd="0" destOrd="0" presId="urn:microsoft.com/office/officeart/2005/8/layout/default#58"/>
    <dgm:cxn modelId="{31902BF4-4706-46EE-8618-2229DB3BF4E7}" type="presOf" srcId="{EDC4E57C-7B4A-475A-B1FE-41F7F50D1B0D}" destId="{59829A12-3CC6-42F4-AE6E-92B603F70C00}" srcOrd="0" destOrd="0" presId="urn:microsoft.com/office/officeart/2005/8/layout/default#58"/>
    <dgm:cxn modelId="{95D8F53C-12A2-4A3A-9670-2F04D6FD7A51}" type="presParOf" srcId="{59829A12-3CC6-42F4-AE6E-92B603F70C00}" destId="{501D64F9-5B7C-43B2-B390-9A3BD9467D67}" srcOrd="0" destOrd="0" presId="urn:microsoft.com/office/officeart/2005/8/layout/default#5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3155DF4A-283F-4AEB-A6C9-727FC30268A1}" type="presOf" srcId="{BEA5ECBA-FD32-4C59-A87F-A9DA8736DF2C}" destId="{501D64F9-5B7C-43B2-B390-9A3BD9467D67}" srcOrd="0" destOrd="0" presId="urn:microsoft.com/office/officeart/2005/8/layout/default#59"/>
    <dgm:cxn modelId="{FE0E417E-3CC1-4651-A098-707A009BF8E1}" type="presOf" srcId="{EDC4E57C-7B4A-475A-B1FE-41F7F50D1B0D}" destId="{59829A12-3CC6-42F4-AE6E-92B603F70C00}" srcOrd="0" destOrd="0" presId="urn:microsoft.com/office/officeart/2005/8/layout/default#59"/>
    <dgm:cxn modelId="{3AC9A76B-D4FB-4BDA-AA91-A664B60C03FD}" type="presParOf" srcId="{59829A12-3CC6-42F4-AE6E-92B603F70C00}" destId="{501D64F9-5B7C-43B2-B390-9A3BD9467D67}" srcOrd="0" destOrd="0" presId="urn:microsoft.com/office/officeart/2005/8/layout/default#5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E44A7EA6-CB8A-4ABB-8A5C-CD5557F1EA3A}" type="presOf" srcId="{EDC4E57C-7B4A-475A-B1FE-41F7F50D1B0D}" destId="{59829A12-3CC6-42F4-AE6E-92B603F70C00}" srcOrd="0" destOrd="0" presId="urn:microsoft.com/office/officeart/2005/8/layout/default#59"/>
    <dgm:cxn modelId="{92093EEB-8810-46D6-B41C-931E74B399DC}" type="presOf" srcId="{BEA5ECBA-FD32-4C59-A87F-A9DA8736DF2C}" destId="{501D64F9-5B7C-43B2-B390-9A3BD9467D67}" srcOrd="0" destOrd="0" presId="urn:microsoft.com/office/officeart/2005/8/layout/default#59"/>
    <dgm:cxn modelId="{71741178-5D1B-429D-82DD-4B115F7C903A}" type="presParOf" srcId="{59829A12-3CC6-42F4-AE6E-92B603F70C00}" destId="{501D64F9-5B7C-43B2-B390-9A3BD9467D67}" srcOrd="0" destOrd="0" presId="urn:microsoft.com/office/officeart/2005/8/layout/default#5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0"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931FC5BB-62D8-4EC6-9D6C-B3B1EAB5EE10}" type="presOf" srcId="{EDC4E57C-7B4A-475A-B1FE-41F7F50D1B0D}" destId="{59829A12-3CC6-42F4-AE6E-92B603F70C00}" srcOrd="0" destOrd="0" presId="urn:microsoft.com/office/officeart/2005/8/layout/default#60"/>
    <dgm:cxn modelId="{B4B2F9FB-DA31-4EC2-8621-E1B31B718757}" type="presOf" srcId="{BEA5ECBA-FD32-4C59-A87F-A9DA8736DF2C}" destId="{501D64F9-5B7C-43B2-B390-9A3BD9467D67}" srcOrd="0" destOrd="0" presId="urn:microsoft.com/office/officeart/2005/8/layout/default#60"/>
    <dgm:cxn modelId="{9D90B72B-58E0-4B4C-B565-7E6E7595E5A4}" type="presParOf" srcId="{59829A12-3CC6-42F4-AE6E-92B603F70C00}" destId="{501D64F9-5B7C-43B2-B390-9A3BD9467D67}" srcOrd="0" destOrd="0" presId="urn:microsoft.com/office/officeart/2005/8/layout/default#60"/>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419A2071-DF5E-439F-892D-6E1052A7C577}" type="presOf" srcId="{BEA5ECBA-FD32-4C59-A87F-A9DA8736DF2C}" destId="{501D64F9-5B7C-43B2-B390-9A3BD9467D67}" srcOrd="0" destOrd="0" presId="urn:microsoft.com/office/officeart/2005/8/layout/default#61"/>
    <dgm:cxn modelId="{29A18F7F-119A-4587-B813-DBE9D287276E}" type="presOf" srcId="{EDC4E57C-7B4A-475A-B1FE-41F7F50D1B0D}" destId="{59829A12-3CC6-42F4-AE6E-92B603F70C00}" srcOrd="0" destOrd="0" presId="urn:microsoft.com/office/officeart/2005/8/layout/default#61"/>
    <dgm:cxn modelId="{745563E9-FE8B-45ED-918C-5F5065A6D630}" type="presParOf" srcId="{59829A12-3CC6-42F4-AE6E-92B603F70C00}" destId="{501D64F9-5B7C-43B2-B390-9A3BD9467D67}" srcOrd="0" destOrd="0" presId="urn:microsoft.com/office/officeart/2005/8/layout/default#6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3022112B-6F8C-4B8D-B9C7-1E97E9A0AFC1}" type="presOf" srcId="{BEA5ECBA-FD32-4C59-A87F-A9DA8736DF2C}" destId="{501D64F9-5B7C-43B2-B390-9A3BD9467D67}" srcOrd="0" destOrd="0" presId="urn:microsoft.com/office/officeart/2005/8/layout/default#62"/>
    <dgm:cxn modelId="{6D561161-27F9-464A-8663-A7D738757EF0}" srcId="{EDC4E57C-7B4A-475A-B1FE-41F7F50D1B0D}" destId="{BEA5ECBA-FD32-4C59-A87F-A9DA8736DF2C}" srcOrd="0" destOrd="0" parTransId="{6B493C19-2F26-416D-A31B-75BAD7E151D9}" sibTransId="{77EB1B57-753A-4EB8-9395-3509D05A9FE1}"/>
    <dgm:cxn modelId="{133E10CA-DC7E-46D8-B48C-C6C04CC73B88}" type="presOf" srcId="{EDC4E57C-7B4A-475A-B1FE-41F7F50D1B0D}" destId="{59829A12-3CC6-42F4-AE6E-92B603F70C00}" srcOrd="0" destOrd="0" presId="urn:microsoft.com/office/officeart/2005/8/layout/default#62"/>
    <dgm:cxn modelId="{CDD50412-9806-4263-A4B7-71F54A65EC58}" type="presParOf" srcId="{59829A12-3CC6-42F4-AE6E-92B603F70C00}" destId="{501D64F9-5B7C-43B2-B390-9A3BD9467D67}" srcOrd="0" destOrd="0" presId="urn:microsoft.com/office/officeart/2005/8/layout/default#6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C748BD15-A47E-47B9-8FC6-0A06FC64CF2C}" type="presOf" srcId="{EDC4E57C-7B4A-475A-B1FE-41F7F50D1B0D}" destId="{59829A12-3CC6-42F4-AE6E-92B603F70C00}" srcOrd="0" destOrd="0" presId="urn:microsoft.com/office/officeart/2005/8/layout/default#63"/>
    <dgm:cxn modelId="{6D561161-27F9-464A-8663-A7D738757EF0}" srcId="{EDC4E57C-7B4A-475A-B1FE-41F7F50D1B0D}" destId="{BEA5ECBA-FD32-4C59-A87F-A9DA8736DF2C}" srcOrd="0" destOrd="0" parTransId="{6B493C19-2F26-416D-A31B-75BAD7E151D9}" sibTransId="{77EB1B57-753A-4EB8-9395-3509D05A9FE1}"/>
    <dgm:cxn modelId="{D097B0F4-D3CC-4CA8-A741-FA9A928AC6FD}" type="presOf" srcId="{BEA5ECBA-FD32-4C59-A87F-A9DA8736DF2C}" destId="{501D64F9-5B7C-43B2-B390-9A3BD9467D67}" srcOrd="0" destOrd="0" presId="urn:microsoft.com/office/officeart/2005/8/layout/default#63"/>
    <dgm:cxn modelId="{69EDD465-5678-4954-A445-0B318022370C}" type="presParOf" srcId="{59829A12-3CC6-42F4-AE6E-92B603F70C00}" destId="{501D64F9-5B7C-43B2-B390-9A3BD9467D67}" srcOrd="0" destOrd="0" presId="urn:microsoft.com/office/officeart/2005/8/layout/default#6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自然通风</a:t>
          </a:r>
          <a:endParaRPr lang="zh-CN" altLang="en-US" sz="2500" b="1"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1339C197-0500-4604-A9C8-8BC8C0213762}" type="presOf" srcId="{EDC4E57C-7B4A-475A-B1FE-41F7F50D1B0D}" destId="{59829A12-3CC6-42F4-AE6E-92B603F70C00}" srcOrd="0" destOrd="0" presId="urn:microsoft.com/office/officeart/2005/8/layout/default#5"/>
    <dgm:cxn modelId="{9EB865A3-CDBA-4E2D-A1B5-0C10E4C9F25B}" type="presOf" srcId="{BEA5ECBA-FD32-4C59-A87F-A9DA8736DF2C}" destId="{501D64F9-5B7C-43B2-B390-9A3BD9467D67}" srcOrd="0" destOrd="0" presId="urn:microsoft.com/office/officeart/2005/8/layout/default#5"/>
    <dgm:cxn modelId="{45922318-5FC3-4874-8D10-E9D87279A267}" type="presParOf" srcId="{59829A12-3CC6-42F4-AE6E-92B603F70C00}" destId="{501D64F9-5B7C-43B2-B390-9A3BD9467D67}" srcOrd="0" destOrd="0" presId="urn:microsoft.com/office/officeart/2005/8/layout/default#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72976E70-4D19-4BA1-94D4-E87982663143}" type="presOf" srcId="{EDC4E57C-7B4A-475A-B1FE-41F7F50D1B0D}" destId="{59829A12-3CC6-42F4-AE6E-92B603F70C00}" srcOrd="0" destOrd="0" presId="urn:microsoft.com/office/officeart/2005/8/layout/default#64"/>
    <dgm:cxn modelId="{A65215F7-E50C-444C-A623-9EC7EE547179}" type="presOf" srcId="{BEA5ECBA-FD32-4C59-A87F-A9DA8736DF2C}" destId="{501D64F9-5B7C-43B2-B390-9A3BD9467D67}" srcOrd="0" destOrd="0" presId="urn:microsoft.com/office/officeart/2005/8/layout/default#64"/>
    <dgm:cxn modelId="{312FB7A8-3F1C-486F-8C8E-8C9FE9D540A5}" type="presParOf" srcId="{59829A12-3CC6-42F4-AE6E-92B603F70C00}" destId="{501D64F9-5B7C-43B2-B390-9A3BD9467D67}" srcOrd="0" destOrd="0" presId="urn:microsoft.com/office/officeart/2005/8/layout/default#6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4363FB3B-6599-400E-BF63-581C8A98B6BA}" type="presOf" srcId="{EDC4E57C-7B4A-475A-B1FE-41F7F50D1B0D}" destId="{59829A12-3CC6-42F4-AE6E-92B603F70C00}" srcOrd="0" destOrd="0" presId="urn:microsoft.com/office/officeart/2005/8/layout/default#65"/>
    <dgm:cxn modelId="{6D561161-27F9-464A-8663-A7D738757EF0}" srcId="{EDC4E57C-7B4A-475A-B1FE-41F7F50D1B0D}" destId="{BEA5ECBA-FD32-4C59-A87F-A9DA8736DF2C}" srcOrd="0" destOrd="0" parTransId="{6B493C19-2F26-416D-A31B-75BAD7E151D9}" sibTransId="{77EB1B57-753A-4EB8-9395-3509D05A9FE1}"/>
    <dgm:cxn modelId="{BB4BF0DD-06A3-4AE4-BA81-7325A7978826}" type="presOf" srcId="{BEA5ECBA-FD32-4C59-A87F-A9DA8736DF2C}" destId="{501D64F9-5B7C-43B2-B390-9A3BD9467D67}" srcOrd="0" destOrd="0" presId="urn:microsoft.com/office/officeart/2005/8/layout/default#65"/>
    <dgm:cxn modelId="{3232596A-875E-430A-BBC4-4B7009C4813C}" type="presParOf" srcId="{59829A12-3CC6-42F4-AE6E-92B603F70C00}" destId="{501D64F9-5B7C-43B2-B390-9A3BD9467D67}" srcOrd="0" destOrd="0" presId="urn:microsoft.com/office/officeart/2005/8/layout/default#6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32A7C879-1CDB-44CC-A35B-33FF3449D665}" type="presOf" srcId="{BEA5ECBA-FD32-4C59-A87F-A9DA8736DF2C}" destId="{501D64F9-5B7C-43B2-B390-9A3BD9467D67}" srcOrd="0" destOrd="0" presId="urn:microsoft.com/office/officeart/2005/8/layout/default#66"/>
    <dgm:cxn modelId="{76640989-75A5-44EA-9B0B-5BE7AE110E28}" type="presOf" srcId="{EDC4E57C-7B4A-475A-B1FE-41F7F50D1B0D}" destId="{59829A12-3CC6-42F4-AE6E-92B603F70C00}" srcOrd="0" destOrd="0" presId="urn:microsoft.com/office/officeart/2005/8/layout/default#66"/>
    <dgm:cxn modelId="{A1CDD558-8D56-4390-8FC3-DB74BEF3EADC}" type="presParOf" srcId="{59829A12-3CC6-42F4-AE6E-92B603F70C00}" destId="{501D64F9-5B7C-43B2-B390-9A3BD9467D67}" srcOrd="0" destOrd="0" presId="urn:microsoft.com/office/officeart/2005/8/layout/default#6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5C2F211B-02CC-447A-8C16-D604B5CEE00A}" type="presOf" srcId="{BEA5ECBA-FD32-4C59-A87F-A9DA8736DF2C}" destId="{501D64F9-5B7C-43B2-B390-9A3BD9467D67}" srcOrd="0" destOrd="0" presId="urn:microsoft.com/office/officeart/2005/8/layout/default#67"/>
    <dgm:cxn modelId="{6D561161-27F9-464A-8663-A7D738757EF0}" srcId="{EDC4E57C-7B4A-475A-B1FE-41F7F50D1B0D}" destId="{BEA5ECBA-FD32-4C59-A87F-A9DA8736DF2C}" srcOrd="0" destOrd="0" parTransId="{6B493C19-2F26-416D-A31B-75BAD7E151D9}" sibTransId="{77EB1B57-753A-4EB8-9395-3509D05A9FE1}"/>
    <dgm:cxn modelId="{D9C9B1CA-BC7E-4E07-86F2-0B80F185E19C}" type="presOf" srcId="{EDC4E57C-7B4A-475A-B1FE-41F7F50D1B0D}" destId="{59829A12-3CC6-42F4-AE6E-92B603F70C00}" srcOrd="0" destOrd="0" presId="urn:microsoft.com/office/officeart/2005/8/layout/default#67"/>
    <dgm:cxn modelId="{0220C1B9-5F47-4375-A572-036117F0597A}" type="presParOf" srcId="{59829A12-3CC6-42F4-AE6E-92B603F70C00}" destId="{501D64F9-5B7C-43B2-B390-9A3BD9467D67}" srcOrd="0" destOrd="0" presId="urn:microsoft.com/office/officeart/2005/8/layout/default#6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97136A90-453C-4D41-8E0E-36FA8BA42630}" type="presOf" srcId="{BEA5ECBA-FD32-4C59-A87F-A9DA8736DF2C}" destId="{501D64F9-5B7C-43B2-B390-9A3BD9467D67}" srcOrd="0" destOrd="0" presId="urn:microsoft.com/office/officeart/2005/8/layout/default#68"/>
    <dgm:cxn modelId="{BDBB84BA-9C0D-4A38-96CC-44D99FC2C416}" type="presOf" srcId="{EDC4E57C-7B4A-475A-B1FE-41F7F50D1B0D}" destId="{59829A12-3CC6-42F4-AE6E-92B603F70C00}" srcOrd="0" destOrd="0" presId="urn:microsoft.com/office/officeart/2005/8/layout/default#68"/>
    <dgm:cxn modelId="{FDE7C227-47E8-4FD0-B75E-585394B26AB5}" type="presParOf" srcId="{59829A12-3CC6-42F4-AE6E-92B603F70C00}" destId="{501D64F9-5B7C-43B2-B390-9A3BD9467D67}" srcOrd="0" destOrd="0" presId="urn:microsoft.com/office/officeart/2005/8/layout/default#6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常用除尘设备</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A6EC5D45-71F7-468F-BB7C-077775CFC763}" type="presOf" srcId="{EDC4E57C-7B4A-475A-B1FE-41F7F50D1B0D}" destId="{59829A12-3CC6-42F4-AE6E-92B603F70C00}" srcOrd="0" destOrd="0" presId="urn:microsoft.com/office/officeart/2005/8/layout/default#69"/>
    <dgm:cxn modelId="{5C455482-E170-44F7-AA9E-924FC431F367}" type="presOf" srcId="{BEA5ECBA-FD32-4C59-A87F-A9DA8736DF2C}" destId="{501D64F9-5B7C-43B2-B390-9A3BD9467D67}" srcOrd="0" destOrd="0" presId="urn:microsoft.com/office/officeart/2005/8/layout/default#69"/>
    <dgm:cxn modelId="{D8067D02-8110-4714-8DD0-3DC84C49662D}" type="presParOf" srcId="{59829A12-3CC6-42F4-AE6E-92B603F70C00}" destId="{501D64F9-5B7C-43B2-B390-9A3BD9467D67}" srcOrd="0" destOrd="0" presId="urn:microsoft.com/office/officeart/2005/8/layout/default#6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除尘设备举例</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B36A7E7D-2C97-4D04-8389-AE884255AD43}" type="presOf" srcId="{EDC4E57C-7B4A-475A-B1FE-41F7F50D1B0D}" destId="{59829A12-3CC6-42F4-AE6E-92B603F70C00}" srcOrd="0" destOrd="0" presId="urn:microsoft.com/office/officeart/2005/8/layout/default#69"/>
    <dgm:cxn modelId="{0A12A5CF-8100-40DD-8853-A38546619237}" type="presOf" srcId="{BEA5ECBA-FD32-4C59-A87F-A9DA8736DF2C}" destId="{501D64F9-5B7C-43B2-B390-9A3BD9467D67}" srcOrd="0" destOrd="0" presId="urn:microsoft.com/office/officeart/2005/8/layout/default#69"/>
    <dgm:cxn modelId="{4D50CF5C-FFF5-4196-9519-A5C88E978303}" type="presParOf" srcId="{59829A12-3CC6-42F4-AE6E-92B603F70C00}" destId="{501D64F9-5B7C-43B2-B390-9A3BD9467D67}" srcOrd="0" destOrd="0" presId="urn:microsoft.com/office/officeart/2005/8/layout/default#6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除尘设备举例</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EAAC108-64F2-4628-9D14-6028FE0C5228}" type="presOf" srcId="{EDC4E57C-7B4A-475A-B1FE-41F7F50D1B0D}" destId="{59829A12-3CC6-42F4-AE6E-92B603F70C00}" srcOrd="0" destOrd="0" presId="urn:microsoft.com/office/officeart/2005/8/layout/default#69"/>
    <dgm:cxn modelId="{6D561161-27F9-464A-8663-A7D738757EF0}" srcId="{EDC4E57C-7B4A-475A-B1FE-41F7F50D1B0D}" destId="{BEA5ECBA-FD32-4C59-A87F-A9DA8736DF2C}" srcOrd="0" destOrd="0" parTransId="{6B493C19-2F26-416D-A31B-75BAD7E151D9}" sibTransId="{77EB1B57-753A-4EB8-9395-3509D05A9FE1}"/>
    <dgm:cxn modelId="{2B1A4C56-8046-40B2-A0EC-18903B7C2B5F}" type="presOf" srcId="{BEA5ECBA-FD32-4C59-A87F-A9DA8736DF2C}" destId="{501D64F9-5B7C-43B2-B390-9A3BD9467D67}" srcOrd="0" destOrd="0" presId="urn:microsoft.com/office/officeart/2005/8/layout/default#69"/>
    <dgm:cxn modelId="{02DC5042-1D0E-4B40-A97B-381BDE2D1C0D}" type="presParOf" srcId="{59829A12-3CC6-42F4-AE6E-92B603F70C00}" destId="{501D64F9-5B7C-43B2-B390-9A3BD9467D67}" srcOrd="0" destOrd="0" presId="urn:microsoft.com/office/officeart/2005/8/layout/default#6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除尘设备举例</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403E4E26-1E14-4B14-84A8-567D67A60E3A}" type="presOf" srcId="{BEA5ECBA-FD32-4C59-A87F-A9DA8736DF2C}" destId="{501D64F9-5B7C-43B2-B390-9A3BD9467D67}" srcOrd="0" destOrd="0" presId="urn:microsoft.com/office/officeart/2005/8/layout/default#69"/>
    <dgm:cxn modelId="{6D561161-27F9-464A-8663-A7D738757EF0}" srcId="{EDC4E57C-7B4A-475A-B1FE-41F7F50D1B0D}" destId="{BEA5ECBA-FD32-4C59-A87F-A9DA8736DF2C}" srcOrd="0" destOrd="0" parTransId="{6B493C19-2F26-416D-A31B-75BAD7E151D9}" sibTransId="{77EB1B57-753A-4EB8-9395-3509D05A9FE1}"/>
    <dgm:cxn modelId="{F71F44C2-0BF5-4EB7-A188-83FAC6A17B5C}" type="presOf" srcId="{EDC4E57C-7B4A-475A-B1FE-41F7F50D1B0D}" destId="{59829A12-3CC6-42F4-AE6E-92B603F70C00}" srcOrd="0" destOrd="0" presId="urn:microsoft.com/office/officeart/2005/8/layout/default#69"/>
    <dgm:cxn modelId="{FC69ABCD-FE0E-47AE-85B6-FC06DCF344B9}" type="presParOf" srcId="{59829A12-3CC6-42F4-AE6E-92B603F70C00}" destId="{501D64F9-5B7C-43B2-B390-9A3BD9467D67}" srcOrd="0" destOrd="0" presId="urn:microsoft.com/office/officeart/2005/8/layout/default#6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32476"/>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除尘设备举例</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F5C3361B-C9EE-4869-9BCA-30D1D58F0D54}" type="presOf" srcId="{EDC4E57C-7B4A-475A-B1FE-41F7F50D1B0D}" destId="{59829A12-3CC6-42F4-AE6E-92B603F70C00}" srcOrd="0" destOrd="0" presId="urn:microsoft.com/office/officeart/2005/8/layout/default#69"/>
    <dgm:cxn modelId="{6D561161-27F9-464A-8663-A7D738757EF0}" srcId="{EDC4E57C-7B4A-475A-B1FE-41F7F50D1B0D}" destId="{BEA5ECBA-FD32-4C59-A87F-A9DA8736DF2C}" srcOrd="0" destOrd="0" parTransId="{6B493C19-2F26-416D-A31B-75BAD7E151D9}" sibTransId="{77EB1B57-753A-4EB8-9395-3509D05A9FE1}"/>
    <dgm:cxn modelId="{66DBADEA-2ABD-431B-B1C8-049BEE94A6FD}" type="presOf" srcId="{BEA5ECBA-FD32-4C59-A87F-A9DA8736DF2C}" destId="{501D64F9-5B7C-43B2-B390-9A3BD9467D67}" srcOrd="0" destOrd="0" presId="urn:microsoft.com/office/officeart/2005/8/layout/default#69"/>
    <dgm:cxn modelId="{D864A3BD-C371-4745-92BE-51523F895D13}" type="presParOf" srcId="{59829A12-3CC6-42F4-AE6E-92B603F70C00}" destId="{501D64F9-5B7C-43B2-B390-9A3BD9467D67}" srcOrd="0" destOrd="0" presId="urn:microsoft.com/office/officeart/2005/8/layout/default#6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自然通风</a:t>
          </a:r>
          <a:endParaRPr lang="zh-CN" altLang="en-US" sz="2500" b="1"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60F45774-1DCC-46D9-AFEE-83337507B395}" type="presOf" srcId="{EDC4E57C-7B4A-475A-B1FE-41F7F50D1B0D}" destId="{59829A12-3CC6-42F4-AE6E-92B603F70C00}" srcOrd="0" destOrd="0" presId="urn:microsoft.com/office/officeart/2005/8/layout/default#6"/>
    <dgm:cxn modelId="{1ECDAF55-3F43-42FE-8525-1D5D1BFEDD2F}" type="presOf" srcId="{BEA5ECBA-FD32-4C59-A87F-A9DA8736DF2C}" destId="{501D64F9-5B7C-43B2-B390-9A3BD9467D67}" srcOrd="0" destOrd="0" presId="urn:microsoft.com/office/officeart/2005/8/layout/default#6"/>
    <dgm:cxn modelId="{7786F6F4-EFE7-41FA-9572-3442041449A3}" type="presParOf" srcId="{59829A12-3CC6-42F4-AE6E-92B603F70C00}" destId="{501D64F9-5B7C-43B2-B390-9A3BD9467D67}" srcOrd="0" destOrd="0" presId="urn:microsoft.com/office/officeart/2005/8/layout/default#6"/>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70"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5B9780"/>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化学毒物预防措施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5E544E4A-36B1-403C-A69E-A3C7D5C10E86}" type="presOf" srcId="{BEA5ECBA-FD32-4C59-A87F-A9DA8736DF2C}" destId="{501D64F9-5B7C-43B2-B390-9A3BD9467D67}" srcOrd="0" destOrd="0" presId="urn:microsoft.com/office/officeart/2005/8/layout/default#70"/>
    <dgm:cxn modelId="{525DE0A0-DD53-46DB-B967-143FFE768280}" type="presOf" srcId="{EDC4E57C-7B4A-475A-B1FE-41F7F50D1B0D}" destId="{59829A12-3CC6-42F4-AE6E-92B603F70C00}" srcOrd="0" destOrd="0" presId="urn:microsoft.com/office/officeart/2005/8/layout/default#70"/>
    <dgm:cxn modelId="{20A3E249-F5E1-4649-B898-56B097C3BBE5}" type="presParOf" srcId="{59829A12-3CC6-42F4-AE6E-92B603F70C00}" destId="{501D64F9-5B7C-43B2-B390-9A3BD9467D67}" srcOrd="0" destOrd="0" presId="urn:microsoft.com/office/officeart/2005/8/layout/default#70"/>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7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345649"/>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化学毒物治理措施</a:t>
          </a:r>
        </a:p>
      </dgm:t>
    </dgm:pt>
    <dgm:pt modelId="{6B493C19-2F26-416D-A31B-75BAD7E151D9}" cxnId="{6D561161-27F9-464A-8663-A7D738757EF0}" type="parTrans">
      <dgm:prSet/>
      <dgm:spPr/>
      <dgm:t>
        <a:bodyPr/>
        <a:lstStyle/>
        <a:p>
          <a:endParaRPr lang="zh-CN" altLang="en-US"/>
        </a:p>
      </dgm:t>
    </dgm:pt>
    <dgm:pt modelId="{77EB1B57-753A-4EB8-9395-3509D05A9FE1}" cxnId="{6D561161-27F9-464A-8663-A7D738757EF0}" type="sib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4331FC00-ACA9-46FE-A4F1-F89AA2684126}" type="presOf" srcId="{BEA5ECBA-FD32-4C59-A87F-A9DA8736DF2C}" destId="{501D64F9-5B7C-43B2-B390-9A3BD9467D67}" srcOrd="0" destOrd="0" presId="urn:microsoft.com/office/officeart/2005/8/layout/default#71"/>
    <dgm:cxn modelId="{8EF3DB24-7121-4EAD-9B5E-49BAAFF23115}" type="presOf" srcId="{EDC4E57C-7B4A-475A-B1FE-41F7F50D1B0D}" destId="{59829A12-3CC6-42F4-AE6E-92B603F70C00}" srcOrd="0" destOrd="0" presId="urn:microsoft.com/office/officeart/2005/8/layout/default#71"/>
    <dgm:cxn modelId="{6D561161-27F9-464A-8663-A7D738757EF0}" srcId="{EDC4E57C-7B4A-475A-B1FE-41F7F50D1B0D}" destId="{BEA5ECBA-FD32-4C59-A87F-A9DA8736DF2C}" srcOrd="0" destOrd="0" parTransId="{6B493C19-2F26-416D-A31B-75BAD7E151D9}" sibTransId="{77EB1B57-753A-4EB8-9395-3509D05A9FE1}"/>
    <dgm:cxn modelId="{DA266483-D4B5-4AA1-8330-121C311F758C}" type="presParOf" srcId="{59829A12-3CC6-42F4-AE6E-92B603F70C00}" destId="{501D64F9-5B7C-43B2-B390-9A3BD9467D67}" srcOrd="0" destOrd="0" presId="urn:microsoft.com/office/officeart/2005/8/layout/default#7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7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4B5D55"/>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全面通风</a:t>
          </a: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3381" custScaleY="93391" custLinFactNeighborX="-47500" custLinFactNeighborY="-41666">
        <dgm:presLayoutVars>
          <dgm:bulletEnabled val="1"/>
        </dgm:presLayoutVars>
      </dgm:prSet>
      <dgm:spPr/>
    </dgm:pt>
  </dgm:ptLst>
  <dgm:cxnLst>
    <dgm:cxn modelId="{EF05AF3C-13F3-42A3-8A01-CF5E89442D7E}" type="presOf" srcId="{EDC4E57C-7B4A-475A-B1FE-41F7F50D1B0D}" destId="{59829A12-3CC6-42F4-AE6E-92B603F70C00}" srcOrd="0" destOrd="0" presId="urn:microsoft.com/office/officeart/2005/8/layout/default#72"/>
    <dgm:cxn modelId="{6D561161-27F9-464A-8663-A7D738757EF0}" srcId="{EDC4E57C-7B4A-475A-B1FE-41F7F50D1B0D}" destId="{BEA5ECBA-FD32-4C59-A87F-A9DA8736DF2C}" srcOrd="0" destOrd="0" parTransId="{6B493C19-2F26-416D-A31B-75BAD7E151D9}" sibTransId="{77EB1B57-753A-4EB8-9395-3509D05A9FE1}"/>
    <dgm:cxn modelId="{BA5A5B70-44C8-4AE3-9F97-783A5616BC0C}" type="presOf" srcId="{BEA5ECBA-FD32-4C59-A87F-A9DA8736DF2C}" destId="{501D64F9-5B7C-43B2-B390-9A3BD9467D67}" srcOrd="0" destOrd="0" presId="urn:microsoft.com/office/officeart/2005/8/layout/default#72"/>
    <dgm:cxn modelId="{6C93D094-6975-401B-AF07-B9A07395CA9D}" type="presParOf" srcId="{59829A12-3CC6-42F4-AE6E-92B603F70C00}" destId="{501D64F9-5B7C-43B2-B390-9A3BD9467D67}" srcOrd="0" destOrd="0" presId="urn:microsoft.com/office/officeart/2005/8/layout/default#72"/>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7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345649"/>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化学毒物治理措施</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8267DC0D-9169-40CD-8CE8-02CDF31EB139}" type="presOf" srcId="{BEA5ECBA-FD32-4C59-A87F-A9DA8736DF2C}" destId="{501D64F9-5B7C-43B2-B390-9A3BD9467D67}" srcOrd="0" destOrd="0" presId="urn:microsoft.com/office/officeart/2005/8/layout/default#73"/>
    <dgm:cxn modelId="{6D561161-27F9-464A-8663-A7D738757EF0}" srcId="{EDC4E57C-7B4A-475A-B1FE-41F7F50D1B0D}" destId="{BEA5ECBA-FD32-4C59-A87F-A9DA8736DF2C}" srcOrd="0" destOrd="0" parTransId="{6B493C19-2F26-416D-A31B-75BAD7E151D9}" sibTransId="{77EB1B57-753A-4EB8-9395-3509D05A9FE1}"/>
    <dgm:cxn modelId="{CE11F982-F972-4080-BFAF-A984122D75E0}" type="presOf" srcId="{EDC4E57C-7B4A-475A-B1FE-41F7F50D1B0D}" destId="{59829A12-3CC6-42F4-AE6E-92B603F70C00}" srcOrd="0" destOrd="0" presId="urn:microsoft.com/office/officeart/2005/8/layout/default#73"/>
    <dgm:cxn modelId="{5B6D71BF-890A-47BB-9E71-7E1E694A140E}" type="presParOf" srcId="{59829A12-3CC6-42F4-AE6E-92B603F70C00}" destId="{501D64F9-5B7C-43B2-B390-9A3BD9467D67}" srcOrd="0" destOrd="0" presId="urn:microsoft.com/office/officeart/2005/8/layout/default#7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7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4B5D55"/>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全面通风</a:t>
          </a: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3381" custScaleY="93391" custLinFactNeighborX="-45004" custLinFactNeighborY="-18276">
        <dgm:presLayoutVars>
          <dgm:bulletEnabled val="1"/>
        </dgm:presLayoutVars>
      </dgm:prSet>
      <dgm:spPr/>
    </dgm:pt>
  </dgm:ptLst>
  <dgm:cxnLst>
    <dgm:cxn modelId="{2237473C-65A5-49BA-AF97-5F4080F285E6}" type="presOf" srcId="{BEA5ECBA-FD32-4C59-A87F-A9DA8736DF2C}" destId="{501D64F9-5B7C-43B2-B390-9A3BD9467D67}" srcOrd="0" destOrd="0" presId="urn:microsoft.com/office/officeart/2005/8/layout/default#74"/>
    <dgm:cxn modelId="{6D561161-27F9-464A-8663-A7D738757EF0}" srcId="{EDC4E57C-7B4A-475A-B1FE-41F7F50D1B0D}" destId="{BEA5ECBA-FD32-4C59-A87F-A9DA8736DF2C}" srcOrd="0" destOrd="0" parTransId="{6B493C19-2F26-416D-A31B-75BAD7E151D9}" sibTransId="{77EB1B57-753A-4EB8-9395-3509D05A9FE1}"/>
    <dgm:cxn modelId="{7E56C163-1FCD-47A3-9688-CD46F3FF5351}" type="presOf" srcId="{EDC4E57C-7B4A-475A-B1FE-41F7F50D1B0D}" destId="{59829A12-3CC6-42F4-AE6E-92B603F70C00}" srcOrd="0" destOrd="0" presId="urn:microsoft.com/office/officeart/2005/8/layout/default#74"/>
    <dgm:cxn modelId="{ACFF502F-D268-4359-A7B5-E063A025C100}" type="presParOf" srcId="{59829A12-3CC6-42F4-AE6E-92B603F70C00}" destId="{501D64F9-5B7C-43B2-B390-9A3BD9467D67}" srcOrd="0" destOrd="0" presId="urn:microsoft.com/office/officeart/2005/8/layout/default#74"/>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7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345649"/>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化学毒物治理措施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467D0235-C7DA-4B7E-BEC9-8B9E53341E3F}" type="presOf" srcId="{BEA5ECBA-FD32-4C59-A87F-A9DA8736DF2C}" destId="{501D64F9-5B7C-43B2-B390-9A3BD9467D67}" srcOrd="0" destOrd="0" presId="urn:microsoft.com/office/officeart/2005/8/layout/default#75"/>
    <dgm:cxn modelId="{6D561161-27F9-464A-8663-A7D738757EF0}" srcId="{EDC4E57C-7B4A-475A-B1FE-41F7F50D1B0D}" destId="{BEA5ECBA-FD32-4C59-A87F-A9DA8736DF2C}" srcOrd="0" destOrd="0" parTransId="{6B493C19-2F26-416D-A31B-75BAD7E151D9}" sibTransId="{77EB1B57-753A-4EB8-9395-3509D05A9FE1}"/>
    <dgm:cxn modelId="{11BE3ECB-1CFD-4B3E-90B0-83FB58D9A808}" type="presOf" srcId="{EDC4E57C-7B4A-475A-B1FE-41F7F50D1B0D}" destId="{59829A12-3CC6-42F4-AE6E-92B603F70C00}" srcOrd="0" destOrd="0" presId="urn:microsoft.com/office/officeart/2005/8/layout/default#75"/>
    <dgm:cxn modelId="{7A6AF6F3-5C91-4776-9DC4-3982005A6C64}" type="presParOf" srcId="{59829A12-3CC6-42F4-AE6E-92B603F70C00}" destId="{501D64F9-5B7C-43B2-B390-9A3BD9467D67}" srcOrd="0" destOrd="0" presId="urn:microsoft.com/office/officeart/2005/8/layout/default#7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76"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4B5D55"/>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全面通风</a:t>
          </a:r>
        </a:p>
      </dgm:t>
    </dgm:pt>
    <dgm:pt modelId="{77EB1B57-753A-4EB8-9395-3509D05A9FE1}" cxnId="{6D561161-27F9-464A-8663-A7D738757EF0}" type="sibTrans">
      <dgm:prSet/>
      <dgm:spPr/>
      <dgm:t>
        <a:bodyPr/>
        <a:lstStyle/>
        <a:p>
          <a:endParaRPr lang="zh-CN" altLang="en-US"/>
        </a:p>
      </dgm:t>
    </dgm:pt>
    <dgm:pt modelId="{6B493C19-2F26-416D-A31B-75BAD7E151D9}" cxnId="{6D561161-27F9-464A-8663-A7D738757EF0}" type="par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3381" custScaleY="93391" custLinFactNeighborX="-45004" custLinFactNeighborY="-1827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BA805F7E-B221-494B-A6B4-858614C70EF6}" type="presOf" srcId="{BEA5ECBA-FD32-4C59-A87F-A9DA8736DF2C}" destId="{501D64F9-5B7C-43B2-B390-9A3BD9467D67}" srcOrd="0" destOrd="0" presId="urn:microsoft.com/office/officeart/2005/8/layout/default#76"/>
    <dgm:cxn modelId="{E16B64FA-C8D5-412C-B9D9-187EC2A61161}" type="presOf" srcId="{EDC4E57C-7B4A-475A-B1FE-41F7F50D1B0D}" destId="{59829A12-3CC6-42F4-AE6E-92B603F70C00}" srcOrd="0" destOrd="0" presId="urn:microsoft.com/office/officeart/2005/8/layout/default#76"/>
    <dgm:cxn modelId="{E2DC83A6-195B-48A1-A31E-B2AEB125526A}" type="presParOf" srcId="{59829A12-3CC6-42F4-AE6E-92B603F70C00}" destId="{501D64F9-5B7C-43B2-B390-9A3BD9467D67}" srcOrd="0" destOrd="0" presId="urn:microsoft.com/office/officeart/2005/8/layout/default#76"/>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7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345649"/>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化学毒物治理措施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47665D85-00B6-4519-9FD2-7A5482C6A0D6}" type="presOf" srcId="{BEA5ECBA-FD32-4C59-A87F-A9DA8736DF2C}" destId="{501D64F9-5B7C-43B2-B390-9A3BD9467D67}" srcOrd="0" destOrd="0" presId="urn:microsoft.com/office/officeart/2005/8/layout/default#77"/>
    <dgm:cxn modelId="{AB8814E1-2195-4893-9690-32B4F6007392}" type="presOf" srcId="{EDC4E57C-7B4A-475A-B1FE-41F7F50D1B0D}" destId="{59829A12-3CC6-42F4-AE6E-92B603F70C00}" srcOrd="0" destOrd="0" presId="urn:microsoft.com/office/officeart/2005/8/layout/default#77"/>
    <dgm:cxn modelId="{250E4CEB-C649-45D6-A01E-2C96C7642D9F}" type="presParOf" srcId="{59829A12-3CC6-42F4-AE6E-92B603F70C00}" destId="{501D64F9-5B7C-43B2-B390-9A3BD9467D67}" srcOrd="0" destOrd="0" presId="urn:microsoft.com/office/officeart/2005/8/layout/default#7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78"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4B5D55"/>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全面通风</a:t>
          </a: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3381" custScaleY="93391" custLinFactNeighborX="-45004" custLinFactNeighborY="-1827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7C5A0D90-912F-4378-9486-2C91D12DDF4F}" type="presOf" srcId="{BEA5ECBA-FD32-4C59-A87F-A9DA8736DF2C}" destId="{501D64F9-5B7C-43B2-B390-9A3BD9467D67}" srcOrd="0" destOrd="0" presId="urn:microsoft.com/office/officeart/2005/8/layout/default#78"/>
    <dgm:cxn modelId="{3CE253A9-A862-4170-B198-5F4F7C9F06CD}" type="presOf" srcId="{EDC4E57C-7B4A-475A-B1FE-41F7F50D1B0D}" destId="{59829A12-3CC6-42F4-AE6E-92B603F70C00}" srcOrd="0" destOrd="0" presId="urn:microsoft.com/office/officeart/2005/8/layout/default#78"/>
    <dgm:cxn modelId="{82B62CBF-E633-4459-9580-C1E1D0BB4FE1}" type="presParOf" srcId="{59829A12-3CC6-42F4-AE6E-92B603F70C00}" destId="{501D64F9-5B7C-43B2-B390-9A3BD9467D67}" srcOrd="0" destOrd="0" presId="urn:microsoft.com/office/officeart/2005/8/layout/default#78"/>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化学毒物治理措施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1486AAAE-EFDC-4A2A-A001-45CDD8D60E92}" type="presOf" srcId="{EDC4E57C-7B4A-475A-B1FE-41F7F50D1B0D}" destId="{59829A12-3CC6-42F4-AE6E-92B603F70C00}" srcOrd="0" destOrd="0" presId="urn:microsoft.com/office/officeart/2005/8/layout/default#85"/>
    <dgm:cxn modelId="{BB791CD8-2A71-4087-8EB6-80BD96BEA854}" type="presOf" srcId="{BEA5ECBA-FD32-4C59-A87F-A9DA8736DF2C}" destId="{501D64F9-5B7C-43B2-B390-9A3BD9467D67}" srcOrd="0" destOrd="0" presId="urn:microsoft.com/office/officeart/2005/8/layout/default#85"/>
    <dgm:cxn modelId="{6F1F892B-58C7-4F2F-8B4F-8ADEBB03D752}" type="presParOf" srcId="{59829A12-3CC6-42F4-AE6E-92B603F70C00}" destId="{501D64F9-5B7C-43B2-B390-9A3BD9467D67}" srcOrd="0" destOrd="0" presId="urn:microsoft.com/office/officeart/2005/8/layout/default#8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7"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0070C0"/>
        </a:solidFill>
      </dgm:spPr>
      <dgm:t>
        <a:bodyPr lIns="25200"/>
        <a:lstStyle/>
        <a:p>
          <a:pPr algn="just" rtl="0"/>
          <a:r>
            <a:rPr lang="zh-CN" altLang="en-US" sz="2500" b="1" dirty="0">
              <a:solidFill>
                <a:schemeClr val="bg1"/>
              </a:solidFill>
              <a:latin typeface="黑体" panose="02010609060101010101" pitchFamily="49" charset="-122"/>
              <a:ea typeface="黑体" panose="02010609060101010101" pitchFamily="49" charset="-122"/>
            </a:rPr>
            <a:t> 机械通风</a:t>
          </a:r>
          <a:endParaRPr lang="zh-CN" altLang="en-US" sz="2500" dirty="0">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37500" custScaleY="29167" custLinFactNeighborX="-47500" custLinFactNeighborY="-41666">
        <dgm:presLayoutVars>
          <dgm:bulletEnabled val="1"/>
        </dgm:presLayoutVars>
      </dgm:prSet>
      <dgm:spPr/>
    </dgm:pt>
  </dgm:ptLst>
  <dgm:cxnLst>
    <dgm:cxn modelId="{966AAE07-89B5-47C9-9EE2-FA55D4B179B4}" type="presOf" srcId="{EDC4E57C-7B4A-475A-B1FE-41F7F50D1B0D}" destId="{59829A12-3CC6-42F4-AE6E-92B603F70C00}" srcOrd="0" destOrd="0" presId="urn:microsoft.com/office/officeart/2005/8/layout/default#7"/>
    <dgm:cxn modelId="{99439530-14F7-4D28-8296-8154714CDE56}" type="presOf" srcId="{BEA5ECBA-FD32-4C59-A87F-A9DA8736DF2C}" destId="{501D64F9-5B7C-43B2-B390-9A3BD9467D67}" srcOrd="0" destOrd="0" presId="urn:microsoft.com/office/officeart/2005/8/layout/default#7"/>
    <dgm:cxn modelId="{6D561161-27F9-464A-8663-A7D738757EF0}" srcId="{EDC4E57C-7B4A-475A-B1FE-41F7F50D1B0D}" destId="{BEA5ECBA-FD32-4C59-A87F-A9DA8736DF2C}" srcOrd="0" destOrd="0" parTransId="{6B493C19-2F26-416D-A31B-75BAD7E151D9}" sibTransId="{77EB1B57-753A-4EB8-9395-3509D05A9FE1}"/>
    <dgm:cxn modelId="{24C68288-C12A-489E-87DB-B6238ACF8936}" type="presParOf" srcId="{59829A12-3CC6-42F4-AE6E-92B603F70C00}" destId="{501D64F9-5B7C-43B2-B390-9A3BD9467D67}" srcOrd="0" destOrd="0" presId="urn:microsoft.com/office/officeart/2005/8/layout/default#7"/>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79"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345649"/>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化学毒物治理措施</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E5007CA4-25AC-41BD-8806-6826C0A35A43}" type="presOf" srcId="{BEA5ECBA-FD32-4C59-A87F-A9DA8736DF2C}" destId="{501D64F9-5B7C-43B2-B390-9A3BD9467D67}" srcOrd="0" destOrd="0" presId="urn:microsoft.com/office/officeart/2005/8/layout/default#79"/>
    <dgm:cxn modelId="{8D8ED6FC-AE87-41DD-A270-1B6CCC99E23E}" type="presOf" srcId="{EDC4E57C-7B4A-475A-B1FE-41F7F50D1B0D}" destId="{59829A12-3CC6-42F4-AE6E-92B603F70C00}" srcOrd="0" destOrd="0" presId="urn:microsoft.com/office/officeart/2005/8/layout/default#79"/>
    <dgm:cxn modelId="{4DB0F2A1-459E-4A39-98D1-C3C9FFA5D2FC}" type="presParOf" srcId="{59829A12-3CC6-42F4-AE6E-92B603F70C00}" destId="{501D64F9-5B7C-43B2-B390-9A3BD9467D67}" srcOrd="0" destOrd="0" presId="urn:microsoft.com/office/officeart/2005/8/layout/default#7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0"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464F62"/>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局部通风</a:t>
          </a: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3381" custScaleY="93391" custLinFactNeighborX="-45004" custLinFactNeighborY="-18276">
        <dgm:presLayoutVars>
          <dgm:bulletEnabled val="1"/>
        </dgm:presLayoutVars>
      </dgm:prSet>
      <dgm:spPr/>
    </dgm:pt>
  </dgm:ptLst>
  <dgm:cxnLst>
    <dgm:cxn modelId="{D829C91E-2019-4589-A7E7-DE4FB14B59E7}" type="presOf" srcId="{BEA5ECBA-FD32-4C59-A87F-A9DA8736DF2C}" destId="{501D64F9-5B7C-43B2-B390-9A3BD9467D67}" srcOrd="0" destOrd="0" presId="urn:microsoft.com/office/officeart/2005/8/layout/default#80"/>
    <dgm:cxn modelId="{6D561161-27F9-464A-8663-A7D738757EF0}" srcId="{EDC4E57C-7B4A-475A-B1FE-41F7F50D1B0D}" destId="{BEA5ECBA-FD32-4C59-A87F-A9DA8736DF2C}" srcOrd="0" destOrd="0" parTransId="{6B493C19-2F26-416D-A31B-75BAD7E151D9}" sibTransId="{77EB1B57-753A-4EB8-9395-3509D05A9FE1}"/>
    <dgm:cxn modelId="{A4E0814A-8B5E-49C4-ABDF-C8DAB42B9774}" type="presOf" srcId="{EDC4E57C-7B4A-475A-B1FE-41F7F50D1B0D}" destId="{59829A12-3CC6-42F4-AE6E-92B603F70C00}" srcOrd="0" destOrd="0" presId="urn:microsoft.com/office/officeart/2005/8/layout/default#80"/>
    <dgm:cxn modelId="{5B3E9F82-8C50-417B-B186-864F92BF12D9}" type="presParOf" srcId="{59829A12-3CC6-42F4-AE6E-92B603F70C00}" destId="{501D64F9-5B7C-43B2-B390-9A3BD9467D67}" srcOrd="0" destOrd="0" presId="urn:microsoft.com/office/officeart/2005/8/layout/default#80"/>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1"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345649"/>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化学毒物治理措施</a:t>
          </a:r>
        </a:p>
      </dgm:t>
    </dgm:pt>
    <dgm:pt modelId="{6B493C19-2F26-416D-A31B-75BAD7E151D9}" cxnId="{6D561161-27F9-464A-8663-A7D738757EF0}" type="parTrans">
      <dgm:prSet/>
      <dgm:spPr/>
      <dgm:t>
        <a:bodyPr/>
        <a:lstStyle/>
        <a:p>
          <a:endParaRPr lang="zh-CN" altLang="en-US">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C432E0A4-120F-4410-8103-4CEAE9D1A266}" type="presOf" srcId="{BEA5ECBA-FD32-4C59-A87F-A9DA8736DF2C}" destId="{501D64F9-5B7C-43B2-B390-9A3BD9467D67}" srcOrd="0" destOrd="0" presId="urn:microsoft.com/office/officeart/2005/8/layout/default#81"/>
    <dgm:cxn modelId="{314FBEBF-9EEB-425A-A0F9-CF0817BC35A4}" type="presOf" srcId="{EDC4E57C-7B4A-475A-B1FE-41F7F50D1B0D}" destId="{59829A12-3CC6-42F4-AE6E-92B603F70C00}" srcOrd="0" destOrd="0" presId="urn:microsoft.com/office/officeart/2005/8/layout/default#81"/>
    <dgm:cxn modelId="{235E105E-10A2-45AB-9713-F272A9BC6122}" type="presParOf" srcId="{59829A12-3CC6-42F4-AE6E-92B603F70C00}" destId="{501D64F9-5B7C-43B2-B390-9A3BD9467D67}" srcOrd="0" destOrd="0" presId="urn:microsoft.com/office/officeart/2005/8/layout/default#8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2"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464F62"/>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局部通风</a:t>
          </a:r>
        </a:p>
      </dgm:t>
    </dgm:pt>
    <dgm:pt modelId="{77EB1B57-753A-4EB8-9395-3509D05A9FE1}" cxnId="{6D561161-27F9-464A-8663-A7D738757EF0}" type="sibTrans">
      <dgm:prSet/>
      <dgm:spPr/>
      <dgm:t>
        <a:bodyPr/>
        <a:lstStyle/>
        <a:p>
          <a:endParaRPr lang="zh-CN" altLang="en-US"/>
        </a:p>
      </dgm:t>
    </dgm:pt>
    <dgm:pt modelId="{6B493C19-2F26-416D-A31B-75BAD7E151D9}" cxnId="{6D561161-27F9-464A-8663-A7D738757EF0}" type="parTrans">
      <dgm:prSet/>
      <dgm:spPr/>
      <dgm:t>
        <a:bodyPr/>
        <a:lstStyle/>
        <a:p>
          <a:endParaRPr lang="zh-CN" altLang="en-US"/>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3381" custScaleY="93391" custLinFactNeighborX="-45004" custLinFactNeighborY="-1827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292CDF64-DB18-4A6F-BCBC-DDE2D676F338}" type="presOf" srcId="{BEA5ECBA-FD32-4C59-A87F-A9DA8736DF2C}" destId="{501D64F9-5B7C-43B2-B390-9A3BD9467D67}" srcOrd="0" destOrd="0" presId="urn:microsoft.com/office/officeart/2005/8/layout/default#82"/>
    <dgm:cxn modelId="{8B6BEAEA-3032-4CE9-865E-5720B481C72F}" type="presOf" srcId="{EDC4E57C-7B4A-475A-B1FE-41F7F50D1B0D}" destId="{59829A12-3CC6-42F4-AE6E-92B603F70C00}" srcOrd="0" destOrd="0" presId="urn:microsoft.com/office/officeart/2005/8/layout/default#82"/>
    <dgm:cxn modelId="{0091A724-2662-4F92-9082-8F465FA255FC}" type="presParOf" srcId="{59829A12-3CC6-42F4-AE6E-92B603F70C00}" destId="{501D64F9-5B7C-43B2-B390-9A3BD9467D67}" srcOrd="0" destOrd="0" presId="urn:microsoft.com/office/officeart/2005/8/layout/default#82"/>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3"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345649"/>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化学毒物治理措施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8801A103-8BC2-4A58-A736-AC9314EB3736}" type="presOf" srcId="{EDC4E57C-7B4A-475A-B1FE-41F7F50D1B0D}" destId="{59829A12-3CC6-42F4-AE6E-92B603F70C00}" srcOrd="0" destOrd="0" presId="urn:microsoft.com/office/officeart/2005/8/layout/default#83"/>
    <dgm:cxn modelId="{6D561161-27F9-464A-8663-A7D738757EF0}" srcId="{EDC4E57C-7B4A-475A-B1FE-41F7F50D1B0D}" destId="{BEA5ECBA-FD32-4C59-A87F-A9DA8736DF2C}" srcOrd="0" destOrd="0" parTransId="{6B493C19-2F26-416D-A31B-75BAD7E151D9}" sibTransId="{77EB1B57-753A-4EB8-9395-3509D05A9FE1}"/>
    <dgm:cxn modelId="{1625BA9E-1964-49B9-A893-3963FB4DB500}" type="presOf" srcId="{BEA5ECBA-FD32-4C59-A87F-A9DA8736DF2C}" destId="{501D64F9-5B7C-43B2-B390-9A3BD9467D67}" srcOrd="0" destOrd="0" presId="urn:microsoft.com/office/officeart/2005/8/layout/default#83"/>
    <dgm:cxn modelId="{BE279476-E829-426D-B047-3A9A106D278D}" type="presParOf" srcId="{59829A12-3CC6-42F4-AE6E-92B603F70C00}" destId="{501D64F9-5B7C-43B2-B390-9A3BD9467D67}" srcOrd="0" destOrd="0" presId="urn:microsoft.com/office/officeart/2005/8/layout/default#8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4"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464F62"/>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局部通风</a:t>
          </a: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13381" custScaleY="93391" custLinFactNeighborX="-45004" custLinFactNeighborY="-18276">
        <dgm:presLayoutVars>
          <dgm:bulletEnabled val="1"/>
        </dgm:presLayoutVars>
      </dgm:prSet>
      <dgm:spPr/>
    </dgm:pt>
  </dgm:ptLst>
  <dgm:cxnLst>
    <dgm:cxn modelId="{C5894323-E085-41C2-9F95-DBBFDCF5D096}" type="presOf" srcId="{BEA5ECBA-FD32-4C59-A87F-A9DA8736DF2C}" destId="{501D64F9-5B7C-43B2-B390-9A3BD9467D67}" srcOrd="0" destOrd="0" presId="urn:microsoft.com/office/officeart/2005/8/layout/default#84"/>
    <dgm:cxn modelId="{6D561161-27F9-464A-8663-A7D738757EF0}" srcId="{EDC4E57C-7B4A-475A-B1FE-41F7F50D1B0D}" destId="{BEA5ECBA-FD32-4C59-A87F-A9DA8736DF2C}" srcOrd="0" destOrd="0" parTransId="{6B493C19-2F26-416D-A31B-75BAD7E151D9}" sibTransId="{77EB1B57-753A-4EB8-9395-3509D05A9FE1}"/>
    <dgm:cxn modelId="{E4292F4A-A971-4D68-A0FB-6A99CADE9884}" type="presOf" srcId="{EDC4E57C-7B4A-475A-B1FE-41F7F50D1B0D}" destId="{59829A12-3CC6-42F4-AE6E-92B603F70C00}" srcOrd="0" destOrd="0" presId="urn:microsoft.com/office/officeart/2005/8/layout/default#84"/>
    <dgm:cxn modelId="{861E3C01-223B-4461-BF98-37985BEC28EC}" type="presParOf" srcId="{59829A12-3CC6-42F4-AE6E-92B603F70C00}" destId="{501D64F9-5B7C-43B2-B390-9A3BD9467D67}" srcOrd="0" destOrd="0" presId="urn:microsoft.com/office/officeart/2005/8/layout/default#84"/>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C88632E5-0EA8-44E6-A311-0D93956A76B2}" type="presOf" srcId="{BEA5ECBA-FD32-4C59-A87F-A9DA8736DF2C}" destId="{501D64F9-5B7C-43B2-B390-9A3BD9467D67}" srcOrd="0" destOrd="0" presId="urn:microsoft.com/office/officeart/2005/8/layout/default#85"/>
    <dgm:cxn modelId="{E05ABDF7-E6B7-495A-9513-E6AE7CA4FD10}" type="presOf" srcId="{EDC4E57C-7B4A-475A-B1FE-41F7F50D1B0D}" destId="{59829A12-3CC6-42F4-AE6E-92B603F70C00}" srcOrd="0" destOrd="0" presId="urn:microsoft.com/office/officeart/2005/8/layout/default#85"/>
    <dgm:cxn modelId="{76AE86F1-9DEC-4B94-ACA8-256AB0D48E46}" type="presParOf" srcId="{59829A12-3CC6-42F4-AE6E-92B603F70C00}" destId="{501D64F9-5B7C-43B2-B390-9A3BD9467D67}" srcOrd="0" destOrd="0" presId="urn:microsoft.com/office/officeart/2005/8/layout/default#8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090C5406-36E1-4D91-9C54-51F4E4266574}" type="presOf" srcId="{EDC4E57C-7B4A-475A-B1FE-41F7F50D1B0D}" destId="{59829A12-3CC6-42F4-AE6E-92B603F70C00}" srcOrd="0" destOrd="0" presId="urn:microsoft.com/office/officeart/2005/8/layout/default#85"/>
    <dgm:cxn modelId="{6D561161-27F9-464A-8663-A7D738757EF0}" srcId="{EDC4E57C-7B4A-475A-B1FE-41F7F50D1B0D}" destId="{BEA5ECBA-FD32-4C59-A87F-A9DA8736DF2C}" srcOrd="0" destOrd="0" parTransId="{6B493C19-2F26-416D-A31B-75BAD7E151D9}" sibTransId="{77EB1B57-753A-4EB8-9395-3509D05A9FE1}"/>
    <dgm:cxn modelId="{CB053782-17B6-4E0A-B7DF-0CD10883EC60}" type="presOf" srcId="{BEA5ECBA-FD32-4C59-A87F-A9DA8736DF2C}" destId="{501D64F9-5B7C-43B2-B390-9A3BD9467D67}" srcOrd="0" destOrd="0" presId="urn:microsoft.com/office/officeart/2005/8/layout/default#85"/>
    <dgm:cxn modelId="{46B5CBB1-774E-417F-8621-EDB11BFBAD55}" type="presParOf" srcId="{59829A12-3CC6-42F4-AE6E-92B603F70C00}" destId="{501D64F9-5B7C-43B2-B390-9A3BD9467D67}" srcOrd="0" destOrd="0" presId="urn:microsoft.com/office/officeart/2005/8/layout/default#8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E113F057-F5CB-4B55-8E0B-817BD1C6CFAE}" type="presOf" srcId="{EDC4E57C-7B4A-475A-B1FE-41F7F50D1B0D}" destId="{59829A12-3CC6-42F4-AE6E-92B603F70C00}" srcOrd="0" destOrd="0" presId="urn:microsoft.com/office/officeart/2005/8/layout/default#85"/>
    <dgm:cxn modelId="{0925EAFE-5B89-4DF7-85B7-3B36964C04F7}" type="presOf" srcId="{BEA5ECBA-FD32-4C59-A87F-A9DA8736DF2C}" destId="{501D64F9-5B7C-43B2-B390-9A3BD9467D67}" srcOrd="0" destOrd="0" presId="urn:microsoft.com/office/officeart/2005/8/layout/default#85"/>
    <dgm:cxn modelId="{EB4EF10C-6E62-40C1-921C-6B3F51D71820}" type="presParOf" srcId="{59829A12-3CC6-42F4-AE6E-92B603F70C00}" destId="{501D64F9-5B7C-43B2-B390-9A3BD9467D67}" srcOrd="0" destOrd="0" presId="urn:microsoft.com/office/officeart/2005/8/layout/default#8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EDC4E57C-7B4A-475A-B1FE-41F7F50D1B0D}" type="doc">
      <dgm:prSet loTypeId="urn:microsoft.com/office/officeart/2005/8/layout/default#85" loCatId="list" qsTypeId="urn:microsoft.com/office/officeart/2005/8/quickstyle/3d2" qsCatId="3D" csTypeId="urn:microsoft.com/office/officeart/2005/8/colors/colorful2" csCatId="colorful" phldr="1"/>
      <dgm:spPr/>
      <dgm:t>
        <a:bodyPr/>
        <a:lstStyle/>
        <a:p>
          <a:endParaRPr lang="zh-CN" altLang="en-US"/>
        </a:p>
      </dgm:t>
    </dgm:pt>
    <dgm:pt modelId="{BEA5ECBA-FD32-4C59-A87F-A9DA8736DF2C}">
      <dgm:prSet phldrT="[文本]" custT="1"/>
      <dgm:spPr>
        <a:solidFill>
          <a:srgbClr val="192923"/>
        </a:solidFill>
      </dgm:spPr>
      <dgm:t>
        <a:bodyPr lIns="25200"/>
        <a:lstStyle/>
        <a:p>
          <a:pPr algn="ctr" rtl="0"/>
          <a:r>
            <a:rPr lang="zh-CN" altLang="en-US" sz="2400" b="1" dirty="0">
              <a:solidFill>
                <a:schemeClr val="bg1"/>
              </a:solidFill>
              <a:latin typeface="黑体" panose="02010609060101010101" pitchFamily="49" charset="-122"/>
              <a:ea typeface="黑体" panose="02010609060101010101" pitchFamily="49" charset="-122"/>
            </a:rPr>
            <a:t>化学毒物净化措施</a:t>
          </a:r>
        </a:p>
      </dgm:t>
    </dgm:pt>
    <dgm:pt modelId="{6B493C19-2F26-416D-A31B-75BAD7E151D9}" cxnId="{6D561161-27F9-464A-8663-A7D738757EF0}" type="parTrans">
      <dgm:prSet/>
      <dgm:spPr/>
      <dgm:t>
        <a:bodyPr/>
        <a:lstStyle/>
        <a:p>
          <a:endParaRPr lang="zh-CN" altLang="en-US" b="1">
            <a:latin typeface="黑体" panose="02010609060101010101" pitchFamily="49" charset="-122"/>
            <a:ea typeface="黑体" panose="02010609060101010101" pitchFamily="49" charset="-122"/>
          </a:endParaRPr>
        </a:p>
      </dgm:t>
    </dgm:pt>
    <dgm:pt modelId="{77EB1B57-753A-4EB8-9395-3509D05A9FE1}" cxnId="{6D561161-27F9-464A-8663-A7D738757EF0}" type="sibTrans">
      <dgm:prSet/>
      <dgm:spPr/>
      <dgm:t>
        <a:bodyPr/>
        <a:lstStyle/>
        <a:p>
          <a:endParaRPr lang="zh-CN" altLang="en-US" b="1">
            <a:latin typeface="黑体" panose="02010609060101010101" pitchFamily="49" charset="-122"/>
            <a:ea typeface="黑体" panose="02010609060101010101" pitchFamily="49" charset="-122"/>
          </a:endParaRPr>
        </a:p>
      </dgm:t>
    </dgm:pt>
    <dgm:pt modelId="{59829A12-3CC6-42F4-AE6E-92B603F70C00}" type="pres">
      <dgm:prSet presAssocID="{EDC4E57C-7B4A-475A-B1FE-41F7F50D1B0D}" presName="diagram" presStyleCnt="0">
        <dgm:presLayoutVars>
          <dgm:dir/>
          <dgm:resizeHandles val="exact"/>
        </dgm:presLayoutVars>
      </dgm:prSet>
      <dgm:spPr/>
    </dgm:pt>
    <dgm:pt modelId="{501D64F9-5B7C-43B2-B390-9A3BD9467D67}" type="pres">
      <dgm:prSet presAssocID="{BEA5ECBA-FD32-4C59-A87F-A9DA8736DF2C}" presName="node" presStyleLbl="node1" presStyleIdx="0" presStyleCnt="1" custScaleX="60841" custScaleY="29167" custLinFactNeighborX="-47500" custLinFactNeighborY="-41666">
        <dgm:presLayoutVars>
          <dgm:bulletEnabled val="1"/>
        </dgm:presLayoutVars>
      </dgm:prSet>
      <dgm:spPr/>
    </dgm:pt>
  </dgm:ptLst>
  <dgm:cxnLst>
    <dgm:cxn modelId="{6D561161-27F9-464A-8663-A7D738757EF0}" srcId="{EDC4E57C-7B4A-475A-B1FE-41F7F50D1B0D}" destId="{BEA5ECBA-FD32-4C59-A87F-A9DA8736DF2C}" srcOrd="0" destOrd="0" parTransId="{6B493C19-2F26-416D-A31B-75BAD7E151D9}" sibTransId="{77EB1B57-753A-4EB8-9395-3509D05A9FE1}"/>
    <dgm:cxn modelId="{9EB5EF78-C41B-4F2F-A3BA-F2BA7BF212AA}" type="presOf" srcId="{EDC4E57C-7B4A-475A-B1FE-41F7F50D1B0D}" destId="{59829A12-3CC6-42F4-AE6E-92B603F70C00}" srcOrd="0" destOrd="0" presId="urn:microsoft.com/office/officeart/2005/8/layout/default#85"/>
    <dgm:cxn modelId="{572C04B9-82DD-4C4E-9E15-E05D8E48973B}" type="presOf" srcId="{BEA5ECBA-FD32-4C59-A87F-A9DA8736DF2C}" destId="{501D64F9-5B7C-43B2-B390-9A3BD9467D67}" srcOrd="0" destOrd="0" presId="urn:microsoft.com/office/officeart/2005/8/layout/default#85"/>
    <dgm:cxn modelId="{9C9AD308-1C11-4F26-BCE1-5E420E8F0701}" type="presParOf" srcId="{59829A12-3CC6-42F4-AE6E-92B603F70C00}" destId="{501D64F9-5B7C-43B2-B390-9A3BD9467D67}" srcOrd="0" destOrd="0" presId="urn:microsoft.com/office/officeart/2005/8/layout/default#85"/>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6D7C2D-4ED9-4A93-A95D-72D342EE5F08}">
      <dsp:nvSpPr>
        <dsp:cNvPr id="0" name=""/>
        <dsp:cNvSpPr/>
      </dsp:nvSpPr>
      <dsp:spPr>
        <a:xfrm>
          <a:off x="2405" y="152324"/>
          <a:ext cx="2344935" cy="864000"/>
        </a:xfrm>
        <a:prstGeom prst="rect">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w="9525" cap="flat" cmpd="sng" algn="ctr">
          <a:solidFill>
            <a:schemeClr val="accent5">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227584" tIns="130048" rIns="227584" bIns="130048"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solidFill>
                <a:schemeClr val="tx1"/>
              </a:solidFill>
              <a:latin typeface="黑体" pitchFamily="49" charset="-122"/>
              <a:ea typeface="黑体" pitchFamily="49" charset="-122"/>
            </a:rPr>
            <a:t>针对性</a:t>
          </a:r>
        </a:p>
      </dsp:txBody>
      <dsp:txXfrm>
        <a:off x="2405" y="152324"/>
        <a:ext cx="2344935" cy="864000"/>
      </dsp:txXfrm>
    </dsp:sp>
    <dsp:sp modelId="{D83F964C-1654-40D6-AAF5-4968163F4719}">
      <dsp:nvSpPr>
        <dsp:cNvPr id="0" name=""/>
        <dsp:cNvSpPr/>
      </dsp:nvSpPr>
      <dsp:spPr>
        <a:xfrm>
          <a:off x="0" y="993198"/>
          <a:ext cx="2344935" cy="2717550"/>
        </a:xfrm>
        <a:prstGeom prst="rect">
          <a:avLst/>
        </a:prstGeom>
        <a:solidFill>
          <a:schemeClr val="accent5">
            <a:tint val="40000"/>
            <a:alpha val="90000"/>
            <a:hueOff val="0"/>
            <a:satOff val="0"/>
            <a:lumOff val="0"/>
            <a:alphaOff val="0"/>
          </a:schemeClr>
        </a:solidFill>
        <a:ln w="9525" cap="flat" cmpd="sng" algn="ctr">
          <a:solidFill>
            <a:schemeClr val="accent5">
              <a:tint val="40000"/>
              <a:alpha val="9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28016" tIns="128016" rIns="170688" bIns="192024" numCol="1" spcCol="1270" anchor="t" anchorCtr="0">
          <a:noAutofit/>
        </a:bodyPr>
        <a:lstStyle/>
        <a:p>
          <a:pPr marL="228600" lvl="1" indent="-228600" algn="l" defTabSz="1066800">
            <a:lnSpc>
              <a:spcPct val="90000"/>
            </a:lnSpc>
            <a:spcBef>
              <a:spcPct val="0"/>
            </a:spcBef>
            <a:spcAft>
              <a:spcPct val="15000"/>
            </a:spcAft>
            <a:buChar char="•"/>
          </a:pPr>
          <a:r>
            <a:rPr lang="zh-CN" altLang="en-US" sz="2400" b="1" kern="1200" dirty="0">
              <a:latin typeface="黑体" pitchFamily="49" charset="-122"/>
              <a:ea typeface="黑体" pitchFamily="49" charset="-122"/>
            </a:rPr>
            <a:t>行业特点</a:t>
          </a:r>
        </a:p>
        <a:p>
          <a:pPr marL="228600" lvl="1" indent="-228600" algn="l" defTabSz="1066800">
            <a:lnSpc>
              <a:spcPct val="90000"/>
            </a:lnSpc>
            <a:spcBef>
              <a:spcPct val="0"/>
            </a:spcBef>
            <a:spcAft>
              <a:spcPct val="15000"/>
            </a:spcAft>
            <a:buChar char="•"/>
          </a:pPr>
          <a:r>
            <a:rPr lang="zh-CN" altLang="en-US" sz="2400" b="1" kern="1200" dirty="0">
              <a:latin typeface="黑体" pitchFamily="49" charset="-122"/>
              <a:ea typeface="黑体" pitchFamily="49" charset="-122"/>
            </a:rPr>
            <a:t>职业病危害因素</a:t>
          </a:r>
        </a:p>
        <a:p>
          <a:pPr marL="228600" lvl="1" indent="-228600" algn="l" defTabSz="1066800">
            <a:lnSpc>
              <a:spcPct val="90000"/>
            </a:lnSpc>
            <a:spcBef>
              <a:spcPct val="0"/>
            </a:spcBef>
            <a:spcAft>
              <a:spcPct val="15000"/>
            </a:spcAft>
            <a:buChar char="•"/>
          </a:pPr>
          <a:r>
            <a:rPr lang="zh-CN" altLang="en-US" sz="2400" b="1" kern="1200" dirty="0">
              <a:latin typeface="黑体" pitchFamily="49" charset="-122"/>
              <a:ea typeface="黑体" pitchFamily="49" charset="-122"/>
            </a:rPr>
            <a:t>产生条件</a:t>
          </a:r>
        </a:p>
        <a:p>
          <a:pPr marL="228600" lvl="1" indent="-228600" algn="l" defTabSz="1066800">
            <a:lnSpc>
              <a:spcPct val="90000"/>
            </a:lnSpc>
            <a:spcBef>
              <a:spcPct val="0"/>
            </a:spcBef>
            <a:spcAft>
              <a:spcPct val="15000"/>
            </a:spcAft>
            <a:buChar char="•"/>
          </a:pPr>
          <a:r>
            <a:rPr lang="zh-CN" altLang="en-US" sz="2400" b="1" kern="1200" dirty="0">
              <a:latin typeface="黑体" pitchFamily="49" charset="-122"/>
              <a:ea typeface="黑体" pitchFamily="49" charset="-122"/>
            </a:rPr>
            <a:t>优化组合的综合措施</a:t>
          </a:r>
        </a:p>
      </dsp:txBody>
      <dsp:txXfrm>
        <a:off x="0" y="993198"/>
        <a:ext cx="2344935" cy="2717550"/>
      </dsp:txXfrm>
    </dsp:sp>
    <dsp:sp modelId="{837B3D4B-E16E-4DC4-97F4-D79FA0753D4B}">
      <dsp:nvSpPr>
        <dsp:cNvPr id="0" name=""/>
        <dsp:cNvSpPr/>
      </dsp:nvSpPr>
      <dsp:spPr>
        <a:xfrm>
          <a:off x="2675632" y="152324"/>
          <a:ext cx="2344935" cy="864000"/>
        </a:xfrm>
        <a:prstGeom prst="rect">
          <a:avLst/>
        </a:prstGeom>
        <a:gradFill rotWithShape="0">
          <a:gsLst>
            <a:gs pos="0">
              <a:schemeClr val="accent5">
                <a:hueOff val="-4966938"/>
                <a:satOff val="19906"/>
                <a:lumOff val="4314"/>
                <a:alphaOff val="0"/>
                <a:shade val="51000"/>
                <a:satMod val="13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w="9525" cap="flat" cmpd="sng" algn="ctr">
          <a:solidFill>
            <a:schemeClr val="accent5">
              <a:hueOff val="-4966938"/>
              <a:satOff val="19906"/>
              <a:lumOff val="4314"/>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227584" tIns="130048" rIns="227584" bIns="130048"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solidFill>
                <a:schemeClr val="tx1"/>
              </a:solidFill>
              <a:latin typeface="黑体" pitchFamily="49" charset="-122"/>
              <a:ea typeface="黑体" pitchFamily="49" charset="-122"/>
            </a:rPr>
            <a:t>可行性</a:t>
          </a:r>
        </a:p>
      </dsp:txBody>
      <dsp:txXfrm>
        <a:off x="2675632" y="152324"/>
        <a:ext cx="2344935" cy="864000"/>
      </dsp:txXfrm>
    </dsp:sp>
    <dsp:sp modelId="{721671E9-01F3-46DF-9988-08CA887F6C85}">
      <dsp:nvSpPr>
        <dsp:cNvPr id="0" name=""/>
        <dsp:cNvSpPr/>
      </dsp:nvSpPr>
      <dsp:spPr>
        <a:xfrm>
          <a:off x="2675632" y="1016324"/>
          <a:ext cx="2344935" cy="2717550"/>
        </a:xfrm>
        <a:prstGeom prst="rect">
          <a:avLst/>
        </a:prstGeom>
        <a:solidFill>
          <a:schemeClr val="accent5">
            <a:tint val="40000"/>
            <a:alpha val="90000"/>
            <a:hueOff val="-5370241"/>
            <a:satOff val="24126"/>
            <a:lumOff val="1658"/>
            <a:alphaOff val="0"/>
          </a:schemeClr>
        </a:solidFill>
        <a:ln w="9525" cap="flat" cmpd="sng" algn="ctr">
          <a:solidFill>
            <a:schemeClr val="accent5">
              <a:tint val="40000"/>
              <a:alpha val="90000"/>
              <a:hueOff val="-5370241"/>
              <a:satOff val="24126"/>
              <a:lumOff val="1658"/>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28016" tIns="128016" rIns="170688" bIns="192024" numCol="1" spcCol="1270" anchor="t" anchorCtr="0">
          <a:noAutofit/>
        </a:bodyPr>
        <a:lstStyle/>
        <a:p>
          <a:pPr marL="228600" lvl="1" indent="-228600" algn="l" defTabSz="1066800">
            <a:lnSpc>
              <a:spcPct val="90000"/>
            </a:lnSpc>
            <a:spcBef>
              <a:spcPct val="0"/>
            </a:spcBef>
            <a:spcAft>
              <a:spcPct val="15000"/>
            </a:spcAft>
            <a:buChar char="•"/>
          </a:pPr>
          <a:r>
            <a:rPr lang="zh-CN" altLang="en-US" sz="2400" b="1" kern="1200" dirty="0">
              <a:latin typeface="黑体" pitchFamily="49" charset="-122"/>
              <a:ea typeface="黑体" pitchFamily="49" charset="-122"/>
            </a:rPr>
            <a:t>经济、技术、时间上可行</a:t>
          </a:r>
        </a:p>
        <a:p>
          <a:pPr marL="228600" lvl="1" indent="-228600" algn="l" defTabSz="1066800">
            <a:lnSpc>
              <a:spcPct val="90000"/>
            </a:lnSpc>
            <a:spcBef>
              <a:spcPct val="0"/>
            </a:spcBef>
            <a:spcAft>
              <a:spcPct val="15000"/>
            </a:spcAft>
            <a:buChar char="•"/>
          </a:pPr>
          <a:r>
            <a:rPr lang="zh-CN" altLang="en-US" sz="2400" b="1" kern="1200" dirty="0">
              <a:latin typeface="黑体" pitchFamily="49" charset="-122"/>
              <a:ea typeface="黑体" pitchFamily="49" charset="-122"/>
            </a:rPr>
            <a:t>有法规标准依据</a:t>
          </a:r>
        </a:p>
        <a:p>
          <a:pPr marL="228600" lvl="1" indent="-228600" algn="l" defTabSz="1066800">
            <a:lnSpc>
              <a:spcPct val="90000"/>
            </a:lnSpc>
            <a:spcBef>
              <a:spcPct val="0"/>
            </a:spcBef>
            <a:spcAft>
              <a:spcPct val="15000"/>
            </a:spcAft>
            <a:buChar char="•"/>
          </a:pPr>
          <a:r>
            <a:rPr lang="zh-CN" altLang="en-US" sz="2400" b="1" kern="1200" dirty="0">
              <a:latin typeface="黑体" pitchFamily="49" charset="-122"/>
              <a:ea typeface="黑体" pitchFamily="49" charset="-122"/>
            </a:rPr>
            <a:t>便于应用和操作</a:t>
          </a:r>
        </a:p>
      </dsp:txBody>
      <dsp:txXfrm>
        <a:off x="2675632" y="1016324"/>
        <a:ext cx="2344935" cy="2717550"/>
      </dsp:txXfrm>
    </dsp:sp>
    <dsp:sp modelId="{CD903D57-5A9D-46CE-903C-A4A2D84DD8E5}">
      <dsp:nvSpPr>
        <dsp:cNvPr id="0" name=""/>
        <dsp:cNvSpPr/>
      </dsp:nvSpPr>
      <dsp:spPr>
        <a:xfrm>
          <a:off x="5348859" y="152324"/>
          <a:ext cx="2344935" cy="864000"/>
        </a:xfrm>
        <a:prstGeom prst="rect">
          <a:avLst/>
        </a:prstGeom>
        <a:gradFill rotWithShape="0">
          <a:gsLst>
            <a:gs pos="0">
              <a:schemeClr val="accent5">
                <a:hueOff val="-9933876"/>
                <a:satOff val="39811"/>
                <a:lumOff val="8628"/>
                <a:alphaOff val="0"/>
                <a:shade val="51000"/>
                <a:satMod val="13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w="9525" cap="flat" cmpd="sng" algn="ctr">
          <a:solidFill>
            <a:schemeClr val="accent5">
              <a:hueOff val="-9933876"/>
              <a:satOff val="39811"/>
              <a:lumOff val="8628"/>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213360" tIns="121920" rIns="213360" bIns="121920" numCol="1" spcCol="1270" anchor="ctr" anchorCtr="0">
          <a:noAutofit/>
        </a:bodyPr>
        <a:lstStyle/>
        <a:p>
          <a:pPr marL="0" lvl="0" indent="0" algn="ctr" defTabSz="1333500">
            <a:lnSpc>
              <a:spcPct val="90000"/>
            </a:lnSpc>
            <a:spcBef>
              <a:spcPct val="0"/>
            </a:spcBef>
            <a:spcAft>
              <a:spcPct val="35000"/>
            </a:spcAft>
            <a:buNone/>
          </a:pPr>
          <a:r>
            <a:rPr lang="zh-CN" altLang="en-US" sz="3000" b="1" kern="1200" dirty="0">
              <a:latin typeface="黑体" pitchFamily="49" charset="-122"/>
              <a:ea typeface="黑体" pitchFamily="49" charset="-122"/>
            </a:rPr>
            <a:t>经济合理性</a:t>
          </a:r>
        </a:p>
      </dsp:txBody>
      <dsp:txXfrm>
        <a:off x="5348859" y="152324"/>
        <a:ext cx="2344935" cy="864000"/>
      </dsp:txXfrm>
    </dsp:sp>
    <dsp:sp modelId="{3A6683F6-325C-4496-959B-DF284C73CF4E}">
      <dsp:nvSpPr>
        <dsp:cNvPr id="0" name=""/>
        <dsp:cNvSpPr/>
      </dsp:nvSpPr>
      <dsp:spPr>
        <a:xfrm>
          <a:off x="5348859" y="1016324"/>
          <a:ext cx="2344935" cy="2717550"/>
        </a:xfrm>
        <a:prstGeom prst="rect">
          <a:avLst/>
        </a:prstGeom>
        <a:solidFill>
          <a:schemeClr val="accent5">
            <a:tint val="40000"/>
            <a:alpha val="90000"/>
            <a:hueOff val="-10740482"/>
            <a:satOff val="48253"/>
            <a:lumOff val="3317"/>
            <a:alphaOff val="0"/>
          </a:schemeClr>
        </a:solidFill>
        <a:ln w="9525" cap="flat" cmpd="sng" algn="ctr">
          <a:solidFill>
            <a:schemeClr val="accent5">
              <a:tint val="40000"/>
              <a:alpha val="90000"/>
              <a:hueOff val="-10740482"/>
              <a:satOff val="48253"/>
              <a:lumOff val="3317"/>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28016" tIns="128016" rIns="170688" bIns="192024" numCol="1" spcCol="1270" anchor="t" anchorCtr="0">
          <a:noAutofit/>
        </a:bodyPr>
        <a:lstStyle/>
        <a:p>
          <a:pPr marL="228600" lvl="1" indent="-228600" algn="l" defTabSz="1066800">
            <a:lnSpc>
              <a:spcPct val="90000"/>
            </a:lnSpc>
            <a:spcBef>
              <a:spcPct val="0"/>
            </a:spcBef>
            <a:spcAft>
              <a:spcPct val="15000"/>
            </a:spcAft>
            <a:buChar char="•"/>
          </a:pPr>
          <a:r>
            <a:rPr lang="zh-CN" altLang="en-US" sz="2400" b="1" kern="1200" dirty="0">
              <a:latin typeface="黑体" pitchFamily="49" charset="-122"/>
              <a:ea typeface="黑体" pitchFamily="49" charset="-122"/>
            </a:rPr>
            <a:t>具体国情</a:t>
          </a:r>
        </a:p>
        <a:p>
          <a:pPr marL="228600" lvl="1" indent="-228600" algn="l" defTabSz="1066800">
            <a:lnSpc>
              <a:spcPct val="90000"/>
            </a:lnSpc>
            <a:spcBef>
              <a:spcPct val="0"/>
            </a:spcBef>
            <a:spcAft>
              <a:spcPct val="15000"/>
            </a:spcAft>
            <a:buChar char="•"/>
          </a:pPr>
          <a:r>
            <a:rPr lang="zh-CN" altLang="en-US" sz="2400" b="1" kern="1200" dirty="0">
              <a:latin typeface="黑体" pitchFamily="49" charset="-122"/>
              <a:ea typeface="黑体" pitchFamily="49" charset="-122"/>
            </a:rPr>
            <a:t>建设项目的经济、技术水平</a:t>
          </a:r>
        </a:p>
        <a:p>
          <a:pPr marL="228600" lvl="1" indent="-228600" algn="l" defTabSz="1066800">
            <a:lnSpc>
              <a:spcPct val="90000"/>
            </a:lnSpc>
            <a:spcBef>
              <a:spcPct val="0"/>
            </a:spcBef>
            <a:spcAft>
              <a:spcPct val="15000"/>
            </a:spcAft>
            <a:buChar char="•"/>
          </a:pPr>
          <a:r>
            <a:rPr lang="zh-CN" altLang="en-US" sz="2400" b="1" kern="1200" dirty="0">
              <a:latin typeface="黑体" pitchFamily="49" charset="-122"/>
              <a:ea typeface="黑体" pitchFamily="49" charset="-122"/>
            </a:rPr>
            <a:t>进一步发展的需要</a:t>
          </a:r>
        </a:p>
      </dsp:txBody>
      <dsp:txXfrm>
        <a:off x="5348859" y="1016324"/>
        <a:ext cx="2344935" cy="2717550"/>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rgbClr val="0070C0"/>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机械通风</a:t>
          </a:r>
          <a:endParaRPr lang="zh-CN" altLang="en-US" sz="2500" kern="1200" dirty="0">
            <a:latin typeface="黑体" pitchFamily="49" charset="-122"/>
            <a:ea typeface="黑体" pitchFamily="49" charset="-122"/>
          </a:endParaRPr>
        </a:p>
      </dsp:txBody>
      <dsp:txXfrm>
        <a:off x="0" y="0"/>
        <a:ext cx="1685925" cy="786773"/>
      </dsp:txXfrm>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声源控制</a:t>
          </a:r>
          <a:endParaRPr lang="zh-CN" altLang="en-US" sz="2500" kern="1200" dirty="0">
            <a:latin typeface="黑体" pitchFamily="49" charset="-122"/>
            <a:ea typeface="黑体" pitchFamily="49" charset="-122"/>
          </a:endParaRPr>
        </a:p>
      </dsp:txBody>
      <dsp:txXfrm>
        <a:off x="0" y="0"/>
        <a:ext cx="1685925" cy="786773"/>
      </dsp:txXfrm>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声源控制</a:t>
          </a:r>
          <a:endParaRPr lang="zh-CN" altLang="en-US" sz="2500" kern="1200" dirty="0">
            <a:latin typeface="黑体" pitchFamily="49" charset="-122"/>
            <a:ea typeface="黑体" pitchFamily="49" charset="-122"/>
          </a:endParaRPr>
        </a:p>
      </dsp:txBody>
      <dsp:txXfrm>
        <a:off x="0" y="0"/>
        <a:ext cx="1685925" cy="786773"/>
      </dsp:txXfrm>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582927" cy="786773"/>
        </a:xfrm>
        <a:prstGeom prst="rect">
          <a:avLst/>
        </a:prstGeom>
        <a:solidFill>
          <a:srgbClr val="0070C0"/>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传播途径控制</a:t>
          </a:r>
          <a:endParaRPr lang="zh-CN" altLang="en-US" sz="2500" b="1" kern="1200" dirty="0">
            <a:latin typeface="黑体" pitchFamily="49" charset="-122"/>
            <a:ea typeface="黑体" pitchFamily="49" charset="-122"/>
          </a:endParaRPr>
        </a:p>
      </dsp:txBody>
      <dsp:txXfrm>
        <a:off x="0" y="0"/>
        <a:ext cx="2582927" cy="786773"/>
      </dsp:txXfrm>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582927" cy="786773"/>
        </a:xfrm>
        <a:prstGeom prst="rect">
          <a:avLst/>
        </a:prstGeom>
        <a:solidFill>
          <a:srgbClr val="0070C0"/>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传播途径控制</a:t>
          </a:r>
          <a:endParaRPr lang="zh-CN" altLang="en-US" sz="2500" kern="1200" dirty="0">
            <a:latin typeface="黑体" pitchFamily="49" charset="-122"/>
            <a:ea typeface="黑体" pitchFamily="49" charset="-122"/>
          </a:endParaRPr>
        </a:p>
      </dsp:txBody>
      <dsp:txXfrm>
        <a:off x="0" y="0"/>
        <a:ext cx="2582927" cy="786773"/>
      </dsp:txXfrm>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个体防护</a:t>
          </a:r>
          <a:endParaRPr lang="zh-CN" altLang="en-US" sz="2500" kern="1200" dirty="0">
            <a:latin typeface="黑体" pitchFamily="49" charset="-122"/>
            <a:ea typeface="黑体" pitchFamily="49" charset="-122"/>
          </a:endParaRPr>
        </a:p>
      </dsp:txBody>
      <dsp:txXfrm>
        <a:off x="0" y="0"/>
        <a:ext cx="1685925" cy="786773"/>
      </dsp:txXfrm>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隔声</a:t>
          </a:r>
        </a:p>
      </dsp:txBody>
      <dsp:txXfrm>
        <a:off x="0" y="0"/>
        <a:ext cx="1685925" cy="786773"/>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隔声</a:t>
          </a:r>
        </a:p>
      </dsp:txBody>
      <dsp:txXfrm>
        <a:off x="0" y="0"/>
        <a:ext cx="1685925" cy="786773"/>
      </dsp:txXfrm>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隔声</a:t>
          </a:r>
        </a:p>
      </dsp:txBody>
      <dsp:txXfrm>
        <a:off x="0" y="0"/>
        <a:ext cx="1685925" cy="786773"/>
      </dsp:txXfrm>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隔声</a:t>
          </a:r>
        </a:p>
      </dsp:txBody>
      <dsp:txXfrm>
        <a:off x="0" y="0"/>
        <a:ext cx="1685925" cy="786773"/>
      </dsp:txXfrm>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9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消声</a:t>
          </a:r>
        </a:p>
      </dsp:txBody>
      <dsp:txXfrm>
        <a:off x="0" y="0"/>
        <a:ext cx="1685925" cy="786773"/>
      </dsp:txXfrm>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9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消声</a:t>
          </a:r>
        </a:p>
      </dsp:txBody>
      <dsp:txXfrm>
        <a:off x="0" y="0"/>
        <a:ext cx="1685925" cy="786773"/>
      </dsp:txXfrm>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178113"/>
          <a:ext cx="1685925" cy="786773"/>
        </a:xfrm>
        <a:prstGeom prst="rect">
          <a:avLst/>
        </a:prstGeom>
        <a:solidFill>
          <a:schemeClr val="accent5">
            <a:lumMod val="9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消声</a:t>
          </a:r>
        </a:p>
      </dsp:txBody>
      <dsp:txXfrm>
        <a:off x="0" y="178113"/>
        <a:ext cx="1685925" cy="786773"/>
      </dsp:txXfrm>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571625" cy="733433"/>
        </a:xfrm>
        <a:prstGeom prst="rect">
          <a:avLst/>
        </a:prstGeom>
        <a:solidFill>
          <a:schemeClr val="accent5">
            <a:lumMod val="9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消声</a:t>
          </a:r>
        </a:p>
      </dsp:txBody>
      <dsp:txXfrm>
        <a:off x="0" y="0"/>
        <a:ext cx="1571625" cy="733433"/>
      </dsp:txXfrm>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344787"/>
          <a:ext cx="1628775" cy="760103"/>
        </a:xfrm>
        <a:prstGeom prst="rect">
          <a:avLst/>
        </a:prstGeom>
        <a:solidFill>
          <a:schemeClr val="accent5">
            <a:lumMod val="9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消声</a:t>
          </a:r>
        </a:p>
      </dsp:txBody>
      <dsp:txXfrm>
        <a:off x="0" y="344787"/>
        <a:ext cx="1628775" cy="760103"/>
      </dsp:txXfrm>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75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rgbClr val="003192"/>
              </a:solidFill>
              <a:latin typeface="黑体" pitchFamily="49" charset="-122"/>
              <a:ea typeface="黑体" pitchFamily="49" charset="-122"/>
            </a:rPr>
            <a:t>吸声</a:t>
          </a:r>
        </a:p>
      </dsp:txBody>
      <dsp:txXfrm>
        <a:off x="0" y="0"/>
        <a:ext cx="1685925" cy="786773"/>
      </dsp:txXfrm>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75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吸声</a:t>
          </a:r>
        </a:p>
      </dsp:txBody>
      <dsp:txXfrm>
        <a:off x="0" y="0"/>
        <a:ext cx="1685925" cy="786773"/>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5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lumMod val="95000"/>
                </a:schemeClr>
              </a:solidFill>
              <a:latin typeface="黑体" pitchFamily="49" charset="-122"/>
              <a:ea typeface="黑体" pitchFamily="49" charset="-122"/>
            </a:rPr>
            <a:t>隔振降噪</a:t>
          </a:r>
        </a:p>
      </dsp:txBody>
      <dsp:txXfrm>
        <a:off x="0" y="0"/>
        <a:ext cx="1685925" cy="786773"/>
      </dsp:txXfrm>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2">
            <a:lumMod val="20000"/>
            <a:lumOff val="8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121920" rIns="121920" bIns="121920" numCol="1" spcCol="1270" anchor="ctr" anchorCtr="0">
          <a:noAutofit/>
        </a:bodyPr>
        <a:lstStyle/>
        <a:p>
          <a:pPr marL="0" lvl="0" indent="0" algn="ctr" defTabSz="1422400" rtl="0">
            <a:lnSpc>
              <a:spcPct val="90000"/>
            </a:lnSpc>
            <a:spcBef>
              <a:spcPct val="0"/>
            </a:spcBef>
            <a:spcAft>
              <a:spcPct val="35000"/>
            </a:spcAft>
            <a:buNone/>
          </a:pPr>
          <a:r>
            <a:rPr lang="zh-CN" altLang="en-US" sz="3200" b="1" kern="1200" dirty="0">
              <a:solidFill>
                <a:schemeClr val="tx1"/>
              </a:solidFill>
              <a:latin typeface="黑体" pitchFamily="49" charset="-122"/>
              <a:ea typeface="黑体" pitchFamily="49" charset="-122"/>
            </a:rPr>
            <a:t> 隔 热</a:t>
          </a:r>
          <a:endParaRPr lang="zh-CN" altLang="en-US" sz="3200" kern="1200" dirty="0">
            <a:solidFill>
              <a:schemeClr val="tx1"/>
            </a:solidFill>
            <a:latin typeface="黑体" pitchFamily="49" charset="-122"/>
            <a:ea typeface="黑体" pitchFamily="49" charset="-122"/>
          </a:endParaRPr>
        </a:p>
      </dsp:txBody>
      <dsp:txXfrm>
        <a:off x="0" y="0"/>
        <a:ext cx="1685925" cy="786773"/>
      </dsp:txXfrm>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2">
            <a:lumMod val="20000"/>
            <a:lumOff val="8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121920" rIns="121920" bIns="121920" numCol="1" spcCol="1270" anchor="ctr" anchorCtr="0">
          <a:noAutofit/>
        </a:bodyPr>
        <a:lstStyle/>
        <a:p>
          <a:pPr marL="0" lvl="0" indent="0" algn="ctr" defTabSz="1422400" rtl="0">
            <a:lnSpc>
              <a:spcPct val="90000"/>
            </a:lnSpc>
            <a:spcBef>
              <a:spcPct val="0"/>
            </a:spcBef>
            <a:spcAft>
              <a:spcPct val="35000"/>
            </a:spcAft>
            <a:buNone/>
          </a:pPr>
          <a:r>
            <a:rPr lang="zh-CN" altLang="en-US" sz="3200" b="1" kern="1200" dirty="0">
              <a:solidFill>
                <a:schemeClr val="tx1"/>
              </a:solidFill>
              <a:latin typeface="黑体" pitchFamily="49" charset="-122"/>
              <a:ea typeface="黑体" pitchFamily="49" charset="-122"/>
            </a:rPr>
            <a:t>隔 热</a:t>
          </a:r>
          <a:endParaRPr lang="zh-CN" altLang="en-US" sz="3200" kern="1200" dirty="0">
            <a:solidFill>
              <a:schemeClr val="tx1"/>
            </a:solidFill>
            <a:latin typeface="黑体" pitchFamily="49" charset="-122"/>
            <a:ea typeface="黑体" pitchFamily="49" charset="-122"/>
          </a:endParaRPr>
        </a:p>
      </dsp:txBody>
      <dsp:txXfrm>
        <a:off x="0" y="0"/>
        <a:ext cx="1685925" cy="786773"/>
      </dsp:txXfrm>
    </dsp:sp>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040104" cy="786773"/>
        </a:xfrm>
        <a:prstGeom prst="rect">
          <a:avLst/>
        </a:prstGeom>
        <a:solidFill>
          <a:schemeClr val="accent2">
            <a:lumMod val="40000"/>
            <a:lumOff val="6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高温车间自然通风</a:t>
          </a:r>
        </a:p>
      </dsp:txBody>
      <dsp:txXfrm>
        <a:off x="0" y="0"/>
        <a:ext cx="3040104" cy="786773"/>
      </dsp:txXfrm>
    </dsp:sp>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040104" cy="786773"/>
        </a:xfrm>
        <a:prstGeom prst="rect">
          <a:avLst/>
        </a:prstGeom>
        <a:solidFill>
          <a:schemeClr val="accent2">
            <a:lumMod val="40000"/>
            <a:lumOff val="6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高温车间自然通风</a:t>
          </a:r>
        </a:p>
      </dsp:txBody>
      <dsp:txXfrm>
        <a:off x="0" y="0"/>
        <a:ext cx="3040104" cy="786773"/>
      </dsp:txXfrm>
    </dsp:sp>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4180104" cy="786773"/>
        </a:xfrm>
        <a:prstGeom prst="rect">
          <a:avLst/>
        </a:prstGeom>
        <a:solidFill>
          <a:schemeClr val="accent2">
            <a:lumMod val="40000"/>
            <a:lumOff val="6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高温车间自然</a:t>
          </a:r>
          <a:r>
            <a:rPr lang="en-US" altLang="zh-CN" sz="2500" b="1" kern="1200" dirty="0">
              <a:solidFill>
                <a:schemeClr val="tx1"/>
              </a:solidFill>
              <a:latin typeface="黑体" pitchFamily="49" charset="-122"/>
              <a:ea typeface="黑体" pitchFamily="49" charset="-122"/>
            </a:rPr>
            <a:t>+</a:t>
          </a:r>
          <a:r>
            <a:rPr lang="zh-CN" altLang="en-US" sz="2500" b="1" kern="1200" dirty="0">
              <a:solidFill>
                <a:schemeClr val="tx1"/>
              </a:solidFill>
              <a:latin typeface="黑体" pitchFamily="49" charset="-122"/>
              <a:ea typeface="黑体" pitchFamily="49" charset="-122"/>
            </a:rPr>
            <a:t>机械通风</a:t>
          </a:r>
        </a:p>
      </dsp:txBody>
      <dsp:txXfrm>
        <a:off x="0" y="0"/>
        <a:ext cx="4180104" cy="786773"/>
      </dsp:txXfrm>
    </dsp:sp>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4180104" cy="786773"/>
        </a:xfrm>
        <a:prstGeom prst="rect">
          <a:avLst/>
        </a:prstGeom>
        <a:solidFill>
          <a:schemeClr val="accent2">
            <a:lumMod val="40000"/>
            <a:lumOff val="6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高温车间自然</a:t>
          </a:r>
          <a:r>
            <a:rPr lang="en-US" altLang="zh-CN" sz="2500" b="1" kern="1200" dirty="0">
              <a:solidFill>
                <a:schemeClr val="tx1"/>
              </a:solidFill>
              <a:latin typeface="黑体" pitchFamily="49" charset="-122"/>
              <a:ea typeface="黑体" pitchFamily="49" charset="-122"/>
            </a:rPr>
            <a:t>+</a:t>
          </a:r>
          <a:r>
            <a:rPr lang="zh-CN" altLang="en-US" sz="2500" b="1" kern="1200" dirty="0">
              <a:solidFill>
                <a:schemeClr val="tx1"/>
              </a:solidFill>
              <a:latin typeface="黑体" pitchFamily="49" charset="-122"/>
              <a:ea typeface="黑体" pitchFamily="49" charset="-122"/>
            </a:rPr>
            <a:t>机械通风</a:t>
          </a:r>
        </a:p>
      </dsp:txBody>
      <dsp:txXfrm>
        <a:off x="0" y="0"/>
        <a:ext cx="4180104" cy="786773"/>
      </dsp:txXfrm>
    </dsp:sp>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4180104" cy="786773"/>
        </a:xfrm>
        <a:prstGeom prst="rect">
          <a:avLst/>
        </a:prstGeom>
        <a:solidFill>
          <a:schemeClr val="accent2">
            <a:lumMod val="40000"/>
            <a:lumOff val="6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高温车间自然</a:t>
          </a:r>
          <a:r>
            <a:rPr lang="en-US" altLang="zh-CN" sz="2500" b="1" kern="1200" dirty="0">
              <a:solidFill>
                <a:schemeClr val="tx1"/>
              </a:solidFill>
              <a:latin typeface="黑体" pitchFamily="49" charset="-122"/>
              <a:ea typeface="黑体" pitchFamily="49" charset="-122"/>
            </a:rPr>
            <a:t>+</a:t>
          </a:r>
          <a:r>
            <a:rPr lang="zh-CN" altLang="en-US" sz="2500" b="1" kern="1200" dirty="0">
              <a:solidFill>
                <a:schemeClr val="tx1"/>
              </a:solidFill>
              <a:latin typeface="黑体" pitchFamily="49" charset="-122"/>
              <a:ea typeface="黑体" pitchFamily="49" charset="-122"/>
            </a:rPr>
            <a:t>机械通风</a:t>
          </a:r>
        </a:p>
      </dsp:txBody>
      <dsp:txXfrm>
        <a:off x="0" y="0"/>
        <a:ext cx="4180104" cy="786773"/>
      </dsp:txXfrm>
    </dsp:sp>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4180104" cy="786773"/>
        </a:xfrm>
        <a:prstGeom prst="rect">
          <a:avLst/>
        </a:prstGeom>
        <a:solidFill>
          <a:schemeClr val="accent2">
            <a:lumMod val="40000"/>
            <a:lumOff val="6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高温车间自然</a:t>
          </a:r>
          <a:r>
            <a:rPr lang="en-US" altLang="zh-CN" sz="2500" b="1" kern="1200" dirty="0">
              <a:solidFill>
                <a:schemeClr val="tx1"/>
              </a:solidFill>
              <a:latin typeface="黑体" pitchFamily="49" charset="-122"/>
              <a:ea typeface="黑体" pitchFamily="49" charset="-122"/>
            </a:rPr>
            <a:t>+</a:t>
          </a:r>
          <a:r>
            <a:rPr lang="zh-CN" altLang="en-US" sz="2500" b="1" kern="1200" dirty="0">
              <a:solidFill>
                <a:schemeClr val="tx1"/>
              </a:solidFill>
              <a:latin typeface="黑体" pitchFamily="49" charset="-122"/>
              <a:ea typeface="黑体" pitchFamily="49" charset="-122"/>
            </a:rPr>
            <a:t>机械通风</a:t>
          </a:r>
        </a:p>
      </dsp:txBody>
      <dsp:txXfrm>
        <a:off x="0" y="0"/>
        <a:ext cx="4180104" cy="786773"/>
      </dsp:txXfrm>
    </dsp:sp>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2">
            <a:lumMod val="60000"/>
            <a:lumOff val="4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局部降温</a:t>
          </a:r>
          <a:endParaRPr lang="zh-CN" altLang="en-US" sz="2500" kern="1200" dirty="0">
            <a:solidFill>
              <a:schemeClr val="tx1"/>
            </a:solidFill>
            <a:latin typeface="黑体" pitchFamily="49" charset="-122"/>
            <a:ea typeface="黑体" pitchFamily="49" charset="-122"/>
          </a:endParaRPr>
        </a:p>
      </dsp:txBody>
      <dsp:txXfrm>
        <a:off x="0" y="0"/>
        <a:ext cx="1685925" cy="786773"/>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2">
            <a:lumMod val="60000"/>
            <a:lumOff val="4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局部降温</a:t>
          </a:r>
        </a:p>
      </dsp:txBody>
      <dsp:txXfrm>
        <a:off x="0" y="0"/>
        <a:ext cx="1685925" cy="786773"/>
      </dsp:txXfrm>
    </dsp:sp>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2">
            <a:lumMod val="60000"/>
            <a:lumOff val="4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局部降温</a:t>
          </a:r>
          <a:endParaRPr lang="zh-CN" altLang="en-US" sz="2500" kern="1200" dirty="0">
            <a:solidFill>
              <a:schemeClr val="tx1"/>
            </a:solidFill>
            <a:latin typeface="黑体" pitchFamily="49" charset="-122"/>
            <a:ea typeface="黑体" pitchFamily="49" charset="-122"/>
          </a:endParaRPr>
        </a:p>
      </dsp:txBody>
      <dsp:txXfrm>
        <a:off x="0" y="0"/>
        <a:ext cx="1685925" cy="786773"/>
      </dsp:txXfrm>
    </dsp:sp>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2">
            <a:lumMod val="60000"/>
            <a:lumOff val="4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局部降温</a:t>
          </a:r>
          <a:endParaRPr lang="zh-CN" altLang="en-US" sz="2500" kern="1200" dirty="0">
            <a:solidFill>
              <a:schemeClr val="tx1"/>
            </a:solidFill>
            <a:latin typeface="黑体" pitchFamily="49" charset="-122"/>
            <a:ea typeface="黑体" pitchFamily="49" charset="-122"/>
          </a:endParaRPr>
        </a:p>
      </dsp:txBody>
      <dsp:txXfrm>
        <a:off x="0" y="0"/>
        <a:ext cx="1685925" cy="786773"/>
      </dsp:txXfrm>
    </dsp:sp>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344920" cy="786773"/>
        </a:xfrm>
        <a:prstGeom prst="rect">
          <a:avLst/>
        </a:prstGeom>
        <a:solidFill>
          <a:schemeClr val="bg1">
            <a:lumMod val="9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 高频电磁场的防护</a:t>
          </a:r>
          <a:endParaRPr lang="zh-CN" altLang="en-US" sz="2500" kern="1200" dirty="0">
            <a:solidFill>
              <a:schemeClr val="tx1"/>
            </a:solidFill>
            <a:latin typeface="黑体" pitchFamily="49" charset="-122"/>
            <a:ea typeface="黑体" pitchFamily="49" charset="-122"/>
          </a:endParaRPr>
        </a:p>
      </dsp:txBody>
      <dsp:txXfrm>
        <a:off x="0" y="0"/>
        <a:ext cx="3344920" cy="786773"/>
      </dsp:txXfrm>
    </dsp:sp>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344920" cy="786773"/>
        </a:xfrm>
        <a:prstGeom prst="rect">
          <a:avLst/>
        </a:prstGeom>
        <a:solidFill>
          <a:schemeClr val="bg1">
            <a:lumMod val="9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 高频电磁场的防护</a:t>
          </a:r>
          <a:endParaRPr lang="zh-CN" altLang="en-US" sz="2500" kern="1200" dirty="0">
            <a:solidFill>
              <a:schemeClr val="tx1"/>
            </a:solidFill>
            <a:latin typeface="黑体" pitchFamily="49" charset="-122"/>
            <a:ea typeface="黑体" pitchFamily="49" charset="-122"/>
          </a:endParaRPr>
        </a:p>
      </dsp:txBody>
      <dsp:txXfrm>
        <a:off x="0" y="0"/>
        <a:ext cx="3344920" cy="786773"/>
      </dsp:txXfrm>
    </dsp:sp>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344920" cy="786773"/>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 微波辐射的防护</a:t>
          </a:r>
          <a:endParaRPr lang="zh-CN" altLang="en-US" sz="2500" kern="1200" dirty="0">
            <a:solidFill>
              <a:schemeClr val="tx1"/>
            </a:solidFill>
            <a:latin typeface="黑体" pitchFamily="49" charset="-122"/>
            <a:ea typeface="黑体" pitchFamily="49" charset="-122"/>
          </a:endParaRPr>
        </a:p>
      </dsp:txBody>
      <dsp:txXfrm>
        <a:off x="0" y="0"/>
        <a:ext cx="3344920" cy="786773"/>
      </dsp:txXfrm>
    </dsp:sp>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344920" cy="786773"/>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微波辐射的防护</a:t>
          </a:r>
        </a:p>
      </dsp:txBody>
      <dsp:txXfrm>
        <a:off x="0" y="0"/>
        <a:ext cx="3344920" cy="786773"/>
      </dsp:txXfrm>
    </dsp:sp>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微波辐射的防护</a:t>
          </a:r>
          <a:endParaRPr lang="zh-CN" altLang="en-US" sz="2500" kern="1200" dirty="0">
            <a:solidFill>
              <a:schemeClr val="tx1"/>
            </a:solidFill>
            <a:latin typeface="黑体" pitchFamily="49" charset="-122"/>
            <a:ea typeface="黑体" pitchFamily="49" charset="-122"/>
          </a:endParaRPr>
        </a:p>
      </dsp:txBody>
      <dsp:txXfrm>
        <a:off x="0" y="0"/>
        <a:ext cx="3192512" cy="786773"/>
      </dsp:txXfrm>
    </dsp:sp>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344920" cy="786773"/>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微波辐射的防护</a:t>
          </a:r>
          <a:endParaRPr lang="zh-CN" altLang="en-US" sz="2500" kern="1200" dirty="0">
            <a:solidFill>
              <a:schemeClr val="tx1"/>
            </a:solidFill>
            <a:latin typeface="黑体" pitchFamily="49" charset="-122"/>
            <a:ea typeface="黑体" pitchFamily="49" charset="-122"/>
          </a:endParaRPr>
        </a:p>
      </dsp:txBody>
      <dsp:txXfrm>
        <a:off x="0" y="0"/>
        <a:ext cx="3344920" cy="786773"/>
      </dsp:txXfrm>
    </dsp:sp>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344920" cy="786773"/>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微波辐射的防护</a:t>
          </a:r>
        </a:p>
      </dsp:txBody>
      <dsp:txXfrm>
        <a:off x="0" y="0"/>
        <a:ext cx="3344920" cy="786773"/>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微波辐射的防护</a:t>
          </a:r>
          <a:endParaRPr lang="zh-CN" altLang="en-US" sz="2500" kern="1200" dirty="0">
            <a:solidFill>
              <a:schemeClr val="tx1"/>
            </a:solidFill>
            <a:latin typeface="黑体" pitchFamily="49" charset="-122"/>
            <a:ea typeface="黑体" pitchFamily="49" charset="-122"/>
          </a:endParaRPr>
        </a:p>
      </dsp:txBody>
      <dsp:txXfrm>
        <a:off x="0" y="0"/>
        <a:ext cx="3192512" cy="786773"/>
      </dsp:txXfrm>
    </dsp:sp>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344920" cy="786773"/>
        </a:xfrm>
        <a:prstGeom prst="rect">
          <a:avLst/>
        </a:prstGeom>
        <a:solidFill>
          <a:schemeClr val="bg1">
            <a:lumMod val="7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激光辐射的防护</a:t>
          </a:r>
        </a:p>
      </dsp:txBody>
      <dsp:txXfrm>
        <a:off x="0" y="0"/>
        <a:ext cx="3344920" cy="786773"/>
      </dsp:txXfrm>
    </dsp:sp>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4137224" cy="473725"/>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一般通风及空气调节要求</a:t>
          </a:r>
          <a:endParaRPr lang="zh-CN" altLang="en-US" sz="2500" kern="1200" dirty="0">
            <a:latin typeface="黑体" pitchFamily="49" charset="-122"/>
            <a:ea typeface="黑体" pitchFamily="49" charset="-122"/>
          </a:endParaRPr>
        </a:p>
      </dsp:txBody>
      <dsp:txXfrm>
        <a:off x="0" y="0"/>
        <a:ext cx="4137224" cy="473725"/>
      </dsp:txXfrm>
    </dsp:sp>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5207196" cy="596240"/>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作业场所工作面上的采光系数要求</a:t>
          </a:r>
          <a:endParaRPr lang="zh-CN" altLang="en-US" sz="2500" kern="1200" dirty="0">
            <a:latin typeface="黑体" pitchFamily="49" charset="-122"/>
            <a:ea typeface="黑体" pitchFamily="49" charset="-122"/>
          </a:endParaRPr>
        </a:p>
      </dsp:txBody>
      <dsp:txXfrm>
        <a:off x="0" y="0"/>
        <a:ext cx="5207196" cy="596240"/>
      </dsp:txXfrm>
    </dsp:sp>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5143529" cy="428528"/>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工作场所的照明要求（部分举例）</a:t>
          </a:r>
          <a:endParaRPr lang="zh-CN" altLang="en-US" sz="2500" kern="1200" dirty="0">
            <a:latin typeface="黑体" pitchFamily="49" charset="-122"/>
            <a:ea typeface="黑体" pitchFamily="49" charset="-122"/>
          </a:endParaRPr>
        </a:p>
      </dsp:txBody>
      <dsp:txXfrm>
        <a:off x="0" y="0"/>
        <a:ext cx="5143529" cy="428528"/>
      </dsp:txXfrm>
    </dsp:sp>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5143529" cy="428528"/>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工作场所的照明要求（部分举例）</a:t>
          </a:r>
          <a:endParaRPr lang="zh-CN" altLang="en-US" sz="2500" kern="1200" dirty="0">
            <a:latin typeface="黑体" pitchFamily="49" charset="-122"/>
            <a:ea typeface="黑体" pitchFamily="49" charset="-122"/>
          </a:endParaRPr>
        </a:p>
      </dsp:txBody>
      <dsp:txXfrm>
        <a:off x="0" y="0"/>
        <a:ext cx="5143529" cy="428528"/>
      </dsp:txXfrm>
    </dsp:sp>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5143529" cy="428528"/>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工作场所的照明要求（部分举例）</a:t>
          </a:r>
          <a:endParaRPr lang="zh-CN" altLang="en-US" sz="2500" kern="1200" dirty="0">
            <a:latin typeface="黑体" pitchFamily="49" charset="-122"/>
            <a:ea typeface="黑体" pitchFamily="49" charset="-122"/>
          </a:endParaRPr>
        </a:p>
      </dsp:txBody>
      <dsp:txXfrm>
        <a:off x="0" y="0"/>
        <a:ext cx="5143529" cy="428528"/>
      </dsp:txXfrm>
    </dsp:sp>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5143529" cy="428528"/>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工作场所的照明要求（部分举例）</a:t>
          </a:r>
          <a:endParaRPr lang="zh-CN" altLang="en-US" sz="2500" kern="1200" dirty="0">
            <a:latin typeface="黑体" pitchFamily="49" charset="-122"/>
            <a:ea typeface="黑体" pitchFamily="49" charset="-122"/>
          </a:endParaRPr>
        </a:p>
      </dsp:txBody>
      <dsp:txXfrm>
        <a:off x="0" y="0"/>
        <a:ext cx="5143529" cy="428528"/>
      </dsp:txXfrm>
    </dsp:sp>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847820" cy="784096"/>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首先确定车间卫生等级，然后按等级进行设置</a:t>
          </a:r>
          <a:endParaRPr lang="zh-CN" altLang="en-US" sz="2500" kern="1200" dirty="0">
            <a:latin typeface="黑体" pitchFamily="49" charset="-122"/>
            <a:ea typeface="黑体" pitchFamily="49" charset="-122"/>
          </a:endParaRPr>
        </a:p>
      </dsp:txBody>
      <dsp:txXfrm>
        <a:off x="0" y="0"/>
        <a:ext cx="6847820" cy="784096"/>
      </dsp:txXfrm>
    </dsp:sp>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847820" cy="784096"/>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首先确定车间卫生等级，然后按等级进行设置</a:t>
          </a:r>
          <a:endParaRPr lang="zh-CN" altLang="en-US" sz="2500" kern="1200" dirty="0">
            <a:latin typeface="黑体" pitchFamily="49" charset="-122"/>
            <a:ea typeface="黑体" pitchFamily="49" charset="-122"/>
          </a:endParaRPr>
        </a:p>
      </dsp:txBody>
      <dsp:txXfrm>
        <a:off x="0" y="0"/>
        <a:ext cx="6847820" cy="784096"/>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847820" cy="784096"/>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首先确定车间卫生等级，然后按等级进行设置</a:t>
          </a:r>
          <a:endParaRPr lang="zh-CN" altLang="en-US" sz="2500" kern="1200" dirty="0">
            <a:latin typeface="黑体" pitchFamily="49" charset="-122"/>
            <a:ea typeface="黑体" pitchFamily="49" charset="-122"/>
          </a:endParaRPr>
        </a:p>
      </dsp:txBody>
      <dsp:txXfrm>
        <a:off x="0" y="0"/>
        <a:ext cx="6847820" cy="784096"/>
      </dsp:txXfrm>
    </dsp:sp>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847820" cy="784096"/>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首先确定车间卫生等级，然后按等级进行设置</a:t>
          </a:r>
          <a:endParaRPr lang="zh-CN" altLang="en-US" sz="2500" kern="1200" dirty="0">
            <a:latin typeface="黑体" pitchFamily="49" charset="-122"/>
            <a:ea typeface="黑体" pitchFamily="49" charset="-122"/>
          </a:endParaRPr>
        </a:p>
      </dsp:txBody>
      <dsp:txXfrm>
        <a:off x="0" y="0"/>
        <a:ext cx="6847820" cy="784096"/>
      </dsp:txXfrm>
    </dsp:sp>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847820" cy="784096"/>
        </a:xfrm>
        <a:prstGeom prst="rect">
          <a:avLst/>
        </a:prstGeom>
        <a:solidFill>
          <a:schemeClr val="accent1">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首先确定车间卫生等级，然后按等级进行设置</a:t>
          </a:r>
          <a:endParaRPr lang="zh-CN" altLang="en-US" sz="2500" kern="1200" dirty="0">
            <a:latin typeface="黑体" pitchFamily="49" charset="-122"/>
            <a:ea typeface="黑体" pitchFamily="49" charset="-122"/>
          </a:endParaRPr>
        </a:p>
      </dsp:txBody>
      <dsp:txXfrm>
        <a:off x="0" y="0"/>
        <a:ext cx="6847820" cy="784096"/>
      </dsp:txXfrm>
    </dsp:sp>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1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rPr>
            <a:t>排风量的测定</a:t>
          </a:r>
        </a:p>
      </dsp:txBody>
      <dsp:txXfrm>
        <a:off x="0" y="0"/>
        <a:ext cx="3192512" cy="786773"/>
      </dsp:txXfrm>
    </dsp:sp>
  </dsp:spTree>
</dsp:drawing>
</file>

<file path=ppt/diagrams/drawing1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3192512" cy="786773"/>
        </a:xfrm>
        <a:prstGeom prst="rect">
          <a:avLst/>
        </a:prstGeom>
        <a:solidFill>
          <a:schemeClr val="accent1">
            <a:lumMod val="9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排风量的测定</a:t>
          </a:r>
        </a:p>
      </dsp:txBody>
      <dsp:txXfrm>
        <a:off x="0" y="0"/>
        <a:ext cx="3192512" cy="786773"/>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A1EA5E1-0DB1-423A-AE7B-C0D5F7806381}">
      <dsp:nvSpPr>
        <dsp:cNvPr id="0" name=""/>
        <dsp:cNvSpPr/>
      </dsp:nvSpPr>
      <dsp:spPr>
        <a:xfrm>
          <a:off x="0" y="1576761"/>
          <a:ext cx="1620961" cy="810480"/>
        </a:xfrm>
        <a:prstGeom prst="roundRect">
          <a:avLst>
            <a:gd name="adj" fmla="val 10000"/>
          </a:avLst>
        </a:prstGeom>
        <a:solidFill>
          <a:schemeClr val="accent2">
            <a:lumMod val="7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通风系统</a:t>
          </a:r>
        </a:p>
      </dsp:txBody>
      <dsp:txXfrm>
        <a:off x="23738" y="1600499"/>
        <a:ext cx="1573485" cy="763004"/>
      </dsp:txXfrm>
    </dsp:sp>
    <dsp:sp modelId="{6E80B143-A2E0-4679-B655-7CAAC12D39A8}">
      <dsp:nvSpPr>
        <dsp:cNvPr id="0" name=""/>
        <dsp:cNvSpPr/>
      </dsp:nvSpPr>
      <dsp:spPr>
        <a:xfrm rot="17875555">
          <a:off x="1329970" y="1480358"/>
          <a:ext cx="1094628" cy="36123"/>
        </a:xfrm>
        <a:custGeom>
          <a:avLst/>
          <a:gdLst/>
          <a:ahLst/>
          <a:cxnLst/>
          <a:rect l="0" t="0" r="0" b="0"/>
          <a:pathLst>
            <a:path>
              <a:moveTo>
                <a:pt x="0" y="18061"/>
              </a:moveTo>
              <a:lnTo>
                <a:pt x="1094628" y="18061"/>
              </a:lnTo>
            </a:path>
          </a:pathLst>
        </a:custGeom>
        <a:noFill/>
        <a:ln w="19050" cap="flat" cmpd="sng" algn="ctr">
          <a:solidFill>
            <a:schemeClr val="accent1">
              <a:lumMod val="2500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b="1" kern="1200">
            <a:latin typeface="黑体" pitchFamily="49" charset="-122"/>
            <a:ea typeface="黑体" pitchFamily="49" charset="-122"/>
          </a:endParaRPr>
        </a:p>
      </dsp:txBody>
      <dsp:txXfrm>
        <a:off x="1849919" y="1471054"/>
        <a:ext cx="54731" cy="54731"/>
      </dsp:txXfrm>
    </dsp:sp>
    <dsp:sp modelId="{32959AA9-5C71-4B01-B92D-F97EE788358D}">
      <dsp:nvSpPr>
        <dsp:cNvPr id="0" name=""/>
        <dsp:cNvSpPr/>
      </dsp:nvSpPr>
      <dsp:spPr>
        <a:xfrm>
          <a:off x="2133608" y="609598"/>
          <a:ext cx="2327846" cy="810480"/>
        </a:xfrm>
        <a:prstGeom prst="roundRect">
          <a:avLst>
            <a:gd name="adj" fmla="val 10000"/>
          </a:avLst>
        </a:prstGeom>
        <a:solidFill>
          <a:schemeClr val="accent2">
            <a:lumMod val="60000"/>
            <a:lumOff val="40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按工作动力分类</a:t>
          </a:r>
        </a:p>
      </dsp:txBody>
      <dsp:txXfrm>
        <a:off x="2157346" y="633336"/>
        <a:ext cx="2280370" cy="763004"/>
      </dsp:txXfrm>
    </dsp:sp>
    <dsp:sp modelId="{13A2FDFB-82A3-4707-A1B8-76A2683346DC}">
      <dsp:nvSpPr>
        <dsp:cNvPr id="0" name=""/>
        <dsp:cNvSpPr/>
      </dsp:nvSpPr>
      <dsp:spPr>
        <a:xfrm rot="20003971">
          <a:off x="4414930" y="799968"/>
          <a:ext cx="879069" cy="36123"/>
        </a:xfrm>
        <a:custGeom>
          <a:avLst/>
          <a:gdLst/>
          <a:ahLst/>
          <a:cxnLst/>
          <a:rect l="0" t="0" r="0" b="0"/>
          <a:pathLst>
            <a:path>
              <a:moveTo>
                <a:pt x="0" y="18061"/>
              </a:moveTo>
              <a:lnTo>
                <a:pt x="879069" y="18061"/>
              </a:lnTo>
            </a:path>
          </a:pathLst>
        </a:custGeom>
        <a:noFill/>
        <a:ln w="19050" cap="flat" cmpd="sng" algn="ctr">
          <a:solidFill>
            <a:schemeClr val="accent1">
              <a:lumMod val="5000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b="1" kern="1200">
            <a:latin typeface="黑体" pitchFamily="49" charset="-122"/>
            <a:ea typeface="黑体" pitchFamily="49" charset="-122"/>
          </a:endParaRPr>
        </a:p>
      </dsp:txBody>
      <dsp:txXfrm>
        <a:off x="4832488" y="796052"/>
        <a:ext cx="43953" cy="43953"/>
      </dsp:txXfrm>
    </dsp:sp>
    <dsp:sp modelId="{79238C10-156D-42EA-B904-83B1F9A20D84}">
      <dsp:nvSpPr>
        <dsp:cNvPr id="0" name=""/>
        <dsp:cNvSpPr/>
      </dsp:nvSpPr>
      <dsp:spPr>
        <a:xfrm>
          <a:off x="5247475" y="215980"/>
          <a:ext cx="2515100" cy="810480"/>
        </a:xfrm>
        <a:prstGeom prst="roundRect">
          <a:avLst>
            <a:gd name="adj" fmla="val 10000"/>
          </a:avLst>
        </a:prstGeom>
        <a:solidFill>
          <a:schemeClr val="accent2">
            <a:lumMod val="40000"/>
            <a:lumOff val="60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自然通风系统</a:t>
          </a:r>
        </a:p>
      </dsp:txBody>
      <dsp:txXfrm>
        <a:off x="5271213" y="239718"/>
        <a:ext cx="2467624" cy="763004"/>
      </dsp:txXfrm>
    </dsp:sp>
    <dsp:sp modelId="{7E733C0A-8B70-419A-8EBB-96A9D0218ED6}">
      <dsp:nvSpPr>
        <dsp:cNvPr id="0" name=""/>
        <dsp:cNvSpPr/>
      </dsp:nvSpPr>
      <dsp:spPr>
        <a:xfrm rot="2064701">
          <a:off x="4378088" y="1265994"/>
          <a:ext cx="952753" cy="36123"/>
        </a:xfrm>
        <a:custGeom>
          <a:avLst/>
          <a:gdLst/>
          <a:ahLst/>
          <a:cxnLst/>
          <a:rect l="0" t="0" r="0" b="0"/>
          <a:pathLst>
            <a:path>
              <a:moveTo>
                <a:pt x="0" y="18061"/>
              </a:moveTo>
              <a:lnTo>
                <a:pt x="952753" y="18061"/>
              </a:lnTo>
            </a:path>
          </a:pathLst>
        </a:custGeom>
        <a:noFill/>
        <a:ln w="19050" cap="flat" cmpd="sng" algn="ctr">
          <a:solidFill>
            <a:schemeClr val="accent1">
              <a:lumMod val="5000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b="1" kern="1200">
            <a:latin typeface="黑体" pitchFamily="49" charset="-122"/>
            <a:ea typeface="黑体" pitchFamily="49" charset="-122"/>
          </a:endParaRPr>
        </a:p>
      </dsp:txBody>
      <dsp:txXfrm>
        <a:off x="4830646" y="1260237"/>
        <a:ext cx="47637" cy="47637"/>
      </dsp:txXfrm>
    </dsp:sp>
    <dsp:sp modelId="{E6A3BAF2-F167-4CBC-8F52-4CB6780C5309}">
      <dsp:nvSpPr>
        <dsp:cNvPr id="0" name=""/>
        <dsp:cNvSpPr/>
      </dsp:nvSpPr>
      <dsp:spPr>
        <a:xfrm>
          <a:off x="5247475" y="1148033"/>
          <a:ext cx="2523026" cy="810480"/>
        </a:xfrm>
        <a:prstGeom prst="roundRect">
          <a:avLst>
            <a:gd name="adj" fmla="val 10000"/>
          </a:avLst>
        </a:prstGeom>
        <a:solidFill>
          <a:schemeClr val="accent2">
            <a:lumMod val="40000"/>
            <a:lumOff val="60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机械通风系统</a:t>
          </a:r>
        </a:p>
      </dsp:txBody>
      <dsp:txXfrm>
        <a:off x="5271213" y="1171771"/>
        <a:ext cx="2475550" cy="763004"/>
      </dsp:txXfrm>
    </dsp:sp>
    <dsp:sp modelId="{48CA29D9-12CE-4B0D-A9CD-ED97EB10FDBF}">
      <dsp:nvSpPr>
        <dsp:cNvPr id="0" name=""/>
        <dsp:cNvSpPr/>
      </dsp:nvSpPr>
      <dsp:spPr>
        <a:xfrm rot="3680272">
          <a:off x="1342881" y="2432860"/>
          <a:ext cx="1068807" cy="36123"/>
        </a:xfrm>
        <a:custGeom>
          <a:avLst/>
          <a:gdLst/>
          <a:ahLst/>
          <a:cxnLst/>
          <a:rect l="0" t="0" r="0" b="0"/>
          <a:pathLst>
            <a:path>
              <a:moveTo>
                <a:pt x="0" y="18061"/>
              </a:moveTo>
              <a:lnTo>
                <a:pt x="1068807" y="18061"/>
              </a:lnTo>
            </a:path>
          </a:pathLst>
        </a:custGeom>
        <a:noFill/>
        <a:ln w="19050" cap="flat" cmpd="sng" algn="ctr">
          <a:solidFill>
            <a:schemeClr val="accent1">
              <a:lumMod val="2500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b="1" kern="1200">
            <a:latin typeface="黑体" pitchFamily="49" charset="-122"/>
            <a:ea typeface="黑体" pitchFamily="49" charset="-122"/>
          </a:endParaRPr>
        </a:p>
      </dsp:txBody>
      <dsp:txXfrm>
        <a:off x="1850564" y="2424201"/>
        <a:ext cx="53440" cy="53440"/>
      </dsp:txXfrm>
    </dsp:sp>
    <dsp:sp modelId="{899ABEDE-CBFD-42D7-9436-679A4E08D336}">
      <dsp:nvSpPr>
        <dsp:cNvPr id="0" name=""/>
        <dsp:cNvSpPr/>
      </dsp:nvSpPr>
      <dsp:spPr>
        <a:xfrm>
          <a:off x="2133608" y="2514601"/>
          <a:ext cx="2301813" cy="810480"/>
        </a:xfrm>
        <a:prstGeom prst="roundRect">
          <a:avLst>
            <a:gd name="adj" fmla="val 10000"/>
          </a:avLst>
        </a:prstGeom>
        <a:solidFill>
          <a:schemeClr val="accent1">
            <a:lumMod val="50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按作用范围分类</a:t>
          </a:r>
        </a:p>
      </dsp:txBody>
      <dsp:txXfrm>
        <a:off x="2157346" y="2538339"/>
        <a:ext cx="2254337" cy="763004"/>
      </dsp:txXfrm>
    </dsp:sp>
    <dsp:sp modelId="{FBE656CF-A228-4B40-82DE-6415BE6A71BB}">
      <dsp:nvSpPr>
        <dsp:cNvPr id="0" name=""/>
        <dsp:cNvSpPr/>
      </dsp:nvSpPr>
      <dsp:spPr>
        <a:xfrm rot="19863961">
          <a:off x="4379369" y="2684522"/>
          <a:ext cx="898126" cy="36123"/>
        </a:xfrm>
        <a:custGeom>
          <a:avLst/>
          <a:gdLst/>
          <a:ahLst/>
          <a:cxnLst/>
          <a:rect l="0" t="0" r="0" b="0"/>
          <a:pathLst>
            <a:path>
              <a:moveTo>
                <a:pt x="0" y="18061"/>
              </a:moveTo>
              <a:lnTo>
                <a:pt x="898126" y="18061"/>
              </a:lnTo>
            </a:path>
          </a:pathLst>
        </a:custGeom>
        <a:noFill/>
        <a:ln w="19050" cap="flat" cmpd="sng" algn="ctr">
          <a:solidFill>
            <a:schemeClr val="accent1">
              <a:lumMod val="5000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b="1" kern="1200">
            <a:latin typeface="黑体" pitchFamily="49" charset="-122"/>
            <a:ea typeface="黑体" pitchFamily="49" charset="-122"/>
          </a:endParaRPr>
        </a:p>
      </dsp:txBody>
      <dsp:txXfrm>
        <a:off x="4805979" y="2680130"/>
        <a:ext cx="44906" cy="44906"/>
      </dsp:txXfrm>
    </dsp:sp>
    <dsp:sp modelId="{033C1A2D-4009-4B05-8A9C-878F0E92F530}">
      <dsp:nvSpPr>
        <dsp:cNvPr id="0" name=""/>
        <dsp:cNvSpPr/>
      </dsp:nvSpPr>
      <dsp:spPr>
        <a:xfrm>
          <a:off x="5221442" y="2080086"/>
          <a:ext cx="2535362" cy="810480"/>
        </a:xfrm>
        <a:prstGeom prst="roundRect">
          <a:avLst>
            <a:gd name="adj" fmla="val 10000"/>
          </a:avLst>
        </a:prstGeom>
        <a:gradFill rotWithShape="0">
          <a:gsLst>
            <a:gs pos="0">
              <a:schemeClr val="accent1">
                <a:tint val="99000"/>
                <a:hueOff val="0"/>
                <a:satOff val="0"/>
                <a:lumOff val="0"/>
                <a:alphaOff val="0"/>
                <a:shade val="51000"/>
                <a:satMod val="130000"/>
              </a:schemeClr>
            </a:gs>
            <a:gs pos="80000">
              <a:schemeClr val="accent1">
                <a:tint val="99000"/>
                <a:hueOff val="0"/>
                <a:satOff val="0"/>
                <a:lumOff val="0"/>
                <a:alphaOff val="0"/>
                <a:shade val="93000"/>
                <a:satMod val="130000"/>
              </a:schemeClr>
            </a:gs>
            <a:gs pos="100000">
              <a:schemeClr val="accent1">
                <a:tint val="99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全面通风系统</a:t>
          </a:r>
        </a:p>
      </dsp:txBody>
      <dsp:txXfrm>
        <a:off x="5245180" y="2103824"/>
        <a:ext cx="2487886" cy="763004"/>
      </dsp:txXfrm>
    </dsp:sp>
    <dsp:sp modelId="{107D0DE9-97C9-4298-92C3-FAB17BFD30CF}">
      <dsp:nvSpPr>
        <dsp:cNvPr id="0" name=""/>
        <dsp:cNvSpPr/>
      </dsp:nvSpPr>
      <dsp:spPr>
        <a:xfrm rot="1939988">
          <a:off x="4363305" y="3150548"/>
          <a:ext cx="930253" cy="36123"/>
        </a:xfrm>
        <a:custGeom>
          <a:avLst/>
          <a:gdLst/>
          <a:ahLst/>
          <a:cxnLst/>
          <a:rect l="0" t="0" r="0" b="0"/>
          <a:pathLst>
            <a:path>
              <a:moveTo>
                <a:pt x="0" y="18061"/>
              </a:moveTo>
              <a:lnTo>
                <a:pt x="930253" y="18061"/>
              </a:lnTo>
            </a:path>
          </a:pathLst>
        </a:custGeom>
        <a:noFill/>
        <a:ln w="19050" cap="flat" cmpd="sng" algn="ctr">
          <a:solidFill>
            <a:schemeClr val="accent1">
              <a:lumMod val="5000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zh-CN" altLang="en-US" sz="500" b="1" kern="1200">
            <a:latin typeface="黑体" pitchFamily="49" charset="-122"/>
            <a:ea typeface="黑体" pitchFamily="49" charset="-122"/>
          </a:endParaRPr>
        </a:p>
      </dsp:txBody>
      <dsp:txXfrm>
        <a:off x="4805176" y="3145354"/>
        <a:ext cx="46512" cy="46512"/>
      </dsp:txXfrm>
    </dsp:sp>
    <dsp:sp modelId="{D461015E-1B3F-41EE-A297-D067704477F1}">
      <dsp:nvSpPr>
        <dsp:cNvPr id="0" name=""/>
        <dsp:cNvSpPr/>
      </dsp:nvSpPr>
      <dsp:spPr>
        <a:xfrm>
          <a:off x="5221442" y="3012138"/>
          <a:ext cx="2535362" cy="810480"/>
        </a:xfrm>
        <a:prstGeom prst="roundRect">
          <a:avLst>
            <a:gd name="adj" fmla="val 10000"/>
          </a:avLst>
        </a:prstGeom>
        <a:gradFill rotWithShape="0">
          <a:gsLst>
            <a:gs pos="0">
              <a:schemeClr val="accent1">
                <a:tint val="99000"/>
                <a:hueOff val="0"/>
                <a:satOff val="0"/>
                <a:lumOff val="0"/>
                <a:alphaOff val="0"/>
                <a:shade val="51000"/>
                <a:satMod val="130000"/>
              </a:schemeClr>
            </a:gs>
            <a:gs pos="80000">
              <a:schemeClr val="accent1">
                <a:tint val="99000"/>
                <a:hueOff val="0"/>
                <a:satOff val="0"/>
                <a:lumOff val="0"/>
                <a:alphaOff val="0"/>
                <a:shade val="93000"/>
                <a:satMod val="130000"/>
              </a:schemeClr>
            </a:gs>
            <a:gs pos="100000">
              <a:schemeClr val="accent1">
                <a:tint val="99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局部通风系统</a:t>
          </a:r>
        </a:p>
      </dsp:txBody>
      <dsp:txXfrm>
        <a:off x="5245180" y="3035876"/>
        <a:ext cx="2487886" cy="763004"/>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自然通风</a:t>
          </a:r>
          <a:endParaRPr lang="zh-CN" altLang="en-US" sz="2500" b="1" kern="1200" dirty="0">
            <a:latin typeface="黑体" pitchFamily="49" charset="-122"/>
            <a:ea typeface="黑体" pitchFamily="49" charset="-122"/>
          </a:endParaRPr>
        </a:p>
      </dsp:txBody>
      <dsp:txXfrm>
        <a:off x="0" y="0"/>
        <a:ext cx="1685925" cy="786773"/>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局部通风</a:t>
          </a:r>
          <a:endParaRPr lang="zh-CN" altLang="en-US" sz="2500" kern="1200" dirty="0">
            <a:solidFill>
              <a:schemeClr val="bg1"/>
            </a:solidFill>
            <a:latin typeface="黑体" pitchFamily="49" charset="-122"/>
            <a:ea typeface="黑体" pitchFamily="49" charset="-122"/>
          </a:endParaRPr>
        </a:p>
      </dsp:txBody>
      <dsp:txXfrm>
        <a:off x="0" y="0"/>
        <a:ext cx="1685925" cy="786773"/>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tx1"/>
              </a:solidFill>
              <a:latin typeface="黑体" pitchFamily="49" charset="-122"/>
              <a:ea typeface="黑体" pitchFamily="49" charset="-122"/>
            </a:rPr>
            <a:t>密闭罩</a:t>
          </a:r>
        </a:p>
      </dsp:txBody>
      <dsp:txXfrm>
        <a:off x="0" y="0"/>
        <a:ext cx="1685925" cy="786773"/>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9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柜式排风罩</a:t>
          </a:r>
        </a:p>
      </dsp:txBody>
      <dsp:txXfrm>
        <a:off x="0" y="0"/>
        <a:ext cx="1685925" cy="78677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自然通风</a:t>
          </a:r>
          <a:endParaRPr lang="zh-CN" altLang="en-US" sz="2500" b="1" kern="1200" dirty="0">
            <a:latin typeface="黑体" pitchFamily="49" charset="-122"/>
            <a:ea typeface="黑体" pitchFamily="49" charset="-122"/>
          </a:endParaRPr>
        </a:p>
      </dsp:txBody>
      <dsp:txXfrm>
        <a:off x="0" y="0"/>
        <a:ext cx="1685925" cy="786773"/>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9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柜式排风罩</a:t>
          </a:r>
        </a:p>
      </dsp:txBody>
      <dsp:txXfrm>
        <a:off x="0" y="0"/>
        <a:ext cx="1685925" cy="786773"/>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9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柜式排风罩</a:t>
          </a:r>
        </a:p>
      </dsp:txBody>
      <dsp:txXfrm>
        <a:off x="0" y="0"/>
        <a:ext cx="1685925" cy="786773"/>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9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柜式排风罩</a:t>
          </a:r>
        </a:p>
      </dsp:txBody>
      <dsp:txXfrm>
        <a:off x="0" y="0"/>
        <a:ext cx="1685925" cy="786773"/>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9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柜式排风罩</a:t>
          </a:r>
        </a:p>
      </dsp:txBody>
      <dsp:txXfrm>
        <a:off x="0" y="0"/>
        <a:ext cx="1685925" cy="786773"/>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75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外部吸气罩</a:t>
          </a:r>
        </a:p>
      </dsp:txBody>
      <dsp:txXfrm>
        <a:off x="0" y="0"/>
        <a:ext cx="1685925" cy="786773"/>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75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外部吸气罩</a:t>
          </a:r>
        </a:p>
      </dsp:txBody>
      <dsp:txXfrm>
        <a:off x="0" y="0"/>
        <a:ext cx="1685925" cy="786773"/>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75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外部吸气罩</a:t>
          </a:r>
        </a:p>
      </dsp:txBody>
      <dsp:txXfrm>
        <a:off x="0" y="0"/>
        <a:ext cx="1685925" cy="786773"/>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75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外部吸气罩</a:t>
          </a:r>
        </a:p>
      </dsp:txBody>
      <dsp:txXfrm>
        <a:off x="0" y="0"/>
        <a:ext cx="1685925" cy="786773"/>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75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外部吸气罩</a:t>
          </a:r>
        </a:p>
      </dsp:txBody>
      <dsp:txXfrm>
        <a:off x="0" y="0"/>
        <a:ext cx="1685925" cy="786773"/>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75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外部吸气罩</a:t>
          </a:r>
        </a:p>
      </dsp:txBody>
      <dsp:txXfrm>
        <a:off x="0" y="0"/>
        <a:ext cx="1685925" cy="78677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自然通风</a:t>
          </a:r>
          <a:endParaRPr lang="zh-CN" altLang="en-US" sz="2500" b="1" kern="1200" dirty="0">
            <a:latin typeface="黑体" pitchFamily="49" charset="-122"/>
            <a:ea typeface="黑体" pitchFamily="49" charset="-122"/>
          </a:endParaRPr>
        </a:p>
      </dsp:txBody>
      <dsp:txXfrm>
        <a:off x="0" y="0"/>
        <a:ext cx="1685925" cy="786773"/>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5">
            <a:lumMod val="75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外部吸气罩</a:t>
          </a:r>
        </a:p>
      </dsp:txBody>
      <dsp:txXfrm>
        <a:off x="0" y="0"/>
        <a:ext cx="1685925" cy="786773"/>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6">
            <a:lumMod val="20000"/>
            <a:lumOff val="8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接受吸气罩</a:t>
          </a:r>
        </a:p>
      </dsp:txBody>
      <dsp:txXfrm>
        <a:off x="0" y="0"/>
        <a:ext cx="1685925" cy="786773"/>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6">
            <a:lumMod val="60000"/>
            <a:lumOff val="4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吹吸罩</a:t>
          </a:r>
        </a:p>
      </dsp:txBody>
      <dsp:txXfrm>
        <a:off x="0" y="0"/>
        <a:ext cx="1685925" cy="786773"/>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6">
            <a:lumMod val="5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大门空气幕</a:t>
          </a:r>
        </a:p>
      </dsp:txBody>
      <dsp:txXfrm>
        <a:off x="0" y="0"/>
        <a:ext cx="1685925" cy="786773"/>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chemeClr val="accent6">
            <a:lumMod val="50000"/>
            <a:alpha val="69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大门空气幕</a:t>
          </a:r>
        </a:p>
      </dsp:txBody>
      <dsp:txXfrm>
        <a:off x="0" y="0"/>
        <a:ext cx="1685925" cy="786773"/>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381245" cy="786773"/>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ctr"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全面通风系统</a:t>
          </a:r>
          <a:endParaRPr lang="zh-CN" altLang="en-US" sz="2500" b="1" kern="1200" dirty="0">
            <a:latin typeface="黑体" pitchFamily="49" charset="-122"/>
            <a:ea typeface="黑体" pitchFamily="49" charset="-122"/>
          </a:endParaRPr>
        </a:p>
      </dsp:txBody>
      <dsp:txXfrm>
        <a:off x="0" y="0"/>
        <a:ext cx="2381245" cy="786773"/>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rgbClr val="0070C0">
            <a:alpha val="30000"/>
          </a:srgb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通风管道</a:t>
          </a:r>
        </a:p>
      </dsp:txBody>
      <dsp:txXfrm>
        <a:off x="0" y="0"/>
        <a:ext cx="1685925" cy="786773"/>
      </dsp:txXfrm>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rgbClr val="0070C0">
            <a:alpha val="30000"/>
          </a:srgb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通风管道</a:t>
          </a:r>
        </a:p>
      </dsp:txBody>
      <dsp:txXfrm>
        <a:off x="0" y="0"/>
        <a:ext cx="1685925" cy="786773"/>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rgbClr val="0070C0">
            <a:alpha val="30000"/>
          </a:srgb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风管布置</a:t>
          </a:r>
        </a:p>
      </dsp:txBody>
      <dsp:txXfrm>
        <a:off x="0" y="0"/>
        <a:ext cx="1685925" cy="786773"/>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rgbClr val="0070C0">
            <a:alpha val="30000"/>
          </a:srgb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tx1"/>
              </a:solidFill>
              <a:latin typeface="黑体" pitchFamily="49" charset="-122"/>
              <a:ea typeface="黑体" pitchFamily="49" charset="-122"/>
            </a:rPr>
            <a:t>风管布置</a:t>
          </a:r>
        </a:p>
      </dsp:txBody>
      <dsp:txXfrm>
        <a:off x="0" y="0"/>
        <a:ext cx="1685925" cy="78677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自然通风</a:t>
          </a:r>
          <a:endParaRPr lang="zh-CN" altLang="en-US" sz="2500" b="1" kern="1200" dirty="0">
            <a:latin typeface="黑体" pitchFamily="49" charset="-122"/>
            <a:ea typeface="黑体" pitchFamily="49" charset="-122"/>
          </a:endParaRPr>
        </a:p>
      </dsp:txBody>
      <dsp:txXfrm>
        <a:off x="0" y="0"/>
        <a:ext cx="1685925" cy="786773"/>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rgbClr val="0070C0">
            <a:alpha val="70000"/>
          </a:srgb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风管材料</a:t>
          </a:r>
        </a:p>
      </dsp:txBody>
      <dsp:txXfrm>
        <a:off x="0" y="0"/>
        <a:ext cx="1685925" cy="786773"/>
      </dsp:txXfrm>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3A195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除尘器的选择</a:t>
          </a:r>
        </a:p>
      </dsp:txBody>
      <dsp:txXfrm>
        <a:off x="0" y="0"/>
        <a:ext cx="2735334" cy="786773"/>
      </dsp:txXfrm>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自然通风</a:t>
          </a:r>
          <a:endParaRPr lang="zh-CN" altLang="en-US" sz="2500" b="1" kern="1200" dirty="0">
            <a:latin typeface="黑体" pitchFamily="49" charset="-122"/>
            <a:ea typeface="黑体" pitchFamily="49" charset="-122"/>
          </a:endParaRPr>
        </a:p>
      </dsp:txBody>
      <dsp:txXfrm>
        <a:off x="0" y="0"/>
        <a:ext cx="1685925" cy="786773"/>
      </dsp:txXfrm>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常用除尘设备</a:t>
          </a:r>
        </a:p>
      </dsp:txBody>
      <dsp:txXfrm>
        <a:off x="0" y="0"/>
        <a:ext cx="2735334" cy="786773"/>
      </dsp:txXfrm>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651322" cy="762609"/>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除尘设备举例</a:t>
          </a:r>
        </a:p>
      </dsp:txBody>
      <dsp:txXfrm>
        <a:off x="0" y="0"/>
        <a:ext cx="2651322" cy="762609"/>
      </dsp:txXfrm>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651322" cy="762609"/>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除尘设备举例</a:t>
          </a:r>
        </a:p>
      </dsp:txBody>
      <dsp:txXfrm>
        <a:off x="0" y="0"/>
        <a:ext cx="2651322" cy="762609"/>
      </dsp:txXfrm>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651322" cy="762609"/>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除尘设备举例</a:t>
          </a:r>
        </a:p>
      </dsp:txBody>
      <dsp:txXfrm>
        <a:off x="0" y="0"/>
        <a:ext cx="2651322" cy="762609"/>
      </dsp:txXfrm>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651322" cy="762609"/>
        </a:xfrm>
        <a:prstGeom prst="rect">
          <a:avLst/>
        </a:prstGeom>
        <a:solidFill>
          <a:srgbClr val="532476"/>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除尘设备举例</a:t>
          </a:r>
        </a:p>
      </dsp:txBody>
      <dsp:txXfrm>
        <a:off x="0" y="0"/>
        <a:ext cx="2651322" cy="762609"/>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自然通风</a:t>
          </a:r>
          <a:endParaRPr lang="zh-CN" altLang="en-US" sz="2500" b="1" kern="1200" dirty="0">
            <a:latin typeface="黑体" pitchFamily="49" charset="-122"/>
            <a:ea typeface="黑体" pitchFamily="49" charset="-122"/>
          </a:endParaRPr>
        </a:p>
      </dsp:txBody>
      <dsp:txXfrm>
        <a:off x="0" y="0"/>
        <a:ext cx="1685925" cy="786773"/>
      </dsp:txXfrm>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5B9780"/>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化学毒物预防措施</a:t>
          </a:r>
        </a:p>
      </dsp:txBody>
      <dsp:txXfrm>
        <a:off x="0" y="0"/>
        <a:ext cx="2735334" cy="786773"/>
      </dsp:txXfrm>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345649"/>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化学毒物治理措施</a:t>
          </a:r>
        </a:p>
      </dsp:txBody>
      <dsp:txXfrm>
        <a:off x="0" y="0"/>
        <a:ext cx="2735334" cy="786773"/>
      </dsp:txXfrm>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01582" cy="2519203"/>
        </a:xfrm>
        <a:prstGeom prst="rect">
          <a:avLst/>
        </a:prstGeom>
        <a:solidFill>
          <a:srgbClr val="4B5D55"/>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全面通风</a:t>
          </a:r>
        </a:p>
      </dsp:txBody>
      <dsp:txXfrm>
        <a:off x="0" y="0"/>
        <a:ext cx="601582" cy="2519203"/>
      </dsp:txXfrm>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345649"/>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化学毒物治理措施</a:t>
          </a:r>
        </a:p>
      </dsp:txBody>
      <dsp:txXfrm>
        <a:off x="0" y="0"/>
        <a:ext cx="2735334" cy="786773"/>
      </dsp:txXfrm>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01582" cy="2519203"/>
        </a:xfrm>
        <a:prstGeom prst="rect">
          <a:avLst/>
        </a:prstGeom>
        <a:solidFill>
          <a:srgbClr val="4B5D55"/>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全面通风</a:t>
          </a:r>
        </a:p>
      </dsp:txBody>
      <dsp:txXfrm>
        <a:off x="0" y="0"/>
        <a:ext cx="601582" cy="2519203"/>
      </dsp:txXfrm>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345649"/>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化学毒物治理措施</a:t>
          </a:r>
        </a:p>
      </dsp:txBody>
      <dsp:txXfrm>
        <a:off x="0" y="0"/>
        <a:ext cx="2735334" cy="786773"/>
      </dsp:txXfrm>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01582" cy="2519203"/>
        </a:xfrm>
        <a:prstGeom prst="rect">
          <a:avLst/>
        </a:prstGeom>
        <a:solidFill>
          <a:srgbClr val="4B5D55"/>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全面通风</a:t>
          </a:r>
        </a:p>
      </dsp:txBody>
      <dsp:txXfrm>
        <a:off x="0" y="0"/>
        <a:ext cx="601582" cy="2519203"/>
      </dsp:txXfrm>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345649"/>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化学毒物治理措施</a:t>
          </a:r>
        </a:p>
      </dsp:txBody>
      <dsp:txXfrm>
        <a:off x="0" y="0"/>
        <a:ext cx="2735334" cy="786773"/>
      </dsp:txXfrm>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01582" cy="2519203"/>
        </a:xfrm>
        <a:prstGeom prst="rect">
          <a:avLst/>
        </a:prstGeom>
        <a:solidFill>
          <a:srgbClr val="4B5D55"/>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全面通风</a:t>
          </a:r>
        </a:p>
      </dsp:txBody>
      <dsp:txXfrm>
        <a:off x="0" y="0"/>
        <a:ext cx="601582" cy="2519203"/>
      </dsp:txXfrm>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化学毒物治理措施</a:t>
          </a:r>
        </a:p>
      </dsp:txBody>
      <dsp:txXfrm>
        <a:off x="0" y="0"/>
        <a:ext cx="2735334" cy="786773"/>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1685925" cy="786773"/>
        </a:xfrm>
        <a:prstGeom prst="rect">
          <a:avLst/>
        </a:prstGeom>
        <a:solidFill>
          <a:srgbClr val="0070C0"/>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5250" rIns="95250" bIns="95250" numCol="1" spcCol="1270" anchor="ctr" anchorCtr="0">
          <a:noAutofit/>
        </a:bodyPr>
        <a:lstStyle/>
        <a:p>
          <a:pPr marL="0" lvl="0" indent="0" algn="just" defTabSz="1111250" rtl="0">
            <a:lnSpc>
              <a:spcPct val="90000"/>
            </a:lnSpc>
            <a:spcBef>
              <a:spcPct val="0"/>
            </a:spcBef>
            <a:spcAft>
              <a:spcPct val="35000"/>
            </a:spcAft>
            <a:buNone/>
          </a:pPr>
          <a:r>
            <a:rPr lang="zh-CN" altLang="en-US" sz="2500" b="1" kern="1200" dirty="0">
              <a:solidFill>
                <a:schemeClr val="bg1"/>
              </a:solidFill>
              <a:latin typeface="黑体" pitchFamily="49" charset="-122"/>
              <a:ea typeface="黑体" pitchFamily="49" charset="-122"/>
            </a:rPr>
            <a:t> 机械通风</a:t>
          </a:r>
          <a:endParaRPr lang="zh-CN" altLang="en-US" sz="2500" kern="1200" dirty="0">
            <a:latin typeface="黑体" pitchFamily="49" charset="-122"/>
            <a:ea typeface="黑体" pitchFamily="49" charset="-122"/>
          </a:endParaRPr>
        </a:p>
      </dsp:txBody>
      <dsp:txXfrm>
        <a:off x="0" y="0"/>
        <a:ext cx="1685925" cy="786773"/>
      </dsp:txXfrm>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345649"/>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化学毒物治理措施</a:t>
          </a:r>
        </a:p>
      </dsp:txBody>
      <dsp:txXfrm>
        <a:off x="0" y="0"/>
        <a:ext cx="2735334" cy="786773"/>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01582" cy="2519203"/>
        </a:xfrm>
        <a:prstGeom prst="rect">
          <a:avLst/>
        </a:prstGeom>
        <a:solidFill>
          <a:srgbClr val="464F62"/>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局部通风</a:t>
          </a:r>
        </a:p>
      </dsp:txBody>
      <dsp:txXfrm>
        <a:off x="0" y="0"/>
        <a:ext cx="601582" cy="2519203"/>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345649"/>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化学毒物治理措施</a:t>
          </a:r>
        </a:p>
      </dsp:txBody>
      <dsp:txXfrm>
        <a:off x="0" y="0"/>
        <a:ext cx="2735334" cy="786773"/>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01582" cy="2519203"/>
        </a:xfrm>
        <a:prstGeom prst="rect">
          <a:avLst/>
        </a:prstGeom>
        <a:solidFill>
          <a:srgbClr val="464F62"/>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局部通风</a:t>
          </a:r>
        </a:p>
      </dsp:txBody>
      <dsp:txXfrm>
        <a:off x="0" y="0"/>
        <a:ext cx="601582" cy="2519203"/>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345649"/>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化学毒物治理措施</a:t>
          </a:r>
        </a:p>
      </dsp:txBody>
      <dsp:txXfrm>
        <a:off x="0" y="0"/>
        <a:ext cx="2735334" cy="786773"/>
      </dsp:txXfrm>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601582" cy="2519203"/>
        </a:xfrm>
        <a:prstGeom prst="rect">
          <a:avLst/>
        </a:prstGeom>
        <a:solidFill>
          <a:srgbClr val="464F62"/>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局部通风</a:t>
          </a:r>
        </a:p>
      </dsp:txBody>
      <dsp:txXfrm>
        <a:off x="0" y="0"/>
        <a:ext cx="601582" cy="2519203"/>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1D64F9-5B7C-43B2-B390-9A3BD9467D67}">
      <dsp:nvSpPr>
        <dsp:cNvPr id="0" name=""/>
        <dsp:cNvSpPr/>
      </dsp:nvSpPr>
      <dsp:spPr>
        <a:xfrm>
          <a:off x="0" y="0"/>
          <a:ext cx="2735334" cy="786773"/>
        </a:xfrm>
        <a:prstGeom prst="rect">
          <a:avLst/>
        </a:prstGeom>
        <a:solidFill>
          <a:srgbClr val="192923"/>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200" tIns="91440" rIns="91440" bIns="9144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solidFill>
                <a:schemeClr val="bg1"/>
              </a:solidFill>
              <a:latin typeface="黑体" pitchFamily="49" charset="-122"/>
              <a:ea typeface="黑体" pitchFamily="49" charset="-122"/>
            </a:rPr>
            <a:t>化学毒物净化措施</a:t>
          </a:r>
        </a:p>
      </dsp:txBody>
      <dsp:txXfrm>
        <a:off x="0" y="0"/>
        <a:ext cx="2735334" cy="786773"/>
      </dsp:txXfrm>
    </dsp:sp>
  </dsp:spTree>
</dsp:drawing>
</file>

<file path=ppt/diagrams/layout1.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default#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0.xml><?xml version="1.0" encoding="utf-8"?>
<dgm:layoutDef xmlns:dgm="http://schemas.openxmlformats.org/drawingml/2006/diagram" xmlns:a="http://schemas.openxmlformats.org/drawingml/2006/main" uniqueId="urn:microsoft.com/office/officeart/2005/8/layout/default#8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1.xml><?xml version="1.0" encoding="utf-8"?>
<dgm:layoutDef xmlns:dgm="http://schemas.openxmlformats.org/drawingml/2006/diagram" xmlns:a="http://schemas.openxmlformats.org/drawingml/2006/main" uniqueId="urn:microsoft.com/office/officeart/2005/8/layout/default#8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2.xml><?xml version="1.0" encoding="utf-8"?>
<dgm:layoutDef xmlns:dgm="http://schemas.openxmlformats.org/drawingml/2006/diagram" xmlns:a="http://schemas.openxmlformats.org/drawingml/2006/main" uniqueId="urn:microsoft.com/office/officeart/2005/8/layout/default#8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3.xml><?xml version="1.0" encoding="utf-8"?>
<dgm:layoutDef xmlns:dgm="http://schemas.openxmlformats.org/drawingml/2006/diagram" xmlns:a="http://schemas.openxmlformats.org/drawingml/2006/main" uniqueId="urn:microsoft.com/office/officeart/2005/8/layout/default#8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4.xml><?xml version="1.0" encoding="utf-8"?>
<dgm:layoutDef xmlns:dgm="http://schemas.openxmlformats.org/drawingml/2006/diagram" xmlns:a="http://schemas.openxmlformats.org/drawingml/2006/main" uniqueId="urn:microsoft.com/office/officeart/2005/8/layout/default#8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5.xml><?xml version="1.0" encoding="utf-8"?>
<dgm:layoutDef xmlns:dgm="http://schemas.openxmlformats.org/drawingml/2006/diagram" xmlns:a="http://schemas.openxmlformats.org/drawingml/2006/main" uniqueId="urn:microsoft.com/office/officeart/2005/8/layout/default#8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6.xml><?xml version="1.0" encoding="utf-8"?>
<dgm:layoutDef xmlns:dgm="http://schemas.openxmlformats.org/drawingml/2006/diagram" xmlns:a="http://schemas.openxmlformats.org/drawingml/2006/main" uniqueId="urn:microsoft.com/office/officeart/2005/8/layout/default#9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7.xml><?xml version="1.0" encoding="utf-8"?>
<dgm:layoutDef xmlns:dgm="http://schemas.openxmlformats.org/drawingml/2006/diagram" xmlns:a="http://schemas.openxmlformats.org/drawingml/2006/main" uniqueId="urn:microsoft.com/office/officeart/2005/8/layout/default#9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8.xml><?xml version="1.0" encoding="utf-8"?>
<dgm:layoutDef xmlns:dgm="http://schemas.openxmlformats.org/drawingml/2006/diagram" xmlns:a="http://schemas.openxmlformats.org/drawingml/2006/main" uniqueId="urn:microsoft.com/office/officeart/2005/8/layout/default#9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9.xml><?xml version="1.0" encoding="utf-8"?>
<dgm:layoutDef xmlns:dgm="http://schemas.openxmlformats.org/drawingml/2006/diagram" xmlns:a="http://schemas.openxmlformats.org/drawingml/2006/main" uniqueId="urn:microsoft.com/office/officeart/2005/8/layout/default#9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default#1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0.xml><?xml version="1.0" encoding="utf-8"?>
<dgm:layoutDef xmlns:dgm="http://schemas.openxmlformats.org/drawingml/2006/diagram" xmlns:a="http://schemas.openxmlformats.org/drawingml/2006/main" uniqueId="urn:microsoft.com/office/officeart/2005/8/layout/default#9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1.xml><?xml version="1.0" encoding="utf-8"?>
<dgm:layoutDef xmlns:dgm="http://schemas.openxmlformats.org/drawingml/2006/diagram" xmlns:a="http://schemas.openxmlformats.org/drawingml/2006/main" uniqueId="urn:microsoft.com/office/officeart/2005/8/layout/default#9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2.xml><?xml version="1.0" encoding="utf-8"?>
<dgm:layoutDef xmlns:dgm="http://schemas.openxmlformats.org/drawingml/2006/diagram" xmlns:a="http://schemas.openxmlformats.org/drawingml/2006/main" uniqueId="urn:microsoft.com/office/officeart/2005/8/layout/default#9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3.xml><?xml version="1.0" encoding="utf-8"?>
<dgm:layoutDef xmlns:dgm="http://schemas.openxmlformats.org/drawingml/2006/diagram" xmlns:a="http://schemas.openxmlformats.org/drawingml/2006/main" uniqueId="urn:microsoft.com/office/officeart/2005/8/layout/default#9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4.xml><?xml version="1.0" encoding="utf-8"?>
<dgm:layoutDef xmlns:dgm="http://schemas.openxmlformats.org/drawingml/2006/diagram" xmlns:a="http://schemas.openxmlformats.org/drawingml/2006/main" uniqueId="urn:microsoft.com/office/officeart/2005/8/layout/default#9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5.xml><?xml version="1.0" encoding="utf-8"?>
<dgm:layoutDef xmlns:dgm="http://schemas.openxmlformats.org/drawingml/2006/diagram" xmlns:a="http://schemas.openxmlformats.org/drawingml/2006/main" uniqueId="urn:microsoft.com/office/officeart/2005/8/layout/default#9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6.xml><?xml version="1.0" encoding="utf-8"?>
<dgm:layoutDef xmlns:dgm="http://schemas.openxmlformats.org/drawingml/2006/diagram" xmlns:a="http://schemas.openxmlformats.org/drawingml/2006/main" uniqueId="urn:microsoft.com/office/officeart/2005/8/layout/default#10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7.xml><?xml version="1.0" encoding="utf-8"?>
<dgm:layoutDef xmlns:dgm="http://schemas.openxmlformats.org/drawingml/2006/diagram" xmlns:a="http://schemas.openxmlformats.org/drawingml/2006/main" uniqueId="urn:microsoft.com/office/officeart/2005/8/layout/default#10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8.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9.xml><?xml version="1.0" encoding="utf-8"?>
<dgm:layoutDef xmlns:dgm="http://schemas.openxmlformats.org/drawingml/2006/diagram" xmlns:a="http://schemas.openxmlformats.org/drawingml/2006/main" uniqueId="urn:microsoft.com/office/officeart/2005/8/layout/default#10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0.xml><?xml version="1.0" encoding="utf-8"?>
<dgm:layoutDef xmlns:dgm="http://schemas.openxmlformats.org/drawingml/2006/diagram" xmlns:a="http://schemas.openxmlformats.org/drawingml/2006/main" uniqueId="urn:microsoft.com/office/officeart/2005/8/layout/default#10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1.xml><?xml version="1.0" encoding="utf-8"?>
<dgm:layoutDef xmlns:dgm="http://schemas.openxmlformats.org/drawingml/2006/diagram" xmlns:a="http://schemas.openxmlformats.org/drawingml/2006/main" uniqueId="urn:microsoft.com/office/officeart/2005/8/layout/default#10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2.xml><?xml version="1.0" encoding="utf-8"?>
<dgm:layoutDef xmlns:dgm="http://schemas.openxmlformats.org/drawingml/2006/diagram" xmlns:a="http://schemas.openxmlformats.org/drawingml/2006/main" uniqueId="urn:microsoft.com/office/officeart/2005/8/layout/default#10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3.xml><?xml version="1.0" encoding="utf-8"?>
<dgm:layoutDef xmlns:dgm="http://schemas.openxmlformats.org/drawingml/2006/diagram" xmlns:a="http://schemas.openxmlformats.org/drawingml/2006/main" uniqueId="urn:microsoft.com/office/officeart/2005/8/layout/default#10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4.xml><?xml version="1.0" encoding="utf-8"?>
<dgm:layoutDef xmlns:dgm="http://schemas.openxmlformats.org/drawingml/2006/diagram" xmlns:a="http://schemas.openxmlformats.org/drawingml/2006/main" uniqueId="urn:microsoft.com/office/officeart/2005/8/layout/default#10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5.xml><?xml version="1.0" encoding="utf-8"?>
<dgm:layoutDef xmlns:dgm="http://schemas.openxmlformats.org/drawingml/2006/diagram" xmlns:a="http://schemas.openxmlformats.org/drawingml/2006/main" uniqueId="urn:microsoft.com/office/officeart/2005/8/layout/default#10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6.xml><?xml version="1.0" encoding="utf-8"?>
<dgm:layoutDef xmlns:dgm="http://schemas.openxmlformats.org/drawingml/2006/diagram" xmlns:a="http://schemas.openxmlformats.org/drawingml/2006/main" uniqueId="urn:microsoft.com/office/officeart/2005/8/layout/default#10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7.xml><?xml version="1.0" encoding="utf-8"?>
<dgm:layoutDef xmlns:dgm="http://schemas.openxmlformats.org/drawingml/2006/diagram" xmlns:a="http://schemas.openxmlformats.org/drawingml/2006/main" uniqueId="urn:microsoft.com/office/officeart/2005/8/layout/default#10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8.xml><?xml version="1.0" encoding="utf-8"?>
<dgm:layoutDef xmlns:dgm="http://schemas.openxmlformats.org/drawingml/2006/diagram" xmlns:a="http://schemas.openxmlformats.org/drawingml/2006/main" uniqueId="urn:microsoft.com/office/officeart/2005/8/layout/default#10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9.xml><?xml version="1.0" encoding="utf-8"?>
<dgm:layoutDef xmlns:dgm="http://schemas.openxmlformats.org/drawingml/2006/diagram" xmlns:a="http://schemas.openxmlformats.org/drawingml/2006/main" uniqueId="urn:microsoft.com/office/officeart/2005/8/layout/default#10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0.xml><?xml version="1.0" encoding="utf-8"?>
<dgm:layoutDef xmlns:dgm="http://schemas.openxmlformats.org/drawingml/2006/diagram" xmlns:a="http://schemas.openxmlformats.org/drawingml/2006/main" uniqueId="urn:microsoft.com/office/officeart/2005/8/layout/default#10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1.xml><?xml version="1.0" encoding="utf-8"?>
<dgm:layoutDef xmlns:dgm="http://schemas.openxmlformats.org/drawingml/2006/diagram" xmlns:a="http://schemas.openxmlformats.org/drawingml/2006/main" uniqueId="urn:microsoft.com/office/officeart/2005/8/layout/default#10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2.xml><?xml version="1.0" encoding="utf-8"?>
<dgm:layoutDef xmlns:dgm="http://schemas.openxmlformats.org/drawingml/2006/diagram" xmlns:a="http://schemas.openxmlformats.org/drawingml/2006/main" uniqueId="urn:microsoft.com/office/officeart/2005/8/layout/default#10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3.xml><?xml version="1.0" encoding="utf-8"?>
<dgm:layoutDef xmlns:dgm="http://schemas.openxmlformats.org/drawingml/2006/diagram" xmlns:a="http://schemas.openxmlformats.org/drawingml/2006/main" uniqueId="urn:microsoft.com/office/officeart/2005/8/layout/default#10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4.xml><?xml version="1.0" encoding="utf-8"?>
<dgm:layoutDef xmlns:dgm="http://schemas.openxmlformats.org/drawingml/2006/diagram" xmlns:a="http://schemas.openxmlformats.org/drawingml/2006/main" uniqueId="urn:microsoft.com/office/officeart/2005/8/layout/default#10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5.xml><?xml version="1.0" encoding="utf-8"?>
<dgm:layoutDef xmlns:dgm="http://schemas.openxmlformats.org/drawingml/2006/diagram" xmlns:a="http://schemas.openxmlformats.org/drawingml/2006/main" uniqueId="urn:microsoft.com/office/officeart/2005/8/layout/default#10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6.xml><?xml version="1.0" encoding="utf-8"?>
<dgm:layoutDef xmlns:dgm="http://schemas.openxmlformats.org/drawingml/2006/diagram" xmlns:a="http://schemas.openxmlformats.org/drawingml/2006/main" uniqueId="urn:microsoft.com/office/officeart/2005/8/layout/default#10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7.xml><?xml version="1.0" encoding="utf-8"?>
<dgm:layoutDef xmlns:dgm="http://schemas.openxmlformats.org/drawingml/2006/diagram" xmlns:a="http://schemas.openxmlformats.org/drawingml/2006/main" uniqueId="urn:microsoft.com/office/officeart/2005/8/layout/default#10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8.xml><?xml version="1.0" encoding="utf-8"?>
<dgm:layoutDef xmlns:dgm="http://schemas.openxmlformats.org/drawingml/2006/diagram" xmlns:a="http://schemas.openxmlformats.org/drawingml/2006/main" uniqueId="urn:microsoft.com/office/officeart/2005/8/layout/default#10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9.xml><?xml version="1.0" encoding="utf-8"?>
<dgm:layoutDef xmlns:dgm="http://schemas.openxmlformats.org/drawingml/2006/diagram" xmlns:a="http://schemas.openxmlformats.org/drawingml/2006/main" uniqueId="urn:microsoft.com/office/officeart/2005/8/layout/default#11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0.xml><?xml version="1.0" encoding="utf-8"?>
<dgm:layoutDef xmlns:dgm="http://schemas.openxmlformats.org/drawingml/2006/diagram" xmlns:a="http://schemas.openxmlformats.org/drawingml/2006/main" uniqueId="urn:microsoft.com/office/officeart/2005/8/layout/default#11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1.xml><?xml version="1.0" encoding="utf-8"?>
<dgm:layoutDef xmlns:dgm="http://schemas.openxmlformats.org/drawingml/2006/diagram" xmlns:a="http://schemas.openxmlformats.org/drawingml/2006/main" uniqueId="urn:microsoft.com/office/officeart/2005/8/layout/default#11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2.xml><?xml version="1.0" encoding="utf-8"?>
<dgm:layoutDef xmlns:dgm="http://schemas.openxmlformats.org/drawingml/2006/diagram" xmlns:a="http://schemas.openxmlformats.org/drawingml/2006/main" uniqueId="urn:microsoft.com/office/officeart/2005/8/layout/default#11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3.xml><?xml version="1.0" encoding="utf-8"?>
<dgm:layoutDef xmlns:dgm="http://schemas.openxmlformats.org/drawingml/2006/diagram" xmlns:a="http://schemas.openxmlformats.org/drawingml/2006/main" uniqueId="urn:microsoft.com/office/officeart/2005/8/layout/default#11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4.xml><?xml version="1.0" encoding="utf-8"?>
<dgm:layoutDef xmlns:dgm="http://schemas.openxmlformats.org/drawingml/2006/diagram" xmlns:a="http://schemas.openxmlformats.org/drawingml/2006/main" uniqueId="urn:microsoft.com/office/officeart/2005/8/layout/default#11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5.xml><?xml version="1.0" encoding="utf-8"?>
<dgm:layoutDef xmlns:dgm="http://schemas.openxmlformats.org/drawingml/2006/diagram" xmlns:a="http://schemas.openxmlformats.org/drawingml/2006/main" uniqueId="urn:microsoft.com/office/officeart/2005/8/layout/default#11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6.xml><?xml version="1.0" encoding="utf-8"?>
<dgm:layoutDef xmlns:dgm="http://schemas.openxmlformats.org/drawingml/2006/diagram" xmlns:a="http://schemas.openxmlformats.org/drawingml/2006/main" uniqueId="urn:microsoft.com/office/officeart/2005/8/layout/default#1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7.xml><?xml version="1.0" encoding="utf-8"?>
<dgm:layoutDef xmlns:dgm="http://schemas.openxmlformats.org/drawingml/2006/diagram" xmlns:a="http://schemas.openxmlformats.org/drawingml/2006/main" uniqueId="urn:microsoft.com/office/officeart/2005/8/layout/default#11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8.xml><?xml version="1.0" encoding="utf-8"?>
<dgm:layoutDef xmlns:dgm="http://schemas.openxmlformats.org/drawingml/2006/diagram" xmlns:a="http://schemas.openxmlformats.org/drawingml/2006/main" uniqueId="urn:microsoft.com/office/officeart/2005/8/layout/default#11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9.xml><?xml version="1.0" encoding="utf-8"?>
<dgm:layoutDef xmlns:dgm="http://schemas.openxmlformats.org/drawingml/2006/diagram" xmlns:a="http://schemas.openxmlformats.org/drawingml/2006/main" uniqueId="urn:microsoft.com/office/officeart/2005/8/layout/default#11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0.xml><?xml version="1.0" encoding="utf-8"?>
<dgm:layoutDef xmlns:dgm="http://schemas.openxmlformats.org/drawingml/2006/diagram" xmlns:a="http://schemas.openxmlformats.org/drawingml/2006/main" uniqueId="urn:microsoft.com/office/officeart/2005/8/layout/default#12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1.xml><?xml version="1.0" encoding="utf-8"?>
<dgm:layoutDef xmlns:dgm="http://schemas.openxmlformats.org/drawingml/2006/diagram" xmlns:a="http://schemas.openxmlformats.org/drawingml/2006/main" uniqueId="urn:microsoft.com/office/officeart/2005/8/layout/default#12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2.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3.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4.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5.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6.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7.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8.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9.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0.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1.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2.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3.xml><?xml version="1.0" encoding="utf-8"?>
<dgm:layoutDef xmlns:dgm="http://schemas.openxmlformats.org/drawingml/2006/diagram" xmlns:a="http://schemas.openxmlformats.org/drawingml/2006/main" uniqueId="urn:microsoft.com/office/officeart/2005/8/layout/default#4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4.xml><?xml version="1.0" encoding="utf-8"?>
<dgm:layoutDef xmlns:dgm="http://schemas.openxmlformats.org/drawingml/2006/diagram" xmlns:a="http://schemas.openxmlformats.org/drawingml/2006/main" uniqueId="urn:microsoft.com/office/officeart/2005/8/layout/default#4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5.xml><?xml version="1.0" encoding="utf-8"?>
<dgm:layoutDef xmlns:dgm="http://schemas.openxmlformats.org/drawingml/2006/diagram" xmlns:a="http://schemas.openxmlformats.org/drawingml/2006/main" uniqueId="urn:microsoft.com/office/officeart/2005/8/layout/default#4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6.xml><?xml version="1.0" encoding="utf-8"?>
<dgm:layoutDef xmlns:dgm="http://schemas.openxmlformats.org/drawingml/2006/diagram" xmlns:a="http://schemas.openxmlformats.org/drawingml/2006/main" uniqueId="urn:microsoft.com/office/officeart/2005/8/layout/default#4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7.xml><?xml version="1.0" encoding="utf-8"?>
<dgm:layoutDef xmlns:dgm="http://schemas.openxmlformats.org/drawingml/2006/diagram" xmlns:a="http://schemas.openxmlformats.org/drawingml/2006/main" uniqueId="urn:microsoft.com/office/officeart/2005/8/layout/default#4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8.xml><?xml version="1.0" encoding="utf-8"?>
<dgm:layoutDef xmlns:dgm="http://schemas.openxmlformats.org/drawingml/2006/diagram" xmlns:a="http://schemas.openxmlformats.org/drawingml/2006/main" uniqueId="urn:microsoft.com/office/officeart/2005/8/layout/default#4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9.xml><?xml version="1.0" encoding="utf-8"?>
<dgm:layoutDef xmlns:dgm="http://schemas.openxmlformats.org/drawingml/2006/diagram" xmlns:a="http://schemas.openxmlformats.org/drawingml/2006/main" uniqueId="urn:microsoft.com/office/officeart/2005/8/layout/default#4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0.xml><?xml version="1.0" encoding="utf-8"?>
<dgm:layoutDef xmlns:dgm="http://schemas.openxmlformats.org/drawingml/2006/diagram" xmlns:a="http://schemas.openxmlformats.org/drawingml/2006/main" uniqueId="urn:microsoft.com/office/officeart/2005/8/layout/default#4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1.xml><?xml version="1.0" encoding="utf-8"?>
<dgm:layoutDef xmlns:dgm="http://schemas.openxmlformats.org/drawingml/2006/diagram" xmlns:a="http://schemas.openxmlformats.org/drawingml/2006/main" uniqueId="urn:microsoft.com/office/officeart/2005/8/layout/default#4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2.xml><?xml version="1.0" encoding="utf-8"?>
<dgm:layoutDef xmlns:dgm="http://schemas.openxmlformats.org/drawingml/2006/diagram" xmlns:a="http://schemas.openxmlformats.org/drawingml/2006/main" uniqueId="urn:microsoft.com/office/officeart/2005/8/layout/default#4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3.xml><?xml version="1.0" encoding="utf-8"?>
<dgm:layoutDef xmlns:dgm="http://schemas.openxmlformats.org/drawingml/2006/diagram" xmlns:a="http://schemas.openxmlformats.org/drawingml/2006/main" uniqueId="urn:microsoft.com/office/officeart/2005/8/layout/default#5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4.xml><?xml version="1.0" encoding="utf-8"?>
<dgm:layoutDef xmlns:dgm="http://schemas.openxmlformats.org/drawingml/2006/diagram" xmlns:a="http://schemas.openxmlformats.org/drawingml/2006/main" uniqueId="urn:microsoft.com/office/officeart/2005/8/layout/default#5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5.xml><?xml version="1.0" encoding="utf-8"?>
<dgm:layoutDef xmlns:dgm="http://schemas.openxmlformats.org/drawingml/2006/diagram" xmlns:a="http://schemas.openxmlformats.org/drawingml/2006/main" uniqueId="urn:microsoft.com/office/officeart/2005/8/layout/default#5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6.xml><?xml version="1.0" encoding="utf-8"?>
<dgm:layoutDef xmlns:dgm="http://schemas.openxmlformats.org/drawingml/2006/diagram" xmlns:a="http://schemas.openxmlformats.org/drawingml/2006/main" uniqueId="urn:microsoft.com/office/officeart/2005/8/layout/default#5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7.xml><?xml version="1.0" encoding="utf-8"?>
<dgm:layoutDef xmlns:dgm="http://schemas.openxmlformats.org/drawingml/2006/diagram" xmlns:a="http://schemas.openxmlformats.org/drawingml/2006/main" uniqueId="urn:microsoft.com/office/officeart/2005/8/layout/default#5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8.xml><?xml version="1.0" encoding="utf-8"?>
<dgm:layoutDef xmlns:dgm="http://schemas.openxmlformats.org/drawingml/2006/diagram" xmlns:a="http://schemas.openxmlformats.org/drawingml/2006/main" uniqueId="urn:microsoft.com/office/officeart/2005/8/layout/default#5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9.xml><?xml version="1.0" encoding="utf-8"?>
<dgm:layoutDef xmlns:dgm="http://schemas.openxmlformats.org/drawingml/2006/diagram" xmlns:a="http://schemas.openxmlformats.org/drawingml/2006/main" uniqueId="urn:microsoft.com/office/officeart/2005/8/layout/default#5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endSty" val="noArr"/>
                        <dgm:param type="begPts" val="midR"/>
                        <dgm:param type="endPts" val="midL"/>
                      </dgm:alg>
                    </dgm:if>
                    <dgm:else name="Name14">
                      <dgm:alg type="conn">
                        <dgm:param type="dim" val="1D"/>
                        <dgm:param type="endSty" val="noArr"/>
                        <dgm:param type="begPts" val="midL"/>
                        <dgm:param type="endPts" val="mid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8.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default#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1.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2.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3.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5.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6.xml><?xml version="1.0" encoding="utf-8"?>
<dgm:layoutDef xmlns:dgm="http://schemas.openxmlformats.org/drawingml/2006/diagram" xmlns:a="http://schemas.openxmlformats.org/drawingml/2006/main" uniqueId="urn:microsoft.com/office/officeart/2005/8/layout/default#1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7.xml><?xml version="1.0" encoding="utf-8"?>
<dgm:layoutDef xmlns:dgm="http://schemas.openxmlformats.org/drawingml/2006/diagram" xmlns:a="http://schemas.openxmlformats.org/drawingml/2006/main" uniqueId="urn:microsoft.com/office/officeart/2005/8/layout/default#1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default#2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9.xml><?xml version="1.0" encoding="utf-8"?>
<dgm:layoutDef xmlns:dgm="http://schemas.openxmlformats.org/drawingml/2006/diagram" xmlns:a="http://schemas.openxmlformats.org/drawingml/2006/main" uniqueId="urn:microsoft.com/office/officeart/2005/8/layout/default#2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default#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default#2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1.xml><?xml version="1.0" encoding="utf-8"?>
<dgm:layoutDef xmlns:dgm="http://schemas.openxmlformats.org/drawingml/2006/diagram" xmlns:a="http://schemas.openxmlformats.org/drawingml/2006/main" uniqueId="urn:microsoft.com/office/officeart/2005/8/layout/default#2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default#2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3.xml><?xml version="1.0" encoding="utf-8"?>
<dgm:layoutDef xmlns:dgm="http://schemas.openxmlformats.org/drawingml/2006/diagram" xmlns:a="http://schemas.openxmlformats.org/drawingml/2006/main" uniqueId="urn:microsoft.com/office/officeart/2005/8/layout/default#2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4.xml><?xml version="1.0" encoding="utf-8"?>
<dgm:layoutDef xmlns:dgm="http://schemas.openxmlformats.org/drawingml/2006/diagram" xmlns:a="http://schemas.openxmlformats.org/drawingml/2006/main" uniqueId="urn:microsoft.com/office/officeart/2005/8/layout/default#2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5.xml><?xml version="1.0" encoding="utf-8"?>
<dgm:layoutDef xmlns:dgm="http://schemas.openxmlformats.org/drawingml/2006/diagram" xmlns:a="http://schemas.openxmlformats.org/drawingml/2006/main" uniqueId="urn:microsoft.com/office/officeart/2005/8/layout/default#2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6.xml><?xml version="1.0" encoding="utf-8"?>
<dgm:layoutDef xmlns:dgm="http://schemas.openxmlformats.org/drawingml/2006/diagram" xmlns:a="http://schemas.openxmlformats.org/drawingml/2006/main" uniqueId="urn:microsoft.com/office/officeart/2005/8/layout/default#2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7.xml><?xml version="1.0" encoding="utf-8"?>
<dgm:layoutDef xmlns:dgm="http://schemas.openxmlformats.org/drawingml/2006/diagram" xmlns:a="http://schemas.openxmlformats.org/drawingml/2006/main" uniqueId="urn:microsoft.com/office/officeart/2005/8/layout/default#2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8.xml><?xml version="1.0" encoding="utf-8"?>
<dgm:layoutDef xmlns:dgm="http://schemas.openxmlformats.org/drawingml/2006/diagram" xmlns:a="http://schemas.openxmlformats.org/drawingml/2006/main" uniqueId="urn:microsoft.com/office/officeart/2005/8/layout/default#2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9.xml><?xml version="1.0" encoding="utf-8"?>
<dgm:layoutDef xmlns:dgm="http://schemas.openxmlformats.org/drawingml/2006/diagram" xmlns:a="http://schemas.openxmlformats.org/drawingml/2006/main" uniqueId="urn:microsoft.com/office/officeart/2005/8/layout/default#2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default#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0.xml><?xml version="1.0" encoding="utf-8"?>
<dgm:layoutDef xmlns:dgm="http://schemas.openxmlformats.org/drawingml/2006/diagram" xmlns:a="http://schemas.openxmlformats.org/drawingml/2006/main" uniqueId="urn:microsoft.com/office/officeart/2005/8/layout/default#2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1.xml><?xml version="1.0" encoding="utf-8"?>
<dgm:layoutDef xmlns:dgm="http://schemas.openxmlformats.org/drawingml/2006/diagram" xmlns:a="http://schemas.openxmlformats.org/drawingml/2006/main" uniqueId="urn:microsoft.com/office/officeart/2005/8/layout/default#3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2.xml><?xml version="1.0" encoding="utf-8"?>
<dgm:layoutDef xmlns:dgm="http://schemas.openxmlformats.org/drawingml/2006/diagram" xmlns:a="http://schemas.openxmlformats.org/drawingml/2006/main" uniqueId="urn:microsoft.com/office/officeart/2005/8/layout/default#3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default#3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4.xml><?xml version="1.0" encoding="utf-8"?>
<dgm:layoutDef xmlns:dgm="http://schemas.openxmlformats.org/drawingml/2006/diagram" xmlns:a="http://schemas.openxmlformats.org/drawingml/2006/main" uniqueId="urn:microsoft.com/office/officeart/2005/8/layout/default#3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5.xml><?xml version="1.0" encoding="utf-8"?>
<dgm:layoutDef xmlns:dgm="http://schemas.openxmlformats.org/drawingml/2006/diagram" xmlns:a="http://schemas.openxmlformats.org/drawingml/2006/main" uniqueId="urn:microsoft.com/office/officeart/2005/8/layout/default#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6.xml><?xml version="1.0" encoding="utf-8"?>
<dgm:layoutDef xmlns:dgm="http://schemas.openxmlformats.org/drawingml/2006/diagram" xmlns:a="http://schemas.openxmlformats.org/drawingml/2006/main" uniqueId="urn:microsoft.com/office/officeart/2005/8/layout/default#3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7.xml><?xml version="1.0" encoding="utf-8"?>
<dgm:layoutDef xmlns:dgm="http://schemas.openxmlformats.org/drawingml/2006/diagram" xmlns:a="http://schemas.openxmlformats.org/drawingml/2006/main" uniqueId="urn:microsoft.com/office/officeart/2005/8/layout/default#3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8.xml><?xml version="1.0" encoding="utf-8"?>
<dgm:layoutDef xmlns:dgm="http://schemas.openxmlformats.org/drawingml/2006/diagram" xmlns:a="http://schemas.openxmlformats.org/drawingml/2006/main" uniqueId="urn:microsoft.com/office/officeart/2005/8/layout/default#3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9.xml><?xml version="1.0" encoding="utf-8"?>
<dgm:layoutDef xmlns:dgm="http://schemas.openxmlformats.org/drawingml/2006/diagram" xmlns:a="http://schemas.openxmlformats.org/drawingml/2006/main" uniqueId="urn:microsoft.com/office/officeart/2005/8/layout/default#3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default#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0.xml><?xml version="1.0" encoding="utf-8"?>
<dgm:layoutDef xmlns:dgm="http://schemas.openxmlformats.org/drawingml/2006/diagram" xmlns:a="http://schemas.openxmlformats.org/drawingml/2006/main" uniqueId="urn:microsoft.com/office/officeart/2005/8/layout/default#3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1.xml><?xml version="1.0" encoding="utf-8"?>
<dgm:layoutDef xmlns:dgm="http://schemas.openxmlformats.org/drawingml/2006/diagram" xmlns:a="http://schemas.openxmlformats.org/drawingml/2006/main" uniqueId="urn:microsoft.com/office/officeart/2005/8/layout/default#5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2.xml><?xml version="1.0" encoding="utf-8"?>
<dgm:layoutDef xmlns:dgm="http://schemas.openxmlformats.org/drawingml/2006/diagram" xmlns:a="http://schemas.openxmlformats.org/drawingml/2006/main" uniqueId="urn:microsoft.com/office/officeart/2005/8/layout/default#5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3.xml><?xml version="1.0" encoding="utf-8"?>
<dgm:layoutDef xmlns:dgm="http://schemas.openxmlformats.org/drawingml/2006/diagram" xmlns:a="http://schemas.openxmlformats.org/drawingml/2006/main" uniqueId="urn:microsoft.com/office/officeart/2005/8/layout/default#5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4.xml><?xml version="1.0" encoding="utf-8"?>
<dgm:layoutDef xmlns:dgm="http://schemas.openxmlformats.org/drawingml/2006/diagram" xmlns:a="http://schemas.openxmlformats.org/drawingml/2006/main" uniqueId="urn:microsoft.com/office/officeart/2005/8/layout/default#5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5.xml><?xml version="1.0" encoding="utf-8"?>
<dgm:layoutDef xmlns:dgm="http://schemas.openxmlformats.org/drawingml/2006/diagram" xmlns:a="http://schemas.openxmlformats.org/drawingml/2006/main" uniqueId="urn:microsoft.com/office/officeart/2005/8/layout/default#5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6.xml><?xml version="1.0" encoding="utf-8"?>
<dgm:layoutDef xmlns:dgm="http://schemas.openxmlformats.org/drawingml/2006/diagram" xmlns:a="http://schemas.openxmlformats.org/drawingml/2006/main" uniqueId="urn:microsoft.com/office/officeart/2005/8/layout/default#6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7.xml><?xml version="1.0" encoding="utf-8"?>
<dgm:layoutDef xmlns:dgm="http://schemas.openxmlformats.org/drawingml/2006/diagram" xmlns:a="http://schemas.openxmlformats.org/drawingml/2006/main" uniqueId="urn:microsoft.com/office/officeart/2005/8/layout/default#6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8.xml><?xml version="1.0" encoding="utf-8"?>
<dgm:layoutDef xmlns:dgm="http://schemas.openxmlformats.org/drawingml/2006/diagram" xmlns:a="http://schemas.openxmlformats.org/drawingml/2006/main" uniqueId="urn:microsoft.com/office/officeart/2005/8/layout/default#6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9.xml><?xml version="1.0" encoding="utf-8"?>
<dgm:layoutDef xmlns:dgm="http://schemas.openxmlformats.org/drawingml/2006/diagram" xmlns:a="http://schemas.openxmlformats.org/drawingml/2006/main" uniqueId="urn:microsoft.com/office/officeart/2005/8/layout/default#6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default#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0.xml><?xml version="1.0" encoding="utf-8"?>
<dgm:layoutDef xmlns:dgm="http://schemas.openxmlformats.org/drawingml/2006/diagram" xmlns:a="http://schemas.openxmlformats.org/drawingml/2006/main" uniqueId="urn:microsoft.com/office/officeart/2005/8/layout/default#6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1.xml><?xml version="1.0" encoding="utf-8"?>
<dgm:layoutDef xmlns:dgm="http://schemas.openxmlformats.org/drawingml/2006/diagram" xmlns:a="http://schemas.openxmlformats.org/drawingml/2006/main" uniqueId="urn:microsoft.com/office/officeart/2005/8/layout/default#6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2.xml><?xml version="1.0" encoding="utf-8"?>
<dgm:layoutDef xmlns:dgm="http://schemas.openxmlformats.org/drawingml/2006/diagram" xmlns:a="http://schemas.openxmlformats.org/drawingml/2006/main" uniqueId="urn:microsoft.com/office/officeart/2005/8/layout/default#6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3.xml><?xml version="1.0" encoding="utf-8"?>
<dgm:layoutDef xmlns:dgm="http://schemas.openxmlformats.org/drawingml/2006/diagram" xmlns:a="http://schemas.openxmlformats.org/drawingml/2006/main" uniqueId="urn:microsoft.com/office/officeart/2005/8/layout/default#6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5/8/layout/default#6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5.xml><?xml version="1.0" encoding="utf-8"?>
<dgm:layoutDef xmlns:dgm="http://schemas.openxmlformats.org/drawingml/2006/diagram" xmlns:a="http://schemas.openxmlformats.org/drawingml/2006/main" uniqueId="urn:microsoft.com/office/officeart/2005/8/layout/default#6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6.xml><?xml version="1.0" encoding="utf-8"?>
<dgm:layoutDef xmlns:dgm="http://schemas.openxmlformats.org/drawingml/2006/diagram" xmlns:a="http://schemas.openxmlformats.org/drawingml/2006/main" uniqueId="urn:microsoft.com/office/officeart/2005/8/layout/default#6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7.xml><?xml version="1.0" encoding="utf-8"?>
<dgm:layoutDef xmlns:dgm="http://schemas.openxmlformats.org/drawingml/2006/diagram" xmlns:a="http://schemas.openxmlformats.org/drawingml/2006/main" uniqueId="urn:microsoft.com/office/officeart/2005/8/layout/default#6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8.xml><?xml version="1.0" encoding="utf-8"?>
<dgm:layoutDef xmlns:dgm="http://schemas.openxmlformats.org/drawingml/2006/diagram" xmlns:a="http://schemas.openxmlformats.org/drawingml/2006/main" uniqueId="urn:microsoft.com/office/officeart/2005/8/layout/default#6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9.xml><?xml version="1.0" encoding="utf-8"?>
<dgm:layoutDef xmlns:dgm="http://schemas.openxmlformats.org/drawingml/2006/diagram" xmlns:a="http://schemas.openxmlformats.org/drawingml/2006/main" uniqueId="urn:microsoft.com/office/officeart/2005/8/layout/default#6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default#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0.xml><?xml version="1.0" encoding="utf-8"?>
<dgm:layoutDef xmlns:dgm="http://schemas.openxmlformats.org/drawingml/2006/diagram" xmlns:a="http://schemas.openxmlformats.org/drawingml/2006/main" uniqueId="urn:microsoft.com/office/officeart/2005/8/layout/default#7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1.xml><?xml version="1.0" encoding="utf-8"?>
<dgm:layoutDef xmlns:dgm="http://schemas.openxmlformats.org/drawingml/2006/diagram" xmlns:a="http://schemas.openxmlformats.org/drawingml/2006/main" uniqueId="urn:microsoft.com/office/officeart/2005/8/layout/default#7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2.xml><?xml version="1.0" encoding="utf-8"?>
<dgm:layoutDef xmlns:dgm="http://schemas.openxmlformats.org/drawingml/2006/diagram" xmlns:a="http://schemas.openxmlformats.org/drawingml/2006/main" uniqueId="urn:microsoft.com/office/officeart/2005/8/layout/default#7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3.xml><?xml version="1.0" encoding="utf-8"?>
<dgm:layoutDef xmlns:dgm="http://schemas.openxmlformats.org/drawingml/2006/diagram" xmlns:a="http://schemas.openxmlformats.org/drawingml/2006/main" uniqueId="urn:microsoft.com/office/officeart/2005/8/layout/default#7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4.xml><?xml version="1.0" encoding="utf-8"?>
<dgm:layoutDef xmlns:dgm="http://schemas.openxmlformats.org/drawingml/2006/diagram" xmlns:a="http://schemas.openxmlformats.org/drawingml/2006/main" uniqueId="urn:microsoft.com/office/officeart/2005/8/layout/default#7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5.xml><?xml version="1.0" encoding="utf-8"?>
<dgm:layoutDef xmlns:dgm="http://schemas.openxmlformats.org/drawingml/2006/diagram" xmlns:a="http://schemas.openxmlformats.org/drawingml/2006/main" uniqueId="urn:microsoft.com/office/officeart/2005/8/layout/default#7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6.xml><?xml version="1.0" encoding="utf-8"?>
<dgm:layoutDef xmlns:dgm="http://schemas.openxmlformats.org/drawingml/2006/diagram" xmlns:a="http://schemas.openxmlformats.org/drawingml/2006/main" uniqueId="urn:microsoft.com/office/officeart/2005/8/layout/default#7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7.xml><?xml version="1.0" encoding="utf-8"?>
<dgm:layoutDef xmlns:dgm="http://schemas.openxmlformats.org/drawingml/2006/diagram" xmlns:a="http://schemas.openxmlformats.org/drawingml/2006/main" uniqueId="urn:microsoft.com/office/officeart/2005/8/layout/default#7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8.xml><?xml version="1.0" encoding="utf-8"?>
<dgm:layoutDef xmlns:dgm="http://schemas.openxmlformats.org/drawingml/2006/diagram" xmlns:a="http://schemas.openxmlformats.org/drawingml/2006/main" uniqueId="urn:microsoft.com/office/officeart/2005/8/layout/default#7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9.xml><?xml version="1.0" encoding="utf-8"?>
<dgm:layoutDef xmlns:dgm="http://schemas.openxmlformats.org/drawingml/2006/diagram" xmlns:a="http://schemas.openxmlformats.org/drawingml/2006/main" uniqueId="urn:microsoft.com/office/officeart/2005/8/layout/default#8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default#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0.xml><?xml version="1.0" encoding="utf-8"?>
<dgm:layoutDef xmlns:dgm="http://schemas.openxmlformats.org/drawingml/2006/diagram" xmlns:a="http://schemas.openxmlformats.org/drawingml/2006/main" uniqueId="urn:microsoft.com/office/officeart/2005/8/layout/default#7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1.xml><?xml version="1.0" encoding="utf-8"?>
<dgm:layoutDef xmlns:dgm="http://schemas.openxmlformats.org/drawingml/2006/diagram" xmlns:a="http://schemas.openxmlformats.org/drawingml/2006/main" uniqueId="urn:microsoft.com/office/officeart/2005/8/layout/default#8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2.xml><?xml version="1.0" encoding="utf-8"?>
<dgm:layoutDef xmlns:dgm="http://schemas.openxmlformats.org/drawingml/2006/diagram" xmlns:a="http://schemas.openxmlformats.org/drawingml/2006/main" uniqueId="urn:microsoft.com/office/officeart/2005/8/layout/default#8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3.xml><?xml version="1.0" encoding="utf-8"?>
<dgm:layoutDef xmlns:dgm="http://schemas.openxmlformats.org/drawingml/2006/diagram" xmlns:a="http://schemas.openxmlformats.org/drawingml/2006/main" uniqueId="urn:microsoft.com/office/officeart/2005/8/layout/default#8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4.xml><?xml version="1.0" encoding="utf-8"?>
<dgm:layoutDef xmlns:dgm="http://schemas.openxmlformats.org/drawingml/2006/diagram" xmlns:a="http://schemas.openxmlformats.org/drawingml/2006/main" uniqueId="urn:microsoft.com/office/officeart/2005/8/layout/default#8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5.xml><?xml version="1.0" encoding="utf-8"?>
<dgm:layoutDef xmlns:dgm="http://schemas.openxmlformats.org/drawingml/2006/diagram" xmlns:a="http://schemas.openxmlformats.org/drawingml/2006/main" uniqueId="urn:microsoft.com/office/officeart/2005/8/layout/default#8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6.xml><?xml version="1.0" encoding="utf-8"?>
<dgm:layoutDef xmlns:dgm="http://schemas.openxmlformats.org/drawingml/2006/diagram" xmlns:a="http://schemas.openxmlformats.org/drawingml/2006/main" uniqueId="urn:microsoft.com/office/officeart/2005/8/layout/default#8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7.xml><?xml version="1.0" encoding="utf-8"?>
<dgm:layoutDef xmlns:dgm="http://schemas.openxmlformats.org/drawingml/2006/diagram" xmlns:a="http://schemas.openxmlformats.org/drawingml/2006/main" uniqueId="urn:microsoft.com/office/officeart/2005/8/layout/default#8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8.xml><?xml version="1.0" encoding="utf-8"?>
<dgm:layoutDef xmlns:dgm="http://schemas.openxmlformats.org/drawingml/2006/diagram" xmlns:a="http://schemas.openxmlformats.org/drawingml/2006/main" uniqueId="urn:microsoft.com/office/officeart/2005/8/layout/default#8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9.xml><?xml version="1.0" encoding="utf-8"?>
<dgm:layoutDef xmlns:dgm="http://schemas.openxmlformats.org/drawingml/2006/diagram" xmlns:a="http://schemas.openxmlformats.org/drawingml/2006/main" uniqueId="urn:microsoft.com/office/officeart/2005/8/layout/default#8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off" val="ctr"/>
          <dgm:param type="contDir" val="sameDir"/>
          <dgm:param type="grDir" val="tL"/>
          <dgm:param type="flowDir" val="row"/>
        </dgm:alg>
      </dgm:if>
      <dgm:else name="Name2">
        <dgm:alg type="snake">
          <dgm:param type="off" val="ctr"/>
          <dgm:param type="contDir" val="sameDir"/>
          <dgm:param type="grDir" val="tR"/>
          <dgm:param type="flowDir" val="row"/>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alignAcc1">
    <dgm:scene3d>
      <a:camera prst="orthographicFront"/>
      <a:lightRig rig="threePt" dir="t"/>
    </dgm:scene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dgm:scene3d>
    <dgm:txPr/>
    <dgm:style>
      <a:lnRef idx="0">
        <a:scrgbClr r="0" g="0" b="0"/>
      </a:lnRef>
      <a:fillRef idx="1">
        <a:scrgbClr r="0" g="0" b="0"/>
      </a:fillRef>
      <a:effectRef idx="3">
        <a:scrgbClr r="0" g="0" b="0"/>
      </a:effectRef>
      <a:fontRef idx="minor"/>
    </dgm:style>
  </dgm:styleLbl>
  <dgm:styleLbl name="alignNode1">
    <dgm:scene3d>
      <a:camera prst="orthographicFront"/>
      <a:lightRig rig="threePt" dir="t"/>
    </dgm:scene3d>
    <dgm:txPr/>
    <dgm:style>
      <a:lnRef idx="1">
        <a:scrgbClr r="0" g="0" b="0"/>
      </a:lnRef>
      <a:fillRef idx="3">
        <a:scrgbClr r="0" g="0" b="0"/>
      </a:fillRef>
      <a:effectRef idx="3">
        <a:scrgbClr r="0" g="0" b="0"/>
      </a:effectRef>
      <a:fontRef idx="minor">
        <a:schemeClr val="lt1"/>
      </a:fontRef>
    </dgm:style>
  </dgm:styleLbl>
  <dgm:styleLbl name="asst0">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bgAcc1">
    <dgm:scene3d>
      <a:camera prst="orthographicFront"/>
      <a:lightRig rig="threePt" dir="t"/>
    </dgm:scene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dgm:scene3d>
    <dgm:txPr/>
    <dgm:style>
      <a:lnRef idx="0">
        <a:scrgbClr r="0" g="0" b="0"/>
      </a:lnRef>
      <a:fillRef idx="1">
        <a:scrgbClr r="0" g="0" b="0"/>
      </a:fillRef>
      <a:effectRef idx="3">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2">
        <a:scrgbClr r="0" g="0" b="0"/>
      </a:effectRef>
      <a:fontRef idx="minor"/>
    </dgm:style>
  </dgm:styleLbl>
  <dgm:styleLbl name="bgSibTrans2D1">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callout">
    <dgm:scene3d>
      <a:camera prst="orthographicFront"/>
      <a:lightRig rig="threePt" dir="t"/>
    </dgm:scene3d>
    <dgm:txPr/>
    <dgm:style>
      <a:lnRef idx="1">
        <a:scrgbClr r="0" g="0" b="0"/>
      </a:lnRef>
      <a:fillRef idx="0">
        <a:scrgbClr r="0" g="0" b="0"/>
      </a:fillRef>
      <a:effectRef idx="1">
        <a:scrgbClr r="0" g="0" b="0"/>
      </a:effectRef>
      <a:fontRef idx="minor"/>
    </dgm:style>
  </dgm:styleLbl>
  <dgm:styleLbl name="conFgAcc1">
    <dgm:scene3d>
      <a:camera prst="orthographicFront"/>
      <a:lightRig rig="threePt" dir="t"/>
    </dgm:scene3d>
    <dgm:txPr/>
    <dgm:style>
      <a:lnRef idx="1">
        <a:scrgbClr r="0" g="0" b="0"/>
      </a:lnRef>
      <a:fillRef idx="1">
        <a:scrgbClr r="0" g="0" b="0"/>
      </a:fillRef>
      <a:effectRef idx="2">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3">
        <a:scrgbClr r="0" g="0" b="0"/>
      </a:effectRef>
      <a:fontRef idx="minor"/>
    </dgm:style>
  </dgm:styleLbl>
  <dgm:styleLbl name="fgAcc0">
    <dgm:scene3d>
      <a:camera prst="orthographicFront"/>
      <a:lightRig rig="threePt" dir="t"/>
    </dgm:scene3d>
    <dgm:txPr/>
    <dgm:style>
      <a:lnRef idx="1">
        <a:scrgbClr r="0" g="0" b="0"/>
      </a:lnRef>
      <a:fillRef idx="1">
        <a:scrgbClr r="0" g="0" b="0"/>
      </a:fillRef>
      <a:effectRef idx="2">
        <a:scrgbClr r="0" g="0" b="0"/>
      </a:effectRef>
      <a:fontRef idx="minor"/>
    </dgm:style>
  </dgm:styleLbl>
  <dgm:styleLbl name="fgAcc1">
    <dgm:scene3d>
      <a:camera prst="orthographicFront"/>
      <a:lightRig rig="threePt" dir="t"/>
    </dgm:scene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dgm:scene3d>
    <dgm:txPr/>
    <dgm:style>
      <a:lnRef idx="1">
        <a:scrgbClr r="0" g="0" b="0"/>
      </a:lnRef>
      <a:fillRef idx="1">
        <a:scrgbClr r="0" g="0" b="0"/>
      </a:fillRef>
      <a:effectRef idx="2">
        <a:scrgbClr r="0" g="0" b="0"/>
      </a:effectRef>
      <a:fontRef idx="minor"/>
    </dgm:style>
  </dgm:styleLbl>
  <dgm:styleLbl name="fgImgPlace1">
    <dgm:scene3d>
      <a:camera prst="orthographicFront"/>
      <a:lightRig rig="threePt" dir="t"/>
    </dgm:scene3d>
    <dgm:txPr/>
    <dgm:style>
      <a:lnRef idx="0">
        <a:scrgbClr r="0" g="0" b="0"/>
      </a:lnRef>
      <a:fillRef idx="1">
        <a:scrgbClr r="0" g="0" b="0"/>
      </a:fillRef>
      <a:effectRef idx="3">
        <a:scrgbClr r="0" g="0" b="0"/>
      </a:effectRef>
      <a:fontRef idx="minor"/>
    </dgm:style>
  </dgm:styleLbl>
  <dgm:styleLbl name="fgShp">
    <dgm:scene3d>
      <a:camera prst="orthographicFront"/>
      <a:lightRig rig="threePt" dir="t"/>
    </dgm:scene3d>
    <dgm:txPr/>
    <dgm:style>
      <a:lnRef idx="0">
        <a:scrgbClr r="0" g="0" b="0"/>
      </a:lnRef>
      <a:fillRef idx="3">
        <a:scrgbClr r="0" g="0" b="0"/>
      </a:fillRef>
      <a:effectRef idx="3">
        <a:scrgbClr r="0" g="0" b="0"/>
      </a:effectRef>
      <a:fontRef idx="minor"/>
    </dgm:style>
  </dgm:styleLbl>
  <dgm:styleLbl name="fgSibTrans2D1">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node0">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3">
        <a:scrgbClr r="0" g="0" b="0"/>
      </a:fillRef>
      <a:effectRef idx="3">
        <a:scrgbClr r="0" g="0" b="0"/>
      </a:effectRef>
      <a:fontRef idx="minor">
        <a:schemeClr val="lt1"/>
      </a:fontRef>
    </dgm:style>
  </dgm:styleLbl>
  <dgm:styleLbl name="solidAlignAcc1">
    <dgm:scene3d>
      <a:camera prst="orthographicFront"/>
      <a:lightRig rig="threePt" dir="t"/>
    </dgm:scene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txPr/>
    <dgm:style>
      <a:lnRef idx="1">
        <a:scrgbClr r="0" g="0" b="0"/>
      </a:lnRef>
      <a:fillRef idx="1">
        <a:scrgbClr r="0" g="0" b="0"/>
      </a:fillRef>
      <a:effectRef idx="3">
        <a:scrgbClr r="0" g="0" b="0"/>
      </a:effectRef>
      <a:fontRef idx="minor"/>
    </dgm:style>
  </dgm:styleLbl>
  <dgm:styleLbl name="solidFgAcc1">
    <dgm:scene3d>
      <a:camera prst="orthographicFront"/>
      <a:lightRig rig="threePt" dir="t"/>
    </dgm:scene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0">
        <a:scrgbClr r="0" g="0" b="0"/>
      </a:lnRef>
      <a:fillRef idx="3">
        <a:scrgbClr r="0" g="0" b="0"/>
      </a:fillRef>
      <a:effectRef idx="3">
        <a:scrgbClr r="0" g="0" b="0"/>
      </a:effectRef>
      <a:fontRef idx="minor">
        <a:schemeClr val="tx1"/>
      </a:fontRef>
    </dgm:style>
  </dgm:styleLbl>
</dgm:styleDef>
</file>

<file path=ppt/diagrams/quickStyle1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0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0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0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0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0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0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0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0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0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0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1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1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1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1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1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1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1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1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1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1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2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2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2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2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2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2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2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2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2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2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3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3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3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3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3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3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3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3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3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3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4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4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4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4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4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4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4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4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4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4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5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5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5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5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5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5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5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5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5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5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6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6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6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6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6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6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6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6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6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6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7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7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7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7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7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7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7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7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7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7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1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0">
        <a:scrgbClr r="0" g="0" b="0"/>
      </a:lnRef>
      <a:fillRef idx="1">
        <a:scrgbClr r="0" g="0" b="0"/>
      </a:fillRef>
      <a:effectRef idx="2">
        <a:scrgbClr r="0" g="0" b="0"/>
      </a:effectRef>
      <a:fontRef idx="minor"/>
    </dgm:style>
  </dgm:styleLbl>
  <dgm:styleLbl name="alignNode1">
    <dgm:scene3d>
      <a:camera prst="orthographicFront"/>
      <a:lightRig rig="threePt" dir="t"/>
    </dgm:scene3d>
    <dgm:txPr/>
    <dgm:style>
      <a:lnRef idx="1">
        <a:scrgbClr r="0" g="0" b="0"/>
      </a:lnRef>
      <a:fillRef idx="3">
        <a:scrgbClr r="0" g="0" b="0"/>
      </a:fillRef>
      <a:effectRef idx="2">
        <a:scrgbClr r="0" g="0" b="0"/>
      </a:effectRef>
      <a:fontRef idx="minor">
        <a:schemeClr val="lt1"/>
      </a:fontRef>
    </dgm:style>
  </dgm:styleLbl>
  <dgm:styleLbl name="asst0">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0">
        <a:scrgbClr r="0" g="0" b="0"/>
      </a:lnRef>
      <a:fillRef idx="1">
        <a:scrgbClr r="0" g="0" b="0"/>
      </a:fillRef>
      <a:effectRef idx="2">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2">
        <a:scrgbClr r="0" g="0" b="0"/>
      </a:effectRef>
      <a:fontRef idx="minor"/>
    </dgm:style>
  </dgm:styleLbl>
  <dgm:styleLbl name="bgSibTrans2D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1">
        <a:scrgbClr r="0" g="0" b="0"/>
      </a:effectRef>
      <a:fontRef idx="minor"/>
    </dgm:style>
  </dgm:styleLbl>
  <dgm:styleLbl name="con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0">
        <a:scrgbClr r="0" g="0" b="0"/>
      </a:lnRef>
      <a:fillRef idx="1">
        <a:scrgbClr r="0" g="0" b="0"/>
      </a:fillRef>
      <a:effectRef idx="2">
        <a:scrgbClr r="0" g="0" b="0"/>
      </a:effectRef>
      <a:fontRef idx="minor"/>
    </dgm:style>
  </dgm:styleLbl>
  <dgm:styleLbl name="fgShp">
    <dgm:scene3d>
      <a:camera prst="orthographicFront"/>
      <a:lightRig rig="threePt" dir="t"/>
    </dgm:scene3d>
    <dgm:txPr/>
    <dgm:style>
      <a:lnRef idx="0">
        <a:scrgbClr r="0" g="0" b="0"/>
      </a:lnRef>
      <a:fillRef idx="3">
        <a:scrgbClr r="0" g="0" b="0"/>
      </a:fillRef>
      <a:effectRef idx="2">
        <a:scrgbClr r="0" g="0" b="0"/>
      </a:effectRef>
      <a:fontRef idx="minor"/>
    </dgm:style>
  </dgm:styleLbl>
  <dgm:styleLbl name="fgSibTrans2D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1">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txPr/>
    <dgm:style>
      <a:lnRef idx="1">
        <a:scrgbClr r="0" g="0" b="0"/>
      </a:lnRef>
      <a:fillRef idx="3">
        <a:scrgbClr r="0" g="0" b="0"/>
      </a:fillRef>
      <a:effectRef idx="2">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solid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0">
        <a:scrgbClr r="0" g="0" b="0"/>
      </a:lnRef>
      <a:fillRef idx="3">
        <a:scrgbClr r="0" g="0" b="0"/>
      </a:fillRef>
      <a:effectRef idx="0">
        <a:scrgbClr r="0" g="0" b="0"/>
      </a:effectRef>
      <a:fontRef idx="minor">
        <a:schemeClr val="tx1"/>
      </a:fontRef>
    </dgm:style>
  </dgm:styleLbl>
</dgm:styleDef>
</file>

<file path=ppt/diagrams/quickStyle2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2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2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2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2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2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2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2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2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2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3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3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3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3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3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3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3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3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3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3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4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4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4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4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4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4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4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4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4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4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5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5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5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5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5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5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5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5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5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5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6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6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6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6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6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6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6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6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6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6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7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7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7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7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7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7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7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7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7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7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8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8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8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8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8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8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8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8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8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8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9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9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9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9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9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9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9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9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9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iagrams/quickStyle9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image" Target="../media/image26.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238.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239.w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29.wmf"/><Relationship Id="rId1" Type="http://schemas.openxmlformats.org/officeDocument/2006/relationships/image" Target="../media/image28.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95.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07.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13.w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image" Target="../media/image142.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30.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31.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32.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hdr" sz="quarter"/>
          </p:nvPr>
        </p:nvSpPr>
        <p:spPr bwMode="auto">
          <a:xfrm>
            <a:off x="0" y="0"/>
            <a:ext cx="2971800" cy="457200"/>
          </a:xfrm>
          <a:prstGeom prst="rect">
            <a:avLst/>
          </a:prstGeom>
          <a:noFill/>
          <a:ln w="9525">
            <a:noFill/>
            <a:miter lim="800000"/>
          </a:ln>
          <a:effectLst/>
        </p:spPr>
        <p:txBody>
          <a:bodyPr vert="horz" wrap="square" lIns="91440" tIns="45720" rIns="91440" bIns="45720" numCol="1" anchor="t" anchorCtr="0" compatLnSpc="1"/>
          <a:lstStyle>
            <a:lvl1pPr>
              <a:defRPr sz="1200">
                <a:latin typeface="Calibri" panose="020F0502020204030204" pitchFamily="34" charset="0"/>
              </a:defRPr>
            </a:lvl1pPr>
          </a:lstStyle>
          <a:p>
            <a:endParaRPr lang="zh-CN" altLang="en-US"/>
          </a:p>
        </p:txBody>
      </p:sp>
      <p:sp>
        <p:nvSpPr>
          <p:cNvPr id="334851" name="Rectangle 3"/>
          <p:cNvSpPr>
            <a:spLocks noGrp="1" noChangeArrowheads="1"/>
          </p:cNvSpPr>
          <p:nvPr>
            <p:ph type="dt" sz="quarter" idx="1"/>
          </p:nvPr>
        </p:nvSpPr>
        <p:spPr bwMode="auto">
          <a:xfrm>
            <a:off x="3884613" y="0"/>
            <a:ext cx="2971800" cy="457200"/>
          </a:xfrm>
          <a:prstGeom prst="rect">
            <a:avLst/>
          </a:prstGeom>
          <a:noFill/>
          <a:ln w="9525">
            <a:noFill/>
            <a:miter lim="800000"/>
          </a:ln>
          <a:effectLst/>
        </p:spPr>
        <p:txBody>
          <a:bodyPr vert="horz" wrap="square" lIns="91440" tIns="45720" rIns="91440" bIns="45720" numCol="1" anchor="t" anchorCtr="0" compatLnSpc="1"/>
          <a:lstStyle>
            <a:lvl1pPr algn="r">
              <a:defRPr sz="1200">
                <a:latin typeface="Calibri" panose="020F0502020204030204" pitchFamily="34" charset="0"/>
              </a:defRPr>
            </a:lvl1pPr>
          </a:lstStyle>
          <a:p>
            <a:fld id="{09638F6E-F06F-4A8B-ACFA-A6956BC227E4}" type="datetimeFigureOut">
              <a:rPr lang="zh-CN" altLang="en-US"/>
            </a:fld>
            <a:endParaRPr lang="en-US" altLang="zh-CN"/>
          </a:p>
        </p:txBody>
      </p:sp>
      <p:sp>
        <p:nvSpPr>
          <p:cNvPr id="334852" name="Rectangle 4"/>
          <p:cNvSpPr>
            <a:spLocks noGrp="1" noChangeArrowheads="1"/>
          </p:cNvSpPr>
          <p:nvPr>
            <p:ph type="ftr" sz="quarter" idx="2"/>
          </p:nvPr>
        </p:nvSpPr>
        <p:spPr bwMode="auto">
          <a:xfrm>
            <a:off x="0" y="8685213"/>
            <a:ext cx="2971800" cy="457200"/>
          </a:xfrm>
          <a:prstGeom prst="rect">
            <a:avLst/>
          </a:prstGeom>
          <a:noFill/>
          <a:ln w="9525">
            <a:noFill/>
            <a:miter lim="800000"/>
          </a:ln>
          <a:effectLst/>
        </p:spPr>
        <p:txBody>
          <a:bodyPr vert="horz" wrap="square" lIns="91440" tIns="45720" rIns="91440" bIns="45720" numCol="1" anchor="b" anchorCtr="0" compatLnSpc="1"/>
          <a:lstStyle>
            <a:lvl1pPr>
              <a:defRPr sz="1200">
                <a:latin typeface="Calibri" panose="020F0502020204030204" pitchFamily="34" charset="0"/>
              </a:defRPr>
            </a:lvl1pPr>
          </a:lstStyle>
          <a:p>
            <a:endParaRPr lang="en-US" altLang="zh-CN"/>
          </a:p>
        </p:txBody>
      </p:sp>
      <p:sp>
        <p:nvSpPr>
          <p:cNvPr id="334853" name="Rectangle 5"/>
          <p:cNvSpPr>
            <a:spLocks noGrp="1" noChangeArrowheads="1"/>
          </p:cNvSpPr>
          <p:nvPr>
            <p:ph type="sldNum" sz="quarter" idx="3"/>
          </p:nvPr>
        </p:nvSpPr>
        <p:spPr bwMode="auto">
          <a:xfrm>
            <a:off x="3884613" y="8685213"/>
            <a:ext cx="2971800" cy="457200"/>
          </a:xfrm>
          <a:prstGeom prst="rect">
            <a:avLst/>
          </a:prstGeom>
          <a:noFill/>
          <a:ln w="9525">
            <a:noFill/>
            <a:miter lim="800000"/>
          </a:ln>
          <a:effectLst/>
        </p:spPr>
        <p:txBody>
          <a:bodyPr vert="horz" wrap="square" lIns="91440" tIns="45720" rIns="91440" bIns="45720" numCol="1" anchor="b" anchorCtr="0" compatLnSpc="1"/>
          <a:lstStyle>
            <a:lvl1pPr algn="r">
              <a:defRPr sz="1200">
                <a:latin typeface="Calibri" panose="020F0502020204030204" pitchFamily="34" charset="0"/>
              </a:defRPr>
            </a:lvl1pPr>
          </a:lstStyle>
          <a:p>
            <a:fld id="{A94D8785-CCB6-4F94-8DFA-9870A33444C9}" type="slidenum">
              <a:rPr lang="zh-CN" altLang="en-US"/>
            </a:fld>
            <a:endParaRPr lang="en-US" altLang="zh-CN"/>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smtClean="0">
                <a:latin typeface="+mn-lt"/>
                <a:ea typeface="+mn-ea"/>
              </a:defRPr>
            </a:lvl1pPr>
          </a:lstStyle>
          <a:p>
            <a:pPr>
              <a:defRPr/>
            </a:pPr>
            <a:fld id="{DF82DFBE-D279-402C-AB21-622D5760CA0C}" type="datetimeFigureOut">
              <a:rPr lang="zh-CN" altLang="en-US"/>
            </a:fld>
            <a:endParaRPr lang="zh-CN" altLang="en-US"/>
          </a:p>
        </p:txBody>
      </p:sp>
      <p:sp>
        <p:nvSpPr>
          <p:cNvPr id="4" name="幻灯片图像占位符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a:t>单击此处编辑母版文本样式</a:t>
            </a:r>
            <a:endParaRPr lang="zh-CN" altLang="en-US" noProof="0"/>
          </a:p>
          <a:p>
            <a:pPr lvl="1"/>
            <a:r>
              <a:rPr lang="zh-CN" altLang="en-US" noProof="0"/>
              <a:t>第二级</a:t>
            </a:r>
            <a:endParaRPr lang="zh-CN" altLang="en-US" noProof="0"/>
          </a:p>
          <a:p>
            <a:pPr lvl="2"/>
            <a:r>
              <a:rPr lang="zh-CN" altLang="en-US" noProof="0"/>
              <a:t>第三级</a:t>
            </a:r>
            <a:endParaRPr lang="zh-CN" altLang="en-US" noProof="0"/>
          </a:p>
          <a:p>
            <a:pPr lvl="3"/>
            <a:r>
              <a:rPr lang="zh-CN" altLang="en-US" noProof="0"/>
              <a:t>第四级</a:t>
            </a:r>
            <a:endParaRPr lang="zh-CN" altLang="en-US" noProof="0"/>
          </a:p>
          <a:p>
            <a:pPr lvl="4"/>
            <a:r>
              <a:rPr lang="zh-CN" altLang="en-US" noProof="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smtClean="0">
                <a:latin typeface="+mn-lt"/>
                <a:ea typeface="+mn-ea"/>
              </a:defRPr>
            </a:lvl1pPr>
          </a:lstStyle>
          <a:p>
            <a:pPr>
              <a:defRPr/>
            </a:pPr>
            <a:fld id="{2805FF1C-F1FE-4994-A270-F4587F9512AD}" type="slidenum">
              <a:rPr lang="zh-CN" altLang="en-US"/>
            </a:fld>
            <a:endParaRPr lang="zh-CN" altLang="en-US"/>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幻灯片图像占位符 1"/>
          <p:cNvSpPr>
            <a:spLocks noGrp="1" noRot="1" noChangeAspect="1" noTextEdit="1"/>
          </p:cNvSpPr>
          <p:nvPr>
            <p:ph type="sldImg"/>
          </p:nvPr>
        </p:nvSpPr>
        <p:spPr bwMode="auto">
          <a:noFill/>
          <a:ln>
            <a:solidFill>
              <a:srgbClr val="000000"/>
            </a:solidFill>
            <a:miter lim="800000"/>
          </a:ln>
        </p:spPr>
      </p:sp>
      <p:sp>
        <p:nvSpPr>
          <p:cNvPr id="16386" name="备注占位符 2"/>
          <p:cNvSpPr>
            <a:spLocks noGrp="1"/>
          </p:cNvSpPr>
          <p:nvPr>
            <p:ph type="body" idx="1"/>
          </p:nvPr>
        </p:nvSpPr>
        <p:spPr bwMode="auto">
          <a:noFill/>
        </p:spPr>
        <p:txBody>
          <a:bodyPr wrap="square" numCol="1" anchor="t" anchorCtr="0" compatLnSpc="1"/>
          <a:lstStyle/>
          <a:p>
            <a:pPr>
              <a:spcBef>
                <a:spcPct val="0"/>
              </a:spcBef>
            </a:pPr>
            <a:r>
              <a:rPr lang="zh-CN" altLang="en-US"/>
              <a:t>机械化：富士康老总郭台铭向媒体宣布，未来几年将扩大机械臂的使用，一是解决用工紧张，二是降低职业病危害。德国奔驰汽车生产线大量使用机械臂焊接组装汽车，一条生产线上</a:t>
            </a:r>
            <a:r>
              <a:rPr lang="en-US" altLang="zh-CN"/>
              <a:t>760</a:t>
            </a:r>
            <a:r>
              <a:rPr lang="zh-CN" altLang="en-US"/>
              <a:t>个机械臂，仅仅由</a:t>
            </a:r>
            <a:r>
              <a:rPr lang="en-US" altLang="zh-CN"/>
              <a:t>18</a:t>
            </a:r>
            <a:r>
              <a:rPr lang="zh-CN" altLang="en-US"/>
              <a:t>名工人看护值守。</a:t>
            </a:r>
            <a:endParaRPr lang="zh-CN" altLang="en-US"/>
          </a:p>
        </p:txBody>
      </p:sp>
      <p:sp>
        <p:nvSpPr>
          <p:cNvPr id="16387" name="灯片编号占位符 3"/>
          <p:cNvSpPr>
            <a:spLocks noGrp="1"/>
          </p:cNvSpPr>
          <p:nvPr>
            <p:ph type="sldNum" sz="quarter" idx="5"/>
          </p:nvPr>
        </p:nvSpPr>
        <p:spPr bwMode="auto">
          <a:noFill/>
          <a:ln>
            <a:miter lim="800000"/>
          </a:ln>
        </p:spPr>
        <p:txBody>
          <a:bodyPr wrap="square" numCol="1" anchorCtr="0" compatLnSpc="1"/>
          <a:lstStyle/>
          <a:p>
            <a:pPr fontAlgn="base">
              <a:spcBef>
                <a:spcPct val="0"/>
              </a:spcBef>
              <a:spcAft>
                <a:spcPct val="0"/>
              </a:spcAft>
            </a:pPr>
            <a:fld id="{180D4B33-D0C3-4483-B59D-7383DDEE3406}" type="slidenum">
              <a:rPr lang="zh-CN" altLang="en-US"/>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7"/>
          <p:cNvSpPr>
            <a:spLocks noGrp="1" noChangeArrowheads="1"/>
          </p:cNvSpPr>
          <p:nvPr>
            <p:ph type="sldNum" sz="quarter" idx="5"/>
          </p:nvPr>
        </p:nvSpPr>
        <p:spPr bwMode="auto">
          <a:noFill/>
          <a:ln>
            <a:miter lim="800000"/>
          </a:ln>
        </p:spPr>
        <p:txBody>
          <a:bodyPr wrap="square" numCol="1" anchorCtr="0" compatLnSpc="1"/>
          <a:lstStyle/>
          <a:p>
            <a:pPr fontAlgn="base">
              <a:spcBef>
                <a:spcPct val="0"/>
              </a:spcBef>
              <a:spcAft>
                <a:spcPct val="0"/>
              </a:spcAft>
            </a:pPr>
            <a:fld id="{1C1EBDBF-67CB-4FB9-9EC9-45AD911F87E4}" type="slidenum">
              <a:rPr lang="en-US" altLang="zh-CN"/>
            </a:fld>
            <a:endParaRPr lang="en-US" altLang="zh-CN"/>
          </a:p>
        </p:txBody>
      </p:sp>
      <p:sp>
        <p:nvSpPr>
          <p:cNvPr id="18434" name="Rectangle 2"/>
          <p:cNvSpPr>
            <a:spLocks noGrp="1" noChangeArrowheads="1"/>
          </p:cNvSpPr>
          <p:nvPr>
            <p:ph type="body" idx="1"/>
          </p:nvPr>
        </p:nvSpPr>
        <p:spPr bwMode="auto">
          <a:xfrm>
            <a:off x="0" y="2446338"/>
            <a:ext cx="6856413" cy="6605587"/>
          </a:xfrm>
          <a:noFill/>
        </p:spPr>
        <p:txBody>
          <a:bodyPr wrap="square" lIns="76200" tIns="76200" rIns="76200" bIns="76200" numCol="1" anchor="t" anchorCtr="0" compatLnSpc="1"/>
          <a:lstStyle/>
          <a:p>
            <a:pPr defTabSz="933450">
              <a:spcBef>
                <a:spcPct val="0"/>
              </a:spcBef>
            </a:pPr>
            <a:r>
              <a:rPr lang="zh-CN" altLang="en-US"/>
              <a:t>我们建议，在工作现场首先采取工程控制的的措施进行防护。</a:t>
            </a:r>
            <a:endParaRPr lang="zh-CN" altLang="en-US"/>
          </a:p>
        </p:txBody>
      </p:sp>
      <p:sp>
        <p:nvSpPr>
          <p:cNvPr id="18435" name="Rectangle 3"/>
          <p:cNvSpPr>
            <a:spLocks noGrp="1" noRot="1" noChangeAspect="1" noChangeArrowheads="1" noTextEdit="1"/>
          </p:cNvSpPr>
          <p:nvPr>
            <p:ph type="sldImg"/>
          </p:nvPr>
        </p:nvSpPr>
        <p:spPr bwMode="auto">
          <a:xfrm>
            <a:off x="15875" y="11113"/>
            <a:ext cx="3035300" cy="2276475"/>
          </a:xfrm>
          <a:noFill/>
          <a:ln cap="flat">
            <a:solidFill>
              <a:schemeClr val="tx1"/>
            </a:solidFill>
            <a:miter lim="800000"/>
          </a:ln>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bwMode="auto">
          <a:noFill/>
          <a:ln>
            <a:miter lim="800000"/>
          </a:ln>
        </p:spPr>
        <p:txBody>
          <a:bodyPr wrap="square" numCol="1" anchorCtr="0" compatLnSpc="1"/>
          <a:lstStyle/>
          <a:p>
            <a:pPr fontAlgn="base">
              <a:spcBef>
                <a:spcPct val="0"/>
              </a:spcBef>
              <a:spcAft>
                <a:spcPct val="0"/>
              </a:spcAft>
            </a:pPr>
            <a:fld id="{D58D967D-7304-4F1A-B45D-7536F4A88646}" type="slidenum">
              <a:rPr lang="en-US" altLang="zh-CN"/>
            </a:fld>
            <a:endParaRPr lang="en-US" altLang="zh-CN"/>
          </a:p>
        </p:txBody>
      </p:sp>
      <p:sp>
        <p:nvSpPr>
          <p:cNvPr id="331778" name="Rectangle 2"/>
          <p:cNvSpPr>
            <a:spLocks noGrp="1" noRot="1" noChangeAspect="1" noChangeArrowheads="1" noTextEdit="1"/>
          </p:cNvSpPr>
          <p:nvPr>
            <p:ph type="sldImg"/>
          </p:nvPr>
        </p:nvSpPr>
        <p:spPr bwMode="auto">
          <a:xfrm>
            <a:off x="1143000" y="685800"/>
            <a:ext cx="4570413" cy="3427413"/>
          </a:xfrm>
          <a:noFill/>
          <a:ln cap="flat">
            <a:solidFill>
              <a:schemeClr val="tx1"/>
            </a:solidFill>
            <a:miter lim="800000"/>
          </a:ln>
        </p:spPr>
      </p:sp>
      <p:sp>
        <p:nvSpPr>
          <p:cNvPr id="331779" name="Rectangle 3"/>
          <p:cNvSpPr>
            <a:spLocks noGrp="1" noChangeArrowheads="1"/>
          </p:cNvSpPr>
          <p:nvPr>
            <p:ph type="body" idx="1"/>
          </p:nvPr>
        </p:nvSpPr>
        <p:spPr bwMode="auto">
          <a:xfrm>
            <a:off x="912813" y="4341813"/>
            <a:ext cx="5030787" cy="4117975"/>
          </a:xfrm>
          <a:noFill/>
        </p:spPr>
        <p:txBody>
          <a:bodyPr wrap="square" lIns="92075" tIns="46038" rIns="92075" bIns="46038" numCol="1" anchor="t" anchorCtr="0" compatLnSpc="1"/>
          <a:lstStyle/>
          <a:p>
            <a:pPr indent="342900">
              <a:spcBef>
                <a:spcPct val="0"/>
              </a:spcBef>
            </a:pPr>
            <a:r>
              <a:rPr lang="zh-CN" altLang="en-US"/>
              <a:t>希望这些内容会对大家各自的呼吸保护实践起到帮助作用，更希望每个人在工作中保持健康的身体。</a:t>
            </a:r>
            <a:endParaRPr lang="zh-CN" altLang="en-US"/>
          </a:p>
          <a:p>
            <a:pPr indent="342900">
              <a:spcBef>
                <a:spcPct val="0"/>
              </a:spcBef>
            </a:pPr>
            <a:r>
              <a:rPr lang="zh-CN" altLang="en-US"/>
              <a:t>祝大家健康，谢谢大家！</a:t>
            </a:r>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5"/>
          <p:cNvSpPr txBox="1">
            <a:spLocks noChangeArrowheads="1"/>
          </p:cNvSpPr>
          <p:nvPr userDrawn="1"/>
        </p:nvSpPr>
        <p:spPr bwMode="auto">
          <a:xfrm>
            <a:off x="0" y="6597650"/>
            <a:ext cx="827088" cy="274638"/>
          </a:xfrm>
          <a:prstGeom prst="rect">
            <a:avLst/>
          </a:prstGeom>
          <a:noFill/>
          <a:ln>
            <a:noFill/>
          </a:ln>
        </p:spPr>
        <p:txBody>
          <a:bodyPr>
            <a:spAutoFit/>
          </a:bodyPr>
          <a:lstStyle/>
          <a:p>
            <a:pPr fontAlgn="auto">
              <a:spcBef>
                <a:spcPct val="50000"/>
              </a:spcBef>
              <a:spcAft>
                <a:spcPts val="0"/>
              </a:spcAft>
              <a:defRPr/>
            </a:pPr>
            <a:r>
              <a:rPr lang="zh-CN" altLang="en-US" sz="1200" b="1" dirty="0">
                <a:solidFill>
                  <a:srgbClr val="669900"/>
                </a:solidFill>
                <a:latin typeface="黑体" panose="02010609060101010101" pitchFamily="49" charset="-122"/>
                <a:ea typeface="+mn-ea"/>
              </a:rPr>
              <a:t>第</a:t>
            </a:r>
            <a:fld id="{49C42642-AA84-4FC7-9000-D7AE09C4F74F}" type="slidenum">
              <a:rPr lang="zh-CN" altLang="en-US" sz="1200" b="1" dirty="0">
                <a:solidFill>
                  <a:srgbClr val="669900"/>
                </a:solidFill>
                <a:latin typeface="黑体" panose="02010609060101010101" pitchFamily="49" charset="-122"/>
                <a:ea typeface="+mn-ea"/>
              </a:rPr>
            </a:fld>
            <a:r>
              <a:rPr lang="zh-CN" altLang="en-US" sz="1200" b="1" dirty="0">
                <a:solidFill>
                  <a:srgbClr val="669900"/>
                </a:solidFill>
                <a:latin typeface="黑体" panose="02010609060101010101" pitchFamily="49" charset="-122"/>
                <a:ea typeface="+mn-ea"/>
              </a:rPr>
              <a:t>页</a:t>
            </a:r>
            <a:endParaRPr lang="zh-CN" altLang="en-US" sz="1200" b="1" dirty="0">
              <a:solidFill>
                <a:srgbClr val="669900"/>
              </a:solidFill>
              <a:latin typeface="黑体" panose="02010609060101010101" pitchFamily="49" charset="-122"/>
              <a:ea typeface="+mn-ea"/>
            </a:endParaRPr>
          </a:p>
        </p:txBody>
      </p:sp>
      <p:sp>
        <p:nvSpPr>
          <p:cNvPr id="2" name="Title 1"/>
          <p:cNvSpPr>
            <a:spLocks noGrp="1"/>
          </p:cNvSpPr>
          <p:nvPr>
            <p:ph type="ctrTitle"/>
          </p:nvPr>
        </p:nvSpPr>
        <p:spPr>
          <a:xfrm>
            <a:off x="685800" y="2130425"/>
            <a:ext cx="7772400" cy="917575"/>
          </a:xfrm>
        </p:spPr>
        <p:txBody>
          <a:bodyPr/>
          <a:lstStyle/>
          <a:p>
            <a:r>
              <a:rPr lang="en-US"/>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b="1">
                <a:solidFill>
                  <a:srgbClr val="000099"/>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228600"/>
            <a:ext cx="8229600" cy="762000"/>
          </a:xfrm>
        </p:spPr>
        <p:txBody>
          <a:bodyPr/>
          <a:lstStyle/>
          <a:p>
            <a:r>
              <a:rPr lang="en-US" dirty="0"/>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rgbClr val="000099"/>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946150"/>
          </a:xfrm>
        </p:spPr>
        <p:txBody>
          <a:bodyPr anchor="b"/>
          <a:lstStyle>
            <a:lvl1pPr algn="l">
              <a:defRPr sz="2000" b="1"/>
            </a:lvl1pPr>
          </a:lstStyle>
          <a:p>
            <a:r>
              <a:rPr lang="en-US" dirty="0"/>
              <a:t>Click to edit Master title style</a:t>
            </a:r>
            <a:endParaRPr lang="en-US" dirty="0"/>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Title Placeholder 1"/>
          <p:cNvSpPr>
            <a:spLocks noGrp="1"/>
          </p:cNvSpPr>
          <p:nvPr>
            <p:ph type="title"/>
          </p:nvPr>
        </p:nvSpPr>
        <p:spPr bwMode="auto">
          <a:xfrm>
            <a:off x="533400" y="304800"/>
            <a:ext cx="8229600" cy="792163"/>
          </a:xfrm>
          <a:prstGeom prst="rect">
            <a:avLst/>
          </a:prstGeom>
          <a:solidFill>
            <a:srgbClr val="00863D"/>
          </a:solidFill>
          <a:ln w="9525">
            <a:noFill/>
            <a:miter lim="800000"/>
          </a:ln>
        </p:spPr>
        <p:txBody>
          <a:bodyPr vert="horz" wrap="square" lIns="91440" tIns="45720" rIns="91440" bIns="45720" numCol="1" anchor="ctr" anchorCtr="0" compatLnSpc="1"/>
          <a:lstStyle/>
          <a:p>
            <a:pPr lvl="0"/>
            <a:r>
              <a:rPr lang="en-US" altLang="zh-CN"/>
              <a:t>Click to edit Master title style</a:t>
            </a:r>
            <a:endParaRPr lang="en-US" altLang="zh-CN"/>
          </a:p>
        </p:txBody>
      </p:sp>
      <p:sp>
        <p:nvSpPr>
          <p:cNvPr id="65539" name="Text Placeholder 2"/>
          <p:cNvSpPr>
            <a:spLocks noGrp="1"/>
          </p:cNvSpPr>
          <p:nvPr>
            <p:ph type="body" idx="1"/>
          </p:nvPr>
        </p:nvSpPr>
        <p:spPr bwMode="auto">
          <a:xfrm>
            <a:off x="468313" y="1628775"/>
            <a:ext cx="8229600" cy="4525963"/>
          </a:xfrm>
          <a:prstGeom prst="rect">
            <a:avLst/>
          </a:prstGeom>
          <a:noFill/>
          <a:ln w="9525">
            <a:noFill/>
            <a:miter lim="800000"/>
          </a:ln>
        </p:spPr>
        <p:txBody>
          <a:bodyPr vert="horz" wrap="square" lIns="91440" tIns="45720" rIns="91440" bIns="45720" numCol="1" anchor="t" anchorCtr="0" compatLnSpc="1"/>
          <a:lstStyle/>
          <a:p>
            <a:pPr lvl="0"/>
            <a:r>
              <a:rPr lang="en-US" altLang="zh-CN"/>
              <a:t>Click to edit Master text styles</a:t>
            </a:r>
            <a:endParaRPr lang="en-US" altLang="zh-CN"/>
          </a:p>
          <a:p>
            <a:pPr lvl="1"/>
            <a:r>
              <a:rPr lang="en-US" altLang="zh-CN"/>
              <a:t>Second level</a:t>
            </a:r>
            <a:endParaRPr lang="en-US" altLang="zh-CN"/>
          </a:p>
          <a:p>
            <a:pPr lvl="2"/>
            <a:r>
              <a:rPr lang="en-US" altLang="zh-CN"/>
              <a:t>Third level</a:t>
            </a:r>
            <a:endParaRPr lang="en-US" altLang="zh-CN"/>
          </a:p>
          <a:p>
            <a:pPr lvl="3"/>
            <a:r>
              <a:rPr lang="en-US" altLang="zh-CN"/>
              <a:t>Fourth level</a:t>
            </a:r>
            <a:endParaRPr lang="en-US" altLang="zh-CN"/>
          </a:p>
          <a:p>
            <a:pPr lvl="4"/>
            <a:r>
              <a:rPr lang="en-US" altLang="zh-CN"/>
              <a:t>Fifth level</a:t>
            </a:r>
            <a:endParaRPr lang="en-US" altLang="zh-CN"/>
          </a:p>
        </p:txBody>
      </p:sp>
      <p:sp>
        <p:nvSpPr>
          <p:cNvPr id="9" name="Text Box 5"/>
          <p:cNvSpPr txBox="1">
            <a:spLocks noChangeArrowheads="1"/>
          </p:cNvSpPr>
          <p:nvPr userDrawn="1"/>
        </p:nvSpPr>
        <p:spPr bwMode="auto">
          <a:xfrm>
            <a:off x="0" y="6597650"/>
            <a:ext cx="827088" cy="274638"/>
          </a:xfrm>
          <a:prstGeom prst="rect">
            <a:avLst/>
          </a:prstGeom>
          <a:noFill/>
          <a:ln>
            <a:noFill/>
          </a:ln>
        </p:spPr>
        <p:txBody>
          <a:bodyPr>
            <a:spAutoFit/>
          </a:bodyPr>
          <a:lstStyle/>
          <a:p>
            <a:pPr fontAlgn="auto">
              <a:spcBef>
                <a:spcPct val="50000"/>
              </a:spcBef>
              <a:spcAft>
                <a:spcPts val="0"/>
              </a:spcAft>
              <a:defRPr/>
            </a:pPr>
            <a:r>
              <a:rPr lang="zh-CN" altLang="en-US" sz="1200" b="1" dirty="0">
                <a:solidFill>
                  <a:srgbClr val="669900"/>
                </a:solidFill>
                <a:latin typeface="黑体" panose="02010609060101010101" pitchFamily="49" charset="-122"/>
                <a:ea typeface="+mn-ea"/>
              </a:rPr>
              <a:t>第</a:t>
            </a:r>
            <a:fld id="{11B84585-95A7-49A2-9E24-2E585F7C3628}" type="slidenum">
              <a:rPr lang="zh-CN" altLang="en-US" sz="1200" b="1" dirty="0">
                <a:solidFill>
                  <a:srgbClr val="669900"/>
                </a:solidFill>
                <a:latin typeface="黑体" panose="02010609060101010101" pitchFamily="49" charset="-122"/>
                <a:ea typeface="+mn-ea"/>
              </a:rPr>
            </a:fld>
            <a:r>
              <a:rPr lang="zh-CN" altLang="en-US" sz="1200" b="1" dirty="0">
                <a:solidFill>
                  <a:srgbClr val="669900"/>
                </a:solidFill>
                <a:latin typeface="黑体" panose="02010609060101010101" pitchFamily="49" charset="-122"/>
                <a:ea typeface="+mn-ea"/>
              </a:rPr>
              <a:t>页</a:t>
            </a:r>
            <a:endParaRPr lang="zh-CN" altLang="en-US" sz="1200" b="1" dirty="0">
              <a:solidFill>
                <a:srgbClr val="669900"/>
              </a:solidFill>
              <a:latin typeface="黑体" panose="02010609060101010101" pitchFamily="49" charset="-122"/>
              <a:ea typeface="+mn-ea"/>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fontAlgn="base">
        <a:spcBef>
          <a:spcPct val="0"/>
        </a:spcBef>
        <a:spcAft>
          <a:spcPct val="0"/>
        </a:spcAft>
        <a:defRPr sz="4400" b="1" kern="1200">
          <a:solidFill>
            <a:srgbClr val="F2F2F2"/>
          </a:solidFill>
          <a:latin typeface="黑体" panose="02010609060101010101" pitchFamily="49" charset="-122"/>
          <a:ea typeface="黑体" panose="02010609060101010101" pitchFamily="49" charset="-122"/>
          <a:cs typeface="+mj-cs"/>
        </a:defRPr>
      </a:lvl1pPr>
      <a:lvl2pPr algn="ctr" rtl="0" fontAlgn="base">
        <a:spcBef>
          <a:spcPct val="0"/>
        </a:spcBef>
        <a:spcAft>
          <a:spcPct val="0"/>
        </a:spcAft>
        <a:defRPr sz="4400" b="1">
          <a:solidFill>
            <a:srgbClr val="F2F2F2"/>
          </a:solidFill>
          <a:latin typeface="黑体" panose="02010609060101010101" pitchFamily="49" charset="-122"/>
          <a:ea typeface="黑体" panose="02010609060101010101" pitchFamily="49" charset="-122"/>
        </a:defRPr>
      </a:lvl2pPr>
      <a:lvl3pPr algn="ctr" rtl="0" fontAlgn="base">
        <a:spcBef>
          <a:spcPct val="0"/>
        </a:spcBef>
        <a:spcAft>
          <a:spcPct val="0"/>
        </a:spcAft>
        <a:defRPr sz="4400" b="1">
          <a:solidFill>
            <a:srgbClr val="F2F2F2"/>
          </a:solidFill>
          <a:latin typeface="黑体" panose="02010609060101010101" pitchFamily="49" charset="-122"/>
          <a:ea typeface="黑体" panose="02010609060101010101" pitchFamily="49" charset="-122"/>
        </a:defRPr>
      </a:lvl3pPr>
      <a:lvl4pPr algn="ctr" rtl="0" fontAlgn="base">
        <a:spcBef>
          <a:spcPct val="0"/>
        </a:spcBef>
        <a:spcAft>
          <a:spcPct val="0"/>
        </a:spcAft>
        <a:defRPr sz="4400" b="1">
          <a:solidFill>
            <a:srgbClr val="F2F2F2"/>
          </a:solidFill>
          <a:latin typeface="黑体" panose="02010609060101010101" pitchFamily="49" charset="-122"/>
          <a:ea typeface="黑体" panose="02010609060101010101" pitchFamily="49" charset="-122"/>
        </a:defRPr>
      </a:lvl4pPr>
      <a:lvl5pPr algn="ctr" rtl="0" fontAlgn="base">
        <a:spcBef>
          <a:spcPct val="0"/>
        </a:spcBef>
        <a:spcAft>
          <a:spcPct val="0"/>
        </a:spcAft>
        <a:defRPr sz="4400" b="1">
          <a:solidFill>
            <a:srgbClr val="F2F2F2"/>
          </a:solidFill>
          <a:latin typeface="黑体" panose="02010609060101010101" pitchFamily="49" charset="-122"/>
          <a:ea typeface="黑体" panose="02010609060101010101" pitchFamily="49" charset="-122"/>
        </a:defRPr>
      </a:lvl5pPr>
      <a:lvl6pPr marL="457200" algn="ctr" rtl="0" fontAlgn="base">
        <a:spcBef>
          <a:spcPct val="0"/>
        </a:spcBef>
        <a:spcAft>
          <a:spcPct val="0"/>
        </a:spcAft>
        <a:defRPr sz="4400" b="1">
          <a:solidFill>
            <a:srgbClr val="F2F2F2"/>
          </a:solidFill>
          <a:latin typeface="黑体" panose="02010609060101010101" pitchFamily="49" charset="-122"/>
          <a:ea typeface="黑体" panose="02010609060101010101" pitchFamily="49" charset="-122"/>
        </a:defRPr>
      </a:lvl6pPr>
      <a:lvl7pPr marL="914400" algn="ctr" rtl="0" fontAlgn="base">
        <a:spcBef>
          <a:spcPct val="0"/>
        </a:spcBef>
        <a:spcAft>
          <a:spcPct val="0"/>
        </a:spcAft>
        <a:defRPr sz="4400" b="1">
          <a:solidFill>
            <a:srgbClr val="F2F2F2"/>
          </a:solidFill>
          <a:latin typeface="黑体" panose="02010609060101010101" pitchFamily="49" charset="-122"/>
          <a:ea typeface="黑体" panose="02010609060101010101" pitchFamily="49" charset="-122"/>
        </a:defRPr>
      </a:lvl7pPr>
      <a:lvl8pPr marL="1371600" algn="ctr" rtl="0" fontAlgn="base">
        <a:spcBef>
          <a:spcPct val="0"/>
        </a:spcBef>
        <a:spcAft>
          <a:spcPct val="0"/>
        </a:spcAft>
        <a:defRPr sz="4400" b="1">
          <a:solidFill>
            <a:srgbClr val="F2F2F2"/>
          </a:solidFill>
          <a:latin typeface="黑体" panose="02010609060101010101" pitchFamily="49" charset="-122"/>
          <a:ea typeface="黑体" panose="02010609060101010101" pitchFamily="49" charset="-122"/>
        </a:defRPr>
      </a:lvl8pPr>
      <a:lvl9pPr marL="1828800" algn="ctr" rtl="0" fontAlgn="base">
        <a:spcBef>
          <a:spcPct val="0"/>
        </a:spcBef>
        <a:spcAft>
          <a:spcPct val="0"/>
        </a:spcAft>
        <a:defRPr sz="4400" b="1">
          <a:solidFill>
            <a:srgbClr val="F2F2F2"/>
          </a:solidFill>
          <a:latin typeface="黑体" panose="02010609060101010101" pitchFamily="49" charset="-122"/>
          <a:ea typeface="黑体" panose="02010609060101010101" pitchFamily="49" charset="-122"/>
        </a:defRPr>
      </a:lvl9pPr>
    </p:titleStyle>
    <p:bodyStyle>
      <a:lvl1pPr marL="342900" indent="-342900" algn="l" rtl="0" fontAlgn="base">
        <a:spcBef>
          <a:spcPct val="20000"/>
        </a:spcBef>
        <a:spcAft>
          <a:spcPct val="0"/>
        </a:spcAft>
        <a:buFont typeface="Arial" panose="020B0604020202020204" pitchFamily="34" charset="0"/>
        <a:buChar char="•"/>
        <a:defRPr sz="3200" b="1" kern="1200">
          <a:solidFill>
            <a:srgbClr val="000099"/>
          </a:solidFill>
          <a:latin typeface="黑体" panose="02010609060101010101" pitchFamily="49" charset="-122"/>
          <a:ea typeface="黑体" panose="02010609060101010101" pitchFamily="49" charset="-122"/>
          <a:cs typeface="+mn-cs"/>
        </a:defRPr>
      </a:lvl1pPr>
      <a:lvl2pPr marL="742950" indent="-285750" algn="l" rtl="0" fontAlgn="base">
        <a:spcBef>
          <a:spcPct val="20000"/>
        </a:spcBef>
        <a:spcAft>
          <a:spcPct val="0"/>
        </a:spcAft>
        <a:buFont typeface="Arial" panose="020B0604020202020204" pitchFamily="34" charset="0"/>
        <a:buChar char="–"/>
        <a:defRPr sz="2800" b="1" kern="1200">
          <a:solidFill>
            <a:srgbClr val="000099"/>
          </a:solidFill>
          <a:latin typeface="黑体" panose="02010609060101010101" pitchFamily="49" charset="-122"/>
          <a:ea typeface="黑体" panose="02010609060101010101" pitchFamily="49" charset="-122"/>
          <a:cs typeface="+mn-cs"/>
        </a:defRPr>
      </a:lvl2pPr>
      <a:lvl3pPr marL="1143000" indent="-228600" algn="l" rtl="0" fontAlgn="base">
        <a:spcBef>
          <a:spcPct val="20000"/>
        </a:spcBef>
        <a:spcAft>
          <a:spcPct val="0"/>
        </a:spcAft>
        <a:buFont typeface="Arial" panose="020B0604020202020204" pitchFamily="34" charset="0"/>
        <a:buChar char="•"/>
        <a:defRPr sz="2400" b="1" kern="1200">
          <a:solidFill>
            <a:srgbClr val="000099"/>
          </a:solidFill>
          <a:latin typeface="黑体" panose="02010609060101010101" pitchFamily="49" charset="-122"/>
          <a:ea typeface="黑体" panose="02010609060101010101" pitchFamily="49" charset="-122"/>
          <a:cs typeface="+mn-cs"/>
        </a:defRPr>
      </a:lvl3pPr>
      <a:lvl4pPr marL="1600200" indent="-228600" algn="l" rtl="0" fontAlgn="base">
        <a:spcBef>
          <a:spcPct val="20000"/>
        </a:spcBef>
        <a:spcAft>
          <a:spcPct val="0"/>
        </a:spcAft>
        <a:buFont typeface="Arial" panose="020B0604020202020204" pitchFamily="34" charset="0"/>
        <a:buChar char="–"/>
        <a:defRPr sz="2000" b="1" kern="1200">
          <a:solidFill>
            <a:srgbClr val="000099"/>
          </a:solidFill>
          <a:latin typeface="黑体" panose="02010609060101010101" pitchFamily="49" charset="-122"/>
          <a:ea typeface="黑体" panose="02010609060101010101" pitchFamily="49" charset="-122"/>
          <a:cs typeface="+mn-cs"/>
        </a:defRPr>
      </a:lvl4pPr>
      <a:lvl5pPr marL="2057400" indent="-228600" algn="l" rtl="0" fontAlgn="base">
        <a:spcBef>
          <a:spcPct val="20000"/>
        </a:spcBef>
        <a:spcAft>
          <a:spcPct val="0"/>
        </a:spcAft>
        <a:buFont typeface="Arial" panose="020B0604020202020204" pitchFamily="34" charset="0"/>
        <a:buChar char="»"/>
        <a:defRPr sz="2000" b="1" kern="1200">
          <a:solidFill>
            <a:srgbClr val="000099"/>
          </a:solidFill>
          <a:latin typeface="黑体" panose="02010609060101010101" pitchFamily="49" charset="-122"/>
          <a:ea typeface="黑体" panose="02010609060101010101" pitchFamily="49" charset="-122"/>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100.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112.jpeg"/><Relationship Id="rId6" Type="http://schemas.openxmlformats.org/officeDocument/2006/relationships/image" Target="../media/image111.jpeg"/><Relationship Id="rId5" Type="http://schemas.microsoft.com/office/2007/relationships/diagramDrawing" Target="../diagrams/drawing49.xml"/><Relationship Id="rId4" Type="http://schemas.openxmlformats.org/officeDocument/2006/relationships/diagramColors" Target="../diagrams/colors49.xml"/><Relationship Id="rId3" Type="http://schemas.openxmlformats.org/officeDocument/2006/relationships/diagramQuickStyle" Target="../diagrams/quickStyle49.xml"/><Relationship Id="rId2" Type="http://schemas.openxmlformats.org/officeDocument/2006/relationships/diagramLayout" Target="../diagrams/layout49.xml"/><Relationship Id="rId1" Type="http://schemas.openxmlformats.org/officeDocument/2006/relationships/diagramData" Target="../diagrams/data49.xml"/></Relationships>
</file>

<file path=ppt/slides/_rels/slide101.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114.jpeg"/><Relationship Id="rId7" Type="http://schemas.openxmlformats.org/officeDocument/2006/relationships/image" Target="../media/image113.wmf"/><Relationship Id="rId6" Type="http://schemas.openxmlformats.org/officeDocument/2006/relationships/oleObject" Target="../embeddings/oleObject7.bin"/><Relationship Id="rId5" Type="http://schemas.microsoft.com/office/2007/relationships/diagramDrawing" Target="../diagrams/drawing50.xml"/><Relationship Id="rId4" Type="http://schemas.openxmlformats.org/officeDocument/2006/relationships/diagramColors" Target="../diagrams/colors50.xml"/><Relationship Id="rId3" Type="http://schemas.openxmlformats.org/officeDocument/2006/relationships/diagramQuickStyle" Target="../diagrams/quickStyle50.xml"/><Relationship Id="rId2" Type="http://schemas.openxmlformats.org/officeDocument/2006/relationships/diagramLayout" Target="../diagrams/layout50.xml"/><Relationship Id="rId10" Type="http://schemas.openxmlformats.org/officeDocument/2006/relationships/vmlDrawing" Target="../drawings/vmlDrawing5.vml"/><Relationship Id="rId1" Type="http://schemas.openxmlformats.org/officeDocument/2006/relationships/diagramData" Target="../diagrams/data50.xml"/></Relationships>
</file>

<file path=ppt/slides/_rels/slide10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6.jpeg"/><Relationship Id="rId1" Type="http://schemas.openxmlformats.org/officeDocument/2006/relationships/image" Target="../media/image115.jpeg"/></Relationships>
</file>

<file path=ppt/slides/_rels/slide103.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119.jpeg"/><Relationship Id="rId7" Type="http://schemas.openxmlformats.org/officeDocument/2006/relationships/image" Target="../media/image118.jpeg"/><Relationship Id="rId6" Type="http://schemas.openxmlformats.org/officeDocument/2006/relationships/image" Target="../media/image117.jpeg"/><Relationship Id="rId5" Type="http://schemas.microsoft.com/office/2007/relationships/diagramDrawing" Target="../diagrams/drawing51.xml"/><Relationship Id="rId4" Type="http://schemas.openxmlformats.org/officeDocument/2006/relationships/diagramColors" Target="../diagrams/colors51.xml"/><Relationship Id="rId3" Type="http://schemas.openxmlformats.org/officeDocument/2006/relationships/diagramQuickStyle" Target="../diagrams/quickStyle51.xml"/><Relationship Id="rId2" Type="http://schemas.openxmlformats.org/officeDocument/2006/relationships/diagramLayout" Target="../diagrams/layout51.xml"/><Relationship Id="rId1" Type="http://schemas.openxmlformats.org/officeDocument/2006/relationships/diagramData" Target="../diagrams/data5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20.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21.jpeg"/></Relationships>
</file>

<file path=ppt/slides/_rels/slide10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52.xml"/><Relationship Id="rId4" Type="http://schemas.openxmlformats.org/officeDocument/2006/relationships/diagramColors" Target="../diagrams/colors52.xml"/><Relationship Id="rId3" Type="http://schemas.openxmlformats.org/officeDocument/2006/relationships/diagramQuickStyle" Target="../diagrams/quickStyle52.xml"/><Relationship Id="rId2" Type="http://schemas.openxmlformats.org/officeDocument/2006/relationships/diagramLayout" Target="../diagrams/layout52.xml"/><Relationship Id="rId1" Type="http://schemas.openxmlformats.org/officeDocument/2006/relationships/diagramData" Target="../diagrams/data52.xml"/></Relationships>
</file>

<file path=ppt/slides/_rels/slide109.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123.jpeg"/><Relationship Id="rId6" Type="http://schemas.openxmlformats.org/officeDocument/2006/relationships/image" Target="../media/image122.jpeg"/><Relationship Id="rId5" Type="http://schemas.microsoft.com/office/2007/relationships/diagramDrawing" Target="../diagrams/drawing53.xml"/><Relationship Id="rId4" Type="http://schemas.openxmlformats.org/officeDocument/2006/relationships/diagramColors" Target="../diagrams/colors53.xml"/><Relationship Id="rId3" Type="http://schemas.openxmlformats.org/officeDocument/2006/relationships/diagramQuickStyle" Target="../diagrams/quickStyle53.xml"/><Relationship Id="rId2" Type="http://schemas.openxmlformats.org/officeDocument/2006/relationships/diagramLayout" Target="../diagrams/layout53.xml"/><Relationship Id="rId1" Type="http://schemas.openxmlformats.org/officeDocument/2006/relationships/diagramData" Target="../diagrams/data53.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jpeg"/></Relationships>
</file>

<file path=ppt/slides/_rels/slide110.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54.xml"/><Relationship Id="rId4" Type="http://schemas.openxmlformats.org/officeDocument/2006/relationships/diagramColors" Target="../diagrams/colors54.xml"/><Relationship Id="rId3" Type="http://schemas.openxmlformats.org/officeDocument/2006/relationships/diagramQuickStyle" Target="../diagrams/quickStyle54.xml"/><Relationship Id="rId2" Type="http://schemas.openxmlformats.org/officeDocument/2006/relationships/diagramLayout" Target="../diagrams/layout54.xml"/><Relationship Id="rId1" Type="http://schemas.openxmlformats.org/officeDocument/2006/relationships/diagramData" Target="../diagrams/data5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128.jpeg"/><Relationship Id="rId4" Type="http://schemas.openxmlformats.org/officeDocument/2006/relationships/image" Target="../media/image127.jpeg"/><Relationship Id="rId3" Type="http://schemas.openxmlformats.org/officeDocument/2006/relationships/image" Target="../media/image126.jpeg"/><Relationship Id="rId2" Type="http://schemas.openxmlformats.org/officeDocument/2006/relationships/image" Target="../media/image125.jpeg"/><Relationship Id="rId1" Type="http://schemas.openxmlformats.org/officeDocument/2006/relationships/image" Target="../media/image124.jpe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8" Type="http://schemas.openxmlformats.org/officeDocument/2006/relationships/slideLayout" Target="../slideLayouts/slideLayout1.xml"/><Relationship Id="rId7" Type="http://schemas.openxmlformats.org/officeDocument/2006/relationships/image" Target="../media/image130.jpeg"/><Relationship Id="rId6" Type="http://schemas.openxmlformats.org/officeDocument/2006/relationships/image" Target="../media/image129.jpeg"/><Relationship Id="rId5" Type="http://schemas.microsoft.com/office/2007/relationships/diagramDrawing" Target="../diagrams/drawing55.xml"/><Relationship Id="rId4" Type="http://schemas.openxmlformats.org/officeDocument/2006/relationships/diagramColors" Target="../diagrams/colors55.xml"/><Relationship Id="rId3" Type="http://schemas.openxmlformats.org/officeDocument/2006/relationships/diagramQuickStyle" Target="../diagrams/quickStyle55.xml"/><Relationship Id="rId2" Type="http://schemas.openxmlformats.org/officeDocument/2006/relationships/diagramLayout" Target="../diagrams/layout55.xml"/><Relationship Id="rId1" Type="http://schemas.openxmlformats.org/officeDocument/2006/relationships/diagramData" Target="../diagrams/data5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31.png"/></Relationships>
</file>

<file path=ppt/slides/_rels/slide11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32.jpeg"/></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4.png"/></Relationships>
</file>

<file path=ppt/slides/_rels/slide12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33.jpe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35.jpeg"/><Relationship Id="rId1" Type="http://schemas.openxmlformats.org/officeDocument/2006/relationships/image" Target="../media/image134.jpeg"/></Relationships>
</file>

<file path=ppt/slides/_rels/slide123.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138.jpeg"/><Relationship Id="rId7" Type="http://schemas.openxmlformats.org/officeDocument/2006/relationships/image" Target="../media/image137.jpeg"/><Relationship Id="rId6" Type="http://schemas.microsoft.com/office/2007/relationships/diagramDrawing" Target="../diagrams/drawing56.xml"/><Relationship Id="rId5" Type="http://schemas.openxmlformats.org/officeDocument/2006/relationships/diagramColors" Target="../diagrams/colors56.xml"/><Relationship Id="rId4" Type="http://schemas.openxmlformats.org/officeDocument/2006/relationships/diagramQuickStyle" Target="../diagrams/quickStyle56.xml"/><Relationship Id="rId3" Type="http://schemas.openxmlformats.org/officeDocument/2006/relationships/diagramLayout" Target="../diagrams/layout56.xml"/><Relationship Id="rId2" Type="http://schemas.openxmlformats.org/officeDocument/2006/relationships/diagramData" Target="../diagrams/data56.xml"/><Relationship Id="rId1" Type="http://schemas.openxmlformats.org/officeDocument/2006/relationships/image" Target="../media/image136.jpeg"/></Relationships>
</file>

<file path=ppt/slides/_rels/slide12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57.xml"/><Relationship Id="rId4" Type="http://schemas.openxmlformats.org/officeDocument/2006/relationships/diagramColors" Target="../diagrams/colors57.xml"/><Relationship Id="rId3" Type="http://schemas.openxmlformats.org/officeDocument/2006/relationships/diagramQuickStyle" Target="../diagrams/quickStyle57.xml"/><Relationship Id="rId2" Type="http://schemas.openxmlformats.org/officeDocument/2006/relationships/diagramLayout" Target="../diagrams/layout57.xml"/><Relationship Id="rId1" Type="http://schemas.openxmlformats.org/officeDocument/2006/relationships/diagramData" Target="../diagrams/data57.xml"/></Relationships>
</file>

<file path=ppt/slides/_rels/slide12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58.xml"/><Relationship Id="rId4" Type="http://schemas.openxmlformats.org/officeDocument/2006/relationships/diagramColors" Target="../diagrams/colors58.xml"/><Relationship Id="rId3" Type="http://schemas.openxmlformats.org/officeDocument/2006/relationships/diagramQuickStyle" Target="../diagrams/quickStyle58.xml"/><Relationship Id="rId2" Type="http://schemas.openxmlformats.org/officeDocument/2006/relationships/diagramLayout" Target="../diagrams/layout58.xml"/><Relationship Id="rId1" Type="http://schemas.openxmlformats.org/officeDocument/2006/relationships/diagramData" Target="../diagrams/data58.xml"/></Relationships>
</file>

<file path=ppt/slides/_rels/slide12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59.xml"/><Relationship Id="rId4" Type="http://schemas.openxmlformats.org/officeDocument/2006/relationships/diagramColors" Target="../diagrams/colors59.xml"/><Relationship Id="rId3" Type="http://schemas.openxmlformats.org/officeDocument/2006/relationships/diagramQuickStyle" Target="../diagrams/quickStyle59.xml"/><Relationship Id="rId2" Type="http://schemas.openxmlformats.org/officeDocument/2006/relationships/diagramLayout" Target="../diagrams/layout59.xml"/><Relationship Id="rId1" Type="http://schemas.openxmlformats.org/officeDocument/2006/relationships/diagramData" Target="../diagrams/data59.xml"/></Relationships>
</file>

<file path=ppt/slides/_rels/slide127.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141.jpeg"/><Relationship Id="rId7" Type="http://schemas.openxmlformats.org/officeDocument/2006/relationships/image" Target="../media/image140.jpeg"/><Relationship Id="rId6" Type="http://schemas.openxmlformats.org/officeDocument/2006/relationships/image" Target="../media/image139.jpeg"/><Relationship Id="rId5" Type="http://schemas.microsoft.com/office/2007/relationships/diagramDrawing" Target="../diagrams/drawing60.xml"/><Relationship Id="rId4" Type="http://schemas.openxmlformats.org/officeDocument/2006/relationships/diagramColors" Target="../diagrams/colors60.xml"/><Relationship Id="rId3" Type="http://schemas.openxmlformats.org/officeDocument/2006/relationships/diagramQuickStyle" Target="../diagrams/quickStyle60.xml"/><Relationship Id="rId2" Type="http://schemas.openxmlformats.org/officeDocument/2006/relationships/diagramLayout" Target="../diagrams/layout60.xml"/><Relationship Id="rId1" Type="http://schemas.openxmlformats.org/officeDocument/2006/relationships/diagramData" Target="../diagrams/data60.xml"/></Relationships>
</file>

<file path=ppt/slides/_rels/slide128.xml.rels><?xml version="1.0" encoding="UTF-8" standalone="yes"?>
<Relationships xmlns="http://schemas.openxmlformats.org/package/2006/relationships"><Relationship Id="rId6" Type="http://schemas.openxmlformats.org/officeDocument/2006/relationships/vmlDrawing" Target="../drawings/vmlDrawing6.vml"/><Relationship Id="rId5" Type="http://schemas.openxmlformats.org/officeDocument/2006/relationships/slideLayout" Target="../slideLayouts/slideLayout2.xml"/><Relationship Id="rId4" Type="http://schemas.openxmlformats.org/officeDocument/2006/relationships/image" Target="../media/image143.png"/><Relationship Id="rId3" Type="http://schemas.openxmlformats.org/officeDocument/2006/relationships/oleObject" Target="../embeddings/oleObject9.bin"/><Relationship Id="rId2" Type="http://schemas.openxmlformats.org/officeDocument/2006/relationships/image" Target="../media/image142.png"/><Relationship Id="rId1" Type="http://schemas.openxmlformats.org/officeDocument/2006/relationships/oleObject" Target="../embeddings/oleObject8.bin"/></Relationships>
</file>

<file path=ppt/slides/_rels/slide12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44.jpe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jpe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45.png"/></Relationships>
</file>

<file path=ppt/slides/_rels/slide13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46.png"/></Relationships>
</file>

<file path=ppt/slides/_rels/slide1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148.jpeg"/><Relationship Id="rId1" Type="http://schemas.openxmlformats.org/officeDocument/2006/relationships/image" Target="../media/image147.jpeg"/></Relationships>
</file>

<file path=ppt/slides/_rels/slide13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49.jpe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7.jpeg"/><Relationship Id="rId1" Type="http://schemas.openxmlformats.org/officeDocument/2006/relationships/image" Target="../media/image6.jpeg"/></Relationships>
</file>

<file path=ppt/slides/_rels/slide1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151.png"/><Relationship Id="rId1" Type="http://schemas.openxmlformats.org/officeDocument/2006/relationships/image" Target="../media/image150.jpeg"/></Relationships>
</file>

<file path=ppt/slides/_rels/slide14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52.jpeg"/></Relationships>
</file>

<file path=ppt/slides/_rels/slide142.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61.xml"/><Relationship Id="rId4" Type="http://schemas.openxmlformats.org/officeDocument/2006/relationships/diagramColors" Target="../diagrams/colors61.xml"/><Relationship Id="rId3" Type="http://schemas.openxmlformats.org/officeDocument/2006/relationships/diagramQuickStyle" Target="../diagrams/quickStyle61.xml"/><Relationship Id="rId2" Type="http://schemas.openxmlformats.org/officeDocument/2006/relationships/diagramLayout" Target="../diagrams/layout61.xml"/><Relationship Id="rId1" Type="http://schemas.openxmlformats.org/officeDocument/2006/relationships/diagramData" Target="../diagrams/data61.xml"/></Relationships>
</file>

<file path=ppt/slides/_rels/slide143.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microsoft.com/office/2007/relationships/diagramDrawing" Target="../diagrams/drawing62.xml"/><Relationship Id="rId4" Type="http://schemas.openxmlformats.org/officeDocument/2006/relationships/diagramColors" Target="../diagrams/colors62.xml"/><Relationship Id="rId3" Type="http://schemas.openxmlformats.org/officeDocument/2006/relationships/diagramQuickStyle" Target="../diagrams/quickStyle62.xml"/><Relationship Id="rId2" Type="http://schemas.openxmlformats.org/officeDocument/2006/relationships/diagramLayout" Target="../diagrams/layout62.xml"/><Relationship Id="rId1" Type="http://schemas.openxmlformats.org/officeDocument/2006/relationships/diagramData" Target="../diagrams/data62.xml"/></Relationships>
</file>

<file path=ppt/slides/_rels/slide144.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53.png"/><Relationship Id="rId5" Type="http://schemas.microsoft.com/office/2007/relationships/diagramDrawing" Target="../diagrams/drawing63.xml"/><Relationship Id="rId4" Type="http://schemas.openxmlformats.org/officeDocument/2006/relationships/diagramColors" Target="../diagrams/colors63.xml"/><Relationship Id="rId3" Type="http://schemas.openxmlformats.org/officeDocument/2006/relationships/diagramQuickStyle" Target="../diagrams/quickStyle63.xml"/><Relationship Id="rId2" Type="http://schemas.openxmlformats.org/officeDocument/2006/relationships/diagramLayout" Target="../diagrams/layout63.xml"/><Relationship Id="rId1" Type="http://schemas.openxmlformats.org/officeDocument/2006/relationships/diagramData" Target="../diagrams/data63.xml"/></Relationships>
</file>

<file path=ppt/slides/_rels/slide145.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54.png"/><Relationship Id="rId5" Type="http://schemas.microsoft.com/office/2007/relationships/diagramDrawing" Target="../diagrams/drawing64.xml"/><Relationship Id="rId4" Type="http://schemas.openxmlformats.org/officeDocument/2006/relationships/diagramColors" Target="../diagrams/colors64.xml"/><Relationship Id="rId3" Type="http://schemas.openxmlformats.org/officeDocument/2006/relationships/diagramQuickStyle" Target="../diagrams/quickStyle64.xml"/><Relationship Id="rId2" Type="http://schemas.openxmlformats.org/officeDocument/2006/relationships/diagramLayout" Target="../diagrams/layout64.xml"/><Relationship Id="rId1" Type="http://schemas.openxmlformats.org/officeDocument/2006/relationships/diagramData" Target="../diagrams/data64.xml"/></Relationships>
</file>

<file path=ppt/slides/_rels/slide146.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156.jpeg"/><Relationship Id="rId7" Type="http://schemas.openxmlformats.org/officeDocument/2006/relationships/image" Target="../media/image155.jpeg"/><Relationship Id="rId6" Type="http://schemas.openxmlformats.org/officeDocument/2006/relationships/hyperlink" Target="http://hhepe.com/pictures/j2x.jpg" TargetMode="External"/><Relationship Id="rId5" Type="http://schemas.microsoft.com/office/2007/relationships/diagramDrawing" Target="../diagrams/drawing65.xml"/><Relationship Id="rId4" Type="http://schemas.openxmlformats.org/officeDocument/2006/relationships/diagramColors" Target="../diagrams/colors65.xml"/><Relationship Id="rId3" Type="http://schemas.openxmlformats.org/officeDocument/2006/relationships/diagramQuickStyle" Target="../diagrams/quickStyle65.xml"/><Relationship Id="rId2" Type="http://schemas.openxmlformats.org/officeDocument/2006/relationships/diagramLayout" Target="../diagrams/layout65.xml"/><Relationship Id="rId1" Type="http://schemas.openxmlformats.org/officeDocument/2006/relationships/diagramData" Target="../diagrams/data65.xml"/></Relationships>
</file>

<file path=ppt/slides/_rels/slide147.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57.png"/><Relationship Id="rId5" Type="http://schemas.microsoft.com/office/2007/relationships/diagramDrawing" Target="../diagrams/drawing66.xml"/><Relationship Id="rId4" Type="http://schemas.openxmlformats.org/officeDocument/2006/relationships/diagramColors" Target="../diagrams/colors66.xml"/><Relationship Id="rId3" Type="http://schemas.openxmlformats.org/officeDocument/2006/relationships/diagramQuickStyle" Target="../diagrams/quickStyle66.xml"/><Relationship Id="rId2" Type="http://schemas.openxmlformats.org/officeDocument/2006/relationships/diagramLayout" Target="../diagrams/layout66.xml"/><Relationship Id="rId1" Type="http://schemas.openxmlformats.org/officeDocument/2006/relationships/diagramData" Target="../diagrams/data66.xml"/></Relationships>
</file>

<file path=ppt/slides/_rels/slide148.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microsoft.com/office/2007/relationships/diagramDrawing" Target="../diagrams/drawing67.xml"/><Relationship Id="rId5" Type="http://schemas.openxmlformats.org/officeDocument/2006/relationships/diagramColors" Target="../diagrams/colors67.xml"/><Relationship Id="rId4" Type="http://schemas.openxmlformats.org/officeDocument/2006/relationships/diagramQuickStyle" Target="../diagrams/quickStyle67.xml"/><Relationship Id="rId3" Type="http://schemas.openxmlformats.org/officeDocument/2006/relationships/diagramLayout" Target="../diagrams/layout67.xml"/><Relationship Id="rId2" Type="http://schemas.openxmlformats.org/officeDocument/2006/relationships/diagramData" Target="../diagrams/data67.xml"/><Relationship Id="rId1" Type="http://schemas.openxmlformats.org/officeDocument/2006/relationships/image" Target="../media/image158.jpeg"/></Relationships>
</file>

<file path=ppt/slides/_rels/slide149.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59.png"/><Relationship Id="rId5" Type="http://schemas.microsoft.com/office/2007/relationships/diagramDrawing" Target="../diagrams/drawing68.xml"/><Relationship Id="rId4" Type="http://schemas.openxmlformats.org/officeDocument/2006/relationships/diagramColors" Target="../diagrams/colors68.xml"/><Relationship Id="rId3" Type="http://schemas.openxmlformats.org/officeDocument/2006/relationships/diagramQuickStyle" Target="../diagrams/quickStyle68.xml"/><Relationship Id="rId2" Type="http://schemas.openxmlformats.org/officeDocument/2006/relationships/diagramLayout" Target="../diagrams/layout68.xml"/><Relationship Id="rId1" Type="http://schemas.openxmlformats.org/officeDocument/2006/relationships/diagramData" Target="../diagrams/data68.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9.jpeg"/><Relationship Id="rId1" Type="http://schemas.openxmlformats.org/officeDocument/2006/relationships/image" Target="../media/image8.jpeg"/></Relationships>
</file>

<file path=ppt/slides/_rels/slide150.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60.jpeg"/><Relationship Id="rId5" Type="http://schemas.microsoft.com/office/2007/relationships/diagramDrawing" Target="../diagrams/drawing69.xml"/><Relationship Id="rId4" Type="http://schemas.openxmlformats.org/officeDocument/2006/relationships/diagramColors" Target="../diagrams/colors69.xml"/><Relationship Id="rId3" Type="http://schemas.openxmlformats.org/officeDocument/2006/relationships/diagramQuickStyle" Target="../diagrams/quickStyle69.xml"/><Relationship Id="rId2" Type="http://schemas.openxmlformats.org/officeDocument/2006/relationships/diagramLayout" Target="../diagrams/layout69.xml"/><Relationship Id="rId1" Type="http://schemas.openxmlformats.org/officeDocument/2006/relationships/diagramData" Target="../diagrams/data69.xml"/></Relationships>
</file>

<file path=ppt/slides/_rels/slide15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microsoft.com/office/2007/relationships/diagramDrawing" Target="../diagrams/drawing70.xml"/><Relationship Id="rId4" Type="http://schemas.openxmlformats.org/officeDocument/2006/relationships/diagramColors" Target="../diagrams/colors70.xml"/><Relationship Id="rId3" Type="http://schemas.openxmlformats.org/officeDocument/2006/relationships/diagramQuickStyle" Target="../diagrams/quickStyle70.xml"/><Relationship Id="rId2" Type="http://schemas.openxmlformats.org/officeDocument/2006/relationships/diagramLayout" Target="../diagrams/layout70.xml"/><Relationship Id="rId1" Type="http://schemas.openxmlformats.org/officeDocument/2006/relationships/diagramData" Target="../diagrams/data70.xml"/></Relationships>
</file>

<file path=ppt/slides/_rels/slide152.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microsoft.com/office/2007/relationships/diagramDrawing" Target="../diagrams/drawing71.xml"/><Relationship Id="rId4" Type="http://schemas.openxmlformats.org/officeDocument/2006/relationships/diagramColors" Target="../diagrams/colors71.xml"/><Relationship Id="rId3" Type="http://schemas.openxmlformats.org/officeDocument/2006/relationships/diagramQuickStyle" Target="../diagrams/quickStyle71.xml"/><Relationship Id="rId2" Type="http://schemas.openxmlformats.org/officeDocument/2006/relationships/diagramLayout" Target="../diagrams/layout71.xml"/><Relationship Id="rId1" Type="http://schemas.openxmlformats.org/officeDocument/2006/relationships/diagramData" Target="../diagrams/data71.xml"/></Relationships>
</file>

<file path=ppt/slides/_rels/slide153.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microsoft.com/office/2007/relationships/diagramDrawing" Target="../diagrams/drawing72.xml"/><Relationship Id="rId4" Type="http://schemas.openxmlformats.org/officeDocument/2006/relationships/diagramColors" Target="../diagrams/colors72.xml"/><Relationship Id="rId3" Type="http://schemas.openxmlformats.org/officeDocument/2006/relationships/diagramQuickStyle" Target="../diagrams/quickStyle72.xml"/><Relationship Id="rId2" Type="http://schemas.openxmlformats.org/officeDocument/2006/relationships/diagramLayout" Target="../diagrams/layout72.xml"/><Relationship Id="rId1" Type="http://schemas.openxmlformats.org/officeDocument/2006/relationships/diagramData" Target="../diagrams/data72.xml"/></Relationships>
</file>

<file path=ppt/slides/_rels/slide154.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61.png"/><Relationship Id="rId5" Type="http://schemas.microsoft.com/office/2007/relationships/diagramDrawing" Target="../diagrams/drawing73.xml"/><Relationship Id="rId4" Type="http://schemas.openxmlformats.org/officeDocument/2006/relationships/diagramColors" Target="../diagrams/colors73.xml"/><Relationship Id="rId3" Type="http://schemas.openxmlformats.org/officeDocument/2006/relationships/diagramQuickStyle" Target="../diagrams/quickStyle73.xml"/><Relationship Id="rId2" Type="http://schemas.openxmlformats.org/officeDocument/2006/relationships/diagramLayout" Target="../diagrams/layout73.xml"/><Relationship Id="rId1" Type="http://schemas.openxmlformats.org/officeDocument/2006/relationships/diagramData" Target="../diagrams/data73.xml"/></Relationships>
</file>

<file path=ppt/slides/_rels/slide155.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162.jpeg"/><Relationship Id="rId5" Type="http://schemas.microsoft.com/office/2007/relationships/diagramDrawing" Target="../diagrams/drawing74.xml"/><Relationship Id="rId4" Type="http://schemas.openxmlformats.org/officeDocument/2006/relationships/diagramColors" Target="../diagrams/colors74.xml"/><Relationship Id="rId3" Type="http://schemas.openxmlformats.org/officeDocument/2006/relationships/diagramQuickStyle" Target="../diagrams/quickStyle74.xml"/><Relationship Id="rId2" Type="http://schemas.openxmlformats.org/officeDocument/2006/relationships/diagramLayout" Target="../diagrams/layout74.xml"/><Relationship Id="rId1" Type="http://schemas.openxmlformats.org/officeDocument/2006/relationships/diagramData" Target="../diagrams/data74.xml"/></Relationships>
</file>

<file path=ppt/slides/_rels/slide156.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163.jpeg"/><Relationship Id="rId5" Type="http://schemas.microsoft.com/office/2007/relationships/diagramDrawing" Target="../diagrams/drawing75.xml"/><Relationship Id="rId4" Type="http://schemas.openxmlformats.org/officeDocument/2006/relationships/diagramColors" Target="../diagrams/colors75.xml"/><Relationship Id="rId3" Type="http://schemas.openxmlformats.org/officeDocument/2006/relationships/diagramQuickStyle" Target="../diagrams/quickStyle75.xml"/><Relationship Id="rId2" Type="http://schemas.openxmlformats.org/officeDocument/2006/relationships/diagramLayout" Target="../diagrams/layout75.xml"/><Relationship Id="rId1" Type="http://schemas.openxmlformats.org/officeDocument/2006/relationships/diagramData" Target="../diagrams/data75.xml"/></Relationships>
</file>

<file path=ppt/slides/_rels/slide157.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165.jpeg"/><Relationship Id="rId6" Type="http://schemas.openxmlformats.org/officeDocument/2006/relationships/image" Target="../media/image164.jpeg"/><Relationship Id="rId5" Type="http://schemas.microsoft.com/office/2007/relationships/diagramDrawing" Target="../diagrams/drawing76.xml"/><Relationship Id="rId4" Type="http://schemas.openxmlformats.org/officeDocument/2006/relationships/diagramColors" Target="../diagrams/colors76.xml"/><Relationship Id="rId3" Type="http://schemas.openxmlformats.org/officeDocument/2006/relationships/diagramQuickStyle" Target="../diagrams/quickStyle76.xml"/><Relationship Id="rId2" Type="http://schemas.openxmlformats.org/officeDocument/2006/relationships/diagramLayout" Target="../diagrams/layout76.xml"/><Relationship Id="rId1" Type="http://schemas.openxmlformats.org/officeDocument/2006/relationships/diagramData" Target="../diagrams/data76.xml"/></Relationships>
</file>

<file path=ppt/slides/_rels/slide158.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167.png"/><Relationship Id="rId6" Type="http://schemas.openxmlformats.org/officeDocument/2006/relationships/image" Target="../media/image166.png"/><Relationship Id="rId5" Type="http://schemas.microsoft.com/office/2007/relationships/diagramDrawing" Target="../diagrams/drawing77.xml"/><Relationship Id="rId4" Type="http://schemas.openxmlformats.org/officeDocument/2006/relationships/diagramColors" Target="../diagrams/colors77.xml"/><Relationship Id="rId3" Type="http://schemas.openxmlformats.org/officeDocument/2006/relationships/diagramQuickStyle" Target="../diagrams/quickStyle77.xml"/><Relationship Id="rId2" Type="http://schemas.openxmlformats.org/officeDocument/2006/relationships/diagramLayout" Target="../diagrams/layout77.xml"/><Relationship Id="rId1" Type="http://schemas.openxmlformats.org/officeDocument/2006/relationships/diagramData" Target="../diagrams/data77.xml"/></Relationships>
</file>

<file path=ppt/slides/_rels/slide159.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169.png"/><Relationship Id="rId6" Type="http://schemas.openxmlformats.org/officeDocument/2006/relationships/image" Target="../media/image168.png"/><Relationship Id="rId5" Type="http://schemas.microsoft.com/office/2007/relationships/diagramDrawing" Target="../diagrams/drawing78.xml"/><Relationship Id="rId4" Type="http://schemas.openxmlformats.org/officeDocument/2006/relationships/diagramColors" Target="../diagrams/colors78.xml"/><Relationship Id="rId3" Type="http://schemas.openxmlformats.org/officeDocument/2006/relationships/diagramQuickStyle" Target="../diagrams/quickStyle78.xml"/><Relationship Id="rId2" Type="http://schemas.openxmlformats.org/officeDocument/2006/relationships/diagramLayout" Target="../diagrams/layout78.xml"/><Relationship Id="rId1" Type="http://schemas.openxmlformats.org/officeDocument/2006/relationships/diagramData" Target="../diagrams/data78.xml"/></Relationships>
</file>

<file path=ppt/slides/_rels/slide16.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14.jpeg"/><Relationship Id="rId4" Type="http://schemas.openxmlformats.org/officeDocument/2006/relationships/image" Target="../media/image13.jpeg"/><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image" Target="../media/image10.jpeg"/></Relationships>
</file>

<file path=ppt/slides/_rels/slide160.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172.png"/><Relationship Id="rId7" Type="http://schemas.openxmlformats.org/officeDocument/2006/relationships/image" Target="../media/image171.png"/><Relationship Id="rId6" Type="http://schemas.openxmlformats.org/officeDocument/2006/relationships/image" Target="../media/image170.png"/><Relationship Id="rId5" Type="http://schemas.microsoft.com/office/2007/relationships/diagramDrawing" Target="../diagrams/drawing79.xml"/><Relationship Id="rId4" Type="http://schemas.openxmlformats.org/officeDocument/2006/relationships/diagramColors" Target="../diagrams/colors79.xml"/><Relationship Id="rId3" Type="http://schemas.openxmlformats.org/officeDocument/2006/relationships/diagramQuickStyle" Target="../diagrams/quickStyle79.xml"/><Relationship Id="rId2" Type="http://schemas.openxmlformats.org/officeDocument/2006/relationships/diagramLayout" Target="../diagrams/layout79.xml"/><Relationship Id="rId1" Type="http://schemas.openxmlformats.org/officeDocument/2006/relationships/diagramData" Target="../diagrams/data79.xml"/></Relationships>
</file>

<file path=ppt/slides/_rels/slide16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73.jpeg"/></Relationships>
</file>

<file path=ppt/slides/_rels/slide16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74.jpeg"/></Relationships>
</file>

<file path=ppt/slides/_rels/slide163.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80.xml"/><Relationship Id="rId4" Type="http://schemas.openxmlformats.org/officeDocument/2006/relationships/diagramColors" Target="../diagrams/colors80.xml"/><Relationship Id="rId3" Type="http://schemas.openxmlformats.org/officeDocument/2006/relationships/diagramQuickStyle" Target="../diagrams/quickStyle80.xml"/><Relationship Id="rId2" Type="http://schemas.openxmlformats.org/officeDocument/2006/relationships/diagramLayout" Target="../diagrams/layout80.xml"/><Relationship Id="rId1" Type="http://schemas.openxmlformats.org/officeDocument/2006/relationships/diagramData" Target="../diagrams/data80.xml"/></Relationships>
</file>

<file path=ppt/slides/_rels/slide164.xml.rels><?xml version="1.0" encoding="UTF-8" standalone="yes"?>
<Relationships xmlns="http://schemas.openxmlformats.org/package/2006/relationships"><Relationship Id="rId9" Type="http://schemas.openxmlformats.org/officeDocument/2006/relationships/diagramColors" Target="../diagrams/colors82.xml"/><Relationship Id="rId8" Type="http://schemas.openxmlformats.org/officeDocument/2006/relationships/diagramQuickStyle" Target="../diagrams/quickStyle82.xml"/><Relationship Id="rId7" Type="http://schemas.openxmlformats.org/officeDocument/2006/relationships/diagramLayout" Target="../diagrams/layout82.xml"/><Relationship Id="rId6" Type="http://schemas.openxmlformats.org/officeDocument/2006/relationships/diagramData" Target="../diagrams/data82.xml"/><Relationship Id="rId5" Type="http://schemas.microsoft.com/office/2007/relationships/diagramDrawing" Target="../diagrams/drawing81.xml"/><Relationship Id="rId4" Type="http://schemas.openxmlformats.org/officeDocument/2006/relationships/diagramColors" Target="../diagrams/colors81.xml"/><Relationship Id="rId3" Type="http://schemas.openxmlformats.org/officeDocument/2006/relationships/diagramQuickStyle" Target="../diagrams/quickStyle81.xml"/><Relationship Id="rId2" Type="http://schemas.openxmlformats.org/officeDocument/2006/relationships/diagramLayout" Target="../diagrams/layout81.xml"/><Relationship Id="rId11" Type="http://schemas.openxmlformats.org/officeDocument/2006/relationships/slideLayout" Target="../slideLayouts/slideLayout2.xml"/><Relationship Id="rId10" Type="http://schemas.microsoft.com/office/2007/relationships/diagramDrawing" Target="../diagrams/drawing82.xml"/><Relationship Id="rId1" Type="http://schemas.openxmlformats.org/officeDocument/2006/relationships/diagramData" Target="../diagrams/data81.xml"/></Relationships>
</file>

<file path=ppt/slides/_rels/slide165.xml.rels><?xml version="1.0" encoding="UTF-8" standalone="yes"?>
<Relationships xmlns="http://schemas.openxmlformats.org/package/2006/relationships"><Relationship Id="rId9" Type="http://schemas.openxmlformats.org/officeDocument/2006/relationships/diagramColors" Target="../diagrams/colors84.xml"/><Relationship Id="rId8" Type="http://schemas.openxmlformats.org/officeDocument/2006/relationships/diagramQuickStyle" Target="../diagrams/quickStyle84.xml"/><Relationship Id="rId7" Type="http://schemas.openxmlformats.org/officeDocument/2006/relationships/diagramLayout" Target="../diagrams/layout84.xml"/><Relationship Id="rId6" Type="http://schemas.openxmlformats.org/officeDocument/2006/relationships/diagramData" Target="../diagrams/data84.xml"/><Relationship Id="rId5" Type="http://schemas.microsoft.com/office/2007/relationships/diagramDrawing" Target="../diagrams/drawing83.xml"/><Relationship Id="rId4" Type="http://schemas.openxmlformats.org/officeDocument/2006/relationships/diagramColors" Target="../diagrams/colors83.xml"/><Relationship Id="rId3" Type="http://schemas.openxmlformats.org/officeDocument/2006/relationships/diagramQuickStyle" Target="../diagrams/quickStyle83.xml"/><Relationship Id="rId2" Type="http://schemas.openxmlformats.org/officeDocument/2006/relationships/diagramLayout" Target="../diagrams/layout83.xml"/><Relationship Id="rId11" Type="http://schemas.openxmlformats.org/officeDocument/2006/relationships/slideLayout" Target="../slideLayouts/slideLayout2.xml"/><Relationship Id="rId10" Type="http://schemas.microsoft.com/office/2007/relationships/diagramDrawing" Target="../diagrams/drawing84.xml"/><Relationship Id="rId1" Type="http://schemas.openxmlformats.org/officeDocument/2006/relationships/diagramData" Target="../diagrams/data83.xml"/></Relationships>
</file>

<file path=ppt/slides/_rels/slide166.xml.rels><?xml version="1.0" encoding="UTF-8" standalone="yes"?>
<Relationships xmlns="http://schemas.openxmlformats.org/package/2006/relationships"><Relationship Id="rId9" Type="http://schemas.openxmlformats.org/officeDocument/2006/relationships/diagramColors" Target="../diagrams/colors86.xml"/><Relationship Id="rId8" Type="http://schemas.openxmlformats.org/officeDocument/2006/relationships/diagramQuickStyle" Target="../diagrams/quickStyle86.xml"/><Relationship Id="rId7" Type="http://schemas.openxmlformats.org/officeDocument/2006/relationships/diagramLayout" Target="../diagrams/layout86.xml"/><Relationship Id="rId6" Type="http://schemas.openxmlformats.org/officeDocument/2006/relationships/diagramData" Target="../diagrams/data86.xml"/><Relationship Id="rId5" Type="http://schemas.microsoft.com/office/2007/relationships/diagramDrawing" Target="../diagrams/drawing85.xml"/><Relationship Id="rId4" Type="http://schemas.openxmlformats.org/officeDocument/2006/relationships/diagramColors" Target="../diagrams/colors85.xml"/><Relationship Id="rId3" Type="http://schemas.openxmlformats.org/officeDocument/2006/relationships/diagramQuickStyle" Target="../diagrams/quickStyle85.xml"/><Relationship Id="rId2" Type="http://schemas.openxmlformats.org/officeDocument/2006/relationships/diagramLayout" Target="../diagrams/layout85.xml"/><Relationship Id="rId11" Type="http://schemas.openxmlformats.org/officeDocument/2006/relationships/slideLayout" Target="../slideLayouts/slideLayout2.xml"/><Relationship Id="rId10" Type="http://schemas.microsoft.com/office/2007/relationships/diagramDrawing" Target="../diagrams/drawing86.xml"/><Relationship Id="rId1" Type="http://schemas.openxmlformats.org/officeDocument/2006/relationships/diagramData" Target="../diagrams/data85.xml"/></Relationships>
</file>

<file path=ppt/slides/_rels/slide167.xml.rels><?xml version="1.0" encoding="UTF-8" standalone="yes"?>
<Relationships xmlns="http://schemas.openxmlformats.org/package/2006/relationships"><Relationship Id="rId9" Type="http://schemas.openxmlformats.org/officeDocument/2006/relationships/diagramColors" Target="../diagrams/colors88.xml"/><Relationship Id="rId8" Type="http://schemas.openxmlformats.org/officeDocument/2006/relationships/diagramQuickStyle" Target="../diagrams/quickStyle88.xml"/><Relationship Id="rId7" Type="http://schemas.openxmlformats.org/officeDocument/2006/relationships/diagramLayout" Target="../diagrams/layout88.xml"/><Relationship Id="rId6" Type="http://schemas.openxmlformats.org/officeDocument/2006/relationships/diagramData" Target="../diagrams/data88.xml"/><Relationship Id="rId5" Type="http://schemas.microsoft.com/office/2007/relationships/diagramDrawing" Target="../diagrams/drawing87.xml"/><Relationship Id="rId4" Type="http://schemas.openxmlformats.org/officeDocument/2006/relationships/diagramColors" Target="../diagrams/colors87.xml"/><Relationship Id="rId3" Type="http://schemas.openxmlformats.org/officeDocument/2006/relationships/diagramQuickStyle" Target="../diagrams/quickStyle87.xml"/><Relationship Id="rId2" Type="http://schemas.openxmlformats.org/officeDocument/2006/relationships/diagramLayout" Target="../diagrams/layout87.xml"/><Relationship Id="rId11" Type="http://schemas.openxmlformats.org/officeDocument/2006/relationships/slideLayout" Target="../slideLayouts/slideLayout2.xml"/><Relationship Id="rId10" Type="http://schemas.microsoft.com/office/2007/relationships/diagramDrawing" Target="../diagrams/drawing88.xml"/><Relationship Id="rId1" Type="http://schemas.openxmlformats.org/officeDocument/2006/relationships/diagramData" Target="../diagrams/data87.xml"/></Relationships>
</file>

<file path=ppt/slides/_rels/slide168.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75.jpeg"/><Relationship Id="rId5" Type="http://schemas.microsoft.com/office/2007/relationships/diagramDrawing" Target="../diagrams/drawing89.xml"/><Relationship Id="rId4" Type="http://schemas.openxmlformats.org/officeDocument/2006/relationships/diagramColors" Target="../diagrams/colors89.xml"/><Relationship Id="rId3" Type="http://schemas.openxmlformats.org/officeDocument/2006/relationships/diagramQuickStyle" Target="../diagrams/quickStyle89.xml"/><Relationship Id="rId2" Type="http://schemas.openxmlformats.org/officeDocument/2006/relationships/diagramLayout" Target="../diagrams/layout89.xml"/><Relationship Id="rId1" Type="http://schemas.openxmlformats.org/officeDocument/2006/relationships/diagramData" Target="../diagrams/data89.xml"/></Relationships>
</file>

<file path=ppt/slides/_rels/slide169.xml.rels><?xml version="1.0" encoding="UTF-8" standalone="yes"?>
<Relationships xmlns="http://schemas.openxmlformats.org/package/2006/relationships"><Relationship Id="rId9" Type="http://schemas.openxmlformats.org/officeDocument/2006/relationships/diagramColors" Target="../diagrams/colors91.xml"/><Relationship Id="rId8" Type="http://schemas.openxmlformats.org/officeDocument/2006/relationships/diagramQuickStyle" Target="../diagrams/quickStyle91.xml"/><Relationship Id="rId7" Type="http://schemas.openxmlformats.org/officeDocument/2006/relationships/diagramLayout" Target="../diagrams/layout91.xml"/><Relationship Id="rId6" Type="http://schemas.openxmlformats.org/officeDocument/2006/relationships/diagramData" Target="../diagrams/data91.xml"/><Relationship Id="rId5" Type="http://schemas.microsoft.com/office/2007/relationships/diagramDrawing" Target="../diagrams/drawing90.xml"/><Relationship Id="rId4" Type="http://schemas.openxmlformats.org/officeDocument/2006/relationships/diagramColors" Target="../diagrams/colors90.xml"/><Relationship Id="rId3" Type="http://schemas.openxmlformats.org/officeDocument/2006/relationships/diagramQuickStyle" Target="../diagrams/quickStyle90.xml"/><Relationship Id="rId2" Type="http://schemas.openxmlformats.org/officeDocument/2006/relationships/diagramLayout" Target="../diagrams/layout90.xml"/><Relationship Id="rId11" Type="http://schemas.openxmlformats.org/officeDocument/2006/relationships/slideLayout" Target="../slideLayouts/slideLayout2.xml"/><Relationship Id="rId10" Type="http://schemas.microsoft.com/office/2007/relationships/diagramDrawing" Target="../diagrams/drawing91.xml"/><Relationship Id="rId1" Type="http://schemas.openxmlformats.org/officeDocument/2006/relationships/diagramData" Target="../diagrams/data90.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16.jpeg"/><Relationship Id="rId1" Type="http://schemas.openxmlformats.org/officeDocument/2006/relationships/image" Target="../media/image15.jpeg"/></Relationships>
</file>

<file path=ppt/slides/_rels/slide170.xml.rels><?xml version="1.0" encoding="UTF-8" standalone="yes"?>
<Relationships xmlns="http://schemas.openxmlformats.org/package/2006/relationships"><Relationship Id="rId9" Type="http://schemas.openxmlformats.org/officeDocument/2006/relationships/diagramColors" Target="../diagrams/colors93.xml"/><Relationship Id="rId8" Type="http://schemas.openxmlformats.org/officeDocument/2006/relationships/diagramQuickStyle" Target="../diagrams/quickStyle93.xml"/><Relationship Id="rId7" Type="http://schemas.openxmlformats.org/officeDocument/2006/relationships/diagramLayout" Target="../diagrams/layout93.xml"/><Relationship Id="rId6" Type="http://schemas.openxmlformats.org/officeDocument/2006/relationships/diagramData" Target="../diagrams/data93.xml"/><Relationship Id="rId5" Type="http://schemas.microsoft.com/office/2007/relationships/diagramDrawing" Target="../diagrams/drawing92.xml"/><Relationship Id="rId4" Type="http://schemas.openxmlformats.org/officeDocument/2006/relationships/diagramColors" Target="../diagrams/colors92.xml"/><Relationship Id="rId3" Type="http://schemas.openxmlformats.org/officeDocument/2006/relationships/diagramQuickStyle" Target="../diagrams/quickStyle92.xml"/><Relationship Id="rId2" Type="http://schemas.openxmlformats.org/officeDocument/2006/relationships/diagramLayout" Target="../diagrams/layout92.xml"/><Relationship Id="rId11" Type="http://schemas.openxmlformats.org/officeDocument/2006/relationships/slideLayout" Target="../slideLayouts/slideLayout2.xml"/><Relationship Id="rId10" Type="http://schemas.microsoft.com/office/2007/relationships/diagramDrawing" Target="../diagrams/drawing93.xml"/><Relationship Id="rId1" Type="http://schemas.openxmlformats.org/officeDocument/2006/relationships/diagramData" Target="../diagrams/data92.xml"/></Relationships>
</file>

<file path=ppt/slides/_rels/slide171.xml.rels><?xml version="1.0" encoding="UTF-8" standalone="yes"?>
<Relationships xmlns="http://schemas.openxmlformats.org/package/2006/relationships"><Relationship Id="rId9" Type="http://schemas.openxmlformats.org/officeDocument/2006/relationships/diagramColors" Target="../diagrams/colors95.xml"/><Relationship Id="rId8" Type="http://schemas.openxmlformats.org/officeDocument/2006/relationships/diagramQuickStyle" Target="../diagrams/quickStyle95.xml"/><Relationship Id="rId7" Type="http://schemas.openxmlformats.org/officeDocument/2006/relationships/diagramLayout" Target="../diagrams/layout95.xml"/><Relationship Id="rId6" Type="http://schemas.openxmlformats.org/officeDocument/2006/relationships/diagramData" Target="../diagrams/data95.xml"/><Relationship Id="rId5" Type="http://schemas.microsoft.com/office/2007/relationships/diagramDrawing" Target="../diagrams/drawing94.xml"/><Relationship Id="rId4" Type="http://schemas.openxmlformats.org/officeDocument/2006/relationships/diagramColors" Target="../diagrams/colors94.xml"/><Relationship Id="rId3" Type="http://schemas.openxmlformats.org/officeDocument/2006/relationships/diagramQuickStyle" Target="../diagrams/quickStyle94.xml"/><Relationship Id="rId2" Type="http://schemas.openxmlformats.org/officeDocument/2006/relationships/diagramLayout" Target="../diagrams/layout94.xml"/><Relationship Id="rId11" Type="http://schemas.openxmlformats.org/officeDocument/2006/relationships/slideLayout" Target="../slideLayouts/slideLayout2.xml"/><Relationship Id="rId10" Type="http://schemas.microsoft.com/office/2007/relationships/diagramDrawing" Target="../diagrams/drawing95.xml"/><Relationship Id="rId1" Type="http://schemas.openxmlformats.org/officeDocument/2006/relationships/diagramData" Target="../diagrams/data94.xml"/></Relationships>
</file>

<file path=ppt/slides/_rels/slide172.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178.jpeg"/><Relationship Id="rId7" Type="http://schemas.openxmlformats.org/officeDocument/2006/relationships/image" Target="../media/image177.jpeg"/><Relationship Id="rId6" Type="http://schemas.openxmlformats.org/officeDocument/2006/relationships/image" Target="../media/image176.jpeg"/><Relationship Id="rId5" Type="http://schemas.microsoft.com/office/2007/relationships/diagramDrawing" Target="../diagrams/drawing96.xml"/><Relationship Id="rId4" Type="http://schemas.openxmlformats.org/officeDocument/2006/relationships/diagramColors" Target="../diagrams/colors96.xml"/><Relationship Id="rId3" Type="http://schemas.openxmlformats.org/officeDocument/2006/relationships/diagramQuickStyle" Target="../diagrams/quickStyle96.xml"/><Relationship Id="rId2" Type="http://schemas.openxmlformats.org/officeDocument/2006/relationships/diagramLayout" Target="../diagrams/layout96.xml"/><Relationship Id="rId1" Type="http://schemas.openxmlformats.org/officeDocument/2006/relationships/diagramData" Target="../diagrams/data96.xml"/></Relationships>
</file>

<file path=ppt/slides/_rels/slide173.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79.png"/><Relationship Id="rId5" Type="http://schemas.microsoft.com/office/2007/relationships/diagramDrawing" Target="../diagrams/drawing97.xml"/><Relationship Id="rId4" Type="http://schemas.openxmlformats.org/officeDocument/2006/relationships/diagramColors" Target="../diagrams/colors97.xml"/><Relationship Id="rId3" Type="http://schemas.openxmlformats.org/officeDocument/2006/relationships/diagramQuickStyle" Target="../diagrams/quickStyle97.xml"/><Relationship Id="rId2" Type="http://schemas.openxmlformats.org/officeDocument/2006/relationships/diagramLayout" Target="../diagrams/layout97.xml"/><Relationship Id="rId1" Type="http://schemas.openxmlformats.org/officeDocument/2006/relationships/diagramData" Target="../diagrams/data97.xml"/></Relationships>
</file>

<file path=ppt/slides/_rels/slide174.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80.png"/><Relationship Id="rId5" Type="http://schemas.microsoft.com/office/2007/relationships/diagramDrawing" Target="../diagrams/drawing98.xml"/><Relationship Id="rId4" Type="http://schemas.openxmlformats.org/officeDocument/2006/relationships/diagramColors" Target="../diagrams/colors98.xml"/><Relationship Id="rId3" Type="http://schemas.openxmlformats.org/officeDocument/2006/relationships/diagramQuickStyle" Target="../diagrams/quickStyle98.xml"/><Relationship Id="rId2" Type="http://schemas.openxmlformats.org/officeDocument/2006/relationships/diagramLayout" Target="../diagrams/layout98.xml"/><Relationship Id="rId1" Type="http://schemas.openxmlformats.org/officeDocument/2006/relationships/diagramData" Target="../diagrams/data98.xml"/></Relationships>
</file>

<file path=ppt/slides/_rels/slide175.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81.png"/><Relationship Id="rId5" Type="http://schemas.microsoft.com/office/2007/relationships/diagramDrawing" Target="../diagrams/drawing99.xml"/><Relationship Id="rId4" Type="http://schemas.openxmlformats.org/officeDocument/2006/relationships/diagramColors" Target="../diagrams/colors99.xml"/><Relationship Id="rId3" Type="http://schemas.openxmlformats.org/officeDocument/2006/relationships/diagramQuickStyle" Target="../diagrams/quickStyle99.xml"/><Relationship Id="rId2" Type="http://schemas.openxmlformats.org/officeDocument/2006/relationships/diagramLayout" Target="../diagrams/layout99.xml"/><Relationship Id="rId1" Type="http://schemas.openxmlformats.org/officeDocument/2006/relationships/diagramData" Target="../diagrams/data99.xml"/></Relationships>
</file>

<file path=ppt/slides/_rels/slide176.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82.jpeg"/><Relationship Id="rId5" Type="http://schemas.microsoft.com/office/2007/relationships/diagramDrawing" Target="../diagrams/drawing100.xml"/><Relationship Id="rId4" Type="http://schemas.openxmlformats.org/officeDocument/2006/relationships/diagramColors" Target="../diagrams/colors100.xml"/><Relationship Id="rId3" Type="http://schemas.openxmlformats.org/officeDocument/2006/relationships/diagramQuickStyle" Target="../diagrams/quickStyle100.xml"/><Relationship Id="rId2" Type="http://schemas.openxmlformats.org/officeDocument/2006/relationships/diagramLayout" Target="../diagrams/layout100.xml"/><Relationship Id="rId1" Type="http://schemas.openxmlformats.org/officeDocument/2006/relationships/diagramData" Target="../diagrams/data100.xml"/></Relationships>
</file>

<file path=ppt/slides/_rels/slide177.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83.jpeg"/><Relationship Id="rId5" Type="http://schemas.microsoft.com/office/2007/relationships/diagramDrawing" Target="../diagrams/drawing101.xml"/><Relationship Id="rId4" Type="http://schemas.openxmlformats.org/officeDocument/2006/relationships/diagramColors" Target="../diagrams/colors101.xml"/><Relationship Id="rId3" Type="http://schemas.openxmlformats.org/officeDocument/2006/relationships/diagramQuickStyle" Target="../diagrams/quickStyle101.xml"/><Relationship Id="rId2" Type="http://schemas.openxmlformats.org/officeDocument/2006/relationships/diagramLayout" Target="../diagrams/layout101.xml"/><Relationship Id="rId1" Type="http://schemas.openxmlformats.org/officeDocument/2006/relationships/diagramData" Target="../diagrams/data101.xml"/></Relationships>
</file>

<file path=ppt/slides/_rels/slide17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02.xml"/><Relationship Id="rId4" Type="http://schemas.openxmlformats.org/officeDocument/2006/relationships/diagramColors" Target="../diagrams/colors102.xml"/><Relationship Id="rId3" Type="http://schemas.openxmlformats.org/officeDocument/2006/relationships/diagramQuickStyle" Target="../diagrams/quickStyle102.xml"/><Relationship Id="rId2" Type="http://schemas.openxmlformats.org/officeDocument/2006/relationships/diagramLayout" Target="../diagrams/layout102.xml"/><Relationship Id="rId1" Type="http://schemas.openxmlformats.org/officeDocument/2006/relationships/diagramData" Target="../diagrams/data102.xml"/></Relationships>
</file>

<file path=ppt/slides/_rels/slide17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03.xml"/><Relationship Id="rId4" Type="http://schemas.openxmlformats.org/officeDocument/2006/relationships/diagramColors" Target="../diagrams/colors103.xml"/><Relationship Id="rId3" Type="http://schemas.openxmlformats.org/officeDocument/2006/relationships/diagramQuickStyle" Target="../diagrams/quickStyle103.xml"/><Relationship Id="rId2" Type="http://schemas.openxmlformats.org/officeDocument/2006/relationships/diagramLayout" Target="../diagrams/layout103.xml"/><Relationship Id="rId1" Type="http://schemas.openxmlformats.org/officeDocument/2006/relationships/diagramData" Target="../diagrams/data103.xml"/></Relationships>
</file>

<file path=ppt/slides/_rels/slide1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xml"/><Relationship Id="rId4" Type="http://schemas.openxmlformats.org/officeDocument/2006/relationships/diagramColors" Target="../diagrams/colors1.xml"/><Relationship Id="rId3" Type="http://schemas.openxmlformats.org/officeDocument/2006/relationships/diagramQuickStyle" Target="../diagrams/quickStyle1.xml"/><Relationship Id="rId2" Type="http://schemas.openxmlformats.org/officeDocument/2006/relationships/diagramLayout" Target="../diagrams/layout1.xml"/><Relationship Id="rId1" Type="http://schemas.openxmlformats.org/officeDocument/2006/relationships/diagramData" Target="../diagrams/data1.xml"/></Relationships>
</file>

<file path=ppt/slides/_rels/slide180.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84.jpeg"/><Relationship Id="rId5" Type="http://schemas.microsoft.com/office/2007/relationships/diagramDrawing" Target="../diagrams/drawing104.xml"/><Relationship Id="rId4" Type="http://schemas.openxmlformats.org/officeDocument/2006/relationships/diagramColors" Target="../diagrams/colors104.xml"/><Relationship Id="rId3" Type="http://schemas.openxmlformats.org/officeDocument/2006/relationships/diagramQuickStyle" Target="../diagrams/quickStyle104.xml"/><Relationship Id="rId2" Type="http://schemas.openxmlformats.org/officeDocument/2006/relationships/diagramLayout" Target="../diagrams/layout104.xml"/><Relationship Id="rId1" Type="http://schemas.openxmlformats.org/officeDocument/2006/relationships/diagramData" Target="../diagrams/data104.xml"/></Relationships>
</file>

<file path=ppt/slides/_rels/slide181.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85.jpeg"/><Relationship Id="rId5" Type="http://schemas.microsoft.com/office/2007/relationships/diagramDrawing" Target="../diagrams/drawing105.xml"/><Relationship Id="rId4" Type="http://schemas.openxmlformats.org/officeDocument/2006/relationships/diagramColors" Target="../diagrams/colors105.xml"/><Relationship Id="rId3" Type="http://schemas.openxmlformats.org/officeDocument/2006/relationships/diagramQuickStyle" Target="../diagrams/quickStyle105.xml"/><Relationship Id="rId2" Type="http://schemas.openxmlformats.org/officeDocument/2006/relationships/diagramLayout" Target="../diagrams/layout105.xml"/><Relationship Id="rId1" Type="http://schemas.openxmlformats.org/officeDocument/2006/relationships/diagramData" Target="../diagrams/data105.xml"/></Relationships>
</file>

<file path=ppt/slides/_rels/slide182.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06.xml"/><Relationship Id="rId4" Type="http://schemas.openxmlformats.org/officeDocument/2006/relationships/diagramColors" Target="../diagrams/colors106.xml"/><Relationship Id="rId3" Type="http://schemas.openxmlformats.org/officeDocument/2006/relationships/diagramQuickStyle" Target="../diagrams/quickStyle106.xml"/><Relationship Id="rId2" Type="http://schemas.openxmlformats.org/officeDocument/2006/relationships/diagramLayout" Target="../diagrams/layout106.xml"/><Relationship Id="rId1" Type="http://schemas.openxmlformats.org/officeDocument/2006/relationships/diagramData" Target="../diagrams/data106.xml"/></Relationships>
</file>

<file path=ppt/slides/_rels/slide183.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07.xml"/><Relationship Id="rId4" Type="http://schemas.openxmlformats.org/officeDocument/2006/relationships/diagramColors" Target="../diagrams/colors107.xml"/><Relationship Id="rId3" Type="http://schemas.openxmlformats.org/officeDocument/2006/relationships/diagramQuickStyle" Target="../diagrams/quickStyle107.xml"/><Relationship Id="rId2" Type="http://schemas.openxmlformats.org/officeDocument/2006/relationships/diagramLayout" Target="../diagrams/layout107.xml"/><Relationship Id="rId1" Type="http://schemas.openxmlformats.org/officeDocument/2006/relationships/diagramData" Target="../diagrams/data107.xml"/></Relationships>
</file>

<file path=ppt/slides/_rels/slide184.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86.jpeg"/><Relationship Id="rId5" Type="http://schemas.microsoft.com/office/2007/relationships/diagramDrawing" Target="../diagrams/drawing108.xml"/><Relationship Id="rId4" Type="http://schemas.openxmlformats.org/officeDocument/2006/relationships/diagramColors" Target="../diagrams/colors108.xml"/><Relationship Id="rId3" Type="http://schemas.openxmlformats.org/officeDocument/2006/relationships/diagramQuickStyle" Target="../diagrams/quickStyle108.xml"/><Relationship Id="rId2" Type="http://schemas.openxmlformats.org/officeDocument/2006/relationships/diagramLayout" Target="../diagrams/layout108.xml"/><Relationship Id="rId1" Type="http://schemas.openxmlformats.org/officeDocument/2006/relationships/diagramData" Target="../diagrams/data108.xml"/></Relationships>
</file>

<file path=ppt/slides/_rels/slide18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09.xml"/><Relationship Id="rId4" Type="http://schemas.openxmlformats.org/officeDocument/2006/relationships/diagramColors" Target="../diagrams/colors109.xml"/><Relationship Id="rId3" Type="http://schemas.openxmlformats.org/officeDocument/2006/relationships/diagramQuickStyle" Target="../diagrams/quickStyle109.xml"/><Relationship Id="rId2" Type="http://schemas.openxmlformats.org/officeDocument/2006/relationships/diagramLayout" Target="../diagrams/layout109.xml"/><Relationship Id="rId1" Type="http://schemas.openxmlformats.org/officeDocument/2006/relationships/diagramData" Target="../diagrams/data109.xml"/></Relationships>
</file>

<file path=ppt/slides/_rels/slide18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10.xml"/><Relationship Id="rId4" Type="http://schemas.openxmlformats.org/officeDocument/2006/relationships/diagramColors" Target="../diagrams/colors110.xml"/><Relationship Id="rId3" Type="http://schemas.openxmlformats.org/officeDocument/2006/relationships/diagramQuickStyle" Target="../diagrams/quickStyle110.xml"/><Relationship Id="rId2" Type="http://schemas.openxmlformats.org/officeDocument/2006/relationships/diagramLayout" Target="../diagrams/layout110.xml"/><Relationship Id="rId1" Type="http://schemas.openxmlformats.org/officeDocument/2006/relationships/diagramData" Target="../diagrams/data110.xml"/></Relationships>
</file>

<file path=ppt/slides/_rels/slide187.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87.png"/><Relationship Id="rId5" Type="http://schemas.microsoft.com/office/2007/relationships/diagramDrawing" Target="../diagrams/drawing111.xml"/><Relationship Id="rId4" Type="http://schemas.openxmlformats.org/officeDocument/2006/relationships/diagramColors" Target="../diagrams/colors111.xml"/><Relationship Id="rId3" Type="http://schemas.openxmlformats.org/officeDocument/2006/relationships/diagramQuickStyle" Target="../diagrams/quickStyle111.xml"/><Relationship Id="rId2" Type="http://schemas.openxmlformats.org/officeDocument/2006/relationships/diagramLayout" Target="../diagrams/layout111.xml"/><Relationship Id="rId1" Type="http://schemas.openxmlformats.org/officeDocument/2006/relationships/diagramData" Target="../diagrams/data111.xml"/></Relationships>
</file>

<file path=ppt/slides/_rels/slide188.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88.jpeg"/><Relationship Id="rId5" Type="http://schemas.microsoft.com/office/2007/relationships/diagramDrawing" Target="../diagrams/drawing112.xml"/><Relationship Id="rId4" Type="http://schemas.openxmlformats.org/officeDocument/2006/relationships/diagramColors" Target="../diagrams/colors112.xml"/><Relationship Id="rId3" Type="http://schemas.openxmlformats.org/officeDocument/2006/relationships/diagramQuickStyle" Target="../diagrams/quickStyle112.xml"/><Relationship Id="rId2" Type="http://schemas.openxmlformats.org/officeDocument/2006/relationships/diagramLayout" Target="../diagrams/layout112.xml"/><Relationship Id="rId1" Type="http://schemas.openxmlformats.org/officeDocument/2006/relationships/diagramData" Target="../diagrams/data112.xml"/></Relationships>
</file>

<file path=ppt/slides/_rels/slide189.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89.jpeg"/><Relationship Id="rId5" Type="http://schemas.microsoft.com/office/2007/relationships/diagramDrawing" Target="../diagrams/drawing113.xml"/><Relationship Id="rId4" Type="http://schemas.openxmlformats.org/officeDocument/2006/relationships/diagramColors" Target="../diagrams/colors113.xml"/><Relationship Id="rId3" Type="http://schemas.openxmlformats.org/officeDocument/2006/relationships/diagramQuickStyle" Target="../diagrams/quickStyle113.xml"/><Relationship Id="rId2" Type="http://schemas.openxmlformats.org/officeDocument/2006/relationships/diagramLayout" Target="../diagrams/layout113.xml"/><Relationship Id="rId1" Type="http://schemas.openxmlformats.org/officeDocument/2006/relationships/diagramData" Target="../diagrams/data1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90.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14.xml"/><Relationship Id="rId4" Type="http://schemas.openxmlformats.org/officeDocument/2006/relationships/diagramColors" Target="../diagrams/colors114.xml"/><Relationship Id="rId3" Type="http://schemas.openxmlformats.org/officeDocument/2006/relationships/diagramQuickStyle" Target="../diagrams/quickStyle114.xml"/><Relationship Id="rId2" Type="http://schemas.openxmlformats.org/officeDocument/2006/relationships/diagramLayout" Target="../diagrams/layout114.xml"/><Relationship Id="rId1" Type="http://schemas.openxmlformats.org/officeDocument/2006/relationships/diagramData" Target="../diagrams/data114.xml"/></Relationships>
</file>

<file path=ppt/slides/_rels/slide19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15.xml"/><Relationship Id="rId4" Type="http://schemas.openxmlformats.org/officeDocument/2006/relationships/diagramColors" Target="../diagrams/colors115.xml"/><Relationship Id="rId3" Type="http://schemas.openxmlformats.org/officeDocument/2006/relationships/diagramQuickStyle" Target="../diagrams/quickStyle115.xml"/><Relationship Id="rId2" Type="http://schemas.openxmlformats.org/officeDocument/2006/relationships/diagramLayout" Target="../diagrams/layout115.xml"/><Relationship Id="rId1" Type="http://schemas.openxmlformats.org/officeDocument/2006/relationships/diagramData" Target="../diagrams/data115.xml"/></Relationships>
</file>

<file path=ppt/slides/_rels/slide19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16.xml"/><Relationship Id="rId4" Type="http://schemas.openxmlformats.org/officeDocument/2006/relationships/diagramColors" Target="../diagrams/colors116.xml"/><Relationship Id="rId3" Type="http://schemas.openxmlformats.org/officeDocument/2006/relationships/diagramQuickStyle" Target="../diagrams/quickStyle116.xml"/><Relationship Id="rId2" Type="http://schemas.openxmlformats.org/officeDocument/2006/relationships/diagramLayout" Target="../diagrams/layout116.xml"/><Relationship Id="rId1" Type="http://schemas.openxmlformats.org/officeDocument/2006/relationships/diagramData" Target="../diagrams/data116.xml"/></Relationships>
</file>

<file path=ppt/slides/_rels/slide19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17.xml"/><Relationship Id="rId4" Type="http://schemas.openxmlformats.org/officeDocument/2006/relationships/diagramColors" Target="../diagrams/colors117.xml"/><Relationship Id="rId3" Type="http://schemas.openxmlformats.org/officeDocument/2006/relationships/diagramQuickStyle" Target="../diagrams/quickStyle117.xml"/><Relationship Id="rId2" Type="http://schemas.openxmlformats.org/officeDocument/2006/relationships/diagramLayout" Target="../diagrams/layout117.xml"/><Relationship Id="rId1" Type="http://schemas.openxmlformats.org/officeDocument/2006/relationships/diagramData" Target="../diagrams/data117.xml"/></Relationships>
</file>

<file path=ppt/slides/_rels/slide19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18.xml"/><Relationship Id="rId4" Type="http://schemas.openxmlformats.org/officeDocument/2006/relationships/diagramColors" Target="../diagrams/colors118.xml"/><Relationship Id="rId3" Type="http://schemas.openxmlformats.org/officeDocument/2006/relationships/diagramQuickStyle" Target="../diagrams/quickStyle118.xml"/><Relationship Id="rId2" Type="http://schemas.openxmlformats.org/officeDocument/2006/relationships/diagramLayout" Target="../diagrams/layout118.xml"/><Relationship Id="rId1" Type="http://schemas.openxmlformats.org/officeDocument/2006/relationships/diagramData" Target="../diagrams/data1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192.jpeg"/><Relationship Id="rId1" Type="http://schemas.openxmlformats.org/officeDocument/2006/relationships/image" Target="../media/image191.jpeg"/></Relationships>
</file>

<file path=ppt/slides/_rels/slide201.xml.rels><?xml version="1.0" encoding="UTF-8" standalone="yes"?>
<Relationships xmlns="http://schemas.openxmlformats.org/package/2006/relationships"><Relationship Id="rId9" Type="http://schemas.openxmlformats.org/officeDocument/2006/relationships/image" Target="../media/image194.jpeg"/><Relationship Id="rId8" Type="http://schemas.openxmlformats.org/officeDocument/2006/relationships/hyperlink" Target="http://www.bjgeyin.com/gexinchailiao/hgh/index.html" TargetMode="External"/><Relationship Id="rId7" Type="http://schemas.openxmlformats.org/officeDocument/2006/relationships/image" Target="../media/image193.jpeg"/><Relationship Id="rId6" Type="http://schemas.openxmlformats.org/officeDocument/2006/relationships/hyperlink" Target="http://www.bjgeyin.com/gexinchailiao/shgya/index.html" TargetMode="External"/><Relationship Id="rId5" Type="http://schemas.microsoft.com/office/2007/relationships/diagramDrawing" Target="../diagrams/drawing119.xml"/><Relationship Id="rId4" Type="http://schemas.openxmlformats.org/officeDocument/2006/relationships/diagramColors" Target="../diagrams/colors119.xml"/><Relationship Id="rId3" Type="http://schemas.openxmlformats.org/officeDocument/2006/relationships/diagramQuickStyle" Target="../diagrams/quickStyle119.xml"/><Relationship Id="rId2" Type="http://schemas.openxmlformats.org/officeDocument/2006/relationships/diagramLayout" Target="../diagrams/layout119.xml"/><Relationship Id="rId12" Type="http://schemas.openxmlformats.org/officeDocument/2006/relationships/slideLayout" Target="../slideLayouts/slideLayout2.xml"/><Relationship Id="rId11" Type="http://schemas.openxmlformats.org/officeDocument/2006/relationships/image" Target="../media/image195.jpeg"/><Relationship Id="rId10" Type="http://schemas.openxmlformats.org/officeDocument/2006/relationships/hyperlink" Target="http://www.bjgeyin.com/gexinmenchuang/gkff/index.html" TargetMode="External"/><Relationship Id="rId1" Type="http://schemas.openxmlformats.org/officeDocument/2006/relationships/diagramData" Target="../diagrams/data119.xml"/></Relationships>
</file>

<file path=ppt/slides/_rels/slide202.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96.jpeg"/><Relationship Id="rId5" Type="http://schemas.microsoft.com/office/2007/relationships/diagramDrawing" Target="../diagrams/drawing120.xml"/><Relationship Id="rId4" Type="http://schemas.openxmlformats.org/officeDocument/2006/relationships/diagramColors" Target="../diagrams/colors120.xml"/><Relationship Id="rId3" Type="http://schemas.openxmlformats.org/officeDocument/2006/relationships/diagramQuickStyle" Target="../diagrams/quickStyle120.xml"/><Relationship Id="rId2" Type="http://schemas.openxmlformats.org/officeDocument/2006/relationships/diagramLayout" Target="../diagrams/layout120.xml"/><Relationship Id="rId1" Type="http://schemas.openxmlformats.org/officeDocument/2006/relationships/diagramData" Target="../diagrams/data120.xml"/></Relationships>
</file>

<file path=ppt/slides/_rels/slide203.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97.jpeg"/><Relationship Id="rId5" Type="http://schemas.microsoft.com/office/2007/relationships/diagramDrawing" Target="../diagrams/drawing121.xml"/><Relationship Id="rId4" Type="http://schemas.openxmlformats.org/officeDocument/2006/relationships/diagramColors" Target="../diagrams/colors121.xml"/><Relationship Id="rId3" Type="http://schemas.openxmlformats.org/officeDocument/2006/relationships/diagramQuickStyle" Target="../diagrams/quickStyle121.xml"/><Relationship Id="rId2" Type="http://schemas.openxmlformats.org/officeDocument/2006/relationships/diagramLayout" Target="../diagrams/layout121.xml"/><Relationship Id="rId1" Type="http://schemas.openxmlformats.org/officeDocument/2006/relationships/diagramData" Target="../diagrams/data121.xml"/></Relationships>
</file>

<file path=ppt/slides/_rels/slide20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22.xml"/><Relationship Id="rId4" Type="http://schemas.openxmlformats.org/officeDocument/2006/relationships/diagramColors" Target="../diagrams/colors122.xml"/><Relationship Id="rId3" Type="http://schemas.openxmlformats.org/officeDocument/2006/relationships/diagramQuickStyle" Target="../diagrams/quickStyle122.xml"/><Relationship Id="rId2" Type="http://schemas.openxmlformats.org/officeDocument/2006/relationships/diagramLayout" Target="../diagrams/layout122.xml"/><Relationship Id="rId1" Type="http://schemas.openxmlformats.org/officeDocument/2006/relationships/diagramData" Target="../diagrams/data122.xml"/></Relationships>
</file>

<file path=ppt/slides/_rels/slide20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23.xml"/><Relationship Id="rId4" Type="http://schemas.openxmlformats.org/officeDocument/2006/relationships/diagramColors" Target="../diagrams/colors123.xml"/><Relationship Id="rId3" Type="http://schemas.openxmlformats.org/officeDocument/2006/relationships/diagramQuickStyle" Target="../diagrams/quickStyle123.xml"/><Relationship Id="rId2" Type="http://schemas.openxmlformats.org/officeDocument/2006/relationships/diagramLayout" Target="../diagrams/layout123.xml"/><Relationship Id="rId1" Type="http://schemas.openxmlformats.org/officeDocument/2006/relationships/diagramData" Target="../diagrams/data123.xml"/></Relationships>
</file>

<file path=ppt/slides/_rels/slide20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24.xml"/><Relationship Id="rId4" Type="http://schemas.openxmlformats.org/officeDocument/2006/relationships/diagramColors" Target="../diagrams/colors124.xml"/><Relationship Id="rId3" Type="http://schemas.openxmlformats.org/officeDocument/2006/relationships/diagramQuickStyle" Target="../diagrams/quickStyle124.xml"/><Relationship Id="rId2" Type="http://schemas.openxmlformats.org/officeDocument/2006/relationships/diagramLayout" Target="../diagrams/layout124.xml"/><Relationship Id="rId1" Type="http://schemas.openxmlformats.org/officeDocument/2006/relationships/diagramData" Target="../diagrams/data124.xml"/></Relationships>
</file>

<file path=ppt/slides/_rels/slide20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25.xml"/><Relationship Id="rId4" Type="http://schemas.openxmlformats.org/officeDocument/2006/relationships/diagramColors" Target="../diagrams/colors125.xml"/><Relationship Id="rId3" Type="http://schemas.openxmlformats.org/officeDocument/2006/relationships/diagramQuickStyle" Target="../diagrams/quickStyle125.xml"/><Relationship Id="rId2" Type="http://schemas.openxmlformats.org/officeDocument/2006/relationships/diagramLayout" Target="../diagrams/layout125.xml"/><Relationship Id="rId1" Type="http://schemas.openxmlformats.org/officeDocument/2006/relationships/diagramData" Target="../diagrams/data125.xml"/></Relationships>
</file>

<file path=ppt/slides/_rels/slide20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26.xml"/><Relationship Id="rId4" Type="http://schemas.openxmlformats.org/officeDocument/2006/relationships/diagramColors" Target="../diagrams/colors126.xml"/><Relationship Id="rId3" Type="http://schemas.openxmlformats.org/officeDocument/2006/relationships/diagramQuickStyle" Target="../diagrams/quickStyle126.xml"/><Relationship Id="rId2" Type="http://schemas.openxmlformats.org/officeDocument/2006/relationships/diagramLayout" Target="../diagrams/layout126.xml"/><Relationship Id="rId1" Type="http://schemas.openxmlformats.org/officeDocument/2006/relationships/diagramData" Target="../diagrams/data126.xml"/></Relationships>
</file>

<file path=ppt/slides/_rels/slide20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27.xml"/><Relationship Id="rId4" Type="http://schemas.openxmlformats.org/officeDocument/2006/relationships/diagramColors" Target="../diagrams/colors127.xml"/><Relationship Id="rId3" Type="http://schemas.openxmlformats.org/officeDocument/2006/relationships/diagramQuickStyle" Target="../diagrams/quickStyle127.xml"/><Relationship Id="rId2" Type="http://schemas.openxmlformats.org/officeDocument/2006/relationships/diagramLayout" Target="../diagrams/layout127.xml"/><Relationship Id="rId1" Type="http://schemas.openxmlformats.org/officeDocument/2006/relationships/diagramData" Target="../diagrams/data12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28.xml"/><Relationship Id="rId4" Type="http://schemas.openxmlformats.org/officeDocument/2006/relationships/diagramColors" Target="../diagrams/colors128.xml"/><Relationship Id="rId3" Type="http://schemas.openxmlformats.org/officeDocument/2006/relationships/diagramQuickStyle" Target="../diagrams/quickStyle128.xml"/><Relationship Id="rId2" Type="http://schemas.openxmlformats.org/officeDocument/2006/relationships/diagramLayout" Target="../diagrams/layout128.xml"/><Relationship Id="rId1" Type="http://schemas.openxmlformats.org/officeDocument/2006/relationships/diagramData" Target="../diagrams/data128.xml"/></Relationships>
</file>

<file path=ppt/slides/_rels/slide211.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29.xml"/><Relationship Id="rId4" Type="http://schemas.openxmlformats.org/officeDocument/2006/relationships/diagramColors" Target="../diagrams/colors129.xml"/><Relationship Id="rId3" Type="http://schemas.openxmlformats.org/officeDocument/2006/relationships/diagramQuickStyle" Target="../diagrams/quickStyle129.xml"/><Relationship Id="rId2" Type="http://schemas.openxmlformats.org/officeDocument/2006/relationships/diagramLayout" Target="../diagrams/layout129.xml"/><Relationship Id="rId1" Type="http://schemas.openxmlformats.org/officeDocument/2006/relationships/diagramData" Target="../diagrams/data129.xml"/></Relationships>
</file>

<file path=ppt/slides/_rels/slide212.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30.xml"/><Relationship Id="rId4" Type="http://schemas.openxmlformats.org/officeDocument/2006/relationships/diagramColors" Target="../diagrams/colors130.xml"/><Relationship Id="rId3" Type="http://schemas.openxmlformats.org/officeDocument/2006/relationships/diagramQuickStyle" Target="../diagrams/quickStyle130.xml"/><Relationship Id="rId2" Type="http://schemas.openxmlformats.org/officeDocument/2006/relationships/diagramLayout" Target="../diagrams/layout130.xml"/><Relationship Id="rId1" Type="http://schemas.openxmlformats.org/officeDocument/2006/relationships/diagramData" Target="../diagrams/data130.xml"/></Relationships>
</file>

<file path=ppt/slides/_rels/slide2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98.jpe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99.jpeg"/></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00.jpe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01.jpeg"/></Relationships>
</file>

<file path=ppt/slides/_rels/slide22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02.jpeg"/></Relationships>
</file>

<file path=ppt/slides/_rels/slide22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31.xml"/><Relationship Id="rId4" Type="http://schemas.openxmlformats.org/officeDocument/2006/relationships/diagramColors" Target="../diagrams/colors131.xml"/><Relationship Id="rId3" Type="http://schemas.openxmlformats.org/officeDocument/2006/relationships/diagramQuickStyle" Target="../diagrams/quickStyle131.xml"/><Relationship Id="rId2" Type="http://schemas.openxmlformats.org/officeDocument/2006/relationships/diagramLayout" Target="../diagrams/layout131.xml"/><Relationship Id="rId1" Type="http://schemas.openxmlformats.org/officeDocument/2006/relationships/diagramData" Target="../diagrams/data131.xml"/></Relationships>
</file>

<file path=ppt/slides/_rels/slide22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32.xml"/><Relationship Id="rId4" Type="http://schemas.openxmlformats.org/officeDocument/2006/relationships/diagramColors" Target="../diagrams/colors132.xml"/><Relationship Id="rId3" Type="http://schemas.openxmlformats.org/officeDocument/2006/relationships/diagramQuickStyle" Target="../diagrams/quickStyle132.xml"/><Relationship Id="rId2" Type="http://schemas.openxmlformats.org/officeDocument/2006/relationships/diagramLayout" Target="../diagrams/layout132.xml"/><Relationship Id="rId1" Type="http://schemas.openxmlformats.org/officeDocument/2006/relationships/diagramData" Target="../diagrams/data132.xml"/></Relationships>
</file>

<file path=ppt/slides/_rels/slide228.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204.jpeg"/><Relationship Id="rId6" Type="http://schemas.openxmlformats.org/officeDocument/2006/relationships/image" Target="../media/image203.jpeg"/><Relationship Id="rId5" Type="http://schemas.microsoft.com/office/2007/relationships/diagramDrawing" Target="../diagrams/drawing133.xml"/><Relationship Id="rId4" Type="http://schemas.openxmlformats.org/officeDocument/2006/relationships/diagramColors" Target="../diagrams/colors133.xml"/><Relationship Id="rId3" Type="http://schemas.openxmlformats.org/officeDocument/2006/relationships/diagramQuickStyle" Target="../diagrams/quickStyle133.xml"/><Relationship Id="rId2" Type="http://schemas.openxmlformats.org/officeDocument/2006/relationships/diagramLayout" Target="../diagrams/layout133.xml"/><Relationship Id="rId1" Type="http://schemas.openxmlformats.org/officeDocument/2006/relationships/diagramData" Target="../diagrams/data133.xml"/></Relationships>
</file>

<file path=ppt/slides/_rels/slide229.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206.jpeg"/><Relationship Id="rId6" Type="http://schemas.openxmlformats.org/officeDocument/2006/relationships/image" Target="../media/image205.jpeg"/><Relationship Id="rId5" Type="http://schemas.microsoft.com/office/2007/relationships/diagramDrawing" Target="../diagrams/drawing134.xml"/><Relationship Id="rId4" Type="http://schemas.openxmlformats.org/officeDocument/2006/relationships/diagramColors" Target="../diagrams/colors134.xml"/><Relationship Id="rId3" Type="http://schemas.openxmlformats.org/officeDocument/2006/relationships/diagramQuickStyle" Target="../diagrams/quickStyle134.xml"/><Relationship Id="rId2" Type="http://schemas.openxmlformats.org/officeDocument/2006/relationships/diagramLayout" Target="../diagrams/layout134.xml"/><Relationship Id="rId1" Type="http://schemas.openxmlformats.org/officeDocument/2006/relationships/diagramData" Target="../diagrams/data13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208.jpeg"/><Relationship Id="rId6" Type="http://schemas.openxmlformats.org/officeDocument/2006/relationships/image" Target="../media/image207.jpeg"/><Relationship Id="rId5" Type="http://schemas.microsoft.com/office/2007/relationships/diagramDrawing" Target="../diagrams/drawing135.xml"/><Relationship Id="rId4" Type="http://schemas.openxmlformats.org/officeDocument/2006/relationships/diagramColors" Target="../diagrams/colors135.xml"/><Relationship Id="rId3" Type="http://schemas.openxmlformats.org/officeDocument/2006/relationships/diagramQuickStyle" Target="../diagrams/quickStyle135.xml"/><Relationship Id="rId2" Type="http://schemas.openxmlformats.org/officeDocument/2006/relationships/diagramLayout" Target="../diagrams/layout135.xml"/><Relationship Id="rId1" Type="http://schemas.openxmlformats.org/officeDocument/2006/relationships/diagramData" Target="../diagrams/data135.xml"/></Relationships>
</file>

<file path=ppt/slides/_rels/slide231.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210.jpeg"/><Relationship Id="rId6" Type="http://schemas.openxmlformats.org/officeDocument/2006/relationships/image" Target="../media/image209.jpeg"/><Relationship Id="rId5" Type="http://schemas.microsoft.com/office/2007/relationships/diagramDrawing" Target="../diagrams/drawing136.xml"/><Relationship Id="rId4" Type="http://schemas.openxmlformats.org/officeDocument/2006/relationships/diagramColors" Target="../diagrams/colors136.xml"/><Relationship Id="rId3" Type="http://schemas.openxmlformats.org/officeDocument/2006/relationships/diagramQuickStyle" Target="../diagrams/quickStyle136.xml"/><Relationship Id="rId2" Type="http://schemas.openxmlformats.org/officeDocument/2006/relationships/diagramLayout" Target="../diagrams/layout136.xml"/><Relationship Id="rId1" Type="http://schemas.openxmlformats.org/officeDocument/2006/relationships/diagramData" Target="../diagrams/data136.xml"/></Relationships>
</file>

<file path=ppt/slides/_rels/slide232.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212.jpeg"/><Relationship Id="rId6" Type="http://schemas.openxmlformats.org/officeDocument/2006/relationships/image" Target="../media/image211.jpeg"/><Relationship Id="rId5" Type="http://schemas.microsoft.com/office/2007/relationships/diagramDrawing" Target="../diagrams/drawing137.xml"/><Relationship Id="rId4" Type="http://schemas.openxmlformats.org/officeDocument/2006/relationships/diagramColors" Target="../diagrams/colors137.xml"/><Relationship Id="rId3" Type="http://schemas.openxmlformats.org/officeDocument/2006/relationships/diagramQuickStyle" Target="../diagrams/quickStyle137.xml"/><Relationship Id="rId2" Type="http://schemas.openxmlformats.org/officeDocument/2006/relationships/diagramLayout" Target="../diagrams/layout137.xml"/><Relationship Id="rId1" Type="http://schemas.openxmlformats.org/officeDocument/2006/relationships/diagramData" Target="../diagrams/data137.xml"/></Relationships>
</file>

<file path=ppt/slides/_rels/slide233.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214.jpeg"/><Relationship Id="rId6" Type="http://schemas.openxmlformats.org/officeDocument/2006/relationships/image" Target="../media/image213.jpeg"/><Relationship Id="rId5" Type="http://schemas.microsoft.com/office/2007/relationships/diagramDrawing" Target="../diagrams/drawing138.xml"/><Relationship Id="rId4" Type="http://schemas.openxmlformats.org/officeDocument/2006/relationships/diagramColors" Target="../diagrams/colors138.xml"/><Relationship Id="rId3" Type="http://schemas.openxmlformats.org/officeDocument/2006/relationships/diagramQuickStyle" Target="../diagrams/quickStyle138.xml"/><Relationship Id="rId2" Type="http://schemas.openxmlformats.org/officeDocument/2006/relationships/diagramLayout" Target="../diagrams/layout138.xml"/><Relationship Id="rId1" Type="http://schemas.openxmlformats.org/officeDocument/2006/relationships/diagramData" Target="../diagrams/data138.xml"/></Relationships>
</file>

<file path=ppt/slides/_rels/slide23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39.xml"/><Relationship Id="rId4" Type="http://schemas.openxmlformats.org/officeDocument/2006/relationships/diagramColors" Target="../diagrams/colors139.xml"/><Relationship Id="rId3" Type="http://schemas.openxmlformats.org/officeDocument/2006/relationships/diagramQuickStyle" Target="../diagrams/quickStyle139.xml"/><Relationship Id="rId2" Type="http://schemas.openxmlformats.org/officeDocument/2006/relationships/diagramLayout" Target="../diagrams/layout139.xml"/><Relationship Id="rId1" Type="http://schemas.openxmlformats.org/officeDocument/2006/relationships/diagramData" Target="../diagrams/data139.xml"/></Relationships>
</file>

<file path=ppt/slides/_rels/slide23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40.xml"/><Relationship Id="rId4" Type="http://schemas.openxmlformats.org/officeDocument/2006/relationships/diagramColors" Target="../diagrams/colors140.xml"/><Relationship Id="rId3" Type="http://schemas.openxmlformats.org/officeDocument/2006/relationships/diagramQuickStyle" Target="../diagrams/quickStyle140.xml"/><Relationship Id="rId2" Type="http://schemas.openxmlformats.org/officeDocument/2006/relationships/diagramLayout" Target="../diagrams/layout140.xml"/><Relationship Id="rId1" Type="http://schemas.openxmlformats.org/officeDocument/2006/relationships/diagramData" Target="../diagrams/data140.xml"/></Relationships>
</file>

<file path=ppt/slides/_rels/slide23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41.xml"/><Relationship Id="rId4" Type="http://schemas.openxmlformats.org/officeDocument/2006/relationships/diagramColors" Target="../diagrams/colors141.xml"/><Relationship Id="rId3" Type="http://schemas.openxmlformats.org/officeDocument/2006/relationships/diagramQuickStyle" Target="../diagrams/quickStyle141.xml"/><Relationship Id="rId2" Type="http://schemas.openxmlformats.org/officeDocument/2006/relationships/diagramLayout" Target="../diagrams/layout141.xml"/><Relationship Id="rId1" Type="http://schemas.openxmlformats.org/officeDocument/2006/relationships/diagramData" Target="../diagrams/data141.xml"/></Relationships>
</file>

<file path=ppt/slides/_rels/slide23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42.xml"/><Relationship Id="rId4" Type="http://schemas.openxmlformats.org/officeDocument/2006/relationships/diagramColors" Target="../diagrams/colors142.xml"/><Relationship Id="rId3" Type="http://schemas.openxmlformats.org/officeDocument/2006/relationships/diagramQuickStyle" Target="../diagrams/quickStyle142.xml"/><Relationship Id="rId2" Type="http://schemas.openxmlformats.org/officeDocument/2006/relationships/diagramLayout" Target="../diagrams/layout142.xml"/><Relationship Id="rId1" Type="http://schemas.openxmlformats.org/officeDocument/2006/relationships/diagramData" Target="../diagrams/data142.xml"/></Relationships>
</file>

<file path=ppt/slides/_rels/slide23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15.jpeg"/></Relationships>
</file>

<file path=ppt/slides/_rels/slide23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43.xml"/><Relationship Id="rId4" Type="http://schemas.openxmlformats.org/officeDocument/2006/relationships/diagramColors" Target="../diagrams/colors143.xml"/><Relationship Id="rId3" Type="http://schemas.openxmlformats.org/officeDocument/2006/relationships/diagramQuickStyle" Target="../diagrams/quickStyle143.xml"/><Relationship Id="rId2" Type="http://schemas.openxmlformats.org/officeDocument/2006/relationships/diagramLayout" Target="../diagrams/layout143.xml"/><Relationship Id="rId1" Type="http://schemas.openxmlformats.org/officeDocument/2006/relationships/diagramData" Target="../diagrams/data14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44.xml"/><Relationship Id="rId4" Type="http://schemas.openxmlformats.org/officeDocument/2006/relationships/diagramColors" Target="../diagrams/colors144.xml"/><Relationship Id="rId3" Type="http://schemas.openxmlformats.org/officeDocument/2006/relationships/diagramQuickStyle" Target="../diagrams/quickStyle144.xml"/><Relationship Id="rId2" Type="http://schemas.openxmlformats.org/officeDocument/2006/relationships/diagramLayout" Target="../diagrams/layout144.xml"/><Relationship Id="rId1" Type="http://schemas.openxmlformats.org/officeDocument/2006/relationships/diagramData" Target="../diagrams/data144.xml"/></Relationships>
</file>

<file path=ppt/slides/_rels/slide241.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45.xml"/><Relationship Id="rId4" Type="http://schemas.openxmlformats.org/officeDocument/2006/relationships/diagramColors" Target="../diagrams/colors145.xml"/><Relationship Id="rId3" Type="http://schemas.openxmlformats.org/officeDocument/2006/relationships/diagramQuickStyle" Target="../diagrams/quickStyle145.xml"/><Relationship Id="rId2" Type="http://schemas.openxmlformats.org/officeDocument/2006/relationships/diagramLayout" Target="../diagrams/layout145.xml"/><Relationship Id="rId1" Type="http://schemas.openxmlformats.org/officeDocument/2006/relationships/diagramData" Target="../diagrams/data145.xml"/></Relationships>
</file>

<file path=ppt/slides/_rels/slide242.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46.xml"/><Relationship Id="rId4" Type="http://schemas.openxmlformats.org/officeDocument/2006/relationships/diagramColors" Target="../diagrams/colors146.xml"/><Relationship Id="rId3" Type="http://schemas.openxmlformats.org/officeDocument/2006/relationships/diagramQuickStyle" Target="../diagrams/quickStyle146.xml"/><Relationship Id="rId2" Type="http://schemas.openxmlformats.org/officeDocument/2006/relationships/diagramLayout" Target="../diagrams/layout146.xml"/><Relationship Id="rId1" Type="http://schemas.openxmlformats.org/officeDocument/2006/relationships/diagramData" Target="../diagrams/data146.xml"/></Relationships>
</file>

<file path=ppt/slides/_rels/slide243.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47.xml"/><Relationship Id="rId4" Type="http://schemas.openxmlformats.org/officeDocument/2006/relationships/diagramColors" Target="../diagrams/colors147.xml"/><Relationship Id="rId3" Type="http://schemas.openxmlformats.org/officeDocument/2006/relationships/diagramQuickStyle" Target="../diagrams/quickStyle147.xml"/><Relationship Id="rId2" Type="http://schemas.openxmlformats.org/officeDocument/2006/relationships/diagramLayout" Target="../diagrams/layout147.xml"/><Relationship Id="rId1" Type="http://schemas.openxmlformats.org/officeDocument/2006/relationships/diagramData" Target="../diagrams/data147.xml"/></Relationships>
</file>

<file path=ppt/slides/_rels/slide24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48.xml"/><Relationship Id="rId4" Type="http://schemas.openxmlformats.org/officeDocument/2006/relationships/diagramColors" Target="../diagrams/colors148.xml"/><Relationship Id="rId3" Type="http://schemas.openxmlformats.org/officeDocument/2006/relationships/diagramQuickStyle" Target="../diagrams/quickStyle148.xml"/><Relationship Id="rId2" Type="http://schemas.openxmlformats.org/officeDocument/2006/relationships/diagramLayout" Target="../diagrams/layout148.xml"/><Relationship Id="rId1" Type="http://schemas.openxmlformats.org/officeDocument/2006/relationships/diagramData" Target="../diagrams/data148.xml"/></Relationships>
</file>

<file path=ppt/slides/_rels/slide245.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216.jpeg"/><Relationship Id="rId5" Type="http://schemas.microsoft.com/office/2007/relationships/diagramDrawing" Target="../diagrams/drawing149.xml"/><Relationship Id="rId4" Type="http://schemas.openxmlformats.org/officeDocument/2006/relationships/diagramColors" Target="../diagrams/colors149.xml"/><Relationship Id="rId3" Type="http://schemas.openxmlformats.org/officeDocument/2006/relationships/diagramQuickStyle" Target="../diagrams/quickStyle149.xml"/><Relationship Id="rId2" Type="http://schemas.openxmlformats.org/officeDocument/2006/relationships/diagramLayout" Target="../diagrams/layout149.xml"/><Relationship Id="rId1" Type="http://schemas.openxmlformats.org/officeDocument/2006/relationships/diagramData" Target="../diagrams/data149.xml"/></Relationships>
</file>

<file path=ppt/slides/_rels/slide24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50.xml"/><Relationship Id="rId4" Type="http://schemas.openxmlformats.org/officeDocument/2006/relationships/diagramColors" Target="../diagrams/colors150.xml"/><Relationship Id="rId3" Type="http://schemas.openxmlformats.org/officeDocument/2006/relationships/diagramQuickStyle" Target="../diagrams/quickStyle150.xml"/><Relationship Id="rId2" Type="http://schemas.openxmlformats.org/officeDocument/2006/relationships/diagramLayout" Target="../diagrams/layout150.xml"/><Relationship Id="rId1" Type="http://schemas.openxmlformats.org/officeDocument/2006/relationships/diagramData" Target="../diagrams/data150.xml"/></Relationships>
</file>

<file path=ppt/slides/_rels/slide24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51.xml"/><Relationship Id="rId4" Type="http://schemas.openxmlformats.org/officeDocument/2006/relationships/diagramColors" Target="../diagrams/colors151.xml"/><Relationship Id="rId3" Type="http://schemas.openxmlformats.org/officeDocument/2006/relationships/diagramQuickStyle" Target="../diagrams/quickStyle151.xml"/><Relationship Id="rId2" Type="http://schemas.openxmlformats.org/officeDocument/2006/relationships/diagramLayout" Target="../diagrams/layout151.xml"/><Relationship Id="rId1" Type="http://schemas.openxmlformats.org/officeDocument/2006/relationships/diagramData" Target="../diagrams/data151.xml"/></Relationships>
</file>

<file path=ppt/slides/_rels/slide24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52.xml"/><Relationship Id="rId4" Type="http://schemas.openxmlformats.org/officeDocument/2006/relationships/diagramColors" Target="../diagrams/colors152.xml"/><Relationship Id="rId3" Type="http://schemas.openxmlformats.org/officeDocument/2006/relationships/diagramQuickStyle" Target="../diagrams/quickStyle152.xml"/><Relationship Id="rId2" Type="http://schemas.openxmlformats.org/officeDocument/2006/relationships/diagramLayout" Target="../diagrams/layout152.xml"/><Relationship Id="rId1" Type="http://schemas.openxmlformats.org/officeDocument/2006/relationships/diagramData" Target="../diagrams/data152.xml"/></Relationships>
</file>

<file path=ppt/slides/_rels/slide24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53.xml"/><Relationship Id="rId4" Type="http://schemas.openxmlformats.org/officeDocument/2006/relationships/diagramColors" Target="../diagrams/colors153.xml"/><Relationship Id="rId3" Type="http://schemas.openxmlformats.org/officeDocument/2006/relationships/diagramQuickStyle" Target="../diagrams/quickStyle153.xml"/><Relationship Id="rId2" Type="http://schemas.openxmlformats.org/officeDocument/2006/relationships/diagramLayout" Target="../diagrams/layout153.xml"/><Relationship Id="rId1" Type="http://schemas.openxmlformats.org/officeDocument/2006/relationships/diagramData" Target="../diagrams/data15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54.xml"/><Relationship Id="rId4" Type="http://schemas.openxmlformats.org/officeDocument/2006/relationships/diagramColors" Target="../diagrams/colors154.xml"/><Relationship Id="rId3" Type="http://schemas.openxmlformats.org/officeDocument/2006/relationships/diagramQuickStyle" Target="../diagrams/quickStyle154.xml"/><Relationship Id="rId2" Type="http://schemas.openxmlformats.org/officeDocument/2006/relationships/diagramLayout" Target="../diagrams/layout154.xml"/><Relationship Id="rId1" Type="http://schemas.openxmlformats.org/officeDocument/2006/relationships/diagramData" Target="../diagrams/data154.xml"/></Relationships>
</file>

<file path=ppt/slides/_rels/slide251.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microsoft.com/office/2007/relationships/diagramDrawing" Target="../diagrams/drawing155.xml"/><Relationship Id="rId5" Type="http://schemas.openxmlformats.org/officeDocument/2006/relationships/diagramColors" Target="../diagrams/colors155.xml"/><Relationship Id="rId4" Type="http://schemas.openxmlformats.org/officeDocument/2006/relationships/diagramQuickStyle" Target="../diagrams/quickStyle155.xml"/><Relationship Id="rId3" Type="http://schemas.openxmlformats.org/officeDocument/2006/relationships/diagramLayout" Target="../diagrams/layout155.xml"/><Relationship Id="rId2" Type="http://schemas.openxmlformats.org/officeDocument/2006/relationships/diagramData" Target="../diagrams/data155.xml"/><Relationship Id="rId1" Type="http://schemas.openxmlformats.org/officeDocument/2006/relationships/image" Target="../media/image217.png"/></Relationships>
</file>

<file path=ppt/slides/_rels/slide252.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microsoft.com/office/2007/relationships/diagramDrawing" Target="../diagrams/drawing156.xml"/><Relationship Id="rId5" Type="http://schemas.openxmlformats.org/officeDocument/2006/relationships/diagramColors" Target="../diagrams/colors156.xml"/><Relationship Id="rId4" Type="http://schemas.openxmlformats.org/officeDocument/2006/relationships/diagramQuickStyle" Target="../diagrams/quickStyle156.xml"/><Relationship Id="rId3" Type="http://schemas.openxmlformats.org/officeDocument/2006/relationships/diagramLayout" Target="../diagrams/layout156.xml"/><Relationship Id="rId2" Type="http://schemas.openxmlformats.org/officeDocument/2006/relationships/diagramData" Target="../diagrams/data156.xml"/><Relationship Id="rId1" Type="http://schemas.openxmlformats.org/officeDocument/2006/relationships/image" Target="../media/image218.png"/></Relationships>
</file>

<file path=ppt/slides/_rels/slide253.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microsoft.com/office/2007/relationships/diagramDrawing" Target="../diagrams/drawing157.xml"/><Relationship Id="rId5" Type="http://schemas.openxmlformats.org/officeDocument/2006/relationships/diagramColors" Target="../diagrams/colors157.xml"/><Relationship Id="rId4" Type="http://schemas.openxmlformats.org/officeDocument/2006/relationships/diagramQuickStyle" Target="../diagrams/quickStyle157.xml"/><Relationship Id="rId3" Type="http://schemas.openxmlformats.org/officeDocument/2006/relationships/diagramLayout" Target="../diagrams/layout157.xml"/><Relationship Id="rId2" Type="http://schemas.openxmlformats.org/officeDocument/2006/relationships/diagramData" Target="../diagrams/data157.xml"/><Relationship Id="rId1" Type="http://schemas.openxmlformats.org/officeDocument/2006/relationships/image" Target="../media/image219.png"/></Relationships>
</file>

<file path=ppt/slides/_rels/slide25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58.xml"/><Relationship Id="rId4" Type="http://schemas.openxmlformats.org/officeDocument/2006/relationships/diagramColors" Target="../diagrams/colors158.xml"/><Relationship Id="rId3" Type="http://schemas.openxmlformats.org/officeDocument/2006/relationships/diagramQuickStyle" Target="../diagrams/quickStyle158.xml"/><Relationship Id="rId2" Type="http://schemas.openxmlformats.org/officeDocument/2006/relationships/diagramLayout" Target="../diagrams/layout158.xml"/><Relationship Id="rId1" Type="http://schemas.openxmlformats.org/officeDocument/2006/relationships/diagramData" Target="../diagrams/data158.xml"/></Relationships>
</file>

<file path=ppt/slides/_rels/slide25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59.xml"/><Relationship Id="rId4" Type="http://schemas.openxmlformats.org/officeDocument/2006/relationships/diagramColors" Target="../diagrams/colors159.xml"/><Relationship Id="rId3" Type="http://schemas.openxmlformats.org/officeDocument/2006/relationships/diagramQuickStyle" Target="../diagrams/quickStyle159.xml"/><Relationship Id="rId2" Type="http://schemas.openxmlformats.org/officeDocument/2006/relationships/diagramLayout" Target="../diagrams/layout159.xml"/><Relationship Id="rId1" Type="http://schemas.openxmlformats.org/officeDocument/2006/relationships/diagramData" Target="../diagrams/data159.xml"/></Relationships>
</file>

<file path=ppt/slides/_rels/slide256.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60.xml"/><Relationship Id="rId4" Type="http://schemas.openxmlformats.org/officeDocument/2006/relationships/diagramColors" Target="../diagrams/colors160.xml"/><Relationship Id="rId3" Type="http://schemas.openxmlformats.org/officeDocument/2006/relationships/diagramQuickStyle" Target="../diagrams/quickStyle160.xml"/><Relationship Id="rId2" Type="http://schemas.openxmlformats.org/officeDocument/2006/relationships/diagramLayout" Target="../diagrams/layout160.xml"/><Relationship Id="rId1" Type="http://schemas.openxmlformats.org/officeDocument/2006/relationships/diagramData" Target="../diagrams/data160.xml"/></Relationships>
</file>

<file path=ppt/slides/_rels/slide25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61.xml"/><Relationship Id="rId4" Type="http://schemas.openxmlformats.org/officeDocument/2006/relationships/diagramColors" Target="../diagrams/colors161.xml"/><Relationship Id="rId3" Type="http://schemas.openxmlformats.org/officeDocument/2006/relationships/diagramQuickStyle" Target="../diagrams/quickStyle161.xml"/><Relationship Id="rId2" Type="http://schemas.openxmlformats.org/officeDocument/2006/relationships/diagramLayout" Target="../diagrams/layout161.xml"/><Relationship Id="rId1" Type="http://schemas.openxmlformats.org/officeDocument/2006/relationships/diagramData" Target="../diagrams/data161.xml"/></Relationships>
</file>

<file path=ppt/slides/_rels/slide25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62.xml"/><Relationship Id="rId4" Type="http://schemas.openxmlformats.org/officeDocument/2006/relationships/diagramColors" Target="../diagrams/colors162.xml"/><Relationship Id="rId3" Type="http://schemas.openxmlformats.org/officeDocument/2006/relationships/diagramQuickStyle" Target="../diagrams/quickStyle162.xml"/><Relationship Id="rId2" Type="http://schemas.openxmlformats.org/officeDocument/2006/relationships/diagramLayout" Target="../diagrams/layout162.xml"/><Relationship Id="rId1" Type="http://schemas.openxmlformats.org/officeDocument/2006/relationships/diagramData" Target="../diagrams/data162.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221.jpeg"/><Relationship Id="rId1" Type="http://schemas.openxmlformats.org/officeDocument/2006/relationships/image" Target="../media/image220.jpeg"/></Relationships>
</file>

<file path=ppt/slides/_rels/slide26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22.jpeg"/></Relationships>
</file>

<file path=ppt/slides/_rels/slide2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23.png"/></Relationships>
</file>

<file path=ppt/slides/_rels/slide26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24.jpeg"/></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25.jpeg"/></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63.xml"/><Relationship Id="rId4" Type="http://schemas.openxmlformats.org/officeDocument/2006/relationships/diagramColors" Target="../diagrams/colors163.xml"/><Relationship Id="rId3" Type="http://schemas.openxmlformats.org/officeDocument/2006/relationships/diagramQuickStyle" Target="../diagrams/quickStyle163.xml"/><Relationship Id="rId2" Type="http://schemas.openxmlformats.org/officeDocument/2006/relationships/diagramLayout" Target="../diagrams/layout163.xml"/><Relationship Id="rId1" Type="http://schemas.openxmlformats.org/officeDocument/2006/relationships/diagramData" Target="../diagrams/data16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64.xml"/><Relationship Id="rId4" Type="http://schemas.openxmlformats.org/officeDocument/2006/relationships/diagramColors" Target="../diagrams/colors164.xml"/><Relationship Id="rId3" Type="http://schemas.openxmlformats.org/officeDocument/2006/relationships/diagramQuickStyle" Target="../diagrams/quickStyle164.xml"/><Relationship Id="rId2" Type="http://schemas.openxmlformats.org/officeDocument/2006/relationships/diagramLayout" Target="../diagrams/layout164.xml"/><Relationship Id="rId1" Type="http://schemas.openxmlformats.org/officeDocument/2006/relationships/diagramData" Target="../diagrams/data164.xml"/></Relationships>
</file>

<file path=ppt/slides/_rels/slide271.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226.png"/><Relationship Id="rId5" Type="http://schemas.microsoft.com/office/2007/relationships/diagramDrawing" Target="../diagrams/drawing165.xml"/><Relationship Id="rId4" Type="http://schemas.openxmlformats.org/officeDocument/2006/relationships/diagramColors" Target="../diagrams/colors165.xml"/><Relationship Id="rId3" Type="http://schemas.openxmlformats.org/officeDocument/2006/relationships/diagramQuickStyle" Target="../diagrams/quickStyle165.xml"/><Relationship Id="rId2" Type="http://schemas.openxmlformats.org/officeDocument/2006/relationships/diagramLayout" Target="../diagrams/layout165.xml"/><Relationship Id="rId1" Type="http://schemas.openxmlformats.org/officeDocument/2006/relationships/diagramData" Target="../diagrams/data165.xml"/></Relationships>
</file>

<file path=ppt/slides/_rels/slide272.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227.jpeg"/><Relationship Id="rId5" Type="http://schemas.microsoft.com/office/2007/relationships/diagramDrawing" Target="../diagrams/drawing166.xml"/><Relationship Id="rId4" Type="http://schemas.openxmlformats.org/officeDocument/2006/relationships/diagramColors" Target="../diagrams/colors166.xml"/><Relationship Id="rId3" Type="http://schemas.openxmlformats.org/officeDocument/2006/relationships/diagramQuickStyle" Target="../diagrams/quickStyle166.xml"/><Relationship Id="rId2" Type="http://schemas.openxmlformats.org/officeDocument/2006/relationships/diagramLayout" Target="../diagrams/layout166.xml"/><Relationship Id="rId1" Type="http://schemas.openxmlformats.org/officeDocument/2006/relationships/diagramData" Target="../diagrams/data166.xml"/></Relationships>
</file>

<file path=ppt/slides/_rels/slide273.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228.png"/><Relationship Id="rId5" Type="http://schemas.microsoft.com/office/2007/relationships/diagramDrawing" Target="../diagrams/drawing167.xml"/><Relationship Id="rId4" Type="http://schemas.openxmlformats.org/officeDocument/2006/relationships/diagramColors" Target="../diagrams/colors167.xml"/><Relationship Id="rId3" Type="http://schemas.openxmlformats.org/officeDocument/2006/relationships/diagramQuickStyle" Target="../diagrams/quickStyle167.xml"/><Relationship Id="rId2" Type="http://schemas.openxmlformats.org/officeDocument/2006/relationships/diagramLayout" Target="../diagrams/layout167.xml"/><Relationship Id="rId1" Type="http://schemas.openxmlformats.org/officeDocument/2006/relationships/diagramData" Target="../diagrams/data167.xml"/></Relationships>
</file>

<file path=ppt/slides/_rels/slide274.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229.jpeg"/><Relationship Id="rId5" Type="http://schemas.microsoft.com/office/2007/relationships/diagramDrawing" Target="../diagrams/drawing168.xml"/><Relationship Id="rId4" Type="http://schemas.openxmlformats.org/officeDocument/2006/relationships/diagramColors" Target="../diagrams/colors168.xml"/><Relationship Id="rId3" Type="http://schemas.openxmlformats.org/officeDocument/2006/relationships/diagramQuickStyle" Target="../diagrams/quickStyle168.xml"/><Relationship Id="rId2" Type="http://schemas.openxmlformats.org/officeDocument/2006/relationships/diagramLayout" Target="../diagrams/layout168.xml"/><Relationship Id="rId1" Type="http://schemas.openxmlformats.org/officeDocument/2006/relationships/diagramData" Target="../diagrams/data168.xml"/></Relationships>
</file>

<file path=ppt/slides/_rels/slide27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69.xml"/><Relationship Id="rId4" Type="http://schemas.openxmlformats.org/officeDocument/2006/relationships/diagramColors" Target="../diagrams/colors169.xml"/><Relationship Id="rId3" Type="http://schemas.openxmlformats.org/officeDocument/2006/relationships/diagramQuickStyle" Target="../diagrams/quickStyle169.xml"/><Relationship Id="rId2" Type="http://schemas.openxmlformats.org/officeDocument/2006/relationships/diagramLayout" Target="../diagrams/layout169.xml"/><Relationship Id="rId1" Type="http://schemas.openxmlformats.org/officeDocument/2006/relationships/diagramData" Target="../diagrams/data169.xml"/></Relationships>
</file>

<file path=ppt/slides/_rels/slide276.xml.rels><?xml version="1.0" encoding="UTF-8" standalone="yes"?>
<Relationships xmlns="http://schemas.openxmlformats.org/package/2006/relationships"><Relationship Id="rId9" Type="http://schemas.openxmlformats.org/officeDocument/2006/relationships/vmlDrawing" Target="../drawings/vmlDrawing7.vml"/><Relationship Id="rId8" Type="http://schemas.openxmlformats.org/officeDocument/2006/relationships/slideLayout" Target="../slideLayouts/slideLayout2.xml"/><Relationship Id="rId7" Type="http://schemas.openxmlformats.org/officeDocument/2006/relationships/image" Target="../media/image230.wmf"/><Relationship Id="rId6" Type="http://schemas.openxmlformats.org/officeDocument/2006/relationships/oleObject" Target="../embeddings/oleObject10.bin"/><Relationship Id="rId5" Type="http://schemas.microsoft.com/office/2007/relationships/diagramDrawing" Target="../diagrams/drawing170.xml"/><Relationship Id="rId4" Type="http://schemas.openxmlformats.org/officeDocument/2006/relationships/diagramColors" Target="../diagrams/colors170.xml"/><Relationship Id="rId3" Type="http://schemas.openxmlformats.org/officeDocument/2006/relationships/diagramQuickStyle" Target="../diagrams/quickStyle170.xml"/><Relationship Id="rId2" Type="http://schemas.openxmlformats.org/officeDocument/2006/relationships/diagramLayout" Target="../diagrams/layout170.xml"/><Relationship Id="rId1" Type="http://schemas.openxmlformats.org/officeDocument/2006/relationships/diagramData" Target="../diagrams/data170.xml"/></Relationships>
</file>

<file path=ppt/slides/_rels/slide277.xml.rels><?xml version="1.0" encoding="UTF-8" standalone="yes"?>
<Relationships xmlns="http://schemas.openxmlformats.org/package/2006/relationships"><Relationship Id="rId9" Type="http://schemas.openxmlformats.org/officeDocument/2006/relationships/vmlDrawing" Target="../drawings/vmlDrawing8.vml"/><Relationship Id="rId8" Type="http://schemas.openxmlformats.org/officeDocument/2006/relationships/slideLayout" Target="../slideLayouts/slideLayout2.xml"/><Relationship Id="rId7" Type="http://schemas.openxmlformats.org/officeDocument/2006/relationships/image" Target="../media/image231.wmf"/><Relationship Id="rId6" Type="http://schemas.openxmlformats.org/officeDocument/2006/relationships/oleObject" Target="../embeddings/oleObject11.bin"/><Relationship Id="rId5" Type="http://schemas.microsoft.com/office/2007/relationships/diagramDrawing" Target="../diagrams/drawing171.xml"/><Relationship Id="rId4" Type="http://schemas.openxmlformats.org/officeDocument/2006/relationships/diagramColors" Target="../diagrams/colors171.xml"/><Relationship Id="rId3" Type="http://schemas.openxmlformats.org/officeDocument/2006/relationships/diagramQuickStyle" Target="../diagrams/quickStyle171.xml"/><Relationship Id="rId2" Type="http://schemas.openxmlformats.org/officeDocument/2006/relationships/diagramLayout" Target="../diagrams/layout171.xml"/><Relationship Id="rId1" Type="http://schemas.openxmlformats.org/officeDocument/2006/relationships/diagramData" Target="../diagrams/data171.xml"/></Relationships>
</file>

<file path=ppt/slides/_rels/slide278.xml.rels><?xml version="1.0" encoding="UTF-8" standalone="yes"?>
<Relationships xmlns="http://schemas.openxmlformats.org/package/2006/relationships"><Relationship Id="rId9" Type="http://schemas.openxmlformats.org/officeDocument/2006/relationships/vmlDrawing" Target="../drawings/vmlDrawing9.vml"/><Relationship Id="rId8" Type="http://schemas.openxmlformats.org/officeDocument/2006/relationships/slideLayout" Target="../slideLayouts/slideLayout2.xml"/><Relationship Id="rId7" Type="http://schemas.openxmlformats.org/officeDocument/2006/relationships/image" Target="../media/image232.wmf"/><Relationship Id="rId6" Type="http://schemas.openxmlformats.org/officeDocument/2006/relationships/oleObject" Target="../embeddings/oleObject12.bin"/><Relationship Id="rId5" Type="http://schemas.microsoft.com/office/2007/relationships/diagramDrawing" Target="../diagrams/drawing172.xml"/><Relationship Id="rId4" Type="http://schemas.openxmlformats.org/officeDocument/2006/relationships/diagramColors" Target="../diagrams/colors172.xml"/><Relationship Id="rId3" Type="http://schemas.openxmlformats.org/officeDocument/2006/relationships/diagramQuickStyle" Target="../diagrams/quickStyle172.xml"/><Relationship Id="rId2" Type="http://schemas.openxmlformats.org/officeDocument/2006/relationships/diagramLayout" Target="../diagrams/layout172.xml"/><Relationship Id="rId1" Type="http://schemas.openxmlformats.org/officeDocument/2006/relationships/diagramData" Target="../diagrams/data172.xml"/></Relationships>
</file>

<file path=ppt/slides/_rels/slide279.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233.jpeg"/><Relationship Id="rId5" Type="http://schemas.microsoft.com/office/2007/relationships/diagramDrawing" Target="../diagrams/drawing173.xml"/><Relationship Id="rId4" Type="http://schemas.openxmlformats.org/officeDocument/2006/relationships/diagramColors" Target="../diagrams/colors173.xml"/><Relationship Id="rId3" Type="http://schemas.openxmlformats.org/officeDocument/2006/relationships/diagramQuickStyle" Target="../diagrams/quickStyle173.xml"/><Relationship Id="rId2" Type="http://schemas.openxmlformats.org/officeDocument/2006/relationships/diagramLayout" Target="../diagrams/layout173.xml"/><Relationship Id="rId1" Type="http://schemas.openxmlformats.org/officeDocument/2006/relationships/diagramData" Target="../diagrams/data17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0.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234.jpeg"/><Relationship Id="rId5" Type="http://schemas.microsoft.com/office/2007/relationships/diagramDrawing" Target="../diagrams/drawing174.xml"/><Relationship Id="rId4" Type="http://schemas.openxmlformats.org/officeDocument/2006/relationships/diagramColors" Target="../diagrams/colors174.xml"/><Relationship Id="rId3" Type="http://schemas.openxmlformats.org/officeDocument/2006/relationships/diagramQuickStyle" Target="../diagrams/quickStyle174.xml"/><Relationship Id="rId2" Type="http://schemas.openxmlformats.org/officeDocument/2006/relationships/diagramLayout" Target="../diagrams/layout174.xml"/><Relationship Id="rId1" Type="http://schemas.openxmlformats.org/officeDocument/2006/relationships/diagramData" Target="../diagrams/data174.xml"/></Relationships>
</file>

<file path=ppt/slides/_rels/slide281.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237.jpeg"/><Relationship Id="rId7" Type="http://schemas.openxmlformats.org/officeDocument/2006/relationships/image" Target="../media/image236.jpeg"/><Relationship Id="rId6" Type="http://schemas.openxmlformats.org/officeDocument/2006/relationships/image" Target="../media/image235.jpeg"/><Relationship Id="rId5" Type="http://schemas.microsoft.com/office/2007/relationships/diagramDrawing" Target="../diagrams/drawing175.xml"/><Relationship Id="rId4" Type="http://schemas.openxmlformats.org/officeDocument/2006/relationships/diagramColors" Target="../diagrams/colors175.xml"/><Relationship Id="rId3" Type="http://schemas.openxmlformats.org/officeDocument/2006/relationships/diagramQuickStyle" Target="../diagrams/quickStyle175.xml"/><Relationship Id="rId2" Type="http://schemas.openxmlformats.org/officeDocument/2006/relationships/diagramLayout" Target="../diagrams/layout175.xml"/><Relationship Id="rId1" Type="http://schemas.openxmlformats.org/officeDocument/2006/relationships/diagramData" Target="../diagrams/data175.xml"/></Relationships>
</file>

<file path=ppt/slides/_rels/slide282.xml.rels><?xml version="1.0" encoding="UTF-8" standalone="yes"?>
<Relationships xmlns="http://schemas.openxmlformats.org/package/2006/relationships"><Relationship Id="rId9" Type="http://schemas.openxmlformats.org/officeDocument/2006/relationships/vmlDrawing" Target="../drawings/vmlDrawing10.vml"/><Relationship Id="rId8" Type="http://schemas.openxmlformats.org/officeDocument/2006/relationships/slideLayout" Target="../slideLayouts/slideLayout2.xml"/><Relationship Id="rId7" Type="http://schemas.openxmlformats.org/officeDocument/2006/relationships/image" Target="../media/image238.wmf"/><Relationship Id="rId6" Type="http://schemas.openxmlformats.org/officeDocument/2006/relationships/oleObject" Target="../embeddings/oleObject13.bin"/><Relationship Id="rId5" Type="http://schemas.microsoft.com/office/2007/relationships/diagramDrawing" Target="../diagrams/drawing176.xml"/><Relationship Id="rId4" Type="http://schemas.openxmlformats.org/officeDocument/2006/relationships/diagramColors" Target="../diagrams/colors176.xml"/><Relationship Id="rId3" Type="http://schemas.openxmlformats.org/officeDocument/2006/relationships/diagramQuickStyle" Target="../diagrams/quickStyle176.xml"/><Relationship Id="rId2" Type="http://schemas.openxmlformats.org/officeDocument/2006/relationships/diagramLayout" Target="../diagrams/layout176.xml"/><Relationship Id="rId1" Type="http://schemas.openxmlformats.org/officeDocument/2006/relationships/diagramData" Target="../diagrams/data176.xml"/></Relationships>
</file>

<file path=ppt/slides/_rels/slide283.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77.xml"/><Relationship Id="rId4" Type="http://schemas.openxmlformats.org/officeDocument/2006/relationships/diagramColors" Target="../diagrams/colors177.xml"/><Relationship Id="rId3" Type="http://schemas.openxmlformats.org/officeDocument/2006/relationships/diagramQuickStyle" Target="../diagrams/quickStyle177.xml"/><Relationship Id="rId2" Type="http://schemas.openxmlformats.org/officeDocument/2006/relationships/diagramLayout" Target="../diagrams/layout177.xml"/><Relationship Id="rId1" Type="http://schemas.openxmlformats.org/officeDocument/2006/relationships/diagramData" Target="../diagrams/data177.xml"/></Relationships>
</file>

<file path=ppt/slides/_rels/slide284.xml.rels><?xml version="1.0" encoding="UTF-8" standalone="yes"?>
<Relationships xmlns="http://schemas.openxmlformats.org/package/2006/relationships"><Relationship Id="rId9" Type="http://schemas.openxmlformats.org/officeDocument/2006/relationships/vmlDrawing" Target="../drawings/vmlDrawing11.vml"/><Relationship Id="rId8" Type="http://schemas.openxmlformats.org/officeDocument/2006/relationships/slideLayout" Target="../slideLayouts/slideLayout2.xml"/><Relationship Id="rId7" Type="http://schemas.openxmlformats.org/officeDocument/2006/relationships/image" Target="../media/image239.wmf"/><Relationship Id="rId6" Type="http://schemas.openxmlformats.org/officeDocument/2006/relationships/oleObject" Target="../embeddings/oleObject14.bin"/><Relationship Id="rId5" Type="http://schemas.microsoft.com/office/2007/relationships/diagramDrawing" Target="../diagrams/drawing178.xml"/><Relationship Id="rId4" Type="http://schemas.openxmlformats.org/officeDocument/2006/relationships/diagramColors" Target="../diagrams/colors178.xml"/><Relationship Id="rId3" Type="http://schemas.openxmlformats.org/officeDocument/2006/relationships/diagramQuickStyle" Target="../diagrams/quickStyle178.xml"/><Relationship Id="rId2" Type="http://schemas.openxmlformats.org/officeDocument/2006/relationships/diagramLayout" Target="../diagrams/layout178.xml"/><Relationship Id="rId1" Type="http://schemas.openxmlformats.org/officeDocument/2006/relationships/diagramData" Target="../diagrams/data178.xml"/></Relationships>
</file>

<file path=ppt/slides/_rels/slide285.xml.rels><?xml version="1.0" encoding="UTF-8" standalone="yes"?>
<Relationships xmlns="http://schemas.openxmlformats.org/package/2006/relationships"><Relationship Id="rId9" Type="http://schemas.openxmlformats.org/officeDocument/2006/relationships/image" Target="../media/image242.jpeg"/><Relationship Id="rId8" Type="http://schemas.openxmlformats.org/officeDocument/2006/relationships/hyperlink" Target="http://baike.soso.com/p/20100220/20100220185707-1314182180.jpg" TargetMode="External"/><Relationship Id="rId7" Type="http://schemas.openxmlformats.org/officeDocument/2006/relationships/image" Target="../media/image241.png"/><Relationship Id="rId6" Type="http://schemas.openxmlformats.org/officeDocument/2006/relationships/image" Target="../media/image240.jpeg"/><Relationship Id="rId5" Type="http://schemas.microsoft.com/office/2007/relationships/diagramDrawing" Target="../diagrams/drawing179.xml"/><Relationship Id="rId4" Type="http://schemas.openxmlformats.org/officeDocument/2006/relationships/diagramColors" Target="../diagrams/colors179.xml"/><Relationship Id="rId3" Type="http://schemas.openxmlformats.org/officeDocument/2006/relationships/diagramQuickStyle" Target="../diagrams/quickStyle179.xml"/><Relationship Id="rId2" Type="http://schemas.openxmlformats.org/officeDocument/2006/relationships/diagramLayout" Target="../diagrams/layout179.xml"/><Relationship Id="rId10" Type="http://schemas.openxmlformats.org/officeDocument/2006/relationships/slideLayout" Target="../slideLayouts/slideLayout2.xml"/><Relationship Id="rId1" Type="http://schemas.openxmlformats.org/officeDocument/2006/relationships/diagramData" Target="../diagrams/data179.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43.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4" Type="http://schemas.openxmlformats.org/officeDocument/2006/relationships/notesSlide" Target="../notesSlides/notesSlide3.xml"/><Relationship Id="rId3" Type="http://schemas.openxmlformats.org/officeDocument/2006/relationships/slideLayout" Target="../slideLayouts/slideLayout7.xml"/><Relationship Id="rId2" Type="http://schemas.openxmlformats.org/officeDocument/2006/relationships/image" Target="../media/image245.jpeg"/><Relationship Id="rId1" Type="http://schemas.openxmlformats.org/officeDocument/2006/relationships/image" Target="../media/image244.wmf"/></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6.xml"/><Relationship Id="rId1" Type="http://schemas.openxmlformats.org/officeDocument/2006/relationships/audio" Target="../media/audio1.wav"/></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7.jpeg"/></Relationships>
</file>

<file path=ppt/slides/_rels/slide4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2.xml"/><Relationship Id="rId4" Type="http://schemas.openxmlformats.org/officeDocument/2006/relationships/diagramColors" Target="../diagrams/colors2.xml"/><Relationship Id="rId3" Type="http://schemas.openxmlformats.org/officeDocument/2006/relationships/diagramQuickStyle" Target="../diagrams/quickStyle2.xml"/><Relationship Id="rId2" Type="http://schemas.openxmlformats.org/officeDocument/2006/relationships/diagramLayout" Target="../diagrams/layout2.xml"/><Relationship Id="rId1" Type="http://schemas.openxmlformats.org/officeDocument/2006/relationships/diagramData" Target="../diagrams/data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9" Type="http://schemas.openxmlformats.org/officeDocument/2006/relationships/slideLayout" Target="../slideLayouts/slideLayout1.xml"/><Relationship Id="rId8" Type="http://schemas.openxmlformats.org/officeDocument/2006/relationships/image" Target="../media/image25.jpeg"/><Relationship Id="rId7" Type="http://schemas.openxmlformats.org/officeDocument/2006/relationships/image" Target="../media/image24.jpeg"/><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21.jpeg"/><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image" Target="../media/image18.jpeg"/></Relationships>
</file>

<file path=ppt/slides/_rels/slide4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3.xml"/><Relationship Id="rId4" Type="http://schemas.openxmlformats.org/officeDocument/2006/relationships/diagramColors" Target="../diagrams/colors3.xml"/><Relationship Id="rId3" Type="http://schemas.openxmlformats.org/officeDocument/2006/relationships/diagramQuickStyle" Target="../diagrams/quickStyle3.xml"/><Relationship Id="rId2" Type="http://schemas.openxmlformats.org/officeDocument/2006/relationships/diagramLayout" Target="../diagrams/layout3.xml"/><Relationship Id="rId1" Type="http://schemas.openxmlformats.org/officeDocument/2006/relationships/diagramData" Target="../diagrams/data3.xml"/></Relationships>
</file>

<file path=ppt/slides/_rels/slide48.xml.rels><?xml version="1.0" encoding="UTF-8" standalone="yes"?>
<Relationships xmlns="http://schemas.openxmlformats.org/package/2006/relationships"><Relationship Id="rId9" Type="http://schemas.openxmlformats.org/officeDocument/2006/relationships/image" Target="../media/image27.wmf"/><Relationship Id="rId8" Type="http://schemas.openxmlformats.org/officeDocument/2006/relationships/oleObject" Target="../embeddings/oleObject2.bin"/><Relationship Id="rId7" Type="http://schemas.openxmlformats.org/officeDocument/2006/relationships/image" Target="../media/image26.png"/><Relationship Id="rId6" Type="http://schemas.openxmlformats.org/officeDocument/2006/relationships/oleObject" Target="../embeddings/oleObject1.bin"/><Relationship Id="rId5" Type="http://schemas.microsoft.com/office/2007/relationships/diagramDrawing" Target="../diagrams/drawing4.xml"/><Relationship Id="rId4" Type="http://schemas.openxmlformats.org/officeDocument/2006/relationships/diagramColors" Target="../diagrams/colors4.xml"/><Relationship Id="rId3" Type="http://schemas.openxmlformats.org/officeDocument/2006/relationships/diagramQuickStyle" Target="../diagrams/quickStyle4.xml"/><Relationship Id="rId2" Type="http://schemas.openxmlformats.org/officeDocument/2006/relationships/diagramLayout" Target="../diagrams/layout4.xml"/><Relationship Id="rId11" Type="http://schemas.openxmlformats.org/officeDocument/2006/relationships/vmlDrawing" Target="../drawings/vmlDrawing1.vml"/><Relationship Id="rId10" Type="http://schemas.openxmlformats.org/officeDocument/2006/relationships/slideLayout" Target="../slideLayouts/slideLayout2.xml"/><Relationship Id="rId1" Type="http://schemas.openxmlformats.org/officeDocument/2006/relationships/diagramData" Target="../diagrams/data4.xml"/></Relationships>
</file>

<file path=ppt/slides/_rels/slide49.xml.rels><?xml version="1.0" encoding="UTF-8" standalone="yes"?>
<Relationships xmlns="http://schemas.openxmlformats.org/package/2006/relationships"><Relationship Id="rId9" Type="http://schemas.openxmlformats.org/officeDocument/2006/relationships/image" Target="../media/image29.wmf"/><Relationship Id="rId8" Type="http://schemas.openxmlformats.org/officeDocument/2006/relationships/oleObject" Target="../embeddings/oleObject4.bin"/><Relationship Id="rId7" Type="http://schemas.openxmlformats.org/officeDocument/2006/relationships/image" Target="../media/image28.png"/><Relationship Id="rId6" Type="http://schemas.openxmlformats.org/officeDocument/2006/relationships/oleObject" Target="../embeddings/oleObject3.bin"/><Relationship Id="rId5" Type="http://schemas.microsoft.com/office/2007/relationships/diagramDrawing" Target="../diagrams/drawing5.xml"/><Relationship Id="rId4" Type="http://schemas.openxmlformats.org/officeDocument/2006/relationships/diagramColors" Target="../diagrams/colors5.xml"/><Relationship Id="rId3" Type="http://schemas.openxmlformats.org/officeDocument/2006/relationships/diagramQuickStyle" Target="../diagrams/quickStyle5.xml"/><Relationship Id="rId2" Type="http://schemas.openxmlformats.org/officeDocument/2006/relationships/diagramLayout" Target="../diagrams/layout5.xml"/><Relationship Id="rId11" Type="http://schemas.openxmlformats.org/officeDocument/2006/relationships/vmlDrawing" Target="../drawings/vmlDrawing2.vml"/><Relationship Id="rId10" Type="http://schemas.openxmlformats.org/officeDocument/2006/relationships/slideLayout" Target="../slideLayouts/slideLayout2.xml"/><Relationship Id="rId1" Type="http://schemas.openxmlformats.org/officeDocument/2006/relationships/diagramData" Target="../diagrams/data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6.xml"/><Relationship Id="rId4" Type="http://schemas.openxmlformats.org/officeDocument/2006/relationships/diagramColors" Target="../diagrams/colors6.xml"/><Relationship Id="rId3" Type="http://schemas.openxmlformats.org/officeDocument/2006/relationships/diagramQuickStyle" Target="../diagrams/quickStyle6.xml"/><Relationship Id="rId2" Type="http://schemas.openxmlformats.org/officeDocument/2006/relationships/diagramLayout" Target="../diagrams/layout6.xml"/><Relationship Id="rId1" Type="http://schemas.openxmlformats.org/officeDocument/2006/relationships/diagramData" Target="../diagrams/data6.xml"/></Relationships>
</file>

<file path=ppt/slides/_rels/slide51.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7.xml"/><Relationship Id="rId4" Type="http://schemas.openxmlformats.org/officeDocument/2006/relationships/diagramColors" Target="../diagrams/colors7.xml"/><Relationship Id="rId3" Type="http://schemas.openxmlformats.org/officeDocument/2006/relationships/diagramQuickStyle" Target="../diagrams/quickStyle7.xml"/><Relationship Id="rId2" Type="http://schemas.openxmlformats.org/officeDocument/2006/relationships/diagramLayout" Target="../diagrams/layout7.xml"/><Relationship Id="rId1" Type="http://schemas.openxmlformats.org/officeDocument/2006/relationships/diagramData" Target="../diagrams/data7.xml"/></Relationships>
</file>

<file path=ppt/slides/_rels/slide52.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8.xml"/><Relationship Id="rId4" Type="http://schemas.openxmlformats.org/officeDocument/2006/relationships/diagramColors" Target="../diagrams/colors8.xml"/><Relationship Id="rId3" Type="http://schemas.openxmlformats.org/officeDocument/2006/relationships/diagramQuickStyle" Target="../diagrams/quickStyle8.xml"/><Relationship Id="rId2" Type="http://schemas.openxmlformats.org/officeDocument/2006/relationships/diagramLayout" Target="../diagrams/layout8.xml"/><Relationship Id="rId1" Type="http://schemas.openxmlformats.org/officeDocument/2006/relationships/diagramData" Target="../diagrams/data8.xml"/></Relationships>
</file>

<file path=ppt/slides/_rels/slide53.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30.jpeg"/><Relationship Id="rId5" Type="http://schemas.microsoft.com/office/2007/relationships/diagramDrawing" Target="../diagrams/drawing9.xml"/><Relationship Id="rId4" Type="http://schemas.openxmlformats.org/officeDocument/2006/relationships/diagramColors" Target="../diagrams/colors9.xml"/><Relationship Id="rId3" Type="http://schemas.openxmlformats.org/officeDocument/2006/relationships/diagramQuickStyle" Target="../diagrams/quickStyle9.xml"/><Relationship Id="rId2" Type="http://schemas.openxmlformats.org/officeDocument/2006/relationships/diagramLayout" Target="../diagrams/layout9.xml"/><Relationship Id="rId1" Type="http://schemas.openxmlformats.org/officeDocument/2006/relationships/diagramData" Target="../diagrams/data9.xml"/></Relationships>
</file>

<file path=ppt/slides/_rels/slide54.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0.xml"/><Relationship Id="rId4" Type="http://schemas.openxmlformats.org/officeDocument/2006/relationships/diagramColors" Target="../diagrams/colors10.xml"/><Relationship Id="rId3" Type="http://schemas.openxmlformats.org/officeDocument/2006/relationships/diagramQuickStyle" Target="../diagrams/quickStyle10.xml"/><Relationship Id="rId2" Type="http://schemas.openxmlformats.org/officeDocument/2006/relationships/diagramLayout" Target="../diagrams/layout10.xml"/><Relationship Id="rId1" Type="http://schemas.openxmlformats.org/officeDocument/2006/relationships/diagramData" Target="../diagrams/data10.xml"/></Relationships>
</file>

<file path=ppt/slides/_rels/slide55.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11.xml"/><Relationship Id="rId4" Type="http://schemas.openxmlformats.org/officeDocument/2006/relationships/diagramColors" Target="../diagrams/colors11.xml"/><Relationship Id="rId3" Type="http://schemas.openxmlformats.org/officeDocument/2006/relationships/diagramQuickStyle" Target="../diagrams/quickStyle11.xml"/><Relationship Id="rId2" Type="http://schemas.openxmlformats.org/officeDocument/2006/relationships/diagramLayout" Target="../diagrams/layout11.xml"/><Relationship Id="rId1" Type="http://schemas.openxmlformats.org/officeDocument/2006/relationships/diagramData" Target="../diagrams/data11.xml"/></Relationships>
</file>

<file path=ppt/slides/_rels/slide56.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31.jpeg"/><Relationship Id="rId5" Type="http://schemas.microsoft.com/office/2007/relationships/diagramDrawing" Target="../diagrams/drawing12.xml"/><Relationship Id="rId4" Type="http://schemas.openxmlformats.org/officeDocument/2006/relationships/diagramColors" Target="../diagrams/colors12.xml"/><Relationship Id="rId3" Type="http://schemas.openxmlformats.org/officeDocument/2006/relationships/diagramQuickStyle" Target="../diagrams/quickStyle12.xml"/><Relationship Id="rId2" Type="http://schemas.openxmlformats.org/officeDocument/2006/relationships/diagramLayout" Target="../diagrams/layout12.xml"/><Relationship Id="rId1" Type="http://schemas.openxmlformats.org/officeDocument/2006/relationships/diagramData" Target="../diagrams/data12.xml"/></Relationships>
</file>

<file path=ppt/slides/_rels/slide57.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33.jpeg"/><Relationship Id="rId6" Type="http://schemas.openxmlformats.org/officeDocument/2006/relationships/image" Target="../media/image32.jpeg"/><Relationship Id="rId5" Type="http://schemas.microsoft.com/office/2007/relationships/diagramDrawing" Target="../diagrams/drawing13.xml"/><Relationship Id="rId4" Type="http://schemas.openxmlformats.org/officeDocument/2006/relationships/diagramColors" Target="../diagrams/colors13.xml"/><Relationship Id="rId3" Type="http://schemas.openxmlformats.org/officeDocument/2006/relationships/diagramQuickStyle" Target="../diagrams/quickStyle13.xml"/><Relationship Id="rId2" Type="http://schemas.openxmlformats.org/officeDocument/2006/relationships/diagramLayout" Target="../diagrams/layout13.xml"/><Relationship Id="rId1" Type="http://schemas.openxmlformats.org/officeDocument/2006/relationships/diagramData" Target="../diagrams/data13.xml"/></Relationships>
</file>

<file path=ppt/slides/_rels/slide58.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35.jpeg"/><Relationship Id="rId6" Type="http://schemas.openxmlformats.org/officeDocument/2006/relationships/image" Target="../media/image34.jpeg"/><Relationship Id="rId5" Type="http://schemas.microsoft.com/office/2007/relationships/diagramDrawing" Target="../diagrams/drawing14.xml"/><Relationship Id="rId4" Type="http://schemas.openxmlformats.org/officeDocument/2006/relationships/diagramColors" Target="../diagrams/colors14.xml"/><Relationship Id="rId3" Type="http://schemas.openxmlformats.org/officeDocument/2006/relationships/diagramQuickStyle" Target="../diagrams/quickStyle14.xml"/><Relationship Id="rId2" Type="http://schemas.openxmlformats.org/officeDocument/2006/relationships/diagramLayout" Target="../diagrams/layout14.xml"/><Relationship Id="rId1" Type="http://schemas.openxmlformats.org/officeDocument/2006/relationships/diagramData" Target="../diagrams/data14.xml"/></Relationships>
</file>

<file path=ppt/slides/_rels/slide59.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36.jpeg"/><Relationship Id="rId5" Type="http://schemas.microsoft.com/office/2007/relationships/diagramDrawing" Target="../diagrams/drawing15.xml"/><Relationship Id="rId4" Type="http://schemas.openxmlformats.org/officeDocument/2006/relationships/diagramColors" Target="../diagrams/colors15.xml"/><Relationship Id="rId3" Type="http://schemas.openxmlformats.org/officeDocument/2006/relationships/diagramQuickStyle" Target="../diagrams/quickStyle15.xml"/><Relationship Id="rId2" Type="http://schemas.openxmlformats.org/officeDocument/2006/relationships/diagramLayout" Target="../diagrams/layout15.xml"/><Relationship Id="rId1" Type="http://schemas.openxmlformats.org/officeDocument/2006/relationships/diagramData" Target="../diagrams/data1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37.jpeg"/><Relationship Id="rId5" Type="http://schemas.microsoft.com/office/2007/relationships/diagramDrawing" Target="../diagrams/drawing16.xml"/><Relationship Id="rId4" Type="http://schemas.openxmlformats.org/officeDocument/2006/relationships/diagramColors" Target="../diagrams/colors16.xml"/><Relationship Id="rId3" Type="http://schemas.openxmlformats.org/officeDocument/2006/relationships/diagramQuickStyle" Target="../diagrams/quickStyle16.xml"/><Relationship Id="rId2" Type="http://schemas.openxmlformats.org/officeDocument/2006/relationships/diagramLayout" Target="../diagrams/layout16.xml"/><Relationship Id="rId1" Type="http://schemas.openxmlformats.org/officeDocument/2006/relationships/diagramData" Target="../diagrams/data16.xml"/></Relationships>
</file>

<file path=ppt/slides/_rels/slide61.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39.jpeg"/><Relationship Id="rId6" Type="http://schemas.openxmlformats.org/officeDocument/2006/relationships/image" Target="../media/image38.jpeg"/><Relationship Id="rId5" Type="http://schemas.microsoft.com/office/2007/relationships/diagramDrawing" Target="../diagrams/drawing17.xml"/><Relationship Id="rId4" Type="http://schemas.openxmlformats.org/officeDocument/2006/relationships/diagramColors" Target="../diagrams/colors17.xml"/><Relationship Id="rId3" Type="http://schemas.openxmlformats.org/officeDocument/2006/relationships/diagramQuickStyle" Target="../diagrams/quickStyle17.xml"/><Relationship Id="rId2" Type="http://schemas.openxmlformats.org/officeDocument/2006/relationships/diagramLayout" Target="../diagrams/layout17.xml"/><Relationship Id="rId1" Type="http://schemas.openxmlformats.org/officeDocument/2006/relationships/diagramData" Target="../diagrams/data17.xml"/></Relationships>
</file>

<file path=ppt/slides/_rels/slide62.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41.jpeg"/><Relationship Id="rId6" Type="http://schemas.openxmlformats.org/officeDocument/2006/relationships/image" Target="../media/image40.jpeg"/><Relationship Id="rId5" Type="http://schemas.microsoft.com/office/2007/relationships/diagramDrawing" Target="../diagrams/drawing18.xml"/><Relationship Id="rId4" Type="http://schemas.openxmlformats.org/officeDocument/2006/relationships/diagramColors" Target="../diagrams/colors18.xml"/><Relationship Id="rId3" Type="http://schemas.openxmlformats.org/officeDocument/2006/relationships/diagramQuickStyle" Target="../diagrams/quickStyle18.xml"/><Relationship Id="rId2" Type="http://schemas.openxmlformats.org/officeDocument/2006/relationships/diagramLayout" Target="../diagrams/layout18.xml"/><Relationship Id="rId1" Type="http://schemas.openxmlformats.org/officeDocument/2006/relationships/diagramData" Target="../diagrams/data18.xml"/></Relationships>
</file>

<file path=ppt/slides/_rels/slide63.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43.jpeg"/><Relationship Id="rId6" Type="http://schemas.openxmlformats.org/officeDocument/2006/relationships/image" Target="../media/image42.jpeg"/><Relationship Id="rId5" Type="http://schemas.microsoft.com/office/2007/relationships/diagramDrawing" Target="../diagrams/drawing19.xml"/><Relationship Id="rId4" Type="http://schemas.openxmlformats.org/officeDocument/2006/relationships/diagramColors" Target="../diagrams/colors19.xml"/><Relationship Id="rId3" Type="http://schemas.openxmlformats.org/officeDocument/2006/relationships/diagramQuickStyle" Target="../diagrams/quickStyle19.xml"/><Relationship Id="rId2" Type="http://schemas.openxmlformats.org/officeDocument/2006/relationships/diagramLayout" Target="../diagrams/layout19.xml"/><Relationship Id="rId1" Type="http://schemas.openxmlformats.org/officeDocument/2006/relationships/diagramData" Target="../diagrams/data19.xml"/></Relationships>
</file>

<file path=ppt/slides/_rels/slide64.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45.jpeg"/><Relationship Id="rId6" Type="http://schemas.openxmlformats.org/officeDocument/2006/relationships/image" Target="../media/image44.jpeg"/><Relationship Id="rId5" Type="http://schemas.microsoft.com/office/2007/relationships/diagramDrawing" Target="../diagrams/drawing20.xml"/><Relationship Id="rId4" Type="http://schemas.openxmlformats.org/officeDocument/2006/relationships/diagramColors" Target="../diagrams/colors20.xml"/><Relationship Id="rId3" Type="http://schemas.openxmlformats.org/officeDocument/2006/relationships/diagramQuickStyle" Target="../diagrams/quickStyle20.xml"/><Relationship Id="rId2" Type="http://schemas.openxmlformats.org/officeDocument/2006/relationships/diagramLayout" Target="../diagrams/layout20.xml"/><Relationship Id="rId1" Type="http://schemas.openxmlformats.org/officeDocument/2006/relationships/diagramData" Target="../diagrams/data20.xml"/></Relationships>
</file>

<file path=ppt/slides/_rels/slide65.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47.jpeg"/><Relationship Id="rId6" Type="http://schemas.openxmlformats.org/officeDocument/2006/relationships/image" Target="../media/image46.jpeg"/><Relationship Id="rId5" Type="http://schemas.microsoft.com/office/2007/relationships/diagramDrawing" Target="../diagrams/drawing21.xml"/><Relationship Id="rId4" Type="http://schemas.openxmlformats.org/officeDocument/2006/relationships/diagramColors" Target="../diagrams/colors21.xml"/><Relationship Id="rId3" Type="http://schemas.openxmlformats.org/officeDocument/2006/relationships/diagramQuickStyle" Target="../diagrams/quickStyle21.xml"/><Relationship Id="rId2" Type="http://schemas.openxmlformats.org/officeDocument/2006/relationships/diagramLayout" Target="../diagrams/layout21.xml"/><Relationship Id="rId1" Type="http://schemas.openxmlformats.org/officeDocument/2006/relationships/diagramData" Target="../diagrams/data21.xml"/></Relationships>
</file>

<file path=ppt/slides/_rels/slide66.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49.jpeg"/><Relationship Id="rId6" Type="http://schemas.openxmlformats.org/officeDocument/2006/relationships/image" Target="../media/image48.jpeg"/><Relationship Id="rId5" Type="http://schemas.microsoft.com/office/2007/relationships/diagramDrawing" Target="../diagrams/drawing22.xml"/><Relationship Id="rId4" Type="http://schemas.openxmlformats.org/officeDocument/2006/relationships/diagramColors" Target="../diagrams/colors22.xml"/><Relationship Id="rId3" Type="http://schemas.openxmlformats.org/officeDocument/2006/relationships/diagramQuickStyle" Target="../diagrams/quickStyle22.xml"/><Relationship Id="rId2" Type="http://schemas.openxmlformats.org/officeDocument/2006/relationships/diagramLayout" Target="../diagrams/layout22.xml"/><Relationship Id="rId1" Type="http://schemas.openxmlformats.org/officeDocument/2006/relationships/diagramData" Target="../diagrams/data22.xml"/></Relationships>
</file>

<file path=ppt/slides/_rels/slide67.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51.jpeg"/><Relationship Id="rId6" Type="http://schemas.openxmlformats.org/officeDocument/2006/relationships/image" Target="../media/image50.jpeg"/><Relationship Id="rId5" Type="http://schemas.microsoft.com/office/2007/relationships/diagramDrawing" Target="../diagrams/drawing23.xml"/><Relationship Id="rId4" Type="http://schemas.openxmlformats.org/officeDocument/2006/relationships/diagramColors" Target="../diagrams/colors23.xml"/><Relationship Id="rId3" Type="http://schemas.openxmlformats.org/officeDocument/2006/relationships/diagramQuickStyle" Target="../diagrams/quickStyle23.xml"/><Relationship Id="rId2" Type="http://schemas.openxmlformats.org/officeDocument/2006/relationships/diagramLayout" Target="../diagrams/layout23.xml"/><Relationship Id="rId1" Type="http://schemas.openxmlformats.org/officeDocument/2006/relationships/diagramData" Target="../diagrams/data23.xml"/></Relationships>
</file>

<file path=ppt/slides/_rels/slide68.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54.jpeg"/><Relationship Id="rId7" Type="http://schemas.openxmlformats.org/officeDocument/2006/relationships/image" Target="../media/image53.jpeg"/><Relationship Id="rId6" Type="http://schemas.openxmlformats.org/officeDocument/2006/relationships/image" Target="../media/image52.jpeg"/><Relationship Id="rId5" Type="http://schemas.microsoft.com/office/2007/relationships/diagramDrawing" Target="../diagrams/drawing24.xml"/><Relationship Id="rId4" Type="http://schemas.openxmlformats.org/officeDocument/2006/relationships/diagramColors" Target="../diagrams/colors24.xml"/><Relationship Id="rId3" Type="http://schemas.openxmlformats.org/officeDocument/2006/relationships/diagramQuickStyle" Target="../diagrams/quickStyle24.xml"/><Relationship Id="rId2" Type="http://schemas.openxmlformats.org/officeDocument/2006/relationships/diagramLayout" Target="../diagrams/layout24.xml"/><Relationship Id="rId1" Type="http://schemas.openxmlformats.org/officeDocument/2006/relationships/diagramData" Target="../diagrams/data24.xml"/></Relationships>
</file>

<file path=ppt/slides/_rels/slide69.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57.jpeg"/><Relationship Id="rId7" Type="http://schemas.openxmlformats.org/officeDocument/2006/relationships/image" Target="../media/image56.jpeg"/><Relationship Id="rId6" Type="http://schemas.openxmlformats.org/officeDocument/2006/relationships/image" Target="../media/image55.jpeg"/><Relationship Id="rId5" Type="http://schemas.microsoft.com/office/2007/relationships/diagramDrawing" Target="../diagrams/drawing25.xml"/><Relationship Id="rId4" Type="http://schemas.openxmlformats.org/officeDocument/2006/relationships/diagramColors" Target="../diagrams/colors25.xml"/><Relationship Id="rId3" Type="http://schemas.openxmlformats.org/officeDocument/2006/relationships/diagramQuickStyle" Target="../diagrams/quickStyle25.xml"/><Relationship Id="rId2" Type="http://schemas.openxmlformats.org/officeDocument/2006/relationships/diagramLayout" Target="../diagrams/layout25.xml"/><Relationship Id="rId1" Type="http://schemas.openxmlformats.org/officeDocument/2006/relationships/diagramData" Target="../diagrams/data2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58.jpeg"/><Relationship Id="rId5" Type="http://schemas.microsoft.com/office/2007/relationships/diagramDrawing" Target="../diagrams/drawing26.xml"/><Relationship Id="rId4" Type="http://schemas.openxmlformats.org/officeDocument/2006/relationships/diagramColors" Target="../diagrams/colors26.xml"/><Relationship Id="rId3" Type="http://schemas.openxmlformats.org/officeDocument/2006/relationships/diagramQuickStyle" Target="../diagrams/quickStyle26.xml"/><Relationship Id="rId2" Type="http://schemas.openxmlformats.org/officeDocument/2006/relationships/diagramLayout" Target="../diagrams/layout26.xml"/><Relationship Id="rId1" Type="http://schemas.openxmlformats.org/officeDocument/2006/relationships/diagramData" Target="../diagrams/data26.xml"/></Relationships>
</file>

<file path=ppt/slides/_rels/slide71.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image" Target="../media/image59.jpeg"/></Relationships>
</file>

<file path=ppt/slides/_rels/slide72.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61.jpeg"/><Relationship Id="rId6" Type="http://schemas.openxmlformats.org/officeDocument/2006/relationships/image" Target="../media/image60.jpeg"/><Relationship Id="rId5" Type="http://schemas.microsoft.com/office/2007/relationships/diagramDrawing" Target="../diagrams/drawing28.xml"/><Relationship Id="rId4" Type="http://schemas.openxmlformats.org/officeDocument/2006/relationships/diagramColors" Target="../diagrams/colors28.xml"/><Relationship Id="rId3" Type="http://schemas.openxmlformats.org/officeDocument/2006/relationships/diagramQuickStyle" Target="../diagrams/quickStyle28.xml"/><Relationship Id="rId2" Type="http://schemas.openxmlformats.org/officeDocument/2006/relationships/diagramLayout" Target="../diagrams/layout28.xml"/><Relationship Id="rId1" Type="http://schemas.openxmlformats.org/officeDocument/2006/relationships/diagramData" Target="../diagrams/data28.xml"/></Relationships>
</file>

<file path=ppt/slides/_rels/slide73.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63.jpeg"/><Relationship Id="rId6" Type="http://schemas.openxmlformats.org/officeDocument/2006/relationships/image" Target="../media/image62.jpeg"/><Relationship Id="rId5" Type="http://schemas.microsoft.com/office/2007/relationships/diagramDrawing" Target="../diagrams/drawing29.xml"/><Relationship Id="rId4" Type="http://schemas.openxmlformats.org/officeDocument/2006/relationships/diagramColors" Target="../diagrams/colors29.xml"/><Relationship Id="rId3" Type="http://schemas.openxmlformats.org/officeDocument/2006/relationships/diagramQuickStyle" Target="../diagrams/quickStyle29.xml"/><Relationship Id="rId2" Type="http://schemas.openxmlformats.org/officeDocument/2006/relationships/diagramLayout" Target="../diagrams/layout29.xml"/><Relationship Id="rId1" Type="http://schemas.openxmlformats.org/officeDocument/2006/relationships/diagramData" Target="../diagrams/data29.xml"/></Relationships>
</file>

<file path=ppt/slides/_rels/slide74.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65.jpeg"/><Relationship Id="rId6" Type="http://schemas.openxmlformats.org/officeDocument/2006/relationships/image" Target="../media/image64.jpeg"/><Relationship Id="rId5" Type="http://schemas.microsoft.com/office/2007/relationships/diagramDrawing" Target="../diagrams/drawing30.xml"/><Relationship Id="rId4" Type="http://schemas.openxmlformats.org/officeDocument/2006/relationships/diagramColors" Target="../diagrams/colors30.xml"/><Relationship Id="rId3" Type="http://schemas.openxmlformats.org/officeDocument/2006/relationships/diagramQuickStyle" Target="../diagrams/quickStyle30.xml"/><Relationship Id="rId2" Type="http://schemas.openxmlformats.org/officeDocument/2006/relationships/diagramLayout" Target="../diagrams/layout30.xml"/><Relationship Id="rId1" Type="http://schemas.openxmlformats.org/officeDocument/2006/relationships/diagramData" Target="../diagrams/data30.xml"/></Relationships>
</file>

<file path=ppt/slides/_rels/slide75.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68.jpeg"/><Relationship Id="rId7" Type="http://schemas.openxmlformats.org/officeDocument/2006/relationships/image" Target="../media/image67.jpeg"/><Relationship Id="rId6" Type="http://schemas.openxmlformats.org/officeDocument/2006/relationships/image" Target="../media/image66.jpeg"/><Relationship Id="rId5" Type="http://schemas.microsoft.com/office/2007/relationships/diagramDrawing" Target="../diagrams/drawing31.xml"/><Relationship Id="rId4" Type="http://schemas.openxmlformats.org/officeDocument/2006/relationships/diagramColors" Target="../diagrams/colors31.xml"/><Relationship Id="rId3" Type="http://schemas.openxmlformats.org/officeDocument/2006/relationships/diagramQuickStyle" Target="../diagrams/quickStyle31.xml"/><Relationship Id="rId2" Type="http://schemas.openxmlformats.org/officeDocument/2006/relationships/diagramLayout" Target="../diagrams/layout31.xml"/><Relationship Id="rId1" Type="http://schemas.openxmlformats.org/officeDocument/2006/relationships/diagramData" Target="../diagrams/data31.xml"/></Relationships>
</file>

<file path=ppt/slides/_rels/slide76.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microsoft.com/office/2007/relationships/diagramDrawing" Target="../diagrams/drawing32.xml"/><Relationship Id="rId6" Type="http://schemas.openxmlformats.org/officeDocument/2006/relationships/diagramColors" Target="../diagrams/colors32.xml"/><Relationship Id="rId5" Type="http://schemas.openxmlformats.org/officeDocument/2006/relationships/diagramQuickStyle" Target="../diagrams/quickStyle32.xml"/><Relationship Id="rId4" Type="http://schemas.openxmlformats.org/officeDocument/2006/relationships/diagramLayout" Target="../diagrams/layout32.xml"/><Relationship Id="rId3" Type="http://schemas.openxmlformats.org/officeDocument/2006/relationships/diagramData" Target="../diagrams/data32.xml"/><Relationship Id="rId2" Type="http://schemas.openxmlformats.org/officeDocument/2006/relationships/image" Target="../media/image70.jpeg"/><Relationship Id="rId1" Type="http://schemas.openxmlformats.org/officeDocument/2006/relationships/image" Target="../media/image69.jpeg"/></Relationships>
</file>

<file path=ppt/slides/_rels/slide77.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72.jpeg"/><Relationship Id="rId6" Type="http://schemas.openxmlformats.org/officeDocument/2006/relationships/image" Target="../media/image71.jpeg"/><Relationship Id="rId5" Type="http://schemas.microsoft.com/office/2007/relationships/diagramDrawing" Target="../diagrams/drawing33.xml"/><Relationship Id="rId4" Type="http://schemas.openxmlformats.org/officeDocument/2006/relationships/diagramColors" Target="../diagrams/colors33.xml"/><Relationship Id="rId3" Type="http://schemas.openxmlformats.org/officeDocument/2006/relationships/diagramQuickStyle" Target="../diagrams/quickStyle33.xml"/><Relationship Id="rId2" Type="http://schemas.openxmlformats.org/officeDocument/2006/relationships/diagramLayout" Target="../diagrams/layout33.xml"/><Relationship Id="rId1" Type="http://schemas.openxmlformats.org/officeDocument/2006/relationships/diagramData" Target="../diagrams/data33.xml"/></Relationships>
</file>

<file path=ppt/slides/_rels/slide78.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74.jpeg"/><Relationship Id="rId6" Type="http://schemas.openxmlformats.org/officeDocument/2006/relationships/image" Target="../media/image73.jpeg"/><Relationship Id="rId5" Type="http://schemas.microsoft.com/office/2007/relationships/diagramDrawing" Target="../diagrams/drawing34.xml"/><Relationship Id="rId4" Type="http://schemas.openxmlformats.org/officeDocument/2006/relationships/diagramColors" Target="../diagrams/colors34.xml"/><Relationship Id="rId3" Type="http://schemas.openxmlformats.org/officeDocument/2006/relationships/diagramQuickStyle" Target="../diagrams/quickStyle34.xml"/><Relationship Id="rId2" Type="http://schemas.openxmlformats.org/officeDocument/2006/relationships/diagramLayout" Target="../diagrams/layout34.xml"/><Relationship Id="rId1" Type="http://schemas.openxmlformats.org/officeDocument/2006/relationships/diagramData" Target="../diagrams/data34.xml"/></Relationships>
</file>

<file path=ppt/slides/_rels/slide79.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76.jpeg"/><Relationship Id="rId6" Type="http://schemas.openxmlformats.org/officeDocument/2006/relationships/image" Target="../media/image75.jpeg"/><Relationship Id="rId5" Type="http://schemas.microsoft.com/office/2007/relationships/diagramDrawing" Target="../diagrams/drawing35.xml"/><Relationship Id="rId4" Type="http://schemas.openxmlformats.org/officeDocument/2006/relationships/diagramColors" Target="../diagrams/colors35.xml"/><Relationship Id="rId3" Type="http://schemas.openxmlformats.org/officeDocument/2006/relationships/diagramQuickStyle" Target="../diagrams/quickStyle35.xml"/><Relationship Id="rId2" Type="http://schemas.openxmlformats.org/officeDocument/2006/relationships/diagramLayout" Target="../diagrams/layout35.xml"/><Relationship Id="rId1" Type="http://schemas.openxmlformats.org/officeDocument/2006/relationships/diagramData" Target="../diagrams/data3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78.png"/><Relationship Id="rId1" Type="http://schemas.openxmlformats.org/officeDocument/2006/relationships/image" Target="../media/image77.jpeg"/></Relationships>
</file>

<file path=ppt/slides/_rels/slide81.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80.jpeg"/><Relationship Id="rId6" Type="http://schemas.openxmlformats.org/officeDocument/2006/relationships/image" Target="../media/image79.jpeg"/><Relationship Id="rId5" Type="http://schemas.microsoft.com/office/2007/relationships/diagramDrawing" Target="../diagrams/drawing36.xml"/><Relationship Id="rId4" Type="http://schemas.openxmlformats.org/officeDocument/2006/relationships/diagramColors" Target="../diagrams/colors36.xml"/><Relationship Id="rId3" Type="http://schemas.openxmlformats.org/officeDocument/2006/relationships/diagramQuickStyle" Target="../diagrams/quickStyle36.xml"/><Relationship Id="rId2" Type="http://schemas.openxmlformats.org/officeDocument/2006/relationships/diagramLayout" Target="../diagrams/layout36.xml"/><Relationship Id="rId1" Type="http://schemas.openxmlformats.org/officeDocument/2006/relationships/diagramData" Target="../diagrams/data36.xml"/></Relationships>
</file>

<file path=ppt/slides/_rels/slide8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81.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82.jpeg"/><Relationship Id="rId5" Type="http://schemas.microsoft.com/office/2007/relationships/diagramDrawing" Target="../diagrams/drawing37.xml"/><Relationship Id="rId4" Type="http://schemas.openxmlformats.org/officeDocument/2006/relationships/diagramColors" Target="../diagrams/colors37.xml"/><Relationship Id="rId3" Type="http://schemas.openxmlformats.org/officeDocument/2006/relationships/diagramQuickStyle" Target="../diagrams/quickStyle37.xml"/><Relationship Id="rId2" Type="http://schemas.openxmlformats.org/officeDocument/2006/relationships/diagramLayout" Target="../diagrams/layout37.xml"/><Relationship Id="rId1" Type="http://schemas.openxmlformats.org/officeDocument/2006/relationships/diagramData" Target="../diagrams/data37.xml"/></Relationships>
</file>

<file path=ppt/slides/_rels/slide85.xml.rels><?xml version="1.0" encoding="UTF-8" standalone="yes"?>
<Relationships xmlns="http://schemas.openxmlformats.org/package/2006/relationships"><Relationship Id="rId9" Type="http://schemas.openxmlformats.org/officeDocument/2006/relationships/slideLayout" Target="../slideLayouts/slideLayout1.xml"/><Relationship Id="rId8" Type="http://schemas.openxmlformats.org/officeDocument/2006/relationships/image" Target="../media/image90.jpeg"/><Relationship Id="rId7" Type="http://schemas.openxmlformats.org/officeDocument/2006/relationships/image" Target="../media/image89.jpeg"/><Relationship Id="rId6" Type="http://schemas.openxmlformats.org/officeDocument/2006/relationships/image" Target="../media/image88.jpeg"/><Relationship Id="rId5" Type="http://schemas.openxmlformats.org/officeDocument/2006/relationships/image" Target="../media/image87.jpeg"/><Relationship Id="rId4" Type="http://schemas.openxmlformats.org/officeDocument/2006/relationships/image" Target="../media/image86.jpeg"/><Relationship Id="rId3" Type="http://schemas.openxmlformats.org/officeDocument/2006/relationships/image" Target="../media/image85.jpeg"/><Relationship Id="rId2" Type="http://schemas.openxmlformats.org/officeDocument/2006/relationships/image" Target="../media/image84.jpeg"/><Relationship Id="rId1" Type="http://schemas.openxmlformats.org/officeDocument/2006/relationships/image" Target="../media/image83.jpeg"/></Relationships>
</file>

<file path=ppt/slides/_rels/slide86.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93.jpeg"/><Relationship Id="rId2" Type="http://schemas.openxmlformats.org/officeDocument/2006/relationships/image" Target="../media/image92.jpeg"/><Relationship Id="rId1" Type="http://schemas.openxmlformats.org/officeDocument/2006/relationships/image" Target="../media/image91.jpeg"/></Relationships>
</file>

<file path=ppt/slides/_rels/slide87.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38.xml"/><Relationship Id="rId4" Type="http://schemas.openxmlformats.org/officeDocument/2006/relationships/diagramColors" Target="../diagrams/colors38.xml"/><Relationship Id="rId3" Type="http://schemas.openxmlformats.org/officeDocument/2006/relationships/diagramQuickStyle" Target="../diagrams/quickStyle38.xml"/><Relationship Id="rId2" Type="http://schemas.openxmlformats.org/officeDocument/2006/relationships/diagramLayout" Target="../diagrams/layout38.xml"/><Relationship Id="rId1" Type="http://schemas.openxmlformats.org/officeDocument/2006/relationships/diagramData" Target="../diagrams/data38.xml"/></Relationships>
</file>

<file path=ppt/slides/_rels/slide8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94.jpeg"/></Relationships>
</file>

<file path=ppt/slides/_rels/slide89.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96.jpeg"/><Relationship Id="rId7" Type="http://schemas.openxmlformats.org/officeDocument/2006/relationships/image" Target="../media/image95.wmf"/><Relationship Id="rId6" Type="http://schemas.openxmlformats.org/officeDocument/2006/relationships/oleObject" Target="../embeddings/oleObject5.bin"/><Relationship Id="rId5" Type="http://schemas.microsoft.com/office/2007/relationships/diagramDrawing" Target="../diagrams/drawing39.xml"/><Relationship Id="rId4" Type="http://schemas.openxmlformats.org/officeDocument/2006/relationships/diagramColors" Target="../diagrams/colors39.xml"/><Relationship Id="rId3" Type="http://schemas.openxmlformats.org/officeDocument/2006/relationships/diagramQuickStyle" Target="../diagrams/quickStyle39.xml"/><Relationship Id="rId2" Type="http://schemas.openxmlformats.org/officeDocument/2006/relationships/diagramLayout" Target="../diagrams/layout39.xml"/><Relationship Id="rId10" Type="http://schemas.openxmlformats.org/officeDocument/2006/relationships/vmlDrawing" Target="../drawings/vmlDrawing3.vml"/><Relationship Id="rId1" Type="http://schemas.openxmlformats.org/officeDocument/2006/relationships/diagramData" Target="../diagrams/data39.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90.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98.jpeg"/><Relationship Id="rId6" Type="http://schemas.openxmlformats.org/officeDocument/2006/relationships/image" Target="../media/image97.jpeg"/><Relationship Id="rId5" Type="http://schemas.microsoft.com/office/2007/relationships/diagramDrawing" Target="../diagrams/drawing40.xml"/><Relationship Id="rId4" Type="http://schemas.openxmlformats.org/officeDocument/2006/relationships/diagramColors" Target="../diagrams/colors40.xml"/><Relationship Id="rId3" Type="http://schemas.openxmlformats.org/officeDocument/2006/relationships/diagramQuickStyle" Target="../diagrams/quickStyle40.xml"/><Relationship Id="rId2" Type="http://schemas.openxmlformats.org/officeDocument/2006/relationships/diagramLayout" Target="../diagrams/layout40.xml"/><Relationship Id="rId1" Type="http://schemas.openxmlformats.org/officeDocument/2006/relationships/diagramData" Target="../diagrams/data40.xml"/></Relationships>
</file>

<file path=ppt/slides/_rels/slide91.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99.jpeg"/><Relationship Id="rId5" Type="http://schemas.microsoft.com/office/2007/relationships/diagramDrawing" Target="../diagrams/drawing41.xml"/><Relationship Id="rId4" Type="http://schemas.openxmlformats.org/officeDocument/2006/relationships/diagramColors" Target="../diagrams/colors41.xml"/><Relationship Id="rId3" Type="http://schemas.openxmlformats.org/officeDocument/2006/relationships/diagramQuickStyle" Target="../diagrams/quickStyle41.xml"/><Relationship Id="rId2" Type="http://schemas.openxmlformats.org/officeDocument/2006/relationships/diagramLayout" Target="../diagrams/layout41.xml"/><Relationship Id="rId1" Type="http://schemas.openxmlformats.org/officeDocument/2006/relationships/diagramData" Target="../diagrams/data41.xml"/></Relationships>
</file>

<file path=ppt/slides/_rels/slide92.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00.jpeg"/><Relationship Id="rId5" Type="http://schemas.microsoft.com/office/2007/relationships/diagramDrawing" Target="../diagrams/drawing42.xml"/><Relationship Id="rId4" Type="http://schemas.openxmlformats.org/officeDocument/2006/relationships/diagramColors" Target="../diagrams/colors42.xml"/><Relationship Id="rId3" Type="http://schemas.openxmlformats.org/officeDocument/2006/relationships/diagramQuickStyle" Target="../diagrams/quickStyle42.xml"/><Relationship Id="rId2" Type="http://schemas.openxmlformats.org/officeDocument/2006/relationships/diagramLayout" Target="../diagrams/layout42.xml"/><Relationship Id="rId1" Type="http://schemas.openxmlformats.org/officeDocument/2006/relationships/diagramData" Target="../diagrams/data42.xml"/></Relationships>
</file>

<file path=ppt/slides/_rels/slide93.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102.jpeg"/><Relationship Id="rId6" Type="http://schemas.openxmlformats.org/officeDocument/2006/relationships/image" Target="../media/image101.jpeg"/><Relationship Id="rId5" Type="http://schemas.microsoft.com/office/2007/relationships/diagramDrawing" Target="../diagrams/drawing43.xml"/><Relationship Id="rId4" Type="http://schemas.openxmlformats.org/officeDocument/2006/relationships/diagramColors" Target="../diagrams/colors43.xml"/><Relationship Id="rId3" Type="http://schemas.openxmlformats.org/officeDocument/2006/relationships/diagramQuickStyle" Target="../diagrams/quickStyle43.xml"/><Relationship Id="rId2" Type="http://schemas.openxmlformats.org/officeDocument/2006/relationships/diagramLayout" Target="../diagrams/layout43.xml"/><Relationship Id="rId1" Type="http://schemas.openxmlformats.org/officeDocument/2006/relationships/diagramData" Target="../diagrams/data43.xml"/></Relationships>
</file>

<file path=ppt/slides/_rels/slide94.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05.jpeg"/><Relationship Id="rId2" Type="http://schemas.openxmlformats.org/officeDocument/2006/relationships/image" Target="../media/image104.jpeg"/><Relationship Id="rId1" Type="http://schemas.openxmlformats.org/officeDocument/2006/relationships/image" Target="../media/image103.jpeg"/></Relationships>
</file>

<file path=ppt/slides/_rels/slide95.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06.jpeg"/><Relationship Id="rId5" Type="http://schemas.microsoft.com/office/2007/relationships/diagramDrawing" Target="../diagrams/drawing44.xml"/><Relationship Id="rId4" Type="http://schemas.openxmlformats.org/officeDocument/2006/relationships/diagramColors" Target="../diagrams/colors44.xml"/><Relationship Id="rId3" Type="http://schemas.openxmlformats.org/officeDocument/2006/relationships/diagramQuickStyle" Target="../diagrams/quickStyle44.xml"/><Relationship Id="rId2" Type="http://schemas.openxmlformats.org/officeDocument/2006/relationships/diagramLayout" Target="../diagrams/layout44.xml"/><Relationship Id="rId1" Type="http://schemas.openxmlformats.org/officeDocument/2006/relationships/diagramData" Target="../diagrams/data44.xml"/></Relationships>
</file>

<file path=ppt/slides/_rels/slide96.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108.jpeg"/><Relationship Id="rId7" Type="http://schemas.openxmlformats.org/officeDocument/2006/relationships/image" Target="../media/image107.wmf"/><Relationship Id="rId6" Type="http://schemas.openxmlformats.org/officeDocument/2006/relationships/oleObject" Target="../embeddings/oleObject6.bin"/><Relationship Id="rId5" Type="http://schemas.microsoft.com/office/2007/relationships/diagramDrawing" Target="../diagrams/drawing45.xml"/><Relationship Id="rId4" Type="http://schemas.openxmlformats.org/officeDocument/2006/relationships/diagramColors" Target="../diagrams/colors45.xml"/><Relationship Id="rId3" Type="http://schemas.openxmlformats.org/officeDocument/2006/relationships/diagramQuickStyle" Target="../diagrams/quickStyle45.xml"/><Relationship Id="rId2" Type="http://schemas.openxmlformats.org/officeDocument/2006/relationships/diagramLayout" Target="../diagrams/layout45.xml"/><Relationship Id="rId10" Type="http://schemas.openxmlformats.org/officeDocument/2006/relationships/vmlDrawing" Target="../drawings/vmlDrawing4.vml"/><Relationship Id="rId1" Type="http://schemas.openxmlformats.org/officeDocument/2006/relationships/diagramData" Target="../diagrams/data45.xml"/></Relationships>
</file>

<file path=ppt/slides/_rels/slide97.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09.jpeg"/><Relationship Id="rId5" Type="http://schemas.microsoft.com/office/2007/relationships/diagramDrawing" Target="../diagrams/drawing46.xml"/><Relationship Id="rId4" Type="http://schemas.openxmlformats.org/officeDocument/2006/relationships/diagramColors" Target="../diagrams/colors46.xml"/><Relationship Id="rId3" Type="http://schemas.openxmlformats.org/officeDocument/2006/relationships/diagramQuickStyle" Target="../diagrams/quickStyle46.xml"/><Relationship Id="rId2" Type="http://schemas.openxmlformats.org/officeDocument/2006/relationships/diagramLayout" Target="../diagrams/layout46.xml"/><Relationship Id="rId1" Type="http://schemas.openxmlformats.org/officeDocument/2006/relationships/diagramData" Target="../diagrams/data46.xml"/></Relationships>
</file>

<file path=ppt/slides/_rels/slide98.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110.jpeg"/><Relationship Id="rId5" Type="http://schemas.microsoft.com/office/2007/relationships/diagramDrawing" Target="../diagrams/drawing47.xml"/><Relationship Id="rId4" Type="http://schemas.openxmlformats.org/officeDocument/2006/relationships/diagramColors" Target="../diagrams/colors47.xml"/><Relationship Id="rId3" Type="http://schemas.openxmlformats.org/officeDocument/2006/relationships/diagramQuickStyle" Target="../diagrams/quickStyle47.xml"/><Relationship Id="rId2" Type="http://schemas.openxmlformats.org/officeDocument/2006/relationships/diagramLayout" Target="../diagrams/layout47.xml"/><Relationship Id="rId1" Type="http://schemas.openxmlformats.org/officeDocument/2006/relationships/diagramData" Target="../diagrams/data47.xml"/></Relationships>
</file>

<file path=ppt/slides/_rels/slide9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diagramDrawing" Target="../diagrams/drawing48.xml"/><Relationship Id="rId4" Type="http://schemas.openxmlformats.org/officeDocument/2006/relationships/diagramColors" Target="../diagrams/colors48.xml"/><Relationship Id="rId3" Type="http://schemas.openxmlformats.org/officeDocument/2006/relationships/diagramQuickStyle" Target="../diagrams/quickStyle48.xml"/><Relationship Id="rId2" Type="http://schemas.openxmlformats.org/officeDocument/2006/relationships/diagramLayout" Target="../diagrams/layout48.xml"/><Relationship Id="rId1" Type="http://schemas.openxmlformats.org/officeDocument/2006/relationships/diagramData" Target="../diagrams/data4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ChangeArrowheads="1"/>
          </p:cNvSpPr>
          <p:nvPr>
            <p:ph type="ctrTitle" idx="4294967295"/>
          </p:nvPr>
        </p:nvSpPr>
        <p:spPr>
          <a:xfrm>
            <a:off x="611560" y="2693988"/>
            <a:ext cx="8077200" cy="1470025"/>
          </a:xfrm>
          <a:solidFill>
            <a:srgbClr val="008000"/>
          </a:solidFill>
        </p:spPr>
        <p:txBody>
          <a:bodyPr/>
          <a:lstStyle/>
          <a:p>
            <a:r>
              <a:rPr lang="zh-CN" sz="5400">
                <a:solidFill>
                  <a:schemeClr val="bg1"/>
                </a:solidFill>
              </a:rPr>
              <a:t>职业病危害</a:t>
            </a:r>
            <a:r>
              <a:rPr lang="zh-CN" altLang="en-US" sz="5400">
                <a:solidFill>
                  <a:schemeClr val="bg1"/>
                </a:solidFill>
              </a:rPr>
              <a:t>工程</a:t>
            </a:r>
            <a:r>
              <a:rPr lang="zh-CN" sz="5400">
                <a:solidFill>
                  <a:schemeClr val="bg1"/>
                </a:solidFill>
              </a:rPr>
              <a:t>防护</a:t>
            </a:r>
            <a:endParaRPr lang="zh-CN" sz="5400">
              <a:solidFill>
                <a:schemeClr val="bg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089025" y="1857375"/>
            <a:ext cx="6680200" cy="4786313"/>
          </a:xfrm>
          <a:custGeom>
            <a:avLst/>
            <a:gdLst>
              <a:gd name="connsiteX0" fmla="*/ 0 w 6679450"/>
              <a:gd name="connsiteY0" fmla="*/ 1196594 h 4786338"/>
              <a:gd name="connsiteX1" fmla="*/ 4286262 w 6679450"/>
              <a:gd name="connsiteY1" fmla="*/ 1196594 h 4786338"/>
              <a:gd name="connsiteX2" fmla="*/ 4286262 w 6679450"/>
              <a:gd name="connsiteY2" fmla="*/ 0 h 4786338"/>
              <a:gd name="connsiteX3" fmla="*/ 6679450 w 6679450"/>
              <a:gd name="connsiteY3" fmla="*/ 2393188 h 4786338"/>
              <a:gd name="connsiteX4" fmla="*/ 4286262 w 6679450"/>
              <a:gd name="connsiteY4" fmla="*/ 4786338 h 4786338"/>
              <a:gd name="connsiteX5" fmla="*/ 4286262 w 6679450"/>
              <a:gd name="connsiteY5" fmla="*/ 3589782 h 4786338"/>
              <a:gd name="connsiteX6" fmla="*/ 0 w 6679450"/>
              <a:gd name="connsiteY6" fmla="*/ 3589782 h 4786338"/>
              <a:gd name="connsiteX7" fmla="*/ 0 w 6679450"/>
              <a:gd name="connsiteY7" fmla="*/ 1196594 h 4786338"/>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6679450" h="4786338">
                <a:moveTo>
                  <a:pt x="0" y="1196594"/>
                </a:moveTo>
                <a:lnTo>
                  <a:pt x="4286262" y="1196594"/>
                </a:lnTo>
                <a:lnTo>
                  <a:pt x="4286262" y="0"/>
                </a:lnTo>
                <a:lnTo>
                  <a:pt x="6679450" y="2393188"/>
                </a:lnTo>
                <a:lnTo>
                  <a:pt x="4286262" y="4786338"/>
                </a:lnTo>
                <a:lnTo>
                  <a:pt x="4286262" y="3589782"/>
                </a:lnTo>
                <a:lnTo>
                  <a:pt x="0" y="3589782"/>
                </a:lnTo>
                <a:lnTo>
                  <a:pt x="0" y="1196594"/>
                </a:lnTo>
              </a:path>
            </a:pathLst>
          </a:custGeom>
          <a:solidFill>
            <a:srgbClr val="CBECDE">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5" name="Freeform 3"/>
          <p:cNvSpPr/>
          <p:nvPr/>
        </p:nvSpPr>
        <p:spPr>
          <a:xfrm>
            <a:off x="5065713" y="2860675"/>
            <a:ext cx="2039937" cy="2597150"/>
          </a:xfrm>
          <a:custGeom>
            <a:avLst/>
            <a:gdLst>
              <a:gd name="connsiteX0" fmla="*/ 12700 w 2039873"/>
              <a:gd name="connsiteY0" fmla="*/ 1298575 h 2597150"/>
              <a:gd name="connsiteX1" fmla="*/ 1019936 w 2039873"/>
              <a:gd name="connsiteY1" fmla="*/ 12700 h 2597150"/>
              <a:gd name="connsiteX2" fmla="*/ 2027173 w 2039873"/>
              <a:gd name="connsiteY2" fmla="*/ 1298575 h 2597150"/>
              <a:gd name="connsiteX3" fmla="*/ 1019936 w 2039873"/>
              <a:gd name="connsiteY3" fmla="*/ 2584450 h 2597150"/>
              <a:gd name="connsiteX4" fmla="*/ 12700 w 2039873"/>
              <a:gd name="connsiteY4" fmla="*/ 1298575 h 2597150"/>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2039873" h="2597150">
                <a:moveTo>
                  <a:pt x="12700" y="1298575"/>
                </a:moveTo>
                <a:cubicBezTo>
                  <a:pt x="12700" y="588390"/>
                  <a:pt x="463550" y="12700"/>
                  <a:pt x="1019936" y="12700"/>
                </a:cubicBezTo>
                <a:cubicBezTo>
                  <a:pt x="1576196" y="12700"/>
                  <a:pt x="2027173" y="588390"/>
                  <a:pt x="2027173" y="1298575"/>
                </a:cubicBezTo>
                <a:cubicBezTo>
                  <a:pt x="2027173" y="2008759"/>
                  <a:pt x="1576196" y="2584450"/>
                  <a:pt x="1019936" y="2584450"/>
                </a:cubicBezTo>
                <a:cubicBezTo>
                  <a:pt x="463550" y="2584450"/>
                  <a:pt x="12700" y="2008759"/>
                  <a:pt x="12700" y="1298575"/>
                </a:cubicBezTo>
              </a:path>
            </a:pathLst>
          </a:custGeom>
          <a:solidFill>
            <a:srgbClr val="000000">
              <a:alpha val="0"/>
            </a:srgbClr>
          </a:solidFill>
          <a:ln w="25400">
            <a:solidFill>
              <a:srgbClr val="FF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pic>
        <p:nvPicPr>
          <p:cNvPr id="25604" name="Picture 3"/>
          <p:cNvPicPr>
            <a:picLocks noChangeAspect="1" noChangeArrowheads="1"/>
          </p:cNvPicPr>
          <p:nvPr/>
        </p:nvPicPr>
        <p:blipFill>
          <a:blip r:embed="rId1"/>
          <a:srcRect/>
          <a:stretch>
            <a:fillRect/>
          </a:stretch>
        </p:blipFill>
        <p:spPr bwMode="auto">
          <a:xfrm>
            <a:off x="215900" y="990600"/>
            <a:ext cx="8216900" cy="5727700"/>
          </a:xfrm>
          <a:prstGeom prst="rect">
            <a:avLst/>
          </a:prstGeom>
          <a:noFill/>
          <a:ln w="9525">
            <a:noFill/>
            <a:miter lim="800000"/>
            <a:headEnd/>
            <a:tailEnd/>
          </a:ln>
        </p:spPr>
      </p:pic>
      <p:sp>
        <p:nvSpPr>
          <p:cNvPr id="2" name="TextBox 1"/>
          <p:cNvSpPr txBox="1"/>
          <p:nvPr/>
        </p:nvSpPr>
        <p:spPr>
          <a:xfrm>
            <a:off x="520700" y="3619500"/>
            <a:ext cx="1025525" cy="1328738"/>
          </a:xfrm>
          <a:prstGeom prst="rect">
            <a:avLst/>
          </a:prstGeom>
          <a:noFill/>
        </p:spPr>
        <p:txBody>
          <a:bodyPr wrap="none" lIns="0" tIns="0" rIns="0">
            <a:spAutoFit/>
          </a:bodyPr>
          <a:lstStyle/>
          <a:p>
            <a:pPr fontAlgn="auto">
              <a:lnSpc>
                <a:spcPts val="2000"/>
              </a:lnSpc>
              <a:spcBef>
                <a:spcPts val="0"/>
              </a:spcBef>
              <a:spcAft>
                <a:spcPts val="0"/>
              </a:spcAft>
              <a:tabLst>
                <a:tab pos="38100" algn="l"/>
                <a:tab pos="127000" algn="l"/>
              </a:tabLst>
              <a:defRPr/>
            </a:pPr>
            <a:r>
              <a:rPr lang="en-US" altLang="zh-CN" b="1" dirty="0">
                <a:latin typeface="黑体" panose="02010609060101010101" pitchFamily="49" charset="-122"/>
                <a:ea typeface="黑体" panose="02010609060101010101" pitchFamily="49" charset="-122"/>
              </a:rPr>
              <a:t>	</a:t>
            </a: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1.停止生</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8100" algn="l"/>
                <a:tab pos="127000" algn="l"/>
              </a:tabLst>
              <a:defRPr/>
            </a:pPr>
            <a:r>
              <a:rPr lang="en-US" altLang="zh-CN" sz="1595" b="1" dirty="0" err="1">
                <a:solidFill>
                  <a:srgbClr val="000000"/>
                </a:solidFill>
                <a:latin typeface="黑体" panose="02010609060101010101" pitchFamily="49" charset="-122"/>
                <a:ea typeface="黑体" panose="02010609060101010101" pitchFamily="49" charset="-122"/>
                <a:cs typeface="华文细黑" pitchFamily="18" charset="0"/>
              </a:rPr>
              <a:t>产和使用</a:t>
            </a:r>
            <a:r>
              <a:rPr lang="zh-CN" altLang="en-US" sz="1595" b="1" dirty="0">
                <a:solidFill>
                  <a:srgbClr val="000000"/>
                </a:solidFill>
                <a:latin typeface="黑体" panose="02010609060101010101" pitchFamily="49" charset="-122"/>
                <a:ea typeface="黑体" panose="02010609060101010101" pitchFamily="49" charset="-122"/>
                <a:cs typeface="华文细黑" pitchFamily="18" charset="0"/>
              </a:rPr>
              <a:t>；</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8100" algn="l"/>
                <a:tab pos="127000" algn="l"/>
              </a:tabLst>
              <a:defRPr/>
            </a:pPr>
            <a:r>
              <a:rPr lang="en-US" altLang="zh-CN" sz="1595" b="1" dirty="0" err="1">
                <a:solidFill>
                  <a:srgbClr val="000000"/>
                </a:solidFill>
                <a:latin typeface="黑体" panose="02010609060101010101" pitchFamily="49" charset="-122"/>
                <a:ea typeface="黑体" panose="02010609060101010101" pitchFamily="49" charset="-122"/>
                <a:cs typeface="华文细黑" pitchFamily="18" charset="0"/>
              </a:rPr>
              <a:t>无毒</a:t>
            </a:r>
            <a:r>
              <a:rPr lang="zh-CN" altLang="en-US" sz="1595" b="1" dirty="0">
                <a:solidFill>
                  <a:srgbClr val="000000"/>
                </a:solidFill>
                <a:latin typeface="黑体" panose="02010609060101010101" pitchFamily="49" charset="-122"/>
                <a:ea typeface="黑体" panose="02010609060101010101" pitchFamily="49" charset="-122"/>
                <a:cs typeface="华文细黑" pitchFamily="18" charset="0"/>
              </a:rPr>
              <a:t>代替</a:t>
            </a: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有</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8100" algn="l"/>
                <a:tab pos="1270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毒，低毒</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8100" algn="l"/>
                <a:tab pos="127000" algn="l"/>
              </a:tabLst>
              <a:defRPr/>
            </a:pPr>
            <a:r>
              <a:rPr lang="en-US" altLang="zh-CN" b="1" dirty="0">
                <a:latin typeface="黑体" panose="02010609060101010101" pitchFamily="49" charset="-122"/>
                <a:ea typeface="黑体" panose="02010609060101010101" pitchFamily="49" charset="-122"/>
              </a:rPr>
              <a:t>		</a:t>
            </a:r>
            <a:r>
              <a:rPr lang="zh-CN" altLang="en-US" sz="1595" b="1" dirty="0">
                <a:solidFill>
                  <a:srgbClr val="000000"/>
                </a:solidFill>
                <a:latin typeface="黑体" panose="02010609060101010101" pitchFamily="49" charset="-122"/>
                <a:ea typeface="黑体" panose="02010609060101010101" pitchFamily="49" charset="-122"/>
              </a:rPr>
              <a:t>代替</a:t>
            </a:r>
            <a:r>
              <a:rPr lang="en-US" altLang="zh-CN" sz="1595" b="1" dirty="0" err="1">
                <a:solidFill>
                  <a:srgbClr val="000000"/>
                </a:solidFill>
                <a:latin typeface="黑体" panose="02010609060101010101" pitchFamily="49" charset="-122"/>
                <a:ea typeface="黑体" panose="02010609060101010101" pitchFamily="49" charset="-122"/>
                <a:cs typeface="华文细黑" pitchFamily="18" charset="0"/>
              </a:rPr>
              <a:t>高毒</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p:txBody>
      </p:sp>
      <p:sp>
        <p:nvSpPr>
          <p:cNvPr id="8" name="TextBox 1"/>
          <p:cNvSpPr txBox="1"/>
          <p:nvPr/>
        </p:nvSpPr>
        <p:spPr>
          <a:xfrm>
            <a:off x="1651000" y="3619500"/>
            <a:ext cx="1025525" cy="1328738"/>
          </a:xfrm>
          <a:prstGeom prst="rect">
            <a:avLst/>
          </a:prstGeom>
          <a:noFill/>
        </p:spPr>
        <p:txBody>
          <a:bodyPr wrap="none" lIns="0" tIns="0" rIns="0">
            <a:spAutoFit/>
          </a:bodyPr>
          <a:lstStyle/>
          <a:p>
            <a:pPr fontAlgn="auto">
              <a:lnSpc>
                <a:spcPts val="2000"/>
              </a:lnSpc>
              <a:spcBef>
                <a:spcPts val="0"/>
              </a:spcBef>
              <a:spcAft>
                <a:spcPts val="0"/>
              </a:spcAft>
              <a:tabLst>
                <a:tab pos="38100" algn="l"/>
                <a:tab pos="127000" algn="l"/>
              </a:tabLst>
              <a:defRPr/>
            </a:pPr>
            <a:r>
              <a:rPr lang="en-US" altLang="zh-CN" b="1" dirty="0">
                <a:latin typeface="黑体" panose="02010609060101010101" pitchFamily="49" charset="-122"/>
                <a:ea typeface="黑体" panose="02010609060101010101" pitchFamily="49" charset="-122"/>
              </a:rPr>
              <a:t>	</a:t>
            </a: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2.改善生</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8100" algn="l"/>
                <a:tab pos="1270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产工艺与</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8100" algn="l"/>
                <a:tab pos="1270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作业方法，</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8100" algn="l"/>
                <a:tab pos="1270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减少有害</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8100" algn="l"/>
                <a:tab pos="127000" algn="l"/>
              </a:tabLst>
              <a:defRPr/>
            </a:pPr>
            <a:r>
              <a:rPr lang="en-US" altLang="zh-CN" b="1" dirty="0">
                <a:latin typeface="黑体" panose="02010609060101010101" pitchFamily="49" charset="-122"/>
                <a:ea typeface="黑体" panose="02010609060101010101" pitchFamily="49" charset="-122"/>
              </a:rPr>
              <a:t>		</a:t>
            </a: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物扩散</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p:txBody>
      </p:sp>
      <p:sp>
        <p:nvSpPr>
          <p:cNvPr id="9" name="TextBox 1"/>
          <p:cNvSpPr txBox="1"/>
          <p:nvPr/>
        </p:nvSpPr>
        <p:spPr>
          <a:xfrm>
            <a:off x="2882900" y="3619500"/>
            <a:ext cx="820738" cy="1328738"/>
          </a:xfrm>
          <a:prstGeom prst="rect">
            <a:avLst/>
          </a:prstGeom>
          <a:noFill/>
        </p:spPr>
        <p:txBody>
          <a:bodyPr wrap="none" lIns="0" tIns="0" rIns="0">
            <a:spAutoFit/>
          </a:bodyPr>
          <a:lstStyle/>
          <a:p>
            <a:pPr fontAlgn="auto">
              <a:lnSpc>
                <a:spcPts val="2000"/>
              </a:lnSpc>
              <a:spcBef>
                <a:spcPts val="0"/>
              </a:spcBef>
              <a:spcAft>
                <a:spcPts val="0"/>
              </a:spcAft>
              <a:tabLst>
                <a:tab pos="3048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3.将处理</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048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有害物的</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048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设备密闭</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048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化、自动</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304800" algn="l"/>
              </a:tabLst>
              <a:defRPr/>
            </a:pPr>
            <a:r>
              <a:rPr lang="en-US" altLang="zh-CN" b="1" dirty="0">
                <a:latin typeface="黑体" panose="02010609060101010101" pitchFamily="49" charset="-122"/>
                <a:ea typeface="黑体" panose="02010609060101010101" pitchFamily="49" charset="-122"/>
              </a:rPr>
              <a:t>	</a:t>
            </a: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化</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p:txBody>
      </p:sp>
      <p:sp>
        <p:nvSpPr>
          <p:cNvPr id="10" name="TextBox 1"/>
          <p:cNvSpPr txBox="1"/>
          <p:nvPr/>
        </p:nvSpPr>
        <p:spPr>
          <a:xfrm>
            <a:off x="4013200" y="3619500"/>
            <a:ext cx="820738" cy="1328738"/>
          </a:xfrm>
          <a:prstGeom prst="rect">
            <a:avLst/>
          </a:prstGeom>
          <a:noFill/>
        </p:spPr>
        <p:txBody>
          <a:bodyPr wrap="none" lIns="0" tIns="0" rIns="0">
            <a:spAutoFit/>
          </a:bodyPr>
          <a:lstStyle/>
          <a:p>
            <a:pPr fontAlgn="auto">
              <a:lnSpc>
                <a:spcPts val="2000"/>
              </a:lnSpc>
              <a:spcBef>
                <a:spcPts val="0"/>
              </a:spcBef>
              <a:spcAft>
                <a:spcPts val="0"/>
              </a:spcAft>
              <a:tabLst>
                <a:tab pos="2032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4.将有害</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2032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生产工艺</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2032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隔离，采</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2032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用远距离</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203200" algn="l"/>
              </a:tabLst>
              <a:defRPr/>
            </a:pPr>
            <a:r>
              <a:rPr lang="en-US" altLang="zh-CN" b="1" dirty="0">
                <a:latin typeface="黑体" panose="02010609060101010101" pitchFamily="49" charset="-122"/>
                <a:ea typeface="黑体" panose="02010609060101010101" pitchFamily="49" charset="-122"/>
              </a:rPr>
              <a:t>	</a:t>
            </a: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操作</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p:txBody>
      </p:sp>
      <p:sp>
        <p:nvSpPr>
          <p:cNvPr id="11" name="TextBox 1"/>
          <p:cNvSpPr txBox="1"/>
          <p:nvPr/>
        </p:nvSpPr>
        <p:spPr>
          <a:xfrm>
            <a:off x="5143500" y="3733800"/>
            <a:ext cx="820738" cy="1071563"/>
          </a:xfrm>
          <a:prstGeom prst="rect">
            <a:avLst/>
          </a:prstGeom>
          <a:noFill/>
        </p:spPr>
        <p:txBody>
          <a:bodyPr wrap="none" lIns="0" tIns="0" rIns="0">
            <a:spAutoFit/>
          </a:bodyPr>
          <a:lstStyle/>
          <a:p>
            <a:pPr fontAlgn="auto">
              <a:lnSpc>
                <a:spcPts val="2000"/>
              </a:lnSpc>
              <a:spcBef>
                <a:spcPts val="0"/>
              </a:spcBef>
              <a:spcAft>
                <a:spcPts val="0"/>
              </a:spcAft>
              <a:tabLst>
                <a:tab pos="1016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5.设置局</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1016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部排风或</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101600" algn="l"/>
              </a:tabLst>
              <a:defRPr/>
            </a:pPr>
            <a:r>
              <a:rPr lang="en-US" altLang="zh-CN" sz="1600" b="1" dirty="0">
                <a:solidFill>
                  <a:srgbClr val="000000"/>
                </a:solidFill>
                <a:latin typeface="黑体" panose="02010609060101010101" pitchFamily="49" charset="-122"/>
                <a:ea typeface="黑体" panose="02010609060101010101" pitchFamily="49" charset="-122"/>
                <a:cs typeface="华文细黑" pitchFamily="18" charset="0"/>
              </a:rPr>
              <a:t>吹吸式通</a:t>
            </a:r>
            <a:endParaRPr lang="en-US" altLang="zh-CN" sz="1600"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101600" algn="l"/>
              </a:tabLst>
              <a:defRPr/>
            </a:pPr>
            <a:r>
              <a:rPr lang="en-US" altLang="zh-CN" b="1" dirty="0">
                <a:latin typeface="黑体" panose="02010609060101010101" pitchFamily="49" charset="-122"/>
                <a:ea typeface="黑体" panose="02010609060101010101" pitchFamily="49" charset="-122"/>
              </a:rPr>
              <a:t>	</a:t>
            </a: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风装置</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p:txBody>
      </p:sp>
      <p:sp>
        <p:nvSpPr>
          <p:cNvPr id="12" name="TextBox 1"/>
          <p:cNvSpPr txBox="1"/>
          <p:nvPr/>
        </p:nvSpPr>
        <p:spPr>
          <a:xfrm>
            <a:off x="6273800" y="3860800"/>
            <a:ext cx="820738" cy="815975"/>
          </a:xfrm>
          <a:prstGeom prst="rect">
            <a:avLst/>
          </a:prstGeom>
          <a:noFill/>
        </p:spPr>
        <p:txBody>
          <a:bodyPr wrap="none" lIns="0" tIns="0" rIns="0">
            <a:spAutoFit/>
          </a:bodyPr>
          <a:lstStyle/>
          <a:p>
            <a:pPr fontAlgn="auto">
              <a:lnSpc>
                <a:spcPts val="2000"/>
              </a:lnSpc>
              <a:spcBef>
                <a:spcPts val="0"/>
              </a:spcBef>
              <a:spcAft>
                <a:spcPts val="0"/>
              </a:spcAft>
              <a:tabLst>
                <a:tab pos="2032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6.设置全</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2032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面通风装</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203200" algn="l"/>
              </a:tabLst>
              <a:defRPr/>
            </a:pPr>
            <a:r>
              <a:rPr lang="en-US" altLang="zh-CN" b="1" dirty="0">
                <a:latin typeface="黑体" panose="02010609060101010101" pitchFamily="49" charset="-122"/>
                <a:ea typeface="黑体" panose="02010609060101010101" pitchFamily="49" charset="-122"/>
              </a:rPr>
              <a:t>	</a:t>
            </a:r>
            <a:r>
              <a:rPr lang="en-US" altLang="zh-CN" sz="1600" b="1" dirty="0">
                <a:solidFill>
                  <a:srgbClr val="000000"/>
                </a:solidFill>
                <a:latin typeface="黑体" panose="02010609060101010101" pitchFamily="49" charset="-122"/>
                <a:ea typeface="黑体" panose="02010609060101010101" pitchFamily="49" charset="-122"/>
                <a:cs typeface="华文细黑" pitchFamily="18" charset="0"/>
              </a:rPr>
              <a:t>置。</a:t>
            </a:r>
            <a:endParaRPr lang="en-US" altLang="zh-CN" sz="1600" b="1" dirty="0">
              <a:solidFill>
                <a:srgbClr val="000000"/>
              </a:solidFill>
              <a:latin typeface="黑体" panose="02010609060101010101" pitchFamily="49" charset="-122"/>
              <a:ea typeface="黑体" panose="02010609060101010101" pitchFamily="49" charset="-122"/>
              <a:cs typeface="华文细黑" pitchFamily="18" charset="0"/>
            </a:endParaRPr>
          </a:p>
        </p:txBody>
      </p:sp>
      <p:sp>
        <p:nvSpPr>
          <p:cNvPr id="13" name="TextBox 1"/>
          <p:cNvSpPr txBox="1"/>
          <p:nvPr/>
        </p:nvSpPr>
        <p:spPr>
          <a:xfrm>
            <a:off x="7404100" y="3619500"/>
            <a:ext cx="820738" cy="1328738"/>
          </a:xfrm>
          <a:prstGeom prst="rect">
            <a:avLst/>
          </a:prstGeom>
          <a:noFill/>
        </p:spPr>
        <p:txBody>
          <a:bodyPr wrap="none" lIns="0" tIns="0" rIns="0">
            <a:spAutoFit/>
          </a:bodyPr>
          <a:lstStyle/>
          <a:p>
            <a:pPr fontAlgn="auto">
              <a:lnSpc>
                <a:spcPts val="2000"/>
              </a:lnSpc>
              <a:spcBef>
                <a:spcPts val="0"/>
              </a:spcBef>
              <a:spcAft>
                <a:spcPts val="0"/>
              </a:spcAft>
              <a:tabLst>
                <a:tab pos="2032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7.改善作</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2032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业行为、</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2032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方法，防</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203200" algn="l"/>
              </a:tabLst>
              <a:defRPr/>
            </a:pP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止二次扬</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a:p>
            <a:pPr fontAlgn="auto">
              <a:lnSpc>
                <a:spcPts val="2000"/>
              </a:lnSpc>
              <a:spcBef>
                <a:spcPts val="0"/>
              </a:spcBef>
              <a:spcAft>
                <a:spcPts val="0"/>
              </a:spcAft>
              <a:tabLst>
                <a:tab pos="203200" algn="l"/>
              </a:tabLst>
              <a:defRPr/>
            </a:pPr>
            <a:r>
              <a:rPr lang="en-US" altLang="zh-CN" b="1" dirty="0">
                <a:latin typeface="黑体" panose="02010609060101010101" pitchFamily="49" charset="-122"/>
                <a:ea typeface="黑体" panose="02010609060101010101" pitchFamily="49" charset="-122"/>
              </a:rPr>
              <a:t>	</a:t>
            </a:r>
            <a:r>
              <a:rPr lang="en-US" altLang="zh-CN" sz="1595" b="1" dirty="0">
                <a:solidFill>
                  <a:srgbClr val="000000"/>
                </a:solidFill>
                <a:latin typeface="黑体" panose="02010609060101010101" pitchFamily="49" charset="-122"/>
                <a:ea typeface="黑体" panose="02010609060101010101" pitchFamily="49" charset="-122"/>
                <a:cs typeface="华文细黑" pitchFamily="18" charset="0"/>
              </a:rPr>
              <a:t>尘等</a:t>
            </a:r>
            <a:endParaRPr lang="en-US" altLang="zh-CN" sz="1595" b="1" dirty="0">
              <a:solidFill>
                <a:srgbClr val="000000"/>
              </a:solidFill>
              <a:latin typeface="黑体" panose="02010609060101010101" pitchFamily="49" charset="-122"/>
              <a:ea typeface="黑体" panose="02010609060101010101" pitchFamily="49" charset="-122"/>
              <a:cs typeface="华文细黑" pitchFamily="18" charset="0"/>
            </a:endParaRPr>
          </a:p>
        </p:txBody>
      </p:sp>
      <p:sp>
        <p:nvSpPr>
          <p:cNvPr id="25612" name="TextBox 1"/>
          <p:cNvSpPr txBox="1">
            <a:spLocks noChangeArrowheads="1"/>
          </p:cNvSpPr>
          <p:nvPr/>
        </p:nvSpPr>
        <p:spPr bwMode="auto">
          <a:xfrm>
            <a:off x="325438" y="908050"/>
            <a:ext cx="7599362" cy="1225550"/>
          </a:xfrm>
          <a:prstGeom prst="rect">
            <a:avLst/>
          </a:prstGeom>
          <a:noFill/>
          <a:ln w="9525">
            <a:noFill/>
            <a:miter lim="800000"/>
          </a:ln>
        </p:spPr>
        <p:txBody>
          <a:bodyPr lIns="0" tIns="0" rIns="0">
            <a:spAutoFit/>
          </a:bodyPr>
          <a:lstStyle/>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100"/>
              </a:lnSpc>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（二）职业病防护设施的意义与范围</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100"/>
              </a:lnSpc>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控制粉尘与化学毒物等有害物质措施的优先顺序</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5" name="Rectangle 2"/>
          <p:cNvSpPr txBox="1">
            <a:spLocks noChangeArrowheads="1"/>
          </p:cNvSpPr>
          <p:nvPr/>
        </p:nvSpPr>
        <p:spPr>
          <a:xfrm>
            <a:off x="685800" y="76200"/>
            <a:ext cx="8229600" cy="685800"/>
          </a:xfrm>
          <a:prstGeom prst="rect">
            <a:avLst/>
          </a:prstGeom>
          <a:solidFill>
            <a:srgbClr val="00863D"/>
          </a:solidFill>
        </p:spPr>
        <p:txBody>
          <a:bodyPr anchor="ctr">
            <a:normAutofit fontScale="92500"/>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一、职业病防护设施定义及相关法规要求</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5">
                <a:lumMod val="75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121859" name="组合 6"/>
          <p:cNvGrpSpPr/>
          <p:nvPr/>
        </p:nvGrpSpPr>
        <p:grpSpPr bwMode="auto">
          <a:xfrm>
            <a:off x="609600" y="3124200"/>
            <a:ext cx="609600" cy="2438400"/>
            <a:chOff x="0" y="304808"/>
            <a:chExt cx="457200" cy="1828800"/>
          </a:xfrm>
        </p:grpSpPr>
        <p:sp>
          <p:nvSpPr>
            <p:cNvPr id="9" name="矩形 8"/>
            <p:cNvSpPr/>
            <p:nvPr/>
          </p:nvSpPr>
          <p:spPr>
            <a:xfrm>
              <a:off x="0" y="304808"/>
              <a:ext cx="457200" cy="1828800"/>
            </a:xfrm>
            <a:prstGeom prst="rect">
              <a:avLst/>
            </a:prstGeom>
            <a:solidFill>
              <a:schemeClr val="accent4">
                <a:lumMod val="75000"/>
                <a:lumOff val="25000"/>
              </a:schemeClr>
            </a:solid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1" name="矩形 10"/>
            <p:cNvSpPr/>
            <p:nvPr/>
          </p:nvSpPr>
          <p:spPr>
            <a:xfrm>
              <a:off x="0" y="304808"/>
              <a:ext cx="457200" cy="1828800"/>
            </a:xfrm>
            <a:prstGeom prst="rect">
              <a:avLst/>
            </a:prstGeom>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latin typeface="黑体" panose="02010609060101010101" pitchFamily="49" charset="-122"/>
                  <a:ea typeface="黑体" panose="02010609060101010101" pitchFamily="49" charset="-122"/>
                </a:rPr>
                <a:t>槽边吸气罩</a:t>
              </a:r>
              <a:endParaRPr lang="zh-CN" altLang="en-US" sz="2200" b="1" dirty="0">
                <a:latin typeface="黑体" panose="02010609060101010101" pitchFamily="49" charset="-122"/>
                <a:ea typeface="黑体" panose="02010609060101010101" pitchFamily="49" charset="-122"/>
              </a:endParaRPr>
            </a:p>
          </p:txBody>
        </p:sp>
      </p:grpSp>
      <p:sp>
        <p:nvSpPr>
          <p:cNvPr id="10" name="矩形 9"/>
          <p:cNvSpPr/>
          <p:nvPr/>
        </p:nvSpPr>
        <p:spPr>
          <a:xfrm>
            <a:off x="1371600" y="2514600"/>
            <a:ext cx="4953000" cy="3600450"/>
          </a:xfrm>
          <a:prstGeom prst="rect">
            <a:avLst/>
          </a:prstGeom>
        </p:spPr>
        <p:txBody>
          <a:bodyPr>
            <a:spAutoFit/>
          </a:bodyPr>
          <a:lstStyle/>
          <a:p>
            <a:pPr fontAlgn="auto">
              <a:spcBef>
                <a:spcPts val="0"/>
              </a:spcBef>
              <a:spcAft>
                <a:spcPts val="0"/>
              </a:spcAft>
              <a:defRPr/>
            </a:pPr>
            <a:r>
              <a:rPr lang="zh-CN" altLang="en-US" sz="2200" b="1" kern="0" dirty="0">
                <a:solidFill>
                  <a:srgbClr val="C00000"/>
                </a:solidFill>
                <a:latin typeface="隶书" pitchFamily="49" charset="-122"/>
                <a:ea typeface="隶书" pitchFamily="49" charset="-122"/>
              </a:rPr>
              <a:t>用于：</a:t>
            </a:r>
            <a:r>
              <a:rPr lang="zh-CN" altLang="en-US" sz="2200" b="1" kern="0" dirty="0">
                <a:solidFill>
                  <a:srgbClr val="003192"/>
                </a:solidFill>
                <a:latin typeface="黑体" panose="02010609060101010101" pitchFamily="49" charset="-122"/>
                <a:ea typeface="黑体" panose="02010609060101010101" pitchFamily="49" charset="-122"/>
              </a:rPr>
              <a:t>各种工业槽</a:t>
            </a:r>
            <a:endParaRPr lang="en-US" altLang="zh-CN" sz="2200" b="1" kern="0" dirty="0">
              <a:solidFill>
                <a:srgbClr val="003192"/>
              </a:solidFill>
              <a:latin typeface="黑体" panose="02010609060101010101" pitchFamily="49" charset="-122"/>
              <a:ea typeface="黑体" panose="02010609060101010101" pitchFamily="49" charset="-122"/>
            </a:endParaRPr>
          </a:p>
          <a:p>
            <a:pPr fontAlgn="auto">
              <a:spcBef>
                <a:spcPts val="2400"/>
              </a:spcBef>
              <a:spcAft>
                <a:spcPts val="0"/>
              </a:spcAft>
              <a:defRPr/>
            </a:pPr>
            <a:r>
              <a:rPr lang="zh-CN" altLang="en-US" sz="2200" b="1" kern="0" dirty="0">
                <a:solidFill>
                  <a:srgbClr val="C00000"/>
                </a:solidFill>
                <a:latin typeface="隶书" pitchFamily="49" charset="-122"/>
                <a:ea typeface="隶书" pitchFamily="49" charset="-122"/>
              </a:rPr>
              <a:t>分类：</a:t>
            </a:r>
            <a:endParaRPr lang="en-US" altLang="zh-CN" sz="2200" b="1" kern="0" dirty="0">
              <a:solidFill>
                <a:srgbClr val="C00000"/>
              </a:solidFill>
              <a:latin typeface="隶书" pitchFamily="49" charset="-122"/>
              <a:ea typeface="隶书" pitchFamily="49" charset="-122"/>
            </a:endParaRPr>
          </a:p>
          <a:p>
            <a:pPr fontAlgn="auto">
              <a:spcBef>
                <a:spcPts val="0"/>
              </a:spcBef>
              <a:spcAft>
                <a:spcPts val="0"/>
              </a:spcAft>
              <a:defRPr/>
            </a:pPr>
            <a:r>
              <a:rPr lang="zh-CN" altLang="en-US" sz="2200" b="1" kern="0" dirty="0">
                <a:solidFill>
                  <a:srgbClr val="C00000"/>
                </a:solidFill>
                <a:latin typeface="隶书" pitchFamily="49" charset="-122"/>
                <a:ea typeface="隶书" pitchFamily="49" charset="-122"/>
              </a:rPr>
              <a:t>❀</a:t>
            </a:r>
            <a:r>
              <a:rPr lang="zh-CN" altLang="en-US" sz="2200" b="1" kern="0" dirty="0">
                <a:solidFill>
                  <a:srgbClr val="003192"/>
                </a:solidFill>
                <a:latin typeface="黑体" panose="02010609060101010101" pitchFamily="49" charset="-122"/>
                <a:ea typeface="黑体" panose="02010609060101010101" pitchFamily="49" charset="-122"/>
              </a:rPr>
              <a:t>按照罩的布置方式，可分为</a:t>
            </a:r>
            <a:endParaRPr lang="en-US" altLang="zh-CN" sz="2200" b="1" kern="0"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en-US" altLang="zh-CN" sz="2200" b="1" kern="0" dirty="0">
                <a:solidFill>
                  <a:srgbClr val="003192"/>
                </a:solidFill>
                <a:latin typeface="黑体" panose="02010609060101010101" pitchFamily="49" charset="-122"/>
                <a:ea typeface="黑体" panose="02010609060101010101" pitchFamily="49" charset="-122"/>
              </a:rPr>
              <a:t>    </a:t>
            </a:r>
            <a:r>
              <a:rPr lang="zh-CN" altLang="en-US" sz="2200" b="1" kern="0" dirty="0">
                <a:solidFill>
                  <a:srgbClr val="003192"/>
                </a:solidFill>
                <a:latin typeface="黑体" panose="02010609060101010101" pitchFamily="49" charset="-122"/>
                <a:ea typeface="黑体" panose="02010609060101010101" pitchFamily="49" charset="-122"/>
              </a:rPr>
              <a:t>单侧式 槽宽≤</a:t>
            </a:r>
            <a:r>
              <a:rPr lang="en-US" altLang="zh-CN" sz="2200" b="1" kern="0" dirty="0">
                <a:solidFill>
                  <a:srgbClr val="003192"/>
                </a:solidFill>
                <a:latin typeface="黑体" panose="02010609060101010101" pitchFamily="49" charset="-122"/>
                <a:ea typeface="黑体" panose="02010609060101010101" pitchFamily="49" charset="-122"/>
              </a:rPr>
              <a:t>700mm</a:t>
            </a:r>
            <a:r>
              <a:rPr lang="zh-CN" altLang="en-US" sz="2200" b="1" kern="0" dirty="0">
                <a:solidFill>
                  <a:srgbClr val="003192"/>
                </a:solidFill>
                <a:latin typeface="黑体" panose="02010609060101010101" pitchFamily="49" charset="-122"/>
                <a:ea typeface="黑体" panose="02010609060101010101" pitchFamily="49" charset="-122"/>
              </a:rPr>
              <a:t>适用</a:t>
            </a:r>
            <a:endParaRPr lang="en-US" altLang="zh-CN" sz="2200" b="1" kern="0"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en-US" altLang="zh-CN" sz="2200" b="1" kern="0" dirty="0">
                <a:solidFill>
                  <a:srgbClr val="003192"/>
                </a:solidFill>
                <a:latin typeface="黑体" panose="02010609060101010101" pitchFamily="49" charset="-122"/>
                <a:ea typeface="黑体" panose="02010609060101010101" pitchFamily="49" charset="-122"/>
              </a:rPr>
              <a:t>    </a:t>
            </a:r>
            <a:r>
              <a:rPr lang="zh-CN" altLang="en-US" sz="2200" b="1" kern="0" dirty="0">
                <a:solidFill>
                  <a:srgbClr val="003192"/>
                </a:solidFill>
                <a:latin typeface="黑体" panose="02010609060101010101" pitchFamily="49" charset="-122"/>
                <a:ea typeface="黑体" panose="02010609060101010101" pitchFamily="49" charset="-122"/>
              </a:rPr>
              <a:t>双侧式 槽宽＞</a:t>
            </a:r>
            <a:r>
              <a:rPr lang="en-US" altLang="zh-CN" sz="2200" b="1" kern="0" dirty="0">
                <a:solidFill>
                  <a:srgbClr val="003192"/>
                </a:solidFill>
                <a:latin typeface="黑体" panose="02010609060101010101" pitchFamily="49" charset="-122"/>
                <a:ea typeface="黑体" panose="02010609060101010101" pitchFamily="49" charset="-122"/>
              </a:rPr>
              <a:t>700mm</a:t>
            </a:r>
            <a:r>
              <a:rPr lang="zh-CN" altLang="en-US" sz="2200" b="1" kern="0" dirty="0">
                <a:solidFill>
                  <a:srgbClr val="003192"/>
                </a:solidFill>
                <a:latin typeface="黑体" panose="02010609060101010101" pitchFamily="49" charset="-122"/>
                <a:ea typeface="黑体" panose="02010609060101010101" pitchFamily="49" charset="-122"/>
              </a:rPr>
              <a:t>适用</a:t>
            </a:r>
            <a:endParaRPr lang="en-US" altLang="zh-CN" sz="2200" b="1" kern="0" dirty="0">
              <a:solidFill>
                <a:srgbClr val="003192"/>
              </a:solidFill>
              <a:latin typeface="黑体" panose="02010609060101010101" pitchFamily="49" charset="-122"/>
              <a:ea typeface="黑体" panose="02010609060101010101" pitchFamily="49" charset="-122"/>
            </a:endParaRPr>
          </a:p>
          <a:p>
            <a:pPr fontAlgn="auto">
              <a:spcBef>
                <a:spcPts val="1200"/>
              </a:spcBef>
              <a:spcAft>
                <a:spcPts val="0"/>
              </a:spcAft>
              <a:defRPr/>
            </a:pPr>
            <a:r>
              <a:rPr lang="zh-CN" altLang="en-US" sz="2200" b="1" kern="0" dirty="0">
                <a:solidFill>
                  <a:srgbClr val="C00000"/>
                </a:solidFill>
                <a:latin typeface="隶书" pitchFamily="49" charset="-122"/>
                <a:ea typeface="隶书" pitchFamily="49" charset="-122"/>
              </a:rPr>
              <a:t>❀</a:t>
            </a:r>
            <a:r>
              <a:rPr lang="zh-CN" altLang="en-US" sz="2200" b="1" kern="0" dirty="0">
                <a:solidFill>
                  <a:srgbClr val="003192"/>
                </a:solidFill>
                <a:latin typeface="黑体" panose="02010609060101010101" pitchFamily="49" charset="-122"/>
                <a:ea typeface="黑体" panose="02010609060101010101" pitchFamily="49" charset="-122"/>
              </a:rPr>
              <a:t>按照罩口形式，可分为：</a:t>
            </a:r>
            <a:endParaRPr lang="en-US" altLang="zh-CN" sz="2200" b="1" kern="0"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en-US" altLang="zh-CN" sz="2200" b="1" kern="0" dirty="0">
                <a:solidFill>
                  <a:srgbClr val="003192"/>
                </a:solidFill>
                <a:latin typeface="黑体" panose="02010609060101010101" pitchFamily="49" charset="-122"/>
                <a:ea typeface="黑体" panose="02010609060101010101" pitchFamily="49" charset="-122"/>
              </a:rPr>
              <a:t>    </a:t>
            </a:r>
            <a:r>
              <a:rPr lang="zh-CN" altLang="en-US" sz="2200" b="1" kern="0" dirty="0">
                <a:solidFill>
                  <a:srgbClr val="003192"/>
                </a:solidFill>
                <a:latin typeface="黑体" panose="02010609060101010101" pitchFamily="49" charset="-122"/>
                <a:ea typeface="黑体" panose="02010609060101010101" pitchFamily="49" charset="-122"/>
              </a:rPr>
              <a:t>平口式 不设法兰边，吸气范围大</a:t>
            </a:r>
            <a:endParaRPr lang="en-US" altLang="zh-CN" sz="2200" b="1" kern="0" dirty="0">
              <a:solidFill>
                <a:srgbClr val="003192"/>
              </a:solidFill>
              <a:latin typeface="黑体" panose="02010609060101010101" pitchFamily="49" charset="-122"/>
              <a:ea typeface="黑体" panose="02010609060101010101" pitchFamily="49" charset="-122"/>
            </a:endParaRPr>
          </a:p>
          <a:p>
            <a:pPr marL="1704975" indent="-1704975" fontAlgn="auto">
              <a:spcBef>
                <a:spcPts val="0"/>
              </a:spcBef>
              <a:spcAft>
                <a:spcPts val="0"/>
              </a:spcAft>
              <a:defRPr/>
            </a:pPr>
            <a:r>
              <a:rPr lang="en-US" altLang="zh-CN" sz="2200" b="1" kern="0" dirty="0">
                <a:solidFill>
                  <a:srgbClr val="003192"/>
                </a:solidFill>
                <a:latin typeface="黑体" panose="02010609060101010101" pitchFamily="49" charset="-122"/>
                <a:ea typeface="黑体" panose="02010609060101010101" pitchFamily="49" charset="-122"/>
              </a:rPr>
              <a:t>    </a:t>
            </a:r>
            <a:r>
              <a:rPr lang="zh-CN" altLang="en-US" sz="2200" b="1" kern="0" dirty="0">
                <a:solidFill>
                  <a:srgbClr val="003192"/>
                </a:solidFill>
                <a:latin typeface="黑体" panose="02010609060101010101" pitchFamily="49" charset="-122"/>
                <a:ea typeface="黑体" panose="02010609060101010101" pitchFamily="49" charset="-122"/>
              </a:rPr>
              <a:t>条缝式 广泛应用于电镀车间自动生产线</a:t>
            </a:r>
            <a:endParaRPr lang="zh-CN" altLang="en-US" sz="2200" b="1" kern="0" dirty="0">
              <a:solidFill>
                <a:srgbClr val="003192"/>
              </a:solidFill>
              <a:latin typeface="黑体" panose="02010609060101010101" pitchFamily="49" charset="-122"/>
              <a:ea typeface="黑体" panose="02010609060101010101" pitchFamily="49" charset="-122"/>
            </a:endParaRPr>
          </a:p>
        </p:txBody>
      </p:sp>
      <p:pic>
        <p:nvPicPr>
          <p:cNvPr id="121861" name="图片 11" descr="1.jpg"/>
          <p:cNvPicPr>
            <a:picLocks noChangeAspect="1"/>
          </p:cNvPicPr>
          <p:nvPr/>
        </p:nvPicPr>
        <p:blipFill>
          <a:blip r:embed="rId6"/>
          <a:srcRect/>
          <a:stretch>
            <a:fillRect/>
          </a:stretch>
        </p:blipFill>
        <p:spPr bwMode="auto">
          <a:xfrm>
            <a:off x="6180138" y="1066800"/>
            <a:ext cx="2816225" cy="2917825"/>
          </a:xfrm>
          <a:prstGeom prst="rect">
            <a:avLst/>
          </a:prstGeom>
          <a:noFill/>
          <a:ln w="9525">
            <a:noFill/>
            <a:miter lim="800000"/>
            <a:headEnd/>
            <a:tailEnd/>
          </a:ln>
        </p:spPr>
      </p:pic>
      <p:pic>
        <p:nvPicPr>
          <p:cNvPr id="121862" name="图片 12" descr="3.jpg"/>
          <p:cNvPicPr>
            <a:picLocks noChangeAspect="1"/>
          </p:cNvPicPr>
          <p:nvPr/>
        </p:nvPicPr>
        <p:blipFill>
          <a:blip r:embed="rId7"/>
          <a:srcRect/>
          <a:stretch>
            <a:fillRect/>
          </a:stretch>
        </p:blipFill>
        <p:spPr bwMode="auto">
          <a:xfrm>
            <a:off x="6119813" y="4114800"/>
            <a:ext cx="3024187" cy="2476500"/>
          </a:xfrm>
          <a:prstGeom prst="rect">
            <a:avLst/>
          </a:prstGeom>
          <a:noFill/>
          <a:ln w="9525">
            <a:noFill/>
            <a:miter lim="800000"/>
            <a:headEnd/>
            <a:tailEnd/>
          </a:ln>
        </p:spPr>
      </p:pic>
      <p:sp>
        <p:nvSpPr>
          <p:cNvPr id="121863"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828800"/>
            <a:ext cx="8458200" cy="4648200"/>
          </a:xfrm>
          <a:prstGeom prst="rect">
            <a:avLst/>
          </a:prstGeom>
          <a:noFill/>
          <a:ln w="9525">
            <a:solidFill>
              <a:schemeClr val="accent5">
                <a:lumMod val="75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6156" name="组合 6"/>
          <p:cNvGrpSpPr/>
          <p:nvPr/>
        </p:nvGrpSpPr>
        <p:grpSpPr bwMode="auto">
          <a:xfrm>
            <a:off x="304800" y="3124200"/>
            <a:ext cx="609600" cy="2438400"/>
            <a:chOff x="0" y="304808"/>
            <a:chExt cx="457200" cy="1828800"/>
          </a:xfrm>
        </p:grpSpPr>
        <p:sp>
          <p:nvSpPr>
            <p:cNvPr id="9" name="矩形 8"/>
            <p:cNvSpPr/>
            <p:nvPr/>
          </p:nvSpPr>
          <p:spPr>
            <a:xfrm>
              <a:off x="0" y="304808"/>
              <a:ext cx="457200" cy="1828800"/>
            </a:xfrm>
            <a:prstGeom prst="rect">
              <a:avLst/>
            </a:prstGeom>
            <a:solidFill>
              <a:schemeClr val="accent4">
                <a:lumMod val="75000"/>
                <a:lumOff val="25000"/>
              </a:schemeClr>
            </a:solid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1" name="矩形 10"/>
            <p:cNvSpPr/>
            <p:nvPr/>
          </p:nvSpPr>
          <p:spPr>
            <a:xfrm>
              <a:off x="0" y="304808"/>
              <a:ext cx="457200" cy="1828800"/>
            </a:xfrm>
            <a:prstGeom prst="rect">
              <a:avLst/>
            </a:prstGeom>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latin typeface="黑体" panose="02010609060101010101" pitchFamily="49" charset="-122"/>
                  <a:ea typeface="黑体" panose="02010609060101010101" pitchFamily="49" charset="-122"/>
                </a:rPr>
                <a:t>槽边吸气罩</a:t>
              </a:r>
              <a:endParaRPr lang="zh-CN" altLang="en-US" sz="2200" b="1" dirty="0">
                <a:latin typeface="黑体" panose="02010609060101010101" pitchFamily="49" charset="-122"/>
                <a:ea typeface="黑体" panose="02010609060101010101" pitchFamily="49" charset="-122"/>
              </a:endParaRPr>
            </a:p>
          </p:txBody>
        </p:sp>
      </p:grpSp>
      <p:sp>
        <p:nvSpPr>
          <p:cNvPr id="10" name="矩形 9"/>
          <p:cNvSpPr/>
          <p:nvPr/>
        </p:nvSpPr>
        <p:spPr>
          <a:xfrm>
            <a:off x="990600" y="2438400"/>
            <a:ext cx="7162800" cy="461963"/>
          </a:xfrm>
          <a:prstGeom prst="rect">
            <a:avLst/>
          </a:prstGeom>
        </p:spPr>
        <p:txBody>
          <a:bodyPr>
            <a:spAutoFit/>
          </a:bodyPr>
          <a:lstStyle/>
          <a:p>
            <a:pPr fontAlgn="auto">
              <a:spcBef>
                <a:spcPts val="0"/>
              </a:spcBef>
              <a:spcAft>
                <a:spcPts val="0"/>
              </a:spcAft>
              <a:defRPr/>
            </a:pPr>
            <a:r>
              <a:rPr lang="zh-CN" altLang="en-US" sz="2400" kern="0" dirty="0">
                <a:solidFill>
                  <a:srgbClr val="C00000"/>
                </a:solidFill>
                <a:latin typeface="隶书" pitchFamily="49" charset="-122"/>
                <a:ea typeface="隶书" pitchFamily="49" charset="-122"/>
              </a:rPr>
              <a:t>条缝式槽边吸气罩排风量计算</a:t>
            </a:r>
            <a:endParaRPr lang="zh-CN" altLang="en-US" sz="2400" kern="0" dirty="0">
              <a:solidFill>
                <a:srgbClr val="C00000"/>
              </a:solidFill>
              <a:latin typeface="隶书" pitchFamily="49" charset="-122"/>
              <a:ea typeface="隶书" pitchFamily="49" charset="-122"/>
            </a:endParaRPr>
          </a:p>
        </p:txBody>
      </p:sp>
      <p:graphicFrame>
        <p:nvGraphicFramePr>
          <p:cNvPr id="6153" name="Object 9"/>
          <p:cNvGraphicFramePr>
            <a:graphicFrameLocks noChangeAspect="1"/>
          </p:cNvGraphicFramePr>
          <p:nvPr/>
        </p:nvGraphicFramePr>
        <p:xfrm>
          <a:off x="1828800" y="2971800"/>
          <a:ext cx="2895600" cy="566738"/>
        </p:xfrm>
        <a:graphic>
          <a:graphicData uri="http://schemas.openxmlformats.org/presentationml/2006/ole">
            <mc:AlternateContent xmlns:mc="http://schemas.openxmlformats.org/markup-compatibility/2006">
              <mc:Choice xmlns:v="urn:schemas-microsoft-com:vml" Requires="v">
                <p:oleObj spid="_x0000_s6155" name="公式" r:id="rId6" imgW="735965" imgH="215900" progId="Equation.3">
                  <p:embed/>
                </p:oleObj>
              </mc:Choice>
              <mc:Fallback>
                <p:oleObj name="公式" r:id="rId6" imgW="735965" imgH="215900" progId="Equation.3">
                  <p:embed/>
                  <p:pic>
                    <p:nvPicPr>
                      <p:cNvPr id="0"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28800" y="2971800"/>
                        <a:ext cx="2895600" cy="5667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52" name="矩形 11"/>
          <p:cNvSpPr>
            <a:spLocks noChangeArrowheads="1"/>
          </p:cNvSpPr>
          <p:nvPr/>
        </p:nvSpPr>
        <p:spPr bwMode="auto">
          <a:xfrm>
            <a:off x="1143000" y="3657600"/>
            <a:ext cx="4114800" cy="2720975"/>
          </a:xfrm>
          <a:prstGeom prst="rect">
            <a:avLst/>
          </a:prstGeom>
          <a:noFill/>
          <a:ln w="9525">
            <a:noFill/>
            <a:miter lim="800000"/>
          </a:ln>
        </p:spPr>
        <p:txBody>
          <a:bodyPr>
            <a:spAutoFit/>
          </a:bodyPr>
          <a:lstStyle/>
          <a:p>
            <a:pPr fontAlgn="auto">
              <a:lnSpc>
                <a:spcPct val="90000"/>
              </a:lnSpc>
              <a:spcBef>
                <a:spcPts val="600"/>
              </a:spcBef>
              <a:spcAft>
                <a:spcPts val="0"/>
              </a:spcAft>
              <a:buClr>
                <a:schemeClr val="tx1"/>
              </a:buClr>
              <a:buFont typeface="Wingdings" panose="05000000000000000000" pitchFamily="2" charset="2"/>
              <a:buNone/>
              <a:defRPr/>
            </a:pPr>
            <a:r>
              <a:rPr lang="zh-CN" altLang="en-US" b="1" dirty="0">
                <a:solidFill>
                  <a:srgbClr val="003192"/>
                </a:solidFill>
                <a:latin typeface="+mn-lt"/>
              </a:rPr>
              <a:t>式中：</a:t>
            </a:r>
            <a:endParaRPr lang="zh-CN" altLang="en-US" b="1" dirty="0">
              <a:solidFill>
                <a:srgbClr val="003192"/>
              </a:solidFill>
              <a:latin typeface="+mn-lt"/>
            </a:endParaRPr>
          </a:p>
          <a:p>
            <a:pPr marL="542925" indent="-542925" fontAlgn="auto">
              <a:lnSpc>
                <a:spcPct val="90000"/>
              </a:lnSpc>
              <a:spcBef>
                <a:spcPts val="600"/>
              </a:spcBef>
              <a:spcAft>
                <a:spcPts val="0"/>
              </a:spcAft>
              <a:buClr>
                <a:schemeClr val="tx1"/>
              </a:buClr>
              <a:buFont typeface="Wingdings" panose="05000000000000000000" pitchFamily="2" charset="2"/>
              <a:buNone/>
              <a:defRPr/>
            </a:pPr>
            <a:r>
              <a:rPr lang="en-US" altLang="zh-CN" b="1" dirty="0">
                <a:solidFill>
                  <a:srgbClr val="003192"/>
                </a:solidFill>
                <a:latin typeface="+mn-lt"/>
              </a:rPr>
              <a:t> Q </a:t>
            </a:r>
            <a:r>
              <a:rPr lang="en-US" altLang="zh-CN" b="1" dirty="0">
                <a:solidFill>
                  <a:srgbClr val="003192"/>
                </a:solidFill>
                <a:latin typeface="Times New Roman" panose="02020603050405020304" pitchFamily="18" charset="0"/>
              </a:rPr>
              <a:t>— </a:t>
            </a:r>
            <a:r>
              <a:rPr lang="zh-CN" altLang="en-US" b="1" dirty="0">
                <a:solidFill>
                  <a:srgbClr val="003192"/>
                </a:solidFill>
                <a:latin typeface="Times New Roman" panose="02020603050405020304" pitchFamily="18" charset="0"/>
              </a:rPr>
              <a:t>条缝式槽边吸气罩排风量</a:t>
            </a:r>
            <a:r>
              <a:rPr lang="zh-CN" altLang="en-US" b="1" dirty="0">
                <a:solidFill>
                  <a:srgbClr val="003192"/>
                </a:solidFill>
                <a:latin typeface="+mn-lt"/>
              </a:rPr>
              <a:t>，</a:t>
            </a:r>
            <a:r>
              <a:rPr lang="en-US" altLang="zh-CN" b="1" dirty="0">
                <a:solidFill>
                  <a:srgbClr val="003192"/>
                </a:solidFill>
                <a:latin typeface="+mn-lt"/>
              </a:rPr>
              <a:t>m</a:t>
            </a:r>
            <a:r>
              <a:rPr lang="en-US" altLang="zh-CN" b="1" baseline="30000" dirty="0">
                <a:solidFill>
                  <a:srgbClr val="003192"/>
                </a:solidFill>
                <a:latin typeface="+mn-lt"/>
              </a:rPr>
              <a:t>3</a:t>
            </a:r>
            <a:r>
              <a:rPr lang="en-US" altLang="zh-CN" b="1" dirty="0">
                <a:solidFill>
                  <a:srgbClr val="003192"/>
                </a:solidFill>
                <a:latin typeface="+mn-lt"/>
              </a:rPr>
              <a:t>/h</a:t>
            </a:r>
            <a:r>
              <a:rPr lang="zh-CN" altLang="en-US" b="1" dirty="0">
                <a:solidFill>
                  <a:srgbClr val="003192"/>
                </a:solidFill>
                <a:latin typeface="+mn-lt"/>
              </a:rPr>
              <a:t>；</a:t>
            </a:r>
            <a:endParaRPr lang="en-US" altLang="zh-CN" b="1" dirty="0">
              <a:solidFill>
                <a:srgbClr val="003192"/>
              </a:solidFill>
              <a:latin typeface="+mn-lt"/>
            </a:endParaRPr>
          </a:p>
          <a:p>
            <a:pPr marL="542925" indent="-542925" fontAlgn="auto">
              <a:lnSpc>
                <a:spcPct val="90000"/>
              </a:lnSpc>
              <a:spcBef>
                <a:spcPts val="600"/>
              </a:spcBef>
              <a:spcAft>
                <a:spcPts val="0"/>
              </a:spcAft>
              <a:buClr>
                <a:schemeClr val="tx1"/>
              </a:buClr>
              <a:buFont typeface="Wingdings" panose="05000000000000000000" pitchFamily="2" charset="2"/>
              <a:buNone/>
              <a:defRPr/>
            </a:pPr>
            <a:r>
              <a:rPr lang="en-US" altLang="zh-CN" b="1" dirty="0">
                <a:solidFill>
                  <a:srgbClr val="003192"/>
                </a:solidFill>
                <a:latin typeface="+mn-lt"/>
              </a:rPr>
              <a:t> </a:t>
            </a:r>
            <a:r>
              <a:rPr lang="zh-CN" altLang="zh-CN" b="1" dirty="0">
                <a:solidFill>
                  <a:srgbClr val="003192"/>
                </a:solidFill>
                <a:latin typeface="+mn-lt"/>
              </a:rPr>
              <a:t>α</a:t>
            </a:r>
            <a:r>
              <a:rPr lang="en-US" altLang="zh-CN" b="1" dirty="0">
                <a:solidFill>
                  <a:srgbClr val="003192"/>
                </a:solidFill>
                <a:latin typeface="+mn-lt"/>
              </a:rPr>
              <a:t> </a:t>
            </a:r>
            <a:r>
              <a:rPr lang="en-US" altLang="zh-CN" b="1" dirty="0">
                <a:solidFill>
                  <a:srgbClr val="003192"/>
                </a:solidFill>
                <a:latin typeface="Times New Roman" panose="02020603050405020304" pitchFamily="18" charset="0"/>
              </a:rPr>
              <a:t>— </a:t>
            </a:r>
            <a:r>
              <a:rPr lang="zh-CN" altLang="en-US" b="1" dirty="0">
                <a:solidFill>
                  <a:srgbClr val="003192"/>
                </a:solidFill>
                <a:latin typeface="Times New Roman" panose="02020603050405020304" pitchFamily="18" charset="0"/>
              </a:rPr>
              <a:t>截面修正系数，高截面取</a:t>
            </a:r>
            <a:r>
              <a:rPr lang="en-US" altLang="zh-CN" b="1" dirty="0">
                <a:solidFill>
                  <a:srgbClr val="003192"/>
                </a:solidFill>
                <a:latin typeface="Times New Roman" panose="02020603050405020304" pitchFamily="18" charset="0"/>
              </a:rPr>
              <a:t>2</a:t>
            </a:r>
            <a:r>
              <a:rPr lang="zh-CN" altLang="en-US" b="1" dirty="0">
                <a:solidFill>
                  <a:srgbClr val="003192"/>
                </a:solidFill>
                <a:latin typeface="Times New Roman" panose="02020603050405020304" pitchFamily="18" charset="0"/>
              </a:rPr>
              <a:t>，低截面取</a:t>
            </a:r>
            <a:r>
              <a:rPr lang="en-US" altLang="zh-CN" b="1" dirty="0">
                <a:solidFill>
                  <a:srgbClr val="003192"/>
                </a:solidFill>
                <a:latin typeface="Times New Roman" panose="02020603050405020304" pitchFamily="18" charset="0"/>
              </a:rPr>
              <a:t>3</a:t>
            </a:r>
            <a:r>
              <a:rPr lang="zh-CN" altLang="en-US" b="1" dirty="0">
                <a:solidFill>
                  <a:srgbClr val="003192"/>
                </a:solidFill>
                <a:latin typeface="Times New Roman" panose="02020603050405020304" pitchFamily="18" charset="0"/>
              </a:rPr>
              <a:t>；</a:t>
            </a:r>
            <a:endParaRPr lang="en-US" altLang="zh-CN" b="1" dirty="0">
              <a:solidFill>
                <a:srgbClr val="003192"/>
              </a:solidFill>
              <a:latin typeface="+mn-lt"/>
            </a:endParaRPr>
          </a:p>
          <a:p>
            <a:pPr marL="542925" indent="-542925" fontAlgn="auto">
              <a:lnSpc>
                <a:spcPct val="90000"/>
              </a:lnSpc>
              <a:spcBef>
                <a:spcPts val="600"/>
              </a:spcBef>
              <a:spcAft>
                <a:spcPts val="0"/>
              </a:spcAft>
              <a:buClr>
                <a:schemeClr val="tx1"/>
              </a:buClr>
              <a:buFont typeface="Wingdings" panose="05000000000000000000" pitchFamily="2" charset="2"/>
              <a:buNone/>
              <a:defRPr/>
            </a:pPr>
            <a:r>
              <a:rPr lang="en-US" altLang="zh-CN" b="1" dirty="0">
                <a:solidFill>
                  <a:srgbClr val="003192"/>
                </a:solidFill>
                <a:latin typeface="+mn-lt"/>
              </a:rPr>
              <a:t> </a:t>
            </a:r>
            <a:r>
              <a:rPr lang="el-GR" altLang="zh-CN" b="1" dirty="0">
                <a:solidFill>
                  <a:srgbClr val="003192"/>
                </a:solidFill>
                <a:latin typeface="+mn-lt"/>
              </a:rPr>
              <a:t>β</a:t>
            </a:r>
            <a:r>
              <a:rPr lang="en-US" altLang="zh-CN" b="1" dirty="0">
                <a:solidFill>
                  <a:srgbClr val="003192"/>
                </a:solidFill>
                <a:latin typeface="+mn-lt"/>
              </a:rPr>
              <a:t> </a:t>
            </a:r>
            <a:r>
              <a:rPr lang="en-US" altLang="zh-CN" b="1" dirty="0">
                <a:solidFill>
                  <a:srgbClr val="003192"/>
                </a:solidFill>
                <a:latin typeface="Times New Roman" panose="02020603050405020304" pitchFamily="18" charset="0"/>
              </a:rPr>
              <a:t>— </a:t>
            </a:r>
            <a:r>
              <a:rPr lang="zh-CN" altLang="en-US" b="1" dirty="0">
                <a:solidFill>
                  <a:srgbClr val="003192"/>
                </a:solidFill>
                <a:latin typeface="Times New Roman" panose="02020603050405020304" pitchFamily="18" charset="0"/>
              </a:rPr>
              <a:t>形式修正系数，单侧取（</a:t>
            </a:r>
            <a:r>
              <a:rPr lang="en-US" altLang="zh-CN" b="1" dirty="0">
                <a:solidFill>
                  <a:srgbClr val="003192"/>
                </a:solidFill>
                <a:latin typeface="Times New Roman" panose="02020603050405020304" pitchFamily="18" charset="0"/>
              </a:rPr>
              <a:t>B/A</a:t>
            </a:r>
            <a:r>
              <a:rPr lang="zh-CN" altLang="en-US" b="1" dirty="0">
                <a:solidFill>
                  <a:srgbClr val="003192"/>
                </a:solidFill>
                <a:latin typeface="Times New Roman" panose="02020603050405020304" pitchFamily="18" charset="0"/>
              </a:rPr>
              <a:t>）</a:t>
            </a:r>
            <a:r>
              <a:rPr lang="en-US" altLang="zh-CN" b="1" baseline="30000" dirty="0">
                <a:solidFill>
                  <a:srgbClr val="003192"/>
                </a:solidFill>
                <a:latin typeface="Times New Roman" panose="02020603050405020304" pitchFamily="18" charset="0"/>
              </a:rPr>
              <a:t>0.2</a:t>
            </a:r>
            <a:r>
              <a:rPr lang="zh-CN" altLang="en-US" b="1" dirty="0">
                <a:solidFill>
                  <a:srgbClr val="003192"/>
                </a:solidFill>
                <a:latin typeface="Times New Roman" panose="02020603050405020304" pitchFamily="18" charset="0"/>
              </a:rPr>
              <a:t>，双侧取（</a:t>
            </a:r>
            <a:r>
              <a:rPr lang="en-US" altLang="zh-CN" b="1" dirty="0">
                <a:solidFill>
                  <a:srgbClr val="003192"/>
                </a:solidFill>
                <a:latin typeface="Times New Roman" panose="02020603050405020304" pitchFamily="18" charset="0"/>
              </a:rPr>
              <a:t>B/2A</a:t>
            </a:r>
            <a:r>
              <a:rPr lang="zh-CN" altLang="en-US" b="1" dirty="0">
                <a:solidFill>
                  <a:srgbClr val="003192"/>
                </a:solidFill>
                <a:latin typeface="Times New Roman" panose="02020603050405020304" pitchFamily="18" charset="0"/>
              </a:rPr>
              <a:t>）</a:t>
            </a:r>
            <a:r>
              <a:rPr lang="en-US" altLang="zh-CN" b="1" baseline="30000" dirty="0">
                <a:solidFill>
                  <a:srgbClr val="003192"/>
                </a:solidFill>
                <a:latin typeface="Times New Roman" panose="02020603050405020304" pitchFamily="18" charset="0"/>
              </a:rPr>
              <a:t>0.2</a:t>
            </a:r>
            <a:r>
              <a:rPr lang="zh-CN" altLang="en-US" b="1" dirty="0">
                <a:solidFill>
                  <a:srgbClr val="003192"/>
                </a:solidFill>
                <a:latin typeface="Times New Roman" panose="02020603050405020304" pitchFamily="18" charset="0"/>
              </a:rPr>
              <a:t>；</a:t>
            </a:r>
            <a:endParaRPr lang="zh-CN" altLang="en-US" b="1" baseline="30000" dirty="0">
              <a:solidFill>
                <a:srgbClr val="003192"/>
              </a:solidFill>
              <a:latin typeface="+mn-lt"/>
            </a:endParaRPr>
          </a:p>
          <a:p>
            <a:pPr marL="542925" indent="-542925" fontAlgn="auto">
              <a:lnSpc>
                <a:spcPct val="90000"/>
              </a:lnSpc>
              <a:spcBef>
                <a:spcPts val="600"/>
              </a:spcBef>
              <a:spcAft>
                <a:spcPts val="0"/>
              </a:spcAft>
              <a:buClr>
                <a:schemeClr val="tx1"/>
              </a:buClr>
              <a:buFont typeface="Wingdings" panose="05000000000000000000" pitchFamily="2" charset="2"/>
              <a:buNone/>
              <a:defRPr/>
            </a:pPr>
            <a:r>
              <a:rPr lang="en-US" altLang="zh-CN" b="1" dirty="0">
                <a:solidFill>
                  <a:srgbClr val="003192"/>
                </a:solidFill>
                <a:latin typeface="+mn-lt"/>
              </a:rPr>
              <a:t> F </a:t>
            </a:r>
            <a:r>
              <a:rPr lang="en-US" altLang="zh-CN" b="1" dirty="0">
                <a:solidFill>
                  <a:srgbClr val="003192"/>
                </a:solidFill>
                <a:latin typeface="Times New Roman" panose="02020603050405020304" pitchFamily="18" charset="0"/>
              </a:rPr>
              <a:t>— </a:t>
            </a:r>
            <a:r>
              <a:rPr lang="zh-CN" altLang="en-US" b="1" dirty="0">
                <a:solidFill>
                  <a:srgbClr val="003192"/>
                </a:solidFill>
                <a:latin typeface="Times New Roman" panose="02020603050405020304" pitchFamily="18" charset="0"/>
              </a:rPr>
              <a:t>槽面积，矩形槽面积</a:t>
            </a:r>
            <a:r>
              <a:rPr lang="en-US" altLang="zh-CN" b="1" dirty="0">
                <a:solidFill>
                  <a:srgbClr val="003192"/>
                </a:solidFill>
                <a:latin typeface="Times New Roman" panose="02020603050405020304" pitchFamily="18" charset="0"/>
              </a:rPr>
              <a:t>=A×B</a:t>
            </a:r>
            <a:r>
              <a:rPr lang="zh-CN" altLang="en-US" b="1" dirty="0">
                <a:solidFill>
                  <a:srgbClr val="003192"/>
                </a:solidFill>
                <a:latin typeface="Times New Roman" panose="02020603050405020304" pitchFamily="18" charset="0"/>
              </a:rPr>
              <a:t>，圆形槽面积</a:t>
            </a:r>
            <a:r>
              <a:rPr lang="en-US" altLang="zh-CN" b="1" dirty="0">
                <a:solidFill>
                  <a:srgbClr val="003192"/>
                </a:solidFill>
                <a:latin typeface="Times New Roman" panose="02020603050405020304" pitchFamily="18" charset="0"/>
              </a:rPr>
              <a:t>=πD</a:t>
            </a:r>
            <a:r>
              <a:rPr lang="en-US" altLang="zh-CN" b="1" baseline="30000" dirty="0">
                <a:solidFill>
                  <a:srgbClr val="003192"/>
                </a:solidFill>
                <a:latin typeface="Times New Roman" panose="02020603050405020304" pitchFamily="18" charset="0"/>
              </a:rPr>
              <a:t>2</a:t>
            </a:r>
            <a:r>
              <a:rPr lang="en-US" altLang="zh-CN" b="1" dirty="0">
                <a:solidFill>
                  <a:srgbClr val="003192"/>
                </a:solidFill>
                <a:latin typeface="Times New Roman" panose="02020603050405020304" pitchFamily="18" charset="0"/>
              </a:rPr>
              <a:t>/4</a:t>
            </a:r>
            <a:r>
              <a:rPr lang="en-US" altLang="zh-CN" b="1" dirty="0">
                <a:solidFill>
                  <a:srgbClr val="003192"/>
                </a:solidFill>
                <a:latin typeface="+mn-lt"/>
              </a:rPr>
              <a:t>m</a:t>
            </a:r>
            <a:r>
              <a:rPr lang="en-US" altLang="zh-CN" b="1" baseline="30000" dirty="0">
                <a:solidFill>
                  <a:srgbClr val="003192"/>
                </a:solidFill>
                <a:latin typeface="+mn-lt"/>
              </a:rPr>
              <a:t>2</a:t>
            </a:r>
            <a:r>
              <a:rPr lang="zh-CN" altLang="en-US" b="1" dirty="0">
                <a:solidFill>
                  <a:srgbClr val="003192"/>
                </a:solidFill>
                <a:latin typeface="+mn-lt"/>
              </a:rPr>
              <a:t>；</a:t>
            </a:r>
            <a:endParaRPr lang="zh-CN" altLang="en-US" b="1" dirty="0">
              <a:solidFill>
                <a:srgbClr val="003192"/>
              </a:solidFill>
              <a:latin typeface="+mn-lt"/>
            </a:endParaRPr>
          </a:p>
          <a:p>
            <a:pPr fontAlgn="auto">
              <a:lnSpc>
                <a:spcPct val="90000"/>
              </a:lnSpc>
              <a:spcBef>
                <a:spcPts val="600"/>
              </a:spcBef>
              <a:spcAft>
                <a:spcPts val="0"/>
              </a:spcAft>
              <a:buClr>
                <a:schemeClr val="tx1"/>
              </a:buClr>
              <a:buFont typeface="Wingdings" panose="05000000000000000000" pitchFamily="2" charset="2"/>
              <a:buNone/>
              <a:defRPr/>
            </a:pPr>
            <a:r>
              <a:rPr lang="en-US" altLang="zh-CN" b="1" dirty="0">
                <a:solidFill>
                  <a:srgbClr val="003192"/>
                </a:solidFill>
                <a:latin typeface="+mn-lt"/>
              </a:rPr>
              <a:t> v</a:t>
            </a:r>
            <a:r>
              <a:rPr lang="en-US" altLang="zh-CN" b="1" baseline="-25000" dirty="0">
                <a:solidFill>
                  <a:srgbClr val="003192"/>
                </a:solidFill>
                <a:latin typeface="+mn-lt"/>
              </a:rPr>
              <a:t>0 </a:t>
            </a:r>
            <a:r>
              <a:rPr lang="en-US" altLang="zh-CN" b="1" dirty="0">
                <a:solidFill>
                  <a:srgbClr val="003192"/>
                </a:solidFill>
                <a:latin typeface="Times New Roman" panose="02020603050405020304" pitchFamily="18" charset="0"/>
              </a:rPr>
              <a:t>— </a:t>
            </a:r>
            <a:r>
              <a:rPr lang="zh-CN" altLang="en-US" b="1" dirty="0">
                <a:solidFill>
                  <a:srgbClr val="003192"/>
                </a:solidFill>
                <a:latin typeface="Times New Roman" panose="02020603050405020304" pitchFamily="18" charset="0"/>
              </a:rPr>
              <a:t>罩口所必须的平均风速，</a:t>
            </a:r>
            <a:r>
              <a:rPr lang="en-US" altLang="zh-CN" b="1" dirty="0">
                <a:solidFill>
                  <a:srgbClr val="003192"/>
                </a:solidFill>
                <a:latin typeface="+mn-lt"/>
              </a:rPr>
              <a:t>m/s</a:t>
            </a:r>
            <a:r>
              <a:rPr lang="zh-CN" altLang="en-US" b="1" dirty="0">
                <a:solidFill>
                  <a:srgbClr val="003192"/>
                </a:solidFill>
                <a:latin typeface="+mn-lt"/>
              </a:rPr>
              <a:t>。</a:t>
            </a:r>
            <a:endParaRPr lang="en-US" altLang="zh-CN" b="1" dirty="0">
              <a:solidFill>
                <a:srgbClr val="003192"/>
              </a:solidFill>
              <a:latin typeface="+mn-lt"/>
            </a:endParaRPr>
          </a:p>
        </p:txBody>
      </p:sp>
      <p:pic>
        <p:nvPicPr>
          <p:cNvPr id="6159" name="图片 11" descr="IMG_3449.jpg"/>
          <p:cNvPicPr>
            <a:picLocks noChangeAspect="1"/>
          </p:cNvPicPr>
          <p:nvPr/>
        </p:nvPicPr>
        <p:blipFill>
          <a:blip r:embed="rId8"/>
          <a:srcRect l="25000" t="1587" r="19048" b="19048"/>
          <a:stretch>
            <a:fillRect/>
          </a:stretch>
        </p:blipFill>
        <p:spPr bwMode="auto">
          <a:xfrm>
            <a:off x="5429250" y="2936875"/>
            <a:ext cx="3714750" cy="3482975"/>
          </a:xfrm>
          <a:prstGeom prst="rect">
            <a:avLst/>
          </a:prstGeom>
          <a:noFill/>
          <a:ln w="9525">
            <a:noFill/>
            <a:miter lim="800000"/>
            <a:headEnd/>
            <a:tailEnd/>
          </a:ln>
        </p:spPr>
      </p:pic>
      <p:sp>
        <p:nvSpPr>
          <p:cNvPr id="6160"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5" name="Freeform 3"/>
          <p:cNvSpPr/>
          <p:nvPr/>
        </p:nvSpPr>
        <p:spPr>
          <a:xfrm>
            <a:off x="6172200" y="1268413"/>
            <a:ext cx="2792413" cy="2071687"/>
          </a:xfrm>
          <a:custGeom>
            <a:avLst/>
            <a:gdLst>
              <a:gd name="connsiteX0" fmla="*/ 0 w 2792476"/>
              <a:gd name="connsiteY0" fmla="*/ 2071624 h 2071623"/>
              <a:gd name="connsiteX1" fmla="*/ 2792476 w 2792476"/>
              <a:gd name="connsiteY1" fmla="*/ 2071624 h 2071623"/>
              <a:gd name="connsiteX2" fmla="*/ 2792476 w 2792476"/>
              <a:gd name="connsiteY2" fmla="*/ 0 h 2071623"/>
              <a:gd name="connsiteX3" fmla="*/ 0 w 2792476"/>
              <a:gd name="connsiteY3" fmla="*/ 0 h 2071623"/>
              <a:gd name="connsiteX4" fmla="*/ 0 w 2792476"/>
              <a:gd name="connsiteY4" fmla="*/ 2071624 h 2071623"/>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2792476" h="2071623">
                <a:moveTo>
                  <a:pt x="0" y="2071624"/>
                </a:moveTo>
                <a:lnTo>
                  <a:pt x="2792476" y="2071624"/>
                </a:lnTo>
                <a:lnTo>
                  <a:pt x="2792476" y="0"/>
                </a:lnTo>
                <a:lnTo>
                  <a:pt x="0" y="0"/>
                </a:lnTo>
                <a:lnTo>
                  <a:pt x="0" y="2071624"/>
                </a:lnTo>
              </a:path>
            </a:pathLst>
          </a:custGeom>
          <a:solidFill>
            <a:srgbClr val="FFFFFF">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6" name="Freeform 3"/>
          <p:cNvSpPr/>
          <p:nvPr/>
        </p:nvSpPr>
        <p:spPr>
          <a:xfrm>
            <a:off x="6146800" y="1243013"/>
            <a:ext cx="2843213" cy="2122487"/>
          </a:xfrm>
          <a:custGeom>
            <a:avLst/>
            <a:gdLst>
              <a:gd name="connsiteX0" fmla="*/ 12700 w 2843276"/>
              <a:gd name="connsiteY0" fmla="*/ 2109724 h 2122423"/>
              <a:gd name="connsiteX1" fmla="*/ 2830576 w 2843276"/>
              <a:gd name="connsiteY1" fmla="*/ 2109724 h 2122423"/>
              <a:gd name="connsiteX2" fmla="*/ 2830576 w 2843276"/>
              <a:gd name="connsiteY2" fmla="*/ 12700 h 2122423"/>
              <a:gd name="connsiteX3" fmla="*/ 12700 w 2843276"/>
              <a:gd name="connsiteY3" fmla="*/ 12700 h 2122423"/>
              <a:gd name="connsiteX4" fmla="*/ 12700 w 2843276"/>
              <a:gd name="connsiteY4" fmla="*/ 2109724 h 2122423"/>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2843276" h="2122423">
                <a:moveTo>
                  <a:pt x="12700" y="2109724"/>
                </a:moveTo>
                <a:lnTo>
                  <a:pt x="2830576" y="2109724"/>
                </a:lnTo>
                <a:lnTo>
                  <a:pt x="2830576" y="12700"/>
                </a:lnTo>
                <a:lnTo>
                  <a:pt x="12700" y="12700"/>
                </a:lnTo>
                <a:lnTo>
                  <a:pt x="12700" y="2109724"/>
                </a:lnTo>
              </a:path>
            </a:pathLst>
          </a:custGeom>
          <a:solidFill>
            <a:srgbClr val="000000">
              <a:alpha val="0"/>
            </a:srgbClr>
          </a:solidFill>
          <a:ln w="25400">
            <a:solidFill>
              <a:srgbClr val="00CC99">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pic>
        <p:nvPicPr>
          <p:cNvPr id="124932" name="Picture 3"/>
          <p:cNvPicPr>
            <a:picLocks noChangeAspect="1" noChangeArrowheads="1"/>
          </p:cNvPicPr>
          <p:nvPr/>
        </p:nvPicPr>
        <p:blipFill>
          <a:blip r:embed="rId1"/>
          <a:srcRect/>
          <a:stretch>
            <a:fillRect/>
          </a:stretch>
        </p:blipFill>
        <p:spPr bwMode="auto">
          <a:xfrm>
            <a:off x="6159500" y="1257300"/>
            <a:ext cx="2794000" cy="2095500"/>
          </a:xfrm>
          <a:prstGeom prst="rect">
            <a:avLst/>
          </a:prstGeom>
          <a:noFill/>
          <a:ln w="9525">
            <a:noFill/>
            <a:miter lim="800000"/>
            <a:headEnd/>
            <a:tailEnd/>
          </a:ln>
        </p:spPr>
      </p:pic>
      <p:pic>
        <p:nvPicPr>
          <p:cNvPr id="124933" name="Picture 3"/>
          <p:cNvPicPr>
            <a:picLocks noChangeAspect="1" noChangeArrowheads="1"/>
          </p:cNvPicPr>
          <p:nvPr/>
        </p:nvPicPr>
        <p:blipFill>
          <a:blip r:embed="rId2"/>
          <a:srcRect/>
          <a:stretch>
            <a:fillRect/>
          </a:stretch>
        </p:blipFill>
        <p:spPr bwMode="auto">
          <a:xfrm>
            <a:off x="6311900" y="3632200"/>
            <a:ext cx="2514600" cy="2882900"/>
          </a:xfrm>
          <a:prstGeom prst="rect">
            <a:avLst/>
          </a:prstGeom>
          <a:noFill/>
          <a:ln w="9525">
            <a:noFill/>
            <a:miter lim="800000"/>
            <a:headEnd/>
            <a:tailEnd/>
          </a:ln>
        </p:spPr>
      </p:pic>
      <p:sp>
        <p:nvSpPr>
          <p:cNvPr id="11" name="TextBox 1"/>
          <p:cNvSpPr txBox="1"/>
          <p:nvPr/>
        </p:nvSpPr>
        <p:spPr>
          <a:xfrm>
            <a:off x="558800" y="1524000"/>
            <a:ext cx="5386388" cy="392113"/>
          </a:xfrm>
          <a:prstGeom prst="rect">
            <a:avLst/>
          </a:prstGeom>
          <a:noFill/>
        </p:spPr>
        <p:txBody>
          <a:bodyPr wrap="none" lIns="0" tIns="0" rIns="0">
            <a:spAutoFit/>
          </a:bodyPr>
          <a:lstStyle/>
          <a:p>
            <a:pPr fontAlgn="auto">
              <a:lnSpc>
                <a:spcPts val="2700"/>
              </a:lnSpc>
              <a:spcBef>
                <a:spcPts val="0"/>
              </a:spcBef>
              <a:spcAft>
                <a:spcPts val="0"/>
              </a:spcAft>
              <a:defRPr/>
            </a:pPr>
            <a:r>
              <a:rPr lang="en-US" altLang="zh-CN" sz="2800" b="1" dirty="0">
                <a:solidFill>
                  <a:srgbClr val="FF0000"/>
                </a:solidFill>
                <a:latin typeface="黑体" panose="02010609060101010101" pitchFamily="49" charset="-122"/>
                <a:ea typeface="黑体" panose="02010609060101010101" pitchFamily="49" charset="-122"/>
                <a:cs typeface="黑体" panose="02010609060101010101" pitchFamily="49" charset="-122"/>
              </a:rPr>
              <a:t>接受式吸气罩的型式及适用范围：</a:t>
            </a:r>
            <a:endParaRPr lang="en-US" altLang="zh-CN" sz="2800"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24935" name="TextBox 1"/>
          <p:cNvSpPr txBox="1">
            <a:spLocks noChangeArrowheads="1"/>
          </p:cNvSpPr>
          <p:nvPr/>
        </p:nvSpPr>
        <p:spPr bwMode="auto">
          <a:xfrm>
            <a:off x="1016000" y="2197100"/>
            <a:ext cx="4640263" cy="379413"/>
          </a:xfrm>
          <a:prstGeom prst="rect">
            <a:avLst/>
          </a:prstGeom>
          <a:noFill/>
          <a:ln w="9525">
            <a:noFill/>
            <a:miter lim="800000"/>
          </a:ln>
        </p:spPr>
        <p:txBody>
          <a:bodyPr wrap="none" lIns="0" tIns="0" rIns="0">
            <a:spAutoFit/>
          </a:bodyPr>
          <a:lstStyle/>
          <a:p>
            <a:pPr>
              <a:lnSpc>
                <a:spcPts val="2600"/>
              </a:lnSpc>
            </a:pPr>
            <a:r>
              <a:rPr lang="en-US" altLang="zh-CN" sz="2400" b="1">
                <a:solidFill>
                  <a:srgbClr val="000000"/>
                </a:solidFill>
                <a:latin typeface="黑体" panose="02010609060101010101" pitchFamily="49" charset="-122"/>
                <a:ea typeface="黑体" panose="02010609060101010101" pitchFamily="49" charset="-122"/>
                <a:cs typeface="Wingdings" panose="05000000000000000000" pitchFamily="2" charset="2"/>
              </a:rPr>
              <a:t>◆</a:t>
            </a:r>
            <a:r>
              <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rPr>
              <a:t>诱导气流带动有害物一起运动</a:t>
            </a:r>
            <a:endPar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endParaRPr>
          </a:p>
        </p:txBody>
      </p:sp>
      <p:sp>
        <p:nvSpPr>
          <p:cNvPr id="13" name="TextBox 1"/>
          <p:cNvSpPr txBox="1"/>
          <p:nvPr/>
        </p:nvSpPr>
        <p:spPr>
          <a:xfrm>
            <a:off x="1016000" y="2933700"/>
            <a:ext cx="4927600" cy="969963"/>
          </a:xfrm>
          <a:prstGeom prst="rect">
            <a:avLst/>
          </a:prstGeom>
          <a:noFill/>
        </p:spPr>
        <p:txBody>
          <a:bodyPr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接受吸气罩是将排风罩罩口迎着含尘或有害物气流来流方向，使其直接进入罩内</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4" name="TextBox 1"/>
          <p:cNvSpPr txBox="1"/>
          <p:nvPr/>
        </p:nvSpPr>
        <p:spPr>
          <a:xfrm>
            <a:off x="990600" y="4343400"/>
            <a:ext cx="5003800" cy="1316038"/>
          </a:xfrm>
          <a:prstGeom prst="rect">
            <a:avLst/>
          </a:prstGeom>
          <a:noFill/>
        </p:spPr>
        <p:txBody>
          <a:bodyPr lIns="0" tIns="0" rIns="0">
            <a:spAutoFit/>
          </a:bodyPr>
          <a:lstStyle/>
          <a:p>
            <a:pPr fontAlgn="auto">
              <a:lnSpc>
                <a:spcPts val="33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  </a:t>
            </a:r>
            <a:r>
              <a:rPr lang="en-US" altLang="zh-CN" sz="2400" b="1" dirty="0" err="1">
                <a:solidFill>
                  <a:srgbClr val="C00000"/>
                </a:solidFill>
                <a:latin typeface="隶书" pitchFamily="49" charset="-122"/>
                <a:ea typeface="隶书" pitchFamily="49" charset="-122"/>
                <a:cs typeface="黑体" panose="02010609060101010101" pitchFamily="49" charset="-122"/>
              </a:rPr>
              <a:t>主要用于</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热工艺过程、砂轮磨削等有害物具有定向运动的污染源的通风</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5"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6"/>
          <p:cNvSpPr>
            <a:spLocks noGrp="1" noChangeArrowheads="1"/>
          </p:cNvSpPr>
          <p:nvPr>
            <p:ph type="sldNum" sz="quarter" idx="4294967295"/>
          </p:nvPr>
        </p:nvSpPr>
        <p:spPr bwMode="auto">
          <a:xfrm>
            <a:off x="6553200" y="6245225"/>
            <a:ext cx="2133600" cy="476250"/>
          </a:xfrm>
          <a:prstGeom prst="rect">
            <a:avLst/>
          </a:prstGeom>
          <a:noFill/>
          <a:ln>
            <a:miter lim="800000"/>
          </a:ln>
        </p:spPr>
        <p:txBody>
          <a:bodyPr/>
          <a:lstStyle/>
          <a:p>
            <a:fld id="{2B65178A-7AC3-4EA2-B187-DF0A28D0ACEA}" type="slidenum">
              <a:rPr lang="en-US" altLang="zh-CN">
                <a:latin typeface="Calibri" panose="020F0502020204030204" pitchFamily="34" charset="0"/>
              </a:rPr>
            </a:fld>
            <a:endParaRPr lang="en-US" altLang="zh-CN">
              <a:latin typeface="Calibri" panose="020F0502020204030204" pitchFamily="34" charset="0"/>
            </a:endParaRPr>
          </a:p>
        </p:txBody>
      </p:sp>
      <p:sp>
        <p:nvSpPr>
          <p:cNvPr id="6" name="Rectangle 3"/>
          <p:cNvSpPr txBox="1">
            <a:spLocks noChangeArrowheads="1"/>
          </p:cNvSpPr>
          <p:nvPr/>
        </p:nvSpPr>
        <p:spPr bwMode="auto">
          <a:xfrm>
            <a:off x="457200" y="1828800"/>
            <a:ext cx="8458200" cy="4648200"/>
          </a:xfrm>
          <a:prstGeom prst="rect">
            <a:avLst/>
          </a:prstGeom>
          <a:noFill/>
          <a:ln w="9525">
            <a:solidFill>
              <a:schemeClr val="accent6">
                <a:lumMod val="20000"/>
                <a:lumOff val="8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9906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5" name="矩形 14"/>
          <p:cNvSpPr/>
          <p:nvPr/>
        </p:nvSpPr>
        <p:spPr>
          <a:xfrm>
            <a:off x="2057400" y="1219200"/>
            <a:ext cx="6553200" cy="811213"/>
          </a:xfrm>
          <a:prstGeom prst="rect">
            <a:avLst/>
          </a:prstGeom>
        </p:spPr>
        <p:txBody>
          <a:bodyPr>
            <a:spAutoFit/>
          </a:bodyPr>
          <a:lstStyle/>
          <a:p>
            <a:pPr marL="361950" indent="-180975" algn="just" fontAlgn="auto">
              <a:lnSpc>
                <a:spcPts val="2800"/>
              </a:lnSpc>
              <a:spcBef>
                <a:spcPts val="700"/>
              </a:spcBef>
              <a:spcAft>
                <a:spcPts val="0"/>
              </a:spcAft>
              <a:defRPr/>
            </a:pPr>
            <a:r>
              <a:rPr lang="zh-CN" altLang="en-US" sz="2200" b="1" kern="0" dirty="0">
                <a:solidFill>
                  <a:srgbClr val="003192"/>
                </a:solidFill>
                <a:latin typeface="黑体" panose="02010609060101010101" pitchFamily="49" charset="-122"/>
                <a:ea typeface="黑体" panose="02010609060101010101" pitchFamily="49" charset="-122"/>
              </a:rPr>
              <a:t> 罩口迎有害物气流来流方向设置，使有害物直接进入罩内</a:t>
            </a:r>
            <a:endParaRPr lang="en-US" altLang="zh-CN" sz="2200" b="1" kern="0" dirty="0">
              <a:solidFill>
                <a:srgbClr val="003192"/>
              </a:solidFill>
              <a:latin typeface="黑体" panose="02010609060101010101" pitchFamily="49" charset="-122"/>
              <a:ea typeface="黑体" panose="02010609060101010101" pitchFamily="49" charset="-122"/>
            </a:endParaRPr>
          </a:p>
        </p:txBody>
      </p:sp>
      <p:cxnSp>
        <p:nvCxnSpPr>
          <p:cNvPr id="17" name="直接连接符 16"/>
          <p:cNvCxnSpPr/>
          <p:nvPr/>
        </p:nvCxnSpPr>
        <p:spPr>
          <a:xfrm>
            <a:off x="2438400" y="2133600"/>
            <a:ext cx="6172200" cy="1588"/>
          </a:xfrm>
          <a:prstGeom prst="line">
            <a:avLst/>
          </a:prstGeom>
          <a:ln w="19050">
            <a:solidFill>
              <a:schemeClr val="accent6">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8" name="矩形 17"/>
          <p:cNvSpPr/>
          <p:nvPr/>
        </p:nvSpPr>
        <p:spPr>
          <a:xfrm>
            <a:off x="609600" y="1981200"/>
            <a:ext cx="8153400" cy="2170113"/>
          </a:xfrm>
          <a:prstGeom prst="rect">
            <a:avLst/>
          </a:prstGeom>
        </p:spPr>
        <p:txBody>
          <a:bodyPr>
            <a:spAutoFit/>
          </a:bodyPr>
          <a:lstStyle/>
          <a:p>
            <a:pPr marL="895350" indent="-895350" fontAlgn="auto">
              <a:spcBef>
                <a:spcPts val="1800"/>
              </a:spcBef>
              <a:spcAft>
                <a:spcPts val="0"/>
              </a:spcAft>
              <a:defRPr/>
            </a:pPr>
            <a:r>
              <a:rPr lang="zh-CN" altLang="en-US" sz="2400" b="1" kern="0" dirty="0">
                <a:solidFill>
                  <a:srgbClr val="C00000"/>
                </a:solidFill>
                <a:latin typeface="隶书" pitchFamily="49" charset="-122"/>
                <a:ea typeface="隶书" pitchFamily="49" charset="-122"/>
              </a:rPr>
              <a:t>特点：</a:t>
            </a:r>
            <a:r>
              <a:rPr lang="zh-CN" altLang="en-US" sz="2400" b="1" kern="0" dirty="0">
                <a:solidFill>
                  <a:srgbClr val="003192"/>
                </a:solidFill>
                <a:latin typeface="黑体" panose="02010609060101010101" pitchFamily="49" charset="-122"/>
                <a:ea typeface="黑体" panose="02010609060101010101" pitchFamily="49" charset="-122"/>
              </a:rPr>
              <a:t>直接接受生产过程本身有道出来的污染气流，排风量取决于其所接受的污染空气量。</a:t>
            </a: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fontAlgn="auto">
              <a:spcBef>
                <a:spcPts val="1800"/>
              </a:spcBef>
              <a:spcAft>
                <a:spcPts val="0"/>
              </a:spcAft>
              <a:defRPr/>
            </a:pPr>
            <a:r>
              <a:rPr lang="zh-CN" altLang="en-US" sz="2400" b="1" kern="0" dirty="0">
                <a:solidFill>
                  <a:srgbClr val="C00000"/>
                </a:solidFill>
                <a:latin typeface="隶书" pitchFamily="49" charset="-122"/>
                <a:ea typeface="隶书" pitchFamily="49" charset="-122"/>
              </a:rPr>
              <a:t>风量：</a:t>
            </a:r>
            <a:r>
              <a:rPr lang="zh-CN" altLang="en-US" sz="2400" b="1" kern="0" dirty="0">
                <a:solidFill>
                  <a:srgbClr val="003192"/>
                </a:solidFill>
                <a:latin typeface="黑体" panose="02010609060101010101" pitchFamily="49" charset="-122"/>
                <a:ea typeface="黑体" panose="02010609060101010101" pitchFamily="49" charset="-122"/>
              </a:rPr>
              <a:t>只要接受罩排风量等于罩口断面热射流流量，接受罩断面尺寸等于罩口断面热射流尺寸，污染气流就能全部排除。</a:t>
            </a:r>
            <a:endParaRPr lang="en-US" altLang="zh-CN" sz="2400" b="1" kern="0" dirty="0">
              <a:solidFill>
                <a:srgbClr val="003192"/>
              </a:solidFill>
              <a:latin typeface="黑体" panose="02010609060101010101" pitchFamily="49" charset="-122"/>
              <a:ea typeface="黑体" panose="02010609060101010101" pitchFamily="49" charset="-122"/>
            </a:endParaRPr>
          </a:p>
        </p:txBody>
      </p:sp>
      <p:pic>
        <p:nvPicPr>
          <p:cNvPr id="125959" name="图片 7" descr="IMG_3258.jpg"/>
          <p:cNvPicPr>
            <a:picLocks noChangeAspect="1"/>
          </p:cNvPicPr>
          <p:nvPr/>
        </p:nvPicPr>
        <p:blipFill>
          <a:blip r:embed="rId6"/>
          <a:srcRect l="5063" t="5486" r="32912" b="21941"/>
          <a:stretch>
            <a:fillRect/>
          </a:stretch>
        </p:blipFill>
        <p:spPr bwMode="auto">
          <a:xfrm>
            <a:off x="0" y="4249738"/>
            <a:ext cx="2971800" cy="2608262"/>
          </a:xfrm>
          <a:prstGeom prst="rect">
            <a:avLst/>
          </a:prstGeom>
          <a:noFill/>
          <a:ln w="9525">
            <a:noFill/>
            <a:miter lim="800000"/>
            <a:headEnd/>
            <a:tailEnd/>
          </a:ln>
        </p:spPr>
      </p:pic>
      <p:pic>
        <p:nvPicPr>
          <p:cNvPr id="125960" name="图片 8" descr="IMG_3315.jpg"/>
          <p:cNvPicPr>
            <a:picLocks noChangeAspect="1"/>
          </p:cNvPicPr>
          <p:nvPr/>
        </p:nvPicPr>
        <p:blipFill>
          <a:blip r:embed="rId7"/>
          <a:srcRect l="5634" t="4225" r="16901" b="15024"/>
          <a:stretch>
            <a:fillRect/>
          </a:stretch>
        </p:blipFill>
        <p:spPr bwMode="auto">
          <a:xfrm>
            <a:off x="6219825" y="4572000"/>
            <a:ext cx="2924175" cy="2286000"/>
          </a:xfrm>
          <a:prstGeom prst="rect">
            <a:avLst/>
          </a:prstGeom>
          <a:noFill/>
          <a:ln w="9525">
            <a:noFill/>
            <a:miter lim="800000"/>
            <a:headEnd/>
            <a:tailEnd/>
          </a:ln>
        </p:spPr>
      </p:pic>
      <p:sp>
        <p:nvSpPr>
          <p:cNvPr id="125961" name="Rectangle 2"/>
          <p:cNvSpPr>
            <a:spLocks noGrp="1" noChangeArrowheads="1"/>
          </p:cNvSpPr>
          <p:nvPr>
            <p:ph type="title"/>
          </p:nvPr>
        </p:nvSpPr>
        <p:spPr>
          <a:xfrm>
            <a:off x="1143000" y="76200"/>
            <a:ext cx="7467600" cy="762000"/>
          </a:xfrm>
        </p:spPr>
        <p:txBody>
          <a:bodyPr/>
          <a:lstStyle/>
          <a:p>
            <a:r>
              <a:rPr lang="zh-CN" altLang="en-US"/>
              <a:t>工业通风</a:t>
            </a:r>
            <a:r>
              <a:rPr lang="en-US" altLang="zh-CN"/>
              <a:t>——</a:t>
            </a:r>
            <a:r>
              <a:rPr lang="zh-CN" altLang="en-US"/>
              <a:t>局部通风</a:t>
            </a:r>
            <a:endParaRPr lang="zh-CN" altLang="en-US"/>
          </a:p>
        </p:txBody>
      </p:sp>
      <p:pic>
        <p:nvPicPr>
          <p:cNvPr id="125962" name="Picture 1" descr="J:\培训讲义\职业卫生\2015年成都市安监局\照片\15314053_102104.jpg"/>
          <p:cNvPicPr>
            <a:picLocks noChangeAspect="1" noChangeArrowheads="1"/>
          </p:cNvPicPr>
          <p:nvPr/>
        </p:nvPicPr>
        <p:blipFill>
          <a:blip r:embed="rId8"/>
          <a:srcRect/>
          <a:stretch>
            <a:fillRect/>
          </a:stretch>
        </p:blipFill>
        <p:spPr bwMode="auto">
          <a:xfrm>
            <a:off x="3000375" y="4286250"/>
            <a:ext cx="3217863" cy="2143125"/>
          </a:xfrm>
          <a:prstGeom prst="rect">
            <a:avLst/>
          </a:prstGeom>
          <a:noFill/>
          <a:ln w="9525">
            <a:noFill/>
            <a:miter lim="800000"/>
            <a:headEnd/>
            <a:tailEnd/>
          </a:ln>
        </p:spPr>
      </p:pic>
      <p:sp>
        <p:nvSpPr>
          <p:cNvPr id="125963" name="TextBox 12"/>
          <p:cNvSpPr txBox="1">
            <a:spLocks noChangeArrowheads="1"/>
          </p:cNvSpPr>
          <p:nvPr/>
        </p:nvSpPr>
        <p:spPr bwMode="auto">
          <a:xfrm>
            <a:off x="3643313" y="6357938"/>
            <a:ext cx="1643062"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没有防护</a:t>
            </a:r>
            <a:endParaRPr lang="zh-CN" altLang="en-US" b="1">
              <a:solidFill>
                <a:srgbClr val="003192"/>
              </a:solidFill>
              <a:latin typeface="黑体" panose="02010609060101010101" pitchFamily="49" charset="-122"/>
              <a:ea typeface="黑体" panose="02010609060101010101" pitchFamily="49" charset="-122"/>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graphicFrame>
        <p:nvGraphicFramePr>
          <p:cNvPr id="6" name="表格 4"/>
          <p:cNvGraphicFramePr>
            <a:graphicFrameLocks noGrp="1"/>
          </p:cNvGraphicFramePr>
          <p:nvPr/>
        </p:nvGraphicFramePr>
        <p:xfrm>
          <a:off x="304800" y="1447800"/>
          <a:ext cx="8534400" cy="5334000"/>
        </p:xfrm>
        <a:graphic>
          <a:graphicData uri="http://schemas.openxmlformats.org/drawingml/2006/table">
            <a:tbl>
              <a:tblPr/>
              <a:tblGrid>
                <a:gridCol w="1524000"/>
                <a:gridCol w="2362200"/>
                <a:gridCol w="4648200"/>
              </a:tblGrid>
              <a:tr h="420105">
                <a:tc gridSpan="2">
                  <a:txBody>
                    <a:bodyPr/>
                    <a:lstStyle/>
                    <a:p>
                      <a:pPr algn="ct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型    式</a:t>
                      </a:r>
                      <a:endParaRPr lang="zh-CN" altLang="en-US"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txBody>
                  <a:tcPr>
                    <a:lnL w="0" cmpd="sng">
                      <a:solidFill>
                        <a:srgbClr val="FFFFFF"/>
                      </a:solidFill>
                      <a:prstDash val="solid"/>
                    </a:lnL>
                    <a:lnR w="1" cap="flat" cmpd="sng" algn="ctr">
                      <a:solidFill>
                        <a:srgbClr val="FFFFFF"/>
                      </a:solidFill>
                      <a:prstDash val="solid"/>
                      <a:round/>
                      <a:headEnd type="none" w="med" len="med"/>
                      <a:tailEnd type="none" w="med" len="med"/>
                    </a:lnR>
                    <a:lnT w="1" cmpd="sng">
                      <a:solidFill>
                        <a:srgbClr val="FFFFFF"/>
                      </a:solidFill>
                      <a:prstDash val="solid"/>
                    </a:lnT>
                    <a:lnB w="3" cap="flat" cmpd="sng" algn="ctr">
                      <a:solidFill>
                        <a:srgbClr val="FFFFFF"/>
                      </a:solidFill>
                      <a:prstDash val="solid"/>
                      <a:round/>
                      <a:headEnd type="none" w="med" len="med"/>
                      <a:tailEnd type="none" w="med" len="med"/>
                    </a:lnB>
                    <a:solidFill>
                      <a:srgbClr val="00CC99"/>
                    </a:solidFill>
                  </a:tcPr>
                </a:tc>
                <a:tc h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适用作业举例</a:t>
                      </a:r>
                      <a:endParaRPr lang="zh-CN" altLang="en-US"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txBody>
                  <a:tcPr>
                    <a:lnL w="1" cap="flat" cmpd="sng" algn="ctr">
                      <a:solidFill>
                        <a:srgbClr val="FFFFFF"/>
                      </a:solidFill>
                      <a:prstDash val="solid"/>
                      <a:round/>
                      <a:headEnd type="none" w="med" len="med"/>
                      <a:tailEnd type="none" w="med" len="med"/>
                    </a:lnL>
                    <a:lnR w="1" cmpd="sng">
                      <a:solidFill>
                        <a:srgbClr val="FFFFFF"/>
                      </a:solidFill>
                      <a:prstDash val="soli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r>
              <a:tr h="1257492">
                <a:tc>
                  <a:txBody>
                    <a:bodyPr/>
                    <a:lstStyle/>
                    <a:p>
                      <a:pPr algn="ctr"/>
                      <a:r>
                        <a:rPr lang="en-US" altLang="zh-CN" sz="2005"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包围</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algn="ct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（密闭）式</a:t>
                      </a:r>
                      <a:endParaRPr lang="zh-CN" altLang="en-US"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txBody>
                  <a:tcPr anchor="ct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3"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8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罩型</a:t>
                      </a:r>
                      <a:endPar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手套箱型</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3"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CBECDE"/>
                    </a:solidFill>
                  </a:tcPr>
                </a:tc>
                <a:tc>
                  <a:txBody>
                    <a:bodyPr/>
                    <a:lstStyle/>
                    <a:p>
                      <a:pPr algn="just"/>
                      <a:r>
                        <a:rPr lang="en-US" altLang="zh-CN" sz="18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粉碎、筛分、存储槽、装料、制造设备</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just"/>
                      <a:endPar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8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使用放射性同位素、使用有毒气体、重</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8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组遗传因子、喷砂、喷丸</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3"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CBECDE"/>
                    </a:solidFill>
                  </a:tcPr>
                </a:tc>
              </a:tr>
              <a:tr h="1430935">
                <a:tc>
                  <a:txBody>
                    <a:bodyPr/>
                    <a:lstStyle/>
                    <a:p>
                      <a:pPr algn="ct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柜式</a:t>
                      </a:r>
                      <a:endParaRPr lang="zh-CN" altLang="en-US"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txBody>
                  <a:tcPr anchor="ct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8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通风室型</a:t>
                      </a:r>
                      <a:endPar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a:t>
                      </a:r>
                      <a:r>
                        <a:rPr lang="en-US" altLang="zh-CN" sz="18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通风柜</a:t>
                      </a:r>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endPar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建筑间型</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just"/>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化学分析、化学实验、使用放射性同位</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素、研磨、计量、装袋</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just"/>
                      <a:endPar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8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喷涂、计量、容器填装</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r>
              <a:tr h="1257829">
                <a:tc>
                  <a:txBody>
                    <a:bodyPr/>
                    <a:lstStyle/>
                    <a:p>
                      <a:pPr algn="ct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外置式</a:t>
                      </a:r>
                      <a:endParaRPr lang="zh-CN" altLang="en-US"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txBody>
                  <a:tcPr anchor="ct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条缝型</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百叶窗型</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网眼型</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圆形型、矩形型</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CBECDE"/>
                    </a:solidFill>
                  </a:tcPr>
                </a:tc>
                <a:tc>
                  <a:txBody>
                    <a:bodyPr/>
                    <a:lstStyle/>
                    <a:p>
                      <a:pPr algn="just"/>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电镀、浸渍涂装、脱脂、酸洗、粘接</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8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所有作业</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8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毛刷涂装、粉碎、筛出</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8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所有作业</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CBECDE"/>
                    </a:solidFill>
                  </a:tcPr>
                </a:tc>
              </a:tr>
              <a:tr h="967639">
                <a:tc>
                  <a:txBody>
                    <a:bodyPr/>
                    <a:lstStyle/>
                    <a:p>
                      <a:pPr algn="ct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接受式</a:t>
                      </a:r>
                      <a:endParaRPr lang="zh-CN" altLang="en-US"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txBody>
                  <a:tcPr anchor="ct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mpd="sng">
                      <a:solidFill>
                        <a:srgbClr val="FFFFFF"/>
                      </a:solidFill>
                      <a:prstDash val="solid"/>
                    </a:lnB>
                    <a:solidFill>
                      <a:srgbClr val="00CC99"/>
                    </a:solidFill>
                  </a:tcPr>
                </a:tc>
                <a:tc>
                  <a:txBody>
                    <a:bodyPr/>
                    <a:lstStyle/>
                    <a:p>
                      <a:pPr algn="ctr"/>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伞型</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研磨机罩型</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圆形型、矩形型</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just"/>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溶解炉、熔融炉、锻造、铸造、热处理</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研磨、抛光、桌上研磨机</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研磨、抛光</a:t>
                      </a:r>
                      <a:endParaRPr lang="zh-CN" altLang="en-US" sz="18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r>
            </a:tbl>
          </a:graphicData>
        </a:graphic>
      </p:graphicFrame>
      <p:sp>
        <p:nvSpPr>
          <p:cNvPr id="127007" name="TextBox 1"/>
          <p:cNvSpPr txBox="1">
            <a:spLocks noChangeArrowheads="1"/>
          </p:cNvSpPr>
          <p:nvPr/>
        </p:nvSpPr>
        <p:spPr bwMode="auto">
          <a:xfrm>
            <a:off x="2895600" y="1066800"/>
            <a:ext cx="340360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常用排风罩适用作业举例</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1" name="Picture 2"/>
          <p:cNvPicPr>
            <a:picLocks noChangeAspect="1" noChangeArrowheads="1"/>
          </p:cNvPicPr>
          <p:nvPr/>
        </p:nvPicPr>
        <p:blipFill>
          <a:blip r:embed="rId1"/>
          <a:srcRect l="15417" t="22963" r="14999" b="14815"/>
          <a:stretch>
            <a:fillRect/>
          </a:stretch>
        </p:blipFill>
        <p:spPr bwMode="auto">
          <a:xfrm>
            <a:off x="0" y="2209800"/>
            <a:ext cx="9090025" cy="4648200"/>
          </a:xfrm>
          <a:prstGeom prst="rect">
            <a:avLst/>
          </a:prstGeom>
          <a:noFill/>
          <a:ln w="9525">
            <a:noFill/>
            <a:miter lim="800000"/>
            <a:headEnd/>
            <a:tailEnd/>
          </a:ln>
        </p:spPr>
      </p:pic>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2" name="TextBox 1"/>
          <p:cNvSpPr txBox="1"/>
          <p:nvPr/>
        </p:nvSpPr>
        <p:spPr>
          <a:xfrm>
            <a:off x="685800" y="842963"/>
            <a:ext cx="7845425" cy="1366837"/>
          </a:xfrm>
          <a:prstGeom prst="rect">
            <a:avLst/>
          </a:prstGeom>
          <a:noFill/>
        </p:spPr>
        <p:txBody>
          <a:bodyPr wrap="none" lIns="0" tIns="0" rIns="0">
            <a:spAutoFit/>
          </a:bodyPr>
          <a:lstStyle/>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200"/>
              </a:lnSpc>
              <a:spcBef>
                <a:spcPts val="0"/>
              </a:spcBef>
              <a:spcAft>
                <a:spcPts val="0"/>
              </a:spcAft>
              <a:tabLst>
                <a:tab pos="1016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FF0000"/>
                </a:solidFill>
                <a:latin typeface="黑体" panose="02010609060101010101" pitchFamily="49" charset="-122"/>
                <a:ea typeface="黑体" panose="02010609060101010101" pitchFamily="49" charset="-122"/>
                <a:cs typeface="黑体" panose="02010609060101010101" pitchFamily="49" charset="-122"/>
              </a:rPr>
              <a:t>吹吸式通风装置：</a:t>
            </a: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是指在职业病危害因素发生源的两端设置吹出罩和</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600"/>
              </a:lnSpc>
              <a:spcBef>
                <a:spcPts val="0"/>
              </a:spcBef>
              <a:spcAft>
                <a:spcPts val="0"/>
              </a:spcAft>
              <a:tabLst>
                <a:tab pos="1016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吸入罩，利用两罩之间形成的平行气流，将发生源扩散的职业病危害</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500"/>
              </a:lnSpc>
              <a:spcBef>
                <a:spcPts val="0"/>
              </a:spcBef>
              <a:spcAft>
                <a:spcPts val="0"/>
              </a:spcAft>
              <a:tabLst>
                <a:tab pos="101600" algn="l"/>
              </a:tabLst>
              <a:defRPr/>
            </a:pPr>
            <a:r>
              <a:rPr lang="en-US" altLang="zh-CN" b="1" dirty="0">
                <a:latin typeface="黑体" panose="02010609060101010101" pitchFamily="49" charset="-122"/>
                <a:ea typeface="黑体" panose="02010609060101010101" pitchFamily="49" charset="-122"/>
              </a:rPr>
              <a:t>	</a:t>
            </a:r>
            <a:r>
              <a:rPr lang="en-US" altLang="zh-CN" sz="2005"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因素捕捉并经吸入罩排出的装置</a:t>
            </a: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5"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29026" name="TextBox 1"/>
          <p:cNvSpPr txBox="1">
            <a:spLocks noChangeArrowheads="1"/>
          </p:cNvSpPr>
          <p:nvPr/>
        </p:nvSpPr>
        <p:spPr bwMode="auto">
          <a:xfrm>
            <a:off x="482600" y="1511300"/>
            <a:ext cx="92868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FF0000"/>
                </a:solidFill>
                <a:latin typeface="黑体" panose="02010609060101010101" pitchFamily="49" charset="-122"/>
                <a:ea typeface="黑体" panose="02010609060101010101" pitchFamily="49" charset="-122"/>
              </a:rPr>
              <a:t>特点：</a:t>
            </a:r>
            <a:endParaRPr lang="en-US" altLang="zh-CN" sz="2400" b="1">
              <a:solidFill>
                <a:srgbClr val="FF0000"/>
              </a:solidFill>
              <a:latin typeface="黑体" panose="02010609060101010101" pitchFamily="49" charset="-122"/>
              <a:ea typeface="黑体" panose="02010609060101010101" pitchFamily="49" charset="-122"/>
            </a:endParaRPr>
          </a:p>
        </p:txBody>
      </p:sp>
      <p:sp>
        <p:nvSpPr>
          <p:cNvPr id="7" name="TextBox 1"/>
          <p:cNvSpPr txBox="1"/>
          <p:nvPr/>
        </p:nvSpPr>
        <p:spPr>
          <a:xfrm>
            <a:off x="482600" y="2057400"/>
            <a:ext cx="8432800" cy="712788"/>
          </a:xfrm>
          <a:prstGeom prst="rect">
            <a:avLst/>
          </a:prstGeom>
          <a:noFill/>
        </p:spPr>
        <p:txBody>
          <a:bodyPr lIns="0" tIns="0" rIns="0">
            <a:spAutoFit/>
          </a:bodyPr>
          <a:lstStyle/>
          <a:p>
            <a:pPr>
              <a:lnSpc>
                <a:spcPts val="2600"/>
              </a:lnSpc>
              <a:buFont typeface="Wingdings" panose="05000000000000000000" pitchFamily="2" charset="2"/>
              <a:buChar char="Ø"/>
            </a:pPr>
            <a:r>
              <a:rPr lang="zh-CN" altLang="en-US" sz="2400" b="1">
                <a:solidFill>
                  <a:srgbClr val="C00000"/>
                </a:solidFill>
                <a:latin typeface="隶书"/>
                <a:ea typeface="隶书"/>
                <a:cs typeface="Wingdings" panose="05000000000000000000" pitchFamily="2" charset="2"/>
              </a:rPr>
              <a:t>优点：</a:t>
            </a:r>
            <a:r>
              <a:rPr lang="en-US" altLang="zh-CN" sz="2400" b="1">
                <a:solidFill>
                  <a:srgbClr val="003192"/>
                </a:solidFill>
                <a:latin typeface="黑体" panose="02010609060101010101" pitchFamily="49" charset="-122"/>
                <a:ea typeface="黑体" panose="02010609060101010101" pitchFamily="49" charset="-122"/>
                <a:cs typeface="Wingdings" panose="05000000000000000000" pitchFamily="2" charset="2"/>
              </a:rPr>
              <a:t> </a:t>
            </a:r>
            <a:r>
              <a:rPr lang="en-US" altLang="zh-CN" sz="2400" b="1">
                <a:solidFill>
                  <a:srgbClr val="003192"/>
                </a:solidFill>
                <a:latin typeface="黑体" panose="02010609060101010101" pitchFamily="49" charset="-122"/>
                <a:ea typeface="黑体" panose="02010609060101010101" pitchFamily="49" charset="-122"/>
              </a:rPr>
              <a:t>在相同条件下，排风量比外部排风罩的少，抗外界</a:t>
            </a:r>
            <a:endParaRPr lang="en-US" altLang="zh-CN" sz="2400" b="1">
              <a:solidFill>
                <a:srgbClr val="003192"/>
              </a:solidFill>
              <a:latin typeface="黑体" panose="02010609060101010101" pitchFamily="49" charset="-122"/>
              <a:ea typeface="黑体" panose="02010609060101010101" pitchFamily="49" charset="-122"/>
            </a:endParaRPr>
          </a:p>
          <a:p>
            <a:pPr>
              <a:lnSpc>
                <a:spcPts val="2600"/>
              </a:lnSpc>
            </a:pPr>
            <a:r>
              <a:rPr lang="en-US" altLang="zh-CN" sz="2400" b="1">
                <a:solidFill>
                  <a:srgbClr val="003192"/>
                </a:solidFill>
                <a:latin typeface="黑体" panose="02010609060101010101" pitchFamily="49" charset="-122"/>
                <a:ea typeface="黑体" panose="02010609060101010101" pitchFamily="49" charset="-122"/>
              </a:rPr>
              <a:t>   干扰气流能力强</a:t>
            </a:r>
            <a:r>
              <a:rPr lang="zh-CN" altLang="en-US" sz="2400" b="1">
                <a:solidFill>
                  <a:srgbClr val="003192"/>
                </a:solidFill>
                <a:latin typeface="黑体" panose="02010609060101010101" pitchFamily="49" charset="-122"/>
                <a:ea typeface="黑体" panose="02010609060101010101" pitchFamily="49" charset="-122"/>
              </a:rPr>
              <a:t>，且有利于节约能源和降低设备费用；</a:t>
            </a:r>
            <a:endParaRPr lang="en-US" altLang="zh-CN" sz="2400" b="1">
              <a:solidFill>
                <a:srgbClr val="003192"/>
              </a:solidFill>
              <a:latin typeface="黑体" panose="02010609060101010101" pitchFamily="49" charset="-122"/>
              <a:ea typeface="黑体" panose="02010609060101010101" pitchFamily="49" charset="-122"/>
            </a:endParaRPr>
          </a:p>
        </p:txBody>
      </p:sp>
      <p:sp>
        <p:nvSpPr>
          <p:cNvPr id="129028" name="TextBox 1"/>
          <p:cNvSpPr txBox="1">
            <a:spLocks noChangeArrowheads="1"/>
          </p:cNvSpPr>
          <p:nvPr/>
        </p:nvSpPr>
        <p:spPr bwMode="auto">
          <a:xfrm>
            <a:off x="482600" y="2971800"/>
            <a:ext cx="6122988" cy="379413"/>
          </a:xfrm>
          <a:prstGeom prst="rect">
            <a:avLst/>
          </a:prstGeom>
          <a:noFill/>
          <a:ln w="9525">
            <a:noFill/>
            <a:miter lim="800000"/>
          </a:ln>
        </p:spPr>
        <p:txBody>
          <a:bodyPr wrap="none" lIns="0" tIns="0" rIns="0">
            <a:spAutoFit/>
          </a:bodyPr>
          <a:lstStyle/>
          <a:p>
            <a:pPr>
              <a:lnSpc>
                <a:spcPts val="2600"/>
              </a:lnSpc>
            </a:pPr>
            <a:r>
              <a:rPr lang="en-US" altLang="zh-CN" sz="2400">
                <a:solidFill>
                  <a:srgbClr val="003192"/>
                </a:solidFill>
                <a:latin typeface="Wingdings" panose="05000000000000000000" pitchFamily="2" charset="2"/>
              </a:rPr>
              <a:t> </a:t>
            </a:r>
            <a:r>
              <a:rPr lang="en-US" altLang="zh-CN" sz="2400" b="1">
                <a:solidFill>
                  <a:srgbClr val="003192"/>
                </a:solidFill>
                <a:latin typeface="黑体" panose="02010609060101010101" pitchFamily="49" charset="-122"/>
                <a:ea typeface="黑体" panose="02010609060101010101" pitchFamily="49" charset="-122"/>
                <a:cs typeface="Times New Roman" panose="02020603050405020304" pitchFamily="18" charset="0"/>
              </a:rPr>
              <a:t>  </a:t>
            </a:r>
            <a:r>
              <a:rPr lang="en-US" altLang="zh-CN" sz="2400" b="1">
                <a:solidFill>
                  <a:srgbClr val="003192"/>
                </a:solidFill>
                <a:latin typeface="黑体" panose="02010609060101010101" pitchFamily="49" charset="-122"/>
                <a:ea typeface="黑体" panose="02010609060101010101" pitchFamily="49" charset="-122"/>
              </a:rPr>
              <a:t>气流组织形式灵活多样，控制效果好；</a:t>
            </a:r>
            <a:endParaRPr lang="en-US" altLang="zh-CN" sz="2400" b="1">
              <a:solidFill>
                <a:srgbClr val="003192"/>
              </a:solidFill>
              <a:latin typeface="黑体" panose="02010609060101010101" pitchFamily="49" charset="-122"/>
              <a:ea typeface="黑体" panose="02010609060101010101" pitchFamily="49" charset="-122"/>
            </a:endParaRPr>
          </a:p>
        </p:txBody>
      </p:sp>
      <p:sp>
        <p:nvSpPr>
          <p:cNvPr id="129029" name="TextBox 1"/>
          <p:cNvSpPr txBox="1">
            <a:spLocks noChangeArrowheads="1"/>
          </p:cNvSpPr>
          <p:nvPr/>
        </p:nvSpPr>
        <p:spPr bwMode="auto">
          <a:xfrm>
            <a:off x="482600" y="3517900"/>
            <a:ext cx="8443913" cy="379413"/>
          </a:xfrm>
          <a:prstGeom prst="rect">
            <a:avLst/>
          </a:prstGeom>
          <a:noFill/>
          <a:ln w="9525">
            <a:noFill/>
            <a:miter lim="800000"/>
          </a:ln>
        </p:spPr>
        <p:txBody>
          <a:bodyPr wrap="none" lIns="0" tIns="0" rIns="0">
            <a:spAutoFit/>
          </a:bodyPr>
          <a:lstStyle/>
          <a:p>
            <a:pPr>
              <a:lnSpc>
                <a:spcPts val="2600"/>
              </a:lnSpc>
            </a:pPr>
            <a:r>
              <a:rPr lang="en-US" altLang="zh-CN" sz="2400">
                <a:solidFill>
                  <a:srgbClr val="003192"/>
                </a:solidFill>
                <a:latin typeface="Wingdings" panose="05000000000000000000" pitchFamily="2" charset="2"/>
              </a:rPr>
              <a:t> </a:t>
            </a:r>
            <a:r>
              <a:rPr lang="en-US" altLang="zh-CN" sz="2400" b="1">
                <a:solidFill>
                  <a:srgbClr val="003192"/>
                </a:solidFill>
                <a:latin typeface="黑体" panose="02010609060101010101" pitchFamily="49" charset="-122"/>
                <a:ea typeface="黑体" panose="02010609060101010101" pitchFamily="49" charset="-122"/>
                <a:cs typeface="Times New Roman" panose="02020603050405020304" pitchFamily="18" charset="0"/>
              </a:rPr>
              <a:t>  </a:t>
            </a:r>
            <a:r>
              <a:rPr lang="en-US" altLang="zh-CN" sz="2400" b="1">
                <a:solidFill>
                  <a:srgbClr val="003192"/>
                </a:solidFill>
                <a:latin typeface="黑体" panose="02010609060101010101" pitchFamily="49" charset="-122"/>
                <a:ea typeface="黑体" panose="02010609060101010101" pitchFamily="49" charset="-122"/>
              </a:rPr>
              <a:t>形成空间较大的均匀气流流场，不影响工艺操作。可应</a:t>
            </a:r>
            <a:endParaRPr lang="en-US" altLang="zh-CN" sz="2400" b="1">
              <a:solidFill>
                <a:srgbClr val="003192"/>
              </a:solidFill>
              <a:latin typeface="黑体" panose="02010609060101010101" pitchFamily="49" charset="-122"/>
              <a:ea typeface="黑体" panose="02010609060101010101" pitchFamily="49" charset="-122"/>
            </a:endParaRPr>
          </a:p>
        </p:txBody>
      </p:sp>
      <p:sp>
        <p:nvSpPr>
          <p:cNvPr id="129030" name="TextBox 1"/>
          <p:cNvSpPr txBox="1">
            <a:spLocks noChangeArrowheads="1"/>
          </p:cNvSpPr>
          <p:nvPr/>
        </p:nvSpPr>
        <p:spPr bwMode="auto">
          <a:xfrm>
            <a:off x="1016000" y="3898900"/>
            <a:ext cx="24749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192"/>
                </a:solidFill>
                <a:latin typeface="黑体" panose="02010609060101010101" pitchFamily="49" charset="-122"/>
                <a:ea typeface="黑体" panose="02010609060101010101" pitchFamily="49" charset="-122"/>
              </a:rPr>
              <a:t>对移动性发生源。</a:t>
            </a:r>
            <a:endParaRPr lang="en-US" altLang="zh-CN" sz="2400" b="1">
              <a:solidFill>
                <a:srgbClr val="003192"/>
              </a:solidFill>
              <a:latin typeface="黑体" panose="02010609060101010101" pitchFamily="49" charset="-122"/>
              <a:ea typeface="黑体" panose="02010609060101010101" pitchFamily="49" charset="-122"/>
            </a:endParaRPr>
          </a:p>
        </p:txBody>
      </p:sp>
      <p:sp>
        <p:nvSpPr>
          <p:cNvPr id="129031" name="TextBox 1"/>
          <p:cNvSpPr txBox="1">
            <a:spLocks noChangeArrowheads="1"/>
          </p:cNvSpPr>
          <p:nvPr/>
        </p:nvSpPr>
        <p:spPr bwMode="auto">
          <a:xfrm>
            <a:off x="482600" y="4445000"/>
            <a:ext cx="154622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FF0000"/>
                </a:solidFill>
                <a:latin typeface="黑体" panose="02010609060101010101" pitchFamily="49" charset="-122"/>
                <a:ea typeface="黑体" panose="02010609060101010101" pitchFamily="49" charset="-122"/>
              </a:rPr>
              <a:t>适用范围：</a:t>
            </a:r>
            <a:endParaRPr lang="en-US" altLang="zh-CN" sz="2400" b="1">
              <a:solidFill>
                <a:srgbClr val="FF0000"/>
              </a:solidFill>
              <a:latin typeface="黑体" panose="02010609060101010101" pitchFamily="49" charset="-122"/>
              <a:ea typeface="黑体" panose="02010609060101010101" pitchFamily="49" charset="-122"/>
            </a:endParaRPr>
          </a:p>
        </p:txBody>
      </p:sp>
      <p:sp>
        <p:nvSpPr>
          <p:cNvPr id="13" name="TextBox 1"/>
          <p:cNvSpPr txBox="1"/>
          <p:nvPr/>
        </p:nvSpPr>
        <p:spPr>
          <a:xfrm>
            <a:off x="482600" y="4978400"/>
            <a:ext cx="8443913" cy="379413"/>
          </a:xfrm>
          <a:prstGeom prst="rect">
            <a:avLst/>
          </a:prstGeom>
          <a:noFill/>
        </p:spPr>
        <p:txBody>
          <a:bodyPr wrap="none" lIns="0" tIns="0" rIns="0">
            <a:spAutoFit/>
          </a:bodyPr>
          <a:lstStyle/>
          <a:p>
            <a:pPr fontAlgn="auto">
              <a:lnSpc>
                <a:spcPts val="2600"/>
              </a:lnSpc>
              <a:spcBef>
                <a:spcPts val="0"/>
              </a:spcBef>
              <a:spcAft>
                <a:spcPts val="0"/>
              </a:spcAft>
              <a:defRPr/>
            </a:pPr>
            <a:r>
              <a:rPr lang="en-US" altLang="zh-CN" sz="2400" dirty="0">
                <a:solidFill>
                  <a:srgbClr val="003192"/>
                </a:solidFill>
                <a:latin typeface="Wingdings" panose="05000000000000000000" pitchFamily="18" charset="0"/>
                <a:ea typeface="+mn-ea"/>
                <a:cs typeface="Wingdings" panose="05000000000000000000" pitchFamily="18" charset="0"/>
              </a:rPr>
              <a:t> </a:t>
            </a:r>
            <a:r>
              <a:rPr lang="en-US" altLang="zh-CN" sz="2400" b="1" dirty="0">
                <a:solidFill>
                  <a:srgbClr val="003192"/>
                </a:solidFill>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a:solidFill>
                  <a:srgbClr val="003192"/>
                </a:solidFill>
                <a:latin typeface="黑体" panose="02010609060101010101" pitchFamily="49" charset="-122"/>
                <a:ea typeface="黑体" panose="02010609060101010101" pitchFamily="49" charset="-122"/>
                <a:cs typeface="黑体" panose="02010609060101010101" pitchFamily="49" charset="-122"/>
              </a:rPr>
              <a:t>适用于通风系统影响人员操作、工艺对风速有特殊要求</a:t>
            </a:r>
            <a:endParaRPr lang="en-US" altLang="zh-CN" sz="2400" b="1" dirty="0">
              <a:solidFill>
                <a:srgbClr val="003192"/>
              </a:solidFill>
              <a:latin typeface="黑体" panose="02010609060101010101" pitchFamily="49" charset="-122"/>
              <a:ea typeface="黑体" panose="02010609060101010101" pitchFamily="49" charset="-122"/>
              <a:cs typeface="黑体" panose="02010609060101010101" pitchFamily="49" charset="-122"/>
            </a:endParaRPr>
          </a:p>
        </p:txBody>
      </p:sp>
      <p:sp>
        <p:nvSpPr>
          <p:cNvPr id="129033" name="TextBox 1"/>
          <p:cNvSpPr txBox="1">
            <a:spLocks noChangeArrowheads="1"/>
          </p:cNvSpPr>
          <p:nvPr/>
        </p:nvSpPr>
        <p:spPr bwMode="auto">
          <a:xfrm>
            <a:off x="1016000" y="5359400"/>
            <a:ext cx="433070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192"/>
                </a:solidFill>
                <a:latin typeface="黑体" panose="02010609060101010101" pitchFamily="49" charset="-122"/>
                <a:ea typeface="黑体" panose="02010609060101010101" pitchFamily="49" charset="-122"/>
              </a:rPr>
              <a:t>以及</a:t>
            </a:r>
            <a:r>
              <a:rPr lang="en-US" altLang="zh-CN" sz="2400" b="1">
                <a:solidFill>
                  <a:srgbClr val="FF0000"/>
                </a:solidFill>
                <a:latin typeface="黑体" panose="02010609060101010101" pitchFamily="49" charset="-122"/>
                <a:ea typeface="黑体" panose="02010609060101010101" pitchFamily="49" charset="-122"/>
              </a:rPr>
              <a:t>大型涂装作业</a:t>
            </a:r>
            <a:r>
              <a:rPr lang="en-US" altLang="zh-CN" sz="2400" b="1">
                <a:solidFill>
                  <a:srgbClr val="003192"/>
                </a:solidFill>
                <a:latin typeface="黑体" panose="02010609060101010101" pitchFamily="49" charset="-122"/>
                <a:ea typeface="黑体" panose="02010609060101010101" pitchFamily="49" charset="-122"/>
              </a:rPr>
              <a:t>等作业场所。</a:t>
            </a:r>
            <a:endParaRPr lang="en-US" altLang="zh-CN" sz="2400" b="1">
              <a:solidFill>
                <a:srgbClr val="003192"/>
              </a:solidFill>
              <a:latin typeface="黑体" panose="02010609060101010101" pitchFamily="49" charset="-122"/>
              <a:ea typeface="黑体" panose="02010609060101010101" pitchFamily="49" charset="-122"/>
            </a:endParaRPr>
          </a:p>
        </p:txBody>
      </p:sp>
      <p:sp>
        <p:nvSpPr>
          <p:cNvPr id="129034" name="TextBox 1"/>
          <p:cNvSpPr txBox="1">
            <a:spLocks noChangeArrowheads="1"/>
          </p:cNvSpPr>
          <p:nvPr/>
        </p:nvSpPr>
        <p:spPr bwMode="auto">
          <a:xfrm>
            <a:off x="482600" y="5892800"/>
            <a:ext cx="8443913" cy="379413"/>
          </a:xfrm>
          <a:prstGeom prst="rect">
            <a:avLst/>
          </a:prstGeom>
          <a:noFill/>
          <a:ln w="9525">
            <a:noFill/>
            <a:miter lim="800000"/>
          </a:ln>
        </p:spPr>
        <p:txBody>
          <a:bodyPr wrap="none" lIns="0" tIns="0" rIns="0">
            <a:spAutoFit/>
          </a:bodyPr>
          <a:lstStyle/>
          <a:p>
            <a:pPr>
              <a:lnSpc>
                <a:spcPts val="2600"/>
              </a:lnSpc>
            </a:pPr>
            <a:r>
              <a:rPr lang="en-US" altLang="zh-CN" sz="2400">
                <a:solidFill>
                  <a:srgbClr val="003192"/>
                </a:solidFill>
                <a:latin typeface="Wingdings" panose="05000000000000000000" pitchFamily="2" charset="2"/>
              </a:rPr>
              <a:t> </a:t>
            </a:r>
            <a:r>
              <a:rPr lang="en-US" altLang="zh-CN" sz="2400" b="1">
                <a:solidFill>
                  <a:srgbClr val="003192"/>
                </a:solidFill>
                <a:latin typeface="黑体" panose="02010609060101010101" pitchFamily="49" charset="-122"/>
                <a:ea typeface="黑体" panose="02010609060101010101" pitchFamily="49" charset="-122"/>
                <a:cs typeface="Times New Roman" panose="02020603050405020304" pitchFamily="18" charset="0"/>
              </a:rPr>
              <a:t>  </a:t>
            </a:r>
            <a:r>
              <a:rPr lang="en-US" altLang="zh-CN" sz="2400" b="1">
                <a:solidFill>
                  <a:srgbClr val="003192"/>
                </a:solidFill>
                <a:latin typeface="黑体" panose="02010609060101010101" pitchFamily="49" charset="-122"/>
                <a:ea typeface="黑体" panose="02010609060101010101" pitchFamily="49" charset="-122"/>
              </a:rPr>
              <a:t>适用于因生产条件限制，</a:t>
            </a:r>
            <a:r>
              <a:rPr lang="en-US" altLang="zh-CN" sz="2400" b="1">
                <a:solidFill>
                  <a:srgbClr val="FF0000"/>
                </a:solidFill>
                <a:latin typeface="黑体" panose="02010609060101010101" pitchFamily="49" charset="-122"/>
                <a:ea typeface="黑体" panose="02010609060101010101" pitchFamily="49" charset="-122"/>
              </a:rPr>
              <a:t>外部吸气罩离有害物源较远，</a:t>
            </a:r>
            <a:endParaRPr lang="en-US" altLang="zh-CN" sz="2400" b="1">
              <a:solidFill>
                <a:srgbClr val="FF0000"/>
              </a:solidFill>
              <a:latin typeface="黑体" panose="02010609060101010101" pitchFamily="49" charset="-122"/>
              <a:ea typeface="黑体" panose="02010609060101010101" pitchFamily="49" charset="-122"/>
            </a:endParaRPr>
          </a:p>
        </p:txBody>
      </p:sp>
      <p:sp>
        <p:nvSpPr>
          <p:cNvPr id="16" name="TextBox 1"/>
          <p:cNvSpPr txBox="1"/>
          <p:nvPr/>
        </p:nvSpPr>
        <p:spPr>
          <a:xfrm>
            <a:off x="1016000" y="6273800"/>
            <a:ext cx="5259388" cy="354013"/>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cs typeface="黑体" panose="02010609060101010101" pitchFamily="49" charset="-122"/>
              </a:rPr>
              <a:t>仅靠吸风控制有害物质较困难的场合。</a:t>
            </a:r>
            <a:endParaRPr lang="en-US" altLang="zh-CN" sz="2400" b="1" dirty="0">
              <a:solidFill>
                <a:srgbClr val="003192"/>
              </a:solidFill>
              <a:latin typeface="黑体" panose="02010609060101010101" pitchFamily="49" charset="-122"/>
              <a:ea typeface="黑体" panose="02010609060101010101" pitchFamily="49" charset="-122"/>
              <a:cs typeface="黑体" panose="02010609060101010101" pitchFamily="49" charset="-122"/>
            </a:endParaRPr>
          </a:p>
        </p:txBody>
      </p:sp>
      <p:sp>
        <p:nvSpPr>
          <p:cNvPr id="129036" name="TextBox 1"/>
          <p:cNvSpPr txBox="1">
            <a:spLocks noChangeArrowheads="1"/>
          </p:cNvSpPr>
          <p:nvPr/>
        </p:nvSpPr>
        <p:spPr bwMode="auto">
          <a:xfrm>
            <a:off x="2286000" y="1066800"/>
            <a:ext cx="464026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吹吸式通风装置的特点与适用范围</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8"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pic>
        <p:nvPicPr>
          <p:cNvPr id="130050" name="Picture 3"/>
          <p:cNvPicPr>
            <a:picLocks noChangeAspect="1" noChangeArrowheads="1"/>
          </p:cNvPicPr>
          <p:nvPr/>
        </p:nvPicPr>
        <p:blipFill>
          <a:blip r:embed="rId1"/>
          <a:srcRect/>
          <a:stretch>
            <a:fillRect/>
          </a:stretch>
        </p:blipFill>
        <p:spPr bwMode="auto">
          <a:xfrm>
            <a:off x="292100" y="1206500"/>
            <a:ext cx="8267700" cy="5118100"/>
          </a:xfrm>
          <a:prstGeom prst="rect">
            <a:avLst/>
          </a:prstGeom>
          <a:noFill/>
          <a:ln w="9525">
            <a:noFill/>
            <a:miter lim="800000"/>
            <a:headEnd/>
            <a:tailEnd/>
          </a:ln>
        </p:spPr>
      </p:pic>
      <p:sp>
        <p:nvSpPr>
          <p:cNvPr id="6" name="TextBox 1"/>
          <p:cNvSpPr txBox="1"/>
          <p:nvPr/>
        </p:nvSpPr>
        <p:spPr>
          <a:xfrm>
            <a:off x="492125" y="1450975"/>
            <a:ext cx="2784475" cy="2892425"/>
          </a:xfrm>
          <a:prstGeom prst="rect">
            <a:avLst/>
          </a:prstGeom>
          <a:noFill/>
          <a:effectLst>
            <a:outerShdw blurRad="50800" dist="50800" dir="5400000" algn="ctr" rotWithShape="0">
              <a:schemeClr val="bg1"/>
            </a:outerShdw>
          </a:effectLst>
        </p:spPr>
        <p:txBody>
          <a:bodyPr wrap="none" lIns="0" tIns="0" rIns="0">
            <a:spAutoFit/>
          </a:bodyPr>
          <a:lstStyle/>
          <a:p>
            <a:pPr fontAlgn="auto">
              <a:lnSpc>
                <a:spcPts val="2400"/>
              </a:lnSpc>
              <a:spcBef>
                <a:spcPts val="0"/>
              </a:spcBef>
              <a:spcAft>
                <a:spcPts val="0"/>
              </a:spcAft>
              <a:tabLst>
                <a:tab pos="609600" algn="l"/>
              </a:tabLst>
              <a:defRPr/>
            </a:pPr>
            <a:r>
              <a:rPr lang="en-US" altLang="zh-CN" b="1" dirty="0">
                <a:latin typeface="黑体" panose="02010609060101010101" pitchFamily="49" charset="-122"/>
                <a:ea typeface="黑体" panose="02010609060101010101" pitchFamily="49" charset="-122"/>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吹吸罩由吹风和</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排风两部分组成，主</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要用于因生产条件限</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制，外部吸气罩离有</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害物源较远，仅靠吸</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风控制有害物质较困</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难的场合。</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7"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6">
                <a:lumMod val="40000"/>
                <a:lumOff val="6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矩形 17"/>
          <p:cNvSpPr/>
          <p:nvPr/>
        </p:nvSpPr>
        <p:spPr>
          <a:xfrm>
            <a:off x="609600" y="2895600"/>
            <a:ext cx="8153400" cy="3232150"/>
          </a:xfrm>
          <a:prstGeom prst="rect">
            <a:avLst/>
          </a:prstGeom>
        </p:spPr>
        <p:txBody>
          <a:bodyPr>
            <a:spAutoFit/>
          </a:bodyPr>
          <a:lstStyle/>
          <a:p>
            <a:pPr marL="895350" indent="-895350" fontAlgn="auto">
              <a:spcBef>
                <a:spcPts val="1800"/>
              </a:spcBef>
              <a:spcAft>
                <a:spcPts val="0"/>
              </a:spcAft>
              <a:defRPr/>
            </a:pPr>
            <a:r>
              <a:rPr lang="zh-CN" altLang="en-US" sz="2400" b="1" kern="0" dirty="0">
                <a:solidFill>
                  <a:srgbClr val="C00000"/>
                </a:solidFill>
                <a:latin typeface="隶书" pitchFamily="49" charset="-122"/>
                <a:ea typeface="隶书" pitchFamily="49" charset="-122"/>
              </a:rPr>
              <a:t>吸风口高度：</a:t>
            </a:r>
            <a:r>
              <a:rPr lang="zh-CN" altLang="en-US" sz="2400" b="1" dirty="0">
                <a:solidFill>
                  <a:srgbClr val="003192"/>
                </a:solidFill>
                <a:latin typeface="黑体" panose="02010609060101010101" pitchFamily="49" charset="-122"/>
                <a:ea typeface="黑体" panose="02010609060101010101" pitchFamily="49" charset="-122"/>
              </a:rPr>
              <a:t>取吹风射流角度为</a:t>
            </a:r>
            <a:r>
              <a:rPr lang="en-US" altLang="zh-CN" sz="2400" b="1" dirty="0">
                <a:solidFill>
                  <a:srgbClr val="003192"/>
                </a:solidFill>
                <a:latin typeface="黑体" panose="02010609060101010101" pitchFamily="49" charset="-122"/>
                <a:ea typeface="黑体" panose="02010609060101010101" pitchFamily="49" charset="-122"/>
              </a:rPr>
              <a:t>10 °</a:t>
            </a:r>
            <a:r>
              <a:rPr lang="zh-CN" altLang="en-US" sz="2400" b="1" dirty="0">
                <a:solidFill>
                  <a:srgbClr val="003192"/>
                </a:solidFill>
                <a:latin typeface="黑体" panose="02010609060101010101" pitchFamily="49" charset="-122"/>
                <a:ea typeface="黑体" panose="02010609060101010101" pitchFamily="49" charset="-122"/>
              </a:rPr>
              <a:t>，则吸风口高度</a:t>
            </a:r>
            <a:r>
              <a:rPr lang="en-US" altLang="zh-CN" sz="2400" b="1" dirty="0">
                <a:solidFill>
                  <a:srgbClr val="003192"/>
                </a:solidFill>
                <a:latin typeface="黑体" panose="02010609060101010101" pitchFamily="49" charset="-122"/>
                <a:ea typeface="黑体" panose="02010609060101010101" pitchFamily="49" charset="-122"/>
              </a:rPr>
              <a:t>H(m)</a:t>
            </a:r>
            <a:r>
              <a:rPr lang="zh-CN" altLang="en-US" sz="2400" b="1" dirty="0">
                <a:solidFill>
                  <a:srgbClr val="003192"/>
                </a:solidFill>
                <a:latin typeface="黑体" panose="02010609060101010101" pitchFamily="49" charset="-122"/>
                <a:ea typeface="黑体" panose="02010609060101010101" pitchFamily="49" charset="-122"/>
              </a:rPr>
              <a:t>：</a:t>
            </a:r>
            <a:endParaRPr lang="en-US" altLang="zh-CN" sz="2400" b="1" dirty="0">
              <a:solidFill>
                <a:srgbClr val="003192"/>
              </a:solidFill>
              <a:latin typeface="黑体" panose="02010609060101010101" pitchFamily="49" charset="-122"/>
              <a:ea typeface="黑体" panose="02010609060101010101" pitchFamily="49" charset="-122"/>
            </a:endParaRPr>
          </a:p>
          <a:p>
            <a:pPr marL="895350" indent="-895350" fontAlgn="auto">
              <a:spcBef>
                <a:spcPts val="180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               H=B×tan10 °</a:t>
            </a:r>
            <a:r>
              <a:rPr lang="zh-CN" altLang="en-US" sz="2400" b="1" dirty="0">
                <a:solidFill>
                  <a:srgbClr val="003192"/>
                </a:solidFill>
                <a:latin typeface="黑体" panose="02010609060101010101" pitchFamily="49" charset="-122"/>
                <a:ea typeface="黑体" panose="02010609060101010101" pitchFamily="49" charset="-122"/>
              </a:rPr>
              <a:t>（</a:t>
            </a:r>
            <a:r>
              <a:rPr lang="en-US" altLang="zh-CN" sz="2400" b="1" dirty="0">
                <a:solidFill>
                  <a:srgbClr val="003192"/>
                </a:solidFill>
                <a:latin typeface="黑体" panose="02010609060101010101" pitchFamily="49" charset="-122"/>
                <a:ea typeface="黑体" panose="02010609060101010101" pitchFamily="49" charset="-122"/>
              </a:rPr>
              <a:t>B</a:t>
            </a:r>
            <a:r>
              <a:rPr lang="zh-CN" altLang="en-US" sz="2400" b="1" dirty="0">
                <a:solidFill>
                  <a:srgbClr val="003192"/>
                </a:solidFill>
                <a:latin typeface="黑体" panose="02010609060101010101" pitchFamily="49" charset="-122"/>
                <a:ea typeface="黑体" panose="02010609060101010101" pitchFamily="49" charset="-122"/>
              </a:rPr>
              <a:t>：槽宽，</a:t>
            </a:r>
            <a:r>
              <a:rPr lang="en-US" altLang="zh-CN" sz="2400" b="1" dirty="0">
                <a:solidFill>
                  <a:srgbClr val="003192"/>
                </a:solidFill>
                <a:latin typeface="黑体" panose="02010609060101010101" pitchFamily="49" charset="-122"/>
                <a:ea typeface="黑体" panose="02010609060101010101" pitchFamily="49" charset="-122"/>
              </a:rPr>
              <a:t>m</a:t>
            </a:r>
            <a:r>
              <a:rPr lang="zh-CN" altLang="en-US" sz="2400" b="1" dirty="0">
                <a:solidFill>
                  <a:srgbClr val="003192"/>
                </a:solidFill>
                <a:latin typeface="黑体" panose="02010609060101010101" pitchFamily="49" charset="-122"/>
                <a:ea typeface="黑体" panose="02010609060101010101" pitchFamily="49" charset="-122"/>
              </a:rPr>
              <a:t>）</a:t>
            </a:r>
            <a:endParaRPr lang="en-US" altLang="zh-CN" sz="2400" b="1" dirty="0">
              <a:solidFill>
                <a:srgbClr val="003192"/>
              </a:solidFill>
              <a:latin typeface="黑体" panose="02010609060101010101" pitchFamily="49" charset="-122"/>
              <a:ea typeface="黑体" panose="02010609060101010101" pitchFamily="49" charset="-122"/>
            </a:endParaRPr>
          </a:p>
          <a:p>
            <a:pPr marL="1790700" indent="-1790700" fontAlgn="auto">
              <a:spcBef>
                <a:spcPts val="1800"/>
              </a:spcBef>
              <a:spcAft>
                <a:spcPts val="0"/>
              </a:spcAft>
              <a:defRPr/>
            </a:pPr>
            <a:endParaRPr lang="en-US" altLang="zh-CN" sz="2400" b="1" kern="0" dirty="0">
              <a:solidFill>
                <a:srgbClr val="C00000"/>
              </a:solidFill>
              <a:latin typeface="隶书" pitchFamily="49" charset="-122"/>
              <a:ea typeface="隶书" pitchFamily="49" charset="-122"/>
            </a:endParaRPr>
          </a:p>
          <a:p>
            <a:pPr marL="1790700" indent="-1790700" fontAlgn="auto">
              <a:spcBef>
                <a:spcPts val="1800"/>
              </a:spcBef>
              <a:spcAft>
                <a:spcPts val="0"/>
              </a:spcAft>
              <a:defRPr/>
            </a:pPr>
            <a:r>
              <a:rPr lang="zh-CN" altLang="en-US" sz="2400" b="1" kern="0" dirty="0">
                <a:solidFill>
                  <a:srgbClr val="C00000"/>
                </a:solidFill>
                <a:latin typeface="隶书" pitchFamily="49" charset="-122"/>
                <a:ea typeface="隶书" pitchFamily="49" charset="-122"/>
              </a:rPr>
              <a:t>抽风量计算：</a:t>
            </a:r>
            <a:r>
              <a:rPr lang="zh-CN" altLang="en-US" sz="2400" b="1" dirty="0">
                <a:solidFill>
                  <a:srgbClr val="003192"/>
                </a:solidFill>
                <a:latin typeface="黑体" panose="02010609060101010101" pitchFamily="49" charset="-122"/>
                <a:ea typeface="黑体" panose="02010609060101010101" pitchFamily="49" charset="-122"/>
              </a:rPr>
              <a:t>视横向气流大小，每平方米槽面面积取为：</a:t>
            </a:r>
            <a:r>
              <a:rPr lang="en-US" altLang="zh-CN" sz="2400" b="1" dirty="0">
                <a:solidFill>
                  <a:srgbClr val="003192"/>
                </a:solidFill>
                <a:latin typeface="黑体" panose="02010609060101010101" pitchFamily="49" charset="-122"/>
                <a:ea typeface="黑体" panose="02010609060101010101" pitchFamily="49" charset="-122"/>
              </a:rPr>
              <a:t>L=1800</a:t>
            </a:r>
            <a:r>
              <a:rPr lang="zh-CN" altLang="en-US" sz="2400" b="1" dirty="0">
                <a:solidFill>
                  <a:srgbClr val="003192"/>
                </a:solidFill>
                <a:latin typeface="黑体" panose="02010609060101010101" pitchFamily="49" charset="-122"/>
                <a:ea typeface="黑体" panose="02010609060101010101" pitchFamily="49" charset="-122"/>
              </a:rPr>
              <a:t>～</a:t>
            </a:r>
            <a:r>
              <a:rPr lang="en-US" altLang="zh-CN" sz="2400" b="1" dirty="0">
                <a:solidFill>
                  <a:srgbClr val="003192"/>
                </a:solidFill>
                <a:latin typeface="黑体" panose="02010609060101010101" pitchFamily="49" charset="-122"/>
                <a:ea typeface="黑体" panose="02010609060101010101" pitchFamily="49" charset="-122"/>
              </a:rPr>
              <a:t>2700 m</a:t>
            </a:r>
            <a:r>
              <a:rPr lang="en-US" altLang="zh-CN" sz="2400" b="1" baseline="30000" dirty="0">
                <a:solidFill>
                  <a:srgbClr val="003192"/>
                </a:solidFill>
                <a:latin typeface="黑体" panose="02010609060101010101" pitchFamily="49" charset="-122"/>
                <a:ea typeface="黑体" panose="02010609060101010101" pitchFamily="49" charset="-122"/>
              </a:rPr>
              <a:t>3</a:t>
            </a:r>
            <a:r>
              <a:rPr lang="en-US" altLang="zh-CN" sz="2400" b="1" dirty="0">
                <a:solidFill>
                  <a:srgbClr val="003192"/>
                </a:solidFill>
                <a:latin typeface="黑体" panose="02010609060101010101" pitchFamily="49" charset="-122"/>
                <a:ea typeface="黑体" panose="02010609060101010101" pitchFamily="49" charset="-122"/>
              </a:rPr>
              <a:t>/h</a:t>
            </a:r>
            <a:endParaRPr lang="en-US" altLang="zh-CN" sz="2400" b="1" dirty="0">
              <a:solidFill>
                <a:srgbClr val="003192"/>
              </a:solidFill>
              <a:latin typeface="黑体" panose="02010609060101010101" pitchFamily="49" charset="-122"/>
              <a:ea typeface="黑体" panose="02010609060101010101" pitchFamily="49" charset="-122"/>
            </a:endParaRPr>
          </a:p>
          <a:p>
            <a:pPr marL="1790700" indent="-1790700" fontAlgn="auto">
              <a:spcBef>
                <a:spcPts val="180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              </a:t>
            </a:r>
            <a:r>
              <a:rPr lang="zh-CN" altLang="en-US" sz="2400" b="1" dirty="0">
                <a:solidFill>
                  <a:srgbClr val="003192"/>
                </a:solidFill>
                <a:latin typeface="黑体" panose="02010609060101010101" pitchFamily="49" charset="-122"/>
                <a:ea typeface="黑体" panose="02010609060101010101" pitchFamily="49" charset="-122"/>
              </a:rPr>
              <a:t>吹风量</a:t>
            </a:r>
            <a:r>
              <a:rPr lang="en-US" altLang="zh-CN" sz="2400" b="1" dirty="0">
                <a:solidFill>
                  <a:srgbClr val="003192"/>
                </a:solidFill>
                <a:latin typeface="黑体" panose="02010609060101010101" pitchFamily="49" charset="-122"/>
                <a:ea typeface="黑体" panose="02010609060101010101" pitchFamily="49" charset="-122"/>
              </a:rPr>
              <a:t>L</a:t>
            </a:r>
            <a:r>
              <a:rPr lang="en-US" altLang="zh-CN" sz="2400" b="1" baseline="-25000" dirty="0">
                <a:solidFill>
                  <a:srgbClr val="003192"/>
                </a:solidFill>
                <a:latin typeface="黑体" panose="02010609060101010101" pitchFamily="49" charset="-122"/>
                <a:ea typeface="黑体" panose="02010609060101010101" pitchFamily="49" charset="-122"/>
              </a:rPr>
              <a:t>0</a:t>
            </a:r>
            <a:r>
              <a:rPr lang="en-US" altLang="zh-CN" sz="2400" b="1" dirty="0">
                <a:solidFill>
                  <a:srgbClr val="003192"/>
                </a:solidFill>
                <a:latin typeface="黑体" panose="02010609060101010101" pitchFamily="49" charset="-122"/>
                <a:ea typeface="黑体" panose="02010609060101010101" pitchFamily="49" charset="-122"/>
              </a:rPr>
              <a:t>=L/BE    </a:t>
            </a:r>
            <a:r>
              <a:rPr lang="zh-CN" altLang="en-US" sz="2400" b="1" dirty="0">
                <a:solidFill>
                  <a:srgbClr val="003192"/>
                </a:solidFill>
                <a:latin typeface="黑体" panose="02010609060101010101" pitchFamily="49" charset="-122"/>
                <a:ea typeface="黑体" panose="02010609060101010101" pitchFamily="49" charset="-122"/>
              </a:rPr>
              <a:t>（</a:t>
            </a:r>
            <a:r>
              <a:rPr lang="en-US" altLang="zh-CN" sz="2400" b="1" dirty="0">
                <a:solidFill>
                  <a:srgbClr val="003192"/>
                </a:solidFill>
                <a:latin typeface="黑体" panose="02010609060101010101" pitchFamily="49" charset="-122"/>
                <a:ea typeface="黑体" panose="02010609060101010101" pitchFamily="49" charset="-122"/>
              </a:rPr>
              <a:t>E</a:t>
            </a:r>
            <a:r>
              <a:rPr lang="zh-CN" altLang="en-US" sz="2400" b="1" dirty="0">
                <a:solidFill>
                  <a:srgbClr val="003192"/>
                </a:solidFill>
                <a:latin typeface="黑体" panose="02010609060101010101" pitchFamily="49" charset="-122"/>
                <a:ea typeface="黑体" panose="02010609060101010101" pitchFamily="49" charset="-122"/>
              </a:rPr>
              <a:t>：槽宽修正系数）</a:t>
            </a:r>
            <a:endParaRPr lang="en-US" altLang="zh-CN" sz="2400" b="1" dirty="0">
              <a:latin typeface="+mn-lt"/>
              <a:ea typeface="+mn-ea"/>
            </a:endParaRPr>
          </a:p>
        </p:txBody>
      </p:sp>
      <p:sp>
        <p:nvSpPr>
          <p:cNvPr id="131076" name="Rectangle 2"/>
          <p:cNvSpPr>
            <a:spLocks noGrp="1" noChangeArrowheads="1"/>
          </p:cNvSpPr>
          <p:nvPr>
            <p:ph type="title"/>
          </p:nvPr>
        </p:nvSpPr>
        <p:spPr>
          <a:xfrm>
            <a:off x="1143000" y="762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6">
                <a:lumMod val="5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5" name="矩形 14"/>
          <p:cNvSpPr/>
          <p:nvPr/>
        </p:nvSpPr>
        <p:spPr>
          <a:xfrm>
            <a:off x="2057400" y="1905000"/>
            <a:ext cx="6553200" cy="811213"/>
          </a:xfrm>
          <a:prstGeom prst="rect">
            <a:avLst/>
          </a:prstGeom>
        </p:spPr>
        <p:txBody>
          <a:bodyPr>
            <a:spAutoFit/>
          </a:bodyPr>
          <a:lstStyle/>
          <a:p>
            <a:pPr marL="361950" indent="-180975" algn="just" fontAlgn="auto">
              <a:lnSpc>
                <a:spcPts val="2800"/>
              </a:lnSpc>
              <a:spcBef>
                <a:spcPts val="700"/>
              </a:spcBef>
              <a:spcAft>
                <a:spcPts val="0"/>
              </a:spcAft>
              <a:defRPr/>
            </a:pPr>
            <a:r>
              <a:rPr lang="zh-CN" altLang="en-US" sz="2200" b="1" kern="0" dirty="0">
                <a:solidFill>
                  <a:srgbClr val="003192"/>
                </a:solidFill>
                <a:latin typeface="黑体" panose="02010609060101010101" pitchFamily="49" charset="-122"/>
                <a:ea typeface="黑体" panose="02010609060101010101" pitchFamily="49" charset="-122"/>
              </a:rPr>
              <a:t> 利用高速气流形成的气幕将污染物气流与洁净空气隔离</a:t>
            </a:r>
            <a:endParaRPr lang="en-US" altLang="zh-CN" sz="2200" b="1" kern="0" dirty="0">
              <a:solidFill>
                <a:srgbClr val="003192"/>
              </a:solidFill>
              <a:latin typeface="黑体" panose="02010609060101010101" pitchFamily="49" charset="-122"/>
              <a:ea typeface="黑体" panose="02010609060101010101" pitchFamily="49" charset="-122"/>
            </a:endParaRPr>
          </a:p>
        </p:txBody>
      </p:sp>
      <p:cxnSp>
        <p:nvCxnSpPr>
          <p:cNvPr id="17" name="直接连接符 16"/>
          <p:cNvCxnSpPr/>
          <p:nvPr/>
        </p:nvCxnSpPr>
        <p:spPr>
          <a:xfrm>
            <a:off x="2438400" y="2667000"/>
            <a:ext cx="6172200" cy="1588"/>
          </a:xfrm>
          <a:prstGeom prst="line">
            <a:avLst/>
          </a:prstGeom>
          <a:ln w="19050">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18" name="矩形 17"/>
          <p:cNvSpPr/>
          <p:nvPr/>
        </p:nvSpPr>
        <p:spPr>
          <a:xfrm>
            <a:off x="457200" y="2819400"/>
            <a:ext cx="8458200" cy="2108200"/>
          </a:xfrm>
          <a:prstGeom prst="rect">
            <a:avLst/>
          </a:prstGeom>
        </p:spPr>
        <p:txBody>
          <a:bodyPr>
            <a:spAutoFit/>
          </a:bodyPr>
          <a:lstStyle/>
          <a:p>
            <a:pPr marL="895350" indent="-895350" fontAlgn="auto">
              <a:spcBef>
                <a:spcPts val="600"/>
              </a:spcBef>
              <a:spcAft>
                <a:spcPts val="0"/>
              </a:spcAft>
              <a:defRPr/>
            </a:pPr>
            <a:r>
              <a:rPr lang="zh-CN" altLang="en-US" sz="2400" b="1" kern="0" dirty="0">
                <a:solidFill>
                  <a:srgbClr val="C00000"/>
                </a:solidFill>
                <a:latin typeface="隶书" pitchFamily="49" charset="-122"/>
                <a:ea typeface="隶书" pitchFamily="49" charset="-122"/>
              </a:rPr>
              <a:t>分类：</a:t>
            </a:r>
            <a:r>
              <a:rPr lang="zh-CN" altLang="en-US" sz="2400" b="1" kern="0" dirty="0">
                <a:solidFill>
                  <a:srgbClr val="003192"/>
                </a:solidFill>
                <a:latin typeface="黑体" panose="02010609060101010101" pitchFamily="49" charset="-122"/>
                <a:ea typeface="黑体" panose="02010609060101010101" pitchFamily="49" charset="-122"/>
              </a:rPr>
              <a:t>按形式分侧送式空气幕、下送式空气幕、上送式空气幕</a:t>
            </a: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fontAlgn="auto">
              <a:spcBef>
                <a:spcPts val="6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r>
              <a:rPr lang="zh-CN" altLang="en-US" sz="2400" b="1" kern="0" dirty="0">
                <a:solidFill>
                  <a:srgbClr val="003192"/>
                </a:solidFill>
                <a:latin typeface="黑体" panose="02010609060101010101" pitchFamily="49" charset="-122"/>
                <a:ea typeface="黑体" panose="02010609060101010101" pitchFamily="49" charset="-122"/>
              </a:rPr>
              <a:t>按送出气流温度分热空气幕、等温空气幕、冷空气幕</a:t>
            </a: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fontAlgn="auto">
              <a:spcBef>
                <a:spcPts val="1800"/>
              </a:spcBef>
              <a:spcAft>
                <a:spcPts val="0"/>
              </a:spcAft>
              <a:defRPr/>
            </a:pPr>
            <a:r>
              <a:rPr lang="en-US" altLang="zh-CN" sz="2400" kern="0" dirty="0">
                <a:latin typeface="+mn-ea"/>
                <a:ea typeface="+mn-ea"/>
              </a:rPr>
              <a:t>      </a:t>
            </a:r>
            <a:endParaRPr lang="en-US" altLang="zh-CN" sz="2400" kern="0" dirty="0">
              <a:latin typeface="+mn-ea"/>
              <a:ea typeface="+mn-ea"/>
            </a:endParaRPr>
          </a:p>
          <a:p>
            <a:pPr marL="895350" indent="-895350" fontAlgn="auto">
              <a:spcBef>
                <a:spcPts val="1800"/>
              </a:spcBef>
              <a:spcAft>
                <a:spcPts val="0"/>
              </a:spcAft>
              <a:defRPr/>
            </a:pPr>
            <a:endParaRPr lang="en-US" altLang="zh-CN" sz="2400" dirty="0">
              <a:latin typeface="+mn-ea"/>
              <a:ea typeface="+mn-ea"/>
            </a:endParaRPr>
          </a:p>
        </p:txBody>
      </p:sp>
      <p:pic>
        <p:nvPicPr>
          <p:cNvPr id="132102" name="图片 7" descr="5.jpg"/>
          <p:cNvPicPr>
            <a:picLocks noChangeAspect="1"/>
          </p:cNvPicPr>
          <p:nvPr/>
        </p:nvPicPr>
        <p:blipFill>
          <a:blip r:embed="rId6"/>
          <a:srcRect/>
          <a:stretch>
            <a:fillRect/>
          </a:stretch>
        </p:blipFill>
        <p:spPr bwMode="auto">
          <a:xfrm>
            <a:off x="4800600" y="3810000"/>
            <a:ext cx="3990975" cy="3033713"/>
          </a:xfrm>
          <a:prstGeom prst="rect">
            <a:avLst/>
          </a:prstGeom>
          <a:noFill/>
          <a:ln w="9525">
            <a:noFill/>
            <a:miter lim="800000"/>
            <a:headEnd/>
            <a:tailEnd/>
          </a:ln>
        </p:spPr>
      </p:pic>
      <p:pic>
        <p:nvPicPr>
          <p:cNvPr id="132103" name="图片 8" descr="4.jpg"/>
          <p:cNvPicPr>
            <a:picLocks noChangeAspect="1"/>
          </p:cNvPicPr>
          <p:nvPr/>
        </p:nvPicPr>
        <p:blipFill>
          <a:blip r:embed="rId7"/>
          <a:srcRect l="6554" t="3772" r="12608" b="17107"/>
          <a:stretch>
            <a:fillRect/>
          </a:stretch>
        </p:blipFill>
        <p:spPr bwMode="auto">
          <a:xfrm>
            <a:off x="1066800" y="3657600"/>
            <a:ext cx="3124200" cy="3124200"/>
          </a:xfrm>
          <a:prstGeom prst="rect">
            <a:avLst/>
          </a:prstGeom>
          <a:noFill/>
          <a:ln w="9525">
            <a:noFill/>
            <a:miter lim="800000"/>
            <a:headEnd/>
            <a:tailEnd/>
          </a:ln>
        </p:spPr>
      </p:pic>
      <p:sp>
        <p:nvSpPr>
          <p:cNvPr id="132104" name="Rectangle 2"/>
          <p:cNvSpPr>
            <a:spLocks noGrp="1" noChangeArrowheads="1"/>
          </p:cNvSpPr>
          <p:nvPr>
            <p:ph type="title"/>
          </p:nvPr>
        </p:nvSpPr>
        <p:spPr>
          <a:xfrm>
            <a:off x="1143000" y="762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标题 1"/>
          <p:cNvSpPr>
            <a:spLocks noGrp="1"/>
          </p:cNvSpPr>
          <p:nvPr>
            <p:ph type="title"/>
          </p:nvPr>
        </p:nvSpPr>
        <p:spPr/>
        <p:txBody>
          <a:bodyPr/>
          <a:lstStyle/>
          <a:p>
            <a:r>
              <a:rPr lang="zh-CN" altLang="en-US" sz="3600"/>
              <a:t>改革生产工艺，控制职业病危害</a:t>
            </a:r>
            <a:endParaRPr lang="zh-CN" altLang="en-US" sz="3600"/>
          </a:p>
        </p:txBody>
      </p:sp>
      <p:sp>
        <p:nvSpPr>
          <p:cNvPr id="26626" name="内容占位符 2"/>
          <p:cNvSpPr>
            <a:spLocks noGrp="1"/>
          </p:cNvSpPr>
          <p:nvPr>
            <p:ph idx="1"/>
          </p:nvPr>
        </p:nvSpPr>
        <p:spPr>
          <a:xfrm>
            <a:off x="457200" y="1000125"/>
            <a:ext cx="8229600" cy="4983163"/>
          </a:xfrm>
        </p:spPr>
        <p:txBody>
          <a:bodyPr/>
          <a:lstStyle/>
          <a:p>
            <a:r>
              <a:rPr lang="zh-CN" altLang="en-US" sz="2400"/>
              <a:t>某电子衡器企业：采用自动调漆装置先进工艺，并独立设置设置专门的调漆间，采用通风排毒系统，极大地减少了劳动者接触喷漆作业所产生有机毒物的机会。</a:t>
            </a:r>
            <a:r>
              <a:rPr lang="zh-CN" altLang="en-US" sz="2400">
                <a:solidFill>
                  <a:srgbClr val="FF0000"/>
                </a:solidFill>
              </a:rPr>
              <a:t>               </a:t>
            </a:r>
            <a:endParaRPr lang="zh-CN" altLang="en-US" sz="2400">
              <a:solidFill>
                <a:srgbClr val="FF0000"/>
              </a:solidFill>
            </a:endParaRPr>
          </a:p>
        </p:txBody>
      </p:sp>
      <p:pic>
        <p:nvPicPr>
          <p:cNvPr id="26627" name="Picture 2"/>
          <p:cNvPicPr>
            <a:picLocks noChangeAspect="1" noChangeArrowheads="1"/>
          </p:cNvPicPr>
          <p:nvPr/>
        </p:nvPicPr>
        <p:blipFill>
          <a:blip r:embed="rId1"/>
          <a:srcRect/>
          <a:stretch>
            <a:fillRect/>
          </a:stretch>
        </p:blipFill>
        <p:spPr bwMode="auto">
          <a:xfrm>
            <a:off x="1433513" y="2198688"/>
            <a:ext cx="6353175" cy="4659312"/>
          </a:xfrm>
          <a:prstGeom prst="rect">
            <a:avLst/>
          </a:prstGeom>
          <a:noFill/>
          <a:ln w="9525">
            <a:noFill/>
            <a:miter lim="800000"/>
            <a:headEnd/>
            <a:tailEnd/>
          </a:ln>
        </p:spPr>
      </p:pic>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6">
                <a:lumMod val="5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5" name="矩形 14"/>
          <p:cNvSpPr/>
          <p:nvPr/>
        </p:nvSpPr>
        <p:spPr>
          <a:xfrm>
            <a:off x="2057400" y="1905000"/>
            <a:ext cx="6553200" cy="811213"/>
          </a:xfrm>
          <a:prstGeom prst="rect">
            <a:avLst/>
          </a:prstGeom>
        </p:spPr>
        <p:txBody>
          <a:bodyPr>
            <a:spAutoFit/>
          </a:bodyPr>
          <a:lstStyle/>
          <a:p>
            <a:pPr marL="361950" indent="-180975" algn="just"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 利用高速气流形成的气幕将污染物气流与洁净空气隔离</a:t>
            </a:r>
            <a:endParaRPr lang="en-US" altLang="zh-CN" sz="2200" b="1" kern="0" dirty="0">
              <a:solidFill>
                <a:srgbClr val="002060"/>
              </a:solidFill>
              <a:latin typeface="黑体" panose="02010609060101010101" pitchFamily="49" charset="-122"/>
              <a:ea typeface="黑体" panose="02010609060101010101" pitchFamily="49" charset="-122"/>
            </a:endParaRPr>
          </a:p>
        </p:txBody>
      </p:sp>
      <p:cxnSp>
        <p:nvCxnSpPr>
          <p:cNvPr id="17" name="直接连接符 16"/>
          <p:cNvCxnSpPr/>
          <p:nvPr/>
        </p:nvCxnSpPr>
        <p:spPr>
          <a:xfrm>
            <a:off x="2438400" y="2667000"/>
            <a:ext cx="6172200" cy="1588"/>
          </a:xfrm>
          <a:prstGeom prst="line">
            <a:avLst/>
          </a:prstGeom>
          <a:ln w="19050">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18" name="矩形 17"/>
          <p:cNvSpPr/>
          <p:nvPr/>
        </p:nvSpPr>
        <p:spPr>
          <a:xfrm>
            <a:off x="457200" y="3048000"/>
            <a:ext cx="8458200" cy="2400300"/>
          </a:xfrm>
          <a:prstGeom prst="rect">
            <a:avLst/>
          </a:prstGeom>
        </p:spPr>
        <p:txBody>
          <a:bodyPr>
            <a:spAutoFit/>
          </a:bodyPr>
          <a:lstStyle/>
          <a:p>
            <a:pPr marL="895350" indent="-895350" fontAlgn="auto">
              <a:spcBef>
                <a:spcPts val="1800"/>
              </a:spcBef>
              <a:spcAft>
                <a:spcPts val="0"/>
              </a:spcAft>
              <a:defRPr/>
            </a:pPr>
            <a:r>
              <a:rPr lang="zh-CN" altLang="en-US" sz="2400" b="1" kern="0" dirty="0">
                <a:solidFill>
                  <a:srgbClr val="C00000"/>
                </a:solidFill>
                <a:latin typeface="隶书" pitchFamily="49" charset="-122"/>
                <a:ea typeface="隶书" pitchFamily="49" charset="-122"/>
              </a:rPr>
              <a:t>适用：</a:t>
            </a:r>
            <a:r>
              <a:rPr lang="zh-CN" altLang="en-US" sz="2400" b="1" kern="0" dirty="0">
                <a:solidFill>
                  <a:srgbClr val="003192"/>
                </a:solidFill>
                <a:latin typeface="黑体" panose="02010609060101010101" pitchFamily="49" charset="-122"/>
                <a:ea typeface="黑体" panose="02010609060101010101" pitchFamily="49" charset="-122"/>
              </a:rPr>
              <a:t>生产厂房宜采用双侧送风空气幕，外门宽度小于</a:t>
            </a:r>
            <a:r>
              <a:rPr lang="en-US" altLang="zh-CN" sz="2400" b="1" kern="0" dirty="0">
                <a:solidFill>
                  <a:srgbClr val="003192"/>
                </a:solidFill>
                <a:latin typeface="黑体" panose="02010609060101010101" pitchFamily="49" charset="-122"/>
                <a:ea typeface="黑体" panose="02010609060101010101" pitchFamily="49" charset="-122"/>
              </a:rPr>
              <a:t>3m</a:t>
            </a:r>
            <a:r>
              <a:rPr lang="zh-CN" altLang="en-US" sz="2400" b="1" kern="0" dirty="0">
                <a:solidFill>
                  <a:srgbClr val="003192"/>
                </a:solidFill>
                <a:latin typeface="黑体" panose="02010609060101010101" pitchFamily="49" charset="-122"/>
                <a:ea typeface="黑体" panose="02010609060101010101" pitchFamily="49" charset="-122"/>
              </a:rPr>
              <a:t>时可采用单侧送风空气幕；射流喷射角</a:t>
            </a:r>
            <a:r>
              <a:rPr lang="el-GR" altLang="zh-CN" sz="2400" b="1" kern="0" dirty="0">
                <a:solidFill>
                  <a:srgbClr val="003192"/>
                </a:solidFill>
                <a:latin typeface="黑体" panose="02010609060101010101" pitchFamily="49" charset="-122"/>
                <a:ea typeface="黑体" panose="02010609060101010101" pitchFamily="49" charset="-122"/>
              </a:rPr>
              <a:t>α</a:t>
            </a:r>
            <a:r>
              <a:rPr lang="zh-CN" altLang="en-US" sz="2400" b="1" kern="0" dirty="0">
                <a:solidFill>
                  <a:srgbClr val="003192"/>
                </a:solidFill>
                <a:latin typeface="黑体" panose="02010609060101010101" pitchFamily="49" charset="-122"/>
                <a:ea typeface="黑体" panose="02010609060101010101" pitchFamily="49" charset="-122"/>
              </a:rPr>
              <a:t>一般取</a:t>
            </a:r>
            <a:r>
              <a:rPr lang="en-US" altLang="zh-CN" sz="2400" b="1" kern="0" dirty="0">
                <a:solidFill>
                  <a:srgbClr val="003192"/>
                </a:solidFill>
                <a:latin typeface="黑体" panose="02010609060101010101" pitchFamily="49" charset="-122"/>
                <a:ea typeface="黑体" panose="02010609060101010101" pitchFamily="49" charset="-122"/>
              </a:rPr>
              <a:t>45°</a:t>
            </a:r>
            <a:r>
              <a:rPr lang="zh-CN" altLang="en-US" sz="2400" b="1" kern="0" dirty="0">
                <a:solidFill>
                  <a:srgbClr val="003192"/>
                </a:solidFill>
                <a:latin typeface="黑体" panose="02010609060101010101" pitchFamily="49" charset="-122"/>
                <a:ea typeface="黑体" panose="02010609060101010101" pitchFamily="49" charset="-122"/>
              </a:rPr>
              <a:t>。</a:t>
            </a: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fontAlgn="auto">
              <a:spcBef>
                <a:spcPts val="18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r>
              <a:rPr lang="zh-CN" altLang="en-US" sz="2400" b="1" kern="0" dirty="0">
                <a:solidFill>
                  <a:srgbClr val="003192"/>
                </a:solidFill>
                <a:latin typeface="黑体" panose="02010609060101010101" pitchFamily="49" charset="-122"/>
                <a:ea typeface="黑体" panose="02010609060101010101" pitchFamily="49" charset="-122"/>
              </a:rPr>
              <a:t>不能采取侧送式时，可采用上送式，不宜采取下送式。</a:t>
            </a: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fontAlgn="auto">
              <a:spcBef>
                <a:spcPts val="18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r>
              <a:rPr lang="zh-CN" altLang="en-US" sz="2400" b="1" kern="0" dirty="0">
                <a:solidFill>
                  <a:srgbClr val="003192"/>
                </a:solidFill>
                <a:latin typeface="黑体" panose="02010609060101010101" pitchFamily="49" charset="-122"/>
                <a:ea typeface="黑体" panose="02010609060101010101" pitchFamily="49" charset="-122"/>
              </a:rPr>
              <a:t>厂房外门条缝出口流速不宜大于</a:t>
            </a:r>
            <a:r>
              <a:rPr lang="en-US" altLang="zh-CN" sz="2400" b="1" kern="0" dirty="0">
                <a:solidFill>
                  <a:srgbClr val="003192"/>
                </a:solidFill>
                <a:latin typeface="黑体" panose="02010609060101010101" pitchFamily="49" charset="-122"/>
                <a:ea typeface="黑体" panose="02010609060101010101" pitchFamily="49" charset="-122"/>
              </a:rPr>
              <a:t>8m/s</a:t>
            </a:r>
            <a:r>
              <a:rPr lang="zh-CN" altLang="en-US" sz="2400" b="1" kern="0" dirty="0">
                <a:solidFill>
                  <a:srgbClr val="003192"/>
                </a:solidFill>
                <a:latin typeface="黑体" panose="02010609060101010101" pitchFamily="49" charset="-122"/>
                <a:ea typeface="黑体" panose="02010609060101010101" pitchFamily="49" charset="-122"/>
              </a:rPr>
              <a:t>，高大外门不宜大于</a:t>
            </a:r>
            <a:r>
              <a:rPr lang="en-US" altLang="zh-CN" sz="2400" b="1" kern="0" dirty="0">
                <a:solidFill>
                  <a:srgbClr val="003192"/>
                </a:solidFill>
                <a:latin typeface="黑体" panose="02010609060101010101" pitchFamily="49" charset="-122"/>
                <a:ea typeface="黑体" panose="02010609060101010101" pitchFamily="49" charset="-122"/>
              </a:rPr>
              <a:t>25m/s</a:t>
            </a:r>
            <a:endParaRPr lang="en-US" altLang="zh-CN" sz="2400" b="1" dirty="0">
              <a:solidFill>
                <a:srgbClr val="003192"/>
              </a:solidFill>
              <a:latin typeface="黑体" panose="02010609060101010101" pitchFamily="49" charset="-122"/>
              <a:ea typeface="黑体" panose="02010609060101010101" pitchFamily="49" charset="-122"/>
            </a:endParaRPr>
          </a:p>
        </p:txBody>
      </p:sp>
      <p:sp>
        <p:nvSpPr>
          <p:cNvPr id="133126" name="Rectangle 2"/>
          <p:cNvSpPr>
            <a:spLocks noGrp="1" noChangeArrowheads="1"/>
          </p:cNvSpPr>
          <p:nvPr>
            <p:ph type="title"/>
          </p:nvPr>
        </p:nvSpPr>
        <p:spPr>
          <a:xfrm>
            <a:off x="1143000" y="762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09600" y="1447800"/>
            <a:ext cx="8229600" cy="4525963"/>
          </a:xfrm>
          <a:prstGeom prst="rect">
            <a:avLst/>
          </a:prstGeom>
          <a:noFill/>
          <a:ln w="9525">
            <a:noFill/>
            <a:miter lim="800000"/>
          </a:ln>
          <a:effectLst/>
        </p:spPr>
        <p:txBody>
          <a:bodyPr/>
          <a:lstStyle/>
          <a:p>
            <a:pPr indent="361950" fontAlgn="auto">
              <a:lnSpc>
                <a:spcPts val="3800"/>
              </a:lnSpc>
              <a:spcBef>
                <a:spcPts val="500"/>
              </a:spcBef>
              <a:spcAft>
                <a:spcPts val="0"/>
              </a:spcAft>
              <a:defRPr/>
            </a:pPr>
            <a:endParaRPr lang="zh-CN" altLang="en-US" sz="3200" kern="0" dirty="0">
              <a:latin typeface="隶书" pitchFamily="49" charset="-122"/>
              <a:ea typeface="隶书" pitchFamily="49" charset="-122"/>
            </a:endParaRPr>
          </a:p>
        </p:txBody>
      </p:sp>
      <p:sp>
        <p:nvSpPr>
          <p:cNvPr id="10" name="矩形 9"/>
          <p:cNvSpPr/>
          <p:nvPr/>
        </p:nvSpPr>
        <p:spPr>
          <a:xfrm>
            <a:off x="914400" y="1371600"/>
            <a:ext cx="6553200" cy="579438"/>
          </a:xfrm>
          <a:prstGeom prst="rect">
            <a:avLst/>
          </a:prstGeom>
        </p:spPr>
        <p:txBody>
          <a:bodyPr>
            <a:spAutoFit/>
          </a:bodyPr>
          <a:lstStyle/>
          <a:p>
            <a:pPr fontAlgn="auto">
              <a:lnSpc>
                <a:spcPts val="3800"/>
              </a:lnSpc>
              <a:spcBef>
                <a:spcPts val="1800"/>
              </a:spcBef>
              <a:spcAft>
                <a:spcPts val="0"/>
              </a:spcAft>
              <a:defRPr/>
            </a:pPr>
            <a:r>
              <a:rPr lang="zh-CN" altLang="en-US" sz="3400" kern="0" dirty="0">
                <a:solidFill>
                  <a:schemeClr val="accent2">
                    <a:lumMod val="75000"/>
                  </a:schemeClr>
                </a:solidFill>
                <a:latin typeface="隶书" pitchFamily="49" charset="-122"/>
                <a:ea typeface="隶书" pitchFamily="49" charset="-122"/>
              </a:rPr>
              <a:t>排风罩的设计原则</a:t>
            </a:r>
            <a:endParaRPr lang="zh-CN" altLang="en-US" sz="3400" kern="0" dirty="0">
              <a:solidFill>
                <a:schemeClr val="accent2">
                  <a:lumMod val="75000"/>
                </a:schemeClr>
              </a:solidFill>
              <a:latin typeface="隶书" pitchFamily="49" charset="-122"/>
              <a:ea typeface="隶书" pitchFamily="49" charset="-122"/>
            </a:endParaRPr>
          </a:p>
        </p:txBody>
      </p:sp>
      <p:graphicFrame>
        <p:nvGraphicFramePr>
          <p:cNvPr id="5" name="表格 4"/>
          <p:cNvGraphicFramePr>
            <a:graphicFrameLocks noGrp="1"/>
          </p:cNvGraphicFramePr>
          <p:nvPr/>
        </p:nvGraphicFramePr>
        <p:xfrm>
          <a:off x="914400" y="2133600"/>
          <a:ext cx="7848600" cy="4616450"/>
        </p:xfrm>
        <a:graphic>
          <a:graphicData uri="http://schemas.openxmlformats.org/drawingml/2006/table">
            <a:tbl>
              <a:tblPr firstRow="1" bandRow="1">
                <a:tableStyleId>{0E3FDE45-AF77-4B5C-9715-49D594BDF05E}</a:tableStyleId>
              </a:tblPr>
              <a:tblGrid>
                <a:gridCol w="7848600"/>
              </a:tblGrid>
              <a:tr h="533452">
                <a:tc>
                  <a: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2000" b="1" dirty="0">
                          <a:solidFill>
                            <a:srgbClr val="003192"/>
                          </a:solidFill>
                          <a:latin typeface="黑体" panose="02010609060101010101" pitchFamily="49" charset="-122"/>
                          <a:ea typeface="黑体" panose="02010609060101010101" pitchFamily="49" charset="-122"/>
                        </a:rPr>
                        <a:t>应尽可能包围或靠近有害物的发生源，使有害物局限于较小的空间。</a:t>
                      </a:r>
                      <a:endParaRPr lang="zh-CN" altLang="en-US" sz="2000" b="1" dirty="0">
                        <a:solidFill>
                          <a:srgbClr val="003192"/>
                        </a:solidFill>
                        <a:latin typeface="黑体" panose="02010609060101010101" pitchFamily="49" charset="-122"/>
                        <a:ea typeface="黑体" panose="02010609060101010101" pitchFamily="49" charset="-122"/>
                      </a:endParaRPr>
                    </a:p>
                  </a:txBody>
                  <a:tcPr marT="45724" marB="45724">
                    <a:lnL>
                      <a:noFill/>
                    </a:lnL>
                    <a:lnR>
                      <a:noFill/>
                    </a:lnR>
                    <a:lnT w="12700" cmpd="sng">
                      <a:noFill/>
                    </a:lnT>
                    <a:lnB w="12700" cmpd="sng">
                      <a:noFill/>
                    </a:lnB>
                    <a:lnTlToBr w="12700" cmpd="sng">
                      <a:noFill/>
                      <a:prstDash val="solid"/>
                    </a:lnTlToBr>
                    <a:lnBlToTr w="12700" cmpd="sng">
                      <a:noFill/>
                      <a:prstDash val="solid"/>
                    </a:lnBlToTr>
                    <a:solidFill>
                      <a:srgbClr val="F0F5BD">
                        <a:alpha val="30000"/>
                      </a:srgbClr>
                    </a:solidFill>
                  </a:tcPr>
                </a:tc>
              </a:tr>
              <a:tr h="533452">
                <a:tc>
                  <a:txBody>
                    <a:bodyPr/>
                    <a:lstStyle/>
                    <a:p>
                      <a:pPr lvl="0">
                        <a:spcBef>
                          <a:spcPts val="600"/>
                        </a:spcBef>
                      </a:pPr>
                      <a:r>
                        <a:rPr lang="zh-CN" altLang="en-US" sz="2000" b="1" dirty="0">
                          <a:solidFill>
                            <a:srgbClr val="003192"/>
                          </a:solidFill>
                          <a:latin typeface="黑体" panose="02010609060101010101" pitchFamily="49" charset="-122"/>
                          <a:ea typeface="黑体" panose="02010609060101010101" pitchFamily="49" charset="-122"/>
                        </a:rPr>
                        <a:t>吸气气流尽可能与污染气流方向一致。</a:t>
                      </a:r>
                      <a:endParaRPr lang="zh-CN" altLang="en-US" sz="2000" b="1" dirty="0">
                        <a:solidFill>
                          <a:srgbClr val="003192"/>
                        </a:solidFill>
                        <a:latin typeface="黑体" panose="02010609060101010101" pitchFamily="49" charset="-122"/>
                        <a:ea typeface="黑体" panose="02010609060101010101" pitchFamily="49" charset="-122"/>
                      </a:endParaRPr>
                    </a:p>
                  </a:txBody>
                  <a:tcPr marT="45724" marB="45724">
                    <a:lnL>
                      <a:noFill/>
                    </a:lnL>
                    <a:lnR>
                      <a:noFill/>
                    </a:lnR>
                    <a:lnT w="12700" cmpd="sng">
                      <a:noFill/>
                    </a:lnT>
                    <a:lnB>
                      <a:noFill/>
                    </a:lnB>
                    <a:lnTlToBr w="12700" cmpd="sng">
                      <a:noFill/>
                      <a:prstDash val="solid"/>
                    </a:lnTlToBr>
                    <a:lnBlToTr w="12700" cmpd="sng">
                      <a:noFill/>
                      <a:prstDash val="solid"/>
                    </a:lnBlToTr>
                    <a:solidFill>
                      <a:srgbClr val="92CDD2">
                        <a:alpha val="20000"/>
                      </a:srgbClr>
                    </a:solidFill>
                  </a:tcPr>
                </a:tc>
              </a:tr>
              <a:tr h="525363">
                <a:tc>
                  <a:txBody>
                    <a:bodyPr/>
                    <a:lstStyle/>
                    <a:p>
                      <a:pPr lvl="0"/>
                      <a:r>
                        <a:rPr lang="zh-CN" altLang="en-US" sz="2000" b="1" dirty="0">
                          <a:solidFill>
                            <a:srgbClr val="003192"/>
                          </a:solidFill>
                          <a:latin typeface="黑体" panose="02010609060101010101" pitchFamily="49" charset="-122"/>
                          <a:ea typeface="黑体" panose="02010609060101010101" pitchFamily="49" charset="-122"/>
                        </a:rPr>
                        <a:t>已被污染的吸入气流不允许通过人的呼吸区。</a:t>
                      </a:r>
                      <a:endParaRPr lang="zh-CN" altLang="en-US" sz="2000" b="1" dirty="0">
                        <a:solidFill>
                          <a:srgbClr val="003192"/>
                        </a:solidFill>
                        <a:latin typeface="黑体" panose="02010609060101010101" pitchFamily="49" charset="-122"/>
                        <a:ea typeface="黑体" panose="02010609060101010101" pitchFamily="49" charset="-122"/>
                      </a:endParaRPr>
                    </a:p>
                  </a:txBody>
                  <a:tcPr marT="45724" marB="45724">
                    <a:lnL>
                      <a:noFill/>
                    </a:lnL>
                    <a:lnR>
                      <a:noFill/>
                    </a:lnR>
                    <a:lnT>
                      <a:noFill/>
                    </a:lnT>
                    <a:lnB>
                      <a:noFill/>
                    </a:lnB>
                    <a:lnTlToBr w="12700" cmpd="sng">
                      <a:noFill/>
                      <a:prstDash val="solid"/>
                    </a:lnTlToBr>
                    <a:lnBlToTr w="12700" cmpd="sng">
                      <a:noFill/>
                      <a:prstDash val="solid"/>
                    </a:lnBlToTr>
                    <a:solidFill>
                      <a:srgbClr val="F0F5BD">
                        <a:alpha val="30000"/>
                      </a:srgbClr>
                    </a:solidFill>
                  </a:tcPr>
                </a:tc>
              </a:tr>
              <a:tr h="525363">
                <a:tc>
                  <a:txBody>
                    <a:bodyPr/>
                    <a:lstStyle/>
                    <a:p>
                      <a:pPr marL="0" lvl="0" algn="l" defTabSz="914400" rtl="0" eaLnBrk="1" latinLnBrk="0" hangingPunct="1">
                        <a:spcBef>
                          <a:spcPts val="600"/>
                        </a:spcBef>
                      </a:pPr>
                      <a:r>
                        <a:rPr lang="zh-CN" altLang="en-US" sz="2000" b="1" kern="1200" dirty="0">
                          <a:solidFill>
                            <a:srgbClr val="003192"/>
                          </a:solidFill>
                          <a:latin typeface="黑体" panose="02010609060101010101" pitchFamily="49" charset="-122"/>
                          <a:ea typeface="黑体" panose="02010609060101010101" pitchFamily="49" charset="-122"/>
                          <a:cs typeface="+mn-cs"/>
                        </a:rPr>
                        <a:t>力求结构简单、造价低，便于制作安装和拆卸维修。</a:t>
                      </a:r>
                      <a:endParaRPr lang="zh-CN" altLang="en-US" sz="2000" b="1" kern="1200" dirty="0">
                        <a:solidFill>
                          <a:srgbClr val="003192"/>
                        </a:solidFill>
                        <a:latin typeface="黑体" panose="02010609060101010101" pitchFamily="49" charset="-122"/>
                        <a:ea typeface="黑体" panose="02010609060101010101" pitchFamily="49" charset="-122"/>
                        <a:cs typeface="+mn-cs"/>
                      </a:endParaRPr>
                    </a:p>
                  </a:txBody>
                  <a:tcPr marT="45724" marB="45724">
                    <a:lnL>
                      <a:noFill/>
                    </a:lnL>
                    <a:lnR>
                      <a:noFill/>
                    </a:lnR>
                    <a:lnT>
                      <a:noFill/>
                    </a:lnT>
                    <a:lnB>
                      <a:noFill/>
                    </a:lnB>
                    <a:lnTlToBr w="12700" cmpd="sng">
                      <a:noFill/>
                      <a:prstDash val="solid"/>
                    </a:lnTlToBr>
                    <a:lnBlToTr w="12700" cmpd="sng">
                      <a:noFill/>
                      <a:prstDash val="solid"/>
                    </a:lnBlToTr>
                    <a:solidFill>
                      <a:srgbClr val="92CDD2">
                        <a:alpha val="20000"/>
                      </a:srgbClr>
                    </a:solidFill>
                  </a:tcPr>
                </a:tc>
              </a:tr>
              <a:tr h="525363">
                <a:tc>
                  <a: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2000" b="1" dirty="0">
                          <a:solidFill>
                            <a:srgbClr val="003192"/>
                          </a:solidFill>
                          <a:latin typeface="黑体" panose="02010609060101010101" pitchFamily="49" charset="-122"/>
                          <a:ea typeface="黑体" panose="02010609060101010101" pitchFamily="49" charset="-122"/>
                        </a:rPr>
                        <a:t>与生产工艺协调一致，力求不影响工艺操作。</a:t>
                      </a:r>
                      <a:endParaRPr lang="zh-CN" altLang="en-US" sz="2000" b="1" dirty="0">
                        <a:solidFill>
                          <a:srgbClr val="003192"/>
                        </a:solidFill>
                        <a:latin typeface="黑体" panose="02010609060101010101" pitchFamily="49" charset="-122"/>
                        <a:ea typeface="黑体" panose="02010609060101010101" pitchFamily="49" charset="-122"/>
                      </a:endParaRPr>
                    </a:p>
                  </a:txBody>
                  <a:tcPr marT="45724" marB="45724">
                    <a:lnL>
                      <a:noFill/>
                    </a:lnL>
                    <a:lnR>
                      <a:noFill/>
                    </a:lnR>
                    <a:lnT>
                      <a:noFill/>
                    </a:lnT>
                    <a:lnB>
                      <a:noFill/>
                    </a:lnB>
                    <a:lnTlToBr w="12700" cmpd="sng">
                      <a:noFill/>
                      <a:prstDash val="solid"/>
                    </a:lnTlToBr>
                    <a:lnBlToTr w="12700" cmpd="sng">
                      <a:noFill/>
                      <a:prstDash val="solid"/>
                    </a:lnBlToTr>
                    <a:solidFill>
                      <a:srgbClr val="F0F5BD">
                        <a:alpha val="30000"/>
                      </a:srgbClr>
                    </a:solidFill>
                  </a:tcPr>
                </a:tc>
              </a:tr>
              <a:tr h="525363">
                <a:tc>
                  <a:txBody>
                    <a:bodyPr/>
                    <a:lstStyle/>
                    <a:p>
                      <a:pPr marL="0" lvl="0" algn="l" defTabSz="914400" rtl="0" eaLnBrk="1" latinLnBrk="0" hangingPunct="1">
                        <a:spcBef>
                          <a:spcPts val="600"/>
                        </a:spcBef>
                      </a:pPr>
                      <a:r>
                        <a:rPr lang="zh-CN" altLang="en-US" sz="2000" b="1" kern="1200" dirty="0">
                          <a:solidFill>
                            <a:srgbClr val="003192"/>
                          </a:solidFill>
                          <a:latin typeface="黑体" panose="02010609060101010101" pitchFamily="49" charset="-122"/>
                          <a:ea typeface="黑体" panose="02010609060101010101" pitchFamily="49" charset="-122"/>
                          <a:cs typeface="+mn-cs"/>
                        </a:rPr>
                        <a:t>尽可能避免或减弱干扰气流。</a:t>
                      </a:r>
                      <a:endParaRPr lang="zh-CN" altLang="en-US" sz="2000" b="1" kern="1200" dirty="0">
                        <a:solidFill>
                          <a:srgbClr val="003192"/>
                        </a:solidFill>
                        <a:latin typeface="黑体" panose="02010609060101010101" pitchFamily="49" charset="-122"/>
                        <a:ea typeface="黑体" panose="02010609060101010101" pitchFamily="49" charset="-122"/>
                        <a:cs typeface="+mn-cs"/>
                      </a:endParaRPr>
                    </a:p>
                  </a:txBody>
                  <a:tcPr marT="45724" marB="45724">
                    <a:lnL>
                      <a:noFill/>
                    </a:lnL>
                    <a:lnR>
                      <a:noFill/>
                    </a:lnR>
                    <a:lnT>
                      <a:noFill/>
                    </a:lnT>
                    <a:lnB w="12700" cmpd="sng">
                      <a:noFill/>
                    </a:lnB>
                    <a:lnTlToBr w="12700" cmpd="sng">
                      <a:noFill/>
                      <a:prstDash val="solid"/>
                    </a:lnTlToBr>
                    <a:lnBlToTr w="12700" cmpd="sng">
                      <a:noFill/>
                      <a:prstDash val="solid"/>
                    </a:lnBlToTr>
                    <a:solidFill>
                      <a:srgbClr val="92CDD2">
                        <a:alpha val="20000"/>
                      </a:srgbClr>
                    </a:solidFill>
                  </a:tcPr>
                </a:tc>
              </a:tr>
              <a:tr h="578792">
                <a:tc>
                  <a:txBody>
                    <a:bodyPr/>
                    <a:lstStyle/>
                    <a:p>
                      <a:pPr lvl="0"/>
                      <a:r>
                        <a:rPr lang="zh-CN" altLang="en-US" sz="2000" b="1" dirty="0">
                          <a:solidFill>
                            <a:srgbClr val="003192"/>
                          </a:solidFill>
                          <a:latin typeface="黑体" panose="02010609060101010101" pitchFamily="49" charset="-122"/>
                          <a:ea typeface="黑体" panose="02010609060101010101" pitchFamily="49" charset="-122"/>
                        </a:rPr>
                        <a:t>罩口控制风速应大于有害物质向外逸散的速度和防止横向气流干扰的速度。</a:t>
                      </a:r>
                      <a:endParaRPr lang="zh-CN" altLang="en-US" sz="2000" b="1" dirty="0">
                        <a:solidFill>
                          <a:srgbClr val="003192"/>
                        </a:solidFill>
                        <a:latin typeface="黑体" panose="02010609060101010101" pitchFamily="49" charset="-122"/>
                        <a:ea typeface="黑体" panose="02010609060101010101" pitchFamily="49" charset="-122"/>
                      </a:endParaRPr>
                    </a:p>
                  </a:txBody>
                  <a:tcPr marT="45724" marB="45724">
                    <a:lnL>
                      <a:noFill/>
                    </a:lnL>
                    <a:lnR>
                      <a:noFill/>
                    </a:lnR>
                    <a:lnT>
                      <a:noFill/>
                    </a:lnT>
                    <a:lnB w="12700" cmpd="sng">
                      <a:noFill/>
                    </a:lnB>
                    <a:lnTlToBr w="12700" cmpd="sng">
                      <a:noFill/>
                      <a:prstDash val="solid"/>
                    </a:lnTlToBr>
                    <a:lnBlToTr w="12700" cmpd="sng">
                      <a:noFill/>
                      <a:prstDash val="solid"/>
                    </a:lnBlToTr>
                    <a:solidFill>
                      <a:srgbClr val="F0F5BD">
                        <a:alpha val="30000"/>
                      </a:srgbClr>
                    </a:solidFill>
                  </a:tcPr>
                </a:tc>
              </a:tr>
              <a:tr h="578792">
                <a:tc>
                  <a:txBody>
                    <a:bodyPr/>
                    <a:lstStyle/>
                    <a:p>
                      <a:pPr lvl="0"/>
                      <a:r>
                        <a:rPr lang="zh-CN" altLang="en-US" sz="2000" b="1" dirty="0">
                          <a:solidFill>
                            <a:srgbClr val="003192"/>
                          </a:solidFill>
                          <a:latin typeface="黑体" panose="02010609060101010101" pitchFamily="49" charset="-122"/>
                          <a:ea typeface="黑体" panose="02010609060101010101" pitchFamily="49" charset="-122"/>
                        </a:rPr>
                        <a:t>对有腐蚀性的酸碱性气体，应具耐腐蚀性。</a:t>
                      </a:r>
                      <a:endParaRPr lang="zh-CN" altLang="en-US" sz="2000" b="1" dirty="0">
                        <a:solidFill>
                          <a:srgbClr val="003192"/>
                        </a:solidFill>
                        <a:latin typeface="黑体" panose="02010609060101010101" pitchFamily="49" charset="-122"/>
                        <a:ea typeface="黑体" panose="02010609060101010101" pitchFamily="49" charset="-122"/>
                      </a:endParaRPr>
                    </a:p>
                  </a:txBody>
                  <a:tcPr marT="45724" marB="45724">
                    <a:lnL>
                      <a:noFill/>
                    </a:lnL>
                    <a:lnR>
                      <a:noFill/>
                    </a:lnR>
                    <a:lnT>
                      <a:noFill/>
                    </a:lnT>
                    <a:lnB w="12700" cmpd="sng">
                      <a:noFill/>
                    </a:lnB>
                    <a:lnTlToBr w="12700" cmpd="sng">
                      <a:noFill/>
                      <a:prstDash val="solid"/>
                    </a:lnTlToBr>
                    <a:lnBlToTr w="12700" cmpd="sng">
                      <a:noFill/>
                      <a:prstDash val="solid"/>
                    </a:lnBlToTr>
                    <a:solidFill>
                      <a:srgbClr val="92CDD2">
                        <a:alpha val="20000"/>
                      </a:srgbClr>
                    </a:solidFill>
                  </a:tcPr>
                </a:tc>
              </a:tr>
            </a:tbl>
          </a:graphicData>
        </a:graphic>
      </p:graphicFrame>
      <p:sp>
        <p:nvSpPr>
          <p:cNvPr id="8" name="矩形 7"/>
          <p:cNvSpPr/>
          <p:nvPr/>
        </p:nvSpPr>
        <p:spPr>
          <a:xfrm>
            <a:off x="533400" y="2133600"/>
            <a:ext cx="415925" cy="369888"/>
          </a:xfrm>
          <a:prstGeom prst="rect">
            <a:avLst/>
          </a:prstGeom>
        </p:spPr>
        <p:txBody>
          <a:bodyPr wrap="none">
            <a:spAutoFit/>
          </a:bodyPr>
          <a:lstStyle/>
          <a:p>
            <a:pPr fontAlgn="auto">
              <a:spcBef>
                <a:spcPts val="0"/>
              </a:spcBef>
              <a:spcAft>
                <a:spcPts val="0"/>
              </a:spcAft>
              <a:defRPr/>
            </a:pPr>
            <a:r>
              <a:rPr lang="zh-CN" altLang="en-US" kern="0" dirty="0">
                <a:solidFill>
                  <a:srgbClr val="FF0000"/>
                </a:solidFill>
                <a:latin typeface="+mn-ea"/>
                <a:ea typeface="+mn-ea"/>
              </a:rPr>
              <a:t>❀</a:t>
            </a:r>
            <a:endParaRPr lang="zh-CN" altLang="en-US" dirty="0">
              <a:solidFill>
                <a:srgbClr val="FF0000"/>
              </a:solidFill>
              <a:latin typeface="+mn-lt"/>
              <a:ea typeface="+mn-ea"/>
            </a:endParaRPr>
          </a:p>
        </p:txBody>
      </p:sp>
      <p:sp>
        <p:nvSpPr>
          <p:cNvPr id="9" name="矩形 8"/>
          <p:cNvSpPr/>
          <p:nvPr/>
        </p:nvSpPr>
        <p:spPr>
          <a:xfrm>
            <a:off x="533400" y="2667000"/>
            <a:ext cx="415925" cy="369888"/>
          </a:xfrm>
          <a:prstGeom prst="rect">
            <a:avLst/>
          </a:prstGeom>
        </p:spPr>
        <p:txBody>
          <a:bodyPr wrap="none">
            <a:spAutoFit/>
          </a:bodyPr>
          <a:lstStyle/>
          <a:p>
            <a:pPr fontAlgn="auto">
              <a:spcBef>
                <a:spcPts val="0"/>
              </a:spcBef>
              <a:spcAft>
                <a:spcPts val="0"/>
              </a:spcAft>
              <a:defRPr/>
            </a:pPr>
            <a:r>
              <a:rPr lang="zh-CN" altLang="en-US" kern="0" dirty="0">
                <a:solidFill>
                  <a:srgbClr val="FF0000"/>
                </a:solidFill>
                <a:latin typeface="+mn-ea"/>
                <a:ea typeface="+mn-ea"/>
              </a:rPr>
              <a:t>❀</a:t>
            </a:r>
            <a:endParaRPr lang="zh-CN" altLang="en-US" dirty="0">
              <a:solidFill>
                <a:srgbClr val="FF0000"/>
              </a:solidFill>
              <a:latin typeface="+mn-lt"/>
              <a:ea typeface="+mn-ea"/>
            </a:endParaRPr>
          </a:p>
        </p:txBody>
      </p:sp>
      <p:sp>
        <p:nvSpPr>
          <p:cNvPr id="11" name="矩形 10"/>
          <p:cNvSpPr/>
          <p:nvPr/>
        </p:nvSpPr>
        <p:spPr>
          <a:xfrm>
            <a:off x="533400" y="3200400"/>
            <a:ext cx="415925" cy="369888"/>
          </a:xfrm>
          <a:prstGeom prst="rect">
            <a:avLst/>
          </a:prstGeom>
        </p:spPr>
        <p:txBody>
          <a:bodyPr wrap="none">
            <a:spAutoFit/>
          </a:bodyPr>
          <a:lstStyle/>
          <a:p>
            <a:pPr fontAlgn="auto">
              <a:spcBef>
                <a:spcPts val="0"/>
              </a:spcBef>
              <a:spcAft>
                <a:spcPts val="0"/>
              </a:spcAft>
              <a:defRPr/>
            </a:pPr>
            <a:r>
              <a:rPr lang="zh-CN" altLang="en-US" kern="0" dirty="0">
                <a:solidFill>
                  <a:srgbClr val="FF0000"/>
                </a:solidFill>
                <a:latin typeface="+mn-ea"/>
                <a:ea typeface="+mn-ea"/>
              </a:rPr>
              <a:t>❀</a:t>
            </a:r>
            <a:endParaRPr lang="zh-CN" altLang="en-US" dirty="0">
              <a:solidFill>
                <a:srgbClr val="FF0000"/>
              </a:solidFill>
              <a:latin typeface="+mn-lt"/>
              <a:ea typeface="+mn-ea"/>
            </a:endParaRPr>
          </a:p>
        </p:txBody>
      </p:sp>
      <p:sp>
        <p:nvSpPr>
          <p:cNvPr id="12" name="矩形 11"/>
          <p:cNvSpPr/>
          <p:nvPr/>
        </p:nvSpPr>
        <p:spPr>
          <a:xfrm>
            <a:off x="533400" y="3733800"/>
            <a:ext cx="415925" cy="369888"/>
          </a:xfrm>
          <a:prstGeom prst="rect">
            <a:avLst/>
          </a:prstGeom>
        </p:spPr>
        <p:txBody>
          <a:bodyPr wrap="none">
            <a:spAutoFit/>
          </a:bodyPr>
          <a:lstStyle/>
          <a:p>
            <a:pPr fontAlgn="auto">
              <a:spcBef>
                <a:spcPts val="0"/>
              </a:spcBef>
              <a:spcAft>
                <a:spcPts val="0"/>
              </a:spcAft>
              <a:defRPr/>
            </a:pPr>
            <a:r>
              <a:rPr lang="zh-CN" altLang="en-US" kern="0" dirty="0">
                <a:solidFill>
                  <a:srgbClr val="FF0000"/>
                </a:solidFill>
                <a:latin typeface="+mn-ea"/>
                <a:ea typeface="+mn-ea"/>
              </a:rPr>
              <a:t>❀</a:t>
            </a:r>
            <a:endParaRPr lang="zh-CN" altLang="en-US" dirty="0">
              <a:solidFill>
                <a:srgbClr val="FF0000"/>
              </a:solidFill>
              <a:latin typeface="+mn-lt"/>
              <a:ea typeface="+mn-ea"/>
            </a:endParaRPr>
          </a:p>
        </p:txBody>
      </p:sp>
      <p:sp>
        <p:nvSpPr>
          <p:cNvPr id="13" name="矩形 12"/>
          <p:cNvSpPr/>
          <p:nvPr/>
        </p:nvSpPr>
        <p:spPr>
          <a:xfrm>
            <a:off x="533400" y="4267200"/>
            <a:ext cx="415925" cy="369888"/>
          </a:xfrm>
          <a:prstGeom prst="rect">
            <a:avLst/>
          </a:prstGeom>
        </p:spPr>
        <p:txBody>
          <a:bodyPr wrap="none">
            <a:spAutoFit/>
          </a:bodyPr>
          <a:lstStyle/>
          <a:p>
            <a:pPr fontAlgn="auto">
              <a:spcBef>
                <a:spcPts val="0"/>
              </a:spcBef>
              <a:spcAft>
                <a:spcPts val="0"/>
              </a:spcAft>
              <a:defRPr/>
            </a:pPr>
            <a:r>
              <a:rPr lang="zh-CN" altLang="en-US" kern="0" dirty="0">
                <a:solidFill>
                  <a:srgbClr val="FF0000"/>
                </a:solidFill>
                <a:latin typeface="+mn-ea"/>
                <a:ea typeface="+mn-ea"/>
              </a:rPr>
              <a:t>❀</a:t>
            </a:r>
            <a:endParaRPr lang="zh-CN" altLang="en-US" dirty="0">
              <a:solidFill>
                <a:srgbClr val="FF0000"/>
              </a:solidFill>
              <a:latin typeface="+mn-lt"/>
              <a:ea typeface="+mn-ea"/>
            </a:endParaRPr>
          </a:p>
        </p:txBody>
      </p:sp>
      <p:sp>
        <p:nvSpPr>
          <p:cNvPr id="14" name="矩形 13"/>
          <p:cNvSpPr/>
          <p:nvPr/>
        </p:nvSpPr>
        <p:spPr>
          <a:xfrm>
            <a:off x="533400" y="4800600"/>
            <a:ext cx="415925" cy="381000"/>
          </a:xfrm>
          <a:prstGeom prst="rect">
            <a:avLst/>
          </a:prstGeom>
        </p:spPr>
        <p:txBody>
          <a:bodyPr>
            <a:spAutoFit/>
          </a:bodyPr>
          <a:lstStyle/>
          <a:p>
            <a:pPr fontAlgn="auto">
              <a:spcBef>
                <a:spcPts val="0"/>
              </a:spcBef>
              <a:spcAft>
                <a:spcPts val="0"/>
              </a:spcAft>
              <a:defRPr/>
            </a:pPr>
            <a:r>
              <a:rPr lang="zh-CN" altLang="en-US" kern="0" dirty="0">
                <a:solidFill>
                  <a:srgbClr val="FF0000"/>
                </a:solidFill>
                <a:latin typeface="+mn-ea"/>
                <a:ea typeface="+mn-ea"/>
              </a:rPr>
              <a:t>❀</a:t>
            </a:r>
            <a:endParaRPr lang="zh-CN" altLang="en-US" dirty="0">
              <a:solidFill>
                <a:srgbClr val="FF0000"/>
              </a:solidFill>
              <a:latin typeface="+mn-lt"/>
              <a:ea typeface="+mn-ea"/>
            </a:endParaRPr>
          </a:p>
        </p:txBody>
      </p:sp>
      <p:sp>
        <p:nvSpPr>
          <p:cNvPr id="15" name="矩形 14"/>
          <p:cNvSpPr/>
          <p:nvPr/>
        </p:nvSpPr>
        <p:spPr>
          <a:xfrm>
            <a:off x="533400" y="5334000"/>
            <a:ext cx="415925" cy="369888"/>
          </a:xfrm>
          <a:prstGeom prst="rect">
            <a:avLst/>
          </a:prstGeom>
        </p:spPr>
        <p:txBody>
          <a:bodyPr wrap="none">
            <a:spAutoFit/>
          </a:bodyPr>
          <a:lstStyle/>
          <a:p>
            <a:pPr fontAlgn="auto">
              <a:spcBef>
                <a:spcPts val="0"/>
              </a:spcBef>
              <a:spcAft>
                <a:spcPts val="0"/>
              </a:spcAft>
              <a:defRPr/>
            </a:pPr>
            <a:r>
              <a:rPr lang="zh-CN" altLang="en-US" kern="0" dirty="0">
                <a:solidFill>
                  <a:srgbClr val="FF0000"/>
                </a:solidFill>
                <a:latin typeface="+mn-ea"/>
                <a:ea typeface="+mn-ea"/>
              </a:rPr>
              <a:t>❀</a:t>
            </a:r>
            <a:endParaRPr lang="zh-CN" altLang="en-US" dirty="0">
              <a:solidFill>
                <a:srgbClr val="FF0000"/>
              </a:solidFill>
              <a:latin typeface="+mn-lt"/>
              <a:ea typeface="+mn-ea"/>
            </a:endParaRPr>
          </a:p>
        </p:txBody>
      </p:sp>
      <p:sp>
        <p:nvSpPr>
          <p:cNvPr id="16" name="矩形 15"/>
          <p:cNvSpPr/>
          <p:nvPr/>
        </p:nvSpPr>
        <p:spPr>
          <a:xfrm>
            <a:off x="533400" y="6019800"/>
            <a:ext cx="415925" cy="369888"/>
          </a:xfrm>
          <a:prstGeom prst="rect">
            <a:avLst/>
          </a:prstGeom>
        </p:spPr>
        <p:txBody>
          <a:bodyPr wrap="none">
            <a:spAutoFit/>
          </a:bodyPr>
          <a:lstStyle/>
          <a:p>
            <a:pPr fontAlgn="auto">
              <a:spcBef>
                <a:spcPts val="0"/>
              </a:spcBef>
              <a:spcAft>
                <a:spcPts val="0"/>
              </a:spcAft>
              <a:defRPr/>
            </a:pPr>
            <a:r>
              <a:rPr lang="zh-CN" altLang="en-US" kern="0" dirty="0">
                <a:solidFill>
                  <a:srgbClr val="FF0000"/>
                </a:solidFill>
                <a:latin typeface="+mn-ea"/>
                <a:ea typeface="+mn-ea"/>
              </a:rPr>
              <a:t>❀</a:t>
            </a:r>
            <a:endParaRPr lang="zh-CN" altLang="en-US" dirty="0">
              <a:solidFill>
                <a:srgbClr val="FF0000"/>
              </a:solidFill>
              <a:latin typeface="+mn-lt"/>
              <a:ea typeface="+mn-ea"/>
            </a:endParaRPr>
          </a:p>
        </p:txBody>
      </p:sp>
      <p:sp>
        <p:nvSpPr>
          <p:cNvPr id="134164" name="Rectangle 2"/>
          <p:cNvSpPr>
            <a:spLocks noGrp="1" noChangeArrowheads="1"/>
          </p:cNvSpPr>
          <p:nvPr>
            <p:ph type="title"/>
          </p:nvPr>
        </p:nvSpPr>
        <p:spPr>
          <a:xfrm>
            <a:off x="1143000" y="762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 name="Freeform 3"/>
          <p:cNvSpPr/>
          <p:nvPr/>
        </p:nvSpPr>
        <p:spPr>
          <a:xfrm>
            <a:off x="1606550" y="3271838"/>
            <a:ext cx="1828800" cy="531812"/>
          </a:xfrm>
          <a:custGeom>
            <a:avLst/>
            <a:gdLst>
              <a:gd name="connsiteX0" fmla="*/ 14287 w 1828800"/>
              <a:gd name="connsiteY0" fmla="*/ 517525 h 531812"/>
              <a:gd name="connsiteX1" fmla="*/ 1814512 w 1828800"/>
              <a:gd name="connsiteY1" fmla="*/ 517525 h 531812"/>
              <a:gd name="connsiteX2" fmla="*/ 1814512 w 1828800"/>
              <a:gd name="connsiteY2" fmla="*/ 14287 h 531812"/>
              <a:gd name="connsiteX3" fmla="*/ 14287 w 1828800"/>
              <a:gd name="connsiteY3" fmla="*/ 14287 h 531812"/>
              <a:gd name="connsiteX4" fmla="*/ 14287 w 1828800"/>
              <a:gd name="connsiteY4" fmla="*/ 517525 h 531812"/>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1828800" h="531812">
                <a:moveTo>
                  <a:pt x="14287" y="517525"/>
                </a:moveTo>
                <a:lnTo>
                  <a:pt x="1814512" y="517525"/>
                </a:lnTo>
                <a:lnTo>
                  <a:pt x="1814512" y="14287"/>
                </a:lnTo>
                <a:lnTo>
                  <a:pt x="14287" y="14287"/>
                </a:lnTo>
                <a:lnTo>
                  <a:pt x="14287" y="517525"/>
                </a:lnTo>
              </a:path>
            </a:pathLst>
          </a:custGeom>
          <a:solidFill>
            <a:srgbClr val="000000">
              <a:alpha val="0"/>
            </a:srgbClr>
          </a:solidFill>
          <a:ln w="25400">
            <a:solidFill>
              <a:srgbClr val="003399">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1606550" y="4422775"/>
            <a:ext cx="1828800" cy="531813"/>
          </a:xfrm>
          <a:custGeom>
            <a:avLst/>
            <a:gdLst>
              <a:gd name="connsiteX0" fmla="*/ 14287 w 1828800"/>
              <a:gd name="connsiteY0" fmla="*/ 517525 h 531812"/>
              <a:gd name="connsiteX1" fmla="*/ 1814512 w 1828800"/>
              <a:gd name="connsiteY1" fmla="*/ 517525 h 531812"/>
              <a:gd name="connsiteX2" fmla="*/ 1814512 w 1828800"/>
              <a:gd name="connsiteY2" fmla="*/ 14287 h 531812"/>
              <a:gd name="connsiteX3" fmla="*/ 14287 w 1828800"/>
              <a:gd name="connsiteY3" fmla="*/ 14287 h 531812"/>
              <a:gd name="connsiteX4" fmla="*/ 14287 w 1828800"/>
              <a:gd name="connsiteY4" fmla="*/ 517525 h 531812"/>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1828800" h="531812">
                <a:moveTo>
                  <a:pt x="14287" y="517525"/>
                </a:moveTo>
                <a:lnTo>
                  <a:pt x="1814512" y="517525"/>
                </a:lnTo>
                <a:lnTo>
                  <a:pt x="1814512" y="14287"/>
                </a:lnTo>
                <a:lnTo>
                  <a:pt x="14287" y="14287"/>
                </a:lnTo>
                <a:lnTo>
                  <a:pt x="14287" y="517525"/>
                </a:lnTo>
              </a:path>
            </a:pathLst>
          </a:custGeom>
          <a:solidFill>
            <a:srgbClr val="000000">
              <a:alpha val="0"/>
            </a:srgbClr>
          </a:solidFill>
          <a:ln w="25400">
            <a:solidFill>
              <a:srgbClr val="003399">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7" name="Freeform 3"/>
          <p:cNvSpPr/>
          <p:nvPr/>
        </p:nvSpPr>
        <p:spPr>
          <a:xfrm>
            <a:off x="1604963" y="5719763"/>
            <a:ext cx="1828800" cy="531812"/>
          </a:xfrm>
          <a:custGeom>
            <a:avLst/>
            <a:gdLst>
              <a:gd name="connsiteX0" fmla="*/ 14287 w 1828800"/>
              <a:gd name="connsiteY0" fmla="*/ 517525 h 531812"/>
              <a:gd name="connsiteX1" fmla="*/ 1814512 w 1828800"/>
              <a:gd name="connsiteY1" fmla="*/ 517525 h 531812"/>
              <a:gd name="connsiteX2" fmla="*/ 1814512 w 1828800"/>
              <a:gd name="connsiteY2" fmla="*/ 14287 h 531812"/>
              <a:gd name="connsiteX3" fmla="*/ 14287 w 1828800"/>
              <a:gd name="connsiteY3" fmla="*/ 14287 h 531812"/>
              <a:gd name="connsiteX4" fmla="*/ 14287 w 1828800"/>
              <a:gd name="connsiteY4" fmla="*/ 517525 h 531812"/>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1828800" h="531812">
                <a:moveTo>
                  <a:pt x="14287" y="517525"/>
                </a:moveTo>
                <a:lnTo>
                  <a:pt x="1814512" y="517525"/>
                </a:lnTo>
                <a:lnTo>
                  <a:pt x="1814512" y="14287"/>
                </a:lnTo>
                <a:lnTo>
                  <a:pt x="14287" y="14287"/>
                </a:lnTo>
                <a:lnTo>
                  <a:pt x="14287" y="517525"/>
                </a:lnTo>
              </a:path>
            </a:pathLst>
          </a:custGeom>
          <a:solidFill>
            <a:srgbClr val="000000">
              <a:alpha val="0"/>
            </a:srgbClr>
          </a:solidFill>
          <a:ln w="25400">
            <a:solidFill>
              <a:srgbClr val="003399">
                <a:alpha val="100000"/>
              </a:srgb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8" name="Freeform 3"/>
          <p:cNvSpPr/>
          <p:nvPr/>
        </p:nvSpPr>
        <p:spPr>
          <a:xfrm>
            <a:off x="381000" y="3535363"/>
            <a:ext cx="531813" cy="2336800"/>
          </a:xfrm>
          <a:custGeom>
            <a:avLst/>
            <a:gdLst>
              <a:gd name="connsiteX0" fmla="*/ 14287 w 531812"/>
              <a:gd name="connsiteY0" fmla="*/ 2322512 h 2336800"/>
              <a:gd name="connsiteX1" fmla="*/ 517525 w 531812"/>
              <a:gd name="connsiteY1" fmla="*/ 2322512 h 2336800"/>
              <a:gd name="connsiteX2" fmla="*/ 517525 w 531812"/>
              <a:gd name="connsiteY2" fmla="*/ 14287 h 2336800"/>
              <a:gd name="connsiteX3" fmla="*/ 14287 w 531812"/>
              <a:gd name="connsiteY3" fmla="*/ 14287 h 2336800"/>
              <a:gd name="connsiteX4" fmla="*/ 14287 w 531812"/>
              <a:gd name="connsiteY4" fmla="*/ 2322512 h 2336800"/>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531812" h="2336800">
                <a:moveTo>
                  <a:pt x="14287" y="2322512"/>
                </a:moveTo>
                <a:lnTo>
                  <a:pt x="517525" y="2322512"/>
                </a:lnTo>
                <a:lnTo>
                  <a:pt x="517525" y="14287"/>
                </a:lnTo>
                <a:lnTo>
                  <a:pt x="14287" y="14287"/>
                </a:lnTo>
                <a:lnTo>
                  <a:pt x="14287" y="2322512"/>
                </a:lnTo>
              </a:path>
            </a:pathLst>
          </a:custGeom>
          <a:solidFill>
            <a:srgbClr val="000000">
              <a:alpha val="0"/>
            </a:srgbClr>
          </a:solidFill>
          <a:ln w="25400">
            <a:solidFill>
              <a:srgbClr val="0033CC">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9" name="Freeform 3"/>
          <p:cNvSpPr/>
          <p:nvPr/>
        </p:nvSpPr>
        <p:spPr>
          <a:xfrm>
            <a:off x="1171575" y="3338513"/>
            <a:ext cx="76200" cy="2701925"/>
          </a:xfrm>
          <a:custGeom>
            <a:avLst/>
            <a:gdLst>
              <a:gd name="connsiteX0" fmla="*/ 19050 w 76200"/>
              <a:gd name="connsiteY0" fmla="*/ 19050 h 2701988"/>
              <a:gd name="connsiteX1" fmla="*/ 19050 w 76200"/>
              <a:gd name="connsiteY1" fmla="*/ 2682938 h 2701988"/>
            </a:gdLst>
            <a:ahLst/>
            <a:cxnLst>
              <a:cxn ang="0">
                <a:pos x="connsiteX0" y="connsiteY0"/>
              </a:cxn>
              <a:cxn ang="1">
                <a:pos x="connsiteX1" y="connsiteY1"/>
              </a:cxn>
            </a:cxnLst>
            <a:rect l="l" t="t" r="r" b="b"/>
            <a:pathLst>
              <a:path w="76200" h="2701988">
                <a:moveTo>
                  <a:pt x="19050" y="19050"/>
                </a:moveTo>
                <a:lnTo>
                  <a:pt x="19050" y="2682938"/>
                </a:lnTo>
              </a:path>
            </a:pathLst>
          </a:custGeom>
          <a:ln w="38100">
            <a:solidFill>
              <a:srgbClr val="003399">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0" name="Freeform 3"/>
          <p:cNvSpPr/>
          <p:nvPr/>
        </p:nvSpPr>
        <p:spPr>
          <a:xfrm>
            <a:off x="954088" y="4706938"/>
            <a:ext cx="255587" cy="76200"/>
          </a:xfrm>
          <a:custGeom>
            <a:avLst/>
            <a:gdLst>
              <a:gd name="connsiteX0" fmla="*/ 19050 w 255587"/>
              <a:gd name="connsiteY0" fmla="*/ 19050 h 76200"/>
              <a:gd name="connsiteX1" fmla="*/ 236537 w 255587"/>
              <a:gd name="connsiteY1" fmla="*/ 19050 h 76200"/>
            </a:gdLst>
            <a:ahLst/>
            <a:cxnLst>
              <a:cxn ang="0">
                <a:pos x="connsiteX0" y="connsiteY0"/>
              </a:cxn>
              <a:cxn ang="1">
                <a:pos x="connsiteX1" y="connsiteY1"/>
              </a:cxn>
            </a:cxnLst>
            <a:rect l="l" t="t" r="r" b="b"/>
            <a:pathLst>
              <a:path w="255587" h="76200">
                <a:moveTo>
                  <a:pt x="19050" y="19050"/>
                </a:moveTo>
                <a:lnTo>
                  <a:pt x="236537" y="19050"/>
                </a:lnTo>
              </a:path>
            </a:pathLst>
          </a:custGeom>
          <a:ln w="38100">
            <a:solidFill>
              <a:srgbClr val="003399">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1" name="Freeform 3"/>
          <p:cNvSpPr/>
          <p:nvPr/>
        </p:nvSpPr>
        <p:spPr>
          <a:xfrm>
            <a:off x="4005263" y="4333875"/>
            <a:ext cx="2289175" cy="541338"/>
          </a:xfrm>
          <a:custGeom>
            <a:avLst/>
            <a:gdLst>
              <a:gd name="connsiteX0" fmla="*/ 19050 w 2289175"/>
              <a:gd name="connsiteY0" fmla="*/ 522287 h 541337"/>
              <a:gd name="connsiteX1" fmla="*/ 2270125 w 2289175"/>
              <a:gd name="connsiteY1" fmla="*/ 522287 h 541337"/>
              <a:gd name="connsiteX2" fmla="*/ 2270125 w 2289175"/>
              <a:gd name="connsiteY2" fmla="*/ 19050 h 541337"/>
              <a:gd name="connsiteX3" fmla="*/ 19050 w 2289175"/>
              <a:gd name="connsiteY3" fmla="*/ 19050 h 541337"/>
              <a:gd name="connsiteX4" fmla="*/ 19050 w 2289175"/>
              <a:gd name="connsiteY4" fmla="*/ 522287 h 541337"/>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2289175" h="541337">
                <a:moveTo>
                  <a:pt x="19050" y="522287"/>
                </a:moveTo>
                <a:lnTo>
                  <a:pt x="2270125" y="522287"/>
                </a:lnTo>
                <a:lnTo>
                  <a:pt x="2270125" y="19050"/>
                </a:lnTo>
                <a:lnTo>
                  <a:pt x="19050" y="19050"/>
                </a:lnTo>
                <a:lnTo>
                  <a:pt x="19050" y="522287"/>
                </a:lnTo>
              </a:path>
            </a:pathLst>
          </a:custGeom>
          <a:solidFill>
            <a:srgbClr val="000000">
              <a:alpha val="0"/>
            </a:srgbClr>
          </a:solidFill>
          <a:ln w="38100">
            <a:solidFill>
              <a:srgbClr val="CCCCFF">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2" name="Freeform 3"/>
          <p:cNvSpPr/>
          <p:nvPr/>
        </p:nvSpPr>
        <p:spPr>
          <a:xfrm>
            <a:off x="3957638" y="4333875"/>
            <a:ext cx="76200" cy="541338"/>
          </a:xfrm>
          <a:custGeom>
            <a:avLst/>
            <a:gdLst>
              <a:gd name="connsiteX0" fmla="*/ 19050 w 76200"/>
              <a:gd name="connsiteY0" fmla="*/ 19050 h 541273"/>
              <a:gd name="connsiteX1" fmla="*/ 19050 w 76200"/>
              <a:gd name="connsiteY1" fmla="*/ 522223 h 541273"/>
            </a:gdLst>
            <a:ahLst/>
            <a:cxnLst>
              <a:cxn ang="0">
                <a:pos x="connsiteX0" y="connsiteY0"/>
              </a:cxn>
              <a:cxn ang="1">
                <a:pos x="connsiteX1" y="connsiteY1"/>
              </a:cxn>
            </a:cxnLst>
            <a:rect l="l" t="t" r="r" b="b"/>
            <a:pathLst>
              <a:path w="76200" h="541273">
                <a:moveTo>
                  <a:pt x="19050" y="19050"/>
                </a:moveTo>
                <a:lnTo>
                  <a:pt x="19050" y="522223"/>
                </a:lnTo>
              </a:path>
            </a:pathLst>
          </a:custGeom>
          <a:ln w="38100">
            <a:solidFill>
              <a:srgbClr val="CCCCFF">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3" name="Freeform 3"/>
          <p:cNvSpPr/>
          <p:nvPr/>
        </p:nvSpPr>
        <p:spPr>
          <a:xfrm>
            <a:off x="3360738" y="4448175"/>
            <a:ext cx="635000" cy="282575"/>
          </a:xfrm>
          <a:custGeom>
            <a:avLst/>
            <a:gdLst>
              <a:gd name="connsiteX0" fmla="*/ 616203 w 635253"/>
              <a:gd name="connsiteY0" fmla="*/ 19050 h 282575"/>
              <a:gd name="connsiteX1" fmla="*/ 366140 w 635253"/>
              <a:gd name="connsiteY1" fmla="*/ 19050 h 282575"/>
              <a:gd name="connsiteX2" fmla="*/ 19050 w 635253"/>
              <a:gd name="connsiteY2" fmla="*/ 263525 h 282575"/>
            </a:gdLst>
            <a:ahLst/>
            <a:cxnLst>
              <a:cxn ang="0">
                <a:pos x="connsiteX0" y="connsiteY0"/>
              </a:cxn>
              <a:cxn ang="1">
                <a:pos x="connsiteX1" y="connsiteY1"/>
              </a:cxn>
              <a:cxn ang="2">
                <a:pos x="connsiteX2" y="connsiteY2"/>
              </a:cxn>
            </a:cxnLst>
            <a:rect l="l" t="t" r="r" b="b"/>
            <a:pathLst>
              <a:path w="635253" h="282575">
                <a:moveTo>
                  <a:pt x="616203" y="19050"/>
                </a:moveTo>
                <a:lnTo>
                  <a:pt x="366140" y="19050"/>
                </a:lnTo>
                <a:lnTo>
                  <a:pt x="19050" y="263525"/>
                </a:lnTo>
              </a:path>
            </a:pathLst>
          </a:custGeom>
          <a:ln w="38100">
            <a:solidFill>
              <a:srgbClr val="CCCCFF">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4" name="Freeform 3"/>
          <p:cNvSpPr/>
          <p:nvPr/>
        </p:nvSpPr>
        <p:spPr>
          <a:xfrm>
            <a:off x="3995738" y="5570538"/>
            <a:ext cx="2244725" cy="504825"/>
          </a:xfrm>
          <a:custGeom>
            <a:avLst/>
            <a:gdLst>
              <a:gd name="connsiteX0" fmla="*/ 19050 w 2244725"/>
              <a:gd name="connsiteY0" fmla="*/ 485775 h 504825"/>
              <a:gd name="connsiteX1" fmla="*/ 2225675 w 2244725"/>
              <a:gd name="connsiteY1" fmla="*/ 485775 h 504825"/>
              <a:gd name="connsiteX2" fmla="*/ 2225675 w 2244725"/>
              <a:gd name="connsiteY2" fmla="*/ 19050 h 504825"/>
              <a:gd name="connsiteX3" fmla="*/ 19050 w 2244725"/>
              <a:gd name="connsiteY3" fmla="*/ 19050 h 504825"/>
              <a:gd name="connsiteX4" fmla="*/ 19050 w 2244725"/>
              <a:gd name="connsiteY4" fmla="*/ 485775 h 504825"/>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2244725" h="504825">
                <a:moveTo>
                  <a:pt x="19050" y="485775"/>
                </a:moveTo>
                <a:lnTo>
                  <a:pt x="2225675" y="485775"/>
                </a:lnTo>
                <a:lnTo>
                  <a:pt x="2225675" y="19050"/>
                </a:lnTo>
                <a:lnTo>
                  <a:pt x="19050" y="19050"/>
                </a:lnTo>
                <a:lnTo>
                  <a:pt x="19050" y="485775"/>
                </a:lnTo>
              </a:path>
            </a:pathLst>
          </a:custGeom>
          <a:solidFill>
            <a:srgbClr val="000000">
              <a:alpha val="0"/>
            </a:srgbClr>
          </a:solidFill>
          <a:ln w="38100">
            <a:solidFill>
              <a:srgbClr val="CCCCFF">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5" name="Freeform 3"/>
          <p:cNvSpPr/>
          <p:nvPr/>
        </p:nvSpPr>
        <p:spPr>
          <a:xfrm>
            <a:off x="3948113" y="5570538"/>
            <a:ext cx="76200" cy="504825"/>
          </a:xfrm>
          <a:custGeom>
            <a:avLst/>
            <a:gdLst>
              <a:gd name="connsiteX0" fmla="*/ 19050 w 76200"/>
              <a:gd name="connsiteY0" fmla="*/ 19050 h 504825"/>
              <a:gd name="connsiteX1" fmla="*/ 19050 w 76200"/>
              <a:gd name="connsiteY1" fmla="*/ 485775 h 504825"/>
            </a:gdLst>
            <a:ahLst/>
            <a:cxnLst>
              <a:cxn ang="0">
                <a:pos x="connsiteX0" y="connsiteY0"/>
              </a:cxn>
              <a:cxn ang="1">
                <a:pos x="connsiteX1" y="connsiteY1"/>
              </a:cxn>
            </a:cxnLst>
            <a:rect l="l" t="t" r="r" b="b"/>
            <a:pathLst>
              <a:path w="76200" h="504825">
                <a:moveTo>
                  <a:pt x="19050" y="19050"/>
                </a:moveTo>
                <a:lnTo>
                  <a:pt x="19050" y="485775"/>
                </a:lnTo>
              </a:path>
            </a:pathLst>
          </a:custGeom>
          <a:ln w="38100">
            <a:solidFill>
              <a:srgbClr val="CCCCFF">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6" name="Freeform 3"/>
          <p:cNvSpPr/>
          <p:nvPr/>
        </p:nvSpPr>
        <p:spPr>
          <a:xfrm>
            <a:off x="3403600" y="5684838"/>
            <a:ext cx="582613" cy="334962"/>
          </a:xfrm>
          <a:custGeom>
            <a:avLst/>
            <a:gdLst>
              <a:gd name="connsiteX0" fmla="*/ 563626 w 582676"/>
              <a:gd name="connsiteY0" fmla="*/ 19050 h 334975"/>
              <a:gd name="connsiteX1" fmla="*/ 338201 w 582676"/>
              <a:gd name="connsiteY1" fmla="*/ 19050 h 334975"/>
              <a:gd name="connsiteX2" fmla="*/ 19050 w 582676"/>
              <a:gd name="connsiteY2" fmla="*/ 315925 h 334975"/>
            </a:gdLst>
            <a:ahLst/>
            <a:cxnLst>
              <a:cxn ang="0">
                <a:pos x="connsiteX0" y="connsiteY0"/>
              </a:cxn>
              <a:cxn ang="1">
                <a:pos x="connsiteX1" y="connsiteY1"/>
              </a:cxn>
              <a:cxn ang="2">
                <a:pos x="connsiteX2" y="connsiteY2"/>
              </a:cxn>
            </a:cxnLst>
            <a:rect l="l" t="t" r="r" b="b"/>
            <a:pathLst>
              <a:path w="582676" h="334975">
                <a:moveTo>
                  <a:pt x="563626" y="19050"/>
                </a:moveTo>
                <a:lnTo>
                  <a:pt x="338201" y="19050"/>
                </a:lnTo>
                <a:lnTo>
                  <a:pt x="19050" y="315925"/>
                </a:lnTo>
              </a:path>
            </a:pathLst>
          </a:custGeom>
          <a:ln w="38100">
            <a:solidFill>
              <a:srgbClr val="CCCCFF">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7" name="Freeform 3"/>
          <p:cNvSpPr/>
          <p:nvPr/>
        </p:nvSpPr>
        <p:spPr>
          <a:xfrm>
            <a:off x="3905250" y="3122613"/>
            <a:ext cx="2990850" cy="542925"/>
          </a:xfrm>
          <a:custGeom>
            <a:avLst/>
            <a:gdLst>
              <a:gd name="connsiteX0" fmla="*/ 19050 w 2990850"/>
              <a:gd name="connsiteY0" fmla="*/ 523875 h 542925"/>
              <a:gd name="connsiteX1" fmla="*/ 2971800 w 2990850"/>
              <a:gd name="connsiteY1" fmla="*/ 523875 h 542925"/>
              <a:gd name="connsiteX2" fmla="*/ 2971800 w 2990850"/>
              <a:gd name="connsiteY2" fmla="*/ 19050 h 542925"/>
              <a:gd name="connsiteX3" fmla="*/ 19050 w 2990850"/>
              <a:gd name="connsiteY3" fmla="*/ 19050 h 542925"/>
              <a:gd name="connsiteX4" fmla="*/ 19050 w 2990850"/>
              <a:gd name="connsiteY4" fmla="*/ 523875 h 542925"/>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2990850" h="542925">
                <a:moveTo>
                  <a:pt x="19050" y="523875"/>
                </a:moveTo>
                <a:lnTo>
                  <a:pt x="2971800" y="523875"/>
                </a:lnTo>
                <a:lnTo>
                  <a:pt x="2971800" y="19050"/>
                </a:lnTo>
                <a:lnTo>
                  <a:pt x="19050" y="19050"/>
                </a:lnTo>
                <a:lnTo>
                  <a:pt x="19050" y="523875"/>
                </a:lnTo>
              </a:path>
            </a:pathLst>
          </a:custGeom>
          <a:solidFill>
            <a:srgbClr val="000000">
              <a:alpha val="0"/>
            </a:srgbClr>
          </a:solidFill>
          <a:ln w="38100">
            <a:solidFill>
              <a:srgbClr val="CCCCFF">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8" name="Freeform 3"/>
          <p:cNvSpPr/>
          <p:nvPr/>
        </p:nvSpPr>
        <p:spPr>
          <a:xfrm>
            <a:off x="3843338" y="3122613"/>
            <a:ext cx="76200" cy="542925"/>
          </a:xfrm>
          <a:custGeom>
            <a:avLst/>
            <a:gdLst>
              <a:gd name="connsiteX0" fmla="*/ 19050 w 76200"/>
              <a:gd name="connsiteY0" fmla="*/ 19050 h 542925"/>
              <a:gd name="connsiteX1" fmla="*/ 19050 w 76200"/>
              <a:gd name="connsiteY1" fmla="*/ 523875 h 542925"/>
            </a:gdLst>
            <a:ahLst/>
            <a:cxnLst>
              <a:cxn ang="0">
                <a:pos x="connsiteX0" y="connsiteY0"/>
              </a:cxn>
              <a:cxn ang="1">
                <a:pos x="connsiteX1" y="connsiteY1"/>
              </a:cxn>
            </a:cxnLst>
            <a:rect l="l" t="t" r="r" b="b"/>
            <a:pathLst>
              <a:path w="76200" h="542925">
                <a:moveTo>
                  <a:pt x="19050" y="19050"/>
                </a:moveTo>
                <a:lnTo>
                  <a:pt x="19050" y="523875"/>
                </a:lnTo>
              </a:path>
            </a:pathLst>
          </a:custGeom>
          <a:ln w="38100">
            <a:solidFill>
              <a:srgbClr val="CCCCFF">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9" name="Freeform 3"/>
          <p:cNvSpPr/>
          <p:nvPr/>
        </p:nvSpPr>
        <p:spPr>
          <a:xfrm>
            <a:off x="3389313" y="3236913"/>
            <a:ext cx="492125" cy="325437"/>
          </a:xfrm>
          <a:custGeom>
            <a:avLst/>
            <a:gdLst>
              <a:gd name="connsiteX0" fmla="*/ 472058 w 491109"/>
              <a:gd name="connsiteY0" fmla="*/ 19050 h 325373"/>
              <a:gd name="connsiteX1" fmla="*/ 159511 w 491109"/>
              <a:gd name="connsiteY1" fmla="*/ 19050 h 325373"/>
              <a:gd name="connsiteX2" fmla="*/ 19050 w 491109"/>
              <a:gd name="connsiteY2" fmla="*/ 306323 h 325373"/>
            </a:gdLst>
            <a:ahLst/>
            <a:cxnLst>
              <a:cxn ang="0">
                <a:pos x="connsiteX0" y="connsiteY0"/>
              </a:cxn>
              <a:cxn ang="1">
                <a:pos x="connsiteX1" y="connsiteY1"/>
              </a:cxn>
              <a:cxn ang="2">
                <a:pos x="connsiteX2" y="connsiteY2"/>
              </a:cxn>
            </a:cxnLst>
            <a:rect l="l" t="t" r="r" b="b"/>
            <a:pathLst>
              <a:path w="491109" h="325373">
                <a:moveTo>
                  <a:pt x="472058" y="19050"/>
                </a:moveTo>
                <a:lnTo>
                  <a:pt x="159511" y="19050"/>
                </a:lnTo>
                <a:lnTo>
                  <a:pt x="19050" y="306323"/>
                </a:lnTo>
              </a:path>
            </a:pathLst>
          </a:custGeom>
          <a:ln w="38100">
            <a:solidFill>
              <a:srgbClr val="CCCCFF">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pic>
        <p:nvPicPr>
          <p:cNvPr id="135185" name="Picture 3"/>
          <p:cNvPicPr>
            <a:picLocks noChangeAspect="1" noChangeArrowheads="1"/>
          </p:cNvPicPr>
          <p:nvPr/>
        </p:nvPicPr>
        <p:blipFill>
          <a:blip r:embed="rId1"/>
          <a:srcRect/>
          <a:stretch>
            <a:fillRect/>
          </a:stretch>
        </p:blipFill>
        <p:spPr bwMode="auto">
          <a:xfrm>
            <a:off x="1181100" y="3289300"/>
            <a:ext cx="304800" cy="139700"/>
          </a:xfrm>
          <a:prstGeom prst="rect">
            <a:avLst/>
          </a:prstGeom>
          <a:noFill/>
          <a:ln w="9525">
            <a:noFill/>
            <a:miter lim="800000"/>
            <a:headEnd/>
            <a:tailEnd/>
          </a:ln>
        </p:spPr>
      </p:pic>
      <p:pic>
        <p:nvPicPr>
          <p:cNvPr id="135186" name="Picture 3"/>
          <p:cNvPicPr>
            <a:picLocks noChangeAspect="1" noChangeArrowheads="1"/>
          </p:cNvPicPr>
          <p:nvPr/>
        </p:nvPicPr>
        <p:blipFill>
          <a:blip r:embed="rId2"/>
          <a:srcRect/>
          <a:stretch>
            <a:fillRect/>
          </a:stretch>
        </p:blipFill>
        <p:spPr bwMode="auto">
          <a:xfrm>
            <a:off x="6994525" y="2514600"/>
            <a:ext cx="2151063" cy="1574800"/>
          </a:xfrm>
          <a:prstGeom prst="rect">
            <a:avLst/>
          </a:prstGeom>
          <a:noFill/>
          <a:ln w="9525">
            <a:noFill/>
            <a:miter lim="800000"/>
            <a:headEnd/>
            <a:tailEnd/>
          </a:ln>
        </p:spPr>
      </p:pic>
      <p:pic>
        <p:nvPicPr>
          <p:cNvPr id="135187" name="Picture 3"/>
          <p:cNvPicPr>
            <a:picLocks noChangeAspect="1" noChangeArrowheads="1"/>
          </p:cNvPicPr>
          <p:nvPr/>
        </p:nvPicPr>
        <p:blipFill>
          <a:blip r:embed="rId3"/>
          <a:srcRect/>
          <a:stretch>
            <a:fillRect/>
          </a:stretch>
        </p:blipFill>
        <p:spPr bwMode="auto">
          <a:xfrm>
            <a:off x="1181100" y="4660900"/>
            <a:ext cx="304800" cy="139700"/>
          </a:xfrm>
          <a:prstGeom prst="rect">
            <a:avLst/>
          </a:prstGeom>
          <a:noFill/>
          <a:ln w="9525">
            <a:noFill/>
            <a:miter lim="800000"/>
            <a:headEnd/>
            <a:tailEnd/>
          </a:ln>
        </p:spPr>
      </p:pic>
      <p:pic>
        <p:nvPicPr>
          <p:cNvPr id="135188" name="Picture 3"/>
          <p:cNvPicPr>
            <a:picLocks noChangeAspect="1" noChangeArrowheads="1"/>
          </p:cNvPicPr>
          <p:nvPr/>
        </p:nvPicPr>
        <p:blipFill>
          <a:blip r:embed="rId4"/>
          <a:srcRect/>
          <a:stretch>
            <a:fillRect/>
          </a:stretch>
        </p:blipFill>
        <p:spPr bwMode="auto">
          <a:xfrm>
            <a:off x="7010400" y="4724400"/>
            <a:ext cx="1905000" cy="1885950"/>
          </a:xfrm>
          <a:prstGeom prst="rect">
            <a:avLst/>
          </a:prstGeom>
          <a:noFill/>
          <a:ln w="9525">
            <a:noFill/>
            <a:miter lim="800000"/>
            <a:headEnd/>
            <a:tailEnd/>
          </a:ln>
        </p:spPr>
      </p:pic>
      <p:pic>
        <p:nvPicPr>
          <p:cNvPr id="135189" name="Picture 3"/>
          <p:cNvPicPr>
            <a:picLocks noChangeAspect="1" noChangeArrowheads="1"/>
          </p:cNvPicPr>
          <p:nvPr/>
        </p:nvPicPr>
        <p:blipFill>
          <a:blip r:embed="rId5"/>
          <a:srcRect/>
          <a:stretch>
            <a:fillRect/>
          </a:stretch>
        </p:blipFill>
        <p:spPr bwMode="auto">
          <a:xfrm>
            <a:off x="1181100" y="5956300"/>
            <a:ext cx="304800" cy="139700"/>
          </a:xfrm>
          <a:prstGeom prst="rect">
            <a:avLst/>
          </a:prstGeom>
          <a:noFill/>
          <a:ln w="9525">
            <a:noFill/>
            <a:miter lim="800000"/>
            <a:headEnd/>
            <a:tailEnd/>
          </a:ln>
        </p:spPr>
      </p:pic>
      <p:sp>
        <p:nvSpPr>
          <p:cNvPr id="2" name="TextBox 1"/>
          <p:cNvSpPr txBox="1"/>
          <p:nvPr/>
        </p:nvSpPr>
        <p:spPr>
          <a:xfrm>
            <a:off x="482600" y="1341438"/>
            <a:ext cx="8043863" cy="944562"/>
          </a:xfrm>
          <a:prstGeom prst="rect">
            <a:avLst/>
          </a:prstGeom>
          <a:noFill/>
        </p:spPr>
        <p:txBody>
          <a:bodyPr wrap="none" lIns="0" tIns="0" rIns="0">
            <a:spAutoFit/>
          </a:bodyPr>
          <a:lstStyle/>
          <a:p>
            <a:pPr fontAlgn="auto">
              <a:lnSpc>
                <a:spcPts val="2700"/>
              </a:lnSpc>
              <a:spcBef>
                <a:spcPts val="0"/>
              </a:spcBef>
              <a:spcAft>
                <a:spcPts val="0"/>
              </a:spcAft>
              <a:tabLst>
                <a:tab pos="101600" algn="l"/>
              </a:tabLst>
              <a:defRPr/>
            </a:pPr>
            <a:r>
              <a:rPr lang="en-US" altLang="zh-CN" b="1" dirty="0">
                <a:latin typeface="黑体" panose="02010609060101010101" pitchFamily="49" charset="-122"/>
                <a:ea typeface="黑体" panose="02010609060101010101" pitchFamily="49" charset="-122"/>
              </a:rPr>
              <a:t>	</a:t>
            </a:r>
            <a:r>
              <a:rPr lang="en-US" altLang="zh-CN" sz="2400" b="1" dirty="0" err="1">
                <a:solidFill>
                  <a:srgbClr val="FF0000"/>
                </a:solidFill>
                <a:latin typeface="黑体" panose="02010609060101010101" pitchFamily="49" charset="-122"/>
                <a:ea typeface="黑体" panose="02010609060101010101" pitchFamily="49" charset="-122"/>
                <a:cs typeface="黑体" panose="02010609060101010101" pitchFamily="49" charset="-122"/>
              </a:rPr>
              <a:t>全面通风装置：</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是指通过供给新鲜空气，使作业场所空气</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300"/>
              </a:lnSpc>
              <a:spcBef>
                <a:spcPts val="0"/>
              </a:spcBef>
              <a:spcAft>
                <a:spcPts val="0"/>
              </a:spcAft>
              <a:tabLst>
                <a:tab pos="101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中职业病危害因素的浓（强）度被稀释到无害水平的装置。</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35191" name="TextBox 1"/>
          <p:cNvSpPr txBox="1">
            <a:spLocks noChangeArrowheads="1"/>
          </p:cNvSpPr>
          <p:nvPr/>
        </p:nvSpPr>
        <p:spPr bwMode="auto">
          <a:xfrm>
            <a:off x="1817688" y="3429000"/>
            <a:ext cx="1230312" cy="2816225"/>
          </a:xfrm>
          <a:prstGeom prst="rect">
            <a:avLst/>
          </a:prstGeom>
          <a:noFill/>
          <a:ln w="9525">
            <a:noFill/>
            <a:miter lim="800000"/>
          </a:ln>
        </p:spPr>
        <p:txBody>
          <a:bodyPr wrap="none" lIns="0" tIns="0" rIns="0">
            <a:spAutoFit/>
          </a:bodyPr>
          <a:lstStyle/>
          <a:p>
            <a:pPr>
              <a:lnSpc>
                <a:spcPts val="2400"/>
              </a:lnSpc>
            </a:pPr>
            <a:r>
              <a:rPr lang="en-US" altLang="zh-CN" sz="2400" b="1">
                <a:solidFill>
                  <a:srgbClr val="FF0000"/>
                </a:solidFill>
                <a:latin typeface="黑体" panose="02010609060101010101" pitchFamily="49" charset="-122"/>
                <a:ea typeface="黑体" panose="02010609060101010101" pitchFamily="49" charset="-122"/>
              </a:rPr>
              <a:t>自然通风</a:t>
            </a:r>
            <a:endParaRPr lang="en-US" altLang="zh-CN" sz="2400" b="1">
              <a:solidFill>
                <a:srgbClr val="FF0000"/>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000"/>
              </a:lnSpc>
            </a:pPr>
            <a:r>
              <a:rPr lang="en-US" altLang="zh-CN" sz="2400" b="1">
                <a:solidFill>
                  <a:srgbClr val="FF0000"/>
                </a:solidFill>
                <a:latin typeface="黑体" panose="02010609060101010101" pitchFamily="49" charset="-122"/>
                <a:ea typeface="黑体" panose="02010609060101010101" pitchFamily="49" charset="-122"/>
              </a:rPr>
              <a:t>机械通风</a:t>
            </a:r>
            <a:endParaRPr lang="en-US" altLang="zh-CN" sz="2400" b="1">
              <a:solidFill>
                <a:srgbClr val="FF0000"/>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200"/>
              </a:lnSpc>
            </a:pPr>
            <a:r>
              <a:rPr lang="en-US" altLang="zh-CN" sz="2400" b="1">
                <a:solidFill>
                  <a:srgbClr val="FF0000"/>
                </a:solidFill>
                <a:latin typeface="黑体" panose="02010609060101010101" pitchFamily="49" charset="-122"/>
                <a:ea typeface="黑体" panose="02010609060101010101" pitchFamily="49" charset="-122"/>
              </a:rPr>
              <a:t>混合通风</a:t>
            </a:r>
            <a:endParaRPr lang="en-US" altLang="zh-CN" sz="2400" b="1">
              <a:solidFill>
                <a:srgbClr val="FF0000"/>
              </a:solidFill>
              <a:latin typeface="黑体" panose="02010609060101010101" pitchFamily="49" charset="-122"/>
              <a:ea typeface="黑体" panose="02010609060101010101" pitchFamily="49" charset="-122"/>
            </a:endParaRPr>
          </a:p>
        </p:txBody>
      </p:sp>
      <p:sp>
        <p:nvSpPr>
          <p:cNvPr id="27" name="TextBox 1"/>
          <p:cNvSpPr txBox="1"/>
          <p:nvPr/>
        </p:nvSpPr>
        <p:spPr>
          <a:xfrm>
            <a:off x="482600" y="3733800"/>
            <a:ext cx="309563" cy="2149475"/>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全</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面</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通</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风</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装</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置</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35193" name="TextBox 1"/>
          <p:cNvSpPr txBox="1">
            <a:spLocks noChangeArrowheads="1"/>
          </p:cNvSpPr>
          <p:nvPr/>
        </p:nvSpPr>
        <p:spPr bwMode="auto">
          <a:xfrm>
            <a:off x="4038600" y="3279775"/>
            <a:ext cx="2770188" cy="2816225"/>
          </a:xfrm>
          <a:prstGeom prst="rect">
            <a:avLst/>
          </a:prstGeom>
          <a:noFill/>
          <a:ln w="9525">
            <a:noFill/>
            <a:miter lim="800000"/>
          </a:ln>
        </p:spPr>
        <p:txBody>
          <a:bodyPr wrap="none" lIns="0" tIns="0" rIns="0">
            <a:spAutoFit/>
          </a:bodyPr>
          <a:lstStyle/>
          <a:p>
            <a:pPr>
              <a:lnSpc>
                <a:spcPts val="2400"/>
              </a:lnSpc>
              <a:tabLst>
                <a:tab pos="88900" algn="l"/>
                <a:tab pos="101600" algn="l"/>
              </a:tabLst>
            </a:pPr>
            <a:r>
              <a:rPr lang="en-US" altLang="zh-CN" sz="2400" b="1">
                <a:solidFill>
                  <a:srgbClr val="000000"/>
                </a:solidFill>
                <a:latin typeface="黑体" panose="02010609060101010101" pitchFamily="49" charset="-122"/>
                <a:ea typeface="黑体" panose="02010609060101010101" pitchFamily="49" charset="-122"/>
              </a:rPr>
              <a:t>热压、风压、密度差</a:t>
            </a:r>
            <a:endParaRPr lang="en-US" altLang="zh-CN" sz="2400" b="1">
              <a:solidFill>
                <a:srgbClr val="000000"/>
              </a:solidFill>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2500"/>
              </a:lnSpc>
              <a:tabLst>
                <a:tab pos="88900" algn="l"/>
                <a:tab pos="101600" algn="l"/>
              </a:tabLst>
            </a:pPr>
            <a:r>
              <a:rPr lang="en-US" altLang="zh-CN" b="1">
                <a:latin typeface="黑体" panose="02010609060101010101" pitchFamily="49" charset="-122"/>
                <a:ea typeface="黑体" panose="02010609060101010101" pitchFamily="49" charset="-122"/>
              </a:rPr>
              <a:t>		  </a:t>
            </a:r>
            <a:r>
              <a:rPr lang="en-US" altLang="zh-CN" sz="2400" b="1">
                <a:solidFill>
                  <a:srgbClr val="000000"/>
                </a:solidFill>
                <a:latin typeface="黑体" panose="02010609060101010101" pitchFamily="49" charset="-122"/>
                <a:ea typeface="黑体" panose="02010609060101010101" pitchFamily="49" charset="-122"/>
              </a:rPr>
              <a:t>风机动力</a:t>
            </a:r>
            <a:endParaRPr lang="en-US" altLang="zh-CN" sz="2400" b="1">
              <a:solidFill>
                <a:srgbClr val="000000"/>
              </a:solidFill>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1000"/>
              </a:lnSpc>
              <a:tabLst>
                <a:tab pos="88900" algn="l"/>
                <a:tab pos="101600" algn="l"/>
              </a:tabLst>
            </a:pPr>
            <a:endParaRPr lang="en-US" altLang="zh-CN" b="1">
              <a:latin typeface="黑体" panose="02010609060101010101" pitchFamily="49" charset="-122"/>
              <a:ea typeface="黑体" panose="02010609060101010101" pitchFamily="49" charset="-122"/>
            </a:endParaRPr>
          </a:p>
          <a:p>
            <a:pPr>
              <a:lnSpc>
                <a:spcPts val="2700"/>
              </a:lnSpc>
              <a:tabLst>
                <a:tab pos="88900" algn="l"/>
                <a:tab pos="101600" algn="l"/>
              </a:tabLst>
            </a:pPr>
            <a:r>
              <a:rPr lang="en-US" altLang="zh-CN" b="1">
                <a:latin typeface="黑体" panose="02010609060101010101" pitchFamily="49" charset="-122"/>
                <a:ea typeface="黑体" panose="02010609060101010101" pitchFamily="49" charset="-122"/>
              </a:rPr>
              <a:t>	  </a:t>
            </a:r>
            <a:r>
              <a:rPr lang="en-US" altLang="zh-CN" sz="2400" b="1">
                <a:solidFill>
                  <a:srgbClr val="000000"/>
                </a:solidFill>
                <a:latin typeface="黑体" panose="02010609060101010101" pitchFamily="49" charset="-122"/>
                <a:ea typeface="黑体" panose="02010609060101010101" pitchFamily="49" charset="-122"/>
              </a:rPr>
              <a:t>两者并存</a:t>
            </a:r>
            <a:endParaRPr lang="en-US" altLang="zh-CN" sz="2400" b="1">
              <a:solidFill>
                <a:srgbClr val="000000"/>
              </a:solidFill>
              <a:latin typeface="黑体" panose="02010609060101010101" pitchFamily="49" charset="-122"/>
              <a:ea typeface="黑体" panose="02010609060101010101" pitchFamily="49" charset="-122"/>
            </a:endParaRPr>
          </a:p>
        </p:txBody>
      </p:sp>
      <p:sp>
        <p:nvSpPr>
          <p:cNvPr id="29"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36194" name="TextBox 1"/>
          <p:cNvSpPr txBox="1">
            <a:spLocks noChangeArrowheads="1"/>
          </p:cNvSpPr>
          <p:nvPr/>
        </p:nvSpPr>
        <p:spPr bwMode="auto">
          <a:xfrm>
            <a:off x="990600" y="1790700"/>
            <a:ext cx="1547813" cy="379413"/>
          </a:xfrm>
          <a:prstGeom prst="rect">
            <a:avLst/>
          </a:prstGeom>
          <a:noFill/>
          <a:ln w="9525">
            <a:noFill/>
            <a:miter lim="800000"/>
          </a:ln>
        </p:spPr>
        <p:txBody>
          <a:bodyPr wrap="none" lIns="0" tIns="0" rIns="0">
            <a:spAutoFit/>
          </a:bodyPr>
          <a:lstStyle/>
          <a:p>
            <a:pPr>
              <a:lnSpc>
                <a:spcPts val="2600"/>
              </a:lnSpc>
            </a:pPr>
            <a:r>
              <a:rPr lang="en-US" altLang="zh-CN" sz="2400" b="1">
                <a:solidFill>
                  <a:srgbClr val="FF0000"/>
                </a:solidFill>
                <a:latin typeface="黑体" panose="02010609060101010101" pitchFamily="49" charset="-122"/>
                <a:ea typeface="黑体" panose="02010609060101010101" pitchFamily="49" charset="-122"/>
                <a:cs typeface="Wingdings" panose="05000000000000000000" pitchFamily="2" charset="2"/>
              </a:rPr>
              <a:t>□ </a:t>
            </a:r>
            <a:r>
              <a:rPr lang="en-US" altLang="zh-CN" sz="2400" b="1">
                <a:latin typeface="黑体" panose="02010609060101010101" pitchFamily="49" charset="-122"/>
                <a:ea typeface="黑体" panose="02010609060101010101" pitchFamily="49" charset="-122"/>
                <a:cs typeface="Times New Roman" panose="02020603050405020304" pitchFamily="18" charset="0"/>
              </a:rPr>
              <a:t> </a:t>
            </a:r>
            <a:r>
              <a:rPr lang="en-US" altLang="zh-CN" sz="2400" b="1">
                <a:solidFill>
                  <a:srgbClr val="000000"/>
                </a:solidFill>
                <a:latin typeface="黑体" panose="02010609060101010101" pitchFamily="49" charset="-122"/>
                <a:ea typeface="黑体" panose="02010609060101010101" pitchFamily="49" charset="-122"/>
              </a:rPr>
              <a:t>特点</a:t>
            </a:r>
            <a:endParaRPr lang="en-US" altLang="zh-CN" sz="2400" b="1">
              <a:solidFill>
                <a:srgbClr val="000000"/>
              </a:solidFill>
              <a:latin typeface="黑体" panose="02010609060101010101" pitchFamily="49" charset="-122"/>
              <a:ea typeface="黑体" panose="02010609060101010101" pitchFamily="49" charset="-122"/>
            </a:endParaRPr>
          </a:p>
        </p:txBody>
      </p:sp>
      <p:sp>
        <p:nvSpPr>
          <p:cNvPr id="7" name="TextBox 1"/>
          <p:cNvSpPr txBox="1"/>
          <p:nvPr/>
        </p:nvSpPr>
        <p:spPr>
          <a:xfrm>
            <a:off x="1447800" y="2324100"/>
            <a:ext cx="5810250" cy="790575"/>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 </a:t>
            </a:r>
            <a:r>
              <a:rPr lang="en-US" altLang="zh-CN" sz="2005"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稀释有害物浓度至标准限值以下,不能排除。</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6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 </a:t>
            </a:r>
            <a:r>
              <a:rPr lang="en-US" altLang="zh-CN" sz="2005"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005" b="1" dirty="0">
                <a:solidFill>
                  <a:srgbClr val="C00000"/>
                </a:solidFill>
                <a:latin typeface="黑体" panose="02010609060101010101" pitchFamily="49" charset="-122"/>
                <a:ea typeface="黑体" panose="02010609060101010101" pitchFamily="49" charset="-122"/>
                <a:cs typeface="黑体" panose="02010609060101010101" pitchFamily="49" charset="-122"/>
              </a:rPr>
              <a:t>效果取决于通风换气量和车间内的气流组织</a:t>
            </a:r>
            <a:endParaRPr lang="en-US" altLang="zh-CN" sz="2005" b="1" dirty="0">
              <a:solidFill>
                <a:srgbClr val="C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36196" name="TextBox 1"/>
          <p:cNvSpPr txBox="1">
            <a:spLocks noChangeArrowheads="1"/>
          </p:cNvSpPr>
          <p:nvPr/>
        </p:nvSpPr>
        <p:spPr bwMode="auto">
          <a:xfrm>
            <a:off x="990600" y="3225800"/>
            <a:ext cx="2166938" cy="379413"/>
          </a:xfrm>
          <a:prstGeom prst="rect">
            <a:avLst/>
          </a:prstGeom>
          <a:noFill/>
          <a:ln w="9525">
            <a:noFill/>
            <a:miter lim="800000"/>
          </a:ln>
        </p:spPr>
        <p:txBody>
          <a:bodyPr wrap="none" lIns="0" tIns="0" rIns="0">
            <a:spAutoFit/>
          </a:bodyPr>
          <a:lstStyle/>
          <a:p>
            <a:pPr>
              <a:lnSpc>
                <a:spcPts val="2600"/>
              </a:lnSpc>
            </a:pPr>
            <a:r>
              <a:rPr lang="en-US" altLang="zh-CN" sz="2400" b="1">
                <a:solidFill>
                  <a:srgbClr val="FF0000"/>
                </a:solidFill>
                <a:latin typeface="黑体" panose="02010609060101010101" pitchFamily="49" charset="-122"/>
                <a:ea typeface="黑体" panose="02010609060101010101" pitchFamily="49" charset="-122"/>
                <a:cs typeface="Wingdings" panose="05000000000000000000" pitchFamily="2" charset="2"/>
              </a:rPr>
              <a:t>□ </a:t>
            </a:r>
            <a:r>
              <a:rPr lang="en-US" altLang="zh-CN" sz="2400" b="1">
                <a:latin typeface="黑体" panose="02010609060101010101" pitchFamily="49" charset="-122"/>
                <a:ea typeface="黑体" panose="02010609060101010101" pitchFamily="49" charset="-122"/>
                <a:cs typeface="Times New Roman" panose="02020603050405020304" pitchFamily="18" charset="0"/>
              </a:rPr>
              <a:t> </a:t>
            </a:r>
            <a:r>
              <a:rPr lang="en-US" altLang="zh-CN" sz="2400" b="1">
                <a:solidFill>
                  <a:srgbClr val="000000"/>
                </a:solidFill>
                <a:latin typeface="黑体" panose="02010609060101010101" pitchFamily="49" charset="-122"/>
                <a:ea typeface="黑体" panose="02010609060101010101" pitchFamily="49" charset="-122"/>
              </a:rPr>
              <a:t>适用范围</a:t>
            </a:r>
            <a:endParaRPr lang="en-US" altLang="zh-CN" sz="2400" b="1">
              <a:solidFill>
                <a:srgbClr val="000000"/>
              </a:solidFill>
              <a:latin typeface="黑体" panose="02010609060101010101" pitchFamily="49" charset="-122"/>
              <a:ea typeface="黑体" panose="02010609060101010101" pitchFamily="49" charset="-122"/>
            </a:endParaRPr>
          </a:p>
        </p:txBody>
      </p:sp>
      <p:sp>
        <p:nvSpPr>
          <p:cNvPr id="9" name="TextBox 1"/>
          <p:cNvSpPr txBox="1"/>
          <p:nvPr/>
        </p:nvSpPr>
        <p:spPr>
          <a:xfrm>
            <a:off x="1447800" y="3733800"/>
            <a:ext cx="7488238" cy="328613"/>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 </a:t>
            </a:r>
            <a:r>
              <a:rPr lang="en-US" altLang="zh-CN" sz="2005"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散发湿、热或有害物质的车间，当不能采用局部通风时，或</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0" name="TextBox 1"/>
          <p:cNvSpPr txBox="1"/>
          <p:nvPr/>
        </p:nvSpPr>
        <p:spPr>
          <a:xfrm>
            <a:off x="1905000" y="4064000"/>
            <a:ext cx="6710363" cy="596900"/>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采用局部通风仍不能满足卫生要求时，应采用或辅助全面通</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风。</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1" name="TextBox 1"/>
          <p:cNvSpPr txBox="1"/>
          <p:nvPr/>
        </p:nvSpPr>
        <p:spPr>
          <a:xfrm>
            <a:off x="1447800" y="4800600"/>
            <a:ext cx="7488238" cy="328613"/>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 </a:t>
            </a:r>
            <a:r>
              <a:rPr lang="en-US" altLang="zh-CN" sz="2005"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当</a:t>
            </a:r>
            <a:r>
              <a:rPr lang="en-US" altLang="zh-CN" sz="2005" b="1" dirty="0">
                <a:solidFill>
                  <a:srgbClr val="C00000"/>
                </a:solidFill>
                <a:latin typeface="黑体" panose="02010609060101010101" pitchFamily="49" charset="-122"/>
                <a:ea typeface="黑体" panose="02010609060101010101" pitchFamily="49" charset="-122"/>
                <a:cs typeface="黑体" panose="02010609060101010101" pitchFamily="49" charset="-122"/>
              </a:rPr>
              <a:t>尘毒发生源过于分散或流动时</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，或不能将尘毒在一定的范</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2" name="TextBox 1"/>
          <p:cNvSpPr txBox="1"/>
          <p:nvPr/>
        </p:nvSpPr>
        <p:spPr>
          <a:xfrm>
            <a:off x="1447800" y="5130800"/>
            <a:ext cx="5810250" cy="803275"/>
          </a:xfrm>
          <a:prstGeom prst="rect">
            <a:avLst/>
          </a:prstGeom>
          <a:noFill/>
        </p:spPr>
        <p:txBody>
          <a:bodyPr wrap="none" lIns="0" tIns="0" rIns="0">
            <a:spAutoFit/>
          </a:bodyPr>
          <a:lstStyle/>
          <a:p>
            <a:pPr fontAlgn="auto">
              <a:lnSpc>
                <a:spcPts val="2000"/>
              </a:lnSpc>
              <a:spcBef>
                <a:spcPts val="0"/>
              </a:spcBef>
              <a:spcAft>
                <a:spcPts val="0"/>
              </a:spcAft>
              <a:tabLst>
                <a:tab pos="4572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围内有效控制时，应采用或辅助全面通风。</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900"/>
              </a:lnSpc>
              <a:spcBef>
                <a:spcPts val="0"/>
              </a:spcBef>
              <a:spcAft>
                <a:spcPts val="0"/>
              </a:spcAft>
              <a:tabLst>
                <a:tab pos="457200" algn="l"/>
              </a:tabLs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 </a:t>
            </a:r>
            <a:r>
              <a:rPr lang="en-US" altLang="zh-CN" sz="2005"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005" b="1" dirty="0">
                <a:solidFill>
                  <a:srgbClr val="C00000"/>
                </a:solidFill>
                <a:latin typeface="黑体" panose="02010609060101010101" pitchFamily="49" charset="-122"/>
                <a:ea typeface="黑体" panose="02010609060101010101" pitchFamily="49" charset="-122"/>
                <a:cs typeface="黑体" panose="02010609060101010101" pitchFamily="49" charset="-122"/>
              </a:rPr>
              <a:t>不能污染其它岗位时，不能采用全面通风。</a:t>
            </a:r>
            <a:endParaRPr lang="en-US" altLang="zh-CN" sz="2005" b="1" dirty="0">
              <a:solidFill>
                <a:srgbClr val="C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36201" name="TextBox 1"/>
          <p:cNvSpPr txBox="1">
            <a:spLocks noChangeArrowheads="1"/>
          </p:cNvSpPr>
          <p:nvPr/>
        </p:nvSpPr>
        <p:spPr bwMode="auto">
          <a:xfrm>
            <a:off x="2501900" y="1282700"/>
            <a:ext cx="433070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全面通风装置的特点与适用范围</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4"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29"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
        <p:nvSpPr>
          <p:cNvPr id="30" name="Rectangle 3"/>
          <p:cNvSpPr txBox="1">
            <a:spLocks noChangeArrowheads="1"/>
          </p:cNvSpPr>
          <p:nvPr/>
        </p:nvSpPr>
        <p:spPr bwMode="auto">
          <a:xfrm>
            <a:off x="457200" y="1828800"/>
            <a:ext cx="8229600" cy="4648200"/>
          </a:xfrm>
          <a:prstGeom prst="rect">
            <a:avLst/>
          </a:prstGeom>
          <a:noFill/>
          <a:ln w="9525">
            <a:solidFill>
              <a:schemeClr val="accent2">
                <a:lumMod val="75000"/>
              </a:schemeClr>
            </a:solidFill>
            <a:miter lim="800000"/>
          </a:ln>
          <a:effectLst/>
        </p:spPr>
        <p:txBody>
          <a:bodyPr/>
          <a:lstStyle/>
          <a:p>
            <a:pPr marL="180975" indent="-180975" fontAlgn="auto">
              <a:lnSpc>
                <a:spcPts val="3800"/>
              </a:lnSpc>
              <a:spcBef>
                <a:spcPts val="1800"/>
              </a:spcBef>
              <a:spcAft>
                <a:spcPts val="0"/>
              </a:spcAft>
              <a:defRPr/>
            </a:pPr>
            <a:endParaRPr lang="en-US" altLang="zh-CN" sz="2600" b="1" kern="0" dirty="0">
              <a:solidFill>
                <a:srgbClr val="000099"/>
              </a:solidFill>
              <a:latin typeface="黑体" panose="02010609060101010101" pitchFamily="49" charset="-122"/>
              <a:ea typeface="黑体" panose="02010609060101010101" pitchFamily="49" charset="-122"/>
            </a:endParaRPr>
          </a:p>
        </p:txBody>
      </p:sp>
      <p:graphicFrame>
        <p:nvGraphicFramePr>
          <p:cNvPr id="31" name="图示 30"/>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pic>
        <p:nvPicPr>
          <p:cNvPr id="137221" name="Picture 2" descr="J:\培训讲义\职业卫生\2015年成都市安监局\照片\服装工厂通风降温设备.jpg"/>
          <p:cNvPicPr>
            <a:picLocks noChangeAspect="1" noChangeArrowheads="1"/>
          </p:cNvPicPr>
          <p:nvPr/>
        </p:nvPicPr>
        <p:blipFill>
          <a:blip r:embed="rId6"/>
          <a:srcRect/>
          <a:stretch>
            <a:fillRect/>
          </a:stretch>
        </p:blipFill>
        <p:spPr bwMode="auto">
          <a:xfrm>
            <a:off x="0" y="2689225"/>
            <a:ext cx="4429125" cy="3252788"/>
          </a:xfrm>
          <a:prstGeom prst="rect">
            <a:avLst/>
          </a:prstGeom>
          <a:noFill/>
          <a:ln w="9525">
            <a:noFill/>
            <a:miter lim="800000"/>
            <a:headEnd/>
            <a:tailEnd/>
          </a:ln>
        </p:spPr>
      </p:pic>
      <p:sp>
        <p:nvSpPr>
          <p:cNvPr id="33" name="矩形 32"/>
          <p:cNvSpPr/>
          <p:nvPr/>
        </p:nvSpPr>
        <p:spPr>
          <a:xfrm>
            <a:off x="80963" y="6000750"/>
            <a:ext cx="4205287" cy="514350"/>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600" b="1" kern="0" dirty="0">
                <a:solidFill>
                  <a:srgbClr val="C00000"/>
                </a:solidFill>
                <a:latin typeface="隶书" pitchFamily="49" charset="-122"/>
                <a:ea typeface="隶书" pitchFamily="49" charset="-122"/>
              </a:rPr>
              <a:t>服装工厂通风换气降温设备</a:t>
            </a:r>
            <a:endParaRPr lang="en-US" altLang="zh-CN" sz="2600" b="1" kern="0" dirty="0">
              <a:solidFill>
                <a:srgbClr val="C00000"/>
              </a:solidFill>
              <a:latin typeface="+mn-ea"/>
              <a:ea typeface="+mn-ea"/>
            </a:endParaRPr>
          </a:p>
        </p:txBody>
      </p:sp>
      <p:pic>
        <p:nvPicPr>
          <p:cNvPr id="137223" name="Picture 3" descr="J:\培训讲义\职业卫生\2015年成都市安监局\照片\无动力通风器.jpg"/>
          <p:cNvPicPr>
            <a:picLocks noChangeAspect="1" noChangeArrowheads="1"/>
          </p:cNvPicPr>
          <p:nvPr/>
        </p:nvPicPr>
        <p:blipFill>
          <a:blip r:embed="rId7"/>
          <a:srcRect/>
          <a:stretch>
            <a:fillRect/>
          </a:stretch>
        </p:blipFill>
        <p:spPr bwMode="auto">
          <a:xfrm>
            <a:off x="4508500" y="2714625"/>
            <a:ext cx="4281488" cy="3214688"/>
          </a:xfrm>
          <a:prstGeom prst="rect">
            <a:avLst/>
          </a:prstGeom>
          <a:noFill/>
          <a:ln w="9525">
            <a:noFill/>
            <a:miter lim="800000"/>
            <a:headEnd/>
            <a:tailEnd/>
          </a:ln>
        </p:spPr>
      </p:pic>
      <p:sp>
        <p:nvSpPr>
          <p:cNvPr id="34" name="矩形 33"/>
          <p:cNvSpPr/>
          <p:nvPr/>
        </p:nvSpPr>
        <p:spPr>
          <a:xfrm>
            <a:off x="4786313" y="5986463"/>
            <a:ext cx="3870325" cy="514350"/>
          </a:xfrm>
          <a:prstGeom prst="rect">
            <a:avLst/>
          </a:prstGeom>
        </p:spPr>
        <p:txBody>
          <a:bodyPr wrap="none">
            <a:spAutoFit/>
          </a:bodyPr>
          <a:lstStyle/>
          <a:p>
            <a:pPr marL="180975" indent="-180975" algn="ctr" fontAlgn="auto">
              <a:lnSpc>
                <a:spcPts val="3800"/>
              </a:lnSpc>
              <a:spcBef>
                <a:spcPts val="1800"/>
              </a:spcBef>
              <a:spcAft>
                <a:spcPts val="0"/>
              </a:spcAft>
              <a:defRPr/>
            </a:pPr>
            <a:r>
              <a:rPr lang="zh-CN" altLang="en-US" sz="2600" b="1" kern="0" dirty="0">
                <a:solidFill>
                  <a:srgbClr val="C00000"/>
                </a:solidFill>
                <a:latin typeface="隶书" pitchFamily="49" charset="-122"/>
                <a:ea typeface="隶书" pitchFamily="49" charset="-122"/>
              </a:rPr>
              <a:t>屋顶无动力通风风机设备</a:t>
            </a:r>
            <a:endParaRPr lang="en-US" altLang="zh-CN" sz="2600" b="1" kern="0" dirty="0">
              <a:solidFill>
                <a:srgbClr val="C00000"/>
              </a:solidFill>
              <a:latin typeface="+mn-ea"/>
              <a:ea typeface="+mn-ea"/>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 name="Freeform 3"/>
          <p:cNvSpPr/>
          <p:nvPr/>
        </p:nvSpPr>
        <p:spPr>
          <a:xfrm>
            <a:off x="3563938" y="2852738"/>
            <a:ext cx="1439862" cy="504825"/>
          </a:xfrm>
          <a:custGeom>
            <a:avLst/>
            <a:gdLst>
              <a:gd name="connsiteX0" fmla="*/ 0 w 1439798"/>
              <a:gd name="connsiteY0" fmla="*/ 252348 h 504825"/>
              <a:gd name="connsiteX1" fmla="*/ 359917 w 1439798"/>
              <a:gd name="connsiteY1" fmla="*/ 252348 h 504825"/>
              <a:gd name="connsiteX2" fmla="*/ 359917 w 1439798"/>
              <a:gd name="connsiteY2" fmla="*/ 0 h 504825"/>
              <a:gd name="connsiteX3" fmla="*/ 1079880 w 1439798"/>
              <a:gd name="connsiteY3" fmla="*/ 0 h 504825"/>
              <a:gd name="connsiteX4" fmla="*/ 1079880 w 1439798"/>
              <a:gd name="connsiteY4" fmla="*/ 252348 h 504825"/>
              <a:gd name="connsiteX5" fmla="*/ 1439798 w 1439798"/>
              <a:gd name="connsiteY5" fmla="*/ 252348 h 504825"/>
              <a:gd name="connsiteX6" fmla="*/ 719835 w 1439798"/>
              <a:gd name="connsiteY6" fmla="*/ 504825 h 504825"/>
              <a:gd name="connsiteX7" fmla="*/ 0 w 1439798"/>
              <a:gd name="connsiteY7" fmla="*/ 252348 h 50482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439798" h="504825">
                <a:moveTo>
                  <a:pt x="0" y="252348"/>
                </a:moveTo>
                <a:lnTo>
                  <a:pt x="359917" y="252348"/>
                </a:lnTo>
                <a:lnTo>
                  <a:pt x="359917" y="0"/>
                </a:lnTo>
                <a:lnTo>
                  <a:pt x="1079880" y="0"/>
                </a:lnTo>
                <a:lnTo>
                  <a:pt x="1079880" y="252348"/>
                </a:lnTo>
                <a:lnTo>
                  <a:pt x="1439798" y="252348"/>
                </a:lnTo>
                <a:lnTo>
                  <a:pt x="719835" y="504825"/>
                </a:lnTo>
                <a:lnTo>
                  <a:pt x="0" y="252348"/>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3557588" y="2846388"/>
            <a:ext cx="1452562" cy="517525"/>
          </a:xfrm>
          <a:custGeom>
            <a:avLst/>
            <a:gdLst>
              <a:gd name="connsiteX0" fmla="*/ 6350 w 1452498"/>
              <a:gd name="connsiteY0" fmla="*/ 258698 h 517525"/>
              <a:gd name="connsiteX1" fmla="*/ 366267 w 1452498"/>
              <a:gd name="connsiteY1" fmla="*/ 258698 h 517525"/>
              <a:gd name="connsiteX2" fmla="*/ 366267 w 1452498"/>
              <a:gd name="connsiteY2" fmla="*/ 6350 h 517525"/>
              <a:gd name="connsiteX3" fmla="*/ 1086230 w 1452498"/>
              <a:gd name="connsiteY3" fmla="*/ 6350 h 517525"/>
              <a:gd name="connsiteX4" fmla="*/ 1086230 w 1452498"/>
              <a:gd name="connsiteY4" fmla="*/ 258698 h 517525"/>
              <a:gd name="connsiteX5" fmla="*/ 1446148 w 1452498"/>
              <a:gd name="connsiteY5" fmla="*/ 258698 h 517525"/>
              <a:gd name="connsiteX6" fmla="*/ 726185 w 1452498"/>
              <a:gd name="connsiteY6" fmla="*/ 511175 h 517525"/>
              <a:gd name="connsiteX7" fmla="*/ 6350 w 1452498"/>
              <a:gd name="connsiteY7" fmla="*/ 258698 h 51752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452498" h="517525">
                <a:moveTo>
                  <a:pt x="6350" y="258698"/>
                </a:moveTo>
                <a:lnTo>
                  <a:pt x="366267" y="258698"/>
                </a:lnTo>
                <a:lnTo>
                  <a:pt x="366267" y="6350"/>
                </a:lnTo>
                <a:lnTo>
                  <a:pt x="1086230" y="6350"/>
                </a:lnTo>
                <a:lnTo>
                  <a:pt x="1086230" y="258698"/>
                </a:lnTo>
                <a:lnTo>
                  <a:pt x="1446148" y="258698"/>
                </a:lnTo>
                <a:lnTo>
                  <a:pt x="726185" y="511175"/>
                </a:lnTo>
                <a:lnTo>
                  <a:pt x="6350" y="258698"/>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7" name="Freeform 3"/>
          <p:cNvSpPr/>
          <p:nvPr/>
        </p:nvSpPr>
        <p:spPr>
          <a:xfrm>
            <a:off x="3563938" y="4581525"/>
            <a:ext cx="1439862" cy="503238"/>
          </a:xfrm>
          <a:custGeom>
            <a:avLst/>
            <a:gdLst>
              <a:gd name="connsiteX0" fmla="*/ 0 w 1439798"/>
              <a:gd name="connsiteY0" fmla="*/ 251586 h 503173"/>
              <a:gd name="connsiteX1" fmla="*/ 359917 w 1439798"/>
              <a:gd name="connsiteY1" fmla="*/ 251586 h 503173"/>
              <a:gd name="connsiteX2" fmla="*/ 359917 w 1439798"/>
              <a:gd name="connsiteY2" fmla="*/ 0 h 503173"/>
              <a:gd name="connsiteX3" fmla="*/ 1079880 w 1439798"/>
              <a:gd name="connsiteY3" fmla="*/ 0 h 503173"/>
              <a:gd name="connsiteX4" fmla="*/ 1079880 w 1439798"/>
              <a:gd name="connsiteY4" fmla="*/ 251586 h 503173"/>
              <a:gd name="connsiteX5" fmla="*/ 1439798 w 1439798"/>
              <a:gd name="connsiteY5" fmla="*/ 251586 h 503173"/>
              <a:gd name="connsiteX6" fmla="*/ 719835 w 1439798"/>
              <a:gd name="connsiteY6" fmla="*/ 503173 h 503173"/>
              <a:gd name="connsiteX7" fmla="*/ 0 w 1439798"/>
              <a:gd name="connsiteY7" fmla="*/ 251586 h 503173"/>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439798" h="503173">
                <a:moveTo>
                  <a:pt x="0" y="251586"/>
                </a:moveTo>
                <a:lnTo>
                  <a:pt x="359917" y="251586"/>
                </a:lnTo>
                <a:lnTo>
                  <a:pt x="359917" y="0"/>
                </a:lnTo>
                <a:lnTo>
                  <a:pt x="1079880" y="0"/>
                </a:lnTo>
                <a:lnTo>
                  <a:pt x="1079880" y="251586"/>
                </a:lnTo>
                <a:lnTo>
                  <a:pt x="1439798" y="251586"/>
                </a:lnTo>
                <a:lnTo>
                  <a:pt x="719835" y="503173"/>
                </a:lnTo>
                <a:lnTo>
                  <a:pt x="0" y="251586"/>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8" name="Freeform 3"/>
          <p:cNvSpPr/>
          <p:nvPr/>
        </p:nvSpPr>
        <p:spPr>
          <a:xfrm>
            <a:off x="3557588" y="4575175"/>
            <a:ext cx="1452562" cy="515938"/>
          </a:xfrm>
          <a:custGeom>
            <a:avLst/>
            <a:gdLst>
              <a:gd name="connsiteX0" fmla="*/ 6350 w 1452498"/>
              <a:gd name="connsiteY0" fmla="*/ 257936 h 515873"/>
              <a:gd name="connsiteX1" fmla="*/ 366267 w 1452498"/>
              <a:gd name="connsiteY1" fmla="*/ 257936 h 515873"/>
              <a:gd name="connsiteX2" fmla="*/ 366267 w 1452498"/>
              <a:gd name="connsiteY2" fmla="*/ 6350 h 515873"/>
              <a:gd name="connsiteX3" fmla="*/ 1086230 w 1452498"/>
              <a:gd name="connsiteY3" fmla="*/ 6350 h 515873"/>
              <a:gd name="connsiteX4" fmla="*/ 1086230 w 1452498"/>
              <a:gd name="connsiteY4" fmla="*/ 257936 h 515873"/>
              <a:gd name="connsiteX5" fmla="*/ 1446148 w 1452498"/>
              <a:gd name="connsiteY5" fmla="*/ 257936 h 515873"/>
              <a:gd name="connsiteX6" fmla="*/ 726185 w 1452498"/>
              <a:gd name="connsiteY6" fmla="*/ 509523 h 515873"/>
              <a:gd name="connsiteX7" fmla="*/ 6350 w 1452498"/>
              <a:gd name="connsiteY7" fmla="*/ 257936 h 515873"/>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452498" h="515873">
                <a:moveTo>
                  <a:pt x="6350" y="257936"/>
                </a:moveTo>
                <a:lnTo>
                  <a:pt x="366267" y="257936"/>
                </a:lnTo>
                <a:lnTo>
                  <a:pt x="366267" y="6350"/>
                </a:lnTo>
                <a:lnTo>
                  <a:pt x="1086230" y="6350"/>
                </a:lnTo>
                <a:lnTo>
                  <a:pt x="1086230" y="257936"/>
                </a:lnTo>
                <a:lnTo>
                  <a:pt x="1446148" y="257936"/>
                </a:lnTo>
                <a:lnTo>
                  <a:pt x="726185" y="509523"/>
                </a:lnTo>
                <a:lnTo>
                  <a:pt x="6350" y="257936"/>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38246" name="TextBox 1"/>
          <p:cNvSpPr txBox="1">
            <a:spLocks noChangeArrowheads="1"/>
          </p:cNvSpPr>
          <p:nvPr/>
        </p:nvSpPr>
        <p:spPr bwMode="auto">
          <a:xfrm>
            <a:off x="584200" y="1282700"/>
            <a:ext cx="492442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（二）职业病防护设施的适宜性评价</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38247" name="TextBox 1"/>
          <p:cNvSpPr txBox="1">
            <a:spLocks noChangeArrowheads="1"/>
          </p:cNvSpPr>
          <p:nvPr/>
        </p:nvSpPr>
        <p:spPr bwMode="auto">
          <a:xfrm>
            <a:off x="1701800" y="2298700"/>
            <a:ext cx="584835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明确防护设施设置的地点及其针对的发生源</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38248" name="TextBox 1"/>
          <p:cNvSpPr txBox="1">
            <a:spLocks noChangeArrowheads="1"/>
          </p:cNvSpPr>
          <p:nvPr/>
        </p:nvSpPr>
        <p:spPr bwMode="auto">
          <a:xfrm>
            <a:off x="1968500" y="3670300"/>
            <a:ext cx="492442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明确发生源项分析结果及其对应防护</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38249" name="TextBox 1"/>
          <p:cNvSpPr txBox="1">
            <a:spLocks noChangeArrowheads="1"/>
          </p:cNvSpPr>
          <p:nvPr/>
        </p:nvSpPr>
        <p:spPr bwMode="auto">
          <a:xfrm>
            <a:off x="2895600" y="4025900"/>
            <a:ext cx="307816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设施设置的种类与型式</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38250" name="TextBox 1"/>
          <p:cNvSpPr txBox="1">
            <a:spLocks noChangeArrowheads="1"/>
          </p:cNvSpPr>
          <p:nvPr/>
        </p:nvSpPr>
        <p:spPr bwMode="auto">
          <a:xfrm>
            <a:off x="2819400" y="5384800"/>
            <a:ext cx="36941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评价防护设施设置的适宜性</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8"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39266" name="TextBox 1"/>
          <p:cNvSpPr txBox="1">
            <a:spLocks noChangeArrowheads="1"/>
          </p:cNvSpPr>
          <p:nvPr/>
        </p:nvSpPr>
        <p:spPr bwMode="auto">
          <a:xfrm>
            <a:off x="1054100" y="1727200"/>
            <a:ext cx="7270750" cy="379413"/>
          </a:xfrm>
          <a:prstGeom prst="rect">
            <a:avLst/>
          </a:prstGeom>
          <a:noFill/>
          <a:ln w="9525">
            <a:noFill/>
            <a:miter lim="800000"/>
          </a:ln>
        </p:spPr>
        <p:txBody>
          <a:bodyPr wrap="none" lIns="0" tIns="0" rIns="0">
            <a:spAutoFit/>
          </a:bodyPr>
          <a:lstStyle/>
          <a:p>
            <a:pPr>
              <a:lnSpc>
                <a:spcPts val="2600"/>
              </a:lnSpc>
            </a:pPr>
            <a:r>
              <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rPr>
              <a:t>◆ 某建设项目涂装车间涂料调配拟在调配间内进行，</a:t>
            </a:r>
            <a:endPar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endParaRPr>
          </a:p>
        </p:txBody>
      </p:sp>
      <p:sp>
        <p:nvSpPr>
          <p:cNvPr id="6" name="TextBox 1"/>
          <p:cNvSpPr txBox="1"/>
          <p:nvPr/>
        </p:nvSpPr>
        <p:spPr>
          <a:xfrm>
            <a:off x="1054100" y="2184400"/>
            <a:ext cx="7115175" cy="1212850"/>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涂料调配间位于涂装厂房西南角，出入口设置在涂装</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厂房外，独立房间（</a:t>
            </a:r>
            <a:r>
              <a:rPr lang="en-US" altLang="zh-CN" sz="2400" b="1" dirty="0">
                <a:solidFill>
                  <a:srgbClr val="003399"/>
                </a:solidFill>
                <a:latin typeface="黑体" panose="02010609060101010101" pitchFamily="49" charset="-122"/>
                <a:ea typeface="黑体" panose="02010609060101010101" pitchFamily="49" charset="-122"/>
                <a:cs typeface="Times New Roman" panose="02020603050405020304" pitchFamily="18" charset="0"/>
              </a:rPr>
              <a:t>4m</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r>
              <a:rPr lang="en-US" altLang="zh-CN" sz="2400" b="1" dirty="0">
                <a:solidFill>
                  <a:srgbClr val="003399"/>
                </a:solidFill>
                <a:latin typeface="黑体" panose="02010609060101010101" pitchFamily="49" charset="-122"/>
                <a:ea typeface="黑体" panose="02010609060101010101" pitchFamily="49" charset="-122"/>
                <a:cs typeface="Times New Roman" panose="02020603050405020304" pitchFamily="18" charset="0"/>
              </a:rPr>
              <a:t>5m</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r>
              <a:rPr lang="en-US" altLang="zh-CN" sz="2400" b="1" dirty="0">
                <a:solidFill>
                  <a:srgbClr val="003399"/>
                </a:solidFill>
                <a:latin typeface="黑体" panose="02010609060101010101" pitchFamily="49" charset="-122"/>
                <a:ea typeface="黑体" panose="02010609060101010101" pitchFamily="49" charset="-122"/>
                <a:cs typeface="Times New Roman" panose="02020603050405020304" pitchFamily="18" charset="0"/>
              </a:rPr>
              <a:t>4m</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）设置。调配间内</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设</a:t>
            </a:r>
            <a:r>
              <a:rPr lang="en-US" altLang="zh-CN" sz="2400" b="1" dirty="0">
                <a:solidFill>
                  <a:srgbClr val="003399"/>
                </a:solidFill>
                <a:latin typeface="黑体" panose="02010609060101010101" pitchFamily="49" charset="-122"/>
                <a:ea typeface="黑体" panose="02010609060101010101" pitchFamily="49" charset="-122"/>
                <a:cs typeface="Times New Roman" panose="02020603050405020304" pitchFamily="18" charset="0"/>
              </a:rPr>
              <a:t>2</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个调漆罐，人工加料，机械搅拌。</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7" name="TextBox 1"/>
          <p:cNvSpPr txBox="1"/>
          <p:nvPr/>
        </p:nvSpPr>
        <p:spPr>
          <a:xfrm>
            <a:off x="1054100" y="3429000"/>
            <a:ext cx="7270750" cy="1212850"/>
          </a:xfrm>
          <a:prstGeom prst="rect">
            <a:avLst/>
          </a:prstGeom>
          <a:noFill/>
        </p:spPr>
        <p:txBody>
          <a:bodyPr wrap="none" lIns="0" tIns="0" rIns="0">
            <a:spAutoFit/>
          </a:bodyPr>
          <a:lstStyle/>
          <a:p>
            <a:pPr fontAlgn="auto">
              <a:lnSpc>
                <a:spcPts val="26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涂料调配使用稀释剂，主要成分为二甲苯</a:t>
            </a:r>
            <a:r>
              <a:rPr lang="en-US" altLang="zh-CN" sz="2400" b="1" dirty="0">
                <a:solidFill>
                  <a:srgbClr val="003399"/>
                </a:solidFill>
                <a:latin typeface="黑体" panose="02010609060101010101" pitchFamily="49" charset="-122"/>
                <a:ea typeface="黑体" panose="02010609060101010101" pitchFamily="49" charset="-122"/>
                <a:cs typeface="Times New Roman" panose="02020603050405020304" pitchFamily="18" charset="0"/>
              </a:rPr>
              <a:t>30%</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，乙</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酸乙酯</a:t>
            </a:r>
            <a:r>
              <a:rPr lang="en-US" altLang="zh-CN" sz="2400" b="1" dirty="0">
                <a:solidFill>
                  <a:srgbClr val="003399"/>
                </a:solidFill>
                <a:latin typeface="黑体" panose="02010609060101010101" pitchFamily="49" charset="-122"/>
                <a:ea typeface="黑体" panose="02010609060101010101" pitchFamily="49" charset="-122"/>
                <a:cs typeface="Times New Roman" panose="02020603050405020304" pitchFamily="18" charset="0"/>
              </a:rPr>
              <a:t>50%</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，丙酮</a:t>
            </a:r>
            <a:r>
              <a:rPr lang="en-US" altLang="zh-CN" sz="2400" b="1" dirty="0">
                <a:solidFill>
                  <a:srgbClr val="003399"/>
                </a:solidFill>
                <a:latin typeface="黑体" panose="02010609060101010101" pitchFamily="49" charset="-122"/>
                <a:ea typeface="黑体" panose="02010609060101010101" pitchFamily="49" charset="-122"/>
                <a:cs typeface="Times New Roman" panose="02020603050405020304" pitchFamily="18" charset="0"/>
              </a:rPr>
              <a:t>20%</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，每小时消耗量为</a:t>
            </a:r>
            <a:r>
              <a:rPr lang="en-US" altLang="zh-CN" sz="2400" b="1" dirty="0">
                <a:solidFill>
                  <a:srgbClr val="003399"/>
                </a:solidFill>
                <a:latin typeface="黑体" panose="02010609060101010101" pitchFamily="49" charset="-122"/>
                <a:ea typeface="黑体" panose="02010609060101010101" pitchFamily="49" charset="-122"/>
                <a:cs typeface="Times New Roman" panose="02020603050405020304" pitchFamily="18" charset="0"/>
              </a:rPr>
              <a:t>10kg</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2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 </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涂料调配间拟采用全面通风方式排除有害物质，采</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39269" name="TextBox 1"/>
          <p:cNvSpPr txBox="1">
            <a:spLocks noChangeArrowheads="1"/>
          </p:cNvSpPr>
          <p:nvPr/>
        </p:nvSpPr>
        <p:spPr bwMode="auto">
          <a:xfrm>
            <a:off x="1054100" y="4711700"/>
            <a:ext cx="7424738" cy="1187450"/>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用防爆轴流风机，排风口拟设置在调漆罐附近侧墙上，</a:t>
            </a:r>
            <a:endParaRPr lang="en-US" altLang="zh-CN" sz="2400" b="1">
              <a:solidFill>
                <a:srgbClr val="003399"/>
              </a:solidFill>
              <a:latin typeface="黑体" panose="02010609060101010101" pitchFamily="49" charset="-122"/>
              <a:ea typeface="黑体" panose="02010609060101010101" pitchFamily="49" charset="-122"/>
            </a:endParaRPr>
          </a:p>
          <a:p>
            <a:pPr>
              <a:lnSpc>
                <a:spcPts val="3400"/>
              </a:lnSpc>
            </a:pPr>
            <a:r>
              <a:rPr lang="en-US" altLang="zh-CN" sz="2400" b="1">
                <a:solidFill>
                  <a:srgbClr val="003399"/>
                </a:solidFill>
                <a:latin typeface="黑体" panose="02010609060101010101" pitchFamily="49" charset="-122"/>
                <a:ea typeface="黑体" panose="02010609060101010101" pitchFamily="49" charset="-122"/>
              </a:rPr>
              <a:t>排风口中心位置距屋顶约</a:t>
            </a:r>
            <a:r>
              <a:rPr lang="en-US" altLang="zh-CN" sz="2400" b="1">
                <a:solidFill>
                  <a:srgbClr val="003399"/>
                </a:solidFill>
                <a:latin typeface="黑体" panose="02010609060101010101" pitchFamily="49" charset="-122"/>
                <a:ea typeface="黑体" panose="02010609060101010101" pitchFamily="49" charset="-122"/>
                <a:cs typeface="Times New Roman" panose="02020603050405020304" pitchFamily="18" charset="0"/>
              </a:rPr>
              <a:t>100cm</a:t>
            </a:r>
            <a:r>
              <a:rPr lang="en-US" altLang="zh-CN" sz="2400" b="1">
                <a:solidFill>
                  <a:srgbClr val="003399"/>
                </a:solidFill>
                <a:latin typeface="黑体" panose="02010609060101010101" pitchFamily="49" charset="-122"/>
                <a:ea typeface="黑体" panose="02010609060101010101" pitchFamily="49" charset="-122"/>
              </a:rPr>
              <a:t>；进风主要通过门缝</a:t>
            </a:r>
            <a:endParaRPr lang="en-US" altLang="zh-CN" sz="2400" b="1">
              <a:solidFill>
                <a:srgbClr val="003399"/>
              </a:solidFill>
              <a:latin typeface="黑体" panose="02010609060101010101" pitchFamily="49" charset="-122"/>
              <a:ea typeface="黑体" panose="02010609060101010101" pitchFamily="49" charset="-122"/>
            </a:endParaRPr>
          </a:p>
          <a:p>
            <a:pPr>
              <a:lnSpc>
                <a:spcPts val="3100"/>
              </a:lnSpc>
            </a:pPr>
            <a:r>
              <a:rPr lang="en-US" altLang="zh-CN" sz="2400" b="1">
                <a:solidFill>
                  <a:srgbClr val="003399"/>
                </a:solidFill>
                <a:latin typeface="黑体" panose="02010609060101010101" pitchFamily="49" charset="-122"/>
                <a:ea typeface="黑体" panose="02010609060101010101" pitchFamily="49" charset="-122"/>
              </a:rPr>
              <a:t>等自然补风。</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39270" name="TextBox 1"/>
          <p:cNvSpPr txBox="1">
            <a:spLocks noChangeArrowheads="1"/>
          </p:cNvSpPr>
          <p:nvPr/>
        </p:nvSpPr>
        <p:spPr bwMode="auto">
          <a:xfrm>
            <a:off x="1054100" y="5930900"/>
            <a:ext cx="7270750" cy="379413"/>
          </a:xfrm>
          <a:prstGeom prst="rect">
            <a:avLst/>
          </a:prstGeom>
          <a:noFill/>
          <a:ln w="9525">
            <a:noFill/>
            <a:miter lim="800000"/>
          </a:ln>
        </p:spPr>
        <p:txBody>
          <a:bodyPr wrap="none" lIns="0" tIns="0" rIns="0">
            <a:spAutoFit/>
          </a:bodyPr>
          <a:lstStyle/>
          <a:p>
            <a:pPr>
              <a:lnSpc>
                <a:spcPts val="2600"/>
              </a:lnSpc>
            </a:pPr>
            <a:r>
              <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rPr>
              <a:t>◆ 发生源主要是涂料调配（原料加料、搅拌和出料过</a:t>
            </a:r>
            <a:endPar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endParaRPr>
          </a:p>
        </p:txBody>
      </p:sp>
      <p:sp>
        <p:nvSpPr>
          <p:cNvPr id="139271" name="TextBox 1"/>
          <p:cNvSpPr txBox="1">
            <a:spLocks noChangeArrowheads="1"/>
          </p:cNvSpPr>
          <p:nvPr/>
        </p:nvSpPr>
        <p:spPr bwMode="auto">
          <a:xfrm>
            <a:off x="1054100" y="6362700"/>
            <a:ext cx="371316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程）稀释剂挥发有机毒物。</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39272" name="TextBox 1"/>
          <p:cNvSpPr txBox="1">
            <a:spLocks noChangeArrowheads="1"/>
          </p:cNvSpPr>
          <p:nvPr/>
        </p:nvSpPr>
        <p:spPr bwMode="auto">
          <a:xfrm>
            <a:off x="4114800" y="1143000"/>
            <a:ext cx="123825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评价事例</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3"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graphicFrame>
        <p:nvGraphicFramePr>
          <p:cNvPr id="6" name="表格 4"/>
          <p:cNvGraphicFramePr>
            <a:graphicFrameLocks noGrp="1"/>
          </p:cNvGraphicFramePr>
          <p:nvPr/>
        </p:nvGraphicFramePr>
        <p:xfrm>
          <a:off x="179388" y="1484313"/>
          <a:ext cx="8713787" cy="4992687"/>
        </p:xfrm>
        <a:graphic>
          <a:graphicData uri="http://schemas.openxmlformats.org/drawingml/2006/table">
            <a:tbl>
              <a:tblPr/>
              <a:tblGrid>
                <a:gridCol w="720725"/>
                <a:gridCol w="928688"/>
                <a:gridCol w="3103625"/>
                <a:gridCol w="1544575"/>
                <a:gridCol w="2416173"/>
              </a:tblGrid>
              <a:tr h="787932">
                <a:tc>
                  <a:txBody>
                    <a:bodyPr/>
                    <a:lstStyle/>
                    <a:p>
                      <a:pPr algn="ctr"/>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工作</a:t>
                      </a:r>
                      <a:endPar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场所</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0" cmpd="sng">
                      <a:solidFill>
                        <a:srgbClr val="000000"/>
                      </a:solidFill>
                      <a:prstDash val="solid"/>
                    </a:lnL>
                    <a:lnR w="1" cap="flat" cmpd="sng" algn="ctr">
                      <a:solidFill>
                        <a:srgbClr val="000000"/>
                      </a:solidFill>
                      <a:prstDash val="solid"/>
                      <a:round/>
                      <a:headEnd type="none" w="med" len="med"/>
                      <a:tailEnd type="none" w="med" len="med"/>
                    </a:lnR>
                    <a:lnT w="1" cmpd="sng">
                      <a:solidFill>
                        <a:srgbClr val="000000"/>
                      </a:solidFill>
                      <a:prstDash val="solid"/>
                    </a:lnT>
                    <a:lnB w="1"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职业病</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危害因素</a:t>
                      </a:r>
                      <a:endPar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发生源</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评价依据</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防护设施的</a:t>
                      </a:r>
                      <a:endPar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设置情况</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符合性评价</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mpd="sng">
                      <a:solidFill>
                        <a:srgbClr val="000000"/>
                      </a:solidFill>
                      <a:prstDash val="soli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r>
              <a:tr h="1248634">
                <a:tc rowSpan="3">
                  <a:txBody>
                    <a:bodyPr/>
                    <a:lstStyle/>
                    <a:p>
                      <a:pPr algn="ctr"/>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涂料</a:t>
                      </a:r>
                      <a:endPar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调配间</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rowSpan="3">
                  <a:txBody>
                    <a:bodyPr/>
                    <a:lstStyle/>
                    <a:p>
                      <a:pPr algn="ct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调配过</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程稀释</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剂挥发</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产生有</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毒气体</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《职业病防治法》第二十四条用人单</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位应当优先采用有利于防治职业病和保护劳动者健康的新技术、新工艺、新设备、新材料，逐步替代职业病危害严重的技术、工艺、设备、材料</a:t>
                      </a: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采用低毒的二甲</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苯代替高毒的苯</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作为稀释剂。</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符合要求。</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若工艺允许，宜采用水溶剂型涂料代替有机溶剂型涂料</a:t>
                      </a: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r>
              <a:tr h="788888">
                <a:tc vMerge="1">
                  <a:tcPr>
                    <a:lnL w="0"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vMerge="1">
                  <a:tcPr>
                    <a:lnL w="0"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（GBZ/T194-2007）</a:t>
                      </a:r>
                      <a:r>
                        <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6.1.2</a:t>
                      </a:r>
                      <a:r>
                        <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endPar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应将散发有毒物质的工艺过程与其他无毒的工艺过程隔开</a:t>
                      </a: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涂料调配间独立</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房间设置，与气</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体房间隔离。</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符合要求。</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r>
              <a:tr h="2167171">
                <a:tc vMerge="1">
                  <a:tcPr>
                    <a:lnL w="0"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mpd="sng">
                      <a:solidFill>
                        <a:srgbClr val="000000"/>
                      </a:solidFill>
                      <a:prstDash val="solid"/>
                    </a:lnB>
                    <a:solidFill>
                      <a:srgbClr val="FFFFFF"/>
                    </a:solidFill>
                  </a:tcPr>
                </a:tc>
                <a:tc vMerge="1">
                  <a:tcPr>
                    <a:lnL w="0"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（GBZ/T194-2007）</a:t>
                      </a:r>
                      <a:r>
                        <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6.1.3</a:t>
                      </a:r>
                      <a:r>
                        <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endPar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散发有毒有害物质的作业场所，应用密闭的方法防止毒物逸散，在密闭不严或不能密闭之处，应安装通风排毒设施维持负压操作，并将逸散的毒物排出。</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6.2.1</a:t>
                      </a:r>
                      <a:r>
                        <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endPar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应合理采用局部排风设施就地排出毒物，防止毒物的逸出和扩散</a:t>
                      </a: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1．涂料调配采</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用人工加料、机</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械搅拌的方式</a:t>
                      </a:r>
                      <a:r>
                        <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endPar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2. </a:t>
                      </a:r>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调配间内设置全面通风换气系统</a:t>
                      </a: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just"/>
                      <a:r>
                        <a:rPr lang="en-US" altLang="zh-CN" sz="1405" b="1" spc="-60" baseline="0" dirty="0">
                          <a:solidFill>
                            <a:srgbClr val="C00000"/>
                          </a:solidFill>
                          <a:latin typeface="黑体" panose="02010609060101010101" pitchFamily="49" charset="-122"/>
                          <a:ea typeface="黑体" panose="02010609060101010101" pitchFamily="49" charset="-122"/>
                          <a:cs typeface="Times New Roman" panose="02020603050405020304" pitchFamily="18" charset="0"/>
                        </a:rPr>
                        <a:t>不符合。</a:t>
                      </a:r>
                      <a:endParaRPr lang="zh-CN" altLang="en-US" sz="1405" b="1" spc="-60" baseline="0" dirty="0">
                        <a:solidFill>
                          <a:srgbClr val="C00000"/>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调漆间仅存在一个调漆操作位，发生源少且固定</a:t>
                      </a: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因此，调漆间</a:t>
                      </a:r>
                      <a:r>
                        <a:rPr lang="en-US" altLang="zh-CN" sz="1405" b="1" spc="-60" baseline="0" dirty="0" err="1">
                          <a:solidFill>
                            <a:srgbClr val="C00000"/>
                          </a:solidFill>
                          <a:latin typeface="黑体" panose="02010609060101010101" pitchFamily="49" charset="-122"/>
                          <a:ea typeface="黑体" panose="02010609060101010101" pitchFamily="49" charset="-122"/>
                          <a:cs typeface="Times New Roman" panose="02020603050405020304" pitchFamily="18" charset="0"/>
                        </a:rPr>
                        <a:t>调漆操作位宜选用局部通风系统而非全面通风</a:t>
                      </a:r>
                      <a:r>
                        <a:rPr lang="en-US" altLang="zh-CN" sz="1405" b="1" spc="-60" baseline="0" dirty="0">
                          <a:solidFill>
                            <a:srgbClr val="C00000"/>
                          </a:solidFill>
                          <a:latin typeface="黑体" panose="02010609060101010101" pitchFamily="49" charset="-122"/>
                          <a:ea typeface="黑体" panose="02010609060101010101" pitchFamily="49" charset="-122"/>
                          <a:cs typeface="Times New Roman" panose="02020603050405020304" pitchFamily="18" charset="0"/>
                        </a:rPr>
                        <a:t>。</a:t>
                      </a:r>
                      <a:endParaRPr lang="zh-CN" altLang="en-US" sz="1405" b="1" spc="-60" baseline="0" dirty="0">
                        <a:solidFill>
                          <a:srgbClr val="C00000"/>
                        </a:solidFill>
                        <a:latin typeface="黑体" panose="02010609060101010101" pitchFamily="49" charset="-122"/>
                        <a:ea typeface="黑体" panose="02010609060101010101" pitchFamily="49" charset="-122"/>
                        <a:cs typeface="Times New Roman" panose="02020603050405020304" pitchFamily="18" charset="0"/>
                      </a:endParaRPr>
                    </a:p>
                    <a:p>
                      <a:pPr algn="just"/>
                      <a:r>
                        <a:rPr lang="en-US" altLang="zh-CN" sz="1405" b="1" spc="-60" baseline="0"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为防止有毒气体向外扩散，涂料调配间应维持一定的负压</a:t>
                      </a:r>
                      <a:r>
                        <a:rPr lang="en-US" altLang="zh-CN"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endParaRPr lang="zh-CN" altLang="en-US" sz="1405" b="1" spc="-60" baseline="0"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r>
            </a:tbl>
          </a:graphicData>
        </a:graphic>
      </p:graphicFrame>
      <p:sp>
        <p:nvSpPr>
          <p:cNvPr id="140322" name="TextBox 1"/>
          <p:cNvSpPr txBox="1">
            <a:spLocks noChangeArrowheads="1"/>
          </p:cNvSpPr>
          <p:nvPr/>
        </p:nvSpPr>
        <p:spPr bwMode="auto">
          <a:xfrm>
            <a:off x="3962400" y="990600"/>
            <a:ext cx="123825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评价事例</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141314" name="TextBox 1"/>
          <p:cNvSpPr txBox="1">
            <a:spLocks noChangeArrowheads="1"/>
          </p:cNvSpPr>
          <p:nvPr/>
        </p:nvSpPr>
        <p:spPr bwMode="auto">
          <a:xfrm>
            <a:off x="2895600" y="6248400"/>
            <a:ext cx="309403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排风罩适宜性评价事例</a:t>
            </a:r>
            <a:endParaRPr lang="en-US" altLang="zh-CN" sz="2400" b="1">
              <a:solidFill>
                <a:srgbClr val="003399"/>
              </a:solidFill>
              <a:latin typeface="黑体" panose="02010609060101010101" pitchFamily="49" charset="-122"/>
              <a:ea typeface="黑体" panose="02010609060101010101" pitchFamily="49" charset="-122"/>
            </a:endParaRPr>
          </a:p>
        </p:txBody>
      </p:sp>
      <p:pic>
        <p:nvPicPr>
          <p:cNvPr id="141315" name="Picture 2"/>
          <p:cNvPicPr>
            <a:picLocks noChangeAspect="1" noChangeArrowheads="1"/>
          </p:cNvPicPr>
          <p:nvPr/>
        </p:nvPicPr>
        <p:blipFill>
          <a:blip r:embed="rId1"/>
          <a:srcRect l="31250" t="20000" r="30000" b="14075"/>
          <a:stretch>
            <a:fillRect/>
          </a:stretch>
        </p:blipFill>
        <p:spPr bwMode="auto">
          <a:xfrm>
            <a:off x="1143000" y="990600"/>
            <a:ext cx="6858000" cy="5176838"/>
          </a:xfrm>
          <a:prstGeom prst="rect">
            <a:avLst/>
          </a:prstGeom>
          <a:noFill/>
          <a:ln w="9525">
            <a:noFill/>
            <a:miter lim="800000"/>
            <a:headEnd/>
            <a:tailEnd/>
          </a:ln>
        </p:spPr>
      </p:pic>
      <p:sp>
        <p:nvSpPr>
          <p:cNvPr id="6"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571625" y="1628775"/>
            <a:ext cx="5643563" cy="3733800"/>
          </a:xfrm>
          <a:custGeom>
            <a:avLst/>
            <a:gdLst>
              <a:gd name="connsiteX0" fmla="*/ 0 w 5643626"/>
              <a:gd name="connsiteY0" fmla="*/ 3733800 h 3733800"/>
              <a:gd name="connsiteX1" fmla="*/ 5643626 w 5643626"/>
              <a:gd name="connsiteY1" fmla="*/ 3733800 h 3733800"/>
              <a:gd name="connsiteX2" fmla="*/ 5643626 w 5643626"/>
              <a:gd name="connsiteY2" fmla="*/ 0 h 3733800"/>
              <a:gd name="connsiteX3" fmla="*/ 0 w 5643626"/>
              <a:gd name="connsiteY3" fmla="*/ 0 h 3733800"/>
              <a:gd name="connsiteX4" fmla="*/ 0 w 5643626"/>
              <a:gd name="connsiteY4" fmla="*/ 3733800 h 3733800"/>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5643626" h="3733800">
                <a:moveTo>
                  <a:pt x="0" y="3733800"/>
                </a:moveTo>
                <a:lnTo>
                  <a:pt x="5643626" y="3733800"/>
                </a:lnTo>
                <a:lnTo>
                  <a:pt x="5643626" y="0"/>
                </a:lnTo>
                <a:lnTo>
                  <a:pt x="0" y="0"/>
                </a:lnTo>
                <a:lnTo>
                  <a:pt x="0" y="3733800"/>
                </a:lnTo>
              </a:path>
            </a:pathLst>
          </a:custGeom>
          <a:solidFill>
            <a:srgbClr val="FFFFFF">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 name="Freeform 3"/>
          <p:cNvSpPr/>
          <p:nvPr/>
        </p:nvSpPr>
        <p:spPr>
          <a:xfrm>
            <a:off x="1546225" y="1603375"/>
            <a:ext cx="5694363" cy="3784600"/>
          </a:xfrm>
          <a:custGeom>
            <a:avLst/>
            <a:gdLst>
              <a:gd name="connsiteX0" fmla="*/ 12700 w 5694426"/>
              <a:gd name="connsiteY0" fmla="*/ 3771900 h 3784600"/>
              <a:gd name="connsiteX1" fmla="*/ 5681726 w 5694426"/>
              <a:gd name="connsiteY1" fmla="*/ 3771900 h 3784600"/>
              <a:gd name="connsiteX2" fmla="*/ 5681726 w 5694426"/>
              <a:gd name="connsiteY2" fmla="*/ 12700 h 3784600"/>
              <a:gd name="connsiteX3" fmla="*/ 12700 w 5694426"/>
              <a:gd name="connsiteY3" fmla="*/ 12700 h 3784600"/>
              <a:gd name="connsiteX4" fmla="*/ 12700 w 5694426"/>
              <a:gd name="connsiteY4" fmla="*/ 3771900 h 3784600"/>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5694426" h="3784600">
                <a:moveTo>
                  <a:pt x="12700" y="3771900"/>
                </a:moveTo>
                <a:lnTo>
                  <a:pt x="5681726" y="3771900"/>
                </a:lnTo>
                <a:lnTo>
                  <a:pt x="5681726" y="12700"/>
                </a:lnTo>
                <a:lnTo>
                  <a:pt x="12700" y="12700"/>
                </a:lnTo>
                <a:lnTo>
                  <a:pt x="12700" y="3771900"/>
                </a:lnTo>
              </a:path>
            </a:pathLst>
          </a:custGeom>
          <a:solidFill>
            <a:srgbClr val="000000">
              <a:alpha val="0"/>
            </a:srgbClr>
          </a:solidFill>
          <a:ln w="25400">
            <a:solidFill>
              <a:srgbClr val="2D2DB9">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pic>
        <p:nvPicPr>
          <p:cNvPr id="142340" name="Picture 3"/>
          <p:cNvPicPr>
            <a:picLocks noChangeAspect="1" noChangeArrowheads="1"/>
          </p:cNvPicPr>
          <p:nvPr/>
        </p:nvPicPr>
        <p:blipFill>
          <a:blip r:embed="rId1"/>
          <a:srcRect/>
          <a:stretch>
            <a:fillRect/>
          </a:stretch>
        </p:blipFill>
        <p:spPr bwMode="auto">
          <a:xfrm>
            <a:off x="762000" y="990600"/>
            <a:ext cx="7691438" cy="5105400"/>
          </a:xfrm>
          <a:prstGeom prst="rect">
            <a:avLst/>
          </a:prstGeom>
          <a:noFill/>
          <a:ln w="9525">
            <a:noFill/>
            <a:miter lim="800000"/>
            <a:headEnd/>
            <a:tailEnd/>
          </a:ln>
        </p:spPr>
      </p:pic>
      <p:sp>
        <p:nvSpPr>
          <p:cNvPr id="142341" name="TextBox 1"/>
          <p:cNvSpPr txBox="1">
            <a:spLocks noChangeArrowheads="1"/>
          </p:cNvSpPr>
          <p:nvPr/>
        </p:nvSpPr>
        <p:spPr bwMode="auto">
          <a:xfrm>
            <a:off x="3048000" y="6172200"/>
            <a:ext cx="309403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排风罩适宜性评价事例</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标题 1"/>
          <p:cNvSpPr>
            <a:spLocks noGrp="1"/>
          </p:cNvSpPr>
          <p:nvPr>
            <p:ph type="title"/>
          </p:nvPr>
        </p:nvSpPr>
        <p:spPr/>
        <p:txBody>
          <a:bodyPr/>
          <a:lstStyle/>
          <a:p>
            <a:r>
              <a:rPr lang="zh-CN" altLang="en-US" sz="3600"/>
              <a:t>改革生产工艺，控制职业病危害</a:t>
            </a:r>
            <a:endParaRPr lang="zh-CN" altLang="en-US" sz="3600"/>
          </a:p>
        </p:txBody>
      </p:sp>
      <p:sp>
        <p:nvSpPr>
          <p:cNvPr id="27650" name="内容占位符 2"/>
          <p:cNvSpPr>
            <a:spLocks noGrp="1"/>
          </p:cNvSpPr>
          <p:nvPr>
            <p:ph idx="1"/>
          </p:nvPr>
        </p:nvSpPr>
        <p:spPr>
          <a:xfrm>
            <a:off x="457200" y="1000125"/>
            <a:ext cx="8229600" cy="4983163"/>
          </a:xfrm>
        </p:spPr>
        <p:txBody>
          <a:bodyPr/>
          <a:lstStyle/>
          <a:p>
            <a:r>
              <a:rPr lang="zh-CN" altLang="en-US" sz="2400"/>
              <a:t>某电子衡器企业：采用全自动焊接装置先进工艺，并设置局部排风罩和防护帘，极大地减少了劳动者接触焊接作业所产生危害的机会。</a:t>
            </a:r>
            <a:r>
              <a:rPr lang="zh-CN" altLang="en-US" sz="2400">
                <a:solidFill>
                  <a:srgbClr val="FF0000"/>
                </a:solidFill>
              </a:rPr>
              <a:t>               </a:t>
            </a:r>
            <a:endParaRPr lang="zh-CN" altLang="en-US" sz="2400">
              <a:solidFill>
                <a:srgbClr val="FF0000"/>
              </a:solidFill>
            </a:endParaRPr>
          </a:p>
        </p:txBody>
      </p:sp>
      <p:pic>
        <p:nvPicPr>
          <p:cNvPr id="27651" name="Picture 2"/>
          <p:cNvPicPr>
            <a:picLocks noChangeAspect="1" noChangeArrowheads="1"/>
          </p:cNvPicPr>
          <p:nvPr/>
        </p:nvPicPr>
        <p:blipFill>
          <a:blip r:embed="rId1"/>
          <a:srcRect/>
          <a:stretch>
            <a:fillRect/>
          </a:stretch>
        </p:blipFill>
        <p:spPr bwMode="auto">
          <a:xfrm>
            <a:off x="477838" y="2286000"/>
            <a:ext cx="8237537" cy="4286250"/>
          </a:xfrm>
          <a:prstGeom prst="rect">
            <a:avLst/>
          </a:prstGeom>
          <a:noFill/>
          <a:ln w="9525">
            <a:noFill/>
            <a:miter lim="800000"/>
            <a:headEnd/>
            <a:tailEnd/>
          </a:ln>
        </p:spPr>
      </p:pic>
      <p:sp>
        <p:nvSpPr>
          <p:cNvPr id="27652" name="Text Box 3"/>
          <p:cNvSpPr txBox="1">
            <a:spLocks noChangeArrowheads="1"/>
          </p:cNvSpPr>
          <p:nvPr/>
        </p:nvSpPr>
        <p:spPr bwMode="auto">
          <a:xfrm>
            <a:off x="5143500" y="5214938"/>
            <a:ext cx="1285875" cy="485775"/>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全自动焊接设备及防护帘</a:t>
            </a:r>
            <a:endParaRPr lang="zh-CN" sz="1400" b="1">
              <a:solidFill>
                <a:srgbClr val="FF0000"/>
              </a:solidFill>
              <a:latin typeface="黑体" panose="02010609060101010101" pitchFamily="49" charset="-122"/>
              <a:ea typeface="黑体" panose="02010609060101010101" pitchFamily="49" charset="-122"/>
            </a:endParaRPr>
          </a:p>
        </p:txBody>
      </p:sp>
      <p:cxnSp>
        <p:nvCxnSpPr>
          <p:cNvPr id="27653" name="AutoShape 4"/>
          <p:cNvCxnSpPr>
            <a:cxnSpLocks noChangeShapeType="1"/>
          </p:cNvCxnSpPr>
          <p:nvPr/>
        </p:nvCxnSpPr>
        <p:spPr bwMode="auto">
          <a:xfrm rot="10800000">
            <a:off x="4643438" y="5357813"/>
            <a:ext cx="500062" cy="114300"/>
          </a:xfrm>
          <a:prstGeom prst="straightConnector1">
            <a:avLst/>
          </a:prstGeom>
          <a:noFill/>
          <a:ln w="9525">
            <a:solidFill>
              <a:srgbClr val="FFFFFF"/>
            </a:solidFill>
            <a:round/>
            <a:tailEnd type="triangle" w="med" len="med"/>
          </a:ln>
        </p:spPr>
      </p:cxnSp>
      <p:sp>
        <p:nvSpPr>
          <p:cNvPr id="27654" name="Text Box 3"/>
          <p:cNvSpPr txBox="1">
            <a:spLocks noChangeArrowheads="1"/>
          </p:cNvSpPr>
          <p:nvPr/>
        </p:nvSpPr>
        <p:spPr bwMode="auto">
          <a:xfrm>
            <a:off x="5000625" y="4286250"/>
            <a:ext cx="1285875" cy="485775"/>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局部排风罩</a:t>
            </a:r>
            <a:endParaRPr lang="en-US" altLang="zh-CN" sz="1400" b="1">
              <a:solidFill>
                <a:srgbClr val="FF0000"/>
              </a:solidFill>
              <a:latin typeface="黑体" panose="02010609060101010101" pitchFamily="49" charset="-122"/>
              <a:ea typeface="黑体" panose="02010609060101010101" pitchFamily="49" charset="-122"/>
            </a:endParaRPr>
          </a:p>
          <a:p>
            <a:pPr algn="ctr"/>
            <a:r>
              <a:rPr lang="zh-CN" altLang="en-US" sz="1400" b="1">
                <a:solidFill>
                  <a:srgbClr val="FF0000"/>
                </a:solidFill>
                <a:latin typeface="黑体" panose="02010609060101010101" pitchFamily="49" charset="-122"/>
                <a:ea typeface="黑体" panose="02010609060101010101" pitchFamily="49" charset="-122"/>
              </a:rPr>
              <a:t>与管道</a:t>
            </a:r>
            <a:endParaRPr lang="zh-CN" sz="1400" b="1">
              <a:solidFill>
                <a:srgbClr val="FF0000"/>
              </a:solidFill>
              <a:latin typeface="黑体" panose="02010609060101010101" pitchFamily="49" charset="-122"/>
              <a:ea typeface="黑体" panose="02010609060101010101" pitchFamily="49" charset="-122"/>
            </a:endParaRPr>
          </a:p>
        </p:txBody>
      </p:sp>
      <p:cxnSp>
        <p:nvCxnSpPr>
          <p:cNvPr id="27655" name="AutoShape 4"/>
          <p:cNvCxnSpPr>
            <a:cxnSpLocks noChangeShapeType="1"/>
          </p:cNvCxnSpPr>
          <p:nvPr/>
        </p:nvCxnSpPr>
        <p:spPr bwMode="auto">
          <a:xfrm rot="10800000">
            <a:off x="4071938" y="4071938"/>
            <a:ext cx="928687" cy="471487"/>
          </a:xfrm>
          <a:prstGeom prst="straightConnector1">
            <a:avLst/>
          </a:prstGeom>
          <a:noFill/>
          <a:ln w="9525">
            <a:solidFill>
              <a:srgbClr val="FFFFFF"/>
            </a:solidFill>
            <a:round/>
            <a:tailEnd type="triangle" w="med" len="med"/>
          </a:ln>
        </p:spPr>
      </p:cxnSp>
      <p:cxnSp>
        <p:nvCxnSpPr>
          <p:cNvPr id="27656" name="AutoShape 4"/>
          <p:cNvCxnSpPr>
            <a:cxnSpLocks noChangeShapeType="1"/>
          </p:cNvCxnSpPr>
          <p:nvPr/>
        </p:nvCxnSpPr>
        <p:spPr bwMode="auto">
          <a:xfrm rot="10800000" flipV="1">
            <a:off x="4071938" y="4695825"/>
            <a:ext cx="1081087" cy="233363"/>
          </a:xfrm>
          <a:prstGeom prst="straightConnector1">
            <a:avLst/>
          </a:prstGeom>
          <a:noFill/>
          <a:ln w="9525">
            <a:solidFill>
              <a:srgbClr val="FFFFFF"/>
            </a:solidFill>
            <a:round/>
            <a:tailEnd type="triangle" w="med" len="med"/>
          </a:ln>
        </p:spPr>
      </p:cxn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pic>
        <p:nvPicPr>
          <p:cNvPr id="143362" name="Picture 3"/>
          <p:cNvPicPr>
            <a:picLocks noChangeAspect="1" noChangeArrowheads="1"/>
          </p:cNvPicPr>
          <p:nvPr/>
        </p:nvPicPr>
        <p:blipFill>
          <a:blip r:embed="rId1"/>
          <a:srcRect/>
          <a:stretch>
            <a:fillRect/>
          </a:stretch>
        </p:blipFill>
        <p:spPr bwMode="auto">
          <a:xfrm>
            <a:off x="315913" y="1143000"/>
            <a:ext cx="8551862" cy="4254500"/>
          </a:xfrm>
          <a:prstGeom prst="rect">
            <a:avLst/>
          </a:prstGeom>
          <a:noFill/>
          <a:ln w="9525">
            <a:noFill/>
            <a:miter lim="800000"/>
            <a:headEnd/>
            <a:tailEnd/>
          </a:ln>
        </p:spPr>
      </p:pic>
      <p:sp>
        <p:nvSpPr>
          <p:cNvPr id="143363" name="TextBox 1"/>
          <p:cNvSpPr txBox="1">
            <a:spLocks noChangeArrowheads="1"/>
          </p:cNvSpPr>
          <p:nvPr/>
        </p:nvSpPr>
        <p:spPr bwMode="auto">
          <a:xfrm>
            <a:off x="2501900" y="5892800"/>
            <a:ext cx="402272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防护装置种类适宜性评价事例</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6"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144386" name="TextBox 1"/>
          <p:cNvSpPr txBox="1">
            <a:spLocks noChangeArrowheads="1"/>
          </p:cNvSpPr>
          <p:nvPr/>
        </p:nvSpPr>
        <p:spPr bwMode="auto">
          <a:xfrm>
            <a:off x="698500" y="1612900"/>
            <a:ext cx="525938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职业病防护设施适宜性评价的常见问题</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7" name="TextBox 1"/>
          <p:cNvSpPr txBox="1"/>
          <p:nvPr/>
        </p:nvSpPr>
        <p:spPr>
          <a:xfrm>
            <a:off x="698500" y="2743200"/>
            <a:ext cx="8199438" cy="2328863"/>
          </a:xfrm>
          <a:prstGeom prst="rect">
            <a:avLst/>
          </a:prstGeom>
          <a:noFill/>
        </p:spPr>
        <p:txBody>
          <a:bodyPr wrap="none" lIns="0" tIns="0" rIns="0">
            <a:spAutoFit/>
          </a:bodyPr>
          <a:lstStyle/>
          <a:p>
            <a:pPr fontAlgn="auto">
              <a:lnSpc>
                <a:spcPts val="2600"/>
              </a:lnSpc>
              <a:spcBef>
                <a:spcPts val="0"/>
              </a:spcBef>
              <a:spcAft>
                <a:spcPts val="0"/>
              </a:spcAft>
              <a:defRPr/>
            </a:pPr>
            <a:r>
              <a:rPr lang="zh-CN" altLang="en-US"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防护设施设置地点不具体，与针对的发生源关系不明确；</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300"/>
              </a:lnSpc>
              <a:spcBef>
                <a:spcPts val="0"/>
              </a:spcBef>
              <a:spcAft>
                <a:spcPts val="0"/>
              </a:spcAft>
              <a:defRPr/>
            </a:pPr>
            <a:r>
              <a:rPr lang="zh-CN" altLang="en-US"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防护设施的描述不准确；</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300"/>
              </a:lnSpc>
              <a:spcBef>
                <a:spcPts val="0"/>
              </a:spcBef>
              <a:spcAft>
                <a:spcPts val="0"/>
              </a:spcAft>
              <a:defRPr/>
            </a:pPr>
            <a:r>
              <a:rPr lang="zh-CN" altLang="en-US"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防护设施的型式不明晰</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defRPr/>
            </a:pPr>
            <a:r>
              <a:rPr lang="zh-CN" altLang="en-US"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 某类防护设施带来其它新的危害问题</a:t>
            </a:r>
            <a:r>
              <a:rPr lang="en-US" altLang="zh-CN"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a:t>
            </a:r>
            <a:r>
              <a:rPr lang="zh-CN" altLang="en-US"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如风机噪声问题</a:t>
            </a:r>
            <a:r>
              <a:rPr lang="en-US" altLang="zh-CN"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a:t>
            </a:r>
            <a:r>
              <a:rPr lang="zh-CN" altLang="en-US"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defRPr/>
            </a:pPr>
            <a:r>
              <a:rPr lang="zh-CN" altLang="en-US"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不考虑防护设施的适宜性等</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9"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145410" name="TextBox 1"/>
          <p:cNvSpPr txBox="1">
            <a:spLocks noChangeArrowheads="1"/>
          </p:cNvSpPr>
          <p:nvPr/>
        </p:nvSpPr>
        <p:spPr bwMode="auto">
          <a:xfrm>
            <a:off x="642938" y="5214938"/>
            <a:ext cx="8043862" cy="1068387"/>
          </a:xfrm>
          <a:prstGeom prst="rect">
            <a:avLst/>
          </a:prstGeom>
          <a:noFill/>
          <a:ln w="9525">
            <a:noFill/>
            <a:miter lim="800000"/>
          </a:ln>
        </p:spPr>
        <p:txBody>
          <a:bodyPr wrap="none" lIns="0" tIns="0" rIns="0">
            <a:spAutoFit/>
          </a:bodyPr>
          <a:lstStyle/>
          <a:p>
            <a:pPr>
              <a:lnSpc>
                <a:spcPct val="150000"/>
              </a:lnSpc>
            </a:pPr>
            <a:r>
              <a:rPr lang="zh-CN" altLang="en-US" sz="2400" b="1">
                <a:solidFill>
                  <a:srgbClr val="003399"/>
                </a:solidFill>
                <a:latin typeface="黑体" panose="02010609060101010101" pitchFamily="49" charset="-122"/>
                <a:ea typeface="黑体" panose="02010609060101010101" pitchFamily="49" charset="-122"/>
              </a:rPr>
              <a:t>事例：某饲料厂配料称量岗位局部除尘罩，启用时除尘风机</a:t>
            </a:r>
            <a:endParaRPr lang="en-US" altLang="zh-CN" sz="2400" b="1">
              <a:solidFill>
                <a:srgbClr val="003399"/>
              </a:solidFill>
              <a:latin typeface="黑体" panose="02010609060101010101" pitchFamily="49" charset="-122"/>
              <a:ea typeface="黑体" panose="02010609060101010101" pitchFamily="49" charset="-122"/>
            </a:endParaRPr>
          </a:p>
          <a:p>
            <a:pPr>
              <a:lnSpc>
                <a:spcPct val="150000"/>
              </a:lnSpc>
            </a:pPr>
            <a:r>
              <a:rPr lang="zh-CN" altLang="en-US" sz="2400" b="1">
                <a:solidFill>
                  <a:srgbClr val="003399"/>
                </a:solidFill>
                <a:latin typeface="黑体" panose="02010609060101010101" pitchFamily="49" charset="-122"/>
                <a:ea typeface="黑体" panose="02010609060101010101" pitchFamily="49" charset="-122"/>
              </a:rPr>
              <a:t>噪声较大，噪声检测结果超标</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9" name="Rectangle 2"/>
          <p:cNvSpPr txBox="1">
            <a:spLocks noChangeArrowheads="1"/>
          </p:cNvSpPr>
          <p:nvPr/>
        </p:nvSpPr>
        <p:spPr>
          <a:xfrm>
            <a:off x="838200" y="152400"/>
            <a:ext cx="8001000" cy="685800"/>
          </a:xfrm>
          <a:prstGeom prst="rect">
            <a:avLst/>
          </a:prstGeom>
          <a:solidFill>
            <a:srgbClr val="00863D"/>
          </a:solidFill>
        </p:spPr>
        <p:txBody>
          <a:bodyPr anchor="ctr">
            <a:normAutofit fontScale="55000" lnSpcReduction="20000"/>
          </a:bodyPr>
          <a:lstStyle/>
          <a:p>
            <a:pPr algn="ctr" fontAlgn="auto">
              <a:spcAft>
                <a:spcPts val="0"/>
              </a:spcAft>
              <a:defRPr/>
            </a:pPr>
            <a:r>
              <a:rPr lang="zh-CN" altLang="en-US" sz="4800" b="1" dirty="0">
                <a:solidFill>
                  <a:schemeClr val="bg1">
                    <a:lumMod val="95000"/>
                  </a:schemeClr>
                </a:solidFill>
                <a:latin typeface="黑体" panose="02010609060101010101" pitchFamily="49" charset="-122"/>
                <a:ea typeface="黑体" panose="02010609060101010101" pitchFamily="49" charset="-122"/>
                <a:cs typeface="Wingdings" panose="05000000000000000000" pitchFamily="18" charset="0"/>
              </a:rPr>
              <a:t>某类防护设施带来其它新的危害问题</a:t>
            </a:r>
            <a:r>
              <a:rPr lang="en-US" altLang="zh-CN" sz="4800" b="1" dirty="0">
                <a:solidFill>
                  <a:schemeClr val="bg1">
                    <a:lumMod val="95000"/>
                  </a:schemeClr>
                </a:solidFill>
                <a:latin typeface="黑体" panose="02010609060101010101" pitchFamily="49" charset="-122"/>
                <a:ea typeface="黑体" panose="02010609060101010101" pitchFamily="49" charset="-122"/>
                <a:cs typeface="Wingdings" panose="05000000000000000000" pitchFamily="18" charset="0"/>
              </a:rPr>
              <a:t>(</a:t>
            </a:r>
            <a:r>
              <a:rPr lang="zh-CN" altLang="en-US" sz="4800" b="1" dirty="0">
                <a:solidFill>
                  <a:schemeClr val="bg1">
                    <a:lumMod val="95000"/>
                  </a:schemeClr>
                </a:solidFill>
                <a:latin typeface="黑体" panose="02010609060101010101" pitchFamily="49" charset="-122"/>
                <a:ea typeface="黑体" panose="02010609060101010101" pitchFamily="49" charset="-122"/>
                <a:cs typeface="Wingdings" panose="05000000000000000000" pitchFamily="18" charset="0"/>
              </a:rPr>
              <a:t>如风机噪声问题</a:t>
            </a:r>
            <a:r>
              <a:rPr lang="en-US" altLang="zh-CN" sz="4800" b="1" dirty="0">
                <a:solidFill>
                  <a:schemeClr val="bg1">
                    <a:lumMod val="95000"/>
                  </a:schemeClr>
                </a:solidFill>
                <a:latin typeface="黑体" panose="02010609060101010101" pitchFamily="49" charset="-122"/>
                <a:ea typeface="黑体" panose="02010609060101010101" pitchFamily="49" charset="-122"/>
                <a:cs typeface="Wingdings" panose="05000000000000000000" pitchFamily="18" charset="0"/>
              </a:rPr>
              <a:t>)</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145412" name="Picture 2" descr="C:\Documents and Settings\Administrator\桌面\某饲料厂配料称量局部除尘罩-启用噪声超标1.jpg"/>
          <p:cNvPicPr>
            <a:picLocks noChangeAspect="1" noChangeArrowheads="1"/>
          </p:cNvPicPr>
          <p:nvPr/>
        </p:nvPicPr>
        <p:blipFill>
          <a:blip r:embed="rId1"/>
          <a:srcRect/>
          <a:stretch>
            <a:fillRect/>
          </a:stretch>
        </p:blipFill>
        <p:spPr bwMode="auto">
          <a:xfrm>
            <a:off x="0" y="1500188"/>
            <a:ext cx="4572000" cy="3429000"/>
          </a:xfrm>
          <a:prstGeom prst="rect">
            <a:avLst/>
          </a:prstGeom>
          <a:noFill/>
          <a:ln w="9525">
            <a:noFill/>
            <a:miter lim="800000"/>
            <a:headEnd/>
            <a:tailEnd/>
          </a:ln>
        </p:spPr>
      </p:pic>
      <p:pic>
        <p:nvPicPr>
          <p:cNvPr id="145413" name="Picture 4" descr="C:\Documents and Settings\Administrator\桌面\某饲料厂配料称量局部除尘罩-启用噪声超标2.jpg"/>
          <p:cNvPicPr>
            <a:picLocks noChangeAspect="1" noChangeArrowheads="1"/>
          </p:cNvPicPr>
          <p:nvPr/>
        </p:nvPicPr>
        <p:blipFill>
          <a:blip r:embed="rId2"/>
          <a:srcRect/>
          <a:stretch>
            <a:fillRect/>
          </a:stretch>
        </p:blipFill>
        <p:spPr bwMode="auto">
          <a:xfrm>
            <a:off x="4572000" y="1500188"/>
            <a:ext cx="4572000" cy="3429000"/>
          </a:xfrm>
          <a:prstGeom prst="rect">
            <a:avLst/>
          </a:prstGeom>
          <a:noFill/>
          <a:ln w="9525">
            <a:noFill/>
            <a:miter lim="800000"/>
            <a:headEnd/>
            <a:tailEnd/>
          </a:ln>
        </p:spPr>
      </p:pic>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1" name="Rectangle 2"/>
          <p:cNvSpPr>
            <a:spLocks noGrp="1" noChangeArrowheads="1"/>
          </p:cNvSpPr>
          <p:nvPr>
            <p:ph type="title"/>
          </p:nvPr>
        </p:nvSpPr>
        <p:spPr>
          <a:xfrm>
            <a:off x="914400" y="228600"/>
            <a:ext cx="7696200" cy="609600"/>
          </a:xfrm>
        </p:spPr>
        <p:txBody>
          <a:bodyPr rtlCol="0">
            <a:normAutofit fontScale="90000"/>
          </a:bodyPr>
          <a:lstStyle/>
          <a:p>
            <a:pPr fontAlgn="auto">
              <a:spcAft>
                <a:spcPts val="0"/>
              </a:spcAft>
              <a:defRPr/>
            </a:pPr>
            <a:r>
              <a:rPr lang="zh-CN" altLang="en-US" dirty="0">
                <a:solidFill>
                  <a:schemeClr val="bg1">
                    <a:lumMod val="95000"/>
                  </a:schemeClr>
                </a:solidFill>
              </a:rPr>
              <a:t>工业通风系统的组成</a:t>
            </a:r>
            <a:endParaRPr lang="zh-CN" altLang="en-US" dirty="0">
              <a:solidFill>
                <a:schemeClr val="bg1">
                  <a:lumMod val="95000"/>
                </a:schemeClr>
              </a:solidFill>
            </a:endParaRPr>
          </a:p>
        </p:txBody>
      </p:sp>
      <p:sp>
        <p:nvSpPr>
          <p:cNvPr id="6" name="Rectangle 3"/>
          <p:cNvSpPr txBox="1">
            <a:spLocks noChangeArrowheads="1"/>
          </p:cNvSpPr>
          <p:nvPr/>
        </p:nvSpPr>
        <p:spPr bwMode="auto">
          <a:xfrm>
            <a:off x="609600" y="1066800"/>
            <a:ext cx="8229600" cy="4525963"/>
          </a:xfrm>
          <a:prstGeom prst="rect">
            <a:avLst/>
          </a:prstGeom>
          <a:noFill/>
          <a:ln w="9525">
            <a:noFill/>
            <a:miter lim="800000"/>
          </a:ln>
          <a:effectLst/>
        </p:spPr>
        <p:txBody>
          <a:bodyPr/>
          <a:lstStyle/>
          <a:p>
            <a:pPr indent="361950" fontAlgn="auto">
              <a:lnSpc>
                <a:spcPts val="3800"/>
              </a:lnSpc>
              <a:spcBef>
                <a:spcPts val="500"/>
              </a:spcBef>
              <a:spcAft>
                <a:spcPts val="0"/>
              </a:spcAft>
              <a:defRPr/>
            </a:pPr>
            <a:endParaRPr lang="zh-CN" altLang="en-US" sz="3200" kern="0" dirty="0">
              <a:latin typeface="隶书" pitchFamily="49" charset="-122"/>
              <a:ea typeface="隶书" pitchFamily="49" charset="-122"/>
            </a:endParaRPr>
          </a:p>
        </p:txBody>
      </p:sp>
      <p:sp>
        <p:nvSpPr>
          <p:cNvPr id="10" name="矩形 9"/>
          <p:cNvSpPr/>
          <p:nvPr/>
        </p:nvSpPr>
        <p:spPr>
          <a:xfrm>
            <a:off x="609600" y="1981200"/>
            <a:ext cx="7467600" cy="1984375"/>
          </a:xfrm>
          <a:prstGeom prst="rect">
            <a:avLst/>
          </a:prstGeom>
        </p:spPr>
        <p:txBody>
          <a:bodyPr>
            <a:spAutoFit/>
          </a:bodyPr>
          <a:lstStyle/>
          <a:p>
            <a:pPr fontAlgn="auto">
              <a:lnSpc>
                <a:spcPts val="3800"/>
              </a:lnSpc>
              <a:spcBef>
                <a:spcPts val="1800"/>
              </a:spcBef>
              <a:spcAft>
                <a:spcPts val="0"/>
              </a:spcAft>
              <a:defRPr/>
            </a:pPr>
            <a:r>
              <a:rPr lang="zh-CN" altLang="en-US" sz="3000" b="1" kern="0" dirty="0">
                <a:solidFill>
                  <a:srgbClr val="003192"/>
                </a:solidFill>
                <a:latin typeface="黑体" panose="02010609060101010101" pitchFamily="49" charset="-122"/>
                <a:ea typeface="黑体" panose="02010609060101010101" pitchFamily="49" charset="-122"/>
              </a:rPr>
              <a:t>通风管道使送（排风罩）、除尘或净化设备与风机连成一体，是通风系统的重要组成部分。通风管道设计的好坏，直接影响整个通风系统的技术和经济性能。</a:t>
            </a:r>
            <a:endParaRPr lang="zh-CN" altLang="en-US" sz="3000" b="1" kern="0" dirty="0">
              <a:solidFill>
                <a:srgbClr val="003192"/>
              </a:solidFill>
              <a:latin typeface="黑体" panose="02010609060101010101" pitchFamily="49" charset="-122"/>
              <a:ea typeface="黑体" panose="02010609060101010101" pitchFamily="49" charset="-122"/>
            </a:endParaRPr>
          </a:p>
        </p:txBody>
      </p:sp>
      <p:pic>
        <p:nvPicPr>
          <p:cNvPr id="146436" name="Picture 7" descr="通风管道"/>
          <p:cNvPicPr>
            <a:picLocks noChangeAspect="1" noChangeArrowheads="1"/>
          </p:cNvPicPr>
          <p:nvPr/>
        </p:nvPicPr>
        <p:blipFill>
          <a:blip r:embed="rId1"/>
          <a:srcRect/>
          <a:stretch>
            <a:fillRect/>
          </a:stretch>
        </p:blipFill>
        <p:spPr bwMode="auto">
          <a:xfrm>
            <a:off x="6629400" y="3886200"/>
            <a:ext cx="2514600" cy="2820988"/>
          </a:xfrm>
          <a:prstGeom prst="rect">
            <a:avLst/>
          </a:prstGeom>
          <a:noFill/>
          <a:ln w="9525">
            <a:noFill/>
            <a:miter lim="800000"/>
            <a:headEnd/>
            <a:tailEnd/>
          </a:ln>
        </p:spPr>
      </p:pic>
      <p:sp>
        <p:nvSpPr>
          <p:cNvPr id="7" name="Rectangle 3"/>
          <p:cNvSpPr txBox="1">
            <a:spLocks noChangeArrowheads="1"/>
          </p:cNvSpPr>
          <p:nvPr/>
        </p:nvSpPr>
        <p:spPr bwMode="auto">
          <a:xfrm>
            <a:off x="457200" y="1447800"/>
            <a:ext cx="8458200" cy="4648200"/>
          </a:xfrm>
          <a:prstGeom prst="rect">
            <a:avLst/>
          </a:prstGeom>
          <a:noFill/>
          <a:ln w="9525">
            <a:solidFill>
              <a:srgbClr val="92CDD2"/>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8" name="图示 7"/>
          <p:cNvGraphicFramePr/>
          <p:nvPr/>
        </p:nvGraphicFramePr>
        <p:xfrm>
          <a:off x="609600" y="1143000"/>
          <a:ext cx="4495800" cy="1143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9" name="Picture 3" descr="通风管道"/>
          <p:cNvPicPr>
            <a:picLocks noChangeAspect="1" noChangeArrowheads="1"/>
          </p:cNvPicPr>
          <p:nvPr/>
        </p:nvPicPr>
        <p:blipFill>
          <a:blip r:embed="rId7"/>
          <a:srcRect/>
          <a:stretch>
            <a:fillRect/>
          </a:stretch>
        </p:blipFill>
        <p:spPr bwMode="auto">
          <a:xfrm>
            <a:off x="0" y="4343400"/>
            <a:ext cx="3414713" cy="2305050"/>
          </a:xfrm>
          <a:prstGeom prst="rect">
            <a:avLst/>
          </a:prstGeom>
          <a:noFill/>
          <a:ln w="9525">
            <a:noFill/>
            <a:miter lim="800000"/>
            <a:headEnd/>
            <a:tailEnd/>
          </a:ln>
        </p:spPr>
      </p:pic>
      <p:pic>
        <p:nvPicPr>
          <p:cNvPr id="11" name="Picture 3" descr="wqfg"/>
          <p:cNvPicPr>
            <a:picLocks noChangeAspect="1" noChangeArrowheads="1"/>
          </p:cNvPicPr>
          <p:nvPr/>
        </p:nvPicPr>
        <p:blipFill>
          <a:blip r:embed="rId8"/>
          <a:srcRect/>
          <a:stretch>
            <a:fillRect/>
          </a:stretch>
        </p:blipFill>
        <p:spPr bwMode="auto">
          <a:xfrm>
            <a:off x="3429000" y="4343400"/>
            <a:ext cx="3140075" cy="2360613"/>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92CDD2"/>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矩形 17"/>
          <p:cNvSpPr/>
          <p:nvPr/>
        </p:nvSpPr>
        <p:spPr>
          <a:xfrm>
            <a:off x="457200" y="2514600"/>
            <a:ext cx="8458200" cy="3786188"/>
          </a:xfrm>
          <a:prstGeom prst="rect">
            <a:avLst/>
          </a:prstGeom>
        </p:spPr>
        <p:txBody>
          <a:bodyPr>
            <a:spAutoFit/>
          </a:bodyPr>
          <a:lstStyle/>
          <a:p>
            <a:pPr fontAlgn="auto">
              <a:spcBef>
                <a:spcPts val="0"/>
              </a:spcBef>
              <a:spcAft>
                <a:spcPts val="0"/>
              </a:spcAft>
              <a:defRPr/>
            </a:pPr>
            <a:r>
              <a:rPr lang="zh-CN" altLang="en-US" sz="2400" b="1" kern="0" dirty="0">
                <a:solidFill>
                  <a:srgbClr val="FF0000"/>
                </a:solidFill>
                <a:latin typeface="黑体" panose="02010609060101010101" pitchFamily="49" charset="-122"/>
                <a:ea typeface="黑体" panose="02010609060101010101" pitchFamily="49" charset="-122"/>
              </a:rPr>
              <a:t>❀</a:t>
            </a:r>
            <a:r>
              <a:rPr lang="zh-CN" altLang="en-US" sz="2400" b="1" kern="0" dirty="0">
                <a:solidFill>
                  <a:srgbClr val="003192"/>
                </a:solidFill>
                <a:latin typeface="黑体" panose="02010609060101010101" pitchFamily="49" charset="-122"/>
                <a:ea typeface="黑体" panose="02010609060101010101" pitchFamily="49" charset="-122"/>
              </a:rPr>
              <a:t> </a:t>
            </a:r>
            <a:r>
              <a:rPr lang="zh-CN" altLang="en-US" sz="2400" b="1" dirty="0">
                <a:solidFill>
                  <a:srgbClr val="003192"/>
                </a:solidFill>
                <a:latin typeface="黑体" panose="02010609060101010101" pitchFamily="49" charset="-122"/>
                <a:ea typeface="黑体" panose="02010609060101010101" pitchFamily="49" charset="-122"/>
              </a:rPr>
              <a:t>通风管道按用途分：</a:t>
            </a:r>
            <a:endParaRPr lang="zh-CN" altLang="en-US"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一般有：净化系统送回风管、中央空调通风管、工业送排风通风管、环保系统吸排风管、矿用抽放瓦斯管、矿用涂胶布风筒等； </a:t>
            </a:r>
            <a:endParaRPr lang="en-US" altLang="zh-CN"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kern="0" dirty="0">
                <a:solidFill>
                  <a:srgbClr val="FF0000"/>
                </a:solidFill>
                <a:latin typeface="黑体" panose="02010609060101010101" pitchFamily="49" charset="-122"/>
                <a:ea typeface="黑体" panose="02010609060101010101" pitchFamily="49" charset="-122"/>
              </a:rPr>
              <a:t>❀</a:t>
            </a:r>
            <a:r>
              <a:rPr lang="zh-CN" altLang="en-US" sz="2400" b="1" kern="0" dirty="0">
                <a:solidFill>
                  <a:srgbClr val="003192"/>
                </a:solidFill>
                <a:latin typeface="黑体" panose="02010609060101010101" pitchFamily="49" charset="-122"/>
                <a:ea typeface="黑体" panose="02010609060101010101" pitchFamily="49" charset="-122"/>
              </a:rPr>
              <a:t> </a:t>
            </a:r>
            <a:r>
              <a:rPr lang="zh-CN" altLang="en-US" sz="2400" b="1" dirty="0">
                <a:solidFill>
                  <a:srgbClr val="003192"/>
                </a:solidFill>
                <a:latin typeface="黑体" panose="02010609060101010101" pitchFamily="49" charset="-122"/>
                <a:ea typeface="黑体" panose="02010609060101010101" pitchFamily="49" charset="-122"/>
              </a:rPr>
              <a:t>通风管道按形状分：</a:t>
            </a:r>
            <a:endParaRPr lang="zh-CN" altLang="en-US"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一般有：圆形、矩形、螺旋形等； </a:t>
            </a:r>
            <a:endParaRPr lang="en-US" altLang="zh-CN"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kern="0" dirty="0">
                <a:solidFill>
                  <a:srgbClr val="FF0000"/>
                </a:solidFill>
                <a:latin typeface="黑体" panose="02010609060101010101" pitchFamily="49" charset="-122"/>
                <a:ea typeface="黑体" panose="02010609060101010101" pitchFamily="49" charset="-122"/>
              </a:rPr>
              <a:t>❀</a:t>
            </a:r>
            <a:r>
              <a:rPr lang="zh-CN" altLang="en-US" sz="2400" b="1" kern="0" dirty="0">
                <a:solidFill>
                  <a:srgbClr val="003192"/>
                </a:solidFill>
                <a:latin typeface="黑体" panose="02010609060101010101" pitchFamily="49" charset="-122"/>
                <a:ea typeface="黑体" panose="02010609060101010101" pitchFamily="49" charset="-122"/>
              </a:rPr>
              <a:t> </a:t>
            </a:r>
            <a:r>
              <a:rPr lang="zh-CN" altLang="en-US" sz="2400" b="1" dirty="0">
                <a:solidFill>
                  <a:srgbClr val="003192"/>
                </a:solidFill>
                <a:latin typeface="黑体" panose="02010609060101010101" pitchFamily="49" charset="-122"/>
                <a:ea typeface="黑体" panose="02010609060101010101" pitchFamily="49" charset="-122"/>
              </a:rPr>
              <a:t>通风管道按加工工艺分：</a:t>
            </a:r>
            <a:endParaRPr lang="zh-CN" altLang="en-US"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可分为角铁，法兰风管。</a:t>
            </a:r>
            <a:endParaRPr lang="en-US" altLang="zh-CN" sz="2400" b="1" dirty="0">
              <a:solidFill>
                <a:srgbClr val="003192"/>
              </a:solidFill>
              <a:latin typeface="黑体" panose="02010609060101010101" pitchFamily="49" charset="-122"/>
              <a:ea typeface="黑体" panose="02010609060101010101" pitchFamily="49" charset="-122"/>
            </a:endParaRPr>
          </a:p>
        </p:txBody>
      </p:sp>
      <p:sp>
        <p:nvSpPr>
          <p:cNvPr id="8" name="Rectangle 2"/>
          <p:cNvSpPr>
            <a:spLocks noGrp="1" noChangeArrowheads="1"/>
          </p:cNvSpPr>
          <p:nvPr>
            <p:ph type="title"/>
          </p:nvPr>
        </p:nvSpPr>
        <p:spPr>
          <a:xfrm>
            <a:off x="914400" y="228600"/>
            <a:ext cx="7696200" cy="609600"/>
          </a:xfrm>
        </p:spPr>
        <p:txBody>
          <a:bodyPr rtlCol="0">
            <a:normAutofit fontScale="90000"/>
          </a:bodyPr>
          <a:lstStyle/>
          <a:p>
            <a:pPr fontAlgn="auto">
              <a:spcAft>
                <a:spcPts val="0"/>
              </a:spcAft>
              <a:defRPr/>
            </a:pPr>
            <a:r>
              <a:rPr lang="zh-CN" altLang="en-US" dirty="0">
                <a:solidFill>
                  <a:schemeClr val="bg1">
                    <a:lumMod val="95000"/>
                  </a:schemeClr>
                </a:solidFill>
              </a:rPr>
              <a:t>工业通风系统的组成</a:t>
            </a:r>
            <a:endParaRPr lang="zh-CN" altLang="en-US" dirty="0">
              <a:solidFill>
                <a:schemeClr val="bg1">
                  <a:lumMod val="95000"/>
                </a:schemeClr>
              </a:solidFill>
            </a:endParaRP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92CDD2"/>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矩形 17"/>
          <p:cNvSpPr/>
          <p:nvPr/>
        </p:nvSpPr>
        <p:spPr>
          <a:xfrm>
            <a:off x="457200" y="2514600"/>
            <a:ext cx="8305800" cy="3232150"/>
          </a:xfrm>
          <a:prstGeom prst="rect">
            <a:avLst/>
          </a:prstGeom>
        </p:spPr>
        <p:txBody>
          <a:bodyPr>
            <a:spAutoFit/>
          </a:bodyPr>
          <a:lstStyle/>
          <a:p>
            <a:pPr marL="809625" indent="-447675" fontAlgn="auto">
              <a:spcBef>
                <a:spcPts val="1800"/>
              </a:spcBef>
              <a:spcAft>
                <a:spcPts val="0"/>
              </a:spcAft>
              <a:defRPr/>
            </a:pPr>
            <a:r>
              <a:rPr lang="zh-CN" altLang="en-US" sz="2400" b="1" kern="0" dirty="0">
                <a:solidFill>
                  <a:srgbClr val="FF0000"/>
                </a:solidFill>
                <a:latin typeface="黑体" panose="02010609060101010101" pitchFamily="49" charset="-122"/>
                <a:ea typeface="黑体" panose="02010609060101010101" pitchFamily="49" charset="-122"/>
              </a:rPr>
              <a:t>❀</a:t>
            </a:r>
            <a:r>
              <a:rPr lang="zh-CN" altLang="en-US" sz="2400" b="1" kern="0" dirty="0">
                <a:solidFill>
                  <a:srgbClr val="003192"/>
                </a:solidFill>
                <a:latin typeface="黑体" panose="02010609060101010101" pitchFamily="49" charset="-122"/>
                <a:ea typeface="黑体" panose="02010609060101010101" pitchFamily="49" charset="-122"/>
              </a:rPr>
              <a:t> 与建筑、结构配合，少占有用空间，不影响生产操作，便于安装和维修。</a:t>
            </a:r>
            <a:endParaRPr lang="en-US" altLang="zh-CN" sz="2400" b="1" kern="0" dirty="0">
              <a:solidFill>
                <a:srgbClr val="003192"/>
              </a:solidFill>
              <a:latin typeface="黑体" panose="02010609060101010101" pitchFamily="49" charset="-122"/>
              <a:ea typeface="黑体" panose="02010609060101010101" pitchFamily="49" charset="-122"/>
            </a:endParaRPr>
          </a:p>
          <a:p>
            <a:pPr marL="809625" indent="-447675" fontAlgn="auto">
              <a:spcBef>
                <a:spcPts val="1800"/>
              </a:spcBef>
              <a:spcAft>
                <a:spcPts val="0"/>
              </a:spcAft>
              <a:defRPr/>
            </a:pPr>
            <a:r>
              <a:rPr lang="zh-CN" altLang="en-US" sz="2400" b="1" kern="0" dirty="0">
                <a:solidFill>
                  <a:srgbClr val="FF0000"/>
                </a:solidFill>
                <a:latin typeface="黑体" panose="02010609060101010101" pitchFamily="49" charset="-122"/>
                <a:ea typeface="黑体" panose="02010609060101010101" pitchFamily="49" charset="-122"/>
              </a:rPr>
              <a:t>❀</a:t>
            </a:r>
            <a:r>
              <a:rPr lang="zh-CN" altLang="en-US" sz="2400" b="1" kern="0" dirty="0">
                <a:solidFill>
                  <a:srgbClr val="003192"/>
                </a:solidFill>
                <a:latin typeface="黑体" panose="02010609060101010101" pitchFamily="49" charset="-122"/>
                <a:ea typeface="黑体" panose="02010609060101010101" pitchFamily="49" charset="-122"/>
              </a:rPr>
              <a:t> 划分系统时要考虑排送气体性质。</a:t>
            </a:r>
            <a:endParaRPr lang="en-US" altLang="zh-CN" sz="2400" b="1" kern="0" dirty="0">
              <a:solidFill>
                <a:srgbClr val="003192"/>
              </a:solidFill>
              <a:latin typeface="黑体" panose="02010609060101010101" pitchFamily="49" charset="-122"/>
              <a:ea typeface="黑体" panose="02010609060101010101" pitchFamily="49" charset="-122"/>
            </a:endParaRPr>
          </a:p>
          <a:p>
            <a:pPr marL="809625" indent="-447675" fontAlgn="auto">
              <a:spcBef>
                <a:spcPts val="1800"/>
              </a:spcBef>
              <a:spcAft>
                <a:spcPts val="0"/>
              </a:spcAft>
              <a:defRPr/>
            </a:pPr>
            <a:r>
              <a:rPr lang="zh-CN" altLang="en-US" sz="2400" b="1" kern="0" dirty="0">
                <a:solidFill>
                  <a:srgbClr val="FF0000"/>
                </a:solidFill>
                <a:latin typeface="黑体" panose="02010609060101010101" pitchFamily="49" charset="-122"/>
                <a:ea typeface="黑体" panose="02010609060101010101" pitchFamily="49" charset="-122"/>
              </a:rPr>
              <a:t>❀</a:t>
            </a:r>
            <a:r>
              <a:rPr lang="zh-CN" altLang="en-US" sz="2400" b="1" kern="0" dirty="0">
                <a:solidFill>
                  <a:srgbClr val="003192"/>
                </a:solidFill>
                <a:latin typeface="黑体" panose="02010609060101010101" pitchFamily="49" charset="-122"/>
                <a:ea typeface="黑体" panose="02010609060101010101" pitchFamily="49" charset="-122"/>
              </a:rPr>
              <a:t> 排气、除尘系统的吸气（尘）点不宜过多。</a:t>
            </a:r>
            <a:endParaRPr lang="en-US" altLang="zh-CN" sz="2400" b="1" kern="0" dirty="0">
              <a:solidFill>
                <a:srgbClr val="003192"/>
              </a:solidFill>
              <a:latin typeface="黑体" panose="02010609060101010101" pitchFamily="49" charset="-122"/>
              <a:ea typeface="黑体" panose="02010609060101010101" pitchFamily="49" charset="-122"/>
            </a:endParaRPr>
          </a:p>
          <a:p>
            <a:pPr marL="809625" indent="-447675" fontAlgn="auto">
              <a:spcBef>
                <a:spcPts val="1800"/>
              </a:spcBef>
              <a:spcAft>
                <a:spcPts val="0"/>
              </a:spcAft>
              <a:defRPr/>
            </a:pPr>
            <a:r>
              <a:rPr lang="zh-CN" altLang="en-US" sz="2400" b="1" kern="0" dirty="0">
                <a:solidFill>
                  <a:srgbClr val="FF0000"/>
                </a:solidFill>
                <a:latin typeface="黑体" panose="02010609060101010101" pitchFamily="49" charset="-122"/>
                <a:ea typeface="黑体" panose="02010609060101010101" pitchFamily="49" charset="-122"/>
              </a:rPr>
              <a:t>❀</a:t>
            </a:r>
            <a:r>
              <a:rPr lang="zh-CN" altLang="en-US" sz="2400" b="1" kern="0" dirty="0">
                <a:solidFill>
                  <a:srgbClr val="003192"/>
                </a:solidFill>
                <a:latin typeface="黑体" panose="02010609060101010101" pitchFamily="49" charset="-122"/>
                <a:ea typeface="黑体" panose="02010609060101010101" pitchFamily="49" charset="-122"/>
              </a:rPr>
              <a:t> 除尘风管与水平面夹角一般大于</a:t>
            </a:r>
            <a:r>
              <a:rPr lang="en-US" altLang="zh-CN" sz="2400" b="1" kern="0" dirty="0">
                <a:solidFill>
                  <a:srgbClr val="003192"/>
                </a:solidFill>
                <a:latin typeface="黑体" panose="02010609060101010101" pitchFamily="49" charset="-122"/>
                <a:ea typeface="黑体" panose="02010609060101010101" pitchFamily="49" charset="-122"/>
              </a:rPr>
              <a:t>45 °</a:t>
            </a:r>
            <a:r>
              <a:rPr lang="zh-CN" altLang="en-US" sz="2400" b="1" kern="0" dirty="0">
                <a:solidFill>
                  <a:srgbClr val="003192"/>
                </a:solidFill>
                <a:latin typeface="黑体" panose="02010609060101010101" pitchFamily="49" charset="-122"/>
                <a:ea typeface="黑体" panose="02010609060101010101" pitchFamily="49" charset="-122"/>
              </a:rPr>
              <a:t>。</a:t>
            </a: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fontAlgn="auto">
              <a:spcBef>
                <a:spcPts val="180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p:txBody>
      </p:sp>
      <p:sp>
        <p:nvSpPr>
          <p:cNvPr id="8" name="Rectangle 2"/>
          <p:cNvSpPr>
            <a:spLocks noGrp="1" noChangeArrowheads="1"/>
          </p:cNvSpPr>
          <p:nvPr>
            <p:ph type="title"/>
          </p:nvPr>
        </p:nvSpPr>
        <p:spPr>
          <a:xfrm>
            <a:off x="914400" y="228600"/>
            <a:ext cx="7696200" cy="609600"/>
          </a:xfrm>
        </p:spPr>
        <p:txBody>
          <a:bodyPr rtlCol="0">
            <a:normAutofit fontScale="90000"/>
          </a:bodyPr>
          <a:lstStyle/>
          <a:p>
            <a:pPr fontAlgn="auto">
              <a:spcAft>
                <a:spcPts val="0"/>
              </a:spcAft>
              <a:defRPr/>
            </a:pPr>
            <a:r>
              <a:rPr lang="zh-CN" altLang="en-US" dirty="0">
                <a:solidFill>
                  <a:schemeClr val="bg1">
                    <a:lumMod val="95000"/>
                  </a:schemeClr>
                </a:solidFill>
              </a:rPr>
              <a:t>工业通风系统的组成</a:t>
            </a:r>
            <a:endParaRPr lang="zh-CN" altLang="en-US" dirty="0">
              <a:solidFill>
                <a:schemeClr val="bg1">
                  <a:lumMod val="95000"/>
                </a:schemeClr>
              </a:solidFill>
            </a:endParaRP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92CDD2"/>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矩形 17"/>
          <p:cNvSpPr/>
          <p:nvPr/>
        </p:nvSpPr>
        <p:spPr>
          <a:xfrm>
            <a:off x="457200" y="2514600"/>
            <a:ext cx="8305800" cy="3462338"/>
          </a:xfrm>
          <a:prstGeom prst="rect">
            <a:avLst/>
          </a:prstGeom>
        </p:spPr>
        <p:txBody>
          <a:bodyPr>
            <a:spAutoFit/>
          </a:bodyPr>
          <a:lstStyle/>
          <a:p>
            <a:pPr marL="809625" indent="-447675" fontAlgn="auto">
              <a:spcBef>
                <a:spcPts val="1800"/>
              </a:spcBef>
              <a:spcAft>
                <a:spcPts val="0"/>
              </a:spcAft>
              <a:defRPr/>
            </a:pPr>
            <a:r>
              <a:rPr lang="zh-CN" altLang="en-US" sz="2400" b="1" kern="0" dirty="0">
                <a:solidFill>
                  <a:srgbClr val="FF0000"/>
                </a:solidFill>
                <a:latin typeface="黑体" panose="02010609060101010101" pitchFamily="49" charset="-122"/>
                <a:ea typeface="黑体" panose="02010609060101010101" pitchFamily="49" charset="-122"/>
              </a:rPr>
              <a:t>❀ </a:t>
            </a:r>
            <a:r>
              <a:rPr lang="zh-CN" altLang="en-US" sz="2400" b="1" kern="0" dirty="0">
                <a:solidFill>
                  <a:srgbClr val="003192"/>
                </a:solidFill>
                <a:latin typeface="黑体" panose="02010609060101010101" pitchFamily="49" charset="-122"/>
                <a:ea typeface="黑体" panose="02010609060101010101" pitchFamily="49" charset="-122"/>
              </a:rPr>
              <a:t>除尘系统中风管直径不宜小于：</a:t>
            </a:r>
            <a:endParaRPr lang="en-US" altLang="zh-CN" sz="2400" b="1" kern="0" dirty="0">
              <a:solidFill>
                <a:srgbClr val="003192"/>
              </a:solidFill>
              <a:latin typeface="黑体" panose="02010609060101010101" pitchFamily="49" charset="-122"/>
              <a:ea typeface="黑体" panose="02010609060101010101" pitchFamily="49" charset="-122"/>
            </a:endParaRPr>
          </a:p>
          <a:p>
            <a:pPr marL="809625" indent="-447675" fontAlgn="auto">
              <a:spcBef>
                <a:spcPts val="18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r>
              <a:rPr lang="zh-CN" altLang="en-US" sz="2400" b="1" kern="0" dirty="0">
                <a:solidFill>
                  <a:srgbClr val="003192"/>
                </a:solidFill>
                <a:latin typeface="黑体" panose="02010609060101010101" pitchFamily="49" charset="-122"/>
                <a:ea typeface="黑体" panose="02010609060101010101" pitchFamily="49" charset="-122"/>
              </a:rPr>
              <a:t>排送细小粉尘，</a:t>
            </a:r>
            <a:r>
              <a:rPr lang="en-US" altLang="zh-CN" sz="2400" b="1" kern="0" dirty="0">
                <a:solidFill>
                  <a:srgbClr val="003192"/>
                </a:solidFill>
                <a:latin typeface="黑体" panose="02010609060101010101" pitchFamily="49" charset="-122"/>
                <a:ea typeface="黑体" panose="02010609060101010101" pitchFamily="49" charset="-122"/>
              </a:rPr>
              <a:t>80mm</a:t>
            </a:r>
            <a:r>
              <a:rPr lang="zh-CN" altLang="en-US" sz="2400" b="1" kern="0" dirty="0">
                <a:solidFill>
                  <a:srgbClr val="003192"/>
                </a:solidFill>
                <a:latin typeface="黑体" panose="02010609060101010101" pitchFamily="49" charset="-122"/>
                <a:ea typeface="黑体" panose="02010609060101010101" pitchFamily="49" charset="-122"/>
              </a:rPr>
              <a:t>；</a:t>
            </a:r>
            <a:endParaRPr lang="en-US" altLang="zh-CN" sz="2400" b="1" kern="0" dirty="0">
              <a:solidFill>
                <a:srgbClr val="003192"/>
              </a:solidFill>
              <a:latin typeface="黑体" panose="02010609060101010101" pitchFamily="49" charset="-122"/>
              <a:ea typeface="黑体" panose="02010609060101010101" pitchFamily="49" charset="-122"/>
            </a:endParaRPr>
          </a:p>
          <a:p>
            <a:pPr marL="809625" indent="-447675" fontAlgn="auto">
              <a:spcBef>
                <a:spcPts val="18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r>
              <a:rPr lang="zh-CN" altLang="en-US" sz="2400" b="1" kern="0" dirty="0">
                <a:solidFill>
                  <a:srgbClr val="003192"/>
                </a:solidFill>
                <a:latin typeface="黑体" panose="02010609060101010101" pitchFamily="49" charset="-122"/>
                <a:ea typeface="黑体" panose="02010609060101010101" pitchFamily="49" charset="-122"/>
              </a:rPr>
              <a:t>排送较粗粉尘，</a:t>
            </a:r>
            <a:r>
              <a:rPr lang="en-US" altLang="zh-CN" sz="2400" b="1" kern="0" dirty="0">
                <a:solidFill>
                  <a:srgbClr val="003192"/>
                </a:solidFill>
                <a:latin typeface="黑体" panose="02010609060101010101" pitchFamily="49" charset="-122"/>
                <a:ea typeface="黑体" panose="02010609060101010101" pitchFamily="49" charset="-122"/>
              </a:rPr>
              <a:t>100mm</a:t>
            </a:r>
            <a:r>
              <a:rPr lang="zh-CN" altLang="en-US" sz="2400" b="1" kern="0" dirty="0">
                <a:solidFill>
                  <a:srgbClr val="003192"/>
                </a:solidFill>
                <a:latin typeface="黑体" panose="02010609060101010101" pitchFamily="49" charset="-122"/>
                <a:ea typeface="黑体" panose="02010609060101010101" pitchFamily="49" charset="-122"/>
              </a:rPr>
              <a:t>；</a:t>
            </a:r>
            <a:endParaRPr lang="en-US" altLang="zh-CN" sz="2400" b="1" kern="0" dirty="0">
              <a:solidFill>
                <a:srgbClr val="003192"/>
              </a:solidFill>
              <a:latin typeface="黑体" panose="02010609060101010101" pitchFamily="49" charset="-122"/>
              <a:ea typeface="黑体" panose="02010609060101010101" pitchFamily="49" charset="-122"/>
            </a:endParaRPr>
          </a:p>
          <a:p>
            <a:pPr marL="809625" indent="-447675" fontAlgn="auto">
              <a:spcBef>
                <a:spcPts val="18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r>
              <a:rPr lang="zh-CN" altLang="en-US" sz="2400" b="1" kern="0" dirty="0">
                <a:solidFill>
                  <a:srgbClr val="003192"/>
                </a:solidFill>
                <a:latin typeface="黑体" panose="02010609060101010101" pitchFamily="49" charset="-122"/>
                <a:ea typeface="黑体" panose="02010609060101010101" pitchFamily="49" charset="-122"/>
              </a:rPr>
              <a:t>排送粗粉尘（有小块物体），</a:t>
            </a:r>
            <a:r>
              <a:rPr lang="en-US" altLang="zh-CN" sz="2400" b="1" kern="0" dirty="0">
                <a:solidFill>
                  <a:srgbClr val="003192"/>
                </a:solidFill>
                <a:latin typeface="黑体" panose="02010609060101010101" pitchFamily="49" charset="-122"/>
                <a:ea typeface="黑体" panose="02010609060101010101" pitchFamily="49" charset="-122"/>
              </a:rPr>
              <a:t>130mm</a:t>
            </a:r>
            <a:r>
              <a:rPr lang="zh-CN" altLang="en-US" sz="2400" b="1" kern="0" dirty="0">
                <a:solidFill>
                  <a:srgbClr val="003192"/>
                </a:solidFill>
                <a:latin typeface="黑体" panose="02010609060101010101" pitchFamily="49" charset="-122"/>
                <a:ea typeface="黑体" panose="02010609060101010101" pitchFamily="49" charset="-122"/>
              </a:rPr>
              <a:t>。</a:t>
            </a:r>
            <a:endParaRPr lang="en-US" altLang="zh-CN" sz="2400" b="1" kern="0" dirty="0">
              <a:solidFill>
                <a:srgbClr val="003192"/>
              </a:solidFill>
              <a:latin typeface="黑体" panose="02010609060101010101" pitchFamily="49" charset="-122"/>
              <a:ea typeface="黑体" panose="02010609060101010101" pitchFamily="49" charset="-122"/>
            </a:endParaRPr>
          </a:p>
          <a:p>
            <a:pPr marL="809625" indent="-447675" fontAlgn="auto">
              <a:spcBef>
                <a:spcPts val="1800"/>
              </a:spcBef>
              <a:spcAft>
                <a:spcPts val="0"/>
              </a:spcAft>
              <a:defRPr/>
            </a:pPr>
            <a:r>
              <a:rPr lang="zh-CN" altLang="en-US" sz="2400" b="1" kern="0" dirty="0">
                <a:solidFill>
                  <a:srgbClr val="FF0000"/>
                </a:solidFill>
                <a:latin typeface="黑体" panose="02010609060101010101" pitchFamily="49" charset="-122"/>
                <a:ea typeface="黑体" panose="02010609060101010101" pitchFamily="49" charset="-122"/>
              </a:rPr>
              <a:t>❀ </a:t>
            </a:r>
            <a:r>
              <a:rPr lang="zh-CN" altLang="en-US" sz="2400" b="1" kern="0" dirty="0">
                <a:solidFill>
                  <a:srgbClr val="003192"/>
                </a:solidFill>
                <a:latin typeface="黑体" panose="02010609060101010101" pitchFamily="49" charset="-122"/>
                <a:ea typeface="黑体" panose="02010609060101010101" pitchFamily="49" charset="-122"/>
              </a:rPr>
              <a:t>风管应力求顺直，减少阻力。</a:t>
            </a: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fontAlgn="auto">
              <a:spcBef>
                <a:spcPts val="1800"/>
              </a:spcBef>
              <a:spcAft>
                <a:spcPts val="0"/>
              </a:spcAft>
              <a:defRPr/>
            </a:pPr>
            <a:endParaRPr lang="en-US" altLang="zh-CN" sz="2400" b="1" dirty="0">
              <a:solidFill>
                <a:srgbClr val="FF0000"/>
              </a:solidFill>
              <a:latin typeface="黑体" panose="02010609060101010101" pitchFamily="49" charset="-122"/>
              <a:ea typeface="黑体" panose="02010609060101010101" pitchFamily="49" charset="-122"/>
            </a:endParaRPr>
          </a:p>
        </p:txBody>
      </p:sp>
      <p:sp>
        <p:nvSpPr>
          <p:cNvPr id="8" name="Rectangle 2"/>
          <p:cNvSpPr>
            <a:spLocks noGrp="1" noChangeArrowheads="1"/>
          </p:cNvSpPr>
          <p:nvPr>
            <p:ph type="title"/>
          </p:nvPr>
        </p:nvSpPr>
        <p:spPr>
          <a:xfrm>
            <a:off x="914400" y="228600"/>
            <a:ext cx="7696200" cy="609600"/>
          </a:xfrm>
        </p:spPr>
        <p:txBody>
          <a:bodyPr rtlCol="0">
            <a:normAutofit fontScale="90000"/>
          </a:bodyPr>
          <a:lstStyle/>
          <a:p>
            <a:pPr fontAlgn="auto">
              <a:spcAft>
                <a:spcPts val="0"/>
              </a:spcAft>
              <a:defRPr/>
            </a:pPr>
            <a:r>
              <a:rPr lang="zh-CN" altLang="en-US" dirty="0">
                <a:solidFill>
                  <a:schemeClr val="bg1">
                    <a:lumMod val="95000"/>
                  </a:schemeClr>
                </a:solidFill>
              </a:rPr>
              <a:t>工业通风系统的组成</a:t>
            </a:r>
            <a:endParaRPr lang="zh-CN" altLang="en-US" dirty="0">
              <a:solidFill>
                <a:schemeClr val="bg1">
                  <a:lumMod val="95000"/>
                </a:schemeClr>
              </a:solidFill>
            </a:endParaRP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00B0F0"/>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矩形 17"/>
          <p:cNvSpPr/>
          <p:nvPr/>
        </p:nvSpPr>
        <p:spPr>
          <a:xfrm>
            <a:off x="609600" y="2590800"/>
            <a:ext cx="8305800" cy="1447800"/>
          </a:xfrm>
          <a:prstGeom prst="rect">
            <a:avLst/>
          </a:prstGeom>
        </p:spPr>
        <p:txBody>
          <a:bodyPr>
            <a:spAutoFit/>
          </a:bodyPr>
          <a:lstStyle/>
          <a:p>
            <a:pPr marL="809625" indent="-447675" fontAlgn="auto">
              <a:spcBef>
                <a:spcPts val="1800"/>
              </a:spcBef>
              <a:spcAft>
                <a:spcPts val="0"/>
              </a:spcAft>
              <a:defRPr/>
            </a:pPr>
            <a:r>
              <a:rPr lang="zh-CN" altLang="en-US" sz="2400" b="1" dirty="0">
                <a:solidFill>
                  <a:srgbClr val="FF0000"/>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 用做风管的材料有薄钢板、硬聚氯乙烯塑料板、胶合板、纤维板、矿渣石膏板、砖及混凝土等。</a:t>
            </a:r>
            <a:endParaRPr lang="en-US" altLang="zh-CN" sz="2400" b="1" dirty="0">
              <a:solidFill>
                <a:srgbClr val="003192"/>
              </a:solidFill>
              <a:latin typeface="黑体" panose="02010609060101010101" pitchFamily="49" charset="-122"/>
              <a:ea typeface="黑体" panose="02010609060101010101" pitchFamily="49" charset="-122"/>
            </a:endParaRPr>
          </a:p>
          <a:p>
            <a:pPr marL="895350" indent="-533400" fontAlgn="auto">
              <a:spcBef>
                <a:spcPts val="1800"/>
              </a:spcBef>
              <a:spcAft>
                <a:spcPts val="0"/>
              </a:spcAft>
              <a:defRPr/>
            </a:pPr>
            <a:r>
              <a:rPr lang="zh-CN" altLang="en-US" sz="2400" b="1" dirty="0">
                <a:solidFill>
                  <a:srgbClr val="FF0000"/>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 需要经常移动的风管，应采用柔性材料。</a:t>
            </a:r>
            <a:endParaRPr lang="en-US" altLang="zh-CN" sz="2400" b="1" dirty="0">
              <a:solidFill>
                <a:srgbClr val="003192"/>
              </a:solidFill>
              <a:latin typeface="黑体" panose="02010609060101010101" pitchFamily="49" charset="-122"/>
              <a:ea typeface="黑体" panose="02010609060101010101" pitchFamily="49" charset="-122"/>
            </a:endParaRPr>
          </a:p>
        </p:txBody>
      </p:sp>
      <p:pic>
        <p:nvPicPr>
          <p:cNvPr id="150532" name="Picture 8" descr="通风管道"/>
          <p:cNvPicPr>
            <a:picLocks noChangeAspect="1" noChangeArrowheads="1"/>
          </p:cNvPicPr>
          <p:nvPr/>
        </p:nvPicPr>
        <p:blipFill>
          <a:blip r:embed="rId6"/>
          <a:srcRect/>
          <a:stretch>
            <a:fillRect/>
          </a:stretch>
        </p:blipFill>
        <p:spPr bwMode="auto">
          <a:xfrm>
            <a:off x="2971800" y="4191000"/>
            <a:ext cx="2590800" cy="1676400"/>
          </a:xfrm>
          <a:prstGeom prst="rect">
            <a:avLst/>
          </a:prstGeom>
          <a:noFill/>
          <a:ln w="9525">
            <a:noFill/>
            <a:miter lim="800000"/>
            <a:headEnd/>
            <a:tailEnd/>
          </a:ln>
        </p:spPr>
      </p:pic>
      <p:pic>
        <p:nvPicPr>
          <p:cNvPr id="150533" name="Picture 10" descr="玻璃钢管道"/>
          <p:cNvPicPr>
            <a:picLocks noChangeAspect="1" noChangeArrowheads="1"/>
          </p:cNvPicPr>
          <p:nvPr/>
        </p:nvPicPr>
        <p:blipFill>
          <a:blip r:embed="rId7"/>
          <a:srcRect/>
          <a:stretch>
            <a:fillRect/>
          </a:stretch>
        </p:blipFill>
        <p:spPr bwMode="auto">
          <a:xfrm>
            <a:off x="685800" y="4191000"/>
            <a:ext cx="2095500" cy="1676400"/>
          </a:xfrm>
          <a:prstGeom prst="rect">
            <a:avLst/>
          </a:prstGeom>
          <a:noFill/>
          <a:ln w="9525">
            <a:noFill/>
            <a:miter lim="800000"/>
            <a:headEnd/>
            <a:tailEnd/>
          </a:ln>
        </p:spPr>
      </p:pic>
      <p:pic>
        <p:nvPicPr>
          <p:cNvPr id="150534" name="Picture 12" descr="复合管道"/>
          <p:cNvPicPr>
            <a:picLocks noChangeAspect="1" noChangeArrowheads="1"/>
          </p:cNvPicPr>
          <p:nvPr/>
        </p:nvPicPr>
        <p:blipFill>
          <a:blip r:embed="rId8"/>
          <a:srcRect/>
          <a:stretch>
            <a:fillRect/>
          </a:stretch>
        </p:blipFill>
        <p:spPr bwMode="auto">
          <a:xfrm>
            <a:off x="5867400" y="4114800"/>
            <a:ext cx="2438400" cy="1752600"/>
          </a:xfrm>
          <a:prstGeom prst="rect">
            <a:avLst/>
          </a:prstGeom>
          <a:noFill/>
          <a:ln w="9525">
            <a:noFill/>
            <a:miter lim="800000"/>
            <a:headEnd/>
            <a:tailEnd/>
          </a:ln>
        </p:spPr>
      </p:pic>
      <p:sp>
        <p:nvSpPr>
          <p:cNvPr id="150535" name="TextBox 9"/>
          <p:cNvSpPr txBox="1">
            <a:spLocks noChangeArrowheads="1"/>
          </p:cNvSpPr>
          <p:nvPr/>
        </p:nvSpPr>
        <p:spPr bwMode="auto">
          <a:xfrm>
            <a:off x="762000" y="6019800"/>
            <a:ext cx="7543800" cy="646113"/>
          </a:xfrm>
          <a:prstGeom prst="rect">
            <a:avLst/>
          </a:prstGeom>
          <a:noFill/>
          <a:ln w="9525">
            <a:noFill/>
            <a:miter lim="800000"/>
          </a:ln>
        </p:spPr>
        <p:txBody>
          <a:bodyPr>
            <a:spAutoFit/>
          </a:bodyPr>
          <a:lstStyle/>
          <a:p>
            <a:r>
              <a:rPr lang="zh-CN" altLang="en-US" b="1">
                <a:solidFill>
                  <a:srgbClr val="003192"/>
                </a:solidFill>
                <a:latin typeface="黑体" panose="02010609060101010101" pitchFamily="49" charset="-122"/>
                <a:ea typeface="黑体" panose="02010609060101010101" pitchFamily="49" charset="-122"/>
              </a:rPr>
              <a:t>玻璃钢风管                         薄钢板风管                           复合材料风管</a:t>
            </a:r>
            <a:endParaRPr lang="zh-CN" altLang="en-US" b="1">
              <a:solidFill>
                <a:srgbClr val="003192"/>
              </a:solidFill>
              <a:latin typeface="黑体" panose="02010609060101010101" pitchFamily="49" charset="-122"/>
              <a:ea typeface="黑体" panose="02010609060101010101" pitchFamily="49" charset="-122"/>
            </a:endParaRPr>
          </a:p>
        </p:txBody>
      </p:sp>
      <p:sp>
        <p:nvSpPr>
          <p:cNvPr id="12" name="Rectangle 2"/>
          <p:cNvSpPr>
            <a:spLocks noGrp="1" noChangeArrowheads="1"/>
          </p:cNvSpPr>
          <p:nvPr>
            <p:ph type="title"/>
          </p:nvPr>
        </p:nvSpPr>
        <p:spPr>
          <a:xfrm>
            <a:off x="914400" y="228600"/>
            <a:ext cx="7696200" cy="609600"/>
          </a:xfrm>
        </p:spPr>
        <p:txBody>
          <a:bodyPr rtlCol="0">
            <a:normAutofit fontScale="90000"/>
          </a:bodyPr>
          <a:lstStyle/>
          <a:p>
            <a:pPr fontAlgn="auto">
              <a:spcAft>
                <a:spcPts val="0"/>
              </a:spcAft>
              <a:defRPr/>
            </a:pPr>
            <a:r>
              <a:rPr lang="zh-CN" altLang="en-US" dirty="0">
                <a:solidFill>
                  <a:schemeClr val="bg1">
                    <a:lumMod val="95000"/>
                  </a:schemeClr>
                </a:solidFill>
              </a:rPr>
              <a:t>工业通风系统的组成</a:t>
            </a:r>
            <a:endParaRPr lang="zh-CN" altLang="en-US" dirty="0">
              <a:solidFill>
                <a:schemeClr val="bg1">
                  <a:lumMod val="95000"/>
                </a:schemeClr>
              </a:solidFill>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6" name="Rectangle 6"/>
          <p:cNvSpPr>
            <a:spLocks noGrp="1" noChangeArrowheads="1"/>
          </p:cNvSpPr>
          <p:nvPr>
            <p:ph type="sldNum" sz="quarter" idx="4294967295"/>
          </p:nvPr>
        </p:nvSpPr>
        <p:spPr bwMode="auto">
          <a:xfrm>
            <a:off x="6553200" y="6245225"/>
            <a:ext cx="2133600" cy="476250"/>
          </a:xfrm>
          <a:prstGeom prst="rect">
            <a:avLst/>
          </a:prstGeom>
          <a:noFill/>
          <a:ln>
            <a:miter lim="800000"/>
          </a:ln>
        </p:spPr>
        <p:txBody>
          <a:bodyPr/>
          <a:lstStyle/>
          <a:p>
            <a:fld id="{E5FDB622-05D1-4347-9D18-34F5308B1022}" type="slidenum">
              <a:rPr lang="en-US" altLang="zh-CN">
                <a:latin typeface="Calibri" panose="020F0502020204030204" pitchFamily="34" charset="0"/>
              </a:rPr>
            </a:fld>
            <a:endParaRPr lang="en-US" altLang="zh-CN">
              <a:latin typeface="Calibri" panose="020F0502020204030204" pitchFamily="34" charset="0"/>
            </a:endParaRPr>
          </a:p>
        </p:txBody>
      </p:sp>
      <p:sp>
        <p:nvSpPr>
          <p:cNvPr id="7" name="矩形 6"/>
          <p:cNvSpPr/>
          <p:nvPr/>
        </p:nvSpPr>
        <p:spPr>
          <a:xfrm>
            <a:off x="609600" y="1295400"/>
            <a:ext cx="8153400" cy="3119438"/>
          </a:xfrm>
          <a:prstGeom prst="rect">
            <a:avLst/>
          </a:prstGeom>
        </p:spPr>
        <p:txBody>
          <a:bodyPr>
            <a:spAutoFit/>
          </a:bodyPr>
          <a:lstStyle/>
          <a:p>
            <a:pPr fontAlgn="auto">
              <a:lnSpc>
                <a:spcPts val="3800"/>
              </a:lnSpc>
              <a:spcBef>
                <a:spcPts val="1800"/>
              </a:spcBef>
              <a:spcAft>
                <a:spcPts val="0"/>
              </a:spcAft>
              <a:defRPr/>
            </a:pPr>
            <a:r>
              <a:rPr lang="zh-CN" altLang="en-US" sz="3400" b="1" kern="0" dirty="0">
                <a:solidFill>
                  <a:schemeClr val="accent2">
                    <a:lumMod val="75000"/>
                  </a:schemeClr>
                </a:solidFill>
                <a:latin typeface="隶书" pitchFamily="49" charset="-122"/>
                <a:ea typeface="隶书" pitchFamily="49" charset="-122"/>
              </a:rPr>
              <a:t>风机</a:t>
            </a:r>
            <a:endParaRPr lang="en-US" altLang="zh-CN" sz="3400" b="1" kern="0" dirty="0">
              <a:solidFill>
                <a:schemeClr val="accent2">
                  <a:lumMod val="75000"/>
                </a:schemeClr>
              </a:solidFill>
              <a:latin typeface="隶书" pitchFamily="49" charset="-122"/>
              <a:ea typeface="隶书" pitchFamily="49" charset="-122"/>
            </a:endParaRPr>
          </a:p>
          <a:p>
            <a:pPr fontAlgn="auto">
              <a:lnSpc>
                <a:spcPts val="3800"/>
              </a:lnSpc>
              <a:spcBef>
                <a:spcPts val="2800"/>
              </a:spcBef>
              <a:spcAft>
                <a:spcPts val="0"/>
              </a:spcAft>
              <a:defRPr/>
            </a:pPr>
            <a:r>
              <a:rPr lang="zh-CN" altLang="en-US" sz="3000" b="1" kern="0" dirty="0">
                <a:solidFill>
                  <a:srgbClr val="003192"/>
                </a:solidFill>
                <a:latin typeface="黑体" panose="02010609060101010101" pitchFamily="49" charset="-122"/>
                <a:ea typeface="黑体" panose="02010609060101010101" pitchFamily="49" charset="-122"/>
              </a:rPr>
              <a:t>    风机是使含尘空气或有害气体从吸尘罩流经风道、除尘净化设备排入大气所需的机械动力。</a:t>
            </a:r>
            <a:endParaRPr lang="en-US" altLang="zh-CN" sz="3000" b="1" kern="0" dirty="0">
              <a:solidFill>
                <a:srgbClr val="003192"/>
              </a:solidFill>
              <a:latin typeface="黑体" panose="02010609060101010101" pitchFamily="49" charset="-122"/>
              <a:ea typeface="黑体" panose="02010609060101010101" pitchFamily="49" charset="-122"/>
            </a:endParaRPr>
          </a:p>
          <a:p>
            <a:pPr fontAlgn="auto">
              <a:lnSpc>
                <a:spcPts val="3800"/>
              </a:lnSpc>
              <a:spcBef>
                <a:spcPts val="1800"/>
              </a:spcBef>
              <a:spcAft>
                <a:spcPts val="0"/>
              </a:spcAft>
              <a:defRPr/>
            </a:pPr>
            <a:r>
              <a:rPr lang="zh-CN" altLang="en-US" sz="3000" b="1" dirty="0">
                <a:solidFill>
                  <a:srgbClr val="003192"/>
                </a:solidFill>
                <a:latin typeface="黑体" panose="02010609060101010101" pitchFamily="49" charset="-122"/>
                <a:ea typeface="黑体" panose="02010609060101010101" pitchFamily="49" charset="-122"/>
              </a:rPr>
              <a:t>       风机：轴流式、离心式</a:t>
            </a:r>
            <a:endParaRPr lang="zh-CN" altLang="en-US" sz="3000" b="1" kern="0" dirty="0">
              <a:solidFill>
                <a:srgbClr val="003192"/>
              </a:solidFill>
              <a:latin typeface="黑体" panose="02010609060101010101" pitchFamily="49" charset="-122"/>
              <a:ea typeface="黑体" panose="02010609060101010101" pitchFamily="49" charset="-122"/>
            </a:endParaRPr>
          </a:p>
        </p:txBody>
      </p:sp>
      <p:graphicFrame>
        <p:nvGraphicFramePr>
          <p:cNvPr id="7184" name="Object 16"/>
          <p:cNvGraphicFramePr>
            <a:graphicFrameLocks noChangeAspect="1"/>
          </p:cNvGraphicFramePr>
          <p:nvPr/>
        </p:nvGraphicFramePr>
        <p:xfrm>
          <a:off x="1143000" y="4495800"/>
          <a:ext cx="3125788" cy="1838325"/>
        </p:xfrm>
        <a:graphic>
          <a:graphicData uri="http://schemas.openxmlformats.org/presentationml/2006/ole">
            <mc:AlternateContent xmlns:mc="http://schemas.openxmlformats.org/markup-compatibility/2006">
              <mc:Choice xmlns:v="urn:schemas-microsoft-com:vml" Requires="v">
                <p:oleObj spid="_x0000_s7188" name="" r:id="rId1" imgW="5295900" imgH="3111500" progId="">
                  <p:embed/>
                </p:oleObj>
              </mc:Choice>
              <mc:Fallback>
                <p:oleObj name="" r:id="rId1" imgW="5295900" imgH="3111500" progId="">
                  <p:embed/>
                  <p:pic>
                    <p:nvPicPr>
                      <p:cNvPr id="0" name="Picture 1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4495800"/>
                        <a:ext cx="3125788" cy="18383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185" name="Object 17"/>
          <p:cNvGraphicFramePr>
            <a:graphicFrameLocks noChangeAspect="1"/>
          </p:cNvGraphicFramePr>
          <p:nvPr/>
        </p:nvGraphicFramePr>
        <p:xfrm>
          <a:off x="5305425" y="4143375"/>
          <a:ext cx="3505200" cy="2508250"/>
        </p:xfrm>
        <a:graphic>
          <a:graphicData uri="http://schemas.openxmlformats.org/presentationml/2006/ole">
            <mc:AlternateContent xmlns:mc="http://schemas.openxmlformats.org/markup-compatibility/2006">
              <mc:Choice xmlns:v="urn:schemas-microsoft-com:vml" Requires="v">
                <p:oleObj spid="_x0000_s7189" name="Image" r:id="rId3" imgW="5270500" imgH="3771900" progId="">
                  <p:embed/>
                </p:oleObj>
              </mc:Choice>
              <mc:Fallback>
                <p:oleObj name="Image" r:id="rId3" imgW="5270500" imgH="3771900" progId="">
                  <p:embed/>
                  <p:pic>
                    <p:nvPicPr>
                      <p:cNvPr id="0" name="Picture 1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5425" y="4143375"/>
                        <a:ext cx="3505200" cy="2508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 name="Rectangle 2"/>
          <p:cNvSpPr>
            <a:spLocks noGrp="1" noChangeArrowheads="1"/>
          </p:cNvSpPr>
          <p:nvPr>
            <p:ph type="title"/>
          </p:nvPr>
        </p:nvSpPr>
        <p:spPr>
          <a:xfrm>
            <a:off x="914400" y="228600"/>
            <a:ext cx="7696200" cy="609600"/>
          </a:xfrm>
        </p:spPr>
        <p:txBody>
          <a:bodyPr rtlCol="0">
            <a:normAutofit fontScale="90000"/>
          </a:bodyPr>
          <a:lstStyle/>
          <a:p>
            <a:pPr fontAlgn="auto">
              <a:spcAft>
                <a:spcPts val="0"/>
              </a:spcAft>
              <a:defRPr/>
            </a:pPr>
            <a:r>
              <a:rPr lang="zh-CN" altLang="en-US" dirty="0">
                <a:solidFill>
                  <a:schemeClr val="bg1">
                    <a:lumMod val="95000"/>
                  </a:schemeClr>
                </a:solidFill>
              </a:rPr>
              <a:t>工业通风系统的组成</a:t>
            </a:r>
            <a:endParaRPr lang="zh-CN" altLang="en-US" dirty="0">
              <a:solidFill>
                <a:schemeClr val="bg1">
                  <a:lumMod val="95000"/>
                </a:schemeClr>
              </a:solidFill>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6"/>
          <p:cNvSpPr>
            <a:spLocks noGrp="1" noChangeArrowheads="1"/>
          </p:cNvSpPr>
          <p:nvPr>
            <p:ph type="sldNum" sz="quarter" idx="4294967295"/>
          </p:nvPr>
        </p:nvSpPr>
        <p:spPr bwMode="auto">
          <a:xfrm>
            <a:off x="6553200" y="6245225"/>
            <a:ext cx="2133600" cy="476250"/>
          </a:xfrm>
          <a:prstGeom prst="rect">
            <a:avLst/>
          </a:prstGeom>
          <a:noFill/>
          <a:ln>
            <a:miter lim="800000"/>
          </a:ln>
        </p:spPr>
        <p:txBody>
          <a:bodyPr/>
          <a:lstStyle/>
          <a:p>
            <a:fld id="{F02037F5-0B90-42EA-B14C-7E658C214E04}" type="slidenum">
              <a:rPr lang="en-US" altLang="zh-CN">
                <a:latin typeface="Calibri" panose="020F0502020204030204" pitchFamily="34" charset="0"/>
              </a:rPr>
            </a:fld>
            <a:endParaRPr lang="en-US" altLang="zh-CN">
              <a:latin typeface="Calibri" panose="020F0502020204030204" pitchFamily="34" charset="0"/>
            </a:endParaRPr>
          </a:p>
        </p:txBody>
      </p:sp>
      <p:sp>
        <p:nvSpPr>
          <p:cNvPr id="7" name="矩形 6"/>
          <p:cNvSpPr/>
          <p:nvPr/>
        </p:nvSpPr>
        <p:spPr>
          <a:xfrm>
            <a:off x="533400" y="1066800"/>
            <a:ext cx="8153400" cy="4092575"/>
          </a:xfrm>
          <a:prstGeom prst="rect">
            <a:avLst/>
          </a:prstGeom>
        </p:spPr>
        <p:txBody>
          <a:bodyPr>
            <a:spAutoFit/>
          </a:bodyPr>
          <a:lstStyle/>
          <a:p>
            <a:pPr fontAlgn="auto">
              <a:lnSpc>
                <a:spcPts val="3800"/>
              </a:lnSpc>
              <a:spcBef>
                <a:spcPts val="2800"/>
              </a:spcBef>
              <a:spcAft>
                <a:spcPts val="0"/>
              </a:spcAft>
              <a:defRPr/>
            </a:pPr>
            <a:r>
              <a:rPr lang="zh-CN" altLang="en-US" sz="3000" b="1" kern="0" dirty="0">
                <a:solidFill>
                  <a:srgbClr val="003192"/>
                </a:solidFill>
                <a:latin typeface="黑体" panose="02010609060101010101" pitchFamily="49" charset="-122"/>
                <a:ea typeface="黑体" panose="02010609060101010101" pitchFamily="49" charset="-122"/>
              </a:rPr>
              <a:t>风机的选择应注意：</a:t>
            </a:r>
            <a:endParaRPr lang="en-US" altLang="zh-CN" sz="3000" b="1" kern="0" dirty="0">
              <a:solidFill>
                <a:srgbClr val="003192"/>
              </a:solidFill>
              <a:latin typeface="黑体" panose="02010609060101010101" pitchFamily="49" charset="-122"/>
              <a:ea typeface="黑体" panose="02010609060101010101" pitchFamily="49" charset="-122"/>
            </a:endParaRPr>
          </a:p>
          <a:p>
            <a:pPr indent="361950" fontAlgn="auto">
              <a:lnSpc>
                <a:spcPts val="3800"/>
              </a:lnSpc>
              <a:spcBef>
                <a:spcPts val="2800"/>
              </a:spcBef>
              <a:spcAft>
                <a:spcPts val="0"/>
              </a:spcAft>
              <a:defRPr/>
            </a:pPr>
            <a:r>
              <a:rPr lang="zh-CN" altLang="en-US" sz="3000" b="1" kern="0" dirty="0">
                <a:solidFill>
                  <a:srgbClr val="FF0000"/>
                </a:solidFill>
                <a:latin typeface="黑体" panose="02010609060101010101" pitchFamily="49" charset="-122"/>
                <a:ea typeface="黑体" panose="02010609060101010101" pitchFamily="49" charset="-122"/>
              </a:rPr>
              <a:t>❀ </a:t>
            </a:r>
            <a:r>
              <a:rPr lang="zh-CN" altLang="en-US" sz="3000" b="1" kern="0" dirty="0">
                <a:solidFill>
                  <a:srgbClr val="003192"/>
                </a:solidFill>
                <a:latin typeface="黑体" panose="02010609060101010101" pitchFamily="49" charset="-122"/>
                <a:ea typeface="黑体" panose="02010609060101010101" pitchFamily="49" charset="-122"/>
              </a:rPr>
              <a:t>根据输送的气体性质，确定风机的类型</a:t>
            </a:r>
            <a:endParaRPr lang="en-US" altLang="zh-CN" sz="3000" b="1" kern="0" dirty="0">
              <a:solidFill>
                <a:srgbClr val="003192"/>
              </a:solidFill>
              <a:latin typeface="黑体" panose="02010609060101010101" pitchFamily="49" charset="-122"/>
              <a:ea typeface="黑体" panose="02010609060101010101" pitchFamily="49" charset="-122"/>
            </a:endParaRPr>
          </a:p>
          <a:p>
            <a:pPr marL="895350" indent="-533400" fontAlgn="auto">
              <a:lnSpc>
                <a:spcPts val="3800"/>
              </a:lnSpc>
              <a:spcBef>
                <a:spcPts val="2800"/>
              </a:spcBef>
              <a:spcAft>
                <a:spcPts val="0"/>
              </a:spcAft>
              <a:defRPr/>
            </a:pPr>
            <a:r>
              <a:rPr lang="zh-CN" altLang="en-US" sz="3000" b="1" kern="0" dirty="0">
                <a:solidFill>
                  <a:srgbClr val="FF0000"/>
                </a:solidFill>
                <a:latin typeface="黑体" panose="02010609060101010101" pitchFamily="49" charset="-122"/>
                <a:ea typeface="黑体" panose="02010609060101010101" pitchFamily="49" charset="-122"/>
              </a:rPr>
              <a:t>❀</a:t>
            </a:r>
            <a:r>
              <a:rPr lang="zh-CN" altLang="en-US" sz="3000" b="1" kern="0" dirty="0">
                <a:solidFill>
                  <a:srgbClr val="003192"/>
                </a:solidFill>
                <a:latin typeface="黑体" panose="02010609060101010101" pitchFamily="49" charset="-122"/>
                <a:ea typeface="黑体" panose="02010609060101010101" pitchFamily="49" charset="-122"/>
              </a:rPr>
              <a:t> 根据所需风量、风压及选定的风机类型，确定风机的机号</a:t>
            </a:r>
            <a:endParaRPr lang="en-US" altLang="zh-CN" sz="3000" b="1" kern="0" dirty="0">
              <a:solidFill>
                <a:srgbClr val="003192"/>
              </a:solidFill>
              <a:latin typeface="黑体" panose="02010609060101010101" pitchFamily="49" charset="-122"/>
              <a:ea typeface="黑体" panose="02010609060101010101" pitchFamily="49" charset="-122"/>
            </a:endParaRPr>
          </a:p>
          <a:p>
            <a:pPr marL="895350" indent="-533400" fontAlgn="auto">
              <a:lnSpc>
                <a:spcPts val="3800"/>
              </a:lnSpc>
              <a:spcBef>
                <a:spcPts val="2800"/>
              </a:spcBef>
              <a:spcAft>
                <a:spcPts val="0"/>
              </a:spcAft>
              <a:defRPr/>
            </a:pPr>
            <a:r>
              <a:rPr lang="zh-CN" altLang="en-US" sz="3000" b="1" kern="0" dirty="0">
                <a:solidFill>
                  <a:srgbClr val="FF0000"/>
                </a:solidFill>
                <a:latin typeface="黑体" panose="02010609060101010101" pitchFamily="49" charset="-122"/>
                <a:ea typeface="黑体" panose="02010609060101010101" pitchFamily="49" charset="-122"/>
              </a:rPr>
              <a:t>❀</a:t>
            </a:r>
            <a:r>
              <a:rPr lang="zh-CN" altLang="en-US" sz="3000" b="1" kern="0" dirty="0">
                <a:solidFill>
                  <a:srgbClr val="003192"/>
                </a:solidFill>
                <a:latin typeface="黑体" panose="02010609060101010101" pitchFamily="49" charset="-122"/>
                <a:ea typeface="黑体" panose="02010609060101010101" pitchFamily="49" charset="-122"/>
              </a:rPr>
              <a:t> 选用风机的风量和风压应大于通风系统的计算风量和风压</a:t>
            </a:r>
            <a:endParaRPr lang="zh-CN" altLang="en-US" sz="3000" b="1" kern="0" dirty="0">
              <a:solidFill>
                <a:srgbClr val="003192"/>
              </a:solidFill>
              <a:latin typeface="黑体" panose="02010609060101010101" pitchFamily="49" charset="-122"/>
              <a:ea typeface="黑体" panose="02010609060101010101" pitchFamily="49" charset="-122"/>
            </a:endParaRPr>
          </a:p>
        </p:txBody>
      </p:sp>
      <p:pic>
        <p:nvPicPr>
          <p:cNvPr id="153603" name="Picture 6" descr="9-19离心风机"/>
          <p:cNvPicPr>
            <a:picLocks noChangeAspect="1" noChangeArrowheads="1"/>
          </p:cNvPicPr>
          <p:nvPr/>
        </p:nvPicPr>
        <p:blipFill>
          <a:blip r:embed="rId1"/>
          <a:srcRect/>
          <a:stretch>
            <a:fillRect/>
          </a:stretch>
        </p:blipFill>
        <p:spPr bwMode="auto">
          <a:xfrm>
            <a:off x="6553200" y="4554538"/>
            <a:ext cx="2209800" cy="2103437"/>
          </a:xfrm>
          <a:prstGeom prst="rect">
            <a:avLst/>
          </a:prstGeom>
          <a:noFill/>
          <a:ln w="9525">
            <a:noFill/>
            <a:miter lim="800000"/>
            <a:headEnd/>
            <a:tailEnd/>
          </a:ln>
        </p:spPr>
      </p:pic>
      <p:sp>
        <p:nvSpPr>
          <p:cNvPr id="8" name="Rectangle 2"/>
          <p:cNvSpPr>
            <a:spLocks noGrp="1" noChangeArrowheads="1"/>
          </p:cNvSpPr>
          <p:nvPr>
            <p:ph type="title"/>
          </p:nvPr>
        </p:nvSpPr>
        <p:spPr>
          <a:xfrm>
            <a:off x="914400" y="228600"/>
            <a:ext cx="7696200" cy="609600"/>
          </a:xfrm>
        </p:spPr>
        <p:txBody>
          <a:bodyPr rtlCol="0">
            <a:normAutofit fontScale="90000"/>
          </a:bodyPr>
          <a:lstStyle/>
          <a:p>
            <a:pPr fontAlgn="auto">
              <a:spcAft>
                <a:spcPts val="0"/>
              </a:spcAft>
              <a:defRPr/>
            </a:pPr>
            <a:r>
              <a:rPr lang="zh-CN" altLang="en-US" dirty="0">
                <a:solidFill>
                  <a:schemeClr val="bg1">
                    <a:lumMod val="95000"/>
                  </a:schemeClr>
                </a:solidFill>
              </a:rPr>
              <a:t>工业通风系统的组成</a:t>
            </a:r>
            <a:endParaRPr lang="zh-CN" altLang="en-US" dirty="0">
              <a:solidFill>
                <a:schemeClr val="bg1">
                  <a:lumMod val="95000"/>
                </a:schemeClr>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3" name="Picture 3" descr="C:\Users\111\Desktop\职业病危害工程防护讲义照片\IMG_20141222_160140.jpg"/>
          <p:cNvPicPr>
            <a:picLocks noChangeAspect="1" noChangeArrowheads="1"/>
          </p:cNvPicPr>
          <p:nvPr/>
        </p:nvPicPr>
        <p:blipFill>
          <a:blip r:embed="rId1"/>
          <a:srcRect/>
          <a:stretch>
            <a:fillRect/>
          </a:stretch>
        </p:blipFill>
        <p:spPr bwMode="auto">
          <a:xfrm>
            <a:off x="1500188" y="2143125"/>
            <a:ext cx="6227762" cy="4619625"/>
          </a:xfrm>
          <a:prstGeom prst="rect">
            <a:avLst/>
          </a:prstGeom>
          <a:noFill/>
          <a:ln w="9525">
            <a:noFill/>
            <a:miter lim="800000"/>
            <a:headEnd/>
            <a:tailEnd/>
          </a:ln>
        </p:spPr>
      </p:pic>
      <p:sp>
        <p:nvSpPr>
          <p:cNvPr id="28674" name="标题 1"/>
          <p:cNvSpPr>
            <a:spLocks noGrp="1"/>
          </p:cNvSpPr>
          <p:nvPr>
            <p:ph type="title"/>
          </p:nvPr>
        </p:nvSpPr>
        <p:spPr/>
        <p:txBody>
          <a:bodyPr/>
          <a:lstStyle/>
          <a:p>
            <a:r>
              <a:rPr lang="zh-CN" altLang="en-US" sz="3600"/>
              <a:t>改革生产工艺，控制职业病危害</a:t>
            </a:r>
            <a:endParaRPr lang="zh-CN" altLang="en-US" sz="3600"/>
          </a:p>
        </p:txBody>
      </p:sp>
      <p:sp>
        <p:nvSpPr>
          <p:cNvPr id="28675" name="内容占位符 2"/>
          <p:cNvSpPr>
            <a:spLocks noGrp="1"/>
          </p:cNvSpPr>
          <p:nvPr>
            <p:ph idx="1"/>
          </p:nvPr>
        </p:nvSpPr>
        <p:spPr>
          <a:xfrm>
            <a:off x="457200" y="1000125"/>
            <a:ext cx="8229600" cy="4983163"/>
          </a:xfrm>
        </p:spPr>
        <p:txBody>
          <a:bodyPr/>
          <a:lstStyle/>
          <a:p>
            <a:r>
              <a:rPr lang="zh-CN" altLang="en-US" sz="2400"/>
              <a:t>某汽车制造企业：采用自动焊接装置先进工艺，并设置局部排风罩，极大地减少了劳动者接触焊接作业所产生危害的机会。</a:t>
            </a:r>
            <a:r>
              <a:rPr lang="zh-CN" altLang="en-US" sz="2400">
                <a:solidFill>
                  <a:srgbClr val="FF0000"/>
                </a:solidFill>
              </a:rPr>
              <a:t>               </a:t>
            </a:r>
            <a:endParaRPr lang="zh-CN" altLang="en-US" sz="2400">
              <a:solidFill>
                <a:srgbClr val="FF0000"/>
              </a:solidFill>
            </a:endParaRPr>
          </a:p>
        </p:txBody>
      </p:sp>
      <p:sp>
        <p:nvSpPr>
          <p:cNvPr id="28676" name="Text Box 3"/>
          <p:cNvSpPr txBox="1">
            <a:spLocks noChangeArrowheads="1"/>
          </p:cNvSpPr>
          <p:nvPr/>
        </p:nvSpPr>
        <p:spPr bwMode="auto">
          <a:xfrm>
            <a:off x="928688" y="5286375"/>
            <a:ext cx="1285875" cy="485775"/>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全自动焊接设备及防护帘</a:t>
            </a:r>
            <a:endParaRPr lang="zh-CN" sz="1400" b="1">
              <a:solidFill>
                <a:srgbClr val="FF0000"/>
              </a:solidFill>
              <a:latin typeface="黑体" panose="02010609060101010101" pitchFamily="49" charset="-122"/>
              <a:ea typeface="黑体" panose="02010609060101010101" pitchFamily="49" charset="-122"/>
            </a:endParaRPr>
          </a:p>
        </p:txBody>
      </p:sp>
      <p:cxnSp>
        <p:nvCxnSpPr>
          <p:cNvPr id="28677" name="AutoShape 4"/>
          <p:cNvCxnSpPr>
            <a:cxnSpLocks noChangeShapeType="1"/>
          </p:cNvCxnSpPr>
          <p:nvPr/>
        </p:nvCxnSpPr>
        <p:spPr bwMode="auto">
          <a:xfrm flipV="1">
            <a:off x="2143125" y="5143500"/>
            <a:ext cx="1071563" cy="214313"/>
          </a:xfrm>
          <a:prstGeom prst="straightConnector1">
            <a:avLst/>
          </a:prstGeom>
          <a:noFill/>
          <a:ln w="9525">
            <a:solidFill>
              <a:srgbClr val="FFFFFF"/>
            </a:solidFill>
            <a:round/>
            <a:tailEnd type="triangle" w="med" len="med"/>
          </a:ln>
        </p:spPr>
      </p:cxnSp>
      <p:sp>
        <p:nvSpPr>
          <p:cNvPr id="28678" name="Text Box 3"/>
          <p:cNvSpPr txBox="1">
            <a:spLocks noChangeArrowheads="1"/>
          </p:cNvSpPr>
          <p:nvPr/>
        </p:nvSpPr>
        <p:spPr bwMode="auto">
          <a:xfrm>
            <a:off x="6143625" y="3214688"/>
            <a:ext cx="1500188" cy="485775"/>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伸缩式局部</a:t>
            </a:r>
            <a:endParaRPr lang="en-US" altLang="zh-CN" sz="1400" b="1">
              <a:solidFill>
                <a:srgbClr val="FF0000"/>
              </a:solidFill>
              <a:latin typeface="黑体" panose="02010609060101010101" pitchFamily="49" charset="-122"/>
              <a:ea typeface="黑体" panose="02010609060101010101" pitchFamily="49" charset="-122"/>
            </a:endParaRPr>
          </a:p>
          <a:p>
            <a:pPr algn="ctr"/>
            <a:r>
              <a:rPr lang="zh-CN" altLang="en-US" sz="1400" b="1">
                <a:solidFill>
                  <a:srgbClr val="FF0000"/>
                </a:solidFill>
                <a:latin typeface="黑体" panose="02010609060101010101" pitchFamily="49" charset="-122"/>
                <a:ea typeface="黑体" panose="02010609060101010101" pitchFamily="49" charset="-122"/>
              </a:rPr>
              <a:t>排风罩与管道</a:t>
            </a:r>
            <a:endParaRPr lang="zh-CN" sz="1400" b="1">
              <a:solidFill>
                <a:srgbClr val="FF0000"/>
              </a:solidFill>
              <a:latin typeface="黑体" panose="02010609060101010101" pitchFamily="49" charset="-122"/>
              <a:ea typeface="黑体" panose="02010609060101010101" pitchFamily="49" charset="-122"/>
            </a:endParaRPr>
          </a:p>
        </p:txBody>
      </p:sp>
      <p:cxnSp>
        <p:nvCxnSpPr>
          <p:cNvPr id="28679" name="AutoShape 4"/>
          <p:cNvCxnSpPr>
            <a:cxnSpLocks noChangeShapeType="1"/>
          </p:cNvCxnSpPr>
          <p:nvPr/>
        </p:nvCxnSpPr>
        <p:spPr bwMode="auto">
          <a:xfrm rot="10800000">
            <a:off x="5143500" y="3143250"/>
            <a:ext cx="1071563" cy="142875"/>
          </a:xfrm>
          <a:prstGeom prst="straightConnector1">
            <a:avLst/>
          </a:prstGeom>
          <a:noFill/>
          <a:ln w="9525">
            <a:solidFill>
              <a:srgbClr val="FFFFFF"/>
            </a:solidFill>
            <a:round/>
            <a:tailEnd type="triangle" w="med" len="med"/>
          </a:ln>
        </p:spPr>
      </p:cxnSp>
      <p:cxnSp>
        <p:nvCxnSpPr>
          <p:cNvPr id="28680" name="AutoShape 4"/>
          <p:cNvCxnSpPr>
            <a:cxnSpLocks noChangeShapeType="1"/>
          </p:cNvCxnSpPr>
          <p:nvPr/>
        </p:nvCxnSpPr>
        <p:spPr bwMode="auto">
          <a:xfrm rot="5400000">
            <a:off x="4898231" y="3674269"/>
            <a:ext cx="1500188" cy="1009650"/>
          </a:xfrm>
          <a:prstGeom prst="straightConnector1">
            <a:avLst/>
          </a:prstGeom>
          <a:noFill/>
          <a:ln w="9525">
            <a:solidFill>
              <a:srgbClr val="FFFFFF"/>
            </a:solidFill>
            <a:round/>
            <a:tailEnd type="triangle" w="med" len="med"/>
          </a:ln>
        </p:spPr>
      </p:cxnSp>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sp>
        <p:nvSpPr>
          <p:cNvPr id="4" name="Rectangle 3"/>
          <p:cNvSpPr txBox="1">
            <a:spLocks noChangeArrowheads="1"/>
          </p:cNvSpPr>
          <p:nvPr/>
        </p:nvSpPr>
        <p:spPr bwMode="auto">
          <a:xfrm>
            <a:off x="609600" y="1752600"/>
            <a:ext cx="8229600" cy="4525963"/>
          </a:xfrm>
          <a:prstGeom prst="rect">
            <a:avLst/>
          </a:prstGeom>
          <a:noFill/>
          <a:ln w="9525">
            <a:noFill/>
            <a:miter lim="800000"/>
          </a:ln>
          <a:effectLst/>
        </p:spPr>
        <p:txBody>
          <a:bodyPr/>
          <a:lstStyle/>
          <a:p>
            <a:pPr indent="361950" fontAlgn="auto">
              <a:lnSpc>
                <a:spcPts val="3800"/>
              </a:lnSpc>
              <a:spcBef>
                <a:spcPts val="500"/>
              </a:spcBef>
              <a:spcAft>
                <a:spcPts val="0"/>
              </a:spcAft>
              <a:defRPr/>
            </a:pPr>
            <a:r>
              <a:rPr lang="zh-CN" altLang="en-US" sz="4200" kern="0" dirty="0">
                <a:solidFill>
                  <a:srgbClr val="C00000"/>
                </a:solidFill>
                <a:latin typeface="隶书" pitchFamily="49" charset="-122"/>
                <a:ea typeface="隶书" pitchFamily="49" charset="-122"/>
              </a:rPr>
              <a:t>要求：</a:t>
            </a:r>
            <a:endParaRPr lang="en-US" altLang="zh-CN" sz="4200" kern="0" dirty="0">
              <a:solidFill>
                <a:srgbClr val="C00000"/>
              </a:solidFill>
              <a:latin typeface="隶书" pitchFamily="49" charset="-122"/>
              <a:ea typeface="隶书" pitchFamily="49" charset="-122"/>
            </a:endParaRPr>
          </a:p>
          <a:p>
            <a:pPr indent="361950" fontAlgn="auto">
              <a:lnSpc>
                <a:spcPts val="3800"/>
              </a:lnSpc>
              <a:spcBef>
                <a:spcPts val="500"/>
              </a:spcBef>
              <a:spcAft>
                <a:spcPts val="0"/>
              </a:spcAft>
              <a:defRPr/>
            </a:pPr>
            <a:r>
              <a:rPr lang="en-US" altLang="zh-CN" sz="3200" b="1" kern="0" dirty="0">
                <a:solidFill>
                  <a:srgbClr val="003192"/>
                </a:solidFill>
                <a:latin typeface="黑体" panose="02010609060101010101" pitchFamily="49" charset="-122"/>
                <a:ea typeface="黑体" panose="02010609060101010101" pitchFamily="49" charset="-122"/>
              </a:rPr>
              <a:t>✎  </a:t>
            </a:r>
            <a:r>
              <a:rPr lang="zh-CN" altLang="en-US" sz="3200" b="1" kern="0" dirty="0">
                <a:solidFill>
                  <a:srgbClr val="003192"/>
                </a:solidFill>
                <a:latin typeface="黑体" panose="02010609060101010101" pitchFamily="49" charset="-122"/>
                <a:ea typeface="黑体" panose="02010609060101010101" pitchFamily="49" charset="-122"/>
              </a:rPr>
              <a:t>熟悉我国粉尘控制的八字方针；</a:t>
            </a:r>
            <a:endParaRPr lang="en-US" altLang="zh-CN" sz="3200" b="1" kern="0" dirty="0">
              <a:solidFill>
                <a:srgbClr val="003192"/>
              </a:solidFill>
              <a:latin typeface="黑体" panose="02010609060101010101" pitchFamily="49" charset="-122"/>
              <a:ea typeface="黑体" panose="02010609060101010101" pitchFamily="49" charset="-122"/>
            </a:endParaRPr>
          </a:p>
          <a:p>
            <a:pPr indent="361950" fontAlgn="auto">
              <a:lnSpc>
                <a:spcPts val="3800"/>
              </a:lnSpc>
              <a:spcBef>
                <a:spcPts val="500"/>
              </a:spcBef>
              <a:spcAft>
                <a:spcPts val="0"/>
              </a:spcAft>
              <a:defRPr/>
            </a:pPr>
            <a:r>
              <a:rPr lang="en-US" altLang="zh-CN" sz="3200" b="1" kern="0" dirty="0">
                <a:solidFill>
                  <a:srgbClr val="003192"/>
                </a:solidFill>
                <a:latin typeface="黑体" panose="02010609060101010101" pitchFamily="49" charset="-122"/>
                <a:ea typeface="黑体" panose="02010609060101010101" pitchFamily="49" charset="-122"/>
              </a:rPr>
              <a:t>✎  </a:t>
            </a:r>
            <a:r>
              <a:rPr lang="zh-CN" altLang="en-US" sz="3200" b="1" kern="0" dirty="0">
                <a:solidFill>
                  <a:srgbClr val="003192"/>
                </a:solidFill>
                <a:latin typeface="黑体" panose="02010609060101010101" pitchFamily="49" charset="-122"/>
                <a:ea typeface="黑体" panose="02010609060101010101" pitchFamily="49" charset="-122"/>
              </a:rPr>
              <a:t>了解常见除尘器的种类和特点；</a:t>
            </a:r>
            <a:endParaRPr lang="en-US" altLang="zh-CN" sz="3200" b="1" kern="0" dirty="0">
              <a:solidFill>
                <a:srgbClr val="003192"/>
              </a:solidFill>
              <a:latin typeface="黑体" panose="02010609060101010101" pitchFamily="49" charset="-122"/>
              <a:ea typeface="黑体" panose="02010609060101010101" pitchFamily="49" charset="-122"/>
            </a:endParaRPr>
          </a:p>
          <a:p>
            <a:pPr indent="361950" fontAlgn="auto">
              <a:lnSpc>
                <a:spcPts val="3800"/>
              </a:lnSpc>
              <a:spcBef>
                <a:spcPts val="500"/>
              </a:spcBef>
              <a:spcAft>
                <a:spcPts val="0"/>
              </a:spcAft>
              <a:defRPr/>
            </a:pPr>
            <a:r>
              <a:rPr lang="en-US" altLang="zh-CN" sz="3200" b="1" kern="0" dirty="0">
                <a:solidFill>
                  <a:srgbClr val="003192"/>
                </a:solidFill>
                <a:latin typeface="黑体" panose="02010609060101010101" pitchFamily="49" charset="-122"/>
                <a:ea typeface="黑体" panose="02010609060101010101" pitchFamily="49" charset="-122"/>
              </a:rPr>
              <a:t>✎  </a:t>
            </a:r>
            <a:r>
              <a:rPr lang="zh-CN" altLang="en-US" sz="3200" b="1" kern="0" dirty="0">
                <a:solidFill>
                  <a:srgbClr val="003192"/>
                </a:solidFill>
                <a:latin typeface="黑体" panose="02010609060101010101" pitchFamily="49" charset="-122"/>
                <a:ea typeface="黑体" panose="02010609060101010101" pitchFamily="49" charset="-122"/>
              </a:rPr>
              <a:t>了解除尘器选择的基本要求。</a:t>
            </a:r>
            <a:endParaRPr lang="zh-CN" altLang="en-US" sz="3200" b="1" kern="0" dirty="0">
              <a:solidFill>
                <a:srgbClr val="003192"/>
              </a:solidFill>
              <a:latin typeface="黑体" panose="02010609060101010101" pitchFamily="49" charset="-122"/>
              <a:ea typeface="黑体" panose="02010609060101010101" pitchFamily="49" charset="-122"/>
            </a:endParaRP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609600" y="1828800"/>
            <a:ext cx="8001000" cy="3200400"/>
          </a:xfrm>
          <a:prstGeom prst="rect">
            <a:avLst/>
          </a:prstGeom>
          <a:noFill/>
          <a:ln w="9525">
            <a:noFill/>
            <a:miter lim="800000"/>
          </a:ln>
          <a:effectLst/>
        </p:spPr>
        <p:txBody>
          <a:bodyPr/>
          <a:lstStyle/>
          <a:p>
            <a:pPr indent="714375" algn="just" fontAlgn="auto">
              <a:lnSpc>
                <a:spcPts val="3800"/>
              </a:lnSpc>
              <a:spcBef>
                <a:spcPts val="1800"/>
              </a:spcBef>
              <a:spcAft>
                <a:spcPts val="0"/>
              </a:spcAft>
              <a:defRPr/>
            </a:pPr>
            <a:r>
              <a:rPr lang="zh-CN" altLang="en-US" sz="2800" b="1" dirty="0">
                <a:solidFill>
                  <a:srgbClr val="003192"/>
                </a:solidFill>
                <a:latin typeface="黑体" panose="02010609060101010101" pitchFamily="49" charset="-122"/>
                <a:ea typeface="黑体" panose="02010609060101010101" pitchFamily="49" charset="-122"/>
              </a:rPr>
              <a:t>粉尘的来源非常广泛。固体物质的机械加工、矿山开采、矿石粉碎等等，均可能产生粉尘。</a:t>
            </a:r>
            <a:endParaRPr lang="en-US" altLang="zh-CN" sz="2800" b="1" dirty="0">
              <a:solidFill>
                <a:srgbClr val="003192"/>
              </a:solidFill>
              <a:latin typeface="黑体" panose="02010609060101010101" pitchFamily="49" charset="-122"/>
              <a:ea typeface="黑体" panose="02010609060101010101" pitchFamily="49" charset="-122"/>
            </a:endParaRPr>
          </a:p>
          <a:p>
            <a:pPr algn="just" fontAlgn="auto">
              <a:lnSpc>
                <a:spcPts val="3800"/>
              </a:lnSpc>
              <a:spcBef>
                <a:spcPts val="3000"/>
              </a:spcBef>
              <a:spcAft>
                <a:spcPts val="0"/>
              </a:spcAft>
              <a:defRPr/>
            </a:pPr>
            <a:r>
              <a:rPr lang="zh-CN" altLang="en-US" sz="2800" b="1" dirty="0">
                <a:solidFill>
                  <a:srgbClr val="003192"/>
                </a:solidFill>
                <a:latin typeface="黑体" panose="02010609060101010101" pitchFamily="49" charset="-122"/>
                <a:ea typeface="黑体" panose="02010609060101010101" pitchFamily="49" charset="-122"/>
              </a:rPr>
              <a:t>    生产性粉尘一般有无机粉尘、有机粉尘两大类。生产环境中大多存在两种以上的粉尘混合存在。</a:t>
            </a:r>
            <a:endParaRPr lang="en-US" altLang="zh-CN" sz="2800" b="1" dirty="0">
              <a:solidFill>
                <a:srgbClr val="003192"/>
              </a:solidFill>
              <a:latin typeface="黑体" panose="02010609060101010101" pitchFamily="49" charset="-122"/>
              <a:ea typeface="黑体" panose="02010609060101010101" pitchFamily="49" charset="-122"/>
            </a:endParaRPr>
          </a:p>
        </p:txBody>
      </p:sp>
      <p:sp>
        <p:nvSpPr>
          <p:cNvPr id="155650"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685800" y="1981200"/>
            <a:ext cx="7772400" cy="4114800"/>
          </a:xfrm>
          <a:prstGeom prst="rect">
            <a:avLst/>
          </a:prstGeom>
          <a:noFill/>
          <a:ln w="9525">
            <a:noFill/>
            <a:miter lim="800000"/>
          </a:ln>
        </p:spPr>
        <p:txBody>
          <a:bodyPr/>
          <a:lstStyle/>
          <a:p>
            <a:pPr marL="342900" indent="-342900" algn="just" eaLnBrk="0" fontAlgn="auto" hangingPunct="0">
              <a:spcBef>
                <a:spcPct val="20000"/>
              </a:spcBef>
              <a:spcAft>
                <a:spcPts val="0"/>
              </a:spcAft>
              <a:buFontTx/>
              <a:buChar char="•"/>
              <a:defRPr/>
            </a:pPr>
            <a:r>
              <a:rPr lang="zh-CN" altLang="en-US" sz="3200" b="1" kern="0" dirty="0">
                <a:solidFill>
                  <a:srgbClr val="003192"/>
                </a:solidFill>
                <a:latin typeface="黑体" panose="02010609060101010101" pitchFamily="49" charset="-122"/>
                <a:ea typeface="黑体" panose="02010609060101010101" pitchFamily="49" charset="-122"/>
              </a:rPr>
              <a:t>细小的粉尘本身没有独立运动能力，一次尘化作用不足以使粉尘扩散飞扬，它只造成局部地点的空气污染。</a:t>
            </a:r>
            <a:endParaRPr lang="zh-CN" altLang="en-US" sz="3200" b="1" kern="0" dirty="0">
              <a:solidFill>
                <a:srgbClr val="003192"/>
              </a:solidFill>
              <a:latin typeface="黑体" panose="02010609060101010101" pitchFamily="49" charset="-122"/>
              <a:ea typeface="黑体" panose="02010609060101010101" pitchFamily="49" charset="-122"/>
            </a:endParaRPr>
          </a:p>
          <a:p>
            <a:pPr marL="342900" indent="-342900" algn="just" eaLnBrk="0" fontAlgn="auto" hangingPunct="0">
              <a:spcBef>
                <a:spcPct val="20000"/>
              </a:spcBef>
              <a:spcAft>
                <a:spcPts val="0"/>
              </a:spcAft>
              <a:buFontTx/>
              <a:buChar char="•"/>
              <a:defRPr/>
            </a:pPr>
            <a:r>
              <a:rPr lang="zh-CN" altLang="en-US" sz="3200" b="1" kern="0" dirty="0">
                <a:solidFill>
                  <a:srgbClr val="003192"/>
                </a:solidFill>
                <a:latin typeface="黑体" panose="02010609060101010101" pitchFamily="49" charset="-122"/>
                <a:ea typeface="黑体" panose="02010609060101010101" pitchFamily="49" charset="-122"/>
              </a:rPr>
              <a:t>由于通风或冷热气流对流所形成的室内气流称为二次气流，其带着局部地点的含尘空气在整个车间流动，污染车间空气环境。</a:t>
            </a:r>
            <a:endParaRPr lang="zh-CN" altLang="en-US" sz="3200" b="1" kern="0" dirty="0">
              <a:solidFill>
                <a:srgbClr val="003192"/>
              </a:solidFill>
              <a:latin typeface="黑体" panose="02010609060101010101" pitchFamily="49" charset="-122"/>
              <a:ea typeface="黑体" panose="02010609060101010101" pitchFamily="49" charset="-122"/>
            </a:endParaRPr>
          </a:p>
        </p:txBody>
      </p:sp>
      <p:sp>
        <p:nvSpPr>
          <p:cNvPr id="156674"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685800" y="1981200"/>
            <a:ext cx="7772400" cy="4114800"/>
          </a:xfrm>
          <a:prstGeom prst="rect">
            <a:avLst/>
          </a:prstGeom>
          <a:noFill/>
          <a:ln w="9525">
            <a:noFill/>
            <a:miter lim="800000"/>
          </a:ln>
        </p:spPr>
        <p:txBody>
          <a:bodyPr/>
          <a:lstStyle/>
          <a:p>
            <a:pPr marL="342900" indent="-342900" eaLnBrk="0" fontAlgn="auto" hangingPunct="0">
              <a:spcBef>
                <a:spcPct val="20000"/>
              </a:spcBef>
              <a:spcAft>
                <a:spcPts val="0"/>
              </a:spcAft>
              <a:buFontTx/>
              <a:buChar char="•"/>
              <a:defRPr/>
            </a:pPr>
            <a:r>
              <a:rPr lang="zh-CN" altLang="en-US" sz="3200" b="1" kern="0" dirty="0">
                <a:solidFill>
                  <a:srgbClr val="003192"/>
                </a:solidFill>
                <a:latin typeface="黑体" panose="02010609060101010101" pitchFamily="49" charset="-122"/>
                <a:ea typeface="黑体" panose="02010609060101010101" pitchFamily="49" charset="-122"/>
              </a:rPr>
              <a:t>粉尘是依附于气流而运动的，只要控制室内气流的流动，就可以控制粉尘在室内的扩散，即采用通风方法控制工业有害物，合理组织车间内气流，尽量采用密闭装置，使一次尘化气流和二次尘化气流隔开，避免粉尘传播。</a:t>
            </a:r>
            <a:endParaRPr lang="zh-CN" altLang="en-US" sz="3200" b="1" kern="0" dirty="0">
              <a:solidFill>
                <a:srgbClr val="003192"/>
              </a:solidFill>
              <a:latin typeface="黑体" panose="02010609060101010101" pitchFamily="49" charset="-122"/>
              <a:ea typeface="黑体" panose="02010609060101010101" pitchFamily="49" charset="-122"/>
            </a:endParaRPr>
          </a:p>
        </p:txBody>
      </p:sp>
      <p:sp>
        <p:nvSpPr>
          <p:cNvPr id="157698"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685800" y="1676400"/>
            <a:ext cx="8077200" cy="4495800"/>
          </a:xfrm>
          <a:prstGeom prst="rect">
            <a:avLst/>
          </a:prstGeom>
          <a:noFill/>
          <a:ln w="9525">
            <a:noFill/>
            <a:miter lim="800000"/>
          </a:ln>
        </p:spPr>
        <p:txBody>
          <a:bodyPr/>
          <a:lstStyle/>
          <a:p>
            <a:pPr marL="180975" eaLnBrk="0" fontAlgn="auto" hangingPunct="0">
              <a:spcBef>
                <a:spcPct val="20000"/>
              </a:spcBef>
              <a:spcAft>
                <a:spcPts val="0"/>
              </a:spcAft>
              <a:defRPr/>
            </a:pPr>
            <a:r>
              <a:rPr lang="zh-CN" altLang="en-US" sz="3000" b="1" kern="0" dirty="0">
                <a:solidFill>
                  <a:srgbClr val="003192"/>
                </a:solidFill>
                <a:latin typeface="黑体" panose="02010609060101010101" pitchFamily="49" charset="-122"/>
                <a:ea typeface="黑体" panose="02010609060101010101" pitchFamily="49" charset="-122"/>
              </a:rPr>
              <a:t>    我国在总结粉尘危害控制经验的基础上，提出“革、水、密、风、护、管、教、查”八字方针。</a:t>
            </a:r>
            <a:endParaRPr lang="en-US" altLang="zh-CN" sz="3000" b="1" kern="0" dirty="0">
              <a:solidFill>
                <a:srgbClr val="003192"/>
              </a:solidFill>
              <a:latin typeface="黑体" panose="02010609060101010101" pitchFamily="49" charset="-122"/>
              <a:ea typeface="黑体" panose="02010609060101010101" pitchFamily="49" charset="-122"/>
            </a:endParaRPr>
          </a:p>
          <a:p>
            <a:pPr marL="895350" indent="-714375" eaLnBrk="0" fontAlgn="auto" hangingPunct="0">
              <a:spcBef>
                <a:spcPts val="1500"/>
              </a:spcBef>
              <a:spcAft>
                <a:spcPts val="0"/>
              </a:spcAft>
              <a:defRPr/>
            </a:pPr>
            <a:endParaRPr lang="en-US" altLang="zh-CN" sz="3000" b="1" kern="0" dirty="0">
              <a:solidFill>
                <a:srgbClr val="003192"/>
              </a:solidFill>
              <a:latin typeface="黑体" panose="02010609060101010101" pitchFamily="49" charset="-122"/>
              <a:ea typeface="黑体" panose="02010609060101010101" pitchFamily="49" charset="-122"/>
            </a:endParaRPr>
          </a:p>
          <a:p>
            <a:pPr marL="895350" indent="-714375" eaLnBrk="0" fontAlgn="auto" hangingPunct="0">
              <a:spcBef>
                <a:spcPts val="1500"/>
              </a:spcBef>
              <a:spcAft>
                <a:spcPts val="0"/>
              </a:spcAft>
              <a:defRPr/>
            </a:pPr>
            <a:endParaRPr lang="en-US" altLang="zh-CN" sz="3000" b="1" kern="0" dirty="0">
              <a:solidFill>
                <a:srgbClr val="003192"/>
              </a:solidFill>
              <a:latin typeface="黑体" panose="02010609060101010101" pitchFamily="49" charset="-122"/>
              <a:ea typeface="黑体" panose="02010609060101010101" pitchFamily="49" charset="-122"/>
            </a:endParaRPr>
          </a:p>
          <a:p>
            <a:pPr marL="895350" indent="-714375" eaLnBrk="0" fontAlgn="auto" hangingPunct="0">
              <a:spcBef>
                <a:spcPct val="20000"/>
              </a:spcBef>
              <a:spcAft>
                <a:spcPts val="0"/>
              </a:spcAft>
              <a:defRPr/>
            </a:pPr>
            <a:br>
              <a:rPr lang="zh-CN" altLang="en-US" sz="2800" b="1" dirty="0">
                <a:solidFill>
                  <a:srgbClr val="003192"/>
                </a:solidFill>
                <a:latin typeface="黑体" panose="02010609060101010101" pitchFamily="49" charset="-122"/>
                <a:ea typeface="黑体" panose="02010609060101010101" pitchFamily="49" charset="-122"/>
              </a:rPr>
            </a:br>
            <a:endParaRPr lang="zh-CN" altLang="en-US" sz="2800" b="1" kern="0" dirty="0">
              <a:solidFill>
                <a:srgbClr val="003192"/>
              </a:solidFill>
              <a:latin typeface="黑体" panose="02010609060101010101" pitchFamily="49" charset="-122"/>
              <a:ea typeface="黑体" panose="02010609060101010101" pitchFamily="49" charset="-122"/>
            </a:endParaRPr>
          </a:p>
        </p:txBody>
      </p:sp>
      <p:sp>
        <p:nvSpPr>
          <p:cNvPr id="5" name="圆角矩形 4"/>
          <p:cNvSpPr/>
          <p:nvPr/>
        </p:nvSpPr>
        <p:spPr>
          <a:xfrm>
            <a:off x="1066800" y="3276600"/>
            <a:ext cx="3429000" cy="3352800"/>
          </a:xfrm>
          <a:prstGeom prst="roundRect">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95350" indent="-714375" eaLnBrk="0" fontAlgn="auto" hangingPunct="0">
              <a:spcBef>
                <a:spcPts val="1500"/>
              </a:spcBef>
              <a:spcAft>
                <a:spcPts val="0"/>
              </a:spcAft>
              <a:defRPr/>
            </a:pPr>
            <a:r>
              <a:rPr lang="zh-CN" altLang="en-US" sz="3000" kern="0" dirty="0">
                <a:solidFill>
                  <a:srgbClr val="C00000"/>
                </a:solidFill>
                <a:latin typeface="隶书" pitchFamily="49" charset="-122"/>
                <a:ea typeface="隶书" pitchFamily="49" charset="-122"/>
              </a:rPr>
              <a:t>革：</a:t>
            </a:r>
            <a:r>
              <a:rPr lang="zh-CN" altLang="en-US" sz="3000" b="1" dirty="0">
                <a:solidFill>
                  <a:srgbClr val="003192"/>
                </a:solidFill>
                <a:latin typeface="黑体" panose="02010609060101010101" pitchFamily="49" charset="-122"/>
                <a:ea typeface="黑体" panose="02010609060101010101" pitchFamily="49" charset="-122"/>
              </a:rPr>
              <a:t>技术革新</a:t>
            </a:r>
            <a:endParaRPr lang="en-US" altLang="zh-CN" sz="3000" b="1" dirty="0">
              <a:solidFill>
                <a:srgbClr val="003192"/>
              </a:solidFill>
              <a:latin typeface="黑体" panose="02010609060101010101" pitchFamily="49" charset="-122"/>
              <a:ea typeface="黑体" panose="02010609060101010101" pitchFamily="49" charset="-122"/>
            </a:endParaRPr>
          </a:p>
          <a:p>
            <a:pPr marL="895350" indent="-714375" eaLnBrk="0" fontAlgn="auto" hangingPunct="0">
              <a:spcBef>
                <a:spcPts val="1500"/>
              </a:spcBef>
              <a:spcAft>
                <a:spcPts val="0"/>
              </a:spcAft>
              <a:defRPr/>
            </a:pPr>
            <a:r>
              <a:rPr lang="zh-CN" altLang="en-US" sz="3000" kern="0" dirty="0">
                <a:solidFill>
                  <a:srgbClr val="C00000"/>
                </a:solidFill>
                <a:latin typeface="隶书" pitchFamily="49" charset="-122"/>
                <a:ea typeface="隶书" pitchFamily="49" charset="-122"/>
              </a:rPr>
              <a:t>水：</a:t>
            </a:r>
            <a:r>
              <a:rPr lang="zh-CN" altLang="en-US" sz="3000" b="1" dirty="0">
                <a:solidFill>
                  <a:srgbClr val="003192"/>
                </a:solidFill>
                <a:latin typeface="黑体" panose="02010609060101010101" pitchFamily="49" charset="-122"/>
                <a:ea typeface="黑体" panose="02010609060101010101" pitchFamily="49" charset="-122"/>
              </a:rPr>
              <a:t>即湿式作业</a:t>
            </a:r>
            <a:endParaRPr lang="en-US" altLang="zh-CN" sz="3000" b="1" dirty="0">
              <a:solidFill>
                <a:srgbClr val="003192"/>
              </a:solidFill>
              <a:latin typeface="黑体" panose="02010609060101010101" pitchFamily="49" charset="-122"/>
              <a:ea typeface="黑体" panose="02010609060101010101" pitchFamily="49" charset="-122"/>
            </a:endParaRPr>
          </a:p>
          <a:p>
            <a:pPr marL="895350" indent="-714375" eaLnBrk="0" fontAlgn="auto" hangingPunct="0">
              <a:spcBef>
                <a:spcPts val="1500"/>
              </a:spcBef>
              <a:spcAft>
                <a:spcPts val="0"/>
              </a:spcAft>
              <a:defRPr/>
            </a:pPr>
            <a:r>
              <a:rPr lang="zh-CN" altLang="en-US" sz="3000" kern="0" dirty="0">
                <a:solidFill>
                  <a:srgbClr val="C00000"/>
                </a:solidFill>
                <a:latin typeface="隶书" pitchFamily="49" charset="-122"/>
                <a:ea typeface="隶书" pitchFamily="49" charset="-122"/>
              </a:rPr>
              <a:t>密：</a:t>
            </a:r>
            <a:r>
              <a:rPr lang="zh-CN" altLang="en-US" sz="3000" b="1" dirty="0">
                <a:solidFill>
                  <a:srgbClr val="003192"/>
                </a:solidFill>
                <a:latin typeface="黑体" panose="02010609060101010101" pitchFamily="49" charset="-122"/>
                <a:ea typeface="黑体" panose="02010609060101010101" pitchFamily="49" charset="-122"/>
              </a:rPr>
              <a:t>密闭尘源</a:t>
            </a:r>
            <a:endParaRPr lang="en-US" altLang="zh-CN" sz="3000" b="1" dirty="0">
              <a:solidFill>
                <a:srgbClr val="003192"/>
              </a:solidFill>
              <a:latin typeface="黑体" panose="02010609060101010101" pitchFamily="49" charset="-122"/>
              <a:ea typeface="黑体" panose="02010609060101010101" pitchFamily="49" charset="-122"/>
            </a:endParaRPr>
          </a:p>
          <a:p>
            <a:pPr marL="895350" indent="-714375" eaLnBrk="0" fontAlgn="auto" hangingPunct="0">
              <a:spcBef>
                <a:spcPts val="1500"/>
              </a:spcBef>
              <a:spcAft>
                <a:spcPts val="0"/>
              </a:spcAft>
              <a:defRPr/>
            </a:pPr>
            <a:r>
              <a:rPr lang="zh-CN" altLang="en-US" sz="3000" kern="0" dirty="0">
                <a:solidFill>
                  <a:srgbClr val="C00000"/>
                </a:solidFill>
                <a:latin typeface="隶书" pitchFamily="49" charset="-122"/>
                <a:ea typeface="隶书" pitchFamily="49" charset="-122"/>
              </a:rPr>
              <a:t>风：</a:t>
            </a:r>
            <a:r>
              <a:rPr lang="zh-CN" altLang="en-US" sz="3000" b="1" dirty="0">
                <a:solidFill>
                  <a:srgbClr val="003192"/>
                </a:solidFill>
                <a:latin typeface="黑体" panose="02010609060101010101" pitchFamily="49" charset="-122"/>
                <a:ea typeface="黑体" panose="02010609060101010101" pitchFamily="49" charset="-122"/>
              </a:rPr>
              <a:t>通风除尘</a:t>
            </a:r>
            <a:endParaRPr lang="en-US" altLang="zh-CN" sz="3000" b="1" dirty="0">
              <a:solidFill>
                <a:srgbClr val="003192"/>
              </a:solidFill>
              <a:latin typeface="黑体" panose="02010609060101010101" pitchFamily="49" charset="-122"/>
              <a:ea typeface="黑体" panose="02010609060101010101" pitchFamily="49" charset="-122"/>
            </a:endParaRPr>
          </a:p>
          <a:p>
            <a:pPr marL="895350" indent="-714375" eaLnBrk="0" fontAlgn="auto" hangingPunct="0">
              <a:spcBef>
                <a:spcPts val="1500"/>
              </a:spcBef>
              <a:spcAft>
                <a:spcPts val="0"/>
              </a:spcAft>
              <a:defRPr/>
            </a:pPr>
            <a:r>
              <a:rPr lang="zh-CN" altLang="en-US" sz="3000" kern="0" dirty="0">
                <a:solidFill>
                  <a:srgbClr val="C00000"/>
                </a:solidFill>
                <a:latin typeface="隶书" pitchFamily="49" charset="-122"/>
                <a:ea typeface="隶书" pitchFamily="49" charset="-122"/>
              </a:rPr>
              <a:t>护：</a:t>
            </a:r>
            <a:r>
              <a:rPr lang="zh-CN" altLang="en-US" sz="3000" b="1" dirty="0">
                <a:solidFill>
                  <a:srgbClr val="003192"/>
                </a:solidFill>
                <a:latin typeface="黑体" panose="02010609060101010101" pitchFamily="49" charset="-122"/>
                <a:ea typeface="黑体" panose="02010609060101010101" pitchFamily="49" charset="-122"/>
              </a:rPr>
              <a:t>个体防护</a:t>
            </a:r>
            <a:endParaRPr lang="en-US" altLang="zh-CN" sz="3000" b="1" dirty="0">
              <a:solidFill>
                <a:srgbClr val="003192"/>
              </a:solidFill>
              <a:latin typeface="黑体" panose="02010609060101010101" pitchFamily="49" charset="-122"/>
              <a:ea typeface="黑体" panose="02010609060101010101" pitchFamily="49" charset="-122"/>
            </a:endParaRPr>
          </a:p>
        </p:txBody>
      </p:sp>
      <p:sp>
        <p:nvSpPr>
          <p:cNvPr id="6" name="圆角矩形 5"/>
          <p:cNvSpPr/>
          <p:nvPr/>
        </p:nvSpPr>
        <p:spPr>
          <a:xfrm>
            <a:off x="5029200" y="3276600"/>
            <a:ext cx="3429000" cy="3352800"/>
          </a:xfrm>
          <a:prstGeom prst="roundRect">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Ins="3600" anchor="ctr"/>
          <a:lstStyle/>
          <a:p>
            <a:pPr marL="895350" indent="-714375" eaLnBrk="0" fontAlgn="auto" hangingPunct="0">
              <a:spcBef>
                <a:spcPts val="1500"/>
              </a:spcBef>
              <a:spcAft>
                <a:spcPts val="0"/>
              </a:spcAft>
              <a:defRPr/>
            </a:pPr>
            <a:r>
              <a:rPr lang="zh-CN" altLang="en-US" sz="3000" kern="0" dirty="0">
                <a:solidFill>
                  <a:srgbClr val="C00000"/>
                </a:solidFill>
                <a:latin typeface="隶书" pitchFamily="49" charset="-122"/>
                <a:ea typeface="隶书" pitchFamily="49" charset="-122"/>
              </a:rPr>
              <a:t>管：</a:t>
            </a:r>
            <a:r>
              <a:rPr lang="zh-CN" altLang="en-US" sz="3000" b="1" dirty="0">
                <a:solidFill>
                  <a:srgbClr val="003192"/>
                </a:solidFill>
                <a:latin typeface="黑体" panose="02010609060101010101" pitchFamily="49" charset="-122"/>
                <a:ea typeface="黑体" panose="02010609060101010101" pitchFamily="49" charset="-122"/>
              </a:rPr>
              <a:t>加强管理</a:t>
            </a:r>
            <a:endParaRPr lang="en-US" altLang="zh-CN" sz="3000" b="1" dirty="0">
              <a:solidFill>
                <a:srgbClr val="003192"/>
              </a:solidFill>
              <a:latin typeface="黑体" panose="02010609060101010101" pitchFamily="49" charset="-122"/>
              <a:ea typeface="黑体" panose="02010609060101010101" pitchFamily="49" charset="-122"/>
            </a:endParaRPr>
          </a:p>
          <a:p>
            <a:pPr marL="895350" indent="-714375" eaLnBrk="0" fontAlgn="auto" hangingPunct="0">
              <a:spcBef>
                <a:spcPts val="1500"/>
              </a:spcBef>
              <a:spcAft>
                <a:spcPts val="0"/>
              </a:spcAft>
              <a:defRPr/>
            </a:pPr>
            <a:r>
              <a:rPr lang="zh-CN" altLang="en-US" sz="3000" kern="0" dirty="0">
                <a:solidFill>
                  <a:srgbClr val="C00000"/>
                </a:solidFill>
                <a:latin typeface="隶书" pitchFamily="49" charset="-122"/>
                <a:ea typeface="隶书" pitchFamily="49" charset="-122"/>
              </a:rPr>
              <a:t>教：</a:t>
            </a:r>
            <a:r>
              <a:rPr lang="zh-CN" altLang="en-US" sz="3000" b="1" dirty="0">
                <a:solidFill>
                  <a:srgbClr val="003192"/>
                </a:solidFill>
                <a:latin typeface="黑体" panose="02010609060101010101" pitchFamily="49" charset="-122"/>
                <a:ea typeface="黑体" panose="02010609060101010101" pitchFamily="49" charset="-122"/>
              </a:rPr>
              <a:t>宣传教育</a:t>
            </a:r>
            <a:endParaRPr lang="en-US" altLang="zh-CN" sz="3000" b="1" dirty="0">
              <a:solidFill>
                <a:srgbClr val="003192"/>
              </a:solidFill>
              <a:latin typeface="黑体" panose="02010609060101010101" pitchFamily="49" charset="-122"/>
              <a:ea typeface="黑体" panose="02010609060101010101" pitchFamily="49" charset="-122"/>
            </a:endParaRPr>
          </a:p>
          <a:p>
            <a:pPr marL="990600" indent="-809625" eaLnBrk="0" fontAlgn="auto" hangingPunct="0">
              <a:spcBef>
                <a:spcPts val="1500"/>
              </a:spcBef>
              <a:spcAft>
                <a:spcPts val="0"/>
              </a:spcAft>
              <a:defRPr/>
            </a:pPr>
            <a:r>
              <a:rPr lang="zh-CN" altLang="en-US" sz="3000" kern="0" dirty="0">
                <a:solidFill>
                  <a:srgbClr val="C00000"/>
                </a:solidFill>
                <a:latin typeface="隶书" pitchFamily="49" charset="-122"/>
                <a:ea typeface="隶书" pitchFamily="49" charset="-122"/>
              </a:rPr>
              <a:t>查：</a:t>
            </a:r>
            <a:r>
              <a:rPr lang="zh-CN" altLang="en-US" sz="2600" b="1" dirty="0">
                <a:solidFill>
                  <a:srgbClr val="003192"/>
                </a:solidFill>
                <a:latin typeface="黑体" panose="02010609060101010101" pitchFamily="49" charset="-122"/>
                <a:ea typeface="黑体" panose="02010609060101010101" pitchFamily="49" charset="-122"/>
              </a:rPr>
              <a:t>工人健康检查作业环境检测政府监督检查</a:t>
            </a:r>
            <a:endParaRPr lang="zh-CN" altLang="en-US" sz="2600" b="1" dirty="0">
              <a:solidFill>
                <a:srgbClr val="003192"/>
              </a:solidFill>
              <a:latin typeface="黑体" panose="02010609060101010101" pitchFamily="49" charset="-122"/>
              <a:ea typeface="黑体" panose="02010609060101010101" pitchFamily="49" charset="-122"/>
            </a:endParaRPr>
          </a:p>
        </p:txBody>
      </p:sp>
      <p:sp>
        <p:nvSpPr>
          <p:cNvPr id="158724"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685800" y="1676400"/>
            <a:ext cx="7772400" cy="4419600"/>
          </a:xfrm>
          <a:prstGeom prst="rect">
            <a:avLst/>
          </a:prstGeom>
          <a:noFill/>
          <a:ln w="9525">
            <a:noFill/>
            <a:miter lim="800000"/>
          </a:ln>
        </p:spPr>
        <p:txBody>
          <a:bodyPr/>
          <a:lstStyle/>
          <a:p>
            <a:pPr marL="180975" eaLnBrk="0" fontAlgn="auto" hangingPunct="0">
              <a:spcBef>
                <a:spcPct val="20000"/>
              </a:spcBef>
              <a:spcAft>
                <a:spcPts val="0"/>
              </a:spcAft>
              <a:defRPr/>
            </a:pPr>
            <a:r>
              <a:rPr lang="zh-CN" altLang="en-US" sz="3200" b="1" kern="0" dirty="0">
                <a:solidFill>
                  <a:srgbClr val="003192"/>
                </a:solidFill>
                <a:latin typeface="黑体" panose="02010609060101010101" pitchFamily="49" charset="-122"/>
                <a:ea typeface="黑体" panose="02010609060101010101" pitchFamily="49" charset="-122"/>
              </a:rPr>
              <a:t>    粉尘危害的工程控制技术，主要有湿式作业、密闭抽风除尘和含尘气体的净化等技术措施。</a:t>
            </a:r>
            <a:endParaRPr lang="en-US" altLang="zh-CN" sz="3200" b="1" kern="0" dirty="0">
              <a:solidFill>
                <a:srgbClr val="003192"/>
              </a:solidFill>
              <a:latin typeface="黑体" panose="02010609060101010101" pitchFamily="49" charset="-122"/>
              <a:ea typeface="黑体" panose="02010609060101010101" pitchFamily="49" charset="-122"/>
            </a:endParaRPr>
          </a:p>
          <a:p>
            <a:pPr marL="180975" eaLnBrk="0" fontAlgn="auto" hangingPunct="0">
              <a:spcBef>
                <a:spcPts val="2400"/>
              </a:spcBef>
              <a:spcAft>
                <a:spcPts val="0"/>
              </a:spcAft>
              <a:defRPr/>
            </a:pPr>
            <a:r>
              <a:rPr lang="en-US" altLang="zh-CN" sz="3200" b="1" kern="0" dirty="0">
                <a:solidFill>
                  <a:srgbClr val="003192"/>
                </a:solidFill>
                <a:latin typeface="黑体" panose="02010609060101010101" pitchFamily="49" charset="-122"/>
                <a:ea typeface="黑体" panose="02010609060101010101" pitchFamily="49" charset="-122"/>
              </a:rPr>
              <a:t>    </a:t>
            </a:r>
            <a:r>
              <a:rPr lang="zh-CN" altLang="en-US" sz="3200" b="1" kern="0" dirty="0">
                <a:solidFill>
                  <a:srgbClr val="003192"/>
                </a:solidFill>
                <a:latin typeface="黑体" panose="02010609060101010101" pitchFamily="49" charset="-122"/>
                <a:ea typeface="黑体" panose="02010609060101010101" pitchFamily="49" charset="-122"/>
              </a:rPr>
              <a:t>湿式作业是一种简单实用、防尘效果可靠的防尘工程技术措施，可在很大程度上降低作业场所粉尘浓度。对于不能采取湿式作业的场所应采用密闭或隔离等尘源控制措施，并辅以通风除尘技术措施。</a:t>
            </a:r>
            <a:endParaRPr lang="zh-CN" altLang="en-US" sz="3200" b="1" kern="0" dirty="0">
              <a:solidFill>
                <a:srgbClr val="003192"/>
              </a:solidFill>
              <a:latin typeface="黑体" panose="02010609060101010101" pitchFamily="49" charset="-122"/>
              <a:ea typeface="黑体" panose="02010609060101010101" pitchFamily="49" charset="-122"/>
            </a:endParaRPr>
          </a:p>
        </p:txBody>
      </p:sp>
      <p:sp>
        <p:nvSpPr>
          <p:cNvPr id="159746"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685800" y="1219200"/>
            <a:ext cx="7772400" cy="609600"/>
          </a:xfrm>
          <a:prstGeom prst="rect">
            <a:avLst/>
          </a:prstGeom>
          <a:noFill/>
          <a:ln w="9525">
            <a:noFill/>
            <a:miter lim="800000"/>
          </a:ln>
        </p:spPr>
        <p:txBody>
          <a:bodyPr/>
          <a:lstStyle/>
          <a:p>
            <a:pPr marL="180975" algn="ctr" eaLnBrk="0" fontAlgn="auto" hangingPunct="0">
              <a:spcBef>
                <a:spcPct val="20000"/>
              </a:spcBef>
              <a:spcAft>
                <a:spcPts val="0"/>
              </a:spcAft>
              <a:defRPr/>
            </a:pPr>
            <a:r>
              <a:rPr lang="zh-CN" altLang="en-US" sz="3200" b="1" kern="0" dirty="0">
                <a:solidFill>
                  <a:srgbClr val="003192"/>
                </a:solidFill>
                <a:latin typeface="黑体" panose="02010609060101010101" pitchFamily="49" charset="-122"/>
                <a:ea typeface="黑体" panose="02010609060101010101" pitchFamily="49" charset="-122"/>
              </a:rPr>
              <a:t>选煤厂装车楼治理</a:t>
            </a:r>
            <a:r>
              <a:rPr lang="en-US" altLang="zh-CN" sz="3200" b="1" kern="0" dirty="0">
                <a:solidFill>
                  <a:srgbClr val="003192"/>
                </a:solidFill>
                <a:latin typeface="黑体" panose="02010609060101010101" pitchFamily="49" charset="-122"/>
                <a:ea typeface="黑体" panose="02010609060101010101" pitchFamily="49" charset="-122"/>
              </a:rPr>
              <a:t>——</a:t>
            </a:r>
            <a:r>
              <a:rPr lang="zh-CN" altLang="en-US" sz="3200" b="1" kern="0" dirty="0">
                <a:solidFill>
                  <a:srgbClr val="003192"/>
                </a:solidFill>
                <a:latin typeface="黑体" panose="02010609060101010101" pitchFamily="49" charset="-122"/>
                <a:ea typeface="黑体" panose="02010609060101010101" pitchFamily="49" charset="-122"/>
              </a:rPr>
              <a:t>喷雾抑尘</a:t>
            </a:r>
            <a:endParaRPr lang="zh-CN" altLang="en-US" sz="3200" b="1" kern="0" dirty="0">
              <a:solidFill>
                <a:srgbClr val="003192"/>
              </a:solidFill>
              <a:latin typeface="黑体" panose="02010609060101010101" pitchFamily="49" charset="-122"/>
              <a:ea typeface="黑体" panose="02010609060101010101" pitchFamily="49" charset="-122"/>
            </a:endParaRPr>
          </a:p>
        </p:txBody>
      </p:sp>
      <p:sp>
        <p:nvSpPr>
          <p:cNvPr id="160770"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pic>
        <p:nvPicPr>
          <p:cNvPr id="160771" name="Picture 2"/>
          <p:cNvPicPr>
            <a:picLocks noChangeAspect="1" noChangeArrowheads="1"/>
          </p:cNvPicPr>
          <p:nvPr/>
        </p:nvPicPr>
        <p:blipFill>
          <a:blip r:embed="rId1"/>
          <a:srcRect l="23334" t="29630" r="20416" b="8888"/>
          <a:stretch>
            <a:fillRect/>
          </a:stretch>
        </p:blipFill>
        <p:spPr bwMode="auto">
          <a:xfrm>
            <a:off x="762000" y="1828800"/>
            <a:ext cx="7621588" cy="4684713"/>
          </a:xfrm>
          <a:prstGeom prst="rect">
            <a:avLst/>
          </a:prstGeom>
          <a:noFill/>
          <a:ln w="9525">
            <a:noFill/>
            <a:miter lim="800000"/>
            <a:headEnd/>
            <a:tailEnd/>
          </a:ln>
        </p:spPr>
      </p:pic>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685800" y="1295400"/>
            <a:ext cx="7772400" cy="609600"/>
          </a:xfrm>
          <a:prstGeom prst="rect">
            <a:avLst/>
          </a:prstGeom>
          <a:noFill/>
          <a:ln w="9525">
            <a:noFill/>
            <a:miter lim="800000"/>
          </a:ln>
        </p:spPr>
        <p:txBody>
          <a:bodyPr/>
          <a:lstStyle/>
          <a:p>
            <a:pPr marL="180975" algn="ctr" eaLnBrk="0" fontAlgn="auto" hangingPunct="0">
              <a:spcBef>
                <a:spcPct val="20000"/>
              </a:spcBef>
              <a:spcAft>
                <a:spcPts val="0"/>
              </a:spcAft>
              <a:defRPr/>
            </a:pPr>
            <a:r>
              <a:rPr lang="zh-CN" altLang="en-US" sz="3200" b="1" kern="0" dirty="0">
                <a:solidFill>
                  <a:srgbClr val="003192"/>
                </a:solidFill>
                <a:latin typeface="黑体" panose="02010609060101010101" pitchFamily="49" charset="-122"/>
                <a:ea typeface="黑体" panose="02010609060101010101" pitchFamily="49" charset="-122"/>
              </a:rPr>
              <a:t>船舶装载</a:t>
            </a:r>
            <a:r>
              <a:rPr lang="en-US" altLang="zh-CN" sz="3200" b="1" kern="0" dirty="0">
                <a:solidFill>
                  <a:srgbClr val="003192"/>
                </a:solidFill>
                <a:latin typeface="黑体" panose="02010609060101010101" pitchFamily="49" charset="-122"/>
                <a:ea typeface="黑体" panose="02010609060101010101" pitchFamily="49" charset="-122"/>
              </a:rPr>
              <a:t>——</a:t>
            </a:r>
            <a:r>
              <a:rPr lang="zh-CN" altLang="en-US" sz="3200" b="1" kern="0" dirty="0">
                <a:solidFill>
                  <a:srgbClr val="003192"/>
                </a:solidFill>
                <a:latin typeface="黑体" panose="02010609060101010101" pitchFamily="49" charset="-122"/>
                <a:ea typeface="黑体" panose="02010609060101010101" pitchFamily="49" charset="-122"/>
              </a:rPr>
              <a:t>喷雾抑尘</a:t>
            </a:r>
            <a:endParaRPr lang="zh-CN" altLang="en-US" sz="3200" b="1" kern="0" dirty="0">
              <a:solidFill>
                <a:srgbClr val="003192"/>
              </a:solidFill>
              <a:latin typeface="黑体" panose="02010609060101010101" pitchFamily="49" charset="-122"/>
              <a:ea typeface="黑体" panose="02010609060101010101" pitchFamily="49" charset="-122"/>
            </a:endParaRPr>
          </a:p>
        </p:txBody>
      </p:sp>
      <p:sp>
        <p:nvSpPr>
          <p:cNvPr id="161794"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pic>
        <p:nvPicPr>
          <p:cNvPr id="161795" name="Picture 2"/>
          <p:cNvPicPr>
            <a:picLocks noChangeAspect="1" noChangeArrowheads="1"/>
          </p:cNvPicPr>
          <p:nvPr/>
        </p:nvPicPr>
        <p:blipFill>
          <a:blip r:embed="rId1"/>
          <a:srcRect l="22917" t="29630" r="20833" b="17036"/>
          <a:stretch>
            <a:fillRect/>
          </a:stretch>
        </p:blipFill>
        <p:spPr bwMode="auto">
          <a:xfrm>
            <a:off x="457200" y="1981200"/>
            <a:ext cx="8382000" cy="4470400"/>
          </a:xfrm>
          <a:prstGeom prst="rect">
            <a:avLst/>
          </a:prstGeom>
          <a:noFill/>
          <a:ln w="9525">
            <a:noFill/>
            <a:miter lim="800000"/>
            <a:headEnd/>
            <a:tailEnd/>
          </a:ln>
        </p:spPr>
      </p:pic>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685800" y="1295400"/>
            <a:ext cx="7772400" cy="1828800"/>
          </a:xfrm>
          <a:prstGeom prst="rect">
            <a:avLst/>
          </a:prstGeom>
          <a:noFill/>
          <a:ln w="9525">
            <a:noFill/>
            <a:miter lim="800000"/>
          </a:ln>
        </p:spPr>
        <p:txBody>
          <a:bodyPr/>
          <a:lstStyle/>
          <a:p>
            <a:pPr marL="180975" algn="ctr" eaLnBrk="0" fontAlgn="auto" hangingPunct="0">
              <a:spcBef>
                <a:spcPct val="20000"/>
              </a:spcBef>
              <a:spcAft>
                <a:spcPts val="0"/>
              </a:spcAft>
              <a:defRPr/>
            </a:pPr>
            <a:r>
              <a:rPr lang="zh-CN" altLang="en-US" sz="3200" b="1" kern="0" dirty="0">
                <a:solidFill>
                  <a:srgbClr val="003192"/>
                </a:solidFill>
                <a:latin typeface="黑体" panose="02010609060101010101" pitchFamily="49" charset="-122"/>
                <a:ea typeface="黑体" panose="02010609060101010101" pitchFamily="49" charset="-122"/>
              </a:rPr>
              <a:t>卡车落料口      </a:t>
            </a:r>
            <a:r>
              <a:rPr lang="zh-CN" altLang="en-US" sz="3200" b="1" dirty="0">
                <a:solidFill>
                  <a:srgbClr val="003192"/>
                </a:solidFill>
                <a:latin typeface="黑体" panose="02010609060101010101" pitchFamily="49" charset="-122"/>
                <a:ea typeface="黑体" panose="02010609060101010101" pitchFamily="49" charset="-122"/>
              </a:rPr>
              <a:t>破碎机来料溜槽落料点</a:t>
            </a:r>
            <a:endParaRPr lang="en-US" altLang="zh-CN" sz="3200" b="1" dirty="0">
              <a:solidFill>
                <a:srgbClr val="003192"/>
              </a:solidFill>
              <a:latin typeface="黑体" panose="02010609060101010101" pitchFamily="49" charset="-122"/>
              <a:ea typeface="黑体" panose="02010609060101010101" pitchFamily="49" charset="-122"/>
            </a:endParaRPr>
          </a:p>
          <a:p>
            <a:pPr marL="180975" algn="ctr" eaLnBrk="0" fontAlgn="auto" hangingPunct="0">
              <a:spcBef>
                <a:spcPct val="20000"/>
              </a:spcBef>
              <a:spcAft>
                <a:spcPts val="0"/>
              </a:spcAft>
              <a:defRPr/>
            </a:pPr>
            <a:endParaRPr lang="en-US" altLang="zh-CN" sz="3200" b="1" kern="0" dirty="0">
              <a:solidFill>
                <a:srgbClr val="003192"/>
              </a:solidFill>
              <a:latin typeface="黑体" panose="02010609060101010101" pitchFamily="49" charset="-122"/>
              <a:ea typeface="黑体" panose="02010609060101010101" pitchFamily="49" charset="-122"/>
            </a:endParaRPr>
          </a:p>
          <a:p>
            <a:pPr marL="180975" algn="ctr" eaLnBrk="0" fontAlgn="auto" hangingPunct="0">
              <a:spcBef>
                <a:spcPct val="20000"/>
              </a:spcBef>
              <a:spcAft>
                <a:spcPts val="0"/>
              </a:spcAft>
              <a:defRPr/>
            </a:pPr>
            <a:r>
              <a:rPr lang="zh-CN" altLang="en-US" sz="3200" b="1" kern="0" dirty="0">
                <a:solidFill>
                  <a:srgbClr val="003192"/>
                </a:solidFill>
                <a:latin typeface="黑体" panose="02010609060101010101" pitchFamily="49" charset="-122"/>
                <a:ea typeface="黑体" panose="02010609060101010101" pitchFamily="49" charset="-122"/>
              </a:rPr>
              <a:t>喷雾抑尘</a:t>
            </a:r>
            <a:endParaRPr lang="zh-CN" altLang="en-US" sz="3200" b="1" kern="0" dirty="0">
              <a:solidFill>
                <a:srgbClr val="003192"/>
              </a:solidFill>
              <a:latin typeface="黑体" panose="02010609060101010101" pitchFamily="49" charset="-122"/>
              <a:ea typeface="黑体" panose="02010609060101010101" pitchFamily="49" charset="-122"/>
            </a:endParaRPr>
          </a:p>
        </p:txBody>
      </p:sp>
      <p:sp>
        <p:nvSpPr>
          <p:cNvPr id="162818"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pic>
        <p:nvPicPr>
          <p:cNvPr id="162819" name="Picture 3" descr="卡车落料口-1"/>
          <p:cNvPicPr>
            <a:picLocks noChangeAspect="1" noChangeArrowheads="1"/>
          </p:cNvPicPr>
          <p:nvPr/>
        </p:nvPicPr>
        <p:blipFill>
          <a:blip r:embed="rId1"/>
          <a:srcRect l="3963" t="3387" r="4662" b="4684"/>
          <a:stretch>
            <a:fillRect/>
          </a:stretch>
        </p:blipFill>
        <p:spPr bwMode="auto">
          <a:xfrm>
            <a:off x="152400" y="3200400"/>
            <a:ext cx="4648200" cy="3082925"/>
          </a:xfrm>
          <a:prstGeom prst="rect">
            <a:avLst/>
          </a:prstGeom>
          <a:noFill/>
          <a:ln w="9525">
            <a:noFill/>
            <a:miter lim="800000"/>
            <a:headEnd/>
            <a:tailEnd/>
          </a:ln>
        </p:spPr>
      </p:pic>
      <p:pic>
        <p:nvPicPr>
          <p:cNvPr id="162820" name="Picture 3" descr="中煤集团平朔分公司破碎机"/>
          <p:cNvPicPr>
            <a:picLocks noChangeAspect="1" noChangeArrowheads="1"/>
          </p:cNvPicPr>
          <p:nvPr/>
        </p:nvPicPr>
        <p:blipFill>
          <a:blip r:embed="rId2"/>
          <a:srcRect/>
          <a:stretch>
            <a:fillRect/>
          </a:stretch>
        </p:blipFill>
        <p:spPr bwMode="auto">
          <a:xfrm>
            <a:off x="4799013" y="3200400"/>
            <a:ext cx="4344987" cy="3032125"/>
          </a:xfrm>
          <a:prstGeom prst="rect">
            <a:avLst/>
          </a:prstGeom>
          <a:noFill/>
          <a:ln w="9525">
            <a:noFill/>
            <a:miter lim="800000"/>
            <a:headEnd/>
            <a:tailEnd/>
          </a:ln>
        </p:spPr>
      </p:pic>
      <p:sp>
        <p:nvSpPr>
          <p:cNvPr id="162821" name="Line 8"/>
          <p:cNvSpPr>
            <a:spLocks noChangeShapeType="1"/>
          </p:cNvSpPr>
          <p:nvPr/>
        </p:nvSpPr>
        <p:spPr bwMode="auto">
          <a:xfrm>
            <a:off x="2160588" y="1905000"/>
            <a:ext cx="49212" cy="1219200"/>
          </a:xfrm>
          <a:prstGeom prst="line">
            <a:avLst/>
          </a:prstGeom>
          <a:noFill/>
          <a:ln w="57150">
            <a:solidFill>
              <a:srgbClr val="00FF00"/>
            </a:solidFill>
            <a:round/>
            <a:tailEnd type="triangle" w="med" len="med"/>
          </a:ln>
        </p:spPr>
        <p:txBody>
          <a:bodyPr/>
          <a:lstStyle/>
          <a:p>
            <a:endParaRPr lang="zh-CN" altLang="en-US"/>
          </a:p>
        </p:txBody>
      </p:sp>
      <p:sp>
        <p:nvSpPr>
          <p:cNvPr id="162822" name="Line 8"/>
          <p:cNvSpPr>
            <a:spLocks noChangeShapeType="1"/>
          </p:cNvSpPr>
          <p:nvPr/>
        </p:nvSpPr>
        <p:spPr bwMode="auto">
          <a:xfrm>
            <a:off x="6858000" y="1905000"/>
            <a:ext cx="49213" cy="1219200"/>
          </a:xfrm>
          <a:prstGeom prst="line">
            <a:avLst/>
          </a:prstGeom>
          <a:noFill/>
          <a:ln w="57150">
            <a:solidFill>
              <a:srgbClr val="00FF00"/>
            </a:solidFill>
            <a:round/>
            <a:tailEnd type="triangle" w="med" len="med"/>
          </a:ln>
        </p:spPr>
        <p:txBody>
          <a:bodyPr/>
          <a:lstStyle/>
          <a:p>
            <a:endParaRPr lang="zh-CN" altLang="en-US"/>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pic>
        <p:nvPicPr>
          <p:cNvPr id="163842" name="图片 4" descr="图片1副本.jpg"/>
          <p:cNvPicPr>
            <a:picLocks noChangeAspect="1"/>
          </p:cNvPicPr>
          <p:nvPr/>
        </p:nvPicPr>
        <p:blipFill>
          <a:blip r:embed="rId1"/>
          <a:srcRect/>
          <a:stretch>
            <a:fillRect/>
          </a:stretch>
        </p:blipFill>
        <p:spPr bwMode="auto">
          <a:xfrm>
            <a:off x="1071563" y="1214438"/>
            <a:ext cx="8072437" cy="5610225"/>
          </a:xfrm>
          <a:prstGeom prst="rect">
            <a:avLst/>
          </a:prstGeom>
          <a:noFill/>
          <a:ln w="9525">
            <a:noFill/>
            <a:miter lim="800000"/>
            <a:headEnd/>
            <a:tailEnd/>
          </a:ln>
        </p:spPr>
      </p:pic>
      <p:sp>
        <p:nvSpPr>
          <p:cNvPr id="163843" name="TextBox 7"/>
          <p:cNvSpPr txBox="1">
            <a:spLocks noChangeArrowheads="1"/>
          </p:cNvSpPr>
          <p:nvPr/>
        </p:nvSpPr>
        <p:spPr bwMode="auto">
          <a:xfrm>
            <a:off x="165100" y="1524000"/>
            <a:ext cx="677863" cy="4648200"/>
          </a:xfrm>
          <a:prstGeom prst="rect">
            <a:avLst/>
          </a:prstGeom>
          <a:noFill/>
          <a:ln w="9525">
            <a:noFill/>
            <a:miter lim="800000"/>
          </a:ln>
        </p:spPr>
        <p:txBody>
          <a:bodyPr vert="eaVert">
            <a:spAutoFit/>
          </a:bodyPr>
          <a:lstStyle/>
          <a:p>
            <a:pPr algn="ctr"/>
            <a:r>
              <a:rPr lang="zh-CN" altLang="en-US" sz="3200" b="1">
                <a:solidFill>
                  <a:srgbClr val="003192"/>
                </a:solidFill>
                <a:latin typeface="黑体" panose="02010609060101010101" pitchFamily="49" charset="-122"/>
                <a:ea typeface="黑体" panose="02010609060101010101" pitchFamily="49" charset="-122"/>
              </a:rPr>
              <a:t>筛分车间干雾抑尘</a:t>
            </a:r>
            <a:endParaRPr lang="zh-CN" altLang="en-US" sz="3200" b="1">
              <a:solidFill>
                <a:srgbClr val="003192"/>
              </a:solidFill>
              <a:latin typeface="黑体" panose="02010609060101010101" pitchFamily="49" charset="-122"/>
              <a:ea typeface="黑体" panose="02010609060101010101" pitchFamily="49" charset="-122"/>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标题 1"/>
          <p:cNvSpPr>
            <a:spLocks noGrp="1"/>
          </p:cNvSpPr>
          <p:nvPr>
            <p:ph type="title"/>
          </p:nvPr>
        </p:nvSpPr>
        <p:spPr/>
        <p:txBody>
          <a:bodyPr/>
          <a:lstStyle/>
          <a:p>
            <a:r>
              <a:rPr lang="zh-CN" altLang="en-US" sz="3600"/>
              <a:t>改革生产工艺，控制职业病危害</a:t>
            </a:r>
            <a:endParaRPr lang="zh-CN" altLang="en-US" sz="3600"/>
          </a:p>
        </p:txBody>
      </p:sp>
      <p:sp>
        <p:nvSpPr>
          <p:cNvPr id="29698" name="内容占位符 2"/>
          <p:cNvSpPr>
            <a:spLocks noGrp="1"/>
          </p:cNvSpPr>
          <p:nvPr>
            <p:ph idx="1"/>
          </p:nvPr>
        </p:nvSpPr>
        <p:spPr>
          <a:xfrm>
            <a:off x="457200" y="1143000"/>
            <a:ext cx="8229600" cy="4983163"/>
          </a:xfrm>
        </p:spPr>
        <p:txBody>
          <a:bodyPr/>
          <a:lstStyle/>
          <a:p>
            <a:r>
              <a:rPr lang="zh-CN" altLang="en-US" sz="2400"/>
              <a:t>某蓄电池企业：将原电极板人工敞开式切片操作，改革密闭全自动切割方式。通过改革作业方式，极大地减少了劳动者接触铅尘的机会，降低了铅尘对劳动者健康的危害</a:t>
            </a:r>
            <a:endParaRPr lang="en-US" altLang="zh-CN" sz="2400"/>
          </a:p>
          <a:p>
            <a:pPr>
              <a:buFont typeface="Arial" panose="020B0604020202020204" pitchFamily="34" charset="0"/>
              <a:buNone/>
            </a:pPr>
            <a:r>
              <a:rPr lang="zh-CN" altLang="en-US" sz="2400">
                <a:solidFill>
                  <a:srgbClr val="FF0000"/>
                </a:solidFill>
              </a:rPr>
              <a:t>       整改前                         整改后</a:t>
            </a:r>
            <a:endParaRPr lang="zh-CN" altLang="en-US" sz="2400">
              <a:solidFill>
                <a:srgbClr val="FF0000"/>
              </a:solidFill>
            </a:endParaRPr>
          </a:p>
        </p:txBody>
      </p:sp>
      <p:pic>
        <p:nvPicPr>
          <p:cNvPr id="29699" name="Picture 1" descr="C:\Users\111\Desktop\职业病危害工程防护讲义照片\蓄电池项目照片\IMG_20150603_101455.jpg"/>
          <p:cNvPicPr>
            <a:picLocks noChangeAspect="1" noChangeArrowheads="1"/>
          </p:cNvPicPr>
          <p:nvPr/>
        </p:nvPicPr>
        <p:blipFill>
          <a:blip r:embed="rId1"/>
          <a:srcRect/>
          <a:stretch>
            <a:fillRect/>
          </a:stretch>
        </p:blipFill>
        <p:spPr bwMode="auto">
          <a:xfrm>
            <a:off x="0" y="3071813"/>
            <a:ext cx="4572000" cy="3390900"/>
          </a:xfrm>
          <a:prstGeom prst="rect">
            <a:avLst/>
          </a:prstGeom>
          <a:noFill/>
          <a:ln w="9525">
            <a:noFill/>
            <a:miter lim="800000"/>
            <a:headEnd/>
            <a:tailEnd/>
          </a:ln>
        </p:spPr>
      </p:pic>
      <p:pic>
        <p:nvPicPr>
          <p:cNvPr id="29700" name="Picture 2" descr="C:\Users\111\Desktop\职业病危害工程防护讲义照片\蓄电池项目照片\IMG_20150603_101528.jpg"/>
          <p:cNvPicPr>
            <a:picLocks noChangeAspect="1" noChangeArrowheads="1"/>
          </p:cNvPicPr>
          <p:nvPr/>
        </p:nvPicPr>
        <p:blipFill>
          <a:blip r:embed="rId2"/>
          <a:srcRect/>
          <a:stretch>
            <a:fillRect/>
          </a:stretch>
        </p:blipFill>
        <p:spPr bwMode="auto">
          <a:xfrm>
            <a:off x="4572000" y="3071813"/>
            <a:ext cx="4572000" cy="3390900"/>
          </a:xfrm>
          <a:prstGeom prst="rect">
            <a:avLst/>
          </a:prstGeom>
          <a:noFill/>
          <a:ln w="9525">
            <a:noFill/>
            <a:miter lim="800000"/>
            <a:headEnd/>
            <a:tailEnd/>
          </a:ln>
        </p:spPr>
      </p:pic>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pic>
        <p:nvPicPr>
          <p:cNvPr id="164866" name="Picture 2" descr="抚顺矿业集团筛分楼--治理前"/>
          <p:cNvPicPr>
            <a:picLocks noChangeAspect="1" noChangeArrowheads="1"/>
          </p:cNvPicPr>
          <p:nvPr/>
        </p:nvPicPr>
        <p:blipFill>
          <a:blip r:embed="rId1"/>
          <a:srcRect/>
          <a:stretch>
            <a:fillRect/>
          </a:stretch>
        </p:blipFill>
        <p:spPr bwMode="auto">
          <a:xfrm>
            <a:off x="0" y="2667000"/>
            <a:ext cx="4821238" cy="3744913"/>
          </a:xfrm>
          <a:prstGeom prst="rect">
            <a:avLst/>
          </a:prstGeom>
          <a:noFill/>
          <a:ln w="9525">
            <a:noFill/>
            <a:miter lim="800000"/>
            <a:headEnd/>
            <a:tailEnd/>
          </a:ln>
        </p:spPr>
      </p:pic>
      <p:sp>
        <p:nvSpPr>
          <p:cNvPr id="9" name="Text Box 4"/>
          <p:cNvSpPr txBox="1">
            <a:spLocks noChangeArrowheads="1"/>
          </p:cNvSpPr>
          <p:nvPr/>
        </p:nvSpPr>
        <p:spPr bwMode="auto">
          <a:xfrm>
            <a:off x="1844675" y="6357938"/>
            <a:ext cx="1389063" cy="476250"/>
          </a:xfrm>
          <a:prstGeom prst="rect">
            <a:avLst/>
          </a:prstGeom>
          <a:noFill/>
          <a:ln w="9525" algn="ctr">
            <a:noFill/>
            <a:miter lim="800000"/>
          </a:ln>
          <a:effectLst>
            <a:outerShdw dist="35921" dir="2700000" algn="ctr" rotWithShape="0">
              <a:schemeClr val="bg1"/>
            </a:outerShdw>
          </a:effectLst>
        </p:spPr>
        <p:txBody>
          <a:bodyPr>
            <a:spAutoFit/>
          </a:bodyPr>
          <a:lstStyle/>
          <a:p>
            <a:pPr marL="342900" indent="-342900" fontAlgn="auto">
              <a:lnSpc>
                <a:spcPct val="90000"/>
              </a:lnSpc>
              <a:spcBef>
                <a:spcPts val="0"/>
              </a:spcBef>
              <a:spcAft>
                <a:spcPts val="0"/>
              </a:spcAft>
              <a:defRPr/>
            </a:pPr>
            <a:r>
              <a:rPr kumimoji="1" lang="zh-CN" altLang="en-US" sz="2800" b="1" dirty="0">
                <a:solidFill>
                  <a:srgbClr val="003192"/>
                </a:solidFill>
                <a:latin typeface="黑体" panose="02010609060101010101" pitchFamily="49" charset="-122"/>
                <a:ea typeface="黑体" panose="02010609060101010101" pitchFamily="49" charset="-122"/>
              </a:rPr>
              <a:t>治理前</a:t>
            </a:r>
            <a:endParaRPr kumimoji="1" lang="zh-CN" altLang="en-US" sz="2800" b="1" dirty="0">
              <a:solidFill>
                <a:srgbClr val="003192"/>
              </a:solidFill>
              <a:latin typeface="黑体" panose="02010609060101010101" pitchFamily="49" charset="-122"/>
              <a:ea typeface="黑体" panose="02010609060101010101" pitchFamily="49" charset="-122"/>
            </a:endParaRPr>
          </a:p>
        </p:txBody>
      </p:sp>
      <p:sp>
        <p:nvSpPr>
          <p:cNvPr id="10" name="Text Box 5"/>
          <p:cNvSpPr txBox="1">
            <a:spLocks noChangeArrowheads="1"/>
          </p:cNvSpPr>
          <p:nvPr/>
        </p:nvSpPr>
        <p:spPr bwMode="auto">
          <a:xfrm>
            <a:off x="6403975" y="4857750"/>
            <a:ext cx="1582738" cy="476250"/>
          </a:xfrm>
          <a:prstGeom prst="rect">
            <a:avLst/>
          </a:prstGeom>
          <a:noFill/>
          <a:ln w="9525" algn="ctr">
            <a:noFill/>
            <a:miter lim="800000"/>
          </a:ln>
          <a:effectLst>
            <a:outerShdw dist="35921" dir="2700000" algn="ctr" rotWithShape="0">
              <a:schemeClr val="bg1"/>
            </a:outerShdw>
          </a:effectLst>
        </p:spPr>
        <p:txBody>
          <a:bodyPr>
            <a:spAutoFit/>
          </a:bodyPr>
          <a:lstStyle/>
          <a:p>
            <a:pPr marL="342900" indent="-342900" fontAlgn="auto">
              <a:lnSpc>
                <a:spcPct val="90000"/>
              </a:lnSpc>
              <a:spcBef>
                <a:spcPts val="0"/>
              </a:spcBef>
              <a:spcAft>
                <a:spcPts val="0"/>
              </a:spcAft>
              <a:defRPr/>
            </a:pPr>
            <a:r>
              <a:rPr kumimoji="1" lang="zh-CN" altLang="en-US" sz="2800" b="1" dirty="0">
                <a:solidFill>
                  <a:srgbClr val="003192"/>
                </a:solidFill>
                <a:latin typeface="黑体" panose="02010609060101010101" pitchFamily="49" charset="-122"/>
                <a:ea typeface="黑体" panose="02010609060101010101" pitchFamily="49" charset="-122"/>
              </a:rPr>
              <a:t>治理后</a:t>
            </a:r>
            <a:endParaRPr kumimoji="1" lang="zh-CN" altLang="en-US" sz="2800" b="1" dirty="0">
              <a:solidFill>
                <a:srgbClr val="003192"/>
              </a:solidFill>
              <a:latin typeface="黑体" panose="02010609060101010101" pitchFamily="49" charset="-122"/>
              <a:ea typeface="黑体" panose="02010609060101010101" pitchFamily="49" charset="-122"/>
            </a:endParaRPr>
          </a:p>
        </p:txBody>
      </p:sp>
      <p:pic>
        <p:nvPicPr>
          <p:cNvPr id="164869" name="Picture 6"/>
          <p:cNvPicPr>
            <a:picLocks noChangeAspect="1" noChangeArrowheads="1"/>
          </p:cNvPicPr>
          <p:nvPr/>
        </p:nvPicPr>
        <p:blipFill>
          <a:blip r:embed="rId2"/>
          <a:srcRect/>
          <a:stretch>
            <a:fillRect/>
          </a:stretch>
        </p:blipFill>
        <p:spPr bwMode="auto">
          <a:xfrm>
            <a:off x="4391025" y="1214438"/>
            <a:ext cx="4752975" cy="3671887"/>
          </a:xfrm>
          <a:prstGeom prst="rect">
            <a:avLst/>
          </a:prstGeom>
          <a:noFill/>
          <a:ln w="9525">
            <a:noFill/>
            <a:miter lim="800000"/>
            <a:headEnd/>
            <a:tailEnd/>
          </a:ln>
        </p:spPr>
      </p:pic>
      <p:sp>
        <p:nvSpPr>
          <p:cNvPr id="164870" name="TextBox 7"/>
          <p:cNvSpPr txBox="1">
            <a:spLocks noChangeArrowheads="1"/>
          </p:cNvSpPr>
          <p:nvPr/>
        </p:nvSpPr>
        <p:spPr bwMode="auto">
          <a:xfrm>
            <a:off x="428625" y="1643063"/>
            <a:ext cx="3214688" cy="523875"/>
          </a:xfrm>
          <a:prstGeom prst="rect">
            <a:avLst/>
          </a:prstGeom>
          <a:noFill/>
          <a:ln w="9525">
            <a:noFill/>
            <a:miter lim="800000"/>
          </a:ln>
        </p:spPr>
        <p:txBody>
          <a:bodyPr>
            <a:spAutoFit/>
          </a:bodyPr>
          <a:lstStyle/>
          <a:p>
            <a:r>
              <a:rPr lang="zh-CN" altLang="en-US" sz="2800" b="1">
                <a:solidFill>
                  <a:srgbClr val="003192"/>
                </a:solidFill>
                <a:latin typeface="黑体" panose="02010609060101010101" pitchFamily="49" charset="-122"/>
                <a:ea typeface="黑体" panose="02010609060101010101" pitchFamily="49" charset="-122"/>
              </a:rPr>
              <a:t>筛分车间干雾抑尘</a:t>
            </a:r>
            <a:endParaRPr lang="zh-CN" altLang="en-US" sz="2800">
              <a:latin typeface="Calibri" panose="020F0502020204030204" pitchFamily="34" charset="0"/>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685800" y="1295400"/>
            <a:ext cx="7772400" cy="609600"/>
          </a:xfrm>
          <a:prstGeom prst="rect">
            <a:avLst/>
          </a:prstGeom>
          <a:noFill/>
          <a:ln w="9525">
            <a:noFill/>
            <a:miter lim="800000"/>
          </a:ln>
        </p:spPr>
        <p:txBody>
          <a:bodyPr/>
          <a:lstStyle/>
          <a:p>
            <a:pPr marL="180975" algn="ctr" eaLnBrk="0" fontAlgn="auto" hangingPunct="0">
              <a:spcBef>
                <a:spcPct val="20000"/>
              </a:spcBef>
              <a:spcAft>
                <a:spcPts val="0"/>
              </a:spcAft>
              <a:defRPr/>
            </a:pPr>
            <a:r>
              <a:rPr lang="zh-CN" altLang="en-US" sz="3200" b="1" kern="0" dirty="0">
                <a:solidFill>
                  <a:srgbClr val="003192"/>
                </a:solidFill>
                <a:latin typeface="黑体" panose="02010609060101010101" pitchFamily="49" charset="-122"/>
                <a:ea typeface="黑体" panose="02010609060101010101" pitchFamily="49" charset="-122"/>
              </a:rPr>
              <a:t>等离子切割除尘系统</a:t>
            </a:r>
            <a:endParaRPr lang="zh-CN" altLang="en-US" sz="3200" b="1" kern="0" dirty="0">
              <a:solidFill>
                <a:srgbClr val="003192"/>
              </a:solidFill>
              <a:latin typeface="黑体" panose="02010609060101010101" pitchFamily="49" charset="-122"/>
              <a:ea typeface="黑体" panose="02010609060101010101" pitchFamily="49" charset="-122"/>
            </a:endParaRPr>
          </a:p>
        </p:txBody>
      </p:sp>
      <p:sp>
        <p:nvSpPr>
          <p:cNvPr id="165890"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pic>
        <p:nvPicPr>
          <p:cNvPr id="165891" name="Picture 2" descr="J:\培训讲义\职业卫生\2015年成都市安监局\照片\等离子切割除尘系统.jpg"/>
          <p:cNvPicPr>
            <a:picLocks noChangeAspect="1" noChangeArrowheads="1"/>
          </p:cNvPicPr>
          <p:nvPr/>
        </p:nvPicPr>
        <p:blipFill>
          <a:blip r:embed="rId1"/>
          <a:srcRect/>
          <a:stretch>
            <a:fillRect/>
          </a:stretch>
        </p:blipFill>
        <p:spPr bwMode="auto">
          <a:xfrm>
            <a:off x="714375" y="1928813"/>
            <a:ext cx="7786688" cy="4316412"/>
          </a:xfrm>
          <a:prstGeom prst="rect">
            <a:avLst/>
          </a:prstGeom>
          <a:noFill/>
          <a:ln w="9525">
            <a:noFill/>
            <a:miter lim="800000"/>
            <a:headEnd/>
            <a:tailEnd/>
          </a:ln>
        </p:spPr>
      </p:pic>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66915" name="矩形 17"/>
          <p:cNvSpPr>
            <a:spLocks noChangeArrowheads="1"/>
          </p:cNvSpPr>
          <p:nvPr/>
        </p:nvSpPr>
        <p:spPr bwMode="auto">
          <a:xfrm>
            <a:off x="609600" y="2428875"/>
            <a:ext cx="8305800" cy="954088"/>
          </a:xfrm>
          <a:prstGeom prst="rect">
            <a:avLst/>
          </a:prstGeom>
          <a:noFill/>
          <a:ln w="9525">
            <a:noFill/>
            <a:miter lim="800000"/>
          </a:ln>
        </p:spPr>
        <p:txBody>
          <a:bodyPr>
            <a:spAutoFit/>
          </a:bodyPr>
          <a:lstStyle/>
          <a:p>
            <a:pPr indent="361950">
              <a:spcBef>
                <a:spcPts val="1800"/>
              </a:spcBef>
            </a:pPr>
            <a:r>
              <a:rPr lang="zh-CN" altLang="en-US" sz="2800" b="1">
                <a:solidFill>
                  <a:srgbClr val="003192"/>
                </a:solidFill>
                <a:latin typeface="黑体" panose="02010609060101010101" pitchFamily="49" charset="-122"/>
                <a:ea typeface="黑体" panose="02010609060101010101" pitchFamily="49" charset="-122"/>
              </a:rPr>
              <a:t>  目前常用的除尘设备有：重力沉降室、旋风除尘器、湿式除尘器、过滤式除尘器、电除尘器等。</a:t>
            </a:r>
            <a:endParaRPr lang="en-US" altLang="zh-CN" sz="2800" b="1">
              <a:solidFill>
                <a:srgbClr val="003192"/>
              </a:solidFill>
              <a:latin typeface="黑体" panose="02010609060101010101" pitchFamily="49" charset="-122"/>
              <a:ea typeface="黑体" panose="02010609060101010101" pitchFamily="49" charset="-122"/>
            </a:endParaRPr>
          </a:p>
        </p:txBody>
      </p:sp>
      <p:graphicFrame>
        <p:nvGraphicFramePr>
          <p:cNvPr id="9" name="表格 8"/>
          <p:cNvGraphicFramePr>
            <a:graphicFrameLocks noGrp="1"/>
          </p:cNvGraphicFramePr>
          <p:nvPr/>
        </p:nvGraphicFramePr>
        <p:xfrm>
          <a:off x="685800" y="4149725"/>
          <a:ext cx="7924800" cy="2251075"/>
        </p:xfrm>
        <a:graphic>
          <a:graphicData uri="http://schemas.openxmlformats.org/drawingml/2006/table">
            <a:tbl>
              <a:tblPr firstRow="1" bandRow="1">
                <a:tableStyleId>{68D230F3-CF80-4859-8CE7-A43EE81993B5}</a:tableStyleId>
              </a:tblPr>
              <a:tblGrid>
                <a:gridCol w="2895600"/>
                <a:gridCol w="1447800"/>
                <a:gridCol w="2057400"/>
                <a:gridCol w="1524000"/>
              </a:tblGrid>
              <a:tr h="381130">
                <a:tc>
                  <a:txBody>
                    <a:bodyPr/>
                    <a:lstStyle/>
                    <a:p>
                      <a:r>
                        <a:rPr lang="zh-CN" altLang="en-US" sz="1800" b="1" dirty="0">
                          <a:solidFill>
                            <a:srgbClr val="003192"/>
                          </a:solidFill>
                        </a:rPr>
                        <a:t>类型</a:t>
                      </a:r>
                      <a:endParaRPr lang="zh-CN" altLang="en-US" sz="1800" b="1" dirty="0">
                        <a:solidFill>
                          <a:srgbClr val="003192"/>
                        </a:solidFill>
                      </a:endParaRPr>
                    </a:p>
                  </a:txBody>
                  <a:tcPr marT="45736" marB="45736"/>
                </a:tc>
                <a:tc>
                  <a:txBody>
                    <a:bodyPr/>
                    <a:lstStyle/>
                    <a:p>
                      <a:r>
                        <a:rPr lang="zh-CN" altLang="en-US" sz="1800" b="1" dirty="0">
                          <a:solidFill>
                            <a:srgbClr val="003192"/>
                          </a:solidFill>
                        </a:rPr>
                        <a:t>除尘效率</a:t>
                      </a:r>
                      <a:r>
                        <a:rPr lang="en-US" altLang="zh-CN" sz="1800" b="1" dirty="0">
                          <a:solidFill>
                            <a:srgbClr val="003192"/>
                          </a:solidFill>
                        </a:rPr>
                        <a:t>%</a:t>
                      </a:r>
                      <a:endParaRPr lang="zh-CN" altLang="en-US" sz="1800" b="1" dirty="0">
                        <a:solidFill>
                          <a:srgbClr val="003192"/>
                        </a:solidFill>
                      </a:endParaRPr>
                    </a:p>
                  </a:txBody>
                  <a:tcPr marT="45736" marB="45736"/>
                </a:tc>
                <a:tc>
                  <a:txBody>
                    <a:bodyPr/>
                    <a:lstStyle/>
                    <a:p>
                      <a:r>
                        <a:rPr lang="zh-CN" altLang="en-US" sz="1800" b="1" dirty="0">
                          <a:solidFill>
                            <a:srgbClr val="003192"/>
                          </a:solidFill>
                        </a:rPr>
                        <a:t>最小捕集粒径</a:t>
                      </a:r>
                      <a:r>
                        <a:rPr lang="el-GR" altLang="zh-CN" sz="1800" b="1" dirty="0">
                          <a:solidFill>
                            <a:srgbClr val="003192"/>
                          </a:solidFill>
                        </a:rPr>
                        <a:t>μ</a:t>
                      </a:r>
                      <a:r>
                        <a:rPr lang="en-US" altLang="zh-CN" sz="1800" b="1" dirty="0">
                          <a:solidFill>
                            <a:srgbClr val="003192"/>
                          </a:solidFill>
                        </a:rPr>
                        <a:t>m</a:t>
                      </a:r>
                      <a:endParaRPr lang="zh-CN" altLang="en-US" sz="1800" b="1" dirty="0">
                        <a:solidFill>
                          <a:srgbClr val="003192"/>
                        </a:solidFill>
                      </a:endParaRPr>
                    </a:p>
                  </a:txBody>
                  <a:tcPr marT="45736" marB="45736"/>
                </a:tc>
                <a:tc>
                  <a:txBody>
                    <a:bodyPr/>
                    <a:lstStyle/>
                    <a:p>
                      <a:r>
                        <a:rPr lang="zh-CN" altLang="en-US" sz="1800" b="1" dirty="0">
                          <a:solidFill>
                            <a:srgbClr val="003192"/>
                          </a:solidFill>
                        </a:rPr>
                        <a:t>压力损失</a:t>
                      </a:r>
                      <a:r>
                        <a:rPr lang="en-US" altLang="zh-CN" sz="1800" b="1" dirty="0">
                          <a:solidFill>
                            <a:srgbClr val="003192"/>
                          </a:solidFill>
                        </a:rPr>
                        <a:t>Pa</a:t>
                      </a:r>
                      <a:endParaRPr lang="zh-CN" altLang="en-US" sz="1800" b="1" dirty="0">
                        <a:solidFill>
                          <a:srgbClr val="003192"/>
                        </a:solidFill>
                      </a:endParaRPr>
                    </a:p>
                  </a:txBody>
                  <a:tcPr marT="45736" marB="45736"/>
                </a:tc>
              </a:tr>
              <a:tr h="373989">
                <a:tc>
                  <a:txBody>
                    <a:bodyPr/>
                    <a:lstStyle/>
                    <a:p>
                      <a:r>
                        <a:rPr lang="zh-CN" altLang="en-US" sz="1800" b="1" dirty="0">
                          <a:solidFill>
                            <a:srgbClr val="003192"/>
                          </a:solidFill>
                        </a:rPr>
                        <a:t>重力沉降室</a:t>
                      </a:r>
                      <a:endParaRPr lang="zh-CN" altLang="en-US" sz="1800" b="1" dirty="0">
                        <a:solidFill>
                          <a:srgbClr val="003192"/>
                        </a:solidFill>
                      </a:endParaRPr>
                    </a:p>
                  </a:txBody>
                  <a:tcPr marT="45736" marB="45736"/>
                </a:tc>
                <a:tc>
                  <a:txBody>
                    <a:bodyPr/>
                    <a:lstStyle/>
                    <a:p>
                      <a:r>
                        <a:rPr lang="zh-CN" altLang="en-US" sz="1800" b="1" dirty="0">
                          <a:solidFill>
                            <a:srgbClr val="003192"/>
                          </a:solidFill>
                        </a:rPr>
                        <a:t>＜</a:t>
                      </a:r>
                      <a:r>
                        <a:rPr lang="en-US" altLang="zh-CN" sz="1800" b="1" dirty="0">
                          <a:solidFill>
                            <a:srgbClr val="003192"/>
                          </a:solidFill>
                        </a:rPr>
                        <a:t>50</a:t>
                      </a:r>
                      <a:endParaRPr lang="zh-CN" altLang="en-US" sz="1800" b="1" dirty="0">
                        <a:solidFill>
                          <a:srgbClr val="003192"/>
                        </a:solidFill>
                      </a:endParaRPr>
                    </a:p>
                  </a:txBody>
                  <a:tcPr marT="45736" marB="45736"/>
                </a:tc>
                <a:tc>
                  <a:txBody>
                    <a:bodyPr/>
                    <a:lstStyle/>
                    <a:p>
                      <a:r>
                        <a:rPr lang="en-US" altLang="zh-CN" sz="1800" b="1" dirty="0">
                          <a:solidFill>
                            <a:srgbClr val="003192"/>
                          </a:solidFill>
                        </a:rPr>
                        <a:t>50</a:t>
                      </a:r>
                      <a:r>
                        <a:rPr lang="zh-CN" altLang="en-US" sz="1800" b="1" dirty="0">
                          <a:solidFill>
                            <a:srgbClr val="003192"/>
                          </a:solidFill>
                        </a:rPr>
                        <a:t>～</a:t>
                      </a:r>
                      <a:r>
                        <a:rPr lang="en-US" altLang="zh-CN" sz="1800" b="1" dirty="0">
                          <a:solidFill>
                            <a:srgbClr val="003192"/>
                          </a:solidFill>
                        </a:rPr>
                        <a:t>10</a:t>
                      </a:r>
                      <a:endParaRPr lang="zh-CN" altLang="en-US" sz="1800" b="1" dirty="0">
                        <a:solidFill>
                          <a:srgbClr val="003192"/>
                        </a:solidFill>
                      </a:endParaRPr>
                    </a:p>
                  </a:txBody>
                  <a:tcPr marT="45736" marB="45736"/>
                </a:tc>
                <a:tc>
                  <a:txBody>
                    <a:bodyPr/>
                    <a:lstStyle/>
                    <a:p>
                      <a:r>
                        <a:rPr lang="en-US" altLang="zh-CN" sz="1800" b="1" dirty="0">
                          <a:solidFill>
                            <a:srgbClr val="003192"/>
                          </a:solidFill>
                        </a:rPr>
                        <a:t>50</a:t>
                      </a:r>
                      <a:r>
                        <a:rPr lang="zh-CN" altLang="en-US" sz="1800" b="1" dirty="0">
                          <a:solidFill>
                            <a:srgbClr val="003192"/>
                          </a:solidFill>
                        </a:rPr>
                        <a:t>～</a:t>
                      </a:r>
                      <a:r>
                        <a:rPr lang="en-US" altLang="zh-CN" sz="1800" b="1" dirty="0">
                          <a:solidFill>
                            <a:srgbClr val="003192"/>
                          </a:solidFill>
                        </a:rPr>
                        <a:t>120</a:t>
                      </a:r>
                      <a:endParaRPr lang="zh-CN" altLang="en-US" sz="1800" b="1" dirty="0">
                        <a:solidFill>
                          <a:srgbClr val="003192"/>
                        </a:solidFill>
                      </a:endParaRPr>
                    </a:p>
                  </a:txBody>
                  <a:tcPr marT="45736" marB="45736"/>
                </a:tc>
              </a:tr>
              <a:tr h="373989">
                <a:tc>
                  <a:txBody>
                    <a:bodyPr/>
                    <a:lstStyle/>
                    <a:p>
                      <a:r>
                        <a:rPr lang="zh-CN" altLang="en-US" sz="1800" b="1" dirty="0">
                          <a:solidFill>
                            <a:srgbClr val="003192"/>
                          </a:solidFill>
                        </a:rPr>
                        <a:t>通用型旋风除尘器</a:t>
                      </a:r>
                      <a:endParaRPr lang="zh-CN" altLang="en-US" sz="1800" b="1" dirty="0">
                        <a:solidFill>
                          <a:srgbClr val="003192"/>
                        </a:solidFill>
                      </a:endParaRPr>
                    </a:p>
                  </a:txBody>
                  <a:tcPr marT="45736" marB="45736"/>
                </a:tc>
                <a:tc>
                  <a:txBody>
                    <a:bodyPr/>
                    <a:lstStyle/>
                    <a:p>
                      <a:r>
                        <a:rPr lang="en-US" altLang="zh-CN" sz="1800" b="1" dirty="0">
                          <a:solidFill>
                            <a:srgbClr val="003192"/>
                          </a:solidFill>
                        </a:rPr>
                        <a:t>60</a:t>
                      </a:r>
                      <a:r>
                        <a:rPr lang="zh-CN" altLang="en-US" sz="1800" b="1" dirty="0">
                          <a:solidFill>
                            <a:srgbClr val="003192"/>
                          </a:solidFill>
                        </a:rPr>
                        <a:t>～</a:t>
                      </a:r>
                      <a:r>
                        <a:rPr lang="en-US" altLang="zh-CN" sz="1800" b="1" dirty="0">
                          <a:solidFill>
                            <a:srgbClr val="003192"/>
                          </a:solidFill>
                        </a:rPr>
                        <a:t>85</a:t>
                      </a:r>
                      <a:endParaRPr lang="zh-CN" altLang="en-US" sz="1800" b="1" dirty="0">
                        <a:solidFill>
                          <a:srgbClr val="003192"/>
                        </a:solidFill>
                      </a:endParaRPr>
                    </a:p>
                  </a:txBody>
                  <a:tcPr marT="45736" marB="45736"/>
                </a:tc>
                <a:tc>
                  <a:txBody>
                    <a:bodyPr/>
                    <a:lstStyle/>
                    <a:p>
                      <a:r>
                        <a:rPr lang="en-US" altLang="zh-CN" sz="1800" b="1" dirty="0">
                          <a:solidFill>
                            <a:srgbClr val="003192"/>
                          </a:solidFill>
                        </a:rPr>
                        <a:t>20</a:t>
                      </a:r>
                      <a:r>
                        <a:rPr lang="zh-CN" altLang="en-US" sz="1800" b="1" dirty="0">
                          <a:solidFill>
                            <a:srgbClr val="003192"/>
                          </a:solidFill>
                        </a:rPr>
                        <a:t>～</a:t>
                      </a:r>
                      <a:r>
                        <a:rPr lang="en-US" altLang="zh-CN" sz="1800" b="1" dirty="0">
                          <a:solidFill>
                            <a:srgbClr val="003192"/>
                          </a:solidFill>
                        </a:rPr>
                        <a:t>40</a:t>
                      </a:r>
                      <a:endParaRPr lang="zh-CN" altLang="en-US" sz="1800" b="1" dirty="0">
                        <a:solidFill>
                          <a:srgbClr val="003192"/>
                        </a:solidFill>
                      </a:endParaRPr>
                    </a:p>
                  </a:txBody>
                  <a:tcPr marT="45736" marB="45736"/>
                </a:tc>
                <a:tc>
                  <a:txBody>
                    <a:bodyPr/>
                    <a:lstStyle/>
                    <a:p>
                      <a:r>
                        <a:rPr lang="en-US" altLang="zh-CN" sz="1800" b="1" dirty="0">
                          <a:solidFill>
                            <a:srgbClr val="003192"/>
                          </a:solidFill>
                        </a:rPr>
                        <a:t>400</a:t>
                      </a:r>
                      <a:r>
                        <a:rPr lang="zh-CN" altLang="en-US" sz="1800" b="1" dirty="0">
                          <a:solidFill>
                            <a:srgbClr val="003192"/>
                          </a:solidFill>
                        </a:rPr>
                        <a:t>～</a:t>
                      </a:r>
                      <a:r>
                        <a:rPr lang="en-US" altLang="zh-CN" sz="1800" b="1" dirty="0">
                          <a:solidFill>
                            <a:srgbClr val="003192"/>
                          </a:solidFill>
                        </a:rPr>
                        <a:t>800</a:t>
                      </a:r>
                      <a:endParaRPr lang="zh-CN" altLang="en-US" sz="1800" b="1" dirty="0">
                        <a:solidFill>
                          <a:srgbClr val="003192"/>
                        </a:solidFill>
                      </a:endParaRPr>
                    </a:p>
                  </a:txBody>
                  <a:tcPr marT="45736" marB="45736"/>
                </a:tc>
              </a:tr>
              <a:tr h="373989">
                <a:tc>
                  <a:txBody>
                    <a:bodyPr/>
                    <a:lstStyle/>
                    <a:p>
                      <a:r>
                        <a:rPr lang="zh-CN" altLang="en-US" sz="1800" b="1" dirty="0">
                          <a:solidFill>
                            <a:srgbClr val="003192"/>
                          </a:solidFill>
                        </a:rPr>
                        <a:t>喷淋塔</a:t>
                      </a:r>
                      <a:endParaRPr lang="zh-CN" altLang="en-US" sz="1800" b="1" dirty="0">
                        <a:solidFill>
                          <a:srgbClr val="003192"/>
                        </a:solidFill>
                      </a:endParaRPr>
                    </a:p>
                  </a:txBody>
                  <a:tcPr marT="45736" marB="45736"/>
                </a:tc>
                <a:tc>
                  <a:txBody>
                    <a:bodyPr/>
                    <a:lstStyle/>
                    <a:p>
                      <a:r>
                        <a:rPr lang="en-US" altLang="zh-CN" sz="1800" b="1" dirty="0">
                          <a:solidFill>
                            <a:srgbClr val="003192"/>
                          </a:solidFill>
                        </a:rPr>
                        <a:t>70</a:t>
                      </a:r>
                      <a:r>
                        <a:rPr lang="zh-CN" altLang="en-US" sz="1800" b="1" dirty="0">
                          <a:solidFill>
                            <a:srgbClr val="003192"/>
                          </a:solidFill>
                        </a:rPr>
                        <a:t>～</a:t>
                      </a:r>
                      <a:r>
                        <a:rPr lang="en-US" altLang="zh-CN" sz="1800" b="1" dirty="0">
                          <a:solidFill>
                            <a:srgbClr val="003192"/>
                          </a:solidFill>
                        </a:rPr>
                        <a:t>85</a:t>
                      </a:r>
                      <a:endParaRPr lang="zh-CN" altLang="en-US" sz="1800" b="1" dirty="0">
                        <a:solidFill>
                          <a:srgbClr val="003192"/>
                        </a:solidFill>
                      </a:endParaRPr>
                    </a:p>
                  </a:txBody>
                  <a:tcPr marT="45736" marB="45736"/>
                </a:tc>
                <a:tc>
                  <a:txBody>
                    <a:bodyPr/>
                    <a:lstStyle/>
                    <a:p>
                      <a:r>
                        <a:rPr lang="en-US" altLang="zh-CN" sz="1800" b="1" dirty="0">
                          <a:solidFill>
                            <a:srgbClr val="003192"/>
                          </a:solidFill>
                        </a:rPr>
                        <a:t>10</a:t>
                      </a:r>
                      <a:endParaRPr lang="zh-CN" altLang="en-US" sz="1800" b="1" dirty="0">
                        <a:solidFill>
                          <a:srgbClr val="003192"/>
                        </a:solidFill>
                      </a:endParaRPr>
                    </a:p>
                  </a:txBody>
                  <a:tcPr marT="45736" marB="45736"/>
                </a:tc>
                <a:tc>
                  <a:txBody>
                    <a:bodyPr/>
                    <a:lstStyle/>
                    <a:p>
                      <a:r>
                        <a:rPr lang="en-US" altLang="zh-CN" sz="1800" b="1" dirty="0">
                          <a:solidFill>
                            <a:srgbClr val="003192"/>
                          </a:solidFill>
                        </a:rPr>
                        <a:t>25</a:t>
                      </a:r>
                      <a:r>
                        <a:rPr lang="zh-CN" altLang="en-US" sz="1800" b="1" dirty="0">
                          <a:solidFill>
                            <a:srgbClr val="003192"/>
                          </a:solidFill>
                        </a:rPr>
                        <a:t>～</a:t>
                      </a:r>
                      <a:r>
                        <a:rPr lang="en-US" altLang="zh-CN" sz="1800" b="1" dirty="0">
                          <a:solidFill>
                            <a:srgbClr val="003192"/>
                          </a:solidFill>
                        </a:rPr>
                        <a:t>250</a:t>
                      </a:r>
                      <a:endParaRPr lang="zh-CN" altLang="en-US" sz="1800" b="1" dirty="0">
                        <a:solidFill>
                          <a:srgbClr val="003192"/>
                        </a:solidFill>
                      </a:endParaRPr>
                    </a:p>
                  </a:txBody>
                  <a:tcPr marT="45736" marB="45736"/>
                </a:tc>
              </a:tr>
              <a:tr h="373989">
                <a:tc>
                  <a:txBody>
                    <a:bodyPr/>
                    <a:lstStyle/>
                    <a:p>
                      <a:r>
                        <a:rPr lang="zh-CN" altLang="en-US" sz="1800" b="1" dirty="0">
                          <a:solidFill>
                            <a:srgbClr val="003192"/>
                          </a:solidFill>
                        </a:rPr>
                        <a:t>袋式除尘器</a:t>
                      </a:r>
                      <a:endParaRPr lang="zh-CN" altLang="en-US" sz="1800" b="1" dirty="0">
                        <a:solidFill>
                          <a:srgbClr val="003192"/>
                        </a:solidFill>
                      </a:endParaRPr>
                    </a:p>
                  </a:txBody>
                  <a:tcPr marT="45736" marB="45736"/>
                </a:tc>
                <a:tc>
                  <a:txBody>
                    <a:bodyPr/>
                    <a:lstStyle/>
                    <a:p>
                      <a:r>
                        <a:rPr lang="en-US" altLang="zh-CN" sz="1800" b="1" dirty="0">
                          <a:solidFill>
                            <a:srgbClr val="003192"/>
                          </a:solidFill>
                        </a:rPr>
                        <a:t>95</a:t>
                      </a:r>
                      <a:r>
                        <a:rPr lang="zh-CN" altLang="en-US" sz="1800" b="1" dirty="0">
                          <a:solidFill>
                            <a:srgbClr val="003192"/>
                          </a:solidFill>
                        </a:rPr>
                        <a:t>～</a:t>
                      </a:r>
                      <a:r>
                        <a:rPr lang="en-US" altLang="zh-CN" sz="1800" b="1" dirty="0">
                          <a:solidFill>
                            <a:srgbClr val="003192"/>
                          </a:solidFill>
                        </a:rPr>
                        <a:t>99</a:t>
                      </a:r>
                      <a:endParaRPr lang="zh-CN" altLang="en-US" sz="1800" b="1" dirty="0">
                        <a:solidFill>
                          <a:srgbClr val="003192"/>
                        </a:solidFill>
                      </a:endParaRPr>
                    </a:p>
                  </a:txBody>
                  <a:tcPr marT="45736" marB="45736"/>
                </a:tc>
                <a:tc>
                  <a:txBody>
                    <a:bodyPr/>
                    <a:lstStyle/>
                    <a:p>
                      <a:r>
                        <a:rPr lang="en-US" altLang="zh-CN" sz="1800" b="1" dirty="0">
                          <a:solidFill>
                            <a:srgbClr val="003192"/>
                          </a:solidFill>
                        </a:rPr>
                        <a:t>0.5</a:t>
                      </a:r>
                      <a:r>
                        <a:rPr lang="zh-CN" altLang="en-US" sz="1800" b="1" dirty="0">
                          <a:solidFill>
                            <a:srgbClr val="003192"/>
                          </a:solidFill>
                        </a:rPr>
                        <a:t>～</a:t>
                      </a:r>
                      <a:r>
                        <a:rPr lang="en-US" altLang="zh-CN" sz="1800" b="1" dirty="0">
                          <a:solidFill>
                            <a:srgbClr val="003192"/>
                          </a:solidFill>
                        </a:rPr>
                        <a:t>1</a:t>
                      </a:r>
                      <a:endParaRPr lang="zh-CN" altLang="en-US" sz="1800" b="1" dirty="0">
                        <a:solidFill>
                          <a:srgbClr val="003192"/>
                        </a:solidFill>
                      </a:endParaRPr>
                    </a:p>
                  </a:txBody>
                  <a:tcPr marT="45736" marB="45736"/>
                </a:tc>
                <a:tc>
                  <a:txBody>
                    <a:bodyPr/>
                    <a:lstStyle/>
                    <a:p>
                      <a:r>
                        <a:rPr lang="en-US" altLang="zh-CN" sz="1800" b="1" dirty="0">
                          <a:solidFill>
                            <a:srgbClr val="003192"/>
                          </a:solidFill>
                        </a:rPr>
                        <a:t>800</a:t>
                      </a:r>
                      <a:r>
                        <a:rPr lang="zh-CN" altLang="en-US" sz="1800" b="1" dirty="0">
                          <a:solidFill>
                            <a:srgbClr val="003192"/>
                          </a:solidFill>
                        </a:rPr>
                        <a:t>～</a:t>
                      </a:r>
                      <a:r>
                        <a:rPr lang="en-US" altLang="zh-CN" sz="1800" b="1" dirty="0">
                          <a:solidFill>
                            <a:srgbClr val="003192"/>
                          </a:solidFill>
                        </a:rPr>
                        <a:t>1000</a:t>
                      </a:r>
                      <a:endParaRPr lang="zh-CN" altLang="en-US" sz="1800" b="1" dirty="0">
                        <a:solidFill>
                          <a:srgbClr val="003192"/>
                        </a:solidFill>
                      </a:endParaRPr>
                    </a:p>
                  </a:txBody>
                  <a:tcPr marT="45736" marB="45736"/>
                </a:tc>
              </a:tr>
              <a:tr h="373989">
                <a:tc>
                  <a:txBody>
                    <a:bodyPr/>
                    <a:lstStyle/>
                    <a:p>
                      <a:r>
                        <a:rPr lang="zh-CN" altLang="en-US" sz="1800" b="1" dirty="0">
                          <a:solidFill>
                            <a:srgbClr val="003192"/>
                          </a:solidFill>
                        </a:rPr>
                        <a:t>电除尘器</a:t>
                      </a:r>
                      <a:endParaRPr lang="zh-CN" altLang="en-US" sz="1800" b="1" dirty="0">
                        <a:solidFill>
                          <a:srgbClr val="003192"/>
                        </a:solidFill>
                      </a:endParaRPr>
                    </a:p>
                  </a:txBody>
                  <a:tcPr marT="45736" marB="45736"/>
                </a:tc>
                <a:tc>
                  <a:txBody>
                    <a:bodyPr/>
                    <a:lstStyle/>
                    <a:p>
                      <a:r>
                        <a:rPr lang="en-US" altLang="zh-CN" sz="1800" b="1" dirty="0">
                          <a:solidFill>
                            <a:srgbClr val="003192"/>
                          </a:solidFill>
                        </a:rPr>
                        <a:t>90</a:t>
                      </a:r>
                      <a:r>
                        <a:rPr lang="zh-CN" altLang="en-US" sz="1800" b="1" dirty="0">
                          <a:solidFill>
                            <a:srgbClr val="003192"/>
                          </a:solidFill>
                        </a:rPr>
                        <a:t>～</a:t>
                      </a:r>
                      <a:r>
                        <a:rPr lang="en-US" altLang="zh-CN" sz="1800" b="1" dirty="0">
                          <a:solidFill>
                            <a:srgbClr val="003192"/>
                          </a:solidFill>
                        </a:rPr>
                        <a:t>98</a:t>
                      </a:r>
                      <a:endParaRPr lang="zh-CN" altLang="en-US" sz="1800" b="1" dirty="0">
                        <a:solidFill>
                          <a:srgbClr val="003192"/>
                        </a:solidFill>
                      </a:endParaRPr>
                    </a:p>
                  </a:txBody>
                  <a:tcPr marT="45736" marB="45736"/>
                </a:tc>
                <a:tc>
                  <a:txBody>
                    <a:bodyPr/>
                    <a:lstStyle/>
                    <a:p>
                      <a:r>
                        <a:rPr lang="en-US" altLang="zh-CN" sz="1800" b="1" dirty="0">
                          <a:solidFill>
                            <a:srgbClr val="003192"/>
                          </a:solidFill>
                        </a:rPr>
                        <a:t>0.5</a:t>
                      </a:r>
                      <a:r>
                        <a:rPr lang="zh-CN" altLang="en-US" sz="1800" b="1" dirty="0">
                          <a:solidFill>
                            <a:srgbClr val="003192"/>
                          </a:solidFill>
                        </a:rPr>
                        <a:t>～</a:t>
                      </a:r>
                      <a:r>
                        <a:rPr lang="en-US" altLang="zh-CN" sz="1800" b="1" dirty="0">
                          <a:solidFill>
                            <a:srgbClr val="003192"/>
                          </a:solidFill>
                        </a:rPr>
                        <a:t>1</a:t>
                      </a:r>
                      <a:endParaRPr lang="zh-CN" altLang="en-US" sz="1800" b="1" dirty="0">
                        <a:solidFill>
                          <a:srgbClr val="003192"/>
                        </a:solidFill>
                      </a:endParaRPr>
                    </a:p>
                  </a:txBody>
                  <a:tcPr marT="45736" marB="45736"/>
                </a:tc>
                <a:tc>
                  <a:txBody>
                    <a:bodyPr/>
                    <a:lstStyle/>
                    <a:p>
                      <a:r>
                        <a:rPr lang="en-US" altLang="zh-CN" sz="1800" b="1" dirty="0">
                          <a:solidFill>
                            <a:srgbClr val="003192"/>
                          </a:solidFill>
                        </a:rPr>
                        <a:t>50</a:t>
                      </a:r>
                      <a:r>
                        <a:rPr lang="zh-CN" altLang="en-US" sz="1800" b="1" dirty="0">
                          <a:solidFill>
                            <a:srgbClr val="003192"/>
                          </a:solidFill>
                        </a:rPr>
                        <a:t>～</a:t>
                      </a:r>
                      <a:r>
                        <a:rPr lang="en-US" altLang="zh-CN" sz="1800" b="1" dirty="0">
                          <a:solidFill>
                            <a:srgbClr val="003192"/>
                          </a:solidFill>
                        </a:rPr>
                        <a:t>200</a:t>
                      </a:r>
                      <a:endParaRPr lang="zh-CN" altLang="en-US" sz="1800" b="1" dirty="0">
                        <a:solidFill>
                          <a:srgbClr val="003192"/>
                        </a:solidFill>
                      </a:endParaRPr>
                    </a:p>
                  </a:txBody>
                  <a:tcPr marT="45736" marB="45736"/>
                </a:tc>
              </a:tr>
            </a:tbl>
          </a:graphicData>
        </a:graphic>
      </p:graphicFrame>
      <p:sp>
        <p:nvSpPr>
          <p:cNvPr id="166944" name="矩形 9"/>
          <p:cNvSpPr>
            <a:spLocks noChangeArrowheads="1"/>
          </p:cNvSpPr>
          <p:nvPr/>
        </p:nvSpPr>
        <p:spPr bwMode="auto">
          <a:xfrm>
            <a:off x="685800" y="3705225"/>
            <a:ext cx="7924800" cy="461963"/>
          </a:xfrm>
          <a:prstGeom prst="rect">
            <a:avLst/>
          </a:prstGeom>
          <a:noFill/>
          <a:ln w="9525">
            <a:noFill/>
            <a:miter lim="800000"/>
          </a:ln>
        </p:spPr>
        <p:txBody>
          <a:bodyPr>
            <a:spAutoFit/>
          </a:bodyPr>
          <a:lstStyle/>
          <a:p>
            <a:pPr algn="ctr"/>
            <a:r>
              <a:rPr lang="zh-CN" altLang="en-US" sz="2400" b="1">
                <a:solidFill>
                  <a:srgbClr val="003192"/>
                </a:solidFill>
                <a:latin typeface="黑体" panose="02010609060101010101" pitchFamily="49" charset="-122"/>
                <a:ea typeface="黑体" panose="02010609060101010101" pitchFamily="49" charset="-122"/>
              </a:rPr>
              <a:t>几种除尘器的性能</a:t>
            </a:r>
            <a:endParaRPr lang="zh-CN" altLang="en-US" sz="2400">
              <a:solidFill>
                <a:srgbClr val="003192"/>
              </a:solidFill>
              <a:latin typeface="黑体" panose="02010609060101010101" pitchFamily="49" charset="-122"/>
              <a:ea typeface="黑体" panose="02010609060101010101" pitchFamily="49" charset="-122"/>
            </a:endParaRPr>
          </a:p>
        </p:txBody>
      </p:sp>
      <p:sp>
        <p:nvSpPr>
          <p:cNvPr id="166945"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3A195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09600" y="2514600"/>
            <a:ext cx="8153400" cy="3886200"/>
          </a:xfrm>
          <a:prstGeom prst="rect">
            <a:avLst/>
          </a:prstGeom>
          <a:noFill/>
          <a:ln w="9525">
            <a:noFill/>
            <a:miter lim="800000"/>
          </a:ln>
        </p:spPr>
        <p:txBody>
          <a:bodyPr/>
          <a:lstStyle/>
          <a:p>
            <a:pPr marL="342900" indent="-342900" eaLnBrk="0" fontAlgn="auto" hangingPunct="0">
              <a:spcBef>
                <a:spcPct val="20000"/>
              </a:spcBef>
              <a:spcAft>
                <a:spcPts val="0"/>
              </a:spcAft>
              <a:defRPr/>
            </a:pPr>
            <a:r>
              <a:rPr lang="zh-CN" altLang="en-US" sz="2400" b="1" kern="0" dirty="0">
                <a:solidFill>
                  <a:srgbClr val="003192"/>
                </a:solidFill>
                <a:latin typeface="黑体" panose="02010609060101010101" pitchFamily="49" charset="-122"/>
                <a:ea typeface="黑体" panose="02010609060101010101" pitchFamily="49" charset="-122"/>
              </a:rPr>
              <a:t>❀ 选用的除尘器必须满足排放标准规定的排空浓度</a:t>
            </a:r>
            <a:endParaRPr lang="zh-CN" altLang="en-US" sz="2400" b="1" kern="0" dirty="0">
              <a:solidFill>
                <a:srgbClr val="003192"/>
              </a:solidFill>
              <a:latin typeface="黑体" panose="02010609060101010101" pitchFamily="49" charset="-122"/>
              <a:ea typeface="黑体" panose="02010609060101010101" pitchFamily="49" charset="-122"/>
            </a:endParaRPr>
          </a:p>
          <a:p>
            <a:pPr marL="342900" indent="-342900" eaLnBrk="0" fontAlgn="auto" hangingPunct="0">
              <a:spcBef>
                <a:spcPct val="20000"/>
              </a:spcBef>
              <a:spcAft>
                <a:spcPts val="0"/>
              </a:spcAft>
              <a:defRPr/>
            </a:pPr>
            <a:r>
              <a:rPr lang="zh-CN" altLang="en-US" sz="2400" b="1" kern="0" dirty="0">
                <a:solidFill>
                  <a:srgbClr val="003192"/>
                </a:solidFill>
                <a:latin typeface="黑体" panose="02010609060101010101" pitchFamily="49" charset="-122"/>
                <a:ea typeface="黑体" panose="02010609060101010101" pitchFamily="49" charset="-122"/>
              </a:rPr>
              <a:t>❀ 粉尘的性质和粒径分布</a:t>
            </a:r>
            <a:endParaRPr lang="zh-CN" altLang="en-US" sz="2400" b="1" kern="0" dirty="0">
              <a:solidFill>
                <a:srgbClr val="003192"/>
              </a:solidFill>
              <a:latin typeface="黑体" panose="02010609060101010101" pitchFamily="49" charset="-122"/>
              <a:ea typeface="黑体" panose="02010609060101010101" pitchFamily="49" charset="-122"/>
            </a:endParaRPr>
          </a:p>
          <a:p>
            <a:pPr marL="742950" lvl="1" indent="-285750" eaLnBrk="0" fontAlgn="auto" hangingPunct="0">
              <a:spcBef>
                <a:spcPct val="20000"/>
              </a:spcBef>
              <a:spcAft>
                <a:spcPts val="0"/>
              </a:spcAft>
              <a:buFontTx/>
              <a:buChar char="–"/>
              <a:defRPr/>
            </a:pPr>
            <a:r>
              <a:rPr lang="zh-CN" altLang="en-US" b="1" kern="0" dirty="0">
                <a:solidFill>
                  <a:srgbClr val="003192"/>
                </a:solidFill>
                <a:latin typeface="黑体" panose="02010609060101010101" pitchFamily="49" charset="-122"/>
                <a:ea typeface="黑体" panose="02010609060101010101" pitchFamily="49" charset="-122"/>
              </a:rPr>
              <a:t>粉尘的性质对除尘器的性能具有较大影响，例如粘性大的粉尘容易粘结在除尘器表面，不宜采用干法除尘；比电阻过大或过小的粉尘，不宜采用静电除尘等。</a:t>
            </a:r>
            <a:endParaRPr lang="zh-CN" altLang="en-US" b="1" kern="0" dirty="0">
              <a:solidFill>
                <a:srgbClr val="003192"/>
              </a:solidFill>
              <a:latin typeface="黑体" panose="02010609060101010101" pitchFamily="49" charset="-122"/>
              <a:ea typeface="黑体" panose="02010609060101010101" pitchFamily="49" charset="-122"/>
            </a:endParaRPr>
          </a:p>
          <a:p>
            <a:pPr marL="742950" lvl="1" indent="-285750" eaLnBrk="0" fontAlgn="auto" hangingPunct="0">
              <a:spcBef>
                <a:spcPct val="20000"/>
              </a:spcBef>
              <a:spcAft>
                <a:spcPts val="0"/>
              </a:spcAft>
              <a:buFontTx/>
              <a:buChar char="–"/>
              <a:defRPr/>
            </a:pPr>
            <a:r>
              <a:rPr lang="zh-CN" altLang="en-US" b="1" kern="0" dirty="0">
                <a:solidFill>
                  <a:srgbClr val="003192"/>
                </a:solidFill>
                <a:latin typeface="黑体" panose="02010609060101010101" pitchFamily="49" charset="-122"/>
                <a:ea typeface="黑体" panose="02010609060101010101" pitchFamily="49" charset="-122"/>
              </a:rPr>
              <a:t>不同的除尘器对不同粒径的粉尘除尘效率是完全不同的。</a:t>
            </a:r>
            <a:endParaRPr lang="zh-CN" altLang="en-US" b="1" kern="0" dirty="0">
              <a:solidFill>
                <a:srgbClr val="003192"/>
              </a:solidFill>
              <a:latin typeface="黑体" panose="02010609060101010101" pitchFamily="49" charset="-122"/>
              <a:ea typeface="黑体" panose="02010609060101010101" pitchFamily="49" charset="-122"/>
            </a:endParaRPr>
          </a:p>
          <a:p>
            <a:pPr marL="342900" indent="-342900" eaLnBrk="0" fontAlgn="auto" hangingPunct="0">
              <a:spcBef>
                <a:spcPct val="20000"/>
              </a:spcBef>
              <a:spcAft>
                <a:spcPts val="0"/>
              </a:spcAft>
              <a:defRPr/>
            </a:pPr>
            <a:r>
              <a:rPr lang="zh-CN" altLang="en-US" sz="2400" b="1" kern="0" dirty="0">
                <a:solidFill>
                  <a:srgbClr val="003192"/>
                </a:solidFill>
                <a:latin typeface="黑体" panose="02010609060101010101" pitchFamily="49" charset="-122"/>
                <a:ea typeface="黑体" panose="02010609060101010101" pitchFamily="49" charset="-122"/>
              </a:rPr>
              <a:t>❀ 气体的含尘浓度</a:t>
            </a:r>
            <a:endParaRPr lang="zh-CN" altLang="en-US" sz="2400" b="1" kern="0" dirty="0">
              <a:solidFill>
                <a:srgbClr val="003192"/>
              </a:solidFill>
              <a:latin typeface="黑体" panose="02010609060101010101" pitchFamily="49" charset="-122"/>
              <a:ea typeface="黑体" panose="02010609060101010101" pitchFamily="49" charset="-122"/>
            </a:endParaRPr>
          </a:p>
          <a:p>
            <a:pPr marL="742950" lvl="1" indent="-285750" eaLnBrk="0" fontAlgn="auto" hangingPunct="0">
              <a:spcBef>
                <a:spcPct val="20000"/>
              </a:spcBef>
              <a:spcAft>
                <a:spcPts val="0"/>
              </a:spcAft>
              <a:buFontTx/>
              <a:buChar char="–"/>
              <a:defRPr/>
            </a:pPr>
            <a:r>
              <a:rPr lang="zh-CN" altLang="en-US" b="1" kern="0" dirty="0">
                <a:solidFill>
                  <a:srgbClr val="003192"/>
                </a:solidFill>
                <a:latin typeface="黑体" panose="02010609060101010101" pitchFamily="49" charset="-122"/>
                <a:ea typeface="黑体" panose="02010609060101010101" pitchFamily="49" charset="-122"/>
              </a:rPr>
              <a:t>气体含尘浓度较高时，在电除尘器或袋式除尘器前应设置低阻力的初净化设备，去除粗大尘粒，有利于它们更好地发挥作用。</a:t>
            </a:r>
            <a:endParaRPr lang="zh-CN" altLang="en-US" b="1" kern="0" dirty="0">
              <a:solidFill>
                <a:srgbClr val="003192"/>
              </a:solidFill>
              <a:latin typeface="黑体" panose="02010609060101010101" pitchFamily="49" charset="-122"/>
              <a:ea typeface="黑体" panose="02010609060101010101" pitchFamily="49" charset="-122"/>
            </a:endParaRPr>
          </a:p>
          <a:p>
            <a:pPr marL="342900" indent="-342900" eaLnBrk="0" fontAlgn="auto" hangingPunct="0">
              <a:spcBef>
                <a:spcPct val="20000"/>
              </a:spcBef>
              <a:spcAft>
                <a:spcPts val="0"/>
              </a:spcAft>
              <a:defRPr/>
            </a:pPr>
            <a:r>
              <a:rPr lang="zh-CN" altLang="en-US" sz="2400" b="1" kern="0" dirty="0">
                <a:solidFill>
                  <a:srgbClr val="003192"/>
                </a:solidFill>
                <a:latin typeface="黑体" panose="02010609060101010101" pitchFamily="49" charset="-122"/>
                <a:ea typeface="黑体" panose="02010609060101010101" pitchFamily="49" charset="-122"/>
              </a:rPr>
              <a:t>❀ 气体的温度和性质</a:t>
            </a:r>
            <a:endParaRPr lang="zh-CN" altLang="en-US" sz="2400" b="1" kern="0" dirty="0">
              <a:solidFill>
                <a:srgbClr val="003192"/>
              </a:solidFill>
              <a:latin typeface="黑体" panose="02010609060101010101" pitchFamily="49" charset="-122"/>
              <a:ea typeface="黑体" panose="02010609060101010101" pitchFamily="49" charset="-122"/>
            </a:endParaRPr>
          </a:p>
          <a:p>
            <a:pPr marL="742950" lvl="1" indent="-285750" eaLnBrk="0" fontAlgn="auto" hangingPunct="0">
              <a:spcBef>
                <a:spcPct val="20000"/>
              </a:spcBef>
              <a:spcAft>
                <a:spcPts val="0"/>
              </a:spcAft>
              <a:buFontTx/>
              <a:buChar char="–"/>
              <a:defRPr/>
            </a:pPr>
            <a:r>
              <a:rPr lang="zh-CN" altLang="en-US" b="1" kern="0" dirty="0">
                <a:solidFill>
                  <a:srgbClr val="003192"/>
                </a:solidFill>
                <a:latin typeface="黑体" panose="02010609060101010101" pitchFamily="49" charset="-122"/>
                <a:ea typeface="黑体" panose="02010609060101010101" pitchFamily="49" charset="-122"/>
              </a:rPr>
              <a:t>如高温、高湿的气体不宜采用袋式除尘器。</a:t>
            </a:r>
            <a:endParaRPr lang="zh-CN" altLang="en-US" b="1" kern="0" dirty="0">
              <a:solidFill>
                <a:srgbClr val="003192"/>
              </a:solidFill>
              <a:latin typeface="黑体" panose="02010609060101010101" pitchFamily="49" charset="-122"/>
              <a:ea typeface="黑体" panose="02010609060101010101" pitchFamily="49" charset="-122"/>
            </a:endParaRPr>
          </a:p>
        </p:txBody>
      </p:sp>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68963" name="矩形 17"/>
          <p:cNvSpPr>
            <a:spLocks noChangeArrowheads="1"/>
          </p:cNvSpPr>
          <p:nvPr/>
        </p:nvSpPr>
        <p:spPr bwMode="auto">
          <a:xfrm>
            <a:off x="1371600" y="2905125"/>
            <a:ext cx="3276600" cy="2954338"/>
          </a:xfrm>
          <a:prstGeom prst="rect">
            <a:avLst/>
          </a:prstGeom>
          <a:noFill/>
          <a:ln w="9525">
            <a:noFill/>
            <a:miter lim="800000"/>
          </a:ln>
        </p:spPr>
        <p:txBody>
          <a:bodyPr>
            <a:spAutoFit/>
          </a:bodyPr>
          <a:lstStyle/>
          <a:p>
            <a:pPr indent="361950">
              <a:spcBef>
                <a:spcPts val="1800"/>
              </a:spcBef>
            </a:pPr>
            <a:r>
              <a:rPr lang="zh-CN" altLang="en-US" sz="2600" b="1">
                <a:solidFill>
                  <a:srgbClr val="003192"/>
                </a:solidFill>
                <a:latin typeface="黑体" panose="02010609060101010101" pitchFamily="49" charset="-122"/>
                <a:ea typeface="黑体" panose="02010609060101010101" pitchFamily="49" charset="-122"/>
              </a:rPr>
              <a:t>通过重力使尘粒从气流中分离。</a:t>
            </a:r>
            <a:endParaRPr lang="en-US" altLang="zh-CN" sz="2600" b="1">
              <a:solidFill>
                <a:srgbClr val="003192"/>
              </a:solidFill>
              <a:latin typeface="黑体" panose="02010609060101010101" pitchFamily="49" charset="-122"/>
              <a:ea typeface="黑体" panose="02010609060101010101" pitchFamily="49" charset="-122"/>
            </a:endParaRPr>
          </a:p>
          <a:p>
            <a:pPr indent="361950">
              <a:spcBef>
                <a:spcPts val="1800"/>
              </a:spcBef>
            </a:pPr>
            <a:r>
              <a:rPr lang="zh-CN" altLang="en-US" sz="2600" b="1">
                <a:solidFill>
                  <a:srgbClr val="003192"/>
                </a:solidFill>
                <a:latin typeface="黑体" panose="02010609060101010101" pitchFamily="49" charset="-122"/>
                <a:ea typeface="黑体" panose="02010609060101010101" pitchFamily="49" charset="-122"/>
              </a:rPr>
              <a:t>仅适用于</a:t>
            </a:r>
            <a:r>
              <a:rPr lang="en-US" altLang="zh-CN" sz="2600" b="1">
                <a:solidFill>
                  <a:srgbClr val="003192"/>
                </a:solidFill>
                <a:latin typeface="黑体" panose="02010609060101010101" pitchFamily="49" charset="-122"/>
                <a:ea typeface="黑体" panose="02010609060101010101" pitchFamily="49" charset="-122"/>
              </a:rPr>
              <a:t>50</a:t>
            </a:r>
            <a:r>
              <a:rPr lang="el-GR" altLang="zh-CN" sz="2600" b="1">
                <a:solidFill>
                  <a:srgbClr val="003192"/>
                </a:solidFill>
                <a:latin typeface="黑体" panose="02010609060101010101" pitchFamily="49" charset="-122"/>
                <a:ea typeface="黑体" panose="02010609060101010101" pitchFamily="49" charset="-122"/>
              </a:rPr>
              <a:t>μ</a:t>
            </a:r>
            <a:r>
              <a:rPr lang="en-US" altLang="zh-CN" sz="2600" b="1">
                <a:solidFill>
                  <a:srgbClr val="003192"/>
                </a:solidFill>
                <a:latin typeface="黑体" panose="02010609060101010101" pitchFamily="49" charset="-122"/>
                <a:ea typeface="黑体" panose="02010609060101010101" pitchFamily="49" charset="-122"/>
              </a:rPr>
              <a:t>m</a:t>
            </a:r>
            <a:r>
              <a:rPr lang="zh-CN" altLang="en-US" sz="2600" b="1">
                <a:solidFill>
                  <a:srgbClr val="003192"/>
                </a:solidFill>
                <a:latin typeface="黑体" panose="02010609060101010101" pitchFamily="49" charset="-122"/>
                <a:ea typeface="黑体" panose="02010609060101010101" pitchFamily="49" charset="-122"/>
              </a:rPr>
              <a:t>以上粉尘。</a:t>
            </a:r>
            <a:endParaRPr lang="en-US" altLang="zh-CN" sz="2600" b="1">
              <a:solidFill>
                <a:srgbClr val="003192"/>
              </a:solidFill>
              <a:latin typeface="黑体" panose="02010609060101010101" pitchFamily="49" charset="-122"/>
              <a:ea typeface="黑体" panose="02010609060101010101" pitchFamily="49" charset="-122"/>
            </a:endParaRPr>
          </a:p>
          <a:p>
            <a:pPr indent="361950">
              <a:spcBef>
                <a:spcPts val="1800"/>
              </a:spcBef>
            </a:pPr>
            <a:r>
              <a:rPr lang="zh-CN" altLang="en-US" sz="2600" b="1">
                <a:solidFill>
                  <a:srgbClr val="003192"/>
                </a:solidFill>
                <a:latin typeface="黑体" panose="02010609060101010101" pitchFamily="49" charset="-122"/>
                <a:ea typeface="黑体" panose="02010609060101010101" pitchFamily="49" charset="-122"/>
              </a:rPr>
              <a:t>除尘效率低、占地面积大。</a:t>
            </a:r>
            <a:endParaRPr lang="en-US" altLang="zh-CN" sz="2600" b="1">
              <a:solidFill>
                <a:srgbClr val="003192"/>
              </a:solidFill>
              <a:latin typeface="黑体" panose="02010609060101010101" pitchFamily="49" charset="-122"/>
              <a:ea typeface="黑体" panose="02010609060101010101" pitchFamily="49" charset="-122"/>
            </a:endParaRPr>
          </a:p>
        </p:txBody>
      </p:sp>
      <p:pic>
        <p:nvPicPr>
          <p:cNvPr id="168964" name="Picture 4" descr="3"/>
          <p:cNvPicPr>
            <a:picLocks noGrp="1" noChangeAspect="1" noChangeArrowheads="1"/>
          </p:cNvPicPr>
          <p:nvPr>
            <p:ph/>
          </p:nvPr>
        </p:nvPicPr>
        <p:blipFill>
          <a:blip r:embed="rId6"/>
          <a:srcRect b="7829"/>
          <a:stretch>
            <a:fillRect/>
          </a:stretch>
        </p:blipFill>
        <p:spPr>
          <a:xfrm>
            <a:off x="4668838" y="1524000"/>
            <a:ext cx="4475162" cy="4953000"/>
          </a:xfrm>
        </p:spPr>
      </p:pic>
      <p:grpSp>
        <p:nvGrpSpPr>
          <p:cNvPr id="2" name="组合 6"/>
          <p:cNvGrpSpPr/>
          <p:nvPr/>
        </p:nvGrpSpPr>
        <p:grpSpPr>
          <a:xfrm>
            <a:off x="609600" y="3124200"/>
            <a:ext cx="609600" cy="2438400"/>
            <a:chOff x="0" y="304808"/>
            <a:chExt cx="457200" cy="1828800"/>
          </a:xfrm>
          <a:solidFill>
            <a:srgbClr val="342179"/>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grp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latin typeface="黑体" panose="02010609060101010101" pitchFamily="49" charset="-122"/>
                  <a:ea typeface="黑体" panose="02010609060101010101" pitchFamily="49" charset="-122"/>
                </a:rPr>
                <a:t>重力沉降室</a:t>
              </a:r>
              <a:endParaRPr lang="zh-CN" altLang="en-US" sz="2200" b="1" dirty="0">
                <a:latin typeface="黑体" panose="02010609060101010101" pitchFamily="49" charset="-122"/>
                <a:ea typeface="黑体" panose="02010609060101010101" pitchFamily="49" charset="-122"/>
              </a:endParaRPr>
            </a:p>
          </p:txBody>
        </p:sp>
      </p:grpSp>
      <p:sp>
        <p:nvSpPr>
          <p:cNvPr id="10" name="Rectangle 2"/>
          <p:cNvSpPr txBox="1">
            <a:spLocks noChangeArrowheads="1"/>
          </p:cNvSpPr>
          <p:nvPr/>
        </p:nvSpPr>
        <p:spPr>
          <a:xfrm>
            <a:off x="1143000" y="76200"/>
            <a:ext cx="7086600" cy="1143000"/>
          </a:xfrm>
          <a:prstGeom prst="rect">
            <a:avLst/>
          </a:prstGeom>
          <a:solidFill>
            <a:srgbClr val="00863D"/>
          </a:solidFill>
        </p:spPr>
        <p:txBody>
          <a:bodyPr anchor="ct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152400" y="1600200"/>
            <a:ext cx="8458200" cy="46482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304800" y="12954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组合 6"/>
          <p:cNvGrpSpPr/>
          <p:nvPr/>
        </p:nvGrpSpPr>
        <p:grpSpPr>
          <a:xfrm>
            <a:off x="304800" y="2324100"/>
            <a:ext cx="609600" cy="2438400"/>
            <a:chOff x="0" y="304808"/>
            <a:chExt cx="457200" cy="1828800"/>
          </a:xfrm>
          <a:solidFill>
            <a:srgbClr val="49369A"/>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solidFill>
              <a:srgbClr val="4B4090"/>
            </a:solid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latin typeface="黑体" panose="02010609060101010101" pitchFamily="49" charset="-122"/>
                  <a:ea typeface="黑体" panose="02010609060101010101" pitchFamily="49" charset="-122"/>
                </a:rPr>
                <a:t>旋风除尘器</a:t>
              </a:r>
              <a:endParaRPr lang="zh-CN" altLang="en-US" sz="2200" b="1" dirty="0">
                <a:latin typeface="黑体" panose="02010609060101010101" pitchFamily="49" charset="-122"/>
                <a:ea typeface="黑体" panose="02010609060101010101" pitchFamily="49" charset="-122"/>
              </a:endParaRPr>
            </a:p>
          </p:txBody>
        </p:sp>
      </p:grpSp>
      <p:pic>
        <p:nvPicPr>
          <p:cNvPr id="169988" name="Picture 4" descr="4"/>
          <p:cNvPicPr>
            <a:picLocks noGrp="1" noChangeAspect="1" noChangeArrowheads="1"/>
          </p:cNvPicPr>
          <p:nvPr>
            <p:ph/>
          </p:nvPr>
        </p:nvPicPr>
        <p:blipFill>
          <a:blip r:embed="rId6"/>
          <a:srcRect b="5167"/>
          <a:stretch>
            <a:fillRect/>
          </a:stretch>
        </p:blipFill>
        <p:spPr>
          <a:xfrm>
            <a:off x="5194300" y="1828800"/>
            <a:ext cx="3949700" cy="4191000"/>
          </a:xfrm>
        </p:spPr>
      </p:pic>
      <p:sp>
        <p:nvSpPr>
          <p:cNvPr id="169989" name="矩形 14"/>
          <p:cNvSpPr>
            <a:spLocks noChangeArrowheads="1"/>
          </p:cNvSpPr>
          <p:nvPr/>
        </p:nvSpPr>
        <p:spPr bwMode="auto">
          <a:xfrm>
            <a:off x="1000125" y="2786063"/>
            <a:ext cx="4114800" cy="2092325"/>
          </a:xfrm>
          <a:prstGeom prst="rect">
            <a:avLst/>
          </a:prstGeom>
          <a:noFill/>
          <a:ln w="9525">
            <a:noFill/>
            <a:miter lim="800000"/>
          </a:ln>
        </p:spPr>
        <p:txBody>
          <a:bodyPr>
            <a:spAutoFit/>
          </a:bodyPr>
          <a:lstStyle/>
          <a:p>
            <a:pPr indent="361950" algn="just">
              <a:spcBef>
                <a:spcPts val="1800"/>
              </a:spcBef>
            </a:pPr>
            <a:r>
              <a:rPr lang="zh-CN" altLang="en-US" sz="2000" b="1">
                <a:solidFill>
                  <a:srgbClr val="003192"/>
                </a:solidFill>
                <a:latin typeface="黑体" panose="02010609060101010101" pitchFamily="49" charset="-122"/>
                <a:ea typeface="黑体" panose="02010609060101010101" pitchFamily="49" charset="-122"/>
              </a:rPr>
              <a:t>利用气流旋转作用于尘粒上的惯性离心力，使尘粒从气流中分离。</a:t>
            </a:r>
            <a:endParaRPr lang="en-US" altLang="zh-CN" sz="2000" b="1">
              <a:solidFill>
                <a:srgbClr val="003192"/>
              </a:solidFill>
              <a:latin typeface="黑体" panose="02010609060101010101" pitchFamily="49" charset="-122"/>
              <a:ea typeface="黑体" panose="02010609060101010101" pitchFamily="49" charset="-122"/>
            </a:endParaRPr>
          </a:p>
          <a:p>
            <a:pPr indent="361950" algn="just">
              <a:spcBef>
                <a:spcPts val="1800"/>
              </a:spcBef>
            </a:pPr>
            <a:r>
              <a:rPr lang="zh-CN" altLang="en-US" sz="2000" b="1">
                <a:solidFill>
                  <a:srgbClr val="003192"/>
                </a:solidFill>
                <a:latin typeface="黑体" panose="02010609060101010101" pitchFamily="49" charset="-122"/>
                <a:ea typeface="黑体" panose="02010609060101010101" pitchFamily="49" charset="-122"/>
              </a:rPr>
              <a:t>主要适用于</a:t>
            </a:r>
            <a:r>
              <a:rPr lang="en-US" altLang="zh-CN" sz="2000" b="1">
                <a:solidFill>
                  <a:srgbClr val="003192"/>
                </a:solidFill>
                <a:latin typeface="黑体" panose="02010609060101010101" pitchFamily="49" charset="-122"/>
                <a:ea typeface="黑体" panose="02010609060101010101" pitchFamily="49" charset="-122"/>
              </a:rPr>
              <a:t>10</a:t>
            </a:r>
            <a:r>
              <a:rPr lang="zh-CN" altLang="en-US" sz="2000" b="1">
                <a:solidFill>
                  <a:srgbClr val="003192"/>
                </a:solidFill>
                <a:latin typeface="黑体" panose="02010609060101010101" pitchFamily="49" charset="-122"/>
                <a:ea typeface="黑体" panose="02010609060101010101" pitchFamily="49" charset="-122"/>
              </a:rPr>
              <a:t>～</a:t>
            </a:r>
            <a:r>
              <a:rPr lang="en-US" altLang="zh-CN" sz="2000" b="1">
                <a:solidFill>
                  <a:srgbClr val="003192"/>
                </a:solidFill>
                <a:latin typeface="黑体" panose="02010609060101010101" pitchFamily="49" charset="-122"/>
                <a:ea typeface="黑体" panose="02010609060101010101" pitchFamily="49" charset="-122"/>
              </a:rPr>
              <a:t>20</a:t>
            </a:r>
            <a:r>
              <a:rPr lang="el-GR" altLang="zh-CN" sz="2000" b="1">
                <a:solidFill>
                  <a:srgbClr val="003192"/>
                </a:solidFill>
                <a:latin typeface="黑体" panose="02010609060101010101" pitchFamily="49" charset="-122"/>
                <a:ea typeface="黑体" panose="02010609060101010101" pitchFamily="49" charset="-122"/>
              </a:rPr>
              <a:t>μ</a:t>
            </a:r>
            <a:r>
              <a:rPr lang="en-US" altLang="zh-CN" sz="2000" b="1">
                <a:solidFill>
                  <a:srgbClr val="003192"/>
                </a:solidFill>
                <a:latin typeface="黑体" panose="02010609060101010101" pitchFamily="49" charset="-122"/>
                <a:ea typeface="黑体" panose="02010609060101010101" pitchFamily="49" charset="-122"/>
              </a:rPr>
              <a:t>m</a:t>
            </a:r>
            <a:r>
              <a:rPr lang="zh-CN" altLang="en-US" sz="2000" b="1">
                <a:solidFill>
                  <a:srgbClr val="003192"/>
                </a:solidFill>
                <a:latin typeface="黑体" panose="02010609060101010101" pitchFamily="49" charset="-122"/>
                <a:ea typeface="黑体" panose="02010609060101010101" pitchFamily="49" charset="-122"/>
              </a:rPr>
              <a:t>的粉尘。</a:t>
            </a:r>
            <a:endParaRPr lang="en-US" altLang="zh-CN" sz="2000" b="1">
              <a:solidFill>
                <a:srgbClr val="003192"/>
              </a:solidFill>
              <a:latin typeface="黑体" panose="02010609060101010101" pitchFamily="49" charset="-122"/>
              <a:ea typeface="黑体" panose="02010609060101010101" pitchFamily="49" charset="-122"/>
            </a:endParaRPr>
          </a:p>
          <a:p>
            <a:pPr indent="361950" algn="just">
              <a:spcBef>
                <a:spcPts val="1800"/>
              </a:spcBef>
            </a:pPr>
            <a:r>
              <a:rPr lang="zh-CN" altLang="en-US" sz="2000" b="1">
                <a:solidFill>
                  <a:srgbClr val="003192"/>
                </a:solidFill>
                <a:latin typeface="黑体" panose="02010609060101010101" pitchFamily="49" charset="-122"/>
                <a:ea typeface="黑体" panose="02010609060101010101" pitchFamily="49" charset="-122"/>
              </a:rPr>
              <a:t>结构简单、体积小、维护方便，除尘效率高。</a:t>
            </a:r>
            <a:endParaRPr lang="en-US" altLang="zh-CN" sz="2000" b="1">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nchor="ct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152400" y="1600200"/>
            <a:ext cx="8458200" cy="46482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304800" y="12954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组合 6"/>
          <p:cNvGrpSpPr/>
          <p:nvPr/>
        </p:nvGrpSpPr>
        <p:grpSpPr>
          <a:xfrm>
            <a:off x="304800" y="2324100"/>
            <a:ext cx="609600" cy="2438400"/>
            <a:chOff x="0" y="304808"/>
            <a:chExt cx="457200" cy="1828800"/>
          </a:xfrm>
          <a:solidFill>
            <a:srgbClr val="49369A"/>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solidFill>
              <a:srgbClr val="4B4090"/>
            </a:solid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latin typeface="黑体" panose="02010609060101010101" pitchFamily="49" charset="-122"/>
                  <a:ea typeface="黑体" panose="02010609060101010101" pitchFamily="49" charset="-122"/>
                </a:rPr>
                <a:t>旋风除尘器</a:t>
              </a:r>
              <a:endParaRPr lang="zh-CN" altLang="en-US" sz="2200" b="1" dirty="0">
                <a:latin typeface="黑体" panose="02010609060101010101" pitchFamily="49" charset="-122"/>
                <a:ea typeface="黑体" panose="02010609060101010101" pitchFamily="49" charset="-122"/>
              </a:endParaRPr>
            </a:p>
          </p:txBody>
        </p:sp>
      </p:grpSp>
      <p:sp>
        <p:nvSpPr>
          <p:cNvPr id="10" name="Rectangle 2"/>
          <p:cNvSpPr txBox="1">
            <a:spLocks noChangeArrowheads="1"/>
          </p:cNvSpPr>
          <p:nvPr/>
        </p:nvSpPr>
        <p:spPr>
          <a:xfrm>
            <a:off x="1143000" y="76200"/>
            <a:ext cx="7086600" cy="1143000"/>
          </a:xfrm>
          <a:prstGeom prst="rect">
            <a:avLst/>
          </a:prstGeom>
          <a:solidFill>
            <a:srgbClr val="00863D"/>
          </a:solidFill>
        </p:spPr>
        <p:txBody>
          <a:bodyPr anchor="ct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171013" name="Picture 4" descr="j2">
            <a:hlinkClick r:id="rId6"/>
          </p:cNvPr>
          <p:cNvPicPr>
            <a:picLocks noChangeAspect="1" noChangeArrowheads="1"/>
          </p:cNvPicPr>
          <p:nvPr/>
        </p:nvPicPr>
        <p:blipFill>
          <a:blip r:embed="rId7"/>
          <a:srcRect/>
          <a:stretch>
            <a:fillRect/>
          </a:stretch>
        </p:blipFill>
        <p:spPr bwMode="auto">
          <a:xfrm>
            <a:off x="4683125" y="2500313"/>
            <a:ext cx="4460875" cy="2857500"/>
          </a:xfrm>
          <a:prstGeom prst="rect">
            <a:avLst/>
          </a:prstGeom>
          <a:noFill/>
          <a:ln w="9525">
            <a:noFill/>
            <a:miter lim="800000"/>
            <a:headEnd/>
            <a:tailEnd/>
          </a:ln>
        </p:spPr>
      </p:pic>
      <p:pic>
        <p:nvPicPr>
          <p:cNvPr id="171015" name="Picture 2" descr="J:\培训讲义\职业卫生\2015年成都市安监局\照片\旋风除尘器.jpg"/>
          <p:cNvPicPr>
            <a:picLocks noChangeAspect="1" noChangeArrowheads="1"/>
          </p:cNvPicPr>
          <p:nvPr/>
        </p:nvPicPr>
        <p:blipFill>
          <a:blip r:embed="rId8"/>
          <a:srcRect/>
          <a:stretch>
            <a:fillRect/>
          </a:stretch>
        </p:blipFill>
        <p:spPr bwMode="auto">
          <a:xfrm>
            <a:off x="928688" y="2500313"/>
            <a:ext cx="3857625" cy="2894012"/>
          </a:xfrm>
          <a:prstGeom prst="rect">
            <a:avLst/>
          </a:prstGeom>
          <a:noFill/>
          <a:ln w="9525">
            <a:noFill/>
            <a:miter lim="800000"/>
            <a:headEnd/>
            <a:tailEnd/>
          </a:ln>
        </p:spPr>
      </p:pic>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组合 6"/>
          <p:cNvGrpSpPr/>
          <p:nvPr/>
        </p:nvGrpSpPr>
        <p:grpSpPr>
          <a:xfrm>
            <a:off x="609600" y="3124200"/>
            <a:ext cx="609600" cy="2438400"/>
            <a:chOff x="0" y="304808"/>
            <a:chExt cx="457200" cy="1828800"/>
          </a:xfrm>
          <a:solidFill>
            <a:srgbClr val="B4C41E"/>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solidFill>
              <a:srgbClr val="525080"/>
            </a:solid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solidFill>
                    <a:schemeClr val="bg1">
                      <a:lumMod val="95000"/>
                    </a:schemeClr>
                  </a:solidFill>
                  <a:latin typeface="黑体" panose="02010609060101010101" pitchFamily="49" charset="-122"/>
                  <a:ea typeface="黑体" panose="02010609060101010101" pitchFamily="49" charset="-122"/>
                </a:rPr>
                <a:t>湿式除尘器</a:t>
              </a:r>
              <a:endParaRPr lang="zh-CN" altLang="en-US" sz="2200" b="1" dirty="0">
                <a:solidFill>
                  <a:schemeClr val="bg1">
                    <a:lumMod val="95000"/>
                  </a:schemeClr>
                </a:solidFill>
                <a:latin typeface="黑体" panose="02010609060101010101" pitchFamily="49" charset="-122"/>
                <a:ea typeface="黑体" panose="02010609060101010101" pitchFamily="49" charset="-122"/>
              </a:endParaRPr>
            </a:p>
          </p:txBody>
        </p:sp>
      </p:grpSp>
      <p:sp>
        <p:nvSpPr>
          <p:cNvPr id="172036" name="矩形 14"/>
          <p:cNvSpPr>
            <a:spLocks noChangeArrowheads="1"/>
          </p:cNvSpPr>
          <p:nvPr/>
        </p:nvSpPr>
        <p:spPr bwMode="auto">
          <a:xfrm>
            <a:off x="1295400" y="2438400"/>
            <a:ext cx="3429000" cy="2862263"/>
          </a:xfrm>
          <a:prstGeom prst="rect">
            <a:avLst/>
          </a:prstGeom>
          <a:noFill/>
          <a:ln w="9525">
            <a:noFill/>
            <a:miter lim="800000"/>
          </a:ln>
        </p:spPr>
        <p:txBody>
          <a:bodyPr>
            <a:spAutoFit/>
          </a:bodyPr>
          <a:lstStyle/>
          <a:p>
            <a:pPr indent="361950" algn="just">
              <a:spcBef>
                <a:spcPts val="1200"/>
              </a:spcBef>
            </a:pPr>
            <a:r>
              <a:rPr lang="zh-CN" altLang="en-US" sz="2000" b="1">
                <a:solidFill>
                  <a:srgbClr val="003192"/>
                </a:solidFill>
                <a:latin typeface="黑体" panose="02010609060101010101" pitchFamily="49" charset="-122"/>
                <a:ea typeface="黑体" panose="02010609060101010101" pitchFamily="49" charset="-122"/>
              </a:rPr>
              <a:t>通过含尘气体与液滴或液膜的接触使尘粒从气流中分离。</a:t>
            </a:r>
            <a:endParaRPr lang="en-US" altLang="zh-CN" sz="2000" b="1">
              <a:solidFill>
                <a:srgbClr val="003192"/>
              </a:solidFill>
              <a:latin typeface="黑体" panose="02010609060101010101" pitchFamily="49" charset="-122"/>
              <a:ea typeface="黑体" panose="02010609060101010101" pitchFamily="49" charset="-122"/>
            </a:endParaRPr>
          </a:p>
          <a:p>
            <a:pPr indent="361950" algn="just">
              <a:spcBef>
                <a:spcPts val="1200"/>
              </a:spcBef>
            </a:pPr>
            <a:r>
              <a:rPr lang="zh-CN" altLang="en-US" sz="2000" b="1">
                <a:solidFill>
                  <a:srgbClr val="003192"/>
                </a:solidFill>
                <a:latin typeface="黑体" panose="02010609060101010101" pitchFamily="49" charset="-122"/>
                <a:ea typeface="黑体" panose="02010609060101010101" pitchFamily="49" charset="-122"/>
              </a:rPr>
              <a:t>适宜处理有爆炸危险或同时含有多种有害物的气体。</a:t>
            </a:r>
            <a:endParaRPr lang="en-US" altLang="zh-CN" sz="2000" b="1">
              <a:solidFill>
                <a:srgbClr val="003192"/>
              </a:solidFill>
              <a:latin typeface="黑体" panose="02010609060101010101" pitchFamily="49" charset="-122"/>
              <a:ea typeface="黑体" panose="02010609060101010101" pitchFamily="49" charset="-122"/>
            </a:endParaRPr>
          </a:p>
          <a:p>
            <a:pPr indent="361950" algn="just">
              <a:spcBef>
                <a:spcPts val="1200"/>
              </a:spcBef>
            </a:pPr>
            <a:r>
              <a:rPr lang="zh-CN" altLang="en-US" sz="2000" b="1">
                <a:solidFill>
                  <a:srgbClr val="003192"/>
                </a:solidFill>
                <a:latin typeface="黑体" panose="02010609060101010101" pitchFamily="49" charset="-122"/>
                <a:ea typeface="黑体" panose="02010609060101010101" pitchFamily="49" charset="-122"/>
              </a:rPr>
              <a:t>结构简单、投资低，占地面积小，除尘效率高，能同时进行有害气体的净化。</a:t>
            </a:r>
            <a:endParaRPr lang="en-US" altLang="zh-CN" sz="2000" b="1">
              <a:solidFill>
                <a:srgbClr val="003192"/>
              </a:solidFill>
              <a:latin typeface="黑体" panose="02010609060101010101" pitchFamily="49" charset="-122"/>
              <a:ea typeface="黑体" panose="02010609060101010101" pitchFamily="49" charset="-122"/>
            </a:endParaRPr>
          </a:p>
        </p:txBody>
      </p:sp>
      <p:pic>
        <p:nvPicPr>
          <p:cNvPr id="172037" name="Picture 4" descr="6"/>
          <p:cNvPicPr>
            <a:picLocks noGrp="1" noChangeAspect="1" noChangeArrowheads="1"/>
          </p:cNvPicPr>
          <p:nvPr>
            <p:ph/>
          </p:nvPr>
        </p:nvPicPr>
        <p:blipFill>
          <a:blip r:embed="rId6"/>
          <a:srcRect/>
          <a:stretch>
            <a:fillRect/>
          </a:stretch>
        </p:blipFill>
        <p:spPr>
          <a:xfrm>
            <a:off x="4867275" y="1838325"/>
            <a:ext cx="4041775" cy="3352800"/>
          </a:xfrm>
        </p:spPr>
      </p:pic>
      <p:sp>
        <p:nvSpPr>
          <p:cNvPr id="172038" name="矩形 15"/>
          <p:cNvSpPr>
            <a:spLocks noChangeArrowheads="1"/>
          </p:cNvSpPr>
          <p:nvPr/>
        </p:nvSpPr>
        <p:spPr bwMode="auto">
          <a:xfrm>
            <a:off x="1314450" y="5334000"/>
            <a:ext cx="7448550" cy="1169988"/>
          </a:xfrm>
          <a:prstGeom prst="rect">
            <a:avLst/>
          </a:prstGeom>
          <a:noFill/>
          <a:ln w="9525">
            <a:noFill/>
            <a:miter lim="800000"/>
          </a:ln>
        </p:spPr>
        <p:txBody>
          <a:bodyPr>
            <a:spAutoFit/>
          </a:bodyPr>
          <a:lstStyle/>
          <a:p>
            <a:pPr>
              <a:lnSpc>
                <a:spcPts val="2800"/>
              </a:lnSpc>
            </a:pPr>
            <a:r>
              <a:rPr lang="zh-CN" altLang="en-US" sz="2000" b="1">
                <a:solidFill>
                  <a:srgbClr val="003192"/>
                </a:solidFill>
                <a:latin typeface="黑体" panose="02010609060101010101" pitchFamily="49" charset="-122"/>
                <a:ea typeface="黑体" panose="02010609060101010101" pitchFamily="49" charset="-122"/>
              </a:rPr>
              <a:t>       </a:t>
            </a:r>
            <a:r>
              <a:rPr lang="en-US" altLang="zh-CN" sz="2000" b="1">
                <a:solidFill>
                  <a:srgbClr val="003192"/>
                </a:solidFill>
                <a:latin typeface="黑体" panose="02010609060101010101" pitchFamily="49" charset="-122"/>
                <a:ea typeface="黑体" panose="02010609060101010101" pitchFamily="49" charset="-122"/>
              </a:rPr>
              <a:t>[</a:t>
            </a:r>
            <a:r>
              <a:rPr lang="zh-CN" altLang="en-US" sz="2000" b="1">
                <a:solidFill>
                  <a:srgbClr val="003192"/>
                </a:solidFill>
                <a:latin typeface="黑体" panose="02010609060101010101" pitchFamily="49" charset="-122"/>
                <a:ea typeface="黑体" panose="02010609060101010101" pitchFamily="49" charset="-122"/>
              </a:rPr>
              <a:t>缺点</a:t>
            </a:r>
            <a:r>
              <a:rPr lang="en-US" altLang="zh-CN" sz="2000" b="1">
                <a:solidFill>
                  <a:srgbClr val="003192"/>
                </a:solidFill>
                <a:latin typeface="黑体" panose="02010609060101010101" pitchFamily="49" charset="-122"/>
                <a:ea typeface="黑体" panose="02010609060101010101" pitchFamily="49" charset="-122"/>
              </a:rPr>
              <a:t>]</a:t>
            </a:r>
            <a:r>
              <a:rPr lang="zh-CN" altLang="en-US" sz="2000" b="1">
                <a:solidFill>
                  <a:srgbClr val="003192"/>
                </a:solidFill>
                <a:latin typeface="黑体" panose="02010609060101010101" pitchFamily="49" charset="-122"/>
                <a:ea typeface="黑体" panose="02010609060101010101" pitchFamily="49" charset="-122"/>
              </a:rPr>
              <a:t> 有用物料不能干法回收，泥浆处理比价困难；为了避免水系污染，有时要设置专门的废水处理设备；高温烟气洗涤后，温度下降，会影响烟气在大气的扩散。</a:t>
            </a:r>
            <a:endParaRPr lang="zh-CN" altLang="en-US" sz="2000" b="1">
              <a:solidFill>
                <a:srgbClr val="003192"/>
              </a:solidFill>
              <a:latin typeface="黑体" panose="02010609060101010101" pitchFamily="49" charset="-122"/>
              <a:ea typeface="黑体" panose="02010609060101010101" pitchFamily="49" charset="-122"/>
            </a:endParaRPr>
          </a:p>
        </p:txBody>
      </p:sp>
      <p:sp>
        <p:nvSpPr>
          <p:cNvPr id="11" name="Rectangle 2"/>
          <p:cNvSpPr txBox="1">
            <a:spLocks noChangeArrowheads="1"/>
          </p:cNvSpPr>
          <p:nvPr/>
        </p:nvSpPr>
        <p:spPr>
          <a:xfrm>
            <a:off x="1143000" y="76200"/>
            <a:ext cx="7086600" cy="1143000"/>
          </a:xfrm>
          <a:prstGeom prst="rect">
            <a:avLst/>
          </a:prstGeom>
          <a:solidFill>
            <a:srgbClr val="00863D"/>
          </a:solidFill>
        </p:spPr>
        <p:txBody>
          <a:bodyPr anchor="ct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4" descr="8d5494eef01f3a2902eb87df9925bc315c607cfb"/>
          <p:cNvPicPr>
            <a:picLocks noChangeAspect="1" noChangeArrowheads="1"/>
          </p:cNvPicPr>
          <p:nvPr/>
        </p:nvPicPr>
        <p:blipFill>
          <a:blip r:embed="rId1"/>
          <a:srcRect/>
          <a:stretch>
            <a:fillRect/>
          </a:stretch>
        </p:blipFill>
        <p:spPr bwMode="auto">
          <a:xfrm>
            <a:off x="5657850" y="1828800"/>
            <a:ext cx="3219450" cy="4495800"/>
          </a:xfrm>
          <a:prstGeom prst="rect">
            <a:avLst/>
          </a:prstGeom>
          <a:noFill/>
          <a:ln w="9525">
            <a:noFill/>
            <a:miter lim="800000"/>
            <a:headEnd/>
            <a:tailEnd/>
          </a:ln>
        </p:spPr>
      </p:pic>
      <p:grpSp>
        <p:nvGrpSpPr>
          <p:cNvPr id="2" name="组合 6"/>
          <p:cNvGrpSpPr/>
          <p:nvPr/>
        </p:nvGrpSpPr>
        <p:grpSpPr>
          <a:xfrm>
            <a:off x="593725" y="2852737"/>
            <a:ext cx="609600" cy="2438401"/>
            <a:chOff x="0" y="304808"/>
            <a:chExt cx="457200" cy="1828800"/>
          </a:xfrm>
          <a:solidFill>
            <a:srgbClr val="B4C41E"/>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solidFill>
              <a:srgbClr val="525080"/>
            </a:solid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solidFill>
                    <a:schemeClr val="bg1">
                      <a:lumMod val="95000"/>
                    </a:schemeClr>
                  </a:solidFill>
                  <a:latin typeface="黑体" panose="02010609060101010101" pitchFamily="49" charset="-122"/>
                  <a:ea typeface="黑体" panose="02010609060101010101" pitchFamily="49" charset="-122"/>
                </a:rPr>
                <a:t>湿式除尘器</a:t>
              </a:r>
              <a:endParaRPr lang="zh-CN" altLang="en-US" sz="2200" b="1" dirty="0">
                <a:solidFill>
                  <a:schemeClr val="bg1">
                    <a:lumMod val="95000"/>
                  </a:schemeClr>
                </a:solidFill>
                <a:latin typeface="黑体" panose="02010609060101010101" pitchFamily="49" charset="-122"/>
                <a:ea typeface="黑体" panose="02010609060101010101" pitchFamily="49" charset="-122"/>
              </a:endParaRPr>
            </a:p>
          </p:txBody>
        </p:sp>
      </p:grpSp>
      <p:sp>
        <p:nvSpPr>
          <p:cNvPr id="6" name="Rectangle 3"/>
          <p:cNvSpPr txBox="1">
            <a:spLocks noChangeArrowheads="1"/>
          </p:cNvSpPr>
          <p:nvPr/>
        </p:nvSpPr>
        <p:spPr bwMode="auto">
          <a:xfrm>
            <a:off x="381000" y="1600200"/>
            <a:ext cx="8534400" cy="49530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sp>
        <p:nvSpPr>
          <p:cNvPr id="173060" name="Text Box 9"/>
          <p:cNvSpPr txBox="1">
            <a:spLocks noChangeArrowheads="1"/>
          </p:cNvSpPr>
          <p:nvPr/>
        </p:nvSpPr>
        <p:spPr bwMode="auto">
          <a:xfrm>
            <a:off x="1371600" y="2209800"/>
            <a:ext cx="4419600" cy="2835275"/>
          </a:xfrm>
          <a:prstGeom prst="rect">
            <a:avLst/>
          </a:prstGeom>
          <a:noFill/>
          <a:ln w="9525">
            <a:noFill/>
            <a:miter lim="800000"/>
          </a:ln>
        </p:spPr>
        <p:txBody>
          <a:bodyPr>
            <a:spAutoFit/>
          </a:bodyPr>
          <a:lstStyle/>
          <a:p>
            <a:pPr>
              <a:spcBef>
                <a:spcPct val="50000"/>
              </a:spcBef>
            </a:pPr>
            <a:r>
              <a:rPr lang="zh-CN" altLang="en-US" sz="2000" b="1">
                <a:solidFill>
                  <a:srgbClr val="003192"/>
                </a:solidFill>
                <a:latin typeface="黑体" panose="02010609060101010101" pitchFamily="49" charset="-122"/>
                <a:ea typeface="黑体" panose="02010609060101010101" pitchFamily="49" charset="-122"/>
              </a:rPr>
              <a:t>含尘气体由筒体下部顺切向引入，旋转上升，尘粒受离心力作用而被分离，抛向筒体内壁，被筒体内壁流动的水膜层所吸附，随水流到底部锥体，经排尘口卸出。水膜层的形成是由布置在筒体的上部几个喷嘴、将水顺切向喷至器壁。这样，在筒体内壁始终覆盖一层旋转向下流动的很薄水膜，达到提高除尘效果的目的。</a:t>
            </a:r>
            <a:endParaRPr lang="zh-CN" altLang="en-US" sz="2000" b="1">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593725" y="1255712"/>
          <a:ext cx="4495800" cy="114300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73062" name="Text Box 10"/>
          <p:cNvSpPr txBox="1">
            <a:spLocks noChangeArrowheads="1"/>
          </p:cNvSpPr>
          <p:nvPr/>
        </p:nvSpPr>
        <p:spPr bwMode="auto">
          <a:xfrm>
            <a:off x="1447800" y="5257800"/>
            <a:ext cx="4191000" cy="1311275"/>
          </a:xfrm>
          <a:prstGeom prst="rect">
            <a:avLst/>
          </a:prstGeom>
          <a:noFill/>
          <a:ln w="9525">
            <a:noFill/>
            <a:miter lim="800000"/>
          </a:ln>
        </p:spPr>
        <p:txBody>
          <a:bodyPr>
            <a:spAutoFit/>
          </a:bodyPr>
          <a:lstStyle/>
          <a:p>
            <a:pPr>
              <a:spcBef>
                <a:spcPct val="50000"/>
              </a:spcBef>
            </a:pPr>
            <a:r>
              <a:rPr lang="zh-CN" altLang="en-US" sz="2000" b="1">
                <a:solidFill>
                  <a:srgbClr val="003192"/>
                </a:solidFill>
                <a:latin typeface="黑体" panose="02010609060101010101" pitchFamily="49" charset="-122"/>
                <a:ea typeface="黑体" panose="02010609060101010101" pitchFamily="49" charset="-122"/>
              </a:rPr>
              <a:t>这种湿式除尘器结构简单，金属耗量小，耗水量小。其缺点是高度较大，布置困难，并且在实际运行中发现有带水现象。 </a:t>
            </a:r>
            <a:endParaRPr lang="zh-CN" altLang="en-US" sz="2000" b="1">
              <a:solidFill>
                <a:srgbClr val="003192"/>
              </a:solidFill>
              <a:latin typeface="黑体" panose="02010609060101010101" pitchFamily="49" charset="-122"/>
              <a:ea typeface="黑体" panose="02010609060101010101" pitchFamily="49" charset="-122"/>
            </a:endParaRPr>
          </a:p>
        </p:txBody>
      </p:sp>
      <p:sp>
        <p:nvSpPr>
          <p:cNvPr id="173063"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组合 6"/>
          <p:cNvGrpSpPr/>
          <p:nvPr/>
        </p:nvGrpSpPr>
        <p:grpSpPr>
          <a:xfrm>
            <a:off x="609600" y="3124200"/>
            <a:ext cx="609600" cy="2438400"/>
            <a:chOff x="0" y="304808"/>
            <a:chExt cx="457200" cy="1828800"/>
          </a:xfrm>
          <a:solidFill>
            <a:srgbClr val="5E547C"/>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solidFill>
              <a:srgbClr val="8076A2">
                <a:alpha val="77647"/>
              </a:srgbClr>
            </a:solid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solidFill>
                    <a:schemeClr val="bg1">
                      <a:lumMod val="95000"/>
                    </a:schemeClr>
                  </a:solidFill>
                  <a:latin typeface="黑体" panose="02010609060101010101" pitchFamily="49" charset="-122"/>
                  <a:ea typeface="黑体" panose="02010609060101010101" pitchFamily="49" charset="-122"/>
                </a:rPr>
                <a:t>过滤式除尘器</a:t>
              </a:r>
              <a:endParaRPr lang="zh-CN" altLang="en-US" sz="2200" b="1" dirty="0">
                <a:solidFill>
                  <a:schemeClr val="bg1">
                    <a:lumMod val="95000"/>
                  </a:schemeClr>
                </a:solidFill>
                <a:latin typeface="黑体" panose="02010609060101010101" pitchFamily="49" charset="-122"/>
                <a:ea typeface="黑体" panose="02010609060101010101" pitchFamily="49" charset="-122"/>
              </a:endParaRPr>
            </a:p>
          </p:txBody>
        </p:sp>
      </p:grpSp>
      <p:sp>
        <p:nvSpPr>
          <p:cNvPr id="15" name="矩形 14"/>
          <p:cNvSpPr/>
          <p:nvPr/>
        </p:nvSpPr>
        <p:spPr>
          <a:xfrm>
            <a:off x="1371600" y="3200400"/>
            <a:ext cx="3962400" cy="2170113"/>
          </a:xfrm>
          <a:prstGeom prst="rect">
            <a:avLst/>
          </a:prstGeom>
        </p:spPr>
        <p:txBody>
          <a:bodyPr>
            <a:spAutoFit/>
          </a:bodyPr>
          <a:lstStyle/>
          <a:p>
            <a:pPr indent="361950" algn="just" fontAlgn="auto">
              <a:spcBef>
                <a:spcPts val="180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使含尘气体通过多孔滤料，把气体中尘粒接留下来，使气体得到净化。</a:t>
            </a:r>
            <a:endParaRPr lang="en-US" altLang="zh-CN" sz="2000" b="1" dirty="0">
              <a:solidFill>
                <a:srgbClr val="003192"/>
              </a:solidFill>
              <a:latin typeface="黑体" panose="02010609060101010101" pitchFamily="49" charset="-122"/>
              <a:ea typeface="黑体" panose="02010609060101010101" pitchFamily="49" charset="-122"/>
            </a:endParaRPr>
          </a:p>
          <a:p>
            <a:pPr indent="31750" algn="just" fontAlgn="auto">
              <a:spcBef>
                <a:spcPts val="180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最典型的装置是袋式除尘器，它是过滤式除尘器中应用最为广泛的一种。  </a:t>
            </a:r>
            <a:endParaRPr lang="en-US" altLang="zh-CN" sz="2000" b="1" dirty="0">
              <a:solidFill>
                <a:srgbClr val="003192"/>
              </a:solidFill>
              <a:latin typeface="黑体" panose="02010609060101010101" pitchFamily="49" charset="-122"/>
              <a:ea typeface="黑体" panose="02010609060101010101" pitchFamily="49" charset="-122"/>
            </a:endParaRPr>
          </a:p>
        </p:txBody>
      </p:sp>
      <p:pic>
        <p:nvPicPr>
          <p:cNvPr id="174085" name="Picture 4" descr="5"/>
          <p:cNvPicPr>
            <a:picLocks noGrp="1" noChangeAspect="1" noChangeArrowheads="1"/>
          </p:cNvPicPr>
          <p:nvPr>
            <p:ph/>
          </p:nvPr>
        </p:nvPicPr>
        <p:blipFill>
          <a:blip r:embed="rId6"/>
          <a:srcRect/>
          <a:stretch>
            <a:fillRect/>
          </a:stretch>
        </p:blipFill>
        <p:spPr>
          <a:xfrm>
            <a:off x="5486400" y="1752600"/>
            <a:ext cx="3484563" cy="4721225"/>
          </a:xfrm>
        </p:spPr>
      </p:pic>
      <p:sp>
        <p:nvSpPr>
          <p:cNvPr id="10" name="Rectangle 2"/>
          <p:cNvSpPr txBox="1">
            <a:spLocks noChangeArrowheads="1"/>
          </p:cNvSpPr>
          <p:nvPr/>
        </p:nvSpPr>
        <p:spPr>
          <a:xfrm>
            <a:off x="1143000" y="76200"/>
            <a:ext cx="7086600" cy="1143000"/>
          </a:xfrm>
          <a:prstGeom prst="rect">
            <a:avLst/>
          </a:prstGeom>
          <a:solidFill>
            <a:srgbClr val="00863D"/>
          </a:solidFill>
        </p:spPr>
        <p:txBody>
          <a:bodyPr anchor="ct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标题 1"/>
          <p:cNvSpPr>
            <a:spLocks noGrp="1"/>
          </p:cNvSpPr>
          <p:nvPr>
            <p:ph type="title"/>
          </p:nvPr>
        </p:nvSpPr>
        <p:spPr/>
        <p:txBody>
          <a:bodyPr/>
          <a:lstStyle/>
          <a:p>
            <a:r>
              <a:rPr lang="zh-CN" altLang="en-US" sz="3600"/>
              <a:t>改革生产工艺，控制职业病危害</a:t>
            </a:r>
            <a:endParaRPr lang="zh-CN" altLang="en-US" sz="3600"/>
          </a:p>
        </p:txBody>
      </p:sp>
      <p:sp>
        <p:nvSpPr>
          <p:cNvPr id="30722" name="内容占位符 2"/>
          <p:cNvSpPr>
            <a:spLocks noGrp="1"/>
          </p:cNvSpPr>
          <p:nvPr>
            <p:ph idx="1"/>
          </p:nvPr>
        </p:nvSpPr>
        <p:spPr>
          <a:xfrm>
            <a:off x="457200" y="1143000"/>
            <a:ext cx="8229600" cy="4983163"/>
          </a:xfrm>
        </p:spPr>
        <p:txBody>
          <a:bodyPr/>
          <a:lstStyle/>
          <a:p>
            <a:r>
              <a:rPr lang="zh-CN" altLang="en-US" sz="2400"/>
              <a:t>某蓄电池企业：将原电极板人工敞开式切片操作，改革密闭全自动切割方式。通过改革作业方式，极大地减少了劳动者接触铅尘的机会，降低了铅尘对劳动者健康的危害</a:t>
            </a:r>
            <a:endParaRPr lang="en-US" altLang="zh-CN" sz="2400"/>
          </a:p>
          <a:p>
            <a:pPr>
              <a:buFont typeface="Arial" panose="020B0604020202020204" pitchFamily="34" charset="0"/>
              <a:buNone/>
            </a:pPr>
            <a:r>
              <a:rPr lang="zh-CN" altLang="en-US" sz="2400">
                <a:solidFill>
                  <a:srgbClr val="FF0000"/>
                </a:solidFill>
              </a:rPr>
              <a:t>                  整改后作业的情况</a:t>
            </a:r>
            <a:endParaRPr lang="zh-CN" altLang="en-US" sz="2400">
              <a:solidFill>
                <a:srgbClr val="FF0000"/>
              </a:solidFill>
            </a:endParaRPr>
          </a:p>
        </p:txBody>
      </p:sp>
      <p:pic>
        <p:nvPicPr>
          <p:cNvPr id="30723" name="Picture 2" descr="C:\Users\111\Desktop\职业病危害工程防护讲义照片\蓄电池项目照片\IMG_20150603_101620.jpg"/>
          <p:cNvPicPr>
            <a:picLocks noChangeAspect="1" noChangeArrowheads="1"/>
          </p:cNvPicPr>
          <p:nvPr/>
        </p:nvPicPr>
        <p:blipFill>
          <a:blip r:embed="rId1"/>
          <a:srcRect/>
          <a:stretch>
            <a:fillRect/>
          </a:stretch>
        </p:blipFill>
        <p:spPr bwMode="auto">
          <a:xfrm>
            <a:off x="0" y="3214688"/>
            <a:ext cx="4581525" cy="3397250"/>
          </a:xfrm>
          <a:prstGeom prst="rect">
            <a:avLst/>
          </a:prstGeom>
          <a:noFill/>
          <a:ln w="9525">
            <a:noFill/>
            <a:miter lim="800000"/>
            <a:headEnd/>
            <a:tailEnd/>
          </a:ln>
        </p:spPr>
      </p:pic>
      <p:pic>
        <p:nvPicPr>
          <p:cNvPr id="30724" name="Picture 3" descr="C:\Users\111\Desktop\职业病危害工程防护讲义照片\蓄电池项目照片\IMG_20150603_101601.jpg"/>
          <p:cNvPicPr>
            <a:picLocks noChangeAspect="1" noChangeArrowheads="1"/>
          </p:cNvPicPr>
          <p:nvPr/>
        </p:nvPicPr>
        <p:blipFill>
          <a:blip r:embed="rId2"/>
          <a:srcRect/>
          <a:stretch>
            <a:fillRect/>
          </a:stretch>
        </p:blipFill>
        <p:spPr bwMode="auto">
          <a:xfrm>
            <a:off x="4578350" y="3214688"/>
            <a:ext cx="4565650" cy="3386137"/>
          </a:xfrm>
          <a:prstGeom prst="rect">
            <a:avLst/>
          </a:prstGeom>
          <a:noFill/>
          <a:ln w="9525">
            <a:noFill/>
            <a:miter lim="800000"/>
            <a:headEnd/>
            <a:tailEnd/>
          </a:ln>
        </p:spPr>
      </p:pic>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886325"/>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组合 6"/>
          <p:cNvGrpSpPr/>
          <p:nvPr/>
        </p:nvGrpSpPr>
        <p:grpSpPr>
          <a:xfrm>
            <a:off x="609600" y="3380446"/>
            <a:ext cx="609600" cy="2438400"/>
            <a:chOff x="0" y="304808"/>
            <a:chExt cx="457200" cy="1828800"/>
          </a:xfrm>
          <a:solidFill>
            <a:srgbClr val="C4BFD3"/>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grp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solidFill>
                    <a:srgbClr val="003192"/>
                  </a:solidFill>
                  <a:latin typeface="黑体" panose="02010609060101010101" pitchFamily="49" charset="-122"/>
                  <a:ea typeface="黑体" panose="02010609060101010101" pitchFamily="49" charset="-122"/>
                </a:rPr>
                <a:t>过滤式除尘器</a:t>
              </a:r>
              <a:endParaRPr lang="zh-CN" altLang="en-US" sz="2200" b="1" dirty="0">
                <a:solidFill>
                  <a:srgbClr val="003192"/>
                </a:solidFill>
                <a:latin typeface="黑体" panose="02010609060101010101" pitchFamily="49" charset="-122"/>
                <a:ea typeface="黑体" panose="02010609060101010101" pitchFamily="49" charset="-122"/>
              </a:endParaRPr>
            </a:p>
          </p:txBody>
        </p:sp>
      </p:grpSp>
      <p:sp>
        <p:nvSpPr>
          <p:cNvPr id="175108" name="矩形 14"/>
          <p:cNvSpPr>
            <a:spLocks noChangeArrowheads="1"/>
          </p:cNvSpPr>
          <p:nvPr/>
        </p:nvSpPr>
        <p:spPr bwMode="auto">
          <a:xfrm>
            <a:off x="1371600" y="2846388"/>
            <a:ext cx="7391400" cy="3940175"/>
          </a:xfrm>
          <a:prstGeom prst="rect">
            <a:avLst/>
          </a:prstGeom>
          <a:noFill/>
          <a:ln w="9525">
            <a:noFill/>
            <a:miter lim="800000"/>
          </a:ln>
        </p:spPr>
        <p:txBody>
          <a:bodyPr>
            <a:spAutoFit/>
          </a:bodyPr>
          <a:lstStyle/>
          <a:p>
            <a:pPr>
              <a:spcBef>
                <a:spcPts val="1200"/>
              </a:spcBef>
            </a:pPr>
            <a:r>
              <a:rPr lang="zh-CN" altLang="en-US" sz="2200" b="1">
                <a:solidFill>
                  <a:srgbClr val="003192"/>
                </a:solidFill>
                <a:latin typeface="黑体" panose="02010609060101010101" pitchFamily="49" charset="-122"/>
                <a:ea typeface="黑体" panose="02010609060101010101" pitchFamily="49" charset="-122"/>
              </a:rPr>
              <a:t>     袋式除尘器是一种干式滤尘装置。</a:t>
            </a:r>
            <a:endParaRPr lang="en-US" altLang="zh-CN" sz="2200" b="1">
              <a:solidFill>
                <a:srgbClr val="003192"/>
              </a:solidFill>
              <a:latin typeface="黑体" panose="02010609060101010101" pitchFamily="49" charset="-122"/>
              <a:ea typeface="黑体" panose="02010609060101010101" pitchFamily="49" charset="-122"/>
            </a:endParaRPr>
          </a:p>
          <a:p>
            <a:pPr>
              <a:spcBef>
                <a:spcPts val="1200"/>
              </a:spcBef>
            </a:pPr>
            <a:r>
              <a:rPr lang="zh-CN" altLang="en-US" sz="2200" b="1">
                <a:solidFill>
                  <a:srgbClr val="003192"/>
                </a:solidFill>
                <a:latin typeface="黑体" panose="02010609060101010101" pitchFamily="49" charset="-122"/>
                <a:ea typeface="黑体" panose="02010609060101010101" pitchFamily="49" charset="-122"/>
              </a:rPr>
              <a:t>     滤料使用一段时间后，由于筛滤、碰撞、滞留、扩散、静电等效应，滤袋表面积聚一层粉尘（初层），在此以后的过滤过程中，将成为滤料的主要过滤层。</a:t>
            </a:r>
            <a:endParaRPr lang="en-US" altLang="zh-CN" sz="2200" b="1">
              <a:solidFill>
                <a:srgbClr val="003192"/>
              </a:solidFill>
              <a:latin typeface="黑体" panose="02010609060101010101" pitchFamily="49" charset="-122"/>
              <a:ea typeface="黑体" panose="02010609060101010101" pitchFamily="49" charset="-122"/>
            </a:endParaRPr>
          </a:p>
          <a:p>
            <a:pPr>
              <a:spcBef>
                <a:spcPts val="1200"/>
              </a:spcBef>
            </a:pPr>
            <a:r>
              <a:rPr lang="zh-CN" altLang="en-US" sz="2200" b="1">
                <a:solidFill>
                  <a:srgbClr val="003192"/>
                </a:solidFill>
                <a:latin typeface="黑体" panose="02010609060101010101" pitchFamily="49" charset="-122"/>
                <a:ea typeface="黑体" panose="02010609060101010101" pitchFamily="49" charset="-122"/>
              </a:rPr>
              <a:t>     随着粉尘在滤料表面的积聚，除尘器的效率和阻力会相应增加，当滤料两侧的压力差很大时，除尘器效率将下降。另外。除尘器的阻力过高会使除尘系统的风量显著下降。</a:t>
            </a:r>
            <a:endParaRPr lang="en-US" altLang="zh-CN" sz="2200" b="1">
              <a:solidFill>
                <a:srgbClr val="003192"/>
              </a:solidFill>
              <a:latin typeface="黑体" panose="02010609060101010101" pitchFamily="49" charset="-122"/>
              <a:ea typeface="黑体" panose="02010609060101010101" pitchFamily="49" charset="-122"/>
            </a:endParaRPr>
          </a:p>
          <a:p>
            <a:pPr>
              <a:spcBef>
                <a:spcPts val="1200"/>
              </a:spcBef>
            </a:pPr>
            <a:r>
              <a:rPr lang="zh-CN" altLang="en-US" sz="2200" b="1">
                <a:solidFill>
                  <a:srgbClr val="003192"/>
                </a:solidFill>
                <a:latin typeface="黑体" panose="02010609060101010101" pitchFamily="49" charset="-122"/>
                <a:ea typeface="黑体" panose="02010609060101010101" pitchFamily="49" charset="-122"/>
              </a:rPr>
              <a:t>     除尘器的阻力达到一定数值后，要及时清灰。清灰时不能破坏初层。</a:t>
            </a:r>
            <a:endParaRPr lang="zh-CN" altLang="en-US" sz="2200" b="1">
              <a:solidFill>
                <a:srgbClr val="003192"/>
              </a:solidFill>
              <a:latin typeface="黑体" panose="02010609060101010101" pitchFamily="49" charset="-122"/>
              <a:ea typeface="黑体" panose="02010609060101010101" pitchFamily="49" charset="-122"/>
            </a:endParaRPr>
          </a:p>
        </p:txBody>
      </p:sp>
      <p:sp>
        <p:nvSpPr>
          <p:cNvPr id="175109" name="Rectangle 2"/>
          <p:cNvSpPr>
            <a:spLocks noGrp="1" noChangeArrowheads="1"/>
          </p:cNvSpPr>
          <p:nvPr>
            <p:ph type="title"/>
          </p:nvPr>
        </p:nvSpPr>
        <p:spPr>
          <a:xfrm>
            <a:off x="1143000" y="76200"/>
            <a:ext cx="7086600" cy="1143000"/>
          </a:xfrm>
        </p:spPr>
        <p:txBody>
          <a:bodyPr/>
          <a:lstStyle/>
          <a:p>
            <a:r>
              <a:rPr lang="zh-CN" altLang="en-US" sz="3600"/>
              <a:t>三</a:t>
            </a:r>
            <a:r>
              <a:rPr lang="en-US" altLang="zh-CN" sz="3600"/>
              <a:t>. </a:t>
            </a:r>
            <a:r>
              <a:rPr lang="zh-CN" altLang="en-US" sz="3600"/>
              <a:t>职业病防护设施的选择</a:t>
            </a:r>
            <a:br>
              <a:rPr lang="en-US" altLang="zh-CN" sz="3600"/>
            </a:br>
            <a:r>
              <a:rPr lang="en-US" altLang="zh-CN" sz="3200"/>
              <a:t>2. </a:t>
            </a:r>
            <a:r>
              <a:rPr lang="zh-CN" altLang="en-US" sz="3200"/>
              <a:t>粉尘控制技术措施</a:t>
            </a:r>
            <a:endParaRPr lang="zh-CN" altLang="en-US" sz="3200"/>
          </a:p>
        </p:txBody>
      </p:sp>
      <p:pic>
        <p:nvPicPr>
          <p:cNvPr id="175110" name="Picture 1" descr="J:\培训讲义\职业卫生\2015年成都市安监局\照片\脉冲布袋除尘器.jpg"/>
          <p:cNvPicPr>
            <a:picLocks noChangeAspect="1" noChangeArrowheads="1"/>
          </p:cNvPicPr>
          <p:nvPr/>
        </p:nvPicPr>
        <p:blipFill>
          <a:blip r:embed="rId6"/>
          <a:srcRect/>
          <a:stretch>
            <a:fillRect/>
          </a:stretch>
        </p:blipFill>
        <p:spPr bwMode="auto">
          <a:xfrm>
            <a:off x="6286500" y="1357313"/>
            <a:ext cx="2857500" cy="1946275"/>
          </a:xfrm>
          <a:prstGeom prst="rect">
            <a:avLst/>
          </a:prstGeom>
          <a:noFill/>
          <a:ln w="9525">
            <a:noFill/>
            <a:miter lim="800000"/>
            <a:headEnd/>
            <a:tailEnd/>
          </a:ln>
        </p:spPr>
      </p:pic>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304800" y="1447800"/>
            <a:ext cx="8534400" cy="52578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517525" y="1295399"/>
          <a:ext cx="4495800" cy="1143001"/>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组合 6"/>
          <p:cNvGrpSpPr/>
          <p:nvPr/>
        </p:nvGrpSpPr>
        <p:grpSpPr>
          <a:xfrm>
            <a:off x="438150" y="3124200"/>
            <a:ext cx="609600" cy="2438400"/>
            <a:chOff x="0" y="304808"/>
            <a:chExt cx="457200" cy="1828800"/>
          </a:xfrm>
          <a:solidFill>
            <a:srgbClr val="C4BFD3"/>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grp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solidFill>
                    <a:srgbClr val="003192"/>
                  </a:solidFill>
                  <a:latin typeface="黑体" panose="02010609060101010101" pitchFamily="49" charset="-122"/>
                  <a:ea typeface="黑体" panose="02010609060101010101" pitchFamily="49" charset="-122"/>
                </a:rPr>
                <a:t>过滤式除尘器</a:t>
              </a:r>
              <a:endParaRPr lang="zh-CN" altLang="en-US" sz="2200" b="1" dirty="0">
                <a:solidFill>
                  <a:srgbClr val="003192"/>
                </a:solidFill>
                <a:latin typeface="黑体" panose="02010609060101010101" pitchFamily="49" charset="-122"/>
                <a:ea typeface="黑体" panose="02010609060101010101" pitchFamily="49" charset="-122"/>
              </a:endParaRPr>
            </a:p>
          </p:txBody>
        </p:sp>
      </p:grpSp>
      <p:sp>
        <p:nvSpPr>
          <p:cNvPr id="175111" name="Text Box 7"/>
          <p:cNvSpPr txBox="1">
            <a:spLocks noChangeArrowheads="1"/>
          </p:cNvSpPr>
          <p:nvPr/>
        </p:nvSpPr>
        <p:spPr bwMode="auto">
          <a:xfrm>
            <a:off x="1143000" y="2057400"/>
            <a:ext cx="7696200" cy="769938"/>
          </a:xfrm>
          <a:prstGeom prst="rect">
            <a:avLst/>
          </a:prstGeom>
          <a:noFill/>
          <a:ln w="9525">
            <a:noFill/>
            <a:miter lim="800000"/>
          </a:ln>
          <a:effectLst/>
        </p:spPr>
        <p:txBody>
          <a:bodyPr>
            <a:spAutoFit/>
          </a:bodyPr>
          <a:lstStyle/>
          <a:p>
            <a:pPr fontAlgn="auto">
              <a:spcBef>
                <a:spcPts val="0"/>
              </a:spcBef>
              <a:spcAft>
                <a:spcPts val="0"/>
              </a:spcAft>
              <a:defRPr/>
            </a:pPr>
            <a:r>
              <a:rPr lang="zh-CN" altLang="en-US" b="1" dirty="0">
                <a:latin typeface="+mn-lt"/>
                <a:ea typeface="+mn-ea"/>
              </a:rPr>
              <a:t>       </a:t>
            </a:r>
            <a:r>
              <a:rPr lang="zh-CN" altLang="en-US" sz="2400" b="1" kern="0" dirty="0">
                <a:solidFill>
                  <a:srgbClr val="C00000"/>
                </a:solidFill>
                <a:latin typeface="隶书" pitchFamily="49" charset="-122"/>
                <a:ea typeface="隶书" pitchFamily="49" charset="-122"/>
              </a:rPr>
              <a:t>袋式除尘器结构：</a:t>
            </a:r>
            <a:r>
              <a:rPr lang="zh-CN" altLang="en-US" sz="2000" b="1" dirty="0">
                <a:solidFill>
                  <a:srgbClr val="003192"/>
                </a:solidFill>
                <a:latin typeface="黑体" panose="02010609060101010101" pitchFamily="49" charset="-122"/>
                <a:ea typeface="黑体" panose="02010609060101010101" pitchFamily="49" charset="-122"/>
              </a:rPr>
              <a:t>主要由上部箱体、中部箱体、下部箱体（灰斗）、清灰系统和排灰机构等部分组成。 </a:t>
            </a:r>
            <a:r>
              <a:rPr lang="zh-CN" altLang="en-US" sz="2000" b="1" dirty="0">
                <a:latin typeface="+mn-lt"/>
                <a:ea typeface="+mn-ea"/>
              </a:rPr>
              <a:t>　　</a:t>
            </a:r>
            <a:endParaRPr lang="zh-CN" altLang="en-US" b="1" dirty="0">
              <a:latin typeface="+mn-lt"/>
              <a:ea typeface="+mn-ea"/>
            </a:endParaRPr>
          </a:p>
        </p:txBody>
      </p:sp>
      <p:sp>
        <p:nvSpPr>
          <p:cNvPr id="175113" name="Text Box 9"/>
          <p:cNvSpPr txBox="1">
            <a:spLocks noChangeArrowheads="1"/>
          </p:cNvSpPr>
          <p:nvPr/>
        </p:nvSpPr>
        <p:spPr bwMode="auto">
          <a:xfrm>
            <a:off x="1219200" y="2819400"/>
            <a:ext cx="7620000" cy="3908425"/>
          </a:xfrm>
          <a:prstGeom prst="rect">
            <a:avLst/>
          </a:prstGeom>
          <a:noFill/>
          <a:ln w="9525">
            <a:noFill/>
            <a:miter lim="800000"/>
          </a:ln>
          <a:effectLst/>
        </p:spPr>
        <p:txBody>
          <a:bodyPr>
            <a:spAutoFit/>
          </a:bodyPr>
          <a:lstStyle/>
          <a:p>
            <a:pPr fontAlgn="auto">
              <a:spcBef>
                <a:spcPts val="0"/>
              </a:spcBef>
              <a:spcAft>
                <a:spcPts val="0"/>
              </a:spcAft>
              <a:defRPr/>
            </a:pPr>
            <a:r>
              <a:rPr lang="zh-CN" altLang="en-US" sz="2400" b="1" kern="0" dirty="0">
                <a:solidFill>
                  <a:srgbClr val="C00000"/>
                </a:solidFill>
                <a:latin typeface="隶书" pitchFamily="49" charset="-122"/>
                <a:ea typeface="隶书" pitchFamily="49" charset="-122"/>
              </a:rPr>
              <a:t>分类：</a:t>
            </a:r>
            <a:r>
              <a:rPr lang="zh-CN" altLang="en-US" b="1" dirty="0">
                <a:latin typeface="+mn-lt"/>
                <a:ea typeface="+mn-ea"/>
              </a:rPr>
              <a:t>　   </a:t>
            </a:r>
            <a:endParaRPr lang="en-US" altLang="zh-CN" b="1" dirty="0">
              <a:latin typeface="+mn-lt"/>
              <a:ea typeface="+mn-ea"/>
            </a:endParaRPr>
          </a:p>
          <a:p>
            <a:pPr marL="895350" indent="-895350" fontAlgn="auto">
              <a:spcBef>
                <a:spcPts val="0"/>
              </a:spcBef>
              <a:spcAft>
                <a:spcPts val="0"/>
              </a:spcAft>
              <a:defRPr/>
            </a:pPr>
            <a:r>
              <a:rPr lang="en-US" altLang="zh-CN" sz="2000" b="1" dirty="0">
                <a:solidFill>
                  <a:srgbClr val="003192"/>
                </a:solidFill>
                <a:latin typeface="黑体" panose="02010609060101010101" pitchFamily="49" charset="-122"/>
                <a:ea typeface="黑体" panose="02010609060101010101" pitchFamily="49" charset="-122"/>
              </a:rPr>
              <a:t>    1</a:t>
            </a:r>
            <a:r>
              <a:rPr lang="zh-CN" altLang="en-US" sz="2000" b="1" dirty="0">
                <a:solidFill>
                  <a:srgbClr val="003192"/>
                </a:solidFill>
                <a:latin typeface="黑体" panose="02010609060101010101" pitchFamily="49" charset="-122"/>
                <a:ea typeface="黑体" panose="02010609060101010101" pitchFamily="49" charset="-122"/>
              </a:rPr>
              <a:t>、按滤袋的形状分为：扁形袋（梯形及平板形）和圆形袋（圆筒形）。 </a:t>
            </a:r>
            <a:endParaRPr lang="zh-CN" altLang="en-US" sz="2000" b="1" dirty="0">
              <a:solidFill>
                <a:srgbClr val="003192"/>
              </a:solidFill>
              <a:latin typeface="黑体" panose="02010609060101010101" pitchFamily="49" charset="-122"/>
              <a:ea typeface="黑体" panose="02010609060101010101" pitchFamily="49" charset="-122"/>
            </a:endParaRPr>
          </a:p>
          <a:p>
            <a:pPr marL="895350" indent="-895350" fontAlgn="auto">
              <a:spcBef>
                <a:spcPts val="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a:t>
            </a:r>
            <a:r>
              <a:rPr lang="en-US" altLang="zh-CN" sz="2000" b="1" dirty="0">
                <a:solidFill>
                  <a:srgbClr val="003192"/>
                </a:solidFill>
                <a:latin typeface="黑体" panose="02010609060101010101" pitchFamily="49" charset="-122"/>
                <a:ea typeface="黑体" panose="02010609060101010101" pitchFamily="49" charset="-122"/>
              </a:rPr>
              <a:t>2</a:t>
            </a:r>
            <a:r>
              <a:rPr lang="zh-CN" altLang="en-US" sz="2000" b="1" dirty="0">
                <a:solidFill>
                  <a:srgbClr val="003192"/>
                </a:solidFill>
                <a:latin typeface="黑体" panose="02010609060101010101" pitchFamily="49" charset="-122"/>
                <a:ea typeface="黑体" panose="02010609060101010101" pitchFamily="49" charset="-122"/>
              </a:rPr>
              <a:t>、按进出风方式分为：下进风上出风及上进风下出风和直流式（只限于板状扁袋）。 </a:t>
            </a:r>
            <a:endParaRPr lang="zh-CN" altLang="en-US" sz="20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a:t>
            </a:r>
            <a:r>
              <a:rPr lang="en-US" altLang="zh-CN" sz="2000" b="1" dirty="0">
                <a:solidFill>
                  <a:srgbClr val="003192"/>
                </a:solidFill>
                <a:latin typeface="黑体" panose="02010609060101010101" pitchFamily="49" charset="-122"/>
                <a:ea typeface="黑体" panose="02010609060101010101" pitchFamily="49" charset="-122"/>
              </a:rPr>
              <a:t>3</a:t>
            </a:r>
            <a:r>
              <a:rPr lang="zh-CN" altLang="en-US" sz="2000" b="1" dirty="0">
                <a:solidFill>
                  <a:srgbClr val="003192"/>
                </a:solidFill>
                <a:latin typeface="黑体" panose="02010609060101010101" pitchFamily="49" charset="-122"/>
                <a:ea typeface="黑体" panose="02010609060101010101" pitchFamily="49" charset="-122"/>
              </a:rPr>
              <a:t>、按袋的过滤方式分为：外滤式及内滤式。 </a:t>
            </a:r>
            <a:endParaRPr lang="zh-CN" altLang="en-US" sz="20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000" b="1" dirty="0">
                <a:latin typeface="+mn-lt"/>
                <a:ea typeface="+mn-ea"/>
              </a:rPr>
              <a:t>　　</a:t>
            </a:r>
            <a:endParaRPr lang="zh-CN" altLang="en-US" sz="2000" b="1" dirty="0">
              <a:latin typeface="+mn-lt"/>
              <a:ea typeface="+mn-ea"/>
            </a:endParaRPr>
          </a:p>
          <a:p>
            <a:pPr fontAlgn="auto">
              <a:spcBef>
                <a:spcPts val="0"/>
              </a:spcBef>
              <a:spcAft>
                <a:spcPts val="0"/>
              </a:spcAft>
              <a:defRPr/>
            </a:pPr>
            <a:r>
              <a:rPr lang="zh-CN" altLang="en-US" sz="2400" b="1" kern="0" dirty="0">
                <a:solidFill>
                  <a:srgbClr val="C00000"/>
                </a:solidFill>
                <a:latin typeface="隶书" pitchFamily="49" charset="-122"/>
                <a:ea typeface="隶书" pitchFamily="49" charset="-122"/>
              </a:rPr>
              <a:t>滤料用纤维：</a:t>
            </a:r>
            <a:r>
              <a:rPr lang="zh-CN" altLang="en-US" sz="2000" b="1" dirty="0">
                <a:solidFill>
                  <a:srgbClr val="003192"/>
                </a:solidFill>
                <a:latin typeface="黑体" panose="02010609060101010101" pitchFamily="49" charset="-122"/>
                <a:ea typeface="黑体" panose="02010609060101010101" pitchFamily="49" charset="-122"/>
              </a:rPr>
              <a:t>有棉纤维、毛纤维、合成纤维以及玻璃纤维等，不同纤维织成的滤料具有不同性能。常用的滤料有</a:t>
            </a:r>
            <a:r>
              <a:rPr lang="en-US" altLang="zh-CN" sz="2000" b="1" dirty="0">
                <a:solidFill>
                  <a:srgbClr val="003192"/>
                </a:solidFill>
                <a:latin typeface="黑体" panose="02010609060101010101" pitchFamily="49" charset="-122"/>
                <a:ea typeface="黑体" panose="02010609060101010101" pitchFamily="49" charset="-122"/>
              </a:rPr>
              <a:t>208</a:t>
            </a:r>
            <a:r>
              <a:rPr lang="zh-CN" altLang="en-US" sz="2000" b="1" dirty="0">
                <a:solidFill>
                  <a:srgbClr val="003192"/>
                </a:solidFill>
                <a:latin typeface="黑体" panose="02010609060101010101" pitchFamily="49" charset="-122"/>
                <a:ea typeface="黑体" panose="02010609060101010101" pitchFamily="49" charset="-122"/>
              </a:rPr>
              <a:t>或</a:t>
            </a:r>
            <a:r>
              <a:rPr lang="en-US" altLang="zh-CN" sz="2000" b="1" dirty="0">
                <a:solidFill>
                  <a:srgbClr val="003192"/>
                </a:solidFill>
                <a:latin typeface="黑体" panose="02010609060101010101" pitchFamily="49" charset="-122"/>
                <a:ea typeface="黑体" panose="02010609060101010101" pitchFamily="49" charset="-122"/>
              </a:rPr>
              <a:t>901</a:t>
            </a:r>
            <a:r>
              <a:rPr lang="zh-CN" altLang="en-US" sz="2000" b="1" dirty="0">
                <a:solidFill>
                  <a:srgbClr val="003192"/>
                </a:solidFill>
                <a:latin typeface="黑体" panose="02010609060101010101" pitchFamily="49" charset="-122"/>
                <a:ea typeface="黑体" panose="02010609060101010101" pitchFamily="49" charset="-122"/>
              </a:rPr>
              <a:t>涤轮绒布，使用温度一般不超过</a:t>
            </a:r>
            <a:r>
              <a:rPr lang="en-US" altLang="zh-CN" sz="2000" b="1" dirty="0">
                <a:solidFill>
                  <a:srgbClr val="003192"/>
                </a:solidFill>
                <a:latin typeface="黑体" panose="02010609060101010101" pitchFamily="49" charset="-122"/>
                <a:ea typeface="黑体" panose="02010609060101010101" pitchFamily="49" charset="-122"/>
              </a:rPr>
              <a:t>120℃</a:t>
            </a:r>
            <a:r>
              <a:rPr lang="zh-CN" altLang="en-US" sz="2000" b="1" dirty="0">
                <a:solidFill>
                  <a:srgbClr val="003192"/>
                </a:solidFill>
                <a:latin typeface="黑体" panose="02010609060101010101" pitchFamily="49" charset="-122"/>
                <a:ea typeface="黑体" panose="02010609060101010101" pitchFamily="49" charset="-122"/>
              </a:rPr>
              <a:t>，经过硅硐树脂处理的玻璃纤维滤袋，使用温度一般不超过</a:t>
            </a:r>
            <a:r>
              <a:rPr lang="en-US" altLang="zh-CN" sz="2000" b="1" dirty="0">
                <a:solidFill>
                  <a:srgbClr val="003192"/>
                </a:solidFill>
                <a:latin typeface="黑体" panose="02010609060101010101" pitchFamily="49" charset="-122"/>
                <a:ea typeface="黑体" panose="02010609060101010101" pitchFamily="49" charset="-122"/>
              </a:rPr>
              <a:t>250℃</a:t>
            </a:r>
            <a:r>
              <a:rPr lang="zh-CN" altLang="en-US" sz="2000" b="1" dirty="0">
                <a:solidFill>
                  <a:srgbClr val="003192"/>
                </a:solidFill>
                <a:latin typeface="黑体" panose="02010609060101010101" pitchFamily="49" charset="-122"/>
                <a:ea typeface="黑体" panose="02010609060101010101" pitchFamily="49" charset="-122"/>
              </a:rPr>
              <a:t>，棉毛织物一般适用于没有腐蚀性；温度在</a:t>
            </a:r>
            <a:r>
              <a:rPr lang="en-US" altLang="zh-CN" sz="2000" b="1" dirty="0">
                <a:solidFill>
                  <a:srgbClr val="003192"/>
                </a:solidFill>
                <a:latin typeface="黑体" panose="02010609060101010101" pitchFamily="49" charset="-122"/>
                <a:ea typeface="黑体" panose="02010609060101010101" pitchFamily="49" charset="-122"/>
              </a:rPr>
              <a:t>80-90℃</a:t>
            </a:r>
            <a:r>
              <a:rPr lang="zh-CN" altLang="en-US" sz="2000" b="1" dirty="0">
                <a:solidFill>
                  <a:srgbClr val="003192"/>
                </a:solidFill>
                <a:latin typeface="黑体" panose="02010609060101010101" pitchFamily="49" charset="-122"/>
                <a:ea typeface="黑体" panose="02010609060101010101" pitchFamily="49" charset="-122"/>
              </a:rPr>
              <a:t>以下含尘气体。 </a:t>
            </a:r>
            <a:endParaRPr lang="zh-CN" altLang="en-US" sz="2000" b="1" dirty="0">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593725" y="1560512"/>
          <a:ext cx="4495800" cy="1143001"/>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组合 6"/>
          <p:cNvGrpSpPr/>
          <p:nvPr/>
        </p:nvGrpSpPr>
        <p:grpSpPr>
          <a:xfrm>
            <a:off x="609600" y="3124200"/>
            <a:ext cx="609600" cy="2438400"/>
            <a:chOff x="0" y="304808"/>
            <a:chExt cx="457200" cy="1828800"/>
          </a:xfrm>
          <a:solidFill>
            <a:srgbClr val="C4BFD3"/>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grp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solidFill>
                    <a:srgbClr val="003192"/>
                  </a:solidFill>
                  <a:latin typeface="黑体" panose="02010609060101010101" pitchFamily="49" charset="-122"/>
                  <a:ea typeface="黑体" panose="02010609060101010101" pitchFamily="49" charset="-122"/>
                </a:rPr>
                <a:t>过滤式除尘器</a:t>
              </a:r>
              <a:endParaRPr lang="zh-CN" altLang="en-US" sz="2200" b="1" dirty="0">
                <a:solidFill>
                  <a:srgbClr val="003192"/>
                </a:solidFill>
                <a:latin typeface="黑体" panose="02010609060101010101" pitchFamily="49" charset="-122"/>
                <a:ea typeface="黑体" panose="02010609060101010101" pitchFamily="49" charset="-122"/>
              </a:endParaRPr>
            </a:p>
          </p:txBody>
        </p:sp>
      </p:grpSp>
      <p:sp>
        <p:nvSpPr>
          <p:cNvPr id="176136" name="Text Box 8"/>
          <p:cNvSpPr txBox="1">
            <a:spLocks noChangeArrowheads="1"/>
          </p:cNvSpPr>
          <p:nvPr/>
        </p:nvSpPr>
        <p:spPr bwMode="auto">
          <a:xfrm>
            <a:off x="1295400" y="2514600"/>
            <a:ext cx="7391400" cy="4016375"/>
          </a:xfrm>
          <a:prstGeom prst="rect">
            <a:avLst/>
          </a:prstGeom>
          <a:noFill/>
          <a:ln w="9525">
            <a:noFill/>
            <a:miter lim="800000"/>
          </a:ln>
          <a:effectLst/>
        </p:spPr>
        <p:txBody>
          <a:bodyPr>
            <a:spAutoFit/>
          </a:bodyPr>
          <a:lstStyle/>
          <a:p>
            <a:pPr fontAlgn="auto">
              <a:lnSpc>
                <a:spcPts val="3000"/>
              </a:lnSpc>
              <a:spcBef>
                <a:spcPts val="1800"/>
              </a:spcBef>
              <a:spcAft>
                <a:spcPts val="0"/>
              </a:spcAft>
              <a:defRPr/>
            </a:pPr>
            <a:r>
              <a:rPr lang="zh-CN" altLang="en-US" sz="2400" kern="0" dirty="0">
                <a:solidFill>
                  <a:srgbClr val="C00000"/>
                </a:solidFill>
                <a:latin typeface="隶书" pitchFamily="49" charset="-122"/>
                <a:ea typeface="隶书" pitchFamily="49" charset="-122"/>
              </a:rPr>
              <a:t>常用清灰方式：</a:t>
            </a:r>
            <a:endParaRPr lang="zh-CN" altLang="en-US" sz="2400" kern="0" dirty="0">
              <a:solidFill>
                <a:srgbClr val="C00000"/>
              </a:solidFill>
              <a:latin typeface="隶书" pitchFamily="49" charset="-122"/>
              <a:ea typeface="隶书" pitchFamily="49" charset="-122"/>
            </a:endParaRPr>
          </a:p>
          <a:p>
            <a:pPr marL="895350" indent="-895350" fontAlgn="auto">
              <a:lnSpc>
                <a:spcPts val="3000"/>
              </a:lnSpc>
              <a:spcBef>
                <a:spcPts val="1200"/>
              </a:spcBef>
              <a:spcAft>
                <a:spcPts val="0"/>
              </a:spcAft>
              <a:defRPr/>
            </a:pPr>
            <a:r>
              <a:rPr lang="en-US" altLang="zh-CN" sz="2000" b="1" dirty="0">
                <a:solidFill>
                  <a:srgbClr val="003192"/>
                </a:solidFill>
                <a:latin typeface="黑体" panose="02010609060101010101" pitchFamily="49" charset="-122"/>
                <a:ea typeface="黑体" panose="02010609060101010101" pitchFamily="49" charset="-122"/>
              </a:rPr>
              <a:t>    1</a:t>
            </a:r>
            <a:r>
              <a:rPr lang="zh-CN" altLang="en-US" sz="2000" b="1" dirty="0">
                <a:solidFill>
                  <a:srgbClr val="003192"/>
                </a:solidFill>
                <a:latin typeface="黑体" panose="02010609060101010101" pitchFamily="49" charset="-122"/>
                <a:ea typeface="黑体" panose="02010609060101010101" pitchFamily="49" charset="-122"/>
              </a:rPr>
              <a:t>、气体清灰：气体清灰是借助于高压气体或外部大气反吹滤袋，以清除滤袋上的积灰。气体清灰包括脉冲喷吹清灰、反吹风清灰和反吸风清灰。 </a:t>
            </a:r>
            <a:endParaRPr lang="zh-CN" altLang="en-US" sz="2000" b="1" dirty="0">
              <a:solidFill>
                <a:srgbClr val="003192"/>
              </a:solidFill>
              <a:latin typeface="黑体" panose="02010609060101010101" pitchFamily="49" charset="-122"/>
              <a:ea typeface="黑体" panose="02010609060101010101" pitchFamily="49" charset="-122"/>
            </a:endParaRPr>
          </a:p>
          <a:p>
            <a:pPr marL="895350" indent="-895350" fontAlgn="auto">
              <a:lnSpc>
                <a:spcPts val="3000"/>
              </a:lnSpc>
              <a:spcBef>
                <a:spcPts val="120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a:t>
            </a:r>
            <a:r>
              <a:rPr lang="en-US" altLang="zh-CN" sz="2000" b="1" dirty="0">
                <a:solidFill>
                  <a:srgbClr val="003192"/>
                </a:solidFill>
                <a:latin typeface="黑体" panose="02010609060101010101" pitchFamily="49" charset="-122"/>
                <a:ea typeface="黑体" panose="02010609060101010101" pitchFamily="49" charset="-122"/>
              </a:rPr>
              <a:t>2</a:t>
            </a:r>
            <a:r>
              <a:rPr lang="zh-CN" altLang="en-US" sz="2000" b="1" dirty="0">
                <a:solidFill>
                  <a:srgbClr val="003192"/>
                </a:solidFill>
                <a:latin typeface="黑体" panose="02010609060101010101" pitchFamily="49" charset="-122"/>
                <a:ea typeface="黑体" panose="02010609060101010101" pitchFamily="49" charset="-122"/>
              </a:rPr>
              <a:t>、机械振打清灰：分顶部振打清灰和中部振打清灰（均对滤袋而言），是借助于机械振打装置周期性的轮流振打各排滤袋，以清除滤袋上的积灰。 </a:t>
            </a:r>
            <a:endParaRPr lang="zh-CN" altLang="en-US" sz="2000" b="1" dirty="0">
              <a:solidFill>
                <a:srgbClr val="003192"/>
              </a:solidFill>
              <a:latin typeface="黑体" panose="02010609060101010101" pitchFamily="49" charset="-122"/>
              <a:ea typeface="黑体" panose="02010609060101010101" pitchFamily="49" charset="-122"/>
            </a:endParaRPr>
          </a:p>
          <a:p>
            <a:pPr marL="895350" indent="-895350" fontAlgn="auto">
              <a:lnSpc>
                <a:spcPts val="3000"/>
              </a:lnSpc>
              <a:spcBef>
                <a:spcPts val="120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a:t>
            </a:r>
            <a:r>
              <a:rPr lang="en-US" altLang="zh-CN" sz="2000" b="1" dirty="0">
                <a:solidFill>
                  <a:srgbClr val="003192"/>
                </a:solidFill>
                <a:latin typeface="黑体" panose="02010609060101010101" pitchFamily="49" charset="-122"/>
                <a:ea typeface="黑体" panose="02010609060101010101" pitchFamily="49" charset="-122"/>
              </a:rPr>
              <a:t>3</a:t>
            </a:r>
            <a:r>
              <a:rPr lang="zh-CN" altLang="en-US" sz="2000" b="1" dirty="0">
                <a:solidFill>
                  <a:srgbClr val="003192"/>
                </a:solidFill>
                <a:latin typeface="黑体" panose="02010609060101010101" pitchFamily="49" charset="-122"/>
                <a:ea typeface="黑体" panose="02010609060101010101" pitchFamily="49" charset="-122"/>
              </a:rPr>
              <a:t>、人工敲打：是用人工拍打每个滤袋，以清除滤袋上的积灰。 </a:t>
            </a:r>
            <a:endParaRPr lang="zh-CN" altLang="en-US" sz="2000" b="1" dirty="0">
              <a:solidFill>
                <a:srgbClr val="003192"/>
              </a:solidFill>
              <a:latin typeface="黑体" panose="02010609060101010101" pitchFamily="49" charset="-122"/>
              <a:ea typeface="黑体" panose="02010609060101010101" pitchFamily="49" charset="-122"/>
            </a:endParaRPr>
          </a:p>
        </p:txBody>
      </p:sp>
      <p:sp>
        <p:nvSpPr>
          <p:cNvPr id="9"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905000"/>
            <a:ext cx="8458200" cy="46482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593725" y="1560512"/>
          <a:ext cx="4495800" cy="1143001"/>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组合 6"/>
          <p:cNvGrpSpPr/>
          <p:nvPr/>
        </p:nvGrpSpPr>
        <p:grpSpPr>
          <a:xfrm>
            <a:off x="609600" y="3124200"/>
            <a:ext cx="609600" cy="2438400"/>
            <a:chOff x="0" y="304808"/>
            <a:chExt cx="457200" cy="1828800"/>
          </a:xfrm>
          <a:solidFill>
            <a:srgbClr val="C4BFD3"/>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grp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solidFill>
                    <a:srgbClr val="003192"/>
                  </a:solidFill>
                  <a:latin typeface="黑体" panose="02010609060101010101" pitchFamily="49" charset="-122"/>
                  <a:ea typeface="黑体" panose="02010609060101010101" pitchFamily="49" charset="-122"/>
                </a:rPr>
                <a:t>过滤式除尘器</a:t>
              </a:r>
              <a:endParaRPr lang="zh-CN" altLang="en-US" sz="2200" b="1" dirty="0">
                <a:solidFill>
                  <a:srgbClr val="003192"/>
                </a:solidFill>
                <a:latin typeface="黑体" panose="02010609060101010101" pitchFamily="49" charset="-122"/>
                <a:ea typeface="黑体" panose="02010609060101010101" pitchFamily="49" charset="-122"/>
              </a:endParaRPr>
            </a:p>
          </p:txBody>
        </p:sp>
      </p:grpSp>
      <p:sp>
        <p:nvSpPr>
          <p:cNvPr id="178180" name="Text Box 6"/>
          <p:cNvSpPr txBox="1">
            <a:spLocks noChangeArrowheads="1"/>
          </p:cNvSpPr>
          <p:nvPr/>
        </p:nvSpPr>
        <p:spPr bwMode="auto">
          <a:xfrm>
            <a:off x="1219200" y="2362200"/>
            <a:ext cx="7543800" cy="366713"/>
          </a:xfrm>
          <a:prstGeom prst="rect">
            <a:avLst/>
          </a:prstGeom>
          <a:noFill/>
          <a:ln w="9525">
            <a:noFill/>
            <a:miter lim="800000"/>
          </a:ln>
        </p:spPr>
        <p:txBody>
          <a:bodyPr>
            <a:spAutoFit/>
          </a:bodyPr>
          <a:lstStyle/>
          <a:p>
            <a:r>
              <a:rPr lang="zh-CN" altLang="en-US">
                <a:latin typeface="Calibri" panose="020F0502020204030204" pitchFamily="34" charset="0"/>
              </a:rPr>
              <a:t>      </a:t>
            </a:r>
            <a:endParaRPr lang="zh-CN" altLang="en-US" sz="2000">
              <a:latin typeface="Calibri" panose="020F0502020204030204" pitchFamily="34" charset="0"/>
            </a:endParaRPr>
          </a:p>
        </p:txBody>
      </p:sp>
      <p:sp>
        <p:nvSpPr>
          <p:cNvPr id="177159" name="Text Box 7"/>
          <p:cNvSpPr txBox="1">
            <a:spLocks noChangeArrowheads="1"/>
          </p:cNvSpPr>
          <p:nvPr/>
        </p:nvSpPr>
        <p:spPr bwMode="auto">
          <a:xfrm>
            <a:off x="1371600" y="2438400"/>
            <a:ext cx="7467600" cy="3862388"/>
          </a:xfrm>
          <a:prstGeom prst="rect">
            <a:avLst/>
          </a:prstGeom>
          <a:noFill/>
          <a:ln w="9525">
            <a:noFill/>
            <a:miter lim="800000"/>
          </a:ln>
          <a:effectLst/>
        </p:spPr>
        <p:txBody>
          <a:bodyPr>
            <a:spAutoFit/>
          </a:bodyPr>
          <a:lstStyle/>
          <a:p>
            <a:pPr fontAlgn="auto">
              <a:lnSpc>
                <a:spcPts val="3000"/>
              </a:lnSpc>
              <a:spcBef>
                <a:spcPts val="1800"/>
              </a:spcBef>
              <a:spcAft>
                <a:spcPts val="0"/>
              </a:spcAft>
              <a:defRPr/>
            </a:pPr>
            <a:r>
              <a:rPr lang="zh-CN" altLang="en-US" sz="2400" b="1" kern="0" dirty="0">
                <a:solidFill>
                  <a:srgbClr val="C00000"/>
                </a:solidFill>
                <a:latin typeface="隶书" pitchFamily="49" charset="-122"/>
                <a:ea typeface="隶书" pitchFamily="49" charset="-122"/>
              </a:rPr>
              <a:t>优点：</a:t>
            </a:r>
            <a:endParaRPr lang="zh-CN" altLang="en-US" sz="2400" b="1" kern="0" dirty="0">
              <a:solidFill>
                <a:srgbClr val="C00000"/>
              </a:solidFill>
              <a:latin typeface="隶书" pitchFamily="49" charset="-122"/>
              <a:ea typeface="隶书" pitchFamily="49" charset="-122"/>
            </a:endParaRPr>
          </a:p>
          <a:p>
            <a:pPr fontAlgn="auto">
              <a:spcBef>
                <a:spcPts val="0"/>
              </a:spcBef>
              <a:spcAft>
                <a:spcPts val="0"/>
              </a:spcAft>
              <a:defRPr/>
            </a:pPr>
            <a:r>
              <a:rPr lang="zh-CN" altLang="en-US" b="1" dirty="0">
                <a:solidFill>
                  <a:srgbClr val="003192"/>
                </a:solidFill>
                <a:latin typeface="黑体" panose="02010609060101010101" pitchFamily="49" charset="-122"/>
                <a:ea typeface="黑体" panose="02010609060101010101" pitchFamily="49" charset="-122"/>
              </a:rPr>
              <a:t>        </a:t>
            </a:r>
            <a:r>
              <a:rPr lang="en-US" altLang="zh-CN" b="1" dirty="0">
                <a:solidFill>
                  <a:srgbClr val="003192"/>
                </a:solidFill>
                <a:latin typeface="黑体" panose="02010609060101010101" pitchFamily="49" charset="-122"/>
                <a:ea typeface="黑体" panose="02010609060101010101" pitchFamily="49" charset="-122"/>
              </a:rPr>
              <a:t>1</a:t>
            </a:r>
            <a:r>
              <a:rPr lang="zh-CN" altLang="en-US" b="1" dirty="0">
                <a:solidFill>
                  <a:srgbClr val="003192"/>
                </a:solidFill>
                <a:latin typeface="黑体" panose="02010609060101010101" pitchFamily="49" charset="-122"/>
                <a:ea typeface="黑体" panose="02010609060101010101" pitchFamily="49" charset="-122"/>
              </a:rPr>
              <a:t>、</a:t>
            </a:r>
            <a:r>
              <a:rPr lang="zh-CN" altLang="en-US" sz="2000" b="1" dirty="0">
                <a:solidFill>
                  <a:srgbClr val="003192"/>
                </a:solidFill>
                <a:latin typeface="黑体" panose="02010609060101010101" pitchFamily="49" charset="-122"/>
                <a:ea typeface="黑体" panose="02010609060101010101" pitchFamily="49" charset="-122"/>
              </a:rPr>
              <a:t>除尘效率高，一般在</a:t>
            </a:r>
            <a:r>
              <a:rPr lang="en-US" altLang="zh-CN" sz="2000" b="1" dirty="0">
                <a:solidFill>
                  <a:srgbClr val="003192"/>
                </a:solidFill>
                <a:latin typeface="黑体" panose="02010609060101010101" pitchFamily="49" charset="-122"/>
                <a:ea typeface="黑体" panose="02010609060101010101" pitchFamily="49" charset="-122"/>
              </a:rPr>
              <a:t>99%</a:t>
            </a:r>
            <a:r>
              <a:rPr lang="zh-CN" altLang="en-US" sz="2000" b="1" dirty="0">
                <a:solidFill>
                  <a:srgbClr val="003192"/>
                </a:solidFill>
                <a:latin typeface="黑体" panose="02010609060101010101" pitchFamily="49" charset="-122"/>
                <a:ea typeface="黑体" panose="02010609060101010101" pitchFamily="49" charset="-122"/>
              </a:rPr>
              <a:t>以上，除尘器出口气体含尘浓度在数十</a:t>
            </a:r>
            <a:r>
              <a:rPr lang="en-US" altLang="zh-CN" sz="2000" b="1" dirty="0">
                <a:solidFill>
                  <a:srgbClr val="003192"/>
                </a:solidFill>
                <a:latin typeface="黑体" panose="02010609060101010101" pitchFamily="49" charset="-122"/>
                <a:ea typeface="黑体" panose="02010609060101010101" pitchFamily="49" charset="-122"/>
              </a:rPr>
              <a:t>mg/m</a:t>
            </a:r>
            <a:r>
              <a:rPr lang="en-US" altLang="zh-CN" sz="2000" b="1" baseline="30000" dirty="0">
                <a:solidFill>
                  <a:srgbClr val="003192"/>
                </a:solidFill>
                <a:latin typeface="黑体" panose="02010609060101010101" pitchFamily="49" charset="-122"/>
                <a:ea typeface="黑体" panose="02010609060101010101" pitchFamily="49" charset="-122"/>
              </a:rPr>
              <a:t>3</a:t>
            </a:r>
            <a:r>
              <a:rPr lang="zh-CN" altLang="en-US" sz="2000" b="1" dirty="0">
                <a:solidFill>
                  <a:srgbClr val="003192"/>
                </a:solidFill>
                <a:latin typeface="黑体" panose="02010609060101010101" pitchFamily="49" charset="-122"/>
                <a:ea typeface="黑体" panose="02010609060101010101" pitchFamily="49" charset="-122"/>
              </a:rPr>
              <a:t>之内，对亚微米粒径的细尘有较高的分级效率。 </a:t>
            </a:r>
            <a:endParaRPr lang="zh-CN" altLang="en-US" sz="20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a:t>
            </a:r>
            <a:r>
              <a:rPr lang="en-US" altLang="zh-CN" sz="2000" b="1" dirty="0">
                <a:solidFill>
                  <a:srgbClr val="003192"/>
                </a:solidFill>
                <a:latin typeface="黑体" panose="02010609060101010101" pitchFamily="49" charset="-122"/>
                <a:ea typeface="黑体" panose="02010609060101010101" pitchFamily="49" charset="-122"/>
              </a:rPr>
              <a:t>2</a:t>
            </a:r>
            <a:r>
              <a:rPr lang="zh-CN" altLang="en-US" sz="2000" b="1" dirty="0">
                <a:solidFill>
                  <a:srgbClr val="003192"/>
                </a:solidFill>
                <a:latin typeface="黑体" panose="02010609060101010101" pitchFamily="49" charset="-122"/>
                <a:ea typeface="黑体" panose="02010609060101010101" pitchFamily="49" charset="-122"/>
              </a:rPr>
              <a:t>、处理风量的范围广，小的仅</a:t>
            </a:r>
            <a:r>
              <a:rPr lang="en-US" altLang="zh-CN" sz="2000" b="1" dirty="0">
                <a:solidFill>
                  <a:srgbClr val="003192"/>
                </a:solidFill>
                <a:latin typeface="黑体" panose="02010609060101010101" pitchFamily="49" charset="-122"/>
                <a:ea typeface="黑体" panose="02010609060101010101" pitchFamily="49" charset="-122"/>
              </a:rPr>
              <a:t>1min</a:t>
            </a:r>
            <a:r>
              <a:rPr lang="zh-CN" altLang="en-US" sz="2000" b="1" dirty="0">
                <a:solidFill>
                  <a:srgbClr val="003192"/>
                </a:solidFill>
                <a:latin typeface="黑体" panose="02010609060101010101" pitchFamily="49" charset="-122"/>
                <a:ea typeface="黑体" panose="02010609060101010101" pitchFamily="49" charset="-122"/>
              </a:rPr>
              <a:t>数</a:t>
            </a:r>
            <a:r>
              <a:rPr lang="en-US" altLang="zh-CN" sz="2000" b="1" dirty="0">
                <a:solidFill>
                  <a:srgbClr val="003192"/>
                </a:solidFill>
                <a:latin typeface="黑体" panose="02010609060101010101" pitchFamily="49" charset="-122"/>
                <a:ea typeface="黑体" panose="02010609060101010101" pitchFamily="49" charset="-122"/>
              </a:rPr>
              <a:t>m</a:t>
            </a:r>
            <a:r>
              <a:rPr lang="en-US" altLang="zh-CN" sz="2000" b="1" baseline="30000" dirty="0">
                <a:solidFill>
                  <a:srgbClr val="003192"/>
                </a:solidFill>
                <a:latin typeface="黑体" panose="02010609060101010101" pitchFamily="49" charset="-122"/>
                <a:ea typeface="黑体" panose="02010609060101010101" pitchFamily="49" charset="-122"/>
              </a:rPr>
              <a:t>3</a:t>
            </a:r>
            <a:r>
              <a:rPr lang="zh-CN" altLang="en-US" sz="2000" b="1" dirty="0">
                <a:solidFill>
                  <a:srgbClr val="003192"/>
                </a:solidFill>
                <a:latin typeface="黑体" panose="02010609060101010101" pitchFamily="49" charset="-122"/>
                <a:ea typeface="黑体" panose="02010609060101010101" pitchFamily="49" charset="-122"/>
              </a:rPr>
              <a:t>，大的可达</a:t>
            </a:r>
            <a:r>
              <a:rPr lang="en-US" altLang="zh-CN" sz="2000" b="1" dirty="0">
                <a:solidFill>
                  <a:srgbClr val="003192"/>
                </a:solidFill>
                <a:latin typeface="黑体" panose="02010609060101010101" pitchFamily="49" charset="-122"/>
                <a:ea typeface="黑体" panose="02010609060101010101" pitchFamily="49" charset="-122"/>
              </a:rPr>
              <a:t>1min</a:t>
            </a:r>
            <a:r>
              <a:rPr lang="zh-CN" altLang="en-US" sz="2000" b="1" dirty="0">
                <a:solidFill>
                  <a:srgbClr val="003192"/>
                </a:solidFill>
                <a:latin typeface="黑体" panose="02010609060101010101" pitchFamily="49" charset="-122"/>
                <a:ea typeface="黑体" panose="02010609060101010101" pitchFamily="49" charset="-122"/>
              </a:rPr>
              <a:t>数万</a:t>
            </a:r>
            <a:r>
              <a:rPr lang="en-US" altLang="zh-CN" sz="2000" b="1" dirty="0">
                <a:solidFill>
                  <a:srgbClr val="003192"/>
                </a:solidFill>
                <a:latin typeface="黑体" panose="02010609060101010101" pitchFamily="49" charset="-122"/>
                <a:ea typeface="黑体" panose="02010609060101010101" pitchFamily="49" charset="-122"/>
              </a:rPr>
              <a:t>m</a:t>
            </a:r>
            <a:r>
              <a:rPr lang="en-US" altLang="zh-CN" sz="2000" b="1" baseline="30000" dirty="0">
                <a:solidFill>
                  <a:srgbClr val="003192"/>
                </a:solidFill>
                <a:latin typeface="黑体" panose="02010609060101010101" pitchFamily="49" charset="-122"/>
                <a:ea typeface="黑体" panose="02010609060101010101" pitchFamily="49" charset="-122"/>
              </a:rPr>
              <a:t>3</a:t>
            </a:r>
            <a:r>
              <a:rPr lang="zh-CN" altLang="en-US" sz="2000" b="1" dirty="0">
                <a:solidFill>
                  <a:srgbClr val="003192"/>
                </a:solidFill>
                <a:latin typeface="黑体" panose="02010609060101010101" pitchFamily="49" charset="-122"/>
                <a:ea typeface="黑体" panose="02010609060101010101" pitchFamily="49" charset="-122"/>
              </a:rPr>
              <a:t>。 </a:t>
            </a:r>
            <a:endParaRPr lang="zh-CN" altLang="en-US" sz="20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a:t>
            </a:r>
            <a:r>
              <a:rPr lang="en-US" altLang="zh-CN" sz="2000" b="1" dirty="0">
                <a:solidFill>
                  <a:srgbClr val="003192"/>
                </a:solidFill>
                <a:latin typeface="黑体" panose="02010609060101010101" pitchFamily="49" charset="-122"/>
                <a:ea typeface="黑体" panose="02010609060101010101" pitchFamily="49" charset="-122"/>
              </a:rPr>
              <a:t>3</a:t>
            </a:r>
            <a:r>
              <a:rPr lang="zh-CN" altLang="en-US" sz="2000" b="1" dirty="0">
                <a:solidFill>
                  <a:srgbClr val="003192"/>
                </a:solidFill>
                <a:latin typeface="黑体" panose="02010609060101010101" pitchFamily="49" charset="-122"/>
                <a:ea typeface="黑体" panose="02010609060101010101" pitchFamily="49" charset="-122"/>
              </a:rPr>
              <a:t>、结构简单，维护操作方便。 </a:t>
            </a:r>
            <a:endParaRPr lang="zh-CN" altLang="en-US" sz="20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a:t>
            </a:r>
            <a:r>
              <a:rPr lang="en-US" altLang="zh-CN" sz="2000" b="1" dirty="0">
                <a:solidFill>
                  <a:srgbClr val="003192"/>
                </a:solidFill>
                <a:latin typeface="黑体" panose="02010609060101010101" pitchFamily="49" charset="-122"/>
                <a:ea typeface="黑体" panose="02010609060101010101" pitchFamily="49" charset="-122"/>
              </a:rPr>
              <a:t>4</a:t>
            </a:r>
            <a:r>
              <a:rPr lang="zh-CN" altLang="en-US" sz="2000" b="1" dirty="0">
                <a:solidFill>
                  <a:srgbClr val="003192"/>
                </a:solidFill>
                <a:latin typeface="黑体" panose="02010609060101010101" pitchFamily="49" charset="-122"/>
                <a:ea typeface="黑体" panose="02010609060101010101" pitchFamily="49" charset="-122"/>
              </a:rPr>
              <a:t>、在保证同样高除尘效率的前提下，造价低于电除尘器。 </a:t>
            </a:r>
            <a:endParaRPr lang="zh-CN" altLang="en-US" sz="20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a:t>
            </a:r>
            <a:r>
              <a:rPr lang="en-US" altLang="zh-CN" sz="2000" b="1" dirty="0">
                <a:solidFill>
                  <a:srgbClr val="003192"/>
                </a:solidFill>
                <a:latin typeface="黑体" panose="02010609060101010101" pitchFamily="49" charset="-122"/>
                <a:ea typeface="黑体" panose="02010609060101010101" pitchFamily="49" charset="-122"/>
              </a:rPr>
              <a:t>5</a:t>
            </a:r>
            <a:r>
              <a:rPr lang="zh-CN" altLang="en-US" sz="2000" b="1" dirty="0">
                <a:solidFill>
                  <a:srgbClr val="003192"/>
                </a:solidFill>
                <a:latin typeface="黑体" panose="02010609060101010101" pitchFamily="49" charset="-122"/>
                <a:ea typeface="黑体" panose="02010609060101010101" pitchFamily="49" charset="-122"/>
              </a:rPr>
              <a:t>、采用玻璃纤维、聚四氟乙烯、</a:t>
            </a:r>
            <a:r>
              <a:rPr lang="en-US" altLang="zh-CN" sz="2000" b="1" dirty="0">
                <a:solidFill>
                  <a:srgbClr val="003192"/>
                </a:solidFill>
                <a:latin typeface="黑体" panose="02010609060101010101" pitchFamily="49" charset="-122"/>
                <a:ea typeface="黑体" panose="02010609060101010101" pitchFamily="49" charset="-122"/>
              </a:rPr>
              <a:t>P84</a:t>
            </a:r>
            <a:r>
              <a:rPr lang="zh-CN" altLang="en-US" sz="2000" b="1" dirty="0">
                <a:solidFill>
                  <a:srgbClr val="003192"/>
                </a:solidFill>
                <a:latin typeface="黑体" panose="02010609060101010101" pitchFamily="49" charset="-122"/>
                <a:ea typeface="黑体" panose="02010609060101010101" pitchFamily="49" charset="-122"/>
              </a:rPr>
              <a:t>等耐高温滤料时，可在</a:t>
            </a:r>
            <a:r>
              <a:rPr lang="en-US" altLang="zh-CN" sz="2000" b="1" dirty="0">
                <a:solidFill>
                  <a:srgbClr val="003192"/>
                </a:solidFill>
                <a:latin typeface="黑体" panose="02010609060101010101" pitchFamily="49" charset="-122"/>
                <a:ea typeface="黑体" panose="02010609060101010101" pitchFamily="49" charset="-122"/>
              </a:rPr>
              <a:t>200℃</a:t>
            </a:r>
            <a:r>
              <a:rPr lang="zh-CN" altLang="en-US" sz="2000" b="1" dirty="0">
                <a:solidFill>
                  <a:srgbClr val="003192"/>
                </a:solidFill>
                <a:latin typeface="黑体" panose="02010609060101010101" pitchFamily="49" charset="-122"/>
                <a:ea typeface="黑体" panose="02010609060101010101" pitchFamily="49" charset="-122"/>
              </a:rPr>
              <a:t>以上的高温条件下运行。 </a:t>
            </a:r>
            <a:endParaRPr lang="zh-CN" altLang="en-US" sz="20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a:t>
            </a:r>
            <a:r>
              <a:rPr lang="en-US" altLang="zh-CN" sz="2000" b="1" dirty="0">
                <a:solidFill>
                  <a:srgbClr val="003192"/>
                </a:solidFill>
                <a:latin typeface="黑体" panose="02010609060101010101" pitchFamily="49" charset="-122"/>
                <a:ea typeface="黑体" panose="02010609060101010101" pitchFamily="49" charset="-122"/>
              </a:rPr>
              <a:t>6</a:t>
            </a:r>
            <a:r>
              <a:rPr lang="zh-CN" altLang="en-US" sz="2000" b="1" dirty="0">
                <a:solidFill>
                  <a:srgbClr val="003192"/>
                </a:solidFill>
                <a:latin typeface="黑体" panose="02010609060101010101" pitchFamily="49" charset="-122"/>
                <a:ea typeface="黑体" panose="02010609060101010101" pitchFamily="49" charset="-122"/>
              </a:rPr>
              <a:t>、对粉尘的特性不敏感，不受粉尘及电阻的影响。</a:t>
            </a:r>
            <a:endParaRPr lang="zh-CN" altLang="en-US" sz="20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endParaRPr lang="zh-CN" altLang="en-US" sz="2000" b="1" dirty="0">
              <a:latin typeface="+mn-lt"/>
              <a:ea typeface="+mn-ea"/>
            </a:endParaRPr>
          </a:p>
          <a:p>
            <a:pPr fontAlgn="auto">
              <a:spcBef>
                <a:spcPts val="0"/>
              </a:spcBef>
              <a:spcAft>
                <a:spcPts val="0"/>
              </a:spcAft>
              <a:defRPr/>
            </a:pPr>
            <a:r>
              <a:rPr lang="en-US" altLang="zh-CN" sz="2000" b="1" dirty="0">
                <a:solidFill>
                  <a:srgbClr val="FF0000"/>
                </a:solidFill>
                <a:latin typeface="黑体" panose="02010609060101010101" pitchFamily="49" charset="-122"/>
                <a:ea typeface="黑体" panose="02010609060101010101" pitchFamily="49" charset="-122"/>
              </a:rPr>
              <a:t>[</a:t>
            </a:r>
            <a:r>
              <a:rPr lang="zh-CN" altLang="en-US" sz="2000" b="1" dirty="0">
                <a:solidFill>
                  <a:srgbClr val="FF0000"/>
                </a:solidFill>
                <a:latin typeface="黑体" panose="02010609060101010101" pitchFamily="49" charset="-122"/>
                <a:ea typeface="黑体" panose="02010609060101010101" pitchFamily="49" charset="-122"/>
              </a:rPr>
              <a:t>注意</a:t>
            </a:r>
            <a:r>
              <a:rPr lang="en-US" altLang="zh-CN" sz="2000" b="1" dirty="0">
                <a:solidFill>
                  <a:srgbClr val="FF0000"/>
                </a:solidFill>
                <a:latin typeface="黑体" panose="02010609060101010101" pitchFamily="49" charset="-122"/>
                <a:ea typeface="黑体" panose="02010609060101010101" pitchFamily="49" charset="-122"/>
              </a:rPr>
              <a:t>]</a:t>
            </a:r>
            <a:r>
              <a:rPr lang="zh-CN" altLang="en-US" sz="2000" b="1" dirty="0">
                <a:solidFill>
                  <a:srgbClr val="003192"/>
                </a:solidFill>
                <a:latin typeface="黑体" panose="02010609060101010101" pitchFamily="49" charset="-122"/>
                <a:ea typeface="黑体" panose="02010609060101010101" pitchFamily="49" charset="-122"/>
              </a:rPr>
              <a:t>袋式除尘器在设计、使用和维护时要</a:t>
            </a:r>
            <a:r>
              <a:rPr lang="zh-CN" altLang="en-US" sz="2000" b="1" dirty="0">
                <a:solidFill>
                  <a:srgbClr val="FF0000"/>
                </a:solidFill>
                <a:latin typeface="黑体" panose="02010609060101010101" pitchFamily="49" charset="-122"/>
                <a:ea typeface="黑体" panose="02010609060101010101" pitchFamily="49" charset="-122"/>
              </a:rPr>
              <a:t>防爆、防火、防结露</a:t>
            </a:r>
            <a:r>
              <a:rPr lang="zh-CN" altLang="en-US" sz="2000" b="1" dirty="0">
                <a:latin typeface="黑体" panose="02010609060101010101" pitchFamily="49" charset="-122"/>
                <a:ea typeface="黑体" panose="02010609060101010101" pitchFamily="49" charset="-122"/>
              </a:rPr>
              <a:t>。</a:t>
            </a:r>
            <a:endParaRPr lang="zh-CN" altLang="en-US" sz="2000" b="1" dirty="0">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2057400"/>
            <a:ext cx="8458200" cy="46482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组合 6"/>
          <p:cNvGrpSpPr/>
          <p:nvPr/>
        </p:nvGrpSpPr>
        <p:grpSpPr>
          <a:xfrm>
            <a:off x="609600" y="3124200"/>
            <a:ext cx="609600" cy="2438400"/>
            <a:chOff x="0" y="304808"/>
            <a:chExt cx="457200" cy="1828800"/>
          </a:xfrm>
          <a:solidFill>
            <a:schemeClr val="bg1">
              <a:lumMod val="95000"/>
            </a:schemeClr>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solidFill>
              <a:srgbClr val="E6E4EC"/>
            </a:solid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solidFill>
                    <a:srgbClr val="003192"/>
                  </a:solidFill>
                  <a:latin typeface="黑体" panose="02010609060101010101" pitchFamily="49" charset="-122"/>
                  <a:ea typeface="黑体" panose="02010609060101010101" pitchFamily="49" charset="-122"/>
                </a:rPr>
                <a:t>电除尘器</a:t>
              </a:r>
              <a:endParaRPr lang="zh-CN" altLang="en-US" sz="2200" b="1" dirty="0">
                <a:solidFill>
                  <a:srgbClr val="003192"/>
                </a:solidFill>
                <a:latin typeface="黑体" panose="02010609060101010101" pitchFamily="49" charset="-122"/>
                <a:ea typeface="黑体" panose="02010609060101010101" pitchFamily="49" charset="-122"/>
              </a:endParaRPr>
            </a:p>
          </p:txBody>
        </p:sp>
      </p:grpSp>
      <p:pic>
        <p:nvPicPr>
          <p:cNvPr id="179204" name="Picture 4" descr="7"/>
          <p:cNvPicPr>
            <a:picLocks noGrp="1" noChangeAspect="1" noChangeArrowheads="1"/>
          </p:cNvPicPr>
          <p:nvPr>
            <p:ph/>
          </p:nvPr>
        </p:nvPicPr>
        <p:blipFill>
          <a:blip r:embed="rId6"/>
          <a:srcRect/>
          <a:stretch>
            <a:fillRect/>
          </a:stretch>
        </p:blipFill>
        <p:spPr>
          <a:xfrm>
            <a:off x="4427538" y="2362200"/>
            <a:ext cx="4468812" cy="2819400"/>
          </a:xfrm>
        </p:spPr>
      </p:pic>
      <p:sp>
        <p:nvSpPr>
          <p:cNvPr id="179205" name="矩形 11"/>
          <p:cNvSpPr>
            <a:spLocks noChangeArrowheads="1"/>
          </p:cNvSpPr>
          <p:nvPr/>
        </p:nvSpPr>
        <p:spPr bwMode="auto">
          <a:xfrm>
            <a:off x="1447800" y="5334000"/>
            <a:ext cx="4876800" cy="1016000"/>
          </a:xfrm>
          <a:prstGeom prst="rect">
            <a:avLst/>
          </a:prstGeom>
          <a:noFill/>
          <a:ln w="9525">
            <a:noFill/>
            <a:miter lim="800000"/>
          </a:ln>
        </p:spPr>
        <p:txBody>
          <a:bodyPr>
            <a:spAutoFit/>
          </a:bodyPr>
          <a:lstStyle/>
          <a:p>
            <a:pPr algn="just"/>
            <a:r>
              <a:rPr lang="zh-CN" altLang="en-US" sz="2000" b="1">
                <a:solidFill>
                  <a:srgbClr val="003192"/>
                </a:solidFill>
                <a:latin typeface="黑体" panose="02010609060101010101" pitchFamily="49" charset="-122"/>
                <a:ea typeface="黑体" panose="02010609060101010101" pitchFamily="49" charset="-122"/>
              </a:rPr>
              <a:t>可以处理高温、高湿气体。</a:t>
            </a:r>
            <a:endParaRPr lang="zh-CN" altLang="en-US" sz="2000" b="1">
              <a:solidFill>
                <a:srgbClr val="003192"/>
              </a:solidFill>
              <a:latin typeface="黑体" panose="02010609060101010101" pitchFamily="49" charset="-122"/>
              <a:ea typeface="黑体" panose="02010609060101010101" pitchFamily="49" charset="-122"/>
            </a:endParaRPr>
          </a:p>
          <a:p>
            <a:pPr algn="just"/>
            <a:r>
              <a:rPr lang="zh-CN" altLang="en-US" sz="2000" b="1">
                <a:solidFill>
                  <a:srgbClr val="003192"/>
                </a:solidFill>
                <a:latin typeface="黑体" panose="02010609060101010101" pitchFamily="49" charset="-122"/>
                <a:ea typeface="黑体" panose="02010609060101010101" pitchFamily="49" charset="-122"/>
              </a:rPr>
              <a:t>处理的气体量愈大，经济效果愈明显。</a:t>
            </a:r>
            <a:endParaRPr lang="zh-CN" altLang="en-US" sz="2000" b="1">
              <a:solidFill>
                <a:srgbClr val="003192"/>
              </a:solidFill>
              <a:latin typeface="黑体" panose="02010609060101010101" pitchFamily="49" charset="-122"/>
              <a:ea typeface="黑体" panose="02010609060101010101" pitchFamily="49" charset="-122"/>
            </a:endParaRPr>
          </a:p>
          <a:p>
            <a:pPr algn="just"/>
            <a:r>
              <a:rPr lang="zh-CN" altLang="en-US" sz="2000" b="1">
                <a:solidFill>
                  <a:srgbClr val="003192"/>
                </a:solidFill>
                <a:latin typeface="黑体" panose="02010609060101010101" pitchFamily="49" charset="-122"/>
                <a:ea typeface="黑体" panose="02010609060101010101" pitchFamily="49" charset="-122"/>
              </a:rPr>
              <a:t>是火力发电厂必备的配套设备。</a:t>
            </a:r>
            <a:endParaRPr lang="en-US" altLang="zh-CN" sz="2000" b="1">
              <a:solidFill>
                <a:srgbClr val="003192"/>
              </a:solidFill>
              <a:latin typeface="黑体" panose="02010609060101010101" pitchFamily="49" charset="-122"/>
              <a:ea typeface="黑体" panose="02010609060101010101" pitchFamily="49" charset="-122"/>
            </a:endParaRPr>
          </a:p>
        </p:txBody>
      </p:sp>
      <p:sp>
        <p:nvSpPr>
          <p:cNvPr id="179206" name="矩形 15"/>
          <p:cNvSpPr>
            <a:spLocks noChangeArrowheads="1"/>
          </p:cNvSpPr>
          <p:nvPr/>
        </p:nvSpPr>
        <p:spPr bwMode="auto">
          <a:xfrm>
            <a:off x="1295400" y="3810000"/>
            <a:ext cx="3200400" cy="1311275"/>
          </a:xfrm>
          <a:prstGeom prst="rect">
            <a:avLst/>
          </a:prstGeom>
          <a:noFill/>
          <a:ln w="9525">
            <a:noFill/>
            <a:miter lim="800000"/>
          </a:ln>
        </p:spPr>
        <p:txBody>
          <a:bodyPr>
            <a:spAutoFit/>
          </a:bodyPr>
          <a:lstStyle/>
          <a:p>
            <a:pPr algn="just"/>
            <a:r>
              <a:rPr lang="zh-CN" altLang="en-US" sz="2000" b="1">
                <a:solidFill>
                  <a:srgbClr val="003192"/>
                </a:solidFill>
                <a:latin typeface="黑体" panose="02010609060101010101" pitchFamily="49" charset="-122"/>
                <a:ea typeface="黑体" panose="02010609060101010101" pitchFamily="49" charset="-122"/>
              </a:rPr>
              <a:t>    属干式高效除尘器，对于</a:t>
            </a:r>
            <a:r>
              <a:rPr lang="en-US" altLang="en-US" sz="2000" b="1">
                <a:solidFill>
                  <a:srgbClr val="003192"/>
                </a:solidFill>
                <a:latin typeface="黑体" panose="02010609060101010101" pitchFamily="49" charset="-122"/>
                <a:ea typeface="黑体" panose="02010609060101010101" pitchFamily="49" charset="-122"/>
              </a:rPr>
              <a:t>1~2μm</a:t>
            </a:r>
            <a:r>
              <a:rPr lang="zh-CN" altLang="en-US" sz="2000" b="1">
                <a:solidFill>
                  <a:srgbClr val="003192"/>
                </a:solidFill>
                <a:latin typeface="黑体" panose="02010609060101010101" pitchFamily="49" charset="-122"/>
                <a:ea typeface="黑体" panose="02010609060101010101" pitchFamily="49" charset="-122"/>
              </a:rPr>
              <a:t>的粉尘效率可达</a:t>
            </a:r>
            <a:r>
              <a:rPr lang="en-US" altLang="en-US" sz="2000" b="1">
                <a:solidFill>
                  <a:srgbClr val="003192"/>
                </a:solidFill>
                <a:latin typeface="黑体" panose="02010609060101010101" pitchFamily="49" charset="-122"/>
                <a:ea typeface="黑体" panose="02010609060101010101" pitchFamily="49" charset="-122"/>
              </a:rPr>
              <a:t>98%~99%</a:t>
            </a:r>
            <a:r>
              <a:rPr lang="zh-CN" altLang="en-US" sz="2000" b="1">
                <a:solidFill>
                  <a:srgbClr val="003192"/>
                </a:solidFill>
                <a:latin typeface="黑体" panose="02010609060101010101" pitchFamily="49" charset="-122"/>
                <a:ea typeface="黑体" panose="02010609060101010101" pitchFamily="49" charset="-122"/>
              </a:rPr>
              <a:t>，阻力比较低，约为</a:t>
            </a:r>
            <a:r>
              <a:rPr lang="en-US" altLang="en-US" sz="2000" b="1">
                <a:solidFill>
                  <a:srgbClr val="003192"/>
                </a:solidFill>
                <a:latin typeface="黑体" panose="02010609060101010101" pitchFamily="49" charset="-122"/>
                <a:ea typeface="黑体" panose="02010609060101010101" pitchFamily="49" charset="-122"/>
              </a:rPr>
              <a:t>100~200Pa</a:t>
            </a:r>
            <a:r>
              <a:rPr lang="zh-CN" altLang="en-US" sz="2000" b="1">
                <a:solidFill>
                  <a:srgbClr val="003192"/>
                </a:solidFill>
                <a:latin typeface="黑体" panose="02010609060101010101" pitchFamily="49" charset="-122"/>
                <a:ea typeface="黑体" panose="02010609060101010101" pitchFamily="49" charset="-122"/>
              </a:rPr>
              <a:t>。</a:t>
            </a:r>
            <a:endParaRPr lang="zh-CN" altLang="en-US" sz="2000" b="1">
              <a:solidFill>
                <a:srgbClr val="003192"/>
              </a:solidFill>
              <a:latin typeface="黑体" panose="02010609060101010101" pitchFamily="49" charset="-122"/>
              <a:ea typeface="黑体" panose="02010609060101010101" pitchFamily="49" charset="-122"/>
            </a:endParaRPr>
          </a:p>
        </p:txBody>
      </p:sp>
      <p:sp>
        <p:nvSpPr>
          <p:cNvPr id="179207" name="矩形 14"/>
          <p:cNvSpPr>
            <a:spLocks noChangeArrowheads="1"/>
          </p:cNvSpPr>
          <p:nvPr/>
        </p:nvSpPr>
        <p:spPr bwMode="auto">
          <a:xfrm>
            <a:off x="1371600" y="2743200"/>
            <a:ext cx="2895600" cy="1016000"/>
          </a:xfrm>
          <a:prstGeom prst="rect">
            <a:avLst/>
          </a:prstGeom>
          <a:noFill/>
          <a:ln w="9525">
            <a:noFill/>
            <a:miter lim="800000"/>
          </a:ln>
        </p:spPr>
        <p:txBody>
          <a:bodyPr>
            <a:spAutoFit/>
          </a:bodyPr>
          <a:lstStyle/>
          <a:p>
            <a:pPr indent="361950" algn="just">
              <a:spcBef>
                <a:spcPts val="1800"/>
              </a:spcBef>
            </a:pPr>
            <a:r>
              <a:rPr lang="zh-CN" altLang="en-US" sz="2000" b="1">
                <a:solidFill>
                  <a:srgbClr val="C00000"/>
                </a:solidFill>
                <a:latin typeface="黑体" panose="02010609060101010101" pitchFamily="49" charset="-122"/>
                <a:ea typeface="黑体" panose="02010609060101010101" pitchFamily="49" charset="-122"/>
              </a:rPr>
              <a:t>利用高压电场产生的静电力，使尘粒从气流中分离。</a:t>
            </a:r>
            <a:endParaRPr lang="en-US" altLang="zh-CN" sz="2000" b="1">
              <a:solidFill>
                <a:srgbClr val="C00000"/>
              </a:solidFill>
              <a:latin typeface="黑体" panose="02010609060101010101" pitchFamily="49" charset="-122"/>
              <a:ea typeface="黑体" panose="02010609060101010101" pitchFamily="49" charset="-122"/>
            </a:endParaRPr>
          </a:p>
        </p:txBody>
      </p:sp>
      <p:sp>
        <p:nvSpPr>
          <p:cNvPr id="12" name="Rectangle 2"/>
          <p:cNvSpPr txBox="1">
            <a:spLocks noChangeArrowheads="1"/>
          </p:cNvSpPr>
          <p:nvPr/>
        </p:nvSpPr>
        <p:spPr>
          <a:xfrm>
            <a:off x="1143000" y="76200"/>
            <a:ext cx="7086600" cy="1143000"/>
          </a:xfrm>
          <a:prstGeom prst="rect">
            <a:avLst/>
          </a:prstGeom>
          <a:solidFill>
            <a:srgbClr val="00863D"/>
          </a:solidFill>
        </p:spPr>
        <p:txBody>
          <a:bodyPr anchor="ct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752600"/>
            <a:ext cx="8763000" cy="50292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593725" y="1371600"/>
          <a:ext cx="4495800" cy="1143001"/>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组合 6"/>
          <p:cNvGrpSpPr/>
          <p:nvPr/>
        </p:nvGrpSpPr>
        <p:grpSpPr>
          <a:xfrm>
            <a:off x="365125" y="3005137"/>
            <a:ext cx="609600" cy="2438401"/>
            <a:chOff x="0" y="304808"/>
            <a:chExt cx="457200" cy="1828800"/>
          </a:xfrm>
          <a:solidFill>
            <a:schemeClr val="bg1">
              <a:lumMod val="95000"/>
            </a:schemeClr>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solidFill>
              <a:srgbClr val="E6E4EC"/>
            </a:solid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solidFill>
                    <a:srgbClr val="003192"/>
                  </a:solidFill>
                  <a:latin typeface="黑体" panose="02010609060101010101" pitchFamily="49" charset="-122"/>
                  <a:ea typeface="黑体" panose="02010609060101010101" pitchFamily="49" charset="-122"/>
                </a:rPr>
                <a:t>电除尘器</a:t>
              </a:r>
              <a:endParaRPr lang="zh-CN" altLang="en-US" sz="2200" b="1" dirty="0">
                <a:solidFill>
                  <a:srgbClr val="003192"/>
                </a:solidFill>
                <a:latin typeface="黑体" panose="02010609060101010101" pitchFamily="49" charset="-122"/>
                <a:ea typeface="黑体" panose="02010609060101010101" pitchFamily="49" charset="-122"/>
              </a:endParaRPr>
            </a:p>
          </p:txBody>
        </p:sp>
      </p:grpSp>
      <p:pic>
        <p:nvPicPr>
          <p:cNvPr id="180228" name="Picture 11" descr="00e93901213fb80e64210b7936d12f2eb83894af"/>
          <p:cNvPicPr>
            <a:picLocks noChangeAspect="1" noChangeArrowheads="1"/>
          </p:cNvPicPr>
          <p:nvPr/>
        </p:nvPicPr>
        <p:blipFill>
          <a:blip r:embed="rId6"/>
          <a:srcRect/>
          <a:stretch>
            <a:fillRect/>
          </a:stretch>
        </p:blipFill>
        <p:spPr bwMode="auto">
          <a:xfrm>
            <a:off x="6172200" y="4191000"/>
            <a:ext cx="2667000" cy="2084388"/>
          </a:xfrm>
          <a:prstGeom prst="rect">
            <a:avLst/>
          </a:prstGeom>
          <a:noFill/>
          <a:ln w="9525">
            <a:noFill/>
            <a:miter lim="800000"/>
            <a:headEnd/>
            <a:tailEnd/>
          </a:ln>
        </p:spPr>
      </p:pic>
      <p:sp>
        <p:nvSpPr>
          <p:cNvPr id="180229" name="Text Box 12"/>
          <p:cNvSpPr txBox="1">
            <a:spLocks noChangeArrowheads="1"/>
          </p:cNvSpPr>
          <p:nvPr/>
        </p:nvSpPr>
        <p:spPr bwMode="auto">
          <a:xfrm>
            <a:off x="1143000" y="2117725"/>
            <a:ext cx="7772400" cy="1631950"/>
          </a:xfrm>
          <a:prstGeom prst="rect">
            <a:avLst/>
          </a:prstGeom>
          <a:noFill/>
          <a:ln w="9525">
            <a:noFill/>
            <a:miter lim="800000"/>
          </a:ln>
        </p:spPr>
        <p:txBody>
          <a:bodyPr>
            <a:spAutoFit/>
          </a:bodyPr>
          <a:lstStyle/>
          <a:p>
            <a:pPr>
              <a:spcBef>
                <a:spcPct val="50000"/>
              </a:spcBef>
            </a:pPr>
            <a:r>
              <a:rPr lang="en-US" altLang="zh-CN" sz="2000" b="1">
                <a:solidFill>
                  <a:srgbClr val="FF0000"/>
                </a:solidFill>
                <a:latin typeface="黑体" panose="02010609060101010101" pitchFamily="49" charset="-122"/>
                <a:ea typeface="黑体" panose="02010609060101010101" pitchFamily="49" charset="-122"/>
              </a:rPr>
              <a:t>[</a:t>
            </a:r>
            <a:r>
              <a:rPr lang="zh-CN" altLang="en-US" sz="2000" b="1">
                <a:solidFill>
                  <a:srgbClr val="FF0000"/>
                </a:solidFill>
                <a:latin typeface="黑体" panose="02010609060101010101" pitchFamily="49" charset="-122"/>
                <a:ea typeface="黑体" panose="02010609060101010101" pitchFamily="49" charset="-122"/>
              </a:rPr>
              <a:t>工作原理</a:t>
            </a:r>
            <a:r>
              <a:rPr lang="en-US" altLang="zh-CN" sz="2000" b="1">
                <a:solidFill>
                  <a:srgbClr val="FF0000"/>
                </a:solidFill>
                <a:latin typeface="黑体" panose="02010609060101010101" pitchFamily="49" charset="-122"/>
                <a:ea typeface="黑体" panose="02010609060101010101" pitchFamily="49" charset="-122"/>
              </a:rPr>
              <a:t>]</a:t>
            </a:r>
            <a:r>
              <a:rPr lang="zh-CN" altLang="en-US" sz="2000" b="1">
                <a:latin typeface="黑体" panose="02010609060101010101" pitchFamily="49" charset="-122"/>
                <a:ea typeface="黑体" panose="02010609060101010101" pitchFamily="49" charset="-122"/>
              </a:rPr>
              <a:t> </a:t>
            </a:r>
            <a:r>
              <a:rPr lang="zh-CN" altLang="en-US" sz="2000" b="1">
                <a:solidFill>
                  <a:srgbClr val="003192"/>
                </a:solidFill>
                <a:latin typeface="黑体" panose="02010609060101010101" pitchFamily="49" charset="-122"/>
                <a:ea typeface="黑体" panose="02010609060101010101" pitchFamily="49" charset="-122"/>
              </a:rPr>
              <a:t>烟气通过电除尘器主体结构前的烟道时，使其烟尘带正电荷，然后烟气进入设置多层阴极板的电除尘器通道。带正电荷烟尘与阴极电板的相互吸附作用，使烟气中的颗粒烟尘吸附在阴极上，定时打击阴极板，具有一定厚度的烟尘在自重和振动的双重作用下跌落在电除尘器结构下方的灰斗中，从而清除烟气中的烟尘。 </a:t>
            </a:r>
            <a:endParaRPr lang="zh-CN" altLang="en-US" sz="2000" b="1">
              <a:solidFill>
                <a:srgbClr val="003192"/>
              </a:solidFill>
              <a:latin typeface="黑体" panose="02010609060101010101" pitchFamily="49" charset="-122"/>
              <a:ea typeface="黑体" panose="02010609060101010101" pitchFamily="49" charset="-122"/>
            </a:endParaRPr>
          </a:p>
        </p:txBody>
      </p:sp>
      <p:sp>
        <p:nvSpPr>
          <p:cNvPr id="180230" name="Text Box 13"/>
          <p:cNvSpPr txBox="1">
            <a:spLocks noChangeArrowheads="1"/>
          </p:cNvSpPr>
          <p:nvPr/>
        </p:nvSpPr>
        <p:spPr bwMode="auto">
          <a:xfrm>
            <a:off x="1143000" y="3886200"/>
            <a:ext cx="5105400" cy="2682875"/>
          </a:xfrm>
          <a:prstGeom prst="rect">
            <a:avLst/>
          </a:prstGeom>
          <a:noFill/>
          <a:ln w="9525">
            <a:noFill/>
            <a:miter lim="800000"/>
          </a:ln>
        </p:spPr>
        <p:txBody>
          <a:bodyPr>
            <a:spAutoFit/>
          </a:bodyPr>
          <a:lstStyle/>
          <a:p>
            <a:pPr>
              <a:spcBef>
                <a:spcPct val="50000"/>
              </a:spcBef>
            </a:pPr>
            <a:r>
              <a:rPr lang="en-US" altLang="zh-CN" sz="2000" b="1">
                <a:solidFill>
                  <a:srgbClr val="FF0000"/>
                </a:solidFill>
                <a:latin typeface="黑体" panose="02010609060101010101" pitchFamily="49" charset="-122"/>
                <a:ea typeface="黑体" panose="02010609060101010101" pitchFamily="49" charset="-122"/>
              </a:rPr>
              <a:t>[</a:t>
            </a:r>
            <a:r>
              <a:rPr lang="zh-CN" altLang="en-US" sz="2000" b="1">
                <a:solidFill>
                  <a:srgbClr val="FF0000"/>
                </a:solidFill>
                <a:latin typeface="黑体" panose="02010609060101010101" pitchFamily="49" charset="-122"/>
                <a:ea typeface="黑体" panose="02010609060101010101" pitchFamily="49" charset="-122"/>
              </a:rPr>
              <a:t>主体结构</a:t>
            </a:r>
            <a:r>
              <a:rPr lang="en-US" altLang="zh-CN" sz="2000" b="1">
                <a:solidFill>
                  <a:srgbClr val="FF0000"/>
                </a:solidFill>
                <a:latin typeface="黑体" panose="02010609060101010101" pitchFamily="49" charset="-122"/>
                <a:ea typeface="黑体" panose="02010609060101010101" pitchFamily="49" charset="-122"/>
              </a:rPr>
              <a:t>]</a:t>
            </a:r>
            <a:r>
              <a:rPr lang="zh-CN" altLang="en-US" sz="2000" b="1">
                <a:latin typeface="黑体" panose="02010609060101010101" pitchFamily="49" charset="-122"/>
                <a:ea typeface="黑体" panose="02010609060101010101" pitchFamily="49" charset="-122"/>
              </a:rPr>
              <a:t> </a:t>
            </a:r>
            <a:r>
              <a:rPr lang="zh-CN" altLang="en-US" sz="2000" b="1">
                <a:solidFill>
                  <a:srgbClr val="003192"/>
                </a:solidFill>
                <a:latin typeface="黑体" panose="02010609060101010101" pitchFamily="49" charset="-122"/>
                <a:ea typeface="黑体" panose="02010609060101010101" pitchFamily="49" charset="-122"/>
              </a:rPr>
              <a:t>钢结构，全部由型钢焊接而成 ，外表面覆盖蒙皮（薄钢板）和保温材料。采用分层形式，每片由框架式的若干根主梁组成，片与片之间由大梁连接。</a:t>
            </a:r>
            <a:endParaRPr lang="zh-CN" altLang="en-US" sz="2000" b="1">
              <a:solidFill>
                <a:srgbClr val="003192"/>
              </a:solidFill>
              <a:latin typeface="黑体" panose="02010609060101010101" pitchFamily="49" charset="-122"/>
              <a:ea typeface="黑体" panose="02010609060101010101" pitchFamily="49" charset="-122"/>
            </a:endParaRPr>
          </a:p>
          <a:p>
            <a:pPr>
              <a:spcBef>
                <a:spcPct val="50000"/>
              </a:spcBef>
            </a:pPr>
            <a:r>
              <a:rPr lang="zh-CN" altLang="en-US" sz="2000" b="1">
                <a:solidFill>
                  <a:srgbClr val="FF0000"/>
                </a:solidFill>
                <a:latin typeface="黑体" panose="02010609060101010101" pitchFamily="49" charset="-122"/>
                <a:ea typeface="黑体" panose="02010609060101010101" pitchFamily="49" charset="-122"/>
              </a:rPr>
              <a:t>电除尘器的控制器也是其重要的组成部份</a:t>
            </a:r>
            <a:r>
              <a:rPr lang="zh-CN" altLang="en-US" sz="2000" b="1">
                <a:latin typeface="黑体" panose="02010609060101010101" pitchFamily="49" charset="-122"/>
                <a:ea typeface="黑体" panose="02010609060101010101" pitchFamily="49" charset="-122"/>
              </a:rPr>
              <a:t>，</a:t>
            </a:r>
            <a:r>
              <a:rPr lang="zh-CN" altLang="en-US" sz="2000" b="1">
                <a:solidFill>
                  <a:srgbClr val="003192"/>
                </a:solidFill>
                <a:latin typeface="黑体" panose="02010609060101010101" pitchFamily="49" charset="-122"/>
                <a:ea typeface="黑体" panose="02010609060101010101" pitchFamily="49" charset="-122"/>
              </a:rPr>
              <a:t>主要功能是调节电场的运行，控制对粉尘的荷电。智能化的控制器可进一步提高除尘器的节能及减排效率。   </a:t>
            </a:r>
            <a:endParaRPr lang="zh-CN" altLang="en-US" sz="2000" b="1">
              <a:solidFill>
                <a:srgbClr val="003192"/>
              </a:solidFill>
              <a:latin typeface="黑体" panose="02010609060101010101" pitchFamily="49" charset="-122"/>
              <a:ea typeface="黑体" panose="02010609060101010101" pitchFamily="49" charset="-122"/>
            </a:endParaRPr>
          </a:p>
        </p:txBody>
      </p:sp>
      <p:sp>
        <p:nvSpPr>
          <p:cNvPr id="11"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532476"/>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2" name="组合 6"/>
          <p:cNvGrpSpPr/>
          <p:nvPr/>
        </p:nvGrpSpPr>
        <p:grpSpPr>
          <a:xfrm>
            <a:off x="609600" y="3124200"/>
            <a:ext cx="609600" cy="2438400"/>
            <a:chOff x="0" y="304808"/>
            <a:chExt cx="457200" cy="1828800"/>
          </a:xfrm>
          <a:solidFill>
            <a:schemeClr val="bg1">
              <a:lumMod val="95000"/>
            </a:schemeClr>
          </a:solidFill>
        </p:grpSpPr>
        <p:sp>
          <p:nvSpPr>
            <p:cNvPr id="13" name="矩形 12"/>
            <p:cNvSpPr/>
            <p:nvPr/>
          </p:nvSpPr>
          <p:spPr>
            <a:xfrm>
              <a:off x="0" y="304808"/>
              <a:ext cx="457200" cy="1828800"/>
            </a:xfrm>
            <a:prstGeom prst="rect">
              <a:avLst/>
            </a:prstGeom>
            <a:grp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4" name="矩形 13"/>
            <p:cNvSpPr/>
            <p:nvPr/>
          </p:nvSpPr>
          <p:spPr>
            <a:xfrm>
              <a:off x="0" y="304808"/>
              <a:ext cx="457200" cy="1828800"/>
            </a:xfrm>
            <a:prstGeom prst="rect">
              <a:avLst/>
            </a:prstGeom>
            <a:solidFill>
              <a:srgbClr val="E6E4EC"/>
            </a:solidFill>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solidFill>
                    <a:srgbClr val="003192"/>
                  </a:solidFill>
                  <a:latin typeface="黑体" panose="02010609060101010101" pitchFamily="49" charset="-122"/>
                  <a:ea typeface="黑体" panose="02010609060101010101" pitchFamily="49" charset="-122"/>
                </a:rPr>
                <a:t>电除尘器</a:t>
              </a:r>
              <a:endParaRPr lang="zh-CN" altLang="en-US" sz="2200" b="1" dirty="0">
                <a:solidFill>
                  <a:srgbClr val="003192"/>
                </a:solidFill>
                <a:latin typeface="黑体" panose="02010609060101010101" pitchFamily="49" charset="-122"/>
                <a:ea typeface="黑体" panose="02010609060101010101" pitchFamily="49" charset="-122"/>
              </a:endParaRPr>
            </a:p>
          </p:txBody>
        </p:sp>
      </p:grpSp>
      <p:pic>
        <p:nvPicPr>
          <p:cNvPr id="181252" name="Picture 8" descr="b90e7bec54e736d10de3e6a69b504fc2d46269af"/>
          <p:cNvPicPr>
            <a:picLocks noChangeAspect="1" noChangeArrowheads="1"/>
          </p:cNvPicPr>
          <p:nvPr/>
        </p:nvPicPr>
        <p:blipFill>
          <a:blip r:embed="rId6"/>
          <a:srcRect/>
          <a:stretch>
            <a:fillRect/>
          </a:stretch>
        </p:blipFill>
        <p:spPr bwMode="auto">
          <a:xfrm>
            <a:off x="6553200" y="4343400"/>
            <a:ext cx="2276475" cy="1752600"/>
          </a:xfrm>
          <a:prstGeom prst="rect">
            <a:avLst/>
          </a:prstGeom>
          <a:noFill/>
          <a:ln w="9525">
            <a:noFill/>
            <a:miter lim="800000"/>
            <a:headEnd/>
            <a:tailEnd/>
          </a:ln>
        </p:spPr>
      </p:pic>
      <p:sp>
        <p:nvSpPr>
          <p:cNvPr id="181257" name="Text Box 9"/>
          <p:cNvSpPr txBox="1">
            <a:spLocks noChangeArrowheads="1"/>
          </p:cNvSpPr>
          <p:nvPr/>
        </p:nvSpPr>
        <p:spPr bwMode="auto">
          <a:xfrm>
            <a:off x="1524000" y="2438400"/>
            <a:ext cx="7010400" cy="1708150"/>
          </a:xfrm>
          <a:prstGeom prst="rect">
            <a:avLst/>
          </a:prstGeom>
          <a:noFill/>
          <a:ln w="9525">
            <a:noFill/>
            <a:miter lim="800000"/>
          </a:ln>
          <a:effectLst/>
        </p:spPr>
        <p:txBody>
          <a:bodyPr>
            <a:spAutoFit/>
          </a:bodyPr>
          <a:lstStyle/>
          <a:p>
            <a:pPr fontAlgn="auto">
              <a:lnSpc>
                <a:spcPts val="3000"/>
              </a:lnSpc>
              <a:spcBef>
                <a:spcPts val="1800"/>
              </a:spcBef>
              <a:spcAft>
                <a:spcPts val="0"/>
              </a:spcAft>
              <a:defRPr/>
            </a:pPr>
            <a:r>
              <a:rPr lang="zh-CN" altLang="en-US" sz="2400" b="1" kern="0" dirty="0">
                <a:solidFill>
                  <a:srgbClr val="C00000"/>
                </a:solidFill>
                <a:latin typeface="隶书" pitchFamily="49" charset="-122"/>
                <a:ea typeface="隶书" pitchFamily="49" charset="-122"/>
              </a:rPr>
              <a:t>高效稳定运行的措施</a:t>
            </a:r>
            <a:r>
              <a:rPr lang="en-US" altLang="zh-CN" sz="2400" b="1" kern="0" dirty="0">
                <a:solidFill>
                  <a:srgbClr val="C00000"/>
                </a:solidFill>
                <a:latin typeface="隶书" pitchFamily="49" charset="-122"/>
                <a:ea typeface="隶书" pitchFamily="49" charset="-122"/>
              </a:rPr>
              <a:t>:</a:t>
            </a:r>
            <a:r>
              <a:rPr lang="zh-CN" altLang="en-US" sz="2400" b="1" kern="0" dirty="0">
                <a:solidFill>
                  <a:srgbClr val="C00000"/>
                </a:solidFill>
                <a:latin typeface="隶书" pitchFamily="49" charset="-122"/>
                <a:ea typeface="隶书" pitchFamily="49" charset="-122"/>
              </a:rPr>
              <a:t> </a:t>
            </a:r>
            <a:endParaRPr lang="zh-CN" altLang="en-US" sz="2400" b="1" kern="0" dirty="0">
              <a:solidFill>
                <a:srgbClr val="C00000"/>
              </a:solidFill>
              <a:latin typeface="隶书" pitchFamily="49" charset="-122"/>
              <a:ea typeface="隶书" pitchFamily="49" charset="-122"/>
            </a:endParaRPr>
          </a:p>
          <a:p>
            <a:pPr fontAlgn="auto">
              <a:spcBef>
                <a:spcPct val="50000"/>
              </a:spcBef>
              <a:spcAft>
                <a:spcPts val="0"/>
              </a:spcAft>
              <a:defRPr/>
            </a:pPr>
            <a:r>
              <a:rPr lang="en-US" altLang="zh-CN" sz="2000" b="1" dirty="0">
                <a:solidFill>
                  <a:srgbClr val="FF0000"/>
                </a:solidFill>
                <a:latin typeface="黑体" panose="02010609060101010101" pitchFamily="49" charset="-122"/>
                <a:ea typeface="黑体" panose="02010609060101010101" pitchFamily="49" charset="-122"/>
              </a:rPr>
              <a:t>[</a:t>
            </a:r>
            <a:r>
              <a:rPr lang="zh-CN" altLang="en-US" sz="2000" b="1" dirty="0">
                <a:solidFill>
                  <a:srgbClr val="FF0000"/>
                </a:solidFill>
                <a:latin typeface="黑体" panose="02010609060101010101" pitchFamily="49" charset="-122"/>
                <a:ea typeface="黑体" panose="02010609060101010101" pitchFamily="49" charset="-122"/>
              </a:rPr>
              <a:t>影响电除尘器除尘效率的因素 </a:t>
            </a:r>
            <a:r>
              <a:rPr lang="en-US" altLang="zh-CN" sz="2000" b="1" dirty="0">
                <a:solidFill>
                  <a:srgbClr val="FF0000"/>
                </a:solidFill>
                <a:latin typeface="黑体" panose="02010609060101010101" pitchFamily="49" charset="-122"/>
                <a:ea typeface="黑体" panose="02010609060101010101" pitchFamily="49" charset="-122"/>
              </a:rPr>
              <a:t>]</a:t>
            </a:r>
            <a:endParaRPr lang="zh-CN" altLang="en-US" sz="2000" b="1" dirty="0">
              <a:solidFill>
                <a:srgbClr val="FF0000"/>
              </a:solidFill>
              <a:latin typeface="黑体" panose="02010609060101010101" pitchFamily="49" charset="-122"/>
              <a:ea typeface="黑体" panose="02010609060101010101" pitchFamily="49" charset="-122"/>
            </a:endParaRPr>
          </a:p>
          <a:p>
            <a:pPr fontAlgn="auto">
              <a:spcBef>
                <a:spcPct val="5000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高低压供电控制装置设计运行不佳 ；振打清灰装置的运行方式不合理 ；锅炉的运行参数偏离正常值 ；煤种的变化 。</a:t>
            </a:r>
            <a:endParaRPr lang="zh-CN" altLang="en-US" sz="2000" b="1" dirty="0">
              <a:solidFill>
                <a:srgbClr val="003192"/>
              </a:solidFill>
              <a:latin typeface="黑体" panose="02010609060101010101" pitchFamily="49" charset="-122"/>
              <a:ea typeface="黑体" panose="02010609060101010101" pitchFamily="49" charset="-122"/>
            </a:endParaRPr>
          </a:p>
        </p:txBody>
      </p:sp>
      <p:sp>
        <p:nvSpPr>
          <p:cNvPr id="181254" name="Text Box 10"/>
          <p:cNvSpPr txBox="1">
            <a:spLocks noChangeArrowheads="1"/>
          </p:cNvSpPr>
          <p:nvPr/>
        </p:nvSpPr>
        <p:spPr bwMode="auto">
          <a:xfrm>
            <a:off x="1524000" y="4267200"/>
            <a:ext cx="7315200" cy="366713"/>
          </a:xfrm>
          <a:prstGeom prst="rect">
            <a:avLst/>
          </a:prstGeom>
          <a:noFill/>
          <a:ln w="9525">
            <a:noFill/>
            <a:miter lim="800000"/>
          </a:ln>
        </p:spPr>
        <p:txBody>
          <a:bodyPr>
            <a:spAutoFit/>
          </a:bodyPr>
          <a:lstStyle/>
          <a:p>
            <a:pPr>
              <a:spcBef>
                <a:spcPct val="50000"/>
              </a:spcBef>
            </a:pPr>
            <a:endParaRPr lang="zh-CN" altLang="en-US" b="1">
              <a:latin typeface="Calibri" panose="020F0502020204030204" pitchFamily="34" charset="0"/>
            </a:endParaRPr>
          </a:p>
        </p:txBody>
      </p:sp>
      <p:sp>
        <p:nvSpPr>
          <p:cNvPr id="181255" name="Text Box 11"/>
          <p:cNvSpPr txBox="1">
            <a:spLocks noChangeArrowheads="1"/>
          </p:cNvSpPr>
          <p:nvPr/>
        </p:nvSpPr>
        <p:spPr bwMode="auto">
          <a:xfrm>
            <a:off x="1600200" y="4343400"/>
            <a:ext cx="6934200" cy="1920875"/>
          </a:xfrm>
          <a:prstGeom prst="rect">
            <a:avLst/>
          </a:prstGeom>
          <a:noFill/>
          <a:ln w="9525">
            <a:noFill/>
            <a:miter lim="800000"/>
          </a:ln>
        </p:spPr>
        <p:txBody>
          <a:bodyPr>
            <a:spAutoFit/>
          </a:bodyPr>
          <a:lstStyle/>
          <a:p>
            <a:pPr>
              <a:spcBef>
                <a:spcPct val="50000"/>
              </a:spcBef>
            </a:pPr>
            <a:r>
              <a:rPr lang="en-US" altLang="zh-CN" sz="2000" b="1">
                <a:solidFill>
                  <a:srgbClr val="FF0000"/>
                </a:solidFill>
                <a:latin typeface="黑体" panose="02010609060101010101" pitchFamily="49" charset="-122"/>
                <a:ea typeface="黑体" panose="02010609060101010101" pitchFamily="49" charset="-122"/>
              </a:rPr>
              <a:t>[</a:t>
            </a:r>
            <a:r>
              <a:rPr lang="zh-CN" altLang="en-US" sz="2000" b="1">
                <a:solidFill>
                  <a:srgbClr val="FF0000"/>
                </a:solidFill>
                <a:latin typeface="黑体" panose="02010609060101010101" pitchFamily="49" charset="-122"/>
                <a:ea typeface="黑体" panose="02010609060101010101" pitchFamily="49" charset="-122"/>
              </a:rPr>
              <a:t>加强对电除尘器的维护和检修工作</a:t>
            </a:r>
            <a:r>
              <a:rPr lang="en-US" altLang="zh-CN" sz="2000" b="1">
                <a:solidFill>
                  <a:srgbClr val="FF0000"/>
                </a:solidFill>
                <a:latin typeface="黑体" panose="02010609060101010101" pitchFamily="49" charset="-122"/>
                <a:ea typeface="黑体" panose="02010609060101010101" pitchFamily="49" charset="-122"/>
              </a:rPr>
              <a:t>]</a:t>
            </a:r>
            <a:r>
              <a:rPr lang="zh-CN" altLang="en-US" sz="2000" b="1">
                <a:solidFill>
                  <a:srgbClr val="FF0000"/>
                </a:solidFill>
                <a:latin typeface="黑体" panose="02010609060101010101" pitchFamily="49" charset="-122"/>
                <a:ea typeface="黑体" panose="02010609060101010101" pitchFamily="49" charset="-122"/>
              </a:rPr>
              <a:t> </a:t>
            </a:r>
            <a:endParaRPr lang="zh-CN" altLang="en-US" sz="2000" b="1">
              <a:solidFill>
                <a:srgbClr val="FF0000"/>
              </a:solidFill>
              <a:latin typeface="黑体" panose="02010609060101010101" pitchFamily="49" charset="-122"/>
              <a:ea typeface="黑体" panose="02010609060101010101" pitchFamily="49" charset="-122"/>
            </a:endParaRPr>
          </a:p>
          <a:p>
            <a:r>
              <a:rPr lang="zh-CN" altLang="en-US" sz="2000" b="1">
                <a:solidFill>
                  <a:srgbClr val="003192"/>
                </a:solidFill>
                <a:latin typeface="黑体" panose="02010609060101010101" pitchFamily="49" charset="-122"/>
                <a:ea typeface="黑体" panose="02010609060101010101" pitchFamily="49" charset="-122"/>
              </a:rPr>
              <a:t>供电装置；</a:t>
            </a:r>
            <a:endParaRPr lang="zh-CN" altLang="en-US" sz="2000" b="1">
              <a:solidFill>
                <a:srgbClr val="003192"/>
              </a:solidFill>
              <a:latin typeface="黑体" panose="02010609060101010101" pitchFamily="49" charset="-122"/>
              <a:ea typeface="黑体" panose="02010609060101010101" pitchFamily="49" charset="-122"/>
            </a:endParaRPr>
          </a:p>
          <a:p>
            <a:r>
              <a:rPr lang="zh-CN" altLang="en-US" sz="2000" b="1">
                <a:solidFill>
                  <a:srgbClr val="003192"/>
                </a:solidFill>
                <a:latin typeface="黑体" panose="02010609060101010101" pitchFamily="49" charset="-122"/>
                <a:ea typeface="黑体" panose="02010609060101010101" pitchFamily="49" charset="-122"/>
              </a:rPr>
              <a:t>改善电除尘器的运行现状 ；</a:t>
            </a:r>
            <a:endParaRPr lang="zh-CN" altLang="en-US" sz="2000" b="1">
              <a:solidFill>
                <a:srgbClr val="003192"/>
              </a:solidFill>
              <a:latin typeface="黑体" panose="02010609060101010101" pitchFamily="49" charset="-122"/>
              <a:ea typeface="黑体" panose="02010609060101010101" pitchFamily="49" charset="-122"/>
            </a:endParaRPr>
          </a:p>
          <a:p>
            <a:r>
              <a:rPr lang="zh-CN" altLang="en-US" sz="2000" b="1">
                <a:solidFill>
                  <a:srgbClr val="003192"/>
                </a:solidFill>
                <a:latin typeface="黑体" panose="02010609060101010101" pitchFamily="49" charset="-122"/>
                <a:ea typeface="黑体" panose="02010609060101010101" pitchFamily="49" charset="-122"/>
              </a:rPr>
              <a:t>机务方面；</a:t>
            </a:r>
            <a:endParaRPr lang="zh-CN" altLang="en-US" sz="2000" b="1">
              <a:solidFill>
                <a:srgbClr val="003192"/>
              </a:solidFill>
              <a:latin typeface="黑体" panose="02010609060101010101" pitchFamily="49" charset="-122"/>
              <a:ea typeface="黑体" panose="02010609060101010101" pitchFamily="49" charset="-122"/>
            </a:endParaRPr>
          </a:p>
          <a:p>
            <a:r>
              <a:rPr lang="zh-CN" altLang="en-US" sz="2000" b="1">
                <a:solidFill>
                  <a:srgbClr val="003192"/>
                </a:solidFill>
                <a:latin typeface="黑体" panose="02010609060101010101" pitchFamily="49" charset="-122"/>
                <a:ea typeface="黑体" panose="02010609060101010101" pitchFamily="49" charset="-122"/>
              </a:rPr>
              <a:t>电气方面 ；</a:t>
            </a:r>
            <a:endParaRPr lang="zh-CN" altLang="en-US" sz="2000" b="1">
              <a:solidFill>
                <a:srgbClr val="003192"/>
              </a:solidFill>
              <a:latin typeface="黑体" panose="02010609060101010101" pitchFamily="49" charset="-122"/>
              <a:ea typeface="黑体" panose="02010609060101010101" pitchFamily="49" charset="-122"/>
            </a:endParaRPr>
          </a:p>
          <a:p>
            <a:r>
              <a:rPr lang="zh-CN" altLang="en-US" sz="2000" b="1">
                <a:solidFill>
                  <a:srgbClr val="003192"/>
                </a:solidFill>
                <a:latin typeface="黑体" panose="02010609060101010101" pitchFamily="49" charset="-122"/>
                <a:ea typeface="黑体" panose="02010609060101010101" pitchFamily="49" charset="-122"/>
              </a:rPr>
              <a:t>电除尘器大修后的整体调试。</a:t>
            </a:r>
            <a:r>
              <a:rPr lang="zh-CN" altLang="en-US" b="1">
                <a:solidFill>
                  <a:srgbClr val="003192"/>
                </a:solidFill>
                <a:latin typeface="黑体" panose="02010609060101010101" pitchFamily="49" charset="-122"/>
                <a:ea typeface="黑体" panose="02010609060101010101" pitchFamily="49" charset="-122"/>
              </a:rPr>
              <a:t> </a:t>
            </a:r>
            <a:endParaRPr lang="zh-CN" altLang="en-US" b="1">
              <a:solidFill>
                <a:srgbClr val="003192"/>
              </a:solidFill>
              <a:latin typeface="黑体" panose="02010609060101010101" pitchFamily="49" charset="-122"/>
              <a:ea typeface="黑体" panose="02010609060101010101" pitchFamily="49" charset="-122"/>
            </a:endParaRPr>
          </a:p>
        </p:txBody>
      </p:sp>
      <p:sp>
        <p:nvSpPr>
          <p:cNvPr id="12"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a:solidFill>
                  <a:schemeClr val="bg1">
                    <a:lumMod val="95000"/>
                  </a:schemeClr>
                </a:solidFill>
                <a:latin typeface="黑体" panose="02010609060101010101" pitchFamily="49" charset="-122"/>
                <a:ea typeface="黑体" panose="02010609060101010101" pitchFamily="49" charset="-122"/>
                <a:cs typeface="+mj-cs"/>
              </a:rPr>
            </a:br>
            <a:r>
              <a:rPr lang="en-US" altLang="zh-CN" sz="3200" b="1">
                <a:solidFill>
                  <a:schemeClr val="bg1">
                    <a:lumMod val="95000"/>
                  </a:schemeClr>
                </a:solidFill>
                <a:latin typeface="黑体" panose="02010609060101010101" pitchFamily="49" charset="-122"/>
                <a:ea typeface="黑体" panose="02010609060101010101" pitchFamily="49" charset="-122"/>
                <a:cs typeface="+mj-cs"/>
              </a:rPr>
              <a:t>2. </a:t>
            </a:r>
            <a:r>
              <a:rPr lang="zh-CN" altLang="en-US" sz="3200" b="1">
                <a:solidFill>
                  <a:schemeClr val="bg1">
                    <a:lumMod val="95000"/>
                  </a:schemeClr>
                </a:solidFill>
                <a:latin typeface="黑体" panose="02010609060101010101" pitchFamily="49" charset="-122"/>
                <a:ea typeface="黑体" panose="02010609060101010101" pitchFamily="49" charset="-122"/>
                <a:cs typeface="+mj-cs"/>
              </a:rPr>
              <a:t>粉尘控制技术措施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14313"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sp>
        <p:nvSpPr>
          <p:cNvPr id="182274"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graphicFrame>
        <p:nvGraphicFramePr>
          <p:cNvPr id="7" name="图示 6"/>
          <p:cNvGraphicFramePr/>
          <p:nvPr/>
        </p:nvGraphicFramePr>
        <p:xfrm>
          <a:off x="285720" y="1071546"/>
          <a:ext cx="4357718" cy="92869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pic>
        <p:nvPicPr>
          <p:cNvPr id="182276" name="Picture 2" descr="C:\Users\111\Desktop\职业病危害工程防护讲义照片\蓄电池项目照片\IMG_20150603_103727.jpg"/>
          <p:cNvPicPr>
            <a:picLocks noChangeAspect="1" noChangeArrowheads="1"/>
          </p:cNvPicPr>
          <p:nvPr/>
        </p:nvPicPr>
        <p:blipFill>
          <a:blip r:embed="rId6"/>
          <a:srcRect/>
          <a:stretch>
            <a:fillRect/>
          </a:stretch>
        </p:blipFill>
        <p:spPr bwMode="auto">
          <a:xfrm>
            <a:off x="714375" y="1847850"/>
            <a:ext cx="3716338" cy="5010150"/>
          </a:xfrm>
          <a:prstGeom prst="rect">
            <a:avLst/>
          </a:prstGeom>
          <a:noFill/>
          <a:ln w="9525">
            <a:noFill/>
            <a:miter lim="800000"/>
            <a:headEnd/>
            <a:tailEnd/>
          </a:ln>
        </p:spPr>
      </p:pic>
      <p:sp>
        <p:nvSpPr>
          <p:cNvPr id="182277" name="TextBox 10"/>
          <p:cNvSpPr txBox="1">
            <a:spLocks noChangeArrowheads="1"/>
          </p:cNvSpPr>
          <p:nvPr/>
        </p:nvSpPr>
        <p:spPr bwMode="auto">
          <a:xfrm>
            <a:off x="142875" y="2500313"/>
            <a:ext cx="461963" cy="3429000"/>
          </a:xfrm>
          <a:prstGeom prst="rect">
            <a:avLst/>
          </a:prstGeom>
          <a:noFill/>
          <a:ln w="9525">
            <a:noFill/>
            <a:miter lim="800000"/>
          </a:ln>
        </p:spPr>
        <p:txBody>
          <a:bodyPr vert="eaVert">
            <a:spAutoFit/>
          </a:bodyPr>
          <a:lstStyle/>
          <a:p>
            <a:r>
              <a:rPr lang="zh-CN" altLang="en-US" b="1">
                <a:solidFill>
                  <a:srgbClr val="003192"/>
                </a:solidFill>
                <a:latin typeface="隶书"/>
                <a:ea typeface="隶书"/>
                <a:cs typeface="隶书"/>
              </a:rPr>
              <a:t>某蓄电池企业滤筒除尘处理器</a:t>
            </a:r>
            <a:endParaRPr lang="zh-CN" altLang="en-US" b="1">
              <a:solidFill>
                <a:srgbClr val="003192"/>
              </a:solidFill>
              <a:latin typeface="隶书"/>
              <a:ea typeface="隶书"/>
              <a:cs typeface="隶书"/>
            </a:endParaRPr>
          </a:p>
        </p:txBody>
      </p:sp>
      <p:pic>
        <p:nvPicPr>
          <p:cNvPr id="182278" name="Picture 3" descr="C:\Users\111\Desktop\职业病危害工程防护讲义照片\蓄电池项目照片\IMG_20150603_103759.jpg"/>
          <p:cNvPicPr>
            <a:picLocks noChangeAspect="1" noChangeArrowheads="1"/>
          </p:cNvPicPr>
          <p:nvPr/>
        </p:nvPicPr>
        <p:blipFill>
          <a:blip r:embed="rId7"/>
          <a:srcRect/>
          <a:stretch>
            <a:fillRect/>
          </a:stretch>
        </p:blipFill>
        <p:spPr bwMode="auto">
          <a:xfrm>
            <a:off x="5381625" y="1785938"/>
            <a:ext cx="3762375" cy="5072062"/>
          </a:xfrm>
          <a:prstGeom prst="rect">
            <a:avLst/>
          </a:prstGeom>
          <a:noFill/>
          <a:ln w="9525">
            <a:noFill/>
            <a:miter lim="800000"/>
            <a:headEnd/>
            <a:tailEnd/>
          </a:ln>
        </p:spPr>
      </p:pic>
      <p:sp>
        <p:nvSpPr>
          <p:cNvPr id="182279" name="TextBox 13"/>
          <p:cNvSpPr txBox="1">
            <a:spLocks noChangeArrowheads="1"/>
          </p:cNvSpPr>
          <p:nvPr/>
        </p:nvSpPr>
        <p:spPr bwMode="auto">
          <a:xfrm>
            <a:off x="4714875" y="2643188"/>
            <a:ext cx="461963" cy="3429000"/>
          </a:xfrm>
          <a:prstGeom prst="rect">
            <a:avLst/>
          </a:prstGeom>
          <a:noFill/>
          <a:ln w="9525">
            <a:noFill/>
            <a:miter lim="800000"/>
          </a:ln>
        </p:spPr>
        <p:txBody>
          <a:bodyPr vert="eaVert">
            <a:spAutoFit/>
          </a:bodyPr>
          <a:lstStyle/>
          <a:p>
            <a:r>
              <a:rPr lang="zh-CN" altLang="en-US" b="1">
                <a:solidFill>
                  <a:srgbClr val="003192"/>
                </a:solidFill>
                <a:latin typeface="隶书"/>
                <a:ea typeface="隶书"/>
                <a:cs typeface="隶书"/>
              </a:rPr>
              <a:t>某蓄电池企业铅尘铅烟处理器</a:t>
            </a:r>
            <a:endParaRPr lang="zh-CN" altLang="en-US" b="1">
              <a:solidFill>
                <a:srgbClr val="003192"/>
              </a:solidFill>
              <a:latin typeface="隶书"/>
              <a:ea typeface="隶书"/>
              <a:cs typeface="隶书"/>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14313"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sp>
        <p:nvSpPr>
          <p:cNvPr id="183298"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graphicFrame>
        <p:nvGraphicFramePr>
          <p:cNvPr id="7" name="图示 6"/>
          <p:cNvGraphicFramePr/>
          <p:nvPr/>
        </p:nvGraphicFramePr>
        <p:xfrm>
          <a:off x="285720" y="1071546"/>
          <a:ext cx="4357718" cy="92869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3300" name="TextBox 10"/>
          <p:cNvSpPr txBox="1">
            <a:spLocks noChangeArrowheads="1"/>
          </p:cNvSpPr>
          <p:nvPr/>
        </p:nvSpPr>
        <p:spPr bwMode="auto">
          <a:xfrm>
            <a:off x="357188" y="2286000"/>
            <a:ext cx="461962" cy="4071938"/>
          </a:xfrm>
          <a:prstGeom prst="rect">
            <a:avLst/>
          </a:prstGeom>
          <a:noFill/>
          <a:ln w="9525">
            <a:noFill/>
            <a:miter lim="800000"/>
          </a:ln>
        </p:spPr>
        <p:txBody>
          <a:bodyPr vert="eaVert">
            <a:spAutoFit/>
          </a:bodyPr>
          <a:lstStyle/>
          <a:p>
            <a:r>
              <a:rPr lang="zh-CN" altLang="en-US" b="1">
                <a:solidFill>
                  <a:srgbClr val="003192"/>
                </a:solidFill>
                <a:latin typeface="隶书"/>
                <a:ea typeface="隶书"/>
                <a:cs typeface="隶书"/>
              </a:rPr>
              <a:t>某电子衡器企业自动焊接除烟尘装置</a:t>
            </a:r>
            <a:endParaRPr lang="zh-CN" altLang="en-US" b="1">
              <a:solidFill>
                <a:srgbClr val="003192"/>
              </a:solidFill>
              <a:latin typeface="隶书"/>
              <a:ea typeface="隶书"/>
              <a:cs typeface="隶书"/>
            </a:endParaRPr>
          </a:p>
        </p:txBody>
      </p:sp>
      <p:pic>
        <p:nvPicPr>
          <p:cNvPr id="183301" name="Picture 6"/>
          <p:cNvPicPr>
            <a:picLocks noChangeAspect="1" noChangeArrowheads="1"/>
          </p:cNvPicPr>
          <p:nvPr/>
        </p:nvPicPr>
        <p:blipFill>
          <a:blip r:embed="rId6"/>
          <a:srcRect/>
          <a:stretch>
            <a:fillRect/>
          </a:stretch>
        </p:blipFill>
        <p:spPr bwMode="auto">
          <a:xfrm>
            <a:off x="1071563" y="1857375"/>
            <a:ext cx="3473450" cy="4986338"/>
          </a:xfrm>
          <a:prstGeom prst="rect">
            <a:avLst/>
          </a:prstGeom>
          <a:noFill/>
          <a:ln w="9525">
            <a:noFill/>
            <a:miter lim="800000"/>
            <a:headEnd/>
            <a:tailEnd/>
          </a:ln>
        </p:spPr>
      </p:pic>
      <p:sp>
        <p:nvSpPr>
          <p:cNvPr id="183302" name="Text Box 7"/>
          <p:cNvSpPr txBox="1">
            <a:spLocks noChangeArrowheads="1"/>
          </p:cNvSpPr>
          <p:nvPr/>
        </p:nvSpPr>
        <p:spPr bwMode="auto">
          <a:xfrm>
            <a:off x="2924175" y="4005263"/>
            <a:ext cx="1219200" cy="476250"/>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自动焊接装置排烟管</a:t>
            </a:r>
            <a:endParaRPr lang="zh-CN" sz="1400" b="1">
              <a:solidFill>
                <a:srgbClr val="FF0000"/>
              </a:solidFill>
              <a:latin typeface="黑体" panose="02010609060101010101" pitchFamily="49" charset="-122"/>
              <a:ea typeface="黑体" panose="02010609060101010101" pitchFamily="49" charset="-122"/>
            </a:endParaRPr>
          </a:p>
        </p:txBody>
      </p:sp>
      <p:cxnSp>
        <p:nvCxnSpPr>
          <p:cNvPr id="183303" name="AutoShape 8"/>
          <p:cNvCxnSpPr>
            <a:cxnSpLocks noChangeShapeType="1"/>
          </p:cNvCxnSpPr>
          <p:nvPr/>
        </p:nvCxnSpPr>
        <p:spPr bwMode="auto">
          <a:xfrm flipH="1" flipV="1">
            <a:off x="2400300" y="3795713"/>
            <a:ext cx="523875" cy="409575"/>
          </a:xfrm>
          <a:prstGeom prst="straightConnector1">
            <a:avLst/>
          </a:prstGeom>
          <a:noFill/>
          <a:ln w="9525">
            <a:solidFill>
              <a:srgbClr val="000000"/>
            </a:solidFill>
            <a:round/>
            <a:tailEnd type="triangle" w="med" len="med"/>
          </a:ln>
        </p:spPr>
      </p:cxnSp>
      <p:pic>
        <p:nvPicPr>
          <p:cNvPr id="183304" name="Picture 9"/>
          <p:cNvPicPr>
            <a:picLocks noChangeAspect="1" noChangeArrowheads="1"/>
          </p:cNvPicPr>
          <p:nvPr/>
        </p:nvPicPr>
        <p:blipFill>
          <a:blip r:embed="rId7"/>
          <a:srcRect/>
          <a:stretch>
            <a:fillRect/>
          </a:stretch>
        </p:blipFill>
        <p:spPr bwMode="auto">
          <a:xfrm>
            <a:off x="5143500" y="1428750"/>
            <a:ext cx="3429000" cy="5272088"/>
          </a:xfrm>
          <a:prstGeom prst="rect">
            <a:avLst/>
          </a:prstGeom>
          <a:noFill/>
          <a:ln w="9525">
            <a:noFill/>
            <a:miter lim="800000"/>
            <a:headEnd/>
            <a:tailEnd/>
          </a:ln>
        </p:spPr>
      </p:pic>
      <p:sp>
        <p:nvSpPr>
          <p:cNvPr id="183305" name="Text Box 10"/>
          <p:cNvSpPr txBox="1">
            <a:spLocks noChangeArrowheads="1"/>
          </p:cNvSpPr>
          <p:nvPr/>
        </p:nvSpPr>
        <p:spPr bwMode="auto">
          <a:xfrm>
            <a:off x="6715125" y="2786063"/>
            <a:ext cx="720725" cy="285750"/>
          </a:xfrm>
          <a:prstGeom prst="rect">
            <a:avLst/>
          </a:prstGeom>
          <a:solidFill>
            <a:srgbClr val="FFFFFF"/>
          </a:solidFill>
          <a:ln w="9525">
            <a:solidFill>
              <a:srgbClr val="000000"/>
            </a:solidFill>
            <a:miter lim="800000"/>
          </a:ln>
        </p:spPr>
        <p:txBody>
          <a:bodyPr/>
          <a:lstStyle/>
          <a:p>
            <a:pPr algn="just"/>
            <a:r>
              <a:rPr lang="zh-CN" altLang="en-US" sz="1400" b="1">
                <a:solidFill>
                  <a:srgbClr val="FF0000"/>
                </a:solidFill>
                <a:latin typeface="黑体" panose="02010609060101010101" pitchFamily="49" charset="-122"/>
                <a:ea typeface="黑体" panose="02010609060101010101" pitchFamily="49" charset="-122"/>
              </a:rPr>
              <a:t>除尘器</a:t>
            </a:r>
            <a:endParaRPr lang="zh-CN" sz="1400" b="1">
              <a:solidFill>
                <a:srgbClr val="FF0000"/>
              </a:solidFill>
              <a:latin typeface="黑体" panose="02010609060101010101" pitchFamily="49" charset="-122"/>
              <a:ea typeface="黑体" panose="02010609060101010101" pitchFamily="49" charset="-122"/>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14313"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sp>
        <p:nvSpPr>
          <p:cNvPr id="184322"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graphicFrame>
        <p:nvGraphicFramePr>
          <p:cNvPr id="7" name="图示 6"/>
          <p:cNvGraphicFramePr/>
          <p:nvPr/>
        </p:nvGraphicFramePr>
        <p:xfrm>
          <a:off x="285720" y="1071546"/>
          <a:ext cx="4357718" cy="92869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4324" name="TextBox 10"/>
          <p:cNvSpPr txBox="1">
            <a:spLocks noChangeArrowheads="1"/>
          </p:cNvSpPr>
          <p:nvPr/>
        </p:nvSpPr>
        <p:spPr bwMode="auto">
          <a:xfrm>
            <a:off x="285750" y="2143125"/>
            <a:ext cx="461963" cy="4143375"/>
          </a:xfrm>
          <a:prstGeom prst="rect">
            <a:avLst/>
          </a:prstGeom>
          <a:noFill/>
          <a:ln w="9525">
            <a:noFill/>
            <a:miter lim="800000"/>
          </a:ln>
        </p:spPr>
        <p:txBody>
          <a:bodyPr vert="eaVert">
            <a:spAutoFit/>
          </a:bodyPr>
          <a:lstStyle/>
          <a:p>
            <a:r>
              <a:rPr lang="zh-CN" altLang="en-US" b="1">
                <a:solidFill>
                  <a:srgbClr val="003192"/>
                </a:solidFill>
                <a:latin typeface="隶书"/>
                <a:ea typeface="隶书"/>
                <a:cs typeface="隶书"/>
              </a:rPr>
              <a:t>某电子衡器企业等离子切割除烟尘装置</a:t>
            </a:r>
            <a:endParaRPr lang="zh-CN" altLang="en-US" b="1">
              <a:solidFill>
                <a:srgbClr val="003192"/>
              </a:solidFill>
              <a:latin typeface="隶书"/>
              <a:ea typeface="隶书"/>
              <a:cs typeface="隶书"/>
            </a:endParaRPr>
          </a:p>
        </p:txBody>
      </p:sp>
      <p:pic>
        <p:nvPicPr>
          <p:cNvPr id="184325" name="Picture 2"/>
          <p:cNvPicPr>
            <a:picLocks noChangeAspect="1" noChangeArrowheads="1"/>
          </p:cNvPicPr>
          <p:nvPr/>
        </p:nvPicPr>
        <p:blipFill>
          <a:blip r:embed="rId6"/>
          <a:srcRect/>
          <a:stretch>
            <a:fillRect/>
          </a:stretch>
        </p:blipFill>
        <p:spPr bwMode="auto">
          <a:xfrm>
            <a:off x="776288" y="2928938"/>
            <a:ext cx="4024312" cy="3467100"/>
          </a:xfrm>
          <a:prstGeom prst="rect">
            <a:avLst/>
          </a:prstGeom>
          <a:noFill/>
          <a:ln w="9525">
            <a:noFill/>
            <a:miter lim="800000"/>
            <a:headEnd/>
            <a:tailEnd/>
          </a:ln>
        </p:spPr>
      </p:pic>
      <p:pic>
        <p:nvPicPr>
          <p:cNvPr id="184326" name="Picture 3"/>
          <p:cNvPicPr>
            <a:picLocks noChangeAspect="1" noChangeArrowheads="1"/>
          </p:cNvPicPr>
          <p:nvPr/>
        </p:nvPicPr>
        <p:blipFill>
          <a:blip r:embed="rId7"/>
          <a:srcRect/>
          <a:stretch>
            <a:fillRect/>
          </a:stretch>
        </p:blipFill>
        <p:spPr bwMode="auto">
          <a:xfrm>
            <a:off x="5715000" y="1857375"/>
            <a:ext cx="4303713" cy="4500563"/>
          </a:xfrm>
          <a:prstGeom prst="rect">
            <a:avLst/>
          </a:prstGeom>
          <a:noFill/>
          <a:ln w="9525">
            <a:noFill/>
            <a:miter lim="800000"/>
            <a:headEnd/>
            <a:tailEnd/>
          </a:ln>
        </p:spPr>
      </p:pic>
      <p:sp>
        <p:nvSpPr>
          <p:cNvPr id="184327" name="Text Box 4"/>
          <p:cNvSpPr txBox="1">
            <a:spLocks noChangeArrowheads="1"/>
          </p:cNvSpPr>
          <p:nvPr/>
        </p:nvSpPr>
        <p:spPr bwMode="auto">
          <a:xfrm>
            <a:off x="1285875" y="5481638"/>
            <a:ext cx="814388" cy="276225"/>
          </a:xfrm>
          <a:prstGeom prst="rect">
            <a:avLst/>
          </a:prstGeom>
          <a:solidFill>
            <a:srgbClr val="FFFFFF"/>
          </a:solidFill>
          <a:ln w="9525">
            <a:solidFill>
              <a:srgbClr val="000000"/>
            </a:solidFill>
            <a:miter lim="800000"/>
          </a:ln>
        </p:spPr>
        <p:txBody>
          <a:bodyPr/>
          <a:lstStyle/>
          <a:p>
            <a:pPr algn="just"/>
            <a:r>
              <a:rPr lang="zh-CN" altLang="en-US" sz="1400" b="1">
                <a:solidFill>
                  <a:srgbClr val="FF0000"/>
                </a:solidFill>
                <a:latin typeface="黑体" panose="02010609060101010101" pitchFamily="49" charset="-122"/>
                <a:ea typeface="黑体" panose="02010609060101010101" pitchFamily="49" charset="-122"/>
              </a:rPr>
              <a:t>下抽风</a:t>
            </a:r>
            <a:endParaRPr lang="zh-CN" sz="1400" b="1">
              <a:solidFill>
                <a:srgbClr val="FF0000"/>
              </a:solidFill>
              <a:latin typeface="黑体" panose="02010609060101010101" pitchFamily="49" charset="-122"/>
              <a:ea typeface="黑体" panose="02010609060101010101" pitchFamily="49" charset="-122"/>
            </a:endParaRPr>
          </a:p>
        </p:txBody>
      </p:sp>
      <p:cxnSp>
        <p:nvCxnSpPr>
          <p:cNvPr id="184328" name="AutoShape 5"/>
          <p:cNvCxnSpPr>
            <a:cxnSpLocks noChangeShapeType="1"/>
          </p:cNvCxnSpPr>
          <p:nvPr/>
        </p:nvCxnSpPr>
        <p:spPr bwMode="auto">
          <a:xfrm>
            <a:off x="2100263" y="5643563"/>
            <a:ext cx="542925" cy="71437"/>
          </a:xfrm>
          <a:prstGeom prst="straightConnector1">
            <a:avLst/>
          </a:prstGeom>
          <a:noFill/>
          <a:ln w="9525">
            <a:solidFill>
              <a:srgbClr val="FFFFFF"/>
            </a:solidFill>
            <a:round/>
            <a:tailEnd type="triangle" w="med" len="med"/>
          </a:ln>
        </p:spPr>
      </p:cxnSp>
      <p:sp>
        <p:nvSpPr>
          <p:cNvPr id="184329" name="Text Box 6"/>
          <p:cNvSpPr txBox="1">
            <a:spLocks noChangeArrowheads="1"/>
          </p:cNvSpPr>
          <p:nvPr/>
        </p:nvSpPr>
        <p:spPr bwMode="auto">
          <a:xfrm>
            <a:off x="6175375" y="2571750"/>
            <a:ext cx="801688" cy="295275"/>
          </a:xfrm>
          <a:prstGeom prst="rect">
            <a:avLst/>
          </a:prstGeom>
          <a:solidFill>
            <a:srgbClr val="FFFFFF"/>
          </a:solidFill>
          <a:ln w="9525">
            <a:solidFill>
              <a:srgbClr val="000000"/>
            </a:solidFill>
            <a:miter lim="800000"/>
          </a:ln>
        </p:spPr>
        <p:txBody>
          <a:bodyPr/>
          <a:lstStyle/>
          <a:p>
            <a:pPr algn="just"/>
            <a:r>
              <a:rPr lang="zh-CN" altLang="en-US" sz="1400" b="1">
                <a:solidFill>
                  <a:srgbClr val="FF0000"/>
                </a:solidFill>
                <a:latin typeface="黑体" panose="02010609060101010101" pitchFamily="49" charset="-122"/>
                <a:ea typeface="黑体" panose="02010609060101010101" pitchFamily="49" charset="-122"/>
              </a:rPr>
              <a:t>除尘器</a:t>
            </a:r>
            <a:endParaRPr lang="zh-CN" sz="1400" b="1">
              <a:solidFill>
                <a:srgbClr val="FF0000"/>
              </a:solidFill>
              <a:latin typeface="黑体" panose="02010609060101010101" pitchFamily="49" charset="-122"/>
              <a:ea typeface="黑体" panose="02010609060101010101" pitchFamily="49" charset="-122"/>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5" name="Freeform 3"/>
          <p:cNvSpPr/>
          <p:nvPr/>
        </p:nvSpPr>
        <p:spPr>
          <a:xfrm>
            <a:off x="1177925" y="5408613"/>
            <a:ext cx="7265988" cy="44450"/>
          </a:xfrm>
          <a:custGeom>
            <a:avLst/>
            <a:gdLst>
              <a:gd name="connsiteX0" fmla="*/ 7256526 w 7266051"/>
              <a:gd name="connsiteY0" fmla="*/ 9525 h 44450"/>
              <a:gd name="connsiteX1" fmla="*/ 9525 w 7266051"/>
              <a:gd name="connsiteY1" fmla="*/ 34925 h 44450"/>
            </a:gdLst>
            <a:ahLst/>
            <a:cxnLst>
              <a:cxn ang="0">
                <a:pos x="connsiteX0" y="connsiteY0"/>
              </a:cxn>
              <a:cxn ang="1">
                <a:pos x="connsiteX1" y="connsiteY1"/>
              </a:cxn>
            </a:cxnLst>
            <a:rect l="l" t="t" r="r" b="b"/>
            <a:pathLst>
              <a:path w="7266051" h="44450">
                <a:moveTo>
                  <a:pt x="7256526" y="9525"/>
                </a:moveTo>
                <a:lnTo>
                  <a:pt x="9525" y="34925"/>
                </a:lnTo>
              </a:path>
            </a:pathLst>
          </a:custGeom>
          <a:ln w="12700">
            <a:solidFill>
              <a:srgbClr val="5F5F5F">
                <a:alpha val="100000"/>
              </a:srgbClr>
            </a:solidFill>
            <a:prstDash val="sysDot"/>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6" name="Freeform 3"/>
          <p:cNvSpPr/>
          <p:nvPr/>
        </p:nvSpPr>
        <p:spPr>
          <a:xfrm>
            <a:off x="1177925" y="4579938"/>
            <a:ext cx="7265988" cy="31750"/>
          </a:xfrm>
          <a:custGeom>
            <a:avLst/>
            <a:gdLst>
              <a:gd name="connsiteX0" fmla="*/ 7256526 w 7266051"/>
              <a:gd name="connsiteY0" fmla="*/ 9525 h 31750"/>
              <a:gd name="connsiteX1" fmla="*/ 9525 w 7266051"/>
              <a:gd name="connsiteY1" fmla="*/ 22225 h 31750"/>
            </a:gdLst>
            <a:ahLst/>
            <a:cxnLst>
              <a:cxn ang="0">
                <a:pos x="connsiteX0" y="connsiteY0"/>
              </a:cxn>
              <a:cxn ang="1">
                <a:pos x="connsiteX1" y="connsiteY1"/>
              </a:cxn>
            </a:cxnLst>
            <a:rect l="l" t="t" r="r" b="b"/>
            <a:pathLst>
              <a:path w="7266051" h="31750">
                <a:moveTo>
                  <a:pt x="7256526" y="9525"/>
                </a:moveTo>
                <a:lnTo>
                  <a:pt x="9525" y="22225"/>
                </a:lnTo>
              </a:path>
            </a:pathLst>
          </a:custGeom>
          <a:ln w="12700">
            <a:solidFill>
              <a:srgbClr val="5F5F5F">
                <a:alpha val="100000"/>
              </a:srgbClr>
            </a:solidFill>
            <a:prstDash val="sysDot"/>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7" name="Freeform 3"/>
          <p:cNvSpPr/>
          <p:nvPr/>
        </p:nvSpPr>
        <p:spPr>
          <a:xfrm>
            <a:off x="1177925" y="3762375"/>
            <a:ext cx="7265988" cy="57150"/>
          </a:xfrm>
          <a:custGeom>
            <a:avLst/>
            <a:gdLst>
              <a:gd name="connsiteX0" fmla="*/ 7256526 w 7266051"/>
              <a:gd name="connsiteY0" fmla="*/ 47625 h 57150"/>
              <a:gd name="connsiteX1" fmla="*/ 9525 w 7266051"/>
              <a:gd name="connsiteY1" fmla="*/ 9525 h 57150"/>
            </a:gdLst>
            <a:ahLst/>
            <a:cxnLst>
              <a:cxn ang="0">
                <a:pos x="connsiteX0" y="connsiteY0"/>
              </a:cxn>
              <a:cxn ang="1">
                <a:pos x="connsiteX1" y="connsiteY1"/>
              </a:cxn>
            </a:cxnLst>
            <a:rect l="l" t="t" r="r" b="b"/>
            <a:pathLst>
              <a:path w="7266051" h="57150">
                <a:moveTo>
                  <a:pt x="7256526" y="47625"/>
                </a:moveTo>
                <a:lnTo>
                  <a:pt x="9525" y="9525"/>
                </a:lnTo>
              </a:path>
            </a:pathLst>
          </a:custGeom>
          <a:ln w="12700">
            <a:solidFill>
              <a:srgbClr val="5F5F5F">
                <a:alpha val="100000"/>
              </a:srgbClr>
            </a:solidFill>
            <a:prstDash val="sysDot"/>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8" name="Freeform 3"/>
          <p:cNvSpPr/>
          <p:nvPr/>
        </p:nvSpPr>
        <p:spPr>
          <a:xfrm>
            <a:off x="1177925" y="2876550"/>
            <a:ext cx="7265988" cy="71438"/>
          </a:xfrm>
          <a:custGeom>
            <a:avLst/>
            <a:gdLst>
              <a:gd name="connsiteX0" fmla="*/ 7256526 w 7266051"/>
              <a:gd name="connsiteY0" fmla="*/ 9525 h 71501"/>
              <a:gd name="connsiteX1" fmla="*/ 9525 w 7266051"/>
              <a:gd name="connsiteY1" fmla="*/ 61976 h 71501"/>
            </a:gdLst>
            <a:ahLst/>
            <a:cxnLst>
              <a:cxn ang="0">
                <a:pos x="connsiteX0" y="connsiteY0"/>
              </a:cxn>
              <a:cxn ang="1">
                <a:pos x="connsiteX1" y="connsiteY1"/>
              </a:cxn>
            </a:cxnLst>
            <a:rect l="l" t="t" r="r" b="b"/>
            <a:pathLst>
              <a:path w="7266051" h="71501">
                <a:moveTo>
                  <a:pt x="7256526" y="9525"/>
                </a:moveTo>
                <a:lnTo>
                  <a:pt x="9525" y="61976"/>
                </a:lnTo>
              </a:path>
            </a:pathLst>
          </a:custGeom>
          <a:ln w="12700">
            <a:solidFill>
              <a:srgbClr val="5F5F5F">
                <a:alpha val="100000"/>
              </a:srgbClr>
            </a:solidFill>
            <a:prstDash val="sysDot"/>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9" name="Freeform 3"/>
          <p:cNvSpPr/>
          <p:nvPr/>
        </p:nvSpPr>
        <p:spPr>
          <a:xfrm>
            <a:off x="1179513" y="6230938"/>
            <a:ext cx="7361237" cy="38100"/>
          </a:xfrm>
          <a:custGeom>
            <a:avLst/>
            <a:gdLst>
              <a:gd name="connsiteX0" fmla="*/ 7351712 w 7361237"/>
              <a:gd name="connsiteY0" fmla="*/ 28575 h 38100"/>
              <a:gd name="connsiteX1" fmla="*/ 9525 w 7361237"/>
              <a:gd name="connsiteY1" fmla="*/ 9525 h 38100"/>
            </a:gdLst>
            <a:ahLst/>
            <a:cxnLst>
              <a:cxn ang="0">
                <a:pos x="connsiteX0" y="connsiteY0"/>
              </a:cxn>
              <a:cxn ang="1">
                <a:pos x="connsiteX1" y="connsiteY1"/>
              </a:cxn>
            </a:cxnLst>
            <a:rect l="l" t="t" r="r" b="b"/>
            <a:pathLst>
              <a:path w="7361237" h="38100">
                <a:moveTo>
                  <a:pt x="7351712" y="28575"/>
                </a:moveTo>
                <a:lnTo>
                  <a:pt x="9525" y="9525"/>
                </a:lnTo>
              </a:path>
            </a:pathLst>
          </a:custGeom>
          <a:ln w="12700">
            <a:solidFill>
              <a:srgbClr val="5F5F5F">
                <a:alpha val="100000"/>
              </a:srgbClr>
            </a:solidFill>
            <a:prstDash val="sysDot"/>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10" name="Freeform 3"/>
          <p:cNvSpPr/>
          <p:nvPr/>
        </p:nvSpPr>
        <p:spPr>
          <a:xfrm>
            <a:off x="238125" y="3759200"/>
            <a:ext cx="6291263" cy="2778125"/>
          </a:xfrm>
          <a:custGeom>
            <a:avLst/>
            <a:gdLst>
              <a:gd name="connsiteX0" fmla="*/ 12700 w 6291326"/>
              <a:gd name="connsiteY0" fmla="*/ 1388998 h 2778125"/>
              <a:gd name="connsiteX1" fmla="*/ 3145663 w 6291326"/>
              <a:gd name="connsiteY1" fmla="*/ 12700 h 2778125"/>
              <a:gd name="connsiteX2" fmla="*/ 6278626 w 6291326"/>
              <a:gd name="connsiteY2" fmla="*/ 1388998 h 2778125"/>
              <a:gd name="connsiteX3" fmla="*/ 3145663 w 6291326"/>
              <a:gd name="connsiteY3" fmla="*/ 2765425 h 2778125"/>
              <a:gd name="connsiteX4" fmla="*/ 12700 w 6291326"/>
              <a:gd name="connsiteY4" fmla="*/ 1388998 h 2778125"/>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6291326" h="2778125">
                <a:moveTo>
                  <a:pt x="12700" y="1388998"/>
                </a:moveTo>
                <a:cubicBezTo>
                  <a:pt x="12700" y="628903"/>
                  <a:pt x="1415414" y="12700"/>
                  <a:pt x="3145663" y="12700"/>
                </a:cubicBezTo>
                <a:cubicBezTo>
                  <a:pt x="4875910" y="12700"/>
                  <a:pt x="6278626" y="628903"/>
                  <a:pt x="6278626" y="1388998"/>
                </a:cubicBezTo>
                <a:cubicBezTo>
                  <a:pt x="6278626" y="2149208"/>
                  <a:pt x="4875910" y="2765425"/>
                  <a:pt x="3145663" y="2765425"/>
                </a:cubicBezTo>
                <a:cubicBezTo>
                  <a:pt x="1415414" y="2765425"/>
                  <a:pt x="12700" y="2149208"/>
                  <a:pt x="12700" y="1388998"/>
                </a:cubicBezTo>
              </a:path>
            </a:pathLst>
          </a:custGeom>
          <a:solidFill>
            <a:srgbClr val="000000">
              <a:alpha val="0"/>
            </a:srgbClr>
          </a:solidFill>
          <a:ln w="25400">
            <a:solidFill>
              <a:srgbClr val="FF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pic>
        <p:nvPicPr>
          <p:cNvPr id="31752" name="Picture 3"/>
          <p:cNvPicPr>
            <a:picLocks noChangeAspect="1" noChangeArrowheads="1"/>
          </p:cNvPicPr>
          <p:nvPr/>
        </p:nvPicPr>
        <p:blipFill>
          <a:blip r:embed="rId1"/>
          <a:srcRect/>
          <a:stretch>
            <a:fillRect/>
          </a:stretch>
        </p:blipFill>
        <p:spPr bwMode="auto">
          <a:xfrm>
            <a:off x="355600" y="2336800"/>
            <a:ext cx="863600" cy="749300"/>
          </a:xfrm>
          <a:prstGeom prst="rect">
            <a:avLst/>
          </a:prstGeom>
          <a:noFill/>
          <a:ln w="9525">
            <a:noFill/>
            <a:miter lim="800000"/>
            <a:headEnd/>
            <a:tailEnd/>
          </a:ln>
        </p:spPr>
      </p:pic>
      <p:pic>
        <p:nvPicPr>
          <p:cNvPr id="31753" name="Picture 3"/>
          <p:cNvPicPr>
            <a:picLocks noChangeAspect="1" noChangeArrowheads="1"/>
          </p:cNvPicPr>
          <p:nvPr/>
        </p:nvPicPr>
        <p:blipFill>
          <a:blip r:embed="rId2"/>
          <a:srcRect/>
          <a:stretch>
            <a:fillRect/>
          </a:stretch>
        </p:blipFill>
        <p:spPr bwMode="auto">
          <a:xfrm>
            <a:off x="330200" y="3086100"/>
            <a:ext cx="863600" cy="749300"/>
          </a:xfrm>
          <a:prstGeom prst="rect">
            <a:avLst/>
          </a:prstGeom>
          <a:noFill/>
          <a:ln w="9525">
            <a:noFill/>
            <a:miter lim="800000"/>
            <a:headEnd/>
            <a:tailEnd/>
          </a:ln>
        </p:spPr>
      </p:pic>
      <p:pic>
        <p:nvPicPr>
          <p:cNvPr id="31754" name="Picture 3"/>
          <p:cNvPicPr>
            <a:picLocks noChangeAspect="1" noChangeArrowheads="1"/>
          </p:cNvPicPr>
          <p:nvPr/>
        </p:nvPicPr>
        <p:blipFill>
          <a:blip r:embed="rId3"/>
          <a:srcRect/>
          <a:stretch>
            <a:fillRect/>
          </a:stretch>
        </p:blipFill>
        <p:spPr bwMode="auto">
          <a:xfrm>
            <a:off x="330200" y="3886200"/>
            <a:ext cx="863600" cy="749300"/>
          </a:xfrm>
          <a:prstGeom prst="rect">
            <a:avLst/>
          </a:prstGeom>
          <a:noFill/>
          <a:ln w="9525">
            <a:noFill/>
            <a:miter lim="800000"/>
            <a:headEnd/>
            <a:tailEnd/>
          </a:ln>
        </p:spPr>
      </p:pic>
      <p:pic>
        <p:nvPicPr>
          <p:cNvPr id="31755" name="Picture 3"/>
          <p:cNvPicPr>
            <a:picLocks noChangeAspect="1" noChangeArrowheads="1"/>
          </p:cNvPicPr>
          <p:nvPr/>
        </p:nvPicPr>
        <p:blipFill>
          <a:blip r:embed="rId4"/>
          <a:srcRect/>
          <a:stretch>
            <a:fillRect/>
          </a:stretch>
        </p:blipFill>
        <p:spPr bwMode="auto">
          <a:xfrm>
            <a:off x="330200" y="4711700"/>
            <a:ext cx="863600" cy="749300"/>
          </a:xfrm>
          <a:prstGeom prst="rect">
            <a:avLst/>
          </a:prstGeom>
          <a:noFill/>
          <a:ln w="9525">
            <a:noFill/>
            <a:miter lim="800000"/>
            <a:headEnd/>
            <a:tailEnd/>
          </a:ln>
        </p:spPr>
      </p:pic>
      <p:pic>
        <p:nvPicPr>
          <p:cNvPr id="31756" name="Picture 3"/>
          <p:cNvPicPr>
            <a:picLocks noChangeAspect="1" noChangeArrowheads="1"/>
          </p:cNvPicPr>
          <p:nvPr/>
        </p:nvPicPr>
        <p:blipFill>
          <a:blip r:embed="rId5"/>
          <a:srcRect/>
          <a:stretch>
            <a:fillRect/>
          </a:stretch>
        </p:blipFill>
        <p:spPr bwMode="auto">
          <a:xfrm>
            <a:off x="330200" y="5511800"/>
            <a:ext cx="863600" cy="762000"/>
          </a:xfrm>
          <a:prstGeom prst="rect">
            <a:avLst/>
          </a:prstGeom>
          <a:noFill/>
          <a:ln w="9525">
            <a:noFill/>
            <a:miter lim="800000"/>
            <a:headEnd/>
            <a:tailEnd/>
          </a:ln>
        </p:spPr>
      </p:pic>
      <p:sp>
        <p:nvSpPr>
          <p:cNvPr id="31757" name="TextBox 1"/>
          <p:cNvSpPr txBox="1">
            <a:spLocks noChangeArrowheads="1"/>
          </p:cNvSpPr>
          <p:nvPr/>
        </p:nvSpPr>
        <p:spPr bwMode="auto">
          <a:xfrm>
            <a:off x="228600" y="914400"/>
            <a:ext cx="7045325" cy="1238250"/>
          </a:xfrm>
          <a:prstGeom prst="rect">
            <a:avLst/>
          </a:prstGeom>
          <a:noFill/>
          <a:ln w="9525">
            <a:noFill/>
            <a:miter lim="800000"/>
          </a:ln>
        </p:spPr>
        <p:txBody>
          <a:bodyPr lIns="0" tIns="0" rIns="0">
            <a:spAutoFit/>
          </a:bodyPr>
          <a:lstStyle/>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100"/>
              </a:lnSpc>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（二）职业病防护设施的意义与范围</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200"/>
              </a:lnSpc>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控制噪声、振动等有害能量措施的优先顺序</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7" name="TextBox 1"/>
          <p:cNvSpPr txBox="1"/>
          <p:nvPr/>
        </p:nvSpPr>
        <p:spPr>
          <a:xfrm>
            <a:off x="1511300" y="2641600"/>
            <a:ext cx="6756400" cy="3568700"/>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采用不产生有害能量或产生较少的机械设备</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4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变更工艺、材料以及作业方法，降低有害能量水平</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4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利用吸收材料遮蔽有害能量发生源</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4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将劳动者与有害能量发生源隔离</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2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吸收散乱、反射的能量</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8" name="TextBox 1"/>
          <p:cNvSpPr txBox="1"/>
          <p:nvPr/>
        </p:nvSpPr>
        <p:spPr>
          <a:xfrm>
            <a:off x="508000" y="2717800"/>
            <a:ext cx="309563" cy="3559175"/>
          </a:xfrm>
          <a:prstGeom prst="rect">
            <a:avLst/>
          </a:prstGeom>
          <a:noFill/>
        </p:spPr>
        <p:txBody>
          <a:bodyPr wrap="none" lIns="0" tIns="0" rIns="0">
            <a:spAutoFit/>
          </a:bodyPr>
          <a:lstStyle/>
          <a:p>
            <a:pPr fontAlgn="auto">
              <a:lnSpc>
                <a:spcPts val="2400"/>
              </a:lnSpc>
              <a:spcBef>
                <a:spcPts val="0"/>
              </a:spcBef>
              <a:spcAft>
                <a:spcPts val="0"/>
              </a:spcAft>
              <a:tabLst>
                <a:tab pos="76200" algn="l"/>
                <a:tab pos="114300" algn="l"/>
                <a:tab pos="127000" algn="l"/>
              </a:tabLst>
              <a:defRPr/>
            </a:pPr>
            <a:r>
              <a:rPr lang="en-US" altLang="zh-CN" dirty="0">
                <a:latin typeface="+mn-lt"/>
                <a:ea typeface="+mn-ea"/>
              </a:rPr>
              <a:t>			</a:t>
            </a:r>
            <a:r>
              <a:rPr lang="en-US" altLang="zh-CN" sz="2400" b="1" dirty="0">
                <a:solidFill>
                  <a:srgbClr val="FFFFFF"/>
                </a:solidFill>
                <a:latin typeface="Calibri" panose="020F0502020204030204" pitchFamily="34" charset="0"/>
                <a:ea typeface="+mn-ea"/>
                <a:cs typeface="Calibri" panose="020F0502020204030204" pitchFamily="34" charset="0"/>
              </a:rPr>
              <a:t>1</a:t>
            </a:r>
            <a:endParaRPr lang="en-US" altLang="zh-CN" sz="2400" b="1" dirty="0">
              <a:solidFill>
                <a:srgbClr val="FFFFFF"/>
              </a:solidFill>
              <a:latin typeface="Calibri" panose="020F0502020204030204" pitchFamily="34" charset="0"/>
              <a:ea typeface="+mn-ea"/>
              <a:cs typeface="Calibri" panose="020F0502020204030204" pitchFamily="34" charset="0"/>
            </a:endParaRPr>
          </a:p>
          <a:p>
            <a:pPr fontAlgn="auto">
              <a:lnSpc>
                <a:spcPts val="1000"/>
              </a:lnSpc>
              <a:spcBef>
                <a:spcPts val="0"/>
              </a:spcBef>
              <a:spcAft>
                <a:spcPts val="0"/>
              </a:spcAft>
              <a:defRPr/>
            </a:pPr>
            <a:endParaRPr lang="en-US" altLang="zh-CN" dirty="0">
              <a:latin typeface="+mn-lt"/>
              <a:ea typeface="+mn-ea"/>
            </a:endParaRPr>
          </a:p>
          <a:p>
            <a:pPr fontAlgn="auto">
              <a:lnSpc>
                <a:spcPts val="1000"/>
              </a:lnSpc>
              <a:spcBef>
                <a:spcPts val="0"/>
              </a:spcBef>
              <a:spcAft>
                <a:spcPts val="0"/>
              </a:spcAft>
              <a:defRPr/>
            </a:pPr>
            <a:endParaRPr lang="en-US" altLang="zh-CN" dirty="0">
              <a:latin typeface="+mn-lt"/>
              <a:ea typeface="+mn-ea"/>
            </a:endParaRPr>
          </a:p>
          <a:p>
            <a:pPr fontAlgn="auto">
              <a:lnSpc>
                <a:spcPts val="1000"/>
              </a:lnSpc>
              <a:spcBef>
                <a:spcPts val="0"/>
              </a:spcBef>
              <a:spcAft>
                <a:spcPts val="0"/>
              </a:spcAft>
              <a:defRPr/>
            </a:pPr>
            <a:endParaRPr lang="en-US" altLang="zh-CN" dirty="0">
              <a:latin typeface="+mn-lt"/>
              <a:ea typeface="+mn-ea"/>
            </a:endParaRPr>
          </a:p>
          <a:p>
            <a:pPr fontAlgn="auto">
              <a:lnSpc>
                <a:spcPts val="2900"/>
              </a:lnSpc>
              <a:spcBef>
                <a:spcPts val="0"/>
              </a:spcBef>
              <a:spcAft>
                <a:spcPts val="0"/>
              </a:spcAft>
              <a:tabLst>
                <a:tab pos="76200" algn="l"/>
                <a:tab pos="114300" algn="l"/>
                <a:tab pos="127000" algn="l"/>
              </a:tabLst>
              <a:defRPr/>
            </a:pPr>
            <a:r>
              <a:rPr lang="en-US" altLang="zh-CN" dirty="0">
                <a:latin typeface="+mn-lt"/>
                <a:ea typeface="+mn-ea"/>
              </a:rPr>
              <a:t>		</a:t>
            </a:r>
            <a:r>
              <a:rPr lang="en-US" altLang="zh-CN" sz="2400" b="1" dirty="0">
                <a:solidFill>
                  <a:srgbClr val="FFFFFF"/>
                </a:solidFill>
                <a:latin typeface="Calibri" panose="020F0502020204030204" pitchFamily="34" charset="0"/>
                <a:ea typeface="+mn-ea"/>
                <a:cs typeface="Calibri" panose="020F0502020204030204" pitchFamily="34" charset="0"/>
              </a:rPr>
              <a:t>2</a:t>
            </a:r>
            <a:endParaRPr lang="en-US" altLang="zh-CN" sz="2400" b="1" dirty="0">
              <a:solidFill>
                <a:srgbClr val="FFFFFF"/>
              </a:solidFill>
              <a:latin typeface="Calibri" panose="020F0502020204030204" pitchFamily="34" charset="0"/>
              <a:ea typeface="+mn-ea"/>
              <a:cs typeface="Calibri" panose="020F0502020204030204" pitchFamily="34" charset="0"/>
            </a:endParaRPr>
          </a:p>
          <a:p>
            <a:pPr fontAlgn="auto">
              <a:lnSpc>
                <a:spcPts val="1000"/>
              </a:lnSpc>
              <a:spcBef>
                <a:spcPts val="0"/>
              </a:spcBef>
              <a:spcAft>
                <a:spcPts val="0"/>
              </a:spcAft>
              <a:defRPr/>
            </a:pPr>
            <a:endParaRPr lang="en-US" altLang="zh-CN" dirty="0">
              <a:latin typeface="+mn-lt"/>
              <a:ea typeface="+mn-ea"/>
            </a:endParaRPr>
          </a:p>
          <a:p>
            <a:pPr fontAlgn="auto">
              <a:lnSpc>
                <a:spcPts val="1000"/>
              </a:lnSpc>
              <a:spcBef>
                <a:spcPts val="0"/>
              </a:spcBef>
              <a:spcAft>
                <a:spcPts val="0"/>
              </a:spcAft>
              <a:defRPr/>
            </a:pPr>
            <a:endParaRPr lang="en-US" altLang="zh-CN" dirty="0">
              <a:latin typeface="+mn-lt"/>
              <a:ea typeface="+mn-ea"/>
            </a:endParaRPr>
          </a:p>
          <a:p>
            <a:pPr fontAlgn="auto">
              <a:lnSpc>
                <a:spcPts val="1000"/>
              </a:lnSpc>
              <a:spcBef>
                <a:spcPts val="0"/>
              </a:spcBef>
              <a:spcAft>
                <a:spcPts val="0"/>
              </a:spcAft>
              <a:defRPr/>
            </a:pPr>
            <a:endParaRPr lang="en-US" altLang="zh-CN" dirty="0">
              <a:latin typeface="+mn-lt"/>
              <a:ea typeface="+mn-ea"/>
            </a:endParaRPr>
          </a:p>
          <a:p>
            <a:pPr fontAlgn="auto">
              <a:lnSpc>
                <a:spcPts val="3200"/>
              </a:lnSpc>
              <a:spcBef>
                <a:spcPts val="0"/>
              </a:spcBef>
              <a:spcAft>
                <a:spcPts val="0"/>
              </a:spcAft>
              <a:tabLst>
                <a:tab pos="76200" algn="l"/>
                <a:tab pos="114300" algn="l"/>
                <a:tab pos="127000" algn="l"/>
              </a:tabLst>
              <a:defRPr/>
            </a:pPr>
            <a:r>
              <a:rPr lang="en-US" altLang="zh-CN" dirty="0">
                <a:latin typeface="+mn-lt"/>
                <a:ea typeface="+mn-ea"/>
              </a:rPr>
              <a:t>		</a:t>
            </a:r>
            <a:r>
              <a:rPr lang="en-US" altLang="zh-CN" sz="2400" b="1" dirty="0">
                <a:solidFill>
                  <a:srgbClr val="FFFFFF"/>
                </a:solidFill>
                <a:latin typeface="Calibri" panose="020F0502020204030204" pitchFamily="34" charset="0"/>
                <a:ea typeface="+mn-ea"/>
                <a:cs typeface="Calibri" panose="020F0502020204030204" pitchFamily="34" charset="0"/>
              </a:rPr>
              <a:t>3</a:t>
            </a:r>
            <a:endParaRPr lang="en-US" altLang="zh-CN" sz="2400" b="1" dirty="0">
              <a:solidFill>
                <a:srgbClr val="FFFFFF"/>
              </a:solidFill>
              <a:latin typeface="Calibri" panose="020F0502020204030204" pitchFamily="34" charset="0"/>
              <a:ea typeface="+mn-ea"/>
              <a:cs typeface="Calibri" panose="020F0502020204030204" pitchFamily="34" charset="0"/>
            </a:endParaRPr>
          </a:p>
          <a:p>
            <a:pPr fontAlgn="auto">
              <a:lnSpc>
                <a:spcPts val="1000"/>
              </a:lnSpc>
              <a:spcBef>
                <a:spcPts val="0"/>
              </a:spcBef>
              <a:spcAft>
                <a:spcPts val="0"/>
              </a:spcAft>
              <a:defRPr/>
            </a:pPr>
            <a:endParaRPr lang="en-US" altLang="zh-CN" dirty="0">
              <a:latin typeface="+mn-lt"/>
              <a:ea typeface="+mn-ea"/>
            </a:endParaRPr>
          </a:p>
          <a:p>
            <a:pPr fontAlgn="auto">
              <a:lnSpc>
                <a:spcPts val="1000"/>
              </a:lnSpc>
              <a:spcBef>
                <a:spcPts val="0"/>
              </a:spcBef>
              <a:spcAft>
                <a:spcPts val="0"/>
              </a:spcAft>
              <a:defRPr/>
            </a:pPr>
            <a:endParaRPr lang="en-US" altLang="zh-CN" dirty="0">
              <a:latin typeface="+mn-lt"/>
              <a:ea typeface="+mn-ea"/>
            </a:endParaRPr>
          </a:p>
          <a:p>
            <a:pPr fontAlgn="auto">
              <a:lnSpc>
                <a:spcPts val="1000"/>
              </a:lnSpc>
              <a:spcBef>
                <a:spcPts val="0"/>
              </a:spcBef>
              <a:spcAft>
                <a:spcPts val="0"/>
              </a:spcAft>
              <a:defRPr/>
            </a:pPr>
            <a:endParaRPr lang="en-US" altLang="zh-CN" dirty="0">
              <a:latin typeface="+mn-lt"/>
              <a:ea typeface="+mn-ea"/>
            </a:endParaRPr>
          </a:p>
          <a:p>
            <a:pPr fontAlgn="auto">
              <a:lnSpc>
                <a:spcPts val="1000"/>
              </a:lnSpc>
              <a:spcBef>
                <a:spcPts val="0"/>
              </a:spcBef>
              <a:spcAft>
                <a:spcPts val="0"/>
              </a:spcAft>
              <a:defRPr/>
            </a:pPr>
            <a:endParaRPr lang="en-US" altLang="zh-CN" dirty="0">
              <a:latin typeface="+mn-lt"/>
              <a:ea typeface="+mn-ea"/>
            </a:endParaRPr>
          </a:p>
          <a:p>
            <a:pPr fontAlgn="auto">
              <a:lnSpc>
                <a:spcPts val="2500"/>
              </a:lnSpc>
              <a:spcBef>
                <a:spcPts val="0"/>
              </a:spcBef>
              <a:spcAft>
                <a:spcPts val="0"/>
              </a:spcAft>
              <a:tabLst>
                <a:tab pos="76200" algn="l"/>
                <a:tab pos="114300" algn="l"/>
                <a:tab pos="127000" algn="l"/>
              </a:tabLst>
              <a:defRPr/>
            </a:pPr>
            <a:r>
              <a:rPr lang="en-US" altLang="zh-CN" dirty="0">
                <a:latin typeface="+mn-lt"/>
                <a:ea typeface="+mn-ea"/>
              </a:rPr>
              <a:t>		</a:t>
            </a:r>
            <a:r>
              <a:rPr lang="en-US" altLang="zh-CN" sz="2400" b="1" dirty="0">
                <a:solidFill>
                  <a:srgbClr val="FFFFFF"/>
                </a:solidFill>
                <a:latin typeface="Calibri" panose="020F0502020204030204" pitchFamily="34" charset="0"/>
                <a:ea typeface="+mn-ea"/>
                <a:cs typeface="Calibri" panose="020F0502020204030204" pitchFamily="34" charset="0"/>
              </a:rPr>
              <a:t>4</a:t>
            </a:r>
            <a:endParaRPr lang="en-US" altLang="zh-CN" sz="2400" b="1" dirty="0">
              <a:solidFill>
                <a:srgbClr val="FFFFFF"/>
              </a:solidFill>
              <a:latin typeface="Calibri" panose="020F0502020204030204" pitchFamily="34" charset="0"/>
              <a:ea typeface="+mn-ea"/>
              <a:cs typeface="Calibri" panose="020F0502020204030204" pitchFamily="34" charset="0"/>
            </a:endParaRPr>
          </a:p>
          <a:p>
            <a:pPr fontAlgn="auto">
              <a:lnSpc>
                <a:spcPts val="1000"/>
              </a:lnSpc>
              <a:spcBef>
                <a:spcPts val="0"/>
              </a:spcBef>
              <a:spcAft>
                <a:spcPts val="0"/>
              </a:spcAft>
              <a:defRPr/>
            </a:pPr>
            <a:endParaRPr lang="en-US" altLang="zh-CN" dirty="0">
              <a:latin typeface="+mn-lt"/>
              <a:ea typeface="+mn-ea"/>
            </a:endParaRPr>
          </a:p>
          <a:p>
            <a:pPr fontAlgn="auto">
              <a:lnSpc>
                <a:spcPts val="1000"/>
              </a:lnSpc>
              <a:spcBef>
                <a:spcPts val="0"/>
              </a:spcBef>
              <a:spcAft>
                <a:spcPts val="0"/>
              </a:spcAft>
              <a:defRPr/>
            </a:pPr>
            <a:endParaRPr lang="en-US" altLang="zh-CN" dirty="0">
              <a:latin typeface="+mn-lt"/>
              <a:ea typeface="+mn-ea"/>
            </a:endParaRPr>
          </a:p>
          <a:p>
            <a:pPr fontAlgn="auto">
              <a:lnSpc>
                <a:spcPts val="1000"/>
              </a:lnSpc>
              <a:spcBef>
                <a:spcPts val="0"/>
              </a:spcBef>
              <a:spcAft>
                <a:spcPts val="0"/>
              </a:spcAft>
              <a:defRPr/>
            </a:pPr>
            <a:endParaRPr lang="en-US" altLang="zh-CN" dirty="0">
              <a:latin typeface="+mn-lt"/>
              <a:ea typeface="+mn-ea"/>
            </a:endParaRPr>
          </a:p>
          <a:p>
            <a:pPr fontAlgn="auto">
              <a:lnSpc>
                <a:spcPts val="3400"/>
              </a:lnSpc>
              <a:spcBef>
                <a:spcPts val="0"/>
              </a:spcBef>
              <a:spcAft>
                <a:spcPts val="0"/>
              </a:spcAft>
              <a:tabLst>
                <a:tab pos="76200" algn="l"/>
                <a:tab pos="114300" algn="l"/>
                <a:tab pos="127000" algn="l"/>
              </a:tabLst>
              <a:defRPr/>
            </a:pPr>
            <a:r>
              <a:rPr lang="en-US" altLang="zh-CN" dirty="0">
                <a:latin typeface="+mn-lt"/>
                <a:ea typeface="+mn-ea"/>
              </a:rPr>
              <a:t>	</a:t>
            </a:r>
            <a:r>
              <a:rPr lang="en-US" altLang="zh-CN" sz="2400" b="1" dirty="0">
                <a:solidFill>
                  <a:srgbClr val="FFFFFF"/>
                </a:solidFill>
                <a:latin typeface="Calibri" panose="020F0502020204030204" pitchFamily="34" charset="0"/>
                <a:ea typeface="+mn-ea"/>
                <a:cs typeface="Calibri" panose="020F0502020204030204" pitchFamily="34" charset="0"/>
              </a:rPr>
              <a:t>5</a:t>
            </a:r>
            <a:r>
              <a:rPr lang="en-US" altLang="zh-CN" sz="2400" dirty="0">
                <a:latin typeface="Times New Roman" panose="02020603050405020304" pitchFamily="18" charset="0"/>
                <a:ea typeface="+mn-ea"/>
                <a:cs typeface="Times New Roman" panose="02020603050405020304" pitchFamily="18" charset="0"/>
              </a:rPr>
              <a:t> </a:t>
            </a:r>
            <a:endParaRPr lang="en-US" altLang="zh-CN" sz="2400" b="1" dirty="0">
              <a:solidFill>
                <a:srgbClr val="FFFFFF"/>
              </a:solidFill>
              <a:latin typeface="Calibri" panose="020F0502020204030204" pitchFamily="34" charset="0"/>
              <a:ea typeface="+mn-ea"/>
              <a:cs typeface="Calibri" panose="020F0502020204030204" pitchFamily="34" charset="0"/>
            </a:endParaRPr>
          </a:p>
        </p:txBody>
      </p:sp>
      <p:sp>
        <p:nvSpPr>
          <p:cNvPr id="19" name="Rectangle 2"/>
          <p:cNvSpPr txBox="1">
            <a:spLocks noChangeArrowheads="1"/>
          </p:cNvSpPr>
          <p:nvPr/>
        </p:nvSpPr>
        <p:spPr>
          <a:xfrm>
            <a:off x="685800" y="76200"/>
            <a:ext cx="8229600" cy="685800"/>
          </a:xfrm>
          <a:prstGeom prst="rect">
            <a:avLst/>
          </a:prstGeom>
          <a:solidFill>
            <a:srgbClr val="00863D"/>
          </a:solidFill>
        </p:spPr>
        <p:txBody>
          <a:bodyPr anchor="ctr">
            <a:normAutofit fontScale="92500"/>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一、职业病防护设施定义及相关法规要求</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14313"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sp>
        <p:nvSpPr>
          <p:cNvPr id="185346"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graphicFrame>
        <p:nvGraphicFramePr>
          <p:cNvPr id="7" name="图示 6"/>
          <p:cNvGraphicFramePr/>
          <p:nvPr/>
        </p:nvGraphicFramePr>
        <p:xfrm>
          <a:off x="285720" y="1071546"/>
          <a:ext cx="4357718" cy="92869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5348" name="TextBox 10"/>
          <p:cNvSpPr txBox="1">
            <a:spLocks noChangeArrowheads="1"/>
          </p:cNvSpPr>
          <p:nvPr/>
        </p:nvSpPr>
        <p:spPr bwMode="auto">
          <a:xfrm>
            <a:off x="1398588" y="2214563"/>
            <a:ext cx="492125" cy="4143375"/>
          </a:xfrm>
          <a:prstGeom prst="rect">
            <a:avLst/>
          </a:prstGeom>
          <a:noFill/>
          <a:ln w="9525">
            <a:noFill/>
            <a:miter lim="800000"/>
          </a:ln>
        </p:spPr>
        <p:txBody>
          <a:bodyPr vert="eaVert">
            <a:spAutoFit/>
          </a:bodyPr>
          <a:lstStyle/>
          <a:p>
            <a:pPr algn="ctr"/>
            <a:r>
              <a:rPr lang="zh-CN" altLang="en-US" sz="2000" b="1">
                <a:solidFill>
                  <a:srgbClr val="003192"/>
                </a:solidFill>
                <a:latin typeface="隶书"/>
                <a:ea typeface="隶书"/>
                <a:cs typeface="隶书"/>
              </a:rPr>
              <a:t>某电子衡器企业抛丸机除尘装置</a:t>
            </a:r>
            <a:endParaRPr lang="zh-CN" altLang="en-US" sz="2000" b="1">
              <a:solidFill>
                <a:srgbClr val="003192"/>
              </a:solidFill>
              <a:latin typeface="隶书"/>
              <a:ea typeface="隶书"/>
              <a:cs typeface="隶书"/>
            </a:endParaRPr>
          </a:p>
        </p:txBody>
      </p:sp>
      <p:cxnSp>
        <p:nvCxnSpPr>
          <p:cNvPr id="185349" name="AutoShape 5"/>
          <p:cNvCxnSpPr>
            <a:cxnSpLocks noChangeShapeType="1"/>
          </p:cNvCxnSpPr>
          <p:nvPr/>
        </p:nvCxnSpPr>
        <p:spPr bwMode="auto">
          <a:xfrm>
            <a:off x="2100263" y="5643563"/>
            <a:ext cx="542925" cy="71437"/>
          </a:xfrm>
          <a:prstGeom prst="straightConnector1">
            <a:avLst/>
          </a:prstGeom>
          <a:noFill/>
          <a:ln w="9525">
            <a:solidFill>
              <a:srgbClr val="FFFFFF"/>
            </a:solidFill>
            <a:round/>
            <a:tailEnd type="triangle" w="med" len="med"/>
          </a:ln>
        </p:spPr>
      </p:cxnSp>
      <p:pic>
        <p:nvPicPr>
          <p:cNvPr id="185350" name="Picture 2"/>
          <p:cNvPicPr>
            <a:picLocks noChangeAspect="1" noChangeArrowheads="1"/>
          </p:cNvPicPr>
          <p:nvPr/>
        </p:nvPicPr>
        <p:blipFill>
          <a:blip r:embed="rId6"/>
          <a:srcRect/>
          <a:stretch>
            <a:fillRect/>
          </a:stretch>
        </p:blipFill>
        <p:spPr bwMode="auto">
          <a:xfrm>
            <a:off x="3405188" y="1071563"/>
            <a:ext cx="5524500" cy="2557462"/>
          </a:xfrm>
          <a:prstGeom prst="rect">
            <a:avLst/>
          </a:prstGeom>
          <a:noFill/>
          <a:ln w="9525">
            <a:noFill/>
            <a:miter lim="800000"/>
            <a:headEnd/>
            <a:tailEnd/>
          </a:ln>
        </p:spPr>
      </p:pic>
      <p:sp>
        <p:nvSpPr>
          <p:cNvPr id="185351" name="Text Box 3"/>
          <p:cNvSpPr txBox="1">
            <a:spLocks noChangeArrowheads="1"/>
          </p:cNvSpPr>
          <p:nvPr/>
        </p:nvSpPr>
        <p:spPr bwMode="auto">
          <a:xfrm>
            <a:off x="7615238" y="3362325"/>
            <a:ext cx="1000125" cy="266700"/>
          </a:xfrm>
          <a:prstGeom prst="rect">
            <a:avLst/>
          </a:prstGeom>
          <a:solidFill>
            <a:srgbClr val="FFFFFF"/>
          </a:solidFill>
          <a:ln w="9525">
            <a:solidFill>
              <a:srgbClr val="000000"/>
            </a:solidFill>
            <a:miter lim="800000"/>
          </a:ln>
        </p:spPr>
        <p:txBody>
          <a:bodyPr/>
          <a:lstStyle/>
          <a:p>
            <a:pPr algn="just"/>
            <a:r>
              <a:rPr lang="zh-CN" altLang="en-US" sz="1400" b="1">
                <a:solidFill>
                  <a:srgbClr val="FF0000"/>
                </a:solidFill>
                <a:latin typeface="黑体" panose="02010609060101010101" pitchFamily="49" charset="-122"/>
                <a:ea typeface="黑体" panose="02010609060101010101" pitchFamily="49" charset="-122"/>
              </a:rPr>
              <a:t>抛丸机防护帘</a:t>
            </a:r>
            <a:endParaRPr lang="zh-CN" sz="1400" b="1">
              <a:solidFill>
                <a:srgbClr val="FF0000"/>
              </a:solidFill>
              <a:latin typeface="黑体" panose="02010609060101010101" pitchFamily="49" charset="-122"/>
              <a:ea typeface="黑体" panose="02010609060101010101" pitchFamily="49" charset="-122"/>
            </a:endParaRPr>
          </a:p>
        </p:txBody>
      </p:sp>
      <p:cxnSp>
        <p:nvCxnSpPr>
          <p:cNvPr id="185352" name="AutoShape 4"/>
          <p:cNvCxnSpPr>
            <a:cxnSpLocks noChangeShapeType="1"/>
          </p:cNvCxnSpPr>
          <p:nvPr/>
        </p:nvCxnSpPr>
        <p:spPr bwMode="auto">
          <a:xfrm rot="10800000">
            <a:off x="6643688" y="2928938"/>
            <a:ext cx="971550" cy="538162"/>
          </a:xfrm>
          <a:prstGeom prst="straightConnector1">
            <a:avLst/>
          </a:prstGeom>
          <a:noFill/>
          <a:ln w="9525">
            <a:solidFill>
              <a:srgbClr val="FFFFFF"/>
            </a:solidFill>
            <a:round/>
            <a:tailEnd type="triangle" w="med" len="med"/>
          </a:ln>
        </p:spPr>
      </p:cxnSp>
      <p:pic>
        <p:nvPicPr>
          <p:cNvPr id="185353" name="Picture 5"/>
          <p:cNvPicPr>
            <a:picLocks noChangeAspect="1" noChangeArrowheads="1"/>
          </p:cNvPicPr>
          <p:nvPr/>
        </p:nvPicPr>
        <p:blipFill>
          <a:blip r:embed="rId7"/>
          <a:srcRect/>
          <a:stretch>
            <a:fillRect/>
          </a:stretch>
        </p:blipFill>
        <p:spPr bwMode="auto">
          <a:xfrm>
            <a:off x="3405188" y="3629025"/>
            <a:ext cx="2743200" cy="2952750"/>
          </a:xfrm>
          <a:prstGeom prst="rect">
            <a:avLst/>
          </a:prstGeom>
          <a:noFill/>
          <a:ln w="9525">
            <a:noFill/>
            <a:miter lim="800000"/>
            <a:headEnd/>
            <a:tailEnd/>
          </a:ln>
        </p:spPr>
      </p:pic>
      <p:pic>
        <p:nvPicPr>
          <p:cNvPr id="185354" name="Picture 6"/>
          <p:cNvPicPr>
            <a:picLocks noChangeAspect="1" noChangeArrowheads="1"/>
          </p:cNvPicPr>
          <p:nvPr/>
        </p:nvPicPr>
        <p:blipFill>
          <a:blip r:embed="rId8"/>
          <a:srcRect/>
          <a:stretch>
            <a:fillRect/>
          </a:stretch>
        </p:blipFill>
        <p:spPr bwMode="auto">
          <a:xfrm>
            <a:off x="6148388" y="3629025"/>
            <a:ext cx="2781300" cy="2952750"/>
          </a:xfrm>
          <a:prstGeom prst="rect">
            <a:avLst/>
          </a:prstGeom>
          <a:noFill/>
          <a:ln w="9525">
            <a:noFill/>
            <a:miter lim="800000"/>
            <a:headEnd/>
            <a:tailEnd/>
          </a:ln>
        </p:spPr>
      </p:pic>
      <p:sp>
        <p:nvSpPr>
          <p:cNvPr id="185355" name="Text Box 7"/>
          <p:cNvSpPr txBox="1">
            <a:spLocks noChangeArrowheads="1"/>
          </p:cNvSpPr>
          <p:nvPr/>
        </p:nvSpPr>
        <p:spPr bwMode="auto">
          <a:xfrm>
            <a:off x="4433888" y="5086350"/>
            <a:ext cx="928687" cy="257175"/>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除尘管道</a:t>
            </a:r>
            <a:endParaRPr lang="zh-CN" sz="1400" b="1">
              <a:solidFill>
                <a:srgbClr val="FF0000"/>
              </a:solidFill>
              <a:latin typeface="黑体" panose="02010609060101010101" pitchFamily="49" charset="-122"/>
              <a:ea typeface="黑体" panose="02010609060101010101" pitchFamily="49" charset="-122"/>
            </a:endParaRPr>
          </a:p>
        </p:txBody>
      </p:sp>
      <p:cxnSp>
        <p:nvCxnSpPr>
          <p:cNvPr id="185356" name="AutoShape 8"/>
          <p:cNvCxnSpPr>
            <a:cxnSpLocks noChangeShapeType="1"/>
          </p:cNvCxnSpPr>
          <p:nvPr/>
        </p:nvCxnSpPr>
        <p:spPr bwMode="auto">
          <a:xfrm rot="10800000">
            <a:off x="3929063" y="4714875"/>
            <a:ext cx="504825" cy="495300"/>
          </a:xfrm>
          <a:prstGeom prst="straightConnector1">
            <a:avLst/>
          </a:prstGeom>
          <a:noFill/>
          <a:ln w="9525">
            <a:solidFill>
              <a:srgbClr val="FFFFFF"/>
            </a:solidFill>
            <a:round/>
            <a:tailEnd type="triangle" w="med" len="med"/>
          </a:ln>
        </p:spPr>
      </p:cxnSp>
      <p:sp>
        <p:nvSpPr>
          <p:cNvPr id="185357" name="Text Box 9"/>
          <p:cNvSpPr txBox="1">
            <a:spLocks noChangeArrowheads="1"/>
          </p:cNvSpPr>
          <p:nvPr/>
        </p:nvSpPr>
        <p:spPr bwMode="auto">
          <a:xfrm>
            <a:off x="8062913" y="4619625"/>
            <a:ext cx="774700" cy="247650"/>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除尘器</a:t>
            </a:r>
            <a:endParaRPr lang="zh-CN" sz="1400" b="1">
              <a:solidFill>
                <a:srgbClr val="FF0000"/>
              </a:solidFill>
              <a:latin typeface="黑体" panose="02010609060101010101" pitchFamily="49" charset="-122"/>
              <a:ea typeface="黑体" panose="02010609060101010101" pitchFamily="49" charset="-122"/>
            </a:endParaRPr>
          </a:p>
        </p:txBody>
      </p:sp>
      <p:cxnSp>
        <p:nvCxnSpPr>
          <p:cNvPr id="185358" name="AutoShape 4"/>
          <p:cNvCxnSpPr>
            <a:cxnSpLocks noChangeShapeType="1"/>
          </p:cNvCxnSpPr>
          <p:nvPr/>
        </p:nvCxnSpPr>
        <p:spPr bwMode="auto">
          <a:xfrm rot="10800000">
            <a:off x="5357813" y="3000375"/>
            <a:ext cx="2409825" cy="619125"/>
          </a:xfrm>
          <a:prstGeom prst="straightConnector1">
            <a:avLst/>
          </a:prstGeom>
          <a:noFill/>
          <a:ln w="9525">
            <a:solidFill>
              <a:srgbClr val="FFFFFF"/>
            </a:solidFill>
            <a:round/>
            <a:tailEnd type="triangle" w="med" len="med"/>
          </a:ln>
        </p:spPr>
      </p:cxnSp>
      <p:sp>
        <p:nvSpPr>
          <p:cNvPr id="185359" name="Text Box 7"/>
          <p:cNvSpPr txBox="1">
            <a:spLocks noChangeArrowheads="1"/>
          </p:cNvSpPr>
          <p:nvPr/>
        </p:nvSpPr>
        <p:spPr bwMode="auto">
          <a:xfrm>
            <a:off x="7500938" y="2286000"/>
            <a:ext cx="928687" cy="257175"/>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除尘管道</a:t>
            </a:r>
            <a:endParaRPr lang="zh-CN" sz="1400" b="1">
              <a:solidFill>
                <a:srgbClr val="FF0000"/>
              </a:solidFill>
              <a:latin typeface="黑体" panose="02010609060101010101" pitchFamily="49" charset="-122"/>
              <a:ea typeface="黑体" panose="02010609060101010101" pitchFamily="49" charset="-122"/>
            </a:endParaRPr>
          </a:p>
        </p:txBody>
      </p:sp>
      <p:cxnSp>
        <p:nvCxnSpPr>
          <p:cNvPr id="185360" name="AutoShape 8"/>
          <p:cNvCxnSpPr>
            <a:cxnSpLocks noChangeShapeType="1"/>
          </p:cNvCxnSpPr>
          <p:nvPr/>
        </p:nvCxnSpPr>
        <p:spPr bwMode="auto">
          <a:xfrm rot="10800000">
            <a:off x="6996113" y="1914525"/>
            <a:ext cx="504825" cy="495300"/>
          </a:xfrm>
          <a:prstGeom prst="straightConnector1">
            <a:avLst/>
          </a:prstGeom>
          <a:noFill/>
          <a:ln w="9525">
            <a:solidFill>
              <a:srgbClr val="FFFFFF"/>
            </a:solidFill>
            <a:round/>
            <a:tailEnd type="triangle" w="med" len="med"/>
          </a:ln>
        </p:spPr>
      </p:cxn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609600" y="1752600"/>
            <a:ext cx="7848600" cy="4525963"/>
          </a:xfrm>
          <a:prstGeom prst="rect">
            <a:avLst/>
          </a:prstGeom>
          <a:noFill/>
          <a:ln w="9525">
            <a:noFill/>
            <a:miter lim="800000"/>
          </a:ln>
          <a:effectLst/>
        </p:spPr>
        <p:txBody>
          <a:bodyPr/>
          <a:lstStyle/>
          <a:p>
            <a:pPr indent="361950" fontAlgn="auto">
              <a:lnSpc>
                <a:spcPts val="3800"/>
              </a:lnSpc>
              <a:spcBef>
                <a:spcPts val="500"/>
              </a:spcBef>
              <a:spcAft>
                <a:spcPts val="0"/>
              </a:spcAft>
              <a:defRPr/>
            </a:pPr>
            <a:r>
              <a:rPr lang="zh-CN" altLang="en-US" sz="4200" kern="0" dirty="0">
                <a:solidFill>
                  <a:srgbClr val="C00000"/>
                </a:solidFill>
                <a:latin typeface="隶书" pitchFamily="49" charset="-122"/>
                <a:ea typeface="隶书" pitchFamily="49" charset="-122"/>
              </a:rPr>
              <a:t>要求：</a:t>
            </a:r>
            <a:endParaRPr lang="en-US" altLang="zh-CN" sz="4200" kern="0" dirty="0">
              <a:solidFill>
                <a:srgbClr val="C00000"/>
              </a:solidFill>
              <a:latin typeface="隶书" pitchFamily="49" charset="-122"/>
              <a:ea typeface="隶书" pitchFamily="49" charset="-122"/>
            </a:endParaRPr>
          </a:p>
          <a:p>
            <a:pPr marL="895350" indent="-533400" fontAlgn="auto">
              <a:lnSpc>
                <a:spcPts val="3800"/>
              </a:lnSpc>
              <a:spcBef>
                <a:spcPts val="500"/>
              </a:spcBef>
              <a:spcAft>
                <a:spcPts val="0"/>
              </a:spcAft>
              <a:defRPr/>
            </a:pPr>
            <a:r>
              <a:rPr lang="en-US" altLang="zh-CN" sz="3000" b="1" kern="0" dirty="0">
                <a:solidFill>
                  <a:srgbClr val="003192"/>
                </a:solidFill>
                <a:latin typeface="黑体" panose="02010609060101010101" pitchFamily="49" charset="-122"/>
                <a:ea typeface="黑体" panose="02010609060101010101" pitchFamily="49" charset="-122"/>
              </a:rPr>
              <a:t>✎  </a:t>
            </a:r>
            <a:r>
              <a:rPr lang="zh-CN" altLang="en-US" sz="3000" b="1" kern="0" dirty="0">
                <a:solidFill>
                  <a:srgbClr val="003192"/>
                </a:solidFill>
                <a:latin typeface="黑体" panose="02010609060101010101" pitchFamily="49" charset="-122"/>
                <a:ea typeface="黑体" panose="02010609060101010101" pitchFamily="49" charset="-122"/>
              </a:rPr>
              <a:t>熟悉化学毒物工程控制技术措施的主要类别；</a:t>
            </a:r>
            <a:endParaRPr lang="zh-CN" altLang="en-US" sz="3000" b="1" kern="0" dirty="0">
              <a:solidFill>
                <a:srgbClr val="003192"/>
              </a:solidFill>
              <a:latin typeface="黑体" panose="02010609060101010101" pitchFamily="49" charset="-122"/>
              <a:ea typeface="黑体" panose="02010609060101010101" pitchFamily="49" charset="-122"/>
            </a:endParaRPr>
          </a:p>
          <a:p>
            <a:pPr marL="809625" indent="-447675" fontAlgn="auto">
              <a:lnSpc>
                <a:spcPts val="3800"/>
              </a:lnSpc>
              <a:spcBef>
                <a:spcPts val="500"/>
              </a:spcBef>
              <a:spcAft>
                <a:spcPts val="0"/>
              </a:spcAft>
              <a:defRPr/>
            </a:pPr>
            <a:r>
              <a:rPr lang="en-US" altLang="zh-CN" sz="3000" b="1" kern="0" dirty="0">
                <a:solidFill>
                  <a:srgbClr val="003192"/>
                </a:solidFill>
                <a:latin typeface="黑体" panose="02010609060101010101" pitchFamily="49" charset="-122"/>
                <a:ea typeface="黑体" panose="02010609060101010101" pitchFamily="49" charset="-122"/>
              </a:rPr>
              <a:t>✎  </a:t>
            </a:r>
            <a:r>
              <a:rPr lang="zh-CN" altLang="en-US" sz="3000" b="1" kern="0" dirty="0">
                <a:solidFill>
                  <a:srgbClr val="003192"/>
                </a:solidFill>
                <a:latin typeface="黑体" panose="02010609060101010101" pitchFamily="49" charset="-122"/>
                <a:ea typeface="黑体" panose="02010609060101010101" pitchFamily="49" charset="-122"/>
              </a:rPr>
              <a:t>了解有害气体净化的主要方法、特点和应用范围。</a:t>
            </a:r>
            <a:endParaRPr lang="zh-CN" altLang="en-US" sz="3000" b="1" kern="0" dirty="0">
              <a:solidFill>
                <a:srgbClr val="003192"/>
              </a:solidFill>
              <a:latin typeface="黑体" panose="02010609060101010101" pitchFamily="49" charset="-122"/>
              <a:ea typeface="黑体" panose="02010609060101010101" pitchFamily="49" charset="-122"/>
            </a:endParaRPr>
          </a:p>
          <a:p>
            <a:pPr indent="361950" fontAlgn="auto">
              <a:lnSpc>
                <a:spcPts val="3800"/>
              </a:lnSpc>
              <a:spcBef>
                <a:spcPts val="500"/>
              </a:spcBef>
              <a:spcAft>
                <a:spcPts val="0"/>
              </a:spcAft>
              <a:defRPr/>
            </a:pPr>
            <a:endParaRPr lang="zh-CN" altLang="en-US" sz="3200" kern="0" dirty="0">
              <a:latin typeface="隶书" pitchFamily="49" charset="-122"/>
              <a:ea typeface="隶书" pitchFamily="49" charset="-122"/>
            </a:endParaRPr>
          </a:p>
        </p:txBody>
      </p:sp>
      <p:pic>
        <p:nvPicPr>
          <p:cNvPr id="186370" name="图片 6" descr="1295434162.jpg"/>
          <p:cNvPicPr>
            <a:picLocks noChangeAspect="1"/>
          </p:cNvPicPr>
          <p:nvPr/>
        </p:nvPicPr>
        <p:blipFill>
          <a:blip r:embed="rId1"/>
          <a:srcRect t="13728"/>
          <a:stretch>
            <a:fillRect/>
          </a:stretch>
        </p:blipFill>
        <p:spPr bwMode="auto">
          <a:xfrm>
            <a:off x="609600" y="4433888"/>
            <a:ext cx="8534400" cy="2195512"/>
          </a:xfrm>
          <a:prstGeom prst="rect">
            <a:avLst/>
          </a:prstGeom>
          <a:noFill/>
          <a:ln w="9525">
            <a:noFill/>
            <a:miter lim="800000"/>
            <a:headEnd/>
            <a:tailEnd/>
          </a:ln>
        </p:spPr>
      </p:pic>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3"/>
          <p:cNvSpPr txBox="1">
            <a:spLocks noChangeArrowheads="1"/>
          </p:cNvSpPr>
          <p:nvPr/>
        </p:nvSpPr>
        <p:spPr bwMode="auto">
          <a:xfrm>
            <a:off x="609600" y="1752600"/>
            <a:ext cx="5334000" cy="3048000"/>
          </a:xfrm>
          <a:prstGeom prst="rect">
            <a:avLst/>
          </a:prstGeom>
          <a:noFill/>
          <a:ln w="9525">
            <a:noFill/>
            <a:miter lim="800000"/>
          </a:ln>
        </p:spPr>
        <p:txBody>
          <a:bodyPr/>
          <a:lstStyle/>
          <a:p>
            <a:pPr algn="just">
              <a:lnSpc>
                <a:spcPts val="3800"/>
              </a:lnSpc>
            </a:pPr>
            <a:r>
              <a:rPr lang="zh-CN" altLang="en-US" sz="2800" b="1">
                <a:solidFill>
                  <a:srgbClr val="003192"/>
                </a:solidFill>
                <a:latin typeface="黑体" panose="02010609060101010101" pitchFamily="49" charset="-122"/>
                <a:ea typeface="黑体" panose="02010609060101010101" pitchFamily="49" charset="-122"/>
              </a:rPr>
              <a:t>        化学毒物主要来源于原料、辅助原料，中间产品、成品、副产品、夹杂物或废弃物，有时也会来自热分解产物及反应产物，以固态、液态、气态或气溶胶的形式存在于生产环境中。</a:t>
            </a:r>
            <a:endParaRPr lang="zh-CN" altLang="en-US" sz="2800" b="1">
              <a:solidFill>
                <a:srgbClr val="003192"/>
              </a:solidFill>
              <a:latin typeface="黑体" panose="02010609060101010101" pitchFamily="49" charset="-122"/>
              <a:ea typeface="黑体" panose="02010609060101010101" pitchFamily="49" charset="-122"/>
            </a:endParaRPr>
          </a:p>
          <a:p>
            <a:pPr algn="just">
              <a:lnSpc>
                <a:spcPts val="3800"/>
              </a:lnSpc>
              <a:spcBef>
                <a:spcPts val="1800"/>
              </a:spcBef>
            </a:pPr>
            <a:r>
              <a:rPr lang="zh-CN" altLang="en-US" sz="2800" b="1">
                <a:solidFill>
                  <a:srgbClr val="003192"/>
                </a:solidFill>
                <a:latin typeface="黑体" panose="02010609060101010101" pitchFamily="49" charset="-122"/>
                <a:ea typeface="黑体" panose="02010609060101010101" pitchFamily="49" charset="-122"/>
              </a:rPr>
              <a:t>        </a:t>
            </a:r>
            <a:endParaRPr lang="zh-CN" altLang="en-US" sz="2800" b="1">
              <a:solidFill>
                <a:srgbClr val="003192"/>
              </a:solidFill>
              <a:latin typeface="黑体" panose="02010609060101010101" pitchFamily="49" charset="-122"/>
              <a:ea typeface="黑体" panose="02010609060101010101" pitchFamily="49" charset="-122"/>
            </a:endParaRPr>
          </a:p>
        </p:txBody>
      </p:sp>
      <p:pic>
        <p:nvPicPr>
          <p:cNvPr id="187394" name="图片 4" descr="qy_pic.jpg"/>
          <p:cNvPicPr>
            <a:picLocks noChangeAspect="1"/>
          </p:cNvPicPr>
          <p:nvPr/>
        </p:nvPicPr>
        <p:blipFill>
          <a:blip r:embed="rId1"/>
          <a:srcRect/>
          <a:stretch>
            <a:fillRect/>
          </a:stretch>
        </p:blipFill>
        <p:spPr bwMode="auto">
          <a:xfrm>
            <a:off x="6096000" y="1905000"/>
            <a:ext cx="2362200" cy="2927350"/>
          </a:xfrm>
          <a:prstGeom prst="rect">
            <a:avLst/>
          </a:prstGeom>
          <a:noFill/>
          <a:ln w="9525">
            <a:noFill/>
            <a:miter lim="800000"/>
            <a:headEnd/>
            <a:tailEnd/>
          </a:ln>
        </p:spPr>
      </p:pic>
      <p:sp>
        <p:nvSpPr>
          <p:cNvPr id="187395" name="矩形 5"/>
          <p:cNvSpPr>
            <a:spLocks noChangeArrowheads="1"/>
          </p:cNvSpPr>
          <p:nvPr/>
        </p:nvSpPr>
        <p:spPr bwMode="auto">
          <a:xfrm>
            <a:off x="685800" y="4876800"/>
            <a:ext cx="8001000" cy="954088"/>
          </a:xfrm>
          <a:prstGeom prst="rect">
            <a:avLst/>
          </a:prstGeom>
          <a:noFill/>
          <a:ln w="9525">
            <a:noFill/>
            <a:miter lim="800000"/>
          </a:ln>
        </p:spPr>
        <p:txBody>
          <a:bodyPr>
            <a:spAutoFit/>
          </a:bodyPr>
          <a:lstStyle/>
          <a:p>
            <a:r>
              <a:rPr lang="zh-CN" altLang="en-US" sz="2800" b="1">
                <a:solidFill>
                  <a:srgbClr val="003192"/>
                </a:solidFill>
                <a:latin typeface="黑体" panose="02010609060101010101" pitchFamily="49" charset="-122"/>
                <a:ea typeface="黑体" panose="02010609060101010101" pitchFamily="49" charset="-122"/>
              </a:rPr>
              <a:t>       化学毒物控制技术措施包括预防措施、治理措施和净化措施。</a:t>
            </a:r>
            <a:endParaRPr lang="zh-CN" altLang="en-US" sz="2800" b="1">
              <a:solidFill>
                <a:srgbClr val="003192"/>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28625" y="1828800"/>
            <a:ext cx="8486775" cy="4648200"/>
          </a:xfrm>
          <a:prstGeom prst="rect">
            <a:avLst/>
          </a:prstGeom>
          <a:noFill/>
          <a:ln w="9525">
            <a:solidFill>
              <a:srgbClr val="5B9780"/>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2438400"/>
            <a:ext cx="8001000" cy="4048125"/>
          </a:xfrm>
          <a:prstGeom prst="rect">
            <a:avLst/>
          </a:prstGeom>
          <a:noFill/>
          <a:ln w="9525">
            <a:noFill/>
            <a:miter lim="800000"/>
          </a:ln>
        </p:spPr>
        <p:txBody>
          <a:bodyPr/>
          <a:lstStyle/>
          <a:p>
            <a:pPr marL="447675" indent="-447675" algn="just" eaLnBrk="0" fontAlgn="auto" hangingPunct="0">
              <a:spcBef>
                <a:spcPct val="20000"/>
              </a:spcBef>
              <a:spcAft>
                <a:spcPts val="0"/>
              </a:spcAft>
              <a:defRPr/>
            </a:pPr>
            <a:r>
              <a:rPr lang="zh-CN" altLang="en-US" sz="2200" b="1" kern="0" dirty="0">
                <a:solidFill>
                  <a:srgbClr val="003192"/>
                </a:solidFill>
                <a:latin typeface="黑体" panose="02010609060101010101" pitchFamily="49" charset="-122"/>
                <a:ea typeface="黑体" panose="02010609060101010101" pitchFamily="49" charset="-122"/>
              </a:rPr>
              <a:t>❀ </a:t>
            </a:r>
            <a:r>
              <a:rPr lang="zh-CN" altLang="en-US" sz="2200" b="1" dirty="0">
                <a:solidFill>
                  <a:srgbClr val="003192"/>
                </a:solidFill>
                <a:latin typeface="黑体" panose="02010609060101010101" pitchFamily="49" charset="-122"/>
                <a:ea typeface="黑体" panose="02010609060101010101" pitchFamily="49" charset="-122"/>
              </a:rPr>
              <a:t>以无毒低毒物料代替有毒高毒的物料，是控制有毒物质危害根本措施。</a:t>
            </a:r>
            <a:endParaRPr lang="zh-CN" altLang="en-US" sz="2200" b="1" kern="0" dirty="0">
              <a:solidFill>
                <a:srgbClr val="003192"/>
              </a:solidFill>
              <a:latin typeface="黑体" panose="02010609060101010101" pitchFamily="49" charset="-122"/>
              <a:ea typeface="黑体" panose="02010609060101010101" pitchFamily="49" charset="-122"/>
            </a:endParaRPr>
          </a:p>
          <a:p>
            <a:pPr marL="447675" indent="-447675" algn="just" eaLnBrk="0" fontAlgn="auto" hangingPunct="0">
              <a:spcBef>
                <a:spcPct val="200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a:t>
            </a:r>
            <a:r>
              <a:rPr lang="zh-CN" altLang="en-US" sz="2200" b="1" kern="0" dirty="0">
                <a:solidFill>
                  <a:srgbClr val="003192"/>
                </a:solidFill>
                <a:latin typeface="黑体" panose="02010609060101010101" pitchFamily="49" charset="-122"/>
                <a:ea typeface="黑体" panose="02010609060101010101" pitchFamily="49" charset="-122"/>
              </a:rPr>
              <a:t> </a:t>
            </a:r>
            <a:r>
              <a:rPr lang="zh-CN" altLang="en-US" sz="2200" b="1" dirty="0">
                <a:solidFill>
                  <a:srgbClr val="003192"/>
                </a:solidFill>
                <a:latin typeface="黑体" panose="02010609060101010101" pitchFamily="49" charset="-122"/>
                <a:ea typeface="黑体" panose="02010609060101010101" pitchFamily="49" charset="-122"/>
              </a:rPr>
              <a:t>改革工艺。尽量选择生产过程中不产生或少产生有毒物质的工艺。</a:t>
            </a:r>
            <a:endParaRPr lang="zh-CN" altLang="en-US" sz="2200" b="1" kern="0" dirty="0">
              <a:solidFill>
                <a:srgbClr val="003192"/>
              </a:solidFill>
              <a:latin typeface="黑体" panose="02010609060101010101" pitchFamily="49" charset="-122"/>
              <a:ea typeface="黑体" panose="02010609060101010101" pitchFamily="49" charset="-122"/>
            </a:endParaRPr>
          </a:p>
          <a:p>
            <a:pPr marL="447675" indent="-447675" algn="just" eaLnBrk="0" fontAlgn="auto" hangingPunct="0">
              <a:spcBef>
                <a:spcPct val="200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a:t>
            </a:r>
            <a:r>
              <a:rPr lang="zh-CN" altLang="en-US" sz="2200" b="1" kern="0" dirty="0">
                <a:solidFill>
                  <a:srgbClr val="003192"/>
                </a:solidFill>
                <a:latin typeface="黑体" panose="02010609060101010101" pitchFamily="49" charset="-122"/>
                <a:ea typeface="黑体" panose="02010609060101010101" pitchFamily="49" charset="-122"/>
              </a:rPr>
              <a:t> </a:t>
            </a:r>
            <a:r>
              <a:rPr lang="zh-CN" altLang="en-US" sz="2200" b="1" dirty="0">
                <a:solidFill>
                  <a:srgbClr val="003192"/>
                </a:solidFill>
                <a:latin typeface="黑体" panose="02010609060101010101" pitchFamily="49" charset="-122"/>
                <a:ea typeface="黑体" panose="02010609060101010101" pitchFamily="49" charset="-122"/>
              </a:rPr>
              <a:t>生产过程的密闭化，是防止有毒物质从生产过程中散发、外逸的关键。</a:t>
            </a:r>
            <a:endParaRPr lang="en-US" altLang="zh-CN" sz="2200" b="1" dirty="0">
              <a:solidFill>
                <a:srgbClr val="003192"/>
              </a:solidFill>
              <a:latin typeface="黑体" panose="02010609060101010101" pitchFamily="49" charset="-122"/>
              <a:ea typeface="黑体" panose="02010609060101010101" pitchFamily="49" charset="-122"/>
            </a:endParaRPr>
          </a:p>
          <a:p>
            <a:pPr marL="342900" indent="-342900" algn="just" eaLnBrk="0" fontAlgn="auto" hangingPunct="0">
              <a:spcBef>
                <a:spcPct val="20000"/>
              </a:spcBef>
              <a:spcAft>
                <a:spcPts val="0"/>
              </a:spcAft>
              <a:defRPr/>
            </a:pPr>
            <a:r>
              <a:rPr lang="en-US" altLang="zh-CN" sz="2200" b="1" kern="0" dirty="0">
                <a:solidFill>
                  <a:srgbClr val="003192"/>
                </a:solidFill>
                <a:latin typeface="黑体" panose="02010609060101010101" pitchFamily="49" charset="-122"/>
                <a:ea typeface="黑体" panose="02010609060101010101" pitchFamily="49" charset="-122"/>
              </a:rPr>
              <a:t>  </a:t>
            </a:r>
            <a:endParaRPr lang="en-US" altLang="zh-CN" sz="2200" b="1" kern="0" dirty="0">
              <a:solidFill>
                <a:srgbClr val="003192"/>
              </a:solidFill>
              <a:latin typeface="黑体" panose="02010609060101010101" pitchFamily="49" charset="-122"/>
              <a:ea typeface="黑体" panose="02010609060101010101" pitchFamily="49" charset="-122"/>
            </a:endParaRPr>
          </a:p>
          <a:p>
            <a:pPr marL="342900" indent="-342900" algn="just" eaLnBrk="0" fontAlgn="auto" hangingPunct="0">
              <a:spcBef>
                <a:spcPct val="20000"/>
              </a:spcBef>
              <a:spcAft>
                <a:spcPts val="0"/>
              </a:spcAft>
              <a:defRPr/>
            </a:pPr>
            <a:r>
              <a:rPr lang="en-US" altLang="zh-CN" sz="2200" b="1" kern="0" dirty="0">
                <a:solidFill>
                  <a:srgbClr val="003192"/>
                </a:solidFill>
                <a:latin typeface="黑体" panose="02010609060101010101" pitchFamily="49" charset="-122"/>
                <a:ea typeface="黑体" panose="02010609060101010101" pitchFamily="49" charset="-122"/>
              </a:rPr>
              <a:t>       </a:t>
            </a:r>
            <a:endParaRPr lang="en-US" altLang="zh-CN" sz="2200" b="1" kern="0" dirty="0">
              <a:solidFill>
                <a:srgbClr val="003192"/>
              </a:solidFill>
              <a:latin typeface="黑体" panose="02010609060101010101" pitchFamily="49" charset="-122"/>
              <a:ea typeface="黑体" panose="02010609060101010101" pitchFamily="49" charset="-122"/>
            </a:endParaRPr>
          </a:p>
          <a:p>
            <a:pPr marL="342900" indent="-342900" algn="just" eaLnBrk="0" fontAlgn="auto" hangingPunct="0">
              <a:spcBef>
                <a:spcPct val="20000"/>
              </a:spcBef>
              <a:spcAft>
                <a:spcPts val="0"/>
              </a:spcAft>
              <a:defRPr/>
            </a:pPr>
            <a:endParaRPr lang="zh-CN" altLang="en-US" b="1" kern="0" dirty="0">
              <a:solidFill>
                <a:srgbClr val="003192"/>
              </a:solidFill>
              <a:latin typeface="黑体" panose="02010609060101010101" pitchFamily="49" charset="-122"/>
              <a:ea typeface="黑体" panose="02010609060101010101" pitchFamily="49" charset="-122"/>
            </a:endParaRPr>
          </a:p>
          <a:p>
            <a:pPr marL="447675" indent="-447675" algn="just" eaLnBrk="0" fontAlgn="auto" hangingPunct="0">
              <a:spcBef>
                <a:spcPct val="200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a:t>
            </a:r>
            <a:r>
              <a:rPr lang="zh-CN" altLang="en-US" sz="2200" b="1" kern="0" dirty="0">
                <a:solidFill>
                  <a:srgbClr val="003192"/>
                </a:solidFill>
                <a:latin typeface="黑体" panose="02010609060101010101" pitchFamily="49" charset="-122"/>
                <a:ea typeface="黑体" panose="02010609060101010101" pitchFamily="49" charset="-122"/>
              </a:rPr>
              <a:t> </a:t>
            </a:r>
            <a:r>
              <a:rPr lang="zh-CN" altLang="en-US" sz="2200" b="1" dirty="0">
                <a:solidFill>
                  <a:srgbClr val="003192"/>
                </a:solidFill>
                <a:latin typeface="黑体" panose="02010609060101010101" pitchFamily="49" charset="-122"/>
                <a:ea typeface="黑体" panose="02010609060101010101" pitchFamily="49" charset="-122"/>
              </a:rPr>
              <a:t>把工人操作地点与生产设备隔离开来，避免工人接触有毒物质。</a:t>
            </a:r>
            <a:endParaRPr lang="zh-CN" altLang="en-US" sz="2200" b="1" dirty="0">
              <a:solidFill>
                <a:srgbClr val="003192"/>
              </a:solidFill>
              <a:latin typeface="黑体" panose="02010609060101010101" pitchFamily="49" charset="-122"/>
              <a:ea typeface="黑体" panose="02010609060101010101" pitchFamily="49" charset="-122"/>
            </a:endParaRPr>
          </a:p>
        </p:txBody>
      </p:sp>
      <p:sp>
        <p:nvSpPr>
          <p:cNvPr id="7" name="矩形 6"/>
          <p:cNvSpPr/>
          <p:nvPr/>
        </p:nvSpPr>
        <p:spPr>
          <a:xfrm>
            <a:off x="1143000" y="4800600"/>
            <a:ext cx="7315200" cy="938213"/>
          </a:xfrm>
          <a:prstGeom prst="rect">
            <a:avLst/>
          </a:prstGeom>
        </p:spPr>
        <p:txBody>
          <a:bodyPr>
            <a:spAutoFit/>
          </a:bodyPr>
          <a:lstStyle/>
          <a:p>
            <a:pPr fontAlgn="auto">
              <a:lnSpc>
                <a:spcPts val="2200"/>
              </a:lnSpc>
              <a:spcBef>
                <a:spcPts val="0"/>
              </a:spcBef>
              <a:spcAft>
                <a:spcPts val="0"/>
              </a:spcAft>
              <a:defRPr/>
            </a:pPr>
            <a:r>
              <a:rPr lang="zh-CN" altLang="en-US" b="1" kern="0" dirty="0">
                <a:solidFill>
                  <a:srgbClr val="003192"/>
                </a:solidFill>
                <a:latin typeface="黑体" panose="02010609060101010101" pitchFamily="49" charset="-122"/>
                <a:ea typeface="黑体" panose="02010609060101010101" pitchFamily="49" charset="-122"/>
              </a:rPr>
              <a:t>     生产过程的密闭包括设备本身的密闭以及投料、出料，物料运输、粉碎、包装等过程的密闭和毒物的不散逸，以及避免生产过程中的跑、冒、滴、漏现象。</a:t>
            </a:r>
            <a:endParaRPr lang="zh-CN" altLang="en-US" b="1" dirty="0">
              <a:solidFill>
                <a:srgbClr val="003192"/>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345649"/>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r>
              <a:rPr lang="zh-CN" altLang="en-US" sz="2200" b="1" kern="0" dirty="0">
                <a:solidFill>
                  <a:srgbClr val="003192"/>
                </a:solidFill>
                <a:latin typeface="黑体" panose="02010609060101010101" pitchFamily="49" charset="-122"/>
                <a:ea typeface="黑体" panose="02010609060101010101" pitchFamily="49" charset="-122"/>
              </a:rPr>
              <a:t>受生产条件及其工艺特点的限制，采用预防技术措施后，仍会有毒物散逸。此时，一般需采取通风排毒等治理措施。</a:t>
            </a:r>
            <a:endParaRPr lang="en-US" altLang="zh-CN" sz="2200" b="1" kern="0" dirty="0">
              <a:solidFill>
                <a:srgbClr val="003192"/>
              </a:solidFill>
              <a:latin typeface="黑体" panose="02010609060101010101" pitchFamily="49" charset="-122"/>
              <a:ea typeface="黑体" panose="02010609060101010101" pitchFamily="49" charset="-122"/>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0" name="直接连接符 9"/>
          <p:cNvCxnSpPr/>
          <p:nvPr/>
        </p:nvCxnSpPr>
        <p:spPr>
          <a:xfrm>
            <a:off x="3352800" y="2971800"/>
            <a:ext cx="5334000" cy="1588"/>
          </a:xfrm>
          <a:prstGeom prst="line">
            <a:avLst/>
          </a:prstGeom>
          <a:ln w="19050">
            <a:solidFill>
              <a:srgbClr val="345649"/>
            </a:solidFill>
          </a:ln>
        </p:spPr>
        <p:style>
          <a:lnRef idx="1">
            <a:schemeClr val="accent1"/>
          </a:lnRef>
          <a:fillRef idx="0">
            <a:schemeClr val="accent1"/>
          </a:fillRef>
          <a:effectRef idx="0">
            <a:schemeClr val="accent1"/>
          </a:effectRef>
          <a:fontRef idx="minor">
            <a:schemeClr val="tx1"/>
          </a:fontRef>
        </p:style>
      </p:cxnSp>
      <p:graphicFrame>
        <p:nvGraphicFramePr>
          <p:cNvPr id="11" name="图示 10"/>
          <p:cNvGraphicFramePr/>
          <p:nvPr/>
        </p:nvGraphicFramePr>
        <p:xfrm>
          <a:off x="685800" y="3581400"/>
          <a:ext cx="4495800" cy="25908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89446" name="矩形 11"/>
          <p:cNvSpPr>
            <a:spLocks noChangeArrowheads="1"/>
          </p:cNvSpPr>
          <p:nvPr/>
        </p:nvSpPr>
        <p:spPr bwMode="auto">
          <a:xfrm>
            <a:off x="1524000" y="3200400"/>
            <a:ext cx="7239000" cy="3246438"/>
          </a:xfrm>
          <a:prstGeom prst="rect">
            <a:avLst/>
          </a:prstGeom>
          <a:noFill/>
          <a:ln w="9525">
            <a:noFill/>
            <a:miter lim="800000"/>
          </a:ln>
        </p:spPr>
        <p:txBody>
          <a:bodyPr>
            <a:spAutoFit/>
          </a:bodyPr>
          <a:lstStyle/>
          <a:p>
            <a:pPr>
              <a:lnSpc>
                <a:spcPts val="3000"/>
              </a:lnSpc>
              <a:spcBef>
                <a:spcPts val="1800"/>
              </a:spcBef>
            </a:pPr>
            <a:r>
              <a:rPr lang="en-US" altLang="zh-CN" sz="2400" b="1">
                <a:solidFill>
                  <a:srgbClr val="003192"/>
                </a:solidFill>
                <a:latin typeface="黑体" panose="02010609060101010101" pitchFamily="49" charset="-122"/>
                <a:ea typeface="黑体" panose="02010609060101010101" pitchFamily="49" charset="-122"/>
              </a:rPr>
              <a:t>[</a:t>
            </a:r>
            <a:r>
              <a:rPr lang="zh-CN" altLang="en-US" sz="2400" b="1">
                <a:solidFill>
                  <a:srgbClr val="003192"/>
                </a:solidFill>
                <a:latin typeface="黑体" panose="02010609060101010101" pitchFamily="49" charset="-122"/>
                <a:ea typeface="黑体" panose="02010609060101010101" pitchFamily="49" charset="-122"/>
              </a:rPr>
              <a:t>方式</a:t>
            </a:r>
            <a:r>
              <a:rPr lang="en-US" altLang="zh-CN" sz="2400" b="1">
                <a:solidFill>
                  <a:srgbClr val="003192"/>
                </a:solidFill>
                <a:latin typeface="黑体" panose="02010609060101010101" pitchFamily="49" charset="-122"/>
                <a:ea typeface="黑体" panose="02010609060101010101" pitchFamily="49" charset="-122"/>
              </a:rPr>
              <a:t>]</a:t>
            </a:r>
            <a:r>
              <a:rPr lang="zh-CN" altLang="en-US" sz="2400" b="1">
                <a:solidFill>
                  <a:srgbClr val="003192"/>
                </a:solidFill>
                <a:latin typeface="黑体" panose="02010609060101010101" pitchFamily="49" charset="-122"/>
                <a:ea typeface="黑体" panose="02010609060101010101" pitchFamily="49" charset="-122"/>
              </a:rPr>
              <a:t>可以利用自然通风实现，也可借助于机械通风实现。</a:t>
            </a:r>
            <a:endParaRPr lang="zh-CN" altLang="en-US" sz="2400" b="1">
              <a:solidFill>
                <a:srgbClr val="003192"/>
              </a:solidFill>
              <a:latin typeface="黑体" panose="02010609060101010101" pitchFamily="49" charset="-122"/>
              <a:ea typeface="黑体" panose="02010609060101010101" pitchFamily="49" charset="-122"/>
            </a:endParaRPr>
          </a:p>
          <a:p>
            <a:pPr>
              <a:lnSpc>
                <a:spcPts val="3000"/>
              </a:lnSpc>
              <a:spcBef>
                <a:spcPts val="1800"/>
              </a:spcBef>
            </a:pPr>
            <a:r>
              <a:rPr lang="en-US" altLang="zh-CN" sz="2400" b="1">
                <a:solidFill>
                  <a:srgbClr val="003192"/>
                </a:solidFill>
                <a:latin typeface="黑体" panose="02010609060101010101" pitchFamily="49" charset="-122"/>
                <a:ea typeface="黑体" panose="02010609060101010101" pitchFamily="49" charset="-122"/>
              </a:rPr>
              <a:t>[</a:t>
            </a:r>
            <a:r>
              <a:rPr lang="zh-CN" altLang="en-US" sz="2400" b="1">
                <a:solidFill>
                  <a:srgbClr val="003192"/>
                </a:solidFill>
                <a:latin typeface="黑体" panose="02010609060101010101" pitchFamily="49" charset="-122"/>
                <a:ea typeface="黑体" panose="02010609060101010101" pitchFamily="49" charset="-122"/>
              </a:rPr>
              <a:t>适用</a:t>
            </a:r>
            <a:r>
              <a:rPr lang="en-US" altLang="zh-CN" sz="2400" b="1">
                <a:solidFill>
                  <a:srgbClr val="003192"/>
                </a:solidFill>
                <a:latin typeface="黑体" panose="02010609060101010101" pitchFamily="49" charset="-122"/>
                <a:ea typeface="黑体" panose="02010609060101010101" pitchFamily="49" charset="-122"/>
              </a:rPr>
              <a:t>]</a:t>
            </a:r>
            <a:r>
              <a:rPr lang="zh-CN" altLang="en-US" sz="2400" b="1">
                <a:solidFill>
                  <a:srgbClr val="003192"/>
                </a:solidFill>
                <a:latin typeface="黑体" panose="02010609060101010101" pitchFamily="49" charset="-122"/>
                <a:ea typeface="黑体" panose="02010609060101010101" pitchFamily="49" charset="-122"/>
              </a:rPr>
              <a:t> 低毒物质，有毒气体散发源过于分散且散发量不大的情况，或虽有局部排风装置但仍有毒物逸散的情况，也可作为局部排风的辅助措施。</a:t>
            </a:r>
            <a:endParaRPr lang="en-US" altLang="zh-CN" sz="2400" b="1">
              <a:solidFill>
                <a:srgbClr val="003192"/>
              </a:solidFill>
              <a:latin typeface="黑体" panose="02010609060101010101" pitchFamily="49" charset="-122"/>
              <a:ea typeface="黑体" panose="02010609060101010101" pitchFamily="49" charset="-122"/>
            </a:endParaRPr>
          </a:p>
          <a:p>
            <a:pPr>
              <a:lnSpc>
                <a:spcPts val="3000"/>
              </a:lnSpc>
              <a:spcBef>
                <a:spcPts val="1800"/>
              </a:spcBef>
            </a:pPr>
            <a:r>
              <a:rPr lang="en-US" altLang="zh-CN" sz="2400" b="1">
                <a:solidFill>
                  <a:srgbClr val="003192"/>
                </a:solidFill>
                <a:latin typeface="黑体" panose="02010609060101010101" pitchFamily="49" charset="-122"/>
                <a:ea typeface="黑体" panose="02010609060101010101" pitchFamily="49" charset="-122"/>
              </a:rPr>
              <a:t>[</a:t>
            </a:r>
            <a:r>
              <a:rPr lang="zh-CN" altLang="en-US" sz="2400" b="1">
                <a:solidFill>
                  <a:srgbClr val="003192"/>
                </a:solidFill>
                <a:latin typeface="黑体" panose="02010609060101010101" pitchFamily="49" charset="-122"/>
                <a:ea typeface="黑体" panose="02010609060101010101" pitchFamily="49" charset="-122"/>
              </a:rPr>
              <a:t>注意</a:t>
            </a:r>
            <a:r>
              <a:rPr lang="en-US" altLang="zh-CN" sz="2400" b="1">
                <a:solidFill>
                  <a:srgbClr val="003192"/>
                </a:solidFill>
                <a:latin typeface="黑体" panose="02010609060101010101" pitchFamily="49" charset="-122"/>
                <a:ea typeface="黑体" panose="02010609060101010101" pitchFamily="49" charset="-122"/>
              </a:rPr>
              <a:t>]</a:t>
            </a:r>
            <a:r>
              <a:rPr lang="zh-CN" altLang="en-US" sz="2400" b="1">
                <a:solidFill>
                  <a:srgbClr val="003192"/>
                </a:solidFill>
                <a:latin typeface="黑体" panose="02010609060101010101" pitchFamily="49" charset="-122"/>
                <a:ea typeface="黑体" panose="02010609060101010101" pitchFamily="49" charset="-122"/>
              </a:rPr>
              <a:t>应根据车间气流条件，使新鲜空气或污染较少的空气先流经工作地点，再去冲淡污染较严重的空气。</a:t>
            </a:r>
            <a:endParaRPr lang="zh-CN" altLang="en-US" sz="2400" b="1">
              <a:solidFill>
                <a:srgbClr val="003192"/>
              </a:solidFill>
              <a:latin typeface="黑体" panose="02010609060101010101" pitchFamily="49" charset="-122"/>
              <a:ea typeface="黑体" panose="02010609060101010101" pitchFamily="49" charset="-122"/>
            </a:endParaRPr>
          </a:p>
        </p:txBody>
      </p:sp>
      <p:sp>
        <p:nvSpPr>
          <p:cNvPr id="13"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345649"/>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graphicFrame>
        <p:nvGraphicFramePr>
          <p:cNvPr id="11" name="图示 10"/>
          <p:cNvGraphicFramePr/>
          <p:nvPr/>
        </p:nvGraphicFramePr>
        <p:xfrm>
          <a:off x="685800" y="3124200"/>
          <a:ext cx="4495800" cy="25908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90469" name="矩形 11"/>
          <p:cNvSpPr>
            <a:spLocks noChangeArrowheads="1"/>
          </p:cNvSpPr>
          <p:nvPr/>
        </p:nvSpPr>
        <p:spPr bwMode="auto">
          <a:xfrm>
            <a:off x="1676400" y="2667000"/>
            <a:ext cx="7086600" cy="3371850"/>
          </a:xfrm>
          <a:prstGeom prst="rect">
            <a:avLst/>
          </a:prstGeom>
          <a:noFill/>
          <a:ln w="9525">
            <a:noFill/>
            <a:miter lim="800000"/>
          </a:ln>
        </p:spPr>
        <p:txBody>
          <a:bodyPr>
            <a:spAutoFit/>
          </a:bodyPr>
          <a:lstStyle/>
          <a:p>
            <a:pPr algn="just">
              <a:lnSpc>
                <a:spcPts val="3000"/>
              </a:lnSpc>
              <a:spcBef>
                <a:spcPts val="1800"/>
              </a:spcBef>
            </a:pPr>
            <a:r>
              <a:rPr lang="en-US" altLang="zh-CN" sz="2400" b="1">
                <a:solidFill>
                  <a:srgbClr val="003192"/>
                </a:solidFill>
                <a:latin typeface="黑体" panose="02010609060101010101" pitchFamily="49" charset="-122"/>
                <a:ea typeface="黑体" panose="02010609060101010101" pitchFamily="49" charset="-122"/>
              </a:rPr>
              <a:t>[</a:t>
            </a:r>
            <a:r>
              <a:rPr lang="zh-CN" altLang="en-US" sz="2400" b="1">
                <a:solidFill>
                  <a:srgbClr val="003192"/>
                </a:solidFill>
                <a:latin typeface="黑体" panose="02010609060101010101" pitchFamily="49" charset="-122"/>
                <a:ea typeface="黑体" panose="02010609060101010101" pitchFamily="49" charset="-122"/>
              </a:rPr>
              <a:t>事故通风</a:t>
            </a:r>
            <a:r>
              <a:rPr lang="en-US" altLang="zh-CN" sz="2400" b="1">
                <a:solidFill>
                  <a:srgbClr val="003192"/>
                </a:solidFill>
                <a:latin typeface="黑体" panose="02010609060101010101" pitchFamily="49" charset="-122"/>
                <a:ea typeface="黑体" panose="02010609060101010101" pitchFamily="49" charset="-122"/>
              </a:rPr>
              <a:t>]</a:t>
            </a:r>
            <a:r>
              <a:rPr lang="zh-CN" altLang="en-US" sz="2400" b="1">
                <a:solidFill>
                  <a:srgbClr val="003192"/>
                </a:solidFill>
                <a:latin typeface="黑体" panose="02010609060101010101" pitchFamily="49" charset="-122"/>
                <a:ea typeface="黑体" panose="02010609060101010101" pitchFamily="49" charset="-122"/>
              </a:rPr>
              <a:t>在生产中可能突然逸出大量有害物质或易造成急性中毒或易燃易爆的化学物质的室内作用场所，应设置事故通风装置及与事故排风系统相联锁的泄漏报警装置。</a:t>
            </a:r>
            <a:endParaRPr lang="zh-CN" altLang="en-US" sz="2400" b="1">
              <a:solidFill>
                <a:srgbClr val="003192"/>
              </a:solidFill>
              <a:latin typeface="黑体" panose="02010609060101010101" pitchFamily="49" charset="-122"/>
              <a:ea typeface="黑体" panose="02010609060101010101" pitchFamily="49" charset="-122"/>
            </a:endParaRPr>
          </a:p>
          <a:p>
            <a:pPr algn="just">
              <a:lnSpc>
                <a:spcPts val="3000"/>
              </a:lnSpc>
              <a:spcBef>
                <a:spcPts val="1800"/>
              </a:spcBef>
            </a:pPr>
            <a:r>
              <a:rPr lang="zh-CN" altLang="en-US" sz="2400" b="1">
                <a:solidFill>
                  <a:srgbClr val="003192"/>
                </a:solidFill>
                <a:latin typeface="黑体" panose="02010609060101010101" pitchFamily="49" charset="-122"/>
                <a:ea typeface="黑体" panose="02010609060101010101" pitchFamily="49" charset="-122"/>
              </a:rPr>
              <a:t>（</a:t>
            </a:r>
            <a:r>
              <a:rPr lang="en-US" altLang="zh-CN" sz="2400" b="1">
                <a:solidFill>
                  <a:srgbClr val="003192"/>
                </a:solidFill>
                <a:latin typeface="黑体" panose="02010609060101010101" pitchFamily="49" charset="-122"/>
                <a:ea typeface="黑体" panose="02010609060101010101" pitchFamily="49" charset="-122"/>
              </a:rPr>
              <a:t>1</a:t>
            </a:r>
            <a:r>
              <a:rPr lang="zh-CN" altLang="en-US" sz="2400" b="1">
                <a:solidFill>
                  <a:srgbClr val="003192"/>
                </a:solidFill>
                <a:latin typeface="黑体" panose="02010609060101010101" pitchFamily="49" charset="-122"/>
                <a:ea typeface="黑体" panose="02010609060101010101" pitchFamily="49" charset="-122"/>
              </a:rPr>
              <a:t>）事故通风宜有经常使用的通风系统和事故通风系统共同保证。发生事故时，必须保证能够提供足够的通风量。事故通风的风量宜根据工艺设计要求通过计算确定，但换气次数不宜小于</a:t>
            </a:r>
            <a:r>
              <a:rPr lang="en-US" altLang="zh-CN" sz="2400" b="1">
                <a:solidFill>
                  <a:srgbClr val="003192"/>
                </a:solidFill>
                <a:latin typeface="黑体" panose="02010609060101010101" pitchFamily="49" charset="-122"/>
                <a:ea typeface="黑体" panose="02010609060101010101" pitchFamily="49" charset="-122"/>
              </a:rPr>
              <a:t>12</a:t>
            </a:r>
            <a:r>
              <a:rPr lang="zh-CN" altLang="en-US" sz="2400" b="1">
                <a:solidFill>
                  <a:srgbClr val="003192"/>
                </a:solidFill>
                <a:latin typeface="黑体" panose="02010609060101010101" pitchFamily="49" charset="-122"/>
                <a:ea typeface="黑体" panose="02010609060101010101" pitchFamily="49" charset="-122"/>
              </a:rPr>
              <a:t>次</a:t>
            </a:r>
            <a:r>
              <a:rPr lang="en-US" altLang="zh-CN" sz="2400" b="1">
                <a:solidFill>
                  <a:srgbClr val="003192"/>
                </a:solidFill>
                <a:latin typeface="黑体" panose="02010609060101010101" pitchFamily="49" charset="-122"/>
                <a:ea typeface="黑体" panose="02010609060101010101" pitchFamily="49" charset="-122"/>
              </a:rPr>
              <a:t>/h</a:t>
            </a:r>
            <a:r>
              <a:rPr lang="zh-CN" altLang="en-US" sz="2400" b="1">
                <a:solidFill>
                  <a:srgbClr val="003192"/>
                </a:solidFill>
                <a:latin typeface="黑体" panose="02010609060101010101" pitchFamily="49" charset="-122"/>
                <a:ea typeface="黑体" panose="02010609060101010101" pitchFamily="49" charset="-122"/>
              </a:rPr>
              <a:t>。</a:t>
            </a:r>
            <a:endParaRPr lang="zh-CN" altLang="en-US" sz="2400" b="1">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345649"/>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graphicFrame>
        <p:nvGraphicFramePr>
          <p:cNvPr id="11" name="图示 10"/>
          <p:cNvGraphicFramePr/>
          <p:nvPr/>
        </p:nvGraphicFramePr>
        <p:xfrm>
          <a:off x="685800" y="3124200"/>
          <a:ext cx="4495800" cy="25908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91493" name="矩形 11"/>
          <p:cNvSpPr>
            <a:spLocks noChangeArrowheads="1"/>
          </p:cNvSpPr>
          <p:nvPr/>
        </p:nvSpPr>
        <p:spPr bwMode="auto">
          <a:xfrm>
            <a:off x="1676400" y="2819400"/>
            <a:ext cx="7086600" cy="2862263"/>
          </a:xfrm>
          <a:prstGeom prst="rect">
            <a:avLst/>
          </a:prstGeom>
          <a:noFill/>
          <a:ln w="9525">
            <a:noFill/>
            <a:miter lim="800000"/>
          </a:ln>
        </p:spPr>
        <p:txBody>
          <a:bodyPr>
            <a:spAutoFit/>
          </a:bodyPr>
          <a:lstStyle/>
          <a:p>
            <a:pPr algn="just">
              <a:lnSpc>
                <a:spcPts val="3000"/>
              </a:lnSpc>
              <a:spcBef>
                <a:spcPts val="1800"/>
              </a:spcBef>
            </a:pPr>
            <a:r>
              <a:rPr lang="en-US" altLang="zh-CN" sz="2400" b="1">
                <a:solidFill>
                  <a:srgbClr val="003192"/>
                </a:solidFill>
                <a:latin typeface="黑体" panose="02010609060101010101" pitchFamily="49" charset="-122"/>
                <a:ea typeface="黑体" panose="02010609060101010101" pitchFamily="49" charset="-122"/>
              </a:rPr>
              <a:t>[</a:t>
            </a:r>
            <a:r>
              <a:rPr lang="zh-CN" altLang="en-US" sz="2400" b="1">
                <a:solidFill>
                  <a:srgbClr val="003192"/>
                </a:solidFill>
                <a:latin typeface="黑体" panose="02010609060101010101" pitchFamily="49" charset="-122"/>
                <a:ea typeface="黑体" panose="02010609060101010101" pitchFamily="49" charset="-122"/>
              </a:rPr>
              <a:t>事故通风</a:t>
            </a:r>
            <a:r>
              <a:rPr lang="en-US" altLang="zh-CN" sz="2400" b="1">
                <a:solidFill>
                  <a:srgbClr val="003192"/>
                </a:solidFill>
                <a:latin typeface="黑体" panose="02010609060101010101" pitchFamily="49" charset="-122"/>
                <a:ea typeface="黑体" panose="02010609060101010101" pitchFamily="49" charset="-122"/>
              </a:rPr>
              <a:t>]</a:t>
            </a:r>
            <a:endParaRPr lang="zh-CN" altLang="en-US" sz="2400" b="1">
              <a:solidFill>
                <a:srgbClr val="003192"/>
              </a:solidFill>
              <a:latin typeface="黑体" panose="02010609060101010101" pitchFamily="49" charset="-122"/>
              <a:ea typeface="黑体" panose="02010609060101010101" pitchFamily="49" charset="-122"/>
            </a:endParaRPr>
          </a:p>
          <a:p>
            <a:pPr>
              <a:lnSpc>
                <a:spcPts val="3000"/>
              </a:lnSpc>
              <a:spcBef>
                <a:spcPts val="1800"/>
              </a:spcBef>
            </a:pPr>
            <a:r>
              <a:rPr lang="zh-CN" altLang="en-US" sz="2400" b="1">
                <a:solidFill>
                  <a:srgbClr val="003192"/>
                </a:solidFill>
                <a:latin typeface="黑体" panose="02010609060101010101" pitchFamily="49" charset="-122"/>
                <a:ea typeface="黑体" panose="02010609060101010101" pitchFamily="49" charset="-122"/>
              </a:rPr>
              <a:t>（</a:t>
            </a:r>
            <a:r>
              <a:rPr lang="en-US" altLang="zh-CN" sz="2400" b="1">
                <a:solidFill>
                  <a:srgbClr val="003192"/>
                </a:solidFill>
                <a:latin typeface="黑体" panose="02010609060101010101" pitchFamily="49" charset="-122"/>
                <a:ea typeface="黑体" panose="02010609060101010101" pitchFamily="49" charset="-122"/>
              </a:rPr>
              <a:t>2</a:t>
            </a:r>
            <a:r>
              <a:rPr lang="zh-CN" altLang="en-US" sz="2400" b="1">
                <a:solidFill>
                  <a:srgbClr val="003192"/>
                </a:solidFill>
                <a:latin typeface="黑体" panose="02010609060101010101" pitchFamily="49" charset="-122"/>
                <a:ea typeface="黑体" panose="02010609060101010101" pitchFamily="49" charset="-122"/>
              </a:rPr>
              <a:t>）事故通风通风机的控制开关应分别设置在室内、室外便于操作的地点。</a:t>
            </a:r>
            <a:endParaRPr lang="zh-CN" altLang="en-US" sz="2400" b="1">
              <a:solidFill>
                <a:srgbClr val="003192"/>
              </a:solidFill>
              <a:latin typeface="黑体" panose="02010609060101010101" pitchFamily="49" charset="-122"/>
              <a:ea typeface="黑体" panose="02010609060101010101" pitchFamily="49" charset="-122"/>
            </a:endParaRPr>
          </a:p>
          <a:p>
            <a:pPr>
              <a:lnSpc>
                <a:spcPts val="3000"/>
              </a:lnSpc>
              <a:spcBef>
                <a:spcPts val="1800"/>
              </a:spcBef>
            </a:pPr>
            <a:r>
              <a:rPr lang="zh-CN" altLang="en-US" sz="2400" b="1">
                <a:solidFill>
                  <a:srgbClr val="003192"/>
                </a:solidFill>
                <a:latin typeface="黑体" panose="02010609060101010101" pitchFamily="49" charset="-122"/>
                <a:ea typeface="黑体" panose="02010609060101010101" pitchFamily="49" charset="-122"/>
              </a:rPr>
              <a:t>（</a:t>
            </a:r>
            <a:r>
              <a:rPr lang="en-US" altLang="zh-CN" sz="2400" b="1">
                <a:solidFill>
                  <a:srgbClr val="003192"/>
                </a:solidFill>
                <a:latin typeface="黑体" panose="02010609060101010101" pitchFamily="49" charset="-122"/>
                <a:ea typeface="黑体" panose="02010609060101010101" pitchFamily="49" charset="-122"/>
              </a:rPr>
              <a:t>3</a:t>
            </a:r>
            <a:r>
              <a:rPr lang="zh-CN" altLang="en-US" sz="2400" b="1">
                <a:solidFill>
                  <a:srgbClr val="003192"/>
                </a:solidFill>
                <a:latin typeface="黑体" panose="02010609060101010101" pitchFamily="49" charset="-122"/>
                <a:ea typeface="黑体" panose="02010609060101010101" pitchFamily="49" charset="-122"/>
              </a:rPr>
              <a:t>）事故排风的进风口，应设在有害气体或有爆炸危险的物质放散量可能最大或聚集最多的地点。对事故排风的死角处，应采取导流措施。</a:t>
            </a:r>
            <a:endParaRPr lang="zh-CN" altLang="en-US" sz="2400" b="1">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345649"/>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graphicFrame>
        <p:nvGraphicFramePr>
          <p:cNvPr id="11" name="图示 10"/>
          <p:cNvGraphicFramePr/>
          <p:nvPr/>
        </p:nvGraphicFramePr>
        <p:xfrm>
          <a:off x="685800" y="3124200"/>
          <a:ext cx="4495800" cy="25908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2" name="矩形 11"/>
          <p:cNvSpPr/>
          <p:nvPr/>
        </p:nvSpPr>
        <p:spPr>
          <a:xfrm>
            <a:off x="1676400" y="2819400"/>
            <a:ext cx="7086600" cy="3063875"/>
          </a:xfrm>
          <a:prstGeom prst="rect">
            <a:avLst/>
          </a:prstGeom>
        </p:spPr>
        <p:txBody>
          <a:bodyPr>
            <a:spAutoFit/>
          </a:bodyPr>
          <a:lstStyle/>
          <a:p>
            <a:pPr algn="just" fontAlgn="auto">
              <a:lnSpc>
                <a:spcPts val="3000"/>
              </a:lnSpc>
              <a:spcBef>
                <a:spcPts val="180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事故通风</a:t>
            </a:r>
            <a:r>
              <a:rPr lang="en-US" altLang="zh-CN" sz="2400" b="1" dirty="0">
                <a:solidFill>
                  <a:srgbClr val="003192"/>
                </a:solidFill>
                <a:latin typeface="黑体" panose="02010609060101010101" pitchFamily="49" charset="-122"/>
                <a:ea typeface="黑体" panose="02010609060101010101" pitchFamily="49" charset="-122"/>
              </a:rPr>
              <a:t>]</a:t>
            </a:r>
            <a:endParaRPr lang="zh-CN" altLang="en-US" sz="2400" b="1" dirty="0">
              <a:solidFill>
                <a:srgbClr val="003192"/>
              </a:solidFill>
              <a:latin typeface="黑体" panose="02010609060101010101" pitchFamily="49" charset="-122"/>
              <a:ea typeface="黑体" panose="02010609060101010101" pitchFamily="49" charset="-122"/>
            </a:endParaRPr>
          </a:p>
          <a:p>
            <a:pPr fontAlgn="auto">
              <a:lnSpc>
                <a:spcPts val="30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a:t>
            </a:r>
            <a:r>
              <a:rPr lang="en-US" altLang="zh-CN" sz="2400" b="1" dirty="0">
                <a:solidFill>
                  <a:srgbClr val="003192"/>
                </a:solidFill>
                <a:latin typeface="黑体" panose="02010609060101010101" pitchFamily="49" charset="-122"/>
                <a:ea typeface="黑体" panose="02010609060101010101" pitchFamily="49" charset="-122"/>
              </a:rPr>
              <a:t>4</a:t>
            </a:r>
            <a:r>
              <a:rPr lang="zh-CN" altLang="en-US" sz="2400" b="1" dirty="0">
                <a:solidFill>
                  <a:srgbClr val="003192"/>
                </a:solidFill>
                <a:latin typeface="黑体" panose="02010609060101010101" pitchFamily="49" charset="-122"/>
                <a:ea typeface="黑体" panose="02010609060101010101" pitchFamily="49" charset="-122"/>
              </a:rPr>
              <a:t>）事故排风装置排风口的设置应尽可能避免对人员的影响：</a:t>
            </a:r>
            <a:endParaRPr lang="zh-CN" altLang="en-US" sz="2400" b="1" dirty="0">
              <a:solidFill>
                <a:srgbClr val="003192"/>
              </a:solidFill>
              <a:latin typeface="黑体" panose="02010609060101010101" pitchFamily="49" charset="-122"/>
              <a:ea typeface="黑体" panose="02010609060101010101" pitchFamily="49" charset="-122"/>
            </a:endParaRPr>
          </a:p>
          <a:p>
            <a:pPr marL="361950" indent="-361950" fontAlgn="auto">
              <a:lnSpc>
                <a:spcPts val="30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事故排风装置的排风口应设在安全处，远离门、窗及进风口和人员经常停留或经常通过的地点；</a:t>
            </a:r>
            <a:endParaRPr lang="zh-CN" altLang="en-US" sz="2400" b="1" dirty="0">
              <a:solidFill>
                <a:srgbClr val="003192"/>
              </a:solidFill>
              <a:latin typeface="黑体" panose="02010609060101010101" pitchFamily="49" charset="-122"/>
              <a:ea typeface="黑体" panose="02010609060101010101" pitchFamily="49" charset="-122"/>
            </a:endParaRPr>
          </a:p>
          <a:p>
            <a:pPr fontAlgn="auto">
              <a:lnSpc>
                <a:spcPts val="30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排风口不得朝向室外空气动力阴影区和正压区。</a:t>
            </a:r>
            <a:endParaRPr lang="zh-CN" altLang="en-US" sz="2400" b="1" dirty="0">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a:t>
            </a:r>
            <a:endParaRPr lang="en-US" altLang="zh-CN" sz="2200" b="1" kern="0" dirty="0">
              <a:solidFill>
                <a:srgbClr val="003192"/>
              </a:solidFill>
              <a:latin typeface="黑体" panose="02010609060101010101" pitchFamily="49" charset="-122"/>
              <a:ea typeface="黑体" panose="02010609060101010101" pitchFamily="49" charset="-122"/>
            </a:endParaRPr>
          </a:p>
          <a:p>
            <a:pPr marL="2695575" indent="-2695575" algn="just" eaLnBrk="0" fontAlgn="auto" hangingPunct="0">
              <a:spcBef>
                <a:spcPct val="20000"/>
              </a:spcBef>
              <a:spcAft>
                <a:spcPts val="0"/>
              </a:spcAft>
              <a:defRPr/>
            </a:pPr>
            <a:endParaRPr lang="en-US" altLang="zh-CN" sz="2200" b="1" kern="0" dirty="0">
              <a:solidFill>
                <a:srgbClr val="003192"/>
              </a:solidFill>
              <a:latin typeface="黑体" panose="02010609060101010101" pitchFamily="49" charset="-122"/>
              <a:ea typeface="黑体" panose="02010609060101010101" pitchFamily="49" charset="-122"/>
            </a:endParaRPr>
          </a:p>
          <a:p>
            <a:pPr marL="342900" indent="-342900" algn="just" eaLnBrk="0" fontAlgn="auto" hangingPunct="0">
              <a:spcBef>
                <a:spcPct val="20000"/>
              </a:spcBef>
              <a:spcAft>
                <a:spcPts val="0"/>
              </a:spcAft>
              <a:defRPr/>
            </a:pPr>
            <a:r>
              <a:rPr lang="en-US" altLang="zh-CN" sz="2200" b="1" kern="0" dirty="0">
                <a:solidFill>
                  <a:srgbClr val="003192"/>
                </a:solidFill>
                <a:latin typeface="黑体" panose="02010609060101010101" pitchFamily="49" charset="-122"/>
                <a:ea typeface="黑体" panose="02010609060101010101" pitchFamily="49" charset="-122"/>
              </a:rPr>
              <a:t>       </a:t>
            </a:r>
            <a:endParaRPr lang="en-US" altLang="zh-CN" sz="2200" b="1" kern="0" dirty="0">
              <a:solidFill>
                <a:srgbClr val="003192"/>
              </a:solidFill>
              <a:latin typeface="黑体" panose="02010609060101010101" pitchFamily="49" charset="-122"/>
              <a:ea typeface="黑体" panose="02010609060101010101" pitchFamily="49" charset="-122"/>
            </a:endParaRPr>
          </a:p>
          <a:p>
            <a:pPr marL="342900" indent="-342900" algn="just" eaLnBrk="0" fontAlgn="auto" hangingPunct="0">
              <a:spcBef>
                <a:spcPct val="20000"/>
              </a:spcBef>
              <a:spcAft>
                <a:spcPts val="0"/>
              </a:spcAft>
              <a:defRPr/>
            </a:pPr>
            <a:endParaRPr lang="zh-CN" altLang="en-US" b="1" kern="0" dirty="0">
              <a:solidFill>
                <a:srgbClr val="003192"/>
              </a:solidFill>
              <a:latin typeface="黑体" panose="02010609060101010101" pitchFamily="49" charset="-122"/>
              <a:ea typeface="黑体" panose="02010609060101010101" pitchFamily="49" charset="-122"/>
            </a:endParaRPr>
          </a:p>
        </p:txBody>
      </p:sp>
      <p:sp>
        <p:nvSpPr>
          <p:cNvPr id="193539" name="矩形 7"/>
          <p:cNvSpPr>
            <a:spLocks noChangeArrowheads="1"/>
          </p:cNvSpPr>
          <p:nvPr/>
        </p:nvSpPr>
        <p:spPr bwMode="auto">
          <a:xfrm>
            <a:off x="3500438" y="1500188"/>
            <a:ext cx="5353050" cy="769937"/>
          </a:xfrm>
          <a:prstGeom prst="rect">
            <a:avLst/>
          </a:prstGeom>
          <a:noFill/>
          <a:ln w="9525">
            <a:noFill/>
            <a:miter lim="800000"/>
          </a:ln>
        </p:spPr>
        <p:txBody>
          <a:bodyPr>
            <a:spAutoFit/>
          </a:bodyPr>
          <a:lstStyle/>
          <a:p>
            <a:pPr algn="just"/>
            <a:r>
              <a:rPr lang="en-US" altLang="zh-CN" sz="2200" b="1">
                <a:solidFill>
                  <a:srgbClr val="003192"/>
                </a:solidFill>
                <a:latin typeface="黑体" panose="02010609060101010101" pitchFamily="49" charset="-122"/>
                <a:ea typeface="黑体" panose="02010609060101010101" pitchFamily="49" charset="-122"/>
              </a:rPr>
              <a:t>4S</a:t>
            </a:r>
            <a:r>
              <a:rPr lang="zh-CN" altLang="en-US" sz="2200" b="1">
                <a:solidFill>
                  <a:srgbClr val="003192"/>
                </a:solidFill>
                <a:latin typeface="黑体" panose="02010609060101010101" pitchFamily="49" charset="-122"/>
                <a:ea typeface="黑体" panose="02010609060101010101" pitchFamily="49" charset="-122"/>
              </a:rPr>
              <a:t>店独立喷漆房，并设置上送下排通风排毒与有机气体净化系统</a:t>
            </a:r>
            <a:endParaRPr lang="zh-CN" altLang="en-US" sz="2200" b="1">
              <a:solidFill>
                <a:srgbClr val="003192"/>
              </a:solidFill>
              <a:latin typeface="黑体" panose="02010609060101010101" pitchFamily="49" charset="-122"/>
              <a:ea typeface="黑体" panose="02010609060101010101" pitchFamily="49" charset="-122"/>
            </a:endParaRPr>
          </a:p>
        </p:txBody>
      </p:sp>
      <p:sp>
        <p:nvSpPr>
          <p:cNvPr id="1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193541" name="Picture 2" descr="C:\Users\111\Desktop\职业病危害工程防护讲义照片\2013-10-23 13.55.40.jpg"/>
          <p:cNvPicPr>
            <a:picLocks noChangeAspect="1" noChangeArrowheads="1"/>
          </p:cNvPicPr>
          <p:nvPr/>
        </p:nvPicPr>
        <p:blipFill>
          <a:blip r:embed="rId6"/>
          <a:srcRect/>
          <a:stretch>
            <a:fillRect/>
          </a:stretch>
        </p:blipFill>
        <p:spPr bwMode="auto">
          <a:xfrm>
            <a:off x="1571625" y="2357438"/>
            <a:ext cx="5857875" cy="4394200"/>
          </a:xfrm>
          <a:prstGeom prst="rect">
            <a:avLst/>
          </a:prstGeom>
          <a:noFill/>
          <a:ln w="9525">
            <a:noFill/>
            <a:miter lim="800000"/>
            <a:headEnd/>
            <a:tailEnd/>
          </a:ln>
        </p:spPr>
      </p:pic>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345649"/>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graphicFrame>
        <p:nvGraphicFramePr>
          <p:cNvPr id="11" name="图示 10"/>
          <p:cNvGraphicFramePr/>
          <p:nvPr/>
        </p:nvGraphicFramePr>
        <p:xfrm>
          <a:off x="685800" y="3124200"/>
          <a:ext cx="4495800" cy="25908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2" name="矩形 11"/>
          <p:cNvSpPr/>
          <p:nvPr/>
        </p:nvSpPr>
        <p:spPr>
          <a:xfrm>
            <a:off x="1524000" y="2514600"/>
            <a:ext cx="7086600" cy="3940175"/>
          </a:xfrm>
          <a:prstGeom prst="rect">
            <a:avLst/>
          </a:prstGeom>
        </p:spPr>
        <p:txBody>
          <a:bodyPr>
            <a:spAutoFit/>
          </a:bodyPr>
          <a:lstStyle/>
          <a:p>
            <a:pPr algn="just" fontAlgn="auto">
              <a:lnSpc>
                <a:spcPts val="3000"/>
              </a:lnSpc>
              <a:spcBef>
                <a:spcPts val="24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采用通风态度措施时，应尽可能采取局部通风措施。</a:t>
            </a:r>
            <a:endParaRPr lang="en-US" altLang="zh-CN" sz="2400" b="1"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2400"/>
              </a:spcBef>
              <a:spcAft>
                <a:spcPts val="0"/>
              </a:spcAft>
              <a:defRPr/>
            </a:pPr>
            <a:r>
              <a:rPr lang="zh-CN" altLang="en-US" sz="2400" b="1" kern="0" dirty="0">
                <a:solidFill>
                  <a:srgbClr val="C00000"/>
                </a:solidFill>
                <a:latin typeface="隶书" pitchFamily="49" charset="-122"/>
                <a:ea typeface="隶书" pitchFamily="49" charset="-122"/>
              </a:rPr>
              <a:t>局部排风</a:t>
            </a:r>
            <a:endParaRPr lang="zh-CN" altLang="en-US" sz="2400" b="1" kern="0" dirty="0">
              <a:solidFill>
                <a:srgbClr val="C00000"/>
              </a:solidFill>
              <a:latin typeface="隶书" pitchFamily="49" charset="-122"/>
              <a:ea typeface="隶书" pitchFamily="49" charset="-122"/>
            </a:endParaRPr>
          </a:p>
          <a:p>
            <a:pPr marL="361950" indent="628650" fontAlgn="auto">
              <a:lnSpc>
                <a:spcPts val="30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是将生产中存在的有毒有害气体在其发生源处就地收集进行控制，不使其扩散到作业场所。局部排风系统的设计。</a:t>
            </a:r>
            <a:endParaRPr lang="en-US" altLang="zh-CN" sz="2400" b="1" dirty="0">
              <a:solidFill>
                <a:srgbClr val="003192"/>
              </a:solidFill>
              <a:latin typeface="黑体" panose="02010609060101010101" pitchFamily="49" charset="-122"/>
              <a:ea typeface="黑体" panose="02010609060101010101" pitchFamily="49" charset="-122"/>
            </a:endParaRPr>
          </a:p>
          <a:p>
            <a:pPr marL="361950" indent="628650" fontAlgn="auto">
              <a:lnSpc>
                <a:spcPts val="30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首要问题是选择排风罩的形式、尺寸以及所需的控制风速，从而确定排风量以及局部排风系统的设计。</a:t>
            </a:r>
            <a:endParaRPr lang="zh-CN" altLang="en-US" sz="2400" b="1" dirty="0">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标题 1"/>
          <p:cNvSpPr>
            <a:spLocks noGrp="1"/>
          </p:cNvSpPr>
          <p:nvPr>
            <p:ph type="title"/>
          </p:nvPr>
        </p:nvSpPr>
        <p:spPr/>
        <p:txBody>
          <a:bodyPr/>
          <a:lstStyle/>
          <a:p>
            <a:r>
              <a:rPr lang="zh-CN" altLang="en-US" sz="3600"/>
              <a:t>改革生产工艺，控制职业病危害</a:t>
            </a:r>
            <a:endParaRPr lang="zh-CN" altLang="en-US" sz="3600"/>
          </a:p>
        </p:txBody>
      </p:sp>
      <p:sp>
        <p:nvSpPr>
          <p:cNvPr id="32770" name="内容占位符 2"/>
          <p:cNvSpPr>
            <a:spLocks noGrp="1"/>
          </p:cNvSpPr>
          <p:nvPr>
            <p:ph idx="1"/>
          </p:nvPr>
        </p:nvSpPr>
        <p:spPr>
          <a:xfrm>
            <a:off x="457200" y="1143000"/>
            <a:ext cx="8229600" cy="4983163"/>
          </a:xfrm>
        </p:spPr>
        <p:txBody>
          <a:bodyPr/>
          <a:lstStyle/>
          <a:p>
            <a:r>
              <a:rPr lang="zh-CN" altLang="en-US" sz="2800"/>
              <a:t>某塑钢型材企业：将原电锯片方式切割型材，改革为刀片热切割方式，大大降低了噪声和粉尘的危害</a:t>
            </a:r>
            <a:endParaRPr lang="en-US" altLang="zh-CN" sz="2800"/>
          </a:p>
          <a:p>
            <a:pPr>
              <a:buFont typeface="Arial" panose="020B0604020202020204" pitchFamily="34" charset="0"/>
              <a:buNone/>
            </a:pPr>
            <a:r>
              <a:rPr lang="zh-CN" altLang="en-US" sz="2800">
                <a:solidFill>
                  <a:srgbClr val="FF0000"/>
                </a:solidFill>
              </a:rPr>
              <a:t>          整改前              整改后</a:t>
            </a:r>
            <a:endParaRPr lang="zh-CN" altLang="en-US" sz="2800">
              <a:solidFill>
                <a:srgbClr val="FF0000"/>
              </a:solidFill>
            </a:endParaRPr>
          </a:p>
        </p:txBody>
      </p:sp>
      <p:pic>
        <p:nvPicPr>
          <p:cNvPr id="32771" name="Picture 3" descr="C:\Users\111\Desktop\2015医师定期考核\挤出生产线切割处-整改前.jpg"/>
          <p:cNvPicPr>
            <a:picLocks noChangeAspect="1" noChangeArrowheads="1"/>
          </p:cNvPicPr>
          <p:nvPr/>
        </p:nvPicPr>
        <p:blipFill>
          <a:blip r:embed="rId1"/>
          <a:srcRect/>
          <a:stretch>
            <a:fillRect/>
          </a:stretch>
        </p:blipFill>
        <p:spPr bwMode="auto">
          <a:xfrm>
            <a:off x="0" y="3057525"/>
            <a:ext cx="4557713" cy="3190875"/>
          </a:xfrm>
          <a:prstGeom prst="rect">
            <a:avLst/>
          </a:prstGeom>
          <a:noFill/>
          <a:ln w="9525">
            <a:noFill/>
            <a:miter lim="800000"/>
            <a:headEnd/>
            <a:tailEnd/>
          </a:ln>
        </p:spPr>
      </p:pic>
      <p:pic>
        <p:nvPicPr>
          <p:cNvPr id="32772" name="Picture 4" descr="C:\Users\111\Desktop\2015医师定期考核\挤出生产线切割处-整改后.jpg"/>
          <p:cNvPicPr>
            <a:picLocks noChangeAspect="1" noChangeArrowheads="1"/>
          </p:cNvPicPr>
          <p:nvPr/>
        </p:nvPicPr>
        <p:blipFill>
          <a:blip r:embed="rId2"/>
          <a:srcRect/>
          <a:stretch>
            <a:fillRect/>
          </a:stretch>
        </p:blipFill>
        <p:spPr bwMode="auto">
          <a:xfrm>
            <a:off x="4572000" y="3057525"/>
            <a:ext cx="4572000" cy="3190875"/>
          </a:xfrm>
          <a:prstGeom prst="rect">
            <a:avLst/>
          </a:prstGeom>
          <a:noFill/>
          <a:ln w="9525">
            <a:noFill/>
            <a:miter lim="800000"/>
            <a:headEnd/>
            <a:tailEnd/>
          </a:ln>
        </p:spPr>
      </p:pic>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345649"/>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graphicFrame>
        <p:nvGraphicFramePr>
          <p:cNvPr id="11" name="图示 10"/>
          <p:cNvGraphicFramePr/>
          <p:nvPr/>
        </p:nvGraphicFramePr>
        <p:xfrm>
          <a:off x="609600" y="3124200"/>
          <a:ext cx="4495800" cy="25908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2" name="矩形 11"/>
          <p:cNvSpPr/>
          <p:nvPr/>
        </p:nvSpPr>
        <p:spPr>
          <a:xfrm>
            <a:off x="1371600" y="2514600"/>
            <a:ext cx="7620000" cy="3529013"/>
          </a:xfrm>
          <a:prstGeom prst="rect">
            <a:avLst/>
          </a:prstGeom>
        </p:spPr>
        <p:txBody>
          <a:bodyPr>
            <a:spAutoFit/>
          </a:bodyPr>
          <a:lstStyle/>
          <a:p>
            <a:pPr algn="just" fontAlgn="auto">
              <a:lnSpc>
                <a:spcPts val="2600"/>
              </a:lnSpc>
              <a:spcBef>
                <a:spcPts val="24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a:t>
            </a:r>
            <a:r>
              <a:rPr lang="zh-CN" altLang="en-US" sz="2400" b="1" kern="0" dirty="0">
                <a:solidFill>
                  <a:srgbClr val="003192"/>
                </a:solidFill>
                <a:latin typeface="黑体" panose="02010609060101010101" pitchFamily="49" charset="-122"/>
                <a:ea typeface="黑体" panose="02010609060101010101" pitchFamily="49" charset="-122"/>
              </a:rPr>
              <a:t>注意</a:t>
            </a:r>
            <a:r>
              <a:rPr lang="en-US" altLang="zh-CN" sz="2400" b="1" kern="0" dirty="0">
                <a:solidFill>
                  <a:srgbClr val="003192"/>
                </a:solidFill>
                <a:latin typeface="黑体" panose="02010609060101010101" pitchFamily="49" charset="-122"/>
                <a:ea typeface="黑体" panose="02010609060101010101" pitchFamily="49" charset="-122"/>
              </a:rPr>
              <a:t>]</a:t>
            </a:r>
            <a:endParaRPr lang="zh-CN" altLang="en-US" sz="2400" b="1" kern="0" dirty="0">
              <a:solidFill>
                <a:srgbClr val="003192"/>
              </a:solidFill>
              <a:latin typeface="黑体" panose="02010609060101010101" pitchFamily="49" charset="-122"/>
              <a:ea typeface="黑体" panose="02010609060101010101" pitchFamily="49" charset="-122"/>
            </a:endParaRPr>
          </a:p>
          <a:p>
            <a:pPr marL="361950" indent="-361950" fontAlgn="auto">
              <a:lnSpc>
                <a:spcPts val="2600"/>
              </a:lnSpc>
              <a:spcBef>
                <a:spcPts val="120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排毒罩口与有毒有害物质的发生源之间应尽量靠近并加设围挡</a:t>
            </a:r>
            <a:endParaRPr lang="en-US" altLang="zh-CN" sz="2000" b="1" dirty="0">
              <a:solidFill>
                <a:srgbClr val="003192"/>
              </a:solidFill>
              <a:latin typeface="黑体" panose="02010609060101010101" pitchFamily="49" charset="-122"/>
              <a:ea typeface="黑体" panose="02010609060101010101" pitchFamily="49" charset="-122"/>
            </a:endParaRPr>
          </a:p>
          <a:p>
            <a:pPr fontAlgn="auto">
              <a:lnSpc>
                <a:spcPts val="2600"/>
              </a:lnSpc>
              <a:spcBef>
                <a:spcPts val="120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排毒罩口的形状和大小应与发生源的逸散区域和范围相适应</a:t>
            </a:r>
            <a:endParaRPr lang="en-US" altLang="zh-CN" sz="2000" b="1" dirty="0">
              <a:solidFill>
                <a:srgbClr val="003192"/>
              </a:solidFill>
              <a:latin typeface="黑体" panose="02010609060101010101" pitchFamily="49" charset="-122"/>
              <a:ea typeface="黑体" panose="02010609060101010101" pitchFamily="49" charset="-122"/>
            </a:endParaRPr>
          </a:p>
          <a:p>
            <a:pPr fontAlgn="auto">
              <a:lnSpc>
                <a:spcPts val="2600"/>
              </a:lnSpc>
              <a:spcBef>
                <a:spcPts val="120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罩口应迎着有毒有害物质气流的方向</a:t>
            </a:r>
            <a:endParaRPr lang="en-US" altLang="zh-CN" sz="2000" b="1" dirty="0">
              <a:solidFill>
                <a:srgbClr val="003192"/>
              </a:solidFill>
              <a:latin typeface="黑体" panose="02010609060101010101" pitchFamily="49" charset="-122"/>
              <a:ea typeface="黑体" panose="02010609060101010101" pitchFamily="49" charset="-122"/>
            </a:endParaRPr>
          </a:p>
          <a:p>
            <a:pPr marL="361950" indent="-361950" fontAlgn="auto">
              <a:lnSpc>
                <a:spcPts val="2600"/>
              </a:lnSpc>
              <a:spcBef>
                <a:spcPts val="120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进风口与排风口位置必须保持一定的距离，防止排出的污染物又被吸入室内。</a:t>
            </a:r>
            <a:endParaRPr lang="en-US" altLang="zh-CN" sz="2000" b="1" dirty="0">
              <a:solidFill>
                <a:srgbClr val="003192"/>
              </a:solidFill>
              <a:latin typeface="黑体" panose="02010609060101010101" pitchFamily="49" charset="-122"/>
              <a:ea typeface="黑体" panose="02010609060101010101" pitchFamily="49" charset="-122"/>
            </a:endParaRPr>
          </a:p>
          <a:p>
            <a:pPr marL="361950" indent="-361950" fontAlgn="auto">
              <a:lnSpc>
                <a:spcPts val="2600"/>
              </a:lnSpc>
              <a:spcBef>
                <a:spcPts val="1200"/>
              </a:spcBef>
              <a:spcAft>
                <a:spcPts val="0"/>
              </a:spcAft>
              <a:defRPr/>
            </a:pPr>
            <a:r>
              <a:rPr lang="zh-CN" altLang="en-US" sz="2000" b="1" dirty="0">
                <a:solidFill>
                  <a:srgbClr val="003192"/>
                </a:solidFill>
                <a:latin typeface="黑体" panose="02010609060101010101" pitchFamily="49" charset="-122"/>
                <a:ea typeface="黑体" panose="02010609060101010101" pitchFamily="49" charset="-122"/>
              </a:rPr>
              <a:t>❀  有毒有害物质被吸入排毒罩口的过程，不应通过操作者的呼吸带。</a:t>
            </a:r>
            <a:endParaRPr lang="zh-CN" altLang="en-US" sz="2000" b="1" dirty="0">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345649"/>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graphicFrame>
        <p:nvGraphicFramePr>
          <p:cNvPr id="11" name="图示 10"/>
          <p:cNvGraphicFramePr/>
          <p:nvPr/>
        </p:nvGraphicFramePr>
        <p:xfrm>
          <a:off x="685800" y="3124200"/>
          <a:ext cx="4495800" cy="259080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2" name="矩形 11"/>
          <p:cNvSpPr/>
          <p:nvPr/>
        </p:nvSpPr>
        <p:spPr>
          <a:xfrm>
            <a:off x="1447800" y="3276600"/>
            <a:ext cx="7239000" cy="1895475"/>
          </a:xfrm>
          <a:prstGeom prst="rect">
            <a:avLst/>
          </a:prstGeom>
        </p:spPr>
        <p:txBody>
          <a:bodyPr>
            <a:spAutoFit/>
          </a:bodyPr>
          <a:lstStyle/>
          <a:p>
            <a:pPr algn="just" fontAlgn="auto">
              <a:lnSpc>
                <a:spcPts val="3000"/>
              </a:lnSpc>
              <a:spcBef>
                <a:spcPts val="2400"/>
              </a:spcBef>
              <a:spcAft>
                <a:spcPts val="0"/>
              </a:spcAft>
              <a:defRPr/>
            </a:pPr>
            <a:r>
              <a:rPr lang="zh-CN" altLang="en-US" sz="2400" b="1" kern="0" dirty="0">
                <a:solidFill>
                  <a:srgbClr val="C00000"/>
                </a:solidFill>
                <a:latin typeface="隶书" pitchFamily="49" charset="-122"/>
                <a:ea typeface="隶书" pitchFamily="49" charset="-122"/>
              </a:rPr>
              <a:t>局部送风</a:t>
            </a:r>
            <a:endParaRPr lang="en-US" altLang="zh-CN" sz="2400" b="1" kern="0" dirty="0">
              <a:solidFill>
                <a:srgbClr val="C00000"/>
              </a:solidFill>
              <a:latin typeface="隶书" pitchFamily="49" charset="-122"/>
              <a:ea typeface="隶书" pitchFamily="49" charset="-122"/>
            </a:endParaRPr>
          </a:p>
          <a:p>
            <a:pPr algn="just" fontAlgn="auto">
              <a:lnSpc>
                <a:spcPts val="3000"/>
              </a:lnSpc>
              <a:spcBef>
                <a:spcPts val="24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主要用于作业空间有限的作业场所，直接将新鲜空气送到作用人员呼吸带，以防作业人员发生中毒事故。</a:t>
            </a:r>
            <a:endParaRPr lang="zh-CN" altLang="en-US" sz="2400" b="1" kern="0" dirty="0">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a:t>
            </a:r>
            <a:endParaRPr lang="en-US" altLang="zh-CN" sz="2200" b="1" kern="0" dirty="0">
              <a:solidFill>
                <a:srgbClr val="003192"/>
              </a:solidFill>
              <a:latin typeface="黑体" panose="02010609060101010101" pitchFamily="49" charset="-122"/>
              <a:ea typeface="黑体" panose="02010609060101010101" pitchFamily="49" charset="-122"/>
            </a:endParaRPr>
          </a:p>
          <a:p>
            <a:pPr marL="2695575" indent="-2695575" algn="just" eaLnBrk="0" fontAlgn="auto" hangingPunct="0">
              <a:spcBef>
                <a:spcPct val="20000"/>
              </a:spcBef>
              <a:spcAft>
                <a:spcPts val="0"/>
              </a:spcAft>
              <a:defRPr/>
            </a:pPr>
            <a:endParaRPr lang="en-US" altLang="zh-CN" sz="2200" b="1" kern="0" dirty="0">
              <a:solidFill>
                <a:srgbClr val="003192"/>
              </a:solidFill>
              <a:latin typeface="黑体" panose="02010609060101010101" pitchFamily="49" charset="-122"/>
              <a:ea typeface="黑体" panose="02010609060101010101" pitchFamily="49" charset="-122"/>
            </a:endParaRPr>
          </a:p>
          <a:p>
            <a:pPr marL="342900" indent="-342900" algn="just" eaLnBrk="0" fontAlgn="auto" hangingPunct="0">
              <a:spcBef>
                <a:spcPct val="20000"/>
              </a:spcBef>
              <a:spcAft>
                <a:spcPts val="0"/>
              </a:spcAft>
              <a:defRPr/>
            </a:pPr>
            <a:r>
              <a:rPr lang="en-US" altLang="zh-CN" sz="2200" b="1" kern="0" dirty="0">
                <a:solidFill>
                  <a:srgbClr val="003192"/>
                </a:solidFill>
                <a:latin typeface="黑体" panose="02010609060101010101" pitchFamily="49" charset="-122"/>
                <a:ea typeface="黑体" panose="02010609060101010101" pitchFamily="49" charset="-122"/>
              </a:rPr>
              <a:t>       </a:t>
            </a:r>
            <a:endParaRPr lang="en-US" altLang="zh-CN" sz="2200" b="1" kern="0" dirty="0">
              <a:solidFill>
                <a:srgbClr val="003192"/>
              </a:solidFill>
              <a:latin typeface="黑体" panose="02010609060101010101" pitchFamily="49" charset="-122"/>
              <a:ea typeface="黑体" panose="02010609060101010101" pitchFamily="49" charset="-122"/>
            </a:endParaRPr>
          </a:p>
          <a:p>
            <a:pPr marL="342900" indent="-342900" algn="just" eaLnBrk="0" fontAlgn="auto" hangingPunct="0">
              <a:spcBef>
                <a:spcPct val="20000"/>
              </a:spcBef>
              <a:spcAft>
                <a:spcPts val="0"/>
              </a:spcAft>
              <a:defRPr/>
            </a:pPr>
            <a:endParaRPr lang="zh-CN" altLang="en-US" b="1" kern="0" dirty="0">
              <a:solidFill>
                <a:srgbClr val="003192"/>
              </a:solidFill>
              <a:latin typeface="黑体" panose="02010609060101010101" pitchFamily="49" charset="-122"/>
              <a:ea typeface="黑体" panose="02010609060101010101" pitchFamily="49" charset="-122"/>
            </a:endParaRPr>
          </a:p>
        </p:txBody>
      </p:sp>
      <p:sp>
        <p:nvSpPr>
          <p:cNvPr id="8" name="矩形 7"/>
          <p:cNvSpPr/>
          <p:nvPr/>
        </p:nvSpPr>
        <p:spPr>
          <a:xfrm>
            <a:off x="3505200" y="1905000"/>
            <a:ext cx="5257800" cy="769938"/>
          </a:xfrm>
          <a:prstGeom prst="rect">
            <a:avLst/>
          </a:prstGeom>
        </p:spPr>
        <p:txBody>
          <a:bodyPr>
            <a:spAutoFit/>
          </a:bodyPr>
          <a:lstStyle/>
          <a:p>
            <a:pPr fontAlgn="auto">
              <a:spcBef>
                <a:spcPts val="0"/>
              </a:spcBef>
              <a:spcAft>
                <a:spcPts val="0"/>
              </a:spcAft>
              <a:defRPr/>
            </a:pPr>
            <a:r>
              <a:rPr lang="zh-CN" altLang="en-US" sz="2200" b="1" kern="0" dirty="0">
                <a:solidFill>
                  <a:srgbClr val="003192"/>
                </a:solidFill>
                <a:latin typeface="黑体" panose="02010609060101010101" pitchFamily="49" charset="-122"/>
                <a:ea typeface="黑体" panose="02010609060101010101" pitchFamily="49" charset="-122"/>
              </a:rPr>
              <a:t>常用净化方法包括燃烧法、冷凝法、吸收法、和吸附法。</a:t>
            </a:r>
            <a:endParaRPr lang="zh-CN" altLang="en-US" sz="2200" b="1" dirty="0">
              <a:solidFill>
                <a:srgbClr val="003192"/>
              </a:solidFill>
              <a:latin typeface="黑体" panose="02010609060101010101" pitchFamily="49" charset="-122"/>
              <a:ea typeface="黑体" panose="02010609060101010101" pitchFamily="49" charset="-122"/>
            </a:endParaRPr>
          </a:p>
        </p:txBody>
      </p:sp>
      <p:cxnSp>
        <p:nvCxnSpPr>
          <p:cNvPr id="13" name="直接连接符 12"/>
          <p:cNvCxnSpPr/>
          <p:nvPr/>
        </p:nvCxnSpPr>
        <p:spPr>
          <a:xfrm>
            <a:off x="3429000" y="2743200"/>
            <a:ext cx="5334000" cy="1588"/>
          </a:xfrm>
          <a:prstGeom prst="line">
            <a:avLst/>
          </a:prstGeom>
          <a:ln>
            <a:solidFill>
              <a:srgbClr val="192923"/>
            </a:solidFill>
          </a:ln>
        </p:spPr>
        <p:style>
          <a:lnRef idx="1">
            <a:schemeClr val="accent1"/>
          </a:lnRef>
          <a:fillRef idx="0">
            <a:schemeClr val="accent1"/>
          </a:fillRef>
          <a:effectRef idx="0">
            <a:schemeClr val="accent1"/>
          </a:effectRef>
          <a:fontRef idx="minor">
            <a:schemeClr val="tx1"/>
          </a:fontRef>
        </p:style>
      </p:cxnSp>
      <p:grpSp>
        <p:nvGrpSpPr>
          <p:cNvPr id="197638" name="Group 4"/>
          <p:cNvGrpSpPr/>
          <p:nvPr/>
        </p:nvGrpSpPr>
        <p:grpSpPr bwMode="auto">
          <a:xfrm>
            <a:off x="0" y="2473325"/>
            <a:ext cx="9144000" cy="3908425"/>
            <a:chOff x="250" y="1427"/>
            <a:chExt cx="5760" cy="2462"/>
          </a:xfrm>
        </p:grpSpPr>
        <p:pic>
          <p:nvPicPr>
            <p:cNvPr id="197640" name="Picture 5" descr="图片1"/>
            <p:cNvPicPr>
              <a:picLocks noChangeAspect="1" noChangeArrowheads="1"/>
            </p:cNvPicPr>
            <p:nvPr/>
          </p:nvPicPr>
          <p:blipFill>
            <a:blip r:embed="rId6"/>
            <a:srcRect/>
            <a:stretch>
              <a:fillRect/>
            </a:stretch>
          </p:blipFill>
          <p:spPr bwMode="auto">
            <a:xfrm>
              <a:off x="250" y="1427"/>
              <a:ext cx="1689" cy="2094"/>
            </a:xfrm>
            <a:prstGeom prst="rect">
              <a:avLst/>
            </a:prstGeom>
            <a:noFill/>
            <a:ln w="9525">
              <a:noFill/>
              <a:miter lim="800000"/>
              <a:headEnd/>
              <a:tailEnd/>
            </a:ln>
          </p:spPr>
        </p:pic>
        <p:sp>
          <p:nvSpPr>
            <p:cNvPr id="197641" name="Text Box 6"/>
            <p:cNvSpPr txBox="1">
              <a:spLocks noChangeArrowheads="1"/>
            </p:cNvSpPr>
            <p:nvPr/>
          </p:nvSpPr>
          <p:spPr bwMode="auto">
            <a:xfrm>
              <a:off x="475" y="3559"/>
              <a:ext cx="1248" cy="330"/>
            </a:xfrm>
            <a:prstGeom prst="rect">
              <a:avLst/>
            </a:prstGeom>
            <a:noFill/>
            <a:ln w="9525">
              <a:noFill/>
              <a:miter lim="800000"/>
            </a:ln>
          </p:spPr>
          <p:txBody>
            <a:bodyPr>
              <a:spAutoFit/>
            </a:bodyPr>
            <a:lstStyle/>
            <a:p>
              <a:pPr algn="ctr"/>
              <a:r>
                <a:rPr lang="zh-CN" altLang="en-US" sz="1400" b="1">
                  <a:solidFill>
                    <a:srgbClr val="003192"/>
                  </a:solidFill>
                  <a:latin typeface="黑体" panose="02010609060101010101" pitchFamily="49" charset="-122"/>
                  <a:ea typeface="黑体" panose="02010609060101010101" pitchFamily="49" charset="-122"/>
                </a:rPr>
                <a:t>富士公司生产线</a:t>
              </a:r>
              <a:endParaRPr lang="en-US" altLang="zh-CN" sz="1400" b="1">
                <a:solidFill>
                  <a:srgbClr val="003192"/>
                </a:solidFill>
                <a:latin typeface="黑体" panose="02010609060101010101" pitchFamily="49" charset="-122"/>
                <a:ea typeface="黑体" panose="02010609060101010101" pitchFamily="49" charset="-122"/>
              </a:endParaRPr>
            </a:p>
            <a:p>
              <a:pPr algn="ctr"/>
              <a:r>
                <a:rPr lang="zh-CN" altLang="en-US" sz="1400" b="1">
                  <a:solidFill>
                    <a:srgbClr val="003192"/>
                  </a:solidFill>
                  <a:latin typeface="黑体" panose="02010609060101010101" pitchFamily="49" charset="-122"/>
                  <a:ea typeface="黑体" panose="02010609060101010101" pitchFamily="49" charset="-122"/>
                </a:rPr>
                <a:t>有机废气治理</a:t>
              </a:r>
              <a:endParaRPr lang="zh-CN" altLang="en-US" sz="1400" b="1">
                <a:solidFill>
                  <a:srgbClr val="003192"/>
                </a:solidFill>
                <a:latin typeface="黑体" panose="02010609060101010101" pitchFamily="49" charset="-122"/>
                <a:ea typeface="黑体" panose="02010609060101010101" pitchFamily="49" charset="-122"/>
              </a:endParaRPr>
            </a:p>
          </p:txBody>
        </p:sp>
        <p:pic>
          <p:nvPicPr>
            <p:cNvPr id="197642" name="Picture 7" descr="图片2"/>
            <p:cNvPicPr>
              <a:picLocks noChangeAspect="1" noChangeArrowheads="1"/>
            </p:cNvPicPr>
            <p:nvPr/>
          </p:nvPicPr>
          <p:blipFill>
            <a:blip r:embed="rId7"/>
            <a:srcRect/>
            <a:stretch>
              <a:fillRect/>
            </a:stretch>
          </p:blipFill>
          <p:spPr bwMode="auto">
            <a:xfrm>
              <a:off x="1933" y="2074"/>
              <a:ext cx="2097" cy="1455"/>
            </a:xfrm>
            <a:prstGeom prst="rect">
              <a:avLst/>
            </a:prstGeom>
            <a:noFill/>
            <a:ln w="9525">
              <a:noFill/>
              <a:miter lim="800000"/>
              <a:headEnd/>
              <a:tailEnd/>
            </a:ln>
          </p:spPr>
        </p:pic>
        <p:sp>
          <p:nvSpPr>
            <p:cNvPr id="197643" name="Text Box 8"/>
            <p:cNvSpPr txBox="1">
              <a:spLocks noChangeArrowheads="1"/>
            </p:cNvSpPr>
            <p:nvPr/>
          </p:nvSpPr>
          <p:spPr bwMode="auto">
            <a:xfrm>
              <a:off x="2177" y="3521"/>
              <a:ext cx="1908" cy="192"/>
            </a:xfrm>
            <a:prstGeom prst="rect">
              <a:avLst/>
            </a:prstGeom>
            <a:noFill/>
            <a:ln w="9525">
              <a:noFill/>
              <a:miter lim="800000"/>
            </a:ln>
          </p:spPr>
          <p:txBody>
            <a:bodyPr>
              <a:spAutoFit/>
            </a:bodyPr>
            <a:lstStyle/>
            <a:p>
              <a:pPr>
                <a:spcBef>
                  <a:spcPct val="50000"/>
                </a:spcBef>
              </a:pPr>
              <a:r>
                <a:rPr lang="zh-CN" altLang="en-US" sz="1400" b="1">
                  <a:solidFill>
                    <a:srgbClr val="003192"/>
                  </a:solidFill>
                  <a:latin typeface="黑体" panose="02010609060101010101" pitchFamily="49" charset="-122"/>
                  <a:ea typeface="黑体" panose="02010609060101010101" pitchFamily="49" charset="-122"/>
                </a:rPr>
                <a:t>北京兆维公司车间有机废气治理</a:t>
              </a:r>
              <a:endParaRPr lang="zh-CN" altLang="en-US" sz="1400" b="1">
                <a:solidFill>
                  <a:srgbClr val="003192"/>
                </a:solidFill>
                <a:latin typeface="黑体" panose="02010609060101010101" pitchFamily="49" charset="-122"/>
                <a:ea typeface="黑体" panose="02010609060101010101" pitchFamily="49" charset="-122"/>
              </a:endParaRPr>
            </a:p>
          </p:txBody>
        </p:sp>
        <p:pic>
          <p:nvPicPr>
            <p:cNvPr id="197644" name="Picture 9" descr="DSC01366"/>
            <p:cNvPicPr>
              <a:picLocks noChangeAspect="1" noChangeArrowheads="1"/>
            </p:cNvPicPr>
            <p:nvPr/>
          </p:nvPicPr>
          <p:blipFill>
            <a:blip r:embed="rId8"/>
            <a:srcRect/>
            <a:stretch>
              <a:fillRect/>
            </a:stretch>
          </p:blipFill>
          <p:spPr bwMode="auto">
            <a:xfrm>
              <a:off x="4036" y="1853"/>
              <a:ext cx="1974" cy="1374"/>
            </a:xfrm>
            <a:prstGeom prst="rect">
              <a:avLst/>
            </a:prstGeom>
            <a:noFill/>
            <a:ln w="9525">
              <a:noFill/>
              <a:miter lim="800000"/>
              <a:headEnd/>
              <a:tailEnd/>
            </a:ln>
          </p:spPr>
        </p:pic>
        <p:sp>
          <p:nvSpPr>
            <p:cNvPr id="197645" name="Text Box 10"/>
            <p:cNvSpPr txBox="1">
              <a:spLocks noChangeArrowheads="1"/>
            </p:cNvSpPr>
            <p:nvPr/>
          </p:nvSpPr>
          <p:spPr bwMode="auto">
            <a:xfrm>
              <a:off x="4090" y="3325"/>
              <a:ext cx="1860" cy="192"/>
            </a:xfrm>
            <a:prstGeom prst="rect">
              <a:avLst/>
            </a:prstGeom>
            <a:noFill/>
            <a:ln w="9525">
              <a:noFill/>
              <a:miter lim="800000"/>
            </a:ln>
          </p:spPr>
          <p:txBody>
            <a:bodyPr lIns="0" rIns="0">
              <a:spAutoFit/>
            </a:bodyPr>
            <a:lstStyle/>
            <a:p>
              <a:pPr>
                <a:spcBef>
                  <a:spcPct val="50000"/>
                </a:spcBef>
              </a:pPr>
              <a:r>
                <a:rPr lang="zh-CN" altLang="en-US" sz="1400" b="1">
                  <a:solidFill>
                    <a:srgbClr val="003192"/>
                  </a:solidFill>
                  <a:latin typeface="黑体" panose="02010609060101010101" pitchFamily="49" charset="-122"/>
                  <a:ea typeface="黑体" panose="02010609060101010101" pitchFamily="49" charset="-122"/>
                </a:rPr>
                <a:t>星海钢琴厂喷漆车间有机废气治理 </a:t>
              </a:r>
              <a:endParaRPr lang="zh-CN" altLang="en-US" sz="1400" b="1">
                <a:solidFill>
                  <a:srgbClr val="003192"/>
                </a:solidFill>
                <a:latin typeface="黑体" panose="02010609060101010101" pitchFamily="49" charset="-122"/>
                <a:ea typeface="黑体" panose="02010609060101010101" pitchFamily="49" charset="-122"/>
              </a:endParaRPr>
            </a:p>
          </p:txBody>
        </p:sp>
      </p:grpSp>
      <p:sp>
        <p:nvSpPr>
          <p:cNvPr id="1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590675"/>
            <a:ext cx="8458200" cy="4981575"/>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28586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矩形 7"/>
          <p:cNvSpPr/>
          <p:nvPr/>
        </p:nvSpPr>
        <p:spPr>
          <a:xfrm>
            <a:off x="3505200" y="1666875"/>
            <a:ext cx="5257800" cy="769938"/>
          </a:xfrm>
          <a:prstGeom prst="rect">
            <a:avLst/>
          </a:prstGeom>
        </p:spPr>
        <p:txBody>
          <a:bodyPr>
            <a:spAutoFit/>
          </a:bodyPr>
          <a:lstStyle/>
          <a:p>
            <a:pPr fontAlgn="auto">
              <a:spcBef>
                <a:spcPts val="0"/>
              </a:spcBef>
              <a:spcAft>
                <a:spcPts val="0"/>
              </a:spcAft>
              <a:defRPr/>
            </a:pPr>
            <a:r>
              <a:rPr lang="zh-CN" altLang="en-US" sz="2200" b="1" kern="0" dirty="0">
                <a:solidFill>
                  <a:srgbClr val="003192"/>
                </a:solidFill>
                <a:latin typeface="黑体" panose="02010609060101010101" pitchFamily="49" charset="-122"/>
                <a:ea typeface="黑体" panose="02010609060101010101" pitchFamily="49" charset="-122"/>
              </a:rPr>
              <a:t>常用净化方法包括燃烧法、冷凝法、吸收法、和吸附法。</a:t>
            </a:r>
            <a:endParaRPr lang="zh-CN" altLang="en-US" sz="2200" b="1" dirty="0">
              <a:solidFill>
                <a:srgbClr val="003192"/>
              </a:solidFill>
              <a:latin typeface="黑体" panose="02010609060101010101" pitchFamily="49" charset="-122"/>
              <a:ea typeface="黑体" panose="02010609060101010101" pitchFamily="49" charset="-122"/>
            </a:endParaRPr>
          </a:p>
        </p:txBody>
      </p:sp>
      <p:cxnSp>
        <p:nvCxnSpPr>
          <p:cNvPr id="13" name="直接连接符 12"/>
          <p:cNvCxnSpPr/>
          <p:nvPr/>
        </p:nvCxnSpPr>
        <p:spPr>
          <a:xfrm>
            <a:off x="3429000" y="2428875"/>
            <a:ext cx="5334000" cy="1588"/>
          </a:xfrm>
          <a:prstGeom prst="line">
            <a:avLst/>
          </a:prstGeom>
          <a:ln>
            <a:solidFill>
              <a:srgbClr val="192923"/>
            </a:solidFill>
          </a:ln>
        </p:spPr>
        <p:style>
          <a:lnRef idx="1">
            <a:schemeClr val="accent1"/>
          </a:lnRef>
          <a:fillRef idx="0">
            <a:schemeClr val="accent1"/>
          </a:fillRef>
          <a:effectRef idx="0">
            <a:schemeClr val="accent1"/>
          </a:effectRef>
          <a:fontRef idx="minor">
            <a:schemeClr val="tx1"/>
          </a:fontRef>
        </p:style>
      </p:cxnSp>
      <p:sp>
        <p:nvSpPr>
          <p:cNvPr id="198661" name="Text Box 8"/>
          <p:cNvSpPr txBox="1">
            <a:spLocks noChangeArrowheads="1"/>
          </p:cNvSpPr>
          <p:nvPr/>
        </p:nvSpPr>
        <p:spPr bwMode="auto">
          <a:xfrm>
            <a:off x="2500313" y="6215063"/>
            <a:ext cx="4286250" cy="369887"/>
          </a:xfrm>
          <a:prstGeom prst="rect">
            <a:avLst/>
          </a:prstGeom>
          <a:noFill/>
          <a:ln w="9525">
            <a:noFill/>
            <a:miter lim="800000"/>
          </a:ln>
        </p:spPr>
        <p:txBody>
          <a:bodyPr>
            <a:spAutoFit/>
          </a:bodyPr>
          <a:lstStyle/>
          <a:p>
            <a:pPr algn="ctr">
              <a:spcBef>
                <a:spcPct val="50000"/>
              </a:spcBef>
            </a:pPr>
            <a:r>
              <a:rPr lang="zh-CN" altLang="en-US" b="1">
                <a:solidFill>
                  <a:srgbClr val="003192"/>
                </a:solidFill>
                <a:latin typeface="黑体" panose="02010609060101010101" pitchFamily="49" charset="-122"/>
                <a:ea typeface="黑体" panose="02010609060101010101" pitchFamily="49" charset="-122"/>
              </a:rPr>
              <a:t>某电子衡器企业自动喷漆通风排毒系统</a:t>
            </a:r>
            <a:endParaRPr lang="zh-CN" altLang="en-US" b="1">
              <a:solidFill>
                <a:srgbClr val="003192"/>
              </a:solidFill>
              <a:latin typeface="黑体" panose="02010609060101010101" pitchFamily="49" charset="-122"/>
              <a:ea typeface="黑体" panose="02010609060101010101" pitchFamily="49" charset="-122"/>
            </a:endParaRPr>
          </a:p>
        </p:txBody>
      </p:sp>
      <p:sp>
        <p:nvSpPr>
          <p:cNvPr id="1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198663" name="Picture 2"/>
          <p:cNvPicPr>
            <a:picLocks noChangeAspect="1" noChangeArrowheads="1"/>
          </p:cNvPicPr>
          <p:nvPr/>
        </p:nvPicPr>
        <p:blipFill>
          <a:blip r:embed="rId6"/>
          <a:srcRect/>
          <a:stretch>
            <a:fillRect/>
          </a:stretch>
        </p:blipFill>
        <p:spPr bwMode="auto">
          <a:xfrm>
            <a:off x="1071563" y="2500313"/>
            <a:ext cx="7215187" cy="3711575"/>
          </a:xfrm>
          <a:prstGeom prst="rect">
            <a:avLst/>
          </a:prstGeom>
          <a:noFill/>
          <a:ln w="9525">
            <a:noFill/>
            <a:miter lim="800000"/>
            <a:headEnd/>
            <a:tailEnd/>
          </a:ln>
        </p:spPr>
      </p:pic>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590675"/>
            <a:ext cx="8458200" cy="4981575"/>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28586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矩形 7"/>
          <p:cNvSpPr/>
          <p:nvPr/>
        </p:nvSpPr>
        <p:spPr>
          <a:xfrm>
            <a:off x="3505200" y="1666875"/>
            <a:ext cx="5257800" cy="769938"/>
          </a:xfrm>
          <a:prstGeom prst="rect">
            <a:avLst/>
          </a:prstGeom>
        </p:spPr>
        <p:txBody>
          <a:bodyPr>
            <a:spAutoFit/>
          </a:bodyPr>
          <a:lstStyle/>
          <a:p>
            <a:pPr fontAlgn="auto">
              <a:spcBef>
                <a:spcPts val="0"/>
              </a:spcBef>
              <a:spcAft>
                <a:spcPts val="0"/>
              </a:spcAft>
              <a:defRPr/>
            </a:pPr>
            <a:r>
              <a:rPr lang="zh-CN" altLang="en-US" sz="2200" b="1" kern="0" dirty="0">
                <a:solidFill>
                  <a:srgbClr val="003192"/>
                </a:solidFill>
                <a:latin typeface="黑体" panose="02010609060101010101" pitchFamily="49" charset="-122"/>
                <a:ea typeface="黑体" panose="02010609060101010101" pitchFamily="49" charset="-122"/>
              </a:rPr>
              <a:t>常用净化方法包括燃烧法、冷凝法、吸收法、和吸附法。</a:t>
            </a:r>
            <a:endParaRPr lang="zh-CN" altLang="en-US" sz="2200" b="1" dirty="0">
              <a:solidFill>
                <a:srgbClr val="003192"/>
              </a:solidFill>
              <a:latin typeface="黑体" panose="02010609060101010101" pitchFamily="49" charset="-122"/>
              <a:ea typeface="黑体" panose="02010609060101010101" pitchFamily="49" charset="-122"/>
            </a:endParaRPr>
          </a:p>
        </p:txBody>
      </p:sp>
      <p:cxnSp>
        <p:nvCxnSpPr>
          <p:cNvPr id="13" name="直接连接符 12"/>
          <p:cNvCxnSpPr/>
          <p:nvPr/>
        </p:nvCxnSpPr>
        <p:spPr>
          <a:xfrm>
            <a:off x="3429000" y="2428875"/>
            <a:ext cx="5334000" cy="1588"/>
          </a:xfrm>
          <a:prstGeom prst="line">
            <a:avLst/>
          </a:prstGeom>
          <a:ln>
            <a:solidFill>
              <a:srgbClr val="192923"/>
            </a:solidFill>
          </a:ln>
        </p:spPr>
        <p:style>
          <a:lnRef idx="1">
            <a:schemeClr val="accent1"/>
          </a:lnRef>
          <a:fillRef idx="0">
            <a:schemeClr val="accent1"/>
          </a:fillRef>
          <a:effectRef idx="0">
            <a:schemeClr val="accent1"/>
          </a:effectRef>
          <a:fontRef idx="minor">
            <a:schemeClr val="tx1"/>
          </a:fontRef>
        </p:style>
      </p:cxnSp>
      <p:sp>
        <p:nvSpPr>
          <p:cNvPr id="199685" name="Text Box 8"/>
          <p:cNvSpPr txBox="1">
            <a:spLocks noChangeArrowheads="1"/>
          </p:cNvSpPr>
          <p:nvPr/>
        </p:nvSpPr>
        <p:spPr bwMode="auto">
          <a:xfrm>
            <a:off x="2500313" y="6215063"/>
            <a:ext cx="4714875"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某电子衡器企业喷漆工序活性碳吸附装置 </a:t>
            </a:r>
            <a:endParaRPr lang="zh-CN" altLang="en-US" b="1">
              <a:solidFill>
                <a:srgbClr val="003192"/>
              </a:solidFill>
              <a:latin typeface="黑体" panose="02010609060101010101" pitchFamily="49" charset="-122"/>
              <a:ea typeface="黑体" panose="02010609060101010101" pitchFamily="49" charset="-122"/>
            </a:endParaRPr>
          </a:p>
        </p:txBody>
      </p:sp>
      <p:sp>
        <p:nvSpPr>
          <p:cNvPr id="1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199687" name="Picture 6"/>
          <p:cNvPicPr>
            <a:picLocks noChangeAspect="1" noChangeArrowheads="1"/>
          </p:cNvPicPr>
          <p:nvPr/>
        </p:nvPicPr>
        <p:blipFill>
          <a:blip r:embed="rId6"/>
          <a:srcRect/>
          <a:stretch>
            <a:fillRect/>
          </a:stretch>
        </p:blipFill>
        <p:spPr bwMode="auto">
          <a:xfrm>
            <a:off x="1285875" y="2500313"/>
            <a:ext cx="6935788" cy="3751262"/>
          </a:xfrm>
          <a:prstGeom prst="rect">
            <a:avLst/>
          </a:prstGeom>
          <a:noFill/>
          <a:ln w="9525">
            <a:noFill/>
            <a:miter lim="800000"/>
            <a:headEnd/>
            <a:tailEnd/>
          </a:ln>
        </p:spPr>
      </p:pic>
      <p:sp>
        <p:nvSpPr>
          <p:cNvPr id="199688" name="Text Box 7"/>
          <p:cNvSpPr txBox="1">
            <a:spLocks noChangeArrowheads="1"/>
          </p:cNvSpPr>
          <p:nvPr/>
        </p:nvSpPr>
        <p:spPr bwMode="auto">
          <a:xfrm>
            <a:off x="5672138" y="4111625"/>
            <a:ext cx="1614487" cy="317500"/>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自动喷漆排雾管</a:t>
            </a:r>
            <a:endParaRPr lang="zh-CN" sz="1400" b="1">
              <a:solidFill>
                <a:srgbClr val="FF0000"/>
              </a:solidFill>
              <a:latin typeface="黑体" panose="02010609060101010101" pitchFamily="49" charset="-122"/>
              <a:ea typeface="黑体" panose="02010609060101010101" pitchFamily="49" charset="-122"/>
            </a:endParaRPr>
          </a:p>
        </p:txBody>
      </p:sp>
      <p:sp>
        <p:nvSpPr>
          <p:cNvPr id="199689" name="Text Box 8"/>
          <p:cNvSpPr txBox="1">
            <a:spLocks noChangeArrowheads="1"/>
          </p:cNvSpPr>
          <p:nvPr/>
        </p:nvSpPr>
        <p:spPr bwMode="auto">
          <a:xfrm>
            <a:off x="5053013" y="4860925"/>
            <a:ext cx="1519237" cy="354013"/>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手动喷漆排雾管</a:t>
            </a:r>
            <a:endParaRPr lang="zh-CN" altLang="en-US" sz="1400" b="1">
              <a:solidFill>
                <a:srgbClr val="FF0000"/>
              </a:solidFill>
              <a:latin typeface="黑体" panose="02010609060101010101" pitchFamily="49" charset="-122"/>
              <a:ea typeface="黑体" panose="02010609060101010101" pitchFamily="49" charset="-122"/>
            </a:endParaRPr>
          </a:p>
          <a:p>
            <a:pPr algn="ctr"/>
            <a:endParaRPr lang="zh-CN" altLang="zh-CN" sz="1400" b="1">
              <a:solidFill>
                <a:srgbClr val="FF0000"/>
              </a:solidFill>
              <a:latin typeface="黑体" panose="02010609060101010101" pitchFamily="49" charset="-122"/>
              <a:ea typeface="黑体" panose="02010609060101010101" pitchFamily="49" charset="-122"/>
            </a:endParaRPr>
          </a:p>
        </p:txBody>
      </p:sp>
      <p:sp>
        <p:nvSpPr>
          <p:cNvPr id="199690" name="Text Box 9"/>
          <p:cNvSpPr txBox="1">
            <a:spLocks noChangeArrowheads="1"/>
          </p:cNvSpPr>
          <p:nvPr/>
        </p:nvSpPr>
        <p:spPr bwMode="auto">
          <a:xfrm>
            <a:off x="4167188" y="5556250"/>
            <a:ext cx="1360487" cy="301625"/>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烘干室排雾管</a:t>
            </a:r>
            <a:endParaRPr lang="zh-CN" sz="1400" b="1">
              <a:solidFill>
                <a:srgbClr val="FF0000"/>
              </a:solidFill>
              <a:latin typeface="黑体" panose="02010609060101010101" pitchFamily="49" charset="-122"/>
              <a:ea typeface="黑体" panose="02010609060101010101" pitchFamily="49" charset="-122"/>
            </a:endParaRPr>
          </a:p>
        </p:txBody>
      </p:sp>
      <p:cxnSp>
        <p:nvCxnSpPr>
          <p:cNvPr id="199691" name="AutoShape 10"/>
          <p:cNvCxnSpPr>
            <a:cxnSpLocks noChangeShapeType="1"/>
          </p:cNvCxnSpPr>
          <p:nvPr/>
        </p:nvCxnSpPr>
        <p:spPr bwMode="auto">
          <a:xfrm rot="10800000">
            <a:off x="4929188" y="3714750"/>
            <a:ext cx="742950" cy="501650"/>
          </a:xfrm>
          <a:prstGeom prst="straightConnector1">
            <a:avLst/>
          </a:prstGeom>
          <a:noFill/>
          <a:ln w="9525">
            <a:solidFill>
              <a:srgbClr val="FFFFFF"/>
            </a:solidFill>
            <a:round/>
            <a:tailEnd type="triangle" w="med" len="med"/>
          </a:ln>
        </p:spPr>
      </p:cxnSp>
      <p:cxnSp>
        <p:nvCxnSpPr>
          <p:cNvPr id="199692" name="AutoShape 11"/>
          <p:cNvCxnSpPr>
            <a:cxnSpLocks noChangeShapeType="1"/>
          </p:cNvCxnSpPr>
          <p:nvPr/>
        </p:nvCxnSpPr>
        <p:spPr bwMode="auto">
          <a:xfrm rot="10800000">
            <a:off x="4000500" y="4929188"/>
            <a:ext cx="1052513" cy="103187"/>
          </a:xfrm>
          <a:prstGeom prst="straightConnector1">
            <a:avLst/>
          </a:prstGeom>
          <a:noFill/>
          <a:ln w="9525">
            <a:solidFill>
              <a:srgbClr val="FFFFFF"/>
            </a:solidFill>
            <a:round/>
            <a:tailEnd type="triangle" w="med" len="med"/>
          </a:ln>
        </p:spPr>
      </p:cxnSp>
      <p:cxnSp>
        <p:nvCxnSpPr>
          <p:cNvPr id="199693" name="AutoShape 12"/>
          <p:cNvCxnSpPr>
            <a:cxnSpLocks noChangeShapeType="1"/>
          </p:cNvCxnSpPr>
          <p:nvPr/>
        </p:nvCxnSpPr>
        <p:spPr bwMode="auto">
          <a:xfrm rot="10800000" flipV="1">
            <a:off x="3357563" y="5689600"/>
            <a:ext cx="809625" cy="25400"/>
          </a:xfrm>
          <a:prstGeom prst="straightConnector1">
            <a:avLst/>
          </a:prstGeom>
          <a:noFill/>
          <a:ln w="9525">
            <a:solidFill>
              <a:srgbClr val="EEECE1"/>
            </a:solidFill>
            <a:round/>
            <a:tailEnd type="triangle" w="med" len="med"/>
          </a:ln>
        </p:spPr>
      </p:cxn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590675"/>
            <a:ext cx="8458200" cy="4981575"/>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28586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矩形 7"/>
          <p:cNvSpPr/>
          <p:nvPr/>
        </p:nvSpPr>
        <p:spPr>
          <a:xfrm>
            <a:off x="3505200" y="1666875"/>
            <a:ext cx="5257800" cy="769938"/>
          </a:xfrm>
          <a:prstGeom prst="rect">
            <a:avLst/>
          </a:prstGeom>
        </p:spPr>
        <p:txBody>
          <a:bodyPr>
            <a:spAutoFit/>
          </a:bodyPr>
          <a:lstStyle/>
          <a:p>
            <a:pPr fontAlgn="auto">
              <a:spcBef>
                <a:spcPts val="0"/>
              </a:spcBef>
              <a:spcAft>
                <a:spcPts val="0"/>
              </a:spcAft>
              <a:defRPr/>
            </a:pPr>
            <a:r>
              <a:rPr lang="zh-CN" altLang="en-US" sz="2200" b="1" kern="0" dirty="0">
                <a:solidFill>
                  <a:srgbClr val="003192"/>
                </a:solidFill>
                <a:latin typeface="黑体" panose="02010609060101010101" pitchFamily="49" charset="-122"/>
                <a:ea typeface="黑体" panose="02010609060101010101" pitchFamily="49" charset="-122"/>
              </a:rPr>
              <a:t>常用净化方法包括燃烧法、冷凝法、吸收法、和吸附法。</a:t>
            </a:r>
            <a:endParaRPr lang="zh-CN" altLang="en-US" sz="2200" b="1" dirty="0">
              <a:solidFill>
                <a:srgbClr val="003192"/>
              </a:solidFill>
              <a:latin typeface="黑体" panose="02010609060101010101" pitchFamily="49" charset="-122"/>
              <a:ea typeface="黑体" panose="02010609060101010101" pitchFamily="49" charset="-122"/>
            </a:endParaRPr>
          </a:p>
        </p:txBody>
      </p:sp>
      <p:cxnSp>
        <p:nvCxnSpPr>
          <p:cNvPr id="13" name="直接连接符 12"/>
          <p:cNvCxnSpPr/>
          <p:nvPr/>
        </p:nvCxnSpPr>
        <p:spPr>
          <a:xfrm>
            <a:off x="3429000" y="2428875"/>
            <a:ext cx="5334000" cy="1588"/>
          </a:xfrm>
          <a:prstGeom prst="line">
            <a:avLst/>
          </a:prstGeom>
          <a:ln>
            <a:solidFill>
              <a:srgbClr val="192923"/>
            </a:solidFill>
          </a:ln>
        </p:spPr>
        <p:style>
          <a:lnRef idx="1">
            <a:schemeClr val="accent1"/>
          </a:lnRef>
          <a:fillRef idx="0">
            <a:schemeClr val="accent1"/>
          </a:fillRef>
          <a:effectRef idx="0">
            <a:schemeClr val="accent1"/>
          </a:effectRef>
          <a:fontRef idx="minor">
            <a:schemeClr val="tx1"/>
          </a:fontRef>
        </p:style>
      </p:cxnSp>
      <p:sp>
        <p:nvSpPr>
          <p:cNvPr id="200709" name="Text Box 8"/>
          <p:cNvSpPr txBox="1">
            <a:spLocks noChangeArrowheads="1"/>
          </p:cNvSpPr>
          <p:nvPr/>
        </p:nvSpPr>
        <p:spPr bwMode="auto">
          <a:xfrm>
            <a:off x="2500313" y="6215063"/>
            <a:ext cx="4286250" cy="369887"/>
          </a:xfrm>
          <a:prstGeom prst="rect">
            <a:avLst/>
          </a:prstGeom>
          <a:noFill/>
          <a:ln w="9525">
            <a:noFill/>
            <a:miter lim="800000"/>
          </a:ln>
        </p:spPr>
        <p:txBody>
          <a:bodyPr>
            <a:spAutoFit/>
          </a:bodyPr>
          <a:lstStyle/>
          <a:p>
            <a:pPr algn="ctr">
              <a:spcBef>
                <a:spcPct val="50000"/>
              </a:spcBef>
            </a:pPr>
            <a:r>
              <a:rPr lang="zh-CN" altLang="en-US" b="1">
                <a:solidFill>
                  <a:srgbClr val="003192"/>
                </a:solidFill>
                <a:latin typeface="黑体" panose="02010609060101010101" pitchFamily="49" charset="-122"/>
                <a:ea typeface="黑体" panose="02010609060101010101" pitchFamily="49" charset="-122"/>
              </a:rPr>
              <a:t>某电子衡器企业调漆间通风排毒装置</a:t>
            </a:r>
            <a:endParaRPr lang="zh-CN" altLang="en-US" b="1">
              <a:solidFill>
                <a:srgbClr val="003192"/>
              </a:solidFill>
              <a:latin typeface="黑体" panose="02010609060101010101" pitchFamily="49" charset="-122"/>
              <a:ea typeface="黑体" panose="02010609060101010101" pitchFamily="49" charset="-122"/>
            </a:endParaRPr>
          </a:p>
        </p:txBody>
      </p:sp>
      <p:sp>
        <p:nvSpPr>
          <p:cNvPr id="1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200711" name="Picture 2"/>
          <p:cNvPicPr>
            <a:picLocks noChangeAspect="1" noChangeArrowheads="1"/>
          </p:cNvPicPr>
          <p:nvPr/>
        </p:nvPicPr>
        <p:blipFill>
          <a:blip r:embed="rId6"/>
          <a:srcRect/>
          <a:stretch>
            <a:fillRect/>
          </a:stretch>
        </p:blipFill>
        <p:spPr bwMode="auto">
          <a:xfrm>
            <a:off x="1116013" y="2498725"/>
            <a:ext cx="7242175" cy="3787775"/>
          </a:xfrm>
          <a:prstGeom prst="rect">
            <a:avLst/>
          </a:prstGeom>
          <a:noFill/>
          <a:ln w="9525">
            <a:noFill/>
            <a:miter lim="800000"/>
            <a:headEnd/>
            <a:tailEnd/>
          </a:ln>
        </p:spPr>
      </p:pic>
      <p:sp>
        <p:nvSpPr>
          <p:cNvPr id="200712" name="Text Box 3"/>
          <p:cNvSpPr txBox="1">
            <a:spLocks noChangeArrowheads="1"/>
          </p:cNvSpPr>
          <p:nvPr/>
        </p:nvSpPr>
        <p:spPr bwMode="auto">
          <a:xfrm>
            <a:off x="5900738" y="4376738"/>
            <a:ext cx="1084262" cy="257175"/>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送风装置</a:t>
            </a:r>
            <a:endParaRPr lang="zh-CN" sz="1400" b="1">
              <a:solidFill>
                <a:srgbClr val="FF0000"/>
              </a:solidFill>
              <a:latin typeface="黑体" panose="02010609060101010101" pitchFamily="49" charset="-122"/>
              <a:ea typeface="黑体" panose="02010609060101010101" pitchFamily="49" charset="-122"/>
            </a:endParaRPr>
          </a:p>
        </p:txBody>
      </p:sp>
      <p:sp>
        <p:nvSpPr>
          <p:cNvPr id="200713" name="Text Box 4"/>
          <p:cNvSpPr txBox="1">
            <a:spLocks noChangeArrowheads="1"/>
          </p:cNvSpPr>
          <p:nvPr/>
        </p:nvSpPr>
        <p:spPr bwMode="auto">
          <a:xfrm>
            <a:off x="3252788" y="5148263"/>
            <a:ext cx="1033462" cy="257175"/>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排风装置</a:t>
            </a:r>
            <a:endParaRPr lang="zh-CN" sz="1400" b="1">
              <a:solidFill>
                <a:srgbClr val="FF0000"/>
              </a:solidFill>
              <a:latin typeface="黑体" panose="02010609060101010101" pitchFamily="49" charset="-122"/>
              <a:ea typeface="黑体" panose="02010609060101010101" pitchFamily="49" charset="-122"/>
            </a:endParaRPr>
          </a:p>
        </p:txBody>
      </p:sp>
      <p:cxnSp>
        <p:nvCxnSpPr>
          <p:cNvPr id="200714" name="AutoShape 5"/>
          <p:cNvCxnSpPr>
            <a:cxnSpLocks noChangeShapeType="1"/>
          </p:cNvCxnSpPr>
          <p:nvPr/>
        </p:nvCxnSpPr>
        <p:spPr bwMode="auto">
          <a:xfrm rot="16200000" flipV="1">
            <a:off x="5203031" y="3726657"/>
            <a:ext cx="995363" cy="400050"/>
          </a:xfrm>
          <a:prstGeom prst="straightConnector1">
            <a:avLst/>
          </a:prstGeom>
          <a:noFill/>
          <a:ln w="9525">
            <a:solidFill>
              <a:srgbClr val="E5DFEC"/>
            </a:solidFill>
            <a:round/>
            <a:tailEnd type="triangle" w="med" len="med"/>
          </a:ln>
        </p:spPr>
      </p:cxnSp>
      <p:cxnSp>
        <p:nvCxnSpPr>
          <p:cNvPr id="200715" name="AutoShape 6"/>
          <p:cNvCxnSpPr>
            <a:cxnSpLocks noChangeShapeType="1"/>
          </p:cNvCxnSpPr>
          <p:nvPr/>
        </p:nvCxnSpPr>
        <p:spPr bwMode="auto">
          <a:xfrm rot="10800000">
            <a:off x="2214563" y="4643438"/>
            <a:ext cx="1038225" cy="590550"/>
          </a:xfrm>
          <a:prstGeom prst="straightConnector1">
            <a:avLst/>
          </a:prstGeom>
          <a:noFill/>
          <a:ln w="9525">
            <a:solidFill>
              <a:srgbClr val="DBE5F1"/>
            </a:solidFill>
            <a:round/>
            <a:tailEnd type="triangle" w="med" len="med"/>
          </a:ln>
        </p:spPr>
      </p:cxn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590675"/>
            <a:ext cx="8458200" cy="4981575"/>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28586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矩形 7"/>
          <p:cNvSpPr/>
          <p:nvPr/>
        </p:nvSpPr>
        <p:spPr>
          <a:xfrm>
            <a:off x="3505200" y="1666875"/>
            <a:ext cx="5257800" cy="769938"/>
          </a:xfrm>
          <a:prstGeom prst="rect">
            <a:avLst/>
          </a:prstGeom>
        </p:spPr>
        <p:txBody>
          <a:bodyPr>
            <a:spAutoFit/>
          </a:bodyPr>
          <a:lstStyle/>
          <a:p>
            <a:pPr fontAlgn="auto">
              <a:spcBef>
                <a:spcPts val="0"/>
              </a:spcBef>
              <a:spcAft>
                <a:spcPts val="0"/>
              </a:spcAft>
              <a:defRPr/>
            </a:pPr>
            <a:r>
              <a:rPr lang="zh-CN" altLang="en-US" sz="2200" b="1" kern="0" dirty="0">
                <a:solidFill>
                  <a:srgbClr val="003192"/>
                </a:solidFill>
                <a:latin typeface="黑体" panose="02010609060101010101" pitchFamily="49" charset="-122"/>
                <a:ea typeface="黑体" panose="02010609060101010101" pitchFamily="49" charset="-122"/>
              </a:rPr>
              <a:t>常用净化方法包括燃烧法、冷凝法、吸收法、和吸附法。</a:t>
            </a:r>
            <a:endParaRPr lang="zh-CN" altLang="en-US" sz="2200" b="1" dirty="0">
              <a:solidFill>
                <a:srgbClr val="003192"/>
              </a:solidFill>
              <a:latin typeface="黑体" panose="02010609060101010101" pitchFamily="49" charset="-122"/>
              <a:ea typeface="黑体" panose="02010609060101010101" pitchFamily="49" charset="-122"/>
            </a:endParaRPr>
          </a:p>
        </p:txBody>
      </p:sp>
      <p:cxnSp>
        <p:nvCxnSpPr>
          <p:cNvPr id="13" name="直接连接符 12"/>
          <p:cNvCxnSpPr/>
          <p:nvPr/>
        </p:nvCxnSpPr>
        <p:spPr>
          <a:xfrm>
            <a:off x="3429000" y="2428875"/>
            <a:ext cx="5334000" cy="1588"/>
          </a:xfrm>
          <a:prstGeom prst="line">
            <a:avLst/>
          </a:prstGeom>
          <a:ln>
            <a:solidFill>
              <a:srgbClr val="192923"/>
            </a:solidFill>
          </a:ln>
        </p:spPr>
        <p:style>
          <a:lnRef idx="1">
            <a:schemeClr val="accent1"/>
          </a:lnRef>
          <a:fillRef idx="0">
            <a:schemeClr val="accent1"/>
          </a:fillRef>
          <a:effectRef idx="0">
            <a:schemeClr val="accent1"/>
          </a:effectRef>
          <a:fontRef idx="minor">
            <a:schemeClr val="tx1"/>
          </a:fontRef>
        </p:style>
      </p:cxnSp>
      <p:sp>
        <p:nvSpPr>
          <p:cNvPr id="201733" name="Text Box 8"/>
          <p:cNvSpPr txBox="1">
            <a:spLocks noChangeArrowheads="1"/>
          </p:cNvSpPr>
          <p:nvPr/>
        </p:nvSpPr>
        <p:spPr bwMode="auto">
          <a:xfrm>
            <a:off x="2500313" y="6215063"/>
            <a:ext cx="4286250" cy="369887"/>
          </a:xfrm>
          <a:prstGeom prst="rect">
            <a:avLst/>
          </a:prstGeom>
          <a:noFill/>
          <a:ln w="9525">
            <a:noFill/>
            <a:miter lim="800000"/>
          </a:ln>
        </p:spPr>
        <p:txBody>
          <a:bodyPr>
            <a:spAutoFit/>
          </a:bodyPr>
          <a:lstStyle/>
          <a:p>
            <a:pPr algn="ctr">
              <a:spcBef>
                <a:spcPct val="50000"/>
              </a:spcBef>
            </a:pPr>
            <a:r>
              <a:rPr lang="zh-CN" altLang="en-US" b="1">
                <a:solidFill>
                  <a:srgbClr val="003192"/>
                </a:solidFill>
                <a:latin typeface="黑体" panose="02010609060101010101" pitchFamily="49" charset="-122"/>
                <a:ea typeface="黑体" panose="02010609060101010101" pitchFamily="49" charset="-122"/>
              </a:rPr>
              <a:t>某橡胶工厂废气烟雾净化设备</a:t>
            </a:r>
            <a:endParaRPr lang="zh-CN" altLang="en-US" b="1">
              <a:solidFill>
                <a:srgbClr val="003192"/>
              </a:solidFill>
              <a:latin typeface="黑体" panose="02010609060101010101" pitchFamily="49" charset="-122"/>
              <a:ea typeface="黑体" panose="02010609060101010101" pitchFamily="49" charset="-122"/>
            </a:endParaRPr>
          </a:p>
        </p:txBody>
      </p:sp>
      <p:sp>
        <p:nvSpPr>
          <p:cNvPr id="1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201735" name="Picture 2" descr="J:\培训讲义\职业卫生\2015年成都市安监局\照片\橡胶工厂废气烟雾净化设备.jpg"/>
          <p:cNvPicPr>
            <a:picLocks noChangeAspect="1" noChangeArrowheads="1"/>
          </p:cNvPicPr>
          <p:nvPr/>
        </p:nvPicPr>
        <p:blipFill>
          <a:blip r:embed="rId6"/>
          <a:srcRect/>
          <a:stretch>
            <a:fillRect/>
          </a:stretch>
        </p:blipFill>
        <p:spPr bwMode="auto">
          <a:xfrm>
            <a:off x="1214438" y="2571750"/>
            <a:ext cx="6572250" cy="3505200"/>
          </a:xfrm>
          <a:prstGeom prst="rect">
            <a:avLst/>
          </a:prstGeom>
          <a:noFill/>
          <a:ln w="9525">
            <a:noFill/>
            <a:miter lim="800000"/>
            <a:headEnd/>
            <a:tailEnd/>
          </a:ln>
        </p:spPr>
      </p:pic>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590675"/>
            <a:ext cx="8458200" cy="4981575"/>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28586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矩形 7"/>
          <p:cNvSpPr/>
          <p:nvPr/>
        </p:nvSpPr>
        <p:spPr>
          <a:xfrm>
            <a:off x="3505200" y="1666875"/>
            <a:ext cx="5257800" cy="769938"/>
          </a:xfrm>
          <a:prstGeom prst="rect">
            <a:avLst/>
          </a:prstGeom>
        </p:spPr>
        <p:txBody>
          <a:bodyPr>
            <a:spAutoFit/>
          </a:bodyPr>
          <a:lstStyle/>
          <a:p>
            <a:pPr fontAlgn="auto">
              <a:spcBef>
                <a:spcPts val="0"/>
              </a:spcBef>
              <a:spcAft>
                <a:spcPts val="0"/>
              </a:spcAft>
              <a:defRPr/>
            </a:pPr>
            <a:r>
              <a:rPr lang="zh-CN" altLang="en-US" sz="2200" b="1" kern="0" dirty="0">
                <a:solidFill>
                  <a:srgbClr val="003192"/>
                </a:solidFill>
                <a:latin typeface="黑体" panose="02010609060101010101" pitchFamily="49" charset="-122"/>
                <a:ea typeface="黑体" panose="02010609060101010101" pitchFamily="49" charset="-122"/>
              </a:rPr>
              <a:t>常用净化方法包括燃烧法、冷凝法、吸收法、和吸附法。</a:t>
            </a:r>
            <a:endParaRPr lang="zh-CN" altLang="en-US" sz="2200" b="1" dirty="0">
              <a:solidFill>
                <a:srgbClr val="003192"/>
              </a:solidFill>
              <a:latin typeface="黑体" panose="02010609060101010101" pitchFamily="49" charset="-122"/>
              <a:ea typeface="黑体" panose="02010609060101010101" pitchFamily="49" charset="-122"/>
            </a:endParaRPr>
          </a:p>
        </p:txBody>
      </p:sp>
      <p:cxnSp>
        <p:nvCxnSpPr>
          <p:cNvPr id="13" name="直接连接符 12"/>
          <p:cNvCxnSpPr/>
          <p:nvPr/>
        </p:nvCxnSpPr>
        <p:spPr>
          <a:xfrm>
            <a:off x="3429000" y="2428875"/>
            <a:ext cx="5334000" cy="1588"/>
          </a:xfrm>
          <a:prstGeom prst="line">
            <a:avLst/>
          </a:prstGeom>
          <a:ln>
            <a:solidFill>
              <a:srgbClr val="192923"/>
            </a:solidFill>
          </a:ln>
        </p:spPr>
        <p:style>
          <a:lnRef idx="1">
            <a:schemeClr val="accent1"/>
          </a:lnRef>
          <a:fillRef idx="0">
            <a:schemeClr val="accent1"/>
          </a:fillRef>
          <a:effectRef idx="0">
            <a:schemeClr val="accent1"/>
          </a:effectRef>
          <a:fontRef idx="minor">
            <a:schemeClr val="tx1"/>
          </a:fontRef>
        </p:style>
      </p:cxnSp>
      <p:sp>
        <p:nvSpPr>
          <p:cNvPr id="202757" name="Text Box 8"/>
          <p:cNvSpPr txBox="1">
            <a:spLocks noChangeArrowheads="1"/>
          </p:cNvSpPr>
          <p:nvPr/>
        </p:nvSpPr>
        <p:spPr bwMode="auto">
          <a:xfrm>
            <a:off x="2500313" y="6215063"/>
            <a:ext cx="4286250" cy="369887"/>
          </a:xfrm>
          <a:prstGeom prst="rect">
            <a:avLst/>
          </a:prstGeom>
          <a:noFill/>
          <a:ln w="9525">
            <a:noFill/>
            <a:miter lim="800000"/>
          </a:ln>
        </p:spPr>
        <p:txBody>
          <a:bodyPr>
            <a:spAutoFit/>
          </a:bodyPr>
          <a:lstStyle/>
          <a:p>
            <a:pPr algn="ctr">
              <a:spcBef>
                <a:spcPct val="50000"/>
              </a:spcBef>
            </a:pPr>
            <a:r>
              <a:rPr lang="zh-CN" altLang="en-US" b="1">
                <a:solidFill>
                  <a:srgbClr val="003192"/>
                </a:solidFill>
                <a:latin typeface="黑体" panose="02010609060101010101" pitchFamily="49" charset="-122"/>
                <a:ea typeface="黑体" panose="02010609060101010101" pitchFamily="49" charset="-122"/>
              </a:rPr>
              <a:t>某废气净化塔</a:t>
            </a:r>
            <a:endParaRPr lang="zh-CN" altLang="en-US" b="1">
              <a:solidFill>
                <a:srgbClr val="003192"/>
              </a:solidFill>
              <a:latin typeface="黑体" panose="02010609060101010101" pitchFamily="49" charset="-122"/>
              <a:ea typeface="黑体" panose="02010609060101010101" pitchFamily="49" charset="-122"/>
            </a:endParaRPr>
          </a:p>
        </p:txBody>
      </p:sp>
      <p:sp>
        <p:nvSpPr>
          <p:cNvPr id="1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202759" name="Picture 2" descr="J:\培训讲义\职业卫生\2015年成都市安监局\照片\废气净化塔.jpg"/>
          <p:cNvPicPr>
            <a:picLocks noChangeAspect="1" noChangeArrowheads="1"/>
          </p:cNvPicPr>
          <p:nvPr/>
        </p:nvPicPr>
        <p:blipFill>
          <a:blip r:embed="rId6"/>
          <a:srcRect/>
          <a:stretch>
            <a:fillRect/>
          </a:stretch>
        </p:blipFill>
        <p:spPr bwMode="auto">
          <a:xfrm>
            <a:off x="2214563" y="2486025"/>
            <a:ext cx="5000625" cy="3738563"/>
          </a:xfrm>
          <a:prstGeom prst="rect">
            <a:avLst/>
          </a:prstGeom>
          <a:noFill/>
          <a:ln w="9525">
            <a:noFill/>
            <a:miter lim="800000"/>
            <a:headEnd/>
            <a:tailEnd/>
          </a:ln>
        </p:spPr>
      </p:pic>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graphicFrame>
        <p:nvGraphicFramePr>
          <p:cNvPr id="14" name="表格 13"/>
          <p:cNvGraphicFramePr>
            <a:graphicFrameLocks noGrp="1"/>
          </p:cNvGraphicFramePr>
          <p:nvPr/>
        </p:nvGraphicFramePr>
        <p:xfrm>
          <a:off x="914400" y="3352800"/>
          <a:ext cx="7848600" cy="2951163"/>
        </p:xfrm>
        <a:graphic>
          <a:graphicData uri="http://schemas.openxmlformats.org/drawingml/2006/table">
            <a:tbl>
              <a:tblPr firstRow="1" bandRow="1">
                <a:tableStyleId>{EB9631B5-78F2-41C9-869B-9F39066F8104}</a:tableStyleId>
              </a:tblPr>
              <a:tblGrid>
                <a:gridCol w="1828800"/>
                <a:gridCol w="2743200"/>
                <a:gridCol w="1524000"/>
                <a:gridCol w="1752600"/>
              </a:tblGrid>
              <a:tr h="965096">
                <a:tc>
                  <a:txBody>
                    <a:bodyPr/>
                    <a:lstStyle/>
                    <a:p>
                      <a:r>
                        <a:rPr lang="zh-CN" altLang="en-US" sz="1800" b="1" dirty="0">
                          <a:solidFill>
                            <a:schemeClr val="bg1">
                              <a:lumMod val="95000"/>
                            </a:schemeClr>
                          </a:solidFill>
                          <a:latin typeface="黑体" panose="02010609060101010101" pitchFamily="49" charset="-122"/>
                          <a:ea typeface="黑体" panose="02010609060101010101" pitchFamily="49" charset="-122"/>
                        </a:rPr>
                        <a:t>      应用范围</a:t>
                      </a:r>
                      <a:endParaRPr lang="en-US" altLang="zh-CN" sz="1800" b="1" dirty="0">
                        <a:solidFill>
                          <a:schemeClr val="bg1">
                            <a:lumMod val="95000"/>
                          </a:schemeClr>
                        </a:solidFill>
                        <a:latin typeface="黑体" panose="02010609060101010101" pitchFamily="49" charset="-122"/>
                        <a:ea typeface="黑体" panose="02010609060101010101" pitchFamily="49" charset="-122"/>
                      </a:endParaRPr>
                    </a:p>
                    <a:p>
                      <a:endParaRPr lang="en-US" altLang="zh-CN" sz="1800" b="1" dirty="0">
                        <a:solidFill>
                          <a:schemeClr val="bg1">
                            <a:lumMod val="95000"/>
                          </a:schemeClr>
                        </a:solidFill>
                        <a:latin typeface="黑体" panose="02010609060101010101" pitchFamily="49" charset="-122"/>
                        <a:ea typeface="黑体" panose="02010609060101010101" pitchFamily="49" charset="-122"/>
                      </a:endParaRPr>
                    </a:p>
                    <a:p>
                      <a:r>
                        <a:rPr lang="zh-CN" altLang="en-US" sz="1800" b="1" dirty="0">
                          <a:solidFill>
                            <a:schemeClr val="bg1">
                              <a:lumMod val="95000"/>
                            </a:schemeClr>
                          </a:solidFill>
                          <a:latin typeface="黑体" panose="02010609060101010101" pitchFamily="49" charset="-122"/>
                          <a:ea typeface="黑体" panose="02010609060101010101" pitchFamily="49" charset="-122"/>
                        </a:rPr>
                        <a:t>净化方法</a:t>
                      </a:r>
                      <a:endParaRPr lang="zh-CN" altLang="en-US" sz="1800" b="1" dirty="0">
                        <a:solidFill>
                          <a:schemeClr val="bg1">
                            <a:lumMod val="95000"/>
                          </a:schemeClr>
                        </a:solidFill>
                        <a:latin typeface="黑体" panose="02010609060101010101" pitchFamily="49" charset="-122"/>
                        <a:ea typeface="黑体" panose="02010609060101010101" pitchFamily="49" charset="-122"/>
                      </a:endParaRPr>
                    </a:p>
                  </a:txBody>
                  <a:tcPr marT="45715" marB="45715">
                    <a:solidFill>
                      <a:schemeClr val="accent5">
                        <a:lumMod val="75000"/>
                      </a:schemeClr>
                    </a:solidFill>
                  </a:tcPr>
                </a:tc>
                <a:tc>
                  <a:txBody>
                    <a:bodyPr/>
                    <a:lstStyle/>
                    <a:p>
                      <a:pPr algn="ctr"/>
                      <a:r>
                        <a:rPr lang="zh-CN" altLang="en-US" sz="1800" b="1" dirty="0">
                          <a:solidFill>
                            <a:schemeClr val="bg1">
                              <a:lumMod val="95000"/>
                            </a:schemeClr>
                          </a:solidFill>
                          <a:latin typeface="黑体" panose="02010609060101010101" pitchFamily="49" charset="-122"/>
                          <a:ea typeface="黑体" panose="02010609060101010101" pitchFamily="49" charset="-122"/>
                        </a:rPr>
                        <a:t>适用废气种类</a:t>
                      </a:r>
                      <a:endParaRPr lang="zh-CN" altLang="en-US" sz="1800" b="1" dirty="0">
                        <a:solidFill>
                          <a:schemeClr val="bg1">
                            <a:lumMod val="95000"/>
                          </a:schemeClr>
                        </a:solidFill>
                        <a:latin typeface="黑体" panose="02010609060101010101" pitchFamily="49" charset="-122"/>
                        <a:ea typeface="黑体" panose="02010609060101010101" pitchFamily="49" charset="-122"/>
                      </a:endParaRPr>
                    </a:p>
                  </a:txBody>
                  <a:tcPr marT="45715" marB="45715" anchor="ctr">
                    <a:solidFill>
                      <a:schemeClr val="accent5">
                        <a:lumMod val="75000"/>
                      </a:schemeClr>
                    </a:solidFill>
                  </a:tcPr>
                </a:tc>
                <a:tc>
                  <a:txBody>
                    <a:bodyPr/>
                    <a:lstStyle/>
                    <a:p>
                      <a:pPr algn="ctr"/>
                      <a:r>
                        <a:rPr lang="zh-CN" altLang="en-US" sz="1800" b="1" dirty="0">
                          <a:solidFill>
                            <a:schemeClr val="bg1">
                              <a:lumMod val="95000"/>
                            </a:schemeClr>
                          </a:solidFill>
                          <a:latin typeface="黑体" panose="02010609060101010101" pitchFamily="49" charset="-122"/>
                          <a:ea typeface="黑体" panose="02010609060101010101" pitchFamily="49" charset="-122"/>
                        </a:rPr>
                        <a:t>浓度范围  </a:t>
                      </a:r>
                      <a:r>
                        <a:rPr lang="en-US" altLang="zh-CN" sz="1800" b="1" dirty="0">
                          <a:solidFill>
                            <a:schemeClr val="bg1">
                              <a:lumMod val="95000"/>
                            </a:schemeClr>
                          </a:solidFill>
                          <a:latin typeface="黑体" panose="02010609060101010101" pitchFamily="49" charset="-122"/>
                          <a:ea typeface="黑体" panose="02010609060101010101" pitchFamily="49" charset="-122"/>
                        </a:rPr>
                        <a:t>10</a:t>
                      </a:r>
                      <a:r>
                        <a:rPr lang="en-US" altLang="zh-CN" sz="1800" b="1" baseline="30000" dirty="0">
                          <a:solidFill>
                            <a:schemeClr val="bg1">
                              <a:lumMod val="95000"/>
                            </a:schemeClr>
                          </a:solidFill>
                          <a:latin typeface="黑体" panose="02010609060101010101" pitchFamily="49" charset="-122"/>
                          <a:ea typeface="黑体" panose="02010609060101010101" pitchFamily="49" charset="-122"/>
                        </a:rPr>
                        <a:t>-6</a:t>
                      </a:r>
                      <a:endParaRPr lang="zh-CN" altLang="en-US" sz="1800" b="1" baseline="30000" dirty="0">
                        <a:solidFill>
                          <a:schemeClr val="bg1">
                            <a:lumMod val="95000"/>
                          </a:schemeClr>
                        </a:solidFill>
                        <a:latin typeface="黑体" panose="02010609060101010101" pitchFamily="49" charset="-122"/>
                        <a:ea typeface="黑体" panose="02010609060101010101" pitchFamily="49" charset="-122"/>
                      </a:endParaRPr>
                    </a:p>
                  </a:txBody>
                  <a:tcPr marT="45715" marB="45715" anchor="ctr">
                    <a:solidFill>
                      <a:schemeClr val="accent5">
                        <a:lumMod val="75000"/>
                      </a:schemeClr>
                    </a:solidFill>
                  </a:tcPr>
                </a:tc>
                <a:tc>
                  <a:txBody>
                    <a:bodyPr/>
                    <a:lstStyle/>
                    <a:p>
                      <a:pPr algn="ctr"/>
                      <a:r>
                        <a:rPr lang="zh-CN" altLang="en-US" sz="1800" b="1" dirty="0">
                          <a:solidFill>
                            <a:schemeClr val="bg1">
                              <a:lumMod val="95000"/>
                            </a:schemeClr>
                          </a:solidFill>
                          <a:latin typeface="黑体" panose="02010609060101010101" pitchFamily="49" charset="-122"/>
                          <a:ea typeface="黑体" panose="02010609060101010101" pitchFamily="49" charset="-122"/>
                        </a:rPr>
                        <a:t>温度范围</a:t>
                      </a:r>
                      <a:endParaRPr lang="zh-CN" altLang="en-US" sz="1800" b="1" dirty="0">
                        <a:solidFill>
                          <a:schemeClr val="bg1">
                            <a:lumMod val="95000"/>
                          </a:schemeClr>
                        </a:solidFill>
                        <a:latin typeface="黑体" panose="02010609060101010101" pitchFamily="49" charset="-122"/>
                        <a:ea typeface="黑体" panose="02010609060101010101" pitchFamily="49" charset="-122"/>
                      </a:endParaRPr>
                    </a:p>
                  </a:txBody>
                  <a:tcPr marT="45715" marB="45715" anchor="ctr">
                    <a:solidFill>
                      <a:schemeClr val="accent5">
                        <a:lumMod val="75000"/>
                      </a:schemeClr>
                    </a:solidFill>
                  </a:tcPr>
                </a:tc>
              </a:tr>
              <a:tr h="406356">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燃烧法</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有机气体及恶臭等</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几百～几千</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algn="ctr"/>
                      <a:r>
                        <a:rPr lang="en-US" altLang="zh-CN" sz="1800" b="1" dirty="0">
                          <a:solidFill>
                            <a:srgbClr val="003192"/>
                          </a:solidFill>
                          <a:latin typeface="黑体" panose="02010609060101010101" pitchFamily="49" charset="-122"/>
                          <a:ea typeface="黑体" panose="02010609060101010101" pitchFamily="49" charset="-122"/>
                        </a:rPr>
                        <a:t>100℃</a:t>
                      </a:r>
                      <a:r>
                        <a:rPr lang="zh-CN" altLang="en-US" sz="1800" b="1" dirty="0">
                          <a:solidFill>
                            <a:srgbClr val="003192"/>
                          </a:solidFill>
                          <a:latin typeface="黑体" panose="02010609060101010101" pitchFamily="49" charset="-122"/>
                          <a:ea typeface="黑体" panose="02010609060101010101" pitchFamily="49" charset="-122"/>
                        </a:rPr>
                        <a:t>以上</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r>
              <a:tr h="457151">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冷凝法</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有机蒸气</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algn="ctr"/>
                      <a:r>
                        <a:rPr lang="en-US" altLang="zh-CN" sz="1800" b="1" dirty="0">
                          <a:solidFill>
                            <a:srgbClr val="003192"/>
                          </a:solidFill>
                          <a:latin typeface="黑体" panose="02010609060101010101" pitchFamily="49" charset="-122"/>
                          <a:ea typeface="黑体" panose="02010609060101010101" pitchFamily="49" charset="-122"/>
                        </a:rPr>
                        <a:t>1000</a:t>
                      </a:r>
                      <a:r>
                        <a:rPr lang="zh-CN" altLang="en-US" sz="1800" b="1" dirty="0">
                          <a:solidFill>
                            <a:srgbClr val="003192"/>
                          </a:solidFill>
                          <a:latin typeface="黑体" panose="02010609060101010101" pitchFamily="49" charset="-122"/>
                          <a:ea typeface="黑体" panose="02010609060101010101" pitchFamily="49" charset="-122"/>
                        </a:rPr>
                        <a:t>以上</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常温以下</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r>
              <a:tr h="482548">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吸收法</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无机气体及部分有机气体</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marL="0" marR="0" indent="0" algn="ctr" defTabSz="914400" rtl="0" eaLnBrk="1" fontAlgn="auto" latinLnBrk="0" hangingPunct="1">
                        <a:lnSpc>
                          <a:spcPct val="100000"/>
                        </a:lnSpc>
                        <a:spcBef>
                          <a:spcPts val="0"/>
                        </a:spcBef>
                        <a:spcAft>
                          <a:spcPts val="0"/>
                        </a:spcAft>
                        <a:buClrTx/>
                        <a:buSzTx/>
                        <a:buFontTx/>
                        <a:buNone/>
                        <a:defRPr/>
                      </a:pPr>
                      <a:r>
                        <a:rPr lang="zh-CN" altLang="en-US" sz="1800" b="1" dirty="0">
                          <a:solidFill>
                            <a:srgbClr val="003192"/>
                          </a:solidFill>
                          <a:latin typeface="黑体" panose="02010609060101010101" pitchFamily="49" charset="-122"/>
                          <a:ea typeface="黑体" panose="02010609060101010101" pitchFamily="49" charset="-122"/>
                        </a:rPr>
                        <a:t>几百～几千</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常温</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r>
              <a:tr h="640011">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吸附法</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绝大多数有机气体和大多数无机气体</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algn="ctr"/>
                      <a:r>
                        <a:rPr lang="en-US" altLang="zh-CN" sz="1800" b="1" dirty="0">
                          <a:solidFill>
                            <a:srgbClr val="003192"/>
                          </a:solidFill>
                          <a:latin typeface="黑体" panose="02010609060101010101" pitchFamily="49" charset="-122"/>
                          <a:ea typeface="黑体" panose="02010609060101010101" pitchFamily="49" charset="-122"/>
                        </a:rPr>
                        <a:t>300</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c>
                  <a:txBody>
                    <a:bodyPr/>
                    <a:lstStyle/>
                    <a:p>
                      <a:pPr marL="0" marR="0" indent="0" algn="ctr" defTabSz="914400" rtl="0" eaLnBrk="1" fontAlgn="auto" latinLnBrk="0" hangingPunct="1">
                        <a:lnSpc>
                          <a:spcPct val="100000"/>
                        </a:lnSpc>
                        <a:spcBef>
                          <a:spcPts val="0"/>
                        </a:spcBef>
                        <a:spcAft>
                          <a:spcPts val="0"/>
                        </a:spcAft>
                        <a:buClrTx/>
                        <a:buSzTx/>
                        <a:buFontTx/>
                        <a:buNone/>
                        <a:defRPr/>
                      </a:pPr>
                      <a:r>
                        <a:rPr lang="en-US" altLang="zh-CN" sz="1800" b="1" dirty="0">
                          <a:solidFill>
                            <a:srgbClr val="003192"/>
                          </a:solidFill>
                          <a:latin typeface="黑体" panose="02010609060101010101" pitchFamily="49" charset="-122"/>
                          <a:ea typeface="黑体" panose="02010609060101010101" pitchFamily="49" charset="-122"/>
                        </a:rPr>
                        <a:t>38℃</a:t>
                      </a:r>
                      <a:r>
                        <a:rPr lang="zh-CN" altLang="en-US" sz="1800" b="1" dirty="0">
                          <a:solidFill>
                            <a:srgbClr val="003192"/>
                          </a:solidFill>
                          <a:latin typeface="黑体" panose="02010609060101010101" pitchFamily="49" charset="-122"/>
                          <a:ea typeface="黑体" panose="02010609060101010101" pitchFamily="49" charset="-122"/>
                        </a:rPr>
                        <a:t>以下</a:t>
                      </a:r>
                      <a:endParaRPr lang="zh-CN" altLang="en-US" sz="1800" b="1" dirty="0">
                        <a:solidFill>
                          <a:srgbClr val="003192"/>
                        </a:solidFill>
                        <a:latin typeface="黑体" panose="02010609060101010101" pitchFamily="49" charset="-122"/>
                        <a:ea typeface="黑体" panose="02010609060101010101" pitchFamily="49" charset="-122"/>
                      </a:endParaRPr>
                    </a:p>
                  </a:txBody>
                  <a:tcPr marT="45715" marB="45715"/>
                </a:tc>
              </a:tr>
            </a:tbl>
          </a:graphicData>
        </a:graphic>
      </p:graphicFrame>
      <p:cxnSp>
        <p:nvCxnSpPr>
          <p:cNvPr id="16" name="直接连接符 15"/>
          <p:cNvCxnSpPr/>
          <p:nvPr/>
        </p:nvCxnSpPr>
        <p:spPr>
          <a:xfrm>
            <a:off x="914400" y="3352800"/>
            <a:ext cx="1828800" cy="9906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3805" name="矩形 20"/>
          <p:cNvSpPr>
            <a:spLocks noChangeArrowheads="1"/>
          </p:cNvSpPr>
          <p:nvPr/>
        </p:nvSpPr>
        <p:spPr bwMode="auto">
          <a:xfrm>
            <a:off x="914400" y="2667000"/>
            <a:ext cx="7848600" cy="461963"/>
          </a:xfrm>
          <a:prstGeom prst="rect">
            <a:avLst/>
          </a:prstGeom>
          <a:noFill/>
          <a:ln w="9525">
            <a:noFill/>
            <a:miter lim="800000"/>
          </a:ln>
        </p:spPr>
        <p:txBody>
          <a:bodyPr>
            <a:spAutoFit/>
          </a:bodyPr>
          <a:lstStyle/>
          <a:p>
            <a:pPr algn="ctr"/>
            <a:r>
              <a:rPr lang="zh-CN" altLang="en-US" sz="2400" b="1">
                <a:solidFill>
                  <a:srgbClr val="003192"/>
                </a:solidFill>
                <a:latin typeface="黑体" panose="02010609060101010101" pitchFamily="49" charset="-122"/>
                <a:ea typeface="黑体" panose="02010609060101010101" pitchFamily="49" charset="-122"/>
              </a:rPr>
              <a:t>几种净化方法的适用范围</a:t>
            </a:r>
            <a:endParaRPr lang="zh-CN" altLang="en-US" sz="2400" b="1">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6" name="直接连接符 15"/>
          <p:cNvCxnSpPr/>
          <p:nvPr/>
        </p:nvCxnSpPr>
        <p:spPr>
          <a:xfrm>
            <a:off x="914400" y="3352800"/>
            <a:ext cx="1828800" cy="9906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05479" name="矩形 20"/>
          <p:cNvSpPr>
            <a:spLocks noChangeArrowheads="1"/>
          </p:cNvSpPr>
          <p:nvPr/>
        </p:nvSpPr>
        <p:spPr bwMode="auto">
          <a:xfrm>
            <a:off x="1524000" y="2667000"/>
            <a:ext cx="7239000" cy="3632200"/>
          </a:xfrm>
          <a:prstGeom prst="rect">
            <a:avLst/>
          </a:prstGeom>
          <a:noFill/>
          <a:ln w="9525">
            <a:noFill/>
            <a:miter lim="800000"/>
          </a:ln>
        </p:spPr>
        <p:txBody>
          <a:bodyPr>
            <a:spAutoFit/>
          </a:bodyPr>
          <a:lstStyle/>
          <a:p>
            <a:pPr algn="just" fontAlgn="auto">
              <a:lnSpc>
                <a:spcPts val="3000"/>
              </a:lnSpc>
              <a:spcBef>
                <a:spcPts val="1800"/>
              </a:spcBef>
              <a:spcAft>
                <a:spcPts val="0"/>
              </a:spcAft>
              <a:defRPr/>
            </a:pPr>
            <a:r>
              <a:rPr lang="zh-CN" altLang="en-US" sz="2400" b="1" dirty="0">
                <a:solidFill>
                  <a:srgbClr val="C00000"/>
                </a:solidFill>
                <a:latin typeface="黑体" panose="02010609060101010101" pitchFamily="49" charset="-122"/>
                <a:ea typeface="黑体" panose="02010609060101010101" pitchFamily="49" charset="-122"/>
              </a:rPr>
              <a:t>     燃烧法是通过燃烧方法将有毒有害气体、蒸气或烟尘变成无毒无害物质的一种毒物净化方法。</a:t>
            </a:r>
            <a:endParaRPr lang="en-US" altLang="zh-CN" sz="2400" b="1" dirty="0">
              <a:solidFill>
                <a:srgbClr val="C00000"/>
              </a:solidFill>
              <a:latin typeface="黑体" panose="02010609060101010101" pitchFamily="49" charset="-122"/>
              <a:ea typeface="黑体" panose="02010609060101010101" pitchFamily="49" charset="-122"/>
            </a:endParaRPr>
          </a:p>
          <a:p>
            <a:pPr algn="just" fontAlgn="auto">
              <a:lnSpc>
                <a:spcPts val="3000"/>
              </a:lnSpc>
              <a:spcBef>
                <a:spcPts val="1800"/>
              </a:spcBef>
              <a:spcAft>
                <a:spcPts val="0"/>
              </a:spcAft>
              <a:defRPr/>
            </a:pPr>
            <a:r>
              <a:rPr lang="en-US" altLang="zh-CN" sz="2400" b="1" dirty="0">
                <a:solidFill>
                  <a:srgbClr val="FF0000"/>
                </a:solidFill>
                <a:latin typeface="黑体" panose="02010609060101010101" pitchFamily="49" charset="-122"/>
                <a:ea typeface="黑体" panose="02010609060101010101" pitchFamily="49" charset="-122"/>
              </a:rPr>
              <a:t>[</a:t>
            </a:r>
            <a:r>
              <a:rPr lang="zh-CN" altLang="en-US" sz="2400" b="1" dirty="0">
                <a:solidFill>
                  <a:srgbClr val="FF0000"/>
                </a:solidFill>
                <a:latin typeface="黑体" panose="02010609060101010101" pitchFamily="49" charset="-122"/>
                <a:ea typeface="黑体" panose="02010609060101010101" pitchFamily="49" charset="-122"/>
              </a:rPr>
              <a:t>分类</a:t>
            </a:r>
            <a:r>
              <a:rPr lang="en-US" altLang="zh-CN" sz="2400" b="1" dirty="0">
                <a:solidFill>
                  <a:srgbClr val="FF0000"/>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直接燃烧法、热力燃烧法、催化燃烧法。</a:t>
            </a:r>
            <a:endParaRPr lang="en-US" altLang="zh-CN" sz="2400" b="1" dirty="0">
              <a:solidFill>
                <a:srgbClr val="003192"/>
              </a:solidFill>
              <a:latin typeface="黑体" panose="02010609060101010101" pitchFamily="49" charset="-122"/>
              <a:ea typeface="黑体" panose="02010609060101010101" pitchFamily="49" charset="-122"/>
            </a:endParaRPr>
          </a:p>
          <a:p>
            <a:pPr marL="809625" indent="-809625" algn="just" fontAlgn="auto">
              <a:lnSpc>
                <a:spcPts val="3000"/>
              </a:lnSpc>
              <a:spcBef>
                <a:spcPts val="1800"/>
              </a:spcBef>
              <a:spcAft>
                <a:spcPts val="0"/>
              </a:spcAft>
              <a:defRPr/>
            </a:pPr>
            <a:r>
              <a:rPr lang="en-US" altLang="zh-CN" sz="2400" b="1" dirty="0">
                <a:solidFill>
                  <a:srgbClr val="FF0000"/>
                </a:solidFill>
                <a:latin typeface="黑体" panose="02010609060101010101" pitchFamily="49" charset="-122"/>
                <a:ea typeface="黑体" panose="02010609060101010101" pitchFamily="49" charset="-122"/>
              </a:rPr>
              <a:t>[</a:t>
            </a:r>
            <a:r>
              <a:rPr lang="zh-CN" altLang="en-US" sz="2400" b="1" dirty="0">
                <a:solidFill>
                  <a:srgbClr val="FF0000"/>
                </a:solidFill>
                <a:latin typeface="黑体" panose="02010609060101010101" pitchFamily="49" charset="-122"/>
                <a:ea typeface="黑体" panose="02010609060101010101" pitchFamily="49" charset="-122"/>
              </a:rPr>
              <a:t>特点</a:t>
            </a:r>
            <a:r>
              <a:rPr lang="en-US" altLang="zh-CN" sz="2400" b="1" dirty="0">
                <a:solidFill>
                  <a:srgbClr val="FF0000"/>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仅适用于可燃物质或高温下能分解的物质，其分解的最终产物必须是无毒无害的物质，并且不能回收到原来的物质。其产物多为二氧化碳、水（气态）和其他简单无毒物质，在燃烧净化中可以回收燃烧氧化过程中的热量。</a:t>
            </a:r>
            <a:endParaRPr lang="en-US" altLang="zh-CN" sz="2400" b="1" dirty="0">
              <a:solidFill>
                <a:srgbClr val="003192"/>
              </a:solidFill>
              <a:latin typeface="黑体" panose="02010609060101010101" pitchFamily="49" charset="-122"/>
              <a:ea typeface="黑体" panose="02010609060101010101" pitchFamily="49" charset="-122"/>
            </a:endParaRPr>
          </a:p>
        </p:txBody>
      </p:sp>
      <p:grpSp>
        <p:nvGrpSpPr>
          <p:cNvPr id="2" name="组合 10"/>
          <p:cNvGrpSpPr/>
          <p:nvPr/>
        </p:nvGrpSpPr>
        <p:grpSpPr>
          <a:xfrm>
            <a:off x="685800" y="3276600"/>
            <a:ext cx="601582" cy="2519203"/>
            <a:chOff x="0" y="0"/>
            <a:chExt cx="601582" cy="2519203"/>
          </a:xfrm>
          <a:scene3d>
            <a:camera prst="orthographicFront"/>
            <a:lightRig rig="threePt" dir="t">
              <a:rot lat="0" lon="0" rev="7500000"/>
            </a:lightRig>
          </a:scene3d>
        </p:grpSpPr>
        <p:sp>
          <p:nvSpPr>
            <p:cNvPr id="12" name="矩形 11"/>
            <p:cNvSpPr/>
            <p:nvPr/>
          </p:nvSpPr>
          <p:spPr>
            <a:xfrm>
              <a:off x="0" y="0"/>
              <a:ext cx="601582" cy="2519203"/>
            </a:xfrm>
            <a:prstGeom prst="rect">
              <a:avLst/>
            </a:prstGeom>
            <a:solidFill>
              <a:schemeClr val="accent5">
                <a:lumMod val="25000"/>
              </a:schemeClr>
            </a:solidFill>
            <a:sp3d prstMaterial="plastic">
              <a:bevelT w="127000" h="25400" prst="relaxedInset"/>
            </a:sp3d>
          </p:spPr>
          <p:style>
            <a:lnRef idx="0">
              <a:schemeClr val="lt1">
                <a:hueOff val="0"/>
                <a:satOff val="0"/>
                <a:lumOff val="0"/>
                <a:alphaOff val="0"/>
              </a:schemeClr>
            </a:lnRef>
            <a:fillRef idx="3">
              <a:scrgbClr r="0" g="0" b="0"/>
            </a:fillRef>
            <a:effectRef idx="2">
              <a:schemeClr val="accent2">
                <a:hueOff val="0"/>
                <a:satOff val="0"/>
                <a:lumOff val="0"/>
                <a:alphaOff val="0"/>
              </a:schemeClr>
            </a:effectRef>
            <a:fontRef idx="minor">
              <a:schemeClr val="lt1"/>
            </a:fontRef>
          </p:style>
        </p:sp>
        <p:sp>
          <p:nvSpPr>
            <p:cNvPr id="15" name="矩形 14"/>
            <p:cNvSpPr/>
            <p:nvPr/>
          </p:nvSpPr>
          <p:spPr>
            <a:xfrm>
              <a:off x="0" y="0"/>
              <a:ext cx="601582" cy="2519203"/>
            </a:xfrm>
            <a:prstGeom prst="rect">
              <a:avLst/>
            </a:prstGeom>
            <a:sp3d/>
          </p:spPr>
          <p:style>
            <a:lnRef idx="0">
              <a:scrgbClr r="0" g="0" b="0"/>
            </a:lnRef>
            <a:fillRef idx="0">
              <a:scrgbClr r="0" g="0" b="0"/>
            </a:fillRef>
            <a:effectRef idx="0">
              <a:scrgbClr r="0" g="0" b="0"/>
            </a:effectRef>
            <a:fontRef idx="minor">
              <a:schemeClr val="lt1"/>
            </a:fontRef>
          </p:style>
          <p:txBody>
            <a:bodyPr lIns="25200" tIns="91440" bIns="91440" spcCol="1270" anchor="ctr"/>
            <a:lstStyle/>
            <a:p>
              <a:pPr algn="ctr" defTabSz="1066800" fontAlgn="auto">
                <a:lnSpc>
                  <a:spcPct val="90000"/>
                </a:lnSpc>
                <a:spcBef>
                  <a:spcPts val="0"/>
                </a:spcBef>
                <a:spcAft>
                  <a:spcPct val="35000"/>
                </a:spcAft>
                <a:defRPr/>
              </a:pPr>
              <a:r>
                <a:rPr lang="zh-CN" altLang="en-US" sz="2400" b="1" dirty="0">
                  <a:solidFill>
                    <a:schemeClr val="bg1"/>
                  </a:solidFill>
                  <a:latin typeface="黑体" panose="02010609060101010101" pitchFamily="49" charset="-122"/>
                  <a:ea typeface="黑体" panose="02010609060101010101" pitchFamily="49" charset="-122"/>
                </a:rPr>
                <a:t>燃烧法</a:t>
              </a:r>
              <a:endParaRPr lang="zh-CN" altLang="en-US" sz="2400" b="1" dirty="0">
                <a:solidFill>
                  <a:schemeClr val="bg1"/>
                </a:solidFill>
                <a:latin typeface="黑体" panose="02010609060101010101" pitchFamily="49" charset="-122"/>
                <a:ea typeface="黑体" panose="02010609060101010101" pitchFamily="49" charset="-122"/>
              </a:endParaRPr>
            </a:p>
          </p:txBody>
        </p:sp>
      </p:grpSp>
      <p:sp>
        <p:nvSpPr>
          <p:cNvPr id="13"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457200" y="1066800"/>
            <a:ext cx="8534400" cy="4525963"/>
          </a:xfrm>
        </p:spPr>
        <p:txBody>
          <a:bodyPr rtlCol="0">
            <a:normAutofit/>
          </a:bodyPr>
          <a:lstStyle/>
          <a:p>
            <a:pPr fontAlgn="auto">
              <a:spcAft>
                <a:spcPts val="0"/>
              </a:spcAft>
              <a:buFontTx/>
              <a:buNone/>
              <a:defRPr/>
            </a:pPr>
            <a:r>
              <a:rPr lang="en-US" altLang="zh-CN" sz="2600" dirty="0">
                <a:solidFill>
                  <a:srgbClr val="C00000"/>
                </a:solidFill>
              </a:rPr>
              <a:t>☞ </a:t>
            </a:r>
            <a:r>
              <a:rPr lang="zh-CN" altLang="en-US" sz="2600" dirty="0"/>
              <a:t>职业病危害工程防护技术措施应具有针对性、可行性和经济合理性</a:t>
            </a:r>
            <a:endParaRPr lang="en-US" altLang="zh-CN" sz="2600" dirty="0"/>
          </a:p>
          <a:p>
            <a:pPr marL="990600" indent="-990600" fontAlgn="auto">
              <a:spcBef>
                <a:spcPts val="1500"/>
              </a:spcBef>
              <a:spcAft>
                <a:spcPts val="0"/>
              </a:spcAft>
              <a:buFontTx/>
              <a:buNone/>
              <a:defRPr/>
            </a:pPr>
            <a:r>
              <a:rPr lang="en-US" altLang="zh-CN" sz="2600" dirty="0">
                <a:solidFill>
                  <a:srgbClr val="C00000"/>
                </a:solidFill>
              </a:rPr>
              <a:t>     </a:t>
            </a:r>
            <a:endParaRPr lang="zh-CN" altLang="en-US" sz="2600" dirty="0"/>
          </a:p>
        </p:txBody>
      </p:sp>
      <p:graphicFrame>
        <p:nvGraphicFramePr>
          <p:cNvPr id="7" name="图示 6"/>
          <p:cNvGraphicFramePr/>
          <p:nvPr/>
        </p:nvGraphicFramePr>
        <p:xfrm>
          <a:off x="914400" y="1828800"/>
          <a:ext cx="7696200" cy="38862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3795" name="矩形 4"/>
          <p:cNvSpPr>
            <a:spLocks noChangeArrowheads="1"/>
          </p:cNvSpPr>
          <p:nvPr/>
        </p:nvSpPr>
        <p:spPr bwMode="auto">
          <a:xfrm>
            <a:off x="533400" y="5791200"/>
            <a:ext cx="8305800" cy="892175"/>
          </a:xfrm>
          <a:prstGeom prst="rect">
            <a:avLst/>
          </a:prstGeom>
          <a:noFill/>
          <a:ln w="9525">
            <a:noFill/>
            <a:miter lim="800000"/>
          </a:ln>
        </p:spPr>
        <p:txBody>
          <a:bodyPr>
            <a:spAutoFit/>
          </a:bodyPr>
          <a:lstStyle/>
          <a:p>
            <a:r>
              <a:rPr lang="en-US" altLang="zh-CN" sz="2600" b="1">
                <a:solidFill>
                  <a:srgbClr val="C00000"/>
                </a:solidFill>
                <a:latin typeface="黑体" panose="02010609060101010101" pitchFamily="49" charset="-122"/>
                <a:ea typeface="黑体" panose="02010609060101010101" pitchFamily="49" charset="-122"/>
              </a:rPr>
              <a:t>☞ </a:t>
            </a:r>
            <a:r>
              <a:rPr lang="zh-CN" altLang="en-US" sz="2600" b="1">
                <a:latin typeface="黑体" panose="02010609060101010101" pitchFamily="49" charset="-122"/>
                <a:ea typeface="黑体" panose="02010609060101010101" pitchFamily="49" charset="-122"/>
              </a:rPr>
              <a:t>职业病危害防护措施应符合国家、地方、行业有关标准和设计规定。</a:t>
            </a:r>
            <a:endParaRPr lang="en-US" altLang="zh-CN" sz="2600" b="1">
              <a:latin typeface="黑体" panose="02010609060101010101" pitchFamily="49" charset="-122"/>
              <a:ea typeface="黑体" panose="02010609060101010101" pitchFamily="49" charset="-122"/>
            </a:endParaRPr>
          </a:p>
        </p:txBody>
      </p:sp>
      <p:sp>
        <p:nvSpPr>
          <p:cNvPr id="33796" name="Rectangle 2"/>
          <p:cNvSpPr>
            <a:spLocks noGrp="1" noChangeArrowheads="1"/>
          </p:cNvSpPr>
          <p:nvPr>
            <p:ph type="title"/>
          </p:nvPr>
        </p:nvSpPr>
        <p:spPr>
          <a:xfrm>
            <a:off x="990600" y="228600"/>
            <a:ext cx="7391400" cy="685800"/>
          </a:xfrm>
        </p:spPr>
        <p:txBody>
          <a:bodyPr/>
          <a:lstStyle/>
          <a:p>
            <a:r>
              <a:rPr lang="zh-CN" altLang="en-US" sz="3600"/>
              <a:t>职业病防护措施选择原则</a:t>
            </a:r>
            <a:endParaRPr lang="zh-CN" altLang="en-US" sz="3600"/>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6" name="直接连接符 15"/>
          <p:cNvCxnSpPr/>
          <p:nvPr/>
        </p:nvCxnSpPr>
        <p:spPr>
          <a:xfrm>
            <a:off x="914400" y="3962400"/>
            <a:ext cx="1828800" cy="9906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00359" name="矩形 20"/>
          <p:cNvSpPr>
            <a:spLocks noChangeArrowheads="1"/>
          </p:cNvSpPr>
          <p:nvPr/>
        </p:nvSpPr>
        <p:spPr bwMode="auto">
          <a:xfrm>
            <a:off x="1524000" y="3733800"/>
            <a:ext cx="7162800" cy="2708275"/>
          </a:xfrm>
          <a:prstGeom prst="rect">
            <a:avLst/>
          </a:prstGeom>
          <a:noFill/>
          <a:ln w="9525">
            <a:noFill/>
            <a:miter lim="800000"/>
          </a:ln>
        </p:spPr>
        <p:txBody>
          <a:bodyPr>
            <a:spAutoFit/>
          </a:bodyPr>
          <a:lstStyle/>
          <a:p>
            <a:pPr algn="just" fontAlgn="auto">
              <a:lnSpc>
                <a:spcPts val="3000"/>
              </a:lnSpc>
              <a:spcBef>
                <a:spcPts val="1800"/>
              </a:spcBef>
              <a:spcAft>
                <a:spcPts val="0"/>
              </a:spcAft>
              <a:defRPr/>
            </a:pPr>
            <a:r>
              <a:rPr lang="en-US" altLang="zh-CN" sz="2400" b="1" dirty="0">
                <a:solidFill>
                  <a:srgbClr val="FF0000"/>
                </a:solidFill>
                <a:latin typeface="黑体" panose="02010609060101010101" pitchFamily="49" charset="-122"/>
                <a:ea typeface="黑体" panose="02010609060101010101" pitchFamily="49" charset="-122"/>
              </a:rPr>
              <a:t>[</a:t>
            </a:r>
            <a:r>
              <a:rPr lang="zh-CN" altLang="en-US" sz="2400" b="1" dirty="0">
                <a:solidFill>
                  <a:srgbClr val="FF0000"/>
                </a:solidFill>
                <a:latin typeface="黑体" panose="02010609060101010101" pitchFamily="49" charset="-122"/>
                <a:ea typeface="黑体" panose="02010609060101010101" pitchFamily="49" charset="-122"/>
              </a:rPr>
              <a:t>优点</a:t>
            </a:r>
            <a:r>
              <a:rPr lang="en-US" altLang="zh-CN" sz="2400" b="1" dirty="0">
                <a:solidFill>
                  <a:srgbClr val="FF0000"/>
                </a:solidFill>
                <a:latin typeface="黑体" panose="02010609060101010101" pitchFamily="49" charset="-122"/>
                <a:ea typeface="黑体" panose="02010609060101010101" pitchFamily="49" charset="-122"/>
              </a:rPr>
              <a:t>]</a:t>
            </a:r>
            <a:r>
              <a:rPr lang="zh-CN" altLang="en-US" sz="2000" b="1" dirty="0">
                <a:latin typeface="黑体" panose="02010609060101010101" pitchFamily="49" charset="-122"/>
                <a:ea typeface="黑体" panose="02010609060101010101" pitchFamily="49" charset="-122"/>
              </a:rPr>
              <a:t>最为彻底，可回收一部分热量。</a:t>
            </a:r>
            <a:endParaRPr lang="en-US" altLang="zh-CN" sz="2000" b="1" dirty="0">
              <a:latin typeface="黑体" panose="02010609060101010101" pitchFamily="49" charset="-122"/>
              <a:ea typeface="黑体" panose="02010609060101010101" pitchFamily="49" charset="-122"/>
            </a:endParaRPr>
          </a:p>
          <a:p>
            <a:pPr algn="just" fontAlgn="auto">
              <a:lnSpc>
                <a:spcPts val="3000"/>
              </a:lnSpc>
              <a:spcBef>
                <a:spcPts val="1800"/>
              </a:spcBef>
              <a:spcAft>
                <a:spcPts val="0"/>
              </a:spcAft>
              <a:defRPr/>
            </a:pPr>
            <a:r>
              <a:rPr lang="en-US" altLang="zh-CN" sz="2400" b="1" dirty="0">
                <a:solidFill>
                  <a:srgbClr val="FF0000"/>
                </a:solidFill>
                <a:latin typeface="黑体" panose="02010609060101010101" pitchFamily="49" charset="-122"/>
                <a:ea typeface="黑体" panose="02010609060101010101" pitchFamily="49" charset="-122"/>
              </a:rPr>
              <a:t>[</a:t>
            </a:r>
            <a:r>
              <a:rPr lang="zh-CN" altLang="en-US" sz="2400" b="1" dirty="0">
                <a:solidFill>
                  <a:srgbClr val="FF0000"/>
                </a:solidFill>
                <a:latin typeface="黑体" panose="02010609060101010101" pitchFamily="49" charset="-122"/>
                <a:ea typeface="黑体" panose="02010609060101010101" pitchFamily="49" charset="-122"/>
              </a:rPr>
              <a:t>缺点</a:t>
            </a:r>
            <a:r>
              <a:rPr lang="en-US" altLang="zh-CN" sz="2400" b="1" dirty="0">
                <a:solidFill>
                  <a:srgbClr val="FF0000"/>
                </a:solidFill>
                <a:latin typeface="黑体" panose="02010609060101010101" pitchFamily="49" charset="-122"/>
                <a:ea typeface="黑体" panose="02010609060101010101" pitchFamily="49" charset="-122"/>
              </a:rPr>
              <a:t>]</a:t>
            </a:r>
            <a:r>
              <a:rPr lang="zh-CN" altLang="en-US" sz="2000" b="1" dirty="0">
                <a:latin typeface="黑体" panose="02010609060101010101" pitchFamily="49" charset="-122"/>
                <a:ea typeface="黑体" panose="02010609060101010101" pitchFamily="49" charset="-122"/>
              </a:rPr>
              <a:t>不能回收废气中的有害物质，并消耗一定的能源。</a:t>
            </a:r>
            <a:endParaRPr lang="zh-CN" altLang="en-US" sz="2000" b="1" dirty="0">
              <a:latin typeface="黑体" panose="02010609060101010101" pitchFamily="49" charset="-122"/>
              <a:ea typeface="黑体" panose="02010609060101010101" pitchFamily="49" charset="-122"/>
            </a:endParaRPr>
          </a:p>
          <a:p>
            <a:pPr marL="809625" indent="-809625" algn="just" fontAlgn="auto">
              <a:lnSpc>
                <a:spcPts val="3000"/>
              </a:lnSpc>
              <a:spcBef>
                <a:spcPts val="1800"/>
              </a:spcBef>
              <a:spcAft>
                <a:spcPts val="0"/>
              </a:spcAft>
              <a:defRPr/>
            </a:pPr>
            <a:r>
              <a:rPr lang="en-US" altLang="zh-CN" sz="2400" b="1" dirty="0">
                <a:solidFill>
                  <a:srgbClr val="FF0000"/>
                </a:solidFill>
                <a:latin typeface="黑体" panose="02010609060101010101" pitchFamily="49" charset="-122"/>
                <a:ea typeface="黑体" panose="02010609060101010101" pitchFamily="49" charset="-122"/>
              </a:rPr>
              <a:t>[</a:t>
            </a:r>
            <a:r>
              <a:rPr lang="zh-CN" altLang="en-US" sz="2400" b="1" dirty="0">
                <a:solidFill>
                  <a:srgbClr val="FF0000"/>
                </a:solidFill>
                <a:latin typeface="黑体" panose="02010609060101010101" pitchFamily="49" charset="-122"/>
                <a:ea typeface="黑体" panose="02010609060101010101" pitchFamily="49" charset="-122"/>
              </a:rPr>
              <a:t>适用</a:t>
            </a:r>
            <a:r>
              <a:rPr lang="en-US" altLang="zh-CN" sz="2400" b="1" dirty="0">
                <a:solidFill>
                  <a:srgbClr val="FF0000"/>
                </a:solidFill>
                <a:latin typeface="黑体" panose="02010609060101010101" pitchFamily="49" charset="-122"/>
                <a:ea typeface="黑体" panose="02010609060101010101" pitchFamily="49" charset="-122"/>
              </a:rPr>
              <a:t>]</a:t>
            </a:r>
            <a:r>
              <a:rPr lang="zh-CN" altLang="en-US" sz="2000" b="1" dirty="0">
                <a:latin typeface="黑体" panose="02010609060101010101" pitchFamily="49" charset="-122"/>
                <a:ea typeface="黑体" panose="02010609060101010101" pitchFamily="49" charset="-122"/>
              </a:rPr>
              <a:t>用于各种有机溶剂蒸汽及碳氢混合物的净化处理，也经常用于消化、除臭方面。</a:t>
            </a:r>
            <a:endParaRPr lang="en-US" altLang="zh-CN" sz="2000" b="1" dirty="0">
              <a:latin typeface="黑体" panose="02010609060101010101" pitchFamily="49" charset="-122"/>
              <a:ea typeface="黑体" panose="02010609060101010101" pitchFamily="49" charset="-122"/>
            </a:endParaRPr>
          </a:p>
          <a:p>
            <a:pPr algn="just" fontAlgn="auto">
              <a:lnSpc>
                <a:spcPts val="3000"/>
              </a:lnSpc>
              <a:spcBef>
                <a:spcPts val="1800"/>
              </a:spcBef>
              <a:spcAft>
                <a:spcPts val="0"/>
              </a:spcAft>
              <a:defRPr/>
            </a:pPr>
            <a:r>
              <a:rPr lang="zh-CN" altLang="en-US" sz="2000" b="1" dirty="0">
                <a:latin typeface="黑体" panose="02010609060101010101" pitchFamily="49" charset="-122"/>
                <a:ea typeface="黑体" panose="02010609060101010101" pitchFamily="49" charset="-122"/>
              </a:rPr>
              <a:t>燃烧法不适用于卤化物及可能产生二氧化硫及氮氧化物的场所。</a:t>
            </a:r>
            <a:endParaRPr lang="en-US" altLang="zh-CN" sz="2000" b="1" dirty="0">
              <a:latin typeface="黑体" panose="02010609060101010101" pitchFamily="49" charset="-122"/>
              <a:ea typeface="黑体" panose="02010609060101010101" pitchFamily="49" charset="-122"/>
            </a:endParaRPr>
          </a:p>
        </p:txBody>
      </p:sp>
      <p:grpSp>
        <p:nvGrpSpPr>
          <p:cNvPr id="2" name="组合 12"/>
          <p:cNvGrpSpPr/>
          <p:nvPr/>
        </p:nvGrpSpPr>
        <p:grpSpPr>
          <a:xfrm>
            <a:off x="685800" y="3886200"/>
            <a:ext cx="601582" cy="2519203"/>
            <a:chOff x="0" y="0"/>
            <a:chExt cx="601582" cy="2519203"/>
          </a:xfrm>
          <a:scene3d>
            <a:camera prst="orthographicFront"/>
            <a:lightRig rig="threePt" dir="t">
              <a:rot lat="0" lon="0" rev="7500000"/>
            </a:lightRig>
          </a:scene3d>
        </p:grpSpPr>
        <p:sp>
          <p:nvSpPr>
            <p:cNvPr id="14" name="矩形 13"/>
            <p:cNvSpPr/>
            <p:nvPr/>
          </p:nvSpPr>
          <p:spPr>
            <a:xfrm>
              <a:off x="0" y="0"/>
              <a:ext cx="601582" cy="2519203"/>
            </a:xfrm>
            <a:prstGeom prst="rect">
              <a:avLst/>
            </a:prstGeom>
            <a:solidFill>
              <a:schemeClr val="accent5">
                <a:lumMod val="25000"/>
              </a:schemeClr>
            </a:solidFill>
            <a:sp3d prstMaterial="plastic">
              <a:bevelT w="127000" h="25400" prst="relaxedInset"/>
            </a:sp3d>
          </p:spPr>
          <p:style>
            <a:lnRef idx="0">
              <a:schemeClr val="lt1">
                <a:hueOff val="0"/>
                <a:satOff val="0"/>
                <a:lumOff val="0"/>
                <a:alphaOff val="0"/>
              </a:schemeClr>
            </a:lnRef>
            <a:fillRef idx="3">
              <a:scrgbClr r="0" g="0" b="0"/>
            </a:fillRef>
            <a:effectRef idx="2">
              <a:schemeClr val="accent2">
                <a:hueOff val="0"/>
                <a:satOff val="0"/>
                <a:lumOff val="0"/>
                <a:alphaOff val="0"/>
              </a:schemeClr>
            </a:effectRef>
            <a:fontRef idx="minor">
              <a:schemeClr val="lt1"/>
            </a:fontRef>
          </p:style>
        </p:sp>
        <p:sp>
          <p:nvSpPr>
            <p:cNvPr id="17" name="矩形 16"/>
            <p:cNvSpPr/>
            <p:nvPr/>
          </p:nvSpPr>
          <p:spPr>
            <a:xfrm>
              <a:off x="0" y="0"/>
              <a:ext cx="601582" cy="2519203"/>
            </a:xfrm>
            <a:prstGeom prst="rect">
              <a:avLst/>
            </a:prstGeom>
            <a:sp3d/>
          </p:spPr>
          <p:style>
            <a:lnRef idx="0">
              <a:scrgbClr r="0" g="0" b="0"/>
            </a:lnRef>
            <a:fillRef idx="0">
              <a:scrgbClr r="0" g="0" b="0"/>
            </a:fillRef>
            <a:effectRef idx="0">
              <a:scrgbClr r="0" g="0" b="0"/>
            </a:effectRef>
            <a:fontRef idx="minor">
              <a:schemeClr val="lt1"/>
            </a:fontRef>
          </p:style>
          <p:txBody>
            <a:bodyPr lIns="25200" tIns="91440" bIns="91440" spcCol="1270" anchor="ctr"/>
            <a:lstStyle/>
            <a:p>
              <a:pPr algn="ctr" defTabSz="1066800" fontAlgn="auto">
                <a:lnSpc>
                  <a:spcPct val="90000"/>
                </a:lnSpc>
                <a:spcBef>
                  <a:spcPts val="0"/>
                </a:spcBef>
                <a:spcAft>
                  <a:spcPct val="35000"/>
                </a:spcAft>
                <a:defRPr/>
              </a:pPr>
              <a:r>
                <a:rPr lang="zh-CN" altLang="en-US" sz="2400" b="1" dirty="0">
                  <a:solidFill>
                    <a:schemeClr val="bg1"/>
                  </a:solidFill>
                  <a:latin typeface="黑体" panose="02010609060101010101" pitchFamily="49" charset="-122"/>
                  <a:ea typeface="黑体" panose="02010609060101010101" pitchFamily="49" charset="-122"/>
                </a:rPr>
                <a:t>燃烧法</a:t>
              </a:r>
              <a:endParaRPr lang="zh-CN" altLang="en-US" sz="2400" b="1" dirty="0">
                <a:solidFill>
                  <a:schemeClr val="bg1"/>
                </a:solidFill>
                <a:latin typeface="黑体" panose="02010609060101010101" pitchFamily="49" charset="-122"/>
                <a:ea typeface="黑体" panose="02010609060101010101" pitchFamily="49" charset="-122"/>
              </a:endParaRPr>
            </a:p>
          </p:txBody>
        </p:sp>
      </p:grpSp>
      <p:pic>
        <p:nvPicPr>
          <p:cNvPr id="205831" name="图片 11" descr="n_134062_1.jpg"/>
          <p:cNvPicPr>
            <a:picLocks noChangeAspect="1"/>
          </p:cNvPicPr>
          <p:nvPr/>
        </p:nvPicPr>
        <p:blipFill>
          <a:blip r:embed="rId6"/>
          <a:srcRect/>
          <a:stretch>
            <a:fillRect/>
          </a:stretch>
        </p:blipFill>
        <p:spPr bwMode="auto">
          <a:xfrm>
            <a:off x="5791200" y="1254125"/>
            <a:ext cx="3352800" cy="2451100"/>
          </a:xfrm>
          <a:prstGeom prst="rect">
            <a:avLst/>
          </a:prstGeom>
          <a:noFill/>
          <a:ln w="9525">
            <a:noFill/>
            <a:miter lim="800000"/>
            <a:headEnd/>
            <a:tailEnd/>
          </a:ln>
        </p:spPr>
      </p:pic>
      <p:sp>
        <p:nvSpPr>
          <p:cNvPr id="13"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6" name="直接连接符 15"/>
          <p:cNvCxnSpPr/>
          <p:nvPr/>
        </p:nvCxnSpPr>
        <p:spPr>
          <a:xfrm>
            <a:off x="914400" y="3352800"/>
            <a:ext cx="1828800" cy="9906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2648" name="矩形 20"/>
          <p:cNvSpPr>
            <a:spLocks noChangeArrowheads="1"/>
          </p:cNvSpPr>
          <p:nvPr/>
        </p:nvSpPr>
        <p:spPr bwMode="auto">
          <a:xfrm>
            <a:off x="1371600" y="4648200"/>
            <a:ext cx="7239000" cy="1784350"/>
          </a:xfrm>
          <a:prstGeom prst="rect">
            <a:avLst/>
          </a:prstGeom>
          <a:noFill/>
          <a:ln w="9525">
            <a:noFill/>
            <a:miter lim="800000"/>
          </a:ln>
        </p:spPr>
        <p:txBody>
          <a:bodyPr>
            <a:spAutoFit/>
          </a:bodyPr>
          <a:lstStyle/>
          <a:p>
            <a:pPr algn="just" fontAlgn="auto">
              <a:lnSpc>
                <a:spcPts val="3000"/>
              </a:lnSpc>
              <a:spcBef>
                <a:spcPts val="600"/>
              </a:spcBef>
              <a:spcAft>
                <a:spcPts val="0"/>
              </a:spcAft>
              <a:defRPr/>
            </a:pPr>
            <a:r>
              <a:rPr lang="en-US" altLang="zh-CN" b="1" dirty="0">
                <a:solidFill>
                  <a:srgbClr val="C00000"/>
                </a:solidFill>
                <a:latin typeface="黑体" panose="02010609060101010101" pitchFamily="49" charset="-122"/>
                <a:ea typeface="黑体" panose="02010609060101010101" pitchFamily="49" charset="-122"/>
              </a:rPr>
              <a:t>[</a:t>
            </a:r>
            <a:r>
              <a:rPr lang="zh-CN" altLang="en-US" b="1" dirty="0">
                <a:solidFill>
                  <a:srgbClr val="C00000"/>
                </a:solidFill>
                <a:latin typeface="黑体" panose="02010609060101010101" pitchFamily="49" charset="-122"/>
                <a:ea typeface="黑体" panose="02010609060101010101" pitchFamily="49" charset="-122"/>
              </a:rPr>
              <a:t>分类</a:t>
            </a:r>
            <a:r>
              <a:rPr lang="en-US" altLang="zh-CN" b="1" dirty="0">
                <a:solidFill>
                  <a:srgbClr val="C00000"/>
                </a:solidFill>
                <a:latin typeface="黑体" panose="02010609060101010101" pitchFamily="49" charset="-122"/>
                <a:ea typeface="黑体" panose="02010609060101010101" pitchFamily="49" charset="-122"/>
              </a:rPr>
              <a:t>]</a:t>
            </a:r>
            <a:endParaRPr lang="en-US" altLang="zh-CN" b="1" dirty="0">
              <a:latin typeface="黑体" panose="02010609060101010101" pitchFamily="49" charset="-122"/>
              <a:ea typeface="黑体" panose="02010609060101010101" pitchFamily="49" charset="-122"/>
            </a:endParaRPr>
          </a:p>
          <a:p>
            <a:pPr algn="just" fontAlgn="auto">
              <a:lnSpc>
                <a:spcPts val="3000"/>
              </a:lnSpc>
              <a:spcBef>
                <a:spcPts val="600"/>
              </a:spcBef>
              <a:spcAft>
                <a:spcPts val="0"/>
              </a:spcAft>
              <a:defRPr/>
            </a:pPr>
            <a:r>
              <a:rPr lang="zh-CN" altLang="en-US" b="1" dirty="0">
                <a:solidFill>
                  <a:srgbClr val="003192"/>
                </a:solidFill>
                <a:latin typeface="黑体" panose="02010609060101010101" pitchFamily="49" charset="-122"/>
                <a:ea typeface="黑体" panose="02010609060101010101" pitchFamily="49" charset="-122"/>
              </a:rPr>
              <a:t>一次冷凝法：多用于净化含单一有害成分的废气。</a:t>
            </a:r>
            <a:endParaRPr lang="en-US" altLang="zh-CN" b="1" dirty="0">
              <a:solidFill>
                <a:srgbClr val="003192"/>
              </a:solidFill>
              <a:latin typeface="黑体" panose="02010609060101010101" pitchFamily="49" charset="-122"/>
              <a:ea typeface="黑体" panose="02010609060101010101" pitchFamily="49" charset="-122"/>
            </a:endParaRPr>
          </a:p>
          <a:p>
            <a:pPr marL="1343025" indent="-1343025" algn="just" fontAlgn="auto">
              <a:lnSpc>
                <a:spcPts val="3000"/>
              </a:lnSpc>
              <a:spcBef>
                <a:spcPts val="600"/>
              </a:spcBef>
              <a:spcAft>
                <a:spcPts val="0"/>
              </a:spcAft>
              <a:defRPr/>
            </a:pPr>
            <a:r>
              <a:rPr lang="zh-CN" altLang="en-US" b="1" dirty="0">
                <a:solidFill>
                  <a:srgbClr val="003192"/>
                </a:solidFill>
                <a:latin typeface="黑体" panose="02010609060101010101" pitchFamily="49" charset="-122"/>
                <a:ea typeface="黑体" panose="02010609060101010101" pitchFamily="49" charset="-122"/>
              </a:rPr>
              <a:t>多次冷凝法：多用于净化含多种有害成分的废气，或用于提高废气的净化效率。</a:t>
            </a:r>
            <a:endParaRPr lang="zh-CN" altLang="en-US" b="1" dirty="0">
              <a:solidFill>
                <a:srgbClr val="003192"/>
              </a:solidFill>
              <a:latin typeface="黑体" panose="02010609060101010101" pitchFamily="49" charset="-122"/>
              <a:ea typeface="黑体" panose="02010609060101010101" pitchFamily="49" charset="-122"/>
            </a:endParaRPr>
          </a:p>
        </p:txBody>
      </p:sp>
      <p:grpSp>
        <p:nvGrpSpPr>
          <p:cNvPr id="2" name="组合 10"/>
          <p:cNvGrpSpPr/>
          <p:nvPr/>
        </p:nvGrpSpPr>
        <p:grpSpPr>
          <a:xfrm>
            <a:off x="685800" y="3276600"/>
            <a:ext cx="601582" cy="2519203"/>
            <a:chOff x="0" y="0"/>
            <a:chExt cx="601582" cy="2519203"/>
          </a:xfrm>
          <a:scene3d>
            <a:camera prst="orthographicFront"/>
            <a:lightRig rig="threePt" dir="t">
              <a:rot lat="0" lon="0" rev="7500000"/>
            </a:lightRig>
          </a:scene3d>
        </p:grpSpPr>
        <p:sp>
          <p:nvSpPr>
            <p:cNvPr id="13" name="矩形 12"/>
            <p:cNvSpPr/>
            <p:nvPr/>
          </p:nvSpPr>
          <p:spPr>
            <a:xfrm>
              <a:off x="0" y="0"/>
              <a:ext cx="601582" cy="2519203"/>
            </a:xfrm>
            <a:prstGeom prst="rect">
              <a:avLst/>
            </a:prstGeom>
            <a:solidFill>
              <a:schemeClr val="accent5">
                <a:lumMod val="50000"/>
              </a:schemeClr>
            </a:solidFill>
            <a:sp3d prstMaterial="plastic">
              <a:bevelT w="127000" h="25400" prst="relaxedInset"/>
            </a:sp3d>
          </p:spPr>
          <p:style>
            <a:lnRef idx="0">
              <a:schemeClr val="lt1">
                <a:hueOff val="0"/>
                <a:satOff val="0"/>
                <a:lumOff val="0"/>
                <a:alphaOff val="0"/>
              </a:schemeClr>
            </a:lnRef>
            <a:fillRef idx="3">
              <a:scrgbClr r="0" g="0" b="0"/>
            </a:fillRef>
            <a:effectRef idx="2">
              <a:schemeClr val="accent2">
                <a:hueOff val="0"/>
                <a:satOff val="0"/>
                <a:lumOff val="0"/>
                <a:alphaOff val="0"/>
              </a:schemeClr>
            </a:effectRef>
            <a:fontRef idx="minor">
              <a:schemeClr val="lt1"/>
            </a:fontRef>
          </p:style>
        </p:sp>
        <p:sp>
          <p:nvSpPr>
            <p:cNvPr id="14" name="矩形 13"/>
            <p:cNvSpPr/>
            <p:nvPr/>
          </p:nvSpPr>
          <p:spPr>
            <a:xfrm>
              <a:off x="0" y="0"/>
              <a:ext cx="601582" cy="2519203"/>
            </a:xfrm>
            <a:prstGeom prst="rect">
              <a:avLst/>
            </a:prstGeom>
            <a:sp3d/>
          </p:spPr>
          <p:style>
            <a:lnRef idx="0">
              <a:scrgbClr r="0" g="0" b="0"/>
            </a:lnRef>
            <a:fillRef idx="0">
              <a:scrgbClr r="0" g="0" b="0"/>
            </a:fillRef>
            <a:effectRef idx="0">
              <a:scrgbClr r="0" g="0" b="0"/>
            </a:effectRef>
            <a:fontRef idx="minor">
              <a:schemeClr val="lt1"/>
            </a:fontRef>
          </p:style>
          <p:txBody>
            <a:bodyPr lIns="25200" tIns="91440" bIns="91440" spcCol="1270" anchor="ctr"/>
            <a:lstStyle/>
            <a:p>
              <a:pPr algn="ctr" defTabSz="1066800" fontAlgn="auto">
                <a:lnSpc>
                  <a:spcPct val="90000"/>
                </a:lnSpc>
                <a:spcBef>
                  <a:spcPts val="0"/>
                </a:spcBef>
                <a:spcAft>
                  <a:spcPct val="35000"/>
                </a:spcAft>
                <a:defRPr/>
              </a:pPr>
              <a:r>
                <a:rPr lang="zh-CN" altLang="en-US" sz="2400" b="1" dirty="0">
                  <a:solidFill>
                    <a:schemeClr val="bg1"/>
                  </a:solidFill>
                  <a:latin typeface="黑体" panose="02010609060101010101" pitchFamily="49" charset="-122"/>
                  <a:ea typeface="黑体" panose="02010609060101010101" pitchFamily="49" charset="-122"/>
                </a:rPr>
                <a:t>冷凝法</a:t>
              </a:r>
              <a:endParaRPr lang="zh-CN" altLang="en-US" sz="2400" b="1" dirty="0">
                <a:solidFill>
                  <a:schemeClr val="bg1"/>
                </a:solidFill>
                <a:latin typeface="黑体" panose="02010609060101010101" pitchFamily="49" charset="-122"/>
                <a:ea typeface="黑体" panose="02010609060101010101" pitchFamily="49" charset="-122"/>
              </a:endParaRPr>
            </a:p>
          </p:txBody>
        </p:sp>
      </p:grpSp>
      <p:sp>
        <p:nvSpPr>
          <p:cNvPr id="206855" name="矩形 11"/>
          <p:cNvSpPr>
            <a:spLocks noChangeArrowheads="1"/>
          </p:cNvSpPr>
          <p:nvPr/>
        </p:nvSpPr>
        <p:spPr bwMode="auto">
          <a:xfrm>
            <a:off x="1371600" y="2514600"/>
            <a:ext cx="5486400" cy="2092325"/>
          </a:xfrm>
          <a:prstGeom prst="rect">
            <a:avLst/>
          </a:prstGeom>
          <a:noFill/>
          <a:ln w="9525">
            <a:noFill/>
            <a:miter lim="800000"/>
          </a:ln>
        </p:spPr>
        <p:txBody>
          <a:bodyPr>
            <a:spAutoFit/>
          </a:bodyPr>
          <a:lstStyle/>
          <a:p>
            <a:pPr algn="just">
              <a:lnSpc>
                <a:spcPts val="3000"/>
              </a:lnSpc>
              <a:spcBef>
                <a:spcPts val="600"/>
              </a:spcBef>
            </a:pPr>
            <a:r>
              <a:rPr lang="zh-CN" altLang="en-US" b="1">
                <a:solidFill>
                  <a:srgbClr val="C00000"/>
                </a:solidFill>
                <a:latin typeface="黑体" panose="02010609060101010101" pitchFamily="49" charset="-122"/>
                <a:ea typeface="黑体" panose="02010609060101010101" pitchFamily="49" charset="-122"/>
              </a:rPr>
              <a:t>通过冷凝使液体受热蒸发产生的有害蒸气（如电镀车间的铬酸蒸气）从废气中分离的一种毒物净化措施。</a:t>
            </a:r>
            <a:endParaRPr lang="en-US" altLang="zh-CN" b="1">
              <a:solidFill>
                <a:srgbClr val="C00000"/>
              </a:solidFill>
              <a:latin typeface="黑体" panose="02010609060101010101" pitchFamily="49" charset="-122"/>
              <a:ea typeface="黑体" panose="02010609060101010101" pitchFamily="49" charset="-122"/>
            </a:endParaRPr>
          </a:p>
          <a:p>
            <a:pPr algn="just">
              <a:lnSpc>
                <a:spcPts val="3000"/>
              </a:lnSpc>
              <a:spcBef>
                <a:spcPts val="600"/>
              </a:spcBef>
            </a:pPr>
            <a:r>
              <a:rPr lang="zh-CN" altLang="en-US" b="1">
                <a:solidFill>
                  <a:srgbClr val="003192"/>
                </a:solidFill>
                <a:latin typeface="黑体" panose="02010609060101010101" pitchFamily="49" charset="-122"/>
                <a:ea typeface="黑体" panose="02010609060101010101" pitchFamily="49" charset="-122"/>
              </a:rPr>
              <a:t>    冷凝法对有害气体的去除程度，与冷却温度和有害成分的饱和蒸气压有关。冷却温度越低，有害成分越接近饱和，其去除程度越高。</a:t>
            </a:r>
            <a:endParaRPr lang="en-US" altLang="zh-CN" b="1">
              <a:solidFill>
                <a:srgbClr val="003192"/>
              </a:solidFill>
              <a:latin typeface="黑体" panose="02010609060101010101" pitchFamily="49" charset="-122"/>
              <a:ea typeface="黑体" panose="02010609060101010101" pitchFamily="49" charset="-122"/>
            </a:endParaRPr>
          </a:p>
        </p:txBody>
      </p:sp>
      <p:pic>
        <p:nvPicPr>
          <p:cNvPr id="206856" name="图片 14" descr="20111104111234.jpg"/>
          <p:cNvPicPr>
            <a:picLocks noChangeAspect="1"/>
          </p:cNvPicPr>
          <p:nvPr/>
        </p:nvPicPr>
        <p:blipFill>
          <a:blip r:embed="rId6"/>
          <a:srcRect/>
          <a:stretch>
            <a:fillRect/>
          </a:stretch>
        </p:blipFill>
        <p:spPr bwMode="auto">
          <a:xfrm>
            <a:off x="6858000" y="2057400"/>
            <a:ext cx="2066925" cy="3121025"/>
          </a:xfrm>
          <a:prstGeom prst="rect">
            <a:avLst/>
          </a:prstGeom>
          <a:noFill/>
          <a:ln w="9525">
            <a:noFill/>
            <a:miter lim="800000"/>
            <a:headEnd/>
            <a:tailEnd/>
          </a:ln>
        </p:spPr>
      </p:pic>
      <p:sp>
        <p:nvSpPr>
          <p:cNvPr id="15"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6" name="直接连接符 15"/>
          <p:cNvCxnSpPr/>
          <p:nvPr/>
        </p:nvCxnSpPr>
        <p:spPr>
          <a:xfrm>
            <a:off x="914400" y="3352800"/>
            <a:ext cx="1828800" cy="9906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07877" name="矩形 20"/>
          <p:cNvSpPr>
            <a:spLocks noChangeArrowheads="1"/>
          </p:cNvSpPr>
          <p:nvPr/>
        </p:nvSpPr>
        <p:spPr bwMode="auto">
          <a:xfrm>
            <a:off x="1752600" y="2514600"/>
            <a:ext cx="7010400" cy="3862388"/>
          </a:xfrm>
          <a:prstGeom prst="rect">
            <a:avLst/>
          </a:prstGeom>
          <a:noFill/>
          <a:ln w="9525">
            <a:noFill/>
            <a:miter lim="800000"/>
          </a:ln>
        </p:spPr>
        <p:txBody>
          <a:bodyPr>
            <a:spAutoFit/>
          </a:bodyPr>
          <a:lstStyle/>
          <a:p>
            <a:pPr algn="just">
              <a:lnSpc>
                <a:spcPts val="3000"/>
              </a:lnSpc>
              <a:spcBef>
                <a:spcPts val="1800"/>
              </a:spcBef>
            </a:pPr>
            <a:r>
              <a:rPr lang="en-US" altLang="zh-CN" sz="2200" b="1">
                <a:solidFill>
                  <a:srgbClr val="C00000"/>
                </a:solidFill>
                <a:latin typeface="黑体" panose="02010609060101010101" pitchFamily="49" charset="-122"/>
                <a:ea typeface="黑体" panose="02010609060101010101" pitchFamily="49" charset="-122"/>
              </a:rPr>
              <a:t>[</a:t>
            </a:r>
            <a:r>
              <a:rPr lang="zh-CN" altLang="en-US" sz="2200" b="1">
                <a:solidFill>
                  <a:srgbClr val="C00000"/>
                </a:solidFill>
                <a:latin typeface="黑体" panose="02010609060101010101" pitchFamily="49" charset="-122"/>
                <a:ea typeface="黑体" panose="02010609060101010101" pitchFamily="49" charset="-122"/>
              </a:rPr>
              <a:t>适用</a:t>
            </a:r>
            <a:r>
              <a:rPr lang="en-US" altLang="zh-CN" sz="2200" b="1">
                <a:solidFill>
                  <a:srgbClr val="C00000"/>
                </a:solidFill>
                <a:latin typeface="黑体" panose="02010609060101010101" pitchFamily="49" charset="-122"/>
                <a:ea typeface="黑体" panose="02010609060101010101" pitchFamily="49" charset="-122"/>
              </a:rPr>
              <a:t>]</a:t>
            </a:r>
            <a:r>
              <a:rPr lang="zh-CN" altLang="en-US" sz="2200" b="1">
                <a:latin typeface="黑体" panose="02010609060101010101" pitchFamily="49" charset="-122"/>
                <a:ea typeface="黑体" panose="02010609060101010101" pitchFamily="49" charset="-122"/>
              </a:rPr>
              <a:t>只适用于蒸气状态的有害物质，多用于从空气中回收有机溶剂蒸气。往往用作吸附、燃烧等毒物净化的前处理。</a:t>
            </a:r>
            <a:endParaRPr lang="en-US" altLang="zh-CN" sz="2200" b="1">
              <a:latin typeface="黑体" panose="02010609060101010101" pitchFamily="49" charset="-122"/>
              <a:ea typeface="黑体" panose="02010609060101010101" pitchFamily="49" charset="-122"/>
            </a:endParaRPr>
          </a:p>
          <a:p>
            <a:pPr algn="just">
              <a:lnSpc>
                <a:spcPts val="3000"/>
              </a:lnSpc>
              <a:spcBef>
                <a:spcPts val="1800"/>
              </a:spcBef>
            </a:pPr>
            <a:r>
              <a:rPr lang="en-US" altLang="zh-CN" sz="2200" b="1">
                <a:solidFill>
                  <a:srgbClr val="C00000"/>
                </a:solidFill>
                <a:latin typeface="黑体" panose="02010609060101010101" pitchFamily="49" charset="-122"/>
                <a:ea typeface="黑体" panose="02010609060101010101" pitchFamily="49" charset="-122"/>
              </a:rPr>
              <a:t>[</a:t>
            </a:r>
            <a:r>
              <a:rPr lang="zh-CN" altLang="en-US" sz="2200" b="1">
                <a:solidFill>
                  <a:srgbClr val="C00000"/>
                </a:solidFill>
                <a:latin typeface="黑体" panose="02010609060101010101" pitchFamily="49" charset="-122"/>
                <a:ea typeface="黑体" panose="02010609060101010101" pitchFamily="49" charset="-122"/>
              </a:rPr>
              <a:t>冷源</a:t>
            </a:r>
            <a:r>
              <a:rPr lang="en-US" altLang="zh-CN" sz="2200" b="1">
                <a:solidFill>
                  <a:srgbClr val="C00000"/>
                </a:solidFill>
                <a:latin typeface="黑体" panose="02010609060101010101" pitchFamily="49" charset="-122"/>
                <a:ea typeface="黑体" panose="02010609060101010101" pitchFamily="49" charset="-122"/>
              </a:rPr>
              <a:t>]</a:t>
            </a:r>
            <a:r>
              <a:rPr lang="zh-CN" altLang="en-US" sz="2200" b="1">
                <a:latin typeface="黑体" panose="02010609060101010101" pitchFamily="49" charset="-122"/>
                <a:ea typeface="黑体" panose="02010609060101010101" pitchFamily="49" charset="-122"/>
              </a:rPr>
              <a:t>可以是地下水，大气或特制冷源。</a:t>
            </a:r>
            <a:endParaRPr lang="en-US" altLang="zh-CN" sz="2200" b="1">
              <a:latin typeface="黑体" panose="02010609060101010101" pitchFamily="49" charset="-122"/>
              <a:ea typeface="黑体" panose="02010609060101010101" pitchFamily="49" charset="-122"/>
            </a:endParaRPr>
          </a:p>
          <a:p>
            <a:pPr algn="just">
              <a:lnSpc>
                <a:spcPts val="3000"/>
              </a:lnSpc>
              <a:spcBef>
                <a:spcPts val="1800"/>
              </a:spcBef>
            </a:pPr>
            <a:r>
              <a:rPr lang="en-US" altLang="zh-CN" sz="2200" b="1">
                <a:solidFill>
                  <a:srgbClr val="C00000"/>
                </a:solidFill>
                <a:latin typeface="黑体" panose="02010609060101010101" pitchFamily="49" charset="-122"/>
                <a:ea typeface="黑体" panose="02010609060101010101" pitchFamily="49" charset="-122"/>
              </a:rPr>
              <a:t>[</a:t>
            </a:r>
            <a:r>
              <a:rPr lang="zh-CN" altLang="en-US" sz="2200" b="1">
                <a:solidFill>
                  <a:srgbClr val="C00000"/>
                </a:solidFill>
                <a:latin typeface="黑体" panose="02010609060101010101" pitchFamily="49" charset="-122"/>
                <a:ea typeface="黑体" panose="02010609060101010101" pitchFamily="49" charset="-122"/>
              </a:rPr>
              <a:t>优点</a:t>
            </a:r>
            <a:r>
              <a:rPr lang="en-US" altLang="zh-CN" sz="2200" b="1">
                <a:solidFill>
                  <a:srgbClr val="C00000"/>
                </a:solidFill>
                <a:latin typeface="黑体" panose="02010609060101010101" pitchFamily="49" charset="-122"/>
                <a:ea typeface="黑体" panose="02010609060101010101" pitchFamily="49" charset="-122"/>
              </a:rPr>
              <a:t>]</a:t>
            </a:r>
            <a:r>
              <a:rPr lang="zh-CN" altLang="en-US" sz="2200" b="1">
                <a:latin typeface="黑体" panose="02010609060101010101" pitchFamily="49" charset="-122"/>
                <a:ea typeface="黑体" panose="02010609060101010101" pitchFamily="49" charset="-122"/>
              </a:rPr>
              <a:t>冷凝回收的优点是所需设备和操作条件比较简单，而回收的物质比较纯净。</a:t>
            </a:r>
            <a:endParaRPr lang="en-US" altLang="zh-CN" sz="2200" b="1">
              <a:latin typeface="黑体" panose="02010609060101010101" pitchFamily="49" charset="-122"/>
              <a:ea typeface="黑体" panose="02010609060101010101" pitchFamily="49" charset="-122"/>
            </a:endParaRPr>
          </a:p>
          <a:p>
            <a:pPr algn="just">
              <a:lnSpc>
                <a:spcPts val="3000"/>
              </a:lnSpc>
              <a:spcBef>
                <a:spcPts val="1800"/>
              </a:spcBef>
            </a:pPr>
            <a:r>
              <a:rPr lang="en-US" altLang="zh-CN" sz="2200" b="1">
                <a:solidFill>
                  <a:srgbClr val="C00000"/>
                </a:solidFill>
                <a:latin typeface="黑体" panose="02010609060101010101" pitchFamily="49" charset="-122"/>
                <a:ea typeface="黑体" panose="02010609060101010101" pitchFamily="49" charset="-122"/>
              </a:rPr>
              <a:t>[</a:t>
            </a:r>
            <a:r>
              <a:rPr lang="zh-CN" altLang="en-US" sz="2200" b="1">
                <a:solidFill>
                  <a:srgbClr val="C00000"/>
                </a:solidFill>
                <a:latin typeface="黑体" panose="02010609060101010101" pitchFamily="49" charset="-122"/>
                <a:ea typeface="黑体" panose="02010609060101010101" pitchFamily="49" charset="-122"/>
              </a:rPr>
              <a:t>缺点</a:t>
            </a:r>
            <a:r>
              <a:rPr lang="en-US" altLang="zh-CN" sz="2200" b="1">
                <a:solidFill>
                  <a:srgbClr val="C00000"/>
                </a:solidFill>
                <a:latin typeface="黑体" panose="02010609060101010101" pitchFamily="49" charset="-122"/>
                <a:ea typeface="黑体" panose="02010609060101010101" pitchFamily="49" charset="-122"/>
              </a:rPr>
              <a:t>]</a:t>
            </a:r>
            <a:r>
              <a:rPr lang="zh-CN" altLang="en-US" sz="2200" b="1">
                <a:latin typeface="黑体" panose="02010609060101010101" pitchFamily="49" charset="-122"/>
                <a:ea typeface="黑体" panose="02010609060101010101" pitchFamily="49" charset="-122"/>
              </a:rPr>
              <a:t>效率低。净化要求越高则所需冷却温度越低，冷凝操作费用越高。</a:t>
            </a:r>
            <a:endParaRPr lang="zh-CN" altLang="en-US" sz="2200" b="1">
              <a:solidFill>
                <a:srgbClr val="C00000"/>
              </a:solidFill>
              <a:latin typeface="黑体" panose="02010609060101010101" pitchFamily="49" charset="-122"/>
              <a:ea typeface="黑体" panose="02010609060101010101" pitchFamily="49" charset="-122"/>
            </a:endParaRPr>
          </a:p>
        </p:txBody>
      </p:sp>
      <p:grpSp>
        <p:nvGrpSpPr>
          <p:cNvPr id="2" name="组合 10"/>
          <p:cNvGrpSpPr/>
          <p:nvPr/>
        </p:nvGrpSpPr>
        <p:grpSpPr>
          <a:xfrm>
            <a:off x="685800" y="3276600"/>
            <a:ext cx="601582" cy="2519203"/>
            <a:chOff x="0" y="0"/>
            <a:chExt cx="601582" cy="2519203"/>
          </a:xfrm>
          <a:scene3d>
            <a:camera prst="orthographicFront"/>
            <a:lightRig rig="threePt" dir="t">
              <a:rot lat="0" lon="0" rev="7500000"/>
            </a:lightRig>
          </a:scene3d>
        </p:grpSpPr>
        <p:sp>
          <p:nvSpPr>
            <p:cNvPr id="13" name="矩形 12"/>
            <p:cNvSpPr/>
            <p:nvPr/>
          </p:nvSpPr>
          <p:spPr>
            <a:xfrm>
              <a:off x="0" y="0"/>
              <a:ext cx="601582" cy="2519203"/>
            </a:xfrm>
            <a:prstGeom prst="rect">
              <a:avLst/>
            </a:prstGeom>
            <a:solidFill>
              <a:schemeClr val="accent5">
                <a:lumMod val="50000"/>
              </a:schemeClr>
            </a:solidFill>
            <a:sp3d prstMaterial="plastic">
              <a:bevelT w="127000" h="25400" prst="relaxedInset"/>
            </a:sp3d>
          </p:spPr>
          <p:style>
            <a:lnRef idx="0">
              <a:schemeClr val="lt1">
                <a:hueOff val="0"/>
                <a:satOff val="0"/>
                <a:lumOff val="0"/>
                <a:alphaOff val="0"/>
              </a:schemeClr>
            </a:lnRef>
            <a:fillRef idx="3">
              <a:scrgbClr r="0" g="0" b="0"/>
            </a:fillRef>
            <a:effectRef idx="2">
              <a:schemeClr val="accent2">
                <a:hueOff val="0"/>
                <a:satOff val="0"/>
                <a:lumOff val="0"/>
                <a:alphaOff val="0"/>
              </a:schemeClr>
            </a:effectRef>
            <a:fontRef idx="minor">
              <a:schemeClr val="lt1"/>
            </a:fontRef>
          </p:style>
        </p:sp>
        <p:sp>
          <p:nvSpPr>
            <p:cNvPr id="14" name="矩形 13"/>
            <p:cNvSpPr/>
            <p:nvPr/>
          </p:nvSpPr>
          <p:spPr>
            <a:xfrm>
              <a:off x="0" y="0"/>
              <a:ext cx="601582" cy="2519203"/>
            </a:xfrm>
            <a:prstGeom prst="rect">
              <a:avLst/>
            </a:prstGeom>
            <a:sp3d/>
          </p:spPr>
          <p:style>
            <a:lnRef idx="0">
              <a:scrgbClr r="0" g="0" b="0"/>
            </a:lnRef>
            <a:fillRef idx="0">
              <a:scrgbClr r="0" g="0" b="0"/>
            </a:fillRef>
            <a:effectRef idx="0">
              <a:scrgbClr r="0" g="0" b="0"/>
            </a:effectRef>
            <a:fontRef idx="minor">
              <a:schemeClr val="lt1"/>
            </a:fontRef>
          </p:style>
          <p:txBody>
            <a:bodyPr lIns="25200" tIns="91440" bIns="91440" spcCol="1270" anchor="ctr"/>
            <a:lstStyle/>
            <a:p>
              <a:pPr algn="ctr" defTabSz="1066800" fontAlgn="auto">
                <a:lnSpc>
                  <a:spcPct val="90000"/>
                </a:lnSpc>
                <a:spcBef>
                  <a:spcPts val="0"/>
                </a:spcBef>
                <a:spcAft>
                  <a:spcPct val="35000"/>
                </a:spcAft>
                <a:defRPr/>
              </a:pPr>
              <a:r>
                <a:rPr lang="zh-CN" altLang="en-US" sz="2400" b="1" dirty="0">
                  <a:solidFill>
                    <a:schemeClr val="bg1">
                      <a:lumMod val="95000"/>
                    </a:schemeClr>
                  </a:solidFill>
                  <a:latin typeface="黑体" panose="02010609060101010101" pitchFamily="49" charset="-122"/>
                  <a:ea typeface="黑体" panose="02010609060101010101" pitchFamily="49" charset="-122"/>
                </a:rPr>
                <a:t>冷凝法</a:t>
              </a:r>
              <a:endParaRPr lang="zh-CN" altLang="en-US" sz="2400" b="1" dirty="0">
                <a:solidFill>
                  <a:schemeClr val="bg1">
                    <a:lumMod val="95000"/>
                  </a:schemeClr>
                </a:solidFill>
                <a:latin typeface="黑体" panose="02010609060101010101" pitchFamily="49" charset="-122"/>
                <a:ea typeface="黑体" panose="02010609060101010101" pitchFamily="49" charset="-122"/>
              </a:endParaRPr>
            </a:p>
          </p:txBody>
        </p:sp>
      </p:grpSp>
      <p:sp>
        <p:nvSpPr>
          <p:cNvPr id="12"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6" name="直接连接符 15"/>
          <p:cNvCxnSpPr/>
          <p:nvPr/>
        </p:nvCxnSpPr>
        <p:spPr>
          <a:xfrm>
            <a:off x="914400" y="3352800"/>
            <a:ext cx="1828800" cy="9906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矩形 20"/>
          <p:cNvSpPr/>
          <p:nvPr/>
        </p:nvSpPr>
        <p:spPr>
          <a:xfrm>
            <a:off x="1524000" y="2590800"/>
            <a:ext cx="7315200" cy="3862388"/>
          </a:xfrm>
          <a:prstGeom prst="rect">
            <a:avLst/>
          </a:prstGeom>
        </p:spPr>
        <p:txBody>
          <a:bodyPr>
            <a:spAutoFit/>
          </a:bodyPr>
          <a:lstStyle/>
          <a:p>
            <a:pPr algn="just" fontAlgn="auto">
              <a:lnSpc>
                <a:spcPts val="3000"/>
              </a:lnSpc>
              <a:spcBef>
                <a:spcPts val="18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吸收法是用适当的液体吸收剂将有害气体中一个或几个组分溶解或吸收掉的净化方法。</a:t>
            </a:r>
            <a:endParaRPr lang="en-US" altLang="zh-CN" sz="2200" b="1"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1800"/>
              </a:spcBef>
              <a:spcAft>
                <a:spcPts val="0"/>
              </a:spcAft>
              <a:defRPr/>
            </a:pP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solidFill>
                  <a:srgbClr val="C00000"/>
                </a:solidFill>
                <a:latin typeface="黑体" panose="02010609060101010101" pitchFamily="49" charset="-122"/>
                <a:ea typeface="黑体" panose="02010609060101010101" pitchFamily="49" charset="-122"/>
              </a:rPr>
              <a:t>分类</a:t>
            </a: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solidFill>
                  <a:srgbClr val="C00000"/>
                </a:solidFill>
                <a:latin typeface="黑体" panose="02010609060101010101" pitchFamily="49" charset="-122"/>
                <a:ea typeface="黑体" panose="02010609060101010101" pitchFamily="49" charset="-122"/>
              </a:rPr>
              <a:t>可分为物理吸收和化学吸收</a:t>
            </a:r>
            <a:endParaRPr lang="en-US" altLang="zh-CN" sz="2200" b="1" dirty="0">
              <a:solidFill>
                <a:srgbClr val="C00000"/>
              </a:solidFill>
              <a:latin typeface="黑体" panose="02010609060101010101" pitchFamily="49" charset="-122"/>
              <a:ea typeface="黑体" panose="02010609060101010101" pitchFamily="49" charset="-122"/>
            </a:endParaRPr>
          </a:p>
          <a:p>
            <a:pPr marL="1524000" indent="-1524000" algn="just" fontAlgn="auto">
              <a:lnSpc>
                <a:spcPts val="3000"/>
              </a:lnSpc>
              <a:spcBef>
                <a:spcPts val="12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物理吸收：利用液体吸收剂吸收有害气体时，只是          单纯的溶解过程，一般无明显化学反应。</a:t>
            </a:r>
            <a:endParaRPr lang="en-US" altLang="zh-CN" sz="2200" b="1"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12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所能达到的限度取决于吸收条件下的气液平衡关系，即被吸收的气体在液体中达到平衡时的浓度。</a:t>
            </a:r>
            <a:endParaRPr lang="en-US" altLang="zh-CN" sz="2200" b="1"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12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吸收速率取决于被吸收的气体在气相和液相中的扩散速率。</a:t>
            </a:r>
            <a:endParaRPr lang="en-US" altLang="zh-CN" sz="2200" b="1" dirty="0">
              <a:solidFill>
                <a:srgbClr val="003192"/>
              </a:solidFill>
              <a:latin typeface="黑体" panose="02010609060101010101" pitchFamily="49" charset="-122"/>
              <a:ea typeface="黑体" panose="02010609060101010101" pitchFamily="49" charset="-122"/>
            </a:endParaRPr>
          </a:p>
        </p:txBody>
      </p:sp>
      <p:grpSp>
        <p:nvGrpSpPr>
          <p:cNvPr id="2" name="组合 10"/>
          <p:cNvGrpSpPr/>
          <p:nvPr/>
        </p:nvGrpSpPr>
        <p:grpSpPr>
          <a:xfrm>
            <a:off x="685800" y="3276600"/>
            <a:ext cx="601582" cy="2519203"/>
            <a:chOff x="0" y="0"/>
            <a:chExt cx="601582" cy="2519203"/>
          </a:xfrm>
          <a:scene3d>
            <a:camera prst="orthographicFront"/>
            <a:lightRig rig="threePt" dir="t">
              <a:rot lat="0" lon="0" rev="7500000"/>
            </a:lightRig>
          </a:scene3d>
        </p:grpSpPr>
        <p:sp>
          <p:nvSpPr>
            <p:cNvPr id="13" name="矩形 12"/>
            <p:cNvSpPr/>
            <p:nvPr/>
          </p:nvSpPr>
          <p:spPr>
            <a:xfrm>
              <a:off x="0" y="0"/>
              <a:ext cx="601582" cy="2519203"/>
            </a:xfrm>
            <a:prstGeom prst="rect">
              <a:avLst/>
            </a:prstGeom>
            <a:solidFill>
              <a:schemeClr val="accent5">
                <a:lumMod val="75000"/>
              </a:schemeClr>
            </a:solidFill>
            <a:sp3d prstMaterial="plastic">
              <a:bevelT w="127000" h="25400" prst="relaxedInset"/>
            </a:sp3d>
          </p:spPr>
          <p:style>
            <a:lnRef idx="0">
              <a:schemeClr val="lt1">
                <a:hueOff val="0"/>
                <a:satOff val="0"/>
                <a:lumOff val="0"/>
                <a:alphaOff val="0"/>
              </a:schemeClr>
            </a:lnRef>
            <a:fillRef idx="3">
              <a:scrgbClr r="0" g="0" b="0"/>
            </a:fillRef>
            <a:effectRef idx="2">
              <a:schemeClr val="accent2">
                <a:hueOff val="0"/>
                <a:satOff val="0"/>
                <a:lumOff val="0"/>
                <a:alphaOff val="0"/>
              </a:schemeClr>
            </a:effectRef>
            <a:fontRef idx="minor">
              <a:schemeClr val="lt1"/>
            </a:fontRef>
          </p:style>
        </p:sp>
        <p:sp>
          <p:nvSpPr>
            <p:cNvPr id="14" name="矩形 13"/>
            <p:cNvSpPr/>
            <p:nvPr/>
          </p:nvSpPr>
          <p:spPr>
            <a:xfrm>
              <a:off x="0" y="0"/>
              <a:ext cx="601582" cy="2519203"/>
            </a:xfrm>
            <a:prstGeom prst="rect">
              <a:avLst/>
            </a:prstGeom>
            <a:sp3d/>
          </p:spPr>
          <p:style>
            <a:lnRef idx="0">
              <a:scrgbClr r="0" g="0" b="0"/>
            </a:lnRef>
            <a:fillRef idx="0">
              <a:scrgbClr r="0" g="0" b="0"/>
            </a:fillRef>
            <a:effectRef idx="0">
              <a:scrgbClr r="0" g="0" b="0"/>
            </a:effectRef>
            <a:fontRef idx="minor">
              <a:schemeClr val="lt1"/>
            </a:fontRef>
          </p:style>
          <p:txBody>
            <a:bodyPr lIns="25200" tIns="91440" bIns="91440" spcCol="1270" anchor="ctr"/>
            <a:lstStyle/>
            <a:p>
              <a:pPr algn="ctr" defTabSz="1066800" fontAlgn="auto">
                <a:lnSpc>
                  <a:spcPct val="90000"/>
                </a:lnSpc>
                <a:spcBef>
                  <a:spcPts val="0"/>
                </a:spcBef>
                <a:spcAft>
                  <a:spcPct val="35000"/>
                </a:spcAft>
                <a:defRPr/>
              </a:pPr>
              <a:r>
                <a:rPr lang="zh-CN" altLang="en-US" sz="2400" b="1" dirty="0">
                  <a:solidFill>
                    <a:schemeClr val="bg1">
                      <a:lumMod val="95000"/>
                    </a:schemeClr>
                  </a:solidFill>
                  <a:latin typeface="黑体" panose="02010609060101010101" pitchFamily="49" charset="-122"/>
                  <a:ea typeface="黑体" panose="02010609060101010101" pitchFamily="49" charset="-122"/>
                </a:rPr>
                <a:t>吸收法</a:t>
              </a:r>
              <a:endParaRPr lang="zh-CN" altLang="en-US" sz="2400" b="1" dirty="0">
                <a:solidFill>
                  <a:schemeClr val="bg1">
                    <a:lumMod val="95000"/>
                  </a:schemeClr>
                </a:solidFill>
                <a:latin typeface="黑体" panose="02010609060101010101" pitchFamily="49" charset="-122"/>
                <a:ea typeface="黑体" panose="02010609060101010101" pitchFamily="49" charset="-122"/>
              </a:endParaRPr>
            </a:p>
          </p:txBody>
        </p:sp>
      </p:grpSp>
      <p:sp>
        <p:nvSpPr>
          <p:cNvPr id="12"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6" name="直接连接符 15"/>
          <p:cNvCxnSpPr/>
          <p:nvPr/>
        </p:nvCxnSpPr>
        <p:spPr>
          <a:xfrm>
            <a:off x="914400" y="3352800"/>
            <a:ext cx="1828800" cy="9906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09925" name="矩形 20"/>
          <p:cNvSpPr>
            <a:spLocks noChangeArrowheads="1"/>
          </p:cNvSpPr>
          <p:nvPr/>
        </p:nvSpPr>
        <p:spPr bwMode="auto">
          <a:xfrm>
            <a:off x="1447800" y="2590800"/>
            <a:ext cx="3429000" cy="1784350"/>
          </a:xfrm>
          <a:prstGeom prst="rect">
            <a:avLst/>
          </a:prstGeom>
          <a:noFill/>
          <a:ln w="9525">
            <a:noFill/>
            <a:miter lim="800000"/>
          </a:ln>
        </p:spPr>
        <p:txBody>
          <a:bodyPr>
            <a:spAutoFit/>
          </a:bodyPr>
          <a:lstStyle/>
          <a:p>
            <a:pPr algn="just">
              <a:lnSpc>
                <a:spcPts val="3000"/>
              </a:lnSpc>
              <a:spcBef>
                <a:spcPts val="1200"/>
              </a:spcBef>
            </a:pPr>
            <a:r>
              <a:rPr lang="zh-CN" altLang="en-US" sz="2000" b="1">
                <a:solidFill>
                  <a:srgbClr val="003192"/>
                </a:solidFill>
                <a:latin typeface="黑体" panose="02010609060101010101" pitchFamily="49" charset="-122"/>
                <a:ea typeface="黑体" panose="02010609060101010101" pitchFamily="49" charset="-122"/>
              </a:rPr>
              <a:t>化学吸收：有明显化学反应。</a:t>
            </a:r>
            <a:endParaRPr lang="en-US" altLang="zh-CN" sz="2000" b="1">
              <a:solidFill>
                <a:srgbClr val="003192"/>
              </a:solidFill>
              <a:latin typeface="黑体" panose="02010609060101010101" pitchFamily="49" charset="-122"/>
              <a:ea typeface="黑体" panose="02010609060101010101" pitchFamily="49" charset="-122"/>
            </a:endParaRPr>
          </a:p>
          <a:p>
            <a:pPr algn="just">
              <a:lnSpc>
                <a:spcPts val="3000"/>
              </a:lnSpc>
              <a:spcBef>
                <a:spcPts val="1200"/>
              </a:spcBef>
            </a:pPr>
            <a:r>
              <a:rPr lang="zh-CN" altLang="en-US" sz="2000" b="1">
                <a:solidFill>
                  <a:srgbClr val="003192"/>
                </a:solidFill>
                <a:latin typeface="黑体" panose="02010609060101010101" pitchFamily="49" charset="-122"/>
                <a:ea typeface="黑体" panose="02010609060101010101" pitchFamily="49" charset="-122"/>
              </a:rPr>
              <a:t>吸收限度取决于气液平衡关系和气体与液相中反应组分的化学平衡关系。</a:t>
            </a:r>
            <a:endParaRPr lang="en-US" altLang="zh-CN" sz="2000" b="1">
              <a:solidFill>
                <a:srgbClr val="003192"/>
              </a:solidFill>
              <a:latin typeface="黑体" panose="02010609060101010101" pitchFamily="49" charset="-122"/>
              <a:ea typeface="黑体" panose="02010609060101010101" pitchFamily="49" charset="-122"/>
            </a:endParaRPr>
          </a:p>
        </p:txBody>
      </p:sp>
      <p:grpSp>
        <p:nvGrpSpPr>
          <p:cNvPr id="2" name="组合 10"/>
          <p:cNvGrpSpPr/>
          <p:nvPr/>
        </p:nvGrpSpPr>
        <p:grpSpPr>
          <a:xfrm>
            <a:off x="685800" y="3276600"/>
            <a:ext cx="601582" cy="2519203"/>
            <a:chOff x="0" y="0"/>
            <a:chExt cx="601582" cy="2519203"/>
          </a:xfrm>
          <a:scene3d>
            <a:camera prst="orthographicFront"/>
            <a:lightRig rig="threePt" dir="t">
              <a:rot lat="0" lon="0" rev="7500000"/>
            </a:lightRig>
          </a:scene3d>
        </p:grpSpPr>
        <p:sp>
          <p:nvSpPr>
            <p:cNvPr id="13" name="矩形 12"/>
            <p:cNvSpPr/>
            <p:nvPr/>
          </p:nvSpPr>
          <p:spPr>
            <a:xfrm>
              <a:off x="0" y="0"/>
              <a:ext cx="601582" cy="2519203"/>
            </a:xfrm>
            <a:prstGeom prst="rect">
              <a:avLst/>
            </a:prstGeom>
            <a:solidFill>
              <a:schemeClr val="accent5">
                <a:lumMod val="75000"/>
              </a:schemeClr>
            </a:solidFill>
            <a:sp3d prstMaterial="plastic">
              <a:bevelT w="127000" h="25400" prst="relaxedInset"/>
            </a:sp3d>
          </p:spPr>
          <p:style>
            <a:lnRef idx="0">
              <a:schemeClr val="lt1">
                <a:hueOff val="0"/>
                <a:satOff val="0"/>
                <a:lumOff val="0"/>
                <a:alphaOff val="0"/>
              </a:schemeClr>
            </a:lnRef>
            <a:fillRef idx="3">
              <a:scrgbClr r="0" g="0" b="0"/>
            </a:fillRef>
            <a:effectRef idx="2">
              <a:schemeClr val="accent2">
                <a:hueOff val="0"/>
                <a:satOff val="0"/>
                <a:lumOff val="0"/>
                <a:alphaOff val="0"/>
              </a:schemeClr>
            </a:effectRef>
            <a:fontRef idx="minor">
              <a:schemeClr val="lt1"/>
            </a:fontRef>
          </p:style>
        </p:sp>
        <p:sp>
          <p:nvSpPr>
            <p:cNvPr id="14" name="矩形 13"/>
            <p:cNvSpPr/>
            <p:nvPr/>
          </p:nvSpPr>
          <p:spPr>
            <a:xfrm>
              <a:off x="0" y="0"/>
              <a:ext cx="601582" cy="2519203"/>
            </a:xfrm>
            <a:prstGeom prst="rect">
              <a:avLst/>
            </a:prstGeom>
            <a:sp3d/>
          </p:spPr>
          <p:style>
            <a:lnRef idx="0">
              <a:scrgbClr r="0" g="0" b="0"/>
            </a:lnRef>
            <a:fillRef idx="0">
              <a:scrgbClr r="0" g="0" b="0"/>
            </a:fillRef>
            <a:effectRef idx="0">
              <a:scrgbClr r="0" g="0" b="0"/>
            </a:effectRef>
            <a:fontRef idx="minor">
              <a:schemeClr val="lt1"/>
            </a:fontRef>
          </p:style>
          <p:txBody>
            <a:bodyPr lIns="25200" tIns="91440" bIns="91440" spcCol="1270" anchor="ctr"/>
            <a:lstStyle/>
            <a:p>
              <a:pPr algn="ctr" defTabSz="1066800" fontAlgn="auto">
                <a:lnSpc>
                  <a:spcPct val="90000"/>
                </a:lnSpc>
                <a:spcBef>
                  <a:spcPts val="0"/>
                </a:spcBef>
                <a:spcAft>
                  <a:spcPct val="35000"/>
                </a:spcAft>
                <a:defRPr/>
              </a:pPr>
              <a:r>
                <a:rPr lang="zh-CN" altLang="en-US" sz="2400" b="1" dirty="0">
                  <a:solidFill>
                    <a:schemeClr val="bg1">
                      <a:lumMod val="95000"/>
                    </a:schemeClr>
                  </a:solidFill>
                  <a:latin typeface="黑体" panose="02010609060101010101" pitchFamily="49" charset="-122"/>
                  <a:ea typeface="黑体" panose="02010609060101010101" pitchFamily="49" charset="-122"/>
                </a:rPr>
                <a:t>吸收法</a:t>
              </a:r>
              <a:endParaRPr lang="zh-CN" altLang="en-US" sz="2400" b="1" dirty="0">
                <a:solidFill>
                  <a:schemeClr val="bg1">
                    <a:lumMod val="95000"/>
                  </a:schemeClr>
                </a:solidFill>
                <a:latin typeface="黑体" panose="02010609060101010101" pitchFamily="49" charset="-122"/>
                <a:ea typeface="黑体" panose="02010609060101010101" pitchFamily="49" charset="-122"/>
              </a:endParaRPr>
            </a:p>
          </p:txBody>
        </p:sp>
      </p:grpSp>
      <p:pic>
        <p:nvPicPr>
          <p:cNvPr id="209927" name="图片 14" descr="p192678001305948051.jpg"/>
          <p:cNvPicPr>
            <a:picLocks noChangeAspect="1"/>
          </p:cNvPicPr>
          <p:nvPr/>
        </p:nvPicPr>
        <p:blipFill>
          <a:blip r:embed="rId6"/>
          <a:srcRect t="16400" b="24400"/>
          <a:stretch>
            <a:fillRect/>
          </a:stretch>
        </p:blipFill>
        <p:spPr bwMode="auto">
          <a:xfrm>
            <a:off x="5029200" y="2133600"/>
            <a:ext cx="3848100" cy="2278063"/>
          </a:xfrm>
          <a:prstGeom prst="rect">
            <a:avLst/>
          </a:prstGeom>
          <a:noFill/>
          <a:ln w="9525">
            <a:noFill/>
            <a:miter lim="800000"/>
            <a:headEnd/>
            <a:tailEnd/>
          </a:ln>
        </p:spPr>
      </p:pic>
      <p:sp>
        <p:nvSpPr>
          <p:cNvPr id="209928" name="矩形 16"/>
          <p:cNvSpPr>
            <a:spLocks noChangeArrowheads="1"/>
          </p:cNvSpPr>
          <p:nvPr/>
        </p:nvSpPr>
        <p:spPr bwMode="auto">
          <a:xfrm>
            <a:off x="1447800" y="4495800"/>
            <a:ext cx="7162800" cy="1784350"/>
          </a:xfrm>
          <a:prstGeom prst="rect">
            <a:avLst/>
          </a:prstGeom>
          <a:noFill/>
          <a:ln w="9525">
            <a:noFill/>
            <a:miter lim="800000"/>
          </a:ln>
        </p:spPr>
        <p:txBody>
          <a:bodyPr>
            <a:spAutoFit/>
          </a:bodyPr>
          <a:lstStyle/>
          <a:p>
            <a:pPr algn="just">
              <a:lnSpc>
                <a:spcPts val="3000"/>
              </a:lnSpc>
              <a:spcBef>
                <a:spcPts val="1200"/>
              </a:spcBef>
            </a:pPr>
            <a:r>
              <a:rPr lang="zh-CN" altLang="en-US" sz="2000" b="1">
                <a:solidFill>
                  <a:srgbClr val="003192"/>
                </a:solidFill>
                <a:latin typeface="黑体" panose="02010609060101010101" pitchFamily="49" charset="-122"/>
                <a:ea typeface="黑体" panose="02010609060101010101" pitchFamily="49" charset="-122"/>
              </a:rPr>
              <a:t>吸收速率取决于被吸收气体从气相进入液相的扩散速度和被吸收气体与液相中反应组分反应的化学反应速度。化学吸收效率较高，是目前应用较多的有害气体处理方法。</a:t>
            </a:r>
            <a:endParaRPr lang="zh-CN" altLang="en-US" sz="2000" b="1">
              <a:solidFill>
                <a:srgbClr val="003192"/>
              </a:solidFill>
              <a:latin typeface="黑体" panose="02010609060101010101" pitchFamily="49" charset="-122"/>
              <a:ea typeface="黑体" panose="02010609060101010101" pitchFamily="49" charset="-122"/>
            </a:endParaRPr>
          </a:p>
          <a:p>
            <a:pPr algn="just">
              <a:lnSpc>
                <a:spcPts val="3000"/>
              </a:lnSpc>
              <a:spcBef>
                <a:spcPts val="1200"/>
              </a:spcBef>
            </a:pPr>
            <a:endParaRPr lang="en-US" altLang="zh-CN" sz="2000" b="1">
              <a:solidFill>
                <a:srgbClr val="003192"/>
              </a:solidFill>
              <a:latin typeface="黑体" panose="02010609060101010101" pitchFamily="49" charset="-122"/>
              <a:ea typeface="黑体" panose="02010609060101010101" pitchFamily="49" charset="-122"/>
            </a:endParaRPr>
          </a:p>
        </p:txBody>
      </p:sp>
      <p:sp>
        <p:nvSpPr>
          <p:cNvPr id="15"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6" name="直接连接符 15"/>
          <p:cNvCxnSpPr/>
          <p:nvPr/>
        </p:nvCxnSpPr>
        <p:spPr>
          <a:xfrm>
            <a:off x="914400" y="3352800"/>
            <a:ext cx="1828800" cy="9906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矩形 20"/>
          <p:cNvSpPr/>
          <p:nvPr/>
        </p:nvSpPr>
        <p:spPr>
          <a:xfrm>
            <a:off x="1676400" y="2819400"/>
            <a:ext cx="7010400" cy="3632200"/>
          </a:xfrm>
          <a:prstGeom prst="rect">
            <a:avLst/>
          </a:prstGeom>
        </p:spPr>
        <p:txBody>
          <a:bodyPr>
            <a:spAutoFit/>
          </a:bodyPr>
          <a:lstStyle/>
          <a:p>
            <a:pPr indent="542925" algn="just" fontAlgn="auto">
              <a:lnSpc>
                <a:spcPts val="3000"/>
              </a:lnSpc>
              <a:spcBef>
                <a:spcPts val="1800"/>
              </a:spcBef>
              <a:spcAft>
                <a:spcPts val="0"/>
              </a:spcAft>
              <a:defRPr/>
            </a:pPr>
            <a:r>
              <a:rPr lang="zh-CN" altLang="en-US" sz="2200" b="1" dirty="0">
                <a:latin typeface="黑体" panose="02010609060101010101" pitchFamily="49" charset="-122"/>
                <a:ea typeface="黑体" panose="02010609060101010101" pitchFamily="49" charset="-122"/>
              </a:rPr>
              <a:t>多孔性固体物质具有选择性吸附废气中的一种或多种有害组分的特点。吸附法净化就是利用多孔性固体物质的这一特性实现净化废气的一种方法。</a:t>
            </a:r>
            <a:endParaRPr lang="en-US" altLang="zh-CN" sz="2200" b="1" dirty="0">
              <a:latin typeface="黑体" panose="02010609060101010101" pitchFamily="49" charset="-122"/>
              <a:ea typeface="黑体" panose="02010609060101010101" pitchFamily="49" charset="-122"/>
            </a:endParaRPr>
          </a:p>
          <a:p>
            <a:pPr algn="just" fontAlgn="auto">
              <a:lnSpc>
                <a:spcPts val="3000"/>
              </a:lnSpc>
              <a:spcBef>
                <a:spcPts val="1800"/>
              </a:spcBef>
              <a:spcAft>
                <a:spcPts val="0"/>
              </a:spcAft>
              <a:defRPr/>
            </a:pP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solidFill>
                  <a:srgbClr val="C00000"/>
                </a:solidFill>
                <a:latin typeface="黑体" panose="02010609060101010101" pitchFamily="49" charset="-122"/>
                <a:ea typeface="黑体" panose="02010609060101010101" pitchFamily="49" charset="-122"/>
              </a:rPr>
              <a:t>优点</a:t>
            </a: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latin typeface="黑体" panose="02010609060101010101" pitchFamily="49" charset="-122"/>
                <a:ea typeface="黑体" panose="02010609060101010101" pitchFamily="49" charset="-122"/>
              </a:rPr>
              <a:t>净化效率高，可回收有用组分，设备简单，易实现自动化控制。</a:t>
            </a:r>
            <a:endParaRPr lang="en-US" altLang="zh-CN" sz="2200" b="1" dirty="0">
              <a:latin typeface="黑体" panose="02010609060101010101" pitchFamily="49" charset="-122"/>
              <a:ea typeface="黑体" panose="02010609060101010101" pitchFamily="49" charset="-122"/>
            </a:endParaRPr>
          </a:p>
          <a:p>
            <a:pPr algn="just" fontAlgn="auto">
              <a:lnSpc>
                <a:spcPts val="3000"/>
              </a:lnSpc>
              <a:spcBef>
                <a:spcPts val="1800"/>
              </a:spcBef>
              <a:spcAft>
                <a:spcPts val="0"/>
              </a:spcAft>
              <a:defRPr/>
            </a:pP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solidFill>
                  <a:srgbClr val="C00000"/>
                </a:solidFill>
                <a:latin typeface="黑体" panose="02010609060101010101" pitchFamily="49" charset="-122"/>
                <a:ea typeface="黑体" panose="02010609060101010101" pitchFamily="49" charset="-122"/>
              </a:rPr>
              <a:t>缺点</a:t>
            </a: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latin typeface="黑体" panose="02010609060101010101" pitchFamily="49" charset="-122"/>
                <a:ea typeface="黑体" panose="02010609060101010101" pitchFamily="49" charset="-122"/>
              </a:rPr>
              <a:t>吸附容量小，设备体积大。吸附剂容量有限，需频繁再生，简写吸附过程的再生操作比较麻烦，而且设备利用率低。</a:t>
            </a:r>
            <a:endParaRPr lang="zh-CN" altLang="en-US" sz="2200" b="1" dirty="0">
              <a:latin typeface="黑体" panose="02010609060101010101" pitchFamily="49" charset="-122"/>
              <a:ea typeface="黑体" panose="02010609060101010101" pitchFamily="49" charset="-122"/>
            </a:endParaRPr>
          </a:p>
        </p:txBody>
      </p:sp>
      <p:grpSp>
        <p:nvGrpSpPr>
          <p:cNvPr id="2" name="组合 10"/>
          <p:cNvGrpSpPr/>
          <p:nvPr/>
        </p:nvGrpSpPr>
        <p:grpSpPr>
          <a:xfrm>
            <a:off x="685800" y="3276600"/>
            <a:ext cx="601582" cy="2519203"/>
            <a:chOff x="0" y="0"/>
            <a:chExt cx="601582" cy="2519203"/>
          </a:xfrm>
          <a:scene3d>
            <a:camera prst="orthographicFront"/>
            <a:lightRig rig="threePt" dir="t">
              <a:rot lat="0" lon="0" rev="7500000"/>
            </a:lightRig>
          </a:scene3d>
        </p:grpSpPr>
        <p:sp>
          <p:nvSpPr>
            <p:cNvPr id="13" name="矩形 12"/>
            <p:cNvSpPr/>
            <p:nvPr/>
          </p:nvSpPr>
          <p:spPr>
            <a:xfrm>
              <a:off x="0" y="0"/>
              <a:ext cx="601582" cy="2519203"/>
            </a:xfrm>
            <a:prstGeom prst="rect">
              <a:avLst/>
            </a:prstGeom>
            <a:solidFill>
              <a:schemeClr val="accent5"/>
            </a:solidFill>
            <a:sp3d prstMaterial="plastic">
              <a:bevelT w="127000" h="25400" prst="relaxedInset"/>
            </a:sp3d>
          </p:spPr>
          <p:style>
            <a:lnRef idx="0">
              <a:schemeClr val="lt1">
                <a:hueOff val="0"/>
                <a:satOff val="0"/>
                <a:lumOff val="0"/>
                <a:alphaOff val="0"/>
              </a:schemeClr>
            </a:lnRef>
            <a:fillRef idx="3">
              <a:scrgbClr r="0" g="0" b="0"/>
            </a:fillRef>
            <a:effectRef idx="2">
              <a:schemeClr val="accent2">
                <a:hueOff val="0"/>
                <a:satOff val="0"/>
                <a:lumOff val="0"/>
                <a:alphaOff val="0"/>
              </a:schemeClr>
            </a:effectRef>
            <a:fontRef idx="minor">
              <a:schemeClr val="lt1"/>
            </a:fontRef>
          </p:style>
        </p:sp>
        <p:sp>
          <p:nvSpPr>
            <p:cNvPr id="14" name="矩形 13"/>
            <p:cNvSpPr/>
            <p:nvPr/>
          </p:nvSpPr>
          <p:spPr>
            <a:xfrm>
              <a:off x="0" y="0"/>
              <a:ext cx="601582" cy="2519203"/>
            </a:xfrm>
            <a:prstGeom prst="rect">
              <a:avLst/>
            </a:prstGeom>
            <a:sp3d/>
          </p:spPr>
          <p:style>
            <a:lnRef idx="0">
              <a:scrgbClr r="0" g="0" b="0"/>
            </a:lnRef>
            <a:fillRef idx="0">
              <a:scrgbClr r="0" g="0" b="0"/>
            </a:fillRef>
            <a:effectRef idx="0">
              <a:scrgbClr r="0" g="0" b="0"/>
            </a:effectRef>
            <a:fontRef idx="minor">
              <a:schemeClr val="lt1"/>
            </a:fontRef>
          </p:style>
          <p:txBody>
            <a:bodyPr lIns="25200" tIns="91440" bIns="91440" spcCol="1270" anchor="ctr"/>
            <a:lstStyle/>
            <a:p>
              <a:pPr algn="ctr" defTabSz="1066800" fontAlgn="auto">
                <a:lnSpc>
                  <a:spcPct val="90000"/>
                </a:lnSpc>
                <a:spcBef>
                  <a:spcPts val="0"/>
                </a:spcBef>
                <a:spcAft>
                  <a:spcPct val="35000"/>
                </a:spcAft>
                <a:defRPr/>
              </a:pPr>
              <a:r>
                <a:rPr lang="zh-CN" altLang="en-US" sz="2400" b="1" dirty="0">
                  <a:solidFill>
                    <a:schemeClr val="bg1"/>
                  </a:solidFill>
                  <a:latin typeface="黑体" panose="02010609060101010101" pitchFamily="49" charset="-122"/>
                  <a:ea typeface="黑体" panose="02010609060101010101" pitchFamily="49" charset="-122"/>
                </a:rPr>
                <a:t>吸附法</a:t>
              </a:r>
              <a:endParaRPr lang="zh-CN" altLang="en-US" sz="2400" b="1" dirty="0">
                <a:solidFill>
                  <a:schemeClr val="bg1"/>
                </a:solidFill>
                <a:latin typeface="黑体" panose="02010609060101010101" pitchFamily="49" charset="-122"/>
                <a:ea typeface="黑体" panose="02010609060101010101" pitchFamily="49" charset="-122"/>
              </a:endParaRPr>
            </a:p>
          </p:txBody>
        </p:sp>
      </p:grpSp>
      <p:sp>
        <p:nvSpPr>
          <p:cNvPr id="12"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6" name="直接连接符 15"/>
          <p:cNvCxnSpPr/>
          <p:nvPr/>
        </p:nvCxnSpPr>
        <p:spPr>
          <a:xfrm>
            <a:off x="914400" y="3352800"/>
            <a:ext cx="1828800" cy="9906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矩形 20"/>
          <p:cNvSpPr/>
          <p:nvPr/>
        </p:nvSpPr>
        <p:spPr>
          <a:xfrm>
            <a:off x="1447800" y="2514600"/>
            <a:ext cx="7239000" cy="4094163"/>
          </a:xfrm>
          <a:prstGeom prst="rect">
            <a:avLst/>
          </a:prstGeom>
        </p:spPr>
        <p:txBody>
          <a:bodyPr>
            <a:spAutoFit/>
          </a:bodyPr>
          <a:lstStyle/>
          <a:p>
            <a:pPr algn="just" fontAlgn="auto">
              <a:lnSpc>
                <a:spcPts val="3000"/>
              </a:lnSpc>
              <a:spcBef>
                <a:spcPts val="2400"/>
              </a:spcBef>
              <a:spcAft>
                <a:spcPts val="0"/>
              </a:spcAft>
              <a:defRPr/>
            </a:pPr>
            <a:r>
              <a:rPr lang="zh-CN" altLang="en-US" sz="2400" b="1" kern="0" dirty="0">
                <a:solidFill>
                  <a:srgbClr val="C00000"/>
                </a:solidFill>
                <a:latin typeface="隶书" pitchFamily="49" charset="-122"/>
                <a:ea typeface="隶书" pitchFamily="49" charset="-122"/>
              </a:rPr>
              <a:t>分类：</a:t>
            </a:r>
            <a:endParaRPr lang="en-US" altLang="zh-CN" sz="2400" b="1" kern="0" dirty="0">
              <a:solidFill>
                <a:srgbClr val="C00000"/>
              </a:solidFill>
              <a:latin typeface="隶书" pitchFamily="49" charset="-122"/>
              <a:ea typeface="隶书" pitchFamily="49" charset="-122"/>
            </a:endParaRPr>
          </a:p>
          <a:p>
            <a:pPr algn="just" fontAlgn="auto">
              <a:lnSpc>
                <a:spcPts val="3000"/>
              </a:lnSpc>
              <a:spcBef>
                <a:spcPts val="600"/>
              </a:spcBef>
              <a:spcAft>
                <a:spcPts val="0"/>
              </a:spcAft>
              <a:defRPr/>
            </a:pPr>
            <a:r>
              <a:rPr lang="zh-CN" altLang="en-US" sz="2200" b="1" dirty="0">
                <a:latin typeface="黑体" panose="02010609060101010101" pitchFamily="49" charset="-122"/>
                <a:ea typeface="黑体" panose="02010609060101010101" pitchFamily="49" charset="-122"/>
              </a:rPr>
              <a:t>    根据吸附作用力的性质不同，可以分为物理吸附和化学吸附。</a:t>
            </a:r>
            <a:endParaRPr lang="en-US" altLang="zh-CN" sz="2200" b="1" dirty="0">
              <a:latin typeface="黑体" panose="02010609060101010101" pitchFamily="49" charset="-122"/>
              <a:ea typeface="黑体" panose="02010609060101010101" pitchFamily="49" charset="-122"/>
            </a:endParaRPr>
          </a:p>
          <a:p>
            <a:pPr algn="just" fontAlgn="auto">
              <a:lnSpc>
                <a:spcPts val="3000"/>
              </a:lnSpc>
              <a:spcBef>
                <a:spcPts val="1800"/>
              </a:spcBef>
              <a:spcAft>
                <a:spcPts val="0"/>
              </a:spcAft>
              <a:defRPr/>
            </a:pP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solidFill>
                  <a:srgbClr val="C00000"/>
                </a:solidFill>
                <a:latin typeface="黑体" panose="02010609060101010101" pitchFamily="49" charset="-122"/>
                <a:ea typeface="黑体" panose="02010609060101010101" pitchFamily="49" charset="-122"/>
              </a:rPr>
              <a:t>物理吸附</a:t>
            </a: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latin typeface="黑体" panose="02010609060101010101" pitchFamily="49" charset="-122"/>
                <a:ea typeface="黑体" panose="02010609060101010101" pitchFamily="49" charset="-122"/>
              </a:rPr>
              <a:t>依靠分子间的引力造成。物理吸附无选择性，可吸附各种气体，只是针对不同的组分吸附量可能不同，物理吸附作用力弱，解吸容易，过程可逆。</a:t>
            </a:r>
            <a:endParaRPr lang="en-US" altLang="zh-CN" sz="2200" b="1" dirty="0">
              <a:latin typeface="黑体" panose="02010609060101010101" pitchFamily="49" charset="-122"/>
              <a:ea typeface="黑体" panose="02010609060101010101" pitchFamily="49" charset="-122"/>
            </a:endParaRPr>
          </a:p>
          <a:p>
            <a:pPr algn="just" fontAlgn="auto">
              <a:lnSpc>
                <a:spcPts val="3000"/>
              </a:lnSpc>
              <a:spcBef>
                <a:spcPts val="1800"/>
              </a:spcBef>
              <a:spcAft>
                <a:spcPts val="0"/>
              </a:spcAft>
              <a:defRPr/>
            </a:pP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solidFill>
                  <a:srgbClr val="C00000"/>
                </a:solidFill>
                <a:latin typeface="黑体" panose="02010609060101010101" pitchFamily="49" charset="-122"/>
                <a:ea typeface="黑体" panose="02010609060101010101" pitchFamily="49" charset="-122"/>
              </a:rPr>
              <a:t>化学吸附</a:t>
            </a: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latin typeface="黑体" panose="02010609060101010101" pitchFamily="49" charset="-122"/>
                <a:ea typeface="黑体" panose="02010609060101010101" pitchFamily="49" charset="-122"/>
              </a:rPr>
              <a:t>由于吸附剂表面与吸附质分子间的化学反应力造成。化学吸附具有较高的选择性，一种吸附剂只对特定的物质有吸附作用。化学吸附比较稳定，过程不可逆。</a:t>
            </a:r>
            <a:endParaRPr lang="en-US" altLang="zh-CN" sz="2200" b="1" dirty="0">
              <a:latin typeface="黑体" panose="02010609060101010101" pitchFamily="49" charset="-122"/>
              <a:ea typeface="黑体" panose="02010609060101010101" pitchFamily="49" charset="-122"/>
            </a:endParaRPr>
          </a:p>
        </p:txBody>
      </p:sp>
      <p:grpSp>
        <p:nvGrpSpPr>
          <p:cNvPr id="2" name="组合 10"/>
          <p:cNvGrpSpPr/>
          <p:nvPr/>
        </p:nvGrpSpPr>
        <p:grpSpPr>
          <a:xfrm>
            <a:off x="685800" y="3276600"/>
            <a:ext cx="601582" cy="2519203"/>
            <a:chOff x="0" y="0"/>
            <a:chExt cx="601582" cy="2519203"/>
          </a:xfrm>
          <a:scene3d>
            <a:camera prst="orthographicFront"/>
            <a:lightRig rig="threePt" dir="t">
              <a:rot lat="0" lon="0" rev="7500000"/>
            </a:lightRig>
          </a:scene3d>
        </p:grpSpPr>
        <p:sp>
          <p:nvSpPr>
            <p:cNvPr id="13" name="矩形 12"/>
            <p:cNvSpPr/>
            <p:nvPr/>
          </p:nvSpPr>
          <p:spPr>
            <a:xfrm>
              <a:off x="0" y="0"/>
              <a:ext cx="601582" cy="2519203"/>
            </a:xfrm>
            <a:prstGeom prst="rect">
              <a:avLst/>
            </a:prstGeom>
            <a:solidFill>
              <a:schemeClr val="accent5"/>
            </a:solidFill>
            <a:sp3d prstMaterial="plastic">
              <a:bevelT w="127000" h="25400" prst="relaxedInset"/>
            </a:sp3d>
          </p:spPr>
          <p:style>
            <a:lnRef idx="0">
              <a:schemeClr val="lt1">
                <a:hueOff val="0"/>
                <a:satOff val="0"/>
                <a:lumOff val="0"/>
                <a:alphaOff val="0"/>
              </a:schemeClr>
            </a:lnRef>
            <a:fillRef idx="3">
              <a:scrgbClr r="0" g="0" b="0"/>
            </a:fillRef>
            <a:effectRef idx="2">
              <a:schemeClr val="accent2">
                <a:hueOff val="0"/>
                <a:satOff val="0"/>
                <a:lumOff val="0"/>
                <a:alphaOff val="0"/>
              </a:schemeClr>
            </a:effectRef>
            <a:fontRef idx="minor">
              <a:schemeClr val="lt1"/>
            </a:fontRef>
          </p:style>
        </p:sp>
        <p:sp>
          <p:nvSpPr>
            <p:cNvPr id="14" name="矩形 13"/>
            <p:cNvSpPr/>
            <p:nvPr/>
          </p:nvSpPr>
          <p:spPr>
            <a:xfrm>
              <a:off x="0" y="0"/>
              <a:ext cx="601582" cy="2519203"/>
            </a:xfrm>
            <a:prstGeom prst="rect">
              <a:avLst/>
            </a:prstGeom>
            <a:sp3d/>
          </p:spPr>
          <p:style>
            <a:lnRef idx="0">
              <a:scrgbClr r="0" g="0" b="0"/>
            </a:lnRef>
            <a:fillRef idx="0">
              <a:scrgbClr r="0" g="0" b="0"/>
            </a:fillRef>
            <a:effectRef idx="0">
              <a:scrgbClr r="0" g="0" b="0"/>
            </a:effectRef>
            <a:fontRef idx="minor">
              <a:schemeClr val="lt1"/>
            </a:fontRef>
          </p:style>
          <p:txBody>
            <a:bodyPr lIns="25200" tIns="91440" bIns="91440" spcCol="1270" anchor="ctr"/>
            <a:lstStyle/>
            <a:p>
              <a:pPr algn="ctr" defTabSz="1066800" fontAlgn="auto">
                <a:lnSpc>
                  <a:spcPct val="90000"/>
                </a:lnSpc>
                <a:spcBef>
                  <a:spcPts val="0"/>
                </a:spcBef>
                <a:spcAft>
                  <a:spcPct val="35000"/>
                </a:spcAft>
                <a:defRPr/>
              </a:pPr>
              <a:r>
                <a:rPr lang="zh-CN" altLang="en-US" sz="2400" b="1" dirty="0">
                  <a:solidFill>
                    <a:schemeClr val="tx1"/>
                  </a:solidFill>
                  <a:latin typeface="黑体" panose="02010609060101010101" pitchFamily="49" charset="-122"/>
                  <a:ea typeface="黑体" panose="02010609060101010101" pitchFamily="49" charset="-122"/>
                </a:rPr>
                <a:t>吸附法</a:t>
              </a:r>
              <a:endParaRPr lang="zh-CN" altLang="en-US" sz="2400" b="1" dirty="0">
                <a:solidFill>
                  <a:schemeClr val="tx1"/>
                </a:solidFill>
                <a:latin typeface="黑体" panose="02010609060101010101" pitchFamily="49" charset="-122"/>
                <a:ea typeface="黑体" panose="02010609060101010101" pitchFamily="49" charset="-122"/>
              </a:endParaRPr>
            </a:p>
          </p:txBody>
        </p:sp>
      </p:grpSp>
      <p:sp>
        <p:nvSpPr>
          <p:cNvPr id="12"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6" name="直接连接符 15"/>
          <p:cNvCxnSpPr/>
          <p:nvPr/>
        </p:nvCxnSpPr>
        <p:spPr>
          <a:xfrm>
            <a:off x="914400" y="3352800"/>
            <a:ext cx="1828800" cy="9906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矩形 20"/>
          <p:cNvSpPr/>
          <p:nvPr/>
        </p:nvSpPr>
        <p:spPr>
          <a:xfrm>
            <a:off x="1524000" y="2895600"/>
            <a:ext cx="7239000" cy="3632200"/>
          </a:xfrm>
          <a:prstGeom prst="rect">
            <a:avLst/>
          </a:prstGeom>
        </p:spPr>
        <p:txBody>
          <a:bodyPr>
            <a:spAutoFit/>
          </a:bodyPr>
          <a:lstStyle/>
          <a:p>
            <a:pPr algn="just" fontAlgn="auto">
              <a:lnSpc>
                <a:spcPts val="3000"/>
              </a:lnSpc>
              <a:spcBef>
                <a:spcPts val="2400"/>
              </a:spcBef>
              <a:spcAft>
                <a:spcPts val="0"/>
              </a:spcAft>
              <a:defRPr/>
            </a:pPr>
            <a:r>
              <a:rPr lang="zh-CN" altLang="en-US" sz="2400" b="1" kern="0" dirty="0">
                <a:solidFill>
                  <a:srgbClr val="C00000"/>
                </a:solidFill>
                <a:latin typeface="隶书" pitchFamily="49" charset="-122"/>
                <a:ea typeface="隶书" pitchFamily="49" charset="-122"/>
              </a:rPr>
              <a:t>几种工业常用吸附剂：</a:t>
            </a:r>
            <a:endParaRPr lang="en-US" altLang="zh-CN" sz="2400" b="1" kern="0" dirty="0">
              <a:solidFill>
                <a:srgbClr val="C00000"/>
              </a:solidFill>
              <a:latin typeface="隶书" pitchFamily="49" charset="-122"/>
              <a:ea typeface="隶书" pitchFamily="49" charset="-122"/>
            </a:endParaRPr>
          </a:p>
          <a:p>
            <a:pPr algn="just" fontAlgn="auto">
              <a:lnSpc>
                <a:spcPts val="3000"/>
              </a:lnSpc>
              <a:spcBef>
                <a:spcPts val="1800"/>
              </a:spcBef>
              <a:spcAft>
                <a:spcPts val="0"/>
              </a:spcAft>
              <a:defRPr/>
            </a:pP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solidFill>
                  <a:srgbClr val="C00000"/>
                </a:solidFill>
                <a:latin typeface="黑体" panose="02010609060101010101" pitchFamily="49" charset="-122"/>
                <a:ea typeface="黑体" panose="02010609060101010101" pitchFamily="49" charset="-122"/>
              </a:rPr>
              <a:t>活性炭</a:t>
            </a: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latin typeface="黑体" panose="02010609060101010101" pitchFamily="49" charset="-122"/>
                <a:ea typeface="黑体" panose="02010609060101010101" pitchFamily="49" charset="-122"/>
              </a:rPr>
              <a:t>疏水性，常用语空气中有机溶剂，催化脱除尾气中</a:t>
            </a:r>
            <a:r>
              <a:rPr lang="en-US" altLang="zh-CN" sz="2200" b="1" dirty="0">
                <a:latin typeface="黑体" panose="02010609060101010101" pitchFamily="49" charset="-122"/>
                <a:ea typeface="黑体" panose="02010609060101010101" pitchFamily="49" charset="-122"/>
              </a:rPr>
              <a:t>SO</a:t>
            </a:r>
            <a:r>
              <a:rPr lang="en-US" altLang="zh-CN" sz="2200" b="1" baseline="-25000" dirty="0">
                <a:latin typeface="黑体" panose="02010609060101010101" pitchFamily="49" charset="-122"/>
                <a:ea typeface="黑体" panose="02010609060101010101" pitchFamily="49" charset="-122"/>
              </a:rPr>
              <a:t>2</a:t>
            </a:r>
            <a:r>
              <a:rPr lang="zh-CN" altLang="en-US" sz="2200" b="1" dirty="0">
                <a:latin typeface="黑体" panose="02010609060101010101" pitchFamily="49" charset="-122"/>
                <a:ea typeface="黑体" panose="02010609060101010101" pitchFamily="49" charset="-122"/>
              </a:rPr>
              <a:t>、</a:t>
            </a:r>
            <a:r>
              <a:rPr lang="en-US" altLang="zh-CN" sz="2200" b="1" dirty="0">
                <a:latin typeface="黑体" panose="02010609060101010101" pitchFamily="49" charset="-122"/>
                <a:ea typeface="黑体" panose="02010609060101010101" pitchFamily="49" charset="-122"/>
              </a:rPr>
              <a:t>NO</a:t>
            </a:r>
            <a:r>
              <a:rPr lang="en-US" altLang="zh-CN" sz="2200" b="1" baseline="-25000" dirty="0">
                <a:latin typeface="黑体" panose="02010609060101010101" pitchFamily="49" charset="-122"/>
                <a:ea typeface="黑体" panose="02010609060101010101" pitchFamily="49" charset="-122"/>
              </a:rPr>
              <a:t>X</a:t>
            </a:r>
            <a:r>
              <a:rPr lang="zh-CN" altLang="en-US" sz="2200" b="1" dirty="0">
                <a:latin typeface="黑体" panose="02010609060101010101" pitchFamily="49" charset="-122"/>
                <a:ea typeface="黑体" panose="02010609060101010101" pitchFamily="49" charset="-122"/>
              </a:rPr>
              <a:t>等恶臭物质的净化。</a:t>
            </a:r>
            <a:endParaRPr lang="en-US" altLang="zh-CN" sz="2200" b="1" dirty="0">
              <a:latin typeface="黑体" panose="02010609060101010101" pitchFamily="49" charset="-122"/>
              <a:ea typeface="黑体" panose="02010609060101010101" pitchFamily="49" charset="-122"/>
            </a:endParaRPr>
          </a:p>
          <a:p>
            <a:pPr algn="just" fontAlgn="auto">
              <a:lnSpc>
                <a:spcPts val="3000"/>
              </a:lnSpc>
              <a:spcBef>
                <a:spcPts val="1800"/>
              </a:spcBef>
              <a:spcAft>
                <a:spcPts val="0"/>
              </a:spcAft>
              <a:defRPr/>
            </a:pPr>
            <a:r>
              <a:rPr lang="zh-CN" altLang="en-US" sz="2200" b="1" dirty="0">
                <a:latin typeface="黑体" panose="02010609060101010101" pitchFamily="49" charset="-122"/>
                <a:ea typeface="黑体" panose="02010609060101010101" pitchFamily="49" charset="-122"/>
              </a:rPr>
              <a:t>优点：性能稳定，抗腐蚀。</a:t>
            </a:r>
            <a:endParaRPr lang="en-US" altLang="zh-CN" sz="2200" b="1" dirty="0">
              <a:latin typeface="黑体" panose="02010609060101010101" pitchFamily="49" charset="-122"/>
              <a:ea typeface="黑体" panose="02010609060101010101" pitchFamily="49" charset="-122"/>
            </a:endParaRPr>
          </a:p>
          <a:p>
            <a:pPr algn="just" fontAlgn="auto">
              <a:lnSpc>
                <a:spcPts val="3000"/>
              </a:lnSpc>
              <a:spcBef>
                <a:spcPts val="0"/>
              </a:spcBef>
              <a:spcAft>
                <a:spcPts val="0"/>
              </a:spcAft>
              <a:defRPr/>
            </a:pPr>
            <a:r>
              <a:rPr lang="zh-CN" altLang="en-US" sz="2200" b="1" dirty="0">
                <a:latin typeface="黑体" panose="02010609060101010101" pitchFamily="49" charset="-122"/>
                <a:ea typeface="黑体" panose="02010609060101010101" pitchFamily="49" charset="-122"/>
              </a:rPr>
              <a:t>缺点：因其具有可燃性，使</a:t>
            </a:r>
            <a:endParaRPr lang="en-US" altLang="zh-CN" sz="2200" b="1" dirty="0">
              <a:latin typeface="黑体" panose="02010609060101010101" pitchFamily="49" charset="-122"/>
              <a:ea typeface="黑体" panose="02010609060101010101" pitchFamily="49" charset="-122"/>
            </a:endParaRPr>
          </a:p>
          <a:p>
            <a:pPr algn="just" fontAlgn="auto">
              <a:lnSpc>
                <a:spcPts val="3000"/>
              </a:lnSpc>
              <a:spcBef>
                <a:spcPts val="0"/>
              </a:spcBef>
              <a:spcAft>
                <a:spcPts val="0"/>
              </a:spcAft>
              <a:defRPr/>
            </a:pPr>
            <a:r>
              <a:rPr lang="zh-CN" altLang="en-US" sz="2200" b="1" dirty="0">
                <a:latin typeface="黑体" panose="02010609060101010101" pitchFamily="49" charset="-122"/>
                <a:ea typeface="黑体" panose="02010609060101010101" pitchFamily="49" charset="-122"/>
              </a:rPr>
              <a:t>用温度不能超过</a:t>
            </a:r>
            <a:r>
              <a:rPr lang="en-US" altLang="zh-CN" sz="2200" b="1" dirty="0">
                <a:latin typeface="黑体" panose="02010609060101010101" pitchFamily="49" charset="-122"/>
                <a:ea typeface="黑体" panose="02010609060101010101" pitchFamily="49" charset="-122"/>
              </a:rPr>
              <a:t>200 ℃</a:t>
            </a:r>
            <a:r>
              <a:rPr lang="zh-CN" altLang="en-US" sz="2200" b="1" dirty="0">
                <a:latin typeface="黑体" panose="02010609060101010101" pitchFamily="49" charset="-122"/>
                <a:ea typeface="黑体" panose="02010609060101010101" pitchFamily="49" charset="-122"/>
              </a:rPr>
              <a:t>，在</a:t>
            </a:r>
            <a:endParaRPr lang="en-US" altLang="zh-CN" sz="2200" b="1" dirty="0">
              <a:latin typeface="黑体" panose="02010609060101010101" pitchFamily="49" charset="-122"/>
              <a:ea typeface="黑体" panose="02010609060101010101" pitchFamily="49" charset="-122"/>
            </a:endParaRPr>
          </a:p>
          <a:p>
            <a:pPr algn="just" fontAlgn="auto">
              <a:lnSpc>
                <a:spcPts val="3000"/>
              </a:lnSpc>
              <a:spcBef>
                <a:spcPts val="0"/>
              </a:spcBef>
              <a:spcAft>
                <a:spcPts val="0"/>
              </a:spcAft>
              <a:defRPr/>
            </a:pPr>
            <a:r>
              <a:rPr lang="zh-CN" altLang="en-US" sz="2200" b="1" dirty="0">
                <a:latin typeface="黑体" panose="02010609060101010101" pitchFamily="49" charset="-122"/>
                <a:ea typeface="黑体" panose="02010609060101010101" pitchFamily="49" charset="-122"/>
              </a:rPr>
              <a:t>惰性气流掩护下，操作温度</a:t>
            </a:r>
            <a:endParaRPr lang="en-US" altLang="zh-CN" sz="2200" b="1" dirty="0">
              <a:latin typeface="黑体" panose="02010609060101010101" pitchFamily="49" charset="-122"/>
              <a:ea typeface="黑体" panose="02010609060101010101" pitchFamily="49" charset="-122"/>
            </a:endParaRPr>
          </a:p>
          <a:p>
            <a:pPr algn="just" fontAlgn="auto">
              <a:lnSpc>
                <a:spcPts val="3000"/>
              </a:lnSpc>
              <a:spcBef>
                <a:spcPts val="0"/>
              </a:spcBef>
              <a:spcAft>
                <a:spcPts val="0"/>
              </a:spcAft>
              <a:defRPr/>
            </a:pPr>
            <a:r>
              <a:rPr lang="zh-CN" altLang="en-US" sz="2200" b="1" dirty="0">
                <a:latin typeface="黑体" panose="02010609060101010101" pitchFamily="49" charset="-122"/>
                <a:ea typeface="黑体" panose="02010609060101010101" pitchFamily="49" charset="-122"/>
              </a:rPr>
              <a:t>可达到</a:t>
            </a:r>
            <a:r>
              <a:rPr lang="en-US" altLang="zh-CN" sz="2200" b="1" dirty="0">
                <a:latin typeface="黑体" panose="02010609060101010101" pitchFamily="49" charset="-122"/>
                <a:ea typeface="黑体" panose="02010609060101010101" pitchFamily="49" charset="-122"/>
              </a:rPr>
              <a:t>500℃</a:t>
            </a:r>
            <a:r>
              <a:rPr lang="zh-CN" altLang="en-US" sz="2200" b="1" dirty="0">
                <a:latin typeface="黑体" panose="02010609060101010101" pitchFamily="49" charset="-122"/>
                <a:ea typeface="黑体" panose="02010609060101010101" pitchFamily="49" charset="-122"/>
              </a:rPr>
              <a:t>。</a:t>
            </a:r>
            <a:endParaRPr lang="en-US" altLang="zh-CN" sz="2200" b="1" dirty="0">
              <a:latin typeface="黑体" panose="02010609060101010101" pitchFamily="49" charset="-122"/>
              <a:ea typeface="黑体" panose="02010609060101010101" pitchFamily="49" charset="-122"/>
            </a:endParaRPr>
          </a:p>
        </p:txBody>
      </p:sp>
      <p:grpSp>
        <p:nvGrpSpPr>
          <p:cNvPr id="2" name="组合 10"/>
          <p:cNvGrpSpPr/>
          <p:nvPr/>
        </p:nvGrpSpPr>
        <p:grpSpPr>
          <a:xfrm>
            <a:off x="685800" y="3276600"/>
            <a:ext cx="601582" cy="2519203"/>
            <a:chOff x="0" y="0"/>
            <a:chExt cx="601582" cy="2519203"/>
          </a:xfrm>
          <a:scene3d>
            <a:camera prst="orthographicFront"/>
            <a:lightRig rig="threePt" dir="t">
              <a:rot lat="0" lon="0" rev="7500000"/>
            </a:lightRig>
          </a:scene3d>
        </p:grpSpPr>
        <p:sp>
          <p:nvSpPr>
            <p:cNvPr id="13" name="矩形 12"/>
            <p:cNvSpPr/>
            <p:nvPr/>
          </p:nvSpPr>
          <p:spPr>
            <a:xfrm>
              <a:off x="0" y="0"/>
              <a:ext cx="601582" cy="2519203"/>
            </a:xfrm>
            <a:prstGeom prst="rect">
              <a:avLst/>
            </a:prstGeom>
            <a:solidFill>
              <a:schemeClr val="accent5"/>
            </a:solidFill>
            <a:sp3d prstMaterial="plastic">
              <a:bevelT w="127000" h="25400" prst="relaxedInset"/>
            </a:sp3d>
          </p:spPr>
          <p:style>
            <a:lnRef idx="0">
              <a:schemeClr val="lt1">
                <a:hueOff val="0"/>
                <a:satOff val="0"/>
                <a:lumOff val="0"/>
                <a:alphaOff val="0"/>
              </a:schemeClr>
            </a:lnRef>
            <a:fillRef idx="3">
              <a:scrgbClr r="0" g="0" b="0"/>
            </a:fillRef>
            <a:effectRef idx="2">
              <a:schemeClr val="accent2">
                <a:hueOff val="0"/>
                <a:satOff val="0"/>
                <a:lumOff val="0"/>
                <a:alphaOff val="0"/>
              </a:schemeClr>
            </a:effectRef>
            <a:fontRef idx="minor">
              <a:schemeClr val="lt1"/>
            </a:fontRef>
          </p:style>
        </p:sp>
        <p:sp>
          <p:nvSpPr>
            <p:cNvPr id="14" name="矩形 13"/>
            <p:cNvSpPr/>
            <p:nvPr/>
          </p:nvSpPr>
          <p:spPr>
            <a:xfrm>
              <a:off x="0" y="0"/>
              <a:ext cx="601582" cy="2519203"/>
            </a:xfrm>
            <a:prstGeom prst="rect">
              <a:avLst/>
            </a:prstGeom>
            <a:sp3d/>
          </p:spPr>
          <p:style>
            <a:lnRef idx="0">
              <a:scrgbClr r="0" g="0" b="0"/>
            </a:lnRef>
            <a:fillRef idx="0">
              <a:scrgbClr r="0" g="0" b="0"/>
            </a:fillRef>
            <a:effectRef idx="0">
              <a:scrgbClr r="0" g="0" b="0"/>
            </a:effectRef>
            <a:fontRef idx="minor">
              <a:schemeClr val="lt1"/>
            </a:fontRef>
          </p:style>
          <p:txBody>
            <a:bodyPr lIns="25200" tIns="91440" bIns="91440" spcCol="1270" anchor="ctr"/>
            <a:lstStyle/>
            <a:p>
              <a:pPr algn="ctr" defTabSz="1066800" fontAlgn="auto">
                <a:lnSpc>
                  <a:spcPct val="90000"/>
                </a:lnSpc>
                <a:spcBef>
                  <a:spcPts val="0"/>
                </a:spcBef>
                <a:spcAft>
                  <a:spcPct val="35000"/>
                </a:spcAft>
                <a:defRPr/>
              </a:pPr>
              <a:r>
                <a:rPr lang="zh-CN" altLang="en-US" sz="2400" b="1" dirty="0">
                  <a:solidFill>
                    <a:schemeClr val="tx1"/>
                  </a:solidFill>
                  <a:latin typeface="黑体" panose="02010609060101010101" pitchFamily="49" charset="-122"/>
                  <a:ea typeface="黑体" panose="02010609060101010101" pitchFamily="49" charset="-122"/>
                </a:rPr>
                <a:t>吸附法</a:t>
              </a:r>
              <a:endParaRPr lang="zh-CN" altLang="en-US" sz="2400" b="1" dirty="0">
                <a:solidFill>
                  <a:schemeClr val="tx1"/>
                </a:solidFill>
                <a:latin typeface="黑体" panose="02010609060101010101" pitchFamily="49" charset="-122"/>
                <a:ea typeface="黑体" panose="02010609060101010101" pitchFamily="49" charset="-122"/>
              </a:endParaRPr>
            </a:p>
          </p:txBody>
        </p:sp>
      </p:grpSp>
      <p:pic>
        <p:nvPicPr>
          <p:cNvPr id="212999" name="图片 11" descr="20064192091211705.gif"/>
          <p:cNvPicPr>
            <a:picLocks noChangeAspect="1"/>
          </p:cNvPicPr>
          <p:nvPr/>
        </p:nvPicPr>
        <p:blipFill>
          <a:blip r:embed="rId6"/>
          <a:srcRect/>
          <a:stretch>
            <a:fillRect/>
          </a:stretch>
        </p:blipFill>
        <p:spPr bwMode="auto">
          <a:xfrm>
            <a:off x="5943600" y="4419600"/>
            <a:ext cx="2519363" cy="1933575"/>
          </a:xfrm>
          <a:prstGeom prst="rect">
            <a:avLst/>
          </a:prstGeom>
          <a:noFill/>
          <a:ln w="9525">
            <a:noFill/>
            <a:miter lim="800000"/>
            <a:headEnd/>
            <a:tailEnd/>
          </a:ln>
        </p:spPr>
      </p:pic>
      <p:sp>
        <p:nvSpPr>
          <p:cNvPr id="15"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6" name="直接连接符 15"/>
          <p:cNvCxnSpPr/>
          <p:nvPr/>
        </p:nvCxnSpPr>
        <p:spPr>
          <a:xfrm>
            <a:off x="914400" y="3352800"/>
            <a:ext cx="1828800" cy="9906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矩形 20"/>
          <p:cNvSpPr/>
          <p:nvPr/>
        </p:nvSpPr>
        <p:spPr>
          <a:xfrm>
            <a:off x="1524000" y="2590800"/>
            <a:ext cx="7239000" cy="1477963"/>
          </a:xfrm>
          <a:prstGeom prst="rect">
            <a:avLst/>
          </a:prstGeom>
        </p:spPr>
        <p:txBody>
          <a:bodyPr>
            <a:spAutoFit/>
          </a:bodyPr>
          <a:lstStyle/>
          <a:p>
            <a:pPr algn="just" fontAlgn="auto">
              <a:lnSpc>
                <a:spcPts val="3000"/>
              </a:lnSpc>
              <a:spcBef>
                <a:spcPts val="2400"/>
              </a:spcBef>
              <a:spcAft>
                <a:spcPts val="0"/>
              </a:spcAft>
              <a:defRPr/>
            </a:pPr>
            <a:r>
              <a:rPr lang="zh-CN" altLang="en-US" sz="2400" b="1" kern="0" dirty="0">
                <a:solidFill>
                  <a:srgbClr val="C00000"/>
                </a:solidFill>
                <a:latin typeface="隶书" pitchFamily="49" charset="-122"/>
                <a:ea typeface="隶书" pitchFamily="49" charset="-122"/>
              </a:rPr>
              <a:t>几种工业常用吸附剂：</a:t>
            </a:r>
            <a:endParaRPr lang="en-US" altLang="zh-CN" sz="2400" b="1" kern="0" dirty="0">
              <a:solidFill>
                <a:srgbClr val="C00000"/>
              </a:solidFill>
              <a:latin typeface="隶书" pitchFamily="49" charset="-122"/>
              <a:ea typeface="隶书" pitchFamily="49" charset="-122"/>
            </a:endParaRPr>
          </a:p>
          <a:p>
            <a:pPr algn="just" fontAlgn="auto">
              <a:lnSpc>
                <a:spcPts val="3000"/>
              </a:lnSpc>
              <a:spcBef>
                <a:spcPts val="1800"/>
              </a:spcBef>
              <a:spcAft>
                <a:spcPts val="0"/>
              </a:spcAft>
              <a:defRPr/>
            </a:pP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solidFill>
                  <a:srgbClr val="C00000"/>
                </a:solidFill>
                <a:latin typeface="黑体" panose="02010609060101010101" pitchFamily="49" charset="-122"/>
                <a:ea typeface="黑体" panose="02010609060101010101" pitchFamily="49" charset="-122"/>
              </a:rPr>
              <a:t>氧化铝</a:t>
            </a: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latin typeface="黑体" panose="02010609060101010101" pitchFamily="49" charset="-122"/>
                <a:ea typeface="黑体" panose="02010609060101010101" pitchFamily="49" charset="-122"/>
              </a:rPr>
              <a:t>可用于气体干燥、石油气脱硫、含氟废气净化（对水有强吸附能力）。</a:t>
            </a:r>
            <a:endParaRPr lang="en-US" altLang="zh-CN" sz="2200" b="1" dirty="0">
              <a:latin typeface="黑体" panose="02010609060101010101" pitchFamily="49" charset="-122"/>
              <a:ea typeface="黑体" panose="02010609060101010101" pitchFamily="49" charset="-122"/>
            </a:endParaRPr>
          </a:p>
        </p:txBody>
      </p:sp>
      <p:grpSp>
        <p:nvGrpSpPr>
          <p:cNvPr id="2" name="组合 10"/>
          <p:cNvGrpSpPr/>
          <p:nvPr/>
        </p:nvGrpSpPr>
        <p:grpSpPr>
          <a:xfrm>
            <a:off x="685800" y="3276600"/>
            <a:ext cx="601582" cy="2519203"/>
            <a:chOff x="0" y="0"/>
            <a:chExt cx="601582" cy="2519203"/>
          </a:xfrm>
          <a:scene3d>
            <a:camera prst="orthographicFront"/>
            <a:lightRig rig="threePt" dir="t">
              <a:rot lat="0" lon="0" rev="7500000"/>
            </a:lightRig>
          </a:scene3d>
        </p:grpSpPr>
        <p:sp>
          <p:nvSpPr>
            <p:cNvPr id="13" name="矩形 12"/>
            <p:cNvSpPr/>
            <p:nvPr/>
          </p:nvSpPr>
          <p:spPr>
            <a:xfrm>
              <a:off x="0" y="0"/>
              <a:ext cx="601582" cy="2519203"/>
            </a:xfrm>
            <a:prstGeom prst="rect">
              <a:avLst/>
            </a:prstGeom>
            <a:solidFill>
              <a:schemeClr val="accent5"/>
            </a:solidFill>
            <a:sp3d prstMaterial="plastic">
              <a:bevelT w="127000" h="25400" prst="relaxedInset"/>
            </a:sp3d>
          </p:spPr>
          <p:style>
            <a:lnRef idx="0">
              <a:schemeClr val="lt1">
                <a:hueOff val="0"/>
                <a:satOff val="0"/>
                <a:lumOff val="0"/>
                <a:alphaOff val="0"/>
              </a:schemeClr>
            </a:lnRef>
            <a:fillRef idx="3">
              <a:scrgbClr r="0" g="0" b="0"/>
            </a:fillRef>
            <a:effectRef idx="2">
              <a:schemeClr val="accent2">
                <a:hueOff val="0"/>
                <a:satOff val="0"/>
                <a:lumOff val="0"/>
                <a:alphaOff val="0"/>
              </a:schemeClr>
            </a:effectRef>
            <a:fontRef idx="minor">
              <a:schemeClr val="lt1"/>
            </a:fontRef>
          </p:style>
        </p:sp>
        <p:sp>
          <p:nvSpPr>
            <p:cNvPr id="14" name="矩形 13"/>
            <p:cNvSpPr/>
            <p:nvPr/>
          </p:nvSpPr>
          <p:spPr>
            <a:xfrm>
              <a:off x="0" y="0"/>
              <a:ext cx="601582" cy="2519203"/>
            </a:xfrm>
            <a:prstGeom prst="rect">
              <a:avLst/>
            </a:prstGeom>
            <a:sp3d/>
          </p:spPr>
          <p:style>
            <a:lnRef idx="0">
              <a:scrgbClr r="0" g="0" b="0"/>
            </a:lnRef>
            <a:fillRef idx="0">
              <a:scrgbClr r="0" g="0" b="0"/>
            </a:fillRef>
            <a:effectRef idx="0">
              <a:scrgbClr r="0" g="0" b="0"/>
            </a:effectRef>
            <a:fontRef idx="minor">
              <a:schemeClr val="lt1"/>
            </a:fontRef>
          </p:style>
          <p:txBody>
            <a:bodyPr lIns="25200" tIns="91440" bIns="91440" spcCol="1270" anchor="ctr"/>
            <a:lstStyle/>
            <a:p>
              <a:pPr algn="ctr" defTabSz="1066800" fontAlgn="auto">
                <a:lnSpc>
                  <a:spcPct val="90000"/>
                </a:lnSpc>
                <a:spcBef>
                  <a:spcPts val="0"/>
                </a:spcBef>
                <a:spcAft>
                  <a:spcPct val="35000"/>
                </a:spcAft>
                <a:defRPr/>
              </a:pPr>
              <a:r>
                <a:rPr lang="zh-CN" altLang="en-US" sz="2400" b="1" dirty="0">
                  <a:solidFill>
                    <a:schemeClr val="tx1"/>
                  </a:solidFill>
                  <a:latin typeface="黑体" panose="02010609060101010101" pitchFamily="49" charset="-122"/>
                  <a:ea typeface="黑体" panose="02010609060101010101" pitchFamily="49" charset="-122"/>
                </a:rPr>
                <a:t>吸附法</a:t>
              </a:r>
              <a:endParaRPr lang="zh-CN" altLang="en-US" sz="2400" b="1" dirty="0">
                <a:solidFill>
                  <a:schemeClr val="tx1"/>
                </a:solidFill>
                <a:latin typeface="黑体" panose="02010609060101010101" pitchFamily="49" charset="-122"/>
                <a:ea typeface="黑体" panose="02010609060101010101" pitchFamily="49" charset="-122"/>
              </a:endParaRPr>
            </a:p>
          </p:txBody>
        </p:sp>
      </p:grpSp>
      <p:sp>
        <p:nvSpPr>
          <p:cNvPr id="214023" name="矩形 11"/>
          <p:cNvSpPr>
            <a:spLocks noChangeArrowheads="1"/>
          </p:cNvSpPr>
          <p:nvPr/>
        </p:nvSpPr>
        <p:spPr bwMode="auto">
          <a:xfrm>
            <a:off x="1600200" y="4267200"/>
            <a:ext cx="4343400" cy="2016125"/>
          </a:xfrm>
          <a:prstGeom prst="rect">
            <a:avLst/>
          </a:prstGeom>
          <a:noFill/>
          <a:ln w="9525">
            <a:noFill/>
            <a:miter lim="800000"/>
          </a:ln>
        </p:spPr>
        <p:txBody>
          <a:bodyPr>
            <a:spAutoFit/>
          </a:bodyPr>
          <a:lstStyle/>
          <a:p>
            <a:pPr algn="just">
              <a:lnSpc>
                <a:spcPts val="3000"/>
              </a:lnSpc>
              <a:spcBef>
                <a:spcPts val="1800"/>
              </a:spcBef>
            </a:pPr>
            <a:r>
              <a:rPr lang="en-US" altLang="zh-CN" sz="2200" b="1">
                <a:solidFill>
                  <a:srgbClr val="C00000"/>
                </a:solidFill>
                <a:latin typeface="黑体" panose="02010609060101010101" pitchFamily="49" charset="-122"/>
                <a:ea typeface="黑体" panose="02010609060101010101" pitchFamily="49" charset="-122"/>
              </a:rPr>
              <a:t>[</a:t>
            </a:r>
            <a:r>
              <a:rPr lang="zh-CN" altLang="en-US" sz="2200" b="1">
                <a:solidFill>
                  <a:srgbClr val="C00000"/>
                </a:solidFill>
                <a:latin typeface="黑体" panose="02010609060101010101" pitchFamily="49" charset="-122"/>
                <a:ea typeface="黑体" panose="02010609060101010101" pitchFamily="49" charset="-122"/>
              </a:rPr>
              <a:t>硅胶</a:t>
            </a:r>
            <a:r>
              <a:rPr lang="en-US" altLang="zh-CN" sz="2200" b="1">
                <a:solidFill>
                  <a:srgbClr val="C00000"/>
                </a:solidFill>
                <a:latin typeface="黑体" panose="02010609060101010101" pitchFamily="49" charset="-122"/>
                <a:ea typeface="黑体" panose="02010609060101010101" pitchFamily="49" charset="-122"/>
              </a:rPr>
              <a:t>]</a:t>
            </a:r>
            <a:r>
              <a:rPr lang="zh-CN" altLang="en-US" sz="2200" b="1">
                <a:latin typeface="黑体" panose="02010609060101010101" pitchFamily="49" charset="-122"/>
                <a:ea typeface="黑体" panose="02010609060101010101" pitchFamily="49" charset="-122"/>
              </a:rPr>
              <a:t>亲水性，从水中吸附水分量可达到自身质量的</a:t>
            </a:r>
            <a:r>
              <a:rPr lang="en-US" altLang="zh-CN" sz="2200" b="1">
                <a:latin typeface="黑体" panose="02010609060101010101" pitchFamily="49" charset="-122"/>
                <a:ea typeface="黑体" panose="02010609060101010101" pitchFamily="49" charset="-122"/>
              </a:rPr>
              <a:t>50%</a:t>
            </a:r>
            <a:r>
              <a:rPr lang="zh-CN" altLang="en-US" sz="2200" b="1">
                <a:latin typeface="黑体" panose="02010609060101010101" pitchFamily="49" charset="-122"/>
                <a:ea typeface="黑体" panose="02010609060101010101" pitchFamily="49" charset="-122"/>
              </a:rPr>
              <a:t>，但是难于吸附非极性物质。常用于处理含湿量较高的气体干燥、烃类物质回收等。</a:t>
            </a:r>
            <a:endParaRPr lang="en-US" altLang="zh-CN" sz="2200" b="1">
              <a:latin typeface="黑体" panose="02010609060101010101" pitchFamily="49" charset="-122"/>
              <a:ea typeface="黑体" panose="02010609060101010101" pitchFamily="49" charset="-122"/>
            </a:endParaRPr>
          </a:p>
        </p:txBody>
      </p:sp>
      <p:pic>
        <p:nvPicPr>
          <p:cNvPr id="214024" name="图片 14" descr="723954932.jpg"/>
          <p:cNvPicPr>
            <a:picLocks noChangeAspect="1"/>
          </p:cNvPicPr>
          <p:nvPr/>
        </p:nvPicPr>
        <p:blipFill>
          <a:blip r:embed="rId6"/>
          <a:srcRect b="8571"/>
          <a:stretch>
            <a:fillRect/>
          </a:stretch>
        </p:blipFill>
        <p:spPr bwMode="auto">
          <a:xfrm>
            <a:off x="6019800" y="4114800"/>
            <a:ext cx="2857500" cy="1828800"/>
          </a:xfrm>
          <a:prstGeom prst="rect">
            <a:avLst/>
          </a:prstGeom>
          <a:noFill/>
          <a:ln w="9525">
            <a:noFill/>
            <a:miter lim="800000"/>
            <a:headEnd/>
            <a:tailEnd/>
          </a:ln>
        </p:spPr>
      </p:pic>
      <p:sp>
        <p:nvSpPr>
          <p:cNvPr id="17" name="矩形 16"/>
          <p:cNvSpPr/>
          <p:nvPr/>
        </p:nvSpPr>
        <p:spPr>
          <a:xfrm>
            <a:off x="7010400" y="5734050"/>
            <a:ext cx="1066800" cy="152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dirty="0">
              <a:solidFill>
                <a:srgbClr val="EAEAEA"/>
              </a:solidFill>
            </a:endParaRPr>
          </a:p>
        </p:txBody>
      </p:sp>
      <p:sp>
        <p:nvSpPr>
          <p:cNvPr id="15"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rgbClr val="192923"/>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3"/>
          <p:cNvSpPr txBox="1">
            <a:spLocks noChangeArrowheads="1"/>
          </p:cNvSpPr>
          <p:nvPr/>
        </p:nvSpPr>
        <p:spPr bwMode="auto">
          <a:xfrm>
            <a:off x="685800" y="1828800"/>
            <a:ext cx="8001000" cy="4657725"/>
          </a:xfrm>
          <a:prstGeom prst="rect">
            <a:avLst/>
          </a:prstGeom>
          <a:noFill/>
          <a:ln w="9525">
            <a:noFill/>
            <a:miter lim="800000"/>
          </a:ln>
        </p:spPr>
        <p:txBody>
          <a:bodyPr/>
          <a:lstStyle/>
          <a:p>
            <a:pPr marL="2695575" indent="-2695575" algn="just" eaLnBrk="0" fontAlgn="auto" hangingPunct="0">
              <a:spcBef>
                <a:spcPct val="20000"/>
              </a:spcBef>
              <a:spcAft>
                <a:spcPts val="0"/>
              </a:spcAft>
              <a:defRPr/>
            </a:pPr>
            <a:r>
              <a:rPr lang="zh-CN" altLang="en-US" sz="2400" dirty="0">
                <a:latin typeface="+mn-lt"/>
              </a:rPr>
              <a:t>                                </a:t>
            </a:r>
            <a:endParaRPr lang="en-US" altLang="zh-CN" sz="2200" b="1" kern="0" dirty="0">
              <a:solidFill>
                <a:srgbClr val="002060"/>
              </a:solidFill>
              <a:latin typeface="+mn-ea"/>
              <a:ea typeface="+mn-ea"/>
            </a:endParaRPr>
          </a:p>
          <a:p>
            <a:pPr marL="2695575" indent="-2695575" algn="just" eaLnBrk="0" fontAlgn="auto" hangingPunct="0">
              <a:spcBef>
                <a:spcPct val="20000"/>
              </a:spcBef>
              <a:spcAft>
                <a:spcPts val="0"/>
              </a:spcAft>
              <a:defRPr/>
            </a:pPr>
            <a:endParaRPr lang="en-US" altLang="zh-CN" sz="2200" b="1" kern="0" dirty="0">
              <a:solidFill>
                <a:srgbClr val="002060"/>
              </a:solidFill>
              <a:latin typeface="+mn-ea"/>
              <a:ea typeface="+mn-ea"/>
            </a:endParaRPr>
          </a:p>
          <a:p>
            <a:pPr marL="342900" indent="-342900" algn="just" eaLnBrk="0" fontAlgn="auto" hangingPunct="0">
              <a:spcBef>
                <a:spcPct val="20000"/>
              </a:spcBef>
              <a:spcAft>
                <a:spcPts val="0"/>
              </a:spcAft>
              <a:defRPr/>
            </a:pPr>
            <a:r>
              <a:rPr lang="en-US" altLang="zh-CN" sz="2200" kern="0" dirty="0">
                <a:latin typeface="+mn-lt"/>
                <a:ea typeface="+mn-ea"/>
              </a:rPr>
              <a:t>       </a:t>
            </a:r>
            <a:endParaRPr lang="en-US" altLang="zh-CN" sz="2200" kern="0" dirty="0">
              <a:latin typeface="+mn-lt"/>
              <a:ea typeface="+mn-ea"/>
            </a:endParaRPr>
          </a:p>
          <a:p>
            <a:pPr marL="342900" indent="-342900" algn="just" eaLnBrk="0" fontAlgn="auto" hangingPunct="0">
              <a:spcBef>
                <a:spcPct val="20000"/>
              </a:spcBef>
              <a:spcAft>
                <a:spcPts val="0"/>
              </a:spcAft>
              <a:defRPr/>
            </a:pPr>
            <a:endParaRPr lang="zh-CN" altLang="en-US" kern="0" dirty="0">
              <a:latin typeface="+mn-lt"/>
              <a:ea typeface="+mn-ea"/>
            </a:endParaRPr>
          </a:p>
        </p:txBody>
      </p:sp>
      <p:cxnSp>
        <p:nvCxnSpPr>
          <p:cNvPr id="16" name="直接连接符 15"/>
          <p:cNvCxnSpPr/>
          <p:nvPr/>
        </p:nvCxnSpPr>
        <p:spPr>
          <a:xfrm>
            <a:off x="914400" y="3352800"/>
            <a:ext cx="1828800" cy="9906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矩形 20"/>
          <p:cNvSpPr/>
          <p:nvPr/>
        </p:nvSpPr>
        <p:spPr>
          <a:xfrm>
            <a:off x="1524000" y="2590800"/>
            <a:ext cx="3505200" cy="1862138"/>
          </a:xfrm>
          <a:prstGeom prst="rect">
            <a:avLst/>
          </a:prstGeom>
        </p:spPr>
        <p:txBody>
          <a:bodyPr>
            <a:spAutoFit/>
          </a:bodyPr>
          <a:lstStyle/>
          <a:p>
            <a:pPr algn="just" fontAlgn="auto">
              <a:lnSpc>
                <a:spcPts val="3000"/>
              </a:lnSpc>
              <a:spcBef>
                <a:spcPts val="2400"/>
              </a:spcBef>
              <a:spcAft>
                <a:spcPts val="0"/>
              </a:spcAft>
              <a:defRPr/>
            </a:pPr>
            <a:r>
              <a:rPr lang="zh-CN" altLang="en-US" sz="2400" b="1" kern="0" dirty="0">
                <a:solidFill>
                  <a:srgbClr val="C00000"/>
                </a:solidFill>
                <a:latin typeface="隶书" pitchFamily="49" charset="-122"/>
                <a:ea typeface="隶书" pitchFamily="49" charset="-122"/>
              </a:rPr>
              <a:t>几种工业常用吸附剂：</a:t>
            </a:r>
            <a:endParaRPr lang="en-US" altLang="zh-CN" sz="2400" b="1" kern="0" dirty="0">
              <a:solidFill>
                <a:srgbClr val="C00000"/>
              </a:solidFill>
              <a:latin typeface="隶书" pitchFamily="49" charset="-122"/>
              <a:ea typeface="隶书" pitchFamily="49" charset="-122"/>
            </a:endParaRPr>
          </a:p>
          <a:p>
            <a:pPr algn="just" fontAlgn="auto">
              <a:lnSpc>
                <a:spcPts val="3000"/>
              </a:lnSpc>
              <a:spcBef>
                <a:spcPts val="1800"/>
              </a:spcBef>
              <a:spcAft>
                <a:spcPts val="0"/>
              </a:spcAft>
              <a:defRPr/>
            </a:pP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solidFill>
                  <a:srgbClr val="C00000"/>
                </a:solidFill>
                <a:latin typeface="黑体" panose="02010609060101010101" pitchFamily="49" charset="-122"/>
                <a:ea typeface="黑体" panose="02010609060101010101" pitchFamily="49" charset="-122"/>
              </a:rPr>
              <a:t>沸石分子筛</a:t>
            </a:r>
            <a:r>
              <a:rPr lang="en-US" altLang="zh-CN" sz="2200" b="1" dirty="0">
                <a:solidFill>
                  <a:srgbClr val="C00000"/>
                </a:solidFill>
                <a:latin typeface="黑体" panose="02010609060101010101" pitchFamily="49" charset="-122"/>
                <a:ea typeface="黑体" panose="02010609060101010101" pitchFamily="49" charset="-122"/>
              </a:rPr>
              <a:t>]</a:t>
            </a:r>
            <a:r>
              <a:rPr lang="zh-CN" altLang="en-US" sz="2200" b="1" dirty="0">
                <a:latin typeface="黑体" panose="02010609060101010101" pitchFamily="49" charset="-122"/>
                <a:ea typeface="黑体" panose="02010609060101010101" pitchFamily="49" charset="-122"/>
              </a:rPr>
              <a:t>人工合成沸石。为微孔型。具有立方晶体的硅酸盐。</a:t>
            </a:r>
            <a:endParaRPr lang="en-US" altLang="zh-CN" sz="2200" b="1" dirty="0">
              <a:latin typeface="黑体" panose="02010609060101010101" pitchFamily="49" charset="-122"/>
              <a:ea typeface="黑体" panose="02010609060101010101" pitchFamily="49" charset="-122"/>
            </a:endParaRPr>
          </a:p>
        </p:txBody>
      </p:sp>
      <p:grpSp>
        <p:nvGrpSpPr>
          <p:cNvPr id="2" name="组合 10"/>
          <p:cNvGrpSpPr/>
          <p:nvPr/>
        </p:nvGrpSpPr>
        <p:grpSpPr>
          <a:xfrm>
            <a:off x="685800" y="3276600"/>
            <a:ext cx="601582" cy="2519203"/>
            <a:chOff x="0" y="0"/>
            <a:chExt cx="601582" cy="2519203"/>
          </a:xfrm>
          <a:scene3d>
            <a:camera prst="orthographicFront"/>
            <a:lightRig rig="threePt" dir="t">
              <a:rot lat="0" lon="0" rev="7500000"/>
            </a:lightRig>
          </a:scene3d>
        </p:grpSpPr>
        <p:sp>
          <p:nvSpPr>
            <p:cNvPr id="13" name="矩形 12"/>
            <p:cNvSpPr/>
            <p:nvPr/>
          </p:nvSpPr>
          <p:spPr>
            <a:xfrm>
              <a:off x="0" y="0"/>
              <a:ext cx="601582" cy="2519203"/>
            </a:xfrm>
            <a:prstGeom prst="rect">
              <a:avLst/>
            </a:prstGeom>
            <a:solidFill>
              <a:schemeClr val="accent5"/>
            </a:solidFill>
            <a:sp3d prstMaterial="plastic">
              <a:bevelT w="127000" h="25400" prst="relaxedInset"/>
            </a:sp3d>
          </p:spPr>
          <p:style>
            <a:lnRef idx="0">
              <a:schemeClr val="lt1">
                <a:hueOff val="0"/>
                <a:satOff val="0"/>
                <a:lumOff val="0"/>
                <a:alphaOff val="0"/>
              </a:schemeClr>
            </a:lnRef>
            <a:fillRef idx="3">
              <a:scrgbClr r="0" g="0" b="0"/>
            </a:fillRef>
            <a:effectRef idx="2">
              <a:schemeClr val="accent2">
                <a:hueOff val="0"/>
                <a:satOff val="0"/>
                <a:lumOff val="0"/>
                <a:alphaOff val="0"/>
              </a:schemeClr>
            </a:effectRef>
            <a:fontRef idx="minor">
              <a:schemeClr val="lt1"/>
            </a:fontRef>
          </p:style>
        </p:sp>
        <p:sp>
          <p:nvSpPr>
            <p:cNvPr id="14" name="矩形 13"/>
            <p:cNvSpPr/>
            <p:nvPr/>
          </p:nvSpPr>
          <p:spPr>
            <a:xfrm>
              <a:off x="0" y="0"/>
              <a:ext cx="601582" cy="2519203"/>
            </a:xfrm>
            <a:prstGeom prst="rect">
              <a:avLst/>
            </a:prstGeom>
            <a:sp3d/>
          </p:spPr>
          <p:style>
            <a:lnRef idx="0">
              <a:scrgbClr r="0" g="0" b="0"/>
            </a:lnRef>
            <a:fillRef idx="0">
              <a:scrgbClr r="0" g="0" b="0"/>
            </a:fillRef>
            <a:effectRef idx="0">
              <a:scrgbClr r="0" g="0" b="0"/>
            </a:effectRef>
            <a:fontRef idx="minor">
              <a:schemeClr val="lt1"/>
            </a:fontRef>
          </p:style>
          <p:txBody>
            <a:bodyPr lIns="25200" tIns="91440" bIns="91440" spcCol="1270" anchor="ctr"/>
            <a:lstStyle/>
            <a:p>
              <a:pPr algn="ctr" defTabSz="1066800" fontAlgn="auto">
                <a:lnSpc>
                  <a:spcPct val="90000"/>
                </a:lnSpc>
                <a:spcBef>
                  <a:spcPts val="0"/>
                </a:spcBef>
                <a:spcAft>
                  <a:spcPct val="35000"/>
                </a:spcAft>
                <a:defRPr/>
              </a:pPr>
              <a:r>
                <a:rPr lang="zh-CN" altLang="en-US" sz="2400" b="1" dirty="0">
                  <a:solidFill>
                    <a:schemeClr val="tx1"/>
                  </a:solidFill>
                  <a:latin typeface="黑体" panose="02010609060101010101" pitchFamily="49" charset="-122"/>
                  <a:ea typeface="黑体" panose="02010609060101010101" pitchFamily="49" charset="-122"/>
                </a:rPr>
                <a:t>吸附法</a:t>
              </a:r>
              <a:endParaRPr lang="zh-CN" altLang="en-US" sz="2400" b="1" dirty="0">
                <a:solidFill>
                  <a:schemeClr val="tx1"/>
                </a:solidFill>
                <a:latin typeface="黑体" panose="02010609060101010101" pitchFamily="49" charset="-122"/>
                <a:ea typeface="黑体" panose="02010609060101010101" pitchFamily="49" charset="-122"/>
              </a:endParaRPr>
            </a:p>
          </p:txBody>
        </p:sp>
      </p:grpSp>
      <p:sp>
        <p:nvSpPr>
          <p:cNvPr id="215047" name="矩形 11"/>
          <p:cNvSpPr>
            <a:spLocks noChangeArrowheads="1"/>
          </p:cNvSpPr>
          <p:nvPr/>
        </p:nvSpPr>
        <p:spPr bwMode="auto">
          <a:xfrm>
            <a:off x="1676400" y="4572000"/>
            <a:ext cx="6858000" cy="1198563"/>
          </a:xfrm>
          <a:prstGeom prst="rect">
            <a:avLst/>
          </a:prstGeom>
          <a:noFill/>
          <a:ln w="9525">
            <a:noFill/>
            <a:miter lim="800000"/>
          </a:ln>
        </p:spPr>
        <p:txBody>
          <a:bodyPr>
            <a:spAutoFit/>
          </a:bodyPr>
          <a:lstStyle/>
          <a:p>
            <a:pPr algn="just">
              <a:lnSpc>
                <a:spcPts val="3000"/>
              </a:lnSpc>
              <a:spcBef>
                <a:spcPts val="1800"/>
              </a:spcBef>
            </a:pPr>
            <a:r>
              <a:rPr lang="zh-CN" altLang="en-US" sz="2200" b="1">
                <a:latin typeface="黑体" panose="02010609060101010101" pitchFamily="49" charset="-122"/>
                <a:ea typeface="黑体" panose="02010609060101010101" pitchFamily="49" charset="-122"/>
              </a:rPr>
              <a:t>特点：孔径整齐均一，因而具有筛分性能，是离子型吸附剂。对极性分子、不饱和有机物具有选择吸附能力。</a:t>
            </a:r>
            <a:endParaRPr lang="en-US" altLang="zh-CN" sz="2200" b="1">
              <a:latin typeface="黑体" panose="02010609060101010101" pitchFamily="49" charset="-122"/>
              <a:ea typeface="黑体" panose="02010609060101010101" pitchFamily="49" charset="-122"/>
            </a:endParaRPr>
          </a:p>
        </p:txBody>
      </p:sp>
      <p:pic>
        <p:nvPicPr>
          <p:cNvPr id="215048" name="图片 18" descr="200928112154325.jpg"/>
          <p:cNvPicPr>
            <a:picLocks noChangeAspect="1"/>
          </p:cNvPicPr>
          <p:nvPr/>
        </p:nvPicPr>
        <p:blipFill>
          <a:blip r:embed="rId6"/>
          <a:srcRect b="11969"/>
          <a:stretch>
            <a:fillRect/>
          </a:stretch>
        </p:blipFill>
        <p:spPr bwMode="auto">
          <a:xfrm>
            <a:off x="5257800" y="2895600"/>
            <a:ext cx="3536950" cy="1447800"/>
          </a:xfrm>
          <a:prstGeom prst="rect">
            <a:avLst/>
          </a:prstGeom>
          <a:noFill/>
          <a:ln w="9525">
            <a:noFill/>
            <a:miter lim="800000"/>
            <a:headEnd/>
            <a:tailEnd/>
          </a:ln>
        </p:spPr>
      </p:pic>
      <p:sp>
        <p:nvSpPr>
          <p:cNvPr id="15"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5" name="Freeform 3"/>
          <p:cNvSpPr/>
          <p:nvPr/>
        </p:nvSpPr>
        <p:spPr>
          <a:xfrm>
            <a:off x="2843213" y="5013325"/>
            <a:ext cx="2665412" cy="503238"/>
          </a:xfrm>
          <a:custGeom>
            <a:avLst/>
            <a:gdLst>
              <a:gd name="connsiteX0" fmla="*/ 0 w 2665348"/>
              <a:gd name="connsiteY0" fmla="*/ 251586 h 503301"/>
              <a:gd name="connsiteX1" fmla="*/ 666241 w 2665348"/>
              <a:gd name="connsiteY1" fmla="*/ 251586 h 503301"/>
              <a:gd name="connsiteX2" fmla="*/ 666241 w 2665348"/>
              <a:gd name="connsiteY2" fmla="*/ 0 h 503301"/>
              <a:gd name="connsiteX3" fmla="*/ 1998979 w 2665348"/>
              <a:gd name="connsiteY3" fmla="*/ 0 h 503301"/>
              <a:gd name="connsiteX4" fmla="*/ 1998979 w 2665348"/>
              <a:gd name="connsiteY4" fmla="*/ 251586 h 503301"/>
              <a:gd name="connsiteX5" fmla="*/ 2665348 w 2665348"/>
              <a:gd name="connsiteY5" fmla="*/ 251586 h 503301"/>
              <a:gd name="connsiteX6" fmla="*/ 1332610 w 2665348"/>
              <a:gd name="connsiteY6" fmla="*/ 503301 h 503301"/>
              <a:gd name="connsiteX7" fmla="*/ 0 w 2665348"/>
              <a:gd name="connsiteY7" fmla="*/ 251586 h 50330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2665348" h="503301">
                <a:moveTo>
                  <a:pt x="0" y="251586"/>
                </a:moveTo>
                <a:lnTo>
                  <a:pt x="666241" y="251586"/>
                </a:lnTo>
                <a:lnTo>
                  <a:pt x="666241" y="0"/>
                </a:lnTo>
                <a:lnTo>
                  <a:pt x="1998979" y="0"/>
                </a:lnTo>
                <a:lnTo>
                  <a:pt x="1998979" y="251586"/>
                </a:lnTo>
                <a:lnTo>
                  <a:pt x="2665348" y="251586"/>
                </a:lnTo>
                <a:lnTo>
                  <a:pt x="1332610" y="503301"/>
                </a:lnTo>
                <a:lnTo>
                  <a:pt x="0" y="251586"/>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6" name="Freeform 3"/>
          <p:cNvSpPr/>
          <p:nvPr/>
        </p:nvSpPr>
        <p:spPr>
          <a:xfrm>
            <a:off x="2836863" y="5006975"/>
            <a:ext cx="2678112" cy="515938"/>
          </a:xfrm>
          <a:custGeom>
            <a:avLst/>
            <a:gdLst>
              <a:gd name="connsiteX0" fmla="*/ 6350 w 2678048"/>
              <a:gd name="connsiteY0" fmla="*/ 257936 h 516001"/>
              <a:gd name="connsiteX1" fmla="*/ 672591 w 2678048"/>
              <a:gd name="connsiteY1" fmla="*/ 257936 h 516001"/>
              <a:gd name="connsiteX2" fmla="*/ 672591 w 2678048"/>
              <a:gd name="connsiteY2" fmla="*/ 6350 h 516001"/>
              <a:gd name="connsiteX3" fmla="*/ 2005329 w 2678048"/>
              <a:gd name="connsiteY3" fmla="*/ 6350 h 516001"/>
              <a:gd name="connsiteX4" fmla="*/ 2005329 w 2678048"/>
              <a:gd name="connsiteY4" fmla="*/ 257936 h 516001"/>
              <a:gd name="connsiteX5" fmla="*/ 2671698 w 2678048"/>
              <a:gd name="connsiteY5" fmla="*/ 257936 h 516001"/>
              <a:gd name="connsiteX6" fmla="*/ 1338960 w 2678048"/>
              <a:gd name="connsiteY6" fmla="*/ 509651 h 516001"/>
              <a:gd name="connsiteX7" fmla="*/ 6350 w 2678048"/>
              <a:gd name="connsiteY7" fmla="*/ 257936 h 51600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2678048" h="516001">
                <a:moveTo>
                  <a:pt x="6350" y="257936"/>
                </a:moveTo>
                <a:lnTo>
                  <a:pt x="672591" y="257936"/>
                </a:lnTo>
                <a:lnTo>
                  <a:pt x="672591" y="6350"/>
                </a:lnTo>
                <a:lnTo>
                  <a:pt x="2005329" y="6350"/>
                </a:lnTo>
                <a:lnTo>
                  <a:pt x="2005329" y="257936"/>
                </a:lnTo>
                <a:lnTo>
                  <a:pt x="2671698" y="257936"/>
                </a:lnTo>
                <a:lnTo>
                  <a:pt x="1338960" y="509651"/>
                </a:lnTo>
                <a:lnTo>
                  <a:pt x="6350" y="257936"/>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34820" name="TextBox 1"/>
          <p:cNvSpPr txBox="1">
            <a:spLocks noChangeArrowheads="1"/>
          </p:cNvSpPr>
          <p:nvPr/>
        </p:nvSpPr>
        <p:spPr bwMode="auto">
          <a:xfrm>
            <a:off x="609600" y="1371600"/>
            <a:ext cx="277018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（三）相关法规要求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4821" name="TextBox 1"/>
          <p:cNvSpPr txBox="1">
            <a:spLocks noChangeArrowheads="1"/>
          </p:cNvSpPr>
          <p:nvPr/>
        </p:nvSpPr>
        <p:spPr bwMode="auto">
          <a:xfrm>
            <a:off x="990600" y="1905000"/>
            <a:ext cx="278447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FF0000"/>
                </a:solidFill>
                <a:latin typeface="黑体" panose="02010609060101010101" pitchFamily="49" charset="-122"/>
                <a:ea typeface="黑体" panose="02010609060101010101" pitchFamily="49" charset="-122"/>
              </a:rPr>
              <a:t>《职业病防治法》：</a:t>
            </a:r>
            <a:endParaRPr lang="en-US" altLang="zh-CN" sz="2400" b="1">
              <a:solidFill>
                <a:srgbClr val="FF0000"/>
              </a:solidFill>
              <a:latin typeface="黑体" panose="02010609060101010101" pitchFamily="49" charset="-122"/>
              <a:ea typeface="黑体" panose="02010609060101010101" pitchFamily="49" charset="-122"/>
            </a:endParaRPr>
          </a:p>
        </p:txBody>
      </p:sp>
      <p:sp>
        <p:nvSpPr>
          <p:cNvPr id="34822" name="TextBox 1"/>
          <p:cNvSpPr txBox="1">
            <a:spLocks noChangeArrowheads="1"/>
          </p:cNvSpPr>
          <p:nvPr/>
        </p:nvSpPr>
        <p:spPr bwMode="auto">
          <a:xfrm>
            <a:off x="762000" y="2693988"/>
            <a:ext cx="6616700" cy="354012"/>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（1）用人单位必须采取有效的职业病防护设施。</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4823" name="TextBox 1"/>
          <p:cNvSpPr txBox="1">
            <a:spLocks noChangeArrowheads="1"/>
          </p:cNvSpPr>
          <p:nvPr/>
        </p:nvSpPr>
        <p:spPr bwMode="auto">
          <a:xfrm>
            <a:off x="792163" y="3343275"/>
            <a:ext cx="8199437" cy="1457325"/>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（2）用人单位应当对职业病防护设备等进行经常性的维护、</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300"/>
              </a:lnSpc>
            </a:pPr>
            <a:r>
              <a:rPr lang="en-US" altLang="zh-CN" sz="2400" b="1">
                <a:solidFill>
                  <a:srgbClr val="003399"/>
                </a:solidFill>
                <a:latin typeface="黑体" panose="02010609060101010101" pitchFamily="49" charset="-122"/>
                <a:ea typeface="黑体" panose="02010609060101010101" pitchFamily="49" charset="-122"/>
              </a:rPr>
              <a:t>检修，定期检测其性能和效果，确保其处于正常状态，不得</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300"/>
              </a:lnSpc>
            </a:pPr>
            <a:r>
              <a:rPr lang="en-US" altLang="zh-CN" sz="2400" b="1">
                <a:solidFill>
                  <a:srgbClr val="003399"/>
                </a:solidFill>
                <a:latin typeface="黑体" panose="02010609060101010101" pitchFamily="49" charset="-122"/>
                <a:ea typeface="黑体" panose="02010609060101010101" pitchFamily="49" charset="-122"/>
              </a:rPr>
              <a:t>擅自拆除或者停止使用。</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4824" name="TextBox 1"/>
          <p:cNvSpPr txBox="1">
            <a:spLocks noChangeArrowheads="1"/>
          </p:cNvSpPr>
          <p:nvPr/>
        </p:nvSpPr>
        <p:spPr bwMode="auto">
          <a:xfrm>
            <a:off x="1270000" y="5905500"/>
            <a:ext cx="677068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FF0000"/>
                </a:solidFill>
                <a:latin typeface="黑体" panose="02010609060101010101" pitchFamily="49" charset="-122"/>
                <a:ea typeface="黑体" panose="02010609060101010101" pitchFamily="49" charset="-122"/>
              </a:rPr>
              <a:t>采取（设置）；有效（适宜、性能）；维护与检测</a:t>
            </a:r>
            <a:endParaRPr lang="en-US" altLang="zh-CN" sz="2400" b="1">
              <a:solidFill>
                <a:srgbClr val="FF0000"/>
              </a:solidFill>
              <a:latin typeface="黑体" panose="02010609060101010101" pitchFamily="49" charset="-122"/>
              <a:ea typeface="黑体" panose="02010609060101010101" pitchFamily="49" charset="-122"/>
            </a:endParaRPr>
          </a:p>
        </p:txBody>
      </p:sp>
      <p:sp>
        <p:nvSpPr>
          <p:cNvPr id="16" name="Rectangle 2"/>
          <p:cNvSpPr txBox="1">
            <a:spLocks noChangeArrowheads="1"/>
          </p:cNvSpPr>
          <p:nvPr/>
        </p:nvSpPr>
        <p:spPr>
          <a:xfrm>
            <a:off x="685800" y="76200"/>
            <a:ext cx="8229600" cy="685800"/>
          </a:xfrm>
          <a:prstGeom prst="rect">
            <a:avLst/>
          </a:prstGeom>
          <a:solidFill>
            <a:srgbClr val="00863D"/>
          </a:solidFill>
        </p:spPr>
        <p:txBody>
          <a:bodyPr anchor="ctr">
            <a:normAutofit fontScale="92500"/>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一、职业病防护设施定义及相关法规要求</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3"/>
          <p:cNvSpPr>
            <a:spLocks noGrp="1" noChangeArrowheads="1"/>
          </p:cNvSpPr>
          <p:nvPr>
            <p:ph type="body" idx="1"/>
          </p:nvPr>
        </p:nvSpPr>
        <p:spPr/>
        <p:txBody>
          <a:bodyPr/>
          <a:lstStyle/>
          <a:p>
            <a:pPr>
              <a:buFontTx/>
              <a:buNone/>
            </a:pPr>
            <a:r>
              <a:rPr lang="zh-CN" altLang="en-US" sz="2400">
                <a:solidFill>
                  <a:srgbClr val="C00000"/>
                </a:solidFill>
                <a:latin typeface="隶书"/>
                <a:ea typeface="隶书"/>
                <a:cs typeface="隶书"/>
              </a:rPr>
              <a:t>净化器的评价指标：效率</a:t>
            </a:r>
            <a:endParaRPr lang="zh-CN" altLang="en-US" sz="2400">
              <a:solidFill>
                <a:srgbClr val="C00000"/>
              </a:solidFill>
              <a:latin typeface="隶书"/>
              <a:ea typeface="隶书"/>
              <a:cs typeface="隶书"/>
            </a:endParaRPr>
          </a:p>
        </p:txBody>
      </p:sp>
      <p:grpSp>
        <p:nvGrpSpPr>
          <p:cNvPr id="216066" name="Group 4"/>
          <p:cNvGrpSpPr/>
          <p:nvPr/>
        </p:nvGrpSpPr>
        <p:grpSpPr bwMode="auto">
          <a:xfrm>
            <a:off x="2438400" y="2562225"/>
            <a:ext cx="3810000" cy="1079500"/>
            <a:chOff x="1536" y="1614"/>
            <a:chExt cx="1968" cy="680"/>
          </a:xfrm>
        </p:grpSpPr>
        <p:sp>
          <p:nvSpPr>
            <p:cNvPr id="216069" name="Rectangle 5"/>
            <p:cNvSpPr>
              <a:spLocks noChangeArrowheads="1"/>
            </p:cNvSpPr>
            <p:nvPr/>
          </p:nvSpPr>
          <p:spPr bwMode="auto">
            <a:xfrm>
              <a:off x="1536" y="1694"/>
              <a:ext cx="1968" cy="528"/>
            </a:xfrm>
            <a:prstGeom prst="rect">
              <a:avLst/>
            </a:prstGeom>
            <a:noFill/>
            <a:ln w="9525">
              <a:noFill/>
              <a:miter lim="800000"/>
            </a:ln>
          </p:spPr>
          <p:txBody>
            <a:bodyPr wrap="none" anchor="ctr"/>
            <a:lstStyle/>
            <a:p>
              <a:pPr algn="ctr"/>
              <a:r>
                <a:rPr lang="en-US" altLang="zh-CN" sz="2800" i="1">
                  <a:latin typeface="Calibri" panose="020F0502020204030204" pitchFamily="34" charset="0"/>
                  <a:cs typeface="Times New Roman" panose="02020603050405020304" pitchFamily="18" charset="0"/>
                </a:rPr>
                <a:t>η</a:t>
              </a:r>
              <a:r>
                <a:rPr lang="en-US" altLang="zh-CN" sz="2800" i="1">
                  <a:latin typeface="Calibri" panose="020F0502020204030204" pitchFamily="34" charset="0"/>
                </a:rPr>
                <a:t>= </a:t>
              </a:r>
              <a:r>
                <a:rPr lang="en-US" altLang="zh-CN" sz="2800" i="1">
                  <a:latin typeface="Calibri" panose="020F0502020204030204" pitchFamily="34" charset="0"/>
                  <a:cs typeface="Times New Roman" panose="02020603050405020304" pitchFamily="18" charset="0"/>
                </a:rPr>
                <a:t>—————— </a:t>
              </a:r>
              <a:r>
                <a:rPr lang="en-US" altLang="zh-CN" sz="2800" i="1">
                  <a:latin typeface="Calibri" panose="020F0502020204030204" pitchFamily="34" charset="0"/>
                  <a:cs typeface="Times New Roman" panose="02020603050405020304" pitchFamily="18" charset="0"/>
                  <a:sym typeface="Symbol" panose="05050102010706020507" pitchFamily="18" charset="2"/>
                </a:rPr>
                <a:t> 100%</a:t>
              </a:r>
              <a:endParaRPr lang="en-US" altLang="zh-CN" sz="2800" i="1">
                <a:latin typeface="Calibri" panose="020F0502020204030204" pitchFamily="34" charset="0"/>
              </a:endParaRPr>
            </a:p>
          </p:txBody>
        </p:sp>
        <p:sp>
          <p:nvSpPr>
            <p:cNvPr id="216070" name="Text Box 6"/>
            <p:cNvSpPr txBox="1">
              <a:spLocks noChangeArrowheads="1"/>
            </p:cNvSpPr>
            <p:nvPr/>
          </p:nvSpPr>
          <p:spPr bwMode="auto">
            <a:xfrm>
              <a:off x="1776" y="1614"/>
              <a:ext cx="1214" cy="330"/>
            </a:xfrm>
            <a:prstGeom prst="rect">
              <a:avLst/>
            </a:prstGeom>
            <a:noFill/>
            <a:ln w="9525">
              <a:noFill/>
              <a:miter lim="800000"/>
            </a:ln>
          </p:spPr>
          <p:txBody>
            <a:bodyPr wrap="none">
              <a:spAutoFit/>
            </a:bodyPr>
            <a:lstStyle/>
            <a:p>
              <a:r>
                <a:rPr lang="en-US" altLang="zh-CN" sz="2800" i="1">
                  <a:latin typeface="Calibri" panose="020F0502020204030204" pitchFamily="34" charset="0"/>
                </a:rPr>
                <a:t>L</a:t>
              </a:r>
              <a:r>
                <a:rPr lang="en-US" altLang="zh-CN" sz="2800" i="1" baseline="-25000">
                  <a:latin typeface="Calibri" panose="020F0502020204030204" pitchFamily="34" charset="0"/>
                </a:rPr>
                <a:t>1</a:t>
              </a:r>
              <a:r>
                <a:rPr lang="en-US" altLang="zh-CN" sz="2800" i="1">
                  <a:latin typeface="Calibri" panose="020F0502020204030204" pitchFamily="34" charset="0"/>
                </a:rPr>
                <a:t>c</a:t>
              </a:r>
              <a:r>
                <a:rPr lang="en-US" altLang="zh-CN" sz="2800" i="1" baseline="-25000">
                  <a:latin typeface="Calibri" panose="020F0502020204030204" pitchFamily="34" charset="0"/>
                </a:rPr>
                <a:t>1  </a:t>
              </a:r>
              <a:r>
                <a:rPr lang="en-US" altLang="zh-CN" sz="2800" i="1">
                  <a:latin typeface="Calibri" panose="020F0502020204030204" pitchFamily="34" charset="0"/>
                </a:rPr>
                <a:t>-  L</a:t>
              </a:r>
              <a:r>
                <a:rPr lang="en-US" altLang="zh-CN" sz="2800" i="1" baseline="-25000">
                  <a:latin typeface="Calibri" panose="020F0502020204030204" pitchFamily="34" charset="0"/>
                </a:rPr>
                <a:t>2</a:t>
              </a:r>
              <a:r>
                <a:rPr lang="en-US" altLang="zh-CN" sz="2800" i="1">
                  <a:latin typeface="Calibri" panose="020F0502020204030204" pitchFamily="34" charset="0"/>
                </a:rPr>
                <a:t>c</a:t>
              </a:r>
              <a:r>
                <a:rPr lang="en-US" altLang="zh-CN" sz="2800" i="1" baseline="-25000">
                  <a:latin typeface="Calibri" panose="020F0502020204030204" pitchFamily="34" charset="0"/>
                </a:rPr>
                <a:t>2</a:t>
              </a:r>
              <a:endParaRPr lang="en-US" altLang="zh-CN" sz="2800" i="1" baseline="-25000">
                <a:latin typeface="Calibri" panose="020F0502020204030204" pitchFamily="34" charset="0"/>
              </a:endParaRPr>
            </a:p>
          </p:txBody>
        </p:sp>
        <p:sp>
          <p:nvSpPr>
            <p:cNvPr id="216071" name="Rectangle 7"/>
            <p:cNvSpPr>
              <a:spLocks noChangeArrowheads="1"/>
            </p:cNvSpPr>
            <p:nvPr/>
          </p:nvSpPr>
          <p:spPr bwMode="auto">
            <a:xfrm>
              <a:off x="2052" y="1964"/>
              <a:ext cx="523" cy="330"/>
            </a:xfrm>
            <a:prstGeom prst="rect">
              <a:avLst/>
            </a:prstGeom>
            <a:noFill/>
            <a:ln w="9525">
              <a:noFill/>
              <a:miter lim="800000"/>
            </a:ln>
          </p:spPr>
          <p:txBody>
            <a:bodyPr wrap="none">
              <a:spAutoFit/>
            </a:bodyPr>
            <a:lstStyle/>
            <a:p>
              <a:r>
                <a:rPr lang="en-US" altLang="zh-CN" sz="2800" i="1">
                  <a:latin typeface="Calibri" panose="020F0502020204030204" pitchFamily="34" charset="0"/>
                </a:rPr>
                <a:t>L</a:t>
              </a:r>
              <a:r>
                <a:rPr lang="en-US" altLang="zh-CN" sz="2800" i="1" baseline="-25000">
                  <a:latin typeface="Calibri" panose="020F0502020204030204" pitchFamily="34" charset="0"/>
                </a:rPr>
                <a:t>1</a:t>
              </a:r>
              <a:r>
                <a:rPr lang="en-US" altLang="zh-CN" sz="2800" i="1">
                  <a:latin typeface="Calibri" panose="020F0502020204030204" pitchFamily="34" charset="0"/>
                </a:rPr>
                <a:t>c</a:t>
              </a:r>
              <a:r>
                <a:rPr lang="en-US" altLang="zh-CN" sz="2800" i="1" baseline="-25000">
                  <a:latin typeface="Calibri" panose="020F0502020204030204" pitchFamily="34" charset="0"/>
                </a:rPr>
                <a:t>1</a:t>
              </a:r>
              <a:endParaRPr lang="en-US" altLang="zh-CN" sz="2800" i="1" baseline="-25000">
                <a:latin typeface="Calibri" panose="020F0502020204030204" pitchFamily="34" charset="0"/>
              </a:endParaRPr>
            </a:p>
          </p:txBody>
        </p:sp>
      </p:grpSp>
      <p:sp>
        <p:nvSpPr>
          <p:cNvPr id="216067" name="Text Box 8"/>
          <p:cNvSpPr txBox="1">
            <a:spLocks noChangeArrowheads="1"/>
          </p:cNvSpPr>
          <p:nvPr/>
        </p:nvSpPr>
        <p:spPr bwMode="auto">
          <a:xfrm>
            <a:off x="2209800" y="4191000"/>
            <a:ext cx="4038600" cy="1039813"/>
          </a:xfrm>
          <a:prstGeom prst="rect">
            <a:avLst/>
          </a:prstGeom>
          <a:noFill/>
          <a:ln w="9525">
            <a:noFill/>
            <a:miter lim="800000"/>
          </a:ln>
        </p:spPr>
        <p:txBody>
          <a:bodyPr>
            <a:spAutoFit/>
          </a:bodyPr>
          <a:lstStyle/>
          <a:p>
            <a:pPr>
              <a:lnSpc>
                <a:spcPct val="110000"/>
              </a:lnSpc>
            </a:pPr>
            <a:r>
              <a:rPr lang="en-US" altLang="zh-CN" sz="2800" i="1">
                <a:latin typeface="Calibri" panose="020F0502020204030204" pitchFamily="34" charset="0"/>
                <a:cs typeface="Times New Roman" panose="02020603050405020304" pitchFamily="18" charset="0"/>
                <a:sym typeface="Symbol" panose="05050102010706020507" pitchFamily="18" charset="2"/>
              </a:rPr>
              <a:t>G</a:t>
            </a:r>
            <a:r>
              <a:rPr lang="en-US" altLang="zh-CN" i="1" baseline="-25000">
                <a:latin typeface="Calibri" panose="020F0502020204030204" pitchFamily="34" charset="0"/>
                <a:sym typeface="Wingdings 3" pitchFamily="18" charset="2"/>
              </a:rPr>
              <a:t>1</a:t>
            </a:r>
            <a:r>
              <a:rPr lang="en-US" altLang="zh-CN" sz="2800" i="1">
                <a:latin typeface="Calibri" panose="020F0502020204030204" pitchFamily="34" charset="0"/>
                <a:sym typeface="Wingdings 3" pitchFamily="18" charset="2"/>
              </a:rPr>
              <a:t> = </a:t>
            </a:r>
            <a:r>
              <a:rPr lang="en-US" altLang="zh-CN" sz="2800" i="1">
                <a:latin typeface="Calibri" panose="020F0502020204030204" pitchFamily="34" charset="0"/>
              </a:rPr>
              <a:t>L</a:t>
            </a:r>
            <a:r>
              <a:rPr lang="en-US" altLang="zh-CN" sz="2800" i="1" baseline="-25000">
                <a:latin typeface="Calibri" panose="020F0502020204030204" pitchFamily="34" charset="0"/>
              </a:rPr>
              <a:t>1</a:t>
            </a:r>
            <a:r>
              <a:rPr lang="en-US" altLang="zh-CN" sz="2800" i="1">
                <a:latin typeface="Calibri" panose="020F0502020204030204" pitchFamily="34" charset="0"/>
              </a:rPr>
              <a:t>c</a:t>
            </a:r>
            <a:r>
              <a:rPr lang="en-US" altLang="zh-CN" sz="2800" i="1" baseline="-25000">
                <a:latin typeface="Calibri" panose="020F0502020204030204" pitchFamily="34" charset="0"/>
              </a:rPr>
              <a:t>1 </a:t>
            </a:r>
            <a:r>
              <a:rPr lang="en-US" altLang="zh-CN" sz="2800" i="1">
                <a:latin typeface="Calibri" panose="020F0502020204030204" pitchFamily="34" charset="0"/>
                <a:cs typeface="Times New Roman" panose="02020603050405020304" pitchFamily="18" charset="0"/>
                <a:sym typeface="Symbol" panose="05050102010706020507" pitchFamily="18" charset="2"/>
              </a:rPr>
              <a:t></a:t>
            </a:r>
            <a:r>
              <a:rPr lang="en-US" altLang="zh-CN" sz="2800" i="1" baseline="-25000">
                <a:latin typeface="Calibri" panose="020F0502020204030204" pitchFamily="34" charset="0"/>
              </a:rPr>
              <a:t>  </a:t>
            </a:r>
            <a:r>
              <a:rPr lang="en-US" altLang="zh-CN" sz="2800" i="1">
                <a:latin typeface="Calibri" panose="020F0502020204030204" pitchFamily="34" charset="0"/>
                <a:cs typeface="Times New Roman" panose="02020603050405020304" pitchFamily="18" charset="0"/>
              </a:rPr>
              <a:t>10</a:t>
            </a:r>
            <a:r>
              <a:rPr lang="en-US" altLang="zh-CN" sz="2800" i="1" baseline="30000">
                <a:latin typeface="Calibri" panose="020F0502020204030204" pitchFamily="34" charset="0"/>
              </a:rPr>
              <a:t>-4 	</a:t>
            </a:r>
            <a:r>
              <a:rPr lang="en-US" altLang="zh-CN" sz="2800">
                <a:latin typeface="Calibri" panose="020F0502020204030204" pitchFamily="34" charset="0"/>
              </a:rPr>
              <a:t>kg/h</a:t>
            </a:r>
            <a:endParaRPr lang="en-US" altLang="zh-CN" sz="2800">
              <a:latin typeface="Calibri" panose="020F0502020204030204" pitchFamily="34" charset="0"/>
            </a:endParaRPr>
          </a:p>
          <a:p>
            <a:pPr>
              <a:lnSpc>
                <a:spcPct val="110000"/>
              </a:lnSpc>
            </a:pPr>
            <a:r>
              <a:rPr lang="en-US" altLang="zh-CN" sz="2800" i="1">
                <a:latin typeface="Calibri" panose="020F0502020204030204" pitchFamily="34" charset="0"/>
              </a:rPr>
              <a:t>G</a:t>
            </a:r>
            <a:r>
              <a:rPr lang="en-US" altLang="zh-CN" sz="2800" i="1" baseline="-25000">
                <a:latin typeface="Calibri" panose="020F0502020204030204" pitchFamily="34" charset="0"/>
              </a:rPr>
              <a:t>2</a:t>
            </a:r>
            <a:r>
              <a:rPr lang="en-US" altLang="zh-CN" sz="2000" i="1" baseline="-25000">
                <a:latin typeface="Calibri" panose="020F0502020204030204" pitchFamily="34" charset="0"/>
              </a:rPr>
              <a:t>  </a:t>
            </a:r>
            <a:r>
              <a:rPr lang="en-US" altLang="zh-CN" sz="2800" i="1">
                <a:latin typeface="Calibri" panose="020F0502020204030204" pitchFamily="34" charset="0"/>
              </a:rPr>
              <a:t>= L</a:t>
            </a:r>
            <a:r>
              <a:rPr lang="en-US" altLang="zh-CN" sz="2800" i="1" baseline="-25000">
                <a:latin typeface="Calibri" panose="020F0502020204030204" pitchFamily="34" charset="0"/>
              </a:rPr>
              <a:t>2</a:t>
            </a:r>
            <a:r>
              <a:rPr lang="en-US" altLang="zh-CN" sz="2800" i="1">
                <a:latin typeface="Calibri" panose="020F0502020204030204" pitchFamily="34" charset="0"/>
              </a:rPr>
              <a:t>c</a:t>
            </a:r>
            <a:r>
              <a:rPr lang="en-US" altLang="zh-CN" sz="2800" i="1" baseline="-25000">
                <a:latin typeface="Calibri" panose="020F0502020204030204" pitchFamily="34" charset="0"/>
              </a:rPr>
              <a:t>2</a:t>
            </a:r>
            <a:r>
              <a:rPr lang="en-US" altLang="zh-CN" sz="2000" i="1" baseline="-25000">
                <a:latin typeface="Calibri" panose="020F0502020204030204" pitchFamily="34" charset="0"/>
              </a:rPr>
              <a:t> </a:t>
            </a:r>
            <a:r>
              <a:rPr lang="en-US" altLang="zh-CN" sz="2800" i="1">
                <a:latin typeface="Calibri" panose="020F0502020204030204" pitchFamily="34" charset="0"/>
                <a:cs typeface="Times New Roman" panose="02020603050405020304" pitchFamily="18" charset="0"/>
                <a:sym typeface="Symbol" panose="05050102010706020507" pitchFamily="18" charset="2"/>
              </a:rPr>
              <a:t> 10</a:t>
            </a:r>
            <a:r>
              <a:rPr lang="en-US" altLang="zh-CN" sz="2800" i="1" baseline="30000">
                <a:latin typeface="Calibri" panose="020F0502020204030204" pitchFamily="34" charset="0"/>
              </a:rPr>
              <a:t>-4	</a:t>
            </a:r>
            <a:r>
              <a:rPr lang="en-US" altLang="zh-CN" sz="2800">
                <a:latin typeface="Calibri" panose="020F0502020204030204" pitchFamily="34" charset="0"/>
              </a:rPr>
              <a:t>kg/h</a:t>
            </a:r>
            <a:endParaRPr lang="en-US" altLang="zh-CN" sz="2800" baseline="30000">
              <a:latin typeface="Calibri" panose="020F0502020204030204" pitchFamily="34" charset="0"/>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3.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化学毒物控制技术措施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609600" y="1524000"/>
            <a:ext cx="8229600" cy="4525963"/>
          </a:xfrm>
          <a:prstGeom prst="rect">
            <a:avLst/>
          </a:prstGeom>
          <a:noFill/>
          <a:ln w="9525">
            <a:noFill/>
            <a:miter lim="800000"/>
          </a:ln>
          <a:effectLst/>
        </p:spPr>
        <p:txBody>
          <a:bodyPr/>
          <a:lstStyle/>
          <a:p>
            <a:pPr indent="361950" fontAlgn="auto">
              <a:lnSpc>
                <a:spcPts val="3800"/>
              </a:lnSpc>
              <a:spcBef>
                <a:spcPts val="500"/>
              </a:spcBef>
              <a:spcAft>
                <a:spcPts val="0"/>
              </a:spcAft>
              <a:defRPr/>
            </a:pPr>
            <a:r>
              <a:rPr lang="zh-CN" altLang="en-US" sz="4200" kern="0" dirty="0">
                <a:latin typeface="隶书" pitchFamily="49" charset="-122"/>
                <a:ea typeface="隶书" pitchFamily="49" charset="-122"/>
              </a:rPr>
              <a:t>大纲要求：</a:t>
            </a:r>
            <a:endParaRPr lang="en-US" altLang="zh-CN" sz="4200" kern="0" dirty="0">
              <a:latin typeface="隶书" pitchFamily="49" charset="-122"/>
              <a:ea typeface="隶书" pitchFamily="49" charset="-122"/>
            </a:endParaRPr>
          </a:p>
        </p:txBody>
      </p:sp>
      <p:pic>
        <p:nvPicPr>
          <p:cNvPr id="217090" name="图片 4" descr="1_1.gif"/>
          <p:cNvPicPr>
            <a:picLocks noChangeAspect="1"/>
          </p:cNvPicPr>
          <p:nvPr/>
        </p:nvPicPr>
        <p:blipFill>
          <a:blip r:embed="rId1"/>
          <a:srcRect/>
          <a:stretch>
            <a:fillRect/>
          </a:stretch>
        </p:blipFill>
        <p:spPr bwMode="auto">
          <a:xfrm>
            <a:off x="0" y="2819400"/>
            <a:ext cx="3652838" cy="2352675"/>
          </a:xfrm>
          <a:prstGeom prst="rect">
            <a:avLst/>
          </a:prstGeom>
          <a:noFill/>
          <a:ln w="9525">
            <a:noFill/>
            <a:miter lim="800000"/>
            <a:headEnd/>
            <a:tailEnd/>
          </a:ln>
        </p:spPr>
      </p:pic>
      <p:sp>
        <p:nvSpPr>
          <p:cNvPr id="6" name="矩形 5"/>
          <p:cNvSpPr/>
          <p:nvPr/>
        </p:nvSpPr>
        <p:spPr>
          <a:xfrm>
            <a:off x="3276600" y="2438400"/>
            <a:ext cx="5181600" cy="1862138"/>
          </a:xfrm>
          <a:prstGeom prst="rect">
            <a:avLst/>
          </a:prstGeom>
        </p:spPr>
        <p:txBody>
          <a:bodyPr>
            <a:spAutoFit/>
          </a:bodyPr>
          <a:lstStyle/>
          <a:p>
            <a:pPr indent="628650" fontAlgn="auto">
              <a:lnSpc>
                <a:spcPts val="3000"/>
              </a:lnSpc>
              <a:spcBef>
                <a:spcPts val="1800"/>
              </a:spcBef>
              <a:spcAft>
                <a:spcPts val="0"/>
              </a:spcAft>
              <a:defRPr/>
            </a:pPr>
            <a:r>
              <a:rPr lang="en-US" altLang="zh-CN" sz="2400" b="1" kern="0" dirty="0">
                <a:solidFill>
                  <a:srgbClr val="C00000"/>
                </a:solidFill>
                <a:latin typeface="微软雅黑" panose="020B0503020204020204" pitchFamily="34" charset="-122"/>
                <a:ea typeface="微软雅黑" panose="020B0503020204020204" pitchFamily="34" charset="-122"/>
              </a:rPr>
              <a:t>☞  </a:t>
            </a:r>
            <a:r>
              <a:rPr lang="zh-CN" altLang="en-US" sz="2400" kern="0" dirty="0">
                <a:latin typeface="微软雅黑" panose="020B0503020204020204" pitchFamily="34" charset="-122"/>
                <a:ea typeface="微软雅黑" panose="020B0503020204020204" pitchFamily="34" charset="-122"/>
              </a:rPr>
              <a:t>掌握噪声控制的基本措施；</a:t>
            </a:r>
            <a:endParaRPr lang="zh-CN" altLang="en-US" sz="2400" kern="0" dirty="0">
              <a:latin typeface="微软雅黑" panose="020B0503020204020204" pitchFamily="34" charset="-122"/>
              <a:ea typeface="微软雅黑" panose="020B0503020204020204" pitchFamily="34" charset="-122"/>
            </a:endParaRPr>
          </a:p>
          <a:p>
            <a:pPr marL="1076325" indent="-447675" fontAlgn="auto">
              <a:lnSpc>
                <a:spcPts val="3000"/>
              </a:lnSpc>
              <a:spcBef>
                <a:spcPts val="1800"/>
              </a:spcBef>
              <a:spcAft>
                <a:spcPts val="0"/>
              </a:spcAft>
              <a:defRPr/>
            </a:pPr>
            <a:r>
              <a:rPr lang="en-US" altLang="zh-CN" sz="2400" b="1" kern="0" dirty="0">
                <a:solidFill>
                  <a:srgbClr val="00B050"/>
                </a:solidFill>
                <a:latin typeface="+mn-lt"/>
                <a:ea typeface="宋体" panose="02010600030101010101" pitchFamily="2" charset="-122"/>
              </a:rPr>
              <a:t>✎  </a:t>
            </a:r>
            <a:r>
              <a:rPr lang="zh-CN" altLang="en-US" sz="2400" kern="0" dirty="0">
                <a:latin typeface="微软雅黑" panose="020B0503020204020204" pitchFamily="34" charset="-122"/>
                <a:ea typeface="微软雅黑" panose="020B0503020204020204" pitchFamily="34" charset="-122"/>
              </a:rPr>
              <a:t>熟悉隔声、消声、吸声、隔声降噪等噪声控制措施的具体方法和要求</a:t>
            </a:r>
            <a:r>
              <a:rPr lang="zh-CN" altLang="en-US" sz="2400" dirty="0">
                <a:latin typeface="+mn-lt"/>
                <a:ea typeface="+mn-ea"/>
              </a:rPr>
              <a:t>。</a:t>
            </a:r>
            <a:endParaRPr lang="zh-CN" altLang="en-US" sz="2400" dirty="0">
              <a:latin typeface="+mn-lt"/>
              <a:ea typeface="+mn-ea"/>
            </a:endParaRPr>
          </a:p>
        </p:txBody>
      </p:sp>
      <p:cxnSp>
        <p:nvCxnSpPr>
          <p:cNvPr id="8" name="直接连接符 7"/>
          <p:cNvCxnSpPr/>
          <p:nvPr/>
        </p:nvCxnSpPr>
        <p:spPr>
          <a:xfrm rot="5400000">
            <a:off x="2019301" y="3924300"/>
            <a:ext cx="3276600" cy="3175"/>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28625" y="1524000"/>
            <a:ext cx="8410575" cy="4905375"/>
          </a:xfrm>
          <a:prstGeom prst="rect">
            <a:avLst/>
          </a:prstGeom>
          <a:noFill/>
          <a:ln w="9525">
            <a:noFill/>
            <a:miter lim="800000"/>
          </a:ln>
          <a:effectLst/>
        </p:spPr>
        <p:txBody>
          <a:bodyPr/>
          <a:lstStyle/>
          <a:p>
            <a:pPr marL="85725" indent="628650" algn="just" fontAlgn="auto">
              <a:lnSpc>
                <a:spcPts val="3800"/>
              </a:lnSpc>
              <a:spcBef>
                <a:spcPts val="500"/>
              </a:spcBef>
              <a:spcAft>
                <a:spcPts val="0"/>
              </a:spcAft>
              <a:defRPr/>
            </a:pPr>
            <a:r>
              <a:rPr lang="zh-CN" altLang="en-US" sz="2200" b="1" dirty="0">
                <a:latin typeface="黑体" panose="02010609060101010101" pitchFamily="49" charset="-122"/>
                <a:ea typeface="黑体" panose="02010609060101010101" pitchFamily="49" charset="-122"/>
              </a:rPr>
              <a:t>生产性噪声是指在生产过程中产生的噪声。</a:t>
            </a:r>
            <a:endParaRPr lang="en-US" altLang="zh-CN" sz="2200" b="1" dirty="0">
              <a:latin typeface="黑体" panose="02010609060101010101" pitchFamily="49" charset="-122"/>
              <a:ea typeface="黑体" panose="02010609060101010101" pitchFamily="49" charset="-122"/>
            </a:endParaRPr>
          </a:p>
          <a:p>
            <a:pPr marL="85725" indent="628650" algn="just" fontAlgn="auto">
              <a:lnSpc>
                <a:spcPts val="3800"/>
              </a:lnSpc>
              <a:spcBef>
                <a:spcPts val="500"/>
              </a:spcBef>
              <a:spcAft>
                <a:spcPts val="0"/>
              </a:spcAft>
              <a:defRPr/>
            </a:pPr>
            <a:r>
              <a:rPr lang="zh-CN" altLang="en-US" sz="2200" b="1" dirty="0">
                <a:latin typeface="黑体" panose="02010609060101010101" pitchFamily="49" charset="-122"/>
                <a:ea typeface="黑体" panose="02010609060101010101" pitchFamily="49" charset="-122"/>
              </a:rPr>
              <a:t>在</a:t>
            </a:r>
            <a:r>
              <a:rPr lang="en-US" altLang="zh-CN" sz="2200" b="1" dirty="0">
                <a:latin typeface="黑体" panose="02010609060101010101" pitchFamily="49" charset="-122"/>
                <a:ea typeface="黑体" panose="02010609060101010101" pitchFamily="49" charset="-122"/>
              </a:rPr>
              <a:t>《</a:t>
            </a:r>
            <a:r>
              <a:rPr lang="zh-CN" altLang="en-US" sz="2200" b="1" dirty="0">
                <a:latin typeface="黑体" panose="02010609060101010101" pitchFamily="49" charset="-122"/>
                <a:ea typeface="黑体" panose="02010609060101010101" pitchFamily="49" charset="-122"/>
              </a:rPr>
              <a:t>职业卫生名称术语</a:t>
            </a:r>
            <a:r>
              <a:rPr lang="en-US" altLang="zh-CN" sz="2200" b="1" dirty="0">
                <a:latin typeface="黑体" panose="02010609060101010101" pitchFamily="49" charset="-122"/>
                <a:ea typeface="黑体" panose="02010609060101010101" pitchFamily="49" charset="-122"/>
              </a:rPr>
              <a:t>》</a:t>
            </a:r>
            <a:r>
              <a:rPr lang="zh-CN" altLang="en-US" sz="2200" b="1" dirty="0">
                <a:latin typeface="黑体" panose="02010609060101010101" pitchFamily="49" charset="-122"/>
                <a:ea typeface="黑体" panose="02010609060101010101" pitchFamily="49" charset="-122"/>
              </a:rPr>
              <a:t>（</a:t>
            </a:r>
            <a:r>
              <a:rPr lang="en-US" sz="2200" b="1" dirty="0">
                <a:latin typeface="黑体" panose="02010609060101010101" pitchFamily="49" charset="-122"/>
                <a:ea typeface="黑体" panose="02010609060101010101" pitchFamily="49" charset="-122"/>
              </a:rPr>
              <a:t>GBZ/T224-2010</a:t>
            </a:r>
            <a:r>
              <a:rPr lang="zh-CN" altLang="en-US" sz="2200" b="1" dirty="0">
                <a:latin typeface="黑体" panose="02010609060101010101" pitchFamily="49" charset="-122"/>
                <a:ea typeface="黑体" panose="02010609060101010101" pitchFamily="49" charset="-122"/>
              </a:rPr>
              <a:t>）中规定，存在有损听力、有害健康或有其他危害的噪声，且</a:t>
            </a:r>
            <a:r>
              <a:rPr lang="en-US" sz="2200" b="1" dirty="0">
                <a:latin typeface="黑体" panose="02010609060101010101" pitchFamily="49" charset="-122"/>
                <a:ea typeface="黑体" panose="02010609060101010101" pitchFamily="49" charset="-122"/>
              </a:rPr>
              <a:t>8h/d</a:t>
            </a:r>
            <a:r>
              <a:rPr lang="zh-CN" altLang="en-US" sz="2200" b="1" dirty="0">
                <a:latin typeface="黑体" panose="02010609060101010101" pitchFamily="49" charset="-122"/>
                <a:ea typeface="黑体" panose="02010609060101010101" pitchFamily="49" charset="-122"/>
              </a:rPr>
              <a:t>或</a:t>
            </a:r>
            <a:r>
              <a:rPr lang="en-US" sz="2200" b="1" dirty="0">
                <a:latin typeface="黑体" panose="02010609060101010101" pitchFamily="49" charset="-122"/>
                <a:ea typeface="黑体" panose="02010609060101010101" pitchFamily="49" charset="-122"/>
              </a:rPr>
              <a:t>40h/w</a:t>
            </a:r>
            <a:r>
              <a:rPr lang="zh-CN" altLang="en-US" sz="2200" b="1" dirty="0">
                <a:latin typeface="黑体" panose="02010609060101010101" pitchFamily="49" charset="-122"/>
                <a:ea typeface="黑体" panose="02010609060101010101" pitchFamily="49" charset="-122"/>
              </a:rPr>
              <a:t>噪声暴露等效声级不小于</a:t>
            </a:r>
            <a:r>
              <a:rPr lang="en-US" sz="2200" b="1" dirty="0">
                <a:latin typeface="黑体" panose="02010609060101010101" pitchFamily="49" charset="-122"/>
                <a:ea typeface="黑体" panose="02010609060101010101" pitchFamily="49" charset="-122"/>
              </a:rPr>
              <a:t>80dB(A)</a:t>
            </a:r>
            <a:r>
              <a:rPr lang="zh-CN" altLang="en-US" sz="2200" b="1" dirty="0">
                <a:latin typeface="黑体" panose="02010609060101010101" pitchFamily="49" charset="-122"/>
                <a:ea typeface="黑体" panose="02010609060101010101" pitchFamily="49" charset="-122"/>
              </a:rPr>
              <a:t>的作业为噪声作业。</a:t>
            </a:r>
            <a:endParaRPr lang="zh-CN" altLang="en-US" sz="2200" b="1" dirty="0">
              <a:latin typeface="黑体" panose="02010609060101010101" pitchFamily="49" charset="-122"/>
              <a:ea typeface="黑体" panose="02010609060101010101" pitchFamily="49" charset="-122"/>
            </a:endParaRPr>
          </a:p>
          <a:p>
            <a:pPr indent="361950" algn="just" fontAlgn="auto">
              <a:lnSpc>
                <a:spcPts val="3000"/>
              </a:lnSpc>
              <a:spcBef>
                <a:spcPts val="2400"/>
              </a:spcBef>
              <a:spcAft>
                <a:spcPts val="0"/>
              </a:spcAft>
              <a:defRPr/>
            </a:pPr>
            <a:r>
              <a:rPr lang="zh-CN" altLang="en-US" sz="2400" b="1" kern="0" dirty="0">
                <a:solidFill>
                  <a:srgbClr val="C00000"/>
                </a:solidFill>
                <a:latin typeface="黑体" panose="02010609060101010101" pitchFamily="49" charset="-122"/>
                <a:ea typeface="黑体" panose="02010609060101010101" pitchFamily="49" charset="-122"/>
              </a:rPr>
              <a:t>分类</a:t>
            </a:r>
            <a:endParaRPr lang="en-US" altLang="zh-CN" sz="2400" b="1" kern="0" dirty="0">
              <a:solidFill>
                <a:srgbClr val="C00000"/>
              </a:solidFill>
              <a:latin typeface="黑体" panose="02010609060101010101" pitchFamily="49" charset="-122"/>
              <a:ea typeface="黑体" panose="02010609060101010101" pitchFamily="49" charset="-122"/>
            </a:endParaRPr>
          </a:p>
          <a:p>
            <a:pPr indent="361950" algn="just" fontAlgn="auto">
              <a:lnSpc>
                <a:spcPts val="3800"/>
              </a:lnSpc>
              <a:spcBef>
                <a:spcPts val="500"/>
              </a:spcBef>
              <a:spcAft>
                <a:spcPts val="0"/>
              </a:spcAft>
              <a:defRPr/>
            </a:pPr>
            <a:r>
              <a:rPr lang="zh-CN" altLang="en-US" sz="2200" b="1" dirty="0">
                <a:latin typeface="黑体" panose="02010609060101010101" pitchFamily="49" charset="-122"/>
                <a:ea typeface="黑体" panose="02010609060101010101" pitchFamily="49" charset="-122"/>
              </a:rPr>
              <a:t>❀  按噪声的时间分布分为连续噪声和间接噪声。</a:t>
            </a:r>
            <a:endParaRPr lang="en-US" altLang="zh-CN" sz="2200" b="1" dirty="0">
              <a:latin typeface="黑体" panose="02010609060101010101" pitchFamily="49" charset="-122"/>
              <a:ea typeface="黑体" panose="02010609060101010101" pitchFamily="49" charset="-122"/>
            </a:endParaRPr>
          </a:p>
          <a:p>
            <a:pPr marL="809625" indent="-447675" algn="just" fontAlgn="auto">
              <a:spcBef>
                <a:spcPts val="0"/>
              </a:spcBef>
              <a:spcAft>
                <a:spcPts val="0"/>
              </a:spcAft>
              <a:defRPr/>
            </a:pPr>
            <a:r>
              <a:rPr lang="zh-CN" altLang="en-US" sz="2200" b="1" dirty="0">
                <a:latin typeface="黑体" panose="02010609060101010101" pitchFamily="49" charset="-122"/>
                <a:ea typeface="黑体" panose="02010609060101010101" pitchFamily="49" charset="-122"/>
              </a:rPr>
              <a:t>❀ 声级波动小于</a:t>
            </a:r>
            <a:r>
              <a:rPr lang="en-US" sz="2200" b="1" dirty="0">
                <a:latin typeface="黑体" panose="02010609060101010101" pitchFamily="49" charset="-122"/>
                <a:ea typeface="黑体" panose="02010609060101010101" pitchFamily="49" charset="-122"/>
              </a:rPr>
              <a:t>3dB(A)</a:t>
            </a:r>
            <a:r>
              <a:rPr lang="zh-CN" altLang="en-US" sz="2200" b="1" dirty="0">
                <a:latin typeface="黑体" panose="02010609060101010101" pitchFamily="49" charset="-122"/>
                <a:ea typeface="黑体" panose="02010609060101010101" pitchFamily="49" charset="-122"/>
              </a:rPr>
              <a:t>的噪声为稳态噪声，声级波动不小于</a:t>
            </a:r>
            <a:r>
              <a:rPr lang="en-US" sz="2200" b="1" dirty="0">
                <a:latin typeface="黑体" panose="02010609060101010101" pitchFamily="49" charset="-122"/>
                <a:ea typeface="黑体" panose="02010609060101010101" pitchFamily="49" charset="-122"/>
              </a:rPr>
              <a:t>3dB(A)</a:t>
            </a:r>
            <a:r>
              <a:rPr lang="zh-CN" altLang="en-US" sz="2200" b="1" dirty="0">
                <a:latin typeface="黑体" panose="02010609060101010101" pitchFamily="49" charset="-122"/>
                <a:ea typeface="黑体" panose="02010609060101010101" pitchFamily="49" charset="-122"/>
              </a:rPr>
              <a:t>的噪声为非稳态噪声。</a:t>
            </a:r>
            <a:endParaRPr lang="en-US" altLang="zh-CN" sz="2200" b="1" dirty="0">
              <a:latin typeface="黑体" panose="02010609060101010101" pitchFamily="49" charset="-122"/>
              <a:ea typeface="黑体" panose="02010609060101010101" pitchFamily="49" charset="-122"/>
            </a:endParaRPr>
          </a:p>
          <a:p>
            <a:pPr marL="809625" indent="-447675" algn="just" fontAlgn="auto">
              <a:spcBef>
                <a:spcPts val="0"/>
              </a:spcBef>
              <a:spcAft>
                <a:spcPts val="0"/>
              </a:spcAft>
              <a:defRPr/>
            </a:pPr>
            <a:r>
              <a:rPr lang="zh-CN" altLang="en-US" sz="2200" b="1" dirty="0">
                <a:latin typeface="黑体" panose="02010609060101010101" pitchFamily="49" charset="-122"/>
                <a:ea typeface="黑体" panose="02010609060101010101" pitchFamily="49" charset="-122"/>
              </a:rPr>
              <a:t>❀ 噪声突然爆发又很快消失，持续时间不大于</a:t>
            </a:r>
            <a:r>
              <a:rPr lang="en-US" sz="2200" b="1" dirty="0">
                <a:latin typeface="黑体" panose="02010609060101010101" pitchFamily="49" charset="-122"/>
                <a:ea typeface="黑体" panose="02010609060101010101" pitchFamily="49" charset="-122"/>
              </a:rPr>
              <a:t>0.5s</a:t>
            </a:r>
            <a:r>
              <a:rPr lang="zh-CN" altLang="en-US" sz="2200" b="1" dirty="0">
                <a:latin typeface="黑体" panose="02010609060101010101" pitchFamily="49" charset="-122"/>
                <a:ea typeface="黑体" panose="02010609060101010101" pitchFamily="49" charset="-122"/>
              </a:rPr>
              <a:t>，间隔时间大于</a:t>
            </a:r>
            <a:r>
              <a:rPr lang="en-US" sz="2200" b="1" dirty="0">
                <a:latin typeface="黑体" panose="02010609060101010101" pitchFamily="49" charset="-122"/>
                <a:ea typeface="黑体" panose="02010609060101010101" pitchFamily="49" charset="-122"/>
              </a:rPr>
              <a:t>1s</a:t>
            </a:r>
            <a:r>
              <a:rPr lang="zh-CN" altLang="en-US" sz="2200" b="1" dirty="0">
                <a:latin typeface="黑体" panose="02010609060101010101" pitchFamily="49" charset="-122"/>
                <a:ea typeface="黑体" panose="02010609060101010101" pitchFamily="49" charset="-122"/>
              </a:rPr>
              <a:t>，声压有效值变化不小于</a:t>
            </a:r>
            <a:r>
              <a:rPr lang="en-US" sz="2200" b="1" dirty="0">
                <a:latin typeface="黑体" panose="02010609060101010101" pitchFamily="49" charset="-122"/>
                <a:ea typeface="黑体" panose="02010609060101010101" pitchFamily="49" charset="-122"/>
              </a:rPr>
              <a:t>40dB(A)</a:t>
            </a:r>
            <a:r>
              <a:rPr lang="zh-CN" altLang="en-US" sz="2200" b="1" dirty="0">
                <a:latin typeface="黑体" panose="02010609060101010101" pitchFamily="49" charset="-122"/>
                <a:ea typeface="黑体" panose="02010609060101010101" pitchFamily="49" charset="-122"/>
              </a:rPr>
              <a:t>的噪声为脉冲噪声。</a:t>
            </a:r>
            <a:endParaRPr lang="zh-CN" altLang="en-US" sz="2200" b="1" dirty="0">
              <a:latin typeface="黑体" panose="02010609060101010101" pitchFamily="49" charset="-122"/>
              <a:ea typeface="黑体" panose="02010609060101010101" pitchFamily="49" charset="-122"/>
            </a:endParaRPr>
          </a:p>
          <a:p>
            <a:pPr indent="361950" algn="just" fontAlgn="auto">
              <a:lnSpc>
                <a:spcPts val="3800"/>
              </a:lnSpc>
              <a:spcBef>
                <a:spcPts val="500"/>
              </a:spcBef>
              <a:spcAft>
                <a:spcPts val="0"/>
              </a:spcAft>
              <a:defRPr/>
            </a:pPr>
            <a:endParaRPr lang="zh-CN" altLang="en-US" sz="2400" b="1" kern="0" dirty="0">
              <a:latin typeface="黑体" panose="02010609060101010101" pitchFamily="49" charset="-122"/>
              <a:ea typeface="黑体" panose="02010609060101010101" pitchFamily="49" charset="-122"/>
            </a:endParaRPr>
          </a:p>
        </p:txBody>
      </p:sp>
      <p:sp>
        <p:nvSpPr>
          <p:cNvPr id="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381000" y="1524000"/>
            <a:ext cx="8305800" cy="4525963"/>
          </a:xfrm>
          <a:prstGeom prst="rect">
            <a:avLst/>
          </a:prstGeom>
          <a:noFill/>
          <a:ln w="9525">
            <a:noFill/>
            <a:miter lim="800000"/>
          </a:ln>
          <a:effectLst/>
        </p:spPr>
        <p:txBody>
          <a:bodyPr/>
          <a:lstStyle/>
          <a:p>
            <a:pPr indent="361950" algn="just" fontAlgn="auto">
              <a:lnSpc>
                <a:spcPts val="3000"/>
              </a:lnSpc>
              <a:spcBef>
                <a:spcPts val="2400"/>
              </a:spcBef>
              <a:spcAft>
                <a:spcPts val="0"/>
              </a:spcAft>
              <a:defRPr/>
            </a:pPr>
            <a:r>
              <a:rPr lang="zh-CN" altLang="en-US" sz="2400" b="1" kern="0" dirty="0">
                <a:solidFill>
                  <a:srgbClr val="C00000"/>
                </a:solidFill>
                <a:latin typeface="黑体" panose="02010609060101010101" pitchFamily="49" charset="-122"/>
                <a:ea typeface="黑体" panose="02010609060101010101" pitchFamily="49" charset="-122"/>
              </a:rPr>
              <a:t>噪声的接触限值</a:t>
            </a:r>
            <a:endParaRPr lang="en-US" altLang="zh-CN" sz="2400" b="1" kern="0" dirty="0">
              <a:solidFill>
                <a:srgbClr val="C00000"/>
              </a:solidFill>
              <a:latin typeface="黑体" panose="02010609060101010101" pitchFamily="49" charset="-122"/>
              <a:ea typeface="黑体" panose="02010609060101010101" pitchFamily="49" charset="-122"/>
            </a:endParaRPr>
          </a:p>
          <a:p>
            <a:pPr marL="266700" indent="542925" algn="just" fontAlgn="auto">
              <a:spcBef>
                <a:spcPts val="0"/>
              </a:spcBef>
              <a:spcAft>
                <a:spcPts val="0"/>
              </a:spcAft>
              <a:defRPr/>
            </a:pPr>
            <a:r>
              <a:rPr lang="zh-CN" altLang="en-US" sz="2200" b="1" dirty="0">
                <a:latin typeface="黑体" panose="02010609060101010101" pitchFamily="49" charset="-122"/>
                <a:ea typeface="黑体" panose="02010609060101010101" pitchFamily="49" charset="-122"/>
              </a:rPr>
              <a:t>每周工作</a:t>
            </a:r>
            <a:r>
              <a:rPr lang="en-US" altLang="zh-CN" sz="2200" b="1" dirty="0">
                <a:latin typeface="黑体" panose="02010609060101010101" pitchFamily="49" charset="-122"/>
                <a:ea typeface="黑体" panose="02010609060101010101" pitchFamily="49" charset="-122"/>
              </a:rPr>
              <a:t>5d</a:t>
            </a:r>
            <a:r>
              <a:rPr lang="zh-CN" altLang="en-US" sz="2200" b="1" dirty="0">
                <a:latin typeface="黑体" panose="02010609060101010101" pitchFamily="49" charset="-122"/>
                <a:ea typeface="黑体" panose="02010609060101010101" pitchFamily="49" charset="-122"/>
              </a:rPr>
              <a:t>，每天工作</a:t>
            </a:r>
            <a:r>
              <a:rPr lang="en-US" altLang="zh-CN" sz="2200" b="1" dirty="0">
                <a:latin typeface="黑体" panose="02010609060101010101" pitchFamily="49" charset="-122"/>
                <a:ea typeface="黑体" panose="02010609060101010101" pitchFamily="49" charset="-122"/>
              </a:rPr>
              <a:t>8h</a:t>
            </a:r>
            <a:r>
              <a:rPr lang="zh-CN" altLang="en-US" sz="2200" b="1" dirty="0">
                <a:latin typeface="黑体" panose="02010609060101010101" pitchFamily="49" charset="-122"/>
                <a:ea typeface="黑体" panose="02010609060101010101" pitchFamily="49" charset="-122"/>
              </a:rPr>
              <a:t>，稳态噪声限值为</a:t>
            </a:r>
            <a:r>
              <a:rPr lang="en-US" altLang="zh-CN" sz="2200" b="1" dirty="0">
                <a:latin typeface="黑体" panose="02010609060101010101" pitchFamily="49" charset="-122"/>
                <a:ea typeface="黑体" panose="02010609060101010101" pitchFamily="49" charset="-122"/>
              </a:rPr>
              <a:t>85dB(A)</a:t>
            </a:r>
            <a:r>
              <a:rPr lang="zh-CN" altLang="en-US" sz="2200" b="1" dirty="0">
                <a:latin typeface="黑体" panose="02010609060101010101" pitchFamily="49" charset="-122"/>
                <a:ea typeface="黑体" panose="02010609060101010101" pitchFamily="49" charset="-122"/>
              </a:rPr>
              <a:t>，非稳态噪声等效声级限值为</a:t>
            </a:r>
            <a:r>
              <a:rPr lang="en-US" altLang="zh-CN" sz="2200" b="1" dirty="0">
                <a:latin typeface="黑体" panose="02010609060101010101" pitchFamily="49" charset="-122"/>
                <a:ea typeface="黑体" panose="02010609060101010101" pitchFamily="49" charset="-122"/>
              </a:rPr>
              <a:t>85dB(A)</a:t>
            </a:r>
            <a:r>
              <a:rPr lang="zh-CN" altLang="en-US" sz="2200" b="1" dirty="0">
                <a:latin typeface="黑体" panose="02010609060101010101" pitchFamily="49" charset="-122"/>
                <a:ea typeface="黑体" panose="02010609060101010101" pitchFamily="49" charset="-122"/>
              </a:rPr>
              <a:t>。</a:t>
            </a:r>
            <a:endParaRPr lang="en-US" altLang="zh-CN" sz="2200" b="1" dirty="0">
              <a:latin typeface="黑体" panose="02010609060101010101" pitchFamily="49" charset="-122"/>
              <a:ea typeface="黑体" panose="02010609060101010101" pitchFamily="49" charset="-122"/>
            </a:endParaRPr>
          </a:p>
          <a:p>
            <a:pPr marL="266700" indent="542925" algn="just" fontAlgn="auto">
              <a:spcBef>
                <a:spcPts val="2400"/>
              </a:spcBef>
              <a:spcAft>
                <a:spcPts val="0"/>
              </a:spcAft>
              <a:defRPr/>
            </a:pPr>
            <a:r>
              <a:rPr lang="zh-CN" altLang="en-US" sz="2200" b="1" dirty="0">
                <a:latin typeface="黑体" panose="02010609060101010101" pitchFamily="49" charset="-122"/>
                <a:ea typeface="黑体" panose="02010609060101010101" pitchFamily="49" charset="-122"/>
              </a:rPr>
              <a:t>脉冲噪声的接触限值见下表：</a:t>
            </a:r>
            <a:endParaRPr lang="zh-CN" altLang="en-US" sz="2200" b="1" dirty="0">
              <a:latin typeface="黑体" panose="02010609060101010101" pitchFamily="49" charset="-122"/>
              <a:ea typeface="黑体" panose="02010609060101010101" pitchFamily="49" charset="-122"/>
            </a:endParaRPr>
          </a:p>
          <a:p>
            <a:pPr indent="361950" algn="just" fontAlgn="auto">
              <a:lnSpc>
                <a:spcPts val="3800"/>
              </a:lnSpc>
              <a:spcBef>
                <a:spcPts val="500"/>
              </a:spcBef>
              <a:spcAft>
                <a:spcPts val="0"/>
              </a:spcAft>
              <a:defRPr/>
            </a:pPr>
            <a:endParaRPr lang="zh-CN" altLang="en-US" sz="2400" b="1" kern="0" dirty="0">
              <a:latin typeface="黑体" panose="02010609060101010101" pitchFamily="49" charset="-122"/>
              <a:ea typeface="黑体" panose="02010609060101010101" pitchFamily="49" charset="-122"/>
            </a:endParaRPr>
          </a:p>
        </p:txBody>
      </p:sp>
      <p:graphicFrame>
        <p:nvGraphicFramePr>
          <p:cNvPr id="5" name="表格 4"/>
          <p:cNvGraphicFramePr>
            <a:graphicFrameLocks noGrp="1"/>
          </p:cNvGraphicFramePr>
          <p:nvPr/>
        </p:nvGraphicFramePr>
        <p:xfrm>
          <a:off x="838200" y="3429000"/>
          <a:ext cx="7848600" cy="1905000"/>
        </p:xfrm>
        <a:graphic>
          <a:graphicData uri="http://schemas.openxmlformats.org/drawingml/2006/table">
            <a:tbl>
              <a:tblPr firstRow="1" bandRow="1">
                <a:tableStyleId>{5C22544A-7EE6-4342-B048-85BDC9FD1C3A}</a:tableStyleId>
              </a:tblPr>
              <a:tblGrid>
                <a:gridCol w="4055110"/>
                <a:gridCol w="3793490"/>
              </a:tblGrid>
              <a:tr h="476250">
                <a:tc>
                  <a:txBody>
                    <a:bodyPr/>
                    <a:lstStyle/>
                    <a:p>
                      <a:r>
                        <a:rPr lang="zh-CN" altLang="en-US" b="1" dirty="0">
                          <a:solidFill>
                            <a:schemeClr val="tx1"/>
                          </a:solidFill>
                        </a:rPr>
                        <a:t>工作日接触脉冲次数（</a:t>
                      </a:r>
                      <a:r>
                        <a:rPr lang="en-US" altLang="zh-CN" b="1" dirty="0">
                          <a:solidFill>
                            <a:schemeClr val="tx1"/>
                          </a:solidFill>
                        </a:rPr>
                        <a:t>n</a:t>
                      </a:r>
                      <a:r>
                        <a:rPr lang="zh-CN" altLang="en-US" b="1" dirty="0">
                          <a:solidFill>
                            <a:schemeClr val="tx1"/>
                          </a:solidFill>
                        </a:rPr>
                        <a:t>，次）</a:t>
                      </a:r>
                      <a:endParaRPr lang="zh-CN" altLang="en-US" b="1" dirty="0">
                        <a:solidFill>
                          <a:schemeClr val="tx1"/>
                        </a:solidFill>
                      </a:endParaRPr>
                    </a:p>
                  </a:txBody>
                  <a:tcPr>
                    <a:solidFill>
                      <a:srgbClr val="BDD1E1"/>
                    </a:solidFill>
                  </a:tcPr>
                </a:tc>
                <a:tc>
                  <a:txBody>
                    <a:bodyPr/>
                    <a:lstStyle/>
                    <a:p>
                      <a:r>
                        <a:rPr lang="zh-CN" altLang="en-US" sz="1800" b="1" dirty="0">
                          <a:solidFill>
                            <a:schemeClr val="tx1"/>
                          </a:solidFill>
                        </a:rPr>
                        <a:t>声压级峰值</a:t>
                      </a:r>
                      <a:r>
                        <a:rPr lang="en-US" altLang="zh-CN" sz="1800" b="1" dirty="0">
                          <a:solidFill>
                            <a:schemeClr val="tx1"/>
                          </a:solidFill>
                        </a:rPr>
                        <a:t>dB(A)</a:t>
                      </a:r>
                      <a:endParaRPr lang="zh-CN" altLang="en-US" b="1" dirty="0">
                        <a:solidFill>
                          <a:schemeClr val="tx1"/>
                        </a:solidFill>
                      </a:endParaRPr>
                    </a:p>
                  </a:txBody>
                  <a:tcPr>
                    <a:solidFill>
                      <a:srgbClr val="BDD1E1"/>
                    </a:solidFill>
                  </a:tcPr>
                </a:tc>
              </a:tr>
              <a:tr h="476250">
                <a:tc>
                  <a:txBody>
                    <a:bodyPr/>
                    <a:lstStyle/>
                    <a:p>
                      <a:r>
                        <a:rPr lang="en-US" altLang="zh-CN" b="1" dirty="0"/>
                        <a:t>n≤100</a:t>
                      </a:r>
                      <a:endParaRPr lang="zh-CN" altLang="en-US" b="1" dirty="0"/>
                    </a:p>
                  </a:txBody>
                  <a:tcPr/>
                </a:tc>
                <a:tc>
                  <a:txBody>
                    <a:bodyPr/>
                    <a:lstStyle/>
                    <a:p>
                      <a:r>
                        <a:rPr lang="en-US" altLang="zh-CN" b="1" dirty="0"/>
                        <a:t>140</a:t>
                      </a:r>
                      <a:endParaRPr lang="zh-CN" altLang="en-US" b="1" dirty="0"/>
                    </a:p>
                  </a:txBody>
                  <a:tcPr/>
                </a:tc>
              </a:tr>
              <a:tr h="476250">
                <a:tc>
                  <a:txBody>
                    <a:bodyPr/>
                    <a:lstStyle/>
                    <a:p>
                      <a:pPr marL="0" marR="0" indent="0" algn="l" defTabSz="914400" rtl="0" eaLnBrk="1" fontAlgn="auto" latinLnBrk="0" hangingPunct="1">
                        <a:lnSpc>
                          <a:spcPct val="100000"/>
                        </a:lnSpc>
                        <a:spcBef>
                          <a:spcPts val="0"/>
                        </a:spcBef>
                        <a:spcAft>
                          <a:spcPts val="0"/>
                        </a:spcAft>
                        <a:buClrTx/>
                        <a:buSzTx/>
                        <a:buFontTx/>
                        <a:buNone/>
                        <a:defRPr/>
                      </a:pPr>
                      <a:r>
                        <a:rPr lang="en-US" altLang="zh-CN" b="1" dirty="0"/>
                        <a:t>100</a:t>
                      </a:r>
                      <a:r>
                        <a:rPr lang="zh-CN" altLang="en-US" b="1" dirty="0"/>
                        <a:t>＜</a:t>
                      </a:r>
                      <a:r>
                        <a:rPr lang="en-US" altLang="zh-CN" b="1" dirty="0"/>
                        <a:t>n≤1000</a:t>
                      </a:r>
                      <a:endParaRPr lang="zh-CN" altLang="en-US" b="1" dirty="0"/>
                    </a:p>
                  </a:txBody>
                  <a:tcPr/>
                </a:tc>
                <a:tc>
                  <a:txBody>
                    <a:bodyPr/>
                    <a:lstStyle/>
                    <a:p>
                      <a:r>
                        <a:rPr lang="en-US" altLang="zh-CN" b="1" dirty="0"/>
                        <a:t>130</a:t>
                      </a:r>
                      <a:endParaRPr lang="zh-CN" altLang="en-US" b="1" dirty="0"/>
                    </a:p>
                  </a:txBody>
                  <a:tcPr/>
                </a:tc>
              </a:tr>
              <a:tr h="476250">
                <a:tc>
                  <a:txBody>
                    <a:bodyPr/>
                    <a:lstStyle/>
                    <a:p>
                      <a:pPr marL="0" marR="0" indent="0" algn="l" defTabSz="914400" rtl="0" eaLnBrk="1" fontAlgn="auto" latinLnBrk="0" hangingPunct="1">
                        <a:lnSpc>
                          <a:spcPct val="100000"/>
                        </a:lnSpc>
                        <a:spcBef>
                          <a:spcPts val="0"/>
                        </a:spcBef>
                        <a:spcAft>
                          <a:spcPts val="0"/>
                        </a:spcAft>
                        <a:buClrTx/>
                        <a:buSzTx/>
                        <a:buFontTx/>
                        <a:buNone/>
                        <a:defRPr/>
                      </a:pPr>
                      <a:r>
                        <a:rPr lang="en-US" altLang="zh-CN" b="1" dirty="0"/>
                        <a:t>1000</a:t>
                      </a:r>
                      <a:r>
                        <a:rPr lang="zh-CN" altLang="en-US" b="1" dirty="0"/>
                        <a:t>＜</a:t>
                      </a:r>
                      <a:r>
                        <a:rPr lang="en-US" altLang="zh-CN" b="1" dirty="0"/>
                        <a:t>n≤10000</a:t>
                      </a:r>
                      <a:endParaRPr lang="zh-CN" altLang="en-US" b="1" dirty="0"/>
                    </a:p>
                  </a:txBody>
                  <a:tcPr/>
                </a:tc>
                <a:tc>
                  <a:txBody>
                    <a:bodyPr/>
                    <a:lstStyle/>
                    <a:p>
                      <a:r>
                        <a:rPr lang="en-US" altLang="zh-CN" b="1" dirty="0"/>
                        <a:t>120</a:t>
                      </a:r>
                      <a:endParaRPr lang="zh-CN" altLang="en-US" b="1" dirty="0"/>
                    </a:p>
                  </a:txBody>
                  <a:tcPr/>
                </a:tc>
              </a:tr>
            </a:tbl>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381000" y="1524000"/>
            <a:ext cx="8305800" cy="4525963"/>
          </a:xfrm>
          <a:prstGeom prst="rect">
            <a:avLst/>
          </a:prstGeom>
          <a:noFill/>
          <a:ln w="9525">
            <a:noFill/>
            <a:miter lim="800000"/>
          </a:ln>
          <a:effectLst/>
        </p:spPr>
        <p:txBody>
          <a:bodyPr/>
          <a:lstStyle/>
          <a:p>
            <a:pPr marL="342900" indent="-342900" eaLnBrk="0" fontAlgn="auto" hangingPunct="0">
              <a:spcBef>
                <a:spcPct val="20000"/>
              </a:spcBef>
              <a:spcAft>
                <a:spcPts val="0"/>
              </a:spcAft>
              <a:defRPr/>
            </a:pPr>
            <a:r>
              <a:rPr lang="zh-CN" altLang="en-US" sz="3200" b="1" dirty="0">
                <a:latin typeface="黑体" panose="02010609060101010101" pitchFamily="49" charset="-122"/>
                <a:ea typeface="黑体" panose="02010609060101010101" pitchFamily="49" charset="-122"/>
              </a:rPr>
              <a:t>一、噪声控制的基本措施</a:t>
            </a:r>
            <a:endParaRPr lang="en-US" altLang="zh-CN" sz="3200" b="1" dirty="0">
              <a:latin typeface="黑体" panose="02010609060101010101" pitchFamily="49" charset="-122"/>
              <a:ea typeface="黑体" panose="02010609060101010101" pitchFamily="49" charset="-122"/>
            </a:endParaRPr>
          </a:p>
          <a:p>
            <a:pPr indent="361950" algn="just" fontAlgn="auto">
              <a:lnSpc>
                <a:spcPts val="3800"/>
              </a:lnSpc>
              <a:spcBef>
                <a:spcPts val="500"/>
              </a:spcBef>
              <a:spcAft>
                <a:spcPts val="0"/>
              </a:spcAft>
              <a:defRPr/>
            </a:pPr>
            <a:endParaRPr lang="zh-CN" altLang="en-US" sz="2400" b="1" kern="0" dirty="0">
              <a:latin typeface="黑体" panose="02010609060101010101" pitchFamily="49" charset="-122"/>
              <a:ea typeface="黑体" panose="02010609060101010101" pitchFamily="49" charset="-122"/>
            </a:endParaRPr>
          </a:p>
        </p:txBody>
      </p:sp>
      <p:sp>
        <p:nvSpPr>
          <p:cNvPr id="220162" name="矩形 5"/>
          <p:cNvSpPr>
            <a:spLocks noChangeArrowheads="1"/>
          </p:cNvSpPr>
          <p:nvPr/>
        </p:nvSpPr>
        <p:spPr bwMode="auto">
          <a:xfrm>
            <a:off x="457200" y="2286000"/>
            <a:ext cx="8305800" cy="3478213"/>
          </a:xfrm>
          <a:prstGeom prst="rect">
            <a:avLst/>
          </a:prstGeom>
          <a:noFill/>
          <a:ln w="9525">
            <a:noFill/>
            <a:miter lim="800000"/>
          </a:ln>
        </p:spPr>
        <p:txBody>
          <a:bodyPr>
            <a:spAutoFit/>
          </a:bodyPr>
          <a:lstStyle/>
          <a:p>
            <a:pPr>
              <a:lnSpc>
                <a:spcPts val="4000"/>
              </a:lnSpc>
            </a:pPr>
            <a:r>
              <a:rPr lang="zh-CN" altLang="en-US" sz="2800" b="1">
                <a:latin typeface="黑体" panose="02010609060101010101" pitchFamily="49" charset="-122"/>
                <a:ea typeface="黑体" panose="02010609060101010101" pitchFamily="49" charset="-122"/>
              </a:rPr>
              <a:t>        只有当声源、声音传播途径和接收者</a:t>
            </a:r>
            <a:r>
              <a:rPr lang="en-US" altLang="zh-CN" sz="2800" b="1">
                <a:latin typeface="黑体" panose="02010609060101010101" pitchFamily="49" charset="-122"/>
                <a:ea typeface="黑体" panose="02010609060101010101" pitchFamily="49" charset="-122"/>
              </a:rPr>
              <a:t>3</a:t>
            </a:r>
            <a:r>
              <a:rPr lang="zh-CN" altLang="en-US" sz="2800" b="1">
                <a:latin typeface="黑体" panose="02010609060101010101" pitchFamily="49" charset="-122"/>
                <a:ea typeface="黑体" panose="02010609060101010101" pitchFamily="49" charset="-122"/>
              </a:rPr>
              <a:t>者同时存在，才对听者形成干扰，因此控制噪声必须从三个环节研究解决，把这三部分作为一个系统、一个整体去考虑。</a:t>
            </a:r>
            <a:endParaRPr lang="en-US" altLang="zh-CN" sz="2800" b="1">
              <a:latin typeface="黑体" panose="02010609060101010101" pitchFamily="49" charset="-122"/>
              <a:ea typeface="黑体" panose="02010609060101010101" pitchFamily="49" charset="-122"/>
            </a:endParaRPr>
          </a:p>
          <a:p>
            <a:pPr>
              <a:lnSpc>
                <a:spcPts val="4000"/>
              </a:lnSpc>
              <a:spcBef>
                <a:spcPts val="2400"/>
              </a:spcBef>
            </a:pPr>
            <a:r>
              <a:rPr lang="zh-CN" altLang="en-US" sz="2800" b="1">
                <a:latin typeface="黑体" panose="02010609060101010101" pitchFamily="49" charset="-122"/>
                <a:ea typeface="黑体" panose="02010609060101010101" pitchFamily="49" charset="-122"/>
              </a:rPr>
              <a:t>        控制噪声的</a:t>
            </a:r>
            <a:r>
              <a:rPr lang="zh-CN" altLang="en-US" sz="2800" b="1">
                <a:solidFill>
                  <a:srgbClr val="C00000"/>
                </a:solidFill>
                <a:latin typeface="黑体" panose="02010609060101010101" pitchFamily="49" charset="-122"/>
                <a:ea typeface="黑体" panose="02010609060101010101" pitchFamily="49" charset="-122"/>
              </a:rPr>
              <a:t>根本途径是治理噪声源</a:t>
            </a:r>
            <a:r>
              <a:rPr lang="zh-CN" altLang="en-US" sz="2800" b="1">
                <a:latin typeface="黑体" panose="02010609060101010101" pitchFamily="49" charset="-122"/>
                <a:ea typeface="黑体" panose="02010609060101010101" pitchFamily="49" charset="-122"/>
              </a:rPr>
              <a:t>，其次为切断噪声传播和对工人进行个体防护。</a:t>
            </a:r>
            <a:endParaRPr lang="zh-CN" altLang="en-US" sz="2800" b="1">
              <a:latin typeface="黑体" panose="02010609060101010101" pitchFamily="49" charset="-122"/>
              <a:ea typeface="黑体" panose="02010609060101010101" pitchFamily="49" charset="-122"/>
            </a:endParaRPr>
          </a:p>
        </p:txBody>
      </p:sp>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2">
                <a:lumMod val="75000"/>
              </a:schemeClr>
            </a:solidFill>
            <a:miter lim="800000"/>
          </a:ln>
          <a:effectLst/>
        </p:spPr>
        <p:txBody>
          <a:bodyPr/>
          <a:lstStyle/>
          <a:p>
            <a:pPr fontAlgn="auto">
              <a:lnSpc>
                <a:spcPts val="3800"/>
              </a:lnSpc>
              <a:spcBef>
                <a:spcPts val="1800"/>
              </a:spcBef>
              <a:spcAft>
                <a:spcPts val="0"/>
              </a:spcAft>
              <a:defRPr/>
            </a:pPr>
            <a:endParaRPr lang="en-US" altLang="zh-CN" sz="2800" b="1" dirty="0">
              <a:latin typeface="+mn-lt"/>
              <a:ea typeface="+mn-ea"/>
            </a:endParaRPr>
          </a:p>
          <a:p>
            <a:pPr marL="180975" indent="-180975" algn="just" fontAlgn="auto">
              <a:lnSpc>
                <a:spcPts val="3800"/>
              </a:lnSpc>
              <a:spcBef>
                <a:spcPts val="700"/>
              </a:spcBef>
              <a:spcAft>
                <a:spcPts val="0"/>
              </a:spcAft>
              <a:defRPr/>
            </a:pPr>
            <a:r>
              <a:rPr lang="zh-CN" altLang="en-US" sz="2800" b="1" dirty="0">
                <a:latin typeface="+mn-lt"/>
                <a:ea typeface="+mn-ea"/>
              </a:rPr>
              <a:t>    </a:t>
            </a:r>
            <a:r>
              <a:rPr lang="zh-CN" altLang="en-US" sz="2400" b="1" kern="0" dirty="0">
                <a:solidFill>
                  <a:srgbClr val="C00000"/>
                </a:solidFill>
                <a:latin typeface="隶书" pitchFamily="49" charset="-122"/>
                <a:ea typeface="隶书" pitchFamily="49" charset="-122"/>
              </a:rPr>
              <a:t>声源的分类</a:t>
            </a:r>
            <a:endParaRPr lang="en-US" altLang="zh-CN" sz="2400" b="1" kern="0" dirty="0">
              <a:solidFill>
                <a:srgbClr val="C00000"/>
              </a:solidFill>
              <a:latin typeface="隶书" pitchFamily="49" charset="-122"/>
              <a:ea typeface="隶书" pitchFamily="49" charset="-122"/>
            </a:endParaRPr>
          </a:p>
          <a:p>
            <a:pPr marL="895350" indent="-895350" algn="just" fontAlgn="auto">
              <a:lnSpc>
                <a:spcPts val="3000"/>
              </a:lnSpc>
              <a:spcBef>
                <a:spcPts val="700"/>
              </a:spcBef>
              <a:spcAft>
                <a:spcPts val="0"/>
              </a:spcAft>
              <a:defRPr/>
            </a:pPr>
            <a:r>
              <a:rPr lang="en-US" altLang="zh-CN" sz="2400" b="1" kern="0" dirty="0">
                <a:solidFill>
                  <a:srgbClr val="C00000"/>
                </a:solidFill>
                <a:latin typeface="隶书" pitchFamily="49" charset="-122"/>
                <a:ea typeface="隶书" pitchFamily="49" charset="-122"/>
              </a:rPr>
              <a:t>  </a:t>
            </a:r>
            <a:r>
              <a:rPr lang="zh-CN" altLang="en-US" sz="2400" b="1" kern="0" dirty="0">
                <a:solidFill>
                  <a:srgbClr val="003192"/>
                </a:solidFill>
                <a:latin typeface="黑体" panose="02010609060101010101" pitchFamily="49" charset="-122"/>
                <a:ea typeface="黑体" panose="02010609060101010101" pitchFamily="49" charset="-122"/>
              </a:rPr>
              <a:t>❀ </a:t>
            </a:r>
            <a:r>
              <a:rPr lang="zh-CN" altLang="en-US" sz="2200" b="1" dirty="0">
                <a:solidFill>
                  <a:srgbClr val="003192"/>
                </a:solidFill>
                <a:latin typeface="黑体" panose="02010609060101010101" pitchFamily="49" charset="-122"/>
                <a:ea typeface="黑体" panose="02010609060101010101" pitchFamily="49" charset="-122"/>
              </a:rPr>
              <a:t>机械性噪声：固体振动产生。在撞击、摩擦、交变应力的作用下，机械金属、轴承、齿轮等发生振动。</a:t>
            </a:r>
            <a:endParaRPr lang="en-US" altLang="zh-CN" sz="2200" b="1"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000"/>
              </a:lnSpc>
              <a:spcBef>
                <a:spcPts val="700"/>
              </a:spcBef>
              <a:spcAft>
                <a:spcPts val="0"/>
              </a:spcAft>
              <a:defRPr/>
            </a:pPr>
            <a:r>
              <a:rPr lang="en-US" altLang="zh-CN" sz="2200" b="1" dirty="0">
                <a:solidFill>
                  <a:srgbClr val="003192"/>
                </a:solidFill>
                <a:latin typeface="黑体" panose="02010609060101010101" pitchFamily="49" charset="-122"/>
                <a:ea typeface="黑体" panose="02010609060101010101" pitchFamily="49" charset="-122"/>
              </a:rPr>
              <a:t>  </a:t>
            </a:r>
            <a:r>
              <a:rPr lang="zh-CN" altLang="en-US" sz="2200" b="1" dirty="0">
                <a:solidFill>
                  <a:srgbClr val="003192"/>
                </a:solidFill>
                <a:latin typeface="黑体" panose="02010609060101010101" pitchFamily="49" charset="-122"/>
                <a:ea typeface="黑体" panose="02010609060101010101" pitchFamily="49" charset="-122"/>
              </a:rPr>
              <a:t>❀ 空气动力性噪声：由气体振动产生。当气体中存在涡流或发生压力突变时引起气体扰动。</a:t>
            </a:r>
            <a:endParaRPr lang="en-US" altLang="zh-CN" sz="2200" b="1"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000"/>
              </a:lnSpc>
              <a:spcBef>
                <a:spcPts val="700"/>
              </a:spcBef>
              <a:spcAft>
                <a:spcPts val="0"/>
              </a:spcAft>
              <a:defRPr/>
            </a:pPr>
            <a:r>
              <a:rPr lang="en-US" altLang="zh-CN" sz="2200" b="1" dirty="0">
                <a:solidFill>
                  <a:srgbClr val="003192"/>
                </a:solidFill>
                <a:latin typeface="黑体" panose="02010609060101010101" pitchFamily="49" charset="-122"/>
                <a:ea typeface="黑体" panose="02010609060101010101" pitchFamily="49" charset="-122"/>
              </a:rPr>
              <a:t>  </a:t>
            </a:r>
            <a:r>
              <a:rPr lang="zh-CN" altLang="en-US" sz="2200" b="1" dirty="0">
                <a:solidFill>
                  <a:srgbClr val="003192"/>
                </a:solidFill>
                <a:latin typeface="黑体" panose="02010609060101010101" pitchFamily="49" charset="-122"/>
                <a:ea typeface="黑体" panose="02010609060101010101" pitchFamily="49" charset="-122"/>
              </a:rPr>
              <a:t>❀ 电磁性噪声：由于磁场脉动、磁致伸缩、变压器机构、电源频率脉动等引起电气部件振动而产生。</a:t>
            </a:r>
            <a:endParaRPr lang="en-US" altLang="zh-CN" sz="2200" b="1"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000"/>
              </a:lnSpc>
              <a:spcBef>
                <a:spcPts val="700"/>
              </a:spcBef>
              <a:spcAft>
                <a:spcPts val="0"/>
              </a:spcAft>
              <a:defRPr/>
            </a:pPr>
            <a:endParaRPr lang="zh-CN" altLang="en-US" sz="2200" b="1" dirty="0">
              <a:latin typeface="+mn-lt"/>
              <a:ea typeface="+mn-ea"/>
            </a:endParaRPr>
          </a:p>
          <a:p>
            <a:pPr marL="180975" indent="-180975" algn="just" fontAlgn="auto">
              <a:lnSpc>
                <a:spcPts val="3800"/>
              </a:lnSpc>
              <a:spcBef>
                <a:spcPts val="700"/>
              </a:spcBef>
              <a:spcAft>
                <a:spcPts val="0"/>
              </a:spcAft>
              <a:defRPr/>
            </a:pPr>
            <a:r>
              <a:rPr lang="zh-CN" altLang="en-US" sz="2400" b="1" kern="0" dirty="0">
                <a:solidFill>
                  <a:srgbClr val="C00000"/>
                </a:solidFill>
                <a:latin typeface="隶书" pitchFamily="49" charset="-122"/>
                <a:ea typeface="隶书" pitchFamily="49" charset="-122"/>
              </a:rPr>
              <a:t> </a:t>
            </a:r>
            <a:endParaRPr lang="zh-CN" altLang="en-US" sz="2400" b="1" kern="0" dirty="0">
              <a:solidFill>
                <a:srgbClr val="C00000"/>
              </a:solidFill>
              <a:latin typeface="隶书" pitchFamily="49" charset="-122"/>
              <a:ea typeface="隶书"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2">
                <a:lumMod val="75000"/>
              </a:schemeClr>
            </a:solidFill>
            <a:miter lim="800000"/>
          </a:ln>
          <a:effectLst/>
        </p:spPr>
        <p:txBody>
          <a:bodyPr/>
          <a:lstStyle/>
          <a:p>
            <a:pPr fontAlgn="auto">
              <a:lnSpc>
                <a:spcPts val="3800"/>
              </a:lnSpc>
              <a:spcBef>
                <a:spcPts val="1800"/>
              </a:spcBef>
              <a:spcAft>
                <a:spcPts val="0"/>
              </a:spcAft>
              <a:defRPr/>
            </a:pPr>
            <a:endParaRPr lang="en-US" altLang="zh-CN" sz="2800" b="1" dirty="0">
              <a:latin typeface="+mn-lt"/>
              <a:ea typeface="+mn-ea"/>
            </a:endParaRPr>
          </a:p>
          <a:p>
            <a:pPr marL="180975" indent="-180975" algn="just" fontAlgn="auto">
              <a:lnSpc>
                <a:spcPts val="3800"/>
              </a:lnSpc>
              <a:spcBef>
                <a:spcPts val="700"/>
              </a:spcBef>
              <a:spcAft>
                <a:spcPts val="0"/>
              </a:spcAft>
              <a:defRPr/>
            </a:pPr>
            <a:r>
              <a:rPr lang="zh-CN" altLang="en-US" sz="2800" b="1" dirty="0">
                <a:latin typeface="+mn-lt"/>
                <a:ea typeface="+mn-ea"/>
              </a:rPr>
              <a:t>    </a:t>
            </a:r>
            <a:r>
              <a:rPr lang="zh-CN" altLang="en-US" sz="2400" b="1" kern="0" dirty="0">
                <a:solidFill>
                  <a:srgbClr val="C00000"/>
                </a:solidFill>
                <a:latin typeface="隶书" pitchFamily="49" charset="-122"/>
                <a:ea typeface="隶书" pitchFamily="49" charset="-122"/>
              </a:rPr>
              <a:t>声源的控制</a:t>
            </a:r>
            <a:endParaRPr lang="en-US" altLang="zh-CN" sz="2400" b="1" kern="0" dirty="0">
              <a:solidFill>
                <a:srgbClr val="C00000"/>
              </a:solidFill>
              <a:latin typeface="隶书" pitchFamily="49" charset="-122"/>
              <a:ea typeface="隶书" pitchFamily="49" charset="-122"/>
            </a:endParaRPr>
          </a:p>
          <a:p>
            <a:pPr marL="361950" indent="628650" fontAlgn="auto">
              <a:lnSpc>
                <a:spcPts val="3800"/>
              </a:lnSpc>
              <a:spcBef>
                <a:spcPts val="2400"/>
              </a:spcBef>
              <a:spcAft>
                <a:spcPts val="0"/>
              </a:spcAft>
              <a:defRPr/>
            </a:pPr>
            <a:r>
              <a:rPr lang="zh-CN" altLang="en-US" sz="2400" b="1" dirty="0">
                <a:latin typeface="黑体" panose="02010609060101010101" pitchFamily="49" charset="-122"/>
                <a:ea typeface="黑体" panose="02010609060101010101" pitchFamily="49" charset="-122"/>
              </a:rPr>
              <a:t>消除噪声污染的根本途径是减少机器设备本身的振动和噪声，主要方法包括选用低噪声、低振动的设备，生产噪声的设备安装时设置减振基础、噪声较大的设备设置消声装置等。</a:t>
            </a:r>
            <a:endParaRPr lang="zh-CN" altLang="en-US" sz="2400" b="1" dirty="0">
              <a:latin typeface="黑体" panose="02010609060101010101" pitchFamily="49" charset="-122"/>
              <a:ea typeface="黑体" panose="02010609060101010101" pitchFamily="49" charset="-122"/>
            </a:endParaRPr>
          </a:p>
          <a:p>
            <a:pPr marL="895350" indent="-895350" algn="just" fontAlgn="auto">
              <a:lnSpc>
                <a:spcPts val="3000"/>
              </a:lnSpc>
              <a:spcBef>
                <a:spcPts val="700"/>
              </a:spcBef>
              <a:spcAft>
                <a:spcPts val="0"/>
              </a:spcAft>
              <a:defRPr/>
            </a:pPr>
            <a:endParaRPr lang="zh-CN" altLang="en-US" sz="2200" b="1" dirty="0">
              <a:latin typeface="+mn-lt"/>
              <a:ea typeface="+mn-ea"/>
            </a:endParaRPr>
          </a:p>
          <a:p>
            <a:pPr marL="180975" indent="-180975" algn="just" fontAlgn="auto">
              <a:lnSpc>
                <a:spcPts val="3800"/>
              </a:lnSpc>
              <a:spcBef>
                <a:spcPts val="700"/>
              </a:spcBef>
              <a:spcAft>
                <a:spcPts val="0"/>
              </a:spcAft>
              <a:defRPr/>
            </a:pPr>
            <a:r>
              <a:rPr lang="zh-CN" altLang="en-US" sz="2400" b="1" kern="0" dirty="0">
                <a:solidFill>
                  <a:srgbClr val="C00000"/>
                </a:solidFill>
                <a:latin typeface="隶书" pitchFamily="49" charset="-122"/>
                <a:ea typeface="隶书" pitchFamily="49" charset="-122"/>
              </a:rPr>
              <a:t> </a:t>
            </a:r>
            <a:endParaRPr lang="zh-CN" altLang="en-US" sz="2400" b="1" kern="0" dirty="0">
              <a:solidFill>
                <a:srgbClr val="C00000"/>
              </a:solidFill>
              <a:latin typeface="隶书" pitchFamily="49" charset="-122"/>
              <a:ea typeface="隶书"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rgbClr val="0070C0"/>
            </a:solidFill>
            <a:miter lim="800000"/>
          </a:ln>
          <a:effectLst/>
        </p:spPr>
        <p:txBody>
          <a:bodyPr/>
          <a:lstStyle/>
          <a:p>
            <a:pPr marL="180975" indent="-180975" fontAlgn="auto">
              <a:lnSpc>
                <a:spcPts val="3800"/>
              </a:lnSpc>
              <a:spcBef>
                <a:spcPts val="1800"/>
              </a:spcBef>
              <a:spcAft>
                <a:spcPts val="0"/>
              </a:spcAft>
              <a:defRPr/>
            </a:pPr>
            <a:r>
              <a:rPr lang="en-US" altLang="zh-CN" sz="2800" b="1" dirty="0">
                <a:latin typeface="黑体" panose="02010609060101010101" pitchFamily="49" charset="-122"/>
                <a:ea typeface="黑体" panose="02010609060101010101" pitchFamily="49" charset="-122"/>
              </a:rPr>
              <a:t>                   </a:t>
            </a:r>
            <a:r>
              <a:rPr lang="en-US" altLang="zh-CN" sz="2600" b="1" dirty="0">
                <a:latin typeface="黑体" panose="02010609060101010101" pitchFamily="49" charset="-122"/>
                <a:ea typeface="黑体" panose="02010609060101010101" pitchFamily="49" charset="-122"/>
              </a:rPr>
              <a:t> </a:t>
            </a:r>
            <a:endParaRPr lang="en-US" altLang="zh-CN" sz="2600" b="1" dirty="0">
              <a:latin typeface="黑体" panose="02010609060101010101" pitchFamily="49" charset="-122"/>
              <a:ea typeface="黑体" panose="02010609060101010101" pitchFamily="49" charset="-122"/>
            </a:endParaRPr>
          </a:p>
          <a:p>
            <a:pPr marL="180975" indent="714375" fontAlgn="auto">
              <a:lnSpc>
                <a:spcPts val="3800"/>
              </a:lnSpc>
              <a:spcBef>
                <a:spcPts val="1800"/>
              </a:spcBef>
              <a:spcAft>
                <a:spcPts val="0"/>
              </a:spcAft>
              <a:defRPr/>
            </a:pPr>
            <a:r>
              <a:rPr lang="zh-CN" altLang="en-US" sz="2800" b="1" dirty="0">
                <a:solidFill>
                  <a:srgbClr val="003192"/>
                </a:solidFill>
                <a:latin typeface="黑体" panose="02010609060101010101" pitchFamily="49" charset="-122"/>
                <a:ea typeface="黑体" panose="02010609060101010101" pitchFamily="49" charset="-122"/>
              </a:rPr>
              <a:t>噪声主要是通过空气或固体传播。由于某种技术和经济的原因，从声源上控制噪声难以实现，这时可从传播途径上加以考虑。</a:t>
            </a:r>
            <a:endParaRPr lang="en-US" altLang="zh-CN" sz="2800" b="1" dirty="0">
              <a:solidFill>
                <a:srgbClr val="003192"/>
              </a:solidFill>
              <a:latin typeface="黑体" panose="02010609060101010101" pitchFamily="49" charset="-122"/>
              <a:ea typeface="黑体" panose="02010609060101010101" pitchFamily="49" charset="-122"/>
            </a:endParaRPr>
          </a:p>
          <a:p>
            <a:pPr marL="180975" indent="714375" fontAlgn="auto">
              <a:lnSpc>
                <a:spcPts val="3800"/>
              </a:lnSpc>
              <a:spcBef>
                <a:spcPts val="1800"/>
              </a:spcBef>
              <a:spcAft>
                <a:spcPts val="0"/>
              </a:spcAft>
              <a:defRPr/>
            </a:pPr>
            <a:r>
              <a:rPr lang="zh-CN" altLang="en-US" sz="2800" b="1" dirty="0">
                <a:solidFill>
                  <a:srgbClr val="003192"/>
                </a:solidFill>
                <a:latin typeface="黑体" panose="02010609060101010101" pitchFamily="49" charset="-122"/>
                <a:ea typeface="黑体" panose="02010609060101010101" pitchFamily="49" charset="-122"/>
              </a:rPr>
              <a:t>在传播途径上阻断和屏蔽声波的传播，或使声波传播的能量随距离衰减，是控制噪声、限制噪声传播的有效方法。</a:t>
            </a:r>
            <a:endParaRPr lang="zh-CN" altLang="en-US" sz="2800" b="1" dirty="0">
              <a:solidFill>
                <a:srgbClr val="003192"/>
              </a:solidFill>
              <a:latin typeface="黑体" panose="02010609060101010101" pitchFamily="49" charset="-122"/>
              <a:ea typeface="黑体" panose="02010609060101010101" pitchFamily="49" charset="-122"/>
            </a:endParaRPr>
          </a:p>
          <a:p>
            <a:pPr marL="180975" indent="714375" fontAlgn="auto">
              <a:lnSpc>
                <a:spcPts val="3800"/>
              </a:lnSpc>
              <a:spcBef>
                <a:spcPts val="1800"/>
              </a:spcBef>
              <a:spcAft>
                <a:spcPts val="0"/>
              </a:spcAft>
              <a:defRPr/>
            </a:pPr>
            <a:endParaRPr lang="en-US" altLang="zh-CN" sz="1000" b="1" dirty="0">
              <a:solidFill>
                <a:srgbClr val="002060"/>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rgbClr val="0070C0"/>
            </a:solidFill>
            <a:miter lim="800000"/>
          </a:ln>
          <a:effectLst/>
        </p:spPr>
        <p:txBody>
          <a:bodyPr/>
          <a:lstStyle/>
          <a:p>
            <a:pPr marL="180975" indent="-180975" fontAlgn="auto">
              <a:lnSpc>
                <a:spcPts val="3800"/>
              </a:lnSpc>
              <a:spcBef>
                <a:spcPts val="1800"/>
              </a:spcBef>
              <a:spcAft>
                <a:spcPts val="0"/>
              </a:spcAft>
              <a:defRPr/>
            </a:pPr>
            <a:r>
              <a:rPr lang="en-US" altLang="zh-CN" sz="2200" b="1" dirty="0">
                <a:latin typeface="+mn-lt"/>
                <a:ea typeface="+mn-ea"/>
              </a:rPr>
              <a:t>                   </a:t>
            </a:r>
            <a:r>
              <a:rPr lang="en-US" altLang="zh-CN" sz="2200" b="1" dirty="0">
                <a:latin typeface="+mn-ea"/>
                <a:ea typeface="+mn-ea"/>
              </a:rPr>
              <a:t> </a:t>
            </a:r>
            <a:endParaRPr lang="en-US" altLang="zh-CN" sz="2200" b="1" dirty="0">
              <a:latin typeface="+mn-ea"/>
              <a:ea typeface="+mn-ea"/>
            </a:endParaRPr>
          </a:p>
          <a:p>
            <a:pPr fontAlgn="auto">
              <a:spcBef>
                <a:spcPts val="0"/>
              </a:spcBef>
              <a:spcAft>
                <a:spcPts val="0"/>
              </a:spcAft>
              <a:defRPr/>
            </a:pPr>
            <a:endParaRPr lang="en-US" altLang="zh-CN" sz="2200" b="1" dirty="0">
              <a:latin typeface="+mn-lt"/>
              <a:ea typeface="+mn-ea"/>
            </a:endParaRPr>
          </a:p>
          <a:p>
            <a:pPr indent="361950" fontAlgn="auto">
              <a:spcBef>
                <a:spcPts val="0"/>
              </a:spcBef>
              <a:spcAft>
                <a:spcPts val="0"/>
              </a:spcAft>
              <a:defRPr/>
            </a:pPr>
            <a:r>
              <a:rPr lang="zh-CN" altLang="en-US" sz="2000" b="1" kern="0" dirty="0">
                <a:solidFill>
                  <a:srgbClr val="C00000"/>
                </a:solidFill>
                <a:latin typeface="隶书" pitchFamily="49" charset="-122"/>
                <a:ea typeface="隶书" pitchFamily="49" charset="-122"/>
              </a:rPr>
              <a:t>传播途径的控制需考虑：</a:t>
            </a:r>
            <a:endParaRPr lang="en-US" altLang="zh-CN" sz="2200" b="1" dirty="0">
              <a:latin typeface="+mn-lt"/>
              <a:ea typeface="+mn-ea"/>
            </a:endParaRPr>
          </a:p>
          <a:p>
            <a:pPr indent="361950" fontAlgn="auto">
              <a:spcBef>
                <a:spcPts val="0"/>
              </a:spcBef>
              <a:spcAft>
                <a:spcPts val="0"/>
              </a:spcAft>
              <a:defRPr/>
            </a:pPr>
            <a:r>
              <a:rPr lang="zh-CN" altLang="en-US" sz="2200" b="1" dirty="0">
                <a:latin typeface="黑体" panose="02010609060101010101" pitchFamily="49" charset="-122"/>
                <a:ea typeface="黑体" panose="02010609060101010101" pitchFamily="49" charset="-122"/>
              </a:rPr>
              <a:t>❀  总图布局合理。</a:t>
            </a:r>
            <a:endParaRPr lang="en-US" altLang="zh-CN" sz="2200" b="1" dirty="0">
              <a:latin typeface="黑体" panose="02010609060101010101" pitchFamily="49" charset="-122"/>
              <a:ea typeface="黑体" panose="02010609060101010101" pitchFamily="49" charset="-122"/>
            </a:endParaRPr>
          </a:p>
          <a:p>
            <a:pPr indent="361950" fontAlgn="auto">
              <a:spcBef>
                <a:spcPts val="0"/>
              </a:spcBef>
              <a:spcAft>
                <a:spcPts val="0"/>
              </a:spcAft>
              <a:defRPr/>
            </a:pPr>
            <a:endParaRPr lang="en-US" altLang="zh-CN" sz="2200" b="1" dirty="0">
              <a:latin typeface="黑体" panose="02010609060101010101" pitchFamily="49" charset="-122"/>
              <a:ea typeface="黑体" panose="02010609060101010101" pitchFamily="49" charset="-122"/>
            </a:endParaRPr>
          </a:p>
          <a:p>
            <a:pPr indent="361950" fontAlgn="auto">
              <a:spcBef>
                <a:spcPts val="0"/>
              </a:spcBef>
              <a:spcAft>
                <a:spcPts val="0"/>
              </a:spcAft>
              <a:defRPr/>
            </a:pPr>
            <a:endParaRPr lang="zh-CN" altLang="en-US" sz="2200" b="1" dirty="0">
              <a:latin typeface="黑体" panose="02010609060101010101" pitchFamily="49" charset="-122"/>
              <a:ea typeface="黑体" panose="02010609060101010101" pitchFamily="49" charset="-122"/>
            </a:endParaRPr>
          </a:p>
          <a:p>
            <a:pPr indent="361950" fontAlgn="auto">
              <a:spcBef>
                <a:spcPts val="1200"/>
              </a:spcBef>
              <a:spcAft>
                <a:spcPts val="0"/>
              </a:spcAft>
              <a:defRPr/>
            </a:pPr>
            <a:r>
              <a:rPr lang="zh-CN" altLang="en-US" sz="2200" b="1" dirty="0">
                <a:latin typeface="黑体" panose="02010609060101010101" pitchFamily="49" charset="-122"/>
                <a:ea typeface="黑体" panose="02010609060101010101" pitchFamily="49" charset="-122"/>
              </a:rPr>
              <a:t>❀  控制生产车间的噪声。</a:t>
            </a:r>
            <a:endParaRPr lang="en-US" altLang="zh-CN" sz="2200" b="1" dirty="0">
              <a:latin typeface="黑体" panose="02010609060101010101" pitchFamily="49" charset="-122"/>
              <a:ea typeface="黑体" panose="02010609060101010101" pitchFamily="49" charset="-122"/>
            </a:endParaRPr>
          </a:p>
          <a:p>
            <a:pPr indent="361950" fontAlgn="auto">
              <a:spcBef>
                <a:spcPts val="0"/>
              </a:spcBef>
              <a:spcAft>
                <a:spcPts val="0"/>
              </a:spcAft>
              <a:defRPr/>
            </a:pPr>
            <a:endParaRPr lang="en-US" altLang="zh-CN" sz="2200" b="1" dirty="0">
              <a:latin typeface="黑体" panose="02010609060101010101" pitchFamily="49" charset="-122"/>
              <a:ea typeface="黑体" panose="02010609060101010101" pitchFamily="49" charset="-122"/>
            </a:endParaRPr>
          </a:p>
          <a:p>
            <a:pPr indent="361950" fontAlgn="auto">
              <a:spcBef>
                <a:spcPts val="0"/>
              </a:spcBef>
              <a:spcAft>
                <a:spcPts val="0"/>
              </a:spcAft>
              <a:defRPr/>
            </a:pPr>
            <a:endParaRPr lang="en-US" altLang="zh-CN" sz="2200" b="1" dirty="0">
              <a:latin typeface="黑体" panose="02010609060101010101" pitchFamily="49" charset="-122"/>
              <a:ea typeface="黑体" panose="02010609060101010101" pitchFamily="49" charset="-122"/>
            </a:endParaRPr>
          </a:p>
          <a:p>
            <a:pPr indent="361950" fontAlgn="auto">
              <a:spcBef>
                <a:spcPts val="0"/>
              </a:spcBef>
              <a:spcAft>
                <a:spcPts val="0"/>
              </a:spcAft>
              <a:defRPr/>
            </a:pPr>
            <a:endParaRPr lang="en-US" altLang="zh-CN" sz="2200" b="1" dirty="0">
              <a:latin typeface="黑体" panose="02010609060101010101" pitchFamily="49" charset="-122"/>
              <a:ea typeface="黑体" panose="02010609060101010101" pitchFamily="49" charset="-122"/>
            </a:endParaRPr>
          </a:p>
          <a:p>
            <a:pPr indent="361950" fontAlgn="auto">
              <a:lnSpc>
                <a:spcPts val="3800"/>
              </a:lnSpc>
              <a:spcBef>
                <a:spcPts val="0"/>
              </a:spcBef>
              <a:spcAft>
                <a:spcPts val="0"/>
              </a:spcAft>
              <a:defRPr/>
            </a:pPr>
            <a:r>
              <a:rPr lang="zh-CN" altLang="en-US" sz="2200" b="1" dirty="0">
                <a:latin typeface="黑体" panose="02010609060101010101" pitchFamily="49" charset="-122"/>
                <a:ea typeface="黑体" panose="02010609060101010101" pitchFamily="49" charset="-122"/>
              </a:rPr>
              <a:t>❀  利用天然地形上的土坡、树丛和草坪等控制噪声。</a:t>
            </a:r>
            <a:endParaRPr lang="en-US" altLang="zh-CN" sz="2200" b="1" dirty="0">
              <a:latin typeface="黑体" panose="02010609060101010101" pitchFamily="49" charset="-122"/>
              <a:ea typeface="黑体" panose="02010609060101010101" pitchFamily="49" charset="-122"/>
            </a:endParaRPr>
          </a:p>
          <a:p>
            <a:pPr indent="361950" fontAlgn="auto">
              <a:lnSpc>
                <a:spcPts val="3800"/>
              </a:lnSpc>
              <a:spcBef>
                <a:spcPts val="0"/>
              </a:spcBef>
              <a:spcAft>
                <a:spcPts val="0"/>
              </a:spcAft>
              <a:defRPr/>
            </a:pPr>
            <a:r>
              <a:rPr lang="zh-CN" altLang="en-US" sz="2200" b="1" dirty="0">
                <a:latin typeface="黑体" panose="02010609060101010101" pitchFamily="49" charset="-122"/>
                <a:ea typeface="黑体" panose="02010609060101010101" pitchFamily="49" charset="-122"/>
              </a:rPr>
              <a:t>❀  利用声源的指向性控制噪声。</a:t>
            </a:r>
            <a:endParaRPr lang="en-US" altLang="zh-CN" sz="2200" b="1" dirty="0">
              <a:solidFill>
                <a:srgbClr val="002060"/>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24259" name="矩形 6"/>
          <p:cNvSpPr>
            <a:spLocks noChangeArrowheads="1"/>
          </p:cNvSpPr>
          <p:nvPr/>
        </p:nvSpPr>
        <p:spPr bwMode="auto">
          <a:xfrm>
            <a:off x="1219200" y="3352800"/>
            <a:ext cx="7086600" cy="646113"/>
          </a:xfrm>
          <a:prstGeom prst="rect">
            <a:avLst/>
          </a:prstGeom>
          <a:noFill/>
          <a:ln w="9525">
            <a:noFill/>
            <a:miter lim="800000"/>
          </a:ln>
        </p:spPr>
        <p:txBody>
          <a:bodyPr>
            <a:spAutoFit/>
          </a:bodyPr>
          <a:lstStyle/>
          <a:p>
            <a:r>
              <a:rPr lang="zh-CN" altLang="en-US" b="1">
                <a:solidFill>
                  <a:srgbClr val="003192"/>
                </a:solidFill>
                <a:latin typeface="黑体" panose="02010609060101010101" pitchFamily="49" charset="-122"/>
                <a:ea typeface="黑体" panose="02010609060101010101" pitchFamily="49" charset="-122"/>
              </a:rPr>
              <a:t>将高噪声车间与一般噪声较低的车间、生活区分开；将特别强烈的噪声源，设置在离厂区比较远的地区等。</a:t>
            </a:r>
            <a:endParaRPr lang="zh-CN" altLang="en-US" b="1">
              <a:solidFill>
                <a:srgbClr val="003192"/>
              </a:solidFill>
              <a:latin typeface="黑体" panose="02010609060101010101" pitchFamily="49" charset="-122"/>
              <a:ea typeface="黑体" panose="02010609060101010101" pitchFamily="49" charset="-122"/>
            </a:endParaRPr>
          </a:p>
        </p:txBody>
      </p:sp>
      <p:sp>
        <p:nvSpPr>
          <p:cNvPr id="224260" name="矩形 8"/>
          <p:cNvSpPr>
            <a:spLocks noChangeArrowheads="1"/>
          </p:cNvSpPr>
          <p:nvPr/>
        </p:nvSpPr>
        <p:spPr bwMode="auto">
          <a:xfrm>
            <a:off x="1219200" y="4533900"/>
            <a:ext cx="7086600" cy="923925"/>
          </a:xfrm>
          <a:prstGeom prst="rect">
            <a:avLst/>
          </a:prstGeom>
          <a:noFill/>
          <a:ln w="9525">
            <a:noFill/>
            <a:miter lim="800000"/>
          </a:ln>
        </p:spPr>
        <p:txBody>
          <a:bodyPr>
            <a:spAutoFit/>
          </a:bodyPr>
          <a:lstStyle/>
          <a:p>
            <a:r>
              <a:rPr lang="zh-CN" altLang="en-US" b="1">
                <a:solidFill>
                  <a:srgbClr val="003192"/>
                </a:solidFill>
                <a:latin typeface="黑体" panose="02010609060101010101" pitchFamily="49" charset="-122"/>
                <a:ea typeface="黑体" panose="02010609060101010101" pitchFamily="49" charset="-122"/>
              </a:rPr>
              <a:t>生产工艺设备的平面布置采取“静闹分区”，防止相互影响；将各车间同类型的噪声源集中布置在一个区域内，不仅防止声源过于分散、扩大噪声污染面，而且也便于采取声学技术措施集中处理。</a:t>
            </a:r>
            <a:endParaRPr lang="zh-CN" altLang="en-US" b="1">
              <a:solidFill>
                <a:srgbClr val="003192"/>
              </a:solidFill>
              <a:latin typeface="黑体" panose="02010609060101010101" pitchFamily="49" charset="-122"/>
              <a:ea typeface="黑体" panose="02010609060101010101" pitchFamily="49" charset="-122"/>
            </a:endParaRPr>
          </a:p>
        </p:txBody>
      </p:sp>
      <p:sp>
        <p:nvSpPr>
          <p:cNvPr id="9"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06375" y="1676400"/>
            <a:ext cx="8632825" cy="4800600"/>
          </a:xfrm>
          <a:prstGeom prst="rect">
            <a:avLst/>
          </a:prstGeom>
          <a:noFill/>
          <a:ln w="9525">
            <a:solidFill>
              <a:schemeClr val="accent1">
                <a:lumMod val="50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800" b="1" dirty="0">
              <a:solidFill>
                <a:srgbClr val="003192"/>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r>
              <a:rPr lang="zh-CN" altLang="en-US" sz="2800" b="1" dirty="0">
                <a:solidFill>
                  <a:srgbClr val="003192"/>
                </a:solidFill>
                <a:latin typeface="黑体" panose="02010609060101010101" pitchFamily="49" charset="-122"/>
                <a:ea typeface="黑体" panose="02010609060101010101" pitchFamily="49" charset="-122"/>
              </a:rPr>
              <a:t>在声源和途径上无法采取措施，或采取了声学技术措施仍达不到预期效果时，就必须为作业人员提供良好的个体防护用品，例如防声耳塞、防护耳罩、防声帽盔等。</a:t>
            </a:r>
            <a:endParaRPr lang="zh-CN" altLang="en-US" sz="2800" b="1" dirty="0">
              <a:solidFill>
                <a:srgbClr val="003192"/>
              </a:solidFill>
              <a:latin typeface="黑体" panose="02010609060101010101" pitchFamily="49" charset="-122"/>
              <a:ea typeface="黑体" panose="02010609060101010101" pitchFamily="49" charset="-122"/>
            </a:endParaRPr>
          </a:p>
          <a:p>
            <a:pPr indent="447675" fontAlgn="auto">
              <a:lnSpc>
                <a:spcPts val="3800"/>
              </a:lnSpc>
              <a:spcBef>
                <a:spcPts val="90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457200" y="12573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标题 1"/>
          <p:cNvSpPr>
            <a:spLocks noGrp="1"/>
          </p:cNvSpPr>
          <p:nvPr>
            <p:ph type="title" idx="4294967295"/>
          </p:nvPr>
        </p:nvSpPr>
        <p:spPr>
          <a:xfrm>
            <a:off x="250825" y="214313"/>
            <a:ext cx="8713788" cy="692150"/>
          </a:xfrm>
          <a:solidFill>
            <a:srgbClr val="008000"/>
          </a:solidFill>
        </p:spPr>
        <p:txBody>
          <a:bodyPr/>
          <a:lstStyle/>
          <a:p>
            <a:r>
              <a:rPr lang="zh-CN" altLang="en-US" sz="3600">
                <a:solidFill>
                  <a:schemeClr val="bg1"/>
                </a:solidFill>
              </a:rPr>
              <a:t>工作场所职业病危害管理控制的方式</a:t>
            </a:r>
            <a:endParaRPr lang="zh-CN" altLang="en-US" sz="3600">
              <a:solidFill>
                <a:schemeClr val="bg1"/>
              </a:solidFill>
            </a:endParaRPr>
          </a:p>
        </p:txBody>
      </p:sp>
      <p:sp>
        <p:nvSpPr>
          <p:cNvPr id="15362" name="文本框 19"/>
          <p:cNvSpPr txBox="1">
            <a:spLocks noChangeArrowheads="1"/>
          </p:cNvSpPr>
          <p:nvPr/>
        </p:nvSpPr>
        <p:spPr bwMode="auto">
          <a:xfrm>
            <a:off x="3711575" y="5246688"/>
            <a:ext cx="1697038" cy="369887"/>
          </a:xfrm>
          <a:prstGeom prst="rect">
            <a:avLst/>
          </a:prstGeom>
          <a:noFill/>
          <a:ln w="9525">
            <a:noFill/>
            <a:miter lim="800000"/>
          </a:ln>
        </p:spPr>
        <p:txBody>
          <a:bodyPr wrap="none">
            <a:spAutoFit/>
          </a:bodyPr>
          <a:lstStyle/>
          <a:p>
            <a:r>
              <a:rPr lang="zh-CN" altLang="en-US" b="1">
                <a:solidFill>
                  <a:schemeClr val="bg1"/>
                </a:solidFill>
                <a:latin typeface="黑体" panose="02010609060101010101" pitchFamily="49" charset="-122"/>
                <a:ea typeface="黑体" panose="02010609060101010101" pitchFamily="49" charset="-122"/>
              </a:rPr>
              <a:t>赖祖亮</a:t>
            </a:r>
            <a:r>
              <a:rPr lang="en-US" altLang="zh-CN" b="1">
                <a:solidFill>
                  <a:schemeClr val="bg1"/>
                </a:solidFill>
                <a:latin typeface="黑体" panose="02010609060101010101" pitchFamily="49" charset="-122"/>
                <a:ea typeface="黑体" panose="02010609060101010101" pitchFamily="49" charset="-122"/>
              </a:rPr>
              <a:t>@</a:t>
            </a:r>
            <a:r>
              <a:rPr lang="zh-CN" altLang="en-US" b="1">
                <a:solidFill>
                  <a:schemeClr val="bg1"/>
                </a:solidFill>
                <a:latin typeface="黑体" panose="02010609060101010101" pitchFamily="49" charset="-122"/>
                <a:ea typeface="黑体" panose="02010609060101010101" pitchFamily="49" charset="-122"/>
              </a:rPr>
              <a:t>小木虫</a:t>
            </a:r>
            <a:endParaRPr lang="zh-CN" altLang="en-US" b="1">
              <a:solidFill>
                <a:schemeClr val="bg1"/>
              </a:solidFill>
              <a:latin typeface="黑体" panose="02010609060101010101" pitchFamily="49" charset="-122"/>
              <a:ea typeface="黑体" panose="02010609060101010101" pitchFamily="49" charset="-122"/>
            </a:endParaRPr>
          </a:p>
        </p:txBody>
      </p:sp>
      <p:sp>
        <p:nvSpPr>
          <p:cNvPr id="15363" name="文本框 18"/>
          <p:cNvSpPr txBox="1">
            <a:spLocks noChangeArrowheads="1"/>
          </p:cNvSpPr>
          <p:nvPr/>
        </p:nvSpPr>
        <p:spPr bwMode="auto">
          <a:xfrm>
            <a:off x="1501775" y="2562225"/>
            <a:ext cx="1697038" cy="369888"/>
          </a:xfrm>
          <a:prstGeom prst="rect">
            <a:avLst/>
          </a:prstGeom>
          <a:noFill/>
          <a:ln w="9525">
            <a:noFill/>
            <a:miter lim="800000"/>
          </a:ln>
        </p:spPr>
        <p:txBody>
          <a:bodyPr wrap="none">
            <a:spAutoFit/>
          </a:bodyPr>
          <a:lstStyle/>
          <a:p>
            <a:r>
              <a:rPr lang="zh-CN" altLang="en-US" b="1">
                <a:solidFill>
                  <a:schemeClr val="bg1"/>
                </a:solidFill>
                <a:latin typeface="黑体" panose="02010609060101010101" pitchFamily="49" charset="-122"/>
                <a:ea typeface="黑体" panose="02010609060101010101" pitchFamily="49" charset="-122"/>
              </a:rPr>
              <a:t>赖祖亮</a:t>
            </a:r>
            <a:r>
              <a:rPr lang="en-US" altLang="zh-CN" b="1">
                <a:solidFill>
                  <a:schemeClr val="bg1"/>
                </a:solidFill>
                <a:latin typeface="黑体" panose="02010609060101010101" pitchFamily="49" charset="-122"/>
                <a:ea typeface="黑体" panose="02010609060101010101" pitchFamily="49" charset="-122"/>
              </a:rPr>
              <a:t>@</a:t>
            </a:r>
            <a:r>
              <a:rPr lang="zh-CN" altLang="en-US" b="1">
                <a:solidFill>
                  <a:schemeClr val="bg1"/>
                </a:solidFill>
                <a:latin typeface="黑体" panose="02010609060101010101" pitchFamily="49" charset="-122"/>
                <a:ea typeface="黑体" panose="02010609060101010101" pitchFamily="49" charset="-122"/>
              </a:rPr>
              <a:t>小木虫</a:t>
            </a:r>
            <a:endParaRPr lang="zh-CN" altLang="en-US" b="1">
              <a:solidFill>
                <a:schemeClr val="bg1"/>
              </a:solidFill>
              <a:latin typeface="黑体" panose="02010609060101010101" pitchFamily="49" charset="-122"/>
              <a:ea typeface="黑体" panose="02010609060101010101" pitchFamily="49" charset="-122"/>
            </a:endParaRPr>
          </a:p>
        </p:txBody>
      </p:sp>
      <p:grpSp>
        <p:nvGrpSpPr>
          <p:cNvPr id="2" name="组合 3"/>
          <p:cNvGrpSpPr/>
          <p:nvPr/>
        </p:nvGrpSpPr>
        <p:grpSpPr bwMode="auto">
          <a:xfrm>
            <a:off x="179388" y="1125538"/>
            <a:ext cx="6480175" cy="863600"/>
            <a:chOff x="703" y="1071"/>
            <a:chExt cx="4082" cy="544"/>
          </a:xfrm>
        </p:grpSpPr>
        <p:sp>
          <p:nvSpPr>
            <p:cNvPr id="10274" name="自选图形 4"/>
            <p:cNvSpPr>
              <a:spLocks noChangeArrowheads="1"/>
            </p:cNvSpPr>
            <p:nvPr/>
          </p:nvSpPr>
          <p:spPr bwMode="auto">
            <a:xfrm rot="-5400000">
              <a:off x="2472" y="-698"/>
              <a:ext cx="544" cy="4082"/>
            </a:xfrm>
            <a:prstGeom prst="can">
              <a:avLst>
                <a:gd name="adj" fmla="val 100396"/>
              </a:avLst>
            </a:prstGeom>
            <a:gradFill rotWithShape="1">
              <a:gsLst>
                <a:gs pos="0">
                  <a:schemeClr val="bg1"/>
                </a:gs>
                <a:gs pos="100000">
                  <a:schemeClr val="accent1"/>
                </a:gs>
              </a:gsLst>
              <a:lin ang="0" scaled="1"/>
            </a:gradFill>
            <a:ln w="9525">
              <a:solidFill>
                <a:srgbClr val="C0C0C0"/>
              </a:solidFill>
              <a:round/>
            </a:ln>
            <a:effectLst>
              <a:outerShdw sy="50000" kx="-2453608" algn="br" rotWithShape="0">
                <a:schemeClr val="bg2">
                  <a:alpha val="50000"/>
                </a:schemeClr>
              </a:outerShdw>
            </a:effectLst>
          </p:spPr>
          <p:txBody>
            <a:bodyPr vert="eaVert" wrap="none" anchor="ctr"/>
            <a:lstStyle>
              <a:lvl1pPr>
                <a:defRPr sz="2800" b="1">
                  <a:solidFill>
                    <a:schemeClr val="tx1"/>
                  </a:solidFill>
                  <a:latin typeface="Arial" panose="020B0604020202020204" pitchFamily="34" charset="0"/>
                  <a:ea typeface="黑体" panose="02010609060101010101" pitchFamily="49" charset="-122"/>
                </a:defRPr>
              </a:lvl1pPr>
              <a:lvl2pPr marL="742950" indent="-285750">
                <a:defRPr sz="2800" b="1">
                  <a:solidFill>
                    <a:schemeClr val="tx1"/>
                  </a:solidFill>
                  <a:latin typeface="Arial" panose="020B0604020202020204" pitchFamily="34" charset="0"/>
                  <a:ea typeface="黑体" panose="02010609060101010101" pitchFamily="49" charset="-122"/>
                </a:defRPr>
              </a:lvl2pPr>
              <a:lvl3pPr marL="1143000" indent="-228600">
                <a:defRPr sz="2800" b="1">
                  <a:solidFill>
                    <a:schemeClr val="tx1"/>
                  </a:solidFill>
                  <a:latin typeface="Arial" panose="020B0604020202020204" pitchFamily="34" charset="0"/>
                  <a:ea typeface="黑体" panose="02010609060101010101" pitchFamily="49" charset="-122"/>
                </a:defRPr>
              </a:lvl3pPr>
              <a:lvl4pPr marL="1600200" indent="-228600">
                <a:defRPr sz="2800" b="1">
                  <a:solidFill>
                    <a:schemeClr val="tx1"/>
                  </a:solidFill>
                  <a:latin typeface="Arial" panose="020B0604020202020204" pitchFamily="34" charset="0"/>
                  <a:ea typeface="黑体" panose="02010609060101010101" pitchFamily="49" charset="-122"/>
                </a:defRPr>
              </a:lvl4pPr>
              <a:lvl5pPr marL="2057400" indent="-22860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algn="ctr" fontAlgn="auto">
                <a:spcBef>
                  <a:spcPts val="0"/>
                </a:spcBef>
                <a:spcAft>
                  <a:spcPts val="0"/>
                </a:spcAft>
                <a:defRPr/>
              </a:pPr>
              <a:endParaRPr lang="zh-CN" altLang="zh-CN" sz="1800">
                <a:latin typeface="黑体" panose="02010609060101010101" pitchFamily="49" charset="-122"/>
              </a:endParaRPr>
            </a:p>
          </p:txBody>
        </p:sp>
        <p:sp>
          <p:nvSpPr>
            <p:cNvPr id="6" name="文本框 5"/>
            <p:cNvSpPr txBox="1">
              <a:spLocks noChangeArrowheads="1"/>
            </p:cNvSpPr>
            <p:nvPr/>
          </p:nvSpPr>
          <p:spPr bwMode="auto">
            <a:xfrm>
              <a:off x="839" y="1168"/>
              <a:ext cx="247" cy="368"/>
            </a:xfrm>
            <a:prstGeom prst="rect">
              <a:avLst/>
            </a:prstGeom>
            <a:noFill/>
            <a:ln>
              <a:noFill/>
            </a:ln>
            <a:effectLst/>
          </p:spPr>
          <p:txBody>
            <a:bodyPr wrap="none">
              <a:spAutoFit/>
            </a:bodyPr>
            <a:lstStyle>
              <a:lvl1pPr eaLnBrk="0" hangingPunct="0">
                <a:defRPr sz="2800" b="1">
                  <a:solidFill>
                    <a:schemeClr val="tx1"/>
                  </a:solidFill>
                  <a:latin typeface="Arial" panose="020B0604020202020204" pitchFamily="34" charset="0"/>
                  <a:ea typeface="黑体" panose="02010609060101010101" pitchFamily="49" charset="-122"/>
                </a:defRPr>
              </a:lvl1pPr>
              <a:lvl2pPr marL="742950" indent="-285750" eaLnBrk="0" hangingPunct="0">
                <a:defRPr sz="2800" b="1">
                  <a:solidFill>
                    <a:schemeClr val="tx1"/>
                  </a:solidFill>
                  <a:latin typeface="Arial" panose="020B0604020202020204" pitchFamily="34" charset="0"/>
                  <a:ea typeface="黑体" panose="02010609060101010101" pitchFamily="49" charset="-122"/>
                </a:defRPr>
              </a:lvl2pPr>
              <a:lvl3pPr marL="1143000" indent="-228600" eaLnBrk="0" hangingPunct="0">
                <a:defRPr sz="2800" b="1">
                  <a:solidFill>
                    <a:schemeClr val="tx1"/>
                  </a:solidFill>
                  <a:latin typeface="Arial" panose="020B0604020202020204" pitchFamily="34" charset="0"/>
                  <a:ea typeface="黑体" panose="02010609060101010101" pitchFamily="49" charset="-122"/>
                </a:defRPr>
              </a:lvl3pPr>
              <a:lvl4pPr marL="1600200" indent="-228600" eaLnBrk="0" hangingPunct="0">
                <a:defRPr sz="2800" b="1">
                  <a:solidFill>
                    <a:schemeClr val="tx1"/>
                  </a:solidFill>
                  <a:latin typeface="Arial" panose="020B0604020202020204" pitchFamily="34" charset="0"/>
                  <a:ea typeface="黑体" panose="02010609060101010101" pitchFamily="49" charset="-122"/>
                </a:defRPr>
              </a:lvl4pPr>
              <a:lvl5pPr marL="2057400" indent="-228600" eaLnBrk="0" hangingPunct="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eaLnBrk="1" fontAlgn="auto" hangingPunct="1">
                <a:spcBef>
                  <a:spcPts val="0"/>
                </a:spcBef>
                <a:spcAft>
                  <a:spcPts val="0"/>
                </a:spcAft>
                <a:defRPr/>
              </a:pPr>
              <a:r>
                <a:rPr lang="en-US" altLang="zh-CN" sz="3200">
                  <a:solidFill>
                    <a:srgbClr val="FF0000"/>
                  </a:solidFill>
                  <a:effectLst>
                    <a:outerShdw blurRad="38100" dist="38100" dir="2700000" algn="tl">
                      <a:srgbClr val="C0C0C0"/>
                    </a:outerShdw>
                  </a:effectLst>
                  <a:latin typeface="黑体" panose="02010609060101010101" pitchFamily="49" charset="-122"/>
                </a:rPr>
                <a:t>1</a:t>
              </a:r>
              <a:endParaRPr lang="en-US" altLang="zh-CN" sz="3200">
                <a:solidFill>
                  <a:srgbClr val="FF0000"/>
                </a:solidFill>
                <a:effectLst>
                  <a:outerShdw blurRad="38100" dist="38100" dir="2700000" algn="tl">
                    <a:srgbClr val="C0C0C0"/>
                  </a:outerShdw>
                </a:effectLst>
                <a:latin typeface="黑体" panose="02010609060101010101" pitchFamily="49" charset="-122"/>
              </a:endParaRPr>
            </a:p>
          </p:txBody>
        </p:sp>
      </p:grpSp>
      <p:sp>
        <p:nvSpPr>
          <p:cNvPr id="10246" name="文本框 6"/>
          <p:cNvSpPr txBox="1">
            <a:spLocks noChangeArrowheads="1"/>
          </p:cNvSpPr>
          <p:nvPr/>
        </p:nvSpPr>
        <p:spPr bwMode="auto">
          <a:xfrm>
            <a:off x="1404938" y="1268413"/>
            <a:ext cx="4248150" cy="579437"/>
          </a:xfrm>
          <a:prstGeom prst="rect">
            <a:avLst/>
          </a:prstGeom>
          <a:noFill/>
          <a:ln w="9525">
            <a:noFill/>
            <a:miter lim="800000"/>
          </a:ln>
        </p:spPr>
        <p:txBody>
          <a:bodyPr>
            <a:spAutoFit/>
          </a:bodyPr>
          <a:lstStyle/>
          <a:p>
            <a:r>
              <a:rPr lang="zh-CN" altLang="en-US" sz="3200" b="1">
                <a:latin typeface="黑体" panose="02010609060101010101" pitchFamily="49" charset="-122"/>
                <a:ea typeface="黑体" panose="02010609060101010101" pitchFamily="49" charset="-122"/>
              </a:rPr>
              <a:t>缩短接触危害的时间</a:t>
            </a:r>
            <a:endParaRPr lang="zh-CN" altLang="en-US" sz="3200" b="1">
              <a:latin typeface="黑体" panose="02010609060101010101" pitchFamily="49" charset="-122"/>
              <a:ea typeface="黑体" panose="02010609060101010101" pitchFamily="49" charset="-122"/>
            </a:endParaRPr>
          </a:p>
        </p:txBody>
      </p:sp>
      <p:grpSp>
        <p:nvGrpSpPr>
          <p:cNvPr id="3" name="组合 7"/>
          <p:cNvGrpSpPr/>
          <p:nvPr/>
        </p:nvGrpSpPr>
        <p:grpSpPr bwMode="auto">
          <a:xfrm>
            <a:off x="179388" y="2133600"/>
            <a:ext cx="6480175" cy="863600"/>
            <a:chOff x="703" y="1888"/>
            <a:chExt cx="4082" cy="544"/>
          </a:xfrm>
        </p:grpSpPr>
        <p:sp>
          <p:nvSpPr>
            <p:cNvPr id="10272" name="自选图形 8"/>
            <p:cNvSpPr>
              <a:spLocks noChangeArrowheads="1"/>
            </p:cNvSpPr>
            <p:nvPr/>
          </p:nvSpPr>
          <p:spPr bwMode="auto">
            <a:xfrm rot="-5400000">
              <a:off x="2472" y="119"/>
              <a:ext cx="544" cy="4082"/>
            </a:xfrm>
            <a:prstGeom prst="can">
              <a:avLst>
                <a:gd name="adj" fmla="val 100396"/>
              </a:avLst>
            </a:prstGeom>
            <a:gradFill rotWithShape="1">
              <a:gsLst>
                <a:gs pos="0">
                  <a:schemeClr val="bg1"/>
                </a:gs>
                <a:gs pos="100000">
                  <a:schemeClr val="accent1"/>
                </a:gs>
              </a:gsLst>
              <a:lin ang="0" scaled="1"/>
            </a:gradFill>
            <a:ln w="9525">
              <a:solidFill>
                <a:srgbClr val="C0C0C0"/>
              </a:solidFill>
              <a:round/>
            </a:ln>
            <a:effectLst>
              <a:outerShdw sy="50000" kx="-2453608" rotWithShape="0">
                <a:schemeClr val="bg2">
                  <a:alpha val="50000"/>
                </a:schemeClr>
              </a:outerShdw>
            </a:effectLst>
          </p:spPr>
          <p:txBody>
            <a:bodyPr vert="eaVert" wrap="none" anchor="ctr"/>
            <a:lstStyle>
              <a:lvl1pPr>
                <a:defRPr sz="2800" b="1">
                  <a:solidFill>
                    <a:schemeClr val="tx1"/>
                  </a:solidFill>
                  <a:latin typeface="Arial" panose="020B0604020202020204" pitchFamily="34" charset="0"/>
                  <a:ea typeface="黑体" panose="02010609060101010101" pitchFamily="49" charset="-122"/>
                </a:defRPr>
              </a:lvl1pPr>
              <a:lvl2pPr marL="742950" indent="-285750">
                <a:defRPr sz="2800" b="1">
                  <a:solidFill>
                    <a:schemeClr val="tx1"/>
                  </a:solidFill>
                  <a:latin typeface="Arial" panose="020B0604020202020204" pitchFamily="34" charset="0"/>
                  <a:ea typeface="黑体" panose="02010609060101010101" pitchFamily="49" charset="-122"/>
                </a:defRPr>
              </a:lvl2pPr>
              <a:lvl3pPr marL="1143000" indent="-228600">
                <a:defRPr sz="2800" b="1">
                  <a:solidFill>
                    <a:schemeClr val="tx1"/>
                  </a:solidFill>
                  <a:latin typeface="Arial" panose="020B0604020202020204" pitchFamily="34" charset="0"/>
                  <a:ea typeface="黑体" panose="02010609060101010101" pitchFamily="49" charset="-122"/>
                </a:defRPr>
              </a:lvl3pPr>
              <a:lvl4pPr marL="1600200" indent="-228600">
                <a:defRPr sz="2800" b="1">
                  <a:solidFill>
                    <a:schemeClr val="tx1"/>
                  </a:solidFill>
                  <a:latin typeface="Arial" panose="020B0604020202020204" pitchFamily="34" charset="0"/>
                  <a:ea typeface="黑体" panose="02010609060101010101" pitchFamily="49" charset="-122"/>
                </a:defRPr>
              </a:lvl4pPr>
              <a:lvl5pPr marL="2057400" indent="-22860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algn="ctr" fontAlgn="auto">
                <a:spcBef>
                  <a:spcPts val="0"/>
                </a:spcBef>
                <a:spcAft>
                  <a:spcPts val="0"/>
                </a:spcAft>
                <a:defRPr/>
              </a:pPr>
              <a:endParaRPr lang="zh-CN" altLang="zh-CN" sz="1800">
                <a:latin typeface="黑体" panose="02010609060101010101" pitchFamily="49" charset="-122"/>
              </a:endParaRPr>
            </a:p>
          </p:txBody>
        </p:sp>
        <p:sp>
          <p:nvSpPr>
            <p:cNvPr id="8" name="文本框 9"/>
            <p:cNvSpPr txBox="1">
              <a:spLocks noChangeArrowheads="1"/>
            </p:cNvSpPr>
            <p:nvPr/>
          </p:nvSpPr>
          <p:spPr bwMode="auto">
            <a:xfrm>
              <a:off x="839" y="1985"/>
              <a:ext cx="247" cy="368"/>
            </a:xfrm>
            <a:prstGeom prst="rect">
              <a:avLst/>
            </a:prstGeom>
            <a:noFill/>
            <a:ln>
              <a:noFill/>
            </a:ln>
            <a:effectLst/>
          </p:spPr>
          <p:txBody>
            <a:bodyPr wrap="none">
              <a:spAutoFit/>
            </a:bodyPr>
            <a:lstStyle>
              <a:lvl1pPr eaLnBrk="0" hangingPunct="0">
                <a:defRPr sz="2800" b="1">
                  <a:solidFill>
                    <a:schemeClr val="tx1"/>
                  </a:solidFill>
                  <a:latin typeface="Arial" panose="020B0604020202020204" pitchFamily="34" charset="0"/>
                  <a:ea typeface="黑体" panose="02010609060101010101" pitchFamily="49" charset="-122"/>
                </a:defRPr>
              </a:lvl1pPr>
              <a:lvl2pPr marL="742950" indent="-285750" eaLnBrk="0" hangingPunct="0">
                <a:defRPr sz="2800" b="1">
                  <a:solidFill>
                    <a:schemeClr val="tx1"/>
                  </a:solidFill>
                  <a:latin typeface="Arial" panose="020B0604020202020204" pitchFamily="34" charset="0"/>
                  <a:ea typeface="黑体" panose="02010609060101010101" pitchFamily="49" charset="-122"/>
                </a:defRPr>
              </a:lvl2pPr>
              <a:lvl3pPr marL="1143000" indent="-228600" eaLnBrk="0" hangingPunct="0">
                <a:defRPr sz="2800" b="1">
                  <a:solidFill>
                    <a:schemeClr val="tx1"/>
                  </a:solidFill>
                  <a:latin typeface="Arial" panose="020B0604020202020204" pitchFamily="34" charset="0"/>
                  <a:ea typeface="黑体" panose="02010609060101010101" pitchFamily="49" charset="-122"/>
                </a:defRPr>
              </a:lvl3pPr>
              <a:lvl4pPr marL="1600200" indent="-228600" eaLnBrk="0" hangingPunct="0">
                <a:defRPr sz="2800" b="1">
                  <a:solidFill>
                    <a:schemeClr val="tx1"/>
                  </a:solidFill>
                  <a:latin typeface="Arial" panose="020B0604020202020204" pitchFamily="34" charset="0"/>
                  <a:ea typeface="黑体" panose="02010609060101010101" pitchFamily="49" charset="-122"/>
                </a:defRPr>
              </a:lvl4pPr>
              <a:lvl5pPr marL="2057400" indent="-228600" eaLnBrk="0" hangingPunct="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eaLnBrk="1" fontAlgn="auto" hangingPunct="1">
                <a:spcBef>
                  <a:spcPts val="0"/>
                </a:spcBef>
                <a:spcAft>
                  <a:spcPts val="0"/>
                </a:spcAft>
                <a:defRPr/>
              </a:pPr>
              <a:r>
                <a:rPr lang="en-US" altLang="zh-CN" sz="3200">
                  <a:solidFill>
                    <a:srgbClr val="0000FF"/>
                  </a:solidFill>
                  <a:effectLst>
                    <a:outerShdw blurRad="38100" dist="38100" dir="2700000" algn="tl">
                      <a:srgbClr val="C0C0C0"/>
                    </a:outerShdw>
                  </a:effectLst>
                  <a:latin typeface="黑体" panose="02010609060101010101" pitchFamily="49" charset="-122"/>
                </a:rPr>
                <a:t>2</a:t>
              </a:r>
              <a:endParaRPr lang="en-US" altLang="zh-CN" sz="3200">
                <a:solidFill>
                  <a:srgbClr val="0000FF"/>
                </a:solidFill>
                <a:effectLst>
                  <a:outerShdw blurRad="38100" dist="38100" dir="2700000" algn="tl">
                    <a:srgbClr val="C0C0C0"/>
                  </a:outerShdw>
                </a:effectLst>
                <a:latin typeface="黑体" panose="02010609060101010101" pitchFamily="49" charset="-122"/>
              </a:endParaRPr>
            </a:p>
          </p:txBody>
        </p:sp>
      </p:grpSp>
      <p:sp>
        <p:nvSpPr>
          <p:cNvPr id="10250" name="文本框 10"/>
          <p:cNvSpPr txBox="1">
            <a:spLocks noChangeArrowheads="1"/>
          </p:cNvSpPr>
          <p:nvPr/>
        </p:nvSpPr>
        <p:spPr bwMode="auto">
          <a:xfrm>
            <a:off x="1404938" y="2278063"/>
            <a:ext cx="3651250" cy="579437"/>
          </a:xfrm>
          <a:prstGeom prst="rect">
            <a:avLst/>
          </a:prstGeom>
          <a:noFill/>
          <a:ln w="9525">
            <a:noFill/>
            <a:miter lim="800000"/>
          </a:ln>
        </p:spPr>
        <p:txBody>
          <a:bodyPr>
            <a:spAutoFit/>
          </a:bodyPr>
          <a:lstStyle/>
          <a:p>
            <a:pPr fontAlgn="auto">
              <a:spcBef>
                <a:spcPts val="0"/>
              </a:spcBef>
              <a:spcAft>
                <a:spcPts val="0"/>
              </a:spcAft>
              <a:defRPr/>
            </a:pPr>
            <a:r>
              <a:rPr lang="zh-CN" altLang="en-US" sz="3200" b="1">
                <a:solidFill>
                  <a:srgbClr val="1C1C1C"/>
                </a:solidFill>
                <a:effectLst>
                  <a:outerShdw blurRad="38100" dist="38100" dir="2700000" algn="tl">
                    <a:srgbClr val="C0C0C0"/>
                  </a:outerShdw>
                </a:effectLst>
                <a:latin typeface="黑体" panose="02010609060101010101" pitchFamily="49" charset="-122"/>
                <a:ea typeface="黑体" panose="02010609060101010101" pitchFamily="49" charset="-122"/>
              </a:rPr>
              <a:t>减少接触危害机会</a:t>
            </a:r>
            <a:endParaRPr lang="zh-CN" altLang="en-US" sz="3200" b="1">
              <a:solidFill>
                <a:srgbClr val="1C1C1C"/>
              </a:solidFill>
              <a:effectLst>
                <a:outerShdw blurRad="38100" dist="38100" dir="2700000" algn="tl">
                  <a:srgbClr val="C0C0C0"/>
                </a:outerShdw>
              </a:effectLst>
              <a:latin typeface="黑体" panose="02010609060101010101" pitchFamily="49" charset="-122"/>
              <a:ea typeface="黑体" panose="02010609060101010101" pitchFamily="49" charset="-122"/>
            </a:endParaRPr>
          </a:p>
        </p:txBody>
      </p:sp>
      <p:grpSp>
        <p:nvGrpSpPr>
          <p:cNvPr id="4" name="组合 11"/>
          <p:cNvGrpSpPr/>
          <p:nvPr/>
        </p:nvGrpSpPr>
        <p:grpSpPr bwMode="auto">
          <a:xfrm>
            <a:off x="179388" y="3070225"/>
            <a:ext cx="6480175" cy="863600"/>
            <a:chOff x="703" y="2750"/>
            <a:chExt cx="4082" cy="544"/>
          </a:xfrm>
        </p:grpSpPr>
        <p:sp>
          <p:nvSpPr>
            <p:cNvPr id="10270" name="自选图形 12"/>
            <p:cNvSpPr>
              <a:spLocks noChangeArrowheads="1"/>
            </p:cNvSpPr>
            <p:nvPr/>
          </p:nvSpPr>
          <p:spPr bwMode="auto">
            <a:xfrm rot="-5400000">
              <a:off x="2472" y="981"/>
              <a:ext cx="544" cy="4082"/>
            </a:xfrm>
            <a:prstGeom prst="can">
              <a:avLst>
                <a:gd name="adj" fmla="val 100396"/>
              </a:avLst>
            </a:prstGeom>
            <a:gradFill rotWithShape="1">
              <a:gsLst>
                <a:gs pos="0">
                  <a:schemeClr val="bg1"/>
                </a:gs>
                <a:gs pos="100000">
                  <a:schemeClr val="accent1"/>
                </a:gs>
              </a:gsLst>
              <a:lin ang="0" scaled="1"/>
            </a:gradFill>
            <a:ln w="9525">
              <a:solidFill>
                <a:srgbClr val="C0C0C0"/>
              </a:solidFill>
              <a:round/>
            </a:ln>
            <a:effectLst>
              <a:outerShdw sy="50000" kx="-2453608" rotWithShape="0">
                <a:schemeClr val="bg2">
                  <a:alpha val="50000"/>
                </a:schemeClr>
              </a:outerShdw>
            </a:effectLst>
          </p:spPr>
          <p:txBody>
            <a:bodyPr vert="eaVert" wrap="none" anchor="ctr"/>
            <a:lstStyle>
              <a:lvl1pPr>
                <a:defRPr sz="2800" b="1">
                  <a:solidFill>
                    <a:schemeClr val="tx1"/>
                  </a:solidFill>
                  <a:latin typeface="Arial" panose="020B0604020202020204" pitchFamily="34" charset="0"/>
                  <a:ea typeface="黑体" panose="02010609060101010101" pitchFamily="49" charset="-122"/>
                </a:defRPr>
              </a:lvl1pPr>
              <a:lvl2pPr marL="742950" indent="-285750">
                <a:defRPr sz="2800" b="1">
                  <a:solidFill>
                    <a:schemeClr val="tx1"/>
                  </a:solidFill>
                  <a:latin typeface="Arial" panose="020B0604020202020204" pitchFamily="34" charset="0"/>
                  <a:ea typeface="黑体" panose="02010609060101010101" pitchFamily="49" charset="-122"/>
                </a:defRPr>
              </a:lvl2pPr>
              <a:lvl3pPr marL="1143000" indent="-228600">
                <a:defRPr sz="2800" b="1">
                  <a:solidFill>
                    <a:schemeClr val="tx1"/>
                  </a:solidFill>
                  <a:latin typeface="Arial" panose="020B0604020202020204" pitchFamily="34" charset="0"/>
                  <a:ea typeface="黑体" panose="02010609060101010101" pitchFamily="49" charset="-122"/>
                </a:defRPr>
              </a:lvl3pPr>
              <a:lvl4pPr marL="1600200" indent="-228600">
                <a:defRPr sz="2800" b="1">
                  <a:solidFill>
                    <a:schemeClr val="tx1"/>
                  </a:solidFill>
                  <a:latin typeface="Arial" panose="020B0604020202020204" pitchFamily="34" charset="0"/>
                  <a:ea typeface="黑体" panose="02010609060101010101" pitchFamily="49" charset="-122"/>
                </a:defRPr>
              </a:lvl4pPr>
              <a:lvl5pPr marL="2057400" indent="-22860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algn="ctr" fontAlgn="auto">
                <a:spcBef>
                  <a:spcPts val="0"/>
                </a:spcBef>
                <a:spcAft>
                  <a:spcPts val="0"/>
                </a:spcAft>
                <a:defRPr/>
              </a:pPr>
              <a:endParaRPr lang="zh-CN" altLang="zh-CN" sz="1800">
                <a:latin typeface="黑体" panose="02010609060101010101" pitchFamily="49" charset="-122"/>
              </a:endParaRPr>
            </a:p>
          </p:txBody>
        </p:sp>
        <p:sp>
          <p:nvSpPr>
            <p:cNvPr id="10" name="文本框 13"/>
            <p:cNvSpPr txBox="1">
              <a:spLocks noChangeArrowheads="1"/>
            </p:cNvSpPr>
            <p:nvPr/>
          </p:nvSpPr>
          <p:spPr bwMode="auto">
            <a:xfrm>
              <a:off x="839" y="2847"/>
              <a:ext cx="247" cy="368"/>
            </a:xfrm>
            <a:prstGeom prst="rect">
              <a:avLst/>
            </a:prstGeom>
            <a:noFill/>
            <a:ln>
              <a:noFill/>
            </a:ln>
            <a:effectLst/>
          </p:spPr>
          <p:txBody>
            <a:bodyPr wrap="none">
              <a:spAutoFit/>
            </a:bodyPr>
            <a:lstStyle>
              <a:lvl1pPr eaLnBrk="0" hangingPunct="0">
                <a:defRPr sz="2800" b="1">
                  <a:solidFill>
                    <a:schemeClr val="tx1"/>
                  </a:solidFill>
                  <a:latin typeface="Arial" panose="020B0604020202020204" pitchFamily="34" charset="0"/>
                  <a:ea typeface="黑体" panose="02010609060101010101" pitchFamily="49" charset="-122"/>
                </a:defRPr>
              </a:lvl1pPr>
              <a:lvl2pPr marL="742950" indent="-285750" eaLnBrk="0" hangingPunct="0">
                <a:defRPr sz="2800" b="1">
                  <a:solidFill>
                    <a:schemeClr val="tx1"/>
                  </a:solidFill>
                  <a:latin typeface="Arial" panose="020B0604020202020204" pitchFamily="34" charset="0"/>
                  <a:ea typeface="黑体" panose="02010609060101010101" pitchFamily="49" charset="-122"/>
                </a:defRPr>
              </a:lvl2pPr>
              <a:lvl3pPr marL="1143000" indent="-228600" eaLnBrk="0" hangingPunct="0">
                <a:defRPr sz="2800" b="1">
                  <a:solidFill>
                    <a:schemeClr val="tx1"/>
                  </a:solidFill>
                  <a:latin typeface="Arial" panose="020B0604020202020204" pitchFamily="34" charset="0"/>
                  <a:ea typeface="黑体" panose="02010609060101010101" pitchFamily="49" charset="-122"/>
                </a:defRPr>
              </a:lvl3pPr>
              <a:lvl4pPr marL="1600200" indent="-228600" eaLnBrk="0" hangingPunct="0">
                <a:defRPr sz="2800" b="1">
                  <a:solidFill>
                    <a:schemeClr val="tx1"/>
                  </a:solidFill>
                  <a:latin typeface="Arial" panose="020B0604020202020204" pitchFamily="34" charset="0"/>
                  <a:ea typeface="黑体" panose="02010609060101010101" pitchFamily="49" charset="-122"/>
                </a:defRPr>
              </a:lvl4pPr>
              <a:lvl5pPr marL="2057400" indent="-228600" eaLnBrk="0" hangingPunct="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eaLnBrk="1" fontAlgn="auto" hangingPunct="1">
                <a:spcBef>
                  <a:spcPts val="0"/>
                </a:spcBef>
                <a:spcAft>
                  <a:spcPts val="0"/>
                </a:spcAft>
                <a:defRPr/>
              </a:pPr>
              <a:r>
                <a:rPr lang="en-US" altLang="zh-CN" sz="3200">
                  <a:solidFill>
                    <a:srgbClr val="009900"/>
                  </a:solidFill>
                  <a:effectLst>
                    <a:outerShdw blurRad="38100" dist="38100" dir="2700000" algn="tl">
                      <a:srgbClr val="C0C0C0"/>
                    </a:outerShdw>
                  </a:effectLst>
                  <a:latin typeface="黑体" panose="02010609060101010101" pitchFamily="49" charset="-122"/>
                </a:rPr>
                <a:t>3</a:t>
              </a:r>
              <a:endParaRPr lang="en-US" altLang="zh-CN" sz="3200">
                <a:solidFill>
                  <a:srgbClr val="009900"/>
                </a:solidFill>
                <a:effectLst>
                  <a:outerShdw blurRad="38100" dist="38100" dir="2700000" algn="tl">
                    <a:srgbClr val="C0C0C0"/>
                  </a:outerShdw>
                </a:effectLst>
                <a:latin typeface="黑体" panose="02010609060101010101" pitchFamily="49" charset="-122"/>
              </a:endParaRPr>
            </a:p>
          </p:txBody>
        </p:sp>
      </p:grpSp>
      <p:sp>
        <p:nvSpPr>
          <p:cNvPr id="10254" name="文本框 14"/>
          <p:cNvSpPr txBox="1">
            <a:spLocks noChangeArrowheads="1"/>
          </p:cNvSpPr>
          <p:nvPr/>
        </p:nvSpPr>
        <p:spPr bwMode="auto">
          <a:xfrm>
            <a:off x="1404938" y="3214688"/>
            <a:ext cx="3590925" cy="579437"/>
          </a:xfrm>
          <a:prstGeom prst="rect">
            <a:avLst/>
          </a:prstGeom>
          <a:noFill/>
          <a:ln w="9525">
            <a:noFill/>
            <a:miter lim="800000"/>
          </a:ln>
        </p:spPr>
        <p:txBody>
          <a:bodyPr>
            <a:spAutoFit/>
          </a:bodyPr>
          <a:lstStyle/>
          <a:p>
            <a:pPr fontAlgn="auto">
              <a:spcBef>
                <a:spcPts val="0"/>
              </a:spcBef>
              <a:spcAft>
                <a:spcPts val="0"/>
              </a:spcAft>
              <a:defRPr/>
            </a:pPr>
            <a:r>
              <a:rPr lang="zh-CN" altLang="en-US" sz="3200" b="1">
                <a:solidFill>
                  <a:srgbClr val="1C1C1C"/>
                </a:solidFill>
                <a:effectLst>
                  <a:outerShdw blurRad="38100" dist="38100" dir="2700000" algn="tl">
                    <a:srgbClr val="C0C0C0"/>
                  </a:outerShdw>
                </a:effectLst>
                <a:latin typeface="黑体" panose="02010609060101010101" pitchFamily="49" charset="-122"/>
                <a:ea typeface="黑体" panose="02010609060101010101" pitchFamily="49" charset="-122"/>
              </a:rPr>
              <a:t>合理设置防护设施</a:t>
            </a:r>
            <a:endParaRPr lang="zh-CN" altLang="en-US" sz="3200" b="1">
              <a:solidFill>
                <a:srgbClr val="1C1C1C"/>
              </a:solidFill>
              <a:effectLst>
                <a:outerShdw blurRad="38100" dist="38100" dir="2700000" algn="tl">
                  <a:srgbClr val="C0C0C0"/>
                </a:outerShdw>
              </a:effectLst>
              <a:latin typeface="黑体" panose="02010609060101010101" pitchFamily="49" charset="-122"/>
              <a:ea typeface="黑体" panose="02010609060101010101" pitchFamily="49" charset="-122"/>
            </a:endParaRPr>
          </a:p>
        </p:txBody>
      </p:sp>
      <p:sp>
        <p:nvSpPr>
          <p:cNvPr id="10255" name="自选图形 15"/>
          <p:cNvSpPr>
            <a:spLocks noChangeArrowheads="1"/>
          </p:cNvSpPr>
          <p:nvPr/>
        </p:nvSpPr>
        <p:spPr bwMode="auto">
          <a:xfrm>
            <a:off x="6732588" y="1196975"/>
            <a:ext cx="2339975" cy="649288"/>
          </a:xfrm>
          <a:prstGeom prst="roundRect">
            <a:avLst>
              <a:gd name="adj" fmla="val 16667"/>
            </a:avLst>
          </a:prstGeom>
          <a:gradFill rotWithShape="1">
            <a:gsLst>
              <a:gs pos="0">
                <a:srgbClr val="99FF33"/>
              </a:gs>
              <a:gs pos="50000">
                <a:schemeClr val="bg1"/>
              </a:gs>
              <a:gs pos="100000">
                <a:srgbClr val="99FF33"/>
              </a:gs>
            </a:gsLst>
            <a:lin ang="5400000" scaled="1"/>
          </a:gradFill>
          <a:ln>
            <a:noFill/>
          </a:ln>
          <a:effectLst>
            <a:prstShdw prst="shdw17" dist="17961" dir="2700000">
              <a:srgbClr val="99FF33">
                <a:gamma/>
                <a:shade val="60000"/>
                <a:invGamma/>
              </a:srgbClr>
            </a:prstShdw>
          </a:effectLst>
        </p:spPr>
        <p:txBody>
          <a:bodyPr wrap="none" anchor="ctr"/>
          <a:lstStyle/>
          <a:p>
            <a:pPr algn="ctr" fontAlgn="auto">
              <a:spcBef>
                <a:spcPts val="0"/>
              </a:spcBef>
              <a:spcAft>
                <a:spcPts val="0"/>
              </a:spcAft>
              <a:defRPr/>
            </a:pPr>
            <a:r>
              <a:rPr lang="zh-CN" altLang="en-US" b="1" dirty="0">
                <a:solidFill>
                  <a:srgbClr val="000099"/>
                </a:solidFill>
                <a:latin typeface="黑体" panose="02010609060101010101" pitchFamily="49" charset="-122"/>
                <a:ea typeface="黑体" panose="02010609060101010101" pitchFamily="49" charset="-122"/>
              </a:rPr>
              <a:t>改变作业方式（巡检）</a:t>
            </a:r>
            <a:endParaRPr lang="zh-CN" altLang="en-US" b="1" dirty="0">
              <a:solidFill>
                <a:srgbClr val="000099"/>
              </a:solidFill>
              <a:latin typeface="黑体" panose="02010609060101010101" pitchFamily="49" charset="-122"/>
              <a:ea typeface="黑体" panose="02010609060101010101" pitchFamily="49" charset="-122"/>
            </a:endParaRPr>
          </a:p>
          <a:p>
            <a:pPr algn="ctr" fontAlgn="auto">
              <a:spcBef>
                <a:spcPts val="0"/>
              </a:spcBef>
              <a:spcAft>
                <a:spcPts val="0"/>
              </a:spcAft>
              <a:defRPr/>
            </a:pPr>
            <a:r>
              <a:rPr lang="zh-CN" altLang="en-US" b="1" dirty="0">
                <a:solidFill>
                  <a:srgbClr val="000099"/>
                </a:solidFill>
                <a:latin typeface="黑体" panose="02010609060101010101" pitchFamily="49" charset="-122"/>
                <a:ea typeface="黑体" panose="02010609060101010101" pitchFamily="49" charset="-122"/>
              </a:rPr>
              <a:t>增加作业班次</a:t>
            </a:r>
            <a:endParaRPr lang="zh-CN" altLang="en-US" b="1" dirty="0">
              <a:solidFill>
                <a:srgbClr val="000099"/>
              </a:solidFill>
              <a:latin typeface="黑体" panose="02010609060101010101" pitchFamily="49" charset="-122"/>
              <a:ea typeface="黑体" panose="02010609060101010101" pitchFamily="49" charset="-122"/>
            </a:endParaRPr>
          </a:p>
        </p:txBody>
      </p:sp>
      <p:sp>
        <p:nvSpPr>
          <p:cNvPr id="15371" name="文本框 18"/>
          <p:cNvSpPr txBox="1">
            <a:spLocks noChangeArrowheads="1"/>
          </p:cNvSpPr>
          <p:nvPr/>
        </p:nvSpPr>
        <p:spPr bwMode="auto">
          <a:xfrm>
            <a:off x="1501775" y="5370513"/>
            <a:ext cx="1697038" cy="369887"/>
          </a:xfrm>
          <a:prstGeom prst="rect">
            <a:avLst/>
          </a:prstGeom>
          <a:noFill/>
          <a:ln w="9525">
            <a:noFill/>
            <a:miter lim="800000"/>
          </a:ln>
        </p:spPr>
        <p:txBody>
          <a:bodyPr wrap="none">
            <a:spAutoFit/>
          </a:bodyPr>
          <a:lstStyle/>
          <a:p>
            <a:r>
              <a:rPr lang="zh-CN" altLang="en-US" b="1">
                <a:solidFill>
                  <a:schemeClr val="bg1"/>
                </a:solidFill>
                <a:latin typeface="黑体" panose="02010609060101010101" pitchFamily="49" charset="-122"/>
                <a:ea typeface="黑体" panose="02010609060101010101" pitchFamily="49" charset="-122"/>
              </a:rPr>
              <a:t>赖祖亮</a:t>
            </a:r>
            <a:r>
              <a:rPr lang="en-US" altLang="zh-CN" b="1">
                <a:solidFill>
                  <a:schemeClr val="bg1"/>
                </a:solidFill>
                <a:latin typeface="黑体" panose="02010609060101010101" pitchFamily="49" charset="-122"/>
                <a:ea typeface="黑体" panose="02010609060101010101" pitchFamily="49" charset="-122"/>
              </a:rPr>
              <a:t>@</a:t>
            </a:r>
            <a:r>
              <a:rPr lang="zh-CN" altLang="en-US" b="1">
                <a:solidFill>
                  <a:schemeClr val="bg1"/>
                </a:solidFill>
                <a:latin typeface="黑体" panose="02010609060101010101" pitchFamily="49" charset="-122"/>
                <a:ea typeface="黑体" panose="02010609060101010101" pitchFamily="49" charset="-122"/>
              </a:rPr>
              <a:t>小木虫</a:t>
            </a:r>
            <a:endParaRPr lang="zh-CN" altLang="en-US" b="1">
              <a:solidFill>
                <a:schemeClr val="bg1"/>
              </a:solidFill>
              <a:latin typeface="黑体" panose="02010609060101010101" pitchFamily="49" charset="-122"/>
              <a:ea typeface="黑体" panose="02010609060101010101" pitchFamily="49" charset="-122"/>
            </a:endParaRPr>
          </a:p>
        </p:txBody>
      </p:sp>
      <p:grpSp>
        <p:nvGrpSpPr>
          <p:cNvPr id="5" name="组合 3"/>
          <p:cNvGrpSpPr/>
          <p:nvPr/>
        </p:nvGrpSpPr>
        <p:grpSpPr bwMode="auto">
          <a:xfrm>
            <a:off x="179388" y="4005263"/>
            <a:ext cx="6480175" cy="863600"/>
            <a:chOff x="703" y="1071"/>
            <a:chExt cx="4082" cy="544"/>
          </a:xfrm>
        </p:grpSpPr>
        <p:sp>
          <p:nvSpPr>
            <p:cNvPr id="10268" name="自选图形 4"/>
            <p:cNvSpPr>
              <a:spLocks noChangeArrowheads="1"/>
            </p:cNvSpPr>
            <p:nvPr/>
          </p:nvSpPr>
          <p:spPr bwMode="auto">
            <a:xfrm rot="-5400000">
              <a:off x="2472" y="-698"/>
              <a:ext cx="544" cy="4082"/>
            </a:xfrm>
            <a:prstGeom prst="can">
              <a:avLst>
                <a:gd name="adj" fmla="val 100396"/>
              </a:avLst>
            </a:prstGeom>
            <a:gradFill rotWithShape="1">
              <a:gsLst>
                <a:gs pos="0">
                  <a:schemeClr val="bg1"/>
                </a:gs>
                <a:gs pos="100000">
                  <a:schemeClr val="accent1"/>
                </a:gs>
              </a:gsLst>
              <a:lin ang="0" scaled="1"/>
            </a:gradFill>
            <a:ln w="9525">
              <a:solidFill>
                <a:srgbClr val="C0C0C0"/>
              </a:solidFill>
              <a:round/>
            </a:ln>
            <a:effectLst>
              <a:outerShdw sy="50000" kx="-2453608" algn="br" rotWithShape="0">
                <a:schemeClr val="bg2">
                  <a:alpha val="50000"/>
                </a:schemeClr>
              </a:outerShdw>
            </a:effectLst>
          </p:spPr>
          <p:txBody>
            <a:bodyPr vert="eaVert" wrap="none" anchor="ctr"/>
            <a:lstStyle>
              <a:lvl1pPr>
                <a:defRPr sz="2800" b="1">
                  <a:solidFill>
                    <a:schemeClr val="tx1"/>
                  </a:solidFill>
                  <a:latin typeface="Arial" panose="020B0604020202020204" pitchFamily="34" charset="0"/>
                  <a:ea typeface="黑体" panose="02010609060101010101" pitchFamily="49" charset="-122"/>
                </a:defRPr>
              </a:lvl1pPr>
              <a:lvl2pPr marL="742950" indent="-285750">
                <a:defRPr sz="2800" b="1">
                  <a:solidFill>
                    <a:schemeClr val="tx1"/>
                  </a:solidFill>
                  <a:latin typeface="Arial" panose="020B0604020202020204" pitchFamily="34" charset="0"/>
                  <a:ea typeface="黑体" panose="02010609060101010101" pitchFamily="49" charset="-122"/>
                </a:defRPr>
              </a:lvl2pPr>
              <a:lvl3pPr marL="1143000" indent="-228600">
                <a:defRPr sz="2800" b="1">
                  <a:solidFill>
                    <a:schemeClr val="tx1"/>
                  </a:solidFill>
                  <a:latin typeface="Arial" panose="020B0604020202020204" pitchFamily="34" charset="0"/>
                  <a:ea typeface="黑体" panose="02010609060101010101" pitchFamily="49" charset="-122"/>
                </a:defRPr>
              </a:lvl3pPr>
              <a:lvl4pPr marL="1600200" indent="-228600">
                <a:defRPr sz="2800" b="1">
                  <a:solidFill>
                    <a:schemeClr val="tx1"/>
                  </a:solidFill>
                  <a:latin typeface="Arial" panose="020B0604020202020204" pitchFamily="34" charset="0"/>
                  <a:ea typeface="黑体" panose="02010609060101010101" pitchFamily="49" charset="-122"/>
                </a:defRPr>
              </a:lvl4pPr>
              <a:lvl5pPr marL="2057400" indent="-22860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algn="ctr" fontAlgn="auto">
                <a:spcBef>
                  <a:spcPts val="0"/>
                </a:spcBef>
                <a:spcAft>
                  <a:spcPts val="0"/>
                </a:spcAft>
                <a:defRPr/>
              </a:pPr>
              <a:endParaRPr lang="zh-CN" altLang="zh-CN" sz="1800">
                <a:latin typeface="黑体" panose="02010609060101010101" pitchFamily="49" charset="-122"/>
              </a:endParaRPr>
            </a:p>
          </p:txBody>
        </p:sp>
        <p:sp>
          <p:nvSpPr>
            <p:cNvPr id="10245" name="文本框 5"/>
            <p:cNvSpPr txBox="1">
              <a:spLocks noChangeArrowheads="1"/>
            </p:cNvSpPr>
            <p:nvPr/>
          </p:nvSpPr>
          <p:spPr bwMode="auto">
            <a:xfrm>
              <a:off x="839" y="1168"/>
              <a:ext cx="247" cy="368"/>
            </a:xfrm>
            <a:prstGeom prst="rect">
              <a:avLst/>
            </a:prstGeom>
            <a:noFill/>
            <a:ln>
              <a:noFill/>
            </a:ln>
            <a:effectLst/>
          </p:spPr>
          <p:txBody>
            <a:bodyPr wrap="none">
              <a:spAutoFit/>
            </a:bodyPr>
            <a:lstStyle>
              <a:lvl1pPr eaLnBrk="0" hangingPunct="0">
                <a:defRPr sz="2800" b="1">
                  <a:solidFill>
                    <a:schemeClr val="tx1"/>
                  </a:solidFill>
                  <a:latin typeface="Arial" panose="020B0604020202020204" pitchFamily="34" charset="0"/>
                  <a:ea typeface="黑体" panose="02010609060101010101" pitchFamily="49" charset="-122"/>
                </a:defRPr>
              </a:lvl1pPr>
              <a:lvl2pPr marL="742950" indent="-285750" eaLnBrk="0" hangingPunct="0">
                <a:defRPr sz="2800" b="1">
                  <a:solidFill>
                    <a:schemeClr val="tx1"/>
                  </a:solidFill>
                  <a:latin typeface="Arial" panose="020B0604020202020204" pitchFamily="34" charset="0"/>
                  <a:ea typeface="黑体" panose="02010609060101010101" pitchFamily="49" charset="-122"/>
                </a:defRPr>
              </a:lvl2pPr>
              <a:lvl3pPr marL="1143000" indent="-228600" eaLnBrk="0" hangingPunct="0">
                <a:defRPr sz="2800" b="1">
                  <a:solidFill>
                    <a:schemeClr val="tx1"/>
                  </a:solidFill>
                  <a:latin typeface="Arial" panose="020B0604020202020204" pitchFamily="34" charset="0"/>
                  <a:ea typeface="黑体" panose="02010609060101010101" pitchFamily="49" charset="-122"/>
                </a:defRPr>
              </a:lvl3pPr>
              <a:lvl4pPr marL="1600200" indent="-228600" eaLnBrk="0" hangingPunct="0">
                <a:defRPr sz="2800" b="1">
                  <a:solidFill>
                    <a:schemeClr val="tx1"/>
                  </a:solidFill>
                  <a:latin typeface="Arial" panose="020B0604020202020204" pitchFamily="34" charset="0"/>
                  <a:ea typeface="黑体" panose="02010609060101010101" pitchFamily="49" charset="-122"/>
                </a:defRPr>
              </a:lvl4pPr>
              <a:lvl5pPr marL="2057400" indent="-228600" eaLnBrk="0" hangingPunct="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eaLnBrk="1" fontAlgn="auto" hangingPunct="1">
                <a:spcBef>
                  <a:spcPts val="0"/>
                </a:spcBef>
                <a:spcAft>
                  <a:spcPts val="0"/>
                </a:spcAft>
                <a:defRPr/>
              </a:pPr>
              <a:r>
                <a:rPr lang="en-US" altLang="zh-CN" sz="3200">
                  <a:solidFill>
                    <a:srgbClr val="FF0000"/>
                  </a:solidFill>
                  <a:effectLst>
                    <a:outerShdw blurRad="38100" dist="38100" dir="2700000" algn="tl">
                      <a:srgbClr val="C0C0C0"/>
                    </a:outerShdw>
                  </a:effectLst>
                  <a:latin typeface="黑体" panose="02010609060101010101" pitchFamily="49" charset="-122"/>
                </a:rPr>
                <a:t>4</a:t>
              </a:r>
              <a:endParaRPr lang="en-US" altLang="zh-CN" sz="3200">
                <a:solidFill>
                  <a:srgbClr val="FF0000"/>
                </a:solidFill>
                <a:effectLst>
                  <a:outerShdw blurRad="38100" dist="38100" dir="2700000" algn="tl">
                    <a:srgbClr val="C0C0C0"/>
                  </a:outerShdw>
                </a:effectLst>
                <a:latin typeface="黑体" panose="02010609060101010101" pitchFamily="49" charset="-122"/>
              </a:endParaRPr>
            </a:p>
          </p:txBody>
        </p:sp>
      </p:grpSp>
      <p:sp>
        <p:nvSpPr>
          <p:cNvPr id="12" name="文本框 6"/>
          <p:cNvSpPr txBox="1">
            <a:spLocks noChangeArrowheads="1"/>
          </p:cNvSpPr>
          <p:nvPr/>
        </p:nvSpPr>
        <p:spPr bwMode="auto">
          <a:xfrm>
            <a:off x="1143000" y="4149725"/>
            <a:ext cx="5429250" cy="584200"/>
          </a:xfrm>
          <a:prstGeom prst="rect">
            <a:avLst/>
          </a:prstGeom>
          <a:noFill/>
          <a:ln w="9525">
            <a:noFill/>
            <a:miter lim="800000"/>
          </a:ln>
        </p:spPr>
        <p:txBody>
          <a:bodyPr>
            <a:spAutoFit/>
          </a:bodyPr>
          <a:lstStyle/>
          <a:p>
            <a:r>
              <a:rPr lang="zh-CN" altLang="en-US" sz="3200" b="1">
                <a:latin typeface="黑体" panose="02010609060101010101" pitchFamily="49" charset="-122"/>
                <a:ea typeface="黑体" panose="02010609060101010101" pitchFamily="49" charset="-122"/>
              </a:rPr>
              <a:t>加强个人防护</a:t>
            </a:r>
            <a:r>
              <a:rPr lang="en-US" altLang="zh-CN" sz="3200" b="1">
                <a:latin typeface="黑体" panose="02010609060101010101" pitchFamily="49" charset="-122"/>
                <a:ea typeface="黑体" panose="02010609060101010101" pitchFamily="49" charset="-122"/>
              </a:rPr>
              <a:t>/</a:t>
            </a:r>
            <a:r>
              <a:rPr lang="zh-CN" altLang="en-US" sz="3200" b="1">
                <a:latin typeface="黑体" panose="02010609060101010101" pitchFamily="49" charset="-122"/>
                <a:ea typeface="黑体" panose="02010609060101010101" pitchFamily="49" charset="-122"/>
              </a:rPr>
              <a:t>职业卫生培训</a:t>
            </a:r>
            <a:endParaRPr lang="zh-CN" altLang="en-US" sz="3200" b="1">
              <a:latin typeface="黑体" panose="02010609060101010101" pitchFamily="49" charset="-122"/>
              <a:ea typeface="黑体" panose="02010609060101010101" pitchFamily="49" charset="-122"/>
            </a:endParaRPr>
          </a:p>
        </p:txBody>
      </p:sp>
      <p:grpSp>
        <p:nvGrpSpPr>
          <p:cNvPr id="7" name="组合 7"/>
          <p:cNvGrpSpPr/>
          <p:nvPr/>
        </p:nvGrpSpPr>
        <p:grpSpPr bwMode="auto">
          <a:xfrm>
            <a:off x="179388" y="4941888"/>
            <a:ext cx="6480175" cy="863600"/>
            <a:chOff x="703" y="1888"/>
            <a:chExt cx="4082" cy="544"/>
          </a:xfrm>
        </p:grpSpPr>
        <p:sp>
          <p:nvSpPr>
            <p:cNvPr id="10266" name="自选图形 8"/>
            <p:cNvSpPr>
              <a:spLocks noChangeArrowheads="1"/>
            </p:cNvSpPr>
            <p:nvPr/>
          </p:nvSpPr>
          <p:spPr bwMode="auto">
            <a:xfrm rot="-5400000">
              <a:off x="2472" y="119"/>
              <a:ext cx="544" cy="4082"/>
            </a:xfrm>
            <a:prstGeom prst="can">
              <a:avLst>
                <a:gd name="adj" fmla="val 100396"/>
              </a:avLst>
            </a:prstGeom>
            <a:gradFill rotWithShape="1">
              <a:gsLst>
                <a:gs pos="0">
                  <a:schemeClr val="bg1"/>
                </a:gs>
                <a:gs pos="100000">
                  <a:schemeClr val="accent1"/>
                </a:gs>
              </a:gsLst>
              <a:lin ang="0" scaled="1"/>
            </a:gradFill>
            <a:ln w="9525">
              <a:solidFill>
                <a:srgbClr val="C0C0C0"/>
              </a:solidFill>
              <a:round/>
            </a:ln>
            <a:effectLst>
              <a:outerShdw sy="50000" kx="-2453608" rotWithShape="0">
                <a:schemeClr val="bg2">
                  <a:alpha val="50000"/>
                </a:schemeClr>
              </a:outerShdw>
            </a:effectLst>
          </p:spPr>
          <p:txBody>
            <a:bodyPr vert="eaVert" wrap="none" anchor="ctr"/>
            <a:lstStyle>
              <a:lvl1pPr>
                <a:defRPr sz="2800" b="1">
                  <a:solidFill>
                    <a:schemeClr val="tx1"/>
                  </a:solidFill>
                  <a:latin typeface="Arial" panose="020B0604020202020204" pitchFamily="34" charset="0"/>
                  <a:ea typeface="黑体" panose="02010609060101010101" pitchFamily="49" charset="-122"/>
                </a:defRPr>
              </a:lvl1pPr>
              <a:lvl2pPr marL="742950" indent="-285750">
                <a:defRPr sz="2800" b="1">
                  <a:solidFill>
                    <a:schemeClr val="tx1"/>
                  </a:solidFill>
                  <a:latin typeface="Arial" panose="020B0604020202020204" pitchFamily="34" charset="0"/>
                  <a:ea typeface="黑体" panose="02010609060101010101" pitchFamily="49" charset="-122"/>
                </a:defRPr>
              </a:lvl2pPr>
              <a:lvl3pPr marL="1143000" indent="-228600">
                <a:defRPr sz="2800" b="1">
                  <a:solidFill>
                    <a:schemeClr val="tx1"/>
                  </a:solidFill>
                  <a:latin typeface="Arial" panose="020B0604020202020204" pitchFamily="34" charset="0"/>
                  <a:ea typeface="黑体" panose="02010609060101010101" pitchFamily="49" charset="-122"/>
                </a:defRPr>
              </a:lvl3pPr>
              <a:lvl4pPr marL="1600200" indent="-228600">
                <a:defRPr sz="2800" b="1">
                  <a:solidFill>
                    <a:schemeClr val="tx1"/>
                  </a:solidFill>
                  <a:latin typeface="Arial" panose="020B0604020202020204" pitchFamily="34" charset="0"/>
                  <a:ea typeface="黑体" panose="02010609060101010101" pitchFamily="49" charset="-122"/>
                </a:defRPr>
              </a:lvl4pPr>
              <a:lvl5pPr marL="2057400" indent="-22860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algn="ctr" fontAlgn="auto">
                <a:spcBef>
                  <a:spcPts val="0"/>
                </a:spcBef>
                <a:spcAft>
                  <a:spcPts val="0"/>
                </a:spcAft>
                <a:defRPr/>
              </a:pPr>
              <a:endParaRPr lang="zh-CN" altLang="zh-CN" sz="1800">
                <a:latin typeface="黑体" panose="02010609060101010101" pitchFamily="49" charset="-122"/>
              </a:endParaRPr>
            </a:p>
          </p:txBody>
        </p:sp>
        <p:sp>
          <p:nvSpPr>
            <p:cNvPr id="10249" name="文本框 9"/>
            <p:cNvSpPr txBox="1">
              <a:spLocks noChangeArrowheads="1"/>
            </p:cNvSpPr>
            <p:nvPr/>
          </p:nvSpPr>
          <p:spPr bwMode="auto">
            <a:xfrm>
              <a:off x="839" y="1985"/>
              <a:ext cx="247" cy="368"/>
            </a:xfrm>
            <a:prstGeom prst="rect">
              <a:avLst/>
            </a:prstGeom>
            <a:noFill/>
            <a:ln>
              <a:noFill/>
            </a:ln>
            <a:effectLst/>
          </p:spPr>
          <p:txBody>
            <a:bodyPr wrap="none">
              <a:spAutoFit/>
            </a:bodyPr>
            <a:lstStyle>
              <a:lvl1pPr eaLnBrk="0" hangingPunct="0">
                <a:defRPr sz="2800" b="1">
                  <a:solidFill>
                    <a:schemeClr val="tx1"/>
                  </a:solidFill>
                  <a:latin typeface="Arial" panose="020B0604020202020204" pitchFamily="34" charset="0"/>
                  <a:ea typeface="黑体" panose="02010609060101010101" pitchFamily="49" charset="-122"/>
                </a:defRPr>
              </a:lvl1pPr>
              <a:lvl2pPr marL="742950" indent="-285750" eaLnBrk="0" hangingPunct="0">
                <a:defRPr sz="2800" b="1">
                  <a:solidFill>
                    <a:schemeClr val="tx1"/>
                  </a:solidFill>
                  <a:latin typeface="Arial" panose="020B0604020202020204" pitchFamily="34" charset="0"/>
                  <a:ea typeface="黑体" panose="02010609060101010101" pitchFamily="49" charset="-122"/>
                </a:defRPr>
              </a:lvl2pPr>
              <a:lvl3pPr marL="1143000" indent="-228600" eaLnBrk="0" hangingPunct="0">
                <a:defRPr sz="2800" b="1">
                  <a:solidFill>
                    <a:schemeClr val="tx1"/>
                  </a:solidFill>
                  <a:latin typeface="Arial" panose="020B0604020202020204" pitchFamily="34" charset="0"/>
                  <a:ea typeface="黑体" panose="02010609060101010101" pitchFamily="49" charset="-122"/>
                </a:defRPr>
              </a:lvl3pPr>
              <a:lvl4pPr marL="1600200" indent="-228600" eaLnBrk="0" hangingPunct="0">
                <a:defRPr sz="2800" b="1">
                  <a:solidFill>
                    <a:schemeClr val="tx1"/>
                  </a:solidFill>
                  <a:latin typeface="Arial" panose="020B0604020202020204" pitchFamily="34" charset="0"/>
                  <a:ea typeface="黑体" panose="02010609060101010101" pitchFamily="49" charset="-122"/>
                </a:defRPr>
              </a:lvl4pPr>
              <a:lvl5pPr marL="2057400" indent="-228600" eaLnBrk="0" hangingPunct="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eaLnBrk="1" fontAlgn="auto" hangingPunct="1">
                <a:spcBef>
                  <a:spcPts val="0"/>
                </a:spcBef>
                <a:spcAft>
                  <a:spcPts val="0"/>
                </a:spcAft>
                <a:defRPr/>
              </a:pPr>
              <a:r>
                <a:rPr lang="en-US" altLang="zh-CN" sz="3200">
                  <a:solidFill>
                    <a:srgbClr val="0000FF"/>
                  </a:solidFill>
                  <a:effectLst>
                    <a:outerShdw blurRad="38100" dist="38100" dir="2700000" algn="tl">
                      <a:srgbClr val="C0C0C0"/>
                    </a:outerShdw>
                  </a:effectLst>
                  <a:latin typeface="黑体" panose="02010609060101010101" pitchFamily="49" charset="-122"/>
                </a:rPr>
                <a:t>5</a:t>
              </a:r>
              <a:endParaRPr lang="en-US" altLang="zh-CN" sz="3200">
                <a:solidFill>
                  <a:srgbClr val="0000FF"/>
                </a:solidFill>
                <a:effectLst>
                  <a:outerShdw blurRad="38100" dist="38100" dir="2700000" algn="tl">
                    <a:srgbClr val="C0C0C0"/>
                  </a:outerShdw>
                </a:effectLst>
                <a:latin typeface="黑体" panose="02010609060101010101" pitchFamily="49" charset="-122"/>
              </a:endParaRPr>
            </a:p>
          </p:txBody>
        </p:sp>
      </p:grpSp>
      <p:sp>
        <p:nvSpPr>
          <p:cNvPr id="14" name="文本框 10"/>
          <p:cNvSpPr txBox="1">
            <a:spLocks noChangeArrowheads="1"/>
          </p:cNvSpPr>
          <p:nvPr/>
        </p:nvSpPr>
        <p:spPr bwMode="auto">
          <a:xfrm>
            <a:off x="1044575" y="5086350"/>
            <a:ext cx="5487988" cy="579438"/>
          </a:xfrm>
          <a:prstGeom prst="rect">
            <a:avLst/>
          </a:prstGeom>
          <a:noFill/>
          <a:ln>
            <a:noFill/>
          </a:ln>
          <a:effectLst/>
        </p:spPr>
        <p:txBody>
          <a:bodyPr wrap="none">
            <a:spAutoFit/>
          </a:bodyPr>
          <a:lstStyle/>
          <a:p>
            <a:pPr fontAlgn="auto">
              <a:spcBef>
                <a:spcPts val="0"/>
              </a:spcBef>
              <a:spcAft>
                <a:spcPts val="0"/>
              </a:spcAft>
              <a:defRPr/>
            </a:pPr>
            <a:r>
              <a:rPr lang="zh-CN" altLang="en-US" sz="3200" b="1" dirty="0">
                <a:solidFill>
                  <a:srgbClr val="1C1C1C"/>
                </a:solidFill>
                <a:effectLst>
                  <a:outerShdw blurRad="38100" dist="38100" dir="2700000" algn="tl">
                    <a:srgbClr val="C0C0C0"/>
                  </a:outerShdw>
                </a:effectLst>
                <a:latin typeface="黑体" panose="02010609060101010101" pitchFamily="49" charset="-122"/>
                <a:ea typeface="黑体" panose="02010609060101010101" pitchFamily="49" charset="-122"/>
              </a:rPr>
              <a:t>定期检测工作场所职业病危害</a:t>
            </a:r>
            <a:endParaRPr lang="zh-CN" altLang="en-US" sz="3200" b="1" dirty="0">
              <a:solidFill>
                <a:srgbClr val="1C1C1C"/>
              </a:solidFill>
              <a:effectLst>
                <a:outerShdw blurRad="38100" dist="38100" dir="2700000" algn="tl">
                  <a:srgbClr val="C0C0C0"/>
                </a:outerShdw>
              </a:effectLst>
              <a:latin typeface="黑体" panose="02010609060101010101" pitchFamily="49" charset="-122"/>
              <a:ea typeface="黑体" panose="02010609060101010101" pitchFamily="49" charset="-122"/>
            </a:endParaRPr>
          </a:p>
        </p:txBody>
      </p:sp>
      <p:grpSp>
        <p:nvGrpSpPr>
          <p:cNvPr id="9" name="组合 11"/>
          <p:cNvGrpSpPr/>
          <p:nvPr/>
        </p:nvGrpSpPr>
        <p:grpSpPr bwMode="auto">
          <a:xfrm>
            <a:off x="179388" y="5878513"/>
            <a:ext cx="6480175" cy="863600"/>
            <a:chOff x="703" y="2750"/>
            <a:chExt cx="4082" cy="544"/>
          </a:xfrm>
        </p:grpSpPr>
        <p:sp>
          <p:nvSpPr>
            <p:cNvPr id="10264" name="自选图形 12"/>
            <p:cNvSpPr>
              <a:spLocks noChangeArrowheads="1"/>
            </p:cNvSpPr>
            <p:nvPr/>
          </p:nvSpPr>
          <p:spPr bwMode="auto">
            <a:xfrm rot="-5400000">
              <a:off x="2472" y="981"/>
              <a:ext cx="544" cy="4082"/>
            </a:xfrm>
            <a:prstGeom prst="can">
              <a:avLst>
                <a:gd name="adj" fmla="val 100396"/>
              </a:avLst>
            </a:prstGeom>
            <a:gradFill rotWithShape="1">
              <a:gsLst>
                <a:gs pos="0">
                  <a:schemeClr val="bg1"/>
                </a:gs>
                <a:gs pos="100000">
                  <a:schemeClr val="accent1"/>
                </a:gs>
              </a:gsLst>
              <a:lin ang="0" scaled="1"/>
            </a:gradFill>
            <a:ln w="9525">
              <a:solidFill>
                <a:srgbClr val="C0C0C0"/>
              </a:solidFill>
              <a:round/>
            </a:ln>
            <a:effectLst>
              <a:outerShdw sy="50000" kx="-2453608" rotWithShape="0">
                <a:schemeClr val="bg2">
                  <a:alpha val="50000"/>
                </a:schemeClr>
              </a:outerShdw>
            </a:effectLst>
          </p:spPr>
          <p:txBody>
            <a:bodyPr vert="eaVert" wrap="none" anchor="ctr"/>
            <a:lstStyle>
              <a:lvl1pPr>
                <a:defRPr sz="2800" b="1">
                  <a:solidFill>
                    <a:schemeClr val="tx1"/>
                  </a:solidFill>
                  <a:latin typeface="Arial" panose="020B0604020202020204" pitchFamily="34" charset="0"/>
                  <a:ea typeface="黑体" panose="02010609060101010101" pitchFamily="49" charset="-122"/>
                </a:defRPr>
              </a:lvl1pPr>
              <a:lvl2pPr marL="742950" indent="-285750">
                <a:defRPr sz="2800" b="1">
                  <a:solidFill>
                    <a:schemeClr val="tx1"/>
                  </a:solidFill>
                  <a:latin typeface="Arial" panose="020B0604020202020204" pitchFamily="34" charset="0"/>
                  <a:ea typeface="黑体" panose="02010609060101010101" pitchFamily="49" charset="-122"/>
                </a:defRPr>
              </a:lvl2pPr>
              <a:lvl3pPr marL="1143000" indent="-228600">
                <a:defRPr sz="2800" b="1">
                  <a:solidFill>
                    <a:schemeClr val="tx1"/>
                  </a:solidFill>
                  <a:latin typeface="Arial" panose="020B0604020202020204" pitchFamily="34" charset="0"/>
                  <a:ea typeface="黑体" panose="02010609060101010101" pitchFamily="49" charset="-122"/>
                </a:defRPr>
              </a:lvl3pPr>
              <a:lvl4pPr marL="1600200" indent="-228600">
                <a:defRPr sz="2800" b="1">
                  <a:solidFill>
                    <a:schemeClr val="tx1"/>
                  </a:solidFill>
                  <a:latin typeface="Arial" panose="020B0604020202020204" pitchFamily="34" charset="0"/>
                  <a:ea typeface="黑体" panose="02010609060101010101" pitchFamily="49" charset="-122"/>
                </a:defRPr>
              </a:lvl4pPr>
              <a:lvl5pPr marL="2057400" indent="-22860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algn="ctr" fontAlgn="auto">
                <a:spcBef>
                  <a:spcPts val="0"/>
                </a:spcBef>
                <a:spcAft>
                  <a:spcPts val="0"/>
                </a:spcAft>
                <a:defRPr/>
              </a:pPr>
              <a:endParaRPr lang="zh-CN" altLang="zh-CN" sz="1800">
                <a:latin typeface="黑体" panose="02010609060101010101" pitchFamily="49" charset="-122"/>
              </a:endParaRPr>
            </a:p>
          </p:txBody>
        </p:sp>
        <p:sp>
          <p:nvSpPr>
            <p:cNvPr id="10253" name="文本框 13"/>
            <p:cNvSpPr txBox="1">
              <a:spLocks noChangeArrowheads="1"/>
            </p:cNvSpPr>
            <p:nvPr/>
          </p:nvSpPr>
          <p:spPr bwMode="auto">
            <a:xfrm>
              <a:off x="839" y="2847"/>
              <a:ext cx="247" cy="368"/>
            </a:xfrm>
            <a:prstGeom prst="rect">
              <a:avLst/>
            </a:prstGeom>
            <a:noFill/>
            <a:ln>
              <a:noFill/>
            </a:ln>
            <a:effectLst/>
          </p:spPr>
          <p:txBody>
            <a:bodyPr wrap="none">
              <a:spAutoFit/>
            </a:bodyPr>
            <a:lstStyle>
              <a:lvl1pPr eaLnBrk="0" hangingPunct="0">
                <a:defRPr sz="2800" b="1">
                  <a:solidFill>
                    <a:schemeClr val="tx1"/>
                  </a:solidFill>
                  <a:latin typeface="Arial" panose="020B0604020202020204" pitchFamily="34" charset="0"/>
                  <a:ea typeface="黑体" panose="02010609060101010101" pitchFamily="49" charset="-122"/>
                </a:defRPr>
              </a:lvl1pPr>
              <a:lvl2pPr marL="742950" indent="-285750" eaLnBrk="0" hangingPunct="0">
                <a:defRPr sz="2800" b="1">
                  <a:solidFill>
                    <a:schemeClr val="tx1"/>
                  </a:solidFill>
                  <a:latin typeface="Arial" panose="020B0604020202020204" pitchFamily="34" charset="0"/>
                  <a:ea typeface="黑体" panose="02010609060101010101" pitchFamily="49" charset="-122"/>
                </a:defRPr>
              </a:lvl2pPr>
              <a:lvl3pPr marL="1143000" indent="-228600" eaLnBrk="0" hangingPunct="0">
                <a:defRPr sz="2800" b="1">
                  <a:solidFill>
                    <a:schemeClr val="tx1"/>
                  </a:solidFill>
                  <a:latin typeface="Arial" panose="020B0604020202020204" pitchFamily="34" charset="0"/>
                  <a:ea typeface="黑体" panose="02010609060101010101" pitchFamily="49" charset="-122"/>
                </a:defRPr>
              </a:lvl3pPr>
              <a:lvl4pPr marL="1600200" indent="-228600" eaLnBrk="0" hangingPunct="0">
                <a:defRPr sz="2800" b="1">
                  <a:solidFill>
                    <a:schemeClr val="tx1"/>
                  </a:solidFill>
                  <a:latin typeface="Arial" panose="020B0604020202020204" pitchFamily="34" charset="0"/>
                  <a:ea typeface="黑体" panose="02010609060101010101" pitchFamily="49" charset="-122"/>
                </a:defRPr>
              </a:lvl4pPr>
              <a:lvl5pPr marL="2057400" indent="-228600" eaLnBrk="0" hangingPunct="0">
                <a:defRPr sz="2800" b="1">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0"/>
                </a:spcBef>
                <a:spcAft>
                  <a:spcPct val="0"/>
                </a:spcAft>
                <a:defRPr sz="2800" b="1">
                  <a:solidFill>
                    <a:schemeClr val="tx1"/>
                  </a:solidFill>
                  <a:latin typeface="Arial" panose="020B0604020202020204" pitchFamily="34" charset="0"/>
                  <a:ea typeface="黑体" panose="02010609060101010101" pitchFamily="49" charset="-122"/>
                </a:defRPr>
              </a:lvl9pPr>
            </a:lstStyle>
            <a:p>
              <a:pPr eaLnBrk="1" fontAlgn="auto" hangingPunct="1">
                <a:spcBef>
                  <a:spcPts val="0"/>
                </a:spcBef>
                <a:spcAft>
                  <a:spcPts val="0"/>
                </a:spcAft>
                <a:defRPr/>
              </a:pPr>
              <a:r>
                <a:rPr lang="en-US" altLang="zh-CN" sz="3200">
                  <a:solidFill>
                    <a:srgbClr val="009900"/>
                  </a:solidFill>
                  <a:effectLst>
                    <a:outerShdw blurRad="38100" dist="38100" dir="2700000" algn="tl">
                      <a:srgbClr val="C0C0C0"/>
                    </a:outerShdw>
                  </a:effectLst>
                  <a:latin typeface="黑体" panose="02010609060101010101" pitchFamily="49" charset="-122"/>
                </a:rPr>
                <a:t>6</a:t>
              </a:r>
              <a:endParaRPr lang="en-US" altLang="zh-CN" sz="3200">
                <a:solidFill>
                  <a:srgbClr val="009900"/>
                </a:solidFill>
                <a:effectLst>
                  <a:outerShdw blurRad="38100" dist="38100" dir="2700000" algn="tl">
                    <a:srgbClr val="C0C0C0"/>
                  </a:outerShdw>
                </a:effectLst>
                <a:latin typeface="黑体" panose="02010609060101010101" pitchFamily="49" charset="-122"/>
              </a:endParaRPr>
            </a:p>
          </p:txBody>
        </p:sp>
      </p:grpSp>
      <p:sp>
        <p:nvSpPr>
          <p:cNvPr id="16" name="文本框 14"/>
          <p:cNvSpPr txBox="1">
            <a:spLocks noChangeArrowheads="1"/>
          </p:cNvSpPr>
          <p:nvPr/>
        </p:nvSpPr>
        <p:spPr bwMode="auto">
          <a:xfrm>
            <a:off x="1404938" y="6021388"/>
            <a:ext cx="3448050" cy="579437"/>
          </a:xfrm>
          <a:prstGeom prst="rect">
            <a:avLst/>
          </a:prstGeom>
          <a:noFill/>
          <a:ln>
            <a:noFill/>
          </a:ln>
          <a:effectLst/>
        </p:spPr>
        <p:txBody>
          <a:bodyPr wrap="none">
            <a:spAutoFit/>
          </a:bodyPr>
          <a:lstStyle/>
          <a:p>
            <a:pPr fontAlgn="auto">
              <a:spcBef>
                <a:spcPts val="0"/>
              </a:spcBef>
              <a:spcAft>
                <a:spcPts val="0"/>
              </a:spcAft>
              <a:defRPr/>
            </a:pPr>
            <a:r>
              <a:rPr lang="zh-CN" altLang="en-US" sz="3200" b="1" dirty="0">
                <a:solidFill>
                  <a:srgbClr val="1C1C1C"/>
                </a:solidFill>
                <a:effectLst>
                  <a:outerShdw blurRad="38100" dist="38100" dir="2700000" algn="tl">
                    <a:srgbClr val="C0C0C0"/>
                  </a:outerShdw>
                </a:effectLst>
                <a:latin typeface="黑体" panose="02010609060101010101" pitchFamily="49" charset="-122"/>
                <a:ea typeface="黑体" panose="02010609060101010101" pitchFamily="49" charset="-122"/>
              </a:rPr>
              <a:t>落实职业健康体检</a:t>
            </a:r>
            <a:endParaRPr lang="zh-CN" altLang="en-US" sz="3200" b="1" dirty="0">
              <a:solidFill>
                <a:srgbClr val="1C1C1C"/>
              </a:solidFill>
              <a:effectLst>
                <a:outerShdw blurRad="38100" dist="38100" dir="2700000" algn="tl">
                  <a:srgbClr val="C0C0C0"/>
                </a:outerShdw>
              </a:effectLst>
              <a:latin typeface="黑体" panose="02010609060101010101" pitchFamily="49" charset="-122"/>
              <a:ea typeface="黑体" panose="02010609060101010101" pitchFamily="49" charset="-122"/>
            </a:endParaRPr>
          </a:p>
        </p:txBody>
      </p:sp>
      <p:sp>
        <p:nvSpPr>
          <p:cNvPr id="17" name="自选图形 15"/>
          <p:cNvSpPr>
            <a:spLocks noChangeArrowheads="1"/>
          </p:cNvSpPr>
          <p:nvPr/>
        </p:nvSpPr>
        <p:spPr bwMode="auto">
          <a:xfrm>
            <a:off x="6805613" y="2205038"/>
            <a:ext cx="2016125" cy="649287"/>
          </a:xfrm>
          <a:prstGeom prst="roundRect">
            <a:avLst>
              <a:gd name="adj" fmla="val 16667"/>
            </a:avLst>
          </a:prstGeom>
          <a:gradFill rotWithShape="1">
            <a:gsLst>
              <a:gs pos="0">
                <a:srgbClr val="99FF33"/>
              </a:gs>
              <a:gs pos="50000">
                <a:schemeClr val="bg1"/>
              </a:gs>
              <a:gs pos="100000">
                <a:srgbClr val="99FF33"/>
              </a:gs>
            </a:gsLst>
            <a:lin ang="5400000" scaled="1"/>
          </a:gradFill>
          <a:ln>
            <a:noFill/>
          </a:ln>
          <a:effectLst>
            <a:prstShdw prst="shdw17" dist="17961" dir="2700000">
              <a:srgbClr val="99FF33">
                <a:gamma/>
                <a:shade val="60000"/>
                <a:invGamma/>
              </a:srgbClr>
            </a:prstShdw>
          </a:effectLst>
        </p:spPr>
        <p:txBody>
          <a:bodyPr wrap="none" anchor="ctr"/>
          <a:lstStyle/>
          <a:p>
            <a:pPr algn="ctr" fontAlgn="auto">
              <a:spcBef>
                <a:spcPts val="0"/>
              </a:spcBef>
              <a:spcAft>
                <a:spcPts val="0"/>
              </a:spcAft>
              <a:defRPr/>
            </a:pPr>
            <a:r>
              <a:rPr lang="zh-CN" altLang="en-US" b="1" dirty="0">
                <a:solidFill>
                  <a:srgbClr val="000099"/>
                </a:solidFill>
                <a:latin typeface="黑体" panose="02010609060101010101" pitchFamily="49" charset="-122"/>
                <a:ea typeface="黑体" panose="02010609060101010101" pitchFamily="49" charset="-122"/>
              </a:rPr>
              <a:t>机械化、自动化</a:t>
            </a:r>
            <a:endParaRPr lang="zh-CN" altLang="en-US" b="1" dirty="0">
              <a:solidFill>
                <a:srgbClr val="000099"/>
              </a:solidFill>
              <a:latin typeface="黑体" panose="02010609060101010101" pitchFamily="49" charset="-122"/>
              <a:ea typeface="黑体" panose="02010609060101010101" pitchFamily="49" charset="-122"/>
            </a:endParaRPr>
          </a:p>
          <a:p>
            <a:pPr algn="ctr" fontAlgn="auto">
              <a:spcBef>
                <a:spcPts val="0"/>
              </a:spcBef>
              <a:spcAft>
                <a:spcPts val="0"/>
              </a:spcAft>
              <a:defRPr/>
            </a:pPr>
            <a:r>
              <a:rPr lang="zh-CN" altLang="en-US" b="1" dirty="0">
                <a:solidFill>
                  <a:srgbClr val="000099"/>
                </a:solidFill>
                <a:latin typeface="黑体" panose="02010609060101010101" pitchFamily="49" charset="-122"/>
                <a:ea typeface="黑体" panose="02010609060101010101" pitchFamily="49" charset="-122"/>
              </a:rPr>
              <a:t>密闭化</a:t>
            </a:r>
            <a:endParaRPr lang="zh-CN" altLang="en-US" b="1" dirty="0">
              <a:solidFill>
                <a:srgbClr val="000099"/>
              </a:solidFill>
              <a:latin typeface="黑体" panose="02010609060101010101" pitchFamily="49" charset="-122"/>
              <a:ea typeface="黑体" panose="02010609060101010101" pitchFamily="49" charset="-122"/>
            </a:endParaRPr>
          </a:p>
        </p:txBody>
      </p:sp>
      <p:sp>
        <p:nvSpPr>
          <p:cNvPr id="18" name="自选图形 15"/>
          <p:cNvSpPr>
            <a:spLocks noChangeArrowheads="1"/>
          </p:cNvSpPr>
          <p:nvPr/>
        </p:nvSpPr>
        <p:spPr bwMode="auto">
          <a:xfrm>
            <a:off x="6805613" y="3211513"/>
            <a:ext cx="2016125" cy="649287"/>
          </a:xfrm>
          <a:prstGeom prst="roundRect">
            <a:avLst>
              <a:gd name="adj" fmla="val 16667"/>
            </a:avLst>
          </a:prstGeom>
          <a:gradFill rotWithShape="1">
            <a:gsLst>
              <a:gs pos="0">
                <a:srgbClr val="99FF33"/>
              </a:gs>
              <a:gs pos="50000">
                <a:schemeClr val="bg1"/>
              </a:gs>
              <a:gs pos="100000">
                <a:srgbClr val="99FF33"/>
              </a:gs>
            </a:gsLst>
            <a:lin ang="5400000" scaled="1"/>
          </a:gradFill>
          <a:ln>
            <a:noFill/>
          </a:ln>
          <a:effectLst>
            <a:prstShdw prst="shdw17" dist="17961" dir="2700000">
              <a:srgbClr val="99FF33">
                <a:gamma/>
                <a:shade val="60000"/>
                <a:invGamma/>
              </a:srgbClr>
            </a:prstShdw>
          </a:effectLst>
        </p:spPr>
        <p:txBody>
          <a:bodyPr wrap="none" anchor="ctr"/>
          <a:lstStyle/>
          <a:p>
            <a:pPr algn="ctr" fontAlgn="auto">
              <a:spcBef>
                <a:spcPts val="0"/>
              </a:spcBef>
              <a:spcAft>
                <a:spcPts val="0"/>
              </a:spcAft>
              <a:defRPr/>
            </a:pPr>
            <a:r>
              <a:rPr lang="zh-CN" altLang="en-US" b="1">
                <a:solidFill>
                  <a:srgbClr val="000099"/>
                </a:solidFill>
                <a:latin typeface="黑体" panose="02010609060101010101" pitchFamily="49" charset="-122"/>
                <a:ea typeface="黑体" panose="02010609060101010101" pitchFamily="49" charset="-122"/>
              </a:rPr>
              <a:t>通风防毒、除尘</a:t>
            </a:r>
            <a:endParaRPr lang="zh-CN" altLang="en-US" b="1">
              <a:solidFill>
                <a:srgbClr val="000099"/>
              </a:solidFill>
              <a:latin typeface="黑体" panose="02010609060101010101" pitchFamily="49" charset="-122"/>
              <a:ea typeface="黑体" panose="02010609060101010101" pitchFamily="49" charset="-122"/>
            </a:endParaRPr>
          </a:p>
          <a:p>
            <a:pPr algn="ctr" fontAlgn="auto">
              <a:spcBef>
                <a:spcPts val="0"/>
              </a:spcBef>
              <a:spcAft>
                <a:spcPts val="0"/>
              </a:spcAft>
              <a:defRPr/>
            </a:pPr>
            <a:r>
              <a:rPr lang="zh-CN" altLang="en-US" b="1">
                <a:solidFill>
                  <a:srgbClr val="000099"/>
                </a:solidFill>
                <a:latin typeface="黑体" panose="02010609060101010101" pitchFamily="49" charset="-122"/>
                <a:ea typeface="黑体" panose="02010609060101010101" pitchFamily="49" charset="-122"/>
              </a:rPr>
              <a:t>隔声消声、减振等</a:t>
            </a:r>
            <a:endParaRPr lang="zh-CN" altLang="en-US" b="1">
              <a:solidFill>
                <a:srgbClr val="000099"/>
              </a:solidFill>
              <a:latin typeface="黑体" panose="02010609060101010101" pitchFamily="49" charset="-122"/>
              <a:ea typeface="黑体" panose="02010609060101010101" pitchFamily="49" charset="-122"/>
            </a:endParaRPr>
          </a:p>
        </p:txBody>
      </p:sp>
      <p:sp>
        <p:nvSpPr>
          <p:cNvPr id="19" name="自选图形 15"/>
          <p:cNvSpPr>
            <a:spLocks noChangeArrowheads="1"/>
          </p:cNvSpPr>
          <p:nvPr/>
        </p:nvSpPr>
        <p:spPr bwMode="auto">
          <a:xfrm>
            <a:off x="6805613" y="4148138"/>
            <a:ext cx="2016125" cy="649287"/>
          </a:xfrm>
          <a:prstGeom prst="roundRect">
            <a:avLst>
              <a:gd name="adj" fmla="val 16667"/>
            </a:avLst>
          </a:prstGeom>
          <a:gradFill rotWithShape="1">
            <a:gsLst>
              <a:gs pos="0">
                <a:srgbClr val="99FF33"/>
              </a:gs>
              <a:gs pos="50000">
                <a:schemeClr val="bg1"/>
              </a:gs>
              <a:gs pos="100000">
                <a:srgbClr val="99FF33"/>
              </a:gs>
            </a:gsLst>
            <a:lin ang="5400000" scaled="1"/>
          </a:gradFill>
          <a:ln>
            <a:noFill/>
          </a:ln>
          <a:effectLst>
            <a:prstShdw prst="shdw17" dist="17961" dir="2700000">
              <a:srgbClr val="99FF33">
                <a:gamma/>
                <a:shade val="60000"/>
                <a:invGamma/>
              </a:srgbClr>
            </a:prstShdw>
          </a:effectLst>
        </p:spPr>
        <p:txBody>
          <a:bodyPr wrap="none" anchor="ctr"/>
          <a:lstStyle/>
          <a:p>
            <a:pPr algn="ctr" fontAlgn="auto">
              <a:spcBef>
                <a:spcPts val="0"/>
              </a:spcBef>
              <a:spcAft>
                <a:spcPts val="0"/>
              </a:spcAft>
              <a:defRPr/>
            </a:pPr>
            <a:r>
              <a:rPr lang="zh-CN" altLang="en-US" b="1" dirty="0">
                <a:solidFill>
                  <a:srgbClr val="000099"/>
                </a:solidFill>
                <a:latin typeface="黑体" panose="02010609060101010101" pitchFamily="49" charset="-122"/>
                <a:ea typeface="黑体" panose="02010609060101010101" pitchFamily="49" charset="-122"/>
              </a:rPr>
              <a:t>防护用品符合标准</a:t>
            </a:r>
            <a:endParaRPr lang="en-US" altLang="zh-CN" b="1" dirty="0">
              <a:solidFill>
                <a:srgbClr val="000099"/>
              </a:solidFill>
              <a:latin typeface="黑体" panose="02010609060101010101" pitchFamily="49" charset="-122"/>
              <a:ea typeface="黑体" panose="02010609060101010101" pitchFamily="49" charset="-122"/>
            </a:endParaRPr>
          </a:p>
          <a:p>
            <a:pPr algn="ctr" fontAlgn="auto">
              <a:spcBef>
                <a:spcPts val="0"/>
              </a:spcBef>
              <a:spcAft>
                <a:spcPts val="0"/>
              </a:spcAft>
              <a:defRPr/>
            </a:pPr>
            <a:r>
              <a:rPr lang="zh-CN" altLang="en-US" b="1" dirty="0">
                <a:solidFill>
                  <a:srgbClr val="000099"/>
                </a:solidFill>
                <a:latin typeface="黑体" panose="02010609060101010101" pitchFamily="49" charset="-122"/>
                <a:ea typeface="黑体" panose="02010609060101010101" pitchFamily="49" charset="-122"/>
              </a:rPr>
              <a:t>防护知识培训</a:t>
            </a:r>
            <a:endParaRPr lang="zh-CN" altLang="en-US" b="1" dirty="0">
              <a:solidFill>
                <a:srgbClr val="000099"/>
              </a:solidFill>
              <a:latin typeface="黑体" panose="02010609060101010101" pitchFamily="49" charset="-122"/>
              <a:ea typeface="黑体" panose="02010609060101010101" pitchFamily="49" charset="-122"/>
            </a:endParaRPr>
          </a:p>
        </p:txBody>
      </p:sp>
      <p:sp>
        <p:nvSpPr>
          <p:cNvPr id="20" name="自选图形 15"/>
          <p:cNvSpPr>
            <a:spLocks noChangeArrowheads="1"/>
          </p:cNvSpPr>
          <p:nvPr/>
        </p:nvSpPr>
        <p:spPr bwMode="auto">
          <a:xfrm>
            <a:off x="6805613" y="5011738"/>
            <a:ext cx="2016125" cy="649287"/>
          </a:xfrm>
          <a:prstGeom prst="roundRect">
            <a:avLst>
              <a:gd name="adj" fmla="val 16667"/>
            </a:avLst>
          </a:prstGeom>
          <a:gradFill rotWithShape="1">
            <a:gsLst>
              <a:gs pos="0">
                <a:srgbClr val="99FF33"/>
              </a:gs>
              <a:gs pos="50000">
                <a:schemeClr val="bg1"/>
              </a:gs>
              <a:gs pos="100000">
                <a:srgbClr val="99FF33"/>
              </a:gs>
            </a:gsLst>
            <a:lin ang="5400000" scaled="1"/>
          </a:gradFill>
          <a:ln>
            <a:noFill/>
          </a:ln>
          <a:effectLst>
            <a:prstShdw prst="shdw17" dist="17961" dir="2700000">
              <a:srgbClr val="99FF33">
                <a:gamma/>
                <a:shade val="60000"/>
                <a:invGamma/>
              </a:srgbClr>
            </a:prstShdw>
          </a:effectLst>
        </p:spPr>
        <p:txBody>
          <a:bodyPr wrap="none" anchor="ctr"/>
          <a:lstStyle/>
          <a:p>
            <a:pPr algn="ctr" fontAlgn="auto">
              <a:spcBef>
                <a:spcPts val="0"/>
              </a:spcBef>
              <a:spcAft>
                <a:spcPts val="0"/>
              </a:spcAft>
              <a:defRPr/>
            </a:pPr>
            <a:r>
              <a:rPr lang="zh-CN" altLang="en-US" b="1" dirty="0">
                <a:solidFill>
                  <a:srgbClr val="000099"/>
                </a:solidFill>
                <a:latin typeface="黑体" panose="02010609060101010101" pitchFamily="49" charset="-122"/>
                <a:ea typeface="黑体" panose="02010609060101010101" pitchFamily="49" charset="-122"/>
              </a:rPr>
              <a:t>每年至少一次</a:t>
            </a:r>
            <a:endParaRPr lang="zh-CN" altLang="en-US" b="1" dirty="0">
              <a:solidFill>
                <a:srgbClr val="000099"/>
              </a:solidFill>
              <a:latin typeface="黑体" panose="02010609060101010101" pitchFamily="49" charset="-122"/>
              <a:ea typeface="黑体" panose="02010609060101010101" pitchFamily="49" charset="-122"/>
            </a:endParaRPr>
          </a:p>
          <a:p>
            <a:pPr algn="ctr" fontAlgn="auto">
              <a:spcBef>
                <a:spcPts val="0"/>
              </a:spcBef>
              <a:spcAft>
                <a:spcPts val="0"/>
              </a:spcAft>
              <a:defRPr/>
            </a:pPr>
            <a:r>
              <a:rPr lang="zh-CN" altLang="en-US" b="1" dirty="0">
                <a:solidFill>
                  <a:srgbClr val="000099"/>
                </a:solidFill>
                <a:latin typeface="黑体" panose="02010609060101010101" pitchFamily="49" charset="-122"/>
                <a:ea typeface="黑体" panose="02010609060101010101" pitchFamily="49" charset="-122"/>
              </a:rPr>
              <a:t>每三年现状评价一次</a:t>
            </a:r>
            <a:endParaRPr lang="zh-CN" altLang="en-US" b="1" dirty="0">
              <a:solidFill>
                <a:srgbClr val="000099"/>
              </a:solidFill>
              <a:latin typeface="黑体" panose="02010609060101010101" pitchFamily="49" charset="-122"/>
              <a:ea typeface="黑体" panose="02010609060101010101" pitchFamily="49" charset="-122"/>
            </a:endParaRPr>
          </a:p>
        </p:txBody>
      </p:sp>
      <p:sp>
        <p:nvSpPr>
          <p:cNvPr id="21" name="自选图形 15"/>
          <p:cNvSpPr>
            <a:spLocks noChangeArrowheads="1"/>
          </p:cNvSpPr>
          <p:nvPr/>
        </p:nvSpPr>
        <p:spPr bwMode="auto">
          <a:xfrm>
            <a:off x="6732588" y="5948363"/>
            <a:ext cx="2339975" cy="649287"/>
          </a:xfrm>
          <a:prstGeom prst="roundRect">
            <a:avLst>
              <a:gd name="adj" fmla="val 16667"/>
            </a:avLst>
          </a:prstGeom>
          <a:gradFill rotWithShape="1">
            <a:gsLst>
              <a:gs pos="0">
                <a:srgbClr val="99FF33"/>
              </a:gs>
              <a:gs pos="50000">
                <a:schemeClr val="bg1"/>
              </a:gs>
              <a:gs pos="100000">
                <a:srgbClr val="99FF33"/>
              </a:gs>
            </a:gsLst>
            <a:lin ang="5400000" scaled="1"/>
          </a:gradFill>
          <a:ln>
            <a:noFill/>
          </a:ln>
          <a:effectLst>
            <a:prstShdw prst="shdw17" dist="17961" dir="2700000">
              <a:srgbClr val="99FF33">
                <a:gamma/>
                <a:shade val="60000"/>
                <a:invGamma/>
              </a:srgbClr>
            </a:prstShdw>
          </a:effectLst>
        </p:spPr>
        <p:txBody>
          <a:bodyPr wrap="none" anchor="ctr"/>
          <a:lstStyle/>
          <a:p>
            <a:pPr algn="ctr" fontAlgn="auto">
              <a:spcBef>
                <a:spcPts val="0"/>
              </a:spcBef>
              <a:spcAft>
                <a:spcPts val="0"/>
              </a:spcAft>
              <a:defRPr/>
            </a:pPr>
            <a:r>
              <a:rPr lang="en-US" altLang="zh-CN" b="1" dirty="0">
                <a:solidFill>
                  <a:srgbClr val="000099"/>
                </a:solidFill>
                <a:latin typeface="黑体" panose="02010609060101010101" pitchFamily="49" charset="-122"/>
                <a:ea typeface="黑体" panose="02010609060101010101" pitchFamily="49" charset="-122"/>
              </a:rPr>
              <a:t>GBZ188</a:t>
            </a:r>
            <a:r>
              <a:rPr lang="zh-CN" altLang="en-US" b="1" dirty="0">
                <a:solidFill>
                  <a:srgbClr val="000099"/>
                </a:solidFill>
                <a:latin typeface="黑体" panose="02010609060101010101" pitchFamily="49" charset="-122"/>
                <a:ea typeface="黑体" panose="02010609060101010101" pitchFamily="49" charset="-122"/>
              </a:rPr>
              <a:t>－</a:t>
            </a:r>
            <a:r>
              <a:rPr lang="en-US" altLang="zh-CN" b="1" dirty="0">
                <a:solidFill>
                  <a:srgbClr val="000099"/>
                </a:solidFill>
                <a:latin typeface="黑体" panose="02010609060101010101" pitchFamily="49" charset="-122"/>
                <a:ea typeface="黑体" panose="02010609060101010101" pitchFamily="49" charset="-122"/>
              </a:rPr>
              <a:t>2014</a:t>
            </a:r>
            <a:endParaRPr lang="en-US" altLang="zh-CN" b="1" dirty="0">
              <a:solidFill>
                <a:srgbClr val="000099"/>
              </a:solidFill>
              <a:latin typeface="黑体" panose="02010609060101010101" pitchFamily="49" charset="-122"/>
              <a:ea typeface="黑体" panose="02010609060101010101" pitchFamily="49" charset="-122"/>
            </a:endParaRPr>
          </a:p>
          <a:p>
            <a:pPr algn="ctr" fontAlgn="auto">
              <a:spcBef>
                <a:spcPts val="0"/>
              </a:spcBef>
              <a:spcAft>
                <a:spcPts val="0"/>
              </a:spcAft>
              <a:defRPr/>
            </a:pPr>
            <a:r>
              <a:rPr lang="zh-CN" altLang="en-US" b="1" dirty="0">
                <a:solidFill>
                  <a:srgbClr val="000099"/>
                </a:solidFill>
                <a:latin typeface="黑体" panose="02010609060101010101" pitchFamily="49" charset="-122"/>
                <a:ea typeface="黑体" panose="02010609060101010101" pitchFamily="49" charset="-122"/>
              </a:rPr>
              <a:t>职业健康监护技术规范</a:t>
            </a:r>
            <a:endParaRPr lang="zh-CN" altLang="en-US" b="1" dirty="0">
              <a:solidFill>
                <a:srgbClr val="000099"/>
              </a:solidFill>
              <a:latin typeface="黑体" panose="02010609060101010101" pitchFamily="49" charset="-122"/>
              <a:ea typeface="黑体" panose="02010609060101010101"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246"/>
                                        </p:tgtEl>
                                        <p:attrNameLst>
                                          <p:attrName>style.visibility</p:attrName>
                                        </p:attrNameLst>
                                      </p:cBhvr>
                                      <p:to>
                                        <p:strVal val="visible"/>
                                      </p:to>
                                    </p:set>
                                    <p:animEffect transition="in" filter="wipe(left)">
                                      <p:cBhvr>
                                        <p:cTn id="11" dur="500"/>
                                        <p:tgtEl>
                                          <p:spTgt spid="1024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255"/>
                                        </p:tgtEl>
                                        <p:attrNameLst>
                                          <p:attrName>style.visibility</p:attrName>
                                        </p:attrNameLst>
                                      </p:cBhvr>
                                      <p:to>
                                        <p:strVal val="visible"/>
                                      </p:to>
                                    </p:set>
                                    <p:animEffect transition="in" filter="wipe(left)">
                                      <p:cBhvr>
                                        <p:cTn id="15" dur="500"/>
                                        <p:tgtEl>
                                          <p:spTgt spid="10255"/>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dissolve">
                                      <p:cBhvr>
                                        <p:cTn id="19" dur="500"/>
                                        <p:tgtEl>
                                          <p:spTgt spid="3"/>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0250"/>
                                        </p:tgtEl>
                                        <p:attrNameLst>
                                          <p:attrName>style.visibility</p:attrName>
                                        </p:attrNameLst>
                                      </p:cBhvr>
                                      <p:to>
                                        <p:strVal val="visible"/>
                                      </p:to>
                                    </p:set>
                                    <p:animEffect transition="in" filter="wipe(left)">
                                      <p:cBhvr>
                                        <p:cTn id="23" dur="500"/>
                                        <p:tgtEl>
                                          <p:spTgt spid="10250"/>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left)">
                                      <p:cBhvr>
                                        <p:cTn id="27" dur="500"/>
                                        <p:tgtEl>
                                          <p:spTgt spid="17"/>
                                        </p:tgtEl>
                                      </p:cBhvr>
                                    </p:animEffect>
                                  </p:childTnLst>
                                </p:cTn>
                              </p:par>
                            </p:childTnLst>
                          </p:cTn>
                        </p:par>
                        <p:par>
                          <p:cTn id="28" fill="hold">
                            <p:stCondLst>
                              <p:cond delay="3000"/>
                            </p:stCondLst>
                            <p:childTnLst>
                              <p:par>
                                <p:cTn id="29" presetID="9"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dissolve">
                                      <p:cBhvr>
                                        <p:cTn id="31" dur="500"/>
                                        <p:tgtEl>
                                          <p:spTgt spid="4"/>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0254"/>
                                        </p:tgtEl>
                                        <p:attrNameLst>
                                          <p:attrName>style.visibility</p:attrName>
                                        </p:attrNameLst>
                                      </p:cBhvr>
                                      <p:to>
                                        <p:strVal val="visible"/>
                                      </p:to>
                                    </p:set>
                                    <p:animEffect transition="in" filter="wipe(left)">
                                      <p:cBhvr>
                                        <p:cTn id="35" dur="500"/>
                                        <p:tgtEl>
                                          <p:spTgt spid="10254"/>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wipe(left)">
                                      <p:cBhvr>
                                        <p:cTn id="39" dur="500"/>
                                        <p:tgtEl>
                                          <p:spTgt spid="18"/>
                                        </p:tgtEl>
                                      </p:cBhvr>
                                    </p:animEffect>
                                  </p:childTnLst>
                                </p:cTn>
                              </p:par>
                            </p:childTnLst>
                          </p:cTn>
                        </p:par>
                        <p:par>
                          <p:cTn id="40" fill="hold">
                            <p:stCondLst>
                              <p:cond delay="4500"/>
                            </p:stCondLst>
                            <p:childTnLst>
                              <p:par>
                                <p:cTn id="41" presetID="9" presetClass="entr" presetSubtype="0"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dissolve">
                                      <p:cBhvr>
                                        <p:cTn id="43" dur="500"/>
                                        <p:tgtEl>
                                          <p:spTgt spid="5"/>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wipe(left)">
                                      <p:cBhvr>
                                        <p:cTn id="47" dur="500"/>
                                        <p:tgtEl>
                                          <p:spTgt spid="12"/>
                                        </p:tgtEl>
                                      </p:cBhvr>
                                    </p:animEffect>
                                  </p:childTnLst>
                                </p:cTn>
                              </p:par>
                            </p:childTnLst>
                          </p:cTn>
                        </p:par>
                        <p:par>
                          <p:cTn id="48" fill="hold">
                            <p:stCondLst>
                              <p:cond delay="5500"/>
                            </p:stCondLst>
                            <p:childTnLst>
                              <p:par>
                                <p:cTn id="49" presetID="22" presetClass="entr" presetSubtype="8"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500"/>
                                        <p:tgtEl>
                                          <p:spTgt spid="19"/>
                                        </p:tgtEl>
                                      </p:cBhvr>
                                    </p:animEffect>
                                  </p:childTnLst>
                                </p:cTn>
                              </p:par>
                            </p:childTnLst>
                          </p:cTn>
                        </p:par>
                        <p:par>
                          <p:cTn id="52" fill="hold">
                            <p:stCondLst>
                              <p:cond delay="6000"/>
                            </p:stCondLst>
                            <p:childTnLst>
                              <p:par>
                                <p:cTn id="53" presetID="9"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dissolve">
                                      <p:cBhvr>
                                        <p:cTn id="55" dur="500"/>
                                        <p:tgtEl>
                                          <p:spTgt spid="7"/>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wipe(left)">
                                      <p:cBhvr>
                                        <p:cTn id="59" dur="500"/>
                                        <p:tgtEl>
                                          <p:spTgt spid="14"/>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childTnLst>
                          </p:cTn>
                        </p:par>
                        <p:par>
                          <p:cTn id="64" fill="hold">
                            <p:stCondLst>
                              <p:cond delay="7500"/>
                            </p:stCondLst>
                            <p:childTnLst>
                              <p:par>
                                <p:cTn id="65" presetID="9" presetClass="entr" presetSubtype="0" fill="hold"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par>
                          <p:cTn id="68" fill="hold">
                            <p:stCondLst>
                              <p:cond delay="8000"/>
                            </p:stCondLst>
                            <p:childTnLst>
                              <p:par>
                                <p:cTn id="69" presetID="22" presetClass="entr" presetSubtype="8"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Effect transition="in" filter="wipe(left)">
                                      <p:cBhvr>
                                        <p:cTn id="71" dur="500"/>
                                        <p:tgtEl>
                                          <p:spTgt spid="16"/>
                                        </p:tgtEl>
                                      </p:cBhvr>
                                    </p:animEffect>
                                  </p:childTnLst>
                                </p:cTn>
                              </p:par>
                            </p:childTnLst>
                          </p:cTn>
                        </p:par>
                        <p:par>
                          <p:cTn id="72" fill="hold">
                            <p:stCondLst>
                              <p:cond delay="8500"/>
                            </p:stCondLst>
                            <p:childTnLst>
                              <p:par>
                                <p:cTn id="73" presetID="22" presetClass="entr" presetSubtype="8" fill="hold" grpId="0"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left)">
                                      <p:cBhvr>
                                        <p:cTn id="7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6" grpId="0"/>
      <p:bldP spid="10250" grpId="0"/>
      <p:bldP spid="10254" grpId="0"/>
      <p:bldP spid="10255" grpId="0" animBg="1"/>
      <p:bldP spid="12" grpId="0"/>
      <p:bldP spid="14" grpId="0"/>
      <p:bldP spid="16" grpId="0"/>
      <p:bldP spid="17" grpId="0" animBg="1"/>
      <p:bldP spid="18" grpId="0" animBg="1"/>
      <p:bldP spid="19" grpId="0" animBg="1"/>
      <p:bldP spid="20" grpId="0" animBg="1"/>
      <p:bldP spid="2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5" name="Freeform 3"/>
          <p:cNvSpPr/>
          <p:nvPr/>
        </p:nvSpPr>
        <p:spPr>
          <a:xfrm>
            <a:off x="2051050" y="3213100"/>
            <a:ext cx="684213" cy="287338"/>
          </a:xfrm>
          <a:custGeom>
            <a:avLst/>
            <a:gdLst>
              <a:gd name="connsiteX0" fmla="*/ 0 w 684276"/>
              <a:gd name="connsiteY0" fmla="*/ 143636 h 287273"/>
              <a:gd name="connsiteX1" fmla="*/ 171069 w 684276"/>
              <a:gd name="connsiteY1" fmla="*/ 143636 h 287273"/>
              <a:gd name="connsiteX2" fmla="*/ 171069 w 684276"/>
              <a:gd name="connsiteY2" fmla="*/ 0 h 287273"/>
              <a:gd name="connsiteX3" fmla="*/ 513207 w 684276"/>
              <a:gd name="connsiteY3" fmla="*/ 0 h 287273"/>
              <a:gd name="connsiteX4" fmla="*/ 513207 w 684276"/>
              <a:gd name="connsiteY4" fmla="*/ 143636 h 287273"/>
              <a:gd name="connsiteX5" fmla="*/ 684276 w 684276"/>
              <a:gd name="connsiteY5" fmla="*/ 143636 h 287273"/>
              <a:gd name="connsiteX6" fmla="*/ 342138 w 684276"/>
              <a:gd name="connsiteY6" fmla="*/ 287273 h 287273"/>
              <a:gd name="connsiteX7" fmla="*/ 0 w 684276"/>
              <a:gd name="connsiteY7" fmla="*/ 143636 h 287273"/>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684276" h="287273">
                <a:moveTo>
                  <a:pt x="0" y="143636"/>
                </a:moveTo>
                <a:lnTo>
                  <a:pt x="171069" y="143636"/>
                </a:lnTo>
                <a:lnTo>
                  <a:pt x="171069" y="0"/>
                </a:lnTo>
                <a:lnTo>
                  <a:pt x="513207" y="0"/>
                </a:lnTo>
                <a:lnTo>
                  <a:pt x="513207" y="143636"/>
                </a:lnTo>
                <a:lnTo>
                  <a:pt x="684276" y="143636"/>
                </a:lnTo>
                <a:lnTo>
                  <a:pt x="342138" y="287273"/>
                </a:lnTo>
                <a:lnTo>
                  <a:pt x="0" y="143636"/>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6" name="Freeform 3"/>
          <p:cNvSpPr/>
          <p:nvPr/>
        </p:nvSpPr>
        <p:spPr>
          <a:xfrm>
            <a:off x="2044700" y="3206750"/>
            <a:ext cx="696913" cy="300038"/>
          </a:xfrm>
          <a:custGeom>
            <a:avLst/>
            <a:gdLst>
              <a:gd name="connsiteX0" fmla="*/ 6350 w 696976"/>
              <a:gd name="connsiteY0" fmla="*/ 149986 h 299973"/>
              <a:gd name="connsiteX1" fmla="*/ 177419 w 696976"/>
              <a:gd name="connsiteY1" fmla="*/ 149986 h 299973"/>
              <a:gd name="connsiteX2" fmla="*/ 177419 w 696976"/>
              <a:gd name="connsiteY2" fmla="*/ 6350 h 299973"/>
              <a:gd name="connsiteX3" fmla="*/ 519557 w 696976"/>
              <a:gd name="connsiteY3" fmla="*/ 6350 h 299973"/>
              <a:gd name="connsiteX4" fmla="*/ 519557 w 696976"/>
              <a:gd name="connsiteY4" fmla="*/ 149986 h 299973"/>
              <a:gd name="connsiteX5" fmla="*/ 690626 w 696976"/>
              <a:gd name="connsiteY5" fmla="*/ 149986 h 299973"/>
              <a:gd name="connsiteX6" fmla="*/ 348488 w 696976"/>
              <a:gd name="connsiteY6" fmla="*/ 293623 h 299973"/>
              <a:gd name="connsiteX7" fmla="*/ 6350 w 696976"/>
              <a:gd name="connsiteY7" fmla="*/ 149986 h 299973"/>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696976" h="299973">
                <a:moveTo>
                  <a:pt x="6350" y="149986"/>
                </a:moveTo>
                <a:lnTo>
                  <a:pt x="177419" y="149986"/>
                </a:lnTo>
                <a:lnTo>
                  <a:pt x="177419" y="6350"/>
                </a:lnTo>
                <a:lnTo>
                  <a:pt x="519557" y="6350"/>
                </a:lnTo>
                <a:lnTo>
                  <a:pt x="519557" y="149986"/>
                </a:lnTo>
                <a:lnTo>
                  <a:pt x="690626" y="149986"/>
                </a:lnTo>
                <a:lnTo>
                  <a:pt x="348488" y="293623"/>
                </a:lnTo>
                <a:lnTo>
                  <a:pt x="6350" y="149986"/>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7" name="Freeform 3"/>
          <p:cNvSpPr/>
          <p:nvPr/>
        </p:nvSpPr>
        <p:spPr>
          <a:xfrm>
            <a:off x="2051050" y="4508500"/>
            <a:ext cx="649288" cy="360363"/>
          </a:xfrm>
          <a:custGeom>
            <a:avLst/>
            <a:gdLst>
              <a:gd name="connsiteX0" fmla="*/ 0 w 649351"/>
              <a:gd name="connsiteY0" fmla="*/ 180213 h 360298"/>
              <a:gd name="connsiteX1" fmla="*/ 162305 w 649351"/>
              <a:gd name="connsiteY1" fmla="*/ 180213 h 360298"/>
              <a:gd name="connsiteX2" fmla="*/ 162305 w 649351"/>
              <a:gd name="connsiteY2" fmla="*/ 0 h 360298"/>
              <a:gd name="connsiteX3" fmla="*/ 486917 w 649351"/>
              <a:gd name="connsiteY3" fmla="*/ 0 h 360298"/>
              <a:gd name="connsiteX4" fmla="*/ 486917 w 649351"/>
              <a:gd name="connsiteY4" fmla="*/ 180213 h 360298"/>
              <a:gd name="connsiteX5" fmla="*/ 649351 w 649351"/>
              <a:gd name="connsiteY5" fmla="*/ 180213 h 360298"/>
              <a:gd name="connsiteX6" fmla="*/ 324611 w 649351"/>
              <a:gd name="connsiteY6" fmla="*/ 360298 h 360298"/>
              <a:gd name="connsiteX7" fmla="*/ 0 w 649351"/>
              <a:gd name="connsiteY7" fmla="*/ 180213 h 360298"/>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649351" h="360298">
                <a:moveTo>
                  <a:pt x="0" y="180213"/>
                </a:moveTo>
                <a:lnTo>
                  <a:pt x="162305" y="180213"/>
                </a:lnTo>
                <a:lnTo>
                  <a:pt x="162305" y="0"/>
                </a:lnTo>
                <a:lnTo>
                  <a:pt x="486917" y="0"/>
                </a:lnTo>
                <a:lnTo>
                  <a:pt x="486917" y="180213"/>
                </a:lnTo>
                <a:lnTo>
                  <a:pt x="649351" y="180213"/>
                </a:lnTo>
                <a:lnTo>
                  <a:pt x="324611" y="360298"/>
                </a:lnTo>
                <a:lnTo>
                  <a:pt x="0" y="180213"/>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8" name="Freeform 3"/>
          <p:cNvSpPr/>
          <p:nvPr/>
        </p:nvSpPr>
        <p:spPr>
          <a:xfrm>
            <a:off x="2044700" y="4502150"/>
            <a:ext cx="661988" cy="373063"/>
          </a:xfrm>
          <a:custGeom>
            <a:avLst/>
            <a:gdLst>
              <a:gd name="connsiteX0" fmla="*/ 6350 w 662051"/>
              <a:gd name="connsiteY0" fmla="*/ 186563 h 372998"/>
              <a:gd name="connsiteX1" fmla="*/ 168655 w 662051"/>
              <a:gd name="connsiteY1" fmla="*/ 186563 h 372998"/>
              <a:gd name="connsiteX2" fmla="*/ 168655 w 662051"/>
              <a:gd name="connsiteY2" fmla="*/ 6350 h 372998"/>
              <a:gd name="connsiteX3" fmla="*/ 493267 w 662051"/>
              <a:gd name="connsiteY3" fmla="*/ 6350 h 372998"/>
              <a:gd name="connsiteX4" fmla="*/ 493267 w 662051"/>
              <a:gd name="connsiteY4" fmla="*/ 186563 h 372998"/>
              <a:gd name="connsiteX5" fmla="*/ 655701 w 662051"/>
              <a:gd name="connsiteY5" fmla="*/ 186563 h 372998"/>
              <a:gd name="connsiteX6" fmla="*/ 330961 w 662051"/>
              <a:gd name="connsiteY6" fmla="*/ 366648 h 372998"/>
              <a:gd name="connsiteX7" fmla="*/ 6350 w 662051"/>
              <a:gd name="connsiteY7" fmla="*/ 186563 h 372998"/>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662051" h="372998">
                <a:moveTo>
                  <a:pt x="6350" y="186563"/>
                </a:moveTo>
                <a:lnTo>
                  <a:pt x="168655" y="186563"/>
                </a:lnTo>
                <a:lnTo>
                  <a:pt x="168655" y="6350"/>
                </a:lnTo>
                <a:lnTo>
                  <a:pt x="493267" y="6350"/>
                </a:lnTo>
                <a:lnTo>
                  <a:pt x="493267" y="186563"/>
                </a:lnTo>
                <a:lnTo>
                  <a:pt x="655701" y="186563"/>
                </a:lnTo>
                <a:lnTo>
                  <a:pt x="330961" y="366648"/>
                </a:lnTo>
                <a:lnTo>
                  <a:pt x="6350" y="186563"/>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9" name="Freeform 3"/>
          <p:cNvSpPr/>
          <p:nvPr/>
        </p:nvSpPr>
        <p:spPr>
          <a:xfrm>
            <a:off x="2051050" y="5445125"/>
            <a:ext cx="649288" cy="360363"/>
          </a:xfrm>
          <a:custGeom>
            <a:avLst/>
            <a:gdLst>
              <a:gd name="connsiteX0" fmla="*/ 0 w 649351"/>
              <a:gd name="connsiteY0" fmla="*/ 180187 h 360362"/>
              <a:gd name="connsiteX1" fmla="*/ 162305 w 649351"/>
              <a:gd name="connsiteY1" fmla="*/ 180187 h 360362"/>
              <a:gd name="connsiteX2" fmla="*/ 162305 w 649351"/>
              <a:gd name="connsiteY2" fmla="*/ 0 h 360362"/>
              <a:gd name="connsiteX3" fmla="*/ 486917 w 649351"/>
              <a:gd name="connsiteY3" fmla="*/ 0 h 360362"/>
              <a:gd name="connsiteX4" fmla="*/ 486917 w 649351"/>
              <a:gd name="connsiteY4" fmla="*/ 180187 h 360362"/>
              <a:gd name="connsiteX5" fmla="*/ 649351 w 649351"/>
              <a:gd name="connsiteY5" fmla="*/ 180187 h 360362"/>
              <a:gd name="connsiteX6" fmla="*/ 324611 w 649351"/>
              <a:gd name="connsiteY6" fmla="*/ 360362 h 360362"/>
              <a:gd name="connsiteX7" fmla="*/ 0 w 649351"/>
              <a:gd name="connsiteY7" fmla="*/ 180187 h 360362"/>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649351" h="360362">
                <a:moveTo>
                  <a:pt x="0" y="180187"/>
                </a:moveTo>
                <a:lnTo>
                  <a:pt x="162305" y="180187"/>
                </a:lnTo>
                <a:lnTo>
                  <a:pt x="162305" y="0"/>
                </a:lnTo>
                <a:lnTo>
                  <a:pt x="486917" y="0"/>
                </a:lnTo>
                <a:lnTo>
                  <a:pt x="486917" y="180187"/>
                </a:lnTo>
                <a:lnTo>
                  <a:pt x="649351" y="180187"/>
                </a:lnTo>
                <a:lnTo>
                  <a:pt x="324611" y="360362"/>
                </a:lnTo>
                <a:lnTo>
                  <a:pt x="0" y="180187"/>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0" name="Freeform 3"/>
          <p:cNvSpPr/>
          <p:nvPr/>
        </p:nvSpPr>
        <p:spPr>
          <a:xfrm>
            <a:off x="2044700" y="5438775"/>
            <a:ext cx="661988" cy="373063"/>
          </a:xfrm>
          <a:custGeom>
            <a:avLst/>
            <a:gdLst>
              <a:gd name="connsiteX0" fmla="*/ 6350 w 662051"/>
              <a:gd name="connsiteY0" fmla="*/ 186537 h 373062"/>
              <a:gd name="connsiteX1" fmla="*/ 168655 w 662051"/>
              <a:gd name="connsiteY1" fmla="*/ 186537 h 373062"/>
              <a:gd name="connsiteX2" fmla="*/ 168655 w 662051"/>
              <a:gd name="connsiteY2" fmla="*/ 6350 h 373062"/>
              <a:gd name="connsiteX3" fmla="*/ 493267 w 662051"/>
              <a:gd name="connsiteY3" fmla="*/ 6350 h 373062"/>
              <a:gd name="connsiteX4" fmla="*/ 493267 w 662051"/>
              <a:gd name="connsiteY4" fmla="*/ 186537 h 373062"/>
              <a:gd name="connsiteX5" fmla="*/ 655701 w 662051"/>
              <a:gd name="connsiteY5" fmla="*/ 186537 h 373062"/>
              <a:gd name="connsiteX6" fmla="*/ 330961 w 662051"/>
              <a:gd name="connsiteY6" fmla="*/ 366712 h 373062"/>
              <a:gd name="connsiteX7" fmla="*/ 6350 w 662051"/>
              <a:gd name="connsiteY7" fmla="*/ 186537 h 373062"/>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662051" h="373062">
                <a:moveTo>
                  <a:pt x="6350" y="186537"/>
                </a:moveTo>
                <a:lnTo>
                  <a:pt x="168655" y="186537"/>
                </a:lnTo>
                <a:lnTo>
                  <a:pt x="168655" y="6350"/>
                </a:lnTo>
                <a:lnTo>
                  <a:pt x="493267" y="6350"/>
                </a:lnTo>
                <a:lnTo>
                  <a:pt x="493267" y="186537"/>
                </a:lnTo>
                <a:lnTo>
                  <a:pt x="655701" y="186537"/>
                </a:lnTo>
                <a:lnTo>
                  <a:pt x="330961" y="366712"/>
                </a:lnTo>
                <a:lnTo>
                  <a:pt x="6350" y="186537"/>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1" name="Freeform 3"/>
          <p:cNvSpPr/>
          <p:nvPr/>
        </p:nvSpPr>
        <p:spPr>
          <a:xfrm>
            <a:off x="4500563" y="2579688"/>
            <a:ext cx="935037" cy="230187"/>
          </a:xfrm>
          <a:custGeom>
            <a:avLst/>
            <a:gdLst>
              <a:gd name="connsiteX0" fmla="*/ 0 w 934973"/>
              <a:gd name="connsiteY0" fmla="*/ 57658 h 230251"/>
              <a:gd name="connsiteX1" fmla="*/ 819658 w 934973"/>
              <a:gd name="connsiteY1" fmla="*/ 57658 h 230251"/>
              <a:gd name="connsiteX2" fmla="*/ 819658 w 934973"/>
              <a:gd name="connsiteY2" fmla="*/ 0 h 230251"/>
              <a:gd name="connsiteX3" fmla="*/ 934973 w 934973"/>
              <a:gd name="connsiteY3" fmla="*/ 115189 h 230251"/>
              <a:gd name="connsiteX4" fmla="*/ 819658 w 934973"/>
              <a:gd name="connsiteY4" fmla="*/ 230251 h 230251"/>
              <a:gd name="connsiteX5" fmla="*/ 819658 w 934973"/>
              <a:gd name="connsiteY5" fmla="*/ 172720 h 230251"/>
              <a:gd name="connsiteX6" fmla="*/ 0 w 934973"/>
              <a:gd name="connsiteY6" fmla="*/ 172720 h 230251"/>
              <a:gd name="connsiteX7" fmla="*/ 0 w 934973"/>
              <a:gd name="connsiteY7" fmla="*/ 57658 h 23025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934973" h="230251">
                <a:moveTo>
                  <a:pt x="0" y="57658"/>
                </a:moveTo>
                <a:lnTo>
                  <a:pt x="819658" y="57658"/>
                </a:lnTo>
                <a:lnTo>
                  <a:pt x="819658" y="0"/>
                </a:lnTo>
                <a:lnTo>
                  <a:pt x="934973" y="115189"/>
                </a:lnTo>
                <a:lnTo>
                  <a:pt x="819658" y="230251"/>
                </a:lnTo>
                <a:lnTo>
                  <a:pt x="819658" y="172720"/>
                </a:lnTo>
                <a:lnTo>
                  <a:pt x="0" y="172720"/>
                </a:lnTo>
                <a:lnTo>
                  <a:pt x="0" y="57658"/>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2" name="Freeform 3"/>
          <p:cNvSpPr/>
          <p:nvPr/>
        </p:nvSpPr>
        <p:spPr>
          <a:xfrm>
            <a:off x="4494213" y="2573338"/>
            <a:ext cx="947737" cy="242887"/>
          </a:xfrm>
          <a:custGeom>
            <a:avLst/>
            <a:gdLst>
              <a:gd name="connsiteX0" fmla="*/ 6350 w 947673"/>
              <a:gd name="connsiteY0" fmla="*/ 64008 h 242951"/>
              <a:gd name="connsiteX1" fmla="*/ 826008 w 947673"/>
              <a:gd name="connsiteY1" fmla="*/ 64008 h 242951"/>
              <a:gd name="connsiteX2" fmla="*/ 826008 w 947673"/>
              <a:gd name="connsiteY2" fmla="*/ 6350 h 242951"/>
              <a:gd name="connsiteX3" fmla="*/ 941323 w 947673"/>
              <a:gd name="connsiteY3" fmla="*/ 121539 h 242951"/>
              <a:gd name="connsiteX4" fmla="*/ 826008 w 947673"/>
              <a:gd name="connsiteY4" fmla="*/ 236601 h 242951"/>
              <a:gd name="connsiteX5" fmla="*/ 826008 w 947673"/>
              <a:gd name="connsiteY5" fmla="*/ 179070 h 242951"/>
              <a:gd name="connsiteX6" fmla="*/ 6350 w 947673"/>
              <a:gd name="connsiteY6" fmla="*/ 179070 h 242951"/>
              <a:gd name="connsiteX7" fmla="*/ 6350 w 947673"/>
              <a:gd name="connsiteY7" fmla="*/ 64008 h 24295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947673" h="242951">
                <a:moveTo>
                  <a:pt x="6350" y="64008"/>
                </a:moveTo>
                <a:lnTo>
                  <a:pt x="826008" y="64008"/>
                </a:lnTo>
                <a:lnTo>
                  <a:pt x="826008" y="6350"/>
                </a:lnTo>
                <a:lnTo>
                  <a:pt x="941323" y="121539"/>
                </a:lnTo>
                <a:lnTo>
                  <a:pt x="826008" y="236601"/>
                </a:lnTo>
                <a:lnTo>
                  <a:pt x="826008" y="179070"/>
                </a:lnTo>
                <a:lnTo>
                  <a:pt x="6350" y="179070"/>
                </a:lnTo>
                <a:lnTo>
                  <a:pt x="6350" y="64008"/>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3" name="Freeform 3"/>
          <p:cNvSpPr/>
          <p:nvPr/>
        </p:nvSpPr>
        <p:spPr>
          <a:xfrm>
            <a:off x="4572000" y="5934075"/>
            <a:ext cx="936625" cy="231775"/>
          </a:xfrm>
          <a:custGeom>
            <a:avLst/>
            <a:gdLst>
              <a:gd name="connsiteX0" fmla="*/ 0 w 936625"/>
              <a:gd name="connsiteY0" fmla="*/ 57937 h 231775"/>
              <a:gd name="connsiteX1" fmla="*/ 821182 w 936625"/>
              <a:gd name="connsiteY1" fmla="*/ 57937 h 231775"/>
              <a:gd name="connsiteX2" fmla="*/ 821182 w 936625"/>
              <a:gd name="connsiteY2" fmla="*/ 0 h 231775"/>
              <a:gd name="connsiteX3" fmla="*/ 936625 w 936625"/>
              <a:gd name="connsiteY3" fmla="*/ 115887 h 231775"/>
              <a:gd name="connsiteX4" fmla="*/ 821182 w 936625"/>
              <a:gd name="connsiteY4" fmla="*/ 231775 h 231775"/>
              <a:gd name="connsiteX5" fmla="*/ 821182 w 936625"/>
              <a:gd name="connsiteY5" fmla="*/ 173825 h 231775"/>
              <a:gd name="connsiteX6" fmla="*/ 0 w 936625"/>
              <a:gd name="connsiteY6" fmla="*/ 173825 h 231775"/>
              <a:gd name="connsiteX7" fmla="*/ 0 w 936625"/>
              <a:gd name="connsiteY7" fmla="*/ 57937 h 2317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936625" h="231775">
                <a:moveTo>
                  <a:pt x="0" y="57937"/>
                </a:moveTo>
                <a:lnTo>
                  <a:pt x="821182" y="57937"/>
                </a:lnTo>
                <a:lnTo>
                  <a:pt x="821182" y="0"/>
                </a:lnTo>
                <a:lnTo>
                  <a:pt x="936625" y="115887"/>
                </a:lnTo>
                <a:lnTo>
                  <a:pt x="821182" y="231775"/>
                </a:lnTo>
                <a:lnTo>
                  <a:pt x="821182" y="173825"/>
                </a:lnTo>
                <a:lnTo>
                  <a:pt x="0" y="173825"/>
                </a:lnTo>
                <a:lnTo>
                  <a:pt x="0" y="57937"/>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4" name="Freeform 3"/>
          <p:cNvSpPr/>
          <p:nvPr/>
        </p:nvSpPr>
        <p:spPr>
          <a:xfrm>
            <a:off x="4565650" y="5927725"/>
            <a:ext cx="949325" cy="244475"/>
          </a:xfrm>
          <a:custGeom>
            <a:avLst/>
            <a:gdLst>
              <a:gd name="connsiteX0" fmla="*/ 6350 w 949325"/>
              <a:gd name="connsiteY0" fmla="*/ 64287 h 244475"/>
              <a:gd name="connsiteX1" fmla="*/ 827532 w 949325"/>
              <a:gd name="connsiteY1" fmla="*/ 64287 h 244475"/>
              <a:gd name="connsiteX2" fmla="*/ 827532 w 949325"/>
              <a:gd name="connsiteY2" fmla="*/ 6350 h 244475"/>
              <a:gd name="connsiteX3" fmla="*/ 942975 w 949325"/>
              <a:gd name="connsiteY3" fmla="*/ 122237 h 244475"/>
              <a:gd name="connsiteX4" fmla="*/ 827532 w 949325"/>
              <a:gd name="connsiteY4" fmla="*/ 238125 h 244475"/>
              <a:gd name="connsiteX5" fmla="*/ 827532 w 949325"/>
              <a:gd name="connsiteY5" fmla="*/ 180175 h 244475"/>
              <a:gd name="connsiteX6" fmla="*/ 6350 w 949325"/>
              <a:gd name="connsiteY6" fmla="*/ 180175 h 244475"/>
              <a:gd name="connsiteX7" fmla="*/ 6350 w 949325"/>
              <a:gd name="connsiteY7" fmla="*/ 64287 h 2444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949325" h="244475">
                <a:moveTo>
                  <a:pt x="6350" y="64287"/>
                </a:moveTo>
                <a:lnTo>
                  <a:pt x="827532" y="64287"/>
                </a:lnTo>
                <a:lnTo>
                  <a:pt x="827532" y="6350"/>
                </a:lnTo>
                <a:lnTo>
                  <a:pt x="942975" y="122237"/>
                </a:lnTo>
                <a:lnTo>
                  <a:pt x="827532" y="238125"/>
                </a:lnTo>
                <a:lnTo>
                  <a:pt x="827532" y="180175"/>
                </a:lnTo>
                <a:lnTo>
                  <a:pt x="6350" y="180175"/>
                </a:lnTo>
                <a:lnTo>
                  <a:pt x="6350" y="64287"/>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5" name="Freeform 3"/>
          <p:cNvSpPr/>
          <p:nvPr/>
        </p:nvSpPr>
        <p:spPr>
          <a:xfrm>
            <a:off x="4572000" y="4984750"/>
            <a:ext cx="936625" cy="230188"/>
          </a:xfrm>
          <a:custGeom>
            <a:avLst/>
            <a:gdLst>
              <a:gd name="connsiteX0" fmla="*/ 0 w 936625"/>
              <a:gd name="connsiteY0" fmla="*/ 57530 h 230123"/>
              <a:gd name="connsiteX1" fmla="*/ 821182 w 936625"/>
              <a:gd name="connsiteY1" fmla="*/ 57530 h 230123"/>
              <a:gd name="connsiteX2" fmla="*/ 821182 w 936625"/>
              <a:gd name="connsiteY2" fmla="*/ 0 h 230123"/>
              <a:gd name="connsiteX3" fmla="*/ 936625 w 936625"/>
              <a:gd name="connsiteY3" fmla="*/ 115061 h 230123"/>
              <a:gd name="connsiteX4" fmla="*/ 821182 w 936625"/>
              <a:gd name="connsiteY4" fmla="*/ 230123 h 230123"/>
              <a:gd name="connsiteX5" fmla="*/ 821182 w 936625"/>
              <a:gd name="connsiteY5" fmla="*/ 172592 h 230123"/>
              <a:gd name="connsiteX6" fmla="*/ 0 w 936625"/>
              <a:gd name="connsiteY6" fmla="*/ 172592 h 230123"/>
              <a:gd name="connsiteX7" fmla="*/ 0 w 936625"/>
              <a:gd name="connsiteY7" fmla="*/ 57530 h 230123"/>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936625" h="230123">
                <a:moveTo>
                  <a:pt x="0" y="57530"/>
                </a:moveTo>
                <a:lnTo>
                  <a:pt x="821182" y="57530"/>
                </a:lnTo>
                <a:lnTo>
                  <a:pt x="821182" y="0"/>
                </a:lnTo>
                <a:lnTo>
                  <a:pt x="936625" y="115061"/>
                </a:lnTo>
                <a:lnTo>
                  <a:pt x="821182" y="230123"/>
                </a:lnTo>
                <a:lnTo>
                  <a:pt x="821182" y="172592"/>
                </a:lnTo>
                <a:lnTo>
                  <a:pt x="0" y="172592"/>
                </a:lnTo>
                <a:lnTo>
                  <a:pt x="0" y="57530"/>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6" name="Freeform 3"/>
          <p:cNvSpPr/>
          <p:nvPr/>
        </p:nvSpPr>
        <p:spPr>
          <a:xfrm>
            <a:off x="4565650" y="4978400"/>
            <a:ext cx="949325" cy="242888"/>
          </a:xfrm>
          <a:custGeom>
            <a:avLst/>
            <a:gdLst>
              <a:gd name="connsiteX0" fmla="*/ 6350 w 949325"/>
              <a:gd name="connsiteY0" fmla="*/ 63880 h 242823"/>
              <a:gd name="connsiteX1" fmla="*/ 827532 w 949325"/>
              <a:gd name="connsiteY1" fmla="*/ 63880 h 242823"/>
              <a:gd name="connsiteX2" fmla="*/ 827532 w 949325"/>
              <a:gd name="connsiteY2" fmla="*/ 6350 h 242823"/>
              <a:gd name="connsiteX3" fmla="*/ 942975 w 949325"/>
              <a:gd name="connsiteY3" fmla="*/ 121411 h 242823"/>
              <a:gd name="connsiteX4" fmla="*/ 827532 w 949325"/>
              <a:gd name="connsiteY4" fmla="*/ 236473 h 242823"/>
              <a:gd name="connsiteX5" fmla="*/ 827532 w 949325"/>
              <a:gd name="connsiteY5" fmla="*/ 178942 h 242823"/>
              <a:gd name="connsiteX6" fmla="*/ 6350 w 949325"/>
              <a:gd name="connsiteY6" fmla="*/ 178942 h 242823"/>
              <a:gd name="connsiteX7" fmla="*/ 6350 w 949325"/>
              <a:gd name="connsiteY7" fmla="*/ 63880 h 242823"/>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949325" h="242823">
                <a:moveTo>
                  <a:pt x="6350" y="63880"/>
                </a:moveTo>
                <a:lnTo>
                  <a:pt x="827532" y="63880"/>
                </a:lnTo>
                <a:lnTo>
                  <a:pt x="827532" y="6350"/>
                </a:lnTo>
                <a:lnTo>
                  <a:pt x="942975" y="121411"/>
                </a:lnTo>
                <a:lnTo>
                  <a:pt x="827532" y="236473"/>
                </a:lnTo>
                <a:lnTo>
                  <a:pt x="827532" y="178942"/>
                </a:lnTo>
                <a:lnTo>
                  <a:pt x="6350" y="178942"/>
                </a:lnTo>
                <a:lnTo>
                  <a:pt x="6350" y="63880"/>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7" name="Freeform 3"/>
          <p:cNvSpPr/>
          <p:nvPr/>
        </p:nvSpPr>
        <p:spPr>
          <a:xfrm>
            <a:off x="4540250" y="3757613"/>
            <a:ext cx="936625" cy="230187"/>
          </a:xfrm>
          <a:custGeom>
            <a:avLst/>
            <a:gdLst>
              <a:gd name="connsiteX0" fmla="*/ 0 w 936625"/>
              <a:gd name="connsiteY0" fmla="*/ 57658 h 230251"/>
              <a:gd name="connsiteX1" fmla="*/ 821182 w 936625"/>
              <a:gd name="connsiteY1" fmla="*/ 57658 h 230251"/>
              <a:gd name="connsiteX2" fmla="*/ 821182 w 936625"/>
              <a:gd name="connsiteY2" fmla="*/ 0 h 230251"/>
              <a:gd name="connsiteX3" fmla="*/ 936625 w 936625"/>
              <a:gd name="connsiteY3" fmla="*/ 115189 h 230251"/>
              <a:gd name="connsiteX4" fmla="*/ 821182 w 936625"/>
              <a:gd name="connsiteY4" fmla="*/ 230251 h 230251"/>
              <a:gd name="connsiteX5" fmla="*/ 821182 w 936625"/>
              <a:gd name="connsiteY5" fmla="*/ 172720 h 230251"/>
              <a:gd name="connsiteX6" fmla="*/ 0 w 936625"/>
              <a:gd name="connsiteY6" fmla="*/ 172720 h 230251"/>
              <a:gd name="connsiteX7" fmla="*/ 0 w 936625"/>
              <a:gd name="connsiteY7" fmla="*/ 57658 h 23025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936625" h="230251">
                <a:moveTo>
                  <a:pt x="0" y="57658"/>
                </a:moveTo>
                <a:lnTo>
                  <a:pt x="821182" y="57658"/>
                </a:lnTo>
                <a:lnTo>
                  <a:pt x="821182" y="0"/>
                </a:lnTo>
                <a:lnTo>
                  <a:pt x="936625" y="115189"/>
                </a:lnTo>
                <a:lnTo>
                  <a:pt x="821182" y="230251"/>
                </a:lnTo>
                <a:lnTo>
                  <a:pt x="821182" y="172720"/>
                </a:lnTo>
                <a:lnTo>
                  <a:pt x="0" y="172720"/>
                </a:lnTo>
                <a:lnTo>
                  <a:pt x="0" y="57658"/>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8" name="Freeform 3"/>
          <p:cNvSpPr/>
          <p:nvPr/>
        </p:nvSpPr>
        <p:spPr>
          <a:xfrm>
            <a:off x="4533900" y="3751263"/>
            <a:ext cx="949325" cy="242887"/>
          </a:xfrm>
          <a:custGeom>
            <a:avLst/>
            <a:gdLst>
              <a:gd name="connsiteX0" fmla="*/ 6350 w 949325"/>
              <a:gd name="connsiteY0" fmla="*/ 64008 h 242951"/>
              <a:gd name="connsiteX1" fmla="*/ 827532 w 949325"/>
              <a:gd name="connsiteY1" fmla="*/ 64008 h 242951"/>
              <a:gd name="connsiteX2" fmla="*/ 827532 w 949325"/>
              <a:gd name="connsiteY2" fmla="*/ 6350 h 242951"/>
              <a:gd name="connsiteX3" fmla="*/ 942975 w 949325"/>
              <a:gd name="connsiteY3" fmla="*/ 121539 h 242951"/>
              <a:gd name="connsiteX4" fmla="*/ 827532 w 949325"/>
              <a:gd name="connsiteY4" fmla="*/ 236601 h 242951"/>
              <a:gd name="connsiteX5" fmla="*/ 827532 w 949325"/>
              <a:gd name="connsiteY5" fmla="*/ 179070 h 242951"/>
              <a:gd name="connsiteX6" fmla="*/ 6350 w 949325"/>
              <a:gd name="connsiteY6" fmla="*/ 179070 h 242951"/>
              <a:gd name="connsiteX7" fmla="*/ 6350 w 949325"/>
              <a:gd name="connsiteY7" fmla="*/ 64008 h 24295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949325" h="242951">
                <a:moveTo>
                  <a:pt x="6350" y="64008"/>
                </a:moveTo>
                <a:lnTo>
                  <a:pt x="827532" y="64008"/>
                </a:lnTo>
                <a:lnTo>
                  <a:pt x="827532" y="6350"/>
                </a:lnTo>
                <a:lnTo>
                  <a:pt x="942975" y="121539"/>
                </a:lnTo>
                <a:lnTo>
                  <a:pt x="827532" y="236601"/>
                </a:lnTo>
                <a:lnTo>
                  <a:pt x="827532" y="179070"/>
                </a:lnTo>
                <a:lnTo>
                  <a:pt x="6350" y="179070"/>
                </a:lnTo>
                <a:lnTo>
                  <a:pt x="6350" y="64008"/>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35856" name="TextBox 1"/>
          <p:cNvSpPr txBox="1">
            <a:spLocks noChangeArrowheads="1"/>
          </p:cNvSpPr>
          <p:nvPr/>
        </p:nvSpPr>
        <p:spPr bwMode="auto">
          <a:xfrm>
            <a:off x="457200" y="1371600"/>
            <a:ext cx="6397625" cy="558800"/>
          </a:xfrm>
          <a:prstGeom prst="rect">
            <a:avLst/>
          </a:prstGeom>
          <a:noFill/>
          <a:ln w="9525">
            <a:noFill/>
            <a:miter lim="800000"/>
          </a:ln>
        </p:spPr>
        <p:txBody>
          <a:bodyPr wrap="none" lIns="0" tIns="0" rIns="0">
            <a:spAutoFit/>
          </a:bodyPr>
          <a:lstStyle/>
          <a:p>
            <a:pPr>
              <a:lnSpc>
                <a:spcPts val="1000"/>
              </a:lnSpc>
            </a:pPr>
            <a:endParaRPr lang="en-US" altLang="zh-CN" b="1">
              <a:latin typeface="黑体" panose="02010609060101010101" pitchFamily="49" charset="-122"/>
              <a:ea typeface="黑体" panose="02010609060101010101" pitchFamily="49" charset="-122"/>
            </a:endParaRPr>
          </a:p>
          <a:p>
            <a:pPr>
              <a:lnSpc>
                <a:spcPts val="3000"/>
              </a:lnSpc>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职业病防护设施分析与评价的要点</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9" name="TextBox 1"/>
          <p:cNvSpPr txBox="1"/>
          <p:nvPr/>
        </p:nvSpPr>
        <p:spPr>
          <a:xfrm>
            <a:off x="6172200" y="2514600"/>
            <a:ext cx="1911350" cy="3752850"/>
          </a:xfrm>
          <a:prstGeom prst="rect">
            <a:avLst/>
          </a:prstGeom>
          <a:noFill/>
        </p:spPr>
        <p:txBody>
          <a:bodyPr wrap="none" lIns="0" tIns="0" rIns="0">
            <a:spAutoFit/>
          </a:bodyPr>
          <a:lstStyle/>
          <a:p>
            <a:pPr fontAlgn="auto">
              <a:lnSpc>
                <a:spcPts val="2400"/>
              </a:lnSpc>
              <a:spcBef>
                <a:spcPts val="0"/>
              </a:spcBef>
              <a:spcAft>
                <a:spcPts val="0"/>
              </a:spcAft>
              <a:tabLst>
                <a:tab pos="63500" algn="l"/>
              </a:tabLst>
              <a:defRPr/>
            </a:pPr>
            <a:r>
              <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rPr>
              <a:t>设置的符合性</a:t>
            </a:r>
            <a:endPar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2600"/>
              </a:lnSpc>
              <a:spcBef>
                <a:spcPts val="0"/>
              </a:spcBef>
              <a:spcAft>
                <a:spcPts val="0"/>
              </a:spcAft>
              <a:tabLst>
                <a:tab pos="63500" algn="l"/>
              </a:tabLst>
              <a:defRPr/>
            </a:pPr>
            <a:r>
              <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rPr>
              <a:t>设置的适宜性</a:t>
            </a:r>
            <a:endPar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2600"/>
              </a:lnSpc>
              <a:spcBef>
                <a:spcPts val="0"/>
              </a:spcBef>
              <a:spcAft>
                <a:spcPts val="0"/>
              </a:spcAft>
              <a:tabLst>
                <a:tab pos="63500" algn="l"/>
              </a:tabLst>
              <a:defRPr/>
            </a:pPr>
            <a:r>
              <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rPr>
              <a:t>设置的有效性</a:t>
            </a:r>
            <a:endPar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solidFill>
                <a:srgbClr val="FF0000"/>
              </a:solidFill>
              <a:latin typeface="黑体" panose="02010609060101010101" pitchFamily="49" charset="-122"/>
              <a:ea typeface="黑体" panose="02010609060101010101" pitchFamily="49" charset="-122"/>
            </a:endParaRPr>
          </a:p>
          <a:p>
            <a:pPr fontAlgn="auto">
              <a:lnSpc>
                <a:spcPts val="3300"/>
              </a:lnSpc>
              <a:spcBef>
                <a:spcPts val="0"/>
              </a:spcBef>
              <a:spcAft>
                <a:spcPts val="0"/>
              </a:spcAft>
              <a:tabLst>
                <a:tab pos="63500" algn="l"/>
              </a:tabLst>
              <a:defRPr/>
            </a:pPr>
            <a:r>
              <a:rPr lang="en-US" altLang="zh-CN" b="1" dirty="0">
                <a:solidFill>
                  <a:srgbClr val="FF0000"/>
                </a:solidFill>
                <a:latin typeface="黑体" panose="02010609060101010101" pitchFamily="49" charset="-122"/>
                <a:ea typeface="黑体" panose="02010609060101010101" pitchFamily="49" charset="-122"/>
              </a:rPr>
              <a:t>	</a:t>
            </a:r>
            <a:r>
              <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rPr>
              <a:t>管理的符合性</a:t>
            </a:r>
            <a:endPar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35858" name="TextBox 1"/>
          <p:cNvSpPr txBox="1">
            <a:spLocks noChangeArrowheads="1"/>
          </p:cNvSpPr>
          <p:nvPr/>
        </p:nvSpPr>
        <p:spPr bwMode="auto">
          <a:xfrm>
            <a:off x="825500" y="2362200"/>
            <a:ext cx="3386138" cy="3957638"/>
          </a:xfrm>
          <a:prstGeom prst="rect">
            <a:avLst/>
          </a:prstGeom>
          <a:noFill/>
          <a:ln w="9525">
            <a:noFill/>
            <a:miter lim="800000"/>
          </a:ln>
        </p:spPr>
        <p:txBody>
          <a:bodyPr wrap="none" lIns="0" tIns="0" rIns="0">
            <a:spAutoFit/>
          </a:bodyPr>
          <a:lstStyle/>
          <a:p>
            <a:pPr>
              <a:lnSpc>
                <a:spcPts val="2400"/>
              </a:lnSpc>
              <a:tabLst>
                <a:tab pos="292100" algn="l"/>
                <a:tab pos="508000" algn="l"/>
                <a:tab pos="647700" algn="l"/>
              </a:tabLst>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确定需要设置的场所</a:t>
            </a:r>
            <a:endParaRPr lang="en-US" altLang="zh-CN" sz="2400" b="1">
              <a:solidFill>
                <a:srgbClr val="003399"/>
              </a:solidFill>
              <a:latin typeface="黑体" panose="02010609060101010101" pitchFamily="49" charset="-122"/>
              <a:ea typeface="黑体" panose="02010609060101010101" pitchFamily="49" charset="-122"/>
            </a:endParaRPr>
          </a:p>
          <a:p>
            <a:pPr>
              <a:lnSpc>
                <a:spcPts val="2800"/>
              </a:lnSpc>
              <a:tabLst>
                <a:tab pos="292100" algn="l"/>
                <a:tab pos="508000" algn="l"/>
                <a:tab pos="647700" algn="l"/>
              </a:tabLst>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及其针对的发生源</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3300"/>
              </a:lnSpc>
              <a:tabLst>
                <a:tab pos="292100" algn="l"/>
                <a:tab pos="508000" algn="l"/>
                <a:tab pos="647700" algn="l"/>
              </a:tabLst>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发生源分析及</a:t>
            </a:r>
            <a:endParaRPr lang="en-US" altLang="zh-CN" sz="2400" b="1">
              <a:solidFill>
                <a:srgbClr val="003399"/>
              </a:solidFill>
              <a:latin typeface="黑体" panose="02010609060101010101" pitchFamily="49" charset="-122"/>
              <a:ea typeface="黑体" panose="02010609060101010101" pitchFamily="49" charset="-122"/>
            </a:endParaRPr>
          </a:p>
          <a:p>
            <a:pPr>
              <a:lnSpc>
                <a:spcPts val="2800"/>
              </a:lnSpc>
              <a:tabLst>
                <a:tab pos="292100" algn="l"/>
                <a:tab pos="508000" algn="l"/>
                <a:tab pos="647700" algn="l"/>
              </a:tabLst>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防护设施选择</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3300"/>
              </a:lnSpc>
              <a:tabLst>
                <a:tab pos="292100" algn="l"/>
                <a:tab pos="508000" algn="l"/>
                <a:tab pos="647700" algn="l"/>
              </a:tabLst>
            </a:pPr>
            <a:r>
              <a:rPr lang="en-US" altLang="zh-CN" sz="2400" b="1">
                <a:solidFill>
                  <a:srgbClr val="003399"/>
                </a:solidFill>
                <a:latin typeface="黑体" panose="02010609060101010101" pitchFamily="49" charset="-122"/>
                <a:ea typeface="黑体" panose="02010609060101010101" pitchFamily="49" charset="-122"/>
              </a:rPr>
              <a:t>技术分析与防护设施设计</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1000"/>
              </a:lnSpc>
              <a:tabLst>
                <a:tab pos="292100" algn="l"/>
                <a:tab pos="508000" algn="l"/>
                <a:tab pos="647700" algn="l"/>
              </a:tabLst>
            </a:pPr>
            <a:endParaRPr lang="en-US" altLang="zh-CN" b="1">
              <a:latin typeface="黑体" panose="02010609060101010101" pitchFamily="49" charset="-122"/>
              <a:ea typeface="黑体" panose="02010609060101010101" pitchFamily="49" charset="-122"/>
            </a:endParaRPr>
          </a:p>
          <a:p>
            <a:pPr>
              <a:lnSpc>
                <a:spcPts val="2900"/>
              </a:lnSpc>
              <a:tabLst>
                <a:tab pos="292100" algn="l"/>
                <a:tab pos="508000" algn="l"/>
                <a:tab pos="647700" algn="l"/>
              </a:tabLst>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防护设施维护管理</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0" name="Rectangle 2"/>
          <p:cNvSpPr txBox="1">
            <a:spLocks noChangeArrowheads="1"/>
          </p:cNvSpPr>
          <p:nvPr/>
        </p:nvSpPr>
        <p:spPr>
          <a:xfrm>
            <a:off x="685800" y="76200"/>
            <a:ext cx="8229600" cy="685800"/>
          </a:xfrm>
          <a:prstGeom prst="rect">
            <a:avLst/>
          </a:prstGeom>
          <a:solidFill>
            <a:srgbClr val="00863D"/>
          </a:solidFill>
        </p:spPr>
        <p:txBody>
          <a:bodyPr anchor="ctr">
            <a:normAutofit fontScale="92500"/>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一、职业病防护设施定义及相关法规要求</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381000" y="1524000"/>
            <a:ext cx="8305800" cy="4525963"/>
          </a:xfrm>
          <a:prstGeom prst="rect">
            <a:avLst/>
          </a:prstGeom>
          <a:noFill/>
          <a:ln w="9525">
            <a:noFill/>
            <a:miter lim="800000"/>
          </a:ln>
          <a:effectLst/>
        </p:spPr>
        <p:txBody>
          <a:bodyPr/>
          <a:lstStyle/>
          <a:p>
            <a:pPr marL="342900" indent="-342900" eaLnBrk="0" fontAlgn="auto" hangingPunct="0">
              <a:spcBef>
                <a:spcPct val="20000"/>
              </a:spcBef>
              <a:spcAft>
                <a:spcPts val="0"/>
              </a:spcAft>
              <a:defRPr/>
            </a:pPr>
            <a:r>
              <a:rPr lang="zh-CN" altLang="en-US" sz="3200" b="1" dirty="0">
                <a:solidFill>
                  <a:srgbClr val="003192"/>
                </a:solidFill>
                <a:latin typeface="黑体" panose="02010609060101010101" pitchFamily="49" charset="-122"/>
                <a:ea typeface="黑体" panose="02010609060101010101" pitchFamily="49" charset="-122"/>
              </a:rPr>
              <a:t>二、噪声控制的具体技术措施</a:t>
            </a:r>
            <a:endParaRPr lang="en-US" altLang="zh-CN" sz="3200" b="1" dirty="0">
              <a:solidFill>
                <a:srgbClr val="003192"/>
              </a:solidFill>
              <a:latin typeface="黑体" panose="02010609060101010101" pitchFamily="49" charset="-122"/>
              <a:ea typeface="黑体" panose="02010609060101010101" pitchFamily="49" charset="-122"/>
            </a:endParaRPr>
          </a:p>
          <a:p>
            <a:pPr indent="361950" algn="just" fontAlgn="auto">
              <a:lnSpc>
                <a:spcPts val="3800"/>
              </a:lnSpc>
              <a:spcBef>
                <a:spcPts val="500"/>
              </a:spcBef>
              <a:spcAft>
                <a:spcPts val="0"/>
              </a:spcAft>
              <a:defRPr/>
            </a:pPr>
            <a:endParaRPr lang="zh-CN" altLang="en-US" sz="2400" b="1" kern="0" dirty="0">
              <a:solidFill>
                <a:srgbClr val="003192"/>
              </a:solidFill>
              <a:latin typeface="黑体" panose="02010609060101010101" pitchFamily="49" charset="-122"/>
              <a:ea typeface="黑体" panose="02010609060101010101" pitchFamily="49" charset="-122"/>
            </a:endParaRPr>
          </a:p>
        </p:txBody>
      </p:sp>
      <p:sp>
        <p:nvSpPr>
          <p:cNvPr id="226306" name="矩形 5"/>
          <p:cNvSpPr>
            <a:spLocks noChangeArrowheads="1"/>
          </p:cNvSpPr>
          <p:nvPr/>
        </p:nvSpPr>
        <p:spPr bwMode="auto">
          <a:xfrm>
            <a:off x="457200" y="2286000"/>
            <a:ext cx="8305800" cy="558800"/>
          </a:xfrm>
          <a:prstGeom prst="rect">
            <a:avLst/>
          </a:prstGeom>
          <a:noFill/>
          <a:ln w="9525">
            <a:noFill/>
            <a:miter lim="800000"/>
          </a:ln>
        </p:spPr>
        <p:txBody>
          <a:bodyPr>
            <a:spAutoFit/>
          </a:bodyPr>
          <a:lstStyle/>
          <a:p>
            <a:pPr>
              <a:lnSpc>
                <a:spcPts val="4000"/>
              </a:lnSpc>
            </a:pPr>
            <a:r>
              <a:rPr lang="zh-CN" altLang="en-US" sz="2800" b="1">
                <a:solidFill>
                  <a:srgbClr val="003192"/>
                </a:solidFill>
                <a:latin typeface="黑体" panose="02010609060101010101" pitchFamily="49" charset="-122"/>
                <a:ea typeface="黑体" panose="02010609060101010101" pitchFamily="49" charset="-122"/>
              </a:rPr>
              <a:t>        包括隔声、消声、吸声、隔振降噪等技术。</a:t>
            </a:r>
            <a:endParaRPr lang="zh-CN" altLang="en-US" sz="2800" b="1">
              <a:solidFill>
                <a:srgbClr val="003192"/>
              </a:solidFill>
              <a:latin typeface="黑体" panose="02010609060101010101" pitchFamily="49" charset="-122"/>
              <a:ea typeface="黑体" panose="02010609060101010101" pitchFamily="49" charset="-122"/>
            </a:endParaRPr>
          </a:p>
        </p:txBody>
      </p:sp>
      <p:grpSp>
        <p:nvGrpSpPr>
          <p:cNvPr id="226307" name="Group 5"/>
          <p:cNvGrpSpPr/>
          <p:nvPr/>
        </p:nvGrpSpPr>
        <p:grpSpPr bwMode="auto">
          <a:xfrm>
            <a:off x="457200" y="2846388"/>
            <a:ext cx="8367713" cy="3540125"/>
            <a:chOff x="402" y="1610"/>
            <a:chExt cx="5271" cy="2230"/>
          </a:xfrm>
        </p:grpSpPr>
        <p:pic>
          <p:nvPicPr>
            <p:cNvPr id="226309" name="Picture 6" descr="3"/>
            <p:cNvPicPr>
              <a:picLocks noChangeAspect="1" noChangeArrowheads="1"/>
            </p:cNvPicPr>
            <p:nvPr/>
          </p:nvPicPr>
          <p:blipFill>
            <a:blip r:embed="rId1"/>
            <a:srcRect/>
            <a:stretch>
              <a:fillRect/>
            </a:stretch>
          </p:blipFill>
          <p:spPr bwMode="auto">
            <a:xfrm>
              <a:off x="402" y="1610"/>
              <a:ext cx="1824" cy="2000"/>
            </a:xfrm>
            <a:prstGeom prst="rect">
              <a:avLst/>
            </a:prstGeom>
            <a:noFill/>
            <a:ln w="9525">
              <a:noFill/>
              <a:miter lim="800000"/>
              <a:headEnd/>
              <a:tailEnd/>
            </a:ln>
          </p:spPr>
        </p:pic>
        <p:sp>
          <p:nvSpPr>
            <p:cNvPr id="226310" name="Text Box 7"/>
            <p:cNvSpPr txBox="1">
              <a:spLocks noChangeArrowheads="1"/>
            </p:cNvSpPr>
            <p:nvPr/>
          </p:nvSpPr>
          <p:spPr bwMode="auto">
            <a:xfrm>
              <a:off x="1890" y="3609"/>
              <a:ext cx="1814" cy="231"/>
            </a:xfrm>
            <a:prstGeom prst="rect">
              <a:avLst/>
            </a:prstGeom>
            <a:noFill/>
            <a:ln w="9525">
              <a:noFill/>
              <a:miter lim="800000"/>
            </a:ln>
          </p:spPr>
          <p:txBody>
            <a:bodyPr lIns="0" rIns="0">
              <a:spAutoFit/>
            </a:bodyPr>
            <a:lstStyle/>
            <a:p>
              <a:pPr algn="ctr">
                <a:spcBef>
                  <a:spcPct val="50000"/>
                </a:spcBef>
              </a:pPr>
              <a:r>
                <a:rPr lang="zh-CN" altLang="en-US" b="1">
                  <a:solidFill>
                    <a:srgbClr val="003192"/>
                  </a:solidFill>
                  <a:latin typeface="黑体" panose="02010609060101010101" pitchFamily="49" charset="-122"/>
                  <a:ea typeface="黑体" panose="02010609060101010101" pitchFamily="49" charset="-122"/>
                </a:rPr>
                <a:t>印刷车间噪声治理</a:t>
              </a:r>
              <a:endParaRPr lang="zh-CN" altLang="en-US" b="1">
                <a:solidFill>
                  <a:srgbClr val="003192"/>
                </a:solidFill>
                <a:latin typeface="黑体" panose="02010609060101010101" pitchFamily="49" charset="-122"/>
                <a:ea typeface="黑体" panose="02010609060101010101" pitchFamily="49" charset="-122"/>
              </a:endParaRPr>
            </a:p>
          </p:txBody>
        </p:sp>
        <p:pic>
          <p:nvPicPr>
            <p:cNvPr id="226311" name="Picture 8" descr="5"/>
            <p:cNvPicPr>
              <a:picLocks noChangeAspect="1" noChangeArrowheads="1"/>
            </p:cNvPicPr>
            <p:nvPr/>
          </p:nvPicPr>
          <p:blipFill>
            <a:blip r:embed="rId2"/>
            <a:srcRect/>
            <a:stretch>
              <a:fillRect/>
            </a:stretch>
          </p:blipFill>
          <p:spPr bwMode="auto">
            <a:xfrm>
              <a:off x="2610" y="1641"/>
              <a:ext cx="3063" cy="1997"/>
            </a:xfrm>
            <a:prstGeom prst="rect">
              <a:avLst/>
            </a:prstGeom>
            <a:noFill/>
            <a:ln w="9525">
              <a:noFill/>
              <a:miter lim="800000"/>
              <a:headEnd/>
              <a:tailEnd/>
            </a:ln>
          </p:spPr>
        </p:pic>
      </p:grpSp>
      <p:sp>
        <p:nvSpPr>
          <p:cNvPr id="11"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2590800"/>
            <a:ext cx="8229600" cy="3886200"/>
          </a:xfrm>
          <a:prstGeom prst="rect">
            <a:avLst/>
          </a:prstGeom>
          <a:noFill/>
          <a:ln w="9525">
            <a:solidFill>
              <a:schemeClr val="accent5"/>
            </a:solidFill>
            <a:miter lim="800000"/>
          </a:ln>
          <a:effectLst/>
        </p:spPr>
        <p:txBody>
          <a:bodyPr/>
          <a:lstStyle/>
          <a:p>
            <a:pPr indent="719455" algn="just" fontAlgn="auto">
              <a:lnSpc>
                <a:spcPts val="3800"/>
              </a:lnSpc>
              <a:spcBef>
                <a:spcPts val="1800"/>
              </a:spcBef>
              <a:spcAft>
                <a:spcPts val="0"/>
              </a:spcAft>
              <a:defRPr/>
            </a:pPr>
            <a:r>
              <a:rPr lang="zh-CN" altLang="en-US" sz="2800" b="1" dirty="0">
                <a:solidFill>
                  <a:srgbClr val="003192"/>
                </a:solidFill>
                <a:latin typeface="黑体" panose="02010609060101010101" pitchFamily="49" charset="-122"/>
                <a:ea typeface="黑体" panose="02010609060101010101" pitchFamily="49" charset="-122"/>
              </a:rPr>
              <a:t>利用隔声材料和隔声结构阻挡声能的传播，把声源产生的噪声限制在局部范围内，或在噪声的环境中隔离出相对安静的场所。</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pic>
        <p:nvPicPr>
          <p:cNvPr id="227331" name="Picture 2" descr="产品名称：隔音通风器-11&#10;产品型号：新静风&#10;产品规格：不限">
            <a:hlinkClick r:id="rId6"/>
          </p:cNvPr>
          <p:cNvPicPr>
            <a:picLocks noChangeAspect="1" noChangeArrowheads="1"/>
          </p:cNvPicPr>
          <p:nvPr/>
        </p:nvPicPr>
        <p:blipFill>
          <a:blip r:embed="rId7"/>
          <a:srcRect/>
          <a:stretch>
            <a:fillRect/>
          </a:stretch>
        </p:blipFill>
        <p:spPr bwMode="auto">
          <a:xfrm>
            <a:off x="685800" y="4267200"/>
            <a:ext cx="2209800" cy="2020888"/>
          </a:xfrm>
          <a:prstGeom prst="rect">
            <a:avLst/>
          </a:prstGeom>
          <a:noFill/>
          <a:ln w="9525">
            <a:noFill/>
            <a:miter lim="800000"/>
            <a:headEnd/>
            <a:tailEnd/>
          </a:ln>
        </p:spPr>
      </p:pic>
      <p:pic>
        <p:nvPicPr>
          <p:cNvPr id="227332" name="Picture 4" descr="产品名称：隔音窗材料吸音板&#10;产品型号：95型材&#10;产品规格：不限制">
            <a:hlinkClick r:id="rId8"/>
          </p:cNvPr>
          <p:cNvPicPr>
            <a:picLocks noChangeAspect="1" noChangeArrowheads="1"/>
          </p:cNvPicPr>
          <p:nvPr/>
        </p:nvPicPr>
        <p:blipFill>
          <a:blip r:embed="rId9"/>
          <a:srcRect/>
          <a:stretch>
            <a:fillRect/>
          </a:stretch>
        </p:blipFill>
        <p:spPr bwMode="auto">
          <a:xfrm>
            <a:off x="3276600" y="4267200"/>
            <a:ext cx="2000250" cy="1828800"/>
          </a:xfrm>
          <a:prstGeom prst="rect">
            <a:avLst/>
          </a:prstGeom>
          <a:noFill/>
          <a:ln w="9525">
            <a:noFill/>
            <a:miter lim="800000"/>
            <a:headEnd/>
            <a:tailEnd/>
          </a:ln>
        </p:spPr>
      </p:pic>
      <p:pic>
        <p:nvPicPr>
          <p:cNvPr id="227333" name="Picture 6" descr="产品名称：隔音门窗样式&#10;产品型号：95型材&#10;产品规格：不限制">
            <a:hlinkClick r:id="rId10"/>
          </p:cNvPr>
          <p:cNvPicPr>
            <a:picLocks noChangeAspect="1" noChangeArrowheads="1"/>
          </p:cNvPicPr>
          <p:nvPr/>
        </p:nvPicPr>
        <p:blipFill>
          <a:blip r:embed="rId11"/>
          <a:srcRect/>
          <a:stretch>
            <a:fillRect/>
          </a:stretch>
        </p:blipFill>
        <p:spPr bwMode="auto">
          <a:xfrm>
            <a:off x="5943600" y="4233863"/>
            <a:ext cx="2000250" cy="1828800"/>
          </a:xfrm>
          <a:prstGeom prst="rect">
            <a:avLst/>
          </a:prstGeom>
          <a:noFill/>
          <a:ln w="9525">
            <a:noFill/>
            <a:miter lim="800000"/>
            <a:headEnd/>
            <a:tailEnd/>
          </a:ln>
        </p:spPr>
      </p:pic>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228355" name="Picture 2" descr="C:\Users\111\Desktop\2015医师定期考核\破碎机-整改后.jpg"/>
          <p:cNvPicPr>
            <a:picLocks noChangeAspect="1" noChangeArrowheads="1"/>
          </p:cNvPicPr>
          <p:nvPr/>
        </p:nvPicPr>
        <p:blipFill>
          <a:blip r:embed="rId6"/>
          <a:srcRect/>
          <a:stretch>
            <a:fillRect/>
          </a:stretch>
        </p:blipFill>
        <p:spPr bwMode="auto">
          <a:xfrm>
            <a:off x="2286000" y="3097213"/>
            <a:ext cx="6415088" cy="3616325"/>
          </a:xfrm>
          <a:prstGeom prst="rect">
            <a:avLst/>
          </a:prstGeom>
          <a:noFill/>
          <a:ln w="9525">
            <a:noFill/>
            <a:miter lim="800000"/>
            <a:headEnd/>
            <a:tailEnd/>
          </a:ln>
        </p:spPr>
      </p:pic>
      <p:sp>
        <p:nvSpPr>
          <p:cNvPr id="9" name="Rectangle 3"/>
          <p:cNvSpPr txBox="1">
            <a:spLocks noChangeArrowheads="1"/>
          </p:cNvSpPr>
          <p:nvPr/>
        </p:nvSpPr>
        <p:spPr bwMode="auto">
          <a:xfrm>
            <a:off x="457200" y="1828800"/>
            <a:ext cx="8229600" cy="5029200"/>
          </a:xfrm>
          <a:prstGeom prst="rect">
            <a:avLst/>
          </a:prstGeom>
          <a:noFill/>
          <a:ln w="9525">
            <a:solidFill>
              <a:schemeClr val="accent5"/>
            </a:solidFill>
            <a:miter lim="800000"/>
          </a:ln>
          <a:effectLst/>
        </p:spPr>
        <p:txBody>
          <a:bodyPr/>
          <a:lstStyle/>
          <a:p>
            <a:pPr indent="719455" algn="just" fontAlgn="auto">
              <a:lnSpc>
                <a:spcPts val="3800"/>
              </a:lnSpc>
              <a:spcBef>
                <a:spcPts val="0"/>
              </a:spcBef>
              <a:spcAft>
                <a:spcPts val="0"/>
              </a:spcAft>
              <a:defRPr/>
            </a:pPr>
            <a:r>
              <a:rPr lang="zh-CN" altLang="en-US" sz="2400" b="1" kern="0" dirty="0">
                <a:solidFill>
                  <a:srgbClr val="003192"/>
                </a:solidFill>
                <a:latin typeface="黑体" panose="02010609060101010101" pitchFamily="49" charset="-122"/>
                <a:ea typeface="黑体" panose="02010609060101010101" pitchFamily="49" charset="-122"/>
              </a:rPr>
              <a:t>         某塑钢型材企业对废型材粉碎机采取设置隔离设备间控制其噪声危害</a:t>
            </a:r>
            <a:endParaRPr lang="en-US" altLang="zh-CN" sz="2400" b="1" kern="0" dirty="0">
              <a:solidFill>
                <a:srgbClr val="003192"/>
              </a:solidFill>
              <a:latin typeface="黑体" panose="02010609060101010101" pitchFamily="49" charset="-122"/>
              <a:ea typeface="黑体" panose="02010609060101010101" pitchFamily="49" charset="-122"/>
            </a:endParaRP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
        <p:nvSpPr>
          <p:cNvPr id="9" name="Rectangle 3"/>
          <p:cNvSpPr txBox="1">
            <a:spLocks noChangeArrowheads="1"/>
          </p:cNvSpPr>
          <p:nvPr/>
        </p:nvSpPr>
        <p:spPr bwMode="auto">
          <a:xfrm>
            <a:off x="457200" y="1828800"/>
            <a:ext cx="8229600" cy="5029200"/>
          </a:xfrm>
          <a:prstGeom prst="rect">
            <a:avLst/>
          </a:prstGeom>
          <a:noFill/>
          <a:ln w="9525">
            <a:solidFill>
              <a:schemeClr val="accent5"/>
            </a:solidFill>
            <a:miter lim="800000"/>
          </a:ln>
          <a:effectLst/>
        </p:spPr>
        <p:txBody>
          <a:bodyPr/>
          <a:lstStyle/>
          <a:p>
            <a:pPr indent="719455" algn="just" fontAlgn="auto">
              <a:lnSpc>
                <a:spcPts val="3800"/>
              </a:lnSpc>
              <a:spcBef>
                <a:spcPts val="0"/>
              </a:spcBef>
              <a:spcAft>
                <a:spcPts val="0"/>
              </a:spcAft>
              <a:defRPr/>
            </a:pPr>
            <a:r>
              <a:rPr lang="zh-CN" altLang="en-US" sz="2400" b="1" kern="0" dirty="0">
                <a:solidFill>
                  <a:srgbClr val="003192"/>
                </a:solidFill>
                <a:latin typeface="黑体" panose="02010609060101010101" pitchFamily="49" charset="-122"/>
                <a:ea typeface="黑体" panose="02010609060101010101" pitchFamily="49" charset="-122"/>
              </a:rPr>
              <a:t>            半敞开式空压机房隔声效果极差</a:t>
            </a:r>
            <a:endParaRPr lang="en-US" altLang="zh-CN" sz="2400" b="1" kern="0" dirty="0">
              <a:solidFill>
                <a:srgbClr val="003192"/>
              </a:solidFill>
              <a:latin typeface="黑体" panose="02010609060101010101" pitchFamily="49" charset="-122"/>
              <a:ea typeface="黑体" panose="02010609060101010101" pitchFamily="49" charset="-122"/>
            </a:endParaRPr>
          </a:p>
        </p:txBody>
      </p:sp>
      <p:pic>
        <p:nvPicPr>
          <p:cNvPr id="229380" name="Picture 2" descr="C:\Users\111\Desktop\职业病危害工程防护讲义照片\蓄电池项目照片\IMG_20150603_103640.jpg"/>
          <p:cNvPicPr>
            <a:picLocks noChangeAspect="1" noChangeArrowheads="1"/>
          </p:cNvPicPr>
          <p:nvPr/>
        </p:nvPicPr>
        <p:blipFill>
          <a:blip r:embed="rId6"/>
          <a:srcRect/>
          <a:stretch>
            <a:fillRect/>
          </a:stretch>
        </p:blipFill>
        <p:spPr bwMode="auto">
          <a:xfrm>
            <a:off x="3143250" y="2830513"/>
            <a:ext cx="5429250" cy="4027487"/>
          </a:xfrm>
          <a:prstGeom prst="rect">
            <a:avLst/>
          </a:prstGeom>
          <a:noFill/>
          <a:ln w="9525">
            <a:noFill/>
            <a:miter lim="800000"/>
            <a:headEnd/>
            <a:tailEnd/>
          </a:ln>
        </p:spPr>
      </p:pic>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5"/>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marL="809625" indent="-447675" fontAlgn="auto">
              <a:lnSpc>
                <a:spcPts val="3800"/>
              </a:lnSpc>
              <a:spcBef>
                <a:spcPts val="18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  采用带阻尼层、吸声层的隔声罩对噪声源设备进行隔声处理，随结构形式不同其</a:t>
            </a:r>
            <a:r>
              <a:rPr lang="en-US" sz="2200" b="1" dirty="0">
                <a:solidFill>
                  <a:srgbClr val="003192"/>
                </a:solidFill>
                <a:latin typeface="黑体" panose="02010609060101010101" pitchFamily="49" charset="-122"/>
                <a:ea typeface="黑体" panose="02010609060101010101" pitchFamily="49" charset="-122"/>
              </a:rPr>
              <a:t>A</a:t>
            </a:r>
            <a:r>
              <a:rPr lang="zh-CN" altLang="en-US" sz="2200" b="1" dirty="0">
                <a:solidFill>
                  <a:srgbClr val="003192"/>
                </a:solidFill>
                <a:latin typeface="黑体" panose="02010609060101010101" pitchFamily="49" charset="-122"/>
                <a:ea typeface="黑体" panose="02010609060101010101" pitchFamily="49" charset="-122"/>
              </a:rPr>
              <a:t>声级降噪量可达到</a:t>
            </a:r>
            <a:r>
              <a:rPr lang="en-US" sz="2200" b="1" dirty="0">
                <a:solidFill>
                  <a:srgbClr val="003192"/>
                </a:solidFill>
                <a:latin typeface="黑体" panose="02010609060101010101" pitchFamily="49" charset="-122"/>
                <a:ea typeface="黑体" panose="02010609060101010101" pitchFamily="49" charset="-122"/>
              </a:rPr>
              <a:t>15</a:t>
            </a:r>
            <a:r>
              <a:rPr lang="zh-CN" altLang="en-US" sz="2200" b="1" dirty="0">
                <a:solidFill>
                  <a:srgbClr val="003192"/>
                </a:solidFill>
                <a:latin typeface="黑体" panose="02010609060101010101" pitchFamily="49" charset="-122"/>
                <a:ea typeface="黑体" panose="02010609060101010101" pitchFamily="49" charset="-122"/>
              </a:rPr>
              <a:t>～</a:t>
            </a:r>
            <a:r>
              <a:rPr lang="en-US" sz="2200" b="1" dirty="0">
                <a:solidFill>
                  <a:srgbClr val="003192"/>
                </a:solidFill>
                <a:latin typeface="黑体" panose="02010609060101010101" pitchFamily="49" charset="-122"/>
                <a:ea typeface="黑体" panose="02010609060101010101" pitchFamily="49" charset="-122"/>
              </a:rPr>
              <a:t>40dB</a:t>
            </a:r>
            <a:r>
              <a:rPr lang="zh-CN" altLang="en-US" sz="2200" b="1" dirty="0">
                <a:solidFill>
                  <a:srgbClr val="003192"/>
                </a:solidFill>
                <a:latin typeface="黑体" panose="02010609060101010101" pitchFamily="49" charset="-122"/>
                <a:ea typeface="黑体" panose="02010609060101010101" pitchFamily="49" charset="-122"/>
              </a:rPr>
              <a:t>。</a:t>
            </a:r>
            <a:endParaRPr lang="zh-CN" altLang="en-US" sz="2200" b="1" dirty="0">
              <a:solidFill>
                <a:srgbClr val="003192"/>
              </a:solidFill>
              <a:latin typeface="黑体" panose="02010609060101010101" pitchFamily="49" charset="-122"/>
              <a:ea typeface="黑体" panose="02010609060101010101" pitchFamily="49" charset="-122"/>
            </a:endParaRPr>
          </a:p>
          <a:p>
            <a:pPr marL="809625" indent="-447675" fontAlgn="auto">
              <a:lnSpc>
                <a:spcPts val="3800"/>
              </a:lnSpc>
              <a:spcBef>
                <a:spcPts val="18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  不宜对噪声源做隔声处理，且允许操作人员不经常停留在设备附近时，应设置操作、监视、休息用的隔声间（室）。</a:t>
            </a:r>
            <a:endParaRPr lang="zh-CN" altLang="en-US" sz="2200" b="1" dirty="0">
              <a:solidFill>
                <a:srgbClr val="003192"/>
              </a:solidFill>
              <a:latin typeface="黑体" panose="02010609060101010101" pitchFamily="49" charset="-122"/>
              <a:ea typeface="黑体" panose="02010609060101010101" pitchFamily="49" charset="-122"/>
            </a:endParaRPr>
          </a:p>
          <a:p>
            <a:pPr marL="809625" indent="-447675" fontAlgn="auto">
              <a:lnSpc>
                <a:spcPts val="3800"/>
              </a:lnSpc>
              <a:spcBef>
                <a:spcPts val="18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  强噪声源比较分散的大车间，可设置隔声屏障或带有生产工艺孔的隔墙，将车间分成几个不同强度的噪声区域。</a:t>
            </a:r>
            <a:endParaRPr lang="zh-CN" altLang="en-US" sz="2200" b="1" dirty="0">
              <a:solidFill>
                <a:srgbClr val="003192"/>
              </a:solidFill>
              <a:latin typeface="黑体" panose="02010609060101010101" pitchFamily="49" charset="-122"/>
              <a:ea typeface="黑体" panose="02010609060101010101" pitchFamily="49" charset="-122"/>
            </a:endParaRPr>
          </a:p>
          <a:p>
            <a:pPr marL="180975" indent="-180975" algn="just" fontAlgn="auto">
              <a:lnSpc>
                <a:spcPts val="3800"/>
              </a:lnSpc>
              <a:spcBef>
                <a:spcPts val="180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5">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marL="809625" indent="-447675" fontAlgn="auto">
              <a:lnSpc>
                <a:spcPts val="3000"/>
              </a:lnSpc>
              <a:spcBef>
                <a:spcPts val="18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  对空气动力机械（风机、压缩机、燃气轮机、内燃机等）辐射的空气动力性噪声，应采用消声器进行消声处理。</a:t>
            </a:r>
            <a:endParaRPr lang="zh-CN" altLang="en-US" sz="2200" b="1" dirty="0">
              <a:solidFill>
                <a:srgbClr val="003192"/>
              </a:solidFill>
              <a:latin typeface="黑体" panose="02010609060101010101" pitchFamily="49" charset="-122"/>
              <a:ea typeface="黑体" panose="02010609060101010101" pitchFamily="49" charset="-122"/>
            </a:endParaRPr>
          </a:p>
          <a:p>
            <a:pPr marL="809625" indent="-447675" fontAlgn="auto">
              <a:lnSpc>
                <a:spcPts val="3000"/>
              </a:lnSpc>
              <a:spcBef>
                <a:spcPts val="18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  当噪声呈中高频宽特性时，可选用阻性型消声器；当噪声呈明显低中频脉动特性时，可选用扩展室型消声器；当噪声呈低中频特性时，可选用共振性消声器。</a:t>
            </a:r>
            <a:endParaRPr lang="zh-CN" altLang="en-US" sz="2200" b="1" dirty="0">
              <a:solidFill>
                <a:srgbClr val="003192"/>
              </a:solidFill>
              <a:latin typeface="黑体" panose="02010609060101010101" pitchFamily="49" charset="-122"/>
              <a:ea typeface="黑体" panose="02010609060101010101" pitchFamily="49" charset="-122"/>
            </a:endParaRPr>
          </a:p>
          <a:p>
            <a:pPr marL="809625" indent="-447675" fontAlgn="auto">
              <a:lnSpc>
                <a:spcPts val="3000"/>
              </a:lnSpc>
              <a:spcBef>
                <a:spcPts val="18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  消声器的消声量一般不宜超过</a:t>
            </a:r>
            <a:r>
              <a:rPr lang="en-US" sz="2200" b="1" dirty="0">
                <a:solidFill>
                  <a:srgbClr val="003192"/>
                </a:solidFill>
                <a:latin typeface="黑体" panose="02010609060101010101" pitchFamily="49" charset="-122"/>
                <a:ea typeface="黑体" panose="02010609060101010101" pitchFamily="49" charset="-122"/>
              </a:rPr>
              <a:t>50dB</a:t>
            </a:r>
            <a:r>
              <a:rPr lang="zh-CN" altLang="en-US" sz="2200" b="1" dirty="0">
                <a:solidFill>
                  <a:srgbClr val="003192"/>
                </a:solidFill>
                <a:latin typeface="黑体" panose="02010609060101010101" pitchFamily="49" charset="-122"/>
                <a:ea typeface="黑体" panose="02010609060101010101" pitchFamily="49" charset="-122"/>
              </a:rPr>
              <a:t>，消声器内的气流速度：对空调系统应低于</a:t>
            </a:r>
            <a:r>
              <a:rPr lang="en-US" sz="2200" b="1" dirty="0">
                <a:solidFill>
                  <a:srgbClr val="003192"/>
                </a:solidFill>
                <a:latin typeface="黑体" panose="02010609060101010101" pitchFamily="49" charset="-122"/>
                <a:ea typeface="黑体" panose="02010609060101010101" pitchFamily="49" charset="-122"/>
              </a:rPr>
              <a:t>10m/s</a:t>
            </a:r>
            <a:r>
              <a:rPr lang="zh-CN" altLang="en-US" sz="2200" b="1" dirty="0">
                <a:solidFill>
                  <a:srgbClr val="003192"/>
                </a:solidFill>
                <a:latin typeface="黑体" panose="02010609060101010101" pitchFamily="49" charset="-122"/>
                <a:ea typeface="黑体" panose="02010609060101010101" pitchFamily="49" charset="-122"/>
              </a:rPr>
              <a:t>，对鼓风机、压缩机、燃气轮机的进气和排气不宜超过</a:t>
            </a:r>
            <a:r>
              <a:rPr lang="en-US" sz="2200" b="1" dirty="0">
                <a:solidFill>
                  <a:srgbClr val="003192"/>
                </a:solidFill>
                <a:latin typeface="黑体" panose="02010609060101010101" pitchFamily="49" charset="-122"/>
                <a:ea typeface="黑体" panose="02010609060101010101" pitchFamily="49" charset="-122"/>
              </a:rPr>
              <a:t>30m/s</a:t>
            </a:r>
            <a:r>
              <a:rPr lang="zh-CN" altLang="en-US" sz="2200" b="1" dirty="0">
                <a:solidFill>
                  <a:srgbClr val="003192"/>
                </a:solidFill>
                <a:latin typeface="黑体" panose="02010609060101010101" pitchFamily="49" charset="-122"/>
                <a:ea typeface="黑体" panose="02010609060101010101" pitchFamily="49" charset="-122"/>
              </a:rPr>
              <a:t>，对内燃机的进气和排气不宜超过</a:t>
            </a:r>
            <a:r>
              <a:rPr lang="en-US" sz="2200" b="1" dirty="0">
                <a:solidFill>
                  <a:srgbClr val="003192"/>
                </a:solidFill>
                <a:latin typeface="黑体" panose="02010609060101010101" pitchFamily="49" charset="-122"/>
                <a:ea typeface="黑体" panose="02010609060101010101" pitchFamily="49" charset="-122"/>
              </a:rPr>
              <a:t>50m/s</a:t>
            </a:r>
            <a:r>
              <a:rPr lang="zh-CN" altLang="en-US" sz="2200" b="1" dirty="0">
                <a:solidFill>
                  <a:srgbClr val="003192"/>
                </a:solidFill>
                <a:latin typeface="黑体" panose="02010609060101010101" pitchFamily="49" charset="-122"/>
                <a:ea typeface="黑体" panose="02010609060101010101" pitchFamily="49" charset="-122"/>
              </a:rPr>
              <a:t>。</a:t>
            </a:r>
            <a:endParaRPr lang="en-US" altLang="zh-CN" sz="2200" b="1"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304800" y="1828800"/>
            <a:ext cx="8610600" cy="4648200"/>
          </a:xfrm>
          <a:prstGeom prst="rect">
            <a:avLst/>
          </a:prstGeom>
          <a:noFill/>
          <a:ln w="9525">
            <a:solidFill>
              <a:schemeClr val="accent5">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indent="361950" fontAlgn="auto">
              <a:lnSpc>
                <a:spcPts val="3000"/>
              </a:lnSpc>
              <a:spcBef>
                <a:spcPts val="18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消声器（</a:t>
            </a:r>
            <a:r>
              <a:rPr lang="en-US" altLang="zh-CN" sz="2400" b="1" dirty="0">
                <a:solidFill>
                  <a:srgbClr val="003192"/>
                </a:solidFill>
                <a:latin typeface="黑体" panose="02010609060101010101" pitchFamily="49" charset="-122"/>
                <a:ea typeface="黑体" panose="02010609060101010101" pitchFamily="49" charset="-122"/>
              </a:rPr>
              <a:t>(Muffler)</a:t>
            </a:r>
            <a:r>
              <a:rPr lang="zh-CN" altLang="en-US" sz="2400" b="1" dirty="0">
                <a:solidFill>
                  <a:srgbClr val="003192"/>
                </a:solidFill>
                <a:latin typeface="黑体" panose="02010609060101010101" pitchFamily="49" charset="-122"/>
                <a:ea typeface="黑体" panose="02010609060101010101" pitchFamily="49" charset="-122"/>
              </a:rPr>
              <a:t>）是阻止声音传播而允许气流通过的一种器件，是消除空气动力性噪声的重要措施。消音器是安装在空气动力设备（如鼓风机、空压机、锅炉排气口、发电机、水泵等排气口噪音较大的设备）的气流通道上或进、排气系统中的降低噪声的装置。</a:t>
            </a:r>
            <a:endParaRPr lang="en-US" altLang="zh-CN" sz="2400" b="1" dirty="0">
              <a:solidFill>
                <a:srgbClr val="003192"/>
              </a:solidFill>
              <a:latin typeface="黑体" panose="02010609060101010101" pitchFamily="49" charset="-122"/>
              <a:ea typeface="黑体" panose="02010609060101010101" pitchFamily="49" charset="-122"/>
            </a:endParaRPr>
          </a:p>
          <a:p>
            <a:pPr indent="361950" fontAlgn="auto">
              <a:lnSpc>
                <a:spcPts val="30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❀消声器的种类很多，究其消声机理，分为六种主要的类型：阻性消音器、抗性消音器、阻抗复合式消音器、微穿孔板消音器、小孔消音器和有源消音器。</a:t>
            </a:r>
            <a:endParaRPr lang="zh-CN" altLang="en-US" sz="2400" b="1" dirty="0">
              <a:solidFill>
                <a:srgbClr val="003192"/>
              </a:solidFill>
              <a:latin typeface="黑体" panose="02010609060101010101" pitchFamily="49" charset="-122"/>
              <a:ea typeface="黑体" panose="02010609060101010101" pitchFamily="49" charset="-122"/>
            </a:endParaRPr>
          </a:p>
          <a:p>
            <a:pPr indent="361950" fontAlgn="auto">
              <a:lnSpc>
                <a:spcPts val="30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304800" y="1828800"/>
            <a:ext cx="8610600" cy="4648200"/>
          </a:xfrm>
          <a:prstGeom prst="rect">
            <a:avLst/>
          </a:prstGeom>
          <a:noFill/>
          <a:ln w="9525">
            <a:solidFill>
              <a:schemeClr val="accent5">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buClr>
                <a:srgbClr val="7030A0"/>
              </a:buClr>
              <a:buFont typeface="Wingdings" panose="05000000000000000000" pitchFamily="2" charset="2"/>
              <a:buChar char="ü"/>
              <a:defRPr/>
            </a:pPr>
            <a:r>
              <a:rPr lang="zh-CN" altLang="en-US" sz="2400" b="1" dirty="0">
                <a:solidFill>
                  <a:srgbClr val="003192"/>
                </a:solidFill>
                <a:latin typeface="黑体" panose="02010609060101010101" pitchFamily="49" charset="-122"/>
                <a:ea typeface="黑体" panose="02010609060101010101" pitchFamily="49" charset="-122"/>
              </a:rPr>
              <a:t>阻性消音器：主要是利用多孔吸声材料来降低噪声的。对中高频消声效果好、对低频消声效果较差。</a:t>
            </a:r>
            <a:r>
              <a:rPr lang="en-US" altLang="zh-CN" sz="2400" b="1" dirty="0">
                <a:solidFill>
                  <a:srgbClr val="003192"/>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主要应用于发电机机组消音</a:t>
            </a:r>
            <a:r>
              <a:rPr lang="en-US" altLang="zh-CN" sz="2400" b="1" dirty="0">
                <a:solidFill>
                  <a:srgbClr val="003192"/>
                </a:solidFill>
                <a:latin typeface="黑体" panose="02010609060101010101" pitchFamily="49" charset="-122"/>
                <a:ea typeface="黑体" panose="02010609060101010101" pitchFamily="49" charset="-122"/>
              </a:rPr>
              <a:t>)</a:t>
            </a:r>
            <a:endParaRPr lang="en-US" altLang="zh-CN"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buClr>
                <a:srgbClr val="7030A0"/>
              </a:buClr>
              <a:buFont typeface="Wingdings" panose="05000000000000000000" pitchFamily="2" charset="2"/>
              <a:buChar char="ü"/>
              <a:defRPr/>
            </a:pPr>
            <a:r>
              <a:rPr lang="zh-CN" altLang="en-US" sz="2400" b="1" dirty="0">
                <a:solidFill>
                  <a:srgbClr val="003192"/>
                </a:solidFill>
                <a:latin typeface="黑体" panose="02010609060101010101" pitchFamily="49" charset="-122"/>
                <a:ea typeface="黑体" panose="02010609060101010101" pitchFamily="49" charset="-122"/>
              </a:rPr>
              <a:t>抗性消音器：由突变界面的管和室组合而成的，好象是一个声学滤波器，选取适当的管和室进行组合．就可以滤掉某些频率成分的噪声，从而达到消声的目的。抗性消音器适用于消除中、低频噪声。</a:t>
            </a:r>
            <a:endParaRPr lang="en-US" altLang="zh-CN"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buClr>
                <a:srgbClr val="7030A0"/>
              </a:buClr>
              <a:buFont typeface="Wingdings" panose="05000000000000000000" pitchFamily="2" charset="2"/>
              <a:buChar char="ü"/>
              <a:defRPr/>
            </a:pPr>
            <a:r>
              <a:rPr lang="zh-CN" altLang="en-US" sz="2400" b="1" dirty="0">
                <a:solidFill>
                  <a:srgbClr val="003192"/>
                </a:solidFill>
                <a:latin typeface="黑体" panose="02010609060101010101" pitchFamily="49" charset="-122"/>
                <a:ea typeface="黑体" panose="02010609060101010101" pitchFamily="49" charset="-122"/>
              </a:rPr>
              <a:t>阻抗复合式消音器：由阻性结构和抗性结构按照一定的方式组合构成。</a:t>
            </a:r>
            <a:endParaRPr lang="en-US" altLang="zh-CN"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buClr>
                <a:srgbClr val="7030A0"/>
              </a:buClr>
              <a:buFont typeface="Wingdings" panose="05000000000000000000" pitchFamily="2" charset="2"/>
              <a:buChar char="ü"/>
              <a:defRPr/>
            </a:pPr>
            <a:endParaRPr lang="en-US" altLang="zh-CN" sz="2400" b="1"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762000" y="12573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152400" y="1524000"/>
            <a:ext cx="8839200" cy="5181600"/>
          </a:xfrm>
          <a:prstGeom prst="rect">
            <a:avLst/>
          </a:prstGeom>
          <a:noFill/>
          <a:ln w="9525">
            <a:solidFill>
              <a:schemeClr val="accent5">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buClr>
                <a:srgbClr val="7030A0"/>
              </a:buClr>
              <a:buFont typeface="Wingdings" panose="05000000000000000000" pitchFamily="2" charset="2"/>
              <a:buChar char="ü"/>
              <a:defRPr/>
            </a:pPr>
            <a:r>
              <a:rPr lang="zh-CN" altLang="en-US" sz="2400" b="1" dirty="0">
                <a:solidFill>
                  <a:srgbClr val="003192"/>
                </a:solidFill>
                <a:latin typeface="黑体" panose="02010609060101010101" pitchFamily="49" charset="-122"/>
                <a:ea typeface="黑体" panose="02010609060101010101" pitchFamily="49" charset="-122"/>
              </a:rPr>
              <a:t>微穿孔板消音器：一般是用厚度小于</a:t>
            </a:r>
            <a:r>
              <a:rPr lang="en-US" altLang="zh-CN" sz="2400" b="1" dirty="0">
                <a:solidFill>
                  <a:srgbClr val="003192"/>
                </a:solidFill>
                <a:latin typeface="黑体" panose="02010609060101010101" pitchFamily="49" charset="-122"/>
                <a:ea typeface="黑体" panose="02010609060101010101" pitchFamily="49" charset="-122"/>
              </a:rPr>
              <a:t>1mm</a:t>
            </a:r>
            <a:r>
              <a:rPr lang="zh-CN" altLang="en-US" sz="2400" b="1" dirty="0">
                <a:solidFill>
                  <a:srgbClr val="003192"/>
                </a:solidFill>
                <a:latin typeface="黑体" panose="02010609060101010101" pitchFamily="49" charset="-122"/>
                <a:ea typeface="黑体" panose="02010609060101010101" pitchFamily="49" charset="-122"/>
              </a:rPr>
              <a:t>的纯金属薄板制作，在薄板上用孔径小于</a:t>
            </a:r>
            <a:r>
              <a:rPr lang="en-US" altLang="zh-CN" sz="2400" b="1" dirty="0">
                <a:solidFill>
                  <a:srgbClr val="003192"/>
                </a:solidFill>
                <a:latin typeface="黑体" panose="02010609060101010101" pitchFamily="49" charset="-122"/>
                <a:ea typeface="黑体" panose="02010609060101010101" pitchFamily="49" charset="-122"/>
              </a:rPr>
              <a:t>1mm</a:t>
            </a:r>
            <a:r>
              <a:rPr lang="zh-CN" altLang="en-US" sz="2400" b="1" dirty="0">
                <a:solidFill>
                  <a:srgbClr val="003192"/>
                </a:solidFill>
                <a:latin typeface="黑体" panose="02010609060101010101" pitchFamily="49" charset="-122"/>
                <a:ea typeface="黑体" panose="02010609060101010101" pitchFamily="49" charset="-122"/>
              </a:rPr>
              <a:t>的钻头穿孔，穿孔率为</a:t>
            </a:r>
            <a:r>
              <a:rPr lang="en-US" altLang="zh-CN" sz="2400" b="1" dirty="0">
                <a:solidFill>
                  <a:srgbClr val="003192"/>
                </a:solidFill>
                <a:latin typeface="黑体" panose="02010609060101010101" pitchFamily="49" charset="-122"/>
                <a:ea typeface="黑体" panose="02010609060101010101" pitchFamily="49" charset="-122"/>
              </a:rPr>
              <a:t>1%</a:t>
            </a:r>
            <a:r>
              <a:rPr lang="zh-CN" altLang="en-US" sz="2400" b="1" dirty="0">
                <a:solidFill>
                  <a:srgbClr val="003192"/>
                </a:solidFill>
                <a:latin typeface="黑体" panose="02010609060101010101" pitchFamily="49" charset="-122"/>
                <a:ea typeface="黑体" panose="02010609060101010101" pitchFamily="49" charset="-122"/>
              </a:rPr>
              <a:t>一</a:t>
            </a:r>
            <a:r>
              <a:rPr lang="en-US" altLang="zh-CN" sz="2400" b="1" dirty="0">
                <a:solidFill>
                  <a:srgbClr val="003192"/>
                </a:solidFill>
                <a:latin typeface="黑体" panose="02010609060101010101" pitchFamily="49" charset="-122"/>
                <a:ea typeface="黑体" panose="02010609060101010101" pitchFamily="49" charset="-122"/>
              </a:rPr>
              <a:t>3%</a:t>
            </a:r>
            <a:r>
              <a:rPr lang="zh-CN" altLang="en-US" sz="2400" b="1" dirty="0">
                <a:solidFill>
                  <a:srgbClr val="003192"/>
                </a:solidFill>
                <a:latin typeface="黑体" panose="02010609060101010101" pitchFamily="49" charset="-122"/>
                <a:ea typeface="黑体" panose="02010609060101010101" pitchFamily="49" charset="-122"/>
              </a:rPr>
              <a:t>。选择不同的穿孔率和板厚不同的腔深，就可以控制消音器的频谱性能，使其在需要的频率范围内获得良好的消音效果。</a:t>
            </a:r>
            <a:endParaRPr lang="en-US" altLang="zh-CN"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buClr>
                <a:srgbClr val="7030A0"/>
              </a:buClr>
              <a:buFont typeface="Wingdings" panose="05000000000000000000" pitchFamily="2" charset="2"/>
              <a:buChar char="ü"/>
              <a:defRPr/>
            </a:pPr>
            <a:r>
              <a:rPr lang="zh-CN" altLang="en-US" sz="2400" b="1" dirty="0">
                <a:solidFill>
                  <a:srgbClr val="003192"/>
                </a:solidFill>
                <a:latin typeface="黑体" panose="02010609060101010101" pitchFamily="49" charset="-122"/>
                <a:ea typeface="黑体" panose="02010609060101010101" pitchFamily="49" charset="-122"/>
              </a:rPr>
              <a:t>小孔消音器：结构是一根末端封闭的直管，管壁上钻有很多小孔。原理是以喷气噪声的频谱为依据的，如果保持喷口的总面积不变而用很多小喷口来代替，当气流经过小孔时喷气噪声的频谱就会移向高频或超高频，使频谱中的可听声成分明显降低，从而减少对人的干扰和伤害。</a:t>
            </a:r>
            <a:endParaRPr lang="en-US" altLang="zh-CN"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buClr>
                <a:srgbClr val="7030A0"/>
              </a:buClr>
              <a:buFont typeface="Wingdings" panose="05000000000000000000" pitchFamily="2" charset="2"/>
              <a:buChar char="ü"/>
              <a:defRPr/>
            </a:pPr>
            <a:r>
              <a:rPr lang="zh-CN" altLang="en-US" sz="2400" b="1" dirty="0">
                <a:solidFill>
                  <a:srgbClr val="003192"/>
                </a:solidFill>
                <a:latin typeface="黑体" panose="02010609060101010101" pitchFamily="49" charset="-122"/>
                <a:ea typeface="黑体" panose="02010609060101010101" pitchFamily="49" charset="-122"/>
              </a:rPr>
              <a:t>有源消音器：基本原理是在原来的声场中，利用电子设备再产生一个与原来的声压大小相等、相位相反的声波，使其在一定范围内与原来的声场相抵消。</a:t>
            </a: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381000" y="1295400"/>
          <a:ext cx="41910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152400" y="1524000"/>
            <a:ext cx="8839200" cy="5181600"/>
          </a:xfrm>
          <a:prstGeom prst="rect">
            <a:avLst/>
          </a:prstGeom>
          <a:noFill/>
          <a:ln w="9525">
            <a:solidFill>
              <a:schemeClr val="accent5">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衡量消声器的好坏，主要考虑以下三个方面： </a:t>
            </a:r>
            <a:endParaRPr lang="en-US" altLang="zh-CN"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1</a:t>
            </a:r>
            <a:r>
              <a:rPr lang="zh-CN" altLang="en-US" sz="2400" b="1" dirty="0">
                <a:solidFill>
                  <a:srgbClr val="003192"/>
                </a:solidFill>
                <a:latin typeface="黑体" panose="02010609060101010101" pitchFamily="49" charset="-122"/>
                <a:ea typeface="黑体" panose="02010609060101010101" pitchFamily="49" charset="-122"/>
              </a:rPr>
              <a:t>、消音器的消音性能；（消音量和频谱特性） </a:t>
            </a:r>
            <a:endParaRPr lang="zh-CN" altLang="en-US"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2</a:t>
            </a:r>
            <a:r>
              <a:rPr lang="zh-CN" altLang="en-US" sz="2400" b="1" dirty="0">
                <a:solidFill>
                  <a:srgbClr val="003192"/>
                </a:solidFill>
                <a:latin typeface="黑体" panose="02010609060101010101" pitchFamily="49" charset="-122"/>
                <a:ea typeface="黑体" panose="02010609060101010101" pitchFamily="49" charset="-122"/>
              </a:rPr>
              <a:t>、消音器的空气动力性能；（压力损失等） </a:t>
            </a:r>
            <a:endParaRPr lang="zh-CN" altLang="en-US"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3</a:t>
            </a:r>
            <a:r>
              <a:rPr lang="zh-CN" altLang="en-US" sz="2400" b="1" dirty="0">
                <a:solidFill>
                  <a:srgbClr val="003192"/>
                </a:solidFill>
                <a:latin typeface="黑体" panose="02010609060101010101" pitchFamily="49" charset="-122"/>
                <a:ea typeface="黑体" panose="02010609060101010101" pitchFamily="49" charset="-122"/>
              </a:rPr>
              <a:t>、消音器的结构性能。（尺寸、价格、寿命等）</a:t>
            </a:r>
            <a:endParaRPr lang="en-US" altLang="zh-CN" sz="2400" b="1" kern="0"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消声器的选用应根据防火、防潮、防腐、洁净度要求，安装的空间位置，噪声源频谱特性，系统自然声衰减，系统气流再生噪声，房间允许噪声级，允许压力损失，设备价格等诸多因素综合考虑。一般的情况是： 消音器的消音量越大，压力损失及价格越大；消音量相同时，压力损失越小，消音器所占空间就越大。 </a:t>
            </a:r>
            <a:endParaRPr lang="zh-CN" altLang="en-US"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457200" y="952500"/>
          <a:ext cx="43434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5" name="Freeform 3"/>
          <p:cNvSpPr/>
          <p:nvPr/>
        </p:nvSpPr>
        <p:spPr>
          <a:xfrm>
            <a:off x="3924300" y="2349500"/>
            <a:ext cx="1152525" cy="574675"/>
          </a:xfrm>
          <a:custGeom>
            <a:avLst/>
            <a:gdLst>
              <a:gd name="connsiteX0" fmla="*/ 0 w 1152525"/>
              <a:gd name="connsiteY0" fmla="*/ 287401 h 574675"/>
              <a:gd name="connsiteX1" fmla="*/ 288163 w 1152525"/>
              <a:gd name="connsiteY1" fmla="*/ 287401 h 574675"/>
              <a:gd name="connsiteX2" fmla="*/ 288163 w 1152525"/>
              <a:gd name="connsiteY2" fmla="*/ 0 h 574675"/>
              <a:gd name="connsiteX3" fmla="*/ 864361 w 1152525"/>
              <a:gd name="connsiteY3" fmla="*/ 0 h 574675"/>
              <a:gd name="connsiteX4" fmla="*/ 864361 w 1152525"/>
              <a:gd name="connsiteY4" fmla="*/ 287401 h 574675"/>
              <a:gd name="connsiteX5" fmla="*/ 1152525 w 1152525"/>
              <a:gd name="connsiteY5" fmla="*/ 287401 h 574675"/>
              <a:gd name="connsiteX6" fmla="*/ 576326 w 1152525"/>
              <a:gd name="connsiteY6" fmla="*/ 574675 h 574675"/>
              <a:gd name="connsiteX7" fmla="*/ 0 w 1152525"/>
              <a:gd name="connsiteY7" fmla="*/ 287401 h 5746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52525" h="574675">
                <a:moveTo>
                  <a:pt x="0" y="287401"/>
                </a:moveTo>
                <a:lnTo>
                  <a:pt x="288163" y="287401"/>
                </a:lnTo>
                <a:lnTo>
                  <a:pt x="288163" y="0"/>
                </a:lnTo>
                <a:lnTo>
                  <a:pt x="864361" y="0"/>
                </a:lnTo>
                <a:lnTo>
                  <a:pt x="864361" y="287401"/>
                </a:lnTo>
                <a:lnTo>
                  <a:pt x="1152525" y="287401"/>
                </a:lnTo>
                <a:lnTo>
                  <a:pt x="576326" y="574675"/>
                </a:lnTo>
                <a:lnTo>
                  <a:pt x="0" y="287401"/>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6" name="Freeform 3"/>
          <p:cNvSpPr/>
          <p:nvPr/>
        </p:nvSpPr>
        <p:spPr>
          <a:xfrm>
            <a:off x="3917950" y="2343150"/>
            <a:ext cx="1165225" cy="587375"/>
          </a:xfrm>
          <a:custGeom>
            <a:avLst/>
            <a:gdLst>
              <a:gd name="connsiteX0" fmla="*/ 6350 w 1165225"/>
              <a:gd name="connsiteY0" fmla="*/ 293751 h 587375"/>
              <a:gd name="connsiteX1" fmla="*/ 294513 w 1165225"/>
              <a:gd name="connsiteY1" fmla="*/ 293751 h 587375"/>
              <a:gd name="connsiteX2" fmla="*/ 294513 w 1165225"/>
              <a:gd name="connsiteY2" fmla="*/ 6350 h 587375"/>
              <a:gd name="connsiteX3" fmla="*/ 870711 w 1165225"/>
              <a:gd name="connsiteY3" fmla="*/ 6350 h 587375"/>
              <a:gd name="connsiteX4" fmla="*/ 870711 w 1165225"/>
              <a:gd name="connsiteY4" fmla="*/ 293751 h 587375"/>
              <a:gd name="connsiteX5" fmla="*/ 1158875 w 1165225"/>
              <a:gd name="connsiteY5" fmla="*/ 293751 h 587375"/>
              <a:gd name="connsiteX6" fmla="*/ 582676 w 1165225"/>
              <a:gd name="connsiteY6" fmla="*/ 581025 h 587375"/>
              <a:gd name="connsiteX7" fmla="*/ 6350 w 1165225"/>
              <a:gd name="connsiteY7" fmla="*/ 293751 h 5873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65225" h="587375">
                <a:moveTo>
                  <a:pt x="6350" y="293751"/>
                </a:moveTo>
                <a:lnTo>
                  <a:pt x="294513" y="293751"/>
                </a:lnTo>
                <a:lnTo>
                  <a:pt x="294513" y="6350"/>
                </a:lnTo>
                <a:lnTo>
                  <a:pt x="870711" y="6350"/>
                </a:lnTo>
                <a:lnTo>
                  <a:pt x="870711" y="293751"/>
                </a:lnTo>
                <a:lnTo>
                  <a:pt x="1158875" y="293751"/>
                </a:lnTo>
                <a:lnTo>
                  <a:pt x="582676" y="581025"/>
                </a:lnTo>
                <a:lnTo>
                  <a:pt x="6350" y="293751"/>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7" name="Freeform 3"/>
          <p:cNvSpPr/>
          <p:nvPr/>
        </p:nvSpPr>
        <p:spPr>
          <a:xfrm>
            <a:off x="3924300" y="3933825"/>
            <a:ext cx="1152525" cy="574675"/>
          </a:xfrm>
          <a:custGeom>
            <a:avLst/>
            <a:gdLst>
              <a:gd name="connsiteX0" fmla="*/ 0 w 1152525"/>
              <a:gd name="connsiteY0" fmla="*/ 287273 h 574675"/>
              <a:gd name="connsiteX1" fmla="*/ 288163 w 1152525"/>
              <a:gd name="connsiteY1" fmla="*/ 287273 h 574675"/>
              <a:gd name="connsiteX2" fmla="*/ 288163 w 1152525"/>
              <a:gd name="connsiteY2" fmla="*/ 0 h 574675"/>
              <a:gd name="connsiteX3" fmla="*/ 864361 w 1152525"/>
              <a:gd name="connsiteY3" fmla="*/ 0 h 574675"/>
              <a:gd name="connsiteX4" fmla="*/ 864361 w 1152525"/>
              <a:gd name="connsiteY4" fmla="*/ 287273 h 574675"/>
              <a:gd name="connsiteX5" fmla="*/ 1152525 w 1152525"/>
              <a:gd name="connsiteY5" fmla="*/ 287273 h 574675"/>
              <a:gd name="connsiteX6" fmla="*/ 576326 w 1152525"/>
              <a:gd name="connsiteY6" fmla="*/ 574675 h 574675"/>
              <a:gd name="connsiteX7" fmla="*/ 0 w 1152525"/>
              <a:gd name="connsiteY7" fmla="*/ 287273 h 5746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52525" h="574675">
                <a:moveTo>
                  <a:pt x="0" y="287273"/>
                </a:moveTo>
                <a:lnTo>
                  <a:pt x="288163" y="287273"/>
                </a:lnTo>
                <a:lnTo>
                  <a:pt x="288163" y="0"/>
                </a:lnTo>
                <a:lnTo>
                  <a:pt x="864361" y="0"/>
                </a:lnTo>
                <a:lnTo>
                  <a:pt x="864361" y="287273"/>
                </a:lnTo>
                <a:lnTo>
                  <a:pt x="1152525" y="287273"/>
                </a:lnTo>
                <a:lnTo>
                  <a:pt x="576326" y="574675"/>
                </a:lnTo>
                <a:lnTo>
                  <a:pt x="0" y="287273"/>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8" name="Freeform 3"/>
          <p:cNvSpPr/>
          <p:nvPr/>
        </p:nvSpPr>
        <p:spPr>
          <a:xfrm>
            <a:off x="3917950" y="3927475"/>
            <a:ext cx="1165225" cy="587375"/>
          </a:xfrm>
          <a:custGeom>
            <a:avLst/>
            <a:gdLst>
              <a:gd name="connsiteX0" fmla="*/ 6350 w 1165225"/>
              <a:gd name="connsiteY0" fmla="*/ 293623 h 587375"/>
              <a:gd name="connsiteX1" fmla="*/ 294513 w 1165225"/>
              <a:gd name="connsiteY1" fmla="*/ 293623 h 587375"/>
              <a:gd name="connsiteX2" fmla="*/ 294513 w 1165225"/>
              <a:gd name="connsiteY2" fmla="*/ 6350 h 587375"/>
              <a:gd name="connsiteX3" fmla="*/ 870711 w 1165225"/>
              <a:gd name="connsiteY3" fmla="*/ 6350 h 587375"/>
              <a:gd name="connsiteX4" fmla="*/ 870711 w 1165225"/>
              <a:gd name="connsiteY4" fmla="*/ 293623 h 587375"/>
              <a:gd name="connsiteX5" fmla="*/ 1158875 w 1165225"/>
              <a:gd name="connsiteY5" fmla="*/ 293623 h 587375"/>
              <a:gd name="connsiteX6" fmla="*/ 582676 w 1165225"/>
              <a:gd name="connsiteY6" fmla="*/ 581025 h 587375"/>
              <a:gd name="connsiteX7" fmla="*/ 6350 w 1165225"/>
              <a:gd name="connsiteY7" fmla="*/ 293623 h 5873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65225" h="587375">
                <a:moveTo>
                  <a:pt x="6350" y="293623"/>
                </a:moveTo>
                <a:lnTo>
                  <a:pt x="294513" y="293623"/>
                </a:lnTo>
                <a:lnTo>
                  <a:pt x="294513" y="6350"/>
                </a:lnTo>
                <a:lnTo>
                  <a:pt x="870711" y="6350"/>
                </a:lnTo>
                <a:lnTo>
                  <a:pt x="870711" y="293623"/>
                </a:lnTo>
                <a:lnTo>
                  <a:pt x="1158875" y="293623"/>
                </a:lnTo>
                <a:lnTo>
                  <a:pt x="582676" y="581025"/>
                </a:lnTo>
                <a:lnTo>
                  <a:pt x="6350" y="293623"/>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36870" name="TextBox 1"/>
          <p:cNvSpPr txBox="1">
            <a:spLocks noChangeArrowheads="1"/>
          </p:cNvSpPr>
          <p:nvPr/>
        </p:nvSpPr>
        <p:spPr bwMode="auto">
          <a:xfrm>
            <a:off x="2286000" y="1727200"/>
            <a:ext cx="430847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明确职业病防护设施的设置情况</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3" name="TextBox 1"/>
          <p:cNvSpPr txBox="1"/>
          <p:nvPr/>
        </p:nvSpPr>
        <p:spPr>
          <a:xfrm>
            <a:off x="1993900" y="3314700"/>
            <a:ext cx="5540375" cy="354013"/>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收集相关法规标准对防护设施设置的要求</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4" name="TextBox 1"/>
          <p:cNvSpPr txBox="1"/>
          <p:nvPr/>
        </p:nvSpPr>
        <p:spPr>
          <a:xfrm>
            <a:off x="2349500" y="4762500"/>
            <a:ext cx="4924425" cy="354013"/>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依据要求评价防护设施设置的符合性</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1"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5">
                <a:lumMod val="75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声波通过某种介质或射到某介质表面时，声能减少或转换为其他能量的过程称为吸声。 </a:t>
            </a:r>
            <a:endParaRPr lang="zh-CN" altLang="en-US"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吸声，对同一个空间，改变室内声场的特性。吸声的主要作用是吸收室内的混响声，对直达声不起作用，也就是说吸声可提高音质，但对降噪能力效果不好；且吸声材料是以多孔、疏散的材质。 </a:t>
            </a:r>
            <a:endParaRPr lang="zh-CN" altLang="en-US"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表征材料吸声性能的参数是吸声系数，即被材料吸收的声能与入射声能的比值。吸声系数大于</a:t>
            </a:r>
            <a:r>
              <a:rPr lang="en-US" altLang="zh-CN" sz="2400" b="1" dirty="0">
                <a:solidFill>
                  <a:srgbClr val="003192"/>
                </a:solidFill>
                <a:latin typeface="黑体" panose="02010609060101010101" pitchFamily="49" charset="-122"/>
                <a:ea typeface="黑体" panose="02010609060101010101" pitchFamily="49" charset="-122"/>
              </a:rPr>
              <a:t>0.2</a:t>
            </a:r>
            <a:r>
              <a:rPr lang="zh-CN" altLang="en-US" sz="2400" b="1" dirty="0">
                <a:solidFill>
                  <a:srgbClr val="003192"/>
                </a:solidFill>
                <a:latin typeface="黑体" panose="02010609060101010101" pitchFamily="49" charset="-122"/>
                <a:ea typeface="黑体" panose="02010609060101010101" pitchFamily="49" charset="-122"/>
              </a:rPr>
              <a:t>的材料称为吸声材料。</a:t>
            </a:r>
            <a:endParaRPr lang="en-US" altLang="zh-CN" sz="2400" b="1" dirty="0">
              <a:solidFill>
                <a:srgbClr val="003192"/>
              </a:solidFill>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常用的吸声材料有玻璃棉、矿渣棉、卡普隆纤维、棉麻等植物纤维、泡沫微孔吸声砖等。 </a:t>
            </a: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a:p>
            <a:pPr marL="180975"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800"/>
              </a:lnSpc>
              <a:spcBef>
                <a:spcPts val="18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800"/>
              </a:lnSpc>
              <a:spcBef>
                <a:spcPts val="18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5">
                <a:lumMod val="75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endParaRPr lang="en-US" altLang="zh-CN" sz="2600" b="1" dirty="0">
              <a:solidFill>
                <a:srgbClr val="003192"/>
              </a:solidFill>
              <a:latin typeface="黑体" panose="02010609060101010101" pitchFamily="49" charset="-122"/>
              <a:ea typeface="黑体" panose="02010609060101010101" pitchFamily="49" charset="-122"/>
            </a:endParaRPr>
          </a:p>
          <a:p>
            <a:pPr marL="180975" indent="533400" fontAlgn="auto">
              <a:lnSpc>
                <a:spcPts val="38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用吸声材料和吸声结构装饰在室内的天花板和墙壁上作成吸声体悬挂在房间内或作管道的内衬以吸收气流噪声。</a:t>
            </a:r>
            <a:endParaRPr lang="zh-CN" altLang="en-US" sz="2400" b="1" dirty="0">
              <a:solidFill>
                <a:srgbClr val="003192"/>
              </a:solidFill>
              <a:latin typeface="黑体" panose="02010609060101010101" pitchFamily="49" charset="-122"/>
              <a:ea typeface="黑体" panose="02010609060101010101" pitchFamily="49" charset="-122"/>
            </a:endParaRPr>
          </a:p>
          <a:p>
            <a:pPr marL="180975" indent="628650" fontAlgn="auto">
              <a:lnSpc>
                <a:spcPts val="38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对原有吸声较少、混响声较强的车间厂房，应采取吸声降噪处理。</a:t>
            </a:r>
            <a:endParaRPr lang="en-US" altLang="zh-CN" sz="2400" b="1" dirty="0">
              <a:solidFill>
                <a:srgbClr val="003192"/>
              </a:solidFill>
              <a:latin typeface="黑体" panose="02010609060101010101" pitchFamily="49" charset="-122"/>
              <a:ea typeface="黑体" panose="02010609060101010101" pitchFamily="49" charset="-122"/>
            </a:endParaRPr>
          </a:p>
          <a:p>
            <a:pPr marL="180975" indent="628650" fontAlgn="auto">
              <a:lnSpc>
                <a:spcPts val="38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根据所需的吸声降噪量，确定吸声材料、吸声体的类型、结构、数量和安装方式。</a:t>
            </a:r>
            <a:endParaRPr lang="zh-CN" altLang="en-US" sz="2400" b="1"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400" b="1" dirty="0">
              <a:solidFill>
                <a:srgbClr val="003192"/>
              </a:solidFill>
              <a:latin typeface="黑体" panose="02010609060101010101" pitchFamily="49" charset="-122"/>
              <a:ea typeface="黑体" panose="02010609060101010101" pitchFamily="49" charset="-122"/>
            </a:endParaRPr>
          </a:p>
          <a:p>
            <a:pPr marL="180975"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marL="180975" algn="just" fontAlgn="auto">
              <a:lnSpc>
                <a:spcPts val="3800"/>
              </a:lnSpc>
              <a:spcBef>
                <a:spcPts val="1800"/>
              </a:spcBef>
              <a:spcAft>
                <a:spcPts val="0"/>
              </a:spcAft>
              <a:defRPr/>
            </a:pP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800"/>
              </a:lnSpc>
              <a:spcBef>
                <a:spcPts val="18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a:p>
            <a:pPr algn="just" fontAlgn="auto">
              <a:lnSpc>
                <a:spcPts val="3800"/>
              </a:lnSpc>
              <a:spcBef>
                <a:spcPts val="1800"/>
              </a:spcBef>
              <a:spcAft>
                <a:spcPts val="0"/>
              </a:spcAft>
              <a:defRPr/>
            </a:pPr>
            <a:r>
              <a:rPr lang="en-US" altLang="zh-CN" sz="2400" b="1" kern="0" dirty="0">
                <a:solidFill>
                  <a:srgbClr val="003192"/>
                </a:solidFill>
                <a:latin typeface="黑体" panose="02010609060101010101" pitchFamily="49" charset="-122"/>
                <a:ea typeface="黑体" panose="02010609060101010101" pitchFamily="49" charset="-122"/>
              </a:rPr>
              <a:t>    </a:t>
            </a:r>
            <a:endParaRPr lang="en-US" altLang="zh-CN" sz="24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5">
                <a:lumMod val="75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200" b="1" dirty="0">
                <a:solidFill>
                  <a:srgbClr val="003192"/>
                </a:solidFill>
                <a:latin typeface="黑体" panose="02010609060101010101" pitchFamily="49" charset="-122"/>
                <a:ea typeface="黑体" panose="02010609060101010101" pitchFamily="49" charset="-122"/>
              </a:rPr>
              <a:t>                   </a:t>
            </a:r>
            <a:endParaRPr lang="en-US" altLang="zh-CN" sz="2200" b="1" dirty="0">
              <a:solidFill>
                <a:srgbClr val="003192"/>
              </a:solidFill>
              <a:latin typeface="黑体" panose="02010609060101010101" pitchFamily="49" charset="-122"/>
              <a:ea typeface="黑体" panose="02010609060101010101" pitchFamily="49" charset="-122"/>
            </a:endParaRPr>
          </a:p>
          <a:p>
            <a:pPr marL="180975" indent="628650" algn="just" fontAlgn="auto">
              <a:lnSpc>
                <a:spcPts val="3800"/>
              </a:lnSpc>
              <a:spcBef>
                <a:spcPts val="18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在机械设备下面装设减振器或减振层，使振动传不出去，以减低固体声的传播。</a:t>
            </a:r>
            <a:endParaRPr lang="zh-CN" altLang="en-US" sz="2200" b="1" dirty="0">
              <a:solidFill>
                <a:srgbClr val="003192"/>
              </a:solidFill>
              <a:latin typeface="黑体" panose="02010609060101010101" pitchFamily="49" charset="-122"/>
              <a:ea typeface="黑体" panose="02010609060101010101" pitchFamily="49" charset="-122"/>
            </a:endParaRPr>
          </a:p>
          <a:p>
            <a:pPr marL="180975" indent="628650" fontAlgn="auto">
              <a:lnSpc>
                <a:spcPts val="3800"/>
              </a:lnSpc>
              <a:spcBef>
                <a:spcPts val="18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对产生较强振动和冲击，从而引起固体声传播及振动辐射噪声的机器设备，应采取隔振措施；根据所需的振动传动比（或隔振效率）确定隔振原件的荷载、型号、大小和数量。</a:t>
            </a:r>
            <a:endParaRPr lang="en-US" altLang="zh-CN" sz="2200" b="1" dirty="0">
              <a:solidFill>
                <a:srgbClr val="003192"/>
              </a:solidFill>
              <a:latin typeface="黑体" panose="02010609060101010101" pitchFamily="49" charset="-122"/>
              <a:ea typeface="黑体" panose="02010609060101010101" pitchFamily="49" charset="-122"/>
            </a:endParaRPr>
          </a:p>
          <a:p>
            <a:pPr marL="180975" indent="628650" fontAlgn="auto">
              <a:lnSpc>
                <a:spcPts val="3800"/>
              </a:lnSpc>
              <a:spcBef>
                <a:spcPts val="1800"/>
              </a:spcBef>
              <a:spcAft>
                <a:spcPts val="0"/>
              </a:spcAft>
              <a:defRPr/>
            </a:pPr>
            <a:r>
              <a:rPr lang="zh-CN" altLang="en-US" sz="2200" b="1" dirty="0">
                <a:solidFill>
                  <a:srgbClr val="003192"/>
                </a:solidFill>
                <a:latin typeface="黑体" panose="02010609060101010101" pitchFamily="49" charset="-122"/>
                <a:ea typeface="黑体" panose="02010609060101010101" pitchFamily="49" charset="-122"/>
              </a:rPr>
              <a:t>常用的隔振元件有橡胶、软木、玻璃纤维隔振垫、金属弹簧、空气弹簧、压缩型橡胶隔振器等。</a:t>
            </a:r>
            <a:endParaRPr lang="zh-CN" altLang="en-US" sz="2200" b="1"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2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2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2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200" b="1" kern="0" dirty="0">
              <a:solidFill>
                <a:srgbClr val="003192"/>
              </a:solidFill>
              <a:latin typeface="黑体" panose="02010609060101010101" pitchFamily="49" charset="-122"/>
              <a:ea typeface="黑体" panose="02010609060101010101" pitchFamily="49" charset="-122"/>
            </a:endParaRPr>
          </a:p>
          <a:p>
            <a:pPr marL="895350" indent="-895350" algn="just" fontAlgn="auto">
              <a:lnSpc>
                <a:spcPts val="3800"/>
              </a:lnSpc>
              <a:spcBef>
                <a:spcPts val="1800"/>
              </a:spcBef>
              <a:spcAft>
                <a:spcPts val="0"/>
              </a:spcAft>
              <a:defRPr/>
            </a:pPr>
            <a:endParaRPr lang="en-US" altLang="zh-CN" sz="2200" b="1" dirty="0">
              <a:solidFill>
                <a:srgbClr val="003192"/>
              </a:solidFill>
              <a:latin typeface="黑体" panose="02010609060101010101" pitchFamily="49" charset="-122"/>
              <a:ea typeface="黑体" panose="02010609060101010101" pitchFamily="49" charset="-122"/>
            </a:endParaRPr>
          </a:p>
          <a:p>
            <a:pPr marL="180975" algn="just" fontAlgn="auto">
              <a:lnSpc>
                <a:spcPts val="3800"/>
              </a:lnSpc>
              <a:spcBef>
                <a:spcPts val="1800"/>
              </a:spcBef>
              <a:spcAft>
                <a:spcPts val="0"/>
              </a:spcAft>
              <a:defRPr/>
            </a:pPr>
            <a:endParaRPr lang="en-US" altLang="zh-CN" sz="2200" b="1" kern="0" dirty="0">
              <a:solidFill>
                <a:srgbClr val="003192"/>
              </a:solidFill>
              <a:latin typeface="黑体" panose="02010609060101010101" pitchFamily="49" charset="-122"/>
              <a:ea typeface="黑体" panose="02010609060101010101" pitchFamily="49" charset="-122"/>
            </a:endParaRPr>
          </a:p>
          <a:p>
            <a:pPr marL="180975" algn="just" fontAlgn="auto">
              <a:lnSpc>
                <a:spcPts val="3800"/>
              </a:lnSpc>
              <a:spcBef>
                <a:spcPts val="1800"/>
              </a:spcBef>
              <a:spcAft>
                <a:spcPts val="0"/>
              </a:spcAft>
              <a:defRPr/>
            </a:pPr>
            <a:endParaRPr lang="en-US" altLang="zh-CN" sz="2200" b="1" kern="0" dirty="0">
              <a:solidFill>
                <a:srgbClr val="003192"/>
              </a:solidFill>
              <a:latin typeface="黑体" panose="02010609060101010101" pitchFamily="49" charset="-122"/>
              <a:ea typeface="黑体" panose="02010609060101010101" pitchFamily="49" charset="-122"/>
            </a:endParaRPr>
          </a:p>
          <a:p>
            <a:pPr marL="180975" algn="just" fontAlgn="auto">
              <a:lnSpc>
                <a:spcPts val="3800"/>
              </a:lnSpc>
              <a:spcBef>
                <a:spcPts val="1800"/>
              </a:spcBef>
              <a:spcAft>
                <a:spcPts val="0"/>
              </a:spcAft>
              <a:defRPr/>
            </a:pPr>
            <a:endParaRPr lang="en-US" altLang="zh-CN" sz="2200" b="1" kern="0" dirty="0">
              <a:solidFill>
                <a:srgbClr val="003192"/>
              </a:solidFill>
              <a:latin typeface="黑体" panose="02010609060101010101" pitchFamily="49" charset="-122"/>
              <a:ea typeface="黑体" panose="02010609060101010101" pitchFamily="49" charset="-122"/>
            </a:endParaRPr>
          </a:p>
          <a:p>
            <a:pPr algn="just" fontAlgn="auto">
              <a:lnSpc>
                <a:spcPts val="3800"/>
              </a:lnSpc>
              <a:spcBef>
                <a:spcPts val="1800"/>
              </a:spcBef>
              <a:spcAft>
                <a:spcPts val="0"/>
              </a:spcAft>
              <a:defRPr/>
            </a:pPr>
            <a:r>
              <a:rPr lang="en-US" altLang="zh-CN" sz="2200" b="1" kern="0" dirty="0">
                <a:solidFill>
                  <a:srgbClr val="003192"/>
                </a:solidFill>
                <a:latin typeface="黑体" panose="02010609060101010101" pitchFamily="49" charset="-122"/>
                <a:ea typeface="黑体" panose="02010609060101010101" pitchFamily="49" charset="-122"/>
              </a:rPr>
              <a:t>    </a:t>
            </a:r>
            <a:endParaRPr lang="en-US" altLang="zh-CN" sz="2200" b="1" kern="0" dirty="0">
              <a:solidFill>
                <a:srgbClr val="003192"/>
              </a:solidFill>
              <a:latin typeface="黑体" panose="02010609060101010101" pitchFamily="49" charset="-122"/>
              <a:ea typeface="黑体" panose="02010609060101010101" pitchFamily="49" charset="-122"/>
            </a:endParaRPr>
          </a:p>
          <a:p>
            <a:pPr algn="just" fontAlgn="auto">
              <a:lnSpc>
                <a:spcPts val="3800"/>
              </a:lnSpc>
              <a:spcBef>
                <a:spcPts val="1800"/>
              </a:spcBef>
              <a:spcAft>
                <a:spcPts val="0"/>
              </a:spcAft>
              <a:defRPr/>
            </a:pPr>
            <a:r>
              <a:rPr lang="en-US" altLang="zh-CN" sz="2200" b="1" kern="0" dirty="0">
                <a:solidFill>
                  <a:srgbClr val="003192"/>
                </a:solidFill>
                <a:latin typeface="黑体" panose="02010609060101010101" pitchFamily="49" charset="-122"/>
                <a:ea typeface="黑体" panose="02010609060101010101" pitchFamily="49" charset="-122"/>
              </a:rPr>
              <a:t>    </a:t>
            </a:r>
            <a:endParaRPr lang="en-US" altLang="zh-CN" sz="22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4.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噪声控制技术措施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609600" y="1524000"/>
            <a:ext cx="8229600" cy="4525963"/>
          </a:xfrm>
          <a:prstGeom prst="rect">
            <a:avLst/>
          </a:prstGeom>
          <a:noFill/>
          <a:ln w="9525">
            <a:noFill/>
            <a:miter lim="800000"/>
          </a:ln>
          <a:effectLst/>
        </p:spPr>
        <p:txBody>
          <a:bodyPr/>
          <a:lstStyle/>
          <a:p>
            <a:pPr indent="361950" fontAlgn="auto">
              <a:lnSpc>
                <a:spcPts val="3800"/>
              </a:lnSpc>
              <a:spcBef>
                <a:spcPts val="500"/>
              </a:spcBef>
              <a:spcAft>
                <a:spcPts val="0"/>
              </a:spcAft>
              <a:defRPr/>
            </a:pPr>
            <a:r>
              <a:rPr lang="zh-CN" altLang="en-US" sz="4200" b="1" kern="0" dirty="0">
                <a:latin typeface="隶书" pitchFamily="49" charset="-122"/>
                <a:ea typeface="隶书" pitchFamily="49" charset="-122"/>
              </a:rPr>
              <a:t>要求：</a:t>
            </a:r>
            <a:endParaRPr lang="en-US" altLang="zh-CN" sz="4200" b="1" kern="0" dirty="0">
              <a:latin typeface="隶书" pitchFamily="49" charset="-122"/>
              <a:ea typeface="隶书" pitchFamily="49" charset="-122"/>
            </a:endParaRPr>
          </a:p>
          <a:p>
            <a:pPr indent="361950" fontAlgn="auto">
              <a:lnSpc>
                <a:spcPts val="3800"/>
              </a:lnSpc>
              <a:spcBef>
                <a:spcPts val="500"/>
              </a:spcBef>
              <a:spcAft>
                <a:spcPts val="0"/>
              </a:spcAft>
              <a:defRPr/>
            </a:pPr>
            <a:r>
              <a:rPr lang="en-US" altLang="zh-CN" sz="2600" b="1" kern="0" dirty="0">
                <a:solidFill>
                  <a:srgbClr val="00B050"/>
                </a:solidFill>
                <a:latin typeface="+mn-lt"/>
                <a:ea typeface="+mn-ea"/>
              </a:rPr>
              <a:t>✎</a:t>
            </a:r>
            <a:r>
              <a:rPr lang="zh-CN" altLang="en-US" sz="2200" b="1" kern="0" dirty="0">
                <a:latin typeface="微软雅黑" panose="020B0503020204020204" pitchFamily="34" charset="-122"/>
                <a:ea typeface="微软雅黑" panose="020B0503020204020204" pitchFamily="34" charset="-122"/>
              </a:rPr>
              <a:t>熟悉振动控制的主要技术措施。</a:t>
            </a:r>
            <a:endParaRPr lang="zh-CN" altLang="en-US" sz="3200" b="1" kern="0" dirty="0">
              <a:latin typeface="隶书" pitchFamily="49" charset="-122"/>
              <a:ea typeface="隶书" pitchFamily="49" charset="-122"/>
            </a:endParaRPr>
          </a:p>
        </p:txBody>
      </p:sp>
      <p:pic>
        <p:nvPicPr>
          <p:cNvPr id="239618" name="图片 4" descr="24.jpg"/>
          <p:cNvPicPr>
            <a:picLocks noChangeAspect="1"/>
          </p:cNvPicPr>
          <p:nvPr/>
        </p:nvPicPr>
        <p:blipFill>
          <a:blip r:embed="rId1"/>
          <a:srcRect t="29333" b="25333"/>
          <a:stretch>
            <a:fillRect/>
          </a:stretch>
        </p:blipFill>
        <p:spPr bwMode="auto">
          <a:xfrm>
            <a:off x="3657600" y="4191000"/>
            <a:ext cx="4657725" cy="1295400"/>
          </a:xfrm>
          <a:prstGeom prst="rect">
            <a:avLst/>
          </a:prstGeom>
          <a:noFill/>
          <a:ln w="9525">
            <a:noFill/>
            <a:miter lim="800000"/>
            <a:headEnd/>
            <a:tailEnd/>
          </a:ln>
        </p:spPr>
      </p:pic>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5.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振动控制技术措施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内容占位符 2"/>
          <p:cNvSpPr>
            <a:spLocks noGrp="1"/>
          </p:cNvSpPr>
          <p:nvPr>
            <p:ph idx="1"/>
          </p:nvPr>
        </p:nvSpPr>
        <p:spPr>
          <a:xfrm>
            <a:off x="457200" y="1447800"/>
            <a:ext cx="8229600" cy="4525963"/>
          </a:xfrm>
        </p:spPr>
        <p:txBody>
          <a:bodyPr/>
          <a:lstStyle/>
          <a:p>
            <a:pPr>
              <a:buFontTx/>
              <a:buNone/>
            </a:pPr>
            <a:r>
              <a:rPr lang="zh-CN" altLang="en-US"/>
              <a:t>一、振动的控制</a:t>
            </a:r>
            <a:endParaRPr lang="en-US" altLang="zh-CN"/>
          </a:p>
        </p:txBody>
      </p:sp>
      <p:sp>
        <p:nvSpPr>
          <p:cNvPr id="4" name="圆角矩形 3"/>
          <p:cNvSpPr/>
          <p:nvPr/>
        </p:nvSpPr>
        <p:spPr>
          <a:xfrm>
            <a:off x="533400" y="2438400"/>
            <a:ext cx="1447800" cy="2895600"/>
          </a:xfrm>
          <a:prstGeom prst="roundRect">
            <a:avLst/>
          </a:prstGeom>
        </p:spPr>
        <p:style>
          <a:lnRef idx="0">
            <a:schemeClr val="accent2"/>
          </a:lnRef>
          <a:fillRef idx="3">
            <a:schemeClr val="accent2"/>
          </a:fillRef>
          <a:effectRef idx="3">
            <a:schemeClr val="accent2"/>
          </a:effectRef>
          <a:fontRef idx="minor">
            <a:schemeClr val="lt1"/>
          </a:fontRef>
        </p:style>
        <p:txBody>
          <a:bodyPr anchor="ctr"/>
          <a:lstStyle/>
          <a:p>
            <a:pPr algn="ctr" fontAlgn="auto">
              <a:spcBef>
                <a:spcPts val="0"/>
              </a:spcBef>
              <a:spcAft>
                <a:spcPts val="0"/>
              </a:spcAft>
              <a:defRPr/>
            </a:pPr>
            <a:endParaRPr lang="en-US" altLang="zh-CN" sz="2400" b="1" dirty="0">
              <a:latin typeface="黑体" panose="02010609060101010101" pitchFamily="49" charset="-122"/>
              <a:ea typeface="黑体" panose="02010609060101010101" pitchFamily="49" charset="-122"/>
            </a:endParaRPr>
          </a:p>
          <a:p>
            <a:pPr algn="ctr" fontAlgn="auto">
              <a:spcBef>
                <a:spcPts val="0"/>
              </a:spcBef>
              <a:spcAft>
                <a:spcPts val="0"/>
              </a:spcAft>
              <a:defRPr/>
            </a:pPr>
            <a:r>
              <a:rPr lang="zh-CN" altLang="en-US" sz="4000" b="1" dirty="0">
                <a:latin typeface="黑体" panose="02010609060101010101" pitchFamily="49" charset="-122"/>
                <a:ea typeface="黑体" panose="02010609060101010101" pitchFamily="49" charset="-122"/>
              </a:rPr>
              <a:t>振动</a:t>
            </a:r>
            <a:endParaRPr lang="en-US" altLang="zh-CN" sz="4000" b="1" dirty="0">
              <a:latin typeface="黑体" panose="02010609060101010101" pitchFamily="49" charset="-122"/>
              <a:ea typeface="黑体" panose="02010609060101010101" pitchFamily="49" charset="-122"/>
            </a:endParaRPr>
          </a:p>
          <a:p>
            <a:pPr algn="ctr" fontAlgn="auto">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algn="ctr" fontAlgn="auto">
              <a:spcBef>
                <a:spcPts val="0"/>
              </a:spcBef>
              <a:spcAft>
                <a:spcPts val="0"/>
              </a:spcAft>
              <a:defRPr/>
            </a:pPr>
            <a:r>
              <a:rPr lang="zh-CN" altLang="en-US" b="1" dirty="0">
                <a:latin typeface="黑体" panose="02010609060101010101" pitchFamily="49" charset="-122"/>
                <a:ea typeface="黑体" panose="02010609060101010101" pitchFamily="49" charset="-122"/>
              </a:rPr>
              <a:t>振源产生振动通过弹性介质传播影响到区域或个人。</a:t>
            </a:r>
            <a:endParaRPr lang="zh-CN" altLang="en-US" b="1" dirty="0">
              <a:latin typeface="黑体" panose="02010609060101010101" pitchFamily="49" charset="-122"/>
              <a:ea typeface="黑体" panose="02010609060101010101" pitchFamily="49" charset="-122"/>
            </a:endParaRPr>
          </a:p>
          <a:p>
            <a:pPr algn="ctr" fontAlgn="auto">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algn="ctr" fontAlgn="auto">
              <a:spcBef>
                <a:spcPts val="0"/>
              </a:spcBef>
              <a:spcAft>
                <a:spcPts val="0"/>
              </a:spcAft>
              <a:defRPr/>
            </a:pPr>
            <a:endParaRPr lang="zh-CN" altLang="en-US" b="1" dirty="0">
              <a:latin typeface="黑体" panose="02010609060101010101" pitchFamily="49" charset="-122"/>
              <a:ea typeface="黑体" panose="02010609060101010101" pitchFamily="49" charset="-122"/>
            </a:endParaRPr>
          </a:p>
        </p:txBody>
      </p:sp>
      <p:grpSp>
        <p:nvGrpSpPr>
          <p:cNvPr id="240645" name="组合 11"/>
          <p:cNvGrpSpPr/>
          <p:nvPr/>
        </p:nvGrpSpPr>
        <p:grpSpPr bwMode="auto">
          <a:xfrm>
            <a:off x="3200400" y="2133600"/>
            <a:ext cx="5943600" cy="1295400"/>
            <a:chOff x="2819400" y="2286000"/>
            <a:chExt cx="5943600" cy="1295400"/>
          </a:xfrm>
        </p:grpSpPr>
        <p:sp>
          <p:nvSpPr>
            <p:cNvPr id="6" name="对角圆角矩形 5"/>
            <p:cNvSpPr/>
            <p:nvPr/>
          </p:nvSpPr>
          <p:spPr>
            <a:xfrm>
              <a:off x="3124200" y="2286000"/>
              <a:ext cx="5638800" cy="1295400"/>
            </a:xfrm>
            <a:prstGeom prst="round2DiagRect">
              <a:avLst/>
            </a:prstGeom>
            <a:solidFill>
              <a:schemeClr val="accent2">
                <a:lumMod val="60000"/>
                <a:lumOff val="40000"/>
              </a:schemeClr>
            </a:solidFill>
          </p:spPr>
          <p:style>
            <a:lnRef idx="0">
              <a:schemeClr val="accent1"/>
            </a:lnRef>
            <a:fillRef idx="3">
              <a:schemeClr val="accent1"/>
            </a:fillRef>
            <a:effectRef idx="3">
              <a:schemeClr val="accent1"/>
            </a:effectRef>
            <a:fontRef idx="minor">
              <a:schemeClr val="lt1"/>
            </a:fontRef>
          </p:style>
          <p:txBody>
            <a:bodyPr anchor="ctr"/>
            <a:lstStyle/>
            <a:p>
              <a:pPr fontAlgn="auto">
                <a:spcBef>
                  <a:spcPts val="0"/>
                </a:spcBef>
                <a:spcAft>
                  <a:spcPts val="0"/>
                </a:spcAft>
                <a:defRPr/>
              </a:pPr>
              <a:r>
                <a:rPr lang="zh-CN" altLang="en-US" b="1" dirty="0">
                  <a:latin typeface="黑体" panose="02010609060101010101" pitchFamily="49" charset="-122"/>
                  <a:ea typeface="黑体" panose="02010609060101010101" pitchFamily="49" charset="-122"/>
                </a:rPr>
                <a:t>     隔绝：减弱由机器传给基础的振动。</a:t>
              </a:r>
              <a:endParaRPr lang="zh-CN" altLang="en-US" b="1" dirty="0">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b="1" dirty="0">
                  <a:latin typeface="黑体" panose="02010609060101010101" pitchFamily="49" charset="-122"/>
                  <a:ea typeface="黑体" panose="02010609060101010101" pitchFamily="49" charset="-122"/>
                </a:rPr>
                <a:t>     阻尼：吸收金属、薄板或其他金属结构的振</a:t>
              </a:r>
              <a:endParaRPr lang="en-US" altLang="zh-CN" b="1" dirty="0">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b="1" dirty="0">
                  <a:latin typeface="黑体" panose="02010609060101010101" pitchFamily="49" charset="-122"/>
                  <a:ea typeface="黑体" panose="02010609060101010101" pitchFamily="49" charset="-122"/>
                </a:rPr>
                <a:t>                动能量，以减弱辐射和噪声。</a:t>
              </a:r>
              <a:endParaRPr lang="zh-CN" altLang="en-US" b="1" dirty="0">
                <a:latin typeface="黑体" panose="02010609060101010101" pitchFamily="49" charset="-122"/>
                <a:ea typeface="黑体" panose="02010609060101010101" pitchFamily="49" charset="-122"/>
              </a:endParaRPr>
            </a:p>
          </p:txBody>
        </p:sp>
        <p:sp>
          <p:nvSpPr>
            <p:cNvPr id="9" name="椭圆 8"/>
            <p:cNvSpPr/>
            <p:nvPr/>
          </p:nvSpPr>
          <p:spPr>
            <a:xfrm>
              <a:off x="2819400" y="2286000"/>
              <a:ext cx="685800" cy="1295400"/>
            </a:xfrm>
            <a:prstGeom prst="ellipse">
              <a:avLst/>
            </a:prstGeom>
            <a:solidFill>
              <a:schemeClr val="accent2">
                <a:lumMod val="60000"/>
                <a:lumOff val="40000"/>
              </a:schemeClr>
            </a:solidFill>
          </p:spPr>
          <p:style>
            <a:lnRef idx="0">
              <a:schemeClr val="accent1"/>
            </a:lnRef>
            <a:fillRef idx="3">
              <a:schemeClr val="accent1"/>
            </a:fillRef>
            <a:effectRef idx="3">
              <a:schemeClr val="accent1"/>
            </a:effectRef>
            <a:fontRef idx="minor">
              <a:schemeClr val="lt1"/>
            </a:fontRef>
          </p:style>
          <p:txBody>
            <a:bodyPr anchor="ctr"/>
            <a:lstStyle/>
            <a:p>
              <a:pPr fontAlgn="auto">
                <a:spcBef>
                  <a:spcPts val="0"/>
                </a:spcBef>
                <a:spcAft>
                  <a:spcPts val="0"/>
                </a:spcAft>
                <a:defRPr/>
              </a:pPr>
              <a:r>
                <a:rPr lang="zh-CN" altLang="en-US" b="1" dirty="0">
                  <a:latin typeface="黑体" panose="02010609060101010101" pitchFamily="49" charset="-122"/>
                  <a:ea typeface="黑体" panose="02010609060101010101" pitchFamily="49" charset="-122"/>
                </a:rPr>
                <a:t>原理</a:t>
              </a:r>
              <a:endParaRPr lang="zh-CN" altLang="en-US" b="1" dirty="0">
                <a:latin typeface="黑体" panose="02010609060101010101" pitchFamily="49" charset="-122"/>
                <a:ea typeface="黑体" panose="02010609060101010101" pitchFamily="49" charset="-122"/>
              </a:endParaRPr>
            </a:p>
          </p:txBody>
        </p:sp>
      </p:grpSp>
      <p:grpSp>
        <p:nvGrpSpPr>
          <p:cNvPr id="240646" name="组合 12"/>
          <p:cNvGrpSpPr/>
          <p:nvPr/>
        </p:nvGrpSpPr>
        <p:grpSpPr bwMode="auto">
          <a:xfrm>
            <a:off x="3276600" y="3733800"/>
            <a:ext cx="5867400" cy="1295400"/>
            <a:chOff x="2819400" y="3886200"/>
            <a:chExt cx="5867400" cy="1295400"/>
          </a:xfrm>
        </p:grpSpPr>
        <p:sp>
          <p:nvSpPr>
            <p:cNvPr id="7" name="对角圆角矩形 6"/>
            <p:cNvSpPr/>
            <p:nvPr/>
          </p:nvSpPr>
          <p:spPr>
            <a:xfrm>
              <a:off x="3048000" y="3886200"/>
              <a:ext cx="5638800" cy="1295400"/>
            </a:xfrm>
            <a:prstGeom prst="round2DiagRect">
              <a:avLst/>
            </a:prstGeom>
            <a:solidFill>
              <a:schemeClr val="accent2">
                <a:lumMod val="60000"/>
                <a:lumOff val="40000"/>
              </a:schemeClr>
            </a:solidFill>
          </p:spPr>
          <p:style>
            <a:lnRef idx="0">
              <a:schemeClr val="accent1"/>
            </a:lnRef>
            <a:fillRef idx="3">
              <a:schemeClr val="accent1"/>
            </a:fillRef>
            <a:effectRef idx="3">
              <a:schemeClr val="accent1"/>
            </a:effectRef>
            <a:fontRef idx="minor">
              <a:schemeClr val="lt1"/>
            </a:fontRef>
          </p:style>
          <p:txBody>
            <a:bodyPr anchor="ctr"/>
            <a:lstStyle/>
            <a:p>
              <a:pPr fontAlgn="auto">
                <a:spcBef>
                  <a:spcPts val="0"/>
                </a:spcBef>
                <a:spcAft>
                  <a:spcPts val="0"/>
                </a:spcAft>
                <a:defRPr/>
              </a:pPr>
              <a:r>
                <a:rPr lang="zh-CN" altLang="en-US" b="1" dirty="0">
                  <a:latin typeface="黑体" panose="02010609060101010101" pitchFamily="49" charset="-122"/>
                  <a:ea typeface="黑体" panose="02010609060101010101" pitchFamily="49" charset="-122"/>
                </a:rPr>
                <a:t> </a:t>
              </a:r>
              <a:r>
                <a:rPr lang="en-US" altLang="zh-CN" b="1" dirty="0">
                  <a:latin typeface="黑体" panose="02010609060101010101" pitchFamily="49" charset="-122"/>
                  <a:ea typeface="黑体" panose="02010609060101010101" pitchFamily="49" charset="-122"/>
                </a:rPr>
                <a:t>      </a:t>
              </a:r>
              <a:endParaRPr lang="en-US" altLang="zh-CN" b="1" dirty="0">
                <a:latin typeface="黑体" panose="02010609060101010101" pitchFamily="49" charset="-122"/>
                <a:ea typeface="黑体" panose="02010609060101010101" pitchFamily="49" charset="-122"/>
              </a:endParaRPr>
            </a:p>
            <a:p>
              <a:pPr fontAlgn="auto">
                <a:spcBef>
                  <a:spcPts val="0"/>
                </a:spcBef>
                <a:spcAft>
                  <a:spcPts val="0"/>
                </a:spcAft>
                <a:defRPr/>
              </a:pPr>
              <a:r>
                <a:rPr lang="en-US" altLang="zh-CN" b="1" dirty="0">
                  <a:latin typeface="黑体" panose="02010609060101010101" pitchFamily="49" charset="-122"/>
                  <a:ea typeface="黑体" panose="02010609060101010101" pitchFamily="49" charset="-122"/>
                </a:rPr>
                <a:t>     </a:t>
              </a:r>
              <a:r>
                <a:rPr lang="zh-CN" altLang="en-US" b="1" dirty="0">
                  <a:latin typeface="黑体" panose="02010609060101010101" pitchFamily="49" charset="-122"/>
                  <a:ea typeface="黑体" panose="02010609060101010101" pitchFamily="49" charset="-122"/>
                </a:rPr>
                <a:t>（</a:t>
              </a:r>
              <a:r>
                <a:rPr lang="en-US" altLang="zh-CN" b="1" dirty="0">
                  <a:latin typeface="黑体" panose="02010609060101010101" pitchFamily="49" charset="-122"/>
                  <a:ea typeface="黑体" panose="02010609060101010101" pitchFamily="49" charset="-122"/>
                </a:rPr>
                <a:t>1</a:t>
              </a:r>
              <a:r>
                <a:rPr lang="zh-CN" altLang="en-US" b="1" dirty="0">
                  <a:latin typeface="黑体" panose="02010609060101010101" pitchFamily="49" charset="-122"/>
                  <a:ea typeface="黑体" panose="02010609060101010101" pitchFamily="49" charset="-122"/>
                </a:rPr>
                <a:t>）减少振源的激振强度。</a:t>
              </a:r>
              <a:endParaRPr lang="zh-CN" altLang="en-US" b="1" dirty="0">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b="1" dirty="0">
                  <a:latin typeface="黑体" panose="02010609060101010101" pitchFamily="49" charset="-122"/>
                  <a:ea typeface="黑体" panose="02010609060101010101" pitchFamily="49" charset="-122"/>
                </a:rPr>
                <a:t>     （</a:t>
              </a:r>
              <a:r>
                <a:rPr lang="en-US" altLang="en-US" b="1" dirty="0">
                  <a:latin typeface="黑体" panose="02010609060101010101" pitchFamily="49" charset="-122"/>
                  <a:ea typeface="黑体" panose="02010609060101010101" pitchFamily="49" charset="-122"/>
                </a:rPr>
                <a:t>2</a:t>
              </a:r>
              <a:r>
                <a:rPr lang="zh-CN" altLang="en-US" b="1" dirty="0">
                  <a:latin typeface="黑体" panose="02010609060101010101" pitchFamily="49" charset="-122"/>
                  <a:ea typeface="黑体" panose="02010609060101010101" pitchFamily="49" charset="-122"/>
                </a:rPr>
                <a:t>）切断振动的传播途径或在传播途径上削</a:t>
              </a:r>
              <a:endParaRPr lang="en-US" altLang="zh-CN" b="1" dirty="0">
                <a:latin typeface="黑体" panose="02010609060101010101" pitchFamily="49" charset="-122"/>
                <a:ea typeface="黑体" panose="02010609060101010101" pitchFamily="49" charset="-122"/>
              </a:endParaRPr>
            </a:p>
            <a:p>
              <a:pPr fontAlgn="auto">
                <a:spcBef>
                  <a:spcPts val="0"/>
                </a:spcBef>
                <a:spcAft>
                  <a:spcPts val="0"/>
                </a:spcAft>
                <a:defRPr/>
              </a:pPr>
              <a:r>
                <a:rPr lang="en-US" altLang="zh-CN" b="1" dirty="0">
                  <a:latin typeface="黑体" panose="02010609060101010101" pitchFamily="49" charset="-122"/>
                  <a:ea typeface="黑体" panose="02010609060101010101" pitchFamily="49" charset="-122"/>
                </a:rPr>
                <a:t>              </a:t>
              </a:r>
              <a:r>
                <a:rPr lang="zh-CN" altLang="en-US" b="1" dirty="0">
                  <a:latin typeface="黑体" panose="02010609060101010101" pitchFamily="49" charset="-122"/>
                  <a:ea typeface="黑体" panose="02010609060101010101" pitchFamily="49" charset="-122"/>
                </a:rPr>
                <a:t>弱振动。</a:t>
              </a:r>
              <a:endParaRPr lang="en-US" altLang="zh-CN" b="1" dirty="0">
                <a:latin typeface="黑体" panose="02010609060101010101" pitchFamily="49" charset="-122"/>
                <a:ea typeface="黑体" panose="02010609060101010101" pitchFamily="49" charset="-122"/>
              </a:endParaRPr>
            </a:p>
            <a:p>
              <a:pPr fontAlgn="auto">
                <a:spcBef>
                  <a:spcPts val="0"/>
                </a:spcBef>
                <a:spcAft>
                  <a:spcPts val="0"/>
                </a:spcAft>
                <a:defRPr/>
              </a:pPr>
              <a:r>
                <a:rPr lang="en-US" altLang="zh-CN" b="1" dirty="0">
                  <a:latin typeface="黑体" panose="02010609060101010101" pitchFamily="49" charset="-122"/>
                  <a:ea typeface="黑体" panose="02010609060101010101" pitchFamily="49" charset="-122"/>
                </a:rPr>
                <a:t>     </a:t>
              </a:r>
              <a:r>
                <a:rPr lang="zh-CN" altLang="en-US" b="1" dirty="0">
                  <a:latin typeface="黑体" panose="02010609060101010101" pitchFamily="49" charset="-122"/>
                  <a:ea typeface="黑体" panose="02010609060101010101" pitchFamily="49" charset="-122"/>
                </a:rPr>
                <a:t>（</a:t>
              </a:r>
              <a:r>
                <a:rPr lang="en-US" altLang="en-US" b="1" dirty="0">
                  <a:latin typeface="黑体" panose="02010609060101010101" pitchFamily="49" charset="-122"/>
                  <a:ea typeface="黑体" panose="02010609060101010101" pitchFamily="49" charset="-122"/>
                </a:rPr>
                <a:t>3</a:t>
              </a:r>
              <a:r>
                <a:rPr lang="zh-CN" altLang="en-US" b="1" dirty="0">
                  <a:latin typeface="黑体" panose="02010609060101010101" pitchFamily="49" charset="-122"/>
                  <a:ea typeface="黑体" panose="02010609060101010101" pitchFamily="49" charset="-122"/>
                </a:rPr>
                <a:t>）承受振动的建筑或设备可采取防振措施。</a:t>
              </a:r>
              <a:endParaRPr lang="zh-CN" altLang="en-US" b="1" dirty="0">
                <a:latin typeface="黑体" panose="02010609060101010101" pitchFamily="49" charset="-122"/>
                <a:ea typeface="黑体" panose="02010609060101010101" pitchFamily="49" charset="-122"/>
              </a:endParaRPr>
            </a:p>
            <a:p>
              <a:pPr fontAlgn="auto">
                <a:spcBef>
                  <a:spcPts val="0"/>
                </a:spcBef>
                <a:spcAft>
                  <a:spcPts val="0"/>
                </a:spcAft>
                <a:defRPr/>
              </a:pPr>
              <a:endParaRPr lang="zh-CN" altLang="en-US" b="1" dirty="0">
                <a:latin typeface="黑体" panose="02010609060101010101" pitchFamily="49" charset="-122"/>
                <a:ea typeface="黑体" panose="02010609060101010101" pitchFamily="49" charset="-122"/>
              </a:endParaRPr>
            </a:p>
          </p:txBody>
        </p:sp>
        <p:sp>
          <p:nvSpPr>
            <p:cNvPr id="10" name="椭圆 9"/>
            <p:cNvSpPr/>
            <p:nvPr/>
          </p:nvSpPr>
          <p:spPr>
            <a:xfrm>
              <a:off x="2819400" y="3886200"/>
              <a:ext cx="685800" cy="1295400"/>
            </a:xfrm>
            <a:prstGeom prst="ellipse">
              <a:avLst/>
            </a:prstGeom>
            <a:solidFill>
              <a:schemeClr val="accent2">
                <a:lumMod val="60000"/>
                <a:lumOff val="40000"/>
              </a:schemeClr>
            </a:solidFill>
          </p:spPr>
          <p:style>
            <a:lnRef idx="0">
              <a:schemeClr val="accent1"/>
            </a:lnRef>
            <a:fillRef idx="3">
              <a:schemeClr val="accent1"/>
            </a:fillRef>
            <a:effectRef idx="3">
              <a:schemeClr val="accent1"/>
            </a:effectRef>
            <a:fontRef idx="minor">
              <a:schemeClr val="lt1"/>
            </a:fontRef>
          </p:style>
          <p:txBody>
            <a:bodyPr anchor="ctr"/>
            <a:lstStyle/>
            <a:p>
              <a:pPr fontAlgn="auto">
                <a:spcBef>
                  <a:spcPts val="0"/>
                </a:spcBef>
                <a:spcAft>
                  <a:spcPts val="0"/>
                </a:spcAft>
                <a:defRPr/>
              </a:pPr>
              <a:r>
                <a:rPr lang="zh-CN" altLang="en-US" b="1" dirty="0">
                  <a:latin typeface="黑体" panose="02010609060101010101" pitchFamily="49" charset="-122"/>
                  <a:ea typeface="黑体" panose="02010609060101010101" pitchFamily="49" charset="-122"/>
                </a:rPr>
                <a:t>手段</a:t>
              </a:r>
              <a:endParaRPr lang="zh-CN" altLang="en-US" b="1" dirty="0">
                <a:latin typeface="黑体" panose="02010609060101010101" pitchFamily="49" charset="-122"/>
                <a:ea typeface="黑体" panose="02010609060101010101" pitchFamily="49" charset="-122"/>
              </a:endParaRPr>
            </a:p>
          </p:txBody>
        </p:sp>
      </p:grpSp>
      <p:grpSp>
        <p:nvGrpSpPr>
          <p:cNvPr id="240647" name="组合 13"/>
          <p:cNvGrpSpPr/>
          <p:nvPr/>
        </p:nvGrpSpPr>
        <p:grpSpPr bwMode="auto">
          <a:xfrm>
            <a:off x="3200400" y="5257800"/>
            <a:ext cx="5943600" cy="1295400"/>
            <a:chOff x="2743200" y="5410200"/>
            <a:chExt cx="5943600" cy="1295400"/>
          </a:xfrm>
        </p:grpSpPr>
        <p:sp>
          <p:nvSpPr>
            <p:cNvPr id="8" name="对角圆角矩形 7"/>
            <p:cNvSpPr/>
            <p:nvPr/>
          </p:nvSpPr>
          <p:spPr>
            <a:xfrm>
              <a:off x="3048000" y="5410200"/>
              <a:ext cx="5638800" cy="1295400"/>
            </a:xfrm>
            <a:prstGeom prst="round2DiagRect">
              <a:avLst/>
            </a:prstGeom>
            <a:solidFill>
              <a:schemeClr val="accent2">
                <a:lumMod val="60000"/>
                <a:lumOff val="40000"/>
              </a:schemeClr>
            </a:solidFill>
          </p:spPr>
          <p:style>
            <a:lnRef idx="0">
              <a:schemeClr val="accent1"/>
            </a:lnRef>
            <a:fillRef idx="3">
              <a:schemeClr val="accent1"/>
            </a:fillRef>
            <a:effectRef idx="3">
              <a:schemeClr val="accent1"/>
            </a:effectRef>
            <a:fontRef idx="minor">
              <a:schemeClr val="lt1"/>
            </a:fontRef>
          </p:style>
          <p:txBody>
            <a:bodyPr anchor="ctr"/>
            <a:lstStyle/>
            <a:p>
              <a:pPr fontAlgn="auto">
                <a:spcBef>
                  <a:spcPts val="0"/>
                </a:spcBef>
                <a:spcAft>
                  <a:spcPts val="0"/>
                </a:spcAft>
                <a:defRPr/>
              </a:pPr>
              <a:r>
                <a:rPr lang="zh-CN" altLang="en-US" b="1" dirty="0">
                  <a:latin typeface="黑体" panose="02010609060101010101" pitchFamily="49" charset="-122"/>
                  <a:ea typeface="黑体" panose="02010609060101010101" pitchFamily="49" charset="-122"/>
                </a:rPr>
                <a:t>     （</a:t>
              </a:r>
              <a:r>
                <a:rPr lang="en-US" altLang="zh-CN" b="1" dirty="0">
                  <a:latin typeface="黑体" panose="02010609060101010101" pitchFamily="49" charset="-122"/>
                  <a:ea typeface="黑体" panose="02010609060101010101" pitchFamily="49" charset="-122"/>
                </a:rPr>
                <a:t>1</a:t>
              </a:r>
              <a:r>
                <a:rPr lang="zh-CN" altLang="en-US" b="1" dirty="0">
                  <a:latin typeface="黑体" panose="02010609060101010101" pitchFamily="49" charset="-122"/>
                  <a:ea typeface="黑体" panose="02010609060101010101" pitchFamily="49" charset="-122"/>
                </a:rPr>
                <a:t>）减振器</a:t>
              </a:r>
              <a:endParaRPr lang="en-US" altLang="zh-CN" b="1" dirty="0">
                <a:latin typeface="黑体" panose="02010609060101010101" pitchFamily="49" charset="-122"/>
                <a:ea typeface="黑体" panose="02010609060101010101" pitchFamily="49" charset="-122"/>
              </a:endParaRPr>
            </a:p>
            <a:p>
              <a:pPr fontAlgn="auto">
                <a:spcBef>
                  <a:spcPts val="0"/>
                </a:spcBef>
                <a:spcAft>
                  <a:spcPts val="0"/>
                </a:spcAft>
                <a:defRPr/>
              </a:pPr>
              <a:r>
                <a:rPr lang="zh-CN" altLang="en-US" b="1" dirty="0">
                  <a:latin typeface="黑体" panose="02010609060101010101" pitchFamily="49" charset="-122"/>
                  <a:ea typeface="黑体" panose="02010609060101010101" pitchFamily="49" charset="-122"/>
                </a:rPr>
                <a:t>     （</a:t>
              </a:r>
              <a:r>
                <a:rPr lang="en-US" altLang="zh-CN" b="1" dirty="0">
                  <a:latin typeface="黑体" panose="02010609060101010101" pitchFamily="49" charset="-122"/>
                  <a:ea typeface="黑体" panose="02010609060101010101" pitchFamily="49" charset="-122"/>
                </a:rPr>
                <a:t>2</a:t>
              </a:r>
              <a:r>
                <a:rPr lang="zh-CN" altLang="en-US" b="1" dirty="0">
                  <a:latin typeface="黑体" panose="02010609060101010101" pitchFamily="49" charset="-122"/>
                  <a:ea typeface="黑体" panose="02010609060101010101" pitchFamily="49" charset="-122"/>
                </a:rPr>
                <a:t>）减振垫层</a:t>
              </a:r>
              <a:endParaRPr lang="en-US" altLang="zh-CN" b="1" dirty="0">
                <a:latin typeface="黑体" panose="02010609060101010101" pitchFamily="49" charset="-122"/>
                <a:ea typeface="黑体" panose="02010609060101010101" pitchFamily="49" charset="-122"/>
              </a:endParaRPr>
            </a:p>
            <a:p>
              <a:pPr fontAlgn="auto">
                <a:spcBef>
                  <a:spcPts val="0"/>
                </a:spcBef>
                <a:spcAft>
                  <a:spcPts val="0"/>
                </a:spcAft>
                <a:defRPr/>
              </a:pPr>
              <a:r>
                <a:rPr lang="en-US" altLang="zh-CN" b="1" dirty="0">
                  <a:latin typeface="黑体" panose="02010609060101010101" pitchFamily="49" charset="-122"/>
                  <a:ea typeface="黑体" panose="02010609060101010101" pitchFamily="49" charset="-122"/>
                </a:rPr>
                <a:t>     </a:t>
              </a:r>
              <a:r>
                <a:rPr lang="zh-CN" altLang="en-US" b="1" dirty="0">
                  <a:latin typeface="黑体" panose="02010609060101010101" pitchFamily="49" charset="-122"/>
                  <a:ea typeface="黑体" panose="02010609060101010101" pitchFamily="49" charset="-122"/>
                </a:rPr>
                <a:t>（</a:t>
              </a:r>
              <a:r>
                <a:rPr lang="en-US" altLang="zh-CN" b="1" dirty="0">
                  <a:latin typeface="黑体" panose="02010609060101010101" pitchFamily="49" charset="-122"/>
                  <a:ea typeface="黑体" panose="02010609060101010101" pitchFamily="49" charset="-122"/>
                </a:rPr>
                <a:t>3</a:t>
              </a:r>
              <a:r>
                <a:rPr lang="zh-CN" altLang="en-US" b="1" dirty="0">
                  <a:latin typeface="黑体" panose="02010609060101010101" pitchFamily="49" charset="-122"/>
                  <a:ea typeface="黑体" panose="02010609060101010101" pitchFamily="49" charset="-122"/>
                </a:rPr>
                <a:t>）减振沟和减振墙</a:t>
              </a:r>
              <a:endParaRPr lang="en-US" altLang="zh-CN" b="1" dirty="0">
                <a:latin typeface="黑体" panose="02010609060101010101" pitchFamily="49" charset="-122"/>
                <a:ea typeface="黑体" panose="02010609060101010101" pitchFamily="49" charset="-122"/>
              </a:endParaRPr>
            </a:p>
            <a:p>
              <a:pPr fontAlgn="auto">
                <a:spcBef>
                  <a:spcPts val="0"/>
                </a:spcBef>
                <a:spcAft>
                  <a:spcPts val="0"/>
                </a:spcAft>
                <a:defRPr/>
              </a:pPr>
              <a:r>
                <a:rPr lang="en-US" altLang="zh-CN" b="1" dirty="0">
                  <a:latin typeface="黑体" panose="02010609060101010101" pitchFamily="49" charset="-122"/>
                  <a:ea typeface="黑体" panose="02010609060101010101" pitchFamily="49" charset="-122"/>
                </a:rPr>
                <a:t>     </a:t>
              </a:r>
              <a:r>
                <a:rPr lang="zh-CN" altLang="en-US" b="1" dirty="0">
                  <a:latin typeface="黑体" panose="02010609060101010101" pitchFamily="49" charset="-122"/>
                  <a:ea typeface="黑体" panose="02010609060101010101" pitchFamily="49" charset="-122"/>
                </a:rPr>
                <a:t>（</a:t>
              </a:r>
              <a:r>
                <a:rPr lang="en-US" altLang="zh-CN" b="1" dirty="0">
                  <a:latin typeface="黑体" panose="02010609060101010101" pitchFamily="49" charset="-122"/>
                  <a:ea typeface="黑体" panose="02010609060101010101" pitchFamily="49" charset="-122"/>
                </a:rPr>
                <a:t>4</a:t>
              </a:r>
              <a:r>
                <a:rPr lang="zh-CN" altLang="en-US" b="1" dirty="0">
                  <a:latin typeface="黑体" panose="02010609060101010101" pitchFamily="49" charset="-122"/>
                  <a:ea typeface="黑体" panose="02010609060101010101" pitchFamily="49" charset="-122"/>
                </a:rPr>
                <a:t>）建筑规划的合理分布</a:t>
              </a:r>
              <a:r>
                <a:rPr lang="en-US" altLang="zh-CN" b="1" dirty="0">
                  <a:latin typeface="黑体" panose="02010609060101010101" pitchFamily="49" charset="-122"/>
                  <a:ea typeface="黑体" panose="02010609060101010101" pitchFamily="49" charset="-122"/>
                </a:rPr>
                <a:t>   </a:t>
              </a:r>
              <a:endParaRPr lang="zh-CN" altLang="en-US" b="1" dirty="0">
                <a:latin typeface="黑体" panose="02010609060101010101" pitchFamily="49" charset="-122"/>
                <a:ea typeface="黑体" panose="02010609060101010101" pitchFamily="49" charset="-122"/>
              </a:endParaRPr>
            </a:p>
          </p:txBody>
        </p:sp>
        <p:sp>
          <p:nvSpPr>
            <p:cNvPr id="11" name="椭圆 10"/>
            <p:cNvSpPr/>
            <p:nvPr/>
          </p:nvSpPr>
          <p:spPr>
            <a:xfrm>
              <a:off x="2743200" y="5410200"/>
              <a:ext cx="685800" cy="1295400"/>
            </a:xfrm>
            <a:prstGeom prst="ellipse">
              <a:avLst/>
            </a:prstGeom>
            <a:solidFill>
              <a:schemeClr val="accent2">
                <a:lumMod val="60000"/>
                <a:lumOff val="40000"/>
              </a:schemeClr>
            </a:solidFill>
          </p:spPr>
          <p:style>
            <a:lnRef idx="0">
              <a:schemeClr val="accent1"/>
            </a:lnRef>
            <a:fillRef idx="3">
              <a:schemeClr val="accent1"/>
            </a:fillRef>
            <a:effectRef idx="3">
              <a:schemeClr val="accent1"/>
            </a:effectRef>
            <a:fontRef idx="minor">
              <a:schemeClr val="lt1"/>
            </a:fontRef>
          </p:style>
          <p:txBody>
            <a:bodyPr anchor="ctr"/>
            <a:lstStyle/>
            <a:p>
              <a:pPr algn="ctr" fontAlgn="auto">
                <a:spcBef>
                  <a:spcPts val="0"/>
                </a:spcBef>
                <a:spcAft>
                  <a:spcPts val="0"/>
                </a:spcAft>
                <a:defRPr/>
              </a:pPr>
              <a:r>
                <a:rPr lang="zh-CN" altLang="en-US" b="1" dirty="0">
                  <a:latin typeface="黑体" panose="02010609060101010101" pitchFamily="49" charset="-122"/>
                  <a:ea typeface="黑体" panose="02010609060101010101" pitchFamily="49" charset="-122"/>
                </a:rPr>
                <a:t>具体措施</a:t>
              </a:r>
              <a:endParaRPr lang="zh-CN" altLang="en-US" b="1" dirty="0">
                <a:latin typeface="黑体" panose="02010609060101010101" pitchFamily="49" charset="-122"/>
                <a:ea typeface="黑体" panose="02010609060101010101" pitchFamily="49" charset="-122"/>
              </a:endParaRPr>
            </a:p>
          </p:txBody>
        </p:sp>
      </p:grpSp>
      <p:sp>
        <p:nvSpPr>
          <p:cNvPr id="15" name="右箭头 14"/>
          <p:cNvSpPr/>
          <p:nvPr/>
        </p:nvSpPr>
        <p:spPr>
          <a:xfrm>
            <a:off x="2133600" y="3810000"/>
            <a:ext cx="1066800" cy="685800"/>
          </a:xfrm>
          <a:prstGeom prst="rightArrow">
            <a:avLst/>
          </a:prstGeom>
        </p:spPr>
        <p:style>
          <a:lnRef idx="1">
            <a:schemeClr val="accent2"/>
          </a:lnRef>
          <a:fillRef idx="3">
            <a:schemeClr val="accent2"/>
          </a:fillRef>
          <a:effectRef idx="2">
            <a:schemeClr val="accent2"/>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6" name="矩形 15"/>
          <p:cNvSpPr/>
          <p:nvPr/>
        </p:nvSpPr>
        <p:spPr>
          <a:xfrm>
            <a:off x="1981200" y="3581400"/>
            <a:ext cx="1066800" cy="381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b="1" dirty="0">
                <a:solidFill>
                  <a:schemeClr val="tx1"/>
                </a:solidFill>
                <a:latin typeface="黑体" panose="02010609060101010101" pitchFamily="49" charset="-122"/>
                <a:ea typeface="黑体" panose="02010609060101010101" pitchFamily="49" charset="-122"/>
              </a:rPr>
              <a:t>减震</a:t>
            </a:r>
            <a:endParaRPr lang="zh-CN" altLang="en-US" b="1" dirty="0">
              <a:solidFill>
                <a:schemeClr val="tx1"/>
              </a:solidFill>
              <a:latin typeface="黑体" panose="02010609060101010101" pitchFamily="49" charset="-122"/>
              <a:ea typeface="黑体" panose="02010609060101010101" pitchFamily="49" charset="-122"/>
            </a:endParaRPr>
          </a:p>
        </p:txBody>
      </p:sp>
      <p:sp>
        <p:nvSpPr>
          <p:cNvPr id="1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5.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振动控制技术措施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2" name="内容占位符 2"/>
          <p:cNvSpPr>
            <a:spLocks noGrp="1"/>
          </p:cNvSpPr>
          <p:nvPr>
            <p:ph idx="1"/>
          </p:nvPr>
        </p:nvSpPr>
        <p:spPr>
          <a:xfrm>
            <a:off x="457200" y="1447800"/>
            <a:ext cx="8229600" cy="4525963"/>
          </a:xfrm>
        </p:spPr>
        <p:txBody>
          <a:bodyPr rtlCol="0">
            <a:normAutofit lnSpcReduction="10000"/>
          </a:bodyPr>
          <a:lstStyle/>
          <a:p>
            <a:pPr fontAlgn="auto">
              <a:spcAft>
                <a:spcPts val="0"/>
              </a:spcAft>
              <a:buFontTx/>
              <a:buNone/>
              <a:defRPr/>
            </a:pPr>
            <a:r>
              <a:rPr lang="zh-CN" altLang="en-US"/>
              <a:t>二、减振器</a:t>
            </a:r>
            <a:endParaRPr lang="en-US" altLang="zh-CN"/>
          </a:p>
          <a:p>
            <a:pPr lvl="1" fontAlgn="auto">
              <a:spcAft>
                <a:spcPts val="0"/>
              </a:spcAft>
              <a:buFont typeface="Arial" panose="020B0604020202020204" pitchFamily="34" charset="0"/>
              <a:buChar char="–"/>
              <a:defRPr/>
            </a:pPr>
            <a:r>
              <a:rPr lang="zh-CN" altLang="en-US"/>
              <a:t>减振器是用弹性支撑代替了振源与地基之间的刚性连接，从而在一定的频率范围内降低了振源馈入地基的激振力。</a:t>
            </a:r>
            <a:endParaRPr lang="en-US" altLang="zh-CN"/>
          </a:p>
          <a:p>
            <a:pPr lvl="1" fontAlgn="auto">
              <a:spcAft>
                <a:spcPts val="0"/>
              </a:spcAft>
              <a:buFontTx/>
              <a:buNone/>
              <a:defRPr/>
            </a:pPr>
            <a:endParaRPr lang="en-US" altLang="zh-CN"/>
          </a:p>
          <a:p>
            <a:pPr lvl="1" fontAlgn="auto">
              <a:spcAft>
                <a:spcPts val="0"/>
              </a:spcAft>
              <a:buFontTx/>
              <a:buNone/>
              <a:defRPr/>
            </a:pPr>
            <a:r>
              <a:rPr lang="zh-CN" altLang="en-US">
                <a:solidFill>
                  <a:srgbClr val="C00000"/>
                </a:solidFill>
              </a:rPr>
              <a:t>减振系数</a:t>
            </a:r>
            <a:r>
              <a:rPr lang="en-US" altLang="zh-CN"/>
              <a:t>=</a:t>
            </a:r>
            <a:r>
              <a:rPr lang="zh-CN" altLang="en-US"/>
              <a:t>传进地基的力幅值</a:t>
            </a:r>
            <a:r>
              <a:rPr lang="en-US" altLang="zh-CN"/>
              <a:t>/</a:t>
            </a:r>
            <a:r>
              <a:rPr lang="zh-CN" altLang="en-US"/>
              <a:t>设备激振的力幅值</a:t>
            </a:r>
            <a:endParaRPr lang="zh-CN" altLang="en-US"/>
          </a:p>
          <a:p>
            <a:pPr lvl="1" fontAlgn="auto">
              <a:spcAft>
                <a:spcPts val="0"/>
              </a:spcAft>
              <a:buFont typeface="宋体" panose="02010600030101010101" pitchFamily="2" charset="-122"/>
              <a:buChar char="※"/>
              <a:defRPr/>
            </a:pPr>
            <a:r>
              <a:rPr lang="zh-CN" altLang="en-US" sz="2000"/>
              <a:t>减振系数越小越好，减振系数小于</a:t>
            </a:r>
            <a:r>
              <a:rPr lang="en-US" altLang="zh-CN" sz="2000"/>
              <a:t>1 </a:t>
            </a:r>
            <a:r>
              <a:rPr lang="zh-CN" altLang="en-US" sz="2000"/>
              <a:t>则有减振作用，等于或大于</a:t>
            </a:r>
            <a:r>
              <a:rPr lang="en-US" altLang="zh-CN" sz="2000"/>
              <a:t>1</a:t>
            </a:r>
            <a:r>
              <a:rPr lang="zh-CN" altLang="en-US" sz="2000"/>
              <a:t>则不起减振作用。减振器的减振系数一般为</a:t>
            </a:r>
            <a:r>
              <a:rPr lang="en-US" altLang="zh-CN" sz="2000"/>
              <a:t>0.3</a:t>
            </a:r>
            <a:r>
              <a:rPr lang="zh-CN" altLang="en-US" sz="2000"/>
              <a:t>～</a:t>
            </a:r>
            <a:r>
              <a:rPr lang="en-US" altLang="zh-CN" sz="2000"/>
              <a:t>0.01</a:t>
            </a:r>
            <a:endParaRPr lang="en-US" altLang="zh-CN" sz="2000"/>
          </a:p>
          <a:p>
            <a:pPr lvl="1" fontAlgn="auto">
              <a:spcAft>
                <a:spcPts val="0"/>
              </a:spcAft>
              <a:buFont typeface="宋体" panose="02010600030101010101" pitchFamily="2" charset="-122"/>
              <a:buChar char="※"/>
              <a:defRPr/>
            </a:pPr>
            <a:r>
              <a:rPr lang="zh-CN" altLang="en-US" sz="2000"/>
              <a:t>一个振动系统的固有频率越低，越有利于减振。降低固有频率的方法一般有两种，一是增加设备的质量（常采用加混凝土基座的方法），二是使减振器更软些（单位负荷下下沉量大）。</a:t>
            </a:r>
            <a:endParaRPr lang="zh-CN" altLang="en-US" sz="2000"/>
          </a:p>
        </p:txBody>
      </p:sp>
      <p:sp>
        <p:nvSpPr>
          <p:cNvPr id="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5.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振动控制技术措施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内容占位符 2"/>
          <p:cNvSpPr>
            <a:spLocks noGrp="1"/>
          </p:cNvSpPr>
          <p:nvPr>
            <p:ph idx="1"/>
          </p:nvPr>
        </p:nvSpPr>
        <p:spPr/>
        <p:txBody>
          <a:bodyPr/>
          <a:lstStyle/>
          <a:p>
            <a:pPr>
              <a:buFontTx/>
              <a:buNone/>
            </a:pPr>
            <a:r>
              <a:rPr lang="zh-CN" altLang="en-US"/>
              <a:t>三、减振器分类</a:t>
            </a:r>
            <a:endParaRPr lang="en-US" altLang="zh-CN"/>
          </a:p>
          <a:p>
            <a:pPr lvl="1"/>
            <a:r>
              <a:rPr lang="zh-CN" altLang="en-US"/>
              <a:t>金属弹簧</a:t>
            </a:r>
            <a:endParaRPr lang="en-US" altLang="zh-CN"/>
          </a:p>
          <a:p>
            <a:pPr lvl="2"/>
            <a:r>
              <a:rPr lang="zh-CN" altLang="en-US"/>
              <a:t>螺旋式减振器</a:t>
            </a:r>
            <a:endParaRPr lang="en-US" altLang="zh-CN"/>
          </a:p>
          <a:p>
            <a:pPr lvl="2"/>
            <a:r>
              <a:rPr lang="zh-CN" altLang="en-US"/>
              <a:t>板式减振器</a:t>
            </a:r>
            <a:endParaRPr lang="en-US" altLang="zh-CN"/>
          </a:p>
          <a:p>
            <a:pPr lvl="1"/>
            <a:r>
              <a:rPr lang="zh-CN" altLang="en-US"/>
              <a:t>橡胶减振器</a:t>
            </a:r>
            <a:endParaRPr lang="en-US" altLang="zh-CN"/>
          </a:p>
          <a:p>
            <a:pPr lvl="2"/>
            <a:r>
              <a:rPr lang="zh-CN" altLang="en-US"/>
              <a:t>压缩型</a:t>
            </a:r>
            <a:endParaRPr lang="en-US" altLang="zh-CN"/>
          </a:p>
          <a:p>
            <a:pPr lvl="2"/>
            <a:r>
              <a:rPr lang="zh-CN" altLang="en-US"/>
              <a:t>剪切型</a:t>
            </a:r>
            <a:endParaRPr lang="en-US" altLang="zh-CN"/>
          </a:p>
          <a:p>
            <a:pPr lvl="2"/>
            <a:r>
              <a:rPr lang="zh-CN" altLang="en-US"/>
              <a:t>复合型</a:t>
            </a:r>
            <a:endParaRPr lang="en-US" altLang="zh-CN"/>
          </a:p>
          <a:p>
            <a:pPr lvl="1"/>
            <a:r>
              <a:rPr lang="zh-CN" altLang="en-US"/>
              <a:t>气体弹簧</a:t>
            </a:r>
            <a:endParaRPr lang="en-US" altLang="zh-CN"/>
          </a:p>
          <a:p>
            <a:pPr lvl="1"/>
            <a:endParaRPr lang="zh-CN" altLang="en-US"/>
          </a:p>
        </p:txBody>
      </p:sp>
      <p:pic>
        <p:nvPicPr>
          <p:cNvPr id="242690" name="图片 4" descr="trade3156621259545392_1.jpg"/>
          <p:cNvPicPr>
            <a:picLocks noChangeAspect="1"/>
          </p:cNvPicPr>
          <p:nvPr/>
        </p:nvPicPr>
        <p:blipFill>
          <a:blip r:embed="rId1"/>
          <a:srcRect/>
          <a:stretch>
            <a:fillRect/>
          </a:stretch>
        </p:blipFill>
        <p:spPr bwMode="auto">
          <a:xfrm>
            <a:off x="5105400" y="3886200"/>
            <a:ext cx="2857500" cy="2286000"/>
          </a:xfrm>
          <a:prstGeom prst="rect">
            <a:avLst/>
          </a:prstGeom>
          <a:noFill/>
          <a:ln w="9525">
            <a:noFill/>
            <a:miter lim="800000"/>
            <a:headEnd/>
            <a:tailEnd/>
          </a:ln>
        </p:spPr>
      </p:pic>
      <p:sp>
        <p:nvSpPr>
          <p:cNvPr id="6" name="矩形 5"/>
          <p:cNvSpPr/>
          <p:nvPr/>
        </p:nvSpPr>
        <p:spPr>
          <a:xfrm>
            <a:off x="7239000" y="5867400"/>
            <a:ext cx="8382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5.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振动控制技术措施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内容占位符 2"/>
          <p:cNvSpPr>
            <a:spLocks noGrp="1"/>
          </p:cNvSpPr>
          <p:nvPr>
            <p:ph idx="1"/>
          </p:nvPr>
        </p:nvSpPr>
        <p:spPr/>
        <p:txBody>
          <a:bodyPr/>
          <a:lstStyle/>
          <a:p>
            <a:pPr>
              <a:buFontTx/>
              <a:buNone/>
            </a:pPr>
            <a:r>
              <a:rPr lang="zh-CN" altLang="en-US"/>
              <a:t>三、减振器分类</a:t>
            </a:r>
            <a:endParaRPr lang="en-US" altLang="zh-CN"/>
          </a:p>
          <a:p>
            <a:pPr lvl="1"/>
            <a:r>
              <a:rPr lang="zh-CN" altLang="en-US"/>
              <a:t>金属弹簧</a:t>
            </a:r>
            <a:r>
              <a:rPr lang="en-US" altLang="zh-CN"/>
              <a:t>——</a:t>
            </a:r>
            <a:r>
              <a:rPr lang="zh-CN"/>
              <a:t>螺旋式</a:t>
            </a:r>
            <a:endParaRPr lang="en-US" altLang="zh-CN"/>
          </a:p>
          <a:p>
            <a:pPr marL="1704975" lvl="2" indent="-790575">
              <a:spcBef>
                <a:spcPts val="1800"/>
              </a:spcBef>
              <a:buFontTx/>
              <a:buNone/>
            </a:pPr>
            <a:r>
              <a:rPr lang="en-US" altLang="zh-CN">
                <a:solidFill>
                  <a:srgbClr val="C00000"/>
                </a:solidFill>
              </a:rPr>
              <a:t>[</a:t>
            </a:r>
            <a:r>
              <a:rPr lang="zh-CN" altLang="en-US">
                <a:solidFill>
                  <a:srgbClr val="C00000"/>
                </a:solidFill>
              </a:rPr>
              <a:t>优点</a:t>
            </a:r>
            <a:r>
              <a:rPr lang="en-US" altLang="zh-CN">
                <a:solidFill>
                  <a:srgbClr val="C00000"/>
                </a:solidFill>
              </a:rPr>
              <a:t>]</a:t>
            </a:r>
            <a:r>
              <a:rPr lang="zh-CN"/>
              <a:t>应用范围广，固有频率低，且不怕油污，各种气候环境均能适应，没有老化问题。</a:t>
            </a:r>
            <a:endParaRPr lang="en-US" altLang="zh-CN"/>
          </a:p>
          <a:p>
            <a:pPr marL="1704975" lvl="2" indent="-790575">
              <a:spcBef>
                <a:spcPts val="1800"/>
              </a:spcBef>
              <a:buFontTx/>
              <a:buNone/>
            </a:pPr>
            <a:r>
              <a:rPr lang="en-US" altLang="zh-CN">
                <a:solidFill>
                  <a:srgbClr val="C00000"/>
                </a:solidFill>
              </a:rPr>
              <a:t>[</a:t>
            </a:r>
            <a:r>
              <a:rPr lang="zh-CN">
                <a:solidFill>
                  <a:srgbClr val="C00000"/>
                </a:solidFill>
              </a:rPr>
              <a:t>缺点</a:t>
            </a:r>
            <a:r>
              <a:rPr lang="en-US" altLang="zh-CN">
                <a:solidFill>
                  <a:srgbClr val="C00000"/>
                </a:solidFill>
              </a:rPr>
              <a:t>]</a:t>
            </a:r>
            <a:r>
              <a:rPr lang="zh-CN"/>
              <a:t>阻尼系数太小，横向劲度小，在共振区易使机械产生左右摇摆等不稳现象。</a:t>
            </a:r>
            <a:endParaRPr lang="en-US" altLang="zh-CN"/>
          </a:p>
          <a:p>
            <a:pPr marL="1704975" lvl="2" indent="-790575">
              <a:spcBef>
                <a:spcPts val="1800"/>
              </a:spcBef>
              <a:buFontTx/>
              <a:buNone/>
            </a:pPr>
            <a:r>
              <a:rPr lang="en-US" altLang="zh-CN">
                <a:solidFill>
                  <a:srgbClr val="C00000"/>
                </a:solidFill>
              </a:rPr>
              <a:t>[</a:t>
            </a:r>
            <a:r>
              <a:rPr lang="zh-CN" altLang="en-US">
                <a:solidFill>
                  <a:srgbClr val="C00000"/>
                </a:solidFill>
              </a:rPr>
              <a:t>改良</a:t>
            </a:r>
            <a:r>
              <a:rPr lang="en-US" altLang="zh-CN">
                <a:solidFill>
                  <a:srgbClr val="C00000"/>
                </a:solidFill>
              </a:rPr>
              <a:t>]</a:t>
            </a:r>
            <a:r>
              <a:rPr lang="zh-CN"/>
              <a:t>常加有稳定装置，如弹簧盒及内插管等，为增加阻尼，可与各种阻尼器并联使用。</a:t>
            </a:r>
            <a:endParaRPr lang="zh-CN"/>
          </a:p>
        </p:txBody>
      </p:sp>
      <p:sp>
        <p:nvSpPr>
          <p:cNvPr id="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5.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振动控制技术措施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内容占位符 2"/>
          <p:cNvSpPr>
            <a:spLocks noGrp="1"/>
          </p:cNvSpPr>
          <p:nvPr>
            <p:ph idx="1"/>
          </p:nvPr>
        </p:nvSpPr>
        <p:spPr/>
        <p:txBody>
          <a:bodyPr/>
          <a:lstStyle/>
          <a:p>
            <a:pPr>
              <a:buFontTx/>
              <a:buNone/>
            </a:pPr>
            <a:r>
              <a:rPr lang="zh-CN" altLang="en-US"/>
              <a:t>三、减振器分类</a:t>
            </a:r>
            <a:endParaRPr lang="en-US" altLang="zh-CN"/>
          </a:p>
          <a:p>
            <a:pPr lvl="1"/>
            <a:r>
              <a:rPr lang="zh-CN" altLang="en-US"/>
              <a:t>金属弹簧</a:t>
            </a:r>
            <a:r>
              <a:rPr lang="en-US" altLang="zh-CN"/>
              <a:t>——</a:t>
            </a:r>
            <a:r>
              <a:rPr lang="zh-CN" altLang="en-US"/>
              <a:t>板式</a:t>
            </a:r>
            <a:endParaRPr lang="en-US" altLang="zh-CN"/>
          </a:p>
          <a:p>
            <a:pPr marL="895350" lvl="2" indent="628650">
              <a:lnSpc>
                <a:spcPts val="3800"/>
              </a:lnSpc>
              <a:buFontTx/>
              <a:buNone/>
            </a:pPr>
            <a:r>
              <a:rPr lang="zh-CN" altLang="en-US"/>
              <a:t>由几块钢板叠合制成，利用钢板之间的摩擦可获得适宜的阻尼比。</a:t>
            </a:r>
            <a:endParaRPr lang="en-US" altLang="zh-CN"/>
          </a:p>
          <a:p>
            <a:pPr marL="895350" lvl="2" indent="628650">
              <a:lnSpc>
                <a:spcPts val="3800"/>
              </a:lnSpc>
              <a:buFontTx/>
              <a:buNone/>
            </a:pPr>
            <a:r>
              <a:rPr lang="en-US" altLang="zh-CN">
                <a:solidFill>
                  <a:srgbClr val="C00000"/>
                </a:solidFill>
              </a:rPr>
              <a:t>[</a:t>
            </a:r>
            <a:r>
              <a:rPr lang="zh-CN" altLang="en-US">
                <a:solidFill>
                  <a:srgbClr val="C00000"/>
                </a:solidFill>
              </a:rPr>
              <a:t>减振原理</a:t>
            </a:r>
            <a:r>
              <a:rPr lang="en-US" altLang="zh-CN">
                <a:solidFill>
                  <a:srgbClr val="C00000"/>
                </a:solidFill>
              </a:rPr>
              <a:t>]</a:t>
            </a:r>
            <a:r>
              <a:rPr lang="zh-CN" altLang="en-US"/>
              <a:t>只在一个方向上有减振作用</a:t>
            </a:r>
            <a:endParaRPr lang="en-US" altLang="zh-CN"/>
          </a:p>
          <a:p>
            <a:pPr marL="895350" lvl="2" indent="628650">
              <a:lnSpc>
                <a:spcPts val="3800"/>
              </a:lnSpc>
              <a:buFontTx/>
              <a:buNone/>
            </a:pPr>
            <a:r>
              <a:rPr lang="en-US" altLang="zh-CN">
                <a:solidFill>
                  <a:srgbClr val="C00000"/>
                </a:solidFill>
              </a:rPr>
              <a:t>[</a:t>
            </a:r>
            <a:r>
              <a:rPr lang="zh-CN" altLang="en-US">
                <a:solidFill>
                  <a:srgbClr val="C00000"/>
                </a:solidFill>
              </a:rPr>
              <a:t>适用范围</a:t>
            </a:r>
            <a:r>
              <a:rPr lang="en-US" altLang="zh-CN">
                <a:solidFill>
                  <a:srgbClr val="C00000"/>
                </a:solidFill>
              </a:rPr>
              <a:t>]</a:t>
            </a:r>
            <a:r>
              <a:rPr lang="zh-CN" altLang="en-US"/>
              <a:t>常用于火车、汽车的车体减振和只有垂直冲击的锻锤基础隔板。</a:t>
            </a:r>
            <a:endParaRPr lang="zh-CN" altLang="en-US"/>
          </a:p>
          <a:p>
            <a:endParaRPr lang="zh-CN" altLang="en-US"/>
          </a:p>
        </p:txBody>
      </p:sp>
      <p:sp>
        <p:nvSpPr>
          <p:cNvPr id="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5.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振动控制技术措施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内容占位符 2"/>
          <p:cNvSpPr>
            <a:spLocks noGrp="1"/>
          </p:cNvSpPr>
          <p:nvPr>
            <p:ph idx="1"/>
          </p:nvPr>
        </p:nvSpPr>
        <p:spPr>
          <a:xfrm>
            <a:off x="381000" y="1600200"/>
            <a:ext cx="8382000" cy="4525963"/>
          </a:xfrm>
        </p:spPr>
        <p:txBody>
          <a:bodyPr/>
          <a:lstStyle/>
          <a:p>
            <a:pPr>
              <a:buFontTx/>
              <a:buNone/>
            </a:pPr>
            <a:r>
              <a:rPr lang="zh-CN" altLang="en-US"/>
              <a:t>三、减振器分类</a:t>
            </a:r>
            <a:endParaRPr lang="en-US" altLang="zh-CN"/>
          </a:p>
          <a:p>
            <a:pPr lvl="1"/>
            <a:r>
              <a:rPr lang="zh-CN" altLang="en-US"/>
              <a:t>橡胶减振器</a:t>
            </a:r>
            <a:endParaRPr lang="en-US" altLang="zh-CN"/>
          </a:p>
          <a:p>
            <a:pPr lvl="2">
              <a:spcBef>
                <a:spcPts val="1800"/>
              </a:spcBef>
              <a:buFontTx/>
              <a:buNone/>
            </a:pPr>
            <a:r>
              <a:rPr lang="zh-CN" altLang="en-US"/>
              <a:t>固有频率一般不高于</a:t>
            </a:r>
            <a:r>
              <a:rPr lang="en-US" altLang="zh-CN"/>
              <a:t>5Hz</a:t>
            </a:r>
            <a:endParaRPr lang="en-US" altLang="zh-CN"/>
          </a:p>
          <a:p>
            <a:pPr lvl="2">
              <a:spcBef>
                <a:spcPts val="1800"/>
              </a:spcBef>
              <a:buFontTx/>
              <a:buNone/>
            </a:pPr>
            <a:r>
              <a:rPr lang="en-US" altLang="zh-CN">
                <a:solidFill>
                  <a:srgbClr val="C00000"/>
                </a:solidFill>
              </a:rPr>
              <a:t>[</a:t>
            </a:r>
            <a:r>
              <a:rPr lang="zh-CN" altLang="en-US">
                <a:solidFill>
                  <a:srgbClr val="C00000"/>
                </a:solidFill>
              </a:rPr>
              <a:t>优点</a:t>
            </a:r>
            <a:r>
              <a:rPr lang="en-US" altLang="zh-CN">
                <a:solidFill>
                  <a:srgbClr val="C00000"/>
                </a:solidFill>
              </a:rPr>
              <a:t>]</a:t>
            </a:r>
            <a:r>
              <a:rPr lang="zh-CN" altLang="en-US"/>
              <a:t>体积小、质量轻，本身具有一定的阻尼。</a:t>
            </a:r>
            <a:endParaRPr lang="en-US" altLang="zh-CN"/>
          </a:p>
          <a:p>
            <a:pPr lvl="2">
              <a:spcBef>
                <a:spcPts val="1800"/>
              </a:spcBef>
              <a:buFontTx/>
              <a:buNone/>
            </a:pPr>
            <a:r>
              <a:rPr lang="en-US" altLang="zh-CN">
                <a:solidFill>
                  <a:srgbClr val="C00000"/>
                </a:solidFill>
              </a:rPr>
              <a:t>[</a:t>
            </a:r>
            <a:r>
              <a:rPr lang="zh-CN" altLang="zh-CN">
                <a:solidFill>
                  <a:srgbClr val="C00000"/>
                </a:solidFill>
              </a:rPr>
              <a:t>缺点</a:t>
            </a:r>
            <a:r>
              <a:rPr lang="en-US" altLang="zh-CN">
                <a:solidFill>
                  <a:srgbClr val="C00000"/>
                </a:solidFill>
              </a:rPr>
              <a:t>]</a:t>
            </a:r>
            <a:r>
              <a:rPr lang="zh-CN" altLang="en-US"/>
              <a:t>怕油污，不耐高温，长期负荷易于产生蠕变。</a:t>
            </a:r>
            <a:endParaRPr lang="en-US" altLang="zh-CN"/>
          </a:p>
          <a:p>
            <a:pPr lvl="2">
              <a:spcBef>
                <a:spcPts val="1800"/>
              </a:spcBef>
              <a:buFontTx/>
              <a:buNone/>
            </a:pPr>
            <a:r>
              <a:rPr lang="en-US" altLang="zh-CN">
                <a:solidFill>
                  <a:srgbClr val="C00000"/>
                </a:solidFill>
              </a:rPr>
              <a:t>[</a:t>
            </a:r>
            <a:r>
              <a:rPr lang="zh-CN" altLang="en-US">
                <a:solidFill>
                  <a:srgbClr val="C00000"/>
                </a:solidFill>
              </a:rPr>
              <a:t>适用范围</a:t>
            </a:r>
            <a:r>
              <a:rPr lang="en-US" altLang="zh-CN">
                <a:solidFill>
                  <a:srgbClr val="C00000"/>
                </a:solidFill>
              </a:rPr>
              <a:t>]</a:t>
            </a:r>
            <a:r>
              <a:rPr lang="zh-CN" altLang="en-US"/>
              <a:t>几乎所有通用机械均可采用橡胶减振器。</a:t>
            </a:r>
            <a:endParaRPr lang="en-US" altLang="zh-CN"/>
          </a:p>
          <a:p>
            <a:pPr lvl="1"/>
            <a:endParaRPr lang="en-US" altLang="zh-CN"/>
          </a:p>
          <a:p>
            <a:endParaRPr lang="zh-CN" altLang="en-US"/>
          </a:p>
        </p:txBody>
      </p:sp>
      <p:sp>
        <p:nvSpPr>
          <p:cNvPr id="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5.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振动控制技术措施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5" name="Freeform 3"/>
          <p:cNvSpPr/>
          <p:nvPr/>
        </p:nvSpPr>
        <p:spPr>
          <a:xfrm>
            <a:off x="4048125" y="2276475"/>
            <a:ext cx="1171575" cy="287338"/>
          </a:xfrm>
          <a:custGeom>
            <a:avLst/>
            <a:gdLst>
              <a:gd name="connsiteX0" fmla="*/ 0 w 1115948"/>
              <a:gd name="connsiteY0" fmla="*/ 143636 h 287401"/>
              <a:gd name="connsiteX1" fmla="*/ 278891 w 1115948"/>
              <a:gd name="connsiteY1" fmla="*/ 143636 h 287401"/>
              <a:gd name="connsiteX2" fmla="*/ 278891 w 1115948"/>
              <a:gd name="connsiteY2" fmla="*/ 0 h 287401"/>
              <a:gd name="connsiteX3" fmla="*/ 836929 w 1115948"/>
              <a:gd name="connsiteY3" fmla="*/ 0 h 287401"/>
              <a:gd name="connsiteX4" fmla="*/ 836929 w 1115948"/>
              <a:gd name="connsiteY4" fmla="*/ 143636 h 287401"/>
              <a:gd name="connsiteX5" fmla="*/ 1115948 w 1115948"/>
              <a:gd name="connsiteY5" fmla="*/ 143636 h 287401"/>
              <a:gd name="connsiteX6" fmla="*/ 557910 w 1115948"/>
              <a:gd name="connsiteY6" fmla="*/ 287401 h 287401"/>
              <a:gd name="connsiteX7" fmla="*/ 0 w 1115948"/>
              <a:gd name="connsiteY7" fmla="*/ 143636 h 28740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15948" h="287401">
                <a:moveTo>
                  <a:pt x="0" y="143636"/>
                </a:moveTo>
                <a:lnTo>
                  <a:pt x="278891" y="143636"/>
                </a:lnTo>
                <a:lnTo>
                  <a:pt x="278891" y="0"/>
                </a:lnTo>
                <a:lnTo>
                  <a:pt x="836929" y="0"/>
                </a:lnTo>
                <a:lnTo>
                  <a:pt x="836929" y="143636"/>
                </a:lnTo>
                <a:lnTo>
                  <a:pt x="1115948" y="143636"/>
                </a:lnTo>
                <a:lnTo>
                  <a:pt x="557910" y="287401"/>
                </a:lnTo>
                <a:lnTo>
                  <a:pt x="0" y="143636"/>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6" name="Freeform 3"/>
          <p:cNvSpPr/>
          <p:nvPr/>
        </p:nvSpPr>
        <p:spPr>
          <a:xfrm>
            <a:off x="4041775" y="2270125"/>
            <a:ext cx="1184275" cy="300038"/>
          </a:xfrm>
          <a:custGeom>
            <a:avLst/>
            <a:gdLst>
              <a:gd name="connsiteX0" fmla="*/ 6350 w 1128648"/>
              <a:gd name="connsiteY0" fmla="*/ 149986 h 300101"/>
              <a:gd name="connsiteX1" fmla="*/ 285241 w 1128648"/>
              <a:gd name="connsiteY1" fmla="*/ 149986 h 300101"/>
              <a:gd name="connsiteX2" fmla="*/ 285241 w 1128648"/>
              <a:gd name="connsiteY2" fmla="*/ 6350 h 300101"/>
              <a:gd name="connsiteX3" fmla="*/ 843279 w 1128648"/>
              <a:gd name="connsiteY3" fmla="*/ 6350 h 300101"/>
              <a:gd name="connsiteX4" fmla="*/ 843279 w 1128648"/>
              <a:gd name="connsiteY4" fmla="*/ 149986 h 300101"/>
              <a:gd name="connsiteX5" fmla="*/ 1122298 w 1128648"/>
              <a:gd name="connsiteY5" fmla="*/ 149986 h 300101"/>
              <a:gd name="connsiteX6" fmla="*/ 564260 w 1128648"/>
              <a:gd name="connsiteY6" fmla="*/ 293751 h 300101"/>
              <a:gd name="connsiteX7" fmla="*/ 6350 w 1128648"/>
              <a:gd name="connsiteY7" fmla="*/ 149986 h 30010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28648" h="300101">
                <a:moveTo>
                  <a:pt x="6350" y="149986"/>
                </a:moveTo>
                <a:lnTo>
                  <a:pt x="285241" y="149986"/>
                </a:lnTo>
                <a:lnTo>
                  <a:pt x="285241" y="6350"/>
                </a:lnTo>
                <a:lnTo>
                  <a:pt x="843279" y="6350"/>
                </a:lnTo>
                <a:lnTo>
                  <a:pt x="843279" y="149986"/>
                </a:lnTo>
                <a:lnTo>
                  <a:pt x="1122298" y="149986"/>
                </a:lnTo>
                <a:lnTo>
                  <a:pt x="564260" y="293751"/>
                </a:lnTo>
                <a:lnTo>
                  <a:pt x="6350" y="149986"/>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7" name="Freeform 3"/>
          <p:cNvSpPr/>
          <p:nvPr/>
        </p:nvSpPr>
        <p:spPr>
          <a:xfrm>
            <a:off x="4011613" y="5573713"/>
            <a:ext cx="1171575" cy="287337"/>
          </a:xfrm>
          <a:custGeom>
            <a:avLst/>
            <a:gdLst>
              <a:gd name="connsiteX0" fmla="*/ 0 w 1116076"/>
              <a:gd name="connsiteY0" fmla="*/ 143674 h 287337"/>
              <a:gd name="connsiteX1" fmla="*/ 279019 w 1116076"/>
              <a:gd name="connsiteY1" fmla="*/ 143674 h 287337"/>
              <a:gd name="connsiteX2" fmla="*/ 279019 w 1116076"/>
              <a:gd name="connsiteY2" fmla="*/ 0 h 287337"/>
              <a:gd name="connsiteX3" fmla="*/ 837057 w 1116076"/>
              <a:gd name="connsiteY3" fmla="*/ 0 h 287337"/>
              <a:gd name="connsiteX4" fmla="*/ 837057 w 1116076"/>
              <a:gd name="connsiteY4" fmla="*/ 143674 h 287337"/>
              <a:gd name="connsiteX5" fmla="*/ 1116076 w 1116076"/>
              <a:gd name="connsiteY5" fmla="*/ 143674 h 287337"/>
              <a:gd name="connsiteX6" fmla="*/ 558038 w 1116076"/>
              <a:gd name="connsiteY6" fmla="*/ 287337 h 287337"/>
              <a:gd name="connsiteX7" fmla="*/ 0 w 1116076"/>
              <a:gd name="connsiteY7" fmla="*/ 143674 h 287337"/>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16076" h="287337">
                <a:moveTo>
                  <a:pt x="0" y="143674"/>
                </a:moveTo>
                <a:lnTo>
                  <a:pt x="279019" y="143674"/>
                </a:lnTo>
                <a:lnTo>
                  <a:pt x="279019" y="0"/>
                </a:lnTo>
                <a:lnTo>
                  <a:pt x="837057" y="0"/>
                </a:lnTo>
                <a:lnTo>
                  <a:pt x="837057" y="143674"/>
                </a:lnTo>
                <a:lnTo>
                  <a:pt x="1116076" y="143674"/>
                </a:lnTo>
                <a:lnTo>
                  <a:pt x="558038" y="287337"/>
                </a:lnTo>
                <a:lnTo>
                  <a:pt x="0" y="143674"/>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8" name="Freeform 3"/>
          <p:cNvSpPr/>
          <p:nvPr/>
        </p:nvSpPr>
        <p:spPr>
          <a:xfrm>
            <a:off x="4005263" y="5567363"/>
            <a:ext cx="1184275" cy="300037"/>
          </a:xfrm>
          <a:custGeom>
            <a:avLst/>
            <a:gdLst>
              <a:gd name="connsiteX0" fmla="*/ 6350 w 1128776"/>
              <a:gd name="connsiteY0" fmla="*/ 150024 h 300037"/>
              <a:gd name="connsiteX1" fmla="*/ 285369 w 1128776"/>
              <a:gd name="connsiteY1" fmla="*/ 150024 h 300037"/>
              <a:gd name="connsiteX2" fmla="*/ 285369 w 1128776"/>
              <a:gd name="connsiteY2" fmla="*/ 6350 h 300037"/>
              <a:gd name="connsiteX3" fmla="*/ 843407 w 1128776"/>
              <a:gd name="connsiteY3" fmla="*/ 6350 h 300037"/>
              <a:gd name="connsiteX4" fmla="*/ 843407 w 1128776"/>
              <a:gd name="connsiteY4" fmla="*/ 150024 h 300037"/>
              <a:gd name="connsiteX5" fmla="*/ 1122426 w 1128776"/>
              <a:gd name="connsiteY5" fmla="*/ 150024 h 300037"/>
              <a:gd name="connsiteX6" fmla="*/ 564388 w 1128776"/>
              <a:gd name="connsiteY6" fmla="*/ 293687 h 300037"/>
              <a:gd name="connsiteX7" fmla="*/ 6350 w 1128776"/>
              <a:gd name="connsiteY7" fmla="*/ 150024 h 300037"/>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28776" h="300037">
                <a:moveTo>
                  <a:pt x="6350" y="150024"/>
                </a:moveTo>
                <a:lnTo>
                  <a:pt x="285369" y="150024"/>
                </a:lnTo>
                <a:lnTo>
                  <a:pt x="285369" y="6350"/>
                </a:lnTo>
                <a:lnTo>
                  <a:pt x="843407" y="6350"/>
                </a:lnTo>
                <a:lnTo>
                  <a:pt x="843407" y="150024"/>
                </a:lnTo>
                <a:lnTo>
                  <a:pt x="1122426" y="150024"/>
                </a:lnTo>
                <a:lnTo>
                  <a:pt x="564388" y="293687"/>
                </a:lnTo>
                <a:lnTo>
                  <a:pt x="6350" y="150024"/>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37894" name="TextBox 1"/>
          <p:cNvSpPr txBox="1">
            <a:spLocks noChangeArrowheads="1"/>
          </p:cNvSpPr>
          <p:nvPr/>
        </p:nvSpPr>
        <p:spPr bwMode="auto">
          <a:xfrm>
            <a:off x="482600" y="1231900"/>
            <a:ext cx="523240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（一）明确职业病防护设施的设置情况</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7895" name="TextBox 1"/>
          <p:cNvSpPr txBox="1">
            <a:spLocks noChangeArrowheads="1"/>
          </p:cNvSpPr>
          <p:nvPr/>
        </p:nvSpPr>
        <p:spPr bwMode="auto">
          <a:xfrm>
            <a:off x="1371600" y="1803400"/>
            <a:ext cx="649763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收集</a:t>
            </a:r>
            <a:r>
              <a:rPr lang="zh-CN" altLang="en-US" sz="2400" b="1">
                <a:solidFill>
                  <a:srgbClr val="003399"/>
                </a:solidFill>
                <a:latin typeface="黑体" panose="02010609060101010101" pitchFamily="49" charset="-122"/>
                <a:ea typeface="黑体" panose="02010609060101010101" pitchFamily="49" charset="-122"/>
              </a:rPr>
              <a:t>产生危害场所或</a:t>
            </a:r>
            <a:r>
              <a:rPr lang="en-US" altLang="zh-CN" sz="2400" b="1">
                <a:solidFill>
                  <a:srgbClr val="003399"/>
                </a:solidFill>
                <a:latin typeface="黑体" panose="02010609060101010101" pitchFamily="49" charset="-122"/>
                <a:ea typeface="黑体" panose="02010609060101010101" pitchFamily="49" charset="-122"/>
              </a:rPr>
              <a:t>建设项目评价所需相关资料</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7896" name="TextBox 1"/>
          <p:cNvSpPr txBox="1">
            <a:spLocks noChangeArrowheads="1"/>
          </p:cNvSpPr>
          <p:nvPr/>
        </p:nvSpPr>
        <p:spPr bwMode="auto">
          <a:xfrm>
            <a:off x="984250" y="2667000"/>
            <a:ext cx="5492750" cy="354013"/>
          </a:xfrm>
          <a:prstGeom prst="rect">
            <a:avLst/>
          </a:prstGeom>
          <a:noFill/>
          <a:ln w="9525">
            <a:noFill/>
            <a:miter lim="800000"/>
          </a:ln>
        </p:spPr>
        <p:txBody>
          <a:bodyPr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采用工程分析或职业卫生调查的方法：</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7897" name="TextBox 1"/>
          <p:cNvSpPr txBox="1">
            <a:spLocks noChangeArrowheads="1"/>
          </p:cNvSpPr>
          <p:nvPr/>
        </p:nvSpPr>
        <p:spPr bwMode="auto">
          <a:xfrm>
            <a:off x="609600" y="3022600"/>
            <a:ext cx="8050213" cy="379413"/>
          </a:xfrm>
          <a:prstGeom prst="rect">
            <a:avLst/>
          </a:prstGeom>
          <a:noFill/>
          <a:ln w="9525">
            <a:noFill/>
            <a:miter lim="800000"/>
          </a:ln>
        </p:spPr>
        <p:txBody>
          <a:bodyPr lIns="0" tIns="0" rIns="0">
            <a:spAutoFit/>
          </a:bodyPr>
          <a:lstStyle/>
          <a:p>
            <a:pPr>
              <a:lnSpc>
                <a:spcPts val="2600"/>
              </a:lnSpc>
            </a:pPr>
            <a:r>
              <a:rPr lang="en-US" altLang="zh-CN" sz="2400">
                <a:solidFill>
                  <a:srgbClr val="3333CC"/>
                </a:solidFill>
                <a:latin typeface="Wingdings" panose="05000000000000000000" pitchFamily="2" charset="2"/>
              </a:rPr>
              <a:t> </a:t>
            </a:r>
            <a:r>
              <a:rPr lang="en-US" altLang="zh-CN" sz="2400" b="1">
                <a:solidFill>
                  <a:srgbClr val="003399"/>
                </a:solidFill>
                <a:latin typeface="黑体" panose="02010609060101010101" pitchFamily="49" charset="-122"/>
                <a:ea typeface="黑体" panose="02010609060101010101" pitchFamily="49" charset="-122"/>
              </a:rPr>
              <a:t>识别建设项目生产工艺过程、劳动过程以及生产环境</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6" name="TextBox 1"/>
          <p:cNvSpPr txBox="1"/>
          <p:nvPr/>
        </p:nvSpPr>
        <p:spPr>
          <a:xfrm>
            <a:off x="1050925" y="3416300"/>
            <a:ext cx="7864475" cy="354013"/>
          </a:xfrm>
          <a:prstGeom prst="rect">
            <a:avLst/>
          </a:prstGeom>
          <a:noFill/>
        </p:spPr>
        <p:txBody>
          <a:bodyPr lIns="0" tIns="0" rIns="0">
            <a:spAutoFit/>
          </a:bodyPr>
          <a:lstStyle/>
          <a:p>
            <a:pPr fontAlgn="auto">
              <a:lnSpc>
                <a:spcPts val="2400"/>
              </a:lnSpc>
              <a:spcBef>
                <a:spcPts val="0"/>
              </a:spcBef>
              <a:spcAft>
                <a:spcPts val="0"/>
              </a:spcAft>
              <a:defRPr/>
            </a:pP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中可能产生的主要职业病危害因素及其来源（发生源</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37899" name="TextBox 1"/>
          <p:cNvSpPr txBox="1">
            <a:spLocks noChangeArrowheads="1"/>
          </p:cNvSpPr>
          <p:nvPr/>
        </p:nvSpPr>
        <p:spPr bwMode="auto">
          <a:xfrm>
            <a:off x="609600" y="4114800"/>
            <a:ext cx="8050213" cy="379413"/>
          </a:xfrm>
          <a:prstGeom prst="rect">
            <a:avLst/>
          </a:prstGeom>
          <a:noFill/>
          <a:ln w="9525">
            <a:noFill/>
            <a:miter lim="800000"/>
          </a:ln>
        </p:spPr>
        <p:txBody>
          <a:bodyPr lIns="0" tIns="0" rIns="0">
            <a:spAutoFit/>
          </a:bodyPr>
          <a:lstStyle/>
          <a:p>
            <a:pPr>
              <a:lnSpc>
                <a:spcPts val="2600"/>
              </a:lnSpc>
            </a:pPr>
            <a:r>
              <a:rPr lang="en-US" altLang="zh-CN" sz="2400">
                <a:solidFill>
                  <a:srgbClr val="3333CC"/>
                </a:solidFill>
                <a:latin typeface="Wingdings" panose="05000000000000000000" pitchFamily="2" charset="2"/>
              </a:rPr>
              <a:t> </a:t>
            </a:r>
            <a:r>
              <a:rPr lang="en-US" altLang="zh-CN" sz="2400" b="1">
                <a:solidFill>
                  <a:srgbClr val="003399"/>
                </a:solidFill>
                <a:latin typeface="黑体" panose="02010609060101010101" pitchFamily="49" charset="-122"/>
                <a:ea typeface="黑体" panose="02010609060101010101" pitchFamily="49" charset="-122"/>
              </a:rPr>
              <a:t>分析接触职业病危害因素的接触情况及其可能导致的</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8" name="TextBox 1"/>
          <p:cNvSpPr txBox="1"/>
          <p:nvPr/>
        </p:nvSpPr>
        <p:spPr>
          <a:xfrm>
            <a:off x="1284288" y="4495800"/>
            <a:ext cx="2908300" cy="354013"/>
          </a:xfrm>
          <a:prstGeom prst="rect">
            <a:avLst/>
          </a:prstGeom>
          <a:noFill/>
        </p:spPr>
        <p:txBody>
          <a:bodyPr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职业病与健康影响；</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37901" name="TextBox 1"/>
          <p:cNvSpPr txBox="1">
            <a:spLocks noChangeArrowheads="1"/>
          </p:cNvSpPr>
          <p:nvPr/>
        </p:nvSpPr>
        <p:spPr bwMode="auto">
          <a:xfrm>
            <a:off x="609600" y="4953000"/>
            <a:ext cx="6750050" cy="379413"/>
          </a:xfrm>
          <a:prstGeom prst="rect">
            <a:avLst/>
          </a:prstGeom>
          <a:noFill/>
          <a:ln w="9525">
            <a:noFill/>
            <a:miter lim="800000"/>
          </a:ln>
        </p:spPr>
        <p:txBody>
          <a:bodyPr lIns="0" tIns="0" rIns="0">
            <a:spAutoFit/>
          </a:bodyPr>
          <a:lstStyle/>
          <a:p>
            <a:pPr>
              <a:lnSpc>
                <a:spcPts val="2600"/>
              </a:lnSpc>
            </a:pPr>
            <a:r>
              <a:rPr lang="en-US" altLang="zh-CN" sz="2400">
                <a:solidFill>
                  <a:srgbClr val="3333CC"/>
                </a:solidFill>
                <a:latin typeface="Wingdings" panose="05000000000000000000" pitchFamily="2" charset="2"/>
              </a:rPr>
              <a:t> </a:t>
            </a:r>
            <a:r>
              <a:rPr lang="en-US" altLang="zh-CN" sz="2400" b="1">
                <a:solidFill>
                  <a:srgbClr val="003399"/>
                </a:solidFill>
                <a:latin typeface="黑体" panose="02010609060101010101" pitchFamily="49" charset="-122"/>
                <a:ea typeface="黑体" panose="02010609060101010101" pitchFamily="49" charset="-122"/>
              </a:rPr>
              <a:t>分析拟定或已经采取的职业病防护措施等。</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7902" name="TextBox 1"/>
          <p:cNvSpPr txBox="1">
            <a:spLocks noChangeArrowheads="1"/>
          </p:cNvSpPr>
          <p:nvPr/>
        </p:nvSpPr>
        <p:spPr bwMode="auto">
          <a:xfrm>
            <a:off x="1487488" y="6019800"/>
            <a:ext cx="6138862" cy="354013"/>
          </a:xfrm>
          <a:prstGeom prst="rect">
            <a:avLst/>
          </a:prstGeom>
          <a:noFill/>
          <a:ln w="9525">
            <a:noFill/>
            <a:miter lim="800000"/>
          </a:ln>
        </p:spPr>
        <p:txBody>
          <a:bodyPr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明确防护设施的设置地点及其针对的发生源</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1"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内容占位符 2"/>
          <p:cNvSpPr>
            <a:spLocks noGrp="1"/>
          </p:cNvSpPr>
          <p:nvPr>
            <p:ph idx="1"/>
          </p:nvPr>
        </p:nvSpPr>
        <p:spPr>
          <a:xfrm>
            <a:off x="468313" y="1628775"/>
            <a:ext cx="5562600" cy="4525963"/>
          </a:xfrm>
        </p:spPr>
        <p:txBody>
          <a:bodyPr/>
          <a:lstStyle/>
          <a:p>
            <a:pPr>
              <a:buFontTx/>
              <a:buNone/>
            </a:pPr>
            <a:r>
              <a:rPr lang="zh-CN" altLang="en-US"/>
              <a:t>三、减振器分类</a:t>
            </a:r>
            <a:endParaRPr lang="en-US" altLang="zh-CN"/>
          </a:p>
          <a:p>
            <a:pPr lvl="1"/>
            <a:r>
              <a:rPr lang="zh-CN" altLang="en-US"/>
              <a:t>气体弹簧</a:t>
            </a:r>
            <a:endParaRPr lang="en-US" altLang="zh-CN"/>
          </a:p>
          <a:p>
            <a:pPr marL="1704975" lvl="2" indent="-790575">
              <a:spcBef>
                <a:spcPts val="1800"/>
              </a:spcBef>
              <a:buFontTx/>
              <a:buNone/>
            </a:pPr>
            <a:r>
              <a:rPr lang="en-US" altLang="zh-CN">
                <a:solidFill>
                  <a:srgbClr val="C00000"/>
                </a:solidFill>
              </a:rPr>
              <a:t>[</a:t>
            </a:r>
            <a:r>
              <a:rPr lang="zh-CN" altLang="en-US">
                <a:solidFill>
                  <a:srgbClr val="C00000"/>
                </a:solidFill>
              </a:rPr>
              <a:t>优点</a:t>
            </a:r>
            <a:r>
              <a:rPr lang="en-US" altLang="zh-CN">
                <a:solidFill>
                  <a:srgbClr val="C00000"/>
                </a:solidFill>
              </a:rPr>
              <a:t>]</a:t>
            </a:r>
            <a:r>
              <a:rPr lang="zh-CN" altLang="en-US"/>
              <a:t>高效能的减振器，其固有频率可低至</a:t>
            </a:r>
            <a:r>
              <a:rPr lang="en-US" altLang="zh-CN"/>
              <a:t>1Hz</a:t>
            </a:r>
            <a:r>
              <a:rPr lang="zh-CN" altLang="en-US"/>
              <a:t>以下。</a:t>
            </a:r>
            <a:endParaRPr lang="en-US" altLang="zh-CN"/>
          </a:p>
          <a:p>
            <a:pPr marL="1704975" lvl="2" indent="-790575">
              <a:spcBef>
                <a:spcPts val="1800"/>
              </a:spcBef>
              <a:buFontTx/>
              <a:buNone/>
            </a:pPr>
            <a:r>
              <a:rPr lang="en-US" altLang="zh-CN">
                <a:solidFill>
                  <a:srgbClr val="C00000"/>
                </a:solidFill>
              </a:rPr>
              <a:t>[</a:t>
            </a:r>
            <a:r>
              <a:rPr lang="zh-CN" altLang="en-US">
                <a:solidFill>
                  <a:srgbClr val="C00000"/>
                </a:solidFill>
              </a:rPr>
              <a:t>缺点</a:t>
            </a:r>
            <a:r>
              <a:rPr lang="en-US" altLang="zh-CN">
                <a:solidFill>
                  <a:srgbClr val="C00000"/>
                </a:solidFill>
              </a:rPr>
              <a:t>]</a:t>
            </a:r>
            <a:r>
              <a:rPr lang="zh-CN"/>
              <a:t>结构复杂、体积大，目前只用于需要特殊减振的地方。</a:t>
            </a:r>
            <a:endParaRPr lang="en-US" altLang="zh-CN"/>
          </a:p>
        </p:txBody>
      </p:sp>
      <p:pic>
        <p:nvPicPr>
          <p:cNvPr id="246786" name="图片 4" descr="b_20100326170558.jpg"/>
          <p:cNvPicPr>
            <a:picLocks noChangeAspect="1"/>
          </p:cNvPicPr>
          <p:nvPr/>
        </p:nvPicPr>
        <p:blipFill>
          <a:blip r:embed="rId1"/>
          <a:srcRect/>
          <a:stretch>
            <a:fillRect/>
          </a:stretch>
        </p:blipFill>
        <p:spPr bwMode="auto">
          <a:xfrm>
            <a:off x="6096000" y="2743200"/>
            <a:ext cx="3048000" cy="3386138"/>
          </a:xfrm>
          <a:prstGeom prst="rect">
            <a:avLst/>
          </a:prstGeom>
          <a:noFill/>
          <a:ln w="9525">
            <a:noFill/>
            <a:miter lim="800000"/>
            <a:headEnd/>
            <a:tailEnd/>
          </a:ln>
        </p:spPr>
      </p:pic>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5.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振动控制技术措施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内容占位符 2"/>
          <p:cNvSpPr>
            <a:spLocks noGrp="1"/>
          </p:cNvSpPr>
          <p:nvPr>
            <p:ph idx="1"/>
          </p:nvPr>
        </p:nvSpPr>
        <p:spPr/>
        <p:txBody>
          <a:bodyPr/>
          <a:lstStyle/>
          <a:p>
            <a:pPr algn="just">
              <a:lnSpc>
                <a:spcPct val="90000"/>
              </a:lnSpc>
              <a:buFontTx/>
              <a:buNone/>
            </a:pPr>
            <a:r>
              <a:rPr lang="zh-CN" altLang="en-US" sz="3000"/>
              <a:t>四、其他减振措施</a:t>
            </a:r>
            <a:endParaRPr lang="en-US" altLang="zh-CN" sz="3000"/>
          </a:p>
          <a:p>
            <a:pPr lvl="1" algn="just">
              <a:lnSpc>
                <a:spcPct val="90000"/>
              </a:lnSpc>
            </a:pPr>
            <a:r>
              <a:rPr lang="zh-CN" altLang="en-US" sz="2600"/>
              <a:t>减振垫层</a:t>
            </a:r>
            <a:endParaRPr lang="en-US" altLang="zh-CN" sz="2600"/>
          </a:p>
          <a:p>
            <a:pPr marL="895350" lvl="2" indent="542925" algn="just">
              <a:lnSpc>
                <a:spcPct val="90000"/>
              </a:lnSpc>
              <a:spcBef>
                <a:spcPts val="1200"/>
              </a:spcBef>
              <a:buFontTx/>
              <a:buNone/>
            </a:pPr>
            <a:r>
              <a:rPr lang="zh-CN" altLang="en-US" sz="2200"/>
              <a:t>在机器基础与其他结构之间铺设具有一定弹性的软材料，用于破坏设备基础与周围地层刚性连接。</a:t>
            </a:r>
            <a:endParaRPr lang="en-US" altLang="zh-CN" sz="2200"/>
          </a:p>
          <a:p>
            <a:pPr marL="895350" lvl="2" indent="542925" algn="just">
              <a:lnSpc>
                <a:spcPct val="90000"/>
              </a:lnSpc>
              <a:spcBef>
                <a:spcPts val="1200"/>
              </a:spcBef>
              <a:buFontTx/>
              <a:buNone/>
            </a:pPr>
            <a:r>
              <a:rPr lang="en-US" altLang="zh-CN" sz="2200">
                <a:solidFill>
                  <a:srgbClr val="C00000"/>
                </a:solidFill>
              </a:rPr>
              <a:t>[</a:t>
            </a:r>
            <a:r>
              <a:rPr lang="zh-CN" altLang="en-US" sz="2200">
                <a:solidFill>
                  <a:srgbClr val="C00000"/>
                </a:solidFill>
              </a:rPr>
              <a:t>垫层材料</a:t>
            </a:r>
            <a:r>
              <a:rPr lang="en-US" altLang="zh-CN" sz="2200">
                <a:solidFill>
                  <a:srgbClr val="C00000"/>
                </a:solidFill>
              </a:rPr>
              <a:t>]</a:t>
            </a:r>
            <a:r>
              <a:rPr lang="zh-CN" altLang="en-US" sz="2200"/>
              <a:t>有橡胶板、软木、矿渣棉等，应选用耐高温、防火、防潮，不怕油污腐蚀的材料。</a:t>
            </a:r>
            <a:endParaRPr lang="en-US" altLang="zh-CN" sz="2200"/>
          </a:p>
          <a:p>
            <a:pPr marL="895350" lvl="2" indent="542925" algn="just">
              <a:lnSpc>
                <a:spcPct val="90000"/>
              </a:lnSpc>
              <a:spcBef>
                <a:spcPts val="1200"/>
              </a:spcBef>
              <a:buFontTx/>
              <a:buNone/>
            </a:pPr>
            <a:r>
              <a:rPr lang="en-US" altLang="zh-CN" sz="2200">
                <a:solidFill>
                  <a:srgbClr val="C00000"/>
                </a:solidFill>
              </a:rPr>
              <a:t>[</a:t>
            </a:r>
            <a:r>
              <a:rPr lang="zh-CN" altLang="en-US" sz="2200">
                <a:solidFill>
                  <a:srgbClr val="C00000"/>
                </a:solidFill>
              </a:rPr>
              <a:t>原理</a:t>
            </a:r>
            <a:r>
              <a:rPr lang="en-US" altLang="zh-CN" sz="2200">
                <a:solidFill>
                  <a:srgbClr val="C00000"/>
                </a:solidFill>
              </a:rPr>
              <a:t>]</a:t>
            </a:r>
            <a:r>
              <a:rPr lang="zh-CN" altLang="en-US" sz="2200"/>
              <a:t>当振动传至减振垫层时，这些柔韧材料中分子或纤维之间产生错动摩擦，使部分振动能量转变成热量而耗散，起到减振的作用。</a:t>
            </a:r>
            <a:endParaRPr lang="en-US" altLang="zh-CN" sz="2200"/>
          </a:p>
          <a:p>
            <a:pPr marL="895350" lvl="2" indent="542925" algn="just">
              <a:lnSpc>
                <a:spcPct val="90000"/>
              </a:lnSpc>
              <a:spcBef>
                <a:spcPts val="1200"/>
              </a:spcBef>
              <a:buFontTx/>
              <a:buNone/>
            </a:pPr>
            <a:r>
              <a:rPr lang="zh-CN" altLang="en-US" sz="2200"/>
              <a:t>对音频</a:t>
            </a:r>
            <a:r>
              <a:rPr lang="en-US" altLang="zh-CN" sz="2200"/>
              <a:t>20Hz</a:t>
            </a:r>
            <a:r>
              <a:rPr lang="zh-CN" altLang="en-US" sz="2200"/>
              <a:t>以下的振动几乎没有减振作用，对高频振动则减振效果良好。</a:t>
            </a:r>
            <a:endParaRPr lang="zh-CN" altLang="en-US" sz="2200"/>
          </a:p>
        </p:txBody>
      </p:sp>
      <p:sp>
        <p:nvSpPr>
          <p:cNvPr id="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5.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振动控制技术措施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内容占位符 2"/>
          <p:cNvSpPr>
            <a:spLocks noGrp="1"/>
          </p:cNvSpPr>
          <p:nvPr>
            <p:ph idx="1"/>
          </p:nvPr>
        </p:nvSpPr>
        <p:spPr>
          <a:xfrm>
            <a:off x="457200" y="1600200"/>
            <a:ext cx="8534400" cy="4525963"/>
          </a:xfrm>
        </p:spPr>
        <p:txBody>
          <a:bodyPr/>
          <a:lstStyle/>
          <a:p>
            <a:pPr>
              <a:buFontTx/>
              <a:buNone/>
            </a:pPr>
            <a:r>
              <a:rPr lang="zh-CN" altLang="en-US"/>
              <a:t>四、其他减振措施</a:t>
            </a:r>
            <a:endParaRPr lang="en-US" altLang="zh-CN"/>
          </a:p>
          <a:p>
            <a:pPr lvl="1"/>
            <a:r>
              <a:rPr lang="zh-CN" altLang="en-US"/>
              <a:t>减振垫层</a:t>
            </a:r>
            <a:endParaRPr lang="en-US" altLang="zh-CN"/>
          </a:p>
          <a:p>
            <a:pPr lvl="2"/>
            <a:r>
              <a:rPr lang="zh-CN" altLang="en-US"/>
              <a:t>矿渣棉毡，厚</a:t>
            </a:r>
            <a:r>
              <a:rPr lang="en-US" altLang="zh-CN"/>
              <a:t>20</a:t>
            </a:r>
            <a:r>
              <a:rPr lang="zh-CN" altLang="en-US"/>
              <a:t>～</a:t>
            </a:r>
            <a:r>
              <a:rPr lang="en-US" altLang="zh-CN"/>
              <a:t>100mm</a:t>
            </a:r>
            <a:r>
              <a:rPr lang="zh-CN" altLang="en-US"/>
              <a:t>，负荷</a:t>
            </a:r>
            <a:r>
              <a:rPr lang="en-US" altLang="zh-CN"/>
              <a:t>500kg/m</a:t>
            </a:r>
            <a:r>
              <a:rPr lang="en-US" altLang="zh-CN" baseline="30000"/>
              <a:t>2</a:t>
            </a:r>
            <a:r>
              <a:rPr lang="zh-CN" altLang="en-US"/>
              <a:t>。</a:t>
            </a:r>
            <a:endParaRPr lang="en-US" altLang="zh-CN"/>
          </a:p>
          <a:p>
            <a:pPr lvl="2"/>
            <a:r>
              <a:rPr lang="zh-CN" altLang="en-US"/>
              <a:t>玻璃纤维，厚</a:t>
            </a:r>
            <a:r>
              <a:rPr lang="en-US" altLang="zh-CN"/>
              <a:t>100</a:t>
            </a:r>
            <a:r>
              <a:rPr lang="zh-CN" altLang="en-US"/>
              <a:t>～</a:t>
            </a:r>
            <a:r>
              <a:rPr lang="en-US" altLang="zh-CN"/>
              <a:t>150mm</a:t>
            </a:r>
            <a:r>
              <a:rPr lang="zh-CN" altLang="en-US"/>
              <a:t>，负荷</a:t>
            </a:r>
            <a:r>
              <a:rPr lang="en-US" altLang="zh-CN"/>
              <a:t>1</a:t>
            </a:r>
            <a:r>
              <a:rPr lang="zh-CN" altLang="en-US"/>
              <a:t>～</a:t>
            </a:r>
            <a:r>
              <a:rPr lang="en-US" altLang="zh-CN"/>
              <a:t>2 t/m</a:t>
            </a:r>
            <a:r>
              <a:rPr lang="en-US" altLang="zh-CN" baseline="30000"/>
              <a:t>2</a:t>
            </a:r>
            <a:r>
              <a:rPr lang="zh-CN" altLang="en-US"/>
              <a:t>。</a:t>
            </a:r>
            <a:endParaRPr lang="en-US" altLang="zh-CN"/>
          </a:p>
          <a:p>
            <a:pPr lvl="2"/>
            <a:r>
              <a:rPr lang="zh-CN" altLang="en-US"/>
              <a:t>软橡胶板，厚</a:t>
            </a:r>
            <a:r>
              <a:rPr lang="en-US" altLang="zh-CN"/>
              <a:t>10</a:t>
            </a:r>
            <a:r>
              <a:rPr lang="zh-CN" altLang="en-US"/>
              <a:t>～</a:t>
            </a:r>
            <a:r>
              <a:rPr lang="en-US" altLang="zh-CN"/>
              <a:t>50mm</a:t>
            </a:r>
            <a:r>
              <a:rPr lang="zh-CN" altLang="en-US"/>
              <a:t>，负荷</a:t>
            </a:r>
            <a:r>
              <a:rPr lang="en-US" altLang="zh-CN"/>
              <a:t>5</a:t>
            </a:r>
            <a:r>
              <a:rPr lang="zh-CN" altLang="en-US"/>
              <a:t>～</a:t>
            </a:r>
            <a:r>
              <a:rPr lang="en-US" altLang="zh-CN"/>
              <a:t>10 t/m</a:t>
            </a:r>
            <a:r>
              <a:rPr lang="en-US" altLang="zh-CN" baseline="30000"/>
              <a:t>2</a:t>
            </a:r>
            <a:r>
              <a:rPr lang="zh-CN" altLang="en-US"/>
              <a:t>。</a:t>
            </a:r>
            <a:endParaRPr lang="en-US" altLang="zh-CN"/>
          </a:p>
          <a:p>
            <a:pPr lvl="2"/>
            <a:r>
              <a:rPr lang="zh-CN" altLang="en-US"/>
              <a:t>软木，负荷</a:t>
            </a:r>
            <a:r>
              <a:rPr lang="en-US" altLang="zh-CN"/>
              <a:t>15</a:t>
            </a:r>
            <a:r>
              <a:rPr lang="zh-CN" altLang="en-US"/>
              <a:t>～</a:t>
            </a:r>
            <a:r>
              <a:rPr lang="en-US" altLang="zh-CN"/>
              <a:t>20 t/m</a:t>
            </a:r>
            <a:r>
              <a:rPr lang="en-US" altLang="zh-CN" sz="1800" baseline="30000"/>
              <a:t>2</a:t>
            </a:r>
            <a:r>
              <a:rPr lang="zh-CN" altLang="en-US"/>
              <a:t>。</a:t>
            </a:r>
            <a:endParaRPr lang="en-US" altLang="zh-CN"/>
          </a:p>
          <a:p>
            <a:pPr lvl="2"/>
            <a:r>
              <a:rPr lang="zh-CN" altLang="en-US"/>
              <a:t>重型机械可采用硬橡胶板垫层，负荷为</a:t>
            </a:r>
            <a:r>
              <a:rPr lang="en-US" altLang="zh-CN"/>
              <a:t>30</a:t>
            </a:r>
            <a:r>
              <a:rPr lang="zh-CN" altLang="en-US"/>
              <a:t>～</a:t>
            </a:r>
            <a:r>
              <a:rPr lang="en-US" altLang="zh-CN"/>
              <a:t>40 t/m</a:t>
            </a:r>
            <a:r>
              <a:rPr lang="en-US" altLang="zh-CN" sz="2000" baseline="30000"/>
              <a:t>2</a:t>
            </a:r>
            <a:r>
              <a:rPr lang="zh-CN" altLang="en-US"/>
              <a:t>，或使用沥青混凝土垫层。</a:t>
            </a:r>
            <a:endParaRPr lang="zh-CN" altLang="en-US"/>
          </a:p>
          <a:p>
            <a:endParaRPr lang="zh-CN" altLang="en-US"/>
          </a:p>
        </p:txBody>
      </p:sp>
      <p:sp>
        <p:nvSpPr>
          <p:cNvPr id="5"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5.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振动控制技术措施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内容占位符 2"/>
          <p:cNvSpPr>
            <a:spLocks noGrp="1"/>
          </p:cNvSpPr>
          <p:nvPr>
            <p:ph idx="1"/>
          </p:nvPr>
        </p:nvSpPr>
        <p:spPr/>
        <p:txBody>
          <a:bodyPr/>
          <a:lstStyle/>
          <a:p>
            <a:pPr>
              <a:buFontTx/>
              <a:buNone/>
            </a:pPr>
            <a:r>
              <a:rPr lang="zh-CN" altLang="en-US"/>
              <a:t>四、其他减振措施</a:t>
            </a:r>
            <a:endParaRPr lang="en-US" altLang="zh-CN"/>
          </a:p>
          <a:p>
            <a:pPr lvl="1"/>
            <a:r>
              <a:rPr lang="zh-CN" altLang="en-US"/>
              <a:t>减振沟和减振墙</a:t>
            </a:r>
            <a:endParaRPr lang="en-US" altLang="zh-CN"/>
          </a:p>
          <a:p>
            <a:pPr lvl="2"/>
            <a:r>
              <a:rPr lang="zh-CN" altLang="en-US"/>
              <a:t>在地表层挖沟、筑墙</a:t>
            </a:r>
            <a:endParaRPr lang="en-US" altLang="zh-CN"/>
          </a:p>
          <a:p>
            <a:pPr lvl="2"/>
            <a:r>
              <a:rPr lang="zh-CN" altLang="en-US"/>
              <a:t>往地层打入柱桩，形成柱列或柱阵</a:t>
            </a:r>
            <a:endParaRPr lang="en-US" altLang="zh-CN"/>
          </a:p>
          <a:p>
            <a:pPr lvl="1"/>
            <a:r>
              <a:rPr lang="zh-CN" altLang="en-US"/>
              <a:t>建筑规划的合理布局</a:t>
            </a:r>
            <a:endParaRPr lang="en-US" altLang="zh-CN"/>
          </a:p>
          <a:p>
            <a:pPr lvl="2"/>
            <a:r>
              <a:rPr lang="zh-CN" altLang="en-US"/>
              <a:t>避开主要公路干线和居民住宅等，利用振动能量的传播衰减来降低振动。</a:t>
            </a:r>
            <a:endParaRPr lang="zh-CN" altLang="en-US"/>
          </a:p>
        </p:txBody>
      </p:sp>
      <p:sp>
        <p:nvSpPr>
          <p:cNvPr id="6"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5.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振动控制技术措施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752600"/>
            <a:ext cx="8229600" cy="4525963"/>
          </a:xfrm>
          <a:prstGeom prst="rect">
            <a:avLst/>
          </a:prstGeom>
          <a:noFill/>
          <a:ln w="9525">
            <a:noFill/>
            <a:miter lim="800000"/>
          </a:ln>
          <a:effectLst/>
        </p:spPr>
        <p:txBody>
          <a:bodyPr/>
          <a:lstStyle/>
          <a:p>
            <a:pPr indent="361950" fontAlgn="auto">
              <a:lnSpc>
                <a:spcPts val="3800"/>
              </a:lnSpc>
              <a:spcBef>
                <a:spcPts val="500"/>
              </a:spcBef>
              <a:spcAft>
                <a:spcPts val="0"/>
              </a:spcAft>
              <a:defRPr/>
            </a:pPr>
            <a:r>
              <a:rPr lang="zh-CN" altLang="en-US" sz="4200" b="1" kern="0" dirty="0">
                <a:latin typeface="隶书" pitchFamily="49" charset="-122"/>
                <a:ea typeface="隶书" pitchFamily="49" charset="-122"/>
              </a:rPr>
              <a:t>大纲要求：</a:t>
            </a:r>
            <a:endParaRPr lang="en-US" altLang="zh-CN" sz="4200" b="1" kern="0" dirty="0">
              <a:latin typeface="隶书" pitchFamily="49" charset="-122"/>
              <a:ea typeface="隶书" pitchFamily="49" charset="-122"/>
            </a:endParaRPr>
          </a:p>
          <a:p>
            <a:pPr indent="361950" fontAlgn="auto">
              <a:lnSpc>
                <a:spcPts val="3800"/>
              </a:lnSpc>
              <a:spcBef>
                <a:spcPts val="500"/>
              </a:spcBef>
              <a:spcAft>
                <a:spcPts val="0"/>
              </a:spcAft>
              <a:defRPr/>
            </a:pPr>
            <a:r>
              <a:rPr lang="en-US" altLang="zh-CN" sz="2600" b="1" kern="0" dirty="0">
                <a:solidFill>
                  <a:srgbClr val="00B050"/>
                </a:solidFill>
                <a:latin typeface="+mn-lt"/>
                <a:ea typeface="+mn-ea"/>
              </a:rPr>
              <a:t>✎</a:t>
            </a:r>
            <a:r>
              <a:rPr lang="zh-CN" altLang="en-US" sz="2200" b="1" kern="0" dirty="0">
                <a:latin typeface="微软雅黑" panose="020B0503020204020204" pitchFamily="34" charset="-122"/>
                <a:ea typeface="微软雅黑" panose="020B0503020204020204" pitchFamily="34" charset="-122"/>
              </a:rPr>
              <a:t>了解隔热措施的方法和要求；</a:t>
            </a:r>
            <a:endParaRPr lang="zh-CN" altLang="en-US" sz="2200" b="1" kern="0" dirty="0">
              <a:latin typeface="微软雅黑" panose="020B0503020204020204" pitchFamily="34" charset="-122"/>
              <a:ea typeface="微软雅黑" panose="020B0503020204020204" pitchFamily="34" charset="-122"/>
            </a:endParaRPr>
          </a:p>
          <a:p>
            <a:pPr indent="361950" fontAlgn="auto">
              <a:lnSpc>
                <a:spcPts val="3800"/>
              </a:lnSpc>
              <a:spcBef>
                <a:spcPts val="500"/>
              </a:spcBef>
              <a:spcAft>
                <a:spcPts val="0"/>
              </a:spcAft>
              <a:defRPr/>
            </a:pPr>
            <a:r>
              <a:rPr lang="en-US" altLang="zh-CN" sz="2400" b="1" kern="0" dirty="0">
                <a:solidFill>
                  <a:srgbClr val="00B050"/>
                </a:solidFill>
                <a:latin typeface="+mn-lt"/>
                <a:ea typeface="+mn-ea"/>
              </a:rPr>
              <a:t>✎</a:t>
            </a:r>
            <a:r>
              <a:rPr lang="zh-CN" altLang="en-US" sz="2200" b="1" kern="0" dirty="0">
                <a:latin typeface="微软雅黑" panose="020B0503020204020204" pitchFamily="34" charset="-122"/>
                <a:ea typeface="微软雅黑" panose="020B0503020204020204" pitchFamily="34" charset="-122"/>
              </a:rPr>
              <a:t>了解高温车间自然通风措施；</a:t>
            </a:r>
            <a:endParaRPr lang="zh-CN" altLang="en-US" sz="2200" b="1" kern="0" dirty="0">
              <a:latin typeface="微软雅黑" panose="020B0503020204020204" pitchFamily="34" charset="-122"/>
              <a:ea typeface="微软雅黑" panose="020B0503020204020204" pitchFamily="34" charset="-122"/>
            </a:endParaRPr>
          </a:p>
          <a:p>
            <a:pPr indent="361950" fontAlgn="auto">
              <a:lnSpc>
                <a:spcPts val="3800"/>
              </a:lnSpc>
              <a:spcBef>
                <a:spcPts val="500"/>
              </a:spcBef>
              <a:spcAft>
                <a:spcPts val="0"/>
              </a:spcAft>
              <a:defRPr/>
            </a:pPr>
            <a:r>
              <a:rPr lang="en-US" altLang="zh-CN" sz="2400" b="1" kern="0" dirty="0">
                <a:solidFill>
                  <a:srgbClr val="00B050"/>
                </a:solidFill>
                <a:latin typeface="+mn-lt"/>
                <a:ea typeface="+mn-ea"/>
              </a:rPr>
              <a:t>✎</a:t>
            </a:r>
            <a:r>
              <a:rPr lang="zh-CN" altLang="en-US" sz="2200" b="1" kern="0" dirty="0">
                <a:latin typeface="微软雅黑" panose="020B0503020204020204" pitchFamily="34" charset="-122"/>
                <a:ea typeface="微软雅黑" panose="020B0503020204020204" pitchFamily="34" charset="-122"/>
              </a:rPr>
              <a:t>熟悉局部降温措施的方法和要求。</a:t>
            </a:r>
            <a:endParaRPr lang="zh-CN" altLang="en-US" sz="3200" b="1" kern="0" dirty="0">
              <a:latin typeface="隶书" pitchFamily="49" charset="-122"/>
              <a:ea typeface="隶书" pitchFamily="49" charset="-122"/>
            </a:endParaRPr>
          </a:p>
        </p:txBody>
      </p:sp>
      <p:pic>
        <p:nvPicPr>
          <p:cNvPr id="250882" name="图片 4" descr="2010021454175705.jpg"/>
          <p:cNvPicPr>
            <a:picLocks noChangeAspect="1"/>
          </p:cNvPicPr>
          <p:nvPr/>
        </p:nvPicPr>
        <p:blipFill>
          <a:blip r:embed="rId1"/>
          <a:srcRect l="9375" t="15625" r="9375" b="15625"/>
          <a:stretch>
            <a:fillRect/>
          </a:stretch>
        </p:blipFill>
        <p:spPr bwMode="auto">
          <a:xfrm>
            <a:off x="5562600" y="2438400"/>
            <a:ext cx="3429000" cy="2901950"/>
          </a:xfrm>
          <a:prstGeom prst="rect">
            <a:avLst/>
          </a:prstGeom>
          <a:noFill/>
          <a:ln w="9525">
            <a:noFill/>
            <a:miter lim="800000"/>
            <a:headEnd/>
            <a:tailEnd/>
          </a:ln>
        </p:spPr>
      </p:pic>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内容占位符 2"/>
          <p:cNvSpPr>
            <a:spLocks noGrp="1"/>
          </p:cNvSpPr>
          <p:nvPr>
            <p:ph idx="1"/>
          </p:nvPr>
        </p:nvSpPr>
        <p:spPr>
          <a:xfrm>
            <a:off x="533400" y="1524000"/>
            <a:ext cx="8382000" cy="4953000"/>
          </a:xfrm>
          <a:solidFill>
            <a:schemeClr val="bg1">
              <a:alpha val="81175"/>
            </a:schemeClr>
          </a:solidFill>
        </p:spPr>
        <p:txBody>
          <a:bodyPr/>
          <a:lstStyle/>
          <a:p>
            <a:pPr>
              <a:buFontTx/>
              <a:buNone/>
            </a:pPr>
            <a:r>
              <a:rPr lang="zh-CN" altLang="en-US"/>
              <a:t>一、防暑技术措施</a:t>
            </a:r>
            <a:endParaRPr lang="en-US" altLang="zh-CN"/>
          </a:p>
          <a:p>
            <a:pPr lvl="1"/>
            <a:r>
              <a:rPr lang="zh-CN" altLang="en-US"/>
              <a:t>减少热源的热作用，即隔离。</a:t>
            </a:r>
            <a:endParaRPr lang="en-US" altLang="zh-CN"/>
          </a:p>
          <a:p>
            <a:pPr lvl="1"/>
            <a:r>
              <a:rPr lang="zh-CN" altLang="en-US"/>
              <a:t>大量排走热量。</a:t>
            </a:r>
            <a:endParaRPr lang="en-US" altLang="zh-CN"/>
          </a:p>
          <a:p>
            <a:pPr lvl="1"/>
            <a:r>
              <a:rPr lang="zh-CN" altLang="en-US"/>
              <a:t>局部降温冷却。</a:t>
            </a:r>
            <a:endParaRPr lang="zh-CN" altLang="en-US"/>
          </a:p>
        </p:txBody>
      </p:sp>
      <p:pic>
        <p:nvPicPr>
          <p:cNvPr id="251906" name="图片 8" descr="2988027_165026911434_2.jpg"/>
          <p:cNvPicPr>
            <a:picLocks noChangeAspect="1"/>
          </p:cNvPicPr>
          <p:nvPr/>
        </p:nvPicPr>
        <p:blipFill>
          <a:blip r:embed="rId1"/>
          <a:srcRect l="13033" r="8925" b="5556"/>
          <a:stretch>
            <a:fillRect/>
          </a:stretch>
        </p:blipFill>
        <p:spPr bwMode="auto">
          <a:xfrm>
            <a:off x="5943600" y="2590800"/>
            <a:ext cx="2667000" cy="3976688"/>
          </a:xfrm>
          <a:prstGeom prst="rect">
            <a:avLst/>
          </a:prstGeom>
          <a:noFill/>
          <a:ln w="9525">
            <a:noFill/>
            <a:miter lim="800000"/>
            <a:headEnd/>
            <a:tailEnd/>
          </a:ln>
        </p:spPr>
      </p:pic>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20000"/>
                <a:lumOff val="80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latin typeface="黑体" panose="02010609060101010101" pitchFamily="49" charset="-122"/>
                <a:ea typeface="黑体" panose="02010609060101010101" pitchFamily="49" charset="-122"/>
              </a:rPr>
              <a:t>            </a:t>
            </a:r>
            <a:r>
              <a:rPr lang="zh-CN" altLang="en-US" sz="2800" b="1" dirty="0">
                <a:latin typeface="黑体" panose="02010609060101010101" pitchFamily="49" charset="-122"/>
                <a:ea typeface="黑体" panose="02010609060101010101" pitchFamily="49" charset="-122"/>
              </a:rPr>
              <a:t>隔热常用方法主要有热绝缘和热屏挡。</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b="1" kern="0" dirty="0">
                <a:latin typeface="黑体" panose="02010609060101010101" pitchFamily="49" charset="-122"/>
                <a:ea typeface="黑体" panose="02010609060101010101" pitchFamily="49" charset="-122"/>
              </a:rPr>
              <a:t>    </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热绝缘：</a:t>
            </a:r>
            <a:r>
              <a:rPr lang="zh-CN" altLang="en-US" sz="2400" b="1" dirty="0">
                <a:latin typeface="黑体" panose="02010609060101010101" pitchFamily="49" charset="-122"/>
                <a:ea typeface="黑体" panose="02010609060101010101" pitchFamily="49" charset="-122"/>
              </a:rPr>
              <a:t>在发热体外直接包覆一层导热性能差的材料后，由于热阻的增加，发热体向外放散的热量就会减少。材料的导热性越差，厚度越大，则发热体向外散热就减少的越多。</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400" b="1" dirty="0">
                <a:latin typeface="黑体" panose="02010609060101010101" pitchFamily="49" charset="-122"/>
                <a:ea typeface="黑体" panose="02010609060101010101" pitchFamily="49" charset="-122"/>
              </a:rPr>
              <a:t>          热绝缘一般分为包裹、涂抹、砌筑和填充。常用的隔热材料有草灰、草绳、泥土、土坯、青砖、石棉、矿渣棉等。</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20000"/>
                <a:lumOff val="80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latin typeface="黑体" panose="02010609060101010101" pitchFamily="49" charset="-122"/>
                <a:ea typeface="黑体" panose="02010609060101010101" pitchFamily="49" charset="-122"/>
              </a:rPr>
              <a:t>                      </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b="1" kern="0" dirty="0">
                <a:latin typeface="黑体" panose="02010609060101010101" pitchFamily="49" charset="-122"/>
                <a:ea typeface="黑体" panose="02010609060101010101" pitchFamily="49" charset="-122"/>
              </a:rPr>
              <a:t>   </a:t>
            </a:r>
            <a:r>
              <a:rPr lang="en-US" altLang="zh-CN" sz="3200" b="1" kern="0" dirty="0">
                <a:solidFill>
                  <a:schemeClr val="accent2">
                    <a:lumMod val="75000"/>
                  </a:schemeClr>
                </a:solidFill>
                <a:latin typeface="黑体" panose="02010609060101010101" pitchFamily="49" charset="-122"/>
                <a:ea typeface="黑体" panose="02010609060101010101" pitchFamily="49" charset="-122"/>
              </a:rPr>
              <a:t> </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热屏挡：</a:t>
            </a:r>
            <a:r>
              <a:rPr lang="zh-CN" altLang="en-US" sz="2400" b="1" dirty="0">
                <a:latin typeface="黑体" panose="02010609060101010101" pitchFamily="49" charset="-122"/>
                <a:ea typeface="黑体" panose="02010609060101010101" pitchFamily="49" charset="-122"/>
              </a:rPr>
              <a:t>根据用途可分为透明、半透明和不透明三类。</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000" b="1" dirty="0">
                <a:latin typeface="黑体" panose="02010609060101010101" pitchFamily="49" charset="-122"/>
                <a:ea typeface="黑体" panose="02010609060101010101" pitchFamily="49" charset="-122"/>
              </a:rPr>
              <a:t>           </a:t>
            </a:r>
            <a:r>
              <a:rPr lang="zh-CN" altLang="en-US" sz="2400" b="1" dirty="0">
                <a:latin typeface="黑体" panose="02010609060101010101" pitchFamily="49" charset="-122"/>
                <a:ea typeface="黑体" panose="02010609060101010101" pitchFamily="49" charset="-122"/>
              </a:rPr>
              <a:t>常用的有玻璃板、铁纱屏、铁纱水幕、石棉板、铁板及流动水箱等。</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40000"/>
                <a:lumOff val="60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latin typeface="黑体" panose="02010609060101010101" pitchFamily="49" charset="-122"/>
                <a:ea typeface="黑体" panose="02010609060101010101" pitchFamily="49" charset="-122"/>
              </a:rPr>
              <a:t>                      </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400" b="1" dirty="0">
                <a:latin typeface="黑体" panose="02010609060101010101" pitchFamily="49" charset="-122"/>
                <a:ea typeface="黑体" panose="02010609060101010101" pitchFamily="49" charset="-122"/>
              </a:rPr>
              <a:t>        在车间上部装可调节的排风天窗，加强车间内空气对流，降低车间温度。</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pic>
        <p:nvPicPr>
          <p:cNvPr id="254979" name="Picture 6" descr="http://web.zgny.com.cn/User_Doc/30703/ProductUpload/20111281422388029.jpg"/>
          <p:cNvPicPr>
            <a:picLocks noChangeAspect="1" noChangeArrowheads="1"/>
          </p:cNvPicPr>
          <p:nvPr/>
        </p:nvPicPr>
        <p:blipFill>
          <a:blip r:embed="rId6"/>
          <a:srcRect/>
          <a:stretch>
            <a:fillRect/>
          </a:stretch>
        </p:blipFill>
        <p:spPr bwMode="auto">
          <a:xfrm>
            <a:off x="0" y="3538538"/>
            <a:ext cx="4429125" cy="2989262"/>
          </a:xfrm>
          <a:prstGeom prst="rect">
            <a:avLst/>
          </a:prstGeom>
          <a:noFill/>
          <a:ln w="9525">
            <a:noFill/>
            <a:miter lim="800000"/>
            <a:headEnd/>
            <a:tailEnd/>
          </a:ln>
        </p:spPr>
      </p:pic>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254981" name="Picture 1" descr="J:\培训讲义\职业卫生\2015年成都市安监局\照片\玻璃钢负压风机.jpg"/>
          <p:cNvPicPr>
            <a:picLocks noChangeAspect="1" noChangeArrowheads="1"/>
          </p:cNvPicPr>
          <p:nvPr/>
        </p:nvPicPr>
        <p:blipFill>
          <a:blip r:embed="rId7"/>
          <a:srcRect/>
          <a:stretch>
            <a:fillRect/>
          </a:stretch>
        </p:blipFill>
        <p:spPr bwMode="auto">
          <a:xfrm>
            <a:off x="4572000" y="3143250"/>
            <a:ext cx="4572000" cy="3429000"/>
          </a:xfrm>
          <a:prstGeom prst="rect">
            <a:avLst/>
          </a:prstGeom>
          <a:noFill/>
          <a:ln w="9525">
            <a:noFill/>
            <a:miter lim="800000"/>
            <a:headEnd/>
            <a:tailEnd/>
          </a:ln>
        </p:spPr>
      </p:pic>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40000"/>
                <a:lumOff val="60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latin typeface="黑体" panose="02010609060101010101" pitchFamily="49" charset="-122"/>
                <a:ea typeface="黑体" panose="02010609060101010101" pitchFamily="49" charset="-122"/>
              </a:rPr>
              <a:t>                   </a:t>
            </a:r>
            <a:r>
              <a:rPr lang="zh-CN" altLang="en-US" sz="2400" b="1" dirty="0">
                <a:latin typeface="黑体" panose="02010609060101010101" pitchFamily="49" charset="-122"/>
                <a:ea typeface="黑体" panose="02010609060101010101" pitchFamily="49" charset="-122"/>
              </a:rPr>
              <a:t>在车间上部装可调节的排风天窗，加强车间内空气对流，降低车间温度。</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256004" name="Picture 2" descr="J:\培训讲义\职业卫生\2015年成都市安监局\照片\屋顶无动力风机.jpg"/>
          <p:cNvPicPr>
            <a:picLocks noChangeAspect="1" noChangeArrowheads="1"/>
          </p:cNvPicPr>
          <p:nvPr/>
        </p:nvPicPr>
        <p:blipFill>
          <a:blip r:embed="rId6"/>
          <a:srcRect/>
          <a:stretch>
            <a:fillRect/>
          </a:stretch>
        </p:blipFill>
        <p:spPr bwMode="auto">
          <a:xfrm>
            <a:off x="0" y="2857500"/>
            <a:ext cx="4286250" cy="3214688"/>
          </a:xfrm>
          <a:prstGeom prst="rect">
            <a:avLst/>
          </a:prstGeom>
          <a:noFill/>
          <a:ln w="9525">
            <a:noFill/>
            <a:miter lim="800000"/>
            <a:headEnd/>
            <a:tailEnd/>
          </a:ln>
        </p:spPr>
      </p:pic>
      <p:pic>
        <p:nvPicPr>
          <p:cNvPr id="256005" name="Picture 3" descr="J:\培训讲义\职业卫生\2015年成都市安监局\照片\气楼 电动启闭式通风天窗 屋顶通风器.jpg"/>
          <p:cNvPicPr>
            <a:picLocks noChangeAspect="1" noChangeArrowheads="1"/>
          </p:cNvPicPr>
          <p:nvPr/>
        </p:nvPicPr>
        <p:blipFill>
          <a:blip r:embed="rId7"/>
          <a:srcRect/>
          <a:stretch>
            <a:fillRect/>
          </a:stretch>
        </p:blipFill>
        <p:spPr bwMode="auto">
          <a:xfrm>
            <a:off x="4330700" y="2857500"/>
            <a:ext cx="4813300" cy="3214688"/>
          </a:xfrm>
          <a:prstGeom prst="rect">
            <a:avLst/>
          </a:prstGeom>
          <a:noFill/>
          <a:ln w="9525">
            <a:noFill/>
            <a:miter lim="800000"/>
            <a:headEnd/>
            <a:tailEnd/>
          </a:ln>
        </p:spPr>
      </p:pic>
      <p:sp>
        <p:nvSpPr>
          <p:cNvPr id="256006" name="TextBox 8"/>
          <p:cNvSpPr txBox="1">
            <a:spLocks noChangeArrowheads="1"/>
          </p:cNvSpPr>
          <p:nvPr/>
        </p:nvSpPr>
        <p:spPr bwMode="auto">
          <a:xfrm>
            <a:off x="357188" y="6072188"/>
            <a:ext cx="3071812"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屋顶无动力风机</a:t>
            </a:r>
            <a:endParaRPr lang="zh-CN" altLang="en-US" b="1">
              <a:solidFill>
                <a:srgbClr val="003192"/>
              </a:solidFill>
              <a:latin typeface="黑体" panose="02010609060101010101" pitchFamily="49" charset="-122"/>
              <a:ea typeface="黑体" panose="02010609060101010101" pitchFamily="49" charset="-122"/>
            </a:endParaRPr>
          </a:p>
        </p:txBody>
      </p:sp>
      <p:sp>
        <p:nvSpPr>
          <p:cNvPr id="256007" name="TextBox 9"/>
          <p:cNvSpPr txBox="1">
            <a:spLocks noChangeArrowheads="1"/>
          </p:cNvSpPr>
          <p:nvPr/>
        </p:nvSpPr>
        <p:spPr bwMode="auto">
          <a:xfrm>
            <a:off x="4643438" y="6072188"/>
            <a:ext cx="4286250"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气楼 电动启闭式通风天窗 屋顶通风器</a:t>
            </a:r>
            <a:endParaRPr lang="zh-CN" altLang="en-US" b="1">
              <a:solidFill>
                <a:srgbClr val="003192"/>
              </a:solidFill>
              <a:latin typeface="黑体" panose="02010609060101010101" pitchFamily="49" charset="-122"/>
              <a:ea typeface="黑体" panose="02010609060101010101" pitchFamily="49" charset="-122"/>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4"/>
          <p:cNvGraphicFramePr>
            <a:graphicFrameLocks noGrp="1"/>
          </p:cNvGraphicFramePr>
          <p:nvPr/>
        </p:nvGraphicFramePr>
        <p:xfrm>
          <a:off x="0" y="533400"/>
          <a:ext cx="9144000" cy="6391275"/>
        </p:xfrm>
        <a:graphic>
          <a:graphicData uri="http://schemas.openxmlformats.org/drawingml/2006/table">
            <a:tbl>
              <a:tblPr/>
              <a:tblGrid>
                <a:gridCol w="326803"/>
                <a:gridCol w="587597"/>
                <a:gridCol w="838200"/>
                <a:gridCol w="3810000"/>
                <a:gridCol w="3581399"/>
              </a:tblGrid>
              <a:tr h="609600">
                <a:tc>
                  <a:txBody>
                    <a:bodyPr/>
                    <a:lstStyle/>
                    <a:p>
                      <a:pPr algn="ctr"/>
                      <a:r>
                        <a:rPr lang="en-US" altLang="zh-CN" sz="1400" b="1" dirty="0">
                          <a:solidFill>
                            <a:srgbClr val="003192"/>
                          </a:solidFill>
                          <a:latin typeface="Times New Roman" panose="02020603050405020304" pitchFamily="18" charset="0"/>
                          <a:cs typeface="Times New Roman" panose="02020603050405020304" pitchFamily="18" charset="0"/>
                        </a:rPr>
                        <a:t>序</a:t>
                      </a:r>
                      <a:endParaRPr lang="zh-CN" altLang="en-US" sz="1400" b="1" dirty="0">
                        <a:solidFill>
                          <a:srgbClr val="003192"/>
                        </a:solidFill>
                        <a:latin typeface="Times New Roman" panose="02020603050405020304" pitchFamily="18" charset="0"/>
                        <a:cs typeface="Times New Roman" panose="02020603050405020304" pitchFamily="18" charset="0"/>
                      </a:endParaRPr>
                    </a:p>
                    <a:p>
                      <a:pPr algn="ctr"/>
                      <a:r>
                        <a:rPr lang="en-US" altLang="zh-CN" sz="1400" b="1" dirty="0">
                          <a:solidFill>
                            <a:srgbClr val="003192"/>
                          </a:solidFill>
                          <a:latin typeface="Times New Roman" panose="02020603050405020304" pitchFamily="18" charset="0"/>
                          <a:cs typeface="Times New Roman" panose="02020603050405020304" pitchFamily="18" charset="0"/>
                        </a:rPr>
                        <a:t>号</a:t>
                      </a:r>
                      <a:endParaRPr lang="zh-CN" altLang="en-US" sz="1400" b="1"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r>
                        <a:rPr lang="en-US" altLang="zh-CN" sz="1400" b="1" spc="-100" baseline="0" dirty="0">
                          <a:solidFill>
                            <a:srgbClr val="003192"/>
                          </a:solidFill>
                          <a:latin typeface="Times New Roman" panose="02020603050405020304" pitchFamily="18" charset="0"/>
                          <a:cs typeface="Times New Roman" panose="02020603050405020304" pitchFamily="18" charset="0"/>
                        </a:rPr>
                        <a:t>生产</a:t>
                      </a:r>
                      <a:endParaRPr lang="zh-CN" altLang="en-US" sz="1400" b="1" spc="-100" baseline="0" dirty="0">
                        <a:solidFill>
                          <a:srgbClr val="003192"/>
                        </a:solidFill>
                        <a:latin typeface="Times New Roman" panose="02020603050405020304" pitchFamily="18" charset="0"/>
                        <a:cs typeface="Times New Roman" panose="02020603050405020304" pitchFamily="18" charset="0"/>
                      </a:endParaRPr>
                    </a:p>
                    <a:p>
                      <a:pPr algn="ctr"/>
                      <a:r>
                        <a:rPr lang="en-US" altLang="zh-CN" sz="1400" b="1" spc="-100" baseline="0" dirty="0">
                          <a:solidFill>
                            <a:srgbClr val="003192"/>
                          </a:solidFill>
                          <a:latin typeface="Times New Roman" panose="02020603050405020304" pitchFamily="18" charset="0"/>
                          <a:cs typeface="Times New Roman" panose="02020603050405020304" pitchFamily="18" charset="0"/>
                        </a:rPr>
                        <a:t>系统</a:t>
                      </a:r>
                      <a:endParaRPr lang="zh-CN" altLang="en-US" sz="1400" b="1" spc="-100" baseline="0"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ts val="1500"/>
                        </a:lnSpc>
                      </a:pPr>
                      <a:r>
                        <a:rPr lang="en-US" altLang="zh-CN" sz="1400" b="1" kern="0" spc="-150" baseline="0" dirty="0" err="1">
                          <a:solidFill>
                            <a:srgbClr val="003192"/>
                          </a:solidFill>
                          <a:latin typeface="Times New Roman" panose="02020603050405020304" pitchFamily="18" charset="0"/>
                          <a:cs typeface="Times New Roman" panose="02020603050405020304" pitchFamily="18" charset="0"/>
                        </a:rPr>
                        <a:t>接触的</a:t>
                      </a:r>
                      <a:endParaRPr lang="en-US" altLang="zh-CN" sz="1400" b="1" kern="0" spc="-150" baseline="0" dirty="0">
                        <a:solidFill>
                          <a:srgbClr val="003192"/>
                        </a:solidFill>
                        <a:latin typeface="Times New Roman" panose="02020603050405020304" pitchFamily="18" charset="0"/>
                        <a:cs typeface="Times New Roman" panose="02020603050405020304" pitchFamily="18" charset="0"/>
                      </a:endParaRPr>
                    </a:p>
                    <a:p>
                      <a:pPr algn="ctr">
                        <a:lnSpc>
                          <a:spcPts val="1500"/>
                        </a:lnSpc>
                      </a:pPr>
                      <a:r>
                        <a:rPr lang="en-US" altLang="zh-CN" sz="1400" b="1" kern="0" spc="-150" baseline="0" dirty="0" err="1">
                          <a:solidFill>
                            <a:srgbClr val="003192"/>
                          </a:solidFill>
                          <a:latin typeface="Times New Roman" panose="02020603050405020304" pitchFamily="18" charset="0"/>
                          <a:cs typeface="Times New Roman" panose="02020603050405020304" pitchFamily="18" charset="0"/>
                        </a:rPr>
                        <a:t>职业病</a:t>
                      </a:r>
                      <a:endParaRPr lang="zh-CN" altLang="en-US" sz="1400" b="1" kern="0" spc="-150" baseline="0" dirty="0">
                        <a:solidFill>
                          <a:srgbClr val="003192"/>
                        </a:solidFill>
                        <a:latin typeface="Times New Roman" panose="02020603050405020304" pitchFamily="18" charset="0"/>
                        <a:cs typeface="Times New Roman" panose="02020603050405020304" pitchFamily="18" charset="0"/>
                      </a:endParaRPr>
                    </a:p>
                    <a:p>
                      <a:pPr algn="ctr">
                        <a:lnSpc>
                          <a:spcPts val="1500"/>
                        </a:lnSpc>
                      </a:pPr>
                      <a:r>
                        <a:rPr lang="en-US" altLang="zh-CN" sz="1400" b="1" kern="0" spc="-150" baseline="0" dirty="0">
                          <a:solidFill>
                            <a:srgbClr val="003192"/>
                          </a:solidFill>
                          <a:latin typeface="Times New Roman" panose="02020603050405020304" pitchFamily="18" charset="0"/>
                          <a:cs typeface="Times New Roman" panose="02020603050405020304" pitchFamily="18" charset="0"/>
                        </a:rPr>
                        <a:t>危害因素</a:t>
                      </a:r>
                      <a:endParaRPr lang="zh-CN" altLang="en-US" sz="1400" b="1" kern="0" spc="-150" baseline="0"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r>
                        <a:rPr lang="en-US" altLang="zh-CN" sz="1400" b="1" dirty="0">
                          <a:solidFill>
                            <a:srgbClr val="003192"/>
                          </a:solidFill>
                          <a:latin typeface="Times New Roman" panose="02020603050405020304" pitchFamily="18" charset="0"/>
                          <a:cs typeface="Times New Roman" panose="02020603050405020304" pitchFamily="18" charset="0"/>
                        </a:rPr>
                        <a:t>拟采取的职业病防护设施</a:t>
                      </a:r>
                      <a:endParaRPr lang="zh-CN" altLang="en-US" sz="1400" b="1"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r>
                        <a:rPr lang="en-US" altLang="zh-CN" sz="1400" b="1" dirty="0">
                          <a:solidFill>
                            <a:srgbClr val="003192"/>
                          </a:solidFill>
                          <a:latin typeface="Times New Roman" panose="02020603050405020304" pitchFamily="18" charset="0"/>
                          <a:cs typeface="Times New Roman" panose="02020603050405020304" pitchFamily="18" charset="0"/>
                        </a:rPr>
                        <a:t>类比工程采取的职业病防护设施</a:t>
                      </a:r>
                      <a:endParaRPr lang="zh-CN" altLang="en-US" sz="1400" b="1"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r>
              <a:tr h="3147060">
                <a:tc>
                  <a:txBody>
                    <a:bodyPr/>
                    <a:lstStyle/>
                    <a:p>
                      <a:pPr algn="ctr"/>
                      <a:r>
                        <a:rPr lang="en-US" altLang="zh-CN" sz="1400" b="1" dirty="0">
                          <a:solidFill>
                            <a:srgbClr val="003192"/>
                          </a:solidFill>
                          <a:latin typeface="Times New Roman" panose="02020603050405020304" pitchFamily="18" charset="0"/>
                          <a:cs typeface="Times New Roman" panose="02020603050405020304" pitchFamily="18" charset="0"/>
                        </a:rPr>
                        <a:t>1</a:t>
                      </a:r>
                      <a:endParaRPr lang="zh-CN" altLang="en-US" sz="1400" b="1"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r>
                        <a:rPr lang="en-US" altLang="zh-CN" sz="1400" b="1" dirty="0">
                          <a:solidFill>
                            <a:srgbClr val="003192"/>
                          </a:solidFill>
                          <a:latin typeface="Times New Roman" panose="02020603050405020304" pitchFamily="18" charset="0"/>
                          <a:cs typeface="Times New Roman" panose="02020603050405020304" pitchFamily="18" charset="0"/>
                        </a:rPr>
                        <a:t>燃料</a:t>
                      </a:r>
                      <a:endParaRPr lang="zh-CN" altLang="en-US" sz="1400" b="1" dirty="0">
                        <a:solidFill>
                          <a:srgbClr val="003192"/>
                        </a:solidFill>
                        <a:latin typeface="Times New Roman" panose="02020603050405020304" pitchFamily="18" charset="0"/>
                        <a:cs typeface="Times New Roman" panose="02020603050405020304" pitchFamily="18" charset="0"/>
                      </a:endParaRPr>
                    </a:p>
                    <a:p>
                      <a:pPr algn="ctr"/>
                      <a:r>
                        <a:rPr lang="en-US" altLang="zh-CN" sz="1400" b="1" dirty="0">
                          <a:solidFill>
                            <a:srgbClr val="003192"/>
                          </a:solidFill>
                          <a:latin typeface="Times New Roman" panose="02020603050405020304" pitchFamily="18" charset="0"/>
                          <a:cs typeface="Times New Roman" panose="02020603050405020304" pitchFamily="18" charset="0"/>
                        </a:rPr>
                        <a:t>运输</a:t>
                      </a:r>
                      <a:endParaRPr lang="zh-CN" altLang="en-US" sz="1400" b="1" dirty="0">
                        <a:solidFill>
                          <a:srgbClr val="003192"/>
                        </a:solidFill>
                        <a:latin typeface="Times New Roman" panose="02020603050405020304" pitchFamily="18" charset="0"/>
                        <a:cs typeface="Times New Roman" panose="02020603050405020304" pitchFamily="18" charset="0"/>
                      </a:endParaRPr>
                    </a:p>
                    <a:p>
                      <a:pPr algn="ctr"/>
                      <a:r>
                        <a:rPr lang="en-US" altLang="zh-CN" sz="1400" b="1" dirty="0">
                          <a:solidFill>
                            <a:srgbClr val="003192"/>
                          </a:solidFill>
                          <a:latin typeface="Times New Roman" panose="02020603050405020304" pitchFamily="18" charset="0"/>
                          <a:cs typeface="Times New Roman" panose="02020603050405020304" pitchFamily="18" charset="0"/>
                        </a:rPr>
                        <a:t>系统</a:t>
                      </a:r>
                      <a:endParaRPr lang="zh-CN" altLang="en-US" sz="1400" b="1"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r>
                        <a:rPr lang="en-US" altLang="zh-CN" sz="1400" b="1" dirty="0">
                          <a:solidFill>
                            <a:srgbClr val="003192"/>
                          </a:solidFill>
                          <a:latin typeface="Times New Roman" panose="02020603050405020304" pitchFamily="18" charset="0"/>
                          <a:cs typeface="Times New Roman" panose="02020603050405020304" pitchFamily="18" charset="0"/>
                        </a:rPr>
                        <a:t>煤尘</a:t>
                      </a:r>
                      <a:endParaRPr lang="zh-CN" altLang="en-US" sz="1400" b="1"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l">
                        <a:lnSpc>
                          <a:spcPts val="15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1、运煤栈桥拟采用全封闭式。</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5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2、皮带通廊拟设水冲洗设施，定期对地面进行水力清扫。</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5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3、煤仓间底层拟设置水冲洗装置及排水沟。煤仓间40m皮带层</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5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拟设水冲洗设施，定期对地面进行水力清扫。</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5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4、输煤系统转运站拟在落煤点设置喷雾除尘、布袋除尘器或湿</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5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式除尘器，输送皮带机头、机尾进行集中除尘。</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5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5、带式输送机拟在每个落料点设密封式导料槽，并拟设置缓冲</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5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锁气挡板。在带式输送机拟装设胶带承载面清扫器。</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5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6、拟建项目采用梨煤器配煤时，其卸料漏斗拟装设锁气挡板抑</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5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制煤尘。</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1、输煤栈桥采用封闭式。</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2、输煤系统转运站分别设置了袋式除尘器，输送皮带机机头、机尾进行集中除尘。</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3、各带式输送机设置密闭式防尘罩，出口处设有软挡帘。</a:t>
                      </a:r>
                      <a:r>
                        <a:rPr lang="en-US" altLang="zh-CN" sz="1400" b="1" spc="-80" baseline="0" dirty="0" err="1">
                          <a:solidFill>
                            <a:srgbClr val="003192"/>
                          </a:solidFill>
                          <a:latin typeface="Times New Roman" panose="02020603050405020304" pitchFamily="18" charset="0"/>
                          <a:cs typeface="Times New Roman" panose="02020603050405020304" pitchFamily="18" charset="0"/>
                        </a:rPr>
                        <a:t>防尘罩设置了观察口，并采用胶垫密封</a:t>
                      </a:r>
                      <a:r>
                        <a:rPr lang="en-US" altLang="zh-CN" sz="1400" b="1" spc="-80" baseline="0" dirty="0">
                          <a:solidFill>
                            <a:srgbClr val="003192"/>
                          </a:solidFill>
                          <a:latin typeface="Times New Roman" panose="02020603050405020304" pitchFamily="18" charset="0"/>
                          <a:cs typeface="Times New Roman" panose="02020603050405020304" pitchFamily="18" charset="0"/>
                        </a:rPr>
                        <a:t>。</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4、带式输送机落差除采用密闭溜槽，并设置锁气器。</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5、各带式输送机均设置有空载面及承载面清扫器。</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6、各条皮带通廊设有水冲洗设施，定期进行水力清扫，防止二次扬尘。</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7、C2A、C2B皮带犁式卸煤器下煤口双侧设置了28个防护罩，罩顶高于皮带20cm，罩宽大于犁煤器宽度。</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8、在卸煤处、转运站、碎煤机室等工作场所设置了工业电视摄像头。</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r>
              <a:tr h="2438400">
                <a:tc>
                  <a:txBody>
                    <a:bodyPr/>
                    <a:lstStyle/>
                    <a:p>
                      <a:pPr algn="ctr"/>
                      <a:r>
                        <a:rPr lang="en-US" altLang="zh-CN" sz="1400" b="1" dirty="0">
                          <a:solidFill>
                            <a:srgbClr val="003192"/>
                          </a:solidFill>
                          <a:latin typeface="Times New Roman" panose="02020603050405020304" pitchFamily="18" charset="0"/>
                          <a:cs typeface="Times New Roman" panose="02020603050405020304" pitchFamily="18" charset="0"/>
                        </a:rPr>
                        <a:t>2</a:t>
                      </a:r>
                      <a:endParaRPr lang="zh-CN" altLang="en-US" sz="1400" b="1"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r>
                        <a:rPr lang="en-US" altLang="zh-CN" sz="1400" b="1" dirty="0">
                          <a:solidFill>
                            <a:srgbClr val="003192"/>
                          </a:solidFill>
                          <a:latin typeface="Times New Roman" panose="02020603050405020304" pitchFamily="18" charset="0"/>
                          <a:cs typeface="Times New Roman" panose="02020603050405020304" pitchFamily="18" charset="0"/>
                        </a:rPr>
                        <a:t>燃烧</a:t>
                      </a:r>
                      <a:endParaRPr lang="zh-CN" altLang="en-US" sz="1400" b="1" dirty="0">
                        <a:solidFill>
                          <a:srgbClr val="003192"/>
                        </a:solidFill>
                        <a:latin typeface="Times New Roman" panose="02020603050405020304" pitchFamily="18" charset="0"/>
                        <a:cs typeface="Times New Roman" panose="02020603050405020304" pitchFamily="18" charset="0"/>
                      </a:endParaRPr>
                    </a:p>
                    <a:p>
                      <a:pPr algn="ctr"/>
                      <a:r>
                        <a:rPr lang="en-US" altLang="zh-CN" sz="1400" b="1" dirty="0">
                          <a:solidFill>
                            <a:srgbClr val="003192"/>
                          </a:solidFill>
                          <a:latin typeface="Times New Roman" panose="02020603050405020304" pitchFamily="18" charset="0"/>
                          <a:cs typeface="Times New Roman" panose="02020603050405020304" pitchFamily="18" charset="0"/>
                        </a:rPr>
                        <a:t>系统</a:t>
                      </a:r>
                      <a:endParaRPr lang="zh-CN" altLang="en-US" sz="1400" b="1"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r>
                        <a:rPr lang="en-US" altLang="zh-CN" sz="1400" b="1" dirty="0" err="1">
                          <a:solidFill>
                            <a:srgbClr val="003192"/>
                          </a:solidFill>
                          <a:latin typeface="Times New Roman" panose="02020603050405020304" pitchFamily="18" charset="0"/>
                          <a:cs typeface="Times New Roman" panose="02020603050405020304" pitchFamily="18" charset="0"/>
                        </a:rPr>
                        <a:t>煤尘</a:t>
                      </a:r>
                      <a:endParaRPr lang="en-US" altLang="zh-CN" sz="1400" b="1" dirty="0">
                        <a:solidFill>
                          <a:srgbClr val="003192"/>
                        </a:solidFill>
                        <a:latin typeface="Times New Roman" panose="02020603050405020304" pitchFamily="18" charset="0"/>
                        <a:cs typeface="Times New Roman" panose="02020603050405020304" pitchFamily="18" charset="0"/>
                      </a:endParaRPr>
                    </a:p>
                    <a:p>
                      <a:pPr algn="ctr"/>
                      <a:endParaRPr lang="en-US" altLang="zh-CN" sz="1400" b="1" dirty="0">
                        <a:solidFill>
                          <a:srgbClr val="003192"/>
                        </a:solidFill>
                        <a:latin typeface="Times New Roman" panose="02020603050405020304" pitchFamily="18" charset="0"/>
                        <a:cs typeface="Times New Roman" panose="02020603050405020304" pitchFamily="18" charset="0"/>
                      </a:endParaRPr>
                    </a:p>
                    <a:p>
                      <a:pPr algn="ctr"/>
                      <a:r>
                        <a:rPr lang="en-US" altLang="zh-CN" sz="1400" b="1" dirty="0" err="1">
                          <a:solidFill>
                            <a:srgbClr val="003192"/>
                          </a:solidFill>
                          <a:latin typeface="Times New Roman" panose="02020603050405020304" pitchFamily="18" charset="0"/>
                          <a:cs typeface="Times New Roman" panose="02020603050405020304" pitchFamily="18" charset="0"/>
                        </a:rPr>
                        <a:t>矽尘</a:t>
                      </a:r>
                      <a:endParaRPr lang="zh-CN" altLang="en-US" sz="1400" b="1"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1、锅炉房紧身封闭布置。</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2、锅炉给煤机层的各给煤机均拟进行全封闭设置。</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3、锅炉除灰系统拟采用单管输送的正压浓相气力输送系统，输灰管道密闭。</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4、锅炉烟气除灰拟选用布袋除尘器，其除尘器效率≥99.97%。</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5、锅炉房拟设置真空清扫系统，主要对锅炉本体及煤仓间、除尘器间进行灰尘清扫。</a:t>
                      </a:r>
                      <a:r>
                        <a:rPr lang="en-US" altLang="zh-CN" sz="1400" b="1" spc="-80" baseline="0" dirty="0" err="1">
                          <a:solidFill>
                            <a:srgbClr val="003192"/>
                          </a:solidFill>
                          <a:latin typeface="Times New Roman" panose="02020603050405020304" pitchFamily="18" charset="0"/>
                          <a:cs typeface="Times New Roman" panose="02020603050405020304" pitchFamily="18" charset="0"/>
                        </a:rPr>
                        <a:t>真空清扫系统分层设置管网系统，管网附件包括管道、输送软管、吸嘴、快速接头、弯头、管接头、支吊架等</a:t>
                      </a:r>
                      <a:r>
                        <a:rPr lang="en-US" altLang="zh-CN" sz="1400" b="1" spc="-80" baseline="0" dirty="0">
                          <a:solidFill>
                            <a:srgbClr val="003192"/>
                          </a:solidFill>
                          <a:latin typeface="Times New Roman" panose="02020603050405020304" pitchFamily="18" charset="0"/>
                          <a:cs typeface="Times New Roman" panose="02020603050405020304" pitchFamily="18" charset="0"/>
                        </a:rPr>
                        <a:t>。</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lnSpc>
                          <a:spcPts val="1400"/>
                        </a:lnSpc>
                      </a:pPr>
                      <a:r>
                        <a:rPr lang="en-US" altLang="zh-CN" sz="1400" b="1" spc="-80" baseline="0" dirty="0">
                          <a:solidFill>
                            <a:srgbClr val="003192"/>
                          </a:solidFill>
                          <a:latin typeface="Times New Roman" panose="02020603050405020304" pitchFamily="18" charset="0"/>
                          <a:cs typeface="Times New Roman" panose="02020603050405020304" pitchFamily="18" charset="0"/>
                        </a:rPr>
                        <a:t>6、煤仓间每个原煤斗拟设置一台水膜除尘器。</a:t>
                      </a:r>
                      <a:r>
                        <a:rPr lang="en-US" altLang="zh-CN" sz="1400" b="1" spc="-80" baseline="0" dirty="0" err="1">
                          <a:solidFill>
                            <a:srgbClr val="003192"/>
                          </a:solidFill>
                          <a:latin typeface="Times New Roman" panose="02020603050405020304" pitchFamily="18" charset="0"/>
                          <a:cs typeface="Times New Roman" panose="02020603050405020304" pitchFamily="18" charset="0"/>
                        </a:rPr>
                        <a:t>除尘器与运煤设备连锁运行</a:t>
                      </a:r>
                      <a:r>
                        <a:rPr lang="en-US" altLang="zh-CN" sz="1400" b="1" spc="-80" baseline="0" dirty="0">
                          <a:solidFill>
                            <a:srgbClr val="003192"/>
                          </a:solidFill>
                          <a:latin typeface="Times New Roman" panose="02020603050405020304" pitchFamily="18" charset="0"/>
                          <a:cs typeface="Times New Roman" panose="02020603050405020304" pitchFamily="18" charset="0"/>
                        </a:rPr>
                        <a:t>。</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l"/>
                      <a:r>
                        <a:rPr lang="en-US" altLang="zh-CN" sz="1400" b="1" spc="-80" baseline="0" dirty="0">
                          <a:solidFill>
                            <a:srgbClr val="003192"/>
                          </a:solidFill>
                          <a:latin typeface="Times New Roman" panose="02020603050405020304" pitchFamily="18" charset="0"/>
                          <a:cs typeface="Times New Roman" panose="02020603050405020304" pitchFamily="18" charset="0"/>
                        </a:rPr>
                        <a:t>1、锅炉给煤机层的各给煤机采用全封闭式。</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r>
                        <a:rPr lang="en-US" altLang="zh-CN" sz="1400" b="1" spc="-80" baseline="0" dirty="0">
                          <a:solidFill>
                            <a:srgbClr val="003192"/>
                          </a:solidFill>
                          <a:latin typeface="Times New Roman" panose="02020603050405020304" pitchFamily="18" charset="0"/>
                          <a:cs typeface="Times New Roman" panose="02020603050405020304" pitchFamily="18" charset="0"/>
                        </a:rPr>
                        <a:t>2、锅炉除灰采用正压气力输灰系统，各输灰管道密闭。</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r>
                        <a:rPr lang="en-US" altLang="zh-CN" sz="1400" b="1" spc="-80" baseline="0" dirty="0">
                          <a:solidFill>
                            <a:srgbClr val="003192"/>
                          </a:solidFill>
                          <a:latin typeface="Times New Roman" panose="02020603050405020304" pitchFamily="18" charset="0"/>
                          <a:cs typeface="Times New Roman" panose="02020603050405020304" pitchFamily="18" charset="0"/>
                        </a:rPr>
                        <a:t>3、每台锅炉都配有一台袋式除尘器。</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r>
                        <a:rPr lang="en-US" altLang="zh-CN" sz="1400" b="1" spc="-80" baseline="0" dirty="0">
                          <a:solidFill>
                            <a:srgbClr val="003192"/>
                          </a:solidFill>
                          <a:latin typeface="Times New Roman" panose="02020603050405020304" pitchFamily="18" charset="0"/>
                          <a:cs typeface="Times New Roman" panose="02020603050405020304" pitchFamily="18" charset="0"/>
                        </a:rPr>
                        <a:t>4、锅炉平台及楼梯为金属网格设置，减少了积尘。</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p>
                      <a:pPr algn="l"/>
                      <a:r>
                        <a:rPr lang="en-US" altLang="zh-CN" sz="1400" b="1" spc="-80" baseline="0" dirty="0">
                          <a:solidFill>
                            <a:srgbClr val="003192"/>
                          </a:solidFill>
                          <a:latin typeface="Times New Roman" panose="02020603050405020304" pitchFamily="18" charset="0"/>
                          <a:cs typeface="Times New Roman" panose="02020603050405020304" pitchFamily="18" charset="0"/>
                        </a:rPr>
                        <a:t>5、锅炉各平台设置有自动除灰器，落灰及专用输灰管道自然收集至锅炉0米层，集中处理。</a:t>
                      </a:r>
                      <a:endParaRPr lang="zh-CN" altLang="en-US" sz="1400" b="1" spc="-80" baseline="0" dirty="0">
                        <a:solidFill>
                          <a:srgbClr val="003192"/>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r>
            </a:tbl>
          </a:graphicData>
        </a:graphic>
      </p:graphicFrame>
      <p:sp>
        <p:nvSpPr>
          <p:cNvPr id="2" name="TextBox 1"/>
          <p:cNvSpPr txBox="1"/>
          <p:nvPr/>
        </p:nvSpPr>
        <p:spPr>
          <a:xfrm>
            <a:off x="831850" y="76200"/>
            <a:ext cx="8007350" cy="400050"/>
          </a:xfrm>
          <a:prstGeom prst="rect">
            <a:avLst/>
          </a:prstGeom>
          <a:solidFill>
            <a:srgbClr val="00863D"/>
          </a:solidFill>
        </p:spPr>
        <p:txBody>
          <a:bodyPr wrap="none" lIns="0" tIns="0" rIns="0">
            <a:spAutoFit/>
          </a:bodyPr>
          <a:lstStyle/>
          <a:p>
            <a:pPr fontAlgn="auto">
              <a:spcBef>
                <a:spcPts val="0"/>
              </a:spcBef>
              <a:spcAft>
                <a:spcPts val="0"/>
              </a:spcAft>
              <a:defRPr/>
            </a:pPr>
            <a:r>
              <a:rPr lang="en-US" altLang="zh-CN" sz="2300" b="1" dirty="0">
                <a:solidFill>
                  <a:schemeClr val="bg1">
                    <a:lumMod val="95000"/>
                  </a:schemeClr>
                </a:solidFill>
                <a:latin typeface="黑体" panose="02010609060101010101" pitchFamily="49" charset="-122"/>
                <a:ea typeface="黑体" panose="02010609060101010101" pitchFamily="49" charset="-122"/>
                <a:cs typeface="黑体" panose="02010609060101010101" pitchFamily="49" charset="-122"/>
              </a:rPr>
              <a:t>某电厂燃烧系统拟采取的职业病防护设施和类比工程防护设施</a:t>
            </a:r>
            <a:endParaRPr lang="en-US" altLang="zh-CN" sz="2300" b="1" dirty="0">
              <a:solidFill>
                <a:schemeClr val="bg1">
                  <a:lumMod val="95000"/>
                </a:schemeClr>
              </a:solidFill>
              <a:latin typeface="黑体" panose="02010609060101010101" pitchFamily="49" charset="-122"/>
              <a:ea typeface="黑体" panose="02010609060101010101" pitchFamily="49" charset="-122"/>
              <a:cs typeface="黑体" panose="02010609060101010101" pitchFamily="49" charset="-122"/>
            </a:endParaRP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40000"/>
                <a:lumOff val="60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latin typeface="黑体" panose="02010609060101010101" pitchFamily="49" charset="-122"/>
                <a:ea typeface="黑体" panose="02010609060101010101" pitchFamily="49" charset="-122"/>
              </a:rPr>
              <a:t>                      </a:t>
            </a:r>
            <a:r>
              <a:rPr lang="zh-CN" altLang="en-US" sz="2400" b="1" dirty="0">
                <a:latin typeface="黑体" panose="02010609060101010101" pitchFamily="49" charset="-122"/>
                <a:ea typeface="黑体" panose="02010609060101010101" pitchFamily="49" charset="-122"/>
              </a:rPr>
              <a:t>在车间上部装可调节的自然通风与机械排风天窗，加强车间内空气对流，降低车间温度。</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
        <p:nvSpPr>
          <p:cNvPr id="257028" name="TextBox 8"/>
          <p:cNvSpPr txBox="1">
            <a:spLocks noChangeArrowheads="1"/>
          </p:cNvSpPr>
          <p:nvPr/>
        </p:nvSpPr>
        <p:spPr bwMode="auto">
          <a:xfrm>
            <a:off x="357188" y="6072188"/>
            <a:ext cx="3071812"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屋顶式离心风机及通风管道</a:t>
            </a:r>
            <a:endParaRPr lang="zh-CN" altLang="en-US" b="1">
              <a:solidFill>
                <a:srgbClr val="003192"/>
              </a:solidFill>
              <a:latin typeface="黑体" panose="02010609060101010101" pitchFamily="49" charset="-122"/>
              <a:ea typeface="黑体" panose="02010609060101010101" pitchFamily="49" charset="-122"/>
            </a:endParaRPr>
          </a:p>
        </p:txBody>
      </p:sp>
      <p:sp>
        <p:nvSpPr>
          <p:cNvPr id="257029" name="TextBox 9"/>
          <p:cNvSpPr txBox="1">
            <a:spLocks noChangeArrowheads="1"/>
          </p:cNvSpPr>
          <p:nvPr/>
        </p:nvSpPr>
        <p:spPr bwMode="auto">
          <a:xfrm>
            <a:off x="4643438" y="6072188"/>
            <a:ext cx="4286250"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轴流式屋顶风机</a:t>
            </a:r>
            <a:r>
              <a:rPr lang="en-US" altLang="zh-CN" b="1">
                <a:solidFill>
                  <a:srgbClr val="003192"/>
                </a:solidFill>
                <a:latin typeface="黑体" panose="02010609060101010101" pitchFamily="49" charset="-122"/>
                <a:ea typeface="黑体" panose="02010609060101010101" pitchFamily="49" charset="-122"/>
              </a:rPr>
              <a:t>-</a:t>
            </a:r>
            <a:r>
              <a:rPr lang="zh-CN" altLang="en-US" b="1">
                <a:solidFill>
                  <a:srgbClr val="003192"/>
                </a:solidFill>
                <a:latin typeface="黑体" panose="02010609060101010101" pitchFamily="49" charset="-122"/>
                <a:ea typeface="黑体" panose="02010609060101010101" pitchFamily="49" charset="-122"/>
              </a:rPr>
              <a:t>电动排烟天窗</a:t>
            </a:r>
            <a:endParaRPr lang="zh-CN" altLang="en-US" b="1">
              <a:solidFill>
                <a:srgbClr val="003192"/>
              </a:solidFill>
              <a:latin typeface="黑体" panose="02010609060101010101" pitchFamily="49" charset="-122"/>
              <a:ea typeface="黑体" panose="02010609060101010101" pitchFamily="49" charset="-122"/>
            </a:endParaRPr>
          </a:p>
        </p:txBody>
      </p:sp>
      <p:pic>
        <p:nvPicPr>
          <p:cNvPr id="257030" name="Picture 2" descr="J:\培训讲义\职业卫生\2015年成都市安监局\照片\屋顶式离心风机及通风管道.jpg"/>
          <p:cNvPicPr>
            <a:picLocks noChangeAspect="1" noChangeArrowheads="1"/>
          </p:cNvPicPr>
          <p:nvPr/>
        </p:nvPicPr>
        <p:blipFill>
          <a:blip r:embed="rId6"/>
          <a:srcRect/>
          <a:stretch>
            <a:fillRect/>
          </a:stretch>
        </p:blipFill>
        <p:spPr bwMode="auto">
          <a:xfrm>
            <a:off x="0" y="2874963"/>
            <a:ext cx="4286250" cy="3217862"/>
          </a:xfrm>
          <a:prstGeom prst="rect">
            <a:avLst/>
          </a:prstGeom>
          <a:noFill/>
          <a:ln w="9525">
            <a:noFill/>
            <a:miter lim="800000"/>
            <a:headEnd/>
            <a:tailEnd/>
          </a:ln>
        </p:spPr>
      </p:pic>
      <p:pic>
        <p:nvPicPr>
          <p:cNvPr id="257031" name="Picture 3" descr="J:\培训讲义\职业卫生\2015年成都市安监局\照片\轴流式屋顶风机-电动排烟天窗-通风.jpg"/>
          <p:cNvPicPr>
            <a:picLocks noChangeAspect="1" noChangeArrowheads="1"/>
          </p:cNvPicPr>
          <p:nvPr/>
        </p:nvPicPr>
        <p:blipFill>
          <a:blip r:embed="rId7"/>
          <a:srcRect t="20000" b="12500"/>
          <a:stretch>
            <a:fillRect/>
          </a:stretch>
        </p:blipFill>
        <p:spPr bwMode="auto">
          <a:xfrm>
            <a:off x="4429125" y="2889250"/>
            <a:ext cx="4714875" cy="3182938"/>
          </a:xfrm>
          <a:prstGeom prst="rect">
            <a:avLst/>
          </a:prstGeom>
          <a:noFill/>
          <a:ln w="9525">
            <a:noFill/>
            <a:miter lim="800000"/>
            <a:headEnd/>
            <a:tailEnd/>
          </a:ln>
        </p:spPr>
      </p:pic>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40000"/>
                <a:lumOff val="60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latin typeface="黑体" panose="02010609060101010101" pitchFamily="49" charset="-122"/>
                <a:ea typeface="黑体" panose="02010609060101010101" pitchFamily="49" charset="-122"/>
              </a:rPr>
              <a:t>                      </a:t>
            </a:r>
            <a:r>
              <a:rPr lang="zh-CN" altLang="en-US" sz="2400" b="1" dirty="0">
                <a:latin typeface="黑体" panose="02010609060101010101" pitchFamily="49" charset="-122"/>
                <a:ea typeface="黑体" panose="02010609060101010101" pitchFamily="49" charset="-122"/>
              </a:rPr>
              <a:t>在车间侧面装机械排风风机，加强车间内空气对流，降低车间温度。</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
        <p:nvSpPr>
          <p:cNvPr id="258052" name="TextBox 8"/>
          <p:cNvSpPr txBox="1">
            <a:spLocks noChangeArrowheads="1"/>
          </p:cNvSpPr>
          <p:nvPr/>
        </p:nvSpPr>
        <p:spPr bwMode="auto">
          <a:xfrm>
            <a:off x="357188" y="6072188"/>
            <a:ext cx="3071812"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负压风机通风降温设备</a:t>
            </a:r>
            <a:endParaRPr lang="zh-CN" altLang="en-US" b="1">
              <a:solidFill>
                <a:srgbClr val="003192"/>
              </a:solidFill>
              <a:latin typeface="黑体" panose="02010609060101010101" pitchFamily="49" charset="-122"/>
              <a:ea typeface="黑体" panose="02010609060101010101" pitchFamily="49" charset="-122"/>
            </a:endParaRPr>
          </a:p>
        </p:txBody>
      </p:sp>
      <p:sp>
        <p:nvSpPr>
          <p:cNvPr id="258053" name="TextBox 9"/>
          <p:cNvSpPr txBox="1">
            <a:spLocks noChangeArrowheads="1"/>
          </p:cNvSpPr>
          <p:nvPr/>
        </p:nvSpPr>
        <p:spPr bwMode="auto">
          <a:xfrm>
            <a:off x="4643438" y="6072188"/>
            <a:ext cx="4286250"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注塑车间通风降温解决方案</a:t>
            </a:r>
            <a:endParaRPr lang="zh-CN" altLang="en-US" b="1">
              <a:solidFill>
                <a:srgbClr val="003192"/>
              </a:solidFill>
              <a:latin typeface="黑体" panose="02010609060101010101" pitchFamily="49" charset="-122"/>
              <a:ea typeface="黑体" panose="02010609060101010101" pitchFamily="49" charset="-122"/>
            </a:endParaRPr>
          </a:p>
        </p:txBody>
      </p:sp>
      <p:pic>
        <p:nvPicPr>
          <p:cNvPr id="258054" name="Picture 2" descr="J:\培训讲义\职业卫生\2015年成都市安监局\照片\负压风机通风降温设备.jpg"/>
          <p:cNvPicPr>
            <a:picLocks noChangeAspect="1" noChangeArrowheads="1"/>
          </p:cNvPicPr>
          <p:nvPr/>
        </p:nvPicPr>
        <p:blipFill>
          <a:blip r:embed="rId6"/>
          <a:srcRect/>
          <a:stretch>
            <a:fillRect/>
          </a:stretch>
        </p:blipFill>
        <p:spPr bwMode="auto">
          <a:xfrm>
            <a:off x="0" y="2803525"/>
            <a:ext cx="4357688" cy="3268663"/>
          </a:xfrm>
          <a:prstGeom prst="rect">
            <a:avLst/>
          </a:prstGeom>
          <a:noFill/>
          <a:ln w="9525">
            <a:noFill/>
            <a:miter lim="800000"/>
            <a:headEnd/>
            <a:tailEnd/>
          </a:ln>
        </p:spPr>
      </p:pic>
      <p:pic>
        <p:nvPicPr>
          <p:cNvPr id="258055" name="Picture 3" descr="J:\培训讲义\职业卫生\2015年成都市安监局\照片\注塑车间通风降温解决方案.jpg"/>
          <p:cNvPicPr>
            <a:picLocks noChangeAspect="1" noChangeArrowheads="1"/>
          </p:cNvPicPr>
          <p:nvPr/>
        </p:nvPicPr>
        <p:blipFill>
          <a:blip r:embed="rId7"/>
          <a:srcRect/>
          <a:stretch>
            <a:fillRect/>
          </a:stretch>
        </p:blipFill>
        <p:spPr bwMode="auto">
          <a:xfrm>
            <a:off x="4786313" y="2786063"/>
            <a:ext cx="4357687" cy="3268662"/>
          </a:xfrm>
          <a:prstGeom prst="rect">
            <a:avLst/>
          </a:prstGeom>
          <a:noFill/>
          <a:ln w="9525">
            <a:noFill/>
            <a:miter lim="800000"/>
            <a:headEnd/>
            <a:tailEnd/>
          </a:ln>
        </p:spPr>
      </p:pic>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40000"/>
                <a:lumOff val="60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latin typeface="黑体" panose="02010609060101010101" pitchFamily="49" charset="-122"/>
                <a:ea typeface="黑体" panose="02010609060101010101" pitchFamily="49" charset="-122"/>
              </a:rPr>
              <a:t>                      </a:t>
            </a:r>
            <a:r>
              <a:rPr lang="zh-CN" altLang="en-US" sz="2400" b="1" dirty="0">
                <a:latin typeface="黑体" panose="02010609060101010101" pitchFamily="49" charset="-122"/>
                <a:ea typeface="黑体" panose="02010609060101010101" pitchFamily="49" charset="-122"/>
              </a:rPr>
              <a:t>在车间侧面、屋顶装机械排风风机，加强车间内空气对流，降低车间温度。</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
        <p:nvSpPr>
          <p:cNvPr id="259076" name="TextBox 8"/>
          <p:cNvSpPr txBox="1">
            <a:spLocks noChangeArrowheads="1"/>
          </p:cNvSpPr>
          <p:nvPr/>
        </p:nvSpPr>
        <p:spPr bwMode="auto">
          <a:xfrm>
            <a:off x="357188" y="6072188"/>
            <a:ext cx="3071812"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负压降温设备</a:t>
            </a:r>
            <a:endParaRPr lang="zh-CN" altLang="en-US" b="1">
              <a:solidFill>
                <a:srgbClr val="003192"/>
              </a:solidFill>
              <a:latin typeface="黑体" panose="02010609060101010101" pitchFamily="49" charset="-122"/>
              <a:ea typeface="黑体" panose="02010609060101010101" pitchFamily="49" charset="-122"/>
            </a:endParaRPr>
          </a:p>
        </p:txBody>
      </p:sp>
      <p:sp>
        <p:nvSpPr>
          <p:cNvPr id="259077" name="TextBox 9"/>
          <p:cNvSpPr txBox="1">
            <a:spLocks noChangeArrowheads="1"/>
          </p:cNvSpPr>
          <p:nvPr/>
        </p:nvSpPr>
        <p:spPr bwMode="auto">
          <a:xfrm>
            <a:off x="4643438" y="6072188"/>
            <a:ext cx="4286250"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屋顶安装玻璃钢负压风机</a:t>
            </a:r>
            <a:endParaRPr lang="zh-CN" altLang="en-US" b="1">
              <a:solidFill>
                <a:srgbClr val="003192"/>
              </a:solidFill>
              <a:latin typeface="黑体" panose="02010609060101010101" pitchFamily="49" charset="-122"/>
              <a:ea typeface="黑体" panose="02010609060101010101" pitchFamily="49" charset="-122"/>
            </a:endParaRPr>
          </a:p>
        </p:txBody>
      </p:sp>
      <p:pic>
        <p:nvPicPr>
          <p:cNvPr id="259078" name="Picture 2" descr="J:\培训讲义\职业卫生\2015年成都市安监局\照片\负压降温设备.jpg"/>
          <p:cNvPicPr>
            <a:picLocks noChangeAspect="1" noChangeArrowheads="1"/>
          </p:cNvPicPr>
          <p:nvPr/>
        </p:nvPicPr>
        <p:blipFill>
          <a:blip r:embed="rId6"/>
          <a:srcRect/>
          <a:stretch>
            <a:fillRect/>
          </a:stretch>
        </p:blipFill>
        <p:spPr bwMode="auto">
          <a:xfrm>
            <a:off x="0" y="2786063"/>
            <a:ext cx="4429125" cy="3321050"/>
          </a:xfrm>
          <a:prstGeom prst="rect">
            <a:avLst/>
          </a:prstGeom>
          <a:noFill/>
          <a:ln w="9525">
            <a:noFill/>
            <a:miter lim="800000"/>
            <a:headEnd/>
            <a:tailEnd/>
          </a:ln>
        </p:spPr>
      </p:pic>
      <p:pic>
        <p:nvPicPr>
          <p:cNvPr id="259079" name="Picture 3" descr="J:\培训讲义\职业卫生\2015年成都市安监局\照片\屋顶安装玻璃钢负压风机.jpg"/>
          <p:cNvPicPr>
            <a:picLocks noChangeAspect="1" noChangeArrowheads="1"/>
          </p:cNvPicPr>
          <p:nvPr/>
        </p:nvPicPr>
        <p:blipFill>
          <a:blip r:embed="rId7"/>
          <a:srcRect/>
          <a:stretch>
            <a:fillRect/>
          </a:stretch>
        </p:blipFill>
        <p:spPr bwMode="auto">
          <a:xfrm>
            <a:off x="4467225" y="2786063"/>
            <a:ext cx="4676775" cy="3328987"/>
          </a:xfrm>
          <a:prstGeom prst="rect">
            <a:avLst/>
          </a:prstGeom>
          <a:noFill/>
          <a:ln w="9525">
            <a:noFill/>
            <a:miter lim="800000"/>
            <a:headEnd/>
            <a:tailEnd/>
          </a:ln>
        </p:spPr>
      </p:pic>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40000"/>
                <a:lumOff val="60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latin typeface="黑体" panose="02010609060101010101" pitchFamily="49" charset="-122"/>
                <a:ea typeface="黑体" panose="02010609060101010101" pitchFamily="49" charset="-122"/>
              </a:rPr>
              <a:t>                      </a:t>
            </a:r>
            <a:r>
              <a:rPr lang="zh-CN" altLang="en-US" sz="2400" b="1" dirty="0">
                <a:latin typeface="黑体" panose="02010609060101010101" pitchFamily="49" charset="-122"/>
                <a:ea typeface="黑体" panose="02010609060101010101" pitchFamily="49" charset="-122"/>
              </a:rPr>
              <a:t>在车间侧面装水帘风机、环保空调，加强车间内空气对流和热交换，降低车间温度。</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
        <p:nvSpPr>
          <p:cNvPr id="260100" name="TextBox 8"/>
          <p:cNvSpPr txBox="1">
            <a:spLocks noChangeArrowheads="1"/>
          </p:cNvSpPr>
          <p:nvPr/>
        </p:nvSpPr>
        <p:spPr bwMode="auto">
          <a:xfrm>
            <a:off x="357188" y="6072188"/>
            <a:ext cx="3071812"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工业降温水帘风机</a:t>
            </a:r>
            <a:endParaRPr lang="zh-CN" altLang="en-US" b="1">
              <a:solidFill>
                <a:srgbClr val="003192"/>
              </a:solidFill>
              <a:latin typeface="黑体" panose="02010609060101010101" pitchFamily="49" charset="-122"/>
              <a:ea typeface="黑体" panose="02010609060101010101" pitchFamily="49" charset="-122"/>
            </a:endParaRPr>
          </a:p>
        </p:txBody>
      </p:sp>
      <p:sp>
        <p:nvSpPr>
          <p:cNvPr id="260101" name="TextBox 9"/>
          <p:cNvSpPr txBox="1">
            <a:spLocks noChangeArrowheads="1"/>
          </p:cNvSpPr>
          <p:nvPr/>
        </p:nvSpPr>
        <p:spPr bwMode="auto">
          <a:xfrm>
            <a:off x="4643438" y="6072188"/>
            <a:ext cx="4286250" cy="369887"/>
          </a:xfrm>
          <a:prstGeom prst="rect">
            <a:avLst/>
          </a:prstGeom>
          <a:noFill/>
          <a:ln w="9525">
            <a:noFill/>
            <a:miter lim="800000"/>
          </a:ln>
        </p:spPr>
        <p:txBody>
          <a:bodyPr>
            <a:spAutoFit/>
          </a:bodyPr>
          <a:lstStyle/>
          <a:p>
            <a:pPr algn="ctr"/>
            <a:r>
              <a:rPr lang="zh-CN" altLang="en-US" b="1">
                <a:solidFill>
                  <a:srgbClr val="003192"/>
                </a:solidFill>
                <a:latin typeface="黑体" panose="02010609060101010101" pitchFamily="49" charset="-122"/>
                <a:ea typeface="黑体" panose="02010609060101010101" pitchFamily="49" charset="-122"/>
              </a:rPr>
              <a:t>厂房通风换气环保空调 冷风机</a:t>
            </a:r>
            <a:endParaRPr lang="zh-CN" altLang="en-US" b="1">
              <a:solidFill>
                <a:srgbClr val="003192"/>
              </a:solidFill>
              <a:latin typeface="黑体" panose="02010609060101010101" pitchFamily="49" charset="-122"/>
              <a:ea typeface="黑体" panose="02010609060101010101" pitchFamily="49" charset="-122"/>
            </a:endParaRPr>
          </a:p>
        </p:txBody>
      </p:sp>
      <p:pic>
        <p:nvPicPr>
          <p:cNvPr id="260102" name="Picture 2" descr="J:\培训讲义\职业卫生\2015年成都市安监局\照片\工业降温水帘风机.jpg"/>
          <p:cNvPicPr>
            <a:picLocks noChangeAspect="1" noChangeArrowheads="1"/>
          </p:cNvPicPr>
          <p:nvPr/>
        </p:nvPicPr>
        <p:blipFill>
          <a:blip r:embed="rId6"/>
          <a:srcRect/>
          <a:stretch>
            <a:fillRect/>
          </a:stretch>
        </p:blipFill>
        <p:spPr bwMode="auto">
          <a:xfrm>
            <a:off x="0" y="2928938"/>
            <a:ext cx="4162425" cy="3122612"/>
          </a:xfrm>
          <a:prstGeom prst="rect">
            <a:avLst/>
          </a:prstGeom>
          <a:noFill/>
          <a:ln w="9525">
            <a:noFill/>
            <a:miter lim="800000"/>
            <a:headEnd/>
            <a:tailEnd/>
          </a:ln>
        </p:spPr>
      </p:pic>
      <p:pic>
        <p:nvPicPr>
          <p:cNvPr id="260103" name="Picture 3" descr="J:\培训讲义\职业卫生\2015年成都市安监局\照片\厂房通风换气环保空调 冷风机.jpg"/>
          <p:cNvPicPr>
            <a:picLocks noChangeAspect="1" noChangeArrowheads="1"/>
          </p:cNvPicPr>
          <p:nvPr/>
        </p:nvPicPr>
        <p:blipFill>
          <a:blip r:embed="rId7"/>
          <a:srcRect/>
          <a:stretch>
            <a:fillRect/>
          </a:stretch>
        </p:blipFill>
        <p:spPr bwMode="auto">
          <a:xfrm>
            <a:off x="4368800" y="2928938"/>
            <a:ext cx="4775200" cy="3181350"/>
          </a:xfrm>
          <a:prstGeom prst="rect">
            <a:avLst/>
          </a:prstGeom>
          <a:noFill/>
          <a:ln w="9525">
            <a:noFill/>
            <a:miter lim="800000"/>
            <a:headEnd/>
            <a:tailEnd/>
          </a:ln>
        </p:spPr>
      </p:pic>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60000"/>
                <a:lumOff val="40000"/>
              </a:schemeClr>
            </a:solidFill>
            <a:miter lim="800000"/>
          </a:ln>
          <a:effectLst/>
        </p:spPr>
        <p:txBody>
          <a:bodyPr/>
          <a:lstStyle/>
          <a:p>
            <a:pPr marL="180975" indent="-180975" fontAlgn="auto">
              <a:lnSpc>
                <a:spcPts val="3800"/>
              </a:lnSpc>
              <a:spcBef>
                <a:spcPts val="1800"/>
              </a:spcBef>
              <a:spcAft>
                <a:spcPts val="0"/>
              </a:spcAft>
              <a:defRPr/>
            </a:pPr>
            <a:r>
              <a:rPr lang="zh-CN" altLang="en-US" sz="2800" b="1" dirty="0">
                <a:latin typeface="黑体" panose="02010609060101010101" pitchFamily="49" charset="-122"/>
                <a:ea typeface="黑体" panose="02010609060101010101" pitchFamily="49" charset="-122"/>
              </a:rPr>
              <a:t>                     </a:t>
            </a:r>
            <a:endParaRPr lang="en-US" altLang="zh-CN" sz="2800" b="1" dirty="0">
              <a:latin typeface="黑体" panose="02010609060101010101" pitchFamily="49" charset="-122"/>
              <a:ea typeface="黑体" panose="02010609060101010101" pitchFamily="49" charset="-122"/>
            </a:endParaRPr>
          </a:p>
          <a:p>
            <a:pPr marL="180975" indent="714375" fontAlgn="auto">
              <a:lnSpc>
                <a:spcPts val="3800"/>
              </a:lnSpc>
              <a:spcBef>
                <a:spcPts val="1800"/>
              </a:spcBef>
              <a:spcAft>
                <a:spcPts val="0"/>
              </a:spcAft>
              <a:defRPr/>
            </a:pPr>
            <a:r>
              <a:rPr lang="zh-CN" altLang="en-US" sz="2800" b="1" dirty="0">
                <a:latin typeface="黑体" panose="02010609060101010101" pitchFamily="49" charset="-122"/>
                <a:ea typeface="黑体" panose="02010609060101010101" pitchFamily="49" charset="-122"/>
              </a:rPr>
              <a:t>常用的局部送风降温措施有：送风扇、喷雾风扇、空气淋浴等。</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b="1" kern="0" dirty="0">
                <a:latin typeface="黑体" panose="02010609060101010101" pitchFamily="49" charset="-122"/>
                <a:ea typeface="黑体" panose="02010609060101010101" pitchFamily="49" charset="-122"/>
              </a:rPr>
              <a:t>   </a:t>
            </a:r>
            <a:r>
              <a:rPr lang="en-US" altLang="zh-CN" sz="3200" b="1" kern="0" dirty="0">
                <a:solidFill>
                  <a:schemeClr val="accent2">
                    <a:lumMod val="75000"/>
                  </a:schemeClr>
                </a:solidFill>
                <a:latin typeface="黑体" panose="02010609060101010101" pitchFamily="49" charset="-122"/>
                <a:ea typeface="黑体" panose="02010609060101010101" pitchFamily="49" charset="-122"/>
              </a:rPr>
              <a:t> </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送风扇：</a:t>
            </a:r>
            <a:r>
              <a:rPr lang="zh-CN" altLang="en-US" sz="2400" b="1" dirty="0">
                <a:latin typeface="黑体" panose="02010609060101010101" pitchFamily="49" charset="-122"/>
                <a:ea typeface="黑体" panose="02010609060101010101" pitchFamily="49" charset="-122"/>
              </a:rPr>
              <a:t>通过造成一定的风速，使人身体感觉凉快，但并不能使工作地点空气温度降低。</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000" b="1" dirty="0">
                <a:latin typeface="黑体" panose="02010609060101010101" pitchFamily="49" charset="-122"/>
                <a:ea typeface="黑体" panose="02010609060101010101" pitchFamily="49" charset="-122"/>
              </a:rPr>
              <a:t>           </a:t>
            </a:r>
            <a:r>
              <a:rPr lang="zh-CN" altLang="en-US" sz="2400" b="1" dirty="0">
                <a:latin typeface="黑体" panose="02010609060101010101" pitchFamily="49" charset="-122"/>
                <a:ea typeface="黑体" panose="02010609060101010101" pitchFamily="49" charset="-122"/>
              </a:rPr>
              <a:t>常用的有吊扇、座扇、机床风扇和轴流风机等。</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60000"/>
                <a:lumOff val="40000"/>
              </a:schemeClr>
            </a:solidFill>
            <a:miter lim="800000"/>
          </a:ln>
          <a:effectLst/>
        </p:spPr>
        <p:txBody>
          <a:bodyPr/>
          <a:lstStyle/>
          <a:p>
            <a:pPr marL="180975" indent="-180975" fontAlgn="auto">
              <a:lnSpc>
                <a:spcPts val="3800"/>
              </a:lnSpc>
              <a:spcBef>
                <a:spcPts val="1800"/>
              </a:spcBef>
              <a:spcAft>
                <a:spcPts val="0"/>
              </a:spcAft>
              <a:defRPr/>
            </a:pP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800" b="1" dirty="0">
                <a:latin typeface="黑体" panose="02010609060101010101" pitchFamily="49" charset="-122"/>
                <a:ea typeface="黑体" panose="02010609060101010101" pitchFamily="49" charset="-122"/>
              </a:rPr>
              <a:t>     常用的局部送风降温措施有：送风扇、喷雾风扇、空气淋浴等。</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b="1" kern="0" dirty="0">
                <a:latin typeface="黑体" panose="02010609060101010101" pitchFamily="49" charset="-122"/>
                <a:ea typeface="黑体" panose="02010609060101010101" pitchFamily="49" charset="-122"/>
              </a:rPr>
              <a:t>   </a:t>
            </a:r>
            <a:r>
              <a:rPr lang="en-US" altLang="zh-CN" sz="3200" b="1" kern="0" dirty="0">
                <a:solidFill>
                  <a:schemeClr val="accent2">
                    <a:lumMod val="75000"/>
                  </a:schemeClr>
                </a:solidFill>
                <a:latin typeface="黑体" panose="02010609060101010101" pitchFamily="49" charset="-122"/>
                <a:ea typeface="黑体" panose="02010609060101010101" pitchFamily="49" charset="-122"/>
              </a:rPr>
              <a:t> </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送风扇：</a:t>
            </a:r>
            <a:r>
              <a:rPr lang="zh-CN" altLang="en-US" sz="2400" b="1" dirty="0">
                <a:latin typeface="黑体" panose="02010609060101010101" pitchFamily="49" charset="-122"/>
                <a:ea typeface="黑体" panose="02010609060101010101" pitchFamily="49" charset="-122"/>
              </a:rPr>
              <a:t>通过造成一定的风速，使人身体感觉凉快，但并不能使工作地点空气温度降低。</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000" b="1" dirty="0">
                <a:latin typeface="黑体" panose="02010609060101010101" pitchFamily="49" charset="-122"/>
                <a:ea typeface="黑体" panose="02010609060101010101" pitchFamily="49" charset="-122"/>
              </a:rPr>
              <a:t>           </a:t>
            </a:r>
            <a:r>
              <a:rPr lang="zh-CN" altLang="en-US" sz="2400" b="1" dirty="0">
                <a:latin typeface="黑体" panose="02010609060101010101" pitchFamily="49" charset="-122"/>
                <a:ea typeface="黑体" panose="02010609060101010101" pitchFamily="49" charset="-122"/>
              </a:rPr>
              <a:t>常用的有吊扇、座扇、机床风扇和轴流风机等。</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60000"/>
                <a:lumOff val="40000"/>
              </a:schemeClr>
            </a:solidFill>
            <a:miter lim="800000"/>
          </a:ln>
          <a:effectLst/>
        </p:spPr>
        <p:txBody>
          <a:bodyPr/>
          <a:lstStyle/>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628650" fontAlgn="auto">
              <a:lnSpc>
                <a:spcPts val="3800"/>
              </a:lnSpc>
              <a:spcBef>
                <a:spcPts val="1800"/>
              </a:spcBef>
              <a:spcAft>
                <a:spcPts val="0"/>
              </a:spcAft>
              <a:defRPr/>
            </a:pPr>
            <a:r>
              <a:rPr lang="zh-CN" altLang="en-US" sz="3200" b="1" kern="0" dirty="0">
                <a:solidFill>
                  <a:schemeClr val="accent2">
                    <a:lumMod val="75000"/>
                  </a:schemeClr>
                </a:solidFill>
                <a:latin typeface="黑体" panose="02010609060101010101" pitchFamily="49" charset="-122"/>
                <a:ea typeface="黑体" panose="02010609060101010101" pitchFamily="49" charset="-122"/>
              </a:rPr>
              <a:t>喷雾风扇：</a:t>
            </a:r>
            <a:r>
              <a:rPr lang="zh-CN" altLang="en-US" sz="2400" b="1" dirty="0">
                <a:latin typeface="黑体" panose="02010609060101010101" pitchFamily="49" charset="-122"/>
                <a:ea typeface="黑体" panose="02010609060101010101" pitchFamily="49" charset="-122"/>
              </a:rPr>
              <a:t>在送出来的风中混有雾状小水滴。因雾滴蒸发吸热，能使送风气流的温度有所降低，同时雾滴落到人体表面后，还能吸收人体一部分热量，使人感到凉快。</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000" b="1" dirty="0">
                <a:latin typeface="黑体" panose="02010609060101010101" pitchFamily="49" charset="-122"/>
                <a:ea typeface="黑体" panose="02010609060101010101" pitchFamily="49" charset="-122"/>
              </a:rPr>
              <a:t>         </a:t>
            </a:r>
            <a:r>
              <a:rPr lang="zh-CN" altLang="en-US" sz="2400" b="1" dirty="0">
                <a:latin typeface="黑体" panose="02010609060101010101" pitchFamily="49" charset="-122"/>
                <a:ea typeface="黑体" panose="02010609060101010101" pitchFamily="49" charset="-122"/>
              </a:rPr>
              <a:t>由轴流式风机、甩水转盘、挡水外壳、导风板、支架等部分组成。</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accent2">
                <a:lumMod val="60000"/>
                <a:lumOff val="40000"/>
              </a:schemeClr>
            </a:solidFill>
            <a:miter lim="800000"/>
          </a:ln>
          <a:effectLst/>
        </p:spPr>
        <p:txBody>
          <a:bodyPr/>
          <a:lstStyle/>
          <a:p>
            <a:pPr marL="180975" indent="-180975" algn="just" fontAlgn="auto">
              <a:lnSpc>
                <a:spcPts val="3800"/>
              </a:lnSpc>
              <a:spcBef>
                <a:spcPts val="1800"/>
              </a:spcBef>
              <a:spcAft>
                <a:spcPts val="0"/>
              </a:spcAft>
              <a:defRPr/>
            </a:pPr>
            <a:r>
              <a:rPr lang="zh-CN" altLang="en-US" sz="2800" b="1" dirty="0">
                <a:latin typeface="黑体" panose="02010609060101010101" pitchFamily="49" charset="-122"/>
                <a:ea typeface="黑体" panose="02010609060101010101" pitchFamily="49" charset="-122"/>
              </a:rPr>
              <a:t>                     </a:t>
            </a:r>
            <a:endParaRPr lang="en-US" altLang="zh-CN" sz="2800" b="1" dirty="0">
              <a:latin typeface="黑体" panose="02010609060101010101" pitchFamily="49" charset="-122"/>
              <a:ea typeface="黑体" panose="02010609060101010101" pitchFamily="49" charset="-122"/>
            </a:endParaRPr>
          </a:p>
          <a:p>
            <a:pPr marL="180975" indent="-180975" algn="just" fontAlgn="auto">
              <a:lnSpc>
                <a:spcPts val="3800"/>
              </a:lnSpc>
              <a:spcBef>
                <a:spcPts val="1800"/>
              </a:spcBef>
              <a:spcAft>
                <a:spcPts val="0"/>
              </a:spcAft>
              <a:defRPr/>
            </a:pPr>
            <a:r>
              <a:rPr lang="en-US" altLang="zh-CN" sz="3200" b="1" kern="0" dirty="0">
                <a:latin typeface="黑体" panose="02010609060101010101" pitchFamily="49" charset="-122"/>
                <a:ea typeface="黑体" panose="02010609060101010101" pitchFamily="49" charset="-122"/>
              </a:rPr>
              <a:t>   </a:t>
            </a:r>
            <a:r>
              <a:rPr lang="en-US" altLang="zh-CN" sz="3200" b="1" kern="0" dirty="0">
                <a:solidFill>
                  <a:schemeClr val="accent2">
                    <a:lumMod val="75000"/>
                  </a:schemeClr>
                </a:solidFill>
                <a:latin typeface="黑体" panose="02010609060101010101" pitchFamily="49" charset="-122"/>
                <a:ea typeface="黑体" panose="02010609060101010101" pitchFamily="49" charset="-122"/>
              </a:rPr>
              <a:t> </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空气淋浴：</a:t>
            </a:r>
            <a:r>
              <a:rPr lang="zh-CN" altLang="en-US" sz="2400" b="1" dirty="0">
                <a:latin typeface="黑体" panose="02010609060101010101" pitchFamily="49" charset="-122"/>
                <a:ea typeface="黑体" panose="02010609060101010101" pitchFamily="49" charset="-122"/>
              </a:rPr>
              <a:t>利用风机、风道把室外空气抽入一个喷水室内，把空气加湿冷却，使温度降低，然后用风管送到工作地点，直接吹向人体。</a:t>
            </a:r>
            <a:endParaRPr lang="en-US" altLang="zh-CN" sz="2400" b="1" dirty="0">
              <a:latin typeface="黑体" panose="02010609060101010101" pitchFamily="49" charset="-122"/>
              <a:ea typeface="黑体" panose="02010609060101010101" pitchFamily="49" charset="-122"/>
            </a:endParaRPr>
          </a:p>
          <a:p>
            <a:pPr marL="180975" indent="628650" algn="just" fontAlgn="auto">
              <a:lnSpc>
                <a:spcPts val="3800"/>
              </a:lnSpc>
              <a:spcBef>
                <a:spcPts val="1800"/>
              </a:spcBef>
              <a:spcAft>
                <a:spcPts val="0"/>
              </a:spcAft>
              <a:defRPr/>
            </a:pPr>
            <a:r>
              <a:rPr lang="zh-CN" altLang="en-US" sz="2400" b="1" dirty="0">
                <a:latin typeface="黑体" panose="02010609060101010101" pitchFamily="49" charset="-122"/>
                <a:ea typeface="黑体" panose="02010609060101010101" pitchFamily="49" charset="-122"/>
              </a:rPr>
              <a:t>空气淋浴需要庞大设备，费用较高。有些地方把地下室式防空洞的凉爽空气送进高温车间，能收到一定的降温效果，但送入的空气应经过净化处理。</a:t>
            </a: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algn="just"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algn="just"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6.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防暑技术措施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609600" y="1524000"/>
            <a:ext cx="8229600" cy="4525963"/>
          </a:xfrm>
          <a:prstGeom prst="rect">
            <a:avLst/>
          </a:prstGeom>
          <a:noFill/>
          <a:ln w="9525">
            <a:noFill/>
            <a:miter lim="800000"/>
          </a:ln>
          <a:effectLst/>
        </p:spPr>
        <p:txBody>
          <a:bodyPr/>
          <a:lstStyle/>
          <a:p>
            <a:pPr indent="361950" fontAlgn="auto">
              <a:lnSpc>
                <a:spcPts val="3800"/>
              </a:lnSpc>
              <a:spcBef>
                <a:spcPts val="500"/>
              </a:spcBef>
              <a:spcAft>
                <a:spcPts val="0"/>
              </a:spcAft>
              <a:defRPr/>
            </a:pPr>
            <a:r>
              <a:rPr lang="zh-CN" altLang="en-US" sz="4200" b="1" kern="0" dirty="0">
                <a:latin typeface="隶书" pitchFamily="49" charset="-122"/>
                <a:ea typeface="隶书" pitchFamily="49" charset="-122"/>
              </a:rPr>
              <a:t>要求：</a:t>
            </a:r>
            <a:endParaRPr lang="en-US" altLang="zh-CN" sz="4200" b="1" kern="0" dirty="0">
              <a:latin typeface="隶书" pitchFamily="49" charset="-122"/>
              <a:ea typeface="隶书" pitchFamily="49" charset="-122"/>
            </a:endParaRPr>
          </a:p>
          <a:p>
            <a:pPr indent="361950" fontAlgn="auto">
              <a:lnSpc>
                <a:spcPts val="3800"/>
              </a:lnSpc>
              <a:spcBef>
                <a:spcPts val="500"/>
              </a:spcBef>
              <a:spcAft>
                <a:spcPts val="0"/>
              </a:spcAft>
              <a:defRPr/>
            </a:pPr>
            <a:r>
              <a:rPr lang="en-US" altLang="zh-CN" sz="2600" b="1" kern="0" dirty="0">
                <a:solidFill>
                  <a:srgbClr val="00B050"/>
                </a:solidFill>
                <a:latin typeface="+mn-lt"/>
                <a:ea typeface="+mn-ea"/>
              </a:rPr>
              <a:t>✎</a:t>
            </a:r>
            <a:r>
              <a:rPr lang="zh-CN" altLang="en-US" sz="2200" b="1" kern="0" dirty="0">
                <a:latin typeface="微软雅黑" panose="020B0503020204020204" pitchFamily="34" charset="-122"/>
                <a:ea typeface="微软雅黑" panose="020B0503020204020204" pitchFamily="34" charset="-122"/>
              </a:rPr>
              <a:t>熟悉高频电磁场的主要防护技术措施；</a:t>
            </a:r>
            <a:endParaRPr lang="zh-CN" altLang="en-US" sz="2200" b="1" kern="0" dirty="0">
              <a:latin typeface="微软雅黑" panose="020B0503020204020204" pitchFamily="34" charset="-122"/>
              <a:ea typeface="微软雅黑" panose="020B0503020204020204" pitchFamily="34" charset="-122"/>
            </a:endParaRPr>
          </a:p>
          <a:p>
            <a:pPr indent="361950" fontAlgn="auto">
              <a:lnSpc>
                <a:spcPts val="3800"/>
              </a:lnSpc>
              <a:spcBef>
                <a:spcPts val="500"/>
              </a:spcBef>
              <a:spcAft>
                <a:spcPts val="0"/>
              </a:spcAft>
              <a:defRPr/>
            </a:pPr>
            <a:r>
              <a:rPr lang="en-US" altLang="zh-CN" sz="2400" b="1" kern="0" dirty="0">
                <a:solidFill>
                  <a:srgbClr val="00B050"/>
                </a:solidFill>
                <a:latin typeface="+mn-lt"/>
                <a:ea typeface="+mn-ea"/>
              </a:rPr>
              <a:t>✎</a:t>
            </a:r>
            <a:r>
              <a:rPr lang="zh-CN" altLang="en-US" sz="2200" b="1" kern="0" dirty="0">
                <a:latin typeface="微软雅黑" panose="020B0503020204020204" pitchFamily="34" charset="-122"/>
                <a:ea typeface="微软雅黑" panose="020B0503020204020204" pitchFamily="34" charset="-122"/>
              </a:rPr>
              <a:t>熟悉微波辐射的主要防护技术措施； </a:t>
            </a:r>
            <a:endParaRPr lang="zh-CN" altLang="en-US" sz="2200" b="1" kern="0" dirty="0">
              <a:latin typeface="微软雅黑" panose="020B0503020204020204" pitchFamily="34" charset="-122"/>
              <a:ea typeface="微软雅黑" panose="020B0503020204020204" pitchFamily="34" charset="-122"/>
            </a:endParaRPr>
          </a:p>
          <a:p>
            <a:pPr indent="361950" fontAlgn="auto">
              <a:lnSpc>
                <a:spcPts val="3800"/>
              </a:lnSpc>
              <a:spcBef>
                <a:spcPts val="500"/>
              </a:spcBef>
              <a:spcAft>
                <a:spcPts val="0"/>
              </a:spcAft>
              <a:defRPr/>
            </a:pPr>
            <a:r>
              <a:rPr lang="en-US" altLang="zh-CN" sz="2400" b="1" kern="0" dirty="0">
                <a:solidFill>
                  <a:srgbClr val="00B050"/>
                </a:solidFill>
                <a:latin typeface="+mn-lt"/>
                <a:ea typeface="+mn-ea"/>
              </a:rPr>
              <a:t>✎</a:t>
            </a:r>
            <a:r>
              <a:rPr lang="zh-CN" altLang="en-US" sz="2200" b="1" kern="0" dirty="0">
                <a:latin typeface="微软雅黑" panose="020B0503020204020204" pitchFamily="34" charset="-122"/>
                <a:ea typeface="微软雅黑" panose="020B0503020204020204" pitchFamily="34" charset="-122"/>
              </a:rPr>
              <a:t>了解激光辐射的主要防护技术措施。</a:t>
            </a:r>
            <a:endParaRPr lang="zh-CN" altLang="en-US" sz="3200" b="1" kern="0" dirty="0">
              <a:latin typeface="隶书" pitchFamily="49" charset="-122"/>
              <a:ea typeface="隶书" pitchFamily="49" charset="-122"/>
            </a:endParaRPr>
          </a:p>
        </p:txBody>
      </p:sp>
      <p:pic>
        <p:nvPicPr>
          <p:cNvPr id="265218" name="图片 5" descr="3266951_085504409303_2.jpg"/>
          <p:cNvPicPr>
            <a:picLocks noChangeAspect="1"/>
          </p:cNvPicPr>
          <p:nvPr/>
        </p:nvPicPr>
        <p:blipFill>
          <a:blip r:embed="rId1"/>
          <a:srcRect/>
          <a:stretch>
            <a:fillRect/>
          </a:stretch>
        </p:blipFill>
        <p:spPr bwMode="auto">
          <a:xfrm>
            <a:off x="5715000" y="4038600"/>
            <a:ext cx="3300413" cy="2503488"/>
          </a:xfrm>
          <a:prstGeom prst="rect">
            <a:avLst/>
          </a:prstGeom>
          <a:noFill/>
          <a:ln w="9525">
            <a:noFill/>
            <a:miter lim="800000"/>
            <a:headEnd/>
            <a:tailEnd/>
          </a:ln>
        </p:spPr>
      </p:pic>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7.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防非电离辐射技术措施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bg1">
                <a:lumMod val="95000"/>
              </a:schemeClr>
            </a:solidFill>
            <a:miter lim="800000"/>
          </a:ln>
          <a:effectLst/>
        </p:spPr>
        <p:txBody>
          <a:bodyPr/>
          <a:lstStyle/>
          <a:p>
            <a:pPr marL="180975" indent="-180975" fontAlgn="auto">
              <a:lnSpc>
                <a:spcPts val="3800"/>
              </a:lnSpc>
              <a:spcBef>
                <a:spcPts val="1800"/>
              </a:spcBef>
              <a:spcAft>
                <a:spcPts val="0"/>
              </a:spcAft>
              <a:defRPr/>
            </a:pPr>
            <a:r>
              <a:rPr lang="zh-CN" altLang="en-US" sz="2800" b="1" dirty="0">
                <a:latin typeface="黑体" panose="02010609060101010101" pitchFamily="49" charset="-122"/>
                <a:ea typeface="黑体" panose="02010609060101010101" pitchFamily="49" charset="-122"/>
              </a:rPr>
              <a:t>        </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800" b="1" dirty="0">
                <a:latin typeface="黑体" panose="02010609060101010101" pitchFamily="49" charset="-122"/>
                <a:ea typeface="黑体" panose="02010609060101010101" pitchFamily="49" charset="-122"/>
              </a:rPr>
              <a:t>        高频电磁场的防护方式有场源的屏蔽和合理布局。</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b="1" kern="0" dirty="0">
                <a:latin typeface="黑体" panose="02010609060101010101" pitchFamily="49" charset="-122"/>
                <a:ea typeface="黑体" panose="02010609060101010101" pitchFamily="49" charset="-122"/>
              </a:rPr>
              <a:t>   </a:t>
            </a:r>
            <a:r>
              <a:rPr lang="en-US" altLang="zh-CN" sz="3200" b="1" kern="0" dirty="0">
                <a:solidFill>
                  <a:schemeClr val="accent2">
                    <a:lumMod val="75000"/>
                  </a:schemeClr>
                </a:solidFill>
                <a:latin typeface="黑体" panose="02010609060101010101" pitchFamily="49" charset="-122"/>
                <a:ea typeface="黑体" panose="02010609060101010101" pitchFamily="49" charset="-122"/>
              </a:rPr>
              <a:t> </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场源的屏蔽：</a:t>
            </a:r>
            <a:r>
              <a:rPr lang="zh-CN" altLang="en-US" sz="2400" b="1" dirty="0">
                <a:latin typeface="黑体" panose="02010609060101010101" pitchFamily="49" charset="-122"/>
                <a:ea typeface="黑体" panose="02010609060101010101" pitchFamily="49" charset="-122"/>
              </a:rPr>
              <a:t>采用金属网或板包围发射场源予以屏蔽。高频电磁场源有高频振荡电路系统（高频振荡管、振荡回路</a:t>
            </a:r>
            <a:r>
              <a:rPr lang="en-US" altLang="zh-CN" sz="2400" b="1" dirty="0">
                <a:latin typeface="黑体" panose="02010609060101010101" pitchFamily="49" charset="-122"/>
                <a:ea typeface="黑体" panose="02010609060101010101" pitchFamily="49" charset="-122"/>
              </a:rPr>
              <a:t>—</a:t>
            </a:r>
            <a:r>
              <a:rPr lang="zh-CN" altLang="en-US" sz="2400" b="1" dirty="0">
                <a:latin typeface="黑体" panose="02010609060101010101" pitchFamily="49" charset="-122"/>
                <a:ea typeface="黑体" panose="02010609060101010101" pitchFamily="49" charset="-122"/>
              </a:rPr>
              <a:t>电容器组、电感应圈）、高频馈线和高频感应线圈或工作电容极板。</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000" b="1" dirty="0">
                <a:latin typeface="黑体" panose="02010609060101010101" pitchFamily="49" charset="-122"/>
                <a:ea typeface="黑体" panose="02010609060101010101" pitchFamily="49" charset="-122"/>
              </a:rPr>
              <a:t>           屏蔽材料：铜、铝丝（板）为佳，并应有良好的接地装置。</a:t>
            </a:r>
            <a:endParaRPr lang="en-US" altLang="zh-CN" sz="20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7" name="图示 6"/>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9"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7.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防非电离辐射技术措施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39938" name="TextBox 1"/>
          <p:cNvSpPr txBox="1">
            <a:spLocks noChangeArrowheads="1"/>
          </p:cNvSpPr>
          <p:nvPr/>
        </p:nvSpPr>
        <p:spPr bwMode="auto">
          <a:xfrm>
            <a:off x="533400" y="1231900"/>
            <a:ext cx="64627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9939" name="TextBox 1"/>
          <p:cNvSpPr txBox="1">
            <a:spLocks noChangeArrowheads="1"/>
          </p:cNvSpPr>
          <p:nvPr/>
        </p:nvSpPr>
        <p:spPr bwMode="auto">
          <a:xfrm>
            <a:off x="315913" y="2133600"/>
            <a:ext cx="8828087" cy="4238625"/>
          </a:xfrm>
          <a:prstGeom prst="rect">
            <a:avLst/>
          </a:prstGeom>
          <a:noFill/>
          <a:ln w="9525">
            <a:noFill/>
            <a:miter lim="800000"/>
          </a:ln>
        </p:spPr>
        <p:txBody>
          <a:bodyPr lIns="0" tIns="0" rIns="0">
            <a:spAutoFit/>
          </a:bodyPr>
          <a:lstStyle/>
          <a:p>
            <a:pPr>
              <a:lnSpc>
                <a:spcPts val="3500"/>
              </a:lnSpc>
            </a:pPr>
            <a:r>
              <a:rPr lang="zh-CN" altLang="en-US" sz="2400" b="1">
                <a:solidFill>
                  <a:srgbClr val="003399"/>
                </a:solidFill>
                <a:latin typeface="黑体" panose="02010609060101010101" pitchFamily="49" charset="-122"/>
                <a:ea typeface="黑体" panose="02010609060101010101" pitchFamily="49" charset="-122"/>
              </a:rPr>
              <a:t>通用法规与标准：</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zh-CN" altLang="en-US" sz="2400" b="1">
                <a:solidFill>
                  <a:srgbClr val="003399"/>
                </a:solidFill>
                <a:latin typeface="黑体" panose="02010609060101010101" pitchFamily="49" charset="-122"/>
                <a:ea typeface="黑体" panose="02010609060101010101" pitchFamily="49" charset="-122"/>
              </a:rPr>
              <a:t>国务院令第</a:t>
            </a:r>
            <a:r>
              <a:rPr lang="en-US" altLang="zh-CN" sz="2400" b="1">
                <a:solidFill>
                  <a:srgbClr val="003399"/>
                </a:solidFill>
                <a:latin typeface="黑体" panose="02010609060101010101" pitchFamily="49" charset="-122"/>
                <a:ea typeface="黑体" panose="02010609060101010101" pitchFamily="49" charset="-122"/>
              </a:rPr>
              <a:t>352</a:t>
            </a:r>
            <a:r>
              <a:rPr lang="zh-CN" altLang="en-US" sz="2400" b="1">
                <a:solidFill>
                  <a:srgbClr val="003399"/>
                </a:solidFill>
                <a:latin typeface="黑体" panose="02010609060101010101" pitchFamily="49" charset="-122"/>
                <a:ea typeface="黑体" panose="02010609060101010101" pitchFamily="49" charset="-122"/>
              </a:rPr>
              <a:t>号</a:t>
            </a:r>
            <a:r>
              <a:rPr lang="en-US" altLang="zh-CN" sz="2400" b="1">
                <a:solidFill>
                  <a:srgbClr val="003399"/>
                </a:solidFill>
                <a:latin typeface="黑体" panose="02010609060101010101" pitchFamily="49" charset="-122"/>
                <a:ea typeface="黑体" panose="02010609060101010101" pitchFamily="49" charset="-122"/>
              </a:rPr>
              <a:t>《</a:t>
            </a:r>
            <a:r>
              <a:rPr lang="zh-CN" altLang="en-US" sz="2400" b="1">
                <a:solidFill>
                  <a:srgbClr val="003399"/>
                </a:solidFill>
                <a:latin typeface="黑体" panose="02010609060101010101" pitchFamily="49" charset="-122"/>
                <a:ea typeface="黑体" panose="02010609060101010101" pitchFamily="49" charset="-122"/>
              </a:rPr>
              <a:t>使用有毒物品作业场所劳动保护条例</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GBZ1-2010《</a:t>
            </a:r>
            <a:r>
              <a:rPr lang="zh-CN" altLang="en-US" sz="2400" b="1">
                <a:solidFill>
                  <a:srgbClr val="003399"/>
                </a:solidFill>
                <a:latin typeface="黑体" panose="02010609060101010101" pitchFamily="49" charset="-122"/>
                <a:ea typeface="黑体" panose="02010609060101010101" pitchFamily="49" charset="-122"/>
              </a:rPr>
              <a:t>工业企业设计卫生标准</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GB50187-2012《</a:t>
            </a:r>
            <a:r>
              <a:rPr lang="zh-CN" altLang="en-US" sz="2400" b="1">
                <a:solidFill>
                  <a:srgbClr val="003399"/>
                </a:solidFill>
                <a:latin typeface="黑体" panose="02010609060101010101" pitchFamily="49" charset="-122"/>
                <a:ea typeface="黑体" panose="02010609060101010101" pitchFamily="49" charset="-122"/>
              </a:rPr>
              <a:t>工业企业总平面设计规范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GB/T50087-2013《</a:t>
            </a:r>
            <a:r>
              <a:rPr lang="zh-CN" altLang="en-US" sz="2400" b="1">
                <a:solidFill>
                  <a:srgbClr val="003399"/>
                </a:solidFill>
                <a:latin typeface="黑体" panose="02010609060101010101" pitchFamily="49" charset="-122"/>
                <a:ea typeface="黑体" panose="02010609060101010101" pitchFamily="49" charset="-122"/>
              </a:rPr>
              <a:t>工业企业噪声控制设计规范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GBZ/T194-2007《</a:t>
            </a:r>
            <a:r>
              <a:rPr lang="zh-CN" altLang="en-US" sz="2400" b="1">
                <a:solidFill>
                  <a:srgbClr val="003399"/>
                </a:solidFill>
                <a:latin typeface="黑体" panose="02010609060101010101" pitchFamily="49" charset="-122"/>
                <a:ea typeface="黑体" panose="02010609060101010101" pitchFamily="49" charset="-122"/>
              </a:rPr>
              <a:t>工作场所防止职业中毒卫生工程防护措施规范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GB/T12801-2008《</a:t>
            </a:r>
            <a:r>
              <a:rPr lang="zh-CN" altLang="en-US" sz="2400" b="1">
                <a:solidFill>
                  <a:srgbClr val="003399"/>
                </a:solidFill>
                <a:latin typeface="黑体" panose="02010609060101010101" pitchFamily="49" charset="-122"/>
                <a:ea typeface="黑体" panose="02010609060101010101" pitchFamily="49" charset="-122"/>
              </a:rPr>
              <a:t>生产过程安全卫生要求总则</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GB5083-1999《</a:t>
            </a:r>
            <a:r>
              <a:rPr lang="zh-CN" altLang="en-US" sz="2400" b="1">
                <a:solidFill>
                  <a:srgbClr val="003399"/>
                </a:solidFill>
                <a:latin typeface="黑体" panose="02010609060101010101" pitchFamily="49" charset="-122"/>
                <a:ea typeface="黑体" panose="02010609060101010101" pitchFamily="49" charset="-122"/>
              </a:rPr>
              <a:t>生产设备安全卫生设计总则</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7"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bg1">
                <a:lumMod val="95000"/>
              </a:schemeClr>
            </a:solidFill>
            <a:miter lim="800000"/>
          </a:ln>
          <a:effectLst/>
        </p:spPr>
        <p:txBody>
          <a:bodyPr/>
          <a:lstStyle/>
          <a:p>
            <a:pPr marL="180975" indent="-180975" fontAlgn="auto">
              <a:lnSpc>
                <a:spcPts val="3800"/>
              </a:lnSpc>
              <a:spcBef>
                <a:spcPts val="1800"/>
              </a:spcBef>
              <a:spcAft>
                <a:spcPts val="0"/>
              </a:spcAft>
              <a:defRPr/>
            </a:pPr>
            <a:r>
              <a:rPr lang="zh-CN" altLang="en-US" sz="2800" b="1" dirty="0">
                <a:latin typeface="黑体" panose="02010609060101010101" pitchFamily="49" charset="-122"/>
                <a:ea typeface="黑体" panose="02010609060101010101" pitchFamily="49" charset="-122"/>
              </a:rPr>
              <a:t>                     </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2800" b="1" dirty="0">
                <a:latin typeface="黑体" panose="02010609060101010101" pitchFamily="49" charset="-122"/>
                <a:ea typeface="黑体" panose="02010609060101010101" pitchFamily="49" charset="-122"/>
              </a:rPr>
              <a:t>        </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b="1" kern="0" dirty="0">
                <a:latin typeface="黑体" panose="02010609060101010101" pitchFamily="49" charset="-122"/>
                <a:ea typeface="黑体" panose="02010609060101010101" pitchFamily="49" charset="-122"/>
              </a:rPr>
              <a:t>   </a:t>
            </a:r>
            <a:r>
              <a:rPr lang="en-US" altLang="zh-CN" sz="3200" b="1" kern="0" dirty="0">
                <a:solidFill>
                  <a:schemeClr val="accent2">
                    <a:lumMod val="75000"/>
                  </a:schemeClr>
                </a:solidFill>
                <a:latin typeface="黑体" panose="02010609060101010101" pitchFamily="49" charset="-122"/>
                <a:ea typeface="黑体" panose="02010609060101010101" pitchFamily="49" charset="-122"/>
              </a:rPr>
              <a:t> </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合理布局：</a:t>
            </a:r>
            <a:r>
              <a:rPr lang="zh-CN" altLang="en-US" sz="2400" b="1" dirty="0">
                <a:latin typeface="黑体" panose="02010609060101010101" pitchFamily="49" charset="-122"/>
                <a:ea typeface="黑体" panose="02010609060101010101" pitchFamily="49" charset="-122"/>
              </a:rPr>
              <a:t>高频加热车间要求较一般车间宽敞。各高频机之间需要有一定的间距。特别是一机多用时，更应充分考虑到场源与操作位置的合理配置，应尽可能使场源远离操作岗位和休息地点。</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000" b="1" dirty="0">
                <a:latin typeface="黑体" panose="02010609060101010101" pitchFamily="49" charset="-122"/>
                <a:ea typeface="黑体" panose="02010609060101010101" pitchFamily="49" charset="-122"/>
              </a:rPr>
              <a:t>           </a:t>
            </a:r>
            <a:endParaRPr lang="en-US" altLang="zh-CN" sz="20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7.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防非电离辐射技术措施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457200" y="1828800"/>
            <a:ext cx="8229600" cy="4648200"/>
          </a:xfrm>
          <a:prstGeom prst="rect">
            <a:avLst/>
          </a:prstGeom>
          <a:noFill/>
          <a:ln w="9525">
            <a:solidFill>
              <a:schemeClr val="bg1">
                <a:lumMod val="85000"/>
              </a:schemeClr>
            </a:solidFill>
            <a:miter lim="800000"/>
          </a:ln>
          <a:effectLst/>
        </p:spPr>
        <p:txBody>
          <a:bodyPr/>
          <a:lstStyle/>
          <a:p>
            <a:pPr marL="180975" indent="-180975" fontAlgn="auto">
              <a:lnSpc>
                <a:spcPts val="3800"/>
              </a:lnSpc>
              <a:spcBef>
                <a:spcPts val="1800"/>
              </a:spcBef>
              <a:spcAft>
                <a:spcPts val="0"/>
              </a:spcAft>
              <a:defRPr/>
            </a:pPr>
            <a:r>
              <a:rPr lang="zh-CN" altLang="en-US" sz="2800" b="1" dirty="0">
                <a:latin typeface="黑体" panose="02010609060101010101" pitchFamily="49" charset="-122"/>
                <a:ea typeface="黑体" panose="02010609060101010101" pitchFamily="49" charset="-122"/>
              </a:rPr>
              <a:t>                     </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2800" b="1" dirty="0">
                <a:latin typeface="黑体" panose="02010609060101010101" pitchFamily="49" charset="-122"/>
                <a:ea typeface="黑体" panose="02010609060101010101" pitchFamily="49" charset="-122"/>
              </a:rPr>
              <a:t>         </a:t>
            </a:r>
            <a:r>
              <a:rPr lang="zh-CN" altLang="en-US" sz="2800" b="1" dirty="0">
                <a:latin typeface="黑体" panose="02010609060101010101" pitchFamily="49" charset="-122"/>
                <a:ea typeface="黑体" panose="02010609060101010101" pitchFamily="49" charset="-122"/>
              </a:rPr>
              <a:t>微波辐射的安全防护手段有采取合理设计（设置）和使用屏蔽材料与屏蔽方式。</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b="1" kern="0" dirty="0">
                <a:latin typeface="黑体" panose="02010609060101010101" pitchFamily="49" charset="-122"/>
                <a:ea typeface="黑体" panose="02010609060101010101" pitchFamily="49" charset="-122"/>
              </a:rPr>
              <a:t>   </a:t>
            </a:r>
            <a:r>
              <a:rPr lang="en-US" altLang="zh-CN" sz="3200" b="1" kern="0" dirty="0">
                <a:solidFill>
                  <a:schemeClr val="accent2">
                    <a:lumMod val="75000"/>
                  </a:schemeClr>
                </a:solidFill>
                <a:latin typeface="黑体" panose="02010609060101010101" pitchFamily="49" charset="-122"/>
                <a:ea typeface="黑体" panose="02010609060101010101" pitchFamily="49" charset="-122"/>
              </a:rPr>
              <a:t> </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合理设计或设置：</a:t>
            </a:r>
            <a:r>
              <a:rPr lang="zh-CN" altLang="en-US" sz="2400" b="1" dirty="0">
                <a:latin typeface="黑体" panose="02010609060101010101" pitchFamily="49" charset="-122"/>
                <a:ea typeface="黑体" panose="02010609060101010101" pitchFamily="49" charset="-122"/>
              </a:rPr>
              <a:t>高频加热车间要求较一般车间宽敞。各高频机之间需要有一定的间距。特别是一机多用时，更应充分考虑到场源与操作位置的合理配置，应尽可能使场源远离操作岗位和休息地点。</a:t>
            </a:r>
            <a:endParaRPr lang="en-US" altLang="zh-CN" sz="24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000" b="1" dirty="0">
                <a:latin typeface="黑体" panose="02010609060101010101" pitchFamily="49" charset="-122"/>
                <a:ea typeface="黑体" panose="02010609060101010101" pitchFamily="49" charset="-122"/>
              </a:rPr>
              <a:t>           </a:t>
            </a:r>
            <a:endParaRPr lang="en-US" altLang="zh-CN" sz="20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6" name="图示 5"/>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7.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防非电离辐射技术措施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bg1">
                <a:lumMod val="85000"/>
              </a:schemeClr>
            </a:solidFill>
            <a:miter lim="800000"/>
          </a:ln>
          <a:effectLst/>
        </p:spPr>
        <p:txBody>
          <a:bodyPr/>
          <a:lstStyle/>
          <a:p>
            <a:pPr marL="180975" indent="-180975" fontAlgn="auto">
              <a:lnSpc>
                <a:spcPts val="2800"/>
              </a:lnSpc>
              <a:spcBef>
                <a:spcPts val="1200"/>
              </a:spcBef>
              <a:spcAft>
                <a:spcPts val="0"/>
              </a:spcAft>
              <a:defRPr/>
            </a:pPr>
            <a:r>
              <a:rPr lang="zh-CN" altLang="en-US" sz="2800" b="1" dirty="0">
                <a:latin typeface="黑体" panose="02010609060101010101" pitchFamily="49" charset="-122"/>
                <a:ea typeface="黑体" panose="02010609060101010101" pitchFamily="49" charset="-122"/>
              </a:rPr>
              <a:t>                     </a:t>
            </a:r>
            <a:endParaRPr lang="en-US" altLang="zh-CN" sz="2800" b="1" dirty="0">
              <a:latin typeface="黑体" panose="02010609060101010101" pitchFamily="49" charset="-122"/>
              <a:ea typeface="黑体" panose="02010609060101010101" pitchFamily="49" charset="-122"/>
            </a:endParaRPr>
          </a:p>
          <a:p>
            <a:pPr marL="180975" indent="-180975" fontAlgn="auto">
              <a:lnSpc>
                <a:spcPts val="2800"/>
              </a:lnSpc>
              <a:spcBef>
                <a:spcPts val="1200"/>
              </a:spcBef>
              <a:spcAft>
                <a:spcPts val="0"/>
              </a:spcAft>
              <a:defRPr/>
            </a:pPr>
            <a:r>
              <a:rPr lang="en-US" altLang="zh-CN" sz="2800" b="1" dirty="0">
                <a:latin typeface="黑体" panose="02010609060101010101" pitchFamily="49" charset="-122"/>
                <a:ea typeface="黑体" panose="02010609060101010101" pitchFamily="49" charset="-122"/>
              </a:rPr>
              <a:t>    </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合理布局：</a:t>
            </a: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628650" indent="-447675" fontAlgn="auto">
              <a:lnSpc>
                <a:spcPts val="2800"/>
              </a:lnSpc>
              <a:spcBef>
                <a:spcPts val="1200"/>
              </a:spcBef>
              <a:spcAft>
                <a:spcPts val="0"/>
              </a:spcAft>
              <a:defRPr/>
            </a:pPr>
            <a:r>
              <a:rPr lang="en-US" altLang="zh-CN" sz="2400" b="1" dirty="0">
                <a:latin typeface="黑体" panose="02010609060101010101" pitchFamily="49" charset="-122"/>
                <a:ea typeface="黑体" panose="02010609060101010101" pitchFamily="49" charset="-122"/>
              </a:rPr>
              <a:t>1</a:t>
            </a:r>
            <a:r>
              <a:rPr lang="zh-CN" altLang="en-US" sz="2400" b="1" dirty="0">
                <a:latin typeface="黑体" panose="02010609060101010101" pitchFamily="49" charset="-122"/>
                <a:ea typeface="黑体" panose="02010609060101010101" pitchFamily="49" charset="-122"/>
              </a:rPr>
              <a:t>）采用扼流门、抑制器、</a:t>
            </a:r>
            <a:r>
              <a:rPr lang="en-US" altLang="zh-CN" sz="2400" b="1" dirty="0">
                <a:latin typeface="黑体" panose="02010609060101010101" pitchFamily="49" charset="-122"/>
                <a:ea typeface="黑体" panose="02010609060101010101" pitchFamily="49" charset="-122"/>
              </a:rPr>
              <a:t>1/2</a:t>
            </a:r>
            <a:r>
              <a:rPr lang="zh-CN" altLang="en-US" sz="2400" b="1" dirty="0">
                <a:latin typeface="黑体" panose="02010609060101010101" pitchFamily="49" charset="-122"/>
                <a:ea typeface="黑体" panose="02010609060101010101" pitchFamily="49" charset="-122"/>
              </a:rPr>
              <a:t>波长滤波器（常用的有群岛式滤波器及梳状板式滤波器两种）加强安全性；</a:t>
            </a:r>
            <a:endParaRPr lang="en-US" altLang="zh-CN" sz="2400" b="1" dirty="0">
              <a:latin typeface="黑体" panose="02010609060101010101" pitchFamily="49" charset="-122"/>
              <a:ea typeface="黑体" panose="02010609060101010101" pitchFamily="49" charset="-122"/>
            </a:endParaRPr>
          </a:p>
          <a:p>
            <a:pPr marL="628650" indent="-447675" fontAlgn="auto">
              <a:lnSpc>
                <a:spcPts val="2800"/>
              </a:lnSpc>
              <a:spcBef>
                <a:spcPts val="1200"/>
              </a:spcBef>
              <a:spcAft>
                <a:spcPts val="0"/>
              </a:spcAft>
              <a:defRPr/>
            </a:pPr>
            <a:r>
              <a:rPr lang="en-US" altLang="zh-CN" sz="2400" b="1" dirty="0">
                <a:latin typeface="黑体" panose="02010609060101010101" pitchFamily="49" charset="-122"/>
                <a:ea typeface="黑体" panose="02010609060101010101" pitchFamily="49" charset="-122"/>
              </a:rPr>
              <a:t>2</a:t>
            </a:r>
            <a:r>
              <a:rPr lang="zh-CN" altLang="en-US" sz="2400" b="1" dirty="0">
                <a:latin typeface="黑体" panose="02010609060101010101" pitchFamily="49" charset="-122"/>
                <a:ea typeface="黑体" panose="02010609060101010101" pitchFamily="49" charset="-122"/>
              </a:rPr>
              <a:t>）在微波加热器的进出口使用微波吸收材料制成的缓冲器或金属挂帘；</a:t>
            </a:r>
            <a:endParaRPr lang="en-US" altLang="zh-CN" sz="2400" b="1" dirty="0">
              <a:latin typeface="黑体" panose="02010609060101010101" pitchFamily="49" charset="-122"/>
              <a:ea typeface="黑体" panose="02010609060101010101" pitchFamily="49" charset="-122"/>
            </a:endParaRPr>
          </a:p>
          <a:p>
            <a:pPr marL="180975" fontAlgn="auto">
              <a:lnSpc>
                <a:spcPts val="2800"/>
              </a:lnSpc>
              <a:spcBef>
                <a:spcPts val="1200"/>
              </a:spcBef>
              <a:spcAft>
                <a:spcPts val="0"/>
              </a:spcAft>
              <a:defRPr/>
            </a:pPr>
            <a:r>
              <a:rPr lang="en-US" altLang="zh-CN" sz="2400" b="1" dirty="0">
                <a:latin typeface="黑体" panose="02010609060101010101" pitchFamily="49" charset="-122"/>
                <a:ea typeface="黑体" panose="02010609060101010101" pitchFamily="49" charset="-122"/>
              </a:rPr>
              <a:t>3</a:t>
            </a:r>
            <a:r>
              <a:rPr lang="zh-CN" altLang="en-US" sz="2400" b="1" dirty="0">
                <a:latin typeface="黑体" panose="02010609060101010101" pitchFamily="49" charset="-122"/>
                <a:ea typeface="黑体" panose="02010609060101010101" pitchFamily="49" charset="-122"/>
              </a:rPr>
              <a:t>）磁控管外加屏蔽罩；</a:t>
            </a:r>
            <a:endParaRPr lang="en-US" altLang="zh-CN" sz="2400" b="1" dirty="0">
              <a:latin typeface="黑体" panose="02010609060101010101" pitchFamily="49" charset="-122"/>
              <a:ea typeface="黑体" panose="02010609060101010101" pitchFamily="49" charset="-122"/>
            </a:endParaRPr>
          </a:p>
          <a:p>
            <a:pPr marL="628650" indent="-447675" fontAlgn="auto">
              <a:lnSpc>
                <a:spcPts val="2800"/>
              </a:lnSpc>
              <a:spcBef>
                <a:spcPts val="1200"/>
              </a:spcBef>
              <a:spcAft>
                <a:spcPts val="0"/>
              </a:spcAft>
              <a:defRPr/>
            </a:pPr>
            <a:r>
              <a:rPr lang="en-US" altLang="zh-CN" sz="2400" b="1" dirty="0">
                <a:latin typeface="黑体" panose="02010609060101010101" pitchFamily="49" charset="-122"/>
                <a:ea typeface="黑体" panose="02010609060101010101" pitchFamily="49" charset="-122"/>
              </a:rPr>
              <a:t>4</a:t>
            </a:r>
            <a:r>
              <a:rPr lang="zh-CN" altLang="en-US" sz="2400" b="1" dirty="0">
                <a:latin typeface="黑体" panose="02010609060101010101" pitchFamily="49" charset="-122"/>
                <a:ea typeface="黑体" panose="02010609060101010101" pitchFamily="49" charset="-122"/>
              </a:rPr>
              <a:t>）大功率微波设备需设有一个安全联锁监护装置，以利于打开设备时切断微波源，避免因不慎开门而造成的大剂量辐射事故。</a:t>
            </a:r>
            <a:endParaRPr lang="en-US" altLang="zh-CN" sz="2400" b="1" dirty="0">
              <a:latin typeface="黑体" panose="02010609060101010101" pitchFamily="49" charset="-122"/>
              <a:ea typeface="黑体" panose="02010609060101010101" pitchFamily="49" charset="-122"/>
            </a:endParaRPr>
          </a:p>
          <a:p>
            <a:pPr marL="180975" indent="-180975" fontAlgn="auto">
              <a:lnSpc>
                <a:spcPts val="2800"/>
              </a:lnSpc>
              <a:spcBef>
                <a:spcPts val="1200"/>
              </a:spcBef>
              <a:spcAft>
                <a:spcPts val="0"/>
              </a:spcAft>
              <a:defRPr/>
            </a:pPr>
            <a:r>
              <a:rPr lang="zh-CN" altLang="en-US" sz="2000" b="1" dirty="0">
                <a:latin typeface="黑体" panose="02010609060101010101" pitchFamily="49" charset="-122"/>
                <a:ea typeface="黑体" panose="02010609060101010101" pitchFamily="49" charset="-122"/>
              </a:rPr>
              <a:t>           </a:t>
            </a:r>
            <a:endParaRPr lang="en-US" altLang="zh-CN" sz="2000" b="1" dirty="0">
              <a:latin typeface="黑体" panose="02010609060101010101" pitchFamily="49" charset="-122"/>
              <a:ea typeface="黑体" panose="02010609060101010101" pitchFamily="49" charset="-122"/>
            </a:endParaRPr>
          </a:p>
          <a:p>
            <a:pPr marL="180975" indent="-180975" fontAlgn="auto">
              <a:lnSpc>
                <a:spcPts val="2800"/>
              </a:lnSpc>
              <a:spcBef>
                <a:spcPts val="12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2800"/>
              </a:lnSpc>
              <a:spcBef>
                <a:spcPts val="12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7.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防非电离辐射技术措施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bg1">
                <a:lumMod val="85000"/>
              </a:schemeClr>
            </a:solidFill>
            <a:miter lim="800000"/>
          </a:ln>
          <a:effectLst/>
        </p:spPr>
        <p:txBody>
          <a:bodyPr/>
          <a:lstStyle/>
          <a:p>
            <a:pPr marL="180975" indent="-180975" fontAlgn="auto">
              <a:lnSpc>
                <a:spcPts val="3800"/>
              </a:lnSpc>
              <a:spcBef>
                <a:spcPts val="1800"/>
              </a:spcBef>
              <a:spcAft>
                <a:spcPts val="0"/>
              </a:spcAft>
              <a:defRPr/>
            </a:pPr>
            <a:r>
              <a:rPr lang="zh-CN" altLang="en-US" sz="2800" b="1" dirty="0">
                <a:latin typeface="黑体" panose="02010609060101010101" pitchFamily="49" charset="-122"/>
                <a:ea typeface="黑体" panose="02010609060101010101" pitchFamily="49" charset="-122"/>
              </a:rPr>
              <a:t>                     </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b="1" kern="0" dirty="0">
                <a:latin typeface="黑体" panose="02010609060101010101" pitchFamily="49" charset="-122"/>
                <a:ea typeface="黑体" panose="02010609060101010101" pitchFamily="49" charset="-122"/>
              </a:rPr>
              <a:t>  </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屏蔽材料</a:t>
            </a:r>
            <a:r>
              <a:rPr lang="en-US" altLang="zh-CN" sz="3200" b="1" kern="0" dirty="0">
                <a:solidFill>
                  <a:schemeClr val="accent2">
                    <a:lumMod val="75000"/>
                  </a:schemeClr>
                </a:solidFill>
                <a:latin typeface="黑体" panose="02010609060101010101" pitchFamily="49" charset="-122"/>
                <a:ea typeface="黑体" panose="02010609060101010101" pitchFamily="49" charset="-122"/>
              </a:rPr>
              <a:t>——</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反射材料：</a:t>
            </a: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095375" lvl="2" indent="-180975" fontAlgn="auto">
              <a:spcBef>
                <a:spcPts val="1800"/>
              </a:spcBef>
              <a:spcAft>
                <a:spcPts val="0"/>
              </a:spcAft>
              <a:buFont typeface="Arial" panose="020B0604020202020204" pitchFamily="34" charset="0"/>
              <a:buChar char="•"/>
              <a:defRPr/>
            </a:pPr>
            <a:r>
              <a:rPr lang="zh-CN" altLang="en-US" sz="2200" b="1" dirty="0">
                <a:latin typeface="黑体" panose="02010609060101010101" pitchFamily="49" charset="-122"/>
                <a:ea typeface="黑体" panose="02010609060101010101" pitchFamily="49" charset="-122"/>
              </a:rPr>
              <a:t>低电阻率的薄铜、铝板（</a:t>
            </a:r>
            <a:r>
              <a:rPr lang="en-US" altLang="zh-CN" sz="2200" b="1" dirty="0">
                <a:latin typeface="黑体" panose="02010609060101010101" pitchFamily="49" charset="-122"/>
                <a:ea typeface="黑体" panose="02010609060101010101" pitchFamily="49" charset="-122"/>
              </a:rPr>
              <a:t>0.1mm</a:t>
            </a:r>
            <a:r>
              <a:rPr lang="zh-CN" altLang="en-US" sz="2200" b="1" dirty="0">
                <a:latin typeface="黑体" panose="02010609060101010101" pitchFamily="49" charset="-122"/>
                <a:ea typeface="黑体" panose="02010609060101010101" pitchFamily="49" charset="-122"/>
              </a:rPr>
              <a:t>）可衰减</a:t>
            </a:r>
            <a:r>
              <a:rPr lang="en-US" altLang="zh-CN" sz="2200" b="1" dirty="0">
                <a:latin typeface="黑体" panose="02010609060101010101" pitchFamily="49" charset="-122"/>
                <a:ea typeface="黑体" panose="02010609060101010101" pitchFamily="49" charset="-122"/>
              </a:rPr>
              <a:t>50dB</a:t>
            </a:r>
            <a:r>
              <a:rPr lang="zh-CN" altLang="en-US" sz="2200" b="1" dirty="0">
                <a:latin typeface="黑体" panose="02010609060101010101" pitchFamily="49" charset="-122"/>
                <a:ea typeface="黑体" panose="02010609060101010101" pitchFamily="49" charset="-122"/>
              </a:rPr>
              <a:t>；</a:t>
            </a:r>
            <a:endParaRPr lang="en-US" altLang="zh-CN" sz="2200" b="1" dirty="0">
              <a:latin typeface="黑体" panose="02010609060101010101" pitchFamily="49" charset="-122"/>
              <a:ea typeface="黑体" panose="02010609060101010101" pitchFamily="49" charset="-122"/>
            </a:endParaRPr>
          </a:p>
          <a:p>
            <a:pPr marL="1095375" lvl="2" indent="-180975" fontAlgn="auto">
              <a:spcBef>
                <a:spcPts val="1800"/>
              </a:spcBef>
              <a:spcAft>
                <a:spcPts val="0"/>
              </a:spcAft>
              <a:buFont typeface="Arial" panose="020B0604020202020204" pitchFamily="34" charset="0"/>
              <a:buChar char="•"/>
              <a:defRPr/>
            </a:pPr>
            <a:r>
              <a:rPr lang="zh-CN" altLang="en-US" sz="2200" b="1" dirty="0">
                <a:latin typeface="黑体" panose="02010609060101010101" pitchFamily="49" charset="-122"/>
                <a:ea typeface="黑体" panose="02010609060101010101" pitchFamily="49" charset="-122"/>
              </a:rPr>
              <a:t>铜丝网</a:t>
            </a:r>
            <a:r>
              <a:rPr lang="en-US" altLang="zh-CN" sz="2200" b="1" dirty="0">
                <a:latin typeface="黑体" panose="02010609060101010101" pitchFamily="49" charset="-122"/>
                <a:ea typeface="黑体" panose="02010609060101010101" pitchFamily="49" charset="-122"/>
              </a:rPr>
              <a:t>10</a:t>
            </a:r>
            <a:r>
              <a:rPr lang="zh-CN" altLang="en-US" sz="2200" b="1" dirty="0">
                <a:latin typeface="黑体" panose="02010609060101010101" pitchFamily="49" charset="-122"/>
                <a:ea typeface="黑体" panose="02010609060101010101" pitchFamily="49" charset="-122"/>
              </a:rPr>
              <a:t>～</a:t>
            </a:r>
            <a:r>
              <a:rPr lang="en-US" altLang="zh-CN" sz="2200" b="1" dirty="0">
                <a:latin typeface="黑体" panose="02010609060101010101" pitchFamily="49" charset="-122"/>
                <a:ea typeface="黑体" panose="02010609060101010101" pitchFamily="49" charset="-122"/>
              </a:rPr>
              <a:t>20</a:t>
            </a:r>
            <a:r>
              <a:rPr lang="zh-CN" altLang="en-US" sz="2200" b="1" dirty="0">
                <a:latin typeface="黑体" panose="02010609060101010101" pitchFamily="49" charset="-122"/>
                <a:ea typeface="黑体" panose="02010609060101010101" pitchFamily="49" charset="-122"/>
              </a:rPr>
              <a:t>目，对</a:t>
            </a:r>
            <a:r>
              <a:rPr lang="en-US" altLang="zh-CN" sz="2200" b="1" dirty="0">
                <a:latin typeface="黑体" panose="02010609060101010101" pitchFamily="49" charset="-122"/>
                <a:ea typeface="黑体" panose="02010609060101010101" pitchFamily="49" charset="-122"/>
              </a:rPr>
              <a:t>900</a:t>
            </a:r>
            <a:r>
              <a:rPr lang="zh-CN" altLang="en-US" sz="2200" b="1" dirty="0">
                <a:latin typeface="黑体" panose="02010609060101010101" pitchFamily="49" charset="-122"/>
                <a:ea typeface="黑体" panose="02010609060101010101" pitchFamily="49" charset="-122"/>
              </a:rPr>
              <a:t>～</a:t>
            </a:r>
            <a:r>
              <a:rPr lang="en-US" altLang="zh-CN" sz="2200" b="1" dirty="0">
                <a:latin typeface="黑体" panose="02010609060101010101" pitchFamily="49" charset="-122"/>
                <a:ea typeface="黑体" panose="02010609060101010101" pitchFamily="49" charset="-122"/>
              </a:rPr>
              <a:t>9000 MHz</a:t>
            </a:r>
            <a:r>
              <a:rPr lang="zh-CN" altLang="en-US" sz="2200" b="1" dirty="0">
                <a:latin typeface="黑体" panose="02010609060101010101" pitchFamily="49" charset="-122"/>
                <a:ea typeface="黑体" panose="02010609060101010101" pitchFamily="49" charset="-122"/>
              </a:rPr>
              <a:t>可衰减</a:t>
            </a:r>
            <a:r>
              <a:rPr lang="en-US" altLang="zh-CN" sz="2200" b="1" dirty="0">
                <a:latin typeface="黑体" panose="02010609060101010101" pitchFamily="49" charset="-122"/>
                <a:ea typeface="黑体" panose="02010609060101010101" pitchFamily="49" charset="-122"/>
              </a:rPr>
              <a:t>30</a:t>
            </a:r>
            <a:r>
              <a:rPr lang="zh-CN" altLang="en-US" sz="2200" b="1" dirty="0">
                <a:latin typeface="黑体" panose="02010609060101010101" pitchFamily="49" charset="-122"/>
                <a:ea typeface="黑体" panose="02010609060101010101" pitchFamily="49" charset="-122"/>
              </a:rPr>
              <a:t>～</a:t>
            </a:r>
            <a:r>
              <a:rPr lang="en-US" altLang="zh-CN" sz="2200" b="1" dirty="0">
                <a:latin typeface="黑体" panose="02010609060101010101" pitchFamily="49" charset="-122"/>
                <a:ea typeface="黑体" panose="02010609060101010101" pitchFamily="49" charset="-122"/>
              </a:rPr>
              <a:t>50dB</a:t>
            </a:r>
            <a:r>
              <a:rPr lang="zh-CN" altLang="en-US" sz="2200" b="1" dirty="0">
                <a:latin typeface="黑体" panose="02010609060101010101" pitchFamily="49" charset="-122"/>
                <a:ea typeface="黑体" panose="02010609060101010101" pitchFamily="49" charset="-122"/>
              </a:rPr>
              <a:t>；</a:t>
            </a:r>
            <a:endParaRPr lang="en-US" altLang="zh-CN" sz="2200" b="1" dirty="0">
              <a:latin typeface="黑体" panose="02010609060101010101" pitchFamily="49" charset="-122"/>
              <a:ea typeface="黑体" panose="02010609060101010101" pitchFamily="49" charset="-122"/>
            </a:endParaRPr>
          </a:p>
          <a:p>
            <a:pPr marL="1095375" lvl="2" indent="-180975" fontAlgn="auto">
              <a:spcBef>
                <a:spcPts val="1800"/>
              </a:spcBef>
              <a:spcAft>
                <a:spcPts val="0"/>
              </a:spcAft>
              <a:buFont typeface="Arial" panose="020B0604020202020204" pitchFamily="34" charset="0"/>
              <a:buChar char="•"/>
              <a:defRPr/>
            </a:pPr>
            <a:r>
              <a:rPr lang="zh-CN" altLang="en-US" sz="2200" b="1" dirty="0">
                <a:latin typeface="黑体" panose="02010609060101010101" pitchFamily="49" charset="-122"/>
                <a:ea typeface="黑体" panose="02010609060101010101" pitchFamily="49" charset="-122"/>
              </a:rPr>
              <a:t>网眼导电布、化纤镀金属导电布对</a:t>
            </a:r>
            <a:r>
              <a:rPr lang="en-US" altLang="zh-CN" sz="2200" b="1" dirty="0">
                <a:latin typeface="黑体" panose="02010609060101010101" pitchFamily="49" charset="-122"/>
                <a:ea typeface="黑体" panose="02010609060101010101" pitchFamily="49" charset="-122"/>
              </a:rPr>
              <a:t>30</a:t>
            </a:r>
            <a:r>
              <a:rPr lang="zh-CN" altLang="en-US" sz="2200" b="1" dirty="0">
                <a:latin typeface="黑体" panose="02010609060101010101" pitchFamily="49" charset="-122"/>
                <a:ea typeface="黑体" panose="02010609060101010101" pitchFamily="49" charset="-122"/>
              </a:rPr>
              <a:t>～</a:t>
            </a:r>
            <a:r>
              <a:rPr lang="en-US" altLang="zh-CN" sz="2200" b="1" dirty="0">
                <a:latin typeface="黑体" panose="02010609060101010101" pitchFamily="49" charset="-122"/>
                <a:ea typeface="黑体" panose="02010609060101010101" pitchFamily="49" charset="-122"/>
              </a:rPr>
              <a:t>15000 MHz</a:t>
            </a:r>
            <a:r>
              <a:rPr lang="zh-CN" altLang="en-US" sz="2200" b="1" dirty="0">
                <a:latin typeface="黑体" panose="02010609060101010101" pitchFamily="49" charset="-122"/>
                <a:ea typeface="黑体" panose="02010609060101010101" pitchFamily="49" charset="-122"/>
              </a:rPr>
              <a:t>可衰减</a:t>
            </a:r>
            <a:r>
              <a:rPr lang="en-US" altLang="zh-CN" sz="2200" b="1" dirty="0">
                <a:latin typeface="黑体" panose="02010609060101010101" pitchFamily="49" charset="-122"/>
                <a:ea typeface="黑体" panose="02010609060101010101" pitchFamily="49" charset="-122"/>
              </a:rPr>
              <a:t>40dB</a:t>
            </a:r>
            <a:r>
              <a:rPr lang="zh-CN" altLang="en-US" sz="2200" b="1" dirty="0">
                <a:latin typeface="黑体" panose="02010609060101010101" pitchFamily="49" charset="-122"/>
                <a:ea typeface="黑体" panose="02010609060101010101" pitchFamily="49" charset="-122"/>
              </a:rPr>
              <a:t>左右；</a:t>
            </a:r>
            <a:endParaRPr lang="en-US" altLang="zh-CN" sz="2200" b="1" dirty="0">
              <a:latin typeface="黑体" panose="02010609060101010101" pitchFamily="49" charset="-122"/>
              <a:ea typeface="黑体" panose="02010609060101010101" pitchFamily="49" charset="-122"/>
            </a:endParaRPr>
          </a:p>
          <a:p>
            <a:pPr marL="1095375" lvl="2" indent="-180975" fontAlgn="auto">
              <a:spcBef>
                <a:spcPts val="1800"/>
              </a:spcBef>
              <a:spcAft>
                <a:spcPts val="0"/>
              </a:spcAft>
              <a:buFont typeface="Arial" panose="020B0604020202020204" pitchFamily="34" charset="0"/>
              <a:buChar char="•"/>
              <a:defRPr/>
            </a:pPr>
            <a:r>
              <a:rPr lang="zh-CN" altLang="en-US" sz="2200" b="1" dirty="0">
                <a:latin typeface="黑体" panose="02010609060101010101" pitchFamily="49" charset="-122"/>
                <a:ea typeface="黑体" panose="02010609060101010101" pitchFamily="49" charset="-122"/>
              </a:rPr>
              <a:t>玻璃上用二氧化锡真空喷涂做成透明的镜片及铝箔等，都有良好的效果。</a:t>
            </a:r>
            <a:endParaRPr lang="en-US" altLang="zh-CN" sz="22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7.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防非电离辐射技术措施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bg1">
                <a:lumMod val="85000"/>
              </a:schemeClr>
            </a:solidFill>
            <a:miter lim="800000"/>
          </a:ln>
          <a:effectLst/>
        </p:spPr>
        <p:txBody>
          <a:bodyPr/>
          <a:lstStyle/>
          <a:p>
            <a:pPr marL="180975" indent="-180975" fontAlgn="auto">
              <a:lnSpc>
                <a:spcPts val="3800"/>
              </a:lnSpc>
              <a:spcBef>
                <a:spcPts val="1800"/>
              </a:spcBef>
              <a:spcAft>
                <a:spcPts val="0"/>
              </a:spcAft>
              <a:defRPr/>
            </a:pPr>
            <a:r>
              <a:rPr lang="zh-CN" altLang="en-US" sz="2800" b="1" dirty="0">
                <a:latin typeface="黑体" panose="02010609060101010101" pitchFamily="49" charset="-122"/>
                <a:ea typeface="黑体" panose="02010609060101010101" pitchFamily="49" charset="-122"/>
              </a:rPr>
              <a:t>                     </a:t>
            </a:r>
            <a:endParaRPr lang="en-US" altLang="zh-CN" sz="28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b="1" kern="0" dirty="0">
                <a:latin typeface="黑体" panose="02010609060101010101" pitchFamily="49" charset="-122"/>
                <a:ea typeface="黑体" panose="02010609060101010101" pitchFamily="49" charset="-122"/>
              </a:rPr>
              <a:t>   </a:t>
            </a:r>
            <a:r>
              <a:rPr lang="en-US" altLang="zh-CN" sz="3200" b="1" kern="0" dirty="0">
                <a:solidFill>
                  <a:schemeClr val="accent2">
                    <a:lumMod val="75000"/>
                  </a:schemeClr>
                </a:solidFill>
                <a:latin typeface="黑体" panose="02010609060101010101" pitchFamily="49" charset="-122"/>
                <a:ea typeface="黑体" panose="02010609060101010101" pitchFamily="49" charset="-122"/>
              </a:rPr>
              <a:t> </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屏蔽方式</a:t>
            </a:r>
            <a:r>
              <a:rPr lang="en-US" altLang="zh-CN" sz="3200" b="1" kern="0" dirty="0">
                <a:solidFill>
                  <a:schemeClr val="accent2">
                    <a:lumMod val="75000"/>
                  </a:schemeClr>
                </a:solidFill>
                <a:latin typeface="黑体" panose="02010609060101010101" pitchFamily="49" charset="-122"/>
                <a:ea typeface="黑体" panose="02010609060101010101" pitchFamily="49" charset="-122"/>
              </a:rPr>
              <a:t>——</a:t>
            </a:r>
            <a:r>
              <a:rPr lang="zh-CN" altLang="en-US" sz="3200" b="1" kern="0" dirty="0">
                <a:solidFill>
                  <a:schemeClr val="accent2">
                    <a:lumMod val="75000"/>
                  </a:schemeClr>
                </a:solidFill>
                <a:latin typeface="黑体" panose="02010609060101010101" pitchFamily="49" charset="-122"/>
                <a:ea typeface="黑体" panose="02010609060101010101" pitchFamily="49" charset="-122"/>
              </a:rPr>
              <a:t>闭合屏蔽：</a:t>
            </a:r>
            <a:endParaRPr lang="en-US" altLang="zh-CN" sz="3200" b="1" kern="0" dirty="0">
              <a:solidFill>
                <a:schemeClr val="accent2">
                  <a:lumMod val="75000"/>
                </a:schemeClr>
              </a:solidFill>
              <a:latin typeface="黑体" panose="02010609060101010101" pitchFamily="49" charset="-122"/>
              <a:ea typeface="黑体" panose="02010609060101010101" pitchFamily="49" charset="-122"/>
            </a:endParaRPr>
          </a:p>
          <a:p>
            <a:pPr marL="1095375" lvl="2" indent="-180975" fontAlgn="auto">
              <a:spcBef>
                <a:spcPts val="1800"/>
              </a:spcBef>
              <a:spcAft>
                <a:spcPts val="0"/>
              </a:spcAft>
              <a:buFont typeface="Arial" panose="020B0604020202020204" pitchFamily="34" charset="0"/>
              <a:buChar char="•"/>
              <a:defRPr/>
            </a:pPr>
            <a:r>
              <a:rPr lang="zh-CN" altLang="en-US" sz="2000" b="1" dirty="0">
                <a:latin typeface="黑体" panose="02010609060101010101" pitchFamily="49" charset="-122"/>
                <a:ea typeface="黑体" panose="02010609060101010101" pitchFamily="49" charset="-122"/>
              </a:rPr>
              <a:t>闭合屏蔽（屏蔽室、屏蔽罩）室，可用铜丝网或吸收材料制成，室内周围及门连接处必须严丝合缝，凡从室内通出的电线在其孔口处用吸收材料包缠，以免泄漏。</a:t>
            </a:r>
            <a:endParaRPr lang="zh-CN" altLang="en-US" sz="2000" b="1" dirty="0">
              <a:latin typeface="黑体" panose="02010609060101010101" pitchFamily="49" charset="-122"/>
              <a:ea typeface="黑体" panose="02010609060101010101" pitchFamily="49" charset="-122"/>
            </a:endParaRPr>
          </a:p>
          <a:p>
            <a:pPr marL="1095375" lvl="2" indent="-180975" fontAlgn="auto">
              <a:spcBef>
                <a:spcPts val="1800"/>
              </a:spcBef>
              <a:spcAft>
                <a:spcPts val="0"/>
              </a:spcAft>
              <a:buFont typeface="Arial" panose="020B0604020202020204" pitchFamily="34" charset="0"/>
              <a:buChar char="•"/>
              <a:defRPr/>
            </a:pPr>
            <a:r>
              <a:rPr lang="zh-CN" altLang="en-US" sz="2000" b="1" dirty="0">
                <a:latin typeface="黑体" panose="02010609060101010101" pitchFamily="49" charset="-122"/>
                <a:ea typeface="黑体" panose="02010609060101010101" pitchFamily="49" charset="-122"/>
              </a:rPr>
              <a:t>微波理疗机的辐射器上，用碳素布或化纤导电布做一个罩子，既可避免污染周围环境，也可保护非治疗区。用炭黑、铁氧体等按一定含量填入塑料制成吸收材料。</a:t>
            </a:r>
            <a:endParaRPr lang="en-US" altLang="zh-CN" sz="2200" b="1" dirty="0">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3200" b="1" kern="0" dirty="0">
              <a:solidFill>
                <a:schemeClr val="accent2">
                  <a:lumMod val="75000"/>
                </a:schemeClr>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7.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防非电离辐射技术措施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bg1">
                <a:lumMod val="85000"/>
              </a:schemeClr>
            </a:solidFill>
            <a:miter lim="800000"/>
          </a:ln>
          <a:effectLst/>
        </p:spPr>
        <p:txBody>
          <a:bodyPr/>
          <a:lstStyle/>
          <a:p>
            <a:pPr marL="180975" indent="-180975" fontAlgn="auto">
              <a:lnSpc>
                <a:spcPts val="3800"/>
              </a:lnSpc>
              <a:spcBef>
                <a:spcPts val="1800"/>
              </a:spcBef>
              <a:spcAft>
                <a:spcPts val="0"/>
              </a:spcAft>
              <a:defRPr/>
            </a:pPr>
            <a:r>
              <a:rPr lang="zh-CN" altLang="en-US" sz="2800" dirty="0">
                <a:latin typeface="+mn-lt"/>
                <a:ea typeface="+mn-ea"/>
              </a:rPr>
              <a:t>                     </a:t>
            </a:r>
            <a:r>
              <a:rPr lang="en-US" altLang="zh-CN" sz="2800" dirty="0">
                <a:latin typeface="+mn-lt"/>
                <a:ea typeface="+mn-ea"/>
              </a:rPr>
              <a:t>                        </a:t>
            </a:r>
            <a:r>
              <a:rPr lang="zh-CN" altLang="en-US" sz="3200" kern="0" dirty="0">
                <a:solidFill>
                  <a:schemeClr val="accent2">
                    <a:lumMod val="75000"/>
                  </a:schemeClr>
                </a:solidFill>
                <a:latin typeface="隶书" pitchFamily="49" charset="-122"/>
                <a:ea typeface="隶书" pitchFamily="49" charset="-122"/>
              </a:rPr>
              <a:t>屏蔽方式</a:t>
            </a:r>
            <a:r>
              <a:rPr lang="en-US" altLang="zh-CN" sz="3200" kern="0" dirty="0">
                <a:solidFill>
                  <a:schemeClr val="accent2">
                    <a:lumMod val="75000"/>
                  </a:schemeClr>
                </a:solidFill>
                <a:latin typeface="隶书" pitchFamily="49" charset="-122"/>
                <a:ea typeface="隶书" pitchFamily="49" charset="-122"/>
              </a:rPr>
              <a:t>——</a:t>
            </a:r>
            <a:r>
              <a:rPr lang="zh-CN" altLang="en-US" sz="3200" kern="0" dirty="0">
                <a:solidFill>
                  <a:schemeClr val="accent2">
                    <a:lumMod val="75000"/>
                  </a:schemeClr>
                </a:solidFill>
                <a:latin typeface="隶书" pitchFamily="49" charset="-122"/>
                <a:ea typeface="隶书" pitchFamily="49" charset="-122"/>
              </a:rPr>
              <a:t>闭合屏蔽：</a:t>
            </a:r>
            <a:endParaRPr lang="en-US" altLang="zh-CN" sz="3200" kern="0" dirty="0">
              <a:solidFill>
                <a:schemeClr val="accent2">
                  <a:lumMod val="75000"/>
                </a:schemeClr>
              </a:solidFill>
              <a:latin typeface="隶书" pitchFamily="49" charset="-122"/>
              <a:ea typeface="隶书" pitchFamily="49" charset="-122"/>
            </a:endParaRPr>
          </a:p>
          <a:p>
            <a:pPr marL="180975" indent="-180975" fontAlgn="auto">
              <a:lnSpc>
                <a:spcPts val="3800"/>
              </a:lnSpc>
              <a:spcBef>
                <a:spcPts val="1800"/>
              </a:spcBef>
              <a:spcAft>
                <a:spcPts val="0"/>
              </a:spcAft>
              <a:defRPr/>
            </a:pPr>
            <a:endParaRPr lang="zh-CN" altLang="en-US" sz="3200" kern="0" dirty="0">
              <a:solidFill>
                <a:schemeClr val="accent2">
                  <a:lumMod val="75000"/>
                </a:schemeClr>
              </a:solidFill>
              <a:latin typeface="隶书" pitchFamily="49" charset="-122"/>
              <a:ea typeface="隶书"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7.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防非电离辐射技术措施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272388" name="Picture 2" descr="C:\Users\111\Desktop\2015医师定期考核\IMG_20150519_093625-x.jpg"/>
          <p:cNvPicPr>
            <a:picLocks noChangeAspect="1" noChangeArrowheads="1"/>
          </p:cNvPicPr>
          <p:nvPr/>
        </p:nvPicPr>
        <p:blipFill>
          <a:blip r:embed="rId6"/>
          <a:srcRect/>
          <a:stretch>
            <a:fillRect/>
          </a:stretch>
        </p:blipFill>
        <p:spPr bwMode="auto">
          <a:xfrm>
            <a:off x="1676400" y="2366963"/>
            <a:ext cx="5705475" cy="4232275"/>
          </a:xfrm>
          <a:prstGeom prst="rect">
            <a:avLst/>
          </a:prstGeom>
          <a:noFill/>
          <a:ln w="9525">
            <a:noFill/>
            <a:miter lim="800000"/>
            <a:headEnd/>
            <a:tailEnd/>
          </a:ln>
        </p:spPr>
      </p:pic>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bg1">
                <a:lumMod val="85000"/>
              </a:schemeClr>
            </a:solidFill>
            <a:miter lim="800000"/>
          </a:ln>
          <a:effectLst/>
        </p:spPr>
        <p:txBody>
          <a:bodyPr/>
          <a:lstStyle/>
          <a:p>
            <a:pPr marL="180975" indent="-180975" fontAlgn="auto">
              <a:lnSpc>
                <a:spcPts val="3800"/>
              </a:lnSpc>
              <a:spcBef>
                <a:spcPts val="1800"/>
              </a:spcBef>
              <a:spcAft>
                <a:spcPts val="0"/>
              </a:spcAft>
              <a:defRPr/>
            </a:pPr>
            <a:r>
              <a:rPr lang="zh-CN" altLang="en-US" sz="2800" dirty="0">
                <a:latin typeface="+mn-lt"/>
                <a:ea typeface="+mn-ea"/>
              </a:rPr>
              <a:t>                     </a:t>
            </a:r>
            <a:endParaRPr lang="en-US" altLang="zh-CN" sz="2800" dirty="0">
              <a:latin typeface="+mn-lt"/>
              <a:ea typeface="+mn-ea"/>
            </a:endParaRPr>
          </a:p>
          <a:p>
            <a:pPr marL="180975" indent="-180975" fontAlgn="auto">
              <a:lnSpc>
                <a:spcPts val="3800"/>
              </a:lnSpc>
              <a:spcBef>
                <a:spcPts val="1800"/>
              </a:spcBef>
              <a:spcAft>
                <a:spcPts val="0"/>
              </a:spcAft>
              <a:defRPr/>
            </a:pPr>
            <a:r>
              <a:rPr lang="en-US" altLang="zh-CN" sz="3200" kern="0" dirty="0">
                <a:latin typeface="隶书" pitchFamily="49" charset="-122"/>
                <a:ea typeface="隶书" pitchFamily="49" charset="-122"/>
              </a:rPr>
              <a:t>   </a:t>
            </a:r>
            <a:r>
              <a:rPr lang="en-US" altLang="zh-CN" sz="3200" kern="0" dirty="0">
                <a:solidFill>
                  <a:schemeClr val="accent2">
                    <a:lumMod val="75000"/>
                  </a:schemeClr>
                </a:solidFill>
                <a:latin typeface="隶书" pitchFamily="49" charset="-122"/>
                <a:ea typeface="隶书" pitchFamily="49" charset="-122"/>
              </a:rPr>
              <a:t> </a:t>
            </a:r>
            <a:r>
              <a:rPr lang="zh-CN" altLang="en-US" sz="3200" kern="0" dirty="0">
                <a:solidFill>
                  <a:schemeClr val="accent2">
                    <a:lumMod val="75000"/>
                  </a:schemeClr>
                </a:solidFill>
                <a:latin typeface="隶书" pitchFamily="49" charset="-122"/>
                <a:ea typeface="隶书" pitchFamily="49" charset="-122"/>
              </a:rPr>
              <a:t>屏蔽方式</a:t>
            </a:r>
            <a:r>
              <a:rPr lang="en-US" altLang="zh-CN" sz="3200" kern="0" dirty="0">
                <a:solidFill>
                  <a:schemeClr val="accent2">
                    <a:lumMod val="75000"/>
                  </a:schemeClr>
                </a:solidFill>
                <a:latin typeface="隶书" pitchFamily="49" charset="-122"/>
                <a:ea typeface="隶书" pitchFamily="49" charset="-122"/>
              </a:rPr>
              <a:t>——</a:t>
            </a:r>
            <a:r>
              <a:rPr lang="zh-CN" altLang="en-US" sz="3200" kern="0" dirty="0">
                <a:solidFill>
                  <a:schemeClr val="accent2">
                    <a:lumMod val="75000"/>
                  </a:schemeClr>
                </a:solidFill>
                <a:latin typeface="隶书" pitchFamily="49" charset="-122"/>
                <a:ea typeface="隶书" pitchFamily="49" charset="-122"/>
              </a:rPr>
              <a:t>不闭合屏蔽：</a:t>
            </a:r>
            <a:endParaRPr lang="en-US" altLang="zh-CN" sz="3200" kern="0" dirty="0">
              <a:solidFill>
                <a:schemeClr val="accent2">
                  <a:lumMod val="75000"/>
                </a:schemeClr>
              </a:solidFill>
              <a:latin typeface="隶书" pitchFamily="49" charset="-122"/>
              <a:ea typeface="隶书" pitchFamily="49" charset="-122"/>
            </a:endParaRPr>
          </a:p>
          <a:p>
            <a:pPr marL="1095375" lvl="2" indent="-180975" fontAlgn="auto">
              <a:spcBef>
                <a:spcPts val="1800"/>
              </a:spcBef>
              <a:spcAft>
                <a:spcPts val="0"/>
              </a:spcAft>
              <a:buFont typeface="Arial" panose="020B0604020202020204" pitchFamily="34" charset="0"/>
              <a:buChar char="•"/>
              <a:defRPr/>
            </a:pPr>
            <a:r>
              <a:rPr lang="zh-CN" altLang="en-US" sz="2200" b="1" dirty="0">
                <a:solidFill>
                  <a:srgbClr val="003192"/>
                </a:solidFill>
                <a:latin typeface="黑体" panose="02010609060101010101" pitchFamily="49" charset="-122"/>
                <a:ea typeface="黑体" panose="02010609060101010101" pitchFamily="49" charset="-122"/>
              </a:rPr>
              <a:t>用于定向辐射，一般根据辐射范围和功率大小，用吸收或反射材料做挡板、屏蔽帘。</a:t>
            </a:r>
            <a:endParaRPr lang="en-US" altLang="zh-CN" sz="2200" b="1" dirty="0">
              <a:solidFill>
                <a:srgbClr val="003192"/>
              </a:solidFill>
              <a:latin typeface="黑体" panose="02010609060101010101" pitchFamily="49" charset="-122"/>
              <a:ea typeface="黑体" panose="02010609060101010101" pitchFamily="49" charset="-122"/>
            </a:endParaRPr>
          </a:p>
          <a:p>
            <a:pPr marL="180975" indent="-180975" fontAlgn="auto">
              <a:spcBef>
                <a:spcPts val="0"/>
              </a:spcBef>
              <a:spcAft>
                <a:spcPts val="0"/>
              </a:spcAft>
              <a:defRPr/>
            </a:pPr>
            <a:r>
              <a:rPr lang="en-US" altLang="zh-CN" sz="3200" b="1" kern="0" dirty="0">
                <a:solidFill>
                  <a:srgbClr val="003192"/>
                </a:solidFill>
                <a:latin typeface="黑体" panose="02010609060101010101" pitchFamily="49" charset="-122"/>
                <a:ea typeface="黑体" panose="02010609060101010101" pitchFamily="49" charset="-122"/>
              </a:rPr>
              <a:t>    </a:t>
            </a:r>
            <a:endParaRPr lang="en-US" altLang="zh-CN" sz="500" b="1" kern="0" dirty="0">
              <a:solidFill>
                <a:srgbClr val="003192"/>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kern="0" dirty="0">
                <a:solidFill>
                  <a:schemeClr val="accent2">
                    <a:lumMod val="75000"/>
                  </a:schemeClr>
                </a:solidFill>
                <a:latin typeface="隶书" pitchFamily="49" charset="-122"/>
                <a:ea typeface="隶书" pitchFamily="49" charset="-122"/>
              </a:rPr>
              <a:t>    </a:t>
            </a:r>
            <a:r>
              <a:rPr lang="zh-CN" altLang="en-US" sz="3200" kern="0" dirty="0">
                <a:solidFill>
                  <a:schemeClr val="accent2">
                    <a:lumMod val="75000"/>
                  </a:schemeClr>
                </a:solidFill>
                <a:latin typeface="隶书" pitchFamily="49" charset="-122"/>
                <a:ea typeface="隶书" pitchFamily="49" charset="-122"/>
              </a:rPr>
              <a:t>屏蔽方式</a:t>
            </a:r>
            <a:r>
              <a:rPr lang="en-US" altLang="zh-CN" sz="3200" kern="0" dirty="0">
                <a:solidFill>
                  <a:schemeClr val="accent2">
                    <a:lumMod val="75000"/>
                  </a:schemeClr>
                </a:solidFill>
                <a:latin typeface="隶书" pitchFamily="49" charset="-122"/>
                <a:ea typeface="隶书" pitchFamily="49" charset="-122"/>
              </a:rPr>
              <a:t>——</a:t>
            </a:r>
            <a:r>
              <a:rPr lang="zh-CN" altLang="en-US" sz="3200" kern="0" dirty="0">
                <a:solidFill>
                  <a:schemeClr val="accent2">
                    <a:lumMod val="75000"/>
                  </a:schemeClr>
                </a:solidFill>
                <a:latin typeface="隶书" pitchFamily="49" charset="-122"/>
                <a:ea typeface="隶书" pitchFamily="49" charset="-122"/>
              </a:rPr>
              <a:t>避免缝隙泄露：</a:t>
            </a:r>
            <a:endParaRPr lang="en-US" altLang="zh-CN" sz="3200" kern="0" dirty="0">
              <a:solidFill>
                <a:schemeClr val="accent2">
                  <a:lumMod val="75000"/>
                </a:schemeClr>
              </a:solidFill>
              <a:latin typeface="隶书" pitchFamily="49" charset="-122"/>
              <a:ea typeface="隶书" pitchFamily="49" charset="-122"/>
            </a:endParaRPr>
          </a:p>
          <a:p>
            <a:pPr marL="1095375" lvl="2" indent="-180975" fontAlgn="auto">
              <a:spcBef>
                <a:spcPts val="1800"/>
              </a:spcBef>
              <a:spcAft>
                <a:spcPts val="0"/>
              </a:spcAft>
              <a:buFont typeface="Arial" panose="020B0604020202020204" pitchFamily="34" charset="0"/>
              <a:buChar char="•"/>
              <a:defRPr/>
            </a:pPr>
            <a:r>
              <a:rPr lang="zh-CN" altLang="en-US" sz="2200" b="1" dirty="0">
                <a:solidFill>
                  <a:srgbClr val="003192"/>
                </a:solidFill>
                <a:latin typeface="黑体" panose="02010609060101010101" pitchFamily="49" charset="-122"/>
                <a:ea typeface="黑体" panose="02010609060101010101" pitchFamily="49" charset="-122"/>
              </a:rPr>
              <a:t>可用铝箔、胶加石墨包裹缝隙防止缝隙泄露。</a:t>
            </a:r>
            <a:endParaRPr lang="zh-CN" altLang="en-US" sz="3200" b="1" kern="0" dirty="0">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7.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防非电离辐射技术措施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457200" y="1828800"/>
            <a:ext cx="8229600" cy="4648200"/>
          </a:xfrm>
          <a:prstGeom prst="rect">
            <a:avLst/>
          </a:prstGeom>
          <a:noFill/>
          <a:ln w="9525">
            <a:solidFill>
              <a:schemeClr val="bg1">
                <a:lumMod val="75000"/>
              </a:schemeClr>
            </a:solidFill>
            <a:miter lim="800000"/>
          </a:ln>
          <a:effectLst/>
        </p:spPr>
        <p:txBody>
          <a:bodyPr/>
          <a:lstStyle/>
          <a:p>
            <a:pPr marL="180975" indent="-180975" fontAlgn="auto">
              <a:lnSpc>
                <a:spcPts val="3800"/>
              </a:lnSpc>
              <a:spcBef>
                <a:spcPts val="1800"/>
              </a:spcBef>
              <a:spcAft>
                <a:spcPts val="0"/>
              </a:spcAft>
              <a:defRPr/>
            </a:pPr>
            <a:r>
              <a:rPr lang="zh-CN" altLang="en-US" sz="2800" dirty="0">
                <a:latin typeface="+mn-lt"/>
                <a:ea typeface="+mn-ea"/>
              </a:rPr>
              <a:t>                     </a:t>
            </a:r>
            <a:endParaRPr lang="en-US" altLang="zh-CN" sz="2800" dirty="0">
              <a:latin typeface="+mn-lt"/>
              <a:ea typeface="+mn-ea"/>
            </a:endParaRPr>
          </a:p>
          <a:p>
            <a:pPr marL="180975" indent="-180975" fontAlgn="auto">
              <a:lnSpc>
                <a:spcPts val="3800"/>
              </a:lnSpc>
              <a:spcBef>
                <a:spcPts val="1800"/>
              </a:spcBef>
              <a:spcAft>
                <a:spcPts val="0"/>
              </a:spcAft>
              <a:defRPr/>
            </a:pPr>
            <a:r>
              <a:rPr lang="en-US" altLang="zh-CN" sz="2800" b="1" dirty="0">
                <a:solidFill>
                  <a:srgbClr val="003192"/>
                </a:solidFill>
                <a:latin typeface="黑体" panose="02010609060101010101" pitchFamily="49" charset="-122"/>
                <a:ea typeface="黑体" panose="02010609060101010101" pitchFamily="49" charset="-122"/>
              </a:rPr>
              <a:t>         </a:t>
            </a:r>
            <a:r>
              <a:rPr lang="zh-CN" altLang="en-US" sz="2800" b="1" dirty="0">
                <a:solidFill>
                  <a:srgbClr val="003192"/>
                </a:solidFill>
                <a:latin typeface="黑体" panose="02010609060101010101" pitchFamily="49" charset="-122"/>
                <a:ea typeface="黑体" panose="02010609060101010101" pitchFamily="49" charset="-122"/>
              </a:rPr>
              <a:t>激光辐射的防护措施有合理布局和设置局部排风罩。</a:t>
            </a:r>
            <a:endParaRPr lang="en-US" altLang="zh-CN" sz="2800" b="1" dirty="0">
              <a:solidFill>
                <a:srgbClr val="003192"/>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kern="0" dirty="0">
                <a:latin typeface="隶书" pitchFamily="49" charset="-122"/>
                <a:ea typeface="隶书" pitchFamily="49" charset="-122"/>
              </a:rPr>
              <a:t>   </a:t>
            </a:r>
            <a:r>
              <a:rPr lang="en-US" altLang="zh-CN" sz="3200" kern="0" dirty="0">
                <a:solidFill>
                  <a:schemeClr val="accent2">
                    <a:lumMod val="75000"/>
                  </a:schemeClr>
                </a:solidFill>
                <a:latin typeface="隶书" pitchFamily="49" charset="-122"/>
                <a:ea typeface="隶书" pitchFamily="49" charset="-122"/>
              </a:rPr>
              <a:t> </a:t>
            </a:r>
            <a:r>
              <a:rPr lang="zh-CN" altLang="en-US" sz="3200" kern="0" dirty="0">
                <a:solidFill>
                  <a:schemeClr val="accent2">
                    <a:lumMod val="75000"/>
                  </a:schemeClr>
                </a:solidFill>
                <a:latin typeface="隶书" pitchFamily="49" charset="-122"/>
                <a:ea typeface="隶书" pitchFamily="49" charset="-122"/>
              </a:rPr>
              <a:t>合理布局：</a:t>
            </a:r>
            <a:r>
              <a:rPr lang="zh-CN" altLang="en-US" sz="2800" b="1" dirty="0">
                <a:solidFill>
                  <a:srgbClr val="003192"/>
                </a:solidFill>
                <a:latin typeface="黑体" panose="02010609060101010101" pitchFamily="49" charset="-122"/>
                <a:ea typeface="黑体" panose="02010609060101010101" pitchFamily="49" charset="-122"/>
              </a:rPr>
              <a:t>激光器周围应设置屏蔽。</a:t>
            </a:r>
            <a:endParaRPr lang="en-US" altLang="zh-CN" sz="2800" b="1" dirty="0">
              <a:solidFill>
                <a:srgbClr val="003192"/>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3200" kern="0" dirty="0">
                <a:solidFill>
                  <a:schemeClr val="accent2">
                    <a:lumMod val="75000"/>
                  </a:schemeClr>
                </a:solidFill>
                <a:latin typeface="隶书" pitchFamily="49" charset="-122"/>
                <a:ea typeface="隶书" pitchFamily="49" charset="-122"/>
              </a:rPr>
              <a:t>    设置局部排风罩：</a:t>
            </a:r>
            <a:r>
              <a:rPr lang="zh-CN" altLang="en-US" sz="2800" b="1" dirty="0">
                <a:solidFill>
                  <a:srgbClr val="003192"/>
                </a:solidFill>
                <a:latin typeface="黑体" panose="02010609060101010101" pitchFamily="49" charset="-122"/>
                <a:ea typeface="黑体" panose="02010609060101010101" pitchFamily="49" charset="-122"/>
              </a:rPr>
              <a:t>使空气电离，产生臭氧。高效率的激光熔解靶材时，可产生某些有害气体，应设置局部排风罩。</a:t>
            </a:r>
            <a:endParaRPr lang="en-US" altLang="zh-CN" sz="2800" b="1" dirty="0">
              <a:solidFill>
                <a:srgbClr val="003192"/>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endParaRPr lang="zh-CN" altLang="en-US" sz="2800" dirty="0">
              <a:latin typeface="+mn-lt"/>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7.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防非电离辐射技术措施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3"/>
          <p:cNvSpPr txBox="1">
            <a:spLocks noChangeArrowheads="1"/>
          </p:cNvSpPr>
          <p:nvPr/>
        </p:nvSpPr>
        <p:spPr bwMode="auto">
          <a:xfrm>
            <a:off x="206375" y="1676400"/>
            <a:ext cx="8632825" cy="4800600"/>
          </a:xfrm>
          <a:prstGeom prst="rect">
            <a:avLst/>
          </a:prstGeom>
          <a:noFill/>
          <a:ln w="0">
            <a:noFill/>
            <a:miter lim="800000"/>
          </a:ln>
        </p:spPr>
        <p:txBody>
          <a:bodyPr/>
          <a:lstStyle/>
          <a:p>
            <a:pPr marL="180975" indent="-180975">
              <a:lnSpc>
                <a:spcPts val="2600"/>
              </a:lnSpc>
              <a:spcBef>
                <a:spcPts val="600"/>
              </a:spcBef>
            </a:pPr>
            <a:endParaRPr lang="en-US" altLang="zh-CN" sz="2800" b="1">
              <a:solidFill>
                <a:srgbClr val="003192"/>
              </a:solidFill>
              <a:latin typeface="黑体" panose="02010609060101010101" pitchFamily="49" charset="-122"/>
              <a:ea typeface="黑体" panose="02010609060101010101" pitchFamily="49" charset="-122"/>
            </a:endParaRPr>
          </a:p>
          <a:p>
            <a:pPr marL="180975" indent="-180975">
              <a:lnSpc>
                <a:spcPts val="2600"/>
              </a:lnSpc>
            </a:pPr>
            <a:r>
              <a:rPr lang="en-US" altLang="zh-CN" sz="2800" b="1">
                <a:solidFill>
                  <a:srgbClr val="003192"/>
                </a:solidFill>
                <a:latin typeface="黑体" panose="02010609060101010101" pitchFamily="49" charset="-122"/>
                <a:ea typeface="黑体" panose="02010609060101010101" pitchFamily="49" charset="-122"/>
              </a:rPr>
              <a:t>     </a:t>
            </a:r>
            <a:r>
              <a:rPr lang="zh-CN" altLang="en-US" sz="2800" b="1">
                <a:solidFill>
                  <a:srgbClr val="003192"/>
                </a:solidFill>
                <a:latin typeface="黑体" panose="02010609060101010101" pitchFamily="49" charset="-122"/>
                <a:ea typeface="黑体" panose="02010609060101010101" pitchFamily="49" charset="-122"/>
              </a:rPr>
              <a:t>根据</a:t>
            </a:r>
            <a:r>
              <a:rPr lang="en-US" altLang="zh-CN" sz="2800" b="1">
                <a:solidFill>
                  <a:srgbClr val="003192"/>
                </a:solidFill>
                <a:latin typeface="黑体" panose="02010609060101010101" pitchFamily="49" charset="-122"/>
                <a:ea typeface="黑体" panose="02010609060101010101" pitchFamily="49" charset="-122"/>
              </a:rPr>
              <a:t>GBZ1-2010《</a:t>
            </a:r>
            <a:r>
              <a:rPr lang="zh-CN" altLang="en-US" sz="2800" b="1">
                <a:solidFill>
                  <a:srgbClr val="003192"/>
                </a:solidFill>
                <a:latin typeface="黑体" panose="02010609060101010101" pitchFamily="49" charset="-122"/>
                <a:ea typeface="黑体" panose="02010609060101010101" pitchFamily="49" charset="-122"/>
              </a:rPr>
              <a:t>工业企业设计卫生标准</a:t>
            </a:r>
            <a:r>
              <a:rPr lang="en-US" altLang="zh-CN" sz="2800" b="1">
                <a:solidFill>
                  <a:srgbClr val="003192"/>
                </a:solidFill>
                <a:latin typeface="黑体" panose="02010609060101010101" pitchFamily="49" charset="-122"/>
                <a:ea typeface="黑体" panose="02010609060101010101" pitchFamily="49" charset="-122"/>
              </a:rPr>
              <a:t>》</a:t>
            </a:r>
            <a:r>
              <a:rPr lang="zh-CN" altLang="en-US" sz="2800" b="1">
                <a:solidFill>
                  <a:srgbClr val="003192"/>
                </a:solidFill>
                <a:latin typeface="黑体" panose="02010609060101010101" pitchFamily="49" charset="-122"/>
                <a:ea typeface="黑体" panose="02010609060101010101" pitchFamily="49" charset="-122"/>
              </a:rPr>
              <a:t>确定。</a:t>
            </a:r>
            <a:endParaRPr lang="en-US" altLang="zh-CN" sz="2800" b="1">
              <a:solidFill>
                <a:srgbClr val="003192"/>
              </a:solidFill>
              <a:latin typeface="黑体" panose="02010609060101010101" pitchFamily="49" charset="-122"/>
              <a:ea typeface="黑体" panose="02010609060101010101" pitchFamily="49" charset="-122"/>
            </a:endParaRPr>
          </a:p>
          <a:p>
            <a:pPr marL="180975" indent="-180975" algn="just">
              <a:lnSpc>
                <a:spcPts val="2600"/>
              </a:lnSpc>
            </a:pPr>
            <a:r>
              <a:rPr lang="zh-CN" altLang="en-US" sz="2400" b="1">
                <a:solidFill>
                  <a:srgbClr val="003192"/>
                </a:solidFill>
                <a:latin typeface="黑体" panose="02010609060101010101" pitchFamily="49" charset="-122"/>
                <a:ea typeface="黑体" panose="02010609060101010101" pitchFamily="49" charset="-122"/>
              </a:rPr>
              <a:t>      当非空调车间工作场所人均占用容积＜</a:t>
            </a:r>
            <a:r>
              <a:rPr lang="en-US" altLang="zh-CN" sz="2400" b="1">
                <a:solidFill>
                  <a:srgbClr val="003192"/>
                </a:solidFill>
                <a:latin typeface="黑体" panose="02010609060101010101" pitchFamily="49" charset="-122"/>
                <a:ea typeface="黑体" panose="02010609060101010101" pitchFamily="49" charset="-122"/>
              </a:rPr>
              <a:t>20m</a:t>
            </a:r>
            <a:r>
              <a:rPr lang="en-US" altLang="zh-CN" sz="2400" b="1" baseline="30000">
                <a:solidFill>
                  <a:srgbClr val="003192"/>
                </a:solidFill>
                <a:latin typeface="黑体" panose="02010609060101010101" pitchFamily="49" charset="-122"/>
                <a:ea typeface="黑体" panose="02010609060101010101" pitchFamily="49" charset="-122"/>
              </a:rPr>
              <a:t>3</a:t>
            </a:r>
            <a:r>
              <a:rPr lang="zh-CN" altLang="en-US" sz="2400" b="1">
                <a:solidFill>
                  <a:srgbClr val="003192"/>
                </a:solidFill>
                <a:latin typeface="黑体" panose="02010609060101010101" pitchFamily="49" charset="-122"/>
                <a:ea typeface="黑体" panose="02010609060101010101" pitchFamily="49" charset="-122"/>
              </a:rPr>
              <a:t>时，应保证人均新风量≥</a:t>
            </a:r>
            <a:r>
              <a:rPr lang="en-US" altLang="zh-CN" sz="2400" b="1">
                <a:solidFill>
                  <a:srgbClr val="003192"/>
                </a:solidFill>
                <a:latin typeface="黑体" panose="02010609060101010101" pitchFamily="49" charset="-122"/>
                <a:ea typeface="黑体" panose="02010609060101010101" pitchFamily="49" charset="-122"/>
              </a:rPr>
              <a:t>30m</a:t>
            </a:r>
            <a:r>
              <a:rPr lang="en-US" altLang="zh-CN" sz="2400" b="1" baseline="30000">
                <a:solidFill>
                  <a:srgbClr val="003192"/>
                </a:solidFill>
                <a:latin typeface="黑体" panose="02010609060101010101" pitchFamily="49" charset="-122"/>
                <a:ea typeface="黑体" panose="02010609060101010101" pitchFamily="49" charset="-122"/>
              </a:rPr>
              <a:t>3</a:t>
            </a:r>
            <a:r>
              <a:rPr lang="en-US" altLang="zh-CN" sz="2400" b="1">
                <a:solidFill>
                  <a:srgbClr val="003192"/>
                </a:solidFill>
                <a:latin typeface="黑体" panose="02010609060101010101" pitchFamily="49" charset="-122"/>
                <a:ea typeface="黑体" panose="02010609060101010101" pitchFamily="49" charset="-122"/>
              </a:rPr>
              <a:t>/h</a:t>
            </a:r>
            <a:r>
              <a:rPr lang="zh-CN" altLang="en-US" sz="2400" b="1">
                <a:solidFill>
                  <a:srgbClr val="003192"/>
                </a:solidFill>
                <a:latin typeface="黑体" panose="02010609060101010101" pitchFamily="49" charset="-122"/>
                <a:ea typeface="黑体" panose="02010609060101010101" pitchFamily="49" charset="-122"/>
              </a:rPr>
              <a:t>；人均占用容积</a:t>
            </a:r>
            <a:r>
              <a:rPr lang="en-US" altLang="zh-CN" sz="2400" b="1">
                <a:solidFill>
                  <a:srgbClr val="003192"/>
                </a:solidFill>
                <a:latin typeface="黑体" panose="02010609060101010101" pitchFamily="49" charset="-122"/>
                <a:ea typeface="黑体" panose="02010609060101010101" pitchFamily="49" charset="-122"/>
              </a:rPr>
              <a:t>&gt;20m</a:t>
            </a:r>
            <a:r>
              <a:rPr lang="en-US" altLang="zh-CN" sz="2400" b="1" baseline="30000">
                <a:solidFill>
                  <a:srgbClr val="003192"/>
                </a:solidFill>
                <a:latin typeface="黑体" panose="02010609060101010101" pitchFamily="49" charset="-122"/>
                <a:ea typeface="黑体" panose="02010609060101010101" pitchFamily="49" charset="-122"/>
              </a:rPr>
              <a:t>3</a:t>
            </a:r>
            <a:r>
              <a:rPr lang="zh-CN" altLang="en-US" sz="2400" b="1">
                <a:solidFill>
                  <a:srgbClr val="003192"/>
                </a:solidFill>
                <a:latin typeface="黑体" panose="02010609060101010101" pitchFamily="49" charset="-122"/>
                <a:ea typeface="黑体" panose="02010609060101010101" pitchFamily="49" charset="-122"/>
              </a:rPr>
              <a:t>时，应保证人均新风量≥</a:t>
            </a:r>
            <a:r>
              <a:rPr lang="en-US" altLang="zh-CN" sz="2400" b="1">
                <a:solidFill>
                  <a:srgbClr val="003192"/>
                </a:solidFill>
                <a:latin typeface="黑体" panose="02010609060101010101" pitchFamily="49" charset="-122"/>
                <a:ea typeface="黑体" panose="02010609060101010101" pitchFamily="49" charset="-122"/>
              </a:rPr>
              <a:t>20 m</a:t>
            </a:r>
            <a:r>
              <a:rPr lang="en-US" altLang="zh-CN" sz="2400" b="1" baseline="30000">
                <a:solidFill>
                  <a:srgbClr val="003192"/>
                </a:solidFill>
                <a:latin typeface="黑体" panose="02010609060101010101" pitchFamily="49" charset="-122"/>
                <a:ea typeface="黑体" panose="02010609060101010101" pitchFamily="49" charset="-122"/>
              </a:rPr>
              <a:t>3</a:t>
            </a:r>
            <a:r>
              <a:rPr lang="en-US" altLang="zh-CN" sz="2400" b="1">
                <a:solidFill>
                  <a:srgbClr val="003192"/>
                </a:solidFill>
                <a:latin typeface="黑体" panose="02010609060101010101" pitchFamily="49" charset="-122"/>
                <a:ea typeface="黑体" panose="02010609060101010101" pitchFamily="49" charset="-122"/>
              </a:rPr>
              <a:t>/h</a:t>
            </a:r>
            <a:r>
              <a:rPr lang="zh-CN" altLang="en-US" sz="2400" b="1">
                <a:solidFill>
                  <a:srgbClr val="003192"/>
                </a:solidFill>
                <a:latin typeface="黑体" panose="02010609060101010101" pitchFamily="49" charset="-122"/>
                <a:ea typeface="黑体" panose="02010609060101010101" pitchFamily="49" charset="-122"/>
              </a:rPr>
              <a:t>；空气调节车间人均新风量应≥</a:t>
            </a:r>
            <a:r>
              <a:rPr lang="en-US" altLang="zh-CN" sz="2400" b="1">
                <a:solidFill>
                  <a:srgbClr val="003192"/>
                </a:solidFill>
                <a:latin typeface="黑体" panose="02010609060101010101" pitchFamily="49" charset="-122"/>
                <a:ea typeface="黑体" panose="02010609060101010101" pitchFamily="49" charset="-122"/>
              </a:rPr>
              <a:t>30 m</a:t>
            </a:r>
            <a:r>
              <a:rPr lang="en-US" altLang="zh-CN" sz="2400" b="1" baseline="30000">
                <a:solidFill>
                  <a:srgbClr val="003192"/>
                </a:solidFill>
                <a:latin typeface="黑体" panose="02010609060101010101" pitchFamily="49" charset="-122"/>
                <a:ea typeface="黑体" panose="02010609060101010101" pitchFamily="49" charset="-122"/>
              </a:rPr>
              <a:t>3</a:t>
            </a:r>
            <a:r>
              <a:rPr lang="en-US" altLang="zh-CN" sz="2400" b="1">
                <a:solidFill>
                  <a:srgbClr val="003192"/>
                </a:solidFill>
                <a:latin typeface="黑体" panose="02010609060101010101" pitchFamily="49" charset="-122"/>
                <a:ea typeface="黑体" panose="02010609060101010101" pitchFamily="49" charset="-122"/>
              </a:rPr>
              <a:t>/h</a:t>
            </a:r>
            <a:r>
              <a:rPr lang="zh-CN" altLang="en-US" sz="2400" b="1">
                <a:solidFill>
                  <a:srgbClr val="003192"/>
                </a:solidFill>
                <a:latin typeface="黑体" panose="02010609060101010101" pitchFamily="49" charset="-122"/>
                <a:ea typeface="黑体" panose="02010609060101010101" pitchFamily="49" charset="-122"/>
              </a:rPr>
              <a:t>。</a:t>
            </a:r>
            <a:endParaRPr lang="en-US" altLang="zh-CN" sz="2400" b="1">
              <a:solidFill>
                <a:srgbClr val="003192"/>
              </a:solidFill>
              <a:latin typeface="黑体" panose="02010609060101010101" pitchFamily="49" charset="-122"/>
              <a:ea typeface="黑体" panose="02010609060101010101" pitchFamily="49" charset="-122"/>
            </a:endParaRPr>
          </a:p>
          <a:p>
            <a:pPr marL="180975" indent="-180975" algn="ctr">
              <a:lnSpc>
                <a:spcPts val="2600"/>
              </a:lnSpc>
            </a:pPr>
            <a:r>
              <a:rPr lang="zh-CN" altLang="en-US" sz="2400" b="1">
                <a:solidFill>
                  <a:srgbClr val="FF0000"/>
                </a:solidFill>
                <a:latin typeface="黑体" panose="02010609060101010101" pitchFamily="49" charset="-122"/>
                <a:ea typeface="黑体" panose="02010609060101010101" pitchFamily="49" charset="-122"/>
              </a:rPr>
              <a:t>舒适性空气调节室内计算参数</a:t>
            </a:r>
            <a:endParaRPr lang="zh-CN" altLang="en-US" sz="2400" b="1">
              <a:solidFill>
                <a:srgbClr val="FF0000"/>
              </a:solidFill>
              <a:latin typeface="黑体" panose="02010609060101010101" pitchFamily="49" charset="-122"/>
              <a:ea typeface="黑体" panose="02010609060101010101" pitchFamily="49" charset="-122"/>
            </a:endParaRPr>
          </a:p>
          <a:p>
            <a:pPr marL="180975" indent="-180975" algn="just">
              <a:lnSpc>
                <a:spcPts val="2600"/>
              </a:lnSpc>
            </a:pPr>
            <a:endParaRPr lang="en-US" altLang="zh-CN" sz="2400" b="1">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357158" y="1428736"/>
          <a:ext cx="4143404" cy="500066"/>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8.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其他卫生辅助设施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graphicFrame>
        <p:nvGraphicFramePr>
          <p:cNvPr id="9" name="表格 8"/>
          <p:cNvGraphicFramePr>
            <a:graphicFrameLocks noGrp="1"/>
          </p:cNvGraphicFramePr>
          <p:nvPr/>
        </p:nvGraphicFramePr>
        <p:xfrm>
          <a:off x="0" y="3857625"/>
          <a:ext cx="9144000" cy="2765425"/>
        </p:xfrm>
        <a:graphic>
          <a:graphicData uri="http://schemas.openxmlformats.org/drawingml/2006/table">
            <a:tbl>
              <a:tblPr/>
              <a:tblGrid>
                <a:gridCol w="1869033"/>
                <a:gridCol w="3379623"/>
                <a:gridCol w="3895344"/>
              </a:tblGrid>
              <a:tr h="699154">
                <a:tc>
                  <a:txBody>
                    <a:bodyPr/>
                    <a:lstStyle/>
                    <a:p>
                      <a:pPr algn="ctr">
                        <a:lnSpc>
                          <a:spcPct val="100000"/>
                        </a:lnSpc>
                        <a:spcAft>
                          <a:spcPts val="0"/>
                        </a:spcAft>
                      </a:pPr>
                      <a:r>
                        <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rPr>
                        <a:t>参</a:t>
                      </a:r>
                      <a:r>
                        <a:rPr lang="en-US" sz="2400" b="1" kern="1400" dirty="0">
                          <a:solidFill>
                            <a:srgbClr val="FF0000"/>
                          </a:solidFill>
                          <a:latin typeface="黑体" panose="02010609060101010101" pitchFamily="49" charset="-122"/>
                          <a:ea typeface="黑体" panose="02010609060101010101" pitchFamily="49" charset="-122"/>
                          <a:cs typeface="Times New Roman" panose="02020603050405020304"/>
                        </a:rPr>
                        <a:t>   </a:t>
                      </a:r>
                      <a:r>
                        <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rPr>
                        <a:t>数</a:t>
                      </a:r>
                      <a:endPar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334645" algn="ctr">
                        <a:lnSpc>
                          <a:spcPct val="100000"/>
                        </a:lnSpc>
                        <a:spcAft>
                          <a:spcPts val="0"/>
                        </a:spcAft>
                      </a:pPr>
                      <a:r>
                        <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rPr>
                        <a:t>冬</a:t>
                      </a:r>
                      <a:r>
                        <a:rPr lang="en-US" sz="2400" b="1" kern="1400" dirty="0">
                          <a:solidFill>
                            <a:srgbClr val="FF0000"/>
                          </a:solidFill>
                          <a:latin typeface="黑体" panose="02010609060101010101" pitchFamily="49" charset="-122"/>
                          <a:ea typeface="黑体" panose="02010609060101010101" pitchFamily="49" charset="-122"/>
                          <a:cs typeface="Times New Roman" panose="02020603050405020304"/>
                        </a:rPr>
                        <a:t>   </a:t>
                      </a:r>
                      <a:r>
                        <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rPr>
                        <a:t>季</a:t>
                      </a:r>
                      <a:endPar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334645" algn="ctr">
                        <a:lnSpc>
                          <a:spcPct val="100000"/>
                        </a:lnSpc>
                        <a:spcAft>
                          <a:spcPts val="0"/>
                        </a:spcAft>
                      </a:pPr>
                      <a:r>
                        <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rPr>
                        <a:t>夏</a:t>
                      </a:r>
                      <a:r>
                        <a:rPr lang="en-US" sz="2400" b="1" kern="1400" dirty="0">
                          <a:solidFill>
                            <a:srgbClr val="FF0000"/>
                          </a:solidFill>
                          <a:latin typeface="黑体" panose="02010609060101010101" pitchFamily="49" charset="-122"/>
                          <a:ea typeface="黑体" panose="02010609060101010101" pitchFamily="49" charset="-122"/>
                          <a:cs typeface="Times New Roman" panose="02020603050405020304"/>
                        </a:rPr>
                        <a:t>    </a:t>
                      </a:r>
                      <a:r>
                        <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rPr>
                        <a:t>季</a:t>
                      </a:r>
                      <a:endPar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67660">
                <a:tc>
                  <a:txBody>
                    <a:bodyPr/>
                    <a:lstStyle/>
                    <a:p>
                      <a:pPr algn="ctr">
                        <a:lnSpc>
                          <a:spcPct val="100000"/>
                        </a:lnSpc>
                        <a:spcAft>
                          <a:spcPts val="0"/>
                        </a:spcAft>
                      </a:pPr>
                      <a:r>
                        <a:rPr lang="zh-CN" sz="2400" b="1" kern="1400">
                          <a:solidFill>
                            <a:srgbClr val="FF0000"/>
                          </a:solidFill>
                          <a:latin typeface="黑体" panose="02010609060101010101" pitchFamily="49" charset="-122"/>
                          <a:ea typeface="黑体" panose="02010609060101010101" pitchFamily="49" charset="-122"/>
                          <a:cs typeface="Times New Roman" panose="02020603050405020304"/>
                        </a:rPr>
                        <a:t>温</a:t>
                      </a:r>
                      <a:r>
                        <a:rPr lang="en-US" sz="2400" b="1" kern="1400">
                          <a:solidFill>
                            <a:srgbClr val="FF0000"/>
                          </a:solidFill>
                          <a:latin typeface="黑体" panose="02010609060101010101" pitchFamily="49" charset="-122"/>
                          <a:ea typeface="黑体" panose="02010609060101010101" pitchFamily="49" charset="-122"/>
                          <a:cs typeface="Times New Roman" panose="02020603050405020304"/>
                        </a:rPr>
                        <a:t>   </a:t>
                      </a:r>
                      <a:r>
                        <a:rPr lang="zh-CN" sz="2400" b="1" kern="1400">
                          <a:solidFill>
                            <a:srgbClr val="FF0000"/>
                          </a:solidFill>
                          <a:latin typeface="黑体" panose="02010609060101010101" pitchFamily="49" charset="-122"/>
                          <a:ea typeface="黑体" panose="02010609060101010101" pitchFamily="49" charset="-122"/>
                          <a:cs typeface="Times New Roman" panose="02020603050405020304"/>
                        </a:rPr>
                        <a:t>度</a:t>
                      </a:r>
                      <a:endParaRPr lang="zh-CN" sz="2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333375" algn="ctr">
                        <a:lnSpc>
                          <a:spcPct val="100000"/>
                        </a:lnSpc>
                        <a:spcAft>
                          <a:spcPts val="0"/>
                        </a:spcAft>
                      </a:pPr>
                      <a:r>
                        <a:rPr lang="en-US" sz="2400" b="1" kern="1400">
                          <a:solidFill>
                            <a:srgbClr val="003192"/>
                          </a:solidFill>
                          <a:latin typeface="黑体" panose="02010609060101010101" pitchFamily="49" charset="-122"/>
                          <a:ea typeface="黑体" panose="02010609060101010101" pitchFamily="49" charset="-122"/>
                          <a:cs typeface="Times New Roman" panose="02020603050405020304"/>
                        </a:rPr>
                        <a:t>18</a:t>
                      </a:r>
                      <a:r>
                        <a:rPr lang="zh-CN" sz="2400" b="1" kern="1400">
                          <a:solidFill>
                            <a:srgbClr val="003192"/>
                          </a:solidFill>
                          <a:latin typeface="黑体" panose="02010609060101010101" pitchFamily="49" charset="-122"/>
                          <a:ea typeface="黑体" panose="02010609060101010101" pitchFamily="49" charset="-122"/>
                          <a:cs typeface="Times New Roman" panose="02020603050405020304"/>
                        </a:rPr>
                        <a:t>～</a:t>
                      </a:r>
                      <a:endParaRPr lang="zh-CN" sz="2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333375" algn="ctr">
                        <a:lnSpc>
                          <a:spcPct val="100000"/>
                        </a:lnSpc>
                        <a:spcAft>
                          <a:spcPts val="0"/>
                        </a:spcAft>
                      </a:pPr>
                      <a:r>
                        <a:rPr lang="en-US" sz="2400" b="1" kern="1400">
                          <a:solidFill>
                            <a:srgbClr val="003192"/>
                          </a:solidFill>
                          <a:latin typeface="黑体" panose="02010609060101010101" pitchFamily="49" charset="-122"/>
                          <a:ea typeface="黑体" panose="02010609060101010101" pitchFamily="49" charset="-122"/>
                          <a:cs typeface="Times New Roman" panose="02020603050405020304"/>
                        </a:rPr>
                        <a:t>22</a:t>
                      </a:r>
                      <a:r>
                        <a:rPr lang="zh-CN" sz="2400" b="1" kern="1400">
                          <a:solidFill>
                            <a:srgbClr val="003192"/>
                          </a:solidFill>
                          <a:latin typeface="黑体" panose="02010609060101010101" pitchFamily="49" charset="-122"/>
                          <a:ea typeface="黑体" panose="02010609060101010101" pitchFamily="49" charset="-122"/>
                          <a:cs typeface="Times New Roman" panose="02020603050405020304"/>
                        </a:rPr>
                        <a:t>～</a:t>
                      </a:r>
                      <a:endParaRPr lang="zh-CN" sz="2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99154">
                <a:tc>
                  <a:txBody>
                    <a:bodyPr/>
                    <a:lstStyle/>
                    <a:p>
                      <a:pPr algn="ctr">
                        <a:lnSpc>
                          <a:spcPct val="100000"/>
                        </a:lnSpc>
                        <a:spcAft>
                          <a:spcPts val="0"/>
                        </a:spcAft>
                      </a:pPr>
                      <a:r>
                        <a:rPr lang="zh-CN" sz="2400" b="1" kern="1400">
                          <a:solidFill>
                            <a:srgbClr val="FF0000"/>
                          </a:solidFill>
                          <a:latin typeface="黑体" panose="02010609060101010101" pitchFamily="49" charset="-122"/>
                          <a:ea typeface="黑体" panose="02010609060101010101" pitchFamily="49" charset="-122"/>
                          <a:cs typeface="Times New Roman" panose="02020603050405020304"/>
                        </a:rPr>
                        <a:t>相对湿度</a:t>
                      </a:r>
                      <a:endParaRPr lang="zh-CN" sz="2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333375" algn="ctr">
                        <a:lnSpc>
                          <a:spcPct val="100000"/>
                        </a:lnSpc>
                        <a:spcAft>
                          <a:spcPts val="0"/>
                        </a:spcAft>
                      </a:pPr>
                      <a:r>
                        <a:rPr lang="en-US" sz="2400" b="1" kern="1400">
                          <a:solidFill>
                            <a:srgbClr val="003192"/>
                          </a:solidFill>
                          <a:latin typeface="黑体" panose="02010609060101010101" pitchFamily="49" charset="-122"/>
                          <a:ea typeface="黑体" panose="02010609060101010101" pitchFamily="49" charset="-122"/>
                          <a:cs typeface="Times New Roman" panose="02020603050405020304"/>
                        </a:rPr>
                        <a:t>30</a:t>
                      </a:r>
                      <a:r>
                        <a:rPr lang="zh-CN" sz="2400" b="1" kern="1400">
                          <a:solidFill>
                            <a:srgbClr val="003192"/>
                          </a:solidFill>
                          <a:latin typeface="黑体" panose="02010609060101010101" pitchFamily="49" charset="-122"/>
                          <a:ea typeface="黑体" panose="02010609060101010101" pitchFamily="49" charset="-122"/>
                          <a:cs typeface="Times New Roman" panose="02020603050405020304"/>
                        </a:rPr>
                        <a:t>％～</a:t>
                      </a:r>
                      <a:r>
                        <a:rPr lang="en-US" sz="2400" b="1" kern="1400">
                          <a:solidFill>
                            <a:srgbClr val="003192"/>
                          </a:solidFill>
                          <a:latin typeface="黑体" panose="02010609060101010101" pitchFamily="49" charset="-122"/>
                          <a:ea typeface="黑体" panose="02010609060101010101" pitchFamily="49" charset="-122"/>
                          <a:cs typeface="Times New Roman" panose="02020603050405020304"/>
                        </a:rPr>
                        <a:t>60</a:t>
                      </a:r>
                      <a:r>
                        <a:rPr lang="zh-CN" sz="2400" b="1" kern="1400">
                          <a:solidFill>
                            <a:srgbClr val="003192"/>
                          </a:solidFill>
                          <a:latin typeface="黑体" panose="02010609060101010101" pitchFamily="49" charset="-122"/>
                          <a:ea typeface="黑体" panose="02010609060101010101" pitchFamily="49" charset="-122"/>
                          <a:cs typeface="Times New Roman" panose="02020603050405020304"/>
                        </a:rPr>
                        <a:t>％</a:t>
                      </a:r>
                      <a:endParaRPr lang="zh-CN" sz="2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333375" algn="ctr">
                        <a:lnSpc>
                          <a:spcPct val="100000"/>
                        </a:lnSpc>
                        <a:spcAft>
                          <a:spcPts val="0"/>
                        </a:spcAft>
                      </a:pPr>
                      <a:r>
                        <a:rPr lang="en-US" sz="2400" b="1" kern="1400">
                          <a:solidFill>
                            <a:srgbClr val="003192"/>
                          </a:solidFill>
                          <a:latin typeface="黑体" panose="02010609060101010101" pitchFamily="49" charset="-122"/>
                          <a:ea typeface="黑体" panose="02010609060101010101" pitchFamily="49" charset="-122"/>
                          <a:cs typeface="Times New Roman" panose="02020603050405020304"/>
                        </a:rPr>
                        <a:t>40</a:t>
                      </a:r>
                      <a:r>
                        <a:rPr lang="zh-CN" sz="2400" b="1" kern="1400">
                          <a:solidFill>
                            <a:srgbClr val="003192"/>
                          </a:solidFill>
                          <a:latin typeface="黑体" panose="02010609060101010101" pitchFamily="49" charset="-122"/>
                          <a:ea typeface="黑体" panose="02010609060101010101" pitchFamily="49" charset="-122"/>
                          <a:cs typeface="Times New Roman" panose="02020603050405020304"/>
                        </a:rPr>
                        <a:t>％～</a:t>
                      </a:r>
                      <a:r>
                        <a:rPr lang="en-US" sz="2400" b="1" kern="1400">
                          <a:solidFill>
                            <a:srgbClr val="003192"/>
                          </a:solidFill>
                          <a:latin typeface="黑体" panose="02010609060101010101" pitchFamily="49" charset="-122"/>
                          <a:ea typeface="黑体" panose="02010609060101010101" pitchFamily="49" charset="-122"/>
                          <a:cs typeface="Times New Roman" panose="02020603050405020304"/>
                        </a:rPr>
                        <a:t>65</a:t>
                      </a:r>
                      <a:r>
                        <a:rPr lang="zh-CN" sz="2400" b="1" kern="1400">
                          <a:solidFill>
                            <a:srgbClr val="003192"/>
                          </a:solidFill>
                          <a:latin typeface="黑体" panose="02010609060101010101" pitchFamily="49" charset="-122"/>
                          <a:ea typeface="黑体" panose="02010609060101010101" pitchFamily="49" charset="-122"/>
                          <a:cs typeface="Times New Roman" panose="02020603050405020304"/>
                        </a:rPr>
                        <a:t>％</a:t>
                      </a:r>
                      <a:endParaRPr lang="zh-CN" sz="2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99154">
                <a:tc>
                  <a:txBody>
                    <a:bodyPr/>
                    <a:lstStyle/>
                    <a:p>
                      <a:pPr algn="ctr">
                        <a:lnSpc>
                          <a:spcPct val="100000"/>
                        </a:lnSpc>
                        <a:spcAft>
                          <a:spcPts val="0"/>
                        </a:spcAft>
                      </a:pPr>
                      <a:r>
                        <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rPr>
                        <a:t>风</a:t>
                      </a:r>
                      <a:r>
                        <a:rPr lang="en-US" sz="2400" b="1" kern="1400" dirty="0">
                          <a:solidFill>
                            <a:srgbClr val="FF0000"/>
                          </a:solidFill>
                          <a:latin typeface="黑体" panose="02010609060101010101" pitchFamily="49" charset="-122"/>
                          <a:ea typeface="黑体" panose="02010609060101010101" pitchFamily="49" charset="-122"/>
                          <a:cs typeface="Times New Roman" panose="02020603050405020304"/>
                        </a:rPr>
                        <a:t>  </a:t>
                      </a:r>
                      <a:r>
                        <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rPr>
                        <a:t>速</a:t>
                      </a:r>
                      <a:endParaRPr lang="zh-CN" sz="24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indent="333375" algn="ctr">
                        <a:lnSpc>
                          <a:spcPct val="100000"/>
                        </a:lnSpc>
                        <a:spcAft>
                          <a:spcPts val="0"/>
                        </a:spcAft>
                      </a:pPr>
                      <a:r>
                        <a:rPr lang="zh-CN" sz="2400" b="1" kern="1400">
                          <a:solidFill>
                            <a:srgbClr val="003192"/>
                          </a:solidFill>
                          <a:latin typeface="黑体" panose="02010609060101010101" pitchFamily="49" charset="-122"/>
                          <a:ea typeface="黑体" panose="02010609060101010101" pitchFamily="49" charset="-122"/>
                          <a:cs typeface="Times New Roman" panose="02020603050405020304"/>
                        </a:rPr>
                        <a:t>≤</a:t>
                      </a:r>
                      <a:r>
                        <a:rPr lang="en-US" sz="2400" b="1" kern="1400">
                          <a:solidFill>
                            <a:srgbClr val="003192"/>
                          </a:solidFill>
                          <a:latin typeface="黑体" panose="02010609060101010101" pitchFamily="49" charset="-122"/>
                          <a:ea typeface="黑体" panose="02010609060101010101" pitchFamily="49" charset="-122"/>
                          <a:cs typeface="Times New Roman" panose="02020603050405020304"/>
                        </a:rPr>
                        <a:t>/s</a:t>
                      </a:r>
                      <a:endParaRPr lang="zh-CN" sz="2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indent="333375" algn="ctr">
                        <a:lnSpc>
                          <a:spcPct val="100000"/>
                        </a:lnSpc>
                        <a:spcAft>
                          <a:spcPts val="0"/>
                        </a:spcAft>
                      </a:pPr>
                      <a:r>
                        <a:rPr lang="zh-CN" sz="2400" b="1" kern="1400" dirty="0">
                          <a:solidFill>
                            <a:srgbClr val="003192"/>
                          </a:solidFill>
                          <a:latin typeface="黑体" panose="02010609060101010101" pitchFamily="49" charset="-122"/>
                          <a:ea typeface="黑体" panose="02010609060101010101" pitchFamily="49" charset="-122"/>
                          <a:cs typeface="Times New Roman" panose="02020603050405020304"/>
                        </a:rPr>
                        <a:t>≤</a:t>
                      </a:r>
                      <a:r>
                        <a:rPr lang="en-US" sz="2400" b="1" kern="1400" dirty="0">
                          <a:solidFill>
                            <a:srgbClr val="003192"/>
                          </a:solidFill>
                          <a:latin typeface="黑体" panose="02010609060101010101" pitchFamily="49" charset="-122"/>
                          <a:ea typeface="黑体" panose="02010609060101010101" pitchFamily="49" charset="-122"/>
                          <a:cs typeface="Times New Roman" panose="02020603050405020304"/>
                        </a:rPr>
                        <a:t>/s</a:t>
                      </a:r>
                      <a:endParaRPr lang="zh-CN" sz="2400" b="1" kern="14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r>
            </a:tbl>
          </a:graphicData>
        </a:graphic>
      </p:graphicFrame>
      <p:sp>
        <p:nvSpPr>
          <p:cNvPr id="275482" name="Rectangle 1"/>
          <p:cNvSpPr>
            <a:spLocks noChangeArrowheads="1"/>
          </p:cNvSpPr>
          <p:nvPr/>
        </p:nvSpPr>
        <p:spPr bwMode="auto">
          <a:xfrm>
            <a:off x="0" y="0"/>
            <a:ext cx="9144000" cy="457200"/>
          </a:xfrm>
          <a:prstGeom prst="rect">
            <a:avLst/>
          </a:prstGeom>
          <a:noFill/>
          <a:ln w="9525">
            <a:noFill/>
            <a:miter lim="800000"/>
          </a:ln>
        </p:spPr>
        <p:txBody>
          <a:bodyPr wrap="none" anchor="ctr">
            <a:spAutoFit/>
          </a:bodyPr>
          <a:lstStyle/>
          <a:p>
            <a:pPr indent="333375"/>
            <a:r>
              <a:rPr lang="zh-CN" sz="1400" b="1">
                <a:solidFill>
                  <a:srgbClr val="000000"/>
                </a:solidFill>
                <a:latin typeface="Times New Roman" panose="02020603050405020304" pitchFamily="18" charset="0"/>
                <a:ea typeface="仿宋_GB2312"/>
                <a:cs typeface="Times New Roman" panose="02020603050405020304" pitchFamily="18" charset="0"/>
              </a:rPr>
              <a:t>舒适性空气调节室内计算参数</a:t>
            </a:r>
            <a:endParaRPr lang="zh-CN" sz="600">
              <a:cs typeface="Times New Roman" panose="02020603050405020304" pitchFamily="18" charset="0"/>
            </a:endParaRPr>
          </a:p>
          <a:p>
            <a:pPr indent="333375" eaLnBrk="0" hangingPunct="0"/>
            <a:endParaRPr lang="zh-CN">
              <a:cs typeface="Times New Roman" panose="02020603050405020304" pitchFamily="18" charset="0"/>
            </a:endParaRPr>
          </a:p>
        </p:txBody>
      </p:sp>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3"/>
          <p:cNvSpPr txBox="1">
            <a:spLocks noChangeArrowheads="1"/>
          </p:cNvSpPr>
          <p:nvPr/>
        </p:nvSpPr>
        <p:spPr bwMode="auto">
          <a:xfrm>
            <a:off x="206375" y="1676400"/>
            <a:ext cx="8632825" cy="4800600"/>
          </a:xfrm>
          <a:prstGeom prst="rect">
            <a:avLst/>
          </a:prstGeom>
          <a:noFill/>
          <a:ln w="0">
            <a:noFill/>
            <a:miter lim="800000"/>
          </a:ln>
        </p:spPr>
        <p:txBody>
          <a:bodyPr/>
          <a:lstStyle/>
          <a:p>
            <a:pPr marL="180975" indent="-180975">
              <a:spcBef>
                <a:spcPts val="600"/>
              </a:spcBef>
            </a:pPr>
            <a:endParaRPr lang="en-US" altLang="zh-CN" sz="2800" b="1">
              <a:solidFill>
                <a:srgbClr val="003192"/>
              </a:solidFill>
              <a:latin typeface="黑体" panose="02010609060101010101" pitchFamily="49" charset="-122"/>
              <a:ea typeface="黑体" panose="02010609060101010101" pitchFamily="49" charset="-122"/>
            </a:endParaRPr>
          </a:p>
          <a:p>
            <a:pPr marL="180975" indent="-180975"/>
            <a:r>
              <a:rPr lang="en-US" altLang="zh-CN" sz="2800" b="1">
                <a:solidFill>
                  <a:srgbClr val="003192"/>
                </a:solidFill>
                <a:latin typeface="黑体" panose="02010609060101010101" pitchFamily="49" charset="-122"/>
                <a:ea typeface="黑体" panose="02010609060101010101" pitchFamily="49" charset="-122"/>
              </a:rPr>
              <a:t>     </a:t>
            </a:r>
            <a:r>
              <a:rPr lang="zh-CN" altLang="en-US" sz="2800" b="1">
                <a:solidFill>
                  <a:srgbClr val="003192"/>
                </a:solidFill>
                <a:latin typeface="黑体" panose="02010609060101010101" pitchFamily="49" charset="-122"/>
                <a:ea typeface="黑体" panose="02010609060101010101" pitchFamily="49" charset="-122"/>
              </a:rPr>
              <a:t>根据</a:t>
            </a:r>
            <a:r>
              <a:rPr lang="en-US" altLang="zh-CN" sz="2800" b="1">
                <a:solidFill>
                  <a:srgbClr val="003192"/>
                </a:solidFill>
                <a:latin typeface="黑体" panose="02010609060101010101" pitchFamily="49" charset="-122"/>
                <a:ea typeface="黑体" panose="02010609060101010101" pitchFamily="49" charset="-122"/>
              </a:rPr>
              <a:t>GB50033-2013《</a:t>
            </a:r>
            <a:r>
              <a:rPr lang="zh-CN" altLang="en-US" sz="2800" b="1">
                <a:solidFill>
                  <a:srgbClr val="003192"/>
                </a:solidFill>
                <a:latin typeface="黑体" panose="02010609060101010101" pitchFamily="49" charset="-122"/>
                <a:ea typeface="黑体" panose="02010609060101010101" pitchFamily="49" charset="-122"/>
              </a:rPr>
              <a:t>建筑采光设计标准</a:t>
            </a:r>
            <a:r>
              <a:rPr lang="en-US" altLang="zh-CN" sz="2800" b="1">
                <a:solidFill>
                  <a:srgbClr val="003192"/>
                </a:solidFill>
                <a:latin typeface="黑体" panose="02010609060101010101" pitchFamily="49" charset="-122"/>
                <a:ea typeface="黑体" panose="02010609060101010101" pitchFamily="49" charset="-122"/>
              </a:rPr>
              <a:t>》</a:t>
            </a:r>
            <a:r>
              <a:rPr lang="zh-CN" altLang="en-US" sz="2800" b="1">
                <a:solidFill>
                  <a:srgbClr val="003192"/>
                </a:solidFill>
                <a:latin typeface="黑体" panose="02010609060101010101" pitchFamily="49" charset="-122"/>
                <a:ea typeface="黑体" panose="02010609060101010101" pitchFamily="49" charset="-122"/>
              </a:rPr>
              <a:t>确定</a:t>
            </a:r>
            <a:endParaRPr lang="en-US" altLang="zh-CN" sz="2400" b="1">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357158" y="1357298"/>
          <a:ext cx="5214974" cy="71438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8.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其他卫生辅助设施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graphicFrame>
        <p:nvGraphicFramePr>
          <p:cNvPr id="7" name="表格 6"/>
          <p:cNvGraphicFramePr>
            <a:graphicFrameLocks noGrp="1"/>
          </p:cNvGraphicFramePr>
          <p:nvPr/>
        </p:nvGraphicFramePr>
        <p:xfrm>
          <a:off x="0" y="2714625"/>
          <a:ext cx="9144001" cy="3968750"/>
        </p:xfrm>
        <a:graphic>
          <a:graphicData uri="http://schemas.openxmlformats.org/drawingml/2006/table">
            <a:tbl>
              <a:tblPr/>
              <a:tblGrid>
                <a:gridCol w="811749"/>
                <a:gridCol w="1525214"/>
                <a:gridCol w="1525214"/>
                <a:gridCol w="1320456"/>
                <a:gridCol w="1320456"/>
                <a:gridCol w="1320456"/>
                <a:gridCol w="1320456"/>
              </a:tblGrid>
              <a:tr h="470174">
                <a:tc rowSpan="2">
                  <a:txBody>
                    <a:bodyPr/>
                    <a:lstStyle/>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采光</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等级</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视觉作业分类</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ct val="100000"/>
                        </a:lnSpc>
                        <a:spcAft>
                          <a:spcPts val="0"/>
                        </a:spcAft>
                      </a:pPr>
                      <a:r>
                        <a:rPr lang="zh-CN" sz="1800" b="1" kern="1400">
                          <a:solidFill>
                            <a:srgbClr val="FF0000"/>
                          </a:solidFill>
                          <a:latin typeface="黑体" panose="02010609060101010101" pitchFamily="49" charset="-122"/>
                          <a:ea typeface="黑体" panose="02010609060101010101" pitchFamily="49" charset="-122"/>
                          <a:cs typeface="Times New Roman" panose="02020603050405020304"/>
                        </a:rPr>
                        <a:t>侧面采光</a:t>
                      </a:r>
                      <a:endParaRPr lang="zh-CN" sz="18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gridSpan="2">
                  <a:txBody>
                    <a:bodyPr/>
                    <a:lstStyle/>
                    <a:p>
                      <a:pPr algn="ctr">
                        <a:lnSpc>
                          <a:spcPct val="100000"/>
                        </a:lnSpc>
                        <a:spcAft>
                          <a:spcPts val="0"/>
                        </a:spcAft>
                      </a:pPr>
                      <a:r>
                        <a:rPr lang="zh-CN" sz="1800" b="1" kern="1400">
                          <a:solidFill>
                            <a:srgbClr val="FF0000"/>
                          </a:solidFill>
                          <a:latin typeface="黑体" panose="02010609060101010101" pitchFamily="49" charset="-122"/>
                          <a:ea typeface="黑体" panose="02010609060101010101" pitchFamily="49" charset="-122"/>
                          <a:cs typeface="Times New Roman" panose="02020603050405020304"/>
                        </a:rPr>
                        <a:t>顶部采光</a:t>
                      </a:r>
                      <a:endParaRPr lang="zh-CN" sz="18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r>
              <a:tr h="794661">
                <a:tc vMerge="1">
                  <a:tcPr/>
                </a:tc>
                <a:tc>
                  <a:txBody>
                    <a:bodyPr/>
                    <a:lstStyle/>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作业</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精确度</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识别对象的最大尺寸</a:t>
                      </a:r>
                      <a:r>
                        <a:rPr lang="en-US" sz="1800" b="1" kern="1400" dirty="0">
                          <a:solidFill>
                            <a:srgbClr val="FF0000"/>
                          </a:solidFill>
                          <a:latin typeface="黑体" panose="02010609060101010101" pitchFamily="49" charset="-122"/>
                          <a:ea typeface="黑体" panose="02010609060101010101" pitchFamily="49" charset="-122"/>
                          <a:cs typeface="Times New Roman" panose="02020603050405020304"/>
                        </a:rPr>
                        <a:t>d</a:t>
                      </a: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a:t>
                      </a:r>
                      <a:r>
                        <a:rPr lang="en-US" sz="1800" b="1" kern="1400" dirty="0">
                          <a:solidFill>
                            <a:srgbClr val="FF0000"/>
                          </a:solidFill>
                          <a:latin typeface="黑体" panose="02010609060101010101" pitchFamily="49" charset="-122"/>
                          <a:ea typeface="黑体" panose="02010609060101010101" pitchFamily="49" charset="-122"/>
                          <a:cs typeface="Times New Roman" panose="02020603050405020304"/>
                        </a:rPr>
                        <a:t>mm</a:t>
                      </a: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采光系数</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en-US" sz="1800" b="1" kern="1400" dirty="0" err="1">
                          <a:solidFill>
                            <a:srgbClr val="FF0000"/>
                          </a:solidFill>
                          <a:latin typeface="黑体" panose="02010609060101010101" pitchFamily="49" charset="-122"/>
                          <a:ea typeface="黑体" panose="02010609060101010101" pitchFamily="49" charset="-122"/>
                          <a:cs typeface="Times New Roman" panose="02020603050405020304"/>
                        </a:rPr>
                        <a:t>Cmin</a:t>
                      </a: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a:t>
                      </a:r>
                      <a:r>
                        <a:rPr lang="en-US" sz="1800" b="1" kern="1400" dirty="0">
                          <a:solidFill>
                            <a:srgbClr val="FF0000"/>
                          </a:solidFill>
                          <a:latin typeface="黑体" panose="02010609060101010101" pitchFamily="49" charset="-122"/>
                          <a:ea typeface="黑体" panose="02010609060101010101" pitchFamily="49" charset="-122"/>
                          <a:cs typeface="Times New Roman" panose="02020603050405020304"/>
                        </a:rPr>
                        <a:t>%</a:t>
                      </a: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室内天然光</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照度（</a:t>
                      </a:r>
                      <a:r>
                        <a:rPr lang="en-US" sz="1800" b="1" kern="1400" dirty="0">
                          <a:solidFill>
                            <a:srgbClr val="FF0000"/>
                          </a:solidFill>
                          <a:latin typeface="黑体" panose="02010609060101010101" pitchFamily="49" charset="-122"/>
                          <a:ea typeface="黑体" panose="02010609060101010101" pitchFamily="49" charset="-122"/>
                          <a:cs typeface="Times New Roman" panose="02020603050405020304"/>
                        </a:rPr>
                        <a:t>Lx</a:t>
                      </a: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采光系数</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en-US" sz="1800" b="1" kern="1400" dirty="0" err="1">
                          <a:solidFill>
                            <a:srgbClr val="FF0000"/>
                          </a:solidFill>
                          <a:latin typeface="黑体" panose="02010609060101010101" pitchFamily="49" charset="-122"/>
                          <a:ea typeface="黑体" panose="02010609060101010101" pitchFamily="49" charset="-122"/>
                          <a:cs typeface="Times New Roman" panose="02020603050405020304"/>
                        </a:rPr>
                        <a:t>Cmin</a:t>
                      </a: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a:t>
                      </a:r>
                      <a:r>
                        <a:rPr lang="en-US" sz="1800" b="1" kern="1400" dirty="0">
                          <a:solidFill>
                            <a:srgbClr val="FF0000"/>
                          </a:solidFill>
                          <a:latin typeface="黑体" panose="02010609060101010101" pitchFamily="49" charset="-122"/>
                          <a:ea typeface="黑体" panose="02010609060101010101" pitchFamily="49" charset="-122"/>
                          <a:cs typeface="Times New Roman" panose="02020603050405020304"/>
                        </a:rPr>
                        <a:t>%</a:t>
                      </a: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室内天然光</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照度（</a:t>
                      </a:r>
                      <a:r>
                        <a:rPr lang="en-US" sz="1800" b="1" kern="1400" dirty="0">
                          <a:solidFill>
                            <a:srgbClr val="FF0000"/>
                          </a:solidFill>
                          <a:latin typeface="黑体" panose="02010609060101010101" pitchFamily="49" charset="-122"/>
                          <a:ea typeface="黑体" panose="02010609060101010101" pitchFamily="49" charset="-122"/>
                          <a:cs typeface="Times New Roman" panose="02020603050405020304"/>
                        </a:rPr>
                        <a:t>Lx</a:t>
                      </a: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94661">
                <a:tc>
                  <a:txBody>
                    <a:bodyPr/>
                    <a:lstStyle/>
                    <a:p>
                      <a:pPr algn="ctr">
                        <a:lnSpc>
                          <a:spcPct val="100000"/>
                        </a:lnSpc>
                        <a:spcAft>
                          <a:spcPts val="0"/>
                        </a:spcAft>
                      </a:pPr>
                      <a:r>
                        <a:rPr lang="zh-CN" sz="1800" b="1" kern="1400">
                          <a:solidFill>
                            <a:srgbClr val="FF0000"/>
                          </a:solidFill>
                          <a:latin typeface="黑体" panose="02010609060101010101" pitchFamily="49" charset="-122"/>
                          <a:ea typeface="黑体" panose="02010609060101010101" pitchFamily="49" charset="-122"/>
                          <a:cs typeface="Times New Roman" panose="02020603050405020304"/>
                        </a:rPr>
                        <a:t>Ⅰ</a:t>
                      </a:r>
                      <a:endParaRPr lang="zh-CN" sz="18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400">
                          <a:solidFill>
                            <a:srgbClr val="003192"/>
                          </a:solidFill>
                          <a:latin typeface="黑体" panose="02010609060101010101" pitchFamily="49" charset="-122"/>
                          <a:ea typeface="黑体" panose="02010609060101010101" pitchFamily="49" charset="-122"/>
                          <a:cs typeface="Times New Roman" panose="02020603050405020304"/>
                        </a:rPr>
                        <a:t>特别</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400">
                          <a:solidFill>
                            <a:srgbClr val="003192"/>
                          </a:solidFill>
                          <a:latin typeface="黑体" panose="02010609060101010101" pitchFamily="49" charset="-122"/>
                          <a:ea typeface="黑体" panose="02010609060101010101" pitchFamily="49" charset="-122"/>
                          <a:cs typeface="Times New Roman" panose="02020603050405020304"/>
                        </a:rPr>
                        <a:t>精细</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d</a:t>
                      </a:r>
                      <a:r>
                        <a:rPr lang="zh-CN" sz="1800" b="1" kern="1400">
                          <a:solidFill>
                            <a:srgbClr val="003192"/>
                          </a:solidFill>
                          <a:latin typeface="黑体" panose="02010609060101010101" pitchFamily="49" charset="-122"/>
                          <a:ea typeface="黑体" panose="02010609060101010101" pitchFamily="49" charset="-122"/>
                          <a:cs typeface="Times New Roman" panose="02020603050405020304"/>
                        </a:rPr>
                        <a:t>≤</a:t>
                      </a: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0.15</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5</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250</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a:solidFill>
                            <a:srgbClr val="003192"/>
                          </a:solidFill>
                          <a:latin typeface="黑体" panose="02010609060101010101" pitchFamily="49" charset="-122"/>
                          <a:ea typeface="黑体" panose="02010609060101010101" pitchFamily="49" charset="-122"/>
                          <a:cs typeface="Times New Roman" panose="02020603050405020304"/>
                        </a:rPr>
                        <a:t>7</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350</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0174">
                <a:tc>
                  <a:txBody>
                    <a:bodyPr/>
                    <a:lstStyle/>
                    <a:p>
                      <a:pPr algn="ctr">
                        <a:lnSpc>
                          <a:spcPct val="100000"/>
                        </a:lnSpc>
                        <a:spcAft>
                          <a:spcPts val="0"/>
                        </a:spcAft>
                      </a:pPr>
                      <a:r>
                        <a:rPr lang="zh-CN" sz="1800" b="1" kern="1400">
                          <a:solidFill>
                            <a:srgbClr val="FF0000"/>
                          </a:solidFill>
                          <a:latin typeface="黑体" panose="02010609060101010101" pitchFamily="49" charset="-122"/>
                          <a:ea typeface="黑体" panose="02010609060101010101" pitchFamily="49" charset="-122"/>
                          <a:cs typeface="Times New Roman" panose="02020603050405020304"/>
                        </a:rPr>
                        <a:t>Ⅱ</a:t>
                      </a:r>
                      <a:endParaRPr lang="zh-CN" sz="18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400">
                          <a:solidFill>
                            <a:srgbClr val="003192"/>
                          </a:solidFill>
                          <a:latin typeface="黑体" panose="02010609060101010101" pitchFamily="49" charset="-122"/>
                          <a:ea typeface="黑体" panose="02010609060101010101" pitchFamily="49" charset="-122"/>
                          <a:cs typeface="Times New Roman" panose="02020603050405020304"/>
                        </a:rPr>
                        <a:t>很精细</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0.15&lt;d</a:t>
                      </a:r>
                      <a:r>
                        <a:rPr lang="zh-CN" sz="1800" b="1" kern="1400">
                          <a:solidFill>
                            <a:srgbClr val="003192"/>
                          </a:solidFill>
                          <a:latin typeface="黑体" panose="02010609060101010101" pitchFamily="49" charset="-122"/>
                          <a:ea typeface="黑体" panose="02010609060101010101" pitchFamily="49" charset="-122"/>
                          <a:cs typeface="Times New Roman" panose="02020603050405020304"/>
                        </a:rPr>
                        <a:t>≤</a:t>
                      </a: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0.3</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3</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150</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4.5</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225</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0174">
                <a:tc>
                  <a:txBody>
                    <a:bodyPr/>
                    <a:lstStyle/>
                    <a:p>
                      <a:pPr algn="ctr">
                        <a:lnSpc>
                          <a:spcPct val="100000"/>
                        </a:lnSpc>
                        <a:spcAft>
                          <a:spcPts val="0"/>
                        </a:spcAft>
                      </a:pPr>
                      <a:r>
                        <a:rPr lang="zh-CN" sz="1800" b="1" kern="1400">
                          <a:solidFill>
                            <a:srgbClr val="FF0000"/>
                          </a:solidFill>
                          <a:latin typeface="黑体" panose="02010609060101010101" pitchFamily="49" charset="-122"/>
                          <a:ea typeface="黑体" panose="02010609060101010101" pitchFamily="49" charset="-122"/>
                          <a:cs typeface="Times New Roman" panose="02020603050405020304"/>
                        </a:rPr>
                        <a:t>Ⅲ</a:t>
                      </a:r>
                      <a:endParaRPr lang="zh-CN" sz="18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400">
                          <a:solidFill>
                            <a:srgbClr val="003192"/>
                          </a:solidFill>
                          <a:latin typeface="黑体" panose="02010609060101010101" pitchFamily="49" charset="-122"/>
                          <a:ea typeface="黑体" panose="02010609060101010101" pitchFamily="49" charset="-122"/>
                          <a:cs typeface="Times New Roman" panose="02020603050405020304"/>
                        </a:rPr>
                        <a:t>精细</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0.3&lt;d</a:t>
                      </a:r>
                      <a:r>
                        <a:rPr lang="zh-CN" sz="1800" b="1" kern="1400">
                          <a:solidFill>
                            <a:srgbClr val="003192"/>
                          </a:solidFill>
                          <a:latin typeface="黑体" panose="02010609060101010101" pitchFamily="49" charset="-122"/>
                          <a:ea typeface="黑体" panose="02010609060101010101" pitchFamily="49" charset="-122"/>
                          <a:cs typeface="Times New Roman" panose="02020603050405020304"/>
                        </a:rPr>
                        <a:t>≤</a:t>
                      </a: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1.0</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2</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100</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3</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150</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0174">
                <a:tc>
                  <a:txBody>
                    <a:bodyPr/>
                    <a:lstStyle/>
                    <a:p>
                      <a:pPr algn="ctr">
                        <a:lnSpc>
                          <a:spcPct val="100000"/>
                        </a:lnSpc>
                        <a:spcAft>
                          <a:spcPts val="0"/>
                        </a:spcAft>
                      </a:pPr>
                      <a:r>
                        <a:rPr lang="zh-CN" sz="1800" b="1" kern="1400">
                          <a:solidFill>
                            <a:srgbClr val="FF0000"/>
                          </a:solidFill>
                          <a:latin typeface="黑体" panose="02010609060101010101" pitchFamily="49" charset="-122"/>
                          <a:ea typeface="黑体" panose="02010609060101010101" pitchFamily="49" charset="-122"/>
                          <a:cs typeface="Times New Roman" panose="02020603050405020304"/>
                        </a:rPr>
                        <a:t>Ⅳ</a:t>
                      </a:r>
                      <a:endParaRPr lang="zh-CN" sz="18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400">
                          <a:solidFill>
                            <a:srgbClr val="003192"/>
                          </a:solidFill>
                          <a:latin typeface="黑体" panose="02010609060101010101" pitchFamily="49" charset="-122"/>
                          <a:ea typeface="黑体" panose="02010609060101010101" pitchFamily="49" charset="-122"/>
                          <a:cs typeface="Times New Roman" panose="02020603050405020304"/>
                        </a:rPr>
                        <a:t>一般</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1.0&lt;d</a:t>
                      </a:r>
                      <a:r>
                        <a:rPr lang="zh-CN" sz="1800" b="1" kern="1400">
                          <a:solidFill>
                            <a:srgbClr val="003192"/>
                          </a:solidFill>
                          <a:latin typeface="黑体" panose="02010609060101010101" pitchFamily="49" charset="-122"/>
                          <a:ea typeface="黑体" panose="02010609060101010101" pitchFamily="49" charset="-122"/>
                          <a:cs typeface="Times New Roman" panose="02020603050405020304"/>
                        </a:rPr>
                        <a:t>≤</a:t>
                      </a: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5.0</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1</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50</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1.5</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75</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0174">
                <a:tc>
                  <a:txBody>
                    <a:bodyPr/>
                    <a:lstStyle/>
                    <a:p>
                      <a:pPr algn="ctr">
                        <a:lnSpc>
                          <a:spcPct val="100000"/>
                        </a:lnSpc>
                        <a:spcAft>
                          <a:spcPts val="0"/>
                        </a:spcAft>
                      </a:pPr>
                      <a:r>
                        <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rPr>
                        <a:t>Ⅴ</a:t>
                      </a:r>
                      <a:endParaRPr lang="zh-CN" sz="18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400">
                          <a:solidFill>
                            <a:srgbClr val="003192"/>
                          </a:solidFill>
                          <a:latin typeface="黑体" panose="02010609060101010101" pitchFamily="49" charset="-122"/>
                          <a:ea typeface="黑体" panose="02010609060101010101" pitchFamily="49" charset="-122"/>
                          <a:cs typeface="Times New Roman" panose="02020603050405020304"/>
                        </a:rPr>
                        <a:t>粗糙</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d&gt;5.0</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0.5</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25</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a:solidFill>
                            <a:srgbClr val="003192"/>
                          </a:solidFill>
                          <a:latin typeface="黑体" panose="02010609060101010101" pitchFamily="49" charset="-122"/>
                          <a:ea typeface="黑体" panose="02010609060101010101" pitchFamily="49" charset="-122"/>
                          <a:cs typeface="Times New Roman" panose="02020603050405020304"/>
                        </a:rPr>
                        <a:t>0.7</a:t>
                      </a:r>
                      <a:endParaRPr lang="zh-CN" sz="18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400" dirty="0">
                          <a:solidFill>
                            <a:srgbClr val="003192"/>
                          </a:solidFill>
                          <a:latin typeface="黑体" panose="02010609060101010101" pitchFamily="49" charset="-122"/>
                          <a:ea typeface="黑体" panose="02010609060101010101" pitchFamily="49" charset="-122"/>
                          <a:cs typeface="Times New Roman" panose="02020603050405020304"/>
                        </a:rPr>
                        <a:t>35</a:t>
                      </a:r>
                      <a:endParaRPr lang="zh-CN" sz="1800" b="1" kern="14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40962" name="TextBox 1"/>
          <p:cNvSpPr txBox="1">
            <a:spLocks noChangeArrowheads="1"/>
          </p:cNvSpPr>
          <p:nvPr/>
        </p:nvSpPr>
        <p:spPr bwMode="auto">
          <a:xfrm>
            <a:off x="533400" y="1231900"/>
            <a:ext cx="64627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40963" name="TextBox 1"/>
          <p:cNvSpPr txBox="1">
            <a:spLocks noChangeArrowheads="1"/>
          </p:cNvSpPr>
          <p:nvPr/>
        </p:nvSpPr>
        <p:spPr bwMode="auto">
          <a:xfrm>
            <a:off x="1066800" y="2362200"/>
            <a:ext cx="6507163" cy="3187700"/>
          </a:xfrm>
          <a:prstGeom prst="rect">
            <a:avLst/>
          </a:prstGeom>
          <a:noFill/>
          <a:ln w="9525">
            <a:noFill/>
            <a:miter lim="800000"/>
          </a:ln>
        </p:spPr>
        <p:txBody>
          <a:bodyPr wrap="none" lIns="0" tIns="0" rIns="0">
            <a:spAutoFit/>
          </a:bodyPr>
          <a:lstStyle/>
          <a:p>
            <a:pPr>
              <a:lnSpc>
                <a:spcPts val="3500"/>
              </a:lnSpc>
            </a:pPr>
            <a:r>
              <a:rPr lang="zh-CN" altLang="en-US" sz="2400" b="1">
                <a:solidFill>
                  <a:srgbClr val="003399"/>
                </a:solidFill>
                <a:latin typeface="黑体" panose="02010609060101010101" pitchFamily="49" charset="-122"/>
                <a:ea typeface="黑体" panose="02010609060101010101" pitchFamily="49" charset="-122"/>
              </a:rPr>
              <a:t>通用法规与标准：</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GB50019-2003《</a:t>
            </a:r>
            <a:r>
              <a:rPr lang="zh-CN" altLang="en-US" sz="2400" b="1">
                <a:solidFill>
                  <a:srgbClr val="003399"/>
                </a:solidFill>
                <a:latin typeface="黑体" panose="02010609060101010101" pitchFamily="49" charset="-122"/>
                <a:ea typeface="黑体" panose="02010609060101010101" pitchFamily="49" charset="-122"/>
              </a:rPr>
              <a:t>采暖通风与空气调节设计规范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GB50033-2013《</a:t>
            </a:r>
            <a:r>
              <a:rPr lang="zh-CN" altLang="en-US" sz="2400" b="1">
                <a:solidFill>
                  <a:srgbClr val="003399"/>
                </a:solidFill>
                <a:latin typeface="黑体" panose="02010609060101010101" pitchFamily="49" charset="-122"/>
                <a:ea typeface="黑体" panose="02010609060101010101" pitchFamily="49" charset="-122"/>
              </a:rPr>
              <a:t>建筑采光设计标准</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GB50034-2013《</a:t>
            </a:r>
            <a:r>
              <a:rPr lang="zh-CN" altLang="en-US" sz="2400" b="1">
                <a:solidFill>
                  <a:srgbClr val="003399"/>
                </a:solidFill>
                <a:latin typeface="黑体" panose="02010609060101010101" pitchFamily="49" charset="-122"/>
                <a:ea typeface="黑体" panose="02010609060101010101" pitchFamily="49" charset="-122"/>
              </a:rPr>
              <a:t>建筑照明设计标准</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GB/T26189-2010《</a:t>
            </a:r>
            <a:r>
              <a:rPr lang="zh-CN" altLang="en-US" sz="2400" b="1">
                <a:solidFill>
                  <a:srgbClr val="003399"/>
                </a:solidFill>
                <a:latin typeface="黑体" panose="02010609060101010101" pitchFamily="49" charset="-122"/>
                <a:ea typeface="黑体" panose="02010609060101010101" pitchFamily="49" charset="-122"/>
              </a:rPr>
              <a:t>室内工作场所的照明</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GB50582-2010《</a:t>
            </a:r>
            <a:r>
              <a:rPr lang="zh-CN" altLang="en-US" sz="2400" b="1">
                <a:solidFill>
                  <a:srgbClr val="003399"/>
                </a:solidFill>
                <a:latin typeface="黑体" panose="02010609060101010101" pitchFamily="49" charset="-122"/>
                <a:ea typeface="黑体" panose="02010609060101010101" pitchFamily="49" charset="-122"/>
              </a:rPr>
              <a:t>室外作业场地照明设计标准</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7"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3"/>
          <p:cNvSpPr txBox="1">
            <a:spLocks noChangeArrowheads="1"/>
          </p:cNvSpPr>
          <p:nvPr/>
        </p:nvSpPr>
        <p:spPr bwMode="auto">
          <a:xfrm>
            <a:off x="206375" y="1676400"/>
            <a:ext cx="8632825" cy="4800600"/>
          </a:xfrm>
          <a:prstGeom prst="rect">
            <a:avLst/>
          </a:prstGeom>
          <a:noFill/>
          <a:ln w="0">
            <a:noFill/>
            <a:miter lim="800000"/>
          </a:ln>
        </p:spPr>
        <p:txBody>
          <a:bodyPr/>
          <a:lstStyle/>
          <a:p>
            <a:pPr marL="180975" indent="-180975">
              <a:spcBef>
                <a:spcPts val="600"/>
              </a:spcBef>
            </a:pPr>
            <a:endParaRPr lang="en-US" altLang="zh-CN" sz="1000" b="1">
              <a:solidFill>
                <a:srgbClr val="003192"/>
              </a:solidFill>
              <a:latin typeface="黑体" panose="02010609060101010101" pitchFamily="49" charset="-122"/>
              <a:ea typeface="黑体" panose="02010609060101010101" pitchFamily="49" charset="-122"/>
            </a:endParaRPr>
          </a:p>
          <a:p>
            <a:pPr marL="180975" indent="-180975"/>
            <a:r>
              <a:rPr lang="en-US" altLang="zh-CN" sz="2800" b="1">
                <a:solidFill>
                  <a:srgbClr val="003192"/>
                </a:solidFill>
                <a:latin typeface="黑体" panose="02010609060101010101" pitchFamily="49" charset="-122"/>
                <a:ea typeface="黑体" panose="02010609060101010101" pitchFamily="49" charset="-122"/>
              </a:rPr>
              <a:t>    </a:t>
            </a:r>
            <a:r>
              <a:rPr lang="en-US" altLang="zh-CN" sz="1000" b="1">
                <a:solidFill>
                  <a:srgbClr val="003192"/>
                </a:solidFill>
                <a:latin typeface="黑体" panose="02010609060101010101" pitchFamily="49" charset="-122"/>
                <a:ea typeface="黑体" panose="02010609060101010101" pitchFamily="49" charset="-122"/>
              </a:rPr>
              <a:t> </a:t>
            </a:r>
            <a:r>
              <a:rPr lang="zh-CN" altLang="en-US" sz="2800" b="1">
                <a:solidFill>
                  <a:srgbClr val="003192"/>
                </a:solidFill>
                <a:latin typeface="黑体" panose="02010609060101010101" pitchFamily="49" charset="-122"/>
                <a:ea typeface="黑体" panose="02010609060101010101" pitchFamily="49" charset="-122"/>
              </a:rPr>
              <a:t>根据</a:t>
            </a:r>
            <a:r>
              <a:rPr lang="en-US" altLang="zh-CN" sz="2800" b="1">
                <a:solidFill>
                  <a:srgbClr val="003192"/>
                </a:solidFill>
                <a:latin typeface="黑体" panose="02010609060101010101" pitchFamily="49" charset="-122"/>
                <a:ea typeface="黑体" panose="02010609060101010101" pitchFamily="49" charset="-122"/>
              </a:rPr>
              <a:t>GB50034-2013《</a:t>
            </a:r>
            <a:r>
              <a:rPr lang="zh-CN" altLang="en-US" sz="2800" b="1">
                <a:solidFill>
                  <a:srgbClr val="003192"/>
                </a:solidFill>
                <a:latin typeface="黑体" panose="02010609060101010101" pitchFamily="49" charset="-122"/>
                <a:ea typeface="黑体" panose="02010609060101010101" pitchFamily="49" charset="-122"/>
              </a:rPr>
              <a:t>建筑照明设计标准</a:t>
            </a:r>
            <a:r>
              <a:rPr lang="en-US" altLang="zh-CN" sz="2800" b="1">
                <a:solidFill>
                  <a:srgbClr val="003192"/>
                </a:solidFill>
                <a:latin typeface="黑体" panose="02010609060101010101" pitchFamily="49" charset="-122"/>
                <a:ea typeface="黑体" panose="02010609060101010101" pitchFamily="49" charset="-122"/>
              </a:rPr>
              <a:t>》</a:t>
            </a:r>
            <a:r>
              <a:rPr lang="zh-CN" altLang="en-US" sz="2800" b="1">
                <a:solidFill>
                  <a:srgbClr val="003192"/>
                </a:solidFill>
                <a:latin typeface="黑体" panose="02010609060101010101" pitchFamily="49" charset="-122"/>
                <a:ea typeface="黑体" panose="02010609060101010101" pitchFamily="49" charset="-122"/>
              </a:rPr>
              <a:t>确定</a:t>
            </a:r>
            <a:endParaRPr lang="en-US" altLang="zh-CN" sz="2800" b="1">
              <a:solidFill>
                <a:srgbClr val="003192"/>
              </a:solidFill>
              <a:latin typeface="黑体" panose="02010609060101010101" pitchFamily="49" charset="-122"/>
              <a:ea typeface="黑体" panose="02010609060101010101" pitchFamily="49" charset="-122"/>
            </a:endParaRPr>
          </a:p>
          <a:p>
            <a:pPr marL="180975" indent="-180975" algn="ctr"/>
            <a:r>
              <a:rPr lang="zh-CN" altLang="en-US" sz="2400" b="1">
                <a:solidFill>
                  <a:srgbClr val="FF0000"/>
                </a:solidFill>
                <a:latin typeface="黑体" panose="02010609060101010101" pitchFamily="49" charset="-122"/>
                <a:ea typeface="黑体" panose="02010609060101010101" pitchFamily="49" charset="-122"/>
              </a:rPr>
              <a:t>相关场所照明标准值</a:t>
            </a:r>
            <a:endParaRPr lang="en-US" altLang="zh-CN" sz="2400" b="1">
              <a:solidFill>
                <a:srgbClr val="FF0000"/>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357158" y="1357298"/>
          <a:ext cx="5143536" cy="428628"/>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8.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其他卫生辅助设施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graphicFrame>
        <p:nvGraphicFramePr>
          <p:cNvPr id="9" name="表格 8"/>
          <p:cNvGraphicFramePr>
            <a:graphicFrameLocks noGrp="1"/>
          </p:cNvGraphicFramePr>
          <p:nvPr/>
        </p:nvGraphicFramePr>
        <p:xfrm>
          <a:off x="0" y="2714625"/>
          <a:ext cx="9072594" cy="4044950"/>
        </p:xfrm>
        <a:graphic>
          <a:graphicData uri="http://schemas.openxmlformats.org/drawingml/2006/table">
            <a:tbl>
              <a:tblPr/>
              <a:tblGrid>
                <a:gridCol w="1707462"/>
                <a:gridCol w="2578786"/>
                <a:gridCol w="2857520"/>
                <a:gridCol w="1928826"/>
              </a:tblGrid>
              <a:tr h="418599">
                <a:tc gridSpan="2">
                  <a:txBody>
                    <a:bodyPr/>
                    <a:lstStyle/>
                    <a:p>
                      <a:pPr algn="ctr">
                        <a:lnSpc>
                          <a:spcPct val="100000"/>
                        </a:lnSpc>
                        <a:spcAft>
                          <a:spcPts val="0"/>
                        </a:spcAft>
                      </a:pPr>
                      <a:r>
                        <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rPr>
                        <a:t>房间或场所</a:t>
                      </a:r>
                      <a:endPar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rPr>
                        <a:t>参考平面及高度</a:t>
                      </a:r>
                      <a:endPar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rPr>
                        <a:t>照度标准值（</a:t>
                      </a:r>
                      <a:r>
                        <a:rPr lang="en-US" sz="1400" b="1" kern="1400" dirty="0">
                          <a:solidFill>
                            <a:srgbClr val="FF0000"/>
                          </a:solidFill>
                          <a:latin typeface="黑体" panose="02010609060101010101" pitchFamily="49" charset="-122"/>
                          <a:ea typeface="黑体" panose="02010609060101010101" pitchFamily="49" charset="-122"/>
                          <a:cs typeface="Times New Roman" panose="02020603050405020304"/>
                        </a:rPr>
                        <a:t>lx</a:t>
                      </a:r>
                      <a:r>
                        <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rPr>
                        <a:t>）</a:t>
                      </a:r>
                      <a:endPar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普通办公室</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0.75</a:t>
                      </a: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水平面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300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高档办公室</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0.75</a:t>
                      </a: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水平面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500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会议室</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0.75</a:t>
                      </a: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水平面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300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视频会议室</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0.75</a:t>
                      </a: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水平面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750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rPr>
                        <a:t>接待室、前台</a:t>
                      </a:r>
                      <a:endPar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0.75</a:t>
                      </a: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水平面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200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服务大厅、营业厅</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0.75</a:t>
                      </a: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水平面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300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设计室</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实际工作面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500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文件整理、复印、发行室</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0.75</a:t>
                      </a: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水平面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300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资料、档案存放室</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0.75</a:t>
                      </a: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水平面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200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普通门厅</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地面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100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普通走廊、流动区域、楼梯间</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地面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50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普通厕所、盥洗室、浴室</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地面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75</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普通电梯</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地面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100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餐厅</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地面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200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rowSpan="2">
                  <a:txBody>
                    <a:bodyPr/>
                    <a:lstStyle/>
                    <a:p>
                      <a:pPr algn="ctr">
                        <a:lnSpc>
                          <a:spcPct val="100000"/>
                        </a:lnSpc>
                        <a:spcAft>
                          <a:spcPts val="0"/>
                        </a:spcAft>
                      </a:pPr>
                      <a:r>
                        <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rPr>
                        <a:t>变配电室</a:t>
                      </a:r>
                      <a:endPar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配电装置室</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0.75</a:t>
                      </a: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水平面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200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vMerge="1">
                  <a:tcPr/>
                </a:tc>
                <a:tc>
                  <a:txBody>
                    <a:bodyPr/>
                    <a:lstStyle/>
                    <a:p>
                      <a:pPr algn="ctr">
                        <a:lnSpc>
                          <a:spcPct val="100000"/>
                        </a:lnSpc>
                        <a:spcAft>
                          <a:spcPts val="0"/>
                        </a:spcAft>
                      </a:pPr>
                      <a:r>
                        <a:rPr lang="zh-CN" sz="1400" b="1" kern="1400">
                          <a:solidFill>
                            <a:srgbClr val="FF0000"/>
                          </a:solidFill>
                          <a:latin typeface="黑体" panose="02010609060101010101" pitchFamily="49" charset="-122"/>
                          <a:ea typeface="黑体" panose="02010609060101010101" pitchFamily="49" charset="-122"/>
                          <a:cs typeface="Times New Roman" panose="02020603050405020304"/>
                        </a:rPr>
                        <a:t>变压器室</a:t>
                      </a:r>
                      <a:endParaRPr lang="zh-CN" sz="1400" b="1" kern="14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地面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Times New Roman" panose="02020603050405020304"/>
                        </a:rPr>
                        <a:t>100</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9299">
                <a:tc gridSpan="2">
                  <a:txBody>
                    <a:bodyPr/>
                    <a:lstStyle/>
                    <a:p>
                      <a:pPr algn="ctr">
                        <a:lnSpc>
                          <a:spcPct val="100000"/>
                        </a:lnSpc>
                        <a:spcAft>
                          <a:spcPts val="0"/>
                        </a:spcAft>
                      </a:pPr>
                      <a:r>
                        <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rPr>
                        <a:t>风机房、空调机房</a:t>
                      </a:r>
                      <a:endParaRPr lang="zh-CN" sz="1400" b="1" kern="14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hMerge="1">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Times New Roman" panose="02020603050405020304"/>
                        </a:rPr>
                        <a:t>地面</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dirty="0">
                          <a:solidFill>
                            <a:srgbClr val="003192"/>
                          </a:solidFill>
                          <a:latin typeface="黑体" panose="02010609060101010101" pitchFamily="49" charset="-122"/>
                          <a:ea typeface="黑体" panose="02010609060101010101" pitchFamily="49" charset="-122"/>
                          <a:cs typeface="Times New Roman" panose="02020603050405020304"/>
                        </a:rPr>
                        <a:t>100</a:t>
                      </a:r>
                      <a:endParaRPr lang="zh-CN" sz="1400" b="1" kern="14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3"/>
          <p:cNvSpPr txBox="1">
            <a:spLocks noChangeArrowheads="1"/>
          </p:cNvSpPr>
          <p:nvPr/>
        </p:nvSpPr>
        <p:spPr bwMode="auto">
          <a:xfrm>
            <a:off x="206375" y="1676400"/>
            <a:ext cx="8632825" cy="4800600"/>
          </a:xfrm>
          <a:prstGeom prst="rect">
            <a:avLst/>
          </a:prstGeom>
          <a:noFill/>
          <a:ln w="0">
            <a:noFill/>
            <a:miter lim="800000"/>
          </a:ln>
        </p:spPr>
        <p:txBody>
          <a:bodyPr/>
          <a:lstStyle/>
          <a:p>
            <a:pPr marL="180975" indent="-180975">
              <a:spcBef>
                <a:spcPts val="600"/>
              </a:spcBef>
            </a:pPr>
            <a:endParaRPr lang="en-US" altLang="zh-CN" sz="1000" b="1">
              <a:solidFill>
                <a:srgbClr val="003192"/>
              </a:solidFill>
              <a:latin typeface="黑体" panose="02010609060101010101" pitchFamily="49" charset="-122"/>
              <a:ea typeface="黑体" panose="02010609060101010101" pitchFamily="49" charset="-122"/>
            </a:endParaRPr>
          </a:p>
          <a:p>
            <a:pPr marL="180975" indent="-180975"/>
            <a:r>
              <a:rPr lang="en-US" altLang="zh-CN" sz="2800" b="1">
                <a:solidFill>
                  <a:srgbClr val="003192"/>
                </a:solidFill>
                <a:latin typeface="黑体" panose="02010609060101010101" pitchFamily="49" charset="-122"/>
                <a:ea typeface="黑体" panose="02010609060101010101" pitchFamily="49" charset="-122"/>
              </a:rPr>
              <a:t>    </a:t>
            </a:r>
            <a:r>
              <a:rPr lang="en-US" altLang="zh-CN" sz="1000" b="1">
                <a:solidFill>
                  <a:srgbClr val="003192"/>
                </a:solidFill>
                <a:latin typeface="黑体" panose="02010609060101010101" pitchFamily="49" charset="-122"/>
                <a:ea typeface="黑体" panose="02010609060101010101" pitchFamily="49" charset="-122"/>
              </a:rPr>
              <a:t> </a:t>
            </a:r>
            <a:r>
              <a:rPr lang="zh-CN" altLang="en-US" sz="2800" b="1">
                <a:solidFill>
                  <a:srgbClr val="003192"/>
                </a:solidFill>
                <a:latin typeface="黑体" panose="02010609060101010101" pitchFamily="49" charset="-122"/>
                <a:ea typeface="黑体" panose="02010609060101010101" pitchFamily="49" charset="-122"/>
              </a:rPr>
              <a:t>根据</a:t>
            </a:r>
            <a:r>
              <a:rPr lang="en-US" altLang="zh-CN" sz="2800" b="1">
                <a:solidFill>
                  <a:srgbClr val="003192"/>
                </a:solidFill>
                <a:latin typeface="黑体" panose="02010609060101010101" pitchFamily="49" charset="-122"/>
                <a:ea typeface="黑体" panose="02010609060101010101" pitchFamily="49" charset="-122"/>
              </a:rPr>
              <a:t>GB50034-2013《</a:t>
            </a:r>
            <a:r>
              <a:rPr lang="zh-CN" altLang="en-US" sz="2800" b="1">
                <a:solidFill>
                  <a:srgbClr val="003192"/>
                </a:solidFill>
                <a:latin typeface="黑体" panose="02010609060101010101" pitchFamily="49" charset="-122"/>
                <a:ea typeface="黑体" panose="02010609060101010101" pitchFamily="49" charset="-122"/>
              </a:rPr>
              <a:t>建筑照明设计标准</a:t>
            </a:r>
            <a:r>
              <a:rPr lang="en-US" altLang="zh-CN" sz="2800" b="1">
                <a:solidFill>
                  <a:srgbClr val="003192"/>
                </a:solidFill>
                <a:latin typeface="黑体" panose="02010609060101010101" pitchFamily="49" charset="-122"/>
                <a:ea typeface="黑体" panose="02010609060101010101" pitchFamily="49" charset="-122"/>
              </a:rPr>
              <a:t>》</a:t>
            </a:r>
            <a:r>
              <a:rPr lang="zh-CN" altLang="en-US" sz="2800" b="1">
                <a:solidFill>
                  <a:srgbClr val="003192"/>
                </a:solidFill>
                <a:latin typeface="黑体" panose="02010609060101010101" pitchFamily="49" charset="-122"/>
                <a:ea typeface="黑体" panose="02010609060101010101" pitchFamily="49" charset="-122"/>
              </a:rPr>
              <a:t>确定</a:t>
            </a:r>
            <a:endParaRPr lang="en-US" altLang="zh-CN" sz="2800" b="1">
              <a:solidFill>
                <a:srgbClr val="003192"/>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8.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其他卫生辅助设施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278531" name="Picture 2"/>
          <p:cNvPicPr>
            <a:picLocks noChangeAspect="1" noChangeArrowheads="1"/>
          </p:cNvPicPr>
          <p:nvPr/>
        </p:nvPicPr>
        <p:blipFill>
          <a:blip r:embed="rId1"/>
          <a:srcRect l="17969" t="20833" r="21094" b="10416"/>
          <a:stretch>
            <a:fillRect/>
          </a:stretch>
        </p:blipFill>
        <p:spPr bwMode="auto">
          <a:xfrm>
            <a:off x="0" y="2324100"/>
            <a:ext cx="9144000" cy="4533900"/>
          </a:xfrm>
          <a:prstGeom prst="rect">
            <a:avLst/>
          </a:prstGeom>
          <a:noFill/>
          <a:ln w="9525">
            <a:noFill/>
            <a:miter lim="800000"/>
            <a:headEnd/>
            <a:tailEnd/>
          </a:ln>
        </p:spPr>
      </p:pic>
      <p:graphicFrame>
        <p:nvGraphicFramePr>
          <p:cNvPr id="7" name="图示 6"/>
          <p:cNvGraphicFramePr/>
          <p:nvPr/>
        </p:nvGraphicFramePr>
        <p:xfrm>
          <a:off x="357158" y="1357298"/>
          <a:ext cx="5143536" cy="4286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3"/>
          <p:cNvSpPr txBox="1">
            <a:spLocks noChangeArrowheads="1"/>
          </p:cNvSpPr>
          <p:nvPr/>
        </p:nvSpPr>
        <p:spPr bwMode="auto">
          <a:xfrm>
            <a:off x="206375" y="1676400"/>
            <a:ext cx="8632825" cy="4800600"/>
          </a:xfrm>
          <a:prstGeom prst="rect">
            <a:avLst/>
          </a:prstGeom>
          <a:noFill/>
          <a:ln w="0">
            <a:noFill/>
            <a:miter lim="800000"/>
          </a:ln>
        </p:spPr>
        <p:txBody>
          <a:bodyPr/>
          <a:lstStyle/>
          <a:p>
            <a:pPr marL="180975" indent="-180975">
              <a:spcBef>
                <a:spcPts val="600"/>
              </a:spcBef>
            </a:pPr>
            <a:endParaRPr lang="en-US" altLang="zh-CN" sz="1000" b="1">
              <a:solidFill>
                <a:srgbClr val="003192"/>
              </a:solidFill>
              <a:latin typeface="黑体" panose="02010609060101010101" pitchFamily="49" charset="-122"/>
              <a:ea typeface="黑体" panose="02010609060101010101" pitchFamily="49" charset="-122"/>
            </a:endParaRPr>
          </a:p>
          <a:p>
            <a:pPr marL="180975" indent="-180975"/>
            <a:r>
              <a:rPr lang="en-US" altLang="zh-CN" sz="2800" b="1">
                <a:solidFill>
                  <a:srgbClr val="003192"/>
                </a:solidFill>
                <a:latin typeface="黑体" panose="02010609060101010101" pitchFamily="49" charset="-122"/>
                <a:ea typeface="黑体" panose="02010609060101010101" pitchFamily="49" charset="-122"/>
              </a:rPr>
              <a:t>    </a:t>
            </a:r>
            <a:r>
              <a:rPr lang="en-US" altLang="zh-CN" sz="1000" b="1">
                <a:solidFill>
                  <a:srgbClr val="003192"/>
                </a:solidFill>
                <a:latin typeface="黑体" panose="02010609060101010101" pitchFamily="49" charset="-122"/>
                <a:ea typeface="黑体" panose="02010609060101010101" pitchFamily="49" charset="-122"/>
              </a:rPr>
              <a:t> </a:t>
            </a:r>
            <a:r>
              <a:rPr lang="zh-CN" altLang="en-US" sz="2800" b="1">
                <a:solidFill>
                  <a:srgbClr val="003192"/>
                </a:solidFill>
                <a:latin typeface="黑体" panose="02010609060101010101" pitchFamily="49" charset="-122"/>
                <a:ea typeface="黑体" panose="02010609060101010101" pitchFamily="49" charset="-122"/>
              </a:rPr>
              <a:t>根据</a:t>
            </a:r>
            <a:r>
              <a:rPr lang="en-US" altLang="zh-CN" sz="2800" b="1">
                <a:solidFill>
                  <a:srgbClr val="003192"/>
                </a:solidFill>
                <a:latin typeface="黑体" panose="02010609060101010101" pitchFamily="49" charset="-122"/>
                <a:ea typeface="黑体" panose="02010609060101010101" pitchFamily="49" charset="-122"/>
              </a:rPr>
              <a:t>GB50034-2013《</a:t>
            </a:r>
            <a:r>
              <a:rPr lang="zh-CN" altLang="en-US" sz="2800" b="1">
                <a:solidFill>
                  <a:srgbClr val="003192"/>
                </a:solidFill>
                <a:latin typeface="黑体" panose="02010609060101010101" pitchFamily="49" charset="-122"/>
                <a:ea typeface="黑体" panose="02010609060101010101" pitchFamily="49" charset="-122"/>
              </a:rPr>
              <a:t>建筑照明设计标准</a:t>
            </a:r>
            <a:r>
              <a:rPr lang="en-US" altLang="zh-CN" sz="2800" b="1">
                <a:solidFill>
                  <a:srgbClr val="003192"/>
                </a:solidFill>
                <a:latin typeface="黑体" panose="02010609060101010101" pitchFamily="49" charset="-122"/>
                <a:ea typeface="黑体" panose="02010609060101010101" pitchFamily="49" charset="-122"/>
              </a:rPr>
              <a:t>》</a:t>
            </a:r>
            <a:r>
              <a:rPr lang="zh-CN" altLang="en-US" sz="2800" b="1">
                <a:solidFill>
                  <a:srgbClr val="003192"/>
                </a:solidFill>
                <a:latin typeface="黑体" panose="02010609060101010101" pitchFamily="49" charset="-122"/>
                <a:ea typeface="黑体" panose="02010609060101010101" pitchFamily="49" charset="-122"/>
              </a:rPr>
              <a:t>确定</a:t>
            </a:r>
            <a:endParaRPr lang="en-US" altLang="zh-CN" sz="2800" b="1">
              <a:solidFill>
                <a:srgbClr val="003192"/>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8.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其他卫生辅助设施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279555" name="Picture 2"/>
          <p:cNvPicPr>
            <a:picLocks noChangeAspect="1" noChangeArrowheads="1"/>
          </p:cNvPicPr>
          <p:nvPr/>
        </p:nvPicPr>
        <p:blipFill>
          <a:blip r:embed="rId1"/>
          <a:srcRect l="22266" t="13194" r="16795" b="4861"/>
          <a:stretch>
            <a:fillRect/>
          </a:stretch>
        </p:blipFill>
        <p:spPr bwMode="auto">
          <a:xfrm>
            <a:off x="0" y="2265363"/>
            <a:ext cx="9144000" cy="4592637"/>
          </a:xfrm>
          <a:prstGeom prst="rect">
            <a:avLst/>
          </a:prstGeom>
          <a:noFill/>
          <a:ln w="9525">
            <a:noFill/>
            <a:miter lim="800000"/>
            <a:headEnd/>
            <a:tailEnd/>
          </a:ln>
        </p:spPr>
      </p:pic>
      <p:graphicFrame>
        <p:nvGraphicFramePr>
          <p:cNvPr id="7" name="图示 6"/>
          <p:cNvGraphicFramePr/>
          <p:nvPr/>
        </p:nvGraphicFramePr>
        <p:xfrm>
          <a:off x="357158" y="1357298"/>
          <a:ext cx="5143536" cy="4286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3"/>
          <p:cNvSpPr txBox="1">
            <a:spLocks noChangeArrowheads="1"/>
          </p:cNvSpPr>
          <p:nvPr/>
        </p:nvSpPr>
        <p:spPr bwMode="auto">
          <a:xfrm>
            <a:off x="206375" y="1676400"/>
            <a:ext cx="8632825" cy="4800600"/>
          </a:xfrm>
          <a:prstGeom prst="rect">
            <a:avLst/>
          </a:prstGeom>
          <a:noFill/>
          <a:ln w="0">
            <a:noFill/>
            <a:miter lim="800000"/>
          </a:ln>
        </p:spPr>
        <p:txBody>
          <a:bodyPr/>
          <a:lstStyle/>
          <a:p>
            <a:pPr marL="180975" indent="-180975">
              <a:spcBef>
                <a:spcPts val="600"/>
              </a:spcBef>
            </a:pPr>
            <a:endParaRPr lang="en-US" altLang="zh-CN" sz="1000" b="1">
              <a:solidFill>
                <a:srgbClr val="003192"/>
              </a:solidFill>
              <a:latin typeface="黑体" panose="02010609060101010101" pitchFamily="49" charset="-122"/>
              <a:ea typeface="黑体" panose="02010609060101010101" pitchFamily="49" charset="-122"/>
            </a:endParaRPr>
          </a:p>
          <a:p>
            <a:pPr marL="180975" indent="-180975"/>
            <a:r>
              <a:rPr lang="en-US" altLang="zh-CN" sz="2800" b="1">
                <a:solidFill>
                  <a:srgbClr val="003192"/>
                </a:solidFill>
                <a:latin typeface="黑体" panose="02010609060101010101" pitchFamily="49" charset="-122"/>
                <a:ea typeface="黑体" panose="02010609060101010101" pitchFamily="49" charset="-122"/>
              </a:rPr>
              <a:t>    </a:t>
            </a:r>
            <a:r>
              <a:rPr lang="en-US" altLang="zh-CN" sz="1000" b="1">
                <a:solidFill>
                  <a:srgbClr val="003192"/>
                </a:solidFill>
                <a:latin typeface="黑体" panose="02010609060101010101" pitchFamily="49" charset="-122"/>
                <a:ea typeface="黑体" panose="02010609060101010101" pitchFamily="49" charset="-122"/>
              </a:rPr>
              <a:t> </a:t>
            </a:r>
            <a:r>
              <a:rPr lang="zh-CN" altLang="en-US" sz="2800" b="1">
                <a:solidFill>
                  <a:srgbClr val="003192"/>
                </a:solidFill>
                <a:latin typeface="黑体" panose="02010609060101010101" pitchFamily="49" charset="-122"/>
                <a:ea typeface="黑体" panose="02010609060101010101" pitchFamily="49" charset="-122"/>
              </a:rPr>
              <a:t>根据</a:t>
            </a:r>
            <a:r>
              <a:rPr lang="en-US" altLang="zh-CN" sz="2800" b="1">
                <a:solidFill>
                  <a:srgbClr val="003192"/>
                </a:solidFill>
                <a:latin typeface="黑体" panose="02010609060101010101" pitchFamily="49" charset="-122"/>
                <a:ea typeface="黑体" panose="02010609060101010101" pitchFamily="49" charset="-122"/>
              </a:rPr>
              <a:t>GB50034-2013《</a:t>
            </a:r>
            <a:r>
              <a:rPr lang="zh-CN" altLang="en-US" sz="2800" b="1">
                <a:solidFill>
                  <a:srgbClr val="003192"/>
                </a:solidFill>
                <a:latin typeface="黑体" panose="02010609060101010101" pitchFamily="49" charset="-122"/>
                <a:ea typeface="黑体" panose="02010609060101010101" pitchFamily="49" charset="-122"/>
              </a:rPr>
              <a:t>建筑照明设计标准</a:t>
            </a:r>
            <a:r>
              <a:rPr lang="en-US" altLang="zh-CN" sz="2800" b="1">
                <a:solidFill>
                  <a:srgbClr val="003192"/>
                </a:solidFill>
                <a:latin typeface="黑体" panose="02010609060101010101" pitchFamily="49" charset="-122"/>
                <a:ea typeface="黑体" panose="02010609060101010101" pitchFamily="49" charset="-122"/>
              </a:rPr>
              <a:t>》</a:t>
            </a:r>
            <a:r>
              <a:rPr lang="zh-CN" altLang="en-US" sz="2800" b="1">
                <a:solidFill>
                  <a:srgbClr val="003192"/>
                </a:solidFill>
                <a:latin typeface="黑体" panose="02010609060101010101" pitchFamily="49" charset="-122"/>
                <a:ea typeface="黑体" panose="02010609060101010101" pitchFamily="49" charset="-122"/>
              </a:rPr>
              <a:t>确定</a:t>
            </a:r>
            <a:endParaRPr lang="en-US" altLang="zh-CN" sz="2800" b="1">
              <a:solidFill>
                <a:srgbClr val="003192"/>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8.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其他卫生辅助设施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pic>
        <p:nvPicPr>
          <p:cNvPr id="280579" name="Picture 2"/>
          <p:cNvPicPr>
            <a:picLocks noChangeAspect="1" noChangeArrowheads="1"/>
          </p:cNvPicPr>
          <p:nvPr/>
        </p:nvPicPr>
        <p:blipFill>
          <a:blip r:embed="rId1"/>
          <a:srcRect l="22266" t="11806" r="16795" b="2843"/>
          <a:stretch>
            <a:fillRect/>
          </a:stretch>
        </p:blipFill>
        <p:spPr bwMode="auto">
          <a:xfrm>
            <a:off x="0" y="2357438"/>
            <a:ext cx="9144000" cy="4500562"/>
          </a:xfrm>
          <a:prstGeom prst="rect">
            <a:avLst/>
          </a:prstGeom>
          <a:noFill/>
          <a:ln w="9525">
            <a:noFill/>
            <a:miter lim="800000"/>
            <a:headEnd/>
            <a:tailEnd/>
          </a:ln>
        </p:spPr>
      </p:pic>
      <p:graphicFrame>
        <p:nvGraphicFramePr>
          <p:cNvPr id="7" name="图示 6"/>
          <p:cNvGraphicFramePr/>
          <p:nvPr/>
        </p:nvGraphicFramePr>
        <p:xfrm>
          <a:off x="357158" y="1357298"/>
          <a:ext cx="5143536" cy="4286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3"/>
          <p:cNvSpPr txBox="1">
            <a:spLocks noChangeArrowheads="1"/>
          </p:cNvSpPr>
          <p:nvPr/>
        </p:nvSpPr>
        <p:spPr bwMode="auto">
          <a:xfrm>
            <a:off x="206375" y="1676400"/>
            <a:ext cx="8632825" cy="4800600"/>
          </a:xfrm>
          <a:prstGeom prst="rect">
            <a:avLst/>
          </a:prstGeom>
          <a:noFill/>
          <a:ln w="0">
            <a:noFill/>
            <a:miter lim="800000"/>
          </a:ln>
        </p:spPr>
        <p:txBody>
          <a:bodyPr/>
          <a:lstStyle/>
          <a:p>
            <a:pPr marL="180975" indent="-180975">
              <a:spcBef>
                <a:spcPts val="600"/>
              </a:spcBef>
            </a:pPr>
            <a:endParaRPr lang="en-US" altLang="zh-CN" sz="2800" b="1">
              <a:solidFill>
                <a:srgbClr val="003192"/>
              </a:solidFill>
              <a:latin typeface="黑体" panose="02010609060101010101" pitchFamily="49" charset="-122"/>
              <a:ea typeface="黑体" panose="02010609060101010101" pitchFamily="49" charset="-122"/>
            </a:endParaRPr>
          </a:p>
          <a:p>
            <a:pPr marL="180975" indent="-180975"/>
            <a:r>
              <a:rPr lang="en-US" altLang="zh-CN" sz="2800" b="1">
                <a:solidFill>
                  <a:srgbClr val="003192"/>
                </a:solidFill>
                <a:latin typeface="黑体" panose="02010609060101010101" pitchFamily="49" charset="-122"/>
                <a:ea typeface="黑体" panose="02010609060101010101" pitchFamily="49" charset="-122"/>
              </a:rPr>
              <a:t>     </a:t>
            </a:r>
            <a:r>
              <a:rPr lang="zh-CN" altLang="en-US" sz="2800" b="1">
                <a:solidFill>
                  <a:srgbClr val="003192"/>
                </a:solidFill>
                <a:latin typeface="黑体" panose="02010609060101010101" pitchFamily="49" charset="-122"/>
                <a:ea typeface="黑体" panose="02010609060101010101" pitchFamily="49" charset="-122"/>
              </a:rPr>
              <a:t>根据</a:t>
            </a:r>
            <a:r>
              <a:rPr lang="en-US" altLang="zh-CN" sz="2800" b="1">
                <a:solidFill>
                  <a:srgbClr val="003192"/>
                </a:solidFill>
                <a:latin typeface="黑体" panose="02010609060101010101" pitchFamily="49" charset="-122"/>
                <a:ea typeface="黑体" panose="02010609060101010101" pitchFamily="49" charset="-122"/>
              </a:rPr>
              <a:t>GBZ 1-2010《</a:t>
            </a:r>
            <a:r>
              <a:rPr lang="zh-CN" altLang="en-US" sz="2800" b="1">
                <a:solidFill>
                  <a:srgbClr val="003192"/>
                </a:solidFill>
                <a:latin typeface="黑体" panose="02010609060101010101" pitchFamily="49" charset="-122"/>
                <a:ea typeface="黑体" panose="02010609060101010101" pitchFamily="49" charset="-122"/>
              </a:rPr>
              <a:t>工业企业设计卫生标准</a:t>
            </a:r>
            <a:r>
              <a:rPr lang="en-US" altLang="zh-CN" sz="2800" b="1">
                <a:solidFill>
                  <a:srgbClr val="003192"/>
                </a:solidFill>
                <a:latin typeface="黑体" panose="02010609060101010101" pitchFamily="49" charset="-122"/>
                <a:ea typeface="黑体" panose="02010609060101010101" pitchFamily="49" charset="-122"/>
              </a:rPr>
              <a:t>》</a:t>
            </a:r>
            <a:r>
              <a:rPr lang="zh-CN" altLang="en-US" sz="2800" b="1">
                <a:solidFill>
                  <a:srgbClr val="003192"/>
                </a:solidFill>
                <a:latin typeface="黑体" panose="02010609060101010101" pitchFamily="49" charset="-122"/>
                <a:ea typeface="黑体" panose="02010609060101010101" pitchFamily="49" charset="-122"/>
              </a:rPr>
              <a:t>中的车间卫生特征分级相关规定确定</a:t>
            </a:r>
            <a:endParaRPr lang="en-US" altLang="zh-CN" sz="2400" b="1">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357158" y="1357298"/>
          <a:ext cx="6858048" cy="785818"/>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8.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其他卫生辅助设施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graphicFrame>
        <p:nvGraphicFramePr>
          <p:cNvPr id="9" name="表格 8"/>
          <p:cNvGraphicFramePr>
            <a:graphicFrameLocks noGrp="1"/>
          </p:cNvGraphicFramePr>
          <p:nvPr/>
        </p:nvGraphicFramePr>
        <p:xfrm>
          <a:off x="285750" y="3071813"/>
          <a:ext cx="8501121" cy="3568700"/>
        </p:xfrm>
        <a:graphic>
          <a:graphicData uri="http://schemas.openxmlformats.org/drawingml/2006/table">
            <a:tbl>
              <a:tblPr/>
              <a:tblGrid>
                <a:gridCol w="928694"/>
                <a:gridCol w="2286016"/>
                <a:gridCol w="2428892"/>
                <a:gridCol w="1143008"/>
                <a:gridCol w="1714511"/>
              </a:tblGrid>
              <a:tr h="549276">
                <a:tc>
                  <a:txBody>
                    <a:bodyPr/>
                    <a:lstStyle/>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卫生</a:t>
                      </a:r>
                      <a:endParaRPr lang="en-US" alt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特征</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1</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2</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3</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4</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098552">
                <a:tc>
                  <a:txBody>
                    <a:bodyPr/>
                    <a:lstStyle/>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有毒</a:t>
                      </a:r>
                      <a:endParaRPr lang="en-US" alt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物质</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极易经皮肤吸收引起中毒的剧毒物质（如有机磷、三硝基甲苯、四乙基铅等）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易经皮肤吸收或有恶臭的物质，或高毒物质（如丙烯腈、吡啶、苯酚等）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其他毒物</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不接触有害物质或粉尘，不污染或轻度污染身体（如仪表、金属冷加工、机械加工等）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23915">
                <a:tc>
                  <a:txBody>
                    <a:bodyPr/>
                    <a:lstStyle/>
                    <a:p>
                      <a:pPr algn="ctr">
                        <a:lnSpc>
                          <a:spcPct val="100000"/>
                        </a:lnSpc>
                        <a:spcAft>
                          <a:spcPts val="0"/>
                        </a:spcAft>
                      </a:pPr>
                      <a:r>
                        <a:rPr lang="zh-CN" sz="1800" b="1" kern="100">
                          <a:solidFill>
                            <a:srgbClr val="FF0000"/>
                          </a:solidFill>
                          <a:latin typeface="黑体" panose="02010609060101010101" pitchFamily="49" charset="-122"/>
                          <a:ea typeface="黑体" panose="02010609060101010101" pitchFamily="49" charset="-122"/>
                          <a:cs typeface="Times New Roman" panose="02020603050405020304"/>
                        </a:rPr>
                        <a:t>粉尘</a:t>
                      </a:r>
                      <a:endParaRPr lang="zh-CN" sz="1800" b="1" kern="1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endParaRPr lang="en-US"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严重污染全身或皮肤有刺激性的粉尘（如炭黑、玻璃棉）等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一般粉尘</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（棉尘）</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549276">
                <a:tc>
                  <a:txBody>
                    <a:bodyPr/>
                    <a:lstStyle/>
                    <a:p>
                      <a:pPr algn="ctr">
                        <a:lnSpc>
                          <a:spcPct val="100000"/>
                        </a:lnSpc>
                        <a:spcAft>
                          <a:spcPts val="0"/>
                        </a:spcAft>
                      </a:pPr>
                      <a:r>
                        <a:rPr lang="zh-CN" sz="1800" b="1" kern="100">
                          <a:solidFill>
                            <a:srgbClr val="FF0000"/>
                          </a:solidFill>
                          <a:latin typeface="黑体" panose="02010609060101010101" pitchFamily="49" charset="-122"/>
                          <a:ea typeface="黑体" panose="02010609060101010101" pitchFamily="49" charset="-122"/>
                          <a:cs typeface="Times New Roman" panose="02020603050405020304"/>
                        </a:rPr>
                        <a:t>其他</a:t>
                      </a:r>
                      <a:endParaRPr lang="zh-CN" sz="1800" b="1" kern="1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处理传染性材料、动物原料（如皮毛等）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高温作业、井下作业</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体力劳动强度</a:t>
                      </a:r>
                      <a:r>
                        <a:rPr lang="zh-CN" sz="1800" b="1" kern="100">
                          <a:solidFill>
                            <a:srgbClr val="003192"/>
                          </a:solidFill>
                          <a:latin typeface="黑体" panose="02010609060101010101" pitchFamily="49" charset="-122"/>
                          <a:ea typeface="黑体" panose="02010609060101010101" pitchFamily="49" charset="-122"/>
                          <a:cs typeface="宋体" panose="02010600030101010101" pitchFamily="2" charset="-122"/>
                        </a:rPr>
                        <a:t>Ⅲ</a:t>
                      </a: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或</a:t>
                      </a:r>
                      <a:r>
                        <a:rPr lang="zh-CN" sz="1800" b="1" kern="100">
                          <a:solidFill>
                            <a:srgbClr val="003192"/>
                          </a:solidFill>
                          <a:latin typeface="黑体" panose="02010609060101010101" pitchFamily="49" charset="-122"/>
                          <a:ea typeface="黑体" panose="02010609060101010101" pitchFamily="49" charset="-122"/>
                          <a:cs typeface="宋体" panose="02010600030101010101" pitchFamily="2" charset="-122"/>
                        </a:rPr>
                        <a:t>Ⅳ</a:t>
                      </a: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级</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74637">
                <a:tc gridSpan="5">
                  <a:txBody>
                    <a:bodyPr/>
                    <a:lstStyle/>
                    <a:p>
                      <a:pPr algn="just">
                        <a:lnSpc>
                          <a:spcPct val="100000"/>
                        </a:lnSpc>
                        <a:spcAft>
                          <a:spcPts val="0"/>
                        </a:spcAft>
                      </a:pPr>
                      <a:r>
                        <a:rPr lang="zh-CN" sz="1800" b="1" kern="100" dirty="0">
                          <a:solidFill>
                            <a:srgbClr val="003192"/>
                          </a:solidFill>
                          <a:latin typeface="黑体" panose="02010609060101010101" pitchFamily="49" charset="-122"/>
                          <a:ea typeface="黑体" panose="02010609060101010101" pitchFamily="49" charset="-122"/>
                          <a:cs typeface="Times New Roman" panose="02020603050405020304"/>
                        </a:rPr>
                        <a:t>注：虽易经皮肤吸收，但易挥发的有毒物质（如苯等）可按</a:t>
                      </a:r>
                      <a:r>
                        <a:rPr lang="en-US" sz="1800" b="1" kern="100" dirty="0">
                          <a:solidFill>
                            <a:srgbClr val="003192"/>
                          </a:solidFill>
                          <a:latin typeface="黑体" panose="02010609060101010101" pitchFamily="49" charset="-122"/>
                          <a:ea typeface="黑体" panose="02010609060101010101" pitchFamily="49" charset="-122"/>
                          <a:cs typeface="Times New Roman" panose="02020603050405020304"/>
                        </a:rPr>
                        <a:t>3</a:t>
                      </a:r>
                      <a:r>
                        <a:rPr lang="zh-CN" sz="1800" b="1" kern="100" dirty="0">
                          <a:solidFill>
                            <a:srgbClr val="003192"/>
                          </a:solidFill>
                          <a:latin typeface="黑体" panose="02010609060101010101" pitchFamily="49" charset="-122"/>
                          <a:ea typeface="黑体" panose="02010609060101010101" pitchFamily="49" charset="-122"/>
                          <a:cs typeface="Times New Roman" panose="02020603050405020304"/>
                        </a:rPr>
                        <a:t>级确定</a:t>
                      </a:r>
                      <a:endParaRPr lang="zh-CN" sz="1800" b="1" kern="1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r>
            </a:tbl>
          </a:graphicData>
        </a:graphic>
      </p:graphicFrame>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3"/>
          <p:cNvSpPr txBox="1">
            <a:spLocks noChangeArrowheads="1"/>
          </p:cNvSpPr>
          <p:nvPr/>
        </p:nvSpPr>
        <p:spPr bwMode="auto">
          <a:xfrm>
            <a:off x="206375" y="1676400"/>
            <a:ext cx="8632825" cy="4800600"/>
          </a:xfrm>
          <a:prstGeom prst="rect">
            <a:avLst/>
          </a:prstGeom>
          <a:noFill/>
          <a:ln w="0">
            <a:noFill/>
            <a:miter lim="800000"/>
          </a:ln>
        </p:spPr>
        <p:txBody>
          <a:bodyPr/>
          <a:lstStyle/>
          <a:p>
            <a:pPr marL="180975" indent="-180975">
              <a:spcBef>
                <a:spcPts val="600"/>
              </a:spcBef>
            </a:pPr>
            <a:endParaRPr lang="en-US" altLang="zh-CN" sz="2800" b="1">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357158" y="1357298"/>
          <a:ext cx="6858048" cy="785818"/>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8.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其他卫生辅助设施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
        <p:nvSpPr>
          <p:cNvPr id="282628" name="Rectangle 1"/>
          <p:cNvSpPr>
            <a:spLocks noChangeArrowheads="1"/>
          </p:cNvSpPr>
          <p:nvPr/>
        </p:nvSpPr>
        <p:spPr bwMode="auto">
          <a:xfrm>
            <a:off x="2143125" y="2214563"/>
            <a:ext cx="5133975" cy="461962"/>
          </a:xfrm>
          <a:prstGeom prst="rect">
            <a:avLst/>
          </a:prstGeom>
          <a:noFill/>
          <a:ln w="9525">
            <a:noFill/>
            <a:miter lim="800000"/>
          </a:ln>
        </p:spPr>
        <p:txBody>
          <a:bodyPr wrap="none" anchor="ctr">
            <a:spAutoFit/>
          </a:bodyPr>
          <a:lstStyle/>
          <a:p>
            <a:pPr algn="ctr">
              <a:tabLst>
                <a:tab pos="2235200" algn="l"/>
              </a:tabLst>
            </a:pPr>
            <a:r>
              <a:rPr lang="zh-CN" sz="2400" b="1">
                <a:solidFill>
                  <a:srgbClr val="FF0000"/>
                </a:solidFill>
                <a:latin typeface="黑体" panose="02010609060101010101" pitchFamily="49" charset="-122"/>
                <a:ea typeface="黑体" panose="02010609060101010101" pitchFamily="49" charset="-122"/>
                <a:cs typeface="MingLiU" pitchFamily="49" charset="-120"/>
              </a:rPr>
              <a:t>每个淋浴器设计使用人数（上限值）</a:t>
            </a:r>
            <a:endParaRPr lang="zh-CN" sz="2400" b="1">
              <a:solidFill>
                <a:srgbClr val="FF0000"/>
              </a:solidFill>
              <a:latin typeface="黑体" panose="02010609060101010101" pitchFamily="49" charset="-122"/>
              <a:ea typeface="黑体" panose="02010609060101010101" pitchFamily="49" charset="-122"/>
              <a:cs typeface="MingLiU" pitchFamily="49" charset="-120"/>
            </a:endParaRPr>
          </a:p>
        </p:txBody>
      </p:sp>
      <p:graphicFrame>
        <p:nvGraphicFramePr>
          <p:cNvPr id="7" name="表格 6"/>
          <p:cNvGraphicFramePr>
            <a:graphicFrameLocks noGrp="1"/>
          </p:cNvGraphicFramePr>
          <p:nvPr/>
        </p:nvGraphicFramePr>
        <p:xfrm>
          <a:off x="285750" y="2714625"/>
          <a:ext cx="8572500" cy="1500188"/>
        </p:xfrm>
        <a:graphic>
          <a:graphicData uri="http://schemas.openxmlformats.org/drawingml/2006/table">
            <a:tbl>
              <a:tblPr/>
              <a:tblGrid>
                <a:gridCol w="2362200"/>
                <a:gridCol w="1625600"/>
                <a:gridCol w="1477963"/>
                <a:gridCol w="1627187"/>
                <a:gridCol w="1479550"/>
              </a:tblGrid>
              <a:tr h="522288">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MingLiU" pitchFamily="49" charset="-120"/>
                        </a:rPr>
                        <a:t>车间卫生特征</a:t>
                      </a:r>
                      <a:endPar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Times New Roman" panose="02020603050405020304" pitchFamily="18" charset="0"/>
                        </a:rPr>
                        <a:t>1</a:t>
                      </a:r>
                      <a:r>
                        <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MingLiU" pitchFamily="49" charset="-120"/>
                        </a:rPr>
                        <a:t>级</a:t>
                      </a:r>
                      <a:endPar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Times New Roman" panose="02020603050405020304" pitchFamily="18" charset="0"/>
                        </a:rPr>
                        <a:t>2</a:t>
                      </a:r>
                      <a:r>
                        <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MingLiU" pitchFamily="49" charset="-120"/>
                        </a:rPr>
                        <a:t>级</a:t>
                      </a:r>
                      <a:endPar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Times New Roman" panose="02020603050405020304" pitchFamily="18" charset="0"/>
                        </a:rPr>
                        <a:t>3</a:t>
                      </a:r>
                      <a:r>
                        <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MingLiU" pitchFamily="49" charset="-120"/>
                        </a:rPr>
                        <a:t>级</a:t>
                      </a:r>
                      <a:endPar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Times New Roman" panose="02020603050405020304" pitchFamily="18" charset="0"/>
                        </a:rPr>
                        <a:t>4</a:t>
                      </a:r>
                      <a:r>
                        <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MingLiU" pitchFamily="49" charset="-120"/>
                        </a:rPr>
                        <a:t>级</a:t>
                      </a:r>
                      <a:endPar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2387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MingLiU" pitchFamily="49" charset="-120"/>
                        </a:rPr>
                        <a:t>人数</a:t>
                      </a:r>
                      <a:endParaRPr kumimoji="0" 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3</a:t>
                      </a:r>
                      <a:endParaRPr kumimoji="0" lang="zh-CN"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6</a:t>
                      </a:r>
                      <a:endParaRPr kumimoji="0" lang="zh-CN"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9</a:t>
                      </a:r>
                      <a:endParaRPr kumimoji="0" lang="zh-CN"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12</a:t>
                      </a:r>
                      <a:endParaRPr kumimoji="0" lang="zh-CN"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54025">
                <a:tc gridSpan="5">
                  <a:txBody>
                    <a:bodyPr/>
                    <a:lstStyle/>
                    <a:p>
                      <a:pPr marL="0" marR="0" lvl="0" indent="0" algn="ctr" defTabSz="914400" rtl="0" eaLnBrk="1" fontAlgn="base" latinLnBrk="0" hangingPunct="1">
                        <a:lnSpc>
                          <a:spcPct val="100000"/>
                        </a:lnSpc>
                        <a:spcBef>
                          <a:spcPct val="0"/>
                        </a:spcBef>
                        <a:spcAft>
                          <a:spcPct val="0"/>
                        </a:spcAft>
                        <a:buClrTx/>
                        <a:buSzTx/>
                        <a:buFontTx/>
                        <a:buNone/>
                        <a:tabLst>
                          <a:tab pos="787400" algn="l"/>
                        </a:tabLst>
                      </a:pPr>
                      <a:r>
                        <a:rPr kumimoji="0" 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MingLiU" pitchFamily="49" charset="-120"/>
                        </a:rPr>
                        <a:t>注：需每天洗浴的炎热地区，每个淋浴器使用人数可适当减少。</a:t>
                      </a:r>
                      <a:endParaRPr kumimoji="0" 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hMerge="1">
                  <a:tcPr/>
                </a:tc>
                <a:tc hMerge="1">
                  <a:tcPr/>
                </a:tc>
                <a:tc hMerge="1">
                  <a:tcPr/>
                </a:tc>
              </a:tr>
            </a:tbl>
          </a:graphicData>
        </a:graphic>
      </p:graphicFrame>
      <p:sp>
        <p:nvSpPr>
          <p:cNvPr id="282651" name="矩形 9"/>
          <p:cNvSpPr>
            <a:spLocks noChangeArrowheads="1"/>
          </p:cNvSpPr>
          <p:nvPr/>
        </p:nvSpPr>
        <p:spPr bwMode="auto">
          <a:xfrm>
            <a:off x="2571750" y="4357688"/>
            <a:ext cx="3597275" cy="461962"/>
          </a:xfrm>
          <a:prstGeom prst="rect">
            <a:avLst/>
          </a:prstGeom>
          <a:noFill/>
          <a:ln w="9525">
            <a:noFill/>
            <a:miter lim="800000"/>
          </a:ln>
        </p:spPr>
        <p:txBody>
          <a:bodyPr>
            <a:spAutoFit/>
          </a:bodyPr>
          <a:lstStyle/>
          <a:p>
            <a:pPr algn="ctr"/>
            <a:r>
              <a:rPr lang="zh-CN" altLang="en-US" sz="2400" b="1">
                <a:solidFill>
                  <a:srgbClr val="FF0000"/>
                </a:solidFill>
                <a:latin typeface="黑体" panose="02010609060101010101" pitchFamily="49" charset="-122"/>
                <a:ea typeface="黑体" panose="02010609060101010101" pitchFamily="49" charset="-122"/>
              </a:rPr>
              <a:t>盥洗水龙头设计数量</a:t>
            </a:r>
            <a:endParaRPr lang="zh-CN" altLang="en-US" sz="2400" b="1">
              <a:solidFill>
                <a:srgbClr val="FF0000"/>
              </a:solidFill>
              <a:latin typeface="黑体" panose="02010609060101010101" pitchFamily="49" charset="-122"/>
              <a:ea typeface="黑体" panose="02010609060101010101" pitchFamily="49" charset="-122"/>
            </a:endParaRPr>
          </a:p>
        </p:txBody>
      </p:sp>
      <p:graphicFrame>
        <p:nvGraphicFramePr>
          <p:cNvPr id="11" name="表格 10"/>
          <p:cNvGraphicFramePr>
            <a:graphicFrameLocks noGrp="1"/>
          </p:cNvGraphicFramePr>
          <p:nvPr/>
        </p:nvGraphicFramePr>
        <p:xfrm>
          <a:off x="285750" y="5000625"/>
          <a:ext cx="8572500" cy="1519239"/>
        </p:xfrm>
        <a:graphic>
          <a:graphicData uri="http://schemas.openxmlformats.org/drawingml/2006/table">
            <a:tbl>
              <a:tblPr/>
              <a:tblGrid>
                <a:gridCol w="4283075"/>
                <a:gridCol w="4289425"/>
              </a:tblGrid>
              <a:tr h="500063">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MingLiU" pitchFamily="49" charset="-120"/>
                        </a:rPr>
                        <a:t>车间卫生特征级别</a:t>
                      </a:r>
                      <a:endPar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MingLiU" pitchFamily="49" charset="-120"/>
                        </a:rPr>
                        <a:t>每个水龙头的使用人数（人）</a:t>
                      </a:r>
                      <a:endParaRPr kumimoji="0" lang="zh-CN" sz="2000" b="1" i="0" u="none" strike="noStrike" cap="none" normalizeH="0" baseline="0">
                        <a:ln>
                          <a:noFill/>
                        </a:ln>
                        <a:solidFill>
                          <a:srgbClr val="FF0000"/>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03238">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1</a:t>
                      </a:r>
                      <a:r>
                        <a:rPr kumimoji="0" 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MingLiU" pitchFamily="49" charset="-120"/>
                        </a:rPr>
                        <a:t>、</a:t>
                      </a: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2</a:t>
                      </a:r>
                      <a:endParaRPr kumimoji="0" lang="zh-CN"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20</a:t>
                      </a:r>
                      <a:r>
                        <a:rPr kumimoji="0" 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MingLiU" pitchFamily="49" charset="-120"/>
                        </a:rPr>
                        <a:t>～</a:t>
                      </a: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30</a:t>
                      </a:r>
                      <a:endParaRPr kumimoji="0" lang="zh-CN"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15938">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3</a:t>
                      </a:r>
                      <a:r>
                        <a:rPr kumimoji="0" 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MingLiU" pitchFamily="49" charset="-120"/>
                        </a:rPr>
                        <a:t>、</a:t>
                      </a: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4</a:t>
                      </a:r>
                      <a:endParaRPr kumimoji="0" lang="zh-CN"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31</a:t>
                      </a:r>
                      <a:r>
                        <a:rPr kumimoji="0" 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MingLiU" pitchFamily="49" charset="-120"/>
                        </a:rPr>
                        <a:t>～</a:t>
                      </a:r>
                      <a:r>
                        <a:rPr kumimoji="0" lang="en-US"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rPr>
                        <a:t>40</a:t>
                      </a:r>
                      <a:endParaRPr kumimoji="0" lang="zh-CN" altLang="zh-CN" sz="2000" b="1" i="0" u="none" strike="noStrike" cap="none" normalizeH="0" baseline="0">
                        <a:ln>
                          <a:noFill/>
                        </a:ln>
                        <a:solidFill>
                          <a:srgbClr val="003192"/>
                        </a:solidFill>
                        <a:effectLst/>
                        <a:latin typeface="黑体" panose="02010609060101010101" pitchFamily="49" charset="-122"/>
                        <a:ea typeface="黑体" panose="02010609060101010101" pitchFamily="49" charset="-122"/>
                        <a:cs typeface="Times New Roman" panose="02020603050405020304" pitchFamily="18" charset="0"/>
                      </a:endParaRPr>
                    </a:p>
                  </a:txBody>
                  <a:tcPr marL="0" marR="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3"/>
          <p:cNvSpPr txBox="1">
            <a:spLocks noChangeArrowheads="1"/>
          </p:cNvSpPr>
          <p:nvPr/>
        </p:nvSpPr>
        <p:spPr bwMode="auto">
          <a:xfrm>
            <a:off x="206375" y="1676400"/>
            <a:ext cx="8632825" cy="4800600"/>
          </a:xfrm>
          <a:prstGeom prst="rect">
            <a:avLst/>
          </a:prstGeom>
          <a:noFill/>
          <a:ln w="0">
            <a:noFill/>
            <a:miter lim="800000"/>
          </a:ln>
        </p:spPr>
        <p:txBody>
          <a:bodyPr/>
          <a:lstStyle/>
          <a:p>
            <a:pPr marL="180975" indent="-180975">
              <a:spcBef>
                <a:spcPts val="600"/>
              </a:spcBef>
            </a:pPr>
            <a:endParaRPr lang="en-US" altLang="zh-CN" sz="2400" b="1">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357158" y="1357298"/>
          <a:ext cx="6858048" cy="785818"/>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8.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其他卫生辅助设施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sp>
        <p:nvSpPr>
          <p:cNvPr id="283652" name="矩形 6"/>
          <p:cNvSpPr>
            <a:spLocks noChangeArrowheads="1"/>
          </p:cNvSpPr>
          <p:nvPr/>
        </p:nvSpPr>
        <p:spPr bwMode="auto">
          <a:xfrm>
            <a:off x="1997075" y="2143125"/>
            <a:ext cx="5289550" cy="461963"/>
          </a:xfrm>
          <a:prstGeom prst="rect">
            <a:avLst/>
          </a:prstGeom>
          <a:noFill/>
          <a:ln w="9525">
            <a:noFill/>
            <a:miter lim="800000"/>
          </a:ln>
        </p:spPr>
        <p:txBody>
          <a:bodyPr wrap="none">
            <a:spAutoFit/>
          </a:bodyPr>
          <a:lstStyle/>
          <a:p>
            <a:r>
              <a:rPr lang="zh-CN" altLang="en-US" sz="2400" b="1">
                <a:solidFill>
                  <a:srgbClr val="003192"/>
                </a:solidFill>
                <a:latin typeface="黑体" panose="02010609060101010101" pitchFamily="49" charset="-122"/>
                <a:ea typeface="黑体" panose="02010609060101010101" pitchFamily="49" charset="-122"/>
              </a:rPr>
              <a:t>卫生特征等级为</a:t>
            </a:r>
            <a:r>
              <a:rPr lang="en-US" altLang="zh-CN" sz="2400" b="1">
                <a:solidFill>
                  <a:srgbClr val="003192"/>
                </a:solidFill>
                <a:latin typeface="黑体" panose="02010609060101010101" pitchFamily="49" charset="-122"/>
                <a:ea typeface="黑体" panose="02010609060101010101" pitchFamily="49" charset="-122"/>
              </a:rPr>
              <a:t>4</a:t>
            </a:r>
            <a:r>
              <a:rPr lang="zh-CN" altLang="en-US" sz="2400" b="1">
                <a:solidFill>
                  <a:srgbClr val="003192"/>
                </a:solidFill>
                <a:latin typeface="黑体" panose="02010609060101010101" pitchFamily="49" charset="-122"/>
                <a:ea typeface="黑体" panose="02010609060101010101" pitchFamily="49" charset="-122"/>
              </a:rPr>
              <a:t>级辅助用室设置标准</a:t>
            </a:r>
            <a:endParaRPr lang="zh-CN" altLang="en-US" sz="2400">
              <a:solidFill>
                <a:srgbClr val="003192"/>
              </a:solidFill>
              <a:latin typeface="黑体" panose="02010609060101010101" pitchFamily="49" charset="-122"/>
              <a:ea typeface="黑体" panose="02010609060101010101" pitchFamily="49" charset="-122"/>
            </a:endParaRPr>
          </a:p>
        </p:txBody>
      </p:sp>
      <p:graphicFrame>
        <p:nvGraphicFramePr>
          <p:cNvPr id="10" name="表格 9"/>
          <p:cNvGraphicFramePr>
            <a:graphicFrameLocks noGrp="1"/>
          </p:cNvGraphicFramePr>
          <p:nvPr/>
        </p:nvGraphicFramePr>
        <p:xfrm>
          <a:off x="0" y="2627313"/>
          <a:ext cx="9001155" cy="4087812"/>
        </p:xfrm>
        <a:graphic>
          <a:graphicData uri="http://schemas.openxmlformats.org/drawingml/2006/table">
            <a:tbl>
              <a:tblPr/>
              <a:tblGrid>
                <a:gridCol w="2213183"/>
                <a:gridCol w="2213183"/>
                <a:gridCol w="4574789"/>
              </a:tblGrid>
              <a:tr h="468594">
                <a:tc>
                  <a:txBody>
                    <a:bodyPr/>
                    <a:lstStyle/>
                    <a:p>
                      <a:pPr algn="ctr">
                        <a:lnSpc>
                          <a:spcPct val="100000"/>
                        </a:lnSpc>
                        <a:spcAft>
                          <a:spcPts val="0"/>
                        </a:spcAft>
                      </a:pPr>
                      <a:r>
                        <a:rPr lang="zh-CN" sz="1400" b="1" kern="1400" dirty="0">
                          <a:solidFill>
                            <a:srgbClr val="003192"/>
                          </a:solidFill>
                          <a:latin typeface="黑体" panose="02010609060101010101" pitchFamily="49" charset="-122"/>
                          <a:ea typeface="黑体" panose="02010609060101010101" pitchFamily="49" charset="-122"/>
                          <a:cs typeface="仿宋_GB2312"/>
                        </a:rPr>
                        <a:t>辅助性</a:t>
                      </a:r>
                      <a:endParaRPr lang="zh-CN" sz="1400" b="1" kern="1400" dirty="0">
                        <a:solidFill>
                          <a:srgbClr val="003192"/>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400" b="1" kern="1400" dirty="0">
                          <a:solidFill>
                            <a:srgbClr val="003192"/>
                          </a:solidFill>
                          <a:latin typeface="黑体" panose="02010609060101010101" pitchFamily="49" charset="-122"/>
                          <a:ea typeface="黑体" panose="02010609060101010101" pitchFamily="49" charset="-122"/>
                          <a:cs typeface="仿宋_GB2312"/>
                        </a:rPr>
                        <a:t>卫生名称</a:t>
                      </a:r>
                      <a:endParaRPr lang="zh-CN" sz="1400" b="1" kern="14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仿宋_GB2312"/>
                        </a:rPr>
                        <a:t>设置位置</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仿宋_GB2312"/>
                        </a:rPr>
                        <a:t>设置要求</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02891">
                <a:tc>
                  <a:txBody>
                    <a:bodyPr/>
                    <a:lstStyle/>
                    <a:p>
                      <a:pPr algn="ctr">
                        <a:lnSpc>
                          <a:spcPct val="100000"/>
                        </a:lnSpc>
                        <a:spcAft>
                          <a:spcPts val="0"/>
                        </a:spcAft>
                      </a:pPr>
                      <a:r>
                        <a:rPr lang="zh-CN" sz="1400" b="1" kern="1400" dirty="0">
                          <a:solidFill>
                            <a:srgbClr val="003192"/>
                          </a:solidFill>
                          <a:latin typeface="黑体" panose="02010609060101010101" pitchFamily="49" charset="-122"/>
                          <a:ea typeface="黑体" panose="02010609060101010101" pitchFamily="49" charset="-122"/>
                          <a:cs typeface="仿宋_GB2312"/>
                        </a:rPr>
                        <a:t>浴室</a:t>
                      </a:r>
                      <a:endParaRPr lang="zh-CN" sz="1400" b="1" kern="14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400" b="1" kern="0">
                          <a:solidFill>
                            <a:srgbClr val="003192"/>
                          </a:solidFill>
                          <a:latin typeface="黑体" panose="02010609060101010101" pitchFamily="49" charset="-122"/>
                          <a:ea typeface="黑体" panose="02010609060101010101" pitchFamily="49" charset="-122"/>
                          <a:cs typeface="仿宋_GB2312"/>
                        </a:rPr>
                        <a:t>车间附近或厂区</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0">
                          <a:solidFill>
                            <a:srgbClr val="003192"/>
                          </a:solidFill>
                          <a:latin typeface="黑体" panose="02010609060101010101" pitchFamily="49" charset="-122"/>
                          <a:ea typeface="黑体" panose="02010609060101010101" pitchFamily="49" charset="-122"/>
                          <a:cs typeface="仿宋_GB2312"/>
                        </a:rPr>
                        <a:t>4</a:t>
                      </a:r>
                      <a:r>
                        <a:rPr lang="zh-CN" sz="1400" b="1" kern="0">
                          <a:solidFill>
                            <a:srgbClr val="003192"/>
                          </a:solidFill>
                          <a:latin typeface="黑体" panose="02010609060101010101" pitchFamily="49" charset="-122"/>
                          <a:ea typeface="黑体" panose="02010609060101010101" pitchFamily="49" charset="-122"/>
                          <a:cs typeface="仿宋_GB2312"/>
                        </a:rPr>
                        <a:t>级的车间可在厂区或居住区设置集中浴室，</a:t>
                      </a:r>
                      <a:r>
                        <a:rPr lang="en-US" sz="1400" b="1" kern="0">
                          <a:solidFill>
                            <a:srgbClr val="003192"/>
                          </a:solidFill>
                          <a:latin typeface="黑体" panose="02010609060101010101" pitchFamily="49" charset="-122"/>
                          <a:ea typeface="黑体" panose="02010609060101010101" pitchFamily="49" charset="-122"/>
                          <a:cs typeface="仿宋_GB2312"/>
                        </a:rPr>
                        <a:t>4-6</a:t>
                      </a:r>
                      <a:r>
                        <a:rPr lang="zh-CN" sz="1400" b="1" kern="0">
                          <a:solidFill>
                            <a:srgbClr val="003192"/>
                          </a:solidFill>
                          <a:latin typeface="黑体" panose="02010609060101010101" pitchFamily="49" charset="-122"/>
                          <a:ea typeface="黑体" panose="02010609060101010101" pitchFamily="49" charset="-122"/>
                          <a:cs typeface="仿宋_GB2312"/>
                        </a:rPr>
                        <a:t>个淋浴器设</a:t>
                      </a:r>
                      <a:r>
                        <a:rPr lang="zh-CN" sz="1400" b="1" kern="1400">
                          <a:solidFill>
                            <a:srgbClr val="003192"/>
                          </a:solidFill>
                          <a:latin typeface="黑体" panose="02010609060101010101" pitchFamily="49" charset="-122"/>
                          <a:ea typeface="黑体" panose="02010609060101010101" pitchFamily="49" charset="-122"/>
                          <a:cs typeface="仿宋_GB2312"/>
                        </a:rPr>
                        <a:t>一具盥洗器</a:t>
                      </a:r>
                      <a:r>
                        <a:rPr lang="zh-CN" sz="1400" b="1" kern="0">
                          <a:solidFill>
                            <a:srgbClr val="003192"/>
                          </a:solidFill>
                          <a:latin typeface="黑体" panose="02010609060101010101" pitchFamily="49" charset="-122"/>
                          <a:ea typeface="黑体" panose="02010609060101010101" pitchFamily="49" charset="-122"/>
                          <a:cs typeface="仿宋_GB2312"/>
                        </a:rPr>
                        <a:t>，淋浴器数量与使用人数的比值不得低于</a:t>
                      </a:r>
                      <a:r>
                        <a:rPr lang="en-US" sz="1400" b="1" kern="0">
                          <a:solidFill>
                            <a:srgbClr val="003192"/>
                          </a:solidFill>
                          <a:latin typeface="黑体" panose="02010609060101010101" pitchFamily="49" charset="-122"/>
                          <a:ea typeface="黑体" panose="02010609060101010101" pitchFamily="49" charset="-122"/>
                          <a:cs typeface="仿宋_GB2312"/>
                        </a:rPr>
                        <a:t>1/12</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50045">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仿宋_GB2312"/>
                        </a:rPr>
                        <a:t>更存衣室</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仿宋_GB2312"/>
                        </a:rPr>
                        <a:t>车间</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4930" algn="ctr">
                        <a:lnSpc>
                          <a:spcPct val="100000"/>
                        </a:lnSpc>
                        <a:spcAft>
                          <a:spcPts val="0"/>
                        </a:spcAft>
                        <a:tabLst>
                          <a:tab pos="406400" algn="l"/>
                        </a:tabLst>
                      </a:pPr>
                      <a:r>
                        <a:rPr lang="zh-CN" sz="1400" b="1" kern="1400" dirty="0">
                          <a:solidFill>
                            <a:srgbClr val="003192"/>
                          </a:solidFill>
                          <a:latin typeface="黑体" panose="02010609060101010101" pitchFamily="49" charset="-122"/>
                          <a:ea typeface="黑体" panose="02010609060101010101" pitchFamily="49" charset="-122"/>
                          <a:cs typeface="仿宋_GB2312"/>
                        </a:rPr>
                        <a:t>更</a:t>
                      </a:r>
                      <a:r>
                        <a:rPr lang="en-US" sz="1400" b="1" kern="1400" dirty="0">
                          <a:solidFill>
                            <a:srgbClr val="003192"/>
                          </a:solidFill>
                          <a:latin typeface="黑体" panose="02010609060101010101" pitchFamily="49" charset="-122"/>
                          <a:ea typeface="黑体" panose="02010609060101010101" pitchFamily="49" charset="-122"/>
                          <a:cs typeface="仿宋_GB2312"/>
                        </a:rPr>
                        <a:t>/</a:t>
                      </a:r>
                      <a:r>
                        <a:rPr lang="zh-CN" sz="1400" b="1" kern="1400" dirty="0">
                          <a:solidFill>
                            <a:srgbClr val="003192"/>
                          </a:solidFill>
                          <a:latin typeface="黑体" panose="02010609060101010101" pitchFamily="49" charset="-122"/>
                          <a:ea typeface="黑体" panose="02010609060101010101" pitchFamily="49" charset="-122"/>
                          <a:cs typeface="仿宋_GB2312"/>
                        </a:rPr>
                        <a:t>存衣柜可设在休息室内或车间内适当地点</a:t>
                      </a:r>
                      <a:endParaRPr lang="zh-CN" sz="1400" b="1" kern="14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47117">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仿宋_GB2312"/>
                        </a:rPr>
                        <a:t>盥洗设备</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400" b="1" kern="0">
                          <a:solidFill>
                            <a:srgbClr val="003192"/>
                          </a:solidFill>
                          <a:latin typeface="黑体" panose="02010609060101010101" pitchFamily="49" charset="-122"/>
                          <a:ea typeface="黑体" panose="02010609060101010101" pitchFamily="49" charset="-122"/>
                          <a:cs typeface="仿宋_GB2312"/>
                        </a:rPr>
                        <a:t>车间</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仿宋_GB2312"/>
                        </a:rPr>
                        <a:t>每个水龙头使用人数</a:t>
                      </a:r>
                      <a:r>
                        <a:rPr lang="en-US" sz="1400" b="1" kern="1400">
                          <a:solidFill>
                            <a:srgbClr val="003192"/>
                          </a:solidFill>
                          <a:latin typeface="黑体" panose="02010609060101010101" pitchFamily="49" charset="-122"/>
                          <a:ea typeface="黑体" panose="02010609060101010101" pitchFamily="49" charset="-122"/>
                          <a:cs typeface="仿宋_GB2312"/>
                        </a:rPr>
                        <a:t>31</a:t>
                      </a:r>
                      <a:r>
                        <a:rPr lang="zh-CN" sz="1400" b="1" kern="1400">
                          <a:solidFill>
                            <a:srgbClr val="003192"/>
                          </a:solidFill>
                          <a:latin typeface="黑体" panose="02010609060101010101" pitchFamily="49" charset="-122"/>
                          <a:ea typeface="黑体" panose="02010609060101010101" pitchFamily="49" charset="-122"/>
                          <a:cs typeface="仿宋_GB2312"/>
                        </a:rPr>
                        <a:t>～</a:t>
                      </a:r>
                      <a:r>
                        <a:rPr lang="en-US" sz="1400" b="1" kern="1400">
                          <a:solidFill>
                            <a:srgbClr val="003192"/>
                          </a:solidFill>
                          <a:latin typeface="黑体" panose="02010609060101010101" pitchFamily="49" charset="-122"/>
                          <a:ea typeface="黑体" panose="02010609060101010101" pitchFamily="49" charset="-122"/>
                          <a:cs typeface="仿宋_GB2312"/>
                        </a:rPr>
                        <a:t>40</a:t>
                      </a:r>
                      <a:r>
                        <a:rPr lang="zh-CN" sz="1400" b="1" kern="1400">
                          <a:solidFill>
                            <a:srgbClr val="003192"/>
                          </a:solidFill>
                          <a:latin typeface="黑体" panose="02010609060101010101" pitchFamily="49" charset="-122"/>
                          <a:ea typeface="黑体" panose="02010609060101010101" pitchFamily="49" charset="-122"/>
                          <a:cs typeface="仿宋_GB2312"/>
                        </a:rPr>
                        <a:t>人</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68594">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仿宋_GB2312"/>
                        </a:rPr>
                        <a:t>休息室</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仿宋_GB2312"/>
                        </a:rPr>
                        <a:t>工人相对集中的位置</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400" b="1" kern="1400">
                          <a:solidFill>
                            <a:srgbClr val="003192"/>
                          </a:solidFill>
                          <a:latin typeface="黑体" panose="02010609060101010101" pitchFamily="49" charset="-122"/>
                          <a:ea typeface="黑体" panose="02010609060101010101" pitchFamily="49" charset="-122"/>
                          <a:cs typeface="仿宋_GB2312"/>
                        </a:rPr>
                        <a:t>休息室内应设置清洁饮水设施，女工较多的企业，应在车间附近清洁安静处设置孕妇休息位</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15877">
                <a:tc rowSpan="2">
                  <a:txBody>
                    <a:bodyPr/>
                    <a:lstStyle/>
                    <a:p>
                      <a:pPr algn="ctr">
                        <a:lnSpc>
                          <a:spcPct val="100000"/>
                        </a:lnSpc>
                        <a:spcAft>
                          <a:spcPts val="0"/>
                        </a:spcAft>
                      </a:pPr>
                      <a:r>
                        <a:rPr lang="zh-CN" sz="1400" b="1" kern="1400" dirty="0">
                          <a:solidFill>
                            <a:srgbClr val="003192"/>
                          </a:solidFill>
                          <a:latin typeface="黑体" panose="02010609060101010101" pitchFamily="49" charset="-122"/>
                          <a:ea typeface="黑体" panose="02010609060101010101" pitchFamily="49" charset="-122"/>
                          <a:cs typeface="仿宋_GB2312"/>
                        </a:rPr>
                        <a:t>男厕所</a:t>
                      </a:r>
                      <a:endParaRPr lang="zh-CN" sz="1400" b="1" kern="14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仿宋_GB2312"/>
                        </a:rPr>
                        <a:t>25</a:t>
                      </a:r>
                      <a:r>
                        <a:rPr lang="zh-CN" sz="1400" b="1" kern="1400">
                          <a:solidFill>
                            <a:srgbClr val="003192"/>
                          </a:solidFill>
                          <a:latin typeface="黑体" panose="02010609060101010101" pitchFamily="49" charset="-122"/>
                          <a:ea typeface="黑体" panose="02010609060101010101" pitchFamily="49" charset="-122"/>
                          <a:cs typeface="仿宋_GB2312"/>
                        </a:rPr>
                        <a:t>人</a:t>
                      </a:r>
                      <a:r>
                        <a:rPr lang="en-US" sz="1400" b="1" kern="1400">
                          <a:solidFill>
                            <a:srgbClr val="003192"/>
                          </a:solidFill>
                          <a:latin typeface="黑体" panose="02010609060101010101" pitchFamily="49" charset="-122"/>
                          <a:ea typeface="黑体" panose="02010609060101010101" pitchFamily="49" charset="-122"/>
                          <a:cs typeface="仿宋_GB2312"/>
                        </a:rPr>
                        <a:t>/</a:t>
                      </a:r>
                      <a:r>
                        <a:rPr lang="zh-CN" sz="1400" b="1" kern="1400">
                          <a:solidFill>
                            <a:srgbClr val="003192"/>
                          </a:solidFill>
                          <a:latin typeface="黑体" panose="02010609060101010101" pitchFamily="49" charset="-122"/>
                          <a:ea typeface="黑体" panose="02010609060101010101" pitchFamily="49" charset="-122"/>
                          <a:cs typeface="仿宋_GB2312"/>
                        </a:rPr>
                        <a:t>每一蹲位</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仿宋_GB2312"/>
                        </a:rPr>
                        <a:t>100</a:t>
                      </a:r>
                      <a:r>
                        <a:rPr lang="zh-CN" sz="1400" b="1" kern="1400">
                          <a:solidFill>
                            <a:srgbClr val="003192"/>
                          </a:solidFill>
                          <a:latin typeface="黑体" panose="02010609060101010101" pitchFamily="49" charset="-122"/>
                          <a:ea typeface="黑体" panose="02010609060101010101" pitchFamily="49" charset="-122"/>
                          <a:cs typeface="仿宋_GB2312"/>
                        </a:rPr>
                        <a:t>以下，每</a:t>
                      </a:r>
                      <a:r>
                        <a:rPr lang="en-US" sz="1400" b="1" kern="1400">
                          <a:solidFill>
                            <a:srgbClr val="003192"/>
                          </a:solidFill>
                          <a:latin typeface="黑体" panose="02010609060101010101" pitchFamily="49" charset="-122"/>
                          <a:ea typeface="黑体" panose="02010609060101010101" pitchFamily="49" charset="-122"/>
                          <a:cs typeface="仿宋_GB2312"/>
                        </a:rPr>
                        <a:t>25</a:t>
                      </a:r>
                      <a:r>
                        <a:rPr lang="zh-CN" sz="1400" b="1" kern="1400">
                          <a:solidFill>
                            <a:srgbClr val="003192"/>
                          </a:solidFill>
                          <a:latin typeface="黑体" panose="02010609060101010101" pitchFamily="49" charset="-122"/>
                          <a:ea typeface="黑体" panose="02010609060101010101" pitchFamily="49" charset="-122"/>
                          <a:cs typeface="仿宋_GB2312"/>
                        </a:rPr>
                        <a:t>人设</a:t>
                      </a:r>
                      <a:r>
                        <a:rPr lang="en-US" sz="1400" b="1" kern="1400">
                          <a:solidFill>
                            <a:srgbClr val="003192"/>
                          </a:solidFill>
                          <a:latin typeface="黑体" panose="02010609060101010101" pitchFamily="49" charset="-122"/>
                          <a:ea typeface="黑体" panose="02010609060101010101" pitchFamily="49" charset="-122"/>
                          <a:cs typeface="仿宋_GB2312"/>
                        </a:rPr>
                        <a:t>1</a:t>
                      </a:r>
                      <a:r>
                        <a:rPr lang="zh-CN" sz="1400" b="1" kern="0">
                          <a:solidFill>
                            <a:srgbClr val="003192"/>
                          </a:solidFill>
                          <a:latin typeface="黑体" panose="02010609060101010101" pitchFamily="49" charset="-122"/>
                          <a:ea typeface="黑体" panose="02010609060101010101" pitchFamily="49" charset="-122"/>
                          <a:cs typeface="仿宋_GB2312"/>
                        </a:rPr>
                        <a:t>接触油污的车间，应供给热水，</a:t>
                      </a:r>
                      <a:r>
                        <a:rPr lang="zh-CN" sz="1400" b="1" kern="1400">
                          <a:solidFill>
                            <a:srgbClr val="003192"/>
                          </a:solidFill>
                          <a:latin typeface="黑体" panose="02010609060101010101" pitchFamily="49" charset="-122"/>
                          <a:ea typeface="黑体" panose="02010609060101010101" pitchFamily="49" charset="-122"/>
                          <a:cs typeface="仿宋_GB2312"/>
                        </a:rPr>
                        <a:t>个蹲位；</a:t>
                      </a:r>
                      <a:r>
                        <a:rPr lang="en-US" sz="1400" b="1" kern="1400">
                          <a:solidFill>
                            <a:srgbClr val="003192"/>
                          </a:solidFill>
                          <a:latin typeface="黑体" panose="02010609060101010101" pitchFamily="49" charset="-122"/>
                          <a:ea typeface="黑体" panose="02010609060101010101" pitchFamily="49" charset="-122"/>
                          <a:cs typeface="仿宋_GB2312"/>
                        </a:rPr>
                        <a:t>100</a:t>
                      </a:r>
                      <a:r>
                        <a:rPr lang="zh-CN" sz="1400" b="1" kern="1400">
                          <a:solidFill>
                            <a:srgbClr val="003192"/>
                          </a:solidFill>
                          <a:latin typeface="黑体" panose="02010609060101010101" pitchFamily="49" charset="-122"/>
                          <a:ea typeface="黑体" panose="02010609060101010101" pitchFamily="49" charset="-122"/>
                          <a:cs typeface="仿宋_GB2312"/>
                        </a:rPr>
                        <a:t>以上每增加</a:t>
                      </a:r>
                      <a:r>
                        <a:rPr lang="en-US" sz="1400" b="1" kern="1400">
                          <a:solidFill>
                            <a:srgbClr val="003192"/>
                          </a:solidFill>
                          <a:latin typeface="黑体" panose="02010609060101010101" pitchFamily="49" charset="-122"/>
                          <a:ea typeface="黑体" panose="02010609060101010101" pitchFamily="49" charset="-122"/>
                          <a:cs typeface="仿宋_GB2312"/>
                        </a:rPr>
                        <a:t>50</a:t>
                      </a:r>
                      <a:r>
                        <a:rPr lang="zh-CN" sz="1400" b="1" kern="1400">
                          <a:solidFill>
                            <a:srgbClr val="003192"/>
                          </a:solidFill>
                          <a:latin typeface="黑体" panose="02010609060101010101" pitchFamily="49" charset="-122"/>
                          <a:ea typeface="黑体" panose="02010609060101010101" pitchFamily="49" charset="-122"/>
                          <a:cs typeface="仿宋_GB2312"/>
                        </a:rPr>
                        <a:t>人其蹲位或小便器增加</a:t>
                      </a:r>
                      <a:r>
                        <a:rPr lang="en-US" sz="1400" b="1" kern="1400">
                          <a:solidFill>
                            <a:srgbClr val="003192"/>
                          </a:solidFill>
                          <a:latin typeface="黑体" panose="02010609060101010101" pitchFamily="49" charset="-122"/>
                          <a:ea typeface="黑体" panose="02010609060101010101" pitchFamily="49" charset="-122"/>
                          <a:cs typeface="仿宋_GB2312"/>
                        </a:rPr>
                        <a:t>1</a:t>
                      </a:r>
                      <a:r>
                        <a:rPr lang="zh-CN" sz="1400" b="1" kern="1400">
                          <a:solidFill>
                            <a:srgbClr val="003192"/>
                          </a:solidFill>
                          <a:latin typeface="黑体" panose="02010609060101010101" pitchFamily="49" charset="-122"/>
                          <a:ea typeface="黑体" panose="02010609060101010101" pitchFamily="49" charset="-122"/>
                          <a:cs typeface="仿宋_GB2312"/>
                        </a:rPr>
                        <a:t>个蹲位。小便的数量与蹲位数量相同。</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90623">
                <a:tc vMerge="1">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仿宋_GB2312"/>
                        </a:rPr>
                        <a:t>25</a:t>
                      </a:r>
                      <a:r>
                        <a:rPr lang="zh-CN" sz="1400" b="1" kern="1400">
                          <a:solidFill>
                            <a:srgbClr val="003192"/>
                          </a:solidFill>
                          <a:latin typeface="黑体" panose="02010609060101010101" pitchFamily="49" charset="-122"/>
                          <a:ea typeface="黑体" panose="02010609060101010101" pitchFamily="49" charset="-122"/>
                          <a:cs typeface="仿宋_GB2312"/>
                        </a:rPr>
                        <a:t>人</a:t>
                      </a:r>
                      <a:r>
                        <a:rPr lang="en-US" sz="1400" b="1" kern="1400">
                          <a:solidFill>
                            <a:srgbClr val="003192"/>
                          </a:solidFill>
                          <a:latin typeface="黑体" panose="02010609060101010101" pitchFamily="49" charset="-122"/>
                          <a:ea typeface="黑体" panose="02010609060101010101" pitchFamily="49" charset="-122"/>
                          <a:cs typeface="仿宋_GB2312"/>
                        </a:rPr>
                        <a:t>/</a:t>
                      </a:r>
                      <a:r>
                        <a:rPr lang="zh-CN" sz="1400" b="1" kern="1400">
                          <a:solidFill>
                            <a:srgbClr val="003192"/>
                          </a:solidFill>
                          <a:latin typeface="黑体" panose="02010609060101010101" pitchFamily="49" charset="-122"/>
                          <a:ea typeface="黑体" panose="02010609060101010101" pitchFamily="49" charset="-122"/>
                          <a:cs typeface="仿宋_GB2312"/>
                        </a:rPr>
                        <a:t>每一小便器</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543764">
                <a:tc>
                  <a:txBody>
                    <a:bodyPr/>
                    <a:lstStyle/>
                    <a:p>
                      <a:pPr indent="0" algn="ctr">
                        <a:lnSpc>
                          <a:spcPct val="100000"/>
                        </a:lnSpc>
                        <a:spcAft>
                          <a:spcPts val="0"/>
                        </a:spcAft>
                      </a:pPr>
                      <a:r>
                        <a:rPr lang="zh-CN" sz="1400" b="1" kern="1400" dirty="0">
                          <a:solidFill>
                            <a:srgbClr val="003192"/>
                          </a:solidFill>
                          <a:latin typeface="黑体" panose="02010609060101010101" pitchFamily="49" charset="-122"/>
                          <a:ea typeface="黑体" panose="02010609060101010101" pitchFamily="49" charset="-122"/>
                          <a:cs typeface="仿宋_GB2312"/>
                        </a:rPr>
                        <a:t>女厕所</a:t>
                      </a:r>
                      <a:endParaRPr lang="zh-CN" sz="1400" b="1" kern="14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a:solidFill>
                            <a:srgbClr val="003192"/>
                          </a:solidFill>
                          <a:latin typeface="黑体" panose="02010609060101010101" pitchFamily="49" charset="-122"/>
                          <a:ea typeface="黑体" panose="02010609060101010101" pitchFamily="49" charset="-122"/>
                          <a:cs typeface="仿宋_GB2312"/>
                        </a:rPr>
                        <a:t>15</a:t>
                      </a:r>
                      <a:r>
                        <a:rPr lang="zh-CN" sz="1400" b="1" kern="1400">
                          <a:solidFill>
                            <a:srgbClr val="003192"/>
                          </a:solidFill>
                          <a:latin typeface="黑体" panose="02010609060101010101" pitchFamily="49" charset="-122"/>
                          <a:ea typeface="黑体" panose="02010609060101010101" pitchFamily="49" charset="-122"/>
                          <a:cs typeface="仿宋_GB2312"/>
                        </a:rPr>
                        <a:t>人</a:t>
                      </a:r>
                      <a:r>
                        <a:rPr lang="en-US" sz="1400" b="1" kern="1400">
                          <a:solidFill>
                            <a:srgbClr val="003192"/>
                          </a:solidFill>
                          <a:latin typeface="黑体" panose="02010609060101010101" pitchFamily="49" charset="-122"/>
                          <a:ea typeface="黑体" panose="02010609060101010101" pitchFamily="49" charset="-122"/>
                          <a:cs typeface="仿宋_GB2312"/>
                        </a:rPr>
                        <a:t>/</a:t>
                      </a:r>
                      <a:r>
                        <a:rPr lang="zh-CN" sz="1400" b="1" kern="1400">
                          <a:solidFill>
                            <a:srgbClr val="003192"/>
                          </a:solidFill>
                          <a:latin typeface="黑体" panose="02010609060101010101" pitchFamily="49" charset="-122"/>
                          <a:ea typeface="黑体" panose="02010609060101010101" pitchFamily="49" charset="-122"/>
                          <a:cs typeface="仿宋_GB2312"/>
                        </a:rPr>
                        <a:t>每一到二个蹲位</a:t>
                      </a:r>
                      <a:endParaRPr lang="zh-CN" sz="1400" b="1" kern="14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400" b="1" kern="1400" dirty="0">
                          <a:solidFill>
                            <a:srgbClr val="003192"/>
                          </a:solidFill>
                          <a:latin typeface="黑体" panose="02010609060101010101" pitchFamily="49" charset="-122"/>
                          <a:ea typeface="黑体" panose="02010609060101010101" pitchFamily="49" charset="-122"/>
                          <a:cs typeface="仿宋_GB2312"/>
                        </a:rPr>
                        <a:t>100</a:t>
                      </a:r>
                      <a:r>
                        <a:rPr lang="zh-CN" sz="1400" b="1" kern="1400" dirty="0">
                          <a:solidFill>
                            <a:srgbClr val="003192"/>
                          </a:solidFill>
                          <a:latin typeface="黑体" panose="02010609060101010101" pitchFamily="49" charset="-122"/>
                          <a:ea typeface="黑体" panose="02010609060101010101" pitchFamily="49" charset="-122"/>
                          <a:cs typeface="仿宋_GB2312"/>
                        </a:rPr>
                        <a:t>以下按照</a:t>
                      </a:r>
                      <a:r>
                        <a:rPr lang="en-US" sz="1400" b="1" kern="1400" dirty="0">
                          <a:solidFill>
                            <a:srgbClr val="003192"/>
                          </a:solidFill>
                          <a:latin typeface="黑体" panose="02010609060101010101" pitchFamily="49" charset="-122"/>
                          <a:ea typeface="黑体" panose="02010609060101010101" pitchFamily="49" charset="-122"/>
                          <a:cs typeface="仿宋_GB2312"/>
                        </a:rPr>
                        <a:t>15</a:t>
                      </a:r>
                      <a:r>
                        <a:rPr lang="zh-CN" sz="1400" b="1" kern="1400" dirty="0">
                          <a:solidFill>
                            <a:srgbClr val="003192"/>
                          </a:solidFill>
                          <a:latin typeface="黑体" panose="02010609060101010101" pitchFamily="49" charset="-122"/>
                          <a:ea typeface="黑体" panose="02010609060101010101" pitchFamily="49" charset="-122"/>
                          <a:cs typeface="仿宋_GB2312"/>
                        </a:rPr>
                        <a:t>人设置</a:t>
                      </a:r>
                      <a:r>
                        <a:rPr lang="en-US" sz="1400" b="1" kern="1400" dirty="0">
                          <a:solidFill>
                            <a:srgbClr val="003192"/>
                          </a:solidFill>
                          <a:latin typeface="黑体" panose="02010609060101010101" pitchFamily="49" charset="-122"/>
                          <a:ea typeface="黑体" panose="02010609060101010101" pitchFamily="49" charset="-122"/>
                          <a:cs typeface="仿宋_GB2312"/>
                        </a:rPr>
                        <a:t>1</a:t>
                      </a:r>
                      <a:r>
                        <a:rPr lang="zh-CN" sz="1400" b="1" kern="1400" dirty="0">
                          <a:solidFill>
                            <a:srgbClr val="003192"/>
                          </a:solidFill>
                          <a:latin typeface="黑体" panose="02010609060101010101" pitchFamily="49" charset="-122"/>
                          <a:ea typeface="黑体" panose="02010609060101010101" pitchFamily="49" charset="-122"/>
                          <a:cs typeface="仿宋_GB2312"/>
                        </a:rPr>
                        <a:t>～</a:t>
                      </a:r>
                      <a:r>
                        <a:rPr lang="en-US" sz="1400" b="1" kern="1400" dirty="0">
                          <a:solidFill>
                            <a:srgbClr val="003192"/>
                          </a:solidFill>
                          <a:latin typeface="黑体" panose="02010609060101010101" pitchFamily="49" charset="-122"/>
                          <a:ea typeface="黑体" panose="02010609060101010101" pitchFamily="49" charset="-122"/>
                          <a:cs typeface="仿宋_GB2312"/>
                        </a:rPr>
                        <a:t>2</a:t>
                      </a:r>
                      <a:r>
                        <a:rPr lang="zh-CN" sz="1400" b="1" kern="1400" dirty="0">
                          <a:solidFill>
                            <a:srgbClr val="003192"/>
                          </a:solidFill>
                          <a:latin typeface="黑体" panose="02010609060101010101" pitchFamily="49" charset="-122"/>
                          <a:ea typeface="黑体" panose="02010609060101010101" pitchFamily="49" charset="-122"/>
                          <a:cs typeface="仿宋_GB2312"/>
                        </a:rPr>
                        <a:t>个蹲位；</a:t>
                      </a:r>
                      <a:r>
                        <a:rPr lang="en-US" sz="1400" b="1" kern="1400" dirty="0">
                          <a:solidFill>
                            <a:srgbClr val="003192"/>
                          </a:solidFill>
                          <a:latin typeface="黑体" panose="02010609060101010101" pitchFamily="49" charset="-122"/>
                          <a:ea typeface="黑体" panose="02010609060101010101" pitchFamily="49" charset="-122"/>
                          <a:cs typeface="仿宋_GB2312"/>
                        </a:rPr>
                        <a:t>100</a:t>
                      </a:r>
                      <a:r>
                        <a:rPr lang="zh-CN" sz="1400" b="1" kern="1400" dirty="0">
                          <a:solidFill>
                            <a:srgbClr val="003192"/>
                          </a:solidFill>
                          <a:latin typeface="黑体" panose="02010609060101010101" pitchFamily="49" charset="-122"/>
                          <a:ea typeface="黑体" panose="02010609060101010101" pitchFamily="49" charset="-122"/>
                          <a:cs typeface="仿宋_GB2312"/>
                        </a:rPr>
                        <a:t>以上每增加</a:t>
                      </a:r>
                      <a:r>
                        <a:rPr lang="en-US" sz="1400" b="1" kern="1400" dirty="0">
                          <a:solidFill>
                            <a:srgbClr val="003192"/>
                          </a:solidFill>
                          <a:latin typeface="黑体" panose="02010609060101010101" pitchFamily="49" charset="-122"/>
                          <a:ea typeface="黑体" panose="02010609060101010101" pitchFamily="49" charset="-122"/>
                          <a:cs typeface="仿宋_GB2312"/>
                        </a:rPr>
                        <a:t>30</a:t>
                      </a:r>
                      <a:r>
                        <a:rPr lang="zh-CN" sz="1400" b="1" kern="1400" dirty="0">
                          <a:solidFill>
                            <a:srgbClr val="003192"/>
                          </a:solidFill>
                          <a:latin typeface="黑体" panose="02010609060101010101" pitchFamily="49" charset="-122"/>
                          <a:ea typeface="黑体" panose="02010609060101010101" pitchFamily="49" charset="-122"/>
                          <a:cs typeface="仿宋_GB2312"/>
                        </a:rPr>
                        <a:t>个其蹲位增加</a:t>
                      </a:r>
                      <a:r>
                        <a:rPr lang="en-US" sz="1400" b="1" kern="1400" dirty="0">
                          <a:solidFill>
                            <a:srgbClr val="003192"/>
                          </a:solidFill>
                          <a:latin typeface="黑体" panose="02010609060101010101" pitchFamily="49" charset="-122"/>
                          <a:ea typeface="黑体" panose="02010609060101010101" pitchFamily="49" charset="-122"/>
                          <a:cs typeface="仿宋_GB2312"/>
                        </a:rPr>
                        <a:t>1</a:t>
                      </a:r>
                      <a:r>
                        <a:rPr lang="zh-CN" sz="1400" b="1" kern="1400" dirty="0">
                          <a:solidFill>
                            <a:srgbClr val="003192"/>
                          </a:solidFill>
                          <a:latin typeface="黑体" panose="02010609060101010101" pitchFamily="49" charset="-122"/>
                          <a:ea typeface="黑体" panose="02010609060101010101" pitchFamily="49" charset="-122"/>
                          <a:cs typeface="仿宋_GB2312"/>
                        </a:rPr>
                        <a:t>个。</a:t>
                      </a:r>
                      <a:endParaRPr lang="zh-CN" sz="1400" b="1" kern="14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r>
            </a:tbl>
          </a:graphicData>
        </a:graphic>
      </p:graphicFrame>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3"/>
          <p:cNvSpPr txBox="1">
            <a:spLocks noChangeArrowheads="1"/>
          </p:cNvSpPr>
          <p:nvPr/>
        </p:nvSpPr>
        <p:spPr bwMode="auto">
          <a:xfrm>
            <a:off x="206375" y="1676400"/>
            <a:ext cx="8632825" cy="4800600"/>
          </a:xfrm>
          <a:prstGeom prst="rect">
            <a:avLst/>
          </a:prstGeom>
          <a:noFill/>
          <a:ln w="0">
            <a:noFill/>
            <a:miter lim="800000"/>
          </a:ln>
        </p:spPr>
        <p:txBody>
          <a:bodyPr/>
          <a:lstStyle/>
          <a:p>
            <a:pPr marL="180975" indent="-180975">
              <a:spcBef>
                <a:spcPts val="600"/>
              </a:spcBef>
            </a:pPr>
            <a:endParaRPr lang="en-US" altLang="zh-CN" sz="2800" b="1">
              <a:solidFill>
                <a:srgbClr val="003192"/>
              </a:solidFill>
              <a:latin typeface="黑体" panose="02010609060101010101" pitchFamily="49" charset="-122"/>
              <a:ea typeface="黑体" panose="02010609060101010101" pitchFamily="49" charset="-122"/>
            </a:endParaRPr>
          </a:p>
          <a:p>
            <a:pPr marL="180975" indent="-180975"/>
            <a:r>
              <a:rPr lang="en-US" altLang="zh-CN" sz="2800" b="1">
                <a:solidFill>
                  <a:srgbClr val="003192"/>
                </a:solidFill>
                <a:latin typeface="黑体" panose="02010609060101010101" pitchFamily="49" charset="-122"/>
                <a:ea typeface="黑体" panose="02010609060101010101" pitchFamily="49" charset="-122"/>
              </a:rPr>
              <a:t>     </a:t>
            </a:r>
            <a:r>
              <a:rPr lang="zh-CN" altLang="en-US" sz="2800" b="1">
                <a:solidFill>
                  <a:srgbClr val="003192"/>
                </a:solidFill>
                <a:latin typeface="黑体" panose="02010609060101010101" pitchFamily="49" charset="-122"/>
                <a:ea typeface="黑体" panose="02010609060101010101" pitchFamily="49" charset="-122"/>
              </a:rPr>
              <a:t>根据</a:t>
            </a:r>
            <a:r>
              <a:rPr lang="en-US" altLang="zh-CN" sz="2800" b="1">
                <a:solidFill>
                  <a:srgbClr val="003192"/>
                </a:solidFill>
                <a:latin typeface="黑体" panose="02010609060101010101" pitchFamily="49" charset="-122"/>
                <a:ea typeface="黑体" panose="02010609060101010101" pitchFamily="49" charset="-122"/>
              </a:rPr>
              <a:t>GBZ 1-2010《</a:t>
            </a:r>
            <a:r>
              <a:rPr lang="zh-CN" altLang="en-US" sz="2800" b="1">
                <a:solidFill>
                  <a:srgbClr val="003192"/>
                </a:solidFill>
                <a:latin typeface="黑体" panose="02010609060101010101" pitchFamily="49" charset="-122"/>
                <a:ea typeface="黑体" panose="02010609060101010101" pitchFamily="49" charset="-122"/>
              </a:rPr>
              <a:t>工业企业设计卫生标准</a:t>
            </a:r>
            <a:r>
              <a:rPr lang="en-US" altLang="zh-CN" sz="2800" b="1">
                <a:solidFill>
                  <a:srgbClr val="003192"/>
                </a:solidFill>
                <a:latin typeface="黑体" panose="02010609060101010101" pitchFamily="49" charset="-122"/>
                <a:ea typeface="黑体" panose="02010609060101010101" pitchFamily="49" charset="-122"/>
              </a:rPr>
              <a:t>》</a:t>
            </a:r>
            <a:r>
              <a:rPr lang="zh-CN" altLang="en-US" sz="2800" b="1">
                <a:solidFill>
                  <a:srgbClr val="003192"/>
                </a:solidFill>
                <a:latin typeface="黑体" panose="02010609060101010101" pitchFamily="49" charset="-122"/>
                <a:ea typeface="黑体" panose="02010609060101010101" pitchFamily="49" charset="-122"/>
              </a:rPr>
              <a:t>中的车间卫生特征分级相关规定确定</a:t>
            </a:r>
            <a:endParaRPr lang="en-US" altLang="zh-CN" sz="2400" b="1">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357158" y="1357298"/>
          <a:ext cx="6858048" cy="785818"/>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8.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其他卫生辅助设施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graphicFrame>
        <p:nvGraphicFramePr>
          <p:cNvPr id="9" name="表格 8"/>
          <p:cNvGraphicFramePr>
            <a:graphicFrameLocks noGrp="1"/>
          </p:cNvGraphicFramePr>
          <p:nvPr/>
        </p:nvGraphicFramePr>
        <p:xfrm>
          <a:off x="285750" y="3071813"/>
          <a:ext cx="8501121" cy="3568700"/>
        </p:xfrm>
        <a:graphic>
          <a:graphicData uri="http://schemas.openxmlformats.org/drawingml/2006/table">
            <a:tbl>
              <a:tblPr/>
              <a:tblGrid>
                <a:gridCol w="928694"/>
                <a:gridCol w="2286016"/>
                <a:gridCol w="2428892"/>
                <a:gridCol w="1143008"/>
                <a:gridCol w="1714511"/>
              </a:tblGrid>
              <a:tr h="549276">
                <a:tc>
                  <a:txBody>
                    <a:bodyPr/>
                    <a:lstStyle/>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卫生</a:t>
                      </a:r>
                      <a:endParaRPr lang="en-US" alt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特征</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1</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2</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3</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4</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098552">
                <a:tc>
                  <a:txBody>
                    <a:bodyPr/>
                    <a:lstStyle/>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有毒</a:t>
                      </a:r>
                      <a:endParaRPr lang="en-US" alt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物质</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极易经皮肤吸收引起中毒的剧毒物质（如有机磷、三硝基甲苯、四乙基铅等）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易经皮肤吸收或有恶臭的物质，或高毒物质（如丙烯腈、吡啶、苯酚等）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其他毒物</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不接触有害物质或粉尘，不污染或轻度污染身体（如仪表、金属冷加工、机械加工等）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23915">
                <a:tc>
                  <a:txBody>
                    <a:bodyPr/>
                    <a:lstStyle/>
                    <a:p>
                      <a:pPr algn="ctr">
                        <a:lnSpc>
                          <a:spcPct val="100000"/>
                        </a:lnSpc>
                        <a:spcAft>
                          <a:spcPts val="0"/>
                        </a:spcAft>
                      </a:pPr>
                      <a:r>
                        <a:rPr lang="zh-CN" sz="1800" b="1" kern="100">
                          <a:solidFill>
                            <a:srgbClr val="FF0000"/>
                          </a:solidFill>
                          <a:latin typeface="黑体" panose="02010609060101010101" pitchFamily="49" charset="-122"/>
                          <a:ea typeface="黑体" panose="02010609060101010101" pitchFamily="49" charset="-122"/>
                          <a:cs typeface="Times New Roman" panose="02020603050405020304"/>
                        </a:rPr>
                        <a:t>粉尘</a:t>
                      </a:r>
                      <a:endParaRPr lang="zh-CN" sz="1800" b="1" kern="1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endParaRPr lang="en-US"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严重污染全身或皮肤有刺激性的粉尘（如炭黑、玻璃棉）等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一般粉尘</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（棉尘）</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549276">
                <a:tc>
                  <a:txBody>
                    <a:bodyPr/>
                    <a:lstStyle/>
                    <a:p>
                      <a:pPr algn="ctr">
                        <a:lnSpc>
                          <a:spcPct val="100000"/>
                        </a:lnSpc>
                        <a:spcAft>
                          <a:spcPts val="0"/>
                        </a:spcAft>
                      </a:pPr>
                      <a:r>
                        <a:rPr lang="zh-CN" sz="1800" b="1" kern="100">
                          <a:solidFill>
                            <a:srgbClr val="FF0000"/>
                          </a:solidFill>
                          <a:latin typeface="黑体" panose="02010609060101010101" pitchFamily="49" charset="-122"/>
                          <a:ea typeface="黑体" panose="02010609060101010101" pitchFamily="49" charset="-122"/>
                          <a:cs typeface="Times New Roman" panose="02020603050405020304"/>
                        </a:rPr>
                        <a:t>其他</a:t>
                      </a:r>
                      <a:endParaRPr lang="zh-CN" sz="1800" b="1" kern="1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处理传染性材料、动物原料（如皮毛等）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高温作业、井下作业</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体力劳动强度</a:t>
                      </a:r>
                      <a:r>
                        <a:rPr lang="zh-CN" sz="1800" b="1" kern="100">
                          <a:solidFill>
                            <a:srgbClr val="003192"/>
                          </a:solidFill>
                          <a:latin typeface="黑体" panose="02010609060101010101" pitchFamily="49" charset="-122"/>
                          <a:ea typeface="黑体" panose="02010609060101010101" pitchFamily="49" charset="-122"/>
                          <a:cs typeface="宋体" panose="02010600030101010101" pitchFamily="2" charset="-122"/>
                        </a:rPr>
                        <a:t>Ⅲ</a:t>
                      </a: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或</a:t>
                      </a:r>
                      <a:r>
                        <a:rPr lang="zh-CN" sz="1800" b="1" kern="100">
                          <a:solidFill>
                            <a:srgbClr val="003192"/>
                          </a:solidFill>
                          <a:latin typeface="黑体" panose="02010609060101010101" pitchFamily="49" charset="-122"/>
                          <a:ea typeface="黑体" panose="02010609060101010101" pitchFamily="49" charset="-122"/>
                          <a:cs typeface="宋体" panose="02010600030101010101" pitchFamily="2" charset="-122"/>
                        </a:rPr>
                        <a:t>Ⅳ</a:t>
                      </a: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级</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74637">
                <a:tc gridSpan="5">
                  <a:txBody>
                    <a:bodyPr/>
                    <a:lstStyle/>
                    <a:p>
                      <a:pPr algn="just">
                        <a:lnSpc>
                          <a:spcPct val="100000"/>
                        </a:lnSpc>
                        <a:spcAft>
                          <a:spcPts val="0"/>
                        </a:spcAft>
                      </a:pPr>
                      <a:r>
                        <a:rPr lang="zh-CN" sz="1800" b="1" kern="100" dirty="0">
                          <a:solidFill>
                            <a:srgbClr val="003192"/>
                          </a:solidFill>
                          <a:latin typeface="黑体" panose="02010609060101010101" pitchFamily="49" charset="-122"/>
                          <a:ea typeface="黑体" panose="02010609060101010101" pitchFamily="49" charset="-122"/>
                          <a:cs typeface="Times New Roman" panose="02020603050405020304"/>
                        </a:rPr>
                        <a:t>注：虽易经皮肤吸收，但易挥发的有毒物质（如苯等）可按</a:t>
                      </a:r>
                      <a:r>
                        <a:rPr lang="en-US" sz="1800" b="1" kern="100" dirty="0">
                          <a:solidFill>
                            <a:srgbClr val="003192"/>
                          </a:solidFill>
                          <a:latin typeface="黑体" panose="02010609060101010101" pitchFamily="49" charset="-122"/>
                          <a:ea typeface="黑体" panose="02010609060101010101" pitchFamily="49" charset="-122"/>
                          <a:cs typeface="Times New Roman" panose="02020603050405020304"/>
                        </a:rPr>
                        <a:t>3</a:t>
                      </a:r>
                      <a:r>
                        <a:rPr lang="zh-CN" sz="1800" b="1" kern="100" dirty="0">
                          <a:solidFill>
                            <a:srgbClr val="003192"/>
                          </a:solidFill>
                          <a:latin typeface="黑体" panose="02010609060101010101" pitchFamily="49" charset="-122"/>
                          <a:ea typeface="黑体" panose="02010609060101010101" pitchFamily="49" charset="-122"/>
                          <a:cs typeface="Times New Roman" panose="02020603050405020304"/>
                        </a:rPr>
                        <a:t>级确定</a:t>
                      </a:r>
                      <a:endParaRPr lang="zh-CN" sz="1800" b="1" kern="1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r>
            </a:tbl>
          </a:graphicData>
        </a:graphic>
      </p:graphicFrame>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3"/>
          <p:cNvSpPr txBox="1">
            <a:spLocks noChangeArrowheads="1"/>
          </p:cNvSpPr>
          <p:nvPr/>
        </p:nvSpPr>
        <p:spPr bwMode="auto">
          <a:xfrm>
            <a:off x="206375" y="1676400"/>
            <a:ext cx="8632825" cy="4800600"/>
          </a:xfrm>
          <a:prstGeom prst="rect">
            <a:avLst/>
          </a:prstGeom>
          <a:noFill/>
          <a:ln w="0">
            <a:noFill/>
            <a:miter lim="800000"/>
          </a:ln>
        </p:spPr>
        <p:txBody>
          <a:bodyPr/>
          <a:lstStyle/>
          <a:p>
            <a:pPr marL="180975" indent="-180975">
              <a:spcBef>
                <a:spcPts val="600"/>
              </a:spcBef>
            </a:pPr>
            <a:endParaRPr lang="en-US" altLang="zh-CN" sz="2800" b="1">
              <a:solidFill>
                <a:srgbClr val="003192"/>
              </a:solidFill>
              <a:latin typeface="黑体" panose="02010609060101010101" pitchFamily="49" charset="-122"/>
              <a:ea typeface="黑体" panose="02010609060101010101" pitchFamily="49" charset="-122"/>
            </a:endParaRPr>
          </a:p>
          <a:p>
            <a:pPr marL="180975" indent="-180975"/>
            <a:r>
              <a:rPr lang="en-US" altLang="zh-CN" sz="2800" b="1">
                <a:solidFill>
                  <a:srgbClr val="003192"/>
                </a:solidFill>
                <a:latin typeface="黑体" panose="02010609060101010101" pitchFamily="49" charset="-122"/>
                <a:ea typeface="黑体" panose="02010609060101010101" pitchFamily="49" charset="-122"/>
              </a:rPr>
              <a:t>     </a:t>
            </a:r>
            <a:r>
              <a:rPr lang="zh-CN" altLang="en-US" sz="2800" b="1">
                <a:solidFill>
                  <a:srgbClr val="003192"/>
                </a:solidFill>
                <a:latin typeface="黑体" panose="02010609060101010101" pitchFamily="49" charset="-122"/>
                <a:ea typeface="黑体" panose="02010609060101010101" pitchFamily="49" charset="-122"/>
              </a:rPr>
              <a:t>根据</a:t>
            </a:r>
            <a:r>
              <a:rPr lang="en-US" altLang="zh-CN" sz="2800" b="1">
                <a:solidFill>
                  <a:srgbClr val="003192"/>
                </a:solidFill>
                <a:latin typeface="黑体" panose="02010609060101010101" pitchFamily="49" charset="-122"/>
                <a:ea typeface="黑体" panose="02010609060101010101" pitchFamily="49" charset="-122"/>
              </a:rPr>
              <a:t>GBZ 1-2010《</a:t>
            </a:r>
            <a:r>
              <a:rPr lang="zh-CN" altLang="en-US" sz="2800" b="1">
                <a:solidFill>
                  <a:srgbClr val="003192"/>
                </a:solidFill>
                <a:latin typeface="黑体" panose="02010609060101010101" pitchFamily="49" charset="-122"/>
                <a:ea typeface="黑体" panose="02010609060101010101" pitchFamily="49" charset="-122"/>
              </a:rPr>
              <a:t>工业企业设计卫生标准</a:t>
            </a:r>
            <a:r>
              <a:rPr lang="en-US" altLang="zh-CN" sz="2800" b="1">
                <a:solidFill>
                  <a:srgbClr val="003192"/>
                </a:solidFill>
                <a:latin typeface="黑体" panose="02010609060101010101" pitchFamily="49" charset="-122"/>
                <a:ea typeface="黑体" panose="02010609060101010101" pitchFamily="49" charset="-122"/>
              </a:rPr>
              <a:t>》</a:t>
            </a:r>
            <a:r>
              <a:rPr lang="zh-CN" altLang="en-US" sz="2800" b="1">
                <a:solidFill>
                  <a:srgbClr val="003192"/>
                </a:solidFill>
                <a:latin typeface="黑体" panose="02010609060101010101" pitchFamily="49" charset="-122"/>
                <a:ea typeface="黑体" panose="02010609060101010101" pitchFamily="49" charset="-122"/>
              </a:rPr>
              <a:t>中的车间卫生特征分级相关规定确定</a:t>
            </a:r>
            <a:endParaRPr lang="en-US" altLang="zh-CN" sz="2400" b="1">
              <a:solidFill>
                <a:srgbClr val="003192"/>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357158" y="1357298"/>
          <a:ext cx="6858048" cy="785818"/>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 name="Rectangle 2"/>
          <p:cNvSpPr txBox="1">
            <a:spLocks noChangeArrowheads="1"/>
          </p:cNvSpPr>
          <p:nvPr/>
        </p:nvSpPr>
        <p:spPr>
          <a:xfrm>
            <a:off x="1143000" y="76200"/>
            <a:ext cx="7086600" cy="1143000"/>
          </a:xfrm>
          <a:prstGeom prst="rect">
            <a:avLst/>
          </a:prstGeom>
          <a:solidFill>
            <a:srgbClr val="00863D"/>
          </a:solidFill>
        </p:spPr>
        <p:txBody>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三</a:t>
            </a:r>
            <a: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职业病防护设施的选择</a:t>
            </a:r>
            <a:br>
              <a:rPr lang="en-US" altLang="zh-CN" sz="3600" b="1" dirty="0">
                <a:solidFill>
                  <a:schemeClr val="bg1">
                    <a:lumMod val="95000"/>
                  </a:schemeClr>
                </a:solidFill>
                <a:latin typeface="黑体" panose="02010609060101010101" pitchFamily="49" charset="-122"/>
                <a:ea typeface="黑体" panose="02010609060101010101" pitchFamily="49" charset="-122"/>
                <a:cs typeface="+mj-cs"/>
              </a:rPr>
            </a:br>
            <a:r>
              <a:rPr lang="en-US" altLang="zh-CN" sz="3200" b="1" dirty="0">
                <a:solidFill>
                  <a:schemeClr val="bg1">
                    <a:lumMod val="95000"/>
                  </a:schemeClr>
                </a:solidFill>
                <a:latin typeface="黑体" panose="02010609060101010101" pitchFamily="49" charset="-122"/>
                <a:ea typeface="黑体" panose="02010609060101010101" pitchFamily="49" charset="-122"/>
                <a:cs typeface="+mj-cs"/>
              </a:rPr>
              <a:t>8. </a:t>
            </a:r>
            <a:r>
              <a:rPr lang="zh-CN" altLang="en-US" sz="3200" b="1" dirty="0">
                <a:solidFill>
                  <a:schemeClr val="bg1">
                    <a:lumMod val="95000"/>
                  </a:schemeClr>
                </a:solidFill>
                <a:latin typeface="黑体" panose="02010609060101010101" pitchFamily="49" charset="-122"/>
                <a:ea typeface="黑体" panose="02010609060101010101" pitchFamily="49" charset="-122"/>
                <a:cs typeface="+mj-cs"/>
              </a:rPr>
              <a:t>其他卫生辅助设施</a:t>
            </a:r>
            <a:endParaRPr lang="zh-CN" altLang="en-US" sz="3200" b="1" dirty="0">
              <a:solidFill>
                <a:schemeClr val="bg1">
                  <a:lumMod val="95000"/>
                </a:schemeClr>
              </a:solidFill>
              <a:latin typeface="黑体" panose="02010609060101010101" pitchFamily="49" charset="-122"/>
              <a:ea typeface="黑体" panose="02010609060101010101" pitchFamily="49" charset="-122"/>
              <a:cs typeface="+mj-cs"/>
            </a:endParaRPr>
          </a:p>
        </p:txBody>
      </p:sp>
      <p:graphicFrame>
        <p:nvGraphicFramePr>
          <p:cNvPr id="9" name="表格 8"/>
          <p:cNvGraphicFramePr>
            <a:graphicFrameLocks noGrp="1"/>
          </p:cNvGraphicFramePr>
          <p:nvPr/>
        </p:nvGraphicFramePr>
        <p:xfrm>
          <a:off x="285750" y="3071813"/>
          <a:ext cx="8501121" cy="3568700"/>
        </p:xfrm>
        <a:graphic>
          <a:graphicData uri="http://schemas.openxmlformats.org/drawingml/2006/table">
            <a:tbl>
              <a:tblPr/>
              <a:tblGrid>
                <a:gridCol w="928694"/>
                <a:gridCol w="2286016"/>
                <a:gridCol w="2428892"/>
                <a:gridCol w="1143008"/>
                <a:gridCol w="1714511"/>
              </a:tblGrid>
              <a:tr h="549276">
                <a:tc>
                  <a:txBody>
                    <a:bodyPr/>
                    <a:lstStyle/>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卫生</a:t>
                      </a:r>
                      <a:endParaRPr lang="en-US" alt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特征</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1</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2</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3</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US" sz="1800" b="1" kern="100" dirty="0">
                          <a:solidFill>
                            <a:srgbClr val="FF0000"/>
                          </a:solidFill>
                          <a:latin typeface="黑体" panose="02010609060101010101" pitchFamily="49" charset="-122"/>
                          <a:ea typeface="黑体" panose="02010609060101010101" pitchFamily="49" charset="-122"/>
                          <a:cs typeface="Times New Roman" panose="02020603050405020304"/>
                        </a:rPr>
                        <a:t>4</a:t>
                      </a: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级</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098552">
                <a:tc>
                  <a:txBody>
                    <a:bodyPr/>
                    <a:lstStyle/>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有毒</a:t>
                      </a:r>
                      <a:endParaRPr lang="en-US" alt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rPr>
                        <a:t>物质</a:t>
                      </a:r>
                      <a:endParaRPr lang="zh-CN" sz="1800" b="1" kern="100" dirty="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极易经皮肤吸收引起中毒的剧毒物质（如有机磷、三硝基甲苯、四乙基铅等）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易经皮肤吸收或有恶臭的物质，或高毒物质（如丙烯腈、吡啶、苯酚等）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其他毒物</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不接触有害物质或粉尘，不污染或轻度污染身体（如仪表、金属冷加工、机械加工等）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23915">
                <a:tc>
                  <a:txBody>
                    <a:bodyPr/>
                    <a:lstStyle/>
                    <a:p>
                      <a:pPr algn="ctr">
                        <a:lnSpc>
                          <a:spcPct val="100000"/>
                        </a:lnSpc>
                        <a:spcAft>
                          <a:spcPts val="0"/>
                        </a:spcAft>
                      </a:pPr>
                      <a:r>
                        <a:rPr lang="zh-CN" sz="1800" b="1" kern="100">
                          <a:solidFill>
                            <a:srgbClr val="FF0000"/>
                          </a:solidFill>
                          <a:latin typeface="黑体" panose="02010609060101010101" pitchFamily="49" charset="-122"/>
                          <a:ea typeface="黑体" panose="02010609060101010101" pitchFamily="49" charset="-122"/>
                          <a:cs typeface="Times New Roman" panose="02020603050405020304"/>
                        </a:rPr>
                        <a:t>粉尘</a:t>
                      </a:r>
                      <a:endParaRPr lang="zh-CN" sz="1800" b="1" kern="1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endParaRPr lang="en-US"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严重污染全身或皮肤有刺激性的粉尘（如炭黑、玻璃棉）等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一般粉尘</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（棉尘）</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549276">
                <a:tc>
                  <a:txBody>
                    <a:bodyPr/>
                    <a:lstStyle/>
                    <a:p>
                      <a:pPr algn="ctr">
                        <a:lnSpc>
                          <a:spcPct val="100000"/>
                        </a:lnSpc>
                        <a:spcAft>
                          <a:spcPts val="0"/>
                        </a:spcAft>
                      </a:pPr>
                      <a:r>
                        <a:rPr lang="zh-CN" sz="1800" b="1" kern="100">
                          <a:solidFill>
                            <a:srgbClr val="FF0000"/>
                          </a:solidFill>
                          <a:latin typeface="黑体" panose="02010609060101010101" pitchFamily="49" charset="-122"/>
                          <a:ea typeface="黑体" panose="02010609060101010101" pitchFamily="49" charset="-122"/>
                          <a:cs typeface="Times New Roman" panose="02020603050405020304"/>
                        </a:rPr>
                        <a:t>其他</a:t>
                      </a:r>
                      <a:endParaRPr lang="zh-CN" sz="1800" b="1" kern="100">
                        <a:solidFill>
                          <a:srgbClr val="FF0000"/>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处理传染性材料、动物原料（如皮毛等）</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高温作业、井下作业</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体力劳动强度</a:t>
                      </a:r>
                      <a:r>
                        <a:rPr lang="zh-CN" sz="1800" b="1" kern="100">
                          <a:solidFill>
                            <a:srgbClr val="003192"/>
                          </a:solidFill>
                          <a:latin typeface="黑体" panose="02010609060101010101" pitchFamily="49" charset="-122"/>
                          <a:ea typeface="黑体" panose="02010609060101010101" pitchFamily="49" charset="-122"/>
                          <a:cs typeface="宋体" panose="02010600030101010101" pitchFamily="2" charset="-122"/>
                        </a:rPr>
                        <a:t>Ⅲ</a:t>
                      </a: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或</a:t>
                      </a:r>
                      <a:r>
                        <a:rPr lang="zh-CN" sz="1800" b="1" kern="100">
                          <a:solidFill>
                            <a:srgbClr val="003192"/>
                          </a:solidFill>
                          <a:latin typeface="黑体" panose="02010609060101010101" pitchFamily="49" charset="-122"/>
                          <a:ea typeface="黑体" panose="02010609060101010101" pitchFamily="49" charset="-122"/>
                          <a:cs typeface="宋体" panose="02010600030101010101" pitchFamily="2" charset="-122"/>
                        </a:rPr>
                        <a:t>Ⅳ</a:t>
                      </a:r>
                      <a:r>
                        <a:rPr lang="zh-CN" sz="1800" b="1" kern="100">
                          <a:solidFill>
                            <a:srgbClr val="003192"/>
                          </a:solidFill>
                          <a:latin typeface="黑体" panose="02010609060101010101" pitchFamily="49" charset="-122"/>
                          <a:ea typeface="黑体" panose="02010609060101010101" pitchFamily="49" charset="-122"/>
                          <a:cs typeface="Times New Roman" panose="02020603050405020304"/>
                        </a:rPr>
                        <a:t>级</a:t>
                      </a:r>
                      <a:endParaRPr lang="zh-CN" sz="1800" b="1" kern="10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274637">
                <a:tc gridSpan="5">
                  <a:txBody>
                    <a:bodyPr/>
                    <a:lstStyle/>
                    <a:p>
                      <a:pPr algn="just">
                        <a:lnSpc>
                          <a:spcPct val="100000"/>
                        </a:lnSpc>
                        <a:spcAft>
                          <a:spcPts val="0"/>
                        </a:spcAft>
                      </a:pPr>
                      <a:r>
                        <a:rPr lang="zh-CN" sz="1800" b="1" kern="100" dirty="0">
                          <a:solidFill>
                            <a:srgbClr val="003192"/>
                          </a:solidFill>
                          <a:latin typeface="黑体" panose="02010609060101010101" pitchFamily="49" charset="-122"/>
                          <a:ea typeface="黑体" panose="02010609060101010101" pitchFamily="49" charset="-122"/>
                          <a:cs typeface="Times New Roman" panose="02020603050405020304"/>
                        </a:rPr>
                        <a:t>注：虽易经皮肤吸收，但易挥发的有毒物质（如苯等）可按</a:t>
                      </a:r>
                      <a:r>
                        <a:rPr lang="en-US" sz="1800" b="1" kern="100" dirty="0">
                          <a:solidFill>
                            <a:srgbClr val="003192"/>
                          </a:solidFill>
                          <a:latin typeface="黑体" panose="02010609060101010101" pitchFamily="49" charset="-122"/>
                          <a:ea typeface="黑体" panose="02010609060101010101" pitchFamily="49" charset="-122"/>
                          <a:cs typeface="Times New Roman" panose="02020603050405020304"/>
                        </a:rPr>
                        <a:t>3</a:t>
                      </a:r>
                      <a:r>
                        <a:rPr lang="zh-CN" sz="1800" b="1" kern="100" dirty="0">
                          <a:solidFill>
                            <a:srgbClr val="003192"/>
                          </a:solidFill>
                          <a:latin typeface="黑体" panose="02010609060101010101" pitchFamily="49" charset="-122"/>
                          <a:ea typeface="黑体" panose="02010609060101010101" pitchFamily="49" charset="-122"/>
                          <a:cs typeface="Times New Roman" panose="02020603050405020304"/>
                        </a:rPr>
                        <a:t>级确定</a:t>
                      </a:r>
                      <a:endParaRPr lang="zh-CN" sz="1800" b="1" kern="100" dirty="0">
                        <a:solidFill>
                          <a:srgbClr val="003192"/>
                        </a:solidFill>
                        <a:latin typeface="黑体" panose="02010609060101010101" pitchFamily="49" charset="-122"/>
                        <a:ea typeface="黑体" panose="02010609060101010101" pitchFamily="49" charset="-122"/>
                        <a:cs typeface="Times New Roman" panose="02020603050405020304"/>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hMerge="1">
                  <a:tcPr/>
                </a:tc>
              </a:tr>
            </a:tbl>
          </a:graphicData>
        </a:graphic>
      </p:graphicFrame>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286722" name="TextBox 1"/>
          <p:cNvSpPr txBox="1">
            <a:spLocks noChangeArrowheads="1"/>
          </p:cNvSpPr>
          <p:nvPr/>
        </p:nvSpPr>
        <p:spPr bwMode="auto">
          <a:xfrm>
            <a:off x="1130300" y="2044700"/>
            <a:ext cx="5105400" cy="379413"/>
          </a:xfrm>
          <a:prstGeom prst="rect">
            <a:avLst/>
          </a:prstGeom>
          <a:noFill/>
          <a:ln w="9525">
            <a:noFill/>
            <a:miter lim="800000"/>
          </a:ln>
        </p:spPr>
        <p:txBody>
          <a:bodyPr wrap="none" lIns="0" tIns="0" rIns="0">
            <a:spAutoFit/>
          </a:bodyPr>
          <a:lstStyle/>
          <a:p>
            <a:pPr>
              <a:lnSpc>
                <a:spcPts val="2600"/>
              </a:lnSpc>
            </a:pPr>
            <a:r>
              <a:rPr lang="zh-CN" altLang="en-US" sz="2400" b="1">
                <a:solidFill>
                  <a:srgbClr val="003399"/>
                </a:solidFill>
                <a:latin typeface="黑体" panose="02010609060101010101" pitchFamily="49" charset="-122"/>
                <a:ea typeface="黑体" panose="02010609060101010101" pitchFamily="49" charset="-122"/>
                <a:cs typeface="Wingdings" panose="05000000000000000000" pitchFamily="2" charset="2"/>
              </a:rPr>
              <a:t>■</a:t>
            </a:r>
            <a:r>
              <a:rPr lang="en-US" altLang="zh-CN" sz="2400" b="1">
                <a:latin typeface="黑体" panose="02010609060101010101" pitchFamily="49" charset="-122"/>
                <a:ea typeface="黑体" panose="02010609060101010101" pitchFamily="49" charset="-122"/>
                <a:cs typeface="Times New Roman" panose="02020603050405020304" pitchFamily="18" charset="0"/>
              </a:rPr>
              <a:t> </a:t>
            </a:r>
            <a:r>
              <a:rPr lang="en-US" altLang="zh-CN" sz="2400" b="1">
                <a:solidFill>
                  <a:srgbClr val="003399"/>
                </a:solidFill>
                <a:latin typeface="黑体" panose="02010609060101010101" pitchFamily="49" charset="-122"/>
                <a:ea typeface="黑体" panose="02010609060101010101" pitchFamily="49" charset="-122"/>
              </a:rPr>
              <a:t>依据通风除尘排毒设施技术参数</a:t>
            </a:r>
            <a:r>
              <a:rPr lang="zh-CN" altLang="en-US"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86723" name="TextBox 1"/>
          <p:cNvSpPr txBox="1">
            <a:spLocks noChangeArrowheads="1"/>
          </p:cNvSpPr>
          <p:nvPr/>
        </p:nvSpPr>
        <p:spPr bwMode="auto">
          <a:xfrm>
            <a:off x="1130300" y="2667000"/>
            <a:ext cx="6961188" cy="379413"/>
          </a:xfrm>
          <a:prstGeom prst="rect">
            <a:avLst/>
          </a:prstGeom>
          <a:noFill/>
          <a:ln w="9525">
            <a:noFill/>
            <a:miter lim="800000"/>
          </a:ln>
        </p:spPr>
        <p:txBody>
          <a:bodyPr wrap="none" lIns="0" tIns="0" rIns="0">
            <a:spAutoFit/>
          </a:bodyPr>
          <a:lstStyle/>
          <a:p>
            <a:pPr>
              <a:lnSpc>
                <a:spcPts val="2600"/>
              </a:lnSpc>
            </a:pPr>
            <a:r>
              <a:rPr lang="zh-CN" altLang="en-US" sz="2400" b="1">
                <a:solidFill>
                  <a:srgbClr val="003399"/>
                </a:solidFill>
                <a:latin typeface="黑体" panose="02010609060101010101" pitchFamily="49" charset="-122"/>
                <a:ea typeface="黑体" panose="02010609060101010101" pitchFamily="49" charset="-122"/>
                <a:cs typeface="Wingdings" panose="05000000000000000000" pitchFamily="2" charset="2"/>
              </a:rPr>
              <a:t>■ </a:t>
            </a:r>
            <a:r>
              <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rPr>
              <a:t>依据工作场所作业人员的接触水平（适用于间接</a:t>
            </a:r>
            <a:endPar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endParaRPr>
          </a:p>
        </p:txBody>
      </p:sp>
      <p:sp>
        <p:nvSpPr>
          <p:cNvPr id="286724" name="TextBox 1"/>
          <p:cNvSpPr txBox="1">
            <a:spLocks noChangeArrowheads="1"/>
          </p:cNvSpPr>
          <p:nvPr/>
        </p:nvSpPr>
        <p:spPr bwMode="auto">
          <a:xfrm>
            <a:off x="1130300" y="3111500"/>
            <a:ext cx="464026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评价所有防护设施效果的评价）；</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86725" name="TextBox 1"/>
          <p:cNvSpPr txBox="1">
            <a:spLocks noChangeArrowheads="1"/>
          </p:cNvSpPr>
          <p:nvPr/>
        </p:nvSpPr>
        <p:spPr bwMode="auto">
          <a:xfrm>
            <a:off x="1778000" y="1358900"/>
            <a:ext cx="464026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职业病防护设施有效性的评价方法</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86726" name="TextBox 1"/>
          <p:cNvSpPr txBox="1">
            <a:spLocks noChangeArrowheads="1"/>
          </p:cNvSpPr>
          <p:nvPr/>
        </p:nvSpPr>
        <p:spPr bwMode="auto">
          <a:xfrm>
            <a:off x="1143000" y="3657600"/>
            <a:ext cx="2630488" cy="379413"/>
          </a:xfrm>
          <a:prstGeom prst="rect">
            <a:avLst/>
          </a:prstGeom>
          <a:noFill/>
          <a:ln w="9525">
            <a:noFill/>
            <a:miter lim="800000"/>
          </a:ln>
        </p:spPr>
        <p:txBody>
          <a:bodyPr wrap="none" lIns="0" tIns="0" rIns="0">
            <a:spAutoFit/>
          </a:bodyPr>
          <a:lstStyle/>
          <a:p>
            <a:pPr>
              <a:lnSpc>
                <a:spcPts val="2600"/>
              </a:lnSpc>
            </a:pPr>
            <a:r>
              <a:rPr lang="zh-CN" altLang="en-US" sz="2400" b="1">
                <a:solidFill>
                  <a:srgbClr val="003192"/>
                </a:solidFill>
                <a:latin typeface="黑体" panose="02010609060101010101" pitchFamily="49" charset="-122"/>
                <a:ea typeface="黑体" panose="02010609060101010101" pitchFamily="49" charset="-122"/>
                <a:cs typeface="Wingdings" panose="05000000000000000000" pitchFamily="2" charset="2"/>
              </a:rPr>
              <a:t>■</a:t>
            </a:r>
            <a:r>
              <a:rPr lang="en-US" altLang="zh-CN" sz="2400" b="1">
                <a:solidFill>
                  <a:srgbClr val="003192"/>
                </a:solidFill>
                <a:latin typeface="黑体" panose="02010609060101010101" pitchFamily="49" charset="-122"/>
                <a:ea typeface="黑体" panose="02010609060101010101" pitchFamily="49" charset="-122"/>
                <a:cs typeface="Times New Roman" panose="02020603050405020304" pitchFamily="18" charset="0"/>
              </a:rPr>
              <a:t> </a:t>
            </a:r>
            <a:r>
              <a:rPr lang="zh-CN" altLang="en-US" sz="2400" b="1">
                <a:solidFill>
                  <a:srgbClr val="003192"/>
                </a:solidFill>
                <a:latin typeface="黑体" panose="02010609060101010101" pitchFamily="49" charset="-122"/>
                <a:ea typeface="黑体" panose="02010609060101010101" pitchFamily="49" charset="-122"/>
                <a:cs typeface="Times New Roman" panose="02020603050405020304" pitchFamily="18" charset="0"/>
              </a:rPr>
              <a:t>通风系统测量。</a:t>
            </a:r>
            <a:endParaRPr lang="en-US" altLang="zh-CN" sz="2400" b="1">
              <a:solidFill>
                <a:srgbClr val="003192"/>
              </a:solidFill>
              <a:latin typeface="黑体" panose="02010609060101010101" pitchFamily="49" charset="-122"/>
              <a:ea typeface="黑体" panose="02010609060101010101" pitchFamily="49" charset="-122"/>
            </a:endParaRPr>
          </a:p>
        </p:txBody>
      </p:sp>
      <p:sp>
        <p:nvSpPr>
          <p:cNvPr id="11"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41986" name="TextBox 1"/>
          <p:cNvSpPr txBox="1">
            <a:spLocks noChangeArrowheads="1"/>
          </p:cNvSpPr>
          <p:nvPr/>
        </p:nvSpPr>
        <p:spPr bwMode="auto">
          <a:xfrm>
            <a:off x="533400" y="1231900"/>
            <a:ext cx="64627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41987" name="TextBox 1"/>
          <p:cNvSpPr txBox="1">
            <a:spLocks noChangeArrowheads="1"/>
          </p:cNvSpPr>
          <p:nvPr/>
        </p:nvSpPr>
        <p:spPr bwMode="auto">
          <a:xfrm>
            <a:off x="838200" y="2057400"/>
            <a:ext cx="6816725" cy="2679700"/>
          </a:xfrm>
          <a:prstGeom prst="rect">
            <a:avLst/>
          </a:prstGeom>
          <a:noFill/>
          <a:ln w="9525">
            <a:noFill/>
            <a:miter lim="800000"/>
          </a:ln>
        </p:spPr>
        <p:txBody>
          <a:bodyPr wrap="none" lIns="0" tIns="0" rIns="0">
            <a:spAutoFit/>
          </a:bodyPr>
          <a:lstStyle/>
          <a:p>
            <a:pPr>
              <a:lnSpc>
                <a:spcPts val="3500"/>
              </a:lnSpc>
            </a:pPr>
            <a:r>
              <a:rPr lang="zh-CN" altLang="en-US" sz="2400" b="1">
                <a:solidFill>
                  <a:srgbClr val="003399"/>
                </a:solidFill>
                <a:latin typeface="黑体" panose="02010609060101010101" pitchFamily="49" charset="-122"/>
                <a:ea typeface="黑体" panose="02010609060101010101" pitchFamily="49" charset="-122"/>
              </a:rPr>
              <a:t>特殊建筑</a:t>
            </a:r>
            <a:r>
              <a:rPr lang="en-US" altLang="zh-CN" sz="2400" b="1">
                <a:solidFill>
                  <a:srgbClr val="003399"/>
                </a:solidFill>
                <a:latin typeface="黑体" panose="02010609060101010101" pitchFamily="49" charset="-122"/>
                <a:ea typeface="黑体" panose="02010609060101010101" pitchFamily="49" charset="-122"/>
              </a:rPr>
              <a:t>——</a:t>
            </a:r>
            <a:r>
              <a:rPr lang="zh-CN" altLang="en-US" sz="2400" b="1">
                <a:solidFill>
                  <a:srgbClr val="003399"/>
                </a:solidFill>
                <a:latin typeface="黑体" panose="02010609060101010101" pitchFamily="49" charset="-122"/>
                <a:ea typeface="黑体" panose="02010609060101010101" pitchFamily="49" charset="-122"/>
              </a:rPr>
              <a:t>洁净厂房设计标准：</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GB50073-2013《</a:t>
            </a:r>
            <a:r>
              <a:rPr lang="zh-CN" altLang="en-US" sz="2400" b="1">
                <a:solidFill>
                  <a:srgbClr val="003399"/>
                </a:solidFill>
                <a:latin typeface="黑体" panose="02010609060101010101" pitchFamily="49" charset="-122"/>
                <a:ea typeface="黑体" panose="02010609060101010101" pitchFamily="49" charset="-122"/>
              </a:rPr>
              <a:t>洁净厂房设计规范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GB50687-2011《</a:t>
            </a:r>
            <a:r>
              <a:rPr lang="zh-CN" altLang="en-US" sz="2400" b="1">
                <a:solidFill>
                  <a:srgbClr val="003399"/>
                </a:solidFill>
                <a:latin typeface="黑体" panose="02010609060101010101" pitchFamily="49" charset="-122"/>
                <a:ea typeface="黑体" panose="02010609060101010101" pitchFamily="49" charset="-122"/>
              </a:rPr>
              <a:t>食品工业洁净用房建筑技术规范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GB50472-2008《</a:t>
            </a:r>
            <a:r>
              <a:rPr lang="zh-CN" altLang="en-US" sz="2400" b="1">
                <a:solidFill>
                  <a:srgbClr val="003399"/>
                </a:solidFill>
                <a:latin typeface="黑体" panose="02010609060101010101" pitchFamily="49" charset="-122"/>
                <a:ea typeface="黑体" panose="02010609060101010101" pitchFamily="49" charset="-122"/>
              </a:rPr>
              <a:t>电子工业洁净厂房设计规范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GB50457-2008《</a:t>
            </a:r>
            <a:r>
              <a:rPr lang="zh-CN" altLang="en-US" sz="2400" b="1">
                <a:solidFill>
                  <a:srgbClr val="003399"/>
                </a:solidFill>
                <a:latin typeface="黑体" panose="02010609060101010101" pitchFamily="49" charset="-122"/>
                <a:ea typeface="黑体" panose="02010609060101010101" pitchFamily="49" charset="-122"/>
              </a:rPr>
              <a:t>医药工业洁净厂房设计规范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7"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 name="Freeform 3"/>
          <p:cNvSpPr/>
          <p:nvPr/>
        </p:nvSpPr>
        <p:spPr>
          <a:xfrm>
            <a:off x="3924300" y="3213100"/>
            <a:ext cx="1223963" cy="431800"/>
          </a:xfrm>
          <a:custGeom>
            <a:avLst/>
            <a:gdLst>
              <a:gd name="connsiteX0" fmla="*/ 0 w 1224026"/>
              <a:gd name="connsiteY0" fmla="*/ 215900 h 431800"/>
              <a:gd name="connsiteX1" fmla="*/ 305942 w 1224026"/>
              <a:gd name="connsiteY1" fmla="*/ 215900 h 431800"/>
              <a:gd name="connsiteX2" fmla="*/ 305942 w 1224026"/>
              <a:gd name="connsiteY2" fmla="*/ 0 h 431800"/>
              <a:gd name="connsiteX3" fmla="*/ 917955 w 1224026"/>
              <a:gd name="connsiteY3" fmla="*/ 0 h 431800"/>
              <a:gd name="connsiteX4" fmla="*/ 917955 w 1224026"/>
              <a:gd name="connsiteY4" fmla="*/ 215900 h 431800"/>
              <a:gd name="connsiteX5" fmla="*/ 1224026 w 1224026"/>
              <a:gd name="connsiteY5" fmla="*/ 215900 h 431800"/>
              <a:gd name="connsiteX6" fmla="*/ 612013 w 1224026"/>
              <a:gd name="connsiteY6" fmla="*/ 431800 h 431800"/>
              <a:gd name="connsiteX7" fmla="*/ 0 w 1224026"/>
              <a:gd name="connsiteY7" fmla="*/ 215900 h 431800"/>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224026" h="431800">
                <a:moveTo>
                  <a:pt x="0" y="215900"/>
                </a:moveTo>
                <a:lnTo>
                  <a:pt x="305942" y="215900"/>
                </a:lnTo>
                <a:lnTo>
                  <a:pt x="305942" y="0"/>
                </a:lnTo>
                <a:lnTo>
                  <a:pt x="917955" y="0"/>
                </a:lnTo>
                <a:lnTo>
                  <a:pt x="917955" y="215900"/>
                </a:lnTo>
                <a:lnTo>
                  <a:pt x="1224026" y="215900"/>
                </a:lnTo>
                <a:lnTo>
                  <a:pt x="612013" y="431800"/>
                </a:lnTo>
                <a:lnTo>
                  <a:pt x="0" y="215900"/>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3917950" y="3206750"/>
            <a:ext cx="1236663" cy="444500"/>
          </a:xfrm>
          <a:custGeom>
            <a:avLst/>
            <a:gdLst>
              <a:gd name="connsiteX0" fmla="*/ 6350 w 1236726"/>
              <a:gd name="connsiteY0" fmla="*/ 222250 h 444500"/>
              <a:gd name="connsiteX1" fmla="*/ 312292 w 1236726"/>
              <a:gd name="connsiteY1" fmla="*/ 222250 h 444500"/>
              <a:gd name="connsiteX2" fmla="*/ 312292 w 1236726"/>
              <a:gd name="connsiteY2" fmla="*/ 6350 h 444500"/>
              <a:gd name="connsiteX3" fmla="*/ 924305 w 1236726"/>
              <a:gd name="connsiteY3" fmla="*/ 6350 h 444500"/>
              <a:gd name="connsiteX4" fmla="*/ 924305 w 1236726"/>
              <a:gd name="connsiteY4" fmla="*/ 222250 h 444500"/>
              <a:gd name="connsiteX5" fmla="*/ 1230376 w 1236726"/>
              <a:gd name="connsiteY5" fmla="*/ 222250 h 444500"/>
              <a:gd name="connsiteX6" fmla="*/ 618363 w 1236726"/>
              <a:gd name="connsiteY6" fmla="*/ 438150 h 444500"/>
              <a:gd name="connsiteX7" fmla="*/ 6350 w 1236726"/>
              <a:gd name="connsiteY7" fmla="*/ 222250 h 444500"/>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236726" h="444500">
                <a:moveTo>
                  <a:pt x="6350" y="222250"/>
                </a:moveTo>
                <a:lnTo>
                  <a:pt x="312292" y="222250"/>
                </a:lnTo>
                <a:lnTo>
                  <a:pt x="312292" y="6350"/>
                </a:lnTo>
                <a:lnTo>
                  <a:pt x="924305" y="6350"/>
                </a:lnTo>
                <a:lnTo>
                  <a:pt x="924305" y="222250"/>
                </a:lnTo>
                <a:lnTo>
                  <a:pt x="1230376" y="222250"/>
                </a:lnTo>
                <a:lnTo>
                  <a:pt x="618363" y="438150"/>
                </a:lnTo>
                <a:lnTo>
                  <a:pt x="6350" y="222250"/>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7" name="Freeform 3"/>
          <p:cNvSpPr/>
          <p:nvPr/>
        </p:nvSpPr>
        <p:spPr>
          <a:xfrm>
            <a:off x="3924300" y="4508500"/>
            <a:ext cx="1223963" cy="433388"/>
          </a:xfrm>
          <a:custGeom>
            <a:avLst/>
            <a:gdLst>
              <a:gd name="connsiteX0" fmla="*/ 0 w 1224026"/>
              <a:gd name="connsiteY0" fmla="*/ 216661 h 433323"/>
              <a:gd name="connsiteX1" fmla="*/ 305942 w 1224026"/>
              <a:gd name="connsiteY1" fmla="*/ 216661 h 433323"/>
              <a:gd name="connsiteX2" fmla="*/ 305942 w 1224026"/>
              <a:gd name="connsiteY2" fmla="*/ 0 h 433323"/>
              <a:gd name="connsiteX3" fmla="*/ 917955 w 1224026"/>
              <a:gd name="connsiteY3" fmla="*/ 0 h 433323"/>
              <a:gd name="connsiteX4" fmla="*/ 917955 w 1224026"/>
              <a:gd name="connsiteY4" fmla="*/ 216661 h 433323"/>
              <a:gd name="connsiteX5" fmla="*/ 1224026 w 1224026"/>
              <a:gd name="connsiteY5" fmla="*/ 216661 h 433323"/>
              <a:gd name="connsiteX6" fmla="*/ 612013 w 1224026"/>
              <a:gd name="connsiteY6" fmla="*/ 433323 h 433323"/>
              <a:gd name="connsiteX7" fmla="*/ 0 w 1224026"/>
              <a:gd name="connsiteY7" fmla="*/ 216661 h 433323"/>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224026" h="433323">
                <a:moveTo>
                  <a:pt x="0" y="216661"/>
                </a:moveTo>
                <a:lnTo>
                  <a:pt x="305942" y="216661"/>
                </a:lnTo>
                <a:lnTo>
                  <a:pt x="305942" y="0"/>
                </a:lnTo>
                <a:lnTo>
                  <a:pt x="917955" y="0"/>
                </a:lnTo>
                <a:lnTo>
                  <a:pt x="917955" y="216661"/>
                </a:lnTo>
                <a:lnTo>
                  <a:pt x="1224026" y="216661"/>
                </a:lnTo>
                <a:lnTo>
                  <a:pt x="612013" y="433323"/>
                </a:lnTo>
                <a:lnTo>
                  <a:pt x="0" y="216661"/>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8" name="Freeform 3"/>
          <p:cNvSpPr/>
          <p:nvPr/>
        </p:nvSpPr>
        <p:spPr>
          <a:xfrm>
            <a:off x="3917950" y="4502150"/>
            <a:ext cx="1236663" cy="446088"/>
          </a:xfrm>
          <a:custGeom>
            <a:avLst/>
            <a:gdLst>
              <a:gd name="connsiteX0" fmla="*/ 6350 w 1236726"/>
              <a:gd name="connsiteY0" fmla="*/ 223011 h 446023"/>
              <a:gd name="connsiteX1" fmla="*/ 312292 w 1236726"/>
              <a:gd name="connsiteY1" fmla="*/ 223011 h 446023"/>
              <a:gd name="connsiteX2" fmla="*/ 312292 w 1236726"/>
              <a:gd name="connsiteY2" fmla="*/ 6350 h 446023"/>
              <a:gd name="connsiteX3" fmla="*/ 924305 w 1236726"/>
              <a:gd name="connsiteY3" fmla="*/ 6350 h 446023"/>
              <a:gd name="connsiteX4" fmla="*/ 924305 w 1236726"/>
              <a:gd name="connsiteY4" fmla="*/ 223011 h 446023"/>
              <a:gd name="connsiteX5" fmla="*/ 1230376 w 1236726"/>
              <a:gd name="connsiteY5" fmla="*/ 223011 h 446023"/>
              <a:gd name="connsiteX6" fmla="*/ 618363 w 1236726"/>
              <a:gd name="connsiteY6" fmla="*/ 439673 h 446023"/>
              <a:gd name="connsiteX7" fmla="*/ 6350 w 1236726"/>
              <a:gd name="connsiteY7" fmla="*/ 223011 h 446023"/>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236726" h="446023">
                <a:moveTo>
                  <a:pt x="6350" y="223011"/>
                </a:moveTo>
                <a:lnTo>
                  <a:pt x="312292" y="223011"/>
                </a:lnTo>
                <a:lnTo>
                  <a:pt x="312292" y="6350"/>
                </a:lnTo>
                <a:lnTo>
                  <a:pt x="924305" y="6350"/>
                </a:lnTo>
                <a:lnTo>
                  <a:pt x="924305" y="223011"/>
                </a:lnTo>
                <a:lnTo>
                  <a:pt x="1230376" y="223011"/>
                </a:lnTo>
                <a:lnTo>
                  <a:pt x="618363" y="439673"/>
                </a:lnTo>
                <a:lnTo>
                  <a:pt x="6350" y="223011"/>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287750" name="TextBox 1"/>
          <p:cNvSpPr txBox="1">
            <a:spLocks noChangeArrowheads="1"/>
          </p:cNvSpPr>
          <p:nvPr/>
        </p:nvSpPr>
        <p:spPr bwMode="auto">
          <a:xfrm>
            <a:off x="584200" y="1282700"/>
            <a:ext cx="58785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（一）依据通风除尘排毒设施技术参数评价</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87751" name="TextBox 1"/>
          <p:cNvSpPr txBox="1">
            <a:spLocks noChangeArrowheads="1"/>
          </p:cNvSpPr>
          <p:nvPr/>
        </p:nvSpPr>
        <p:spPr bwMode="auto">
          <a:xfrm>
            <a:off x="2235200" y="2311400"/>
            <a:ext cx="464026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根据所设置防护设施类型确定其评</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87752" name="TextBox 1"/>
          <p:cNvSpPr txBox="1">
            <a:spLocks noChangeArrowheads="1"/>
          </p:cNvSpPr>
          <p:nvPr/>
        </p:nvSpPr>
        <p:spPr bwMode="auto">
          <a:xfrm>
            <a:off x="3759200" y="2654300"/>
            <a:ext cx="154622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价技术参数</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87753" name="TextBox 1"/>
          <p:cNvSpPr txBox="1">
            <a:spLocks noChangeArrowheads="1"/>
          </p:cNvSpPr>
          <p:nvPr/>
        </p:nvSpPr>
        <p:spPr bwMode="auto">
          <a:xfrm>
            <a:off x="2717800" y="3949700"/>
            <a:ext cx="371316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采取适宜方法检测技术参数</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87754" name="TextBox 1"/>
          <p:cNvSpPr txBox="1">
            <a:spLocks noChangeArrowheads="1"/>
          </p:cNvSpPr>
          <p:nvPr/>
        </p:nvSpPr>
        <p:spPr bwMode="auto">
          <a:xfrm>
            <a:off x="2286000" y="5270500"/>
            <a:ext cx="464026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对应相关标准评价防护设施有效性</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8"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288770" name="TextBox 1"/>
          <p:cNvSpPr txBox="1">
            <a:spLocks noChangeArrowheads="1"/>
          </p:cNvSpPr>
          <p:nvPr/>
        </p:nvSpPr>
        <p:spPr bwMode="auto">
          <a:xfrm>
            <a:off x="1778000" y="2489200"/>
            <a:ext cx="6034088" cy="930275"/>
          </a:xfrm>
          <a:prstGeom prst="rect">
            <a:avLst/>
          </a:prstGeom>
          <a:noFill/>
          <a:ln w="9525">
            <a:noFill/>
            <a:miter lim="800000"/>
          </a:ln>
        </p:spPr>
        <p:txBody>
          <a:bodyPr wrap="none" lIns="0" tIns="0" rIns="0">
            <a:spAutoFit/>
          </a:bodyPr>
          <a:lstStyle/>
          <a:p>
            <a:pPr>
              <a:lnSpc>
                <a:spcPts val="2600"/>
              </a:lnSpc>
            </a:pPr>
            <a:r>
              <a:rPr lang="zh-CN" altLang="en-US" sz="2400" b="1">
                <a:solidFill>
                  <a:srgbClr val="003399"/>
                </a:solidFill>
                <a:latin typeface="黑体" panose="02010609060101010101" pitchFamily="49" charset="-122"/>
                <a:ea typeface="黑体" panose="02010609060101010101" pitchFamily="49" charset="-122"/>
                <a:cs typeface="Wingdings" panose="05000000000000000000" pitchFamily="2" charset="2"/>
              </a:rPr>
              <a:t>■ </a:t>
            </a:r>
            <a:r>
              <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rPr>
              <a:t>控制风速：适用于局部通风和吹吸式通风</a:t>
            </a:r>
            <a:endPar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endParaRPr>
          </a:p>
          <a:p>
            <a:pPr>
              <a:lnSpc>
                <a:spcPts val="1000"/>
              </a:lnSpc>
            </a:pPr>
            <a:endParaRPr lang="en-US" altLang="zh-CN" b="1">
              <a:latin typeface="黑体" panose="02010609060101010101" pitchFamily="49" charset="-122"/>
              <a:ea typeface="黑体" panose="02010609060101010101" pitchFamily="49" charset="-122"/>
              <a:cs typeface="Wingdings" panose="05000000000000000000" pitchFamily="2" charset="2"/>
            </a:endParaRPr>
          </a:p>
          <a:p>
            <a:pPr>
              <a:lnSpc>
                <a:spcPts val="3300"/>
              </a:lnSpc>
            </a:pPr>
            <a:r>
              <a:rPr lang="zh-CN" altLang="en-US" sz="2400" b="1">
                <a:solidFill>
                  <a:srgbClr val="003399"/>
                </a:solidFill>
                <a:latin typeface="黑体" panose="02010609060101010101" pitchFamily="49" charset="-122"/>
                <a:ea typeface="黑体" panose="02010609060101010101" pitchFamily="49" charset="-122"/>
                <a:cs typeface="Wingdings" panose="05000000000000000000" pitchFamily="2" charset="2"/>
              </a:rPr>
              <a:t>■ </a:t>
            </a:r>
            <a:r>
              <a:rPr lang="en-US" altLang="zh-CN" sz="2400" b="1">
                <a:solidFill>
                  <a:srgbClr val="003399"/>
                </a:solidFill>
                <a:latin typeface="黑体" panose="02010609060101010101" pitchFamily="49" charset="-122"/>
                <a:ea typeface="黑体" panose="02010609060101010101" pitchFamily="49" charset="-122"/>
              </a:rPr>
              <a:t>气流组织：适用于全部通风设施</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88771" name="TextBox 1"/>
          <p:cNvSpPr txBox="1">
            <a:spLocks noChangeArrowheads="1"/>
          </p:cNvSpPr>
          <p:nvPr/>
        </p:nvSpPr>
        <p:spPr bwMode="auto">
          <a:xfrm>
            <a:off x="1778000" y="3568700"/>
            <a:ext cx="6034088" cy="379413"/>
          </a:xfrm>
          <a:prstGeom prst="rect">
            <a:avLst/>
          </a:prstGeom>
          <a:noFill/>
          <a:ln w="9525">
            <a:noFill/>
            <a:miter lim="800000"/>
          </a:ln>
        </p:spPr>
        <p:txBody>
          <a:bodyPr wrap="none" lIns="0" tIns="0" rIns="0">
            <a:spAutoFit/>
          </a:bodyPr>
          <a:lstStyle/>
          <a:p>
            <a:pPr>
              <a:lnSpc>
                <a:spcPts val="2600"/>
              </a:lnSpc>
            </a:pPr>
            <a:r>
              <a:rPr lang="zh-CN" altLang="en-US" sz="2400" b="1">
                <a:solidFill>
                  <a:srgbClr val="003399"/>
                </a:solidFill>
                <a:latin typeface="黑体" panose="02010609060101010101" pitchFamily="49" charset="-122"/>
                <a:ea typeface="黑体" panose="02010609060101010101" pitchFamily="49" charset="-122"/>
                <a:cs typeface="Wingdings" panose="05000000000000000000" pitchFamily="2" charset="2"/>
              </a:rPr>
              <a:t>■ </a:t>
            </a:r>
            <a:r>
              <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rPr>
              <a:t>全面通风量和通风换气次数：适用于全面</a:t>
            </a:r>
            <a:endPar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endParaRPr>
          </a:p>
        </p:txBody>
      </p:sp>
      <p:sp>
        <p:nvSpPr>
          <p:cNvPr id="288772" name="TextBox 1"/>
          <p:cNvSpPr txBox="1">
            <a:spLocks noChangeArrowheads="1"/>
          </p:cNvSpPr>
          <p:nvPr/>
        </p:nvSpPr>
        <p:spPr bwMode="auto">
          <a:xfrm>
            <a:off x="1778000" y="4127500"/>
            <a:ext cx="61595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通风</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288773" name="TextBox 1"/>
          <p:cNvSpPr txBox="1">
            <a:spLocks noChangeArrowheads="1"/>
          </p:cNvSpPr>
          <p:nvPr/>
        </p:nvSpPr>
        <p:spPr bwMode="auto">
          <a:xfrm>
            <a:off x="1790700" y="1422400"/>
            <a:ext cx="461645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常用通风除尘排毒设施的技术参数</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1"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5715000" y="6445250"/>
            <a:ext cx="946150" cy="44450"/>
          </a:xfrm>
          <a:custGeom>
            <a:avLst/>
            <a:gdLst>
              <a:gd name="connsiteX0" fmla="*/ 11112 w 945641"/>
              <a:gd name="connsiteY0" fmla="*/ 11112 h 44450"/>
              <a:gd name="connsiteX1" fmla="*/ 934529 w 945641"/>
              <a:gd name="connsiteY1" fmla="*/ 11125 h 44450"/>
            </a:gdLst>
            <a:ahLst/>
            <a:cxnLst>
              <a:cxn ang="0">
                <a:pos x="connsiteX0" y="connsiteY0"/>
              </a:cxn>
              <a:cxn ang="1">
                <a:pos x="connsiteX1" y="connsiteY1"/>
              </a:cxn>
            </a:cxnLst>
            <a:rect l="l" t="t" r="r" b="b"/>
            <a:pathLst>
              <a:path w="945641" h="44450">
                <a:moveTo>
                  <a:pt x="11112" y="11112"/>
                </a:moveTo>
                <a:lnTo>
                  <a:pt x="934529" y="11125"/>
                </a:lnTo>
              </a:path>
            </a:pathLst>
          </a:custGeom>
          <a:ln w="254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5"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pic>
        <p:nvPicPr>
          <p:cNvPr id="289795" name="Picture 3"/>
          <p:cNvPicPr>
            <a:picLocks noChangeAspect="1" noChangeArrowheads="1"/>
          </p:cNvPicPr>
          <p:nvPr/>
        </p:nvPicPr>
        <p:blipFill>
          <a:blip r:embed="rId1"/>
          <a:srcRect/>
          <a:stretch>
            <a:fillRect/>
          </a:stretch>
        </p:blipFill>
        <p:spPr bwMode="auto">
          <a:xfrm>
            <a:off x="1397000" y="5537200"/>
            <a:ext cx="6718300" cy="1143000"/>
          </a:xfrm>
          <a:prstGeom prst="rect">
            <a:avLst/>
          </a:prstGeom>
          <a:noFill/>
          <a:ln w="9525">
            <a:noFill/>
            <a:miter lim="800000"/>
            <a:headEnd/>
            <a:tailEnd/>
          </a:ln>
        </p:spPr>
      </p:pic>
      <p:sp>
        <p:nvSpPr>
          <p:cNvPr id="289796" name="TextBox 1"/>
          <p:cNvSpPr txBox="1">
            <a:spLocks noChangeArrowheads="1"/>
          </p:cNvSpPr>
          <p:nvPr/>
        </p:nvSpPr>
        <p:spPr bwMode="auto">
          <a:xfrm>
            <a:off x="317500" y="1689100"/>
            <a:ext cx="7429500" cy="841375"/>
          </a:xfrm>
          <a:prstGeom prst="rect">
            <a:avLst/>
          </a:prstGeom>
          <a:noFill/>
          <a:ln w="9525">
            <a:noFill/>
            <a:miter lim="800000"/>
          </a:ln>
        </p:spPr>
        <p:txBody>
          <a:bodyPr wrap="none" lIns="0" tIns="0" rIns="0">
            <a:spAutoFit/>
          </a:bodyPr>
          <a:lstStyle/>
          <a:p>
            <a:pPr>
              <a:lnSpc>
                <a:spcPts val="2600"/>
              </a:lnSpc>
            </a:pPr>
            <a:r>
              <a:rPr lang="en-US" altLang="zh-CN" sz="2400" b="1">
                <a:solidFill>
                  <a:srgbClr val="FF0000"/>
                </a:solidFill>
                <a:latin typeface="黑体" panose="02010609060101010101" pitchFamily="49" charset="-122"/>
                <a:ea typeface="黑体" panose="02010609060101010101" pitchFamily="49" charset="-122"/>
                <a:cs typeface="Wingdings" panose="05000000000000000000" pitchFamily="2" charset="2"/>
              </a:rPr>
              <a:t>   □</a:t>
            </a:r>
            <a:r>
              <a:rPr lang="en-US" altLang="zh-CN" sz="2400" b="1">
                <a:latin typeface="黑体" panose="02010609060101010101" pitchFamily="49" charset="-122"/>
                <a:ea typeface="黑体" panose="02010609060101010101" pitchFamily="49" charset="-122"/>
                <a:cs typeface="Times New Roman" panose="02020603050405020304" pitchFamily="18" charset="0"/>
              </a:rPr>
              <a:t>  </a:t>
            </a:r>
            <a:r>
              <a:rPr lang="en-US" altLang="zh-CN" sz="2400" b="1">
                <a:solidFill>
                  <a:srgbClr val="000000"/>
                </a:solidFill>
                <a:latin typeface="黑体" panose="02010609060101010101" pitchFamily="49" charset="-122"/>
                <a:ea typeface="黑体" panose="02010609060101010101" pitchFamily="49" charset="-122"/>
              </a:rPr>
              <a:t>除外部排风罩以外，控制风速和面风速均相同</a:t>
            </a:r>
            <a:endParaRPr lang="en-US" altLang="zh-CN" sz="2400" b="1">
              <a:solidFill>
                <a:srgbClr val="000000"/>
              </a:solidFill>
              <a:latin typeface="黑体" panose="02010609060101010101" pitchFamily="49" charset="-122"/>
              <a:ea typeface="黑体" panose="02010609060101010101" pitchFamily="49" charset="-122"/>
            </a:endParaRPr>
          </a:p>
          <a:p>
            <a:pPr>
              <a:lnSpc>
                <a:spcPts val="3600"/>
              </a:lnSpc>
            </a:pPr>
            <a:r>
              <a:rPr lang="en-US" altLang="zh-CN" sz="2400" b="1">
                <a:solidFill>
                  <a:srgbClr val="FF0000"/>
                </a:solidFill>
                <a:latin typeface="黑体" panose="02010609060101010101" pitchFamily="49" charset="-122"/>
                <a:ea typeface="黑体" panose="02010609060101010101" pitchFamily="49" charset="-122"/>
              </a:rPr>
              <a:t></a:t>
            </a:r>
            <a:r>
              <a:rPr lang="en-US" altLang="zh-CN" sz="2400" b="1">
                <a:latin typeface="黑体" panose="02010609060101010101" pitchFamily="49" charset="-122"/>
                <a:ea typeface="黑体" panose="02010609060101010101" pitchFamily="49" charset="-122"/>
              </a:rPr>
              <a:t> </a:t>
            </a:r>
            <a:r>
              <a:rPr lang="en-US" altLang="zh-CN" sz="2400" b="1">
                <a:solidFill>
                  <a:srgbClr val="FF0000"/>
                </a:solidFill>
                <a:latin typeface="黑体" panose="02010609060101010101" pitchFamily="49" charset="-122"/>
                <a:ea typeface="黑体" panose="02010609060101010101" pitchFamily="49" charset="-122"/>
              </a:rPr>
              <a:t>□</a:t>
            </a:r>
            <a:r>
              <a:rPr lang="en-US" altLang="zh-CN" sz="2400" b="1">
                <a:latin typeface="黑体" panose="02010609060101010101" pitchFamily="49" charset="-122"/>
                <a:ea typeface="黑体" panose="02010609060101010101" pitchFamily="49" charset="-122"/>
              </a:rPr>
              <a:t>  </a:t>
            </a:r>
            <a:r>
              <a:rPr lang="en-US" altLang="zh-CN" sz="2400" b="1">
                <a:solidFill>
                  <a:srgbClr val="000000"/>
                </a:solidFill>
                <a:latin typeface="黑体" panose="02010609060101010101" pitchFamily="49" charset="-122"/>
                <a:ea typeface="黑体" panose="02010609060101010101" pitchFamily="49" charset="-122"/>
              </a:rPr>
              <a:t>控制点与控制风速</a:t>
            </a:r>
            <a:endParaRPr lang="en-US" altLang="zh-CN" sz="2400" b="1">
              <a:solidFill>
                <a:srgbClr val="000000"/>
              </a:solidFill>
              <a:latin typeface="黑体" panose="02010609060101010101" pitchFamily="49" charset="-122"/>
              <a:ea typeface="黑体" panose="02010609060101010101" pitchFamily="49" charset="-122"/>
            </a:endParaRPr>
          </a:p>
        </p:txBody>
      </p:sp>
      <p:sp>
        <p:nvSpPr>
          <p:cNvPr id="9" name="TextBox 1"/>
          <p:cNvSpPr txBox="1"/>
          <p:nvPr/>
        </p:nvSpPr>
        <p:spPr>
          <a:xfrm>
            <a:off x="723900" y="2590800"/>
            <a:ext cx="7889875" cy="379413"/>
          </a:xfrm>
          <a:prstGeom prst="rect">
            <a:avLst/>
          </a:prstGeom>
          <a:noFill/>
        </p:spPr>
        <p:txBody>
          <a:bodyPr wrap="none" lIns="0" tIns="0" rIns="0">
            <a:spAutoFit/>
          </a:bodyPr>
          <a:lstStyle/>
          <a:p>
            <a:pPr fontAlgn="auto">
              <a:lnSpc>
                <a:spcPts val="26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 </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为保证有害物全部吸入罩内，必须在距吸气口最远的有</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289798" name="TextBox 1"/>
          <p:cNvSpPr txBox="1">
            <a:spLocks noChangeArrowheads="1"/>
          </p:cNvSpPr>
          <p:nvPr/>
        </p:nvSpPr>
        <p:spPr bwMode="auto">
          <a:xfrm>
            <a:off x="1181100" y="3060700"/>
            <a:ext cx="677068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害物散发点（即控制点）上造成适当的空气流动。</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1" name="TextBox 1"/>
          <p:cNvSpPr txBox="1"/>
          <p:nvPr/>
        </p:nvSpPr>
        <p:spPr>
          <a:xfrm>
            <a:off x="723900" y="4876800"/>
            <a:ext cx="5880100" cy="379413"/>
          </a:xfrm>
          <a:prstGeom prst="rect">
            <a:avLst/>
          </a:prstGeom>
          <a:noFill/>
        </p:spPr>
        <p:txBody>
          <a:bodyPr wrap="none" lIns="0" tIns="0" rIns="0">
            <a:spAutoFit/>
          </a:bodyPr>
          <a:lstStyle/>
          <a:p>
            <a:pPr fontAlgn="auto">
              <a:lnSpc>
                <a:spcPts val="2600"/>
              </a:lnSpc>
              <a:spcBef>
                <a:spcPts val="0"/>
              </a:spcBef>
              <a:spcAft>
                <a:spcPts val="0"/>
              </a:spcAft>
              <a:defRPr/>
            </a:pPr>
            <a:r>
              <a:rPr lang="en-US" altLang="zh-CN" sz="2400" b="1" dirty="0">
                <a:solidFill>
                  <a:srgbClr val="000000"/>
                </a:solidFill>
                <a:latin typeface="黑体" panose="02010609060101010101" pitchFamily="49" charset="-122"/>
                <a:ea typeface="黑体" panose="02010609060101010101" pitchFamily="49" charset="-122"/>
                <a:cs typeface="Wingdings" panose="05000000000000000000" pitchFamily="18" charset="0"/>
              </a:rPr>
              <a:t>◆</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控制点的空气运动速度称为控制风速。</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289800" name="TextBox 1"/>
          <p:cNvSpPr txBox="1">
            <a:spLocks noChangeArrowheads="1"/>
          </p:cNvSpPr>
          <p:nvPr/>
        </p:nvSpPr>
        <p:spPr bwMode="auto">
          <a:xfrm>
            <a:off x="3365500" y="1143000"/>
            <a:ext cx="12303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控制风速</a:t>
            </a:r>
            <a:endParaRPr lang="en-US" altLang="zh-CN" sz="2400" b="1">
              <a:solidFill>
                <a:srgbClr val="003399"/>
              </a:solidFill>
              <a:latin typeface="黑体" panose="02010609060101010101" pitchFamily="49" charset="-122"/>
              <a:ea typeface="黑体" panose="02010609060101010101" pitchFamily="49" charset="-122"/>
            </a:endParaRPr>
          </a:p>
        </p:txBody>
      </p:sp>
      <p:pic>
        <p:nvPicPr>
          <p:cNvPr id="289801" name="Picture 3"/>
          <p:cNvPicPr>
            <a:picLocks noChangeAspect="1" noChangeArrowheads="1"/>
          </p:cNvPicPr>
          <p:nvPr/>
        </p:nvPicPr>
        <p:blipFill>
          <a:blip r:embed="rId2"/>
          <a:srcRect l="8333" t="32912" r="33333" b="18987"/>
          <a:stretch>
            <a:fillRect/>
          </a:stretch>
        </p:blipFill>
        <p:spPr bwMode="auto">
          <a:xfrm>
            <a:off x="1981200" y="3429000"/>
            <a:ext cx="4800600" cy="1447800"/>
          </a:xfrm>
          <a:prstGeom prst="rect">
            <a:avLst/>
          </a:prstGeom>
          <a:noFill/>
          <a:ln w="9525">
            <a:noFill/>
            <a:miter lim="800000"/>
            <a:headEnd/>
            <a:tailEnd/>
          </a:ln>
        </p:spPr>
      </p:pic>
      <p:sp>
        <p:nvSpPr>
          <p:cNvPr id="14"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pic>
        <p:nvPicPr>
          <p:cNvPr id="290818" name="Picture 3"/>
          <p:cNvPicPr>
            <a:picLocks noChangeAspect="1" noChangeArrowheads="1"/>
          </p:cNvPicPr>
          <p:nvPr/>
        </p:nvPicPr>
        <p:blipFill>
          <a:blip r:embed="rId1"/>
          <a:srcRect/>
          <a:stretch>
            <a:fillRect/>
          </a:stretch>
        </p:blipFill>
        <p:spPr bwMode="auto">
          <a:xfrm>
            <a:off x="0" y="2752725"/>
            <a:ext cx="9144000" cy="3041650"/>
          </a:xfrm>
          <a:prstGeom prst="rect">
            <a:avLst/>
          </a:prstGeom>
          <a:noFill/>
          <a:ln w="9525">
            <a:noFill/>
            <a:miter lim="800000"/>
            <a:headEnd/>
            <a:tailEnd/>
          </a:ln>
        </p:spPr>
      </p:pic>
      <p:sp>
        <p:nvSpPr>
          <p:cNvPr id="290819" name="TextBox 1"/>
          <p:cNvSpPr txBox="1">
            <a:spLocks noChangeArrowheads="1"/>
          </p:cNvSpPr>
          <p:nvPr/>
        </p:nvSpPr>
        <p:spPr bwMode="auto">
          <a:xfrm>
            <a:off x="1676400" y="1752600"/>
            <a:ext cx="433070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不同类型排风罩的控制风速要求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5" name="Freeform 3"/>
          <p:cNvSpPr/>
          <p:nvPr/>
        </p:nvSpPr>
        <p:spPr>
          <a:xfrm>
            <a:off x="1149350" y="2852738"/>
            <a:ext cx="360363" cy="1152525"/>
          </a:xfrm>
          <a:custGeom>
            <a:avLst/>
            <a:gdLst>
              <a:gd name="connsiteX0" fmla="*/ 0 w 360426"/>
              <a:gd name="connsiteY0" fmla="*/ 288035 h 1152525"/>
              <a:gd name="connsiteX1" fmla="*/ 180213 w 360426"/>
              <a:gd name="connsiteY1" fmla="*/ 288035 h 1152525"/>
              <a:gd name="connsiteX2" fmla="*/ 180213 w 360426"/>
              <a:gd name="connsiteY2" fmla="*/ 0 h 1152525"/>
              <a:gd name="connsiteX3" fmla="*/ 360426 w 360426"/>
              <a:gd name="connsiteY3" fmla="*/ 576198 h 1152525"/>
              <a:gd name="connsiteX4" fmla="*/ 180213 w 360426"/>
              <a:gd name="connsiteY4" fmla="*/ 1152525 h 1152525"/>
              <a:gd name="connsiteX5" fmla="*/ 180213 w 360426"/>
              <a:gd name="connsiteY5" fmla="*/ 864361 h 1152525"/>
              <a:gd name="connsiteX6" fmla="*/ 0 w 360426"/>
              <a:gd name="connsiteY6" fmla="*/ 864361 h 1152525"/>
              <a:gd name="connsiteX7" fmla="*/ 0 w 360426"/>
              <a:gd name="connsiteY7" fmla="*/ 288035 h 115252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360426" h="1152525">
                <a:moveTo>
                  <a:pt x="0" y="288035"/>
                </a:moveTo>
                <a:lnTo>
                  <a:pt x="180213" y="288035"/>
                </a:lnTo>
                <a:lnTo>
                  <a:pt x="180213" y="0"/>
                </a:lnTo>
                <a:lnTo>
                  <a:pt x="360426" y="576198"/>
                </a:lnTo>
                <a:lnTo>
                  <a:pt x="180213" y="1152525"/>
                </a:lnTo>
                <a:lnTo>
                  <a:pt x="180213" y="864361"/>
                </a:lnTo>
                <a:lnTo>
                  <a:pt x="0" y="864361"/>
                </a:lnTo>
                <a:lnTo>
                  <a:pt x="0" y="288035"/>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1143000" y="2846388"/>
            <a:ext cx="373063" cy="1165225"/>
          </a:xfrm>
          <a:custGeom>
            <a:avLst/>
            <a:gdLst>
              <a:gd name="connsiteX0" fmla="*/ 6350 w 373126"/>
              <a:gd name="connsiteY0" fmla="*/ 294385 h 1165225"/>
              <a:gd name="connsiteX1" fmla="*/ 186563 w 373126"/>
              <a:gd name="connsiteY1" fmla="*/ 294385 h 1165225"/>
              <a:gd name="connsiteX2" fmla="*/ 186563 w 373126"/>
              <a:gd name="connsiteY2" fmla="*/ 6350 h 1165225"/>
              <a:gd name="connsiteX3" fmla="*/ 366776 w 373126"/>
              <a:gd name="connsiteY3" fmla="*/ 582548 h 1165225"/>
              <a:gd name="connsiteX4" fmla="*/ 186563 w 373126"/>
              <a:gd name="connsiteY4" fmla="*/ 1158875 h 1165225"/>
              <a:gd name="connsiteX5" fmla="*/ 186563 w 373126"/>
              <a:gd name="connsiteY5" fmla="*/ 870711 h 1165225"/>
              <a:gd name="connsiteX6" fmla="*/ 6350 w 373126"/>
              <a:gd name="connsiteY6" fmla="*/ 870711 h 1165225"/>
              <a:gd name="connsiteX7" fmla="*/ 6350 w 373126"/>
              <a:gd name="connsiteY7" fmla="*/ 294385 h 116522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373126" h="1165225">
                <a:moveTo>
                  <a:pt x="6350" y="294385"/>
                </a:moveTo>
                <a:lnTo>
                  <a:pt x="186563" y="294385"/>
                </a:lnTo>
                <a:lnTo>
                  <a:pt x="186563" y="6350"/>
                </a:lnTo>
                <a:lnTo>
                  <a:pt x="366776" y="582548"/>
                </a:lnTo>
                <a:lnTo>
                  <a:pt x="186563" y="1158875"/>
                </a:lnTo>
                <a:lnTo>
                  <a:pt x="186563" y="870711"/>
                </a:lnTo>
                <a:lnTo>
                  <a:pt x="6350" y="870711"/>
                </a:lnTo>
                <a:lnTo>
                  <a:pt x="6350" y="294385"/>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2" name="TextBox 1"/>
          <p:cNvSpPr txBox="1"/>
          <p:nvPr/>
        </p:nvSpPr>
        <p:spPr>
          <a:xfrm>
            <a:off x="304800" y="2387600"/>
            <a:ext cx="619125" cy="2495550"/>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不同</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类型</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排风</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罩的</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控制</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风速</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7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要求</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pic>
        <p:nvPicPr>
          <p:cNvPr id="291845" name="Picture 2"/>
          <p:cNvPicPr>
            <a:picLocks noChangeAspect="1" noChangeArrowheads="1"/>
          </p:cNvPicPr>
          <p:nvPr/>
        </p:nvPicPr>
        <p:blipFill>
          <a:blip r:embed="rId1"/>
          <a:srcRect l="37917" t="20000" r="17500" b="10370"/>
          <a:stretch>
            <a:fillRect/>
          </a:stretch>
        </p:blipFill>
        <p:spPr bwMode="auto">
          <a:xfrm>
            <a:off x="1752600" y="969963"/>
            <a:ext cx="7162800" cy="5689600"/>
          </a:xfrm>
          <a:prstGeom prst="rect">
            <a:avLst/>
          </a:prstGeom>
          <a:noFill/>
          <a:ln w="9525">
            <a:noFill/>
            <a:miter lim="800000"/>
            <a:headEnd/>
            <a:tailEnd/>
          </a:ln>
        </p:spPr>
      </p:pic>
      <p:sp>
        <p:nvSpPr>
          <p:cNvPr id="8"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pic>
        <p:nvPicPr>
          <p:cNvPr id="292866" name="Picture 3"/>
          <p:cNvPicPr>
            <a:picLocks noChangeAspect="1" noChangeArrowheads="1"/>
          </p:cNvPicPr>
          <p:nvPr/>
        </p:nvPicPr>
        <p:blipFill>
          <a:blip r:embed="rId1"/>
          <a:srcRect/>
          <a:stretch>
            <a:fillRect/>
          </a:stretch>
        </p:blipFill>
        <p:spPr bwMode="auto">
          <a:xfrm>
            <a:off x="304800" y="2133600"/>
            <a:ext cx="8753475" cy="4354513"/>
          </a:xfrm>
          <a:prstGeom prst="rect">
            <a:avLst/>
          </a:prstGeom>
          <a:noFill/>
          <a:ln w="9525">
            <a:noFill/>
            <a:miter lim="800000"/>
            <a:headEnd/>
            <a:tailEnd/>
          </a:ln>
        </p:spPr>
      </p:pic>
      <p:sp>
        <p:nvSpPr>
          <p:cNvPr id="2" name="TextBox 1"/>
          <p:cNvSpPr txBox="1"/>
          <p:nvPr/>
        </p:nvSpPr>
        <p:spPr>
          <a:xfrm>
            <a:off x="2501900" y="1574800"/>
            <a:ext cx="3232150" cy="392113"/>
          </a:xfrm>
          <a:prstGeom prst="rect">
            <a:avLst/>
          </a:prstGeom>
          <a:noFill/>
        </p:spPr>
        <p:txBody>
          <a:bodyPr wrap="none" lIns="0" tIns="0" rIns="0">
            <a:spAutoFit/>
          </a:bodyPr>
          <a:lstStyle/>
          <a:p>
            <a:pPr fontAlgn="auto">
              <a:lnSpc>
                <a:spcPts val="2700"/>
              </a:lnSpc>
              <a:spcBef>
                <a:spcPts val="0"/>
              </a:spcBef>
              <a:spcAft>
                <a:spcPts val="0"/>
              </a:spcAft>
              <a:defRPr/>
            </a:pPr>
            <a:r>
              <a:rPr lang="en-US" altLang="zh-CN" sz="2795" b="1" dirty="0">
                <a:solidFill>
                  <a:srgbClr val="003399"/>
                </a:solidFill>
                <a:latin typeface="黑体" panose="02010609060101010101" pitchFamily="49" charset="-122"/>
                <a:ea typeface="黑体" panose="02010609060101010101" pitchFamily="49" charset="-122"/>
                <a:cs typeface="黑体" panose="02010609060101010101" pitchFamily="49" charset="-122"/>
              </a:rPr>
              <a:t>有效利用吹吸式风罩</a:t>
            </a:r>
            <a:endParaRPr lang="en-US" altLang="zh-CN" sz="279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8"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293890" name="TextBox 1"/>
          <p:cNvSpPr txBox="1">
            <a:spLocks noChangeArrowheads="1"/>
          </p:cNvSpPr>
          <p:nvPr/>
        </p:nvSpPr>
        <p:spPr bwMode="auto">
          <a:xfrm>
            <a:off x="330200" y="1193800"/>
            <a:ext cx="278447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FF0000"/>
                </a:solidFill>
                <a:latin typeface="黑体" panose="02010609060101010101" pitchFamily="49" charset="-122"/>
                <a:ea typeface="黑体" panose="02010609060101010101" pitchFamily="49" charset="-122"/>
              </a:rPr>
              <a:t>全面通风的气流组织</a:t>
            </a:r>
            <a:endParaRPr lang="en-US" altLang="zh-CN" sz="2400" b="1">
              <a:solidFill>
                <a:srgbClr val="FF0000"/>
              </a:solidFill>
              <a:latin typeface="黑体" panose="02010609060101010101" pitchFamily="49" charset="-122"/>
              <a:ea typeface="黑体" panose="02010609060101010101" pitchFamily="49" charset="-122"/>
            </a:endParaRPr>
          </a:p>
        </p:txBody>
      </p:sp>
      <p:sp>
        <p:nvSpPr>
          <p:cNvPr id="19" name="TextBox 1"/>
          <p:cNvSpPr txBox="1"/>
          <p:nvPr/>
        </p:nvSpPr>
        <p:spPr>
          <a:xfrm>
            <a:off x="787400" y="1651000"/>
            <a:ext cx="4906963" cy="328613"/>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a:t>
            </a:r>
            <a:r>
              <a:rPr lang="en-US" altLang="zh-CN" sz="2005"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送风口靠近人，排放口靠近污染物，</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20" name="TextBox 1"/>
          <p:cNvSpPr txBox="1"/>
          <p:nvPr/>
        </p:nvSpPr>
        <p:spPr>
          <a:xfrm>
            <a:off x="1244600" y="2057400"/>
            <a:ext cx="3613150" cy="303213"/>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操作人员位于污染物的上风侧；</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21" name="TextBox 1"/>
          <p:cNvSpPr txBox="1"/>
          <p:nvPr/>
        </p:nvSpPr>
        <p:spPr>
          <a:xfrm>
            <a:off x="787400" y="2832100"/>
            <a:ext cx="4906963" cy="328613"/>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a:t>
            </a:r>
            <a:r>
              <a:rPr lang="en-US" altLang="zh-CN" sz="2005"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车间卫生条件比周围环境要求高时，</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22" name="TextBox 1"/>
          <p:cNvSpPr txBox="1"/>
          <p:nvPr/>
        </p:nvSpPr>
        <p:spPr>
          <a:xfrm>
            <a:off x="1244600" y="3238500"/>
            <a:ext cx="2065338" cy="303213"/>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应保持室内正压；</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23" name="TextBox 1"/>
          <p:cNvSpPr txBox="1"/>
          <p:nvPr/>
        </p:nvSpPr>
        <p:spPr>
          <a:xfrm>
            <a:off x="787400" y="4025900"/>
            <a:ext cx="4648200" cy="328613"/>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a:t>
            </a:r>
            <a:r>
              <a:rPr lang="en-US" altLang="zh-CN" sz="2005"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全面通风时进气气流应均匀分布，</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24" name="TextBox 1"/>
          <p:cNvSpPr txBox="1"/>
          <p:nvPr/>
        </p:nvSpPr>
        <p:spPr>
          <a:xfrm>
            <a:off x="1244600" y="4445000"/>
            <a:ext cx="3871913" cy="700088"/>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减少涡流，避免有害物在局部作业</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100"/>
              </a:lnSpc>
              <a:spcBef>
                <a:spcPts val="0"/>
              </a:spcBef>
              <a:spcAft>
                <a:spcPts val="0"/>
              </a:spcAft>
              <a:defRPr/>
            </a:pP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场所积聚；</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25" name="TextBox 1"/>
          <p:cNvSpPr txBox="1"/>
          <p:nvPr/>
        </p:nvSpPr>
        <p:spPr>
          <a:xfrm>
            <a:off x="787400" y="5613400"/>
            <a:ext cx="4648200" cy="328613"/>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a:t>
            </a:r>
            <a:r>
              <a:rPr lang="en-US" altLang="zh-CN" sz="2005"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进排风口位置安排得当，防止进风</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26" name="TextBox 1"/>
          <p:cNvSpPr txBox="1"/>
          <p:nvPr/>
        </p:nvSpPr>
        <p:spPr>
          <a:xfrm>
            <a:off x="1244600" y="6032500"/>
            <a:ext cx="4129088" cy="700088"/>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气流不经污染地带就直接排出室外，</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100"/>
              </a:lnSpc>
              <a:spcBef>
                <a:spcPts val="0"/>
              </a:spcBef>
              <a:spcAft>
                <a:spcPts val="0"/>
              </a:spcAft>
              <a:defRPr/>
            </a:pPr>
            <a:r>
              <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rPr>
              <a:t>避免气流短路。</a:t>
            </a:r>
            <a:endParaRPr lang="en-US" altLang="zh-CN" sz="200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pic>
        <p:nvPicPr>
          <p:cNvPr id="293899" name="Picture 3"/>
          <p:cNvPicPr>
            <a:picLocks noChangeAspect="1" noChangeArrowheads="1"/>
          </p:cNvPicPr>
          <p:nvPr/>
        </p:nvPicPr>
        <p:blipFill>
          <a:blip r:embed="rId1"/>
          <a:srcRect l="64716" t="2354" r="172" b="3854"/>
          <a:stretch>
            <a:fillRect/>
          </a:stretch>
        </p:blipFill>
        <p:spPr bwMode="auto">
          <a:xfrm>
            <a:off x="6019800" y="990600"/>
            <a:ext cx="2590800" cy="5562600"/>
          </a:xfrm>
          <a:prstGeom prst="rect">
            <a:avLst/>
          </a:prstGeom>
          <a:noFill/>
          <a:ln w="9525">
            <a:noFill/>
            <a:miter lim="800000"/>
            <a:headEnd/>
            <a:tailEnd/>
          </a:ln>
        </p:spPr>
      </p:pic>
      <p:sp>
        <p:nvSpPr>
          <p:cNvPr id="14"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0" y="0"/>
            <a:ext cx="9144000" cy="6858000"/>
          </a:xfrm>
          <a:custGeom>
            <a:avLst/>
            <a:gdLst>
              <a:gd name="connsiteX0" fmla="*/ 0 w 9144000"/>
              <a:gd name="connsiteY0" fmla="*/ 6858000 h 6858000"/>
              <a:gd name="connsiteX1" fmla="*/ 9144000 w 9144000"/>
              <a:gd name="connsiteY1" fmla="*/ 6858000 h 6858000"/>
              <a:gd name="connsiteX2" fmla="*/ 9144000 w 9144000"/>
              <a:gd name="connsiteY2" fmla="*/ 0 h 6858000"/>
              <a:gd name="connsiteX3" fmla="*/ 0 w 9144000"/>
              <a:gd name="connsiteY3" fmla="*/ 0 h 6858000"/>
              <a:gd name="connsiteX4" fmla="*/ 0 w 9144000"/>
              <a:gd name="connsiteY4" fmla="*/ 6858000 h 6858000"/>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9144000" h="6858000">
                <a:moveTo>
                  <a:pt x="0" y="6858000"/>
                </a:moveTo>
                <a:lnTo>
                  <a:pt x="9144000" y="6858000"/>
                </a:lnTo>
                <a:lnTo>
                  <a:pt x="9144000" y="0"/>
                </a:lnTo>
                <a:lnTo>
                  <a:pt x="0" y="0"/>
                </a:lnTo>
                <a:lnTo>
                  <a:pt x="0" y="6858000"/>
                </a:lnTo>
              </a:path>
            </a:pathLst>
          </a:custGeom>
          <a:solidFill>
            <a:srgbClr val="FFFFFF">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dirty="0"/>
          </a:p>
        </p:txBody>
      </p:sp>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p>
        </p:txBody>
      </p:sp>
      <p:sp>
        <p:nvSpPr>
          <p:cNvPr id="5" name="Freeform 3"/>
          <p:cNvSpPr/>
          <p:nvPr/>
        </p:nvSpPr>
        <p:spPr>
          <a:xfrm>
            <a:off x="4133850" y="2243138"/>
            <a:ext cx="1609725" cy="34925"/>
          </a:xfrm>
          <a:custGeom>
            <a:avLst/>
            <a:gdLst>
              <a:gd name="connsiteX0" fmla="*/ 8873 w 1610464"/>
              <a:gd name="connsiteY0" fmla="*/ 8873 h 35492"/>
              <a:gd name="connsiteX1" fmla="*/ 1601591 w 1610464"/>
              <a:gd name="connsiteY1" fmla="*/ 8873 h 35492"/>
            </a:gdLst>
            <a:ahLst/>
            <a:cxnLst>
              <a:cxn ang="0">
                <a:pos x="connsiteX0" y="connsiteY0"/>
              </a:cxn>
              <a:cxn ang="1">
                <a:pos x="connsiteX1" y="connsiteY1"/>
              </a:cxn>
            </a:cxnLst>
            <a:rect l="l" t="t" r="r" b="b"/>
            <a:pathLst>
              <a:path w="1610464" h="35492">
                <a:moveTo>
                  <a:pt x="8873" y="8873"/>
                </a:moveTo>
                <a:lnTo>
                  <a:pt x="1601591" y="8873"/>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p>
        </p:txBody>
      </p:sp>
      <p:sp>
        <p:nvSpPr>
          <p:cNvPr id="2" name="TextBox 1"/>
          <p:cNvSpPr txBox="1"/>
          <p:nvPr/>
        </p:nvSpPr>
        <p:spPr>
          <a:xfrm>
            <a:off x="584200" y="2032000"/>
            <a:ext cx="930275" cy="930275"/>
          </a:xfrm>
          <a:prstGeom prst="rect">
            <a:avLst/>
          </a:prstGeom>
          <a:noFill/>
        </p:spPr>
        <p:txBody>
          <a:bodyPr wrap="none" lIns="0" tIns="0" rIns="0">
            <a:spAutoFit/>
          </a:bodyPr>
          <a:lstStyle/>
          <a:p>
            <a:pPr fontAlgn="auto">
              <a:lnSpc>
                <a:spcPts val="1800"/>
              </a:lnSpc>
              <a:spcBef>
                <a:spcPts val="0"/>
              </a:spcBef>
              <a:spcAft>
                <a:spcPts val="0"/>
              </a:spcAft>
              <a:defRPr/>
            </a:pPr>
            <a:r>
              <a:rPr lang="en-US" altLang="zh-CN" b="1" dirty="0">
                <a:solidFill>
                  <a:srgbClr val="FF0000"/>
                </a:solidFill>
                <a:latin typeface="Times New Roman" panose="02020603050405020304" pitchFamily="18" charset="0"/>
                <a:ea typeface="+mn-ea"/>
                <a:cs typeface="Times New Roman" panose="02020603050405020304" pitchFamily="18" charset="0"/>
              </a:rPr>
              <a:t>方法一：</a:t>
            </a:r>
            <a:endParaRPr lang="en-US" altLang="zh-CN" b="1" dirty="0">
              <a:solidFill>
                <a:srgbClr val="FF0000"/>
              </a:solidFill>
              <a:latin typeface="Times New Roman" panose="02020603050405020304" pitchFamily="18" charset="0"/>
              <a:ea typeface="+mn-ea"/>
              <a:cs typeface="Times New Roman" panose="02020603050405020304" pitchFamily="18" charset="0"/>
            </a:endParaRPr>
          </a:p>
          <a:p>
            <a:pPr fontAlgn="auto">
              <a:lnSpc>
                <a:spcPts val="1000"/>
              </a:lnSpc>
              <a:spcBef>
                <a:spcPts val="0"/>
              </a:spcBef>
              <a:spcAft>
                <a:spcPts val="0"/>
              </a:spcAft>
              <a:defRPr/>
            </a:pPr>
            <a:endParaRPr lang="en-US" altLang="zh-CN" b="1" dirty="0">
              <a:latin typeface="+mn-lt"/>
              <a:ea typeface="+mn-ea"/>
            </a:endParaRPr>
          </a:p>
          <a:p>
            <a:pPr fontAlgn="auto">
              <a:lnSpc>
                <a:spcPts val="1000"/>
              </a:lnSpc>
              <a:spcBef>
                <a:spcPts val="0"/>
              </a:spcBef>
              <a:spcAft>
                <a:spcPts val="0"/>
              </a:spcAft>
              <a:defRPr/>
            </a:pPr>
            <a:endParaRPr lang="en-US" altLang="zh-CN" b="1" dirty="0">
              <a:latin typeface="+mn-lt"/>
              <a:ea typeface="+mn-ea"/>
            </a:endParaRPr>
          </a:p>
          <a:p>
            <a:pPr fontAlgn="auto">
              <a:lnSpc>
                <a:spcPts val="1000"/>
              </a:lnSpc>
              <a:spcBef>
                <a:spcPts val="0"/>
              </a:spcBef>
              <a:spcAft>
                <a:spcPts val="0"/>
              </a:spcAft>
              <a:defRPr/>
            </a:pPr>
            <a:endParaRPr lang="en-US" altLang="zh-CN" b="1" dirty="0">
              <a:latin typeface="+mn-lt"/>
              <a:ea typeface="+mn-ea"/>
            </a:endParaRPr>
          </a:p>
          <a:p>
            <a:pPr fontAlgn="auto">
              <a:lnSpc>
                <a:spcPts val="2100"/>
              </a:lnSpc>
              <a:spcBef>
                <a:spcPts val="0"/>
              </a:spcBef>
              <a:spcAft>
                <a:spcPts val="0"/>
              </a:spcAft>
              <a:defRPr/>
            </a:pPr>
            <a:r>
              <a:rPr lang="en-US" altLang="zh-CN" sz="1800" b="1" dirty="0">
                <a:solidFill>
                  <a:srgbClr val="000000"/>
                </a:solidFill>
                <a:latin typeface="Times New Roman" panose="02020603050405020304" pitchFamily="18" charset="0"/>
                <a:ea typeface="+mn-ea"/>
                <a:cs typeface="Times New Roman" panose="02020603050405020304" pitchFamily="18" charset="0"/>
              </a:rPr>
              <a:t>式中：</a:t>
            </a:r>
            <a:endParaRPr lang="en-US" altLang="zh-CN" sz="1800" b="1" dirty="0">
              <a:solidFill>
                <a:srgbClr val="000000"/>
              </a:solidFill>
              <a:latin typeface="Times New Roman" panose="02020603050405020304" pitchFamily="18" charset="0"/>
              <a:ea typeface="+mn-ea"/>
              <a:cs typeface="Times New Roman" panose="02020603050405020304" pitchFamily="18" charset="0"/>
            </a:endParaRPr>
          </a:p>
        </p:txBody>
      </p:sp>
      <p:sp>
        <p:nvSpPr>
          <p:cNvPr id="294917" name="TextBox 1"/>
          <p:cNvSpPr txBox="1">
            <a:spLocks noChangeArrowheads="1"/>
          </p:cNvSpPr>
          <p:nvPr/>
        </p:nvSpPr>
        <p:spPr bwMode="auto">
          <a:xfrm>
            <a:off x="571500" y="3146425"/>
            <a:ext cx="8115300" cy="3482975"/>
          </a:xfrm>
          <a:prstGeom prst="rect">
            <a:avLst/>
          </a:prstGeom>
          <a:noFill/>
          <a:ln w="9525">
            <a:noFill/>
            <a:miter lim="800000"/>
          </a:ln>
        </p:spPr>
        <p:txBody>
          <a:bodyPr lIns="0" tIns="0" rIns="0">
            <a:spAutoFit/>
          </a:bodyPr>
          <a:lstStyle/>
          <a:p>
            <a:pPr>
              <a:lnSpc>
                <a:spcPts val="1900"/>
              </a:lnSpc>
              <a:tabLst>
                <a:tab pos="292100" algn="l"/>
                <a:tab pos="355600" algn="l"/>
                <a:tab pos="1143000" algn="l"/>
                <a:tab pos="2984500" algn="l"/>
              </a:tabLst>
            </a:pPr>
            <a:r>
              <a:rPr lang="en-US" altLang="zh-CN" sz="2000" b="1">
                <a:latin typeface="Calibri" panose="020F0502020204030204" pitchFamily="34" charset="0"/>
              </a:rPr>
              <a:t>		</a:t>
            </a:r>
            <a:r>
              <a:rPr lang="en-US" altLang="zh-CN" sz="2000" b="1">
                <a:solidFill>
                  <a:srgbClr val="000000"/>
                </a:solidFill>
                <a:latin typeface="Times New Roman" panose="02020603050405020304" pitchFamily="18" charset="0"/>
                <a:cs typeface="Times New Roman" panose="02020603050405020304" pitchFamily="18" charset="0"/>
              </a:rPr>
              <a:t>Q——换气量，m</a:t>
            </a:r>
            <a:r>
              <a:rPr lang="en-US" altLang="zh-CN" sz="2000" b="1" baseline="30000">
                <a:solidFill>
                  <a:srgbClr val="000000"/>
                </a:solidFill>
                <a:latin typeface="Times New Roman" panose="02020603050405020304" pitchFamily="18" charset="0"/>
                <a:cs typeface="Times New Roman" panose="02020603050405020304" pitchFamily="18" charset="0"/>
              </a:rPr>
              <a:t>3</a:t>
            </a:r>
            <a:r>
              <a:rPr lang="en-US" altLang="zh-CN" sz="2000" b="1">
                <a:solidFill>
                  <a:srgbClr val="000000"/>
                </a:solidFill>
                <a:latin typeface="Times New Roman" panose="02020603050405020304" pitchFamily="18" charset="0"/>
                <a:cs typeface="Times New Roman" panose="02020603050405020304" pitchFamily="18" charset="0"/>
              </a:rPr>
              <a:t>/h；</a:t>
            </a:r>
            <a:endParaRPr lang="en-US" altLang="zh-CN" sz="2000" b="1">
              <a:solidFill>
                <a:srgbClr val="000000"/>
              </a:solidFill>
              <a:latin typeface="Times New Roman" panose="02020603050405020304" pitchFamily="18" charset="0"/>
              <a:cs typeface="Times New Roman" panose="02020603050405020304" pitchFamily="18" charset="0"/>
            </a:endParaRPr>
          </a:p>
          <a:p>
            <a:pPr>
              <a:lnSpc>
                <a:spcPts val="1000"/>
              </a:lnSpc>
              <a:tabLst>
                <a:tab pos="292100" algn="l"/>
                <a:tab pos="355600" algn="l"/>
                <a:tab pos="1143000" algn="l"/>
                <a:tab pos="2984500" algn="l"/>
              </a:tabLst>
            </a:pPr>
            <a:endParaRPr lang="en-US" altLang="zh-CN" sz="2000" b="1">
              <a:latin typeface="Calibri" panose="020F0502020204030204" pitchFamily="34" charset="0"/>
            </a:endParaRPr>
          </a:p>
          <a:p>
            <a:pPr>
              <a:lnSpc>
                <a:spcPts val="2200"/>
              </a:lnSpc>
              <a:tabLst>
                <a:tab pos="292100" algn="l"/>
                <a:tab pos="355600" algn="l"/>
                <a:tab pos="1143000" algn="l"/>
                <a:tab pos="2984500" algn="l"/>
              </a:tabLst>
            </a:pPr>
            <a:r>
              <a:rPr lang="en-US" altLang="zh-CN" sz="2000" b="1">
                <a:latin typeface="Calibri" panose="020F0502020204030204" pitchFamily="34" charset="0"/>
              </a:rPr>
              <a:t>		</a:t>
            </a:r>
            <a:r>
              <a:rPr lang="en-US" altLang="zh-CN" sz="2000" b="1">
                <a:solidFill>
                  <a:srgbClr val="000000"/>
                </a:solidFill>
                <a:latin typeface="Times New Roman" panose="02020603050405020304" pitchFamily="18" charset="0"/>
                <a:cs typeface="Times New Roman" panose="02020603050405020304" pitchFamily="18" charset="0"/>
              </a:rPr>
              <a:t>M——有害物产生量，mg/h；</a:t>
            </a:r>
            <a:endParaRPr lang="en-US" altLang="zh-CN" sz="2000" b="1">
              <a:solidFill>
                <a:srgbClr val="000000"/>
              </a:solidFill>
              <a:latin typeface="Times New Roman" panose="02020603050405020304" pitchFamily="18" charset="0"/>
              <a:cs typeface="Times New Roman" panose="02020603050405020304" pitchFamily="18" charset="0"/>
            </a:endParaRPr>
          </a:p>
          <a:p>
            <a:pPr>
              <a:lnSpc>
                <a:spcPts val="1000"/>
              </a:lnSpc>
              <a:tabLst>
                <a:tab pos="292100" algn="l"/>
                <a:tab pos="355600" algn="l"/>
                <a:tab pos="1143000" algn="l"/>
                <a:tab pos="2984500" algn="l"/>
              </a:tabLst>
            </a:pPr>
            <a:endParaRPr lang="en-US" altLang="zh-CN" sz="2000" b="1">
              <a:latin typeface="Calibri" panose="020F0502020204030204" pitchFamily="34" charset="0"/>
            </a:endParaRPr>
          </a:p>
          <a:p>
            <a:pPr>
              <a:lnSpc>
                <a:spcPts val="2200"/>
              </a:lnSpc>
              <a:tabLst>
                <a:tab pos="292100" algn="l"/>
                <a:tab pos="355600" algn="l"/>
                <a:tab pos="1143000" algn="l"/>
                <a:tab pos="2984500" algn="l"/>
              </a:tabLst>
            </a:pPr>
            <a:r>
              <a:rPr lang="en-US" altLang="zh-CN" sz="2000" b="1">
                <a:latin typeface="Calibri" panose="020F0502020204030204" pitchFamily="34" charset="0"/>
              </a:rPr>
              <a:t>		</a:t>
            </a:r>
            <a:r>
              <a:rPr lang="en-US" altLang="zh-CN" sz="2000" b="1">
                <a:solidFill>
                  <a:srgbClr val="000000"/>
                </a:solidFill>
                <a:latin typeface="Times New Roman" panose="02020603050405020304" pitchFamily="18" charset="0"/>
                <a:cs typeface="Times New Roman" panose="02020603050405020304" pitchFamily="18" charset="0"/>
              </a:rPr>
              <a:t>Ys——作业环境有害物浓度限定值，mg/m</a:t>
            </a:r>
            <a:r>
              <a:rPr lang="en-US" altLang="zh-CN" sz="2000" b="1" baseline="30000">
                <a:solidFill>
                  <a:srgbClr val="000000"/>
                </a:solidFill>
                <a:latin typeface="Times New Roman" panose="02020603050405020304" pitchFamily="18" charset="0"/>
                <a:cs typeface="Times New Roman" panose="02020603050405020304" pitchFamily="18" charset="0"/>
              </a:rPr>
              <a:t>3</a:t>
            </a:r>
            <a:r>
              <a:rPr lang="zh-CN" altLang="en-US" sz="2000" b="1">
                <a:solidFill>
                  <a:srgbClr val="000000"/>
                </a:solidFill>
                <a:latin typeface="Times New Roman" panose="02020603050405020304" pitchFamily="18" charset="0"/>
                <a:cs typeface="Times New Roman" panose="02020603050405020304" pitchFamily="18" charset="0"/>
              </a:rPr>
              <a:t>，一般为职业接触限值；</a:t>
            </a:r>
            <a:endParaRPr lang="en-US" altLang="zh-CN" sz="2000" b="1">
              <a:solidFill>
                <a:srgbClr val="000000"/>
              </a:solidFill>
              <a:latin typeface="Times New Roman" panose="02020603050405020304" pitchFamily="18" charset="0"/>
              <a:cs typeface="Times New Roman" panose="02020603050405020304" pitchFamily="18" charset="0"/>
            </a:endParaRPr>
          </a:p>
          <a:p>
            <a:pPr>
              <a:lnSpc>
                <a:spcPts val="1000"/>
              </a:lnSpc>
              <a:tabLst>
                <a:tab pos="292100" algn="l"/>
                <a:tab pos="355600" algn="l"/>
                <a:tab pos="1143000" algn="l"/>
                <a:tab pos="2984500" algn="l"/>
              </a:tabLst>
            </a:pPr>
            <a:endParaRPr lang="en-US" altLang="zh-CN" sz="2000" b="1">
              <a:latin typeface="Calibri" panose="020F0502020204030204" pitchFamily="34" charset="0"/>
            </a:endParaRPr>
          </a:p>
          <a:p>
            <a:pPr>
              <a:lnSpc>
                <a:spcPts val="2200"/>
              </a:lnSpc>
              <a:tabLst>
                <a:tab pos="292100" algn="l"/>
                <a:tab pos="355600" algn="l"/>
                <a:tab pos="1143000" algn="l"/>
                <a:tab pos="2984500" algn="l"/>
              </a:tabLst>
            </a:pPr>
            <a:r>
              <a:rPr lang="en-US" altLang="zh-CN" sz="2000" b="1">
                <a:latin typeface="Calibri" panose="020F0502020204030204" pitchFamily="34" charset="0"/>
              </a:rPr>
              <a:t>	</a:t>
            </a:r>
            <a:r>
              <a:rPr lang="en-US" altLang="zh-CN" sz="2000" b="1">
                <a:solidFill>
                  <a:srgbClr val="000000"/>
                </a:solidFill>
                <a:latin typeface="Times New Roman" panose="02020603050405020304" pitchFamily="18" charset="0"/>
                <a:cs typeface="Times New Roman" panose="02020603050405020304" pitchFamily="18" charset="0"/>
              </a:rPr>
              <a:t>Yo——新鲜空气中该种有害物浓度，大约Yo=0。</a:t>
            </a:r>
            <a:endParaRPr lang="en-US" altLang="zh-CN" sz="2000" b="1">
              <a:solidFill>
                <a:srgbClr val="000000"/>
              </a:solidFill>
              <a:latin typeface="Times New Roman" panose="02020603050405020304" pitchFamily="18" charset="0"/>
              <a:cs typeface="Times New Roman" panose="02020603050405020304" pitchFamily="18" charset="0"/>
            </a:endParaRPr>
          </a:p>
          <a:p>
            <a:pPr>
              <a:lnSpc>
                <a:spcPts val="1000"/>
              </a:lnSpc>
              <a:tabLst>
                <a:tab pos="292100" algn="l"/>
                <a:tab pos="355600" algn="l"/>
                <a:tab pos="1143000" algn="l"/>
                <a:tab pos="2984500" algn="l"/>
              </a:tabLst>
            </a:pPr>
            <a:endParaRPr lang="en-US" altLang="zh-CN" sz="2000" b="1">
              <a:latin typeface="Calibri" panose="020F0502020204030204" pitchFamily="34" charset="0"/>
            </a:endParaRPr>
          </a:p>
          <a:p>
            <a:pPr>
              <a:lnSpc>
                <a:spcPts val="1000"/>
              </a:lnSpc>
              <a:tabLst>
                <a:tab pos="292100" algn="l"/>
                <a:tab pos="355600" algn="l"/>
                <a:tab pos="1143000" algn="l"/>
                <a:tab pos="2984500" algn="l"/>
              </a:tabLst>
            </a:pPr>
            <a:endParaRPr lang="en-US" altLang="zh-CN" sz="2000" b="1">
              <a:latin typeface="Calibri" panose="020F0502020204030204" pitchFamily="34" charset="0"/>
            </a:endParaRPr>
          </a:p>
          <a:p>
            <a:pPr>
              <a:lnSpc>
                <a:spcPts val="2400"/>
              </a:lnSpc>
              <a:tabLst>
                <a:tab pos="292100" algn="l"/>
                <a:tab pos="355600" algn="l"/>
                <a:tab pos="1143000" algn="l"/>
                <a:tab pos="2984500" algn="l"/>
              </a:tabLst>
            </a:pPr>
            <a:r>
              <a:rPr lang="en-US" altLang="zh-CN" sz="2000" b="1">
                <a:solidFill>
                  <a:srgbClr val="FF0000"/>
                </a:solidFill>
                <a:latin typeface="黑体" panose="02010609060101010101" pitchFamily="49" charset="-122"/>
                <a:ea typeface="黑体" panose="02010609060101010101" pitchFamily="49" charset="-122"/>
              </a:rPr>
              <a:t>方法二：</a:t>
            </a:r>
            <a:r>
              <a:rPr lang="en-US" altLang="zh-CN" sz="2000" b="1">
                <a:solidFill>
                  <a:srgbClr val="003399"/>
                </a:solidFill>
                <a:latin typeface="黑体" panose="02010609060101010101" pitchFamily="49" charset="-122"/>
                <a:ea typeface="黑体" panose="02010609060101010101" pitchFamily="49" charset="-122"/>
              </a:rPr>
              <a:t>有害物散发量无法确定时的风量计算</a:t>
            </a:r>
            <a:endParaRPr lang="en-US" altLang="zh-CN" sz="2000" b="1">
              <a:solidFill>
                <a:srgbClr val="003399"/>
              </a:solidFill>
              <a:latin typeface="黑体" panose="02010609060101010101" pitchFamily="49" charset="-122"/>
              <a:ea typeface="黑体" panose="02010609060101010101" pitchFamily="49" charset="-122"/>
            </a:endParaRPr>
          </a:p>
          <a:p>
            <a:pPr>
              <a:lnSpc>
                <a:spcPts val="1000"/>
              </a:lnSpc>
              <a:tabLst>
                <a:tab pos="292100" algn="l"/>
                <a:tab pos="355600" algn="l"/>
                <a:tab pos="1143000" algn="l"/>
                <a:tab pos="2984500" algn="l"/>
              </a:tabLst>
            </a:pPr>
            <a:endParaRPr lang="en-US" altLang="zh-CN" sz="2000" b="1">
              <a:latin typeface="Calibri" panose="020F0502020204030204" pitchFamily="34" charset="0"/>
            </a:endParaRPr>
          </a:p>
          <a:p>
            <a:pPr>
              <a:lnSpc>
                <a:spcPts val="2700"/>
              </a:lnSpc>
              <a:tabLst>
                <a:tab pos="292100" algn="l"/>
                <a:tab pos="355600" algn="l"/>
                <a:tab pos="1143000" algn="l"/>
                <a:tab pos="2984500" algn="l"/>
              </a:tabLst>
            </a:pPr>
            <a:r>
              <a:rPr lang="en-US" altLang="zh-CN" sz="2000" b="1">
                <a:latin typeface="Calibri" panose="020F0502020204030204" pitchFamily="34" charset="0"/>
              </a:rPr>
              <a:t>			</a:t>
            </a:r>
            <a:r>
              <a:rPr lang="en-US" altLang="zh-CN" sz="2000" b="1">
                <a:solidFill>
                  <a:srgbClr val="000000"/>
                </a:solidFill>
                <a:latin typeface="黑体" panose="02010609060101010101" pitchFamily="49" charset="-122"/>
                <a:ea typeface="黑体" panose="02010609060101010101" pitchFamily="49" charset="-122"/>
              </a:rPr>
              <a:t>按经验式计算：</a:t>
            </a:r>
            <a:r>
              <a:rPr lang="en-US" altLang="zh-CN" sz="2000" b="1">
                <a:solidFill>
                  <a:srgbClr val="CC3300"/>
                </a:solidFill>
                <a:latin typeface="Times New Roman" panose="02020603050405020304" pitchFamily="18" charset="0"/>
                <a:cs typeface="Times New Roman" panose="02020603050405020304" pitchFamily="18" charset="0"/>
              </a:rPr>
              <a:t>Q=nVf</a:t>
            </a:r>
            <a:r>
              <a:rPr lang="en-US" altLang="zh-CN" sz="2000" b="1">
                <a:latin typeface="Times New Roman" panose="02020603050405020304" pitchFamily="18" charset="0"/>
                <a:cs typeface="Times New Roman" panose="02020603050405020304" pitchFamily="18" charset="0"/>
              </a:rPr>
              <a:t>   </a:t>
            </a:r>
            <a:r>
              <a:rPr lang="en-US" altLang="zh-CN" sz="2000" b="1">
                <a:solidFill>
                  <a:srgbClr val="000000"/>
                </a:solidFill>
                <a:latin typeface="黑体" panose="02010609060101010101" pitchFamily="49" charset="-122"/>
                <a:ea typeface="黑体" panose="02010609060101010101" pitchFamily="49" charset="-122"/>
              </a:rPr>
              <a:t>（</a:t>
            </a:r>
            <a:r>
              <a:rPr lang="en-US" altLang="zh-CN" sz="2000" b="1">
                <a:solidFill>
                  <a:srgbClr val="000000"/>
                </a:solidFill>
                <a:latin typeface="Times New Roman" panose="02020603050405020304" pitchFamily="18" charset="0"/>
                <a:cs typeface="Times New Roman" panose="02020603050405020304" pitchFamily="18" charset="0"/>
              </a:rPr>
              <a:t>m</a:t>
            </a:r>
            <a:r>
              <a:rPr lang="en-US" altLang="zh-CN" sz="2000" b="1" baseline="30000">
                <a:solidFill>
                  <a:srgbClr val="000000"/>
                </a:solidFill>
                <a:latin typeface="Times New Roman" panose="02020603050405020304" pitchFamily="18" charset="0"/>
                <a:cs typeface="Times New Roman" panose="02020603050405020304" pitchFamily="18" charset="0"/>
              </a:rPr>
              <a:t>3</a:t>
            </a:r>
            <a:r>
              <a:rPr lang="en-US" altLang="zh-CN" sz="2000" b="1">
                <a:solidFill>
                  <a:srgbClr val="000000"/>
                </a:solidFill>
                <a:latin typeface="Times New Roman" panose="02020603050405020304" pitchFamily="18" charset="0"/>
                <a:cs typeface="Times New Roman" panose="02020603050405020304" pitchFamily="18" charset="0"/>
              </a:rPr>
              <a:t>/h</a:t>
            </a:r>
            <a:r>
              <a:rPr lang="en-US" altLang="zh-CN" sz="2000" b="1">
                <a:solidFill>
                  <a:srgbClr val="000000"/>
                </a:solidFill>
                <a:latin typeface="黑体" panose="02010609060101010101" pitchFamily="49" charset="-122"/>
                <a:ea typeface="黑体" panose="02010609060101010101" pitchFamily="49" charset="-122"/>
              </a:rPr>
              <a:t>）</a:t>
            </a:r>
            <a:endParaRPr lang="en-US" altLang="zh-CN" sz="2000" b="1">
              <a:solidFill>
                <a:srgbClr val="000000"/>
              </a:solidFill>
              <a:latin typeface="黑体" panose="02010609060101010101" pitchFamily="49" charset="-122"/>
              <a:ea typeface="黑体" panose="02010609060101010101" pitchFamily="49" charset="-122"/>
            </a:endParaRPr>
          </a:p>
          <a:p>
            <a:pPr>
              <a:lnSpc>
                <a:spcPts val="1000"/>
              </a:lnSpc>
              <a:tabLst>
                <a:tab pos="292100" algn="l"/>
                <a:tab pos="355600" algn="l"/>
                <a:tab pos="1143000" algn="l"/>
                <a:tab pos="2984500" algn="l"/>
              </a:tabLst>
            </a:pPr>
            <a:endParaRPr lang="en-US" altLang="zh-CN" sz="2000" b="1">
              <a:latin typeface="Calibri" panose="020F0502020204030204" pitchFamily="34" charset="0"/>
            </a:endParaRPr>
          </a:p>
          <a:p>
            <a:pPr>
              <a:lnSpc>
                <a:spcPts val="2600"/>
              </a:lnSpc>
              <a:tabLst>
                <a:tab pos="292100" algn="l"/>
                <a:tab pos="355600" algn="l"/>
                <a:tab pos="1143000" algn="l"/>
                <a:tab pos="2984500" algn="l"/>
              </a:tabLst>
            </a:pPr>
            <a:r>
              <a:rPr lang="en-US" altLang="zh-CN" sz="2000" b="1">
                <a:latin typeface="Calibri" panose="020F0502020204030204" pitchFamily="34" charset="0"/>
              </a:rPr>
              <a:t>				</a:t>
            </a:r>
            <a:r>
              <a:rPr lang="en-US" altLang="zh-CN" sz="2000" b="1">
                <a:solidFill>
                  <a:srgbClr val="000000"/>
                </a:solidFill>
                <a:latin typeface="Times New Roman" panose="02020603050405020304" pitchFamily="18" charset="0"/>
                <a:cs typeface="Times New Roman" panose="02020603050405020304" pitchFamily="18" charset="0"/>
              </a:rPr>
              <a:t>n—</a:t>
            </a:r>
            <a:r>
              <a:rPr lang="en-US" altLang="zh-CN" sz="2000" b="1">
                <a:solidFill>
                  <a:srgbClr val="000000"/>
                </a:solidFill>
                <a:latin typeface="黑体" panose="02010609060101010101" pitchFamily="49" charset="-122"/>
                <a:ea typeface="黑体" panose="02010609060101010101" pitchFamily="49" charset="-122"/>
              </a:rPr>
              <a:t>换气次数</a:t>
            </a:r>
            <a:r>
              <a:rPr lang="en-US" altLang="zh-CN" sz="2000" b="1">
                <a:solidFill>
                  <a:srgbClr val="000000"/>
                </a:solidFill>
                <a:latin typeface="Times New Roman" panose="02020603050405020304" pitchFamily="18" charset="0"/>
                <a:cs typeface="Times New Roman" panose="02020603050405020304" pitchFamily="18" charset="0"/>
              </a:rPr>
              <a:t>(</a:t>
            </a:r>
            <a:r>
              <a:rPr lang="en-US" altLang="zh-CN" sz="2000" b="1">
                <a:latin typeface="Times New Roman" panose="02020603050405020304" pitchFamily="18" charset="0"/>
                <a:cs typeface="Times New Roman" panose="02020603050405020304" pitchFamily="18" charset="0"/>
              </a:rPr>
              <a:t>   </a:t>
            </a:r>
            <a:r>
              <a:rPr lang="en-US" altLang="zh-CN" sz="2000" b="1">
                <a:solidFill>
                  <a:srgbClr val="000000"/>
                </a:solidFill>
                <a:latin typeface="黑体" panose="02010609060101010101" pitchFamily="49" charset="-122"/>
                <a:ea typeface="黑体" panose="02010609060101010101" pitchFamily="49" charset="-122"/>
              </a:rPr>
              <a:t>次</a:t>
            </a:r>
            <a:r>
              <a:rPr lang="en-US" altLang="zh-CN" sz="2000" b="1">
                <a:solidFill>
                  <a:srgbClr val="000000"/>
                </a:solidFill>
                <a:latin typeface="Times New Roman" panose="02020603050405020304" pitchFamily="18" charset="0"/>
                <a:cs typeface="Times New Roman" panose="02020603050405020304" pitchFamily="18" charset="0"/>
              </a:rPr>
              <a:t>/h</a:t>
            </a:r>
            <a:r>
              <a:rPr lang="en-US" altLang="zh-CN" sz="2000" b="1">
                <a:solidFill>
                  <a:srgbClr val="000000"/>
                </a:solidFill>
                <a:latin typeface="黑体" panose="02010609060101010101" pitchFamily="49" charset="-122"/>
                <a:ea typeface="黑体" panose="02010609060101010101" pitchFamily="49" charset="-122"/>
              </a:rPr>
              <a:t>，可查手册</a:t>
            </a:r>
            <a:r>
              <a:rPr lang="en-US" altLang="zh-CN" sz="2000" b="1">
                <a:solidFill>
                  <a:srgbClr val="000000"/>
                </a:solidFill>
                <a:latin typeface="Times New Roman" panose="02020603050405020304" pitchFamily="18" charset="0"/>
                <a:cs typeface="Times New Roman" panose="02020603050405020304" pitchFamily="18" charset="0"/>
              </a:rPr>
              <a:t>)</a:t>
            </a:r>
            <a:r>
              <a:rPr lang="en-US" altLang="zh-CN" sz="2000" b="1">
                <a:solidFill>
                  <a:srgbClr val="000000"/>
                </a:solidFill>
                <a:latin typeface="黑体" panose="02010609060101010101" pitchFamily="49" charset="-122"/>
                <a:ea typeface="黑体" panose="02010609060101010101" pitchFamily="49" charset="-122"/>
              </a:rPr>
              <a:t>；</a:t>
            </a:r>
            <a:endParaRPr lang="en-US" altLang="zh-CN" sz="2000" b="1">
              <a:solidFill>
                <a:srgbClr val="000000"/>
              </a:solidFill>
              <a:latin typeface="黑体" panose="02010609060101010101" pitchFamily="49" charset="-122"/>
              <a:ea typeface="黑体" panose="02010609060101010101" pitchFamily="49" charset="-122"/>
            </a:endParaRPr>
          </a:p>
          <a:p>
            <a:pPr>
              <a:lnSpc>
                <a:spcPts val="1000"/>
              </a:lnSpc>
              <a:tabLst>
                <a:tab pos="292100" algn="l"/>
                <a:tab pos="355600" algn="l"/>
                <a:tab pos="1143000" algn="l"/>
                <a:tab pos="2984500" algn="l"/>
              </a:tabLst>
            </a:pPr>
            <a:endParaRPr lang="en-US" altLang="zh-CN" sz="2000" b="1">
              <a:latin typeface="Calibri" panose="020F0502020204030204" pitchFamily="34" charset="0"/>
            </a:endParaRPr>
          </a:p>
          <a:p>
            <a:pPr>
              <a:lnSpc>
                <a:spcPts val="2600"/>
              </a:lnSpc>
              <a:tabLst>
                <a:tab pos="292100" algn="l"/>
                <a:tab pos="355600" algn="l"/>
                <a:tab pos="1143000" algn="l"/>
                <a:tab pos="2984500" algn="l"/>
              </a:tabLst>
            </a:pPr>
            <a:r>
              <a:rPr lang="en-US" altLang="zh-CN" sz="2000" b="1">
                <a:latin typeface="Calibri" panose="020F0502020204030204" pitchFamily="34" charset="0"/>
              </a:rPr>
              <a:t>				</a:t>
            </a:r>
            <a:r>
              <a:rPr lang="en-US" altLang="zh-CN" sz="2000" b="1">
                <a:solidFill>
                  <a:srgbClr val="000000"/>
                </a:solidFill>
                <a:latin typeface="Times New Roman" panose="02020603050405020304" pitchFamily="18" charset="0"/>
                <a:cs typeface="Times New Roman" panose="02020603050405020304" pitchFamily="18" charset="0"/>
              </a:rPr>
              <a:t>Vf—</a:t>
            </a:r>
            <a:r>
              <a:rPr lang="en-US" altLang="zh-CN" sz="2000" b="1">
                <a:solidFill>
                  <a:srgbClr val="000000"/>
                </a:solidFill>
                <a:latin typeface="黑体" panose="02010609060101010101" pitchFamily="49" charset="-122"/>
                <a:ea typeface="黑体" panose="02010609060101010101" pitchFamily="49" charset="-122"/>
              </a:rPr>
              <a:t>房间体积</a:t>
            </a:r>
            <a:r>
              <a:rPr lang="en-US" altLang="zh-CN" sz="2000" b="1">
                <a:latin typeface="Times New Roman" panose="02020603050405020304" pitchFamily="18" charset="0"/>
                <a:cs typeface="Times New Roman" panose="02020603050405020304" pitchFamily="18" charset="0"/>
              </a:rPr>
              <a:t>   </a:t>
            </a:r>
            <a:r>
              <a:rPr lang="en-US" altLang="zh-CN" sz="2000" b="1">
                <a:solidFill>
                  <a:srgbClr val="000000"/>
                </a:solidFill>
                <a:latin typeface="Times New Roman" panose="02020603050405020304" pitchFamily="18" charset="0"/>
                <a:cs typeface="Times New Roman" panose="02020603050405020304" pitchFamily="18" charset="0"/>
              </a:rPr>
              <a:t>m</a:t>
            </a:r>
            <a:r>
              <a:rPr lang="en-US" altLang="zh-CN" sz="2000" b="1" baseline="30000">
                <a:solidFill>
                  <a:srgbClr val="000000"/>
                </a:solidFill>
                <a:latin typeface="Times New Roman" panose="02020603050405020304" pitchFamily="18" charset="0"/>
                <a:cs typeface="Times New Roman" panose="02020603050405020304" pitchFamily="18" charset="0"/>
              </a:rPr>
              <a:t>3</a:t>
            </a:r>
            <a:endParaRPr lang="en-US" altLang="zh-CN" sz="2000" b="1" baseline="30000">
              <a:solidFill>
                <a:srgbClr val="000000"/>
              </a:solidFill>
              <a:latin typeface="Times New Roman" panose="02020603050405020304" pitchFamily="18" charset="0"/>
              <a:cs typeface="Times New Roman" panose="02020603050405020304" pitchFamily="18" charset="0"/>
            </a:endParaRPr>
          </a:p>
        </p:txBody>
      </p:sp>
      <p:sp>
        <p:nvSpPr>
          <p:cNvPr id="8" name="TextBox 1"/>
          <p:cNvSpPr txBox="1"/>
          <p:nvPr/>
        </p:nvSpPr>
        <p:spPr>
          <a:xfrm>
            <a:off x="533400" y="1066800"/>
            <a:ext cx="5873750" cy="558800"/>
          </a:xfrm>
          <a:prstGeom prst="rect">
            <a:avLst/>
          </a:prstGeom>
          <a:noFill/>
        </p:spPr>
        <p:txBody>
          <a:bodyPr wrap="none" lIns="0" tIns="0" rIns="0">
            <a:spAutoFit/>
          </a:bodyPr>
          <a:lstStyle/>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000"/>
              </a:lnSpc>
              <a:spcBef>
                <a:spcPts val="0"/>
              </a:spcBef>
              <a:spcAft>
                <a:spcPts val="0"/>
              </a:spcAft>
              <a:tabLst>
                <a:tab pos="1549400" algn="l"/>
              </a:tabLst>
              <a:defRPr/>
            </a:pPr>
            <a:r>
              <a:rPr lang="en-US" altLang="zh-CN" b="1" dirty="0">
                <a:latin typeface="黑体" panose="02010609060101010101" pitchFamily="49" charset="-122"/>
                <a:ea typeface="黑体" panose="02010609060101010101" pitchFamily="49" charset="-122"/>
              </a:rPr>
              <a:t>	</a:t>
            </a:r>
            <a:r>
              <a:rPr lang="en-US" altLang="zh-CN" sz="2795" b="1" dirty="0">
                <a:solidFill>
                  <a:srgbClr val="003399"/>
                </a:solidFill>
                <a:latin typeface="黑体" panose="02010609060101010101" pitchFamily="49" charset="-122"/>
                <a:ea typeface="黑体" panose="02010609060101010101" pitchFamily="49" charset="-122"/>
                <a:cs typeface="黑体" panose="02010609060101010101" pitchFamily="49" charset="-122"/>
              </a:rPr>
              <a:t>全面通风量和通风换气次数</a:t>
            </a:r>
            <a:endParaRPr lang="en-US" altLang="zh-CN" sz="2795"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9" name="TextBox 1"/>
          <p:cNvSpPr txBox="1"/>
          <p:nvPr/>
        </p:nvSpPr>
        <p:spPr>
          <a:xfrm>
            <a:off x="4102100" y="1828800"/>
            <a:ext cx="1468438" cy="911225"/>
          </a:xfrm>
          <a:prstGeom prst="rect">
            <a:avLst/>
          </a:prstGeom>
          <a:noFill/>
        </p:spPr>
        <p:txBody>
          <a:bodyPr wrap="none" lIns="0" tIns="0" rIns="0">
            <a:spAutoFit/>
          </a:bodyPr>
          <a:lstStyle/>
          <a:p>
            <a:pPr fontAlgn="auto">
              <a:lnSpc>
                <a:spcPts val="2900"/>
              </a:lnSpc>
              <a:spcBef>
                <a:spcPts val="0"/>
              </a:spcBef>
              <a:spcAft>
                <a:spcPts val="0"/>
              </a:spcAft>
              <a:tabLst>
                <a:tab pos="635000" algn="l"/>
              </a:tabLst>
              <a:defRPr/>
            </a:pPr>
            <a:r>
              <a:rPr lang="en-US" altLang="zh-CN" b="1" i="1" dirty="0">
                <a:latin typeface="+mn-lt"/>
                <a:ea typeface="+mn-ea"/>
              </a:rPr>
              <a:t>	</a:t>
            </a:r>
            <a:r>
              <a:rPr lang="en-US" altLang="zh-CN" sz="2985" b="1" i="1" dirty="0">
                <a:solidFill>
                  <a:srgbClr val="000000"/>
                </a:solidFill>
                <a:latin typeface="Times New Roman" panose="02020603050405020304" pitchFamily="18" charset="0"/>
                <a:ea typeface="+mn-ea"/>
                <a:cs typeface="Times New Roman" panose="02020603050405020304" pitchFamily="18" charset="0"/>
              </a:rPr>
              <a:t>M</a:t>
            </a:r>
            <a:endParaRPr lang="en-US" altLang="zh-CN" sz="2985" b="1" i="1" dirty="0">
              <a:solidFill>
                <a:srgbClr val="000000"/>
              </a:solidFill>
              <a:latin typeface="Times New Roman" panose="02020603050405020304" pitchFamily="18" charset="0"/>
              <a:ea typeface="+mn-ea"/>
              <a:cs typeface="Times New Roman" panose="02020603050405020304" pitchFamily="18" charset="0"/>
            </a:endParaRPr>
          </a:p>
          <a:p>
            <a:pPr fontAlgn="auto">
              <a:lnSpc>
                <a:spcPts val="4200"/>
              </a:lnSpc>
              <a:spcBef>
                <a:spcPts val="0"/>
              </a:spcBef>
              <a:spcAft>
                <a:spcPts val="0"/>
              </a:spcAft>
              <a:tabLst>
                <a:tab pos="635000" algn="l"/>
              </a:tabLst>
              <a:defRPr/>
            </a:pPr>
            <a:r>
              <a:rPr lang="en-US" altLang="zh-CN" sz="2985" b="1" i="1" dirty="0">
                <a:solidFill>
                  <a:srgbClr val="000000"/>
                </a:solidFill>
                <a:latin typeface="Times New Roman" panose="02020603050405020304" pitchFamily="18" charset="0"/>
                <a:ea typeface="+mn-ea"/>
                <a:cs typeface="Times New Roman" panose="02020603050405020304" pitchFamily="18" charset="0"/>
              </a:rPr>
              <a:t>  Y</a:t>
            </a:r>
            <a:r>
              <a:rPr lang="en-US" altLang="zh-CN" sz="1745" b="1" i="1" dirty="0">
                <a:solidFill>
                  <a:srgbClr val="000000"/>
                </a:solidFill>
                <a:latin typeface="Times New Roman" panose="02020603050405020304" pitchFamily="18" charset="0"/>
                <a:ea typeface="+mn-ea"/>
                <a:cs typeface="Times New Roman" panose="02020603050405020304" pitchFamily="18" charset="0"/>
              </a:rPr>
              <a:t>s</a:t>
            </a:r>
            <a:r>
              <a:rPr lang="en-US" altLang="zh-CN" sz="2655" b="1" i="1" dirty="0">
                <a:latin typeface="Times New Roman" panose="02020603050405020304" pitchFamily="18" charset="0"/>
                <a:ea typeface="+mn-ea"/>
                <a:cs typeface="Times New Roman" panose="02020603050405020304" pitchFamily="18" charset="0"/>
              </a:rPr>
              <a:t>    </a:t>
            </a:r>
            <a:r>
              <a:rPr lang="en-US" altLang="zh-CN" sz="2655" b="1" i="1" dirty="0">
                <a:solidFill>
                  <a:srgbClr val="000000"/>
                </a:solidFill>
                <a:latin typeface="Symbol" panose="05050102010706020507" pitchFamily="18" charset="0"/>
                <a:ea typeface="+mn-ea"/>
                <a:cs typeface="Symbol" panose="05050102010706020507" pitchFamily="18" charset="0"/>
              </a:rPr>
              <a:t></a:t>
            </a:r>
            <a:r>
              <a:rPr lang="en-US" altLang="zh-CN" sz="2985" b="1" i="1" dirty="0">
                <a:latin typeface="Times New Roman" panose="02020603050405020304" pitchFamily="18" charset="0"/>
                <a:ea typeface="+mn-ea"/>
                <a:cs typeface="Times New Roman" panose="02020603050405020304" pitchFamily="18" charset="0"/>
              </a:rPr>
              <a:t> </a:t>
            </a:r>
            <a:r>
              <a:rPr lang="en-US" altLang="zh-CN" sz="2985" b="1" i="1" dirty="0">
                <a:solidFill>
                  <a:srgbClr val="000000"/>
                </a:solidFill>
                <a:latin typeface="Times New Roman" panose="02020603050405020304" pitchFamily="18" charset="0"/>
                <a:ea typeface="+mn-ea"/>
                <a:cs typeface="Times New Roman" panose="02020603050405020304" pitchFamily="18" charset="0"/>
              </a:rPr>
              <a:t>Y</a:t>
            </a:r>
            <a:r>
              <a:rPr lang="en-US" altLang="zh-CN" sz="1745" b="1" i="1" dirty="0">
                <a:solidFill>
                  <a:srgbClr val="000000"/>
                </a:solidFill>
                <a:latin typeface="Times New Roman" panose="02020603050405020304" pitchFamily="18" charset="0"/>
                <a:ea typeface="+mn-ea"/>
                <a:cs typeface="Times New Roman" panose="02020603050405020304" pitchFamily="18" charset="0"/>
              </a:rPr>
              <a:t>o</a:t>
            </a:r>
            <a:endParaRPr lang="en-US" altLang="zh-CN" sz="1745" b="1" i="1" dirty="0">
              <a:solidFill>
                <a:srgbClr val="000000"/>
              </a:solidFill>
              <a:latin typeface="Times New Roman" panose="02020603050405020304" pitchFamily="18" charset="0"/>
              <a:ea typeface="+mn-ea"/>
              <a:cs typeface="Times New Roman" panose="02020603050405020304" pitchFamily="18" charset="0"/>
            </a:endParaRPr>
          </a:p>
        </p:txBody>
      </p:sp>
      <p:sp>
        <p:nvSpPr>
          <p:cNvPr id="10" name="TextBox 1"/>
          <p:cNvSpPr txBox="1"/>
          <p:nvPr/>
        </p:nvSpPr>
        <p:spPr>
          <a:xfrm>
            <a:off x="2984500" y="2006600"/>
            <a:ext cx="911225" cy="457200"/>
          </a:xfrm>
          <a:prstGeom prst="rect">
            <a:avLst/>
          </a:prstGeom>
          <a:noFill/>
        </p:spPr>
        <p:txBody>
          <a:bodyPr wrap="none" lIns="0" tIns="0" rIns="0">
            <a:spAutoFit/>
          </a:bodyPr>
          <a:lstStyle/>
          <a:p>
            <a:pPr fontAlgn="auto">
              <a:lnSpc>
                <a:spcPts val="3200"/>
              </a:lnSpc>
              <a:spcBef>
                <a:spcPts val="0"/>
              </a:spcBef>
              <a:spcAft>
                <a:spcPts val="0"/>
              </a:spcAft>
              <a:defRPr/>
            </a:pPr>
            <a:r>
              <a:rPr lang="en-US" altLang="zh-CN" sz="2985" b="1" i="1" dirty="0">
                <a:solidFill>
                  <a:srgbClr val="000000"/>
                </a:solidFill>
                <a:latin typeface="Times New Roman" panose="02020603050405020304" pitchFamily="18" charset="0"/>
                <a:ea typeface="+mn-ea"/>
                <a:cs typeface="Times New Roman" panose="02020603050405020304" pitchFamily="18" charset="0"/>
              </a:rPr>
              <a:t>Q</a:t>
            </a:r>
            <a:r>
              <a:rPr lang="en-US" altLang="zh-CN" sz="2655" b="1" i="1" dirty="0">
                <a:latin typeface="Times New Roman" panose="02020603050405020304" pitchFamily="18" charset="0"/>
                <a:ea typeface="+mn-ea"/>
                <a:cs typeface="Times New Roman" panose="02020603050405020304" pitchFamily="18" charset="0"/>
              </a:rPr>
              <a:t>     </a:t>
            </a:r>
            <a:r>
              <a:rPr lang="en-US" altLang="zh-CN" sz="2655" b="1" i="1" dirty="0">
                <a:solidFill>
                  <a:srgbClr val="000000"/>
                </a:solidFill>
                <a:latin typeface="Symbol" panose="05050102010706020507" pitchFamily="18" charset="0"/>
                <a:ea typeface="+mn-ea"/>
                <a:cs typeface="Symbol" panose="05050102010706020507" pitchFamily="18" charset="0"/>
              </a:rPr>
              <a:t></a:t>
            </a:r>
            <a:endParaRPr lang="en-US" altLang="zh-CN" sz="2655" b="1" i="1" dirty="0">
              <a:solidFill>
                <a:srgbClr val="000000"/>
              </a:solidFill>
              <a:latin typeface="Symbol" panose="05050102010706020507" pitchFamily="18" charset="0"/>
              <a:ea typeface="+mn-ea"/>
              <a:cs typeface="Symbol" panose="05050102010706020507" pitchFamily="18" charset="0"/>
            </a:endParaRPr>
          </a:p>
        </p:txBody>
      </p:sp>
      <p:sp>
        <p:nvSpPr>
          <p:cNvPr id="11"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Rectangle 3"/>
          <p:cNvSpPr>
            <a:spLocks noGrp="1" noChangeArrowheads="1"/>
          </p:cNvSpPr>
          <p:nvPr>
            <p:ph type="body" idx="1"/>
          </p:nvPr>
        </p:nvSpPr>
        <p:spPr>
          <a:xfrm>
            <a:off x="457200" y="1524000"/>
            <a:ext cx="8229600" cy="4525963"/>
          </a:xfrm>
        </p:spPr>
        <p:txBody>
          <a:bodyPr rtlCol="0">
            <a:normAutofit/>
          </a:bodyPr>
          <a:lstStyle/>
          <a:p>
            <a:pPr indent="733425" fontAlgn="auto">
              <a:lnSpc>
                <a:spcPts val="4800"/>
              </a:lnSpc>
              <a:spcAft>
                <a:spcPts val="0"/>
              </a:spcAft>
              <a:buFontTx/>
              <a:buNone/>
              <a:defRPr/>
            </a:pPr>
            <a:r>
              <a:rPr lang="zh-CN" altLang="en-US" dirty="0">
                <a:sym typeface="Wingdings" panose="05000000000000000000" pitchFamily="2" charset="2"/>
              </a:rPr>
              <a:t>❀  排风罩的排风量</a:t>
            </a:r>
            <a:endParaRPr lang="zh-CN" altLang="en-US" dirty="0">
              <a:sym typeface="Wingdings" panose="05000000000000000000" pitchFamily="2" charset="2"/>
            </a:endParaRPr>
          </a:p>
          <a:p>
            <a:pPr indent="733425" fontAlgn="auto">
              <a:spcAft>
                <a:spcPts val="0"/>
              </a:spcAft>
              <a:buFontTx/>
              <a:buNone/>
              <a:defRPr/>
            </a:pPr>
            <a:r>
              <a:rPr lang="zh-CN" altLang="en-US" dirty="0"/>
              <a:t>❀  排风罩的阻力及阻力系数</a:t>
            </a:r>
            <a:endParaRPr lang="zh-CN" altLang="en-US" dirty="0"/>
          </a:p>
          <a:p>
            <a:pPr indent="733425" fontAlgn="auto">
              <a:spcAft>
                <a:spcPts val="0"/>
              </a:spcAft>
              <a:buFontTx/>
              <a:buNone/>
              <a:defRPr/>
            </a:pPr>
            <a:r>
              <a:rPr lang="zh-CN" altLang="en-US" dirty="0">
                <a:sym typeface="Wingdings" panose="05000000000000000000" pitchFamily="2" charset="2"/>
              </a:rPr>
              <a:t>❀  控制风速</a:t>
            </a:r>
            <a:endParaRPr lang="zh-CN" altLang="en-US" dirty="0">
              <a:sym typeface="Wingdings" panose="05000000000000000000" pitchFamily="2" charset="2"/>
            </a:endParaRPr>
          </a:p>
          <a:p>
            <a:pPr fontAlgn="auto">
              <a:spcAft>
                <a:spcPts val="0"/>
              </a:spcAft>
              <a:buFont typeface="Arial" panose="020B0604020202020204" pitchFamily="34" charset="0"/>
              <a:buChar char="•"/>
              <a:defRPr/>
            </a:pPr>
            <a:endParaRPr lang="en-US" altLang="zh-CN" dirty="0"/>
          </a:p>
        </p:txBody>
      </p:sp>
      <p:sp>
        <p:nvSpPr>
          <p:cNvPr id="5"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矩形 6"/>
          <p:cNvSpPr/>
          <p:nvPr/>
        </p:nvSpPr>
        <p:spPr>
          <a:xfrm>
            <a:off x="762000" y="2590800"/>
            <a:ext cx="7848600" cy="3625850"/>
          </a:xfrm>
          <a:prstGeom prst="rect">
            <a:avLst/>
          </a:prstGeom>
        </p:spPr>
        <p:txBody>
          <a:bodyPr>
            <a:spAutoFit/>
          </a:bodyPr>
          <a:lstStyle/>
          <a:p>
            <a:pPr indent="628650" algn="just" eaLnBrk="0" fontAlgn="auto" hangingPunct="0">
              <a:lnSpc>
                <a:spcPts val="34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排风罩的排风量可以通过测定罩口平均风速的方法求得，也可以通过测定排风罩连接风管内测定断面的平均风速的方法得到。</a:t>
            </a:r>
            <a:endParaRPr lang="zh-CN" altLang="en-US" sz="2400" b="1" dirty="0">
              <a:solidFill>
                <a:srgbClr val="003192"/>
              </a:solidFill>
              <a:latin typeface="黑体" panose="02010609060101010101" pitchFamily="49" charset="-122"/>
              <a:ea typeface="黑体" panose="02010609060101010101" pitchFamily="49" charset="-122"/>
            </a:endParaRPr>
          </a:p>
          <a:p>
            <a:pPr algn="just" eaLnBrk="0" fontAlgn="auto" hangingPunct="0">
              <a:lnSpc>
                <a:spcPts val="34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罩口风速测定法</a:t>
            </a:r>
            <a:endParaRPr lang="zh-CN" altLang="en-US" sz="2400" b="1" dirty="0">
              <a:solidFill>
                <a:srgbClr val="003192"/>
              </a:solidFill>
              <a:latin typeface="黑体" panose="02010609060101010101" pitchFamily="49" charset="-122"/>
              <a:ea typeface="黑体" panose="02010609060101010101" pitchFamily="49" charset="-122"/>
            </a:endParaRPr>
          </a:p>
          <a:p>
            <a:pPr lvl="1" algn="just" eaLnBrk="0" fontAlgn="auto" hangingPunct="0">
              <a:spcBef>
                <a:spcPts val="60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 </a:t>
            </a:r>
            <a:r>
              <a:rPr lang="zh-CN" altLang="en-US" sz="2400" b="1" dirty="0">
                <a:solidFill>
                  <a:srgbClr val="003192"/>
                </a:solidFill>
                <a:latin typeface="黑体" panose="02010609060101010101" pitchFamily="49" charset="-122"/>
                <a:ea typeface="黑体" panose="02010609060101010101" pitchFamily="49" charset="-122"/>
              </a:rPr>
              <a:t>匀速移动法</a:t>
            </a:r>
            <a:endParaRPr lang="zh-CN" altLang="en-US" sz="2400" b="1" dirty="0">
              <a:solidFill>
                <a:srgbClr val="003192"/>
              </a:solidFill>
              <a:latin typeface="黑体" panose="02010609060101010101" pitchFamily="49" charset="-122"/>
              <a:ea typeface="黑体" panose="02010609060101010101" pitchFamily="49" charset="-122"/>
            </a:endParaRPr>
          </a:p>
          <a:p>
            <a:pPr lvl="1" algn="just" eaLnBrk="0" fontAlgn="auto" hangingPunct="0">
              <a:spcBef>
                <a:spcPts val="60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 </a:t>
            </a:r>
            <a:r>
              <a:rPr lang="zh-CN" altLang="en-US" sz="2400" b="1" dirty="0">
                <a:solidFill>
                  <a:srgbClr val="003192"/>
                </a:solidFill>
                <a:latin typeface="黑体" panose="02010609060101010101" pitchFamily="49" charset="-122"/>
                <a:ea typeface="黑体" panose="02010609060101010101" pitchFamily="49" charset="-122"/>
              </a:rPr>
              <a:t>定点测定法</a:t>
            </a:r>
            <a:endParaRPr lang="zh-CN" altLang="en-US" sz="2400" b="1" dirty="0">
              <a:solidFill>
                <a:srgbClr val="003192"/>
              </a:solidFill>
              <a:latin typeface="黑体" panose="02010609060101010101" pitchFamily="49" charset="-122"/>
              <a:ea typeface="黑体" panose="02010609060101010101" pitchFamily="49" charset="-122"/>
            </a:endParaRPr>
          </a:p>
          <a:p>
            <a:pPr algn="just" eaLnBrk="0" fontAlgn="auto" hangingPunct="0">
              <a:lnSpc>
                <a:spcPts val="3400"/>
              </a:lnSpc>
              <a:spcBef>
                <a:spcPts val="1800"/>
              </a:spcBef>
              <a:spcAft>
                <a:spcPts val="0"/>
              </a:spcAft>
              <a:defRPr/>
            </a:pPr>
            <a:r>
              <a:rPr lang="zh-CN" altLang="en-US" sz="2400" b="1" dirty="0">
                <a:solidFill>
                  <a:srgbClr val="003192"/>
                </a:solidFill>
                <a:latin typeface="黑体" panose="02010609060101010101" pitchFamily="49" charset="-122"/>
                <a:ea typeface="黑体" panose="02010609060101010101" pitchFamily="49" charset="-122"/>
              </a:rPr>
              <a:t>❀  排风罩连接风管内平均风速测定方法</a:t>
            </a:r>
            <a:endParaRPr lang="zh-CN" altLang="en-US" b="1" dirty="0">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43010" name="TextBox 1"/>
          <p:cNvSpPr txBox="1">
            <a:spLocks noChangeArrowheads="1"/>
          </p:cNvSpPr>
          <p:nvPr/>
        </p:nvSpPr>
        <p:spPr bwMode="auto">
          <a:xfrm>
            <a:off x="533400" y="1231900"/>
            <a:ext cx="64627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43011" name="TextBox 1"/>
          <p:cNvSpPr txBox="1">
            <a:spLocks noChangeArrowheads="1"/>
          </p:cNvSpPr>
          <p:nvPr/>
        </p:nvSpPr>
        <p:spPr bwMode="auto">
          <a:xfrm>
            <a:off x="457200" y="1981200"/>
            <a:ext cx="8534400" cy="4025900"/>
          </a:xfrm>
          <a:prstGeom prst="rect">
            <a:avLst/>
          </a:prstGeom>
          <a:noFill/>
          <a:ln w="9525">
            <a:noFill/>
            <a:miter lim="800000"/>
          </a:ln>
        </p:spPr>
        <p:txBody>
          <a:bodyPr lIns="0" tIns="0" rIns="0">
            <a:spAutoFit/>
          </a:bodyPr>
          <a:lstStyle/>
          <a:p>
            <a:pPr>
              <a:lnSpc>
                <a:spcPts val="3500"/>
              </a:lnSpc>
            </a:pPr>
            <a:r>
              <a:rPr lang="zh-CN" altLang="en-US" sz="2400" b="1">
                <a:solidFill>
                  <a:srgbClr val="003399"/>
                </a:solidFill>
                <a:latin typeface="黑体" panose="02010609060101010101" pitchFamily="49" charset="-122"/>
                <a:ea typeface="黑体" panose="02010609060101010101" pitchFamily="49" charset="-122"/>
              </a:rPr>
              <a:t>特殊建筑设计标准：</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GB50029-2014《</a:t>
            </a:r>
            <a:r>
              <a:rPr lang="zh-CN" altLang="en-US" sz="2400" b="1">
                <a:solidFill>
                  <a:srgbClr val="003399"/>
                </a:solidFill>
                <a:latin typeface="黑体" panose="02010609060101010101" pitchFamily="49" charset="-122"/>
                <a:ea typeface="黑体" panose="02010609060101010101" pitchFamily="49" charset="-122"/>
              </a:rPr>
              <a:t>压缩空气站设计规范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GB50072-2010《</a:t>
            </a:r>
            <a:r>
              <a:rPr lang="zh-CN" altLang="en-US" sz="2400" b="1">
                <a:solidFill>
                  <a:srgbClr val="003399"/>
                </a:solidFill>
                <a:latin typeface="黑体" panose="02010609060101010101" pitchFamily="49" charset="-122"/>
                <a:ea typeface="黑体" panose="02010609060101010101" pitchFamily="49" charset="-122"/>
              </a:rPr>
              <a:t>冷库设计规范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GB50265-2010《</a:t>
            </a:r>
            <a:r>
              <a:rPr lang="zh-CN" altLang="en-US" sz="2400" b="1">
                <a:solidFill>
                  <a:srgbClr val="003399"/>
                </a:solidFill>
                <a:latin typeface="黑体" panose="02010609060101010101" pitchFamily="49" charset="-122"/>
                <a:ea typeface="黑体" panose="02010609060101010101" pitchFamily="49" charset="-122"/>
              </a:rPr>
              <a:t>泵站设计规范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GB50041-2008《</a:t>
            </a:r>
            <a:r>
              <a:rPr lang="zh-CN" altLang="en-US" sz="2400" b="1">
                <a:solidFill>
                  <a:srgbClr val="003399"/>
                </a:solidFill>
                <a:latin typeface="黑体" panose="02010609060101010101" pitchFamily="49" charset="-122"/>
                <a:ea typeface="黑体" panose="02010609060101010101" pitchFamily="49" charset="-122"/>
              </a:rPr>
              <a:t>锅炉房设计规范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GB50320-2014《</a:t>
            </a:r>
            <a:r>
              <a:rPr lang="zh-CN" altLang="en-US" sz="2400" b="1">
                <a:solidFill>
                  <a:srgbClr val="003399"/>
                </a:solidFill>
                <a:latin typeface="黑体" panose="02010609060101010101" pitchFamily="49" charset="-122"/>
                <a:ea typeface="黑体" panose="02010609060101010101" pitchFamily="49" charset="-122"/>
              </a:rPr>
              <a:t>粮食平房仓设计规范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GB50681-2011《</a:t>
            </a:r>
            <a:r>
              <a:rPr lang="zh-CN" altLang="en-US" sz="2400" b="1">
                <a:solidFill>
                  <a:srgbClr val="003399"/>
                </a:solidFill>
                <a:latin typeface="黑体" panose="02010609060101010101" pitchFamily="49" charset="-122"/>
                <a:ea typeface="黑体" panose="02010609060101010101" pitchFamily="49" charset="-122"/>
              </a:rPr>
              <a:t>机械工业厂房建筑设计规范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3500"/>
              </a:lnSpc>
            </a:pPr>
            <a:r>
              <a:rPr lang="en-US" altLang="zh-CN" sz="2400" b="1">
                <a:solidFill>
                  <a:srgbClr val="003399"/>
                </a:solidFill>
                <a:latin typeface="黑体" panose="02010609060101010101" pitchFamily="49" charset="-122"/>
                <a:ea typeface="黑体" panose="02010609060101010101" pitchFamily="49" charset="-122"/>
              </a:rPr>
              <a:t>GBZ/T223-2009《</a:t>
            </a:r>
            <a:r>
              <a:rPr lang="zh-CN" altLang="en-US" sz="2400" b="1">
                <a:solidFill>
                  <a:srgbClr val="003399"/>
                </a:solidFill>
                <a:latin typeface="黑体" panose="02010609060101010101" pitchFamily="49" charset="-122"/>
                <a:ea typeface="黑体" panose="02010609060101010101" pitchFamily="49" charset="-122"/>
              </a:rPr>
              <a:t>工作场所有毒气体检测报警装置设置规范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7"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矩形 6"/>
          <p:cNvSpPr/>
          <p:nvPr/>
        </p:nvSpPr>
        <p:spPr>
          <a:xfrm>
            <a:off x="762000" y="2590800"/>
            <a:ext cx="8001000" cy="3654425"/>
          </a:xfrm>
          <a:prstGeom prst="rect">
            <a:avLst/>
          </a:prstGeom>
        </p:spPr>
        <p:txBody>
          <a:bodyPr>
            <a:spAutoFit/>
          </a:bodyPr>
          <a:lstStyle/>
          <a:p>
            <a:pPr algn="just" eaLnBrk="0" fontAlgn="auto" hangingPunct="0">
              <a:lnSpc>
                <a:spcPct val="90000"/>
              </a:lnSpc>
              <a:spcBef>
                <a:spcPts val="0"/>
              </a:spcBef>
              <a:spcAft>
                <a:spcPts val="0"/>
              </a:spcAft>
              <a:defRPr/>
            </a:pPr>
            <a:r>
              <a:rPr lang="zh-CN" altLang="en-US" sz="2400" b="1" kern="0" dirty="0">
                <a:solidFill>
                  <a:srgbClr val="C00000"/>
                </a:solidFill>
                <a:latin typeface="隶书" pitchFamily="49" charset="-122"/>
                <a:ea typeface="隶书" pitchFamily="49" charset="-122"/>
              </a:rPr>
              <a:t>匀速移动法</a:t>
            </a:r>
            <a:endParaRPr lang="zh-CN" altLang="en-US" sz="2400" b="1" kern="0" dirty="0">
              <a:solidFill>
                <a:srgbClr val="C00000"/>
              </a:solidFill>
              <a:latin typeface="隶书" pitchFamily="49" charset="-122"/>
              <a:ea typeface="隶书" pitchFamily="49" charset="-122"/>
            </a:endParaRPr>
          </a:p>
          <a:p>
            <a:pPr algn="just" eaLnBrk="0" fontAlgn="auto" hangingPunct="0">
              <a:lnSpc>
                <a:spcPct val="90000"/>
              </a:lnSpc>
              <a:spcBef>
                <a:spcPts val="0"/>
              </a:spcBef>
              <a:spcAft>
                <a:spcPts val="0"/>
              </a:spcAft>
              <a:defRPr/>
            </a:pPr>
            <a:endParaRPr lang="zh-CN" altLang="en-US" sz="1100" b="1" dirty="0">
              <a:latin typeface="+mn-lt"/>
            </a:endParaRPr>
          </a:p>
          <a:p>
            <a:pPr algn="just" eaLnBrk="0" fontAlgn="auto" hangingPunct="0">
              <a:lnSpc>
                <a:spcPts val="3400"/>
              </a:lnSpc>
              <a:spcBef>
                <a:spcPts val="1800"/>
              </a:spcBef>
              <a:spcAft>
                <a:spcPts val="0"/>
              </a:spcAft>
              <a:defRPr/>
            </a:pPr>
            <a:r>
              <a:rPr lang="en-US" altLang="zh-CN" sz="2400" b="1" dirty="0">
                <a:solidFill>
                  <a:srgbClr val="C00000"/>
                </a:solidFill>
                <a:latin typeface="黑体" panose="02010609060101010101" pitchFamily="49" charset="-122"/>
                <a:ea typeface="黑体" panose="02010609060101010101" pitchFamily="49" charset="-122"/>
              </a:rPr>
              <a:t>[</a:t>
            </a:r>
            <a:r>
              <a:rPr lang="zh-CN" altLang="en-US" sz="2400" b="1" dirty="0">
                <a:solidFill>
                  <a:srgbClr val="C00000"/>
                </a:solidFill>
                <a:latin typeface="黑体" panose="02010609060101010101" pitchFamily="49" charset="-122"/>
                <a:ea typeface="黑体" panose="02010609060101010101" pitchFamily="49" charset="-122"/>
              </a:rPr>
              <a:t>测定仪器</a:t>
            </a:r>
            <a:r>
              <a:rPr lang="en-US" altLang="zh-CN" sz="2400" b="1" dirty="0">
                <a:solidFill>
                  <a:srgbClr val="C00000"/>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叶轮式风速仪。</a:t>
            </a:r>
            <a:endParaRPr lang="zh-CN" altLang="en-US" sz="2400" b="1" dirty="0">
              <a:solidFill>
                <a:srgbClr val="003192"/>
              </a:solidFill>
              <a:latin typeface="黑体" panose="02010609060101010101" pitchFamily="49" charset="-122"/>
              <a:ea typeface="黑体" panose="02010609060101010101" pitchFamily="49" charset="-122"/>
            </a:endParaRPr>
          </a:p>
          <a:p>
            <a:pPr marL="1343025" indent="-1343025" algn="just" eaLnBrk="0" fontAlgn="auto" hangingPunct="0">
              <a:lnSpc>
                <a:spcPts val="3400"/>
              </a:lnSpc>
              <a:spcBef>
                <a:spcPts val="1800"/>
              </a:spcBef>
              <a:spcAft>
                <a:spcPts val="0"/>
              </a:spcAft>
              <a:defRPr/>
            </a:pPr>
            <a:r>
              <a:rPr lang="en-US" altLang="zh-CN" sz="2400" b="1" dirty="0">
                <a:solidFill>
                  <a:srgbClr val="C00000"/>
                </a:solidFill>
                <a:latin typeface="黑体" panose="02010609060101010101" pitchFamily="49" charset="-122"/>
                <a:ea typeface="黑体" panose="02010609060101010101" pitchFamily="49" charset="-122"/>
              </a:rPr>
              <a:t>[</a:t>
            </a:r>
            <a:r>
              <a:rPr lang="zh-CN" altLang="en-US" sz="2400" b="1" dirty="0">
                <a:solidFill>
                  <a:srgbClr val="C00000"/>
                </a:solidFill>
                <a:latin typeface="黑体" panose="02010609060101010101" pitchFamily="49" charset="-122"/>
                <a:ea typeface="黑体" panose="02010609060101010101" pitchFamily="49" charset="-122"/>
              </a:rPr>
              <a:t>测定方法</a:t>
            </a:r>
            <a:r>
              <a:rPr lang="en-US" altLang="zh-CN" sz="2400" b="1" dirty="0">
                <a:solidFill>
                  <a:srgbClr val="C00000"/>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对于开口面积小于</a:t>
            </a:r>
            <a:r>
              <a:rPr lang="en-US" altLang="zh-CN" sz="2400" b="1" dirty="0">
                <a:solidFill>
                  <a:srgbClr val="003192"/>
                </a:solidFill>
                <a:latin typeface="黑体" panose="02010609060101010101" pitchFamily="49" charset="-122"/>
                <a:ea typeface="黑体" panose="02010609060101010101" pitchFamily="49" charset="-122"/>
              </a:rPr>
              <a:t>0.3m</a:t>
            </a:r>
            <a:r>
              <a:rPr lang="en-US" altLang="zh-CN" sz="2400" b="1" baseline="30000" dirty="0">
                <a:solidFill>
                  <a:srgbClr val="003192"/>
                </a:solidFill>
                <a:latin typeface="黑体" panose="02010609060101010101" pitchFamily="49" charset="-122"/>
                <a:ea typeface="黑体" panose="02010609060101010101" pitchFamily="49" charset="-122"/>
              </a:rPr>
              <a:t>2</a:t>
            </a:r>
            <a:r>
              <a:rPr lang="zh-CN" altLang="en-US" sz="2400" b="1" dirty="0">
                <a:solidFill>
                  <a:srgbClr val="003192"/>
                </a:solidFill>
                <a:latin typeface="黑体" panose="02010609060101010101" pitchFamily="49" charset="-122"/>
                <a:ea typeface="黑体" panose="02010609060101010101" pitchFamily="49" charset="-122"/>
              </a:rPr>
              <a:t>的排风罩口，可将风速仪沿整个罩口断面按图所示的路线慢慢地匀速移动，移动时风速仪不得离开测定平面，此时测得的结果是罩口平均速度。此法需进行三次，取其平均值。 </a:t>
            </a:r>
            <a:endParaRPr lang="zh-CN" altLang="en-US" sz="2400" b="1" dirty="0">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pic>
        <p:nvPicPr>
          <p:cNvPr id="299011" name="Picture 4" descr="罩口平均风速测定路线"/>
          <p:cNvPicPr>
            <a:picLocks noGrp="1" noChangeAspect="1" noChangeArrowheads="1"/>
          </p:cNvPicPr>
          <p:nvPr>
            <p:ph idx="1"/>
          </p:nvPr>
        </p:nvPicPr>
        <p:blipFill>
          <a:blip r:embed="rId6"/>
          <a:srcRect b="23598"/>
          <a:stretch>
            <a:fillRect/>
          </a:stretch>
        </p:blipFill>
        <p:spPr>
          <a:xfrm>
            <a:off x="925513" y="3000375"/>
            <a:ext cx="7772400" cy="3140075"/>
          </a:xfrm>
        </p:spPr>
      </p:pic>
      <p:sp>
        <p:nvSpPr>
          <p:cNvPr id="299012" name="矩形 8"/>
          <p:cNvSpPr>
            <a:spLocks noChangeArrowheads="1"/>
          </p:cNvSpPr>
          <p:nvPr/>
        </p:nvSpPr>
        <p:spPr bwMode="auto">
          <a:xfrm>
            <a:off x="3352800" y="2590800"/>
            <a:ext cx="3278188" cy="461963"/>
          </a:xfrm>
          <a:prstGeom prst="rect">
            <a:avLst/>
          </a:prstGeom>
          <a:noFill/>
          <a:ln w="9525">
            <a:noFill/>
            <a:miter lim="800000"/>
          </a:ln>
        </p:spPr>
        <p:txBody>
          <a:bodyPr wrap="none">
            <a:spAutoFit/>
          </a:bodyPr>
          <a:lstStyle/>
          <a:p>
            <a:r>
              <a:rPr lang="zh-CN" altLang="en-US" sz="2400" b="1">
                <a:solidFill>
                  <a:srgbClr val="003192"/>
                </a:solidFill>
                <a:latin typeface="黑体" panose="02010609060101010101" pitchFamily="49" charset="-122"/>
                <a:ea typeface="黑体" panose="02010609060101010101" pitchFamily="49" charset="-122"/>
              </a:rPr>
              <a:t>罩口平均风速测定路线</a:t>
            </a:r>
            <a:endParaRPr lang="zh-CN" altLang="en-US" sz="2400" b="1">
              <a:solidFill>
                <a:srgbClr val="003192"/>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3048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3810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533400" y="2667000"/>
            <a:ext cx="4572000" cy="1092200"/>
          </a:xfrm>
          <a:prstGeom prst="rect">
            <a:avLst/>
          </a:prstGeom>
        </p:spPr>
        <p:txBody>
          <a:bodyPr>
            <a:spAutoFit/>
          </a:bodyPr>
          <a:lstStyle/>
          <a:p>
            <a:pPr algn="just" eaLnBrk="0" fontAlgn="auto" hangingPunct="0">
              <a:lnSpc>
                <a:spcPct val="90000"/>
              </a:lnSpc>
              <a:spcBef>
                <a:spcPts val="1200"/>
              </a:spcBef>
              <a:spcAft>
                <a:spcPts val="1200"/>
              </a:spcAft>
              <a:defRPr/>
            </a:pPr>
            <a:r>
              <a:rPr lang="zh-CN" altLang="en-US" sz="2400" b="1" kern="0" dirty="0">
                <a:solidFill>
                  <a:srgbClr val="C00000"/>
                </a:solidFill>
                <a:latin typeface="隶书" pitchFamily="49" charset="-122"/>
                <a:ea typeface="隶书" pitchFamily="49" charset="-122"/>
                <a:sym typeface="Wingdings" panose="05000000000000000000" pitchFamily="2" charset="2"/>
              </a:rPr>
              <a:t>定点测定法</a:t>
            </a:r>
            <a:endParaRPr lang="en-US" altLang="zh-CN" sz="2400" b="1" kern="0" dirty="0">
              <a:solidFill>
                <a:srgbClr val="C00000"/>
              </a:solidFill>
              <a:latin typeface="隶书" pitchFamily="49" charset="-122"/>
              <a:ea typeface="隶书" pitchFamily="49" charset="-122"/>
              <a:sym typeface="Wingdings" panose="05000000000000000000" pitchFamily="2" charset="2"/>
            </a:endParaRPr>
          </a:p>
          <a:p>
            <a:pPr marL="1524000" indent="-1524000" algn="just" fontAlgn="auto">
              <a:lnSpc>
                <a:spcPts val="2800"/>
              </a:lnSpc>
              <a:spcBef>
                <a:spcPts val="1200"/>
              </a:spcBef>
              <a:spcAft>
                <a:spcPts val="0"/>
              </a:spcAft>
              <a:defRPr/>
            </a:pPr>
            <a:r>
              <a:rPr lang="en-US" altLang="zh-CN" sz="2400" b="1" dirty="0">
                <a:solidFill>
                  <a:srgbClr val="C00000"/>
                </a:solidFill>
                <a:latin typeface="楷体_GB2312" pitchFamily="49" charset="-122"/>
              </a:rPr>
              <a:t>[</a:t>
            </a:r>
            <a:r>
              <a:rPr lang="zh-CN" altLang="en-US" sz="2400" b="1" dirty="0">
                <a:solidFill>
                  <a:srgbClr val="C00000"/>
                </a:solidFill>
                <a:latin typeface="楷体_GB2312" pitchFamily="49" charset="-122"/>
              </a:rPr>
              <a:t>测定方法</a:t>
            </a:r>
            <a:r>
              <a:rPr lang="en-US" altLang="zh-CN" sz="2400" b="1" dirty="0">
                <a:solidFill>
                  <a:srgbClr val="C00000"/>
                </a:solidFill>
                <a:latin typeface="楷体_GB2312" pitchFamily="49" charset="-122"/>
              </a:rPr>
              <a:t>]</a:t>
            </a:r>
            <a:endParaRPr lang="en-US" altLang="zh-CN" sz="2400" b="1" dirty="0">
              <a:solidFill>
                <a:srgbClr val="C00000"/>
              </a:solidFill>
              <a:latin typeface="楷体_GB2312" pitchFamily="49" charset="-122"/>
            </a:endParaRPr>
          </a:p>
        </p:txBody>
      </p:sp>
      <p:pic>
        <p:nvPicPr>
          <p:cNvPr id="300036" name="图片 8" descr="2.jpg"/>
          <p:cNvPicPr>
            <a:picLocks noChangeAspect="1"/>
          </p:cNvPicPr>
          <p:nvPr/>
        </p:nvPicPr>
        <p:blipFill>
          <a:blip r:embed="rId6"/>
          <a:srcRect/>
          <a:stretch>
            <a:fillRect/>
          </a:stretch>
        </p:blipFill>
        <p:spPr bwMode="auto">
          <a:xfrm>
            <a:off x="4724400" y="3581400"/>
            <a:ext cx="4003675" cy="2592388"/>
          </a:xfrm>
          <a:prstGeom prst="rect">
            <a:avLst/>
          </a:prstGeom>
          <a:noFill/>
          <a:ln w="9525">
            <a:noFill/>
            <a:miter lim="800000"/>
            <a:headEnd/>
            <a:tailEnd/>
          </a:ln>
        </p:spPr>
      </p:pic>
      <p:sp>
        <p:nvSpPr>
          <p:cNvPr id="300037" name="矩形 10"/>
          <p:cNvSpPr>
            <a:spLocks noChangeArrowheads="1"/>
          </p:cNvSpPr>
          <p:nvPr/>
        </p:nvSpPr>
        <p:spPr bwMode="auto">
          <a:xfrm>
            <a:off x="457200" y="3886200"/>
            <a:ext cx="4191000" cy="2246313"/>
          </a:xfrm>
          <a:prstGeom prst="rect">
            <a:avLst/>
          </a:prstGeom>
          <a:noFill/>
          <a:ln w="9525">
            <a:noFill/>
            <a:miter lim="800000"/>
          </a:ln>
        </p:spPr>
        <p:txBody>
          <a:bodyPr>
            <a:spAutoFit/>
          </a:bodyPr>
          <a:lstStyle/>
          <a:p>
            <a:pPr marL="447675" indent="-447675" algn="just">
              <a:lnSpc>
                <a:spcPts val="2800"/>
              </a:lnSpc>
              <a:spcBef>
                <a:spcPts val="1200"/>
              </a:spcBef>
            </a:pPr>
            <a:r>
              <a:rPr lang="en-US" altLang="zh-CN" sz="2200" b="1">
                <a:solidFill>
                  <a:srgbClr val="003192"/>
                </a:solidFill>
                <a:latin typeface="黑体" panose="02010609060101010101" pitchFamily="49" charset="-122"/>
                <a:ea typeface="黑体" panose="02010609060101010101" pitchFamily="49" charset="-122"/>
              </a:rPr>
              <a:t>(1)</a:t>
            </a:r>
            <a:r>
              <a:rPr lang="zh-CN" altLang="en-US" sz="2200" b="1">
                <a:solidFill>
                  <a:srgbClr val="003192"/>
                </a:solidFill>
                <a:latin typeface="黑体" panose="02010609060101010101" pitchFamily="49" charset="-122"/>
                <a:ea typeface="黑体" panose="02010609060101010101" pitchFamily="49" charset="-122"/>
              </a:rPr>
              <a:t>矩形排风罩</a:t>
            </a:r>
            <a:r>
              <a:rPr lang="en-US" altLang="zh-CN" sz="2200" b="1">
                <a:solidFill>
                  <a:srgbClr val="003192"/>
                </a:solidFill>
                <a:latin typeface="黑体" panose="02010609060101010101" pitchFamily="49" charset="-122"/>
                <a:ea typeface="黑体" panose="02010609060101010101" pitchFamily="49" charset="-122"/>
              </a:rPr>
              <a:t>:</a:t>
            </a:r>
            <a:r>
              <a:rPr lang="zh-CN" altLang="en-US" sz="2200" b="1">
                <a:solidFill>
                  <a:srgbClr val="003192"/>
                </a:solidFill>
                <a:latin typeface="黑体" panose="02010609060101010101" pitchFamily="49" charset="-122"/>
                <a:ea typeface="黑体" panose="02010609060101010101" pitchFamily="49" charset="-122"/>
              </a:rPr>
              <a:t>将测定的断面划分为若干面积相等的接近正方形小断面，边长可以为</a:t>
            </a:r>
            <a:r>
              <a:rPr lang="en-US" altLang="zh-CN" sz="2200" b="1">
                <a:solidFill>
                  <a:srgbClr val="003192"/>
                </a:solidFill>
                <a:latin typeface="黑体" panose="02010609060101010101" pitchFamily="49" charset="-122"/>
                <a:ea typeface="黑体" panose="02010609060101010101" pitchFamily="49" charset="-122"/>
              </a:rPr>
              <a:t>150 </a:t>
            </a:r>
            <a:r>
              <a:rPr lang="zh-CN" altLang="en-US" sz="2200" b="1">
                <a:solidFill>
                  <a:srgbClr val="003192"/>
                </a:solidFill>
                <a:latin typeface="黑体" panose="02010609060101010101" pitchFamily="49" charset="-122"/>
                <a:ea typeface="黑体" panose="02010609060101010101" pitchFamily="49" charset="-122"/>
              </a:rPr>
              <a:t>～ </a:t>
            </a:r>
            <a:r>
              <a:rPr lang="en-US" altLang="zh-CN" sz="2200" b="1">
                <a:solidFill>
                  <a:srgbClr val="003192"/>
                </a:solidFill>
                <a:latin typeface="黑体" panose="02010609060101010101" pitchFamily="49" charset="-122"/>
                <a:ea typeface="黑体" panose="02010609060101010101" pitchFamily="49" charset="-122"/>
              </a:rPr>
              <a:t>500mm</a:t>
            </a:r>
            <a:r>
              <a:rPr lang="zh-CN" altLang="en-US" sz="2200" b="1">
                <a:solidFill>
                  <a:srgbClr val="003192"/>
                </a:solidFill>
                <a:latin typeface="黑体" panose="02010609060101010101" pitchFamily="49" charset="-122"/>
                <a:ea typeface="黑体" panose="02010609060101010101" pitchFamily="49" charset="-122"/>
              </a:rPr>
              <a:t>，每块面积不小于</a:t>
            </a:r>
            <a:r>
              <a:rPr lang="en-US" altLang="zh-CN" sz="2200" b="1">
                <a:solidFill>
                  <a:srgbClr val="003192"/>
                </a:solidFill>
                <a:latin typeface="黑体" panose="02010609060101010101" pitchFamily="49" charset="-122"/>
                <a:ea typeface="黑体" panose="02010609060101010101" pitchFamily="49" charset="-122"/>
              </a:rPr>
              <a:t>0.05m</a:t>
            </a:r>
            <a:r>
              <a:rPr lang="en-US" altLang="zh-CN" sz="2200" b="1" baseline="30000">
                <a:solidFill>
                  <a:srgbClr val="003192"/>
                </a:solidFill>
                <a:latin typeface="黑体" panose="02010609060101010101" pitchFamily="49" charset="-122"/>
                <a:ea typeface="黑体" panose="02010609060101010101" pitchFamily="49" charset="-122"/>
              </a:rPr>
              <a:t>2</a:t>
            </a:r>
            <a:r>
              <a:rPr lang="zh-CN" altLang="en-US" sz="2200" b="1">
                <a:solidFill>
                  <a:srgbClr val="003192"/>
                </a:solidFill>
                <a:latin typeface="黑体" panose="02010609060101010101" pitchFamily="49" charset="-122"/>
                <a:ea typeface="黑体" panose="02010609060101010101" pitchFamily="49" charset="-122"/>
              </a:rPr>
              <a:t>，数目不小于</a:t>
            </a:r>
            <a:r>
              <a:rPr lang="en-US" altLang="zh-CN" sz="2200" b="1">
                <a:solidFill>
                  <a:srgbClr val="003192"/>
                </a:solidFill>
                <a:latin typeface="黑体" panose="02010609060101010101" pitchFamily="49" charset="-122"/>
                <a:ea typeface="黑体" panose="02010609060101010101" pitchFamily="49" charset="-122"/>
              </a:rPr>
              <a:t>9</a:t>
            </a:r>
            <a:r>
              <a:rPr lang="zh-CN" altLang="en-US" sz="2200" b="1">
                <a:solidFill>
                  <a:srgbClr val="003192"/>
                </a:solidFill>
                <a:latin typeface="黑体" panose="02010609060101010101" pitchFamily="49" charset="-122"/>
                <a:ea typeface="黑体" panose="02010609060101010101" pitchFamily="49" charset="-122"/>
              </a:rPr>
              <a:t>块，测点取在小断面的中心。</a:t>
            </a:r>
            <a:endParaRPr lang="zh-CN" altLang="en-US" sz="2200" b="1">
              <a:solidFill>
                <a:srgbClr val="003192"/>
              </a:solidFill>
              <a:latin typeface="黑体" panose="02010609060101010101" pitchFamily="49" charset="-122"/>
              <a:ea typeface="黑体" panose="02010609060101010101" pitchFamily="49" charset="-122"/>
            </a:endParaRPr>
          </a:p>
        </p:txBody>
      </p:sp>
      <p:sp>
        <p:nvSpPr>
          <p:cNvPr id="9"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609600" y="2667000"/>
            <a:ext cx="4800600" cy="2400300"/>
          </a:xfrm>
          <a:prstGeom prst="rect">
            <a:avLst/>
          </a:prstGeom>
        </p:spPr>
        <p:txBody>
          <a:bodyPr>
            <a:spAutoFit/>
          </a:bodyPr>
          <a:lstStyle/>
          <a:p>
            <a:pPr marL="1524000" indent="-1524000" algn="just" fontAlgn="auto">
              <a:lnSpc>
                <a:spcPts val="2800"/>
              </a:lnSpc>
              <a:spcBef>
                <a:spcPts val="1200"/>
              </a:spcBef>
              <a:spcAft>
                <a:spcPts val="0"/>
              </a:spcAft>
              <a:defRPr/>
            </a:pPr>
            <a:r>
              <a:rPr lang="en-US" altLang="zh-CN" sz="2400" b="1" dirty="0">
                <a:solidFill>
                  <a:srgbClr val="C00000"/>
                </a:solidFill>
                <a:latin typeface="黑体" panose="02010609060101010101" pitchFamily="49" charset="-122"/>
                <a:ea typeface="黑体" panose="02010609060101010101" pitchFamily="49" charset="-122"/>
              </a:rPr>
              <a:t>[</a:t>
            </a:r>
            <a:r>
              <a:rPr lang="zh-CN" altLang="en-US" sz="2400" b="1" dirty="0">
                <a:solidFill>
                  <a:srgbClr val="C00000"/>
                </a:solidFill>
                <a:latin typeface="黑体" panose="02010609060101010101" pitchFamily="49" charset="-122"/>
                <a:ea typeface="黑体" panose="02010609060101010101" pitchFamily="49" charset="-122"/>
              </a:rPr>
              <a:t>测定方法</a:t>
            </a:r>
            <a:r>
              <a:rPr lang="en-US" altLang="zh-CN" sz="2400" b="1" dirty="0">
                <a:solidFill>
                  <a:srgbClr val="C00000"/>
                </a:solidFill>
                <a:latin typeface="黑体" panose="02010609060101010101" pitchFamily="49" charset="-122"/>
                <a:ea typeface="黑体" panose="02010609060101010101" pitchFamily="49" charset="-122"/>
              </a:rPr>
              <a:t>]</a:t>
            </a:r>
            <a:endParaRPr lang="en-US" altLang="zh-CN" sz="2400" b="1" dirty="0">
              <a:solidFill>
                <a:srgbClr val="C00000"/>
              </a:solidFill>
              <a:latin typeface="黑体" panose="02010609060101010101" pitchFamily="49" charset="-122"/>
              <a:ea typeface="黑体" panose="02010609060101010101" pitchFamily="49" charset="-122"/>
            </a:endParaRPr>
          </a:p>
          <a:p>
            <a:pPr marL="447675" indent="-447675" algn="just" fontAlgn="auto">
              <a:lnSpc>
                <a:spcPts val="2800"/>
              </a:lnSpc>
              <a:spcBef>
                <a:spcPts val="120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(2)</a:t>
            </a:r>
            <a:r>
              <a:rPr lang="zh-CN" altLang="en-US" sz="2400" b="1" dirty="0">
                <a:solidFill>
                  <a:srgbClr val="003192"/>
                </a:solidFill>
                <a:latin typeface="黑体" panose="02010609060101010101" pitchFamily="49" charset="-122"/>
                <a:ea typeface="黑体" panose="02010609060101010101" pitchFamily="49" charset="-122"/>
              </a:rPr>
              <a:t>条缝形排风罩：在其高度方向至少应有两个测点，沿条缝长度方向根据其长度可以分别取若干个测点，测点间距小于等于</a:t>
            </a:r>
            <a:r>
              <a:rPr lang="en-US" altLang="zh-CN" sz="2400" b="1" dirty="0">
                <a:solidFill>
                  <a:srgbClr val="003192"/>
                </a:solidFill>
                <a:latin typeface="黑体" panose="02010609060101010101" pitchFamily="49" charset="-122"/>
                <a:ea typeface="黑体" panose="02010609060101010101" pitchFamily="49" charset="-122"/>
              </a:rPr>
              <a:t>200mm</a:t>
            </a:r>
            <a:r>
              <a:rPr lang="zh-CN" altLang="en-US" sz="2400" b="1" dirty="0">
                <a:solidFill>
                  <a:srgbClr val="003192"/>
                </a:solidFill>
                <a:latin typeface="黑体" panose="02010609060101010101" pitchFamily="49" charset="-122"/>
                <a:ea typeface="黑体" panose="02010609060101010101" pitchFamily="49" charset="-122"/>
              </a:rPr>
              <a:t>。</a:t>
            </a:r>
            <a:endParaRPr lang="en-US" altLang="zh-CN" sz="2400" b="1" dirty="0">
              <a:solidFill>
                <a:srgbClr val="003192"/>
              </a:solidFill>
              <a:latin typeface="黑体" panose="02010609060101010101" pitchFamily="49" charset="-122"/>
              <a:ea typeface="黑体" panose="02010609060101010101" pitchFamily="49" charset="-122"/>
            </a:endParaRPr>
          </a:p>
        </p:txBody>
      </p:sp>
      <p:pic>
        <p:nvPicPr>
          <p:cNvPr id="301060" name="Picture 10"/>
          <p:cNvPicPr>
            <a:picLocks noChangeAspect="1" noChangeArrowheads="1"/>
          </p:cNvPicPr>
          <p:nvPr/>
        </p:nvPicPr>
        <p:blipFill>
          <a:blip r:embed="rId6"/>
          <a:srcRect/>
          <a:stretch>
            <a:fillRect/>
          </a:stretch>
        </p:blipFill>
        <p:spPr bwMode="auto">
          <a:xfrm>
            <a:off x="5562600" y="3200400"/>
            <a:ext cx="3581400" cy="1655763"/>
          </a:xfrm>
          <a:prstGeom prst="rect">
            <a:avLst/>
          </a:prstGeom>
          <a:noFill/>
          <a:ln w="9525">
            <a:noFill/>
            <a:miter lim="800000"/>
            <a:headEnd/>
            <a:tailEnd/>
          </a:ln>
        </p:spPr>
      </p:pic>
      <p:sp>
        <p:nvSpPr>
          <p:cNvPr id="8"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609600" y="2667000"/>
            <a:ext cx="3886200" cy="3119438"/>
          </a:xfrm>
          <a:prstGeom prst="rect">
            <a:avLst/>
          </a:prstGeom>
        </p:spPr>
        <p:txBody>
          <a:bodyPr>
            <a:spAutoFit/>
          </a:bodyPr>
          <a:lstStyle/>
          <a:p>
            <a:pPr marL="1524000" indent="-1524000" algn="just" fontAlgn="auto">
              <a:lnSpc>
                <a:spcPts val="2800"/>
              </a:lnSpc>
              <a:spcBef>
                <a:spcPts val="1200"/>
              </a:spcBef>
              <a:spcAft>
                <a:spcPts val="0"/>
              </a:spcAft>
              <a:defRPr/>
            </a:pPr>
            <a:r>
              <a:rPr lang="en-US" altLang="zh-CN" sz="2400" b="1" dirty="0">
                <a:solidFill>
                  <a:srgbClr val="C00000"/>
                </a:solidFill>
                <a:latin typeface="黑体" panose="02010609060101010101" pitchFamily="49" charset="-122"/>
                <a:ea typeface="黑体" panose="02010609060101010101" pitchFamily="49" charset="-122"/>
              </a:rPr>
              <a:t>[</a:t>
            </a:r>
            <a:r>
              <a:rPr lang="zh-CN" altLang="en-US" sz="2400" b="1" dirty="0">
                <a:solidFill>
                  <a:srgbClr val="C00000"/>
                </a:solidFill>
                <a:latin typeface="黑体" panose="02010609060101010101" pitchFamily="49" charset="-122"/>
                <a:ea typeface="黑体" panose="02010609060101010101" pitchFamily="49" charset="-122"/>
              </a:rPr>
              <a:t>测定方法</a:t>
            </a:r>
            <a:r>
              <a:rPr lang="en-US" altLang="zh-CN" sz="2400" b="1" dirty="0">
                <a:solidFill>
                  <a:srgbClr val="C00000"/>
                </a:solidFill>
                <a:latin typeface="黑体" panose="02010609060101010101" pitchFamily="49" charset="-122"/>
                <a:ea typeface="黑体" panose="02010609060101010101" pitchFamily="49" charset="-122"/>
              </a:rPr>
              <a:t>]</a:t>
            </a:r>
            <a:endParaRPr lang="en-US" altLang="zh-CN" sz="2400" b="1" dirty="0">
              <a:solidFill>
                <a:srgbClr val="C00000"/>
              </a:solidFill>
              <a:latin typeface="黑体" panose="02010609060101010101" pitchFamily="49" charset="-122"/>
              <a:ea typeface="黑体" panose="02010609060101010101" pitchFamily="49" charset="-122"/>
            </a:endParaRPr>
          </a:p>
          <a:p>
            <a:pPr marL="447675" indent="-447675" algn="just" fontAlgn="auto">
              <a:lnSpc>
                <a:spcPts val="2800"/>
              </a:lnSpc>
              <a:spcBef>
                <a:spcPts val="120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(3)</a:t>
            </a:r>
            <a:r>
              <a:rPr lang="zh-CN" altLang="en-US" sz="2400" b="1" dirty="0">
                <a:solidFill>
                  <a:srgbClr val="003192"/>
                </a:solidFill>
                <a:latin typeface="黑体" panose="02010609060101010101" pitchFamily="49" charset="-122"/>
                <a:ea typeface="黑体" panose="02010609060101010101" pitchFamily="49" charset="-122"/>
              </a:rPr>
              <a:t>圆形排风罩：可将测定的断面划分为若干个面积相等的通行圆环，测点布置在各圆环面积等分线上，而且在相互垂直的直线上布置</a:t>
            </a:r>
            <a:r>
              <a:rPr lang="en-US" altLang="zh-CN" sz="2400" b="1" dirty="0">
                <a:solidFill>
                  <a:srgbClr val="003192"/>
                </a:solidFill>
                <a:latin typeface="黑体" panose="02010609060101010101" pitchFamily="49" charset="-122"/>
                <a:ea typeface="黑体" panose="02010609060101010101" pitchFamily="49" charset="-122"/>
              </a:rPr>
              <a:t>2</a:t>
            </a:r>
            <a:r>
              <a:rPr lang="zh-CN" altLang="en-US" sz="2400" b="1" dirty="0">
                <a:solidFill>
                  <a:srgbClr val="003192"/>
                </a:solidFill>
                <a:latin typeface="黑体" panose="02010609060101010101" pitchFamily="49" charset="-122"/>
                <a:ea typeface="黑体" panose="02010609060101010101" pitchFamily="49" charset="-122"/>
              </a:rPr>
              <a:t>个或</a:t>
            </a:r>
            <a:r>
              <a:rPr lang="en-US" altLang="zh-CN" sz="2400" b="1" dirty="0">
                <a:solidFill>
                  <a:srgbClr val="003192"/>
                </a:solidFill>
                <a:latin typeface="黑体" panose="02010609060101010101" pitchFamily="49" charset="-122"/>
                <a:ea typeface="黑体" panose="02010609060101010101" pitchFamily="49" charset="-122"/>
              </a:rPr>
              <a:t>4</a:t>
            </a:r>
            <a:r>
              <a:rPr lang="zh-CN" altLang="en-US" sz="2400" b="1" dirty="0">
                <a:solidFill>
                  <a:srgbClr val="003192"/>
                </a:solidFill>
                <a:latin typeface="黑体" panose="02010609060101010101" pitchFamily="49" charset="-122"/>
                <a:ea typeface="黑体" panose="02010609060101010101" pitchFamily="49" charset="-122"/>
              </a:rPr>
              <a:t>个测孔。</a:t>
            </a:r>
            <a:endParaRPr lang="en-US" altLang="zh-CN" sz="2400" b="1" dirty="0">
              <a:solidFill>
                <a:srgbClr val="003192"/>
              </a:solidFill>
              <a:latin typeface="黑体" panose="02010609060101010101" pitchFamily="49" charset="-122"/>
              <a:ea typeface="黑体" panose="02010609060101010101" pitchFamily="49" charset="-122"/>
            </a:endParaRPr>
          </a:p>
        </p:txBody>
      </p:sp>
      <p:pic>
        <p:nvPicPr>
          <p:cNvPr id="302084" name="图片 7" descr="1.jpg"/>
          <p:cNvPicPr>
            <a:picLocks noChangeAspect="1"/>
          </p:cNvPicPr>
          <p:nvPr/>
        </p:nvPicPr>
        <p:blipFill>
          <a:blip r:embed="rId6"/>
          <a:srcRect/>
          <a:stretch>
            <a:fillRect/>
          </a:stretch>
        </p:blipFill>
        <p:spPr bwMode="auto">
          <a:xfrm>
            <a:off x="4662488" y="838200"/>
            <a:ext cx="4481512" cy="5792788"/>
          </a:xfrm>
          <a:prstGeom prst="rect">
            <a:avLst/>
          </a:prstGeom>
          <a:noFill/>
          <a:ln w="9525">
            <a:noFill/>
            <a:miter lim="800000"/>
            <a:headEnd/>
            <a:tailEnd/>
          </a:ln>
        </p:spPr>
      </p:pic>
      <p:sp>
        <p:nvSpPr>
          <p:cNvPr id="8"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609600" y="2667000"/>
            <a:ext cx="7696200" cy="963613"/>
          </a:xfrm>
          <a:prstGeom prst="rect">
            <a:avLst/>
          </a:prstGeom>
        </p:spPr>
        <p:txBody>
          <a:bodyPr>
            <a:spAutoFit/>
          </a:bodyPr>
          <a:lstStyle/>
          <a:p>
            <a:pPr marL="1524000" indent="-1524000" algn="just" fontAlgn="auto">
              <a:lnSpc>
                <a:spcPts val="2800"/>
              </a:lnSpc>
              <a:spcBef>
                <a:spcPts val="1200"/>
              </a:spcBef>
              <a:spcAft>
                <a:spcPts val="0"/>
              </a:spcAft>
              <a:defRPr/>
            </a:pPr>
            <a:r>
              <a:rPr lang="en-US" altLang="zh-CN" sz="2400" b="1" dirty="0">
                <a:solidFill>
                  <a:srgbClr val="C00000"/>
                </a:solidFill>
                <a:latin typeface="黑体" panose="02010609060101010101" pitchFamily="49" charset="-122"/>
                <a:ea typeface="黑体" panose="02010609060101010101" pitchFamily="49" charset="-122"/>
              </a:rPr>
              <a:t>[</a:t>
            </a:r>
            <a:r>
              <a:rPr lang="zh-CN" altLang="en-US" sz="2400" b="1" dirty="0">
                <a:solidFill>
                  <a:srgbClr val="C00000"/>
                </a:solidFill>
                <a:latin typeface="黑体" panose="02010609060101010101" pitchFamily="49" charset="-122"/>
                <a:ea typeface="黑体" panose="02010609060101010101" pitchFamily="49" charset="-122"/>
              </a:rPr>
              <a:t>测定方法</a:t>
            </a:r>
            <a:r>
              <a:rPr lang="en-US" altLang="zh-CN" sz="2400" b="1" dirty="0">
                <a:solidFill>
                  <a:srgbClr val="C00000"/>
                </a:solidFill>
                <a:latin typeface="黑体" panose="02010609060101010101" pitchFamily="49" charset="-122"/>
                <a:ea typeface="黑体" panose="02010609060101010101" pitchFamily="49" charset="-122"/>
              </a:rPr>
              <a:t>]</a:t>
            </a:r>
            <a:endParaRPr lang="en-US" altLang="zh-CN" sz="2400" b="1" dirty="0">
              <a:solidFill>
                <a:srgbClr val="C00000"/>
              </a:solidFill>
              <a:latin typeface="黑体" panose="02010609060101010101" pitchFamily="49" charset="-122"/>
              <a:ea typeface="黑体" panose="02010609060101010101" pitchFamily="49" charset="-122"/>
            </a:endParaRPr>
          </a:p>
          <a:p>
            <a:pPr marL="447675" indent="-447675" algn="just" fontAlgn="auto">
              <a:lnSpc>
                <a:spcPts val="2800"/>
              </a:lnSpc>
              <a:spcBef>
                <a:spcPts val="120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(3)</a:t>
            </a:r>
            <a:r>
              <a:rPr lang="zh-CN" altLang="en-US" sz="2400" b="1" dirty="0">
                <a:solidFill>
                  <a:srgbClr val="003192"/>
                </a:solidFill>
                <a:latin typeface="黑体" panose="02010609060101010101" pitchFamily="49" charset="-122"/>
                <a:ea typeface="黑体" panose="02010609060101010101" pitchFamily="49" charset="-122"/>
              </a:rPr>
              <a:t>圆形排风罩：按风管直径确定的圆环数</a:t>
            </a:r>
            <a:r>
              <a:rPr lang="en-US" altLang="zh-CN" sz="2400" b="1" dirty="0">
                <a:solidFill>
                  <a:srgbClr val="003192"/>
                </a:solidFill>
                <a:latin typeface="黑体" panose="02010609060101010101" pitchFamily="49" charset="-122"/>
                <a:ea typeface="黑体" panose="02010609060101010101" pitchFamily="49" charset="-122"/>
              </a:rPr>
              <a:t>m</a:t>
            </a:r>
            <a:r>
              <a:rPr lang="zh-CN" altLang="en-US" sz="2400" b="1" dirty="0">
                <a:solidFill>
                  <a:srgbClr val="003192"/>
                </a:solidFill>
                <a:latin typeface="黑体" panose="02010609060101010101" pitchFamily="49" charset="-122"/>
                <a:ea typeface="黑体" panose="02010609060101010101" pitchFamily="49" charset="-122"/>
              </a:rPr>
              <a:t>见下表：</a:t>
            </a:r>
            <a:endParaRPr lang="en-US" altLang="zh-CN" sz="2400" b="1" dirty="0">
              <a:solidFill>
                <a:srgbClr val="003192"/>
              </a:solidFill>
              <a:latin typeface="黑体" panose="02010609060101010101" pitchFamily="49" charset="-122"/>
              <a:ea typeface="黑体" panose="02010609060101010101" pitchFamily="49" charset="-122"/>
            </a:endParaRPr>
          </a:p>
        </p:txBody>
      </p:sp>
      <p:graphicFrame>
        <p:nvGraphicFramePr>
          <p:cNvPr id="8" name="表格 7"/>
          <p:cNvGraphicFramePr>
            <a:graphicFrameLocks noGrp="1"/>
          </p:cNvGraphicFramePr>
          <p:nvPr/>
        </p:nvGraphicFramePr>
        <p:xfrm>
          <a:off x="685800" y="3962400"/>
          <a:ext cx="8077202" cy="2032000"/>
        </p:xfrm>
        <a:graphic>
          <a:graphicData uri="http://schemas.openxmlformats.org/drawingml/2006/table">
            <a:tbl>
              <a:tblPr firstRow="1" bandRow="1">
                <a:tableStyleId>{5C22544A-7EE6-4342-B048-85BDC9FD1C3A}</a:tableStyleId>
              </a:tblPr>
              <a:tblGrid>
                <a:gridCol w="1153886"/>
                <a:gridCol w="751115"/>
                <a:gridCol w="1219200"/>
                <a:gridCol w="1219200"/>
                <a:gridCol w="1219200"/>
                <a:gridCol w="1360715"/>
                <a:gridCol w="1153886"/>
              </a:tblGrid>
              <a:tr h="762000">
                <a:tc>
                  <a:txBody>
                    <a:bodyPr/>
                    <a:lstStyle/>
                    <a:p>
                      <a:pPr algn="ctr"/>
                      <a:r>
                        <a:rPr lang="zh-CN" altLang="en-US" sz="1800" b="1" dirty="0">
                          <a:solidFill>
                            <a:schemeClr val="bg1">
                              <a:lumMod val="95000"/>
                            </a:schemeClr>
                          </a:solidFill>
                          <a:latin typeface="黑体" panose="02010609060101010101" pitchFamily="49" charset="-122"/>
                          <a:ea typeface="黑体" panose="02010609060101010101" pitchFamily="49" charset="-122"/>
                        </a:rPr>
                        <a:t>风管直径</a:t>
                      </a:r>
                      <a:endParaRPr lang="en-US" altLang="zh-CN" sz="1800" b="1" dirty="0">
                        <a:solidFill>
                          <a:schemeClr val="bg1">
                            <a:lumMod val="95000"/>
                          </a:schemeClr>
                        </a:solidFill>
                        <a:latin typeface="黑体" panose="02010609060101010101" pitchFamily="49" charset="-122"/>
                        <a:ea typeface="黑体" panose="02010609060101010101" pitchFamily="49" charset="-122"/>
                      </a:endParaRPr>
                    </a:p>
                    <a:p>
                      <a:pPr algn="ctr"/>
                      <a:r>
                        <a:rPr lang="en-US" altLang="zh-CN" sz="1800" b="1" dirty="0">
                          <a:solidFill>
                            <a:schemeClr val="bg1">
                              <a:lumMod val="95000"/>
                            </a:schemeClr>
                          </a:solidFill>
                          <a:latin typeface="黑体" panose="02010609060101010101" pitchFamily="49" charset="-122"/>
                          <a:ea typeface="黑体" panose="02010609060101010101" pitchFamily="49" charset="-122"/>
                        </a:rPr>
                        <a:t>D</a:t>
                      </a:r>
                      <a:r>
                        <a:rPr lang="zh-CN" altLang="en-US" sz="1800" b="1" dirty="0">
                          <a:solidFill>
                            <a:schemeClr val="bg1">
                              <a:lumMod val="95000"/>
                            </a:schemeClr>
                          </a:solidFill>
                          <a:latin typeface="黑体" panose="02010609060101010101" pitchFamily="49" charset="-122"/>
                          <a:ea typeface="黑体" panose="02010609060101010101" pitchFamily="49" charset="-122"/>
                        </a:rPr>
                        <a:t>（</a:t>
                      </a:r>
                      <a:r>
                        <a:rPr lang="en-US" altLang="zh-CN" sz="1800" b="1" dirty="0">
                          <a:solidFill>
                            <a:schemeClr val="bg1">
                              <a:lumMod val="95000"/>
                            </a:schemeClr>
                          </a:solidFill>
                          <a:latin typeface="黑体" panose="02010609060101010101" pitchFamily="49" charset="-122"/>
                          <a:ea typeface="黑体" panose="02010609060101010101" pitchFamily="49" charset="-122"/>
                        </a:rPr>
                        <a:t>mm</a:t>
                      </a:r>
                      <a:r>
                        <a:rPr lang="zh-CN" altLang="en-US" sz="1800" b="1" dirty="0">
                          <a:solidFill>
                            <a:schemeClr val="bg1">
                              <a:lumMod val="95000"/>
                            </a:schemeClr>
                          </a:solidFill>
                          <a:latin typeface="黑体" panose="02010609060101010101" pitchFamily="49" charset="-122"/>
                          <a:ea typeface="黑体" panose="02010609060101010101" pitchFamily="49" charset="-122"/>
                        </a:rPr>
                        <a:t>）</a:t>
                      </a:r>
                      <a:endParaRPr lang="zh-CN" altLang="en-US" sz="1800" b="1" dirty="0">
                        <a:solidFill>
                          <a:schemeClr val="bg1">
                            <a:lumMod val="95000"/>
                          </a:schemeClr>
                        </a:solidFill>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solidFill>
                            <a:schemeClr val="bg1">
                              <a:lumMod val="95000"/>
                            </a:schemeClr>
                          </a:solidFill>
                          <a:latin typeface="黑体" panose="02010609060101010101" pitchFamily="49" charset="-122"/>
                          <a:ea typeface="黑体" panose="02010609060101010101" pitchFamily="49" charset="-122"/>
                        </a:rPr>
                        <a:t>&lt;200</a:t>
                      </a:r>
                      <a:endParaRPr lang="zh-CN" altLang="en-US" sz="1800" b="1" dirty="0">
                        <a:solidFill>
                          <a:schemeClr val="bg1">
                            <a:lumMod val="95000"/>
                          </a:schemeClr>
                        </a:solidFill>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solidFill>
                            <a:schemeClr val="bg1">
                              <a:lumMod val="95000"/>
                            </a:schemeClr>
                          </a:solidFill>
                          <a:latin typeface="黑体" panose="02010609060101010101" pitchFamily="49" charset="-122"/>
                          <a:ea typeface="黑体" panose="02010609060101010101" pitchFamily="49" charset="-122"/>
                        </a:rPr>
                        <a:t>200</a:t>
                      </a:r>
                      <a:r>
                        <a:rPr lang="zh-CN" altLang="en-US" sz="1800" b="1" dirty="0">
                          <a:solidFill>
                            <a:schemeClr val="bg1">
                              <a:lumMod val="95000"/>
                            </a:schemeClr>
                          </a:solidFill>
                          <a:latin typeface="黑体" panose="02010609060101010101" pitchFamily="49" charset="-122"/>
                          <a:ea typeface="黑体" panose="02010609060101010101" pitchFamily="49" charset="-122"/>
                        </a:rPr>
                        <a:t>～</a:t>
                      </a:r>
                      <a:r>
                        <a:rPr lang="en-US" altLang="zh-CN" sz="1800" b="1" dirty="0">
                          <a:solidFill>
                            <a:schemeClr val="bg1">
                              <a:lumMod val="95000"/>
                            </a:schemeClr>
                          </a:solidFill>
                          <a:latin typeface="黑体" panose="02010609060101010101" pitchFamily="49" charset="-122"/>
                          <a:ea typeface="黑体" panose="02010609060101010101" pitchFamily="49" charset="-122"/>
                        </a:rPr>
                        <a:t>400</a:t>
                      </a:r>
                      <a:endParaRPr lang="zh-CN" altLang="en-US" sz="1800" b="1" dirty="0">
                        <a:solidFill>
                          <a:schemeClr val="bg1">
                            <a:lumMod val="95000"/>
                          </a:schemeClr>
                        </a:solidFill>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solidFill>
                            <a:schemeClr val="bg1">
                              <a:lumMod val="95000"/>
                            </a:schemeClr>
                          </a:solidFill>
                          <a:latin typeface="黑体" panose="02010609060101010101" pitchFamily="49" charset="-122"/>
                          <a:ea typeface="黑体" panose="02010609060101010101" pitchFamily="49" charset="-122"/>
                        </a:rPr>
                        <a:t>400</a:t>
                      </a:r>
                      <a:r>
                        <a:rPr lang="zh-CN" altLang="en-US" sz="1800" b="1" dirty="0">
                          <a:solidFill>
                            <a:schemeClr val="bg1">
                              <a:lumMod val="95000"/>
                            </a:schemeClr>
                          </a:solidFill>
                          <a:latin typeface="黑体" panose="02010609060101010101" pitchFamily="49" charset="-122"/>
                          <a:ea typeface="黑体" panose="02010609060101010101" pitchFamily="49" charset="-122"/>
                        </a:rPr>
                        <a:t>～</a:t>
                      </a:r>
                      <a:r>
                        <a:rPr lang="en-US" altLang="zh-CN" sz="1800" b="1" dirty="0">
                          <a:solidFill>
                            <a:schemeClr val="bg1">
                              <a:lumMod val="95000"/>
                            </a:schemeClr>
                          </a:solidFill>
                          <a:latin typeface="黑体" panose="02010609060101010101" pitchFamily="49" charset="-122"/>
                          <a:ea typeface="黑体" panose="02010609060101010101" pitchFamily="49" charset="-122"/>
                        </a:rPr>
                        <a:t>600</a:t>
                      </a:r>
                      <a:endParaRPr lang="zh-CN" altLang="en-US" sz="1800" b="1" dirty="0">
                        <a:solidFill>
                          <a:schemeClr val="bg1">
                            <a:lumMod val="95000"/>
                          </a:schemeClr>
                        </a:solidFill>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solidFill>
                            <a:schemeClr val="bg1">
                              <a:lumMod val="95000"/>
                            </a:schemeClr>
                          </a:solidFill>
                          <a:latin typeface="黑体" panose="02010609060101010101" pitchFamily="49" charset="-122"/>
                          <a:ea typeface="黑体" panose="02010609060101010101" pitchFamily="49" charset="-122"/>
                        </a:rPr>
                        <a:t>600</a:t>
                      </a:r>
                      <a:r>
                        <a:rPr lang="zh-CN" altLang="en-US" sz="1800" b="1" dirty="0">
                          <a:solidFill>
                            <a:schemeClr val="bg1">
                              <a:lumMod val="95000"/>
                            </a:schemeClr>
                          </a:solidFill>
                          <a:latin typeface="黑体" panose="02010609060101010101" pitchFamily="49" charset="-122"/>
                          <a:ea typeface="黑体" panose="02010609060101010101" pitchFamily="49" charset="-122"/>
                        </a:rPr>
                        <a:t>～</a:t>
                      </a:r>
                      <a:r>
                        <a:rPr lang="en-US" altLang="zh-CN" sz="1800" b="1" dirty="0">
                          <a:solidFill>
                            <a:schemeClr val="bg1">
                              <a:lumMod val="95000"/>
                            </a:schemeClr>
                          </a:solidFill>
                          <a:latin typeface="黑体" panose="02010609060101010101" pitchFamily="49" charset="-122"/>
                          <a:ea typeface="黑体" panose="02010609060101010101" pitchFamily="49" charset="-122"/>
                        </a:rPr>
                        <a:t>800</a:t>
                      </a:r>
                      <a:endParaRPr lang="zh-CN" altLang="en-US" sz="1800" b="1" dirty="0">
                        <a:solidFill>
                          <a:schemeClr val="bg1">
                            <a:lumMod val="95000"/>
                          </a:schemeClr>
                        </a:solidFill>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solidFill>
                            <a:schemeClr val="bg1">
                              <a:lumMod val="95000"/>
                            </a:schemeClr>
                          </a:solidFill>
                          <a:latin typeface="黑体" panose="02010609060101010101" pitchFamily="49" charset="-122"/>
                          <a:ea typeface="黑体" panose="02010609060101010101" pitchFamily="49" charset="-122"/>
                        </a:rPr>
                        <a:t>800</a:t>
                      </a:r>
                      <a:r>
                        <a:rPr lang="zh-CN" altLang="en-US" sz="1800" b="1" dirty="0">
                          <a:solidFill>
                            <a:schemeClr val="bg1">
                              <a:lumMod val="95000"/>
                            </a:schemeClr>
                          </a:solidFill>
                          <a:latin typeface="黑体" panose="02010609060101010101" pitchFamily="49" charset="-122"/>
                          <a:ea typeface="黑体" panose="02010609060101010101" pitchFamily="49" charset="-122"/>
                        </a:rPr>
                        <a:t>～</a:t>
                      </a:r>
                      <a:r>
                        <a:rPr lang="en-US" altLang="zh-CN" sz="1800" b="1" dirty="0">
                          <a:solidFill>
                            <a:schemeClr val="bg1">
                              <a:lumMod val="95000"/>
                            </a:schemeClr>
                          </a:solidFill>
                          <a:latin typeface="黑体" panose="02010609060101010101" pitchFamily="49" charset="-122"/>
                          <a:ea typeface="黑体" panose="02010609060101010101" pitchFamily="49" charset="-122"/>
                        </a:rPr>
                        <a:t>1000</a:t>
                      </a:r>
                      <a:endParaRPr lang="zh-CN" altLang="en-US" sz="1800" b="1" dirty="0">
                        <a:solidFill>
                          <a:schemeClr val="bg1">
                            <a:lumMod val="95000"/>
                          </a:schemeClr>
                        </a:solidFill>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solidFill>
                            <a:schemeClr val="bg1">
                              <a:lumMod val="95000"/>
                            </a:schemeClr>
                          </a:solidFill>
                          <a:latin typeface="黑体" panose="02010609060101010101" pitchFamily="49" charset="-122"/>
                          <a:ea typeface="黑体" panose="02010609060101010101" pitchFamily="49" charset="-122"/>
                        </a:rPr>
                        <a:t>&gt;1000</a:t>
                      </a:r>
                      <a:endParaRPr lang="zh-CN" altLang="en-US" sz="1800" b="1" dirty="0">
                        <a:solidFill>
                          <a:schemeClr val="bg1">
                            <a:lumMod val="95000"/>
                          </a:schemeClr>
                        </a:solidFill>
                        <a:latin typeface="黑体" panose="02010609060101010101" pitchFamily="49" charset="-122"/>
                        <a:ea typeface="黑体" panose="02010609060101010101" pitchFamily="49" charset="-122"/>
                      </a:endParaRPr>
                    </a:p>
                  </a:txBody>
                  <a:tcPr marT="45712" marB="45712" anchor="ctr"/>
                </a:tc>
              </a:tr>
              <a:tr h="634895">
                <a:tc>
                  <a:txBody>
                    <a:bodyPr/>
                    <a:lstStyle/>
                    <a:p>
                      <a:pPr algn="ctr"/>
                      <a:r>
                        <a:rPr lang="zh-CN" altLang="en-US" sz="1800" b="1" dirty="0">
                          <a:latin typeface="黑体" panose="02010609060101010101" pitchFamily="49" charset="-122"/>
                          <a:ea typeface="黑体" panose="02010609060101010101" pitchFamily="49" charset="-122"/>
                        </a:rPr>
                        <a:t>环数</a:t>
                      </a:r>
                      <a:r>
                        <a:rPr lang="en-US" altLang="zh-CN" sz="1800" b="1" dirty="0">
                          <a:latin typeface="黑体" panose="02010609060101010101" pitchFamily="49" charset="-122"/>
                          <a:ea typeface="黑体" panose="02010609060101010101" pitchFamily="49" charset="-122"/>
                        </a:rPr>
                        <a:t>m</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3</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4</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5</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6</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8</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10</a:t>
                      </a:r>
                      <a:endParaRPr lang="zh-CN" altLang="en-US" sz="1800" b="1" dirty="0">
                        <a:latin typeface="黑体" panose="02010609060101010101" pitchFamily="49" charset="-122"/>
                        <a:ea typeface="黑体" panose="02010609060101010101" pitchFamily="49" charset="-122"/>
                      </a:endParaRPr>
                    </a:p>
                  </a:txBody>
                  <a:tcPr marT="45712" marB="45712" anchor="ctr"/>
                </a:tc>
              </a:tr>
              <a:tr h="634895">
                <a:tc>
                  <a:txBody>
                    <a:bodyPr/>
                    <a:lstStyle/>
                    <a:p>
                      <a:pPr algn="ctr"/>
                      <a:r>
                        <a:rPr lang="zh-CN" altLang="en-US" sz="1800" b="1" dirty="0">
                          <a:latin typeface="黑体" panose="02010609060101010101" pitchFamily="49" charset="-122"/>
                          <a:ea typeface="黑体" panose="02010609060101010101" pitchFamily="49" charset="-122"/>
                        </a:rPr>
                        <a:t>测点数</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12</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16</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20</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24</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32</a:t>
                      </a:r>
                      <a:endParaRPr lang="zh-CN" altLang="en-US" sz="1800" b="1" dirty="0">
                        <a:latin typeface="黑体" panose="02010609060101010101" pitchFamily="49" charset="-122"/>
                        <a:ea typeface="黑体" panose="02010609060101010101" pitchFamily="49" charset="-122"/>
                      </a:endParaRPr>
                    </a:p>
                  </a:txBody>
                  <a:tcPr marT="45712" marB="45712" anchor="ctr"/>
                </a:tc>
                <a:tc>
                  <a:txBody>
                    <a:bodyPr/>
                    <a:lstStyle/>
                    <a:p>
                      <a:pPr algn="ctr"/>
                      <a:r>
                        <a:rPr lang="en-US" altLang="zh-CN" sz="1800" b="1" dirty="0">
                          <a:latin typeface="黑体" panose="02010609060101010101" pitchFamily="49" charset="-122"/>
                          <a:ea typeface="黑体" panose="02010609060101010101" pitchFamily="49" charset="-122"/>
                        </a:rPr>
                        <a:t>40</a:t>
                      </a:r>
                      <a:endParaRPr lang="zh-CN" altLang="en-US" sz="1800" b="1" dirty="0">
                        <a:latin typeface="黑体" panose="02010609060101010101" pitchFamily="49" charset="-122"/>
                        <a:ea typeface="黑体" panose="02010609060101010101" pitchFamily="49" charset="-122"/>
                      </a:endParaRPr>
                    </a:p>
                  </a:txBody>
                  <a:tcPr marT="45712" marB="45712" anchor="ctr"/>
                </a:tc>
              </a:tr>
            </a:tbl>
          </a:graphicData>
        </a:graphic>
      </p:graphicFrame>
      <p:sp>
        <p:nvSpPr>
          <p:cNvPr id="9"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609600" y="2667000"/>
            <a:ext cx="7696200" cy="963613"/>
          </a:xfrm>
          <a:prstGeom prst="rect">
            <a:avLst/>
          </a:prstGeom>
        </p:spPr>
        <p:txBody>
          <a:bodyPr>
            <a:spAutoFit/>
          </a:bodyPr>
          <a:lstStyle/>
          <a:p>
            <a:pPr marL="1524000" indent="-1524000" algn="just" fontAlgn="auto">
              <a:lnSpc>
                <a:spcPts val="2800"/>
              </a:lnSpc>
              <a:spcBef>
                <a:spcPts val="1200"/>
              </a:spcBef>
              <a:spcAft>
                <a:spcPts val="0"/>
              </a:spcAft>
              <a:defRPr/>
            </a:pPr>
            <a:r>
              <a:rPr lang="en-US" altLang="zh-CN" sz="2400" b="1" dirty="0">
                <a:solidFill>
                  <a:srgbClr val="C00000"/>
                </a:solidFill>
                <a:latin typeface="黑体" panose="02010609060101010101" pitchFamily="49" charset="-122"/>
                <a:ea typeface="黑体" panose="02010609060101010101" pitchFamily="49" charset="-122"/>
              </a:rPr>
              <a:t>[</a:t>
            </a:r>
            <a:r>
              <a:rPr lang="zh-CN" altLang="en-US" sz="2400" b="1" dirty="0">
                <a:solidFill>
                  <a:srgbClr val="C00000"/>
                </a:solidFill>
                <a:latin typeface="黑体" panose="02010609060101010101" pitchFamily="49" charset="-122"/>
                <a:ea typeface="黑体" panose="02010609060101010101" pitchFamily="49" charset="-122"/>
              </a:rPr>
              <a:t>测定方法</a:t>
            </a:r>
            <a:r>
              <a:rPr lang="en-US" altLang="zh-CN" sz="2400" b="1" dirty="0">
                <a:solidFill>
                  <a:srgbClr val="C00000"/>
                </a:solidFill>
                <a:latin typeface="黑体" panose="02010609060101010101" pitchFamily="49" charset="-122"/>
                <a:ea typeface="黑体" panose="02010609060101010101" pitchFamily="49" charset="-122"/>
              </a:rPr>
              <a:t>]</a:t>
            </a:r>
            <a:endParaRPr lang="en-US" altLang="zh-CN" sz="2400" b="1" dirty="0">
              <a:solidFill>
                <a:srgbClr val="C00000"/>
              </a:solidFill>
              <a:latin typeface="黑体" panose="02010609060101010101" pitchFamily="49" charset="-122"/>
              <a:ea typeface="黑体" panose="02010609060101010101" pitchFamily="49" charset="-122"/>
            </a:endParaRPr>
          </a:p>
          <a:p>
            <a:pPr marL="447675" indent="-447675" algn="just" fontAlgn="auto">
              <a:lnSpc>
                <a:spcPts val="2800"/>
              </a:lnSpc>
              <a:spcBef>
                <a:spcPts val="1200"/>
              </a:spcBef>
              <a:spcAft>
                <a:spcPts val="0"/>
              </a:spcAft>
              <a:defRPr/>
            </a:pPr>
            <a:r>
              <a:rPr lang="en-US" altLang="zh-CN" sz="2400" b="1" dirty="0">
                <a:solidFill>
                  <a:srgbClr val="003192"/>
                </a:solidFill>
                <a:latin typeface="黑体" panose="02010609060101010101" pitchFamily="49" charset="-122"/>
                <a:ea typeface="黑体" panose="02010609060101010101" pitchFamily="49" charset="-122"/>
              </a:rPr>
              <a:t>(3)</a:t>
            </a:r>
            <a:r>
              <a:rPr lang="zh-CN" altLang="en-US" sz="2400" b="1" dirty="0">
                <a:solidFill>
                  <a:srgbClr val="003192"/>
                </a:solidFill>
                <a:latin typeface="黑体" panose="02010609060101010101" pitchFamily="49" charset="-122"/>
                <a:ea typeface="黑体" panose="02010609060101010101" pitchFamily="49" charset="-122"/>
              </a:rPr>
              <a:t>圆形排风罩：</a:t>
            </a:r>
            <a:endParaRPr lang="en-US" altLang="zh-CN" sz="2400" b="1" dirty="0">
              <a:solidFill>
                <a:srgbClr val="003192"/>
              </a:solidFill>
              <a:latin typeface="黑体" panose="02010609060101010101" pitchFamily="49" charset="-122"/>
              <a:ea typeface="黑体" panose="02010609060101010101" pitchFamily="49" charset="-122"/>
            </a:endParaRPr>
          </a:p>
        </p:txBody>
      </p:sp>
      <p:sp>
        <p:nvSpPr>
          <p:cNvPr id="8205" name="矩形 6"/>
          <p:cNvSpPr>
            <a:spLocks noChangeArrowheads="1"/>
          </p:cNvSpPr>
          <p:nvPr/>
        </p:nvSpPr>
        <p:spPr bwMode="auto">
          <a:xfrm>
            <a:off x="1143000" y="3733800"/>
            <a:ext cx="4570413" cy="369888"/>
          </a:xfrm>
          <a:prstGeom prst="rect">
            <a:avLst/>
          </a:prstGeom>
          <a:noFill/>
          <a:ln w="9525">
            <a:noFill/>
            <a:miter lim="800000"/>
          </a:ln>
        </p:spPr>
        <p:txBody>
          <a:bodyPr wrap="none">
            <a:spAutoFit/>
          </a:bodyPr>
          <a:lstStyle/>
          <a:p>
            <a:r>
              <a:rPr lang="zh-CN" altLang="en-US" b="1">
                <a:solidFill>
                  <a:srgbClr val="003192"/>
                </a:solidFill>
                <a:latin typeface="黑体" panose="02010609060101010101" pitchFamily="49" charset="-122"/>
                <a:ea typeface="黑体" panose="02010609060101010101" pitchFamily="49" charset="-122"/>
              </a:rPr>
              <a:t>同心环各测点到风管中心的距离计算方法：</a:t>
            </a:r>
            <a:endParaRPr lang="zh-CN" altLang="en-US" b="1">
              <a:solidFill>
                <a:srgbClr val="003192"/>
              </a:solidFill>
              <a:latin typeface="黑体" panose="02010609060101010101" pitchFamily="49" charset="-122"/>
              <a:ea typeface="黑体" panose="02010609060101010101" pitchFamily="49" charset="-122"/>
            </a:endParaRPr>
          </a:p>
        </p:txBody>
      </p:sp>
      <p:graphicFrame>
        <p:nvGraphicFramePr>
          <p:cNvPr id="8201" name="Object 9"/>
          <p:cNvGraphicFramePr>
            <a:graphicFrameLocks noChangeAspect="1"/>
          </p:cNvGraphicFramePr>
          <p:nvPr/>
        </p:nvGraphicFramePr>
        <p:xfrm>
          <a:off x="914400" y="4495800"/>
          <a:ext cx="2281238" cy="1166813"/>
        </p:xfrm>
        <a:graphic>
          <a:graphicData uri="http://schemas.openxmlformats.org/presentationml/2006/ole">
            <mc:AlternateContent xmlns:mc="http://schemas.openxmlformats.org/markup-compatibility/2006">
              <mc:Choice xmlns:v="urn:schemas-microsoft-com:vml" Requires="v">
                <p:oleObj spid="_x0000_s8203" name="公式" r:id="rId6" imgW="914400" imgH="444500" progId="Equation.3">
                  <p:embed/>
                </p:oleObj>
              </mc:Choice>
              <mc:Fallback>
                <p:oleObj name="公式" r:id="rId6" imgW="914400" imgH="444500" progId="Equation.3">
                  <p:embed/>
                  <p:pic>
                    <p:nvPicPr>
                      <p:cNvPr id="0"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14400" y="4495800"/>
                        <a:ext cx="2281238" cy="11668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06" name="Rectangle 9"/>
          <p:cNvSpPr>
            <a:spLocks noChangeArrowheads="1"/>
          </p:cNvSpPr>
          <p:nvPr/>
        </p:nvSpPr>
        <p:spPr bwMode="auto">
          <a:xfrm>
            <a:off x="3505200" y="4495800"/>
            <a:ext cx="5410200" cy="2032000"/>
          </a:xfrm>
          <a:prstGeom prst="rect">
            <a:avLst/>
          </a:prstGeom>
          <a:noFill/>
          <a:ln w="9525">
            <a:noFill/>
            <a:miter lim="800000"/>
          </a:ln>
        </p:spPr>
        <p:txBody>
          <a:bodyPr>
            <a:spAutoFit/>
          </a:bodyPr>
          <a:lstStyle/>
          <a:p>
            <a:pPr indent="177800" algn="just">
              <a:lnSpc>
                <a:spcPct val="140000"/>
              </a:lnSpc>
              <a:tabLst>
                <a:tab pos="457200" algn="l"/>
              </a:tabLst>
            </a:pPr>
            <a:r>
              <a:rPr lang="zh-CN" altLang="en-US" b="1">
                <a:solidFill>
                  <a:srgbClr val="003192"/>
                </a:solidFill>
                <a:latin typeface="黑体" panose="02010609060101010101" pitchFamily="49" charset="-122"/>
                <a:ea typeface="黑体" panose="02010609060101010101" pitchFamily="49" charset="-122"/>
              </a:rPr>
              <a:t>式中： </a:t>
            </a:r>
            <a:r>
              <a:rPr lang="en-US" altLang="zh-CN" b="1">
                <a:solidFill>
                  <a:srgbClr val="003192"/>
                </a:solidFill>
                <a:latin typeface="黑体" panose="02010609060101010101" pitchFamily="49" charset="-122"/>
                <a:ea typeface="黑体" panose="02010609060101010101" pitchFamily="49" charset="-122"/>
              </a:rPr>
              <a:t>R</a:t>
            </a:r>
            <a:r>
              <a:rPr lang="en-US" altLang="zh-CN" b="1" baseline="-25000">
                <a:solidFill>
                  <a:srgbClr val="003192"/>
                </a:solidFill>
                <a:latin typeface="黑体" panose="02010609060101010101" pitchFamily="49" charset="-122"/>
                <a:ea typeface="黑体" panose="02010609060101010101" pitchFamily="49" charset="-122"/>
              </a:rPr>
              <a:t>n</a:t>
            </a:r>
            <a:r>
              <a:rPr lang="en-US" altLang="zh-CN" b="1">
                <a:solidFill>
                  <a:srgbClr val="003192"/>
                </a:solidFill>
                <a:latin typeface="黑体" panose="02010609060101010101" pitchFamily="49" charset="-122"/>
                <a:ea typeface="黑体" panose="02010609060101010101" pitchFamily="49" charset="-122"/>
              </a:rPr>
              <a:t>  —— </a:t>
            </a:r>
            <a:r>
              <a:rPr lang="zh-CN" altLang="en-US" b="1">
                <a:solidFill>
                  <a:srgbClr val="003192"/>
                </a:solidFill>
                <a:latin typeface="黑体" panose="02010609060101010101" pitchFamily="49" charset="-122"/>
                <a:ea typeface="黑体" panose="02010609060101010101" pitchFamily="49" charset="-122"/>
              </a:rPr>
              <a:t>风管中心到</a:t>
            </a:r>
            <a:r>
              <a:rPr lang="en-US" altLang="zh-CN" b="1">
                <a:solidFill>
                  <a:srgbClr val="003192"/>
                </a:solidFill>
                <a:latin typeface="黑体" panose="02010609060101010101" pitchFamily="49" charset="-122"/>
                <a:ea typeface="黑体" panose="02010609060101010101" pitchFamily="49" charset="-122"/>
              </a:rPr>
              <a:t>n</a:t>
            </a:r>
            <a:r>
              <a:rPr lang="zh-CN" altLang="en-US" b="1">
                <a:solidFill>
                  <a:srgbClr val="003192"/>
                </a:solidFill>
                <a:latin typeface="黑体" panose="02010609060101010101" pitchFamily="49" charset="-122"/>
                <a:ea typeface="黑体" panose="02010609060101010101" pitchFamily="49" charset="-122"/>
              </a:rPr>
              <a:t>环测点的距离，</a:t>
            </a:r>
            <a:r>
              <a:rPr lang="en-US" altLang="zh-CN" b="1">
                <a:solidFill>
                  <a:srgbClr val="003192"/>
                </a:solidFill>
                <a:latin typeface="黑体" panose="02010609060101010101" pitchFamily="49" charset="-122"/>
                <a:ea typeface="黑体" panose="02010609060101010101" pitchFamily="49" charset="-122"/>
              </a:rPr>
              <a:t>mm</a:t>
            </a:r>
            <a:r>
              <a:rPr lang="zh-CN" altLang="en-US" b="1">
                <a:solidFill>
                  <a:srgbClr val="003192"/>
                </a:solidFill>
                <a:latin typeface="黑体" panose="02010609060101010101" pitchFamily="49" charset="-122"/>
                <a:ea typeface="黑体" panose="02010609060101010101" pitchFamily="49" charset="-122"/>
              </a:rPr>
              <a:t>；</a:t>
            </a:r>
            <a:endParaRPr lang="en-US" altLang="zh-CN" b="1" baseline="-25000">
              <a:solidFill>
                <a:srgbClr val="003192"/>
              </a:solidFill>
              <a:latin typeface="黑体" panose="02010609060101010101" pitchFamily="49" charset="-122"/>
              <a:ea typeface="黑体" panose="02010609060101010101" pitchFamily="49" charset="-122"/>
            </a:endParaRPr>
          </a:p>
          <a:p>
            <a:pPr indent="177800" algn="just">
              <a:lnSpc>
                <a:spcPct val="140000"/>
              </a:lnSpc>
              <a:tabLst>
                <a:tab pos="457200" algn="l"/>
              </a:tabLst>
            </a:pPr>
            <a:r>
              <a:rPr lang="en-US" altLang="zh-CN" b="1">
                <a:solidFill>
                  <a:srgbClr val="003192"/>
                </a:solidFill>
                <a:latin typeface="黑体" panose="02010609060101010101" pitchFamily="49" charset="-122"/>
                <a:ea typeface="黑体" panose="02010609060101010101" pitchFamily="49" charset="-122"/>
              </a:rPr>
              <a:t>        R —— </a:t>
            </a:r>
            <a:r>
              <a:rPr lang="zh-CN" altLang="en-US" b="1">
                <a:solidFill>
                  <a:srgbClr val="003192"/>
                </a:solidFill>
                <a:latin typeface="黑体" panose="02010609060101010101" pitchFamily="49" charset="-122"/>
                <a:ea typeface="黑体" panose="02010609060101010101" pitchFamily="49" charset="-122"/>
              </a:rPr>
              <a:t>风管半径，</a:t>
            </a:r>
            <a:r>
              <a:rPr lang="en-US" altLang="zh-CN" b="1">
                <a:solidFill>
                  <a:srgbClr val="003192"/>
                </a:solidFill>
                <a:latin typeface="黑体" panose="02010609060101010101" pitchFamily="49" charset="-122"/>
                <a:ea typeface="黑体" panose="02010609060101010101" pitchFamily="49" charset="-122"/>
              </a:rPr>
              <a:t>mm</a:t>
            </a:r>
            <a:r>
              <a:rPr lang="zh-CN" altLang="en-US" b="1">
                <a:solidFill>
                  <a:srgbClr val="003192"/>
                </a:solidFill>
                <a:latin typeface="黑体" panose="02010609060101010101" pitchFamily="49" charset="-122"/>
                <a:ea typeface="黑体" panose="02010609060101010101" pitchFamily="49" charset="-122"/>
              </a:rPr>
              <a:t>；</a:t>
            </a:r>
            <a:endParaRPr lang="en-US" altLang="zh-CN" b="1">
              <a:solidFill>
                <a:srgbClr val="003192"/>
              </a:solidFill>
              <a:latin typeface="黑体" panose="02010609060101010101" pitchFamily="49" charset="-122"/>
              <a:ea typeface="黑体" panose="02010609060101010101" pitchFamily="49" charset="-122"/>
            </a:endParaRPr>
          </a:p>
          <a:p>
            <a:pPr indent="177800" algn="just">
              <a:lnSpc>
                <a:spcPct val="140000"/>
              </a:lnSpc>
              <a:tabLst>
                <a:tab pos="457200" algn="l"/>
              </a:tabLst>
            </a:pPr>
            <a:r>
              <a:rPr lang="en-US" altLang="zh-CN" b="1">
                <a:solidFill>
                  <a:srgbClr val="003192"/>
                </a:solidFill>
                <a:latin typeface="黑体" panose="02010609060101010101" pitchFamily="49" charset="-122"/>
                <a:ea typeface="黑体" panose="02010609060101010101" pitchFamily="49" charset="-122"/>
              </a:rPr>
              <a:t>        n —— </a:t>
            </a:r>
            <a:r>
              <a:rPr lang="zh-CN" altLang="en-US" b="1">
                <a:solidFill>
                  <a:srgbClr val="003192"/>
                </a:solidFill>
                <a:latin typeface="黑体" panose="02010609060101010101" pitchFamily="49" charset="-122"/>
                <a:ea typeface="黑体" panose="02010609060101010101" pitchFamily="49" charset="-122"/>
              </a:rPr>
              <a:t>从风管中心算起圆环的序号；</a:t>
            </a:r>
            <a:endParaRPr lang="en-US" altLang="zh-CN" b="1">
              <a:solidFill>
                <a:srgbClr val="003192"/>
              </a:solidFill>
              <a:latin typeface="黑体" panose="02010609060101010101" pitchFamily="49" charset="-122"/>
              <a:ea typeface="黑体" panose="02010609060101010101" pitchFamily="49" charset="-122"/>
            </a:endParaRPr>
          </a:p>
          <a:p>
            <a:pPr indent="177800" algn="just">
              <a:lnSpc>
                <a:spcPct val="140000"/>
              </a:lnSpc>
              <a:tabLst>
                <a:tab pos="457200" algn="l"/>
              </a:tabLst>
            </a:pPr>
            <a:r>
              <a:rPr lang="en-US" altLang="zh-CN" b="1">
                <a:solidFill>
                  <a:srgbClr val="003192"/>
                </a:solidFill>
                <a:latin typeface="黑体" panose="02010609060101010101" pitchFamily="49" charset="-122"/>
                <a:ea typeface="黑体" panose="02010609060101010101" pitchFamily="49" charset="-122"/>
              </a:rPr>
              <a:t>        m</a:t>
            </a:r>
            <a:r>
              <a:rPr lang="zh-CN" altLang="en-US" b="1">
                <a:solidFill>
                  <a:srgbClr val="003192"/>
                </a:solidFill>
                <a:latin typeface="黑体" panose="02010609060101010101" pitchFamily="49" charset="-122"/>
                <a:ea typeface="黑体" panose="02010609060101010101" pitchFamily="49" charset="-122"/>
              </a:rPr>
              <a:t> </a:t>
            </a:r>
            <a:r>
              <a:rPr lang="en-US" altLang="zh-CN" b="1">
                <a:solidFill>
                  <a:srgbClr val="003192"/>
                </a:solidFill>
                <a:latin typeface="黑体" panose="02010609060101010101" pitchFamily="49" charset="-122"/>
                <a:ea typeface="黑体" panose="02010609060101010101" pitchFamily="49" charset="-122"/>
              </a:rPr>
              <a:t>—— </a:t>
            </a:r>
            <a:r>
              <a:rPr lang="zh-CN" altLang="en-US" b="1">
                <a:solidFill>
                  <a:srgbClr val="003192"/>
                </a:solidFill>
                <a:latin typeface="黑体" panose="02010609060101010101" pitchFamily="49" charset="-122"/>
                <a:ea typeface="黑体" panose="02010609060101010101" pitchFamily="49" charset="-122"/>
              </a:rPr>
              <a:t>风管断面所划分的圆环数。</a:t>
            </a:r>
            <a:endParaRPr lang="zh-CN" altLang="en-US" b="1">
              <a:solidFill>
                <a:srgbClr val="003192"/>
              </a:solidFill>
              <a:latin typeface="黑体" panose="02010609060101010101" pitchFamily="49" charset="-122"/>
              <a:ea typeface="黑体" panose="02010609060101010101" pitchFamily="49" charset="-122"/>
            </a:endParaRPr>
          </a:p>
          <a:p>
            <a:pPr indent="177800" algn="just" eaLnBrk="0" hangingPunct="0">
              <a:lnSpc>
                <a:spcPct val="140000"/>
              </a:lnSpc>
              <a:tabLst>
                <a:tab pos="457200" algn="l"/>
              </a:tabLst>
            </a:pPr>
            <a:r>
              <a:rPr lang="zh-CN" altLang="en-US" b="1">
                <a:solidFill>
                  <a:srgbClr val="003192"/>
                </a:solidFill>
                <a:latin typeface="黑体" panose="02010609060101010101" pitchFamily="49" charset="-122"/>
                <a:ea typeface="黑体" panose="02010609060101010101" pitchFamily="49" charset="-122"/>
              </a:rPr>
              <a:t>              </a:t>
            </a:r>
            <a:endParaRPr lang="zh-CN" altLang="en-US" sz="2000" b="1">
              <a:solidFill>
                <a:srgbClr val="003192"/>
              </a:solidFill>
              <a:latin typeface="黑体" panose="02010609060101010101" pitchFamily="49" charset="-122"/>
              <a:ea typeface="黑体" panose="02010609060101010101" pitchFamily="49" charset="-122"/>
            </a:endParaRPr>
          </a:p>
        </p:txBody>
      </p:sp>
      <p:sp>
        <p:nvSpPr>
          <p:cNvPr id="11"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9228" name="矩形 6"/>
          <p:cNvSpPr>
            <a:spLocks noChangeArrowheads="1"/>
          </p:cNvSpPr>
          <p:nvPr/>
        </p:nvSpPr>
        <p:spPr bwMode="auto">
          <a:xfrm>
            <a:off x="762000" y="2743200"/>
            <a:ext cx="3262313" cy="461963"/>
          </a:xfrm>
          <a:prstGeom prst="rect">
            <a:avLst/>
          </a:prstGeom>
          <a:noFill/>
          <a:ln w="9525">
            <a:noFill/>
            <a:miter lim="800000"/>
          </a:ln>
        </p:spPr>
        <p:txBody>
          <a:bodyPr wrap="none">
            <a:spAutoFit/>
          </a:bodyPr>
          <a:lstStyle/>
          <a:p>
            <a:r>
              <a:rPr lang="en-US" altLang="zh-CN" sz="2400" b="1">
                <a:solidFill>
                  <a:srgbClr val="003192"/>
                </a:solidFill>
                <a:latin typeface="楷体_GB2312"/>
              </a:rPr>
              <a:t>[</a:t>
            </a:r>
            <a:r>
              <a:rPr lang="zh-CN" altLang="en-US" sz="2400" b="1">
                <a:solidFill>
                  <a:srgbClr val="003192"/>
                </a:solidFill>
                <a:latin typeface="楷体_GB2312"/>
              </a:rPr>
              <a:t>排风罩罩口风速计算</a:t>
            </a:r>
            <a:r>
              <a:rPr lang="en-US" altLang="zh-CN" sz="2400" b="1">
                <a:solidFill>
                  <a:srgbClr val="003192"/>
                </a:solidFill>
                <a:latin typeface="楷体_GB2312"/>
              </a:rPr>
              <a:t>]</a:t>
            </a:r>
            <a:endParaRPr lang="zh-CN" altLang="en-US" sz="2400" b="1">
              <a:solidFill>
                <a:srgbClr val="003192"/>
              </a:solidFill>
              <a:latin typeface="楷体_GB2312"/>
            </a:endParaRPr>
          </a:p>
        </p:txBody>
      </p:sp>
      <p:sp>
        <p:nvSpPr>
          <p:cNvPr id="9229" name="Rectangle 9"/>
          <p:cNvSpPr>
            <a:spLocks noChangeArrowheads="1"/>
          </p:cNvSpPr>
          <p:nvPr/>
        </p:nvSpPr>
        <p:spPr bwMode="auto">
          <a:xfrm>
            <a:off x="533400" y="4495800"/>
            <a:ext cx="7696200" cy="1298575"/>
          </a:xfrm>
          <a:prstGeom prst="rect">
            <a:avLst/>
          </a:prstGeom>
          <a:noFill/>
          <a:ln w="9525">
            <a:noFill/>
            <a:miter lim="800000"/>
          </a:ln>
        </p:spPr>
        <p:txBody>
          <a:bodyPr>
            <a:spAutoFit/>
          </a:bodyPr>
          <a:lstStyle/>
          <a:p>
            <a:pPr indent="177800" algn="just">
              <a:lnSpc>
                <a:spcPct val="140000"/>
              </a:lnSpc>
              <a:tabLst>
                <a:tab pos="457200" algn="l"/>
              </a:tabLst>
            </a:pPr>
            <a:r>
              <a:rPr lang="zh-CN" altLang="en-US" b="1">
                <a:solidFill>
                  <a:srgbClr val="003192"/>
                </a:solidFill>
                <a:latin typeface="Calibri" panose="020F0502020204030204" pitchFamily="34" charset="0"/>
              </a:rPr>
              <a:t>式中：    </a:t>
            </a:r>
            <a:r>
              <a:rPr lang="en-US" altLang="zh-CN" b="1">
                <a:solidFill>
                  <a:srgbClr val="003192"/>
                </a:solidFill>
                <a:latin typeface="Calibri" panose="020F0502020204030204" pitchFamily="34" charset="0"/>
              </a:rPr>
              <a:t>V</a:t>
            </a:r>
            <a:r>
              <a:rPr lang="zh-CN" altLang="en-US" b="1">
                <a:solidFill>
                  <a:srgbClr val="003192"/>
                </a:solidFill>
                <a:latin typeface="Calibri" panose="020F0502020204030204" pitchFamily="34" charset="0"/>
              </a:rPr>
              <a:t> </a:t>
            </a:r>
            <a:r>
              <a:rPr lang="en-US" altLang="zh-CN" b="1">
                <a:solidFill>
                  <a:srgbClr val="003192"/>
                </a:solidFill>
                <a:latin typeface="Calibri" panose="020F0502020204030204" pitchFamily="34" charset="0"/>
              </a:rPr>
              <a:t>—— </a:t>
            </a:r>
            <a:r>
              <a:rPr lang="zh-CN" altLang="en-US" b="1">
                <a:solidFill>
                  <a:srgbClr val="003192"/>
                </a:solidFill>
                <a:latin typeface="Calibri" panose="020F0502020204030204" pitchFamily="34" charset="0"/>
              </a:rPr>
              <a:t>罩口平均风速，</a:t>
            </a:r>
            <a:r>
              <a:rPr lang="en-US" altLang="zh-CN" b="1">
                <a:solidFill>
                  <a:srgbClr val="003192"/>
                </a:solidFill>
                <a:latin typeface="Calibri" panose="020F0502020204030204" pitchFamily="34" charset="0"/>
              </a:rPr>
              <a:t>m/s</a:t>
            </a:r>
            <a:r>
              <a:rPr lang="zh-CN" altLang="en-US" b="1">
                <a:solidFill>
                  <a:srgbClr val="003192"/>
                </a:solidFill>
                <a:latin typeface="Calibri" panose="020F0502020204030204" pitchFamily="34" charset="0"/>
              </a:rPr>
              <a:t>；</a:t>
            </a:r>
            <a:endParaRPr lang="zh-CN" altLang="en-US" b="1">
              <a:solidFill>
                <a:srgbClr val="003192"/>
              </a:solidFill>
              <a:latin typeface="Calibri" panose="020F0502020204030204" pitchFamily="34" charset="0"/>
            </a:endParaRPr>
          </a:p>
          <a:p>
            <a:pPr indent="177800" algn="just" eaLnBrk="0" hangingPunct="0">
              <a:lnSpc>
                <a:spcPct val="140000"/>
              </a:lnSpc>
              <a:tabLst>
                <a:tab pos="457200" algn="l"/>
              </a:tabLst>
            </a:pPr>
            <a:r>
              <a:rPr lang="zh-CN" altLang="en-US" b="1">
                <a:solidFill>
                  <a:srgbClr val="003192"/>
                </a:solidFill>
                <a:latin typeface="Calibri" panose="020F0502020204030204" pitchFamily="34" charset="0"/>
              </a:rPr>
              <a:t>              </a:t>
            </a:r>
            <a:r>
              <a:rPr lang="en-US" altLang="zh-CN" b="1">
                <a:solidFill>
                  <a:srgbClr val="003192"/>
                </a:solidFill>
                <a:latin typeface="Calibri" panose="020F0502020204030204" pitchFamily="34" charset="0"/>
              </a:rPr>
              <a:t>V</a:t>
            </a:r>
            <a:r>
              <a:rPr lang="en-US" altLang="zh-CN" b="1" baseline="-30000">
                <a:solidFill>
                  <a:srgbClr val="003192"/>
                </a:solidFill>
                <a:latin typeface="Calibri" panose="020F0502020204030204" pitchFamily="34" charset="0"/>
              </a:rPr>
              <a:t>1</a:t>
            </a:r>
            <a:r>
              <a:rPr lang="zh-CN" altLang="en-US" b="1">
                <a:solidFill>
                  <a:srgbClr val="003192"/>
                </a:solidFill>
                <a:latin typeface="Calibri" panose="020F0502020204030204" pitchFamily="34" charset="0"/>
              </a:rPr>
              <a:t>、</a:t>
            </a:r>
            <a:r>
              <a:rPr lang="en-US" altLang="zh-CN" b="1">
                <a:solidFill>
                  <a:srgbClr val="003192"/>
                </a:solidFill>
                <a:latin typeface="Calibri" panose="020F0502020204030204" pitchFamily="34" charset="0"/>
              </a:rPr>
              <a:t>V</a:t>
            </a:r>
            <a:r>
              <a:rPr lang="en-US" altLang="zh-CN" b="1" baseline="-30000">
                <a:solidFill>
                  <a:srgbClr val="003192"/>
                </a:solidFill>
                <a:latin typeface="Calibri" panose="020F0502020204030204" pitchFamily="34" charset="0"/>
              </a:rPr>
              <a:t>2</a:t>
            </a:r>
            <a:r>
              <a:rPr lang="zh-CN" altLang="en-US" b="1">
                <a:solidFill>
                  <a:srgbClr val="003192"/>
                </a:solidFill>
                <a:latin typeface="Calibri" panose="020F0502020204030204" pitchFamily="34" charset="0"/>
              </a:rPr>
              <a:t>、</a:t>
            </a:r>
            <a:r>
              <a:rPr lang="en-US" altLang="zh-CN" b="1">
                <a:solidFill>
                  <a:srgbClr val="003192"/>
                </a:solidFill>
                <a:latin typeface="Calibri" panose="020F0502020204030204" pitchFamily="34" charset="0"/>
              </a:rPr>
              <a:t>V</a:t>
            </a:r>
            <a:r>
              <a:rPr lang="en-US" altLang="zh-CN" b="1" baseline="-30000">
                <a:solidFill>
                  <a:srgbClr val="003192"/>
                </a:solidFill>
                <a:latin typeface="Calibri" panose="020F0502020204030204" pitchFamily="34" charset="0"/>
              </a:rPr>
              <a:t>3</a:t>
            </a:r>
            <a:r>
              <a:rPr lang="en-US" altLang="zh-CN" b="1">
                <a:solidFill>
                  <a:srgbClr val="003192"/>
                </a:solidFill>
                <a:latin typeface="Calibri" panose="020F0502020204030204" pitchFamily="34" charset="0"/>
              </a:rPr>
              <a:t>······V</a:t>
            </a:r>
            <a:r>
              <a:rPr lang="en-US" altLang="zh-CN" b="1" baseline="-30000">
                <a:solidFill>
                  <a:srgbClr val="003192"/>
                </a:solidFill>
                <a:latin typeface="Calibri" panose="020F0502020204030204" pitchFamily="34" charset="0"/>
              </a:rPr>
              <a:t>n    </a:t>
            </a:r>
            <a:r>
              <a:rPr lang="en-US" altLang="zh-CN" b="1">
                <a:solidFill>
                  <a:srgbClr val="003192"/>
                </a:solidFill>
                <a:latin typeface="Calibri" panose="020F0502020204030204" pitchFamily="34" charset="0"/>
              </a:rPr>
              <a:t>—— </a:t>
            </a:r>
            <a:r>
              <a:rPr lang="zh-CN" altLang="en-US" b="1">
                <a:solidFill>
                  <a:srgbClr val="003192"/>
                </a:solidFill>
                <a:latin typeface="Calibri" panose="020F0502020204030204" pitchFamily="34" charset="0"/>
              </a:rPr>
              <a:t>各测点的风速，</a:t>
            </a:r>
            <a:r>
              <a:rPr lang="en-US" altLang="zh-CN" b="1">
                <a:solidFill>
                  <a:srgbClr val="003192"/>
                </a:solidFill>
                <a:latin typeface="Calibri" panose="020F0502020204030204" pitchFamily="34" charset="0"/>
              </a:rPr>
              <a:t>m/s</a:t>
            </a:r>
            <a:r>
              <a:rPr lang="zh-CN" altLang="en-US" b="1">
                <a:solidFill>
                  <a:srgbClr val="003192"/>
                </a:solidFill>
                <a:latin typeface="Calibri" panose="020F0502020204030204" pitchFamily="34" charset="0"/>
              </a:rPr>
              <a:t>；</a:t>
            </a:r>
            <a:endParaRPr lang="zh-CN" altLang="en-US" b="1">
              <a:solidFill>
                <a:srgbClr val="003192"/>
              </a:solidFill>
              <a:latin typeface="Calibri" panose="020F0502020204030204" pitchFamily="34" charset="0"/>
            </a:endParaRPr>
          </a:p>
          <a:p>
            <a:pPr indent="177800" eaLnBrk="0" hangingPunct="0">
              <a:lnSpc>
                <a:spcPct val="140000"/>
              </a:lnSpc>
              <a:tabLst>
                <a:tab pos="457200" algn="l"/>
              </a:tabLst>
            </a:pPr>
            <a:r>
              <a:rPr lang="zh-CN" altLang="en-US" b="1">
                <a:solidFill>
                  <a:srgbClr val="003192"/>
                </a:solidFill>
                <a:latin typeface="Calibri" panose="020F0502020204030204" pitchFamily="34" charset="0"/>
              </a:rPr>
              <a:t>               </a:t>
            </a:r>
            <a:r>
              <a:rPr lang="en-US" altLang="zh-CN" b="1">
                <a:solidFill>
                  <a:srgbClr val="003192"/>
                </a:solidFill>
                <a:latin typeface="Calibri" panose="020F0502020204030204" pitchFamily="34" charset="0"/>
              </a:rPr>
              <a:t>n —— </a:t>
            </a:r>
            <a:r>
              <a:rPr lang="zh-CN" altLang="en-US" b="1">
                <a:solidFill>
                  <a:srgbClr val="003192"/>
                </a:solidFill>
                <a:latin typeface="宋体" panose="02010600030101010101" pitchFamily="2" charset="-122"/>
              </a:rPr>
              <a:t>测点总数。</a:t>
            </a:r>
            <a:r>
              <a:rPr lang="zh-CN" altLang="en-US" sz="2000" b="1">
                <a:solidFill>
                  <a:srgbClr val="003192"/>
                </a:solidFill>
                <a:latin typeface="Calibri" panose="020F0502020204030204" pitchFamily="34" charset="0"/>
              </a:rPr>
              <a:t> </a:t>
            </a:r>
            <a:endParaRPr lang="zh-CN" altLang="en-US" sz="2000" b="1">
              <a:solidFill>
                <a:srgbClr val="003192"/>
              </a:solidFill>
              <a:latin typeface="Calibri" panose="020F0502020204030204" pitchFamily="34" charset="0"/>
            </a:endParaRPr>
          </a:p>
        </p:txBody>
      </p:sp>
      <p:graphicFrame>
        <p:nvGraphicFramePr>
          <p:cNvPr id="9225" name="Object 9"/>
          <p:cNvGraphicFramePr>
            <a:graphicFrameLocks noChangeAspect="1"/>
          </p:cNvGraphicFramePr>
          <p:nvPr/>
        </p:nvGraphicFramePr>
        <p:xfrm>
          <a:off x="1524000" y="3200400"/>
          <a:ext cx="3833813" cy="1033463"/>
        </p:xfrm>
        <a:graphic>
          <a:graphicData uri="http://schemas.openxmlformats.org/presentationml/2006/ole">
            <mc:AlternateContent xmlns:mc="http://schemas.openxmlformats.org/markup-compatibility/2006">
              <mc:Choice xmlns:v="urn:schemas-microsoft-com:vml" Requires="v">
                <p:oleObj spid="_x0000_s9227" name="公式" r:id="rId6" imgW="1536065" imgH="393700" progId="Equation.3">
                  <p:embed/>
                </p:oleObj>
              </mc:Choice>
              <mc:Fallback>
                <p:oleObj name="公式" r:id="rId6" imgW="1536065" imgH="393700" progId="Equation.3">
                  <p:embed/>
                  <p:pic>
                    <p:nvPicPr>
                      <p:cNvPr id="0"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3200400"/>
                        <a:ext cx="3833813" cy="10334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2" name="直接连接符 11"/>
          <p:cNvCxnSpPr/>
          <p:nvPr/>
        </p:nvCxnSpPr>
        <p:spPr>
          <a:xfrm>
            <a:off x="1743075" y="4627563"/>
            <a:ext cx="152400" cy="158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252" name="矩形 6"/>
          <p:cNvSpPr>
            <a:spLocks noChangeArrowheads="1"/>
          </p:cNvSpPr>
          <p:nvPr/>
        </p:nvSpPr>
        <p:spPr bwMode="auto">
          <a:xfrm>
            <a:off x="762000" y="2743200"/>
            <a:ext cx="2032000" cy="461963"/>
          </a:xfrm>
          <a:prstGeom prst="rect">
            <a:avLst/>
          </a:prstGeom>
          <a:noFill/>
          <a:ln w="9525">
            <a:noFill/>
            <a:miter lim="800000"/>
          </a:ln>
        </p:spPr>
        <p:txBody>
          <a:bodyPr wrap="none">
            <a:spAutoFit/>
          </a:bodyPr>
          <a:lstStyle/>
          <a:p>
            <a:r>
              <a:rPr lang="en-US" altLang="zh-CN" sz="2400" b="1">
                <a:solidFill>
                  <a:srgbClr val="C00000"/>
                </a:solidFill>
                <a:latin typeface="楷体_GB2312"/>
              </a:rPr>
              <a:t>[</a:t>
            </a:r>
            <a:r>
              <a:rPr lang="zh-CN" altLang="en-US" sz="2400" b="1">
                <a:solidFill>
                  <a:srgbClr val="C00000"/>
                </a:solidFill>
                <a:latin typeface="楷体_GB2312"/>
              </a:rPr>
              <a:t>排风量计算</a:t>
            </a:r>
            <a:r>
              <a:rPr lang="en-US" altLang="zh-CN" sz="2400" b="1">
                <a:solidFill>
                  <a:srgbClr val="C00000"/>
                </a:solidFill>
                <a:latin typeface="楷体_GB2312"/>
              </a:rPr>
              <a:t>]</a:t>
            </a:r>
            <a:endParaRPr lang="zh-CN" altLang="en-US" sz="2400" b="1">
              <a:solidFill>
                <a:srgbClr val="C00000"/>
              </a:solidFill>
              <a:latin typeface="楷体_GB2312"/>
            </a:endParaRPr>
          </a:p>
        </p:txBody>
      </p:sp>
      <p:sp>
        <p:nvSpPr>
          <p:cNvPr id="10253" name="Rectangle 9"/>
          <p:cNvSpPr>
            <a:spLocks noChangeArrowheads="1"/>
          </p:cNvSpPr>
          <p:nvPr/>
        </p:nvSpPr>
        <p:spPr bwMode="auto">
          <a:xfrm>
            <a:off x="1676400" y="4495800"/>
            <a:ext cx="7696200" cy="1608138"/>
          </a:xfrm>
          <a:prstGeom prst="rect">
            <a:avLst/>
          </a:prstGeom>
          <a:noFill/>
          <a:ln w="9525">
            <a:noFill/>
            <a:miter lim="800000"/>
          </a:ln>
        </p:spPr>
        <p:txBody>
          <a:bodyPr>
            <a:spAutoFit/>
          </a:bodyPr>
          <a:lstStyle/>
          <a:p>
            <a:pPr indent="177800" algn="just">
              <a:lnSpc>
                <a:spcPct val="140000"/>
              </a:lnSpc>
              <a:tabLst>
                <a:tab pos="457200" algn="l"/>
              </a:tabLst>
            </a:pPr>
            <a:r>
              <a:rPr lang="zh-CN" altLang="en-US" b="1">
                <a:solidFill>
                  <a:srgbClr val="003192"/>
                </a:solidFill>
                <a:latin typeface="Calibri" panose="020F0502020204030204" pitchFamily="34" charset="0"/>
              </a:rPr>
              <a:t>式中：    </a:t>
            </a:r>
            <a:r>
              <a:rPr lang="en-US" altLang="zh-CN" b="1">
                <a:solidFill>
                  <a:srgbClr val="003192"/>
                </a:solidFill>
                <a:latin typeface="Calibri" panose="020F0502020204030204" pitchFamily="34" charset="0"/>
              </a:rPr>
              <a:t>Q —— </a:t>
            </a:r>
            <a:r>
              <a:rPr lang="zh-CN" altLang="en-US" b="1">
                <a:solidFill>
                  <a:srgbClr val="003192"/>
                </a:solidFill>
                <a:latin typeface="Calibri" panose="020F0502020204030204" pitchFamily="34" charset="0"/>
              </a:rPr>
              <a:t>伞形罩排风量</a:t>
            </a:r>
            <a:r>
              <a:rPr lang="en-US" altLang="zh-CN" b="1">
                <a:solidFill>
                  <a:srgbClr val="003192"/>
                </a:solidFill>
                <a:latin typeface="Calibri" panose="020F0502020204030204" pitchFamily="34" charset="0"/>
              </a:rPr>
              <a:t>m</a:t>
            </a:r>
            <a:r>
              <a:rPr lang="en-US" altLang="zh-CN" b="1" baseline="30000">
                <a:solidFill>
                  <a:srgbClr val="003192"/>
                </a:solidFill>
                <a:latin typeface="Calibri" panose="020F0502020204030204" pitchFamily="34" charset="0"/>
              </a:rPr>
              <a:t>3</a:t>
            </a:r>
            <a:r>
              <a:rPr lang="en-US" altLang="zh-CN" b="1">
                <a:solidFill>
                  <a:srgbClr val="003192"/>
                </a:solidFill>
                <a:latin typeface="Calibri" panose="020F0502020204030204" pitchFamily="34" charset="0"/>
              </a:rPr>
              <a:t>/h</a:t>
            </a:r>
            <a:r>
              <a:rPr lang="zh-CN" altLang="en-US" b="1">
                <a:solidFill>
                  <a:srgbClr val="003192"/>
                </a:solidFill>
                <a:latin typeface="Calibri" panose="020F0502020204030204" pitchFamily="34" charset="0"/>
              </a:rPr>
              <a:t>；</a:t>
            </a:r>
            <a:endParaRPr lang="en-US" altLang="zh-CN" b="1">
              <a:solidFill>
                <a:srgbClr val="003192"/>
              </a:solidFill>
              <a:latin typeface="Calibri" panose="020F0502020204030204" pitchFamily="34" charset="0"/>
            </a:endParaRPr>
          </a:p>
          <a:p>
            <a:pPr indent="177800" algn="just">
              <a:lnSpc>
                <a:spcPct val="140000"/>
              </a:lnSpc>
              <a:tabLst>
                <a:tab pos="457200" algn="l"/>
              </a:tabLst>
            </a:pPr>
            <a:r>
              <a:rPr lang="en-US" altLang="zh-CN" b="1">
                <a:solidFill>
                  <a:srgbClr val="003192"/>
                </a:solidFill>
                <a:latin typeface="Calibri" panose="020F0502020204030204" pitchFamily="34" charset="0"/>
              </a:rPr>
              <a:t>               F —— </a:t>
            </a:r>
            <a:r>
              <a:rPr lang="zh-CN" altLang="en-US" b="1">
                <a:solidFill>
                  <a:srgbClr val="003192"/>
                </a:solidFill>
                <a:latin typeface="Calibri" panose="020F0502020204030204" pitchFamily="34" charset="0"/>
              </a:rPr>
              <a:t>罩口面积</a:t>
            </a:r>
            <a:r>
              <a:rPr lang="en-US" altLang="zh-CN" b="1">
                <a:solidFill>
                  <a:srgbClr val="003192"/>
                </a:solidFill>
                <a:latin typeface="Calibri" panose="020F0502020204030204" pitchFamily="34" charset="0"/>
              </a:rPr>
              <a:t>m</a:t>
            </a:r>
            <a:r>
              <a:rPr lang="en-US" altLang="zh-CN" b="1" baseline="30000">
                <a:solidFill>
                  <a:srgbClr val="003192"/>
                </a:solidFill>
                <a:latin typeface="Calibri" panose="020F0502020204030204" pitchFamily="34" charset="0"/>
              </a:rPr>
              <a:t>2</a:t>
            </a:r>
            <a:r>
              <a:rPr lang="zh-CN" altLang="en-US" b="1">
                <a:solidFill>
                  <a:srgbClr val="003192"/>
                </a:solidFill>
                <a:latin typeface="Calibri" panose="020F0502020204030204" pitchFamily="34" charset="0"/>
              </a:rPr>
              <a:t>；</a:t>
            </a:r>
            <a:endParaRPr lang="en-US" altLang="zh-CN" b="1">
              <a:solidFill>
                <a:srgbClr val="003192"/>
              </a:solidFill>
              <a:latin typeface="Calibri" panose="020F0502020204030204" pitchFamily="34" charset="0"/>
            </a:endParaRPr>
          </a:p>
          <a:p>
            <a:pPr indent="177800" algn="just">
              <a:lnSpc>
                <a:spcPct val="140000"/>
              </a:lnSpc>
              <a:tabLst>
                <a:tab pos="457200" algn="l"/>
              </a:tabLst>
            </a:pPr>
            <a:r>
              <a:rPr lang="en-US" altLang="zh-CN" b="1">
                <a:solidFill>
                  <a:srgbClr val="003192"/>
                </a:solidFill>
                <a:latin typeface="Calibri" panose="020F0502020204030204" pitchFamily="34" charset="0"/>
              </a:rPr>
              <a:t>               V</a:t>
            </a:r>
            <a:r>
              <a:rPr lang="zh-CN" altLang="en-US" b="1">
                <a:solidFill>
                  <a:srgbClr val="003192"/>
                </a:solidFill>
                <a:latin typeface="Calibri" panose="020F0502020204030204" pitchFamily="34" charset="0"/>
              </a:rPr>
              <a:t> </a:t>
            </a:r>
            <a:r>
              <a:rPr lang="en-US" altLang="zh-CN" b="1">
                <a:solidFill>
                  <a:srgbClr val="003192"/>
                </a:solidFill>
                <a:latin typeface="Calibri" panose="020F0502020204030204" pitchFamily="34" charset="0"/>
              </a:rPr>
              <a:t>—— </a:t>
            </a:r>
            <a:r>
              <a:rPr lang="zh-CN" altLang="en-US" b="1">
                <a:solidFill>
                  <a:srgbClr val="003192"/>
                </a:solidFill>
                <a:latin typeface="Calibri" panose="020F0502020204030204" pitchFamily="34" charset="0"/>
              </a:rPr>
              <a:t>罩口平均风速，</a:t>
            </a:r>
            <a:r>
              <a:rPr lang="en-US" altLang="zh-CN" b="1">
                <a:solidFill>
                  <a:srgbClr val="003192"/>
                </a:solidFill>
                <a:latin typeface="Calibri" panose="020F0502020204030204" pitchFamily="34" charset="0"/>
              </a:rPr>
              <a:t>m/s</a:t>
            </a:r>
            <a:r>
              <a:rPr lang="zh-CN" altLang="en-US" b="1">
                <a:solidFill>
                  <a:srgbClr val="003192"/>
                </a:solidFill>
                <a:latin typeface="Calibri" panose="020F0502020204030204" pitchFamily="34" charset="0"/>
              </a:rPr>
              <a:t>。</a:t>
            </a:r>
            <a:endParaRPr lang="zh-CN" altLang="en-US" b="1">
              <a:solidFill>
                <a:srgbClr val="003192"/>
              </a:solidFill>
              <a:latin typeface="Calibri" panose="020F0502020204030204" pitchFamily="34" charset="0"/>
            </a:endParaRPr>
          </a:p>
          <a:p>
            <a:pPr indent="177800" algn="just" eaLnBrk="0" hangingPunct="0">
              <a:lnSpc>
                <a:spcPct val="140000"/>
              </a:lnSpc>
              <a:tabLst>
                <a:tab pos="457200" algn="l"/>
              </a:tabLst>
            </a:pPr>
            <a:r>
              <a:rPr lang="zh-CN" altLang="en-US" b="1">
                <a:solidFill>
                  <a:srgbClr val="003192"/>
                </a:solidFill>
                <a:latin typeface="Calibri" panose="020F0502020204030204" pitchFamily="34" charset="0"/>
              </a:rPr>
              <a:t>              </a:t>
            </a:r>
            <a:endParaRPr lang="zh-CN" altLang="en-US" sz="2000" b="1">
              <a:solidFill>
                <a:srgbClr val="003192"/>
              </a:solidFill>
              <a:latin typeface="Calibri" panose="020F0502020204030204" pitchFamily="34" charset="0"/>
            </a:endParaRPr>
          </a:p>
        </p:txBody>
      </p:sp>
      <p:graphicFrame>
        <p:nvGraphicFramePr>
          <p:cNvPr id="10249" name="Object 9"/>
          <p:cNvGraphicFramePr>
            <a:graphicFrameLocks noChangeAspect="1"/>
          </p:cNvGraphicFramePr>
          <p:nvPr/>
        </p:nvGraphicFramePr>
        <p:xfrm>
          <a:off x="2819400" y="3505200"/>
          <a:ext cx="2058988" cy="633413"/>
        </p:xfrm>
        <a:graphic>
          <a:graphicData uri="http://schemas.openxmlformats.org/presentationml/2006/ole">
            <mc:AlternateContent xmlns:mc="http://schemas.openxmlformats.org/markup-compatibility/2006">
              <mc:Choice xmlns:v="urn:schemas-microsoft-com:vml" Requires="v">
                <p:oleObj spid="_x0000_s10251" name="公式" r:id="rId6" imgW="825500" imgH="241300" progId="Equation.3">
                  <p:embed/>
                </p:oleObj>
              </mc:Choice>
              <mc:Fallback>
                <p:oleObj name="公式" r:id="rId6" imgW="825500" imgH="241300" progId="Equation.3">
                  <p:embed/>
                  <p:pic>
                    <p:nvPicPr>
                      <p:cNvPr id="0"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19400" y="3505200"/>
                        <a:ext cx="2058988" cy="6334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2" name="直接连接符 11"/>
          <p:cNvCxnSpPr/>
          <p:nvPr/>
        </p:nvCxnSpPr>
        <p:spPr>
          <a:xfrm>
            <a:off x="2743200" y="5410200"/>
            <a:ext cx="152400" cy="1588"/>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矩形 6"/>
          <p:cNvSpPr/>
          <p:nvPr/>
        </p:nvSpPr>
        <p:spPr>
          <a:xfrm>
            <a:off x="609600" y="2514600"/>
            <a:ext cx="5133975" cy="425450"/>
          </a:xfrm>
          <a:prstGeom prst="rect">
            <a:avLst/>
          </a:prstGeom>
        </p:spPr>
        <p:txBody>
          <a:bodyPr wrap="none">
            <a:spAutoFit/>
          </a:bodyPr>
          <a:lstStyle/>
          <a:p>
            <a:pPr algn="just" eaLnBrk="0" fontAlgn="auto" hangingPunct="0">
              <a:lnSpc>
                <a:spcPct val="90000"/>
              </a:lnSpc>
              <a:spcBef>
                <a:spcPts val="1200"/>
              </a:spcBef>
              <a:spcAft>
                <a:spcPts val="1200"/>
              </a:spcAft>
              <a:defRPr/>
            </a:pPr>
            <a:r>
              <a:rPr lang="zh-CN" altLang="en-US" sz="2400" b="1" kern="0" dirty="0">
                <a:solidFill>
                  <a:srgbClr val="C00000"/>
                </a:solidFill>
                <a:latin typeface="隶书" pitchFamily="49" charset="-122"/>
                <a:ea typeface="隶书" pitchFamily="49" charset="-122"/>
                <a:sym typeface="Wingdings" panose="05000000000000000000" pitchFamily="2" charset="2"/>
              </a:rPr>
              <a:t>排风罩连接风管内平均风速测定方法</a:t>
            </a:r>
            <a:endParaRPr lang="zh-CN" altLang="en-US" sz="2400" b="1" kern="0" dirty="0">
              <a:solidFill>
                <a:srgbClr val="C00000"/>
              </a:solidFill>
              <a:latin typeface="隶书" pitchFamily="49" charset="-122"/>
              <a:ea typeface="隶书" pitchFamily="49" charset="-122"/>
              <a:sym typeface="Wingdings" panose="05000000000000000000" pitchFamily="2" charset="2"/>
            </a:endParaRPr>
          </a:p>
        </p:txBody>
      </p:sp>
      <p:sp>
        <p:nvSpPr>
          <p:cNvPr id="310276" name="矩形 9"/>
          <p:cNvSpPr>
            <a:spLocks noChangeArrowheads="1"/>
          </p:cNvSpPr>
          <p:nvPr/>
        </p:nvSpPr>
        <p:spPr bwMode="auto">
          <a:xfrm>
            <a:off x="609600" y="3657600"/>
            <a:ext cx="4572000" cy="2708275"/>
          </a:xfrm>
          <a:prstGeom prst="rect">
            <a:avLst/>
          </a:prstGeom>
          <a:noFill/>
          <a:ln w="9525">
            <a:noFill/>
            <a:miter lim="800000"/>
          </a:ln>
        </p:spPr>
        <p:txBody>
          <a:bodyPr>
            <a:spAutoFit/>
          </a:bodyPr>
          <a:lstStyle/>
          <a:p>
            <a:pPr algn="just">
              <a:lnSpc>
                <a:spcPts val="3400"/>
              </a:lnSpc>
              <a:spcBef>
                <a:spcPts val="1800"/>
              </a:spcBef>
            </a:pPr>
            <a:r>
              <a:rPr lang="zh-CN" altLang="en-US" sz="2200" b="1">
                <a:solidFill>
                  <a:srgbClr val="003192"/>
                </a:solidFill>
                <a:latin typeface="黑体" panose="02010609060101010101" pitchFamily="49" charset="-122"/>
                <a:ea typeface="黑体" panose="02010609060101010101" pitchFamily="49" charset="-122"/>
              </a:rPr>
              <a:t>    在连接排风罩的直风管上，距连接口</a:t>
            </a:r>
            <a:r>
              <a:rPr lang="en-US" altLang="zh-CN" sz="2200" b="1">
                <a:solidFill>
                  <a:srgbClr val="003192"/>
                </a:solidFill>
                <a:latin typeface="黑体" panose="02010609060101010101" pitchFamily="49" charset="-122"/>
                <a:ea typeface="黑体" panose="02010609060101010101" pitchFamily="49" charset="-122"/>
              </a:rPr>
              <a:t>3D</a:t>
            </a:r>
            <a:r>
              <a:rPr lang="zh-CN" altLang="en-US" sz="2200" b="1">
                <a:solidFill>
                  <a:srgbClr val="003192"/>
                </a:solidFill>
                <a:latin typeface="黑体" panose="02010609060101010101" pitchFamily="49" charset="-122"/>
                <a:ea typeface="黑体" panose="02010609060101010101" pitchFamily="49" charset="-122"/>
              </a:rPr>
              <a:t>～</a:t>
            </a:r>
            <a:r>
              <a:rPr lang="en-US" altLang="zh-CN" sz="2200" b="1">
                <a:solidFill>
                  <a:srgbClr val="003192"/>
                </a:solidFill>
                <a:latin typeface="黑体" panose="02010609060101010101" pitchFamily="49" charset="-122"/>
                <a:ea typeface="黑体" panose="02010609060101010101" pitchFamily="49" charset="-122"/>
              </a:rPr>
              <a:t>5D</a:t>
            </a:r>
            <a:r>
              <a:rPr lang="zh-CN" altLang="en-US" sz="2200" b="1">
                <a:solidFill>
                  <a:srgbClr val="003192"/>
                </a:solidFill>
                <a:latin typeface="黑体" panose="02010609060101010101" pitchFamily="49" charset="-122"/>
                <a:ea typeface="黑体" panose="02010609060101010101" pitchFamily="49" charset="-122"/>
              </a:rPr>
              <a:t>（</a:t>
            </a:r>
            <a:r>
              <a:rPr lang="en-US" altLang="zh-CN" sz="2200" b="1">
                <a:solidFill>
                  <a:srgbClr val="003192"/>
                </a:solidFill>
                <a:latin typeface="黑体" panose="02010609060101010101" pitchFamily="49" charset="-122"/>
                <a:ea typeface="黑体" panose="02010609060101010101" pitchFamily="49" charset="-122"/>
              </a:rPr>
              <a:t>D</a:t>
            </a:r>
            <a:r>
              <a:rPr lang="zh-CN" altLang="en-US" sz="2200" b="1">
                <a:solidFill>
                  <a:srgbClr val="003192"/>
                </a:solidFill>
                <a:latin typeface="黑体" panose="02010609060101010101" pitchFamily="49" charset="-122"/>
                <a:ea typeface="黑体" panose="02010609060101010101" pitchFamily="49" charset="-122"/>
              </a:rPr>
              <a:t>为连接风管直径）处作为测定断面，在此断面上开设成</a:t>
            </a:r>
            <a:r>
              <a:rPr lang="en-US" altLang="zh-CN" sz="2200" b="1">
                <a:solidFill>
                  <a:srgbClr val="003192"/>
                </a:solidFill>
                <a:latin typeface="黑体" panose="02010609060101010101" pitchFamily="49" charset="-122"/>
                <a:ea typeface="黑体" panose="02010609060101010101" pitchFamily="49" charset="-122"/>
              </a:rPr>
              <a:t>90°</a:t>
            </a:r>
            <a:r>
              <a:rPr lang="zh-CN" altLang="en-US" sz="2200" b="1">
                <a:solidFill>
                  <a:srgbClr val="003192"/>
                </a:solidFill>
                <a:latin typeface="黑体" panose="02010609060101010101" pitchFamily="49" charset="-122"/>
                <a:ea typeface="黑体" panose="02010609060101010101" pitchFamily="49" charset="-122"/>
              </a:rPr>
              <a:t>的两个测定孔，在孔口接上直径为</a:t>
            </a:r>
            <a:r>
              <a:rPr lang="en-US" altLang="zh-CN" sz="2200" b="1">
                <a:solidFill>
                  <a:srgbClr val="003192"/>
                </a:solidFill>
                <a:latin typeface="黑体" panose="02010609060101010101" pitchFamily="49" charset="-122"/>
                <a:ea typeface="黑体" panose="02010609060101010101" pitchFamily="49" charset="-122"/>
              </a:rPr>
              <a:t>25mm</a:t>
            </a:r>
            <a:r>
              <a:rPr lang="zh-CN" altLang="en-US" sz="2200" b="1">
                <a:solidFill>
                  <a:srgbClr val="003192"/>
                </a:solidFill>
                <a:latin typeface="黑体" panose="02010609060101010101" pitchFamily="49" charset="-122"/>
                <a:ea typeface="黑体" panose="02010609060101010101" pitchFamily="49" charset="-122"/>
              </a:rPr>
              <a:t>、长度为</a:t>
            </a:r>
            <a:r>
              <a:rPr lang="en-US" altLang="zh-CN" sz="2200" b="1">
                <a:solidFill>
                  <a:srgbClr val="003192"/>
                </a:solidFill>
                <a:latin typeface="黑体" panose="02010609060101010101" pitchFamily="49" charset="-122"/>
                <a:ea typeface="黑体" panose="02010609060101010101" pitchFamily="49" charset="-122"/>
              </a:rPr>
              <a:t>15mm</a:t>
            </a:r>
            <a:r>
              <a:rPr lang="zh-CN" altLang="en-US" sz="2200" b="1">
                <a:solidFill>
                  <a:srgbClr val="003192"/>
                </a:solidFill>
                <a:latin typeface="黑体" panose="02010609060101010101" pitchFamily="49" charset="-122"/>
                <a:ea typeface="黑体" panose="02010609060101010101" pitchFamily="49" charset="-122"/>
              </a:rPr>
              <a:t>左右的短管，并装上丝堵。   </a:t>
            </a:r>
            <a:endParaRPr lang="zh-CN" altLang="en-US" sz="2200" b="1">
              <a:solidFill>
                <a:srgbClr val="003192"/>
              </a:solidFill>
              <a:latin typeface="黑体" panose="02010609060101010101" pitchFamily="49" charset="-122"/>
              <a:ea typeface="黑体" panose="02010609060101010101" pitchFamily="49" charset="-122"/>
            </a:endParaRPr>
          </a:p>
        </p:txBody>
      </p:sp>
      <p:pic>
        <p:nvPicPr>
          <p:cNvPr id="310277" name="图片 7" descr="1.jpg"/>
          <p:cNvPicPr>
            <a:picLocks noChangeAspect="1"/>
          </p:cNvPicPr>
          <p:nvPr/>
        </p:nvPicPr>
        <p:blipFill>
          <a:blip r:embed="rId6"/>
          <a:srcRect l="5902" r="17503" b="12903"/>
          <a:stretch>
            <a:fillRect/>
          </a:stretch>
        </p:blipFill>
        <p:spPr bwMode="auto">
          <a:xfrm>
            <a:off x="5486400" y="2933700"/>
            <a:ext cx="3429000" cy="3238500"/>
          </a:xfrm>
          <a:prstGeom prst="rect">
            <a:avLst/>
          </a:prstGeom>
          <a:noFill/>
          <a:ln w="9525">
            <a:noFill/>
            <a:miter lim="800000"/>
            <a:headEnd/>
            <a:tailEnd/>
          </a:ln>
        </p:spPr>
      </p:pic>
      <p:sp>
        <p:nvSpPr>
          <p:cNvPr id="310278" name="矩形 8"/>
          <p:cNvSpPr>
            <a:spLocks noChangeArrowheads="1"/>
          </p:cNvSpPr>
          <p:nvPr/>
        </p:nvSpPr>
        <p:spPr bwMode="auto">
          <a:xfrm>
            <a:off x="685800" y="3048000"/>
            <a:ext cx="1620838" cy="495300"/>
          </a:xfrm>
          <a:prstGeom prst="rect">
            <a:avLst/>
          </a:prstGeom>
          <a:noFill/>
          <a:ln w="9525">
            <a:noFill/>
            <a:miter lim="800000"/>
          </a:ln>
        </p:spPr>
        <p:txBody>
          <a:bodyPr wrap="none">
            <a:spAutoFit/>
          </a:bodyPr>
          <a:lstStyle/>
          <a:p>
            <a:pPr marL="1343025" indent="-1343025" algn="just">
              <a:lnSpc>
                <a:spcPts val="3400"/>
              </a:lnSpc>
              <a:spcBef>
                <a:spcPts val="1800"/>
              </a:spcBef>
            </a:pPr>
            <a:r>
              <a:rPr lang="en-US" altLang="zh-CN" sz="2400" b="1">
                <a:solidFill>
                  <a:srgbClr val="C00000"/>
                </a:solidFill>
                <a:latin typeface="Calibri" panose="020F0502020204030204" pitchFamily="34" charset="0"/>
              </a:rPr>
              <a:t>[</a:t>
            </a:r>
            <a:r>
              <a:rPr lang="zh-CN" altLang="en-US" sz="2400" b="1">
                <a:solidFill>
                  <a:srgbClr val="C00000"/>
                </a:solidFill>
                <a:latin typeface="Calibri" panose="020F0502020204030204" pitchFamily="34" charset="0"/>
              </a:rPr>
              <a:t>测定位置</a:t>
            </a:r>
            <a:r>
              <a:rPr lang="en-US" altLang="zh-CN" sz="2400" b="1">
                <a:solidFill>
                  <a:srgbClr val="C00000"/>
                </a:solidFill>
                <a:latin typeface="Calibri" panose="020F0502020204030204" pitchFamily="34" charset="0"/>
              </a:rPr>
              <a:t>]</a:t>
            </a:r>
            <a:endParaRPr lang="en-US" altLang="zh-CN" sz="2400" b="1">
              <a:solidFill>
                <a:srgbClr val="C00000"/>
              </a:solidFill>
              <a:latin typeface="Calibri" panose="020F0502020204030204" pitchFamily="34" charset="0"/>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44034" name="TextBox 1"/>
          <p:cNvSpPr txBox="1">
            <a:spLocks noChangeArrowheads="1"/>
          </p:cNvSpPr>
          <p:nvPr/>
        </p:nvSpPr>
        <p:spPr bwMode="auto">
          <a:xfrm>
            <a:off x="533400" y="1066800"/>
            <a:ext cx="64627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44035" name="TextBox 1"/>
          <p:cNvSpPr txBox="1">
            <a:spLocks noChangeArrowheads="1"/>
          </p:cNvSpPr>
          <p:nvPr/>
        </p:nvSpPr>
        <p:spPr bwMode="auto">
          <a:xfrm>
            <a:off x="1143000" y="1447800"/>
            <a:ext cx="92392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例如：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TextBox 1"/>
          <p:cNvSpPr txBox="1"/>
          <p:nvPr/>
        </p:nvSpPr>
        <p:spPr>
          <a:xfrm>
            <a:off x="1143000" y="1828800"/>
            <a:ext cx="7124700" cy="2532063"/>
          </a:xfrm>
          <a:prstGeom prst="rect">
            <a:avLst/>
          </a:prstGeom>
          <a:noFill/>
        </p:spPr>
        <p:txBody>
          <a:bodyPr lIns="0" tIns="0" rIns="0">
            <a:spAutoFit/>
          </a:bodyPr>
          <a:lstStyle/>
          <a:p>
            <a:pPr algn="just" fontAlgn="auto">
              <a:lnSpc>
                <a:spcPts val="3300"/>
              </a:lnSpc>
              <a:spcBef>
                <a:spcPts val="0"/>
              </a:spcBef>
              <a:spcAft>
                <a:spcPts val="0"/>
              </a:spcAft>
              <a:defRPr/>
            </a:pPr>
            <a:r>
              <a:rPr lang="en-US" altLang="zh-CN" sz="2400" dirty="0">
                <a:solidFill>
                  <a:srgbClr val="3333CC"/>
                </a:solidFill>
                <a:latin typeface="Wingdings" panose="05000000000000000000" pitchFamily="18" charset="0"/>
                <a:ea typeface="+mn-ea"/>
                <a:cs typeface="Wingdings" panose="05000000000000000000" pitchFamily="18" charset="0"/>
              </a:rPr>
              <a:t> </a:t>
            </a:r>
            <a:r>
              <a:rPr lang="en-US" altLang="zh-CN" sz="2400" b="1" dirty="0">
                <a:solidFill>
                  <a:srgbClr val="003399"/>
                </a:solidFill>
                <a:latin typeface="黑体" panose="02010609060101010101" pitchFamily="49" charset="-122"/>
                <a:ea typeface="黑体" panose="02010609060101010101" pitchFamily="49" charset="-122"/>
                <a:cs typeface="Times New Roman" panose="02020603050405020304" pitchFamily="18" charset="0"/>
              </a:rPr>
              <a:t>GBZ1-2010</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工业企业设计卫生标准</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》的“</a:t>
            </a:r>
            <a:r>
              <a:rPr lang="en-US" altLang="zh-CN" sz="2400" b="1" dirty="0">
                <a:solidFill>
                  <a:srgbClr val="003399"/>
                </a:solidFill>
                <a:latin typeface="黑体" panose="02010609060101010101" pitchFamily="49" charset="-122"/>
                <a:ea typeface="黑体" panose="02010609060101010101" pitchFamily="49" charset="-122"/>
                <a:cs typeface="Times New Roman" panose="02020603050405020304" pitchFamily="18" charset="0"/>
              </a:rPr>
              <a:t>6.1.1.3</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”：对于逸散粉尘的生产过程，应对产尘设备采取密闭措施；设置适宜的局部排风除尘设施对尘源进行控制；生产工艺和粉尘性质可采取湿式作业的，应采取湿法抑尘。</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当湿式作业仍不能满足卫生要求时，应采用其他通风、除尘方式</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0" name="TextBox 1"/>
          <p:cNvSpPr txBox="1"/>
          <p:nvPr/>
        </p:nvSpPr>
        <p:spPr>
          <a:xfrm>
            <a:off x="1143000" y="4673600"/>
            <a:ext cx="7086600" cy="2108200"/>
          </a:xfrm>
          <a:prstGeom prst="rect">
            <a:avLst/>
          </a:prstGeom>
          <a:noFill/>
        </p:spPr>
        <p:txBody>
          <a:bodyPr lIns="0" tIns="0" rIns="0">
            <a:spAutoFit/>
          </a:bodyPr>
          <a:lstStyle/>
          <a:p>
            <a:pPr fontAlgn="auto">
              <a:lnSpc>
                <a:spcPts val="3300"/>
              </a:lnSpc>
              <a:spcBef>
                <a:spcPts val="0"/>
              </a:spcBef>
              <a:spcAft>
                <a:spcPts val="0"/>
              </a:spcAft>
              <a:defRPr/>
            </a:pPr>
            <a:r>
              <a:rPr lang="en-US" altLang="zh-CN" sz="2400" dirty="0">
                <a:solidFill>
                  <a:srgbClr val="3333CC"/>
                </a:solidFill>
                <a:latin typeface="Wingdings" panose="05000000000000000000" pitchFamily="18" charset="0"/>
                <a:ea typeface="+mn-ea"/>
                <a:cs typeface="Wingdings" panose="05000000000000000000" pitchFamily="18" charset="0"/>
              </a:rPr>
              <a:t> </a:t>
            </a:r>
            <a:r>
              <a:rPr lang="en-US" altLang="zh-CN" sz="2400" b="1" dirty="0">
                <a:solidFill>
                  <a:srgbClr val="003399"/>
                </a:solidFill>
                <a:latin typeface="黑体" panose="02010609060101010101" pitchFamily="49" charset="-122"/>
                <a:ea typeface="黑体" panose="02010609060101010101" pitchFamily="49" charset="-122"/>
                <a:cs typeface="Times New Roman" panose="02020603050405020304" pitchFamily="18" charset="0"/>
              </a:rPr>
              <a:t>GBZ/T194-2007</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 《</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工作场所防止职业中毒卫生工程防护措施规范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》的</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6.1.3</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散发有毒有害物质的作业场所，应用密闭的方法防止毒物逸散，在密闭不严或不能密闭之处，应安装通风排毒设施维持负压操作，并将逸散的毒物排出。</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9"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11299" name="矩形 7"/>
          <p:cNvSpPr>
            <a:spLocks noChangeArrowheads="1"/>
          </p:cNvSpPr>
          <p:nvPr/>
        </p:nvSpPr>
        <p:spPr bwMode="auto">
          <a:xfrm>
            <a:off x="609600" y="2438400"/>
            <a:ext cx="4495800" cy="4130675"/>
          </a:xfrm>
          <a:prstGeom prst="rect">
            <a:avLst/>
          </a:prstGeom>
          <a:noFill/>
          <a:ln w="9525">
            <a:noFill/>
            <a:miter lim="800000"/>
          </a:ln>
        </p:spPr>
        <p:txBody>
          <a:bodyPr>
            <a:spAutoFit/>
          </a:bodyPr>
          <a:lstStyle/>
          <a:p>
            <a:pPr algn="just">
              <a:lnSpc>
                <a:spcPts val="3400"/>
              </a:lnSpc>
              <a:spcBef>
                <a:spcPts val="600"/>
              </a:spcBef>
              <a:tabLst>
                <a:tab pos="0" algn="l"/>
              </a:tabLst>
            </a:pPr>
            <a:r>
              <a:rPr lang="en-US" altLang="zh-CN" sz="2000">
                <a:solidFill>
                  <a:srgbClr val="C00000"/>
                </a:solidFill>
                <a:latin typeface="Calibri" panose="020F0502020204030204" pitchFamily="34" charset="0"/>
              </a:rPr>
              <a:t>[</a:t>
            </a:r>
            <a:r>
              <a:rPr lang="zh-CN" altLang="en-US" sz="2000">
                <a:solidFill>
                  <a:srgbClr val="C00000"/>
                </a:solidFill>
                <a:latin typeface="Calibri" panose="020F0502020204030204" pitchFamily="34" charset="0"/>
              </a:rPr>
              <a:t>测定方法</a:t>
            </a:r>
            <a:r>
              <a:rPr lang="en-US" altLang="zh-CN" sz="2000">
                <a:solidFill>
                  <a:srgbClr val="C00000"/>
                </a:solidFill>
                <a:latin typeface="Calibri" panose="020F0502020204030204" pitchFamily="34" charset="0"/>
              </a:rPr>
              <a:t>]</a:t>
            </a:r>
            <a:endParaRPr lang="en-US" altLang="zh-CN" sz="2000">
              <a:solidFill>
                <a:srgbClr val="C00000"/>
              </a:solidFill>
              <a:latin typeface="Calibri" panose="020F0502020204030204" pitchFamily="34" charset="0"/>
            </a:endParaRPr>
          </a:p>
          <a:p>
            <a:pPr algn="just">
              <a:lnSpc>
                <a:spcPts val="3400"/>
              </a:lnSpc>
              <a:spcBef>
                <a:spcPts val="600"/>
              </a:spcBef>
              <a:tabLst>
                <a:tab pos="0" algn="l"/>
              </a:tabLst>
            </a:pPr>
            <a:r>
              <a:rPr lang="zh-CN" altLang="en-US" sz="2000">
                <a:latin typeface="Calibri" panose="020F0502020204030204" pitchFamily="34" charset="0"/>
              </a:rPr>
              <a:t>        毕托管与倾斜压力计的连接方法如图所示，按上述测点位置逐个测量各点的动压值和全压值（全压值在计算排风罩的阻力及阻力系数时用）。至少测定三次，获得三组动压值，风管内断面风速为至少三组动压值分别求得的风速的平均值。</a:t>
            </a:r>
            <a:endParaRPr lang="zh-CN" altLang="en-US" sz="2000">
              <a:latin typeface="Calibri" panose="020F0502020204030204" pitchFamily="34" charset="0"/>
            </a:endParaRPr>
          </a:p>
          <a:p>
            <a:pPr>
              <a:lnSpc>
                <a:spcPts val="3400"/>
              </a:lnSpc>
              <a:spcBef>
                <a:spcPts val="600"/>
              </a:spcBef>
              <a:tabLst>
                <a:tab pos="0" algn="l"/>
              </a:tabLst>
            </a:pPr>
            <a:r>
              <a:rPr lang="zh-CN" altLang="en-US" sz="2000">
                <a:latin typeface="宋体" panose="02010600030101010101" pitchFamily="2" charset="-122"/>
              </a:rPr>
              <a:t>     </a:t>
            </a:r>
            <a:endParaRPr lang="zh-CN" altLang="en-US" sz="2000">
              <a:latin typeface="Calibri" panose="020F0502020204030204" pitchFamily="34" charset="0"/>
            </a:endParaRPr>
          </a:p>
        </p:txBody>
      </p:sp>
      <p:pic>
        <p:nvPicPr>
          <p:cNvPr id="311300" name="图片 6" descr="2.jpg"/>
          <p:cNvPicPr>
            <a:picLocks noChangeAspect="1"/>
          </p:cNvPicPr>
          <p:nvPr/>
        </p:nvPicPr>
        <p:blipFill>
          <a:blip r:embed="rId6"/>
          <a:srcRect/>
          <a:stretch>
            <a:fillRect/>
          </a:stretch>
        </p:blipFill>
        <p:spPr bwMode="auto">
          <a:xfrm>
            <a:off x="5029200" y="1905000"/>
            <a:ext cx="3767138" cy="4495800"/>
          </a:xfrm>
          <a:prstGeom prst="rect">
            <a:avLst/>
          </a:prstGeom>
          <a:noFill/>
          <a:ln w="9525">
            <a:noFill/>
            <a:miter lim="800000"/>
            <a:headEnd/>
            <a:tailEnd/>
          </a:ln>
        </p:spPr>
      </p:pic>
      <p:sp>
        <p:nvSpPr>
          <p:cNvPr id="311301" name="矩形 8"/>
          <p:cNvSpPr>
            <a:spLocks noChangeArrowheads="1"/>
          </p:cNvSpPr>
          <p:nvPr/>
        </p:nvSpPr>
        <p:spPr bwMode="auto">
          <a:xfrm>
            <a:off x="590550" y="6096000"/>
            <a:ext cx="8229600" cy="369888"/>
          </a:xfrm>
          <a:prstGeom prst="rect">
            <a:avLst/>
          </a:prstGeom>
          <a:noFill/>
          <a:ln w="9525">
            <a:noFill/>
            <a:miter lim="800000"/>
          </a:ln>
        </p:spPr>
        <p:txBody>
          <a:bodyPr>
            <a:spAutoFit/>
          </a:bodyPr>
          <a:lstStyle/>
          <a:p>
            <a:r>
              <a:rPr lang="zh-CN" altLang="en-US">
                <a:latin typeface="宋体" panose="02010600030101010101" pitchFamily="2" charset="-122"/>
              </a:rPr>
              <a:t>按</a:t>
            </a:r>
            <a:r>
              <a:rPr lang="en-US" altLang="zh-CN">
                <a:latin typeface="Calibri" panose="020F0502020204030204" pitchFamily="34" charset="0"/>
              </a:rPr>
              <a:t>GB/T12138</a:t>
            </a:r>
            <a:r>
              <a:rPr lang="zh-CN" altLang="en-US">
                <a:latin typeface="宋体" panose="02010600030101010101" pitchFamily="2" charset="-122"/>
              </a:rPr>
              <a:t>的方法，计算出排风罩的排风量。</a:t>
            </a:r>
            <a:r>
              <a:rPr lang="zh-CN" altLang="en-US">
                <a:latin typeface="Calibri" panose="020F0502020204030204" pitchFamily="34" charset="0"/>
              </a:rPr>
              <a:t> </a:t>
            </a:r>
            <a:endParaRPr lang="zh-CN" altLang="en-US">
              <a:latin typeface="Calibri" panose="020F0502020204030204" pitchFamily="34" charset="0"/>
            </a:endParaRPr>
          </a:p>
        </p:txBody>
      </p:sp>
      <p:sp>
        <p:nvSpPr>
          <p:cNvPr id="9"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pic>
        <p:nvPicPr>
          <p:cNvPr id="312323" name="Picture 2" descr="C:\Documents and Settings\Administrator\My Documents\My Pictures\2011121415273995.jpg"/>
          <p:cNvPicPr>
            <a:picLocks noChangeAspect="1" noChangeArrowheads="1"/>
          </p:cNvPicPr>
          <p:nvPr/>
        </p:nvPicPr>
        <p:blipFill>
          <a:blip r:embed="rId6"/>
          <a:srcRect/>
          <a:stretch>
            <a:fillRect/>
          </a:stretch>
        </p:blipFill>
        <p:spPr bwMode="auto">
          <a:xfrm>
            <a:off x="609600" y="3960813"/>
            <a:ext cx="2438400" cy="2463800"/>
          </a:xfrm>
          <a:prstGeom prst="rect">
            <a:avLst/>
          </a:prstGeom>
          <a:noFill/>
          <a:ln w="9525">
            <a:noFill/>
            <a:miter lim="800000"/>
            <a:headEnd/>
            <a:tailEnd/>
          </a:ln>
        </p:spPr>
      </p:pic>
      <p:pic>
        <p:nvPicPr>
          <p:cNvPr id="312324" name="Picture 3" descr="C:\Documents and Settings\Administrator\My Documents\My Pictures\2011121415201613.jpg"/>
          <p:cNvPicPr>
            <a:picLocks noChangeAspect="1" noChangeArrowheads="1"/>
          </p:cNvPicPr>
          <p:nvPr/>
        </p:nvPicPr>
        <p:blipFill>
          <a:blip r:embed="rId7"/>
          <a:srcRect/>
          <a:stretch>
            <a:fillRect/>
          </a:stretch>
        </p:blipFill>
        <p:spPr bwMode="auto">
          <a:xfrm>
            <a:off x="609600" y="2514600"/>
            <a:ext cx="1905000" cy="1409700"/>
          </a:xfrm>
          <a:prstGeom prst="rect">
            <a:avLst/>
          </a:prstGeom>
          <a:noFill/>
          <a:ln w="9525">
            <a:noFill/>
            <a:miter lim="800000"/>
            <a:headEnd/>
            <a:tailEnd/>
          </a:ln>
        </p:spPr>
      </p:pic>
      <p:pic>
        <p:nvPicPr>
          <p:cNvPr id="312325" name="Picture 5" descr="http://www.bj-river.com/info/editor/UploadFile/2006525153510448.jpg"/>
          <p:cNvPicPr>
            <a:picLocks noChangeAspect="1" noChangeArrowheads="1"/>
          </p:cNvPicPr>
          <p:nvPr/>
        </p:nvPicPr>
        <p:blipFill>
          <a:blip r:embed="rId8"/>
          <a:srcRect/>
          <a:stretch>
            <a:fillRect/>
          </a:stretch>
        </p:blipFill>
        <p:spPr bwMode="auto">
          <a:xfrm>
            <a:off x="3200400" y="2362200"/>
            <a:ext cx="5780088" cy="4148138"/>
          </a:xfrm>
          <a:prstGeom prst="rect">
            <a:avLst/>
          </a:prstGeom>
          <a:noFill/>
          <a:ln w="9525">
            <a:noFill/>
            <a:miter lim="800000"/>
            <a:headEnd/>
            <a:tailEnd/>
          </a:ln>
        </p:spPr>
      </p:pic>
      <p:sp>
        <p:nvSpPr>
          <p:cNvPr id="9"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1276" name="矩形 7"/>
          <p:cNvSpPr>
            <a:spLocks noChangeArrowheads="1"/>
          </p:cNvSpPr>
          <p:nvPr/>
        </p:nvSpPr>
        <p:spPr bwMode="auto">
          <a:xfrm>
            <a:off x="762000" y="2590800"/>
            <a:ext cx="7772400" cy="495300"/>
          </a:xfrm>
          <a:prstGeom prst="rect">
            <a:avLst/>
          </a:prstGeom>
          <a:noFill/>
          <a:ln w="9525">
            <a:noFill/>
            <a:miter lim="800000"/>
          </a:ln>
        </p:spPr>
        <p:txBody>
          <a:bodyPr>
            <a:spAutoFit/>
          </a:bodyPr>
          <a:lstStyle/>
          <a:p>
            <a:pPr marL="1438275" indent="-1438275" algn="just">
              <a:lnSpc>
                <a:spcPts val="3400"/>
              </a:lnSpc>
              <a:spcBef>
                <a:spcPts val="1800"/>
              </a:spcBef>
            </a:pPr>
            <a:r>
              <a:rPr lang="en-US" altLang="zh-CN" sz="2400" b="1">
                <a:solidFill>
                  <a:srgbClr val="C00000"/>
                </a:solidFill>
                <a:latin typeface="Calibri" panose="020F0502020204030204" pitchFamily="34" charset="0"/>
              </a:rPr>
              <a:t>[</a:t>
            </a:r>
            <a:r>
              <a:rPr lang="zh-CN" altLang="en-US" sz="2400" b="1">
                <a:solidFill>
                  <a:srgbClr val="C00000"/>
                </a:solidFill>
                <a:latin typeface="Calibri" panose="020F0502020204030204" pitchFamily="34" charset="0"/>
              </a:rPr>
              <a:t>风速计算</a:t>
            </a:r>
            <a:r>
              <a:rPr lang="en-US" altLang="zh-CN" sz="2400" b="1">
                <a:solidFill>
                  <a:srgbClr val="C00000"/>
                </a:solidFill>
                <a:latin typeface="Calibri" panose="020F0502020204030204" pitchFamily="34" charset="0"/>
              </a:rPr>
              <a:t>]</a:t>
            </a:r>
            <a:endParaRPr lang="zh-CN" altLang="en-US" sz="2400" b="1">
              <a:latin typeface="Calibri" panose="020F0502020204030204" pitchFamily="34" charset="0"/>
            </a:endParaRPr>
          </a:p>
        </p:txBody>
      </p:sp>
      <p:graphicFrame>
        <p:nvGraphicFramePr>
          <p:cNvPr id="11273" name="Object 9"/>
          <p:cNvGraphicFramePr>
            <a:graphicFrameLocks noChangeAspect="1"/>
          </p:cNvGraphicFramePr>
          <p:nvPr/>
        </p:nvGraphicFramePr>
        <p:xfrm>
          <a:off x="1808163" y="3043238"/>
          <a:ext cx="2092325" cy="1517650"/>
        </p:xfrm>
        <a:graphic>
          <a:graphicData uri="http://schemas.openxmlformats.org/presentationml/2006/ole">
            <mc:AlternateContent xmlns:mc="http://schemas.openxmlformats.org/markup-compatibility/2006">
              <mc:Choice xmlns:v="urn:schemas-microsoft-com:vml" Requires="v">
                <p:oleObj spid="_x0000_s11275" name="公式" r:id="rId6" imgW="647700" imgH="469900" progId="Equation.3">
                  <p:embed/>
                </p:oleObj>
              </mc:Choice>
              <mc:Fallback>
                <p:oleObj name="公式" r:id="rId6" imgW="647700" imgH="469900" progId="Equation.3">
                  <p:embed/>
                  <p:pic>
                    <p:nvPicPr>
                      <p:cNvPr id="0"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08163" y="3043238"/>
                        <a:ext cx="2092325" cy="1517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77" name="Rectangle 6"/>
          <p:cNvSpPr>
            <a:spLocks noChangeArrowheads="1"/>
          </p:cNvSpPr>
          <p:nvPr/>
        </p:nvSpPr>
        <p:spPr bwMode="auto">
          <a:xfrm>
            <a:off x="4114800" y="3124200"/>
            <a:ext cx="1524000" cy="954088"/>
          </a:xfrm>
          <a:prstGeom prst="rect">
            <a:avLst/>
          </a:prstGeom>
          <a:noFill/>
          <a:ln w="9525">
            <a:noFill/>
            <a:miter lim="800000"/>
          </a:ln>
        </p:spPr>
        <p:txBody>
          <a:bodyPr>
            <a:spAutoFit/>
          </a:bodyPr>
          <a:lstStyle/>
          <a:p>
            <a:pPr algn="just"/>
            <a:r>
              <a:rPr lang="en-US" altLang="zh-CN" sz="2800">
                <a:latin typeface="Calibri" panose="020F0502020204030204" pitchFamily="34" charset="0"/>
              </a:rPr>
              <a:t>                    </a:t>
            </a:r>
            <a:r>
              <a:rPr lang="zh-CN" altLang="en-US" sz="2800">
                <a:latin typeface="Calibri" panose="020F0502020204030204" pitchFamily="34" charset="0"/>
              </a:rPr>
              <a:t>（</a:t>
            </a:r>
            <a:r>
              <a:rPr lang="en-US" altLang="zh-CN" sz="2800">
                <a:latin typeface="Calibri" panose="020F0502020204030204" pitchFamily="34" charset="0"/>
              </a:rPr>
              <a:t>m/s</a:t>
            </a:r>
            <a:r>
              <a:rPr lang="zh-CN" altLang="en-US" sz="2800">
                <a:latin typeface="Calibri" panose="020F0502020204030204" pitchFamily="34" charset="0"/>
              </a:rPr>
              <a:t>）</a:t>
            </a:r>
            <a:endParaRPr lang="zh-CN" altLang="en-US" sz="2800">
              <a:latin typeface="Calibri" panose="020F0502020204030204" pitchFamily="34" charset="0"/>
            </a:endParaRPr>
          </a:p>
        </p:txBody>
      </p:sp>
      <p:sp>
        <p:nvSpPr>
          <p:cNvPr id="11278" name="Rectangle 5"/>
          <p:cNvSpPr>
            <a:spLocks noChangeArrowheads="1"/>
          </p:cNvSpPr>
          <p:nvPr/>
        </p:nvSpPr>
        <p:spPr bwMode="auto">
          <a:xfrm>
            <a:off x="609600" y="4572000"/>
            <a:ext cx="7391400" cy="1816100"/>
          </a:xfrm>
          <a:prstGeom prst="rect">
            <a:avLst/>
          </a:prstGeom>
          <a:noFill/>
          <a:ln w="9525">
            <a:noFill/>
            <a:miter lim="800000"/>
          </a:ln>
        </p:spPr>
        <p:txBody>
          <a:bodyPr>
            <a:spAutoFit/>
          </a:bodyPr>
          <a:lstStyle/>
          <a:p>
            <a:pPr algn="just"/>
            <a:r>
              <a:rPr lang="zh-CN" altLang="en-US" sz="2800" b="1">
                <a:solidFill>
                  <a:srgbClr val="003192"/>
                </a:solidFill>
                <a:latin typeface="黑体" panose="02010609060101010101" pitchFamily="49" charset="-122"/>
                <a:ea typeface="黑体" panose="02010609060101010101" pitchFamily="49" charset="-122"/>
              </a:rPr>
              <a:t>式中：</a:t>
            </a:r>
            <a:endParaRPr lang="zh-CN" altLang="en-US" sz="2800" b="1">
              <a:solidFill>
                <a:srgbClr val="003192"/>
              </a:solidFill>
              <a:latin typeface="黑体" panose="02010609060101010101" pitchFamily="49" charset="-122"/>
              <a:ea typeface="黑体" panose="02010609060101010101" pitchFamily="49" charset="-122"/>
            </a:endParaRPr>
          </a:p>
          <a:p>
            <a:pPr algn="just" eaLnBrk="0" hangingPunct="0"/>
            <a:r>
              <a:rPr lang="zh-CN" altLang="en-US" sz="2800" b="1">
                <a:solidFill>
                  <a:srgbClr val="003192"/>
                </a:solidFill>
                <a:latin typeface="黑体" panose="02010609060101010101" pitchFamily="49" charset="-122"/>
                <a:ea typeface="黑体" panose="02010609060101010101" pitchFamily="49" charset="-122"/>
              </a:rPr>
              <a:t>     </a:t>
            </a:r>
            <a:r>
              <a:rPr lang="en-US" altLang="zh-CN" sz="2800" b="1">
                <a:solidFill>
                  <a:srgbClr val="003192"/>
                </a:solidFill>
                <a:latin typeface="黑体" panose="02010609060101010101" pitchFamily="49" charset="-122"/>
                <a:ea typeface="黑体" panose="02010609060101010101" pitchFamily="49" charset="-122"/>
              </a:rPr>
              <a:t>υ——</a:t>
            </a:r>
            <a:r>
              <a:rPr lang="zh-CN" altLang="en-US" sz="2800" b="1">
                <a:solidFill>
                  <a:srgbClr val="003192"/>
                </a:solidFill>
                <a:latin typeface="黑体" panose="02010609060101010101" pitchFamily="49" charset="-122"/>
                <a:ea typeface="黑体" panose="02010609060101010101" pitchFamily="49" charset="-122"/>
              </a:rPr>
              <a:t>风管内空气的平均流速，</a:t>
            </a:r>
            <a:r>
              <a:rPr lang="en-US" altLang="zh-CN" sz="2800" b="1">
                <a:solidFill>
                  <a:srgbClr val="003192"/>
                </a:solidFill>
                <a:latin typeface="黑体" panose="02010609060101010101" pitchFamily="49" charset="-122"/>
                <a:ea typeface="黑体" panose="02010609060101010101" pitchFamily="49" charset="-122"/>
              </a:rPr>
              <a:t>m/s</a:t>
            </a:r>
            <a:r>
              <a:rPr lang="zh-CN" altLang="en-US" sz="2800" b="1">
                <a:solidFill>
                  <a:srgbClr val="003192"/>
                </a:solidFill>
                <a:latin typeface="黑体" panose="02010609060101010101" pitchFamily="49" charset="-122"/>
                <a:ea typeface="黑体" panose="02010609060101010101" pitchFamily="49" charset="-122"/>
              </a:rPr>
              <a:t>；</a:t>
            </a:r>
            <a:endParaRPr lang="en-US" altLang="zh-CN" sz="2800" b="1">
              <a:solidFill>
                <a:srgbClr val="003192"/>
              </a:solidFill>
              <a:latin typeface="黑体" panose="02010609060101010101" pitchFamily="49" charset="-122"/>
              <a:ea typeface="黑体" panose="02010609060101010101" pitchFamily="49" charset="-122"/>
            </a:endParaRPr>
          </a:p>
          <a:p>
            <a:pPr algn="just" eaLnBrk="0" hangingPunct="0"/>
            <a:r>
              <a:rPr lang="en-US" altLang="zh-CN" sz="2800" b="1">
                <a:solidFill>
                  <a:srgbClr val="003192"/>
                </a:solidFill>
                <a:latin typeface="黑体" panose="02010609060101010101" pitchFamily="49" charset="-122"/>
                <a:ea typeface="黑体" panose="02010609060101010101" pitchFamily="49" charset="-122"/>
              </a:rPr>
              <a:t>      P</a:t>
            </a:r>
            <a:r>
              <a:rPr lang="en-US" altLang="zh-CN" sz="2800" b="1" baseline="-30000">
                <a:solidFill>
                  <a:srgbClr val="003192"/>
                </a:solidFill>
                <a:latin typeface="黑体" panose="02010609060101010101" pitchFamily="49" charset="-122"/>
                <a:ea typeface="黑体" panose="02010609060101010101" pitchFamily="49" charset="-122"/>
              </a:rPr>
              <a:t>d</a:t>
            </a:r>
            <a:r>
              <a:rPr lang="en-US" altLang="zh-CN" sz="2800" b="1">
                <a:solidFill>
                  <a:srgbClr val="003192"/>
                </a:solidFill>
                <a:latin typeface="黑体" panose="02010609060101010101" pitchFamily="49" charset="-122"/>
                <a:ea typeface="黑体" panose="02010609060101010101" pitchFamily="49" charset="-122"/>
              </a:rPr>
              <a:t>——</a:t>
            </a:r>
            <a:r>
              <a:rPr lang="zh-CN" altLang="en-US" sz="2800" b="1">
                <a:solidFill>
                  <a:srgbClr val="003192"/>
                </a:solidFill>
                <a:latin typeface="黑体" panose="02010609060101010101" pitchFamily="49" charset="-122"/>
                <a:ea typeface="黑体" panose="02010609060101010101" pitchFamily="49" charset="-122"/>
              </a:rPr>
              <a:t>动压</a:t>
            </a:r>
            <a:endParaRPr lang="zh-CN" altLang="en-US" sz="2800" b="1">
              <a:solidFill>
                <a:srgbClr val="003192"/>
              </a:solidFill>
              <a:latin typeface="黑体" panose="02010609060101010101" pitchFamily="49" charset="-122"/>
              <a:ea typeface="黑体" panose="02010609060101010101" pitchFamily="49" charset="-122"/>
            </a:endParaRPr>
          </a:p>
          <a:p>
            <a:pPr eaLnBrk="0" hangingPunct="0"/>
            <a:r>
              <a:rPr lang="zh-CN" altLang="en-US" sz="2800" b="1">
                <a:solidFill>
                  <a:srgbClr val="003192"/>
                </a:solidFill>
                <a:latin typeface="黑体" panose="02010609060101010101" pitchFamily="49" charset="-122"/>
                <a:ea typeface="黑体" panose="02010609060101010101" pitchFamily="49" charset="-122"/>
              </a:rPr>
              <a:t>     </a:t>
            </a:r>
            <a:r>
              <a:rPr lang="en-US" altLang="zh-CN" sz="2800" b="1">
                <a:solidFill>
                  <a:srgbClr val="003192"/>
                </a:solidFill>
                <a:latin typeface="黑体" panose="02010609060101010101" pitchFamily="49" charset="-122"/>
                <a:ea typeface="黑体" panose="02010609060101010101" pitchFamily="49" charset="-122"/>
              </a:rPr>
              <a:t>ρ——</a:t>
            </a:r>
            <a:r>
              <a:rPr lang="zh-CN" altLang="en-US" sz="2800" b="1">
                <a:solidFill>
                  <a:srgbClr val="003192"/>
                </a:solidFill>
                <a:latin typeface="黑体" panose="02010609060101010101" pitchFamily="49" charset="-122"/>
                <a:ea typeface="黑体" panose="02010609060101010101" pitchFamily="49" charset="-122"/>
              </a:rPr>
              <a:t>空气的密度，</a:t>
            </a:r>
            <a:r>
              <a:rPr lang="en-US" altLang="zh-CN" sz="2800" b="1">
                <a:solidFill>
                  <a:srgbClr val="003192"/>
                </a:solidFill>
                <a:latin typeface="黑体" panose="02010609060101010101" pitchFamily="49" charset="-122"/>
                <a:ea typeface="黑体" panose="02010609060101010101" pitchFamily="49" charset="-122"/>
              </a:rPr>
              <a:t>kg/m</a:t>
            </a:r>
            <a:r>
              <a:rPr lang="en-US" altLang="zh-CN" sz="2800" b="1" baseline="30000">
                <a:solidFill>
                  <a:srgbClr val="003192"/>
                </a:solidFill>
                <a:latin typeface="黑体" panose="02010609060101010101" pitchFamily="49" charset="-122"/>
                <a:ea typeface="黑体" panose="02010609060101010101" pitchFamily="49" charset="-122"/>
              </a:rPr>
              <a:t>3</a:t>
            </a:r>
            <a:r>
              <a:rPr lang="zh-CN" altLang="en-US" sz="2800" b="1">
                <a:solidFill>
                  <a:srgbClr val="003192"/>
                </a:solidFill>
                <a:latin typeface="黑体" panose="02010609060101010101" pitchFamily="49" charset="-122"/>
                <a:ea typeface="黑体" panose="02010609060101010101" pitchFamily="49" charset="-122"/>
              </a:rPr>
              <a:t>；</a:t>
            </a:r>
            <a:r>
              <a:rPr lang="zh-CN" altLang="en-US">
                <a:solidFill>
                  <a:srgbClr val="003192"/>
                </a:solidFill>
                <a:latin typeface="黑体" panose="02010609060101010101" pitchFamily="49" charset="-122"/>
                <a:ea typeface="黑体" panose="02010609060101010101" pitchFamily="49" charset="-122"/>
              </a:rPr>
              <a:t> </a:t>
            </a:r>
            <a:endParaRPr lang="zh-CN" altLang="en-US">
              <a:solidFill>
                <a:srgbClr val="003192"/>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15395" name="矩形 7"/>
          <p:cNvSpPr>
            <a:spLocks noChangeArrowheads="1"/>
          </p:cNvSpPr>
          <p:nvPr/>
        </p:nvSpPr>
        <p:spPr bwMode="auto">
          <a:xfrm>
            <a:off x="762000" y="2590800"/>
            <a:ext cx="7772400" cy="495300"/>
          </a:xfrm>
          <a:prstGeom prst="rect">
            <a:avLst/>
          </a:prstGeom>
          <a:noFill/>
          <a:ln w="9525">
            <a:noFill/>
            <a:miter lim="800000"/>
          </a:ln>
        </p:spPr>
        <p:txBody>
          <a:bodyPr>
            <a:spAutoFit/>
          </a:bodyPr>
          <a:lstStyle/>
          <a:p>
            <a:pPr marL="1438275" indent="-1438275" algn="just">
              <a:lnSpc>
                <a:spcPts val="3400"/>
              </a:lnSpc>
              <a:spcBef>
                <a:spcPts val="1800"/>
              </a:spcBef>
            </a:pPr>
            <a:r>
              <a:rPr lang="en-US" altLang="zh-CN" sz="2400" b="1">
                <a:solidFill>
                  <a:srgbClr val="C00000"/>
                </a:solidFill>
                <a:latin typeface="Calibri" panose="020F0502020204030204" pitchFamily="34" charset="0"/>
              </a:rPr>
              <a:t>[</a:t>
            </a:r>
            <a:r>
              <a:rPr lang="zh-CN" altLang="en-US" sz="2400" b="1">
                <a:solidFill>
                  <a:srgbClr val="C00000"/>
                </a:solidFill>
                <a:latin typeface="Calibri" panose="020F0502020204030204" pitchFamily="34" charset="0"/>
              </a:rPr>
              <a:t>排风罩的阻力计算</a:t>
            </a:r>
            <a:r>
              <a:rPr lang="en-US" altLang="zh-CN" sz="2400" b="1">
                <a:solidFill>
                  <a:srgbClr val="C00000"/>
                </a:solidFill>
                <a:latin typeface="Calibri" panose="020F0502020204030204" pitchFamily="34" charset="0"/>
              </a:rPr>
              <a:t>]</a:t>
            </a:r>
            <a:endParaRPr lang="zh-CN" altLang="en-US" sz="2400" b="1">
              <a:latin typeface="Calibri" panose="020F0502020204030204" pitchFamily="34" charset="0"/>
            </a:endParaRPr>
          </a:p>
        </p:txBody>
      </p:sp>
      <p:sp>
        <p:nvSpPr>
          <p:cNvPr id="10" name="矩形 9"/>
          <p:cNvSpPr/>
          <p:nvPr/>
        </p:nvSpPr>
        <p:spPr>
          <a:xfrm>
            <a:off x="685800" y="3124200"/>
            <a:ext cx="8001000" cy="2579688"/>
          </a:xfrm>
          <a:prstGeom prst="rect">
            <a:avLst/>
          </a:prstGeom>
        </p:spPr>
        <p:txBody>
          <a:bodyPr>
            <a:spAutoFit/>
          </a:bodyPr>
          <a:lstStyle/>
          <a:p>
            <a:pPr marL="2008505" indent="-2008505" algn="just" fontAlgn="auto">
              <a:lnSpc>
                <a:spcPts val="3400"/>
              </a:lnSpc>
              <a:spcBef>
                <a:spcPts val="1800"/>
              </a:spcBef>
              <a:spcAft>
                <a:spcPts val="0"/>
              </a:spcAft>
              <a:defRPr/>
            </a:pPr>
            <a:r>
              <a:rPr lang="en-US" altLang="zh-CN" sz="2400" b="1" dirty="0">
                <a:solidFill>
                  <a:srgbClr val="003192"/>
                </a:solidFill>
                <a:latin typeface="+mn-ea"/>
                <a:ea typeface="+mn-ea"/>
              </a:rPr>
              <a:t>      </a:t>
            </a:r>
            <a:r>
              <a:rPr lang="en-US" altLang="zh-CN" sz="2400" b="1" dirty="0" err="1">
                <a:solidFill>
                  <a:srgbClr val="003192"/>
                </a:solidFill>
                <a:latin typeface="+mn-ea"/>
                <a:ea typeface="+mn-ea"/>
              </a:rPr>
              <a:t>P</a:t>
            </a:r>
            <a:r>
              <a:rPr lang="en-US" altLang="zh-CN" sz="2400" b="1" baseline="-30000" dirty="0" err="1">
                <a:solidFill>
                  <a:srgbClr val="003192"/>
                </a:solidFill>
                <a:latin typeface="+mn-ea"/>
                <a:ea typeface="+mn-ea"/>
              </a:rPr>
              <a:t>z</a:t>
            </a:r>
            <a:r>
              <a:rPr lang="en-US" altLang="zh-CN" sz="2400" b="1" baseline="-30000" dirty="0">
                <a:solidFill>
                  <a:srgbClr val="003192"/>
                </a:solidFill>
                <a:latin typeface="+mn-ea"/>
                <a:ea typeface="+mn-ea"/>
              </a:rPr>
              <a:t> </a:t>
            </a:r>
            <a:r>
              <a:rPr lang="en-US" altLang="zh-CN" sz="2400" b="1" dirty="0">
                <a:solidFill>
                  <a:srgbClr val="003192"/>
                </a:solidFill>
                <a:latin typeface="+mn-ea"/>
                <a:ea typeface="+mn-ea"/>
              </a:rPr>
              <a:t>=│</a:t>
            </a:r>
            <a:r>
              <a:rPr lang="en-US" altLang="zh-CN" sz="2400" b="1" dirty="0" err="1">
                <a:solidFill>
                  <a:srgbClr val="003192"/>
                </a:solidFill>
                <a:latin typeface="+mn-ea"/>
                <a:ea typeface="+mn-ea"/>
              </a:rPr>
              <a:t>P</a:t>
            </a:r>
            <a:r>
              <a:rPr lang="en-US" altLang="zh-CN" sz="2400" b="1" baseline="-30000" dirty="0" err="1">
                <a:solidFill>
                  <a:srgbClr val="003192"/>
                </a:solidFill>
                <a:latin typeface="+mn-ea"/>
                <a:ea typeface="+mn-ea"/>
              </a:rPr>
              <a:t>q</a:t>
            </a:r>
            <a:r>
              <a:rPr lang="en-US" altLang="zh-CN" sz="2400" b="1" dirty="0">
                <a:solidFill>
                  <a:srgbClr val="003192"/>
                </a:solidFill>
                <a:latin typeface="+mn-ea"/>
                <a:ea typeface="+mn-ea"/>
              </a:rPr>
              <a:t>│</a:t>
            </a:r>
            <a:r>
              <a:rPr lang="zh-CN" altLang="en-US" sz="2400" b="1" dirty="0">
                <a:solidFill>
                  <a:srgbClr val="003192"/>
                </a:solidFill>
                <a:latin typeface="+mn-ea"/>
                <a:ea typeface="+mn-ea"/>
              </a:rPr>
              <a:t>－</a:t>
            </a:r>
            <a:r>
              <a:rPr lang="en-US" altLang="zh-CN" sz="2400" b="1" dirty="0">
                <a:solidFill>
                  <a:srgbClr val="003192"/>
                </a:solidFill>
                <a:latin typeface="+mn-ea"/>
                <a:ea typeface="+mn-ea"/>
              </a:rPr>
              <a:t>P</a:t>
            </a:r>
            <a:r>
              <a:rPr lang="en-US" altLang="zh-CN" sz="2400" b="1" baseline="-30000" dirty="0">
                <a:solidFill>
                  <a:srgbClr val="003192"/>
                </a:solidFill>
                <a:latin typeface="+mn-ea"/>
                <a:ea typeface="+mn-ea"/>
              </a:rPr>
              <a:t>m</a:t>
            </a:r>
            <a:endParaRPr lang="en-US" altLang="zh-CN" sz="2400" b="1" dirty="0">
              <a:solidFill>
                <a:srgbClr val="003192"/>
              </a:solidFill>
              <a:latin typeface="+mn-ea"/>
              <a:ea typeface="+mn-ea"/>
            </a:endParaRPr>
          </a:p>
          <a:p>
            <a:pPr marL="2008505" indent="-2008505" algn="just" fontAlgn="auto">
              <a:lnSpc>
                <a:spcPts val="3400"/>
              </a:lnSpc>
              <a:spcBef>
                <a:spcPts val="600"/>
              </a:spcBef>
              <a:spcAft>
                <a:spcPts val="0"/>
              </a:spcAft>
              <a:defRPr/>
            </a:pPr>
            <a:r>
              <a:rPr lang="zh-CN" altLang="en-US" sz="2400" b="1" dirty="0">
                <a:solidFill>
                  <a:srgbClr val="003192"/>
                </a:solidFill>
                <a:latin typeface="+mn-ea"/>
                <a:ea typeface="+mn-ea"/>
              </a:rPr>
              <a:t>式中：</a:t>
            </a:r>
            <a:endParaRPr lang="zh-CN" altLang="en-US" sz="2400" b="1" dirty="0">
              <a:solidFill>
                <a:srgbClr val="003192"/>
              </a:solidFill>
              <a:latin typeface="+mn-ea"/>
              <a:ea typeface="+mn-ea"/>
            </a:endParaRPr>
          </a:p>
          <a:p>
            <a:pPr marL="2008505" indent="-1113155" algn="just" fontAlgn="auto">
              <a:lnSpc>
                <a:spcPts val="3400"/>
              </a:lnSpc>
              <a:spcBef>
                <a:spcPts val="600"/>
              </a:spcBef>
              <a:spcAft>
                <a:spcPts val="0"/>
              </a:spcAft>
              <a:defRPr/>
            </a:pPr>
            <a:r>
              <a:rPr lang="en-US" altLang="zh-CN" sz="2400" b="1" dirty="0" err="1">
                <a:solidFill>
                  <a:srgbClr val="003192"/>
                </a:solidFill>
                <a:latin typeface="+mn-ea"/>
                <a:ea typeface="+mn-ea"/>
              </a:rPr>
              <a:t>P</a:t>
            </a:r>
            <a:r>
              <a:rPr lang="en-US" altLang="zh-CN" sz="2400" b="1" baseline="-30000" dirty="0" err="1">
                <a:solidFill>
                  <a:srgbClr val="003192"/>
                </a:solidFill>
                <a:latin typeface="+mn-ea"/>
                <a:ea typeface="+mn-ea"/>
              </a:rPr>
              <a:t>z</a:t>
            </a:r>
            <a:r>
              <a:rPr lang="en-US" altLang="zh-CN" sz="2400" b="1" dirty="0">
                <a:solidFill>
                  <a:srgbClr val="003192"/>
                </a:solidFill>
                <a:latin typeface="+mn-ea"/>
                <a:ea typeface="+mn-ea"/>
              </a:rPr>
              <a:t>——  </a:t>
            </a:r>
            <a:r>
              <a:rPr lang="zh-CN" altLang="en-US" sz="2400" b="1" dirty="0">
                <a:solidFill>
                  <a:srgbClr val="003192"/>
                </a:solidFill>
                <a:latin typeface="+mn-ea"/>
                <a:ea typeface="+mn-ea"/>
              </a:rPr>
              <a:t>排风罩的阻力，</a:t>
            </a:r>
            <a:r>
              <a:rPr lang="en-US" altLang="zh-CN" sz="2400" b="1" dirty="0">
                <a:solidFill>
                  <a:srgbClr val="003192"/>
                </a:solidFill>
                <a:latin typeface="+mn-ea"/>
                <a:ea typeface="+mn-ea"/>
              </a:rPr>
              <a:t>Pa</a:t>
            </a:r>
            <a:r>
              <a:rPr lang="zh-CN" altLang="en-US" sz="2400" b="1" dirty="0">
                <a:solidFill>
                  <a:srgbClr val="003192"/>
                </a:solidFill>
                <a:latin typeface="+mn-ea"/>
                <a:ea typeface="+mn-ea"/>
              </a:rPr>
              <a:t>；</a:t>
            </a:r>
            <a:endParaRPr lang="zh-CN" altLang="en-US" sz="2400" b="1" dirty="0">
              <a:solidFill>
                <a:srgbClr val="003192"/>
              </a:solidFill>
              <a:latin typeface="+mn-ea"/>
              <a:ea typeface="+mn-ea"/>
            </a:endParaRPr>
          </a:p>
          <a:p>
            <a:pPr marL="2008505" indent="-1113155" algn="just" fontAlgn="auto">
              <a:lnSpc>
                <a:spcPts val="3400"/>
              </a:lnSpc>
              <a:spcBef>
                <a:spcPts val="600"/>
              </a:spcBef>
              <a:spcAft>
                <a:spcPts val="0"/>
              </a:spcAft>
              <a:defRPr/>
            </a:pPr>
            <a:r>
              <a:rPr lang="en-US" altLang="zh-CN" sz="2400" b="1" dirty="0" err="1">
                <a:solidFill>
                  <a:srgbClr val="003192"/>
                </a:solidFill>
                <a:latin typeface="+mn-ea"/>
                <a:ea typeface="+mn-ea"/>
              </a:rPr>
              <a:t>P</a:t>
            </a:r>
            <a:r>
              <a:rPr lang="en-US" altLang="zh-CN" sz="2400" b="1" baseline="-30000" dirty="0" err="1">
                <a:solidFill>
                  <a:srgbClr val="003192"/>
                </a:solidFill>
                <a:latin typeface="+mn-ea"/>
                <a:ea typeface="+mn-ea"/>
              </a:rPr>
              <a:t>q</a:t>
            </a:r>
            <a:r>
              <a:rPr lang="en-US" altLang="zh-CN" sz="2400" b="1" dirty="0">
                <a:solidFill>
                  <a:srgbClr val="003192"/>
                </a:solidFill>
                <a:latin typeface="+mn-ea"/>
                <a:ea typeface="+mn-ea"/>
              </a:rPr>
              <a:t>——  </a:t>
            </a:r>
            <a:r>
              <a:rPr lang="zh-CN" altLang="en-US" sz="2400" b="1" dirty="0">
                <a:solidFill>
                  <a:srgbClr val="003192"/>
                </a:solidFill>
                <a:latin typeface="+mn-ea"/>
                <a:ea typeface="+mn-ea"/>
              </a:rPr>
              <a:t>测定断面各测点的平均全压，</a:t>
            </a:r>
            <a:r>
              <a:rPr lang="en-US" altLang="zh-CN" sz="2400" b="1" dirty="0">
                <a:solidFill>
                  <a:srgbClr val="003192"/>
                </a:solidFill>
                <a:latin typeface="+mn-ea"/>
                <a:ea typeface="+mn-ea"/>
              </a:rPr>
              <a:t>Pa</a:t>
            </a:r>
            <a:r>
              <a:rPr lang="zh-CN" altLang="en-US" sz="2400" b="1" dirty="0">
                <a:solidFill>
                  <a:srgbClr val="003192"/>
                </a:solidFill>
                <a:latin typeface="+mn-ea"/>
                <a:ea typeface="+mn-ea"/>
              </a:rPr>
              <a:t>；</a:t>
            </a:r>
            <a:endParaRPr lang="zh-CN" altLang="en-US" sz="2400" b="1" dirty="0">
              <a:solidFill>
                <a:srgbClr val="003192"/>
              </a:solidFill>
              <a:latin typeface="+mn-ea"/>
              <a:ea typeface="+mn-ea"/>
            </a:endParaRPr>
          </a:p>
          <a:p>
            <a:pPr marL="2008505" indent="-1113155" algn="just" fontAlgn="auto">
              <a:lnSpc>
                <a:spcPts val="3400"/>
              </a:lnSpc>
              <a:spcBef>
                <a:spcPts val="600"/>
              </a:spcBef>
              <a:spcAft>
                <a:spcPts val="0"/>
              </a:spcAft>
              <a:defRPr/>
            </a:pPr>
            <a:r>
              <a:rPr lang="en-US" altLang="zh-CN" sz="2400" b="1" dirty="0">
                <a:solidFill>
                  <a:srgbClr val="003192"/>
                </a:solidFill>
                <a:latin typeface="+mn-ea"/>
                <a:ea typeface="+mn-ea"/>
              </a:rPr>
              <a:t>P</a:t>
            </a:r>
            <a:r>
              <a:rPr lang="en-US" altLang="zh-CN" sz="2400" b="1" baseline="-30000" dirty="0">
                <a:solidFill>
                  <a:srgbClr val="003192"/>
                </a:solidFill>
                <a:latin typeface="+mn-ea"/>
                <a:ea typeface="+mn-ea"/>
              </a:rPr>
              <a:t>m</a:t>
            </a:r>
            <a:r>
              <a:rPr lang="en-US" altLang="zh-CN" sz="2400" b="1" dirty="0">
                <a:solidFill>
                  <a:srgbClr val="003192"/>
                </a:solidFill>
                <a:latin typeface="+mn-ea"/>
                <a:ea typeface="+mn-ea"/>
              </a:rPr>
              <a:t>——</a:t>
            </a:r>
            <a:r>
              <a:rPr lang="zh-CN" altLang="en-US" sz="2400" b="1" dirty="0">
                <a:solidFill>
                  <a:srgbClr val="003192"/>
                </a:solidFill>
                <a:latin typeface="+mn-ea"/>
                <a:ea typeface="+mn-ea"/>
              </a:rPr>
              <a:t>排风罩连接口到测定断面处的摩擦阻力，</a:t>
            </a:r>
            <a:r>
              <a:rPr lang="en-US" altLang="zh-CN" sz="2400" b="1" dirty="0">
                <a:solidFill>
                  <a:srgbClr val="003192"/>
                </a:solidFill>
                <a:latin typeface="+mn-ea"/>
                <a:ea typeface="+mn-ea"/>
              </a:rPr>
              <a:t>Pa</a:t>
            </a:r>
            <a:r>
              <a:rPr lang="zh-CN" altLang="en-US" sz="2400" b="1" dirty="0">
                <a:solidFill>
                  <a:srgbClr val="003192"/>
                </a:solidFill>
                <a:latin typeface="+mn-ea"/>
                <a:ea typeface="+mn-ea"/>
              </a:rPr>
              <a:t>。</a:t>
            </a:r>
            <a:endParaRPr lang="zh-CN" altLang="en-US" sz="2400" b="1" dirty="0">
              <a:solidFill>
                <a:srgbClr val="003192"/>
              </a:solidFill>
              <a:latin typeface="+mn-ea"/>
              <a:ea typeface="+mn-ea"/>
            </a:endParaRPr>
          </a:p>
        </p:txBody>
      </p:sp>
      <p:sp>
        <p:nvSpPr>
          <p:cNvPr id="8"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2300" name="矩形 7"/>
          <p:cNvSpPr>
            <a:spLocks noChangeArrowheads="1"/>
          </p:cNvSpPr>
          <p:nvPr/>
        </p:nvSpPr>
        <p:spPr bwMode="auto">
          <a:xfrm>
            <a:off x="762000" y="2590800"/>
            <a:ext cx="7772400" cy="495300"/>
          </a:xfrm>
          <a:prstGeom prst="rect">
            <a:avLst/>
          </a:prstGeom>
          <a:noFill/>
          <a:ln w="9525">
            <a:noFill/>
            <a:miter lim="800000"/>
          </a:ln>
        </p:spPr>
        <p:txBody>
          <a:bodyPr>
            <a:spAutoFit/>
          </a:bodyPr>
          <a:lstStyle/>
          <a:p>
            <a:pPr marL="1438275" indent="-1438275" algn="just">
              <a:lnSpc>
                <a:spcPts val="3400"/>
              </a:lnSpc>
              <a:spcBef>
                <a:spcPts val="1800"/>
              </a:spcBef>
            </a:pPr>
            <a:r>
              <a:rPr lang="en-US" altLang="zh-CN" sz="2400" b="1">
                <a:solidFill>
                  <a:srgbClr val="C00000"/>
                </a:solidFill>
                <a:latin typeface="Calibri" panose="020F0502020204030204" pitchFamily="34" charset="0"/>
              </a:rPr>
              <a:t>[</a:t>
            </a:r>
            <a:r>
              <a:rPr lang="zh-CN" altLang="en-US" sz="2400" b="1">
                <a:solidFill>
                  <a:srgbClr val="C00000"/>
                </a:solidFill>
                <a:latin typeface="Calibri" panose="020F0502020204030204" pitchFamily="34" charset="0"/>
              </a:rPr>
              <a:t>排风罩的阻力系数计算</a:t>
            </a:r>
            <a:r>
              <a:rPr lang="en-US" altLang="zh-CN" sz="2400" b="1">
                <a:solidFill>
                  <a:srgbClr val="C00000"/>
                </a:solidFill>
                <a:latin typeface="Calibri" panose="020F0502020204030204" pitchFamily="34" charset="0"/>
              </a:rPr>
              <a:t>]</a:t>
            </a:r>
            <a:endParaRPr lang="zh-CN" altLang="en-US" sz="2400" b="1">
              <a:latin typeface="Calibri" panose="020F0502020204030204" pitchFamily="34" charset="0"/>
            </a:endParaRPr>
          </a:p>
        </p:txBody>
      </p:sp>
      <p:graphicFrame>
        <p:nvGraphicFramePr>
          <p:cNvPr id="12297" name="Object 9"/>
          <p:cNvGraphicFramePr>
            <a:graphicFrameLocks noChangeAspect="1"/>
          </p:cNvGraphicFramePr>
          <p:nvPr/>
        </p:nvGraphicFramePr>
        <p:xfrm>
          <a:off x="2074863" y="3105150"/>
          <a:ext cx="1557337" cy="1393825"/>
        </p:xfrm>
        <a:graphic>
          <a:graphicData uri="http://schemas.openxmlformats.org/presentationml/2006/ole">
            <mc:AlternateContent xmlns:mc="http://schemas.openxmlformats.org/markup-compatibility/2006">
              <mc:Choice xmlns:v="urn:schemas-microsoft-com:vml" Requires="v">
                <p:oleObj spid="_x0000_s12299" name="公式" r:id="rId6" imgW="482600" imgH="431800" progId="Equation.3">
                  <p:embed/>
                </p:oleObj>
              </mc:Choice>
              <mc:Fallback>
                <p:oleObj name="公式" r:id="rId6" imgW="482600" imgH="431800" progId="Equation.3">
                  <p:embed/>
                  <p:pic>
                    <p:nvPicPr>
                      <p:cNvPr id="0"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74863" y="3105150"/>
                        <a:ext cx="1557337" cy="13938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01" name="Rectangle 7"/>
          <p:cNvSpPr>
            <a:spLocks noChangeArrowheads="1"/>
          </p:cNvSpPr>
          <p:nvPr/>
        </p:nvSpPr>
        <p:spPr bwMode="auto">
          <a:xfrm>
            <a:off x="533400" y="4648200"/>
            <a:ext cx="8077200" cy="579438"/>
          </a:xfrm>
          <a:prstGeom prst="rect">
            <a:avLst/>
          </a:prstGeom>
          <a:noFill/>
          <a:ln w="9525">
            <a:noFill/>
            <a:miter lim="800000"/>
          </a:ln>
        </p:spPr>
        <p:txBody>
          <a:bodyPr>
            <a:spAutoFit/>
          </a:bodyPr>
          <a:lstStyle/>
          <a:p>
            <a:pPr eaLnBrk="0" hangingPunct="0"/>
            <a:r>
              <a:rPr lang="en-US" altLang="zh-CN">
                <a:solidFill>
                  <a:srgbClr val="003192"/>
                </a:solidFill>
                <a:latin typeface="黑体" panose="02010609060101010101" pitchFamily="49" charset="-122"/>
                <a:ea typeface="黑体" panose="02010609060101010101" pitchFamily="49" charset="-122"/>
              </a:rPr>
              <a:t>  </a:t>
            </a:r>
            <a:r>
              <a:rPr lang="zh-CN" altLang="en-US" sz="2800" b="1">
                <a:solidFill>
                  <a:srgbClr val="003192"/>
                </a:solidFill>
                <a:latin typeface="黑体" panose="02010609060101010101" pitchFamily="49" charset="-122"/>
                <a:ea typeface="黑体" panose="02010609060101010101" pitchFamily="49" charset="-122"/>
              </a:rPr>
              <a:t>式中：</a:t>
            </a:r>
            <a:r>
              <a:rPr lang="en-US" altLang="zh-CN" sz="2800" b="1">
                <a:solidFill>
                  <a:srgbClr val="003192"/>
                </a:solidFill>
                <a:latin typeface="黑体" panose="02010609060101010101" pitchFamily="49" charset="-122"/>
                <a:ea typeface="黑体" panose="02010609060101010101" pitchFamily="49" charset="-122"/>
              </a:rPr>
              <a:t>P</a:t>
            </a:r>
            <a:r>
              <a:rPr lang="en-US" altLang="zh-CN" sz="2800" b="1" baseline="-30000">
                <a:solidFill>
                  <a:srgbClr val="003192"/>
                </a:solidFill>
                <a:latin typeface="黑体" panose="02010609060101010101" pitchFamily="49" charset="-122"/>
                <a:ea typeface="黑体" panose="02010609060101010101" pitchFamily="49" charset="-122"/>
              </a:rPr>
              <a:t>d</a:t>
            </a:r>
            <a:r>
              <a:rPr lang="en-US" altLang="zh-CN" sz="2800" b="1">
                <a:solidFill>
                  <a:srgbClr val="003192"/>
                </a:solidFill>
                <a:latin typeface="黑体" panose="02010609060101010101" pitchFamily="49" charset="-122"/>
                <a:ea typeface="黑体" panose="02010609060101010101" pitchFamily="49" charset="-122"/>
              </a:rPr>
              <a:t>——</a:t>
            </a:r>
            <a:r>
              <a:rPr lang="zh-CN" altLang="en-US" sz="2800" b="1">
                <a:solidFill>
                  <a:srgbClr val="003192"/>
                </a:solidFill>
                <a:latin typeface="黑体" panose="02010609060101010101" pitchFamily="49" charset="-122"/>
                <a:ea typeface="黑体" panose="02010609060101010101" pitchFamily="49" charset="-122"/>
              </a:rPr>
              <a:t>测定断面各测点的平均动压，</a:t>
            </a:r>
            <a:r>
              <a:rPr lang="en-US" altLang="zh-CN" sz="2800" b="1">
                <a:solidFill>
                  <a:srgbClr val="003192"/>
                </a:solidFill>
                <a:latin typeface="黑体" panose="02010609060101010101" pitchFamily="49" charset="-122"/>
                <a:ea typeface="黑体" panose="02010609060101010101" pitchFamily="49" charset="-122"/>
              </a:rPr>
              <a:t>Pa</a:t>
            </a:r>
            <a:r>
              <a:rPr lang="zh-CN" altLang="en-US" sz="2800" b="1">
                <a:solidFill>
                  <a:srgbClr val="003192"/>
                </a:solidFill>
                <a:latin typeface="黑体" panose="02010609060101010101" pitchFamily="49" charset="-122"/>
                <a:ea typeface="黑体" panose="02010609060101010101" pitchFamily="49" charset="-122"/>
              </a:rPr>
              <a:t>。</a:t>
            </a:r>
            <a:r>
              <a:rPr lang="zh-CN" altLang="en-US" sz="3200">
                <a:solidFill>
                  <a:srgbClr val="003192"/>
                </a:solidFill>
                <a:latin typeface="黑体" panose="02010609060101010101" pitchFamily="49" charset="-122"/>
                <a:ea typeface="黑体" panose="02010609060101010101" pitchFamily="49" charset="-122"/>
              </a:rPr>
              <a:t> </a:t>
            </a:r>
            <a:endParaRPr lang="zh-CN" altLang="en-US">
              <a:solidFill>
                <a:srgbClr val="003192"/>
              </a:solidFill>
              <a:latin typeface="黑体" panose="02010609060101010101" pitchFamily="49" charset="-122"/>
              <a:ea typeface="黑体" panose="02010609060101010101" pitchFamily="49" charset="-122"/>
            </a:endParaRPr>
          </a:p>
        </p:txBody>
      </p:sp>
      <p:sp>
        <p:nvSpPr>
          <p:cNvPr id="9"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18467" name="矩形 7"/>
          <p:cNvSpPr>
            <a:spLocks noChangeArrowheads="1"/>
          </p:cNvSpPr>
          <p:nvPr/>
        </p:nvSpPr>
        <p:spPr bwMode="auto">
          <a:xfrm>
            <a:off x="762000" y="2590800"/>
            <a:ext cx="7772400" cy="495300"/>
          </a:xfrm>
          <a:prstGeom prst="rect">
            <a:avLst/>
          </a:prstGeom>
          <a:noFill/>
          <a:ln w="9525">
            <a:noFill/>
            <a:miter lim="800000"/>
          </a:ln>
        </p:spPr>
        <p:txBody>
          <a:bodyPr>
            <a:spAutoFit/>
          </a:bodyPr>
          <a:lstStyle/>
          <a:p>
            <a:pPr marL="1438275" indent="-1438275" algn="just">
              <a:lnSpc>
                <a:spcPts val="3400"/>
              </a:lnSpc>
              <a:spcBef>
                <a:spcPts val="1800"/>
              </a:spcBef>
            </a:pPr>
            <a:r>
              <a:rPr lang="en-US" altLang="zh-CN" sz="2400" b="1">
                <a:solidFill>
                  <a:srgbClr val="C00000"/>
                </a:solidFill>
                <a:latin typeface="Calibri" panose="020F0502020204030204" pitchFamily="34" charset="0"/>
              </a:rPr>
              <a:t>[</a:t>
            </a:r>
            <a:r>
              <a:rPr lang="zh-CN" altLang="en-US" sz="2400" b="1">
                <a:solidFill>
                  <a:srgbClr val="C00000"/>
                </a:solidFill>
                <a:latin typeface="Calibri" panose="020F0502020204030204" pitchFamily="34" charset="0"/>
              </a:rPr>
              <a:t>风速直读式测定</a:t>
            </a:r>
            <a:r>
              <a:rPr lang="en-US" altLang="zh-CN" sz="2400" b="1">
                <a:solidFill>
                  <a:srgbClr val="C00000"/>
                </a:solidFill>
                <a:latin typeface="Calibri" panose="020F0502020204030204" pitchFamily="34" charset="0"/>
              </a:rPr>
              <a:t>]</a:t>
            </a:r>
            <a:endParaRPr lang="zh-CN" altLang="en-US" sz="2400" b="1">
              <a:latin typeface="Calibri" panose="020F0502020204030204" pitchFamily="34" charset="0"/>
            </a:endParaRPr>
          </a:p>
        </p:txBody>
      </p:sp>
      <p:sp>
        <p:nvSpPr>
          <p:cNvPr id="318468" name="Rectangle 5"/>
          <p:cNvSpPr>
            <a:spLocks noChangeArrowheads="1"/>
          </p:cNvSpPr>
          <p:nvPr/>
        </p:nvSpPr>
        <p:spPr bwMode="auto">
          <a:xfrm>
            <a:off x="990600" y="3352800"/>
            <a:ext cx="7391400" cy="1117600"/>
          </a:xfrm>
          <a:prstGeom prst="rect">
            <a:avLst/>
          </a:prstGeom>
          <a:noFill/>
          <a:ln w="9525">
            <a:noFill/>
            <a:miter lim="800000"/>
          </a:ln>
        </p:spPr>
        <p:txBody>
          <a:bodyPr>
            <a:spAutoFit/>
          </a:bodyPr>
          <a:lstStyle/>
          <a:p>
            <a:pPr algn="just">
              <a:lnSpc>
                <a:spcPts val="3400"/>
              </a:lnSpc>
              <a:spcBef>
                <a:spcPts val="1200"/>
              </a:spcBef>
            </a:pPr>
            <a:r>
              <a:rPr lang="zh-CN" altLang="en-US" sz="2400" b="1">
                <a:solidFill>
                  <a:srgbClr val="003192"/>
                </a:solidFill>
                <a:latin typeface="黑体" panose="02010609060101010101" pitchFamily="49" charset="-122"/>
                <a:ea typeface="黑体" panose="02010609060101010101" pitchFamily="49" charset="-122"/>
              </a:rPr>
              <a:t>（</a:t>
            </a:r>
            <a:r>
              <a:rPr lang="en-US" altLang="zh-CN" sz="2400" b="1">
                <a:solidFill>
                  <a:srgbClr val="003192"/>
                </a:solidFill>
                <a:latin typeface="黑体" panose="02010609060101010101" pitchFamily="49" charset="-122"/>
                <a:ea typeface="黑体" panose="02010609060101010101" pitchFamily="49" charset="-122"/>
              </a:rPr>
              <a:t>1</a:t>
            </a:r>
            <a:r>
              <a:rPr lang="zh-CN" altLang="en-US" sz="2400" b="1">
                <a:solidFill>
                  <a:srgbClr val="003192"/>
                </a:solidFill>
                <a:latin typeface="黑体" panose="02010609060101010101" pitchFamily="49" charset="-122"/>
                <a:ea typeface="黑体" panose="02010609060101010101" pitchFamily="49" charset="-122"/>
              </a:rPr>
              <a:t>）热球式热点风速仪</a:t>
            </a:r>
            <a:endParaRPr lang="en-US" altLang="zh-CN" sz="2400" b="1">
              <a:solidFill>
                <a:srgbClr val="003192"/>
              </a:solidFill>
              <a:latin typeface="黑体" panose="02010609060101010101" pitchFamily="49" charset="-122"/>
              <a:ea typeface="黑体" panose="02010609060101010101" pitchFamily="49" charset="-122"/>
            </a:endParaRPr>
          </a:p>
          <a:p>
            <a:pPr algn="just">
              <a:lnSpc>
                <a:spcPts val="3400"/>
              </a:lnSpc>
              <a:spcBef>
                <a:spcPts val="1200"/>
              </a:spcBef>
            </a:pPr>
            <a:r>
              <a:rPr lang="zh-CN" altLang="en-US" sz="2400" b="1">
                <a:solidFill>
                  <a:srgbClr val="003192"/>
                </a:solidFill>
                <a:latin typeface="黑体" panose="02010609060101010101" pitchFamily="49" charset="-122"/>
                <a:ea typeface="黑体" panose="02010609060101010101" pitchFamily="49" charset="-122"/>
              </a:rPr>
              <a:t>（</a:t>
            </a:r>
            <a:r>
              <a:rPr lang="en-US" altLang="zh-CN" sz="2400" b="1">
                <a:solidFill>
                  <a:srgbClr val="003192"/>
                </a:solidFill>
                <a:latin typeface="黑体" panose="02010609060101010101" pitchFamily="49" charset="-122"/>
                <a:ea typeface="黑体" panose="02010609060101010101" pitchFamily="49" charset="-122"/>
              </a:rPr>
              <a:t>2</a:t>
            </a:r>
            <a:r>
              <a:rPr lang="zh-CN" altLang="en-US" sz="2400" b="1">
                <a:solidFill>
                  <a:srgbClr val="003192"/>
                </a:solidFill>
                <a:latin typeface="黑体" panose="02010609060101010101" pitchFamily="49" charset="-122"/>
                <a:ea typeface="黑体" panose="02010609060101010101" pitchFamily="49" charset="-122"/>
              </a:rPr>
              <a:t>）旋浆叶轮式风速计</a:t>
            </a:r>
            <a:endParaRPr lang="zh-CN" altLang="en-US" sz="2400" b="1">
              <a:solidFill>
                <a:srgbClr val="003192"/>
              </a:solidFill>
              <a:latin typeface="黑体" panose="02010609060101010101" pitchFamily="49" charset="-122"/>
              <a:ea typeface="黑体" panose="02010609060101010101" pitchFamily="49" charset="-122"/>
            </a:endParaRPr>
          </a:p>
        </p:txBody>
      </p:sp>
      <p:sp>
        <p:nvSpPr>
          <p:cNvPr id="8" name="Rectangle 3"/>
          <p:cNvSpPr txBox="1">
            <a:spLocks noChangeArrowheads="1"/>
          </p:cNvSpPr>
          <p:nvPr/>
        </p:nvSpPr>
        <p:spPr bwMode="auto">
          <a:xfrm>
            <a:off x="457200" y="1828800"/>
            <a:ext cx="8458200" cy="4648200"/>
          </a:xfrm>
          <a:prstGeom prst="rect">
            <a:avLst/>
          </a:prstGeom>
          <a:noFill/>
          <a:ln w="9525">
            <a:solidFill>
              <a:schemeClr val="accent1">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pic>
        <p:nvPicPr>
          <p:cNvPr id="318470" name="Picture 9" descr="热球风速仪"/>
          <p:cNvPicPr>
            <a:picLocks noChangeAspect="1" noChangeArrowheads="1"/>
          </p:cNvPicPr>
          <p:nvPr/>
        </p:nvPicPr>
        <p:blipFill>
          <a:blip r:embed="rId6"/>
          <a:srcRect/>
          <a:stretch>
            <a:fillRect/>
          </a:stretch>
        </p:blipFill>
        <p:spPr bwMode="auto">
          <a:xfrm>
            <a:off x="4686300" y="2205038"/>
            <a:ext cx="2095500" cy="1685925"/>
          </a:xfrm>
          <a:prstGeom prst="rect">
            <a:avLst/>
          </a:prstGeom>
          <a:noFill/>
          <a:ln w="9525">
            <a:noFill/>
            <a:miter lim="800000"/>
            <a:headEnd/>
            <a:tailEnd/>
          </a:ln>
        </p:spPr>
      </p:pic>
      <p:pic>
        <p:nvPicPr>
          <p:cNvPr id="318471" name="Picture 11" descr="热球风速仪"/>
          <p:cNvPicPr>
            <a:picLocks noChangeAspect="1" noChangeArrowheads="1"/>
          </p:cNvPicPr>
          <p:nvPr/>
        </p:nvPicPr>
        <p:blipFill>
          <a:blip r:embed="rId7"/>
          <a:srcRect/>
          <a:stretch>
            <a:fillRect/>
          </a:stretch>
        </p:blipFill>
        <p:spPr bwMode="auto">
          <a:xfrm>
            <a:off x="7086600" y="1800225"/>
            <a:ext cx="1600200" cy="2095500"/>
          </a:xfrm>
          <a:prstGeom prst="rect">
            <a:avLst/>
          </a:prstGeom>
          <a:noFill/>
          <a:ln w="9525">
            <a:noFill/>
            <a:miter lim="800000"/>
            <a:headEnd/>
            <a:tailEnd/>
          </a:ln>
        </p:spPr>
      </p:pic>
      <p:pic>
        <p:nvPicPr>
          <p:cNvPr id="318472" name="Picture 13" descr="图片">
            <a:hlinkClick r:id="rId8" tooltip="点击查看大图"/>
          </p:cNvPr>
          <p:cNvPicPr>
            <a:picLocks noChangeAspect="1" noChangeArrowheads="1"/>
          </p:cNvPicPr>
          <p:nvPr/>
        </p:nvPicPr>
        <p:blipFill>
          <a:blip r:embed="rId9"/>
          <a:srcRect/>
          <a:stretch>
            <a:fillRect/>
          </a:stretch>
        </p:blipFill>
        <p:spPr bwMode="auto">
          <a:xfrm>
            <a:off x="5203825" y="4462463"/>
            <a:ext cx="1857375" cy="1905000"/>
          </a:xfrm>
          <a:prstGeom prst="rect">
            <a:avLst/>
          </a:prstGeom>
          <a:noFill/>
          <a:ln w="9525">
            <a:noFill/>
            <a:miter lim="800000"/>
            <a:headEnd/>
            <a:tailEnd/>
          </a:ln>
        </p:spPr>
      </p:pic>
      <p:sp>
        <p:nvSpPr>
          <p:cNvPr id="12" name="Rectangle 2"/>
          <p:cNvSpPr txBox="1">
            <a:spLocks noChangeArrowheads="1"/>
          </p:cNvSpPr>
          <p:nvPr/>
        </p:nvSpPr>
        <p:spPr>
          <a:xfrm>
            <a:off x="1143000" y="76200"/>
            <a:ext cx="7086600" cy="1143000"/>
          </a:xfrm>
          <a:prstGeom prst="rect">
            <a:avLst/>
          </a:prstGeom>
          <a:solidFill>
            <a:srgbClr val="00863D"/>
          </a:solidFill>
        </p:spPr>
        <p:txBody>
          <a:bodyPr anchor="ctr">
            <a:normAutofit fontScale="77500" lnSpcReduction="20000"/>
          </a:bodyPr>
          <a:lstStyle/>
          <a:p>
            <a:pPr algn="ctr" fontAlgn="auto">
              <a:lnSpc>
                <a:spcPct val="120000"/>
              </a:lnSpc>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mj-cs"/>
            </a:endParaRPr>
          </a:p>
          <a:p>
            <a:pPr algn="ctr" fontAlgn="auto">
              <a:lnSpc>
                <a:spcPct val="120000"/>
              </a:lnSpc>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mj-cs"/>
              </a:rPr>
              <a:t>—— </a:t>
            </a: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通风系统的测量</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 name="Freeform 3"/>
          <p:cNvSpPr/>
          <p:nvPr/>
        </p:nvSpPr>
        <p:spPr>
          <a:xfrm>
            <a:off x="323850" y="2185988"/>
            <a:ext cx="8675688" cy="4267200"/>
          </a:xfrm>
          <a:custGeom>
            <a:avLst/>
            <a:gdLst>
              <a:gd name="connsiteX0" fmla="*/ 0 w 8675751"/>
              <a:gd name="connsiteY0" fmla="*/ 4267200 h 4267200"/>
              <a:gd name="connsiteX1" fmla="*/ 8675751 w 8675751"/>
              <a:gd name="connsiteY1" fmla="*/ 4267200 h 4267200"/>
              <a:gd name="connsiteX2" fmla="*/ 8675751 w 8675751"/>
              <a:gd name="connsiteY2" fmla="*/ 0 h 4267200"/>
              <a:gd name="connsiteX3" fmla="*/ 0 w 8675751"/>
              <a:gd name="connsiteY3" fmla="*/ 0 h 4267200"/>
              <a:gd name="connsiteX4" fmla="*/ 0 w 8675751"/>
              <a:gd name="connsiteY4" fmla="*/ 4267200 h 4267200"/>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8675751" h="4267200">
                <a:moveTo>
                  <a:pt x="0" y="4267200"/>
                </a:moveTo>
                <a:lnTo>
                  <a:pt x="8675751" y="4267200"/>
                </a:lnTo>
                <a:lnTo>
                  <a:pt x="8675751" y="0"/>
                </a:lnTo>
                <a:lnTo>
                  <a:pt x="0" y="0"/>
                </a:lnTo>
                <a:lnTo>
                  <a:pt x="0" y="4267200"/>
                </a:lnTo>
              </a:path>
            </a:pathLst>
          </a:custGeom>
          <a:solidFill>
            <a:srgbClr val="FFFFFF">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aphicFrame>
        <p:nvGraphicFramePr>
          <p:cNvPr id="7" name="表格 4"/>
          <p:cNvGraphicFramePr>
            <a:graphicFrameLocks noGrp="1"/>
          </p:cNvGraphicFramePr>
          <p:nvPr/>
        </p:nvGraphicFramePr>
        <p:xfrm>
          <a:off x="328613" y="2190750"/>
          <a:ext cx="8540750" cy="4262438"/>
        </p:xfrm>
        <a:graphic>
          <a:graphicData uri="http://schemas.openxmlformats.org/drawingml/2006/table">
            <a:tbl>
              <a:tblPr/>
              <a:tblGrid>
                <a:gridCol w="2726381"/>
                <a:gridCol w="2811898"/>
                <a:gridCol w="3001406"/>
              </a:tblGrid>
              <a:tr h="319874">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工作场所</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mpd="sng">
                      <a:solidFill>
                        <a:srgbClr val="000000"/>
                      </a:solidFill>
                      <a:prstDash val="solid"/>
                    </a:lnL>
                    <a:lnR w="0" cap="flat" cmpd="sng" algn="ctr">
                      <a:solidFill>
                        <a:srgbClr val="000000"/>
                      </a:solidFill>
                      <a:prstDash val="solid"/>
                      <a:round/>
                      <a:headEnd type="none" w="med" len="med"/>
                      <a:tailEnd type="none" w="med" len="med"/>
                    </a:lnR>
                    <a:lnT w="0" cmpd="sng">
                      <a:solidFill>
                        <a:srgbClr val="000000"/>
                      </a:solidFill>
                      <a:prstDash val="soli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通风换气次数（次/h）</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备注</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mpd="sng">
                      <a:solidFill>
                        <a:srgbClr val="000000"/>
                      </a:solidFill>
                      <a:prstDash val="soli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r>
              <a:tr h="319874">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柴油发电机室</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≮10</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endParaRPr lang="zh-CN" altLang="en-US" b="1" dirty="0"/>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r>
              <a:tr h="322003">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输煤系统地下建筑</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夏季≮15，冬季≮5</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endParaRPr lang="zh-CN" altLang="en-US" b="1" dirty="0"/>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r>
              <a:tr h="319726">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酸库及酸计量间</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≮15</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l"/>
                      <a:r>
                        <a:rPr lang="en-US" altLang="zh-CN" sz="1645" b="1" dirty="0">
                          <a:solidFill>
                            <a:srgbClr val="000000"/>
                          </a:solidFill>
                          <a:latin typeface="Times New Roman" panose="02020603050405020304" pitchFamily="18" charset="0"/>
                          <a:cs typeface="Times New Roman" panose="02020603050405020304" pitchFamily="18" charset="0"/>
                        </a:rPr>
                        <a:t>室内空气严禁再循环</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r>
              <a:tr h="431489">
                <a:tc>
                  <a:txBody>
                    <a:bodyPr/>
                    <a:lstStyle/>
                    <a:p>
                      <a:pPr algn="ctr"/>
                      <a:r>
                        <a:rPr lang="en-US" altLang="zh-CN" sz="1645" b="1" dirty="0" err="1">
                          <a:solidFill>
                            <a:srgbClr val="000000"/>
                          </a:solidFill>
                          <a:latin typeface="Times New Roman" panose="02020603050405020304" pitchFamily="18" charset="0"/>
                          <a:cs typeface="Times New Roman" panose="02020603050405020304" pitchFamily="18" charset="0"/>
                        </a:rPr>
                        <a:t>酸碱共库（间</a:t>
                      </a:r>
                      <a:r>
                        <a:rPr lang="en-US" altLang="zh-CN" sz="1645" b="1" dirty="0">
                          <a:solidFill>
                            <a:srgbClr val="000000"/>
                          </a:solidFill>
                          <a:latin typeface="Times New Roman" panose="02020603050405020304" pitchFamily="18" charset="0"/>
                          <a:cs typeface="Times New Roman" panose="02020603050405020304" pitchFamily="18" charset="0"/>
                        </a:rPr>
                        <a:t>）</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≮10</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err="1">
                          <a:solidFill>
                            <a:srgbClr val="000000"/>
                          </a:solidFill>
                          <a:latin typeface="Times New Roman" panose="02020603050405020304" pitchFamily="18" charset="0"/>
                          <a:cs typeface="Times New Roman" panose="02020603050405020304" pitchFamily="18" charset="0"/>
                        </a:rPr>
                        <a:t>排风靠近酸罐，下部排风</a:t>
                      </a:r>
                      <a:r>
                        <a:rPr lang="en-US" altLang="zh-CN" sz="1645" b="1" dirty="0">
                          <a:solidFill>
                            <a:srgbClr val="000000"/>
                          </a:solidFill>
                          <a:latin typeface="Times New Roman" panose="02020603050405020304" pitchFamily="18" charset="0"/>
                          <a:cs typeface="Times New Roman" panose="02020603050405020304" pitchFamily="18" charset="0"/>
                        </a:rPr>
                        <a:t>。</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r>
              <a:tr h="320072">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氨、联胺仓库及加药间</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≮15</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endParaRPr lang="zh-CN" altLang="en-US" b="1" dirty="0"/>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r>
              <a:tr h="319528">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油处理室再生间</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≮10</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endParaRPr lang="zh-CN" altLang="en-US" b="1" dirty="0"/>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r>
              <a:tr h="319894">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化验室和试验室</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≮6</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endParaRPr lang="zh-CN" altLang="en-US" b="1" dirty="0"/>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r>
              <a:tr h="632321">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加氯间及充氯瓶间</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≮15</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下部排风，室内空气不允</a:t>
                      </a:r>
                      <a:endParaRPr lang="zh-CN" altLang="en-US" sz="1645" b="1" dirty="0">
                        <a:solidFill>
                          <a:srgbClr val="000000"/>
                        </a:solidFill>
                        <a:latin typeface="Times New Roman" panose="02020603050405020304" pitchFamily="18" charset="0"/>
                        <a:cs typeface="Times New Roman" panose="02020603050405020304" pitchFamily="18" charset="0"/>
                      </a:endParaRPr>
                    </a:p>
                    <a:p>
                      <a:pPr algn="l"/>
                      <a:r>
                        <a:rPr lang="en-US" altLang="zh-CN" sz="1645" b="1" dirty="0">
                          <a:solidFill>
                            <a:srgbClr val="000000"/>
                          </a:solidFill>
                          <a:latin typeface="Times New Roman" panose="02020603050405020304" pitchFamily="18" charset="0"/>
                          <a:cs typeface="Times New Roman" panose="02020603050405020304" pitchFamily="18" charset="0"/>
                        </a:rPr>
                        <a:t>许再循环。</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r>
              <a:tr h="319874">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生活污水处理站操作间</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≮6</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室内空气不允许再循环</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r>
              <a:tr h="319892">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含油污水处理间</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mpd="sng">
                      <a:solidFill>
                        <a:srgbClr val="000000"/>
                      </a:solidFill>
                      <a:prstDash val="soli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≮6</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645" b="1" dirty="0">
                          <a:solidFill>
                            <a:srgbClr val="000000"/>
                          </a:solidFill>
                          <a:latin typeface="Times New Roman" panose="02020603050405020304" pitchFamily="18" charset="0"/>
                          <a:cs typeface="Times New Roman" panose="02020603050405020304" pitchFamily="18" charset="0"/>
                        </a:rPr>
                        <a:t>室内空气不允许再循环</a:t>
                      </a:r>
                      <a:endParaRPr lang="zh-CN" altLang="en-US" sz="1645" b="1" dirty="0">
                        <a:solidFill>
                          <a:srgbClr val="000000"/>
                        </a:solidFill>
                        <a:latin typeface="Times New Roman" panose="02020603050405020304" pitchFamily="18" charset="0"/>
                        <a:cs typeface="Times New Roman" panose="02020603050405020304" pitchFamily="18" charset="0"/>
                      </a:endParaRPr>
                    </a:p>
                  </a:txBody>
                  <a:tcPr>
                    <a:lnL w="0" cap="flat" cmpd="sng" algn="ctr">
                      <a:solidFill>
                        <a:srgbClr val="000000"/>
                      </a:solidFill>
                      <a:prstDash val="solid"/>
                      <a:round/>
                      <a:headEnd type="none" w="med" len="med"/>
                      <a:tailEnd type="none" w="med" len="med"/>
                    </a:lnL>
                    <a:lnR w="0" cap="flat" cmpd="sng" algn="ctr">
                      <a:solidFill>
                        <a:srgbClr val="000000"/>
                      </a:solidFill>
                      <a:prstDash val="solid"/>
                      <a:round/>
                      <a:headEnd type="none" w="med" len="med"/>
                      <a:tailEnd type="none" w="med" len="med"/>
                    </a:lnR>
                    <a:lnT w="0" cap="flat" cmpd="sng" algn="ctr">
                      <a:solidFill>
                        <a:srgbClr val="000000"/>
                      </a:solidFill>
                      <a:prstDash val="solid"/>
                      <a:round/>
                      <a:headEnd type="none" w="med" len="med"/>
                      <a:tailEnd type="none" w="med" len="med"/>
                    </a:lnT>
                    <a:lnB w="0" cap="flat" cmpd="sng" algn="ctr">
                      <a:solidFill>
                        <a:srgbClr val="000000"/>
                      </a:solidFill>
                      <a:prstDash val="solid"/>
                      <a:round/>
                      <a:headEnd type="none" w="med" len="med"/>
                      <a:tailEnd type="none" w="med" len="med"/>
                    </a:lnB>
                    <a:solidFill>
                      <a:srgbClr val="FFFFFF"/>
                    </a:solidFill>
                  </a:tcPr>
                </a:tc>
              </a:tr>
            </a:tbl>
          </a:graphicData>
        </a:graphic>
      </p:graphicFrame>
      <p:sp>
        <p:nvSpPr>
          <p:cNvPr id="319545" name="TextBox 1"/>
          <p:cNvSpPr txBox="1">
            <a:spLocks noChangeArrowheads="1"/>
          </p:cNvSpPr>
          <p:nvPr/>
        </p:nvSpPr>
        <p:spPr bwMode="auto">
          <a:xfrm>
            <a:off x="698500" y="1701800"/>
            <a:ext cx="7964488" cy="276225"/>
          </a:xfrm>
          <a:prstGeom prst="rect">
            <a:avLst/>
          </a:prstGeom>
          <a:noFill/>
          <a:ln w="9525">
            <a:noFill/>
            <a:miter lim="800000"/>
          </a:ln>
        </p:spPr>
        <p:txBody>
          <a:bodyPr wrap="none" lIns="0" tIns="0" rIns="0">
            <a:spAutoFit/>
          </a:bodyPr>
          <a:lstStyle/>
          <a:p>
            <a:pPr>
              <a:lnSpc>
                <a:spcPts val="1800"/>
              </a:lnSpc>
            </a:pPr>
            <a:r>
              <a:rPr lang="en-US" altLang="zh-CN" b="1">
                <a:solidFill>
                  <a:srgbClr val="000000"/>
                </a:solidFill>
                <a:latin typeface="黑体" panose="02010609060101010101" pitchFamily="49" charset="-122"/>
                <a:ea typeface="黑体" panose="02010609060101010101" pitchFamily="49" charset="-122"/>
                <a:cs typeface="Times New Roman" panose="02020603050405020304" pitchFamily="18" charset="0"/>
              </a:rPr>
              <a:t>《火力发电厂采暖通风与空气调节设计技术规程》</a:t>
            </a:r>
            <a:r>
              <a:rPr lang="en-US" altLang="zh-CN" b="1">
                <a:latin typeface="黑体" panose="02010609060101010101" pitchFamily="49" charset="-122"/>
                <a:ea typeface="黑体" panose="02010609060101010101" pitchFamily="49" charset="-122"/>
                <a:cs typeface="Times New Roman" panose="02020603050405020304" pitchFamily="18" charset="0"/>
              </a:rPr>
              <a:t> </a:t>
            </a:r>
            <a:r>
              <a:rPr lang="en-US" altLang="zh-CN" b="1">
                <a:solidFill>
                  <a:srgbClr val="000000"/>
                </a:solidFill>
                <a:latin typeface="黑体" panose="02010609060101010101" pitchFamily="49" charset="-122"/>
                <a:ea typeface="黑体" panose="02010609060101010101" pitchFamily="49" charset="-122"/>
                <a:cs typeface="Times New Roman" panose="02020603050405020304" pitchFamily="18" charset="0"/>
              </a:rPr>
              <a:t>中关于通风换气次数的规定</a:t>
            </a:r>
            <a:endParaRPr lang="en-US" altLang="zh-CN" b="1">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p:txBody>
      </p:sp>
      <p:sp>
        <p:nvSpPr>
          <p:cNvPr id="319546" name="TextBox 1"/>
          <p:cNvSpPr txBox="1">
            <a:spLocks noChangeArrowheads="1"/>
          </p:cNvSpPr>
          <p:nvPr/>
        </p:nvSpPr>
        <p:spPr bwMode="auto">
          <a:xfrm>
            <a:off x="2717800" y="1143000"/>
            <a:ext cx="36941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全面通风量和通风换气次数</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320514" name="TextBox 1"/>
          <p:cNvSpPr txBox="1">
            <a:spLocks noChangeArrowheads="1"/>
          </p:cNvSpPr>
          <p:nvPr/>
        </p:nvSpPr>
        <p:spPr bwMode="auto">
          <a:xfrm>
            <a:off x="3009900" y="1257300"/>
            <a:ext cx="278447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常用检测与评价方法</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6" name="TextBox 1"/>
          <p:cNvSpPr txBox="1"/>
          <p:nvPr/>
        </p:nvSpPr>
        <p:spPr>
          <a:xfrm>
            <a:off x="939800" y="1828800"/>
            <a:ext cx="7581900" cy="1457325"/>
          </a:xfrm>
          <a:prstGeom prst="rect">
            <a:avLst/>
          </a:prstGeom>
          <a:noFill/>
        </p:spPr>
        <p:txBody>
          <a:bodyPr wrap="none" lIns="0" tIns="0" rIns="0">
            <a:spAutoFit/>
          </a:bodyPr>
          <a:lstStyle/>
          <a:p>
            <a:pPr>
              <a:lnSpc>
                <a:spcPts val="2600"/>
              </a:lnSpc>
            </a:pPr>
            <a:r>
              <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rPr>
              <a:t>◆全面通风量和通风换气次数：利用示踪气体（</a:t>
            </a:r>
            <a:r>
              <a:rPr lang="en-US" altLang="zh-CN" sz="2400" b="1">
                <a:solidFill>
                  <a:srgbClr val="003399"/>
                </a:solidFill>
                <a:latin typeface="黑体" panose="02010609060101010101" pitchFamily="49" charset="-122"/>
                <a:ea typeface="黑体" panose="02010609060101010101" pitchFamily="49" charset="-122"/>
                <a:cs typeface="Times New Roman" panose="02020603050405020304" pitchFamily="18" charset="0"/>
              </a:rPr>
              <a:t>SF</a:t>
            </a:r>
            <a:r>
              <a:rPr lang="en-US" altLang="zh-CN" sz="2400" b="1" baseline="-25000">
                <a:solidFill>
                  <a:srgbClr val="003399"/>
                </a:solidFill>
                <a:latin typeface="黑体" panose="02010609060101010101" pitchFamily="49" charset="-122"/>
                <a:ea typeface="黑体" panose="02010609060101010101" pitchFamily="49" charset="-122"/>
                <a:cs typeface="Times New Roman" panose="02020603050405020304" pitchFamily="18" charset="0"/>
              </a:rPr>
              <a:t>6</a:t>
            </a:r>
            <a:r>
              <a:rPr lang="en-US" altLang="zh-CN" sz="2400" b="1">
                <a:solidFill>
                  <a:srgbClr val="003399"/>
                </a:solidFill>
                <a:latin typeface="黑体" panose="02010609060101010101" pitchFamily="49" charset="-122"/>
                <a:ea typeface="黑体" panose="02010609060101010101" pitchFamily="49" charset="-122"/>
              </a:rPr>
              <a:t>或</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300"/>
              </a:lnSpc>
            </a:pPr>
            <a:r>
              <a:rPr lang="en-US" altLang="zh-CN" sz="2400" b="1">
                <a:solidFill>
                  <a:srgbClr val="003399"/>
                </a:solidFill>
                <a:latin typeface="黑体" panose="02010609060101010101" pitchFamily="49" charset="-122"/>
                <a:ea typeface="黑体" panose="02010609060101010101" pitchFamily="49" charset="-122"/>
              </a:rPr>
              <a:t>CO</a:t>
            </a:r>
            <a:r>
              <a:rPr lang="en-US" altLang="zh-CN" sz="2400" b="1" baseline="-25000">
                <a:solidFill>
                  <a:srgbClr val="003399"/>
                </a:solidFill>
                <a:latin typeface="黑体" panose="02010609060101010101" pitchFamily="49" charset="-122"/>
                <a:ea typeface="黑体" panose="02010609060101010101" pitchFamily="49" charset="-122"/>
              </a:rPr>
              <a:t>2</a:t>
            </a:r>
            <a:r>
              <a:rPr lang="en-US" altLang="zh-CN" sz="2400" b="1">
                <a:solidFill>
                  <a:srgbClr val="003399"/>
                </a:solidFill>
                <a:latin typeface="黑体" panose="02010609060101010101" pitchFamily="49" charset="-122"/>
                <a:ea typeface="黑体" panose="02010609060101010101" pitchFamily="49" charset="-122"/>
              </a:rPr>
              <a:t>）方法进行测定，然后可通过计算得到全面通风量，</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100"/>
              </a:lnSpc>
            </a:pPr>
            <a:r>
              <a:rPr lang="en-US" altLang="zh-CN" sz="2400" b="1">
                <a:solidFill>
                  <a:srgbClr val="003399"/>
                </a:solidFill>
                <a:latin typeface="黑体" panose="02010609060101010101" pitchFamily="49" charset="-122"/>
                <a:ea typeface="黑体" panose="02010609060101010101" pitchFamily="49" charset="-122"/>
              </a:rPr>
              <a:t>将测定结果与标准限值；</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20516" name="TextBox 1"/>
          <p:cNvSpPr txBox="1">
            <a:spLocks noChangeArrowheads="1"/>
          </p:cNvSpPr>
          <p:nvPr/>
        </p:nvSpPr>
        <p:spPr bwMode="auto">
          <a:xfrm>
            <a:off x="939800" y="3441700"/>
            <a:ext cx="7424738" cy="379413"/>
          </a:xfrm>
          <a:prstGeom prst="rect">
            <a:avLst/>
          </a:prstGeom>
          <a:noFill/>
          <a:ln w="9525">
            <a:noFill/>
            <a:miter lim="800000"/>
          </a:ln>
        </p:spPr>
        <p:txBody>
          <a:bodyPr wrap="none" lIns="0" tIns="0" rIns="0">
            <a:spAutoFit/>
          </a:bodyPr>
          <a:lstStyle/>
          <a:p>
            <a:pPr>
              <a:lnSpc>
                <a:spcPts val="2600"/>
              </a:lnSpc>
            </a:pPr>
            <a:r>
              <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rPr>
              <a:t>◆气流组织：可通过调查分析等分析送、排风口位置、</a:t>
            </a:r>
            <a:endParaRPr lang="en-US" altLang="zh-CN" sz="2400" b="1">
              <a:solidFill>
                <a:srgbClr val="003399"/>
              </a:solidFill>
              <a:latin typeface="黑体" panose="02010609060101010101" pitchFamily="49" charset="-122"/>
              <a:ea typeface="黑体" panose="02010609060101010101" pitchFamily="49" charset="-122"/>
              <a:cs typeface="Wingdings" panose="05000000000000000000" pitchFamily="2" charset="2"/>
            </a:endParaRPr>
          </a:p>
        </p:txBody>
      </p:sp>
      <p:sp>
        <p:nvSpPr>
          <p:cNvPr id="8" name="TextBox 1"/>
          <p:cNvSpPr txBox="1"/>
          <p:nvPr/>
        </p:nvSpPr>
        <p:spPr>
          <a:xfrm>
            <a:off x="939800" y="4013200"/>
            <a:ext cx="7424738" cy="917575"/>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分配风量以及选用风口形式等与标准条款进行比较；</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Wingdings" panose="05000000000000000000" pitchFamily="18" charset="0"/>
              </a:rPr>
              <a:t>◆</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控制风速：一般先确定控制点，再用烟雾发生器确定</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320518" name="TextBox 1"/>
          <p:cNvSpPr txBox="1">
            <a:spLocks noChangeArrowheads="1"/>
          </p:cNvSpPr>
          <p:nvPr/>
        </p:nvSpPr>
        <p:spPr bwMode="auto">
          <a:xfrm>
            <a:off x="939800" y="5118100"/>
            <a:ext cx="7424738" cy="904875"/>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气流组织，根据气流组织形式，利用风速计测量控制</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300"/>
              </a:lnSpc>
            </a:pPr>
            <a:r>
              <a:rPr lang="en-US" altLang="zh-CN" sz="2400" b="1">
                <a:solidFill>
                  <a:srgbClr val="003399"/>
                </a:solidFill>
                <a:latin typeface="黑体" panose="02010609060101010101" pitchFamily="49" charset="-122"/>
                <a:ea typeface="黑体" panose="02010609060101010101" pitchFamily="49" charset="-122"/>
              </a:rPr>
              <a:t>点的控制风速。将检测结果与标准要求对比进行评价。</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1"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 name="Freeform 3"/>
          <p:cNvSpPr/>
          <p:nvPr/>
        </p:nvSpPr>
        <p:spPr>
          <a:xfrm>
            <a:off x="3563938" y="2708275"/>
            <a:ext cx="1079500" cy="360363"/>
          </a:xfrm>
          <a:custGeom>
            <a:avLst/>
            <a:gdLst>
              <a:gd name="connsiteX0" fmla="*/ 0 w 1079500"/>
              <a:gd name="connsiteY0" fmla="*/ 180213 h 360426"/>
              <a:gd name="connsiteX1" fmla="*/ 269875 w 1079500"/>
              <a:gd name="connsiteY1" fmla="*/ 180213 h 360426"/>
              <a:gd name="connsiteX2" fmla="*/ 269875 w 1079500"/>
              <a:gd name="connsiteY2" fmla="*/ 0 h 360426"/>
              <a:gd name="connsiteX3" fmla="*/ 809625 w 1079500"/>
              <a:gd name="connsiteY3" fmla="*/ 0 h 360426"/>
              <a:gd name="connsiteX4" fmla="*/ 809625 w 1079500"/>
              <a:gd name="connsiteY4" fmla="*/ 180213 h 360426"/>
              <a:gd name="connsiteX5" fmla="*/ 1079500 w 1079500"/>
              <a:gd name="connsiteY5" fmla="*/ 180213 h 360426"/>
              <a:gd name="connsiteX6" fmla="*/ 539750 w 1079500"/>
              <a:gd name="connsiteY6" fmla="*/ 360426 h 360426"/>
              <a:gd name="connsiteX7" fmla="*/ 0 w 1079500"/>
              <a:gd name="connsiteY7" fmla="*/ 180213 h 360426"/>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079500" h="360426">
                <a:moveTo>
                  <a:pt x="0" y="180213"/>
                </a:moveTo>
                <a:lnTo>
                  <a:pt x="269875" y="180213"/>
                </a:lnTo>
                <a:lnTo>
                  <a:pt x="269875" y="0"/>
                </a:lnTo>
                <a:lnTo>
                  <a:pt x="809625" y="0"/>
                </a:lnTo>
                <a:lnTo>
                  <a:pt x="809625" y="180213"/>
                </a:lnTo>
                <a:lnTo>
                  <a:pt x="1079500" y="180213"/>
                </a:lnTo>
                <a:lnTo>
                  <a:pt x="539750" y="360426"/>
                </a:lnTo>
                <a:lnTo>
                  <a:pt x="0" y="180213"/>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3557588" y="2701925"/>
            <a:ext cx="1092200" cy="373063"/>
          </a:xfrm>
          <a:custGeom>
            <a:avLst/>
            <a:gdLst>
              <a:gd name="connsiteX0" fmla="*/ 6350 w 1092200"/>
              <a:gd name="connsiteY0" fmla="*/ 186563 h 373126"/>
              <a:gd name="connsiteX1" fmla="*/ 276225 w 1092200"/>
              <a:gd name="connsiteY1" fmla="*/ 186563 h 373126"/>
              <a:gd name="connsiteX2" fmla="*/ 276225 w 1092200"/>
              <a:gd name="connsiteY2" fmla="*/ 6350 h 373126"/>
              <a:gd name="connsiteX3" fmla="*/ 815975 w 1092200"/>
              <a:gd name="connsiteY3" fmla="*/ 6350 h 373126"/>
              <a:gd name="connsiteX4" fmla="*/ 815975 w 1092200"/>
              <a:gd name="connsiteY4" fmla="*/ 186563 h 373126"/>
              <a:gd name="connsiteX5" fmla="*/ 1085850 w 1092200"/>
              <a:gd name="connsiteY5" fmla="*/ 186563 h 373126"/>
              <a:gd name="connsiteX6" fmla="*/ 546100 w 1092200"/>
              <a:gd name="connsiteY6" fmla="*/ 366776 h 373126"/>
              <a:gd name="connsiteX7" fmla="*/ 6350 w 1092200"/>
              <a:gd name="connsiteY7" fmla="*/ 186563 h 373126"/>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092200" h="373126">
                <a:moveTo>
                  <a:pt x="6350" y="186563"/>
                </a:moveTo>
                <a:lnTo>
                  <a:pt x="276225" y="186563"/>
                </a:lnTo>
                <a:lnTo>
                  <a:pt x="276225" y="6350"/>
                </a:lnTo>
                <a:lnTo>
                  <a:pt x="815975" y="6350"/>
                </a:lnTo>
                <a:lnTo>
                  <a:pt x="815975" y="186563"/>
                </a:lnTo>
                <a:lnTo>
                  <a:pt x="1085850" y="186563"/>
                </a:lnTo>
                <a:lnTo>
                  <a:pt x="546100" y="366776"/>
                </a:lnTo>
                <a:lnTo>
                  <a:pt x="6350" y="186563"/>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7" name="Freeform 3"/>
          <p:cNvSpPr/>
          <p:nvPr/>
        </p:nvSpPr>
        <p:spPr>
          <a:xfrm>
            <a:off x="3563938" y="4797425"/>
            <a:ext cx="1079500" cy="360363"/>
          </a:xfrm>
          <a:custGeom>
            <a:avLst/>
            <a:gdLst>
              <a:gd name="connsiteX0" fmla="*/ 0 w 1079500"/>
              <a:gd name="connsiteY0" fmla="*/ 180213 h 360426"/>
              <a:gd name="connsiteX1" fmla="*/ 269875 w 1079500"/>
              <a:gd name="connsiteY1" fmla="*/ 180213 h 360426"/>
              <a:gd name="connsiteX2" fmla="*/ 269875 w 1079500"/>
              <a:gd name="connsiteY2" fmla="*/ 0 h 360426"/>
              <a:gd name="connsiteX3" fmla="*/ 809625 w 1079500"/>
              <a:gd name="connsiteY3" fmla="*/ 0 h 360426"/>
              <a:gd name="connsiteX4" fmla="*/ 809625 w 1079500"/>
              <a:gd name="connsiteY4" fmla="*/ 180213 h 360426"/>
              <a:gd name="connsiteX5" fmla="*/ 1079500 w 1079500"/>
              <a:gd name="connsiteY5" fmla="*/ 180213 h 360426"/>
              <a:gd name="connsiteX6" fmla="*/ 539750 w 1079500"/>
              <a:gd name="connsiteY6" fmla="*/ 360426 h 360426"/>
              <a:gd name="connsiteX7" fmla="*/ 0 w 1079500"/>
              <a:gd name="connsiteY7" fmla="*/ 180213 h 360426"/>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079500" h="360426">
                <a:moveTo>
                  <a:pt x="0" y="180213"/>
                </a:moveTo>
                <a:lnTo>
                  <a:pt x="269875" y="180213"/>
                </a:lnTo>
                <a:lnTo>
                  <a:pt x="269875" y="0"/>
                </a:lnTo>
                <a:lnTo>
                  <a:pt x="809625" y="0"/>
                </a:lnTo>
                <a:lnTo>
                  <a:pt x="809625" y="180213"/>
                </a:lnTo>
                <a:lnTo>
                  <a:pt x="1079500" y="180213"/>
                </a:lnTo>
                <a:lnTo>
                  <a:pt x="539750" y="360426"/>
                </a:lnTo>
                <a:lnTo>
                  <a:pt x="0" y="180213"/>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8" name="Freeform 3"/>
          <p:cNvSpPr/>
          <p:nvPr/>
        </p:nvSpPr>
        <p:spPr>
          <a:xfrm>
            <a:off x="3557588" y="4791075"/>
            <a:ext cx="1092200" cy="373063"/>
          </a:xfrm>
          <a:custGeom>
            <a:avLst/>
            <a:gdLst>
              <a:gd name="connsiteX0" fmla="*/ 6350 w 1092200"/>
              <a:gd name="connsiteY0" fmla="*/ 186563 h 373126"/>
              <a:gd name="connsiteX1" fmla="*/ 276225 w 1092200"/>
              <a:gd name="connsiteY1" fmla="*/ 186563 h 373126"/>
              <a:gd name="connsiteX2" fmla="*/ 276225 w 1092200"/>
              <a:gd name="connsiteY2" fmla="*/ 6350 h 373126"/>
              <a:gd name="connsiteX3" fmla="*/ 815975 w 1092200"/>
              <a:gd name="connsiteY3" fmla="*/ 6350 h 373126"/>
              <a:gd name="connsiteX4" fmla="*/ 815975 w 1092200"/>
              <a:gd name="connsiteY4" fmla="*/ 186563 h 373126"/>
              <a:gd name="connsiteX5" fmla="*/ 1085850 w 1092200"/>
              <a:gd name="connsiteY5" fmla="*/ 186563 h 373126"/>
              <a:gd name="connsiteX6" fmla="*/ 546100 w 1092200"/>
              <a:gd name="connsiteY6" fmla="*/ 366776 h 373126"/>
              <a:gd name="connsiteX7" fmla="*/ 6350 w 1092200"/>
              <a:gd name="connsiteY7" fmla="*/ 186563 h 373126"/>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092200" h="373126">
                <a:moveTo>
                  <a:pt x="6350" y="186563"/>
                </a:moveTo>
                <a:lnTo>
                  <a:pt x="276225" y="186563"/>
                </a:lnTo>
                <a:lnTo>
                  <a:pt x="276225" y="6350"/>
                </a:lnTo>
                <a:lnTo>
                  <a:pt x="815975" y="6350"/>
                </a:lnTo>
                <a:lnTo>
                  <a:pt x="815975" y="186563"/>
                </a:lnTo>
                <a:lnTo>
                  <a:pt x="1085850" y="186563"/>
                </a:lnTo>
                <a:lnTo>
                  <a:pt x="546100" y="366776"/>
                </a:lnTo>
                <a:lnTo>
                  <a:pt x="6350" y="186563"/>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2" name="TextBox 1"/>
          <p:cNvSpPr txBox="1"/>
          <p:nvPr/>
        </p:nvSpPr>
        <p:spPr>
          <a:xfrm>
            <a:off x="1422400" y="3302000"/>
            <a:ext cx="6188075" cy="1431925"/>
          </a:xfrm>
          <a:prstGeom prst="rect">
            <a:avLst/>
          </a:prstGeom>
          <a:noFill/>
        </p:spPr>
        <p:txBody>
          <a:bodyPr wrap="none" lIns="0" tIns="0" rIns="0">
            <a:spAutoFit/>
          </a:bodyPr>
          <a:lstStyle/>
          <a:p>
            <a:pPr fontAlgn="auto">
              <a:lnSpc>
                <a:spcPts val="2400"/>
              </a:lnSpc>
              <a:spcBef>
                <a:spcPts val="0"/>
              </a:spcBef>
              <a:spcAft>
                <a:spcPts val="0"/>
              </a:spcAft>
              <a:tabLst>
                <a:tab pos="609600" algn="l"/>
              </a:tabLst>
              <a:defRPr/>
            </a:pPr>
            <a:r>
              <a:rPr lang="en-US" altLang="zh-CN" b="1" dirty="0">
                <a:latin typeface="黑体" panose="02010609060101010101" pitchFamily="49" charset="-122"/>
                <a:ea typeface="黑体" panose="02010609060101010101" pitchFamily="49" charset="-122"/>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采用适宜方法，预测或实测接触职业病危</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害因素作业的不同岗位（工种）的职业病危害</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因素接触水平，采用风险评估或其他适宜方法</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评价各岗位（工种）的职业病危害程度。</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321543" name="TextBox 1"/>
          <p:cNvSpPr txBox="1">
            <a:spLocks noChangeArrowheads="1"/>
          </p:cNvSpPr>
          <p:nvPr/>
        </p:nvSpPr>
        <p:spPr bwMode="auto">
          <a:xfrm>
            <a:off x="1422400" y="5308600"/>
            <a:ext cx="6497638" cy="1071563"/>
          </a:xfrm>
          <a:prstGeom prst="rect">
            <a:avLst/>
          </a:prstGeom>
          <a:noFill/>
          <a:ln w="9525">
            <a:noFill/>
            <a:miter lim="800000"/>
          </a:ln>
        </p:spPr>
        <p:txBody>
          <a:bodyPr wrap="none" lIns="0" tIns="0" rIns="0">
            <a:spAutoFit/>
          </a:bodyPr>
          <a:lstStyle/>
          <a:p>
            <a:pPr>
              <a:lnSpc>
                <a:spcPts val="2400"/>
              </a:lnSpc>
              <a:tabLst>
                <a:tab pos="609600" algn="l"/>
              </a:tabLst>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根据危害程度级别，确定需要进一步采取控</a:t>
            </a:r>
            <a:endParaRPr lang="en-US" altLang="zh-CN" sz="2400" b="1">
              <a:solidFill>
                <a:srgbClr val="003399"/>
              </a:solidFill>
              <a:latin typeface="黑体" panose="02010609060101010101" pitchFamily="49" charset="-122"/>
              <a:ea typeface="黑体" panose="02010609060101010101" pitchFamily="49" charset="-122"/>
            </a:endParaRPr>
          </a:p>
          <a:p>
            <a:pPr>
              <a:lnSpc>
                <a:spcPts val="2800"/>
              </a:lnSpc>
              <a:tabLst>
                <a:tab pos="609600" algn="l"/>
              </a:tabLst>
            </a:pPr>
            <a:r>
              <a:rPr lang="en-US" altLang="zh-CN" sz="2400" b="1">
                <a:solidFill>
                  <a:srgbClr val="003399"/>
                </a:solidFill>
                <a:latin typeface="黑体" panose="02010609060101010101" pitchFamily="49" charset="-122"/>
                <a:ea typeface="黑体" panose="02010609060101010101" pitchFamily="49" charset="-122"/>
              </a:rPr>
              <a:t>制措施的岗位（工种），并分析与评价与其相关</a:t>
            </a:r>
            <a:endParaRPr lang="en-US" altLang="zh-CN" sz="2400" b="1">
              <a:solidFill>
                <a:srgbClr val="003399"/>
              </a:solidFill>
              <a:latin typeface="黑体" panose="02010609060101010101" pitchFamily="49" charset="-122"/>
              <a:ea typeface="黑体" panose="02010609060101010101" pitchFamily="49" charset="-122"/>
            </a:endParaRPr>
          </a:p>
          <a:p>
            <a:pPr>
              <a:lnSpc>
                <a:spcPts val="2800"/>
              </a:lnSpc>
              <a:tabLst>
                <a:tab pos="609600" algn="l"/>
              </a:tabLst>
            </a:pPr>
            <a:r>
              <a:rPr lang="en-US" altLang="zh-CN" sz="2400" b="1">
                <a:solidFill>
                  <a:srgbClr val="003399"/>
                </a:solidFill>
                <a:latin typeface="黑体" panose="02010609060101010101" pitchFamily="49" charset="-122"/>
                <a:ea typeface="黑体" panose="02010609060101010101" pitchFamily="49" charset="-122"/>
              </a:rPr>
              <a:t>的场所及发生源所对应防护设施存在的问题。</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21544" name="TextBox 1"/>
          <p:cNvSpPr txBox="1">
            <a:spLocks noChangeArrowheads="1"/>
          </p:cNvSpPr>
          <p:nvPr/>
        </p:nvSpPr>
        <p:spPr bwMode="auto">
          <a:xfrm>
            <a:off x="482600" y="1231900"/>
            <a:ext cx="433070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（二）依据职业病危害程度评价</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21545" name="TextBox 1"/>
          <p:cNvSpPr txBox="1">
            <a:spLocks noChangeArrowheads="1"/>
          </p:cNvSpPr>
          <p:nvPr/>
        </p:nvSpPr>
        <p:spPr bwMode="auto">
          <a:xfrm>
            <a:off x="1270000" y="1892300"/>
            <a:ext cx="6507163" cy="712788"/>
          </a:xfrm>
          <a:prstGeom prst="rect">
            <a:avLst/>
          </a:prstGeom>
          <a:noFill/>
          <a:ln w="9525">
            <a:noFill/>
            <a:miter lim="800000"/>
          </a:ln>
        </p:spPr>
        <p:txBody>
          <a:bodyPr wrap="none" lIns="0" tIns="0" rIns="0">
            <a:spAutoFit/>
          </a:bodyPr>
          <a:lstStyle/>
          <a:p>
            <a:pPr>
              <a:lnSpc>
                <a:spcPts val="2400"/>
              </a:lnSpc>
              <a:tabLst>
                <a:tab pos="622300" algn="l"/>
              </a:tabLst>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利用工程分析或职业卫生调查方法，分析职</a:t>
            </a:r>
            <a:endParaRPr lang="en-US" altLang="zh-CN" sz="2400" b="1">
              <a:solidFill>
                <a:srgbClr val="003399"/>
              </a:solidFill>
              <a:latin typeface="黑体" panose="02010609060101010101" pitchFamily="49" charset="-122"/>
              <a:ea typeface="黑体" panose="02010609060101010101" pitchFamily="49" charset="-122"/>
            </a:endParaRPr>
          </a:p>
          <a:p>
            <a:pPr>
              <a:lnSpc>
                <a:spcPts val="2800"/>
              </a:lnSpc>
              <a:tabLst>
                <a:tab pos="622300" algn="l"/>
              </a:tabLst>
            </a:pPr>
            <a:r>
              <a:rPr lang="en-US" altLang="zh-CN" sz="2400" b="1">
                <a:solidFill>
                  <a:srgbClr val="003399"/>
                </a:solidFill>
                <a:latin typeface="黑体" panose="02010609060101010101" pitchFamily="49" charset="-122"/>
                <a:ea typeface="黑体" panose="02010609060101010101" pitchFamily="49" charset="-122"/>
              </a:rPr>
              <a:t>业病危害因素的产生、接触以及有害性情况。</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6"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322562" name="TextBox 1"/>
          <p:cNvSpPr txBox="1">
            <a:spLocks noChangeArrowheads="1"/>
          </p:cNvSpPr>
          <p:nvPr/>
        </p:nvSpPr>
        <p:spPr bwMode="auto">
          <a:xfrm>
            <a:off x="2070100" y="1371600"/>
            <a:ext cx="402272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例如欧美国家的风险评估方法</a:t>
            </a:r>
            <a:endParaRPr lang="en-US" altLang="zh-CN" sz="2400" b="1">
              <a:solidFill>
                <a:srgbClr val="003399"/>
              </a:solidFill>
              <a:latin typeface="黑体" panose="02010609060101010101" pitchFamily="49" charset="-122"/>
              <a:ea typeface="黑体" panose="02010609060101010101" pitchFamily="49" charset="-122"/>
            </a:endParaRPr>
          </a:p>
        </p:txBody>
      </p:sp>
      <p:pic>
        <p:nvPicPr>
          <p:cNvPr id="322563" name="Picture 2"/>
          <p:cNvPicPr>
            <a:picLocks noChangeAspect="1" noChangeArrowheads="1"/>
          </p:cNvPicPr>
          <p:nvPr/>
        </p:nvPicPr>
        <p:blipFill>
          <a:blip r:embed="rId1"/>
          <a:srcRect l="16667" t="22221" r="15417" b="11852"/>
          <a:stretch>
            <a:fillRect/>
          </a:stretch>
        </p:blipFill>
        <p:spPr bwMode="auto">
          <a:xfrm>
            <a:off x="76200" y="1752600"/>
            <a:ext cx="9053513" cy="4943475"/>
          </a:xfrm>
          <a:prstGeom prst="rect">
            <a:avLst/>
          </a:prstGeom>
          <a:noFill/>
          <a:ln w="9525">
            <a:noFill/>
            <a:miter lim="800000"/>
            <a:headEnd/>
            <a:tailEnd/>
          </a:ln>
        </p:spPr>
      </p:pic>
      <p:sp>
        <p:nvSpPr>
          <p:cNvPr id="6"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TextBox 1"/>
          <p:cNvSpPr txBox="1">
            <a:spLocks noChangeArrowheads="1"/>
          </p:cNvSpPr>
          <p:nvPr/>
        </p:nvSpPr>
        <p:spPr bwMode="auto">
          <a:xfrm>
            <a:off x="1066800" y="1676400"/>
            <a:ext cx="153828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相关标准：</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45058" name="TextBox 1"/>
          <p:cNvSpPr txBox="1">
            <a:spLocks noChangeArrowheads="1"/>
          </p:cNvSpPr>
          <p:nvPr/>
        </p:nvSpPr>
        <p:spPr bwMode="auto">
          <a:xfrm>
            <a:off x="1054100" y="2057400"/>
            <a:ext cx="600233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①《工业企业设计卫生标准》（GBZ1-2010）</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5" name="TextBox 1"/>
          <p:cNvSpPr txBox="1"/>
          <p:nvPr/>
        </p:nvSpPr>
        <p:spPr>
          <a:xfrm>
            <a:off x="1054100" y="2438400"/>
            <a:ext cx="7707313" cy="1071563"/>
          </a:xfrm>
          <a:prstGeom prst="rect">
            <a:avLst/>
          </a:prstGeom>
          <a:noFill/>
        </p:spPr>
        <p:txBody>
          <a:bodyPr wrap="none" lIns="0" tIns="0" rIns="0">
            <a:spAutoFit/>
          </a:bodyPr>
          <a:lstStyle/>
          <a:p>
            <a:pPr fontAlgn="auto">
              <a:lnSpc>
                <a:spcPts val="2400"/>
              </a:lnSpc>
              <a:spcBef>
                <a:spcPts val="0"/>
              </a:spcBef>
              <a:spcAft>
                <a:spcPts val="0"/>
              </a:spcAft>
              <a:tabLst>
                <a:tab pos="622300" algn="l"/>
              </a:tabLst>
              <a:defRPr/>
            </a:pPr>
            <a:r>
              <a:rPr lang="en-US" altLang="zh-CN" b="1" dirty="0">
                <a:latin typeface="黑体" panose="02010609060101010101" pitchFamily="49" charset="-122"/>
                <a:ea typeface="黑体" panose="02010609060101010101" pitchFamily="49" charset="-122"/>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第6部分</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工作场所基本卫生要求中6.1防尘、防毒；</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tabLst>
                <a:tab pos="6223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6.2防暑、防寒；6.3防噪声、防振动；6.4防电离辐射</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tabLst>
                <a:tab pos="6223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和非电离辐射中有相关内容。</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6" name="TextBox 1"/>
          <p:cNvSpPr txBox="1"/>
          <p:nvPr/>
        </p:nvSpPr>
        <p:spPr>
          <a:xfrm>
            <a:off x="1054100" y="3824288"/>
            <a:ext cx="7078663" cy="712787"/>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②《工作场所防止职业中毒卫生工程防护措施规范》</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(GBZ/T</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194-2007)</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45061" name="TextBox 1"/>
          <p:cNvSpPr txBox="1">
            <a:spLocks noChangeArrowheads="1"/>
          </p:cNvSpPr>
          <p:nvPr/>
        </p:nvSpPr>
        <p:spPr bwMode="auto">
          <a:xfrm>
            <a:off x="1676400" y="4535488"/>
            <a:ext cx="6616700" cy="354012"/>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第5部分</a:t>
            </a:r>
            <a:r>
              <a:rPr lang="en-US" altLang="zh-CN" sz="2400" b="1">
                <a:latin typeface="黑体" panose="02010609060101010101" pitchFamily="49" charset="-122"/>
                <a:ea typeface="黑体" panose="02010609060101010101" pitchFamily="49" charset="-122"/>
                <a:cs typeface="Times New Roman" panose="02020603050405020304" pitchFamily="18" charset="0"/>
              </a:rPr>
              <a:t>  </a:t>
            </a:r>
            <a:r>
              <a:rPr lang="en-US" altLang="zh-CN" sz="2400" b="1">
                <a:solidFill>
                  <a:srgbClr val="003399"/>
                </a:solidFill>
                <a:latin typeface="黑体" panose="02010609060101010101" pitchFamily="49" charset="-122"/>
                <a:ea typeface="黑体" panose="02010609060101010101" pitchFamily="49" charset="-122"/>
              </a:rPr>
              <a:t>防毒设备及措施中5.1一般规定；5.2毒</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45062" name="TextBox 1"/>
          <p:cNvSpPr txBox="1">
            <a:spLocks noChangeArrowheads="1"/>
          </p:cNvSpPr>
          <p:nvPr/>
        </p:nvSpPr>
        <p:spPr bwMode="auto">
          <a:xfrm>
            <a:off x="1054100" y="4903788"/>
            <a:ext cx="3386138" cy="354012"/>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物源控制中有相关内容。</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9" name="TextBox 1"/>
          <p:cNvSpPr txBox="1"/>
          <p:nvPr/>
        </p:nvSpPr>
        <p:spPr>
          <a:xfrm>
            <a:off x="1054100" y="5678488"/>
            <a:ext cx="7078663" cy="354012"/>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③《工业企业噪声控制设计规范》(GB/T50087-2013)</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45064" name="TextBox 1"/>
          <p:cNvSpPr txBox="1">
            <a:spLocks noChangeArrowheads="1"/>
          </p:cNvSpPr>
          <p:nvPr/>
        </p:nvSpPr>
        <p:spPr bwMode="auto">
          <a:xfrm>
            <a:off x="1676400" y="6046788"/>
            <a:ext cx="4154488" cy="354012"/>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4.4工艺、管线设计与设备选型</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45065" name="TextBox 1"/>
          <p:cNvSpPr txBox="1">
            <a:spLocks noChangeArrowheads="1"/>
          </p:cNvSpPr>
          <p:nvPr/>
        </p:nvSpPr>
        <p:spPr bwMode="auto">
          <a:xfrm>
            <a:off x="482600" y="1231900"/>
            <a:ext cx="64627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2"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graphicFrame>
        <p:nvGraphicFramePr>
          <p:cNvPr id="6" name="表格 4"/>
          <p:cNvGraphicFramePr>
            <a:graphicFrameLocks noGrp="1"/>
          </p:cNvGraphicFramePr>
          <p:nvPr/>
        </p:nvGraphicFramePr>
        <p:xfrm>
          <a:off x="152400" y="1600200"/>
          <a:ext cx="8839200" cy="4997448"/>
        </p:xfrm>
        <a:graphic>
          <a:graphicData uri="http://schemas.openxmlformats.org/drawingml/2006/table">
            <a:tbl>
              <a:tblPr/>
              <a:tblGrid>
                <a:gridCol w="1143000"/>
                <a:gridCol w="1600200"/>
                <a:gridCol w="6096000"/>
              </a:tblGrid>
              <a:tr h="375179">
                <a:tc>
                  <a:txBody>
                    <a:bodyPr/>
                    <a:lstStyle/>
                    <a:p>
                      <a:pPr algn="ctr"/>
                      <a:r>
                        <a:rPr lang="en-US" altLang="zh-CN" sz="1800" b="1"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优先顺序</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lnL w="0" cmpd="sng">
                      <a:solidFill>
                        <a:srgbClr val="000000"/>
                      </a:solidFill>
                      <a:prstDash val="solid"/>
                    </a:lnL>
                    <a:lnR w="1" cap="flat" cmpd="sng" algn="ctr">
                      <a:solidFill>
                        <a:srgbClr val="000000"/>
                      </a:solidFill>
                      <a:prstDash val="solid"/>
                      <a:round/>
                      <a:headEnd type="none" w="med" len="med"/>
                      <a:tailEnd type="none" w="med" len="med"/>
                    </a:lnR>
                    <a:lnT w="1" cmpd="sng">
                      <a:solidFill>
                        <a:srgbClr val="000000"/>
                      </a:solidFill>
                      <a:prstDash val="solid"/>
                    </a:lnT>
                    <a:lnB w="1"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对策措施</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措施内容事例</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lnL w="1" cap="flat" cmpd="sng" algn="ctr">
                      <a:solidFill>
                        <a:srgbClr val="000000"/>
                      </a:solidFill>
                      <a:prstDash val="solid"/>
                      <a:round/>
                      <a:headEnd type="none" w="med" len="med"/>
                      <a:tailEnd type="none" w="med" len="med"/>
                    </a:lnL>
                    <a:lnR w="1" cmpd="sng">
                      <a:solidFill>
                        <a:srgbClr val="000000"/>
                      </a:solidFill>
                      <a:prstDash val="soli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r>
              <a:tr h="1619918">
                <a:tc>
                  <a:txBody>
                    <a:bodyPr/>
                    <a:lstStyle/>
                    <a:p>
                      <a:pPr algn="ctr"/>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1</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工程技术措施</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（1）以无毒或有害性低的物质代替有毒或有害性高的物质；</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（2）改善生产工艺或采用湿法作业防止粉尘扩散；</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（3）密闭化、隔离、远距离操作；</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（4）局部通风装置、全面通风装置。</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r>
              <a:tr h="1125801">
                <a:tc>
                  <a:txBody>
                    <a:bodyPr/>
                    <a:lstStyle/>
                    <a:p>
                      <a:pPr algn="ctr"/>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2</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800" b="1"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作业过程</a:t>
                      </a:r>
                      <a:endPar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1"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管理措施</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（1）改善作业位置、作业姿势等；</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（2）作业场所定期检测、4S管理等；</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（3）配备个体防护用品。</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r>
              <a:tr h="1125943">
                <a:tc>
                  <a:txBody>
                    <a:bodyPr/>
                    <a:lstStyle/>
                    <a:p>
                      <a:pPr algn="ctr"/>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3</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ctr"/>
                      <a:r>
                        <a:rPr lang="en-US" altLang="zh-CN" sz="1800" b="1"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告知</a:t>
                      </a:r>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a:t>
                      </a:r>
                      <a:endPar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1" dirty="0" err="1">
                          <a:solidFill>
                            <a:srgbClr val="000099"/>
                          </a:solidFill>
                          <a:latin typeface="黑体" panose="02010609060101010101" pitchFamily="49" charset="-122"/>
                          <a:ea typeface="黑体" panose="02010609060101010101" pitchFamily="49" charset="-122"/>
                          <a:cs typeface="Times New Roman" panose="02020603050405020304" pitchFamily="18" charset="0"/>
                        </a:rPr>
                        <a:t>教育培训</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（1）化学品中文说明书以及包装警示标识与警示说明；</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（2）上岗前及在岗期间培训；</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（3）制定作业标准、作业指导书等。</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r>
              <a:tr h="750607">
                <a:tc>
                  <a:txBody>
                    <a:bodyPr/>
                    <a:lstStyle/>
                    <a:p>
                      <a:pPr algn="ctr"/>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4</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0"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mpd="sng">
                      <a:solidFill>
                        <a:srgbClr val="000000"/>
                      </a:solidFill>
                      <a:prstDash val="solid"/>
                    </a:lnB>
                    <a:solidFill>
                      <a:srgbClr val="FFFFFF"/>
                    </a:solidFill>
                  </a:tcPr>
                </a:tc>
                <a:tc>
                  <a:txBody>
                    <a:bodyPr/>
                    <a:lstStyle/>
                    <a:p>
                      <a:pPr algn="ctr"/>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健康监护</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c>
                  <a:txBody>
                    <a:bodyPr/>
                    <a:lstStyle/>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（1）实施职业健康检查以及后续处置措施；</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p>
                      <a:pPr algn="l"/>
                      <a:r>
                        <a:rPr lang="en-US" altLang="zh-CN"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rPr>
                        <a:t>（2）紧急状况及异常情况下的临时性职业健康检查。</a:t>
                      </a:r>
                      <a:endParaRPr lang="zh-CN" altLang="en-US" sz="1800" b="1" dirty="0">
                        <a:solidFill>
                          <a:srgbClr val="000099"/>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 cap="flat" cmpd="sng" algn="ctr">
                      <a:solidFill>
                        <a:srgbClr val="000000"/>
                      </a:solidFill>
                      <a:prstDash val="solid"/>
                      <a:round/>
                      <a:headEnd type="none" w="med" len="med"/>
                      <a:tailEnd type="none" w="med" len="med"/>
                    </a:lnL>
                    <a:lnR w="1" cap="flat" cmpd="sng" algn="ctr">
                      <a:solidFill>
                        <a:srgbClr val="000000"/>
                      </a:solidFill>
                      <a:prstDash val="solid"/>
                      <a:round/>
                      <a:headEnd type="none" w="med" len="med"/>
                      <a:tailEnd type="none" w="med" len="med"/>
                    </a:lnR>
                    <a:lnT w="1" cap="flat" cmpd="sng" algn="ctr">
                      <a:solidFill>
                        <a:srgbClr val="000000"/>
                      </a:solidFill>
                      <a:prstDash val="solid"/>
                      <a:round/>
                      <a:headEnd type="none" w="med" len="med"/>
                      <a:tailEnd type="none" w="med" len="med"/>
                    </a:lnT>
                    <a:lnB w="1" cap="flat" cmpd="sng" algn="ctr">
                      <a:solidFill>
                        <a:srgbClr val="000000"/>
                      </a:solidFill>
                      <a:prstDash val="solid"/>
                      <a:round/>
                      <a:headEnd type="none" w="med" len="med"/>
                      <a:tailEnd type="none" w="med" len="med"/>
                    </a:lnB>
                    <a:solidFill>
                      <a:srgbClr val="FFFFFF"/>
                    </a:solidFill>
                  </a:tcPr>
                </a:tc>
              </a:tr>
            </a:tbl>
          </a:graphicData>
        </a:graphic>
      </p:graphicFrame>
      <p:sp>
        <p:nvSpPr>
          <p:cNvPr id="323616" name="TextBox 1"/>
          <p:cNvSpPr txBox="1">
            <a:spLocks noChangeArrowheads="1"/>
          </p:cNvSpPr>
          <p:nvPr/>
        </p:nvSpPr>
        <p:spPr bwMode="auto">
          <a:xfrm>
            <a:off x="2209800" y="1066800"/>
            <a:ext cx="464026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3333CC"/>
                </a:solidFill>
                <a:latin typeface="黑体" panose="02010609060101010101" pitchFamily="49" charset="-122"/>
                <a:ea typeface="黑体" panose="02010609060101010101" pitchFamily="49" charset="-122"/>
              </a:rPr>
              <a:t>对高风险作业岗位控制措施的策划</a:t>
            </a:r>
            <a:endParaRPr lang="en-US" altLang="zh-CN" sz="2400" b="1">
              <a:solidFill>
                <a:srgbClr val="3333CC"/>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3175" y="889000"/>
            <a:ext cx="9159875" cy="38100"/>
          </a:xfrm>
          <a:custGeom>
            <a:avLst/>
            <a:gdLst>
              <a:gd name="connsiteX0" fmla="*/ 19050 w 9159875"/>
              <a:gd name="connsiteY0" fmla="*/ 19050 h 38100"/>
              <a:gd name="connsiteX1" fmla="*/ 9140825 w 9159875"/>
              <a:gd name="connsiteY1" fmla="*/ 19050 h 38100"/>
            </a:gdLst>
            <a:ahLst/>
            <a:cxnLst>
              <a:cxn ang="0">
                <a:pos x="connsiteX0" y="connsiteY0"/>
              </a:cxn>
              <a:cxn ang="1">
                <a:pos x="connsiteX1" y="connsiteY1"/>
              </a:cxn>
            </a:cxnLst>
            <a:rect l="l" t="t" r="r" b="b"/>
            <a:pathLst>
              <a:path w="9159875" h="38100">
                <a:moveTo>
                  <a:pt x="19050" y="19050"/>
                </a:moveTo>
                <a:lnTo>
                  <a:pt x="9140825"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graphicFrame>
        <p:nvGraphicFramePr>
          <p:cNvPr id="6" name="表格 4"/>
          <p:cNvGraphicFramePr>
            <a:graphicFrameLocks noGrp="1"/>
          </p:cNvGraphicFramePr>
          <p:nvPr/>
        </p:nvGraphicFramePr>
        <p:xfrm>
          <a:off x="395288" y="1814513"/>
          <a:ext cx="8497884" cy="4691629"/>
        </p:xfrm>
        <a:graphic>
          <a:graphicData uri="http://schemas.openxmlformats.org/drawingml/2006/table">
            <a:tbl>
              <a:tblPr/>
              <a:tblGrid>
                <a:gridCol w="792810"/>
                <a:gridCol w="1584185"/>
                <a:gridCol w="1872233"/>
                <a:gridCol w="1656334"/>
                <a:gridCol w="1296161"/>
                <a:gridCol w="1296161"/>
              </a:tblGrid>
              <a:tr h="208280">
                <a:tc rowSpan="2">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工种</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rowSpan="2">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粉尘种类</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rowSpan="2">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检测地点</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gridSpan="2">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检测结果</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h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c rowSpan="2">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结果</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判定</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24179">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C-</a:t>
                      </a:r>
                      <a:r>
                        <a:rPr lang="en-US" altLang="zh-CN" sz="12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TWA（mg</a:t>
                      </a: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/m</a:t>
                      </a:r>
                      <a:r>
                        <a:rPr lang="en-US" altLang="zh-CN" sz="1200" b="1" baseline="3000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3</a:t>
                      </a: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超限倍数计算值</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r>
              <a:tr h="424307">
                <a:tc rowSpan="2">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装车工</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水泥粉尘（总尘）</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rowSpan="2">
                  <a:txBody>
                    <a:bodyPr/>
                    <a:lstStyle/>
                    <a:p>
                      <a:pPr algn="ctr"/>
                      <a:r>
                        <a:rPr lang="en-US" altLang="zh-CN" sz="12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袋装水泥</a:t>
                      </a:r>
                      <a:endPar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200" b="1"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装车机旁操作位</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4.7</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1.7</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不符合</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282955">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3"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水泥粉尘（呼尘）</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3"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1.4</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1.5</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符合</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24179">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辊压机巡</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检工</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其他粉尘（总尘）</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辊压机巡检位</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11.8</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2.3</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不符合</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24307">
                <a:tc rowSpan="2">
                  <a:txBody>
                    <a:bodyPr/>
                    <a:lstStyle/>
                    <a:p>
                      <a:pPr algn="ctr"/>
                      <a:r>
                        <a:rPr lang="en-US" altLang="zh-CN" sz="1200" b="1" dirty="0" err="1">
                          <a:solidFill>
                            <a:srgbClr val="FFFFFF"/>
                          </a:solidFill>
                          <a:latin typeface="黑体" panose="02010609060101010101" pitchFamily="49" charset="-122"/>
                          <a:ea typeface="黑体" panose="02010609060101010101" pitchFamily="49" charset="-122"/>
                          <a:cs typeface="Times New Roman" panose="02020603050405020304" pitchFamily="18" charset="0"/>
                        </a:rPr>
                        <a:t>选粉机巡检工</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水泥粉尘（总尘）</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rowSpan="2">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选粉机巡检位</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7.0</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2.6</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不符合</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24307">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水泥粉尘（呼尘）</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1.8</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1.7</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不符合</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282828">
                <a:tc rowSpan="2">
                  <a:txBody>
                    <a:bodyPr/>
                    <a:lstStyle/>
                    <a:p>
                      <a:pPr algn="ctr"/>
                      <a:r>
                        <a:rPr lang="en-US" altLang="zh-CN" sz="1200" b="1" dirty="0" err="1">
                          <a:solidFill>
                            <a:srgbClr val="FFFFFF"/>
                          </a:solidFill>
                          <a:latin typeface="黑体" panose="02010609060101010101" pitchFamily="49" charset="-122"/>
                          <a:ea typeface="黑体" panose="02010609060101010101" pitchFamily="49" charset="-122"/>
                          <a:cs typeface="Times New Roman" panose="02020603050405020304" pitchFamily="18" charset="0"/>
                        </a:rPr>
                        <a:t>熟料</a:t>
                      </a:r>
                      <a:endPar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200" b="1" dirty="0" err="1">
                          <a:solidFill>
                            <a:srgbClr val="FFFFFF"/>
                          </a:solidFill>
                          <a:latin typeface="黑体" panose="02010609060101010101" pitchFamily="49" charset="-122"/>
                          <a:ea typeface="黑体" panose="02010609060101010101" pitchFamily="49" charset="-122"/>
                          <a:cs typeface="Times New Roman" panose="02020603050405020304" pitchFamily="18" charset="0"/>
                        </a:rPr>
                        <a:t>巡检工</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水泥粉尘（总尘）</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rowSpan="2">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熟料皮带输送巡检位</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3.2</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1.2</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符合</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282956">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水泥粉尘（呼尘）</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1.1</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1.1</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符合</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24306">
                <a:tc rowSpan="2">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挂袋工</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水泥粉尘（总尘）</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rowSpan="2">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水泥包装挂袋操作位</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8.1</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2.8</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不符合</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24243">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水泥粉尘（呼尘）</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2.3</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2.3</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不符合</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282867">
                <a:tc rowSpan="2">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发货工</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水泥粉尘（总尘）</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rowSpan="2">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散装水泥付货工操作位</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1.5</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0.6</a:t>
                      </a:r>
                      <a:endParaRPr lang="zh-CN" altLang="en-US" sz="1200"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符合</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282854">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mpd="sng">
                      <a:solidFill>
                        <a:srgbClr val="FFFFFF"/>
                      </a:solidFill>
                      <a:prstDash val="solid"/>
                    </a:lnB>
                    <a:solidFill>
                      <a:srgbClr val="00CC99"/>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水泥粉尘（呼尘）</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0.5</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0.5</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rPr>
                        <a:t>符合</a:t>
                      </a:r>
                      <a:endParaRPr lang="zh-CN" altLang="en-US" sz="1200" b="1" dirty="0">
                        <a:solidFill>
                          <a:srgbClr val="FFFFFF"/>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bl>
          </a:graphicData>
        </a:graphic>
      </p:graphicFrame>
      <p:sp>
        <p:nvSpPr>
          <p:cNvPr id="324700" name="TextBox 1"/>
          <p:cNvSpPr txBox="1">
            <a:spLocks noChangeArrowheads="1"/>
          </p:cNvSpPr>
          <p:nvPr/>
        </p:nvSpPr>
        <p:spPr bwMode="auto">
          <a:xfrm>
            <a:off x="355600" y="1231900"/>
            <a:ext cx="835342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某拟建水泥厂职业病危害因素预期接触水平及其危害程度判定</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3175" y="889000"/>
            <a:ext cx="9159875" cy="38100"/>
          </a:xfrm>
          <a:custGeom>
            <a:avLst/>
            <a:gdLst>
              <a:gd name="connsiteX0" fmla="*/ 19050 w 9159875"/>
              <a:gd name="connsiteY0" fmla="*/ 19050 h 38100"/>
              <a:gd name="connsiteX1" fmla="*/ 9140825 w 9159875"/>
              <a:gd name="connsiteY1" fmla="*/ 19050 h 38100"/>
            </a:gdLst>
            <a:ahLst/>
            <a:cxnLst>
              <a:cxn ang="0">
                <a:pos x="connsiteX0" y="connsiteY0"/>
              </a:cxn>
              <a:cxn ang="1">
                <a:pos x="connsiteX1" y="connsiteY1"/>
              </a:cxn>
            </a:cxnLst>
            <a:rect l="l" t="t" r="r" b="b"/>
            <a:pathLst>
              <a:path w="9159875" h="38100">
                <a:moveTo>
                  <a:pt x="19050" y="19050"/>
                </a:moveTo>
                <a:lnTo>
                  <a:pt x="9140825"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graphicFrame>
        <p:nvGraphicFramePr>
          <p:cNvPr id="6" name="表格 4"/>
          <p:cNvGraphicFramePr>
            <a:graphicFrameLocks noGrp="1"/>
          </p:cNvGraphicFramePr>
          <p:nvPr/>
        </p:nvGraphicFramePr>
        <p:xfrm>
          <a:off x="228600" y="1676400"/>
          <a:ext cx="8763001" cy="4761940"/>
        </p:xfrm>
        <a:graphic>
          <a:graphicData uri="http://schemas.openxmlformats.org/drawingml/2006/table">
            <a:tbl>
              <a:tblPr/>
              <a:tblGrid>
                <a:gridCol w="990541"/>
                <a:gridCol w="1828807"/>
                <a:gridCol w="2133629"/>
                <a:gridCol w="1600189"/>
                <a:gridCol w="1295365"/>
                <a:gridCol w="914470"/>
              </a:tblGrid>
              <a:tr h="213359">
                <a:tc rowSpan="2">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工种</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rowSpan="2">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粉尘种类</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rowSpan="2">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检测地点</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gridSpan="2">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检测结果</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h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c rowSpan="2">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结果</a:t>
                      </a:r>
                      <a:endParaRPr lang="zh-CN" altLang="en-US" sz="1405" b="1" dirty="0">
                        <a:solidFill>
                          <a:srgbClr val="FFFFFF"/>
                        </a:solidFill>
                        <a:latin typeface="Times New Roman" panose="02020603050405020304" pitchFamily="18" charset="0"/>
                        <a:cs typeface="Times New Roman" panose="02020603050405020304" pitchFamily="18" charset="0"/>
                      </a:endParaRPr>
                    </a:p>
                    <a:p>
                      <a:pPr algn="ctr"/>
                      <a:r>
                        <a:rPr lang="en-US" altLang="zh-CN" sz="1405" b="1" dirty="0">
                          <a:solidFill>
                            <a:srgbClr val="FFFFFF"/>
                          </a:solidFill>
                          <a:latin typeface="Times New Roman" panose="02020603050405020304" pitchFamily="18" charset="0"/>
                          <a:cs typeface="Times New Roman" panose="02020603050405020304" pitchFamily="18" charset="0"/>
                        </a:rPr>
                        <a:t>判定</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52628">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405" b="1" dirty="0">
                          <a:solidFill>
                            <a:schemeClr val="bg1"/>
                          </a:solidFill>
                          <a:latin typeface="Times New Roman" panose="02020603050405020304" pitchFamily="18" charset="0"/>
                          <a:cs typeface="Times New Roman" panose="02020603050405020304" pitchFamily="18" charset="0"/>
                        </a:rPr>
                        <a:t>C-TWA</a:t>
                      </a:r>
                      <a:endParaRPr lang="en-US" altLang="zh-CN" sz="1405" b="1" dirty="0">
                        <a:solidFill>
                          <a:schemeClr val="bg1"/>
                        </a:solidFill>
                        <a:latin typeface="Times New Roman" panose="02020603050405020304" pitchFamily="18" charset="0"/>
                        <a:cs typeface="Times New Roman" panose="02020603050405020304" pitchFamily="18" charset="0"/>
                      </a:endParaRPr>
                    </a:p>
                    <a:p>
                      <a:pPr algn="ctr"/>
                      <a:r>
                        <a:rPr lang="en-US" altLang="zh-CN" sz="1405" b="1" dirty="0">
                          <a:solidFill>
                            <a:schemeClr val="bg1"/>
                          </a:solidFill>
                          <a:latin typeface="Times New Roman" panose="02020603050405020304" pitchFamily="18" charset="0"/>
                          <a:cs typeface="Times New Roman" panose="02020603050405020304" pitchFamily="18" charset="0"/>
                        </a:rPr>
                        <a:t>（mg/m</a:t>
                      </a:r>
                      <a:r>
                        <a:rPr lang="en-US" altLang="zh-CN" sz="1405" b="1" baseline="30000" dirty="0">
                          <a:solidFill>
                            <a:schemeClr val="bg1"/>
                          </a:solidFill>
                          <a:latin typeface="Times New Roman" panose="02020603050405020304" pitchFamily="18" charset="0"/>
                          <a:cs typeface="Times New Roman" panose="02020603050405020304" pitchFamily="18" charset="0"/>
                        </a:rPr>
                        <a:t>3</a:t>
                      </a:r>
                      <a:r>
                        <a:rPr lang="en-US" altLang="zh-CN" sz="1405" b="1" dirty="0">
                          <a:solidFill>
                            <a:schemeClr val="bg1"/>
                          </a:solidFill>
                          <a:latin typeface="Times New Roman" panose="02020603050405020304" pitchFamily="18" charset="0"/>
                          <a:cs typeface="Times New Roman" panose="02020603050405020304" pitchFamily="18" charset="0"/>
                        </a:rPr>
                        <a:t>）</a:t>
                      </a:r>
                      <a:endParaRPr lang="zh-CN" altLang="en-US" sz="1405" b="1" dirty="0">
                        <a:solidFill>
                          <a:schemeClr val="bg1"/>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405" b="1" dirty="0" err="1">
                          <a:solidFill>
                            <a:schemeClr val="bg1"/>
                          </a:solidFill>
                          <a:latin typeface="Times New Roman" panose="02020603050405020304" pitchFamily="18" charset="0"/>
                          <a:cs typeface="Times New Roman" panose="02020603050405020304" pitchFamily="18" charset="0"/>
                        </a:rPr>
                        <a:t>超限倍数</a:t>
                      </a:r>
                      <a:endParaRPr lang="en-US" altLang="zh-CN" sz="1405" b="1" dirty="0">
                        <a:solidFill>
                          <a:schemeClr val="bg1"/>
                        </a:solidFill>
                        <a:latin typeface="Times New Roman" panose="02020603050405020304" pitchFamily="18" charset="0"/>
                        <a:cs typeface="Times New Roman" panose="02020603050405020304" pitchFamily="18" charset="0"/>
                      </a:endParaRPr>
                    </a:p>
                    <a:p>
                      <a:pPr algn="ctr"/>
                      <a:r>
                        <a:rPr lang="en-US" altLang="zh-CN" sz="1405" b="1" dirty="0" err="1">
                          <a:solidFill>
                            <a:schemeClr val="bg1"/>
                          </a:solidFill>
                          <a:latin typeface="Times New Roman" panose="02020603050405020304" pitchFamily="18" charset="0"/>
                          <a:cs typeface="Times New Roman" panose="02020603050405020304" pitchFamily="18" charset="0"/>
                        </a:rPr>
                        <a:t>计算值</a:t>
                      </a:r>
                      <a:endParaRPr lang="zh-CN" altLang="en-US" sz="1405" b="1" dirty="0">
                        <a:solidFill>
                          <a:schemeClr val="bg1"/>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3" cap="flat" cmpd="sng" algn="ctr">
                      <a:solidFill>
                        <a:srgbClr val="FFFFFF"/>
                      </a:solidFill>
                      <a:prstDash val="solid"/>
                      <a:round/>
                      <a:headEnd type="none" w="med" len="med"/>
                      <a:tailEnd type="none" w="med" len="med"/>
                    </a:lnB>
                    <a:solidFill>
                      <a:srgbClr val="00CC99"/>
                    </a:solidFill>
                  </a:tcPr>
                </a:tc>
              </a:tr>
              <a:tr h="452754">
                <a:tc rowSpan="2">
                  <a:txBody>
                    <a:bodyPr/>
                    <a:lstStyle/>
                    <a:p>
                      <a:pPr algn="ctr"/>
                      <a:r>
                        <a:rPr lang="en-US" altLang="zh-CN" sz="1405" b="1" dirty="0" err="1">
                          <a:solidFill>
                            <a:srgbClr val="FFFFFF"/>
                          </a:solidFill>
                          <a:latin typeface="Times New Roman" panose="02020603050405020304" pitchFamily="18" charset="0"/>
                          <a:cs typeface="Times New Roman" panose="02020603050405020304" pitchFamily="18" charset="0"/>
                        </a:rPr>
                        <a:t>磨机</a:t>
                      </a:r>
                      <a:endParaRPr lang="en-US" altLang="zh-CN" sz="1405" b="1" dirty="0">
                        <a:solidFill>
                          <a:srgbClr val="FFFFFF"/>
                        </a:solidFill>
                        <a:latin typeface="Times New Roman" panose="02020603050405020304" pitchFamily="18" charset="0"/>
                        <a:cs typeface="Times New Roman" panose="02020603050405020304" pitchFamily="18" charset="0"/>
                      </a:endParaRPr>
                    </a:p>
                    <a:p>
                      <a:pPr algn="ctr"/>
                      <a:r>
                        <a:rPr lang="en-US" altLang="zh-CN" sz="1405" b="1" dirty="0" err="1">
                          <a:solidFill>
                            <a:srgbClr val="FFFFFF"/>
                          </a:solidFill>
                          <a:latin typeface="Times New Roman" panose="02020603050405020304" pitchFamily="18" charset="0"/>
                          <a:cs typeface="Times New Roman" panose="02020603050405020304" pitchFamily="18" charset="0"/>
                        </a:rPr>
                        <a:t>巡检工</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水泥粉尘（总尘）</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rowSpan="2">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水泥磨机巡检位</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5.5</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1.1</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不符合</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301751">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3"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水泥粉尘（呼尘）</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3"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0.7</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1.6</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符合</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52755">
                <a:tc rowSpan="6">
                  <a:txBody>
                    <a:bodyPr/>
                    <a:lstStyle/>
                    <a:p>
                      <a:pPr algn="ctr"/>
                      <a:r>
                        <a:rPr lang="en-US" altLang="zh-CN" sz="1405" b="1" dirty="0" err="1">
                          <a:solidFill>
                            <a:srgbClr val="FFFFFF"/>
                          </a:solidFill>
                          <a:latin typeface="Times New Roman" panose="02020603050405020304" pitchFamily="18" charset="0"/>
                          <a:cs typeface="Times New Roman" panose="02020603050405020304" pitchFamily="18" charset="0"/>
                        </a:rPr>
                        <a:t>配料站</a:t>
                      </a:r>
                      <a:endParaRPr lang="en-US" altLang="zh-CN" sz="1405" b="1" dirty="0">
                        <a:solidFill>
                          <a:srgbClr val="FFFFFF"/>
                        </a:solidFill>
                        <a:latin typeface="Times New Roman" panose="02020603050405020304" pitchFamily="18" charset="0"/>
                        <a:cs typeface="Times New Roman" panose="02020603050405020304" pitchFamily="18" charset="0"/>
                      </a:endParaRPr>
                    </a:p>
                    <a:p>
                      <a:pPr algn="ctr"/>
                      <a:r>
                        <a:rPr lang="en-US" altLang="zh-CN" sz="1405" b="1" dirty="0" err="1">
                          <a:solidFill>
                            <a:srgbClr val="FFFFFF"/>
                          </a:solidFill>
                          <a:latin typeface="Times New Roman" panose="02020603050405020304" pitchFamily="18" charset="0"/>
                          <a:cs typeface="Times New Roman" panose="02020603050405020304" pitchFamily="18" charset="0"/>
                        </a:rPr>
                        <a:t>巡检工</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水泥粉尘（总尘）</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rowSpan="2">
                  <a:txBody>
                    <a:bodyPr/>
                    <a:lstStyle/>
                    <a:p>
                      <a:pPr algn="ctr"/>
                      <a:r>
                        <a:rPr lang="en-US" altLang="zh-CN" sz="1405" b="1" dirty="0" err="1">
                          <a:solidFill>
                            <a:srgbClr val="000000"/>
                          </a:solidFill>
                          <a:latin typeface="Times New Roman" panose="02020603050405020304" pitchFamily="18" charset="0"/>
                          <a:cs typeface="Times New Roman" panose="02020603050405020304" pitchFamily="18" charset="0"/>
                        </a:rPr>
                        <a:t>调配站熟料皮带</a:t>
                      </a:r>
                      <a:endParaRPr lang="en-US" altLang="zh-CN"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err="1">
                          <a:solidFill>
                            <a:srgbClr val="000000"/>
                          </a:solidFill>
                          <a:latin typeface="Times New Roman" panose="02020603050405020304" pitchFamily="18" charset="0"/>
                          <a:cs typeface="Times New Roman" panose="02020603050405020304" pitchFamily="18" charset="0"/>
                        </a:rPr>
                        <a:t>秤巡检位</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12.8</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4.4</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不符合</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52627">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水泥粉尘（呼尘）</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4.0</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3.9</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不符合</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301879">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石膏粉尘（总尘）</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rowSpan="2">
                  <a:txBody>
                    <a:bodyPr/>
                    <a:lstStyle/>
                    <a:p>
                      <a:pPr algn="ctr"/>
                      <a:r>
                        <a:rPr lang="en-US" altLang="zh-CN" sz="1405" b="1" dirty="0" err="1">
                          <a:solidFill>
                            <a:srgbClr val="000000"/>
                          </a:solidFill>
                          <a:latin typeface="Times New Roman" panose="02020603050405020304" pitchFamily="18" charset="0"/>
                          <a:cs typeface="Times New Roman" panose="02020603050405020304" pitchFamily="18" charset="0"/>
                        </a:rPr>
                        <a:t>调配站石膏皮带</a:t>
                      </a:r>
                      <a:endParaRPr lang="en-US" altLang="zh-CN"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err="1">
                          <a:solidFill>
                            <a:srgbClr val="000000"/>
                          </a:solidFill>
                          <a:latin typeface="Times New Roman" panose="02020603050405020304" pitchFamily="18" charset="0"/>
                          <a:cs typeface="Times New Roman" panose="02020603050405020304" pitchFamily="18" charset="0"/>
                        </a:rPr>
                        <a:t>输送巡检位</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1.5</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0.3</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符合</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301751">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石膏粉尘（呼尘）</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1.1</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0.4</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符合</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52755">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矽尘（总尘）</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rowSpan="2">
                  <a:txBody>
                    <a:bodyPr/>
                    <a:lstStyle/>
                    <a:p>
                      <a:pPr algn="ctr"/>
                      <a:r>
                        <a:rPr lang="en-US" altLang="zh-CN" sz="1405" b="1" dirty="0" err="1">
                          <a:solidFill>
                            <a:srgbClr val="000000"/>
                          </a:solidFill>
                          <a:latin typeface="Times New Roman" panose="02020603050405020304" pitchFamily="18" charset="0"/>
                          <a:cs typeface="Times New Roman" panose="02020603050405020304" pitchFamily="18" charset="0"/>
                        </a:rPr>
                        <a:t>调配站粉煤灰皮带</a:t>
                      </a:r>
                      <a:endParaRPr lang="en-US" altLang="zh-CN"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err="1">
                          <a:solidFill>
                            <a:srgbClr val="000000"/>
                          </a:solidFill>
                          <a:latin typeface="Times New Roman" panose="02020603050405020304" pitchFamily="18" charset="0"/>
                          <a:cs typeface="Times New Roman" panose="02020603050405020304" pitchFamily="18" charset="0"/>
                        </a:rPr>
                        <a:t>运输巡检位</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1.3</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0.2</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不符合</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52640">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00CC99"/>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矽尘（呼尘）</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1.2</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2.3</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不符合</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452691">
                <a:tc rowSpan="2">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司炉工</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煤尘总尘</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上煤操作位</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10.9</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ECDE"/>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8.9</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不符合</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r h="301802">
                <a:tc vMerge="1">
                  <a:tcPr>
                    <a:lnL w="0" cap="flat" cmpd="sng" algn="ctr">
                      <a:solidFill>
                        <a:srgbClr val="FFFFFF"/>
                      </a:solidFill>
                      <a:prstDash val="solid"/>
                      <a:round/>
                      <a:headEnd type="none" w="med" len="med"/>
                      <a:tailEnd type="none" w="med" len="med"/>
                    </a:lnL>
                    <a:lnR w="3"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mpd="sng">
                      <a:solidFill>
                        <a:srgbClr val="FFFFFF"/>
                      </a:solidFill>
                      <a:prstDash val="solid"/>
                    </a:lnB>
                    <a:solidFill>
                      <a:srgbClr val="00CC99"/>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煤尘呼尘</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上煤操作位</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0.5</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0.46</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c>
                  <a:txBody>
                    <a:bodyPr/>
                    <a:lstStyle/>
                    <a:p>
                      <a:pPr algn="ctr"/>
                      <a:r>
                        <a:rPr lang="en-US" altLang="zh-CN" sz="1405" b="1" dirty="0">
                          <a:solidFill>
                            <a:srgbClr val="FFFFFF"/>
                          </a:solidFill>
                          <a:latin typeface="Times New Roman" panose="02020603050405020304" pitchFamily="18" charset="0"/>
                          <a:cs typeface="Times New Roman" panose="02020603050405020304" pitchFamily="18" charset="0"/>
                        </a:rPr>
                        <a:t>符合</a:t>
                      </a:r>
                      <a:endParaRPr lang="zh-CN" altLang="en-US" sz="1405" b="1" dirty="0">
                        <a:solidFill>
                          <a:srgbClr val="FFFFFF"/>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63D"/>
                    </a:solidFill>
                  </a:tcPr>
                </a:tc>
              </a:tr>
            </a:tbl>
          </a:graphicData>
        </a:graphic>
      </p:graphicFrame>
      <p:sp>
        <p:nvSpPr>
          <p:cNvPr id="325715" name="TextBox 1"/>
          <p:cNvSpPr txBox="1">
            <a:spLocks noChangeArrowheads="1"/>
          </p:cNvSpPr>
          <p:nvPr/>
        </p:nvSpPr>
        <p:spPr bwMode="auto">
          <a:xfrm>
            <a:off x="355600" y="1231900"/>
            <a:ext cx="835342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某拟建水泥厂职业病危害因素预期接触水平及其危害程度判定</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3175" y="889000"/>
            <a:ext cx="9159875" cy="38100"/>
          </a:xfrm>
          <a:custGeom>
            <a:avLst/>
            <a:gdLst>
              <a:gd name="connsiteX0" fmla="*/ 19050 w 9159875"/>
              <a:gd name="connsiteY0" fmla="*/ 19050 h 38100"/>
              <a:gd name="connsiteX1" fmla="*/ 9140825 w 9159875"/>
              <a:gd name="connsiteY1" fmla="*/ 19050 h 38100"/>
            </a:gdLst>
            <a:ahLst/>
            <a:cxnLst>
              <a:cxn ang="0">
                <a:pos x="connsiteX0" y="connsiteY0"/>
              </a:cxn>
              <a:cxn ang="1">
                <a:pos x="connsiteX1" y="connsiteY1"/>
              </a:cxn>
            </a:cxnLst>
            <a:rect l="l" t="t" r="r" b="b"/>
            <a:pathLst>
              <a:path w="9159875" h="38100">
                <a:moveTo>
                  <a:pt x="19050" y="19050"/>
                </a:moveTo>
                <a:lnTo>
                  <a:pt x="9140825"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graphicFrame>
        <p:nvGraphicFramePr>
          <p:cNvPr id="6" name="表格 4"/>
          <p:cNvGraphicFramePr>
            <a:graphicFrameLocks noGrp="1"/>
          </p:cNvGraphicFramePr>
          <p:nvPr/>
        </p:nvGraphicFramePr>
        <p:xfrm>
          <a:off x="381000" y="1295400"/>
          <a:ext cx="8534400" cy="5486400"/>
        </p:xfrm>
        <a:graphic>
          <a:graphicData uri="http://schemas.openxmlformats.org/drawingml/2006/table">
            <a:tbl>
              <a:tblPr/>
              <a:tblGrid>
                <a:gridCol w="990600"/>
                <a:gridCol w="2514600"/>
                <a:gridCol w="1447800"/>
                <a:gridCol w="2133600"/>
                <a:gridCol w="1447800"/>
              </a:tblGrid>
              <a:tr h="307847">
                <a:tc rowSpan="2">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序号</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rowSpan="2">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拟布置地点</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rowSpan="2">
                  <a:txBody>
                    <a:bodyPr/>
                    <a:lstStyle/>
                    <a:p>
                      <a:pPr algn="ctr"/>
                      <a:r>
                        <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风</a:t>
                      </a: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量</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(m3/h)</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gridSpan="2">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hMerge="1">
                  <a:tcPr>
                    <a:lnL w="0" cap="flat" cmpd="sng" algn="ctr">
                      <a:solidFill>
                        <a:srgbClr val="FFFFFF"/>
                      </a:solidFill>
                      <a:prstDash val="solid"/>
                      <a:round/>
                      <a:headEnd type="none" w="med" len="med"/>
                      <a:tailEnd type="none" w="med" len="med"/>
                    </a:lnL>
                    <a:lnR w="1" cmpd="sng">
                      <a:solidFill>
                        <a:srgbClr val="FFFFFF"/>
                      </a:solidFill>
                      <a:prstDash val="soli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r>
              <a:tr h="320040">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型式</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err="1">
                          <a:solidFill>
                            <a:srgbClr val="000000"/>
                          </a:solidFill>
                          <a:latin typeface="黑体" panose="02010609060101010101" pitchFamily="49" charset="-122"/>
                          <a:ea typeface="黑体" panose="02010609060101010101" pitchFamily="49" charset="-122"/>
                          <a:cs typeface="Times New Roman" panose="02020603050405020304" pitchFamily="18" charset="0"/>
                        </a:rPr>
                        <a:t>数量</a:t>
                      </a:r>
                      <a:r>
                        <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a:t>
                      </a: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台）</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848">
                <a:tc rowSpan="3">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rowSpan="3">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熟料储存及输送</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26800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6</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847">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11160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3</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847">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8900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4</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848">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粉煤灰储存及输送</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11160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975">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3</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水泥配料站</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11160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5</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847">
                <a:tc rowSpan="3">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4</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rowSpan="3">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水泥粉磨及输送</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240000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847">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60000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848">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13390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847">
                <a:tc rowSpan="2">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5</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rowSpan="2">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水泥储存及输送/</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水泥汽车散装</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13390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8</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911">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6900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4</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873">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6</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水泥包装及装车</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26700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4</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860">
                <a:tc rowSpan="2">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7</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rowSpan="2">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水泥散装装船</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13390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6</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r h="307873">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mpd="sng">
                      <a:solidFill>
                        <a:srgbClr val="FFFFFF"/>
                      </a:solidFill>
                      <a:prstDash val="solid"/>
                    </a:lnB>
                    <a:solidFill>
                      <a:srgbClr val="E7F7EF"/>
                    </a:solidFill>
                  </a:tcPr>
                </a:tc>
                <a:tc vMerge="1">
                  <a:tcPr>
                    <a:lnL w="0" cap="flat" cmpd="sng" algn="ctr">
                      <a:solidFill>
                        <a:srgbClr val="FFFFFF"/>
                      </a:solidFill>
                      <a:prstDash val="solid"/>
                      <a:round/>
                      <a:headEnd type="none" w="med" len="med"/>
                      <a:tailEnd type="none" w="med" len="med"/>
                    </a:lnL>
                    <a:lnR w="1" cap="flat" cmpd="sng" algn="ctr">
                      <a:solidFill>
                        <a:srgbClr val="FFFFFF"/>
                      </a:solidFill>
                      <a:prstDash val="solid"/>
                      <a:round/>
                      <a:headEnd type="none" w="med" len="med"/>
                      <a:tailEnd type="none" w="med" len="med"/>
                    </a:lnR>
                    <a:lnT w="1" cap="flat" cmpd="sng" algn="ctr">
                      <a:solidFill>
                        <a:srgbClr val="FFFFFF"/>
                      </a:solidFill>
                      <a:prstDash val="solid"/>
                      <a:round/>
                      <a:headEnd type="none" w="med" len="med"/>
                      <a:tailEnd type="none" w="med" len="med"/>
                    </a:lnT>
                    <a:lnB w="1" cap="flat" cmpd="sng" algn="ctr">
                      <a:solidFill>
                        <a:srgbClr val="FFFFFF"/>
                      </a:solidFill>
                      <a:prstDash val="solid"/>
                      <a:round/>
                      <a:headEnd type="none" w="med" len="med"/>
                      <a:tailEnd type="none" w="med" len="med"/>
                    </a:lnB>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6900</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袋式除尘器</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c>
                  <a:txBody>
                    <a:bodyPr/>
                    <a:lstStyle/>
                    <a:p>
                      <a:pPr algn="ctr"/>
                      <a:r>
                        <a:rPr lang="en-US" altLang="zh-CN"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rPr>
                        <a:t>2</a:t>
                      </a:r>
                      <a:endParaRPr lang="zh-CN" altLang="en-US" sz="1800" b="0"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7EF"/>
                    </a:solidFill>
                  </a:tcPr>
                </a:tc>
              </a:tr>
            </a:tbl>
          </a:graphicData>
        </a:graphic>
      </p:graphicFrame>
      <p:sp>
        <p:nvSpPr>
          <p:cNvPr id="326740" name="TextBox 1"/>
          <p:cNvSpPr txBox="1">
            <a:spLocks noChangeArrowheads="1"/>
          </p:cNvSpPr>
          <p:nvPr/>
        </p:nvSpPr>
        <p:spPr bwMode="auto">
          <a:xfrm>
            <a:off x="2133600" y="914400"/>
            <a:ext cx="494982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某拟建水泥厂拟定设置防尘设施情况</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3175" y="889000"/>
            <a:ext cx="9159875" cy="38100"/>
          </a:xfrm>
          <a:custGeom>
            <a:avLst/>
            <a:gdLst>
              <a:gd name="connsiteX0" fmla="*/ 19050 w 9159875"/>
              <a:gd name="connsiteY0" fmla="*/ 19050 h 38100"/>
              <a:gd name="connsiteX1" fmla="*/ 9140825 w 9159875"/>
              <a:gd name="connsiteY1" fmla="*/ 19050 h 38100"/>
            </a:gdLst>
            <a:ahLst/>
            <a:cxnLst>
              <a:cxn ang="0">
                <a:pos x="connsiteX0" y="connsiteY0"/>
              </a:cxn>
              <a:cxn ang="1">
                <a:pos x="connsiteX1" y="connsiteY1"/>
              </a:cxn>
            </a:cxnLst>
            <a:rect l="l" t="t" r="r" b="b"/>
            <a:pathLst>
              <a:path w="9159875" h="38100">
                <a:moveTo>
                  <a:pt x="19050" y="19050"/>
                </a:moveTo>
                <a:lnTo>
                  <a:pt x="9140825"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graphicFrame>
        <p:nvGraphicFramePr>
          <p:cNvPr id="6" name="表格 4"/>
          <p:cNvGraphicFramePr>
            <a:graphicFrameLocks noGrp="1"/>
          </p:cNvGraphicFramePr>
          <p:nvPr/>
        </p:nvGraphicFramePr>
        <p:xfrm>
          <a:off x="0" y="1295400"/>
          <a:ext cx="9144000" cy="5409728"/>
        </p:xfrm>
        <a:graphic>
          <a:graphicData uri="http://schemas.openxmlformats.org/drawingml/2006/table">
            <a:tbl>
              <a:tblPr/>
              <a:tblGrid>
                <a:gridCol w="438908"/>
                <a:gridCol w="3518624"/>
                <a:gridCol w="1565458"/>
                <a:gridCol w="2898600"/>
                <a:gridCol w="722410"/>
              </a:tblGrid>
              <a:tr h="533400">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序</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号</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检查项目</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选用标准</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检查情况</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检查</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结果</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r>
              <a:tr h="1708257">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1</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对产生粉尘、毒物的生产过程和设备，</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为防止物料跑、冒、滴、漏，其设备和</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管道应采取有效的密闭措施，并应结合</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生产工艺采取通风和净化措施。对移动</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的扬尘和逸散毒物的作业，应与主体工</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程同时设计移动式轻便防尘和排毒设备</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GBZ1-2010</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6.1.1.2</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l"/>
                      <a:r>
                        <a:rPr lang="en-US" altLang="zh-CN" sz="1405" b="1" dirty="0">
                          <a:solidFill>
                            <a:srgbClr val="000000"/>
                          </a:solidFill>
                          <a:latin typeface="Times New Roman" panose="02020603050405020304" pitchFamily="18" charset="0"/>
                          <a:cs typeface="Times New Roman" panose="02020603050405020304" pitchFamily="18" charset="0"/>
                        </a:rPr>
                        <a:t>本项目对粉状物料输送拟采用螺</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旋输送机等密闭输送设备，输送</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设备的竖向布置，尽量降低物料</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落差，加强密闭，以减少粉尘外</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逸。同时拟在对破碎机、球磨机</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包装机、均化库等等主要产尘点</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安装5套除尘系统。</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err="1">
                          <a:solidFill>
                            <a:srgbClr val="000000"/>
                          </a:solidFill>
                          <a:latin typeface="Times New Roman" panose="02020603050405020304" pitchFamily="18" charset="0"/>
                          <a:cs typeface="Times New Roman" panose="02020603050405020304" pitchFamily="18" charset="0"/>
                        </a:rPr>
                        <a:t>符合</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r>
              <a:tr h="884720">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2</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防尘和防毒设施应依据车间自然通风风</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向、扬尘和逸散毒物的性质、作业点的</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位置和数量及作业方式等进行设计。</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GBZ1-2010</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6.1.5</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l"/>
                      <a:r>
                        <a:rPr lang="en-US" altLang="zh-CN" sz="1405" b="1" dirty="0">
                          <a:solidFill>
                            <a:srgbClr val="000000"/>
                          </a:solidFill>
                          <a:latin typeface="Times New Roman" panose="02020603050405020304" pitchFamily="18" charset="0"/>
                          <a:cs typeface="Times New Roman" panose="02020603050405020304" pitchFamily="18" charset="0"/>
                        </a:rPr>
                        <a:t>本项目在主要产尘点设置除尘设</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施。</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符合</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r>
              <a:tr h="884720">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3</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工艺设计应优化工艺流程，减少粉料的</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中转环节，降低物料落差，缩短运输距</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离，减少或消除无组织排放点。</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GB/T16911-2008</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5.4</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l"/>
                      <a:r>
                        <a:rPr lang="en-US" altLang="zh-CN" sz="1405" b="1" dirty="0">
                          <a:solidFill>
                            <a:srgbClr val="000000"/>
                          </a:solidFill>
                          <a:latin typeface="Times New Roman" panose="02020603050405020304" pitchFamily="18" charset="0"/>
                          <a:cs typeface="Times New Roman" panose="02020603050405020304" pitchFamily="18" charset="0"/>
                        </a:rPr>
                        <a:t>本工程对于需胶带机输送的物料</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尽量降低物料落差，加强密闭，</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减少粉尘外逸。</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符合</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r>
              <a:tr h="610058">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4</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石灰石、石膏、熟料、煤、混合材等物</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料破碎时，应采用袋式除尘器。</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GB/T16911-2008</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7.2.1</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本项目只有沸石进厂后需破碎，</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破碎处采用袋式除尘器。</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符合</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r>
              <a:tr h="788573">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5</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各类物料应设置专用储库，不得随意露</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天堆放。对临时露天存放的物料应加盖</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苫布或采取其他防尘措施。</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GB/T16911-2008</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ctr"/>
                      <a:r>
                        <a:rPr lang="en-US" altLang="zh-CN" sz="1405" b="1" dirty="0">
                          <a:solidFill>
                            <a:srgbClr val="000000"/>
                          </a:solidFill>
                          <a:latin typeface="Times New Roman" panose="02020603050405020304" pitchFamily="18" charset="0"/>
                          <a:cs typeface="Times New Roman" panose="02020603050405020304" pitchFamily="18" charset="0"/>
                        </a:rPr>
                        <a:t>7.7.1</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本项目各类物料均设置专用堆棚</a:t>
                      </a:r>
                      <a:endParaRPr lang="zh-CN" altLang="en-US" sz="1405" b="1" dirty="0">
                        <a:solidFill>
                          <a:srgbClr val="000000"/>
                        </a:solidFill>
                        <a:latin typeface="Times New Roman" panose="02020603050405020304" pitchFamily="18" charset="0"/>
                        <a:cs typeface="Times New Roman" panose="02020603050405020304" pitchFamily="18" charset="0"/>
                      </a:endParaRPr>
                    </a:p>
                    <a:p>
                      <a:pPr algn="l"/>
                      <a:r>
                        <a:rPr lang="en-US" altLang="zh-CN" sz="1405" b="1" dirty="0">
                          <a:solidFill>
                            <a:srgbClr val="000000"/>
                          </a:solidFill>
                          <a:latin typeface="Times New Roman" panose="02020603050405020304" pitchFamily="18" charset="0"/>
                          <a:cs typeface="Times New Roman" panose="02020603050405020304" pitchFamily="18" charset="0"/>
                        </a:rPr>
                        <a:t>及储库。无露天堆放物料。</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c>
                  <a:txBody>
                    <a:bodyPr/>
                    <a:lstStyle/>
                    <a:p>
                      <a:pPr algn="ctr"/>
                      <a:r>
                        <a:rPr lang="en-US" altLang="zh-CN" sz="1405" b="1" dirty="0">
                          <a:solidFill>
                            <a:srgbClr val="000000"/>
                          </a:solidFill>
                          <a:latin typeface="Times New Roman" panose="02020603050405020304" pitchFamily="18" charset="0"/>
                          <a:cs typeface="Times New Roman" panose="02020603050405020304" pitchFamily="18" charset="0"/>
                        </a:rPr>
                        <a:t>符合</a:t>
                      </a:r>
                      <a:endParaRPr lang="zh-CN" altLang="en-US" sz="1405" b="1" dirty="0">
                        <a:solidFill>
                          <a:srgbClr val="000000"/>
                        </a:solidFill>
                        <a:latin typeface="Times New Roman" panose="02020603050405020304" pitchFamily="18" charset="0"/>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F7EF"/>
                    </a:solidFill>
                  </a:tcPr>
                </a:tc>
              </a:tr>
            </a:tbl>
          </a:graphicData>
        </a:graphic>
      </p:graphicFrame>
      <p:sp>
        <p:nvSpPr>
          <p:cNvPr id="327726" name="TextBox 1"/>
          <p:cNvSpPr txBox="1">
            <a:spLocks noChangeArrowheads="1"/>
          </p:cNvSpPr>
          <p:nvPr/>
        </p:nvSpPr>
        <p:spPr bwMode="auto">
          <a:xfrm>
            <a:off x="1676400" y="990600"/>
            <a:ext cx="554037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某拟建水泥厂防尘设施的分析与评价过程</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3175" y="889000"/>
            <a:ext cx="9159875" cy="38100"/>
          </a:xfrm>
          <a:custGeom>
            <a:avLst/>
            <a:gdLst>
              <a:gd name="connsiteX0" fmla="*/ 19050 w 9159875"/>
              <a:gd name="connsiteY0" fmla="*/ 19050 h 38100"/>
              <a:gd name="connsiteX1" fmla="*/ 9140825 w 9159875"/>
              <a:gd name="connsiteY1" fmla="*/ 19050 h 38100"/>
            </a:gdLst>
            <a:ahLst/>
            <a:cxnLst>
              <a:cxn ang="0">
                <a:pos x="connsiteX0" y="connsiteY0"/>
              </a:cxn>
              <a:cxn ang="1">
                <a:pos x="connsiteX1" y="connsiteY1"/>
              </a:cxn>
            </a:cxnLst>
            <a:rect l="l" t="t" r="r" b="b"/>
            <a:pathLst>
              <a:path w="9159875" h="38100">
                <a:moveTo>
                  <a:pt x="19050" y="19050"/>
                </a:moveTo>
                <a:lnTo>
                  <a:pt x="9140825"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2" name="TextBox 1"/>
          <p:cNvSpPr txBox="1"/>
          <p:nvPr/>
        </p:nvSpPr>
        <p:spPr>
          <a:xfrm>
            <a:off x="1879600" y="2552700"/>
            <a:ext cx="5568950" cy="354013"/>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本项目提及一些防尘、毒措施，基本符合</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328707" name="TextBox 1"/>
          <p:cNvSpPr txBox="1">
            <a:spLocks noChangeArrowheads="1"/>
          </p:cNvSpPr>
          <p:nvPr/>
        </p:nvSpPr>
        <p:spPr bwMode="auto">
          <a:xfrm>
            <a:off x="1270000" y="3136900"/>
            <a:ext cx="6805613" cy="1457325"/>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《工业企业设计卫生标准》及《水泥生产防尘技</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300"/>
              </a:lnSpc>
            </a:pPr>
            <a:r>
              <a:rPr lang="en-US" altLang="zh-CN" sz="2400" b="1">
                <a:solidFill>
                  <a:srgbClr val="003399"/>
                </a:solidFill>
                <a:latin typeface="黑体" panose="02010609060101010101" pitchFamily="49" charset="-122"/>
                <a:ea typeface="黑体" panose="02010609060101010101" pitchFamily="49" charset="-122"/>
              </a:rPr>
              <a:t>术规程》的有关要求，初步设计时应进一步补充、</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3300"/>
              </a:lnSpc>
            </a:pPr>
            <a:r>
              <a:rPr lang="en-US" altLang="zh-CN" sz="2400" b="1">
                <a:solidFill>
                  <a:srgbClr val="003399"/>
                </a:solidFill>
                <a:latin typeface="黑体" panose="02010609060101010101" pitchFamily="49" charset="-122"/>
                <a:ea typeface="黑体" panose="02010609060101010101" pitchFamily="49" charset="-122"/>
              </a:rPr>
              <a:t>完善除尘设施的设置，最大程度上降低粉尘。</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28708" name="TextBox 1"/>
          <p:cNvSpPr txBox="1">
            <a:spLocks noChangeArrowheads="1"/>
          </p:cNvSpPr>
          <p:nvPr/>
        </p:nvSpPr>
        <p:spPr bwMode="auto">
          <a:xfrm>
            <a:off x="1701800" y="1409700"/>
            <a:ext cx="556895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某拟建水泥厂防尘设施的分析与评价结论</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0"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四、职业病防护设施的有效性</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4" name="Text Box 6"/>
          <p:cNvSpPr txBox="1">
            <a:spLocks noChangeArrowheads="1"/>
          </p:cNvSpPr>
          <p:nvPr/>
        </p:nvSpPr>
        <p:spPr bwMode="auto">
          <a:xfrm>
            <a:off x="1214438" y="285750"/>
            <a:ext cx="6786562" cy="2081213"/>
          </a:xfrm>
          <a:prstGeom prst="rect">
            <a:avLst/>
          </a:prstGeom>
          <a:solidFill>
            <a:srgbClr val="008000"/>
          </a:solidFill>
          <a:ln w="12700">
            <a:noFill/>
            <a:miter lim="800000"/>
            <a:headEnd type="none" w="sm" len="sm"/>
            <a:tailEnd type="none" w="sm" len="sm"/>
          </a:ln>
          <a:effectLst/>
        </p:spPr>
        <p:txBody>
          <a:bodyPr lIns="90488" tIns="44450" rIns="90488" bIns="44450"/>
          <a:lstStyle/>
          <a:p>
            <a:pPr marL="565150" indent="-565150" defTabSz="762000" fontAlgn="auto">
              <a:lnSpc>
                <a:spcPts val="8000"/>
              </a:lnSpc>
              <a:spcBef>
                <a:spcPts val="0"/>
              </a:spcBef>
              <a:spcAft>
                <a:spcPts val="0"/>
              </a:spcAft>
              <a:buClr>
                <a:schemeClr val="tx2"/>
              </a:buClr>
              <a:buSzPct val="75000"/>
              <a:buFont typeface="Monotype Sorts" pitchFamily="2" charset="2"/>
              <a:buChar char="n"/>
              <a:defRPr/>
            </a:pPr>
            <a:r>
              <a:rPr lang="zh-CN" altLang="en-US" sz="3200" i="1" dirty="0">
                <a:solidFill>
                  <a:schemeClr val="bg1"/>
                </a:solidFill>
                <a:effectLst>
                  <a:outerShdw blurRad="38100" dist="38100" dir="2700000" algn="tl">
                    <a:srgbClr val="000000"/>
                  </a:outerShdw>
                </a:effectLst>
                <a:latin typeface="+mn-lt"/>
                <a:ea typeface="黑体" panose="02010609060101010101" pitchFamily="49" charset="-122"/>
              </a:rPr>
              <a:t>履行企业的社会责任与法律责任</a:t>
            </a:r>
            <a:endParaRPr lang="en-US" altLang="zh-CN" sz="3200" i="1" dirty="0">
              <a:solidFill>
                <a:schemeClr val="bg1"/>
              </a:solidFill>
              <a:effectLst>
                <a:outerShdw blurRad="38100" dist="38100" dir="2700000" algn="tl">
                  <a:srgbClr val="000000"/>
                </a:outerShdw>
              </a:effectLst>
              <a:latin typeface="+mn-lt"/>
              <a:ea typeface="黑体" panose="02010609060101010101" pitchFamily="49" charset="-122"/>
            </a:endParaRPr>
          </a:p>
          <a:p>
            <a:pPr marL="565150" indent="-565150" defTabSz="762000" fontAlgn="auto">
              <a:lnSpc>
                <a:spcPts val="8000"/>
              </a:lnSpc>
              <a:spcBef>
                <a:spcPts val="0"/>
              </a:spcBef>
              <a:spcAft>
                <a:spcPts val="0"/>
              </a:spcAft>
              <a:buClr>
                <a:schemeClr val="tx2"/>
              </a:buClr>
              <a:buSzPct val="75000"/>
              <a:buFont typeface="Monotype Sorts" pitchFamily="2" charset="2"/>
              <a:buChar char="n"/>
              <a:defRPr/>
            </a:pPr>
            <a:r>
              <a:rPr lang="zh-CN" altLang="en-US" sz="5400" i="1" dirty="0">
                <a:solidFill>
                  <a:schemeClr val="bg1"/>
                </a:solidFill>
                <a:effectLst>
                  <a:outerShdw blurRad="38100" dist="38100" dir="2700000" algn="tl">
                    <a:srgbClr val="000000"/>
                  </a:outerShdw>
                </a:effectLst>
                <a:latin typeface="+mn-lt"/>
                <a:ea typeface="黑体" panose="02010609060101010101" pitchFamily="49" charset="-122"/>
              </a:rPr>
              <a:t>保护员工的健康</a:t>
            </a:r>
            <a:endParaRPr lang="zh-CN" altLang="en-US" sz="5400" i="1" dirty="0">
              <a:solidFill>
                <a:schemeClr val="bg1"/>
              </a:solidFill>
              <a:effectLst>
                <a:outerShdw blurRad="38100" dist="38100" dir="2700000" algn="tl">
                  <a:srgbClr val="000000"/>
                </a:outerShdw>
              </a:effectLst>
              <a:latin typeface="+mn-lt"/>
              <a:ea typeface="黑体" panose="02010609060101010101" pitchFamily="49" charset="-122"/>
            </a:endParaRPr>
          </a:p>
        </p:txBody>
      </p:sp>
      <p:sp>
        <p:nvSpPr>
          <p:cNvPr id="191496" name="Rectangle 8"/>
          <p:cNvSpPr>
            <a:spLocks noChangeArrowheads="1"/>
          </p:cNvSpPr>
          <p:nvPr/>
        </p:nvSpPr>
        <p:spPr bwMode="auto">
          <a:xfrm>
            <a:off x="4000500" y="2420938"/>
            <a:ext cx="5143500" cy="2554287"/>
          </a:xfrm>
          <a:prstGeom prst="rect">
            <a:avLst/>
          </a:prstGeom>
          <a:noFill/>
          <a:ln w="12700">
            <a:noFill/>
            <a:miter lim="800000"/>
            <a:headEnd type="none" w="sm" len="sm"/>
            <a:tailEnd type="none" w="sm" len="sm"/>
          </a:ln>
          <a:effectLst/>
        </p:spPr>
        <p:txBody>
          <a:bodyPr>
            <a:spAutoFit/>
          </a:bodyPr>
          <a:lstStyle/>
          <a:p>
            <a:pPr defTabSz="762000" fontAlgn="auto">
              <a:spcBef>
                <a:spcPts val="0"/>
              </a:spcBef>
              <a:spcAft>
                <a:spcPts val="0"/>
              </a:spcAft>
              <a:defRPr/>
            </a:pPr>
            <a:r>
              <a:rPr lang="en-US" altLang="zh-CN" sz="4000" i="1" dirty="0">
                <a:solidFill>
                  <a:srgbClr val="0033CC"/>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rPr>
              <a:t>    </a:t>
            </a:r>
            <a:r>
              <a:rPr lang="zh-CN" altLang="en-US" sz="4000" i="1" dirty="0">
                <a:solidFill>
                  <a:srgbClr val="0033CC"/>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rPr>
              <a:t>就是保护员工及其家人的未来生活！</a:t>
            </a:r>
            <a:endParaRPr lang="en-US" altLang="zh-CN" sz="4000" i="1" dirty="0">
              <a:solidFill>
                <a:srgbClr val="0033CC"/>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endParaRPr>
          </a:p>
          <a:p>
            <a:pPr defTabSz="762000" fontAlgn="auto">
              <a:spcBef>
                <a:spcPts val="0"/>
              </a:spcBef>
              <a:spcAft>
                <a:spcPts val="0"/>
              </a:spcAft>
              <a:defRPr/>
            </a:pPr>
            <a:r>
              <a:rPr lang="en-US" altLang="zh-CN" sz="4000" i="1" dirty="0">
                <a:solidFill>
                  <a:srgbClr val="0033CC"/>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rPr>
              <a:t>    </a:t>
            </a:r>
            <a:r>
              <a:rPr lang="zh-CN" altLang="en-US" sz="4000" i="1" dirty="0">
                <a:solidFill>
                  <a:srgbClr val="0033CC"/>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rPr>
              <a:t>是实现企业可持续发展的重要保障！</a:t>
            </a:r>
            <a:endParaRPr lang="en-US" sz="4000" i="1" u="sng" dirty="0">
              <a:solidFill>
                <a:srgbClr val="0033CC"/>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endParaRPr>
          </a:p>
        </p:txBody>
      </p:sp>
      <p:pic>
        <p:nvPicPr>
          <p:cNvPr id="330755" name="Picture 10" descr="PE02272_"/>
          <p:cNvPicPr>
            <a:picLocks noChangeAspect="1" noChangeArrowheads="1"/>
          </p:cNvPicPr>
          <p:nvPr/>
        </p:nvPicPr>
        <p:blipFill>
          <a:blip r:embed="rId1"/>
          <a:srcRect/>
          <a:stretch>
            <a:fillRect/>
          </a:stretch>
        </p:blipFill>
        <p:spPr bwMode="auto">
          <a:xfrm>
            <a:off x="26988" y="4518025"/>
            <a:ext cx="2052637" cy="2227263"/>
          </a:xfrm>
          <a:prstGeom prst="rect">
            <a:avLst/>
          </a:prstGeom>
          <a:noFill/>
          <a:ln w="9525">
            <a:noFill/>
            <a:miter lim="800000"/>
            <a:headEnd/>
            <a:tailEnd/>
          </a:ln>
        </p:spPr>
      </p:pic>
      <p:sp>
        <p:nvSpPr>
          <p:cNvPr id="6" name="Rectangle 2"/>
          <p:cNvSpPr txBox="1">
            <a:spLocks noChangeArrowheads="1"/>
          </p:cNvSpPr>
          <p:nvPr/>
        </p:nvSpPr>
        <p:spPr bwMode="auto">
          <a:xfrm>
            <a:off x="4108450" y="5310188"/>
            <a:ext cx="5000625" cy="977900"/>
          </a:xfrm>
          <a:prstGeom prst="rect">
            <a:avLst/>
          </a:prstGeom>
          <a:noFill/>
          <a:ln w="9525">
            <a:noFill/>
            <a:miter lim="800000"/>
          </a:ln>
        </p:spPr>
        <p:txBody>
          <a:bodyPr anchor="ctr"/>
          <a:lstStyle/>
          <a:p>
            <a:pPr algn="ctr" fontAlgn="auto">
              <a:spcBef>
                <a:spcPts val="0"/>
              </a:spcBef>
              <a:spcAft>
                <a:spcPts val="0"/>
              </a:spcAft>
              <a:defRPr/>
            </a:pPr>
            <a:r>
              <a:rPr lang="zh-CN" altLang="en-US" sz="7200" i="1" dirty="0">
                <a:solidFill>
                  <a:srgbClr val="FF0000"/>
                </a:solidFill>
                <a:latin typeface="黑体" panose="02010609060101010101" pitchFamily="49" charset="-122"/>
                <a:ea typeface="黑体" panose="02010609060101010101" pitchFamily="49" charset="-122"/>
                <a:cs typeface="+mj-cs"/>
              </a:rPr>
              <a:t>谢  谢！</a:t>
            </a:r>
            <a:endParaRPr lang="zh-CN" altLang="en-US" sz="7200" i="1" dirty="0">
              <a:solidFill>
                <a:srgbClr val="FF0000"/>
              </a:solidFill>
              <a:latin typeface="黑体" panose="02010609060101010101" pitchFamily="49" charset="-122"/>
              <a:ea typeface="黑体" panose="02010609060101010101" pitchFamily="49" charset="-122"/>
              <a:cs typeface="+mj-cs"/>
            </a:endParaRPr>
          </a:p>
        </p:txBody>
      </p:sp>
      <p:pic>
        <p:nvPicPr>
          <p:cNvPr id="330757" name="Picture 4" descr="showimg1"/>
          <p:cNvPicPr>
            <a:picLocks noChangeAspect="1" noChangeArrowheads="1"/>
          </p:cNvPicPr>
          <p:nvPr/>
        </p:nvPicPr>
        <p:blipFill>
          <a:blip r:embed="rId2"/>
          <a:srcRect/>
          <a:stretch>
            <a:fillRect/>
          </a:stretch>
        </p:blipFill>
        <p:spPr bwMode="auto">
          <a:xfrm>
            <a:off x="2024063" y="2390775"/>
            <a:ext cx="1976437" cy="2647950"/>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91494">
                                            <p:txEl>
                                              <p:pRg st="0" end="0"/>
                                            </p:txEl>
                                          </p:spTgt>
                                        </p:tgtEl>
                                        <p:attrNameLst>
                                          <p:attrName>style.visibility</p:attrName>
                                        </p:attrNameLst>
                                      </p:cBhvr>
                                      <p:to>
                                        <p:strVal val="visible"/>
                                      </p:to>
                                    </p:set>
                                    <p:anim calcmode="lin" valueType="num">
                                      <p:cBhvr additive="base">
                                        <p:cTn id="7" dur="1000" fill="hold"/>
                                        <p:tgtEl>
                                          <p:spTgt spid="191494">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191494">
                                            <p:txEl>
                                              <p:pRg st="0" end="0"/>
                                            </p:txEl>
                                          </p:spTgt>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 presetClass="entr" presetSubtype="1" fill="hold" grpId="0" nodeType="afterEffect">
                                  <p:stCondLst>
                                    <p:cond delay="0"/>
                                  </p:stCondLst>
                                  <p:childTnLst>
                                    <p:set>
                                      <p:cBhvr>
                                        <p:cTn id="11" dur="1" fill="hold">
                                          <p:stCondLst>
                                            <p:cond delay="0"/>
                                          </p:stCondLst>
                                        </p:cTn>
                                        <p:tgtEl>
                                          <p:spTgt spid="191494">
                                            <p:txEl>
                                              <p:pRg st="1" end="1"/>
                                            </p:txEl>
                                          </p:spTgt>
                                        </p:tgtEl>
                                        <p:attrNameLst>
                                          <p:attrName>style.visibility</p:attrName>
                                        </p:attrNameLst>
                                      </p:cBhvr>
                                      <p:to>
                                        <p:strVal val="visible"/>
                                      </p:to>
                                    </p:set>
                                    <p:anim calcmode="lin" valueType="num">
                                      <p:cBhvr additive="base">
                                        <p:cTn id="12" dur="1000" fill="hold"/>
                                        <p:tgtEl>
                                          <p:spTgt spid="191494">
                                            <p:txEl>
                                              <p:pRg st="1" end="1"/>
                                            </p:txEl>
                                          </p:spTgt>
                                        </p:tgtEl>
                                        <p:attrNameLst>
                                          <p:attrName>ppt_x</p:attrName>
                                        </p:attrNameLst>
                                      </p:cBhvr>
                                      <p:tavLst>
                                        <p:tav tm="0">
                                          <p:val>
                                            <p:strVal val="#ppt_x"/>
                                          </p:val>
                                        </p:tav>
                                        <p:tav tm="100000">
                                          <p:val>
                                            <p:strVal val="#ppt_x"/>
                                          </p:val>
                                        </p:tav>
                                      </p:tavLst>
                                    </p:anim>
                                    <p:anim calcmode="lin" valueType="num">
                                      <p:cBhvr additive="base">
                                        <p:cTn id="13" dur="1000" fill="hold"/>
                                        <p:tgtEl>
                                          <p:spTgt spid="191494">
                                            <p:txEl>
                                              <p:pRg st="1" end="1"/>
                                            </p:txEl>
                                          </p:spTgt>
                                        </p:tgtEl>
                                        <p:attrNameLst>
                                          <p:attrName>ppt_y</p:attrName>
                                        </p:attrNameLst>
                                      </p:cBhvr>
                                      <p:tavLst>
                                        <p:tav tm="0">
                                          <p:val>
                                            <p:strVal val="0-#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stCondLst>
                                    <p:cond delay="0"/>
                                  </p:stCondLst>
                                  <p:iterate type="lt">
                                    <p:tmPct val="0"/>
                                  </p:iterate>
                                  <p:childTnLst>
                                    <p:set>
                                      <p:cBhvr>
                                        <p:cTn id="16" dur="1" fill="hold">
                                          <p:stCondLst>
                                            <p:cond delay="0"/>
                                          </p:stCondLst>
                                        </p:cTn>
                                        <p:tgtEl>
                                          <p:spTgt spid="191496">
                                            <p:txEl>
                                              <p:pRg st="0" end="0"/>
                                            </p:txEl>
                                          </p:spTgt>
                                        </p:tgtEl>
                                        <p:attrNameLst>
                                          <p:attrName>style.visibility</p:attrName>
                                        </p:attrNameLst>
                                      </p:cBhvr>
                                      <p:to>
                                        <p:strVal val="visible"/>
                                      </p:to>
                                    </p:set>
                                    <p:anim calcmode="lin" valueType="num">
                                      <p:cBhvr additive="base">
                                        <p:cTn id="17" dur="500" fill="hold"/>
                                        <p:tgtEl>
                                          <p:spTgt spid="191496">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91496">
                                            <p:txEl>
                                              <p:pRg st="0" end="0"/>
                                            </p:txEl>
                                          </p:spTgt>
                                        </p:tgtEl>
                                        <p:attrNameLst>
                                          <p:attrName>ppt_y</p:attrName>
                                        </p:attrNameLst>
                                      </p:cBhvr>
                                      <p:tavLst>
                                        <p:tav tm="0">
                                          <p:val>
                                            <p:strVal val="1+#ppt_h/2"/>
                                          </p:val>
                                        </p:tav>
                                        <p:tav tm="100000">
                                          <p:val>
                                            <p:strVal val="#ppt_y"/>
                                          </p:val>
                                        </p:tav>
                                      </p:tavLst>
                                    </p:anim>
                                  </p:childTnLst>
                                </p:cTn>
                              </p:par>
                            </p:childTnLst>
                          </p:cTn>
                        </p:par>
                        <p:par>
                          <p:cTn id="19" fill="hold">
                            <p:stCondLst>
                              <p:cond delay="2500"/>
                            </p:stCondLst>
                            <p:childTnLst>
                              <p:par>
                                <p:cTn id="20" presetID="2" presetClass="entr" presetSubtype="4" fill="hold" grpId="0" nodeType="afterEffect">
                                  <p:stCondLst>
                                    <p:cond delay="0"/>
                                  </p:stCondLst>
                                  <p:iterate type="lt">
                                    <p:tmPct val="0"/>
                                  </p:iterate>
                                  <p:childTnLst>
                                    <p:set>
                                      <p:cBhvr>
                                        <p:cTn id="21" dur="1" fill="hold">
                                          <p:stCondLst>
                                            <p:cond delay="0"/>
                                          </p:stCondLst>
                                        </p:cTn>
                                        <p:tgtEl>
                                          <p:spTgt spid="191496">
                                            <p:txEl>
                                              <p:pRg st="1" end="1"/>
                                            </p:txEl>
                                          </p:spTgt>
                                        </p:tgtEl>
                                        <p:attrNameLst>
                                          <p:attrName>style.visibility</p:attrName>
                                        </p:attrNameLst>
                                      </p:cBhvr>
                                      <p:to>
                                        <p:strVal val="visible"/>
                                      </p:to>
                                    </p:set>
                                    <p:anim calcmode="lin" valueType="num">
                                      <p:cBhvr additive="base">
                                        <p:cTn id="22" dur="500" fill="hold"/>
                                        <p:tgtEl>
                                          <p:spTgt spid="191496">
                                            <p:txEl>
                                              <p:pRg st="1" end="1"/>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91496">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494" grpId="0" autoUpdateAnimBg="0" build="p"/>
      <p:bldP spid="191496" grpId="0" build="allAtOnce"/>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TextBox 1"/>
          <p:cNvSpPr txBox="1">
            <a:spLocks noChangeArrowheads="1"/>
          </p:cNvSpPr>
          <p:nvPr/>
        </p:nvSpPr>
        <p:spPr bwMode="auto">
          <a:xfrm>
            <a:off x="1763688" y="548680"/>
            <a:ext cx="5946775" cy="892175"/>
          </a:xfrm>
          <a:prstGeom prst="rect">
            <a:avLst/>
          </a:prstGeom>
          <a:noFill/>
          <a:ln w="9525">
            <a:noFill/>
            <a:miter lim="800000"/>
          </a:ln>
        </p:spPr>
        <p:txBody>
          <a:bodyPr wrap="none" lIns="0" tIns="0" rIns="0">
            <a:spAutoFit/>
          </a:bodyPr>
          <a:lstStyle/>
          <a:p>
            <a:pPr>
              <a:lnSpc>
                <a:spcPts val="6600"/>
              </a:lnSpc>
            </a:pPr>
            <a:r>
              <a:rPr lang="en-US" altLang="zh-CN" sz="6600" b="1">
                <a:solidFill>
                  <a:srgbClr val="FF0000"/>
                </a:solidFill>
                <a:latin typeface="黑体" panose="02010609060101010101" pitchFamily="49" charset="-122"/>
                <a:ea typeface="黑体" panose="02010609060101010101" pitchFamily="49" charset="-122"/>
              </a:rPr>
              <a:t>敬请批评指正！</a:t>
            </a:r>
            <a:endParaRPr lang="en-US" altLang="zh-CN" sz="6600" b="1">
              <a:solidFill>
                <a:srgbClr val="FF0000"/>
              </a:solidFill>
              <a:latin typeface="黑体" panose="02010609060101010101" pitchFamily="49" charset="-122"/>
              <a:ea typeface="黑体" panose="02010609060101010101" pitchFamily="49" charset="-122"/>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09" name="Group 983"/>
          <p:cNvGrpSpPr/>
          <p:nvPr/>
        </p:nvGrpSpPr>
        <p:grpSpPr bwMode="auto">
          <a:xfrm>
            <a:off x="304800" y="1066800"/>
            <a:ext cx="8513763" cy="5503863"/>
            <a:chOff x="196" y="672"/>
            <a:chExt cx="5363" cy="3467"/>
          </a:xfrm>
        </p:grpSpPr>
        <p:sp>
          <p:nvSpPr>
            <p:cNvPr id="18150" name="Rectangle 981"/>
            <p:cNvSpPr>
              <a:spLocks noChangeArrowheads="1"/>
            </p:cNvSpPr>
            <p:nvPr/>
          </p:nvSpPr>
          <p:spPr bwMode="auto">
            <a:xfrm>
              <a:off x="1503" y="3516"/>
              <a:ext cx="225" cy="36"/>
            </a:xfrm>
            <a:prstGeom prst="rect">
              <a:avLst/>
            </a:prstGeom>
            <a:solidFill>
              <a:srgbClr val="FFFF00"/>
            </a:solidFill>
            <a:ln w="9525">
              <a:noFill/>
              <a:miter lim="800000"/>
            </a:ln>
          </p:spPr>
          <p:txBody>
            <a:bodyPr/>
            <a:lstStyle/>
            <a:p>
              <a:endParaRPr lang="zh-CN" altLang="en-US" sz="2800" b="1">
                <a:ea typeface="黑体" panose="02010609060101010101" pitchFamily="49" charset="-122"/>
              </a:endParaRPr>
            </a:p>
          </p:txBody>
        </p:sp>
        <p:sp>
          <p:nvSpPr>
            <p:cNvPr id="18151" name="Rectangle 2"/>
            <p:cNvSpPr>
              <a:spLocks noChangeArrowheads="1"/>
            </p:cNvSpPr>
            <p:nvPr/>
          </p:nvSpPr>
          <p:spPr bwMode="auto">
            <a:xfrm>
              <a:off x="198" y="672"/>
              <a:ext cx="5361" cy="3450"/>
            </a:xfrm>
            <a:prstGeom prst="rect">
              <a:avLst/>
            </a:prstGeom>
            <a:gradFill rotWithShape="0">
              <a:gsLst>
                <a:gs pos="0">
                  <a:srgbClr val="5E9EFF"/>
                </a:gs>
                <a:gs pos="39999">
                  <a:srgbClr val="85C2FF"/>
                </a:gs>
                <a:gs pos="70000">
                  <a:srgbClr val="C4D6EB"/>
                </a:gs>
                <a:gs pos="100000">
                  <a:srgbClr val="FFEBFA"/>
                </a:gs>
              </a:gsLst>
              <a:lin ang="5400000" scaled="1"/>
            </a:gradFill>
            <a:ln w="9525">
              <a:noFill/>
              <a:miter lim="800000"/>
            </a:ln>
          </p:spPr>
          <p:txBody>
            <a:bodyPr wrap="none" anchor="ctr"/>
            <a:lstStyle/>
            <a:p>
              <a:endParaRPr lang="zh-CN" altLang="en-US" sz="2800" b="1">
                <a:ea typeface="黑体" panose="02010609060101010101" pitchFamily="49" charset="-122"/>
              </a:endParaRPr>
            </a:p>
          </p:txBody>
        </p:sp>
        <p:grpSp>
          <p:nvGrpSpPr>
            <p:cNvPr id="18152" name="Group 207"/>
            <p:cNvGrpSpPr/>
            <p:nvPr/>
          </p:nvGrpSpPr>
          <p:grpSpPr bwMode="auto">
            <a:xfrm>
              <a:off x="196" y="2415"/>
              <a:ext cx="5360" cy="1724"/>
              <a:chOff x="196" y="2415"/>
              <a:chExt cx="5360" cy="1724"/>
            </a:xfrm>
          </p:grpSpPr>
          <p:sp>
            <p:nvSpPr>
              <p:cNvPr id="18190" name="Rectangle 7"/>
              <p:cNvSpPr>
                <a:spLocks noChangeArrowheads="1"/>
              </p:cNvSpPr>
              <p:nvPr/>
            </p:nvSpPr>
            <p:spPr bwMode="auto">
              <a:xfrm>
                <a:off x="196" y="4121"/>
                <a:ext cx="5360" cy="17"/>
              </a:xfrm>
              <a:prstGeom prst="rect">
                <a:avLst/>
              </a:prstGeom>
              <a:solidFill>
                <a:srgbClr val="00B200"/>
              </a:solidFill>
              <a:ln w="9525">
                <a:noFill/>
                <a:miter lim="800000"/>
              </a:ln>
            </p:spPr>
            <p:txBody>
              <a:bodyPr/>
              <a:lstStyle/>
              <a:p>
                <a:endParaRPr lang="zh-CN" altLang="en-US" sz="2800" b="1">
                  <a:ea typeface="黑体" panose="02010609060101010101" pitchFamily="49" charset="-122"/>
                </a:endParaRPr>
              </a:p>
            </p:txBody>
          </p:sp>
          <p:sp>
            <p:nvSpPr>
              <p:cNvPr id="18191" name="Rectangle 8"/>
              <p:cNvSpPr>
                <a:spLocks noChangeArrowheads="1"/>
              </p:cNvSpPr>
              <p:nvPr/>
            </p:nvSpPr>
            <p:spPr bwMode="auto">
              <a:xfrm>
                <a:off x="196" y="4105"/>
                <a:ext cx="5360" cy="16"/>
              </a:xfrm>
              <a:prstGeom prst="rect">
                <a:avLst/>
              </a:prstGeom>
              <a:solidFill>
                <a:srgbClr val="01B200"/>
              </a:solidFill>
              <a:ln w="9525">
                <a:noFill/>
                <a:miter lim="800000"/>
              </a:ln>
            </p:spPr>
            <p:txBody>
              <a:bodyPr/>
              <a:lstStyle/>
              <a:p>
                <a:endParaRPr lang="zh-CN" altLang="en-US" sz="2800" b="1">
                  <a:ea typeface="黑体" panose="02010609060101010101" pitchFamily="49" charset="-122"/>
                </a:endParaRPr>
              </a:p>
            </p:txBody>
          </p:sp>
          <p:sp>
            <p:nvSpPr>
              <p:cNvPr id="18192" name="Rectangle 9"/>
              <p:cNvSpPr>
                <a:spLocks noChangeArrowheads="1"/>
              </p:cNvSpPr>
              <p:nvPr/>
            </p:nvSpPr>
            <p:spPr bwMode="auto">
              <a:xfrm>
                <a:off x="196" y="4088"/>
                <a:ext cx="5360" cy="17"/>
              </a:xfrm>
              <a:prstGeom prst="rect">
                <a:avLst/>
              </a:prstGeom>
              <a:solidFill>
                <a:srgbClr val="02B300"/>
              </a:solidFill>
              <a:ln w="9525">
                <a:noFill/>
                <a:miter lim="800000"/>
              </a:ln>
            </p:spPr>
            <p:txBody>
              <a:bodyPr/>
              <a:lstStyle/>
              <a:p>
                <a:endParaRPr lang="zh-CN" altLang="en-US" sz="2800" b="1">
                  <a:ea typeface="黑体" panose="02010609060101010101" pitchFamily="49" charset="-122"/>
                </a:endParaRPr>
              </a:p>
            </p:txBody>
          </p:sp>
          <p:sp>
            <p:nvSpPr>
              <p:cNvPr id="18193" name="Rectangle 10"/>
              <p:cNvSpPr>
                <a:spLocks noChangeArrowheads="1"/>
              </p:cNvSpPr>
              <p:nvPr/>
            </p:nvSpPr>
            <p:spPr bwMode="auto">
              <a:xfrm>
                <a:off x="196" y="4071"/>
                <a:ext cx="5360" cy="17"/>
              </a:xfrm>
              <a:prstGeom prst="rect">
                <a:avLst/>
              </a:prstGeom>
              <a:solidFill>
                <a:srgbClr val="03B400"/>
              </a:solidFill>
              <a:ln w="9525">
                <a:noFill/>
                <a:miter lim="800000"/>
              </a:ln>
            </p:spPr>
            <p:txBody>
              <a:bodyPr/>
              <a:lstStyle/>
              <a:p>
                <a:endParaRPr lang="zh-CN" altLang="en-US" sz="2800" b="1">
                  <a:ea typeface="黑体" panose="02010609060101010101" pitchFamily="49" charset="-122"/>
                </a:endParaRPr>
              </a:p>
            </p:txBody>
          </p:sp>
          <p:sp>
            <p:nvSpPr>
              <p:cNvPr id="18194" name="Rectangle 11"/>
              <p:cNvSpPr>
                <a:spLocks noChangeArrowheads="1"/>
              </p:cNvSpPr>
              <p:nvPr/>
            </p:nvSpPr>
            <p:spPr bwMode="auto">
              <a:xfrm>
                <a:off x="196" y="4055"/>
                <a:ext cx="5360" cy="16"/>
              </a:xfrm>
              <a:prstGeom prst="rect">
                <a:avLst/>
              </a:prstGeom>
              <a:solidFill>
                <a:srgbClr val="04B500"/>
              </a:solidFill>
              <a:ln w="9525">
                <a:noFill/>
                <a:miter lim="800000"/>
              </a:ln>
            </p:spPr>
            <p:txBody>
              <a:bodyPr/>
              <a:lstStyle/>
              <a:p>
                <a:endParaRPr lang="zh-CN" altLang="en-US" sz="2800" b="1">
                  <a:ea typeface="黑体" panose="02010609060101010101" pitchFamily="49" charset="-122"/>
                </a:endParaRPr>
              </a:p>
            </p:txBody>
          </p:sp>
          <p:sp>
            <p:nvSpPr>
              <p:cNvPr id="18195" name="Rectangle 12"/>
              <p:cNvSpPr>
                <a:spLocks noChangeArrowheads="1"/>
              </p:cNvSpPr>
              <p:nvPr/>
            </p:nvSpPr>
            <p:spPr bwMode="auto">
              <a:xfrm>
                <a:off x="196" y="4038"/>
                <a:ext cx="5360" cy="17"/>
              </a:xfrm>
              <a:prstGeom prst="rect">
                <a:avLst/>
              </a:prstGeom>
              <a:solidFill>
                <a:srgbClr val="06B500"/>
              </a:solidFill>
              <a:ln w="9525">
                <a:noFill/>
                <a:miter lim="800000"/>
              </a:ln>
            </p:spPr>
            <p:txBody>
              <a:bodyPr/>
              <a:lstStyle/>
              <a:p>
                <a:endParaRPr lang="zh-CN" altLang="en-US" sz="2800" b="1">
                  <a:ea typeface="黑体" panose="02010609060101010101" pitchFamily="49" charset="-122"/>
                </a:endParaRPr>
              </a:p>
            </p:txBody>
          </p:sp>
          <p:sp>
            <p:nvSpPr>
              <p:cNvPr id="18196" name="Rectangle 13"/>
              <p:cNvSpPr>
                <a:spLocks noChangeArrowheads="1"/>
              </p:cNvSpPr>
              <p:nvPr/>
            </p:nvSpPr>
            <p:spPr bwMode="auto">
              <a:xfrm>
                <a:off x="196" y="4021"/>
                <a:ext cx="5360" cy="17"/>
              </a:xfrm>
              <a:prstGeom prst="rect">
                <a:avLst/>
              </a:prstGeom>
              <a:solidFill>
                <a:srgbClr val="07B600"/>
              </a:solidFill>
              <a:ln w="9525">
                <a:noFill/>
                <a:miter lim="800000"/>
              </a:ln>
            </p:spPr>
            <p:txBody>
              <a:bodyPr/>
              <a:lstStyle/>
              <a:p>
                <a:endParaRPr lang="zh-CN" altLang="en-US" sz="2800" b="1">
                  <a:ea typeface="黑体" panose="02010609060101010101" pitchFamily="49" charset="-122"/>
                </a:endParaRPr>
              </a:p>
            </p:txBody>
          </p:sp>
          <p:sp>
            <p:nvSpPr>
              <p:cNvPr id="18197" name="Rectangle 14"/>
              <p:cNvSpPr>
                <a:spLocks noChangeArrowheads="1"/>
              </p:cNvSpPr>
              <p:nvPr/>
            </p:nvSpPr>
            <p:spPr bwMode="auto">
              <a:xfrm>
                <a:off x="196" y="4005"/>
                <a:ext cx="5360" cy="16"/>
              </a:xfrm>
              <a:prstGeom prst="rect">
                <a:avLst/>
              </a:prstGeom>
              <a:solidFill>
                <a:srgbClr val="08B700"/>
              </a:solidFill>
              <a:ln w="9525">
                <a:noFill/>
                <a:miter lim="800000"/>
              </a:ln>
            </p:spPr>
            <p:txBody>
              <a:bodyPr/>
              <a:lstStyle/>
              <a:p>
                <a:endParaRPr lang="zh-CN" altLang="en-US" sz="2800" b="1">
                  <a:ea typeface="黑体" panose="02010609060101010101" pitchFamily="49" charset="-122"/>
                </a:endParaRPr>
              </a:p>
            </p:txBody>
          </p:sp>
          <p:sp>
            <p:nvSpPr>
              <p:cNvPr id="18198" name="Rectangle 15"/>
              <p:cNvSpPr>
                <a:spLocks noChangeArrowheads="1"/>
              </p:cNvSpPr>
              <p:nvPr/>
            </p:nvSpPr>
            <p:spPr bwMode="auto">
              <a:xfrm>
                <a:off x="196" y="3988"/>
                <a:ext cx="5360" cy="17"/>
              </a:xfrm>
              <a:prstGeom prst="rect">
                <a:avLst/>
              </a:prstGeom>
              <a:solidFill>
                <a:srgbClr val="09B800"/>
              </a:solidFill>
              <a:ln w="9525">
                <a:noFill/>
                <a:miter lim="800000"/>
              </a:ln>
            </p:spPr>
            <p:txBody>
              <a:bodyPr/>
              <a:lstStyle/>
              <a:p>
                <a:endParaRPr lang="zh-CN" altLang="en-US" sz="2800" b="1">
                  <a:ea typeface="黑体" panose="02010609060101010101" pitchFamily="49" charset="-122"/>
                </a:endParaRPr>
              </a:p>
            </p:txBody>
          </p:sp>
          <p:sp>
            <p:nvSpPr>
              <p:cNvPr id="18199" name="Rectangle 16"/>
              <p:cNvSpPr>
                <a:spLocks noChangeArrowheads="1"/>
              </p:cNvSpPr>
              <p:nvPr/>
            </p:nvSpPr>
            <p:spPr bwMode="auto">
              <a:xfrm>
                <a:off x="196" y="3971"/>
                <a:ext cx="5360" cy="17"/>
              </a:xfrm>
              <a:prstGeom prst="rect">
                <a:avLst/>
              </a:prstGeom>
              <a:solidFill>
                <a:srgbClr val="0BB800"/>
              </a:solidFill>
              <a:ln w="9525">
                <a:noFill/>
                <a:miter lim="800000"/>
              </a:ln>
            </p:spPr>
            <p:txBody>
              <a:bodyPr/>
              <a:lstStyle/>
              <a:p>
                <a:endParaRPr lang="zh-CN" altLang="en-US" sz="2800" b="1">
                  <a:ea typeface="黑体" panose="02010609060101010101" pitchFamily="49" charset="-122"/>
                </a:endParaRPr>
              </a:p>
            </p:txBody>
          </p:sp>
          <p:sp>
            <p:nvSpPr>
              <p:cNvPr id="18200" name="Rectangle 17"/>
              <p:cNvSpPr>
                <a:spLocks noChangeArrowheads="1"/>
              </p:cNvSpPr>
              <p:nvPr/>
            </p:nvSpPr>
            <p:spPr bwMode="auto">
              <a:xfrm>
                <a:off x="196" y="3955"/>
                <a:ext cx="5360" cy="16"/>
              </a:xfrm>
              <a:prstGeom prst="rect">
                <a:avLst/>
              </a:prstGeom>
              <a:solidFill>
                <a:srgbClr val="0CB900"/>
              </a:solidFill>
              <a:ln w="9525">
                <a:noFill/>
                <a:miter lim="800000"/>
              </a:ln>
            </p:spPr>
            <p:txBody>
              <a:bodyPr/>
              <a:lstStyle/>
              <a:p>
                <a:endParaRPr lang="zh-CN" altLang="en-US" sz="2800" b="1">
                  <a:ea typeface="黑体" panose="02010609060101010101" pitchFamily="49" charset="-122"/>
                </a:endParaRPr>
              </a:p>
            </p:txBody>
          </p:sp>
          <p:sp>
            <p:nvSpPr>
              <p:cNvPr id="18201" name="Rectangle 18"/>
              <p:cNvSpPr>
                <a:spLocks noChangeArrowheads="1"/>
              </p:cNvSpPr>
              <p:nvPr/>
            </p:nvSpPr>
            <p:spPr bwMode="auto">
              <a:xfrm>
                <a:off x="196" y="3937"/>
                <a:ext cx="5360" cy="18"/>
              </a:xfrm>
              <a:prstGeom prst="rect">
                <a:avLst/>
              </a:prstGeom>
              <a:solidFill>
                <a:srgbClr val="0DBA00"/>
              </a:solidFill>
              <a:ln w="9525">
                <a:noFill/>
                <a:miter lim="800000"/>
              </a:ln>
            </p:spPr>
            <p:txBody>
              <a:bodyPr/>
              <a:lstStyle/>
              <a:p>
                <a:endParaRPr lang="zh-CN" altLang="en-US" sz="2800" b="1">
                  <a:ea typeface="黑体" panose="02010609060101010101" pitchFamily="49" charset="-122"/>
                </a:endParaRPr>
              </a:p>
            </p:txBody>
          </p:sp>
          <p:sp>
            <p:nvSpPr>
              <p:cNvPr id="18202" name="Rectangle 19"/>
              <p:cNvSpPr>
                <a:spLocks noChangeArrowheads="1"/>
              </p:cNvSpPr>
              <p:nvPr/>
            </p:nvSpPr>
            <p:spPr bwMode="auto">
              <a:xfrm>
                <a:off x="196" y="3921"/>
                <a:ext cx="5360" cy="16"/>
              </a:xfrm>
              <a:prstGeom prst="rect">
                <a:avLst/>
              </a:prstGeom>
              <a:solidFill>
                <a:srgbClr val="0EBB00"/>
              </a:solidFill>
              <a:ln w="9525">
                <a:noFill/>
                <a:miter lim="800000"/>
              </a:ln>
            </p:spPr>
            <p:txBody>
              <a:bodyPr/>
              <a:lstStyle/>
              <a:p>
                <a:endParaRPr lang="zh-CN" altLang="en-US" sz="2800" b="1">
                  <a:ea typeface="黑体" panose="02010609060101010101" pitchFamily="49" charset="-122"/>
                </a:endParaRPr>
              </a:p>
            </p:txBody>
          </p:sp>
          <p:sp>
            <p:nvSpPr>
              <p:cNvPr id="18203" name="Rectangle 20"/>
              <p:cNvSpPr>
                <a:spLocks noChangeArrowheads="1"/>
              </p:cNvSpPr>
              <p:nvPr/>
            </p:nvSpPr>
            <p:spPr bwMode="auto">
              <a:xfrm>
                <a:off x="196" y="3904"/>
                <a:ext cx="5360" cy="17"/>
              </a:xfrm>
              <a:prstGeom prst="rect">
                <a:avLst/>
              </a:prstGeom>
              <a:solidFill>
                <a:srgbClr val="10BB00"/>
              </a:solidFill>
              <a:ln w="9525">
                <a:noFill/>
                <a:miter lim="800000"/>
              </a:ln>
            </p:spPr>
            <p:txBody>
              <a:bodyPr/>
              <a:lstStyle/>
              <a:p>
                <a:endParaRPr lang="zh-CN" altLang="en-US" sz="2800" b="1">
                  <a:ea typeface="黑体" panose="02010609060101010101" pitchFamily="49" charset="-122"/>
                </a:endParaRPr>
              </a:p>
            </p:txBody>
          </p:sp>
          <p:sp>
            <p:nvSpPr>
              <p:cNvPr id="18204" name="Rectangle 21"/>
              <p:cNvSpPr>
                <a:spLocks noChangeArrowheads="1"/>
              </p:cNvSpPr>
              <p:nvPr/>
            </p:nvSpPr>
            <p:spPr bwMode="auto">
              <a:xfrm>
                <a:off x="196" y="3887"/>
                <a:ext cx="5360" cy="17"/>
              </a:xfrm>
              <a:prstGeom prst="rect">
                <a:avLst/>
              </a:prstGeom>
              <a:solidFill>
                <a:srgbClr val="11BC00"/>
              </a:solidFill>
              <a:ln w="9525">
                <a:noFill/>
                <a:miter lim="800000"/>
              </a:ln>
            </p:spPr>
            <p:txBody>
              <a:bodyPr/>
              <a:lstStyle/>
              <a:p>
                <a:endParaRPr lang="zh-CN" altLang="en-US" sz="2800" b="1">
                  <a:ea typeface="黑体" panose="02010609060101010101" pitchFamily="49" charset="-122"/>
                </a:endParaRPr>
              </a:p>
            </p:txBody>
          </p:sp>
          <p:sp>
            <p:nvSpPr>
              <p:cNvPr id="18205" name="Rectangle 22"/>
              <p:cNvSpPr>
                <a:spLocks noChangeArrowheads="1"/>
              </p:cNvSpPr>
              <p:nvPr/>
            </p:nvSpPr>
            <p:spPr bwMode="auto">
              <a:xfrm>
                <a:off x="196" y="3871"/>
                <a:ext cx="5360" cy="16"/>
              </a:xfrm>
              <a:prstGeom prst="rect">
                <a:avLst/>
              </a:prstGeom>
              <a:solidFill>
                <a:srgbClr val="12BD00"/>
              </a:solidFill>
              <a:ln w="9525">
                <a:noFill/>
                <a:miter lim="800000"/>
              </a:ln>
            </p:spPr>
            <p:txBody>
              <a:bodyPr/>
              <a:lstStyle/>
              <a:p>
                <a:endParaRPr lang="zh-CN" altLang="en-US" sz="2800" b="1">
                  <a:ea typeface="黑体" panose="02010609060101010101" pitchFamily="49" charset="-122"/>
                </a:endParaRPr>
              </a:p>
            </p:txBody>
          </p:sp>
          <p:sp>
            <p:nvSpPr>
              <p:cNvPr id="18206" name="Rectangle 23"/>
              <p:cNvSpPr>
                <a:spLocks noChangeArrowheads="1"/>
              </p:cNvSpPr>
              <p:nvPr/>
            </p:nvSpPr>
            <p:spPr bwMode="auto">
              <a:xfrm>
                <a:off x="196" y="3854"/>
                <a:ext cx="5360" cy="17"/>
              </a:xfrm>
              <a:prstGeom prst="rect">
                <a:avLst/>
              </a:prstGeom>
              <a:solidFill>
                <a:srgbClr val="13BE00"/>
              </a:solidFill>
              <a:ln w="9525">
                <a:noFill/>
                <a:miter lim="800000"/>
              </a:ln>
            </p:spPr>
            <p:txBody>
              <a:bodyPr/>
              <a:lstStyle/>
              <a:p>
                <a:endParaRPr lang="zh-CN" altLang="en-US" sz="2800" b="1">
                  <a:ea typeface="黑体" panose="02010609060101010101" pitchFamily="49" charset="-122"/>
                </a:endParaRPr>
              </a:p>
            </p:txBody>
          </p:sp>
          <p:sp>
            <p:nvSpPr>
              <p:cNvPr id="18207" name="Rectangle 24"/>
              <p:cNvSpPr>
                <a:spLocks noChangeArrowheads="1"/>
              </p:cNvSpPr>
              <p:nvPr/>
            </p:nvSpPr>
            <p:spPr bwMode="auto">
              <a:xfrm>
                <a:off x="196" y="3837"/>
                <a:ext cx="5360" cy="17"/>
              </a:xfrm>
              <a:prstGeom prst="rect">
                <a:avLst/>
              </a:prstGeom>
              <a:solidFill>
                <a:srgbClr val="15BE00"/>
              </a:solidFill>
              <a:ln w="9525">
                <a:noFill/>
                <a:miter lim="800000"/>
              </a:ln>
            </p:spPr>
            <p:txBody>
              <a:bodyPr/>
              <a:lstStyle/>
              <a:p>
                <a:endParaRPr lang="zh-CN" altLang="en-US" sz="2800" b="1">
                  <a:ea typeface="黑体" panose="02010609060101010101" pitchFamily="49" charset="-122"/>
                </a:endParaRPr>
              </a:p>
            </p:txBody>
          </p:sp>
          <p:sp>
            <p:nvSpPr>
              <p:cNvPr id="18208" name="Rectangle 25"/>
              <p:cNvSpPr>
                <a:spLocks noChangeArrowheads="1"/>
              </p:cNvSpPr>
              <p:nvPr/>
            </p:nvSpPr>
            <p:spPr bwMode="auto">
              <a:xfrm>
                <a:off x="196" y="3821"/>
                <a:ext cx="5360" cy="16"/>
              </a:xfrm>
              <a:prstGeom prst="rect">
                <a:avLst/>
              </a:prstGeom>
              <a:solidFill>
                <a:srgbClr val="16BF00"/>
              </a:solidFill>
              <a:ln w="9525">
                <a:noFill/>
                <a:miter lim="800000"/>
              </a:ln>
            </p:spPr>
            <p:txBody>
              <a:bodyPr/>
              <a:lstStyle/>
              <a:p>
                <a:endParaRPr lang="zh-CN" altLang="en-US" sz="2800" b="1">
                  <a:ea typeface="黑体" panose="02010609060101010101" pitchFamily="49" charset="-122"/>
                </a:endParaRPr>
              </a:p>
            </p:txBody>
          </p:sp>
          <p:sp>
            <p:nvSpPr>
              <p:cNvPr id="18209" name="Rectangle 26"/>
              <p:cNvSpPr>
                <a:spLocks noChangeArrowheads="1"/>
              </p:cNvSpPr>
              <p:nvPr/>
            </p:nvSpPr>
            <p:spPr bwMode="auto">
              <a:xfrm>
                <a:off x="196" y="3804"/>
                <a:ext cx="5360" cy="17"/>
              </a:xfrm>
              <a:prstGeom prst="rect">
                <a:avLst/>
              </a:prstGeom>
              <a:solidFill>
                <a:srgbClr val="17C000"/>
              </a:solidFill>
              <a:ln w="9525">
                <a:noFill/>
                <a:miter lim="800000"/>
              </a:ln>
            </p:spPr>
            <p:txBody>
              <a:bodyPr/>
              <a:lstStyle/>
              <a:p>
                <a:endParaRPr lang="zh-CN" altLang="en-US" sz="2800" b="1">
                  <a:ea typeface="黑体" panose="02010609060101010101" pitchFamily="49" charset="-122"/>
                </a:endParaRPr>
              </a:p>
            </p:txBody>
          </p:sp>
          <p:sp>
            <p:nvSpPr>
              <p:cNvPr id="18210" name="Rectangle 27"/>
              <p:cNvSpPr>
                <a:spLocks noChangeArrowheads="1"/>
              </p:cNvSpPr>
              <p:nvPr/>
            </p:nvSpPr>
            <p:spPr bwMode="auto">
              <a:xfrm>
                <a:off x="196" y="3787"/>
                <a:ext cx="5360" cy="17"/>
              </a:xfrm>
              <a:prstGeom prst="rect">
                <a:avLst/>
              </a:prstGeom>
              <a:solidFill>
                <a:srgbClr val="18C100"/>
              </a:solidFill>
              <a:ln w="9525">
                <a:noFill/>
                <a:miter lim="800000"/>
              </a:ln>
            </p:spPr>
            <p:txBody>
              <a:bodyPr/>
              <a:lstStyle/>
              <a:p>
                <a:endParaRPr lang="zh-CN" altLang="en-US" sz="2800" b="1">
                  <a:ea typeface="黑体" panose="02010609060101010101" pitchFamily="49" charset="-122"/>
                </a:endParaRPr>
              </a:p>
            </p:txBody>
          </p:sp>
          <p:sp>
            <p:nvSpPr>
              <p:cNvPr id="18211" name="Rectangle 28"/>
              <p:cNvSpPr>
                <a:spLocks noChangeArrowheads="1"/>
              </p:cNvSpPr>
              <p:nvPr/>
            </p:nvSpPr>
            <p:spPr bwMode="auto">
              <a:xfrm>
                <a:off x="196" y="3770"/>
                <a:ext cx="5360" cy="17"/>
              </a:xfrm>
              <a:prstGeom prst="rect">
                <a:avLst/>
              </a:prstGeom>
              <a:solidFill>
                <a:srgbClr val="1AC100"/>
              </a:solidFill>
              <a:ln w="9525">
                <a:noFill/>
                <a:miter lim="800000"/>
              </a:ln>
            </p:spPr>
            <p:txBody>
              <a:bodyPr/>
              <a:lstStyle/>
              <a:p>
                <a:endParaRPr lang="zh-CN" altLang="en-US" sz="2800" b="1">
                  <a:ea typeface="黑体" panose="02010609060101010101" pitchFamily="49" charset="-122"/>
                </a:endParaRPr>
              </a:p>
            </p:txBody>
          </p:sp>
          <p:sp>
            <p:nvSpPr>
              <p:cNvPr id="18212" name="Rectangle 29"/>
              <p:cNvSpPr>
                <a:spLocks noChangeArrowheads="1"/>
              </p:cNvSpPr>
              <p:nvPr/>
            </p:nvSpPr>
            <p:spPr bwMode="auto">
              <a:xfrm>
                <a:off x="196" y="3754"/>
                <a:ext cx="5360" cy="16"/>
              </a:xfrm>
              <a:prstGeom prst="rect">
                <a:avLst/>
              </a:prstGeom>
              <a:solidFill>
                <a:srgbClr val="1BC200"/>
              </a:solidFill>
              <a:ln w="9525">
                <a:noFill/>
                <a:miter lim="800000"/>
              </a:ln>
            </p:spPr>
            <p:txBody>
              <a:bodyPr/>
              <a:lstStyle/>
              <a:p>
                <a:endParaRPr lang="zh-CN" altLang="en-US" sz="2800" b="1">
                  <a:ea typeface="黑体" panose="02010609060101010101" pitchFamily="49" charset="-122"/>
                </a:endParaRPr>
              </a:p>
            </p:txBody>
          </p:sp>
          <p:sp>
            <p:nvSpPr>
              <p:cNvPr id="18213" name="Rectangle 30"/>
              <p:cNvSpPr>
                <a:spLocks noChangeArrowheads="1"/>
              </p:cNvSpPr>
              <p:nvPr/>
            </p:nvSpPr>
            <p:spPr bwMode="auto">
              <a:xfrm>
                <a:off x="196" y="3737"/>
                <a:ext cx="5360" cy="17"/>
              </a:xfrm>
              <a:prstGeom prst="rect">
                <a:avLst/>
              </a:prstGeom>
              <a:solidFill>
                <a:srgbClr val="1CC300"/>
              </a:solidFill>
              <a:ln w="9525">
                <a:noFill/>
                <a:miter lim="800000"/>
              </a:ln>
            </p:spPr>
            <p:txBody>
              <a:bodyPr/>
              <a:lstStyle/>
              <a:p>
                <a:endParaRPr lang="zh-CN" altLang="en-US" sz="2800" b="1">
                  <a:ea typeface="黑体" panose="02010609060101010101" pitchFamily="49" charset="-122"/>
                </a:endParaRPr>
              </a:p>
            </p:txBody>
          </p:sp>
          <p:sp>
            <p:nvSpPr>
              <p:cNvPr id="18214" name="Rectangle 31"/>
              <p:cNvSpPr>
                <a:spLocks noChangeArrowheads="1"/>
              </p:cNvSpPr>
              <p:nvPr/>
            </p:nvSpPr>
            <p:spPr bwMode="auto">
              <a:xfrm>
                <a:off x="196" y="3720"/>
                <a:ext cx="5360" cy="17"/>
              </a:xfrm>
              <a:prstGeom prst="rect">
                <a:avLst/>
              </a:prstGeom>
              <a:solidFill>
                <a:srgbClr val="1DC400"/>
              </a:solidFill>
              <a:ln w="9525">
                <a:noFill/>
                <a:miter lim="800000"/>
              </a:ln>
            </p:spPr>
            <p:txBody>
              <a:bodyPr/>
              <a:lstStyle/>
              <a:p>
                <a:endParaRPr lang="zh-CN" altLang="en-US" sz="2800" b="1">
                  <a:ea typeface="黑体" panose="02010609060101010101" pitchFamily="49" charset="-122"/>
                </a:endParaRPr>
              </a:p>
            </p:txBody>
          </p:sp>
          <p:sp>
            <p:nvSpPr>
              <p:cNvPr id="18215" name="Rectangle 32"/>
              <p:cNvSpPr>
                <a:spLocks noChangeArrowheads="1"/>
              </p:cNvSpPr>
              <p:nvPr/>
            </p:nvSpPr>
            <p:spPr bwMode="auto">
              <a:xfrm>
                <a:off x="196" y="3704"/>
                <a:ext cx="5360" cy="16"/>
              </a:xfrm>
              <a:prstGeom prst="rect">
                <a:avLst/>
              </a:prstGeom>
              <a:solidFill>
                <a:srgbClr val="1FC400"/>
              </a:solidFill>
              <a:ln w="9525">
                <a:noFill/>
                <a:miter lim="800000"/>
              </a:ln>
            </p:spPr>
            <p:txBody>
              <a:bodyPr/>
              <a:lstStyle/>
              <a:p>
                <a:endParaRPr lang="zh-CN" altLang="en-US" sz="2800" b="1">
                  <a:ea typeface="黑体" panose="02010609060101010101" pitchFamily="49" charset="-122"/>
                </a:endParaRPr>
              </a:p>
            </p:txBody>
          </p:sp>
          <p:sp>
            <p:nvSpPr>
              <p:cNvPr id="18216" name="Rectangle 33"/>
              <p:cNvSpPr>
                <a:spLocks noChangeArrowheads="1"/>
              </p:cNvSpPr>
              <p:nvPr/>
            </p:nvSpPr>
            <p:spPr bwMode="auto">
              <a:xfrm>
                <a:off x="196" y="3687"/>
                <a:ext cx="5360" cy="17"/>
              </a:xfrm>
              <a:prstGeom prst="rect">
                <a:avLst/>
              </a:prstGeom>
              <a:solidFill>
                <a:srgbClr val="20C500"/>
              </a:solidFill>
              <a:ln w="9525">
                <a:noFill/>
                <a:miter lim="800000"/>
              </a:ln>
            </p:spPr>
            <p:txBody>
              <a:bodyPr/>
              <a:lstStyle/>
              <a:p>
                <a:endParaRPr lang="zh-CN" altLang="en-US" sz="2800" b="1">
                  <a:ea typeface="黑体" panose="02010609060101010101" pitchFamily="49" charset="-122"/>
                </a:endParaRPr>
              </a:p>
            </p:txBody>
          </p:sp>
          <p:sp>
            <p:nvSpPr>
              <p:cNvPr id="18217" name="Rectangle 34"/>
              <p:cNvSpPr>
                <a:spLocks noChangeArrowheads="1"/>
              </p:cNvSpPr>
              <p:nvPr/>
            </p:nvSpPr>
            <p:spPr bwMode="auto">
              <a:xfrm>
                <a:off x="196" y="3670"/>
                <a:ext cx="5360" cy="17"/>
              </a:xfrm>
              <a:prstGeom prst="rect">
                <a:avLst/>
              </a:prstGeom>
              <a:solidFill>
                <a:srgbClr val="21C600"/>
              </a:solidFill>
              <a:ln w="9525">
                <a:noFill/>
                <a:miter lim="800000"/>
              </a:ln>
            </p:spPr>
            <p:txBody>
              <a:bodyPr/>
              <a:lstStyle/>
              <a:p>
                <a:endParaRPr lang="zh-CN" altLang="en-US" sz="2800" b="1">
                  <a:ea typeface="黑体" panose="02010609060101010101" pitchFamily="49" charset="-122"/>
                </a:endParaRPr>
              </a:p>
            </p:txBody>
          </p:sp>
          <p:sp>
            <p:nvSpPr>
              <p:cNvPr id="18218" name="Rectangle 35"/>
              <p:cNvSpPr>
                <a:spLocks noChangeArrowheads="1"/>
              </p:cNvSpPr>
              <p:nvPr/>
            </p:nvSpPr>
            <p:spPr bwMode="auto">
              <a:xfrm>
                <a:off x="196" y="3654"/>
                <a:ext cx="5360" cy="16"/>
              </a:xfrm>
              <a:prstGeom prst="rect">
                <a:avLst/>
              </a:prstGeom>
              <a:solidFill>
                <a:srgbClr val="22C700"/>
              </a:solidFill>
              <a:ln w="9525">
                <a:noFill/>
                <a:miter lim="800000"/>
              </a:ln>
            </p:spPr>
            <p:txBody>
              <a:bodyPr/>
              <a:lstStyle/>
              <a:p>
                <a:endParaRPr lang="zh-CN" altLang="en-US" sz="2800" b="1">
                  <a:ea typeface="黑体" panose="02010609060101010101" pitchFamily="49" charset="-122"/>
                </a:endParaRPr>
              </a:p>
            </p:txBody>
          </p:sp>
          <p:sp>
            <p:nvSpPr>
              <p:cNvPr id="18219" name="Rectangle 36"/>
              <p:cNvSpPr>
                <a:spLocks noChangeArrowheads="1"/>
              </p:cNvSpPr>
              <p:nvPr/>
            </p:nvSpPr>
            <p:spPr bwMode="auto">
              <a:xfrm>
                <a:off x="196" y="3637"/>
                <a:ext cx="5360" cy="17"/>
              </a:xfrm>
              <a:prstGeom prst="rect">
                <a:avLst/>
              </a:prstGeom>
              <a:solidFill>
                <a:srgbClr val="24C700"/>
              </a:solidFill>
              <a:ln w="9525">
                <a:noFill/>
                <a:miter lim="800000"/>
              </a:ln>
            </p:spPr>
            <p:txBody>
              <a:bodyPr/>
              <a:lstStyle/>
              <a:p>
                <a:endParaRPr lang="zh-CN" altLang="en-US" sz="2800" b="1">
                  <a:ea typeface="黑体" panose="02010609060101010101" pitchFamily="49" charset="-122"/>
                </a:endParaRPr>
              </a:p>
            </p:txBody>
          </p:sp>
          <p:sp>
            <p:nvSpPr>
              <p:cNvPr id="18220" name="Rectangle 37"/>
              <p:cNvSpPr>
                <a:spLocks noChangeArrowheads="1"/>
              </p:cNvSpPr>
              <p:nvPr/>
            </p:nvSpPr>
            <p:spPr bwMode="auto">
              <a:xfrm>
                <a:off x="196" y="3620"/>
                <a:ext cx="5360" cy="17"/>
              </a:xfrm>
              <a:prstGeom prst="rect">
                <a:avLst/>
              </a:prstGeom>
              <a:solidFill>
                <a:srgbClr val="25C800"/>
              </a:solidFill>
              <a:ln w="9525">
                <a:noFill/>
                <a:miter lim="800000"/>
              </a:ln>
            </p:spPr>
            <p:txBody>
              <a:bodyPr/>
              <a:lstStyle/>
              <a:p>
                <a:endParaRPr lang="zh-CN" altLang="en-US" sz="2800" b="1">
                  <a:ea typeface="黑体" panose="02010609060101010101" pitchFamily="49" charset="-122"/>
                </a:endParaRPr>
              </a:p>
            </p:txBody>
          </p:sp>
          <p:sp>
            <p:nvSpPr>
              <p:cNvPr id="18221" name="Rectangle 38"/>
              <p:cNvSpPr>
                <a:spLocks noChangeArrowheads="1"/>
              </p:cNvSpPr>
              <p:nvPr/>
            </p:nvSpPr>
            <p:spPr bwMode="auto">
              <a:xfrm>
                <a:off x="196" y="3603"/>
                <a:ext cx="5360" cy="17"/>
              </a:xfrm>
              <a:prstGeom prst="rect">
                <a:avLst/>
              </a:prstGeom>
              <a:solidFill>
                <a:srgbClr val="26C900"/>
              </a:solidFill>
              <a:ln w="9525">
                <a:noFill/>
                <a:miter lim="800000"/>
              </a:ln>
            </p:spPr>
            <p:txBody>
              <a:bodyPr/>
              <a:lstStyle/>
              <a:p>
                <a:endParaRPr lang="zh-CN" altLang="en-US" sz="2800" b="1">
                  <a:ea typeface="黑体" panose="02010609060101010101" pitchFamily="49" charset="-122"/>
                </a:endParaRPr>
              </a:p>
            </p:txBody>
          </p:sp>
          <p:sp>
            <p:nvSpPr>
              <p:cNvPr id="18222" name="Rectangle 39"/>
              <p:cNvSpPr>
                <a:spLocks noChangeArrowheads="1"/>
              </p:cNvSpPr>
              <p:nvPr/>
            </p:nvSpPr>
            <p:spPr bwMode="auto">
              <a:xfrm>
                <a:off x="196" y="3586"/>
                <a:ext cx="5360" cy="17"/>
              </a:xfrm>
              <a:prstGeom prst="rect">
                <a:avLst/>
              </a:prstGeom>
              <a:solidFill>
                <a:srgbClr val="27CA00"/>
              </a:solidFill>
              <a:ln w="9525">
                <a:noFill/>
                <a:miter lim="800000"/>
              </a:ln>
            </p:spPr>
            <p:txBody>
              <a:bodyPr/>
              <a:lstStyle/>
              <a:p>
                <a:endParaRPr lang="zh-CN" altLang="en-US" sz="2800" b="1">
                  <a:ea typeface="黑体" panose="02010609060101010101" pitchFamily="49" charset="-122"/>
                </a:endParaRPr>
              </a:p>
            </p:txBody>
          </p:sp>
          <p:sp>
            <p:nvSpPr>
              <p:cNvPr id="18223" name="Rectangle 40"/>
              <p:cNvSpPr>
                <a:spLocks noChangeArrowheads="1"/>
              </p:cNvSpPr>
              <p:nvPr/>
            </p:nvSpPr>
            <p:spPr bwMode="auto">
              <a:xfrm>
                <a:off x="196" y="3570"/>
                <a:ext cx="5360" cy="16"/>
              </a:xfrm>
              <a:prstGeom prst="rect">
                <a:avLst/>
              </a:prstGeom>
              <a:solidFill>
                <a:srgbClr val="29CA00"/>
              </a:solidFill>
              <a:ln w="9525">
                <a:noFill/>
                <a:miter lim="800000"/>
              </a:ln>
            </p:spPr>
            <p:txBody>
              <a:bodyPr/>
              <a:lstStyle/>
              <a:p>
                <a:endParaRPr lang="zh-CN" altLang="en-US" sz="2800" b="1">
                  <a:ea typeface="黑体" panose="02010609060101010101" pitchFamily="49" charset="-122"/>
                </a:endParaRPr>
              </a:p>
            </p:txBody>
          </p:sp>
          <p:sp>
            <p:nvSpPr>
              <p:cNvPr id="18224" name="Rectangle 41"/>
              <p:cNvSpPr>
                <a:spLocks noChangeArrowheads="1"/>
              </p:cNvSpPr>
              <p:nvPr/>
            </p:nvSpPr>
            <p:spPr bwMode="auto">
              <a:xfrm>
                <a:off x="196" y="3553"/>
                <a:ext cx="5360" cy="17"/>
              </a:xfrm>
              <a:prstGeom prst="rect">
                <a:avLst/>
              </a:prstGeom>
              <a:solidFill>
                <a:srgbClr val="2ACB00"/>
              </a:solidFill>
              <a:ln w="9525">
                <a:noFill/>
                <a:miter lim="800000"/>
              </a:ln>
            </p:spPr>
            <p:txBody>
              <a:bodyPr/>
              <a:lstStyle/>
              <a:p>
                <a:endParaRPr lang="zh-CN" altLang="en-US" sz="2800" b="1">
                  <a:ea typeface="黑体" panose="02010609060101010101" pitchFamily="49" charset="-122"/>
                </a:endParaRPr>
              </a:p>
            </p:txBody>
          </p:sp>
          <p:sp>
            <p:nvSpPr>
              <p:cNvPr id="18225" name="Rectangle 42"/>
              <p:cNvSpPr>
                <a:spLocks noChangeArrowheads="1"/>
              </p:cNvSpPr>
              <p:nvPr/>
            </p:nvSpPr>
            <p:spPr bwMode="auto">
              <a:xfrm>
                <a:off x="196" y="3536"/>
                <a:ext cx="5360" cy="17"/>
              </a:xfrm>
              <a:prstGeom prst="rect">
                <a:avLst/>
              </a:prstGeom>
              <a:solidFill>
                <a:srgbClr val="2BCC00"/>
              </a:solidFill>
              <a:ln w="9525">
                <a:noFill/>
                <a:miter lim="800000"/>
              </a:ln>
            </p:spPr>
            <p:txBody>
              <a:bodyPr/>
              <a:lstStyle/>
              <a:p>
                <a:endParaRPr lang="zh-CN" altLang="en-US" sz="2800" b="1">
                  <a:ea typeface="黑体" panose="02010609060101010101" pitchFamily="49" charset="-122"/>
                </a:endParaRPr>
              </a:p>
            </p:txBody>
          </p:sp>
          <p:sp>
            <p:nvSpPr>
              <p:cNvPr id="18226" name="Rectangle 43"/>
              <p:cNvSpPr>
                <a:spLocks noChangeArrowheads="1"/>
              </p:cNvSpPr>
              <p:nvPr/>
            </p:nvSpPr>
            <p:spPr bwMode="auto">
              <a:xfrm>
                <a:off x="196" y="3520"/>
                <a:ext cx="5360" cy="16"/>
              </a:xfrm>
              <a:prstGeom prst="rect">
                <a:avLst/>
              </a:prstGeom>
              <a:solidFill>
                <a:srgbClr val="2CCD00"/>
              </a:solidFill>
              <a:ln w="9525">
                <a:noFill/>
                <a:miter lim="800000"/>
              </a:ln>
            </p:spPr>
            <p:txBody>
              <a:bodyPr/>
              <a:lstStyle/>
              <a:p>
                <a:endParaRPr lang="zh-CN" altLang="en-US" sz="2800" b="1">
                  <a:ea typeface="黑体" panose="02010609060101010101" pitchFamily="49" charset="-122"/>
                </a:endParaRPr>
              </a:p>
            </p:txBody>
          </p:sp>
          <p:sp>
            <p:nvSpPr>
              <p:cNvPr id="18227" name="Rectangle 44"/>
              <p:cNvSpPr>
                <a:spLocks noChangeArrowheads="1"/>
              </p:cNvSpPr>
              <p:nvPr/>
            </p:nvSpPr>
            <p:spPr bwMode="auto">
              <a:xfrm>
                <a:off x="196" y="3503"/>
                <a:ext cx="5360" cy="17"/>
              </a:xfrm>
              <a:prstGeom prst="rect">
                <a:avLst/>
              </a:prstGeom>
              <a:solidFill>
                <a:srgbClr val="2ECD00"/>
              </a:solidFill>
              <a:ln w="9525">
                <a:noFill/>
                <a:miter lim="800000"/>
              </a:ln>
            </p:spPr>
            <p:txBody>
              <a:bodyPr/>
              <a:lstStyle/>
              <a:p>
                <a:endParaRPr lang="zh-CN" altLang="en-US" sz="2800" b="1">
                  <a:ea typeface="黑体" panose="02010609060101010101" pitchFamily="49" charset="-122"/>
                </a:endParaRPr>
              </a:p>
            </p:txBody>
          </p:sp>
          <p:sp>
            <p:nvSpPr>
              <p:cNvPr id="18228" name="Rectangle 45"/>
              <p:cNvSpPr>
                <a:spLocks noChangeArrowheads="1"/>
              </p:cNvSpPr>
              <p:nvPr/>
            </p:nvSpPr>
            <p:spPr bwMode="auto">
              <a:xfrm>
                <a:off x="196" y="3486"/>
                <a:ext cx="5360" cy="17"/>
              </a:xfrm>
              <a:prstGeom prst="rect">
                <a:avLst/>
              </a:prstGeom>
              <a:solidFill>
                <a:srgbClr val="2FCE00"/>
              </a:solidFill>
              <a:ln w="9525">
                <a:noFill/>
                <a:miter lim="800000"/>
              </a:ln>
            </p:spPr>
            <p:txBody>
              <a:bodyPr/>
              <a:lstStyle/>
              <a:p>
                <a:endParaRPr lang="zh-CN" altLang="en-US" sz="2800" b="1">
                  <a:ea typeface="黑体" panose="02010609060101010101" pitchFamily="49" charset="-122"/>
                </a:endParaRPr>
              </a:p>
            </p:txBody>
          </p:sp>
          <p:sp>
            <p:nvSpPr>
              <p:cNvPr id="18229" name="Rectangle 46"/>
              <p:cNvSpPr>
                <a:spLocks noChangeArrowheads="1"/>
              </p:cNvSpPr>
              <p:nvPr/>
            </p:nvSpPr>
            <p:spPr bwMode="auto">
              <a:xfrm>
                <a:off x="196" y="3470"/>
                <a:ext cx="5360" cy="16"/>
              </a:xfrm>
              <a:prstGeom prst="rect">
                <a:avLst/>
              </a:prstGeom>
              <a:solidFill>
                <a:srgbClr val="30CF00"/>
              </a:solidFill>
              <a:ln w="9525">
                <a:noFill/>
                <a:miter lim="800000"/>
              </a:ln>
            </p:spPr>
            <p:txBody>
              <a:bodyPr/>
              <a:lstStyle/>
              <a:p>
                <a:endParaRPr lang="zh-CN" altLang="en-US" sz="2800" b="1">
                  <a:ea typeface="黑体" panose="02010609060101010101" pitchFamily="49" charset="-122"/>
                </a:endParaRPr>
              </a:p>
            </p:txBody>
          </p:sp>
          <p:sp>
            <p:nvSpPr>
              <p:cNvPr id="18230" name="Rectangle 47"/>
              <p:cNvSpPr>
                <a:spLocks noChangeArrowheads="1"/>
              </p:cNvSpPr>
              <p:nvPr/>
            </p:nvSpPr>
            <p:spPr bwMode="auto">
              <a:xfrm>
                <a:off x="196" y="3453"/>
                <a:ext cx="5360" cy="17"/>
              </a:xfrm>
              <a:prstGeom prst="rect">
                <a:avLst/>
              </a:prstGeom>
              <a:solidFill>
                <a:srgbClr val="31D000"/>
              </a:solidFill>
              <a:ln w="9525">
                <a:noFill/>
                <a:miter lim="800000"/>
              </a:ln>
            </p:spPr>
            <p:txBody>
              <a:bodyPr/>
              <a:lstStyle/>
              <a:p>
                <a:endParaRPr lang="zh-CN" altLang="en-US" sz="2800" b="1">
                  <a:ea typeface="黑体" panose="02010609060101010101" pitchFamily="49" charset="-122"/>
                </a:endParaRPr>
              </a:p>
            </p:txBody>
          </p:sp>
          <p:sp>
            <p:nvSpPr>
              <p:cNvPr id="18231" name="Rectangle 48"/>
              <p:cNvSpPr>
                <a:spLocks noChangeArrowheads="1"/>
              </p:cNvSpPr>
              <p:nvPr/>
            </p:nvSpPr>
            <p:spPr bwMode="auto">
              <a:xfrm>
                <a:off x="196" y="3436"/>
                <a:ext cx="5360" cy="17"/>
              </a:xfrm>
              <a:prstGeom prst="rect">
                <a:avLst/>
              </a:prstGeom>
              <a:solidFill>
                <a:srgbClr val="33D000"/>
              </a:solidFill>
              <a:ln w="9525">
                <a:noFill/>
                <a:miter lim="800000"/>
              </a:ln>
            </p:spPr>
            <p:txBody>
              <a:bodyPr/>
              <a:lstStyle/>
              <a:p>
                <a:endParaRPr lang="zh-CN" altLang="en-US" sz="2800" b="1">
                  <a:ea typeface="黑体" panose="02010609060101010101" pitchFamily="49" charset="-122"/>
                </a:endParaRPr>
              </a:p>
            </p:txBody>
          </p:sp>
          <p:sp>
            <p:nvSpPr>
              <p:cNvPr id="18232" name="Rectangle 49"/>
              <p:cNvSpPr>
                <a:spLocks noChangeArrowheads="1"/>
              </p:cNvSpPr>
              <p:nvPr/>
            </p:nvSpPr>
            <p:spPr bwMode="auto">
              <a:xfrm>
                <a:off x="196" y="3419"/>
                <a:ext cx="5360" cy="17"/>
              </a:xfrm>
              <a:prstGeom prst="rect">
                <a:avLst/>
              </a:prstGeom>
              <a:solidFill>
                <a:srgbClr val="34D100"/>
              </a:solidFill>
              <a:ln w="9525">
                <a:noFill/>
                <a:miter lim="800000"/>
              </a:ln>
            </p:spPr>
            <p:txBody>
              <a:bodyPr/>
              <a:lstStyle/>
              <a:p>
                <a:endParaRPr lang="zh-CN" altLang="en-US" sz="2800" b="1">
                  <a:ea typeface="黑体" panose="02010609060101010101" pitchFamily="49" charset="-122"/>
                </a:endParaRPr>
              </a:p>
            </p:txBody>
          </p:sp>
          <p:sp>
            <p:nvSpPr>
              <p:cNvPr id="18233" name="Rectangle 50"/>
              <p:cNvSpPr>
                <a:spLocks noChangeArrowheads="1"/>
              </p:cNvSpPr>
              <p:nvPr/>
            </p:nvSpPr>
            <p:spPr bwMode="auto">
              <a:xfrm>
                <a:off x="196" y="3402"/>
                <a:ext cx="5360" cy="17"/>
              </a:xfrm>
              <a:prstGeom prst="rect">
                <a:avLst/>
              </a:prstGeom>
              <a:solidFill>
                <a:srgbClr val="35D200"/>
              </a:solidFill>
              <a:ln w="9525">
                <a:noFill/>
                <a:miter lim="800000"/>
              </a:ln>
            </p:spPr>
            <p:txBody>
              <a:bodyPr/>
              <a:lstStyle/>
              <a:p>
                <a:endParaRPr lang="zh-CN" altLang="en-US" sz="2800" b="1">
                  <a:ea typeface="黑体" panose="02010609060101010101" pitchFamily="49" charset="-122"/>
                </a:endParaRPr>
              </a:p>
            </p:txBody>
          </p:sp>
          <p:sp>
            <p:nvSpPr>
              <p:cNvPr id="18234" name="Rectangle 51"/>
              <p:cNvSpPr>
                <a:spLocks noChangeArrowheads="1"/>
              </p:cNvSpPr>
              <p:nvPr/>
            </p:nvSpPr>
            <p:spPr bwMode="auto">
              <a:xfrm>
                <a:off x="196" y="3386"/>
                <a:ext cx="5360" cy="16"/>
              </a:xfrm>
              <a:prstGeom prst="rect">
                <a:avLst/>
              </a:prstGeom>
              <a:solidFill>
                <a:srgbClr val="36D300"/>
              </a:solidFill>
              <a:ln w="9525">
                <a:noFill/>
                <a:miter lim="800000"/>
              </a:ln>
            </p:spPr>
            <p:txBody>
              <a:bodyPr/>
              <a:lstStyle/>
              <a:p>
                <a:endParaRPr lang="zh-CN" altLang="en-US" sz="2800" b="1">
                  <a:ea typeface="黑体" panose="02010609060101010101" pitchFamily="49" charset="-122"/>
                </a:endParaRPr>
              </a:p>
            </p:txBody>
          </p:sp>
          <p:sp>
            <p:nvSpPr>
              <p:cNvPr id="18235" name="Rectangle 52"/>
              <p:cNvSpPr>
                <a:spLocks noChangeArrowheads="1"/>
              </p:cNvSpPr>
              <p:nvPr/>
            </p:nvSpPr>
            <p:spPr bwMode="auto">
              <a:xfrm>
                <a:off x="196" y="3369"/>
                <a:ext cx="5360" cy="17"/>
              </a:xfrm>
              <a:prstGeom prst="rect">
                <a:avLst/>
              </a:prstGeom>
              <a:solidFill>
                <a:srgbClr val="38D300"/>
              </a:solidFill>
              <a:ln w="9525">
                <a:noFill/>
                <a:miter lim="800000"/>
              </a:ln>
            </p:spPr>
            <p:txBody>
              <a:bodyPr/>
              <a:lstStyle/>
              <a:p>
                <a:endParaRPr lang="zh-CN" altLang="en-US" sz="2800" b="1">
                  <a:ea typeface="黑体" panose="02010609060101010101" pitchFamily="49" charset="-122"/>
                </a:endParaRPr>
              </a:p>
            </p:txBody>
          </p:sp>
          <p:sp>
            <p:nvSpPr>
              <p:cNvPr id="18236" name="Rectangle 53"/>
              <p:cNvSpPr>
                <a:spLocks noChangeArrowheads="1"/>
              </p:cNvSpPr>
              <p:nvPr/>
            </p:nvSpPr>
            <p:spPr bwMode="auto">
              <a:xfrm>
                <a:off x="196" y="3352"/>
                <a:ext cx="5360" cy="17"/>
              </a:xfrm>
              <a:prstGeom prst="rect">
                <a:avLst/>
              </a:prstGeom>
              <a:solidFill>
                <a:srgbClr val="39D400"/>
              </a:solidFill>
              <a:ln w="9525">
                <a:noFill/>
                <a:miter lim="800000"/>
              </a:ln>
            </p:spPr>
            <p:txBody>
              <a:bodyPr/>
              <a:lstStyle/>
              <a:p>
                <a:endParaRPr lang="zh-CN" altLang="en-US" sz="2800" b="1">
                  <a:ea typeface="黑体" panose="02010609060101010101" pitchFamily="49" charset="-122"/>
                </a:endParaRPr>
              </a:p>
            </p:txBody>
          </p:sp>
          <p:sp>
            <p:nvSpPr>
              <p:cNvPr id="18237" name="Rectangle 54"/>
              <p:cNvSpPr>
                <a:spLocks noChangeArrowheads="1"/>
              </p:cNvSpPr>
              <p:nvPr/>
            </p:nvSpPr>
            <p:spPr bwMode="auto">
              <a:xfrm>
                <a:off x="196" y="3336"/>
                <a:ext cx="5360" cy="16"/>
              </a:xfrm>
              <a:prstGeom prst="rect">
                <a:avLst/>
              </a:prstGeom>
              <a:solidFill>
                <a:srgbClr val="3AD500"/>
              </a:solidFill>
              <a:ln w="9525">
                <a:noFill/>
                <a:miter lim="800000"/>
              </a:ln>
            </p:spPr>
            <p:txBody>
              <a:bodyPr/>
              <a:lstStyle/>
              <a:p>
                <a:endParaRPr lang="zh-CN" altLang="en-US" sz="2800" b="1">
                  <a:ea typeface="黑体" panose="02010609060101010101" pitchFamily="49" charset="-122"/>
                </a:endParaRPr>
              </a:p>
            </p:txBody>
          </p:sp>
          <p:sp>
            <p:nvSpPr>
              <p:cNvPr id="18238" name="Rectangle 55"/>
              <p:cNvSpPr>
                <a:spLocks noChangeArrowheads="1"/>
              </p:cNvSpPr>
              <p:nvPr/>
            </p:nvSpPr>
            <p:spPr bwMode="auto">
              <a:xfrm>
                <a:off x="196" y="3319"/>
                <a:ext cx="5360" cy="17"/>
              </a:xfrm>
              <a:prstGeom prst="rect">
                <a:avLst/>
              </a:prstGeom>
              <a:solidFill>
                <a:srgbClr val="3BD600"/>
              </a:solidFill>
              <a:ln w="9525">
                <a:noFill/>
                <a:miter lim="800000"/>
              </a:ln>
            </p:spPr>
            <p:txBody>
              <a:bodyPr/>
              <a:lstStyle/>
              <a:p>
                <a:endParaRPr lang="zh-CN" altLang="en-US" sz="2800" b="1">
                  <a:ea typeface="黑体" panose="02010609060101010101" pitchFamily="49" charset="-122"/>
                </a:endParaRPr>
              </a:p>
            </p:txBody>
          </p:sp>
          <p:sp>
            <p:nvSpPr>
              <p:cNvPr id="18239" name="Rectangle 56"/>
              <p:cNvSpPr>
                <a:spLocks noChangeArrowheads="1"/>
              </p:cNvSpPr>
              <p:nvPr/>
            </p:nvSpPr>
            <p:spPr bwMode="auto">
              <a:xfrm>
                <a:off x="196" y="3302"/>
                <a:ext cx="5360" cy="17"/>
              </a:xfrm>
              <a:prstGeom prst="rect">
                <a:avLst/>
              </a:prstGeom>
              <a:solidFill>
                <a:srgbClr val="3DD600"/>
              </a:solidFill>
              <a:ln w="9525">
                <a:noFill/>
                <a:miter lim="800000"/>
              </a:ln>
            </p:spPr>
            <p:txBody>
              <a:bodyPr/>
              <a:lstStyle/>
              <a:p>
                <a:endParaRPr lang="zh-CN" altLang="en-US" sz="2800" b="1">
                  <a:ea typeface="黑体" panose="02010609060101010101" pitchFamily="49" charset="-122"/>
                </a:endParaRPr>
              </a:p>
            </p:txBody>
          </p:sp>
          <p:sp>
            <p:nvSpPr>
              <p:cNvPr id="18240" name="Rectangle 57"/>
              <p:cNvSpPr>
                <a:spLocks noChangeArrowheads="1"/>
              </p:cNvSpPr>
              <p:nvPr/>
            </p:nvSpPr>
            <p:spPr bwMode="auto">
              <a:xfrm>
                <a:off x="196" y="3286"/>
                <a:ext cx="5360" cy="16"/>
              </a:xfrm>
              <a:prstGeom prst="rect">
                <a:avLst/>
              </a:prstGeom>
              <a:solidFill>
                <a:srgbClr val="3ED700"/>
              </a:solidFill>
              <a:ln w="9525">
                <a:noFill/>
                <a:miter lim="800000"/>
              </a:ln>
            </p:spPr>
            <p:txBody>
              <a:bodyPr/>
              <a:lstStyle/>
              <a:p>
                <a:endParaRPr lang="zh-CN" altLang="en-US" sz="2800" b="1">
                  <a:ea typeface="黑体" panose="02010609060101010101" pitchFamily="49" charset="-122"/>
                </a:endParaRPr>
              </a:p>
            </p:txBody>
          </p:sp>
          <p:sp>
            <p:nvSpPr>
              <p:cNvPr id="18241" name="Rectangle 58"/>
              <p:cNvSpPr>
                <a:spLocks noChangeArrowheads="1"/>
              </p:cNvSpPr>
              <p:nvPr/>
            </p:nvSpPr>
            <p:spPr bwMode="auto">
              <a:xfrm>
                <a:off x="196" y="3268"/>
                <a:ext cx="5360" cy="18"/>
              </a:xfrm>
              <a:prstGeom prst="rect">
                <a:avLst/>
              </a:prstGeom>
              <a:solidFill>
                <a:srgbClr val="3FD800"/>
              </a:solidFill>
              <a:ln w="9525">
                <a:noFill/>
                <a:miter lim="800000"/>
              </a:ln>
            </p:spPr>
            <p:txBody>
              <a:bodyPr/>
              <a:lstStyle/>
              <a:p>
                <a:endParaRPr lang="zh-CN" altLang="en-US" sz="2800" b="1">
                  <a:ea typeface="黑体" panose="02010609060101010101" pitchFamily="49" charset="-122"/>
                </a:endParaRPr>
              </a:p>
            </p:txBody>
          </p:sp>
          <p:sp>
            <p:nvSpPr>
              <p:cNvPr id="18242" name="Rectangle 59"/>
              <p:cNvSpPr>
                <a:spLocks noChangeArrowheads="1"/>
              </p:cNvSpPr>
              <p:nvPr/>
            </p:nvSpPr>
            <p:spPr bwMode="auto">
              <a:xfrm>
                <a:off x="196" y="3252"/>
                <a:ext cx="5360" cy="16"/>
              </a:xfrm>
              <a:prstGeom prst="rect">
                <a:avLst/>
              </a:prstGeom>
              <a:solidFill>
                <a:srgbClr val="40D900"/>
              </a:solidFill>
              <a:ln w="9525">
                <a:noFill/>
                <a:miter lim="800000"/>
              </a:ln>
            </p:spPr>
            <p:txBody>
              <a:bodyPr/>
              <a:lstStyle/>
              <a:p>
                <a:endParaRPr lang="zh-CN" altLang="en-US" sz="2800" b="1">
                  <a:ea typeface="黑体" panose="02010609060101010101" pitchFamily="49" charset="-122"/>
                </a:endParaRPr>
              </a:p>
            </p:txBody>
          </p:sp>
          <p:sp>
            <p:nvSpPr>
              <p:cNvPr id="18243" name="Rectangle 60"/>
              <p:cNvSpPr>
                <a:spLocks noChangeArrowheads="1"/>
              </p:cNvSpPr>
              <p:nvPr/>
            </p:nvSpPr>
            <p:spPr bwMode="auto">
              <a:xfrm>
                <a:off x="196" y="3235"/>
                <a:ext cx="5360" cy="17"/>
              </a:xfrm>
              <a:prstGeom prst="rect">
                <a:avLst/>
              </a:prstGeom>
              <a:solidFill>
                <a:srgbClr val="41DA00"/>
              </a:solidFill>
              <a:ln w="9525">
                <a:noFill/>
                <a:miter lim="800000"/>
              </a:ln>
            </p:spPr>
            <p:txBody>
              <a:bodyPr/>
              <a:lstStyle/>
              <a:p>
                <a:endParaRPr lang="zh-CN" altLang="en-US" sz="2800" b="1">
                  <a:ea typeface="黑体" panose="02010609060101010101" pitchFamily="49" charset="-122"/>
                </a:endParaRPr>
              </a:p>
            </p:txBody>
          </p:sp>
          <p:sp>
            <p:nvSpPr>
              <p:cNvPr id="18244" name="Rectangle 61"/>
              <p:cNvSpPr>
                <a:spLocks noChangeArrowheads="1"/>
              </p:cNvSpPr>
              <p:nvPr/>
            </p:nvSpPr>
            <p:spPr bwMode="auto">
              <a:xfrm>
                <a:off x="196" y="3218"/>
                <a:ext cx="5360" cy="17"/>
              </a:xfrm>
              <a:prstGeom prst="rect">
                <a:avLst/>
              </a:prstGeom>
              <a:solidFill>
                <a:srgbClr val="43DA00"/>
              </a:solidFill>
              <a:ln w="9525">
                <a:noFill/>
                <a:miter lim="800000"/>
              </a:ln>
            </p:spPr>
            <p:txBody>
              <a:bodyPr/>
              <a:lstStyle/>
              <a:p>
                <a:endParaRPr lang="zh-CN" altLang="en-US" sz="2800" b="1">
                  <a:ea typeface="黑体" panose="02010609060101010101" pitchFamily="49" charset="-122"/>
                </a:endParaRPr>
              </a:p>
            </p:txBody>
          </p:sp>
          <p:sp>
            <p:nvSpPr>
              <p:cNvPr id="18245" name="Rectangle 62"/>
              <p:cNvSpPr>
                <a:spLocks noChangeArrowheads="1"/>
              </p:cNvSpPr>
              <p:nvPr/>
            </p:nvSpPr>
            <p:spPr bwMode="auto">
              <a:xfrm>
                <a:off x="196" y="3202"/>
                <a:ext cx="5360" cy="16"/>
              </a:xfrm>
              <a:prstGeom prst="rect">
                <a:avLst/>
              </a:prstGeom>
              <a:solidFill>
                <a:srgbClr val="44DB00"/>
              </a:solidFill>
              <a:ln w="9525">
                <a:noFill/>
                <a:miter lim="800000"/>
              </a:ln>
            </p:spPr>
            <p:txBody>
              <a:bodyPr/>
              <a:lstStyle/>
              <a:p>
                <a:endParaRPr lang="zh-CN" altLang="en-US" sz="2800" b="1">
                  <a:ea typeface="黑体" panose="02010609060101010101" pitchFamily="49" charset="-122"/>
                </a:endParaRPr>
              </a:p>
            </p:txBody>
          </p:sp>
          <p:sp>
            <p:nvSpPr>
              <p:cNvPr id="18246" name="Rectangle 63"/>
              <p:cNvSpPr>
                <a:spLocks noChangeArrowheads="1"/>
              </p:cNvSpPr>
              <p:nvPr/>
            </p:nvSpPr>
            <p:spPr bwMode="auto">
              <a:xfrm>
                <a:off x="196" y="3185"/>
                <a:ext cx="5360" cy="17"/>
              </a:xfrm>
              <a:prstGeom prst="rect">
                <a:avLst/>
              </a:prstGeom>
              <a:solidFill>
                <a:srgbClr val="45DC00"/>
              </a:solidFill>
              <a:ln w="9525">
                <a:noFill/>
                <a:miter lim="800000"/>
              </a:ln>
            </p:spPr>
            <p:txBody>
              <a:bodyPr/>
              <a:lstStyle/>
              <a:p>
                <a:endParaRPr lang="zh-CN" altLang="en-US" sz="2800" b="1">
                  <a:ea typeface="黑体" panose="02010609060101010101" pitchFamily="49" charset="-122"/>
                </a:endParaRPr>
              </a:p>
            </p:txBody>
          </p:sp>
          <p:sp>
            <p:nvSpPr>
              <p:cNvPr id="18247" name="Rectangle 64"/>
              <p:cNvSpPr>
                <a:spLocks noChangeArrowheads="1"/>
              </p:cNvSpPr>
              <p:nvPr/>
            </p:nvSpPr>
            <p:spPr bwMode="auto">
              <a:xfrm>
                <a:off x="196" y="3168"/>
                <a:ext cx="5360" cy="17"/>
              </a:xfrm>
              <a:prstGeom prst="rect">
                <a:avLst/>
              </a:prstGeom>
              <a:solidFill>
                <a:srgbClr val="46DD00"/>
              </a:solidFill>
              <a:ln w="9525">
                <a:noFill/>
                <a:miter lim="800000"/>
              </a:ln>
            </p:spPr>
            <p:txBody>
              <a:bodyPr/>
              <a:lstStyle/>
              <a:p>
                <a:endParaRPr lang="zh-CN" altLang="en-US" sz="2800" b="1">
                  <a:ea typeface="黑体" panose="02010609060101010101" pitchFamily="49" charset="-122"/>
                </a:endParaRPr>
              </a:p>
            </p:txBody>
          </p:sp>
          <p:sp>
            <p:nvSpPr>
              <p:cNvPr id="18248" name="Rectangle 65"/>
              <p:cNvSpPr>
                <a:spLocks noChangeArrowheads="1"/>
              </p:cNvSpPr>
              <p:nvPr/>
            </p:nvSpPr>
            <p:spPr bwMode="auto">
              <a:xfrm>
                <a:off x="196" y="3152"/>
                <a:ext cx="5360" cy="16"/>
              </a:xfrm>
              <a:prstGeom prst="rect">
                <a:avLst/>
              </a:prstGeom>
              <a:solidFill>
                <a:srgbClr val="48DD00"/>
              </a:solidFill>
              <a:ln w="9525">
                <a:noFill/>
                <a:miter lim="800000"/>
              </a:ln>
            </p:spPr>
            <p:txBody>
              <a:bodyPr/>
              <a:lstStyle/>
              <a:p>
                <a:endParaRPr lang="zh-CN" altLang="en-US" sz="2800" b="1">
                  <a:ea typeface="黑体" panose="02010609060101010101" pitchFamily="49" charset="-122"/>
                </a:endParaRPr>
              </a:p>
            </p:txBody>
          </p:sp>
          <p:sp>
            <p:nvSpPr>
              <p:cNvPr id="18249" name="Rectangle 66"/>
              <p:cNvSpPr>
                <a:spLocks noChangeArrowheads="1"/>
              </p:cNvSpPr>
              <p:nvPr/>
            </p:nvSpPr>
            <p:spPr bwMode="auto">
              <a:xfrm>
                <a:off x="196" y="3135"/>
                <a:ext cx="5360" cy="17"/>
              </a:xfrm>
              <a:prstGeom prst="rect">
                <a:avLst/>
              </a:prstGeom>
              <a:solidFill>
                <a:srgbClr val="49DE00"/>
              </a:solidFill>
              <a:ln w="9525">
                <a:noFill/>
                <a:miter lim="800000"/>
              </a:ln>
            </p:spPr>
            <p:txBody>
              <a:bodyPr/>
              <a:lstStyle/>
              <a:p>
                <a:endParaRPr lang="zh-CN" altLang="en-US" sz="2800" b="1">
                  <a:ea typeface="黑体" panose="02010609060101010101" pitchFamily="49" charset="-122"/>
                </a:endParaRPr>
              </a:p>
            </p:txBody>
          </p:sp>
          <p:sp>
            <p:nvSpPr>
              <p:cNvPr id="18250" name="Rectangle 67"/>
              <p:cNvSpPr>
                <a:spLocks noChangeArrowheads="1"/>
              </p:cNvSpPr>
              <p:nvPr/>
            </p:nvSpPr>
            <p:spPr bwMode="auto">
              <a:xfrm>
                <a:off x="196" y="3118"/>
                <a:ext cx="5360" cy="17"/>
              </a:xfrm>
              <a:prstGeom prst="rect">
                <a:avLst/>
              </a:prstGeom>
              <a:solidFill>
                <a:srgbClr val="4ADF00"/>
              </a:solidFill>
              <a:ln w="9525">
                <a:noFill/>
                <a:miter lim="800000"/>
              </a:ln>
            </p:spPr>
            <p:txBody>
              <a:bodyPr/>
              <a:lstStyle/>
              <a:p>
                <a:endParaRPr lang="zh-CN" altLang="en-US" sz="2800" b="1">
                  <a:ea typeface="黑体" panose="02010609060101010101" pitchFamily="49" charset="-122"/>
                </a:endParaRPr>
              </a:p>
            </p:txBody>
          </p:sp>
          <p:sp>
            <p:nvSpPr>
              <p:cNvPr id="18251" name="Rectangle 68"/>
              <p:cNvSpPr>
                <a:spLocks noChangeArrowheads="1"/>
              </p:cNvSpPr>
              <p:nvPr/>
            </p:nvSpPr>
            <p:spPr bwMode="auto">
              <a:xfrm>
                <a:off x="196" y="3101"/>
                <a:ext cx="5360" cy="17"/>
              </a:xfrm>
              <a:prstGeom prst="rect">
                <a:avLst/>
              </a:prstGeom>
              <a:solidFill>
                <a:srgbClr val="4BE000"/>
              </a:solidFill>
              <a:ln w="9525">
                <a:noFill/>
                <a:miter lim="800000"/>
              </a:ln>
            </p:spPr>
            <p:txBody>
              <a:bodyPr/>
              <a:lstStyle/>
              <a:p>
                <a:endParaRPr lang="zh-CN" altLang="en-US" sz="2800" b="1">
                  <a:ea typeface="黑体" panose="02010609060101010101" pitchFamily="49" charset="-122"/>
                </a:endParaRPr>
              </a:p>
            </p:txBody>
          </p:sp>
          <p:sp>
            <p:nvSpPr>
              <p:cNvPr id="18252" name="Rectangle 69"/>
              <p:cNvSpPr>
                <a:spLocks noChangeArrowheads="1"/>
              </p:cNvSpPr>
              <p:nvPr/>
            </p:nvSpPr>
            <p:spPr bwMode="auto">
              <a:xfrm>
                <a:off x="196" y="3084"/>
                <a:ext cx="5360" cy="17"/>
              </a:xfrm>
              <a:prstGeom prst="rect">
                <a:avLst/>
              </a:prstGeom>
              <a:solidFill>
                <a:srgbClr val="4DE000"/>
              </a:solidFill>
              <a:ln w="9525">
                <a:noFill/>
                <a:miter lim="800000"/>
              </a:ln>
            </p:spPr>
            <p:txBody>
              <a:bodyPr/>
              <a:lstStyle/>
              <a:p>
                <a:endParaRPr lang="zh-CN" altLang="en-US" sz="2800" b="1">
                  <a:ea typeface="黑体" panose="02010609060101010101" pitchFamily="49" charset="-122"/>
                </a:endParaRPr>
              </a:p>
            </p:txBody>
          </p:sp>
          <p:sp>
            <p:nvSpPr>
              <p:cNvPr id="18253" name="Rectangle 70"/>
              <p:cNvSpPr>
                <a:spLocks noChangeArrowheads="1"/>
              </p:cNvSpPr>
              <p:nvPr/>
            </p:nvSpPr>
            <p:spPr bwMode="auto">
              <a:xfrm>
                <a:off x="196" y="3068"/>
                <a:ext cx="5360" cy="16"/>
              </a:xfrm>
              <a:prstGeom prst="rect">
                <a:avLst/>
              </a:prstGeom>
              <a:solidFill>
                <a:srgbClr val="4EE100"/>
              </a:solidFill>
              <a:ln w="9525">
                <a:noFill/>
                <a:miter lim="800000"/>
              </a:ln>
            </p:spPr>
            <p:txBody>
              <a:bodyPr/>
              <a:lstStyle/>
              <a:p>
                <a:endParaRPr lang="zh-CN" altLang="en-US" sz="2800" b="1">
                  <a:ea typeface="黑体" panose="02010609060101010101" pitchFamily="49" charset="-122"/>
                </a:endParaRPr>
              </a:p>
            </p:txBody>
          </p:sp>
          <p:sp>
            <p:nvSpPr>
              <p:cNvPr id="18254" name="Rectangle 71"/>
              <p:cNvSpPr>
                <a:spLocks noChangeArrowheads="1"/>
              </p:cNvSpPr>
              <p:nvPr/>
            </p:nvSpPr>
            <p:spPr bwMode="auto">
              <a:xfrm>
                <a:off x="196" y="3051"/>
                <a:ext cx="5360" cy="17"/>
              </a:xfrm>
              <a:prstGeom prst="rect">
                <a:avLst/>
              </a:prstGeom>
              <a:solidFill>
                <a:srgbClr val="4FE200"/>
              </a:solidFill>
              <a:ln w="9525">
                <a:noFill/>
                <a:miter lim="800000"/>
              </a:ln>
            </p:spPr>
            <p:txBody>
              <a:bodyPr/>
              <a:lstStyle/>
              <a:p>
                <a:endParaRPr lang="zh-CN" altLang="en-US" sz="2800" b="1">
                  <a:ea typeface="黑体" panose="02010609060101010101" pitchFamily="49" charset="-122"/>
                </a:endParaRPr>
              </a:p>
            </p:txBody>
          </p:sp>
          <p:sp>
            <p:nvSpPr>
              <p:cNvPr id="18255" name="Rectangle 72"/>
              <p:cNvSpPr>
                <a:spLocks noChangeArrowheads="1"/>
              </p:cNvSpPr>
              <p:nvPr/>
            </p:nvSpPr>
            <p:spPr bwMode="auto">
              <a:xfrm>
                <a:off x="196" y="3034"/>
                <a:ext cx="5360" cy="17"/>
              </a:xfrm>
              <a:prstGeom prst="rect">
                <a:avLst/>
              </a:prstGeom>
              <a:solidFill>
                <a:srgbClr val="50E300"/>
              </a:solidFill>
              <a:ln w="9525">
                <a:noFill/>
                <a:miter lim="800000"/>
              </a:ln>
            </p:spPr>
            <p:txBody>
              <a:bodyPr/>
              <a:lstStyle/>
              <a:p>
                <a:endParaRPr lang="zh-CN" altLang="en-US" sz="2800" b="1">
                  <a:ea typeface="黑体" panose="02010609060101010101" pitchFamily="49" charset="-122"/>
                </a:endParaRPr>
              </a:p>
            </p:txBody>
          </p:sp>
          <p:sp>
            <p:nvSpPr>
              <p:cNvPr id="18256" name="Rectangle 73"/>
              <p:cNvSpPr>
                <a:spLocks noChangeArrowheads="1"/>
              </p:cNvSpPr>
              <p:nvPr/>
            </p:nvSpPr>
            <p:spPr bwMode="auto">
              <a:xfrm>
                <a:off x="196" y="3018"/>
                <a:ext cx="5360" cy="16"/>
              </a:xfrm>
              <a:prstGeom prst="rect">
                <a:avLst/>
              </a:prstGeom>
              <a:solidFill>
                <a:srgbClr val="52E300"/>
              </a:solidFill>
              <a:ln w="9525">
                <a:noFill/>
                <a:miter lim="800000"/>
              </a:ln>
            </p:spPr>
            <p:txBody>
              <a:bodyPr/>
              <a:lstStyle/>
              <a:p>
                <a:endParaRPr lang="zh-CN" altLang="en-US" sz="2800" b="1">
                  <a:ea typeface="黑体" panose="02010609060101010101" pitchFamily="49" charset="-122"/>
                </a:endParaRPr>
              </a:p>
            </p:txBody>
          </p:sp>
          <p:sp>
            <p:nvSpPr>
              <p:cNvPr id="18257" name="Rectangle 74"/>
              <p:cNvSpPr>
                <a:spLocks noChangeArrowheads="1"/>
              </p:cNvSpPr>
              <p:nvPr/>
            </p:nvSpPr>
            <p:spPr bwMode="auto">
              <a:xfrm>
                <a:off x="196" y="3001"/>
                <a:ext cx="5360" cy="17"/>
              </a:xfrm>
              <a:prstGeom prst="rect">
                <a:avLst/>
              </a:prstGeom>
              <a:solidFill>
                <a:srgbClr val="53E400"/>
              </a:solidFill>
              <a:ln w="9525">
                <a:noFill/>
                <a:miter lim="800000"/>
              </a:ln>
            </p:spPr>
            <p:txBody>
              <a:bodyPr/>
              <a:lstStyle/>
              <a:p>
                <a:endParaRPr lang="zh-CN" altLang="en-US" sz="2800" b="1">
                  <a:ea typeface="黑体" panose="02010609060101010101" pitchFamily="49" charset="-122"/>
                </a:endParaRPr>
              </a:p>
            </p:txBody>
          </p:sp>
          <p:sp>
            <p:nvSpPr>
              <p:cNvPr id="18258" name="Rectangle 75"/>
              <p:cNvSpPr>
                <a:spLocks noChangeArrowheads="1"/>
              </p:cNvSpPr>
              <p:nvPr/>
            </p:nvSpPr>
            <p:spPr bwMode="auto">
              <a:xfrm>
                <a:off x="196" y="2984"/>
                <a:ext cx="5360" cy="17"/>
              </a:xfrm>
              <a:prstGeom prst="rect">
                <a:avLst/>
              </a:prstGeom>
              <a:solidFill>
                <a:srgbClr val="54E500"/>
              </a:solidFill>
              <a:ln w="9525">
                <a:noFill/>
                <a:miter lim="800000"/>
              </a:ln>
            </p:spPr>
            <p:txBody>
              <a:bodyPr/>
              <a:lstStyle/>
              <a:p>
                <a:endParaRPr lang="zh-CN" altLang="en-US" sz="2800" b="1">
                  <a:ea typeface="黑体" panose="02010609060101010101" pitchFamily="49" charset="-122"/>
                </a:endParaRPr>
              </a:p>
            </p:txBody>
          </p:sp>
          <p:sp>
            <p:nvSpPr>
              <p:cNvPr id="18259" name="Rectangle 76"/>
              <p:cNvSpPr>
                <a:spLocks noChangeArrowheads="1"/>
              </p:cNvSpPr>
              <p:nvPr/>
            </p:nvSpPr>
            <p:spPr bwMode="auto">
              <a:xfrm>
                <a:off x="196" y="2968"/>
                <a:ext cx="5360" cy="16"/>
              </a:xfrm>
              <a:prstGeom prst="rect">
                <a:avLst/>
              </a:prstGeom>
              <a:solidFill>
                <a:srgbClr val="55E600"/>
              </a:solidFill>
              <a:ln w="9525">
                <a:noFill/>
                <a:miter lim="800000"/>
              </a:ln>
            </p:spPr>
            <p:txBody>
              <a:bodyPr/>
              <a:lstStyle/>
              <a:p>
                <a:endParaRPr lang="zh-CN" altLang="en-US" sz="2800" b="1">
                  <a:ea typeface="黑体" panose="02010609060101010101" pitchFamily="49" charset="-122"/>
                </a:endParaRPr>
              </a:p>
            </p:txBody>
          </p:sp>
          <p:sp>
            <p:nvSpPr>
              <p:cNvPr id="18260" name="Rectangle 77"/>
              <p:cNvSpPr>
                <a:spLocks noChangeArrowheads="1"/>
              </p:cNvSpPr>
              <p:nvPr/>
            </p:nvSpPr>
            <p:spPr bwMode="auto">
              <a:xfrm>
                <a:off x="196" y="2951"/>
                <a:ext cx="5360" cy="17"/>
              </a:xfrm>
              <a:prstGeom prst="rect">
                <a:avLst/>
              </a:prstGeom>
              <a:solidFill>
                <a:srgbClr val="57E600"/>
              </a:solidFill>
              <a:ln w="9525">
                <a:noFill/>
                <a:miter lim="800000"/>
              </a:ln>
            </p:spPr>
            <p:txBody>
              <a:bodyPr/>
              <a:lstStyle/>
              <a:p>
                <a:endParaRPr lang="zh-CN" altLang="en-US" sz="2800" b="1">
                  <a:ea typeface="黑体" panose="02010609060101010101" pitchFamily="49" charset="-122"/>
                </a:endParaRPr>
              </a:p>
            </p:txBody>
          </p:sp>
          <p:sp>
            <p:nvSpPr>
              <p:cNvPr id="18261" name="Rectangle 78"/>
              <p:cNvSpPr>
                <a:spLocks noChangeArrowheads="1"/>
              </p:cNvSpPr>
              <p:nvPr/>
            </p:nvSpPr>
            <p:spPr bwMode="auto">
              <a:xfrm>
                <a:off x="196" y="2934"/>
                <a:ext cx="5360" cy="17"/>
              </a:xfrm>
              <a:prstGeom prst="rect">
                <a:avLst/>
              </a:prstGeom>
              <a:solidFill>
                <a:srgbClr val="58E700"/>
              </a:solidFill>
              <a:ln w="9525">
                <a:noFill/>
                <a:miter lim="800000"/>
              </a:ln>
            </p:spPr>
            <p:txBody>
              <a:bodyPr/>
              <a:lstStyle/>
              <a:p>
                <a:endParaRPr lang="zh-CN" altLang="en-US" sz="2800" b="1">
                  <a:ea typeface="黑体" panose="02010609060101010101" pitchFamily="49" charset="-122"/>
                </a:endParaRPr>
              </a:p>
            </p:txBody>
          </p:sp>
          <p:sp>
            <p:nvSpPr>
              <p:cNvPr id="18262" name="Rectangle 79"/>
              <p:cNvSpPr>
                <a:spLocks noChangeArrowheads="1"/>
              </p:cNvSpPr>
              <p:nvPr/>
            </p:nvSpPr>
            <p:spPr bwMode="auto">
              <a:xfrm>
                <a:off x="196" y="2917"/>
                <a:ext cx="5360" cy="17"/>
              </a:xfrm>
              <a:prstGeom prst="rect">
                <a:avLst/>
              </a:prstGeom>
              <a:solidFill>
                <a:srgbClr val="59E800"/>
              </a:solidFill>
              <a:ln w="9525">
                <a:noFill/>
                <a:miter lim="800000"/>
              </a:ln>
            </p:spPr>
            <p:txBody>
              <a:bodyPr/>
              <a:lstStyle/>
              <a:p>
                <a:endParaRPr lang="zh-CN" altLang="en-US" sz="2800" b="1">
                  <a:ea typeface="黑体" panose="02010609060101010101" pitchFamily="49" charset="-122"/>
                </a:endParaRPr>
              </a:p>
            </p:txBody>
          </p:sp>
          <p:sp>
            <p:nvSpPr>
              <p:cNvPr id="18263" name="Rectangle 80"/>
              <p:cNvSpPr>
                <a:spLocks noChangeArrowheads="1"/>
              </p:cNvSpPr>
              <p:nvPr/>
            </p:nvSpPr>
            <p:spPr bwMode="auto">
              <a:xfrm>
                <a:off x="196" y="2900"/>
                <a:ext cx="5360" cy="17"/>
              </a:xfrm>
              <a:prstGeom prst="rect">
                <a:avLst/>
              </a:prstGeom>
              <a:solidFill>
                <a:srgbClr val="5AE900"/>
              </a:solidFill>
              <a:ln w="9525">
                <a:noFill/>
                <a:miter lim="800000"/>
              </a:ln>
            </p:spPr>
            <p:txBody>
              <a:bodyPr/>
              <a:lstStyle/>
              <a:p>
                <a:endParaRPr lang="zh-CN" altLang="en-US" sz="2800" b="1">
                  <a:ea typeface="黑体" panose="02010609060101010101" pitchFamily="49" charset="-122"/>
                </a:endParaRPr>
              </a:p>
            </p:txBody>
          </p:sp>
          <p:sp>
            <p:nvSpPr>
              <p:cNvPr id="18264" name="Rectangle 81"/>
              <p:cNvSpPr>
                <a:spLocks noChangeArrowheads="1"/>
              </p:cNvSpPr>
              <p:nvPr/>
            </p:nvSpPr>
            <p:spPr bwMode="auto">
              <a:xfrm>
                <a:off x="196" y="2884"/>
                <a:ext cx="5360" cy="16"/>
              </a:xfrm>
              <a:prstGeom prst="rect">
                <a:avLst/>
              </a:prstGeom>
              <a:solidFill>
                <a:srgbClr val="5CE900"/>
              </a:solidFill>
              <a:ln w="9525">
                <a:noFill/>
                <a:miter lim="800000"/>
              </a:ln>
            </p:spPr>
            <p:txBody>
              <a:bodyPr/>
              <a:lstStyle/>
              <a:p>
                <a:endParaRPr lang="zh-CN" altLang="en-US" sz="2800" b="1">
                  <a:ea typeface="黑体" panose="02010609060101010101" pitchFamily="49" charset="-122"/>
                </a:endParaRPr>
              </a:p>
            </p:txBody>
          </p:sp>
          <p:sp>
            <p:nvSpPr>
              <p:cNvPr id="18265" name="Rectangle 82"/>
              <p:cNvSpPr>
                <a:spLocks noChangeArrowheads="1"/>
              </p:cNvSpPr>
              <p:nvPr/>
            </p:nvSpPr>
            <p:spPr bwMode="auto">
              <a:xfrm>
                <a:off x="196" y="2867"/>
                <a:ext cx="5360" cy="17"/>
              </a:xfrm>
              <a:prstGeom prst="rect">
                <a:avLst/>
              </a:prstGeom>
              <a:solidFill>
                <a:srgbClr val="5DEA00"/>
              </a:solidFill>
              <a:ln w="9525">
                <a:noFill/>
                <a:miter lim="800000"/>
              </a:ln>
            </p:spPr>
            <p:txBody>
              <a:bodyPr/>
              <a:lstStyle/>
              <a:p>
                <a:endParaRPr lang="zh-CN" altLang="en-US" sz="2800" b="1">
                  <a:ea typeface="黑体" panose="02010609060101010101" pitchFamily="49" charset="-122"/>
                </a:endParaRPr>
              </a:p>
            </p:txBody>
          </p:sp>
          <p:sp>
            <p:nvSpPr>
              <p:cNvPr id="18266" name="Rectangle 83"/>
              <p:cNvSpPr>
                <a:spLocks noChangeArrowheads="1"/>
              </p:cNvSpPr>
              <p:nvPr/>
            </p:nvSpPr>
            <p:spPr bwMode="auto">
              <a:xfrm>
                <a:off x="196" y="2850"/>
                <a:ext cx="5360" cy="17"/>
              </a:xfrm>
              <a:prstGeom prst="rect">
                <a:avLst/>
              </a:prstGeom>
              <a:solidFill>
                <a:srgbClr val="5EEB00"/>
              </a:solidFill>
              <a:ln w="9525">
                <a:noFill/>
                <a:miter lim="800000"/>
              </a:ln>
            </p:spPr>
            <p:txBody>
              <a:bodyPr/>
              <a:lstStyle/>
              <a:p>
                <a:endParaRPr lang="zh-CN" altLang="en-US" sz="2800" b="1">
                  <a:ea typeface="黑体" panose="02010609060101010101" pitchFamily="49" charset="-122"/>
                </a:endParaRPr>
              </a:p>
            </p:txBody>
          </p:sp>
          <p:sp>
            <p:nvSpPr>
              <p:cNvPr id="18267" name="Rectangle 84"/>
              <p:cNvSpPr>
                <a:spLocks noChangeArrowheads="1"/>
              </p:cNvSpPr>
              <p:nvPr/>
            </p:nvSpPr>
            <p:spPr bwMode="auto">
              <a:xfrm>
                <a:off x="196" y="2834"/>
                <a:ext cx="5360" cy="16"/>
              </a:xfrm>
              <a:prstGeom prst="rect">
                <a:avLst/>
              </a:prstGeom>
              <a:solidFill>
                <a:srgbClr val="5FEC00"/>
              </a:solidFill>
              <a:ln w="9525">
                <a:noFill/>
                <a:miter lim="800000"/>
              </a:ln>
            </p:spPr>
            <p:txBody>
              <a:bodyPr/>
              <a:lstStyle/>
              <a:p>
                <a:endParaRPr lang="zh-CN" altLang="en-US" sz="2800" b="1">
                  <a:ea typeface="黑体" panose="02010609060101010101" pitchFamily="49" charset="-122"/>
                </a:endParaRPr>
              </a:p>
            </p:txBody>
          </p:sp>
          <p:sp>
            <p:nvSpPr>
              <p:cNvPr id="18268" name="Rectangle 85"/>
              <p:cNvSpPr>
                <a:spLocks noChangeArrowheads="1"/>
              </p:cNvSpPr>
              <p:nvPr/>
            </p:nvSpPr>
            <p:spPr bwMode="auto">
              <a:xfrm>
                <a:off x="196" y="2817"/>
                <a:ext cx="5360" cy="17"/>
              </a:xfrm>
              <a:prstGeom prst="rect">
                <a:avLst/>
              </a:prstGeom>
              <a:solidFill>
                <a:srgbClr val="61EC00"/>
              </a:solidFill>
              <a:ln w="9525">
                <a:noFill/>
                <a:miter lim="800000"/>
              </a:ln>
            </p:spPr>
            <p:txBody>
              <a:bodyPr/>
              <a:lstStyle/>
              <a:p>
                <a:endParaRPr lang="zh-CN" altLang="en-US" sz="2800" b="1">
                  <a:ea typeface="黑体" panose="02010609060101010101" pitchFamily="49" charset="-122"/>
                </a:endParaRPr>
              </a:p>
            </p:txBody>
          </p:sp>
          <p:sp>
            <p:nvSpPr>
              <p:cNvPr id="18269" name="Rectangle 86"/>
              <p:cNvSpPr>
                <a:spLocks noChangeArrowheads="1"/>
              </p:cNvSpPr>
              <p:nvPr/>
            </p:nvSpPr>
            <p:spPr bwMode="auto">
              <a:xfrm>
                <a:off x="196" y="2800"/>
                <a:ext cx="5360" cy="17"/>
              </a:xfrm>
              <a:prstGeom prst="rect">
                <a:avLst/>
              </a:prstGeom>
              <a:solidFill>
                <a:srgbClr val="62ED00"/>
              </a:solidFill>
              <a:ln w="9525">
                <a:noFill/>
                <a:miter lim="800000"/>
              </a:ln>
            </p:spPr>
            <p:txBody>
              <a:bodyPr/>
              <a:lstStyle/>
              <a:p>
                <a:endParaRPr lang="zh-CN" altLang="en-US" sz="2800" b="1">
                  <a:ea typeface="黑体" panose="02010609060101010101" pitchFamily="49" charset="-122"/>
                </a:endParaRPr>
              </a:p>
            </p:txBody>
          </p:sp>
          <p:sp>
            <p:nvSpPr>
              <p:cNvPr id="18270" name="Rectangle 87"/>
              <p:cNvSpPr>
                <a:spLocks noChangeArrowheads="1"/>
              </p:cNvSpPr>
              <p:nvPr/>
            </p:nvSpPr>
            <p:spPr bwMode="auto">
              <a:xfrm>
                <a:off x="196" y="2784"/>
                <a:ext cx="5360" cy="16"/>
              </a:xfrm>
              <a:prstGeom prst="rect">
                <a:avLst/>
              </a:prstGeom>
              <a:solidFill>
                <a:srgbClr val="63EE00"/>
              </a:solidFill>
              <a:ln w="9525">
                <a:noFill/>
                <a:miter lim="800000"/>
              </a:ln>
            </p:spPr>
            <p:txBody>
              <a:bodyPr/>
              <a:lstStyle/>
              <a:p>
                <a:endParaRPr lang="zh-CN" altLang="en-US" sz="2800" b="1">
                  <a:ea typeface="黑体" panose="02010609060101010101" pitchFamily="49" charset="-122"/>
                </a:endParaRPr>
              </a:p>
            </p:txBody>
          </p:sp>
          <p:sp>
            <p:nvSpPr>
              <p:cNvPr id="18271" name="Rectangle 88"/>
              <p:cNvSpPr>
                <a:spLocks noChangeArrowheads="1"/>
              </p:cNvSpPr>
              <p:nvPr/>
            </p:nvSpPr>
            <p:spPr bwMode="auto">
              <a:xfrm>
                <a:off x="196" y="2767"/>
                <a:ext cx="5360" cy="17"/>
              </a:xfrm>
              <a:prstGeom prst="rect">
                <a:avLst/>
              </a:prstGeom>
              <a:solidFill>
                <a:srgbClr val="64EF00"/>
              </a:solidFill>
              <a:ln w="9525">
                <a:noFill/>
                <a:miter lim="800000"/>
              </a:ln>
            </p:spPr>
            <p:txBody>
              <a:bodyPr/>
              <a:lstStyle/>
              <a:p>
                <a:endParaRPr lang="zh-CN" altLang="en-US" sz="2800" b="1">
                  <a:ea typeface="黑体" panose="02010609060101010101" pitchFamily="49" charset="-122"/>
                </a:endParaRPr>
              </a:p>
            </p:txBody>
          </p:sp>
          <p:sp>
            <p:nvSpPr>
              <p:cNvPr id="18272" name="Rectangle 89"/>
              <p:cNvSpPr>
                <a:spLocks noChangeArrowheads="1"/>
              </p:cNvSpPr>
              <p:nvPr/>
            </p:nvSpPr>
            <p:spPr bwMode="auto">
              <a:xfrm>
                <a:off x="196" y="2750"/>
                <a:ext cx="5360" cy="17"/>
              </a:xfrm>
              <a:prstGeom prst="rect">
                <a:avLst/>
              </a:prstGeom>
              <a:solidFill>
                <a:srgbClr val="66EF00"/>
              </a:solidFill>
              <a:ln w="9525">
                <a:noFill/>
                <a:miter lim="800000"/>
              </a:ln>
            </p:spPr>
            <p:txBody>
              <a:bodyPr/>
              <a:lstStyle/>
              <a:p>
                <a:endParaRPr lang="zh-CN" altLang="en-US" sz="2800" b="1">
                  <a:ea typeface="黑体" panose="02010609060101010101" pitchFamily="49" charset="-122"/>
                </a:endParaRPr>
              </a:p>
            </p:txBody>
          </p:sp>
          <p:sp>
            <p:nvSpPr>
              <p:cNvPr id="18273" name="Rectangle 90"/>
              <p:cNvSpPr>
                <a:spLocks noChangeArrowheads="1"/>
              </p:cNvSpPr>
              <p:nvPr/>
            </p:nvSpPr>
            <p:spPr bwMode="auto">
              <a:xfrm>
                <a:off x="196" y="2733"/>
                <a:ext cx="5360" cy="17"/>
              </a:xfrm>
              <a:prstGeom prst="rect">
                <a:avLst/>
              </a:prstGeom>
              <a:solidFill>
                <a:srgbClr val="67F000"/>
              </a:solidFill>
              <a:ln w="9525">
                <a:noFill/>
                <a:miter lim="800000"/>
              </a:ln>
            </p:spPr>
            <p:txBody>
              <a:bodyPr/>
              <a:lstStyle/>
              <a:p>
                <a:endParaRPr lang="zh-CN" altLang="en-US" sz="2800" b="1">
                  <a:ea typeface="黑体" panose="02010609060101010101" pitchFamily="49" charset="-122"/>
                </a:endParaRPr>
              </a:p>
            </p:txBody>
          </p:sp>
          <p:sp>
            <p:nvSpPr>
              <p:cNvPr id="18274" name="Rectangle 91"/>
              <p:cNvSpPr>
                <a:spLocks noChangeArrowheads="1"/>
              </p:cNvSpPr>
              <p:nvPr/>
            </p:nvSpPr>
            <p:spPr bwMode="auto">
              <a:xfrm>
                <a:off x="196" y="2717"/>
                <a:ext cx="5360" cy="16"/>
              </a:xfrm>
              <a:prstGeom prst="rect">
                <a:avLst/>
              </a:prstGeom>
              <a:solidFill>
                <a:srgbClr val="68F100"/>
              </a:solidFill>
              <a:ln w="9525">
                <a:noFill/>
                <a:miter lim="800000"/>
              </a:ln>
            </p:spPr>
            <p:txBody>
              <a:bodyPr/>
              <a:lstStyle/>
              <a:p>
                <a:endParaRPr lang="zh-CN" altLang="en-US" sz="2800" b="1">
                  <a:ea typeface="黑体" panose="02010609060101010101" pitchFamily="49" charset="-122"/>
                </a:endParaRPr>
              </a:p>
            </p:txBody>
          </p:sp>
          <p:sp>
            <p:nvSpPr>
              <p:cNvPr id="18275" name="Rectangle 92"/>
              <p:cNvSpPr>
                <a:spLocks noChangeArrowheads="1"/>
              </p:cNvSpPr>
              <p:nvPr/>
            </p:nvSpPr>
            <p:spPr bwMode="auto">
              <a:xfrm>
                <a:off x="196" y="2700"/>
                <a:ext cx="5360" cy="17"/>
              </a:xfrm>
              <a:prstGeom prst="rect">
                <a:avLst/>
              </a:prstGeom>
              <a:solidFill>
                <a:srgbClr val="69F200"/>
              </a:solidFill>
              <a:ln w="9525">
                <a:noFill/>
                <a:miter lim="800000"/>
              </a:ln>
            </p:spPr>
            <p:txBody>
              <a:bodyPr/>
              <a:lstStyle/>
              <a:p>
                <a:endParaRPr lang="zh-CN" altLang="en-US" sz="2800" b="1">
                  <a:ea typeface="黑体" panose="02010609060101010101" pitchFamily="49" charset="-122"/>
                </a:endParaRPr>
              </a:p>
            </p:txBody>
          </p:sp>
          <p:sp>
            <p:nvSpPr>
              <p:cNvPr id="18276" name="Rectangle 93"/>
              <p:cNvSpPr>
                <a:spLocks noChangeArrowheads="1"/>
              </p:cNvSpPr>
              <p:nvPr/>
            </p:nvSpPr>
            <p:spPr bwMode="auto">
              <a:xfrm>
                <a:off x="196" y="2683"/>
                <a:ext cx="5360" cy="17"/>
              </a:xfrm>
              <a:prstGeom prst="rect">
                <a:avLst/>
              </a:prstGeom>
              <a:solidFill>
                <a:srgbClr val="6BF200"/>
              </a:solidFill>
              <a:ln w="9525">
                <a:noFill/>
                <a:miter lim="800000"/>
              </a:ln>
            </p:spPr>
            <p:txBody>
              <a:bodyPr/>
              <a:lstStyle/>
              <a:p>
                <a:endParaRPr lang="zh-CN" altLang="en-US" sz="2800" b="1">
                  <a:ea typeface="黑体" panose="02010609060101010101" pitchFamily="49" charset="-122"/>
                </a:endParaRPr>
              </a:p>
            </p:txBody>
          </p:sp>
          <p:sp>
            <p:nvSpPr>
              <p:cNvPr id="18277" name="Rectangle 94"/>
              <p:cNvSpPr>
                <a:spLocks noChangeArrowheads="1"/>
              </p:cNvSpPr>
              <p:nvPr/>
            </p:nvSpPr>
            <p:spPr bwMode="auto">
              <a:xfrm>
                <a:off x="196" y="2667"/>
                <a:ext cx="5360" cy="16"/>
              </a:xfrm>
              <a:prstGeom prst="rect">
                <a:avLst/>
              </a:prstGeom>
              <a:solidFill>
                <a:srgbClr val="6CF300"/>
              </a:solidFill>
              <a:ln w="9525">
                <a:noFill/>
                <a:miter lim="800000"/>
              </a:ln>
            </p:spPr>
            <p:txBody>
              <a:bodyPr/>
              <a:lstStyle/>
              <a:p>
                <a:endParaRPr lang="zh-CN" altLang="en-US" sz="2800" b="1">
                  <a:ea typeface="黑体" panose="02010609060101010101" pitchFamily="49" charset="-122"/>
                </a:endParaRPr>
              </a:p>
            </p:txBody>
          </p:sp>
          <p:sp>
            <p:nvSpPr>
              <p:cNvPr id="18278" name="Rectangle 95"/>
              <p:cNvSpPr>
                <a:spLocks noChangeArrowheads="1"/>
              </p:cNvSpPr>
              <p:nvPr/>
            </p:nvSpPr>
            <p:spPr bwMode="auto">
              <a:xfrm>
                <a:off x="196" y="2650"/>
                <a:ext cx="5360" cy="17"/>
              </a:xfrm>
              <a:prstGeom prst="rect">
                <a:avLst/>
              </a:prstGeom>
              <a:solidFill>
                <a:srgbClr val="6DF400"/>
              </a:solidFill>
              <a:ln w="9525">
                <a:noFill/>
                <a:miter lim="800000"/>
              </a:ln>
            </p:spPr>
            <p:txBody>
              <a:bodyPr/>
              <a:lstStyle/>
              <a:p>
                <a:endParaRPr lang="zh-CN" altLang="en-US" sz="2800" b="1">
                  <a:ea typeface="黑体" panose="02010609060101010101" pitchFamily="49" charset="-122"/>
                </a:endParaRPr>
              </a:p>
            </p:txBody>
          </p:sp>
          <p:sp>
            <p:nvSpPr>
              <p:cNvPr id="18279" name="Rectangle 96"/>
              <p:cNvSpPr>
                <a:spLocks noChangeArrowheads="1"/>
              </p:cNvSpPr>
              <p:nvPr/>
            </p:nvSpPr>
            <p:spPr bwMode="auto">
              <a:xfrm>
                <a:off x="196" y="2633"/>
                <a:ext cx="5360" cy="17"/>
              </a:xfrm>
              <a:prstGeom prst="rect">
                <a:avLst/>
              </a:prstGeom>
              <a:solidFill>
                <a:srgbClr val="6EF500"/>
              </a:solidFill>
              <a:ln w="9525">
                <a:noFill/>
                <a:miter lim="800000"/>
              </a:ln>
            </p:spPr>
            <p:txBody>
              <a:bodyPr/>
              <a:lstStyle/>
              <a:p>
                <a:endParaRPr lang="zh-CN" altLang="en-US" sz="2800" b="1">
                  <a:ea typeface="黑体" panose="02010609060101010101" pitchFamily="49" charset="-122"/>
                </a:endParaRPr>
              </a:p>
            </p:txBody>
          </p:sp>
          <p:sp>
            <p:nvSpPr>
              <p:cNvPr id="18280" name="Rectangle 97"/>
              <p:cNvSpPr>
                <a:spLocks noChangeArrowheads="1"/>
              </p:cNvSpPr>
              <p:nvPr/>
            </p:nvSpPr>
            <p:spPr bwMode="auto">
              <a:xfrm>
                <a:off x="196" y="2616"/>
                <a:ext cx="5360" cy="17"/>
              </a:xfrm>
              <a:prstGeom prst="rect">
                <a:avLst/>
              </a:prstGeom>
              <a:solidFill>
                <a:srgbClr val="70F500"/>
              </a:solidFill>
              <a:ln w="9525">
                <a:noFill/>
                <a:miter lim="800000"/>
              </a:ln>
            </p:spPr>
            <p:txBody>
              <a:bodyPr/>
              <a:lstStyle/>
              <a:p>
                <a:endParaRPr lang="zh-CN" altLang="en-US" sz="2800" b="1">
                  <a:ea typeface="黑体" panose="02010609060101010101" pitchFamily="49" charset="-122"/>
                </a:endParaRPr>
              </a:p>
            </p:txBody>
          </p:sp>
          <p:sp>
            <p:nvSpPr>
              <p:cNvPr id="18281" name="Rectangle 98"/>
              <p:cNvSpPr>
                <a:spLocks noChangeArrowheads="1"/>
              </p:cNvSpPr>
              <p:nvPr/>
            </p:nvSpPr>
            <p:spPr bwMode="auto">
              <a:xfrm>
                <a:off x="196" y="2599"/>
                <a:ext cx="5360" cy="17"/>
              </a:xfrm>
              <a:prstGeom prst="rect">
                <a:avLst/>
              </a:prstGeom>
              <a:solidFill>
                <a:srgbClr val="71F600"/>
              </a:solidFill>
              <a:ln w="9525">
                <a:noFill/>
                <a:miter lim="800000"/>
              </a:ln>
            </p:spPr>
            <p:txBody>
              <a:bodyPr/>
              <a:lstStyle/>
              <a:p>
                <a:endParaRPr lang="zh-CN" altLang="en-US" sz="2800" b="1">
                  <a:ea typeface="黑体" panose="02010609060101010101" pitchFamily="49" charset="-122"/>
                </a:endParaRPr>
              </a:p>
            </p:txBody>
          </p:sp>
          <p:sp>
            <p:nvSpPr>
              <p:cNvPr id="18282" name="Rectangle 99"/>
              <p:cNvSpPr>
                <a:spLocks noChangeArrowheads="1"/>
              </p:cNvSpPr>
              <p:nvPr/>
            </p:nvSpPr>
            <p:spPr bwMode="auto">
              <a:xfrm>
                <a:off x="196" y="2583"/>
                <a:ext cx="5360" cy="16"/>
              </a:xfrm>
              <a:prstGeom prst="rect">
                <a:avLst/>
              </a:prstGeom>
              <a:solidFill>
                <a:srgbClr val="72F700"/>
              </a:solidFill>
              <a:ln w="9525">
                <a:noFill/>
                <a:miter lim="800000"/>
              </a:ln>
            </p:spPr>
            <p:txBody>
              <a:bodyPr/>
              <a:lstStyle/>
              <a:p>
                <a:endParaRPr lang="zh-CN" altLang="en-US" sz="2800" b="1">
                  <a:ea typeface="黑体" panose="02010609060101010101" pitchFamily="49" charset="-122"/>
                </a:endParaRPr>
              </a:p>
            </p:txBody>
          </p:sp>
          <p:sp>
            <p:nvSpPr>
              <p:cNvPr id="18283" name="Rectangle 100"/>
              <p:cNvSpPr>
                <a:spLocks noChangeArrowheads="1"/>
              </p:cNvSpPr>
              <p:nvPr/>
            </p:nvSpPr>
            <p:spPr bwMode="auto">
              <a:xfrm>
                <a:off x="196" y="2566"/>
                <a:ext cx="5360" cy="17"/>
              </a:xfrm>
              <a:prstGeom prst="rect">
                <a:avLst/>
              </a:prstGeom>
              <a:solidFill>
                <a:srgbClr val="73F800"/>
              </a:solidFill>
              <a:ln w="9525">
                <a:noFill/>
                <a:miter lim="800000"/>
              </a:ln>
            </p:spPr>
            <p:txBody>
              <a:bodyPr/>
              <a:lstStyle/>
              <a:p>
                <a:endParaRPr lang="zh-CN" altLang="en-US" sz="2800" b="1">
                  <a:ea typeface="黑体" panose="02010609060101010101" pitchFamily="49" charset="-122"/>
                </a:endParaRPr>
              </a:p>
            </p:txBody>
          </p:sp>
          <p:sp>
            <p:nvSpPr>
              <p:cNvPr id="18284" name="Rectangle 101"/>
              <p:cNvSpPr>
                <a:spLocks noChangeArrowheads="1"/>
              </p:cNvSpPr>
              <p:nvPr/>
            </p:nvSpPr>
            <p:spPr bwMode="auto">
              <a:xfrm>
                <a:off x="196" y="2549"/>
                <a:ext cx="5360" cy="17"/>
              </a:xfrm>
              <a:prstGeom prst="rect">
                <a:avLst/>
              </a:prstGeom>
              <a:solidFill>
                <a:srgbClr val="75F800"/>
              </a:solidFill>
              <a:ln w="9525">
                <a:noFill/>
                <a:miter lim="800000"/>
              </a:ln>
            </p:spPr>
            <p:txBody>
              <a:bodyPr/>
              <a:lstStyle/>
              <a:p>
                <a:endParaRPr lang="zh-CN" altLang="en-US" sz="2800" b="1">
                  <a:ea typeface="黑体" panose="02010609060101010101" pitchFamily="49" charset="-122"/>
                </a:endParaRPr>
              </a:p>
            </p:txBody>
          </p:sp>
          <p:sp>
            <p:nvSpPr>
              <p:cNvPr id="18285" name="Rectangle 102"/>
              <p:cNvSpPr>
                <a:spLocks noChangeArrowheads="1"/>
              </p:cNvSpPr>
              <p:nvPr/>
            </p:nvSpPr>
            <p:spPr bwMode="auto">
              <a:xfrm>
                <a:off x="196" y="2533"/>
                <a:ext cx="5360" cy="16"/>
              </a:xfrm>
              <a:prstGeom prst="rect">
                <a:avLst/>
              </a:prstGeom>
              <a:solidFill>
                <a:srgbClr val="76F900"/>
              </a:solidFill>
              <a:ln w="9525">
                <a:noFill/>
                <a:miter lim="800000"/>
              </a:ln>
            </p:spPr>
            <p:txBody>
              <a:bodyPr/>
              <a:lstStyle/>
              <a:p>
                <a:endParaRPr lang="zh-CN" altLang="en-US" sz="2800" b="1">
                  <a:ea typeface="黑体" panose="02010609060101010101" pitchFamily="49" charset="-122"/>
                </a:endParaRPr>
              </a:p>
            </p:txBody>
          </p:sp>
          <p:sp>
            <p:nvSpPr>
              <p:cNvPr id="18286" name="Rectangle 103"/>
              <p:cNvSpPr>
                <a:spLocks noChangeArrowheads="1"/>
              </p:cNvSpPr>
              <p:nvPr/>
            </p:nvSpPr>
            <p:spPr bwMode="auto">
              <a:xfrm>
                <a:off x="196" y="2516"/>
                <a:ext cx="5360" cy="17"/>
              </a:xfrm>
              <a:prstGeom prst="rect">
                <a:avLst/>
              </a:prstGeom>
              <a:solidFill>
                <a:srgbClr val="77FA00"/>
              </a:solidFill>
              <a:ln w="9525">
                <a:noFill/>
                <a:miter lim="800000"/>
              </a:ln>
            </p:spPr>
            <p:txBody>
              <a:bodyPr/>
              <a:lstStyle/>
              <a:p>
                <a:endParaRPr lang="zh-CN" altLang="en-US" sz="2800" b="1">
                  <a:ea typeface="黑体" panose="02010609060101010101" pitchFamily="49" charset="-122"/>
                </a:endParaRPr>
              </a:p>
            </p:txBody>
          </p:sp>
          <p:sp>
            <p:nvSpPr>
              <p:cNvPr id="18287" name="Rectangle 104"/>
              <p:cNvSpPr>
                <a:spLocks noChangeArrowheads="1"/>
              </p:cNvSpPr>
              <p:nvPr/>
            </p:nvSpPr>
            <p:spPr bwMode="auto">
              <a:xfrm>
                <a:off x="196" y="2499"/>
                <a:ext cx="5360" cy="17"/>
              </a:xfrm>
              <a:prstGeom prst="rect">
                <a:avLst/>
              </a:prstGeom>
              <a:solidFill>
                <a:srgbClr val="78FB00"/>
              </a:solidFill>
              <a:ln w="9525">
                <a:noFill/>
                <a:miter lim="800000"/>
              </a:ln>
            </p:spPr>
            <p:txBody>
              <a:bodyPr/>
              <a:lstStyle/>
              <a:p>
                <a:endParaRPr lang="zh-CN" altLang="en-US" sz="2800" b="1">
                  <a:ea typeface="黑体" panose="02010609060101010101" pitchFamily="49" charset="-122"/>
                </a:endParaRPr>
              </a:p>
            </p:txBody>
          </p:sp>
          <p:sp>
            <p:nvSpPr>
              <p:cNvPr id="18288" name="Rectangle 105"/>
              <p:cNvSpPr>
                <a:spLocks noChangeArrowheads="1"/>
              </p:cNvSpPr>
              <p:nvPr/>
            </p:nvSpPr>
            <p:spPr bwMode="auto">
              <a:xfrm>
                <a:off x="196" y="2483"/>
                <a:ext cx="5360" cy="16"/>
              </a:xfrm>
              <a:prstGeom prst="rect">
                <a:avLst/>
              </a:prstGeom>
              <a:solidFill>
                <a:srgbClr val="7AFB00"/>
              </a:solidFill>
              <a:ln w="9525">
                <a:noFill/>
                <a:miter lim="800000"/>
              </a:ln>
            </p:spPr>
            <p:txBody>
              <a:bodyPr/>
              <a:lstStyle/>
              <a:p>
                <a:endParaRPr lang="zh-CN" altLang="en-US" sz="2800" b="1">
                  <a:ea typeface="黑体" panose="02010609060101010101" pitchFamily="49" charset="-122"/>
                </a:endParaRPr>
              </a:p>
            </p:txBody>
          </p:sp>
          <p:sp>
            <p:nvSpPr>
              <p:cNvPr id="18289" name="Rectangle 106"/>
              <p:cNvSpPr>
                <a:spLocks noChangeArrowheads="1"/>
              </p:cNvSpPr>
              <p:nvPr/>
            </p:nvSpPr>
            <p:spPr bwMode="auto">
              <a:xfrm>
                <a:off x="196" y="2466"/>
                <a:ext cx="5360" cy="17"/>
              </a:xfrm>
              <a:prstGeom prst="rect">
                <a:avLst/>
              </a:prstGeom>
              <a:solidFill>
                <a:srgbClr val="7BFC00"/>
              </a:solidFill>
              <a:ln w="9525">
                <a:noFill/>
                <a:miter lim="800000"/>
              </a:ln>
            </p:spPr>
            <p:txBody>
              <a:bodyPr/>
              <a:lstStyle/>
              <a:p>
                <a:endParaRPr lang="zh-CN" altLang="en-US" sz="2800" b="1">
                  <a:ea typeface="黑体" panose="02010609060101010101" pitchFamily="49" charset="-122"/>
                </a:endParaRPr>
              </a:p>
            </p:txBody>
          </p:sp>
          <p:sp>
            <p:nvSpPr>
              <p:cNvPr id="18290" name="Rectangle 107"/>
              <p:cNvSpPr>
                <a:spLocks noChangeArrowheads="1"/>
              </p:cNvSpPr>
              <p:nvPr/>
            </p:nvSpPr>
            <p:spPr bwMode="auto">
              <a:xfrm>
                <a:off x="196" y="2449"/>
                <a:ext cx="5360" cy="17"/>
              </a:xfrm>
              <a:prstGeom prst="rect">
                <a:avLst/>
              </a:prstGeom>
              <a:solidFill>
                <a:srgbClr val="7CFD00"/>
              </a:solidFill>
              <a:ln w="9525">
                <a:noFill/>
                <a:miter lim="800000"/>
              </a:ln>
            </p:spPr>
            <p:txBody>
              <a:bodyPr/>
              <a:lstStyle/>
              <a:p>
                <a:endParaRPr lang="zh-CN" altLang="en-US" sz="2800" b="1">
                  <a:ea typeface="黑体" panose="02010609060101010101" pitchFamily="49" charset="-122"/>
                </a:endParaRPr>
              </a:p>
            </p:txBody>
          </p:sp>
          <p:sp>
            <p:nvSpPr>
              <p:cNvPr id="18291" name="Rectangle 108"/>
              <p:cNvSpPr>
                <a:spLocks noChangeArrowheads="1"/>
              </p:cNvSpPr>
              <p:nvPr/>
            </p:nvSpPr>
            <p:spPr bwMode="auto">
              <a:xfrm>
                <a:off x="196" y="2432"/>
                <a:ext cx="5360" cy="17"/>
              </a:xfrm>
              <a:prstGeom prst="rect">
                <a:avLst/>
              </a:prstGeom>
              <a:solidFill>
                <a:srgbClr val="7DFE00"/>
              </a:solidFill>
              <a:ln w="9525">
                <a:noFill/>
                <a:miter lim="800000"/>
              </a:ln>
            </p:spPr>
            <p:txBody>
              <a:bodyPr/>
              <a:lstStyle/>
              <a:p>
                <a:endParaRPr lang="zh-CN" altLang="en-US" sz="2800" b="1">
                  <a:ea typeface="黑体" panose="02010609060101010101" pitchFamily="49" charset="-122"/>
                </a:endParaRPr>
              </a:p>
            </p:txBody>
          </p:sp>
          <p:sp>
            <p:nvSpPr>
              <p:cNvPr id="18292" name="Rectangle 109"/>
              <p:cNvSpPr>
                <a:spLocks noChangeArrowheads="1"/>
              </p:cNvSpPr>
              <p:nvPr/>
            </p:nvSpPr>
            <p:spPr bwMode="auto">
              <a:xfrm>
                <a:off x="196" y="2415"/>
                <a:ext cx="5360" cy="17"/>
              </a:xfrm>
              <a:prstGeom prst="rect">
                <a:avLst/>
              </a:prstGeom>
              <a:solidFill>
                <a:srgbClr val="7FFF00"/>
              </a:solidFill>
              <a:ln w="9525">
                <a:noFill/>
                <a:miter lim="800000"/>
              </a:ln>
            </p:spPr>
            <p:txBody>
              <a:bodyPr/>
              <a:lstStyle/>
              <a:p>
                <a:endParaRPr lang="zh-CN" altLang="en-US" sz="2800" b="1">
                  <a:ea typeface="黑体" panose="02010609060101010101" pitchFamily="49" charset="-122"/>
                </a:endParaRPr>
              </a:p>
            </p:txBody>
          </p:sp>
          <p:sp>
            <p:nvSpPr>
              <p:cNvPr id="18293" name="Freeform 110"/>
              <p:cNvSpPr/>
              <p:nvPr/>
            </p:nvSpPr>
            <p:spPr bwMode="auto">
              <a:xfrm>
                <a:off x="4919" y="4123"/>
                <a:ext cx="618" cy="16"/>
              </a:xfrm>
              <a:custGeom>
                <a:avLst/>
                <a:gdLst>
                  <a:gd name="T0" fmla="*/ 0 w 1235"/>
                  <a:gd name="T1" fmla="*/ 0 h 34"/>
                  <a:gd name="T2" fmla="*/ 1 w 1235"/>
                  <a:gd name="T3" fmla="*/ 0 h 34"/>
                  <a:gd name="T4" fmla="*/ 1 w 1235"/>
                  <a:gd name="T5" fmla="*/ 0 h 34"/>
                  <a:gd name="T6" fmla="*/ 1 w 1235"/>
                  <a:gd name="T7" fmla="*/ 0 h 34"/>
                  <a:gd name="T8" fmla="*/ 0 w 1235"/>
                  <a:gd name="T9" fmla="*/ 0 h 34"/>
                  <a:gd name="T10" fmla="*/ 0 60000 65536"/>
                  <a:gd name="T11" fmla="*/ 0 60000 65536"/>
                  <a:gd name="T12" fmla="*/ 0 60000 65536"/>
                  <a:gd name="T13" fmla="*/ 0 60000 65536"/>
                  <a:gd name="T14" fmla="*/ 0 60000 65536"/>
                  <a:gd name="T15" fmla="*/ 0 w 1235"/>
                  <a:gd name="T16" fmla="*/ 0 h 34"/>
                  <a:gd name="T17" fmla="*/ 1235 w 1235"/>
                  <a:gd name="T18" fmla="*/ 34 h 34"/>
                </a:gdLst>
                <a:ahLst/>
                <a:cxnLst>
                  <a:cxn ang="T10">
                    <a:pos x="T0" y="T1"/>
                  </a:cxn>
                  <a:cxn ang="T11">
                    <a:pos x="T2" y="T3"/>
                  </a:cxn>
                  <a:cxn ang="T12">
                    <a:pos x="T4" y="T5"/>
                  </a:cxn>
                  <a:cxn ang="T13">
                    <a:pos x="T6" y="T7"/>
                  </a:cxn>
                  <a:cxn ang="T14">
                    <a:pos x="T8" y="T9"/>
                  </a:cxn>
                </a:cxnLst>
                <a:rect l="T15" t="T16" r="T17" b="T18"/>
                <a:pathLst>
                  <a:path w="1235" h="34">
                    <a:moveTo>
                      <a:pt x="0" y="0"/>
                    </a:moveTo>
                    <a:lnTo>
                      <a:pt x="279" y="28"/>
                    </a:lnTo>
                    <a:lnTo>
                      <a:pt x="1235" y="34"/>
                    </a:lnTo>
                    <a:lnTo>
                      <a:pt x="1235" y="0"/>
                    </a:lnTo>
                    <a:lnTo>
                      <a:pt x="0" y="0"/>
                    </a:lnTo>
                    <a:close/>
                  </a:path>
                </a:pathLst>
              </a:custGeom>
              <a:solidFill>
                <a:srgbClr val="CCCCCC"/>
              </a:solidFill>
              <a:ln w="9525">
                <a:noFill/>
                <a:round/>
              </a:ln>
            </p:spPr>
            <p:txBody>
              <a:bodyPr/>
              <a:lstStyle/>
              <a:p>
                <a:endParaRPr lang="zh-CN" altLang="en-US"/>
              </a:p>
            </p:txBody>
          </p:sp>
          <p:sp>
            <p:nvSpPr>
              <p:cNvPr id="18294" name="Freeform 111"/>
              <p:cNvSpPr/>
              <p:nvPr/>
            </p:nvSpPr>
            <p:spPr bwMode="auto">
              <a:xfrm>
                <a:off x="4750" y="4106"/>
                <a:ext cx="787" cy="17"/>
              </a:xfrm>
              <a:custGeom>
                <a:avLst/>
                <a:gdLst>
                  <a:gd name="T0" fmla="*/ 1 w 1573"/>
                  <a:gd name="T1" fmla="*/ 1 h 33"/>
                  <a:gd name="T2" fmla="*/ 0 w 1573"/>
                  <a:gd name="T3" fmla="*/ 0 h 33"/>
                  <a:gd name="T4" fmla="*/ 1 w 1573"/>
                  <a:gd name="T5" fmla="*/ 0 h 33"/>
                  <a:gd name="T6" fmla="*/ 1 w 1573"/>
                  <a:gd name="T7" fmla="*/ 1 h 33"/>
                  <a:gd name="T8" fmla="*/ 1 w 1573"/>
                  <a:gd name="T9" fmla="*/ 1 h 33"/>
                  <a:gd name="T10" fmla="*/ 0 60000 65536"/>
                  <a:gd name="T11" fmla="*/ 0 60000 65536"/>
                  <a:gd name="T12" fmla="*/ 0 60000 65536"/>
                  <a:gd name="T13" fmla="*/ 0 60000 65536"/>
                  <a:gd name="T14" fmla="*/ 0 60000 65536"/>
                  <a:gd name="T15" fmla="*/ 0 w 1573"/>
                  <a:gd name="T16" fmla="*/ 0 h 33"/>
                  <a:gd name="T17" fmla="*/ 1573 w 1573"/>
                  <a:gd name="T18" fmla="*/ 33 h 33"/>
                </a:gdLst>
                <a:ahLst/>
                <a:cxnLst>
                  <a:cxn ang="T10">
                    <a:pos x="T0" y="T1"/>
                  </a:cxn>
                  <a:cxn ang="T11">
                    <a:pos x="T2" y="T3"/>
                  </a:cxn>
                  <a:cxn ang="T12">
                    <a:pos x="T4" y="T5"/>
                  </a:cxn>
                  <a:cxn ang="T13">
                    <a:pos x="T6" y="T7"/>
                  </a:cxn>
                  <a:cxn ang="T14">
                    <a:pos x="T8" y="T9"/>
                  </a:cxn>
                </a:cxnLst>
                <a:rect l="T15" t="T16" r="T17" b="T18"/>
                <a:pathLst>
                  <a:path w="1573" h="33">
                    <a:moveTo>
                      <a:pt x="338" y="33"/>
                    </a:moveTo>
                    <a:lnTo>
                      <a:pt x="0" y="0"/>
                    </a:lnTo>
                    <a:lnTo>
                      <a:pt x="1573" y="0"/>
                    </a:lnTo>
                    <a:lnTo>
                      <a:pt x="1573" y="33"/>
                    </a:lnTo>
                    <a:lnTo>
                      <a:pt x="338" y="33"/>
                    </a:lnTo>
                    <a:close/>
                  </a:path>
                </a:pathLst>
              </a:custGeom>
              <a:solidFill>
                <a:srgbClr val="CBCBCB"/>
              </a:solidFill>
              <a:ln w="9525">
                <a:noFill/>
                <a:round/>
              </a:ln>
            </p:spPr>
            <p:txBody>
              <a:bodyPr/>
              <a:lstStyle/>
              <a:p>
                <a:endParaRPr lang="zh-CN" altLang="en-US"/>
              </a:p>
            </p:txBody>
          </p:sp>
          <p:sp>
            <p:nvSpPr>
              <p:cNvPr id="18295" name="Freeform 112"/>
              <p:cNvSpPr/>
              <p:nvPr/>
            </p:nvSpPr>
            <p:spPr bwMode="auto">
              <a:xfrm>
                <a:off x="4581" y="4089"/>
                <a:ext cx="956" cy="17"/>
              </a:xfrm>
              <a:custGeom>
                <a:avLst/>
                <a:gdLst>
                  <a:gd name="T0" fmla="*/ 1 w 1910"/>
                  <a:gd name="T1" fmla="*/ 1 h 34"/>
                  <a:gd name="T2" fmla="*/ 0 w 1910"/>
                  <a:gd name="T3" fmla="*/ 0 h 34"/>
                  <a:gd name="T4" fmla="*/ 1 w 1910"/>
                  <a:gd name="T5" fmla="*/ 0 h 34"/>
                  <a:gd name="T6" fmla="*/ 1 w 1910"/>
                  <a:gd name="T7" fmla="*/ 1 h 34"/>
                  <a:gd name="T8" fmla="*/ 1 w 1910"/>
                  <a:gd name="T9" fmla="*/ 1 h 34"/>
                  <a:gd name="T10" fmla="*/ 0 60000 65536"/>
                  <a:gd name="T11" fmla="*/ 0 60000 65536"/>
                  <a:gd name="T12" fmla="*/ 0 60000 65536"/>
                  <a:gd name="T13" fmla="*/ 0 60000 65536"/>
                  <a:gd name="T14" fmla="*/ 0 60000 65536"/>
                  <a:gd name="T15" fmla="*/ 0 w 1910"/>
                  <a:gd name="T16" fmla="*/ 0 h 34"/>
                  <a:gd name="T17" fmla="*/ 1910 w 1910"/>
                  <a:gd name="T18" fmla="*/ 34 h 34"/>
                </a:gdLst>
                <a:ahLst/>
                <a:cxnLst>
                  <a:cxn ang="T10">
                    <a:pos x="T0" y="T1"/>
                  </a:cxn>
                  <a:cxn ang="T11">
                    <a:pos x="T2" y="T3"/>
                  </a:cxn>
                  <a:cxn ang="T12">
                    <a:pos x="T4" y="T5"/>
                  </a:cxn>
                  <a:cxn ang="T13">
                    <a:pos x="T6" y="T7"/>
                  </a:cxn>
                  <a:cxn ang="T14">
                    <a:pos x="T8" y="T9"/>
                  </a:cxn>
                </a:cxnLst>
                <a:rect l="T15" t="T16" r="T17" b="T18"/>
                <a:pathLst>
                  <a:path w="1910" h="34">
                    <a:moveTo>
                      <a:pt x="337" y="34"/>
                    </a:moveTo>
                    <a:lnTo>
                      <a:pt x="0" y="0"/>
                    </a:lnTo>
                    <a:lnTo>
                      <a:pt x="1910" y="0"/>
                    </a:lnTo>
                    <a:lnTo>
                      <a:pt x="1910" y="34"/>
                    </a:lnTo>
                    <a:lnTo>
                      <a:pt x="337" y="34"/>
                    </a:lnTo>
                    <a:close/>
                  </a:path>
                </a:pathLst>
              </a:custGeom>
              <a:solidFill>
                <a:srgbClr val="CACACA"/>
              </a:solidFill>
              <a:ln w="9525">
                <a:noFill/>
                <a:round/>
              </a:ln>
            </p:spPr>
            <p:txBody>
              <a:bodyPr/>
              <a:lstStyle/>
              <a:p>
                <a:endParaRPr lang="zh-CN" altLang="en-US"/>
              </a:p>
            </p:txBody>
          </p:sp>
          <p:sp>
            <p:nvSpPr>
              <p:cNvPr id="18296" name="Freeform 113"/>
              <p:cNvSpPr/>
              <p:nvPr/>
            </p:nvSpPr>
            <p:spPr bwMode="auto">
              <a:xfrm>
                <a:off x="4413" y="4073"/>
                <a:ext cx="1124" cy="16"/>
              </a:xfrm>
              <a:custGeom>
                <a:avLst/>
                <a:gdLst>
                  <a:gd name="T0" fmla="*/ 1 w 2248"/>
                  <a:gd name="T1" fmla="*/ 0 h 33"/>
                  <a:gd name="T2" fmla="*/ 0 w 2248"/>
                  <a:gd name="T3" fmla="*/ 0 h 33"/>
                  <a:gd name="T4" fmla="*/ 1 w 2248"/>
                  <a:gd name="T5" fmla="*/ 0 h 33"/>
                  <a:gd name="T6" fmla="*/ 1 w 2248"/>
                  <a:gd name="T7" fmla="*/ 0 h 33"/>
                  <a:gd name="T8" fmla="*/ 1 w 2248"/>
                  <a:gd name="T9" fmla="*/ 0 h 33"/>
                  <a:gd name="T10" fmla="*/ 0 60000 65536"/>
                  <a:gd name="T11" fmla="*/ 0 60000 65536"/>
                  <a:gd name="T12" fmla="*/ 0 60000 65536"/>
                  <a:gd name="T13" fmla="*/ 0 60000 65536"/>
                  <a:gd name="T14" fmla="*/ 0 60000 65536"/>
                  <a:gd name="T15" fmla="*/ 0 w 2248"/>
                  <a:gd name="T16" fmla="*/ 0 h 33"/>
                  <a:gd name="T17" fmla="*/ 2248 w 2248"/>
                  <a:gd name="T18" fmla="*/ 33 h 33"/>
                </a:gdLst>
                <a:ahLst/>
                <a:cxnLst>
                  <a:cxn ang="T10">
                    <a:pos x="T0" y="T1"/>
                  </a:cxn>
                  <a:cxn ang="T11">
                    <a:pos x="T2" y="T3"/>
                  </a:cxn>
                  <a:cxn ang="T12">
                    <a:pos x="T4" y="T5"/>
                  </a:cxn>
                  <a:cxn ang="T13">
                    <a:pos x="T6" y="T7"/>
                  </a:cxn>
                  <a:cxn ang="T14">
                    <a:pos x="T8" y="T9"/>
                  </a:cxn>
                </a:cxnLst>
                <a:rect l="T15" t="T16" r="T17" b="T18"/>
                <a:pathLst>
                  <a:path w="2248" h="33">
                    <a:moveTo>
                      <a:pt x="338" y="33"/>
                    </a:moveTo>
                    <a:lnTo>
                      <a:pt x="0" y="0"/>
                    </a:lnTo>
                    <a:lnTo>
                      <a:pt x="2248" y="0"/>
                    </a:lnTo>
                    <a:lnTo>
                      <a:pt x="2248" y="33"/>
                    </a:lnTo>
                    <a:lnTo>
                      <a:pt x="338" y="33"/>
                    </a:lnTo>
                    <a:close/>
                  </a:path>
                </a:pathLst>
              </a:custGeom>
              <a:solidFill>
                <a:srgbClr val="C9C9C9"/>
              </a:solidFill>
              <a:ln w="9525">
                <a:noFill/>
                <a:round/>
              </a:ln>
            </p:spPr>
            <p:txBody>
              <a:bodyPr/>
              <a:lstStyle/>
              <a:p>
                <a:endParaRPr lang="zh-CN" altLang="en-US"/>
              </a:p>
            </p:txBody>
          </p:sp>
          <p:sp>
            <p:nvSpPr>
              <p:cNvPr id="18297" name="Freeform 114"/>
              <p:cNvSpPr/>
              <p:nvPr/>
            </p:nvSpPr>
            <p:spPr bwMode="auto">
              <a:xfrm>
                <a:off x="4244" y="4056"/>
                <a:ext cx="1293" cy="17"/>
              </a:xfrm>
              <a:custGeom>
                <a:avLst/>
                <a:gdLst>
                  <a:gd name="T0" fmla="*/ 1 w 2585"/>
                  <a:gd name="T1" fmla="*/ 1 h 33"/>
                  <a:gd name="T2" fmla="*/ 0 w 2585"/>
                  <a:gd name="T3" fmla="*/ 0 h 33"/>
                  <a:gd name="T4" fmla="*/ 1 w 2585"/>
                  <a:gd name="T5" fmla="*/ 0 h 33"/>
                  <a:gd name="T6" fmla="*/ 1 w 2585"/>
                  <a:gd name="T7" fmla="*/ 1 h 33"/>
                  <a:gd name="T8" fmla="*/ 1 w 2585"/>
                  <a:gd name="T9" fmla="*/ 1 h 33"/>
                  <a:gd name="T10" fmla="*/ 0 60000 65536"/>
                  <a:gd name="T11" fmla="*/ 0 60000 65536"/>
                  <a:gd name="T12" fmla="*/ 0 60000 65536"/>
                  <a:gd name="T13" fmla="*/ 0 60000 65536"/>
                  <a:gd name="T14" fmla="*/ 0 60000 65536"/>
                  <a:gd name="T15" fmla="*/ 0 w 2585"/>
                  <a:gd name="T16" fmla="*/ 0 h 33"/>
                  <a:gd name="T17" fmla="*/ 2585 w 2585"/>
                  <a:gd name="T18" fmla="*/ 33 h 33"/>
                </a:gdLst>
                <a:ahLst/>
                <a:cxnLst>
                  <a:cxn ang="T10">
                    <a:pos x="T0" y="T1"/>
                  </a:cxn>
                  <a:cxn ang="T11">
                    <a:pos x="T2" y="T3"/>
                  </a:cxn>
                  <a:cxn ang="T12">
                    <a:pos x="T4" y="T5"/>
                  </a:cxn>
                  <a:cxn ang="T13">
                    <a:pos x="T6" y="T7"/>
                  </a:cxn>
                  <a:cxn ang="T14">
                    <a:pos x="T8" y="T9"/>
                  </a:cxn>
                </a:cxnLst>
                <a:rect l="T15" t="T16" r="T17" b="T18"/>
                <a:pathLst>
                  <a:path w="2585" h="33">
                    <a:moveTo>
                      <a:pt x="337" y="33"/>
                    </a:moveTo>
                    <a:lnTo>
                      <a:pt x="0" y="0"/>
                    </a:lnTo>
                    <a:lnTo>
                      <a:pt x="2585" y="0"/>
                    </a:lnTo>
                    <a:lnTo>
                      <a:pt x="2585" y="33"/>
                    </a:lnTo>
                    <a:lnTo>
                      <a:pt x="337" y="33"/>
                    </a:lnTo>
                    <a:close/>
                  </a:path>
                </a:pathLst>
              </a:custGeom>
              <a:solidFill>
                <a:srgbClr val="C8C8C8"/>
              </a:solidFill>
              <a:ln w="9525">
                <a:noFill/>
                <a:round/>
              </a:ln>
            </p:spPr>
            <p:txBody>
              <a:bodyPr/>
              <a:lstStyle/>
              <a:p>
                <a:endParaRPr lang="zh-CN" altLang="en-US"/>
              </a:p>
            </p:txBody>
          </p:sp>
          <p:sp>
            <p:nvSpPr>
              <p:cNvPr id="18298" name="Freeform 115"/>
              <p:cNvSpPr/>
              <p:nvPr/>
            </p:nvSpPr>
            <p:spPr bwMode="auto">
              <a:xfrm>
                <a:off x="4075" y="4039"/>
                <a:ext cx="1462" cy="17"/>
              </a:xfrm>
              <a:custGeom>
                <a:avLst/>
                <a:gdLst>
                  <a:gd name="T0" fmla="*/ 1 w 2923"/>
                  <a:gd name="T1" fmla="*/ 1 h 34"/>
                  <a:gd name="T2" fmla="*/ 0 w 2923"/>
                  <a:gd name="T3" fmla="*/ 0 h 34"/>
                  <a:gd name="T4" fmla="*/ 1 w 2923"/>
                  <a:gd name="T5" fmla="*/ 0 h 34"/>
                  <a:gd name="T6" fmla="*/ 1 w 2923"/>
                  <a:gd name="T7" fmla="*/ 1 h 34"/>
                  <a:gd name="T8" fmla="*/ 1 w 2923"/>
                  <a:gd name="T9" fmla="*/ 1 h 34"/>
                  <a:gd name="T10" fmla="*/ 0 60000 65536"/>
                  <a:gd name="T11" fmla="*/ 0 60000 65536"/>
                  <a:gd name="T12" fmla="*/ 0 60000 65536"/>
                  <a:gd name="T13" fmla="*/ 0 60000 65536"/>
                  <a:gd name="T14" fmla="*/ 0 60000 65536"/>
                  <a:gd name="T15" fmla="*/ 0 w 2923"/>
                  <a:gd name="T16" fmla="*/ 0 h 34"/>
                  <a:gd name="T17" fmla="*/ 2923 w 2923"/>
                  <a:gd name="T18" fmla="*/ 34 h 34"/>
                </a:gdLst>
                <a:ahLst/>
                <a:cxnLst>
                  <a:cxn ang="T10">
                    <a:pos x="T0" y="T1"/>
                  </a:cxn>
                  <a:cxn ang="T11">
                    <a:pos x="T2" y="T3"/>
                  </a:cxn>
                  <a:cxn ang="T12">
                    <a:pos x="T4" y="T5"/>
                  </a:cxn>
                  <a:cxn ang="T13">
                    <a:pos x="T6" y="T7"/>
                  </a:cxn>
                  <a:cxn ang="T14">
                    <a:pos x="T8" y="T9"/>
                  </a:cxn>
                </a:cxnLst>
                <a:rect l="T15" t="T16" r="T17" b="T18"/>
                <a:pathLst>
                  <a:path w="2923" h="34">
                    <a:moveTo>
                      <a:pt x="338" y="34"/>
                    </a:moveTo>
                    <a:lnTo>
                      <a:pt x="0" y="0"/>
                    </a:lnTo>
                    <a:lnTo>
                      <a:pt x="2923" y="0"/>
                    </a:lnTo>
                    <a:lnTo>
                      <a:pt x="2923" y="34"/>
                    </a:lnTo>
                    <a:lnTo>
                      <a:pt x="338" y="34"/>
                    </a:lnTo>
                    <a:close/>
                  </a:path>
                </a:pathLst>
              </a:custGeom>
              <a:solidFill>
                <a:srgbClr val="C7C7C7"/>
              </a:solidFill>
              <a:ln w="9525">
                <a:noFill/>
                <a:round/>
              </a:ln>
            </p:spPr>
            <p:txBody>
              <a:bodyPr/>
              <a:lstStyle/>
              <a:p>
                <a:endParaRPr lang="zh-CN" altLang="en-US"/>
              </a:p>
            </p:txBody>
          </p:sp>
          <p:sp>
            <p:nvSpPr>
              <p:cNvPr id="18299" name="Freeform 116"/>
              <p:cNvSpPr/>
              <p:nvPr/>
            </p:nvSpPr>
            <p:spPr bwMode="auto">
              <a:xfrm>
                <a:off x="3906" y="4023"/>
                <a:ext cx="1631" cy="16"/>
              </a:xfrm>
              <a:custGeom>
                <a:avLst/>
                <a:gdLst>
                  <a:gd name="T0" fmla="*/ 1 w 3261"/>
                  <a:gd name="T1" fmla="*/ 0 h 33"/>
                  <a:gd name="T2" fmla="*/ 0 w 3261"/>
                  <a:gd name="T3" fmla="*/ 0 h 33"/>
                  <a:gd name="T4" fmla="*/ 1 w 3261"/>
                  <a:gd name="T5" fmla="*/ 0 h 33"/>
                  <a:gd name="T6" fmla="*/ 1 w 3261"/>
                  <a:gd name="T7" fmla="*/ 0 h 33"/>
                  <a:gd name="T8" fmla="*/ 1 w 3261"/>
                  <a:gd name="T9" fmla="*/ 0 h 33"/>
                  <a:gd name="T10" fmla="*/ 0 60000 65536"/>
                  <a:gd name="T11" fmla="*/ 0 60000 65536"/>
                  <a:gd name="T12" fmla="*/ 0 60000 65536"/>
                  <a:gd name="T13" fmla="*/ 0 60000 65536"/>
                  <a:gd name="T14" fmla="*/ 0 60000 65536"/>
                  <a:gd name="T15" fmla="*/ 0 w 3261"/>
                  <a:gd name="T16" fmla="*/ 0 h 33"/>
                  <a:gd name="T17" fmla="*/ 3261 w 3261"/>
                  <a:gd name="T18" fmla="*/ 33 h 33"/>
                </a:gdLst>
                <a:ahLst/>
                <a:cxnLst>
                  <a:cxn ang="T10">
                    <a:pos x="T0" y="T1"/>
                  </a:cxn>
                  <a:cxn ang="T11">
                    <a:pos x="T2" y="T3"/>
                  </a:cxn>
                  <a:cxn ang="T12">
                    <a:pos x="T4" y="T5"/>
                  </a:cxn>
                  <a:cxn ang="T13">
                    <a:pos x="T6" y="T7"/>
                  </a:cxn>
                  <a:cxn ang="T14">
                    <a:pos x="T8" y="T9"/>
                  </a:cxn>
                </a:cxnLst>
                <a:rect l="T15" t="T16" r="T17" b="T18"/>
                <a:pathLst>
                  <a:path w="3261" h="33">
                    <a:moveTo>
                      <a:pt x="338" y="33"/>
                    </a:moveTo>
                    <a:lnTo>
                      <a:pt x="0" y="0"/>
                    </a:lnTo>
                    <a:lnTo>
                      <a:pt x="3261" y="0"/>
                    </a:lnTo>
                    <a:lnTo>
                      <a:pt x="3261" y="33"/>
                    </a:lnTo>
                    <a:lnTo>
                      <a:pt x="338" y="33"/>
                    </a:lnTo>
                    <a:close/>
                  </a:path>
                </a:pathLst>
              </a:custGeom>
              <a:solidFill>
                <a:srgbClr val="C6C6C6"/>
              </a:solidFill>
              <a:ln w="9525">
                <a:noFill/>
                <a:round/>
              </a:ln>
            </p:spPr>
            <p:txBody>
              <a:bodyPr/>
              <a:lstStyle/>
              <a:p>
                <a:endParaRPr lang="zh-CN" altLang="en-US"/>
              </a:p>
            </p:txBody>
          </p:sp>
          <p:sp>
            <p:nvSpPr>
              <p:cNvPr id="18300" name="Freeform 117"/>
              <p:cNvSpPr/>
              <p:nvPr/>
            </p:nvSpPr>
            <p:spPr bwMode="auto">
              <a:xfrm>
                <a:off x="3737" y="4006"/>
                <a:ext cx="1800" cy="17"/>
              </a:xfrm>
              <a:custGeom>
                <a:avLst/>
                <a:gdLst>
                  <a:gd name="T0" fmla="*/ 1 w 3599"/>
                  <a:gd name="T1" fmla="*/ 1 h 33"/>
                  <a:gd name="T2" fmla="*/ 0 w 3599"/>
                  <a:gd name="T3" fmla="*/ 0 h 33"/>
                  <a:gd name="T4" fmla="*/ 1 w 3599"/>
                  <a:gd name="T5" fmla="*/ 0 h 33"/>
                  <a:gd name="T6" fmla="*/ 1 w 3599"/>
                  <a:gd name="T7" fmla="*/ 1 h 33"/>
                  <a:gd name="T8" fmla="*/ 1 w 3599"/>
                  <a:gd name="T9" fmla="*/ 1 h 33"/>
                  <a:gd name="T10" fmla="*/ 0 60000 65536"/>
                  <a:gd name="T11" fmla="*/ 0 60000 65536"/>
                  <a:gd name="T12" fmla="*/ 0 60000 65536"/>
                  <a:gd name="T13" fmla="*/ 0 60000 65536"/>
                  <a:gd name="T14" fmla="*/ 0 60000 65536"/>
                  <a:gd name="T15" fmla="*/ 0 w 3599"/>
                  <a:gd name="T16" fmla="*/ 0 h 33"/>
                  <a:gd name="T17" fmla="*/ 3599 w 3599"/>
                  <a:gd name="T18" fmla="*/ 33 h 33"/>
                </a:gdLst>
                <a:ahLst/>
                <a:cxnLst>
                  <a:cxn ang="T10">
                    <a:pos x="T0" y="T1"/>
                  </a:cxn>
                  <a:cxn ang="T11">
                    <a:pos x="T2" y="T3"/>
                  </a:cxn>
                  <a:cxn ang="T12">
                    <a:pos x="T4" y="T5"/>
                  </a:cxn>
                  <a:cxn ang="T13">
                    <a:pos x="T6" y="T7"/>
                  </a:cxn>
                  <a:cxn ang="T14">
                    <a:pos x="T8" y="T9"/>
                  </a:cxn>
                </a:cxnLst>
                <a:rect l="T15" t="T16" r="T17" b="T18"/>
                <a:pathLst>
                  <a:path w="3599" h="33">
                    <a:moveTo>
                      <a:pt x="338" y="33"/>
                    </a:moveTo>
                    <a:lnTo>
                      <a:pt x="0" y="0"/>
                    </a:lnTo>
                    <a:lnTo>
                      <a:pt x="3599" y="0"/>
                    </a:lnTo>
                    <a:lnTo>
                      <a:pt x="3599" y="33"/>
                    </a:lnTo>
                    <a:lnTo>
                      <a:pt x="338" y="33"/>
                    </a:lnTo>
                    <a:close/>
                  </a:path>
                </a:pathLst>
              </a:custGeom>
              <a:solidFill>
                <a:srgbClr val="C5C5C5"/>
              </a:solidFill>
              <a:ln w="9525">
                <a:noFill/>
                <a:round/>
              </a:ln>
            </p:spPr>
            <p:txBody>
              <a:bodyPr/>
              <a:lstStyle/>
              <a:p>
                <a:endParaRPr lang="zh-CN" altLang="en-US"/>
              </a:p>
            </p:txBody>
          </p:sp>
          <p:sp>
            <p:nvSpPr>
              <p:cNvPr id="18301" name="Freeform 118"/>
              <p:cNvSpPr/>
              <p:nvPr/>
            </p:nvSpPr>
            <p:spPr bwMode="auto">
              <a:xfrm>
                <a:off x="3569" y="3989"/>
                <a:ext cx="1968" cy="17"/>
              </a:xfrm>
              <a:custGeom>
                <a:avLst/>
                <a:gdLst>
                  <a:gd name="T0" fmla="*/ 1 w 3936"/>
                  <a:gd name="T1" fmla="*/ 1 h 34"/>
                  <a:gd name="T2" fmla="*/ 0 w 3936"/>
                  <a:gd name="T3" fmla="*/ 0 h 34"/>
                  <a:gd name="T4" fmla="*/ 1 w 3936"/>
                  <a:gd name="T5" fmla="*/ 0 h 34"/>
                  <a:gd name="T6" fmla="*/ 1 w 3936"/>
                  <a:gd name="T7" fmla="*/ 1 h 34"/>
                  <a:gd name="T8" fmla="*/ 1 w 3936"/>
                  <a:gd name="T9" fmla="*/ 1 h 34"/>
                  <a:gd name="T10" fmla="*/ 0 60000 65536"/>
                  <a:gd name="T11" fmla="*/ 0 60000 65536"/>
                  <a:gd name="T12" fmla="*/ 0 60000 65536"/>
                  <a:gd name="T13" fmla="*/ 0 60000 65536"/>
                  <a:gd name="T14" fmla="*/ 0 60000 65536"/>
                  <a:gd name="T15" fmla="*/ 0 w 3936"/>
                  <a:gd name="T16" fmla="*/ 0 h 34"/>
                  <a:gd name="T17" fmla="*/ 3936 w 3936"/>
                  <a:gd name="T18" fmla="*/ 34 h 34"/>
                </a:gdLst>
                <a:ahLst/>
                <a:cxnLst>
                  <a:cxn ang="T10">
                    <a:pos x="T0" y="T1"/>
                  </a:cxn>
                  <a:cxn ang="T11">
                    <a:pos x="T2" y="T3"/>
                  </a:cxn>
                  <a:cxn ang="T12">
                    <a:pos x="T4" y="T5"/>
                  </a:cxn>
                  <a:cxn ang="T13">
                    <a:pos x="T6" y="T7"/>
                  </a:cxn>
                  <a:cxn ang="T14">
                    <a:pos x="T8" y="T9"/>
                  </a:cxn>
                </a:cxnLst>
                <a:rect l="T15" t="T16" r="T17" b="T18"/>
                <a:pathLst>
                  <a:path w="3936" h="34">
                    <a:moveTo>
                      <a:pt x="337" y="34"/>
                    </a:moveTo>
                    <a:lnTo>
                      <a:pt x="0" y="0"/>
                    </a:lnTo>
                    <a:lnTo>
                      <a:pt x="3936" y="0"/>
                    </a:lnTo>
                    <a:lnTo>
                      <a:pt x="3936" y="34"/>
                    </a:lnTo>
                    <a:lnTo>
                      <a:pt x="337" y="34"/>
                    </a:lnTo>
                    <a:close/>
                  </a:path>
                </a:pathLst>
              </a:custGeom>
              <a:solidFill>
                <a:srgbClr val="C4C4C4"/>
              </a:solidFill>
              <a:ln w="9525">
                <a:noFill/>
                <a:round/>
              </a:ln>
            </p:spPr>
            <p:txBody>
              <a:bodyPr/>
              <a:lstStyle/>
              <a:p>
                <a:endParaRPr lang="zh-CN" altLang="en-US"/>
              </a:p>
            </p:txBody>
          </p:sp>
          <p:sp>
            <p:nvSpPr>
              <p:cNvPr id="18302" name="Freeform 119"/>
              <p:cNvSpPr/>
              <p:nvPr/>
            </p:nvSpPr>
            <p:spPr bwMode="auto">
              <a:xfrm>
                <a:off x="3400" y="3973"/>
                <a:ext cx="2137" cy="16"/>
              </a:xfrm>
              <a:custGeom>
                <a:avLst/>
                <a:gdLst>
                  <a:gd name="T0" fmla="*/ 1 w 4273"/>
                  <a:gd name="T1" fmla="*/ 0 h 33"/>
                  <a:gd name="T2" fmla="*/ 0 w 4273"/>
                  <a:gd name="T3" fmla="*/ 0 h 33"/>
                  <a:gd name="T4" fmla="*/ 2 w 4273"/>
                  <a:gd name="T5" fmla="*/ 0 h 33"/>
                  <a:gd name="T6" fmla="*/ 2 w 4273"/>
                  <a:gd name="T7" fmla="*/ 0 h 33"/>
                  <a:gd name="T8" fmla="*/ 1 w 4273"/>
                  <a:gd name="T9" fmla="*/ 0 h 33"/>
                  <a:gd name="T10" fmla="*/ 0 60000 65536"/>
                  <a:gd name="T11" fmla="*/ 0 60000 65536"/>
                  <a:gd name="T12" fmla="*/ 0 60000 65536"/>
                  <a:gd name="T13" fmla="*/ 0 60000 65536"/>
                  <a:gd name="T14" fmla="*/ 0 60000 65536"/>
                  <a:gd name="T15" fmla="*/ 0 w 4273"/>
                  <a:gd name="T16" fmla="*/ 0 h 33"/>
                  <a:gd name="T17" fmla="*/ 4273 w 4273"/>
                  <a:gd name="T18" fmla="*/ 33 h 33"/>
                </a:gdLst>
                <a:ahLst/>
                <a:cxnLst>
                  <a:cxn ang="T10">
                    <a:pos x="T0" y="T1"/>
                  </a:cxn>
                  <a:cxn ang="T11">
                    <a:pos x="T2" y="T3"/>
                  </a:cxn>
                  <a:cxn ang="T12">
                    <a:pos x="T4" y="T5"/>
                  </a:cxn>
                  <a:cxn ang="T13">
                    <a:pos x="T6" y="T7"/>
                  </a:cxn>
                  <a:cxn ang="T14">
                    <a:pos x="T8" y="T9"/>
                  </a:cxn>
                </a:cxnLst>
                <a:rect l="T15" t="T16" r="T17" b="T18"/>
                <a:pathLst>
                  <a:path w="4273" h="33">
                    <a:moveTo>
                      <a:pt x="337" y="33"/>
                    </a:moveTo>
                    <a:lnTo>
                      <a:pt x="0" y="0"/>
                    </a:lnTo>
                    <a:lnTo>
                      <a:pt x="4273" y="0"/>
                    </a:lnTo>
                    <a:lnTo>
                      <a:pt x="4273" y="33"/>
                    </a:lnTo>
                    <a:lnTo>
                      <a:pt x="337" y="33"/>
                    </a:lnTo>
                    <a:close/>
                  </a:path>
                </a:pathLst>
              </a:custGeom>
              <a:solidFill>
                <a:srgbClr val="C3C3C3"/>
              </a:solidFill>
              <a:ln w="9525">
                <a:noFill/>
                <a:round/>
              </a:ln>
            </p:spPr>
            <p:txBody>
              <a:bodyPr/>
              <a:lstStyle/>
              <a:p>
                <a:endParaRPr lang="zh-CN" altLang="en-US"/>
              </a:p>
            </p:txBody>
          </p:sp>
          <p:sp>
            <p:nvSpPr>
              <p:cNvPr id="18303" name="Freeform 120"/>
              <p:cNvSpPr/>
              <p:nvPr/>
            </p:nvSpPr>
            <p:spPr bwMode="auto">
              <a:xfrm>
                <a:off x="3231" y="3956"/>
                <a:ext cx="2306" cy="17"/>
              </a:xfrm>
              <a:custGeom>
                <a:avLst/>
                <a:gdLst>
                  <a:gd name="T0" fmla="*/ 1 w 4611"/>
                  <a:gd name="T1" fmla="*/ 1 h 33"/>
                  <a:gd name="T2" fmla="*/ 0 w 4611"/>
                  <a:gd name="T3" fmla="*/ 0 h 33"/>
                  <a:gd name="T4" fmla="*/ 2 w 4611"/>
                  <a:gd name="T5" fmla="*/ 0 h 33"/>
                  <a:gd name="T6" fmla="*/ 2 w 4611"/>
                  <a:gd name="T7" fmla="*/ 1 h 33"/>
                  <a:gd name="T8" fmla="*/ 1 w 4611"/>
                  <a:gd name="T9" fmla="*/ 1 h 33"/>
                  <a:gd name="T10" fmla="*/ 0 60000 65536"/>
                  <a:gd name="T11" fmla="*/ 0 60000 65536"/>
                  <a:gd name="T12" fmla="*/ 0 60000 65536"/>
                  <a:gd name="T13" fmla="*/ 0 60000 65536"/>
                  <a:gd name="T14" fmla="*/ 0 60000 65536"/>
                  <a:gd name="T15" fmla="*/ 0 w 4611"/>
                  <a:gd name="T16" fmla="*/ 0 h 33"/>
                  <a:gd name="T17" fmla="*/ 4611 w 4611"/>
                  <a:gd name="T18" fmla="*/ 33 h 33"/>
                </a:gdLst>
                <a:ahLst/>
                <a:cxnLst>
                  <a:cxn ang="T10">
                    <a:pos x="T0" y="T1"/>
                  </a:cxn>
                  <a:cxn ang="T11">
                    <a:pos x="T2" y="T3"/>
                  </a:cxn>
                  <a:cxn ang="T12">
                    <a:pos x="T4" y="T5"/>
                  </a:cxn>
                  <a:cxn ang="T13">
                    <a:pos x="T6" y="T7"/>
                  </a:cxn>
                  <a:cxn ang="T14">
                    <a:pos x="T8" y="T9"/>
                  </a:cxn>
                </a:cxnLst>
                <a:rect l="T15" t="T16" r="T17" b="T18"/>
                <a:pathLst>
                  <a:path w="4611" h="33">
                    <a:moveTo>
                      <a:pt x="338" y="33"/>
                    </a:moveTo>
                    <a:lnTo>
                      <a:pt x="0" y="0"/>
                    </a:lnTo>
                    <a:lnTo>
                      <a:pt x="4611" y="0"/>
                    </a:lnTo>
                    <a:lnTo>
                      <a:pt x="4611" y="33"/>
                    </a:lnTo>
                    <a:lnTo>
                      <a:pt x="338" y="33"/>
                    </a:lnTo>
                    <a:close/>
                  </a:path>
                </a:pathLst>
              </a:custGeom>
              <a:solidFill>
                <a:srgbClr val="C2C2C2"/>
              </a:solidFill>
              <a:ln w="9525">
                <a:noFill/>
                <a:round/>
              </a:ln>
            </p:spPr>
            <p:txBody>
              <a:bodyPr/>
              <a:lstStyle/>
              <a:p>
                <a:endParaRPr lang="zh-CN" altLang="en-US"/>
              </a:p>
            </p:txBody>
          </p:sp>
          <p:sp>
            <p:nvSpPr>
              <p:cNvPr id="18304" name="Freeform 121"/>
              <p:cNvSpPr/>
              <p:nvPr/>
            </p:nvSpPr>
            <p:spPr bwMode="auto">
              <a:xfrm>
                <a:off x="3062" y="3939"/>
                <a:ext cx="2475" cy="17"/>
              </a:xfrm>
              <a:custGeom>
                <a:avLst/>
                <a:gdLst>
                  <a:gd name="T0" fmla="*/ 1 w 4948"/>
                  <a:gd name="T1" fmla="*/ 1 h 34"/>
                  <a:gd name="T2" fmla="*/ 0 w 4948"/>
                  <a:gd name="T3" fmla="*/ 0 h 34"/>
                  <a:gd name="T4" fmla="*/ 2 w 4948"/>
                  <a:gd name="T5" fmla="*/ 0 h 34"/>
                  <a:gd name="T6" fmla="*/ 2 w 4948"/>
                  <a:gd name="T7" fmla="*/ 1 h 34"/>
                  <a:gd name="T8" fmla="*/ 1 w 4948"/>
                  <a:gd name="T9" fmla="*/ 1 h 34"/>
                  <a:gd name="T10" fmla="*/ 0 60000 65536"/>
                  <a:gd name="T11" fmla="*/ 0 60000 65536"/>
                  <a:gd name="T12" fmla="*/ 0 60000 65536"/>
                  <a:gd name="T13" fmla="*/ 0 60000 65536"/>
                  <a:gd name="T14" fmla="*/ 0 60000 65536"/>
                  <a:gd name="T15" fmla="*/ 0 w 4948"/>
                  <a:gd name="T16" fmla="*/ 0 h 34"/>
                  <a:gd name="T17" fmla="*/ 4948 w 4948"/>
                  <a:gd name="T18" fmla="*/ 34 h 34"/>
                </a:gdLst>
                <a:ahLst/>
                <a:cxnLst>
                  <a:cxn ang="T10">
                    <a:pos x="T0" y="T1"/>
                  </a:cxn>
                  <a:cxn ang="T11">
                    <a:pos x="T2" y="T3"/>
                  </a:cxn>
                  <a:cxn ang="T12">
                    <a:pos x="T4" y="T5"/>
                  </a:cxn>
                  <a:cxn ang="T13">
                    <a:pos x="T6" y="T7"/>
                  </a:cxn>
                  <a:cxn ang="T14">
                    <a:pos x="T8" y="T9"/>
                  </a:cxn>
                </a:cxnLst>
                <a:rect l="T15" t="T16" r="T17" b="T18"/>
                <a:pathLst>
                  <a:path w="4948" h="34">
                    <a:moveTo>
                      <a:pt x="337" y="34"/>
                    </a:moveTo>
                    <a:lnTo>
                      <a:pt x="0" y="0"/>
                    </a:lnTo>
                    <a:lnTo>
                      <a:pt x="4948" y="0"/>
                    </a:lnTo>
                    <a:lnTo>
                      <a:pt x="4948" y="34"/>
                    </a:lnTo>
                    <a:lnTo>
                      <a:pt x="337" y="34"/>
                    </a:lnTo>
                    <a:close/>
                  </a:path>
                </a:pathLst>
              </a:custGeom>
              <a:solidFill>
                <a:srgbClr val="C1C1C1"/>
              </a:solidFill>
              <a:ln w="9525">
                <a:noFill/>
                <a:round/>
              </a:ln>
            </p:spPr>
            <p:txBody>
              <a:bodyPr/>
              <a:lstStyle/>
              <a:p>
                <a:endParaRPr lang="zh-CN" altLang="en-US"/>
              </a:p>
            </p:txBody>
          </p:sp>
          <p:sp>
            <p:nvSpPr>
              <p:cNvPr id="18305" name="Freeform 122"/>
              <p:cNvSpPr/>
              <p:nvPr/>
            </p:nvSpPr>
            <p:spPr bwMode="auto">
              <a:xfrm>
                <a:off x="2894" y="3923"/>
                <a:ext cx="2643" cy="16"/>
              </a:xfrm>
              <a:custGeom>
                <a:avLst/>
                <a:gdLst>
                  <a:gd name="T0" fmla="*/ 1 w 5286"/>
                  <a:gd name="T1" fmla="*/ 0 h 33"/>
                  <a:gd name="T2" fmla="*/ 0 w 5286"/>
                  <a:gd name="T3" fmla="*/ 0 h 33"/>
                  <a:gd name="T4" fmla="*/ 1 w 5286"/>
                  <a:gd name="T5" fmla="*/ 0 h 33"/>
                  <a:gd name="T6" fmla="*/ 1 w 5286"/>
                  <a:gd name="T7" fmla="*/ 0 h 33"/>
                  <a:gd name="T8" fmla="*/ 1 w 5286"/>
                  <a:gd name="T9" fmla="*/ 0 h 33"/>
                  <a:gd name="T10" fmla="*/ 0 60000 65536"/>
                  <a:gd name="T11" fmla="*/ 0 60000 65536"/>
                  <a:gd name="T12" fmla="*/ 0 60000 65536"/>
                  <a:gd name="T13" fmla="*/ 0 60000 65536"/>
                  <a:gd name="T14" fmla="*/ 0 60000 65536"/>
                  <a:gd name="T15" fmla="*/ 0 w 5286"/>
                  <a:gd name="T16" fmla="*/ 0 h 33"/>
                  <a:gd name="T17" fmla="*/ 5286 w 5286"/>
                  <a:gd name="T18" fmla="*/ 33 h 33"/>
                </a:gdLst>
                <a:ahLst/>
                <a:cxnLst>
                  <a:cxn ang="T10">
                    <a:pos x="T0" y="T1"/>
                  </a:cxn>
                  <a:cxn ang="T11">
                    <a:pos x="T2" y="T3"/>
                  </a:cxn>
                  <a:cxn ang="T12">
                    <a:pos x="T4" y="T5"/>
                  </a:cxn>
                  <a:cxn ang="T13">
                    <a:pos x="T6" y="T7"/>
                  </a:cxn>
                  <a:cxn ang="T14">
                    <a:pos x="T8" y="T9"/>
                  </a:cxn>
                </a:cxnLst>
                <a:rect l="T15" t="T16" r="T17" b="T18"/>
                <a:pathLst>
                  <a:path w="5286" h="33">
                    <a:moveTo>
                      <a:pt x="338" y="33"/>
                    </a:moveTo>
                    <a:lnTo>
                      <a:pt x="0" y="0"/>
                    </a:lnTo>
                    <a:lnTo>
                      <a:pt x="5286" y="0"/>
                    </a:lnTo>
                    <a:lnTo>
                      <a:pt x="5286" y="33"/>
                    </a:lnTo>
                    <a:lnTo>
                      <a:pt x="338" y="33"/>
                    </a:lnTo>
                    <a:close/>
                  </a:path>
                </a:pathLst>
              </a:custGeom>
              <a:solidFill>
                <a:srgbClr val="C0C0C0"/>
              </a:solidFill>
              <a:ln w="9525">
                <a:noFill/>
                <a:round/>
              </a:ln>
            </p:spPr>
            <p:txBody>
              <a:bodyPr/>
              <a:lstStyle/>
              <a:p>
                <a:endParaRPr lang="zh-CN" altLang="en-US"/>
              </a:p>
            </p:txBody>
          </p:sp>
          <p:sp>
            <p:nvSpPr>
              <p:cNvPr id="18306" name="Freeform 123"/>
              <p:cNvSpPr/>
              <p:nvPr/>
            </p:nvSpPr>
            <p:spPr bwMode="auto">
              <a:xfrm>
                <a:off x="2725" y="3906"/>
                <a:ext cx="2812" cy="17"/>
              </a:xfrm>
              <a:custGeom>
                <a:avLst/>
                <a:gdLst>
                  <a:gd name="T0" fmla="*/ 1 w 5623"/>
                  <a:gd name="T1" fmla="*/ 1 h 33"/>
                  <a:gd name="T2" fmla="*/ 0 w 5623"/>
                  <a:gd name="T3" fmla="*/ 0 h 33"/>
                  <a:gd name="T4" fmla="*/ 2 w 5623"/>
                  <a:gd name="T5" fmla="*/ 0 h 33"/>
                  <a:gd name="T6" fmla="*/ 2 w 5623"/>
                  <a:gd name="T7" fmla="*/ 1 h 33"/>
                  <a:gd name="T8" fmla="*/ 1 w 5623"/>
                  <a:gd name="T9" fmla="*/ 1 h 33"/>
                  <a:gd name="T10" fmla="*/ 0 60000 65536"/>
                  <a:gd name="T11" fmla="*/ 0 60000 65536"/>
                  <a:gd name="T12" fmla="*/ 0 60000 65536"/>
                  <a:gd name="T13" fmla="*/ 0 60000 65536"/>
                  <a:gd name="T14" fmla="*/ 0 60000 65536"/>
                  <a:gd name="T15" fmla="*/ 0 w 5623"/>
                  <a:gd name="T16" fmla="*/ 0 h 33"/>
                  <a:gd name="T17" fmla="*/ 5623 w 5623"/>
                  <a:gd name="T18" fmla="*/ 33 h 33"/>
                </a:gdLst>
                <a:ahLst/>
                <a:cxnLst>
                  <a:cxn ang="T10">
                    <a:pos x="T0" y="T1"/>
                  </a:cxn>
                  <a:cxn ang="T11">
                    <a:pos x="T2" y="T3"/>
                  </a:cxn>
                  <a:cxn ang="T12">
                    <a:pos x="T4" y="T5"/>
                  </a:cxn>
                  <a:cxn ang="T13">
                    <a:pos x="T6" y="T7"/>
                  </a:cxn>
                  <a:cxn ang="T14">
                    <a:pos x="T8" y="T9"/>
                  </a:cxn>
                </a:cxnLst>
                <a:rect l="T15" t="T16" r="T17" b="T18"/>
                <a:pathLst>
                  <a:path w="5623" h="33">
                    <a:moveTo>
                      <a:pt x="337" y="33"/>
                    </a:moveTo>
                    <a:lnTo>
                      <a:pt x="0" y="0"/>
                    </a:lnTo>
                    <a:lnTo>
                      <a:pt x="5623" y="0"/>
                    </a:lnTo>
                    <a:lnTo>
                      <a:pt x="5623" y="33"/>
                    </a:lnTo>
                    <a:lnTo>
                      <a:pt x="337" y="33"/>
                    </a:lnTo>
                    <a:close/>
                  </a:path>
                </a:pathLst>
              </a:custGeom>
              <a:solidFill>
                <a:srgbClr val="BFBFBF"/>
              </a:solidFill>
              <a:ln w="9525">
                <a:noFill/>
                <a:round/>
              </a:ln>
            </p:spPr>
            <p:txBody>
              <a:bodyPr/>
              <a:lstStyle/>
              <a:p>
                <a:endParaRPr lang="zh-CN" altLang="en-US"/>
              </a:p>
            </p:txBody>
          </p:sp>
          <p:sp>
            <p:nvSpPr>
              <p:cNvPr id="18307" name="Freeform 124"/>
              <p:cNvSpPr/>
              <p:nvPr/>
            </p:nvSpPr>
            <p:spPr bwMode="auto">
              <a:xfrm>
                <a:off x="2225" y="3889"/>
                <a:ext cx="3312" cy="17"/>
              </a:xfrm>
              <a:custGeom>
                <a:avLst/>
                <a:gdLst>
                  <a:gd name="T0" fmla="*/ 1 w 6624"/>
                  <a:gd name="T1" fmla="*/ 1 h 34"/>
                  <a:gd name="T2" fmla="*/ 1 w 6624"/>
                  <a:gd name="T3" fmla="*/ 1 h 34"/>
                  <a:gd name="T4" fmla="*/ 0 w 6624"/>
                  <a:gd name="T5" fmla="*/ 0 h 34"/>
                  <a:gd name="T6" fmla="*/ 2 w 6624"/>
                  <a:gd name="T7" fmla="*/ 0 h 34"/>
                  <a:gd name="T8" fmla="*/ 2 w 6624"/>
                  <a:gd name="T9" fmla="*/ 1 h 34"/>
                  <a:gd name="T10" fmla="*/ 1 w 6624"/>
                  <a:gd name="T11" fmla="*/ 1 h 34"/>
                  <a:gd name="T12" fmla="*/ 0 60000 65536"/>
                  <a:gd name="T13" fmla="*/ 0 60000 65536"/>
                  <a:gd name="T14" fmla="*/ 0 60000 65536"/>
                  <a:gd name="T15" fmla="*/ 0 60000 65536"/>
                  <a:gd name="T16" fmla="*/ 0 60000 65536"/>
                  <a:gd name="T17" fmla="*/ 0 60000 65536"/>
                  <a:gd name="T18" fmla="*/ 0 w 6624"/>
                  <a:gd name="T19" fmla="*/ 0 h 34"/>
                  <a:gd name="T20" fmla="*/ 6624 w 6624"/>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6624" h="34">
                    <a:moveTo>
                      <a:pt x="1001" y="34"/>
                    </a:moveTo>
                    <a:lnTo>
                      <a:pt x="675" y="2"/>
                    </a:lnTo>
                    <a:lnTo>
                      <a:pt x="0" y="0"/>
                    </a:lnTo>
                    <a:lnTo>
                      <a:pt x="6624" y="0"/>
                    </a:lnTo>
                    <a:lnTo>
                      <a:pt x="6624" y="34"/>
                    </a:lnTo>
                    <a:lnTo>
                      <a:pt x="1001" y="34"/>
                    </a:lnTo>
                    <a:close/>
                  </a:path>
                </a:pathLst>
              </a:custGeom>
              <a:solidFill>
                <a:srgbClr val="BEBEBE"/>
              </a:solidFill>
              <a:ln w="9525">
                <a:noFill/>
                <a:round/>
              </a:ln>
            </p:spPr>
            <p:txBody>
              <a:bodyPr/>
              <a:lstStyle/>
              <a:p>
                <a:endParaRPr lang="zh-CN" altLang="en-US"/>
              </a:p>
            </p:txBody>
          </p:sp>
          <p:sp>
            <p:nvSpPr>
              <p:cNvPr id="18308" name="Freeform 125"/>
              <p:cNvSpPr/>
              <p:nvPr/>
            </p:nvSpPr>
            <p:spPr bwMode="auto">
              <a:xfrm>
                <a:off x="199" y="3873"/>
                <a:ext cx="5338" cy="16"/>
              </a:xfrm>
              <a:custGeom>
                <a:avLst/>
                <a:gdLst>
                  <a:gd name="T0" fmla="*/ 1 w 10674"/>
                  <a:gd name="T1" fmla="*/ 0 h 33"/>
                  <a:gd name="T2" fmla="*/ 0 w 10674"/>
                  <a:gd name="T3" fmla="*/ 0 h 33"/>
                  <a:gd name="T4" fmla="*/ 0 w 10674"/>
                  <a:gd name="T5" fmla="*/ 0 h 33"/>
                  <a:gd name="T6" fmla="*/ 3 w 10674"/>
                  <a:gd name="T7" fmla="*/ 0 h 33"/>
                  <a:gd name="T8" fmla="*/ 3 w 10674"/>
                  <a:gd name="T9" fmla="*/ 0 h 33"/>
                  <a:gd name="T10" fmla="*/ 1 w 10674"/>
                  <a:gd name="T11" fmla="*/ 0 h 33"/>
                  <a:gd name="T12" fmla="*/ 0 60000 65536"/>
                  <a:gd name="T13" fmla="*/ 0 60000 65536"/>
                  <a:gd name="T14" fmla="*/ 0 60000 65536"/>
                  <a:gd name="T15" fmla="*/ 0 60000 65536"/>
                  <a:gd name="T16" fmla="*/ 0 60000 65536"/>
                  <a:gd name="T17" fmla="*/ 0 60000 65536"/>
                  <a:gd name="T18" fmla="*/ 0 w 10674"/>
                  <a:gd name="T19" fmla="*/ 0 h 33"/>
                  <a:gd name="T20" fmla="*/ 10674 w 10674"/>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10674" h="33">
                    <a:moveTo>
                      <a:pt x="4050" y="33"/>
                    </a:moveTo>
                    <a:lnTo>
                      <a:pt x="0" y="27"/>
                    </a:lnTo>
                    <a:lnTo>
                      <a:pt x="0" y="0"/>
                    </a:lnTo>
                    <a:lnTo>
                      <a:pt x="10674" y="0"/>
                    </a:lnTo>
                    <a:lnTo>
                      <a:pt x="10674" y="33"/>
                    </a:lnTo>
                    <a:lnTo>
                      <a:pt x="4050" y="33"/>
                    </a:lnTo>
                    <a:close/>
                  </a:path>
                </a:pathLst>
              </a:custGeom>
              <a:solidFill>
                <a:srgbClr val="BDBDBD"/>
              </a:solidFill>
              <a:ln w="9525">
                <a:noFill/>
                <a:round/>
              </a:ln>
            </p:spPr>
            <p:txBody>
              <a:bodyPr/>
              <a:lstStyle/>
              <a:p>
                <a:endParaRPr lang="zh-CN" altLang="en-US"/>
              </a:p>
            </p:txBody>
          </p:sp>
          <p:sp>
            <p:nvSpPr>
              <p:cNvPr id="18309" name="Rectangle 126"/>
              <p:cNvSpPr>
                <a:spLocks noChangeArrowheads="1"/>
              </p:cNvSpPr>
              <p:nvPr/>
            </p:nvSpPr>
            <p:spPr bwMode="auto">
              <a:xfrm>
                <a:off x="199" y="3856"/>
                <a:ext cx="5338" cy="17"/>
              </a:xfrm>
              <a:prstGeom prst="rect">
                <a:avLst/>
              </a:prstGeom>
              <a:solidFill>
                <a:srgbClr val="BCBCBC"/>
              </a:solidFill>
              <a:ln w="9525">
                <a:noFill/>
                <a:miter lim="800000"/>
              </a:ln>
            </p:spPr>
            <p:txBody>
              <a:bodyPr/>
              <a:lstStyle/>
              <a:p>
                <a:endParaRPr lang="zh-CN" altLang="en-US" sz="2800" b="1">
                  <a:ea typeface="黑体" panose="02010609060101010101" pitchFamily="49" charset="-122"/>
                </a:endParaRPr>
              </a:p>
            </p:txBody>
          </p:sp>
          <p:sp>
            <p:nvSpPr>
              <p:cNvPr id="18310" name="Rectangle 127"/>
              <p:cNvSpPr>
                <a:spLocks noChangeArrowheads="1"/>
              </p:cNvSpPr>
              <p:nvPr/>
            </p:nvSpPr>
            <p:spPr bwMode="auto">
              <a:xfrm>
                <a:off x="199" y="3839"/>
                <a:ext cx="5338" cy="17"/>
              </a:xfrm>
              <a:prstGeom prst="rect">
                <a:avLst/>
              </a:prstGeom>
              <a:solidFill>
                <a:srgbClr val="BBBBBB"/>
              </a:solidFill>
              <a:ln w="9525">
                <a:noFill/>
                <a:miter lim="800000"/>
              </a:ln>
            </p:spPr>
            <p:txBody>
              <a:bodyPr/>
              <a:lstStyle/>
              <a:p>
                <a:endParaRPr lang="zh-CN" altLang="en-US" sz="2800" b="1">
                  <a:ea typeface="黑体" panose="02010609060101010101" pitchFamily="49" charset="-122"/>
                </a:endParaRPr>
              </a:p>
            </p:txBody>
          </p:sp>
          <p:sp>
            <p:nvSpPr>
              <p:cNvPr id="18311" name="Rectangle 128"/>
              <p:cNvSpPr>
                <a:spLocks noChangeArrowheads="1"/>
              </p:cNvSpPr>
              <p:nvPr/>
            </p:nvSpPr>
            <p:spPr bwMode="auto">
              <a:xfrm>
                <a:off x="199" y="3823"/>
                <a:ext cx="5338" cy="16"/>
              </a:xfrm>
              <a:prstGeom prst="rect">
                <a:avLst/>
              </a:prstGeom>
              <a:solidFill>
                <a:srgbClr val="BABABA"/>
              </a:solidFill>
              <a:ln w="9525">
                <a:noFill/>
                <a:miter lim="800000"/>
              </a:ln>
            </p:spPr>
            <p:txBody>
              <a:bodyPr/>
              <a:lstStyle/>
              <a:p>
                <a:endParaRPr lang="zh-CN" altLang="en-US" sz="2800" b="1">
                  <a:ea typeface="黑体" panose="02010609060101010101" pitchFamily="49" charset="-122"/>
                </a:endParaRPr>
              </a:p>
            </p:txBody>
          </p:sp>
          <p:sp>
            <p:nvSpPr>
              <p:cNvPr id="18312" name="Rectangle 129"/>
              <p:cNvSpPr>
                <a:spLocks noChangeArrowheads="1"/>
              </p:cNvSpPr>
              <p:nvPr/>
            </p:nvSpPr>
            <p:spPr bwMode="auto">
              <a:xfrm>
                <a:off x="199" y="3806"/>
                <a:ext cx="5338" cy="17"/>
              </a:xfrm>
              <a:prstGeom prst="rect">
                <a:avLst/>
              </a:prstGeom>
              <a:solidFill>
                <a:srgbClr val="B9B9B9"/>
              </a:solidFill>
              <a:ln w="9525">
                <a:noFill/>
                <a:miter lim="800000"/>
              </a:ln>
            </p:spPr>
            <p:txBody>
              <a:bodyPr/>
              <a:lstStyle/>
              <a:p>
                <a:endParaRPr lang="zh-CN" altLang="en-US" sz="2800" b="1">
                  <a:ea typeface="黑体" panose="02010609060101010101" pitchFamily="49" charset="-122"/>
                </a:endParaRPr>
              </a:p>
            </p:txBody>
          </p:sp>
          <p:sp>
            <p:nvSpPr>
              <p:cNvPr id="18313" name="Rectangle 130"/>
              <p:cNvSpPr>
                <a:spLocks noChangeArrowheads="1"/>
              </p:cNvSpPr>
              <p:nvPr/>
            </p:nvSpPr>
            <p:spPr bwMode="auto">
              <a:xfrm>
                <a:off x="199" y="3789"/>
                <a:ext cx="5338" cy="17"/>
              </a:xfrm>
              <a:prstGeom prst="rect">
                <a:avLst/>
              </a:prstGeom>
              <a:solidFill>
                <a:srgbClr val="B8B8B8"/>
              </a:solidFill>
              <a:ln w="9525">
                <a:noFill/>
                <a:miter lim="800000"/>
              </a:ln>
            </p:spPr>
            <p:txBody>
              <a:bodyPr/>
              <a:lstStyle/>
              <a:p>
                <a:endParaRPr lang="zh-CN" altLang="en-US" sz="2800" b="1">
                  <a:ea typeface="黑体" panose="02010609060101010101" pitchFamily="49" charset="-122"/>
                </a:endParaRPr>
              </a:p>
            </p:txBody>
          </p:sp>
          <p:sp>
            <p:nvSpPr>
              <p:cNvPr id="18314" name="Rectangle 131"/>
              <p:cNvSpPr>
                <a:spLocks noChangeArrowheads="1"/>
              </p:cNvSpPr>
              <p:nvPr/>
            </p:nvSpPr>
            <p:spPr bwMode="auto">
              <a:xfrm>
                <a:off x="199" y="3773"/>
                <a:ext cx="5338" cy="16"/>
              </a:xfrm>
              <a:prstGeom prst="rect">
                <a:avLst/>
              </a:prstGeom>
              <a:solidFill>
                <a:srgbClr val="B7B7B7"/>
              </a:solidFill>
              <a:ln w="9525">
                <a:noFill/>
                <a:miter lim="800000"/>
              </a:ln>
            </p:spPr>
            <p:txBody>
              <a:bodyPr/>
              <a:lstStyle/>
              <a:p>
                <a:endParaRPr lang="zh-CN" altLang="en-US" sz="2800" b="1">
                  <a:ea typeface="黑体" panose="02010609060101010101" pitchFamily="49" charset="-122"/>
                </a:endParaRPr>
              </a:p>
            </p:txBody>
          </p:sp>
          <p:sp>
            <p:nvSpPr>
              <p:cNvPr id="18315" name="Rectangle 132"/>
              <p:cNvSpPr>
                <a:spLocks noChangeArrowheads="1"/>
              </p:cNvSpPr>
              <p:nvPr/>
            </p:nvSpPr>
            <p:spPr bwMode="auto">
              <a:xfrm>
                <a:off x="199" y="3756"/>
                <a:ext cx="5338" cy="17"/>
              </a:xfrm>
              <a:prstGeom prst="rect">
                <a:avLst/>
              </a:prstGeom>
              <a:solidFill>
                <a:srgbClr val="B6B6B6"/>
              </a:solidFill>
              <a:ln w="9525">
                <a:noFill/>
                <a:miter lim="800000"/>
              </a:ln>
            </p:spPr>
            <p:txBody>
              <a:bodyPr/>
              <a:lstStyle/>
              <a:p>
                <a:endParaRPr lang="zh-CN" altLang="en-US" sz="2800" b="1">
                  <a:ea typeface="黑体" panose="02010609060101010101" pitchFamily="49" charset="-122"/>
                </a:endParaRPr>
              </a:p>
            </p:txBody>
          </p:sp>
          <p:sp>
            <p:nvSpPr>
              <p:cNvPr id="18316" name="Rectangle 133"/>
              <p:cNvSpPr>
                <a:spLocks noChangeArrowheads="1"/>
              </p:cNvSpPr>
              <p:nvPr/>
            </p:nvSpPr>
            <p:spPr bwMode="auto">
              <a:xfrm>
                <a:off x="199" y="3739"/>
                <a:ext cx="5338" cy="17"/>
              </a:xfrm>
              <a:prstGeom prst="rect">
                <a:avLst/>
              </a:prstGeom>
              <a:solidFill>
                <a:srgbClr val="B5B5B5"/>
              </a:solidFill>
              <a:ln w="9525">
                <a:noFill/>
                <a:miter lim="800000"/>
              </a:ln>
            </p:spPr>
            <p:txBody>
              <a:bodyPr/>
              <a:lstStyle/>
              <a:p>
                <a:endParaRPr lang="zh-CN" altLang="en-US" sz="2800" b="1">
                  <a:ea typeface="黑体" panose="02010609060101010101" pitchFamily="49" charset="-122"/>
                </a:endParaRPr>
              </a:p>
            </p:txBody>
          </p:sp>
          <p:sp>
            <p:nvSpPr>
              <p:cNvPr id="18317" name="Freeform 134"/>
              <p:cNvSpPr/>
              <p:nvPr/>
            </p:nvSpPr>
            <p:spPr bwMode="auto">
              <a:xfrm>
                <a:off x="199" y="3722"/>
                <a:ext cx="5338" cy="17"/>
              </a:xfrm>
              <a:custGeom>
                <a:avLst/>
                <a:gdLst>
                  <a:gd name="T0" fmla="*/ 0 w 10674"/>
                  <a:gd name="T1" fmla="*/ 1 h 33"/>
                  <a:gd name="T2" fmla="*/ 0 w 10674"/>
                  <a:gd name="T3" fmla="*/ 0 h 33"/>
                  <a:gd name="T4" fmla="*/ 3 w 10674"/>
                  <a:gd name="T5" fmla="*/ 0 h 33"/>
                  <a:gd name="T6" fmla="*/ 3 w 10674"/>
                  <a:gd name="T7" fmla="*/ 1 h 33"/>
                  <a:gd name="T8" fmla="*/ 3 w 10674"/>
                  <a:gd name="T9" fmla="*/ 1 h 33"/>
                  <a:gd name="T10" fmla="*/ 0 w 10674"/>
                  <a:gd name="T11" fmla="*/ 1 h 33"/>
                  <a:gd name="T12" fmla="*/ 0 60000 65536"/>
                  <a:gd name="T13" fmla="*/ 0 60000 65536"/>
                  <a:gd name="T14" fmla="*/ 0 60000 65536"/>
                  <a:gd name="T15" fmla="*/ 0 60000 65536"/>
                  <a:gd name="T16" fmla="*/ 0 60000 65536"/>
                  <a:gd name="T17" fmla="*/ 0 60000 65536"/>
                  <a:gd name="T18" fmla="*/ 0 w 10674"/>
                  <a:gd name="T19" fmla="*/ 0 h 33"/>
                  <a:gd name="T20" fmla="*/ 10674 w 10674"/>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10674" h="33">
                    <a:moveTo>
                      <a:pt x="0" y="33"/>
                    </a:moveTo>
                    <a:lnTo>
                      <a:pt x="0" y="0"/>
                    </a:lnTo>
                    <a:lnTo>
                      <a:pt x="10590" y="0"/>
                    </a:lnTo>
                    <a:lnTo>
                      <a:pt x="10674" y="7"/>
                    </a:lnTo>
                    <a:lnTo>
                      <a:pt x="10674" y="33"/>
                    </a:lnTo>
                    <a:lnTo>
                      <a:pt x="0" y="33"/>
                    </a:lnTo>
                    <a:close/>
                  </a:path>
                </a:pathLst>
              </a:custGeom>
              <a:solidFill>
                <a:srgbClr val="B4B4B4"/>
              </a:solidFill>
              <a:ln w="9525">
                <a:noFill/>
                <a:round/>
              </a:ln>
            </p:spPr>
            <p:txBody>
              <a:bodyPr/>
              <a:lstStyle/>
              <a:p>
                <a:endParaRPr lang="zh-CN" altLang="en-US"/>
              </a:p>
            </p:txBody>
          </p:sp>
          <p:sp>
            <p:nvSpPr>
              <p:cNvPr id="18318" name="Freeform 135"/>
              <p:cNvSpPr/>
              <p:nvPr/>
            </p:nvSpPr>
            <p:spPr bwMode="auto">
              <a:xfrm>
                <a:off x="199" y="3706"/>
                <a:ext cx="5296" cy="16"/>
              </a:xfrm>
              <a:custGeom>
                <a:avLst/>
                <a:gdLst>
                  <a:gd name="T0" fmla="*/ 0 w 10590"/>
                  <a:gd name="T1" fmla="*/ 0 h 33"/>
                  <a:gd name="T2" fmla="*/ 0 w 10590"/>
                  <a:gd name="T3" fmla="*/ 0 h 33"/>
                  <a:gd name="T4" fmla="*/ 3 w 10590"/>
                  <a:gd name="T5" fmla="*/ 0 h 33"/>
                  <a:gd name="T6" fmla="*/ 3 w 10590"/>
                  <a:gd name="T7" fmla="*/ 0 h 33"/>
                  <a:gd name="T8" fmla="*/ 0 w 10590"/>
                  <a:gd name="T9" fmla="*/ 0 h 33"/>
                  <a:gd name="T10" fmla="*/ 0 60000 65536"/>
                  <a:gd name="T11" fmla="*/ 0 60000 65536"/>
                  <a:gd name="T12" fmla="*/ 0 60000 65536"/>
                  <a:gd name="T13" fmla="*/ 0 60000 65536"/>
                  <a:gd name="T14" fmla="*/ 0 60000 65536"/>
                  <a:gd name="T15" fmla="*/ 0 w 10590"/>
                  <a:gd name="T16" fmla="*/ 0 h 33"/>
                  <a:gd name="T17" fmla="*/ 10590 w 10590"/>
                  <a:gd name="T18" fmla="*/ 33 h 33"/>
                </a:gdLst>
                <a:ahLst/>
                <a:cxnLst>
                  <a:cxn ang="T10">
                    <a:pos x="T0" y="T1"/>
                  </a:cxn>
                  <a:cxn ang="T11">
                    <a:pos x="T2" y="T3"/>
                  </a:cxn>
                  <a:cxn ang="T12">
                    <a:pos x="T4" y="T5"/>
                  </a:cxn>
                  <a:cxn ang="T13">
                    <a:pos x="T6" y="T7"/>
                  </a:cxn>
                  <a:cxn ang="T14">
                    <a:pos x="T8" y="T9"/>
                  </a:cxn>
                </a:cxnLst>
                <a:rect l="T15" t="T16" r="T17" b="T18"/>
                <a:pathLst>
                  <a:path w="10590" h="33">
                    <a:moveTo>
                      <a:pt x="0" y="33"/>
                    </a:moveTo>
                    <a:lnTo>
                      <a:pt x="0" y="0"/>
                    </a:lnTo>
                    <a:lnTo>
                      <a:pt x="10184" y="0"/>
                    </a:lnTo>
                    <a:lnTo>
                      <a:pt x="10590" y="33"/>
                    </a:lnTo>
                    <a:lnTo>
                      <a:pt x="0" y="33"/>
                    </a:lnTo>
                    <a:close/>
                  </a:path>
                </a:pathLst>
              </a:custGeom>
              <a:solidFill>
                <a:srgbClr val="B3B3B3"/>
              </a:solidFill>
              <a:ln w="9525">
                <a:noFill/>
                <a:round/>
              </a:ln>
            </p:spPr>
            <p:txBody>
              <a:bodyPr/>
              <a:lstStyle/>
              <a:p>
                <a:endParaRPr lang="zh-CN" altLang="en-US"/>
              </a:p>
            </p:txBody>
          </p:sp>
          <p:sp>
            <p:nvSpPr>
              <p:cNvPr id="18319" name="Freeform 136"/>
              <p:cNvSpPr/>
              <p:nvPr/>
            </p:nvSpPr>
            <p:spPr bwMode="auto">
              <a:xfrm>
                <a:off x="199" y="3689"/>
                <a:ext cx="5093" cy="17"/>
              </a:xfrm>
              <a:custGeom>
                <a:avLst/>
                <a:gdLst>
                  <a:gd name="T0" fmla="*/ 0 w 10184"/>
                  <a:gd name="T1" fmla="*/ 1 h 34"/>
                  <a:gd name="T2" fmla="*/ 0 w 10184"/>
                  <a:gd name="T3" fmla="*/ 0 h 34"/>
                  <a:gd name="T4" fmla="*/ 3 w 10184"/>
                  <a:gd name="T5" fmla="*/ 0 h 34"/>
                  <a:gd name="T6" fmla="*/ 3 w 10184"/>
                  <a:gd name="T7" fmla="*/ 1 h 34"/>
                  <a:gd name="T8" fmla="*/ 0 w 10184"/>
                  <a:gd name="T9" fmla="*/ 1 h 34"/>
                  <a:gd name="T10" fmla="*/ 0 60000 65536"/>
                  <a:gd name="T11" fmla="*/ 0 60000 65536"/>
                  <a:gd name="T12" fmla="*/ 0 60000 65536"/>
                  <a:gd name="T13" fmla="*/ 0 60000 65536"/>
                  <a:gd name="T14" fmla="*/ 0 60000 65536"/>
                  <a:gd name="T15" fmla="*/ 0 w 10184"/>
                  <a:gd name="T16" fmla="*/ 0 h 34"/>
                  <a:gd name="T17" fmla="*/ 10184 w 10184"/>
                  <a:gd name="T18" fmla="*/ 34 h 34"/>
                </a:gdLst>
                <a:ahLst/>
                <a:cxnLst>
                  <a:cxn ang="T10">
                    <a:pos x="T0" y="T1"/>
                  </a:cxn>
                  <a:cxn ang="T11">
                    <a:pos x="T2" y="T3"/>
                  </a:cxn>
                  <a:cxn ang="T12">
                    <a:pos x="T4" y="T5"/>
                  </a:cxn>
                  <a:cxn ang="T13">
                    <a:pos x="T6" y="T7"/>
                  </a:cxn>
                  <a:cxn ang="T14">
                    <a:pos x="T8" y="T9"/>
                  </a:cxn>
                </a:cxnLst>
                <a:rect l="T15" t="T16" r="T17" b="T18"/>
                <a:pathLst>
                  <a:path w="10184" h="34">
                    <a:moveTo>
                      <a:pt x="0" y="34"/>
                    </a:moveTo>
                    <a:lnTo>
                      <a:pt x="0" y="0"/>
                    </a:lnTo>
                    <a:lnTo>
                      <a:pt x="9777" y="0"/>
                    </a:lnTo>
                    <a:lnTo>
                      <a:pt x="10184" y="34"/>
                    </a:lnTo>
                    <a:lnTo>
                      <a:pt x="0" y="34"/>
                    </a:lnTo>
                    <a:close/>
                  </a:path>
                </a:pathLst>
              </a:custGeom>
              <a:solidFill>
                <a:srgbClr val="B2B2B2"/>
              </a:solidFill>
              <a:ln w="9525">
                <a:noFill/>
                <a:round/>
              </a:ln>
            </p:spPr>
            <p:txBody>
              <a:bodyPr/>
              <a:lstStyle/>
              <a:p>
                <a:endParaRPr lang="zh-CN" altLang="en-US"/>
              </a:p>
            </p:txBody>
          </p:sp>
          <p:sp>
            <p:nvSpPr>
              <p:cNvPr id="18320" name="Freeform 137"/>
              <p:cNvSpPr/>
              <p:nvPr/>
            </p:nvSpPr>
            <p:spPr bwMode="auto">
              <a:xfrm>
                <a:off x="199" y="3672"/>
                <a:ext cx="4889" cy="17"/>
              </a:xfrm>
              <a:custGeom>
                <a:avLst/>
                <a:gdLst>
                  <a:gd name="T0" fmla="*/ 0 w 9777"/>
                  <a:gd name="T1" fmla="*/ 1 h 33"/>
                  <a:gd name="T2" fmla="*/ 0 w 9777"/>
                  <a:gd name="T3" fmla="*/ 0 h 33"/>
                  <a:gd name="T4" fmla="*/ 3 w 9777"/>
                  <a:gd name="T5" fmla="*/ 0 h 33"/>
                  <a:gd name="T6" fmla="*/ 3 w 9777"/>
                  <a:gd name="T7" fmla="*/ 1 h 33"/>
                  <a:gd name="T8" fmla="*/ 0 w 9777"/>
                  <a:gd name="T9" fmla="*/ 1 h 33"/>
                  <a:gd name="T10" fmla="*/ 0 60000 65536"/>
                  <a:gd name="T11" fmla="*/ 0 60000 65536"/>
                  <a:gd name="T12" fmla="*/ 0 60000 65536"/>
                  <a:gd name="T13" fmla="*/ 0 60000 65536"/>
                  <a:gd name="T14" fmla="*/ 0 60000 65536"/>
                  <a:gd name="T15" fmla="*/ 0 w 9777"/>
                  <a:gd name="T16" fmla="*/ 0 h 33"/>
                  <a:gd name="T17" fmla="*/ 9777 w 9777"/>
                  <a:gd name="T18" fmla="*/ 33 h 33"/>
                </a:gdLst>
                <a:ahLst/>
                <a:cxnLst>
                  <a:cxn ang="T10">
                    <a:pos x="T0" y="T1"/>
                  </a:cxn>
                  <a:cxn ang="T11">
                    <a:pos x="T2" y="T3"/>
                  </a:cxn>
                  <a:cxn ang="T12">
                    <a:pos x="T4" y="T5"/>
                  </a:cxn>
                  <a:cxn ang="T13">
                    <a:pos x="T6" y="T7"/>
                  </a:cxn>
                  <a:cxn ang="T14">
                    <a:pos x="T8" y="T9"/>
                  </a:cxn>
                </a:cxnLst>
                <a:rect l="T15" t="T16" r="T17" b="T18"/>
                <a:pathLst>
                  <a:path w="9777" h="33">
                    <a:moveTo>
                      <a:pt x="0" y="33"/>
                    </a:moveTo>
                    <a:lnTo>
                      <a:pt x="0" y="0"/>
                    </a:lnTo>
                    <a:lnTo>
                      <a:pt x="9371" y="0"/>
                    </a:lnTo>
                    <a:lnTo>
                      <a:pt x="9777" y="33"/>
                    </a:lnTo>
                    <a:lnTo>
                      <a:pt x="0" y="33"/>
                    </a:lnTo>
                    <a:close/>
                  </a:path>
                </a:pathLst>
              </a:custGeom>
              <a:solidFill>
                <a:srgbClr val="B1B1B1"/>
              </a:solidFill>
              <a:ln w="9525">
                <a:noFill/>
                <a:round/>
              </a:ln>
            </p:spPr>
            <p:txBody>
              <a:bodyPr/>
              <a:lstStyle/>
              <a:p>
                <a:endParaRPr lang="zh-CN" altLang="en-US"/>
              </a:p>
            </p:txBody>
          </p:sp>
          <p:sp>
            <p:nvSpPr>
              <p:cNvPr id="18321" name="Freeform 138"/>
              <p:cNvSpPr/>
              <p:nvPr/>
            </p:nvSpPr>
            <p:spPr bwMode="auto">
              <a:xfrm>
                <a:off x="199" y="3656"/>
                <a:ext cx="4686" cy="16"/>
              </a:xfrm>
              <a:custGeom>
                <a:avLst/>
                <a:gdLst>
                  <a:gd name="T0" fmla="*/ 0 w 9371"/>
                  <a:gd name="T1" fmla="*/ 0 h 33"/>
                  <a:gd name="T2" fmla="*/ 0 w 9371"/>
                  <a:gd name="T3" fmla="*/ 0 h 33"/>
                  <a:gd name="T4" fmla="*/ 3 w 9371"/>
                  <a:gd name="T5" fmla="*/ 0 h 33"/>
                  <a:gd name="T6" fmla="*/ 3 w 9371"/>
                  <a:gd name="T7" fmla="*/ 0 h 33"/>
                  <a:gd name="T8" fmla="*/ 0 w 9371"/>
                  <a:gd name="T9" fmla="*/ 0 h 33"/>
                  <a:gd name="T10" fmla="*/ 0 60000 65536"/>
                  <a:gd name="T11" fmla="*/ 0 60000 65536"/>
                  <a:gd name="T12" fmla="*/ 0 60000 65536"/>
                  <a:gd name="T13" fmla="*/ 0 60000 65536"/>
                  <a:gd name="T14" fmla="*/ 0 60000 65536"/>
                  <a:gd name="T15" fmla="*/ 0 w 9371"/>
                  <a:gd name="T16" fmla="*/ 0 h 33"/>
                  <a:gd name="T17" fmla="*/ 9371 w 9371"/>
                  <a:gd name="T18" fmla="*/ 33 h 33"/>
                </a:gdLst>
                <a:ahLst/>
                <a:cxnLst>
                  <a:cxn ang="T10">
                    <a:pos x="T0" y="T1"/>
                  </a:cxn>
                  <a:cxn ang="T11">
                    <a:pos x="T2" y="T3"/>
                  </a:cxn>
                  <a:cxn ang="T12">
                    <a:pos x="T4" y="T5"/>
                  </a:cxn>
                  <a:cxn ang="T13">
                    <a:pos x="T6" y="T7"/>
                  </a:cxn>
                  <a:cxn ang="T14">
                    <a:pos x="T8" y="T9"/>
                  </a:cxn>
                </a:cxnLst>
                <a:rect l="T15" t="T16" r="T17" b="T18"/>
                <a:pathLst>
                  <a:path w="9371" h="33">
                    <a:moveTo>
                      <a:pt x="0" y="33"/>
                    </a:moveTo>
                    <a:lnTo>
                      <a:pt x="0" y="0"/>
                    </a:lnTo>
                    <a:lnTo>
                      <a:pt x="8964" y="0"/>
                    </a:lnTo>
                    <a:lnTo>
                      <a:pt x="9371" y="33"/>
                    </a:lnTo>
                    <a:lnTo>
                      <a:pt x="0" y="33"/>
                    </a:lnTo>
                    <a:close/>
                  </a:path>
                </a:pathLst>
              </a:custGeom>
              <a:solidFill>
                <a:srgbClr val="B0B0B0"/>
              </a:solidFill>
              <a:ln w="9525">
                <a:noFill/>
                <a:round/>
              </a:ln>
            </p:spPr>
            <p:txBody>
              <a:bodyPr/>
              <a:lstStyle/>
              <a:p>
                <a:endParaRPr lang="zh-CN" altLang="en-US"/>
              </a:p>
            </p:txBody>
          </p:sp>
          <p:sp>
            <p:nvSpPr>
              <p:cNvPr id="18322" name="Freeform 139"/>
              <p:cNvSpPr/>
              <p:nvPr/>
            </p:nvSpPr>
            <p:spPr bwMode="auto">
              <a:xfrm>
                <a:off x="199" y="3639"/>
                <a:ext cx="4483" cy="17"/>
              </a:xfrm>
              <a:custGeom>
                <a:avLst/>
                <a:gdLst>
                  <a:gd name="T0" fmla="*/ 0 w 8964"/>
                  <a:gd name="T1" fmla="*/ 1 h 34"/>
                  <a:gd name="T2" fmla="*/ 0 w 8964"/>
                  <a:gd name="T3" fmla="*/ 0 h 34"/>
                  <a:gd name="T4" fmla="*/ 3 w 8964"/>
                  <a:gd name="T5" fmla="*/ 0 h 34"/>
                  <a:gd name="T6" fmla="*/ 3 w 8964"/>
                  <a:gd name="T7" fmla="*/ 1 h 34"/>
                  <a:gd name="T8" fmla="*/ 0 w 8964"/>
                  <a:gd name="T9" fmla="*/ 1 h 34"/>
                  <a:gd name="T10" fmla="*/ 0 60000 65536"/>
                  <a:gd name="T11" fmla="*/ 0 60000 65536"/>
                  <a:gd name="T12" fmla="*/ 0 60000 65536"/>
                  <a:gd name="T13" fmla="*/ 0 60000 65536"/>
                  <a:gd name="T14" fmla="*/ 0 60000 65536"/>
                  <a:gd name="T15" fmla="*/ 0 w 8964"/>
                  <a:gd name="T16" fmla="*/ 0 h 34"/>
                  <a:gd name="T17" fmla="*/ 8964 w 8964"/>
                  <a:gd name="T18" fmla="*/ 34 h 34"/>
                </a:gdLst>
                <a:ahLst/>
                <a:cxnLst>
                  <a:cxn ang="T10">
                    <a:pos x="T0" y="T1"/>
                  </a:cxn>
                  <a:cxn ang="T11">
                    <a:pos x="T2" y="T3"/>
                  </a:cxn>
                  <a:cxn ang="T12">
                    <a:pos x="T4" y="T5"/>
                  </a:cxn>
                  <a:cxn ang="T13">
                    <a:pos x="T6" y="T7"/>
                  </a:cxn>
                  <a:cxn ang="T14">
                    <a:pos x="T8" y="T9"/>
                  </a:cxn>
                </a:cxnLst>
                <a:rect l="T15" t="T16" r="T17" b="T18"/>
                <a:pathLst>
                  <a:path w="8964" h="34">
                    <a:moveTo>
                      <a:pt x="0" y="34"/>
                    </a:moveTo>
                    <a:lnTo>
                      <a:pt x="0" y="0"/>
                    </a:lnTo>
                    <a:lnTo>
                      <a:pt x="8559" y="0"/>
                    </a:lnTo>
                    <a:lnTo>
                      <a:pt x="8964" y="34"/>
                    </a:lnTo>
                    <a:lnTo>
                      <a:pt x="0" y="34"/>
                    </a:lnTo>
                    <a:close/>
                  </a:path>
                </a:pathLst>
              </a:custGeom>
              <a:solidFill>
                <a:srgbClr val="AFAFAF"/>
              </a:solidFill>
              <a:ln w="9525">
                <a:noFill/>
                <a:round/>
              </a:ln>
            </p:spPr>
            <p:txBody>
              <a:bodyPr/>
              <a:lstStyle/>
              <a:p>
                <a:endParaRPr lang="zh-CN" altLang="en-US"/>
              </a:p>
            </p:txBody>
          </p:sp>
          <p:sp>
            <p:nvSpPr>
              <p:cNvPr id="18323" name="Freeform 140"/>
              <p:cNvSpPr/>
              <p:nvPr/>
            </p:nvSpPr>
            <p:spPr bwMode="auto">
              <a:xfrm>
                <a:off x="199" y="3622"/>
                <a:ext cx="4280" cy="17"/>
              </a:xfrm>
              <a:custGeom>
                <a:avLst/>
                <a:gdLst>
                  <a:gd name="T0" fmla="*/ 0 w 8559"/>
                  <a:gd name="T1" fmla="*/ 1 h 33"/>
                  <a:gd name="T2" fmla="*/ 0 w 8559"/>
                  <a:gd name="T3" fmla="*/ 0 h 33"/>
                  <a:gd name="T4" fmla="*/ 2 w 8559"/>
                  <a:gd name="T5" fmla="*/ 0 h 33"/>
                  <a:gd name="T6" fmla="*/ 3 w 8559"/>
                  <a:gd name="T7" fmla="*/ 1 h 33"/>
                  <a:gd name="T8" fmla="*/ 0 w 8559"/>
                  <a:gd name="T9" fmla="*/ 1 h 33"/>
                  <a:gd name="T10" fmla="*/ 0 60000 65536"/>
                  <a:gd name="T11" fmla="*/ 0 60000 65536"/>
                  <a:gd name="T12" fmla="*/ 0 60000 65536"/>
                  <a:gd name="T13" fmla="*/ 0 60000 65536"/>
                  <a:gd name="T14" fmla="*/ 0 60000 65536"/>
                  <a:gd name="T15" fmla="*/ 0 w 8559"/>
                  <a:gd name="T16" fmla="*/ 0 h 33"/>
                  <a:gd name="T17" fmla="*/ 8559 w 8559"/>
                  <a:gd name="T18" fmla="*/ 33 h 33"/>
                </a:gdLst>
                <a:ahLst/>
                <a:cxnLst>
                  <a:cxn ang="T10">
                    <a:pos x="T0" y="T1"/>
                  </a:cxn>
                  <a:cxn ang="T11">
                    <a:pos x="T2" y="T3"/>
                  </a:cxn>
                  <a:cxn ang="T12">
                    <a:pos x="T4" y="T5"/>
                  </a:cxn>
                  <a:cxn ang="T13">
                    <a:pos x="T6" y="T7"/>
                  </a:cxn>
                  <a:cxn ang="T14">
                    <a:pos x="T8" y="T9"/>
                  </a:cxn>
                </a:cxnLst>
                <a:rect l="T15" t="T16" r="T17" b="T18"/>
                <a:pathLst>
                  <a:path w="8559" h="33">
                    <a:moveTo>
                      <a:pt x="0" y="33"/>
                    </a:moveTo>
                    <a:lnTo>
                      <a:pt x="0" y="0"/>
                    </a:lnTo>
                    <a:lnTo>
                      <a:pt x="8153" y="0"/>
                    </a:lnTo>
                    <a:lnTo>
                      <a:pt x="8559" y="33"/>
                    </a:lnTo>
                    <a:lnTo>
                      <a:pt x="0" y="33"/>
                    </a:lnTo>
                    <a:close/>
                  </a:path>
                </a:pathLst>
              </a:custGeom>
              <a:solidFill>
                <a:srgbClr val="AEAEAE"/>
              </a:solidFill>
              <a:ln w="9525">
                <a:noFill/>
                <a:round/>
              </a:ln>
            </p:spPr>
            <p:txBody>
              <a:bodyPr/>
              <a:lstStyle/>
              <a:p>
                <a:endParaRPr lang="zh-CN" altLang="en-US"/>
              </a:p>
            </p:txBody>
          </p:sp>
          <p:sp>
            <p:nvSpPr>
              <p:cNvPr id="18324" name="Freeform 141"/>
              <p:cNvSpPr/>
              <p:nvPr/>
            </p:nvSpPr>
            <p:spPr bwMode="auto">
              <a:xfrm>
                <a:off x="199" y="3606"/>
                <a:ext cx="4077" cy="16"/>
              </a:xfrm>
              <a:custGeom>
                <a:avLst/>
                <a:gdLst>
                  <a:gd name="T0" fmla="*/ 0 w 8153"/>
                  <a:gd name="T1" fmla="*/ 0 h 33"/>
                  <a:gd name="T2" fmla="*/ 0 w 8153"/>
                  <a:gd name="T3" fmla="*/ 0 h 33"/>
                  <a:gd name="T4" fmla="*/ 2 w 8153"/>
                  <a:gd name="T5" fmla="*/ 0 h 33"/>
                  <a:gd name="T6" fmla="*/ 2 w 8153"/>
                  <a:gd name="T7" fmla="*/ 0 h 33"/>
                  <a:gd name="T8" fmla="*/ 0 w 8153"/>
                  <a:gd name="T9" fmla="*/ 0 h 33"/>
                  <a:gd name="T10" fmla="*/ 0 60000 65536"/>
                  <a:gd name="T11" fmla="*/ 0 60000 65536"/>
                  <a:gd name="T12" fmla="*/ 0 60000 65536"/>
                  <a:gd name="T13" fmla="*/ 0 60000 65536"/>
                  <a:gd name="T14" fmla="*/ 0 60000 65536"/>
                  <a:gd name="T15" fmla="*/ 0 w 8153"/>
                  <a:gd name="T16" fmla="*/ 0 h 33"/>
                  <a:gd name="T17" fmla="*/ 8153 w 8153"/>
                  <a:gd name="T18" fmla="*/ 33 h 33"/>
                </a:gdLst>
                <a:ahLst/>
                <a:cxnLst>
                  <a:cxn ang="T10">
                    <a:pos x="T0" y="T1"/>
                  </a:cxn>
                  <a:cxn ang="T11">
                    <a:pos x="T2" y="T3"/>
                  </a:cxn>
                  <a:cxn ang="T12">
                    <a:pos x="T4" y="T5"/>
                  </a:cxn>
                  <a:cxn ang="T13">
                    <a:pos x="T6" y="T7"/>
                  </a:cxn>
                  <a:cxn ang="T14">
                    <a:pos x="T8" y="T9"/>
                  </a:cxn>
                </a:cxnLst>
                <a:rect l="T15" t="T16" r="T17" b="T18"/>
                <a:pathLst>
                  <a:path w="8153" h="33">
                    <a:moveTo>
                      <a:pt x="0" y="33"/>
                    </a:moveTo>
                    <a:lnTo>
                      <a:pt x="0" y="0"/>
                    </a:lnTo>
                    <a:lnTo>
                      <a:pt x="7746" y="0"/>
                    </a:lnTo>
                    <a:lnTo>
                      <a:pt x="8153" y="33"/>
                    </a:lnTo>
                    <a:lnTo>
                      <a:pt x="0" y="33"/>
                    </a:lnTo>
                    <a:close/>
                  </a:path>
                </a:pathLst>
              </a:custGeom>
              <a:solidFill>
                <a:srgbClr val="ADADAD"/>
              </a:solidFill>
              <a:ln w="9525">
                <a:noFill/>
                <a:round/>
              </a:ln>
            </p:spPr>
            <p:txBody>
              <a:bodyPr/>
              <a:lstStyle/>
              <a:p>
                <a:endParaRPr lang="zh-CN" altLang="en-US"/>
              </a:p>
            </p:txBody>
          </p:sp>
          <p:sp>
            <p:nvSpPr>
              <p:cNvPr id="18325" name="Freeform 142"/>
              <p:cNvSpPr/>
              <p:nvPr/>
            </p:nvSpPr>
            <p:spPr bwMode="auto">
              <a:xfrm>
                <a:off x="199" y="3589"/>
                <a:ext cx="3873" cy="17"/>
              </a:xfrm>
              <a:custGeom>
                <a:avLst/>
                <a:gdLst>
                  <a:gd name="T0" fmla="*/ 0 w 7746"/>
                  <a:gd name="T1" fmla="*/ 1 h 34"/>
                  <a:gd name="T2" fmla="*/ 0 w 7746"/>
                  <a:gd name="T3" fmla="*/ 0 h 34"/>
                  <a:gd name="T4" fmla="*/ 2 w 7746"/>
                  <a:gd name="T5" fmla="*/ 0 h 34"/>
                  <a:gd name="T6" fmla="*/ 2 w 7746"/>
                  <a:gd name="T7" fmla="*/ 1 h 34"/>
                  <a:gd name="T8" fmla="*/ 0 w 7746"/>
                  <a:gd name="T9" fmla="*/ 1 h 34"/>
                  <a:gd name="T10" fmla="*/ 0 60000 65536"/>
                  <a:gd name="T11" fmla="*/ 0 60000 65536"/>
                  <a:gd name="T12" fmla="*/ 0 60000 65536"/>
                  <a:gd name="T13" fmla="*/ 0 60000 65536"/>
                  <a:gd name="T14" fmla="*/ 0 60000 65536"/>
                  <a:gd name="T15" fmla="*/ 0 w 7746"/>
                  <a:gd name="T16" fmla="*/ 0 h 34"/>
                  <a:gd name="T17" fmla="*/ 7746 w 7746"/>
                  <a:gd name="T18" fmla="*/ 34 h 34"/>
                </a:gdLst>
                <a:ahLst/>
                <a:cxnLst>
                  <a:cxn ang="T10">
                    <a:pos x="T0" y="T1"/>
                  </a:cxn>
                  <a:cxn ang="T11">
                    <a:pos x="T2" y="T3"/>
                  </a:cxn>
                  <a:cxn ang="T12">
                    <a:pos x="T4" y="T5"/>
                  </a:cxn>
                  <a:cxn ang="T13">
                    <a:pos x="T6" y="T7"/>
                  </a:cxn>
                  <a:cxn ang="T14">
                    <a:pos x="T8" y="T9"/>
                  </a:cxn>
                </a:cxnLst>
                <a:rect l="T15" t="T16" r="T17" b="T18"/>
                <a:pathLst>
                  <a:path w="7746" h="34">
                    <a:moveTo>
                      <a:pt x="0" y="34"/>
                    </a:moveTo>
                    <a:lnTo>
                      <a:pt x="0" y="0"/>
                    </a:lnTo>
                    <a:lnTo>
                      <a:pt x="7340" y="0"/>
                    </a:lnTo>
                    <a:lnTo>
                      <a:pt x="7746" y="34"/>
                    </a:lnTo>
                    <a:lnTo>
                      <a:pt x="0" y="34"/>
                    </a:lnTo>
                    <a:close/>
                  </a:path>
                </a:pathLst>
              </a:custGeom>
              <a:solidFill>
                <a:srgbClr val="ACACAC"/>
              </a:solidFill>
              <a:ln w="9525">
                <a:noFill/>
                <a:round/>
              </a:ln>
            </p:spPr>
            <p:txBody>
              <a:bodyPr/>
              <a:lstStyle/>
              <a:p>
                <a:endParaRPr lang="zh-CN" altLang="en-US"/>
              </a:p>
            </p:txBody>
          </p:sp>
          <p:sp>
            <p:nvSpPr>
              <p:cNvPr id="18326" name="Freeform 143"/>
              <p:cNvSpPr/>
              <p:nvPr/>
            </p:nvSpPr>
            <p:spPr bwMode="auto">
              <a:xfrm>
                <a:off x="199" y="3572"/>
                <a:ext cx="3670" cy="17"/>
              </a:xfrm>
              <a:custGeom>
                <a:avLst/>
                <a:gdLst>
                  <a:gd name="T0" fmla="*/ 0 w 7340"/>
                  <a:gd name="T1" fmla="*/ 1 h 33"/>
                  <a:gd name="T2" fmla="*/ 0 w 7340"/>
                  <a:gd name="T3" fmla="*/ 0 h 33"/>
                  <a:gd name="T4" fmla="*/ 2 w 7340"/>
                  <a:gd name="T5" fmla="*/ 0 h 33"/>
                  <a:gd name="T6" fmla="*/ 2 w 7340"/>
                  <a:gd name="T7" fmla="*/ 1 h 33"/>
                  <a:gd name="T8" fmla="*/ 0 w 7340"/>
                  <a:gd name="T9" fmla="*/ 1 h 33"/>
                  <a:gd name="T10" fmla="*/ 0 60000 65536"/>
                  <a:gd name="T11" fmla="*/ 0 60000 65536"/>
                  <a:gd name="T12" fmla="*/ 0 60000 65536"/>
                  <a:gd name="T13" fmla="*/ 0 60000 65536"/>
                  <a:gd name="T14" fmla="*/ 0 60000 65536"/>
                  <a:gd name="T15" fmla="*/ 0 w 7340"/>
                  <a:gd name="T16" fmla="*/ 0 h 33"/>
                  <a:gd name="T17" fmla="*/ 7340 w 7340"/>
                  <a:gd name="T18" fmla="*/ 33 h 33"/>
                </a:gdLst>
                <a:ahLst/>
                <a:cxnLst>
                  <a:cxn ang="T10">
                    <a:pos x="T0" y="T1"/>
                  </a:cxn>
                  <a:cxn ang="T11">
                    <a:pos x="T2" y="T3"/>
                  </a:cxn>
                  <a:cxn ang="T12">
                    <a:pos x="T4" y="T5"/>
                  </a:cxn>
                  <a:cxn ang="T13">
                    <a:pos x="T6" y="T7"/>
                  </a:cxn>
                  <a:cxn ang="T14">
                    <a:pos x="T8" y="T9"/>
                  </a:cxn>
                </a:cxnLst>
                <a:rect l="T15" t="T16" r="T17" b="T18"/>
                <a:pathLst>
                  <a:path w="7340" h="33">
                    <a:moveTo>
                      <a:pt x="0" y="33"/>
                    </a:moveTo>
                    <a:lnTo>
                      <a:pt x="0" y="0"/>
                    </a:lnTo>
                    <a:lnTo>
                      <a:pt x="6933" y="0"/>
                    </a:lnTo>
                    <a:lnTo>
                      <a:pt x="7340" y="33"/>
                    </a:lnTo>
                    <a:lnTo>
                      <a:pt x="0" y="33"/>
                    </a:lnTo>
                    <a:close/>
                  </a:path>
                </a:pathLst>
              </a:custGeom>
              <a:solidFill>
                <a:srgbClr val="ABABAB"/>
              </a:solidFill>
              <a:ln w="9525">
                <a:noFill/>
                <a:round/>
              </a:ln>
            </p:spPr>
            <p:txBody>
              <a:bodyPr/>
              <a:lstStyle/>
              <a:p>
                <a:endParaRPr lang="zh-CN" altLang="en-US"/>
              </a:p>
            </p:txBody>
          </p:sp>
          <p:sp>
            <p:nvSpPr>
              <p:cNvPr id="18327" name="Freeform 144"/>
              <p:cNvSpPr/>
              <p:nvPr/>
            </p:nvSpPr>
            <p:spPr bwMode="auto">
              <a:xfrm>
                <a:off x="199" y="3556"/>
                <a:ext cx="3467" cy="16"/>
              </a:xfrm>
              <a:custGeom>
                <a:avLst/>
                <a:gdLst>
                  <a:gd name="T0" fmla="*/ 0 w 6933"/>
                  <a:gd name="T1" fmla="*/ 0 h 33"/>
                  <a:gd name="T2" fmla="*/ 0 w 6933"/>
                  <a:gd name="T3" fmla="*/ 0 h 33"/>
                  <a:gd name="T4" fmla="*/ 2 w 6933"/>
                  <a:gd name="T5" fmla="*/ 0 h 33"/>
                  <a:gd name="T6" fmla="*/ 2 w 6933"/>
                  <a:gd name="T7" fmla="*/ 0 h 33"/>
                  <a:gd name="T8" fmla="*/ 0 w 6933"/>
                  <a:gd name="T9" fmla="*/ 0 h 33"/>
                  <a:gd name="T10" fmla="*/ 0 60000 65536"/>
                  <a:gd name="T11" fmla="*/ 0 60000 65536"/>
                  <a:gd name="T12" fmla="*/ 0 60000 65536"/>
                  <a:gd name="T13" fmla="*/ 0 60000 65536"/>
                  <a:gd name="T14" fmla="*/ 0 60000 65536"/>
                  <a:gd name="T15" fmla="*/ 0 w 6933"/>
                  <a:gd name="T16" fmla="*/ 0 h 33"/>
                  <a:gd name="T17" fmla="*/ 6933 w 6933"/>
                  <a:gd name="T18" fmla="*/ 33 h 33"/>
                </a:gdLst>
                <a:ahLst/>
                <a:cxnLst>
                  <a:cxn ang="T10">
                    <a:pos x="T0" y="T1"/>
                  </a:cxn>
                  <a:cxn ang="T11">
                    <a:pos x="T2" y="T3"/>
                  </a:cxn>
                  <a:cxn ang="T12">
                    <a:pos x="T4" y="T5"/>
                  </a:cxn>
                  <a:cxn ang="T13">
                    <a:pos x="T6" y="T7"/>
                  </a:cxn>
                  <a:cxn ang="T14">
                    <a:pos x="T8" y="T9"/>
                  </a:cxn>
                </a:cxnLst>
                <a:rect l="T15" t="T16" r="T17" b="T18"/>
                <a:pathLst>
                  <a:path w="6933" h="33">
                    <a:moveTo>
                      <a:pt x="0" y="33"/>
                    </a:moveTo>
                    <a:lnTo>
                      <a:pt x="0" y="0"/>
                    </a:lnTo>
                    <a:lnTo>
                      <a:pt x="6527" y="0"/>
                    </a:lnTo>
                    <a:lnTo>
                      <a:pt x="6933" y="33"/>
                    </a:lnTo>
                    <a:lnTo>
                      <a:pt x="0" y="33"/>
                    </a:lnTo>
                    <a:close/>
                  </a:path>
                </a:pathLst>
              </a:custGeom>
              <a:solidFill>
                <a:srgbClr val="AAAAAA"/>
              </a:solidFill>
              <a:ln w="9525">
                <a:noFill/>
                <a:round/>
              </a:ln>
            </p:spPr>
            <p:txBody>
              <a:bodyPr/>
              <a:lstStyle/>
              <a:p>
                <a:endParaRPr lang="zh-CN" altLang="en-US"/>
              </a:p>
            </p:txBody>
          </p:sp>
          <p:sp>
            <p:nvSpPr>
              <p:cNvPr id="18328" name="Freeform 145"/>
              <p:cNvSpPr/>
              <p:nvPr/>
            </p:nvSpPr>
            <p:spPr bwMode="auto">
              <a:xfrm>
                <a:off x="199" y="3539"/>
                <a:ext cx="3264" cy="17"/>
              </a:xfrm>
              <a:custGeom>
                <a:avLst/>
                <a:gdLst>
                  <a:gd name="T0" fmla="*/ 0 w 6527"/>
                  <a:gd name="T1" fmla="*/ 1 h 34"/>
                  <a:gd name="T2" fmla="*/ 0 w 6527"/>
                  <a:gd name="T3" fmla="*/ 0 h 34"/>
                  <a:gd name="T4" fmla="*/ 2 w 6527"/>
                  <a:gd name="T5" fmla="*/ 0 h 34"/>
                  <a:gd name="T6" fmla="*/ 2 w 6527"/>
                  <a:gd name="T7" fmla="*/ 1 h 34"/>
                  <a:gd name="T8" fmla="*/ 2 w 6527"/>
                  <a:gd name="T9" fmla="*/ 1 h 34"/>
                  <a:gd name="T10" fmla="*/ 2 w 6527"/>
                  <a:gd name="T11" fmla="*/ 1 h 34"/>
                  <a:gd name="T12" fmla="*/ 2 w 6527"/>
                  <a:gd name="T13" fmla="*/ 1 h 34"/>
                  <a:gd name="T14" fmla="*/ 2 w 6527"/>
                  <a:gd name="T15" fmla="*/ 1 h 34"/>
                  <a:gd name="T16" fmla="*/ 2 w 6527"/>
                  <a:gd name="T17" fmla="*/ 1 h 34"/>
                  <a:gd name="T18" fmla="*/ 2 w 6527"/>
                  <a:gd name="T19" fmla="*/ 1 h 34"/>
                  <a:gd name="T20" fmla="*/ 2 w 6527"/>
                  <a:gd name="T21" fmla="*/ 1 h 34"/>
                  <a:gd name="T22" fmla="*/ 2 w 6527"/>
                  <a:gd name="T23" fmla="*/ 1 h 34"/>
                  <a:gd name="T24" fmla="*/ 0 w 6527"/>
                  <a:gd name="T25" fmla="*/ 1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27"/>
                  <a:gd name="T40" fmla="*/ 0 h 34"/>
                  <a:gd name="T41" fmla="*/ 6527 w 6527"/>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27" h="34">
                    <a:moveTo>
                      <a:pt x="0" y="34"/>
                    </a:moveTo>
                    <a:lnTo>
                      <a:pt x="0" y="0"/>
                    </a:lnTo>
                    <a:lnTo>
                      <a:pt x="6208" y="0"/>
                    </a:lnTo>
                    <a:lnTo>
                      <a:pt x="6217" y="3"/>
                    </a:lnTo>
                    <a:lnTo>
                      <a:pt x="6227" y="5"/>
                    </a:lnTo>
                    <a:lnTo>
                      <a:pt x="6239" y="7"/>
                    </a:lnTo>
                    <a:lnTo>
                      <a:pt x="6250" y="9"/>
                    </a:lnTo>
                    <a:lnTo>
                      <a:pt x="6262" y="11"/>
                    </a:lnTo>
                    <a:lnTo>
                      <a:pt x="6275" y="13"/>
                    </a:lnTo>
                    <a:lnTo>
                      <a:pt x="6289" y="14"/>
                    </a:lnTo>
                    <a:lnTo>
                      <a:pt x="6303" y="15"/>
                    </a:lnTo>
                    <a:lnTo>
                      <a:pt x="6527" y="34"/>
                    </a:lnTo>
                    <a:lnTo>
                      <a:pt x="0" y="34"/>
                    </a:lnTo>
                    <a:close/>
                  </a:path>
                </a:pathLst>
              </a:custGeom>
              <a:solidFill>
                <a:srgbClr val="A9A9A9"/>
              </a:solidFill>
              <a:ln w="9525">
                <a:noFill/>
                <a:round/>
              </a:ln>
            </p:spPr>
            <p:txBody>
              <a:bodyPr/>
              <a:lstStyle/>
              <a:p>
                <a:endParaRPr lang="zh-CN" altLang="en-US"/>
              </a:p>
            </p:txBody>
          </p:sp>
          <p:sp>
            <p:nvSpPr>
              <p:cNvPr id="18329" name="Freeform 146"/>
              <p:cNvSpPr/>
              <p:nvPr/>
            </p:nvSpPr>
            <p:spPr bwMode="auto">
              <a:xfrm>
                <a:off x="199" y="3522"/>
                <a:ext cx="3104" cy="17"/>
              </a:xfrm>
              <a:custGeom>
                <a:avLst/>
                <a:gdLst>
                  <a:gd name="T0" fmla="*/ 0 w 6208"/>
                  <a:gd name="T1" fmla="*/ 1 h 33"/>
                  <a:gd name="T2" fmla="*/ 0 w 6208"/>
                  <a:gd name="T3" fmla="*/ 0 h 33"/>
                  <a:gd name="T4" fmla="*/ 2 w 6208"/>
                  <a:gd name="T5" fmla="*/ 0 h 33"/>
                  <a:gd name="T6" fmla="*/ 2 w 6208"/>
                  <a:gd name="T7" fmla="*/ 1 h 33"/>
                  <a:gd name="T8" fmla="*/ 2 w 6208"/>
                  <a:gd name="T9" fmla="*/ 1 h 33"/>
                  <a:gd name="T10" fmla="*/ 2 w 6208"/>
                  <a:gd name="T11" fmla="*/ 1 h 33"/>
                  <a:gd name="T12" fmla="*/ 2 w 6208"/>
                  <a:gd name="T13" fmla="*/ 1 h 33"/>
                  <a:gd name="T14" fmla="*/ 2 w 6208"/>
                  <a:gd name="T15" fmla="*/ 1 h 33"/>
                  <a:gd name="T16" fmla="*/ 2 w 6208"/>
                  <a:gd name="T17" fmla="*/ 1 h 33"/>
                  <a:gd name="T18" fmla="*/ 2 w 6208"/>
                  <a:gd name="T19" fmla="*/ 1 h 33"/>
                  <a:gd name="T20" fmla="*/ 2 w 6208"/>
                  <a:gd name="T21" fmla="*/ 1 h 33"/>
                  <a:gd name="T22" fmla="*/ 0 w 6208"/>
                  <a:gd name="T23" fmla="*/ 1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08"/>
                  <a:gd name="T37" fmla="*/ 0 h 33"/>
                  <a:gd name="T38" fmla="*/ 6208 w 6208"/>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08" h="33">
                    <a:moveTo>
                      <a:pt x="0" y="33"/>
                    </a:moveTo>
                    <a:lnTo>
                      <a:pt x="0" y="0"/>
                    </a:lnTo>
                    <a:lnTo>
                      <a:pt x="6150" y="0"/>
                    </a:lnTo>
                    <a:lnTo>
                      <a:pt x="6153" y="4"/>
                    </a:lnTo>
                    <a:lnTo>
                      <a:pt x="6158" y="10"/>
                    </a:lnTo>
                    <a:lnTo>
                      <a:pt x="6164" y="15"/>
                    </a:lnTo>
                    <a:lnTo>
                      <a:pt x="6170" y="18"/>
                    </a:lnTo>
                    <a:lnTo>
                      <a:pt x="6178" y="23"/>
                    </a:lnTo>
                    <a:lnTo>
                      <a:pt x="6187" y="26"/>
                    </a:lnTo>
                    <a:lnTo>
                      <a:pt x="6197" y="30"/>
                    </a:lnTo>
                    <a:lnTo>
                      <a:pt x="6208" y="33"/>
                    </a:lnTo>
                    <a:lnTo>
                      <a:pt x="0" y="33"/>
                    </a:lnTo>
                    <a:close/>
                  </a:path>
                </a:pathLst>
              </a:custGeom>
              <a:solidFill>
                <a:srgbClr val="A8A8A8"/>
              </a:solidFill>
              <a:ln w="9525">
                <a:noFill/>
                <a:round/>
              </a:ln>
            </p:spPr>
            <p:txBody>
              <a:bodyPr/>
              <a:lstStyle/>
              <a:p>
                <a:endParaRPr lang="zh-CN" altLang="en-US"/>
              </a:p>
            </p:txBody>
          </p:sp>
          <p:sp>
            <p:nvSpPr>
              <p:cNvPr id="18330" name="Freeform 147"/>
              <p:cNvSpPr/>
              <p:nvPr/>
            </p:nvSpPr>
            <p:spPr bwMode="auto">
              <a:xfrm>
                <a:off x="199" y="3506"/>
                <a:ext cx="3075" cy="16"/>
              </a:xfrm>
              <a:custGeom>
                <a:avLst/>
                <a:gdLst>
                  <a:gd name="T0" fmla="*/ 0 w 6150"/>
                  <a:gd name="T1" fmla="*/ 0 h 33"/>
                  <a:gd name="T2" fmla="*/ 0 w 6150"/>
                  <a:gd name="T3" fmla="*/ 0 h 33"/>
                  <a:gd name="T4" fmla="*/ 2 w 6150"/>
                  <a:gd name="T5" fmla="*/ 0 h 33"/>
                  <a:gd name="T6" fmla="*/ 2 w 6150"/>
                  <a:gd name="T7" fmla="*/ 0 h 33"/>
                  <a:gd name="T8" fmla="*/ 2 w 6150"/>
                  <a:gd name="T9" fmla="*/ 0 h 33"/>
                  <a:gd name="T10" fmla="*/ 2 w 6150"/>
                  <a:gd name="T11" fmla="*/ 0 h 33"/>
                  <a:gd name="T12" fmla="*/ 2 w 6150"/>
                  <a:gd name="T13" fmla="*/ 0 h 33"/>
                  <a:gd name="T14" fmla="*/ 0 w 6150"/>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6150"/>
                  <a:gd name="T25" fmla="*/ 0 h 33"/>
                  <a:gd name="T26" fmla="*/ 6150 w 6150"/>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50" h="33">
                    <a:moveTo>
                      <a:pt x="0" y="33"/>
                    </a:moveTo>
                    <a:lnTo>
                      <a:pt x="0" y="0"/>
                    </a:lnTo>
                    <a:lnTo>
                      <a:pt x="6146" y="0"/>
                    </a:lnTo>
                    <a:lnTo>
                      <a:pt x="6144" y="9"/>
                    </a:lnTo>
                    <a:lnTo>
                      <a:pt x="6144" y="17"/>
                    </a:lnTo>
                    <a:lnTo>
                      <a:pt x="6146" y="25"/>
                    </a:lnTo>
                    <a:lnTo>
                      <a:pt x="6150" y="33"/>
                    </a:lnTo>
                    <a:lnTo>
                      <a:pt x="0" y="33"/>
                    </a:lnTo>
                    <a:close/>
                  </a:path>
                </a:pathLst>
              </a:custGeom>
              <a:solidFill>
                <a:srgbClr val="A7A7A7"/>
              </a:solidFill>
              <a:ln w="9525">
                <a:noFill/>
                <a:round/>
              </a:ln>
            </p:spPr>
            <p:txBody>
              <a:bodyPr/>
              <a:lstStyle/>
              <a:p>
                <a:endParaRPr lang="zh-CN" altLang="en-US"/>
              </a:p>
            </p:txBody>
          </p:sp>
          <p:sp>
            <p:nvSpPr>
              <p:cNvPr id="18331" name="Freeform 148"/>
              <p:cNvSpPr/>
              <p:nvPr/>
            </p:nvSpPr>
            <p:spPr bwMode="auto">
              <a:xfrm>
                <a:off x="199" y="3489"/>
                <a:ext cx="3084" cy="17"/>
              </a:xfrm>
              <a:custGeom>
                <a:avLst/>
                <a:gdLst>
                  <a:gd name="T0" fmla="*/ 0 w 6167"/>
                  <a:gd name="T1" fmla="*/ 1 h 34"/>
                  <a:gd name="T2" fmla="*/ 0 w 6167"/>
                  <a:gd name="T3" fmla="*/ 0 h 34"/>
                  <a:gd name="T4" fmla="*/ 2 w 6167"/>
                  <a:gd name="T5" fmla="*/ 0 h 34"/>
                  <a:gd name="T6" fmla="*/ 2 w 6167"/>
                  <a:gd name="T7" fmla="*/ 1 h 34"/>
                  <a:gd name="T8" fmla="*/ 2 w 6167"/>
                  <a:gd name="T9" fmla="*/ 1 h 34"/>
                  <a:gd name="T10" fmla="*/ 2 w 6167"/>
                  <a:gd name="T11" fmla="*/ 1 h 34"/>
                  <a:gd name="T12" fmla="*/ 2 w 6167"/>
                  <a:gd name="T13" fmla="*/ 1 h 34"/>
                  <a:gd name="T14" fmla="*/ 0 w 6167"/>
                  <a:gd name="T15" fmla="*/ 1 h 34"/>
                  <a:gd name="T16" fmla="*/ 0 60000 65536"/>
                  <a:gd name="T17" fmla="*/ 0 60000 65536"/>
                  <a:gd name="T18" fmla="*/ 0 60000 65536"/>
                  <a:gd name="T19" fmla="*/ 0 60000 65536"/>
                  <a:gd name="T20" fmla="*/ 0 60000 65536"/>
                  <a:gd name="T21" fmla="*/ 0 60000 65536"/>
                  <a:gd name="T22" fmla="*/ 0 60000 65536"/>
                  <a:gd name="T23" fmla="*/ 0 60000 65536"/>
                  <a:gd name="T24" fmla="*/ 0 w 6167"/>
                  <a:gd name="T25" fmla="*/ 0 h 34"/>
                  <a:gd name="T26" fmla="*/ 6167 w 6167"/>
                  <a:gd name="T27" fmla="*/ 34 h 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67" h="34">
                    <a:moveTo>
                      <a:pt x="0" y="34"/>
                    </a:moveTo>
                    <a:lnTo>
                      <a:pt x="0" y="0"/>
                    </a:lnTo>
                    <a:lnTo>
                      <a:pt x="6167" y="0"/>
                    </a:lnTo>
                    <a:lnTo>
                      <a:pt x="6160" y="9"/>
                    </a:lnTo>
                    <a:lnTo>
                      <a:pt x="6154" y="17"/>
                    </a:lnTo>
                    <a:lnTo>
                      <a:pt x="6150" y="26"/>
                    </a:lnTo>
                    <a:lnTo>
                      <a:pt x="6146" y="34"/>
                    </a:lnTo>
                    <a:lnTo>
                      <a:pt x="0" y="34"/>
                    </a:lnTo>
                    <a:close/>
                  </a:path>
                </a:pathLst>
              </a:custGeom>
              <a:solidFill>
                <a:srgbClr val="A6A6A6"/>
              </a:solidFill>
              <a:ln w="9525">
                <a:noFill/>
                <a:round/>
              </a:ln>
            </p:spPr>
            <p:txBody>
              <a:bodyPr/>
              <a:lstStyle/>
              <a:p>
                <a:endParaRPr lang="zh-CN" altLang="en-US"/>
              </a:p>
            </p:txBody>
          </p:sp>
          <p:sp>
            <p:nvSpPr>
              <p:cNvPr id="18332" name="Freeform 149"/>
              <p:cNvSpPr/>
              <p:nvPr/>
            </p:nvSpPr>
            <p:spPr bwMode="auto">
              <a:xfrm>
                <a:off x="199" y="3472"/>
                <a:ext cx="3101" cy="17"/>
              </a:xfrm>
              <a:custGeom>
                <a:avLst/>
                <a:gdLst>
                  <a:gd name="T0" fmla="*/ 0 w 6201"/>
                  <a:gd name="T1" fmla="*/ 1 h 33"/>
                  <a:gd name="T2" fmla="*/ 0 w 6201"/>
                  <a:gd name="T3" fmla="*/ 0 h 33"/>
                  <a:gd name="T4" fmla="*/ 2 w 6201"/>
                  <a:gd name="T5" fmla="*/ 0 h 33"/>
                  <a:gd name="T6" fmla="*/ 2 w 6201"/>
                  <a:gd name="T7" fmla="*/ 1 h 33"/>
                  <a:gd name="T8" fmla="*/ 2 w 6201"/>
                  <a:gd name="T9" fmla="*/ 1 h 33"/>
                  <a:gd name="T10" fmla="*/ 2 w 6201"/>
                  <a:gd name="T11" fmla="*/ 1 h 33"/>
                  <a:gd name="T12" fmla="*/ 2 w 6201"/>
                  <a:gd name="T13" fmla="*/ 1 h 33"/>
                  <a:gd name="T14" fmla="*/ 2 w 6201"/>
                  <a:gd name="T15" fmla="*/ 1 h 33"/>
                  <a:gd name="T16" fmla="*/ 2 w 6201"/>
                  <a:gd name="T17" fmla="*/ 1 h 33"/>
                  <a:gd name="T18" fmla="*/ 2 w 6201"/>
                  <a:gd name="T19" fmla="*/ 1 h 33"/>
                  <a:gd name="T20" fmla="*/ 2 w 6201"/>
                  <a:gd name="T21" fmla="*/ 1 h 33"/>
                  <a:gd name="T22" fmla="*/ 0 w 6201"/>
                  <a:gd name="T23" fmla="*/ 1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01"/>
                  <a:gd name="T37" fmla="*/ 0 h 33"/>
                  <a:gd name="T38" fmla="*/ 6201 w 6201"/>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01" h="33">
                    <a:moveTo>
                      <a:pt x="0" y="33"/>
                    </a:moveTo>
                    <a:lnTo>
                      <a:pt x="0" y="0"/>
                    </a:lnTo>
                    <a:lnTo>
                      <a:pt x="6201" y="0"/>
                    </a:lnTo>
                    <a:lnTo>
                      <a:pt x="6197" y="4"/>
                    </a:lnTo>
                    <a:lnTo>
                      <a:pt x="6191" y="8"/>
                    </a:lnTo>
                    <a:lnTo>
                      <a:pt x="6186" y="13"/>
                    </a:lnTo>
                    <a:lnTo>
                      <a:pt x="6183" y="17"/>
                    </a:lnTo>
                    <a:lnTo>
                      <a:pt x="6178" y="22"/>
                    </a:lnTo>
                    <a:lnTo>
                      <a:pt x="6174" y="25"/>
                    </a:lnTo>
                    <a:lnTo>
                      <a:pt x="6170" y="30"/>
                    </a:lnTo>
                    <a:lnTo>
                      <a:pt x="6167" y="33"/>
                    </a:lnTo>
                    <a:lnTo>
                      <a:pt x="0" y="33"/>
                    </a:lnTo>
                    <a:close/>
                  </a:path>
                </a:pathLst>
              </a:custGeom>
              <a:solidFill>
                <a:srgbClr val="A5A5A5"/>
              </a:solidFill>
              <a:ln w="9525">
                <a:noFill/>
                <a:round/>
              </a:ln>
            </p:spPr>
            <p:txBody>
              <a:bodyPr/>
              <a:lstStyle/>
              <a:p>
                <a:endParaRPr lang="zh-CN" altLang="en-US"/>
              </a:p>
            </p:txBody>
          </p:sp>
          <p:sp>
            <p:nvSpPr>
              <p:cNvPr id="18333" name="Freeform 150"/>
              <p:cNvSpPr/>
              <p:nvPr/>
            </p:nvSpPr>
            <p:spPr bwMode="auto">
              <a:xfrm>
                <a:off x="199" y="3456"/>
                <a:ext cx="3124" cy="16"/>
              </a:xfrm>
              <a:custGeom>
                <a:avLst/>
                <a:gdLst>
                  <a:gd name="T0" fmla="*/ 0 w 6247"/>
                  <a:gd name="T1" fmla="*/ 0 h 33"/>
                  <a:gd name="T2" fmla="*/ 0 w 6247"/>
                  <a:gd name="T3" fmla="*/ 0 h 33"/>
                  <a:gd name="T4" fmla="*/ 2 w 6247"/>
                  <a:gd name="T5" fmla="*/ 0 h 33"/>
                  <a:gd name="T6" fmla="*/ 2 w 6247"/>
                  <a:gd name="T7" fmla="*/ 0 h 33"/>
                  <a:gd name="T8" fmla="*/ 2 w 6247"/>
                  <a:gd name="T9" fmla="*/ 0 h 33"/>
                  <a:gd name="T10" fmla="*/ 2 w 6247"/>
                  <a:gd name="T11" fmla="*/ 0 h 33"/>
                  <a:gd name="T12" fmla="*/ 2 w 6247"/>
                  <a:gd name="T13" fmla="*/ 0 h 33"/>
                  <a:gd name="T14" fmla="*/ 2 w 6247"/>
                  <a:gd name="T15" fmla="*/ 0 h 33"/>
                  <a:gd name="T16" fmla="*/ 2 w 6247"/>
                  <a:gd name="T17" fmla="*/ 0 h 33"/>
                  <a:gd name="T18" fmla="*/ 2 w 6247"/>
                  <a:gd name="T19" fmla="*/ 0 h 33"/>
                  <a:gd name="T20" fmla="*/ 2 w 6247"/>
                  <a:gd name="T21" fmla="*/ 0 h 33"/>
                  <a:gd name="T22" fmla="*/ 0 w 6247"/>
                  <a:gd name="T23" fmla="*/ 0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47"/>
                  <a:gd name="T37" fmla="*/ 0 h 33"/>
                  <a:gd name="T38" fmla="*/ 6247 w 6247"/>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47" h="33">
                    <a:moveTo>
                      <a:pt x="0" y="33"/>
                    </a:moveTo>
                    <a:lnTo>
                      <a:pt x="0" y="0"/>
                    </a:lnTo>
                    <a:lnTo>
                      <a:pt x="6247" y="0"/>
                    </a:lnTo>
                    <a:lnTo>
                      <a:pt x="6240" y="4"/>
                    </a:lnTo>
                    <a:lnTo>
                      <a:pt x="6234" y="8"/>
                    </a:lnTo>
                    <a:lnTo>
                      <a:pt x="6228" y="12"/>
                    </a:lnTo>
                    <a:lnTo>
                      <a:pt x="6223" y="17"/>
                    </a:lnTo>
                    <a:lnTo>
                      <a:pt x="6217" y="21"/>
                    </a:lnTo>
                    <a:lnTo>
                      <a:pt x="6211" y="25"/>
                    </a:lnTo>
                    <a:lnTo>
                      <a:pt x="6207" y="29"/>
                    </a:lnTo>
                    <a:lnTo>
                      <a:pt x="6201" y="33"/>
                    </a:lnTo>
                    <a:lnTo>
                      <a:pt x="0" y="33"/>
                    </a:lnTo>
                    <a:close/>
                  </a:path>
                </a:pathLst>
              </a:custGeom>
              <a:solidFill>
                <a:srgbClr val="A4A4A4"/>
              </a:solidFill>
              <a:ln w="9525">
                <a:noFill/>
                <a:round/>
              </a:ln>
            </p:spPr>
            <p:txBody>
              <a:bodyPr/>
              <a:lstStyle/>
              <a:p>
                <a:endParaRPr lang="zh-CN" altLang="en-US"/>
              </a:p>
            </p:txBody>
          </p:sp>
          <p:sp>
            <p:nvSpPr>
              <p:cNvPr id="18334" name="Freeform 151"/>
              <p:cNvSpPr/>
              <p:nvPr/>
            </p:nvSpPr>
            <p:spPr bwMode="auto">
              <a:xfrm>
                <a:off x="199" y="3439"/>
                <a:ext cx="3150" cy="17"/>
              </a:xfrm>
              <a:custGeom>
                <a:avLst/>
                <a:gdLst>
                  <a:gd name="T0" fmla="*/ 0 w 6298"/>
                  <a:gd name="T1" fmla="*/ 1 h 34"/>
                  <a:gd name="T2" fmla="*/ 0 w 6298"/>
                  <a:gd name="T3" fmla="*/ 0 h 34"/>
                  <a:gd name="T4" fmla="*/ 2 w 6298"/>
                  <a:gd name="T5" fmla="*/ 0 h 34"/>
                  <a:gd name="T6" fmla="*/ 2 w 6298"/>
                  <a:gd name="T7" fmla="*/ 1 h 34"/>
                  <a:gd name="T8" fmla="*/ 2 w 6298"/>
                  <a:gd name="T9" fmla="*/ 1 h 34"/>
                  <a:gd name="T10" fmla="*/ 2 w 6298"/>
                  <a:gd name="T11" fmla="*/ 1 h 34"/>
                  <a:gd name="T12" fmla="*/ 2 w 6298"/>
                  <a:gd name="T13" fmla="*/ 1 h 34"/>
                  <a:gd name="T14" fmla="*/ 2 w 6298"/>
                  <a:gd name="T15" fmla="*/ 1 h 34"/>
                  <a:gd name="T16" fmla="*/ 2 w 6298"/>
                  <a:gd name="T17" fmla="*/ 1 h 34"/>
                  <a:gd name="T18" fmla="*/ 2 w 6298"/>
                  <a:gd name="T19" fmla="*/ 1 h 34"/>
                  <a:gd name="T20" fmla="*/ 2 w 6298"/>
                  <a:gd name="T21" fmla="*/ 1 h 34"/>
                  <a:gd name="T22" fmla="*/ 0 w 6298"/>
                  <a:gd name="T23" fmla="*/ 1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98"/>
                  <a:gd name="T37" fmla="*/ 0 h 34"/>
                  <a:gd name="T38" fmla="*/ 6298 w 6298"/>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98" h="34">
                    <a:moveTo>
                      <a:pt x="0" y="34"/>
                    </a:moveTo>
                    <a:lnTo>
                      <a:pt x="0" y="0"/>
                    </a:lnTo>
                    <a:lnTo>
                      <a:pt x="6298" y="0"/>
                    </a:lnTo>
                    <a:lnTo>
                      <a:pt x="6291" y="5"/>
                    </a:lnTo>
                    <a:lnTo>
                      <a:pt x="6284" y="8"/>
                    </a:lnTo>
                    <a:lnTo>
                      <a:pt x="6278" y="13"/>
                    </a:lnTo>
                    <a:lnTo>
                      <a:pt x="6272" y="16"/>
                    </a:lnTo>
                    <a:lnTo>
                      <a:pt x="6265" y="21"/>
                    </a:lnTo>
                    <a:lnTo>
                      <a:pt x="6259" y="25"/>
                    </a:lnTo>
                    <a:lnTo>
                      <a:pt x="6252" y="29"/>
                    </a:lnTo>
                    <a:lnTo>
                      <a:pt x="6247" y="34"/>
                    </a:lnTo>
                    <a:lnTo>
                      <a:pt x="0" y="34"/>
                    </a:lnTo>
                    <a:close/>
                  </a:path>
                </a:pathLst>
              </a:custGeom>
              <a:solidFill>
                <a:srgbClr val="A3A3A3"/>
              </a:solidFill>
              <a:ln w="9525">
                <a:noFill/>
                <a:round/>
              </a:ln>
            </p:spPr>
            <p:txBody>
              <a:bodyPr/>
              <a:lstStyle/>
              <a:p>
                <a:endParaRPr lang="zh-CN" altLang="en-US"/>
              </a:p>
            </p:txBody>
          </p:sp>
          <p:sp>
            <p:nvSpPr>
              <p:cNvPr id="18335" name="Freeform 152"/>
              <p:cNvSpPr/>
              <p:nvPr/>
            </p:nvSpPr>
            <p:spPr bwMode="auto">
              <a:xfrm>
                <a:off x="199" y="3422"/>
                <a:ext cx="3178" cy="17"/>
              </a:xfrm>
              <a:custGeom>
                <a:avLst/>
                <a:gdLst>
                  <a:gd name="T0" fmla="*/ 0 w 6355"/>
                  <a:gd name="T1" fmla="*/ 1 h 33"/>
                  <a:gd name="T2" fmla="*/ 0 w 6355"/>
                  <a:gd name="T3" fmla="*/ 0 h 33"/>
                  <a:gd name="T4" fmla="*/ 2 w 6355"/>
                  <a:gd name="T5" fmla="*/ 0 h 33"/>
                  <a:gd name="T6" fmla="*/ 2 w 6355"/>
                  <a:gd name="T7" fmla="*/ 1 h 33"/>
                  <a:gd name="T8" fmla="*/ 2 w 6355"/>
                  <a:gd name="T9" fmla="*/ 1 h 33"/>
                  <a:gd name="T10" fmla="*/ 2 w 6355"/>
                  <a:gd name="T11" fmla="*/ 1 h 33"/>
                  <a:gd name="T12" fmla="*/ 2 w 6355"/>
                  <a:gd name="T13" fmla="*/ 1 h 33"/>
                  <a:gd name="T14" fmla="*/ 2 w 6355"/>
                  <a:gd name="T15" fmla="*/ 1 h 33"/>
                  <a:gd name="T16" fmla="*/ 2 w 6355"/>
                  <a:gd name="T17" fmla="*/ 1 h 33"/>
                  <a:gd name="T18" fmla="*/ 2 w 6355"/>
                  <a:gd name="T19" fmla="*/ 1 h 33"/>
                  <a:gd name="T20" fmla="*/ 2 w 6355"/>
                  <a:gd name="T21" fmla="*/ 1 h 33"/>
                  <a:gd name="T22" fmla="*/ 0 w 6355"/>
                  <a:gd name="T23" fmla="*/ 1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55"/>
                  <a:gd name="T37" fmla="*/ 0 h 33"/>
                  <a:gd name="T38" fmla="*/ 6355 w 6355"/>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55" h="33">
                    <a:moveTo>
                      <a:pt x="0" y="33"/>
                    </a:moveTo>
                    <a:lnTo>
                      <a:pt x="0" y="0"/>
                    </a:lnTo>
                    <a:lnTo>
                      <a:pt x="6355" y="0"/>
                    </a:lnTo>
                    <a:lnTo>
                      <a:pt x="6347" y="4"/>
                    </a:lnTo>
                    <a:lnTo>
                      <a:pt x="6340" y="8"/>
                    </a:lnTo>
                    <a:lnTo>
                      <a:pt x="6332" y="12"/>
                    </a:lnTo>
                    <a:lnTo>
                      <a:pt x="6325" y="17"/>
                    </a:lnTo>
                    <a:lnTo>
                      <a:pt x="6319" y="22"/>
                    </a:lnTo>
                    <a:lnTo>
                      <a:pt x="6312" y="25"/>
                    </a:lnTo>
                    <a:lnTo>
                      <a:pt x="6305" y="30"/>
                    </a:lnTo>
                    <a:lnTo>
                      <a:pt x="6298" y="33"/>
                    </a:lnTo>
                    <a:lnTo>
                      <a:pt x="0" y="33"/>
                    </a:lnTo>
                    <a:close/>
                  </a:path>
                </a:pathLst>
              </a:custGeom>
              <a:solidFill>
                <a:srgbClr val="A2A2A2"/>
              </a:solidFill>
              <a:ln w="9525">
                <a:noFill/>
                <a:round/>
              </a:ln>
            </p:spPr>
            <p:txBody>
              <a:bodyPr/>
              <a:lstStyle/>
              <a:p>
                <a:endParaRPr lang="zh-CN" altLang="en-US"/>
              </a:p>
            </p:txBody>
          </p:sp>
          <p:sp>
            <p:nvSpPr>
              <p:cNvPr id="18336" name="Freeform 153"/>
              <p:cNvSpPr/>
              <p:nvPr/>
            </p:nvSpPr>
            <p:spPr bwMode="auto">
              <a:xfrm>
                <a:off x="199" y="3406"/>
                <a:ext cx="3207" cy="16"/>
              </a:xfrm>
              <a:custGeom>
                <a:avLst/>
                <a:gdLst>
                  <a:gd name="T0" fmla="*/ 0 w 6413"/>
                  <a:gd name="T1" fmla="*/ 0 h 33"/>
                  <a:gd name="T2" fmla="*/ 0 w 6413"/>
                  <a:gd name="T3" fmla="*/ 0 h 33"/>
                  <a:gd name="T4" fmla="*/ 2 w 6413"/>
                  <a:gd name="T5" fmla="*/ 0 h 33"/>
                  <a:gd name="T6" fmla="*/ 2 w 6413"/>
                  <a:gd name="T7" fmla="*/ 0 h 33"/>
                  <a:gd name="T8" fmla="*/ 2 w 6413"/>
                  <a:gd name="T9" fmla="*/ 0 h 33"/>
                  <a:gd name="T10" fmla="*/ 2 w 6413"/>
                  <a:gd name="T11" fmla="*/ 0 h 33"/>
                  <a:gd name="T12" fmla="*/ 2 w 6413"/>
                  <a:gd name="T13" fmla="*/ 0 h 33"/>
                  <a:gd name="T14" fmla="*/ 2 w 6413"/>
                  <a:gd name="T15" fmla="*/ 0 h 33"/>
                  <a:gd name="T16" fmla="*/ 2 w 6413"/>
                  <a:gd name="T17" fmla="*/ 0 h 33"/>
                  <a:gd name="T18" fmla="*/ 2 w 6413"/>
                  <a:gd name="T19" fmla="*/ 0 h 33"/>
                  <a:gd name="T20" fmla="*/ 2 w 6413"/>
                  <a:gd name="T21" fmla="*/ 0 h 33"/>
                  <a:gd name="T22" fmla="*/ 2 w 6413"/>
                  <a:gd name="T23" fmla="*/ 0 h 33"/>
                  <a:gd name="T24" fmla="*/ 2 w 6413"/>
                  <a:gd name="T25" fmla="*/ 0 h 33"/>
                  <a:gd name="T26" fmla="*/ 2 w 6413"/>
                  <a:gd name="T27" fmla="*/ 0 h 33"/>
                  <a:gd name="T28" fmla="*/ 2 w 6413"/>
                  <a:gd name="T29" fmla="*/ 0 h 33"/>
                  <a:gd name="T30" fmla="*/ 0 w 6413"/>
                  <a:gd name="T31" fmla="*/ 0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13"/>
                  <a:gd name="T49" fmla="*/ 0 h 33"/>
                  <a:gd name="T50" fmla="*/ 6413 w 6413"/>
                  <a:gd name="T51" fmla="*/ 33 h 3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13" h="33">
                    <a:moveTo>
                      <a:pt x="0" y="33"/>
                    </a:moveTo>
                    <a:lnTo>
                      <a:pt x="0" y="0"/>
                    </a:lnTo>
                    <a:lnTo>
                      <a:pt x="6413" y="0"/>
                    </a:lnTo>
                    <a:lnTo>
                      <a:pt x="6406" y="3"/>
                    </a:lnTo>
                    <a:lnTo>
                      <a:pt x="6401" y="8"/>
                    </a:lnTo>
                    <a:lnTo>
                      <a:pt x="6394" y="11"/>
                    </a:lnTo>
                    <a:lnTo>
                      <a:pt x="6387" y="14"/>
                    </a:lnTo>
                    <a:lnTo>
                      <a:pt x="6380" y="18"/>
                    </a:lnTo>
                    <a:lnTo>
                      <a:pt x="6373" y="21"/>
                    </a:lnTo>
                    <a:lnTo>
                      <a:pt x="6368" y="26"/>
                    </a:lnTo>
                    <a:lnTo>
                      <a:pt x="6361" y="29"/>
                    </a:lnTo>
                    <a:lnTo>
                      <a:pt x="6360" y="31"/>
                    </a:lnTo>
                    <a:lnTo>
                      <a:pt x="6357" y="31"/>
                    </a:lnTo>
                    <a:lnTo>
                      <a:pt x="6356" y="32"/>
                    </a:lnTo>
                    <a:lnTo>
                      <a:pt x="6355" y="33"/>
                    </a:lnTo>
                    <a:lnTo>
                      <a:pt x="0" y="33"/>
                    </a:lnTo>
                    <a:close/>
                  </a:path>
                </a:pathLst>
              </a:custGeom>
              <a:solidFill>
                <a:srgbClr val="A1A1A1"/>
              </a:solidFill>
              <a:ln w="9525">
                <a:noFill/>
                <a:round/>
              </a:ln>
            </p:spPr>
            <p:txBody>
              <a:bodyPr/>
              <a:lstStyle/>
              <a:p>
                <a:endParaRPr lang="zh-CN" altLang="en-US"/>
              </a:p>
            </p:txBody>
          </p:sp>
          <p:sp>
            <p:nvSpPr>
              <p:cNvPr id="18337" name="Freeform 154"/>
              <p:cNvSpPr/>
              <p:nvPr/>
            </p:nvSpPr>
            <p:spPr bwMode="auto">
              <a:xfrm>
                <a:off x="199" y="3389"/>
                <a:ext cx="3236" cy="17"/>
              </a:xfrm>
              <a:custGeom>
                <a:avLst/>
                <a:gdLst>
                  <a:gd name="T0" fmla="*/ 0 w 6471"/>
                  <a:gd name="T1" fmla="*/ 1 h 34"/>
                  <a:gd name="T2" fmla="*/ 0 w 6471"/>
                  <a:gd name="T3" fmla="*/ 0 h 34"/>
                  <a:gd name="T4" fmla="*/ 2 w 6471"/>
                  <a:gd name="T5" fmla="*/ 0 h 34"/>
                  <a:gd name="T6" fmla="*/ 2 w 6471"/>
                  <a:gd name="T7" fmla="*/ 1 h 34"/>
                  <a:gd name="T8" fmla="*/ 2 w 6471"/>
                  <a:gd name="T9" fmla="*/ 1 h 34"/>
                  <a:gd name="T10" fmla="*/ 2 w 6471"/>
                  <a:gd name="T11" fmla="*/ 1 h 34"/>
                  <a:gd name="T12" fmla="*/ 2 w 6471"/>
                  <a:gd name="T13" fmla="*/ 1 h 34"/>
                  <a:gd name="T14" fmla="*/ 2 w 6471"/>
                  <a:gd name="T15" fmla="*/ 1 h 34"/>
                  <a:gd name="T16" fmla="*/ 2 w 6471"/>
                  <a:gd name="T17" fmla="*/ 1 h 34"/>
                  <a:gd name="T18" fmla="*/ 2 w 6471"/>
                  <a:gd name="T19" fmla="*/ 1 h 34"/>
                  <a:gd name="T20" fmla="*/ 2 w 6471"/>
                  <a:gd name="T21" fmla="*/ 1 h 34"/>
                  <a:gd name="T22" fmla="*/ 0 w 6471"/>
                  <a:gd name="T23" fmla="*/ 1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71"/>
                  <a:gd name="T37" fmla="*/ 0 h 34"/>
                  <a:gd name="T38" fmla="*/ 6471 w 6471"/>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71" h="34">
                    <a:moveTo>
                      <a:pt x="0" y="34"/>
                    </a:moveTo>
                    <a:lnTo>
                      <a:pt x="0" y="0"/>
                    </a:lnTo>
                    <a:lnTo>
                      <a:pt x="6471" y="0"/>
                    </a:lnTo>
                    <a:lnTo>
                      <a:pt x="6464" y="5"/>
                    </a:lnTo>
                    <a:lnTo>
                      <a:pt x="6456" y="8"/>
                    </a:lnTo>
                    <a:lnTo>
                      <a:pt x="6450" y="13"/>
                    </a:lnTo>
                    <a:lnTo>
                      <a:pt x="6443" y="17"/>
                    </a:lnTo>
                    <a:lnTo>
                      <a:pt x="6435" y="22"/>
                    </a:lnTo>
                    <a:lnTo>
                      <a:pt x="6428" y="25"/>
                    </a:lnTo>
                    <a:lnTo>
                      <a:pt x="6420" y="30"/>
                    </a:lnTo>
                    <a:lnTo>
                      <a:pt x="6413" y="34"/>
                    </a:lnTo>
                    <a:lnTo>
                      <a:pt x="0" y="34"/>
                    </a:lnTo>
                    <a:close/>
                  </a:path>
                </a:pathLst>
              </a:custGeom>
              <a:solidFill>
                <a:srgbClr val="A0A0A0"/>
              </a:solidFill>
              <a:ln w="9525">
                <a:noFill/>
                <a:round/>
              </a:ln>
            </p:spPr>
            <p:txBody>
              <a:bodyPr/>
              <a:lstStyle/>
              <a:p>
                <a:endParaRPr lang="zh-CN" altLang="en-US"/>
              </a:p>
            </p:txBody>
          </p:sp>
          <p:sp>
            <p:nvSpPr>
              <p:cNvPr id="18338" name="Freeform 155"/>
              <p:cNvSpPr/>
              <p:nvPr/>
            </p:nvSpPr>
            <p:spPr bwMode="auto">
              <a:xfrm>
                <a:off x="199" y="3372"/>
                <a:ext cx="3266" cy="17"/>
              </a:xfrm>
              <a:custGeom>
                <a:avLst/>
                <a:gdLst>
                  <a:gd name="T0" fmla="*/ 0 w 6531"/>
                  <a:gd name="T1" fmla="*/ 1 h 33"/>
                  <a:gd name="T2" fmla="*/ 0 w 6531"/>
                  <a:gd name="T3" fmla="*/ 0 h 33"/>
                  <a:gd name="T4" fmla="*/ 2 w 6531"/>
                  <a:gd name="T5" fmla="*/ 0 h 33"/>
                  <a:gd name="T6" fmla="*/ 2 w 6531"/>
                  <a:gd name="T7" fmla="*/ 1 h 33"/>
                  <a:gd name="T8" fmla="*/ 2 w 6531"/>
                  <a:gd name="T9" fmla="*/ 1 h 33"/>
                  <a:gd name="T10" fmla="*/ 2 w 6531"/>
                  <a:gd name="T11" fmla="*/ 1 h 33"/>
                  <a:gd name="T12" fmla="*/ 2 w 6531"/>
                  <a:gd name="T13" fmla="*/ 1 h 33"/>
                  <a:gd name="T14" fmla="*/ 2 w 6531"/>
                  <a:gd name="T15" fmla="*/ 1 h 33"/>
                  <a:gd name="T16" fmla="*/ 2 w 6531"/>
                  <a:gd name="T17" fmla="*/ 1 h 33"/>
                  <a:gd name="T18" fmla="*/ 2 w 6531"/>
                  <a:gd name="T19" fmla="*/ 1 h 33"/>
                  <a:gd name="T20" fmla="*/ 2 w 6531"/>
                  <a:gd name="T21" fmla="*/ 1 h 33"/>
                  <a:gd name="T22" fmla="*/ 0 w 6531"/>
                  <a:gd name="T23" fmla="*/ 1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31"/>
                  <a:gd name="T37" fmla="*/ 0 h 33"/>
                  <a:gd name="T38" fmla="*/ 6531 w 6531"/>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31" h="33">
                    <a:moveTo>
                      <a:pt x="0" y="33"/>
                    </a:moveTo>
                    <a:lnTo>
                      <a:pt x="0" y="0"/>
                    </a:lnTo>
                    <a:lnTo>
                      <a:pt x="6531" y="0"/>
                    </a:lnTo>
                    <a:lnTo>
                      <a:pt x="6524" y="4"/>
                    </a:lnTo>
                    <a:lnTo>
                      <a:pt x="6516" y="8"/>
                    </a:lnTo>
                    <a:lnTo>
                      <a:pt x="6509" y="12"/>
                    </a:lnTo>
                    <a:lnTo>
                      <a:pt x="6501" y="17"/>
                    </a:lnTo>
                    <a:lnTo>
                      <a:pt x="6494" y="22"/>
                    </a:lnTo>
                    <a:lnTo>
                      <a:pt x="6486" y="25"/>
                    </a:lnTo>
                    <a:lnTo>
                      <a:pt x="6479" y="30"/>
                    </a:lnTo>
                    <a:lnTo>
                      <a:pt x="6471" y="33"/>
                    </a:lnTo>
                    <a:lnTo>
                      <a:pt x="0" y="33"/>
                    </a:lnTo>
                    <a:close/>
                  </a:path>
                </a:pathLst>
              </a:custGeom>
              <a:solidFill>
                <a:srgbClr val="9F9F9F"/>
              </a:solidFill>
              <a:ln w="9525">
                <a:noFill/>
                <a:round/>
              </a:ln>
            </p:spPr>
            <p:txBody>
              <a:bodyPr/>
              <a:lstStyle/>
              <a:p>
                <a:endParaRPr lang="zh-CN" altLang="en-US"/>
              </a:p>
            </p:txBody>
          </p:sp>
          <p:sp>
            <p:nvSpPr>
              <p:cNvPr id="18339" name="Freeform 156"/>
              <p:cNvSpPr/>
              <p:nvPr/>
            </p:nvSpPr>
            <p:spPr bwMode="auto">
              <a:xfrm>
                <a:off x="199" y="3356"/>
                <a:ext cx="3295" cy="16"/>
              </a:xfrm>
              <a:custGeom>
                <a:avLst/>
                <a:gdLst>
                  <a:gd name="T0" fmla="*/ 0 w 6590"/>
                  <a:gd name="T1" fmla="*/ 0 h 34"/>
                  <a:gd name="T2" fmla="*/ 0 w 6590"/>
                  <a:gd name="T3" fmla="*/ 0 h 34"/>
                  <a:gd name="T4" fmla="*/ 2 w 6590"/>
                  <a:gd name="T5" fmla="*/ 0 h 34"/>
                  <a:gd name="T6" fmla="*/ 2 w 6590"/>
                  <a:gd name="T7" fmla="*/ 0 h 34"/>
                  <a:gd name="T8" fmla="*/ 2 w 6590"/>
                  <a:gd name="T9" fmla="*/ 0 h 34"/>
                  <a:gd name="T10" fmla="*/ 2 w 6590"/>
                  <a:gd name="T11" fmla="*/ 0 h 34"/>
                  <a:gd name="T12" fmla="*/ 2 w 6590"/>
                  <a:gd name="T13" fmla="*/ 0 h 34"/>
                  <a:gd name="T14" fmla="*/ 2 w 6590"/>
                  <a:gd name="T15" fmla="*/ 0 h 34"/>
                  <a:gd name="T16" fmla="*/ 2 w 6590"/>
                  <a:gd name="T17" fmla="*/ 0 h 34"/>
                  <a:gd name="T18" fmla="*/ 2 w 6590"/>
                  <a:gd name="T19" fmla="*/ 0 h 34"/>
                  <a:gd name="T20" fmla="*/ 2 w 6590"/>
                  <a:gd name="T21" fmla="*/ 0 h 34"/>
                  <a:gd name="T22" fmla="*/ 0 w 6590"/>
                  <a:gd name="T23" fmla="*/ 0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90"/>
                  <a:gd name="T37" fmla="*/ 0 h 34"/>
                  <a:gd name="T38" fmla="*/ 6590 w 6590"/>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90" h="34">
                    <a:moveTo>
                      <a:pt x="0" y="34"/>
                    </a:moveTo>
                    <a:lnTo>
                      <a:pt x="0" y="0"/>
                    </a:lnTo>
                    <a:lnTo>
                      <a:pt x="6590" y="0"/>
                    </a:lnTo>
                    <a:lnTo>
                      <a:pt x="6582" y="5"/>
                    </a:lnTo>
                    <a:lnTo>
                      <a:pt x="6575" y="9"/>
                    </a:lnTo>
                    <a:lnTo>
                      <a:pt x="6567" y="13"/>
                    </a:lnTo>
                    <a:lnTo>
                      <a:pt x="6560" y="17"/>
                    </a:lnTo>
                    <a:lnTo>
                      <a:pt x="6552" y="21"/>
                    </a:lnTo>
                    <a:lnTo>
                      <a:pt x="6545" y="26"/>
                    </a:lnTo>
                    <a:lnTo>
                      <a:pt x="6537" y="29"/>
                    </a:lnTo>
                    <a:lnTo>
                      <a:pt x="6531" y="34"/>
                    </a:lnTo>
                    <a:lnTo>
                      <a:pt x="0" y="34"/>
                    </a:lnTo>
                    <a:close/>
                  </a:path>
                </a:pathLst>
              </a:custGeom>
              <a:solidFill>
                <a:srgbClr val="9E9E9E"/>
              </a:solidFill>
              <a:ln w="9525">
                <a:noFill/>
                <a:round/>
              </a:ln>
            </p:spPr>
            <p:txBody>
              <a:bodyPr/>
              <a:lstStyle/>
              <a:p>
                <a:endParaRPr lang="zh-CN" altLang="en-US"/>
              </a:p>
            </p:txBody>
          </p:sp>
          <p:sp>
            <p:nvSpPr>
              <p:cNvPr id="18340" name="Freeform 157"/>
              <p:cNvSpPr/>
              <p:nvPr/>
            </p:nvSpPr>
            <p:spPr bwMode="auto">
              <a:xfrm>
                <a:off x="199" y="3339"/>
                <a:ext cx="3324" cy="17"/>
              </a:xfrm>
              <a:custGeom>
                <a:avLst/>
                <a:gdLst>
                  <a:gd name="T0" fmla="*/ 0 w 6647"/>
                  <a:gd name="T1" fmla="*/ 1 h 33"/>
                  <a:gd name="T2" fmla="*/ 0 w 6647"/>
                  <a:gd name="T3" fmla="*/ 0 h 33"/>
                  <a:gd name="T4" fmla="*/ 2 w 6647"/>
                  <a:gd name="T5" fmla="*/ 0 h 33"/>
                  <a:gd name="T6" fmla="*/ 2 w 6647"/>
                  <a:gd name="T7" fmla="*/ 1 h 33"/>
                  <a:gd name="T8" fmla="*/ 2 w 6647"/>
                  <a:gd name="T9" fmla="*/ 1 h 33"/>
                  <a:gd name="T10" fmla="*/ 2 w 6647"/>
                  <a:gd name="T11" fmla="*/ 1 h 33"/>
                  <a:gd name="T12" fmla="*/ 2 w 6647"/>
                  <a:gd name="T13" fmla="*/ 1 h 33"/>
                  <a:gd name="T14" fmla="*/ 2 w 6647"/>
                  <a:gd name="T15" fmla="*/ 1 h 33"/>
                  <a:gd name="T16" fmla="*/ 2 w 6647"/>
                  <a:gd name="T17" fmla="*/ 1 h 33"/>
                  <a:gd name="T18" fmla="*/ 2 w 6647"/>
                  <a:gd name="T19" fmla="*/ 1 h 33"/>
                  <a:gd name="T20" fmla="*/ 2 w 6647"/>
                  <a:gd name="T21" fmla="*/ 1 h 33"/>
                  <a:gd name="T22" fmla="*/ 0 w 6647"/>
                  <a:gd name="T23" fmla="*/ 1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47"/>
                  <a:gd name="T37" fmla="*/ 0 h 33"/>
                  <a:gd name="T38" fmla="*/ 6647 w 6647"/>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47" h="33">
                    <a:moveTo>
                      <a:pt x="0" y="33"/>
                    </a:moveTo>
                    <a:lnTo>
                      <a:pt x="0" y="0"/>
                    </a:lnTo>
                    <a:lnTo>
                      <a:pt x="6647" y="0"/>
                    </a:lnTo>
                    <a:lnTo>
                      <a:pt x="6640" y="5"/>
                    </a:lnTo>
                    <a:lnTo>
                      <a:pt x="6632" y="8"/>
                    </a:lnTo>
                    <a:lnTo>
                      <a:pt x="6625" y="13"/>
                    </a:lnTo>
                    <a:lnTo>
                      <a:pt x="6618" y="16"/>
                    </a:lnTo>
                    <a:lnTo>
                      <a:pt x="6610" y="21"/>
                    </a:lnTo>
                    <a:lnTo>
                      <a:pt x="6604" y="25"/>
                    </a:lnTo>
                    <a:lnTo>
                      <a:pt x="6597" y="29"/>
                    </a:lnTo>
                    <a:lnTo>
                      <a:pt x="6590" y="33"/>
                    </a:lnTo>
                    <a:lnTo>
                      <a:pt x="0" y="33"/>
                    </a:lnTo>
                    <a:close/>
                  </a:path>
                </a:pathLst>
              </a:custGeom>
              <a:solidFill>
                <a:srgbClr val="9D9D9D"/>
              </a:solidFill>
              <a:ln w="9525">
                <a:noFill/>
                <a:round/>
              </a:ln>
            </p:spPr>
            <p:txBody>
              <a:bodyPr/>
              <a:lstStyle/>
              <a:p>
                <a:endParaRPr lang="zh-CN" altLang="en-US"/>
              </a:p>
            </p:txBody>
          </p:sp>
          <p:sp>
            <p:nvSpPr>
              <p:cNvPr id="18341" name="Freeform 158"/>
              <p:cNvSpPr/>
              <p:nvPr/>
            </p:nvSpPr>
            <p:spPr bwMode="auto">
              <a:xfrm>
                <a:off x="199" y="3322"/>
                <a:ext cx="3352" cy="17"/>
              </a:xfrm>
              <a:custGeom>
                <a:avLst/>
                <a:gdLst>
                  <a:gd name="T0" fmla="*/ 0 w 6703"/>
                  <a:gd name="T1" fmla="*/ 1 h 33"/>
                  <a:gd name="T2" fmla="*/ 0 w 6703"/>
                  <a:gd name="T3" fmla="*/ 0 h 33"/>
                  <a:gd name="T4" fmla="*/ 2 w 6703"/>
                  <a:gd name="T5" fmla="*/ 0 h 33"/>
                  <a:gd name="T6" fmla="*/ 2 w 6703"/>
                  <a:gd name="T7" fmla="*/ 1 h 33"/>
                  <a:gd name="T8" fmla="*/ 2 w 6703"/>
                  <a:gd name="T9" fmla="*/ 1 h 33"/>
                  <a:gd name="T10" fmla="*/ 2 w 6703"/>
                  <a:gd name="T11" fmla="*/ 1 h 33"/>
                  <a:gd name="T12" fmla="*/ 2 w 6703"/>
                  <a:gd name="T13" fmla="*/ 1 h 33"/>
                  <a:gd name="T14" fmla="*/ 2 w 6703"/>
                  <a:gd name="T15" fmla="*/ 1 h 33"/>
                  <a:gd name="T16" fmla="*/ 2 w 6703"/>
                  <a:gd name="T17" fmla="*/ 1 h 33"/>
                  <a:gd name="T18" fmla="*/ 2 w 6703"/>
                  <a:gd name="T19" fmla="*/ 1 h 33"/>
                  <a:gd name="T20" fmla="*/ 2 w 6703"/>
                  <a:gd name="T21" fmla="*/ 1 h 33"/>
                  <a:gd name="T22" fmla="*/ 0 w 6703"/>
                  <a:gd name="T23" fmla="*/ 1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03"/>
                  <a:gd name="T37" fmla="*/ 0 h 33"/>
                  <a:gd name="T38" fmla="*/ 6703 w 6703"/>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03" h="33">
                    <a:moveTo>
                      <a:pt x="0" y="33"/>
                    </a:moveTo>
                    <a:lnTo>
                      <a:pt x="0" y="0"/>
                    </a:lnTo>
                    <a:lnTo>
                      <a:pt x="6703" y="0"/>
                    </a:lnTo>
                    <a:lnTo>
                      <a:pt x="6696" y="4"/>
                    </a:lnTo>
                    <a:lnTo>
                      <a:pt x="6688" y="8"/>
                    </a:lnTo>
                    <a:lnTo>
                      <a:pt x="6681" y="12"/>
                    </a:lnTo>
                    <a:lnTo>
                      <a:pt x="6674" y="16"/>
                    </a:lnTo>
                    <a:lnTo>
                      <a:pt x="6667" y="21"/>
                    </a:lnTo>
                    <a:lnTo>
                      <a:pt x="6661" y="25"/>
                    </a:lnTo>
                    <a:lnTo>
                      <a:pt x="6654" y="29"/>
                    </a:lnTo>
                    <a:lnTo>
                      <a:pt x="6647" y="33"/>
                    </a:lnTo>
                    <a:lnTo>
                      <a:pt x="0" y="33"/>
                    </a:lnTo>
                    <a:close/>
                  </a:path>
                </a:pathLst>
              </a:custGeom>
              <a:solidFill>
                <a:srgbClr val="9C9C9C"/>
              </a:solidFill>
              <a:ln w="9525">
                <a:noFill/>
                <a:round/>
              </a:ln>
            </p:spPr>
            <p:txBody>
              <a:bodyPr/>
              <a:lstStyle/>
              <a:p>
                <a:endParaRPr lang="zh-CN" altLang="en-US"/>
              </a:p>
            </p:txBody>
          </p:sp>
          <p:sp>
            <p:nvSpPr>
              <p:cNvPr id="18342" name="Freeform 159"/>
              <p:cNvSpPr/>
              <p:nvPr/>
            </p:nvSpPr>
            <p:spPr bwMode="auto">
              <a:xfrm>
                <a:off x="199" y="3306"/>
                <a:ext cx="3380" cy="16"/>
              </a:xfrm>
              <a:custGeom>
                <a:avLst/>
                <a:gdLst>
                  <a:gd name="T0" fmla="*/ 0 w 6760"/>
                  <a:gd name="T1" fmla="*/ 0 h 34"/>
                  <a:gd name="T2" fmla="*/ 0 w 6760"/>
                  <a:gd name="T3" fmla="*/ 0 h 34"/>
                  <a:gd name="T4" fmla="*/ 2 w 6760"/>
                  <a:gd name="T5" fmla="*/ 0 h 34"/>
                  <a:gd name="T6" fmla="*/ 2 w 6760"/>
                  <a:gd name="T7" fmla="*/ 0 h 34"/>
                  <a:gd name="T8" fmla="*/ 2 w 6760"/>
                  <a:gd name="T9" fmla="*/ 0 h 34"/>
                  <a:gd name="T10" fmla="*/ 2 w 6760"/>
                  <a:gd name="T11" fmla="*/ 0 h 34"/>
                  <a:gd name="T12" fmla="*/ 2 w 6760"/>
                  <a:gd name="T13" fmla="*/ 0 h 34"/>
                  <a:gd name="T14" fmla="*/ 2 w 6760"/>
                  <a:gd name="T15" fmla="*/ 0 h 34"/>
                  <a:gd name="T16" fmla="*/ 2 w 6760"/>
                  <a:gd name="T17" fmla="*/ 0 h 34"/>
                  <a:gd name="T18" fmla="*/ 2 w 6760"/>
                  <a:gd name="T19" fmla="*/ 0 h 34"/>
                  <a:gd name="T20" fmla="*/ 2 w 6760"/>
                  <a:gd name="T21" fmla="*/ 0 h 34"/>
                  <a:gd name="T22" fmla="*/ 0 w 6760"/>
                  <a:gd name="T23" fmla="*/ 0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60"/>
                  <a:gd name="T37" fmla="*/ 0 h 34"/>
                  <a:gd name="T38" fmla="*/ 6760 w 6760"/>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60" h="34">
                    <a:moveTo>
                      <a:pt x="0" y="34"/>
                    </a:moveTo>
                    <a:lnTo>
                      <a:pt x="0" y="0"/>
                    </a:lnTo>
                    <a:lnTo>
                      <a:pt x="6760" y="0"/>
                    </a:lnTo>
                    <a:lnTo>
                      <a:pt x="6753" y="5"/>
                    </a:lnTo>
                    <a:lnTo>
                      <a:pt x="6745" y="9"/>
                    </a:lnTo>
                    <a:lnTo>
                      <a:pt x="6738" y="13"/>
                    </a:lnTo>
                    <a:lnTo>
                      <a:pt x="6731" y="18"/>
                    </a:lnTo>
                    <a:lnTo>
                      <a:pt x="6724" y="22"/>
                    </a:lnTo>
                    <a:lnTo>
                      <a:pt x="6718" y="26"/>
                    </a:lnTo>
                    <a:lnTo>
                      <a:pt x="6710" y="30"/>
                    </a:lnTo>
                    <a:lnTo>
                      <a:pt x="6703" y="34"/>
                    </a:lnTo>
                    <a:lnTo>
                      <a:pt x="0" y="34"/>
                    </a:lnTo>
                    <a:close/>
                  </a:path>
                </a:pathLst>
              </a:custGeom>
              <a:solidFill>
                <a:srgbClr val="9B9B9B"/>
              </a:solidFill>
              <a:ln w="9525">
                <a:noFill/>
                <a:round/>
              </a:ln>
            </p:spPr>
            <p:txBody>
              <a:bodyPr/>
              <a:lstStyle/>
              <a:p>
                <a:endParaRPr lang="zh-CN" altLang="en-US"/>
              </a:p>
            </p:txBody>
          </p:sp>
          <p:sp>
            <p:nvSpPr>
              <p:cNvPr id="18343" name="Freeform 160"/>
              <p:cNvSpPr/>
              <p:nvPr/>
            </p:nvSpPr>
            <p:spPr bwMode="auto">
              <a:xfrm>
                <a:off x="199" y="3289"/>
                <a:ext cx="3408" cy="17"/>
              </a:xfrm>
              <a:custGeom>
                <a:avLst/>
                <a:gdLst>
                  <a:gd name="T0" fmla="*/ 0 w 6816"/>
                  <a:gd name="T1" fmla="*/ 1 h 33"/>
                  <a:gd name="T2" fmla="*/ 0 w 6816"/>
                  <a:gd name="T3" fmla="*/ 0 h 33"/>
                  <a:gd name="T4" fmla="*/ 2 w 6816"/>
                  <a:gd name="T5" fmla="*/ 0 h 33"/>
                  <a:gd name="T6" fmla="*/ 2 w 6816"/>
                  <a:gd name="T7" fmla="*/ 1 h 33"/>
                  <a:gd name="T8" fmla="*/ 2 w 6816"/>
                  <a:gd name="T9" fmla="*/ 1 h 33"/>
                  <a:gd name="T10" fmla="*/ 2 w 6816"/>
                  <a:gd name="T11" fmla="*/ 1 h 33"/>
                  <a:gd name="T12" fmla="*/ 2 w 6816"/>
                  <a:gd name="T13" fmla="*/ 1 h 33"/>
                  <a:gd name="T14" fmla="*/ 2 w 6816"/>
                  <a:gd name="T15" fmla="*/ 1 h 33"/>
                  <a:gd name="T16" fmla="*/ 2 w 6816"/>
                  <a:gd name="T17" fmla="*/ 1 h 33"/>
                  <a:gd name="T18" fmla="*/ 2 w 6816"/>
                  <a:gd name="T19" fmla="*/ 1 h 33"/>
                  <a:gd name="T20" fmla="*/ 2 w 6816"/>
                  <a:gd name="T21" fmla="*/ 1 h 33"/>
                  <a:gd name="T22" fmla="*/ 0 w 6816"/>
                  <a:gd name="T23" fmla="*/ 1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16"/>
                  <a:gd name="T37" fmla="*/ 0 h 33"/>
                  <a:gd name="T38" fmla="*/ 6816 w 6816"/>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16" h="33">
                    <a:moveTo>
                      <a:pt x="0" y="33"/>
                    </a:moveTo>
                    <a:lnTo>
                      <a:pt x="0" y="0"/>
                    </a:lnTo>
                    <a:lnTo>
                      <a:pt x="6816" y="0"/>
                    </a:lnTo>
                    <a:lnTo>
                      <a:pt x="6809" y="5"/>
                    </a:lnTo>
                    <a:lnTo>
                      <a:pt x="6802" y="8"/>
                    </a:lnTo>
                    <a:lnTo>
                      <a:pt x="6795" y="13"/>
                    </a:lnTo>
                    <a:lnTo>
                      <a:pt x="6788" y="17"/>
                    </a:lnTo>
                    <a:lnTo>
                      <a:pt x="6780" y="22"/>
                    </a:lnTo>
                    <a:lnTo>
                      <a:pt x="6773" y="25"/>
                    </a:lnTo>
                    <a:lnTo>
                      <a:pt x="6767" y="30"/>
                    </a:lnTo>
                    <a:lnTo>
                      <a:pt x="6760" y="33"/>
                    </a:lnTo>
                    <a:lnTo>
                      <a:pt x="0" y="33"/>
                    </a:lnTo>
                    <a:close/>
                  </a:path>
                </a:pathLst>
              </a:custGeom>
              <a:solidFill>
                <a:srgbClr val="9A9A9A"/>
              </a:solidFill>
              <a:ln w="9525">
                <a:noFill/>
                <a:round/>
              </a:ln>
            </p:spPr>
            <p:txBody>
              <a:bodyPr/>
              <a:lstStyle/>
              <a:p>
                <a:endParaRPr lang="zh-CN" altLang="en-US"/>
              </a:p>
            </p:txBody>
          </p:sp>
          <p:sp>
            <p:nvSpPr>
              <p:cNvPr id="18344" name="Freeform 161"/>
              <p:cNvSpPr/>
              <p:nvPr/>
            </p:nvSpPr>
            <p:spPr bwMode="auto">
              <a:xfrm>
                <a:off x="199" y="3272"/>
                <a:ext cx="3437" cy="17"/>
              </a:xfrm>
              <a:custGeom>
                <a:avLst/>
                <a:gdLst>
                  <a:gd name="T0" fmla="*/ 0 w 6873"/>
                  <a:gd name="T1" fmla="*/ 1 h 33"/>
                  <a:gd name="T2" fmla="*/ 0 w 6873"/>
                  <a:gd name="T3" fmla="*/ 0 h 33"/>
                  <a:gd name="T4" fmla="*/ 2 w 6873"/>
                  <a:gd name="T5" fmla="*/ 0 h 33"/>
                  <a:gd name="T6" fmla="*/ 2 w 6873"/>
                  <a:gd name="T7" fmla="*/ 1 h 33"/>
                  <a:gd name="T8" fmla="*/ 2 w 6873"/>
                  <a:gd name="T9" fmla="*/ 1 h 33"/>
                  <a:gd name="T10" fmla="*/ 2 w 6873"/>
                  <a:gd name="T11" fmla="*/ 1 h 33"/>
                  <a:gd name="T12" fmla="*/ 2 w 6873"/>
                  <a:gd name="T13" fmla="*/ 1 h 33"/>
                  <a:gd name="T14" fmla="*/ 2 w 6873"/>
                  <a:gd name="T15" fmla="*/ 1 h 33"/>
                  <a:gd name="T16" fmla="*/ 2 w 6873"/>
                  <a:gd name="T17" fmla="*/ 1 h 33"/>
                  <a:gd name="T18" fmla="*/ 2 w 6873"/>
                  <a:gd name="T19" fmla="*/ 1 h 33"/>
                  <a:gd name="T20" fmla="*/ 2 w 6873"/>
                  <a:gd name="T21" fmla="*/ 1 h 33"/>
                  <a:gd name="T22" fmla="*/ 0 w 6873"/>
                  <a:gd name="T23" fmla="*/ 1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73"/>
                  <a:gd name="T37" fmla="*/ 0 h 33"/>
                  <a:gd name="T38" fmla="*/ 6873 w 6873"/>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73" h="33">
                    <a:moveTo>
                      <a:pt x="0" y="33"/>
                    </a:moveTo>
                    <a:lnTo>
                      <a:pt x="0" y="0"/>
                    </a:lnTo>
                    <a:lnTo>
                      <a:pt x="6873" y="0"/>
                    </a:lnTo>
                    <a:lnTo>
                      <a:pt x="6866" y="4"/>
                    </a:lnTo>
                    <a:lnTo>
                      <a:pt x="6859" y="8"/>
                    </a:lnTo>
                    <a:lnTo>
                      <a:pt x="6852" y="12"/>
                    </a:lnTo>
                    <a:lnTo>
                      <a:pt x="6844" y="16"/>
                    </a:lnTo>
                    <a:lnTo>
                      <a:pt x="6837" y="20"/>
                    </a:lnTo>
                    <a:lnTo>
                      <a:pt x="6830" y="25"/>
                    </a:lnTo>
                    <a:lnTo>
                      <a:pt x="6822" y="29"/>
                    </a:lnTo>
                    <a:lnTo>
                      <a:pt x="6816" y="33"/>
                    </a:lnTo>
                    <a:lnTo>
                      <a:pt x="0" y="33"/>
                    </a:lnTo>
                    <a:close/>
                  </a:path>
                </a:pathLst>
              </a:custGeom>
              <a:solidFill>
                <a:srgbClr val="999999"/>
              </a:solidFill>
              <a:ln w="9525">
                <a:noFill/>
                <a:round/>
              </a:ln>
            </p:spPr>
            <p:txBody>
              <a:bodyPr/>
              <a:lstStyle/>
              <a:p>
                <a:endParaRPr lang="zh-CN" altLang="en-US"/>
              </a:p>
            </p:txBody>
          </p:sp>
          <p:sp>
            <p:nvSpPr>
              <p:cNvPr id="18345" name="Freeform 162"/>
              <p:cNvSpPr/>
              <p:nvPr/>
            </p:nvSpPr>
            <p:spPr bwMode="auto">
              <a:xfrm>
                <a:off x="199" y="3256"/>
                <a:ext cx="3465" cy="16"/>
              </a:xfrm>
              <a:custGeom>
                <a:avLst/>
                <a:gdLst>
                  <a:gd name="T0" fmla="*/ 0 w 6928"/>
                  <a:gd name="T1" fmla="*/ 0 h 34"/>
                  <a:gd name="T2" fmla="*/ 0 w 6928"/>
                  <a:gd name="T3" fmla="*/ 0 h 34"/>
                  <a:gd name="T4" fmla="*/ 2 w 6928"/>
                  <a:gd name="T5" fmla="*/ 0 h 34"/>
                  <a:gd name="T6" fmla="*/ 2 w 6928"/>
                  <a:gd name="T7" fmla="*/ 0 h 34"/>
                  <a:gd name="T8" fmla="*/ 2 w 6928"/>
                  <a:gd name="T9" fmla="*/ 0 h 34"/>
                  <a:gd name="T10" fmla="*/ 2 w 6928"/>
                  <a:gd name="T11" fmla="*/ 0 h 34"/>
                  <a:gd name="T12" fmla="*/ 2 w 6928"/>
                  <a:gd name="T13" fmla="*/ 0 h 34"/>
                  <a:gd name="T14" fmla="*/ 2 w 6928"/>
                  <a:gd name="T15" fmla="*/ 0 h 34"/>
                  <a:gd name="T16" fmla="*/ 2 w 6928"/>
                  <a:gd name="T17" fmla="*/ 0 h 34"/>
                  <a:gd name="T18" fmla="*/ 2 w 6928"/>
                  <a:gd name="T19" fmla="*/ 0 h 34"/>
                  <a:gd name="T20" fmla="*/ 2 w 6928"/>
                  <a:gd name="T21" fmla="*/ 0 h 34"/>
                  <a:gd name="T22" fmla="*/ 0 w 6928"/>
                  <a:gd name="T23" fmla="*/ 0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928"/>
                  <a:gd name="T37" fmla="*/ 0 h 34"/>
                  <a:gd name="T38" fmla="*/ 6928 w 6928"/>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928" h="34">
                    <a:moveTo>
                      <a:pt x="0" y="34"/>
                    </a:moveTo>
                    <a:lnTo>
                      <a:pt x="0" y="0"/>
                    </a:lnTo>
                    <a:lnTo>
                      <a:pt x="6928" y="0"/>
                    </a:lnTo>
                    <a:lnTo>
                      <a:pt x="6922" y="5"/>
                    </a:lnTo>
                    <a:lnTo>
                      <a:pt x="6915" y="8"/>
                    </a:lnTo>
                    <a:lnTo>
                      <a:pt x="6908" y="13"/>
                    </a:lnTo>
                    <a:lnTo>
                      <a:pt x="6901" y="17"/>
                    </a:lnTo>
                    <a:lnTo>
                      <a:pt x="6894" y="21"/>
                    </a:lnTo>
                    <a:lnTo>
                      <a:pt x="6887" y="26"/>
                    </a:lnTo>
                    <a:lnTo>
                      <a:pt x="6879" y="29"/>
                    </a:lnTo>
                    <a:lnTo>
                      <a:pt x="6873" y="34"/>
                    </a:lnTo>
                    <a:lnTo>
                      <a:pt x="0" y="34"/>
                    </a:lnTo>
                    <a:close/>
                  </a:path>
                </a:pathLst>
              </a:custGeom>
              <a:solidFill>
                <a:srgbClr val="989898"/>
              </a:solidFill>
              <a:ln w="9525">
                <a:noFill/>
                <a:round/>
              </a:ln>
            </p:spPr>
            <p:txBody>
              <a:bodyPr/>
              <a:lstStyle/>
              <a:p>
                <a:endParaRPr lang="zh-CN" altLang="en-US"/>
              </a:p>
            </p:txBody>
          </p:sp>
          <p:sp>
            <p:nvSpPr>
              <p:cNvPr id="18346" name="Freeform 163"/>
              <p:cNvSpPr/>
              <p:nvPr/>
            </p:nvSpPr>
            <p:spPr bwMode="auto">
              <a:xfrm>
                <a:off x="199" y="3239"/>
                <a:ext cx="3493" cy="17"/>
              </a:xfrm>
              <a:custGeom>
                <a:avLst/>
                <a:gdLst>
                  <a:gd name="T0" fmla="*/ 0 w 6984"/>
                  <a:gd name="T1" fmla="*/ 1 h 33"/>
                  <a:gd name="T2" fmla="*/ 0 w 6984"/>
                  <a:gd name="T3" fmla="*/ 1 h 33"/>
                  <a:gd name="T4" fmla="*/ 2 w 6984"/>
                  <a:gd name="T5" fmla="*/ 1 h 33"/>
                  <a:gd name="T6" fmla="*/ 2 w 6984"/>
                  <a:gd name="T7" fmla="*/ 1 h 33"/>
                  <a:gd name="T8" fmla="*/ 2 w 6984"/>
                  <a:gd name="T9" fmla="*/ 1 h 33"/>
                  <a:gd name="T10" fmla="*/ 2 w 6984"/>
                  <a:gd name="T11" fmla="*/ 1 h 33"/>
                  <a:gd name="T12" fmla="*/ 2 w 6984"/>
                  <a:gd name="T13" fmla="*/ 0 h 33"/>
                  <a:gd name="T14" fmla="*/ 2 w 6984"/>
                  <a:gd name="T15" fmla="*/ 0 h 33"/>
                  <a:gd name="T16" fmla="*/ 2 w 6984"/>
                  <a:gd name="T17" fmla="*/ 1 h 33"/>
                  <a:gd name="T18" fmla="*/ 2 w 6984"/>
                  <a:gd name="T19" fmla="*/ 1 h 33"/>
                  <a:gd name="T20" fmla="*/ 2 w 6984"/>
                  <a:gd name="T21" fmla="*/ 1 h 33"/>
                  <a:gd name="T22" fmla="*/ 2 w 6984"/>
                  <a:gd name="T23" fmla="*/ 1 h 33"/>
                  <a:gd name="T24" fmla="*/ 2 w 6984"/>
                  <a:gd name="T25" fmla="*/ 1 h 33"/>
                  <a:gd name="T26" fmla="*/ 2 w 6984"/>
                  <a:gd name="T27" fmla="*/ 1 h 33"/>
                  <a:gd name="T28" fmla="*/ 2 w 6984"/>
                  <a:gd name="T29" fmla="*/ 1 h 33"/>
                  <a:gd name="T30" fmla="*/ 2 w 6984"/>
                  <a:gd name="T31" fmla="*/ 1 h 33"/>
                  <a:gd name="T32" fmla="*/ 0 w 698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84"/>
                  <a:gd name="T52" fmla="*/ 0 h 33"/>
                  <a:gd name="T53" fmla="*/ 6984 w 698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84" h="33">
                    <a:moveTo>
                      <a:pt x="0" y="33"/>
                    </a:moveTo>
                    <a:lnTo>
                      <a:pt x="0" y="10"/>
                    </a:lnTo>
                    <a:lnTo>
                      <a:pt x="4548" y="10"/>
                    </a:lnTo>
                    <a:lnTo>
                      <a:pt x="4554" y="8"/>
                    </a:lnTo>
                    <a:lnTo>
                      <a:pt x="4560" y="5"/>
                    </a:lnTo>
                    <a:lnTo>
                      <a:pt x="4565" y="2"/>
                    </a:lnTo>
                    <a:lnTo>
                      <a:pt x="4571" y="0"/>
                    </a:lnTo>
                    <a:lnTo>
                      <a:pt x="6984" y="0"/>
                    </a:lnTo>
                    <a:lnTo>
                      <a:pt x="6977" y="4"/>
                    </a:lnTo>
                    <a:lnTo>
                      <a:pt x="6971" y="8"/>
                    </a:lnTo>
                    <a:lnTo>
                      <a:pt x="6964" y="12"/>
                    </a:lnTo>
                    <a:lnTo>
                      <a:pt x="6957" y="16"/>
                    </a:lnTo>
                    <a:lnTo>
                      <a:pt x="6950" y="21"/>
                    </a:lnTo>
                    <a:lnTo>
                      <a:pt x="6943" y="25"/>
                    </a:lnTo>
                    <a:lnTo>
                      <a:pt x="6935" y="29"/>
                    </a:lnTo>
                    <a:lnTo>
                      <a:pt x="6928" y="33"/>
                    </a:lnTo>
                    <a:lnTo>
                      <a:pt x="0" y="33"/>
                    </a:lnTo>
                    <a:close/>
                  </a:path>
                </a:pathLst>
              </a:custGeom>
              <a:solidFill>
                <a:srgbClr val="979797"/>
              </a:solidFill>
              <a:ln w="9525">
                <a:noFill/>
                <a:round/>
              </a:ln>
            </p:spPr>
            <p:txBody>
              <a:bodyPr/>
              <a:lstStyle/>
              <a:p>
                <a:endParaRPr lang="zh-CN" altLang="en-US"/>
              </a:p>
            </p:txBody>
          </p:sp>
          <p:sp>
            <p:nvSpPr>
              <p:cNvPr id="18347" name="Freeform 164"/>
              <p:cNvSpPr/>
              <p:nvPr/>
            </p:nvSpPr>
            <p:spPr bwMode="auto">
              <a:xfrm>
                <a:off x="2485" y="3222"/>
                <a:ext cx="1235" cy="17"/>
              </a:xfrm>
              <a:custGeom>
                <a:avLst/>
                <a:gdLst>
                  <a:gd name="T0" fmla="*/ 0 w 2469"/>
                  <a:gd name="T1" fmla="*/ 1 h 33"/>
                  <a:gd name="T2" fmla="*/ 1 w 2469"/>
                  <a:gd name="T3" fmla="*/ 1 h 33"/>
                  <a:gd name="T4" fmla="*/ 1 w 2469"/>
                  <a:gd name="T5" fmla="*/ 1 h 33"/>
                  <a:gd name="T6" fmla="*/ 1 w 2469"/>
                  <a:gd name="T7" fmla="*/ 1 h 33"/>
                  <a:gd name="T8" fmla="*/ 1 w 2469"/>
                  <a:gd name="T9" fmla="*/ 1 h 33"/>
                  <a:gd name="T10" fmla="*/ 1 w 2469"/>
                  <a:gd name="T11" fmla="*/ 1 h 33"/>
                  <a:gd name="T12" fmla="*/ 1 w 2469"/>
                  <a:gd name="T13" fmla="*/ 1 h 33"/>
                  <a:gd name="T14" fmla="*/ 1 w 2469"/>
                  <a:gd name="T15" fmla="*/ 1 h 33"/>
                  <a:gd name="T16" fmla="*/ 1 w 2469"/>
                  <a:gd name="T17" fmla="*/ 0 h 33"/>
                  <a:gd name="T18" fmla="*/ 1 w 2469"/>
                  <a:gd name="T19" fmla="*/ 0 h 33"/>
                  <a:gd name="T20" fmla="*/ 1 w 2469"/>
                  <a:gd name="T21" fmla="*/ 1 h 33"/>
                  <a:gd name="T22" fmla="*/ 1 w 2469"/>
                  <a:gd name="T23" fmla="*/ 1 h 33"/>
                  <a:gd name="T24" fmla="*/ 1 w 2469"/>
                  <a:gd name="T25" fmla="*/ 1 h 33"/>
                  <a:gd name="T26" fmla="*/ 1 w 2469"/>
                  <a:gd name="T27" fmla="*/ 1 h 33"/>
                  <a:gd name="T28" fmla="*/ 1 w 2469"/>
                  <a:gd name="T29" fmla="*/ 1 h 33"/>
                  <a:gd name="T30" fmla="*/ 1 w 2469"/>
                  <a:gd name="T31" fmla="*/ 1 h 33"/>
                  <a:gd name="T32" fmla="*/ 1 w 2469"/>
                  <a:gd name="T33" fmla="*/ 1 h 33"/>
                  <a:gd name="T34" fmla="*/ 1 w 2469"/>
                  <a:gd name="T35" fmla="*/ 1 h 33"/>
                  <a:gd name="T36" fmla="*/ 0 w 2469"/>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69"/>
                  <a:gd name="T58" fmla="*/ 0 h 33"/>
                  <a:gd name="T59" fmla="*/ 2469 w 2469"/>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69" h="33">
                    <a:moveTo>
                      <a:pt x="0" y="33"/>
                    </a:moveTo>
                    <a:lnTo>
                      <a:pt x="9" y="29"/>
                    </a:lnTo>
                    <a:lnTo>
                      <a:pt x="18" y="25"/>
                    </a:lnTo>
                    <a:lnTo>
                      <a:pt x="28" y="20"/>
                    </a:lnTo>
                    <a:lnTo>
                      <a:pt x="38" y="16"/>
                    </a:lnTo>
                    <a:lnTo>
                      <a:pt x="47" y="11"/>
                    </a:lnTo>
                    <a:lnTo>
                      <a:pt x="56" y="8"/>
                    </a:lnTo>
                    <a:lnTo>
                      <a:pt x="65" y="3"/>
                    </a:lnTo>
                    <a:lnTo>
                      <a:pt x="74" y="0"/>
                    </a:lnTo>
                    <a:lnTo>
                      <a:pt x="2469" y="0"/>
                    </a:lnTo>
                    <a:lnTo>
                      <a:pt x="2462" y="4"/>
                    </a:lnTo>
                    <a:lnTo>
                      <a:pt x="2454" y="8"/>
                    </a:lnTo>
                    <a:lnTo>
                      <a:pt x="2447" y="12"/>
                    </a:lnTo>
                    <a:lnTo>
                      <a:pt x="2441" y="16"/>
                    </a:lnTo>
                    <a:lnTo>
                      <a:pt x="2434" y="20"/>
                    </a:lnTo>
                    <a:lnTo>
                      <a:pt x="2427" y="25"/>
                    </a:lnTo>
                    <a:lnTo>
                      <a:pt x="2420" y="29"/>
                    </a:lnTo>
                    <a:lnTo>
                      <a:pt x="2413" y="33"/>
                    </a:lnTo>
                    <a:lnTo>
                      <a:pt x="0" y="33"/>
                    </a:lnTo>
                    <a:close/>
                  </a:path>
                </a:pathLst>
              </a:custGeom>
              <a:solidFill>
                <a:srgbClr val="969696"/>
              </a:solidFill>
              <a:ln w="9525">
                <a:noFill/>
                <a:round/>
              </a:ln>
            </p:spPr>
            <p:txBody>
              <a:bodyPr/>
              <a:lstStyle/>
              <a:p>
                <a:endParaRPr lang="zh-CN" altLang="en-US"/>
              </a:p>
            </p:txBody>
          </p:sp>
          <p:sp>
            <p:nvSpPr>
              <p:cNvPr id="18348" name="Freeform 165"/>
              <p:cNvSpPr/>
              <p:nvPr/>
            </p:nvSpPr>
            <p:spPr bwMode="auto">
              <a:xfrm>
                <a:off x="2522" y="3206"/>
                <a:ext cx="1225" cy="16"/>
              </a:xfrm>
              <a:custGeom>
                <a:avLst/>
                <a:gdLst>
                  <a:gd name="T0" fmla="*/ 0 w 2450"/>
                  <a:gd name="T1" fmla="*/ 0 h 34"/>
                  <a:gd name="T2" fmla="*/ 1 w 2450"/>
                  <a:gd name="T3" fmla="*/ 0 h 34"/>
                  <a:gd name="T4" fmla="*/ 1 w 2450"/>
                  <a:gd name="T5" fmla="*/ 0 h 34"/>
                  <a:gd name="T6" fmla="*/ 1 w 2450"/>
                  <a:gd name="T7" fmla="*/ 0 h 34"/>
                  <a:gd name="T8" fmla="*/ 1 w 2450"/>
                  <a:gd name="T9" fmla="*/ 0 h 34"/>
                  <a:gd name="T10" fmla="*/ 1 w 2450"/>
                  <a:gd name="T11" fmla="*/ 0 h 34"/>
                  <a:gd name="T12" fmla="*/ 1 w 2450"/>
                  <a:gd name="T13" fmla="*/ 0 h 34"/>
                  <a:gd name="T14" fmla="*/ 1 w 2450"/>
                  <a:gd name="T15" fmla="*/ 0 h 34"/>
                  <a:gd name="T16" fmla="*/ 1 w 2450"/>
                  <a:gd name="T17" fmla="*/ 0 h 34"/>
                  <a:gd name="T18" fmla="*/ 1 w 2450"/>
                  <a:gd name="T19" fmla="*/ 0 h 34"/>
                  <a:gd name="T20" fmla="*/ 1 w 2450"/>
                  <a:gd name="T21" fmla="*/ 0 h 34"/>
                  <a:gd name="T22" fmla="*/ 1 w 2450"/>
                  <a:gd name="T23" fmla="*/ 0 h 34"/>
                  <a:gd name="T24" fmla="*/ 1 w 2450"/>
                  <a:gd name="T25" fmla="*/ 0 h 34"/>
                  <a:gd name="T26" fmla="*/ 1 w 2450"/>
                  <a:gd name="T27" fmla="*/ 0 h 34"/>
                  <a:gd name="T28" fmla="*/ 1 w 2450"/>
                  <a:gd name="T29" fmla="*/ 0 h 34"/>
                  <a:gd name="T30" fmla="*/ 1 w 2450"/>
                  <a:gd name="T31" fmla="*/ 0 h 34"/>
                  <a:gd name="T32" fmla="*/ 1 w 2450"/>
                  <a:gd name="T33" fmla="*/ 0 h 34"/>
                  <a:gd name="T34" fmla="*/ 1 w 2450"/>
                  <a:gd name="T35" fmla="*/ 0 h 34"/>
                  <a:gd name="T36" fmla="*/ 0 w 2450"/>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50"/>
                  <a:gd name="T58" fmla="*/ 0 h 34"/>
                  <a:gd name="T59" fmla="*/ 2450 w 2450"/>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50" h="34">
                    <a:moveTo>
                      <a:pt x="0" y="34"/>
                    </a:moveTo>
                    <a:lnTo>
                      <a:pt x="9" y="29"/>
                    </a:lnTo>
                    <a:lnTo>
                      <a:pt x="18" y="26"/>
                    </a:lnTo>
                    <a:lnTo>
                      <a:pt x="29" y="21"/>
                    </a:lnTo>
                    <a:lnTo>
                      <a:pt x="38" y="17"/>
                    </a:lnTo>
                    <a:lnTo>
                      <a:pt x="47" y="12"/>
                    </a:lnTo>
                    <a:lnTo>
                      <a:pt x="56" y="8"/>
                    </a:lnTo>
                    <a:lnTo>
                      <a:pt x="65" y="4"/>
                    </a:lnTo>
                    <a:lnTo>
                      <a:pt x="74" y="0"/>
                    </a:lnTo>
                    <a:lnTo>
                      <a:pt x="2450" y="0"/>
                    </a:lnTo>
                    <a:lnTo>
                      <a:pt x="2443" y="5"/>
                    </a:lnTo>
                    <a:lnTo>
                      <a:pt x="2436" y="8"/>
                    </a:lnTo>
                    <a:lnTo>
                      <a:pt x="2429" y="13"/>
                    </a:lnTo>
                    <a:lnTo>
                      <a:pt x="2423" y="17"/>
                    </a:lnTo>
                    <a:lnTo>
                      <a:pt x="2416" y="21"/>
                    </a:lnTo>
                    <a:lnTo>
                      <a:pt x="2409" y="26"/>
                    </a:lnTo>
                    <a:lnTo>
                      <a:pt x="2402" y="29"/>
                    </a:lnTo>
                    <a:lnTo>
                      <a:pt x="2395" y="34"/>
                    </a:lnTo>
                    <a:lnTo>
                      <a:pt x="0" y="34"/>
                    </a:lnTo>
                    <a:close/>
                  </a:path>
                </a:pathLst>
              </a:custGeom>
              <a:solidFill>
                <a:srgbClr val="959595"/>
              </a:solidFill>
              <a:ln w="9525">
                <a:noFill/>
                <a:round/>
              </a:ln>
            </p:spPr>
            <p:txBody>
              <a:bodyPr/>
              <a:lstStyle/>
              <a:p>
                <a:endParaRPr lang="zh-CN" altLang="en-US"/>
              </a:p>
            </p:txBody>
          </p:sp>
          <p:sp>
            <p:nvSpPr>
              <p:cNvPr id="18349" name="Freeform 166"/>
              <p:cNvSpPr/>
              <p:nvPr/>
            </p:nvSpPr>
            <p:spPr bwMode="auto">
              <a:xfrm>
                <a:off x="2559" y="3189"/>
                <a:ext cx="1216" cy="17"/>
              </a:xfrm>
              <a:custGeom>
                <a:avLst/>
                <a:gdLst>
                  <a:gd name="T0" fmla="*/ 0 w 2432"/>
                  <a:gd name="T1" fmla="*/ 1 h 33"/>
                  <a:gd name="T2" fmla="*/ 1 w 2432"/>
                  <a:gd name="T3" fmla="*/ 1 h 33"/>
                  <a:gd name="T4" fmla="*/ 1 w 2432"/>
                  <a:gd name="T5" fmla="*/ 1 h 33"/>
                  <a:gd name="T6" fmla="*/ 1 w 2432"/>
                  <a:gd name="T7" fmla="*/ 1 h 33"/>
                  <a:gd name="T8" fmla="*/ 1 w 2432"/>
                  <a:gd name="T9" fmla="*/ 1 h 33"/>
                  <a:gd name="T10" fmla="*/ 1 w 2432"/>
                  <a:gd name="T11" fmla="*/ 1 h 33"/>
                  <a:gd name="T12" fmla="*/ 1 w 2432"/>
                  <a:gd name="T13" fmla="*/ 1 h 33"/>
                  <a:gd name="T14" fmla="*/ 1 w 2432"/>
                  <a:gd name="T15" fmla="*/ 1 h 33"/>
                  <a:gd name="T16" fmla="*/ 1 w 2432"/>
                  <a:gd name="T17" fmla="*/ 0 h 33"/>
                  <a:gd name="T18" fmla="*/ 1 w 2432"/>
                  <a:gd name="T19" fmla="*/ 0 h 33"/>
                  <a:gd name="T20" fmla="*/ 1 w 2432"/>
                  <a:gd name="T21" fmla="*/ 1 h 33"/>
                  <a:gd name="T22" fmla="*/ 1 w 2432"/>
                  <a:gd name="T23" fmla="*/ 1 h 33"/>
                  <a:gd name="T24" fmla="*/ 1 w 2432"/>
                  <a:gd name="T25" fmla="*/ 1 h 33"/>
                  <a:gd name="T26" fmla="*/ 1 w 2432"/>
                  <a:gd name="T27" fmla="*/ 1 h 33"/>
                  <a:gd name="T28" fmla="*/ 1 w 2432"/>
                  <a:gd name="T29" fmla="*/ 1 h 33"/>
                  <a:gd name="T30" fmla="*/ 1 w 2432"/>
                  <a:gd name="T31" fmla="*/ 1 h 33"/>
                  <a:gd name="T32" fmla="*/ 1 w 2432"/>
                  <a:gd name="T33" fmla="*/ 1 h 33"/>
                  <a:gd name="T34" fmla="*/ 1 w 2432"/>
                  <a:gd name="T35" fmla="*/ 1 h 33"/>
                  <a:gd name="T36" fmla="*/ 0 w 2432"/>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32"/>
                  <a:gd name="T58" fmla="*/ 0 h 33"/>
                  <a:gd name="T59" fmla="*/ 2432 w 2432"/>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32" h="33">
                    <a:moveTo>
                      <a:pt x="0" y="33"/>
                    </a:moveTo>
                    <a:lnTo>
                      <a:pt x="9" y="29"/>
                    </a:lnTo>
                    <a:lnTo>
                      <a:pt x="18" y="25"/>
                    </a:lnTo>
                    <a:lnTo>
                      <a:pt x="29" y="21"/>
                    </a:lnTo>
                    <a:lnTo>
                      <a:pt x="38" y="16"/>
                    </a:lnTo>
                    <a:lnTo>
                      <a:pt x="47" y="12"/>
                    </a:lnTo>
                    <a:lnTo>
                      <a:pt x="56" y="8"/>
                    </a:lnTo>
                    <a:lnTo>
                      <a:pt x="65" y="4"/>
                    </a:lnTo>
                    <a:lnTo>
                      <a:pt x="74" y="0"/>
                    </a:lnTo>
                    <a:lnTo>
                      <a:pt x="2432" y="0"/>
                    </a:lnTo>
                    <a:lnTo>
                      <a:pt x="2425" y="5"/>
                    </a:lnTo>
                    <a:lnTo>
                      <a:pt x="2418" y="8"/>
                    </a:lnTo>
                    <a:lnTo>
                      <a:pt x="2411" y="13"/>
                    </a:lnTo>
                    <a:lnTo>
                      <a:pt x="2404" y="16"/>
                    </a:lnTo>
                    <a:lnTo>
                      <a:pt x="2396" y="21"/>
                    </a:lnTo>
                    <a:lnTo>
                      <a:pt x="2390" y="25"/>
                    </a:lnTo>
                    <a:lnTo>
                      <a:pt x="2383" y="29"/>
                    </a:lnTo>
                    <a:lnTo>
                      <a:pt x="2376" y="33"/>
                    </a:lnTo>
                    <a:lnTo>
                      <a:pt x="0" y="33"/>
                    </a:lnTo>
                    <a:close/>
                  </a:path>
                </a:pathLst>
              </a:custGeom>
              <a:solidFill>
                <a:srgbClr val="949494"/>
              </a:solidFill>
              <a:ln w="9525">
                <a:noFill/>
                <a:round/>
              </a:ln>
            </p:spPr>
            <p:txBody>
              <a:bodyPr/>
              <a:lstStyle/>
              <a:p>
                <a:endParaRPr lang="zh-CN" altLang="en-US"/>
              </a:p>
            </p:txBody>
          </p:sp>
          <p:sp>
            <p:nvSpPr>
              <p:cNvPr id="18350" name="Freeform 167"/>
              <p:cNvSpPr/>
              <p:nvPr/>
            </p:nvSpPr>
            <p:spPr bwMode="auto">
              <a:xfrm>
                <a:off x="2596" y="3172"/>
                <a:ext cx="1206" cy="17"/>
              </a:xfrm>
              <a:custGeom>
                <a:avLst/>
                <a:gdLst>
                  <a:gd name="T0" fmla="*/ 0 w 2412"/>
                  <a:gd name="T1" fmla="*/ 1 h 33"/>
                  <a:gd name="T2" fmla="*/ 1 w 2412"/>
                  <a:gd name="T3" fmla="*/ 1 h 33"/>
                  <a:gd name="T4" fmla="*/ 1 w 2412"/>
                  <a:gd name="T5" fmla="*/ 1 h 33"/>
                  <a:gd name="T6" fmla="*/ 1 w 2412"/>
                  <a:gd name="T7" fmla="*/ 1 h 33"/>
                  <a:gd name="T8" fmla="*/ 1 w 2412"/>
                  <a:gd name="T9" fmla="*/ 1 h 33"/>
                  <a:gd name="T10" fmla="*/ 1 w 2412"/>
                  <a:gd name="T11" fmla="*/ 1 h 33"/>
                  <a:gd name="T12" fmla="*/ 1 w 2412"/>
                  <a:gd name="T13" fmla="*/ 1 h 33"/>
                  <a:gd name="T14" fmla="*/ 1 w 2412"/>
                  <a:gd name="T15" fmla="*/ 1 h 33"/>
                  <a:gd name="T16" fmla="*/ 1 w 2412"/>
                  <a:gd name="T17" fmla="*/ 0 h 33"/>
                  <a:gd name="T18" fmla="*/ 1 w 2412"/>
                  <a:gd name="T19" fmla="*/ 0 h 33"/>
                  <a:gd name="T20" fmla="*/ 1 w 2412"/>
                  <a:gd name="T21" fmla="*/ 1 h 33"/>
                  <a:gd name="T22" fmla="*/ 1 w 2412"/>
                  <a:gd name="T23" fmla="*/ 1 h 33"/>
                  <a:gd name="T24" fmla="*/ 1 w 2412"/>
                  <a:gd name="T25" fmla="*/ 1 h 33"/>
                  <a:gd name="T26" fmla="*/ 1 w 2412"/>
                  <a:gd name="T27" fmla="*/ 1 h 33"/>
                  <a:gd name="T28" fmla="*/ 1 w 2412"/>
                  <a:gd name="T29" fmla="*/ 1 h 33"/>
                  <a:gd name="T30" fmla="*/ 1 w 2412"/>
                  <a:gd name="T31" fmla="*/ 1 h 33"/>
                  <a:gd name="T32" fmla="*/ 1 w 2412"/>
                  <a:gd name="T33" fmla="*/ 1 h 33"/>
                  <a:gd name="T34" fmla="*/ 1 w 2412"/>
                  <a:gd name="T35" fmla="*/ 1 h 33"/>
                  <a:gd name="T36" fmla="*/ 0 w 2412"/>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12"/>
                  <a:gd name="T58" fmla="*/ 0 h 33"/>
                  <a:gd name="T59" fmla="*/ 2412 w 2412"/>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12" h="33">
                    <a:moveTo>
                      <a:pt x="0" y="33"/>
                    </a:moveTo>
                    <a:lnTo>
                      <a:pt x="9" y="28"/>
                    </a:lnTo>
                    <a:lnTo>
                      <a:pt x="19" y="25"/>
                    </a:lnTo>
                    <a:lnTo>
                      <a:pt x="29" y="20"/>
                    </a:lnTo>
                    <a:lnTo>
                      <a:pt x="38" y="16"/>
                    </a:lnTo>
                    <a:lnTo>
                      <a:pt x="47" y="12"/>
                    </a:lnTo>
                    <a:lnTo>
                      <a:pt x="56" y="8"/>
                    </a:lnTo>
                    <a:lnTo>
                      <a:pt x="65" y="4"/>
                    </a:lnTo>
                    <a:lnTo>
                      <a:pt x="74" y="0"/>
                    </a:lnTo>
                    <a:lnTo>
                      <a:pt x="2412" y="0"/>
                    </a:lnTo>
                    <a:lnTo>
                      <a:pt x="2406" y="3"/>
                    </a:lnTo>
                    <a:lnTo>
                      <a:pt x="2399" y="8"/>
                    </a:lnTo>
                    <a:lnTo>
                      <a:pt x="2392" y="11"/>
                    </a:lnTo>
                    <a:lnTo>
                      <a:pt x="2385" y="16"/>
                    </a:lnTo>
                    <a:lnTo>
                      <a:pt x="2378" y="20"/>
                    </a:lnTo>
                    <a:lnTo>
                      <a:pt x="2371" y="25"/>
                    </a:lnTo>
                    <a:lnTo>
                      <a:pt x="2365" y="28"/>
                    </a:lnTo>
                    <a:lnTo>
                      <a:pt x="2358" y="33"/>
                    </a:lnTo>
                    <a:lnTo>
                      <a:pt x="0" y="33"/>
                    </a:lnTo>
                    <a:close/>
                  </a:path>
                </a:pathLst>
              </a:custGeom>
              <a:solidFill>
                <a:srgbClr val="939393"/>
              </a:solidFill>
              <a:ln w="9525">
                <a:noFill/>
                <a:round/>
              </a:ln>
            </p:spPr>
            <p:txBody>
              <a:bodyPr/>
              <a:lstStyle/>
              <a:p>
                <a:endParaRPr lang="zh-CN" altLang="en-US"/>
              </a:p>
            </p:txBody>
          </p:sp>
          <p:sp>
            <p:nvSpPr>
              <p:cNvPr id="18351" name="Freeform 168"/>
              <p:cNvSpPr/>
              <p:nvPr/>
            </p:nvSpPr>
            <p:spPr bwMode="auto">
              <a:xfrm>
                <a:off x="2633" y="3156"/>
                <a:ext cx="1197" cy="16"/>
              </a:xfrm>
              <a:custGeom>
                <a:avLst/>
                <a:gdLst>
                  <a:gd name="T0" fmla="*/ 0 w 2393"/>
                  <a:gd name="T1" fmla="*/ 0 h 34"/>
                  <a:gd name="T2" fmla="*/ 1 w 2393"/>
                  <a:gd name="T3" fmla="*/ 0 h 34"/>
                  <a:gd name="T4" fmla="*/ 1 w 2393"/>
                  <a:gd name="T5" fmla="*/ 0 h 34"/>
                  <a:gd name="T6" fmla="*/ 1 w 2393"/>
                  <a:gd name="T7" fmla="*/ 0 h 34"/>
                  <a:gd name="T8" fmla="*/ 1 w 2393"/>
                  <a:gd name="T9" fmla="*/ 0 h 34"/>
                  <a:gd name="T10" fmla="*/ 1 w 2393"/>
                  <a:gd name="T11" fmla="*/ 0 h 34"/>
                  <a:gd name="T12" fmla="*/ 1 w 2393"/>
                  <a:gd name="T13" fmla="*/ 0 h 34"/>
                  <a:gd name="T14" fmla="*/ 1 w 2393"/>
                  <a:gd name="T15" fmla="*/ 0 h 34"/>
                  <a:gd name="T16" fmla="*/ 1 w 2393"/>
                  <a:gd name="T17" fmla="*/ 0 h 34"/>
                  <a:gd name="T18" fmla="*/ 1 w 2393"/>
                  <a:gd name="T19" fmla="*/ 0 h 34"/>
                  <a:gd name="T20" fmla="*/ 1 w 2393"/>
                  <a:gd name="T21" fmla="*/ 0 h 34"/>
                  <a:gd name="T22" fmla="*/ 1 w 2393"/>
                  <a:gd name="T23" fmla="*/ 0 h 34"/>
                  <a:gd name="T24" fmla="*/ 1 w 2393"/>
                  <a:gd name="T25" fmla="*/ 0 h 34"/>
                  <a:gd name="T26" fmla="*/ 1 w 2393"/>
                  <a:gd name="T27" fmla="*/ 0 h 34"/>
                  <a:gd name="T28" fmla="*/ 1 w 2393"/>
                  <a:gd name="T29" fmla="*/ 0 h 34"/>
                  <a:gd name="T30" fmla="*/ 1 w 2393"/>
                  <a:gd name="T31" fmla="*/ 0 h 34"/>
                  <a:gd name="T32" fmla="*/ 1 w 2393"/>
                  <a:gd name="T33" fmla="*/ 0 h 34"/>
                  <a:gd name="T34" fmla="*/ 1 w 2393"/>
                  <a:gd name="T35" fmla="*/ 0 h 34"/>
                  <a:gd name="T36" fmla="*/ 0 w 2393"/>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93"/>
                  <a:gd name="T58" fmla="*/ 0 h 34"/>
                  <a:gd name="T59" fmla="*/ 2393 w 2393"/>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93" h="34">
                    <a:moveTo>
                      <a:pt x="0" y="34"/>
                    </a:moveTo>
                    <a:lnTo>
                      <a:pt x="11" y="30"/>
                    </a:lnTo>
                    <a:lnTo>
                      <a:pt x="20" y="26"/>
                    </a:lnTo>
                    <a:lnTo>
                      <a:pt x="30" y="22"/>
                    </a:lnTo>
                    <a:lnTo>
                      <a:pt x="39" y="18"/>
                    </a:lnTo>
                    <a:lnTo>
                      <a:pt x="48" y="13"/>
                    </a:lnTo>
                    <a:lnTo>
                      <a:pt x="57" y="8"/>
                    </a:lnTo>
                    <a:lnTo>
                      <a:pt x="68" y="5"/>
                    </a:lnTo>
                    <a:lnTo>
                      <a:pt x="77" y="0"/>
                    </a:lnTo>
                    <a:lnTo>
                      <a:pt x="2393" y="0"/>
                    </a:lnTo>
                    <a:lnTo>
                      <a:pt x="2386" y="5"/>
                    </a:lnTo>
                    <a:lnTo>
                      <a:pt x="2379" y="8"/>
                    </a:lnTo>
                    <a:lnTo>
                      <a:pt x="2373" y="13"/>
                    </a:lnTo>
                    <a:lnTo>
                      <a:pt x="2366" y="16"/>
                    </a:lnTo>
                    <a:lnTo>
                      <a:pt x="2359" y="21"/>
                    </a:lnTo>
                    <a:lnTo>
                      <a:pt x="2352" y="26"/>
                    </a:lnTo>
                    <a:lnTo>
                      <a:pt x="2345" y="29"/>
                    </a:lnTo>
                    <a:lnTo>
                      <a:pt x="2338" y="34"/>
                    </a:lnTo>
                    <a:lnTo>
                      <a:pt x="0" y="34"/>
                    </a:lnTo>
                    <a:close/>
                  </a:path>
                </a:pathLst>
              </a:custGeom>
              <a:solidFill>
                <a:srgbClr val="929292"/>
              </a:solidFill>
              <a:ln w="9525">
                <a:noFill/>
                <a:round/>
              </a:ln>
            </p:spPr>
            <p:txBody>
              <a:bodyPr/>
              <a:lstStyle/>
              <a:p>
                <a:endParaRPr lang="zh-CN" altLang="en-US"/>
              </a:p>
            </p:txBody>
          </p:sp>
          <p:sp>
            <p:nvSpPr>
              <p:cNvPr id="18352" name="Freeform 169"/>
              <p:cNvSpPr/>
              <p:nvPr/>
            </p:nvSpPr>
            <p:spPr bwMode="auto">
              <a:xfrm>
                <a:off x="2671" y="3139"/>
                <a:ext cx="1186" cy="17"/>
              </a:xfrm>
              <a:custGeom>
                <a:avLst/>
                <a:gdLst>
                  <a:gd name="T0" fmla="*/ 0 w 2371"/>
                  <a:gd name="T1" fmla="*/ 1 h 33"/>
                  <a:gd name="T2" fmla="*/ 1 w 2371"/>
                  <a:gd name="T3" fmla="*/ 1 h 33"/>
                  <a:gd name="T4" fmla="*/ 1 w 2371"/>
                  <a:gd name="T5" fmla="*/ 1 h 33"/>
                  <a:gd name="T6" fmla="*/ 1 w 2371"/>
                  <a:gd name="T7" fmla="*/ 1 h 33"/>
                  <a:gd name="T8" fmla="*/ 1 w 2371"/>
                  <a:gd name="T9" fmla="*/ 1 h 33"/>
                  <a:gd name="T10" fmla="*/ 1 w 2371"/>
                  <a:gd name="T11" fmla="*/ 1 h 33"/>
                  <a:gd name="T12" fmla="*/ 1 w 2371"/>
                  <a:gd name="T13" fmla="*/ 1 h 33"/>
                  <a:gd name="T14" fmla="*/ 1 w 2371"/>
                  <a:gd name="T15" fmla="*/ 1 h 33"/>
                  <a:gd name="T16" fmla="*/ 1 w 2371"/>
                  <a:gd name="T17" fmla="*/ 0 h 33"/>
                  <a:gd name="T18" fmla="*/ 1 w 2371"/>
                  <a:gd name="T19" fmla="*/ 0 h 33"/>
                  <a:gd name="T20" fmla="*/ 1 w 2371"/>
                  <a:gd name="T21" fmla="*/ 1 h 33"/>
                  <a:gd name="T22" fmla="*/ 1 w 2371"/>
                  <a:gd name="T23" fmla="*/ 1 h 33"/>
                  <a:gd name="T24" fmla="*/ 1 w 2371"/>
                  <a:gd name="T25" fmla="*/ 1 h 33"/>
                  <a:gd name="T26" fmla="*/ 1 w 2371"/>
                  <a:gd name="T27" fmla="*/ 1 h 33"/>
                  <a:gd name="T28" fmla="*/ 1 w 2371"/>
                  <a:gd name="T29" fmla="*/ 1 h 33"/>
                  <a:gd name="T30" fmla="*/ 1 w 2371"/>
                  <a:gd name="T31" fmla="*/ 1 h 33"/>
                  <a:gd name="T32" fmla="*/ 1 w 2371"/>
                  <a:gd name="T33" fmla="*/ 1 h 33"/>
                  <a:gd name="T34" fmla="*/ 1 w 2371"/>
                  <a:gd name="T35" fmla="*/ 1 h 33"/>
                  <a:gd name="T36" fmla="*/ 0 w 2371"/>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71"/>
                  <a:gd name="T58" fmla="*/ 0 h 33"/>
                  <a:gd name="T59" fmla="*/ 2371 w 2371"/>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71" h="33">
                    <a:moveTo>
                      <a:pt x="0" y="33"/>
                    </a:moveTo>
                    <a:lnTo>
                      <a:pt x="9" y="29"/>
                    </a:lnTo>
                    <a:lnTo>
                      <a:pt x="19" y="25"/>
                    </a:lnTo>
                    <a:lnTo>
                      <a:pt x="28" y="21"/>
                    </a:lnTo>
                    <a:lnTo>
                      <a:pt x="39" y="16"/>
                    </a:lnTo>
                    <a:lnTo>
                      <a:pt x="48" y="13"/>
                    </a:lnTo>
                    <a:lnTo>
                      <a:pt x="57" y="8"/>
                    </a:lnTo>
                    <a:lnTo>
                      <a:pt x="67" y="5"/>
                    </a:lnTo>
                    <a:lnTo>
                      <a:pt x="76" y="0"/>
                    </a:lnTo>
                    <a:lnTo>
                      <a:pt x="2371" y="0"/>
                    </a:lnTo>
                    <a:lnTo>
                      <a:pt x="2364" y="5"/>
                    </a:lnTo>
                    <a:lnTo>
                      <a:pt x="2357" y="8"/>
                    </a:lnTo>
                    <a:lnTo>
                      <a:pt x="2350" y="13"/>
                    </a:lnTo>
                    <a:lnTo>
                      <a:pt x="2344" y="16"/>
                    </a:lnTo>
                    <a:lnTo>
                      <a:pt x="2337" y="21"/>
                    </a:lnTo>
                    <a:lnTo>
                      <a:pt x="2330" y="25"/>
                    </a:lnTo>
                    <a:lnTo>
                      <a:pt x="2323" y="29"/>
                    </a:lnTo>
                    <a:lnTo>
                      <a:pt x="2316" y="33"/>
                    </a:lnTo>
                    <a:lnTo>
                      <a:pt x="0" y="33"/>
                    </a:lnTo>
                    <a:close/>
                  </a:path>
                </a:pathLst>
              </a:custGeom>
              <a:solidFill>
                <a:srgbClr val="919191"/>
              </a:solidFill>
              <a:ln w="9525">
                <a:noFill/>
                <a:round/>
              </a:ln>
            </p:spPr>
            <p:txBody>
              <a:bodyPr/>
              <a:lstStyle/>
              <a:p>
                <a:endParaRPr lang="zh-CN" altLang="en-US"/>
              </a:p>
            </p:txBody>
          </p:sp>
          <p:sp>
            <p:nvSpPr>
              <p:cNvPr id="18353" name="Freeform 170"/>
              <p:cNvSpPr/>
              <p:nvPr/>
            </p:nvSpPr>
            <p:spPr bwMode="auto">
              <a:xfrm>
                <a:off x="2710" y="3122"/>
                <a:ext cx="1175" cy="17"/>
              </a:xfrm>
              <a:custGeom>
                <a:avLst/>
                <a:gdLst>
                  <a:gd name="T0" fmla="*/ 0 w 2351"/>
                  <a:gd name="T1" fmla="*/ 1 h 33"/>
                  <a:gd name="T2" fmla="*/ 0 w 2351"/>
                  <a:gd name="T3" fmla="*/ 1 h 33"/>
                  <a:gd name="T4" fmla="*/ 0 w 2351"/>
                  <a:gd name="T5" fmla="*/ 1 h 33"/>
                  <a:gd name="T6" fmla="*/ 0 w 2351"/>
                  <a:gd name="T7" fmla="*/ 1 h 33"/>
                  <a:gd name="T8" fmla="*/ 0 w 2351"/>
                  <a:gd name="T9" fmla="*/ 1 h 33"/>
                  <a:gd name="T10" fmla="*/ 0 w 2351"/>
                  <a:gd name="T11" fmla="*/ 1 h 33"/>
                  <a:gd name="T12" fmla="*/ 0 w 2351"/>
                  <a:gd name="T13" fmla="*/ 1 h 33"/>
                  <a:gd name="T14" fmla="*/ 0 w 2351"/>
                  <a:gd name="T15" fmla="*/ 1 h 33"/>
                  <a:gd name="T16" fmla="*/ 0 w 2351"/>
                  <a:gd name="T17" fmla="*/ 0 h 33"/>
                  <a:gd name="T18" fmla="*/ 0 w 2351"/>
                  <a:gd name="T19" fmla="*/ 0 h 33"/>
                  <a:gd name="T20" fmla="*/ 0 w 2351"/>
                  <a:gd name="T21" fmla="*/ 1 h 33"/>
                  <a:gd name="T22" fmla="*/ 0 w 2351"/>
                  <a:gd name="T23" fmla="*/ 1 h 33"/>
                  <a:gd name="T24" fmla="*/ 0 w 2351"/>
                  <a:gd name="T25" fmla="*/ 1 h 33"/>
                  <a:gd name="T26" fmla="*/ 0 w 2351"/>
                  <a:gd name="T27" fmla="*/ 1 h 33"/>
                  <a:gd name="T28" fmla="*/ 0 w 2351"/>
                  <a:gd name="T29" fmla="*/ 1 h 33"/>
                  <a:gd name="T30" fmla="*/ 0 w 2351"/>
                  <a:gd name="T31" fmla="*/ 1 h 33"/>
                  <a:gd name="T32" fmla="*/ 0 w 2351"/>
                  <a:gd name="T33" fmla="*/ 1 h 33"/>
                  <a:gd name="T34" fmla="*/ 0 w 2351"/>
                  <a:gd name="T35" fmla="*/ 1 h 33"/>
                  <a:gd name="T36" fmla="*/ 0 w 2351"/>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51"/>
                  <a:gd name="T58" fmla="*/ 0 h 33"/>
                  <a:gd name="T59" fmla="*/ 2351 w 2351"/>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51" h="33">
                    <a:moveTo>
                      <a:pt x="0" y="33"/>
                    </a:moveTo>
                    <a:lnTo>
                      <a:pt x="10" y="28"/>
                    </a:lnTo>
                    <a:lnTo>
                      <a:pt x="20" y="25"/>
                    </a:lnTo>
                    <a:lnTo>
                      <a:pt x="30" y="20"/>
                    </a:lnTo>
                    <a:lnTo>
                      <a:pt x="40" y="16"/>
                    </a:lnTo>
                    <a:lnTo>
                      <a:pt x="49" y="12"/>
                    </a:lnTo>
                    <a:lnTo>
                      <a:pt x="59" y="8"/>
                    </a:lnTo>
                    <a:lnTo>
                      <a:pt x="69" y="4"/>
                    </a:lnTo>
                    <a:lnTo>
                      <a:pt x="79" y="0"/>
                    </a:lnTo>
                    <a:lnTo>
                      <a:pt x="2351" y="0"/>
                    </a:lnTo>
                    <a:lnTo>
                      <a:pt x="2344" y="4"/>
                    </a:lnTo>
                    <a:lnTo>
                      <a:pt x="2336" y="8"/>
                    </a:lnTo>
                    <a:lnTo>
                      <a:pt x="2329" y="12"/>
                    </a:lnTo>
                    <a:lnTo>
                      <a:pt x="2322" y="16"/>
                    </a:lnTo>
                    <a:lnTo>
                      <a:pt x="2315" y="20"/>
                    </a:lnTo>
                    <a:lnTo>
                      <a:pt x="2309" y="25"/>
                    </a:lnTo>
                    <a:lnTo>
                      <a:pt x="2302" y="28"/>
                    </a:lnTo>
                    <a:lnTo>
                      <a:pt x="2295" y="33"/>
                    </a:lnTo>
                    <a:lnTo>
                      <a:pt x="0" y="33"/>
                    </a:lnTo>
                    <a:close/>
                  </a:path>
                </a:pathLst>
              </a:custGeom>
              <a:solidFill>
                <a:srgbClr val="909090"/>
              </a:solidFill>
              <a:ln w="9525">
                <a:noFill/>
                <a:round/>
              </a:ln>
            </p:spPr>
            <p:txBody>
              <a:bodyPr/>
              <a:lstStyle/>
              <a:p>
                <a:endParaRPr lang="zh-CN" altLang="en-US"/>
              </a:p>
            </p:txBody>
          </p:sp>
          <p:sp>
            <p:nvSpPr>
              <p:cNvPr id="18354" name="Freeform 171"/>
              <p:cNvSpPr/>
              <p:nvPr/>
            </p:nvSpPr>
            <p:spPr bwMode="auto">
              <a:xfrm>
                <a:off x="2749" y="3106"/>
                <a:ext cx="1163" cy="16"/>
              </a:xfrm>
              <a:custGeom>
                <a:avLst/>
                <a:gdLst>
                  <a:gd name="T0" fmla="*/ 0 w 2326"/>
                  <a:gd name="T1" fmla="*/ 0 h 34"/>
                  <a:gd name="T2" fmla="*/ 1 w 2326"/>
                  <a:gd name="T3" fmla="*/ 0 h 34"/>
                  <a:gd name="T4" fmla="*/ 1 w 2326"/>
                  <a:gd name="T5" fmla="*/ 0 h 34"/>
                  <a:gd name="T6" fmla="*/ 1 w 2326"/>
                  <a:gd name="T7" fmla="*/ 0 h 34"/>
                  <a:gd name="T8" fmla="*/ 1 w 2326"/>
                  <a:gd name="T9" fmla="*/ 0 h 34"/>
                  <a:gd name="T10" fmla="*/ 1 w 2326"/>
                  <a:gd name="T11" fmla="*/ 0 h 34"/>
                  <a:gd name="T12" fmla="*/ 1 w 2326"/>
                  <a:gd name="T13" fmla="*/ 0 h 34"/>
                  <a:gd name="T14" fmla="*/ 1 w 2326"/>
                  <a:gd name="T15" fmla="*/ 0 h 34"/>
                  <a:gd name="T16" fmla="*/ 1 w 2326"/>
                  <a:gd name="T17" fmla="*/ 0 h 34"/>
                  <a:gd name="T18" fmla="*/ 1 w 2326"/>
                  <a:gd name="T19" fmla="*/ 0 h 34"/>
                  <a:gd name="T20" fmla="*/ 1 w 2326"/>
                  <a:gd name="T21" fmla="*/ 0 h 34"/>
                  <a:gd name="T22" fmla="*/ 1 w 2326"/>
                  <a:gd name="T23" fmla="*/ 0 h 34"/>
                  <a:gd name="T24" fmla="*/ 1 w 2326"/>
                  <a:gd name="T25" fmla="*/ 0 h 34"/>
                  <a:gd name="T26" fmla="*/ 1 w 2326"/>
                  <a:gd name="T27" fmla="*/ 0 h 34"/>
                  <a:gd name="T28" fmla="*/ 1 w 2326"/>
                  <a:gd name="T29" fmla="*/ 0 h 34"/>
                  <a:gd name="T30" fmla="*/ 1 w 2326"/>
                  <a:gd name="T31" fmla="*/ 0 h 34"/>
                  <a:gd name="T32" fmla="*/ 1 w 2326"/>
                  <a:gd name="T33" fmla="*/ 0 h 34"/>
                  <a:gd name="T34" fmla="*/ 1 w 2326"/>
                  <a:gd name="T35" fmla="*/ 0 h 34"/>
                  <a:gd name="T36" fmla="*/ 0 w 2326"/>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26"/>
                  <a:gd name="T58" fmla="*/ 0 h 34"/>
                  <a:gd name="T59" fmla="*/ 2326 w 2326"/>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26" h="34">
                    <a:moveTo>
                      <a:pt x="0" y="34"/>
                    </a:moveTo>
                    <a:lnTo>
                      <a:pt x="10" y="29"/>
                    </a:lnTo>
                    <a:lnTo>
                      <a:pt x="19" y="26"/>
                    </a:lnTo>
                    <a:lnTo>
                      <a:pt x="29" y="21"/>
                    </a:lnTo>
                    <a:lnTo>
                      <a:pt x="40" y="16"/>
                    </a:lnTo>
                    <a:lnTo>
                      <a:pt x="49" y="12"/>
                    </a:lnTo>
                    <a:lnTo>
                      <a:pt x="59" y="8"/>
                    </a:lnTo>
                    <a:lnTo>
                      <a:pt x="68" y="4"/>
                    </a:lnTo>
                    <a:lnTo>
                      <a:pt x="78" y="0"/>
                    </a:lnTo>
                    <a:lnTo>
                      <a:pt x="2326" y="0"/>
                    </a:lnTo>
                    <a:lnTo>
                      <a:pt x="2320" y="5"/>
                    </a:lnTo>
                    <a:lnTo>
                      <a:pt x="2313" y="8"/>
                    </a:lnTo>
                    <a:lnTo>
                      <a:pt x="2306" y="13"/>
                    </a:lnTo>
                    <a:lnTo>
                      <a:pt x="2299" y="16"/>
                    </a:lnTo>
                    <a:lnTo>
                      <a:pt x="2292" y="21"/>
                    </a:lnTo>
                    <a:lnTo>
                      <a:pt x="2285" y="26"/>
                    </a:lnTo>
                    <a:lnTo>
                      <a:pt x="2279" y="29"/>
                    </a:lnTo>
                    <a:lnTo>
                      <a:pt x="2272" y="34"/>
                    </a:lnTo>
                    <a:lnTo>
                      <a:pt x="0" y="34"/>
                    </a:lnTo>
                    <a:close/>
                  </a:path>
                </a:pathLst>
              </a:custGeom>
              <a:solidFill>
                <a:srgbClr val="8F8F8F"/>
              </a:solidFill>
              <a:ln w="9525">
                <a:noFill/>
                <a:round/>
              </a:ln>
            </p:spPr>
            <p:txBody>
              <a:bodyPr/>
              <a:lstStyle/>
              <a:p>
                <a:endParaRPr lang="zh-CN" altLang="en-US"/>
              </a:p>
            </p:txBody>
          </p:sp>
          <p:sp>
            <p:nvSpPr>
              <p:cNvPr id="18355" name="Freeform 172"/>
              <p:cNvSpPr/>
              <p:nvPr/>
            </p:nvSpPr>
            <p:spPr bwMode="auto">
              <a:xfrm>
                <a:off x="2788" y="3089"/>
                <a:ext cx="1152" cy="17"/>
              </a:xfrm>
              <a:custGeom>
                <a:avLst/>
                <a:gdLst>
                  <a:gd name="T0" fmla="*/ 0 w 2303"/>
                  <a:gd name="T1" fmla="*/ 1 h 33"/>
                  <a:gd name="T2" fmla="*/ 1 w 2303"/>
                  <a:gd name="T3" fmla="*/ 1 h 33"/>
                  <a:gd name="T4" fmla="*/ 1 w 2303"/>
                  <a:gd name="T5" fmla="*/ 1 h 33"/>
                  <a:gd name="T6" fmla="*/ 1 w 2303"/>
                  <a:gd name="T7" fmla="*/ 1 h 33"/>
                  <a:gd name="T8" fmla="*/ 1 w 2303"/>
                  <a:gd name="T9" fmla="*/ 1 h 33"/>
                  <a:gd name="T10" fmla="*/ 1 w 2303"/>
                  <a:gd name="T11" fmla="*/ 1 h 33"/>
                  <a:gd name="T12" fmla="*/ 1 w 2303"/>
                  <a:gd name="T13" fmla="*/ 1 h 33"/>
                  <a:gd name="T14" fmla="*/ 1 w 2303"/>
                  <a:gd name="T15" fmla="*/ 1 h 33"/>
                  <a:gd name="T16" fmla="*/ 1 w 2303"/>
                  <a:gd name="T17" fmla="*/ 0 h 33"/>
                  <a:gd name="T18" fmla="*/ 1 w 2303"/>
                  <a:gd name="T19" fmla="*/ 0 h 33"/>
                  <a:gd name="T20" fmla="*/ 1 w 2303"/>
                  <a:gd name="T21" fmla="*/ 1 h 33"/>
                  <a:gd name="T22" fmla="*/ 1 w 2303"/>
                  <a:gd name="T23" fmla="*/ 1 h 33"/>
                  <a:gd name="T24" fmla="*/ 1 w 2303"/>
                  <a:gd name="T25" fmla="*/ 1 h 33"/>
                  <a:gd name="T26" fmla="*/ 1 w 2303"/>
                  <a:gd name="T27" fmla="*/ 1 h 33"/>
                  <a:gd name="T28" fmla="*/ 1 w 2303"/>
                  <a:gd name="T29" fmla="*/ 1 h 33"/>
                  <a:gd name="T30" fmla="*/ 1 w 2303"/>
                  <a:gd name="T31" fmla="*/ 1 h 33"/>
                  <a:gd name="T32" fmla="*/ 1 w 2303"/>
                  <a:gd name="T33" fmla="*/ 1 h 33"/>
                  <a:gd name="T34" fmla="*/ 1 w 2303"/>
                  <a:gd name="T35" fmla="*/ 1 h 33"/>
                  <a:gd name="T36" fmla="*/ 0 w 2303"/>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03"/>
                  <a:gd name="T58" fmla="*/ 0 h 33"/>
                  <a:gd name="T59" fmla="*/ 2303 w 2303"/>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03" h="33">
                    <a:moveTo>
                      <a:pt x="0" y="33"/>
                    </a:moveTo>
                    <a:lnTo>
                      <a:pt x="11" y="29"/>
                    </a:lnTo>
                    <a:lnTo>
                      <a:pt x="20" y="25"/>
                    </a:lnTo>
                    <a:lnTo>
                      <a:pt x="30" y="21"/>
                    </a:lnTo>
                    <a:lnTo>
                      <a:pt x="39" y="16"/>
                    </a:lnTo>
                    <a:lnTo>
                      <a:pt x="49" y="12"/>
                    </a:lnTo>
                    <a:lnTo>
                      <a:pt x="59" y="8"/>
                    </a:lnTo>
                    <a:lnTo>
                      <a:pt x="69" y="3"/>
                    </a:lnTo>
                    <a:lnTo>
                      <a:pt x="78" y="0"/>
                    </a:lnTo>
                    <a:lnTo>
                      <a:pt x="2303" y="0"/>
                    </a:lnTo>
                    <a:lnTo>
                      <a:pt x="2296" y="5"/>
                    </a:lnTo>
                    <a:lnTo>
                      <a:pt x="2290" y="8"/>
                    </a:lnTo>
                    <a:lnTo>
                      <a:pt x="2283" y="13"/>
                    </a:lnTo>
                    <a:lnTo>
                      <a:pt x="2276" y="16"/>
                    </a:lnTo>
                    <a:lnTo>
                      <a:pt x="2269" y="21"/>
                    </a:lnTo>
                    <a:lnTo>
                      <a:pt x="2262" y="25"/>
                    </a:lnTo>
                    <a:lnTo>
                      <a:pt x="2255" y="29"/>
                    </a:lnTo>
                    <a:lnTo>
                      <a:pt x="2248" y="33"/>
                    </a:lnTo>
                    <a:lnTo>
                      <a:pt x="0" y="33"/>
                    </a:lnTo>
                    <a:close/>
                  </a:path>
                </a:pathLst>
              </a:custGeom>
              <a:solidFill>
                <a:srgbClr val="8E8E8E"/>
              </a:solidFill>
              <a:ln w="9525">
                <a:noFill/>
                <a:round/>
              </a:ln>
            </p:spPr>
            <p:txBody>
              <a:bodyPr/>
              <a:lstStyle/>
              <a:p>
                <a:endParaRPr lang="zh-CN" altLang="en-US"/>
              </a:p>
            </p:txBody>
          </p:sp>
          <p:sp>
            <p:nvSpPr>
              <p:cNvPr id="18356" name="Freeform 173"/>
              <p:cNvSpPr/>
              <p:nvPr/>
            </p:nvSpPr>
            <p:spPr bwMode="auto">
              <a:xfrm>
                <a:off x="2827" y="3072"/>
                <a:ext cx="1141" cy="17"/>
              </a:xfrm>
              <a:custGeom>
                <a:avLst/>
                <a:gdLst>
                  <a:gd name="T0" fmla="*/ 0 w 2281"/>
                  <a:gd name="T1" fmla="*/ 1 h 33"/>
                  <a:gd name="T2" fmla="*/ 1 w 2281"/>
                  <a:gd name="T3" fmla="*/ 1 h 33"/>
                  <a:gd name="T4" fmla="*/ 1 w 2281"/>
                  <a:gd name="T5" fmla="*/ 1 h 33"/>
                  <a:gd name="T6" fmla="*/ 1 w 2281"/>
                  <a:gd name="T7" fmla="*/ 1 h 33"/>
                  <a:gd name="T8" fmla="*/ 1 w 2281"/>
                  <a:gd name="T9" fmla="*/ 1 h 33"/>
                  <a:gd name="T10" fmla="*/ 1 w 2281"/>
                  <a:gd name="T11" fmla="*/ 1 h 33"/>
                  <a:gd name="T12" fmla="*/ 1 w 2281"/>
                  <a:gd name="T13" fmla="*/ 1 h 33"/>
                  <a:gd name="T14" fmla="*/ 1 w 2281"/>
                  <a:gd name="T15" fmla="*/ 1 h 33"/>
                  <a:gd name="T16" fmla="*/ 1 w 2281"/>
                  <a:gd name="T17" fmla="*/ 0 h 33"/>
                  <a:gd name="T18" fmla="*/ 1 w 2281"/>
                  <a:gd name="T19" fmla="*/ 0 h 33"/>
                  <a:gd name="T20" fmla="*/ 1 w 2281"/>
                  <a:gd name="T21" fmla="*/ 1 h 33"/>
                  <a:gd name="T22" fmla="*/ 1 w 2281"/>
                  <a:gd name="T23" fmla="*/ 1 h 33"/>
                  <a:gd name="T24" fmla="*/ 1 w 2281"/>
                  <a:gd name="T25" fmla="*/ 1 h 33"/>
                  <a:gd name="T26" fmla="*/ 1 w 2281"/>
                  <a:gd name="T27" fmla="*/ 1 h 33"/>
                  <a:gd name="T28" fmla="*/ 1 w 2281"/>
                  <a:gd name="T29" fmla="*/ 1 h 33"/>
                  <a:gd name="T30" fmla="*/ 1 w 2281"/>
                  <a:gd name="T31" fmla="*/ 1 h 33"/>
                  <a:gd name="T32" fmla="*/ 1 w 2281"/>
                  <a:gd name="T33" fmla="*/ 1 h 33"/>
                  <a:gd name="T34" fmla="*/ 1 w 2281"/>
                  <a:gd name="T35" fmla="*/ 1 h 33"/>
                  <a:gd name="T36" fmla="*/ 0 w 2281"/>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81"/>
                  <a:gd name="T58" fmla="*/ 0 h 33"/>
                  <a:gd name="T59" fmla="*/ 2281 w 2281"/>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81" h="33">
                    <a:moveTo>
                      <a:pt x="0" y="33"/>
                    </a:moveTo>
                    <a:lnTo>
                      <a:pt x="10" y="28"/>
                    </a:lnTo>
                    <a:lnTo>
                      <a:pt x="19" y="25"/>
                    </a:lnTo>
                    <a:lnTo>
                      <a:pt x="30" y="20"/>
                    </a:lnTo>
                    <a:lnTo>
                      <a:pt x="40" y="16"/>
                    </a:lnTo>
                    <a:lnTo>
                      <a:pt x="49" y="12"/>
                    </a:lnTo>
                    <a:lnTo>
                      <a:pt x="59" y="8"/>
                    </a:lnTo>
                    <a:lnTo>
                      <a:pt x="68" y="4"/>
                    </a:lnTo>
                    <a:lnTo>
                      <a:pt x="79" y="0"/>
                    </a:lnTo>
                    <a:lnTo>
                      <a:pt x="2281" y="0"/>
                    </a:lnTo>
                    <a:lnTo>
                      <a:pt x="2274" y="3"/>
                    </a:lnTo>
                    <a:lnTo>
                      <a:pt x="2267" y="8"/>
                    </a:lnTo>
                    <a:lnTo>
                      <a:pt x="2261" y="11"/>
                    </a:lnTo>
                    <a:lnTo>
                      <a:pt x="2254" y="16"/>
                    </a:lnTo>
                    <a:lnTo>
                      <a:pt x="2246" y="20"/>
                    </a:lnTo>
                    <a:lnTo>
                      <a:pt x="2239" y="25"/>
                    </a:lnTo>
                    <a:lnTo>
                      <a:pt x="2232" y="28"/>
                    </a:lnTo>
                    <a:lnTo>
                      <a:pt x="2225" y="33"/>
                    </a:lnTo>
                    <a:lnTo>
                      <a:pt x="0" y="33"/>
                    </a:lnTo>
                    <a:close/>
                  </a:path>
                </a:pathLst>
              </a:custGeom>
              <a:solidFill>
                <a:srgbClr val="8D8D8D"/>
              </a:solidFill>
              <a:ln w="9525">
                <a:noFill/>
                <a:round/>
              </a:ln>
            </p:spPr>
            <p:txBody>
              <a:bodyPr/>
              <a:lstStyle/>
              <a:p>
                <a:endParaRPr lang="zh-CN" altLang="en-US"/>
              </a:p>
            </p:txBody>
          </p:sp>
          <p:sp>
            <p:nvSpPr>
              <p:cNvPr id="18357" name="Freeform 174"/>
              <p:cNvSpPr/>
              <p:nvPr/>
            </p:nvSpPr>
            <p:spPr bwMode="auto">
              <a:xfrm>
                <a:off x="2866" y="3056"/>
                <a:ext cx="1129" cy="16"/>
              </a:xfrm>
              <a:custGeom>
                <a:avLst/>
                <a:gdLst>
                  <a:gd name="T0" fmla="*/ 0 w 2257"/>
                  <a:gd name="T1" fmla="*/ 0 h 34"/>
                  <a:gd name="T2" fmla="*/ 1 w 2257"/>
                  <a:gd name="T3" fmla="*/ 0 h 34"/>
                  <a:gd name="T4" fmla="*/ 1 w 2257"/>
                  <a:gd name="T5" fmla="*/ 0 h 34"/>
                  <a:gd name="T6" fmla="*/ 1 w 2257"/>
                  <a:gd name="T7" fmla="*/ 0 h 34"/>
                  <a:gd name="T8" fmla="*/ 1 w 2257"/>
                  <a:gd name="T9" fmla="*/ 0 h 34"/>
                  <a:gd name="T10" fmla="*/ 1 w 2257"/>
                  <a:gd name="T11" fmla="*/ 0 h 34"/>
                  <a:gd name="T12" fmla="*/ 1 w 2257"/>
                  <a:gd name="T13" fmla="*/ 0 h 34"/>
                  <a:gd name="T14" fmla="*/ 1 w 2257"/>
                  <a:gd name="T15" fmla="*/ 0 h 34"/>
                  <a:gd name="T16" fmla="*/ 1 w 2257"/>
                  <a:gd name="T17" fmla="*/ 0 h 34"/>
                  <a:gd name="T18" fmla="*/ 1 w 2257"/>
                  <a:gd name="T19" fmla="*/ 0 h 34"/>
                  <a:gd name="T20" fmla="*/ 1 w 2257"/>
                  <a:gd name="T21" fmla="*/ 0 h 34"/>
                  <a:gd name="T22" fmla="*/ 1 w 2257"/>
                  <a:gd name="T23" fmla="*/ 0 h 34"/>
                  <a:gd name="T24" fmla="*/ 1 w 2257"/>
                  <a:gd name="T25" fmla="*/ 0 h 34"/>
                  <a:gd name="T26" fmla="*/ 1 w 2257"/>
                  <a:gd name="T27" fmla="*/ 0 h 34"/>
                  <a:gd name="T28" fmla="*/ 1 w 2257"/>
                  <a:gd name="T29" fmla="*/ 0 h 34"/>
                  <a:gd name="T30" fmla="*/ 1 w 2257"/>
                  <a:gd name="T31" fmla="*/ 0 h 34"/>
                  <a:gd name="T32" fmla="*/ 1 w 2257"/>
                  <a:gd name="T33" fmla="*/ 0 h 34"/>
                  <a:gd name="T34" fmla="*/ 1 w 2257"/>
                  <a:gd name="T35" fmla="*/ 0 h 34"/>
                  <a:gd name="T36" fmla="*/ 0 w 2257"/>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57"/>
                  <a:gd name="T58" fmla="*/ 0 h 34"/>
                  <a:gd name="T59" fmla="*/ 2257 w 2257"/>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57" h="34">
                    <a:moveTo>
                      <a:pt x="0" y="34"/>
                    </a:moveTo>
                    <a:lnTo>
                      <a:pt x="10" y="29"/>
                    </a:lnTo>
                    <a:lnTo>
                      <a:pt x="20" y="26"/>
                    </a:lnTo>
                    <a:lnTo>
                      <a:pt x="30" y="21"/>
                    </a:lnTo>
                    <a:lnTo>
                      <a:pt x="41" y="16"/>
                    </a:lnTo>
                    <a:lnTo>
                      <a:pt x="50" y="13"/>
                    </a:lnTo>
                    <a:lnTo>
                      <a:pt x="60" y="8"/>
                    </a:lnTo>
                    <a:lnTo>
                      <a:pt x="70" y="5"/>
                    </a:lnTo>
                    <a:lnTo>
                      <a:pt x="81" y="0"/>
                    </a:lnTo>
                    <a:lnTo>
                      <a:pt x="2257" y="0"/>
                    </a:lnTo>
                    <a:lnTo>
                      <a:pt x="2250" y="5"/>
                    </a:lnTo>
                    <a:lnTo>
                      <a:pt x="2243" y="8"/>
                    </a:lnTo>
                    <a:lnTo>
                      <a:pt x="2236" y="13"/>
                    </a:lnTo>
                    <a:lnTo>
                      <a:pt x="2229" y="16"/>
                    </a:lnTo>
                    <a:lnTo>
                      <a:pt x="2223" y="21"/>
                    </a:lnTo>
                    <a:lnTo>
                      <a:pt x="2216" y="26"/>
                    </a:lnTo>
                    <a:lnTo>
                      <a:pt x="2209" y="29"/>
                    </a:lnTo>
                    <a:lnTo>
                      <a:pt x="2202" y="34"/>
                    </a:lnTo>
                    <a:lnTo>
                      <a:pt x="0" y="34"/>
                    </a:lnTo>
                    <a:close/>
                  </a:path>
                </a:pathLst>
              </a:custGeom>
              <a:solidFill>
                <a:srgbClr val="8C8C8C"/>
              </a:solidFill>
              <a:ln w="9525">
                <a:noFill/>
                <a:round/>
              </a:ln>
            </p:spPr>
            <p:txBody>
              <a:bodyPr/>
              <a:lstStyle/>
              <a:p>
                <a:endParaRPr lang="zh-CN" altLang="en-US"/>
              </a:p>
            </p:txBody>
          </p:sp>
          <p:sp>
            <p:nvSpPr>
              <p:cNvPr id="18358" name="Freeform 175"/>
              <p:cNvSpPr/>
              <p:nvPr/>
            </p:nvSpPr>
            <p:spPr bwMode="auto">
              <a:xfrm>
                <a:off x="2907" y="3039"/>
                <a:ext cx="1115" cy="17"/>
              </a:xfrm>
              <a:custGeom>
                <a:avLst/>
                <a:gdLst>
                  <a:gd name="T0" fmla="*/ 0 w 2230"/>
                  <a:gd name="T1" fmla="*/ 1 h 33"/>
                  <a:gd name="T2" fmla="*/ 1 w 2230"/>
                  <a:gd name="T3" fmla="*/ 1 h 33"/>
                  <a:gd name="T4" fmla="*/ 1 w 2230"/>
                  <a:gd name="T5" fmla="*/ 1 h 33"/>
                  <a:gd name="T6" fmla="*/ 1 w 2230"/>
                  <a:gd name="T7" fmla="*/ 1 h 33"/>
                  <a:gd name="T8" fmla="*/ 1 w 2230"/>
                  <a:gd name="T9" fmla="*/ 1 h 33"/>
                  <a:gd name="T10" fmla="*/ 1 w 2230"/>
                  <a:gd name="T11" fmla="*/ 1 h 33"/>
                  <a:gd name="T12" fmla="*/ 1 w 2230"/>
                  <a:gd name="T13" fmla="*/ 1 h 33"/>
                  <a:gd name="T14" fmla="*/ 1 w 2230"/>
                  <a:gd name="T15" fmla="*/ 1 h 33"/>
                  <a:gd name="T16" fmla="*/ 1 w 2230"/>
                  <a:gd name="T17" fmla="*/ 0 h 33"/>
                  <a:gd name="T18" fmla="*/ 1 w 2230"/>
                  <a:gd name="T19" fmla="*/ 0 h 33"/>
                  <a:gd name="T20" fmla="*/ 1 w 2230"/>
                  <a:gd name="T21" fmla="*/ 1 h 33"/>
                  <a:gd name="T22" fmla="*/ 1 w 2230"/>
                  <a:gd name="T23" fmla="*/ 1 h 33"/>
                  <a:gd name="T24" fmla="*/ 1 w 2230"/>
                  <a:gd name="T25" fmla="*/ 1 h 33"/>
                  <a:gd name="T26" fmla="*/ 1 w 2230"/>
                  <a:gd name="T27" fmla="*/ 1 h 33"/>
                  <a:gd name="T28" fmla="*/ 1 w 2230"/>
                  <a:gd name="T29" fmla="*/ 1 h 33"/>
                  <a:gd name="T30" fmla="*/ 1 w 2230"/>
                  <a:gd name="T31" fmla="*/ 1 h 33"/>
                  <a:gd name="T32" fmla="*/ 1 w 2230"/>
                  <a:gd name="T33" fmla="*/ 1 h 33"/>
                  <a:gd name="T34" fmla="*/ 1 w 2230"/>
                  <a:gd name="T35" fmla="*/ 1 h 33"/>
                  <a:gd name="T36" fmla="*/ 0 w 2230"/>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30"/>
                  <a:gd name="T58" fmla="*/ 0 h 33"/>
                  <a:gd name="T59" fmla="*/ 2230 w 2230"/>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30" h="33">
                    <a:moveTo>
                      <a:pt x="0" y="33"/>
                    </a:moveTo>
                    <a:lnTo>
                      <a:pt x="10" y="29"/>
                    </a:lnTo>
                    <a:lnTo>
                      <a:pt x="20" y="25"/>
                    </a:lnTo>
                    <a:lnTo>
                      <a:pt x="30" y="21"/>
                    </a:lnTo>
                    <a:lnTo>
                      <a:pt x="41" y="16"/>
                    </a:lnTo>
                    <a:lnTo>
                      <a:pt x="50" y="13"/>
                    </a:lnTo>
                    <a:lnTo>
                      <a:pt x="60" y="8"/>
                    </a:lnTo>
                    <a:lnTo>
                      <a:pt x="70" y="5"/>
                    </a:lnTo>
                    <a:lnTo>
                      <a:pt x="80" y="0"/>
                    </a:lnTo>
                    <a:lnTo>
                      <a:pt x="2230" y="0"/>
                    </a:lnTo>
                    <a:lnTo>
                      <a:pt x="2224" y="5"/>
                    </a:lnTo>
                    <a:lnTo>
                      <a:pt x="2217" y="8"/>
                    </a:lnTo>
                    <a:lnTo>
                      <a:pt x="2210" y="13"/>
                    </a:lnTo>
                    <a:lnTo>
                      <a:pt x="2203" y="16"/>
                    </a:lnTo>
                    <a:lnTo>
                      <a:pt x="2196" y="21"/>
                    </a:lnTo>
                    <a:lnTo>
                      <a:pt x="2189" y="25"/>
                    </a:lnTo>
                    <a:lnTo>
                      <a:pt x="2183" y="29"/>
                    </a:lnTo>
                    <a:lnTo>
                      <a:pt x="2176" y="33"/>
                    </a:lnTo>
                    <a:lnTo>
                      <a:pt x="0" y="33"/>
                    </a:lnTo>
                    <a:close/>
                  </a:path>
                </a:pathLst>
              </a:custGeom>
              <a:solidFill>
                <a:srgbClr val="8B8B8B"/>
              </a:solidFill>
              <a:ln w="9525">
                <a:noFill/>
                <a:round/>
              </a:ln>
            </p:spPr>
            <p:txBody>
              <a:bodyPr/>
              <a:lstStyle/>
              <a:p>
                <a:endParaRPr lang="zh-CN" altLang="en-US"/>
              </a:p>
            </p:txBody>
          </p:sp>
          <p:sp>
            <p:nvSpPr>
              <p:cNvPr id="18359" name="Freeform 176"/>
              <p:cNvSpPr/>
              <p:nvPr/>
            </p:nvSpPr>
            <p:spPr bwMode="auto">
              <a:xfrm>
                <a:off x="2947" y="3022"/>
                <a:ext cx="1103" cy="17"/>
              </a:xfrm>
              <a:custGeom>
                <a:avLst/>
                <a:gdLst>
                  <a:gd name="T0" fmla="*/ 0 w 2206"/>
                  <a:gd name="T1" fmla="*/ 1 h 33"/>
                  <a:gd name="T2" fmla="*/ 1 w 2206"/>
                  <a:gd name="T3" fmla="*/ 1 h 33"/>
                  <a:gd name="T4" fmla="*/ 1 w 2206"/>
                  <a:gd name="T5" fmla="*/ 1 h 33"/>
                  <a:gd name="T6" fmla="*/ 1 w 2206"/>
                  <a:gd name="T7" fmla="*/ 1 h 33"/>
                  <a:gd name="T8" fmla="*/ 1 w 2206"/>
                  <a:gd name="T9" fmla="*/ 1 h 33"/>
                  <a:gd name="T10" fmla="*/ 1 w 2206"/>
                  <a:gd name="T11" fmla="*/ 1 h 33"/>
                  <a:gd name="T12" fmla="*/ 1 w 2206"/>
                  <a:gd name="T13" fmla="*/ 1 h 33"/>
                  <a:gd name="T14" fmla="*/ 1 w 2206"/>
                  <a:gd name="T15" fmla="*/ 1 h 33"/>
                  <a:gd name="T16" fmla="*/ 1 w 2206"/>
                  <a:gd name="T17" fmla="*/ 0 h 33"/>
                  <a:gd name="T18" fmla="*/ 1 w 2206"/>
                  <a:gd name="T19" fmla="*/ 0 h 33"/>
                  <a:gd name="T20" fmla="*/ 1 w 2206"/>
                  <a:gd name="T21" fmla="*/ 1 h 33"/>
                  <a:gd name="T22" fmla="*/ 1 w 2206"/>
                  <a:gd name="T23" fmla="*/ 1 h 33"/>
                  <a:gd name="T24" fmla="*/ 1 w 2206"/>
                  <a:gd name="T25" fmla="*/ 1 h 33"/>
                  <a:gd name="T26" fmla="*/ 1 w 2206"/>
                  <a:gd name="T27" fmla="*/ 1 h 33"/>
                  <a:gd name="T28" fmla="*/ 1 w 2206"/>
                  <a:gd name="T29" fmla="*/ 1 h 33"/>
                  <a:gd name="T30" fmla="*/ 1 w 2206"/>
                  <a:gd name="T31" fmla="*/ 1 h 33"/>
                  <a:gd name="T32" fmla="*/ 1 w 2206"/>
                  <a:gd name="T33" fmla="*/ 1 h 33"/>
                  <a:gd name="T34" fmla="*/ 1 w 2206"/>
                  <a:gd name="T35" fmla="*/ 1 h 33"/>
                  <a:gd name="T36" fmla="*/ 0 w 2206"/>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06"/>
                  <a:gd name="T58" fmla="*/ 0 h 33"/>
                  <a:gd name="T59" fmla="*/ 2206 w 2206"/>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06" h="33">
                    <a:moveTo>
                      <a:pt x="0" y="33"/>
                    </a:moveTo>
                    <a:lnTo>
                      <a:pt x="11" y="28"/>
                    </a:lnTo>
                    <a:lnTo>
                      <a:pt x="21" y="25"/>
                    </a:lnTo>
                    <a:lnTo>
                      <a:pt x="31" y="20"/>
                    </a:lnTo>
                    <a:lnTo>
                      <a:pt x="42" y="16"/>
                    </a:lnTo>
                    <a:lnTo>
                      <a:pt x="52" y="11"/>
                    </a:lnTo>
                    <a:lnTo>
                      <a:pt x="62" y="8"/>
                    </a:lnTo>
                    <a:lnTo>
                      <a:pt x="72" y="3"/>
                    </a:lnTo>
                    <a:lnTo>
                      <a:pt x="83" y="0"/>
                    </a:lnTo>
                    <a:lnTo>
                      <a:pt x="2206" y="0"/>
                    </a:lnTo>
                    <a:lnTo>
                      <a:pt x="2199" y="4"/>
                    </a:lnTo>
                    <a:lnTo>
                      <a:pt x="2192" y="8"/>
                    </a:lnTo>
                    <a:lnTo>
                      <a:pt x="2185" y="12"/>
                    </a:lnTo>
                    <a:lnTo>
                      <a:pt x="2178" y="16"/>
                    </a:lnTo>
                    <a:lnTo>
                      <a:pt x="2171" y="20"/>
                    </a:lnTo>
                    <a:lnTo>
                      <a:pt x="2164" y="25"/>
                    </a:lnTo>
                    <a:lnTo>
                      <a:pt x="2157" y="28"/>
                    </a:lnTo>
                    <a:lnTo>
                      <a:pt x="2150" y="33"/>
                    </a:lnTo>
                    <a:lnTo>
                      <a:pt x="0" y="33"/>
                    </a:lnTo>
                    <a:close/>
                  </a:path>
                </a:pathLst>
              </a:custGeom>
              <a:solidFill>
                <a:srgbClr val="8A8A8A"/>
              </a:solidFill>
              <a:ln w="9525">
                <a:noFill/>
                <a:round/>
              </a:ln>
            </p:spPr>
            <p:txBody>
              <a:bodyPr/>
              <a:lstStyle/>
              <a:p>
                <a:endParaRPr lang="zh-CN" altLang="en-US"/>
              </a:p>
            </p:txBody>
          </p:sp>
          <p:sp>
            <p:nvSpPr>
              <p:cNvPr id="18360" name="Freeform 177"/>
              <p:cNvSpPr/>
              <p:nvPr/>
            </p:nvSpPr>
            <p:spPr bwMode="auto">
              <a:xfrm>
                <a:off x="2988" y="3006"/>
                <a:ext cx="1090" cy="16"/>
              </a:xfrm>
              <a:custGeom>
                <a:avLst/>
                <a:gdLst>
                  <a:gd name="T0" fmla="*/ 0 w 2178"/>
                  <a:gd name="T1" fmla="*/ 0 h 34"/>
                  <a:gd name="T2" fmla="*/ 1 w 2178"/>
                  <a:gd name="T3" fmla="*/ 0 h 34"/>
                  <a:gd name="T4" fmla="*/ 1 w 2178"/>
                  <a:gd name="T5" fmla="*/ 0 h 34"/>
                  <a:gd name="T6" fmla="*/ 1 w 2178"/>
                  <a:gd name="T7" fmla="*/ 0 h 34"/>
                  <a:gd name="T8" fmla="*/ 1 w 2178"/>
                  <a:gd name="T9" fmla="*/ 0 h 34"/>
                  <a:gd name="T10" fmla="*/ 1 w 2178"/>
                  <a:gd name="T11" fmla="*/ 0 h 34"/>
                  <a:gd name="T12" fmla="*/ 1 w 2178"/>
                  <a:gd name="T13" fmla="*/ 0 h 34"/>
                  <a:gd name="T14" fmla="*/ 1 w 2178"/>
                  <a:gd name="T15" fmla="*/ 0 h 34"/>
                  <a:gd name="T16" fmla="*/ 1 w 2178"/>
                  <a:gd name="T17" fmla="*/ 0 h 34"/>
                  <a:gd name="T18" fmla="*/ 1 w 2178"/>
                  <a:gd name="T19" fmla="*/ 0 h 34"/>
                  <a:gd name="T20" fmla="*/ 1 w 2178"/>
                  <a:gd name="T21" fmla="*/ 0 h 34"/>
                  <a:gd name="T22" fmla="*/ 1 w 2178"/>
                  <a:gd name="T23" fmla="*/ 0 h 34"/>
                  <a:gd name="T24" fmla="*/ 1 w 2178"/>
                  <a:gd name="T25" fmla="*/ 0 h 34"/>
                  <a:gd name="T26" fmla="*/ 1 w 2178"/>
                  <a:gd name="T27" fmla="*/ 0 h 34"/>
                  <a:gd name="T28" fmla="*/ 1 w 2178"/>
                  <a:gd name="T29" fmla="*/ 0 h 34"/>
                  <a:gd name="T30" fmla="*/ 1 w 2178"/>
                  <a:gd name="T31" fmla="*/ 0 h 34"/>
                  <a:gd name="T32" fmla="*/ 1 w 2178"/>
                  <a:gd name="T33" fmla="*/ 0 h 34"/>
                  <a:gd name="T34" fmla="*/ 1 w 2178"/>
                  <a:gd name="T35" fmla="*/ 0 h 34"/>
                  <a:gd name="T36" fmla="*/ 0 w 2178"/>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78"/>
                  <a:gd name="T58" fmla="*/ 0 h 34"/>
                  <a:gd name="T59" fmla="*/ 2178 w 2178"/>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78" h="34">
                    <a:moveTo>
                      <a:pt x="0" y="34"/>
                    </a:moveTo>
                    <a:lnTo>
                      <a:pt x="10" y="29"/>
                    </a:lnTo>
                    <a:lnTo>
                      <a:pt x="20" y="26"/>
                    </a:lnTo>
                    <a:lnTo>
                      <a:pt x="30" y="21"/>
                    </a:lnTo>
                    <a:lnTo>
                      <a:pt x="41" y="16"/>
                    </a:lnTo>
                    <a:lnTo>
                      <a:pt x="51" y="13"/>
                    </a:lnTo>
                    <a:lnTo>
                      <a:pt x="61" y="8"/>
                    </a:lnTo>
                    <a:lnTo>
                      <a:pt x="71" y="5"/>
                    </a:lnTo>
                    <a:lnTo>
                      <a:pt x="82" y="0"/>
                    </a:lnTo>
                    <a:lnTo>
                      <a:pt x="2178" y="0"/>
                    </a:lnTo>
                    <a:lnTo>
                      <a:pt x="2171" y="5"/>
                    </a:lnTo>
                    <a:lnTo>
                      <a:pt x="2164" y="8"/>
                    </a:lnTo>
                    <a:lnTo>
                      <a:pt x="2158" y="13"/>
                    </a:lnTo>
                    <a:lnTo>
                      <a:pt x="2151" y="18"/>
                    </a:lnTo>
                    <a:lnTo>
                      <a:pt x="2144" y="22"/>
                    </a:lnTo>
                    <a:lnTo>
                      <a:pt x="2137" y="26"/>
                    </a:lnTo>
                    <a:lnTo>
                      <a:pt x="2130" y="30"/>
                    </a:lnTo>
                    <a:lnTo>
                      <a:pt x="2123" y="34"/>
                    </a:lnTo>
                    <a:lnTo>
                      <a:pt x="0" y="34"/>
                    </a:lnTo>
                    <a:close/>
                  </a:path>
                </a:pathLst>
              </a:custGeom>
              <a:solidFill>
                <a:srgbClr val="898989"/>
              </a:solidFill>
              <a:ln w="9525">
                <a:noFill/>
                <a:round/>
              </a:ln>
            </p:spPr>
            <p:txBody>
              <a:bodyPr/>
              <a:lstStyle/>
              <a:p>
                <a:endParaRPr lang="zh-CN" altLang="en-US"/>
              </a:p>
            </p:txBody>
          </p:sp>
          <p:sp>
            <p:nvSpPr>
              <p:cNvPr id="18361" name="Freeform 178"/>
              <p:cNvSpPr/>
              <p:nvPr/>
            </p:nvSpPr>
            <p:spPr bwMode="auto">
              <a:xfrm>
                <a:off x="3029" y="2989"/>
                <a:ext cx="1076" cy="17"/>
              </a:xfrm>
              <a:custGeom>
                <a:avLst/>
                <a:gdLst>
                  <a:gd name="T0" fmla="*/ 0 w 2152"/>
                  <a:gd name="T1" fmla="*/ 1 h 33"/>
                  <a:gd name="T2" fmla="*/ 1 w 2152"/>
                  <a:gd name="T3" fmla="*/ 1 h 33"/>
                  <a:gd name="T4" fmla="*/ 1 w 2152"/>
                  <a:gd name="T5" fmla="*/ 1 h 33"/>
                  <a:gd name="T6" fmla="*/ 1 w 2152"/>
                  <a:gd name="T7" fmla="*/ 1 h 33"/>
                  <a:gd name="T8" fmla="*/ 1 w 2152"/>
                  <a:gd name="T9" fmla="*/ 1 h 33"/>
                  <a:gd name="T10" fmla="*/ 1 w 2152"/>
                  <a:gd name="T11" fmla="*/ 1 h 33"/>
                  <a:gd name="T12" fmla="*/ 1 w 2152"/>
                  <a:gd name="T13" fmla="*/ 1 h 33"/>
                  <a:gd name="T14" fmla="*/ 1 w 2152"/>
                  <a:gd name="T15" fmla="*/ 1 h 33"/>
                  <a:gd name="T16" fmla="*/ 1 w 2152"/>
                  <a:gd name="T17" fmla="*/ 0 h 33"/>
                  <a:gd name="T18" fmla="*/ 1 w 2152"/>
                  <a:gd name="T19" fmla="*/ 0 h 33"/>
                  <a:gd name="T20" fmla="*/ 1 w 2152"/>
                  <a:gd name="T21" fmla="*/ 1 h 33"/>
                  <a:gd name="T22" fmla="*/ 1 w 2152"/>
                  <a:gd name="T23" fmla="*/ 1 h 33"/>
                  <a:gd name="T24" fmla="*/ 1 w 2152"/>
                  <a:gd name="T25" fmla="*/ 1 h 33"/>
                  <a:gd name="T26" fmla="*/ 1 w 2152"/>
                  <a:gd name="T27" fmla="*/ 1 h 33"/>
                  <a:gd name="T28" fmla="*/ 1 w 2152"/>
                  <a:gd name="T29" fmla="*/ 1 h 33"/>
                  <a:gd name="T30" fmla="*/ 1 w 2152"/>
                  <a:gd name="T31" fmla="*/ 1 h 33"/>
                  <a:gd name="T32" fmla="*/ 1 w 2152"/>
                  <a:gd name="T33" fmla="*/ 1 h 33"/>
                  <a:gd name="T34" fmla="*/ 1 w 2152"/>
                  <a:gd name="T35" fmla="*/ 1 h 33"/>
                  <a:gd name="T36" fmla="*/ 0 w 2152"/>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52"/>
                  <a:gd name="T58" fmla="*/ 0 h 33"/>
                  <a:gd name="T59" fmla="*/ 2152 w 2152"/>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52" h="33">
                    <a:moveTo>
                      <a:pt x="0" y="33"/>
                    </a:moveTo>
                    <a:lnTo>
                      <a:pt x="10" y="29"/>
                    </a:lnTo>
                    <a:lnTo>
                      <a:pt x="21" y="25"/>
                    </a:lnTo>
                    <a:lnTo>
                      <a:pt x="32" y="21"/>
                    </a:lnTo>
                    <a:lnTo>
                      <a:pt x="42" y="16"/>
                    </a:lnTo>
                    <a:lnTo>
                      <a:pt x="52" y="13"/>
                    </a:lnTo>
                    <a:lnTo>
                      <a:pt x="62" y="8"/>
                    </a:lnTo>
                    <a:lnTo>
                      <a:pt x="74" y="5"/>
                    </a:lnTo>
                    <a:lnTo>
                      <a:pt x="84" y="0"/>
                    </a:lnTo>
                    <a:lnTo>
                      <a:pt x="2152" y="0"/>
                    </a:lnTo>
                    <a:lnTo>
                      <a:pt x="2145" y="5"/>
                    </a:lnTo>
                    <a:lnTo>
                      <a:pt x="2138" y="8"/>
                    </a:lnTo>
                    <a:lnTo>
                      <a:pt x="2131" y="13"/>
                    </a:lnTo>
                    <a:lnTo>
                      <a:pt x="2125" y="17"/>
                    </a:lnTo>
                    <a:lnTo>
                      <a:pt x="2117" y="22"/>
                    </a:lnTo>
                    <a:lnTo>
                      <a:pt x="2110" y="25"/>
                    </a:lnTo>
                    <a:lnTo>
                      <a:pt x="2103" y="30"/>
                    </a:lnTo>
                    <a:lnTo>
                      <a:pt x="2096" y="33"/>
                    </a:lnTo>
                    <a:lnTo>
                      <a:pt x="0" y="33"/>
                    </a:lnTo>
                    <a:close/>
                  </a:path>
                </a:pathLst>
              </a:custGeom>
              <a:solidFill>
                <a:srgbClr val="888888"/>
              </a:solidFill>
              <a:ln w="9525">
                <a:noFill/>
                <a:round/>
              </a:ln>
            </p:spPr>
            <p:txBody>
              <a:bodyPr/>
              <a:lstStyle/>
              <a:p>
                <a:endParaRPr lang="zh-CN" altLang="en-US"/>
              </a:p>
            </p:txBody>
          </p:sp>
          <p:sp>
            <p:nvSpPr>
              <p:cNvPr id="18362" name="Freeform 179"/>
              <p:cNvSpPr/>
              <p:nvPr/>
            </p:nvSpPr>
            <p:spPr bwMode="auto">
              <a:xfrm>
                <a:off x="3072" y="2972"/>
                <a:ext cx="1061" cy="17"/>
              </a:xfrm>
              <a:custGeom>
                <a:avLst/>
                <a:gdLst>
                  <a:gd name="T0" fmla="*/ 0 w 2124"/>
                  <a:gd name="T1" fmla="*/ 1 h 33"/>
                  <a:gd name="T2" fmla="*/ 0 w 2124"/>
                  <a:gd name="T3" fmla="*/ 1 h 33"/>
                  <a:gd name="T4" fmla="*/ 0 w 2124"/>
                  <a:gd name="T5" fmla="*/ 1 h 33"/>
                  <a:gd name="T6" fmla="*/ 0 w 2124"/>
                  <a:gd name="T7" fmla="*/ 1 h 33"/>
                  <a:gd name="T8" fmla="*/ 0 w 2124"/>
                  <a:gd name="T9" fmla="*/ 1 h 33"/>
                  <a:gd name="T10" fmla="*/ 0 w 2124"/>
                  <a:gd name="T11" fmla="*/ 1 h 33"/>
                  <a:gd name="T12" fmla="*/ 0 w 2124"/>
                  <a:gd name="T13" fmla="*/ 1 h 33"/>
                  <a:gd name="T14" fmla="*/ 0 w 2124"/>
                  <a:gd name="T15" fmla="*/ 1 h 33"/>
                  <a:gd name="T16" fmla="*/ 0 w 2124"/>
                  <a:gd name="T17" fmla="*/ 0 h 33"/>
                  <a:gd name="T18" fmla="*/ 0 w 2124"/>
                  <a:gd name="T19" fmla="*/ 0 h 33"/>
                  <a:gd name="T20" fmla="*/ 0 w 2124"/>
                  <a:gd name="T21" fmla="*/ 1 h 33"/>
                  <a:gd name="T22" fmla="*/ 0 w 2124"/>
                  <a:gd name="T23" fmla="*/ 1 h 33"/>
                  <a:gd name="T24" fmla="*/ 0 w 2124"/>
                  <a:gd name="T25" fmla="*/ 1 h 33"/>
                  <a:gd name="T26" fmla="*/ 0 w 2124"/>
                  <a:gd name="T27" fmla="*/ 1 h 33"/>
                  <a:gd name="T28" fmla="*/ 0 w 2124"/>
                  <a:gd name="T29" fmla="*/ 1 h 33"/>
                  <a:gd name="T30" fmla="*/ 0 w 2124"/>
                  <a:gd name="T31" fmla="*/ 1 h 33"/>
                  <a:gd name="T32" fmla="*/ 0 w 2124"/>
                  <a:gd name="T33" fmla="*/ 1 h 33"/>
                  <a:gd name="T34" fmla="*/ 0 w 2124"/>
                  <a:gd name="T35" fmla="*/ 1 h 33"/>
                  <a:gd name="T36" fmla="*/ 0 w 2124"/>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24"/>
                  <a:gd name="T58" fmla="*/ 0 h 33"/>
                  <a:gd name="T59" fmla="*/ 2124 w 2124"/>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24" h="33">
                    <a:moveTo>
                      <a:pt x="0" y="33"/>
                    </a:moveTo>
                    <a:lnTo>
                      <a:pt x="10" y="28"/>
                    </a:lnTo>
                    <a:lnTo>
                      <a:pt x="21" y="25"/>
                    </a:lnTo>
                    <a:lnTo>
                      <a:pt x="31" y="20"/>
                    </a:lnTo>
                    <a:lnTo>
                      <a:pt x="42" y="16"/>
                    </a:lnTo>
                    <a:lnTo>
                      <a:pt x="52" y="12"/>
                    </a:lnTo>
                    <a:lnTo>
                      <a:pt x="63" y="8"/>
                    </a:lnTo>
                    <a:lnTo>
                      <a:pt x="73" y="4"/>
                    </a:lnTo>
                    <a:lnTo>
                      <a:pt x="83" y="0"/>
                    </a:lnTo>
                    <a:lnTo>
                      <a:pt x="2124" y="0"/>
                    </a:lnTo>
                    <a:lnTo>
                      <a:pt x="2117" y="4"/>
                    </a:lnTo>
                    <a:lnTo>
                      <a:pt x="2110" y="8"/>
                    </a:lnTo>
                    <a:lnTo>
                      <a:pt x="2103" y="12"/>
                    </a:lnTo>
                    <a:lnTo>
                      <a:pt x="2096" y="17"/>
                    </a:lnTo>
                    <a:lnTo>
                      <a:pt x="2088" y="21"/>
                    </a:lnTo>
                    <a:lnTo>
                      <a:pt x="2082" y="25"/>
                    </a:lnTo>
                    <a:lnTo>
                      <a:pt x="2075" y="30"/>
                    </a:lnTo>
                    <a:lnTo>
                      <a:pt x="2068" y="33"/>
                    </a:lnTo>
                    <a:lnTo>
                      <a:pt x="0" y="33"/>
                    </a:lnTo>
                    <a:close/>
                  </a:path>
                </a:pathLst>
              </a:custGeom>
              <a:solidFill>
                <a:srgbClr val="878787"/>
              </a:solidFill>
              <a:ln w="9525">
                <a:noFill/>
                <a:round/>
              </a:ln>
            </p:spPr>
            <p:txBody>
              <a:bodyPr/>
              <a:lstStyle/>
              <a:p>
                <a:endParaRPr lang="zh-CN" altLang="en-US"/>
              </a:p>
            </p:txBody>
          </p:sp>
          <p:sp>
            <p:nvSpPr>
              <p:cNvPr id="18363" name="Freeform 180"/>
              <p:cNvSpPr/>
              <p:nvPr/>
            </p:nvSpPr>
            <p:spPr bwMode="auto">
              <a:xfrm>
                <a:off x="3113" y="2956"/>
                <a:ext cx="1049" cy="16"/>
              </a:xfrm>
              <a:custGeom>
                <a:avLst/>
                <a:gdLst>
                  <a:gd name="T0" fmla="*/ 0 w 2098"/>
                  <a:gd name="T1" fmla="*/ 0 h 34"/>
                  <a:gd name="T2" fmla="*/ 1 w 2098"/>
                  <a:gd name="T3" fmla="*/ 0 h 34"/>
                  <a:gd name="T4" fmla="*/ 1 w 2098"/>
                  <a:gd name="T5" fmla="*/ 0 h 34"/>
                  <a:gd name="T6" fmla="*/ 1 w 2098"/>
                  <a:gd name="T7" fmla="*/ 0 h 34"/>
                  <a:gd name="T8" fmla="*/ 1 w 2098"/>
                  <a:gd name="T9" fmla="*/ 0 h 34"/>
                  <a:gd name="T10" fmla="*/ 1 w 2098"/>
                  <a:gd name="T11" fmla="*/ 0 h 34"/>
                  <a:gd name="T12" fmla="*/ 1 w 2098"/>
                  <a:gd name="T13" fmla="*/ 0 h 34"/>
                  <a:gd name="T14" fmla="*/ 1 w 2098"/>
                  <a:gd name="T15" fmla="*/ 0 h 34"/>
                  <a:gd name="T16" fmla="*/ 1 w 2098"/>
                  <a:gd name="T17" fmla="*/ 0 h 34"/>
                  <a:gd name="T18" fmla="*/ 1 w 2098"/>
                  <a:gd name="T19" fmla="*/ 0 h 34"/>
                  <a:gd name="T20" fmla="*/ 1 w 2098"/>
                  <a:gd name="T21" fmla="*/ 0 h 34"/>
                  <a:gd name="T22" fmla="*/ 1 w 2098"/>
                  <a:gd name="T23" fmla="*/ 0 h 34"/>
                  <a:gd name="T24" fmla="*/ 1 w 2098"/>
                  <a:gd name="T25" fmla="*/ 0 h 34"/>
                  <a:gd name="T26" fmla="*/ 1 w 2098"/>
                  <a:gd name="T27" fmla="*/ 0 h 34"/>
                  <a:gd name="T28" fmla="*/ 1 w 2098"/>
                  <a:gd name="T29" fmla="*/ 0 h 34"/>
                  <a:gd name="T30" fmla="*/ 1 w 2098"/>
                  <a:gd name="T31" fmla="*/ 0 h 34"/>
                  <a:gd name="T32" fmla="*/ 1 w 2098"/>
                  <a:gd name="T33" fmla="*/ 0 h 34"/>
                  <a:gd name="T34" fmla="*/ 1 w 2098"/>
                  <a:gd name="T35" fmla="*/ 0 h 34"/>
                  <a:gd name="T36" fmla="*/ 0 w 2098"/>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98"/>
                  <a:gd name="T58" fmla="*/ 0 h 34"/>
                  <a:gd name="T59" fmla="*/ 2098 w 2098"/>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98" h="34">
                    <a:moveTo>
                      <a:pt x="0" y="34"/>
                    </a:moveTo>
                    <a:lnTo>
                      <a:pt x="10" y="29"/>
                    </a:lnTo>
                    <a:lnTo>
                      <a:pt x="22" y="26"/>
                    </a:lnTo>
                    <a:lnTo>
                      <a:pt x="32" y="21"/>
                    </a:lnTo>
                    <a:lnTo>
                      <a:pt x="44" y="16"/>
                    </a:lnTo>
                    <a:lnTo>
                      <a:pt x="55" y="13"/>
                    </a:lnTo>
                    <a:lnTo>
                      <a:pt x="65" y="8"/>
                    </a:lnTo>
                    <a:lnTo>
                      <a:pt x="77" y="5"/>
                    </a:lnTo>
                    <a:lnTo>
                      <a:pt x="87" y="0"/>
                    </a:lnTo>
                    <a:lnTo>
                      <a:pt x="2098" y="0"/>
                    </a:lnTo>
                    <a:lnTo>
                      <a:pt x="2091" y="5"/>
                    </a:lnTo>
                    <a:lnTo>
                      <a:pt x="2084" y="8"/>
                    </a:lnTo>
                    <a:lnTo>
                      <a:pt x="2077" y="13"/>
                    </a:lnTo>
                    <a:lnTo>
                      <a:pt x="2069" y="18"/>
                    </a:lnTo>
                    <a:lnTo>
                      <a:pt x="2062" y="22"/>
                    </a:lnTo>
                    <a:lnTo>
                      <a:pt x="2056" y="26"/>
                    </a:lnTo>
                    <a:lnTo>
                      <a:pt x="2048" y="30"/>
                    </a:lnTo>
                    <a:lnTo>
                      <a:pt x="2041" y="34"/>
                    </a:lnTo>
                    <a:lnTo>
                      <a:pt x="0" y="34"/>
                    </a:lnTo>
                    <a:close/>
                  </a:path>
                </a:pathLst>
              </a:custGeom>
              <a:solidFill>
                <a:srgbClr val="868686"/>
              </a:solidFill>
              <a:ln w="9525">
                <a:noFill/>
                <a:round/>
              </a:ln>
            </p:spPr>
            <p:txBody>
              <a:bodyPr/>
              <a:lstStyle/>
              <a:p>
                <a:endParaRPr lang="zh-CN" altLang="en-US"/>
              </a:p>
            </p:txBody>
          </p:sp>
          <p:sp>
            <p:nvSpPr>
              <p:cNvPr id="18364" name="Freeform 181"/>
              <p:cNvSpPr/>
              <p:nvPr/>
            </p:nvSpPr>
            <p:spPr bwMode="auto">
              <a:xfrm>
                <a:off x="3156" y="2939"/>
                <a:ext cx="1035" cy="17"/>
              </a:xfrm>
              <a:custGeom>
                <a:avLst/>
                <a:gdLst>
                  <a:gd name="T0" fmla="*/ 0 w 2069"/>
                  <a:gd name="T1" fmla="*/ 1 h 33"/>
                  <a:gd name="T2" fmla="*/ 1 w 2069"/>
                  <a:gd name="T3" fmla="*/ 1 h 33"/>
                  <a:gd name="T4" fmla="*/ 1 w 2069"/>
                  <a:gd name="T5" fmla="*/ 1 h 33"/>
                  <a:gd name="T6" fmla="*/ 1 w 2069"/>
                  <a:gd name="T7" fmla="*/ 1 h 33"/>
                  <a:gd name="T8" fmla="*/ 1 w 2069"/>
                  <a:gd name="T9" fmla="*/ 1 h 33"/>
                  <a:gd name="T10" fmla="*/ 1 w 2069"/>
                  <a:gd name="T11" fmla="*/ 1 h 33"/>
                  <a:gd name="T12" fmla="*/ 1 w 2069"/>
                  <a:gd name="T13" fmla="*/ 1 h 33"/>
                  <a:gd name="T14" fmla="*/ 1 w 2069"/>
                  <a:gd name="T15" fmla="*/ 1 h 33"/>
                  <a:gd name="T16" fmla="*/ 1 w 2069"/>
                  <a:gd name="T17" fmla="*/ 0 h 33"/>
                  <a:gd name="T18" fmla="*/ 1 w 2069"/>
                  <a:gd name="T19" fmla="*/ 0 h 33"/>
                  <a:gd name="T20" fmla="*/ 1 w 2069"/>
                  <a:gd name="T21" fmla="*/ 1 h 33"/>
                  <a:gd name="T22" fmla="*/ 1 w 2069"/>
                  <a:gd name="T23" fmla="*/ 1 h 33"/>
                  <a:gd name="T24" fmla="*/ 1 w 2069"/>
                  <a:gd name="T25" fmla="*/ 1 h 33"/>
                  <a:gd name="T26" fmla="*/ 1 w 2069"/>
                  <a:gd name="T27" fmla="*/ 1 h 33"/>
                  <a:gd name="T28" fmla="*/ 1 w 2069"/>
                  <a:gd name="T29" fmla="*/ 1 h 33"/>
                  <a:gd name="T30" fmla="*/ 1 w 2069"/>
                  <a:gd name="T31" fmla="*/ 1 h 33"/>
                  <a:gd name="T32" fmla="*/ 1 w 2069"/>
                  <a:gd name="T33" fmla="*/ 1 h 33"/>
                  <a:gd name="T34" fmla="*/ 1 w 2069"/>
                  <a:gd name="T35" fmla="*/ 1 h 33"/>
                  <a:gd name="T36" fmla="*/ 0 w 2069"/>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69"/>
                  <a:gd name="T58" fmla="*/ 0 h 33"/>
                  <a:gd name="T59" fmla="*/ 2069 w 2069"/>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69" h="33">
                    <a:moveTo>
                      <a:pt x="0" y="33"/>
                    </a:moveTo>
                    <a:lnTo>
                      <a:pt x="11" y="29"/>
                    </a:lnTo>
                    <a:lnTo>
                      <a:pt x="22" y="25"/>
                    </a:lnTo>
                    <a:lnTo>
                      <a:pt x="33" y="21"/>
                    </a:lnTo>
                    <a:lnTo>
                      <a:pt x="43" y="16"/>
                    </a:lnTo>
                    <a:lnTo>
                      <a:pt x="55" y="11"/>
                    </a:lnTo>
                    <a:lnTo>
                      <a:pt x="65" y="8"/>
                    </a:lnTo>
                    <a:lnTo>
                      <a:pt x="76" y="3"/>
                    </a:lnTo>
                    <a:lnTo>
                      <a:pt x="87" y="0"/>
                    </a:lnTo>
                    <a:lnTo>
                      <a:pt x="2069" y="0"/>
                    </a:lnTo>
                    <a:lnTo>
                      <a:pt x="2062" y="5"/>
                    </a:lnTo>
                    <a:lnTo>
                      <a:pt x="2054" y="8"/>
                    </a:lnTo>
                    <a:lnTo>
                      <a:pt x="2047" y="13"/>
                    </a:lnTo>
                    <a:lnTo>
                      <a:pt x="2040" y="16"/>
                    </a:lnTo>
                    <a:lnTo>
                      <a:pt x="2032" y="21"/>
                    </a:lnTo>
                    <a:lnTo>
                      <a:pt x="2026" y="25"/>
                    </a:lnTo>
                    <a:lnTo>
                      <a:pt x="2018" y="29"/>
                    </a:lnTo>
                    <a:lnTo>
                      <a:pt x="2011" y="33"/>
                    </a:lnTo>
                    <a:lnTo>
                      <a:pt x="0" y="33"/>
                    </a:lnTo>
                    <a:close/>
                  </a:path>
                </a:pathLst>
              </a:custGeom>
              <a:solidFill>
                <a:srgbClr val="858585"/>
              </a:solidFill>
              <a:ln w="9525">
                <a:noFill/>
                <a:round/>
              </a:ln>
            </p:spPr>
            <p:txBody>
              <a:bodyPr/>
              <a:lstStyle/>
              <a:p>
                <a:endParaRPr lang="zh-CN" altLang="en-US"/>
              </a:p>
            </p:txBody>
          </p:sp>
          <p:sp>
            <p:nvSpPr>
              <p:cNvPr id="18365" name="Freeform 182"/>
              <p:cNvSpPr/>
              <p:nvPr/>
            </p:nvSpPr>
            <p:spPr bwMode="auto">
              <a:xfrm>
                <a:off x="3200" y="2922"/>
                <a:ext cx="1019" cy="17"/>
              </a:xfrm>
              <a:custGeom>
                <a:avLst/>
                <a:gdLst>
                  <a:gd name="T0" fmla="*/ 0 w 2039"/>
                  <a:gd name="T1" fmla="*/ 1 h 33"/>
                  <a:gd name="T2" fmla="*/ 0 w 2039"/>
                  <a:gd name="T3" fmla="*/ 1 h 33"/>
                  <a:gd name="T4" fmla="*/ 0 w 2039"/>
                  <a:gd name="T5" fmla="*/ 1 h 33"/>
                  <a:gd name="T6" fmla="*/ 0 w 2039"/>
                  <a:gd name="T7" fmla="*/ 1 h 33"/>
                  <a:gd name="T8" fmla="*/ 0 w 2039"/>
                  <a:gd name="T9" fmla="*/ 1 h 33"/>
                  <a:gd name="T10" fmla="*/ 0 w 2039"/>
                  <a:gd name="T11" fmla="*/ 1 h 33"/>
                  <a:gd name="T12" fmla="*/ 0 w 2039"/>
                  <a:gd name="T13" fmla="*/ 1 h 33"/>
                  <a:gd name="T14" fmla="*/ 0 w 2039"/>
                  <a:gd name="T15" fmla="*/ 1 h 33"/>
                  <a:gd name="T16" fmla="*/ 0 w 2039"/>
                  <a:gd name="T17" fmla="*/ 0 h 33"/>
                  <a:gd name="T18" fmla="*/ 0 w 2039"/>
                  <a:gd name="T19" fmla="*/ 0 h 33"/>
                  <a:gd name="T20" fmla="*/ 0 w 2039"/>
                  <a:gd name="T21" fmla="*/ 1 h 33"/>
                  <a:gd name="T22" fmla="*/ 0 w 2039"/>
                  <a:gd name="T23" fmla="*/ 1 h 33"/>
                  <a:gd name="T24" fmla="*/ 0 w 2039"/>
                  <a:gd name="T25" fmla="*/ 1 h 33"/>
                  <a:gd name="T26" fmla="*/ 0 w 2039"/>
                  <a:gd name="T27" fmla="*/ 1 h 33"/>
                  <a:gd name="T28" fmla="*/ 0 w 2039"/>
                  <a:gd name="T29" fmla="*/ 1 h 33"/>
                  <a:gd name="T30" fmla="*/ 0 w 2039"/>
                  <a:gd name="T31" fmla="*/ 1 h 33"/>
                  <a:gd name="T32" fmla="*/ 0 w 2039"/>
                  <a:gd name="T33" fmla="*/ 1 h 33"/>
                  <a:gd name="T34" fmla="*/ 0 w 2039"/>
                  <a:gd name="T35" fmla="*/ 1 h 33"/>
                  <a:gd name="T36" fmla="*/ 0 w 2039"/>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9"/>
                  <a:gd name="T58" fmla="*/ 0 h 33"/>
                  <a:gd name="T59" fmla="*/ 2039 w 2039"/>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9" h="33">
                    <a:moveTo>
                      <a:pt x="0" y="33"/>
                    </a:moveTo>
                    <a:lnTo>
                      <a:pt x="11" y="28"/>
                    </a:lnTo>
                    <a:lnTo>
                      <a:pt x="21" y="25"/>
                    </a:lnTo>
                    <a:lnTo>
                      <a:pt x="33" y="20"/>
                    </a:lnTo>
                    <a:lnTo>
                      <a:pt x="43" y="16"/>
                    </a:lnTo>
                    <a:lnTo>
                      <a:pt x="54" y="12"/>
                    </a:lnTo>
                    <a:lnTo>
                      <a:pt x="64" y="8"/>
                    </a:lnTo>
                    <a:lnTo>
                      <a:pt x="76" y="4"/>
                    </a:lnTo>
                    <a:lnTo>
                      <a:pt x="86" y="0"/>
                    </a:lnTo>
                    <a:lnTo>
                      <a:pt x="2039" y="0"/>
                    </a:lnTo>
                    <a:lnTo>
                      <a:pt x="2032" y="3"/>
                    </a:lnTo>
                    <a:lnTo>
                      <a:pt x="2024" y="8"/>
                    </a:lnTo>
                    <a:lnTo>
                      <a:pt x="2017" y="11"/>
                    </a:lnTo>
                    <a:lnTo>
                      <a:pt x="2010" y="16"/>
                    </a:lnTo>
                    <a:lnTo>
                      <a:pt x="2002" y="20"/>
                    </a:lnTo>
                    <a:lnTo>
                      <a:pt x="1996" y="25"/>
                    </a:lnTo>
                    <a:lnTo>
                      <a:pt x="1989" y="28"/>
                    </a:lnTo>
                    <a:lnTo>
                      <a:pt x="1982" y="33"/>
                    </a:lnTo>
                    <a:lnTo>
                      <a:pt x="0" y="33"/>
                    </a:lnTo>
                    <a:close/>
                  </a:path>
                </a:pathLst>
              </a:custGeom>
              <a:solidFill>
                <a:srgbClr val="848484"/>
              </a:solidFill>
              <a:ln w="9525">
                <a:noFill/>
                <a:round/>
              </a:ln>
            </p:spPr>
            <p:txBody>
              <a:bodyPr/>
              <a:lstStyle/>
              <a:p>
                <a:endParaRPr lang="zh-CN" altLang="en-US"/>
              </a:p>
            </p:txBody>
          </p:sp>
          <p:sp>
            <p:nvSpPr>
              <p:cNvPr id="18366" name="Freeform 183"/>
              <p:cNvSpPr/>
              <p:nvPr/>
            </p:nvSpPr>
            <p:spPr bwMode="auto">
              <a:xfrm>
                <a:off x="3243" y="2906"/>
                <a:ext cx="1005" cy="16"/>
              </a:xfrm>
              <a:custGeom>
                <a:avLst/>
                <a:gdLst>
                  <a:gd name="T0" fmla="*/ 0 w 2010"/>
                  <a:gd name="T1" fmla="*/ 0 h 34"/>
                  <a:gd name="T2" fmla="*/ 1 w 2010"/>
                  <a:gd name="T3" fmla="*/ 0 h 34"/>
                  <a:gd name="T4" fmla="*/ 1 w 2010"/>
                  <a:gd name="T5" fmla="*/ 0 h 34"/>
                  <a:gd name="T6" fmla="*/ 1 w 2010"/>
                  <a:gd name="T7" fmla="*/ 0 h 34"/>
                  <a:gd name="T8" fmla="*/ 1 w 2010"/>
                  <a:gd name="T9" fmla="*/ 0 h 34"/>
                  <a:gd name="T10" fmla="*/ 1 w 2010"/>
                  <a:gd name="T11" fmla="*/ 0 h 34"/>
                  <a:gd name="T12" fmla="*/ 1 w 2010"/>
                  <a:gd name="T13" fmla="*/ 0 h 34"/>
                  <a:gd name="T14" fmla="*/ 1 w 2010"/>
                  <a:gd name="T15" fmla="*/ 0 h 34"/>
                  <a:gd name="T16" fmla="*/ 1 w 2010"/>
                  <a:gd name="T17" fmla="*/ 0 h 34"/>
                  <a:gd name="T18" fmla="*/ 1 w 2010"/>
                  <a:gd name="T19" fmla="*/ 0 h 34"/>
                  <a:gd name="T20" fmla="*/ 1 w 2010"/>
                  <a:gd name="T21" fmla="*/ 0 h 34"/>
                  <a:gd name="T22" fmla="*/ 1 w 2010"/>
                  <a:gd name="T23" fmla="*/ 0 h 34"/>
                  <a:gd name="T24" fmla="*/ 1 w 2010"/>
                  <a:gd name="T25" fmla="*/ 0 h 34"/>
                  <a:gd name="T26" fmla="*/ 1 w 2010"/>
                  <a:gd name="T27" fmla="*/ 0 h 34"/>
                  <a:gd name="T28" fmla="*/ 1 w 2010"/>
                  <a:gd name="T29" fmla="*/ 0 h 34"/>
                  <a:gd name="T30" fmla="*/ 1 w 2010"/>
                  <a:gd name="T31" fmla="*/ 0 h 34"/>
                  <a:gd name="T32" fmla="*/ 1 w 2010"/>
                  <a:gd name="T33" fmla="*/ 0 h 34"/>
                  <a:gd name="T34" fmla="*/ 1 w 2010"/>
                  <a:gd name="T35" fmla="*/ 0 h 34"/>
                  <a:gd name="T36" fmla="*/ 0 w 2010"/>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10"/>
                  <a:gd name="T58" fmla="*/ 0 h 34"/>
                  <a:gd name="T59" fmla="*/ 2010 w 2010"/>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10" h="34">
                    <a:moveTo>
                      <a:pt x="0" y="34"/>
                    </a:moveTo>
                    <a:lnTo>
                      <a:pt x="12" y="29"/>
                    </a:lnTo>
                    <a:lnTo>
                      <a:pt x="23" y="26"/>
                    </a:lnTo>
                    <a:lnTo>
                      <a:pt x="33" y="21"/>
                    </a:lnTo>
                    <a:lnTo>
                      <a:pt x="45" y="16"/>
                    </a:lnTo>
                    <a:lnTo>
                      <a:pt x="56" y="13"/>
                    </a:lnTo>
                    <a:lnTo>
                      <a:pt x="67" y="8"/>
                    </a:lnTo>
                    <a:lnTo>
                      <a:pt x="78" y="5"/>
                    </a:lnTo>
                    <a:lnTo>
                      <a:pt x="89" y="0"/>
                    </a:lnTo>
                    <a:lnTo>
                      <a:pt x="2010" y="0"/>
                    </a:lnTo>
                    <a:lnTo>
                      <a:pt x="2003" y="4"/>
                    </a:lnTo>
                    <a:lnTo>
                      <a:pt x="1995" y="8"/>
                    </a:lnTo>
                    <a:lnTo>
                      <a:pt x="1988" y="12"/>
                    </a:lnTo>
                    <a:lnTo>
                      <a:pt x="1981" y="16"/>
                    </a:lnTo>
                    <a:lnTo>
                      <a:pt x="1975" y="21"/>
                    </a:lnTo>
                    <a:lnTo>
                      <a:pt x="1968" y="26"/>
                    </a:lnTo>
                    <a:lnTo>
                      <a:pt x="1960" y="29"/>
                    </a:lnTo>
                    <a:lnTo>
                      <a:pt x="1953" y="34"/>
                    </a:lnTo>
                    <a:lnTo>
                      <a:pt x="0" y="34"/>
                    </a:lnTo>
                    <a:close/>
                  </a:path>
                </a:pathLst>
              </a:custGeom>
              <a:solidFill>
                <a:srgbClr val="838383"/>
              </a:solidFill>
              <a:ln w="9525">
                <a:noFill/>
                <a:round/>
              </a:ln>
            </p:spPr>
            <p:txBody>
              <a:bodyPr/>
              <a:lstStyle/>
              <a:p>
                <a:endParaRPr lang="zh-CN" altLang="en-US"/>
              </a:p>
            </p:txBody>
          </p:sp>
          <p:sp>
            <p:nvSpPr>
              <p:cNvPr id="18367" name="Freeform 184"/>
              <p:cNvSpPr/>
              <p:nvPr/>
            </p:nvSpPr>
            <p:spPr bwMode="auto">
              <a:xfrm>
                <a:off x="3288" y="2889"/>
                <a:ext cx="989" cy="17"/>
              </a:xfrm>
              <a:custGeom>
                <a:avLst/>
                <a:gdLst>
                  <a:gd name="T0" fmla="*/ 0 w 1979"/>
                  <a:gd name="T1" fmla="*/ 1 h 33"/>
                  <a:gd name="T2" fmla="*/ 0 w 1979"/>
                  <a:gd name="T3" fmla="*/ 1 h 33"/>
                  <a:gd name="T4" fmla="*/ 0 w 1979"/>
                  <a:gd name="T5" fmla="*/ 1 h 33"/>
                  <a:gd name="T6" fmla="*/ 0 w 1979"/>
                  <a:gd name="T7" fmla="*/ 1 h 33"/>
                  <a:gd name="T8" fmla="*/ 0 w 1979"/>
                  <a:gd name="T9" fmla="*/ 1 h 33"/>
                  <a:gd name="T10" fmla="*/ 0 w 1979"/>
                  <a:gd name="T11" fmla="*/ 1 h 33"/>
                  <a:gd name="T12" fmla="*/ 0 w 1979"/>
                  <a:gd name="T13" fmla="*/ 1 h 33"/>
                  <a:gd name="T14" fmla="*/ 0 w 1979"/>
                  <a:gd name="T15" fmla="*/ 1 h 33"/>
                  <a:gd name="T16" fmla="*/ 0 w 1979"/>
                  <a:gd name="T17" fmla="*/ 0 h 33"/>
                  <a:gd name="T18" fmla="*/ 0 w 1979"/>
                  <a:gd name="T19" fmla="*/ 0 h 33"/>
                  <a:gd name="T20" fmla="*/ 0 w 1979"/>
                  <a:gd name="T21" fmla="*/ 1 h 33"/>
                  <a:gd name="T22" fmla="*/ 0 w 1979"/>
                  <a:gd name="T23" fmla="*/ 1 h 33"/>
                  <a:gd name="T24" fmla="*/ 0 w 1979"/>
                  <a:gd name="T25" fmla="*/ 1 h 33"/>
                  <a:gd name="T26" fmla="*/ 0 w 1979"/>
                  <a:gd name="T27" fmla="*/ 1 h 33"/>
                  <a:gd name="T28" fmla="*/ 0 w 1979"/>
                  <a:gd name="T29" fmla="*/ 1 h 33"/>
                  <a:gd name="T30" fmla="*/ 0 w 1979"/>
                  <a:gd name="T31" fmla="*/ 1 h 33"/>
                  <a:gd name="T32" fmla="*/ 0 w 1979"/>
                  <a:gd name="T33" fmla="*/ 1 h 33"/>
                  <a:gd name="T34" fmla="*/ 0 w 1979"/>
                  <a:gd name="T35" fmla="*/ 1 h 33"/>
                  <a:gd name="T36" fmla="*/ 0 w 1979"/>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9"/>
                  <a:gd name="T58" fmla="*/ 0 h 33"/>
                  <a:gd name="T59" fmla="*/ 1979 w 1979"/>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9" h="33">
                    <a:moveTo>
                      <a:pt x="0" y="33"/>
                    </a:moveTo>
                    <a:lnTo>
                      <a:pt x="11" y="30"/>
                    </a:lnTo>
                    <a:lnTo>
                      <a:pt x="23" y="25"/>
                    </a:lnTo>
                    <a:lnTo>
                      <a:pt x="33" y="22"/>
                    </a:lnTo>
                    <a:lnTo>
                      <a:pt x="45" y="17"/>
                    </a:lnTo>
                    <a:lnTo>
                      <a:pt x="56" y="13"/>
                    </a:lnTo>
                    <a:lnTo>
                      <a:pt x="67" y="8"/>
                    </a:lnTo>
                    <a:lnTo>
                      <a:pt x="79" y="5"/>
                    </a:lnTo>
                    <a:lnTo>
                      <a:pt x="90" y="0"/>
                    </a:lnTo>
                    <a:lnTo>
                      <a:pt x="1979" y="0"/>
                    </a:lnTo>
                    <a:lnTo>
                      <a:pt x="1972" y="3"/>
                    </a:lnTo>
                    <a:lnTo>
                      <a:pt x="1964" y="8"/>
                    </a:lnTo>
                    <a:lnTo>
                      <a:pt x="1957" y="11"/>
                    </a:lnTo>
                    <a:lnTo>
                      <a:pt x="1951" y="16"/>
                    </a:lnTo>
                    <a:lnTo>
                      <a:pt x="1943" y="21"/>
                    </a:lnTo>
                    <a:lnTo>
                      <a:pt x="1936" y="25"/>
                    </a:lnTo>
                    <a:lnTo>
                      <a:pt x="1928" y="29"/>
                    </a:lnTo>
                    <a:lnTo>
                      <a:pt x="1921" y="33"/>
                    </a:lnTo>
                    <a:lnTo>
                      <a:pt x="0" y="33"/>
                    </a:lnTo>
                    <a:close/>
                  </a:path>
                </a:pathLst>
              </a:custGeom>
              <a:solidFill>
                <a:srgbClr val="828282"/>
              </a:solidFill>
              <a:ln w="9525">
                <a:noFill/>
                <a:round/>
              </a:ln>
            </p:spPr>
            <p:txBody>
              <a:bodyPr/>
              <a:lstStyle/>
              <a:p>
                <a:endParaRPr lang="zh-CN" altLang="en-US"/>
              </a:p>
            </p:txBody>
          </p:sp>
          <p:sp>
            <p:nvSpPr>
              <p:cNvPr id="18368" name="Freeform 185"/>
              <p:cNvSpPr/>
              <p:nvPr/>
            </p:nvSpPr>
            <p:spPr bwMode="auto">
              <a:xfrm>
                <a:off x="3333" y="2872"/>
                <a:ext cx="973" cy="17"/>
              </a:xfrm>
              <a:custGeom>
                <a:avLst/>
                <a:gdLst>
                  <a:gd name="T0" fmla="*/ 0 w 1946"/>
                  <a:gd name="T1" fmla="*/ 1 h 33"/>
                  <a:gd name="T2" fmla="*/ 1 w 1946"/>
                  <a:gd name="T3" fmla="*/ 1 h 33"/>
                  <a:gd name="T4" fmla="*/ 1 w 1946"/>
                  <a:gd name="T5" fmla="*/ 1 h 33"/>
                  <a:gd name="T6" fmla="*/ 1 w 1946"/>
                  <a:gd name="T7" fmla="*/ 1 h 33"/>
                  <a:gd name="T8" fmla="*/ 1 w 1946"/>
                  <a:gd name="T9" fmla="*/ 1 h 33"/>
                  <a:gd name="T10" fmla="*/ 1 w 1946"/>
                  <a:gd name="T11" fmla="*/ 1 h 33"/>
                  <a:gd name="T12" fmla="*/ 1 w 1946"/>
                  <a:gd name="T13" fmla="*/ 1 h 33"/>
                  <a:gd name="T14" fmla="*/ 1 w 1946"/>
                  <a:gd name="T15" fmla="*/ 1 h 33"/>
                  <a:gd name="T16" fmla="*/ 1 w 1946"/>
                  <a:gd name="T17" fmla="*/ 0 h 33"/>
                  <a:gd name="T18" fmla="*/ 1 w 1946"/>
                  <a:gd name="T19" fmla="*/ 0 h 33"/>
                  <a:gd name="T20" fmla="*/ 1 w 1946"/>
                  <a:gd name="T21" fmla="*/ 1 h 33"/>
                  <a:gd name="T22" fmla="*/ 1 w 1946"/>
                  <a:gd name="T23" fmla="*/ 1 h 33"/>
                  <a:gd name="T24" fmla="*/ 1 w 1946"/>
                  <a:gd name="T25" fmla="*/ 1 h 33"/>
                  <a:gd name="T26" fmla="*/ 1 w 1946"/>
                  <a:gd name="T27" fmla="*/ 1 h 33"/>
                  <a:gd name="T28" fmla="*/ 1 w 1946"/>
                  <a:gd name="T29" fmla="*/ 1 h 33"/>
                  <a:gd name="T30" fmla="*/ 1 w 1946"/>
                  <a:gd name="T31" fmla="*/ 1 h 33"/>
                  <a:gd name="T32" fmla="*/ 1 w 1946"/>
                  <a:gd name="T33" fmla="*/ 1 h 33"/>
                  <a:gd name="T34" fmla="*/ 1 w 1946"/>
                  <a:gd name="T35" fmla="*/ 1 h 33"/>
                  <a:gd name="T36" fmla="*/ 0 w 1946"/>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46"/>
                  <a:gd name="T58" fmla="*/ 0 h 33"/>
                  <a:gd name="T59" fmla="*/ 1946 w 1946"/>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46" h="33">
                    <a:moveTo>
                      <a:pt x="0" y="33"/>
                    </a:moveTo>
                    <a:lnTo>
                      <a:pt x="12" y="28"/>
                    </a:lnTo>
                    <a:lnTo>
                      <a:pt x="23" y="25"/>
                    </a:lnTo>
                    <a:lnTo>
                      <a:pt x="34" y="20"/>
                    </a:lnTo>
                    <a:lnTo>
                      <a:pt x="47" y="16"/>
                    </a:lnTo>
                    <a:lnTo>
                      <a:pt x="58" y="12"/>
                    </a:lnTo>
                    <a:lnTo>
                      <a:pt x="70" y="8"/>
                    </a:lnTo>
                    <a:lnTo>
                      <a:pt x="81" y="4"/>
                    </a:lnTo>
                    <a:lnTo>
                      <a:pt x="92" y="0"/>
                    </a:lnTo>
                    <a:lnTo>
                      <a:pt x="1946" y="0"/>
                    </a:lnTo>
                    <a:lnTo>
                      <a:pt x="1939" y="4"/>
                    </a:lnTo>
                    <a:lnTo>
                      <a:pt x="1931" y="8"/>
                    </a:lnTo>
                    <a:lnTo>
                      <a:pt x="1924" y="12"/>
                    </a:lnTo>
                    <a:lnTo>
                      <a:pt x="1918" y="16"/>
                    </a:lnTo>
                    <a:lnTo>
                      <a:pt x="1911" y="20"/>
                    </a:lnTo>
                    <a:lnTo>
                      <a:pt x="1904" y="25"/>
                    </a:lnTo>
                    <a:lnTo>
                      <a:pt x="1896" y="28"/>
                    </a:lnTo>
                    <a:lnTo>
                      <a:pt x="1889" y="33"/>
                    </a:lnTo>
                    <a:lnTo>
                      <a:pt x="0" y="33"/>
                    </a:lnTo>
                    <a:close/>
                  </a:path>
                </a:pathLst>
              </a:custGeom>
              <a:solidFill>
                <a:srgbClr val="818181"/>
              </a:solidFill>
              <a:ln w="9525">
                <a:noFill/>
                <a:round/>
              </a:ln>
            </p:spPr>
            <p:txBody>
              <a:bodyPr/>
              <a:lstStyle/>
              <a:p>
                <a:endParaRPr lang="zh-CN" altLang="en-US"/>
              </a:p>
            </p:txBody>
          </p:sp>
          <p:sp>
            <p:nvSpPr>
              <p:cNvPr id="18369" name="Freeform 186"/>
              <p:cNvSpPr/>
              <p:nvPr/>
            </p:nvSpPr>
            <p:spPr bwMode="auto">
              <a:xfrm>
                <a:off x="3379" y="2856"/>
                <a:ext cx="956" cy="16"/>
              </a:xfrm>
              <a:custGeom>
                <a:avLst/>
                <a:gdLst>
                  <a:gd name="T0" fmla="*/ 0 w 1913"/>
                  <a:gd name="T1" fmla="*/ 0 h 34"/>
                  <a:gd name="T2" fmla="*/ 0 w 1913"/>
                  <a:gd name="T3" fmla="*/ 0 h 34"/>
                  <a:gd name="T4" fmla="*/ 0 w 1913"/>
                  <a:gd name="T5" fmla="*/ 0 h 34"/>
                  <a:gd name="T6" fmla="*/ 0 w 1913"/>
                  <a:gd name="T7" fmla="*/ 0 h 34"/>
                  <a:gd name="T8" fmla="*/ 0 w 1913"/>
                  <a:gd name="T9" fmla="*/ 0 h 34"/>
                  <a:gd name="T10" fmla="*/ 0 w 1913"/>
                  <a:gd name="T11" fmla="*/ 0 h 34"/>
                  <a:gd name="T12" fmla="*/ 0 w 1913"/>
                  <a:gd name="T13" fmla="*/ 0 h 34"/>
                  <a:gd name="T14" fmla="*/ 0 w 1913"/>
                  <a:gd name="T15" fmla="*/ 0 h 34"/>
                  <a:gd name="T16" fmla="*/ 0 w 1913"/>
                  <a:gd name="T17" fmla="*/ 0 h 34"/>
                  <a:gd name="T18" fmla="*/ 0 w 1913"/>
                  <a:gd name="T19" fmla="*/ 0 h 34"/>
                  <a:gd name="T20" fmla="*/ 0 w 1913"/>
                  <a:gd name="T21" fmla="*/ 0 h 34"/>
                  <a:gd name="T22" fmla="*/ 0 w 1913"/>
                  <a:gd name="T23" fmla="*/ 0 h 34"/>
                  <a:gd name="T24" fmla="*/ 0 w 1913"/>
                  <a:gd name="T25" fmla="*/ 0 h 34"/>
                  <a:gd name="T26" fmla="*/ 0 w 1913"/>
                  <a:gd name="T27" fmla="*/ 0 h 34"/>
                  <a:gd name="T28" fmla="*/ 0 w 1913"/>
                  <a:gd name="T29" fmla="*/ 0 h 34"/>
                  <a:gd name="T30" fmla="*/ 0 w 1913"/>
                  <a:gd name="T31" fmla="*/ 0 h 34"/>
                  <a:gd name="T32" fmla="*/ 0 w 1913"/>
                  <a:gd name="T33" fmla="*/ 0 h 34"/>
                  <a:gd name="T34" fmla="*/ 0 w 1913"/>
                  <a:gd name="T35" fmla="*/ 0 h 34"/>
                  <a:gd name="T36" fmla="*/ 0 w 1913"/>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13"/>
                  <a:gd name="T58" fmla="*/ 0 h 34"/>
                  <a:gd name="T59" fmla="*/ 1913 w 1913"/>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13" h="34">
                    <a:moveTo>
                      <a:pt x="0" y="34"/>
                    </a:moveTo>
                    <a:lnTo>
                      <a:pt x="12" y="29"/>
                    </a:lnTo>
                    <a:lnTo>
                      <a:pt x="23" y="26"/>
                    </a:lnTo>
                    <a:lnTo>
                      <a:pt x="36" y="21"/>
                    </a:lnTo>
                    <a:lnTo>
                      <a:pt x="47" y="16"/>
                    </a:lnTo>
                    <a:lnTo>
                      <a:pt x="59" y="12"/>
                    </a:lnTo>
                    <a:lnTo>
                      <a:pt x="71" y="8"/>
                    </a:lnTo>
                    <a:lnTo>
                      <a:pt x="83" y="4"/>
                    </a:lnTo>
                    <a:lnTo>
                      <a:pt x="94" y="0"/>
                    </a:lnTo>
                    <a:lnTo>
                      <a:pt x="1913" y="0"/>
                    </a:lnTo>
                    <a:lnTo>
                      <a:pt x="1906" y="5"/>
                    </a:lnTo>
                    <a:lnTo>
                      <a:pt x="1899" y="8"/>
                    </a:lnTo>
                    <a:lnTo>
                      <a:pt x="1892" y="13"/>
                    </a:lnTo>
                    <a:lnTo>
                      <a:pt x="1884" y="18"/>
                    </a:lnTo>
                    <a:lnTo>
                      <a:pt x="1877" y="22"/>
                    </a:lnTo>
                    <a:lnTo>
                      <a:pt x="1869" y="26"/>
                    </a:lnTo>
                    <a:lnTo>
                      <a:pt x="1862" y="30"/>
                    </a:lnTo>
                    <a:lnTo>
                      <a:pt x="1854" y="34"/>
                    </a:lnTo>
                    <a:lnTo>
                      <a:pt x="0" y="34"/>
                    </a:lnTo>
                    <a:close/>
                  </a:path>
                </a:pathLst>
              </a:custGeom>
              <a:solidFill>
                <a:srgbClr val="808080"/>
              </a:solidFill>
              <a:ln w="9525">
                <a:noFill/>
                <a:round/>
              </a:ln>
            </p:spPr>
            <p:txBody>
              <a:bodyPr/>
              <a:lstStyle/>
              <a:p>
                <a:endParaRPr lang="zh-CN" altLang="en-US"/>
              </a:p>
            </p:txBody>
          </p:sp>
          <p:sp>
            <p:nvSpPr>
              <p:cNvPr id="18370" name="Freeform 187"/>
              <p:cNvSpPr/>
              <p:nvPr/>
            </p:nvSpPr>
            <p:spPr bwMode="auto">
              <a:xfrm>
                <a:off x="3425" y="2839"/>
                <a:ext cx="940" cy="17"/>
              </a:xfrm>
              <a:custGeom>
                <a:avLst/>
                <a:gdLst>
                  <a:gd name="T0" fmla="*/ 0 w 1879"/>
                  <a:gd name="T1" fmla="*/ 1 h 33"/>
                  <a:gd name="T2" fmla="*/ 1 w 1879"/>
                  <a:gd name="T3" fmla="*/ 1 h 33"/>
                  <a:gd name="T4" fmla="*/ 1 w 1879"/>
                  <a:gd name="T5" fmla="*/ 1 h 33"/>
                  <a:gd name="T6" fmla="*/ 1 w 1879"/>
                  <a:gd name="T7" fmla="*/ 1 h 33"/>
                  <a:gd name="T8" fmla="*/ 1 w 1879"/>
                  <a:gd name="T9" fmla="*/ 1 h 33"/>
                  <a:gd name="T10" fmla="*/ 1 w 1879"/>
                  <a:gd name="T11" fmla="*/ 1 h 33"/>
                  <a:gd name="T12" fmla="*/ 1 w 1879"/>
                  <a:gd name="T13" fmla="*/ 1 h 33"/>
                  <a:gd name="T14" fmla="*/ 1 w 1879"/>
                  <a:gd name="T15" fmla="*/ 1 h 33"/>
                  <a:gd name="T16" fmla="*/ 1 w 1879"/>
                  <a:gd name="T17" fmla="*/ 0 h 33"/>
                  <a:gd name="T18" fmla="*/ 1 w 1879"/>
                  <a:gd name="T19" fmla="*/ 0 h 33"/>
                  <a:gd name="T20" fmla="*/ 1 w 1879"/>
                  <a:gd name="T21" fmla="*/ 1 h 33"/>
                  <a:gd name="T22" fmla="*/ 1 w 1879"/>
                  <a:gd name="T23" fmla="*/ 1 h 33"/>
                  <a:gd name="T24" fmla="*/ 1 w 1879"/>
                  <a:gd name="T25" fmla="*/ 1 h 33"/>
                  <a:gd name="T26" fmla="*/ 1 w 1879"/>
                  <a:gd name="T27" fmla="*/ 1 h 33"/>
                  <a:gd name="T28" fmla="*/ 1 w 1879"/>
                  <a:gd name="T29" fmla="*/ 1 h 33"/>
                  <a:gd name="T30" fmla="*/ 1 w 1879"/>
                  <a:gd name="T31" fmla="*/ 1 h 33"/>
                  <a:gd name="T32" fmla="*/ 1 w 1879"/>
                  <a:gd name="T33" fmla="*/ 1 h 33"/>
                  <a:gd name="T34" fmla="*/ 1 w 1879"/>
                  <a:gd name="T35" fmla="*/ 1 h 33"/>
                  <a:gd name="T36" fmla="*/ 0 w 1879"/>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9"/>
                  <a:gd name="T58" fmla="*/ 0 h 33"/>
                  <a:gd name="T59" fmla="*/ 1879 w 1879"/>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9" h="33">
                    <a:moveTo>
                      <a:pt x="0" y="33"/>
                    </a:moveTo>
                    <a:lnTo>
                      <a:pt x="11" y="29"/>
                    </a:lnTo>
                    <a:lnTo>
                      <a:pt x="23" y="25"/>
                    </a:lnTo>
                    <a:lnTo>
                      <a:pt x="35" y="21"/>
                    </a:lnTo>
                    <a:lnTo>
                      <a:pt x="47" y="16"/>
                    </a:lnTo>
                    <a:lnTo>
                      <a:pt x="58" y="11"/>
                    </a:lnTo>
                    <a:lnTo>
                      <a:pt x="71" y="8"/>
                    </a:lnTo>
                    <a:lnTo>
                      <a:pt x="82" y="3"/>
                    </a:lnTo>
                    <a:lnTo>
                      <a:pt x="93" y="0"/>
                    </a:lnTo>
                    <a:lnTo>
                      <a:pt x="1879" y="0"/>
                    </a:lnTo>
                    <a:lnTo>
                      <a:pt x="1872" y="5"/>
                    </a:lnTo>
                    <a:lnTo>
                      <a:pt x="1864" y="8"/>
                    </a:lnTo>
                    <a:lnTo>
                      <a:pt x="1857" y="13"/>
                    </a:lnTo>
                    <a:lnTo>
                      <a:pt x="1849" y="17"/>
                    </a:lnTo>
                    <a:lnTo>
                      <a:pt x="1841" y="22"/>
                    </a:lnTo>
                    <a:lnTo>
                      <a:pt x="1834" y="25"/>
                    </a:lnTo>
                    <a:lnTo>
                      <a:pt x="1826" y="30"/>
                    </a:lnTo>
                    <a:lnTo>
                      <a:pt x="1819" y="33"/>
                    </a:lnTo>
                    <a:lnTo>
                      <a:pt x="0" y="33"/>
                    </a:lnTo>
                    <a:close/>
                  </a:path>
                </a:pathLst>
              </a:custGeom>
              <a:solidFill>
                <a:srgbClr val="7F7F7F"/>
              </a:solidFill>
              <a:ln w="9525">
                <a:noFill/>
                <a:round/>
              </a:ln>
            </p:spPr>
            <p:txBody>
              <a:bodyPr/>
              <a:lstStyle/>
              <a:p>
                <a:endParaRPr lang="zh-CN" altLang="en-US"/>
              </a:p>
            </p:txBody>
          </p:sp>
          <p:sp>
            <p:nvSpPr>
              <p:cNvPr id="18371" name="Freeform 188"/>
              <p:cNvSpPr/>
              <p:nvPr/>
            </p:nvSpPr>
            <p:spPr bwMode="auto">
              <a:xfrm>
                <a:off x="3472" y="2822"/>
                <a:ext cx="923" cy="17"/>
              </a:xfrm>
              <a:custGeom>
                <a:avLst/>
                <a:gdLst>
                  <a:gd name="T0" fmla="*/ 0 w 1846"/>
                  <a:gd name="T1" fmla="*/ 1 h 33"/>
                  <a:gd name="T2" fmla="*/ 1 w 1846"/>
                  <a:gd name="T3" fmla="*/ 1 h 33"/>
                  <a:gd name="T4" fmla="*/ 1 w 1846"/>
                  <a:gd name="T5" fmla="*/ 1 h 33"/>
                  <a:gd name="T6" fmla="*/ 1 w 1846"/>
                  <a:gd name="T7" fmla="*/ 1 h 33"/>
                  <a:gd name="T8" fmla="*/ 1 w 1846"/>
                  <a:gd name="T9" fmla="*/ 1 h 33"/>
                  <a:gd name="T10" fmla="*/ 1 w 1846"/>
                  <a:gd name="T11" fmla="*/ 1 h 33"/>
                  <a:gd name="T12" fmla="*/ 1 w 1846"/>
                  <a:gd name="T13" fmla="*/ 1 h 33"/>
                  <a:gd name="T14" fmla="*/ 1 w 1846"/>
                  <a:gd name="T15" fmla="*/ 1 h 33"/>
                  <a:gd name="T16" fmla="*/ 1 w 1846"/>
                  <a:gd name="T17" fmla="*/ 0 h 33"/>
                  <a:gd name="T18" fmla="*/ 1 w 1846"/>
                  <a:gd name="T19" fmla="*/ 0 h 33"/>
                  <a:gd name="T20" fmla="*/ 1 w 1846"/>
                  <a:gd name="T21" fmla="*/ 1 h 33"/>
                  <a:gd name="T22" fmla="*/ 1 w 1846"/>
                  <a:gd name="T23" fmla="*/ 1 h 33"/>
                  <a:gd name="T24" fmla="*/ 1 w 1846"/>
                  <a:gd name="T25" fmla="*/ 1 h 33"/>
                  <a:gd name="T26" fmla="*/ 1 w 1846"/>
                  <a:gd name="T27" fmla="*/ 1 h 33"/>
                  <a:gd name="T28" fmla="*/ 1 w 1846"/>
                  <a:gd name="T29" fmla="*/ 1 h 33"/>
                  <a:gd name="T30" fmla="*/ 1 w 1846"/>
                  <a:gd name="T31" fmla="*/ 1 h 33"/>
                  <a:gd name="T32" fmla="*/ 1 w 1846"/>
                  <a:gd name="T33" fmla="*/ 1 h 33"/>
                  <a:gd name="T34" fmla="*/ 1 w 1846"/>
                  <a:gd name="T35" fmla="*/ 1 h 33"/>
                  <a:gd name="T36" fmla="*/ 0 w 1846"/>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6"/>
                  <a:gd name="T58" fmla="*/ 0 h 33"/>
                  <a:gd name="T59" fmla="*/ 1846 w 1846"/>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6" h="33">
                    <a:moveTo>
                      <a:pt x="0" y="33"/>
                    </a:moveTo>
                    <a:lnTo>
                      <a:pt x="12" y="28"/>
                    </a:lnTo>
                    <a:lnTo>
                      <a:pt x="24" y="25"/>
                    </a:lnTo>
                    <a:lnTo>
                      <a:pt x="36" y="20"/>
                    </a:lnTo>
                    <a:lnTo>
                      <a:pt x="48" y="16"/>
                    </a:lnTo>
                    <a:lnTo>
                      <a:pt x="60" y="11"/>
                    </a:lnTo>
                    <a:lnTo>
                      <a:pt x="72" y="8"/>
                    </a:lnTo>
                    <a:lnTo>
                      <a:pt x="84" y="3"/>
                    </a:lnTo>
                    <a:lnTo>
                      <a:pt x="95" y="0"/>
                    </a:lnTo>
                    <a:lnTo>
                      <a:pt x="1846" y="0"/>
                    </a:lnTo>
                    <a:lnTo>
                      <a:pt x="1838" y="4"/>
                    </a:lnTo>
                    <a:lnTo>
                      <a:pt x="1831" y="8"/>
                    </a:lnTo>
                    <a:lnTo>
                      <a:pt x="1823" y="12"/>
                    </a:lnTo>
                    <a:lnTo>
                      <a:pt x="1816" y="17"/>
                    </a:lnTo>
                    <a:lnTo>
                      <a:pt x="1808" y="21"/>
                    </a:lnTo>
                    <a:lnTo>
                      <a:pt x="1800" y="25"/>
                    </a:lnTo>
                    <a:lnTo>
                      <a:pt x="1794" y="29"/>
                    </a:lnTo>
                    <a:lnTo>
                      <a:pt x="1786" y="33"/>
                    </a:lnTo>
                    <a:lnTo>
                      <a:pt x="0" y="33"/>
                    </a:lnTo>
                    <a:close/>
                  </a:path>
                </a:pathLst>
              </a:custGeom>
              <a:solidFill>
                <a:srgbClr val="7E7E7E"/>
              </a:solidFill>
              <a:ln w="9525">
                <a:noFill/>
                <a:round/>
              </a:ln>
            </p:spPr>
            <p:txBody>
              <a:bodyPr/>
              <a:lstStyle/>
              <a:p>
                <a:endParaRPr lang="zh-CN" altLang="en-US"/>
              </a:p>
            </p:txBody>
          </p:sp>
          <p:sp>
            <p:nvSpPr>
              <p:cNvPr id="18372" name="Freeform 189"/>
              <p:cNvSpPr/>
              <p:nvPr/>
            </p:nvSpPr>
            <p:spPr bwMode="auto">
              <a:xfrm>
                <a:off x="3520" y="2806"/>
                <a:ext cx="905" cy="16"/>
              </a:xfrm>
              <a:custGeom>
                <a:avLst/>
                <a:gdLst>
                  <a:gd name="T0" fmla="*/ 0 w 1811"/>
                  <a:gd name="T1" fmla="*/ 0 h 34"/>
                  <a:gd name="T2" fmla="*/ 0 w 1811"/>
                  <a:gd name="T3" fmla="*/ 0 h 34"/>
                  <a:gd name="T4" fmla="*/ 0 w 1811"/>
                  <a:gd name="T5" fmla="*/ 0 h 34"/>
                  <a:gd name="T6" fmla="*/ 0 w 1811"/>
                  <a:gd name="T7" fmla="*/ 0 h 34"/>
                  <a:gd name="T8" fmla="*/ 0 w 1811"/>
                  <a:gd name="T9" fmla="*/ 0 h 34"/>
                  <a:gd name="T10" fmla="*/ 0 w 1811"/>
                  <a:gd name="T11" fmla="*/ 0 h 34"/>
                  <a:gd name="T12" fmla="*/ 0 w 1811"/>
                  <a:gd name="T13" fmla="*/ 0 h 34"/>
                  <a:gd name="T14" fmla="*/ 0 w 1811"/>
                  <a:gd name="T15" fmla="*/ 0 h 34"/>
                  <a:gd name="T16" fmla="*/ 0 w 1811"/>
                  <a:gd name="T17" fmla="*/ 0 h 34"/>
                  <a:gd name="T18" fmla="*/ 0 w 1811"/>
                  <a:gd name="T19" fmla="*/ 0 h 34"/>
                  <a:gd name="T20" fmla="*/ 0 w 1811"/>
                  <a:gd name="T21" fmla="*/ 0 h 34"/>
                  <a:gd name="T22" fmla="*/ 0 w 1811"/>
                  <a:gd name="T23" fmla="*/ 0 h 34"/>
                  <a:gd name="T24" fmla="*/ 0 w 1811"/>
                  <a:gd name="T25" fmla="*/ 0 h 34"/>
                  <a:gd name="T26" fmla="*/ 0 w 1811"/>
                  <a:gd name="T27" fmla="*/ 0 h 34"/>
                  <a:gd name="T28" fmla="*/ 0 w 1811"/>
                  <a:gd name="T29" fmla="*/ 0 h 34"/>
                  <a:gd name="T30" fmla="*/ 0 w 1811"/>
                  <a:gd name="T31" fmla="*/ 0 h 34"/>
                  <a:gd name="T32" fmla="*/ 0 w 1811"/>
                  <a:gd name="T33" fmla="*/ 0 h 34"/>
                  <a:gd name="T34" fmla="*/ 0 w 1811"/>
                  <a:gd name="T35" fmla="*/ 0 h 34"/>
                  <a:gd name="T36" fmla="*/ 0 w 1811"/>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11"/>
                  <a:gd name="T58" fmla="*/ 0 h 34"/>
                  <a:gd name="T59" fmla="*/ 1811 w 1811"/>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11" h="34">
                    <a:moveTo>
                      <a:pt x="0" y="34"/>
                    </a:moveTo>
                    <a:lnTo>
                      <a:pt x="13" y="29"/>
                    </a:lnTo>
                    <a:lnTo>
                      <a:pt x="24" y="26"/>
                    </a:lnTo>
                    <a:lnTo>
                      <a:pt x="37" y="21"/>
                    </a:lnTo>
                    <a:lnTo>
                      <a:pt x="48" y="16"/>
                    </a:lnTo>
                    <a:lnTo>
                      <a:pt x="60" y="13"/>
                    </a:lnTo>
                    <a:lnTo>
                      <a:pt x="72" y="8"/>
                    </a:lnTo>
                    <a:lnTo>
                      <a:pt x="84" y="5"/>
                    </a:lnTo>
                    <a:lnTo>
                      <a:pt x="96" y="0"/>
                    </a:lnTo>
                    <a:lnTo>
                      <a:pt x="1811" y="0"/>
                    </a:lnTo>
                    <a:lnTo>
                      <a:pt x="1803" y="5"/>
                    </a:lnTo>
                    <a:lnTo>
                      <a:pt x="1797" y="8"/>
                    </a:lnTo>
                    <a:lnTo>
                      <a:pt x="1789" y="13"/>
                    </a:lnTo>
                    <a:lnTo>
                      <a:pt x="1782" y="17"/>
                    </a:lnTo>
                    <a:lnTo>
                      <a:pt x="1774" y="22"/>
                    </a:lnTo>
                    <a:lnTo>
                      <a:pt x="1766" y="26"/>
                    </a:lnTo>
                    <a:lnTo>
                      <a:pt x="1759" y="30"/>
                    </a:lnTo>
                    <a:lnTo>
                      <a:pt x="1751" y="34"/>
                    </a:lnTo>
                    <a:lnTo>
                      <a:pt x="0" y="34"/>
                    </a:lnTo>
                    <a:close/>
                  </a:path>
                </a:pathLst>
              </a:custGeom>
              <a:solidFill>
                <a:srgbClr val="7D7D7D"/>
              </a:solidFill>
              <a:ln w="9525">
                <a:noFill/>
                <a:round/>
              </a:ln>
            </p:spPr>
            <p:txBody>
              <a:bodyPr/>
              <a:lstStyle/>
              <a:p>
                <a:endParaRPr lang="zh-CN" altLang="en-US"/>
              </a:p>
            </p:txBody>
          </p:sp>
          <p:sp>
            <p:nvSpPr>
              <p:cNvPr id="18373" name="Freeform 190"/>
              <p:cNvSpPr/>
              <p:nvPr/>
            </p:nvSpPr>
            <p:spPr bwMode="auto">
              <a:xfrm>
                <a:off x="3567" y="2789"/>
                <a:ext cx="890" cy="17"/>
              </a:xfrm>
              <a:custGeom>
                <a:avLst/>
                <a:gdLst>
                  <a:gd name="T0" fmla="*/ 0 w 1778"/>
                  <a:gd name="T1" fmla="*/ 1 h 33"/>
                  <a:gd name="T2" fmla="*/ 1 w 1778"/>
                  <a:gd name="T3" fmla="*/ 1 h 33"/>
                  <a:gd name="T4" fmla="*/ 1 w 1778"/>
                  <a:gd name="T5" fmla="*/ 1 h 33"/>
                  <a:gd name="T6" fmla="*/ 1 w 1778"/>
                  <a:gd name="T7" fmla="*/ 1 h 33"/>
                  <a:gd name="T8" fmla="*/ 1 w 1778"/>
                  <a:gd name="T9" fmla="*/ 1 h 33"/>
                  <a:gd name="T10" fmla="*/ 1 w 1778"/>
                  <a:gd name="T11" fmla="*/ 1 h 33"/>
                  <a:gd name="T12" fmla="*/ 1 w 1778"/>
                  <a:gd name="T13" fmla="*/ 1 h 33"/>
                  <a:gd name="T14" fmla="*/ 1 w 1778"/>
                  <a:gd name="T15" fmla="*/ 1 h 33"/>
                  <a:gd name="T16" fmla="*/ 1 w 1778"/>
                  <a:gd name="T17" fmla="*/ 0 h 33"/>
                  <a:gd name="T18" fmla="*/ 1 w 1778"/>
                  <a:gd name="T19" fmla="*/ 0 h 33"/>
                  <a:gd name="T20" fmla="*/ 1 w 1778"/>
                  <a:gd name="T21" fmla="*/ 1 h 33"/>
                  <a:gd name="T22" fmla="*/ 1 w 1778"/>
                  <a:gd name="T23" fmla="*/ 1 h 33"/>
                  <a:gd name="T24" fmla="*/ 1 w 1778"/>
                  <a:gd name="T25" fmla="*/ 1 h 33"/>
                  <a:gd name="T26" fmla="*/ 1 w 1778"/>
                  <a:gd name="T27" fmla="*/ 1 h 33"/>
                  <a:gd name="T28" fmla="*/ 1 w 1778"/>
                  <a:gd name="T29" fmla="*/ 1 h 33"/>
                  <a:gd name="T30" fmla="*/ 1 w 1778"/>
                  <a:gd name="T31" fmla="*/ 1 h 33"/>
                  <a:gd name="T32" fmla="*/ 1 w 1778"/>
                  <a:gd name="T33" fmla="*/ 1 h 33"/>
                  <a:gd name="T34" fmla="*/ 1 w 1778"/>
                  <a:gd name="T35" fmla="*/ 1 h 33"/>
                  <a:gd name="T36" fmla="*/ 0 w 1778"/>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8"/>
                  <a:gd name="T58" fmla="*/ 0 h 33"/>
                  <a:gd name="T59" fmla="*/ 1778 w 1778"/>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8" h="33">
                    <a:moveTo>
                      <a:pt x="0" y="33"/>
                    </a:moveTo>
                    <a:lnTo>
                      <a:pt x="12" y="29"/>
                    </a:lnTo>
                    <a:lnTo>
                      <a:pt x="25" y="25"/>
                    </a:lnTo>
                    <a:lnTo>
                      <a:pt x="37" y="21"/>
                    </a:lnTo>
                    <a:lnTo>
                      <a:pt x="49" y="16"/>
                    </a:lnTo>
                    <a:lnTo>
                      <a:pt x="61" y="13"/>
                    </a:lnTo>
                    <a:lnTo>
                      <a:pt x="74" y="8"/>
                    </a:lnTo>
                    <a:lnTo>
                      <a:pt x="85" y="4"/>
                    </a:lnTo>
                    <a:lnTo>
                      <a:pt x="98" y="0"/>
                    </a:lnTo>
                    <a:lnTo>
                      <a:pt x="1778" y="0"/>
                    </a:lnTo>
                    <a:lnTo>
                      <a:pt x="1770" y="4"/>
                    </a:lnTo>
                    <a:lnTo>
                      <a:pt x="1762" y="8"/>
                    </a:lnTo>
                    <a:lnTo>
                      <a:pt x="1754" y="13"/>
                    </a:lnTo>
                    <a:lnTo>
                      <a:pt x="1746" y="17"/>
                    </a:lnTo>
                    <a:lnTo>
                      <a:pt x="1738" y="22"/>
                    </a:lnTo>
                    <a:lnTo>
                      <a:pt x="1731" y="25"/>
                    </a:lnTo>
                    <a:lnTo>
                      <a:pt x="1723" y="30"/>
                    </a:lnTo>
                    <a:lnTo>
                      <a:pt x="1715" y="33"/>
                    </a:lnTo>
                    <a:lnTo>
                      <a:pt x="0" y="33"/>
                    </a:lnTo>
                    <a:close/>
                  </a:path>
                </a:pathLst>
              </a:custGeom>
              <a:solidFill>
                <a:srgbClr val="7C7C7C"/>
              </a:solidFill>
              <a:ln w="9525">
                <a:noFill/>
                <a:round/>
              </a:ln>
            </p:spPr>
            <p:txBody>
              <a:bodyPr/>
              <a:lstStyle/>
              <a:p>
                <a:endParaRPr lang="zh-CN" altLang="en-US"/>
              </a:p>
            </p:txBody>
          </p:sp>
          <p:sp>
            <p:nvSpPr>
              <p:cNvPr id="18374" name="Freeform 191"/>
              <p:cNvSpPr/>
              <p:nvPr/>
            </p:nvSpPr>
            <p:spPr bwMode="auto">
              <a:xfrm>
                <a:off x="3616" y="2772"/>
                <a:ext cx="871" cy="17"/>
              </a:xfrm>
              <a:custGeom>
                <a:avLst/>
                <a:gdLst>
                  <a:gd name="T0" fmla="*/ 0 w 1742"/>
                  <a:gd name="T1" fmla="*/ 1 h 33"/>
                  <a:gd name="T2" fmla="*/ 1 w 1742"/>
                  <a:gd name="T3" fmla="*/ 1 h 33"/>
                  <a:gd name="T4" fmla="*/ 1 w 1742"/>
                  <a:gd name="T5" fmla="*/ 1 h 33"/>
                  <a:gd name="T6" fmla="*/ 1 w 1742"/>
                  <a:gd name="T7" fmla="*/ 1 h 33"/>
                  <a:gd name="T8" fmla="*/ 1 w 1742"/>
                  <a:gd name="T9" fmla="*/ 1 h 33"/>
                  <a:gd name="T10" fmla="*/ 1 w 1742"/>
                  <a:gd name="T11" fmla="*/ 1 h 33"/>
                  <a:gd name="T12" fmla="*/ 1 w 1742"/>
                  <a:gd name="T13" fmla="*/ 1 h 33"/>
                  <a:gd name="T14" fmla="*/ 1 w 1742"/>
                  <a:gd name="T15" fmla="*/ 1 h 33"/>
                  <a:gd name="T16" fmla="*/ 1 w 1742"/>
                  <a:gd name="T17" fmla="*/ 0 h 33"/>
                  <a:gd name="T18" fmla="*/ 1 w 1742"/>
                  <a:gd name="T19" fmla="*/ 0 h 33"/>
                  <a:gd name="T20" fmla="*/ 1 w 1742"/>
                  <a:gd name="T21" fmla="*/ 1 h 33"/>
                  <a:gd name="T22" fmla="*/ 1 w 1742"/>
                  <a:gd name="T23" fmla="*/ 1 h 33"/>
                  <a:gd name="T24" fmla="*/ 1 w 1742"/>
                  <a:gd name="T25" fmla="*/ 1 h 33"/>
                  <a:gd name="T26" fmla="*/ 1 w 1742"/>
                  <a:gd name="T27" fmla="*/ 1 h 33"/>
                  <a:gd name="T28" fmla="*/ 1 w 1742"/>
                  <a:gd name="T29" fmla="*/ 1 h 33"/>
                  <a:gd name="T30" fmla="*/ 1 w 1742"/>
                  <a:gd name="T31" fmla="*/ 1 h 33"/>
                  <a:gd name="T32" fmla="*/ 1 w 1742"/>
                  <a:gd name="T33" fmla="*/ 1 h 33"/>
                  <a:gd name="T34" fmla="*/ 1 w 1742"/>
                  <a:gd name="T35" fmla="*/ 1 h 33"/>
                  <a:gd name="T36" fmla="*/ 0 w 1742"/>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42"/>
                  <a:gd name="T58" fmla="*/ 0 h 33"/>
                  <a:gd name="T59" fmla="*/ 1742 w 1742"/>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42" h="33">
                    <a:moveTo>
                      <a:pt x="0" y="33"/>
                    </a:moveTo>
                    <a:lnTo>
                      <a:pt x="12" y="28"/>
                    </a:lnTo>
                    <a:lnTo>
                      <a:pt x="25" y="25"/>
                    </a:lnTo>
                    <a:lnTo>
                      <a:pt x="37" y="20"/>
                    </a:lnTo>
                    <a:lnTo>
                      <a:pt x="50" y="16"/>
                    </a:lnTo>
                    <a:lnTo>
                      <a:pt x="63" y="12"/>
                    </a:lnTo>
                    <a:lnTo>
                      <a:pt x="75" y="8"/>
                    </a:lnTo>
                    <a:lnTo>
                      <a:pt x="88" y="4"/>
                    </a:lnTo>
                    <a:lnTo>
                      <a:pt x="100" y="0"/>
                    </a:lnTo>
                    <a:lnTo>
                      <a:pt x="1742" y="0"/>
                    </a:lnTo>
                    <a:lnTo>
                      <a:pt x="1734" y="4"/>
                    </a:lnTo>
                    <a:lnTo>
                      <a:pt x="1727" y="8"/>
                    </a:lnTo>
                    <a:lnTo>
                      <a:pt x="1719" y="12"/>
                    </a:lnTo>
                    <a:lnTo>
                      <a:pt x="1711" y="16"/>
                    </a:lnTo>
                    <a:lnTo>
                      <a:pt x="1703" y="20"/>
                    </a:lnTo>
                    <a:lnTo>
                      <a:pt x="1696" y="25"/>
                    </a:lnTo>
                    <a:lnTo>
                      <a:pt x="1688" y="28"/>
                    </a:lnTo>
                    <a:lnTo>
                      <a:pt x="1680" y="33"/>
                    </a:lnTo>
                    <a:lnTo>
                      <a:pt x="0" y="33"/>
                    </a:lnTo>
                    <a:close/>
                  </a:path>
                </a:pathLst>
              </a:custGeom>
              <a:solidFill>
                <a:srgbClr val="7B7B7B"/>
              </a:solidFill>
              <a:ln w="9525">
                <a:noFill/>
                <a:round/>
              </a:ln>
            </p:spPr>
            <p:txBody>
              <a:bodyPr/>
              <a:lstStyle/>
              <a:p>
                <a:endParaRPr lang="zh-CN" altLang="en-US"/>
              </a:p>
            </p:txBody>
          </p:sp>
          <p:sp>
            <p:nvSpPr>
              <p:cNvPr id="18375" name="Freeform 192"/>
              <p:cNvSpPr/>
              <p:nvPr/>
            </p:nvSpPr>
            <p:spPr bwMode="auto">
              <a:xfrm>
                <a:off x="3667" y="2756"/>
                <a:ext cx="852" cy="16"/>
              </a:xfrm>
              <a:custGeom>
                <a:avLst/>
                <a:gdLst>
                  <a:gd name="T0" fmla="*/ 0 w 1706"/>
                  <a:gd name="T1" fmla="*/ 0 h 34"/>
                  <a:gd name="T2" fmla="*/ 0 w 1706"/>
                  <a:gd name="T3" fmla="*/ 0 h 34"/>
                  <a:gd name="T4" fmla="*/ 0 w 1706"/>
                  <a:gd name="T5" fmla="*/ 0 h 34"/>
                  <a:gd name="T6" fmla="*/ 0 w 1706"/>
                  <a:gd name="T7" fmla="*/ 0 h 34"/>
                  <a:gd name="T8" fmla="*/ 0 w 1706"/>
                  <a:gd name="T9" fmla="*/ 0 h 34"/>
                  <a:gd name="T10" fmla="*/ 0 w 1706"/>
                  <a:gd name="T11" fmla="*/ 0 h 34"/>
                  <a:gd name="T12" fmla="*/ 0 w 1706"/>
                  <a:gd name="T13" fmla="*/ 0 h 34"/>
                  <a:gd name="T14" fmla="*/ 0 w 1706"/>
                  <a:gd name="T15" fmla="*/ 0 h 34"/>
                  <a:gd name="T16" fmla="*/ 0 w 1706"/>
                  <a:gd name="T17" fmla="*/ 0 h 34"/>
                  <a:gd name="T18" fmla="*/ 0 w 1706"/>
                  <a:gd name="T19" fmla="*/ 0 h 34"/>
                  <a:gd name="T20" fmla="*/ 0 w 1706"/>
                  <a:gd name="T21" fmla="*/ 0 h 34"/>
                  <a:gd name="T22" fmla="*/ 0 w 1706"/>
                  <a:gd name="T23" fmla="*/ 0 h 34"/>
                  <a:gd name="T24" fmla="*/ 0 w 1706"/>
                  <a:gd name="T25" fmla="*/ 0 h 34"/>
                  <a:gd name="T26" fmla="*/ 0 w 1706"/>
                  <a:gd name="T27" fmla="*/ 0 h 34"/>
                  <a:gd name="T28" fmla="*/ 0 w 1706"/>
                  <a:gd name="T29" fmla="*/ 0 h 34"/>
                  <a:gd name="T30" fmla="*/ 0 w 1706"/>
                  <a:gd name="T31" fmla="*/ 0 h 34"/>
                  <a:gd name="T32" fmla="*/ 0 w 1706"/>
                  <a:gd name="T33" fmla="*/ 0 h 34"/>
                  <a:gd name="T34" fmla="*/ 0 w 1706"/>
                  <a:gd name="T35" fmla="*/ 0 h 34"/>
                  <a:gd name="T36" fmla="*/ 0 w 1706"/>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06"/>
                  <a:gd name="T58" fmla="*/ 0 h 34"/>
                  <a:gd name="T59" fmla="*/ 1706 w 1706"/>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06" h="34">
                    <a:moveTo>
                      <a:pt x="0" y="34"/>
                    </a:moveTo>
                    <a:lnTo>
                      <a:pt x="13" y="29"/>
                    </a:lnTo>
                    <a:lnTo>
                      <a:pt x="26" y="26"/>
                    </a:lnTo>
                    <a:lnTo>
                      <a:pt x="39" y="21"/>
                    </a:lnTo>
                    <a:lnTo>
                      <a:pt x="51" y="16"/>
                    </a:lnTo>
                    <a:lnTo>
                      <a:pt x="64" y="13"/>
                    </a:lnTo>
                    <a:lnTo>
                      <a:pt x="78" y="8"/>
                    </a:lnTo>
                    <a:lnTo>
                      <a:pt x="90" y="5"/>
                    </a:lnTo>
                    <a:lnTo>
                      <a:pt x="103" y="0"/>
                    </a:lnTo>
                    <a:lnTo>
                      <a:pt x="1706" y="0"/>
                    </a:lnTo>
                    <a:lnTo>
                      <a:pt x="1698" y="5"/>
                    </a:lnTo>
                    <a:lnTo>
                      <a:pt x="1690" y="8"/>
                    </a:lnTo>
                    <a:lnTo>
                      <a:pt x="1682" y="13"/>
                    </a:lnTo>
                    <a:lnTo>
                      <a:pt x="1674" y="16"/>
                    </a:lnTo>
                    <a:lnTo>
                      <a:pt x="1666" y="21"/>
                    </a:lnTo>
                    <a:lnTo>
                      <a:pt x="1658" y="26"/>
                    </a:lnTo>
                    <a:lnTo>
                      <a:pt x="1650" y="29"/>
                    </a:lnTo>
                    <a:lnTo>
                      <a:pt x="1642" y="34"/>
                    </a:lnTo>
                    <a:lnTo>
                      <a:pt x="0" y="34"/>
                    </a:lnTo>
                    <a:close/>
                  </a:path>
                </a:pathLst>
              </a:custGeom>
              <a:solidFill>
                <a:srgbClr val="7A7A7A"/>
              </a:solidFill>
              <a:ln w="9525">
                <a:noFill/>
                <a:round/>
              </a:ln>
            </p:spPr>
            <p:txBody>
              <a:bodyPr/>
              <a:lstStyle/>
              <a:p>
                <a:endParaRPr lang="zh-CN" altLang="en-US"/>
              </a:p>
            </p:txBody>
          </p:sp>
          <p:sp>
            <p:nvSpPr>
              <p:cNvPr id="18376" name="Freeform 193"/>
              <p:cNvSpPr/>
              <p:nvPr/>
            </p:nvSpPr>
            <p:spPr bwMode="auto">
              <a:xfrm>
                <a:off x="3718" y="2739"/>
                <a:ext cx="833" cy="17"/>
              </a:xfrm>
              <a:custGeom>
                <a:avLst/>
                <a:gdLst>
                  <a:gd name="T0" fmla="*/ 0 w 1666"/>
                  <a:gd name="T1" fmla="*/ 1 h 33"/>
                  <a:gd name="T2" fmla="*/ 1 w 1666"/>
                  <a:gd name="T3" fmla="*/ 1 h 33"/>
                  <a:gd name="T4" fmla="*/ 1 w 1666"/>
                  <a:gd name="T5" fmla="*/ 1 h 33"/>
                  <a:gd name="T6" fmla="*/ 1 w 1666"/>
                  <a:gd name="T7" fmla="*/ 1 h 33"/>
                  <a:gd name="T8" fmla="*/ 1 w 1666"/>
                  <a:gd name="T9" fmla="*/ 1 h 33"/>
                  <a:gd name="T10" fmla="*/ 1 w 1666"/>
                  <a:gd name="T11" fmla="*/ 1 h 33"/>
                  <a:gd name="T12" fmla="*/ 1 w 1666"/>
                  <a:gd name="T13" fmla="*/ 1 h 33"/>
                  <a:gd name="T14" fmla="*/ 1 w 1666"/>
                  <a:gd name="T15" fmla="*/ 1 h 33"/>
                  <a:gd name="T16" fmla="*/ 1 w 1666"/>
                  <a:gd name="T17" fmla="*/ 0 h 33"/>
                  <a:gd name="T18" fmla="*/ 1 w 1666"/>
                  <a:gd name="T19" fmla="*/ 0 h 33"/>
                  <a:gd name="T20" fmla="*/ 1 w 1666"/>
                  <a:gd name="T21" fmla="*/ 1 h 33"/>
                  <a:gd name="T22" fmla="*/ 1 w 1666"/>
                  <a:gd name="T23" fmla="*/ 1 h 33"/>
                  <a:gd name="T24" fmla="*/ 1 w 1666"/>
                  <a:gd name="T25" fmla="*/ 1 h 33"/>
                  <a:gd name="T26" fmla="*/ 1 w 1666"/>
                  <a:gd name="T27" fmla="*/ 1 h 33"/>
                  <a:gd name="T28" fmla="*/ 1 w 1666"/>
                  <a:gd name="T29" fmla="*/ 1 h 33"/>
                  <a:gd name="T30" fmla="*/ 1 w 1666"/>
                  <a:gd name="T31" fmla="*/ 1 h 33"/>
                  <a:gd name="T32" fmla="*/ 1 w 1666"/>
                  <a:gd name="T33" fmla="*/ 1 h 33"/>
                  <a:gd name="T34" fmla="*/ 1 w 1666"/>
                  <a:gd name="T35" fmla="*/ 1 h 33"/>
                  <a:gd name="T36" fmla="*/ 0 w 1666"/>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66"/>
                  <a:gd name="T58" fmla="*/ 0 h 33"/>
                  <a:gd name="T59" fmla="*/ 1666 w 1666"/>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66" h="33">
                    <a:moveTo>
                      <a:pt x="0" y="33"/>
                    </a:moveTo>
                    <a:lnTo>
                      <a:pt x="13" y="29"/>
                    </a:lnTo>
                    <a:lnTo>
                      <a:pt x="26" y="25"/>
                    </a:lnTo>
                    <a:lnTo>
                      <a:pt x="40" y="21"/>
                    </a:lnTo>
                    <a:lnTo>
                      <a:pt x="52" y="16"/>
                    </a:lnTo>
                    <a:lnTo>
                      <a:pt x="65" y="13"/>
                    </a:lnTo>
                    <a:lnTo>
                      <a:pt x="77" y="8"/>
                    </a:lnTo>
                    <a:lnTo>
                      <a:pt x="91" y="4"/>
                    </a:lnTo>
                    <a:lnTo>
                      <a:pt x="103" y="0"/>
                    </a:lnTo>
                    <a:lnTo>
                      <a:pt x="1666" y="0"/>
                    </a:lnTo>
                    <a:lnTo>
                      <a:pt x="1658" y="3"/>
                    </a:lnTo>
                    <a:lnTo>
                      <a:pt x="1650" y="8"/>
                    </a:lnTo>
                    <a:lnTo>
                      <a:pt x="1642" y="11"/>
                    </a:lnTo>
                    <a:lnTo>
                      <a:pt x="1634" y="16"/>
                    </a:lnTo>
                    <a:lnTo>
                      <a:pt x="1626" y="21"/>
                    </a:lnTo>
                    <a:lnTo>
                      <a:pt x="1618" y="25"/>
                    </a:lnTo>
                    <a:lnTo>
                      <a:pt x="1611" y="29"/>
                    </a:lnTo>
                    <a:lnTo>
                      <a:pt x="1603" y="33"/>
                    </a:lnTo>
                    <a:lnTo>
                      <a:pt x="0" y="33"/>
                    </a:lnTo>
                    <a:close/>
                  </a:path>
                </a:pathLst>
              </a:custGeom>
              <a:solidFill>
                <a:srgbClr val="797979"/>
              </a:solidFill>
              <a:ln w="9525">
                <a:noFill/>
                <a:round/>
              </a:ln>
            </p:spPr>
            <p:txBody>
              <a:bodyPr/>
              <a:lstStyle/>
              <a:p>
                <a:endParaRPr lang="zh-CN" altLang="en-US"/>
              </a:p>
            </p:txBody>
          </p:sp>
          <p:sp>
            <p:nvSpPr>
              <p:cNvPr id="18377" name="Freeform 194"/>
              <p:cNvSpPr/>
              <p:nvPr/>
            </p:nvSpPr>
            <p:spPr bwMode="auto">
              <a:xfrm>
                <a:off x="3770" y="2722"/>
                <a:ext cx="814" cy="17"/>
              </a:xfrm>
              <a:custGeom>
                <a:avLst/>
                <a:gdLst>
                  <a:gd name="T0" fmla="*/ 0 w 1628"/>
                  <a:gd name="T1" fmla="*/ 1 h 33"/>
                  <a:gd name="T2" fmla="*/ 1 w 1628"/>
                  <a:gd name="T3" fmla="*/ 1 h 33"/>
                  <a:gd name="T4" fmla="*/ 1 w 1628"/>
                  <a:gd name="T5" fmla="*/ 1 h 33"/>
                  <a:gd name="T6" fmla="*/ 1 w 1628"/>
                  <a:gd name="T7" fmla="*/ 1 h 33"/>
                  <a:gd name="T8" fmla="*/ 1 w 1628"/>
                  <a:gd name="T9" fmla="*/ 1 h 33"/>
                  <a:gd name="T10" fmla="*/ 1 w 1628"/>
                  <a:gd name="T11" fmla="*/ 1 h 33"/>
                  <a:gd name="T12" fmla="*/ 1 w 1628"/>
                  <a:gd name="T13" fmla="*/ 1 h 33"/>
                  <a:gd name="T14" fmla="*/ 1 w 1628"/>
                  <a:gd name="T15" fmla="*/ 1 h 33"/>
                  <a:gd name="T16" fmla="*/ 1 w 1628"/>
                  <a:gd name="T17" fmla="*/ 0 h 33"/>
                  <a:gd name="T18" fmla="*/ 1 w 1628"/>
                  <a:gd name="T19" fmla="*/ 0 h 33"/>
                  <a:gd name="T20" fmla="*/ 1 w 1628"/>
                  <a:gd name="T21" fmla="*/ 1 h 33"/>
                  <a:gd name="T22" fmla="*/ 1 w 1628"/>
                  <a:gd name="T23" fmla="*/ 1 h 33"/>
                  <a:gd name="T24" fmla="*/ 1 w 1628"/>
                  <a:gd name="T25" fmla="*/ 1 h 33"/>
                  <a:gd name="T26" fmla="*/ 1 w 1628"/>
                  <a:gd name="T27" fmla="*/ 1 h 33"/>
                  <a:gd name="T28" fmla="*/ 1 w 1628"/>
                  <a:gd name="T29" fmla="*/ 1 h 33"/>
                  <a:gd name="T30" fmla="*/ 1 w 1628"/>
                  <a:gd name="T31" fmla="*/ 1 h 33"/>
                  <a:gd name="T32" fmla="*/ 1 w 1628"/>
                  <a:gd name="T33" fmla="*/ 1 h 33"/>
                  <a:gd name="T34" fmla="*/ 1 w 1628"/>
                  <a:gd name="T35" fmla="*/ 1 h 33"/>
                  <a:gd name="T36" fmla="*/ 0 w 1628"/>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28"/>
                  <a:gd name="T58" fmla="*/ 0 h 33"/>
                  <a:gd name="T59" fmla="*/ 1628 w 1628"/>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28" h="33">
                    <a:moveTo>
                      <a:pt x="0" y="33"/>
                    </a:moveTo>
                    <a:lnTo>
                      <a:pt x="14" y="28"/>
                    </a:lnTo>
                    <a:lnTo>
                      <a:pt x="27" y="25"/>
                    </a:lnTo>
                    <a:lnTo>
                      <a:pt x="40" y="20"/>
                    </a:lnTo>
                    <a:lnTo>
                      <a:pt x="53" y="16"/>
                    </a:lnTo>
                    <a:lnTo>
                      <a:pt x="67" y="12"/>
                    </a:lnTo>
                    <a:lnTo>
                      <a:pt x="79" y="8"/>
                    </a:lnTo>
                    <a:lnTo>
                      <a:pt x="93" y="4"/>
                    </a:lnTo>
                    <a:lnTo>
                      <a:pt x="105" y="0"/>
                    </a:lnTo>
                    <a:lnTo>
                      <a:pt x="1628" y="0"/>
                    </a:lnTo>
                    <a:lnTo>
                      <a:pt x="1620" y="4"/>
                    </a:lnTo>
                    <a:lnTo>
                      <a:pt x="1612" y="8"/>
                    </a:lnTo>
                    <a:lnTo>
                      <a:pt x="1604" y="12"/>
                    </a:lnTo>
                    <a:lnTo>
                      <a:pt x="1596" y="16"/>
                    </a:lnTo>
                    <a:lnTo>
                      <a:pt x="1587" y="20"/>
                    </a:lnTo>
                    <a:lnTo>
                      <a:pt x="1579" y="25"/>
                    </a:lnTo>
                    <a:lnTo>
                      <a:pt x="1571" y="28"/>
                    </a:lnTo>
                    <a:lnTo>
                      <a:pt x="1563" y="33"/>
                    </a:lnTo>
                    <a:lnTo>
                      <a:pt x="0" y="33"/>
                    </a:lnTo>
                    <a:close/>
                  </a:path>
                </a:pathLst>
              </a:custGeom>
              <a:solidFill>
                <a:srgbClr val="787878"/>
              </a:solidFill>
              <a:ln w="9525">
                <a:noFill/>
                <a:round/>
              </a:ln>
            </p:spPr>
            <p:txBody>
              <a:bodyPr/>
              <a:lstStyle/>
              <a:p>
                <a:endParaRPr lang="zh-CN" altLang="en-US"/>
              </a:p>
            </p:txBody>
          </p:sp>
          <p:sp>
            <p:nvSpPr>
              <p:cNvPr id="18378" name="Freeform 195"/>
              <p:cNvSpPr/>
              <p:nvPr/>
            </p:nvSpPr>
            <p:spPr bwMode="auto">
              <a:xfrm>
                <a:off x="3822" y="2706"/>
                <a:ext cx="795" cy="16"/>
              </a:xfrm>
              <a:custGeom>
                <a:avLst/>
                <a:gdLst>
                  <a:gd name="T0" fmla="*/ 0 w 1589"/>
                  <a:gd name="T1" fmla="*/ 0 h 34"/>
                  <a:gd name="T2" fmla="*/ 1 w 1589"/>
                  <a:gd name="T3" fmla="*/ 0 h 34"/>
                  <a:gd name="T4" fmla="*/ 1 w 1589"/>
                  <a:gd name="T5" fmla="*/ 0 h 34"/>
                  <a:gd name="T6" fmla="*/ 1 w 1589"/>
                  <a:gd name="T7" fmla="*/ 0 h 34"/>
                  <a:gd name="T8" fmla="*/ 1 w 1589"/>
                  <a:gd name="T9" fmla="*/ 0 h 34"/>
                  <a:gd name="T10" fmla="*/ 1 w 1589"/>
                  <a:gd name="T11" fmla="*/ 0 h 34"/>
                  <a:gd name="T12" fmla="*/ 1 w 1589"/>
                  <a:gd name="T13" fmla="*/ 0 h 34"/>
                  <a:gd name="T14" fmla="*/ 1 w 1589"/>
                  <a:gd name="T15" fmla="*/ 0 h 34"/>
                  <a:gd name="T16" fmla="*/ 1 w 1589"/>
                  <a:gd name="T17" fmla="*/ 0 h 34"/>
                  <a:gd name="T18" fmla="*/ 1 w 1589"/>
                  <a:gd name="T19" fmla="*/ 0 h 34"/>
                  <a:gd name="T20" fmla="*/ 1 w 1589"/>
                  <a:gd name="T21" fmla="*/ 0 h 34"/>
                  <a:gd name="T22" fmla="*/ 1 w 1589"/>
                  <a:gd name="T23" fmla="*/ 0 h 34"/>
                  <a:gd name="T24" fmla="*/ 1 w 1589"/>
                  <a:gd name="T25" fmla="*/ 0 h 34"/>
                  <a:gd name="T26" fmla="*/ 1 w 1589"/>
                  <a:gd name="T27" fmla="*/ 0 h 34"/>
                  <a:gd name="T28" fmla="*/ 1 w 1589"/>
                  <a:gd name="T29" fmla="*/ 0 h 34"/>
                  <a:gd name="T30" fmla="*/ 1 w 1589"/>
                  <a:gd name="T31" fmla="*/ 0 h 34"/>
                  <a:gd name="T32" fmla="*/ 1 w 1589"/>
                  <a:gd name="T33" fmla="*/ 0 h 34"/>
                  <a:gd name="T34" fmla="*/ 1 w 1589"/>
                  <a:gd name="T35" fmla="*/ 0 h 34"/>
                  <a:gd name="T36" fmla="*/ 0 w 1589"/>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89"/>
                  <a:gd name="T58" fmla="*/ 0 h 34"/>
                  <a:gd name="T59" fmla="*/ 1589 w 158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89" h="34">
                    <a:moveTo>
                      <a:pt x="0" y="34"/>
                    </a:moveTo>
                    <a:lnTo>
                      <a:pt x="14" y="29"/>
                    </a:lnTo>
                    <a:lnTo>
                      <a:pt x="28" y="25"/>
                    </a:lnTo>
                    <a:lnTo>
                      <a:pt x="41" y="21"/>
                    </a:lnTo>
                    <a:lnTo>
                      <a:pt x="55" y="16"/>
                    </a:lnTo>
                    <a:lnTo>
                      <a:pt x="69" y="12"/>
                    </a:lnTo>
                    <a:lnTo>
                      <a:pt x="82" y="8"/>
                    </a:lnTo>
                    <a:lnTo>
                      <a:pt x="97" y="4"/>
                    </a:lnTo>
                    <a:lnTo>
                      <a:pt x="111" y="0"/>
                    </a:lnTo>
                    <a:lnTo>
                      <a:pt x="1589" y="0"/>
                    </a:lnTo>
                    <a:lnTo>
                      <a:pt x="1581" y="5"/>
                    </a:lnTo>
                    <a:lnTo>
                      <a:pt x="1574" y="8"/>
                    </a:lnTo>
                    <a:lnTo>
                      <a:pt x="1564" y="13"/>
                    </a:lnTo>
                    <a:lnTo>
                      <a:pt x="1556" y="16"/>
                    </a:lnTo>
                    <a:lnTo>
                      <a:pt x="1548" y="21"/>
                    </a:lnTo>
                    <a:lnTo>
                      <a:pt x="1539" y="25"/>
                    </a:lnTo>
                    <a:lnTo>
                      <a:pt x="1531" y="29"/>
                    </a:lnTo>
                    <a:lnTo>
                      <a:pt x="1523" y="34"/>
                    </a:lnTo>
                    <a:lnTo>
                      <a:pt x="0" y="34"/>
                    </a:lnTo>
                    <a:close/>
                  </a:path>
                </a:pathLst>
              </a:custGeom>
              <a:solidFill>
                <a:srgbClr val="777777"/>
              </a:solidFill>
              <a:ln w="9525">
                <a:noFill/>
                <a:round/>
              </a:ln>
            </p:spPr>
            <p:txBody>
              <a:bodyPr/>
              <a:lstStyle/>
              <a:p>
                <a:endParaRPr lang="zh-CN" altLang="en-US"/>
              </a:p>
            </p:txBody>
          </p:sp>
          <p:sp>
            <p:nvSpPr>
              <p:cNvPr id="18379" name="Freeform 196"/>
              <p:cNvSpPr/>
              <p:nvPr/>
            </p:nvSpPr>
            <p:spPr bwMode="auto">
              <a:xfrm>
                <a:off x="3877" y="2689"/>
                <a:ext cx="773" cy="17"/>
              </a:xfrm>
              <a:custGeom>
                <a:avLst/>
                <a:gdLst>
                  <a:gd name="T0" fmla="*/ 0 w 1546"/>
                  <a:gd name="T1" fmla="*/ 1 h 33"/>
                  <a:gd name="T2" fmla="*/ 1 w 1546"/>
                  <a:gd name="T3" fmla="*/ 1 h 33"/>
                  <a:gd name="T4" fmla="*/ 1 w 1546"/>
                  <a:gd name="T5" fmla="*/ 1 h 33"/>
                  <a:gd name="T6" fmla="*/ 1 w 1546"/>
                  <a:gd name="T7" fmla="*/ 1 h 33"/>
                  <a:gd name="T8" fmla="*/ 1 w 1546"/>
                  <a:gd name="T9" fmla="*/ 1 h 33"/>
                  <a:gd name="T10" fmla="*/ 1 w 1546"/>
                  <a:gd name="T11" fmla="*/ 1 h 33"/>
                  <a:gd name="T12" fmla="*/ 1 w 1546"/>
                  <a:gd name="T13" fmla="*/ 1 h 33"/>
                  <a:gd name="T14" fmla="*/ 1 w 1546"/>
                  <a:gd name="T15" fmla="*/ 1 h 33"/>
                  <a:gd name="T16" fmla="*/ 1 w 1546"/>
                  <a:gd name="T17" fmla="*/ 0 h 33"/>
                  <a:gd name="T18" fmla="*/ 1 w 1546"/>
                  <a:gd name="T19" fmla="*/ 0 h 33"/>
                  <a:gd name="T20" fmla="*/ 1 w 1546"/>
                  <a:gd name="T21" fmla="*/ 1 h 33"/>
                  <a:gd name="T22" fmla="*/ 1 w 1546"/>
                  <a:gd name="T23" fmla="*/ 1 h 33"/>
                  <a:gd name="T24" fmla="*/ 1 w 1546"/>
                  <a:gd name="T25" fmla="*/ 1 h 33"/>
                  <a:gd name="T26" fmla="*/ 1 w 1546"/>
                  <a:gd name="T27" fmla="*/ 1 h 33"/>
                  <a:gd name="T28" fmla="*/ 1 w 1546"/>
                  <a:gd name="T29" fmla="*/ 1 h 33"/>
                  <a:gd name="T30" fmla="*/ 1 w 1546"/>
                  <a:gd name="T31" fmla="*/ 1 h 33"/>
                  <a:gd name="T32" fmla="*/ 1 w 1546"/>
                  <a:gd name="T33" fmla="*/ 1 h 33"/>
                  <a:gd name="T34" fmla="*/ 1 w 1546"/>
                  <a:gd name="T35" fmla="*/ 1 h 33"/>
                  <a:gd name="T36" fmla="*/ 0 w 1546"/>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6"/>
                  <a:gd name="T58" fmla="*/ 0 h 33"/>
                  <a:gd name="T59" fmla="*/ 1546 w 1546"/>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6" h="33">
                    <a:moveTo>
                      <a:pt x="0" y="33"/>
                    </a:moveTo>
                    <a:lnTo>
                      <a:pt x="14" y="29"/>
                    </a:lnTo>
                    <a:lnTo>
                      <a:pt x="27" y="25"/>
                    </a:lnTo>
                    <a:lnTo>
                      <a:pt x="41" y="21"/>
                    </a:lnTo>
                    <a:lnTo>
                      <a:pt x="55" y="16"/>
                    </a:lnTo>
                    <a:lnTo>
                      <a:pt x="68" y="11"/>
                    </a:lnTo>
                    <a:lnTo>
                      <a:pt x="82" y="8"/>
                    </a:lnTo>
                    <a:lnTo>
                      <a:pt x="96" y="3"/>
                    </a:lnTo>
                    <a:lnTo>
                      <a:pt x="109" y="0"/>
                    </a:lnTo>
                    <a:lnTo>
                      <a:pt x="1546" y="0"/>
                    </a:lnTo>
                    <a:lnTo>
                      <a:pt x="1538" y="4"/>
                    </a:lnTo>
                    <a:lnTo>
                      <a:pt x="1529" y="8"/>
                    </a:lnTo>
                    <a:lnTo>
                      <a:pt x="1521" y="12"/>
                    </a:lnTo>
                    <a:lnTo>
                      <a:pt x="1513" y="16"/>
                    </a:lnTo>
                    <a:lnTo>
                      <a:pt x="1504" y="21"/>
                    </a:lnTo>
                    <a:lnTo>
                      <a:pt x="1496" y="25"/>
                    </a:lnTo>
                    <a:lnTo>
                      <a:pt x="1486" y="29"/>
                    </a:lnTo>
                    <a:lnTo>
                      <a:pt x="1478" y="33"/>
                    </a:lnTo>
                    <a:lnTo>
                      <a:pt x="0" y="33"/>
                    </a:lnTo>
                    <a:close/>
                  </a:path>
                </a:pathLst>
              </a:custGeom>
              <a:solidFill>
                <a:srgbClr val="767676"/>
              </a:solidFill>
              <a:ln w="9525">
                <a:noFill/>
                <a:round/>
              </a:ln>
            </p:spPr>
            <p:txBody>
              <a:bodyPr/>
              <a:lstStyle/>
              <a:p>
                <a:endParaRPr lang="zh-CN" altLang="en-US"/>
              </a:p>
            </p:txBody>
          </p:sp>
          <p:sp>
            <p:nvSpPr>
              <p:cNvPr id="18380" name="Freeform 197"/>
              <p:cNvSpPr/>
              <p:nvPr/>
            </p:nvSpPr>
            <p:spPr bwMode="auto">
              <a:xfrm>
                <a:off x="3932" y="2672"/>
                <a:ext cx="753" cy="17"/>
              </a:xfrm>
              <a:custGeom>
                <a:avLst/>
                <a:gdLst>
                  <a:gd name="T0" fmla="*/ 0 w 1506"/>
                  <a:gd name="T1" fmla="*/ 1 h 33"/>
                  <a:gd name="T2" fmla="*/ 1 w 1506"/>
                  <a:gd name="T3" fmla="*/ 1 h 33"/>
                  <a:gd name="T4" fmla="*/ 1 w 1506"/>
                  <a:gd name="T5" fmla="*/ 1 h 33"/>
                  <a:gd name="T6" fmla="*/ 1 w 1506"/>
                  <a:gd name="T7" fmla="*/ 1 h 33"/>
                  <a:gd name="T8" fmla="*/ 1 w 1506"/>
                  <a:gd name="T9" fmla="*/ 1 h 33"/>
                  <a:gd name="T10" fmla="*/ 1 w 1506"/>
                  <a:gd name="T11" fmla="*/ 1 h 33"/>
                  <a:gd name="T12" fmla="*/ 1 w 1506"/>
                  <a:gd name="T13" fmla="*/ 1 h 33"/>
                  <a:gd name="T14" fmla="*/ 1 w 1506"/>
                  <a:gd name="T15" fmla="*/ 1 h 33"/>
                  <a:gd name="T16" fmla="*/ 1 w 1506"/>
                  <a:gd name="T17" fmla="*/ 0 h 33"/>
                  <a:gd name="T18" fmla="*/ 1 w 1506"/>
                  <a:gd name="T19" fmla="*/ 0 h 33"/>
                  <a:gd name="T20" fmla="*/ 1 w 1506"/>
                  <a:gd name="T21" fmla="*/ 1 h 33"/>
                  <a:gd name="T22" fmla="*/ 1 w 1506"/>
                  <a:gd name="T23" fmla="*/ 1 h 33"/>
                  <a:gd name="T24" fmla="*/ 1 w 1506"/>
                  <a:gd name="T25" fmla="*/ 1 h 33"/>
                  <a:gd name="T26" fmla="*/ 1 w 1506"/>
                  <a:gd name="T27" fmla="*/ 1 h 33"/>
                  <a:gd name="T28" fmla="*/ 1 w 1506"/>
                  <a:gd name="T29" fmla="*/ 1 h 33"/>
                  <a:gd name="T30" fmla="*/ 1 w 1506"/>
                  <a:gd name="T31" fmla="*/ 1 h 33"/>
                  <a:gd name="T32" fmla="*/ 1 w 1506"/>
                  <a:gd name="T33" fmla="*/ 1 h 33"/>
                  <a:gd name="T34" fmla="*/ 1 w 1506"/>
                  <a:gd name="T35" fmla="*/ 1 h 33"/>
                  <a:gd name="T36" fmla="*/ 0 w 1506"/>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06"/>
                  <a:gd name="T58" fmla="*/ 0 h 33"/>
                  <a:gd name="T59" fmla="*/ 1506 w 1506"/>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06" h="33">
                    <a:moveTo>
                      <a:pt x="0" y="33"/>
                    </a:moveTo>
                    <a:lnTo>
                      <a:pt x="14" y="28"/>
                    </a:lnTo>
                    <a:lnTo>
                      <a:pt x="29" y="25"/>
                    </a:lnTo>
                    <a:lnTo>
                      <a:pt x="43" y="20"/>
                    </a:lnTo>
                    <a:lnTo>
                      <a:pt x="56" y="16"/>
                    </a:lnTo>
                    <a:lnTo>
                      <a:pt x="70" y="11"/>
                    </a:lnTo>
                    <a:lnTo>
                      <a:pt x="84" y="8"/>
                    </a:lnTo>
                    <a:lnTo>
                      <a:pt x="98" y="3"/>
                    </a:lnTo>
                    <a:lnTo>
                      <a:pt x="112" y="0"/>
                    </a:lnTo>
                    <a:lnTo>
                      <a:pt x="1506" y="0"/>
                    </a:lnTo>
                    <a:lnTo>
                      <a:pt x="1497" y="3"/>
                    </a:lnTo>
                    <a:lnTo>
                      <a:pt x="1489" y="8"/>
                    </a:lnTo>
                    <a:lnTo>
                      <a:pt x="1480" y="11"/>
                    </a:lnTo>
                    <a:lnTo>
                      <a:pt x="1472" y="16"/>
                    </a:lnTo>
                    <a:lnTo>
                      <a:pt x="1463" y="20"/>
                    </a:lnTo>
                    <a:lnTo>
                      <a:pt x="1454" y="25"/>
                    </a:lnTo>
                    <a:lnTo>
                      <a:pt x="1446" y="28"/>
                    </a:lnTo>
                    <a:lnTo>
                      <a:pt x="1437" y="33"/>
                    </a:lnTo>
                    <a:lnTo>
                      <a:pt x="0" y="33"/>
                    </a:lnTo>
                    <a:close/>
                  </a:path>
                </a:pathLst>
              </a:custGeom>
              <a:solidFill>
                <a:srgbClr val="757575"/>
              </a:solidFill>
              <a:ln w="9525">
                <a:noFill/>
                <a:round/>
              </a:ln>
            </p:spPr>
            <p:txBody>
              <a:bodyPr/>
              <a:lstStyle/>
              <a:p>
                <a:endParaRPr lang="zh-CN" altLang="en-US"/>
              </a:p>
            </p:txBody>
          </p:sp>
          <p:sp>
            <p:nvSpPr>
              <p:cNvPr id="18381" name="Freeform 198"/>
              <p:cNvSpPr/>
              <p:nvPr/>
            </p:nvSpPr>
            <p:spPr bwMode="auto">
              <a:xfrm>
                <a:off x="3988" y="2656"/>
                <a:ext cx="732" cy="16"/>
              </a:xfrm>
              <a:custGeom>
                <a:avLst/>
                <a:gdLst>
                  <a:gd name="T0" fmla="*/ 0 w 1464"/>
                  <a:gd name="T1" fmla="*/ 0 h 34"/>
                  <a:gd name="T2" fmla="*/ 1 w 1464"/>
                  <a:gd name="T3" fmla="*/ 0 h 34"/>
                  <a:gd name="T4" fmla="*/ 1 w 1464"/>
                  <a:gd name="T5" fmla="*/ 0 h 34"/>
                  <a:gd name="T6" fmla="*/ 1 w 1464"/>
                  <a:gd name="T7" fmla="*/ 0 h 34"/>
                  <a:gd name="T8" fmla="*/ 1 w 1464"/>
                  <a:gd name="T9" fmla="*/ 0 h 34"/>
                  <a:gd name="T10" fmla="*/ 1 w 1464"/>
                  <a:gd name="T11" fmla="*/ 0 h 34"/>
                  <a:gd name="T12" fmla="*/ 1 w 1464"/>
                  <a:gd name="T13" fmla="*/ 0 h 34"/>
                  <a:gd name="T14" fmla="*/ 1 w 1464"/>
                  <a:gd name="T15" fmla="*/ 0 h 34"/>
                  <a:gd name="T16" fmla="*/ 1 w 1464"/>
                  <a:gd name="T17" fmla="*/ 0 h 34"/>
                  <a:gd name="T18" fmla="*/ 1 w 1464"/>
                  <a:gd name="T19" fmla="*/ 0 h 34"/>
                  <a:gd name="T20" fmla="*/ 1 w 1464"/>
                  <a:gd name="T21" fmla="*/ 0 h 34"/>
                  <a:gd name="T22" fmla="*/ 1 w 1464"/>
                  <a:gd name="T23" fmla="*/ 0 h 34"/>
                  <a:gd name="T24" fmla="*/ 1 w 1464"/>
                  <a:gd name="T25" fmla="*/ 0 h 34"/>
                  <a:gd name="T26" fmla="*/ 1 w 1464"/>
                  <a:gd name="T27" fmla="*/ 0 h 34"/>
                  <a:gd name="T28" fmla="*/ 1 w 1464"/>
                  <a:gd name="T29" fmla="*/ 0 h 34"/>
                  <a:gd name="T30" fmla="*/ 1 w 1464"/>
                  <a:gd name="T31" fmla="*/ 0 h 34"/>
                  <a:gd name="T32" fmla="*/ 1 w 1464"/>
                  <a:gd name="T33" fmla="*/ 0 h 34"/>
                  <a:gd name="T34" fmla="*/ 1 w 1464"/>
                  <a:gd name="T35" fmla="*/ 0 h 34"/>
                  <a:gd name="T36" fmla="*/ 0 w 1464"/>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64"/>
                  <a:gd name="T58" fmla="*/ 0 h 34"/>
                  <a:gd name="T59" fmla="*/ 1464 w 1464"/>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64" h="34">
                    <a:moveTo>
                      <a:pt x="0" y="34"/>
                    </a:moveTo>
                    <a:lnTo>
                      <a:pt x="15" y="29"/>
                    </a:lnTo>
                    <a:lnTo>
                      <a:pt x="30" y="25"/>
                    </a:lnTo>
                    <a:lnTo>
                      <a:pt x="43" y="21"/>
                    </a:lnTo>
                    <a:lnTo>
                      <a:pt x="58" y="16"/>
                    </a:lnTo>
                    <a:lnTo>
                      <a:pt x="73" y="12"/>
                    </a:lnTo>
                    <a:lnTo>
                      <a:pt x="88" y="8"/>
                    </a:lnTo>
                    <a:lnTo>
                      <a:pt x="102" y="4"/>
                    </a:lnTo>
                    <a:lnTo>
                      <a:pt x="116" y="0"/>
                    </a:lnTo>
                    <a:lnTo>
                      <a:pt x="1464" y="0"/>
                    </a:lnTo>
                    <a:lnTo>
                      <a:pt x="1455" y="4"/>
                    </a:lnTo>
                    <a:lnTo>
                      <a:pt x="1447" y="8"/>
                    </a:lnTo>
                    <a:lnTo>
                      <a:pt x="1438" y="12"/>
                    </a:lnTo>
                    <a:lnTo>
                      <a:pt x="1430" y="16"/>
                    </a:lnTo>
                    <a:lnTo>
                      <a:pt x="1420" y="21"/>
                    </a:lnTo>
                    <a:lnTo>
                      <a:pt x="1411" y="25"/>
                    </a:lnTo>
                    <a:lnTo>
                      <a:pt x="1403" y="29"/>
                    </a:lnTo>
                    <a:lnTo>
                      <a:pt x="1394" y="34"/>
                    </a:lnTo>
                    <a:lnTo>
                      <a:pt x="0" y="34"/>
                    </a:lnTo>
                    <a:close/>
                  </a:path>
                </a:pathLst>
              </a:custGeom>
              <a:solidFill>
                <a:srgbClr val="747474"/>
              </a:solidFill>
              <a:ln w="9525">
                <a:noFill/>
                <a:round/>
              </a:ln>
            </p:spPr>
            <p:txBody>
              <a:bodyPr/>
              <a:lstStyle/>
              <a:p>
                <a:endParaRPr lang="zh-CN" altLang="en-US"/>
              </a:p>
            </p:txBody>
          </p:sp>
          <p:sp>
            <p:nvSpPr>
              <p:cNvPr id="18382" name="Freeform 199"/>
              <p:cNvSpPr/>
              <p:nvPr/>
            </p:nvSpPr>
            <p:spPr bwMode="auto">
              <a:xfrm>
                <a:off x="4046" y="2638"/>
                <a:ext cx="709" cy="18"/>
              </a:xfrm>
              <a:custGeom>
                <a:avLst/>
                <a:gdLst>
                  <a:gd name="T0" fmla="*/ 0 w 1418"/>
                  <a:gd name="T1" fmla="*/ 1 h 34"/>
                  <a:gd name="T2" fmla="*/ 1 w 1418"/>
                  <a:gd name="T3" fmla="*/ 1 h 34"/>
                  <a:gd name="T4" fmla="*/ 1 w 1418"/>
                  <a:gd name="T5" fmla="*/ 1 h 34"/>
                  <a:gd name="T6" fmla="*/ 1 w 1418"/>
                  <a:gd name="T7" fmla="*/ 1 h 34"/>
                  <a:gd name="T8" fmla="*/ 1 w 1418"/>
                  <a:gd name="T9" fmla="*/ 1 h 34"/>
                  <a:gd name="T10" fmla="*/ 1 w 1418"/>
                  <a:gd name="T11" fmla="*/ 1 h 34"/>
                  <a:gd name="T12" fmla="*/ 1 w 1418"/>
                  <a:gd name="T13" fmla="*/ 1 h 34"/>
                  <a:gd name="T14" fmla="*/ 1 w 1418"/>
                  <a:gd name="T15" fmla="*/ 1 h 34"/>
                  <a:gd name="T16" fmla="*/ 1 w 1418"/>
                  <a:gd name="T17" fmla="*/ 0 h 34"/>
                  <a:gd name="T18" fmla="*/ 1 w 1418"/>
                  <a:gd name="T19" fmla="*/ 1 h 34"/>
                  <a:gd name="T20" fmla="*/ 1 w 1418"/>
                  <a:gd name="T21" fmla="*/ 1 h 34"/>
                  <a:gd name="T22" fmla="*/ 1 w 1418"/>
                  <a:gd name="T23" fmla="*/ 1 h 34"/>
                  <a:gd name="T24" fmla="*/ 1 w 1418"/>
                  <a:gd name="T25" fmla="*/ 1 h 34"/>
                  <a:gd name="T26" fmla="*/ 1 w 1418"/>
                  <a:gd name="T27" fmla="*/ 1 h 34"/>
                  <a:gd name="T28" fmla="*/ 1 w 1418"/>
                  <a:gd name="T29" fmla="*/ 1 h 34"/>
                  <a:gd name="T30" fmla="*/ 1 w 1418"/>
                  <a:gd name="T31" fmla="*/ 1 h 34"/>
                  <a:gd name="T32" fmla="*/ 1 w 1418"/>
                  <a:gd name="T33" fmla="*/ 1 h 34"/>
                  <a:gd name="T34" fmla="*/ 1 w 1418"/>
                  <a:gd name="T35" fmla="*/ 1 h 34"/>
                  <a:gd name="T36" fmla="*/ 0 w 1418"/>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18"/>
                  <a:gd name="T58" fmla="*/ 0 h 34"/>
                  <a:gd name="T59" fmla="*/ 1418 w 1418"/>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18" h="34">
                    <a:moveTo>
                      <a:pt x="0" y="34"/>
                    </a:moveTo>
                    <a:lnTo>
                      <a:pt x="15" y="30"/>
                    </a:lnTo>
                    <a:lnTo>
                      <a:pt x="30" y="25"/>
                    </a:lnTo>
                    <a:lnTo>
                      <a:pt x="45" y="22"/>
                    </a:lnTo>
                    <a:lnTo>
                      <a:pt x="60" y="17"/>
                    </a:lnTo>
                    <a:lnTo>
                      <a:pt x="74" y="12"/>
                    </a:lnTo>
                    <a:lnTo>
                      <a:pt x="89" y="8"/>
                    </a:lnTo>
                    <a:lnTo>
                      <a:pt x="104" y="4"/>
                    </a:lnTo>
                    <a:lnTo>
                      <a:pt x="119" y="0"/>
                    </a:lnTo>
                    <a:lnTo>
                      <a:pt x="1418" y="1"/>
                    </a:lnTo>
                    <a:lnTo>
                      <a:pt x="1409" y="4"/>
                    </a:lnTo>
                    <a:lnTo>
                      <a:pt x="1401" y="9"/>
                    </a:lnTo>
                    <a:lnTo>
                      <a:pt x="1392" y="12"/>
                    </a:lnTo>
                    <a:lnTo>
                      <a:pt x="1383" y="17"/>
                    </a:lnTo>
                    <a:lnTo>
                      <a:pt x="1375" y="22"/>
                    </a:lnTo>
                    <a:lnTo>
                      <a:pt x="1366" y="26"/>
                    </a:lnTo>
                    <a:lnTo>
                      <a:pt x="1357" y="30"/>
                    </a:lnTo>
                    <a:lnTo>
                      <a:pt x="1348" y="34"/>
                    </a:lnTo>
                    <a:lnTo>
                      <a:pt x="0" y="34"/>
                    </a:lnTo>
                    <a:close/>
                  </a:path>
                </a:pathLst>
              </a:custGeom>
              <a:solidFill>
                <a:srgbClr val="737373"/>
              </a:solidFill>
              <a:ln w="9525">
                <a:noFill/>
                <a:round/>
              </a:ln>
            </p:spPr>
            <p:txBody>
              <a:bodyPr/>
              <a:lstStyle/>
              <a:p>
                <a:endParaRPr lang="zh-CN" altLang="en-US"/>
              </a:p>
            </p:txBody>
          </p:sp>
          <p:sp>
            <p:nvSpPr>
              <p:cNvPr id="18383" name="Freeform 200"/>
              <p:cNvSpPr/>
              <p:nvPr/>
            </p:nvSpPr>
            <p:spPr bwMode="auto">
              <a:xfrm>
                <a:off x="4105" y="2622"/>
                <a:ext cx="686" cy="17"/>
              </a:xfrm>
              <a:custGeom>
                <a:avLst/>
                <a:gdLst>
                  <a:gd name="T0" fmla="*/ 0 w 1371"/>
                  <a:gd name="T1" fmla="*/ 0 h 35"/>
                  <a:gd name="T2" fmla="*/ 1 w 1371"/>
                  <a:gd name="T3" fmla="*/ 0 h 35"/>
                  <a:gd name="T4" fmla="*/ 1 w 1371"/>
                  <a:gd name="T5" fmla="*/ 0 h 35"/>
                  <a:gd name="T6" fmla="*/ 1 w 1371"/>
                  <a:gd name="T7" fmla="*/ 0 h 35"/>
                  <a:gd name="T8" fmla="*/ 1 w 1371"/>
                  <a:gd name="T9" fmla="*/ 0 h 35"/>
                  <a:gd name="T10" fmla="*/ 1 w 1371"/>
                  <a:gd name="T11" fmla="*/ 0 h 35"/>
                  <a:gd name="T12" fmla="*/ 1 w 1371"/>
                  <a:gd name="T13" fmla="*/ 0 h 35"/>
                  <a:gd name="T14" fmla="*/ 1 w 1371"/>
                  <a:gd name="T15" fmla="*/ 0 h 35"/>
                  <a:gd name="T16" fmla="*/ 1 w 1371"/>
                  <a:gd name="T17" fmla="*/ 0 h 35"/>
                  <a:gd name="T18" fmla="*/ 1 w 1371"/>
                  <a:gd name="T19" fmla="*/ 0 h 35"/>
                  <a:gd name="T20" fmla="*/ 1 w 1371"/>
                  <a:gd name="T21" fmla="*/ 0 h 35"/>
                  <a:gd name="T22" fmla="*/ 1 w 1371"/>
                  <a:gd name="T23" fmla="*/ 0 h 35"/>
                  <a:gd name="T24" fmla="*/ 1 w 1371"/>
                  <a:gd name="T25" fmla="*/ 0 h 35"/>
                  <a:gd name="T26" fmla="*/ 1 w 1371"/>
                  <a:gd name="T27" fmla="*/ 0 h 35"/>
                  <a:gd name="T28" fmla="*/ 1 w 1371"/>
                  <a:gd name="T29" fmla="*/ 0 h 35"/>
                  <a:gd name="T30" fmla="*/ 1 w 1371"/>
                  <a:gd name="T31" fmla="*/ 0 h 35"/>
                  <a:gd name="T32" fmla="*/ 1 w 1371"/>
                  <a:gd name="T33" fmla="*/ 0 h 35"/>
                  <a:gd name="T34" fmla="*/ 1 w 1371"/>
                  <a:gd name="T35" fmla="*/ 0 h 35"/>
                  <a:gd name="T36" fmla="*/ 0 w 1371"/>
                  <a:gd name="T37" fmla="*/ 0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71"/>
                  <a:gd name="T58" fmla="*/ 0 h 35"/>
                  <a:gd name="T59" fmla="*/ 1371 w 1371"/>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71" h="35">
                    <a:moveTo>
                      <a:pt x="0" y="34"/>
                    </a:moveTo>
                    <a:lnTo>
                      <a:pt x="15" y="30"/>
                    </a:lnTo>
                    <a:lnTo>
                      <a:pt x="30" y="26"/>
                    </a:lnTo>
                    <a:lnTo>
                      <a:pt x="44" y="22"/>
                    </a:lnTo>
                    <a:lnTo>
                      <a:pt x="60" y="18"/>
                    </a:lnTo>
                    <a:lnTo>
                      <a:pt x="75" y="13"/>
                    </a:lnTo>
                    <a:lnTo>
                      <a:pt x="90" y="8"/>
                    </a:lnTo>
                    <a:lnTo>
                      <a:pt x="106" y="5"/>
                    </a:lnTo>
                    <a:lnTo>
                      <a:pt x="121" y="0"/>
                    </a:lnTo>
                    <a:lnTo>
                      <a:pt x="1371" y="1"/>
                    </a:lnTo>
                    <a:lnTo>
                      <a:pt x="1362" y="6"/>
                    </a:lnTo>
                    <a:lnTo>
                      <a:pt x="1353" y="10"/>
                    </a:lnTo>
                    <a:lnTo>
                      <a:pt x="1344" y="14"/>
                    </a:lnTo>
                    <a:lnTo>
                      <a:pt x="1336" y="18"/>
                    </a:lnTo>
                    <a:lnTo>
                      <a:pt x="1327" y="22"/>
                    </a:lnTo>
                    <a:lnTo>
                      <a:pt x="1318" y="27"/>
                    </a:lnTo>
                    <a:lnTo>
                      <a:pt x="1309" y="30"/>
                    </a:lnTo>
                    <a:lnTo>
                      <a:pt x="1299" y="35"/>
                    </a:lnTo>
                    <a:lnTo>
                      <a:pt x="0" y="34"/>
                    </a:lnTo>
                    <a:close/>
                  </a:path>
                </a:pathLst>
              </a:custGeom>
              <a:solidFill>
                <a:srgbClr val="727272"/>
              </a:solidFill>
              <a:ln w="9525">
                <a:noFill/>
                <a:round/>
              </a:ln>
            </p:spPr>
            <p:txBody>
              <a:bodyPr/>
              <a:lstStyle/>
              <a:p>
                <a:endParaRPr lang="zh-CN" altLang="en-US"/>
              </a:p>
            </p:txBody>
          </p:sp>
          <p:sp>
            <p:nvSpPr>
              <p:cNvPr id="18384" name="Freeform 201"/>
              <p:cNvSpPr/>
              <p:nvPr/>
            </p:nvSpPr>
            <p:spPr bwMode="auto">
              <a:xfrm>
                <a:off x="4166" y="2606"/>
                <a:ext cx="662" cy="16"/>
              </a:xfrm>
              <a:custGeom>
                <a:avLst/>
                <a:gdLst>
                  <a:gd name="T0" fmla="*/ 0 w 1324"/>
                  <a:gd name="T1" fmla="*/ 0 h 33"/>
                  <a:gd name="T2" fmla="*/ 1 w 1324"/>
                  <a:gd name="T3" fmla="*/ 0 h 33"/>
                  <a:gd name="T4" fmla="*/ 1 w 1324"/>
                  <a:gd name="T5" fmla="*/ 0 h 33"/>
                  <a:gd name="T6" fmla="*/ 1 w 1324"/>
                  <a:gd name="T7" fmla="*/ 0 h 33"/>
                  <a:gd name="T8" fmla="*/ 1 w 1324"/>
                  <a:gd name="T9" fmla="*/ 0 h 33"/>
                  <a:gd name="T10" fmla="*/ 1 w 1324"/>
                  <a:gd name="T11" fmla="*/ 0 h 33"/>
                  <a:gd name="T12" fmla="*/ 1 w 1324"/>
                  <a:gd name="T13" fmla="*/ 0 h 33"/>
                  <a:gd name="T14" fmla="*/ 1 w 1324"/>
                  <a:gd name="T15" fmla="*/ 0 h 33"/>
                  <a:gd name="T16" fmla="*/ 1 w 1324"/>
                  <a:gd name="T17" fmla="*/ 0 h 33"/>
                  <a:gd name="T18" fmla="*/ 1 w 1324"/>
                  <a:gd name="T19" fmla="*/ 0 h 33"/>
                  <a:gd name="T20" fmla="*/ 1 w 1324"/>
                  <a:gd name="T21" fmla="*/ 0 h 33"/>
                  <a:gd name="T22" fmla="*/ 1 w 1324"/>
                  <a:gd name="T23" fmla="*/ 0 h 33"/>
                  <a:gd name="T24" fmla="*/ 1 w 1324"/>
                  <a:gd name="T25" fmla="*/ 0 h 33"/>
                  <a:gd name="T26" fmla="*/ 1 w 1324"/>
                  <a:gd name="T27" fmla="*/ 0 h 33"/>
                  <a:gd name="T28" fmla="*/ 1 w 1324"/>
                  <a:gd name="T29" fmla="*/ 0 h 33"/>
                  <a:gd name="T30" fmla="*/ 1 w 1324"/>
                  <a:gd name="T31" fmla="*/ 0 h 33"/>
                  <a:gd name="T32" fmla="*/ 1 w 1324"/>
                  <a:gd name="T33" fmla="*/ 0 h 33"/>
                  <a:gd name="T34" fmla="*/ 1 w 1324"/>
                  <a:gd name="T35" fmla="*/ 0 h 33"/>
                  <a:gd name="T36" fmla="*/ 0 w 1324"/>
                  <a:gd name="T37" fmla="*/ 0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24"/>
                  <a:gd name="T58" fmla="*/ 0 h 33"/>
                  <a:gd name="T59" fmla="*/ 1324 w 1324"/>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24" h="33">
                    <a:moveTo>
                      <a:pt x="0" y="32"/>
                    </a:moveTo>
                    <a:lnTo>
                      <a:pt x="16" y="29"/>
                    </a:lnTo>
                    <a:lnTo>
                      <a:pt x="31" y="24"/>
                    </a:lnTo>
                    <a:lnTo>
                      <a:pt x="46" y="21"/>
                    </a:lnTo>
                    <a:lnTo>
                      <a:pt x="61" y="16"/>
                    </a:lnTo>
                    <a:lnTo>
                      <a:pt x="77" y="12"/>
                    </a:lnTo>
                    <a:lnTo>
                      <a:pt x="92" y="8"/>
                    </a:lnTo>
                    <a:lnTo>
                      <a:pt x="108" y="4"/>
                    </a:lnTo>
                    <a:lnTo>
                      <a:pt x="123" y="0"/>
                    </a:lnTo>
                    <a:lnTo>
                      <a:pt x="1324" y="0"/>
                    </a:lnTo>
                    <a:lnTo>
                      <a:pt x="1315" y="5"/>
                    </a:lnTo>
                    <a:lnTo>
                      <a:pt x="1306" y="8"/>
                    </a:lnTo>
                    <a:lnTo>
                      <a:pt x="1297" y="13"/>
                    </a:lnTo>
                    <a:lnTo>
                      <a:pt x="1288" y="17"/>
                    </a:lnTo>
                    <a:lnTo>
                      <a:pt x="1279" y="22"/>
                    </a:lnTo>
                    <a:lnTo>
                      <a:pt x="1269" y="25"/>
                    </a:lnTo>
                    <a:lnTo>
                      <a:pt x="1259" y="30"/>
                    </a:lnTo>
                    <a:lnTo>
                      <a:pt x="1250" y="33"/>
                    </a:lnTo>
                    <a:lnTo>
                      <a:pt x="0" y="32"/>
                    </a:lnTo>
                    <a:close/>
                  </a:path>
                </a:pathLst>
              </a:custGeom>
              <a:solidFill>
                <a:srgbClr val="717171"/>
              </a:solidFill>
              <a:ln w="9525">
                <a:noFill/>
                <a:round/>
              </a:ln>
            </p:spPr>
            <p:txBody>
              <a:bodyPr/>
              <a:lstStyle/>
              <a:p>
                <a:endParaRPr lang="zh-CN" altLang="en-US"/>
              </a:p>
            </p:txBody>
          </p:sp>
          <p:sp>
            <p:nvSpPr>
              <p:cNvPr id="18385" name="Freeform 202"/>
              <p:cNvSpPr/>
              <p:nvPr/>
            </p:nvSpPr>
            <p:spPr bwMode="auto">
              <a:xfrm>
                <a:off x="4227" y="2589"/>
                <a:ext cx="640" cy="17"/>
              </a:xfrm>
              <a:custGeom>
                <a:avLst/>
                <a:gdLst>
                  <a:gd name="T0" fmla="*/ 0 w 1279"/>
                  <a:gd name="T1" fmla="*/ 1 h 33"/>
                  <a:gd name="T2" fmla="*/ 1 w 1279"/>
                  <a:gd name="T3" fmla="*/ 1 h 33"/>
                  <a:gd name="T4" fmla="*/ 1 w 1279"/>
                  <a:gd name="T5" fmla="*/ 1 h 33"/>
                  <a:gd name="T6" fmla="*/ 1 w 1279"/>
                  <a:gd name="T7" fmla="*/ 1 h 33"/>
                  <a:gd name="T8" fmla="*/ 1 w 1279"/>
                  <a:gd name="T9" fmla="*/ 1 h 33"/>
                  <a:gd name="T10" fmla="*/ 1 w 1279"/>
                  <a:gd name="T11" fmla="*/ 1 h 33"/>
                  <a:gd name="T12" fmla="*/ 1 w 1279"/>
                  <a:gd name="T13" fmla="*/ 1 h 33"/>
                  <a:gd name="T14" fmla="*/ 1 w 1279"/>
                  <a:gd name="T15" fmla="*/ 1 h 33"/>
                  <a:gd name="T16" fmla="*/ 1 w 1279"/>
                  <a:gd name="T17" fmla="*/ 0 h 33"/>
                  <a:gd name="T18" fmla="*/ 1 w 1279"/>
                  <a:gd name="T19" fmla="*/ 0 h 33"/>
                  <a:gd name="T20" fmla="*/ 1 w 1279"/>
                  <a:gd name="T21" fmla="*/ 1 h 33"/>
                  <a:gd name="T22" fmla="*/ 1 w 1279"/>
                  <a:gd name="T23" fmla="*/ 1 h 33"/>
                  <a:gd name="T24" fmla="*/ 1 w 1279"/>
                  <a:gd name="T25" fmla="*/ 1 h 33"/>
                  <a:gd name="T26" fmla="*/ 1 w 1279"/>
                  <a:gd name="T27" fmla="*/ 1 h 33"/>
                  <a:gd name="T28" fmla="*/ 1 w 1279"/>
                  <a:gd name="T29" fmla="*/ 1 h 33"/>
                  <a:gd name="T30" fmla="*/ 1 w 1279"/>
                  <a:gd name="T31" fmla="*/ 1 h 33"/>
                  <a:gd name="T32" fmla="*/ 1 w 1279"/>
                  <a:gd name="T33" fmla="*/ 1 h 33"/>
                  <a:gd name="T34" fmla="*/ 1 w 1279"/>
                  <a:gd name="T35" fmla="*/ 1 h 33"/>
                  <a:gd name="T36" fmla="*/ 0 w 1279"/>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79"/>
                  <a:gd name="T58" fmla="*/ 0 h 33"/>
                  <a:gd name="T59" fmla="*/ 1279 w 1279"/>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79" h="33">
                    <a:moveTo>
                      <a:pt x="0" y="33"/>
                    </a:moveTo>
                    <a:lnTo>
                      <a:pt x="16" y="29"/>
                    </a:lnTo>
                    <a:lnTo>
                      <a:pt x="32" y="25"/>
                    </a:lnTo>
                    <a:lnTo>
                      <a:pt x="48" y="20"/>
                    </a:lnTo>
                    <a:lnTo>
                      <a:pt x="64" y="16"/>
                    </a:lnTo>
                    <a:lnTo>
                      <a:pt x="79" y="11"/>
                    </a:lnTo>
                    <a:lnTo>
                      <a:pt x="94" y="8"/>
                    </a:lnTo>
                    <a:lnTo>
                      <a:pt x="110" y="3"/>
                    </a:lnTo>
                    <a:lnTo>
                      <a:pt x="126" y="0"/>
                    </a:lnTo>
                    <a:lnTo>
                      <a:pt x="1279" y="0"/>
                    </a:lnTo>
                    <a:lnTo>
                      <a:pt x="1269" y="4"/>
                    </a:lnTo>
                    <a:lnTo>
                      <a:pt x="1260" y="8"/>
                    </a:lnTo>
                    <a:lnTo>
                      <a:pt x="1249" y="12"/>
                    </a:lnTo>
                    <a:lnTo>
                      <a:pt x="1240" y="16"/>
                    </a:lnTo>
                    <a:lnTo>
                      <a:pt x="1231" y="20"/>
                    </a:lnTo>
                    <a:lnTo>
                      <a:pt x="1221" y="25"/>
                    </a:lnTo>
                    <a:lnTo>
                      <a:pt x="1212" y="29"/>
                    </a:lnTo>
                    <a:lnTo>
                      <a:pt x="1201" y="33"/>
                    </a:lnTo>
                    <a:lnTo>
                      <a:pt x="0" y="33"/>
                    </a:lnTo>
                    <a:close/>
                  </a:path>
                </a:pathLst>
              </a:custGeom>
              <a:solidFill>
                <a:srgbClr val="707070"/>
              </a:solidFill>
              <a:ln w="9525">
                <a:noFill/>
                <a:round/>
              </a:ln>
            </p:spPr>
            <p:txBody>
              <a:bodyPr/>
              <a:lstStyle/>
              <a:p>
                <a:endParaRPr lang="zh-CN" altLang="en-US"/>
              </a:p>
            </p:txBody>
          </p:sp>
          <p:sp>
            <p:nvSpPr>
              <p:cNvPr id="18386" name="Freeform 203"/>
              <p:cNvSpPr/>
              <p:nvPr/>
            </p:nvSpPr>
            <p:spPr bwMode="auto">
              <a:xfrm>
                <a:off x="4291" y="2572"/>
                <a:ext cx="615" cy="17"/>
              </a:xfrm>
              <a:custGeom>
                <a:avLst/>
                <a:gdLst>
                  <a:gd name="T0" fmla="*/ 0 w 1232"/>
                  <a:gd name="T1" fmla="*/ 1 h 34"/>
                  <a:gd name="T2" fmla="*/ 0 w 1232"/>
                  <a:gd name="T3" fmla="*/ 1 h 34"/>
                  <a:gd name="T4" fmla="*/ 0 w 1232"/>
                  <a:gd name="T5" fmla="*/ 1 h 34"/>
                  <a:gd name="T6" fmla="*/ 0 w 1232"/>
                  <a:gd name="T7" fmla="*/ 1 h 34"/>
                  <a:gd name="T8" fmla="*/ 0 w 1232"/>
                  <a:gd name="T9" fmla="*/ 1 h 34"/>
                  <a:gd name="T10" fmla="*/ 0 w 1232"/>
                  <a:gd name="T11" fmla="*/ 1 h 34"/>
                  <a:gd name="T12" fmla="*/ 0 w 1232"/>
                  <a:gd name="T13" fmla="*/ 1 h 34"/>
                  <a:gd name="T14" fmla="*/ 0 w 1232"/>
                  <a:gd name="T15" fmla="*/ 1 h 34"/>
                  <a:gd name="T16" fmla="*/ 0 w 1232"/>
                  <a:gd name="T17" fmla="*/ 0 h 34"/>
                  <a:gd name="T18" fmla="*/ 0 w 1232"/>
                  <a:gd name="T19" fmla="*/ 0 h 34"/>
                  <a:gd name="T20" fmla="*/ 0 w 1232"/>
                  <a:gd name="T21" fmla="*/ 1 h 34"/>
                  <a:gd name="T22" fmla="*/ 0 w 1232"/>
                  <a:gd name="T23" fmla="*/ 1 h 34"/>
                  <a:gd name="T24" fmla="*/ 0 w 1232"/>
                  <a:gd name="T25" fmla="*/ 1 h 34"/>
                  <a:gd name="T26" fmla="*/ 0 w 1232"/>
                  <a:gd name="T27" fmla="*/ 1 h 34"/>
                  <a:gd name="T28" fmla="*/ 0 w 1232"/>
                  <a:gd name="T29" fmla="*/ 1 h 34"/>
                  <a:gd name="T30" fmla="*/ 0 w 1232"/>
                  <a:gd name="T31" fmla="*/ 1 h 34"/>
                  <a:gd name="T32" fmla="*/ 0 w 1232"/>
                  <a:gd name="T33" fmla="*/ 1 h 34"/>
                  <a:gd name="T34" fmla="*/ 0 w 1232"/>
                  <a:gd name="T35" fmla="*/ 1 h 34"/>
                  <a:gd name="T36" fmla="*/ 0 w 1232"/>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32"/>
                  <a:gd name="T58" fmla="*/ 0 h 34"/>
                  <a:gd name="T59" fmla="*/ 1232 w 1232"/>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32" h="34">
                    <a:moveTo>
                      <a:pt x="0" y="34"/>
                    </a:moveTo>
                    <a:lnTo>
                      <a:pt x="16" y="29"/>
                    </a:lnTo>
                    <a:lnTo>
                      <a:pt x="33" y="26"/>
                    </a:lnTo>
                    <a:lnTo>
                      <a:pt x="49" y="21"/>
                    </a:lnTo>
                    <a:lnTo>
                      <a:pt x="65" y="17"/>
                    </a:lnTo>
                    <a:lnTo>
                      <a:pt x="81" y="12"/>
                    </a:lnTo>
                    <a:lnTo>
                      <a:pt x="98" y="9"/>
                    </a:lnTo>
                    <a:lnTo>
                      <a:pt x="114" y="4"/>
                    </a:lnTo>
                    <a:lnTo>
                      <a:pt x="130" y="0"/>
                    </a:lnTo>
                    <a:lnTo>
                      <a:pt x="1232" y="0"/>
                    </a:lnTo>
                    <a:lnTo>
                      <a:pt x="1221" y="4"/>
                    </a:lnTo>
                    <a:lnTo>
                      <a:pt x="1212" y="9"/>
                    </a:lnTo>
                    <a:lnTo>
                      <a:pt x="1202" y="12"/>
                    </a:lnTo>
                    <a:lnTo>
                      <a:pt x="1193" y="17"/>
                    </a:lnTo>
                    <a:lnTo>
                      <a:pt x="1183" y="21"/>
                    </a:lnTo>
                    <a:lnTo>
                      <a:pt x="1172" y="26"/>
                    </a:lnTo>
                    <a:lnTo>
                      <a:pt x="1163" y="29"/>
                    </a:lnTo>
                    <a:lnTo>
                      <a:pt x="1153" y="34"/>
                    </a:lnTo>
                    <a:lnTo>
                      <a:pt x="0" y="34"/>
                    </a:lnTo>
                    <a:close/>
                  </a:path>
                </a:pathLst>
              </a:custGeom>
              <a:solidFill>
                <a:srgbClr val="6F6F6F"/>
              </a:solidFill>
              <a:ln w="9525">
                <a:noFill/>
                <a:round/>
              </a:ln>
            </p:spPr>
            <p:txBody>
              <a:bodyPr/>
              <a:lstStyle/>
              <a:p>
                <a:endParaRPr lang="zh-CN" altLang="en-US"/>
              </a:p>
            </p:txBody>
          </p:sp>
          <p:sp>
            <p:nvSpPr>
              <p:cNvPr id="18387" name="Freeform 204"/>
              <p:cNvSpPr/>
              <p:nvPr/>
            </p:nvSpPr>
            <p:spPr bwMode="auto">
              <a:xfrm>
                <a:off x="4356" y="2556"/>
                <a:ext cx="590" cy="16"/>
              </a:xfrm>
              <a:custGeom>
                <a:avLst/>
                <a:gdLst>
                  <a:gd name="T0" fmla="*/ 0 w 1181"/>
                  <a:gd name="T1" fmla="*/ 0 h 33"/>
                  <a:gd name="T2" fmla="*/ 0 w 1181"/>
                  <a:gd name="T3" fmla="*/ 0 h 33"/>
                  <a:gd name="T4" fmla="*/ 0 w 1181"/>
                  <a:gd name="T5" fmla="*/ 0 h 33"/>
                  <a:gd name="T6" fmla="*/ 0 w 1181"/>
                  <a:gd name="T7" fmla="*/ 0 h 33"/>
                  <a:gd name="T8" fmla="*/ 0 w 1181"/>
                  <a:gd name="T9" fmla="*/ 0 h 33"/>
                  <a:gd name="T10" fmla="*/ 0 w 1181"/>
                  <a:gd name="T11" fmla="*/ 0 h 33"/>
                  <a:gd name="T12" fmla="*/ 0 w 1181"/>
                  <a:gd name="T13" fmla="*/ 0 h 33"/>
                  <a:gd name="T14" fmla="*/ 0 w 1181"/>
                  <a:gd name="T15" fmla="*/ 0 h 33"/>
                  <a:gd name="T16" fmla="*/ 0 w 1181"/>
                  <a:gd name="T17" fmla="*/ 0 h 33"/>
                  <a:gd name="T18" fmla="*/ 0 w 1181"/>
                  <a:gd name="T19" fmla="*/ 0 h 33"/>
                  <a:gd name="T20" fmla="*/ 0 w 1181"/>
                  <a:gd name="T21" fmla="*/ 0 h 33"/>
                  <a:gd name="T22" fmla="*/ 0 w 1181"/>
                  <a:gd name="T23" fmla="*/ 0 h 33"/>
                  <a:gd name="T24" fmla="*/ 0 w 1181"/>
                  <a:gd name="T25" fmla="*/ 0 h 33"/>
                  <a:gd name="T26" fmla="*/ 0 w 1181"/>
                  <a:gd name="T27" fmla="*/ 0 h 33"/>
                  <a:gd name="T28" fmla="*/ 0 w 1181"/>
                  <a:gd name="T29" fmla="*/ 0 h 33"/>
                  <a:gd name="T30" fmla="*/ 0 w 1181"/>
                  <a:gd name="T31" fmla="*/ 0 h 33"/>
                  <a:gd name="T32" fmla="*/ 0 w 1181"/>
                  <a:gd name="T33" fmla="*/ 0 h 33"/>
                  <a:gd name="T34" fmla="*/ 0 w 1181"/>
                  <a:gd name="T35" fmla="*/ 0 h 33"/>
                  <a:gd name="T36" fmla="*/ 0 w 1181"/>
                  <a:gd name="T37" fmla="*/ 0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81"/>
                  <a:gd name="T58" fmla="*/ 0 h 33"/>
                  <a:gd name="T59" fmla="*/ 1181 w 1181"/>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81" h="33">
                    <a:moveTo>
                      <a:pt x="0" y="33"/>
                    </a:moveTo>
                    <a:lnTo>
                      <a:pt x="17" y="29"/>
                    </a:lnTo>
                    <a:lnTo>
                      <a:pt x="33" y="25"/>
                    </a:lnTo>
                    <a:lnTo>
                      <a:pt x="51" y="21"/>
                    </a:lnTo>
                    <a:lnTo>
                      <a:pt x="68" y="16"/>
                    </a:lnTo>
                    <a:lnTo>
                      <a:pt x="84" y="12"/>
                    </a:lnTo>
                    <a:lnTo>
                      <a:pt x="101" y="8"/>
                    </a:lnTo>
                    <a:lnTo>
                      <a:pt x="117" y="4"/>
                    </a:lnTo>
                    <a:lnTo>
                      <a:pt x="134" y="0"/>
                    </a:lnTo>
                    <a:lnTo>
                      <a:pt x="1181" y="0"/>
                    </a:lnTo>
                    <a:lnTo>
                      <a:pt x="1171" y="4"/>
                    </a:lnTo>
                    <a:lnTo>
                      <a:pt x="1162" y="8"/>
                    </a:lnTo>
                    <a:lnTo>
                      <a:pt x="1152" y="12"/>
                    </a:lnTo>
                    <a:lnTo>
                      <a:pt x="1141" y="16"/>
                    </a:lnTo>
                    <a:lnTo>
                      <a:pt x="1131" y="21"/>
                    </a:lnTo>
                    <a:lnTo>
                      <a:pt x="1121" y="25"/>
                    </a:lnTo>
                    <a:lnTo>
                      <a:pt x="1112" y="29"/>
                    </a:lnTo>
                    <a:lnTo>
                      <a:pt x="1102" y="33"/>
                    </a:lnTo>
                    <a:lnTo>
                      <a:pt x="0" y="33"/>
                    </a:lnTo>
                    <a:close/>
                  </a:path>
                </a:pathLst>
              </a:custGeom>
              <a:solidFill>
                <a:srgbClr val="6E6E6E"/>
              </a:solidFill>
              <a:ln w="9525">
                <a:noFill/>
                <a:round/>
              </a:ln>
            </p:spPr>
            <p:txBody>
              <a:bodyPr/>
              <a:lstStyle/>
              <a:p>
                <a:endParaRPr lang="zh-CN" altLang="en-US"/>
              </a:p>
            </p:txBody>
          </p:sp>
          <p:sp>
            <p:nvSpPr>
              <p:cNvPr id="18388" name="Freeform 205"/>
              <p:cNvSpPr/>
              <p:nvPr/>
            </p:nvSpPr>
            <p:spPr bwMode="auto">
              <a:xfrm>
                <a:off x="4422" y="2539"/>
                <a:ext cx="565" cy="17"/>
              </a:xfrm>
              <a:custGeom>
                <a:avLst/>
                <a:gdLst>
                  <a:gd name="T0" fmla="*/ 0 w 1129"/>
                  <a:gd name="T1" fmla="*/ 1 h 33"/>
                  <a:gd name="T2" fmla="*/ 1 w 1129"/>
                  <a:gd name="T3" fmla="*/ 1 h 33"/>
                  <a:gd name="T4" fmla="*/ 1 w 1129"/>
                  <a:gd name="T5" fmla="*/ 1 h 33"/>
                  <a:gd name="T6" fmla="*/ 1 w 1129"/>
                  <a:gd name="T7" fmla="*/ 1 h 33"/>
                  <a:gd name="T8" fmla="*/ 1 w 1129"/>
                  <a:gd name="T9" fmla="*/ 1 h 33"/>
                  <a:gd name="T10" fmla="*/ 1 w 1129"/>
                  <a:gd name="T11" fmla="*/ 1 h 33"/>
                  <a:gd name="T12" fmla="*/ 1 w 1129"/>
                  <a:gd name="T13" fmla="*/ 1 h 33"/>
                  <a:gd name="T14" fmla="*/ 1 w 1129"/>
                  <a:gd name="T15" fmla="*/ 1 h 33"/>
                  <a:gd name="T16" fmla="*/ 1 w 1129"/>
                  <a:gd name="T17" fmla="*/ 0 h 33"/>
                  <a:gd name="T18" fmla="*/ 1 w 1129"/>
                  <a:gd name="T19" fmla="*/ 0 h 33"/>
                  <a:gd name="T20" fmla="*/ 1 w 1129"/>
                  <a:gd name="T21" fmla="*/ 1 h 33"/>
                  <a:gd name="T22" fmla="*/ 1 w 1129"/>
                  <a:gd name="T23" fmla="*/ 1 h 33"/>
                  <a:gd name="T24" fmla="*/ 1 w 1129"/>
                  <a:gd name="T25" fmla="*/ 1 h 33"/>
                  <a:gd name="T26" fmla="*/ 1 w 1129"/>
                  <a:gd name="T27" fmla="*/ 1 h 33"/>
                  <a:gd name="T28" fmla="*/ 1 w 1129"/>
                  <a:gd name="T29" fmla="*/ 1 h 33"/>
                  <a:gd name="T30" fmla="*/ 1 w 1129"/>
                  <a:gd name="T31" fmla="*/ 1 h 33"/>
                  <a:gd name="T32" fmla="*/ 1 w 1129"/>
                  <a:gd name="T33" fmla="*/ 1 h 33"/>
                  <a:gd name="T34" fmla="*/ 1 w 1129"/>
                  <a:gd name="T35" fmla="*/ 1 h 33"/>
                  <a:gd name="T36" fmla="*/ 0 w 1129"/>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29"/>
                  <a:gd name="T58" fmla="*/ 0 h 33"/>
                  <a:gd name="T59" fmla="*/ 1129 w 1129"/>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29" h="33">
                    <a:moveTo>
                      <a:pt x="0" y="33"/>
                    </a:moveTo>
                    <a:lnTo>
                      <a:pt x="17" y="29"/>
                    </a:lnTo>
                    <a:lnTo>
                      <a:pt x="34" y="25"/>
                    </a:lnTo>
                    <a:lnTo>
                      <a:pt x="51" y="20"/>
                    </a:lnTo>
                    <a:lnTo>
                      <a:pt x="68" y="16"/>
                    </a:lnTo>
                    <a:lnTo>
                      <a:pt x="85" y="12"/>
                    </a:lnTo>
                    <a:lnTo>
                      <a:pt x="102" y="8"/>
                    </a:lnTo>
                    <a:lnTo>
                      <a:pt x="121" y="4"/>
                    </a:lnTo>
                    <a:lnTo>
                      <a:pt x="138" y="0"/>
                    </a:lnTo>
                    <a:lnTo>
                      <a:pt x="1129" y="0"/>
                    </a:lnTo>
                    <a:lnTo>
                      <a:pt x="1119" y="4"/>
                    </a:lnTo>
                    <a:lnTo>
                      <a:pt x="1109" y="8"/>
                    </a:lnTo>
                    <a:lnTo>
                      <a:pt x="1099" y="12"/>
                    </a:lnTo>
                    <a:lnTo>
                      <a:pt x="1088" y="16"/>
                    </a:lnTo>
                    <a:lnTo>
                      <a:pt x="1078" y="20"/>
                    </a:lnTo>
                    <a:lnTo>
                      <a:pt x="1068" y="25"/>
                    </a:lnTo>
                    <a:lnTo>
                      <a:pt x="1058" y="29"/>
                    </a:lnTo>
                    <a:lnTo>
                      <a:pt x="1047" y="33"/>
                    </a:lnTo>
                    <a:lnTo>
                      <a:pt x="0" y="33"/>
                    </a:lnTo>
                    <a:close/>
                  </a:path>
                </a:pathLst>
              </a:custGeom>
              <a:solidFill>
                <a:srgbClr val="6D6D6D"/>
              </a:solidFill>
              <a:ln w="9525">
                <a:noFill/>
                <a:round/>
              </a:ln>
            </p:spPr>
            <p:txBody>
              <a:bodyPr/>
              <a:lstStyle/>
              <a:p>
                <a:endParaRPr lang="zh-CN" altLang="en-US"/>
              </a:p>
            </p:txBody>
          </p:sp>
          <p:sp>
            <p:nvSpPr>
              <p:cNvPr id="18389" name="Freeform 206"/>
              <p:cNvSpPr/>
              <p:nvPr/>
            </p:nvSpPr>
            <p:spPr bwMode="auto">
              <a:xfrm>
                <a:off x="4491" y="2522"/>
                <a:ext cx="539" cy="17"/>
              </a:xfrm>
              <a:custGeom>
                <a:avLst/>
                <a:gdLst>
                  <a:gd name="T0" fmla="*/ 0 w 1077"/>
                  <a:gd name="T1" fmla="*/ 1 h 34"/>
                  <a:gd name="T2" fmla="*/ 1 w 1077"/>
                  <a:gd name="T3" fmla="*/ 1 h 34"/>
                  <a:gd name="T4" fmla="*/ 1 w 1077"/>
                  <a:gd name="T5" fmla="*/ 1 h 34"/>
                  <a:gd name="T6" fmla="*/ 1 w 1077"/>
                  <a:gd name="T7" fmla="*/ 1 h 34"/>
                  <a:gd name="T8" fmla="*/ 1 w 1077"/>
                  <a:gd name="T9" fmla="*/ 1 h 34"/>
                  <a:gd name="T10" fmla="*/ 1 w 1077"/>
                  <a:gd name="T11" fmla="*/ 1 h 34"/>
                  <a:gd name="T12" fmla="*/ 1 w 1077"/>
                  <a:gd name="T13" fmla="*/ 1 h 34"/>
                  <a:gd name="T14" fmla="*/ 1 w 1077"/>
                  <a:gd name="T15" fmla="*/ 1 h 34"/>
                  <a:gd name="T16" fmla="*/ 1 w 1077"/>
                  <a:gd name="T17" fmla="*/ 0 h 34"/>
                  <a:gd name="T18" fmla="*/ 1 w 1077"/>
                  <a:gd name="T19" fmla="*/ 0 h 34"/>
                  <a:gd name="T20" fmla="*/ 1 w 1077"/>
                  <a:gd name="T21" fmla="*/ 1 h 34"/>
                  <a:gd name="T22" fmla="*/ 1 w 1077"/>
                  <a:gd name="T23" fmla="*/ 1 h 34"/>
                  <a:gd name="T24" fmla="*/ 1 w 1077"/>
                  <a:gd name="T25" fmla="*/ 1 h 34"/>
                  <a:gd name="T26" fmla="*/ 1 w 1077"/>
                  <a:gd name="T27" fmla="*/ 1 h 34"/>
                  <a:gd name="T28" fmla="*/ 1 w 1077"/>
                  <a:gd name="T29" fmla="*/ 1 h 34"/>
                  <a:gd name="T30" fmla="*/ 1 w 1077"/>
                  <a:gd name="T31" fmla="*/ 1 h 34"/>
                  <a:gd name="T32" fmla="*/ 1 w 1077"/>
                  <a:gd name="T33" fmla="*/ 1 h 34"/>
                  <a:gd name="T34" fmla="*/ 1 w 1077"/>
                  <a:gd name="T35" fmla="*/ 1 h 34"/>
                  <a:gd name="T36" fmla="*/ 0 w 1077"/>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77"/>
                  <a:gd name="T58" fmla="*/ 0 h 34"/>
                  <a:gd name="T59" fmla="*/ 1077 w 1077"/>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77" h="34">
                    <a:moveTo>
                      <a:pt x="0" y="34"/>
                    </a:moveTo>
                    <a:lnTo>
                      <a:pt x="18" y="29"/>
                    </a:lnTo>
                    <a:lnTo>
                      <a:pt x="36" y="26"/>
                    </a:lnTo>
                    <a:lnTo>
                      <a:pt x="53" y="21"/>
                    </a:lnTo>
                    <a:lnTo>
                      <a:pt x="71" y="17"/>
                    </a:lnTo>
                    <a:lnTo>
                      <a:pt x="90" y="13"/>
                    </a:lnTo>
                    <a:lnTo>
                      <a:pt x="108" y="8"/>
                    </a:lnTo>
                    <a:lnTo>
                      <a:pt x="126" y="5"/>
                    </a:lnTo>
                    <a:lnTo>
                      <a:pt x="144" y="0"/>
                    </a:lnTo>
                    <a:lnTo>
                      <a:pt x="1077" y="0"/>
                    </a:lnTo>
                    <a:lnTo>
                      <a:pt x="1066" y="5"/>
                    </a:lnTo>
                    <a:lnTo>
                      <a:pt x="1055" y="8"/>
                    </a:lnTo>
                    <a:lnTo>
                      <a:pt x="1044" y="13"/>
                    </a:lnTo>
                    <a:lnTo>
                      <a:pt x="1034" y="17"/>
                    </a:lnTo>
                    <a:lnTo>
                      <a:pt x="1023" y="21"/>
                    </a:lnTo>
                    <a:lnTo>
                      <a:pt x="1013" y="26"/>
                    </a:lnTo>
                    <a:lnTo>
                      <a:pt x="1002" y="29"/>
                    </a:lnTo>
                    <a:lnTo>
                      <a:pt x="991" y="34"/>
                    </a:lnTo>
                    <a:lnTo>
                      <a:pt x="0" y="34"/>
                    </a:lnTo>
                    <a:close/>
                  </a:path>
                </a:pathLst>
              </a:custGeom>
              <a:solidFill>
                <a:srgbClr val="6C6C6C"/>
              </a:solidFill>
              <a:ln w="9525">
                <a:noFill/>
                <a:round/>
              </a:ln>
            </p:spPr>
            <p:txBody>
              <a:bodyPr/>
              <a:lstStyle/>
              <a:p>
                <a:endParaRPr lang="zh-CN" altLang="en-US"/>
              </a:p>
            </p:txBody>
          </p:sp>
        </p:grpSp>
        <p:sp>
          <p:nvSpPr>
            <p:cNvPr id="18153" name="Freeform 208"/>
            <p:cNvSpPr/>
            <p:nvPr/>
          </p:nvSpPr>
          <p:spPr bwMode="auto">
            <a:xfrm>
              <a:off x="4564" y="2506"/>
              <a:ext cx="510" cy="16"/>
            </a:xfrm>
            <a:custGeom>
              <a:avLst/>
              <a:gdLst>
                <a:gd name="T0" fmla="*/ 0 w 1021"/>
                <a:gd name="T1" fmla="*/ 0 h 33"/>
                <a:gd name="T2" fmla="*/ 0 w 1021"/>
                <a:gd name="T3" fmla="*/ 0 h 33"/>
                <a:gd name="T4" fmla="*/ 0 w 1021"/>
                <a:gd name="T5" fmla="*/ 0 h 33"/>
                <a:gd name="T6" fmla="*/ 0 w 1021"/>
                <a:gd name="T7" fmla="*/ 0 h 33"/>
                <a:gd name="T8" fmla="*/ 0 w 1021"/>
                <a:gd name="T9" fmla="*/ 0 h 33"/>
                <a:gd name="T10" fmla="*/ 0 w 1021"/>
                <a:gd name="T11" fmla="*/ 0 h 33"/>
                <a:gd name="T12" fmla="*/ 0 w 1021"/>
                <a:gd name="T13" fmla="*/ 0 h 33"/>
                <a:gd name="T14" fmla="*/ 0 w 1021"/>
                <a:gd name="T15" fmla="*/ 0 h 33"/>
                <a:gd name="T16" fmla="*/ 0 w 1021"/>
                <a:gd name="T17" fmla="*/ 0 h 33"/>
                <a:gd name="T18" fmla="*/ 0 w 1021"/>
                <a:gd name="T19" fmla="*/ 0 h 33"/>
                <a:gd name="T20" fmla="*/ 0 w 1021"/>
                <a:gd name="T21" fmla="*/ 0 h 33"/>
                <a:gd name="T22" fmla="*/ 0 w 1021"/>
                <a:gd name="T23" fmla="*/ 0 h 33"/>
                <a:gd name="T24" fmla="*/ 0 w 1021"/>
                <a:gd name="T25" fmla="*/ 0 h 33"/>
                <a:gd name="T26" fmla="*/ 0 w 1021"/>
                <a:gd name="T27" fmla="*/ 0 h 33"/>
                <a:gd name="T28" fmla="*/ 0 w 1021"/>
                <a:gd name="T29" fmla="*/ 0 h 33"/>
                <a:gd name="T30" fmla="*/ 0 w 1021"/>
                <a:gd name="T31" fmla="*/ 0 h 33"/>
                <a:gd name="T32" fmla="*/ 0 w 1021"/>
                <a:gd name="T33" fmla="*/ 0 h 33"/>
                <a:gd name="T34" fmla="*/ 0 w 1021"/>
                <a:gd name="T35" fmla="*/ 0 h 33"/>
                <a:gd name="T36" fmla="*/ 0 w 1021"/>
                <a:gd name="T37" fmla="*/ 0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21"/>
                <a:gd name="T58" fmla="*/ 0 h 33"/>
                <a:gd name="T59" fmla="*/ 1021 w 1021"/>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21" h="33">
                  <a:moveTo>
                    <a:pt x="0" y="33"/>
                  </a:moveTo>
                  <a:lnTo>
                    <a:pt x="19" y="29"/>
                  </a:lnTo>
                  <a:lnTo>
                    <a:pt x="38" y="25"/>
                  </a:lnTo>
                  <a:lnTo>
                    <a:pt x="56" y="21"/>
                  </a:lnTo>
                  <a:lnTo>
                    <a:pt x="76" y="16"/>
                  </a:lnTo>
                  <a:lnTo>
                    <a:pt x="94" y="12"/>
                  </a:lnTo>
                  <a:lnTo>
                    <a:pt x="112" y="8"/>
                  </a:lnTo>
                  <a:lnTo>
                    <a:pt x="132" y="4"/>
                  </a:lnTo>
                  <a:lnTo>
                    <a:pt x="150" y="0"/>
                  </a:lnTo>
                  <a:lnTo>
                    <a:pt x="1021" y="0"/>
                  </a:lnTo>
                  <a:lnTo>
                    <a:pt x="1009" y="5"/>
                  </a:lnTo>
                  <a:lnTo>
                    <a:pt x="999" y="8"/>
                  </a:lnTo>
                  <a:lnTo>
                    <a:pt x="988" y="13"/>
                  </a:lnTo>
                  <a:lnTo>
                    <a:pt x="976" y="16"/>
                  </a:lnTo>
                  <a:lnTo>
                    <a:pt x="965" y="21"/>
                  </a:lnTo>
                  <a:lnTo>
                    <a:pt x="955" y="25"/>
                  </a:lnTo>
                  <a:lnTo>
                    <a:pt x="943" y="29"/>
                  </a:lnTo>
                  <a:lnTo>
                    <a:pt x="933" y="33"/>
                  </a:lnTo>
                  <a:lnTo>
                    <a:pt x="0" y="33"/>
                  </a:lnTo>
                  <a:close/>
                </a:path>
              </a:pathLst>
            </a:custGeom>
            <a:solidFill>
              <a:srgbClr val="6B6B6B"/>
            </a:solidFill>
            <a:ln w="9525">
              <a:noFill/>
              <a:round/>
            </a:ln>
          </p:spPr>
          <p:txBody>
            <a:bodyPr/>
            <a:lstStyle/>
            <a:p>
              <a:endParaRPr lang="zh-CN" altLang="en-US"/>
            </a:p>
          </p:txBody>
        </p:sp>
        <p:sp>
          <p:nvSpPr>
            <p:cNvPr id="18154" name="Freeform 209"/>
            <p:cNvSpPr/>
            <p:nvPr/>
          </p:nvSpPr>
          <p:spPr bwMode="auto">
            <a:xfrm>
              <a:off x="4638" y="2489"/>
              <a:ext cx="482" cy="17"/>
            </a:xfrm>
            <a:custGeom>
              <a:avLst/>
              <a:gdLst>
                <a:gd name="T0" fmla="*/ 0 w 963"/>
                <a:gd name="T1" fmla="*/ 1 h 33"/>
                <a:gd name="T2" fmla="*/ 1 w 963"/>
                <a:gd name="T3" fmla="*/ 1 h 33"/>
                <a:gd name="T4" fmla="*/ 1 w 963"/>
                <a:gd name="T5" fmla="*/ 1 h 33"/>
                <a:gd name="T6" fmla="*/ 1 w 963"/>
                <a:gd name="T7" fmla="*/ 1 h 33"/>
                <a:gd name="T8" fmla="*/ 1 w 963"/>
                <a:gd name="T9" fmla="*/ 1 h 33"/>
                <a:gd name="T10" fmla="*/ 1 w 963"/>
                <a:gd name="T11" fmla="*/ 1 h 33"/>
                <a:gd name="T12" fmla="*/ 1 w 963"/>
                <a:gd name="T13" fmla="*/ 1 h 33"/>
                <a:gd name="T14" fmla="*/ 1 w 963"/>
                <a:gd name="T15" fmla="*/ 1 h 33"/>
                <a:gd name="T16" fmla="*/ 1 w 963"/>
                <a:gd name="T17" fmla="*/ 0 h 33"/>
                <a:gd name="T18" fmla="*/ 1 w 963"/>
                <a:gd name="T19" fmla="*/ 0 h 33"/>
                <a:gd name="T20" fmla="*/ 1 w 963"/>
                <a:gd name="T21" fmla="*/ 1 h 33"/>
                <a:gd name="T22" fmla="*/ 1 w 963"/>
                <a:gd name="T23" fmla="*/ 1 h 33"/>
                <a:gd name="T24" fmla="*/ 1 w 963"/>
                <a:gd name="T25" fmla="*/ 1 h 33"/>
                <a:gd name="T26" fmla="*/ 1 w 963"/>
                <a:gd name="T27" fmla="*/ 1 h 33"/>
                <a:gd name="T28" fmla="*/ 1 w 963"/>
                <a:gd name="T29" fmla="*/ 1 h 33"/>
                <a:gd name="T30" fmla="*/ 1 w 963"/>
                <a:gd name="T31" fmla="*/ 1 h 33"/>
                <a:gd name="T32" fmla="*/ 1 w 963"/>
                <a:gd name="T33" fmla="*/ 1 h 33"/>
                <a:gd name="T34" fmla="*/ 1 w 963"/>
                <a:gd name="T35" fmla="*/ 1 h 33"/>
                <a:gd name="T36" fmla="*/ 0 w 963"/>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63"/>
                <a:gd name="T58" fmla="*/ 0 h 33"/>
                <a:gd name="T59" fmla="*/ 963 w 963"/>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63" h="33">
                  <a:moveTo>
                    <a:pt x="0" y="33"/>
                  </a:moveTo>
                  <a:lnTo>
                    <a:pt x="19" y="28"/>
                  </a:lnTo>
                  <a:lnTo>
                    <a:pt x="37" y="25"/>
                  </a:lnTo>
                  <a:lnTo>
                    <a:pt x="57" y="20"/>
                  </a:lnTo>
                  <a:lnTo>
                    <a:pt x="75" y="16"/>
                  </a:lnTo>
                  <a:lnTo>
                    <a:pt x="94" y="12"/>
                  </a:lnTo>
                  <a:lnTo>
                    <a:pt x="113" y="8"/>
                  </a:lnTo>
                  <a:lnTo>
                    <a:pt x="132" y="4"/>
                  </a:lnTo>
                  <a:lnTo>
                    <a:pt x="150" y="0"/>
                  </a:lnTo>
                  <a:lnTo>
                    <a:pt x="963" y="0"/>
                  </a:lnTo>
                  <a:lnTo>
                    <a:pt x="952" y="3"/>
                  </a:lnTo>
                  <a:lnTo>
                    <a:pt x="940" y="8"/>
                  </a:lnTo>
                  <a:lnTo>
                    <a:pt x="929" y="11"/>
                  </a:lnTo>
                  <a:lnTo>
                    <a:pt x="917" y="16"/>
                  </a:lnTo>
                  <a:lnTo>
                    <a:pt x="905" y="20"/>
                  </a:lnTo>
                  <a:lnTo>
                    <a:pt x="894" y="25"/>
                  </a:lnTo>
                  <a:lnTo>
                    <a:pt x="882" y="28"/>
                  </a:lnTo>
                  <a:lnTo>
                    <a:pt x="871" y="33"/>
                  </a:lnTo>
                  <a:lnTo>
                    <a:pt x="0" y="33"/>
                  </a:lnTo>
                  <a:close/>
                </a:path>
              </a:pathLst>
            </a:custGeom>
            <a:solidFill>
              <a:srgbClr val="6A6A6A"/>
            </a:solidFill>
            <a:ln w="9525">
              <a:noFill/>
              <a:round/>
            </a:ln>
          </p:spPr>
          <p:txBody>
            <a:bodyPr/>
            <a:lstStyle/>
            <a:p>
              <a:endParaRPr lang="zh-CN" altLang="en-US"/>
            </a:p>
          </p:txBody>
        </p:sp>
        <p:sp>
          <p:nvSpPr>
            <p:cNvPr id="18155" name="Freeform 210"/>
            <p:cNvSpPr/>
            <p:nvPr/>
          </p:nvSpPr>
          <p:spPr bwMode="auto">
            <a:xfrm>
              <a:off x="4714" y="2472"/>
              <a:ext cx="453" cy="17"/>
            </a:xfrm>
            <a:custGeom>
              <a:avLst/>
              <a:gdLst>
                <a:gd name="T0" fmla="*/ 0 w 908"/>
                <a:gd name="T1" fmla="*/ 1 h 34"/>
                <a:gd name="T2" fmla="*/ 0 w 908"/>
                <a:gd name="T3" fmla="*/ 1 h 34"/>
                <a:gd name="T4" fmla="*/ 0 w 908"/>
                <a:gd name="T5" fmla="*/ 1 h 34"/>
                <a:gd name="T6" fmla="*/ 0 w 908"/>
                <a:gd name="T7" fmla="*/ 1 h 34"/>
                <a:gd name="T8" fmla="*/ 0 w 908"/>
                <a:gd name="T9" fmla="*/ 1 h 34"/>
                <a:gd name="T10" fmla="*/ 0 w 908"/>
                <a:gd name="T11" fmla="*/ 1 h 34"/>
                <a:gd name="T12" fmla="*/ 0 w 908"/>
                <a:gd name="T13" fmla="*/ 1 h 34"/>
                <a:gd name="T14" fmla="*/ 0 w 908"/>
                <a:gd name="T15" fmla="*/ 1 h 34"/>
                <a:gd name="T16" fmla="*/ 0 w 908"/>
                <a:gd name="T17" fmla="*/ 0 h 34"/>
                <a:gd name="T18" fmla="*/ 0 w 908"/>
                <a:gd name="T19" fmla="*/ 0 h 34"/>
                <a:gd name="T20" fmla="*/ 0 w 908"/>
                <a:gd name="T21" fmla="*/ 1 h 34"/>
                <a:gd name="T22" fmla="*/ 0 w 908"/>
                <a:gd name="T23" fmla="*/ 1 h 34"/>
                <a:gd name="T24" fmla="*/ 0 w 908"/>
                <a:gd name="T25" fmla="*/ 1 h 34"/>
                <a:gd name="T26" fmla="*/ 0 w 908"/>
                <a:gd name="T27" fmla="*/ 1 h 34"/>
                <a:gd name="T28" fmla="*/ 0 w 908"/>
                <a:gd name="T29" fmla="*/ 1 h 34"/>
                <a:gd name="T30" fmla="*/ 0 w 908"/>
                <a:gd name="T31" fmla="*/ 1 h 34"/>
                <a:gd name="T32" fmla="*/ 0 w 908"/>
                <a:gd name="T33" fmla="*/ 1 h 34"/>
                <a:gd name="T34" fmla="*/ 0 w 908"/>
                <a:gd name="T35" fmla="*/ 1 h 34"/>
                <a:gd name="T36" fmla="*/ 0 w 908"/>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8"/>
                <a:gd name="T58" fmla="*/ 0 h 34"/>
                <a:gd name="T59" fmla="*/ 908 w 908"/>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8" h="34">
                  <a:moveTo>
                    <a:pt x="0" y="34"/>
                  </a:moveTo>
                  <a:lnTo>
                    <a:pt x="21" y="30"/>
                  </a:lnTo>
                  <a:lnTo>
                    <a:pt x="40" y="26"/>
                  </a:lnTo>
                  <a:lnTo>
                    <a:pt x="61" y="22"/>
                  </a:lnTo>
                  <a:lnTo>
                    <a:pt x="81" y="18"/>
                  </a:lnTo>
                  <a:lnTo>
                    <a:pt x="101" y="13"/>
                  </a:lnTo>
                  <a:lnTo>
                    <a:pt x="121" y="8"/>
                  </a:lnTo>
                  <a:lnTo>
                    <a:pt x="140" y="5"/>
                  </a:lnTo>
                  <a:lnTo>
                    <a:pt x="161" y="0"/>
                  </a:lnTo>
                  <a:lnTo>
                    <a:pt x="908" y="0"/>
                  </a:lnTo>
                  <a:lnTo>
                    <a:pt x="896" y="4"/>
                  </a:lnTo>
                  <a:lnTo>
                    <a:pt x="884" y="8"/>
                  </a:lnTo>
                  <a:lnTo>
                    <a:pt x="872" y="12"/>
                  </a:lnTo>
                  <a:lnTo>
                    <a:pt x="860" y="17"/>
                  </a:lnTo>
                  <a:lnTo>
                    <a:pt x="848" y="21"/>
                  </a:lnTo>
                  <a:lnTo>
                    <a:pt x="836" y="26"/>
                  </a:lnTo>
                  <a:lnTo>
                    <a:pt x="824" y="29"/>
                  </a:lnTo>
                  <a:lnTo>
                    <a:pt x="813" y="34"/>
                  </a:lnTo>
                  <a:lnTo>
                    <a:pt x="0" y="34"/>
                  </a:lnTo>
                  <a:close/>
                </a:path>
              </a:pathLst>
            </a:custGeom>
            <a:solidFill>
              <a:srgbClr val="696969"/>
            </a:solidFill>
            <a:ln w="9525">
              <a:noFill/>
              <a:round/>
            </a:ln>
          </p:spPr>
          <p:txBody>
            <a:bodyPr/>
            <a:lstStyle/>
            <a:p>
              <a:endParaRPr lang="zh-CN" altLang="en-US"/>
            </a:p>
          </p:txBody>
        </p:sp>
        <p:sp>
          <p:nvSpPr>
            <p:cNvPr id="18156" name="Freeform 211"/>
            <p:cNvSpPr/>
            <p:nvPr/>
          </p:nvSpPr>
          <p:spPr bwMode="auto">
            <a:xfrm>
              <a:off x="4794" y="2456"/>
              <a:ext cx="423" cy="16"/>
            </a:xfrm>
            <a:custGeom>
              <a:avLst/>
              <a:gdLst>
                <a:gd name="T0" fmla="*/ 0 w 846"/>
                <a:gd name="T1" fmla="*/ 0 h 33"/>
                <a:gd name="T2" fmla="*/ 1 w 846"/>
                <a:gd name="T3" fmla="*/ 0 h 33"/>
                <a:gd name="T4" fmla="*/ 1 w 846"/>
                <a:gd name="T5" fmla="*/ 0 h 33"/>
                <a:gd name="T6" fmla="*/ 1 w 846"/>
                <a:gd name="T7" fmla="*/ 0 h 33"/>
                <a:gd name="T8" fmla="*/ 1 w 846"/>
                <a:gd name="T9" fmla="*/ 0 h 33"/>
                <a:gd name="T10" fmla="*/ 1 w 846"/>
                <a:gd name="T11" fmla="*/ 0 h 33"/>
                <a:gd name="T12" fmla="*/ 1 w 846"/>
                <a:gd name="T13" fmla="*/ 0 h 33"/>
                <a:gd name="T14" fmla="*/ 1 w 846"/>
                <a:gd name="T15" fmla="*/ 0 h 33"/>
                <a:gd name="T16" fmla="*/ 1 w 846"/>
                <a:gd name="T17" fmla="*/ 0 h 33"/>
                <a:gd name="T18" fmla="*/ 1 w 846"/>
                <a:gd name="T19" fmla="*/ 0 h 33"/>
                <a:gd name="T20" fmla="*/ 1 w 846"/>
                <a:gd name="T21" fmla="*/ 0 h 33"/>
                <a:gd name="T22" fmla="*/ 1 w 846"/>
                <a:gd name="T23" fmla="*/ 0 h 33"/>
                <a:gd name="T24" fmla="*/ 1 w 846"/>
                <a:gd name="T25" fmla="*/ 0 h 33"/>
                <a:gd name="T26" fmla="*/ 1 w 846"/>
                <a:gd name="T27" fmla="*/ 0 h 33"/>
                <a:gd name="T28" fmla="*/ 1 w 846"/>
                <a:gd name="T29" fmla="*/ 0 h 33"/>
                <a:gd name="T30" fmla="*/ 1 w 846"/>
                <a:gd name="T31" fmla="*/ 0 h 33"/>
                <a:gd name="T32" fmla="*/ 1 w 846"/>
                <a:gd name="T33" fmla="*/ 0 h 33"/>
                <a:gd name="T34" fmla="*/ 1 w 846"/>
                <a:gd name="T35" fmla="*/ 0 h 33"/>
                <a:gd name="T36" fmla="*/ 0 w 846"/>
                <a:gd name="T37" fmla="*/ 0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6"/>
                <a:gd name="T58" fmla="*/ 0 h 33"/>
                <a:gd name="T59" fmla="*/ 846 w 846"/>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6" h="33">
                  <a:moveTo>
                    <a:pt x="0" y="33"/>
                  </a:moveTo>
                  <a:lnTo>
                    <a:pt x="22" y="29"/>
                  </a:lnTo>
                  <a:lnTo>
                    <a:pt x="43" y="25"/>
                  </a:lnTo>
                  <a:lnTo>
                    <a:pt x="64" y="21"/>
                  </a:lnTo>
                  <a:lnTo>
                    <a:pt x="85" y="16"/>
                  </a:lnTo>
                  <a:lnTo>
                    <a:pt x="107" y="12"/>
                  </a:lnTo>
                  <a:lnTo>
                    <a:pt x="129" y="8"/>
                  </a:lnTo>
                  <a:lnTo>
                    <a:pt x="150" y="4"/>
                  </a:lnTo>
                  <a:lnTo>
                    <a:pt x="172" y="0"/>
                  </a:lnTo>
                  <a:lnTo>
                    <a:pt x="846" y="0"/>
                  </a:lnTo>
                  <a:lnTo>
                    <a:pt x="833" y="4"/>
                  </a:lnTo>
                  <a:lnTo>
                    <a:pt x="821" y="8"/>
                  </a:lnTo>
                  <a:lnTo>
                    <a:pt x="808" y="12"/>
                  </a:lnTo>
                  <a:lnTo>
                    <a:pt x="797" y="16"/>
                  </a:lnTo>
                  <a:lnTo>
                    <a:pt x="784" y="21"/>
                  </a:lnTo>
                  <a:lnTo>
                    <a:pt x="772" y="25"/>
                  </a:lnTo>
                  <a:lnTo>
                    <a:pt x="759" y="29"/>
                  </a:lnTo>
                  <a:lnTo>
                    <a:pt x="747" y="33"/>
                  </a:lnTo>
                  <a:lnTo>
                    <a:pt x="0" y="33"/>
                  </a:lnTo>
                  <a:close/>
                </a:path>
              </a:pathLst>
            </a:custGeom>
            <a:solidFill>
              <a:srgbClr val="686868"/>
            </a:solidFill>
            <a:ln w="9525">
              <a:noFill/>
              <a:round/>
            </a:ln>
          </p:spPr>
          <p:txBody>
            <a:bodyPr/>
            <a:lstStyle/>
            <a:p>
              <a:endParaRPr lang="zh-CN" altLang="en-US"/>
            </a:p>
          </p:txBody>
        </p:sp>
        <p:sp>
          <p:nvSpPr>
            <p:cNvPr id="18157" name="Freeform 212"/>
            <p:cNvSpPr/>
            <p:nvPr/>
          </p:nvSpPr>
          <p:spPr bwMode="auto">
            <a:xfrm>
              <a:off x="4880" y="2439"/>
              <a:ext cx="388" cy="17"/>
            </a:xfrm>
            <a:custGeom>
              <a:avLst/>
              <a:gdLst>
                <a:gd name="T0" fmla="*/ 0 w 776"/>
                <a:gd name="T1" fmla="*/ 1 h 33"/>
                <a:gd name="T2" fmla="*/ 1 w 776"/>
                <a:gd name="T3" fmla="*/ 1 h 33"/>
                <a:gd name="T4" fmla="*/ 1 w 776"/>
                <a:gd name="T5" fmla="*/ 1 h 33"/>
                <a:gd name="T6" fmla="*/ 1 w 776"/>
                <a:gd name="T7" fmla="*/ 1 h 33"/>
                <a:gd name="T8" fmla="*/ 1 w 776"/>
                <a:gd name="T9" fmla="*/ 1 h 33"/>
                <a:gd name="T10" fmla="*/ 1 w 776"/>
                <a:gd name="T11" fmla="*/ 1 h 33"/>
                <a:gd name="T12" fmla="*/ 1 w 776"/>
                <a:gd name="T13" fmla="*/ 1 h 33"/>
                <a:gd name="T14" fmla="*/ 1 w 776"/>
                <a:gd name="T15" fmla="*/ 1 h 33"/>
                <a:gd name="T16" fmla="*/ 1 w 776"/>
                <a:gd name="T17" fmla="*/ 0 h 33"/>
                <a:gd name="T18" fmla="*/ 1 w 776"/>
                <a:gd name="T19" fmla="*/ 0 h 33"/>
                <a:gd name="T20" fmla="*/ 1 w 776"/>
                <a:gd name="T21" fmla="*/ 1 h 33"/>
                <a:gd name="T22" fmla="*/ 1 w 776"/>
                <a:gd name="T23" fmla="*/ 1 h 33"/>
                <a:gd name="T24" fmla="*/ 1 w 776"/>
                <a:gd name="T25" fmla="*/ 1 h 33"/>
                <a:gd name="T26" fmla="*/ 1 w 776"/>
                <a:gd name="T27" fmla="*/ 1 h 33"/>
                <a:gd name="T28" fmla="*/ 1 w 776"/>
                <a:gd name="T29" fmla="*/ 1 h 33"/>
                <a:gd name="T30" fmla="*/ 1 w 776"/>
                <a:gd name="T31" fmla="*/ 1 h 33"/>
                <a:gd name="T32" fmla="*/ 1 w 776"/>
                <a:gd name="T33" fmla="*/ 1 h 33"/>
                <a:gd name="T34" fmla="*/ 1 w 776"/>
                <a:gd name="T35" fmla="*/ 1 h 33"/>
                <a:gd name="T36" fmla="*/ 0 w 776"/>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76"/>
                <a:gd name="T58" fmla="*/ 0 h 33"/>
                <a:gd name="T59" fmla="*/ 776 w 776"/>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76" h="33">
                  <a:moveTo>
                    <a:pt x="0" y="33"/>
                  </a:moveTo>
                  <a:lnTo>
                    <a:pt x="22" y="28"/>
                  </a:lnTo>
                  <a:lnTo>
                    <a:pt x="43" y="25"/>
                  </a:lnTo>
                  <a:lnTo>
                    <a:pt x="65" y="20"/>
                  </a:lnTo>
                  <a:lnTo>
                    <a:pt x="88" y="16"/>
                  </a:lnTo>
                  <a:lnTo>
                    <a:pt x="110" y="11"/>
                  </a:lnTo>
                  <a:lnTo>
                    <a:pt x="131" y="8"/>
                  </a:lnTo>
                  <a:lnTo>
                    <a:pt x="153" y="3"/>
                  </a:lnTo>
                  <a:lnTo>
                    <a:pt x="175" y="0"/>
                  </a:lnTo>
                  <a:lnTo>
                    <a:pt x="776" y="0"/>
                  </a:lnTo>
                  <a:lnTo>
                    <a:pt x="764" y="3"/>
                  </a:lnTo>
                  <a:lnTo>
                    <a:pt x="751" y="8"/>
                  </a:lnTo>
                  <a:lnTo>
                    <a:pt x="738" y="11"/>
                  </a:lnTo>
                  <a:lnTo>
                    <a:pt x="725" y="16"/>
                  </a:lnTo>
                  <a:lnTo>
                    <a:pt x="713" y="20"/>
                  </a:lnTo>
                  <a:lnTo>
                    <a:pt x="700" y="25"/>
                  </a:lnTo>
                  <a:lnTo>
                    <a:pt x="686" y="28"/>
                  </a:lnTo>
                  <a:lnTo>
                    <a:pt x="674" y="33"/>
                  </a:lnTo>
                  <a:lnTo>
                    <a:pt x="0" y="33"/>
                  </a:lnTo>
                  <a:close/>
                </a:path>
              </a:pathLst>
            </a:custGeom>
            <a:solidFill>
              <a:srgbClr val="676767"/>
            </a:solidFill>
            <a:ln w="9525">
              <a:noFill/>
              <a:round/>
            </a:ln>
          </p:spPr>
          <p:txBody>
            <a:bodyPr/>
            <a:lstStyle/>
            <a:p>
              <a:endParaRPr lang="zh-CN" altLang="en-US"/>
            </a:p>
          </p:txBody>
        </p:sp>
        <p:sp>
          <p:nvSpPr>
            <p:cNvPr id="18158" name="Freeform 213"/>
            <p:cNvSpPr/>
            <p:nvPr/>
          </p:nvSpPr>
          <p:spPr bwMode="auto">
            <a:xfrm>
              <a:off x="4967" y="2422"/>
              <a:ext cx="354" cy="17"/>
            </a:xfrm>
            <a:custGeom>
              <a:avLst/>
              <a:gdLst>
                <a:gd name="T0" fmla="*/ 0 w 707"/>
                <a:gd name="T1" fmla="*/ 1 h 34"/>
                <a:gd name="T2" fmla="*/ 1 w 707"/>
                <a:gd name="T3" fmla="*/ 1 h 34"/>
                <a:gd name="T4" fmla="*/ 1 w 707"/>
                <a:gd name="T5" fmla="*/ 1 h 34"/>
                <a:gd name="T6" fmla="*/ 1 w 707"/>
                <a:gd name="T7" fmla="*/ 1 h 34"/>
                <a:gd name="T8" fmla="*/ 1 w 707"/>
                <a:gd name="T9" fmla="*/ 1 h 34"/>
                <a:gd name="T10" fmla="*/ 1 w 707"/>
                <a:gd name="T11" fmla="*/ 1 h 34"/>
                <a:gd name="T12" fmla="*/ 1 w 707"/>
                <a:gd name="T13" fmla="*/ 1 h 34"/>
                <a:gd name="T14" fmla="*/ 1 w 707"/>
                <a:gd name="T15" fmla="*/ 1 h 34"/>
                <a:gd name="T16" fmla="*/ 1 w 707"/>
                <a:gd name="T17" fmla="*/ 1 h 34"/>
                <a:gd name="T18" fmla="*/ 1 w 707"/>
                <a:gd name="T19" fmla="*/ 1 h 34"/>
                <a:gd name="T20" fmla="*/ 1 w 707"/>
                <a:gd name="T21" fmla="*/ 1 h 34"/>
                <a:gd name="T22" fmla="*/ 1 w 707"/>
                <a:gd name="T23" fmla="*/ 1 h 34"/>
                <a:gd name="T24" fmla="*/ 1 w 707"/>
                <a:gd name="T25" fmla="*/ 1 h 34"/>
                <a:gd name="T26" fmla="*/ 1 w 707"/>
                <a:gd name="T27" fmla="*/ 1 h 34"/>
                <a:gd name="T28" fmla="*/ 1 w 707"/>
                <a:gd name="T29" fmla="*/ 1 h 34"/>
                <a:gd name="T30" fmla="*/ 1 w 707"/>
                <a:gd name="T31" fmla="*/ 1 h 34"/>
                <a:gd name="T32" fmla="*/ 1 w 707"/>
                <a:gd name="T33" fmla="*/ 0 h 34"/>
                <a:gd name="T34" fmla="*/ 1 w 707"/>
                <a:gd name="T35" fmla="*/ 0 h 34"/>
                <a:gd name="T36" fmla="*/ 1 w 707"/>
                <a:gd name="T37" fmla="*/ 1 h 34"/>
                <a:gd name="T38" fmla="*/ 1 w 707"/>
                <a:gd name="T39" fmla="*/ 1 h 34"/>
                <a:gd name="T40" fmla="*/ 1 w 707"/>
                <a:gd name="T41" fmla="*/ 1 h 34"/>
                <a:gd name="T42" fmla="*/ 1 w 707"/>
                <a:gd name="T43" fmla="*/ 1 h 34"/>
                <a:gd name="T44" fmla="*/ 1 w 707"/>
                <a:gd name="T45" fmla="*/ 1 h 34"/>
                <a:gd name="T46" fmla="*/ 1 w 707"/>
                <a:gd name="T47" fmla="*/ 1 h 34"/>
                <a:gd name="T48" fmla="*/ 1 w 707"/>
                <a:gd name="T49" fmla="*/ 1 h 34"/>
                <a:gd name="T50" fmla="*/ 1 w 707"/>
                <a:gd name="T51" fmla="*/ 1 h 34"/>
                <a:gd name="T52" fmla="*/ 0 w 707"/>
                <a:gd name="T53" fmla="*/ 1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07"/>
                <a:gd name="T82" fmla="*/ 0 h 34"/>
                <a:gd name="T83" fmla="*/ 707 w 707"/>
                <a:gd name="T84" fmla="*/ 34 h 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07" h="34">
                  <a:moveTo>
                    <a:pt x="0" y="34"/>
                  </a:moveTo>
                  <a:lnTo>
                    <a:pt x="11" y="31"/>
                  </a:lnTo>
                  <a:lnTo>
                    <a:pt x="22" y="29"/>
                  </a:lnTo>
                  <a:lnTo>
                    <a:pt x="34" y="27"/>
                  </a:lnTo>
                  <a:lnTo>
                    <a:pt x="45" y="26"/>
                  </a:lnTo>
                  <a:lnTo>
                    <a:pt x="57" y="23"/>
                  </a:lnTo>
                  <a:lnTo>
                    <a:pt x="68" y="21"/>
                  </a:lnTo>
                  <a:lnTo>
                    <a:pt x="79" y="19"/>
                  </a:lnTo>
                  <a:lnTo>
                    <a:pt x="91" y="16"/>
                  </a:lnTo>
                  <a:lnTo>
                    <a:pt x="102" y="14"/>
                  </a:lnTo>
                  <a:lnTo>
                    <a:pt x="114" y="12"/>
                  </a:lnTo>
                  <a:lnTo>
                    <a:pt x="125" y="11"/>
                  </a:lnTo>
                  <a:lnTo>
                    <a:pt x="136" y="8"/>
                  </a:lnTo>
                  <a:lnTo>
                    <a:pt x="148" y="6"/>
                  </a:lnTo>
                  <a:lnTo>
                    <a:pt x="159" y="4"/>
                  </a:lnTo>
                  <a:lnTo>
                    <a:pt x="171" y="3"/>
                  </a:lnTo>
                  <a:lnTo>
                    <a:pt x="182" y="0"/>
                  </a:lnTo>
                  <a:lnTo>
                    <a:pt x="707" y="0"/>
                  </a:lnTo>
                  <a:lnTo>
                    <a:pt x="694" y="4"/>
                  </a:lnTo>
                  <a:lnTo>
                    <a:pt x="681" y="8"/>
                  </a:lnTo>
                  <a:lnTo>
                    <a:pt x="668" y="12"/>
                  </a:lnTo>
                  <a:lnTo>
                    <a:pt x="655" y="16"/>
                  </a:lnTo>
                  <a:lnTo>
                    <a:pt x="641" y="21"/>
                  </a:lnTo>
                  <a:lnTo>
                    <a:pt x="628" y="26"/>
                  </a:lnTo>
                  <a:lnTo>
                    <a:pt x="615" y="29"/>
                  </a:lnTo>
                  <a:lnTo>
                    <a:pt x="601" y="34"/>
                  </a:lnTo>
                  <a:lnTo>
                    <a:pt x="0" y="34"/>
                  </a:lnTo>
                  <a:close/>
                </a:path>
              </a:pathLst>
            </a:custGeom>
            <a:solidFill>
              <a:srgbClr val="666666"/>
            </a:solidFill>
            <a:ln w="9525">
              <a:noFill/>
              <a:round/>
            </a:ln>
          </p:spPr>
          <p:txBody>
            <a:bodyPr/>
            <a:lstStyle/>
            <a:p>
              <a:endParaRPr lang="zh-CN" altLang="en-US"/>
            </a:p>
          </p:txBody>
        </p:sp>
        <p:sp>
          <p:nvSpPr>
            <p:cNvPr id="18159" name="Rectangle 214"/>
            <p:cNvSpPr>
              <a:spLocks noChangeArrowheads="1"/>
            </p:cNvSpPr>
            <p:nvPr/>
          </p:nvSpPr>
          <p:spPr bwMode="auto">
            <a:xfrm>
              <a:off x="218" y="3523"/>
              <a:ext cx="225" cy="36"/>
            </a:xfrm>
            <a:prstGeom prst="rect">
              <a:avLst/>
            </a:prstGeom>
            <a:solidFill>
              <a:srgbClr val="FFFF00"/>
            </a:solidFill>
            <a:ln w="9525">
              <a:noFill/>
              <a:miter lim="800000"/>
            </a:ln>
          </p:spPr>
          <p:txBody>
            <a:bodyPr/>
            <a:lstStyle/>
            <a:p>
              <a:endParaRPr lang="zh-CN" altLang="en-US" sz="2800" b="1">
                <a:ea typeface="黑体" panose="02010609060101010101" pitchFamily="49" charset="-122"/>
              </a:endParaRPr>
            </a:p>
          </p:txBody>
        </p:sp>
        <p:sp>
          <p:nvSpPr>
            <p:cNvPr id="18160" name="Rectangle 215"/>
            <p:cNvSpPr>
              <a:spLocks noChangeArrowheads="1"/>
            </p:cNvSpPr>
            <p:nvPr/>
          </p:nvSpPr>
          <p:spPr bwMode="auto">
            <a:xfrm>
              <a:off x="667" y="3523"/>
              <a:ext cx="225" cy="36"/>
            </a:xfrm>
            <a:prstGeom prst="rect">
              <a:avLst/>
            </a:prstGeom>
            <a:solidFill>
              <a:srgbClr val="FFFF00"/>
            </a:solidFill>
            <a:ln w="9525">
              <a:noFill/>
              <a:miter lim="800000"/>
            </a:ln>
          </p:spPr>
          <p:txBody>
            <a:bodyPr/>
            <a:lstStyle/>
            <a:p>
              <a:endParaRPr lang="zh-CN" altLang="en-US" sz="2800" b="1">
                <a:ea typeface="黑体" panose="02010609060101010101" pitchFamily="49" charset="-122"/>
              </a:endParaRPr>
            </a:p>
          </p:txBody>
        </p:sp>
        <p:sp>
          <p:nvSpPr>
            <p:cNvPr id="18161" name="Rectangle 216"/>
            <p:cNvSpPr>
              <a:spLocks noChangeArrowheads="1"/>
            </p:cNvSpPr>
            <p:nvPr/>
          </p:nvSpPr>
          <p:spPr bwMode="auto">
            <a:xfrm>
              <a:off x="1056" y="3516"/>
              <a:ext cx="225" cy="36"/>
            </a:xfrm>
            <a:prstGeom prst="rect">
              <a:avLst/>
            </a:prstGeom>
            <a:solidFill>
              <a:srgbClr val="FFFF00"/>
            </a:solidFill>
            <a:ln w="9525">
              <a:noFill/>
              <a:miter lim="800000"/>
            </a:ln>
          </p:spPr>
          <p:txBody>
            <a:bodyPr/>
            <a:lstStyle/>
            <a:p>
              <a:endParaRPr lang="zh-CN" altLang="en-US" sz="2800" b="1">
                <a:ea typeface="黑体" panose="02010609060101010101" pitchFamily="49" charset="-122"/>
              </a:endParaRPr>
            </a:p>
          </p:txBody>
        </p:sp>
        <p:sp>
          <p:nvSpPr>
            <p:cNvPr id="18162" name="Rectangle 218"/>
            <p:cNvSpPr>
              <a:spLocks noChangeArrowheads="1"/>
            </p:cNvSpPr>
            <p:nvPr/>
          </p:nvSpPr>
          <p:spPr bwMode="auto">
            <a:xfrm>
              <a:off x="2018" y="3523"/>
              <a:ext cx="225" cy="36"/>
            </a:xfrm>
            <a:prstGeom prst="rect">
              <a:avLst/>
            </a:prstGeom>
            <a:solidFill>
              <a:srgbClr val="FFFF00"/>
            </a:solidFill>
            <a:ln w="9525">
              <a:noFill/>
              <a:miter lim="800000"/>
            </a:ln>
          </p:spPr>
          <p:txBody>
            <a:bodyPr/>
            <a:lstStyle/>
            <a:p>
              <a:endParaRPr lang="zh-CN" altLang="en-US" sz="2800" b="1">
                <a:ea typeface="黑体" panose="02010609060101010101" pitchFamily="49" charset="-122"/>
              </a:endParaRPr>
            </a:p>
          </p:txBody>
        </p:sp>
        <p:sp>
          <p:nvSpPr>
            <p:cNvPr id="18163" name="Freeform 219"/>
            <p:cNvSpPr/>
            <p:nvPr/>
          </p:nvSpPr>
          <p:spPr bwMode="auto">
            <a:xfrm>
              <a:off x="2446" y="3404"/>
              <a:ext cx="216" cy="121"/>
            </a:xfrm>
            <a:custGeom>
              <a:avLst/>
              <a:gdLst>
                <a:gd name="T0" fmla="*/ 0 w 433"/>
                <a:gd name="T1" fmla="*/ 0 h 241"/>
                <a:gd name="T2" fmla="*/ 0 w 433"/>
                <a:gd name="T3" fmla="*/ 1 h 241"/>
                <a:gd name="T4" fmla="*/ 0 w 433"/>
                <a:gd name="T5" fmla="*/ 1 h 241"/>
                <a:gd name="T6" fmla="*/ 0 w 433"/>
                <a:gd name="T7" fmla="*/ 1 h 241"/>
                <a:gd name="T8" fmla="*/ 0 w 433"/>
                <a:gd name="T9" fmla="*/ 1 h 241"/>
                <a:gd name="T10" fmla="*/ 0 w 433"/>
                <a:gd name="T11" fmla="*/ 1 h 241"/>
                <a:gd name="T12" fmla="*/ 0 w 433"/>
                <a:gd name="T13" fmla="*/ 1 h 241"/>
                <a:gd name="T14" fmla="*/ 0 w 433"/>
                <a:gd name="T15" fmla="*/ 1 h 241"/>
                <a:gd name="T16" fmla="*/ 0 w 433"/>
                <a:gd name="T17" fmla="*/ 1 h 241"/>
                <a:gd name="T18" fmla="*/ 0 w 433"/>
                <a:gd name="T19" fmla="*/ 1 h 241"/>
                <a:gd name="T20" fmla="*/ 0 w 433"/>
                <a:gd name="T21" fmla="*/ 1 h 241"/>
                <a:gd name="T22" fmla="*/ 0 w 433"/>
                <a:gd name="T23" fmla="*/ 1 h 241"/>
                <a:gd name="T24" fmla="*/ 0 w 433"/>
                <a:gd name="T25" fmla="*/ 0 h 2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3"/>
                <a:gd name="T40" fmla="*/ 0 h 241"/>
                <a:gd name="T41" fmla="*/ 433 w 433"/>
                <a:gd name="T42" fmla="*/ 241 h 2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3" h="241">
                  <a:moveTo>
                    <a:pt x="387" y="0"/>
                  </a:moveTo>
                  <a:lnTo>
                    <a:pt x="336" y="24"/>
                  </a:lnTo>
                  <a:lnTo>
                    <a:pt x="215" y="81"/>
                  </a:lnTo>
                  <a:lnTo>
                    <a:pt x="110" y="129"/>
                  </a:lnTo>
                  <a:lnTo>
                    <a:pt x="20" y="170"/>
                  </a:lnTo>
                  <a:lnTo>
                    <a:pt x="0" y="179"/>
                  </a:lnTo>
                  <a:lnTo>
                    <a:pt x="42" y="241"/>
                  </a:lnTo>
                  <a:lnTo>
                    <a:pt x="63" y="232"/>
                  </a:lnTo>
                  <a:lnTo>
                    <a:pt x="155" y="191"/>
                  </a:lnTo>
                  <a:lnTo>
                    <a:pt x="260" y="143"/>
                  </a:lnTo>
                  <a:lnTo>
                    <a:pt x="381" y="86"/>
                  </a:lnTo>
                  <a:lnTo>
                    <a:pt x="433" y="62"/>
                  </a:lnTo>
                  <a:lnTo>
                    <a:pt x="387" y="0"/>
                  </a:lnTo>
                  <a:close/>
                </a:path>
              </a:pathLst>
            </a:custGeom>
            <a:solidFill>
              <a:srgbClr val="FFFF00"/>
            </a:solidFill>
            <a:ln w="9525">
              <a:noFill/>
              <a:round/>
            </a:ln>
          </p:spPr>
          <p:txBody>
            <a:bodyPr/>
            <a:lstStyle/>
            <a:p>
              <a:endParaRPr lang="zh-CN" altLang="en-US"/>
            </a:p>
          </p:txBody>
        </p:sp>
        <p:sp>
          <p:nvSpPr>
            <p:cNvPr id="18164" name="Freeform 220"/>
            <p:cNvSpPr/>
            <p:nvPr/>
          </p:nvSpPr>
          <p:spPr bwMode="auto">
            <a:xfrm>
              <a:off x="2834" y="3222"/>
              <a:ext cx="217" cy="122"/>
            </a:xfrm>
            <a:custGeom>
              <a:avLst/>
              <a:gdLst>
                <a:gd name="T0" fmla="*/ 1 w 434"/>
                <a:gd name="T1" fmla="*/ 0 h 243"/>
                <a:gd name="T2" fmla="*/ 1 w 434"/>
                <a:gd name="T3" fmla="*/ 1 h 243"/>
                <a:gd name="T4" fmla="*/ 1 w 434"/>
                <a:gd name="T5" fmla="*/ 1 h 243"/>
                <a:gd name="T6" fmla="*/ 0 w 434"/>
                <a:gd name="T7" fmla="*/ 1 h 243"/>
                <a:gd name="T8" fmla="*/ 1 w 434"/>
                <a:gd name="T9" fmla="*/ 1 h 243"/>
                <a:gd name="T10" fmla="*/ 1 w 434"/>
                <a:gd name="T11" fmla="*/ 1 h 243"/>
                <a:gd name="T12" fmla="*/ 1 w 434"/>
                <a:gd name="T13" fmla="*/ 1 h 243"/>
                <a:gd name="T14" fmla="*/ 1 w 434"/>
                <a:gd name="T15" fmla="*/ 1 h 243"/>
                <a:gd name="T16" fmla="*/ 1 w 434"/>
                <a:gd name="T17" fmla="*/ 0 h 2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4"/>
                <a:gd name="T28" fmla="*/ 0 h 243"/>
                <a:gd name="T29" fmla="*/ 434 w 434"/>
                <a:gd name="T30" fmla="*/ 243 h 2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4" h="243">
                  <a:moveTo>
                    <a:pt x="388" y="0"/>
                  </a:moveTo>
                  <a:lnTo>
                    <a:pt x="342" y="22"/>
                  </a:lnTo>
                  <a:lnTo>
                    <a:pt x="163" y="104"/>
                  </a:lnTo>
                  <a:lnTo>
                    <a:pt x="0" y="181"/>
                  </a:lnTo>
                  <a:lnTo>
                    <a:pt x="45" y="243"/>
                  </a:lnTo>
                  <a:lnTo>
                    <a:pt x="208" y="166"/>
                  </a:lnTo>
                  <a:lnTo>
                    <a:pt x="387" y="84"/>
                  </a:lnTo>
                  <a:lnTo>
                    <a:pt x="434" y="62"/>
                  </a:lnTo>
                  <a:lnTo>
                    <a:pt x="388" y="0"/>
                  </a:lnTo>
                  <a:close/>
                </a:path>
              </a:pathLst>
            </a:custGeom>
            <a:solidFill>
              <a:srgbClr val="FFFF00"/>
            </a:solidFill>
            <a:ln w="9525">
              <a:noFill/>
              <a:round/>
            </a:ln>
          </p:spPr>
          <p:txBody>
            <a:bodyPr/>
            <a:lstStyle/>
            <a:p>
              <a:endParaRPr lang="zh-CN" altLang="en-US"/>
            </a:p>
          </p:txBody>
        </p:sp>
        <p:sp>
          <p:nvSpPr>
            <p:cNvPr id="18165" name="Freeform 221"/>
            <p:cNvSpPr/>
            <p:nvPr/>
          </p:nvSpPr>
          <p:spPr bwMode="auto">
            <a:xfrm>
              <a:off x="3224" y="3045"/>
              <a:ext cx="218" cy="119"/>
            </a:xfrm>
            <a:custGeom>
              <a:avLst/>
              <a:gdLst>
                <a:gd name="T0" fmla="*/ 1 w 435"/>
                <a:gd name="T1" fmla="*/ 0 h 238"/>
                <a:gd name="T2" fmla="*/ 1 w 435"/>
                <a:gd name="T3" fmla="*/ 1 h 238"/>
                <a:gd name="T4" fmla="*/ 1 w 435"/>
                <a:gd name="T5" fmla="*/ 1 h 238"/>
                <a:gd name="T6" fmla="*/ 0 w 435"/>
                <a:gd name="T7" fmla="*/ 1 h 238"/>
                <a:gd name="T8" fmla="*/ 1 w 435"/>
                <a:gd name="T9" fmla="*/ 1 h 238"/>
                <a:gd name="T10" fmla="*/ 1 w 435"/>
                <a:gd name="T11" fmla="*/ 1 h 238"/>
                <a:gd name="T12" fmla="*/ 1 w 435"/>
                <a:gd name="T13" fmla="*/ 1 h 238"/>
                <a:gd name="T14" fmla="*/ 1 w 435"/>
                <a:gd name="T15" fmla="*/ 1 h 238"/>
                <a:gd name="T16" fmla="*/ 1 w 435"/>
                <a:gd name="T17" fmla="*/ 0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5"/>
                <a:gd name="T28" fmla="*/ 0 h 238"/>
                <a:gd name="T29" fmla="*/ 435 w 43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5" h="238">
                  <a:moveTo>
                    <a:pt x="392" y="0"/>
                  </a:moveTo>
                  <a:lnTo>
                    <a:pt x="360" y="13"/>
                  </a:lnTo>
                  <a:lnTo>
                    <a:pt x="149" y="108"/>
                  </a:lnTo>
                  <a:lnTo>
                    <a:pt x="0" y="176"/>
                  </a:lnTo>
                  <a:lnTo>
                    <a:pt x="43" y="238"/>
                  </a:lnTo>
                  <a:lnTo>
                    <a:pt x="192" y="170"/>
                  </a:lnTo>
                  <a:lnTo>
                    <a:pt x="403" y="76"/>
                  </a:lnTo>
                  <a:lnTo>
                    <a:pt x="435" y="62"/>
                  </a:lnTo>
                  <a:lnTo>
                    <a:pt x="392" y="0"/>
                  </a:lnTo>
                  <a:close/>
                </a:path>
              </a:pathLst>
            </a:custGeom>
            <a:solidFill>
              <a:srgbClr val="FFFF00"/>
            </a:solidFill>
            <a:ln w="9525">
              <a:noFill/>
              <a:round/>
            </a:ln>
          </p:spPr>
          <p:txBody>
            <a:bodyPr/>
            <a:lstStyle/>
            <a:p>
              <a:endParaRPr lang="zh-CN" altLang="en-US"/>
            </a:p>
          </p:txBody>
        </p:sp>
        <p:sp>
          <p:nvSpPr>
            <p:cNvPr id="18166" name="Freeform 222"/>
            <p:cNvSpPr/>
            <p:nvPr/>
          </p:nvSpPr>
          <p:spPr bwMode="auto">
            <a:xfrm>
              <a:off x="3618" y="2874"/>
              <a:ext cx="219" cy="116"/>
            </a:xfrm>
            <a:custGeom>
              <a:avLst/>
              <a:gdLst>
                <a:gd name="T0" fmla="*/ 0 w 439"/>
                <a:gd name="T1" fmla="*/ 0 h 231"/>
                <a:gd name="T2" fmla="*/ 0 w 439"/>
                <a:gd name="T3" fmla="*/ 1 h 231"/>
                <a:gd name="T4" fmla="*/ 0 w 439"/>
                <a:gd name="T5" fmla="*/ 1 h 231"/>
                <a:gd name="T6" fmla="*/ 0 w 439"/>
                <a:gd name="T7" fmla="*/ 1 h 231"/>
                <a:gd name="T8" fmla="*/ 0 w 439"/>
                <a:gd name="T9" fmla="*/ 1 h 231"/>
                <a:gd name="T10" fmla="*/ 0 w 439"/>
                <a:gd name="T11" fmla="*/ 1 h 231"/>
                <a:gd name="T12" fmla="*/ 0 w 439"/>
                <a:gd name="T13" fmla="*/ 1 h 231"/>
                <a:gd name="T14" fmla="*/ 0 w 439"/>
                <a:gd name="T15" fmla="*/ 1 h 231"/>
                <a:gd name="T16" fmla="*/ 0 w 439"/>
                <a:gd name="T17" fmla="*/ 0 h 2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9"/>
                <a:gd name="T28" fmla="*/ 0 h 231"/>
                <a:gd name="T29" fmla="*/ 439 w 439"/>
                <a:gd name="T30" fmla="*/ 231 h 2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9" h="231">
                  <a:moveTo>
                    <a:pt x="398" y="0"/>
                  </a:moveTo>
                  <a:lnTo>
                    <a:pt x="241" y="67"/>
                  </a:lnTo>
                  <a:lnTo>
                    <a:pt x="13" y="163"/>
                  </a:lnTo>
                  <a:lnTo>
                    <a:pt x="0" y="169"/>
                  </a:lnTo>
                  <a:lnTo>
                    <a:pt x="43" y="231"/>
                  </a:lnTo>
                  <a:lnTo>
                    <a:pt x="56" y="225"/>
                  </a:lnTo>
                  <a:lnTo>
                    <a:pt x="282" y="129"/>
                  </a:lnTo>
                  <a:lnTo>
                    <a:pt x="439" y="62"/>
                  </a:lnTo>
                  <a:lnTo>
                    <a:pt x="398" y="0"/>
                  </a:lnTo>
                  <a:close/>
                </a:path>
              </a:pathLst>
            </a:custGeom>
            <a:solidFill>
              <a:srgbClr val="FFFF00"/>
            </a:solidFill>
            <a:ln w="9525">
              <a:noFill/>
              <a:round/>
            </a:ln>
          </p:spPr>
          <p:txBody>
            <a:bodyPr/>
            <a:lstStyle/>
            <a:p>
              <a:endParaRPr lang="zh-CN" altLang="en-US"/>
            </a:p>
          </p:txBody>
        </p:sp>
        <p:sp>
          <p:nvSpPr>
            <p:cNvPr id="18167" name="Freeform 223"/>
            <p:cNvSpPr/>
            <p:nvPr/>
          </p:nvSpPr>
          <p:spPr bwMode="auto">
            <a:xfrm>
              <a:off x="4017" y="2711"/>
              <a:ext cx="221" cy="112"/>
            </a:xfrm>
            <a:custGeom>
              <a:avLst/>
              <a:gdLst>
                <a:gd name="T0" fmla="*/ 0 w 444"/>
                <a:gd name="T1" fmla="*/ 0 h 224"/>
                <a:gd name="T2" fmla="*/ 0 w 444"/>
                <a:gd name="T3" fmla="*/ 1 h 224"/>
                <a:gd name="T4" fmla="*/ 0 w 444"/>
                <a:gd name="T5" fmla="*/ 1 h 224"/>
                <a:gd name="T6" fmla="*/ 0 w 444"/>
                <a:gd name="T7" fmla="*/ 1 h 224"/>
                <a:gd name="T8" fmla="*/ 0 w 444"/>
                <a:gd name="T9" fmla="*/ 1 h 224"/>
                <a:gd name="T10" fmla="*/ 0 w 444"/>
                <a:gd name="T11" fmla="*/ 1 h 224"/>
                <a:gd name="T12" fmla="*/ 0 w 444"/>
                <a:gd name="T13" fmla="*/ 1 h 224"/>
                <a:gd name="T14" fmla="*/ 0 w 444"/>
                <a:gd name="T15" fmla="*/ 1 h 224"/>
                <a:gd name="T16" fmla="*/ 0 w 444"/>
                <a:gd name="T17" fmla="*/ 0 h 2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4"/>
                <a:gd name="T28" fmla="*/ 0 h 224"/>
                <a:gd name="T29" fmla="*/ 444 w 444"/>
                <a:gd name="T30" fmla="*/ 224 h 2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4" h="224">
                  <a:moveTo>
                    <a:pt x="405" y="0"/>
                  </a:moveTo>
                  <a:lnTo>
                    <a:pt x="383" y="8"/>
                  </a:lnTo>
                  <a:lnTo>
                    <a:pt x="144" y="101"/>
                  </a:lnTo>
                  <a:lnTo>
                    <a:pt x="0" y="159"/>
                  </a:lnTo>
                  <a:lnTo>
                    <a:pt x="41" y="224"/>
                  </a:lnTo>
                  <a:lnTo>
                    <a:pt x="185" y="165"/>
                  </a:lnTo>
                  <a:lnTo>
                    <a:pt x="422" y="72"/>
                  </a:lnTo>
                  <a:lnTo>
                    <a:pt x="444" y="64"/>
                  </a:lnTo>
                  <a:lnTo>
                    <a:pt x="405" y="0"/>
                  </a:lnTo>
                  <a:close/>
                </a:path>
              </a:pathLst>
            </a:custGeom>
            <a:solidFill>
              <a:srgbClr val="FFFF00"/>
            </a:solidFill>
            <a:ln w="9525">
              <a:noFill/>
              <a:round/>
            </a:ln>
          </p:spPr>
          <p:txBody>
            <a:bodyPr/>
            <a:lstStyle/>
            <a:p>
              <a:endParaRPr lang="zh-CN" altLang="en-US"/>
            </a:p>
          </p:txBody>
        </p:sp>
        <p:sp>
          <p:nvSpPr>
            <p:cNvPr id="18168" name="Freeform 224"/>
            <p:cNvSpPr/>
            <p:nvPr/>
          </p:nvSpPr>
          <p:spPr bwMode="auto">
            <a:xfrm>
              <a:off x="4422" y="2561"/>
              <a:ext cx="224" cy="106"/>
            </a:xfrm>
            <a:custGeom>
              <a:avLst/>
              <a:gdLst>
                <a:gd name="T0" fmla="*/ 1 w 448"/>
                <a:gd name="T1" fmla="*/ 0 h 211"/>
                <a:gd name="T2" fmla="*/ 1 w 448"/>
                <a:gd name="T3" fmla="*/ 1 h 211"/>
                <a:gd name="T4" fmla="*/ 1 w 448"/>
                <a:gd name="T5" fmla="*/ 1 h 211"/>
                <a:gd name="T6" fmla="*/ 0 w 448"/>
                <a:gd name="T7" fmla="*/ 1 h 211"/>
                <a:gd name="T8" fmla="*/ 1 w 448"/>
                <a:gd name="T9" fmla="*/ 1 h 211"/>
                <a:gd name="T10" fmla="*/ 1 w 448"/>
                <a:gd name="T11" fmla="*/ 1 h 211"/>
                <a:gd name="T12" fmla="*/ 1 w 448"/>
                <a:gd name="T13" fmla="*/ 1 h 211"/>
                <a:gd name="T14" fmla="*/ 1 w 448"/>
                <a:gd name="T15" fmla="*/ 1 h 211"/>
                <a:gd name="T16" fmla="*/ 1 w 448"/>
                <a:gd name="T17" fmla="*/ 0 h 2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11"/>
                <a:gd name="T29" fmla="*/ 448 w 448"/>
                <a:gd name="T30" fmla="*/ 211 h 2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11">
                  <a:moveTo>
                    <a:pt x="411" y="0"/>
                  </a:moveTo>
                  <a:lnTo>
                    <a:pt x="286" y="42"/>
                  </a:lnTo>
                  <a:lnTo>
                    <a:pt x="48" y="128"/>
                  </a:lnTo>
                  <a:lnTo>
                    <a:pt x="0" y="147"/>
                  </a:lnTo>
                  <a:lnTo>
                    <a:pt x="38" y="211"/>
                  </a:lnTo>
                  <a:lnTo>
                    <a:pt x="84" y="193"/>
                  </a:lnTo>
                  <a:lnTo>
                    <a:pt x="322" y="109"/>
                  </a:lnTo>
                  <a:lnTo>
                    <a:pt x="448" y="66"/>
                  </a:lnTo>
                  <a:lnTo>
                    <a:pt x="411" y="0"/>
                  </a:lnTo>
                  <a:close/>
                </a:path>
              </a:pathLst>
            </a:custGeom>
            <a:solidFill>
              <a:srgbClr val="FFFF00"/>
            </a:solidFill>
            <a:ln w="9525">
              <a:noFill/>
              <a:round/>
            </a:ln>
          </p:spPr>
          <p:txBody>
            <a:bodyPr/>
            <a:lstStyle/>
            <a:p>
              <a:endParaRPr lang="zh-CN" altLang="en-US"/>
            </a:p>
          </p:txBody>
        </p:sp>
        <p:sp>
          <p:nvSpPr>
            <p:cNvPr id="18169" name="Freeform 225"/>
            <p:cNvSpPr/>
            <p:nvPr/>
          </p:nvSpPr>
          <p:spPr bwMode="auto">
            <a:xfrm>
              <a:off x="4837" y="2431"/>
              <a:ext cx="227" cy="95"/>
            </a:xfrm>
            <a:custGeom>
              <a:avLst/>
              <a:gdLst>
                <a:gd name="T0" fmla="*/ 1 w 453"/>
                <a:gd name="T1" fmla="*/ 0 h 190"/>
                <a:gd name="T2" fmla="*/ 1 w 453"/>
                <a:gd name="T3" fmla="*/ 1 h 190"/>
                <a:gd name="T4" fmla="*/ 1 w 453"/>
                <a:gd name="T5" fmla="*/ 1 h 190"/>
                <a:gd name="T6" fmla="*/ 0 w 453"/>
                <a:gd name="T7" fmla="*/ 1 h 190"/>
                <a:gd name="T8" fmla="*/ 1 w 453"/>
                <a:gd name="T9" fmla="*/ 1 h 190"/>
                <a:gd name="T10" fmla="*/ 1 w 453"/>
                <a:gd name="T11" fmla="*/ 1 h 190"/>
                <a:gd name="T12" fmla="*/ 1 w 453"/>
                <a:gd name="T13" fmla="*/ 1 h 190"/>
                <a:gd name="T14" fmla="*/ 1 w 453"/>
                <a:gd name="T15" fmla="*/ 1 h 190"/>
                <a:gd name="T16" fmla="*/ 1 w 453"/>
                <a:gd name="T17" fmla="*/ 0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3"/>
                <a:gd name="T28" fmla="*/ 0 h 190"/>
                <a:gd name="T29" fmla="*/ 453 w 453"/>
                <a:gd name="T30" fmla="*/ 190 h 1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3" h="190">
                  <a:moveTo>
                    <a:pt x="424" y="0"/>
                  </a:moveTo>
                  <a:lnTo>
                    <a:pt x="383" y="10"/>
                  </a:lnTo>
                  <a:lnTo>
                    <a:pt x="156" y="76"/>
                  </a:lnTo>
                  <a:lnTo>
                    <a:pt x="0" y="124"/>
                  </a:lnTo>
                  <a:lnTo>
                    <a:pt x="32" y="190"/>
                  </a:lnTo>
                  <a:lnTo>
                    <a:pt x="188" y="142"/>
                  </a:lnTo>
                  <a:lnTo>
                    <a:pt x="412" y="77"/>
                  </a:lnTo>
                  <a:lnTo>
                    <a:pt x="453" y="66"/>
                  </a:lnTo>
                  <a:lnTo>
                    <a:pt x="424" y="0"/>
                  </a:lnTo>
                  <a:close/>
                </a:path>
              </a:pathLst>
            </a:custGeom>
            <a:solidFill>
              <a:srgbClr val="FFFF00"/>
            </a:solidFill>
            <a:ln w="9525">
              <a:noFill/>
              <a:round/>
            </a:ln>
          </p:spPr>
          <p:txBody>
            <a:bodyPr/>
            <a:lstStyle/>
            <a:p>
              <a:endParaRPr lang="zh-CN" altLang="en-US"/>
            </a:p>
          </p:txBody>
        </p:sp>
        <p:sp>
          <p:nvSpPr>
            <p:cNvPr id="18170" name="Freeform 226"/>
            <p:cNvSpPr/>
            <p:nvPr/>
          </p:nvSpPr>
          <p:spPr bwMode="auto">
            <a:xfrm>
              <a:off x="200" y="3226"/>
              <a:ext cx="8" cy="12"/>
            </a:xfrm>
            <a:custGeom>
              <a:avLst/>
              <a:gdLst>
                <a:gd name="T0" fmla="*/ 0 w 17"/>
                <a:gd name="T1" fmla="*/ 0 h 25"/>
                <a:gd name="T2" fmla="*/ 0 w 17"/>
                <a:gd name="T3" fmla="*/ 0 h 25"/>
                <a:gd name="T4" fmla="*/ 0 w 17"/>
                <a:gd name="T5" fmla="*/ 0 h 25"/>
                <a:gd name="T6" fmla="*/ 0 w 17"/>
                <a:gd name="T7" fmla="*/ 0 h 25"/>
                <a:gd name="T8" fmla="*/ 0 w 17"/>
                <a:gd name="T9" fmla="*/ 0 h 25"/>
                <a:gd name="T10" fmla="*/ 0 w 17"/>
                <a:gd name="T11" fmla="*/ 0 h 25"/>
                <a:gd name="T12" fmla="*/ 0 60000 65536"/>
                <a:gd name="T13" fmla="*/ 0 60000 65536"/>
                <a:gd name="T14" fmla="*/ 0 60000 65536"/>
                <a:gd name="T15" fmla="*/ 0 60000 65536"/>
                <a:gd name="T16" fmla="*/ 0 60000 65536"/>
                <a:gd name="T17" fmla="*/ 0 60000 65536"/>
                <a:gd name="T18" fmla="*/ 0 w 17"/>
                <a:gd name="T19" fmla="*/ 0 h 25"/>
                <a:gd name="T20" fmla="*/ 17 w 17"/>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7" h="25">
                  <a:moveTo>
                    <a:pt x="17" y="0"/>
                  </a:moveTo>
                  <a:lnTo>
                    <a:pt x="4" y="3"/>
                  </a:lnTo>
                  <a:lnTo>
                    <a:pt x="0" y="12"/>
                  </a:lnTo>
                  <a:lnTo>
                    <a:pt x="4" y="22"/>
                  </a:lnTo>
                  <a:lnTo>
                    <a:pt x="17" y="25"/>
                  </a:lnTo>
                  <a:lnTo>
                    <a:pt x="17" y="0"/>
                  </a:lnTo>
                  <a:close/>
                </a:path>
              </a:pathLst>
            </a:custGeom>
            <a:solidFill>
              <a:srgbClr val="000000"/>
            </a:solidFill>
            <a:ln w="9525">
              <a:noFill/>
              <a:round/>
            </a:ln>
          </p:spPr>
          <p:txBody>
            <a:bodyPr/>
            <a:lstStyle/>
            <a:p>
              <a:endParaRPr lang="zh-CN" altLang="en-US"/>
            </a:p>
          </p:txBody>
        </p:sp>
        <p:sp>
          <p:nvSpPr>
            <p:cNvPr id="18171" name="Freeform 227"/>
            <p:cNvSpPr/>
            <p:nvPr/>
          </p:nvSpPr>
          <p:spPr bwMode="auto">
            <a:xfrm>
              <a:off x="208" y="3226"/>
              <a:ext cx="2286" cy="14"/>
            </a:xfrm>
            <a:custGeom>
              <a:avLst/>
              <a:gdLst>
                <a:gd name="T0" fmla="*/ 2 w 4570"/>
                <a:gd name="T1" fmla="*/ 1 h 28"/>
                <a:gd name="T2" fmla="*/ 2 w 4570"/>
                <a:gd name="T3" fmla="*/ 1 h 28"/>
                <a:gd name="T4" fmla="*/ 0 w 4570"/>
                <a:gd name="T5" fmla="*/ 0 h 28"/>
                <a:gd name="T6" fmla="*/ 0 w 4570"/>
                <a:gd name="T7" fmla="*/ 1 h 28"/>
                <a:gd name="T8" fmla="*/ 2 w 4570"/>
                <a:gd name="T9" fmla="*/ 1 h 28"/>
                <a:gd name="T10" fmla="*/ 2 w 4570"/>
                <a:gd name="T11" fmla="*/ 1 h 28"/>
                <a:gd name="T12" fmla="*/ 2 w 4570"/>
                <a:gd name="T13" fmla="*/ 1 h 28"/>
                <a:gd name="T14" fmla="*/ 2 w 4570"/>
                <a:gd name="T15" fmla="*/ 1 h 28"/>
                <a:gd name="T16" fmla="*/ 2 w 4570"/>
                <a:gd name="T17" fmla="*/ 1 h 28"/>
                <a:gd name="T18" fmla="*/ 2 w 4570"/>
                <a:gd name="T19" fmla="*/ 1 h 28"/>
                <a:gd name="T20" fmla="*/ 2 w 4570"/>
                <a:gd name="T21" fmla="*/ 1 h 28"/>
                <a:gd name="T22" fmla="*/ 2 w 4570"/>
                <a:gd name="T23" fmla="*/ 1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70"/>
                <a:gd name="T37" fmla="*/ 0 h 28"/>
                <a:gd name="T38" fmla="*/ 4570 w 4570"/>
                <a:gd name="T39" fmla="*/ 28 h 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70" h="28">
                  <a:moveTo>
                    <a:pt x="4544" y="5"/>
                  </a:moveTo>
                  <a:lnTo>
                    <a:pt x="4553" y="3"/>
                  </a:lnTo>
                  <a:lnTo>
                    <a:pt x="0" y="0"/>
                  </a:lnTo>
                  <a:lnTo>
                    <a:pt x="0" y="25"/>
                  </a:lnTo>
                  <a:lnTo>
                    <a:pt x="4553" y="28"/>
                  </a:lnTo>
                  <a:lnTo>
                    <a:pt x="4562" y="26"/>
                  </a:lnTo>
                  <a:lnTo>
                    <a:pt x="4553" y="28"/>
                  </a:lnTo>
                  <a:lnTo>
                    <a:pt x="4566" y="25"/>
                  </a:lnTo>
                  <a:lnTo>
                    <a:pt x="4570" y="16"/>
                  </a:lnTo>
                  <a:lnTo>
                    <a:pt x="4566" y="7"/>
                  </a:lnTo>
                  <a:lnTo>
                    <a:pt x="4553" y="3"/>
                  </a:lnTo>
                  <a:lnTo>
                    <a:pt x="4544" y="5"/>
                  </a:lnTo>
                  <a:close/>
                </a:path>
              </a:pathLst>
            </a:custGeom>
            <a:solidFill>
              <a:srgbClr val="000000"/>
            </a:solidFill>
            <a:ln w="9525">
              <a:noFill/>
              <a:round/>
            </a:ln>
          </p:spPr>
          <p:txBody>
            <a:bodyPr/>
            <a:lstStyle/>
            <a:p>
              <a:endParaRPr lang="zh-CN" altLang="en-US"/>
            </a:p>
          </p:txBody>
        </p:sp>
        <p:sp>
          <p:nvSpPr>
            <p:cNvPr id="18172" name="Freeform 228"/>
            <p:cNvSpPr/>
            <p:nvPr/>
          </p:nvSpPr>
          <p:spPr bwMode="auto">
            <a:xfrm>
              <a:off x="2480" y="2416"/>
              <a:ext cx="2580" cy="823"/>
            </a:xfrm>
            <a:custGeom>
              <a:avLst/>
              <a:gdLst>
                <a:gd name="T0" fmla="*/ 2 w 5158"/>
                <a:gd name="T1" fmla="*/ 1 h 1646"/>
                <a:gd name="T2" fmla="*/ 2 w 5158"/>
                <a:gd name="T3" fmla="*/ 1 h 1646"/>
                <a:gd name="T4" fmla="*/ 2 w 5158"/>
                <a:gd name="T5" fmla="*/ 1 h 1646"/>
                <a:gd name="T6" fmla="*/ 1 w 5158"/>
                <a:gd name="T7" fmla="*/ 1 h 1646"/>
                <a:gd name="T8" fmla="*/ 1 w 5158"/>
                <a:gd name="T9" fmla="*/ 1 h 1646"/>
                <a:gd name="T10" fmla="*/ 1 w 5158"/>
                <a:gd name="T11" fmla="*/ 1 h 1646"/>
                <a:gd name="T12" fmla="*/ 1 w 5158"/>
                <a:gd name="T13" fmla="*/ 1 h 1646"/>
                <a:gd name="T14" fmla="*/ 1 w 5158"/>
                <a:gd name="T15" fmla="*/ 1 h 1646"/>
                <a:gd name="T16" fmla="*/ 1 w 5158"/>
                <a:gd name="T17" fmla="*/ 1 h 1646"/>
                <a:gd name="T18" fmla="*/ 1 w 5158"/>
                <a:gd name="T19" fmla="*/ 1 h 1646"/>
                <a:gd name="T20" fmla="*/ 1 w 5158"/>
                <a:gd name="T21" fmla="*/ 1 h 1646"/>
                <a:gd name="T22" fmla="*/ 1 w 5158"/>
                <a:gd name="T23" fmla="*/ 1 h 1646"/>
                <a:gd name="T24" fmla="*/ 1 w 5158"/>
                <a:gd name="T25" fmla="*/ 1 h 1646"/>
                <a:gd name="T26" fmla="*/ 1 w 5158"/>
                <a:gd name="T27" fmla="*/ 1 h 1646"/>
                <a:gd name="T28" fmla="*/ 1 w 5158"/>
                <a:gd name="T29" fmla="*/ 1 h 1646"/>
                <a:gd name="T30" fmla="*/ 1 w 5158"/>
                <a:gd name="T31" fmla="*/ 1 h 1646"/>
                <a:gd name="T32" fmla="*/ 1 w 5158"/>
                <a:gd name="T33" fmla="*/ 1 h 1646"/>
                <a:gd name="T34" fmla="*/ 1 w 5158"/>
                <a:gd name="T35" fmla="*/ 1 h 1646"/>
                <a:gd name="T36" fmla="*/ 1 w 5158"/>
                <a:gd name="T37" fmla="*/ 1 h 1646"/>
                <a:gd name="T38" fmla="*/ 1 w 5158"/>
                <a:gd name="T39" fmla="*/ 1 h 1646"/>
                <a:gd name="T40" fmla="*/ 1 w 5158"/>
                <a:gd name="T41" fmla="*/ 1 h 1646"/>
                <a:gd name="T42" fmla="*/ 1 w 5158"/>
                <a:gd name="T43" fmla="*/ 1 h 1646"/>
                <a:gd name="T44" fmla="*/ 1 w 5158"/>
                <a:gd name="T45" fmla="*/ 1 h 1646"/>
                <a:gd name="T46" fmla="*/ 1 w 5158"/>
                <a:gd name="T47" fmla="*/ 1 h 1646"/>
                <a:gd name="T48" fmla="*/ 1 w 5158"/>
                <a:gd name="T49" fmla="*/ 1 h 1646"/>
                <a:gd name="T50" fmla="*/ 1 w 5158"/>
                <a:gd name="T51" fmla="*/ 1 h 1646"/>
                <a:gd name="T52" fmla="*/ 1 w 5158"/>
                <a:gd name="T53" fmla="*/ 1 h 1646"/>
                <a:gd name="T54" fmla="*/ 1 w 5158"/>
                <a:gd name="T55" fmla="*/ 1 h 1646"/>
                <a:gd name="T56" fmla="*/ 1 w 5158"/>
                <a:gd name="T57" fmla="*/ 1 h 1646"/>
                <a:gd name="T58" fmla="*/ 2 w 5158"/>
                <a:gd name="T59" fmla="*/ 1 h 1646"/>
                <a:gd name="T60" fmla="*/ 2 w 5158"/>
                <a:gd name="T61" fmla="*/ 1 h 1646"/>
                <a:gd name="T62" fmla="*/ 2 w 5158"/>
                <a:gd name="T63" fmla="*/ 1 h 1646"/>
                <a:gd name="T64" fmla="*/ 2 w 5158"/>
                <a:gd name="T65" fmla="*/ 1 h 16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58"/>
                <a:gd name="T100" fmla="*/ 0 h 1646"/>
                <a:gd name="T101" fmla="*/ 5158 w 5158"/>
                <a:gd name="T102" fmla="*/ 1646 h 16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58" h="1646">
                  <a:moveTo>
                    <a:pt x="5151" y="0"/>
                  </a:moveTo>
                  <a:lnTo>
                    <a:pt x="4982" y="31"/>
                  </a:lnTo>
                  <a:lnTo>
                    <a:pt x="4812" y="62"/>
                  </a:lnTo>
                  <a:lnTo>
                    <a:pt x="4644" y="95"/>
                  </a:lnTo>
                  <a:lnTo>
                    <a:pt x="4478" y="130"/>
                  </a:lnTo>
                  <a:lnTo>
                    <a:pt x="4312" y="165"/>
                  </a:lnTo>
                  <a:lnTo>
                    <a:pt x="4148" y="201"/>
                  </a:lnTo>
                  <a:lnTo>
                    <a:pt x="3984" y="239"/>
                  </a:lnTo>
                  <a:lnTo>
                    <a:pt x="3821" y="279"/>
                  </a:lnTo>
                  <a:lnTo>
                    <a:pt x="3659" y="321"/>
                  </a:lnTo>
                  <a:lnTo>
                    <a:pt x="3497" y="362"/>
                  </a:lnTo>
                  <a:lnTo>
                    <a:pt x="3337" y="404"/>
                  </a:lnTo>
                  <a:lnTo>
                    <a:pt x="3177" y="449"/>
                  </a:lnTo>
                  <a:lnTo>
                    <a:pt x="3017" y="494"/>
                  </a:lnTo>
                  <a:lnTo>
                    <a:pt x="2857" y="541"/>
                  </a:lnTo>
                  <a:lnTo>
                    <a:pt x="2698" y="590"/>
                  </a:lnTo>
                  <a:lnTo>
                    <a:pt x="2540" y="639"/>
                  </a:lnTo>
                  <a:lnTo>
                    <a:pt x="2381" y="690"/>
                  </a:lnTo>
                  <a:lnTo>
                    <a:pt x="2224" y="742"/>
                  </a:lnTo>
                  <a:lnTo>
                    <a:pt x="2065" y="795"/>
                  </a:lnTo>
                  <a:lnTo>
                    <a:pt x="1908" y="851"/>
                  </a:lnTo>
                  <a:lnTo>
                    <a:pt x="1750" y="907"/>
                  </a:lnTo>
                  <a:lnTo>
                    <a:pt x="1591" y="965"/>
                  </a:lnTo>
                  <a:lnTo>
                    <a:pt x="1434" y="1024"/>
                  </a:lnTo>
                  <a:lnTo>
                    <a:pt x="1277" y="1085"/>
                  </a:lnTo>
                  <a:lnTo>
                    <a:pt x="1118" y="1147"/>
                  </a:lnTo>
                  <a:lnTo>
                    <a:pt x="960" y="1210"/>
                  </a:lnTo>
                  <a:lnTo>
                    <a:pt x="801" y="1276"/>
                  </a:lnTo>
                  <a:lnTo>
                    <a:pt x="642" y="1343"/>
                  </a:lnTo>
                  <a:lnTo>
                    <a:pt x="483" y="1410"/>
                  </a:lnTo>
                  <a:lnTo>
                    <a:pt x="321" y="1481"/>
                  </a:lnTo>
                  <a:lnTo>
                    <a:pt x="161" y="1553"/>
                  </a:lnTo>
                  <a:lnTo>
                    <a:pt x="0" y="1625"/>
                  </a:lnTo>
                  <a:lnTo>
                    <a:pt x="18" y="1646"/>
                  </a:lnTo>
                  <a:lnTo>
                    <a:pt x="179" y="1574"/>
                  </a:lnTo>
                  <a:lnTo>
                    <a:pt x="340" y="1504"/>
                  </a:lnTo>
                  <a:lnTo>
                    <a:pt x="499" y="1433"/>
                  </a:lnTo>
                  <a:lnTo>
                    <a:pt x="658" y="1366"/>
                  </a:lnTo>
                  <a:lnTo>
                    <a:pt x="817" y="1299"/>
                  </a:lnTo>
                  <a:lnTo>
                    <a:pt x="976" y="1233"/>
                  </a:lnTo>
                  <a:lnTo>
                    <a:pt x="1134" y="1170"/>
                  </a:lnTo>
                  <a:lnTo>
                    <a:pt x="1293" y="1108"/>
                  </a:lnTo>
                  <a:lnTo>
                    <a:pt x="1450" y="1047"/>
                  </a:lnTo>
                  <a:lnTo>
                    <a:pt x="1607" y="988"/>
                  </a:lnTo>
                  <a:lnTo>
                    <a:pt x="1766" y="930"/>
                  </a:lnTo>
                  <a:lnTo>
                    <a:pt x="1922" y="874"/>
                  </a:lnTo>
                  <a:lnTo>
                    <a:pt x="2079" y="818"/>
                  </a:lnTo>
                  <a:lnTo>
                    <a:pt x="2238" y="765"/>
                  </a:lnTo>
                  <a:lnTo>
                    <a:pt x="2395" y="713"/>
                  </a:lnTo>
                  <a:lnTo>
                    <a:pt x="2553" y="662"/>
                  </a:lnTo>
                  <a:lnTo>
                    <a:pt x="2712" y="613"/>
                  </a:lnTo>
                  <a:lnTo>
                    <a:pt x="2870" y="564"/>
                  </a:lnTo>
                  <a:lnTo>
                    <a:pt x="3029" y="517"/>
                  </a:lnTo>
                  <a:lnTo>
                    <a:pt x="3188" y="472"/>
                  </a:lnTo>
                  <a:lnTo>
                    <a:pt x="3348" y="427"/>
                  </a:lnTo>
                  <a:lnTo>
                    <a:pt x="3509" y="385"/>
                  </a:lnTo>
                  <a:lnTo>
                    <a:pt x="3671" y="344"/>
                  </a:lnTo>
                  <a:lnTo>
                    <a:pt x="3832" y="302"/>
                  </a:lnTo>
                  <a:lnTo>
                    <a:pt x="3993" y="264"/>
                  </a:lnTo>
                  <a:lnTo>
                    <a:pt x="4157" y="226"/>
                  </a:lnTo>
                  <a:lnTo>
                    <a:pt x="4321" y="191"/>
                  </a:lnTo>
                  <a:lnTo>
                    <a:pt x="4487" y="155"/>
                  </a:lnTo>
                  <a:lnTo>
                    <a:pt x="4653" y="120"/>
                  </a:lnTo>
                  <a:lnTo>
                    <a:pt x="4821" y="87"/>
                  </a:lnTo>
                  <a:lnTo>
                    <a:pt x="4988" y="56"/>
                  </a:lnTo>
                  <a:lnTo>
                    <a:pt x="5158" y="25"/>
                  </a:lnTo>
                  <a:lnTo>
                    <a:pt x="5151" y="0"/>
                  </a:lnTo>
                  <a:close/>
                </a:path>
              </a:pathLst>
            </a:custGeom>
            <a:solidFill>
              <a:srgbClr val="000000"/>
            </a:solidFill>
            <a:ln w="9525">
              <a:noFill/>
              <a:round/>
            </a:ln>
          </p:spPr>
          <p:txBody>
            <a:bodyPr/>
            <a:lstStyle/>
            <a:p>
              <a:endParaRPr lang="zh-CN" altLang="en-US"/>
            </a:p>
          </p:txBody>
        </p:sp>
        <p:sp>
          <p:nvSpPr>
            <p:cNvPr id="18173" name="Freeform 229"/>
            <p:cNvSpPr/>
            <p:nvPr/>
          </p:nvSpPr>
          <p:spPr bwMode="auto">
            <a:xfrm>
              <a:off x="5056" y="2416"/>
              <a:ext cx="10" cy="13"/>
            </a:xfrm>
            <a:custGeom>
              <a:avLst/>
              <a:gdLst>
                <a:gd name="T0" fmla="*/ 1 w 20"/>
                <a:gd name="T1" fmla="*/ 1 h 25"/>
                <a:gd name="T2" fmla="*/ 1 w 20"/>
                <a:gd name="T3" fmla="*/ 1 h 25"/>
                <a:gd name="T4" fmla="*/ 1 w 20"/>
                <a:gd name="T5" fmla="*/ 1 h 25"/>
                <a:gd name="T6" fmla="*/ 1 w 20"/>
                <a:gd name="T7" fmla="*/ 1 h 25"/>
                <a:gd name="T8" fmla="*/ 0 w 20"/>
                <a:gd name="T9" fmla="*/ 0 h 25"/>
                <a:gd name="T10" fmla="*/ 1 w 20"/>
                <a:gd name="T11" fmla="*/ 1 h 25"/>
                <a:gd name="T12" fmla="*/ 0 60000 65536"/>
                <a:gd name="T13" fmla="*/ 0 60000 65536"/>
                <a:gd name="T14" fmla="*/ 0 60000 65536"/>
                <a:gd name="T15" fmla="*/ 0 60000 65536"/>
                <a:gd name="T16" fmla="*/ 0 60000 65536"/>
                <a:gd name="T17" fmla="*/ 0 60000 65536"/>
                <a:gd name="T18" fmla="*/ 0 w 20"/>
                <a:gd name="T19" fmla="*/ 0 h 25"/>
                <a:gd name="T20" fmla="*/ 20 w 20"/>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0" h="25">
                  <a:moveTo>
                    <a:pt x="7" y="25"/>
                  </a:moveTo>
                  <a:lnTo>
                    <a:pt x="17" y="18"/>
                  </a:lnTo>
                  <a:lnTo>
                    <a:pt x="20" y="9"/>
                  </a:lnTo>
                  <a:lnTo>
                    <a:pt x="13" y="1"/>
                  </a:lnTo>
                  <a:lnTo>
                    <a:pt x="0" y="0"/>
                  </a:lnTo>
                  <a:lnTo>
                    <a:pt x="7" y="25"/>
                  </a:lnTo>
                  <a:close/>
                </a:path>
              </a:pathLst>
            </a:custGeom>
            <a:solidFill>
              <a:srgbClr val="000000"/>
            </a:solidFill>
            <a:ln w="9525">
              <a:noFill/>
              <a:round/>
            </a:ln>
          </p:spPr>
          <p:txBody>
            <a:bodyPr/>
            <a:lstStyle/>
            <a:p>
              <a:endParaRPr lang="zh-CN" altLang="en-US"/>
            </a:p>
          </p:txBody>
        </p:sp>
        <p:sp>
          <p:nvSpPr>
            <p:cNvPr id="18174" name="Freeform 230"/>
            <p:cNvSpPr/>
            <p:nvPr/>
          </p:nvSpPr>
          <p:spPr bwMode="auto">
            <a:xfrm>
              <a:off x="5317" y="2416"/>
              <a:ext cx="12" cy="12"/>
            </a:xfrm>
            <a:custGeom>
              <a:avLst/>
              <a:gdLst>
                <a:gd name="T0" fmla="*/ 1 w 24"/>
                <a:gd name="T1" fmla="*/ 1 h 24"/>
                <a:gd name="T2" fmla="*/ 1 w 24"/>
                <a:gd name="T3" fmla="*/ 1 h 24"/>
                <a:gd name="T4" fmla="*/ 1 w 24"/>
                <a:gd name="T5" fmla="*/ 1 h 24"/>
                <a:gd name="T6" fmla="*/ 1 w 24"/>
                <a:gd name="T7" fmla="*/ 1 h 24"/>
                <a:gd name="T8" fmla="*/ 1 w 24"/>
                <a:gd name="T9" fmla="*/ 1 h 24"/>
                <a:gd name="T10" fmla="*/ 1 w 24"/>
                <a:gd name="T11" fmla="*/ 1 h 24"/>
                <a:gd name="T12" fmla="*/ 1 w 24"/>
                <a:gd name="T13" fmla="*/ 1 h 24"/>
                <a:gd name="T14" fmla="*/ 1 w 24"/>
                <a:gd name="T15" fmla="*/ 0 h 24"/>
                <a:gd name="T16" fmla="*/ 0 w 24"/>
                <a:gd name="T17" fmla="*/ 1 h 24"/>
                <a:gd name="T18" fmla="*/ 1 w 24"/>
                <a:gd name="T19" fmla="*/ 1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14" y="24"/>
                  </a:moveTo>
                  <a:lnTo>
                    <a:pt x="20" y="20"/>
                  </a:lnTo>
                  <a:lnTo>
                    <a:pt x="23" y="17"/>
                  </a:lnTo>
                  <a:lnTo>
                    <a:pt x="24" y="12"/>
                  </a:lnTo>
                  <a:lnTo>
                    <a:pt x="23" y="8"/>
                  </a:lnTo>
                  <a:lnTo>
                    <a:pt x="19" y="4"/>
                  </a:lnTo>
                  <a:lnTo>
                    <a:pt x="14" y="1"/>
                  </a:lnTo>
                  <a:lnTo>
                    <a:pt x="7" y="0"/>
                  </a:lnTo>
                  <a:lnTo>
                    <a:pt x="0" y="1"/>
                  </a:lnTo>
                  <a:lnTo>
                    <a:pt x="14" y="24"/>
                  </a:lnTo>
                  <a:close/>
                </a:path>
              </a:pathLst>
            </a:custGeom>
            <a:solidFill>
              <a:srgbClr val="000000"/>
            </a:solidFill>
            <a:ln w="9525">
              <a:noFill/>
              <a:round/>
            </a:ln>
          </p:spPr>
          <p:txBody>
            <a:bodyPr/>
            <a:lstStyle/>
            <a:p>
              <a:endParaRPr lang="zh-CN" altLang="en-US"/>
            </a:p>
          </p:txBody>
        </p:sp>
        <p:sp>
          <p:nvSpPr>
            <p:cNvPr id="18175" name="Freeform 231"/>
            <p:cNvSpPr/>
            <p:nvPr/>
          </p:nvSpPr>
          <p:spPr bwMode="auto">
            <a:xfrm>
              <a:off x="3322" y="2416"/>
              <a:ext cx="2002" cy="1056"/>
            </a:xfrm>
            <a:custGeom>
              <a:avLst/>
              <a:gdLst>
                <a:gd name="T0" fmla="*/ 1 w 4002"/>
                <a:gd name="T1" fmla="*/ 1 h 2112"/>
                <a:gd name="T2" fmla="*/ 1 w 4002"/>
                <a:gd name="T3" fmla="*/ 1 h 2112"/>
                <a:gd name="T4" fmla="*/ 1 w 4002"/>
                <a:gd name="T5" fmla="*/ 1 h 2112"/>
                <a:gd name="T6" fmla="*/ 1 w 4002"/>
                <a:gd name="T7" fmla="*/ 1 h 2112"/>
                <a:gd name="T8" fmla="*/ 1 w 4002"/>
                <a:gd name="T9" fmla="*/ 1 h 2112"/>
                <a:gd name="T10" fmla="*/ 1 w 4002"/>
                <a:gd name="T11" fmla="*/ 1 h 2112"/>
                <a:gd name="T12" fmla="*/ 1 w 4002"/>
                <a:gd name="T13" fmla="*/ 1 h 2112"/>
                <a:gd name="T14" fmla="*/ 1 w 4002"/>
                <a:gd name="T15" fmla="*/ 1 h 2112"/>
                <a:gd name="T16" fmla="*/ 1 w 4002"/>
                <a:gd name="T17" fmla="*/ 1 h 2112"/>
                <a:gd name="T18" fmla="*/ 1 w 4002"/>
                <a:gd name="T19" fmla="*/ 1 h 2112"/>
                <a:gd name="T20" fmla="*/ 1 w 4002"/>
                <a:gd name="T21" fmla="*/ 1 h 2112"/>
                <a:gd name="T22" fmla="*/ 1 w 4002"/>
                <a:gd name="T23" fmla="*/ 1 h 2112"/>
                <a:gd name="T24" fmla="*/ 1 w 4002"/>
                <a:gd name="T25" fmla="*/ 1 h 2112"/>
                <a:gd name="T26" fmla="*/ 1 w 4002"/>
                <a:gd name="T27" fmla="*/ 1 h 2112"/>
                <a:gd name="T28" fmla="*/ 1 w 4002"/>
                <a:gd name="T29" fmla="*/ 1 h 2112"/>
                <a:gd name="T30" fmla="*/ 1 w 4002"/>
                <a:gd name="T31" fmla="*/ 1 h 2112"/>
                <a:gd name="T32" fmla="*/ 1 w 4002"/>
                <a:gd name="T33" fmla="*/ 1 h 2112"/>
                <a:gd name="T34" fmla="*/ 1 w 4002"/>
                <a:gd name="T35" fmla="*/ 1 h 2112"/>
                <a:gd name="T36" fmla="*/ 1 w 4002"/>
                <a:gd name="T37" fmla="*/ 1 h 2112"/>
                <a:gd name="T38" fmla="*/ 1 w 4002"/>
                <a:gd name="T39" fmla="*/ 1 h 2112"/>
                <a:gd name="T40" fmla="*/ 1 w 4002"/>
                <a:gd name="T41" fmla="*/ 1 h 2112"/>
                <a:gd name="T42" fmla="*/ 1 w 4002"/>
                <a:gd name="T43" fmla="*/ 1 h 2112"/>
                <a:gd name="T44" fmla="*/ 1 w 4002"/>
                <a:gd name="T45" fmla="*/ 1 h 2112"/>
                <a:gd name="T46" fmla="*/ 1 w 4002"/>
                <a:gd name="T47" fmla="*/ 1 h 2112"/>
                <a:gd name="T48" fmla="*/ 1 w 4002"/>
                <a:gd name="T49" fmla="*/ 1 h 2112"/>
                <a:gd name="T50" fmla="*/ 1 w 4002"/>
                <a:gd name="T51" fmla="*/ 1 h 2112"/>
                <a:gd name="T52" fmla="*/ 1 w 4002"/>
                <a:gd name="T53" fmla="*/ 1 h 2112"/>
                <a:gd name="T54" fmla="*/ 1 w 4002"/>
                <a:gd name="T55" fmla="*/ 1 h 2112"/>
                <a:gd name="T56" fmla="*/ 1 w 4002"/>
                <a:gd name="T57" fmla="*/ 1 h 2112"/>
                <a:gd name="T58" fmla="*/ 1 w 4002"/>
                <a:gd name="T59" fmla="*/ 1 h 2112"/>
                <a:gd name="T60" fmla="*/ 1 w 4002"/>
                <a:gd name="T61" fmla="*/ 1 h 2112"/>
                <a:gd name="T62" fmla="*/ 1 w 4002"/>
                <a:gd name="T63" fmla="*/ 1 h 2112"/>
                <a:gd name="T64" fmla="*/ 1 w 4002"/>
                <a:gd name="T65" fmla="*/ 1 h 2112"/>
                <a:gd name="T66" fmla="*/ 0 w 4002"/>
                <a:gd name="T67" fmla="*/ 1 h 21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02"/>
                <a:gd name="T103" fmla="*/ 0 h 2112"/>
                <a:gd name="T104" fmla="*/ 4002 w 4002"/>
                <a:gd name="T105" fmla="*/ 2112 h 21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02" h="2112">
                  <a:moveTo>
                    <a:pt x="20" y="2112"/>
                  </a:moveTo>
                  <a:lnTo>
                    <a:pt x="20" y="2112"/>
                  </a:lnTo>
                  <a:lnTo>
                    <a:pt x="155" y="2034"/>
                  </a:lnTo>
                  <a:lnTo>
                    <a:pt x="287" y="1956"/>
                  </a:lnTo>
                  <a:lnTo>
                    <a:pt x="417" y="1878"/>
                  </a:lnTo>
                  <a:lnTo>
                    <a:pt x="546" y="1801"/>
                  </a:lnTo>
                  <a:lnTo>
                    <a:pt x="671" y="1724"/>
                  </a:lnTo>
                  <a:lnTo>
                    <a:pt x="796" y="1649"/>
                  </a:lnTo>
                  <a:lnTo>
                    <a:pt x="920" y="1573"/>
                  </a:lnTo>
                  <a:lnTo>
                    <a:pt x="1040" y="1498"/>
                  </a:lnTo>
                  <a:lnTo>
                    <a:pt x="1161" y="1423"/>
                  </a:lnTo>
                  <a:lnTo>
                    <a:pt x="1281" y="1350"/>
                  </a:lnTo>
                  <a:lnTo>
                    <a:pt x="1399" y="1276"/>
                  </a:lnTo>
                  <a:lnTo>
                    <a:pt x="1518" y="1205"/>
                  </a:lnTo>
                  <a:lnTo>
                    <a:pt x="1635" y="1133"/>
                  </a:lnTo>
                  <a:lnTo>
                    <a:pt x="1753" y="1063"/>
                  </a:lnTo>
                  <a:lnTo>
                    <a:pt x="1870" y="993"/>
                  </a:lnTo>
                  <a:lnTo>
                    <a:pt x="1988" y="925"/>
                  </a:lnTo>
                  <a:lnTo>
                    <a:pt x="2105" y="859"/>
                  </a:lnTo>
                  <a:lnTo>
                    <a:pt x="2223" y="792"/>
                  </a:lnTo>
                  <a:lnTo>
                    <a:pt x="2341" y="728"/>
                  </a:lnTo>
                  <a:lnTo>
                    <a:pt x="2459" y="664"/>
                  </a:lnTo>
                  <a:lnTo>
                    <a:pt x="2579" y="602"/>
                  </a:lnTo>
                  <a:lnTo>
                    <a:pt x="2700" y="541"/>
                  </a:lnTo>
                  <a:lnTo>
                    <a:pt x="2822" y="482"/>
                  </a:lnTo>
                  <a:lnTo>
                    <a:pt x="2945" y="424"/>
                  </a:lnTo>
                  <a:lnTo>
                    <a:pt x="3071" y="369"/>
                  </a:lnTo>
                  <a:lnTo>
                    <a:pt x="3196" y="314"/>
                  </a:lnTo>
                  <a:lnTo>
                    <a:pt x="3325" y="261"/>
                  </a:lnTo>
                  <a:lnTo>
                    <a:pt x="3456" y="210"/>
                  </a:lnTo>
                  <a:lnTo>
                    <a:pt x="3588" y="161"/>
                  </a:lnTo>
                  <a:lnTo>
                    <a:pt x="3724" y="113"/>
                  </a:lnTo>
                  <a:lnTo>
                    <a:pt x="3862" y="67"/>
                  </a:lnTo>
                  <a:lnTo>
                    <a:pt x="4002" y="23"/>
                  </a:lnTo>
                  <a:lnTo>
                    <a:pt x="3988" y="0"/>
                  </a:lnTo>
                  <a:lnTo>
                    <a:pt x="3848" y="44"/>
                  </a:lnTo>
                  <a:lnTo>
                    <a:pt x="3710" y="90"/>
                  </a:lnTo>
                  <a:lnTo>
                    <a:pt x="3575" y="138"/>
                  </a:lnTo>
                  <a:lnTo>
                    <a:pt x="3440" y="187"/>
                  </a:lnTo>
                  <a:lnTo>
                    <a:pt x="3309" y="238"/>
                  </a:lnTo>
                  <a:lnTo>
                    <a:pt x="3180" y="291"/>
                  </a:lnTo>
                  <a:lnTo>
                    <a:pt x="3052" y="346"/>
                  </a:lnTo>
                  <a:lnTo>
                    <a:pt x="2927" y="403"/>
                  </a:lnTo>
                  <a:lnTo>
                    <a:pt x="2804" y="461"/>
                  </a:lnTo>
                  <a:lnTo>
                    <a:pt x="2682" y="521"/>
                  </a:lnTo>
                  <a:lnTo>
                    <a:pt x="2561" y="582"/>
                  </a:lnTo>
                  <a:lnTo>
                    <a:pt x="2440" y="644"/>
                  </a:lnTo>
                  <a:lnTo>
                    <a:pt x="2321" y="707"/>
                  </a:lnTo>
                  <a:lnTo>
                    <a:pt x="2202" y="771"/>
                  </a:lnTo>
                  <a:lnTo>
                    <a:pt x="2085" y="838"/>
                  </a:lnTo>
                  <a:lnTo>
                    <a:pt x="1967" y="905"/>
                  </a:lnTo>
                  <a:lnTo>
                    <a:pt x="1850" y="973"/>
                  </a:lnTo>
                  <a:lnTo>
                    <a:pt x="1732" y="1043"/>
                  </a:lnTo>
                  <a:lnTo>
                    <a:pt x="1615" y="1113"/>
                  </a:lnTo>
                  <a:lnTo>
                    <a:pt x="1498" y="1184"/>
                  </a:lnTo>
                  <a:lnTo>
                    <a:pt x="1379" y="1255"/>
                  </a:lnTo>
                  <a:lnTo>
                    <a:pt x="1260" y="1329"/>
                  </a:lnTo>
                  <a:lnTo>
                    <a:pt x="1141" y="1403"/>
                  </a:lnTo>
                  <a:lnTo>
                    <a:pt x="1020" y="1477"/>
                  </a:lnTo>
                  <a:lnTo>
                    <a:pt x="899" y="1552"/>
                  </a:lnTo>
                  <a:lnTo>
                    <a:pt x="776" y="1628"/>
                  </a:lnTo>
                  <a:lnTo>
                    <a:pt x="651" y="1704"/>
                  </a:lnTo>
                  <a:lnTo>
                    <a:pt x="525" y="1781"/>
                  </a:lnTo>
                  <a:lnTo>
                    <a:pt x="396" y="1858"/>
                  </a:lnTo>
                  <a:lnTo>
                    <a:pt x="266" y="1935"/>
                  </a:lnTo>
                  <a:lnTo>
                    <a:pt x="134" y="2013"/>
                  </a:lnTo>
                  <a:lnTo>
                    <a:pt x="0" y="2091"/>
                  </a:lnTo>
                  <a:lnTo>
                    <a:pt x="20" y="2112"/>
                  </a:lnTo>
                  <a:close/>
                </a:path>
              </a:pathLst>
            </a:custGeom>
            <a:solidFill>
              <a:srgbClr val="000000"/>
            </a:solidFill>
            <a:ln w="9525">
              <a:noFill/>
              <a:round/>
            </a:ln>
          </p:spPr>
          <p:txBody>
            <a:bodyPr/>
            <a:lstStyle/>
            <a:p>
              <a:endParaRPr lang="zh-CN" altLang="en-US"/>
            </a:p>
          </p:txBody>
        </p:sp>
        <p:sp>
          <p:nvSpPr>
            <p:cNvPr id="18176" name="Freeform 232"/>
            <p:cNvSpPr/>
            <p:nvPr/>
          </p:nvSpPr>
          <p:spPr bwMode="auto">
            <a:xfrm>
              <a:off x="3274" y="3462"/>
              <a:ext cx="59" cy="87"/>
            </a:xfrm>
            <a:custGeom>
              <a:avLst/>
              <a:gdLst>
                <a:gd name="T0" fmla="*/ 1 w 116"/>
                <a:gd name="T1" fmla="*/ 0 h 175"/>
                <a:gd name="T2" fmla="*/ 1 w 116"/>
                <a:gd name="T3" fmla="*/ 0 h 175"/>
                <a:gd name="T4" fmla="*/ 1 w 116"/>
                <a:gd name="T5" fmla="*/ 0 h 175"/>
                <a:gd name="T6" fmla="*/ 1 w 116"/>
                <a:gd name="T7" fmla="*/ 0 h 175"/>
                <a:gd name="T8" fmla="*/ 1 w 116"/>
                <a:gd name="T9" fmla="*/ 0 h 175"/>
                <a:gd name="T10" fmla="*/ 1 w 116"/>
                <a:gd name="T11" fmla="*/ 0 h 175"/>
                <a:gd name="T12" fmla="*/ 1 w 116"/>
                <a:gd name="T13" fmla="*/ 0 h 175"/>
                <a:gd name="T14" fmla="*/ 1 w 116"/>
                <a:gd name="T15" fmla="*/ 0 h 175"/>
                <a:gd name="T16" fmla="*/ 1 w 116"/>
                <a:gd name="T17" fmla="*/ 0 h 175"/>
                <a:gd name="T18" fmla="*/ 1 w 116"/>
                <a:gd name="T19" fmla="*/ 0 h 175"/>
                <a:gd name="T20" fmla="*/ 1 w 116"/>
                <a:gd name="T21" fmla="*/ 0 h 175"/>
                <a:gd name="T22" fmla="*/ 1 w 116"/>
                <a:gd name="T23" fmla="*/ 0 h 175"/>
                <a:gd name="T24" fmla="*/ 1 w 116"/>
                <a:gd name="T25" fmla="*/ 0 h 175"/>
                <a:gd name="T26" fmla="*/ 1 w 116"/>
                <a:gd name="T27" fmla="*/ 0 h 175"/>
                <a:gd name="T28" fmla="*/ 1 w 116"/>
                <a:gd name="T29" fmla="*/ 0 h 175"/>
                <a:gd name="T30" fmla="*/ 0 w 116"/>
                <a:gd name="T31" fmla="*/ 0 h 175"/>
                <a:gd name="T32" fmla="*/ 1 w 116"/>
                <a:gd name="T33" fmla="*/ 0 h 175"/>
                <a:gd name="T34" fmla="*/ 1 w 116"/>
                <a:gd name="T35" fmla="*/ 0 h 175"/>
                <a:gd name="T36" fmla="*/ 1 w 116"/>
                <a:gd name="T37" fmla="*/ 0 h 175"/>
                <a:gd name="T38" fmla="*/ 1 w 116"/>
                <a:gd name="T39" fmla="*/ 0 h 175"/>
                <a:gd name="T40" fmla="*/ 1 w 116"/>
                <a:gd name="T41" fmla="*/ 0 h 1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175"/>
                <a:gd name="T65" fmla="*/ 116 w 116"/>
                <a:gd name="T66" fmla="*/ 175 h 1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175">
                  <a:moveTo>
                    <a:pt x="77" y="150"/>
                  </a:moveTo>
                  <a:lnTo>
                    <a:pt x="77" y="150"/>
                  </a:lnTo>
                  <a:lnTo>
                    <a:pt x="50" y="144"/>
                  </a:lnTo>
                  <a:lnTo>
                    <a:pt x="37" y="135"/>
                  </a:lnTo>
                  <a:lnTo>
                    <a:pt x="34" y="121"/>
                  </a:lnTo>
                  <a:lnTo>
                    <a:pt x="37" y="103"/>
                  </a:lnTo>
                  <a:lnTo>
                    <a:pt x="49" y="81"/>
                  </a:lnTo>
                  <a:lnTo>
                    <a:pt x="68" y="58"/>
                  </a:lnTo>
                  <a:lnTo>
                    <a:pt x="91" y="38"/>
                  </a:lnTo>
                  <a:lnTo>
                    <a:pt x="116" y="21"/>
                  </a:lnTo>
                  <a:lnTo>
                    <a:pt x="96" y="0"/>
                  </a:lnTo>
                  <a:lnTo>
                    <a:pt x="66" y="20"/>
                  </a:lnTo>
                  <a:lnTo>
                    <a:pt x="41" y="44"/>
                  </a:lnTo>
                  <a:lnTo>
                    <a:pt x="19" y="69"/>
                  </a:lnTo>
                  <a:lnTo>
                    <a:pt x="6" y="96"/>
                  </a:lnTo>
                  <a:lnTo>
                    <a:pt x="0" y="121"/>
                  </a:lnTo>
                  <a:lnTo>
                    <a:pt x="8" y="146"/>
                  </a:lnTo>
                  <a:lnTo>
                    <a:pt x="34" y="167"/>
                  </a:lnTo>
                  <a:lnTo>
                    <a:pt x="73" y="175"/>
                  </a:lnTo>
                  <a:lnTo>
                    <a:pt x="77" y="150"/>
                  </a:lnTo>
                  <a:close/>
                </a:path>
              </a:pathLst>
            </a:custGeom>
            <a:solidFill>
              <a:srgbClr val="000000"/>
            </a:solidFill>
            <a:ln w="9525">
              <a:noFill/>
              <a:round/>
            </a:ln>
          </p:spPr>
          <p:txBody>
            <a:bodyPr/>
            <a:lstStyle/>
            <a:p>
              <a:endParaRPr lang="zh-CN" altLang="en-US"/>
            </a:p>
          </p:txBody>
        </p:sp>
        <p:sp>
          <p:nvSpPr>
            <p:cNvPr id="18177" name="Freeform 233"/>
            <p:cNvSpPr/>
            <p:nvPr/>
          </p:nvSpPr>
          <p:spPr bwMode="auto">
            <a:xfrm>
              <a:off x="3311" y="3537"/>
              <a:ext cx="2219" cy="188"/>
            </a:xfrm>
            <a:custGeom>
              <a:avLst/>
              <a:gdLst>
                <a:gd name="T0" fmla="*/ 1 w 4439"/>
                <a:gd name="T1" fmla="*/ 1 h 376"/>
                <a:gd name="T2" fmla="*/ 1 w 4439"/>
                <a:gd name="T3" fmla="*/ 1 h 376"/>
                <a:gd name="T4" fmla="*/ 0 w 4439"/>
                <a:gd name="T5" fmla="*/ 0 h 376"/>
                <a:gd name="T6" fmla="*/ 0 w 4439"/>
                <a:gd name="T7" fmla="*/ 1 h 376"/>
                <a:gd name="T8" fmla="*/ 1 w 4439"/>
                <a:gd name="T9" fmla="*/ 1 h 376"/>
                <a:gd name="T10" fmla="*/ 1 w 4439"/>
                <a:gd name="T11" fmla="*/ 1 h 376"/>
                <a:gd name="T12" fmla="*/ 0 60000 65536"/>
                <a:gd name="T13" fmla="*/ 0 60000 65536"/>
                <a:gd name="T14" fmla="*/ 0 60000 65536"/>
                <a:gd name="T15" fmla="*/ 0 60000 65536"/>
                <a:gd name="T16" fmla="*/ 0 60000 65536"/>
                <a:gd name="T17" fmla="*/ 0 60000 65536"/>
                <a:gd name="T18" fmla="*/ 0 w 4439"/>
                <a:gd name="T19" fmla="*/ 0 h 376"/>
                <a:gd name="T20" fmla="*/ 4439 w 4439"/>
                <a:gd name="T21" fmla="*/ 376 h 376"/>
              </a:gdLst>
              <a:ahLst/>
              <a:cxnLst>
                <a:cxn ang="T12">
                  <a:pos x="T0" y="T1"/>
                </a:cxn>
                <a:cxn ang="T13">
                  <a:pos x="T2" y="T3"/>
                </a:cxn>
                <a:cxn ang="T14">
                  <a:pos x="T4" y="T5"/>
                </a:cxn>
                <a:cxn ang="T15">
                  <a:pos x="T6" y="T7"/>
                </a:cxn>
                <a:cxn ang="T16">
                  <a:pos x="T8" y="T9"/>
                </a:cxn>
                <a:cxn ang="T17">
                  <a:pos x="T10" y="T11"/>
                </a:cxn>
              </a:cxnLst>
              <a:rect l="T18" t="T19" r="T20" b="T21"/>
              <a:pathLst>
                <a:path w="4439" h="376">
                  <a:moveTo>
                    <a:pt x="4437" y="363"/>
                  </a:moveTo>
                  <a:lnTo>
                    <a:pt x="4439" y="350"/>
                  </a:lnTo>
                  <a:lnTo>
                    <a:pt x="4" y="0"/>
                  </a:lnTo>
                  <a:lnTo>
                    <a:pt x="0" y="25"/>
                  </a:lnTo>
                  <a:lnTo>
                    <a:pt x="4434" y="376"/>
                  </a:lnTo>
                  <a:lnTo>
                    <a:pt x="4437" y="363"/>
                  </a:lnTo>
                  <a:close/>
                </a:path>
              </a:pathLst>
            </a:custGeom>
            <a:solidFill>
              <a:srgbClr val="000000"/>
            </a:solidFill>
            <a:ln w="9525">
              <a:noFill/>
              <a:round/>
            </a:ln>
          </p:spPr>
          <p:txBody>
            <a:bodyPr/>
            <a:lstStyle/>
            <a:p>
              <a:endParaRPr lang="zh-CN" altLang="en-US"/>
            </a:p>
          </p:txBody>
        </p:sp>
        <p:sp>
          <p:nvSpPr>
            <p:cNvPr id="18178" name="Freeform 234"/>
            <p:cNvSpPr/>
            <p:nvPr/>
          </p:nvSpPr>
          <p:spPr bwMode="auto">
            <a:xfrm>
              <a:off x="5528" y="3712"/>
              <a:ext cx="10" cy="13"/>
            </a:xfrm>
            <a:custGeom>
              <a:avLst/>
              <a:gdLst>
                <a:gd name="T0" fmla="*/ 0 w 20"/>
                <a:gd name="T1" fmla="*/ 1 h 26"/>
                <a:gd name="T2" fmla="*/ 1 w 20"/>
                <a:gd name="T3" fmla="*/ 1 h 26"/>
                <a:gd name="T4" fmla="*/ 1 w 20"/>
                <a:gd name="T5" fmla="*/ 1 h 26"/>
                <a:gd name="T6" fmla="*/ 1 w 20"/>
                <a:gd name="T7" fmla="*/ 1 h 26"/>
                <a:gd name="T8" fmla="*/ 1 w 20"/>
                <a:gd name="T9" fmla="*/ 0 h 26"/>
                <a:gd name="T10" fmla="*/ 0 w 20"/>
                <a:gd name="T11" fmla="*/ 1 h 26"/>
                <a:gd name="T12" fmla="*/ 0 60000 65536"/>
                <a:gd name="T13" fmla="*/ 0 60000 65536"/>
                <a:gd name="T14" fmla="*/ 0 60000 65536"/>
                <a:gd name="T15" fmla="*/ 0 60000 65536"/>
                <a:gd name="T16" fmla="*/ 0 60000 65536"/>
                <a:gd name="T17" fmla="*/ 0 60000 65536"/>
                <a:gd name="T18" fmla="*/ 0 w 20"/>
                <a:gd name="T19" fmla="*/ 0 h 26"/>
                <a:gd name="T20" fmla="*/ 20 w 2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0" h="26">
                  <a:moveTo>
                    <a:pt x="0" y="26"/>
                  </a:moveTo>
                  <a:lnTo>
                    <a:pt x="14" y="22"/>
                  </a:lnTo>
                  <a:lnTo>
                    <a:pt x="20" y="14"/>
                  </a:lnTo>
                  <a:lnTo>
                    <a:pt x="17" y="5"/>
                  </a:lnTo>
                  <a:lnTo>
                    <a:pt x="5" y="0"/>
                  </a:lnTo>
                  <a:lnTo>
                    <a:pt x="0" y="26"/>
                  </a:lnTo>
                  <a:close/>
                </a:path>
              </a:pathLst>
            </a:custGeom>
            <a:solidFill>
              <a:srgbClr val="000000"/>
            </a:solidFill>
            <a:ln w="9525">
              <a:noFill/>
              <a:round/>
            </a:ln>
          </p:spPr>
          <p:txBody>
            <a:bodyPr/>
            <a:lstStyle/>
            <a:p>
              <a:endParaRPr lang="zh-CN" altLang="en-US"/>
            </a:p>
          </p:txBody>
        </p:sp>
        <p:sp>
          <p:nvSpPr>
            <p:cNvPr id="18179" name="Freeform 235"/>
            <p:cNvSpPr/>
            <p:nvPr/>
          </p:nvSpPr>
          <p:spPr bwMode="auto">
            <a:xfrm>
              <a:off x="5056" y="4125"/>
              <a:ext cx="9" cy="13"/>
            </a:xfrm>
            <a:custGeom>
              <a:avLst/>
              <a:gdLst>
                <a:gd name="T0" fmla="*/ 0 w 20"/>
                <a:gd name="T1" fmla="*/ 1 h 25"/>
                <a:gd name="T2" fmla="*/ 0 w 20"/>
                <a:gd name="T3" fmla="*/ 1 h 25"/>
                <a:gd name="T4" fmla="*/ 0 w 20"/>
                <a:gd name="T5" fmla="*/ 1 h 25"/>
                <a:gd name="T6" fmla="*/ 0 w 20"/>
                <a:gd name="T7" fmla="*/ 1 h 25"/>
                <a:gd name="T8" fmla="*/ 0 w 20"/>
                <a:gd name="T9" fmla="*/ 0 h 25"/>
                <a:gd name="T10" fmla="*/ 0 w 20"/>
                <a:gd name="T11" fmla="*/ 1 h 25"/>
                <a:gd name="T12" fmla="*/ 0 60000 65536"/>
                <a:gd name="T13" fmla="*/ 0 60000 65536"/>
                <a:gd name="T14" fmla="*/ 0 60000 65536"/>
                <a:gd name="T15" fmla="*/ 0 60000 65536"/>
                <a:gd name="T16" fmla="*/ 0 60000 65536"/>
                <a:gd name="T17" fmla="*/ 0 60000 65536"/>
                <a:gd name="T18" fmla="*/ 0 w 20"/>
                <a:gd name="T19" fmla="*/ 0 h 25"/>
                <a:gd name="T20" fmla="*/ 20 w 20"/>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0" h="25">
                  <a:moveTo>
                    <a:pt x="0" y="25"/>
                  </a:moveTo>
                  <a:lnTo>
                    <a:pt x="14" y="22"/>
                  </a:lnTo>
                  <a:lnTo>
                    <a:pt x="20" y="14"/>
                  </a:lnTo>
                  <a:lnTo>
                    <a:pt x="17" y="4"/>
                  </a:lnTo>
                  <a:lnTo>
                    <a:pt x="5" y="0"/>
                  </a:lnTo>
                  <a:lnTo>
                    <a:pt x="0" y="25"/>
                  </a:lnTo>
                  <a:close/>
                </a:path>
              </a:pathLst>
            </a:custGeom>
            <a:solidFill>
              <a:srgbClr val="000000"/>
            </a:solidFill>
            <a:ln w="9525">
              <a:noFill/>
              <a:round/>
            </a:ln>
          </p:spPr>
          <p:txBody>
            <a:bodyPr/>
            <a:lstStyle/>
            <a:p>
              <a:endParaRPr lang="zh-CN" altLang="en-US"/>
            </a:p>
          </p:txBody>
        </p:sp>
        <p:sp>
          <p:nvSpPr>
            <p:cNvPr id="18180" name="Freeform 236"/>
            <p:cNvSpPr/>
            <p:nvPr/>
          </p:nvSpPr>
          <p:spPr bwMode="auto">
            <a:xfrm>
              <a:off x="2468" y="3879"/>
              <a:ext cx="2590" cy="259"/>
            </a:xfrm>
            <a:custGeom>
              <a:avLst/>
              <a:gdLst>
                <a:gd name="T0" fmla="*/ 1 w 5179"/>
                <a:gd name="T1" fmla="*/ 1 h 516"/>
                <a:gd name="T2" fmla="*/ 1 w 5179"/>
                <a:gd name="T3" fmla="*/ 1 h 516"/>
                <a:gd name="T4" fmla="*/ 2 w 5179"/>
                <a:gd name="T5" fmla="*/ 1 h 516"/>
                <a:gd name="T6" fmla="*/ 2 w 5179"/>
                <a:gd name="T7" fmla="*/ 1 h 516"/>
                <a:gd name="T8" fmla="*/ 1 w 5179"/>
                <a:gd name="T9" fmla="*/ 0 h 516"/>
                <a:gd name="T10" fmla="*/ 1 w 5179"/>
                <a:gd name="T11" fmla="*/ 0 h 516"/>
                <a:gd name="T12" fmla="*/ 1 w 5179"/>
                <a:gd name="T13" fmla="*/ 0 h 516"/>
                <a:gd name="T14" fmla="*/ 1 w 5179"/>
                <a:gd name="T15" fmla="*/ 1 h 516"/>
                <a:gd name="T16" fmla="*/ 0 w 5179"/>
                <a:gd name="T17" fmla="*/ 1 h 516"/>
                <a:gd name="T18" fmla="*/ 1 w 5179"/>
                <a:gd name="T19" fmla="*/ 1 h 516"/>
                <a:gd name="T20" fmla="*/ 1 w 5179"/>
                <a:gd name="T21" fmla="*/ 1 h 516"/>
                <a:gd name="T22" fmla="*/ 1 w 5179"/>
                <a:gd name="T23" fmla="*/ 1 h 5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179"/>
                <a:gd name="T37" fmla="*/ 0 h 516"/>
                <a:gd name="T38" fmla="*/ 5179 w 5179"/>
                <a:gd name="T39" fmla="*/ 516 h 5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179" h="516">
                  <a:moveTo>
                    <a:pt x="17" y="25"/>
                  </a:moveTo>
                  <a:lnTo>
                    <a:pt x="15" y="25"/>
                  </a:lnTo>
                  <a:lnTo>
                    <a:pt x="5174" y="516"/>
                  </a:lnTo>
                  <a:lnTo>
                    <a:pt x="5179" y="491"/>
                  </a:lnTo>
                  <a:lnTo>
                    <a:pt x="19" y="0"/>
                  </a:lnTo>
                  <a:lnTo>
                    <a:pt x="17" y="0"/>
                  </a:lnTo>
                  <a:lnTo>
                    <a:pt x="19" y="0"/>
                  </a:lnTo>
                  <a:lnTo>
                    <a:pt x="6" y="3"/>
                  </a:lnTo>
                  <a:lnTo>
                    <a:pt x="0" y="11"/>
                  </a:lnTo>
                  <a:lnTo>
                    <a:pt x="2" y="21"/>
                  </a:lnTo>
                  <a:lnTo>
                    <a:pt x="15" y="25"/>
                  </a:lnTo>
                  <a:lnTo>
                    <a:pt x="17" y="25"/>
                  </a:lnTo>
                  <a:close/>
                </a:path>
              </a:pathLst>
            </a:custGeom>
            <a:solidFill>
              <a:srgbClr val="000000"/>
            </a:solidFill>
            <a:ln w="9525">
              <a:noFill/>
              <a:round/>
            </a:ln>
          </p:spPr>
          <p:txBody>
            <a:bodyPr/>
            <a:lstStyle/>
            <a:p>
              <a:endParaRPr lang="zh-CN" altLang="en-US"/>
            </a:p>
          </p:txBody>
        </p:sp>
        <p:sp>
          <p:nvSpPr>
            <p:cNvPr id="18181" name="Freeform 237"/>
            <p:cNvSpPr/>
            <p:nvPr/>
          </p:nvSpPr>
          <p:spPr bwMode="auto">
            <a:xfrm>
              <a:off x="208" y="3879"/>
              <a:ext cx="2269" cy="13"/>
            </a:xfrm>
            <a:custGeom>
              <a:avLst/>
              <a:gdLst>
                <a:gd name="T0" fmla="*/ 0 w 4537"/>
                <a:gd name="T1" fmla="*/ 1 h 25"/>
                <a:gd name="T2" fmla="*/ 0 w 4537"/>
                <a:gd name="T3" fmla="*/ 1 h 25"/>
                <a:gd name="T4" fmla="*/ 2 w 4537"/>
                <a:gd name="T5" fmla="*/ 1 h 25"/>
                <a:gd name="T6" fmla="*/ 2 w 4537"/>
                <a:gd name="T7" fmla="*/ 0 h 25"/>
                <a:gd name="T8" fmla="*/ 0 w 4537"/>
                <a:gd name="T9" fmla="*/ 0 h 25"/>
                <a:gd name="T10" fmla="*/ 0 w 4537"/>
                <a:gd name="T11" fmla="*/ 1 h 25"/>
                <a:gd name="T12" fmla="*/ 0 60000 65536"/>
                <a:gd name="T13" fmla="*/ 0 60000 65536"/>
                <a:gd name="T14" fmla="*/ 0 60000 65536"/>
                <a:gd name="T15" fmla="*/ 0 60000 65536"/>
                <a:gd name="T16" fmla="*/ 0 60000 65536"/>
                <a:gd name="T17" fmla="*/ 0 60000 65536"/>
                <a:gd name="T18" fmla="*/ 0 w 4537"/>
                <a:gd name="T19" fmla="*/ 0 h 25"/>
                <a:gd name="T20" fmla="*/ 4537 w 4537"/>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4537" h="25">
                  <a:moveTo>
                    <a:pt x="0" y="13"/>
                  </a:moveTo>
                  <a:lnTo>
                    <a:pt x="0" y="25"/>
                  </a:lnTo>
                  <a:lnTo>
                    <a:pt x="4537" y="25"/>
                  </a:lnTo>
                  <a:lnTo>
                    <a:pt x="4537" y="0"/>
                  </a:lnTo>
                  <a:lnTo>
                    <a:pt x="0" y="0"/>
                  </a:lnTo>
                  <a:lnTo>
                    <a:pt x="0" y="13"/>
                  </a:lnTo>
                  <a:close/>
                </a:path>
              </a:pathLst>
            </a:custGeom>
            <a:solidFill>
              <a:srgbClr val="000000"/>
            </a:solidFill>
            <a:ln w="9525">
              <a:noFill/>
              <a:round/>
            </a:ln>
          </p:spPr>
          <p:txBody>
            <a:bodyPr/>
            <a:lstStyle/>
            <a:p>
              <a:endParaRPr lang="zh-CN" altLang="en-US"/>
            </a:p>
          </p:txBody>
        </p:sp>
        <p:sp>
          <p:nvSpPr>
            <p:cNvPr id="18182" name="Freeform 238"/>
            <p:cNvSpPr/>
            <p:nvPr/>
          </p:nvSpPr>
          <p:spPr bwMode="auto">
            <a:xfrm>
              <a:off x="200" y="3879"/>
              <a:ext cx="8" cy="13"/>
            </a:xfrm>
            <a:custGeom>
              <a:avLst/>
              <a:gdLst>
                <a:gd name="T0" fmla="*/ 0 w 17"/>
                <a:gd name="T1" fmla="*/ 0 h 25"/>
                <a:gd name="T2" fmla="*/ 0 w 17"/>
                <a:gd name="T3" fmla="*/ 1 h 25"/>
                <a:gd name="T4" fmla="*/ 0 w 17"/>
                <a:gd name="T5" fmla="*/ 1 h 25"/>
                <a:gd name="T6" fmla="*/ 0 w 17"/>
                <a:gd name="T7" fmla="*/ 1 h 25"/>
                <a:gd name="T8" fmla="*/ 0 w 17"/>
                <a:gd name="T9" fmla="*/ 1 h 25"/>
                <a:gd name="T10" fmla="*/ 0 w 17"/>
                <a:gd name="T11" fmla="*/ 0 h 25"/>
                <a:gd name="T12" fmla="*/ 0 60000 65536"/>
                <a:gd name="T13" fmla="*/ 0 60000 65536"/>
                <a:gd name="T14" fmla="*/ 0 60000 65536"/>
                <a:gd name="T15" fmla="*/ 0 60000 65536"/>
                <a:gd name="T16" fmla="*/ 0 60000 65536"/>
                <a:gd name="T17" fmla="*/ 0 60000 65536"/>
                <a:gd name="T18" fmla="*/ 0 w 17"/>
                <a:gd name="T19" fmla="*/ 0 h 25"/>
                <a:gd name="T20" fmla="*/ 17 w 17"/>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7" h="25">
                  <a:moveTo>
                    <a:pt x="17" y="0"/>
                  </a:moveTo>
                  <a:lnTo>
                    <a:pt x="4" y="3"/>
                  </a:lnTo>
                  <a:lnTo>
                    <a:pt x="0" y="13"/>
                  </a:lnTo>
                  <a:lnTo>
                    <a:pt x="4" y="22"/>
                  </a:lnTo>
                  <a:lnTo>
                    <a:pt x="17" y="25"/>
                  </a:lnTo>
                  <a:lnTo>
                    <a:pt x="17" y="0"/>
                  </a:lnTo>
                  <a:close/>
                </a:path>
              </a:pathLst>
            </a:custGeom>
            <a:solidFill>
              <a:srgbClr val="000000"/>
            </a:solidFill>
            <a:ln w="9525">
              <a:noFill/>
              <a:round/>
            </a:ln>
          </p:spPr>
          <p:txBody>
            <a:bodyPr/>
            <a:lstStyle/>
            <a:p>
              <a:endParaRPr lang="zh-CN" altLang="en-US"/>
            </a:p>
          </p:txBody>
        </p:sp>
        <p:sp>
          <p:nvSpPr>
            <p:cNvPr id="18183" name="Freeform 752"/>
            <p:cNvSpPr/>
            <p:nvPr/>
          </p:nvSpPr>
          <p:spPr bwMode="auto">
            <a:xfrm>
              <a:off x="2592" y="3533"/>
              <a:ext cx="228" cy="109"/>
            </a:xfrm>
            <a:custGeom>
              <a:avLst/>
              <a:gdLst>
                <a:gd name="T0" fmla="*/ 0 w 457"/>
                <a:gd name="T1" fmla="*/ 1 h 218"/>
                <a:gd name="T2" fmla="*/ 0 w 457"/>
                <a:gd name="T3" fmla="*/ 1 h 218"/>
                <a:gd name="T4" fmla="*/ 0 w 457"/>
                <a:gd name="T5" fmla="*/ 1 h 218"/>
                <a:gd name="T6" fmla="*/ 0 w 457"/>
                <a:gd name="T7" fmla="*/ 1 h 218"/>
                <a:gd name="T8" fmla="*/ 0 w 457"/>
                <a:gd name="T9" fmla="*/ 0 h 218"/>
                <a:gd name="T10" fmla="*/ 0 w 457"/>
                <a:gd name="T11" fmla="*/ 1 h 218"/>
                <a:gd name="T12" fmla="*/ 0 w 457"/>
                <a:gd name="T13" fmla="*/ 1 h 218"/>
                <a:gd name="T14" fmla="*/ 0 w 457"/>
                <a:gd name="T15" fmla="*/ 1 h 218"/>
                <a:gd name="T16" fmla="*/ 0 w 457"/>
                <a:gd name="T17" fmla="*/ 1 h 218"/>
                <a:gd name="T18" fmla="*/ 0 w 457"/>
                <a:gd name="T19" fmla="*/ 1 h 218"/>
                <a:gd name="T20" fmla="*/ 0 w 457"/>
                <a:gd name="T21" fmla="*/ 1 h 2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7"/>
                <a:gd name="T34" fmla="*/ 0 h 218"/>
                <a:gd name="T35" fmla="*/ 457 w 457"/>
                <a:gd name="T36" fmla="*/ 218 h 2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7" h="218">
                  <a:moveTo>
                    <a:pt x="457" y="151"/>
                  </a:moveTo>
                  <a:lnTo>
                    <a:pt x="409" y="138"/>
                  </a:lnTo>
                  <a:lnTo>
                    <a:pt x="279" y="94"/>
                  </a:lnTo>
                  <a:lnTo>
                    <a:pt x="159" y="48"/>
                  </a:lnTo>
                  <a:lnTo>
                    <a:pt x="48" y="0"/>
                  </a:lnTo>
                  <a:lnTo>
                    <a:pt x="0" y="62"/>
                  </a:lnTo>
                  <a:lnTo>
                    <a:pt x="115" y="112"/>
                  </a:lnTo>
                  <a:lnTo>
                    <a:pt x="241" y="158"/>
                  </a:lnTo>
                  <a:lnTo>
                    <a:pt x="375" y="204"/>
                  </a:lnTo>
                  <a:lnTo>
                    <a:pt x="423" y="218"/>
                  </a:lnTo>
                  <a:lnTo>
                    <a:pt x="457" y="151"/>
                  </a:lnTo>
                  <a:close/>
                </a:path>
              </a:pathLst>
            </a:custGeom>
            <a:solidFill>
              <a:srgbClr val="FFFF00"/>
            </a:solidFill>
            <a:ln w="9525">
              <a:noFill/>
              <a:round/>
            </a:ln>
          </p:spPr>
          <p:txBody>
            <a:bodyPr/>
            <a:lstStyle/>
            <a:p>
              <a:endParaRPr lang="zh-CN" altLang="en-US"/>
            </a:p>
          </p:txBody>
        </p:sp>
        <p:sp>
          <p:nvSpPr>
            <p:cNvPr id="18184" name="Freeform 753"/>
            <p:cNvSpPr/>
            <p:nvPr/>
          </p:nvSpPr>
          <p:spPr bwMode="auto">
            <a:xfrm>
              <a:off x="3024" y="3666"/>
              <a:ext cx="236" cy="80"/>
            </a:xfrm>
            <a:custGeom>
              <a:avLst/>
              <a:gdLst>
                <a:gd name="T0" fmla="*/ 1 w 472"/>
                <a:gd name="T1" fmla="*/ 1 h 160"/>
                <a:gd name="T2" fmla="*/ 1 w 472"/>
                <a:gd name="T3" fmla="*/ 1 h 160"/>
                <a:gd name="T4" fmla="*/ 1 w 472"/>
                <a:gd name="T5" fmla="*/ 1 h 160"/>
                <a:gd name="T6" fmla="*/ 1 w 472"/>
                <a:gd name="T7" fmla="*/ 0 h 160"/>
                <a:gd name="T8" fmla="*/ 0 w 472"/>
                <a:gd name="T9" fmla="*/ 1 h 160"/>
                <a:gd name="T10" fmla="*/ 1 w 472"/>
                <a:gd name="T11" fmla="*/ 1 h 160"/>
                <a:gd name="T12" fmla="*/ 1 w 472"/>
                <a:gd name="T13" fmla="*/ 1 h 160"/>
                <a:gd name="T14" fmla="*/ 1 w 472"/>
                <a:gd name="T15" fmla="*/ 1 h 160"/>
                <a:gd name="T16" fmla="*/ 1 w 472"/>
                <a:gd name="T17" fmla="*/ 1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2"/>
                <a:gd name="T28" fmla="*/ 0 h 160"/>
                <a:gd name="T29" fmla="*/ 472 w 472"/>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2" h="160">
                  <a:moveTo>
                    <a:pt x="472" y="91"/>
                  </a:moveTo>
                  <a:lnTo>
                    <a:pt x="323" y="65"/>
                  </a:lnTo>
                  <a:lnTo>
                    <a:pt x="153" y="29"/>
                  </a:lnTo>
                  <a:lnTo>
                    <a:pt x="28" y="0"/>
                  </a:lnTo>
                  <a:lnTo>
                    <a:pt x="0" y="69"/>
                  </a:lnTo>
                  <a:lnTo>
                    <a:pt x="128" y="98"/>
                  </a:lnTo>
                  <a:lnTo>
                    <a:pt x="300" y="134"/>
                  </a:lnTo>
                  <a:lnTo>
                    <a:pt x="450" y="160"/>
                  </a:lnTo>
                  <a:lnTo>
                    <a:pt x="472" y="91"/>
                  </a:lnTo>
                  <a:close/>
                </a:path>
              </a:pathLst>
            </a:custGeom>
            <a:solidFill>
              <a:srgbClr val="FFFF00"/>
            </a:solidFill>
            <a:ln w="9525">
              <a:noFill/>
              <a:round/>
            </a:ln>
          </p:spPr>
          <p:txBody>
            <a:bodyPr/>
            <a:lstStyle/>
            <a:p>
              <a:endParaRPr lang="zh-CN" altLang="en-US"/>
            </a:p>
          </p:txBody>
        </p:sp>
        <p:sp>
          <p:nvSpPr>
            <p:cNvPr id="18185" name="Freeform 754"/>
            <p:cNvSpPr/>
            <p:nvPr/>
          </p:nvSpPr>
          <p:spPr bwMode="auto">
            <a:xfrm>
              <a:off x="3476" y="3749"/>
              <a:ext cx="237" cy="67"/>
            </a:xfrm>
            <a:custGeom>
              <a:avLst/>
              <a:gdLst>
                <a:gd name="T0" fmla="*/ 0 w 475"/>
                <a:gd name="T1" fmla="*/ 1 h 134"/>
                <a:gd name="T2" fmla="*/ 0 w 475"/>
                <a:gd name="T3" fmla="*/ 1 h 134"/>
                <a:gd name="T4" fmla="*/ 0 w 475"/>
                <a:gd name="T5" fmla="*/ 1 h 134"/>
                <a:gd name="T6" fmla="*/ 0 w 475"/>
                <a:gd name="T7" fmla="*/ 0 h 134"/>
                <a:gd name="T8" fmla="*/ 0 w 475"/>
                <a:gd name="T9" fmla="*/ 1 h 134"/>
                <a:gd name="T10" fmla="*/ 0 w 475"/>
                <a:gd name="T11" fmla="*/ 1 h 134"/>
                <a:gd name="T12" fmla="*/ 0 w 475"/>
                <a:gd name="T13" fmla="*/ 1 h 134"/>
                <a:gd name="T14" fmla="*/ 0 w 475"/>
                <a:gd name="T15" fmla="*/ 1 h 134"/>
                <a:gd name="T16" fmla="*/ 0 w 475"/>
                <a:gd name="T17" fmla="*/ 1 h 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5"/>
                <a:gd name="T28" fmla="*/ 0 h 134"/>
                <a:gd name="T29" fmla="*/ 475 w 475"/>
                <a:gd name="T30" fmla="*/ 134 h 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5" h="134">
                  <a:moveTo>
                    <a:pt x="475" y="63"/>
                  </a:moveTo>
                  <a:lnTo>
                    <a:pt x="351" y="47"/>
                  </a:lnTo>
                  <a:lnTo>
                    <a:pt x="155" y="21"/>
                  </a:lnTo>
                  <a:lnTo>
                    <a:pt x="19" y="0"/>
                  </a:lnTo>
                  <a:lnTo>
                    <a:pt x="0" y="71"/>
                  </a:lnTo>
                  <a:lnTo>
                    <a:pt x="139" y="92"/>
                  </a:lnTo>
                  <a:lnTo>
                    <a:pt x="336" y="118"/>
                  </a:lnTo>
                  <a:lnTo>
                    <a:pt x="459" y="134"/>
                  </a:lnTo>
                  <a:lnTo>
                    <a:pt x="475" y="63"/>
                  </a:lnTo>
                  <a:close/>
                </a:path>
              </a:pathLst>
            </a:custGeom>
            <a:solidFill>
              <a:srgbClr val="FFFF00"/>
            </a:solidFill>
            <a:ln w="9525">
              <a:noFill/>
              <a:round/>
            </a:ln>
          </p:spPr>
          <p:txBody>
            <a:bodyPr/>
            <a:lstStyle/>
            <a:p>
              <a:endParaRPr lang="zh-CN" altLang="en-US"/>
            </a:p>
          </p:txBody>
        </p:sp>
        <p:sp>
          <p:nvSpPr>
            <p:cNvPr id="18186" name="Freeform 755"/>
            <p:cNvSpPr/>
            <p:nvPr/>
          </p:nvSpPr>
          <p:spPr bwMode="auto">
            <a:xfrm>
              <a:off x="3935" y="3808"/>
              <a:ext cx="235" cy="59"/>
            </a:xfrm>
            <a:custGeom>
              <a:avLst/>
              <a:gdLst>
                <a:gd name="T0" fmla="*/ 0 w 471"/>
                <a:gd name="T1" fmla="*/ 0 h 119"/>
                <a:gd name="T2" fmla="*/ 0 w 471"/>
                <a:gd name="T3" fmla="*/ 0 h 119"/>
                <a:gd name="T4" fmla="*/ 0 w 471"/>
                <a:gd name="T5" fmla="*/ 0 h 119"/>
                <a:gd name="T6" fmla="*/ 0 w 471"/>
                <a:gd name="T7" fmla="*/ 0 h 119"/>
                <a:gd name="T8" fmla="*/ 0 w 471"/>
                <a:gd name="T9" fmla="*/ 0 h 119"/>
                <a:gd name="T10" fmla="*/ 0 w 471"/>
                <a:gd name="T11" fmla="*/ 0 h 119"/>
                <a:gd name="T12" fmla="*/ 0 w 471"/>
                <a:gd name="T13" fmla="*/ 0 h 119"/>
                <a:gd name="T14" fmla="*/ 0 w 471"/>
                <a:gd name="T15" fmla="*/ 0 h 119"/>
                <a:gd name="T16" fmla="*/ 0 w 471"/>
                <a:gd name="T17" fmla="*/ 0 h 119"/>
                <a:gd name="T18" fmla="*/ 0 w 471"/>
                <a:gd name="T19" fmla="*/ 0 h 119"/>
                <a:gd name="T20" fmla="*/ 0 w 471"/>
                <a:gd name="T21" fmla="*/ 0 h 1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1"/>
                <a:gd name="T34" fmla="*/ 0 h 119"/>
                <a:gd name="T35" fmla="*/ 471 w 471"/>
                <a:gd name="T36" fmla="*/ 119 h 1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1" h="119">
                  <a:moveTo>
                    <a:pt x="471" y="47"/>
                  </a:moveTo>
                  <a:lnTo>
                    <a:pt x="454" y="46"/>
                  </a:lnTo>
                  <a:lnTo>
                    <a:pt x="245" y="25"/>
                  </a:lnTo>
                  <a:lnTo>
                    <a:pt x="40" y="4"/>
                  </a:lnTo>
                  <a:lnTo>
                    <a:pt x="14" y="0"/>
                  </a:lnTo>
                  <a:lnTo>
                    <a:pt x="0" y="71"/>
                  </a:lnTo>
                  <a:lnTo>
                    <a:pt x="26" y="75"/>
                  </a:lnTo>
                  <a:lnTo>
                    <a:pt x="234" y="97"/>
                  </a:lnTo>
                  <a:lnTo>
                    <a:pt x="442" y="117"/>
                  </a:lnTo>
                  <a:lnTo>
                    <a:pt x="459" y="119"/>
                  </a:lnTo>
                  <a:lnTo>
                    <a:pt x="471" y="47"/>
                  </a:lnTo>
                  <a:close/>
                </a:path>
              </a:pathLst>
            </a:custGeom>
            <a:solidFill>
              <a:srgbClr val="FFFF00"/>
            </a:solidFill>
            <a:ln w="9525">
              <a:noFill/>
              <a:round/>
            </a:ln>
          </p:spPr>
          <p:txBody>
            <a:bodyPr/>
            <a:lstStyle/>
            <a:p>
              <a:endParaRPr lang="zh-CN" altLang="en-US"/>
            </a:p>
          </p:txBody>
        </p:sp>
        <p:sp>
          <p:nvSpPr>
            <p:cNvPr id="18187" name="Freeform 756"/>
            <p:cNvSpPr/>
            <p:nvPr/>
          </p:nvSpPr>
          <p:spPr bwMode="auto">
            <a:xfrm>
              <a:off x="4394" y="3852"/>
              <a:ext cx="236" cy="56"/>
            </a:xfrm>
            <a:custGeom>
              <a:avLst/>
              <a:gdLst>
                <a:gd name="T0" fmla="*/ 1 w 471"/>
                <a:gd name="T1" fmla="*/ 1 h 110"/>
                <a:gd name="T2" fmla="*/ 1 w 471"/>
                <a:gd name="T3" fmla="*/ 1 h 110"/>
                <a:gd name="T4" fmla="*/ 1 w 471"/>
                <a:gd name="T5" fmla="*/ 1 h 110"/>
                <a:gd name="T6" fmla="*/ 1 w 471"/>
                <a:gd name="T7" fmla="*/ 0 h 110"/>
                <a:gd name="T8" fmla="*/ 0 w 471"/>
                <a:gd name="T9" fmla="*/ 1 h 110"/>
                <a:gd name="T10" fmla="*/ 1 w 471"/>
                <a:gd name="T11" fmla="*/ 1 h 110"/>
                <a:gd name="T12" fmla="*/ 1 w 471"/>
                <a:gd name="T13" fmla="*/ 1 h 110"/>
                <a:gd name="T14" fmla="*/ 1 w 471"/>
                <a:gd name="T15" fmla="*/ 1 h 110"/>
                <a:gd name="T16" fmla="*/ 1 w 471"/>
                <a:gd name="T17" fmla="*/ 1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1"/>
                <a:gd name="T28" fmla="*/ 0 h 110"/>
                <a:gd name="T29" fmla="*/ 471 w 471"/>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1" h="110">
                  <a:moveTo>
                    <a:pt x="471" y="39"/>
                  </a:moveTo>
                  <a:lnTo>
                    <a:pt x="366" y="31"/>
                  </a:lnTo>
                  <a:lnTo>
                    <a:pt x="158" y="14"/>
                  </a:lnTo>
                  <a:lnTo>
                    <a:pt x="11" y="0"/>
                  </a:lnTo>
                  <a:lnTo>
                    <a:pt x="0" y="71"/>
                  </a:lnTo>
                  <a:lnTo>
                    <a:pt x="149" y="85"/>
                  </a:lnTo>
                  <a:lnTo>
                    <a:pt x="357" y="102"/>
                  </a:lnTo>
                  <a:lnTo>
                    <a:pt x="462" y="110"/>
                  </a:lnTo>
                  <a:lnTo>
                    <a:pt x="471" y="39"/>
                  </a:lnTo>
                  <a:close/>
                </a:path>
              </a:pathLst>
            </a:custGeom>
            <a:solidFill>
              <a:srgbClr val="FFFF00"/>
            </a:solidFill>
            <a:ln w="9525">
              <a:noFill/>
              <a:round/>
            </a:ln>
          </p:spPr>
          <p:txBody>
            <a:bodyPr/>
            <a:lstStyle/>
            <a:p>
              <a:endParaRPr lang="zh-CN" altLang="en-US"/>
            </a:p>
          </p:txBody>
        </p:sp>
        <p:sp>
          <p:nvSpPr>
            <p:cNvPr id="18188" name="Freeform 757"/>
            <p:cNvSpPr/>
            <p:nvPr/>
          </p:nvSpPr>
          <p:spPr bwMode="auto">
            <a:xfrm>
              <a:off x="4856" y="3890"/>
              <a:ext cx="235" cy="53"/>
            </a:xfrm>
            <a:custGeom>
              <a:avLst/>
              <a:gdLst>
                <a:gd name="T0" fmla="*/ 0 w 471"/>
                <a:gd name="T1" fmla="*/ 1 h 105"/>
                <a:gd name="T2" fmla="*/ 0 w 471"/>
                <a:gd name="T3" fmla="*/ 1 h 105"/>
                <a:gd name="T4" fmla="*/ 0 w 471"/>
                <a:gd name="T5" fmla="*/ 1 h 105"/>
                <a:gd name="T6" fmla="*/ 0 w 471"/>
                <a:gd name="T7" fmla="*/ 1 h 105"/>
                <a:gd name="T8" fmla="*/ 0 w 471"/>
                <a:gd name="T9" fmla="*/ 0 h 105"/>
                <a:gd name="T10" fmla="*/ 0 w 471"/>
                <a:gd name="T11" fmla="*/ 1 h 105"/>
                <a:gd name="T12" fmla="*/ 0 w 471"/>
                <a:gd name="T13" fmla="*/ 1 h 105"/>
                <a:gd name="T14" fmla="*/ 0 w 471"/>
                <a:gd name="T15" fmla="*/ 1 h 105"/>
                <a:gd name="T16" fmla="*/ 0 w 471"/>
                <a:gd name="T17" fmla="*/ 1 h 105"/>
                <a:gd name="T18" fmla="*/ 0 w 471"/>
                <a:gd name="T19" fmla="*/ 1 h 105"/>
                <a:gd name="T20" fmla="*/ 0 w 471"/>
                <a:gd name="T21" fmla="*/ 1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1"/>
                <a:gd name="T34" fmla="*/ 0 h 105"/>
                <a:gd name="T35" fmla="*/ 471 w 471"/>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1" h="105">
                  <a:moveTo>
                    <a:pt x="471" y="34"/>
                  </a:moveTo>
                  <a:lnTo>
                    <a:pt x="447" y="33"/>
                  </a:lnTo>
                  <a:lnTo>
                    <a:pt x="253" y="19"/>
                  </a:lnTo>
                  <a:lnTo>
                    <a:pt x="55" y="4"/>
                  </a:lnTo>
                  <a:lnTo>
                    <a:pt x="9" y="0"/>
                  </a:lnTo>
                  <a:lnTo>
                    <a:pt x="0" y="71"/>
                  </a:lnTo>
                  <a:lnTo>
                    <a:pt x="46" y="75"/>
                  </a:lnTo>
                  <a:lnTo>
                    <a:pt x="244" y="90"/>
                  </a:lnTo>
                  <a:lnTo>
                    <a:pt x="438" y="104"/>
                  </a:lnTo>
                  <a:lnTo>
                    <a:pt x="462" y="105"/>
                  </a:lnTo>
                  <a:lnTo>
                    <a:pt x="471" y="34"/>
                  </a:lnTo>
                  <a:close/>
                </a:path>
              </a:pathLst>
            </a:custGeom>
            <a:solidFill>
              <a:srgbClr val="FFFF00"/>
            </a:solidFill>
            <a:ln w="9525">
              <a:noFill/>
              <a:round/>
            </a:ln>
          </p:spPr>
          <p:txBody>
            <a:bodyPr/>
            <a:lstStyle/>
            <a:p>
              <a:endParaRPr lang="zh-CN" altLang="en-US"/>
            </a:p>
          </p:txBody>
        </p:sp>
        <p:sp>
          <p:nvSpPr>
            <p:cNvPr id="18189" name="Freeform 758"/>
            <p:cNvSpPr/>
            <p:nvPr/>
          </p:nvSpPr>
          <p:spPr bwMode="auto">
            <a:xfrm>
              <a:off x="5317" y="3925"/>
              <a:ext cx="211" cy="52"/>
            </a:xfrm>
            <a:custGeom>
              <a:avLst/>
              <a:gdLst>
                <a:gd name="T0" fmla="*/ 0 w 423"/>
                <a:gd name="T1" fmla="*/ 1 h 103"/>
                <a:gd name="T2" fmla="*/ 0 w 423"/>
                <a:gd name="T3" fmla="*/ 1 h 103"/>
                <a:gd name="T4" fmla="*/ 0 w 423"/>
                <a:gd name="T5" fmla="*/ 1 h 103"/>
                <a:gd name="T6" fmla="*/ 0 w 423"/>
                <a:gd name="T7" fmla="*/ 0 h 103"/>
                <a:gd name="T8" fmla="*/ 0 w 423"/>
                <a:gd name="T9" fmla="*/ 1 h 103"/>
                <a:gd name="T10" fmla="*/ 0 w 423"/>
                <a:gd name="T11" fmla="*/ 1 h 103"/>
                <a:gd name="T12" fmla="*/ 0 w 423"/>
                <a:gd name="T13" fmla="*/ 1 h 103"/>
                <a:gd name="T14" fmla="*/ 0 w 423"/>
                <a:gd name="T15" fmla="*/ 1 h 103"/>
                <a:gd name="T16" fmla="*/ 0 w 423"/>
                <a:gd name="T17" fmla="*/ 1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3"/>
                <a:gd name="T28" fmla="*/ 0 h 103"/>
                <a:gd name="T29" fmla="*/ 423 w 423"/>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3" h="103">
                  <a:moveTo>
                    <a:pt x="423" y="32"/>
                  </a:moveTo>
                  <a:lnTo>
                    <a:pt x="256" y="18"/>
                  </a:lnTo>
                  <a:lnTo>
                    <a:pt x="81" y="5"/>
                  </a:lnTo>
                  <a:lnTo>
                    <a:pt x="9" y="0"/>
                  </a:lnTo>
                  <a:lnTo>
                    <a:pt x="0" y="71"/>
                  </a:lnTo>
                  <a:lnTo>
                    <a:pt x="72" y="77"/>
                  </a:lnTo>
                  <a:lnTo>
                    <a:pt x="247" y="89"/>
                  </a:lnTo>
                  <a:lnTo>
                    <a:pt x="414" y="103"/>
                  </a:lnTo>
                  <a:lnTo>
                    <a:pt x="423" y="32"/>
                  </a:lnTo>
                  <a:close/>
                </a:path>
              </a:pathLst>
            </a:custGeom>
            <a:solidFill>
              <a:srgbClr val="FFFF00"/>
            </a:solidFill>
            <a:ln w="9525">
              <a:noFill/>
              <a:round/>
            </a:ln>
          </p:spPr>
          <p:txBody>
            <a:bodyPr/>
            <a:lstStyle/>
            <a:p>
              <a:endParaRPr lang="zh-CN" altLang="en-US"/>
            </a:p>
          </p:txBody>
        </p:sp>
      </p:grpSp>
      <p:grpSp>
        <p:nvGrpSpPr>
          <p:cNvPr id="210900" name="Group 980"/>
          <p:cNvGrpSpPr/>
          <p:nvPr/>
        </p:nvGrpSpPr>
        <p:grpSpPr bwMode="auto">
          <a:xfrm>
            <a:off x="1371600" y="1676400"/>
            <a:ext cx="1584325" cy="4206875"/>
            <a:chOff x="1110" y="1024"/>
            <a:chExt cx="998" cy="2650"/>
          </a:xfrm>
        </p:grpSpPr>
        <p:sp>
          <p:nvSpPr>
            <p:cNvPr id="17700" name="Rectangle 217"/>
            <p:cNvSpPr>
              <a:spLocks noChangeArrowheads="1"/>
            </p:cNvSpPr>
            <p:nvPr/>
          </p:nvSpPr>
          <p:spPr bwMode="auto">
            <a:xfrm>
              <a:off x="1567" y="3523"/>
              <a:ext cx="225" cy="36"/>
            </a:xfrm>
            <a:prstGeom prst="rect">
              <a:avLst/>
            </a:prstGeom>
            <a:solidFill>
              <a:srgbClr val="FFFF00"/>
            </a:solidFill>
            <a:ln w="9525">
              <a:noFill/>
              <a:miter lim="800000"/>
            </a:ln>
          </p:spPr>
          <p:txBody>
            <a:bodyPr/>
            <a:lstStyle/>
            <a:p>
              <a:endParaRPr lang="zh-CN" altLang="en-US" sz="2800" b="1">
                <a:ea typeface="黑体" panose="02010609060101010101" pitchFamily="49" charset="-122"/>
              </a:endParaRPr>
            </a:p>
          </p:txBody>
        </p:sp>
        <p:sp>
          <p:nvSpPr>
            <p:cNvPr id="17701" name="Freeform 239"/>
            <p:cNvSpPr/>
            <p:nvPr/>
          </p:nvSpPr>
          <p:spPr bwMode="auto">
            <a:xfrm>
              <a:off x="1590" y="3333"/>
              <a:ext cx="491" cy="289"/>
            </a:xfrm>
            <a:custGeom>
              <a:avLst/>
              <a:gdLst>
                <a:gd name="T0" fmla="*/ 0 w 983"/>
                <a:gd name="T1" fmla="*/ 1 h 578"/>
                <a:gd name="T2" fmla="*/ 0 w 983"/>
                <a:gd name="T3" fmla="*/ 1 h 578"/>
                <a:gd name="T4" fmla="*/ 0 w 983"/>
                <a:gd name="T5" fmla="*/ 1 h 578"/>
                <a:gd name="T6" fmla="*/ 0 w 983"/>
                <a:gd name="T7" fmla="*/ 1 h 578"/>
                <a:gd name="T8" fmla="*/ 0 w 983"/>
                <a:gd name="T9" fmla="*/ 1 h 578"/>
                <a:gd name="T10" fmla="*/ 0 w 983"/>
                <a:gd name="T11" fmla="*/ 1 h 578"/>
                <a:gd name="T12" fmla="*/ 0 w 983"/>
                <a:gd name="T13" fmla="*/ 1 h 578"/>
                <a:gd name="T14" fmla="*/ 0 w 983"/>
                <a:gd name="T15" fmla="*/ 1 h 578"/>
                <a:gd name="T16" fmla="*/ 0 w 983"/>
                <a:gd name="T17" fmla="*/ 1 h 578"/>
                <a:gd name="T18" fmla="*/ 0 w 983"/>
                <a:gd name="T19" fmla="*/ 1 h 578"/>
                <a:gd name="T20" fmla="*/ 0 w 983"/>
                <a:gd name="T21" fmla="*/ 1 h 578"/>
                <a:gd name="T22" fmla="*/ 0 w 983"/>
                <a:gd name="T23" fmla="*/ 1 h 578"/>
                <a:gd name="T24" fmla="*/ 0 w 983"/>
                <a:gd name="T25" fmla="*/ 1 h 578"/>
                <a:gd name="T26" fmla="*/ 0 w 983"/>
                <a:gd name="T27" fmla="*/ 1 h 578"/>
                <a:gd name="T28" fmla="*/ 0 w 983"/>
                <a:gd name="T29" fmla="*/ 1 h 578"/>
                <a:gd name="T30" fmla="*/ 0 w 983"/>
                <a:gd name="T31" fmla="*/ 1 h 578"/>
                <a:gd name="T32" fmla="*/ 0 w 983"/>
                <a:gd name="T33" fmla="*/ 1 h 578"/>
                <a:gd name="T34" fmla="*/ 0 w 983"/>
                <a:gd name="T35" fmla="*/ 1 h 578"/>
                <a:gd name="T36" fmla="*/ 0 w 983"/>
                <a:gd name="T37" fmla="*/ 1 h 578"/>
                <a:gd name="T38" fmla="*/ 0 w 983"/>
                <a:gd name="T39" fmla="*/ 1 h 578"/>
                <a:gd name="T40" fmla="*/ 0 w 983"/>
                <a:gd name="T41" fmla="*/ 1 h 578"/>
                <a:gd name="T42" fmla="*/ 0 w 983"/>
                <a:gd name="T43" fmla="*/ 1 h 578"/>
                <a:gd name="T44" fmla="*/ 0 w 983"/>
                <a:gd name="T45" fmla="*/ 1 h 578"/>
                <a:gd name="T46" fmla="*/ 0 w 983"/>
                <a:gd name="T47" fmla="*/ 1 h 578"/>
                <a:gd name="T48" fmla="*/ 0 w 983"/>
                <a:gd name="T49" fmla="*/ 1 h 578"/>
                <a:gd name="T50" fmla="*/ 0 w 983"/>
                <a:gd name="T51" fmla="*/ 1 h 578"/>
                <a:gd name="T52" fmla="*/ 0 w 983"/>
                <a:gd name="T53" fmla="*/ 1 h 578"/>
                <a:gd name="T54" fmla="*/ 0 w 983"/>
                <a:gd name="T55" fmla="*/ 1 h 578"/>
                <a:gd name="T56" fmla="*/ 0 w 983"/>
                <a:gd name="T57" fmla="*/ 1 h 578"/>
                <a:gd name="T58" fmla="*/ 0 w 983"/>
                <a:gd name="T59" fmla="*/ 1 h 578"/>
                <a:gd name="T60" fmla="*/ 0 w 983"/>
                <a:gd name="T61" fmla="*/ 1 h 578"/>
                <a:gd name="T62" fmla="*/ 0 w 983"/>
                <a:gd name="T63" fmla="*/ 1 h 578"/>
                <a:gd name="T64" fmla="*/ 0 w 983"/>
                <a:gd name="T65" fmla="*/ 1 h 578"/>
                <a:gd name="T66" fmla="*/ 0 w 983"/>
                <a:gd name="T67" fmla="*/ 1 h 578"/>
                <a:gd name="T68" fmla="*/ 0 w 983"/>
                <a:gd name="T69" fmla="*/ 1 h 578"/>
                <a:gd name="T70" fmla="*/ 0 w 983"/>
                <a:gd name="T71" fmla="*/ 1 h 578"/>
                <a:gd name="T72" fmla="*/ 0 w 983"/>
                <a:gd name="T73" fmla="*/ 1 h 578"/>
                <a:gd name="T74" fmla="*/ 0 w 983"/>
                <a:gd name="T75" fmla="*/ 1 h 578"/>
                <a:gd name="T76" fmla="*/ 0 w 983"/>
                <a:gd name="T77" fmla="*/ 1 h 578"/>
                <a:gd name="T78" fmla="*/ 0 w 983"/>
                <a:gd name="T79" fmla="*/ 1 h 578"/>
                <a:gd name="T80" fmla="*/ 0 w 983"/>
                <a:gd name="T81" fmla="*/ 1 h 578"/>
                <a:gd name="T82" fmla="*/ 0 w 983"/>
                <a:gd name="T83" fmla="*/ 1 h 578"/>
                <a:gd name="T84" fmla="*/ 0 w 983"/>
                <a:gd name="T85" fmla="*/ 1 h 578"/>
                <a:gd name="T86" fmla="*/ 0 w 983"/>
                <a:gd name="T87" fmla="*/ 1 h 578"/>
                <a:gd name="T88" fmla="*/ 0 w 983"/>
                <a:gd name="T89" fmla="*/ 1 h 578"/>
                <a:gd name="T90" fmla="*/ 0 w 983"/>
                <a:gd name="T91" fmla="*/ 1 h 578"/>
                <a:gd name="T92" fmla="*/ 0 w 983"/>
                <a:gd name="T93" fmla="*/ 1 h 578"/>
                <a:gd name="T94" fmla="*/ 0 w 983"/>
                <a:gd name="T95" fmla="*/ 1 h 578"/>
                <a:gd name="T96" fmla="*/ 0 w 983"/>
                <a:gd name="T97" fmla="*/ 1 h 578"/>
                <a:gd name="T98" fmla="*/ 0 w 983"/>
                <a:gd name="T99" fmla="*/ 1 h 578"/>
                <a:gd name="T100" fmla="*/ 0 w 983"/>
                <a:gd name="T101" fmla="*/ 1 h 578"/>
                <a:gd name="T102" fmla="*/ 0 w 983"/>
                <a:gd name="T103" fmla="*/ 1 h 578"/>
                <a:gd name="T104" fmla="*/ 0 w 983"/>
                <a:gd name="T105" fmla="*/ 1 h 578"/>
                <a:gd name="T106" fmla="*/ 0 w 983"/>
                <a:gd name="T107" fmla="*/ 1 h 578"/>
                <a:gd name="T108" fmla="*/ 0 w 983"/>
                <a:gd name="T109" fmla="*/ 1 h 578"/>
                <a:gd name="T110" fmla="*/ 0 w 983"/>
                <a:gd name="T111" fmla="*/ 1 h 578"/>
                <a:gd name="T112" fmla="*/ 0 w 983"/>
                <a:gd name="T113" fmla="*/ 1 h 5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83"/>
                <a:gd name="T172" fmla="*/ 0 h 578"/>
                <a:gd name="T173" fmla="*/ 983 w 983"/>
                <a:gd name="T174" fmla="*/ 578 h 5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83" h="578">
                  <a:moveTo>
                    <a:pt x="554" y="64"/>
                  </a:moveTo>
                  <a:lnTo>
                    <a:pt x="547" y="77"/>
                  </a:lnTo>
                  <a:lnTo>
                    <a:pt x="540" y="90"/>
                  </a:lnTo>
                  <a:lnTo>
                    <a:pt x="535" y="103"/>
                  </a:lnTo>
                  <a:lnTo>
                    <a:pt x="528" y="116"/>
                  </a:lnTo>
                  <a:lnTo>
                    <a:pt x="521" y="129"/>
                  </a:lnTo>
                  <a:lnTo>
                    <a:pt x="514" y="142"/>
                  </a:lnTo>
                  <a:lnTo>
                    <a:pt x="507" y="156"/>
                  </a:lnTo>
                  <a:lnTo>
                    <a:pt x="501" y="169"/>
                  </a:lnTo>
                  <a:lnTo>
                    <a:pt x="495" y="182"/>
                  </a:lnTo>
                  <a:lnTo>
                    <a:pt x="488" y="195"/>
                  </a:lnTo>
                  <a:lnTo>
                    <a:pt x="481" y="209"/>
                  </a:lnTo>
                  <a:lnTo>
                    <a:pt x="474" y="221"/>
                  </a:lnTo>
                  <a:lnTo>
                    <a:pt x="467" y="235"/>
                  </a:lnTo>
                  <a:lnTo>
                    <a:pt x="461" y="248"/>
                  </a:lnTo>
                  <a:lnTo>
                    <a:pt x="454" y="262"/>
                  </a:lnTo>
                  <a:lnTo>
                    <a:pt x="447" y="274"/>
                  </a:lnTo>
                  <a:lnTo>
                    <a:pt x="457" y="277"/>
                  </a:lnTo>
                  <a:lnTo>
                    <a:pt x="466" y="281"/>
                  </a:lnTo>
                  <a:lnTo>
                    <a:pt x="473" y="289"/>
                  </a:lnTo>
                  <a:lnTo>
                    <a:pt x="475" y="298"/>
                  </a:lnTo>
                  <a:lnTo>
                    <a:pt x="480" y="297"/>
                  </a:lnTo>
                  <a:lnTo>
                    <a:pt x="485" y="296"/>
                  </a:lnTo>
                  <a:lnTo>
                    <a:pt x="488" y="296"/>
                  </a:lnTo>
                  <a:lnTo>
                    <a:pt x="493" y="296"/>
                  </a:lnTo>
                  <a:lnTo>
                    <a:pt x="497" y="297"/>
                  </a:lnTo>
                  <a:lnTo>
                    <a:pt x="501" y="300"/>
                  </a:lnTo>
                  <a:lnTo>
                    <a:pt x="505" y="302"/>
                  </a:lnTo>
                  <a:lnTo>
                    <a:pt x="510" y="304"/>
                  </a:lnTo>
                  <a:lnTo>
                    <a:pt x="521" y="300"/>
                  </a:lnTo>
                  <a:lnTo>
                    <a:pt x="532" y="296"/>
                  </a:lnTo>
                  <a:lnTo>
                    <a:pt x="545" y="293"/>
                  </a:lnTo>
                  <a:lnTo>
                    <a:pt x="556" y="289"/>
                  </a:lnTo>
                  <a:lnTo>
                    <a:pt x="568" y="286"/>
                  </a:lnTo>
                  <a:lnTo>
                    <a:pt x="580" y="283"/>
                  </a:lnTo>
                  <a:lnTo>
                    <a:pt x="592" y="280"/>
                  </a:lnTo>
                  <a:lnTo>
                    <a:pt x="604" y="278"/>
                  </a:lnTo>
                  <a:lnTo>
                    <a:pt x="616" y="275"/>
                  </a:lnTo>
                  <a:lnTo>
                    <a:pt x="627" y="272"/>
                  </a:lnTo>
                  <a:lnTo>
                    <a:pt x="640" y="270"/>
                  </a:lnTo>
                  <a:lnTo>
                    <a:pt x="651" y="267"/>
                  </a:lnTo>
                  <a:lnTo>
                    <a:pt x="662" y="265"/>
                  </a:lnTo>
                  <a:lnTo>
                    <a:pt x="675" y="263"/>
                  </a:lnTo>
                  <a:lnTo>
                    <a:pt x="686" y="259"/>
                  </a:lnTo>
                  <a:lnTo>
                    <a:pt x="698" y="257"/>
                  </a:lnTo>
                  <a:lnTo>
                    <a:pt x="714" y="252"/>
                  </a:lnTo>
                  <a:lnTo>
                    <a:pt x="732" y="249"/>
                  </a:lnTo>
                  <a:lnTo>
                    <a:pt x="752" y="246"/>
                  </a:lnTo>
                  <a:lnTo>
                    <a:pt x="773" y="242"/>
                  </a:lnTo>
                  <a:lnTo>
                    <a:pt x="796" y="240"/>
                  </a:lnTo>
                  <a:lnTo>
                    <a:pt x="817" y="237"/>
                  </a:lnTo>
                  <a:lnTo>
                    <a:pt x="840" y="237"/>
                  </a:lnTo>
                  <a:lnTo>
                    <a:pt x="863" y="237"/>
                  </a:lnTo>
                  <a:lnTo>
                    <a:pt x="884" y="240"/>
                  </a:lnTo>
                  <a:lnTo>
                    <a:pt x="904" y="243"/>
                  </a:lnTo>
                  <a:lnTo>
                    <a:pt x="923" y="248"/>
                  </a:lnTo>
                  <a:lnTo>
                    <a:pt x="939" y="255"/>
                  </a:lnTo>
                  <a:lnTo>
                    <a:pt x="954" y="264"/>
                  </a:lnTo>
                  <a:lnTo>
                    <a:pt x="967" y="274"/>
                  </a:lnTo>
                  <a:lnTo>
                    <a:pt x="975" y="287"/>
                  </a:lnTo>
                  <a:lnTo>
                    <a:pt x="980" y="303"/>
                  </a:lnTo>
                  <a:lnTo>
                    <a:pt x="983" y="327"/>
                  </a:lnTo>
                  <a:lnTo>
                    <a:pt x="980" y="351"/>
                  </a:lnTo>
                  <a:lnTo>
                    <a:pt x="974" y="373"/>
                  </a:lnTo>
                  <a:lnTo>
                    <a:pt x="965" y="394"/>
                  </a:lnTo>
                  <a:lnTo>
                    <a:pt x="952" y="413"/>
                  </a:lnTo>
                  <a:lnTo>
                    <a:pt x="936" y="432"/>
                  </a:lnTo>
                  <a:lnTo>
                    <a:pt x="919" y="449"/>
                  </a:lnTo>
                  <a:lnTo>
                    <a:pt x="900" y="464"/>
                  </a:lnTo>
                  <a:lnTo>
                    <a:pt x="879" y="478"/>
                  </a:lnTo>
                  <a:lnTo>
                    <a:pt x="857" y="490"/>
                  </a:lnTo>
                  <a:lnTo>
                    <a:pt x="836" y="502"/>
                  </a:lnTo>
                  <a:lnTo>
                    <a:pt x="814" y="511"/>
                  </a:lnTo>
                  <a:lnTo>
                    <a:pt x="792" y="519"/>
                  </a:lnTo>
                  <a:lnTo>
                    <a:pt x="773" y="526"/>
                  </a:lnTo>
                  <a:lnTo>
                    <a:pt x="754" y="531"/>
                  </a:lnTo>
                  <a:lnTo>
                    <a:pt x="737" y="534"/>
                  </a:lnTo>
                  <a:lnTo>
                    <a:pt x="711" y="538"/>
                  </a:lnTo>
                  <a:lnTo>
                    <a:pt x="686" y="541"/>
                  </a:lnTo>
                  <a:lnTo>
                    <a:pt x="660" y="543"/>
                  </a:lnTo>
                  <a:lnTo>
                    <a:pt x="635" y="547"/>
                  </a:lnTo>
                  <a:lnTo>
                    <a:pt x="609" y="549"/>
                  </a:lnTo>
                  <a:lnTo>
                    <a:pt x="584" y="550"/>
                  </a:lnTo>
                  <a:lnTo>
                    <a:pt x="558" y="551"/>
                  </a:lnTo>
                  <a:lnTo>
                    <a:pt x="531" y="553"/>
                  </a:lnTo>
                  <a:lnTo>
                    <a:pt x="505" y="554"/>
                  </a:lnTo>
                  <a:lnTo>
                    <a:pt x="479" y="553"/>
                  </a:lnTo>
                  <a:lnTo>
                    <a:pt x="454" y="553"/>
                  </a:lnTo>
                  <a:lnTo>
                    <a:pt x="428" y="551"/>
                  </a:lnTo>
                  <a:lnTo>
                    <a:pt x="401" y="549"/>
                  </a:lnTo>
                  <a:lnTo>
                    <a:pt x="375" y="547"/>
                  </a:lnTo>
                  <a:lnTo>
                    <a:pt x="350" y="543"/>
                  </a:lnTo>
                  <a:lnTo>
                    <a:pt x="324" y="539"/>
                  </a:lnTo>
                  <a:lnTo>
                    <a:pt x="318" y="544"/>
                  </a:lnTo>
                  <a:lnTo>
                    <a:pt x="304" y="547"/>
                  </a:lnTo>
                  <a:lnTo>
                    <a:pt x="285" y="546"/>
                  </a:lnTo>
                  <a:lnTo>
                    <a:pt x="263" y="544"/>
                  </a:lnTo>
                  <a:lnTo>
                    <a:pt x="243" y="543"/>
                  </a:lnTo>
                  <a:lnTo>
                    <a:pt x="225" y="543"/>
                  </a:lnTo>
                  <a:lnTo>
                    <a:pt x="213" y="546"/>
                  </a:lnTo>
                  <a:lnTo>
                    <a:pt x="212" y="551"/>
                  </a:lnTo>
                  <a:lnTo>
                    <a:pt x="192" y="556"/>
                  </a:lnTo>
                  <a:lnTo>
                    <a:pt x="173" y="559"/>
                  </a:lnTo>
                  <a:lnTo>
                    <a:pt x="157" y="563"/>
                  </a:lnTo>
                  <a:lnTo>
                    <a:pt x="143" y="567"/>
                  </a:lnTo>
                  <a:lnTo>
                    <a:pt x="131" y="570"/>
                  </a:lnTo>
                  <a:lnTo>
                    <a:pt x="120" y="573"/>
                  </a:lnTo>
                  <a:lnTo>
                    <a:pt x="111" y="575"/>
                  </a:lnTo>
                  <a:lnTo>
                    <a:pt x="102" y="577"/>
                  </a:lnTo>
                  <a:lnTo>
                    <a:pt x="92" y="578"/>
                  </a:lnTo>
                  <a:lnTo>
                    <a:pt x="84" y="577"/>
                  </a:lnTo>
                  <a:lnTo>
                    <a:pt x="75" y="575"/>
                  </a:lnTo>
                  <a:lnTo>
                    <a:pt x="67" y="573"/>
                  </a:lnTo>
                  <a:lnTo>
                    <a:pt x="57" y="570"/>
                  </a:lnTo>
                  <a:lnTo>
                    <a:pt x="47" y="565"/>
                  </a:lnTo>
                  <a:lnTo>
                    <a:pt x="35" y="558"/>
                  </a:lnTo>
                  <a:lnTo>
                    <a:pt x="22" y="550"/>
                  </a:lnTo>
                  <a:lnTo>
                    <a:pt x="22" y="540"/>
                  </a:lnTo>
                  <a:lnTo>
                    <a:pt x="21" y="530"/>
                  </a:lnTo>
                  <a:lnTo>
                    <a:pt x="21" y="519"/>
                  </a:lnTo>
                  <a:lnTo>
                    <a:pt x="21" y="509"/>
                  </a:lnTo>
                  <a:lnTo>
                    <a:pt x="21" y="498"/>
                  </a:lnTo>
                  <a:lnTo>
                    <a:pt x="21" y="488"/>
                  </a:lnTo>
                  <a:lnTo>
                    <a:pt x="21" y="479"/>
                  </a:lnTo>
                  <a:lnTo>
                    <a:pt x="21" y="469"/>
                  </a:lnTo>
                  <a:lnTo>
                    <a:pt x="13" y="459"/>
                  </a:lnTo>
                  <a:lnTo>
                    <a:pt x="7" y="449"/>
                  </a:lnTo>
                  <a:lnTo>
                    <a:pt x="2" y="440"/>
                  </a:lnTo>
                  <a:lnTo>
                    <a:pt x="0" y="431"/>
                  </a:lnTo>
                  <a:lnTo>
                    <a:pt x="0" y="421"/>
                  </a:lnTo>
                  <a:lnTo>
                    <a:pt x="0" y="411"/>
                  </a:lnTo>
                  <a:lnTo>
                    <a:pt x="2" y="403"/>
                  </a:lnTo>
                  <a:lnTo>
                    <a:pt x="6" y="394"/>
                  </a:lnTo>
                  <a:lnTo>
                    <a:pt x="14" y="374"/>
                  </a:lnTo>
                  <a:lnTo>
                    <a:pt x="25" y="356"/>
                  </a:lnTo>
                  <a:lnTo>
                    <a:pt x="38" y="340"/>
                  </a:lnTo>
                  <a:lnTo>
                    <a:pt x="53" y="325"/>
                  </a:lnTo>
                  <a:lnTo>
                    <a:pt x="68" y="311"/>
                  </a:lnTo>
                  <a:lnTo>
                    <a:pt x="87" y="300"/>
                  </a:lnTo>
                  <a:lnTo>
                    <a:pt x="105" y="288"/>
                  </a:lnTo>
                  <a:lnTo>
                    <a:pt x="123" y="278"/>
                  </a:lnTo>
                  <a:lnTo>
                    <a:pt x="127" y="260"/>
                  </a:lnTo>
                  <a:lnTo>
                    <a:pt x="130" y="243"/>
                  </a:lnTo>
                  <a:lnTo>
                    <a:pt x="132" y="226"/>
                  </a:lnTo>
                  <a:lnTo>
                    <a:pt x="133" y="209"/>
                  </a:lnTo>
                  <a:lnTo>
                    <a:pt x="135" y="191"/>
                  </a:lnTo>
                  <a:lnTo>
                    <a:pt x="136" y="174"/>
                  </a:lnTo>
                  <a:lnTo>
                    <a:pt x="137" y="157"/>
                  </a:lnTo>
                  <a:lnTo>
                    <a:pt x="137" y="139"/>
                  </a:lnTo>
                  <a:lnTo>
                    <a:pt x="137" y="121"/>
                  </a:lnTo>
                  <a:lnTo>
                    <a:pt x="137" y="104"/>
                  </a:lnTo>
                  <a:lnTo>
                    <a:pt x="137" y="86"/>
                  </a:lnTo>
                  <a:lnTo>
                    <a:pt x="138" y="68"/>
                  </a:lnTo>
                  <a:lnTo>
                    <a:pt x="138" y="51"/>
                  </a:lnTo>
                  <a:lnTo>
                    <a:pt x="138" y="34"/>
                  </a:lnTo>
                  <a:lnTo>
                    <a:pt x="139" y="17"/>
                  </a:lnTo>
                  <a:lnTo>
                    <a:pt x="140" y="0"/>
                  </a:lnTo>
                  <a:lnTo>
                    <a:pt x="167" y="4"/>
                  </a:lnTo>
                  <a:lnTo>
                    <a:pt x="192" y="8"/>
                  </a:lnTo>
                  <a:lnTo>
                    <a:pt x="218" y="12"/>
                  </a:lnTo>
                  <a:lnTo>
                    <a:pt x="244" y="16"/>
                  </a:lnTo>
                  <a:lnTo>
                    <a:pt x="269" y="20"/>
                  </a:lnTo>
                  <a:lnTo>
                    <a:pt x="295" y="24"/>
                  </a:lnTo>
                  <a:lnTo>
                    <a:pt x="322" y="28"/>
                  </a:lnTo>
                  <a:lnTo>
                    <a:pt x="348" y="32"/>
                  </a:lnTo>
                  <a:lnTo>
                    <a:pt x="373" y="35"/>
                  </a:lnTo>
                  <a:lnTo>
                    <a:pt x="399" y="40"/>
                  </a:lnTo>
                  <a:lnTo>
                    <a:pt x="425" y="43"/>
                  </a:lnTo>
                  <a:lnTo>
                    <a:pt x="450" y="48"/>
                  </a:lnTo>
                  <a:lnTo>
                    <a:pt x="477" y="51"/>
                  </a:lnTo>
                  <a:lnTo>
                    <a:pt x="503" y="56"/>
                  </a:lnTo>
                  <a:lnTo>
                    <a:pt x="528" y="59"/>
                  </a:lnTo>
                  <a:lnTo>
                    <a:pt x="554" y="64"/>
                  </a:lnTo>
                  <a:close/>
                </a:path>
              </a:pathLst>
            </a:custGeom>
            <a:solidFill>
              <a:srgbClr val="BF7F33"/>
            </a:solidFill>
            <a:ln w="9525">
              <a:noFill/>
              <a:round/>
            </a:ln>
          </p:spPr>
          <p:txBody>
            <a:bodyPr/>
            <a:lstStyle/>
            <a:p>
              <a:endParaRPr lang="zh-CN" altLang="en-US"/>
            </a:p>
          </p:txBody>
        </p:sp>
        <p:sp>
          <p:nvSpPr>
            <p:cNvPr id="17702" name="Freeform 240"/>
            <p:cNvSpPr/>
            <p:nvPr/>
          </p:nvSpPr>
          <p:spPr bwMode="auto">
            <a:xfrm>
              <a:off x="1808" y="3363"/>
              <a:ext cx="63" cy="112"/>
            </a:xfrm>
            <a:custGeom>
              <a:avLst/>
              <a:gdLst>
                <a:gd name="T0" fmla="*/ 1 w 124"/>
                <a:gd name="T1" fmla="*/ 1 h 224"/>
                <a:gd name="T2" fmla="*/ 1 w 124"/>
                <a:gd name="T3" fmla="*/ 1 h 224"/>
                <a:gd name="T4" fmla="*/ 1 w 124"/>
                <a:gd name="T5" fmla="*/ 1 h 224"/>
                <a:gd name="T6" fmla="*/ 1 w 124"/>
                <a:gd name="T7" fmla="*/ 1 h 224"/>
                <a:gd name="T8" fmla="*/ 1 w 124"/>
                <a:gd name="T9" fmla="*/ 1 h 224"/>
                <a:gd name="T10" fmla="*/ 1 w 124"/>
                <a:gd name="T11" fmla="*/ 1 h 224"/>
                <a:gd name="T12" fmla="*/ 1 w 124"/>
                <a:gd name="T13" fmla="*/ 1 h 224"/>
                <a:gd name="T14" fmla="*/ 1 w 124"/>
                <a:gd name="T15" fmla="*/ 1 h 224"/>
                <a:gd name="T16" fmla="*/ 1 w 124"/>
                <a:gd name="T17" fmla="*/ 1 h 224"/>
                <a:gd name="T18" fmla="*/ 1 w 124"/>
                <a:gd name="T19" fmla="*/ 1 h 224"/>
                <a:gd name="T20" fmla="*/ 1 w 124"/>
                <a:gd name="T21" fmla="*/ 1 h 224"/>
                <a:gd name="T22" fmla="*/ 1 w 124"/>
                <a:gd name="T23" fmla="*/ 1 h 224"/>
                <a:gd name="T24" fmla="*/ 1 w 124"/>
                <a:gd name="T25" fmla="*/ 1 h 224"/>
                <a:gd name="T26" fmla="*/ 1 w 124"/>
                <a:gd name="T27" fmla="*/ 1 h 224"/>
                <a:gd name="T28" fmla="*/ 1 w 124"/>
                <a:gd name="T29" fmla="*/ 1 h 224"/>
                <a:gd name="T30" fmla="*/ 1 w 124"/>
                <a:gd name="T31" fmla="*/ 1 h 224"/>
                <a:gd name="T32" fmla="*/ 1 w 124"/>
                <a:gd name="T33" fmla="*/ 1 h 224"/>
                <a:gd name="T34" fmla="*/ 1 w 124"/>
                <a:gd name="T35" fmla="*/ 0 h 224"/>
                <a:gd name="T36" fmla="*/ 1 w 124"/>
                <a:gd name="T37" fmla="*/ 1 h 224"/>
                <a:gd name="T38" fmla="*/ 1 w 124"/>
                <a:gd name="T39" fmla="*/ 1 h 224"/>
                <a:gd name="T40" fmla="*/ 1 w 124"/>
                <a:gd name="T41" fmla="*/ 1 h 224"/>
                <a:gd name="T42" fmla="*/ 1 w 124"/>
                <a:gd name="T43" fmla="*/ 1 h 224"/>
                <a:gd name="T44" fmla="*/ 1 w 124"/>
                <a:gd name="T45" fmla="*/ 1 h 224"/>
                <a:gd name="T46" fmla="*/ 1 w 124"/>
                <a:gd name="T47" fmla="*/ 1 h 224"/>
                <a:gd name="T48" fmla="*/ 1 w 124"/>
                <a:gd name="T49" fmla="*/ 1 h 224"/>
                <a:gd name="T50" fmla="*/ 1 w 124"/>
                <a:gd name="T51" fmla="*/ 1 h 224"/>
                <a:gd name="T52" fmla="*/ 1 w 124"/>
                <a:gd name="T53" fmla="*/ 1 h 224"/>
                <a:gd name="T54" fmla="*/ 1 w 124"/>
                <a:gd name="T55" fmla="*/ 1 h 224"/>
                <a:gd name="T56" fmla="*/ 1 w 124"/>
                <a:gd name="T57" fmla="*/ 1 h 224"/>
                <a:gd name="T58" fmla="*/ 1 w 124"/>
                <a:gd name="T59" fmla="*/ 1 h 224"/>
                <a:gd name="T60" fmla="*/ 1 w 124"/>
                <a:gd name="T61" fmla="*/ 1 h 224"/>
                <a:gd name="T62" fmla="*/ 1 w 124"/>
                <a:gd name="T63" fmla="*/ 1 h 224"/>
                <a:gd name="T64" fmla="*/ 1 w 124"/>
                <a:gd name="T65" fmla="*/ 1 h 224"/>
                <a:gd name="T66" fmla="*/ 1 w 124"/>
                <a:gd name="T67" fmla="*/ 1 h 224"/>
                <a:gd name="T68" fmla="*/ 1 w 124"/>
                <a:gd name="T69" fmla="*/ 1 h 224"/>
                <a:gd name="T70" fmla="*/ 1 w 124"/>
                <a:gd name="T71" fmla="*/ 1 h 224"/>
                <a:gd name="T72" fmla="*/ 1 w 124"/>
                <a:gd name="T73" fmla="*/ 1 h 224"/>
                <a:gd name="T74" fmla="*/ 1 w 124"/>
                <a:gd name="T75" fmla="*/ 1 h 224"/>
                <a:gd name="T76" fmla="*/ 1 w 124"/>
                <a:gd name="T77" fmla="*/ 1 h 224"/>
                <a:gd name="T78" fmla="*/ 0 w 124"/>
                <a:gd name="T79" fmla="*/ 1 h 224"/>
                <a:gd name="T80" fmla="*/ 1 w 124"/>
                <a:gd name="T81" fmla="*/ 1 h 224"/>
                <a:gd name="T82" fmla="*/ 1 w 124"/>
                <a:gd name="T83" fmla="*/ 1 h 2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4"/>
                <a:gd name="T127" fmla="*/ 0 h 224"/>
                <a:gd name="T128" fmla="*/ 124 w 124"/>
                <a:gd name="T129" fmla="*/ 224 h 2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4" h="224">
                  <a:moveTo>
                    <a:pt x="9" y="224"/>
                  </a:moveTo>
                  <a:lnTo>
                    <a:pt x="1" y="211"/>
                  </a:lnTo>
                  <a:lnTo>
                    <a:pt x="8" y="198"/>
                  </a:lnTo>
                  <a:lnTo>
                    <a:pt x="15" y="184"/>
                  </a:lnTo>
                  <a:lnTo>
                    <a:pt x="21" y="172"/>
                  </a:lnTo>
                  <a:lnTo>
                    <a:pt x="28" y="158"/>
                  </a:lnTo>
                  <a:lnTo>
                    <a:pt x="35" y="145"/>
                  </a:lnTo>
                  <a:lnTo>
                    <a:pt x="42" y="131"/>
                  </a:lnTo>
                  <a:lnTo>
                    <a:pt x="49" y="120"/>
                  </a:lnTo>
                  <a:lnTo>
                    <a:pt x="55" y="106"/>
                  </a:lnTo>
                  <a:lnTo>
                    <a:pt x="61" y="92"/>
                  </a:lnTo>
                  <a:lnTo>
                    <a:pt x="68" y="78"/>
                  </a:lnTo>
                  <a:lnTo>
                    <a:pt x="75" y="66"/>
                  </a:lnTo>
                  <a:lnTo>
                    <a:pt x="82" y="52"/>
                  </a:lnTo>
                  <a:lnTo>
                    <a:pt x="89" y="39"/>
                  </a:lnTo>
                  <a:lnTo>
                    <a:pt x="94" y="28"/>
                  </a:lnTo>
                  <a:lnTo>
                    <a:pt x="101" y="13"/>
                  </a:lnTo>
                  <a:lnTo>
                    <a:pt x="108" y="0"/>
                  </a:lnTo>
                  <a:lnTo>
                    <a:pt x="124" y="9"/>
                  </a:lnTo>
                  <a:lnTo>
                    <a:pt x="117" y="22"/>
                  </a:lnTo>
                  <a:lnTo>
                    <a:pt x="110" y="35"/>
                  </a:lnTo>
                  <a:lnTo>
                    <a:pt x="105" y="49"/>
                  </a:lnTo>
                  <a:lnTo>
                    <a:pt x="98" y="61"/>
                  </a:lnTo>
                  <a:lnTo>
                    <a:pt x="91" y="75"/>
                  </a:lnTo>
                  <a:lnTo>
                    <a:pt x="84" y="88"/>
                  </a:lnTo>
                  <a:lnTo>
                    <a:pt x="77" y="101"/>
                  </a:lnTo>
                  <a:lnTo>
                    <a:pt x="71" y="113"/>
                  </a:lnTo>
                  <a:lnTo>
                    <a:pt x="65" y="127"/>
                  </a:lnTo>
                  <a:lnTo>
                    <a:pt x="58" y="141"/>
                  </a:lnTo>
                  <a:lnTo>
                    <a:pt x="51" y="154"/>
                  </a:lnTo>
                  <a:lnTo>
                    <a:pt x="44" y="167"/>
                  </a:lnTo>
                  <a:lnTo>
                    <a:pt x="37" y="181"/>
                  </a:lnTo>
                  <a:lnTo>
                    <a:pt x="31" y="193"/>
                  </a:lnTo>
                  <a:lnTo>
                    <a:pt x="24" y="207"/>
                  </a:lnTo>
                  <a:lnTo>
                    <a:pt x="17" y="220"/>
                  </a:lnTo>
                  <a:lnTo>
                    <a:pt x="9" y="206"/>
                  </a:lnTo>
                  <a:lnTo>
                    <a:pt x="17" y="220"/>
                  </a:lnTo>
                  <a:lnTo>
                    <a:pt x="11" y="224"/>
                  </a:lnTo>
                  <a:lnTo>
                    <a:pt x="4" y="223"/>
                  </a:lnTo>
                  <a:lnTo>
                    <a:pt x="0" y="218"/>
                  </a:lnTo>
                  <a:lnTo>
                    <a:pt x="1" y="211"/>
                  </a:lnTo>
                  <a:lnTo>
                    <a:pt x="9" y="224"/>
                  </a:lnTo>
                  <a:close/>
                </a:path>
              </a:pathLst>
            </a:custGeom>
            <a:solidFill>
              <a:srgbClr val="000000"/>
            </a:solidFill>
            <a:ln w="9525">
              <a:noFill/>
              <a:round/>
            </a:ln>
          </p:spPr>
          <p:txBody>
            <a:bodyPr/>
            <a:lstStyle/>
            <a:p>
              <a:endParaRPr lang="zh-CN" altLang="en-US"/>
            </a:p>
          </p:txBody>
        </p:sp>
        <p:sp>
          <p:nvSpPr>
            <p:cNvPr id="17703" name="Freeform 241"/>
            <p:cNvSpPr/>
            <p:nvPr/>
          </p:nvSpPr>
          <p:spPr bwMode="auto">
            <a:xfrm>
              <a:off x="1813" y="3466"/>
              <a:ext cx="19" cy="20"/>
            </a:xfrm>
            <a:custGeom>
              <a:avLst/>
              <a:gdLst>
                <a:gd name="T0" fmla="*/ 1 w 38"/>
                <a:gd name="T1" fmla="*/ 0 h 41"/>
                <a:gd name="T2" fmla="*/ 1 w 38"/>
                <a:gd name="T3" fmla="*/ 0 h 41"/>
                <a:gd name="T4" fmla="*/ 1 w 38"/>
                <a:gd name="T5" fmla="*/ 0 h 41"/>
                <a:gd name="T6" fmla="*/ 1 w 38"/>
                <a:gd name="T7" fmla="*/ 0 h 41"/>
                <a:gd name="T8" fmla="*/ 1 w 38"/>
                <a:gd name="T9" fmla="*/ 0 h 41"/>
                <a:gd name="T10" fmla="*/ 0 w 38"/>
                <a:gd name="T11" fmla="*/ 0 h 41"/>
                <a:gd name="T12" fmla="*/ 0 w 38"/>
                <a:gd name="T13" fmla="*/ 0 h 41"/>
                <a:gd name="T14" fmla="*/ 1 w 38"/>
                <a:gd name="T15" fmla="*/ 0 h 41"/>
                <a:gd name="T16" fmla="*/ 1 w 38"/>
                <a:gd name="T17" fmla="*/ 0 h 41"/>
                <a:gd name="T18" fmla="*/ 1 w 38"/>
                <a:gd name="T19" fmla="*/ 0 h 41"/>
                <a:gd name="T20" fmla="*/ 1 w 38"/>
                <a:gd name="T21" fmla="*/ 0 h 41"/>
                <a:gd name="T22" fmla="*/ 1 w 38"/>
                <a:gd name="T23" fmla="*/ 0 h 41"/>
                <a:gd name="T24" fmla="*/ 1 w 38"/>
                <a:gd name="T25" fmla="*/ 0 h 41"/>
                <a:gd name="T26" fmla="*/ 1 w 38"/>
                <a:gd name="T27" fmla="*/ 0 h 41"/>
                <a:gd name="T28" fmla="*/ 1 w 38"/>
                <a:gd name="T29" fmla="*/ 0 h 41"/>
                <a:gd name="T30" fmla="*/ 1 w 38"/>
                <a:gd name="T31" fmla="*/ 0 h 41"/>
                <a:gd name="T32" fmla="*/ 1 w 38"/>
                <a:gd name="T33" fmla="*/ 0 h 41"/>
                <a:gd name="T34" fmla="*/ 1 w 38"/>
                <a:gd name="T35" fmla="*/ 0 h 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41"/>
                <a:gd name="T56" fmla="*/ 38 w 38"/>
                <a:gd name="T57" fmla="*/ 41 h 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41">
                  <a:moveTo>
                    <a:pt x="32" y="41"/>
                  </a:moveTo>
                  <a:lnTo>
                    <a:pt x="19" y="33"/>
                  </a:lnTo>
                  <a:lnTo>
                    <a:pt x="18" y="29"/>
                  </a:lnTo>
                  <a:lnTo>
                    <a:pt x="14" y="23"/>
                  </a:lnTo>
                  <a:lnTo>
                    <a:pt x="7" y="21"/>
                  </a:lnTo>
                  <a:lnTo>
                    <a:pt x="0" y="18"/>
                  </a:lnTo>
                  <a:lnTo>
                    <a:pt x="0" y="0"/>
                  </a:lnTo>
                  <a:lnTo>
                    <a:pt x="14" y="2"/>
                  </a:lnTo>
                  <a:lnTo>
                    <a:pt x="25" y="9"/>
                  </a:lnTo>
                  <a:lnTo>
                    <a:pt x="34" y="20"/>
                  </a:lnTo>
                  <a:lnTo>
                    <a:pt x="38" y="33"/>
                  </a:lnTo>
                  <a:lnTo>
                    <a:pt x="25" y="25"/>
                  </a:lnTo>
                  <a:lnTo>
                    <a:pt x="38" y="33"/>
                  </a:lnTo>
                  <a:lnTo>
                    <a:pt x="35" y="40"/>
                  </a:lnTo>
                  <a:lnTo>
                    <a:pt x="28" y="41"/>
                  </a:lnTo>
                  <a:lnTo>
                    <a:pt x="23" y="40"/>
                  </a:lnTo>
                  <a:lnTo>
                    <a:pt x="19" y="33"/>
                  </a:lnTo>
                  <a:lnTo>
                    <a:pt x="32" y="41"/>
                  </a:lnTo>
                  <a:close/>
                </a:path>
              </a:pathLst>
            </a:custGeom>
            <a:solidFill>
              <a:srgbClr val="000000"/>
            </a:solidFill>
            <a:ln w="9525">
              <a:noFill/>
              <a:round/>
            </a:ln>
          </p:spPr>
          <p:txBody>
            <a:bodyPr/>
            <a:lstStyle/>
            <a:p>
              <a:endParaRPr lang="zh-CN" altLang="en-US"/>
            </a:p>
          </p:txBody>
        </p:sp>
        <p:sp>
          <p:nvSpPr>
            <p:cNvPr id="17704" name="Freeform 242"/>
            <p:cNvSpPr/>
            <p:nvPr/>
          </p:nvSpPr>
          <p:spPr bwMode="auto">
            <a:xfrm>
              <a:off x="1826" y="3476"/>
              <a:ext cx="23" cy="14"/>
            </a:xfrm>
            <a:custGeom>
              <a:avLst/>
              <a:gdLst>
                <a:gd name="T0" fmla="*/ 0 w 47"/>
                <a:gd name="T1" fmla="*/ 1 h 26"/>
                <a:gd name="T2" fmla="*/ 0 w 47"/>
                <a:gd name="T3" fmla="*/ 1 h 26"/>
                <a:gd name="T4" fmla="*/ 0 w 47"/>
                <a:gd name="T5" fmla="*/ 1 h 26"/>
                <a:gd name="T6" fmla="*/ 0 w 47"/>
                <a:gd name="T7" fmla="*/ 1 h 26"/>
                <a:gd name="T8" fmla="*/ 0 w 47"/>
                <a:gd name="T9" fmla="*/ 1 h 26"/>
                <a:gd name="T10" fmla="*/ 0 w 47"/>
                <a:gd name="T11" fmla="*/ 1 h 26"/>
                <a:gd name="T12" fmla="*/ 0 w 47"/>
                <a:gd name="T13" fmla="*/ 1 h 26"/>
                <a:gd name="T14" fmla="*/ 0 w 47"/>
                <a:gd name="T15" fmla="*/ 1 h 26"/>
                <a:gd name="T16" fmla="*/ 0 w 47"/>
                <a:gd name="T17" fmla="*/ 1 h 26"/>
                <a:gd name="T18" fmla="*/ 0 w 47"/>
                <a:gd name="T19" fmla="*/ 1 h 26"/>
                <a:gd name="T20" fmla="*/ 0 w 47"/>
                <a:gd name="T21" fmla="*/ 1 h 26"/>
                <a:gd name="T22" fmla="*/ 0 w 47"/>
                <a:gd name="T23" fmla="*/ 1 h 26"/>
                <a:gd name="T24" fmla="*/ 0 w 47"/>
                <a:gd name="T25" fmla="*/ 0 h 26"/>
                <a:gd name="T26" fmla="*/ 0 w 47"/>
                <a:gd name="T27" fmla="*/ 0 h 26"/>
                <a:gd name="T28" fmla="*/ 0 w 47"/>
                <a:gd name="T29" fmla="*/ 0 h 26"/>
                <a:gd name="T30" fmla="*/ 0 w 47"/>
                <a:gd name="T31" fmla="*/ 1 h 26"/>
                <a:gd name="T32" fmla="*/ 0 w 47"/>
                <a:gd name="T33" fmla="*/ 1 h 26"/>
                <a:gd name="T34" fmla="*/ 0 w 47"/>
                <a:gd name="T35" fmla="*/ 1 h 26"/>
                <a:gd name="T36" fmla="*/ 0 w 47"/>
                <a:gd name="T37" fmla="*/ 1 h 26"/>
                <a:gd name="T38" fmla="*/ 0 w 47"/>
                <a:gd name="T39" fmla="*/ 1 h 26"/>
                <a:gd name="T40" fmla="*/ 0 w 47"/>
                <a:gd name="T41" fmla="*/ 1 h 26"/>
                <a:gd name="T42" fmla="*/ 0 w 47"/>
                <a:gd name="T43" fmla="*/ 1 h 26"/>
                <a:gd name="T44" fmla="*/ 0 w 47"/>
                <a:gd name="T45" fmla="*/ 1 h 26"/>
                <a:gd name="T46" fmla="*/ 0 w 47"/>
                <a:gd name="T47" fmla="*/ 1 h 26"/>
                <a:gd name="T48" fmla="*/ 0 w 47"/>
                <a:gd name="T49" fmla="*/ 1 h 26"/>
                <a:gd name="T50" fmla="*/ 0 w 47"/>
                <a:gd name="T51" fmla="*/ 1 h 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7"/>
                <a:gd name="T79" fmla="*/ 0 h 26"/>
                <a:gd name="T80" fmla="*/ 47 w 47"/>
                <a:gd name="T81" fmla="*/ 26 h 2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7" h="26">
                  <a:moveTo>
                    <a:pt x="41" y="26"/>
                  </a:moveTo>
                  <a:lnTo>
                    <a:pt x="33" y="25"/>
                  </a:lnTo>
                  <a:lnTo>
                    <a:pt x="29" y="23"/>
                  </a:lnTo>
                  <a:lnTo>
                    <a:pt x="24" y="21"/>
                  </a:lnTo>
                  <a:lnTo>
                    <a:pt x="22" y="18"/>
                  </a:lnTo>
                  <a:lnTo>
                    <a:pt x="19" y="18"/>
                  </a:lnTo>
                  <a:lnTo>
                    <a:pt x="16" y="18"/>
                  </a:lnTo>
                  <a:lnTo>
                    <a:pt x="14" y="18"/>
                  </a:lnTo>
                  <a:lnTo>
                    <a:pt x="10" y="19"/>
                  </a:lnTo>
                  <a:lnTo>
                    <a:pt x="7" y="19"/>
                  </a:lnTo>
                  <a:lnTo>
                    <a:pt x="0" y="3"/>
                  </a:lnTo>
                  <a:lnTo>
                    <a:pt x="6" y="1"/>
                  </a:lnTo>
                  <a:lnTo>
                    <a:pt x="11" y="0"/>
                  </a:lnTo>
                  <a:lnTo>
                    <a:pt x="16" y="0"/>
                  </a:lnTo>
                  <a:lnTo>
                    <a:pt x="22" y="0"/>
                  </a:lnTo>
                  <a:lnTo>
                    <a:pt x="29" y="2"/>
                  </a:lnTo>
                  <a:lnTo>
                    <a:pt x="33" y="5"/>
                  </a:lnTo>
                  <a:lnTo>
                    <a:pt x="38" y="7"/>
                  </a:lnTo>
                  <a:lnTo>
                    <a:pt x="42" y="9"/>
                  </a:lnTo>
                  <a:lnTo>
                    <a:pt x="34" y="8"/>
                  </a:lnTo>
                  <a:lnTo>
                    <a:pt x="42" y="9"/>
                  </a:lnTo>
                  <a:lnTo>
                    <a:pt x="47" y="15"/>
                  </a:lnTo>
                  <a:lnTo>
                    <a:pt x="46" y="22"/>
                  </a:lnTo>
                  <a:lnTo>
                    <a:pt x="40" y="26"/>
                  </a:lnTo>
                  <a:lnTo>
                    <a:pt x="33" y="25"/>
                  </a:lnTo>
                  <a:lnTo>
                    <a:pt x="41" y="26"/>
                  </a:lnTo>
                  <a:close/>
                </a:path>
              </a:pathLst>
            </a:custGeom>
            <a:solidFill>
              <a:srgbClr val="000000"/>
            </a:solidFill>
            <a:ln w="9525">
              <a:noFill/>
              <a:round/>
            </a:ln>
          </p:spPr>
          <p:txBody>
            <a:bodyPr/>
            <a:lstStyle/>
            <a:p>
              <a:endParaRPr lang="zh-CN" altLang="en-US"/>
            </a:p>
          </p:txBody>
        </p:sp>
        <p:sp>
          <p:nvSpPr>
            <p:cNvPr id="17705" name="Freeform 243"/>
            <p:cNvSpPr/>
            <p:nvPr/>
          </p:nvSpPr>
          <p:spPr bwMode="auto">
            <a:xfrm>
              <a:off x="1843" y="3457"/>
              <a:ext cx="97" cy="33"/>
            </a:xfrm>
            <a:custGeom>
              <a:avLst/>
              <a:gdLst>
                <a:gd name="T0" fmla="*/ 1 w 194"/>
                <a:gd name="T1" fmla="*/ 1 h 65"/>
                <a:gd name="T2" fmla="*/ 1 w 194"/>
                <a:gd name="T3" fmla="*/ 1 h 65"/>
                <a:gd name="T4" fmla="*/ 1 w 194"/>
                <a:gd name="T5" fmla="*/ 1 h 65"/>
                <a:gd name="T6" fmla="*/ 1 w 194"/>
                <a:gd name="T7" fmla="*/ 1 h 65"/>
                <a:gd name="T8" fmla="*/ 1 w 194"/>
                <a:gd name="T9" fmla="*/ 1 h 65"/>
                <a:gd name="T10" fmla="*/ 1 w 194"/>
                <a:gd name="T11" fmla="*/ 1 h 65"/>
                <a:gd name="T12" fmla="*/ 1 w 194"/>
                <a:gd name="T13" fmla="*/ 1 h 65"/>
                <a:gd name="T14" fmla="*/ 1 w 194"/>
                <a:gd name="T15" fmla="*/ 1 h 65"/>
                <a:gd name="T16" fmla="*/ 1 w 194"/>
                <a:gd name="T17" fmla="*/ 1 h 65"/>
                <a:gd name="T18" fmla="*/ 1 w 194"/>
                <a:gd name="T19" fmla="*/ 1 h 65"/>
                <a:gd name="T20" fmla="*/ 1 w 194"/>
                <a:gd name="T21" fmla="*/ 1 h 65"/>
                <a:gd name="T22" fmla="*/ 1 w 194"/>
                <a:gd name="T23" fmla="*/ 1 h 65"/>
                <a:gd name="T24" fmla="*/ 1 w 194"/>
                <a:gd name="T25" fmla="*/ 1 h 65"/>
                <a:gd name="T26" fmla="*/ 1 w 194"/>
                <a:gd name="T27" fmla="*/ 1 h 65"/>
                <a:gd name="T28" fmla="*/ 1 w 194"/>
                <a:gd name="T29" fmla="*/ 1 h 65"/>
                <a:gd name="T30" fmla="*/ 1 w 194"/>
                <a:gd name="T31" fmla="*/ 1 h 65"/>
                <a:gd name="T32" fmla="*/ 1 w 194"/>
                <a:gd name="T33" fmla="*/ 1 h 65"/>
                <a:gd name="T34" fmla="*/ 1 w 194"/>
                <a:gd name="T35" fmla="*/ 1 h 65"/>
                <a:gd name="T36" fmla="*/ 0 w 194"/>
                <a:gd name="T37" fmla="*/ 1 h 65"/>
                <a:gd name="T38" fmla="*/ 1 w 194"/>
                <a:gd name="T39" fmla="*/ 1 h 65"/>
                <a:gd name="T40" fmla="*/ 1 w 194"/>
                <a:gd name="T41" fmla="*/ 1 h 65"/>
                <a:gd name="T42" fmla="*/ 1 w 194"/>
                <a:gd name="T43" fmla="*/ 1 h 65"/>
                <a:gd name="T44" fmla="*/ 1 w 194"/>
                <a:gd name="T45" fmla="*/ 1 h 65"/>
                <a:gd name="T46" fmla="*/ 1 w 194"/>
                <a:gd name="T47" fmla="*/ 1 h 65"/>
                <a:gd name="T48" fmla="*/ 1 w 194"/>
                <a:gd name="T49" fmla="*/ 1 h 65"/>
                <a:gd name="T50" fmla="*/ 1 w 194"/>
                <a:gd name="T51" fmla="*/ 1 h 65"/>
                <a:gd name="T52" fmla="*/ 1 w 194"/>
                <a:gd name="T53" fmla="*/ 1 h 65"/>
                <a:gd name="T54" fmla="*/ 1 w 194"/>
                <a:gd name="T55" fmla="*/ 1 h 65"/>
                <a:gd name="T56" fmla="*/ 1 w 194"/>
                <a:gd name="T57" fmla="*/ 1 h 65"/>
                <a:gd name="T58" fmla="*/ 1 w 194"/>
                <a:gd name="T59" fmla="*/ 1 h 65"/>
                <a:gd name="T60" fmla="*/ 1 w 194"/>
                <a:gd name="T61" fmla="*/ 1 h 65"/>
                <a:gd name="T62" fmla="*/ 1 w 194"/>
                <a:gd name="T63" fmla="*/ 1 h 65"/>
                <a:gd name="T64" fmla="*/ 1 w 194"/>
                <a:gd name="T65" fmla="*/ 1 h 65"/>
                <a:gd name="T66" fmla="*/ 1 w 194"/>
                <a:gd name="T67" fmla="*/ 1 h 65"/>
                <a:gd name="T68" fmla="*/ 1 w 194"/>
                <a:gd name="T69" fmla="*/ 0 h 65"/>
                <a:gd name="T70" fmla="*/ 1 w 194"/>
                <a:gd name="T71" fmla="*/ 0 h 65"/>
                <a:gd name="T72" fmla="*/ 1 w 194"/>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
                <a:gd name="T112" fmla="*/ 0 h 65"/>
                <a:gd name="T113" fmla="*/ 194 w 194"/>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 h="65">
                  <a:moveTo>
                    <a:pt x="194" y="18"/>
                  </a:moveTo>
                  <a:lnTo>
                    <a:pt x="194" y="18"/>
                  </a:lnTo>
                  <a:lnTo>
                    <a:pt x="183" y="21"/>
                  </a:lnTo>
                  <a:lnTo>
                    <a:pt x="171" y="24"/>
                  </a:lnTo>
                  <a:lnTo>
                    <a:pt x="159" y="26"/>
                  </a:lnTo>
                  <a:lnTo>
                    <a:pt x="147" y="29"/>
                  </a:lnTo>
                  <a:lnTo>
                    <a:pt x="136" y="31"/>
                  </a:lnTo>
                  <a:lnTo>
                    <a:pt x="123" y="33"/>
                  </a:lnTo>
                  <a:lnTo>
                    <a:pt x="112" y="37"/>
                  </a:lnTo>
                  <a:lnTo>
                    <a:pt x="101" y="39"/>
                  </a:lnTo>
                  <a:lnTo>
                    <a:pt x="88" y="41"/>
                  </a:lnTo>
                  <a:lnTo>
                    <a:pt x="77" y="45"/>
                  </a:lnTo>
                  <a:lnTo>
                    <a:pt x="64" y="47"/>
                  </a:lnTo>
                  <a:lnTo>
                    <a:pt x="53" y="50"/>
                  </a:lnTo>
                  <a:lnTo>
                    <a:pt x="41" y="54"/>
                  </a:lnTo>
                  <a:lnTo>
                    <a:pt x="29" y="57"/>
                  </a:lnTo>
                  <a:lnTo>
                    <a:pt x="18" y="61"/>
                  </a:lnTo>
                  <a:lnTo>
                    <a:pt x="7" y="65"/>
                  </a:lnTo>
                  <a:lnTo>
                    <a:pt x="0" y="47"/>
                  </a:lnTo>
                  <a:lnTo>
                    <a:pt x="12" y="42"/>
                  </a:lnTo>
                  <a:lnTo>
                    <a:pt x="24" y="39"/>
                  </a:lnTo>
                  <a:lnTo>
                    <a:pt x="37" y="35"/>
                  </a:lnTo>
                  <a:lnTo>
                    <a:pt x="48" y="32"/>
                  </a:lnTo>
                  <a:lnTo>
                    <a:pt x="60" y="29"/>
                  </a:lnTo>
                  <a:lnTo>
                    <a:pt x="72" y="26"/>
                  </a:lnTo>
                  <a:lnTo>
                    <a:pt x="83" y="23"/>
                  </a:lnTo>
                  <a:lnTo>
                    <a:pt x="96" y="21"/>
                  </a:lnTo>
                  <a:lnTo>
                    <a:pt x="107" y="18"/>
                  </a:lnTo>
                  <a:lnTo>
                    <a:pt x="119" y="15"/>
                  </a:lnTo>
                  <a:lnTo>
                    <a:pt x="131" y="12"/>
                  </a:lnTo>
                  <a:lnTo>
                    <a:pt x="143" y="10"/>
                  </a:lnTo>
                  <a:lnTo>
                    <a:pt x="154" y="8"/>
                  </a:lnTo>
                  <a:lnTo>
                    <a:pt x="167" y="6"/>
                  </a:lnTo>
                  <a:lnTo>
                    <a:pt x="178" y="2"/>
                  </a:lnTo>
                  <a:lnTo>
                    <a:pt x="189" y="0"/>
                  </a:lnTo>
                  <a:lnTo>
                    <a:pt x="194" y="18"/>
                  </a:lnTo>
                  <a:close/>
                </a:path>
              </a:pathLst>
            </a:custGeom>
            <a:solidFill>
              <a:srgbClr val="000000"/>
            </a:solidFill>
            <a:ln w="9525">
              <a:noFill/>
              <a:round/>
            </a:ln>
          </p:spPr>
          <p:txBody>
            <a:bodyPr/>
            <a:lstStyle/>
            <a:p>
              <a:endParaRPr lang="zh-CN" altLang="en-US"/>
            </a:p>
          </p:txBody>
        </p:sp>
        <p:sp>
          <p:nvSpPr>
            <p:cNvPr id="17706" name="Freeform 244"/>
            <p:cNvSpPr/>
            <p:nvPr/>
          </p:nvSpPr>
          <p:spPr bwMode="auto">
            <a:xfrm>
              <a:off x="1937" y="3447"/>
              <a:ext cx="147" cy="39"/>
            </a:xfrm>
            <a:custGeom>
              <a:avLst/>
              <a:gdLst>
                <a:gd name="T0" fmla="*/ 0 w 295"/>
                <a:gd name="T1" fmla="*/ 1 h 77"/>
                <a:gd name="T2" fmla="*/ 0 w 295"/>
                <a:gd name="T3" fmla="*/ 1 h 77"/>
                <a:gd name="T4" fmla="*/ 0 w 295"/>
                <a:gd name="T5" fmla="*/ 1 h 77"/>
                <a:gd name="T6" fmla="*/ 0 w 295"/>
                <a:gd name="T7" fmla="*/ 1 h 77"/>
                <a:gd name="T8" fmla="*/ 0 w 295"/>
                <a:gd name="T9" fmla="*/ 1 h 77"/>
                <a:gd name="T10" fmla="*/ 0 w 295"/>
                <a:gd name="T11" fmla="*/ 1 h 77"/>
                <a:gd name="T12" fmla="*/ 0 w 295"/>
                <a:gd name="T13" fmla="*/ 1 h 77"/>
                <a:gd name="T14" fmla="*/ 0 w 295"/>
                <a:gd name="T15" fmla="*/ 1 h 77"/>
                <a:gd name="T16" fmla="*/ 0 w 295"/>
                <a:gd name="T17" fmla="*/ 1 h 77"/>
                <a:gd name="T18" fmla="*/ 0 w 295"/>
                <a:gd name="T19" fmla="*/ 1 h 77"/>
                <a:gd name="T20" fmla="*/ 0 w 295"/>
                <a:gd name="T21" fmla="*/ 1 h 77"/>
                <a:gd name="T22" fmla="*/ 0 w 295"/>
                <a:gd name="T23" fmla="*/ 1 h 77"/>
                <a:gd name="T24" fmla="*/ 0 w 295"/>
                <a:gd name="T25" fmla="*/ 1 h 77"/>
                <a:gd name="T26" fmla="*/ 0 w 295"/>
                <a:gd name="T27" fmla="*/ 1 h 77"/>
                <a:gd name="T28" fmla="*/ 0 w 295"/>
                <a:gd name="T29" fmla="*/ 1 h 77"/>
                <a:gd name="T30" fmla="*/ 0 w 295"/>
                <a:gd name="T31" fmla="*/ 1 h 77"/>
                <a:gd name="T32" fmla="*/ 0 w 295"/>
                <a:gd name="T33" fmla="*/ 1 h 77"/>
                <a:gd name="T34" fmla="*/ 0 w 295"/>
                <a:gd name="T35" fmla="*/ 1 h 77"/>
                <a:gd name="T36" fmla="*/ 0 w 295"/>
                <a:gd name="T37" fmla="*/ 1 h 77"/>
                <a:gd name="T38" fmla="*/ 0 w 295"/>
                <a:gd name="T39" fmla="*/ 1 h 77"/>
                <a:gd name="T40" fmla="*/ 0 w 295"/>
                <a:gd name="T41" fmla="*/ 1 h 77"/>
                <a:gd name="T42" fmla="*/ 0 w 295"/>
                <a:gd name="T43" fmla="*/ 1 h 77"/>
                <a:gd name="T44" fmla="*/ 0 w 295"/>
                <a:gd name="T45" fmla="*/ 1 h 77"/>
                <a:gd name="T46" fmla="*/ 0 w 295"/>
                <a:gd name="T47" fmla="*/ 1 h 77"/>
                <a:gd name="T48" fmla="*/ 0 w 295"/>
                <a:gd name="T49" fmla="*/ 0 h 77"/>
                <a:gd name="T50" fmla="*/ 0 w 295"/>
                <a:gd name="T51" fmla="*/ 0 h 77"/>
                <a:gd name="T52" fmla="*/ 0 w 295"/>
                <a:gd name="T53" fmla="*/ 0 h 77"/>
                <a:gd name="T54" fmla="*/ 0 w 295"/>
                <a:gd name="T55" fmla="*/ 1 h 77"/>
                <a:gd name="T56" fmla="*/ 0 w 295"/>
                <a:gd name="T57" fmla="*/ 1 h 77"/>
                <a:gd name="T58" fmla="*/ 0 w 295"/>
                <a:gd name="T59" fmla="*/ 1 h 77"/>
                <a:gd name="T60" fmla="*/ 0 w 295"/>
                <a:gd name="T61" fmla="*/ 1 h 77"/>
                <a:gd name="T62" fmla="*/ 0 w 295"/>
                <a:gd name="T63" fmla="*/ 1 h 77"/>
                <a:gd name="T64" fmla="*/ 0 w 295"/>
                <a:gd name="T65" fmla="*/ 1 h 77"/>
                <a:gd name="T66" fmla="*/ 0 w 295"/>
                <a:gd name="T67" fmla="*/ 1 h 77"/>
                <a:gd name="T68" fmla="*/ 0 w 295"/>
                <a:gd name="T69" fmla="*/ 1 h 77"/>
                <a:gd name="T70" fmla="*/ 0 w 295"/>
                <a:gd name="T71" fmla="*/ 1 h 77"/>
                <a:gd name="T72" fmla="*/ 0 w 295"/>
                <a:gd name="T73" fmla="*/ 1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5"/>
                <a:gd name="T112" fmla="*/ 0 h 77"/>
                <a:gd name="T113" fmla="*/ 295 w 295"/>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5" h="77">
                  <a:moveTo>
                    <a:pt x="276" y="76"/>
                  </a:moveTo>
                  <a:lnTo>
                    <a:pt x="276" y="77"/>
                  </a:lnTo>
                  <a:lnTo>
                    <a:pt x="272" y="64"/>
                  </a:lnTo>
                  <a:lnTo>
                    <a:pt x="265" y="52"/>
                  </a:lnTo>
                  <a:lnTo>
                    <a:pt x="254" y="44"/>
                  </a:lnTo>
                  <a:lnTo>
                    <a:pt x="240" y="35"/>
                  </a:lnTo>
                  <a:lnTo>
                    <a:pt x="226" y="29"/>
                  </a:lnTo>
                  <a:lnTo>
                    <a:pt x="207" y="24"/>
                  </a:lnTo>
                  <a:lnTo>
                    <a:pt x="187" y="21"/>
                  </a:lnTo>
                  <a:lnTo>
                    <a:pt x="168" y="19"/>
                  </a:lnTo>
                  <a:lnTo>
                    <a:pt x="145" y="19"/>
                  </a:lnTo>
                  <a:lnTo>
                    <a:pt x="122" y="19"/>
                  </a:lnTo>
                  <a:lnTo>
                    <a:pt x="102" y="21"/>
                  </a:lnTo>
                  <a:lnTo>
                    <a:pt x="79" y="23"/>
                  </a:lnTo>
                  <a:lnTo>
                    <a:pt x="59" y="27"/>
                  </a:lnTo>
                  <a:lnTo>
                    <a:pt x="38" y="30"/>
                  </a:lnTo>
                  <a:lnTo>
                    <a:pt x="21" y="34"/>
                  </a:lnTo>
                  <a:lnTo>
                    <a:pt x="5" y="38"/>
                  </a:lnTo>
                  <a:lnTo>
                    <a:pt x="0" y="20"/>
                  </a:lnTo>
                  <a:lnTo>
                    <a:pt x="16" y="15"/>
                  </a:lnTo>
                  <a:lnTo>
                    <a:pt x="36" y="12"/>
                  </a:lnTo>
                  <a:lnTo>
                    <a:pt x="56" y="8"/>
                  </a:lnTo>
                  <a:lnTo>
                    <a:pt x="77" y="5"/>
                  </a:lnTo>
                  <a:lnTo>
                    <a:pt x="100" y="3"/>
                  </a:lnTo>
                  <a:lnTo>
                    <a:pt x="122" y="0"/>
                  </a:lnTo>
                  <a:lnTo>
                    <a:pt x="145" y="0"/>
                  </a:lnTo>
                  <a:lnTo>
                    <a:pt x="168" y="0"/>
                  </a:lnTo>
                  <a:lnTo>
                    <a:pt x="190" y="3"/>
                  </a:lnTo>
                  <a:lnTo>
                    <a:pt x="211" y="6"/>
                  </a:lnTo>
                  <a:lnTo>
                    <a:pt x="231" y="11"/>
                  </a:lnTo>
                  <a:lnTo>
                    <a:pt x="249" y="19"/>
                  </a:lnTo>
                  <a:lnTo>
                    <a:pt x="265" y="28"/>
                  </a:lnTo>
                  <a:lnTo>
                    <a:pt x="279" y="41"/>
                  </a:lnTo>
                  <a:lnTo>
                    <a:pt x="288" y="54"/>
                  </a:lnTo>
                  <a:lnTo>
                    <a:pt x="295" y="73"/>
                  </a:lnTo>
                  <a:lnTo>
                    <a:pt x="295" y="74"/>
                  </a:lnTo>
                  <a:lnTo>
                    <a:pt x="276" y="76"/>
                  </a:lnTo>
                  <a:close/>
                </a:path>
              </a:pathLst>
            </a:custGeom>
            <a:solidFill>
              <a:srgbClr val="000000"/>
            </a:solidFill>
            <a:ln w="9525">
              <a:noFill/>
              <a:round/>
            </a:ln>
          </p:spPr>
          <p:txBody>
            <a:bodyPr/>
            <a:lstStyle/>
            <a:p>
              <a:endParaRPr lang="zh-CN" altLang="en-US"/>
            </a:p>
          </p:txBody>
        </p:sp>
        <p:sp>
          <p:nvSpPr>
            <p:cNvPr id="17707" name="Freeform 245"/>
            <p:cNvSpPr/>
            <p:nvPr/>
          </p:nvSpPr>
          <p:spPr bwMode="auto">
            <a:xfrm>
              <a:off x="1957" y="3484"/>
              <a:ext cx="128" cy="121"/>
            </a:xfrm>
            <a:custGeom>
              <a:avLst/>
              <a:gdLst>
                <a:gd name="T0" fmla="*/ 0 w 257"/>
                <a:gd name="T1" fmla="*/ 1 h 241"/>
                <a:gd name="T2" fmla="*/ 0 w 257"/>
                <a:gd name="T3" fmla="*/ 1 h 241"/>
                <a:gd name="T4" fmla="*/ 0 w 257"/>
                <a:gd name="T5" fmla="*/ 1 h 241"/>
                <a:gd name="T6" fmla="*/ 0 w 257"/>
                <a:gd name="T7" fmla="*/ 1 h 241"/>
                <a:gd name="T8" fmla="*/ 0 w 257"/>
                <a:gd name="T9" fmla="*/ 1 h 241"/>
                <a:gd name="T10" fmla="*/ 0 w 257"/>
                <a:gd name="T11" fmla="*/ 1 h 241"/>
                <a:gd name="T12" fmla="*/ 0 w 257"/>
                <a:gd name="T13" fmla="*/ 1 h 241"/>
                <a:gd name="T14" fmla="*/ 0 w 257"/>
                <a:gd name="T15" fmla="*/ 1 h 241"/>
                <a:gd name="T16" fmla="*/ 0 w 257"/>
                <a:gd name="T17" fmla="*/ 1 h 241"/>
                <a:gd name="T18" fmla="*/ 0 w 257"/>
                <a:gd name="T19" fmla="*/ 1 h 241"/>
                <a:gd name="T20" fmla="*/ 0 w 257"/>
                <a:gd name="T21" fmla="*/ 1 h 241"/>
                <a:gd name="T22" fmla="*/ 0 w 257"/>
                <a:gd name="T23" fmla="*/ 1 h 241"/>
                <a:gd name="T24" fmla="*/ 0 w 257"/>
                <a:gd name="T25" fmla="*/ 1 h 241"/>
                <a:gd name="T26" fmla="*/ 0 w 257"/>
                <a:gd name="T27" fmla="*/ 1 h 241"/>
                <a:gd name="T28" fmla="*/ 0 w 257"/>
                <a:gd name="T29" fmla="*/ 1 h 241"/>
                <a:gd name="T30" fmla="*/ 0 w 257"/>
                <a:gd name="T31" fmla="*/ 1 h 241"/>
                <a:gd name="T32" fmla="*/ 0 w 257"/>
                <a:gd name="T33" fmla="*/ 1 h 241"/>
                <a:gd name="T34" fmla="*/ 0 w 257"/>
                <a:gd name="T35" fmla="*/ 1 h 241"/>
                <a:gd name="T36" fmla="*/ 0 w 257"/>
                <a:gd name="T37" fmla="*/ 0 h 241"/>
                <a:gd name="T38" fmla="*/ 0 w 257"/>
                <a:gd name="T39" fmla="*/ 1 h 241"/>
                <a:gd name="T40" fmla="*/ 0 w 257"/>
                <a:gd name="T41" fmla="*/ 1 h 241"/>
                <a:gd name="T42" fmla="*/ 0 w 257"/>
                <a:gd name="T43" fmla="*/ 1 h 241"/>
                <a:gd name="T44" fmla="*/ 0 w 257"/>
                <a:gd name="T45" fmla="*/ 1 h 241"/>
                <a:gd name="T46" fmla="*/ 0 w 257"/>
                <a:gd name="T47" fmla="*/ 1 h 241"/>
                <a:gd name="T48" fmla="*/ 0 w 257"/>
                <a:gd name="T49" fmla="*/ 1 h 241"/>
                <a:gd name="T50" fmla="*/ 0 w 257"/>
                <a:gd name="T51" fmla="*/ 1 h 241"/>
                <a:gd name="T52" fmla="*/ 0 w 257"/>
                <a:gd name="T53" fmla="*/ 1 h 241"/>
                <a:gd name="T54" fmla="*/ 0 w 257"/>
                <a:gd name="T55" fmla="*/ 1 h 241"/>
                <a:gd name="T56" fmla="*/ 0 w 257"/>
                <a:gd name="T57" fmla="*/ 1 h 241"/>
                <a:gd name="T58" fmla="*/ 0 w 257"/>
                <a:gd name="T59" fmla="*/ 1 h 241"/>
                <a:gd name="T60" fmla="*/ 0 w 257"/>
                <a:gd name="T61" fmla="*/ 1 h 241"/>
                <a:gd name="T62" fmla="*/ 0 w 257"/>
                <a:gd name="T63" fmla="*/ 1 h 241"/>
                <a:gd name="T64" fmla="*/ 0 w 257"/>
                <a:gd name="T65" fmla="*/ 1 h 241"/>
                <a:gd name="T66" fmla="*/ 0 w 257"/>
                <a:gd name="T67" fmla="*/ 1 h 241"/>
                <a:gd name="T68" fmla="*/ 0 w 257"/>
                <a:gd name="T69" fmla="*/ 1 h 241"/>
                <a:gd name="T70" fmla="*/ 0 w 257"/>
                <a:gd name="T71" fmla="*/ 1 h 241"/>
                <a:gd name="T72" fmla="*/ 0 w 257"/>
                <a:gd name="T73" fmla="*/ 1 h 2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7"/>
                <a:gd name="T112" fmla="*/ 0 h 241"/>
                <a:gd name="T113" fmla="*/ 257 w 257"/>
                <a:gd name="T114" fmla="*/ 241 h 2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7" h="241">
                  <a:moveTo>
                    <a:pt x="0" y="223"/>
                  </a:moveTo>
                  <a:lnTo>
                    <a:pt x="0" y="223"/>
                  </a:lnTo>
                  <a:lnTo>
                    <a:pt x="16" y="219"/>
                  </a:lnTo>
                  <a:lnTo>
                    <a:pt x="36" y="215"/>
                  </a:lnTo>
                  <a:lnTo>
                    <a:pt x="54" y="208"/>
                  </a:lnTo>
                  <a:lnTo>
                    <a:pt x="76" y="200"/>
                  </a:lnTo>
                  <a:lnTo>
                    <a:pt x="97" y="192"/>
                  </a:lnTo>
                  <a:lnTo>
                    <a:pt x="118" y="180"/>
                  </a:lnTo>
                  <a:lnTo>
                    <a:pt x="139" y="168"/>
                  </a:lnTo>
                  <a:lnTo>
                    <a:pt x="159" y="154"/>
                  </a:lnTo>
                  <a:lnTo>
                    <a:pt x="178" y="140"/>
                  </a:lnTo>
                  <a:lnTo>
                    <a:pt x="194" y="123"/>
                  </a:lnTo>
                  <a:lnTo>
                    <a:pt x="209" y="106"/>
                  </a:lnTo>
                  <a:lnTo>
                    <a:pt x="222" y="87"/>
                  </a:lnTo>
                  <a:lnTo>
                    <a:pt x="230" y="68"/>
                  </a:lnTo>
                  <a:lnTo>
                    <a:pt x="236" y="47"/>
                  </a:lnTo>
                  <a:lnTo>
                    <a:pt x="239" y="25"/>
                  </a:lnTo>
                  <a:lnTo>
                    <a:pt x="236" y="2"/>
                  </a:lnTo>
                  <a:lnTo>
                    <a:pt x="255" y="0"/>
                  </a:lnTo>
                  <a:lnTo>
                    <a:pt x="257" y="25"/>
                  </a:lnTo>
                  <a:lnTo>
                    <a:pt x="255" y="52"/>
                  </a:lnTo>
                  <a:lnTo>
                    <a:pt x="248" y="75"/>
                  </a:lnTo>
                  <a:lnTo>
                    <a:pt x="237" y="96"/>
                  </a:lnTo>
                  <a:lnTo>
                    <a:pt x="225" y="117"/>
                  </a:lnTo>
                  <a:lnTo>
                    <a:pt x="208" y="137"/>
                  </a:lnTo>
                  <a:lnTo>
                    <a:pt x="190" y="154"/>
                  </a:lnTo>
                  <a:lnTo>
                    <a:pt x="170" y="170"/>
                  </a:lnTo>
                  <a:lnTo>
                    <a:pt x="149" y="184"/>
                  </a:lnTo>
                  <a:lnTo>
                    <a:pt x="127" y="196"/>
                  </a:lnTo>
                  <a:lnTo>
                    <a:pt x="104" y="208"/>
                  </a:lnTo>
                  <a:lnTo>
                    <a:pt x="82" y="218"/>
                  </a:lnTo>
                  <a:lnTo>
                    <a:pt x="61" y="226"/>
                  </a:lnTo>
                  <a:lnTo>
                    <a:pt x="40" y="233"/>
                  </a:lnTo>
                  <a:lnTo>
                    <a:pt x="21" y="238"/>
                  </a:lnTo>
                  <a:lnTo>
                    <a:pt x="3" y="241"/>
                  </a:lnTo>
                  <a:lnTo>
                    <a:pt x="0" y="223"/>
                  </a:lnTo>
                  <a:close/>
                </a:path>
              </a:pathLst>
            </a:custGeom>
            <a:solidFill>
              <a:srgbClr val="000000"/>
            </a:solidFill>
            <a:ln w="9525">
              <a:noFill/>
              <a:round/>
            </a:ln>
          </p:spPr>
          <p:txBody>
            <a:bodyPr/>
            <a:lstStyle/>
            <a:p>
              <a:endParaRPr lang="zh-CN" altLang="en-US"/>
            </a:p>
          </p:txBody>
        </p:sp>
        <p:sp>
          <p:nvSpPr>
            <p:cNvPr id="17708" name="Freeform 246"/>
            <p:cNvSpPr/>
            <p:nvPr/>
          </p:nvSpPr>
          <p:spPr bwMode="auto">
            <a:xfrm>
              <a:off x="1747" y="3595"/>
              <a:ext cx="211" cy="19"/>
            </a:xfrm>
            <a:custGeom>
              <a:avLst/>
              <a:gdLst>
                <a:gd name="T0" fmla="*/ 0 w 423"/>
                <a:gd name="T1" fmla="*/ 1 h 38"/>
                <a:gd name="T2" fmla="*/ 0 w 423"/>
                <a:gd name="T3" fmla="*/ 1 h 38"/>
                <a:gd name="T4" fmla="*/ 0 w 423"/>
                <a:gd name="T5" fmla="*/ 1 h 38"/>
                <a:gd name="T6" fmla="*/ 0 w 423"/>
                <a:gd name="T7" fmla="*/ 1 h 38"/>
                <a:gd name="T8" fmla="*/ 0 w 423"/>
                <a:gd name="T9" fmla="*/ 1 h 38"/>
                <a:gd name="T10" fmla="*/ 0 w 423"/>
                <a:gd name="T11" fmla="*/ 1 h 38"/>
                <a:gd name="T12" fmla="*/ 0 w 423"/>
                <a:gd name="T13" fmla="*/ 1 h 38"/>
                <a:gd name="T14" fmla="*/ 0 w 423"/>
                <a:gd name="T15" fmla="*/ 1 h 38"/>
                <a:gd name="T16" fmla="*/ 0 w 423"/>
                <a:gd name="T17" fmla="*/ 1 h 38"/>
                <a:gd name="T18" fmla="*/ 0 w 423"/>
                <a:gd name="T19" fmla="*/ 1 h 38"/>
                <a:gd name="T20" fmla="*/ 0 w 423"/>
                <a:gd name="T21" fmla="*/ 1 h 38"/>
                <a:gd name="T22" fmla="*/ 0 w 423"/>
                <a:gd name="T23" fmla="*/ 1 h 38"/>
                <a:gd name="T24" fmla="*/ 0 w 423"/>
                <a:gd name="T25" fmla="*/ 1 h 38"/>
                <a:gd name="T26" fmla="*/ 0 w 423"/>
                <a:gd name="T27" fmla="*/ 1 h 38"/>
                <a:gd name="T28" fmla="*/ 0 w 423"/>
                <a:gd name="T29" fmla="*/ 1 h 38"/>
                <a:gd name="T30" fmla="*/ 0 w 423"/>
                <a:gd name="T31" fmla="*/ 1 h 38"/>
                <a:gd name="T32" fmla="*/ 0 w 423"/>
                <a:gd name="T33" fmla="*/ 1 h 38"/>
                <a:gd name="T34" fmla="*/ 0 w 423"/>
                <a:gd name="T35" fmla="*/ 0 h 38"/>
                <a:gd name="T36" fmla="*/ 0 w 423"/>
                <a:gd name="T37" fmla="*/ 1 h 38"/>
                <a:gd name="T38" fmla="*/ 0 w 423"/>
                <a:gd name="T39" fmla="*/ 1 h 38"/>
                <a:gd name="T40" fmla="*/ 0 w 423"/>
                <a:gd name="T41" fmla="*/ 1 h 38"/>
                <a:gd name="T42" fmla="*/ 0 w 423"/>
                <a:gd name="T43" fmla="*/ 1 h 38"/>
                <a:gd name="T44" fmla="*/ 0 w 423"/>
                <a:gd name="T45" fmla="*/ 1 h 38"/>
                <a:gd name="T46" fmla="*/ 0 w 423"/>
                <a:gd name="T47" fmla="*/ 1 h 38"/>
                <a:gd name="T48" fmla="*/ 0 w 423"/>
                <a:gd name="T49" fmla="*/ 1 h 38"/>
                <a:gd name="T50" fmla="*/ 0 w 423"/>
                <a:gd name="T51" fmla="*/ 1 h 38"/>
                <a:gd name="T52" fmla="*/ 0 w 423"/>
                <a:gd name="T53" fmla="*/ 1 h 38"/>
                <a:gd name="T54" fmla="*/ 0 w 423"/>
                <a:gd name="T55" fmla="*/ 1 h 38"/>
                <a:gd name="T56" fmla="*/ 0 w 423"/>
                <a:gd name="T57" fmla="*/ 1 h 38"/>
                <a:gd name="T58" fmla="*/ 0 w 423"/>
                <a:gd name="T59" fmla="*/ 1 h 38"/>
                <a:gd name="T60" fmla="*/ 0 w 423"/>
                <a:gd name="T61" fmla="*/ 1 h 38"/>
                <a:gd name="T62" fmla="*/ 0 w 423"/>
                <a:gd name="T63" fmla="*/ 1 h 38"/>
                <a:gd name="T64" fmla="*/ 0 w 423"/>
                <a:gd name="T65" fmla="*/ 1 h 38"/>
                <a:gd name="T66" fmla="*/ 0 w 423"/>
                <a:gd name="T67" fmla="*/ 1 h 38"/>
                <a:gd name="T68" fmla="*/ 0 w 423"/>
                <a:gd name="T69" fmla="*/ 1 h 38"/>
                <a:gd name="T70" fmla="*/ 0 w 423"/>
                <a:gd name="T71" fmla="*/ 1 h 38"/>
                <a:gd name="T72" fmla="*/ 0 w 423"/>
                <a:gd name="T73" fmla="*/ 1 h 38"/>
                <a:gd name="T74" fmla="*/ 0 w 423"/>
                <a:gd name="T75" fmla="*/ 1 h 38"/>
                <a:gd name="T76" fmla="*/ 0 w 423"/>
                <a:gd name="T77" fmla="*/ 1 h 38"/>
                <a:gd name="T78" fmla="*/ 0 w 423"/>
                <a:gd name="T79" fmla="*/ 1 h 38"/>
                <a:gd name="T80" fmla="*/ 0 w 423"/>
                <a:gd name="T81" fmla="*/ 1 h 38"/>
                <a:gd name="T82" fmla="*/ 0 w 423"/>
                <a:gd name="T83" fmla="*/ 1 h 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3"/>
                <a:gd name="T127" fmla="*/ 0 h 38"/>
                <a:gd name="T128" fmla="*/ 423 w 423"/>
                <a:gd name="T129" fmla="*/ 38 h 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3" h="38">
                  <a:moveTo>
                    <a:pt x="0" y="14"/>
                  </a:moveTo>
                  <a:lnTo>
                    <a:pt x="10" y="5"/>
                  </a:lnTo>
                  <a:lnTo>
                    <a:pt x="36" y="9"/>
                  </a:lnTo>
                  <a:lnTo>
                    <a:pt x="61" y="13"/>
                  </a:lnTo>
                  <a:lnTo>
                    <a:pt x="87" y="15"/>
                  </a:lnTo>
                  <a:lnTo>
                    <a:pt x="114" y="17"/>
                  </a:lnTo>
                  <a:lnTo>
                    <a:pt x="139" y="18"/>
                  </a:lnTo>
                  <a:lnTo>
                    <a:pt x="164" y="18"/>
                  </a:lnTo>
                  <a:lnTo>
                    <a:pt x="190" y="19"/>
                  </a:lnTo>
                  <a:lnTo>
                    <a:pt x="216" y="18"/>
                  </a:lnTo>
                  <a:lnTo>
                    <a:pt x="243" y="17"/>
                  </a:lnTo>
                  <a:lnTo>
                    <a:pt x="269" y="16"/>
                  </a:lnTo>
                  <a:lnTo>
                    <a:pt x="293" y="15"/>
                  </a:lnTo>
                  <a:lnTo>
                    <a:pt x="319" y="13"/>
                  </a:lnTo>
                  <a:lnTo>
                    <a:pt x="344" y="9"/>
                  </a:lnTo>
                  <a:lnTo>
                    <a:pt x="370" y="7"/>
                  </a:lnTo>
                  <a:lnTo>
                    <a:pt x="395" y="3"/>
                  </a:lnTo>
                  <a:lnTo>
                    <a:pt x="420" y="0"/>
                  </a:lnTo>
                  <a:lnTo>
                    <a:pt x="423" y="18"/>
                  </a:lnTo>
                  <a:lnTo>
                    <a:pt x="398" y="22"/>
                  </a:lnTo>
                  <a:lnTo>
                    <a:pt x="372" y="25"/>
                  </a:lnTo>
                  <a:lnTo>
                    <a:pt x="346" y="28"/>
                  </a:lnTo>
                  <a:lnTo>
                    <a:pt x="321" y="31"/>
                  </a:lnTo>
                  <a:lnTo>
                    <a:pt x="295" y="33"/>
                  </a:lnTo>
                  <a:lnTo>
                    <a:pt x="269" y="34"/>
                  </a:lnTo>
                  <a:lnTo>
                    <a:pt x="243" y="36"/>
                  </a:lnTo>
                  <a:lnTo>
                    <a:pt x="216" y="37"/>
                  </a:lnTo>
                  <a:lnTo>
                    <a:pt x="190" y="38"/>
                  </a:lnTo>
                  <a:lnTo>
                    <a:pt x="164" y="37"/>
                  </a:lnTo>
                  <a:lnTo>
                    <a:pt x="139" y="37"/>
                  </a:lnTo>
                  <a:lnTo>
                    <a:pt x="111" y="36"/>
                  </a:lnTo>
                  <a:lnTo>
                    <a:pt x="85" y="33"/>
                  </a:lnTo>
                  <a:lnTo>
                    <a:pt x="59" y="31"/>
                  </a:lnTo>
                  <a:lnTo>
                    <a:pt x="34" y="28"/>
                  </a:lnTo>
                  <a:lnTo>
                    <a:pt x="8" y="23"/>
                  </a:lnTo>
                  <a:lnTo>
                    <a:pt x="18" y="14"/>
                  </a:lnTo>
                  <a:lnTo>
                    <a:pt x="8" y="23"/>
                  </a:lnTo>
                  <a:lnTo>
                    <a:pt x="2" y="19"/>
                  </a:lnTo>
                  <a:lnTo>
                    <a:pt x="1" y="13"/>
                  </a:lnTo>
                  <a:lnTo>
                    <a:pt x="3" y="7"/>
                  </a:lnTo>
                  <a:lnTo>
                    <a:pt x="10" y="5"/>
                  </a:lnTo>
                  <a:lnTo>
                    <a:pt x="0" y="14"/>
                  </a:lnTo>
                  <a:close/>
                </a:path>
              </a:pathLst>
            </a:custGeom>
            <a:solidFill>
              <a:srgbClr val="000000"/>
            </a:solidFill>
            <a:ln w="9525">
              <a:noFill/>
              <a:round/>
            </a:ln>
          </p:spPr>
          <p:txBody>
            <a:bodyPr/>
            <a:lstStyle/>
            <a:p>
              <a:endParaRPr lang="zh-CN" altLang="en-US"/>
            </a:p>
          </p:txBody>
        </p:sp>
        <p:sp>
          <p:nvSpPr>
            <p:cNvPr id="17709" name="Freeform 247"/>
            <p:cNvSpPr/>
            <p:nvPr/>
          </p:nvSpPr>
          <p:spPr bwMode="auto">
            <a:xfrm>
              <a:off x="1692" y="3600"/>
              <a:ext cx="64" cy="13"/>
            </a:xfrm>
            <a:custGeom>
              <a:avLst/>
              <a:gdLst>
                <a:gd name="T0" fmla="*/ 0 w 129"/>
                <a:gd name="T1" fmla="*/ 0 h 27"/>
                <a:gd name="T2" fmla="*/ 0 w 129"/>
                <a:gd name="T3" fmla="*/ 0 h 27"/>
                <a:gd name="T4" fmla="*/ 0 w 129"/>
                <a:gd name="T5" fmla="*/ 0 h 27"/>
                <a:gd name="T6" fmla="*/ 0 w 129"/>
                <a:gd name="T7" fmla="*/ 0 h 27"/>
                <a:gd name="T8" fmla="*/ 0 w 129"/>
                <a:gd name="T9" fmla="*/ 0 h 27"/>
                <a:gd name="T10" fmla="*/ 0 w 129"/>
                <a:gd name="T11" fmla="*/ 0 h 27"/>
                <a:gd name="T12" fmla="*/ 0 w 129"/>
                <a:gd name="T13" fmla="*/ 0 h 27"/>
                <a:gd name="T14" fmla="*/ 0 w 129"/>
                <a:gd name="T15" fmla="*/ 0 h 27"/>
                <a:gd name="T16" fmla="*/ 0 w 129"/>
                <a:gd name="T17" fmla="*/ 0 h 27"/>
                <a:gd name="T18" fmla="*/ 0 w 129"/>
                <a:gd name="T19" fmla="*/ 0 h 27"/>
                <a:gd name="T20" fmla="*/ 0 w 129"/>
                <a:gd name="T21" fmla="*/ 0 h 27"/>
                <a:gd name="T22" fmla="*/ 0 w 129"/>
                <a:gd name="T23" fmla="*/ 0 h 27"/>
                <a:gd name="T24" fmla="*/ 0 w 129"/>
                <a:gd name="T25" fmla="*/ 0 h 27"/>
                <a:gd name="T26" fmla="*/ 0 w 129"/>
                <a:gd name="T27" fmla="*/ 0 h 27"/>
                <a:gd name="T28" fmla="*/ 0 w 129"/>
                <a:gd name="T29" fmla="*/ 0 h 27"/>
                <a:gd name="T30" fmla="*/ 0 w 129"/>
                <a:gd name="T31" fmla="*/ 0 h 27"/>
                <a:gd name="T32" fmla="*/ 0 w 129"/>
                <a:gd name="T33" fmla="*/ 0 h 27"/>
                <a:gd name="T34" fmla="*/ 0 w 129"/>
                <a:gd name="T35" fmla="*/ 0 h 27"/>
                <a:gd name="T36" fmla="*/ 0 w 129"/>
                <a:gd name="T37" fmla="*/ 0 h 27"/>
                <a:gd name="T38" fmla="*/ 0 w 129"/>
                <a:gd name="T39" fmla="*/ 0 h 27"/>
                <a:gd name="T40" fmla="*/ 0 w 129"/>
                <a:gd name="T41" fmla="*/ 0 h 27"/>
                <a:gd name="T42" fmla="*/ 0 w 129"/>
                <a:gd name="T43" fmla="*/ 0 h 27"/>
                <a:gd name="T44" fmla="*/ 0 w 129"/>
                <a:gd name="T45" fmla="*/ 0 h 27"/>
                <a:gd name="T46" fmla="*/ 0 w 129"/>
                <a:gd name="T47" fmla="*/ 0 h 27"/>
                <a:gd name="T48" fmla="*/ 0 w 129"/>
                <a:gd name="T49" fmla="*/ 0 h 27"/>
                <a:gd name="T50" fmla="*/ 0 w 129"/>
                <a:gd name="T51" fmla="*/ 0 h 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
                <a:gd name="T79" fmla="*/ 0 h 27"/>
                <a:gd name="T80" fmla="*/ 129 w 129"/>
                <a:gd name="T81" fmla="*/ 27 h 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 h="27">
                  <a:moveTo>
                    <a:pt x="7" y="8"/>
                  </a:moveTo>
                  <a:lnTo>
                    <a:pt x="0" y="22"/>
                  </a:lnTo>
                  <a:lnTo>
                    <a:pt x="4" y="4"/>
                  </a:lnTo>
                  <a:lnTo>
                    <a:pt x="20" y="0"/>
                  </a:lnTo>
                  <a:lnTo>
                    <a:pt x="39" y="0"/>
                  </a:lnTo>
                  <a:lnTo>
                    <a:pt x="59" y="1"/>
                  </a:lnTo>
                  <a:lnTo>
                    <a:pt x="81" y="2"/>
                  </a:lnTo>
                  <a:lnTo>
                    <a:pt x="100" y="4"/>
                  </a:lnTo>
                  <a:lnTo>
                    <a:pt x="111" y="1"/>
                  </a:lnTo>
                  <a:lnTo>
                    <a:pt x="111" y="5"/>
                  </a:lnTo>
                  <a:lnTo>
                    <a:pt x="129" y="5"/>
                  </a:lnTo>
                  <a:lnTo>
                    <a:pt x="118" y="20"/>
                  </a:lnTo>
                  <a:lnTo>
                    <a:pt x="100" y="22"/>
                  </a:lnTo>
                  <a:lnTo>
                    <a:pt x="81" y="21"/>
                  </a:lnTo>
                  <a:lnTo>
                    <a:pt x="59" y="20"/>
                  </a:lnTo>
                  <a:lnTo>
                    <a:pt x="39" y="19"/>
                  </a:lnTo>
                  <a:lnTo>
                    <a:pt x="22" y="19"/>
                  </a:lnTo>
                  <a:lnTo>
                    <a:pt x="15" y="20"/>
                  </a:lnTo>
                  <a:lnTo>
                    <a:pt x="16" y="13"/>
                  </a:lnTo>
                  <a:lnTo>
                    <a:pt x="9" y="27"/>
                  </a:lnTo>
                  <a:lnTo>
                    <a:pt x="16" y="13"/>
                  </a:lnTo>
                  <a:lnTo>
                    <a:pt x="17" y="20"/>
                  </a:lnTo>
                  <a:lnTo>
                    <a:pt x="13" y="25"/>
                  </a:lnTo>
                  <a:lnTo>
                    <a:pt x="6" y="27"/>
                  </a:lnTo>
                  <a:lnTo>
                    <a:pt x="0" y="22"/>
                  </a:lnTo>
                  <a:lnTo>
                    <a:pt x="7" y="8"/>
                  </a:lnTo>
                  <a:close/>
                </a:path>
              </a:pathLst>
            </a:custGeom>
            <a:solidFill>
              <a:srgbClr val="000000"/>
            </a:solidFill>
            <a:ln w="9525">
              <a:noFill/>
              <a:round/>
            </a:ln>
          </p:spPr>
          <p:txBody>
            <a:bodyPr/>
            <a:lstStyle/>
            <a:p>
              <a:endParaRPr lang="zh-CN" altLang="en-US"/>
            </a:p>
          </p:txBody>
        </p:sp>
        <p:sp>
          <p:nvSpPr>
            <p:cNvPr id="17710" name="Freeform 248"/>
            <p:cNvSpPr/>
            <p:nvPr/>
          </p:nvSpPr>
          <p:spPr bwMode="auto">
            <a:xfrm>
              <a:off x="1596" y="3604"/>
              <a:ext cx="100" cy="22"/>
            </a:xfrm>
            <a:custGeom>
              <a:avLst/>
              <a:gdLst>
                <a:gd name="T0" fmla="*/ 1 w 200"/>
                <a:gd name="T1" fmla="*/ 0 h 46"/>
                <a:gd name="T2" fmla="*/ 1 w 200"/>
                <a:gd name="T3" fmla="*/ 0 h 46"/>
                <a:gd name="T4" fmla="*/ 1 w 200"/>
                <a:gd name="T5" fmla="*/ 0 h 46"/>
                <a:gd name="T6" fmla="*/ 1 w 200"/>
                <a:gd name="T7" fmla="*/ 0 h 46"/>
                <a:gd name="T8" fmla="*/ 1 w 200"/>
                <a:gd name="T9" fmla="*/ 0 h 46"/>
                <a:gd name="T10" fmla="*/ 1 w 200"/>
                <a:gd name="T11" fmla="*/ 0 h 46"/>
                <a:gd name="T12" fmla="*/ 1 w 200"/>
                <a:gd name="T13" fmla="*/ 0 h 46"/>
                <a:gd name="T14" fmla="*/ 1 w 200"/>
                <a:gd name="T15" fmla="*/ 0 h 46"/>
                <a:gd name="T16" fmla="*/ 1 w 200"/>
                <a:gd name="T17" fmla="*/ 0 h 46"/>
                <a:gd name="T18" fmla="*/ 1 w 200"/>
                <a:gd name="T19" fmla="*/ 0 h 46"/>
                <a:gd name="T20" fmla="*/ 1 w 200"/>
                <a:gd name="T21" fmla="*/ 0 h 46"/>
                <a:gd name="T22" fmla="*/ 1 w 200"/>
                <a:gd name="T23" fmla="*/ 0 h 46"/>
                <a:gd name="T24" fmla="*/ 1 w 200"/>
                <a:gd name="T25" fmla="*/ 0 h 46"/>
                <a:gd name="T26" fmla="*/ 1 w 200"/>
                <a:gd name="T27" fmla="*/ 0 h 46"/>
                <a:gd name="T28" fmla="*/ 1 w 200"/>
                <a:gd name="T29" fmla="*/ 0 h 46"/>
                <a:gd name="T30" fmla="*/ 1 w 200"/>
                <a:gd name="T31" fmla="*/ 0 h 46"/>
                <a:gd name="T32" fmla="*/ 1 w 200"/>
                <a:gd name="T33" fmla="*/ 0 h 46"/>
                <a:gd name="T34" fmla="*/ 1 w 200"/>
                <a:gd name="T35" fmla="*/ 0 h 46"/>
                <a:gd name="T36" fmla="*/ 1 w 200"/>
                <a:gd name="T37" fmla="*/ 0 h 46"/>
                <a:gd name="T38" fmla="*/ 1 w 200"/>
                <a:gd name="T39" fmla="*/ 0 h 46"/>
                <a:gd name="T40" fmla="*/ 1 w 200"/>
                <a:gd name="T41" fmla="*/ 0 h 46"/>
                <a:gd name="T42" fmla="*/ 1 w 200"/>
                <a:gd name="T43" fmla="*/ 0 h 46"/>
                <a:gd name="T44" fmla="*/ 1 w 200"/>
                <a:gd name="T45" fmla="*/ 0 h 46"/>
                <a:gd name="T46" fmla="*/ 1 w 200"/>
                <a:gd name="T47" fmla="*/ 0 h 46"/>
                <a:gd name="T48" fmla="*/ 1 w 200"/>
                <a:gd name="T49" fmla="*/ 0 h 46"/>
                <a:gd name="T50" fmla="*/ 1 w 200"/>
                <a:gd name="T51" fmla="*/ 0 h 46"/>
                <a:gd name="T52" fmla="*/ 1 w 200"/>
                <a:gd name="T53" fmla="*/ 0 h 46"/>
                <a:gd name="T54" fmla="*/ 1 w 200"/>
                <a:gd name="T55" fmla="*/ 0 h 46"/>
                <a:gd name="T56" fmla="*/ 1 w 200"/>
                <a:gd name="T57" fmla="*/ 0 h 46"/>
                <a:gd name="T58" fmla="*/ 1 w 200"/>
                <a:gd name="T59" fmla="*/ 0 h 46"/>
                <a:gd name="T60" fmla="*/ 1 w 200"/>
                <a:gd name="T61" fmla="*/ 0 h 46"/>
                <a:gd name="T62" fmla="*/ 1 w 200"/>
                <a:gd name="T63" fmla="*/ 0 h 46"/>
                <a:gd name="T64" fmla="*/ 1 w 200"/>
                <a:gd name="T65" fmla="*/ 0 h 46"/>
                <a:gd name="T66" fmla="*/ 1 w 200"/>
                <a:gd name="T67" fmla="*/ 0 h 46"/>
                <a:gd name="T68" fmla="*/ 1 w 200"/>
                <a:gd name="T69" fmla="*/ 0 h 46"/>
                <a:gd name="T70" fmla="*/ 0 w 200"/>
                <a:gd name="T71" fmla="*/ 0 h 46"/>
                <a:gd name="T72" fmla="*/ 1 w 200"/>
                <a:gd name="T73" fmla="*/ 0 h 46"/>
                <a:gd name="T74" fmla="*/ 0 w 200"/>
                <a:gd name="T75" fmla="*/ 0 h 46"/>
                <a:gd name="T76" fmla="*/ 1 w 200"/>
                <a:gd name="T77" fmla="*/ 0 h 46"/>
                <a:gd name="T78" fmla="*/ 1 w 200"/>
                <a:gd name="T79" fmla="*/ 0 h 46"/>
                <a:gd name="T80" fmla="*/ 1 w 200"/>
                <a:gd name="T81" fmla="*/ 0 h 46"/>
                <a:gd name="T82" fmla="*/ 1 w 200"/>
                <a:gd name="T83" fmla="*/ 0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0"/>
                <a:gd name="T127" fmla="*/ 0 h 46"/>
                <a:gd name="T128" fmla="*/ 200 w 200"/>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0" h="46">
                  <a:moveTo>
                    <a:pt x="18" y="9"/>
                  </a:moveTo>
                  <a:lnTo>
                    <a:pt x="13" y="1"/>
                  </a:lnTo>
                  <a:lnTo>
                    <a:pt x="27" y="9"/>
                  </a:lnTo>
                  <a:lnTo>
                    <a:pt x="38" y="16"/>
                  </a:lnTo>
                  <a:lnTo>
                    <a:pt x="48" y="20"/>
                  </a:lnTo>
                  <a:lnTo>
                    <a:pt x="57" y="23"/>
                  </a:lnTo>
                  <a:lnTo>
                    <a:pt x="65" y="25"/>
                  </a:lnTo>
                  <a:lnTo>
                    <a:pt x="73" y="26"/>
                  </a:lnTo>
                  <a:lnTo>
                    <a:pt x="79" y="28"/>
                  </a:lnTo>
                  <a:lnTo>
                    <a:pt x="87" y="26"/>
                  </a:lnTo>
                  <a:lnTo>
                    <a:pt x="95" y="25"/>
                  </a:lnTo>
                  <a:lnTo>
                    <a:pt x="105" y="23"/>
                  </a:lnTo>
                  <a:lnTo>
                    <a:pt x="116" y="20"/>
                  </a:lnTo>
                  <a:lnTo>
                    <a:pt x="127" y="17"/>
                  </a:lnTo>
                  <a:lnTo>
                    <a:pt x="142" y="13"/>
                  </a:lnTo>
                  <a:lnTo>
                    <a:pt x="158" y="9"/>
                  </a:lnTo>
                  <a:lnTo>
                    <a:pt x="176" y="6"/>
                  </a:lnTo>
                  <a:lnTo>
                    <a:pt x="198" y="1"/>
                  </a:lnTo>
                  <a:lnTo>
                    <a:pt x="200" y="20"/>
                  </a:lnTo>
                  <a:lnTo>
                    <a:pt x="181" y="24"/>
                  </a:lnTo>
                  <a:lnTo>
                    <a:pt x="163" y="28"/>
                  </a:lnTo>
                  <a:lnTo>
                    <a:pt x="147" y="31"/>
                  </a:lnTo>
                  <a:lnTo>
                    <a:pt x="132" y="36"/>
                  </a:lnTo>
                  <a:lnTo>
                    <a:pt x="120" y="38"/>
                  </a:lnTo>
                  <a:lnTo>
                    <a:pt x="109" y="41"/>
                  </a:lnTo>
                  <a:lnTo>
                    <a:pt x="100" y="44"/>
                  </a:lnTo>
                  <a:lnTo>
                    <a:pt x="90" y="45"/>
                  </a:lnTo>
                  <a:lnTo>
                    <a:pt x="79" y="46"/>
                  </a:lnTo>
                  <a:lnTo>
                    <a:pt x="70" y="45"/>
                  </a:lnTo>
                  <a:lnTo>
                    <a:pt x="60" y="44"/>
                  </a:lnTo>
                  <a:lnTo>
                    <a:pt x="52" y="41"/>
                  </a:lnTo>
                  <a:lnTo>
                    <a:pt x="41" y="38"/>
                  </a:lnTo>
                  <a:lnTo>
                    <a:pt x="29" y="32"/>
                  </a:lnTo>
                  <a:lnTo>
                    <a:pt x="18" y="25"/>
                  </a:lnTo>
                  <a:lnTo>
                    <a:pt x="4" y="17"/>
                  </a:lnTo>
                  <a:lnTo>
                    <a:pt x="0" y="9"/>
                  </a:lnTo>
                  <a:lnTo>
                    <a:pt x="4" y="17"/>
                  </a:lnTo>
                  <a:lnTo>
                    <a:pt x="0" y="12"/>
                  </a:lnTo>
                  <a:lnTo>
                    <a:pt x="1" y="5"/>
                  </a:lnTo>
                  <a:lnTo>
                    <a:pt x="6" y="0"/>
                  </a:lnTo>
                  <a:lnTo>
                    <a:pt x="13" y="1"/>
                  </a:lnTo>
                  <a:lnTo>
                    <a:pt x="18" y="9"/>
                  </a:lnTo>
                  <a:close/>
                </a:path>
              </a:pathLst>
            </a:custGeom>
            <a:solidFill>
              <a:srgbClr val="000000"/>
            </a:solidFill>
            <a:ln w="9525">
              <a:noFill/>
              <a:round/>
            </a:ln>
          </p:spPr>
          <p:txBody>
            <a:bodyPr/>
            <a:lstStyle/>
            <a:p>
              <a:endParaRPr lang="zh-CN" altLang="en-US"/>
            </a:p>
          </p:txBody>
        </p:sp>
        <p:sp>
          <p:nvSpPr>
            <p:cNvPr id="17711" name="Freeform 249"/>
            <p:cNvSpPr/>
            <p:nvPr/>
          </p:nvSpPr>
          <p:spPr bwMode="auto">
            <a:xfrm>
              <a:off x="1595" y="3563"/>
              <a:ext cx="10" cy="45"/>
            </a:xfrm>
            <a:custGeom>
              <a:avLst/>
              <a:gdLst>
                <a:gd name="T0" fmla="*/ 1 w 20"/>
                <a:gd name="T1" fmla="*/ 0 h 91"/>
                <a:gd name="T2" fmla="*/ 1 w 20"/>
                <a:gd name="T3" fmla="*/ 0 h 91"/>
                <a:gd name="T4" fmla="*/ 1 w 20"/>
                <a:gd name="T5" fmla="*/ 0 h 91"/>
                <a:gd name="T6" fmla="*/ 1 w 20"/>
                <a:gd name="T7" fmla="*/ 0 h 91"/>
                <a:gd name="T8" fmla="*/ 1 w 20"/>
                <a:gd name="T9" fmla="*/ 0 h 91"/>
                <a:gd name="T10" fmla="*/ 1 w 20"/>
                <a:gd name="T11" fmla="*/ 0 h 91"/>
                <a:gd name="T12" fmla="*/ 1 w 20"/>
                <a:gd name="T13" fmla="*/ 0 h 91"/>
                <a:gd name="T14" fmla="*/ 1 w 20"/>
                <a:gd name="T15" fmla="*/ 0 h 91"/>
                <a:gd name="T16" fmla="*/ 1 w 20"/>
                <a:gd name="T17" fmla="*/ 0 h 91"/>
                <a:gd name="T18" fmla="*/ 1 w 20"/>
                <a:gd name="T19" fmla="*/ 0 h 91"/>
                <a:gd name="T20" fmla="*/ 1 w 20"/>
                <a:gd name="T21" fmla="*/ 0 h 91"/>
                <a:gd name="T22" fmla="*/ 1 w 20"/>
                <a:gd name="T23" fmla="*/ 0 h 91"/>
                <a:gd name="T24" fmla="*/ 0 w 20"/>
                <a:gd name="T25" fmla="*/ 0 h 91"/>
                <a:gd name="T26" fmla="*/ 0 w 20"/>
                <a:gd name="T27" fmla="*/ 0 h 91"/>
                <a:gd name="T28" fmla="*/ 0 w 20"/>
                <a:gd name="T29" fmla="*/ 0 h 91"/>
                <a:gd name="T30" fmla="*/ 0 w 20"/>
                <a:gd name="T31" fmla="*/ 0 h 91"/>
                <a:gd name="T32" fmla="*/ 0 w 20"/>
                <a:gd name="T33" fmla="*/ 0 h 91"/>
                <a:gd name="T34" fmla="*/ 0 w 20"/>
                <a:gd name="T35" fmla="*/ 0 h 91"/>
                <a:gd name="T36" fmla="*/ 0 w 20"/>
                <a:gd name="T37" fmla="*/ 0 h 91"/>
                <a:gd name="T38" fmla="*/ 1 w 20"/>
                <a:gd name="T39" fmla="*/ 0 h 91"/>
                <a:gd name="T40" fmla="*/ 0 w 20"/>
                <a:gd name="T41" fmla="*/ 0 h 91"/>
                <a:gd name="T42" fmla="*/ 1 w 20"/>
                <a:gd name="T43" fmla="*/ 0 h 91"/>
                <a:gd name="T44" fmla="*/ 1 w 20"/>
                <a:gd name="T45" fmla="*/ 0 h 91"/>
                <a:gd name="T46" fmla="*/ 1 w 20"/>
                <a:gd name="T47" fmla="*/ 0 h 91"/>
                <a:gd name="T48" fmla="*/ 1 w 20"/>
                <a:gd name="T49" fmla="*/ 0 h 91"/>
                <a:gd name="T50" fmla="*/ 1 w 20"/>
                <a:gd name="T51" fmla="*/ 0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
                <a:gd name="T79" fmla="*/ 0 h 91"/>
                <a:gd name="T80" fmla="*/ 20 w 20"/>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 h="91">
                  <a:moveTo>
                    <a:pt x="16" y="3"/>
                  </a:moveTo>
                  <a:lnTo>
                    <a:pt x="19" y="10"/>
                  </a:lnTo>
                  <a:lnTo>
                    <a:pt x="19" y="20"/>
                  </a:lnTo>
                  <a:lnTo>
                    <a:pt x="19" y="29"/>
                  </a:lnTo>
                  <a:lnTo>
                    <a:pt x="19" y="39"/>
                  </a:lnTo>
                  <a:lnTo>
                    <a:pt x="19" y="50"/>
                  </a:lnTo>
                  <a:lnTo>
                    <a:pt x="19" y="60"/>
                  </a:lnTo>
                  <a:lnTo>
                    <a:pt x="19" y="71"/>
                  </a:lnTo>
                  <a:lnTo>
                    <a:pt x="20" y="81"/>
                  </a:lnTo>
                  <a:lnTo>
                    <a:pt x="20" y="91"/>
                  </a:lnTo>
                  <a:lnTo>
                    <a:pt x="2" y="91"/>
                  </a:lnTo>
                  <a:lnTo>
                    <a:pt x="2" y="81"/>
                  </a:lnTo>
                  <a:lnTo>
                    <a:pt x="0" y="71"/>
                  </a:lnTo>
                  <a:lnTo>
                    <a:pt x="0" y="60"/>
                  </a:lnTo>
                  <a:lnTo>
                    <a:pt x="0" y="50"/>
                  </a:lnTo>
                  <a:lnTo>
                    <a:pt x="0" y="39"/>
                  </a:lnTo>
                  <a:lnTo>
                    <a:pt x="0" y="29"/>
                  </a:lnTo>
                  <a:lnTo>
                    <a:pt x="0" y="20"/>
                  </a:lnTo>
                  <a:lnTo>
                    <a:pt x="0" y="10"/>
                  </a:lnTo>
                  <a:lnTo>
                    <a:pt x="3" y="16"/>
                  </a:lnTo>
                  <a:lnTo>
                    <a:pt x="0" y="10"/>
                  </a:lnTo>
                  <a:lnTo>
                    <a:pt x="4" y="3"/>
                  </a:lnTo>
                  <a:lnTo>
                    <a:pt x="10" y="0"/>
                  </a:lnTo>
                  <a:lnTo>
                    <a:pt x="16" y="3"/>
                  </a:lnTo>
                  <a:lnTo>
                    <a:pt x="19" y="10"/>
                  </a:lnTo>
                  <a:lnTo>
                    <a:pt x="16" y="3"/>
                  </a:lnTo>
                  <a:close/>
                </a:path>
              </a:pathLst>
            </a:custGeom>
            <a:solidFill>
              <a:srgbClr val="000000"/>
            </a:solidFill>
            <a:ln w="9525">
              <a:noFill/>
              <a:round/>
            </a:ln>
          </p:spPr>
          <p:txBody>
            <a:bodyPr/>
            <a:lstStyle/>
            <a:p>
              <a:endParaRPr lang="zh-CN" altLang="en-US"/>
            </a:p>
          </p:txBody>
        </p:sp>
        <p:sp>
          <p:nvSpPr>
            <p:cNvPr id="17712" name="Freeform 250"/>
            <p:cNvSpPr/>
            <p:nvPr/>
          </p:nvSpPr>
          <p:spPr bwMode="auto">
            <a:xfrm>
              <a:off x="1585" y="3528"/>
              <a:ext cx="18" cy="43"/>
            </a:xfrm>
            <a:custGeom>
              <a:avLst/>
              <a:gdLst>
                <a:gd name="T0" fmla="*/ 1 w 36"/>
                <a:gd name="T1" fmla="*/ 1 h 85"/>
                <a:gd name="T2" fmla="*/ 1 w 36"/>
                <a:gd name="T3" fmla="*/ 1 h 85"/>
                <a:gd name="T4" fmla="*/ 1 w 36"/>
                <a:gd name="T5" fmla="*/ 1 h 85"/>
                <a:gd name="T6" fmla="*/ 1 w 36"/>
                <a:gd name="T7" fmla="*/ 1 h 85"/>
                <a:gd name="T8" fmla="*/ 1 w 36"/>
                <a:gd name="T9" fmla="*/ 1 h 85"/>
                <a:gd name="T10" fmla="*/ 1 w 36"/>
                <a:gd name="T11" fmla="*/ 1 h 85"/>
                <a:gd name="T12" fmla="*/ 1 w 36"/>
                <a:gd name="T13" fmla="*/ 1 h 85"/>
                <a:gd name="T14" fmla="*/ 1 w 36"/>
                <a:gd name="T15" fmla="*/ 1 h 85"/>
                <a:gd name="T16" fmla="*/ 1 w 36"/>
                <a:gd name="T17" fmla="*/ 1 h 85"/>
                <a:gd name="T18" fmla="*/ 1 w 36"/>
                <a:gd name="T19" fmla="*/ 1 h 85"/>
                <a:gd name="T20" fmla="*/ 1 w 36"/>
                <a:gd name="T21" fmla="*/ 1 h 85"/>
                <a:gd name="T22" fmla="*/ 1 w 36"/>
                <a:gd name="T23" fmla="*/ 1 h 85"/>
                <a:gd name="T24" fmla="*/ 1 w 36"/>
                <a:gd name="T25" fmla="*/ 1 h 85"/>
                <a:gd name="T26" fmla="*/ 1 w 36"/>
                <a:gd name="T27" fmla="*/ 1 h 85"/>
                <a:gd name="T28" fmla="*/ 0 w 36"/>
                <a:gd name="T29" fmla="*/ 1 h 85"/>
                <a:gd name="T30" fmla="*/ 0 w 36"/>
                <a:gd name="T31" fmla="*/ 1 h 85"/>
                <a:gd name="T32" fmla="*/ 0 w 36"/>
                <a:gd name="T33" fmla="*/ 1 h 85"/>
                <a:gd name="T34" fmla="*/ 1 w 36"/>
                <a:gd name="T35" fmla="*/ 1 h 85"/>
                <a:gd name="T36" fmla="*/ 1 w 36"/>
                <a:gd name="T37" fmla="*/ 0 h 85"/>
                <a:gd name="T38" fmla="*/ 1 w 36"/>
                <a:gd name="T39" fmla="*/ 0 h 85"/>
                <a:gd name="T40" fmla="*/ 1 w 36"/>
                <a:gd name="T41" fmla="*/ 1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5"/>
                <a:gd name="T65" fmla="*/ 36 w 36"/>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5">
                  <a:moveTo>
                    <a:pt x="24" y="7"/>
                  </a:moveTo>
                  <a:lnTo>
                    <a:pt x="23" y="7"/>
                  </a:lnTo>
                  <a:lnTo>
                    <a:pt x="20" y="16"/>
                  </a:lnTo>
                  <a:lnTo>
                    <a:pt x="18" y="22"/>
                  </a:lnTo>
                  <a:lnTo>
                    <a:pt x="18" y="31"/>
                  </a:lnTo>
                  <a:lnTo>
                    <a:pt x="18" y="39"/>
                  </a:lnTo>
                  <a:lnTo>
                    <a:pt x="20" y="46"/>
                  </a:lnTo>
                  <a:lnTo>
                    <a:pt x="24" y="54"/>
                  </a:lnTo>
                  <a:lnTo>
                    <a:pt x="30" y="64"/>
                  </a:lnTo>
                  <a:lnTo>
                    <a:pt x="36" y="72"/>
                  </a:lnTo>
                  <a:lnTo>
                    <a:pt x="23" y="85"/>
                  </a:lnTo>
                  <a:lnTo>
                    <a:pt x="14" y="75"/>
                  </a:lnTo>
                  <a:lnTo>
                    <a:pt x="8" y="64"/>
                  </a:lnTo>
                  <a:lnTo>
                    <a:pt x="2" y="53"/>
                  </a:lnTo>
                  <a:lnTo>
                    <a:pt x="0" y="42"/>
                  </a:lnTo>
                  <a:lnTo>
                    <a:pt x="0" y="31"/>
                  </a:lnTo>
                  <a:lnTo>
                    <a:pt x="0" y="20"/>
                  </a:lnTo>
                  <a:lnTo>
                    <a:pt x="2" y="10"/>
                  </a:lnTo>
                  <a:lnTo>
                    <a:pt x="7" y="0"/>
                  </a:lnTo>
                  <a:lnTo>
                    <a:pt x="6" y="0"/>
                  </a:lnTo>
                  <a:lnTo>
                    <a:pt x="24" y="7"/>
                  </a:lnTo>
                  <a:close/>
                </a:path>
              </a:pathLst>
            </a:custGeom>
            <a:solidFill>
              <a:srgbClr val="000000"/>
            </a:solidFill>
            <a:ln w="9525">
              <a:noFill/>
              <a:round/>
            </a:ln>
          </p:spPr>
          <p:txBody>
            <a:bodyPr/>
            <a:lstStyle/>
            <a:p>
              <a:endParaRPr lang="zh-CN" altLang="en-US"/>
            </a:p>
          </p:txBody>
        </p:sp>
        <p:sp>
          <p:nvSpPr>
            <p:cNvPr id="17713" name="Freeform 251"/>
            <p:cNvSpPr/>
            <p:nvPr/>
          </p:nvSpPr>
          <p:spPr bwMode="auto">
            <a:xfrm>
              <a:off x="1588" y="3467"/>
              <a:ext cx="68" cy="65"/>
            </a:xfrm>
            <a:custGeom>
              <a:avLst/>
              <a:gdLst>
                <a:gd name="T0" fmla="*/ 1 w 135"/>
                <a:gd name="T1" fmla="*/ 1 h 128"/>
                <a:gd name="T2" fmla="*/ 1 w 135"/>
                <a:gd name="T3" fmla="*/ 1 h 128"/>
                <a:gd name="T4" fmla="*/ 1 w 135"/>
                <a:gd name="T5" fmla="*/ 1 h 128"/>
                <a:gd name="T6" fmla="*/ 1 w 135"/>
                <a:gd name="T7" fmla="*/ 1 h 128"/>
                <a:gd name="T8" fmla="*/ 1 w 135"/>
                <a:gd name="T9" fmla="*/ 1 h 128"/>
                <a:gd name="T10" fmla="*/ 1 w 135"/>
                <a:gd name="T11" fmla="*/ 1 h 128"/>
                <a:gd name="T12" fmla="*/ 1 w 135"/>
                <a:gd name="T13" fmla="*/ 1 h 128"/>
                <a:gd name="T14" fmla="*/ 1 w 135"/>
                <a:gd name="T15" fmla="*/ 1 h 128"/>
                <a:gd name="T16" fmla="*/ 1 w 135"/>
                <a:gd name="T17" fmla="*/ 1 h 128"/>
                <a:gd name="T18" fmla="*/ 1 w 135"/>
                <a:gd name="T19" fmla="*/ 1 h 128"/>
                <a:gd name="T20" fmla="*/ 0 w 135"/>
                <a:gd name="T21" fmla="*/ 1 h 128"/>
                <a:gd name="T22" fmla="*/ 1 w 135"/>
                <a:gd name="T23" fmla="*/ 1 h 128"/>
                <a:gd name="T24" fmla="*/ 1 w 135"/>
                <a:gd name="T25" fmla="*/ 1 h 128"/>
                <a:gd name="T26" fmla="*/ 1 w 135"/>
                <a:gd name="T27" fmla="*/ 1 h 128"/>
                <a:gd name="T28" fmla="*/ 1 w 135"/>
                <a:gd name="T29" fmla="*/ 1 h 128"/>
                <a:gd name="T30" fmla="*/ 1 w 135"/>
                <a:gd name="T31" fmla="*/ 1 h 128"/>
                <a:gd name="T32" fmla="*/ 1 w 135"/>
                <a:gd name="T33" fmla="*/ 1 h 128"/>
                <a:gd name="T34" fmla="*/ 1 w 135"/>
                <a:gd name="T35" fmla="*/ 1 h 128"/>
                <a:gd name="T36" fmla="*/ 1 w 135"/>
                <a:gd name="T37" fmla="*/ 1 h 128"/>
                <a:gd name="T38" fmla="*/ 1 w 135"/>
                <a:gd name="T39" fmla="*/ 1 h 128"/>
                <a:gd name="T40" fmla="*/ 1 w 135"/>
                <a:gd name="T41" fmla="*/ 1 h 128"/>
                <a:gd name="T42" fmla="*/ 1 w 135"/>
                <a:gd name="T43" fmla="*/ 0 h 128"/>
                <a:gd name="T44" fmla="*/ 1 w 135"/>
                <a:gd name="T45" fmla="*/ 1 h 128"/>
                <a:gd name="T46" fmla="*/ 1 w 135"/>
                <a:gd name="T47" fmla="*/ 1 h 128"/>
                <a:gd name="T48" fmla="*/ 1 w 135"/>
                <a:gd name="T49" fmla="*/ 1 h 128"/>
                <a:gd name="T50" fmla="*/ 1 w 135"/>
                <a:gd name="T51" fmla="*/ 1 h 1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5"/>
                <a:gd name="T79" fmla="*/ 0 h 128"/>
                <a:gd name="T80" fmla="*/ 135 w 135"/>
                <a:gd name="T81" fmla="*/ 128 h 1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5" h="128">
                  <a:moveTo>
                    <a:pt x="135" y="11"/>
                  </a:moveTo>
                  <a:lnTo>
                    <a:pt x="131" y="17"/>
                  </a:lnTo>
                  <a:lnTo>
                    <a:pt x="113" y="27"/>
                  </a:lnTo>
                  <a:lnTo>
                    <a:pt x="94" y="39"/>
                  </a:lnTo>
                  <a:lnTo>
                    <a:pt x="77" y="50"/>
                  </a:lnTo>
                  <a:lnTo>
                    <a:pt x="62" y="63"/>
                  </a:lnTo>
                  <a:lnTo>
                    <a:pt x="48" y="77"/>
                  </a:lnTo>
                  <a:lnTo>
                    <a:pt x="36" y="93"/>
                  </a:lnTo>
                  <a:lnTo>
                    <a:pt x="25" y="110"/>
                  </a:lnTo>
                  <a:lnTo>
                    <a:pt x="18" y="128"/>
                  </a:lnTo>
                  <a:lnTo>
                    <a:pt x="0" y="121"/>
                  </a:lnTo>
                  <a:lnTo>
                    <a:pt x="9" y="101"/>
                  </a:lnTo>
                  <a:lnTo>
                    <a:pt x="20" y="81"/>
                  </a:lnTo>
                  <a:lnTo>
                    <a:pt x="34" y="65"/>
                  </a:lnTo>
                  <a:lnTo>
                    <a:pt x="49" y="49"/>
                  </a:lnTo>
                  <a:lnTo>
                    <a:pt x="66" y="34"/>
                  </a:lnTo>
                  <a:lnTo>
                    <a:pt x="85" y="23"/>
                  </a:lnTo>
                  <a:lnTo>
                    <a:pt x="103" y="11"/>
                  </a:lnTo>
                  <a:lnTo>
                    <a:pt x="122" y="1"/>
                  </a:lnTo>
                  <a:lnTo>
                    <a:pt x="117" y="6"/>
                  </a:lnTo>
                  <a:lnTo>
                    <a:pt x="122" y="1"/>
                  </a:lnTo>
                  <a:lnTo>
                    <a:pt x="128" y="0"/>
                  </a:lnTo>
                  <a:lnTo>
                    <a:pt x="134" y="4"/>
                  </a:lnTo>
                  <a:lnTo>
                    <a:pt x="135" y="11"/>
                  </a:lnTo>
                  <a:lnTo>
                    <a:pt x="131" y="17"/>
                  </a:lnTo>
                  <a:lnTo>
                    <a:pt x="135" y="11"/>
                  </a:lnTo>
                  <a:close/>
                </a:path>
              </a:pathLst>
            </a:custGeom>
            <a:solidFill>
              <a:srgbClr val="000000"/>
            </a:solidFill>
            <a:ln w="9525">
              <a:noFill/>
              <a:round/>
            </a:ln>
          </p:spPr>
          <p:txBody>
            <a:bodyPr/>
            <a:lstStyle/>
            <a:p>
              <a:endParaRPr lang="zh-CN" altLang="en-US"/>
            </a:p>
          </p:txBody>
        </p:sp>
        <p:sp>
          <p:nvSpPr>
            <p:cNvPr id="17714" name="Freeform 252"/>
            <p:cNvSpPr/>
            <p:nvPr/>
          </p:nvSpPr>
          <p:spPr bwMode="auto">
            <a:xfrm>
              <a:off x="1647" y="3328"/>
              <a:ext cx="17" cy="145"/>
            </a:xfrm>
            <a:custGeom>
              <a:avLst/>
              <a:gdLst>
                <a:gd name="T0" fmla="*/ 0 w 35"/>
                <a:gd name="T1" fmla="*/ 1 h 290"/>
                <a:gd name="T2" fmla="*/ 0 w 35"/>
                <a:gd name="T3" fmla="*/ 1 h 290"/>
                <a:gd name="T4" fmla="*/ 0 w 35"/>
                <a:gd name="T5" fmla="*/ 1 h 290"/>
                <a:gd name="T6" fmla="*/ 0 w 35"/>
                <a:gd name="T7" fmla="*/ 1 h 290"/>
                <a:gd name="T8" fmla="*/ 0 w 35"/>
                <a:gd name="T9" fmla="*/ 1 h 290"/>
                <a:gd name="T10" fmla="*/ 0 w 35"/>
                <a:gd name="T11" fmla="*/ 1 h 290"/>
                <a:gd name="T12" fmla="*/ 0 w 35"/>
                <a:gd name="T13" fmla="*/ 1 h 290"/>
                <a:gd name="T14" fmla="*/ 0 w 35"/>
                <a:gd name="T15" fmla="*/ 1 h 290"/>
                <a:gd name="T16" fmla="*/ 0 w 35"/>
                <a:gd name="T17" fmla="*/ 1 h 290"/>
                <a:gd name="T18" fmla="*/ 0 w 35"/>
                <a:gd name="T19" fmla="*/ 1 h 290"/>
                <a:gd name="T20" fmla="*/ 0 w 35"/>
                <a:gd name="T21" fmla="*/ 1 h 290"/>
                <a:gd name="T22" fmla="*/ 0 w 35"/>
                <a:gd name="T23" fmla="*/ 1 h 290"/>
                <a:gd name="T24" fmla="*/ 0 w 35"/>
                <a:gd name="T25" fmla="*/ 1 h 290"/>
                <a:gd name="T26" fmla="*/ 0 w 35"/>
                <a:gd name="T27" fmla="*/ 1 h 290"/>
                <a:gd name="T28" fmla="*/ 0 w 35"/>
                <a:gd name="T29" fmla="*/ 1 h 290"/>
                <a:gd name="T30" fmla="*/ 0 w 35"/>
                <a:gd name="T31" fmla="*/ 1 h 290"/>
                <a:gd name="T32" fmla="*/ 0 w 35"/>
                <a:gd name="T33" fmla="*/ 1 h 290"/>
                <a:gd name="T34" fmla="*/ 0 w 35"/>
                <a:gd name="T35" fmla="*/ 1 h 290"/>
                <a:gd name="T36" fmla="*/ 0 w 35"/>
                <a:gd name="T37" fmla="*/ 1 h 290"/>
                <a:gd name="T38" fmla="*/ 0 w 35"/>
                <a:gd name="T39" fmla="*/ 1 h 290"/>
                <a:gd name="T40" fmla="*/ 0 w 35"/>
                <a:gd name="T41" fmla="*/ 1 h 290"/>
                <a:gd name="T42" fmla="*/ 0 w 35"/>
                <a:gd name="T43" fmla="*/ 1 h 290"/>
                <a:gd name="T44" fmla="*/ 0 w 35"/>
                <a:gd name="T45" fmla="*/ 1 h 290"/>
                <a:gd name="T46" fmla="*/ 0 w 35"/>
                <a:gd name="T47" fmla="*/ 1 h 290"/>
                <a:gd name="T48" fmla="*/ 0 w 35"/>
                <a:gd name="T49" fmla="*/ 1 h 290"/>
                <a:gd name="T50" fmla="*/ 0 w 35"/>
                <a:gd name="T51" fmla="*/ 1 h 290"/>
                <a:gd name="T52" fmla="*/ 0 w 35"/>
                <a:gd name="T53" fmla="*/ 1 h 290"/>
                <a:gd name="T54" fmla="*/ 0 w 35"/>
                <a:gd name="T55" fmla="*/ 1 h 290"/>
                <a:gd name="T56" fmla="*/ 0 w 35"/>
                <a:gd name="T57" fmla="*/ 1 h 290"/>
                <a:gd name="T58" fmla="*/ 0 w 35"/>
                <a:gd name="T59" fmla="*/ 1 h 290"/>
                <a:gd name="T60" fmla="*/ 0 w 35"/>
                <a:gd name="T61" fmla="*/ 1 h 290"/>
                <a:gd name="T62" fmla="*/ 0 w 35"/>
                <a:gd name="T63" fmla="*/ 1 h 290"/>
                <a:gd name="T64" fmla="*/ 0 w 35"/>
                <a:gd name="T65" fmla="*/ 1 h 290"/>
                <a:gd name="T66" fmla="*/ 0 w 35"/>
                <a:gd name="T67" fmla="*/ 1 h 290"/>
                <a:gd name="T68" fmla="*/ 0 w 35"/>
                <a:gd name="T69" fmla="*/ 1 h 290"/>
                <a:gd name="T70" fmla="*/ 0 w 35"/>
                <a:gd name="T71" fmla="*/ 0 h 290"/>
                <a:gd name="T72" fmla="*/ 0 w 35"/>
                <a:gd name="T73" fmla="*/ 1 h 290"/>
                <a:gd name="T74" fmla="*/ 0 w 35"/>
                <a:gd name="T75" fmla="*/ 1 h 290"/>
                <a:gd name="T76" fmla="*/ 0 w 35"/>
                <a:gd name="T77" fmla="*/ 0 h 290"/>
                <a:gd name="T78" fmla="*/ 0 w 35"/>
                <a:gd name="T79" fmla="*/ 1 h 290"/>
                <a:gd name="T80" fmla="*/ 0 w 35"/>
                <a:gd name="T81" fmla="*/ 1 h 290"/>
                <a:gd name="T82" fmla="*/ 0 w 35"/>
                <a:gd name="T83" fmla="*/ 1 h 2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290"/>
                <a:gd name="T128" fmla="*/ 35 w 35"/>
                <a:gd name="T129" fmla="*/ 290 h 2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290">
                  <a:moveTo>
                    <a:pt x="25" y="19"/>
                  </a:moveTo>
                  <a:lnTo>
                    <a:pt x="35" y="11"/>
                  </a:lnTo>
                  <a:lnTo>
                    <a:pt x="34" y="28"/>
                  </a:lnTo>
                  <a:lnTo>
                    <a:pt x="33" y="44"/>
                  </a:lnTo>
                  <a:lnTo>
                    <a:pt x="33" y="61"/>
                  </a:lnTo>
                  <a:lnTo>
                    <a:pt x="33" y="78"/>
                  </a:lnTo>
                  <a:lnTo>
                    <a:pt x="32" y="96"/>
                  </a:lnTo>
                  <a:lnTo>
                    <a:pt x="32" y="114"/>
                  </a:lnTo>
                  <a:lnTo>
                    <a:pt x="32" y="131"/>
                  </a:lnTo>
                  <a:lnTo>
                    <a:pt x="32" y="149"/>
                  </a:lnTo>
                  <a:lnTo>
                    <a:pt x="32" y="167"/>
                  </a:lnTo>
                  <a:lnTo>
                    <a:pt x="31" y="185"/>
                  </a:lnTo>
                  <a:lnTo>
                    <a:pt x="30" y="203"/>
                  </a:lnTo>
                  <a:lnTo>
                    <a:pt x="29" y="220"/>
                  </a:lnTo>
                  <a:lnTo>
                    <a:pt x="27" y="237"/>
                  </a:lnTo>
                  <a:lnTo>
                    <a:pt x="25" y="254"/>
                  </a:lnTo>
                  <a:lnTo>
                    <a:pt x="22" y="273"/>
                  </a:lnTo>
                  <a:lnTo>
                    <a:pt x="18" y="290"/>
                  </a:lnTo>
                  <a:lnTo>
                    <a:pt x="0" y="285"/>
                  </a:lnTo>
                  <a:lnTo>
                    <a:pt x="4" y="268"/>
                  </a:lnTo>
                  <a:lnTo>
                    <a:pt x="7" y="252"/>
                  </a:lnTo>
                  <a:lnTo>
                    <a:pt x="9" y="235"/>
                  </a:lnTo>
                  <a:lnTo>
                    <a:pt x="10" y="218"/>
                  </a:lnTo>
                  <a:lnTo>
                    <a:pt x="11" y="200"/>
                  </a:lnTo>
                  <a:lnTo>
                    <a:pt x="13" y="183"/>
                  </a:lnTo>
                  <a:lnTo>
                    <a:pt x="14" y="167"/>
                  </a:lnTo>
                  <a:lnTo>
                    <a:pt x="14" y="149"/>
                  </a:lnTo>
                  <a:lnTo>
                    <a:pt x="14" y="131"/>
                  </a:lnTo>
                  <a:lnTo>
                    <a:pt x="14" y="114"/>
                  </a:lnTo>
                  <a:lnTo>
                    <a:pt x="14" y="96"/>
                  </a:lnTo>
                  <a:lnTo>
                    <a:pt x="15" y="78"/>
                  </a:lnTo>
                  <a:lnTo>
                    <a:pt x="15" y="61"/>
                  </a:lnTo>
                  <a:lnTo>
                    <a:pt x="15" y="44"/>
                  </a:lnTo>
                  <a:lnTo>
                    <a:pt x="16" y="26"/>
                  </a:lnTo>
                  <a:lnTo>
                    <a:pt x="17" y="8"/>
                  </a:lnTo>
                  <a:lnTo>
                    <a:pt x="27" y="0"/>
                  </a:lnTo>
                  <a:lnTo>
                    <a:pt x="17" y="8"/>
                  </a:lnTo>
                  <a:lnTo>
                    <a:pt x="21" y="3"/>
                  </a:lnTo>
                  <a:lnTo>
                    <a:pt x="27" y="0"/>
                  </a:lnTo>
                  <a:lnTo>
                    <a:pt x="33" y="4"/>
                  </a:lnTo>
                  <a:lnTo>
                    <a:pt x="35" y="11"/>
                  </a:lnTo>
                  <a:lnTo>
                    <a:pt x="25" y="19"/>
                  </a:lnTo>
                  <a:close/>
                </a:path>
              </a:pathLst>
            </a:custGeom>
            <a:solidFill>
              <a:srgbClr val="000000"/>
            </a:solidFill>
            <a:ln w="9525">
              <a:noFill/>
              <a:round/>
            </a:ln>
          </p:spPr>
          <p:txBody>
            <a:bodyPr/>
            <a:lstStyle/>
            <a:p>
              <a:endParaRPr lang="zh-CN" altLang="en-US"/>
            </a:p>
          </p:txBody>
        </p:sp>
        <p:sp>
          <p:nvSpPr>
            <p:cNvPr id="17715" name="Freeform 253"/>
            <p:cNvSpPr/>
            <p:nvPr/>
          </p:nvSpPr>
          <p:spPr bwMode="auto">
            <a:xfrm>
              <a:off x="1659" y="3328"/>
              <a:ext cx="212" cy="42"/>
            </a:xfrm>
            <a:custGeom>
              <a:avLst/>
              <a:gdLst>
                <a:gd name="T0" fmla="*/ 1 w 424"/>
                <a:gd name="T1" fmla="*/ 1 h 83"/>
                <a:gd name="T2" fmla="*/ 1 w 424"/>
                <a:gd name="T3" fmla="*/ 1 h 83"/>
                <a:gd name="T4" fmla="*/ 1 w 424"/>
                <a:gd name="T5" fmla="*/ 1 h 83"/>
                <a:gd name="T6" fmla="*/ 1 w 424"/>
                <a:gd name="T7" fmla="*/ 1 h 83"/>
                <a:gd name="T8" fmla="*/ 1 w 424"/>
                <a:gd name="T9" fmla="*/ 1 h 83"/>
                <a:gd name="T10" fmla="*/ 1 w 424"/>
                <a:gd name="T11" fmla="*/ 1 h 83"/>
                <a:gd name="T12" fmla="*/ 1 w 424"/>
                <a:gd name="T13" fmla="*/ 1 h 83"/>
                <a:gd name="T14" fmla="*/ 1 w 424"/>
                <a:gd name="T15" fmla="*/ 1 h 83"/>
                <a:gd name="T16" fmla="*/ 1 w 424"/>
                <a:gd name="T17" fmla="*/ 1 h 83"/>
                <a:gd name="T18" fmla="*/ 1 w 424"/>
                <a:gd name="T19" fmla="*/ 1 h 83"/>
                <a:gd name="T20" fmla="*/ 1 w 424"/>
                <a:gd name="T21" fmla="*/ 1 h 83"/>
                <a:gd name="T22" fmla="*/ 1 w 424"/>
                <a:gd name="T23" fmla="*/ 1 h 83"/>
                <a:gd name="T24" fmla="*/ 1 w 424"/>
                <a:gd name="T25" fmla="*/ 1 h 83"/>
                <a:gd name="T26" fmla="*/ 1 w 424"/>
                <a:gd name="T27" fmla="*/ 1 h 83"/>
                <a:gd name="T28" fmla="*/ 1 w 424"/>
                <a:gd name="T29" fmla="*/ 1 h 83"/>
                <a:gd name="T30" fmla="*/ 1 w 424"/>
                <a:gd name="T31" fmla="*/ 1 h 83"/>
                <a:gd name="T32" fmla="*/ 1 w 424"/>
                <a:gd name="T33" fmla="*/ 1 h 83"/>
                <a:gd name="T34" fmla="*/ 0 w 424"/>
                <a:gd name="T35" fmla="*/ 1 h 83"/>
                <a:gd name="T36" fmla="*/ 1 w 424"/>
                <a:gd name="T37" fmla="*/ 0 h 83"/>
                <a:gd name="T38" fmla="*/ 1 w 424"/>
                <a:gd name="T39" fmla="*/ 1 h 83"/>
                <a:gd name="T40" fmla="*/ 1 w 424"/>
                <a:gd name="T41" fmla="*/ 1 h 83"/>
                <a:gd name="T42" fmla="*/ 1 w 424"/>
                <a:gd name="T43" fmla="*/ 1 h 83"/>
                <a:gd name="T44" fmla="*/ 1 w 424"/>
                <a:gd name="T45" fmla="*/ 1 h 83"/>
                <a:gd name="T46" fmla="*/ 1 w 424"/>
                <a:gd name="T47" fmla="*/ 1 h 83"/>
                <a:gd name="T48" fmla="*/ 1 w 424"/>
                <a:gd name="T49" fmla="*/ 1 h 83"/>
                <a:gd name="T50" fmla="*/ 1 w 424"/>
                <a:gd name="T51" fmla="*/ 1 h 83"/>
                <a:gd name="T52" fmla="*/ 1 w 424"/>
                <a:gd name="T53" fmla="*/ 1 h 83"/>
                <a:gd name="T54" fmla="*/ 1 w 424"/>
                <a:gd name="T55" fmla="*/ 1 h 83"/>
                <a:gd name="T56" fmla="*/ 1 w 424"/>
                <a:gd name="T57" fmla="*/ 1 h 83"/>
                <a:gd name="T58" fmla="*/ 1 w 424"/>
                <a:gd name="T59" fmla="*/ 1 h 83"/>
                <a:gd name="T60" fmla="*/ 1 w 424"/>
                <a:gd name="T61" fmla="*/ 1 h 83"/>
                <a:gd name="T62" fmla="*/ 1 w 424"/>
                <a:gd name="T63" fmla="*/ 1 h 83"/>
                <a:gd name="T64" fmla="*/ 1 w 424"/>
                <a:gd name="T65" fmla="*/ 1 h 83"/>
                <a:gd name="T66" fmla="*/ 1 w 424"/>
                <a:gd name="T67" fmla="*/ 1 h 83"/>
                <a:gd name="T68" fmla="*/ 1 w 424"/>
                <a:gd name="T69" fmla="*/ 1 h 83"/>
                <a:gd name="T70" fmla="*/ 1 w 424"/>
                <a:gd name="T71" fmla="*/ 1 h 83"/>
                <a:gd name="T72" fmla="*/ 1 w 424"/>
                <a:gd name="T73" fmla="*/ 1 h 83"/>
                <a:gd name="T74" fmla="*/ 1 w 424"/>
                <a:gd name="T75" fmla="*/ 1 h 83"/>
                <a:gd name="T76" fmla="*/ 1 w 424"/>
                <a:gd name="T77" fmla="*/ 1 h 83"/>
                <a:gd name="T78" fmla="*/ 1 w 424"/>
                <a:gd name="T79" fmla="*/ 1 h 83"/>
                <a:gd name="T80" fmla="*/ 1 w 424"/>
                <a:gd name="T81" fmla="*/ 1 h 83"/>
                <a:gd name="T82" fmla="*/ 1 w 424"/>
                <a:gd name="T83" fmla="*/ 1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4"/>
                <a:gd name="T127" fmla="*/ 0 h 83"/>
                <a:gd name="T128" fmla="*/ 424 w 424"/>
                <a:gd name="T129" fmla="*/ 83 h 8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4" h="83">
                  <a:moveTo>
                    <a:pt x="407" y="69"/>
                  </a:moveTo>
                  <a:lnTo>
                    <a:pt x="414" y="83"/>
                  </a:lnTo>
                  <a:lnTo>
                    <a:pt x="388" y="78"/>
                  </a:lnTo>
                  <a:lnTo>
                    <a:pt x="363" y="75"/>
                  </a:lnTo>
                  <a:lnTo>
                    <a:pt x="336" y="70"/>
                  </a:lnTo>
                  <a:lnTo>
                    <a:pt x="310" y="67"/>
                  </a:lnTo>
                  <a:lnTo>
                    <a:pt x="285" y="62"/>
                  </a:lnTo>
                  <a:lnTo>
                    <a:pt x="259" y="59"/>
                  </a:lnTo>
                  <a:lnTo>
                    <a:pt x="233" y="54"/>
                  </a:lnTo>
                  <a:lnTo>
                    <a:pt x="208" y="51"/>
                  </a:lnTo>
                  <a:lnTo>
                    <a:pt x="181" y="47"/>
                  </a:lnTo>
                  <a:lnTo>
                    <a:pt x="155" y="43"/>
                  </a:lnTo>
                  <a:lnTo>
                    <a:pt x="129" y="39"/>
                  </a:lnTo>
                  <a:lnTo>
                    <a:pt x="104" y="35"/>
                  </a:lnTo>
                  <a:lnTo>
                    <a:pt x="78" y="31"/>
                  </a:lnTo>
                  <a:lnTo>
                    <a:pt x="51" y="27"/>
                  </a:lnTo>
                  <a:lnTo>
                    <a:pt x="26" y="23"/>
                  </a:lnTo>
                  <a:lnTo>
                    <a:pt x="0" y="19"/>
                  </a:lnTo>
                  <a:lnTo>
                    <a:pt x="2" y="0"/>
                  </a:lnTo>
                  <a:lnTo>
                    <a:pt x="29" y="5"/>
                  </a:lnTo>
                  <a:lnTo>
                    <a:pt x="54" y="8"/>
                  </a:lnTo>
                  <a:lnTo>
                    <a:pt x="80" y="13"/>
                  </a:lnTo>
                  <a:lnTo>
                    <a:pt x="106" y="16"/>
                  </a:lnTo>
                  <a:lnTo>
                    <a:pt x="131" y="21"/>
                  </a:lnTo>
                  <a:lnTo>
                    <a:pt x="157" y="24"/>
                  </a:lnTo>
                  <a:lnTo>
                    <a:pt x="184" y="29"/>
                  </a:lnTo>
                  <a:lnTo>
                    <a:pt x="210" y="32"/>
                  </a:lnTo>
                  <a:lnTo>
                    <a:pt x="235" y="36"/>
                  </a:lnTo>
                  <a:lnTo>
                    <a:pt x="261" y="41"/>
                  </a:lnTo>
                  <a:lnTo>
                    <a:pt x="287" y="44"/>
                  </a:lnTo>
                  <a:lnTo>
                    <a:pt x="313" y="49"/>
                  </a:lnTo>
                  <a:lnTo>
                    <a:pt x="339" y="52"/>
                  </a:lnTo>
                  <a:lnTo>
                    <a:pt x="365" y="57"/>
                  </a:lnTo>
                  <a:lnTo>
                    <a:pt x="390" y="60"/>
                  </a:lnTo>
                  <a:lnTo>
                    <a:pt x="416" y="65"/>
                  </a:lnTo>
                  <a:lnTo>
                    <a:pt x="423" y="78"/>
                  </a:lnTo>
                  <a:lnTo>
                    <a:pt x="416" y="65"/>
                  </a:lnTo>
                  <a:lnTo>
                    <a:pt x="422" y="68"/>
                  </a:lnTo>
                  <a:lnTo>
                    <a:pt x="424" y="75"/>
                  </a:lnTo>
                  <a:lnTo>
                    <a:pt x="421" y="81"/>
                  </a:lnTo>
                  <a:lnTo>
                    <a:pt x="414" y="83"/>
                  </a:lnTo>
                  <a:lnTo>
                    <a:pt x="407" y="69"/>
                  </a:lnTo>
                  <a:close/>
                </a:path>
              </a:pathLst>
            </a:custGeom>
            <a:solidFill>
              <a:srgbClr val="000000"/>
            </a:solidFill>
            <a:ln w="9525">
              <a:noFill/>
              <a:round/>
            </a:ln>
          </p:spPr>
          <p:txBody>
            <a:bodyPr/>
            <a:lstStyle/>
            <a:p>
              <a:endParaRPr lang="zh-CN" altLang="en-US"/>
            </a:p>
          </p:txBody>
        </p:sp>
        <p:sp>
          <p:nvSpPr>
            <p:cNvPr id="17716" name="Freeform 254"/>
            <p:cNvSpPr/>
            <p:nvPr/>
          </p:nvSpPr>
          <p:spPr bwMode="auto">
            <a:xfrm>
              <a:off x="1657" y="3321"/>
              <a:ext cx="211" cy="53"/>
            </a:xfrm>
            <a:custGeom>
              <a:avLst/>
              <a:gdLst>
                <a:gd name="T0" fmla="*/ 1 w 422"/>
                <a:gd name="T1" fmla="*/ 1 h 106"/>
                <a:gd name="T2" fmla="*/ 1 w 422"/>
                <a:gd name="T3" fmla="*/ 1 h 106"/>
                <a:gd name="T4" fmla="*/ 1 w 422"/>
                <a:gd name="T5" fmla="*/ 0 h 106"/>
                <a:gd name="T6" fmla="*/ 1 w 422"/>
                <a:gd name="T7" fmla="*/ 0 h 106"/>
                <a:gd name="T8" fmla="*/ 1 w 422"/>
                <a:gd name="T9" fmla="*/ 1 h 106"/>
                <a:gd name="T10" fmla="*/ 1 w 422"/>
                <a:gd name="T11" fmla="*/ 1 h 106"/>
                <a:gd name="T12" fmla="*/ 1 w 422"/>
                <a:gd name="T13" fmla="*/ 1 h 106"/>
                <a:gd name="T14" fmla="*/ 1 w 422"/>
                <a:gd name="T15" fmla="*/ 1 h 106"/>
                <a:gd name="T16" fmla="*/ 1 w 422"/>
                <a:gd name="T17" fmla="*/ 1 h 106"/>
                <a:gd name="T18" fmla="*/ 1 w 422"/>
                <a:gd name="T19" fmla="*/ 1 h 106"/>
                <a:gd name="T20" fmla="*/ 1 w 422"/>
                <a:gd name="T21" fmla="*/ 1 h 106"/>
                <a:gd name="T22" fmla="*/ 1 w 422"/>
                <a:gd name="T23" fmla="*/ 1 h 106"/>
                <a:gd name="T24" fmla="*/ 1 w 422"/>
                <a:gd name="T25" fmla="*/ 1 h 106"/>
                <a:gd name="T26" fmla="*/ 1 w 422"/>
                <a:gd name="T27" fmla="*/ 1 h 106"/>
                <a:gd name="T28" fmla="*/ 1 w 422"/>
                <a:gd name="T29" fmla="*/ 1 h 106"/>
                <a:gd name="T30" fmla="*/ 1 w 422"/>
                <a:gd name="T31" fmla="*/ 1 h 106"/>
                <a:gd name="T32" fmla="*/ 1 w 422"/>
                <a:gd name="T33" fmla="*/ 1 h 106"/>
                <a:gd name="T34" fmla="*/ 1 w 422"/>
                <a:gd name="T35" fmla="*/ 1 h 106"/>
                <a:gd name="T36" fmla="*/ 1 w 422"/>
                <a:gd name="T37" fmla="*/ 1 h 106"/>
                <a:gd name="T38" fmla="*/ 1 w 422"/>
                <a:gd name="T39" fmla="*/ 1 h 106"/>
                <a:gd name="T40" fmla="*/ 1 w 422"/>
                <a:gd name="T41" fmla="*/ 1 h 106"/>
                <a:gd name="T42" fmla="*/ 1 w 422"/>
                <a:gd name="T43" fmla="*/ 1 h 106"/>
                <a:gd name="T44" fmla="*/ 1 w 422"/>
                <a:gd name="T45" fmla="*/ 1 h 106"/>
                <a:gd name="T46" fmla="*/ 1 w 422"/>
                <a:gd name="T47" fmla="*/ 1 h 106"/>
                <a:gd name="T48" fmla="*/ 1 w 422"/>
                <a:gd name="T49" fmla="*/ 1 h 106"/>
                <a:gd name="T50" fmla="*/ 1 w 422"/>
                <a:gd name="T51" fmla="*/ 1 h 106"/>
                <a:gd name="T52" fmla="*/ 1 w 422"/>
                <a:gd name="T53" fmla="*/ 1 h 106"/>
                <a:gd name="T54" fmla="*/ 1 w 422"/>
                <a:gd name="T55" fmla="*/ 1 h 106"/>
                <a:gd name="T56" fmla="*/ 1 w 422"/>
                <a:gd name="T57" fmla="*/ 1 h 106"/>
                <a:gd name="T58" fmla="*/ 1 w 422"/>
                <a:gd name="T59" fmla="*/ 1 h 106"/>
                <a:gd name="T60" fmla="*/ 1 w 422"/>
                <a:gd name="T61" fmla="*/ 1 h 106"/>
                <a:gd name="T62" fmla="*/ 1 w 422"/>
                <a:gd name="T63" fmla="*/ 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2"/>
                <a:gd name="T97" fmla="*/ 0 h 106"/>
                <a:gd name="T98" fmla="*/ 422 w 422"/>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2" h="106">
                  <a:moveTo>
                    <a:pt x="207" y="8"/>
                  </a:moveTo>
                  <a:lnTo>
                    <a:pt x="186" y="6"/>
                  </a:lnTo>
                  <a:lnTo>
                    <a:pt x="165" y="4"/>
                  </a:lnTo>
                  <a:lnTo>
                    <a:pt x="146" y="2"/>
                  </a:lnTo>
                  <a:lnTo>
                    <a:pt x="126" y="0"/>
                  </a:lnTo>
                  <a:lnTo>
                    <a:pt x="108" y="0"/>
                  </a:lnTo>
                  <a:lnTo>
                    <a:pt x="91" y="0"/>
                  </a:lnTo>
                  <a:lnTo>
                    <a:pt x="74" y="0"/>
                  </a:lnTo>
                  <a:lnTo>
                    <a:pt x="59" y="2"/>
                  </a:lnTo>
                  <a:lnTo>
                    <a:pt x="46" y="3"/>
                  </a:lnTo>
                  <a:lnTo>
                    <a:pt x="34" y="5"/>
                  </a:lnTo>
                  <a:lnTo>
                    <a:pt x="24" y="7"/>
                  </a:lnTo>
                  <a:lnTo>
                    <a:pt x="15" y="10"/>
                  </a:lnTo>
                  <a:lnTo>
                    <a:pt x="8" y="13"/>
                  </a:lnTo>
                  <a:lnTo>
                    <a:pt x="3" y="16"/>
                  </a:lnTo>
                  <a:lnTo>
                    <a:pt x="1" y="20"/>
                  </a:lnTo>
                  <a:lnTo>
                    <a:pt x="0" y="25"/>
                  </a:lnTo>
                  <a:lnTo>
                    <a:pt x="1" y="29"/>
                  </a:lnTo>
                  <a:lnTo>
                    <a:pt x="4" y="35"/>
                  </a:lnTo>
                  <a:lnTo>
                    <a:pt x="9" y="39"/>
                  </a:lnTo>
                  <a:lnTo>
                    <a:pt x="17" y="45"/>
                  </a:lnTo>
                  <a:lnTo>
                    <a:pt x="25" y="50"/>
                  </a:lnTo>
                  <a:lnTo>
                    <a:pt x="36" y="56"/>
                  </a:lnTo>
                  <a:lnTo>
                    <a:pt x="48" y="60"/>
                  </a:lnTo>
                  <a:lnTo>
                    <a:pt x="61" y="66"/>
                  </a:lnTo>
                  <a:lnTo>
                    <a:pt x="76" y="70"/>
                  </a:lnTo>
                  <a:lnTo>
                    <a:pt x="93" y="75"/>
                  </a:lnTo>
                  <a:lnTo>
                    <a:pt x="110" y="80"/>
                  </a:lnTo>
                  <a:lnTo>
                    <a:pt x="129" y="84"/>
                  </a:lnTo>
                  <a:lnTo>
                    <a:pt x="148" y="89"/>
                  </a:lnTo>
                  <a:lnTo>
                    <a:pt x="168" y="92"/>
                  </a:lnTo>
                  <a:lnTo>
                    <a:pt x="189" y="96"/>
                  </a:lnTo>
                  <a:lnTo>
                    <a:pt x="211" y="98"/>
                  </a:lnTo>
                  <a:lnTo>
                    <a:pt x="232" y="100"/>
                  </a:lnTo>
                  <a:lnTo>
                    <a:pt x="254" y="103"/>
                  </a:lnTo>
                  <a:lnTo>
                    <a:pt x="273" y="105"/>
                  </a:lnTo>
                  <a:lnTo>
                    <a:pt x="294" y="106"/>
                  </a:lnTo>
                  <a:lnTo>
                    <a:pt x="312" y="106"/>
                  </a:lnTo>
                  <a:lnTo>
                    <a:pt x="329" y="106"/>
                  </a:lnTo>
                  <a:lnTo>
                    <a:pt x="345" y="106"/>
                  </a:lnTo>
                  <a:lnTo>
                    <a:pt x="361" y="105"/>
                  </a:lnTo>
                  <a:lnTo>
                    <a:pt x="374" y="104"/>
                  </a:lnTo>
                  <a:lnTo>
                    <a:pt x="386" y="102"/>
                  </a:lnTo>
                  <a:lnTo>
                    <a:pt x="396" y="99"/>
                  </a:lnTo>
                  <a:lnTo>
                    <a:pt x="406" y="96"/>
                  </a:lnTo>
                  <a:lnTo>
                    <a:pt x="412" y="92"/>
                  </a:lnTo>
                  <a:lnTo>
                    <a:pt x="418" y="89"/>
                  </a:lnTo>
                  <a:lnTo>
                    <a:pt x="420" y="84"/>
                  </a:lnTo>
                  <a:lnTo>
                    <a:pt x="422" y="80"/>
                  </a:lnTo>
                  <a:lnTo>
                    <a:pt x="420" y="75"/>
                  </a:lnTo>
                  <a:lnTo>
                    <a:pt x="417" y="70"/>
                  </a:lnTo>
                  <a:lnTo>
                    <a:pt x="411" y="65"/>
                  </a:lnTo>
                  <a:lnTo>
                    <a:pt x="404" y="60"/>
                  </a:lnTo>
                  <a:lnTo>
                    <a:pt x="395" y="54"/>
                  </a:lnTo>
                  <a:lnTo>
                    <a:pt x="384" y="50"/>
                  </a:lnTo>
                  <a:lnTo>
                    <a:pt x="371" y="45"/>
                  </a:lnTo>
                  <a:lnTo>
                    <a:pt x="358" y="39"/>
                  </a:lnTo>
                  <a:lnTo>
                    <a:pt x="343" y="35"/>
                  </a:lnTo>
                  <a:lnTo>
                    <a:pt x="326" y="30"/>
                  </a:lnTo>
                  <a:lnTo>
                    <a:pt x="309" y="26"/>
                  </a:lnTo>
                  <a:lnTo>
                    <a:pt x="290" y="22"/>
                  </a:lnTo>
                  <a:lnTo>
                    <a:pt x="271" y="18"/>
                  </a:lnTo>
                  <a:lnTo>
                    <a:pt x="251" y="14"/>
                  </a:lnTo>
                  <a:lnTo>
                    <a:pt x="229" y="11"/>
                  </a:lnTo>
                  <a:lnTo>
                    <a:pt x="207" y="8"/>
                  </a:lnTo>
                  <a:close/>
                </a:path>
              </a:pathLst>
            </a:custGeom>
            <a:solidFill>
              <a:srgbClr val="BF7F33"/>
            </a:solidFill>
            <a:ln w="9525">
              <a:noFill/>
              <a:round/>
            </a:ln>
          </p:spPr>
          <p:txBody>
            <a:bodyPr/>
            <a:lstStyle/>
            <a:p>
              <a:endParaRPr lang="zh-CN" altLang="en-US"/>
            </a:p>
          </p:txBody>
        </p:sp>
        <p:sp>
          <p:nvSpPr>
            <p:cNvPr id="17717" name="Freeform 255"/>
            <p:cNvSpPr/>
            <p:nvPr/>
          </p:nvSpPr>
          <p:spPr bwMode="auto">
            <a:xfrm>
              <a:off x="1652" y="3316"/>
              <a:ext cx="109" cy="17"/>
            </a:xfrm>
            <a:custGeom>
              <a:avLst/>
              <a:gdLst>
                <a:gd name="T0" fmla="*/ 0 w 218"/>
                <a:gd name="T1" fmla="*/ 0 h 35"/>
                <a:gd name="T2" fmla="*/ 0 w 218"/>
                <a:gd name="T3" fmla="*/ 0 h 35"/>
                <a:gd name="T4" fmla="*/ 1 w 218"/>
                <a:gd name="T5" fmla="*/ 0 h 35"/>
                <a:gd name="T6" fmla="*/ 1 w 218"/>
                <a:gd name="T7" fmla="*/ 0 h 35"/>
                <a:gd name="T8" fmla="*/ 1 w 218"/>
                <a:gd name="T9" fmla="*/ 0 h 35"/>
                <a:gd name="T10" fmla="*/ 1 w 218"/>
                <a:gd name="T11" fmla="*/ 0 h 35"/>
                <a:gd name="T12" fmla="*/ 1 w 218"/>
                <a:gd name="T13" fmla="*/ 0 h 35"/>
                <a:gd name="T14" fmla="*/ 1 w 218"/>
                <a:gd name="T15" fmla="*/ 0 h 35"/>
                <a:gd name="T16" fmla="*/ 1 w 218"/>
                <a:gd name="T17" fmla="*/ 0 h 35"/>
                <a:gd name="T18" fmla="*/ 1 w 218"/>
                <a:gd name="T19" fmla="*/ 0 h 35"/>
                <a:gd name="T20" fmla="*/ 1 w 218"/>
                <a:gd name="T21" fmla="*/ 0 h 35"/>
                <a:gd name="T22" fmla="*/ 1 w 218"/>
                <a:gd name="T23" fmla="*/ 0 h 35"/>
                <a:gd name="T24" fmla="*/ 1 w 218"/>
                <a:gd name="T25" fmla="*/ 0 h 35"/>
                <a:gd name="T26" fmla="*/ 1 w 218"/>
                <a:gd name="T27" fmla="*/ 0 h 35"/>
                <a:gd name="T28" fmla="*/ 1 w 218"/>
                <a:gd name="T29" fmla="*/ 0 h 35"/>
                <a:gd name="T30" fmla="*/ 1 w 218"/>
                <a:gd name="T31" fmla="*/ 0 h 35"/>
                <a:gd name="T32" fmla="*/ 1 w 218"/>
                <a:gd name="T33" fmla="*/ 0 h 35"/>
                <a:gd name="T34" fmla="*/ 1 w 218"/>
                <a:gd name="T35" fmla="*/ 0 h 35"/>
                <a:gd name="T36" fmla="*/ 1 w 218"/>
                <a:gd name="T37" fmla="*/ 0 h 35"/>
                <a:gd name="T38" fmla="*/ 1 w 218"/>
                <a:gd name="T39" fmla="*/ 0 h 35"/>
                <a:gd name="T40" fmla="*/ 1 w 218"/>
                <a:gd name="T41" fmla="*/ 0 h 35"/>
                <a:gd name="T42" fmla="*/ 1 w 218"/>
                <a:gd name="T43" fmla="*/ 0 h 35"/>
                <a:gd name="T44" fmla="*/ 1 w 218"/>
                <a:gd name="T45" fmla="*/ 0 h 35"/>
                <a:gd name="T46" fmla="*/ 1 w 218"/>
                <a:gd name="T47" fmla="*/ 0 h 35"/>
                <a:gd name="T48" fmla="*/ 1 w 218"/>
                <a:gd name="T49" fmla="*/ 0 h 35"/>
                <a:gd name="T50" fmla="*/ 1 w 218"/>
                <a:gd name="T51" fmla="*/ 0 h 35"/>
                <a:gd name="T52" fmla="*/ 1 w 218"/>
                <a:gd name="T53" fmla="*/ 0 h 35"/>
                <a:gd name="T54" fmla="*/ 1 w 218"/>
                <a:gd name="T55" fmla="*/ 0 h 35"/>
                <a:gd name="T56" fmla="*/ 1 w 218"/>
                <a:gd name="T57" fmla="*/ 0 h 35"/>
                <a:gd name="T58" fmla="*/ 1 w 218"/>
                <a:gd name="T59" fmla="*/ 0 h 35"/>
                <a:gd name="T60" fmla="*/ 1 w 218"/>
                <a:gd name="T61" fmla="*/ 0 h 35"/>
                <a:gd name="T62" fmla="*/ 1 w 218"/>
                <a:gd name="T63" fmla="*/ 0 h 35"/>
                <a:gd name="T64" fmla="*/ 1 w 218"/>
                <a:gd name="T65" fmla="*/ 0 h 35"/>
                <a:gd name="T66" fmla="*/ 1 w 218"/>
                <a:gd name="T67" fmla="*/ 0 h 35"/>
                <a:gd name="T68" fmla="*/ 1 w 218"/>
                <a:gd name="T69" fmla="*/ 0 h 35"/>
                <a:gd name="T70" fmla="*/ 1 w 218"/>
                <a:gd name="T71" fmla="*/ 0 h 35"/>
                <a:gd name="T72" fmla="*/ 0 w 218"/>
                <a:gd name="T73" fmla="*/ 0 h 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35"/>
                <a:gd name="T113" fmla="*/ 218 w 218"/>
                <a:gd name="T114" fmla="*/ 35 h 3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35">
                  <a:moveTo>
                    <a:pt x="0" y="32"/>
                  </a:moveTo>
                  <a:lnTo>
                    <a:pt x="0" y="32"/>
                  </a:lnTo>
                  <a:lnTo>
                    <a:pt x="2" y="24"/>
                  </a:lnTo>
                  <a:lnTo>
                    <a:pt x="6" y="19"/>
                  </a:lnTo>
                  <a:lnTo>
                    <a:pt x="12" y="14"/>
                  </a:lnTo>
                  <a:lnTo>
                    <a:pt x="20" y="9"/>
                  </a:lnTo>
                  <a:lnTo>
                    <a:pt x="30" y="7"/>
                  </a:lnTo>
                  <a:lnTo>
                    <a:pt x="40" y="5"/>
                  </a:lnTo>
                  <a:lnTo>
                    <a:pt x="54" y="2"/>
                  </a:lnTo>
                  <a:lnTo>
                    <a:pt x="68" y="1"/>
                  </a:lnTo>
                  <a:lnTo>
                    <a:pt x="83" y="0"/>
                  </a:lnTo>
                  <a:lnTo>
                    <a:pt x="100" y="0"/>
                  </a:lnTo>
                  <a:lnTo>
                    <a:pt x="117" y="0"/>
                  </a:lnTo>
                  <a:lnTo>
                    <a:pt x="136" y="0"/>
                  </a:lnTo>
                  <a:lnTo>
                    <a:pt x="156" y="1"/>
                  </a:lnTo>
                  <a:lnTo>
                    <a:pt x="176" y="4"/>
                  </a:lnTo>
                  <a:lnTo>
                    <a:pt x="197" y="6"/>
                  </a:lnTo>
                  <a:lnTo>
                    <a:pt x="218" y="8"/>
                  </a:lnTo>
                  <a:lnTo>
                    <a:pt x="218" y="27"/>
                  </a:lnTo>
                  <a:lnTo>
                    <a:pt x="197" y="24"/>
                  </a:lnTo>
                  <a:lnTo>
                    <a:pt x="176" y="22"/>
                  </a:lnTo>
                  <a:lnTo>
                    <a:pt x="158" y="20"/>
                  </a:lnTo>
                  <a:lnTo>
                    <a:pt x="138" y="19"/>
                  </a:lnTo>
                  <a:lnTo>
                    <a:pt x="121" y="19"/>
                  </a:lnTo>
                  <a:lnTo>
                    <a:pt x="104" y="19"/>
                  </a:lnTo>
                  <a:lnTo>
                    <a:pt x="87" y="19"/>
                  </a:lnTo>
                  <a:lnTo>
                    <a:pt x="72" y="20"/>
                  </a:lnTo>
                  <a:lnTo>
                    <a:pt x="61" y="21"/>
                  </a:lnTo>
                  <a:lnTo>
                    <a:pt x="50" y="23"/>
                  </a:lnTo>
                  <a:lnTo>
                    <a:pt x="39" y="25"/>
                  </a:lnTo>
                  <a:lnTo>
                    <a:pt x="31" y="28"/>
                  </a:lnTo>
                  <a:lnTo>
                    <a:pt x="26" y="30"/>
                  </a:lnTo>
                  <a:lnTo>
                    <a:pt x="22" y="32"/>
                  </a:lnTo>
                  <a:lnTo>
                    <a:pt x="22" y="34"/>
                  </a:lnTo>
                  <a:lnTo>
                    <a:pt x="21" y="35"/>
                  </a:lnTo>
                  <a:lnTo>
                    <a:pt x="0" y="32"/>
                  </a:lnTo>
                  <a:close/>
                </a:path>
              </a:pathLst>
            </a:custGeom>
            <a:solidFill>
              <a:srgbClr val="000000"/>
            </a:solidFill>
            <a:ln w="9525">
              <a:noFill/>
              <a:round/>
            </a:ln>
          </p:spPr>
          <p:txBody>
            <a:bodyPr/>
            <a:lstStyle/>
            <a:p>
              <a:endParaRPr lang="zh-CN" altLang="en-US"/>
            </a:p>
          </p:txBody>
        </p:sp>
        <p:sp>
          <p:nvSpPr>
            <p:cNvPr id="17718" name="Freeform 256"/>
            <p:cNvSpPr/>
            <p:nvPr/>
          </p:nvSpPr>
          <p:spPr bwMode="auto">
            <a:xfrm>
              <a:off x="1652" y="3332"/>
              <a:ext cx="111" cy="42"/>
            </a:xfrm>
            <a:custGeom>
              <a:avLst/>
              <a:gdLst>
                <a:gd name="T0" fmla="*/ 1 w 222"/>
                <a:gd name="T1" fmla="*/ 1 h 84"/>
                <a:gd name="T2" fmla="*/ 1 w 222"/>
                <a:gd name="T3" fmla="*/ 1 h 84"/>
                <a:gd name="T4" fmla="*/ 1 w 222"/>
                <a:gd name="T5" fmla="*/ 1 h 84"/>
                <a:gd name="T6" fmla="*/ 1 w 222"/>
                <a:gd name="T7" fmla="*/ 1 h 84"/>
                <a:gd name="T8" fmla="*/ 1 w 222"/>
                <a:gd name="T9" fmla="*/ 1 h 84"/>
                <a:gd name="T10" fmla="*/ 1 w 222"/>
                <a:gd name="T11" fmla="*/ 1 h 84"/>
                <a:gd name="T12" fmla="*/ 1 w 222"/>
                <a:gd name="T13" fmla="*/ 1 h 84"/>
                <a:gd name="T14" fmla="*/ 1 w 222"/>
                <a:gd name="T15" fmla="*/ 1 h 84"/>
                <a:gd name="T16" fmla="*/ 1 w 222"/>
                <a:gd name="T17" fmla="*/ 1 h 84"/>
                <a:gd name="T18" fmla="*/ 1 w 222"/>
                <a:gd name="T19" fmla="*/ 1 h 84"/>
                <a:gd name="T20" fmla="*/ 1 w 222"/>
                <a:gd name="T21" fmla="*/ 1 h 84"/>
                <a:gd name="T22" fmla="*/ 1 w 222"/>
                <a:gd name="T23" fmla="*/ 1 h 84"/>
                <a:gd name="T24" fmla="*/ 1 w 222"/>
                <a:gd name="T25" fmla="*/ 1 h 84"/>
                <a:gd name="T26" fmla="*/ 1 w 222"/>
                <a:gd name="T27" fmla="*/ 1 h 84"/>
                <a:gd name="T28" fmla="*/ 1 w 222"/>
                <a:gd name="T29" fmla="*/ 1 h 84"/>
                <a:gd name="T30" fmla="*/ 1 w 222"/>
                <a:gd name="T31" fmla="*/ 1 h 84"/>
                <a:gd name="T32" fmla="*/ 1 w 222"/>
                <a:gd name="T33" fmla="*/ 1 h 84"/>
                <a:gd name="T34" fmla="*/ 0 w 222"/>
                <a:gd name="T35" fmla="*/ 0 h 84"/>
                <a:gd name="T36" fmla="*/ 1 w 222"/>
                <a:gd name="T37" fmla="*/ 1 h 84"/>
                <a:gd name="T38" fmla="*/ 1 w 222"/>
                <a:gd name="T39" fmla="*/ 1 h 84"/>
                <a:gd name="T40" fmla="*/ 1 w 222"/>
                <a:gd name="T41" fmla="*/ 1 h 84"/>
                <a:gd name="T42" fmla="*/ 1 w 222"/>
                <a:gd name="T43" fmla="*/ 1 h 84"/>
                <a:gd name="T44" fmla="*/ 1 w 222"/>
                <a:gd name="T45" fmla="*/ 1 h 84"/>
                <a:gd name="T46" fmla="*/ 1 w 222"/>
                <a:gd name="T47" fmla="*/ 1 h 84"/>
                <a:gd name="T48" fmla="*/ 1 w 222"/>
                <a:gd name="T49" fmla="*/ 1 h 84"/>
                <a:gd name="T50" fmla="*/ 1 w 222"/>
                <a:gd name="T51" fmla="*/ 1 h 84"/>
                <a:gd name="T52" fmla="*/ 1 w 222"/>
                <a:gd name="T53" fmla="*/ 1 h 84"/>
                <a:gd name="T54" fmla="*/ 1 w 222"/>
                <a:gd name="T55" fmla="*/ 1 h 84"/>
                <a:gd name="T56" fmla="*/ 1 w 222"/>
                <a:gd name="T57" fmla="*/ 1 h 84"/>
                <a:gd name="T58" fmla="*/ 1 w 222"/>
                <a:gd name="T59" fmla="*/ 1 h 84"/>
                <a:gd name="T60" fmla="*/ 1 w 222"/>
                <a:gd name="T61" fmla="*/ 1 h 84"/>
                <a:gd name="T62" fmla="*/ 1 w 222"/>
                <a:gd name="T63" fmla="*/ 1 h 84"/>
                <a:gd name="T64" fmla="*/ 1 w 222"/>
                <a:gd name="T65" fmla="*/ 1 h 84"/>
                <a:gd name="T66" fmla="*/ 1 w 222"/>
                <a:gd name="T67" fmla="*/ 1 h 84"/>
                <a:gd name="T68" fmla="*/ 1 w 222"/>
                <a:gd name="T69" fmla="*/ 1 h 84"/>
                <a:gd name="T70" fmla="*/ 1 w 222"/>
                <a:gd name="T71" fmla="*/ 1 h 84"/>
                <a:gd name="T72" fmla="*/ 1 w 222"/>
                <a:gd name="T73" fmla="*/ 1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2"/>
                <a:gd name="T112" fmla="*/ 0 h 84"/>
                <a:gd name="T113" fmla="*/ 222 w 222"/>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2" h="84">
                  <a:moveTo>
                    <a:pt x="222" y="84"/>
                  </a:moveTo>
                  <a:lnTo>
                    <a:pt x="222" y="84"/>
                  </a:lnTo>
                  <a:lnTo>
                    <a:pt x="200" y="82"/>
                  </a:lnTo>
                  <a:lnTo>
                    <a:pt x="179" y="79"/>
                  </a:lnTo>
                  <a:lnTo>
                    <a:pt x="158" y="75"/>
                  </a:lnTo>
                  <a:lnTo>
                    <a:pt x="138" y="70"/>
                  </a:lnTo>
                  <a:lnTo>
                    <a:pt x="120" y="66"/>
                  </a:lnTo>
                  <a:lnTo>
                    <a:pt x="103" y="61"/>
                  </a:lnTo>
                  <a:lnTo>
                    <a:pt x="86" y="57"/>
                  </a:lnTo>
                  <a:lnTo>
                    <a:pt x="70" y="52"/>
                  </a:lnTo>
                  <a:lnTo>
                    <a:pt x="55" y="45"/>
                  </a:lnTo>
                  <a:lnTo>
                    <a:pt x="44" y="41"/>
                  </a:lnTo>
                  <a:lnTo>
                    <a:pt x="31" y="35"/>
                  </a:lnTo>
                  <a:lnTo>
                    <a:pt x="22" y="29"/>
                  </a:lnTo>
                  <a:lnTo>
                    <a:pt x="13" y="23"/>
                  </a:lnTo>
                  <a:lnTo>
                    <a:pt x="7" y="16"/>
                  </a:lnTo>
                  <a:lnTo>
                    <a:pt x="2" y="8"/>
                  </a:lnTo>
                  <a:lnTo>
                    <a:pt x="0" y="0"/>
                  </a:lnTo>
                  <a:lnTo>
                    <a:pt x="21" y="3"/>
                  </a:lnTo>
                  <a:lnTo>
                    <a:pt x="22" y="4"/>
                  </a:lnTo>
                  <a:lnTo>
                    <a:pt x="23" y="7"/>
                  </a:lnTo>
                  <a:lnTo>
                    <a:pt x="27" y="10"/>
                  </a:lnTo>
                  <a:lnTo>
                    <a:pt x="34" y="15"/>
                  </a:lnTo>
                  <a:lnTo>
                    <a:pt x="40" y="19"/>
                  </a:lnTo>
                  <a:lnTo>
                    <a:pt x="51" y="24"/>
                  </a:lnTo>
                  <a:lnTo>
                    <a:pt x="62" y="29"/>
                  </a:lnTo>
                  <a:lnTo>
                    <a:pt x="75" y="34"/>
                  </a:lnTo>
                  <a:lnTo>
                    <a:pt x="88" y="38"/>
                  </a:lnTo>
                  <a:lnTo>
                    <a:pt x="105" y="43"/>
                  </a:lnTo>
                  <a:lnTo>
                    <a:pt x="122" y="47"/>
                  </a:lnTo>
                  <a:lnTo>
                    <a:pt x="141" y="52"/>
                  </a:lnTo>
                  <a:lnTo>
                    <a:pt x="160" y="57"/>
                  </a:lnTo>
                  <a:lnTo>
                    <a:pt x="179" y="60"/>
                  </a:lnTo>
                  <a:lnTo>
                    <a:pt x="200" y="64"/>
                  </a:lnTo>
                  <a:lnTo>
                    <a:pt x="222" y="66"/>
                  </a:lnTo>
                  <a:lnTo>
                    <a:pt x="222" y="84"/>
                  </a:lnTo>
                  <a:close/>
                </a:path>
              </a:pathLst>
            </a:custGeom>
            <a:solidFill>
              <a:srgbClr val="000000"/>
            </a:solidFill>
            <a:ln w="9525">
              <a:noFill/>
              <a:round/>
            </a:ln>
          </p:spPr>
          <p:txBody>
            <a:bodyPr/>
            <a:lstStyle/>
            <a:p>
              <a:endParaRPr lang="zh-CN" altLang="en-US"/>
            </a:p>
          </p:txBody>
        </p:sp>
        <p:sp>
          <p:nvSpPr>
            <p:cNvPr id="17719" name="Freeform 257"/>
            <p:cNvSpPr/>
            <p:nvPr/>
          </p:nvSpPr>
          <p:spPr bwMode="auto">
            <a:xfrm>
              <a:off x="1763" y="3360"/>
              <a:ext cx="110" cy="18"/>
            </a:xfrm>
            <a:custGeom>
              <a:avLst/>
              <a:gdLst>
                <a:gd name="T0" fmla="*/ 0 w 221"/>
                <a:gd name="T1" fmla="*/ 1 h 36"/>
                <a:gd name="T2" fmla="*/ 0 w 221"/>
                <a:gd name="T3" fmla="*/ 1 h 36"/>
                <a:gd name="T4" fmla="*/ 0 w 221"/>
                <a:gd name="T5" fmla="*/ 1 h 36"/>
                <a:gd name="T6" fmla="*/ 0 w 221"/>
                <a:gd name="T7" fmla="*/ 1 h 36"/>
                <a:gd name="T8" fmla="*/ 0 w 221"/>
                <a:gd name="T9" fmla="*/ 1 h 36"/>
                <a:gd name="T10" fmla="*/ 0 w 221"/>
                <a:gd name="T11" fmla="*/ 1 h 36"/>
                <a:gd name="T12" fmla="*/ 0 w 221"/>
                <a:gd name="T13" fmla="*/ 1 h 36"/>
                <a:gd name="T14" fmla="*/ 0 w 221"/>
                <a:gd name="T15" fmla="*/ 1 h 36"/>
                <a:gd name="T16" fmla="*/ 0 w 221"/>
                <a:gd name="T17" fmla="*/ 1 h 36"/>
                <a:gd name="T18" fmla="*/ 0 w 221"/>
                <a:gd name="T19" fmla="*/ 1 h 36"/>
                <a:gd name="T20" fmla="*/ 0 w 221"/>
                <a:gd name="T21" fmla="*/ 1 h 36"/>
                <a:gd name="T22" fmla="*/ 0 w 221"/>
                <a:gd name="T23" fmla="*/ 1 h 36"/>
                <a:gd name="T24" fmla="*/ 0 w 221"/>
                <a:gd name="T25" fmla="*/ 1 h 36"/>
                <a:gd name="T26" fmla="*/ 0 w 221"/>
                <a:gd name="T27" fmla="*/ 1 h 36"/>
                <a:gd name="T28" fmla="*/ 0 w 221"/>
                <a:gd name="T29" fmla="*/ 1 h 36"/>
                <a:gd name="T30" fmla="*/ 0 w 221"/>
                <a:gd name="T31" fmla="*/ 1 h 36"/>
                <a:gd name="T32" fmla="*/ 0 w 221"/>
                <a:gd name="T33" fmla="*/ 1 h 36"/>
                <a:gd name="T34" fmla="*/ 0 w 221"/>
                <a:gd name="T35" fmla="*/ 1 h 36"/>
                <a:gd name="T36" fmla="*/ 0 w 221"/>
                <a:gd name="T37" fmla="*/ 1 h 36"/>
                <a:gd name="T38" fmla="*/ 0 w 221"/>
                <a:gd name="T39" fmla="*/ 1 h 36"/>
                <a:gd name="T40" fmla="*/ 0 w 221"/>
                <a:gd name="T41" fmla="*/ 1 h 36"/>
                <a:gd name="T42" fmla="*/ 0 w 221"/>
                <a:gd name="T43" fmla="*/ 1 h 36"/>
                <a:gd name="T44" fmla="*/ 0 w 221"/>
                <a:gd name="T45" fmla="*/ 1 h 36"/>
                <a:gd name="T46" fmla="*/ 0 w 221"/>
                <a:gd name="T47" fmla="*/ 1 h 36"/>
                <a:gd name="T48" fmla="*/ 0 w 221"/>
                <a:gd name="T49" fmla="*/ 1 h 36"/>
                <a:gd name="T50" fmla="*/ 0 w 221"/>
                <a:gd name="T51" fmla="*/ 1 h 36"/>
                <a:gd name="T52" fmla="*/ 0 w 221"/>
                <a:gd name="T53" fmla="*/ 1 h 36"/>
                <a:gd name="T54" fmla="*/ 0 w 221"/>
                <a:gd name="T55" fmla="*/ 1 h 36"/>
                <a:gd name="T56" fmla="*/ 0 w 221"/>
                <a:gd name="T57" fmla="*/ 1 h 36"/>
                <a:gd name="T58" fmla="*/ 0 w 221"/>
                <a:gd name="T59" fmla="*/ 1 h 36"/>
                <a:gd name="T60" fmla="*/ 0 w 221"/>
                <a:gd name="T61" fmla="*/ 1 h 36"/>
                <a:gd name="T62" fmla="*/ 0 w 221"/>
                <a:gd name="T63" fmla="*/ 1 h 36"/>
                <a:gd name="T64" fmla="*/ 0 w 221"/>
                <a:gd name="T65" fmla="*/ 1 h 36"/>
                <a:gd name="T66" fmla="*/ 0 w 221"/>
                <a:gd name="T67" fmla="*/ 1 h 36"/>
                <a:gd name="T68" fmla="*/ 0 w 221"/>
                <a:gd name="T69" fmla="*/ 0 h 36"/>
                <a:gd name="T70" fmla="*/ 0 w 221"/>
                <a:gd name="T71" fmla="*/ 0 h 36"/>
                <a:gd name="T72" fmla="*/ 0 w 221"/>
                <a:gd name="T73" fmla="*/ 1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1"/>
                <a:gd name="T112" fmla="*/ 0 h 36"/>
                <a:gd name="T113" fmla="*/ 221 w 221"/>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1" h="36">
                  <a:moveTo>
                    <a:pt x="221" y="2"/>
                  </a:moveTo>
                  <a:lnTo>
                    <a:pt x="221" y="2"/>
                  </a:lnTo>
                  <a:lnTo>
                    <a:pt x="220" y="10"/>
                  </a:lnTo>
                  <a:lnTo>
                    <a:pt x="216" y="17"/>
                  </a:lnTo>
                  <a:lnTo>
                    <a:pt x="208" y="21"/>
                  </a:lnTo>
                  <a:lnTo>
                    <a:pt x="200" y="26"/>
                  </a:lnTo>
                  <a:lnTo>
                    <a:pt x="190" y="29"/>
                  </a:lnTo>
                  <a:lnTo>
                    <a:pt x="180" y="32"/>
                  </a:lnTo>
                  <a:lnTo>
                    <a:pt x="166" y="34"/>
                  </a:lnTo>
                  <a:lnTo>
                    <a:pt x="154" y="35"/>
                  </a:lnTo>
                  <a:lnTo>
                    <a:pt x="136" y="36"/>
                  </a:lnTo>
                  <a:lnTo>
                    <a:pt x="120" y="36"/>
                  </a:lnTo>
                  <a:lnTo>
                    <a:pt x="103" y="36"/>
                  </a:lnTo>
                  <a:lnTo>
                    <a:pt x="84" y="36"/>
                  </a:lnTo>
                  <a:lnTo>
                    <a:pt x="63" y="35"/>
                  </a:lnTo>
                  <a:lnTo>
                    <a:pt x="43" y="33"/>
                  </a:lnTo>
                  <a:lnTo>
                    <a:pt x="21" y="31"/>
                  </a:lnTo>
                  <a:lnTo>
                    <a:pt x="0" y="28"/>
                  </a:lnTo>
                  <a:lnTo>
                    <a:pt x="0" y="10"/>
                  </a:lnTo>
                  <a:lnTo>
                    <a:pt x="21" y="12"/>
                  </a:lnTo>
                  <a:lnTo>
                    <a:pt x="43" y="14"/>
                  </a:lnTo>
                  <a:lnTo>
                    <a:pt x="61" y="17"/>
                  </a:lnTo>
                  <a:lnTo>
                    <a:pt x="82" y="18"/>
                  </a:lnTo>
                  <a:lnTo>
                    <a:pt x="99" y="18"/>
                  </a:lnTo>
                  <a:lnTo>
                    <a:pt x="116" y="18"/>
                  </a:lnTo>
                  <a:lnTo>
                    <a:pt x="132" y="18"/>
                  </a:lnTo>
                  <a:lnTo>
                    <a:pt x="147" y="17"/>
                  </a:lnTo>
                  <a:lnTo>
                    <a:pt x="159" y="16"/>
                  </a:lnTo>
                  <a:lnTo>
                    <a:pt x="171" y="13"/>
                  </a:lnTo>
                  <a:lnTo>
                    <a:pt x="181" y="11"/>
                  </a:lnTo>
                  <a:lnTo>
                    <a:pt x="189" y="8"/>
                  </a:lnTo>
                  <a:lnTo>
                    <a:pt x="195" y="5"/>
                  </a:lnTo>
                  <a:lnTo>
                    <a:pt x="198" y="3"/>
                  </a:lnTo>
                  <a:lnTo>
                    <a:pt x="199" y="1"/>
                  </a:lnTo>
                  <a:lnTo>
                    <a:pt x="200" y="0"/>
                  </a:lnTo>
                  <a:lnTo>
                    <a:pt x="221" y="2"/>
                  </a:lnTo>
                  <a:close/>
                </a:path>
              </a:pathLst>
            </a:custGeom>
            <a:solidFill>
              <a:srgbClr val="000000"/>
            </a:solidFill>
            <a:ln w="9525">
              <a:noFill/>
              <a:round/>
            </a:ln>
          </p:spPr>
          <p:txBody>
            <a:bodyPr/>
            <a:lstStyle/>
            <a:p>
              <a:endParaRPr lang="zh-CN" altLang="en-US"/>
            </a:p>
          </p:txBody>
        </p:sp>
        <p:sp>
          <p:nvSpPr>
            <p:cNvPr id="17720" name="Freeform 258"/>
            <p:cNvSpPr/>
            <p:nvPr/>
          </p:nvSpPr>
          <p:spPr bwMode="auto">
            <a:xfrm>
              <a:off x="1761" y="3320"/>
              <a:ext cx="112" cy="41"/>
            </a:xfrm>
            <a:custGeom>
              <a:avLst/>
              <a:gdLst>
                <a:gd name="T0" fmla="*/ 0 w 225"/>
                <a:gd name="T1" fmla="*/ 0 h 82"/>
                <a:gd name="T2" fmla="*/ 0 w 225"/>
                <a:gd name="T3" fmla="*/ 0 h 82"/>
                <a:gd name="T4" fmla="*/ 0 w 225"/>
                <a:gd name="T5" fmla="*/ 1 h 82"/>
                <a:gd name="T6" fmla="*/ 0 w 225"/>
                <a:gd name="T7" fmla="*/ 1 h 82"/>
                <a:gd name="T8" fmla="*/ 0 w 225"/>
                <a:gd name="T9" fmla="*/ 1 h 82"/>
                <a:gd name="T10" fmla="*/ 0 w 225"/>
                <a:gd name="T11" fmla="*/ 1 h 82"/>
                <a:gd name="T12" fmla="*/ 0 w 225"/>
                <a:gd name="T13" fmla="*/ 1 h 82"/>
                <a:gd name="T14" fmla="*/ 0 w 225"/>
                <a:gd name="T15" fmla="*/ 1 h 82"/>
                <a:gd name="T16" fmla="*/ 0 w 225"/>
                <a:gd name="T17" fmla="*/ 1 h 82"/>
                <a:gd name="T18" fmla="*/ 0 w 225"/>
                <a:gd name="T19" fmla="*/ 1 h 82"/>
                <a:gd name="T20" fmla="*/ 0 w 225"/>
                <a:gd name="T21" fmla="*/ 1 h 82"/>
                <a:gd name="T22" fmla="*/ 0 w 225"/>
                <a:gd name="T23" fmla="*/ 1 h 82"/>
                <a:gd name="T24" fmla="*/ 0 w 225"/>
                <a:gd name="T25" fmla="*/ 1 h 82"/>
                <a:gd name="T26" fmla="*/ 0 w 225"/>
                <a:gd name="T27" fmla="*/ 1 h 82"/>
                <a:gd name="T28" fmla="*/ 0 w 225"/>
                <a:gd name="T29" fmla="*/ 1 h 82"/>
                <a:gd name="T30" fmla="*/ 0 w 225"/>
                <a:gd name="T31" fmla="*/ 1 h 82"/>
                <a:gd name="T32" fmla="*/ 0 w 225"/>
                <a:gd name="T33" fmla="*/ 1 h 82"/>
                <a:gd name="T34" fmla="*/ 0 w 225"/>
                <a:gd name="T35" fmla="*/ 1 h 82"/>
                <a:gd name="T36" fmla="*/ 0 w 225"/>
                <a:gd name="T37" fmla="*/ 1 h 82"/>
                <a:gd name="T38" fmla="*/ 0 w 225"/>
                <a:gd name="T39" fmla="*/ 1 h 82"/>
                <a:gd name="T40" fmla="*/ 0 w 225"/>
                <a:gd name="T41" fmla="*/ 1 h 82"/>
                <a:gd name="T42" fmla="*/ 0 w 225"/>
                <a:gd name="T43" fmla="*/ 1 h 82"/>
                <a:gd name="T44" fmla="*/ 0 w 225"/>
                <a:gd name="T45" fmla="*/ 1 h 82"/>
                <a:gd name="T46" fmla="*/ 0 w 225"/>
                <a:gd name="T47" fmla="*/ 1 h 82"/>
                <a:gd name="T48" fmla="*/ 0 w 225"/>
                <a:gd name="T49" fmla="*/ 1 h 82"/>
                <a:gd name="T50" fmla="*/ 0 w 225"/>
                <a:gd name="T51" fmla="*/ 1 h 82"/>
                <a:gd name="T52" fmla="*/ 0 w 225"/>
                <a:gd name="T53" fmla="*/ 1 h 82"/>
                <a:gd name="T54" fmla="*/ 0 w 225"/>
                <a:gd name="T55" fmla="*/ 1 h 82"/>
                <a:gd name="T56" fmla="*/ 0 w 225"/>
                <a:gd name="T57" fmla="*/ 1 h 82"/>
                <a:gd name="T58" fmla="*/ 0 w 225"/>
                <a:gd name="T59" fmla="*/ 1 h 82"/>
                <a:gd name="T60" fmla="*/ 0 w 225"/>
                <a:gd name="T61" fmla="*/ 1 h 82"/>
                <a:gd name="T62" fmla="*/ 0 w 225"/>
                <a:gd name="T63" fmla="*/ 1 h 82"/>
                <a:gd name="T64" fmla="*/ 0 w 225"/>
                <a:gd name="T65" fmla="*/ 1 h 82"/>
                <a:gd name="T66" fmla="*/ 0 w 225"/>
                <a:gd name="T67" fmla="*/ 1 h 82"/>
                <a:gd name="T68" fmla="*/ 0 w 225"/>
                <a:gd name="T69" fmla="*/ 1 h 82"/>
                <a:gd name="T70" fmla="*/ 0 w 225"/>
                <a:gd name="T71" fmla="*/ 1 h 82"/>
                <a:gd name="T72" fmla="*/ 0 w 225"/>
                <a:gd name="T73" fmla="*/ 0 h 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5"/>
                <a:gd name="T112" fmla="*/ 0 h 82"/>
                <a:gd name="T113" fmla="*/ 225 w 225"/>
                <a:gd name="T114" fmla="*/ 82 h 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5" h="82">
                  <a:moveTo>
                    <a:pt x="0" y="0"/>
                  </a:moveTo>
                  <a:lnTo>
                    <a:pt x="0" y="0"/>
                  </a:lnTo>
                  <a:lnTo>
                    <a:pt x="22" y="3"/>
                  </a:lnTo>
                  <a:lnTo>
                    <a:pt x="44" y="6"/>
                  </a:lnTo>
                  <a:lnTo>
                    <a:pt x="65" y="9"/>
                  </a:lnTo>
                  <a:lnTo>
                    <a:pt x="85" y="14"/>
                  </a:lnTo>
                  <a:lnTo>
                    <a:pt x="103" y="17"/>
                  </a:lnTo>
                  <a:lnTo>
                    <a:pt x="120" y="22"/>
                  </a:lnTo>
                  <a:lnTo>
                    <a:pt x="137" y="27"/>
                  </a:lnTo>
                  <a:lnTo>
                    <a:pt x="153" y="31"/>
                  </a:lnTo>
                  <a:lnTo>
                    <a:pt x="167" y="38"/>
                  </a:lnTo>
                  <a:lnTo>
                    <a:pt x="179" y="42"/>
                  </a:lnTo>
                  <a:lnTo>
                    <a:pt x="192" y="47"/>
                  </a:lnTo>
                  <a:lnTo>
                    <a:pt x="203" y="54"/>
                  </a:lnTo>
                  <a:lnTo>
                    <a:pt x="211" y="59"/>
                  </a:lnTo>
                  <a:lnTo>
                    <a:pt x="218" y="67"/>
                  </a:lnTo>
                  <a:lnTo>
                    <a:pt x="223" y="74"/>
                  </a:lnTo>
                  <a:lnTo>
                    <a:pt x="225" y="82"/>
                  </a:lnTo>
                  <a:lnTo>
                    <a:pt x="204" y="80"/>
                  </a:lnTo>
                  <a:lnTo>
                    <a:pt x="204" y="78"/>
                  </a:lnTo>
                  <a:lnTo>
                    <a:pt x="202" y="76"/>
                  </a:lnTo>
                  <a:lnTo>
                    <a:pt x="197" y="73"/>
                  </a:lnTo>
                  <a:lnTo>
                    <a:pt x="192" y="68"/>
                  </a:lnTo>
                  <a:lnTo>
                    <a:pt x="185" y="63"/>
                  </a:lnTo>
                  <a:lnTo>
                    <a:pt x="175" y="60"/>
                  </a:lnTo>
                  <a:lnTo>
                    <a:pt x="162" y="54"/>
                  </a:lnTo>
                  <a:lnTo>
                    <a:pt x="148" y="50"/>
                  </a:lnTo>
                  <a:lnTo>
                    <a:pt x="135" y="45"/>
                  </a:lnTo>
                  <a:lnTo>
                    <a:pt x="118" y="40"/>
                  </a:lnTo>
                  <a:lnTo>
                    <a:pt x="101" y="36"/>
                  </a:lnTo>
                  <a:lnTo>
                    <a:pt x="82" y="32"/>
                  </a:lnTo>
                  <a:lnTo>
                    <a:pt x="63" y="28"/>
                  </a:lnTo>
                  <a:lnTo>
                    <a:pt x="44" y="24"/>
                  </a:lnTo>
                  <a:lnTo>
                    <a:pt x="22" y="21"/>
                  </a:lnTo>
                  <a:lnTo>
                    <a:pt x="0" y="19"/>
                  </a:lnTo>
                  <a:lnTo>
                    <a:pt x="0" y="0"/>
                  </a:lnTo>
                  <a:close/>
                </a:path>
              </a:pathLst>
            </a:custGeom>
            <a:solidFill>
              <a:srgbClr val="000000"/>
            </a:solidFill>
            <a:ln w="9525">
              <a:noFill/>
              <a:round/>
            </a:ln>
          </p:spPr>
          <p:txBody>
            <a:bodyPr/>
            <a:lstStyle/>
            <a:p>
              <a:endParaRPr lang="zh-CN" altLang="en-US"/>
            </a:p>
          </p:txBody>
        </p:sp>
        <p:sp>
          <p:nvSpPr>
            <p:cNvPr id="17721" name="Freeform 259"/>
            <p:cNvSpPr/>
            <p:nvPr/>
          </p:nvSpPr>
          <p:spPr bwMode="auto">
            <a:xfrm>
              <a:off x="1810" y="3466"/>
              <a:ext cx="8" cy="9"/>
            </a:xfrm>
            <a:custGeom>
              <a:avLst/>
              <a:gdLst>
                <a:gd name="T0" fmla="*/ 0 w 17"/>
                <a:gd name="T1" fmla="*/ 1 h 17"/>
                <a:gd name="T2" fmla="*/ 0 w 17"/>
                <a:gd name="T3" fmla="*/ 0 h 17"/>
                <a:gd name="T4" fmla="*/ 0 w 17"/>
                <a:gd name="T5" fmla="*/ 1 h 17"/>
                <a:gd name="T6" fmla="*/ 0 w 17"/>
                <a:gd name="T7" fmla="*/ 1 h 17"/>
                <a:gd name="T8" fmla="*/ 0 w 17"/>
                <a:gd name="T9" fmla="*/ 1 h 17"/>
                <a:gd name="T10" fmla="*/ 0 w 17"/>
                <a:gd name="T11" fmla="*/ 1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0" y="4"/>
                  </a:moveTo>
                  <a:lnTo>
                    <a:pt x="7" y="0"/>
                  </a:lnTo>
                  <a:lnTo>
                    <a:pt x="14" y="4"/>
                  </a:lnTo>
                  <a:lnTo>
                    <a:pt x="17" y="11"/>
                  </a:lnTo>
                  <a:lnTo>
                    <a:pt x="14" y="17"/>
                  </a:lnTo>
                  <a:lnTo>
                    <a:pt x="0" y="4"/>
                  </a:lnTo>
                  <a:close/>
                </a:path>
              </a:pathLst>
            </a:custGeom>
            <a:solidFill>
              <a:srgbClr val="000000"/>
            </a:solidFill>
            <a:ln w="9525">
              <a:noFill/>
              <a:round/>
            </a:ln>
          </p:spPr>
          <p:txBody>
            <a:bodyPr/>
            <a:lstStyle/>
            <a:p>
              <a:endParaRPr lang="zh-CN" altLang="en-US"/>
            </a:p>
          </p:txBody>
        </p:sp>
        <p:sp>
          <p:nvSpPr>
            <p:cNvPr id="17722" name="Freeform 260"/>
            <p:cNvSpPr/>
            <p:nvPr/>
          </p:nvSpPr>
          <p:spPr bwMode="auto">
            <a:xfrm>
              <a:off x="1764" y="3468"/>
              <a:ext cx="52" cy="53"/>
            </a:xfrm>
            <a:custGeom>
              <a:avLst/>
              <a:gdLst>
                <a:gd name="T0" fmla="*/ 0 w 105"/>
                <a:gd name="T1" fmla="*/ 0 h 107"/>
                <a:gd name="T2" fmla="*/ 0 w 105"/>
                <a:gd name="T3" fmla="*/ 0 h 107"/>
                <a:gd name="T4" fmla="*/ 0 w 105"/>
                <a:gd name="T5" fmla="*/ 0 h 107"/>
                <a:gd name="T6" fmla="*/ 0 w 105"/>
                <a:gd name="T7" fmla="*/ 0 h 107"/>
                <a:gd name="T8" fmla="*/ 0 w 105"/>
                <a:gd name="T9" fmla="*/ 0 h 107"/>
                <a:gd name="T10" fmla="*/ 0 w 105"/>
                <a:gd name="T11" fmla="*/ 0 h 107"/>
                <a:gd name="T12" fmla="*/ 0 60000 65536"/>
                <a:gd name="T13" fmla="*/ 0 60000 65536"/>
                <a:gd name="T14" fmla="*/ 0 60000 65536"/>
                <a:gd name="T15" fmla="*/ 0 60000 65536"/>
                <a:gd name="T16" fmla="*/ 0 60000 65536"/>
                <a:gd name="T17" fmla="*/ 0 60000 65536"/>
                <a:gd name="T18" fmla="*/ 0 w 105"/>
                <a:gd name="T19" fmla="*/ 0 h 107"/>
                <a:gd name="T20" fmla="*/ 105 w 105"/>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105" h="107">
                  <a:moveTo>
                    <a:pt x="7" y="100"/>
                  </a:moveTo>
                  <a:lnTo>
                    <a:pt x="0" y="93"/>
                  </a:lnTo>
                  <a:lnTo>
                    <a:pt x="91" y="0"/>
                  </a:lnTo>
                  <a:lnTo>
                    <a:pt x="105" y="13"/>
                  </a:lnTo>
                  <a:lnTo>
                    <a:pt x="14" y="107"/>
                  </a:lnTo>
                  <a:lnTo>
                    <a:pt x="7" y="100"/>
                  </a:lnTo>
                  <a:close/>
                </a:path>
              </a:pathLst>
            </a:custGeom>
            <a:solidFill>
              <a:srgbClr val="000000"/>
            </a:solidFill>
            <a:ln w="9525">
              <a:noFill/>
              <a:round/>
            </a:ln>
          </p:spPr>
          <p:txBody>
            <a:bodyPr/>
            <a:lstStyle/>
            <a:p>
              <a:endParaRPr lang="zh-CN" altLang="en-US"/>
            </a:p>
          </p:txBody>
        </p:sp>
        <p:sp>
          <p:nvSpPr>
            <p:cNvPr id="17723" name="Freeform 261"/>
            <p:cNvSpPr/>
            <p:nvPr/>
          </p:nvSpPr>
          <p:spPr bwMode="auto">
            <a:xfrm>
              <a:off x="1762" y="3514"/>
              <a:ext cx="9" cy="9"/>
            </a:xfrm>
            <a:custGeom>
              <a:avLst/>
              <a:gdLst>
                <a:gd name="T0" fmla="*/ 1 w 18"/>
                <a:gd name="T1" fmla="*/ 1 h 17"/>
                <a:gd name="T2" fmla="*/ 1 w 18"/>
                <a:gd name="T3" fmla="*/ 1 h 17"/>
                <a:gd name="T4" fmla="*/ 1 w 18"/>
                <a:gd name="T5" fmla="*/ 1 h 17"/>
                <a:gd name="T6" fmla="*/ 0 w 18"/>
                <a:gd name="T7" fmla="*/ 1 h 17"/>
                <a:gd name="T8" fmla="*/ 1 w 18"/>
                <a:gd name="T9" fmla="*/ 0 h 17"/>
                <a:gd name="T10" fmla="*/ 1 w 18"/>
                <a:gd name="T11" fmla="*/ 1 h 17"/>
                <a:gd name="T12" fmla="*/ 0 60000 65536"/>
                <a:gd name="T13" fmla="*/ 0 60000 65536"/>
                <a:gd name="T14" fmla="*/ 0 60000 65536"/>
                <a:gd name="T15" fmla="*/ 0 60000 65536"/>
                <a:gd name="T16" fmla="*/ 0 60000 65536"/>
                <a:gd name="T17" fmla="*/ 0 60000 65536"/>
                <a:gd name="T18" fmla="*/ 0 w 18"/>
                <a:gd name="T19" fmla="*/ 0 h 17"/>
                <a:gd name="T20" fmla="*/ 18 w 18"/>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8" h="17">
                  <a:moveTo>
                    <a:pt x="18" y="14"/>
                  </a:moveTo>
                  <a:lnTo>
                    <a:pt x="11" y="17"/>
                  </a:lnTo>
                  <a:lnTo>
                    <a:pt x="4" y="14"/>
                  </a:lnTo>
                  <a:lnTo>
                    <a:pt x="0" y="7"/>
                  </a:lnTo>
                  <a:lnTo>
                    <a:pt x="4" y="0"/>
                  </a:lnTo>
                  <a:lnTo>
                    <a:pt x="18" y="14"/>
                  </a:lnTo>
                  <a:close/>
                </a:path>
              </a:pathLst>
            </a:custGeom>
            <a:solidFill>
              <a:srgbClr val="000000"/>
            </a:solidFill>
            <a:ln w="9525">
              <a:noFill/>
              <a:round/>
            </a:ln>
          </p:spPr>
          <p:txBody>
            <a:bodyPr/>
            <a:lstStyle/>
            <a:p>
              <a:endParaRPr lang="zh-CN" altLang="en-US"/>
            </a:p>
          </p:txBody>
        </p:sp>
        <p:sp>
          <p:nvSpPr>
            <p:cNvPr id="17724" name="Freeform 262"/>
            <p:cNvSpPr/>
            <p:nvPr/>
          </p:nvSpPr>
          <p:spPr bwMode="auto">
            <a:xfrm>
              <a:off x="1708" y="3283"/>
              <a:ext cx="98" cy="89"/>
            </a:xfrm>
            <a:custGeom>
              <a:avLst/>
              <a:gdLst>
                <a:gd name="T0" fmla="*/ 1 w 195"/>
                <a:gd name="T1" fmla="*/ 0 h 179"/>
                <a:gd name="T2" fmla="*/ 1 w 195"/>
                <a:gd name="T3" fmla="*/ 0 h 179"/>
                <a:gd name="T4" fmla="*/ 0 w 195"/>
                <a:gd name="T5" fmla="*/ 0 h 179"/>
                <a:gd name="T6" fmla="*/ 1 w 195"/>
                <a:gd name="T7" fmla="*/ 0 h 179"/>
                <a:gd name="T8" fmla="*/ 1 w 195"/>
                <a:gd name="T9" fmla="*/ 0 h 179"/>
                <a:gd name="T10" fmla="*/ 1 w 195"/>
                <a:gd name="T11" fmla="*/ 0 h 179"/>
                <a:gd name="T12" fmla="*/ 1 w 195"/>
                <a:gd name="T13" fmla="*/ 0 h 179"/>
                <a:gd name="T14" fmla="*/ 1 w 195"/>
                <a:gd name="T15" fmla="*/ 0 h 179"/>
                <a:gd name="T16" fmla="*/ 1 w 195"/>
                <a:gd name="T17" fmla="*/ 0 h 179"/>
                <a:gd name="T18" fmla="*/ 1 w 195"/>
                <a:gd name="T19" fmla="*/ 0 h 179"/>
                <a:gd name="T20" fmla="*/ 1 w 195"/>
                <a:gd name="T21" fmla="*/ 0 h 179"/>
                <a:gd name="T22" fmla="*/ 1 w 195"/>
                <a:gd name="T23" fmla="*/ 0 h 1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
                <a:gd name="T37" fmla="*/ 0 h 179"/>
                <a:gd name="T38" fmla="*/ 195 w 195"/>
                <a:gd name="T39" fmla="*/ 179 h 1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 h="179">
                  <a:moveTo>
                    <a:pt x="195" y="28"/>
                  </a:moveTo>
                  <a:lnTo>
                    <a:pt x="42" y="0"/>
                  </a:lnTo>
                  <a:lnTo>
                    <a:pt x="0" y="151"/>
                  </a:lnTo>
                  <a:lnTo>
                    <a:pt x="20" y="156"/>
                  </a:lnTo>
                  <a:lnTo>
                    <a:pt x="39" y="160"/>
                  </a:lnTo>
                  <a:lnTo>
                    <a:pt x="58" y="165"/>
                  </a:lnTo>
                  <a:lnTo>
                    <a:pt x="78" y="168"/>
                  </a:lnTo>
                  <a:lnTo>
                    <a:pt x="97" y="172"/>
                  </a:lnTo>
                  <a:lnTo>
                    <a:pt x="116" y="174"/>
                  </a:lnTo>
                  <a:lnTo>
                    <a:pt x="136" y="176"/>
                  </a:lnTo>
                  <a:lnTo>
                    <a:pt x="155" y="179"/>
                  </a:lnTo>
                  <a:lnTo>
                    <a:pt x="195" y="28"/>
                  </a:lnTo>
                  <a:close/>
                </a:path>
              </a:pathLst>
            </a:custGeom>
            <a:solidFill>
              <a:srgbClr val="FFCC99"/>
            </a:solidFill>
            <a:ln w="9525">
              <a:noFill/>
              <a:round/>
            </a:ln>
          </p:spPr>
          <p:txBody>
            <a:bodyPr/>
            <a:lstStyle/>
            <a:p>
              <a:endParaRPr lang="zh-CN" altLang="en-US"/>
            </a:p>
          </p:txBody>
        </p:sp>
        <p:sp>
          <p:nvSpPr>
            <p:cNvPr id="17725" name="Freeform 263"/>
            <p:cNvSpPr/>
            <p:nvPr/>
          </p:nvSpPr>
          <p:spPr bwMode="auto">
            <a:xfrm>
              <a:off x="1724" y="3278"/>
              <a:ext cx="83" cy="24"/>
            </a:xfrm>
            <a:custGeom>
              <a:avLst/>
              <a:gdLst>
                <a:gd name="T0" fmla="*/ 1 w 165"/>
                <a:gd name="T1" fmla="*/ 1 h 48"/>
                <a:gd name="T2" fmla="*/ 1 w 165"/>
                <a:gd name="T3" fmla="*/ 0 h 48"/>
                <a:gd name="T4" fmla="*/ 1 w 165"/>
                <a:gd name="T5" fmla="*/ 1 h 48"/>
                <a:gd name="T6" fmla="*/ 1 w 165"/>
                <a:gd name="T7" fmla="*/ 1 h 48"/>
                <a:gd name="T8" fmla="*/ 1 w 165"/>
                <a:gd name="T9" fmla="*/ 1 h 48"/>
                <a:gd name="T10" fmla="*/ 1 w 165"/>
                <a:gd name="T11" fmla="*/ 1 h 48"/>
                <a:gd name="T12" fmla="*/ 1 w 165"/>
                <a:gd name="T13" fmla="*/ 1 h 48"/>
                <a:gd name="T14" fmla="*/ 1 w 165"/>
                <a:gd name="T15" fmla="*/ 1 h 48"/>
                <a:gd name="T16" fmla="*/ 0 w 165"/>
                <a:gd name="T17" fmla="*/ 1 h 48"/>
                <a:gd name="T18" fmla="*/ 1 w 165"/>
                <a:gd name="T19" fmla="*/ 1 h 48"/>
                <a:gd name="T20" fmla="*/ 1 w 165"/>
                <a:gd name="T21" fmla="*/ 0 h 48"/>
                <a:gd name="T22" fmla="*/ 1 w 165"/>
                <a:gd name="T23" fmla="*/ 1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5"/>
                <a:gd name="T37" fmla="*/ 0 h 48"/>
                <a:gd name="T38" fmla="*/ 165 w 165"/>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5" h="48">
                  <a:moveTo>
                    <a:pt x="1" y="8"/>
                  </a:moveTo>
                  <a:lnTo>
                    <a:pt x="13" y="0"/>
                  </a:lnTo>
                  <a:lnTo>
                    <a:pt x="165" y="28"/>
                  </a:lnTo>
                  <a:lnTo>
                    <a:pt x="161" y="48"/>
                  </a:lnTo>
                  <a:lnTo>
                    <a:pt x="8" y="21"/>
                  </a:lnTo>
                  <a:lnTo>
                    <a:pt x="19" y="13"/>
                  </a:lnTo>
                  <a:lnTo>
                    <a:pt x="9" y="21"/>
                  </a:lnTo>
                  <a:lnTo>
                    <a:pt x="2" y="17"/>
                  </a:lnTo>
                  <a:lnTo>
                    <a:pt x="0" y="9"/>
                  </a:lnTo>
                  <a:lnTo>
                    <a:pt x="4" y="2"/>
                  </a:lnTo>
                  <a:lnTo>
                    <a:pt x="12" y="0"/>
                  </a:lnTo>
                  <a:lnTo>
                    <a:pt x="1" y="8"/>
                  </a:lnTo>
                  <a:close/>
                </a:path>
              </a:pathLst>
            </a:custGeom>
            <a:solidFill>
              <a:srgbClr val="000000"/>
            </a:solidFill>
            <a:ln w="9525">
              <a:noFill/>
              <a:round/>
            </a:ln>
          </p:spPr>
          <p:txBody>
            <a:bodyPr/>
            <a:lstStyle/>
            <a:p>
              <a:endParaRPr lang="zh-CN" altLang="en-US"/>
            </a:p>
          </p:txBody>
        </p:sp>
        <p:sp>
          <p:nvSpPr>
            <p:cNvPr id="17726" name="Freeform 264"/>
            <p:cNvSpPr/>
            <p:nvPr/>
          </p:nvSpPr>
          <p:spPr bwMode="auto">
            <a:xfrm>
              <a:off x="1704" y="3282"/>
              <a:ext cx="30" cy="81"/>
            </a:xfrm>
            <a:custGeom>
              <a:avLst/>
              <a:gdLst>
                <a:gd name="T0" fmla="*/ 1 w 60"/>
                <a:gd name="T1" fmla="*/ 1 h 162"/>
                <a:gd name="T2" fmla="*/ 0 w 60"/>
                <a:gd name="T3" fmla="*/ 1 h 162"/>
                <a:gd name="T4" fmla="*/ 1 w 60"/>
                <a:gd name="T5" fmla="*/ 0 h 162"/>
                <a:gd name="T6" fmla="*/ 1 w 60"/>
                <a:gd name="T7" fmla="*/ 1 h 162"/>
                <a:gd name="T8" fmla="*/ 1 w 60"/>
                <a:gd name="T9" fmla="*/ 1 h 162"/>
                <a:gd name="T10" fmla="*/ 1 w 60"/>
                <a:gd name="T11" fmla="*/ 1 h 162"/>
                <a:gd name="T12" fmla="*/ 1 w 60"/>
                <a:gd name="T13" fmla="*/ 1 h 162"/>
                <a:gd name="T14" fmla="*/ 1 w 60"/>
                <a:gd name="T15" fmla="*/ 1 h 162"/>
                <a:gd name="T16" fmla="*/ 1 w 60"/>
                <a:gd name="T17" fmla="*/ 1 h 162"/>
                <a:gd name="T18" fmla="*/ 1 w 60"/>
                <a:gd name="T19" fmla="*/ 1 h 162"/>
                <a:gd name="T20" fmla="*/ 0 w 60"/>
                <a:gd name="T21" fmla="*/ 1 h 162"/>
                <a:gd name="T22" fmla="*/ 1 w 60"/>
                <a:gd name="T23" fmla="*/ 1 h 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0"/>
                <a:gd name="T37" fmla="*/ 0 h 162"/>
                <a:gd name="T38" fmla="*/ 60 w 60"/>
                <a:gd name="T39" fmla="*/ 162 h 1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0" h="162">
                  <a:moveTo>
                    <a:pt x="7" y="162"/>
                  </a:moveTo>
                  <a:lnTo>
                    <a:pt x="0" y="151"/>
                  </a:lnTo>
                  <a:lnTo>
                    <a:pt x="42" y="0"/>
                  </a:lnTo>
                  <a:lnTo>
                    <a:pt x="60" y="5"/>
                  </a:lnTo>
                  <a:lnTo>
                    <a:pt x="18" y="155"/>
                  </a:lnTo>
                  <a:lnTo>
                    <a:pt x="11" y="144"/>
                  </a:lnTo>
                  <a:lnTo>
                    <a:pt x="18" y="155"/>
                  </a:lnTo>
                  <a:lnTo>
                    <a:pt x="14" y="161"/>
                  </a:lnTo>
                  <a:lnTo>
                    <a:pt x="8" y="161"/>
                  </a:lnTo>
                  <a:lnTo>
                    <a:pt x="1" y="158"/>
                  </a:lnTo>
                  <a:lnTo>
                    <a:pt x="0" y="151"/>
                  </a:lnTo>
                  <a:lnTo>
                    <a:pt x="7" y="162"/>
                  </a:lnTo>
                  <a:close/>
                </a:path>
              </a:pathLst>
            </a:custGeom>
            <a:solidFill>
              <a:srgbClr val="000000"/>
            </a:solidFill>
            <a:ln w="9525">
              <a:noFill/>
              <a:round/>
            </a:ln>
          </p:spPr>
          <p:txBody>
            <a:bodyPr/>
            <a:lstStyle/>
            <a:p>
              <a:endParaRPr lang="zh-CN" altLang="en-US"/>
            </a:p>
          </p:txBody>
        </p:sp>
        <p:sp>
          <p:nvSpPr>
            <p:cNvPr id="17727" name="Freeform 265"/>
            <p:cNvSpPr/>
            <p:nvPr/>
          </p:nvSpPr>
          <p:spPr bwMode="auto">
            <a:xfrm>
              <a:off x="1707" y="3353"/>
              <a:ext cx="84" cy="24"/>
            </a:xfrm>
            <a:custGeom>
              <a:avLst/>
              <a:gdLst>
                <a:gd name="T0" fmla="*/ 1 w 167"/>
                <a:gd name="T1" fmla="*/ 1 h 47"/>
                <a:gd name="T2" fmla="*/ 1 w 167"/>
                <a:gd name="T3" fmla="*/ 1 h 47"/>
                <a:gd name="T4" fmla="*/ 1 w 167"/>
                <a:gd name="T5" fmla="*/ 1 h 47"/>
                <a:gd name="T6" fmla="*/ 1 w 167"/>
                <a:gd name="T7" fmla="*/ 1 h 47"/>
                <a:gd name="T8" fmla="*/ 1 w 167"/>
                <a:gd name="T9" fmla="*/ 1 h 47"/>
                <a:gd name="T10" fmla="*/ 1 w 167"/>
                <a:gd name="T11" fmla="*/ 1 h 47"/>
                <a:gd name="T12" fmla="*/ 1 w 167"/>
                <a:gd name="T13" fmla="*/ 1 h 47"/>
                <a:gd name="T14" fmla="*/ 1 w 167"/>
                <a:gd name="T15" fmla="*/ 1 h 47"/>
                <a:gd name="T16" fmla="*/ 1 w 167"/>
                <a:gd name="T17" fmla="*/ 1 h 47"/>
                <a:gd name="T18" fmla="*/ 0 w 167"/>
                <a:gd name="T19" fmla="*/ 1 h 47"/>
                <a:gd name="T20" fmla="*/ 1 w 167"/>
                <a:gd name="T21" fmla="*/ 0 h 47"/>
                <a:gd name="T22" fmla="*/ 1 w 167"/>
                <a:gd name="T23" fmla="*/ 1 h 47"/>
                <a:gd name="T24" fmla="*/ 1 w 167"/>
                <a:gd name="T25" fmla="*/ 1 h 47"/>
                <a:gd name="T26" fmla="*/ 1 w 167"/>
                <a:gd name="T27" fmla="*/ 1 h 47"/>
                <a:gd name="T28" fmla="*/ 1 w 167"/>
                <a:gd name="T29" fmla="*/ 1 h 47"/>
                <a:gd name="T30" fmla="*/ 1 w 167"/>
                <a:gd name="T31" fmla="*/ 1 h 47"/>
                <a:gd name="T32" fmla="*/ 1 w 167"/>
                <a:gd name="T33" fmla="*/ 1 h 47"/>
                <a:gd name="T34" fmla="*/ 1 w 167"/>
                <a:gd name="T35" fmla="*/ 1 h 47"/>
                <a:gd name="T36" fmla="*/ 1 w 167"/>
                <a:gd name="T37" fmla="*/ 1 h 47"/>
                <a:gd name="T38" fmla="*/ 1 w 167"/>
                <a:gd name="T39" fmla="*/ 1 h 47"/>
                <a:gd name="T40" fmla="*/ 1 w 167"/>
                <a:gd name="T41" fmla="*/ 1 h 47"/>
                <a:gd name="T42" fmla="*/ 1 w 167"/>
                <a:gd name="T43" fmla="*/ 1 h 47"/>
                <a:gd name="T44" fmla="*/ 1 w 167"/>
                <a:gd name="T45" fmla="*/ 1 h 47"/>
                <a:gd name="T46" fmla="*/ 1 w 167"/>
                <a:gd name="T47" fmla="*/ 1 h 47"/>
                <a:gd name="T48" fmla="*/ 1 w 167"/>
                <a:gd name="T49" fmla="*/ 1 h 47"/>
                <a:gd name="T50" fmla="*/ 1 w 167"/>
                <a:gd name="T51" fmla="*/ 1 h 4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7"/>
                <a:gd name="T79" fmla="*/ 0 h 47"/>
                <a:gd name="T80" fmla="*/ 167 w 167"/>
                <a:gd name="T81" fmla="*/ 47 h 4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7" h="47">
                  <a:moveTo>
                    <a:pt x="166" y="39"/>
                  </a:moveTo>
                  <a:lnTo>
                    <a:pt x="156" y="47"/>
                  </a:lnTo>
                  <a:lnTo>
                    <a:pt x="137" y="45"/>
                  </a:lnTo>
                  <a:lnTo>
                    <a:pt x="117" y="42"/>
                  </a:lnTo>
                  <a:lnTo>
                    <a:pt x="98" y="40"/>
                  </a:lnTo>
                  <a:lnTo>
                    <a:pt x="79" y="37"/>
                  </a:lnTo>
                  <a:lnTo>
                    <a:pt x="58" y="33"/>
                  </a:lnTo>
                  <a:lnTo>
                    <a:pt x="39" y="29"/>
                  </a:lnTo>
                  <a:lnTo>
                    <a:pt x="19" y="24"/>
                  </a:lnTo>
                  <a:lnTo>
                    <a:pt x="0" y="18"/>
                  </a:lnTo>
                  <a:lnTo>
                    <a:pt x="4" y="0"/>
                  </a:lnTo>
                  <a:lnTo>
                    <a:pt x="24" y="3"/>
                  </a:lnTo>
                  <a:lnTo>
                    <a:pt x="43" y="8"/>
                  </a:lnTo>
                  <a:lnTo>
                    <a:pt x="63" y="13"/>
                  </a:lnTo>
                  <a:lnTo>
                    <a:pt x="81" y="16"/>
                  </a:lnTo>
                  <a:lnTo>
                    <a:pt x="100" y="19"/>
                  </a:lnTo>
                  <a:lnTo>
                    <a:pt x="120" y="22"/>
                  </a:lnTo>
                  <a:lnTo>
                    <a:pt x="139" y="24"/>
                  </a:lnTo>
                  <a:lnTo>
                    <a:pt x="158" y="26"/>
                  </a:lnTo>
                  <a:lnTo>
                    <a:pt x="148" y="34"/>
                  </a:lnTo>
                  <a:lnTo>
                    <a:pt x="158" y="26"/>
                  </a:lnTo>
                  <a:lnTo>
                    <a:pt x="165" y="30"/>
                  </a:lnTo>
                  <a:lnTo>
                    <a:pt x="167" y="38"/>
                  </a:lnTo>
                  <a:lnTo>
                    <a:pt x="164" y="45"/>
                  </a:lnTo>
                  <a:lnTo>
                    <a:pt x="156" y="47"/>
                  </a:lnTo>
                  <a:lnTo>
                    <a:pt x="166" y="39"/>
                  </a:lnTo>
                  <a:close/>
                </a:path>
              </a:pathLst>
            </a:custGeom>
            <a:solidFill>
              <a:srgbClr val="000000"/>
            </a:solidFill>
            <a:ln w="9525">
              <a:noFill/>
              <a:round/>
            </a:ln>
          </p:spPr>
          <p:txBody>
            <a:bodyPr/>
            <a:lstStyle/>
            <a:p>
              <a:endParaRPr lang="zh-CN" altLang="en-US"/>
            </a:p>
          </p:txBody>
        </p:sp>
        <p:sp>
          <p:nvSpPr>
            <p:cNvPr id="17728" name="Freeform 266"/>
            <p:cNvSpPr/>
            <p:nvPr/>
          </p:nvSpPr>
          <p:spPr bwMode="auto">
            <a:xfrm>
              <a:off x="1781" y="3291"/>
              <a:ext cx="29" cy="82"/>
            </a:xfrm>
            <a:custGeom>
              <a:avLst/>
              <a:gdLst>
                <a:gd name="T0" fmla="*/ 1 w 58"/>
                <a:gd name="T1" fmla="*/ 0 h 163"/>
                <a:gd name="T2" fmla="*/ 1 w 58"/>
                <a:gd name="T3" fmla="*/ 1 h 163"/>
                <a:gd name="T4" fmla="*/ 1 w 58"/>
                <a:gd name="T5" fmla="*/ 1 h 163"/>
                <a:gd name="T6" fmla="*/ 0 w 58"/>
                <a:gd name="T7" fmla="*/ 1 h 163"/>
                <a:gd name="T8" fmla="*/ 1 w 58"/>
                <a:gd name="T9" fmla="*/ 1 h 163"/>
                <a:gd name="T10" fmla="*/ 1 w 58"/>
                <a:gd name="T11" fmla="*/ 1 h 163"/>
                <a:gd name="T12" fmla="*/ 1 w 58"/>
                <a:gd name="T13" fmla="*/ 1 h 163"/>
                <a:gd name="T14" fmla="*/ 1 w 58"/>
                <a:gd name="T15" fmla="*/ 1 h 163"/>
                <a:gd name="T16" fmla="*/ 1 w 58"/>
                <a:gd name="T17" fmla="*/ 1 h 163"/>
                <a:gd name="T18" fmla="*/ 1 w 58"/>
                <a:gd name="T19" fmla="*/ 1 h 163"/>
                <a:gd name="T20" fmla="*/ 1 w 58"/>
                <a:gd name="T21" fmla="*/ 1 h 163"/>
                <a:gd name="T22" fmla="*/ 1 w 58"/>
                <a:gd name="T23" fmla="*/ 0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8"/>
                <a:gd name="T37" fmla="*/ 0 h 163"/>
                <a:gd name="T38" fmla="*/ 58 w 58"/>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8" h="163">
                  <a:moveTo>
                    <a:pt x="51" y="0"/>
                  </a:moveTo>
                  <a:lnTo>
                    <a:pt x="58" y="12"/>
                  </a:lnTo>
                  <a:lnTo>
                    <a:pt x="18" y="163"/>
                  </a:lnTo>
                  <a:lnTo>
                    <a:pt x="0" y="158"/>
                  </a:lnTo>
                  <a:lnTo>
                    <a:pt x="40" y="8"/>
                  </a:lnTo>
                  <a:lnTo>
                    <a:pt x="47" y="20"/>
                  </a:lnTo>
                  <a:lnTo>
                    <a:pt x="40" y="8"/>
                  </a:lnTo>
                  <a:lnTo>
                    <a:pt x="45" y="2"/>
                  </a:lnTo>
                  <a:lnTo>
                    <a:pt x="51" y="1"/>
                  </a:lnTo>
                  <a:lnTo>
                    <a:pt x="57" y="5"/>
                  </a:lnTo>
                  <a:lnTo>
                    <a:pt x="58" y="12"/>
                  </a:lnTo>
                  <a:lnTo>
                    <a:pt x="51" y="0"/>
                  </a:lnTo>
                  <a:close/>
                </a:path>
              </a:pathLst>
            </a:custGeom>
            <a:solidFill>
              <a:srgbClr val="000000"/>
            </a:solidFill>
            <a:ln w="9525">
              <a:noFill/>
              <a:round/>
            </a:ln>
          </p:spPr>
          <p:txBody>
            <a:bodyPr/>
            <a:lstStyle/>
            <a:p>
              <a:endParaRPr lang="zh-CN" altLang="en-US"/>
            </a:p>
          </p:txBody>
        </p:sp>
        <p:sp>
          <p:nvSpPr>
            <p:cNvPr id="17729" name="Freeform 267"/>
            <p:cNvSpPr/>
            <p:nvPr/>
          </p:nvSpPr>
          <p:spPr bwMode="auto">
            <a:xfrm>
              <a:off x="1456" y="3625"/>
              <a:ext cx="46" cy="44"/>
            </a:xfrm>
            <a:custGeom>
              <a:avLst/>
              <a:gdLst>
                <a:gd name="T0" fmla="*/ 0 w 94"/>
                <a:gd name="T1" fmla="*/ 1 h 88"/>
                <a:gd name="T2" fmla="*/ 0 w 94"/>
                <a:gd name="T3" fmla="*/ 1 h 88"/>
                <a:gd name="T4" fmla="*/ 0 w 94"/>
                <a:gd name="T5" fmla="*/ 0 h 88"/>
                <a:gd name="T6" fmla="*/ 0 w 94"/>
                <a:gd name="T7" fmla="*/ 1 h 88"/>
                <a:gd name="T8" fmla="*/ 0 w 94"/>
                <a:gd name="T9" fmla="*/ 1 h 88"/>
                <a:gd name="T10" fmla="*/ 0 60000 65536"/>
                <a:gd name="T11" fmla="*/ 0 60000 65536"/>
                <a:gd name="T12" fmla="*/ 0 60000 65536"/>
                <a:gd name="T13" fmla="*/ 0 60000 65536"/>
                <a:gd name="T14" fmla="*/ 0 60000 65536"/>
                <a:gd name="T15" fmla="*/ 0 w 94"/>
                <a:gd name="T16" fmla="*/ 0 h 88"/>
                <a:gd name="T17" fmla="*/ 94 w 94"/>
                <a:gd name="T18" fmla="*/ 88 h 88"/>
              </a:gdLst>
              <a:ahLst/>
              <a:cxnLst>
                <a:cxn ang="T10">
                  <a:pos x="T0" y="T1"/>
                </a:cxn>
                <a:cxn ang="T11">
                  <a:pos x="T2" y="T3"/>
                </a:cxn>
                <a:cxn ang="T12">
                  <a:pos x="T4" y="T5"/>
                </a:cxn>
                <a:cxn ang="T13">
                  <a:pos x="T6" y="T7"/>
                </a:cxn>
                <a:cxn ang="T14">
                  <a:pos x="T8" y="T9"/>
                </a:cxn>
              </a:cxnLst>
              <a:rect l="T15" t="T16" r="T17" b="T18"/>
              <a:pathLst>
                <a:path w="94" h="88">
                  <a:moveTo>
                    <a:pt x="25" y="88"/>
                  </a:moveTo>
                  <a:lnTo>
                    <a:pt x="94" y="19"/>
                  </a:lnTo>
                  <a:lnTo>
                    <a:pt x="5" y="0"/>
                  </a:lnTo>
                  <a:lnTo>
                    <a:pt x="0" y="67"/>
                  </a:lnTo>
                  <a:lnTo>
                    <a:pt x="25" y="88"/>
                  </a:lnTo>
                  <a:close/>
                </a:path>
              </a:pathLst>
            </a:custGeom>
            <a:solidFill>
              <a:srgbClr val="000000"/>
            </a:solidFill>
            <a:ln w="9525">
              <a:noFill/>
              <a:round/>
            </a:ln>
          </p:spPr>
          <p:txBody>
            <a:bodyPr/>
            <a:lstStyle/>
            <a:p>
              <a:endParaRPr lang="zh-CN" altLang="en-US"/>
            </a:p>
          </p:txBody>
        </p:sp>
        <p:sp>
          <p:nvSpPr>
            <p:cNvPr id="17730" name="Freeform 268"/>
            <p:cNvSpPr/>
            <p:nvPr/>
          </p:nvSpPr>
          <p:spPr bwMode="auto">
            <a:xfrm>
              <a:off x="1465" y="3629"/>
              <a:ext cx="42" cy="43"/>
            </a:xfrm>
            <a:custGeom>
              <a:avLst/>
              <a:gdLst>
                <a:gd name="T0" fmla="*/ 0 w 86"/>
                <a:gd name="T1" fmla="*/ 0 h 86"/>
                <a:gd name="T2" fmla="*/ 0 w 86"/>
                <a:gd name="T3" fmla="*/ 1 h 86"/>
                <a:gd name="T4" fmla="*/ 0 w 86"/>
                <a:gd name="T5" fmla="*/ 1 h 86"/>
                <a:gd name="T6" fmla="*/ 0 w 86"/>
                <a:gd name="T7" fmla="*/ 1 h 86"/>
                <a:gd name="T8" fmla="*/ 0 w 86"/>
                <a:gd name="T9" fmla="*/ 1 h 86"/>
                <a:gd name="T10" fmla="*/ 0 w 86"/>
                <a:gd name="T11" fmla="*/ 1 h 86"/>
                <a:gd name="T12" fmla="*/ 0 w 86"/>
                <a:gd name="T13" fmla="*/ 1 h 86"/>
                <a:gd name="T14" fmla="*/ 0 w 86"/>
                <a:gd name="T15" fmla="*/ 0 h 86"/>
                <a:gd name="T16" fmla="*/ 0 w 86"/>
                <a:gd name="T17" fmla="*/ 1 h 86"/>
                <a:gd name="T18" fmla="*/ 0 w 86"/>
                <a:gd name="T19" fmla="*/ 1 h 86"/>
                <a:gd name="T20" fmla="*/ 0 w 86"/>
                <a:gd name="T21" fmla="*/ 1 h 86"/>
                <a:gd name="T22" fmla="*/ 0 w 86"/>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
                <a:gd name="T37" fmla="*/ 0 h 86"/>
                <a:gd name="T38" fmla="*/ 86 w 86"/>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 h="86">
                  <a:moveTo>
                    <a:pt x="78" y="0"/>
                  </a:moveTo>
                  <a:lnTo>
                    <a:pt x="83" y="17"/>
                  </a:lnTo>
                  <a:lnTo>
                    <a:pt x="14" y="86"/>
                  </a:lnTo>
                  <a:lnTo>
                    <a:pt x="0" y="72"/>
                  </a:lnTo>
                  <a:lnTo>
                    <a:pt x="69" y="3"/>
                  </a:lnTo>
                  <a:lnTo>
                    <a:pt x="73" y="20"/>
                  </a:lnTo>
                  <a:lnTo>
                    <a:pt x="69" y="3"/>
                  </a:lnTo>
                  <a:lnTo>
                    <a:pt x="76" y="0"/>
                  </a:lnTo>
                  <a:lnTo>
                    <a:pt x="83" y="3"/>
                  </a:lnTo>
                  <a:lnTo>
                    <a:pt x="86" y="10"/>
                  </a:lnTo>
                  <a:lnTo>
                    <a:pt x="83" y="17"/>
                  </a:lnTo>
                  <a:lnTo>
                    <a:pt x="78" y="0"/>
                  </a:lnTo>
                  <a:close/>
                </a:path>
              </a:pathLst>
            </a:custGeom>
            <a:solidFill>
              <a:srgbClr val="000000"/>
            </a:solidFill>
            <a:ln w="9525">
              <a:noFill/>
              <a:round/>
            </a:ln>
          </p:spPr>
          <p:txBody>
            <a:bodyPr/>
            <a:lstStyle/>
            <a:p>
              <a:endParaRPr lang="zh-CN" altLang="en-US"/>
            </a:p>
          </p:txBody>
        </p:sp>
        <p:sp>
          <p:nvSpPr>
            <p:cNvPr id="17731" name="Freeform 269"/>
            <p:cNvSpPr/>
            <p:nvPr/>
          </p:nvSpPr>
          <p:spPr bwMode="auto">
            <a:xfrm>
              <a:off x="1453" y="3620"/>
              <a:ext cx="50" cy="20"/>
            </a:xfrm>
            <a:custGeom>
              <a:avLst/>
              <a:gdLst>
                <a:gd name="T0" fmla="*/ 0 w 102"/>
                <a:gd name="T1" fmla="*/ 1 h 40"/>
                <a:gd name="T2" fmla="*/ 0 w 102"/>
                <a:gd name="T3" fmla="*/ 0 h 40"/>
                <a:gd name="T4" fmla="*/ 0 w 102"/>
                <a:gd name="T5" fmla="*/ 1 h 40"/>
                <a:gd name="T6" fmla="*/ 0 w 102"/>
                <a:gd name="T7" fmla="*/ 1 h 40"/>
                <a:gd name="T8" fmla="*/ 0 w 102"/>
                <a:gd name="T9" fmla="*/ 1 h 40"/>
                <a:gd name="T10" fmla="*/ 0 w 102"/>
                <a:gd name="T11" fmla="*/ 1 h 40"/>
                <a:gd name="T12" fmla="*/ 0 w 102"/>
                <a:gd name="T13" fmla="*/ 1 h 40"/>
                <a:gd name="T14" fmla="*/ 0 w 102"/>
                <a:gd name="T15" fmla="*/ 1 h 40"/>
                <a:gd name="T16" fmla="*/ 0 w 102"/>
                <a:gd name="T17" fmla="*/ 1 h 40"/>
                <a:gd name="T18" fmla="*/ 0 w 102"/>
                <a:gd name="T19" fmla="*/ 1 h 40"/>
                <a:gd name="T20" fmla="*/ 0 w 102"/>
                <a:gd name="T21" fmla="*/ 0 h 40"/>
                <a:gd name="T22" fmla="*/ 0 w 102"/>
                <a:gd name="T23" fmla="*/ 1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2"/>
                <a:gd name="T37" fmla="*/ 0 h 40"/>
                <a:gd name="T38" fmla="*/ 102 w 102"/>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2" h="40">
                  <a:moveTo>
                    <a:pt x="0" y="9"/>
                  </a:moveTo>
                  <a:lnTo>
                    <a:pt x="13" y="0"/>
                  </a:lnTo>
                  <a:lnTo>
                    <a:pt x="102" y="20"/>
                  </a:lnTo>
                  <a:lnTo>
                    <a:pt x="97" y="40"/>
                  </a:lnTo>
                  <a:lnTo>
                    <a:pt x="8" y="21"/>
                  </a:lnTo>
                  <a:lnTo>
                    <a:pt x="21" y="12"/>
                  </a:lnTo>
                  <a:lnTo>
                    <a:pt x="8" y="21"/>
                  </a:lnTo>
                  <a:lnTo>
                    <a:pt x="2" y="16"/>
                  </a:lnTo>
                  <a:lnTo>
                    <a:pt x="0" y="8"/>
                  </a:lnTo>
                  <a:lnTo>
                    <a:pt x="5" y="2"/>
                  </a:lnTo>
                  <a:lnTo>
                    <a:pt x="13" y="0"/>
                  </a:lnTo>
                  <a:lnTo>
                    <a:pt x="0" y="9"/>
                  </a:lnTo>
                  <a:close/>
                </a:path>
              </a:pathLst>
            </a:custGeom>
            <a:solidFill>
              <a:srgbClr val="000000"/>
            </a:solidFill>
            <a:ln w="9525">
              <a:noFill/>
              <a:round/>
            </a:ln>
          </p:spPr>
          <p:txBody>
            <a:bodyPr/>
            <a:lstStyle/>
            <a:p>
              <a:endParaRPr lang="zh-CN" altLang="en-US"/>
            </a:p>
          </p:txBody>
        </p:sp>
        <p:sp>
          <p:nvSpPr>
            <p:cNvPr id="17732" name="Freeform 270"/>
            <p:cNvSpPr/>
            <p:nvPr/>
          </p:nvSpPr>
          <p:spPr bwMode="auto">
            <a:xfrm>
              <a:off x="1450" y="3624"/>
              <a:ext cx="13" cy="40"/>
            </a:xfrm>
            <a:custGeom>
              <a:avLst/>
              <a:gdLst>
                <a:gd name="T0" fmla="*/ 1 w 25"/>
                <a:gd name="T1" fmla="*/ 1 h 80"/>
                <a:gd name="T2" fmla="*/ 0 w 25"/>
                <a:gd name="T3" fmla="*/ 1 h 80"/>
                <a:gd name="T4" fmla="*/ 1 w 25"/>
                <a:gd name="T5" fmla="*/ 0 h 80"/>
                <a:gd name="T6" fmla="*/ 1 w 25"/>
                <a:gd name="T7" fmla="*/ 1 h 80"/>
                <a:gd name="T8" fmla="*/ 1 w 25"/>
                <a:gd name="T9" fmla="*/ 1 h 80"/>
                <a:gd name="T10" fmla="*/ 1 w 25"/>
                <a:gd name="T11" fmla="*/ 1 h 80"/>
                <a:gd name="T12" fmla="*/ 1 w 25"/>
                <a:gd name="T13" fmla="*/ 1 h 80"/>
                <a:gd name="T14" fmla="*/ 1 w 25"/>
                <a:gd name="T15" fmla="*/ 1 h 80"/>
                <a:gd name="T16" fmla="*/ 1 w 25"/>
                <a:gd name="T17" fmla="*/ 1 h 80"/>
                <a:gd name="T18" fmla="*/ 1 w 25"/>
                <a:gd name="T19" fmla="*/ 1 h 80"/>
                <a:gd name="T20" fmla="*/ 0 w 25"/>
                <a:gd name="T21" fmla="*/ 1 h 80"/>
                <a:gd name="T22" fmla="*/ 1 w 25"/>
                <a:gd name="T23" fmla="*/ 1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80"/>
                <a:gd name="T38" fmla="*/ 25 w 25"/>
                <a:gd name="T39" fmla="*/ 80 h 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80">
                  <a:moveTo>
                    <a:pt x="3" y="77"/>
                  </a:moveTo>
                  <a:lnTo>
                    <a:pt x="0" y="68"/>
                  </a:lnTo>
                  <a:lnTo>
                    <a:pt x="4" y="0"/>
                  </a:lnTo>
                  <a:lnTo>
                    <a:pt x="25" y="3"/>
                  </a:lnTo>
                  <a:lnTo>
                    <a:pt x="20" y="71"/>
                  </a:lnTo>
                  <a:lnTo>
                    <a:pt x="17" y="61"/>
                  </a:lnTo>
                  <a:lnTo>
                    <a:pt x="20" y="71"/>
                  </a:lnTo>
                  <a:lnTo>
                    <a:pt x="17" y="77"/>
                  </a:lnTo>
                  <a:lnTo>
                    <a:pt x="9" y="80"/>
                  </a:lnTo>
                  <a:lnTo>
                    <a:pt x="2" y="76"/>
                  </a:lnTo>
                  <a:lnTo>
                    <a:pt x="0" y="68"/>
                  </a:lnTo>
                  <a:lnTo>
                    <a:pt x="3" y="77"/>
                  </a:lnTo>
                  <a:close/>
                </a:path>
              </a:pathLst>
            </a:custGeom>
            <a:solidFill>
              <a:srgbClr val="000000"/>
            </a:solidFill>
            <a:ln w="9525">
              <a:noFill/>
              <a:round/>
            </a:ln>
          </p:spPr>
          <p:txBody>
            <a:bodyPr/>
            <a:lstStyle/>
            <a:p>
              <a:endParaRPr lang="zh-CN" altLang="en-US"/>
            </a:p>
          </p:txBody>
        </p:sp>
        <p:sp>
          <p:nvSpPr>
            <p:cNvPr id="17733" name="Freeform 271"/>
            <p:cNvSpPr/>
            <p:nvPr/>
          </p:nvSpPr>
          <p:spPr bwMode="auto">
            <a:xfrm>
              <a:off x="1452" y="3655"/>
              <a:ext cx="21" cy="19"/>
            </a:xfrm>
            <a:custGeom>
              <a:avLst/>
              <a:gdLst>
                <a:gd name="T0" fmla="*/ 0 w 43"/>
                <a:gd name="T1" fmla="*/ 0 h 39"/>
                <a:gd name="T2" fmla="*/ 0 w 43"/>
                <a:gd name="T3" fmla="*/ 0 h 39"/>
                <a:gd name="T4" fmla="*/ 0 w 43"/>
                <a:gd name="T5" fmla="*/ 0 h 39"/>
                <a:gd name="T6" fmla="*/ 0 w 43"/>
                <a:gd name="T7" fmla="*/ 0 h 39"/>
                <a:gd name="T8" fmla="*/ 0 w 43"/>
                <a:gd name="T9" fmla="*/ 0 h 39"/>
                <a:gd name="T10" fmla="*/ 0 w 43"/>
                <a:gd name="T11" fmla="*/ 0 h 39"/>
                <a:gd name="T12" fmla="*/ 0 w 43"/>
                <a:gd name="T13" fmla="*/ 0 h 39"/>
                <a:gd name="T14" fmla="*/ 0 w 43"/>
                <a:gd name="T15" fmla="*/ 0 h 39"/>
                <a:gd name="T16" fmla="*/ 0 w 43"/>
                <a:gd name="T17" fmla="*/ 0 h 39"/>
                <a:gd name="T18" fmla="*/ 0 w 43"/>
                <a:gd name="T19" fmla="*/ 0 h 39"/>
                <a:gd name="T20" fmla="*/ 0 w 43"/>
                <a:gd name="T21" fmla="*/ 0 h 39"/>
                <a:gd name="T22" fmla="*/ 0 w 43"/>
                <a:gd name="T23" fmla="*/ 0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
                <a:gd name="T37" fmla="*/ 0 h 39"/>
                <a:gd name="T38" fmla="*/ 43 w 43"/>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 h="39">
                  <a:moveTo>
                    <a:pt x="39" y="36"/>
                  </a:moveTo>
                  <a:lnTo>
                    <a:pt x="25" y="37"/>
                  </a:lnTo>
                  <a:lnTo>
                    <a:pt x="0" y="16"/>
                  </a:lnTo>
                  <a:lnTo>
                    <a:pt x="14" y="0"/>
                  </a:lnTo>
                  <a:lnTo>
                    <a:pt x="39" y="21"/>
                  </a:lnTo>
                  <a:lnTo>
                    <a:pt x="25" y="22"/>
                  </a:lnTo>
                  <a:lnTo>
                    <a:pt x="39" y="21"/>
                  </a:lnTo>
                  <a:lnTo>
                    <a:pt x="43" y="29"/>
                  </a:lnTo>
                  <a:lnTo>
                    <a:pt x="40" y="36"/>
                  </a:lnTo>
                  <a:lnTo>
                    <a:pt x="33" y="39"/>
                  </a:lnTo>
                  <a:lnTo>
                    <a:pt x="25" y="37"/>
                  </a:lnTo>
                  <a:lnTo>
                    <a:pt x="39" y="36"/>
                  </a:lnTo>
                  <a:close/>
                </a:path>
              </a:pathLst>
            </a:custGeom>
            <a:solidFill>
              <a:srgbClr val="000000"/>
            </a:solidFill>
            <a:ln w="9525">
              <a:noFill/>
              <a:round/>
            </a:ln>
          </p:spPr>
          <p:txBody>
            <a:bodyPr/>
            <a:lstStyle/>
            <a:p>
              <a:endParaRPr lang="zh-CN" altLang="en-US"/>
            </a:p>
          </p:txBody>
        </p:sp>
        <p:sp>
          <p:nvSpPr>
            <p:cNvPr id="17734" name="Freeform 272"/>
            <p:cNvSpPr/>
            <p:nvPr/>
          </p:nvSpPr>
          <p:spPr bwMode="auto">
            <a:xfrm>
              <a:off x="1301" y="3336"/>
              <a:ext cx="495" cy="333"/>
            </a:xfrm>
            <a:custGeom>
              <a:avLst/>
              <a:gdLst>
                <a:gd name="T0" fmla="*/ 0 w 991"/>
                <a:gd name="T1" fmla="*/ 1 h 666"/>
                <a:gd name="T2" fmla="*/ 0 w 991"/>
                <a:gd name="T3" fmla="*/ 1 h 666"/>
                <a:gd name="T4" fmla="*/ 0 w 991"/>
                <a:gd name="T5" fmla="*/ 1 h 666"/>
                <a:gd name="T6" fmla="*/ 0 w 991"/>
                <a:gd name="T7" fmla="*/ 1 h 666"/>
                <a:gd name="T8" fmla="*/ 0 w 991"/>
                <a:gd name="T9" fmla="*/ 1 h 666"/>
                <a:gd name="T10" fmla="*/ 0 w 991"/>
                <a:gd name="T11" fmla="*/ 1 h 666"/>
                <a:gd name="T12" fmla="*/ 0 w 991"/>
                <a:gd name="T13" fmla="*/ 1 h 666"/>
                <a:gd name="T14" fmla="*/ 0 w 991"/>
                <a:gd name="T15" fmla="*/ 1 h 666"/>
                <a:gd name="T16" fmla="*/ 0 w 991"/>
                <a:gd name="T17" fmla="*/ 1 h 666"/>
                <a:gd name="T18" fmla="*/ 0 w 991"/>
                <a:gd name="T19" fmla="*/ 1 h 666"/>
                <a:gd name="T20" fmla="*/ 0 w 991"/>
                <a:gd name="T21" fmla="*/ 1 h 666"/>
                <a:gd name="T22" fmla="*/ 0 w 991"/>
                <a:gd name="T23" fmla="*/ 1 h 666"/>
                <a:gd name="T24" fmla="*/ 0 w 991"/>
                <a:gd name="T25" fmla="*/ 1 h 666"/>
                <a:gd name="T26" fmla="*/ 0 w 991"/>
                <a:gd name="T27" fmla="*/ 1 h 666"/>
                <a:gd name="T28" fmla="*/ 0 w 991"/>
                <a:gd name="T29" fmla="*/ 1 h 666"/>
                <a:gd name="T30" fmla="*/ 0 w 991"/>
                <a:gd name="T31" fmla="*/ 1 h 666"/>
                <a:gd name="T32" fmla="*/ 0 w 991"/>
                <a:gd name="T33" fmla="*/ 1 h 666"/>
                <a:gd name="T34" fmla="*/ 0 w 991"/>
                <a:gd name="T35" fmla="*/ 1 h 666"/>
                <a:gd name="T36" fmla="*/ 0 w 991"/>
                <a:gd name="T37" fmla="*/ 1 h 666"/>
                <a:gd name="T38" fmla="*/ 0 w 991"/>
                <a:gd name="T39" fmla="*/ 1 h 666"/>
                <a:gd name="T40" fmla="*/ 0 w 991"/>
                <a:gd name="T41" fmla="*/ 1 h 666"/>
                <a:gd name="T42" fmla="*/ 0 w 991"/>
                <a:gd name="T43" fmla="*/ 1 h 666"/>
                <a:gd name="T44" fmla="*/ 0 w 991"/>
                <a:gd name="T45" fmla="*/ 1 h 666"/>
                <a:gd name="T46" fmla="*/ 0 w 991"/>
                <a:gd name="T47" fmla="*/ 1 h 666"/>
                <a:gd name="T48" fmla="*/ 0 w 991"/>
                <a:gd name="T49" fmla="*/ 1 h 666"/>
                <a:gd name="T50" fmla="*/ 0 w 991"/>
                <a:gd name="T51" fmla="*/ 1 h 666"/>
                <a:gd name="T52" fmla="*/ 0 w 991"/>
                <a:gd name="T53" fmla="*/ 1 h 666"/>
                <a:gd name="T54" fmla="*/ 0 w 991"/>
                <a:gd name="T55" fmla="*/ 1 h 666"/>
                <a:gd name="T56" fmla="*/ 0 w 991"/>
                <a:gd name="T57" fmla="*/ 1 h 666"/>
                <a:gd name="T58" fmla="*/ 0 w 991"/>
                <a:gd name="T59" fmla="*/ 1 h 666"/>
                <a:gd name="T60" fmla="*/ 0 w 991"/>
                <a:gd name="T61" fmla="*/ 1 h 666"/>
                <a:gd name="T62" fmla="*/ 0 w 991"/>
                <a:gd name="T63" fmla="*/ 1 h 666"/>
                <a:gd name="T64" fmla="*/ 0 w 991"/>
                <a:gd name="T65" fmla="*/ 1 h 666"/>
                <a:gd name="T66" fmla="*/ 0 w 991"/>
                <a:gd name="T67" fmla="*/ 1 h 666"/>
                <a:gd name="T68" fmla="*/ 0 w 991"/>
                <a:gd name="T69" fmla="*/ 1 h 666"/>
                <a:gd name="T70" fmla="*/ 0 w 991"/>
                <a:gd name="T71" fmla="*/ 1 h 666"/>
                <a:gd name="T72" fmla="*/ 0 w 991"/>
                <a:gd name="T73" fmla="*/ 1 h 666"/>
                <a:gd name="T74" fmla="*/ 0 w 991"/>
                <a:gd name="T75" fmla="*/ 1 h 666"/>
                <a:gd name="T76" fmla="*/ 0 w 991"/>
                <a:gd name="T77" fmla="*/ 1 h 666"/>
                <a:gd name="T78" fmla="*/ 0 w 991"/>
                <a:gd name="T79" fmla="*/ 1 h 666"/>
                <a:gd name="T80" fmla="*/ 0 w 991"/>
                <a:gd name="T81" fmla="*/ 1 h 666"/>
                <a:gd name="T82" fmla="*/ 0 w 991"/>
                <a:gd name="T83" fmla="*/ 1 h 666"/>
                <a:gd name="T84" fmla="*/ 0 w 991"/>
                <a:gd name="T85" fmla="*/ 1 h 666"/>
                <a:gd name="T86" fmla="*/ 0 w 991"/>
                <a:gd name="T87" fmla="*/ 1 h 666"/>
                <a:gd name="T88" fmla="*/ 0 w 991"/>
                <a:gd name="T89" fmla="*/ 1 h 666"/>
                <a:gd name="T90" fmla="*/ 0 w 991"/>
                <a:gd name="T91" fmla="*/ 1 h 666"/>
                <a:gd name="T92" fmla="*/ 0 w 991"/>
                <a:gd name="T93" fmla="*/ 1 h 666"/>
                <a:gd name="T94" fmla="*/ 0 w 991"/>
                <a:gd name="T95" fmla="*/ 1 h 666"/>
                <a:gd name="T96" fmla="*/ 0 w 991"/>
                <a:gd name="T97" fmla="*/ 1 h 666"/>
                <a:gd name="T98" fmla="*/ 0 w 991"/>
                <a:gd name="T99" fmla="*/ 1 h 666"/>
                <a:gd name="T100" fmla="*/ 0 w 991"/>
                <a:gd name="T101" fmla="*/ 0 h 666"/>
                <a:gd name="T102" fmla="*/ 0 w 991"/>
                <a:gd name="T103" fmla="*/ 1 h 666"/>
                <a:gd name="T104" fmla="*/ 0 w 991"/>
                <a:gd name="T105" fmla="*/ 1 h 666"/>
                <a:gd name="T106" fmla="*/ 0 w 991"/>
                <a:gd name="T107" fmla="*/ 1 h 666"/>
                <a:gd name="T108" fmla="*/ 0 w 991"/>
                <a:gd name="T109" fmla="*/ 1 h 666"/>
                <a:gd name="T110" fmla="*/ 0 w 991"/>
                <a:gd name="T111" fmla="*/ 1 h 66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1"/>
                <a:gd name="T169" fmla="*/ 0 h 666"/>
                <a:gd name="T170" fmla="*/ 991 w 991"/>
                <a:gd name="T171" fmla="*/ 666 h 66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1" h="666">
                  <a:moveTo>
                    <a:pt x="633" y="123"/>
                  </a:moveTo>
                  <a:lnTo>
                    <a:pt x="624" y="136"/>
                  </a:lnTo>
                  <a:lnTo>
                    <a:pt x="615" y="150"/>
                  </a:lnTo>
                  <a:lnTo>
                    <a:pt x="605" y="163"/>
                  </a:lnTo>
                  <a:lnTo>
                    <a:pt x="597" y="175"/>
                  </a:lnTo>
                  <a:lnTo>
                    <a:pt x="588" y="188"/>
                  </a:lnTo>
                  <a:lnTo>
                    <a:pt x="579" y="202"/>
                  </a:lnTo>
                  <a:lnTo>
                    <a:pt x="570" y="214"/>
                  </a:lnTo>
                  <a:lnTo>
                    <a:pt x="562" y="227"/>
                  </a:lnTo>
                  <a:lnTo>
                    <a:pt x="553" y="241"/>
                  </a:lnTo>
                  <a:lnTo>
                    <a:pt x="544" y="253"/>
                  </a:lnTo>
                  <a:lnTo>
                    <a:pt x="535" y="266"/>
                  </a:lnTo>
                  <a:lnTo>
                    <a:pt x="527" y="280"/>
                  </a:lnTo>
                  <a:lnTo>
                    <a:pt x="518" y="292"/>
                  </a:lnTo>
                  <a:lnTo>
                    <a:pt x="509" y="306"/>
                  </a:lnTo>
                  <a:lnTo>
                    <a:pt x="501" y="319"/>
                  </a:lnTo>
                  <a:lnTo>
                    <a:pt x="491" y="333"/>
                  </a:lnTo>
                  <a:lnTo>
                    <a:pt x="502" y="336"/>
                  </a:lnTo>
                  <a:lnTo>
                    <a:pt x="511" y="343"/>
                  </a:lnTo>
                  <a:lnTo>
                    <a:pt x="517" y="351"/>
                  </a:lnTo>
                  <a:lnTo>
                    <a:pt x="518" y="361"/>
                  </a:lnTo>
                  <a:lnTo>
                    <a:pt x="527" y="360"/>
                  </a:lnTo>
                  <a:lnTo>
                    <a:pt x="535" y="361"/>
                  </a:lnTo>
                  <a:lnTo>
                    <a:pt x="543" y="366"/>
                  </a:lnTo>
                  <a:lnTo>
                    <a:pt x="551" y="372"/>
                  </a:lnTo>
                  <a:lnTo>
                    <a:pt x="563" y="369"/>
                  </a:lnTo>
                  <a:lnTo>
                    <a:pt x="577" y="366"/>
                  </a:lnTo>
                  <a:lnTo>
                    <a:pt x="589" y="364"/>
                  </a:lnTo>
                  <a:lnTo>
                    <a:pt x="603" y="360"/>
                  </a:lnTo>
                  <a:lnTo>
                    <a:pt x="616" y="358"/>
                  </a:lnTo>
                  <a:lnTo>
                    <a:pt x="629" y="355"/>
                  </a:lnTo>
                  <a:lnTo>
                    <a:pt x="642" y="352"/>
                  </a:lnTo>
                  <a:lnTo>
                    <a:pt x="656" y="349"/>
                  </a:lnTo>
                  <a:lnTo>
                    <a:pt x="668" y="346"/>
                  </a:lnTo>
                  <a:lnTo>
                    <a:pt x="681" y="344"/>
                  </a:lnTo>
                  <a:lnTo>
                    <a:pt x="694" y="342"/>
                  </a:lnTo>
                  <a:lnTo>
                    <a:pt x="707" y="340"/>
                  </a:lnTo>
                  <a:lnTo>
                    <a:pt x="721" y="337"/>
                  </a:lnTo>
                  <a:lnTo>
                    <a:pt x="733" y="335"/>
                  </a:lnTo>
                  <a:lnTo>
                    <a:pt x="747" y="333"/>
                  </a:lnTo>
                  <a:lnTo>
                    <a:pt x="759" y="332"/>
                  </a:lnTo>
                  <a:lnTo>
                    <a:pt x="776" y="329"/>
                  </a:lnTo>
                  <a:lnTo>
                    <a:pt x="795" y="328"/>
                  </a:lnTo>
                  <a:lnTo>
                    <a:pt x="813" y="328"/>
                  </a:lnTo>
                  <a:lnTo>
                    <a:pt x="832" y="329"/>
                  </a:lnTo>
                  <a:lnTo>
                    <a:pt x="852" y="332"/>
                  </a:lnTo>
                  <a:lnTo>
                    <a:pt x="870" y="335"/>
                  </a:lnTo>
                  <a:lnTo>
                    <a:pt x="889" y="340"/>
                  </a:lnTo>
                  <a:lnTo>
                    <a:pt x="908" y="345"/>
                  </a:lnTo>
                  <a:lnTo>
                    <a:pt x="925" y="352"/>
                  </a:lnTo>
                  <a:lnTo>
                    <a:pt x="939" y="360"/>
                  </a:lnTo>
                  <a:lnTo>
                    <a:pt x="954" y="371"/>
                  </a:lnTo>
                  <a:lnTo>
                    <a:pt x="967" y="381"/>
                  </a:lnTo>
                  <a:lnTo>
                    <a:pt x="976" y="394"/>
                  </a:lnTo>
                  <a:lnTo>
                    <a:pt x="984" y="409"/>
                  </a:lnTo>
                  <a:lnTo>
                    <a:pt x="988" y="423"/>
                  </a:lnTo>
                  <a:lnTo>
                    <a:pt x="991" y="441"/>
                  </a:lnTo>
                  <a:lnTo>
                    <a:pt x="990" y="458"/>
                  </a:lnTo>
                  <a:lnTo>
                    <a:pt x="985" y="475"/>
                  </a:lnTo>
                  <a:lnTo>
                    <a:pt x="978" y="491"/>
                  </a:lnTo>
                  <a:lnTo>
                    <a:pt x="969" y="506"/>
                  </a:lnTo>
                  <a:lnTo>
                    <a:pt x="958" y="521"/>
                  </a:lnTo>
                  <a:lnTo>
                    <a:pt x="944" y="535"/>
                  </a:lnTo>
                  <a:lnTo>
                    <a:pt x="929" y="548"/>
                  </a:lnTo>
                  <a:lnTo>
                    <a:pt x="913" y="559"/>
                  </a:lnTo>
                  <a:lnTo>
                    <a:pt x="896" y="571"/>
                  </a:lnTo>
                  <a:lnTo>
                    <a:pt x="878" y="580"/>
                  </a:lnTo>
                  <a:lnTo>
                    <a:pt x="860" y="589"/>
                  </a:lnTo>
                  <a:lnTo>
                    <a:pt x="840" y="596"/>
                  </a:lnTo>
                  <a:lnTo>
                    <a:pt x="822" y="602"/>
                  </a:lnTo>
                  <a:lnTo>
                    <a:pt x="803" y="605"/>
                  </a:lnTo>
                  <a:lnTo>
                    <a:pt x="784" y="609"/>
                  </a:lnTo>
                  <a:lnTo>
                    <a:pt x="767" y="610"/>
                  </a:lnTo>
                  <a:lnTo>
                    <a:pt x="740" y="610"/>
                  </a:lnTo>
                  <a:lnTo>
                    <a:pt x="714" y="610"/>
                  </a:lnTo>
                  <a:lnTo>
                    <a:pt x="686" y="610"/>
                  </a:lnTo>
                  <a:lnTo>
                    <a:pt x="659" y="610"/>
                  </a:lnTo>
                  <a:lnTo>
                    <a:pt x="632" y="609"/>
                  </a:lnTo>
                  <a:lnTo>
                    <a:pt x="604" y="607"/>
                  </a:lnTo>
                  <a:lnTo>
                    <a:pt x="576" y="606"/>
                  </a:lnTo>
                  <a:lnTo>
                    <a:pt x="548" y="605"/>
                  </a:lnTo>
                  <a:lnTo>
                    <a:pt x="521" y="604"/>
                  </a:lnTo>
                  <a:lnTo>
                    <a:pt x="493" y="602"/>
                  </a:lnTo>
                  <a:lnTo>
                    <a:pt x="465" y="601"/>
                  </a:lnTo>
                  <a:lnTo>
                    <a:pt x="437" y="599"/>
                  </a:lnTo>
                  <a:lnTo>
                    <a:pt x="409" y="597"/>
                  </a:lnTo>
                  <a:lnTo>
                    <a:pt x="382" y="596"/>
                  </a:lnTo>
                  <a:lnTo>
                    <a:pt x="354" y="595"/>
                  </a:lnTo>
                  <a:lnTo>
                    <a:pt x="326" y="594"/>
                  </a:lnTo>
                  <a:lnTo>
                    <a:pt x="326" y="602"/>
                  </a:lnTo>
                  <a:lnTo>
                    <a:pt x="326" y="611"/>
                  </a:lnTo>
                  <a:lnTo>
                    <a:pt x="327" y="619"/>
                  </a:lnTo>
                  <a:lnTo>
                    <a:pt x="327" y="628"/>
                  </a:lnTo>
                  <a:lnTo>
                    <a:pt x="330" y="637"/>
                  </a:lnTo>
                  <a:lnTo>
                    <a:pt x="331" y="647"/>
                  </a:lnTo>
                  <a:lnTo>
                    <a:pt x="333" y="656"/>
                  </a:lnTo>
                  <a:lnTo>
                    <a:pt x="335" y="666"/>
                  </a:lnTo>
                  <a:lnTo>
                    <a:pt x="311" y="666"/>
                  </a:lnTo>
                  <a:lnTo>
                    <a:pt x="287" y="666"/>
                  </a:lnTo>
                  <a:lnTo>
                    <a:pt x="263" y="664"/>
                  </a:lnTo>
                  <a:lnTo>
                    <a:pt x="240" y="661"/>
                  </a:lnTo>
                  <a:lnTo>
                    <a:pt x="217" y="658"/>
                  </a:lnTo>
                  <a:lnTo>
                    <a:pt x="194" y="653"/>
                  </a:lnTo>
                  <a:lnTo>
                    <a:pt x="171" y="648"/>
                  </a:lnTo>
                  <a:lnTo>
                    <a:pt x="149" y="641"/>
                  </a:lnTo>
                  <a:lnTo>
                    <a:pt x="128" y="634"/>
                  </a:lnTo>
                  <a:lnTo>
                    <a:pt x="108" y="627"/>
                  </a:lnTo>
                  <a:lnTo>
                    <a:pt x="89" y="618"/>
                  </a:lnTo>
                  <a:lnTo>
                    <a:pt x="70" y="609"/>
                  </a:lnTo>
                  <a:lnTo>
                    <a:pt x="53" y="599"/>
                  </a:lnTo>
                  <a:lnTo>
                    <a:pt x="37" y="589"/>
                  </a:lnTo>
                  <a:lnTo>
                    <a:pt x="21" y="579"/>
                  </a:lnTo>
                  <a:lnTo>
                    <a:pt x="7" y="567"/>
                  </a:lnTo>
                  <a:lnTo>
                    <a:pt x="8" y="556"/>
                  </a:lnTo>
                  <a:lnTo>
                    <a:pt x="9" y="544"/>
                  </a:lnTo>
                  <a:lnTo>
                    <a:pt x="9" y="534"/>
                  </a:lnTo>
                  <a:lnTo>
                    <a:pt x="10" y="522"/>
                  </a:lnTo>
                  <a:lnTo>
                    <a:pt x="12" y="512"/>
                  </a:lnTo>
                  <a:lnTo>
                    <a:pt x="13" y="501"/>
                  </a:lnTo>
                  <a:lnTo>
                    <a:pt x="13" y="490"/>
                  </a:lnTo>
                  <a:lnTo>
                    <a:pt x="14" y="479"/>
                  </a:lnTo>
                  <a:lnTo>
                    <a:pt x="8" y="468"/>
                  </a:lnTo>
                  <a:lnTo>
                    <a:pt x="4" y="458"/>
                  </a:lnTo>
                  <a:lnTo>
                    <a:pt x="1" y="448"/>
                  </a:lnTo>
                  <a:lnTo>
                    <a:pt x="0" y="437"/>
                  </a:lnTo>
                  <a:lnTo>
                    <a:pt x="0" y="427"/>
                  </a:lnTo>
                  <a:lnTo>
                    <a:pt x="2" y="417"/>
                  </a:lnTo>
                  <a:lnTo>
                    <a:pt x="6" y="406"/>
                  </a:lnTo>
                  <a:lnTo>
                    <a:pt x="9" y="396"/>
                  </a:lnTo>
                  <a:lnTo>
                    <a:pt x="21" y="376"/>
                  </a:lnTo>
                  <a:lnTo>
                    <a:pt x="34" y="359"/>
                  </a:lnTo>
                  <a:lnTo>
                    <a:pt x="50" y="344"/>
                  </a:lnTo>
                  <a:lnTo>
                    <a:pt x="69" y="330"/>
                  </a:lnTo>
                  <a:lnTo>
                    <a:pt x="88" y="319"/>
                  </a:lnTo>
                  <a:lnTo>
                    <a:pt x="108" y="309"/>
                  </a:lnTo>
                  <a:lnTo>
                    <a:pt x="129" y="300"/>
                  </a:lnTo>
                  <a:lnTo>
                    <a:pt x="151" y="292"/>
                  </a:lnTo>
                  <a:lnTo>
                    <a:pt x="156" y="275"/>
                  </a:lnTo>
                  <a:lnTo>
                    <a:pt x="161" y="258"/>
                  </a:lnTo>
                  <a:lnTo>
                    <a:pt x="165" y="240"/>
                  </a:lnTo>
                  <a:lnTo>
                    <a:pt x="169" y="222"/>
                  </a:lnTo>
                  <a:lnTo>
                    <a:pt x="172" y="204"/>
                  </a:lnTo>
                  <a:lnTo>
                    <a:pt x="176" y="185"/>
                  </a:lnTo>
                  <a:lnTo>
                    <a:pt x="178" y="167"/>
                  </a:lnTo>
                  <a:lnTo>
                    <a:pt x="181" y="149"/>
                  </a:lnTo>
                  <a:lnTo>
                    <a:pt x="184" y="130"/>
                  </a:lnTo>
                  <a:lnTo>
                    <a:pt x="186" y="111"/>
                  </a:lnTo>
                  <a:lnTo>
                    <a:pt x="188" y="92"/>
                  </a:lnTo>
                  <a:lnTo>
                    <a:pt x="190" y="74"/>
                  </a:lnTo>
                  <a:lnTo>
                    <a:pt x="193" y="56"/>
                  </a:lnTo>
                  <a:lnTo>
                    <a:pt x="195" y="37"/>
                  </a:lnTo>
                  <a:lnTo>
                    <a:pt x="197" y="19"/>
                  </a:lnTo>
                  <a:lnTo>
                    <a:pt x="201" y="0"/>
                  </a:lnTo>
                  <a:lnTo>
                    <a:pt x="228" y="8"/>
                  </a:lnTo>
                  <a:lnTo>
                    <a:pt x="254" y="15"/>
                  </a:lnTo>
                  <a:lnTo>
                    <a:pt x="282" y="23"/>
                  </a:lnTo>
                  <a:lnTo>
                    <a:pt x="309" y="31"/>
                  </a:lnTo>
                  <a:lnTo>
                    <a:pt x="335" y="39"/>
                  </a:lnTo>
                  <a:lnTo>
                    <a:pt x="363" y="46"/>
                  </a:lnTo>
                  <a:lnTo>
                    <a:pt x="390" y="54"/>
                  </a:lnTo>
                  <a:lnTo>
                    <a:pt x="417" y="62"/>
                  </a:lnTo>
                  <a:lnTo>
                    <a:pt x="444" y="71"/>
                  </a:lnTo>
                  <a:lnTo>
                    <a:pt x="471" y="77"/>
                  </a:lnTo>
                  <a:lnTo>
                    <a:pt x="498" y="85"/>
                  </a:lnTo>
                  <a:lnTo>
                    <a:pt x="525" y="94"/>
                  </a:lnTo>
                  <a:lnTo>
                    <a:pt x="552" y="100"/>
                  </a:lnTo>
                  <a:lnTo>
                    <a:pt x="579" y="108"/>
                  </a:lnTo>
                  <a:lnTo>
                    <a:pt x="605" y="115"/>
                  </a:lnTo>
                  <a:lnTo>
                    <a:pt x="633" y="123"/>
                  </a:lnTo>
                  <a:close/>
                </a:path>
              </a:pathLst>
            </a:custGeom>
            <a:solidFill>
              <a:srgbClr val="BF7F33"/>
            </a:solidFill>
            <a:ln w="9525">
              <a:noFill/>
              <a:round/>
            </a:ln>
          </p:spPr>
          <p:txBody>
            <a:bodyPr/>
            <a:lstStyle/>
            <a:p>
              <a:endParaRPr lang="zh-CN" altLang="en-US"/>
            </a:p>
          </p:txBody>
        </p:sp>
        <p:sp>
          <p:nvSpPr>
            <p:cNvPr id="17735" name="Freeform 273"/>
            <p:cNvSpPr/>
            <p:nvPr/>
          </p:nvSpPr>
          <p:spPr bwMode="auto">
            <a:xfrm>
              <a:off x="1542" y="3395"/>
              <a:ext cx="79" cy="113"/>
            </a:xfrm>
            <a:custGeom>
              <a:avLst/>
              <a:gdLst>
                <a:gd name="T0" fmla="*/ 0 w 159"/>
                <a:gd name="T1" fmla="*/ 1 h 225"/>
                <a:gd name="T2" fmla="*/ 0 w 159"/>
                <a:gd name="T3" fmla="*/ 1 h 225"/>
                <a:gd name="T4" fmla="*/ 0 w 159"/>
                <a:gd name="T5" fmla="*/ 1 h 225"/>
                <a:gd name="T6" fmla="*/ 0 w 159"/>
                <a:gd name="T7" fmla="*/ 1 h 225"/>
                <a:gd name="T8" fmla="*/ 0 w 159"/>
                <a:gd name="T9" fmla="*/ 1 h 225"/>
                <a:gd name="T10" fmla="*/ 0 w 159"/>
                <a:gd name="T11" fmla="*/ 1 h 225"/>
                <a:gd name="T12" fmla="*/ 0 w 159"/>
                <a:gd name="T13" fmla="*/ 1 h 225"/>
                <a:gd name="T14" fmla="*/ 0 w 159"/>
                <a:gd name="T15" fmla="*/ 1 h 225"/>
                <a:gd name="T16" fmla="*/ 0 w 159"/>
                <a:gd name="T17" fmla="*/ 1 h 225"/>
                <a:gd name="T18" fmla="*/ 0 w 159"/>
                <a:gd name="T19" fmla="*/ 1 h 225"/>
                <a:gd name="T20" fmla="*/ 0 w 159"/>
                <a:gd name="T21" fmla="*/ 1 h 225"/>
                <a:gd name="T22" fmla="*/ 0 w 159"/>
                <a:gd name="T23" fmla="*/ 1 h 225"/>
                <a:gd name="T24" fmla="*/ 0 w 159"/>
                <a:gd name="T25" fmla="*/ 1 h 225"/>
                <a:gd name="T26" fmla="*/ 0 w 159"/>
                <a:gd name="T27" fmla="*/ 1 h 225"/>
                <a:gd name="T28" fmla="*/ 0 w 159"/>
                <a:gd name="T29" fmla="*/ 1 h 225"/>
                <a:gd name="T30" fmla="*/ 0 w 159"/>
                <a:gd name="T31" fmla="*/ 1 h 225"/>
                <a:gd name="T32" fmla="*/ 0 w 159"/>
                <a:gd name="T33" fmla="*/ 1 h 225"/>
                <a:gd name="T34" fmla="*/ 0 w 159"/>
                <a:gd name="T35" fmla="*/ 0 h 225"/>
                <a:gd name="T36" fmla="*/ 0 w 159"/>
                <a:gd name="T37" fmla="*/ 1 h 225"/>
                <a:gd name="T38" fmla="*/ 0 w 159"/>
                <a:gd name="T39" fmla="*/ 1 h 225"/>
                <a:gd name="T40" fmla="*/ 0 w 159"/>
                <a:gd name="T41" fmla="*/ 1 h 225"/>
                <a:gd name="T42" fmla="*/ 0 w 159"/>
                <a:gd name="T43" fmla="*/ 1 h 225"/>
                <a:gd name="T44" fmla="*/ 0 w 159"/>
                <a:gd name="T45" fmla="*/ 1 h 225"/>
                <a:gd name="T46" fmla="*/ 0 w 159"/>
                <a:gd name="T47" fmla="*/ 1 h 225"/>
                <a:gd name="T48" fmla="*/ 0 w 159"/>
                <a:gd name="T49" fmla="*/ 1 h 225"/>
                <a:gd name="T50" fmla="*/ 0 w 159"/>
                <a:gd name="T51" fmla="*/ 1 h 225"/>
                <a:gd name="T52" fmla="*/ 0 w 159"/>
                <a:gd name="T53" fmla="*/ 1 h 225"/>
                <a:gd name="T54" fmla="*/ 0 w 159"/>
                <a:gd name="T55" fmla="*/ 1 h 225"/>
                <a:gd name="T56" fmla="*/ 0 w 159"/>
                <a:gd name="T57" fmla="*/ 1 h 225"/>
                <a:gd name="T58" fmla="*/ 0 w 159"/>
                <a:gd name="T59" fmla="*/ 1 h 225"/>
                <a:gd name="T60" fmla="*/ 0 w 159"/>
                <a:gd name="T61" fmla="*/ 1 h 225"/>
                <a:gd name="T62" fmla="*/ 0 w 159"/>
                <a:gd name="T63" fmla="*/ 1 h 225"/>
                <a:gd name="T64" fmla="*/ 0 w 159"/>
                <a:gd name="T65" fmla="*/ 1 h 225"/>
                <a:gd name="T66" fmla="*/ 0 w 159"/>
                <a:gd name="T67" fmla="*/ 1 h 225"/>
                <a:gd name="T68" fmla="*/ 0 w 159"/>
                <a:gd name="T69" fmla="*/ 1 h 225"/>
                <a:gd name="T70" fmla="*/ 0 w 159"/>
                <a:gd name="T71" fmla="*/ 1 h 225"/>
                <a:gd name="T72" fmla="*/ 0 w 159"/>
                <a:gd name="T73" fmla="*/ 1 h 225"/>
                <a:gd name="T74" fmla="*/ 0 w 159"/>
                <a:gd name="T75" fmla="*/ 1 h 225"/>
                <a:gd name="T76" fmla="*/ 0 w 159"/>
                <a:gd name="T77" fmla="*/ 1 h 225"/>
                <a:gd name="T78" fmla="*/ 0 w 159"/>
                <a:gd name="T79" fmla="*/ 1 h 225"/>
                <a:gd name="T80" fmla="*/ 0 w 159"/>
                <a:gd name="T81" fmla="*/ 1 h 225"/>
                <a:gd name="T82" fmla="*/ 0 w 159"/>
                <a:gd name="T83" fmla="*/ 1 h 2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225"/>
                <a:gd name="T128" fmla="*/ 159 w 159"/>
                <a:gd name="T129" fmla="*/ 225 h 2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225">
                  <a:moveTo>
                    <a:pt x="8" y="225"/>
                  </a:moveTo>
                  <a:lnTo>
                    <a:pt x="1" y="209"/>
                  </a:lnTo>
                  <a:lnTo>
                    <a:pt x="11" y="195"/>
                  </a:lnTo>
                  <a:lnTo>
                    <a:pt x="19" y="182"/>
                  </a:lnTo>
                  <a:lnTo>
                    <a:pt x="28" y="169"/>
                  </a:lnTo>
                  <a:lnTo>
                    <a:pt x="37" y="156"/>
                  </a:lnTo>
                  <a:lnTo>
                    <a:pt x="45" y="142"/>
                  </a:lnTo>
                  <a:lnTo>
                    <a:pt x="54" y="130"/>
                  </a:lnTo>
                  <a:lnTo>
                    <a:pt x="63" y="117"/>
                  </a:lnTo>
                  <a:lnTo>
                    <a:pt x="72" y="103"/>
                  </a:lnTo>
                  <a:lnTo>
                    <a:pt x="80" y="90"/>
                  </a:lnTo>
                  <a:lnTo>
                    <a:pt x="89" y="78"/>
                  </a:lnTo>
                  <a:lnTo>
                    <a:pt x="98" y="64"/>
                  </a:lnTo>
                  <a:lnTo>
                    <a:pt x="107" y="51"/>
                  </a:lnTo>
                  <a:lnTo>
                    <a:pt x="115" y="39"/>
                  </a:lnTo>
                  <a:lnTo>
                    <a:pt x="125" y="26"/>
                  </a:lnTo>
                  <a:lnTo>
                    <a:pt x="134" y="12"/>
                  </a:lnTo>
                  <a:lnTo>
                    <a:pt x="143" y="0"/>
                  </a:lnTo>
                  <a:lnTo>
                    <a:pt x="159" y="11"/>
                  </a:lnTo>
                  <a:lnTo>
                    <a:pt x="150" y="24"/>
                  </a:lnTo>
                  <a:lnTo>
                    <a:pt x="141" y="38"/>
                  </a:lnTo>
                  <a:lnTo>
                    <a:pt x="131" y="50"/>
                  </a:lnTo>
                  <a:lnTo>
                    <a:pt x="123" y="63"/>
                  </a:lnTo>
                  <a:lnTo>
                    <a:pt x="114" y="76"/>
                  </a:lnTo>
                  <a:lnTo>
                    <a:pt x="105" y="89"/>
                  </a:lnTo>
                  <a:lnTo>
                    <a:pt x="96" y="102"/>
                  </a:lnTo>
                  <a:lnTo>
                    <a:pt x="88" y="115"/>
                  </a:lnTo>
                  <a:lnTo>
                    <a:pt x="79" y="128"/>
                  </a:lnTo>
                  <a:lnTo>
                    <a:pt x="70" y="141"/>
                  </a:lnTo>
                  <a:lnTo>
                    <a:pt x="61" y="154"/>
                  </a:lnTo>
                  <a:lnTo>
                    <a:pt x="53" y="168"/>
                  </a:lnTo>
                  <a:lnTo>
                    <a:pt x="44" y="180"/>
                  </a:lnTo>
                  <a:lnTo>
                    <a:pt x="35" y="194"/>
                  </a:lnTo>
                  <a:lnTo>
                    <a:pt x="27" y="207"/>
                  </a:lnTo>
                  <a:lnTo>
                    <a:pt x="17" y="220"/>
                  </a:lnTo>
                  <a:lnTo>
                    <a:pt x="11" y="204"/>
                  </a:lnTo>
                  <a:lnTo>
                    <a:pt x="17" y="220"/>
                  </a:lnTo>
                  <a:lnTo>
                    <a:pt x="11" y="224"/>
                  </a:lnTo>
                  <a:lnTo>
                    <a:pt x="5" y="223"/>
                  </a:lnTo>
                  <a:lnTo>
                    <a:pt x="0" y="217"/>
                  </a:lnTo>
                  <a:lnTo>
                    <a:pt x="1" y="209"/>
                  </a:lnTo>
                  <a:lnTo>
                    <a:pt x="8" y="225"/>
                  </a:lnTo>
                  <a:close/>
                </a:path>
              </a:pathLst>
            </a:custGeom>
            <a:solidFill>
              <a:srgbClr val="000000"/>
            </a:solidFill>
            <a:ln w="9525">
              <a:noFill/>
              <a:round/>
            </a:ln>
          </p:spPr>
          <p:txBody>
            <a:bodyPr/>
            <a:lstStyle/>
            <a:p>
              <a:endParaRPr lang="zh-CN" altLang="en-US"/>
            </a:p>
          </p:txBody>
        </p:sp>
        <p:sp>
          <p:nvSpPr>
            <p:cNvPr id="17736" name="Freeform 274"/>
            <p:cNvSpPr/>
            <p:nvPr/>
          </p:nvSpPr>
          <p:spPr bwMode="auto">
            <a:xfrm>
              <a:off x="1546" y="3497"/>
              <a:ext cx="18" cy="25"/>
            </a:xfrm>
            <a:custGeom>
              <a:avLst/>
              <a:gdLst>
                <a:gd name="T0" fmla="*/ 0 w 38"/>
                <a:gd name="T1" fmla="*/ 1 h 50"/>
                <a:gd name="T2" fmla="*/ 0 w 38"/>
                <a:gd name="T3" fmla="*/ 1 h 50"/>
                <a:gd name="T4" fmla="*/ 0 w 38"/>
                <a:gd name="T5" fmla="*/ 1 h 50"/>
                <a:gd name="T6" fmla="*/ 0 w 38"/>
                <a:gd name="T7" fmla="*/ 1 h 50"/>
                <a:gd name="T8" fmla="*/ 0 w 38"/>
                <a:gd name="T9" fmla="*/ 1 h 50"/>
                <a:gd name="T10" fmla="*/ 0 w 38"/>
                <a:gd name="T11" fmla="*/ 1 h 50"/>
                <a:gd name="T12" fmla="*/ 0 w 38"/>
                <a:gd name="T13" fmla="*/ 0 h 50"/>
                <a:gd name="T14" fmla="*/ 0 w 38"/>
                <a:gd name="T15" fmla="*/ 1 h 50"/>
                <a:gd name="T16" fmla="*/ 0 w 38"/>
                <a:gd name="T17" fmla="*/ 1 h 50"/>
                <a:gd name="T18" fmla="*/ 0 w 38"/>
                <a:gd name="T19" fmla="*/ 1 h 50"/>
                <a:gd name="T20" fmla="*/ 0 w 38"/>
                <a:gd name="T21" fmla="*/ 1 h 50"/>
                <a:gd name="T22" fmla="*/ 0 w 38"/>
                <a:gd name="T23" fmla="*/ 1 h 50"/>
                <a:gd name="T24" fmla="*/ 0 w 38"/>
                <a:gd name="T25" fmla="*/ 1 h 50"/>
                <a:gd name="T26" fmla="*/ 0 w 38"/>
                <a:gd name="T27" fmla="*/ 1 h 50"/>
                <a:gd name="T28" fmla="*/ 0 w 38"/>
                <a:gd name="T29" fmla="*/ 1 h 50"/>
                <a:gd name="T30" fmla="*/ 0 w 38"/>
                <a:gd name="T31" fmla="*/ 1 h 50"/>
                <a:gd name="T32" fmla="*/ 0 w 38"/>
                <a:gd name="T33" fmla="*/ 1 h 50"/>
                <a:gd name="T34" fmla="*/ 0 w 38"/>
                <a:gd name="T35" fmla="*/ 1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50"/>
                <a:gd name="T56" fmla="*/ 38 w 38"/>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50">
                  <a:moveTo>
                    <a:pt x="31" y="49"/>
                  </a:moveTo>
                  <a:lnTo>
                    <a:pt x="17" y="38"/>
                  </a:lnTo>
                  <a:lnTo>
                    <a:pt x="17" y="33"/>
                  </a:lnTo>
                  <a:lnTo>
                    <a:pt x="14" y="28"/>
                  </a:lnTo>
                  <a:lnTo>
                    <a:pt x="7" y="23"/>
                  </a:lnTo>
                  <a:lnTo>
                    <a:pt x="0" y="21"/>
                  </a:lnTo>
                  <a:lnTo>
                    <a:pt x="3" y="0"/>
                  </a:lnTo>
                  <a:lnTo>
                    <a:pt x="16" y="5"/>
                  </a:lnTo>
                  <a:lnTo>
                    <a:pt x="28" y="14"/>
                  </a:lnTo>
                  <a:lnTo>
                    <a:pt x="36" y="26"/>
                  </a:lnTo>
                  <a:lnTo>
                    <a:pt x="38" y="41"/>
                  </a:lnTo>
                  <a:lnTo>
                    <a:pt x="24" y="30"/>
                  </a:lnTo>
                  <a:lnTo>
                    <a:pt x="38" y="41"/>
                  </a:lnTo>
                  <a:lnTo>
                    <a:pt x="35" y="47"/>
                  </a:lnTo>
                  <a:lnTo>
                    <a:pt x="27" y="50"/>
                  </a:lnTo>
                  <a:lnTo>
                    <a:pt x="20" y="46"/>
                  </a:lnTo>
                  <a:lnTo>
                    <a:pt x="17" y="38"/>
                  </a:lnTo>
                  <a:lnTo>
                    <a:pt x="31" y="49"/>
                  </a:lnTo>
                  <a:close/>
                </a:path>
              </a:pathLst>
            </a:custGeom>
            <a:solidFill>
              <a:srgbClr val="000000"/>
            </a:solidFill>
            <a:ln w="9525">
              <a:noFill/>
              <a:round/>
            </a:ln>
          </p:spPr>
          <p:txBody>
            <a:bodyPr/>
            <a:lstStyle/>
            <a:p>
              <a:endParaRPr lang="zh-CN" altLang="en-US"/>
            </a:p>
          </p:txBody>
        </p:sp>
        <p:sp>
          <p:nvSpPr>
            <p:cNvPr id="17737" name="Freeform 275"/>
            <p:cNvSpPr/>
            <p:nvPr/>
          </p:nvSpPr>
          <p:spPr bwMode="auto">
            <a:xfrm>
              <a:off x="1558" y="3511"/>
              <a:ext cx="23" cy="16"/>
            </a:xfrm>
            <a:custGeom>
              <a:avLst/>
              <a:gdLst>
                <a:gd name="T0" fmla="*/ 0 w 47"/>
                <a:gd name="T1" fmla="*/ 1 h 32"/>
                <a:gd name="T2" fmla="*/ 0 w 47"/>
                <a:gd name="T3" fmla="*/ 1 h 32"/>
                <a:gd name="T4" fmla="*/ 0 w 47"/>
                <a:gd name="T5" fmla="*/ 1 h 32"/>
                <a:gd name="T6" fmla="*/ 0 w 47"/>
                <a:gd name="T7" fmla="*/ 1 h 32"/>
                <a:gd name="T8" fmla="*/ 0 w 47"/>
                <a:gd name="T9" fmla="*/ 1 h 32"/>
                <a:gd name="T10" fmla="*/ 0 w 47"/>
                <a:gd name="T11" fmla="*/ 1 h 32"/>
                <a:gd name="T12" fmla="*/ 0 w 47"/>
                <a:gd name="T13" fmla="*/ 1 h 32"/>
                <a:gd name="T14" fmla="*/ 0 w 47"/>
                <a:gd name="T15" fmla="*/ 0 h 32"/>
                <a:gd name="T16" fmla="*/ 0 w 47"/>
                <a:gd name="T17" fmla="*/ 1 h 32"/>
                <a:gd name="T18" fmla="*/ 0 w 47"/>
                <a:gd name="T19" fmla="*/ 1 h 32"/>
                <a:gd name="T20" fmla="*/ 0 w 47"/>
                <a:gd name="T21" fmla="*/ 1 h 32"/>
                <a:gd name="T22" fmla="*/ 0 w 47"/>
                <a:gd name="T23" fmla="*/ 1 h 32"/>
                <a:gd name="T24" fmla="*/ 0 w 47"/>
                <a:gd name="T25" fmla="*/ 1 h 32"/>
                <a:gd name="T26" fmla="*/ 0 w 47"/>
                <a:gd name="T27" fmla="*/ 1 h 32"/>
                <a:gd name="T28" fmla="*/ 0 w 47"/>
                <a:gd name="T29" fmla="*/ 1 h 32"/>
                <a:gd name="T30" fmla="*/ 0 w 47"/>
                <a:gd name="T31" fmla="*/ 1 h 32"/>
                <a:gd name="T32" fmla="*/ 0 w 47"/>
                <a:gd name="T33" fmla="*/ 1 h 32"/>
                <a:gd name="T34" fmla="*/ 0 w 47"/>
                <a:gd name="T35" fmla="*/ 1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32"/>
                <a:gd name="T56" fmla="*/ 47 w 47"/>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32">
                  <a:moveTo>
                    <a:pt x="39" y="32"/>
                  </a:moveTo>
                  <a:lnTo>
                    <a:pt x="31" y="30"/>
                  </a:lnTo>
                  <a:lnTo>
                    <a:pt x="23" y="24"/>
                  </a:lnTo>
                  <a:lnTo>
                    <a:pt x="17" y="21"/>
                  </a:lnTo>
                  <a:lnTo>
                    <a:pt x="13" y="21"/>
                  </a:lnTo>
                  <a:lnTo>
                    <a:pt x="7" y="21"/>
                  </a:lnTo>
                  <a:lnTo>
                    <a:pt x="0" y="2"/>
                  </a:lnTo>
                  <a:lnTo>
                    <a:pt x="13" y="0"/>
                  </a:lnTo>
                  <a:lnTo>
                    <a:pt x="24" y="2"/>
                  </a:lnTo>
                  <a:lnTo>
                    <a:pt x="34" y="8"/>
                  </a:lnTo>
                  <a:lnTo>
                    <a:pt x="42" y="14"/>
                  </a:lnTo>
                  <a:lnTo>
                    <a:pt x="34" y="11"/>
                  </a:lnTo>
                  <a:lnTo>
                    <a:pt x="42" y="14"/>
                  </a:lnTo>
                  <a:lnTo>
                    <a:pt x="47" y="21"/>
                  </a:lnTo>
                  <a:lnTo>
                    <a:pt x="45" y="26"/>
                  </a:lnTo>
                  <a:lnTo>
                    <a:pt x="39" y="31"/>
                  </a:lnTo>
                  <a:lnTo>
                    <a:pt x="31" y="30"/>
                  </a:lnTo>
                  <a:lnTo>
                    <a:pt x="39" y="32"/>
                  </a:lnTo>
                  <a:close/>
                </a:path>
              </a:pathLst>
            </a:custGeom>
            <a:solidFill>
              <a:srgbClr val="000000"/>
            </a:solidFill>
            <a:ln w="9525">
              <a:noFill/>
              <a:round/>
            </a:ln>
          </p:spPr>
          <p:txBody>
            <a:bodyPr/>
            <a:lstStyle/>
            <a:p>
              <a:endParaRPr lang="zh-CN" altLang="en-US"/>
            </a:p>
          </p:txBody>
        </p:sp>
        <p:sp>
          <p:nvSpPr>
            <p:cNvPr id="17738" name="Freeform 276"/>
            <p:cNvSpPr/>
            <p:nvPr/>
          </p:nvSpPr>
          <p:spPr bwMode="auto">
            <a:xfrm>
              <a:off x="1575" y="3497"/>
              <a:ext cx="106" cy="30"/>
            </a:xfrm>
            <a:custGeom>
              <a:avLst/>
              <a:gdLst>
                <a:gd name="T0" fmla="*/ 1 w 212"/>
                <a:gd name="T1" fmla="*/ 0 h 61"/>
                <a:gd name="T2" fmla="*/ 1 w 212"/>
                <a:gd name="T3" fmla="*/ 0 h 61"/>
                <a:gd name="T4" fmla="*/ 1 w 212"/>
                <a:gd name="T5" fmla="*/ 0 h 61"/>
                <a:gd name="T6" fmla="*/ 1 w 212"/>
                <a:gd name="T7" fmla="*/ 0 h 61"/>
                <a:gd name="T8" fmla="*/ 1 w 212"/>
                <a:gd name="T9" fmla="*/ 0 h 61"/>
                <a:gd name="T10" fmla="*/ 1 w 212"/>
                <a:gd name="T11" fmla="*/ 0 h 61"/>
                <a:gd name="T12" fmla="*/ 1 w 212"/>
                <a:gd name="T13" fmla="*/ 0 h 61"/>
                <a:gd name="T14" fmla="*/ 1 w 212"/>
                <a:gd name="T15" fmla="*/ 0 h 61"/>
                <a:gd name="T16" fmla="*/ 1 w 212"/>
                <a:gd name="T17" fmla="*/ 0 h 61"/>
                <a:gd name="T18" fmla="*/ 1 w 212"/>
                <a:gd name="T19" fmla="*/ 0 h 61"/>
                <a:gd name="T20" fmla="*/ 1 w 212"/>
                <a:gd name="T21" fmla="*/ 0 h 61"/>
                <a:gd name="T22" fmla="*/ 1 w 212"/>
                <a:gd name="T23" fmla="*/ 0 h 61"/>
                <a:gd name="T24" fmla="*/ 1 w 212"/>
                <a:gd name="T25" fmla="*/ 0 h 61"/>
                <a:gd name="T26" fmla="*/ 1 w 212"/>
                <a:gd name="T27" fmla="*/ 0 h 61"/>
                <a:gd name="T28" fmla="*/ 1 w 212"/>
                <a:gd name="T29" fmla="*/ 0 h 61"/>
                <a:gd name="T30" fmla="*/ 1 w 212"/>
                <a:gd name="T31" fmla="*/ 0 h 61"/>
                <a:gd name="T32" fmla="*/ 1 w 212"/>
                <a:gd name="T33" fmla="*/ 0 h 61"/>
                <a:gd name="T34" fmla="*/ 1 w 212"/>
                <a:gd name="T35" fmla="*/ 0 h 61"/>
                <a:gd name="T36" fmla="*/ 0 w 212"/>
                <a:gd name="T37" fmla="*/ 0 h 61"/>
                <a:gd name="T38" fmla="*/ 1 w 212"/>
                <a:gd name="T39" fmla="*/ 0 h 61"/>
                <a:gd name="T40" fmla="*/ 1 w 212"/>
                <a:gd name="T41" fmla="*/ 0 h 61"/>
                <a:gd name="T42" fmla="*/ 1 w 212"/>
                <a:gd name="T43" fmla="*/ 0 h 61"/>
                <a:gd name="T44" fmla="*/ 1 w 212"/>
                <a:gd name="T45" fmla="*/ 0 h 61"/>
                <a:gd name="T46" fmla="*/ 1 w 212"/>
                <a:gd name="T47" fmla="*/ 0 h 61"/>
                <a:gd name="T48" fmla="*/ 1 w 212"/>
                <a:gd name="T49" fmla="*/ 0 h 61"/>
                <a:gd name="T50" fmla="*/ 1 w 212"/>
                <a:gd name="T51" fmla="*/ 0 h 61"/>
                <a:gd name="T52" fmla="*/ 1 w 212"/>
                <a:gd name="T53" fmla="*/ 0 h 61"/>
                <a:gd name="T54" fmla="*/ 1 w 212"/>
                <a:gd name="T55" fmla="*/ 0 h 61"/>
                <a:gd name="T56" fmla="*/ 1 w 212"/>
                <a:gd name="T57" fmla="*/ 0 h 61"/>
                <a:gd name="T58" fmla="*/ 1 w 212"/>
                <a:gd name="T59" fmla="*/ 0 h 61"/>
                <a:gd name="T60" fmla="*/ 1 w 212"/>
                <a:gd name="T61" fmla="*/ 0 h 61"/>
                <a:gd name="T62" fmla="*/ 1 w 212"/>
                <a:gd name="T63" fmla="*/ 0 h 61"/>
                <a:gd name="T64" fmla="*/ 1 w 212"/>
                <a:gd name="T65" fmla="*/ 0 h 61"/>
                <a:gd name="T66" fmla="*/ 1 w 212"/>
                <a:gd name="T67" fmla="*/ 0 h 61"/>
                <a:gd name="T68" fmla="*/ 1 w 212"/>
                <a:gd name="T69" fmla="*/ 0 h 61"/>
                <a:gd name="T70" fmla="*/ 1 w 212"/>
                <a:gd name="T71" fmla="*/ 0 h 61"/>
                <a:gd name="T72" fmla="*/ 1 w 212"/>
                <a:gd name="T73" fmla="*/ 0 h 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2"/>
                <a:gd name="T112" fmla="*/ 0 h 61"/>
                <a:gd name="T113" fmla="*/ 212 w 212"/>
                <a:gd name="T114" fmla="*/ 61 h 6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2" h="61">
                  <a:moveTo>
                    <a:pt x="212" y="21"/>
                  </a:moveTo>
                  <a:lnTo>
                    <a:pt x="212" y="21"/>
                  </a:lnTo>
                  <a:lnTo>
                    <a:pt x="200" y="22"/>
                  </a:lnTo>
                  <a:lnTo>
                    <a:pt x="186" y="24"/>
                  </a:lnTo>
                  <a:lnTo>
                    <a:pt x="174" y="27"/>
                  </a:lnTo>
                  <a:lnTo>
                    <a:pt x="160" y="29"/>
                  </a:lnTo>
                  <a:lnTo>
                    <a:pt x="148" y="31"/>
                  </a:lnTo>
                  <a:lnTo>
                    <a:pt x="134" y="34"/>
                  </a:lnTo>
                  <a:lnTo>
                    <a:pt x="121" y="36"/>
                  </a:lnTo>
                  <a:lnTo>
                    <a:pt x="110" y="38"/>
                  </a:lnTo>
                  <a:lnTo>
                    <a:pt x="96" y="42"/>
                  </a:lnTo>
                  <a:lnTo>
                    <a:pt x="84" y="44"/>
                  </a:lnTo>
                  <a:lnTo>
                    <a:pt x="70" y="47"/>
                  </a:lnTo>
                  <a:lnTo>
                    <a:pt x="57" y="50"/>
                  </a:lnTo>
                  <a:lnTo>
                    <a:pt x="44" y="53"/>
                  </a:lnTo>
                  <a:lnTo>
                    <a:pt x="31" y="55"/>
                  </a:lnTo>
                  <a:lnTo>
                    <a:pt x="18" y="59"/>
                  </a:lnTo>
                  <a:lnTo>
                    <a:pt x="5" y="61"/>
                  </a:lnTo>
                  <a:lnTo>
                    <a:pt x="0" y="40"/>
                  </a:lnTo>
                  <a:lnTo>
                    <a:pt x="13" y="38"/>
                  </a:lnTo>
                  <a:lnTo>
                    <a:pt x="27" y="35"/>
                  </a:lnTo>
                  <a:lnTo>
                    <a:pt x="39" y="32"/>
                  </a:lnTo>
                  <a:lnTo>
                    <a:pt x="53" y="29"/>
                  </a:lnTo>
                  <a:lnTo>
                    <a:pt x="65" y="27"/>
                  </a:lnTo>
                  <a:lnTo>
                    <a:pt x="79" y="23"/>
                  </a:lnTo>
                  <a:lnTo>
                    <a:pt x="92" y="21"/>
                  </a:lnTo>
                  <a:lnTo>
                    <a:pt x="105" y="17"/>
                  </a:lnTo>
                  <a:lnTo>
                    <a:pt x="119" y="15"/>
                  </a:lnTo>
                  <a:lnTo>
                    <a:pt x="132" y="13"/>
                  </a:lnTo>
                  <a:lnTo>
                    <a:pt x="145" y="11"/>
                  </a:lnTo>
                  <a:lnTo>
                    <a:pt x="158" y="8"/>
                  </a:lnTo>
                  <a:lnTo>
                    <a:pt x="171" y="6"/>
                  </a:lnTo>
                  <a:lnTo>
                    <a:pt x="184" y="4"/>
                  </a:lnTo>
                  <a:lnTo>
                    <a:pt x="198" y="1"/>
                  </a:lnTo>
                  <a:lnTo>
                    <a:pt x="210" y="0"/>
                  </a:lnTo>
                  <a:lnTo>
                    <a:pt x="212" y="21"/>
                  </a:lnTo>
                  <a:close/>
                </a:path>
              </a:pathLst>
            </a:custGeom>
            <a:solidFill>
              <a:srgbClr val="000000"/>
            </a:solidFill>
            <a:ln w="9525">
              <a:noFill/>
              <a:round/>
            </a:ln>
          </p:spPr>
          <p:txBody>
            <a:bodyPr/>
            <a:lstStyle/>
            <a:p>
              <a:endParaRPr lang="zh-CN" altLang="en-US"/>
            </a:p>
          </p:txBody>
        </p:sp>
        <p:sp>
          <p:nvSpPr>
            <p:cNvPr id="17739" name="Freeform 277"/>
            <p:cNvSpPr/>
            <p:nvPr/>
          </p:nvSpPr>
          <p:spPr bwMode="auto">
            <a:xfrm>
              <a:off x="1680" y="3495"/>
              <a:ext cx="121" cy="61"/>
            </a:xfrm>
            <a:custGeom>
              <a:avLst/>
              <a:gdLst>
                <a:gd name="T0" fmla="*/ 0 w 243"/>
                <a:gd name="T1" fmla="*/ 0 h 123"/>
                <a:gd name="T2" fmla="*/ 0 w 243"/>
                <a:gd name="T3" fmla="*/ 0 h 123"/>
                <a:gd name="T4" fmla="*/ 0 w 243"/>
                <a:gd name="T5" fmla="*/ 0 h 123"/>
                <a:gd name="T6" fmla="*/ 0 w 243"/>
                <a:gd name="T7" fmla="*/ 0 h 123"/>
                <a:gd name="T8" fmla="*/ 0 w 243"/>
                <a:gd name="T9" fmla="*/ 0 h 123"/>
                <a:gd name="T10" fmla="*/ 0 w 243"/>
                <a:gd name="T11" fmla="*/ 0 h 123"/>
                <a:gd name="T12" fmla="*/ 0 w 243"/>
                <a:gd name="T13" fmla="*/ 0 h 123"/>
                <a:gd name="T14" fmla="*/ 0 w 243"/>
                <a:gd name="T15" fmla="*/ 0 h 123"/>
                <a:gd name="T16" fmla="*/ 0 w 243"/>
                <a:gd name="T17" fmla="*/ 0 h 123"/>
                <a:gd name="T18" fmla="*/ 0 w 243"/>
                <a:gd name="T19" fmla="*/ 0 h 123"/>
                <a:gd name="T20" fmla="*/ 0 w 243"/>
                <a:gd name="T21" fmla="*/ 0 h 123"/>
                <a:gd name="T22" fmla="*/ 0 w 243"/>
                <a:gd name="T23" fmla="*/ 0 h 123"/>
                <a:gd name="T24" fmla="*/ 0 w 243"/>
                <a:gd name="T25" fmla="*/ 0 h 123"/>
                <a:gd name="T26" fmla="*/ 0 w 243"/>
                <a:gd name="T27" fmla="*/ 0 h 123"/>
                <a:gd name="T28" fmla="*/ 0 w 243"/>
                <a:gd name="T29" fmla="*/ 0 h 123"/>
                <a:gd name="T30" fmla="*/ 0 w 243"/>
                <a:gd name="T31" fmla="*/ 0 h 123"/>
                <a:gd name="T32" fmla="*/ 0 w 243"/>
                <a:gd name="T33" fmla="*/ 0 h 123"/>
                <a:gd name="T34" fmla="*/ 0 w 243"/>
                <a:gd name="T35" fmla="*/ 0 h 123"/>
                <a:gd name="T36" fmla="*/ 0 w 243"/>
                <a:gd name="T37" fmla="*/ 0 h 123"/>
                <a:gd name="T38" fmla="*/ 0 w 243"/>
                <a:gd name="T39" fmla="*/ 0 h 123"/>
                <a:gd name="T40" fmla="*/ 0 w 243"/>
                <a:gd name="T41" fmla="*/ 0 h 123"/>
                <a:gd name="T42" fmla="*/ 0 w 243"/>
                <a:gd name="T43" fmla="*/ 0 h 123"/>
                <a:gd name="T44" fmla="*/ 0 w 243"/>
                <a:gd name="T45" fmla="*/ 0 h 123"/>
                <a:gd name="T46" fmla="*/ 0 w 243"/>
                <a:gd name="T47" fmla="*/ 0 h 123"/>
                <a:gd name="T48" fmla="*/ 0 w 243"/>
                <a:gd name="T49" fmla="*/ 0 h 123"/>
                <a:gd name="T50" fmla="*/ 0 w 243"/>
                <a:gd name="T51" fmla="*/ 0 h 123"/>
                <a:gd name="T52" fmla="*/ 0 w 243"/>
                <a:gd name="T53" fmla="*/ 0 h 123"/>
                <a:gd name="T54" fmla="*/ 0 w 243"/>
                <a:gd name="T55" fmla="*/ 0 h 123"/>
                <a:gd name="T56" fmla="*/ 0 w 243"/>
                <a:gd name="T57" fmla="*/ 0 h 123"/>
                <a:gd name="T58" fmla="*/ 0 w 243"/>
                <a:gd name="T59" fmla="*/ 0 h 123"/>
                <a:gd name="T60" fmla="*/ 0 w 243"/>
                <a:gd name="T61" fmla="*/ 0 h 123"/>
                <a:gd name="T62" fmla="*/ 0 w 243"/>
                <a:gd name="T63" fmla="*/ 0 h 123"/>
                <a:gd name="T64" fmla="*/ 0 w 243"/>
                <a:gd name="T65" fmla="*/ 0 h 123"/>
                <a:gd name="T66" fmla="*/ 0 w 243"/>
                <a:gd name="T67" fmla="*/ 0 h 123"/>
                <a:gd name="T68" fmla="*/ 0 w 243"/>
                <a:gd name="T69" fmla="*/ 0 h 123"/>
                <a:gd name="T70" fmla="*/ 0 w 243"/>
                <a:gd name="T71" fmla="*/ 0 h 123"/>
                <a:gd name="T72" fmla="*/ 0 w 243"/>
                <a:gd name="T73" fmla="*/ 0 h 1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3"/>
                <a:gd name="T112" fmla="*/ 0 h 123"/>
                <a:gd name="T113" fmla="*/ 243 w 243"/>
                <a:gd name="T114" fmla="*/ 123 h 1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3" h="123">
                  <a:moveTo>
                    <a:pt x="222" y="123"/>
                  </a:moveTo>
                  <a:lnTo>
                    <a:pt x="222" y="123"/>
                  </a:lnTo>
                  <a:lnTo>
                    <a:pt x="220" y="108"/>
                  </a:lnTo>
                  <a:lnTo>
                    <a:pt x="217" y="94"/>
                  </a:lnTo>
                  <a:lnTo>
                    <a:pt x="210" y="81"/>
                  </a:lnTo>
                  <a:lnTo>
                    <a:pt x="202" y="70"/>
                  </a:lnTo>
                  <a:lnTo>
                    <a:pt x="191" y="61"/>
                  </a:lnTo>
                  <a:lnTo>
                    <a:pt x="176" y="50"/>
                  </a:lnTo>
                  <a:lnTo>
                    <a:pt x="162" y="43"/>
                  </a:lnTo>
                  <a:lnTo>
                    <a:pt x="146" y="37"/>
                  </a:lnTo>
                  <a:lnTo>
                    <a:pt x="129" y="31"/>
                  </a:lnTo>
                  <a:lnTo>
                    <a:pt x="110" y="27"/>
                  </a:lnTo>
                  <a:lnTo>
                    <a:pt x="93" y="24"/>
                  </a:lnTo>
                  <a:lnTo>
                    <a:pt x="73" y="22"/>
                  </a:lnTo>
                  <a:lnTo>
                    <a:pt x="55" y="20"/>
                  </a:lnTo>
                  <a:lnTo>
                    <a:pt x="37" y="20"/>
                  </a:lnTo>
                  <a:lnTo>
                    <a:pt x="20" y="22"/>
                  </a:lnTo>
                  <a:lnTo>
                    <a:pt x="2" y="24"/>
                  </a:lnTo>
                  <a:lnTo>
                    <a:pt x="0" y="3"/>
                  </a:lnTo>
                  <a:lnTo>
                    <a:pt x="17" y="1"/>
                  </a:lnTo>
                  <a:lnTo>
                    <a:pt x="37" y="0"/>
                  </a:lnTo>
                  <a:lnTo>
                    <a:pt x="55" y="0"/>
                  </a:lnTo>
                  <a:lnTo>
                    <a:pt x="75" y="1"/>
                  </a:lnTo>
                  <a:lnTo>
                    <a:pt x="95" y="3"/>
                  </a:lnTo>
                  <a:lnTo>
                    <a:pt x="114" y="7"/>
                  </a:lnTo>
                  <a:lnTo>
                    <a:pt x="134" y="12"/>
                  </a:lnTo>
                  <a:lnTo>
                    <a:pt x="153" y="18"/>
                  </a:lnTo>
                  <a:lnTo>
                    <a:pt x="171" y="25"/>
                  </a:lnTo>
                  <a:lnTo>
                    <a:pt x="187" y="34"/>
                  </a:lnTo>
                  <a:lnTo>
                    <a:pt x="202" y="45"/>
                  </a:lnTo>
                  <a:lnTo>
                    <a:pt x="216" y="56"/>
                  </a:lnTo>
                  <a:lnTo>
                    <a:pt x="226" y="70"/>
                  </a:lnTo>
                  <a:lnTo>
                    <a:pt x="235" y="87"/>
                  </a:lnTo>
                  <a:lnTo>
                    <a:pt x="241" y="103"/>
                  </a:lnTo>
                  <a:lnTo>
                    <a:pt x="243" y="123"/>
                  </a:lnTo>
                  <a:lnTo>
                    <a:pt x="222" y="123"/>
                  </a:lnTo>
                  <a:close/>
                </a:path>
              </a:pathLst>
            </a:custGeom>
            <a:solidFill>
              <a:srgbClr val="000000"/>
            </a:solidFill>
            <a:ln w="9525">
              <a:noFill/>
              <a:round/>
            </a:ln>
          </p:spPr>
          <p:txBody>
            <a:bodyPr/>
            <a:lstStyle/>
            <a:p>
              <a:endParaRPr lang="zh-CN" altLang="en-US"/>
            </a:p>
          </p:txBody>
        </p:sp>
        <p:sp>
          <p:nvSpPr>
            <p:cNvPr id="17740" name="Freeform 278"/>
            <p:cNvSpPr/>
            <p:nvPr/>
          </p:nvSpPr>
          <p:spPr bwMode="auto">
            <a:xfrm>
              <a:off x="1684" y="3556"/>
              <a:ext cx="117" cy="90"/>
            </a:xfrm>
            <a:custGeom>
              <a:avLst/>
              <a:gdLst>
                <a:gd name="T0" fmla="*/ 0 w 234"/>
                <a:gd name="T1" fmla="*/ 1 h 179"/>
                <a:gd name="T2" fmla="*/ 0 w 234"/>
                <a:gd name="T3" fmla="*/ 1 h 179"/>
                <a:gd name="T4" fmla="*/ 1 w 234"/>
                <a:gd name="T5" fmla="*/ 1 h 179"/>
                <a:gd name="T6" fmla="*/ 1 w 234"/>
                <a:gd name="T7" fmla="*/ 1 h 179"/>
                <a:gd name="T8" fmla="*/ 1 w 234"/>
                <a:gd name="T9" fmla="*/ 1 h 179"/>
                <a:gd name="T10" fmla="*/ 1 w 234"/>
                <a:gd name="T11" fmla="*/ 1 h 179"/>
                <a:gd name="T12" fmla="*/ 1 w 234"/>
                <a:gd name="T13" fmla="*/ 1 h 179"/>
                <a:gd name="T14" fmla="*/ 1 w 234"/>
                <a:gd name="T15" fmla="*/ 1 h 179"/>
                <a:gd name="T16" fmla="*/ 1 w 234"/>
                <a:gd name="T17" fmla="*/ 1 h 179"/>
                <a:gd name="T18" fmla="*/ 1 w 234"/>
                <a:gd name="T19" fmla="*/ 1 h 179"/>
                <a:gd name="T20" fmla="*/ 1 w 234"/>
                <a:gd name="T21" fmla="*/ 1 h 179"/>
                <a:gd name="T22" fmla="*/ 1 w 234"/>
                <a:gd name="T23" fmla="*/ 1 h 179"/>
                <a:gd name="T24" fmla="*/ 1 w 234"/>
                <a:gd name="T25" fmla="*/ 1 h 179"/>
                <a:gd name="T26" fmla="*/ 1 w 234"/>
                <a:gd name="T27" fmla="*/ 1 h 179"/>
                <a:gd name="T28" fmla="*/ 1 w 234"/>
                <a:gd name="T29" fmla="*/ 1 h 179"/>
                <a:gd name="T30" fmla="*/ 1 w 234"/>
                <a:gd name="T31" fmla="*/ 1 h 179"/>
                <a:gd name="T32" fmla="*/ 1 w 234"/>
                <a:gd name="T33" fmla="*/ 1 h 179"/>
                <a:gd name="T34" fmla="*/ 1 w 234"/>
                <a:gd name="T35" fmla="*/ 0 h 179"/>
                <a:gd name="T36" fmla="*/ 1 w 234"/>
                <a:gd name="T37" fmla="*/ 0 h 179"/>
                <a:gd name="T38" fmla="*/ 1 w 234"/>
                <a:gd name="T39" fmla="*/ 1 h 179"/>
                <a:gd name="T40" fmla="*/ 1 w 234"/>
                <a:gd name="T41" fmla="*/ 1 h 179"/>
                <a:gd name="T42" fmla="*/ 1 w 234"/>
                <a:gd name="T43" fmla="*/ 1 h 179"/>
                <a:gd name="T44" fmla="*/ 1 w 234"/>
                <a:gd name="T45" fmla="*/ 1 h 179"/>
                <a:gd name="T46" fmla="*/ 1 w 234"/>
                <a:gd name="T47" fmla="*/ 1 h 179"/>
                <a:gd name="T48" fmla="*/ 1 w 234"/>
                <a:gd name="T49" fmla="*/ 1 h 179"/>
                <a:gd name="T50" fmla="*/ 1 w 234"/>
                <a:gd name="T51" fmla="*/ 1 h 179"/>
                <a:gd name="T52" fmla="*/ 1 w 234"/>
                <a:gd name="T53" fmla="*/ 1 h 179"/>
                <a:gd name="T54" fmla="*/ 1 w 234"/>
                <a:gd name="T55" fmla="*/ 1 h 179"/>
                <a:gd name="T56" fmla="*/ 1 w 234"/>
                <a:gd name="T57" fmla="*/ 1 h 179"/>
                <a:gd name="T58" fmla="*/ 1 w 234"/>
                <a:gd name="T59" fmla="*/ 1 h 179"/>
                <a:gd name="T60" fmla="*/ 1 w 234"/>
                <a:gd name="T61" fmla="*/ 1 h 179"/>
                <a:gd name="T62" fmla="*/ 1 w 234"/>
                <a:gd name="T63" fmla="*/ 1 h 179"/>
                <a:gd name="T64" fmla="*/ 1 w 234"/>
                <a:gd name="T65" fmla="*/ 1 h 179"/>
                <a:gd name="T66" fmla="*/ 1 w 234"/>
                <a:gd name="T67" fmla="*/ 1 h 179"/>
                <a:gd name="T68" fmla="*/ 0 w 234"/>
                <a:gd name="T69" fmla="*/ 1 h 179"/>
                <a:gd name="T70" fmla="*/ 0 w 234"/>
                <a:gd name="T71" fmla="*/ 1 h 179"/>
                <a:gd name="T72" fmla="*/ 0 w 234"/>
                <a:gd name="T73" fmla="*/ 1 h 1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4"/>
                <a:gd name="T112" fmla="*/ 0 h 179"/>
                <a:gd name="T113" fmla="*/ 234 w 234"/>
                <a:gd name="T114" fmla="*/ 179 h 17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4" h="179">
                  <a:moveTo>
                    <a:pt x="0" y="158"/>
                  </a:moveTo>
                  <a:lnTo>
                    <a:pt x="0" y="158"/>
                  </a:lnTo>
                  <a:lnTo>
                    <a:pt x="16" y="157"/>
                  </a:lnTo>
                  <a:lnTo>
                    <a:pt x="33" y="154"/>
                  </a:lnTo>
                  <a:lnTo>
                    <a:pt x="53" y="151"/>
                  </a:lnTo>
                  <a:lnTo>
                    <a:pt x="70" y="146"/>
                  </a:lnTo>
                  <a:lnTo>
                    <a:pt x="89" y="139"/>
                  </a:lnTo>
                  <a:lnTo>
                    <a:pt x="106" y="130"/>
                  </a:lnTo>
                  <a:lnTo>
                    <a:pt x="125" y="120"/>
                  </a:lnTo>
                  <a:lnTo>
                    <a:pt x="141" y="110"/>
                  </a:lnTo>
                  <a:lnTo>
                    <a:pt x="156" y="99"/>
                  </a:lnTo>
                  <a:lnTo>
                    <a:pt x="170" y="87"/>
                  </a:lnTo>
                  <a:lnTo>
                    <a:pt x="183" y="73"/>
                  </a:lnTo>
                  <a:lnTo>
                    <a:pt x="194" y="60"/>
                  </a:lnTo>
                  <a:lnTo>
                    <a:pt x="202" y="46"/>
                  </a:lnTo>
                  <a:lnTo>
                    <a:pt x="209" y="31"/>
                  </a:lnTo>
                  <a:lnTo>
                    <a:pt x="212" y="16"/>
                  </a:lnTo>
                  <a:lnTo>
                    <a:pt x="213" y="0"/>
                  </a:lnTo>
                  <a:lnTo>
                    <a:pt x="234" y="0"/>
                  </a:lnTo>
                  <a:lnTo>
                    <a:pt x="233" y="18"/>
                  </a:lnTo>
                  <a:lnTo>
                    <a:pt x="227" y="38"/>
                  </a:lnTo>
                  <a:lnTo>
                    <a:pt x="220" y="55"/>
                  </a:lnTo>
                  <a:lnTo>
                    <a:pt x="210" y="71"/>
                  </a:lnTo>
                  <a:lnTo>
                    <a:pt x="199" y="87"/>
                  </a:lnTo>
                  <a:lnTo>
                    <a:pt x="184" y="101"/>
                  </a:lnTo>
                  <a:lnTo>
                    <a:pt x="168" y="115"/>
                  </a:lnTo>
                  <a:lnTo>
                    <a:pt x="152" y="126"/>
                  </a:lnTo>
                  <a:lnTo>
                    <a:pt x="134" y="139"/>
                  </a:lnTo>
                  <a:lnTo>
                    <a:pt x="115" y="148"/>
                  </a:lnTo>
                  <a:lnTo>
                    <a:pt x="96" y="157"/>
                  </a:lnTo>
                  <a:lnTo>
                    <a:pt x="77" y="164"/>
                  </a:lnTo>
                  <a:lnTo>
                    <a:pt x="57" y="170"/>
                  </a:lnTo>
                  <a:lnTo>
                    <a:pt x="38" y="174"/>
                  </a:lnTo>
                  <a:lnTo>
                    <a:pt x="19" y="178"/>
                  </a:lnTo>
                  <a:lnTo>
                    <a:pt x="0" y="179"/>
                  </a:lnTo>
                  <a:lnTo>
                    <a:pt x="0" y="158"/>
                  </a:lnTo>
                  <a:close/>
                </a:path>
              </a:pathLst>
            </a:custGeom>
            <a:solidFill>
              <a:srgbClr val="000000"/>
            </a:solidFill>
            <a:ln w="9525">
              <a:noFill/>
              <a:round/>
            </a:ln>
          </p:spPr>
          <p:txBody>
            <a:bodyPr/>
            <a:lstStyle/>
            <a:p>
              <a:endParaRPr lang="zh-CN" altLang="en-US"/>
            </a:p>
          </p:txBody>
        </p:sp>
        <p:sp>
          <p:nvSpPr>
            <p:cNvPr id="17741" name="Freeform 279"/>
            <p:cNvSpPr/>
            <p:nvPr/>
          </p:nvSpPr>
          <p:spPr bwMode="auto">
            <a:xfrm>
              <a:off x="1458" y="3628"/>
              <a:ext cx="226" cy="18"/>
            </a:xfrm>
            <a:custGeom>
              <a:avLst/>
              <a:gdLst>
                <a:gd name="T0" fmla="*/ 0 w 451"/>
                <a:gd name="T1" fmla="*/ 0 h 37"/>
                <a:gd name="T2" fmla="*/ 1 w 451"/>
                <a:gd name="T3" fmla="*/ 0 h 37"/>
                <a:gd name="T4" fmla="*/ 1 w 451"/>
                <a:gd name="T5" fmla="*/ 0 h 37"/>
                <a:gd name="T6" fmla="*/ 1 w 451"/>
                <a:gd name="T7" fmla="*/ 0 h 37"/>
                <a:gd name="T8" fmla="*/ 1 w 451"/>
                <a:gd name="T9" fmla="*/ 0 h 37"/>
                <a:gd name="T10" fmla="*/ 1 w 451"/>
                <a:gd name="T11" fmla="*/ 0 h 37"/>
                <a:gd name="T12" fmla="*/ 1 w 451"/>
                <a:gd name="T13" fmla="*/ 0 h 37"/>
                <a:gd name="T14" fmla="*/ 1 w 451"/>
                <a:gd name="T15" fmla="*/ 0 h 37"/>
                <a:gd name="T16" fmla="*/ 1 w 451"/>
                <a:gd name="T17" fmla="*/ 0 h 37"/>
                <a:gd name="T18" fmla="*/ 1 w 451"/>
                <a:gd name="T19" fmla="*/ 0 h 37"/>
                <a:gd name="T20" fmla="*/ 1 w 451"/>
                <a:gd name="T21" fmla="*/ 0 h 37"/>
                <a:gd name="T22" fmla="*/ 1 w 451"/>
                <a:gd name="T23" fmla="*/ 0 h 37"/>
                <a:gd name="T24" fmla="*/ 1 w 451"/>
                <a:gd name="T25" fmla="*/ 0 h 37"/>
                <a:gd name="T26" fmla="*/ 1 w 451"/>
                <a:gd name="T27" fmla="*/ 0 h 37"/>
                <a:gd name="T28" fmla="*/ 1 w 451"/>
                <a:gd name="T29" fmla="*/ 0 h 37"/>
                <a:gd name="T30" fmla="*/ 1 w 451"/>
                <a:gd name="T31" fmla="*/ 0 h 37"/>
                <a:gd name="T32" fmla="*/ 1 w 451"/>
                <a:gd name="T33" fmla="*/ 0 h 37"/>
                <a:gd name="T34" fmla="*/ 1 w 451"/>
                <a:gd name="T35" fmla="*/ 0 h 37"/>
                <a:gd name="T36" fmla="*/ 1 w 451"/>
                <a:gd name="T37" fmla="*/ 0 h 37"/>
                <a:gd name="T38" fmla="*/ 1 w 451"/>
                <a:gd name="T39" fmla="*/ 0 h 37"/>
                <a:gd name="T40" fmla="*/ 1 w 451"/>
                <a:gd name="T41" fmla="*/ 0 h 37"/>
                <a:gd name="T42" fmla="*/ 1 w 451"/>
                <a:gd name="T43" fmla="*/ 0 h 37"/>
                <a:gd name="T44" fmla="*/ 1 w 451"/>
                <a:gd name="T45" fmla="*/ 0 h 37"/>
                <a:gd name="T46" fmla="*/ 1 w 451"/>
                <a:gd name="T47" fmla="*/ 0 h 37"/>
                <a:gd name="T48" fmla="*/ 1 w 451"/>
                <a:gd name="T49" fmla="*/ 0 h 37"/>
                <a:gd name="T50" fmla="*/ 1 w 451"/>
                <a:gd name="T51" fmla="*/ 0 h 37"/>
                <a:gd name="T52" fmla="*/ 1 w 451"/>
                <a:gd name="T53" fmla="*/ 0 h 37"/>
                <a:gd name="T54" fmla="*/ 1 w 451"/>
                <a:gd name="T55" fmla="*/ 0 h 37"/>
                <a:gd name="T56" fmla="*/ 1 w 451"/>
                <a:gd name="T57" fmla="*/ 0 h 37"/>
                <a:gd name="T58" fmla="*/ 1 w 451"/>
                <a:gd name="T59" fmla="*/ 0 h 37"/>
                <a:gd name="T60" fmla="*/ 1 w 451"/>
                <a:gd name="T61" fmla="*/ 0 h 37"/>
                <a:gd name="T62" fmla="*/ 1 w 451"/>
                <a:gd name="T63" fmla="*/ 0 h 37"/>
                <a:gd name="T64" fmla="*/ 1 w 451"/>
                <a:gd name="T65" fmla="*/ 0 h 37"/>
                <a:gd name="T66" fmla="*/ 1 w 451"/>
                <a:gd name="T67" fmla="*/ 0 h 37"/>
                <a:gd name="T68" fmla="*/ 1 w 451"/>
                <a:gd name="T69" fmla="*/ 0 h 37"/>
                <a:gd name="T70" fmla="*/ 1 w 451"/>
                <a:gd name="T71" fmla="*/ 0 h 37"/>
                <a:gd name="T72" fmla="*/ 1 w 451"/>
                <a:gd name="T73" fmla="*/ 0 h 37"/>
                <a:gd name="T74" fmla="*/ 1 w 451"/>
                <a:gd name="T75" fmla="*/ 0 h 37"/>
                <a:gd name="T76" fmla="*/ 0 w 451"/>
                <a:gd name="T77" fmla="*/ 0 h 37"/>
                <a:gd name="T78" fmla="*/ 1 w 451"/>
                <a:gd name="T79" fmla="*/ 0 h 37"/>
                <a:gd name="T80" fmla="*/ 1 w 451"/>
                <a:gd name="T81" fmla="*/ 0 h 37"/>
                <a:gd name="T82" fmla="*/ 0 w 451"/>
                <a:gd name="T83" fmla="*/ 0 h 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1"/>
                <a:gd name="T127" fmla="*/ 0 h 37"/>
                <a:gd name="T128" fmla="*/ 451 w 451"/>
                <a:gd name="T129" fmla="*/ 37 h 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1" h="37">
                  <a:moveTo>
                    <a:pt x="0" y="11"/>
                  </a:moveTo>
                  <a:lnTo>
                    <a:pt x="10" y="0"/>
                  </a:lnTo>
                  <a:lnTo>
                    <a:pt x="38" y="1"/>
                  </a:lnTo>
                  <a:lnTo>
                    <a:pt x="66" y="3"/>
                  </a:lnTo>
                  <a:lnTo>
                    <a:pt x="95" y="4"/>
                  </a:lnTo>
                  <a:lnTo>
                    <a:pt x="122" y="6"/>
                  </a:lnTo>
                  <a:lnTo>
                    <a:pt x="149" y="7"/>
                  </a:lnTo>
                  <a:lnTo>
                    <a:pt x="178" y="8"/>
                  </a:lnTo>
                  <a:lnTo>
                    <a:pt x="206" y="11"/>
                  </a:lnTo>
                  <a:lnTo>
                    <a:pt x="232" y="12"/>
                  </a:lnTo>
                  <a:lnTo>
                    <a:pt x="260" y="13"/>
                  </a:lnTo>
                  <a:lnTo>
                    <a:pt x="288" y="14"/>
                  </a:lnTo>
                  <a:lnTo>
                    <a:pt x="316" y="15"/>
                  </a:lnTo>
                  <a:lnTo>
                    <a:pt x="343" y="16"/>
                  </a:lnTo>
                  <a:lnTo>
                    <a:pt x="370" y="16"/>
                  </a:lnTo>
                  <a:lnTo>
                    <a:pt x="398" y="16"/>
                  </a:lnTo>
                  <a:lnTo>
                    <a:pt x="424" y="16"/>
                  </a:lnTo>
                  <a:lnTo>
                    <a:pt x="451" y="16"/>
                  </a:lnTo>
                  <a:lnTo>
                    <a:pt x="451" y="37"/>
                  </a:lnTo>
                  <a:lnTo>
                    <a:pt x="424" y="37"/>
                  </a:lnTo>
                  <a:lnTo>
                    <a:pt x="398" y="37"/>
                  </a:lnTo>
                  <a:lnTo>
                    <a:pt x="370" y="37"/>
                  </a:lnTo>
                  <a:lnTo>
                    <a:pt x="343" y="37"/>
                  </a:lnTo>
                  <a:lnTo>
                    <a:pt x="316" y="36"/>
                  </a:lnTo>
                  <a:lnTo>
                    <a:pt x="288" y="35"/>
                  </a:lnTo>
                  <a:lnTo>
                    <a:pt x="260" y="34"/>
                  </a:lnTo>
                  <a:lnTo>
                    <a:pt x="232" y="32"/>
                  </a:lnTo>
                  <a:lnTo>
                    <a:pt x="204" y="31"/>
                  </a:lnTo>
                  <a:lnTo>
                    <a:pt x="175" y="29"/>
                  </a:lnTo>
                  <a:lnTo>
                    <a:pt x="149" y="28"/>
                  </a:lnTo>
                  <a:lnTo>
                    <a:pt x="120" y="27"/>
                  </a:lnTo>
                  <a:lnTo>
                    <a:pt x="92" y="24"/>
                  </a:lnTo>
                  <a:lnTo>
                    <a:pt x="66" y="23"/>
                  </a:lnTo>
                  <a:lnTo>
                    <a:pt x="38" y="22"/>
                  </a:lnTo>
                  <a:lnTo>
                    <a:pt x="10" y="21"/>
                  </a:lnTo>
                  <a:lnTo>
                    <a:pt x="20" y="11"/>
                  </a:lnTo>
                  <a:lnTo>
                    <a:pt x="10" y="21"/>
                  </a:lnTo>
                  <a:lnTo>
                    <a:pt x="2" y="18"/>
                  </a:lnTo>
                  <a:lnTo>
                    <a:pt x="0" y="11"/>
                  </a:lnTo>
                  <a:lnTo>
                    <a:pt x="2" y="4"/>
                  </a:lnTo>
                  <a:lnTo>
                    <a:pt x="10" y="0"/>
                  </a:lnTo>
                  <a:lnTo>
                    <a:pt x="0" y="11"/>
                  </a:lnTo>
                  <a:close/>
                </a:path>
              </a:pathLst>
            </a:custGeom>
            <a:solidFill>
              <a:srgbClr val="000000"/>
            </a:solidFill>
            <a:ln w="9525">
              <a:noFill/>
              <a:round/>
            </a:ln>
          </p:spPr>
          <p:txBody>
            <a:bodyPr/>
            <a:lstStyle/>
            <a:p>
              <a:endParaRPr lang="zh-CN" altLang="en-US"/>
            </a:p>
          </p:txBody>
        </p:sp>
        <p:sp>
          <p:nvSpPr>
            <p:cNvPr id="17742" name="Freeform 280"/>
            <p:cNvSpPr/>
            <p:nvPr/>
          </p:nvSpPr>
          <p:spPr bwMode="auto">
            <a:xfrm>
              <a:off x="1458" y="3633"/>
              <a:ext cx="15" cy="41"/>
            </a:xfrm>
            <a:custGeom>
              <a:avLst/>
              <a:gdLst>
                <a:gd name="T0" fmla="*/ 1 w 28"/>
                <a:gd name="T1" fmla="*/ 1 h 82"/>
                <a:gd name="T2" fmla="*/ 1 w 28"/>
                <a:gd name="T3" fmla="*/ 1 h 82"/>
                <a:gd name="T4" fmla="*/ 1 w 28"/>
                <a:gd name="T5" fmla="*/ 1 h 82"/>
                <a:gd name="T6" fmla="*/ 1 w 28"/>
                <a:gd name="T7" fmla="*/ 1 h 82"/>
                <a:gd name="T8" fmla="*/ 1 w 28"/>
                <a:gd name="T9" fmla="*/ 1 h 82"/>
                <a:gd name="T10" fmla="*/ 1 w 28"/>
                <a:gd name="T11" fmla="*/ 1 h 82"/>
                <a:gd name="T12" fmla="*/ 1 w 28"/>
                <a:gd name="T13" fmla="*/ 1 h 82"/>
                <a:gd name="T14" fmla="*/ 0 w 28"/>
                <a:gd name="T15" fmla="*/ 1 h 82"/>
                <a:gd name="T16" fmla="*/ 0 w 28"/>
                <a:gd name="T17" fmla="*/ 1 h 82"/>
                <a:gd name="T18" fmla="*/ 0 w 28"/>
                <a:gd name="T19" fmla="*/ 0 h 82"/>
                <a:gd name="T20" fmla="*/ 1 w 28"/>
                <a:gd name="T21" fmla="*/ 0 h 82"/>
                <a:gd name="T22" fmla="*/ 1 w 28"/>
                <a:gd name="T23" fmla="*/ 1 h 82"/>
                <a:gd name="T24" fmla="*/ 1 w 28"/>
                <a:gd name="T25" fmla="*/ 1 h 82"/>
                <a:gd name="T26" fmla="*/ 1 w 28"/>
                <a:gd name="T27" fmla="*/ 1 h 82"/>
                <a:gd name="T28" fmla="*/ 1 w 28"/>
                <a:gd name="T29" fmla="*/ 1 h 82"/>
                <a:gd name="T30" fmla="*/ 1 w 28"/>
                <a:gd name="T31" fmla="*/ 1 h 82"/>
                <a:gd name="T32" fmla="*/ 1 w 28"/>
                <a:gd name="T33" fmla="*/ 1 h 82"/>
                <a:gd name="T34" fmla="*/ 1 w 28"/>
                <a:gd name="T35" fmla="*/ 1 h 82"/>
                <a:gd name="T36" fmla="*/ 1 w 28"/>
                <a:gd name="T37" fmla="*/ 1 h 82"/>
                <a:gd name="T38" fmla="*/ 1 w 28"/>
                <a:gd name="T39" fmla="*/ 1 h 82"/>
                <a:gd name="T40" fmla="*/ 1 w 28"/>
                <a:gd name="T41" fmla="*/ 1 h 82"/>
                <a:gd name="T42" fmla="*/ 1 w 28"/>
                <a:gd name="T43" fmla="*/ 1 h 82"/>
                <a:gd name="T44" fmla="*/ 1 w 28"/>
                <a:gd name="T45" fmla="*/ 1 h 82"/>
                <a:gd name="T46" fmla="*/ 1 w 28"/>
                <a:gd name="T47" fmla="*/ 1 h 82"/>
                <a:gd name="T48" fmla="*/ 1 w 28"/>
                <a:gd name="T49" fmla="*/ 1 h 82"/>
                <a:gd name="T50" fmla="*/ 1 w 28"/>
                <a:gd name="T51" fmla="*/ 1 h 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82"/>
                <a:gd name="T80" fmla="*/ 28 w 28"/>
                <a:gd name="T81" fmla="*/ 82 h 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82">
                  <a:moveTo>
                    <a:pt x="19" y="62"/>
                  </a:moveTo>
                  <a:lnTo>
                    <a:pt x="10" y="74"/>
                  </a:lnTo>
                  <a:lnTo>
                    <a:pt x="8" y="64"/>
                  </a:lnTo>
                  <a:lnTo>
                    <a:pt x="4" y="55"/>
                  </a:lnTo>
                  <a:lnTo>
                    <a:pt x="3" y="46"/>
                  </a:lnTo>
                  <a:lnTo>
                    <a:pt x="1" y="35"/>
                  </a:lnTo>
                  <a:lnTo>
                    <a:pt x="1" y="25"/>
                  </a:lnTo>
                  <a:lnTo>
                    <a:pt x="0" y="17"/>
                  </a:lnTo>
                  <a:lnTo>
                    <a:pt x="0" y="8"/>
                  </a:lnTo>
                  <a:lnTo>
                    <a:pt x="0" y="0"/>
                  </a:lnTo>
                  <a:lnTo>
                    <a:pt x="20" y="0"/>
                  </a:lnTo>
                  <a:lnTo>
                    <a:pt x="20" y="8"/>
                  </a:lnTo>
                  <a:lnTo>
                    <a:pt x="20" y="17"/>
                  </a:lnTo>
                  <a:lnTo>
                    <a:pt x="22" y="25"/>
                  </a:lnTo>
                  <a:lnTo>
                    <a:pt x="22" y="33"/>
                  </a:lnTo>
                  <a:lnTo>
                    <a:pt x="24" y="41"/>
                  </a:lnTo>
                  <a:lnTo>
                    <a:pt x="25" y="50"/>
                  </a:lnTo>
                  <a:lnTo>
                    <a:pt x="26" y="59"/>
                  </a:lnTo>
                  <a:lnTo>
                    <a:pt x="28" y="70"/>
                  </a:lnTo>
                  <a:lnTo>
                    <a:pt x="19" y="82"/>
                  </a:lnTo>
                  <a:lnTo>
                    <a:pt x="28" y="70"/>
                  </a:lnTo>
                  <a:lnTo>
                    <a:pt x="27" y="77"/>
                  </a:lnTo>
                  <a:lnTo>
                    <a:pt x="22" y="80"/>
                  </a:lnTo>
                  <a:lnTo>
                    <a:pt x="15" y="80"/>
                  </a:lnTo>
                  <a:lnTo>
                    <a:pt x="10" y="74"/>
                  </a:lnTo>
                  <a:lnTo>
                    <a:pt x="19" y="62"/>
                  </a:lnTo>
                  <a:close/>
                </a:path>
              </a:pathLst>
            </a:custGeom>
            <a:solidFill>
              <a:srgbClr val="000000"/>
            </a:solidFill>
            <a:ln w="9525">
              <a:noFill/>
              <a:round/>
            </a:ln>
          </p:spPr>
          <p:txBody>
            <a:bodyPr/>
            <a:lstStyle/>
            <a:p>
              <a:endParaRPr lang="zh-CN" altLang="en-US"/>
            </a:p>
          </p:txBody>
        </p:sp>
        <p:sp>
          <p:nvSpPr>
            <p:cNvPr id="17743" name="Freeform 281"/>
            <p:cNvSpPr/>
            <p:nvPr/>
          </p:nvSpPr>
          <p:spPr bwMode="auto">
            <a:xfrm>
              <a:off x="1299" y="3614"/>
              <a:ext cx="169" cy="60"/>
            </a:xfrm>
            <a:custGeom>
              <a:avLst/>
              <a:gdLst>
                <a:gd name="T0" fmla="*/ 1 w 338"/>
                <a:gd name="T1" fmla="*/ 1 h 119"/>
                <a:gd name="T2" fmla="*/ 1 w 338"/>
                <a:gd name="T3" fmla="*/ 1 h 119"/>
                <a:gd name="T4" fmla="*/ 1 w 338"/>
                <a:gd name="T5" fmla="*/ 1 h 119"/>
                <a:gd name="T6" fmla="*/ 1 w 338"/>
                <a:gd name="T7" fmla="*/ 1 h 119"/>
                <a:gd name="T8" fmla="*/ 1 w 338"/>
                <a:gd name="T9" fmla="*/ 1 h 119"/>
                <a:gd name="T10" fmla="*/ 1 w 338"/>
                <a:gd name="T11" fmla="*/ 1 h 119"/>
                <a:gd name="T12" fmla="*/ 1 w 338"/>
                <a:gd name="T13" fmla="*/ 1 h 119"/>
                <a:gd name="T14" fmla="*/ 1 w 338"/>
                <a:gd name="T15" fmla="*/ 1 h 119"/>
                <a:gd name="T16" fmla="*/ 1 w 338"/>
                <a:gd name="T17" fmla="*/ 1 h 119"/>
                <a:gd name="T18" fmla="*/ 1 w 338"/>
                <a:gd name="T19" fmla="*/ 1 h 119"/>
                <a:gd name="T20" fmla="*/ 1 w 338"/>
                <a:gd name="T21" fmla="*/ 1 h 119"/>
                <a:gd name="T22" fmla="*/ 1 w 338"/>
                <a:gd name="T23" fmla="*/ 1 h 119"/>
                <a:gd name="T24" fmla="*/ 1 w 338"/>
                <a:gd name="T25" fmla="*/ 1 h 119"/>
                <a:gd name="T26" fmla="*/ 1 w 338"/>
                <a:gd name="T27" fmla="*/ 1 h 119"/>
                <a:gd name="T28" fmla="*/ 1 w 338"/>
                <a:gd name="T29" fmla="*/ 1 h 119"/>
                <a:gd name="T30" fmla="*/ 1 w 338"/>
                <a:gd name="T31" fmla="*/ 1 h 119"/>
                <a:gd name="T32" fmla="*/ 1 w 338"/>
                <a:gd name="T33" fmla="*/ 1 h 119"/>
                <a:gd name="T34" fmla="*/ 1 w 338"/>
                <a:gd name="T35" fmla="*/ 1 h 119"/>
                <a:gd name="T36" fmla="*/ 1 w 338"/>
                <a:gd name="T37" fmla="*/ 1 h 119"/>
                <a:gd name="T38" fmla="*/ 1 w 338"/>
                <a:gd name="T39" fmla="*/ 1 h 119"/>
                <a:gd name="T40" fmla="*/ 1 w 338"/>
                <a:gd name="T41" fmla="*/ 1 h 119"/>
                <a:gd name="T42" fmla="*/ 1 w 338"/>
                <a:gd name="T43" fmla="*/ 1 h 119"/>
                <a:gd name="T44" fmla="*/ 1 w 338"/>
                <a:gd name="T45" fmla="*/ 1 h 119"/>
                <a:gd name="T46" fmla="*/ 1 w 338"/>
                <a:gd name="T47" fmla="*/ 1 h 119"/>
                <a:gd name="T48" fmla="*/ 1 w 338"/>
                <a:gd name="T49" fmla="*/ 1 h 119"/>
                <a:gd name="T50" fmla="*/ 1 w 338"/>
                <a:gd name="T51" fmla="*/ 1 h 119"/>
                <a:gd name="T52" fmla="*/ 1 w 338"/>
                <a:gd name="T53" fmla="*/ 1 h 119"/>
                <a:gd name="T54" fmla="*/ 1 w 338"/>
                <a:gd name="T55" fmla="*/ 1 h 119"/>
                <a:gd name="T56" fmla="*/ 1 w 338"/>
                <a:gd name="T57" fmla="*/ 1 h 119"/>
                <a:gd name="T58" fmla="*/ 1 w 338"/>
                <a:gd name="T59" fmla="*/ 1 h 119"/>
                <a:gd name="T60" fmla="*/ 1 w 338"/>
                <a:gd name="T61" fmla="*/ 1 h 119"/>
                <a:gd name="T62" fmla="*/ 1 w 338"/>
                <a:gd name="T63" fmla="*/ 1 h 119"/>
                <a:gd name="T64" fmla="*/ 1 w 338"/>
                <a:gd name="T65" fmla="*/ 1 h 119"/>
                <a:gd name="T66" fmla="*/ 1 w 338"/>
                <a:gd name="T67" fmla="*/ 1 h 119"/>
                <a:gd name="T68" fmla="*/ 1 w 338"/>
                <a:gd name="T69" fmla="*/ 1 h 119"/>
                <a:gd name="T70" fmla="*/ 0 w 338"/>
                <a:gd name="T71" fmla="*/ 1 h 119"/>
                <a:gd name="T72" fmla="*/ 1 w 338"/>
                <a:gd name="T73" fmla="*/ 1 h 119"/>
                <a:gd name="T74" fmla="*/ 0 w 338"/>
                <a:gd name="T75" fmla="*/ 1 h 119"/>
                <a:gd name="T76" fmla="*/ 1 w 338"/>
                <a:gd name="T77" fmla="*/ 1 h 119"/>
                <a:gd name="T78" fmla="*/ 1 w 338"/>
                <a:gd name="T79" fmla="*/ 0 h 119"/>
                <a:gd name="T80" fmla="*/ 1 w 338"/>
                <a:gd name="T81" fmla="*/ 1 h 119"/>
                <a:gd name="T82" fmla="*/ 1 w 338"/>
                <a:gd name="T83" fmla="*/ 1 h 1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8"/>
                <a:gd name="T127" fmla="*/ 0 h 119"/>
                <a:gd name="T128" fmla="*/ 338 w 338"/>
                <a:gd name="T129" fmla="*/ 119 h 1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8" h="119">
                  <a:moveTo>
                    <a:pt x="20" y="11"/>
                  </a:moveTo>
                  <a:lnTo>
                    <a:pt x="17" y="2"/>
                  </a:lnTo>
                  <a:lnTo>
                    <a:pt x="29" y="14"/>
                  </a:lnTo>
                  <a:lnTo>
                    <a:pt x="45" y="24"/>
                  </a:lnTo>
                  <a:lnTo>
                    <a:pt x="60" y="33"/>
                  </a:lnTo>
                  <a:lnTo>
                    <a:pt x="77" y="42"/>
                  </a:lnTo>
                  <a:lnTo>
                    <a:pt x="97" y="52"/>
                  </a:lnTo>
                  <a:lnTo>
                    <a:pt x="115" y="61"/>
                  </a:lnTo>
                  <a:lnTo>
                    <a:pt x="134" y="68"/>
                  </a:lnTo>
                  <a:lnTo>
                    <a:pt x="156" y="75"/>
                  </a:lnTo>
                  <a:lnTo>
                    <a:pt x="176" y="81"/>
                  </a:lnTo>
                  <a:lnTo>
                    <a:pt x="199" y="86"/>
                  </a:lnTo>
                  <a:lnTo>
                    <a:pt x="222" y="91"/>
                  </a:lnTo>
                  <a:lnTo>
                    <a:pt x="244" y="94"/>
                  </a:lnTo>
                  <a:lnTo>
                    <a:pt x="268" y="96"/>
                  </a:lnTo>
                  <a:lnTo>
                    <a:pt x="290" y="99"/>
                  </a:lnTo>
                  <a:lnTo>
                    <a:pt x="314" y="99"/>
                  </a:lnTo>
                  <a:lnTo>
                    <a:pt x="338" y="99"/>
                  </a:lnTo>
                  <a:lnTo>
                    <a:pt x="338" y="119"/>
                  </a:lnTo>
                  <a:lnTo>
                    <a:pt x="314" y="119"/>
                  </a:lnTo>
                  <a:lnTo>
                    <a:pt x="290" y="119"/>
                  </a:lnTo>
                  <a:lnTo>
                    <a:pt x="265" y="117"/>
                  </a:lnTo>
                  <a:lnTo>
                    <a:pt x="241" y="115"/>
                  </a:lnTo>
                  <a:lnTo>
                    <a:pt x="217" y="111"/>
                  </a:lnTo>
                  <a:lnTo>
                    <a:pt x="195" y="107"/>
                  </a:lnTo>
                  <a:lnTo>
                    <a:pt x="172" y="100"/>
                  </a:lnTo>
                  <a:lnTo>
                    <a:pt x="149" y="93"/>
                  </a:lnTo>
                  <a:lnTo>
                    <a:pt x="127" y="86"/>
                  </a:lnTo>
                  <a:lnTo>
                    <a:pt x="108" y="79"/>
                  </a:lnTo>
                  <a:lnTo>
                    <a:pt x="87" y="70"/>
                  </a:lnTo>
                  <a:lnTo>
                    <a:pt x="68" y="61"/>
                  </a:lnTo>
                  <a:lnTo>
                    <a:pt x="51" y="52"/>
                  </a:lnTo>
                  <a:lnTo>
                    <a:pt x="34" y="40"/>
                  </a:lnTo>
                  <a:lnTo>
                    <a:pt x="18" y="30"/>
                  </a:lnTo>
                  <a:lnTo>
                    <a:pt x="3" y="18"/>
                  </a:lnTo>
                  <a:lnTo>
                    <a:pt x="0" y="9"/>
                  </a:lnTo>
                  <a:lnTo>
                    <a:pt x="3" y="18"/>
                  </a:lnTo>
                  <a:lnTo>
                    <a:pt x="0" y="10"/>
                  </a:lnTo>
                  <a:lnTo>
                    <a:pt x="2" y="3"/>
                  </a:lnTo>
                  <a:lnTo>
                    <a:pt x="9" y="0"/>
                  </a:lnTo>
                  <a:lnTo>
                    <a:pt x="17" y="2"/>
                  </a:lnTo>
                  <a:lnTo>
                    <a:pt x="20" y="11"/>
                  </a:lnTo>
                  <a:close/>
                </a:path>
              </a:pathLst>
            </a:custGeom>
            <a:solidFill>
              <a:srgbClr val="000000"/>
            </a:solidFill>
            <a:ln w="9525">
              <a:noFill/>
              <a:round/>
            </a:ln>
          </p:spPr>
          <p:txBody>
            <a:bodyPr/>
            <a:lstStyle/>
            <a:p>
              <a:endParaRPr lang="zh-CN" altLang="en-US"/>
            </a:p>
          </p:txBody>
        </p:sp>
        <p:sp>
          <p:nvSpPr>
            <p:cNvPr id="17744" name="Freeform 282"/>
            <p:cNvSpPr/>
            <p:nvPr/>
          </p:nvSpPr>
          <p:spPr bwMode="auto">
            <a:xfrm>
              <a:off x="1299" y="3570"/>
              <a:ext cx="14" cy="50"/>
            </a:xfrm>
            <a:custGeom>
              <a:avLst/>
              <a:gdLst>
                <a:gd name="T0" fmla="*/ 1 w 27"/>
                <a:gd name="T1" fmla="*/ 1 h 100"/>
                <a:gd name="T2" fmla="*/ 1 w 27"/>
                <a:gd name="T3" fmla="*/ 1 h 100"/>
                <a:gd name="T4" fmla="*/ 1 w 27"/>
                <a:gd name="T5" fmla="*/ 1 h 100"/>
                <a:gd name="T6" fmla="*/ 1 w 27"/>
                <a:gd name="T7" fmla="*/ 1 h 100"/>
                <a:gd name="T8" fmla="*/ 1 w 27"/>
                <a:gd name="T9" fmla="*/ 1 h 100"/>
                <a:gd name="T10" fmla="*/ 1 w 27"/>
                <a:gd name="T11" fmla="*/ 1 h 100"/>
                <a:gd name="T12" fmla="*/ 1 w 27"/>
                <a:gd name="T13" fmla="*/ 1 h 100"/>
                <a:gd name="T14" fmla="*/ 1 w 27"/>
                <a:gd name="T15" fmla="*/ 1 h 100"/>
                <a:gd name="T16" fmla="*/ 1 w 27"/>
                <a:gd name="T17" fmla="*/ 1 h 100"/>
                <a:gd name="T18" fmla="*/ 1 w 27"/>
                <a:gd name="T19" fmla="*/ 1 h 100"/>
                <a:gd name="T20" fmla="*/ 0 w 27"/>
                <a:gd name="T21" fmla="*/ 1 h 100"/>
                <a:gd name="T22" fmla="*/ 1 w 27"/>
                <a:gd name="T23" fmla="*/ 1 h 100"/>
                <a:gd name="T24" fmla="*/ 1 w 27"/>
                <a:gd name="T25" fmla="*/ 1 h 100"/>
                <a:gd name="T26" fmla="*/ 1 w 27"/>
                <a:gd name="T27" fmla="*/ 1 h 100"/>
                <a:gd name="T28" fmla="*/ 1 w 27"/>
                <a:gd name="T29" fmla="*/ 1 h 100"/>
                <a:gd name="T30" fmla="*/ 1 w 27"/>
                <a:gd name="T31" fmla="*/ 1 h 100"/>
                <a:gd name="T32" fmla="*/ 1 w 27"/>
                <a:gd name="T33" fmla="*/ 1 h 100"/>
                <a:gd name="T34" fmla="*/ 1 w 27"/>
                <a:gd name="T35" fmla="*/ 1 h 100"/>
                <a:gd name="T36" fmla="*/ 1 w 27"/>
                <a:gd name="T37" fmla="*/ 1 h 100"/>
                <a:gd name="T38" fmla="*/ 1 w 27"/>
                <a:gd name="T39" fmla="*/ 1 h 100"/>
                <a:gd name="T40" fmla="*/ 1 w 27"/>
                <a:gd name="T41" fmla="*/ 1 h 100"/>
                <a:gd name="T42" fmla="*/ 1 w 27"/>
                <a:gd name="T43" fmla="*/ 1 h 100"/>
                <a:gd name="T44" fmla="*/ 1 w 27"/>
                <a:gd name="T45" fmla="*/ 0 h 100"/>
                <a:gd name="T46" fmla="*/ 1 w 27"/>
                <a:gd name="T47" fmla="*/ 1 h 100"/>
                <a:gd name="T48" fmla="*/ 1 w 27"/>
                <a:gd name="T49" fmla="*/ 1 h 100"/>
                <a:gd name="T50" fmla="*/ 1 w 27"/>
                <a:gd name="T51" fmla="*/ 1 h 1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100"/>
                <a:gd name="T80" fmla="*/ 27 w 27"/>
                <a:gd name="T81" fmla="*/ 100 h 10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100">
                  <a:moveTo>
                    <a:pt x="25" y="5"/>
                  </a:moveTo>
                  <a:lnTo>
                    <a:pt x="27" y="12"/>
                  </a:lnTo>
                  <a:lnTo>
                    <a:pt x="26" y="22"/>
                  </a:lnTo>
                  <a:lnTo>
                    <a:pt x="26" y="33"/>
                  </a:lnTo>
                  <a:lnTo>
                    <a:pt x="25" y="45"/>
                  </a:lnTo>
                  <a:lnTo>
                    <a:pt x="24" y="56"/>
                  </a:lnTo>
                  <a:lnTo>
                    <a:pt x="23" y="66"/>
                  </a:lnTo>
                  <a:lnTo>
                    <a:pt x="23" y="76"/>
                  </a:lnTo>
                  <a:lnTo>
                    <a:pt x="21" y="89"/>
                  </a:lnTo>
                  <a:lnTo>
                    <a:pt x="20" y="100"/>
                  </a:lnTo>
                  <a:lnTo>
                    <a:pt x="0" y="98"/>
                  </a:lnTo>
                  <a:lnTo>
                    <a:pt x="1" y="87"/>
                  </a:lnTo>
                  <a:lnTo>
                    <a:pt x="2" y="76"/>
                  </a:lnTo>
                  <a:lnTo>
                    <a:pt x="2" y="66"/>
                  </a:lnTo>
                  <a:lnTo>
                    <a:pt x="3" y="53"/>
                  </a:lnTo>
                  <a:lnTo>
                    <a:pt x="4" y="43"/>
                  </a:lnTo>
                  <a:lnTo>
                    <a:pt x="5" y="33"/>
                  </a:lnTo>
                  <a:lnTo>
                    <a:pt x="5" y="22"/>
                  </a:lnTo>
                  <a:lnTo>
                    <a:pt x="7" y="10"/>
                  </a:lnTo>
                  <a:lnTo>
                    <a:pt x="9" y="16"/>
                  </a:lnTo>
                  <a:lnTo>
                    <a:pt x="7" y="10"/>
                  </a:lnTo>
                  <a:lnTo>
                    <a:pt x="10" y="3"/>
                  </a:lnTo>
                  <a:lnTo>
                    <a:pt x="18" y="0"/>
                  </a:lnTo>
                  <a:lnTo>
                    <a:pt x="25" y="4"/>
                  </a:lnTo>
                  <a:lnTo>
                    <a:pt x="27" y="12"/>
                  </a:lnTo>
                  <a:lnTo>
                    <a:pt x="25" y="5"/>
                  </a:lnTo>
                  <a:close/>
                </a:path>
              </a:pathLst>
            </a:custGeom>
            <a:solidFill>
              <a:srgbClr val="000000"/>
            </a:solidFill>
            <a:ln w="9525">
              <a:noFill/>
              <a:round/>
            </a:ln>
          </p:spPr>
          <p:txBody>
            <a:bodyPr/>
            <a:lstStyle/>
            <a:p>
              <a:endParaRPr lang="zh-CN" altLang="en-US"/>
            </a:p>
          </p:txBody>
        </p:sp>
        <p:sp>
          <p:nvSpPr>
            <p:cNvPr id="17745" name="Freeform 283"/>
            <p:cNvSpPr/>
            <p:nvPr/>
          </p:nvSpPr>
          <p:spPr bwMode="auto">
            <a:xfrm>
              <a:off x="1295" y="3532"/>
              <a:ext cx="16" cy="46"/>
            </a:xfrm>
            <a:custGeom>
              <a:avLst/>
              <a:gdLst>
                <a:gd name="T0" fmla="*/ 1 w 32"/>
                <a:gd name="T1" fmla="*/ 0 h 93"/>
                <a:gd name="T2" fmla="*/ 1 w 32"/>
                <a:gd name="T3" fmla="*/ 0 h 93"/>
                <a:gd name="T4" fmla="*/ 1 w 32"/>
                <a:gd name="T5" fmla="*/ 0 h 93"/>
                <a:gd name="T6" fmla="*/ 1 w 32"/>
                <a:gd name="T7" fmla="*/ 0 h 93"/>
                <a:gd name="T8" fmla="*/ 1 w 32"/>
                <a:gd name="T9" fmla="*/ 0 h 93"/>
                <a:gd name="T10" fmla="*/ 1 w 32"/>
                <a:gd name="T11" fmla="*/ 0 h 93"/>
                <a:gd name="T12" fmla="*/ 1 w 32"/>
                <a:gd name="T13" fmla="*/ 0 h 93"/>
                <a:gd name="T14" fmla="*/ 1 w 32"/>
                <a:gd name="T15" fmla="*/ 0 h 93"/>
                <a:gd name="T16" fmla="*/ 1 w 32"/>
                <a:gd name="T17" fmla="*/ 0 h 93"/>
                <a:gd name="T18" fmla="*/ 1 w 32"/>
                <a:gd name="T19" fmla="*/ 0 h 93"/>
                <a:gd name="T20" fmla="*/ 1 w 32"/>
                <a:gd name="T21" fmla="*/ 0 h 93"/>
                <a:gd name="T22" fmla="*/ 1 w 32"/>
                <a:gd name="T23" fmla="*/ 0 h 93"/>
                <a:gd name="T24" fmla="*/ 1 w 32"/>
                <a:gd name="T25" fmla="*/ 0 h 93"/>
                <a:gd name="T26" fmla="*/ 1 w 32"/>
                <a:gd name="T27" fmla="*/ 0 h 93"/>
                <a:gd name="T28" fmla="*/ 0 w 32"/>
                <a:gd name="T29" fmla="*/ 0 h 93"/>
                <a:gd name="T30" fmla="*/ 0 w 32"/>
                <a:gd name="T31" fmla="*/ 0 h 93"/>
                <a:gd name="T32" fmla="*/ 1 w 32"/>
                <a:gd name="T33" fmla="*/ 0 h 93"/>
                <a:gd name="T34" fmla="*/ 1 w 32"/>
                <a:gd name="T35" fmla="*/ 0 h 93"/>
                <a:gd name="T36" fmla="*/ 1 w 32"/>
                <a:gd name="T37" fmla="*/ 0 h 93"/>
                <a:gd name="T38" fmla="*/ 1 w 32"/>
                <a:gd name="T39" fmla="*/ 0 h 93"/>
                <a:gd name="T40" fmla="*/ 1 w 32"/>
                <a:gd name="T41" fmla="*/ 0 h 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93"/>
                <a:gd name="T65" fmla="*/ 32 w 32"/>
                <a:gd name="T66" fmla="*/ 93 h 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93">
                  <a:moveTo>
                    <a:pt x="28" y="9"/>
                  </a:moveTo>
                  <a:lnTo>
                    <a:pt x="28" y="8"/>
                  </a:lnTo>
                  <a:lnTo>
                    <a:pt x="25" y="19"/>
                  </a:lnTo>
                  <a:lnTo>
                    <a:pt x="22" y="28"/>
                  </a:lnTo>
                  <a:lnTo>
                    <a:pt x="20" y="37"/>
                  </a:lnTo>
                  <a:lnTo>
                    <a:pt x="20" y="45"/>
                  </a:lnTo>
                  <a:lnTo>
                    <a:pt x="22" y="55"/>
                  </a:lnTo>
                  <a:lnTo>
                    <a:pt x="23" y="64"/>
                  </a:lnTo>
                  <a:lnTo>
                    <a:pt x="27" y="73"/>
                  </a:lnTo>
                  <a:lnTo>
                    <a:pt x="32" y="82"/>
                  </a:lnTo>
                  <a:lnTo>
                    <a:pt x="16" y="93"/>
                  </a:lnTo>
                  <a:lnTo>
                    <a:pt x="9" y="82"/>
                  </a:lnTo>
                  <a:lnTo>
                    <a:pt x="4" y="70"/>
                  </a:lnTo>
                  <a:lnTo>
                    <a:pt x="1" y="58"/>
                  </a:lnTo>
                  <a:lnTo>
                    <a:pt x="0" y="47"/>
                  </a:lnTo>
                  <a:lnTo>
                    <a:pt x="0" y="35"/>
                  </a:lnTo>
                  <a:lnTo>
                    <a:pt x="3" y="23"/>
                  </a:lnTo>
                  <a:lnTo>
                    <a:pt x="7" y="12"/>
                  </a:lnTo>
                  <a:lnTo>
                    <a:pt x="10" y="1"/>
                  </a:lnTo>
                  <a:lnTo>
                    <a:pt x="10" y="0"/>
                  </a:lnTo>
                  <a:lnTo>
                    <a:pt x="28" y="9"/>
                  </a:lnTo>
                  <a:close/>
                </a:path>
              </a:pathLst>
            </a:custGeom>
            <a:solidFill>
              <a:srgbClr val="000000"/>
            </a:solidFill>
            <a:ln w="9525">
              <a:noFill/>
              <a:round/>
            </a:ln>
          </p:spPr>
          <p:txBody>
            <a:bodyPr/>
            <a:lstStyle/>
            <a:p>
              <a:endParaRPr lang="zh-CN" altLang="en-US"/>
            </a:p>
          </p:txBody>
        </p:sp>
        <p:sp>
          <p:nvSpPr>
            <p:cNvPr id="17746" name="Freeform 284"/>
            <p:cNvSpPr/>
            <p:nvPr/>
          </p:nvSpPr>
          <p:spPr bwMode="auto">
            <a:xfrm>
              <a:off x="1301" y="3478"/>
              <a:ext cx="79" cy="58"/>
            </a:xfrm>
            <a:custGeom>
              <a:avLst/>
              <a:gdLst>
                <a:gd name="T0" fmla="*/ 0 w 160"/>
                <a:gd name="T1" fmla="*/ 0 h 117"/>
                <a:gd name="T2" fmla="*/ 0 w 160"/>
                <a:gd name="T3" fmla="*/ 0 h 117"/>
                <a:gd name="T4" fmla="*/ 0 w 160"/>
                <a:gd name="T5" fmla="*/ 0 h 117"/>
                <a:gd name="T6" fmla="*/ 0 w 160"/>
                <a:gd name="T7" fmla="*/ 0 h 117"/>
                <a:gd name="T8" fmla="*/ 0 w 160"/>
                <a:gd name="T9" fmla="*/ 0 h 117"/>
                <a:gd name="T10" fmla="*/ 0 w 160"/>
                <a:gd name="T11" fmla="*/ 0 h 117"/>
                <a:gd name="T12" fmla="*/ 0 w 160"/>
                <a:gd name="T13" fmla="*/ 0 h 117"/>
                <a:gd name="T14" fmla="*/ 0 w 160"/>
                <a:gd name="T15" fmla="*/ 0 h 117"/>
                <a:gd name="T16" fmla="*/ 0 w 160"/>
                <a:gd name="T17" fmla="*/ 0 h 117"/>
                <a:gd name="T18" fmla="*/ 0 w 160"/>
                <a:gd name="T19" fmla="*/ 0 h 117"/>
                <a:gd name="T20" fmla="*/ 0 w 160"/>
                <a:gd name="T21" fmla="*/ 0 h 117"/>
                <a:gd name="T22" fmla="*/ 0 w 160"/>
                <a:gd name="T23" fmla="*/ 0 h 117"/>
                <a:gd name="T24" fmla="*/ 0 w 160"/>
                <a:gd name="T25" fmla="*/ 0 h 117"/>
                <a:gd name="T26" fmla="*/ 0 w 160"/>
                <a:gd name="T27" fmla="*/ 0 h 117"/>
                <a:gd name="T28" fmla="*/ 0 w 160"/>
                <a:gd name="T29" fmla="*/ 0 h 117"/>
                <a:gd name="T30" fmla="*/ 0 w 160"/>
                <a:gd name="T31" fmla="*/ 0 h 117"/>
                <a:gd name="T32" fmla="*/ 0 w 160"/>
                <a:gd name="T33" fmla="*/ 0 h 117"/>
                <a:gd name="T34" fmla="*/ 0 w 160"/>
                <a:gd name="T35" fmla="*/ 0 h 117"/>
                <a:gd name="T36" fmla="*/ 0 w 160"/>
                <a:gd name="T37" fmla="*/ 0 h 117"/>
                <a:gd name="T38" fmla="*/ 0 w 160"/>
                <a:gd name="T39" fmla="*/ 0 h 117"/>
                <a:gd name="T40" fmla="*/ 0 w 160"/>
                <a:gd name="T41" fmla="*/ 0 h 117"/>
                <a:gd name="T42" fmla="*/ 0 w 160"/>
                <a:gd name="T43" fmla="*/ 0 h 117"/>
                <a:gd name="T44" fmla="*/ 0 w 160"/>
                <a:gd name="T45" fmla="*/ 0 h 117"/>
                <a:gd name="T46" fmla="*/ 0 w 160"/>
                <a:gd name="T47" fmla="*/ 0 h 117"/>
                <a:gd name="T48" fmla="*/ 0 w 160"/>
                <a:gd name="T49" fmla="*/ 0 h 117"/>
                <a:gd name="T50" fmla="*/ 0 w 160"/>
                <a:gd name="T51" fmla="*/ 0 h 1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0"/>
                <a:gd name="T79" fmla="*/ 0 h 117"/>
                <a:gd name="T80" fmla="*/ 160 w 160"/>
                <a:gd name="T81" fmla="*/ 117 h 1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0" h="117">
                  <a:moveTo>
                    <a:pt x="160" y="13"/>
                  </a:moveTo>
                  <a:lnTo>
                    <a:pt x="154" y="19"/>
                  </a:lnTo>
                  <a:lnTo>
                    <a:pt x="132" y="27"/>
                  </a:lnTo>
                  <a:lnTo>
                    <a:pt x="113" y="35"/>
                  </a:lnTo>
                  <a:lnTo>
                    <a:pt x="92" y="45"/>
                  </a:lnTo>
                  <a:lnTo>
                    <a:pt x="74" y="55"/>
                  </a:lnTo>
                  <a:lnTo>
                    <a:pt x="57" y="69"/>
                  </a:lnTo>
                  <a:lnTo>
                    <a:pt x="41" y="83"/>
                  </a:lnTo>
                  <a:lnTo>
                    <a:pt x="29" y="99"/>
                  </a:lnTo>
                  <a:lnTo>
                    <a:pt x="18" y="117"/>
                  </a:lnTo>
                  <a:lnTo>
                    <a:pt x="0" y="108"/>
                  </a:lnTo>
                  <a:lnTo>
                    <a:pt x="13" y="88"/>
                  </a:lnTo>
                  <a:lnTo>
                    <a:pt x="27" y="69"/>
                  </a:lnTo>
                  <a:lnTo>
                    <a:pt x="43" y="53"/>
                  </a:lnTo>
                  <a:lnTo>
                    <a:pt x="63" y="39"/>
                  </a:lnTo>
                  <a:lnTo>
                    <a:pt x="83" y="27"/>
                  </a:lnTo>
                  <a:lnTo>
                    <a:pt x="104" y="16"/>
                  </a:lnTo>
                  <a:lnTo>
                    <a:pt x="126" y="8"/>
                  </a:lnTo>
                  <a:lnTo>
                    <a:pt x="147" y="0"/>
                  </a:lnTo>
                  <a:lnTo>
                    <a:pt x="141" y="6"/>
                  </a:lnTo>
                  <a:lnTo>
                    <a:pt x="147" y="0"/>
                  </a:lnTo>
                  <a:lnTo>
                    <a:pt x="155" y="0"/>
                  </a:lnTo>
                  <a:lnTo>
                    <a:pt x="160" y="6"/>
                  </a:lnTo>
                  <a:lnTo>
                    <a:pt x="160" y="13"/>
                  </a:lnTo>
                  <a:lnTo>
                    <a:pt x="154" y="19"/>
                  </a:lnTo>
                  <a:lnTo>
                    <a:pt x="160" y="13"/>
                  </a:lnTo>
                  <a:close/>
                </a:path>
              </a:pathLst>
            </a:custGeom>
            <a:solidFill>
              <a:srgbClr val="000000"/>
            </a:solidFill>
            <a:ln w="9525">
              <a:noFill/>
              <a:round/>
            </a:ln>
          </p:spPr>
          <p:txBody>
            <a:bodyPr/>
            <a:lstStyle/>
            <a:p>
              <a:endParaRPr lang="zh-CN" altLang="en-US"/>
            </a:p>
          </p:txBody>
        </p:sp>
        <p:sp>
          <p:nvSpPr>
            <p:cNvPr id="17747" name="Freeform 285"/>
            <p:cNvSpPr/>
            <p:nvPr/>
          </p:nvSpPr>
          <p:spPr bwMode="auto">
            <a:xfrm>
              <a:off x="1371" y="3331"/>
              <a:ext cx="35" cy="153"/>
            </a:xfrm>
            <a:custGeom>
              <a:avLst/>
              <a:gdLst>
                <a:gd name="T0" fmla="*/ 1 w 70"/>
                <a:gd name="T1" fmla="*/ 1 h 306"/>
                <a:gd name="T2" fmla="*/ 1 w 70"/>
                <a:gd name="T3" fmla="*/ 1 h 306"/>
                <a:gd name="T4" fmla="*/ 1 w 70"/>
                <a:gd name="T5" fmla="*/ 1 h 306"/>
                <a:gd name="T6" fmla="*/ 1 w 70"/>
                <a:gd name="T7" fmla="*/ 1 h 306"/>
                <a:gd name="T8" fmla="*/ 1 w 70"/>
                <a:gd name="T9" fmla="*/ 1 h 306"/>
                <a:gd name="T10" fmla="*/ 1 w 70"/>
                <a:gd name="T11" fmla="*/ 1 h 306"/>
                <a:gd name="T12" fmla="*/ 1 w 70"/>
                <a:gd name="T13" fmla="*/ 1 h 306"/>
                <a:gd name="T14" fmla="*/ 1 w 70"/>
                <a:gd name="T15" fmla="*/ 1 h 306"/>
                <a:gd name="T16" fmla="*/ 1 w 70"/>
                <a:gd name="T17" fmla="*/ 1 h 306"/>
                <a:gd name="T18" fmla="*/ 1 w 70"/>
                <a:gd name="T19" fmla="*/ 1 h 306"/>
                <a:gd name="T20" fmla="*/ 1 w 70"/>
                <a:gd name="T21" fmla="*/ 1 h 306"/>
                <a:gd name="T22" fmla="*/ 1 w 70"/>
                <a:gd name="T23" fmla="*/ 1 h 306"/>
                <a:gd name="T24" fmla="*/ 1 w 70"/>
                <a:gd name="T25" fmla="*/ 1 h 306"/>
                <a:gd name="T26" fmla="*/ 1 w 70"/>
                <a:gd name="T27" fmla="*/ 1 h 306"/>
                <a:gd name="T28" fmla="*/ 1 w 70"/>
                <a:gd name="T29" fmla="*/ 1 h 306"/>
                <a:gd name="T30" fmla="*/ 1 w 70"/>
                <a:gd name="T31" fmla="*/ 1 h 306"/>
                <a:gd name="T32" fmla="*/ 1 w 70"/>
                <a:gd name="T33" fmla="*/ 1 h 306"/>
                <a:gd name="T34" fmla="*/ 1 w 70"/>
                <a:gd name="T35" fmla="*/ 1 h 306"/>
                <a:gd name="T36" fmla="*/ 0 w 70"/>
                <a:gd name="T37" fmla="*/ 1 h 306"/>
                <a:gd name="T38" fmla="*/ 1 w 70"/>
                <a:gd name="T39" fmla="*/ 1 h 306"/>
                <a:gd name="T40" fmla="*/ 1 w 70"/>
                <a:gd name="T41" fmla="*/ 1 h 306"/>
                <a:gd name="T42" fmla="*/ 1 w 70"/>
                <a:gd name="T43" fmla="*/ 1 h 306"/>
                <a:gd name="T44" fmla="*/ 1 w 70"/>
                <a:gd name="T45" fmla="*/ 1 h 306"/>
                <a:gd name="T46" fmla="*/ 1 w 70"/>
                <a:gd name="T47" fmla="*/ 1 h 306"/>
                <a:gd name="T48" fmla="*/ 1 w 70"/>
                <a:gd name="T49" fmla="*/ 1 h 306"/>
                <a:gd name="T50" fmla="*/ 1 w 70"/>
                <a:gd name="T51" fmla="*/ 1 h 306"/>
                <a:gd name="T52" fmla="*/ 1 w 70"/>
                <a:gd name="T53" fmla="*/ 1 h 306"/>
                <a:gd name="T54" fmla="*/ 1 w 70"/>
                <a:gd name="T55" fmla="*/ 1 h 306"/>
                <a:gd name="T56" fmla="*/ 1 w 70"/>
                <a:gd name="T57" fmla="*/ 1 h 306"/>
                <a:gd name="T58" fmla="*/ 1 w 70"/>
                <a:gd name="T59" fmla="*/ 1 h 306"/>
                <a:gd name="T60" fmla="*/ 1 w 70"/>
                <a:gd name="T61" fmla="*/ 1 h 306"/>
                <a:gd name="T62" fmla="*/ 1 w 70"/>
                <a:gd name="T63" fmla="*/ 1 h 306"/>
                <a:gd name="T64" fmla="*/ 1 w 70"/>
                <a:gd name="T65" fmla="*/ 1 h 306"/>
                <a:gd name="T66" fmla="*/ 1 w 70"/>
                <a:gd name="T67" fmla="*/ 1 h 306"/>
                <a:gd name="T68" fmla="*/ 1 w 70"/>
                <a:gd name="T69" fmla="*/ 1 h 306"/>
                <a:gd name="T70" fmla="*/ 1 w 70"/>
                <a:gd name="T71" fmla="*/ 1 h 306"/>
                <a:gd name="T72" fmla="*/ 1 w 70"/>
                <a:gd name="T73" fmla="*/ 1 h 306"/>
                <a:gd name="T74" fmla="*/ 1 w 70"/>
                <a:gd name="T75" fmla="*/ 1 h 306"/>
                <a:gd name="T76" fmla="*/ 1 w 70"/>
                <a:gd name="T77" fmla="*/ 0 h 306"/>
                <a:gd name="T78" fmla="*/ 1 w 70"/>
                <a:gd name="T79" fmla="*/ 1 h 306"/>
                <a:gd name="T80" fmla="*/ 1 w 70"/>
                <a:gd name="T81" fmla="*/ 1 h 306"/>
                <a:gd name="T82" fmla="*/ 1 w 70"/>
                <a:gd name="T83" fmla="*/ 1 h 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
                <a:gd name="T127" fmla="*/ 0 h 306"/>
                <a:gd name="T128" fmla="*/ 70 w 70"/>
                <a:gd name="T129" fmla="*/ 306 h 3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 h="306">
                  <a:moveTo>
                    <a:pt x="57" y="20"/>
                  </a:moveTo>
                  <a:lnTo>
                    <a:pt x="70" y="13"/>
                  </a:lnTo>
                  <a:lnTo>
                    <a:pt x="67" y="30"/>
                  </a:lnTo>
                  <a:lnTo>
                    <a:pt x="64" y="48"/>
                  </a:lnTo>
                  <a:lnTo>
                    <a:pt x="62" y="67"/>
                  </a:lnTo>
                  <a:lnTo>
                    <a:pt x="60" y="85"/>
                  </a:lnTo>
                  <a:lnTo>
                    <a:pt x="57" y="104"/>
                  </a:lnTo>
                  <a:lnTo>
                    <a:pt x="55" y="122"/>
                  </a:lnTo>
                  <a:lnTo>
                    <a:pt x="53" y="141"/>
                  </a:lnTo>
                  <a:lnTo>
                    <a:pt x="51" y="160"/>
                  </a:lnTo>
                  <a:lnTo>
                    <a:pt x="47" y="178"/>
                  </a:lnTo>
                  <a:lnTo>
                    <a:pt x="45" y="197"/>
                  </a:lnTo>
                  <a:lnTo>
                    <a:pt x="42" y="216"/>
                  </a:lnTo>
                  <a:lnTo>
                    <a:pt x="38" y="235"/>
                  </a:lnTo>
                  <a:lnTo>
                    <a:pt x="35" y="252"/>
                  </a:lnTo>
                  <a:lnTo>
                    <a:pt x="29" y="270"/>
                  </a:lnTo>
                  <a:lnTo>
                    <a:pt x="24" y="289"/>
                  </a:lnTo>
                  <a:lnTo>
                    <a:pt x="19" y="306"/>
                  </a:lnTo>
                  <a:lnTo>
                    <a:pt x="0" y="299"/>
                  </a:lnTo>
                  <a:lnTo>
                    <a:pt x="6" y="282"/>
                  </a:lnTo>
                  <a:lnTo>
                    <a:pt x="11" y="266"/>
                  </a:lnTo>
                  <a:lnTo>
                    <a:pt x="14" y="247"/>
                  </a:lnTo>
                  <a:lnTo>
                    <a:pt x="18" y="230"/>
                  </a:lnTo>
                  <a:lnTo>
                    <a:pt x="21" y="212"/>
                  </a:lnTo>
                  <a:lnTo>
                    <a:pt x="24" y="194"/>
                  </a:lnTo>
                  <a:lnTo>
                    <a:pt x="27" y="176"/>
                  </a:lnTo>
                  <a:lnTo>
                    <a:pt x="30" y="158"/>
                  </a:lnTo>
                  <a:lnTo>
                    <a:pt x="32" y="139"/>
                  </a:lnTo>
                  <a:lnTo>
                    <a:pt x="35" y="120"/>
                  </a:lnTo>
                  <a:lnTo>
                    <a:pt x="37" y="101"/>
                  </a:lnTo>
                  <a:lnTo>
                    <a:pt x="39" y="83"/>
                  </a:lnTo>
                  <a:lnTo>
                    <a:pt x="42" y="64"/>
                  </a:lnTo>
                  <a:lnTo>
                    <a:pt x="44" y="46"/>
                  </a:lnTo>
                  <a:lnTo>
                    <a:pt x="46" y="28"/>
                  </a:lnTo>
                  <a:lnTo>
                    <a:pt x="49" y="8"/>
                  </a:lnTo>
                  <a:lnTo>
                    <a:pt x="62" y="1"/>
                  </a:lnTo>
                  <a:lnTo>
                    <a:pt x="49" y="9"/>
                  </a:lnTo>
                  <a:lnTo>
                    <a:pt x="53" y="2"/>
                  </a:lnTo>
                  <a:lnTo>
                    <a:pt x="61" y="0"/>
                  </a:lnTo>
                  <a:lnTo>
                    <a:pt x="68" y="4"/>
                  </a:lnTo>
                  <a:lnTo>
                    <a:pt x="70" y="12"/>
                  </a:lnTo>
                  <a:lnTo>
                    <a:pt x="57" y="20"/>
                  </a:lnTo>
                  <a:close/>
                </a:path>
              </a:pathLst>
            </a:custGeom>
            <a:solidFill>
              <a:srgbClr val="000000"/>
            </a:solidFill>
            <a:ln w="9525">
              <a:noFill/>
              <a:round/>
            </a:ln>
          </p:spPr>
          <p:txBody>
            <a:bodyPr/>
            <a:lstStyle/>
            <a:p>
              <a:endParaRPr lang="zh-CN" altLang="en-US"/>
            </a:p>
          </p:txBody>
        </p:sp>
        <p:sp>
          <p:nvSpPr>
            <p:cNvPr id="17748" name="Freeform 286"/>
            <p:cNvSpPr/>
            <p:nvPr/>
          </p:nvSpPr>
          <p:spPr bwMode="auto">
            <a:xfrm>
              <a:off x="1400" y="3332"/>
              <a:ext cx="221" cy="70"/>
            </a:xfrm>
            <a:custGeom>
              <a:avLst/>
              <a:gdLst>
                <a:gd name="T0" fmla="*/ 0 w 444"/>
                <a:gd name="T1" fmla="*/ 0 h 142"/>
                <a:gd name="T2" fmla="*/ 0 w 444"/>
                <a:gd name="T3" fmla="*/ 0 h 142"/>
                <a:gd name="T4" fmla="*/ 0 w 444"/>
                <a:gd name="T5" fmla="*/ 0 h 142"/>
                <a:gd name="T6" fmla="*/ 0 w 444"/>
                <a:gd name="T7" fmla="*/ 0 h 142"/>
                <a:gd name="T8" fmla="*/ 0 w 444"/>
                <a:gd name="T9" fmla="*/ 0 h 142"/>
                <a:gd name="T10" fmla="*/ 0 w 444"/>
                <a:gd name="T11" fmla="*/ 0 h 142"/>
                <a:gd name="T12" fmla="*/ 0 w 444"/>
                <a:gd name="T13" fmla="*/ 0 h 142"/>
                <a:gd name="T14" fmla="*/ 0 w 444"/>
                <a:gd name="T15" fmla="*/ 0 h 142"/>
                <a:gd name="T16" fmla="*/ 0 w 444"/>
                <a:gd name="T17" fmla="*/ 0 h 142"/>
                <a:gd name="T18" fmla="*/ 0 w 444"/>
                <a:gd name="T19" fmla="*/ 0 h 142"/>
                <a:gd name="T20" fmla="*/ 0 w 444"/>
                <a:gd name="T21" fmla="*/ 0 h 142"/>
                <a:gd name="T22" fmla="*/ 0 w 444"/>
                <a:gd name="T23" fmla="*/ 0 h 142"/>
                <a:gd name="T24" fmla="*/ 0 w 444"/>
                <a:gd name="T25" fmla="*/ 0 h 142"/>
                <a:gd name="T26" fmla="*/ 0 w 444"/>
                <a:gd name="T27" fmla="*/ 0 h 142"/>
                <a:gd name="T28" fmla="*/ 0 w 444"/>
                <a:gd name="T29" fmla="*/ 0 h 142"/>
                <a:gd name="T30" fmla="*/ 0 w 444"/>
                <a:gd name="T31" fmla="*/ 0 h 142"/>
                <a:gd name="T32" fmla="*/ 0 w 444"/>
                <a:gd name="T33" fmla="*/ 0 h 142"/>
                <a:gd name="T34" fmla="*/ 0 w 444"/>
                <a:gd name="T35" fmla="*/ 0 h 142"/>
                <a:gd name="T36" fmla="*/ 0 w 444"/>
                <a:gd name="T37" fmla="*/ 0 h 142"/>
                <a:gd name="T38" fmla="*/ 0 w 444"/>
                <a:gd name="T39" fmla="*/ 0 h 142"/>
                <a:gd name="T40" fmla="*/ 0 w 444"/>
                <a:gd name="T41" fmla="*/ 0 h 142"/>
                <a:gd name="T42" fmla="*/ 0 w 444"/>
                <a:gd name="T43" fmla="*/ 0 h 142"/>
                <a:gd name="T44" fmla="*/ 0 w 444"/>
                <a:gd name="T45" fmla="*/ 0 h 142"/>
                <a:gd name="T46" fmla="*/ 0 w 444"/>
                <a:gd name="T47" fmla="*/ 0 h 142"/>
                <a:gd name="T48" fmla="*/ 0 w 444"/>
                <a:gd name="T49" fmla="*/ 0 h 142"/>
                <a:gd name="T50" fmla="*/ 0 w 444"/>
                <a:gd name="T51" fmla="*/ 0 h 142"/>
                <a:gd name="T52" fmla="*/ 0 w 444"/>
                <a:gd name="T53" fmla="*/ 0 h 142"/>
                <a:gd name="T54" fmla="*/ 0 w 444"/>
                <a:gd name="T55" fmla="*/ 0 h 142"/>
                <a:gd name="T56" fmla="*/ 0 w 444"/>
                <a:gd name="T57" fmla="*/ 0 h 142"/>
                <a:gd name="T58" fmla="*/ 0 w 444"/>
                <a:gd name="T59" fmla="*/ 0 h 142"/>
                <a:gd name="T60" fmla="*/ 0 w 444"/>
                <a:gd name="T61" fmla="*/ 0 h 142"/>
                <a:gd name="T62" fmla="*/ 0 w 444"/>
                <a:gd name="T63" fmla="*/ 0 h 142"/>
                <a:gd name="T64" fmla="*/ 0 w 444"/>
                <a:gd name="T65" fmla="*/ 0 h 142"/>
                <a:gd name="T66" fmla="*/ 0 w 444"/>
                <a:gd name="T67" fmla="*/ 0 h 142"/>
                <a:gd name="T68" fmla="*/ 0 w 444"/>
                <a:gd name="T69" fmla="*/ 0 h 142"/>
                <a:gd name="T70" fmla="*/ 0 w 444"/>
                <a:gd name="T71" fmla="*/ 0 h 142"/>
                <a:gd name="T72" fmla="*/ 0 w 444"/>
                <a:gd name="T73" fmla="*/ 0 h 142"/>
                <a:gd name="T74" fmla="*/ 0 w 444"/>
                <a:gd name="T75" fmla="*/ 0 h 142"/>
                <a:gd name="T76" fmla="*/ 0 w 444"/>
                <a:gd name="T77" fmla="*/ 0 h 142"/>
                <a:gd name="T78" fmla="*/ 0 w 444"/>
                <a:gd name="T79" fmla="*/ 0 h 142"/>
                <a:gd name="T80" fmla="*/ 0 w 444"/>
                <a:gd name="T81" fmla="*/ 0 h 142"/>
                <a:gd name="T82" fmla="*/ 0 w 444"/>
                <a:gd name="T83" fmla="*/ 0 h 1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4"/>
                <a:gd name="T127" fmla="*/ 0 h 142"/>
                <a:gd name="T128" fmla="*/ 444 w 444"/>
                <a:gd name="T129" fmla="*/ 142 h 1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4" h="142">
                  <a:moveTo>
                    <a:pt x="427" y="127"/>
                  </a:moveTo>
                  <a:lnTo>
                    <a:pt x="433" y="142"/>
                  </a:lnTo>
                  <a:lnTo>
                    <a:pt x="405" y="134"/>
                  </a:lnTo>
                  <a:lnTo>
                    <a:pt x="379" y="127"/>
                  </a:lnTo>
                  <a:lnTo>
                    <a:pt x="352" y="119"/>
                  </a:lnTo>
                  <a:lnTo>
                    <a:pt x="324" y="112"/>
                  </a:lnTo>
                  <a:lnTo>
                    <a:pt x="298" y="104"/>
                  </a:lnTo>
                  <a:lnTo>
                    <a:pt x="271" y="96"/>
                  </a:lnTo>
                  <a:lnTo>
                    <a:pt x="243" y="89"/>
                  </a:lnTo>
                  <a:lnTo>
                    <a:pt x="217" y="81"/>
                  </a:lnTo>
                  <a:lnTo>
                    <a:pt x="190" y="73"/>
                  </a:lnTo>
                  <a:lnTo>
                    <a:pt x="162" y="65"/>
                  </a:lnTo>
                  <a:lnTo>
                    <a:pt x="135" y="58"/>
                  </a:lnTo>
                  <a:lnTo>
                    <a:pt x="109" y="50"/>
                  </a:lnTo>
                  <a:lnTo>
                    <a:pt x="81" y="42"/>
                  </a:lnTo>
                  <a:lnTo>
                    <a:pt x="54" y="34"/>
                  </a:lnTo>
                  <a:lnTo>
                    <a:pt x="28" y="27"/>
                  </a:lnTo>
                  <a:lnTo>
                    <a:pt x="0" y="19"/>
                  </a:lnTo>
                  <a:lnTo>
                    <a:pt x="5" y="0"/>
                  </a:lnTo>
                  <a:lnTo>
                    <a:pt x="32" y="8"/>
                  </a:lnTo>
                  <a:lnTo>
                    <a:pt x="59" y="15"/>
                  </a:lnTo>
                  <a:lnTo>
                    <a:pt x="86" y="23"/>
                  </a:lnTo>
                  <a:lnTo>
                    <a:pt x="113" y="31"/>
                  </a:lnTo>
                  <a:lnTo>
                    <a:pt x="140" y="39"/>
                  </a:lnTo>
                  <a:lnTo>
                    <a:pt x="167" y="46"/>
                  </a:lnTo>
                  <a:lnTo>
                    <a:pt x="194" y="54"/>
                  </a:lnTo>
                  <a:lnTo>
                    <a:pt x="222" y="62"/>
                  </a:lnTo>
                  <a:lnTo>
                    <a:pt x="248" y="70"/>
                  </a:lnTo>
                  <a:lnTo>
                    <a:pt x="275" y="77"/>
                  </a:lnTo>
                  <a:lnTo>
                    <a:pt x="303" y="85"/>
                  </a:lnTo>
                  <a:lnTo>
                    <a:pt x="329" y="93"/>
                  </a:lnTo>
                  <a:lnTo>
                    <a:pt x="356" y="100"/>
                  </a:lnTo>
                  <a:lnTo>
                    <a:pt x="384" y="108"/>
                  </a:lnTo>
                  <a:lnTo>
                    <a:pt x="410" y="115"/>
                  </a:lnTo>
                  <a:lnTo>
                    <a:pt x="437" y="123"/>
                  </a:lnTo>
                  <a:lnTo>
                    <a:pt x="443" y="138"/>
                  </a:lnTo>
                  <a:lnTo>
                    <a:pt x="437" y="123"/>
                  </a:lnTo>
                  <a:lnTo>
                    <a:pt x="443" y="128"/>
                  </a:lnTo>
                  <a:lnTo>
                    <a:pt x="444" y="134"/>
                  </a:lnTo>
                  <a:lnTo>
                    <a:pt x="439" y="140"/>
                  </a:lnTo>
                  <a:lnTo>
                    <a:pt x="433" y="142"/>
                  </a:lnTo>
                  <a:lnTo>
                    <a:pt x="427" y="127"/>
                  </a:lnTo>
                  <a:close/>
                </a:path>
              </a:pathLst>
            </a:custGeom>
            <a:solidFill>
              <a:srgbClr val="000000"/>
            </a:solidFill>
            <a:ln w="9525">
              <a:noFill/>
              <a:round/>
            </a:ln>
          </p:spPr>
          <p:txBody>
            <a:bodyPr/>
            <a:lstStyle/>
            <a:p>
              <a:endParaRPr lang="zh-CN" altLang="en-US"/>
            </a:p>
          </p:txBody>
        </p:sp>
        <p:sp>
          <p:nvSpPr>
            <p:cNvPr id="17749" name="Freeform 287"/>
            <p:cNvSpPr/>
            <p:nvPr/>
          </p:nvSpPr>
          <p:spPr bwMode="auto">
            <a:xfrm>
              <a:off x="1400" y="3327"/>
              <a:ext cx="219" cy="76"/>
            </a:xfrm>
            <a:custGeom>
              <a:avLst/>
              <a:gdLst>
                <a:gd name="T0" fmla="*/ 1 w 438"/>
                <a:gd name="T1" fmla="*/ 1 h 152"/>
                <a:gd name="T2" fmla="*/ 1 w 438"/>
                <a:gd name="T3" fmla="*/ 1 h 152"/>
                <a:gd name="T4" fmla="*/ 1 w 438"/>
                <a:gd name="T5" fmla="*/ 1 h 152"/>
                <a:gd name="T6" fmla="*/ 1 w 438"/>
                <a:gd name="T7" fmla="*/ 1 h 152"/>
                <a:gd name="T8" fmla="*/ 1 w 438"/>
                <a:gd name="T9" fmla="*/ 0 h 152"/>
                <a:gd name="T10" fmla="*/ 1 w 438"/>
                <a:gd name="T11" fmla="*/ 1 h 152"/>
                <a:gd name="T12" fmla="*/ 1 w 438"/>
                <a:gd name="T13" fmla="*/ 1 h 152"/>
                <a:gd name="T14" fmla="*/ 1 w 438"/>
                <a:gd name="T15" fmla="*/ 1 h 152"/>
                <a:gd name="T16" fmla="*/ 1 w 438"/>
                <a:gd name="T17" fmla="*/ 1 h 152"/>
                <a:gd name="T18" fmla="*/ 1 w 438"/>
                <a:gd name="T19" fmla="*/ 1 h 152"/>
                <a:gd name="T20" fmla="*/ 1 w 438"/>
                <a:gd name="T21" fmla="*/ 1 h 152"/>
                <a:gd name="T22" fmla="*/ 1 w 438"/>
                <a:gd name="T23" fmla="*/ 1 h 152"/>
                <a:gd name="T24" fmla="*/ 1 w 438"/>
                <a:gd name="T25" fmla="*/ 1 h 152"/>
                <a:gd name="T26" fmla="*/ 1 w 438"/>
                <a:gd name="T27" fmla="*/ 1 h 152"/>
                <a:gd name="T28" fmla="*/ 1 w 438"/>
                <a:gd name="T29" fmla="*/ 1 h 152"/>
                <a:gd name="T30" fmla="*/ 1 w 438"/>
                <a:gd name="T31" fmla="*/ 1 h 152"/>
                <a:gd name="T32" fmla="*/ 1 w 438"/>
                <a:gd name="T33" fmla="*/ 1 h 152"/>
                <a:gd name="T34" fmla="*/ 1 w 438"/>
                <a:gd name="T35" fmla="*/ 1 h 152"/>
                <a:gd name="T36" fmla="*/ 1 w 438"/>
                <a:gd name="T37" fmla="*/ 1 h 152"/>
                <a:gd name="T38" fmla="*/ 1 w 438"/>
                <a:gd name="T39" fmla="*/ 1 h 152"/>
                <a:gd name="T40" fmla="*/ 1 w 438"/>
                <a:gd name="T41" fmla="*/ 1 h 152"/>
                <a:gd name="T42" fmla="*/ 1 w 438"/>
                <a:gd name="T43" fmla="*/ 1 h 152"/>
                <a:gd name="T44" fmla="*/ 1 w 438"/>
                <a:gd name="T45" fmla="*/ 1 h 152"/>
                <a:gd name="T46" fmla="*/ 1 w 438"/>
                <a:gd name="T47" fmla="*/ 1 h 152"/>
                <a:gd name="T48" fmla="*/ 1 w 438"/>
                <a:gd name="T49" fmla="*/ 1 h 152"/>
                <a:gd name="T50" fmla="*/ 1 w 438"/>
                <a:gd name="T51" fmla="*/ 1 h 152"/>
                <a:gd name="T52" fmla="*/ 1 w 438"/>
                <a:gd name="T53" fmla="*/ 1 h 152"/>
                <a:gd name="T54" fmla="*/ 1 w 438"/>
                <a:gd name="T55" fmla="*/ 1 h 152"/>
                <a:gd name="T56" fmla="*/ 1 w 438"/>
                <a:gd name="T57" fmla="*/ 1 h 152"/>
                <a:gd name="T58" fmla="*/ 1 w 438"/>
                <a:gd name="T59" fmla="*/ 1 h 152"/>
                <a:gd name="T60" fmla="*/ 1 w 438"/>
                <a:gd name="T61" fmla="*/ 1 h 152"/>
                <a:gd name="T62" fmla="*/ 1 w 438"/>
                <a:gd name="T63" fmla="*/ 1 h 1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8"/>
                <a:gd name="T97" fmla="*/ 0 h 152"/>
                <a:gd name="T98" fmla="*/ 438 w 438"/>
                <a:gd name="T99" fmla="*/ 152 h 1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8" h="152">
                  <a:moveTo>
                    <a:pt x="223" y="28"/>
                  </a:moveTo>
                  <a:lnTo>
                    <a:pt x="200" y="22"/>
                  </a:lnTo>
                  <a:lnTo>
                    <a:pt x="178" y="17"/>
                  </a:lnTo>
                  <a:lnTo>
                    <a:pt x="157" y="13"/>
                  </a:lnTo>
                  <a:lnTo>
                    <a:pt x="137" y="9"/>
                  </a:lnTo>
                  <a:lnTo>
                    <a:pt x="118" y="6"/>
                  </a:lnTo>
                  <a:lnTo>
                    <a:pt x="100" y="3"/>
                  </a:lnTo>
                  <a:lnTo>
                    <a:pt x="83" y="1"/>
                  </a:lnTo>
                  <a:lnTo>
                    <a:pt x="67" y="0"/>
                  </a:lnTo>
                  <a:lnTo>
                    <a:pt x="52" y="0"/>
                  </a:lnTo>
                  <a:lnTo>
                    <a:pt x="39" y="1"/>
                  </a:lnTo>
                  <a:lnTo>
                    <a:pt x="28" y="2"/>
                  </a:lnTo>
                  <a:lnTo>
                    <a:pt x="19" y="3"/>
                  </a:lnTo>
                  <a:lnTo>
                    <a:pt x="11" y="6"/>
                  </a:lnTo>
                  <a:lnTo>
                    <a:pt x="5" y="9"/>
                  </a:lnTo>
                  <a:lnTo>
                    <a:pt x="2" y="14"/>
                  </a:lnTo>
                  <a:lnTo>
                    <a:pt x="0" y="18"/>
                  </a:lnTo>
                  <a:lnTo>
                    <a:pt x="2" y="24"/>
                  </a:lnTo>
                  <a:lnTo>
                    <a:pt x="4" y="30"/>
                  </a:lnTo>
                  <a:lnTo>
                    <a:pt x="8" y="36"/>
                  </a:lnTo>
                  <a:lnTo>
                    <a:pt x="15" y="43"/>
                  </a:lnTo>
                  <a:lnTo>
                    <a:pt x="24" y="49"/>
                  </a:lnTo>
                  <a:lnTo>
                    <a:pt x="35" y="56"/>
                  </a:lnTo>
                  <a:lnTo>
                    <a:pt x="47" y="63"/>
                  </a:lnTo>
                  <a:lnTo>
                    <a:pt x="61" y="70"/>
                  </a:lnTo>
                  <a:lnTo>
                    <a:pt x="76" y="77"/>
                  </a:lnTo>
                  <a:lnTo>
                    <a:pt x="93" y="85"/>
                  </a:lnTo>
                  <a:lnTo>
                    <a:pt x="110" y="92"/>
                  </a:lnTo>
                  <a:lnTo>
                    <a:pt x="129" y="99"/>
                  </a:lnTo>
                  <a:lnTo>
                    <a:pt x="149" y="106"/>
                  </a:lnTo>
                  <a:lnTo>
                    <a:pt x="169" y="113"/>
                  </a:lnTo>
                  <a:lnTo>
                    <a:pt x="191" y="120"/>
                  </a:lnTo>
                  <a:lnTo>
                    <a:pt x="214" y="125"/>
                  </a:lnTo>
                  <a:lnTo>
                    <a:pt x="236" y="131"/>
                  </a:lnTo>
                  <a:lnTo>
                    <a:pt x="258" y="136"/>
                  </a:lnTo>
                  <a:lnTo>
                    <a:pt x="280" y="139"/>
                  </a:lnTo>
                  <a:lnTo>
                    <a:pt x="300" y="143"/>
                  </a:lnTo>
                  <a:lnTo>
                    <a:pt x="320" y="146"/>
                  </a:lnTo>
                  <a:lnTo>
                    <a:pt x="339" y="148"/>
                  </a:lnTo>
                  <a:lnTo>
                    <a:pt x="356" y="149"/>
                  </a:lnTo>
                  <a:lnTo>
                    <a:pt x="372" y="151"/>
                  </a:lnTo>
                  <a:lnTo>
                    <a:pt x="386" y="152"/>
                  </a:lnTo>
                  <a:lnTo>
                    <a:pt x="399" y="151"/>
                  </a:lnTo>
                  <a:lnTo>
                    <a:pt x="411" y="149"/>
                  </a:lnTo>
                  <a:lnTo>
                    <a:pt x="420" y="148"/>
                  </a:lnTo>
                  <a:lnTo>
                    <a:pt x="428" y="145"/>
                  </a:lnTo>
                  <a:lnTo>
                    <a:pt x="434" y="143"/>
                  </a:lnTo>
                  <a:lnTo>
                    <a:pt x="437" y="138"/>
                  </a:lnTo>
                  <a:lnTo>
                    <a:pt x="438" y="133"/>
                  </a:lnTo>
                  <a:lnTo>
                    <a:pt x="437" y="128"/>
                  </a:lnTo>
                  <a:lnTo>
                    <a:pt x="435" y="122"/>
                  </a:lnTo>
                  <a:lnTo>
                    <a:pt x="429" y="116"/>
                  </a:lnTo>
                  <a:lnTo>
                    <a:pt x="422" y="109"/>
                  </a:lnTo>
                  <a:lnTo>
                    <a:pt x="414" y="102"/>
                  </a:lnTo>
                  <a:lnTo>
                    <a:pt x="403" y="95"/>
                  </a:lnTo>
                  <a:lnTo>
                    <a:pt x="391" y="89"/>
                  </a:lnTo>
                  <a:lnTo>
                    <a:pt x="377" y="82"/>
                  </a:lnTo>
                  <a:lnTo>
                    <a:pt x="362" y="75"/>
                  </a:lnTo>
                  <a:lnTo>
                    <a:pt x="345" y="68"/>
                  </a:lnTo>
                  <a:lnTo>
                    <a:pt x="328" y="60"/>
                  </a:lnTo>
                  <a:lnTo>
                    <a:pt x="308" y="53"/>
                  </a:lnTo>
                  <a:lnTo>
                    <a:pt x="288" y="46"/>
                  </a:lnTo>
                  <a:lnTo>
                    <a:pt x="267" y="40"/>
                  </a:lnTo>
                  <a:lnTo>
                    <a:pt x="246" y="33"/>
                  </a:lnTo>
                  <a:lnTo>
                    <a:pt x="223" y="28"/>
                  </a:lnTo>
                  <a:close/>
                </a:path>
              </a:pathLst>
            </a:custGeom>
            <a:solidFill>
              <a:srgbClr val="BF7F33"/>
            </a:solidFill>
            <a:ln w="9525">
              <a:noFill/>
              <a:round/>
            </a:ln>
          </p:spPr>
          <p:txBody>
            <a:bodyPr/>
            <a:lstStyle/>
            <a:p>
              <a:endParaRPr lang="zh-CN" altLang="en-US"/>
            </a:p>
          </p:txBody>
        </p:sp>
        <p:sp>
          <p:nvSpPr>
            <p:cNvPr id="17750" name="Freeform 288"/>
            <p:cNvSpPr/>
            <p:nvPr/>
          </p:nvSpPr>
          <p:spPr bwMode="auto">
            <a:xfrm>
              <a:off x="1395" y="3322"/>
              <a:ext cx="117" cy="23"/>
            </a:xfrm>
            <a:custGeom>
              <a:avLst/>
              <a:gdLst>
                <a:gd name="T0" fmla="*/ 0 w 235"/>
                <a:gd name="T1" fmla="*/ 0 h 47"/>
                <a:gd name="T2" fmla="*/ 0 w 235"/>
                <a:gd name="T3" fmla="*/ 0 h 47"/>
                <a:gd name="T4" fmla="*/ 0 w 235"/>
                <a:gd name="T5" fmla="*/ 0 h 47"/>
                <a:gd name="T6" fmla="*/ 0 w 235"/>
                <a:gd name="T7" fmla="*/ 0 h 47"/>
                <a:gd name="T8" fmla="*/ 0 w 235"/>
                <a:gd name="T9" fmla="*/ 0 h 47"/>
                <a:gd name="T10" fmla="*/ 0 w 235"/>
                <a:gd name="T11" fmla="*/ 0 h 47"/>
                <a:gd name="T12" fmla="*/ 0 w 235"/>
                <a:gd name="T13" fmla="*/ 0 h 47"/>
                <a:gd name="T14" fmla="*/ 0 w 235"/>
                <a:gd name="T15" fmla="*/ 0 h 47"/>
                <a:gd name="T16" fmla="*/ 0 w 235"/>
                <a:gd name="T17" fmla="*/ 0 h 47"/>
                <a:gd name="T18" fmla="*/ 0 w 235"/>
                <a:gd name="T19" fmla="*/ 0 h 47"/>
                <a:gd name="T20" fmla="*/ 0 w 235"/>
                <a:gd name="T21" fmla="*/ 0 h 47"/>
                <a:gd name="T22" fmla="*/ 0 w 235"/>
                <a:gd name="T23" fmla="*/ 0 h 47"/>
                <a:gd name="T24" fmla="*/ 0 w 235"/>
                <a:gd name="T25" fmla="*/ 0 h 47"/>
                <a:gd name="T26" fmla="*/ 0 w 235"/>
                <a:gd name="T27" fmla="*/ 0 h 47"/>
                <a:gd name="T28" fmla="*/ 0 w 235"/>
                <a:gd name="T29" fmla="*/ 0 h 47"/>
                <a:gd name="T30" fmla="*/ 0 w 235"/>
                <a:gd name="T31" fmla="*/ 0 h 47"/>
                <a:gd name="T32" fmla="*/ 0 w 235"/>
                <a:gd name="T33" fmla="*/ 0 h 47"/>
                <a:gd name="T34" fmla="*/ 0 w 235"/>
                <a:gd name="T35" fmla="*/ 0 h 47"/>
                <a:gd name="T36" fmla="*/ 0 w 235"/>
                <a:gd name="T37" fmla="*/ 0 h 47"/>
                <a:gd name="T38" fmla="*/ 0 w 235"/>
                <a:gd name="T39" fmla="*/ 0 h 47"/>
                <a:gd name="T40" fmla="*/ 0 w 235"/>
                <a:gd name="T41" fmla="*/ 0 h 47"/>
                <a:gd name="T42" fmla="*/ 0 w 235"/>
                <a:gd name="T43" fmla="*/ 0 h 47"/>
                <a:gd name="T44" fmla="*/ 0 w 235"/>
                <a:gd name="T45" fmla="*/ 0 h 47"/>
                <a:gd name="T46" fmla="*/ 0 w 235"/>
                <a:gd name="T47" fmla="*/ 0 h 47"/>
                <a:gd name="T48" fmla="*/ 0 w 235"/>
                <a:gd name="T49" fmla="*/ 0 h 47"/>
                <a:gd name="T50" fmla="*/ 0 w 235"/>
                <a:gd name="T51" fmla="*/ 0 h 47"/>
                <a:gd name="T52" fmla="*/ 0 w 235"/>
                <a:gd name="T53" fmla="*/ 0 h 47"/>
                <a:gd name="T54" fmla="*/ 0 w 235"/>
                <a:gd name="T55" fmla="*/ 0 h 47"/>
                <a:gd name="T56" fmla="*/ 0 w 235"/>
                <a:gd name="T57" fmla="*/ 0 h 47"/>
                <a:gd name="T58" fmla="*/ 0 w 235"/>
                <a:gd name="T59" fmla="*/ 0 h 47"/>
                <a:gd name="T60" fmla="*/ 0 w 235"/>
                <a:gd name="T61" fmla="*/ 0 h 47"/>
                <a:gd name="T62" fmla="*/ 0 w 235"/>
                <a:gd name="T63" fmla="*/ 0 h 47"/>
                <a:gd name="T64" fmla="*/ 0 w 235"/>
                <a:gd name="T65" fmla="*/ 0 h 47"/>
                <a:gd name="T66" fmla="*/ 0 w 235"/>
                <a:gd name="T67" fmla="*/ 0 h 47"/>
                <a:gd name="T68" fmla="*/ 0 w 235"/>
                <a:gd name="T69" fmla="*/ 0 h 47"/>
                <a:gd name="T70" fmla="*/ 0 w 235"/>
                <a:gd name="T71" fmla="*/ 0 h 47"/>
                <a:gd name="T72" fmla="*/ 0 w 235"/>
                <a:gd name="T73" fmla="*/ 0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47"/>
                <a:gd name="T113" fmla="*/ 235 w 235"/>
                <a:gd name="T114" fmla="*/ 47 h 4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47">
                  <a:moveTo>
                    <a:pt x="0" y="27"/>
                  </a:moveTo>
                  <a:lnTo>
                    <a:pt x="0" y="28"/>
                  </a:lnTo>
                  <a:lnTo>
                    <a:pt x="2" y="19"/>
                  </a:lnTo>
                  <a:lnTo>
                    <a:pt x="8" y="11"/>
                  </a:lnTo>
                  <a:lnTo>
                    <a:pt x="17" y="7"/>
                  </a:lnTo>
                  <a:lnTo>
                    <a:pt x="26" y="4"/>
                  </a:lnTo>
                  <a:lnTo>
                    <a:pt x="37" y="2"/>
                  </a:lnTo>
                  <a:lnTo>
                    <a:pt x="48" y="1"/>
                  </a:lnTo>
                  <a:lnTo>
                    <a:pt x="62" y="0"/>
                  </a:lnTo>
                  <a:lnTo>
                    <a:pt x="77" y="0"/>
                  </a:lnTo>
                  <a:lnTo>
                    <a:pt x="94" y="1"/>
                  </a:lnTo>
                  <a:lnTo>
                    <a:pt x="111" y="3"/>
                  </a:lnTo>
                  <a:lnTo>
                    <a:pt x="129" y="5"/>
                  </a:lnTo>
                  <a:lnTo>
                    <a:pt x="150" y="9"/>
                  </a:lnTo>
                  <a:lnTo>
                    <a:pt x="169" y="13"/>
                  </a:lnTo>
                  <a:lnTo>
                    <a:pt x="191" y="18"/>
                  </a:lnTo>
                  <a:lnTo>
                    <a:pt x="212" y="23"/>
                  </a:lnTo>
                  <a:lnTo>
                    <a:pt x="235" y="28"/>
                  </a:lnTo>
                  <a:lnTo>
                    <a:pt x="230" y="47"/>
                  </a:lnTo>
                  <a:lnTo>
                    <a:pt x="208" y="41"/>
                  </a:lnTo>
                  <a:lnTo>
                    <a:pt x="186" y="36"/>
                  </a:lnTo>
                  <a:lnTo>
                    <a:pt x="164" y="32"/>
                  </a:lnTo>
                  <a:lnTo>
                    <a:pt x="145" y="30"/>
                  </a:lnTo>
                  <a:lnTo>
                    <a:pt x="127" y="26"/>
                  </a:lnTo>
                  <a:lnTo>
                    <a:pt x="109" y="24"/>
                  </a:lnTo>
                  <a:lnTo>
                    <a:pt x="91" y="22"/>
                  </a:lnTo>
                  <a:lnTo>
                    <a:pt x="77" y="20"/>
                  </a:lnTo>
                  <a:lnTo>
                    <a:pt x="62" y="20"/>
                  </a:lnTo>
                  <a:lnTo>
                    <a:pt x="50" y="22"/>
                  </a:lnTo>
                  <a:lnTo>
                    <a:pt x="39" y="23"/>
                  </a:lnTo>
                  <a:lnTo>
                    <a:pt x="31" y="23"/>
                  </a:lnTo>
                  <a:lnTo>
                    <a:pt x="24" y="25"/>
                  </a:lnTo>
                  <a:lnTo>
                    <a:pt x="22" y="27"/>
                  </a:lnTo>
                  <a:lnTo>
                    <a:pt x="21" y="28"/>
                  </a:lnTo>
                  <a:lnTo>
                    <a:pt x="21" y="30"/>
                  </a:lnTo>
                  <a:lnTo>
                    <a:pt x="0" y="27"/>
                  </a:lnTo>
                  <a:close/>
                </a:path>
              </a:pathLst>
            </a:custGeom>
            <a:solidFill>
              <a:srgbClr val="000000"/>
            </a:solidFill>
            <a:ln w="9525">
              <a:noFill/>
              <a:round/>
            </a:ln>
          </p:spPr>
          <p:txBody>
            <a:bodyPr/>
            <a:lstStyle/>
            <a:p>
              <a:endParaRPr lang="zh-CN" altLang="en-US"/>
            </a:p>
          </p:txBody>
        </p:sp>
        <p:sp>
          <p:nvSpPr>
            <p:cNvPr id="17751" name="Freeform 289"/>
            <p:cNvSpPr/>
            <p:nvPr/>
          </p:nvSpPr>
          <p:spPr bwMode="auto">
            <a:xfrm>
              <a:off x="1395" y="3336"/>
              <a:ext cx="112" cy="58"/>
            </a:xfrm>
            <a:custGeom>
              <a:avLst/>
              <a:gdLst>
                <a:gd name="T0" fmla="*/ 0 w 226"/>
                <a:gd name="T1" fmla="*/ 0 h 118"/>
                <a:gd name="T2" fmla="*/ 0 w 226"/>
                <a:gd name="T3" fmla="*/ 0 h 118"/>
                <a:gd name="T4" fmla="*/ 0 w 226"/>
                <a:gd name="T5" fmla="*/ 0 h 118"/>
                <a:gd name="T6" fmla="*/ 0 w 226"/>
                <a:gd name="T7" fmla="*/ 0 h 118"/>
                <a:gd name="T8" fmla="*/ 0 w 226"/>
                <a:gd name="T9" fmla="*/ 0 h 118"/>
                <a:gd name="T10" fmla="*/ 0 w 226"/>
                <a:gd name="T11" fmla="*/ 0 h 118"/>
                <a:gd name="T12" fmla="*/ 0 w 226"/>
                <a:gd name="T13" fmla="*/ 0 h 118"/>
                <a:gd name="T14" fmla="*/ 0 w 226"/>
                <a:gd name="T15" fmla="*/ 0 h 118"/>
                <a:gd name="T16" fmla="*/ 0 w 226"/>
                <a:gd name="T17" fmla="*/ 0 h 118"/>
                <a:gd name="T18" fmla="*/ 0 w 226"/>
                <a:gd name="T19" fmla="*/ 0 h 118"/>
                <a:gd name="T20" fmla="*/ 0 w 226"/>
                <a:gd name="T21" fmla="*/ 0 h 118"/>
                <a:gd name="T22" fmla="*/ 0 w 226"/>
                <a:gd name="T23" fmla="*/ 0 h 118"/>
                <a:gd name="T24" fmla="*/ 0 w 226"/>
                <a:gd name="T25" fmla="*/ 0 h 118"/>
                <a:gd name="T26" fmla="*/ 0 w 226"/>
                <a:gd name="T27" fmla="*/ 0 h 118"/>
                <a:gd name="T28" fmla="*/ 0 w 226"/>
                <a:gd name="T29" fmla="*/ 0 h 118"/>
                <a:gd name="T30" fmla="*/ 0 w 226"/>
                <a:gd name="T31" fmla="*/ 0 h 118"/>
                <a:gd name="T32" fmla="*/ 0 w 226"/>
                <a:gd name="T33" fmla="*/ 0 h 118"/>
                <a:gd name="T34" fmla="*/ 0 w 226"/>
                <a:gd name="T35" fmla="*/ 0 h 118"/>
                <a:gd name="T36" fmla="*/ 0 w 226"/>
                <a:gd name="T37" fmla="*/ 0 h 118"/>
                <a:gd name="T38" fmla="*/ 0 w 226"/>
                <a:gd name="T39" fmla="*/ 0 h 118"/>
                <a:gd name="T40" fmla="*/ 0 w 226"/>
                <a:gd name="T41" fmla="*/ 0 h 118"/>
                <a:gd name="T42" fmla="*/ 0 w 226"/>
                <a:gd name="T43" fmla="*/ 0 h 118"/>
                <a:gd name="T44" fmla="*/ 0 w 226"/>
                <a:gd name="T45" fmla="*/ 0 h 118"/>
                <a:gd name="T46" fmla="*/ 0 w 226"/>
                <a:gd name="T47" fmla="*/ 0 h 118"/>
                <a:gd name="T48" fmla="*/ 0 w 226"/>
                <a:gd name="T49" fmla="*/ 0 h 118"/>
                <a:gd name="T50" fmla="*/ 0 w 226"/>
                <a:gd name="T51" fmla="*/ 0 h 118"/>
                <a:gd name="T52" fmla="*/ 0 w 226"/>
                <a:gd name="T53" fmla="*/ 0 h 118"/>
                <a:gd name="T54" fmla="*/ 0 w 226"/>
                <a:gd name="T55" fmla="*/ 0 h 118"/>
                <a:gd name="T56" fmla="*/ 0 w 226"/>
                <a:gd name="T57" fmla="*/ 0 h 118"/>
                <a:gd name="T58" fmla="*/ 0 w 226"/>
                <a:gd name="T59" fmla="*/ 0 h 118"/>
                <a:gd name="T60" fmla="*/ 0 w 226"/>
                <a:gd name="T61" fmla="*/ 0 h 118"/>
                <a:gd name="T62" fmla="*/ 0 w 226"/>
                <a:gd name="T63" fmla="*/ 0 h 118"/>
                <a:gd name="T64" fmla="*/ 0 w 226"/>
                <a:gd name="T65" fmla="*/ 0 h 118"/>
                <a:gd name="T66" fmla="*/ 0 w 226"/>
                <a:gd name="T67" fmla="*/ 0 h 118"/>
                <a:gd name="T68" fmla="*/ 0 w 226"/>
                <a:gd name="T69" fmla="*/ 0 h 118"/>
                <a:gd name="T70" fmla="*/ 0 w 226"/>
                <a:gd name="T71" fmla="*/ 0 h 118"/>
                <a:gd name="T72" fmla="*/ 0 w 226"/>
                <a:gd name="T73" fmla="*/ 0 h 1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6"/>
                <a:gd name="T112" fmla="*/ 0 h 118"/>
                <a:gd name="T113" fmla="*/ 226 w 226"/>
                <a:gd name="T114" fmla="*/ 118 h 1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6" h="118">
                  <a:moveTo>
                    <a:pt x="221" y="118"/>
                  </a:moveTo>
                  <a:lnTo>
                    <a:pt x="221" y="118"/>
                  </a:lnTo>
                  <a:lnTo>
                    <a:pt x="199" y="112"/>
                  </a:lnTo>
                  <a:lnTo>
                    <a:pt x="176" y="105"/>
                  </a:lnTo>
                  <a:lnTo>
                    <a:pt x="155" y="98"/>
                  </a:lnTo>
                  <a:lnTo>
                    <a:pt x="136" y="91"/>
                  </a:lnTo>
                  <a:lnTo>
                    <a:pt x="116" y="84"/>
                  </a:lnTo>
                  <a:lnTo>
                    <a:pt x="98" y="77"/>
                  </a:lnTo>
                  <a:lnTo>
                    <a:pt x="81" y="69"/>
                  </a:lnTo>
                  <a:lnTo>
                    <a:pt x="66" y="62"/>
                  </a:lnTo>
                  <a:lnTo>
                    <a:pt x="53" y="55"/>
                  </a:lnTo>
                  <a:lnTo>
                    <a:pt x="39" y="47"/>
                  </a:lnTo>
                  <a:lnTo>
                    <a:pt x="29" y="40"/>
                  </a:lnTo>
                  <a:lnTo>
                    <a:pt x="18" y="34"/>
                  </a:lnTo>
                  <a:lnTo>
                    <a:pt x="12" y="26"/>
                  </a:lnTo>
                  <a:lnTo>
                    <a:pt x="6" y="17"/>
                  </a:lnTo>
                  <a:lnTo>
                    <a:pt x="2" y="11"/>
                  </a:lnTo>
                  <a:lnTo>
                    <a:pt x="0" y="0"/>
                  </a:lnTo>
                  <a:lnTo>
                    <a:pt x="21" y="3"/>
                  </a:lnTo>
                  <a:lnTo>
                    <a:pt x="21" y="4"/>
                  </a:lnTo>
                  <a:lnTo>
                    <a:pt x="22" y="8"/>
                  </a:lnTo>
                  <a:lnTo>
                    <a:pt x="25" y="12"/>
                  </a:lnTo>
                  <a:lnTo>
                    <a:pt x="32" y="17"/>
                  </a:lnTo>
                  <a:lnTo>
                    <a:pt x="40" y="24"/>
                  </a:lnTo>
                  <a:lnTo>
                    <a:pt x="50" y="31"/>
                  </a:lnTo>
                  <a:lnTo>
                    <a:pt x="62" y="37"/>
                  </a:lnTo>
                  <a:lnTo>
                    <a:pt x="75" y="44"/>
                  </a:lnTo>
                  <a:lnTo>
                    <a:pt x="90" y="51"/>
                  </a:lnTo>
                  <a:lnTo>
                    <a:pt x="107" y="59"/>
                  </a:lnTo>
                  <a:lnTo>
                    <a:pt x="123" y="66"/>
                  </a:lnTo>
                  <a:lnTo>
                    <a:pt x="143" y="73"/>
                  </a:lnTo>
                  <a:lnTo>
                    <a:pt x="162" y="80"/>
                  </a:lnTo>
                  <a:lnTo>
                    <a:pt x="183" y="86"/>
                  </a:lnTo>
                  <a:lnTo>
                    <a:pt x="203" y="93"/>
                  </a:lnTo>
                  <a:lnTo>
                    <a:pt x="226" y="99"/>
                  </a:lnTo>
                  <a:lnTo>
                    <a:pt x="221" y="118"/>
                  </a:lnTo>
                  <a:close/>
                </a:path>
              </a:pathLst>
            </a:custGeom>
            <a:solidFill>
              <a:srgbClr val="000000"/>
            </a:solidFill>
            <a:ln w="9525">
              <a:noFill/>
              <a:round/>
            </a:ln>
          </p:spPr>
          <p:txBody>
            <a:bodyPr/>
            <a:lstStyle/>
            <a:p>
              <a:endParaRPr lang="zh-CN" altLang="en-US"/>
            </a:p>
          </p:txBody>
        </p:sp>
        <p:sp>
          <p:nvSpPr>
            <p:cNvPr id="17752" name="Freeform 290"/>
            <p:cNvSpPr/>
            <p:nvPr/>
          </p:nvSpPr>
          <p:spPr bwMode="auto">
            <a:xfrm>
              <a:off x="1505" y="3385"/>
              <a:ext cx="119" cy="23"/>
            </a:xfrm>
            <a:custGeom>
              <a:avLst/>
              <a:gdLst>
                <a:gd name="T0" fmla="*/ 1 w 237"/>
                <a:gd name="T1" fmla="*/ 1 h 46"/>
                <a:gd name="T2" fmla="*/ 1 w 237"/>
                <a:gd name="T3" fmla="*/ 1 h 46"/>
                <a:gd name="T4" fmla="*/ 1 w 237"/>
                <a:gd name="T5" fmla="*/ 1 h 46"/>
                <a:gd name="T6" fmla="*/ 1 w 237"/>
                <a:gd name="T7" fmla="*/ 1 h 46"/>
                <a:gd name="T8" fmla="*/ 1 w 237"/>
                <a:gd name="T9" fmla="*/ 1 h 46"/>
                <a:gd name="T10" fmla="*/ 1 w 237"/>
                <a:gd name="T11" fmla="*/ 1 h 46"/>
                <a:gd name="T12" fmla="*/ 1 w 237"/>
                <a:gd name="T13" fmla="*/ 1 h 46"/>
                <a:gd name="T14" fmla="*/ 1 w 237"/>
                <a:gd name="T15" fmla="*/ 1 h 46"/>
                <a:gd name="T16" fmla="*/ 1 w 237"/>
                <a:gd name="T17" fmla="*/ 1 h 46"/>
                <a:gd name="T18" fmla="*/ 1 w 237"/>
                <a:gd name="T19" fmla="*/ 1 h 46"/>
                <a:gd name="T20" fmla="*/ 1 w 237"/>
                <a:gd name="T21" fmla="*/ 1 h 46"/>
                <a:gd name="T22" fmla="*/ 1 w 237"/>
                <a:gd name="T23" fmla="*/ 1 h 46"/>
                <a:gd name="T24" fmla="*/ 1 w 237"/>
                <a:gd name="T25" fmla="*/ 1 h 46"/>
                <a:gd name="T26" fmla="*/ 1 w 237"/>
                <a:gd name="T27" fmla="*/ 1 h 46"/>
                <a:gd name="T28" fmla="*/ 1 w 237"/>
                <a:gd name="T29" fmla="*/ 1 h 46"/>
                <a:gd name="T30" fmla="*/ 1 w 237"/>
                <a:gd name="T31" fmla="*/ 1 h 46"/>
                <a:gd name="T32" fmla="*/ 1 w 237"/>
                <a:gd name="T33" fmla="*/ 1 h 46"/>
                <a:gd name="T34" fmla="*/ 0 w 237"/>
                <a:gd name="T35" fmla="*/ 1 h 46"/>
                <a:gd name="T36" fmla="*/ 1 w 237"/>
                <a:gd name="T37" fmla="*/ 0 h 46"/>
                <a:gd name="T38" fmla="*/ 1 w 237"/>
                <a:gd name="T39" fmla="*/ 1 h 46"/>
                <a:gd name="T40" fmla="*/ 1 w 237"/>
                <a:gd name="T41" fmla="*/ 1 h 46"/>
                <a:gd name="T42" fmla="*/ 1 w 237"/>
                <a:gd name="T43" fmla="*/ 1 h 46"/>
                <a:gd name="T44" fmla="*/ 1 w 237"/>
                <a:gd name="T45" fmla="*/ 1 h 46"/>
                <a:gd name="T46" fmla="*/ 1 w 237"/>
                <a:gd name="T47" fmla="*/ 1 h 46"/>
                <a:gd name="T48" fmla="*/ 1 w 237"/>
                <a:gd name="T49" fmla="*/ 1 h 46"/>
                <a:gd name="T50" fmla="*/ 1 w 237"/>
                <a:gd name="T51" fmla="*/ 1 h 46"/>
                <a:gd name="T52" fmla="*/ 1 w 237"/>
                <a:gd name="T53" fmla="*/ 1 h 46"/>
                <a:gd name="T54" fmla="*/ 1 w 237"/>
                <a:gd name="T55" fmla="*/ 1 h 46"/>
                <a:gd name="T56" fmla="*/ 1 w 237"/>
                <a:gd name="T57" fmla="*/ 1 h 46"/>
                <a:gd name="T58" fmla="*/ 1 w 237"/>
                <a:gd name="T59" fmla="*/ 1 h 46"/>
                <a:gd name="T60" fmla="*/ 1 w 237"/>
                <a:gd name="T61" fmla="*/ 1 h 46"/>
                <a:gd name="T62" fmla="*/ 1 w 237"/>
                <a:gd name="T63" fmla="*/ 1 h 46"/>
                <a:gd name="T64" fmla="*/ 1 w 237"/>
                <a:gd name="T65" fmla="*/ 1 h 46"/>
                <a:gd name="T66" fmla="*/ 1 w 237"/>
                <a:gd name="T67" fmla="*/ 1 h 46"/>
                <a:gd name="T68" fmla="*/ 1 w 237"/>
                <a:gd name="T69" fmla="*/ 1 h 46"/>
                <a:gd name="T70" fmla="*/ 1 w 237"/>
                <a:gd name="T71" fmla="*/ 1 h 46"/>
                <a:gd name="T72" fmla="*/ 1 w 237"/>
                <a:gd name="T73" fmla="*/ 1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7"/>
                <a:gd name="T112" fmla="*/ 0 h 46"/>
                <a:gd name="T113" fmla="*/ 237 w 237"/>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7" h="46">
                  <a:moveTo>
                    <a:pt x="237" y="19"/>
                  </a:moveTo>
                  <a:lnTo>
                    <a:pt x="237" y="17"/>
                  </a:lnTo>
                  <a:lnTo>
                    <a:pt x="235" y="27"/>
                  </a:lnTo>
                  <a:lnTo>
                    <a:pt x="228" y="35"/>
                  </a:lnTo>
                  <a:lnTo>
                    <a:pt x="220" y="38"/>
                  </a:lnTo>
                  <a:lnTo>
                    <a:pt x="211" y="42"/>
                  </a:lnTo>
                  <a:lnTo>
                    <a:pt x="201" y="44"/>
                  </a:lnTo>
                  <a:lnTo>
                    <a:pt x="190" y="45"/>
                  </a:lnTo>
                  <a:lnTo>
                    <a:pt x="175" y="46"/>
                  </a:lnTo>
                  <a:lnTo>
                    <a:pt x="160" y="45"/>
                  </a:lnTo>
                  <a:lnTo>
                    <a:pt x="144" y="44"/>
                  </a:lnTo>
                  <a:lnTo>
                    <a:pt x="127" y="43"/>
                  </a:lnTo>
                  <a:lnTo>
                    <a:pt x="108" y="40"/>
                  </a:lnTo>
                  <a:lnTo>
                    <a:pt x="88" y="37"/>
                  </a:lnTo>
                  <a:lnTo>
                    <a:pt x="66" y="33"/>
                  </a:lnTo>
                  <a:lnTo>
                    <a:pt x="45" y="30"/>
                  </a:lnTo>
                  <a:lnTo>
                    <a:pt x="23" y="24"/>
                  </a:lnTo>
                  <a:lnTo>
                    <a:pt x="0" y="19"/>
                  </a:lnTo>
                  <a:lnTo>
                    <a:pt x="5" y="0"/>
                  </a:lnTo>
                  <a:lnTo>
                    <a:pt x="28" y="6"/>
                  </a:lnTo>
                  <a:lnTo>
                    <a:pt x="49" y="9"/>
                  </a:lnTo>
                  <a:lnTo>
                    <a:pt x="71" y="13"/>
                  </a:lnTo>
                  <a:lnTo>
                    <a:pt x="90" y="16"/>
                  </a:lnTo>
                  <a:lnTo>
                    <a:pt x="110" y="20"/>
                  </a:lnTo>
                  <a:lnTo>
                    <a:pt x="129" y="22"/>
                  </a:lnTo>
                  <a:lnTo>
                    <a:pt x="146" y="23"/>
                  </a:lnTo>
                  <a:lnTo>
                    <a:pt x="162" y="24"/>
                  </a:lnTo>
                  <a:lnTo>
                    <a:pt x="175" y="25"/>
                  </a:lnTo>
                  <a:lnTo>
                    <a:pt x="187" y="24"/>
                  </a:lnTo>
                  <a:lnTo>
                    <a:pt x="199" y="23"/>
                  </a:lnTo>
                  <a:lnTo>
                    <a:pt x="207" y="23"/>
                  </a:lnTo>
                  <a:lnTo>
                    <a:pt x="214" y="20"/>
                  </a:lnTo>
                  <a:lnTo>
                    <a:pt x="217" y="19"/>
                  </a:lnTo>
                  <a:lnTo>
                    <a:pt x="217" y="17"/>
                  </a:lnTo>
                  <a:lnTo>
                    <a:pt x="217" y="16"/>
                  </a:lnTo>
                  <a:lnTo>
                    <a:pt x="237" y="19"/>
                  </a:lnTo>
                  <a:close/>
                </a:path>
              </a:pathLst>
            </a:custGeom>
            <a:solidFill>
              <a:srgbClr val="000000"/>
            </a:solidFill>
            <a:ln w="9525">
              <a:noFill/>
              <a:round/>
            </a:ln>
          </p:spPr>
          <p:txBody>
            <a:bodyPr/>
            <a:lstStyle/>
            <a:p>
              <a:endParaRPr lang="zh-CN" altLang="en-US"/>
            </a:p>
          </p:txBody>
        </p:sp>
        <p:sp>
          <p:nvSpPr>
            <p:cNvPr id="17753" name="Freeform 291"/>
            <p:cNvSpPr/>
            <p:nvPr/>
          </p:nvSpPr>
          <p:spPr bwMode="auto">
            <a:xfrm>
              <a:off x="1510" y="3336"/>
              <a:ext cx="114" cy="58"/>
            </a:xfrm>
            <a:custGeom>
              <a:avLst/>
              <a:gdLst>
                <a:gd name="T0" fmla="*/ 1 w 228"/>
                <a:gd name="T1" fmla="*/ 0 h 117"/>
                <a:gd name="T2" fmla="*/ 1 w 228"/>
                <a:gd name="T3" fmla="*/ 0 h 117"/>
                <a:gd name="T4" fmla="*/ 1 w 228"/>
                <a:gd name="T5" fmla="*/ 0 h 117"/>
                <a:gd name="T6" fmla="*/ 1 w 228"/>
                <a:gd name="T7" fmla="*/ 0 h 117"/>
                <a:gd name="T8" fmla="*/ 1 w 228"/>
                <a:gd name="T9" fmla="*/ 0 h 117"/>
                <a:gd name="T10" fmla="*/ 1 w 228"/>
                <a:gd name="T11" fmla="*/ 0 h 117"/>
                <a:gd name="T12" fmla="*/ 1 w 228"/>
                <a:gd name="T13" fmla="*/ 0 h 117"/>
                <a:gd name="T14" fmla="*/ 1 w 228"/>
                <a:gd name="T15" fmla="*/ 0 h 117"/>
                <a:gd name="T16" fmla="*/ 1 w 228"/>
                <a:gd name="T17" fmla="*/ 0 h 117"/>
                <a:gd name="T18" fmla="*/ 1 w 228"/>
                <a:gd name="T19" fmla="*/ 0 h 117"/>
                <a:gd name="T20" fmla="*/ 1 w 228"/>
                <a:gd name="T21" fmla="*/ 0 h 117"/>
                <a:gd name="T22" fmla="*/ 1 w 228"/>
                <a:gd name="T23" fmla="*/ 0 h 117"/>
                <a:gd name="T24" fmla="*/ 1 w 228"/>
                <a:gd name="T25" fmla="*/ 0 h 117"/>
                <a:gd name="T26" fmla="*/ 1 w 228"/>
                <a:gd name="T27" fmla="*/ 0 h 117"/>
                <a:gd name="T28" fmla="*/ 1 w 228"/>
                <a:gd name="T29" fmla="*/ 0 h 117"/>
                <a:gd name="T30" fmla="*/ 1 w 228"/>
                <a:gd name="T31" fmla="*/ 0 h 117"/>
                <a:gd name="T32" fmla="*/ 1 w 228"/>
                <a:gd name="T33" fmla="*/ 0 h 117"/>
                <a:gd name="T34" fmla="*/ 1 w 228"/>
                <a:gd name="T35" fmla="*/ 0 h 117"/>
                <a:gd name="T36" fmla="*/ 1 w 228"/>
                <a:gd name="T37" fmla="*/ 0 h 117"/>
                <a:gd name="T38" fmla="*/ 1 w 228"/>
                <a:gd name="T39" fmla="*/ 0 h 117"/>
                <a:gd name="T40" fmla="*/ 1 w 228"/>
                <a:gd name="T41" fmla="*/ 0 h 117"/>
                <a:gd name="T42" fmla="*/ 1 w 228"/>
                <a:gd name="T43" fmla="*/ 0 h 117"/>
                <a:gd name="T44" fmla="*/ 1 w 228"/>
                <a:gd name="T45" fmla="*/ 0 h 117"/>
                <a:gd name="T46" fmla="*/ 1 w 228"/>
                <a:gd name="T47" fmla="*/ 0 h 117"/>
                <a:gd name="T48" fmla="*/ 1 w 228"/>
                <a:gd name="T49" fmla="*/ 0 h 117"/>
                <a:gd name="T50" fmla="*/ 1 w 228"/>
                <a:gd name="T51" fmla="*/ 0 h 117"/>
                <a:gd name="T52" fmla="*/ 1 w 228"/>
                <a:gd name="T53" fmla="*/ 0 h 117"/>
                <a:gd name="T54" fmla="*/ 1 w 228"/>
                <a:gd name="T55" fmla="*/ 0 h 117"/>
                <a:gd name="T56" fmla="*/ 1 w 228"/>
                <a:gd name="T57" fmla="*/ 0 h 117"/>
                <a:gd name="T58" fmla="*/ 1 w 228"/>
                <a:gd name="T59" fmla="*/ 0 h 117"/>
                <a:gd name="T60" fmla="*/ 1 w 228"/>
                <a:gd name="T61" fmla="*/ 0 h 117"/>
                <a:gd name="T62" fmla="*/ 1 w 228"/>
                <a:gd name="T63" fmla="*/ 0 h 117"/>
                <a:gd name="T64" fmla="*/ 1 w 228"/>
                <a:gd name="T65" fmla="*/ 0 h 117"/>
                <a:gd name="T66" fmla="*/ 1 w 228"/>
                <a:gd name="T67" fmla="*/ 0 h 117"/>
                <a:gd name="T68" fmla="*/ 0 w 228"/>
                <a:gd name="T69" fmla="*/ 0 h 117"/>
                <a:gd name="T70" fmla="*/ 0 w 228"/>
                <a:gd name="T71" fmla="*/ 0 h 117"/>
                <a:gd name="T72" fmla="*/ 1 w 228"/>
                <a:gd name="T73" fmla="*/ 0 h 1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8"/>
                <a:gd name="T112" fmla="*/ 0 h 117"/>
                <a:gd name="T113" fmla="*/ 228 w 228"/>
                <a:gd name="T114" fmla="*/ 117 h 11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8" h="117">
                  <a:moveTo>
                    <a:pt x="5" y="0"/>
                  </a:moveTo>
                  <a:lnTo>
                    <a:pt x="5" y="0"/>
                  </a:lnTo>
                  <a:lnTo>
                    <a:pt x="28" y="6"/>
                  </a:lnTo>
                  <a:lnTo>
                    <a:pt x="50" y="13"/>
                  </a:lnTo>
                  <a:lnTo>
                    <a:pt x="71" y="19"/>
                  </a:lnTo>
                  <a:lnTo>
                    <a:pt x="92" y="26"/>
                  </a:lnTo>
                  <a:lnTo>
                    <a:pt x="111" y="33"/>
                  </a:lnTo>
                  <a:lnTo>
                    <a:pt x="129" y="41"/>
                  </a:lnTo>
                  <a:lnTo>
                    <a:pt x="145" y="48"/>
                  </a:lnTo>
                  <a:lnTo>
                    <a:pt x="161" y="54"/>
                  </a:lnTo>
                  <a:lnTo>
                    <a:pt x="176" y="61"/>
                  </a:lnTo>
                  <a:lnTo>
                    <a:pt x="189" y="69"/>
                  </a:lnTo>
                  <a:lnTo>
                    <a:pt x="200" y="76"/>
                  </a:lnTo>
                  <a:lnTo>
                    <a:pt x="209" y="84"/>
                  </a:lnTo>
                  <a:lnTo>
                    <a:pt x="216" y="91"/>
                  </a:lnTo>
                  <a:lnTo>
                    <a:pt x="223" y="98"/>
                  </a:lnTo>
                  <a:lnTo>
                    <a:pt x="226" y="106"/>
                  </a:lnTo>
                  <a:lnTo>
                    <a:pt x="228" y="117"/>
                  </a:lnTo>
                  <a:lnTo>
                    <a:pt x="208" y="114"/>
                  </a:lnTo>
                  <a:lnTo>
                    <a:pt x="208" y="113"/>
                  </a:lnTo>
                  <a:lnTo>
                    <a:pt x="207" y="110"/>
                  </a:lnTo>
                  <a:lnTo>
                    <a:pt x="202" y="105"/>
                  </a:lnTo>
                  <a:lnTo>
                    <a:pt x="195" y="98"/>
                  </a:lnTo>
                  <a:lnTo>
                    <a:pt x="189" y="92"/>
                  </a:lnTo>
                  <a:lnTo>
                    <a:pt x="177" y="85"/>
                  </a:lnTo>
                  <a:lnTo>
                    <a:pt x="167" y="80"/>
                  </a:lnTo>
                  <a:lnTo>
                    <a:pt x="152" y="73"/>
                  </a:lnTo>
                  <a:lnTo>
                    <a:pt x="138" y="66"/>
                  </a:lnTo>
                  <a:lnTo>
                    <a:pt x="120" y="59"/>
                  </a:lnTo>
                  <a:lnTo>
                    <a:pt x="104" y="51"/>
                  </a:lnTo>
                  <a:lnTo>
                    <a:pt x="85" y="44"/>
                  </a:lnTo>
                  <a:lnTo>
                    <a:pt x="64" y="37"/>
                  </a:lnTo>
                  <a:lnTo>
                    <a:pt x="45" y="31"/>
                  </a:lnTo>
                  <a:lnTo>
                    <a:pt x="23" y="25"/>
                  </a:lnTo>
                  <a:lnTo>
                    <a:pt x="0" y="19"/>
                  </a:lnTo>
                  <a:lnTo>
                    <a:pt x="5" y="0"/>
                  </a:lnTo>
                  <a:close/>
                </a:path>
              </a:pathLst>
            </a:custGeom>
            <a:solidFill>
              <a:srgbClr val="000000"/>
            </a:solidFill>
            <a:ln w="9525">
              <a:noFill/>
              <a:round/>
            </a:ln>
          </p:spPr>
          <p:txBody>
            <a:bodyPr/>
            <a:lstStyle/>
            <a:p>
              <a:endParaRPr lang="zh-CN" altLang="en-US"/>
            </a:p>
          </p:txBody>
        </p:sp>
        <p:sp>
          <p:nvSpPr>
            <p:cNvPr id="17754" name="Freeform 292"/>
            <p:cNvSpPr/>
            <p:nvPr/>
          </p:nvSpPr>
          <p:spPr bwMode="auto">
            <a:xfrm>
              <a:off x="1543" y="3499"/>
              <a:ext cx="8" cy="9"/>
            </a:xfrm>
            <a:custGeom>
              <a:avLst/>
              <a:gdLst>
                <a:gd name="T0" fmla="*/ 0 w 16"/>
                <a:gd name="T1" fmla="*/ 1 h 17"/>
                <a:gd name="T2" fmla="*/ 1 w 16"/>
                <a:gd name="T3" fmla="*/ 0 h 17"/>
                <a:gd name="T4" fmla="*/ 1 w 16"/>
                <a:gd name="T5" fmla="*/ 1 h 17"/>
                <a:gd name="T6" fmla="*/ 1 w 16"/>
                <a:gd name="T7" fmla="*/ 1 h 17"/>
                <a:gd name="T8" fmla="*/ 1 w 16"/>
                <a:gd name="T9" fmla="*/ 1 h 17"/>
                <a:gd name="T10" fmla="*/ 0 w 16"/>
                <a:gd name="T11" fmla="*/ 1 h 17"/>
                <a:gd name="T12" fmla="*/ 0 60000 65536"/>
                <a:gd name="T13" fmla="*/ 0 60000 65536"/>
                <a:gd name="T14" fmla="*/ 0 60000 65536"/>
                <a:gd name="T15" fmla="*/ 0 60000 65536"/>
                <a:gd name="T16" fmla="*/ 0 60000 65536"/>
                <a:gd name="T17" fmla="*/ 0 60000 65536"/>
                <a:gd name="T18" fmla="*/ 0 w 16"/>
                <a:gd name="T19" fmla="*/ 0 h 17"/>
                <a:gd name="T20" fmla="*/ 16 w 16"/>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6" h="17">
                  <a:moveTo>
                    <a:pt x="0" y="1"/>
                  </a:moveTo>
                  <a:lnTo>
                    <a:pt x="8" y="0"/>
                  </a:lnTo>
                  <a:lnTo>
                    <a:pt x="13" y="3"/>
                  </a:lnTo>
                  <a:lnTo>
                    <a:pt x="16" y="10"/>
                  </a:lnTo>
                  <a:lnTo>
                    <a:pt x="11" y="17"/>
                  </a:lnTo>
                  <a:lnTo>
                    <a:pt x="0" y="1"/>
                  </a:lnTo>
                  <a:close/>
                </a:path>
              </a:pathLst>
            </a:custGeom>
            <a:solidFill>
              <a:srgbClr val="000000"/>
            </a:solidFill>
            <a:ln w="9525">
              <a:noFill/>
              <a:round/>
            </a:ln>
          </p:spPr>
          <p:txBody>
            <a:bodyPr/>
            <a:lstStyle/>
            <a:p>
              <a:endParaRPr lang="zh-CN" altLang="en-US"/>
            </a:p>
          </p:txBody>
        </p:sp>
        <p:sp>
          <p:nvSpPr>
            <p:cNvPr id="17755" name="Freeform 293"/>
            <p:cNvSpPr/>
            <p:nvPr/>
          </p:nvSpPr>
          <p:spPr bwMode="auto">
            <a:xfrm>
              <a:off x="1488" y="3500"/>
              <a:ext cx="61" cy="51"/>
            </a:xfrm>
            <a:custGeom>
              <a:avLst/>
              <a:gdLst>
                <a:gd name="T0" fmla="*/ 1 w 121"/>
                <a:gd name="T1" fmla="*/ 1 h 101"/>
                <a:gd name="T2" fmla="*/ 0 w 121"/>
                <a:gd name="T3" fmla="*/ 1 h 101"/>
                <a:gd name="T4" fmla="*/ 1 w 121"/>
                <a:gd name="T5" fmla="*/ 0 h 101"/>
                <a:gd name="T6" fmla="*/ 1 w 121"/>
                <a:gd name="T7" fmla="*/ 1 h 101"/>
                <a:gd name="T8" fmla="*/ 1 w 121"/>
                <a:gd name="T9" fmla="*/ 1 h 101"/>
                <a:gd name="T10" fmla="*/ 1 w 121"/>
                <a:gd name="T11" fmla="*/ 1 h 101"/>
                <a:gd name="T12" fmla="*/ 0 60000 65536"/>
                <a:gd name="T13" fmla="*/ 0 60000 65536"/>
                <a:gd name="T14" fmla="*/ 0 60000 65536"/>
                <a:gd name="T15" fmla="*/ 0 60000 65536"/>
                <a:gd name="T16" fmla="*/ 0 60000 65536"/>
                <a:gd name="T17" fmla="*/ 0 60000 65536"/>
                <a:gd name="T18" fmla="*/ 0 w 121"/>
                <a:gd name="T19" fmla="*/ 0 h 101"/>
                <a:gd name="T20" fmla="*/ 121 w 121"/>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121" h="101">
                  <a:moveTo>
                    <a:pt x="6" y="93"/>
                  </a:moveTo>
                  <a:lnTo>
                    <a:pt x="0" y="85"/>
                  </a:lnTo>
                  <a:lnTo>
                    <a:pt x="110" y="0"/>
                  </a:lnTo>
                  <a:lnTo>
                    <a:pt x="121" y="16"/>
                  </a:lnTo>
                  <a:lnTo>
                    <a:pt x="12" y="101"/>
                  </a:lnTo>
                  <a:lnTo>
                    <a:pt x="6" y="93"/>
                  </a:lnTo>
                  <a:close/>
                </a:path>
              </a:pathLst>
            </a:custGeom>
            <a:solidFill>
              <a:srgbClr val="000000"/>
            </a:solidFill>
            <a:ln w="9525">
              <a:noFill/>
              <a:round/>
            </a:ln>
          </p:spPr>
          <p:txBody>
            <a:bodyPr/>
            <a:lstStyle/>
            <a:p>
              <a:endParaRPr lang="zh-CN" altLang="en-US"/>
            </a:p>
          </p:txBody>
        </p:sp>
        <p:sp>
          <p:nvSpPr>
            <p:cNvPr id="17756" name="Freeform 294"/>
            <p:cNvSpPr/>
            <p:nvPr/>
          </p:nvSpPr>
          <p:spPr bwMode="auto">
            <a:xfrm>
              <a:off x="1486" y="3543"/>
              <a:ext cx="8" cy="8"/>
            </a:xfrm>
            <a:custGeom>
              <a:avLst/>
              <a:gdLst>
                <a:gd name="T0" fmla="*/ 1 w 15"/>
                <a:gd name="T1" fmla="*/ 0 h 17"/>
                <a:gd name="T2" fmla="*/ 1 w 15"/>
                <a:gd name="T3" fmla="*/ 0 h 17"/>
                <a:gd name="T4" fmla="*/ 1 w 15"/>
                <a:gd name="T5" fmla="*/ 0 h 17"/>
                <a:gd name="T6" fmla="*/ 0 w 15"/>
                <a:gd name="T7" fmla="*/ 0 h 17"/>
                <a:gd name="T8" fmla="*/ 1 w 15"/>
                <a:gd name="T9" fmla="*/ 0 h 17"/>
                <a:gd name="T10" fmla="*/ 1 w 15"/>
                <a:gd name="T11" fmla="*/ 0 h 17"/>
                <a:gd name="T12" fmla="*/ 0 60000 65536"/>
                <a:gd name="T13" fmla="*/ 0 60000 65536"/>
                <a:gd name="T14" fmla="*/ 0 60000 65536"/>
                <a:gd name="T15" fmla="*/ 0 60000 65536"/>
                <a:gd name="T16" fmla="*/ 0 60000 65536"/>
                <a:gd name="T17" fmla="*/ 0 60000 65536"/>
                <a:gd name="T18" fmla="*/ 0 w 15"/>
                <a:gd name="T19" fmla="*/ 0 h 17"/>
                <a:gd name="T20" fmla="*/ 15 w 1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5" h="17">
                  <a:moveTo>
                    <a:pt x="15" y="16"/>
                  </a:moveTo>
                  <a:lnTo>
                    <a:pt x="7" y="17"/>
                  </a:lnTo>
                  <a:lnTo>
                    <a:pt x="1" y="13"/>
                  </a:lnTo>
                  <a:lnTo>
                    <a:pt x="0" y="7"/>
                  </a:lnTo>
                  <a:lnTo>
                    <a:pt x="3" y="0"/>
                  </a:lnTo>
                  <a:lnTo>
                    <a:pt x="15" y="16"/>
                  </a:lnTo>
                  <a:close/>
                </a:path>
              </a:pathLst>
            </a:custGeom>
            <a:solidFill>
              <a:srgbClr val="000000"/>
            </a:solidFill>
            <a:ln w="9525">
              <a:noFill/>
              <a:round/>
            </a:ln>
          </p:spPr>
          <p:txBody>
            <a:bodyPr/>
            <a:lstStyle/>
            <a:p>
              <a:endParaRPr lang="zh-CN" altLang="en-US"/>
            </a:p>
          </p:txBody>
        </p:sp>
        <p:sp>
          <p:nvSpPr>
            <p:cNvPr id="17757" name="Freeform 295"/>
            <p:cNvSpPr/>
            <p:nvPr/>
          </p:nvSpPr>
          <p:spPr bwMode="auto">
            <a:xfrm>
              <a:off x="1555" y="3513"/>
              <a:ext cx="8" cy="8"/>
            </a:xfrm>
            <a:custGeom>
              <a:avLst/>
              <a:gdLst>
                <a:gd name="T0" fmla="*/ 0 w 17"/>
                <a:gd name="T1" fmla="*/ 0 h 18"/>
                <a:gd name="T2" fmla="*/ 0 w 17"/>
                <a:gd name="T3" fmla="*/ 0 h 18"/>
                <a:gd name="T4" fmla="*/ 0 w 17"/>
                <a:gd name="T5" fmla="*/ 0 h 18"/>
                <a:gd name="T6" fmla="*/ 0 w 17"/>
                <a:gd name="T7" fmla="*/ 0 h 18"/>
                <a:gd name="T8" fmla="*/ 0 w 17"/>
                <a:gd name="T9" fmla="*/ 0 h 18"/>
                <a:gd name="T10" fmla="*/ 0 w 17"/>
                <a:gd name="T11" fmla="*/ 0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0" y="4"/>
                  </a:moveTo>
                  <a:lnTo>
                    <a:pt x="6" y="0"/>
                  </a:lnTo>
                  <a:lnTo>
                    <a:pt x="13" y="4"/>
                  </a:lnTo>
                  <a:lnTo>
                    <a:pt x="17" y="11"/>
                  </a:lnTo>
                  <a:lnTo>
                    <a:pt x="13" y="18"/>
                  </a:lnTo>
                  <a:lnTo>
                    <a:pt x="0" y="4"/>
                  </a:lnTo>
                  <a:close/>
                </a:path>
              </a:pathLst>
            </a:custGeom>
            <a:solidFill>
              <a:srgbClr val="000000"/>
            </a:solidFill>
            <a:ln w="9525">
              <a:noFill/>
              <a:round/>
            </a:ln>
          </p:spPr>
          <p:txBody>
            <a:bodyPr/>
            <a:lstStyle/>
            <a:p>
              <a:endParaRPr lang="zh-CN" altLang="en-US"/>
            </a:p>
          </p:txBody>
        </p:sp>
        <p:sp>
          <p:nvSpPr>
            <p:cNvPr id="17758" name="Freeform 296"/>
            <p:cNvSpPr/>
            <p:nvPr/>
          </p:nvSpPr>
          <p:spPr bwMode="auto">
            <a:xfrm>
              <a:off x="1508" y="3514"/>
              <a:ext cx="54" cy="50"/>
            </a:xfrm>
            <a:custGeom>
              <a:avLst/>
              <a:gdLst>
                <a:gd name="T0" fmla="*/ 1 w 107"/>
                <a:gd name="T1" fmla="*/ 1 h 99"/>
                <a:gd name="T2" fmla="*/ 0 w 107"/>
                <a:gd name="T3" fmla="*/ 1 h 99"/>
                <a:gd name="T4" fmla="*/ 1 w 107"/>
                <a:gd name="T5" fmla="*/ 0 h 99"/>
                <a:gd name="T6" fmla="*/ 1 w 107"/>
                <a:gd name="T7" fmla="*/ 1 h 99"/>
                <a:gd name="T8" fmla="*/ 1 w 107"/>
                <a:gd name="T9" fmla="*/ 1 h 99"/>
                <a:gd name="T10" fmla="*/ 1 w 107"/>
                <a:gd name="T11" fmla="*/ 1 h 99"/>
                <a:gd name="T12" fmla="*/ 0 60000 65536"/>
                <a:gd name="T13" fmla="*/ 0 60000 65536"/>
                <a:gd name="T14" fmla="*/ 0 60000 65536"/>
                <a:gd name="T15" fmla="*/ 0 60000 65536"/>
                <a:gd name="T16" fmla="*/ 0 60000 65536"/>
                <a:gd name="T17" fmla="*/ 0 60000 65536"/>
                <a:gd name="T18" fmla="*/ 0 w 107"/>
                <a:gd name="T19" fmla="*/ 0 h 99"/>
                <a:gd name="T20" fmla="*/ 107 w 107"/>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07" h="99">
                  <a:moveTo>
                    <a:pt x="7" y="92"/>
                  </a:moveTo>
                  <a:lnTo>
                    <a:pt x="0" y="85"/>
                  </a:lnTo>
                  <a:lnTo>
                    <a:pt x="94" y="0"/>
                  </a:lnTo>
                  <a:lnTo>
                    <a:pt x="107" y="14"/>
                  </a:lnTo>
                  <a:lnTo>
                    <a:pt x="14" y="99"/>
                  </a:lnTo>
                  <a:lnTo>
                    <a:pt x="7" y="92"/>
                  </a:lnTo>
                  <a:close/>
                </a:path>
              </a:pathLst>
            </a:custGeom>
            <a:solidFill>
              <a:srgbClr val="000000"/>
            </a:solidFill>
            <a:ln w="9525">
              <a:noFill/>
              <a:round/>
            </a:ln>
          </p:spPr>
          <p:txBody>
            <a:bodyPr/>
            <a:lstStyle/>
            <a:p>
              <a:endParaRPr lang="zh-CN" altLang="en-US"/>
            </a:p>
          </p:txBody>
        </p:sp>
        <p:sp>
          <p:nvSpPr>
            <p:cNvPr id="17759" name="Freeform 297"/>
            <p:cNvSpPr/>
            <p:nvPr/>
          </p:nvSpPr>
          <p:spPr bwMode="auto">
            <a:xfrm>
              <a:off x="1506" y="3557"/>
              <a:ext cx="9" cy="9"/>
            </a:xfrm>
            <a:custGeom>
              <a:avLst/>
              <a:gdLst>
                <a:gd name="T0" fmla="*/ 1 w 17"/>
                <a:gd name="T1" fmla="*/ 1 h 17"/>
                <a:gd name="T2" fmla="*/ 1 w 17"/>
                <a:gd name="T3" fmla="*/ 1 h 17"/>
                <a:gd name="T4" fmla="*/ 1 w 17"/>
                <a:gd name="T5" fmla="*/ 1 h 17"/>
                <a:gd name="T6" fmla="*/ 0 w 17"/>
                <a:gd name="T7" fmla="*/ 1 h 17"/>
                <a:gd name="T8" fmla="*/ 1 w 17"/>
                <a:gd name="T9" fmla="*/ 0 h 17"/>
                <a:gd name="T10" fmla="*/ 1 w 17"/>
                <a:gd name="T11" fmla="*/ 1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7" y="14"/>
                  </a:moveTo>
                  <a:lnTo>
                    <a:pt x="10" y="17"/>
                  </a:lnTo>
                  <a:lnTo>
                    <a:pt x="3" y="14"/>
                  </a:lnTo>
                  <a:lnTo>
                    <a:pt x="0" y="7"/>
                  </a:lnTo>
                  <a:lnTo>
                    <a:pt x="3" y="0"/>
                  </a:lnTo>
                  <a:lnTo>
                    <a:pt x="17" y="14"/>
                  </a:lnTo>
                  <a:close/>
                </a:path>
              </a:pathLst>
            </a:custGeom>
            <a:solidFill>
              <a:srgbClr val="000000"/>
            </a:solidFill>
            <a:ln w="9525">
              <a:noFill/>
              <a:round/>
            </a:ln>
          </p:spPr>
          <p:txBody>
            <a:bodyPr/>
            <a:lstStyle/>
            <a:p>
              <a:endParaRPr lang="zh-CN" altLang="en-US"/>
            </a:p>
          </p:txBody>
        </p:sp>
        <p:sp>
          <p:nvSpPr>
            <p:cNvPr id="17760" name="Freeform 298"/>
            <p:cNvSpPr/>
            <p:nvPr/>
          </p:nvSpPr>
          <p:spPr bwMode="auto">
            <a:xfrm>
              <a:off x="1570" y="3519"/>
              <a:ext cx="8" cy="8"/>
            </a:xfrm>
            <a:custGeom>
              <a:avLst/>
              <a:gdLst>
                <a:gd name="T0" fmla="*/ 0 w 17"/>
                <a:gd name="T1" fmla="*/ 1 h 16"/>
                <a:gd name="T2" fmla="*/ 0 w 17"/>
                <a:gd name="T3" fmla="*/ 0 h 16"/>
                <a:gd name="T4" fmla="*/ 0 w 17"/>
                <a:gd name="T5" fmla="*/ 1 h 16"/>
                <a:gd name="T6" fmla="*/ 0 w 17"/>
                <a:gd name="T7" fmla="*/ 1 h 16"/>
                <a:gd name="T8" fmla="*/ 0 w 17"/>
                <a:gd name="T9" fmla="*/ 1 h 16"/>
                <a:gd name="T10" fmla="*/ 0 w 17"/>
                <a:gd name="T11" fmla="*/ 1 h 16"/>
                <a:gd name="T12" fmla="*/ 0 60000 65536"/>
                <a:gd name="T13" fmla="*/ 0 60000 65536"/>
                <a:gd name="T14" fmla="*/ 0 60000 65536"/>
                <a:gd name="T15" fmla="*/ 0 60000 65536"/>
                <a:gd name="T16" fmla="*/ 0 60000 65536"/>
                <a:gd name="T17" fmla="*/ 0 60000 65536"/>
                <a:gd name="T18" fmla="*/ 0 w 17"/>
                <a:gd name="T19" fmla="*/ 0 h 16"/>
                <a:gd name="T20" fmla="*/ 17 w 17"/>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7" h="16">
                  <a:moveTo>
                    <a:pt x="0" y="5"/>
                  </a:moveTo>
                  <a:lnTo>
                    <a:pt x="7" y="0"/>
                  </a:lnTo>
                  <a:lnTo>
                    <a:pt x="14" y="2"/>
                  </a:lnTo>
                  <a:lnTo>
                    <a:pt x="17" y="8"/>
                  </a:lnTo>
                  <a:lnTo>
                    <a:pt x="16" y="16"/>
                  </a:lnTo>
                  <a:lnTo>
                    <a:pt x="0" y="5"/>
                  </a:lnTo>
                  <a:close/>
                </a:path>
              </a:pathLst>
            </a:custGeom>
            <a:solidFill>
              <a:srgbClr val="000000"/>
            </a:solidFill>
            <a:ln w="9525">
              <a:noFill/>
              <a:round/>
            </a:ln>
          </p:spPr>
          <p:txBody>
            <a:bodyPr/>
            <a:lstStyle/>
            <a:p>
              <a:endParaRPr lang="zh-CN" altLang="en-US"/>
            </a:p>
          </p:txBody>
        </p:sp>
        <p:sp>
          <p:nvSpPr>
            <p:cNvPr id="17761" name="Freeform 299"/>
            <p:cNvSpPr/>
            <p:nvPr/>
          </p:nvSpPr>
          <p:spPr bwMode="auto">
            <a:xfrm>
              <a:off x="1539" y="3521"/>
              <a:ext cx="39" cy="50"/>
            </a:xfrm>
            <a:custGeom>
              <a:avLst/>
              <a:gdLst>
                <a:gd name="T0" fmla="*/ 1 w 76"/>
                <a:gd name="T1" fmla="*/ 1 h 100"/>
                <a:gd name="T2" fmla="*/ 0 w 76"/>
                <a:gd name="T3" fmla="*/ 1 h 100"/>
                <a:gd name="T4" fmla="*/ 1 w 76"/>
                <a:gd name="T5" fmla="*/ 0 h 100"/>
                <a:gd name="T6" fmla="*/ 1 w 76"/>
                <a:gd name="T7" fmla="*/ 1 h 100"/>
                <a:gd name="T8" fmla="*/ 1 w 76"/>
                <a:gd name="T9" fmla="*/ 1 h 100"/>
                <a:gd name="T10" fmla="*/ 1 w 76"/>
                <a:gd name="T11" fmla="*/ 1 h 100"/>
                <a:gd name="T12" fmla="*/ 0 60000 65536"/>
                <a:gd name="T13" fmla="*/ 0 60000 65536"/>
                <a:gd name="T14" fmla="*/ 0 60000 65536"/>
                <a:gd name="T15" fmla="*/ 0 60000 65536"/>
                <a:gd name="T16" fmla="*/ 0 60000 65536"/>
                <a:gd name="T17" fmla="*/ 0 60000 65536"/>
                <a:gd name="T18" fmla="*/ 0 w 76"/>
                <a:gd name="T19" fmla="*/ 0 h 100"/>
                <a:gd name="T20" fmla="*/ 76 w 76"/>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76" h="100">
                  <a:moveTo>
                    <a:pt x="8" y="94"/>
                  </a:moveTo>
                  <a:lnTo>
                    <a:pt x="0" y="88"/>
                  </a:lnTo>
                  <a:lnTo>
                    <a:pt x="60" y="0"/>
                  </a:lnTo>
                  <a:lnTo>
                    <a:pt x="76" y="11"/>
                  </a:lnTo>
                  <a:lnTo>
                    <a:pt x="16" y="100"/>
                  </a:lnTo>
                  <a:lnTo>
                    <a:pt x="8" y="94"/>
                  </a:lnTo>
                  <a:close/>
                </a:path>
              </a:pathLst>
            </a:custGeom>
            <a:solidFill>
              <a:srgbClr val="000000"/>
            </a:solidFill>
            <a:ln w="9525">
              <a:noFill/>
              <a:round/>
            </a:ln>
          </p:spPr>
          <p:txBody>
            <a:bodyPr/>
            <a:lstStyle/>
            <a:p>
              <a:endParaRPr lang="zh-CN" altLang="en-US"/>
            </a:p>
          </p:txBody>
        </p:sp>
        <p:sp>
          <p:nvSpPr>
            <p:cNvPr id="17762" name="Freeform 300"/>
            <p:cNvSpPr/>
            <p:nvPr/>
          </p:nvSpPr>
          <p:spPr bwMode="auto">
            <a:xfrm>
              <a:off x="1539" y="3566"/>
              <a:ext cx="8" cy="7"/>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60000 65536"/>
                <a:gd name="T13" fmla="*/ 0 60000 65536"/>
                <a:gd name="T14" fmla="*/ 0 60000 65536"/>
                <a:gd name="T15" fmla="*/ 0 60000 65536"/>
                <a:gd name="T16" fmla="*/ 0 60000 65536"/>
                <a:gd name="T17" fmla="*/ 0 60000 65536"/>
                <a:gd name="T18" fmla="*/ 0 w 17"/>
                <a:gd name="T19" fmla="*/ 0 h 15"/>
                <a:gd name="T20" fmla="*/ 17 w 17"/>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7" h="15">
                  <a:moveTo>
                    <a:pt x="17" y="12"/>
                  </a:moveTo>
                  <a:lnTo>
                    <a:pt x="10" y="15"/>
                  </a:lnTo>
                  <a:lnTo>
                    <a:pt x="4" y="14"/>
                  </a:lnTo>
                  <a:lnTo>
                    <a:pt x="0" y="8"/>
                  </a:lnTo>
                  <a:lnTo>
                    <a:pt x="1" y="0"/>
                  </a:lnTo>
                  <a:lnTo>
                    <a:pt x="17" y="12"/>
                  </a:lnTo>
                  <a:close/>
                </a:path>
              </a:pathLst>
            </a:custGeom>
            <a:solidFill>
              <a:srgbClr val="000000"/>
            </a:solidFill>
            <a:ln w="9525">
              <a:noFill/>
              <a:round/>
            </a:ln>
          </p:spPr>
          <p:txBody>
            <a:bodyPr/>
            <a:lstStyle/>
            <a:p>
              <a:endParaRPr lang="zh-CN" altLang="en-US"/>
            </a:p>
          </p:txBody>
        </p:sp>
        <p:sp>
          <p:nvSpPr>
            <p:cNvPr id="17763" name="Freeform 301"/>
            <p:cNvSpPr/>
            <p:nvPr/>
          </p:nvSpPr>
          <p:spPr bwMode="auto">
            <a:xfrm>
              <a:off x="1462" y="3629"/>
              <a:ext cx="6" cy="10"/>
            </a:xfrm>
            <a:custGeom>
              <a:avLst/>
              <a:gdLst>
                <a:gd name="T0" fmla="*/ 1 w 11"/>
                <a:gd name="T1" fmla="*/ 0 h 20"/>
                <a:gd name="T2" fmla="*/ 1 w 11"/>
                <a:gd name="T3" fmla="*/ 1 h 20"/>
                <a:gd name="T4" fmla="*/ 1 w 11"/>
                <a:gd name="T5" fmla="*/ 1 h 20"/>
                <a:gd name="T6" fmla="*/ 1 w 11"/>
                <a:gd name="T7" fmla="*/ 1 h 20"/>
                <a:gd name="T8" fmla="*/ 0 w 11"/>
                <a:gd name="T9" fmla="*/ 1 h 20"/>
                <a:gd name="T10" fmla="*/ 1 w 11"/>
                <a:gd name="T11" fmla="*/ 0 h 20"/>
                <a:gd name="T12" fmla="*/ 0 60000 65536"/>
                <a:gd name="T13" fmla="*/ 0 60000 65536"/>
                <a:gd name="T14" fmla="*/ 0 60000 65536"/>
                <a:gd name="T15" fmla="*/ 0 60000 65536"/>
                <a:gd name="T16" fmla="*/ 0 60000 65536"/>
                <a:gd name="T17" fmla="*/ 0 60000 65536"/>
                <a:gd name="T18" fmla="*/ 0 w 11"/>
                <a:gd name="T19" fmla="*/ 0 h 20"/>
                <a:gd name="T20" fmla="*/ 11 w 11"/>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1" h="20">
                  <a:moveTo>
                    <a:pt x="2" y="0"/>
                  </a:moveTo>
                  <a:lnTo>
                    <a:pt x="9" y="3"/>
                  </a:lnTo>
                  <a:lnTo>
                    <a:pt x="11" y="11"/>
                  </a:lnTo>
                  <a:lnTo>
                    <a:pt x="8" y="18"/>
                  </a:lnTo>
                  <a:lnTo>
                    <a:pt x="0" y="20"/>
                  </a:lnTo>
                  <a:lnTo>
                    <a:pt x="2" y="0"/>
                  </a:lnTo>
                  <a:close/>
                </a:path>
              </a:pathLst>
            </a:custGeom>
            <a:solidFill>
              <a:srgbClr val="000000"/>
            </a:solidFill>
            <a:ln w="9525">
              <a:noFill/>
              <a:round/>
            </a:ln>
          </p:spPr>
          <p:txBody>
            <a:bodyPr/>
            <a:lstStyle/>
            <a:p>
              <a:endParaRPr lang="zh-CN" altLang="en-US"/>
            </a:p>
          </p:txBody>
        </p:sp>
        <p:sp>
          <p:nvSpPr>
            <p:cNvPr id="17764" name="Freeform 302"/>
            <p:cNvSpPr/>
            <p:nvPr/>
          </p:nvSpPr>
          <p:spPr bwMode="auto">
            <a:xfrm>
              <a:off x="1304" y="3572"/>
              <a:ext cx="160" cy="67"/>
            </a:xfrm>
            <a:custGeom>
              <a:avLst/>
              <a:gdLst>
                <a:gd name="T0" fmla="*/ 1 w 319"/>
                <a:gd name="T1" fmla="*/ 0 h 134"/>
                <a:gd name="T2" fmla="*/ 1 w 319"/>
                <a:gd name="T3" fmla="*/ 1 h 134"/>
                <a:gd name="T4" fmla="*/ 1 w 319"/>
                <a:gd name="T5" fmla="*/ 1 h 134"/>
                <a:gd name="T6" fmla="*/ 1 w 319"/>
                <a:gd name="T7" fmla="*/ 1 h 134"/>
                <a:gd name="T8" fmla="*/ 1 w 319"/>
                <a:gd name="T9" fmla="*/ 1 h 134"/>
                <a:gd name="T10" fmla="*/ 1 w 319"/>
                <a:gd name="T11" fmla="*/ 1 h 134"/>
                <a:gd name="T12" fmla="*/ 1 w 319"/>
                <a:gd name="T13" fmla="*/ 1 h 134"/>
                <a:gd name="T14" fmla="*/ 1 w 319"/>
                <a:gd name="T15" fmla="*/ 1 h 134"/>
                <a:gd name="T16" fmla="*/ 1 w 319"/>
                <a:gd name="T17" fmla="*/ 1 h 134"/>
                <a:gd name="T18" fmla="*/ 1 w 319"/>
                <a:gd name="T19" fmla="*/ 1 h 134"/>
                <a:gd name="T20" fmla="*/ 1 w 319"/>
                <a:gd name="T21" fmla="*/ 1 h 134"/>
                <a:gd name="T22" fmla="*/ 1 w 319"/>
                <a:gd name="T23" fmla="*/ 1 h 134"/>
                <a:gd name="T24" fmla="*/ 1 w 319"/>
                <a:gd name="T25" fmla="*/ 1 h 134"/>
                <a:gd name="T26" fmla="*/ 1 w 319"/>
                <a:gd name="T27" fmla="*/ 1 h 134"/>
                <a:gd name="T28" fmla="*/ 1 w 319"/>
                <a:gd name="T29" fmla="*/ 1 h 134"/>
                <a:gd name="T30" fmla="*/ 1 w 319"/>
                <a:gd name="T31" fmla="*/ 1 h 134"/>
                <a:gd name="T32" fmla="*/ 1 w 319"/>
                <a:gd name="T33" fmla="*/ 1 h 134"/>
                <a:gd name="T34" fmla="*/ 1 w 319"/>
                <a:gd name="T35" fmla="*/ 1 h 134"/>
                <a:gd name="T36" fmla="*/ 1 w 319"/>
                <a:gd name="T37" fmla="*/ 1 h 134"/>
                <a:gd name="T38" fmla="*/ 1 w 319"/>
                <a:gd name="T39" fmla="*/ 1 h 134"/>
                <a:gd name="T40" fmla="*/ 1 w 319"/>
                <a:gd name="T41" fmla="*/ 1 h 134"/>
                <a:gd name="T42" fmla="*/ 1 w 319"/>
                <a:gd name="T43" fmla="*/ 1 h 134"/>
                <a:gd name="T44" fmla="*/ 1 w 319"/>
                <a:gd name="T45" fmla="*/ 1 h 134"/>
                <a:gd name="T46" fmla="*/ 1 w 319"/>
                <a:gd name="T47" fmla="*/ 1 h 134"/>
                <a:gd name="T48" fmla="*/ 1 w 319"/>
                <a:gd name="T49" fmla="*/ 1 h 134"/>
                <a:gd name="T50" fmla="*/ 1 w 319"/>
                <a:gd name="T51" fmla="*/ 1 h 134"/>
                <a:gd name="T52" fmla="*/ 1 w 319"/>
                <a:gd name="T53" fmla="*/ 1 h 134"/>
                <a:gd name="T54" fmla="*/ 1 w 319"/>
                <a:gd name="T55" fmla="*/ 1 h 134"/>
                <a:gd name="T56" fmla="*/ 1 w 319"/>
                <a:gd name="T57" fmla="*/ 1 h 134"/>
                <a:gd name="T58" fmla="*/ 1 w 319"/>
                <a:gd name="T59" fmla="*/ 1 h 134"/>
                <a:gd name="T60" fmla="*/ 1 w 319"/>
                <a:gd name="T61" fmla="*/ 1 h 134"/>
                <a:gd name="T62" fmla="*/ 1 w 319"/>
                <a:gd name="T63" fmla="*/ 1 h 134"/>
                <a:gd name="T64" fmla="*/ 1 w 319"/>
                <a:gd name="T65" fmla="*/ 1 h 134"/>
                <a:gd name="T66" fmla="*/ 0 w 319"/>
                <a:gd name="T67" fmla="*/ 1 h 134"/>
                <a:gd name="T68" fmla="*/ 1 w 319"/>
                <a:gd name="T69" fmla="*/ 0 h 1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9"/>
                <a:gd name="T106" fmla="*/ 0 h 134"/>
                <a:gd name="T107" fmla="*/ 319 w 319"/>
                <a:gd name="T108" fmla="*/ 134 h 1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9" h="134">
                  <a:moveTo>
                    <a:pt x="11" y="0"/>
                  </a:moveTo>
                  <a:lnTo>
                    <a:pt x="17" y="3"/>
                  </a:lnTo>
                  <a:lnTo>
                    <a:pt x="27" y="8"/>
                  </a:lnTo>
                  <a:lnTo>
                    <a:pt x="42" y="15"/>
                  </a:lnTo>
                  <a:lnTo>
                    <a:pt x="59" y="23"/>
                  </a:lnTo>
                  <a:lnTo>
                    <a:pt x="80" y="32"/>
                  </a:lnTo>
                  <a:lnTo>
                    <a:pt x="103" y="41"/>
                  </a:lnTo>
                  <a:lnTo>
                    <a:pt x="128" y="52"/>
                  </a:lnTo>
                  <a:lnTo>
                    <a:pt x="153" y="61"/>
                  </a:lnTo>
                  <a:lnTo>
                    <a:pt x="178" y="71"/>
                  </a:lnTo>
                  <a:lnTo>
                    <a:pt x="204" y="80"/>
                  </a:lnTo>
                  <a:lnTo>
                    <a:pt x="229" y="88"/>
                  </a:lnTo>
                  <a:lnTo>
                    <a:pt x="252" y="96"/>
                  </a:lnTo>
                  <a:lnTo>
                    <a:pt x="274" y="103"/>
                  </a:lnTo>
                  <a:lnTo>
                    <a:pt x="292" y="109"/>
                  </a:lnTo>
                  <a:lnTo>
                    <a:pt x="308" y="111"/>
                  </a:lnTo>
                  <a:lnTo>
                    <a:pt x="319" y="114"/>
                  </a:lnTo>
                  <a:lnTo>
                    <a:pt x="317" y="134"/>
                  </a:lnTo>
                  <a:lnTo>
                    <a:pt x="303" y="132"/>
                  </a:lnTo>
                  <a:lnTo>
                    <a:pt x="287" y="127"/>
                  </a:lnTo>
                  <a:lnTo>
                    <a:pt x="267" y="122"/>
                  </a:lnTo>
                  <a:lnTo>
                    <a:pt x="245" y="115"/>
                  </a:lnTo>
                  <a:lnTo>
                    <a:pt x="222" y="107"/>
                  </a:lnTo>
                  <a:lnTo>
                    <a:pt x="197" y="99"/>
                  </a:lnTo>
                  <a:lnTo>
                    <a:pt x="171" y="89"/>
                  </a:lnTo>
                  <a:lnTo>
                    <a:pt x="146" y="79"/>
                  </a:lnTo>
                  <a:lnTo>
                    <a:pt x="121" y="70"/>
                  </a:lnTo>
                  <a:lnTo>
                    <a:pt x="96" y="60"/>
                  </a:lnTo>
                  <a:lnTo>
                    <a:pt x="73" y="50"/>
                  </a:lnTo>
                  <a:lnTo>
                    <a:pt x="52" y="41"/>
                  </a:lnTo>
                  <a:lnTo>
                    <a:pt x="33" y="33"/>
                  </a:lnTo>
                  <a:lnTo>
                    <a:pt x="18" y="26"/>
                  </a:lnTo>
                  <a:lnTo>
                    <a:pt x="8" y="22"/>
                  </a:lnTo>
                  <a:lnTo>
                    <a:pt x="0" y="16"/>
                  </a:lnTo>
                  <a:lnTo>
                    <a:pt x="11" y="0"/>
                  </a:lnTo>
                  <a:close/>
                </a:path>
              </a:pathLst>
            </a:custGeom>
            <a:solidFill>
              <a:srgbClr val="000000"/>
            </a:solidFill>
            <a:ln w="9525">
              <a:noFill/>
              <a:round/>
            </a:ln>
          </p:spPr>
          <p:txBody>
            <a:bodyPr/>
            <a:lstStyle/>
            <a:p>
              <a:endParaRPr lang="zh-CN" altLang="en-US"/>
            </a:p>
          </p:txBody>
        </p:sp>
        <p:sp>
          <p:nvSpPr>
            <p:cNvPr id="17765" name="Freeform 303"/>
            <p:cNvSpPr/>
            <p:nvPr/>
          </p:nvSpPr>
          <p:spPr bwMode="auto">
            <a:xfrm>
              <a:off x="1302" y="3571"/>
              <a:ext cx="8" cy="9"/>
            </a:xfrm>
            <a:custGeom>
              <a:avLst/>
              <a:gdLst>
                <a:gd name="T0" fmla="*/ 1 w 14"/>
                <a:gd name="T1" fmla="*/ 1 h 17"/>
                <a:gd name="T2" fmla="*/ 0 w 14"/>
                <a:gd name="T3" fmla="*/ 1 h 17"/>
                <a:gd name="T4" fmla="*/ 1 w 14"/>
                <a:gd name="T5" fmla="*/ 1 h 17"/>
                <a:gd name="T6" fmla="*/ 1 w 14"/>
                <a:gd name="T7" fmla="*/ 0 h 17"/>
                <a:gd name="T8" fmla="*/ 1 w 14"/>
                <a:gd name="T9" fmla="*/ 1 h 17"/>
                <a:gd name="T10" fmla="*/ 1 w 14"/>
                <a:gd name="T11" fmla="*/ 1 h 17"/>
                <a:gd name="T12" fmla="*/ 0 60000 65536"/>
                <a:gd name="T13" fmla="*/ 0 60000 65536"/>
                <a:gd name="T14" fmla="*/ 0 60000 65536"/>
                <a:gd name="T15" fmla="*/ 0 60000 65536"/>
                <a:gd name="T16" fmla="*/ 0 60000 65536"/>
                <a:gd name="T17" fmla="*/ 0 60000 65536"/>
                <a:gd name="T18" fmla="*/ 0 w 14"/>
                <a:gd name="T19" fmla="*/ 0 h 17"/>
                <a:gd name="T20" fmla="*/ 14 w 14"/>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4" h="17">
                  <a:moveTo>
                    <a:pt x="3" y="17"/>
                  </a:moveTo>
                  <a:lnTo>
                    <a:pt x="0" y="10"/>
                  </a:lnTo>
                  <a:lnTo>
                    <a:pt x="1" y="3"/>
                  </a:lnTo>
                  <a:lnTo>
                    <a:pt x="6" y="0"/>
                  </a:lnTo>
                  <a:lnTo>
                    <a:pt x="14" y="1"/>
                  </a:lnTo>
                  <a:lnTo>
                    <a:pt x="3" y="17"/>
                  </a:lnTo>
                  <a:close/>
                </a:path>
              </a:pathLst>
            </a:custGeom>
            <a:solidFill>
              <a:srgbClr val="000000"/>
            </a:solidFill>
            <a:ln w="9525">
              <a:noFill/>
              <a:round/>
            </a:ln>
          </p:spPr>
          <p:txBody>
            <a:bodyPr/>
            <a:lstStyle/>
            <a:p>
              <a:endParaRPr lang="zh-CN" altLang="en-US"/>
            </a:p>
          </p:txBody>
        </p:sp>
        <p:sp>
          <p:nvSpPr>
            <p:cNvPr id="17766" name="Freeform 304"/>
            <p:cNvSpPr/>
            <p:nvPr/>
          </p:nvSpPr>
          <p:spPr bwMode="auto">
            <a:xfrm>
              <a:off x="1458" y="3315"/>
              <a:ext cx="107" cy="83"/>
            </a:xfrm>
            <a:custGeom>
              <a:avLst/>
              <a:gdLst>
                <a:gd name="T0" fmla="*/ 1 w 213"/>
                <a:gd name="T1" fmla="*/ 1 h 165"/>
                <a:gd name="T2" fmla="*/ 1 w 213"/>
                <a:gd name="T3" fmla="*/ 1 h 165"/>
                <a:gd name="T4" fmla="*/ 1 w 213"/>
                <a:gd name="T5" fmla="*/ 1 h 165"/>
                <a:gd name="T6" fmla="*/ 1 w 213"/>
                <a:gd name="T7" fmla="*/ 1 h 165"/>
                <a:gd name="T8" fmla="*/ 1 w 213"/>
                <a:gd name="T9" fmla="*/ 1 h 165"/>
                <a:gd name="T10" fmla="*/ 1 w 213"/>
                <a:gd name="T11" fmla="*/ 1 h 165"/>
                <a:gd name="T12" fmla="*/ 1 w 213"/>
                <a:gd name="T13" fmla="*/ 1 h 165"/>
                <a:gd name="T14" fmla="*/ 1 w 213"/>
                <a:gd name="T15" fmla="*/ 1 h 165"/>
                <a:gd name="T16" fmla="*/ 1 w 213"/>
                <a:gd name="T17" fmla="*/ 1 h 165"/>
                <a:gd name="T18" fmla="*/ 0 w 213"/>
                <a:gd name="T19" fmla="*/ 1 h 165"/>
                <a:gd name="T20" fmla="*/ 1 w 213"/>
                <a:gd name="T21" fmla="*/ 0 h 165"/>
                <a:gd name="T22" fmla="*/ 1 w 213"/>
                <a:gd name="T23" fmla="*/ 1 h 1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3"/>
                <a:gd name="T37" fmla="*/ 0 h 165"/>
                <a:gd name="T38" fmla="*/ 213 w 213"/>
                <a:gd name="T39" fmla="*/ 165 h 16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3" h="165">
                  <a:moveTo>
                    <a:pt x="213" y="38"/>
                  </a:moveTo>
                  <a:lnTo>
                    <a:pt x="167" y="165"/>
                  </a:lnTo>
                  <a:lnTo>
                    <a:pt x="146" y="161"/>
                  </a:lnTo>
                  <a:lnTo>
                    <a:pt x="124" y="156"/>
                  </a:lnTo>
                  <a:lnTo>
                    <a:pt x="104" y="150"/>
                  </a:lnTo>
                  <a:lnTo>
                    <a:pt x="82" y="146"/>
                  </a:lnTo>
                  <a:lnTo>
                    <a:pt x="61" y="139"/>
                  </a:lnTo>
                  <a:lnTo>
                    <a:pt x="41" y="133"/>
                  </a:lnTo>
                  <a:lnTo>
                    <a:pt x="20" y="126"/>
                  </a:lnTo>
                  <a:lnTo>
                    <a:pt x="0" y="119"/>
                  </a:lnTo>
                  <a:lnTo>
                    <a:pt x="64" y="0"/>
                  </a:lnTo>
                  <a:lnTo>
                    <a:pt x="213" y="38"/>
                  </a:lnTo>
                  <a:close/>
                </a:path>
              </a:pathLst>
            </a:custGeom>
            <a:solidFill>
              <a:srgbClr val="FFCC99"/>
            </a:solidFill>
            <a:ln w="9525">
              <a:noFill/>
              <a:round/>
            </a:ln>
          </p:spPr>
          <p:txBody>
            <a:bodyPr/>
            <a:lstStyle/>
            <a:p>
              <a:endParaRPr lang="zh-CN" altLang="en-US"/>
            </a:p>
          </p:txBody>
        </p:sp>
        <p:sp>
          <p:nvSpPr>
            <p:cNvPr id="17767" name="Freeform 305"/>
            <p:cNvSpPr/>
            <p:nvPr/>
          </p:nvSpPr>
          <p:spPr bwMode="auto">
            <a:xfrm>
              <a:off x="1538" y="3332"/>
              <a:ext cx="32" cy="71"/>
            </a:xfrm>
            <a:custGeom>
              <a:avLst/>
              <a:gdLst>
                <a:gd name="T0" fmla="*/ 1 w 64"/>
                <a:gd name="T1" fmla="*/ 1 h 142"/>
                <a:gd name="T2" fmla="*/ 0 w 64"/>
                <a:gd name="T3" fmla="*/ 1 h 142"/>
                <a:gd name="T4" fmla="*/ 1 w 64"/>
                <a:gd name="T5" fmla="*/ 0 h 142"/>
                <a:gd name="T6" fmla="*/ 1 w 64"/>
                <a:gd name="T7" fmla="*/ 1 h 142"/>
                <a:gd name="T8" fmla="*/ 1 w 64"/>
                <a:gd name="T9" fmla="*/ 1 h 142"/>
                <a:gd name="T10" fmla="*/ 1 w 64"/>
                <a:gd name="T11" fmla="*/ 1 h 142"/>
                <a:gd name="T12" fmla="*/ 1 w 64"/>
                <a:gd name="T13" fmla="*/ 1 h 142"/>
                <a:gd name="T14" fmla="*/ 1 w 64"/>
                <a:gd name="T15" fmla="*/ 1 h 142"/>
                <a:gd name="T16" fmla="*/ 1 w 64"/>
                <a:gd name="T17" fmla="*/ 1 h 142"/>
                <a:gd name="T18" fmla="*/ 0 w 64"/>
                <a:gd name="T19" fmla="*/ 1 h 142"/>
                <a:gd name="T20" fmla="*/ 0 w 64"/>
                <a:gd name="T21" fmla="*/ 1 h 142"/>
                <a:gd name="T22" fmla="*/ 1 w 64"/>
                <a:gd name="T23" fmla="*/ 1 h 1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142"/>
                <a:gd name="T38" fmla="*/ 64 w 64"/>
                <a:gd name="T39" fmla="*/ 142 h 1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142">
                  <a:moveTo>
                    <a:pt x="12" y="121"/>
                  </a:moveTo>
                  <a:lnTo>
                    <a:pt x="0" y="128"/>
                  </a:lnTo>
                  <a:lnTo>
                    <a:pt x="46" y="0"/>
                  </a:lnTo>
                  <a:lnTo>
                    <a:pt x="64" y="7"/>
                  </a:lnTo>
                  <a:lnTo>
                    <a:pt x="19" y="135"/>
                  </a:lnTo>
                  <a:lnTo>
                    <a:pt x="7" y="142"/>
                  </a:lnTo>
                  <a:lnTo>
                    <a:pt x="19" y="135"/>
                  </a:lnTo>
                  <a:lnTo>
                    <a:pt x="13" y="141"/>
                  </a:lnTo>
                  <a:lnTo>
                    <a:pt x="6" y="139"/>
                  </a:lnTo>
                  <a:lnTo>
                    <a:pt x="0" y="136"/>
                  </a:lnTo>
                  <a:lnTo>
                    <a:pt x="0" y="128"/>
                  </a:lnTo>
                  <a:lnTo>
                    <a:pt x="12" y="121"/>
                  </a:lnTo>
                  <a:close/>
                </a:path>
              </a:pathLst>
            </a:custGeom>
            <a:solidFill>
              <a:srgbClr val="000000"/>
            </a:solidFill>
            <a:ln w="9525">
              <a:noFill/>
              <a:round/>
            </a:ln>
          </p:spPr>
          <p:txBody>
            <a:bodyPr/>
            <a:lstStyle/>
            <a:p>
              <a:endParaRPr lang="zh-CN" altLang="en-US"/>
            </a:p>
          </p:txBody>
        </p:sp>
        <p:sp>
          <p:nvSpPr>
            <p:cNvPr id="17768" name="Freeform 306"/>
            <p:cNvSpPr/>
            <p:nvPr/>
          </p:nvSpPr>
          <p:spPr bwMode="auto">
            <a:xfrm>
              <a:off x="1454" y="3370"/>
              <a:ext cx="89" cy="33"/>
            </a:xfrm>
            <a:custGeom>
              <a:avLst/>
              <a:gdLst>
                <a:gd name="T0" fmla="*/ 0 w 179"/>
                <a:gd name="T1" fmla="*/ 1 h 66"/>
                <a:gd name="T2" fmla="*/ 0 w 179"/>
                <a:gd name="T3" fmla="*/ 0 h 66"/>
                <a:gd name="T4" fmla="*/ 0 w 179"/>
                <a:gd name="T5" fmla="*/ 1 h 66"/>
                <a:gd name="T6" fmla="*/ 0 w 179"/>
                <a:gd name="T7" fmla="*/ 1 h 66"/>
                <a:gd name="T8" fmla="*/ 0 w 179"/>
                <a:gd name="T9" fmla="*/ 1 h 66"/>
                <a:gd name="T10" fmla="*/ 0 w 179"/>
                <a:gd name="T11" fmla="*/ 1 h 66"/>
                <a:gd name="T12" fmla="*/ 0 w 179"/>
                <a:gd name="T13" fmla="*/ 1 h 66"/>
                <a:gd name="T14" fmla="*/ 0 w 179"/>
                <a:gd name="T15" fmla="*/ 1 h 66"/>
                <a:gd name="T16" fmla="*/ 0 w 179"/>
                <a:gd name="T17" fmla="*/ 1 h 66"/>
                <a:gd name="T18" fmla="*/ 0 w 179"/>
                <a:gd name="T19" fmla="*/ 1 h 66"/>
                <a:gd name="T20" fmla="*/ 0 w 179"/>
                <a:gd name="T21" fmla="*/ 1 h 66"/>
                <a:gd name="T22" fmla="*/ 0 w 179"/>
                <a:gd name="T23" fmla="*/ 1 h 66"/>
                <a:gd name="T24" fmla="*/ 0 w 179"/>
                <a:gd name="T25" fmla="*/ 1 h 66"/>
                <a:gd name="T26" fmla="*/ 0 w 179"/>
                <a:gd name="T27" fmla="*/ 1 h 66"/>
                <a:gd name="T28" fmla="*/ 0 w 179"/>
                <a:gd name="T29" fmla="*/ 1 h 66"/>
                <a:gd name="T30" fmla="*/ 0 w 179"/>
                <a:gd name="T31" fmla="*/ 1 h 66"/>
                <a:gd name="T32" fmla="*/ 0 w 179"/>
                <a:gd name="T33" fmla="*/ 1 h 66"/>
                <a:gd name="T34" fmla="*/ 0 w 179"/>
                <a:gd name="T35" fmla="*/ 1 h 66"/>
                <a:gd name="T36" fmla="*/ 0 w 179"/>
                <a:gd name="T37" fmla="*/ 1 h 66"/>
                <a:gd name="T38" fmla="*/ 0 w 179"/>
                <a:gd name="T39" fmla="*/ 1 h 66"/>
                <a:gd name="T40" fmla="*/ 0 w 179"/>
                <a:gd name="T41" fmla="*/ 1 h 66"/>
                <a:gd name="T42" fmla="*/ 0 w 179"/>
                <a:gd name="T43" fmla="*/ 1 h 66"/>
                <a:gd name="T44" fmla="*/ 0 w 179"/>
                <a:gd name="T45" fmla="*/ 1 h 66"/>
                <a:gd name="T46" fmla="*/ 0 w 179"/>
                <a:gd name="T47" fmla="*/ 0 h 66"/>
                <a:gd name="T48" fmla="*/ 0 w 179"/>
                <a:gd name="T49" fmla="*/ 0 h 66"/>
                <a:gd name="T50" fmla="*/ 0 w 179"/>
                <a:gd name="T51" fmla="*/ 1 h 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9"/>
                <a:gd name="T79" fmla="*/ 0 h 66"/>
                <a:gd name="T80" fmla="*/ 179 w 179"/>
                <a:gd name="T81" fmla="*/ 66 h 6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9" h="66">
                  <a:moveTo>
                    <a:pt x="18" y="14"/>
                  </a:moveTo>
                  <a:lnTo>
                    <a:pt x="12" y="0"/>
                  </a:lnTo>
                  <a:lnTo>
                    <a:pt x="33" y="7"/>
                  </a:lnTo>
                  <a:lnTo>
                    <a:pt x="53" y="14"/>
                  </a:lnTo>
                  <a:lnTo>
                    <a:pt x="74" y="20"/>
                  </a:lnTo>
                  <a:lnTo>
                    <a:pt x="93" y="27"/>
                  </a:lnTo>
                  <a:lnTo>
                    <a:pt x="115" y="31"/>
                  </a:lnTo>
                  <a:lnTo>
                    <a:pt x="135" y="37"/>
                  </a:lnTo>
                  <a:lnTo>
                    <a:pt x="157" y="40"/>
                  </a:lnTo>
                  <a:lnTo>
                    <a:pt x="179" y="45"/>
                  </a:lnTo>
                  <a:lnTo>
                    <a:pt x="174" y="66"/>
                  </a:lnTo>
                  <a:lnTo>
                    <a:pt x="153" y="61"/>
                  </a:lnTo>
                  <a:lnTo>
                    <a:pt x="131" y="55"/>
                  </a:lnTo>
                  <a:lnTo>
                    <a:pt x="110" y="50"/>
                  </a:lnTo>
                  <a:lnTo>
                    <a:pt x="89" y="45"/>
                  </a:lnTo>
                  <a:lnTo>
                    <a:pt x="67" y="38"/>
                  </a:lnTo>
                  <a:lnTo>
                    <a:pt x="47" y="32"/>
                  </a:lnTo>
                  <a:lnTo>
                    <a:pt x="26" y="26"/>
                  </a:lnTo>
                  <a:lnTo>
                    <a:pt x="5" y="19"/>
                  </a:lnTo>
                  <a:lnTo>
                    <a:pt x="0" y="5"/>
                  </a:lnTo>
                  <a:lnTo>
                    <a:pt x="5" y="19"/>
                  </a:lnTo>
                  <a:lnTo>
                    <a:pt x="0" y="13"/>
                  </a:lnTo>
                  <a:lnTo>
                    <a:pt x="1" y="6"/>
                  </a:lnTo>
                  <a:lnTo>
                    <a:pt x="4" y="0"/>
                  </a:lnTo>
                  <a:lnTo>
                    <a:pt x="12" y="0"/>
                  </a:lnTo>
                  <a:lnTo>
                    <a:pt x="18" y="14"/>
                  </a:lnTo>
                  <a:close/>
                </a:path>
              </a:pathLst>
            </a:custGeom>
            <a:solidFill>
              <a:srgbClr val="000000"/>
            </a:solidFill>
            <a:ln w="9525">
              <a:noFill/>
              <a:round/>
            </a:ln>
          </p:spPr>
          <p:txBody>
            <a:bodyPr/>
            <a:lstStyle/>
            <a:p>
              <a:endParaRPr lang="zh-CN" altLang="en-US"/>
            </a:p>
          </p:txBody>
        </p:sp>
        <p:sp>
          <p:nvSpPr>
            <p:cNvPr id="17769" name="Freeform 307"/>
            <p:cNvSpPr/>
            <p:nvPr/>
          </p:nvSpPr>
          <p:spPr bwMode="auto">
            <a:xfrm>
              <a:off x="1454" y="3310"/>
              <a:ext cx="41" cy="67"/>
            </a:xfrm>
            <a:custGeom>
              <a:avLst/>
              <a:gdLst>
                <a:gd name="T0" fmla="*/ 1 w 82"/>
                <a:gd name="T1" fmla="*/ 1 h 133"/>
                <a:gd name="T2" fmla="*/ 1 w 82"/>
                <a:gd name="T3" fmla="*/ 1 h 133"/>
                <a:gd name="T4" fmla="*/ 1 w 82"/>
                <a:gd name="T5" fmla="*/ 1 h 133"/>
                <a:gd name="T6" fmla="*/ 0 w 82"/>
                <a:gd name="T7" fmla="*/ 1 h 133"/>
                <a:gd name="T8" fmla="*/ 1 w 82"/>
                <a:gd name="T9" fmla="*/ 1 h 133"/>
                <a:gd name="T10" fmla="*/ 1 w 82"/>
                <a:gd name="T11" fmla="*/ 0 h 133"/>
                <a:gd name="T12" fmla="*/ 1 w 82"/>
                <a:gd name="T13" fmla="*/ 1 h 133"/>
                <a:gd name="T14" fmla="*/ 1 w 82"/>
                <a:gd name="T15" fmla="*/ 0 h 133"/>
                <a:gd name="T16" fmla="*/ 1 w 82"/>
                <a:gd name="T17" fmla="*/ 0 h 133"/>
                <a:gd name="T18" fmla="*/ 1 w 82"/>
                <a:gd name="T19" fmla="*/ 1 h 133"/>
                <a:gd name="T20" fmla="*/ 1 w 82"/>
                <a:gd name="T21" fmla="*/ 1 h 133"/>
                <a:gd name="T22" fmla="*/ 1 w 82"/>
                <a:gd name="T23" fmla="*/ 1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
                <a:gd name="T37" fmla="*/ 0 h 133"/>
                <a:gd name="T38" fmla="*/ 82 w 82"/>
                <a:gd name="T39" fmla="*/ 133 h 1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 h="133">
                  <a:moveTo>
                    <a:pt x="70" y="18"/>
                  </a:moveTo>
                  <a:lnTo>
                    <a:pt x="82" y="13"/>
                  </a:lnTo>
                  <a:lnTo>
                    <a:pt x="18" y="133"/>
                  </a:lnTo>
                  <a:lnTo>
                    <a:pt x="0" y="124"/>
                  </a:lnTo>
                  <a:lnTo>
                    <a:pt x="64" y="4"/>
                  </a:lnTo>
                  <a:lnTo>
                    <a:pt x="75" y="0"/>
                  </a:lnTo>
                  <a:lnTo>
                    <a:pt x="64" y="4"/>
                  </a:lnTo>
                  <a:lnTo>
                    <a:pt x="69" y="0"/>
                  </a:lnTo>
                  <a:lnTo>
                    <a:pt x="77" y="0"/>
                  </a:lnTo>
                  <a:lnTo>
                    <a:pt x="82" y="5"/>
                  </a:lnTo>
                  <a:lnTo>
                    <a:pt x="82" y="13"/>
                  </a:lnTo>
                  <a:lnTo>
                    <a:pt x="70" y="18"/>
                  </a:lnTo>
                  <a:close/>
                </a:path>
              </a:pathLst>
            </a:custGeom>
            <a:solidFill>
              <a:srgbClr val="000000"/>
            </a:solidFill>
            <a:ln w="9525">
              <a:noFill/>
              <a:round/>
            </a:ln>
          </p:spPr>
          <p:txBody>
            <a:bodyPr/>
            <a:lstStyle/>
            <a:p>
              <a:endParaRPr lang="zh-CN" altLang="en-US"/>
            </a:p>
          </p:txBody>
        </p:sp>
        <p:sp>
          <p:nvSpPr>
            <p:cNvPr id="17770" name="Freeform 308"/>
            <p:cNvSpPr/>
            <p:nvPr/>
          </p:nvSpPr>
          <p:spPr bwMode="auto">
            <a:xfrm>
              <a:off x="1489" y="3310"/>
              <a:ext cx="81" cy="28"/>
            </a:xfrm>
            <a:custGeom>
              <a:avLst/>
              <a:gdLst>
                <a:gd name="T0" fmla="*/ 1 w 161"/>
                <a:gd name="T1" fmla="*/ 1 h 56"/>
                <a:gd name="T2" fmla="*/ 1 w 161"/>
                <a:gd name="T3" fmla="*/ 1 h 56"/>
                <a:gd name="T4" fmla="*/ 0 w 161"/>
                <a:gd name="T5" fmla="*/ 1 h 56"/>
                <a:gd name="T6" fmla="*/ 1 w 161"/>
                <a:gd name="T7" fmla="*/ 0 h 56"/>
                <a:gd name="T8" fmla="*/ 1 w 161"/>
                <a:gd name="T9" fmla="*/ 1 h 56"/>
                <a:gd name="T10" fmla="*/ 1 w 161"/>
                <a:gd name="T11" fmla="*/ 1 h 56"/>
                <a:gd name="T12" fmla="*/ 1 w 161"/>
                <a:gd name="T13" fmla="*/ 1 h 56"/>
                <a:gd name="T14" fmla="*/ 1 w 161"/>
                <a:gd name="T15" fmla="*/ 1 h 56"/>
                <a:gd name="T16" fmla="*/ 1 w 161"/>
                <a:gd name="T17" fmla="*/ 1 h 56"/>
                <a:gd name="T18" fmla="*/ 1 w 161"/>
                <a:gd name="T19" fmla="*/ 1 h 56"/>
                <a:gd name="T20" fmla="*/ 1 w 161"/>
                <a:gd name="T21" fmla="*/ 1 h 56"/>
                <a:gd name="T22" fmla="*/ 1 w 161"/>
                <a:gd name="T23" fmla="*/ 1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1"/>
                <a:gd name="T37" fmla="*/ 0 h 56"/>
                <a:gd name="T38" fmla="*/ 161 w 161"/>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1" h="56">
                  <a:moveTo>
                    <a:pt x="143" y="43"/>
                  </a:moveTo>
                  <a:lnTo>
                    <a:pt x="150" y="56"/>
                  </a:lnTo>
                  <a:lnTo>
                    <a:pt x="0" y="18"/>
                  </a:lnTo>
                  <a:lnTo>
                    <a:pt x="5" y="0"/>
                  </a:lnTo>
                  <a:lnTo>
                    <a:pt x="154" y="38"/>
                  </a:lnTo>
                  <a:lnTo>
                    <a:pt x="161" y="50"/>
                  </a:lnTo>
                  <a:lnTo>
                    <a:pt x="154" y="38"/>
                  </a:lnTo>
                  <a:lnTo>
                    <a:pt x="160" y="42"/>
                  </a:lnTo>
                  <a:lnTo>
                    <a:pt x="161" y="48"/>
                  </a:lnTo>
                  <a:lnTo>
                    <a:pt x="157" y="55"/>
                  </a:lnTo>
                  <a:lnTo>
                    <a:pt x="150" y="56"/>
                  </a:lnTo>
                  <a:lnTo>
                    <a:pt x="143" y="43"/>
                  </a:lnTo>
                  <a:close/>
                </a:path>
              </a:pathLst>
            </a:custGeom>
            <a:solidFill>
              <a:srgbClr val="000000"/>
            </a:solidFill>
            <a:ln w="9525">
              <a:noFill/>
              <a:round/>
            </a:ln>
          </p:spPr>
          <p:txBody>
            <a:bodyPr/>
            <a:lstStyle/>
            <a:p>
              <a:endParaRPr lang="zh-CN" altLang="en-US"/>
            </a:p>
          </p:txBody>
        </p:sp>
        <p:sp>
          <p:nvSpPr>
            <p:cNvPr id="17771" name="Freeform 309"/>
            <p:cNvSpPr/>
            <p:nvPr/>
          </p:nvSpPr>
          <p:spPr bwMode="auto">
            <a:xfrm>
              <a:off x="1823" y="3479"/>
              <a:ext cx="8" cy="8"/>
            </a:xfrm>
            <a:custGeom>
              <a:avLst/>
              <a:gdLst>
                <a:gd name="T0" fmla="*/ 0 w 16"/>
                <a:gd name="T1" fmla="*/ 1 h 15"/>
                <a:gd name="T2" fmla="*/ 1 w 16"/>
                <a:gd name="T3" fmla="*/ 0 h 15"/>
                <a:gd name="T4" fmla="*/ 1 w 16"/>
                <a:gd name="T5" fmla="*/ 1 h 15"/>
                <a:gd name="T6" fmla="*/ 1 w 16"/>
                <a:gd name="T7" fmla="*/ 1 h 15"/>
                <a:gd name="T8" fmla="*/ 1 w 16"/>
                <a:gd name="T9" fmla="*/ 1 h 15"/>
                <a:gd name="T10" fmla="*/ 0 w 16"/>
                <a:gd name="T11" fmla="*/ 1 h 15"/>
                <a:gd name="T12" fmla="*/ 0 60000 65536"/>
                <a:gd name="T13" fmla="*/ 0 60000 65536"/>
                <a:gd name="T14" fmla="*/ 0 60000 65536"/>
                <a:gd name="T15" fmla="*/ 0 60000 65536"/>
                <a:gd name="T16" fmla="*/ 0 60000 65536"/>
                <a:gd name="T17" fmla="*/ 0 60000 65536"/>
                <a:gd name="T18" fmla="*/ 0 w 16"/>
                <a:gd name="T19" fmla="*/ 0 h 15"/>
                <a:gd name="T20" fmla="*/ 16 w 16"/>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6" h="15">
                  <a:moveTo>
                    <a:pt x="0" y="3"/>
                  </a:moveTo>
                  <a:lnTo>
                    <a:pt x="6" y="0"/>
                  </a:lnTo>
                  <a:lnTo>
                    <a:pt x="13" y="2"/>
                  </a:lnTo>
                  <a:lnTo>
                    <a:pt x="16" y="8"/>
                  </a:lnTo>
                  <a:lnTo>
                    <a:pt x="14" y="15"/>
                  </a:lnTo>
                  <a:lnTo>
                    <a:pt x="0" y="3"/>
                  </a:lnTo>
                  <a:close/>
                </a:path>
              </a:pathLst>
            </a:custGeom>
            <a:solidFill>
              <a:srgbClr val="000000"/>
            </a:solidFill>
            <a:ln w="9525">
              <a:noFill/>
              <a:round/>
            </a:ln>
          </p:spPr>
          <p:txBody>
            <a:bodyPr/>
            <a:lstStyle/>
            <a:p>
              <a:endParaRPr lang="zh-CN" altLang="en-US"/>
            </a:p>
          </p:txBody>
        </p:sp>
        <p:sp>
          <p:nvSpPr>
            <p:cNvPr id="17772" name="Freeform 310"/>
            <p:cNvSpPr/>
            <p:nvPr/>
          </p:nvSpPr>
          <p:spPr bwMode="auto">
            <a:xfrm>
              <a:off x="1784" y="3481"/>
              <a:ext cx="46" cy="51"/>
            </a:xfrm>
            <a:custGeom>
              <a:avLst/>
              <a:gdLst>
                <a:gd name="T0" fmla="*/ 1 w 91"/>
                <a:gd name="T1" fmla="*/ 1 h 102"/>
                <a:gd name="T2" fmla="*/ 0 w 91"/>
                <a:gd name="T3" fmla="*/ 1 h 102"/>
                <a:gd name="T4" fmla="*/ 1 w 91"/>
                <a:gd name="T5" fmla="*/ 0 h 102"/>
                <a:gd name="T6" fmla="*/ 1 w 91"/>
                <a:gd name="T7" fmla="*/ 1 h 102"/>
                <a:gd name="T8" fmla="*/ 1 w 91"/>
                <a:gd name="T9" fmla="*/ 1 h 102"/>
                <a:gd name="T10" fmla="*/ 1 w 91"/>
                <a:gd name="T11" fmla="*/ 1 h 102"/>
                <a:gd name="T12" fmla="*/ 0 60000 65536"/>
                <a:gd name="T13" fmla="*/ 0 60000 65536"/>
                <a:gd name="T14" fmla="*/ 0 60000 65536"/>
                <a:gd name="T15" fmla="*/ 0 60000 65536"/>
                <a:gd name="T16" fmla="*/ 0 60000 65536"/>
                <a:gd name="T17" fmla="*/ 0 60000 65536"/>
                <a:gd name="T18" fmla="*/ 0 w 91"/>
                <a:gd name="T19" fmla="*/ 0 h 102"/>
                <a:gd name="T20" fmla="*/ 91 w 91"/>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91" h="102">
                  <a:moveTo>
                    <a:pt x="7" y="97"/>
                  </a:moveTo>
                  <a:lnTo>
                    <a:pt x="0" y="91"/>
                  </a:lnTo>
                  <a:lnTo>
                    <a:pt x="77" y="0"/>
                  </a:lnTo>
                  <a:lnTo>
                    <a:pt x="91" y="12"/>
                  </a:lnTo>
                  <a:lnTo>
                    <a:pt x="14" y="102"/>
                  </a:lnTo>
                  <a:lnTo>
                    <a:pt x="7" y="97"/>
                  </a:lnTo>
                  <a:close/>
                </a:path>
              </a:pathLst>
            </a:custGeom>
            <a:solidFill>
              <a:srgbClr val="000000"/>
            </a:solidFill>
            <a:ln w="9525">
              <a:noFill/>
              <a:round/>
            </a:ln>
          </p:spPr>
          <p:txBody>
            <a:bodyPr/>
            <a:lstStyle/>
            <a:p>
              <a:endParaRPr lang="zh-CN" altLang="en-US"/>
            </a:p>
          </p:txBody>
        </p:sp>
        <p:sp>
          <p:nvSpPr>
            <p:cNvPr id="17773" name="Freeform 311"/>
            <p:cNvSpPr/>
            <p:nvPr/>
          </p:nvSpPr>
          <p:spPr bwMode="auto">
            <a:xfrm>
              <a:off x="1784" y="3526"/>
              <a:ext cx="7" cy="8"/>
            </a:xfrm>
            <a:custGeom>
              <a:avLst/>
              <a:gdLst>
                <a:gd name="T0" fmla="*/ 0 w 15"/>
                <a:gd name="T1" fmla="*/ 1 h 15"/>
                <a:gd name="T2" fmla="*/ 0 w 15"/>
                <a:gd name="T3" fmla="*/ 1 h 15"/>
                <a:gd name="T4" fmla="*/ 0 w 15"/>
                <a:gd name="T5" fmla="*/ 1 h 15"/>
                <a:gd name="T6" fmla="*/ 0 w 15"/>
                <a:gd name="T7" fmla="*/ 1 h 15"/>
                <a:gd name="T8" fmla="*/ 0 w 15"/>
                <a:gd name="T9" fmla="*/ 0 h 15"/>
                <a:gd name="T10" fmla="*/ 0 w 15"/>
                <a:gd name="T11" fmla="*/ 1 h 15"/>
                <a:gd name="T12" fmla="*/ 0 60000 65536"/>
                <a:gd name="T13" fmla="*/ 0 60000 65536"/>
                <a:gd name="T14" fmla="*/ 0 60000 65536"/>
                <a:gd name="T15" fmla="*/ 0 60000 65536"/>
                <a:gd name="T16" fmla="*/ 0 60000 65536"/>
                <a:gd name="T17" fmla="*/ 0 60000 65536"/>
                <a:gd name="T18" fmla="*/ 0 w 15"/>
                <a:gd name="T19" fmla="*/ 0 h 15"/>
                <a:gd name="T20" fmla="*/ 15 w 1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5" h="15">
                  <a:moveTo>
                    <a:pt x="15" y="11"/>
                  </a:moveTo>
                  <a:lnTo>
                    <a:pt x="9" y="15"/>
                  </a:lnTo>
                  <a:lnTo>
                    <a:pt x="3" y="13"/>
                  </a:lnTo>
                  <a:lnTo>
                    <a:pt x="0" y="7"/>
                  </a:lnTo>
                  <a:lnTo>
                    <a:pt x="1" y="0"/>
                  </a:lnTo>
                  <a:lnTo>
                    <a:pt x="15" y="11"/>
                  </a:lnTo>
                  <a:close/>
                </a:path>
              </a:pathLst>
            </a:custGeom>
            <a:solidFill>
              <a:srgbClr val="000000"/>
            </a:solidFill>
            <a:ln w="9525">
              <a:noFill/>
              <a:round/>
            </a:ln>
          </p:spPr>
          <p:txBody>
            <a:bodyPr/>
            <a:lstStyle/>
            <a:p>
              <a:endParaRPr lang="zh-CN" altLang="en-US"/>
            </a:p>
          </p:txBody>
        </p:sp>
        <p:sp>
          <p:nvSpPr>
            <p:cNvPr id="17774" name="Freeform 312"/>
            <p:cNvSpPr/>
            <p:nvPr/>
          </p:nvSpPr>
          <p:spPr bwMode="auto">
            <a:xfrm>
              <a:off x="1836" y="3483"/>
              <a:ext cx="9" cy="7"/>
            </a:xfrm>
            <a:custGeom>
              <a:avLst/>
              <a:gdLst>
                <a:gd name="T0" fmla="*/ 0 w 17"/>
                <a:gd name="T1" fmla="*/ 1 h 13"/>
                <a:gd name="T2" fmla="*/ 1 w 17"/>
                <a:gd name="T3" fmla="*/ 0 h 13"/>
                <a:gd name="T4" fmla="*/ 1 w 17"/>
                <a:gd name="T5" fmla="*/ 1 h 13"/>
                <a:gd name="T6" fmla="*/ 1 w 17"/>
                <a:gd name="T7" fmla="*/ 1 h 13"/>
                <a:gd name="T8" fmla="*/ 1 w 17"/>
                <a:gd name="T9" fmla="*/ 1 h 13"/>
                <a:gd name="T10" fmla="*/ 0 w 17"/>
                <a:gd name="T11" fmla="*/ 1 h 13"/>
                <a:gd name="T12" fmla="*/ 0 60000 65536"/>
                <a:gd name="T13" fmla="*/ 0 60000 65536"/>
                <a:gd name="T14" fmla="*/ 0 60000 65536"/>
                <a:gd name="T15" fmla="*/ 0 60000 65536"/>
                <a:gd name="T16" fmla="*/ 0 60000 65536"/>
                <a:gd name="T17" fmla="*/ 0 60000 65536"/>
                <a:gd name="T18" fmla="*/ 0 w 17"/>
                <a:gd name="T19" fmla="*/ 0 h 13"/>
                <a:gd name="T20" fmla="*/ 17 w 1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7" h="13">
                  <a:moveTo>
                    <a:pt x="0" y="4"/>
                  </a:moveTo>
                  <a:lnTo>
                    <a:pt x="5" y="0"/>
                  </a:lnTo>
                  <a:lnTo>
                    <a:pt x="12" y="1"/>
                  </a:lnTo>
                  <a:lnTo>
                    <a:pt x="17" y="6"/>
                  </a:lnTo>
                  <a:lnTo>
                    <a:pt x="16" y="13"/>
                  </a:lnTo>
                  <a:lnTo>
                    <a:pt x="0" y="4"/>
                  </a:lnTo>
                  <a:close/>
                </a:path>
              </a:pathLst>
            </a:custGeom>
            <a:solidFill>
              <a:srgbClr val="000000"/>
            </a:solidFill>
            <a:ln w="9525">
              <a:noFill/>
              <a:round/>
            </a:ln>
          </p:spPr>
          <p:txBody>
            <a:bodyPr/>
            <a:lstStyle/>
            <a:p>
              <a:endParaRPr lang="zh-CN" altLang="en-US"/>
            </a:p>
          </p:txBody>
        </p:sp>
        <p:sp>
          <p:nvSpPr>
            <p:cNvPr id="17775" name="Freeform 313"/>
            <p:cNvSpPr/>
            <p:nvPr/>
          </p:nvSpPr>
          <p:spPr bwMode="auto">
            <a:xfrm>
              <a:off x="1815" y="3485"/>
              <a:ext cx="29" cy="48"/>
            </a:xfrm>
            <a:custGeom>
              <a:avLst/>
              <a:gdLst>
                <a:gd name="T0" fmla="*/ 1 w 58"/>
                <a:gd name="T1" fmla="*/ 0 h 97"/>
                <a:gd name="T2" fmla="*/ 0 w 58"/>
                <a:gd name="T3" fmla="*/ 0 h 97"/>
                <a:gd name="T4" fmla="*/ 1 w 58"/>
                <a:gd name="T5" fmla="*/ 0 h 97"/>
                <a:gd name="T6" fmla="*/ 1 w 58"/>
                <a:gd name="T7" fmla="*/ 0 h 97"/>
                <a:gd name="T8" fmla="*/ 1 w 58"/>
                <a:gd name="T9" fmla="*/ 0 h 97"/>
                <a:gd name="T10" fmla="*/ 1 w 58"/>
                <a:gd name="T11" fmla="*/ 0 h 97"/>
                <a:gd name="T12" fmla="*/ 0 60000 65536"/>
                <a:gd name="T13" fmla="*/ 0 60000 65536"/>
                <a:gd name="T14" fmla="*/ 0 60000 65536"/>
                <a:gd name="T15" fmla="*/ 0 60000 65536"/>
                <a:gd name="T16" fmla="*/ 0 60000 65536"/>
                <a:gd name="T17" fmla="*/ 0 60000 65536"/>
                <a:gd name="T18" fmla="*/ 0 w 58"/>
                <a:gd name="T19" fmla="*/ 0 h 97"/>
                <a:gd name="T20" fmla="*/ 58 w 58"/>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58" h="97">
                  <a:moveTo>
                    <a:pt x="7" y="92"/>
                  </a:moveTo>
                  <a:lnTo>
                    <a:pt x="0" y="88"/>
                  </a:lnTo>
                  <a:lnTo>
                    <a:pt x="42" y="0"/>
                  </a:lnTo>
                  <a:lnTo>
                    <a:pt x="58" y="9"/>
                  </a:lnTo>
                  <a:lnTo>
                    <a:pt x="15" y="97"/>
                  </a:lnTo>
                  <a:lnTo>
                    <a:pt x="7" y="92"/>
                  </a:lnTo>
                  <a:close/>
                </a:path>
              </a:pathLst>
            </a:custGeom>
            <a:solidFill>
              <a:srgbClr val="000000"/>
            </a:solidFill>
            <a:ln w="9525">
              <a:noFill/>
              <a:round/>
            </a:ln>
          </p:spPr>
          <p:txBody>
            <a:bodyPr/>
            <a:lstStyle/>
            <a:p>
              <a:endParaRPr lang="zh-CN" altLang="en-US"/>
            </a:p>
          </p:txBody>
        </p:sp>
        <p:sp>
          <p:nvSpPr>
            <p:cNvPr id="17776" name="Freeform 314"/>
            <p:cNvSpPr/>
            <p:nvPr/>
          </p:nvSpPr>
          <p:spPr bwMode="auto">
            <a:xfrm>
              <a:off x="1815" y="3529"/>
              <a:ext cx="8" cy="7"/>
            </a:xfrm>
            <a:custGeom>
              <a:avLst/>
              <a:gdLst>
                <a:gd name="T0" fmla="*/ 0 w 17"/>
                <a:gd name="T1" fmla="*/ 1 h 13"/>
                <a:gd name="T2" fmla="*/ 0 w 17"/>
                <a:gd name="T3" fmla="*/ 1 h 13"/>
                <a:gd name="T4" fmla="*/ 0 w 17"/>
                <a:gd name="T5" fmla="*/ 1 h 13"/>
                <a:gd name="T6" fmla="*/ 0 w 17"/>
                <a:gd name="T7" fmla="*/ 1 h 13"/>
                <a:gd name="T8" fmla="*/ 0 w 17"/>
                <a:gd name="T9" fmla="*/ 0 h 13"/>
                <a:gd name="T10" fmla="*/ 0 w 17"/>
                <a:gd name="T11" fmla="*/ 1 h 13"/>
                <a:gd name="T12" fmla="*/ 0 60000 65536"/>
                <a:gd name="T13" fmla="*/ 0 60000 65536"/>
                <a:gd name="T14" fmla="*/ 0 60000 65536"/>
                <a:gd name="T15" fmla="*/ 0 60000 65536"/>
                <a:gd name="T16" fmla="*/ 0 60000 65536"/>
                <a:gd name="T17" fmla="*/ 0 60000 65536"/>
                <a:gd name="T18" fmla="*/ 0 w 17"/>
                <a:gd name="T19" fmla="*/ 0 h 13"/>
                <a:gd name="T20" fmla="*/ 17 w 1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7" h="13">
                  <a:moveTo>
                    <a:pt x="17" y="9"/>
                  </a:moveTo>
                  <a:lnTo>
                    <a:pt x="12" y="13"/>
                  </a:lnTo>
                  <a:lnTo>
                    <a:pt x="5" y="12"/>
                  </a:lnTo>
                  <a:lnTo>
                    <a:pt x="0" y="6"/>
                  </a:lnTo>
                  <a:lnTo>
                    <a:pt x="2" y="0"/>
                  </a:lnTo>
                  <a:lnTo>
                    <a:pt x="17" y="9"/>
                  </a:lnTo>
                  <a:close/>
                </a:path>
              </a:pathLst>
            </a:custGeom>
            <a:solidFill>
              <a:srgbClr val="000000"/>
            </a:solidFill>
            <a:ln w="9525">
              <a:noFill/>
              <a:round/>
            </a:ln>
          </p:spPr>
          <p:txBody>
            <a:bodyPr/>
            <a:lstStyle/>
            <a:p>
              <a:endParaRPr lang="zh-CN" altLang="en-US"/>
            </a:p>
          </p:txBody>
        </p:sp>
        <p:sp>
          <p:nvSpPr>
            <p:cNvPr id="17777" name="Freeform 315"/>
            <p:cNvSpPr/>
            <p:nvPr/>
          </p:nvSpPr>
          <p:spPr bwMode="auto">
            <a:xfrm>
              <a:off x="1572" y="2576"/>
              <a:ext cx="325" cy="724"/>
            </a:xfrm>
            <a:custGeom>
              <a:avLst/>
              <a:gdLst>
                <a:gd name="T0" fmla="*/ 0 w 651"/>
                <a:gd name="T1" fmla="*/ 1 h 1447"/>
                <a:gd name="T2" fmla="*/ 0 w 651"/>
                <a:gd name="T3" fmla="*/ 1 h 1447"/>
                <a:gd name="T4" fmla="*/ 0 w 651"/>
                <a:gd name="T5" fmla="*/ 1 h 1447"/>
                <a:gd name="T6" fmla="*/ 0 w 651"/>
                <a:gd name="T7" fmla="*/ 1 h 1447"/>
                <a:gd name="T8" fmla="*/ 0 w 651"/>
                <a:gd name="T9" fmla="*/ 1 h 1447"/>
                <a:gd name="T10" fmla="*/ 0 w 651"/>
                <a:gd name="T11" fmla="*/ 1 h 1447"/>
                <a:gd name="T12" fmla="*/ 0 w 651"/>
                <a:gd name="T13" fmla="*/ 1 h 1447"/>
                <a:gd name="T14" fmla="*/ 0 w 651"/>
                <a:gd name="T15" fmla="*/ 1 h 1447"/>
                <a:gd name="T16" fmla="*/ 0 w 651"/>
                <a:gd name="T17" fmla="*/ 1 h 1447"/>
                <a:gd name="T18" fmla="*/ 0 w 651"/>
                <a:gd name="T19" fmla="*/ 1 h 1447"/>
                <a:gd name="T20" fmla="*/ 0 w 651"/>
                <a:gd name="T21" fmla="*/ 1 h 1447"/>
                <a:gd name="T22" fmla="*/ 0 w 651"/>
                <a:gd name="T23" fmla="*/ 1 h 1447"/>
                <a:gd name="T24" fmla="*/ 0 w 651"/>
                <a:gd name="T25" fmla="*/ 1 h 1447"/>
                <a:gd name="T26" fmla="*/ 0 w 651"/>
                <a:gd name="T27" fmla="*/ 1 h 1447"/>
                <a:gd name="T28" fmla="*/ 0 w 651"/>
                <a:gd name="T29" fmla="*/ 1 h 1447"/>
                <a:gd name="T30" fmla="*/ 0 w 651"/>
                <a:gd name="T31" fmla="*/ 1 h 1447"/>
                <a:gd name="T32" fmla="*/ 0 w 651"/>
                <a:gd name="T33" fmla="*/ 1 h 1447"/>
                <a:gd name="T34" fmla="*/ 0 w 651"/>
                <a:gd name="T35" fmla="*/ 1 h 1447"/>
                <a:gd name="T36" fmla="*/ 0 w 651"/>
                <a:gd name="T37" fmla="*/ 1 h 1447"/>
                <a:gd name="T38" fmla="*/ 0 w 651"/>
                <a:gd name="T39" fmla="*/ 1 h 1447"/>
                <a:gd name="T40" fmla="*/ 0 w 651"/>
                <a:gd name="T41" fmla="*/ 1 h 1447"/>
                <a:gd name="T42" fmla="*/ 0 w 651"/>
                <a:gd name="T43" fmla="*/ 1 h 1447"/>
                <a:gd name="T44" fmla="*/ 0 w 651"/>
                <a:gd name="T45" fmla="*/ 1 h 1447"/>
                <a:gd name="T46" fmla="*/ 0 w 651"/>
                <a:gd name="T47" fmla="*/ 1 h 1447"/>
                <a:gd name="T48" fmla="*/ 0 w 651"/>
                <a:gd name="T49" fmla="*/ 1 h 1447"/>
                <a:gd name="T50" fmla="*/ 0 w 651"/>
                <a:gd name="T51" fmla="*/ 1 h 1447"/>
                <a:gd name="T52" fmla="*/ 0 w 651"/>
                <a:gd name="T53" fmla="*/ 1 h 1447"/>
                <a:gd name="T54" fmla="*/ 0 w 651"/>
                <a:gd name="T55" fmla="*/ 1 h 1447"/>
                <a:gd name="T56" fmla="*/ 0 w 651"/>
                <a:gd name="T57" fmla="*/ 1 h 1447"/>
                <a:gd name="T58" fmla="*/ 0 w 651"/>
                <a:gd name="T59" fmla="*/ 1 h 1447"/>
                <a:gd name="T60" fmla="*/ 0 w 651"/>
                <a:gd name="T61" fmla="*/ 1 h 1447"/>
                <a:gd name="T62" fmla="*/ 0 w 651"/>
                <a:gd name="T63" fmla="*/ 1 h 1447"/>
                <a:gd name="T64" fmla="*/ 0 w 651"/>
                <a:gd name="T65" fmla="*/ 1 h 1447"/>
                <a:gd name="T66" fmla="*/ 0 w 651"/>
                <a:gd name="T67" fmla="*/ 1 h 1447"/>
                <a:gd name="T68" fmla="*/ 0 w 651"/>
                <a:gd name="T69" fmla="*/ 1 h 1447"/>
                <a:gd name="T70" fmla="*/ 0 w 651"/>
                <a:gd name="T71" fmla="*/ 1 h 1447"/>
                <a:gd name="T72" fmla="*/ 0 w 651"/>
                <a:gd name="T73" fmla="*/ 1 h 1447"/>
                <a:gd name="T74" fmla="*/ 0 w 651"/>
                <a:gd name="T75" fmla="*/ 1 h 1447"/>
                <a:gd name="T76" fmla="*/ 0 w 651"/>
                <a:gd name="T77" fmla="*/ 1 h 1447"/>
                <a:gd name="T78" fmla="*/ 0 w 651"/>
                <a:gd name="T79" fmla="*/ 1 h 1447"/>
                <a:gd name="T80" fmla="*/ 0 w 651"/>
                <a:gd name="T81" fmla="*/ 1 h 1447"/>
                <a:gd name="T82" fmla="*/ 0 w 651"/>
                <a:gd name="T83" fmla="*/ 1 h 1447"/>
                <a:gd name="T84" fmla="*/ 0 w 651"/>
                <a:gd name="T85" fmla="*/ 0 h 14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1"/>
                <a:gd name="T130" fmla="*/ 0 h 1447"/>
                <a:gd name="T131" fmla="*/ 651 w 651"/>
                <a:gd name="T132" fmla="*/ 1447 h 144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1" h="1447">
                  <a:moveTo>
                    <a:pt x="204" y="0"/>
                  </a:moveTo>
                  <a:lnTo>
                    <a:pt x="220" y="25"/>
                  </a:lnTo>
                  <a:lnTo>
                    <a:pt x="237" y="49"/>
                  </a:lnTo>
                  <a:lnTo>
                    <a:pt x="253" y="73"/>
                  </a:lnTo>
                  <a:lnTo>
                    <a:pt x="269" y="98"/>
                  </a:lnTo>
                  <a:lnTo>
                    <a:pt x="285" y="123"/>
                  </a:lnTo>
                  <a:lnTo>
                    <a:pt x="301" y="147"/>
                  </a:lnTo>
                  <a:lnTo>
                    <a:pt x="317" y="171"/>
                  </a:lnTo>
                  <a:lnTo>
                    <a:pt x="333" y="195"/>
                  </a:lnTo>
                  <a:lnTo>
                    <a:pt x="349" y="219"/>
                  </a:lnTo>
                  <a:lnTo>
                    <a:pt x="365" y="243"/>
                  </a:lnTo>
                  <a:lnTo>
                    <a:pt x="380" y="267"/>
                  </a:lnTo>
                  <a:lnTo>
                    <a:pt x="395" y="292"/>
                  </a:lnTo>
                  <a:lnTo>
                    <a:pt x="411" y="317"/>
                  </a:lnTo>
                  <a:lnTo>
                    <a:pt x="426" y="341"/>
                  </a:lnTo>
                  <a:lnTo>
                    <a:pt x="441" y="365"/>
                  </a:lnTo>
                  <a:lnTo>
                    <a:pt x="456" y="389"/>
                  </a:lnTo>
                  <a:lnTo>
                    <a:pt x="469" y="415"/>
                  </a:lnTo>
                  <a:lnTo>
                    <a:pt x="484" y="440"/>
                  </a:lnTo>
                  <a:lnTo>
                    <a:pt x="498" y="464"/>
                  </a:lnTo>
                  <a:lnTo>
                    <a:pt x="512" y="489"/>
                  </a:lnTo>
                  <a:lnTo>
                    <a:pt x="525" y="515"/>
                  </a:lnTo>
                  <a:lnTo>
                    <a:pt x="539" y="540"/>
                  </a:lnTo>
                  <a:lnTo>
                    <a:pt x="551" y="566"/>
                  </a:lnTo>
                  <a:lnTo>
                    <a:pt x="564" y="593"/>
                  </a:lnTo>
                  <a:lnTo>
                    <a:pt x="577" y="618"/>
                  </a:lnTo>
                  <a:lnTo>
                    <a:pt x="588" y="644"/>
                  </a:lnTo>
                  <a:lnTo>
                    <a:pt x="599" y="672"/>
                  </a:lnTo>
                  <a:lnTo>
                    <a:pt x="611" y="699"/>
                  </a:lnTo>
                  <a:lnTo>
                    <a:pt x="621" y="726"/>
                  </a:lnTo>
                  <a:lnTo>
                    <a:pt x="631" y="755"/>
                  </a:lnTo>
                  <a:lnTo>
                    <a:pt x="642" y="782"/>
                  </a:lnTo>
                  <a:lnTo>
                    <a:pt x="651" y="811"/>
                  </a:lnTo>
                  <a:lnTo>
                    <a:pt x="650" y="849"/>
                  </a:lnTo>
                  <a:lnTo>
                    <a:pt x="646" y="887"/>
                  </a:lnTo>
                  <a:lnTo>
                    <a:pt x="643" y="925"/>
                  </a:lnTo>
                  <a:lnTo>
                    <a:pt x="638" y="964"/>
                  </a:lnTo>
                  <a:lnTo>
                    <a:pt x="632" y="1003"/>
                  </a:lnTo>
                  <a:lnTo>
                    <a:pt x="627" y="1042"/>
                  </a:lnTo>
                  <a:lnTo>
                    <a:pt x="620" y="1081"/>
                  </a:lnTo>
                  <a:lnTo>
                    <a:pt x="612" y="1120"/>
                  </a:lnTo>
                  <a:lnTo>
                    <a:pt x="604" y="1160"/>
                  </a:lnTo>
                  <a:lnTo>
                    <a:pt x="595" y="1199"/>
                  </a:lnTo>
                  <a:lnTo>
                    <a:pt x="586" y="1238"/>
                  </a:lnTo>
                  <a:lnTo>
                    <a:pt x="575" y="1277"/>
                  </a:lnTo>
                  <a:lnTo>
                    <a:pt x="565" y="1315"/>
                  </a:lnTo>
                  <a:lnTo>
                    <a:pt x="554" y="1354"/>
                  </a:lnTo>
                  <a:lnTo>
                    <a:pt x="544" y="1392"/>
                  </a:lnTo>
                  <a:lnTo>
                    <a:pt x="532" y="1429"/>
                  </a:lnTo>
                  <a:lnTo>
                    <a:pt x="515" y="1433"/>
                  </a:lnTo>
                  <a:lnTo>
                    <a:pt x="496" y="1438"/>
                  </a:lnTo>
                  <a:lnTo>
                    <a:pt x="476" y="1441"/>
                  </a:lnTo>
                  <a:lnTo>
                    <a:pt x="457" y="1444"/>
                  </a:lnTo>
                  <a:lnTo>
                    <a:pt x="436" y="1446"/>
                  </a:lnTo>
                  <a:lnTo>
                    <a:pt x="417" y="1447"/>
                  </a:lnTo>
                  <a:lnTo>
                    <a:pt x="398" y="1447"/>
                  </a:lnTo>
                  <a:lnTo>
                    <a:pt x="378" y="1446"/>
                  </a:lnTo>
                  <a:lnTo>
                    <a:pt x="361" y="1444"/>
                  </a:lnTo>
                  <a:lnTo>
                    <a:pt x="344" y="1439"/>
                  </a:lnTo>
                  <a:lnTo>
                    <a:pt x="328" y="1433"/>
                  </a:lnTo>
                  <a:lnTo>
                    <a:pt x="314" y="1425"/>
                  </a:lnTo>
                  <a:lnTo>
                    <a:pt x="302" y="1416"/>
                  </a:lnTo>
                  <a:lnTo>
                    <a:pt x="292" y="1404"/>
                  </a:lnTo>
                  <a:lnTo>
                    <a:pt x="284" y="1392"/>
                  </a:lnTo>
                  <a:lnTo>
                    <a:pt x="279" y="1376"/>
                  </a:lnTo>
                  <a:lnTo>
                    <a:pt x="288" y="1341"/>
                  </a:lnTo>
                  <a:lnTo>
                    <a:pt x="296" y="1306"/>
                  </a:lnTo>
                  <a:lnTo>
                    <a:pt x="305" y="1271"/>
                  </a:lnTo>
                  <a:lnTo>
                    <a:pt x="312" y="1235"/>
                  </a:lnTo>
                  <a:lnTo>
                    <a:pt x="320" y="1200"/>
                  </a:lnTo>
                  <a:lnTo>
                    <a:pt x="327" y="1164"/>
                  </a:lnTo>
                  <a:lnTo>
                    <a:pt x="334" y="1129"/>
                  </a:lnTo>
                  <a:lnTo>
                    <a:pt x="339" y="1093"/>
                  </a:lnTo>
                  <a:lnTo>
                    <a:pt x="345" y="1057"/>
                  </a:lnTo>
                  <a:lnTo>
                    <a:pt x="351" y="1020"/>
                  </a:lnTo>
                  <a:lnTo>
                    <a:pt x="355" y="985"/>
                  </a:lnTo>
                  <a:lnTo>
                    <a:pt x="360" y="949"/>
                  </a:lnTo>
                  <a:lnTo>
                    <a:pt x="363" y="914"/>
                  </a:lnTo>
                  <a:lnTo>
                    <a:pt x="367" y="878"/>
                  </a:lnTo>
                  <a:lnTo>
                    <a:pt x="370" y="843"/>
                  </a:lnTo>
                  <a:lnTo>
                    <a:pt x="373" y="808"/>
                  </a:lnTo>
                  <a:lnTo>
                    <a:pt x="360" y="771"/>
                  </a:lnTo>
                  <a:lnTo>
                    <a:pt x="346" y="734"/>
                  </a:lnTo>
                  <a:lnTo>
                    <a:pt x="331" y="701"/>
                  </a:lnTo>
                  <a:lnTo>
                    <a:pt x="316" y="667"/>
                  </a:lnTo>
                  <a:lnTo>
                    <a:pt x="298" y="636"/>
                  </a:lnTo>
                  <a:lnTo>
                    <a:pt x="280" y="607"/>
                  </a:lnTo>
                  <a:lnTo>
                    <a:pt x="262" y="577"/>
                  </a:lnTo>
                  <a:lnTo>
                    <a:pt x="244" y="549"/>
                  </a:lnTo>
                  <a:lnTo>
                    <a:pt x="223" y="523"/>
                  </a:lnTo>
                  <a:lnTo>
                    <a:pt x="204" y="497"/>
                  </a:lnTo>
                  <a:lnTo>
                    <a:pt x="183" y="472"/>
                  </a:lnTo>
                  <a:lnTo>
                    <a:pt x="163" y="448"/>
                  </a:lnTo>
                  <a:lnTo>
                    <a:pt x="142" y="425"/>
                  </a:lnTo>
                  <a:lnTo>
                    <a:pt x="122" y="402"/>
                  </a:lnTo>
                  <a:lnTo>
                    <a:pt x="101" y="380"/>
                  </a:lnTo>
                  <a:lnTo>
                    <a:pt x="81" y="358"/>
                  </a:lnTo>
                  <a:lnTo>
                    <a:pt x="75" y="346"/>
                  </a:lnTo>
                  <a:lnTo>
                    <a:pt x="70" y="333"/>
                  </a:lnTo>
                  <a:lnTo>
                    <a:pt x="65" y="321"/>
                  </a:lnTo>
                  <a:lnTo>
                    <a:pt x="59" y="309"/>
                  </a:lnTo>
                  <a:lnTo>
                    <a:pt x="54" y="296"/>
                  </a:lnTo>
                  <a:lnTo>
                    <a:pt x="49" y="285"/>
                  </a:lnTo>
                  <a:lnTo>
                    <a:pt x="44" y="272"/>
                  </a:lnTo>
                  <a:lnTo>
                    <a:pt x="39" y="259"/>
                  </a:lnTo>
                  <a:lnTo>
                    <a:pt x="34" y="248"/>
                  </a:lnTo>
                  <a:lnTo>
                    <a:pt x="29" y="235"/>
                  </a:lnTo>
                  <a:lnTo>
                    <a:pt x="24" y="224"/>
                  </a:lnTo>
                  <a:lnTo>
                    <a:pt x="19" y="211"/>
                  </a:lnTo>
                  <a:lnTo>
                    <a:pt x="15" y="200"/>
                  </a:lnTo>
                  <a:lnTo>
                    <a:pt x="9" y="188"/>
                  </a:lnTo>
                  <a:lnTo>
                    <a:pt x="4" y="175"/>
                  </a:lnTo>
                  <a:lnTo>
                    <a:pt x="0" y="164"/>
                  </a:lnTo>
                  <a:lnTo>
                    <a:pt x="2" y="163"/>
                  </a:lnTo>
                  <a:lnTo>
                    <a:pt x="9" y="157"/>
                  </a:lnTo>
                  <a:lnTo>
                    <a:pt x="19" y="150"/>
                  </a:lnTo>
                  <a:lnTo>
                    <a:pt x="33" y="141"/>
                  </a:lnTo>
                  <a:lnTo>
                    <a:pt x="49" y="129"/>
                  </a:lnTo>
                  <a:lnTo>
                    <a:pt x="66" y="116"/>
                  </a:lnTo>
                  <a:lnTo>
                    <a:pt x="85" y="102"/>
                  </a:lnTo>
                  <a:lnTo>
                    <a:pt x="105" y="88"/>
                  </a:lnTo>
                  <a:lnTo>
                    <a:pt x="124" y="73"/>
                  </a:lnTo>
                  <a:lnTo>
                    <a:pt x="142" y="58"/>
                  </a:lnTo>
                  <a:lnTo>
                    <a:pt x="160" y="44"/>
                  </a:lnTo>
                  <a:lnTo>
                    <a:pt x="175" y="32"/>
                  </a:lnTo>
                  <a:lnTo>
                    <a:pt x="188" y="20"/>
                  </a:lnTo>
                  <a:lnTo>
                    <a:pt x="197" y="11"/>
                  </a:lnTo>
                  <a:lnTo>
                    <a:pt x="203" y="4"/>
                  </a:lnTo>
                  <a:lnTo>
                    <a:pt x="204" y="0"/>
                  </a:lnTo>
                  <a:close/>
                </a:path>
              </a:pathLst>
            </a:custGeom>
            <a:solidFill>
              <a:srgbClr val="0000FF"/>
            </a:solidFill>
            <a:ln w="9525">
              <a:noFill/>
              <a:round/>
            </a:ln>
          </p:spPr>
          <p:txBody>
            <a:bodyPr/>
            <a:lstStyle/>
            <a:p>
              <a:endParaRPr lang="zh-CN" altLang="en-US"/>
            </a:p>
          </p:txBody>
        </p:sp>
        <p:sp>
          <p:nvSpPr>
            <p:cNvPr id="17778" name="Freeform 316"/>
            <p:cNvSpPr/>
            <p:nvPr/>
          </p:nvSpPr>
          <p:spPr bwMode="auto">
            <a:xfrm>
              <a:off x="1670" y="2573"/>
              <a:ext cx="232" cy="414"/>
            </a:xfrm>
            <a:custGeom>
              <a:avLst/>
              <a:gdLst>
                <a:gd name="T0" fmla="*/ 0 w 465"/>
                <a:gd name="T1" fmla="*/ 1 h 826"/>
                <a:gd name="T2" fmla="*/ 0 w 465"/>
                <a:gd name="T3" fmla="*/ 1 h 826"/>
                <a:gd name="T4" fmla="*/ 0 w 465"/>
                <a:gd name="T5" fmla="*/ 1 h 826"/>
                <a:gd name="T6" fmla="*/ 0 w 465"/>
                <a:gd name="T7" fmla="*/ 1 h 826"/>
                <a:gd name="T8" fmla="*/ 0 w 465"/>
                <a:gd name="T9" fmla="*/ 1 h 826"/>
                <a:gd name="T10" fmla="*/ 0 w 465"/>
                <a:gd name="T11" fmla="*/ 1 h 826"/>
                <a:gd name="T12" fmla="*/ 0 w 465"/>
                <a:gd name="T13" fmla="*/ 1 h 826"/>
                <a:gd name="T14" fmla="*/ 0 w 465"/>
                <a:gd name="T15" fmla="*/ 1 h 826"/>
                <a:gd name="T16" fmla="*/ 0 w 465"/>
                <a:gd name="T17" fmla="*/ 1 h 826"/>
                <a:gd name="T18" fmla="*/ 0 w 465"/>
                <a:gd name="T19" fmla="*/ 1 h 826"/>
                <a:gd name="T20" fmla="*/ 0 w 465"/>
                <a:gd name="T21" fmla="*/ 1 h 826"/>
                <a:gd name="T22" fmla="*/ 0 w 465"/>
                <a:gd name="T23" fmla="*/ 1 h 826"/>
                <a:gd name="T24" fmla="*/ 0 w 465"/>
                <a:gd name="T25" fmla="*/ 1 h 826"/>
                <a:gd name="T26" fmla="*/ 0 w 465"/>
                <a:gd name="T27" fmla="*/ 1 h 826"/>
                <a:gd name="T28" fmla="*/ 0 w 465"/>
                <a:gd name="T29" fmla="*/ 1 h 826"/>
                <a:gd name="T30" fmla="*/ 0 w 465"/>
                <a:gd name="T31" fmla="*/ 1 h 826"/>
                <a:gd name="T32" fmla="*/ 0 w 465"/>
                <a:gd name="T33" fmla="*/ 1 h 826"/>
                <a:gd name="T34" fmla="*/ 0 w 465"/>
                <a:gd name="T35" fmla="*/ 1 h 826"/>
                <a:gd name="T36" fmla="*/ 0 w 465"/>
                <a:gd name="T37" fmla="*/ 1 h 826"/>
                <a:gd name="T38" fmla="*/ 0 w 465"/>
                <a:gd name="T39" fmla="*/ 1 h 826"/>
                <a:gd name="T40" fmla="*/ 0 w 465"/>
                <a:gd name="T41" fmla="*/ 1 h 826"/>
                <a:gd name="T42" fmla="*/ 0 w 465"/>
                <a:gd name="T43" fmla="*/ 1 h 826"/>
                <a:gd name="T44" fmla="*/ 0 w 465"/>
                <a:gd name="T45" fmla="*/ 1 h 826"/>
                <a:gd name="T46" fmla="*/ 0 w 465"/>
                <a:gd name="T47" fmla="*/ 1 h 826"/>
                <a:gd name="T48" fmla="*/ 0 w 465"/>
                <a:gd name="T49" fmla="*/ 1 h 826"/>
                <a:gd name="T50" fmla="*/ 0 w 465"/>
                <a:gd name="T51" fmla="*/ 1 h 826"/>
                <a:gd name="T52" fmla="*/ 0 w 465"/>
                <a:gd name="T53" fmla="*/ 1 h 826"/>
                <a:gd name="T54" fmla="*/ 0 w 465"/>
                <a:gd name="T55" fmla="*/ 1 h 826"/>
                <a:gd name="T56" fmla="*/ 0 w 465"/>
                <a:gd name="T57" fmla="*/ 1 h 826"/>
                <a:gd name="T58" fmla="*/ 0 w 465"/>
                <a:gd name="T59" fmla="*/ 1 h 826"/>
                <a:gd name="T60" fmla="*/ 0 w 465"/>
                <a:gd name="T61" fmla="*/ 1 h 826"/>
                <a:gd name="T62" fmla="*/ 0 w 465"/>
                <a:gd name="T63" fmla="*/ 1 h 826"/>
                <a:gd name="T64" fmla="*/ 0 w 465"/>
                <a:gd name="T65" fmla="*/ 1 h 826"/>
                <a:gd name="T66" fmla="*/ 0 w 465"/>
                <a:gd name="T67" fmla="*/ 1 h 826"/>
                <a:gd name="T68" fmla="*/ 0 w 465"/>
                <a:gd name="T69" fmla="*/ 1 h 826"/>
                <a:gd name="T70" fmla="*/ 0 w 465"/>
                <a:gd name="T71" fmla="*/ 1 h 826"/>
                <a:gd name="T72" fmla="*/ 0 w 465"/>
                <a:gd name="T73" fmla="*/ 1 h 8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5"/>
                <a:gd name="T112" fmla="*/ 0 h 826"/>
                <a:gd name="T113" fmla="*/ 465 w 465"/>
                <a:gd name="T114" fmla="*/ 826 h 8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5" h="826">
                  <a:moveTo>
                    <a:pt x="444" y="817"/>
                  </a:moveTo>
                  <a:lnTo>
                    <a:pt x="446" y="821"/>
                  </a:lnTo>
                  <a:lnTo>
                    <a:pt x="436" y="792"/>
                  </a:lnTo>
                  <a:lnTo>
                    <a:pt x="426" y="764"/>
                  </a:lnTo>
                  <a:lnTo>
                    <a:pt x="416" y="736"/>
                  </a:lnTo>
                  <a:lnTo>
                    <a:pt x="406" y="708"/>
                  </a:lnTo>
                  <a:lnTo>
                    <a:pt x="394" y="682"/>
                  </a:lnTo>
                  <a:lnTo>
                    <a:pt x="383" y="654"/>
                  </a:lnTo>
                  <a:lnTo>
                    <a:pt x="371" y="629"/>
                  </a:lnTo>
                  <a:lnTo>
                    <a:pt x="359" y="603"/>
                  </a:lnTo>
                  <a:lnTo>
                    <a:pt x="346" y="577"/>
                  </a:lnTo>
                  <a:lnTo>
                    <a:pt x="334" y="550"/>
                  </a:lnTo>
                  <a:lnTo>
                    <a:pt x="320" y="525"/>
                  </a:lnTo>
                  <a:lnTo>
                    <a:pt x="306" y="500"/>
                  </a:lnTo>
                  <a:lnTo>
                    <a:pt x="293" y="475"/>
                  </a:lnTo>
                  <a:lnTo>
                    <a:pt x="279" y="450"/>
                  </a:lnTo>
                  <a:lnTo>
                    <a:pt x="264" y="425"/>
                  </a:lnTo>
                  <a:lnTo>
                    <a:pt x="251" y="400"/>
                  </a:lnTo>
                  <a:lnTo>
                    <a:pt x="237" y="377"/>
                  </a:lnTo>
                  <a:lnTo>
                    <a:pt x="222" y="353"/>
                  </a:lnTo>
                  <a:lnTo>
                    <a:pt x="207" y="329"/>
                  </a:lnTo>
                  <a:lnTo>
                    <a:pt x="191" y="303"/>
                  </a:lnTo>
                  <a:lnTo>
                    <a:pt x="177" y="279"/>
                  </a:lnTo>
                  <a:lnTo>
                    <a:pt x="161" y="255"/>
                  </a:lnTo>
                  <a:lnTo>
                    <a:pt x="145" y="231"/>
                  </a:lnTo>
                  <a:lnTo>
                    <a:pt x="129" y="207"/>
                  </a:lnTo>
                  <a:lnTo>
                    <a:pt x="113" y="183"/>
                  </a:lnTo>
                  <a:lnTo>
                    <a:pt x="97" y="158"/>
                  </a:lnTo>
                  <a:lnTo>
                    <a:pt x="81" y="134"/>
                  </a:lnTo>
                  <a:lnTo>
                    <a:pt x="65" y="110"/>
                  </a:lnTo>
                  <a:lnTo>
                    <a:pt x="49" y="85"/>
                  </a:lnTo>
                  <a:lnTo>
                    <a:pt x="33" y="61"/>
                  </a:lnTo>
                  <a:lnTo>
                    <a:pt x="16" y="37"/>
                  </a:lnTo>
                  <a:lnTo>
                    <a:pt x="0" y="11"/>
                  </a:lnTo>
                  <a:lnTo>
                    <a:pt x="16" y="0"/>
                  </a:lnTo>
                  <a:lnTo>
                    <a:pt x="32" y="25"/>
                  </a:lnTo>
                  <a:lnTo>
                    <a:pt x="49" y="49"/>
                  </a:lnTo>
                  <a:lnTo>
                    <a:pt x="65" y="73"/>
                  </a:lnTo>
                  <a:lnTo>
                    <a:pt x="81" y="99"/>
                  </a:lnTo>
                  <a:lnTo>
                    <a:pt x="97" y="123"/>
                  </a:lnTo>
                  <a:lnTo>
                    <a:pt x="113" y="147"/>
                  </a:lnTo>
                  <a:lnTo>
                    <a:pt x="129" y="171"/>
                  </a:lnTo>
                  <a:lnTo>
                    <a:pt x="145" y="195"/>
                  </a:lnTo>
                  <a:lnTo>
                    <a:pt x="161" y="219"/>
                  </a:lnTo>
                  <a:lnTo>
                    <a:pt x="177" y="243"/>
                  </a:lnTo>
                  <a:lnTo>
                    <a:pt x="192" y="268"/>
                  </a:lnTo>
                  <a:lnTo>
                    <a:pt x="207" y="292"/>
                  </a:lnTo>
                  <a:lnTo>
                    <a:pt x="223" y="317"/>
                  </a:lnTo>
                  <a:lnTo>
                    <a:pt x="238" y="341"/>
                  </a:lnTo>
                  <a:lnTo>
                    <a:pt x="253" y="365"/>
                  </a:lnTo>
                  <a:lnTo>
                    <a:pt x="269" y="391"/>
                  </a:lnTo>
                  <a:lnTo>
                    <a:pt x="283" y="416"/>
                  </a:lnTo>
                  <a:lnTo>
                    <a:pt x="297" y="441"/>
                  </a:lnTo>
                  <a:lnTo>
                    <a:pt x="311" y="465"/>
                  </a:lnTo>
                  <a:lnTo>
                    <a:pt x="325" y="491"/>
                  </a:lnTo>
                  <a:lnTo>
                    <a:pt x="338" y="516"/>
                  </a:lnTo>
                  <a:lnTo>
                    <a:pt x="352" y="541"/>
                  </a:lnTo>
                  <a:lnTo>
                    <a:pt x="365" y="568"/>
                  </a:lnTo>
                  <a:lnTo>
                    <a:pt x="377" y="594"/>
                  </a:lnTo>
                  <a:lnTo>
                    <a:pt x="390" y="619"/>
                  </a:lnTo>
                  <a:lnTo>
                    <a:pt x="401" y="647"/>
                  </a:lnTo>
                  <a:lnTo>
                    <a:pt x="412" y="675"/>
                  </a:lnTo>
                  <a:lnTo>
                    <a:pt x="424" y="701"/>
                  </a:lnTo>
                  <a:lnTo>
                    <a:pt x="434" y="729"/>
                  </a:lnTo>
                  <a:lnTo>
                    <a:pt x="444" y="757"/>
                  </a:lnTo>
                  <a:lnTo>
                    <a:pt x="455" y="785"/>
                  </a:lnTo>
                  <a:lnTo>
                    <a:pt x="464" y="814"/>
                  </a:lnTo>
                  <a:lnTo>
                    <a:pt x="465" y="817"/>
                  </a:lnTo>
                  <a:lnTo>
                    <a:pt x="464" y="814"/>
                  </a:lnTo>
                  <a:lnTo>
                    <a:pt x="464" y="822"/>
                  </a:lnTo>
                  <a:lnTo>
                    <a:pt x="458" y="825"/>
                  </a:lnTo>
                  <a:lnTo>
                    <a:pt x="451" y="826"/>
                  </a:lnTo>
                  <a:lnTo>
                    <a:pt x="446" y="821"/>
                  </a:lnTo>
                  <a:lnTo>
                    <a:pt x="444" y="817"/>
                  </a:lnTo>
                  <a:close/>
                </a:path>
              </a:pathLst>
            </a:custGeom>
            <a:solidFill>
              <a:srgbClr val="000000"/>
            </a:solidFill>
            <a:ln w="9525">
              <a:noFill/>
              <a:round/>
            </a:ln>
          </p:spPr>
          <p:txBody>
            <a:bodyPr/>
            <a:lstStyle/>
            <a:p>
              <a:endParaRPr lang="zh-CN" altLang="en-US"/>
            </a:p>
          </p:txBody>
        </p:sp>
        <p:sp>
          <p:nvSpPr>
            <p:cNvPr id="17779" name="Freeform 317"/>
            <p:cNvSpPr/>
            <p:nvPr/>
          </p:nvSpPr>
          <p:spPr bwMode="auto">
            <a:xfrm>
              <a:off x="1833" y="2982"/>
              <a:ext cx="69" cy="313"/>
            </a:xfrm>
            <a:custGeom>
              <a:avLst/>
              <a:gdLst>
                <a:gd name="T0" fmla="*/ 1 w 138"/>
                <a:gd name="T1" fmla="*/ 0 h 627"/>
                <a:gd name="T2" fmla="*/ 0 w 138"/>
                <a:gd name="T3" fmla="*/ 0 h 627"/>
                <a:gd name="T4" fmla="*/ 1 w 138"/>
                <a:gd name="T5" fmla="*/ 0 h 627"/>
                <a:gd name="T6" fmla="*/ 1 w 138"/>
                <a:gd name="T7" fmla="*/ 0 h 627"/>
                <a:gd name="T8" fmla="*/ 1 w 138"/>
                <a:gd name="T9" fmla="*/ 0 h 627"/>
                <a:gd name="T10" fmla="*/ 1 w 138"/>
                <a:gd name="T11" fmla="*/ 0 h 627"/>
                <a:gd name="T12" fmla="*/ 1 w 138"/>
                <a:gd name="T13" fmla="*/ 0 h 627"/>
                <a:gd name="T14" fmla="*/ 1 w 138"/>
                <a:gd name="T15" fmla="*/ 0 h 627"/>
                <a:gd name="T16" fmla="*/ 1 w 138"/>
                <a:gd name="T17" fmla="*/ 0 h 627"/>
                <a:gd name="T18" fmla="*/ 1 w 138"/>
                <a:gd name="T19" fmla="*/ 0 h 627"/>
                <a:gd name="T20" fmla="*/ 1 w 138"/>
                <a:gd name="T21" fmla="*/ 0 h 627"/>
                <a:gd name="T22" fmla="*/ 1 w 138"/>
                <a:gd name="T23" fmla="*/ 0 h 627"/>
                <a:gd name="T24" fmla="*/ 1 w 138"/>
                <a:gd name="T25" fmla="*/ 0 h 627"/>
                <a:gd name="T26" fmla="*/ 1 w 138"/>
                <a:gd name="T27" fmla="*/ 0 h 627"/>
                <a:gd name="T28" fmla="*/ 1 w 138"/>
                <a:gd name="T29" fmla="*/ 0 h 627"/>
                <a:gd name="T30" fmla="*/ 1 w 138"/>
                <a:gd name="T31" fmla="*/ 0 h 627"/>
                <a:gd name="T32" fmla="*/ 1 w 138"/>
                <a:gd name="T33" fmla="*/ 0 h 627"/>
                <a:gd name="T34" fmla="*/ 1 w 138"/>
                <a:gd name="T35" fmla="*/ 0 h 627"/>
                <a:gd name="T36" fmla="*/ 1 w 138"/>
                <a:gd name="T37" fmla="*/ 0 h 627"/>
                <a:gd name="T38" fmla="*/ 1 w 138"/>
                <a:gd name="T39" fmla="*/ 0 h 627"/>
                <a:gd name="T40" fmla="*/ 1 w 138"/>
                <a:gd name="T41" fmla="*/ 0 h 627"/>
                <a:gd name="T42" fmla="*/ 1 w 138"/>
                <a:gd name="T43" fmla="*/ 0 h 627"/>
                <a:gd name="T44" fmla="*/ 1 w 138"/>
                <a:gd name="T45" fmla="*/ 0 h 627"/>
                <a:gd name="T46" fmla="*/ 1 w 138"/>
                <a:gd name="T47" fmla="*/ 0 h 627"/>
                <a:gd name="T48" fmla="*/ 1 w 138"/>
                <a:gd name="T49" fmla="*/ 0 h 627"/>
                <a:gd name="T50" fmla="*/ 1 w 138"/>
                <a:gd name="T51" fmla="*/ 0 h 627"/>
                <a:gd name="T52" fmla="*/ 1 w 138"/>
                <a:gd name="T53" fmla="*/ 0 h 627"/>
                <a:gd name="T54" fmla="*/ 1 w 138"/>
                <a:gd name="T55" fmla="*/ 0 h 627"/>
                <a:gd name="T56" fmla="*/ 1 w 138"/>
                <a:gd name="T57" fmla="*/ 0 h 627"/>
                <a:gd name="T58" fmla="*/ 1 w 138"/>
                <a:gd name="T59" fmla="*/ 0 h 627"/>
                <a:gd name="T60" fmla="*/ 1 w 138"/>
                <a:gd name="T61" fmla="*/ 0 h 627"/>
                <a:gd name="T62" fmla="*/ 1 w 138"/>
                <a:gd name="T63" fmla="*/ 0 h 627"/>
                <a:gd name="T64" fmla="*/ 1 w 138"/>
                <a:gd name="T65" fmla="*/ 0 h 627"/>
                <a:gd name="T66" fmla="*/ 1 w 138"/>
                <a:gd name="T67" fmla="*/ 0 h 627"/>
                <a:gd name="T68" fmla="*/ 1 w 138"/>
                <a:gd name="T69" fmla="*/ 0 h 627"/>
                <a:gd name="T70" fmla="*/ 1 w 138"/>
                <a:gd name="T71" fmla="*/ 0 h 627"/>
                <a:gd name="T72" fmla="*/ 1 w 138"/>
                <a:gd name="T73" fmla="*/ 0 h 627"/>
                <a:gd name="T74" fmla="*/ 1 w 138"/>
                <a:gd name="T75" fmla="*/ 0 h 627"/>
                <a:gd name="T76" fmla="*/ 1 w 138"/>
                <a:gd name="T77" fmla="*/ 0 h 627"/>
                <a:gd name="T78" fmla="*/ 0 w 138"/>
                <a:gd name="T79" fmla="*/ 0 h 627"/>
                <a:gd name="T80" fmla="*/ 0 w 138"/>
                <a:gd name="T81" fmla="*/ 0 h 627"/>
                <a:gd name="T82" fmla="*/ 1 w 138"/>
                <a:gd name="T83" fmla="*/ 0 h 6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8"/>
                <a:gd name="T127" fmla="*/ 0 h 627"/>
                <a:gd name="T128" fmla="*/ 138 w 138"/>
                <a:gd name="T129" fmla="*/ 627 h 6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8" h="627">
                  <a:moveTo>
                    <a:pt x="7" y="608"/>
                  </a:moveTo>
                  <a:lnTo>
                    <a:pt x="0" y="614"/>
                  </a:lnTo>
                  <a:lnTo>
                    <a:pt x="11" y="578"/>
                  </a:lnTo>
                  <a:lnTo>
                    <a:pt x="22" y="541"/>
                  </a:lnTo>
                  <a:lnTo>
                    <a:pt x="33" y="501"/>
                  </a:lnTo>
                  <a:lnTo>
                    <a:pt x="43" y="464"/>
                  </a:lnTo>
                  <a:lnTo>
                    <a:pt x="54" y="424"/>
                  </a:lnTo>
                  <a:lnTo>
                    <a:pt x="62" y="385"/>
                  </a:lnTo>
                  <a:lnTo>
                    <a:pt x="71" y="346"/>
                  </a:lnTo>
                  <a:lnTo>
                    <a:pt x="79" y="307"/>
                  </a:lnTo>
                  <a:lnTo>
                    <a:pt x="87" y="268"/>
                  </a:lnTo>
                  <a:lnTo>
                    <a:pt x="93" y="230"/>
                  </a:lnTo>
                  <a:lnTo>
                    <a:pt x="99" y="191"/>
                  </a:lnTo>
                  <a:lnTo>
                    <a:pt x="105" y="152"/>
                  </a:lnTo>
                  <a:lnTo>
                    <a:pt x="109" y="113"/>
                  </a:lnTo>
                  <a:lnTo>
                    <a:pt x="113" y="75"/>
                  </a:lnTo>
                  <a:lnTo>
                    <a:pt x="116" y="38"/>
                  </a:lnTo>
                  <a:lnTo>
                    <a:pt x="117" y="0"/>
                  </a:lnTo>
                  <a:lnTo>
                    <a:pt x="138" y="0"/>
                  </a:lnTo>
                  <a:lnTo>
                    <a:pt x="137" y="38"/>
                  </a:lnTo>
                  <a:lnTo>
                    <a:pt x="133" y="77"/>
                  </a:lnTo>
                  <a:lnTo>
                    <a:pt x="130" y="115"/>
                  </a:lnTo>
                  <a:lnTo>
                    <a:pt x="125" y="154"/>
                  </a:lnTo>
                  <a:lnTo>
                    <a:pt x="120" y="193"/>
                  </a:lnTo>
                  <a:lnTo>
                    <a:pt x="114" y="232"/>
                  </a:lnTo>
                  <a:lnTo>
                    <a:pt x="107" y="273"/>
                  </a:lnTo>
                  <a:lnTo>
                    <a:pt x="99" y="312"/>
                  </a:lnTo>
                  <a:lnTo>
                    <a:pt x="91" y="351"/>
                  </a:lnTo>
                  <a:lnTo>
                    <a:pt x="82" y="390"/>
                  </a:lnTo>
                  <a:lnTo>
                    <a:pt x="72" y="429"/>
                  </a:lnTo>
                  <a:lnTo>
                    <a:pt x="62" y="468"/>
                  </a:lnTo>
                  <a:lnTo>
                    <a:pt x="51" y="506"/>
                  </a:lnTo>
                  <a:lnTo>
                    <a:pt x="40" y="545"/>
                  </a:lnTo>
                  <a:lnTo>
                    <a:pt x="30" y="583"/>
                  </a:lnTo>
                  <a:lnTo>
                    <a:pt x="18" y="621"/>
                  </a:lnTo>
                  <a:lnTo>
                    <a:pt x="11" y="627"/>
                  </a:lnTo>
                  <a:lnTo>
                    <a:pt x="18" y="621"/>
                  </a:lnTo>
                  <a:lnTo>
                    <a:pt x="13" y="627"/>
                  </a:lnTo>
                  <a:lnTo>
                    <a:pt x="6" y="626"/>
                  </a:lnTo>
                  <a:lnTo>
                    <a:pt x="0" y="622"/>
                  </a:lnTo>
                  <a:lnTo>
                    <a:pt x="0" y="614"/>
                  </a:lnTo>
                  <a:lnTo>
                    <a:pt x="7" y="608"/>
                  </a:lnTo>
                  <a:close/>
                </a:path>
              </a:pathLst>
            </a:custGeom>
            <a:solidFill>
              <a:srgbClr val="000000"/>
            </a:solidFill>
            <a:ln w="9525">
              <a:noFill/>
              <a:round/>
            </a:ln>
          </p:spPr>
          <p:txBody>
            <a:bodyPr/>
            <a:lstStyle/>
            <a:p>
              <a:endParaRPr lang="zh-CN" altLang="en-US"/>
            </a:p>
          </p:txBody>
        </p:sp>
        <p:sp>
          <p:nvSpPr>
            <p:cNvPr id="17780" name="Freeform 318"/>
            <p:cNvSpPr/>
            <p:nvPr/>
          </p:nvSpPr>
          <p:spPr bwMode="auto">
            <a:xfrm>
              <a:off x="1706" y="3259"/>
              <a:ext cx="133" cy="46"/>
            </a:xfrm>
            <a:custGeom>
              <a:avLst/>
              <a:gdLst>
                <a:gd name="T0" fmla="*/ 1 w 265"/>
                <a:gd name="T1" fmla="*/ 1 h 92"/>
                <a:gd name="T2" fmla="*/ 1 w 265"/>
                <a:gd name="T3" fmla="*/ 1 h 92"/>
                <a:gd name="T4" fmla="*/ 1 w 265"/>
                <a:gd name="T5" fmla="*/ 1 h 92"/>
                <a:gd name="T6" fmla="*/ 1 w 265"/>
                <a:gd name="T7" fmla="*/ 1 h 92"/>
                <a:gd name="T8" fmla="*/ 1 w 265"/>
                <a:gd name="T9" fmla="*/ 1 h 92"/>
                <a:gd name="T10" fmla="*/ 1 w 265"/>
                <a:gd name="T11" fmla="*/ 1 h 92"/>
                <a:gd name="T12" fmla="*/ 1 w 265"/>
                <a:gd name="T13" fmla="*/ 1 h 92"/>
                <a:gd name="T14" fmla="*/ 1 w 265"/>
                <a:gd name="T15" fmla="*/ 1 h 92"/>
                <a:gd name="T16" fmla="*/ 1 w 265"/>
                <a:gd name="T17" fmla="*/ 1 h 92"/>
                <a:gd name="T18" fmla="*/ 1 w 265"/>
                <a:gd name="T19" fmla="*/ 1 h 92"/>
                <a:gd name="T20" fmla="*/ 1 w 265"/>
                <a:gd name="T21" fmla="*/ 1 h 92"/>
                <a:gd name="T22" fmla="*/ 1 w 265"/>
                <a:gd name="T23" fmla="*/ 1 h 92"/>
                <a:gd name="T24" fmla="*/ 1 w 265"/>
                <a:gd name="T25" fmla="*/ 1 h 92"/>
                <a:gd name="T26" fmla="*/ 1 w 265"/>
                <a:gd name="T27" fmla="*/ 1 h 92"/>
                <a:gd name="T28" fmla="*/ 1 w 265"/>
                <a:gd name="T29" fmla="*/ 1 h 92"/>
                <a:gd name="T30" fmla="*/ 1 w 265"/>
                <a:gd name="T31" fmla="*/ 1 h 92"/>
                <a:gd name="T32" fmla="*/ 1 w 265"/>
                <a:gd name="T33" fmla="*/ 1 h 92"/>
                <a:gd name="T34" fmla="*/ 1 w 265"/>
                <a:gd name="T35" fmla="*/ 1 h 92"/>
                <a:gd name="T36" fmla="*/ 1 w 265"/>
                <a:gd name="T37" fmla="*/ 1 h 92"/>
                <a:gd name="T38" fmla="*/ 1 w 265"/>
                <a:gd name="T39" fmla="*/ 1 h 92"/>
                <a:gd name="T40" fmla="*/ 1 w 265"/>
                <a:gd name="T41" fmla="*/ 1 h 92"/>
                <a:gd name="T42" fmla="*/ 1 w 265"/>
                <a:gd name="T43" fmla="*/ 1 h 92"/>
                <a:gd name="T44" fmla="*/ 1 w 265"/>
                <a:gd name="T45" fmla="*/ 1 h 92"/>
                <a:gd name="T46" fmla="*/ 1 w 265"/>
                <a:gd name="T47" fmla="*/ 1 h 92"/>
                <a:gd name="T48" fmla="*/ 1 w 265"/>
                <a:gd name="T49" fmla="*/ 1 h 92"/>
                <a:gd name="T50" fmla="*/ 1 w 265"/>
                <a:gd name="T51" fmla="*/ 1 h 92"/>
                <a:gd name="T52" fmla="*/ 1 w 265"/>
                <a:gd name="T53" fmla="*/ 1 h 92"/>
                <a:gd name="T54" fmla="*/ 1 w 265"/>
                <a:gd name="T55" fmla="*/ 1 h 92"/>
                <a:gd name="T56" fmla="*/ 1 w 265"/>
                <a:gd name="T57" fmla="*/ 1 h 92"/>
                <a:gd name="T58" fmla="*/ 1 w 265"/>
                <a:gd name="T59" fmla="*/ 1 h 92"/>
                <a:gd name="T60" fmla="*/ 1 w 265"/>
                <a:gd name="T61" fmla="*/ 1 h 92"/>
                <a:gd name="T62" fmla="*/ 1 w 265"/>
                <a:gd name="T63" fmla="*/ 1 h 92"/>
                <a:gd name="T64" fmla="*/ 1 w 265"/>
                <a:gd name="T65" fmla="*/ 1 h 92"/>
                <a:gd name="T66" fmla="*/ 1 w 265"/>
                <a:gd name="T67" fmla="*/ 1 h 92"/>
                <a:gd name="T68" fmla="*/ 0 w 265"/>
                <a:gd name="T69" fmla="*/ 1 h 92"/>
                <a:gd name="T70" fmla="*/ 1 w 265"/>
                <a:gd name="T71" fmla="*/ 1 h 92"/>
                <a:gd name="T72" fmla="*/ 0 w 265"/>
                <a:gd name="T73" fmla="*/ 1 h 92"/>
                <a:gd name="T74" fmla="*/ 1 w 265"/>
                <a:gd name="T75" fmla="*/ 1 h 92"/>
                <a:gd name="T76" fmla="*/ 1 w 265"/>
                <a:gd name="T77" fmla="*/ 0 h 92"/>
                <a:gd name="T78" fmla="*/ 1 w 265"/>
                <a:gd name="T79" fmla="*/ 1 h 92"/>
                <a:gd name="T80" fmla="*/ 1 w 265"/>
                <a:gd name="T81" fmla="*/ 1 h 92"/>
                <a:gd name="T82" fmla="*/ 1 w 265"/>
                <a:gd name="T83" fmla="*/ 1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65"/>
                <a:gd name="T127" fmla="*/ 0 h 92"/>
                <a:gd name="T128" fmla="*/ 265 w 265"/>
                <a:gd name="T129" fmla="*/ 92 h 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65" h="92">
                  <a:moveTo>
                    <a:pt x="19" y="13"/>
                  </a:moveTo>
                  <a:lnTo>
                    <a:pt x="20" y="8"/>
                  </a:lnTo>
                  <a:lnTo>
                    <a:pt x="24" y="23"/>
                  </a:lnTo>
                  <a:lnTo>
                    <a:pt x="31" y="34"/>
                  </a:lnTo>
                  <a:lnTo>
                    <a:pt x="40" y="44"/>
                  </a:lnTo>
                  <a:lnTo>
                    <a:pt x="51" y="52"/>
                  </a:lnTo>
                  <a:lnTo>
                    <a:pt x="64" y="59"/>
                  </a:lnTo>
                  <a:lnTo>
                    <a:pt x="78" y="65"/>
                  </a:lnTo>
                  <a:lnTo>
                    <a:pt x="94" y="68"/>
                  </a:lnTo>
                  <a:lnTo>
                    <a:pt x="110" y="70"/>
                  </a:lnTo>
                  <a:lnTo>
                    <a:pt x="129" y="72"/>
                  </a:lnTo>
                  <a:lnTo>
                    <a:pt x="148" y="72"/>
                  </a:lnTo>
                  <a:lnTo>
                    <a:pt x="166" y="70"/>
                  </a:lnTo>
                  <a:lnTo>
                    <a:pt x="187" y="68"/>
                  </a:lnTo>
                  <a:lnTo>
                    <a:pt x="206" y="66"/>
                  </a:lnTo>
                  <a:lnTo>
                    <a:pt x="224" y="62"/>
                  </a:lnTo>
                  <a:lnTo>
                    <a:pt x="244" y="59"/>
                  </a:lnTo>
                  <a:lnTo>
                    <a:pt x="261" y="54"/>
                  </a:lnTo>
                  <a:lnTo>
                    <a:pt x="265" y="73"/>
                  </a:lnTo>
                  <a:lnTo>
                    <a:pt x="248" y="77"/>
                  </a:lnTo>
                  <a:lnTo>
                    <a:pt x="229" y="83"/>
                  </a:lnTo>
                  <a:lnTo>
                    <a:pt x="208" y="87"/>
                  </a:lnTo>
                  <a:lnTo>
                    <a:pt x="189" y="89"/>
                  </a:lnTo>
                  <a:lnTo>
                    <a:pt x="168" y="91"/>
                  </a:lnTo>
                  <a:lnTo>
                    <a:pt x="148" y="92"/>
                  </a:lnTo>
                  <a:lnTo>
                    <a:pt x="129" y="92"/>
                  </a:lnTo>
                  <a:lnTo>
                    <a:pt x="108" y="91"/>
                  </a:lnTo>
                  <a:lnTo>
                    <a:pt x="90" y="89"/>
                  </a:lnTo>
                  <a:lnTo>
                    <a:pt x="72" y="83"/>
                  </a:lnTo>
                  <a:lnTo>
                    <a:pt x="54" y="77"/>
                  </a:lnTo>
                  <a:lnTo>
                    <a:pt x="40" y="68"/>
                  </a:lnTo>
                  <a:lnTo>
                    <a:pt x="26" y="58"/>
                  </a:lnTo>
                  <a:lnTo>
                    <a:pt x="15" y="45"/>
                  </a:lnTo>
                  <a:lnTo>
                    <a:pt x="5" y="30"/>
                  </a:lnTo>
                  <a:lnTo>
                    <a:pt x="0" y="13"/>
                  </a:lnTo>
                  <a:lnTo>
                    <a:pt x="1" y="8"/>
                  </a:lnTo>
                  <a:lnTo>
                    <a:pt x="0" y="13"/>
                  </a:lnTo>
                  <a:lnTo>
                    <a:pt x="2" y="5"/>
                  </a:lnTo>
                  <a:lnTo>
                    <a:pt x="9" y="0"/>
                  </a:lnTo>
                  <a:lnTo>
                    <a:pt x="16" y="1"/>
                  </a:lnTo>
                  <a:lnTo>
                    <a:pt x="20" y="8"/>
                  </a:lnTo>
                  <a:lnTo>
                    <a:pt x="19" y="13"/>
                  </a:lnTo>
                  <a:close/>
                </a:path>
              </a:pathLst>
            </a:custGeom>
            <a:solidFill>
              <a:srgbClr val="000000"/>
            </a:solidFill>
            <a:ln w="9525">
              <a:noFill/>
              <a:round/>
            </a:ln>
          </p:spPr>
          <p:txBody>
            <a:bodyPr/>
            <a:lstStyle/>
            <a:p>
              <a:endParaRPr lang="zh-CN" altLang="en-US"/>
            </a:p>
          </p:txBody>
        </p:sp>
        <p:sp>
          <p:nvSpPr>
            <p:cNvPr id="17781" name="Freeform 319"/>
            <p:cNvSpPr/>
            <p:nvPr/>
          </p:nvSpPr>
          <p:spPr bwMode="auto">
            <a:xfrm>
              <a:off x="1707" y="2975"/>
              <a:ext cx="56" cy="290"/>
            </a:xfrm>
            <a:custGeom>
              <a:avLst/>
              <a:gdLst>
                <a:gd name="T0" fmla="*/ 0 w 113"/>
                <a:gd name="T1" fmla="*/ 0 h 581"/>
                <a:gd name="T2" fmla="*/ 0 w 113"/>
                <a:gd name="T3" fmla="*/ 0 h 581"/>
                <a:gd name="T4" fmla="*/ 0 w 113"/>
                <a:gd name="T5" fmla="*/ 0 h 581"/>
                <a:gd name="T6" fmla="*/ 0 w 113"/>
                <a:gd name="T7" fmla="*/ 0 h 581"/>
                <a:gd name="T8" fmla="*/ 0 w 113"/>
                <a:gd name="T9" fmla="*/ 0 h 581"/>
                <a:gd name="T10" fmla="*/ 0 w 113"/>
                <a:gd name="T11" fmla="*/ 0 h 581"/>
                <a:gd name="T12" fmla="*/ 0 w 113"/>
                <a:gd name="T13" fmla="*/ 0 h 581"/>
                <a:gd name="T14" fmla="*/ 0 w 113"/>
                <a:gd name="T15" fmla="*/ 0 h 581"/>
                <a:gd name="T16" fmla="*/ 0 w 113"/>
                <a:gd name="T17" fmla="*/ 0 h 581"/>
                <a:gd name="T18" fmla="*/ 0 w 113"/>
                <a:gd name="T19" fmla="*/ 0 h 581"/>
                <a:gd name="T20" fmla="*/ 0 w 113"/>
                <a:gd name="T21" fmla="*/ 0 h 581"/>
                <a:gd name="T22" fmla="*/ 0 w 113"/>
                <a:gd name="T23" fmla="*/ 0 h 581"/>
                <a:gd name="T24" fmla="*/ 0 w 113"/>
                <a:gd name="T25" fmla="*/ 0 h 581"/>
                <a:gd name="T26" fmla="*/ 0 w 113"/>
                <a:gd name="T27" fmla="*/ 0 h 581"/>
                <a:gd name="T28" fmla="*/ 0 w 113"/>
                <a:gd name="T29" fmla="*/ 0 h 581"/>
                <a:gd name="T30" fmla="*/ 0 w 113"/>
                <a:gd name="T31" fmla="*/ 0 h 581"/>
                <a:gd name="T32" fmla="*/ 0 w 113"/>
                <a:gd name="T33" fmla="*/ 0 h 581"/>
                <a:gd name="T34" fmla="*/ 0 w 113"/>
                <a:gd name="T35" fmla="*/ 0 h 581"/>
                <a:gd name="T36" fmla="*/ 0 w 113"/>
                <a:gd name="T37" fmla="*/ 0 h 581"/>
                <a:gd name="T38" fmla="*/ 0 w 113"/>
                <a:gd name="T39" fmla="*/ 0 h 581"/>
                <a:gd name="T40" fmla="*/ 0 w 113"/>
                <a:gd name="T41" fmla="*/ 0 h 581"/>
                <a:gd name="T42" fmla="*/ 0 w 113"/>
                <a:gd name="T43" fmla="*/ 0 h 581"/>
                <a:gd name="T44" fmla="*/ 0 w 113"/>
                <a:gd name="T45" fmla="*/ 0 h 581"/>
                <a:gd name="T46" fmla="*/ 0 w 113"/>
                <a:gd name="T47" fmla="*/ 0 h 581"/>
                <a:gd name="T48" fmla="*/ 0 w 113"/>
                <a:gd name="T49" fmla="*/ 0 h 581"/>
                <a:gd name="T50" fmla="*/ 0 w 113"/>
                <a:gd name="T51" fmla="*/ 0 h 581"/>
                <a:gd name="T52" fmla="*/ 0 w 113"/>
                <a:gd name="T53" fmla="*/ 0 h 581"/>
                <a:gd name="T54" fmla="*/ 0 w 113"/>
                <a:gd name="T55" fmla="*/ 0 h 581"/>
                <a:gd name="T56" fmla="*/ 0 w 113"/>
                <a:gd name="T57" fmla="*/ 0 h 581"/>
                <a:gd name="T58" fmla="*/ 0 w 113"/>
                <a:gd name="T59" fmla="*/ 0 h 581"/>
                <a:gd name="T60" fmla="*/ 0 w 113"/>
                <a:gd name="T61" fmla="*/ 0 h 581"/>
                <a:gd name="T62" fmla="*/ 0 w 113"/>
                <a:gd name="T63" fmla="*/ 0 h 581"/>
                <a:gd name="T64" fmla="*/ 0 w 113"/>
                <a:gd name="T65" fmla="*/ 0 h 581"/>
                <a:gd name="T66" fmla="*/ 0 w 113"/>
                <a:gd name="T67" fmla="*/ 0 h 581"/>
                <a:gd name="T68" fmla="*/ 0 w 113"/>
                <a:gd name="T69" fmla="*/ 0 h 581"/>
                <a:gd name="T70" fmla="*/ 0 w 113"/>
                <a:gd name="T71" fmla="*/ 0 h 581"/>
                <a:gd name="T72" fmla="*/ 0 w 113"/>
                <a:gd name="T73" fmla="*/ 0 h 581"/>
                <a:gd name="T74" fmla="*/ 0 w 113"/>
                <a:gd name="T75" fmla="*/ 0 h 581"/>
                <a:gd name="T76" fmla="*/ 0 w 113"/>
                <a:gd name="T77" fmla="*/ 0 h 581"/>
                <a:gd name="T78" fmla="*/ 0 w 113"/>
                <a:gd name="T79" fmla="*/ 0 h 581"/>
                <a:gd name="T80" fmla="*/ 0 w 113"/>
                <a:gd name="T81" fmla="*/ 0 h 581"/>
                <a:gd name="T82" fmla="*/ 0 w 113"/>
                <a:gd name="T83" fmla="*/ 0 h 5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581"/>
                <a:gd name="T128" fmla="*/ 113 w 113"/>
                <a:gd name="T129" fmla="*/ 581 h 5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581">
                  <a:moveTo>
                    <a:pt x="112" y="7"/>
                  </a:moveTo>
                  <a:lnTo>
                    <a:pt x="113" y="12"/>
                  </a:lnTo>
                  <a:lnTo>
                    <a:pt x="110" y="48"/>
                  </a:lnTo>
                  <a:lnTo>
                    <a:pt x="107" y="82"/>
                  </a:lnTo>
                  <a:lnTo>
                    <a:pt x="104" y="118"/>
                  </a:lnTo>
                  <a:lnTo>
                    <a:pt x="100" y="153"/>
                  </a:lnTo>
                  <a:lnTo>
                    <a:pt x="96" y="189"/>
                  </a:lnTo>
                  <a:lnTo>
                    <a:pt x="91" y="225"/>
                  </a:lnTo>
                  <a:lnTo>
                    <a:pt x="85" y="261"/>
                  </a:lnTo>
                  <a:lnTo>
                    <a:pt x="80" y="297"/>
                  </a:lnTo>
                  <a:lnTo>
                    <a:pt x="74" y="333"/>
                  </a:lnTo>
                  <a:lnTo>
                    <a:pt x="67" y="369"/>
                  </a:lnTo>
                  <a:lnTo>
                    <a:pt x="60" y="405"/>
                  </a:lnTo>
                  <a:lnTo>
                    <a:pt x="52" y="441"/>
                  </a:lnTo>
                  <a:lnTo>
                    <a:pt x="46" y="476"/>
                  </a:lnTo>
                  <a:lnTo>
                    <a:pt x="36" y="511"/>
                  </a:lnTo>
                  <a:lnTo>
                    <a:pt x="28" y="546"/>
                  </a:lnTo>
                  <a:lnTo>
                    <a:pt x="18" y="581"/>
                  </a:lnTo>
                  <a:lnTo>
                    <a:pt x="0" y="576"/>
                  </a:lnTo>
                  <a:lnTo>
                    <a:pt x="8" y="542"/>
                  </a:lnTo>
                  <a:lnTo>
                    <a:pt x="16" y="506"/>
                  </a:lnTo>
                  <a:lnTo>
                    <a:pt x="25" y="472"/>
                  </a:lnTo>
                  <a:lnTo>
                    <a:pt x="32" y="436"/>
                  </a:lnTo>
                  <a:lnTo>
                    <a:pt x="40" y="400"/>
                  </a:lnTo>
                  <a:lnTo>
                    <a:pt x="47" y="365"/>
                  </a:lnTo>
                  <a:lnTo>
                    <a:pt x="53" y="330"/>
                  </a:lnTo>
                  <a:lnTo>
                    <a:pt x="59" y="295"/>
                  </a:lnTo>
                  <a:lnTo>
                    <a:pt x="65" y="259"/>
                  </a:lnTo>
                  <a:lnTo>
                    <a:pt x="71" y="222"/>
                  </a:lnTo>
                  <a:lnTo>
                    <a:pt x="75" y="187"/>
                  </a:lnTo>
                  <a:lnTo>
                    <a:pt x="80" y="151"/>
                  </a:lnTo>
                  <a:lnTo>
                    <a:pt x="83" y="115"/>
                  </a:lnTo>
                  <a:lnTo>
                    <a:pt x="87" y="80"/>
                  </a:lnTo>
                  <a:lnTo>
                    <a:pt x="90" y="45"/>
                  </a:lnTo>
                  <a:lnTo>
                    <a:pt x="92" y="10"/>
                  </a:lnTo>
                  <a:lnTo>
                    <a:pt x="93" y="14"/>
                  </a:lnTo>
                  <a:lnTo>
                    <a:pt x="92" y="10"/>
                  </a:lnTo>
                  <a:lnTo>
                    <a:pt x="96" y="3"/>
                  </a:lnTo>
                  <a:lnTo>
                    <a:pt x="104" y="0"/>
                  </a:lnTo>
                  <a:lnTo>
                    <a:pt x="110" y="4"/>
                  </a:lnTo>
                  <a:lnTo>
                    <a:pt x="113" y="12"/>
                  </a:lnTo>
                  <a:lnTo>
                    <a:pt x="112" y="7"/>
                  </a:lnTo>
                  <a:close/>
                </a:path>
              </a:pathLst>
            </a:custGeom>
            <a:solidFill>
              <a:srgbClr val="000000"/>
            </a:solidFill>
            <a:ln w="9525">
              <a:noFill/>
              <a:round/>
            </a:ln>
          </p:spPr>
          <p:txBody>
            <a:bodyPr/>
            <a:lstStyle/>
            <a:p>
              <a:endParaRPr lang="zh-CN" altLang="en-US"/>
            </a:p>
          </p:txBody>
        </p:sp>
        <p:sp>
          <p:nvSpPr>
            <p:cNvPr id="17782" name="Freeform 320"/>
            <p:cNvSpPr/>
            <p:nvPr/>
          </p:nvSpPr>
          <p:spPr bwMode="auto">
            <a:xfrm>
              <a:off x="1607" y="2750"/>
              <a:ext cx="156" cy="232"/>
            </a:xfrm>
            <a:custGeom>
              <a:avLst/>
              <a:gdLst>
                <a:gd name="T0" fmla="*/ 1 w 312"/>
                <a:gd name="T1" fmla="*/ 1 h 463"/>
                <a:gd name="T2" fmla="*/ 1 w 312"/>
                <a:gd name="T3" fmla="*/ 1 h 463"/>
                <a:gd name="T4" fmla="*/ 1 w 312"/>
                <a:gd name="T5" fmla="*/ 1 h 463"/>
                <a:gd name="T6" fmla="*/ 1 w 312"/>
                <a:gd name="T7" fmla="*/ 1 h 463"/>
                <a:gd name="T8" fmla="*/ 1 w 312"/>
                <a:gd name="T9" fmla="*/ 1 h 463"/>
                <a:gd name="T10" fmla="*/ 1 w 312"/>
                <a:gd name="T11" fmla="*/ 1 h 463"/>
                <a:gd name="T12" fmla="*/ 1 w 312"/>
                <a:gd name="T13" fmla="*/ 1 h 463"/>
                <a:gd name="T14" fmla="*/ 1 w 312"/>
                <a:gd name="T15" fmla="*/ 1 h 463"/>
                <a:gd name="T16" fmla="*/ 1 w 312"/>
                <a:gd name="T17" fmla="*/ 1 h 463"/>
                <a:gd name="T18" fmla="*/ 1 w 312"/>
                <a:gd name="T19" fmla="*/ 1 h 463"/>
                <a:gd name="T20" fmla="*/ 1 w 312"/>
                <a:gd name="T21" fmla="*/ 1 h 463"/>
                <a:gd name="T22" fmla="*/ 1 w 312"/>
                <a:gd name="T23" fmla="*/ 1 h 463"/>
                <a:gd name="T24" fmla="*/ 1 w 312"/>
                <a:gd name="T25" fmla="*/ 1 h 463"/>
                <a:gd name="T26" fmla="*/ 1 w 312"/>
                <a:gd name="T27" fmla="*/ 1 h 463"/>
                <a:gd name="T28" fmla="*/ 1 w 312"/>
                <a:gd name="T29" fmla="*/ 1 h 463"/>
                <a:gd name="T30" fmla="*/ 1 w 312"/>
                <a:gd name="T31" fmla="*/ 1 h 463"/>
                <a:gd name="T32" fmla="*/ 1 w 312"/>
                <a:gd name="T33" fmla="*/ 1 h 463"/>
                <a:gd name="T34" fmla="*/ 1 w 312"/>
                <a:gd name="T35" fmla="*/ 1 h 463"/>
                <a:gd name="T36" fmla="*/ 1 w 312"/>
                <a:gd name="T37" fmla="*/ 1 h 463"/>
                <a:gd name="T38" fmla="*/ 1 w 312"/>
                <a:gd name="T39" fmla="*/ 1 h 463"/>
                <a:gd name="T40" fmla="*/ 1 w 312"/>
                <a:gd name="T41" fmla="*/ 1 h 463"/>
                <a:gd name="T42" fmla="*/ 1 w 312"/>
                <a:gd name="T43" fmla="*/ 1 h 463"/>
                <a:gd name="T44" fmla="*/ 1 w 312"/>
                <a:gd name="T45" fmla="*/ 1 h 463"/>
                <a:gd name="T46" fmla="*/ 1 w 312"/>
                <a:gd name="T47" fmla="*/ 1 h 463"/>
                <a:gd name="T48" fmla="*/ 1 w 312"/>
                <a:gd name="T49" fmla="*/ 1 h 463"/>
                <a:gd name="T50" fmla="*/ 1 w 312"/>
                <a:gd name="T51" fmla="*/ 1 h 463"/>
                <a:gd name="T52" fmla="*/ 1 w 312"/>
                <a:gd name="T53" fmla="*/ 1 h 463"/>
                <a:gd name="T54" fmla="*/ 1 w 312"/>
                <a:gd name="T55" fmla="*/ 1 h 463"/>
                <a:gd name="T56" fmla="*/ 1 w 312"/>
                <a:gd name="T57" fmla="*/ 1 h 463"/>
                <a:gd name="T58" fmla="*/ 1 w 312"/>
                <a:gd name="T59" fmla="*/ 1 h 463"/>
                <a:gd name="T60" fmla="*/ 1 w 312"/>
                <a:gd name="T61" fmla="*/ 1 h 463"/>
                <a:gd name="T62" fmla="*/ 1 w 312"/>
                <a:gd name="T63" fmla="*/ 1 h 463"/>
                <a:gd name="T64" fmla="*/ 1 w 312"/>
                <a:gd name="T65" fmla="*/ 1 h 463"/>
                <a:gd name="T66" fmla="*/ 1 w 312"/>
                <a:gd name="T67" fmla="*/ 1 h 463"/>
                <a:gd name="T68" fmla="*/ 1 w 312"/>
                <a:gd name="T69" fmla="*/ 1 h 463"/>
                <a:gd name="T70" fmla="*/ 1 w 312"/>
                <a:gd name="T71" fmla="*/ 1 h 463"/>
                <a:gd name="T72" fmla="*/ 1 w 312"/>
                <a:gd name="T73" fmla="*/ 1 h 463"/>
                <a:gd name="T74" fmla="*/ 0 w 312"/>
                <a:gd name="T75" fmla="*/ 1 h 463"/>
                <a:gd name="T76" fmla="*/ 1 w 312"/>
                <a:gd name="T77" fmla="*/ 1 h 463"/>
                <a:gd name="T78" fmla="*/ 1 w 312"/>
                <a:gd name="T79" fmla="*/ 0 h 463"/>
                <a:gd name="T80" fmla="*/ 1 w 312"/>
                <a:gd name="T81" fmla="*/ 1 h 463"/>
                <a:gd name="T82" fmla="*/ 1 w 312"/>
                <a:gd name="T83" fmla="*/ 1 h 46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12"/>
                <a:gd name="T127" fmla="*/ 0 h 463"/>
                <a:gd name="T128" fmla="*/ 312 w 312"/>
                <a:gd name="T129" fmla="*/ 463 h 46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12" h="463">
                  <a:moveTo>
                    <a:pt x="20" y="7"/>
                  </a:moveTo>
                  <a:lnTo>
                    <a:pt x="18" y="3"/>
                  </a:lnTo>
                  <a:lnTo>
                    <a:pt x="38" y="25"/>
                  </a:lnTo>
                  <a:lnTo>
                    <a:pt x="59" y="47"/>
                  </a:lnTo>
                  <a:lnTo>
                    <a:pt x="79" y="70"/>
                  </a:lnTo>
                  <a:lnTo>
                    <a:pt x="101" y="93"/>
                  </a:lnTo>
                  <a:lnTo>
                    <a:pt x="121" y="117"/>
                  </a:lnTo>
                  <a:lnTo>
                    <a:pt x="142" y="144"/>
                  </a:lnTo>
                  <a:lnTo>
                    <a:pt x="161" y="169"/>
                  </a:lnTo>
                  <a:lnTo>
                    <a:pt x="182" y="195"/>
                  </a:lnTo>
                  <a:lnTo>
                    <a:pt x="200" y="223"/>
                  </a:lnTo>
                  <a:lnTo>
                    <a:pt x="218" y="253"/>
                  </a:lnTo>
                  <a:lnTo>
                    <a:pt x="238" y="284"/>
                  </a:lnTo>
                  <a:lnTo>
                    <a:pt x="255" y="315"/>
                  </a:lnTo>
                  <a:lnTo>
                    <a:pt x="271" y="348"/>
                  </a:lnTo>
                  <a:lnTo>
                    <a:pt x="285" y="383"/>
                  </a:lnTo>
                  <a:lnTo>
                    <a:pt x="299" y="420"/>
                  </a:lnTo>
                  <a:lnTo>
                    <a:pt x="312" y="456"/>
                  </a:lnTo>
                  <a:lnTo>
                    <a:pt x="293" y="463"/>
                  </a:lnTo>
                  <a:lnTo>
                    <a:pt x="281" y="426"/>
                  </a:lnTo>
                  <a:lnTo>
                    <a:pt x="267" y="390"/>
                  </a:lnTo>
                  <a:lnTo>
                    <a:pt x="252" y="357"/>
                  </a:lnTo>
                  <a:lnTo>
                    <a:pt x="236" y="324"/>
                  </a:lnTo>
                  <a:lnTo>
                    <a:pt x="219" y="293"/>
                  </a:lnTo>
                  <a:lnTo>
                    <a:pt x="202" y="264"/>
                  </a:lnTo>
                  <a:lnTo>
                    <a:pt x="184" y="234"/>
                  </a:lnTo>
                  <a:lnTo>
                    <a:pt x="166" y="207"/>
                  </a:lnTo>
                  <a:lnTo>
                    <a:pt x="145" y="180"/>
                  </a:lnTo>
                  <a:lnTo>
                    <a:pt x="126" y="155"/>
                  </a:lnTo>
                  <a:lnTo>
                    <a:pt x="105" y="131"/>
                  </a:lnTo>
                  <a:lnTo>
                    <a:pt x="85" y="107"/>
                  </a:lnTo>
                  <a:lnTo>
                    <a:pt x="65" y="84"/>
                  </a:lnTo>
                  <a:lnTo>
                    <a:pt x="45" y="61"/>
                  </a:lnTo>
                  <a:lnTo>
                    <a:pt x="24" y="39"/>
                  </a:lnTo>
                  <a:lnTo>
                    <a:pt x="4" y="17"/>
                  </a:lnTo>
                  <a:lnTo>
                    <a:pt x="2" y="14"/>
                  </a:lnTo>
                  <a:lnTo>
                    <a:pt x="4" y="17"/>
                  </a:lnTo>
                  <a:lnTo>
                    <a:pt x="0" y="10"/>
                  </a:lnTo>
                  <a:lnTo>
                    <a:pt x="4" y="3"/>
                  </a:lnTo>
                  <a:lnTo>
                    <a:pt x="11" y="0"/>
                  </a:lnTo>
                  <a:lnTo>
                    <a:pt x="18" y="3"/>
                  </a:lnTo>
                  <a:lnTo>
                    <a:pt x="20" y="7"/>
                  </a:lnTo>
                  <a:close/>
                </a:path>
              </a:pathLst>
            </a:custGeom>
            <a:solidFill>
              <a:srgbClr val="000000"/>
            </a:solidFill>
            <a:ln w="9525">
              <a:noFill/>
              <a:round/>
            </a:ln>
          </p:spPr>
          <p:txBody>
            <a:bodyPr/>
            <a:lstStyle/>
            <a:p>
              <a:endParaRPr lang="zh-CN" altLang="en-US"/>
            </a:p>
          </p:txBody>
        </p:sp>
        <p:sp>
          <p:nvSpPr>
            <p:cNvPr id="17783" name="Freeform 321"/>
            <p:cNvSpPr/>
            <p:nvPr/>
          </p:nvSpPr>
          <p:spPr bwMode="auto">
            <a:xfrm>
              <a:off x="1567" y="2654"/>
              <a:ext cx="50" cy="103"/>
            </a:xfrm>
            <a:custGeom>
              <a:avLst/>
              <a:gdLst>
                <a:gd name="T0" fmla="*/ 1 w 99"/>
                <a:gd name="T1" fmla="*/ 0 h 207"/>
                <a:gd name="T2" fmla="*/ 1 w 99"/>
                <a:gd name="T3" fmla="*/ 0 h 207"/>
                <a:gd name="T4" fmla="*/ 1 w 99"/>
                <a:gd name="T5" fmla="*/ 0 h 207"/>
                <a:gd name="T6" fmla="*/ 1 w 99"/>
                <a:gd name="T7" fmla="*/ 0 h 207"/>
                <a:gd name="T8" fmla="*/ 1 w 99"/>
                <a:gd name="T9" fmla="*/ 0 h 207"/>
                <a:gd name="T10" fmla="*/ 1 w 99"/>
                <a:gd name="T11" fmla="*/ 0 h 207"/>
                <a:gd name="T12" fmla="*/ 1 w 99"/>
                <a:gd name="T13" fmla="*/ 0 h 207"/>
                <a:gd name="T14" fmla="*/ 1 w 99"/>
                <a:gd name="T15" fmla="*/ 0 h 207"/>
                <a:gd name="T16" fmla="*/ 1 w 99"/>
                <a:gd name="T17" fmla="*/ 0 h 207"/>
                <a:gd name="T18" fmla="*/ 1 w 99"/>
                <a:gd name="T19" fmla="*/ 0 h 207"/>
                <a:gd name="T20" fmla="*/ 1 w 99"/>
                <a:gd name="T21" fmla="*/ 0 h 207"/>
                <a:gd name="T22" fmla="*/ 1 w 99"/>
                <a:gd name="T23" fmla="*/ 0 h 207"/>
                <a:gd name="T24" fmla="*/ 1 w 99"/>
                <a:gd name="T25" fmla="*/ 0 h 207"/>
                <a:gd name="T26" fmla="*/ 1 w 99"/>
                <a:gd name="T27" fmla="*/ 0 h 207"/>
                <a:gd name="T28" fmla="*/ 1 w 99"/>
                <a:gd name="T29" fmla="*/ 0 h 207"/>
                <a:gd name="T30" fmla="*/ 1 w 99"/>
                <a:gd name="T31" fmla="*/ 0 h 207"/>
                <a:gd name="T32" fmla="*/ 1 w 99"/>
                <a:gd name="T33" fmla="*/ 0 h 207"/>
                <a:gd name="T34" fmla="*/ 1 w 99"/>
                <a:gd name="T35" fmla="*/ 0 h 207"/>
                <a:gd name="T36" fmla="*/ 1 w 99"/>
                <a:gd name="T37" fmla="*/ 0 h 207"/>
                <a:gd name="T38" fmla="*/ 1 w 99"/>
                <a:gd name="T39" fmla="*/ 0 h 207"/>
                <a:gd name="T40" fmla="*/ 1 w 99"/>
                <a:gd name="T41" fmla="*/ 0 h 207"/>
                <a:gd name="T42" fmla="*/ 1 w 99"/>
                <a:gd name="T43" fmla="*/ 0 h 207"/>
                <a:gd name="T44" fmla="*/ 1 w 99"/>
                <a:gd name="T45" fmla="*/ 0 h 207"/>
                <a:gd name="T46" fmla="*/ 1 w 99"/>
                <a:gd name="T47" fmla="*/ 0 h 207"/>
                <a:gd name="T48" fmla="*/ 1 w 99"/>
                <a:gd name="T49" fmla="*/ 0 h 207"/>
                <a:gd name="T50" fmla="*/ 1 w 99"/>
                <a:gd name="T51" fmla="*/ 0 h 207"/>
                <a:gd name="T52" fmla="*/ 1 w 99"/>
                <a:gd name="T53" fmla="*/ 0 h 207"/>
                <a:gd name="T54" fmla="*/ 1 w 99"/>
                <a:gd name="T55" fmla="*/ 0 h 207"/>
                <a:gd name="T56" fmla="*/ 1 w 99"/>
                <a:gd name="T57" fmla="*/ 0 h 207"/>
                <a:gd name="T58" fmla="*/ 1 w 99"/>
                <a:gd name="T59" fmla="*/ 0 h 207"/>
                <a:gd name="T60" fmla="*/ 1 w 99"/>
                <a:gd name="T61" fmla="*/ 0 h 207"/>
                <a:gd name="T62" fmla="*/ 1 w 99"/>
                <a:gd name="T63" fmla="*/ 0 h 207"/>
                <a:gd name="T64" fmla="*/ 1 w 99"/>
                <a:gd name="T65" fmla="*/ 0 h 207"/>
                <a:gd name="T66" fmla="*/ 1 w 99"/>
                <a:gd name="T67" fmla="*/ 0 h 207"/>
                <a:gd name="T68" fmla="*/ 0 w 99"/>
                <a:gd name="T69" fmla="*/ 0 h 207"/>
                <a:gd name="T70" fmla="*/ 1 w 99"/>
                <a:gd name="T71" fmla="*/ 0 h 207"/>
                <a:gd name="T72" fmla="*/ 0 w 99"/>
                <a:gd name="T73" fmla="*/ 0 h 207"/>
                <a:gd name="T74" fmla="*/ 0 w 99"/>
                <a:gd name="T75" fmla="*/ 0 h 207"/>
                <a:gd name="T76" fmla="*/ 1 w 99"/>
                <a:gd name="T77" fmla="*/ 0 h 207"/>
                <a:gd name="T78" fmla="*/ 1 w 99"/>
                <a:gd name="T79" fmla="*/ 0 h 207"/>
                <a:gd name="T80" fmla="*/ 1 w 99"/>
                <a:gd name="T81" fmla="*/ 0 h 207"/>
                <a:gd name="T82" fmla="*/ 1 w 99"/>
                <a:gd name="T83" fmla="*/ 0 h 2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9"/>
                <a:gd name="T127" fmla="*/ 0 h 207"/>
                <a:gd name="T128" fmla="*/ 99 w 99"/>
                <a:gd name="T129" fmla="*/ 207 h 2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9" h="207">
                  <a:moveTo>
                    <a:pt x="14" y="17"/>
                  </a:moveTo>
                  <a:lnTo>
                    <a:pt x="18" y="5"/>
                  </a:lnTo>
                  <a:lnTo>
                    <a:pt x="22" y="17"/>
                  </a:lnTo>
                  <a:lnTo>
                    <a:pt x="27" y="30"/>
                  </a:lnTo>
                  <a:lnTo>
                    <a:pt x="33" y="40"/>
                  </a:lnTo>
                  <a:lnTo>
                    <a:pt x="37" y="53"/>
                  </a:lnTo>
                  <a:lnTo>
                    <a:pt x="42" y="65"/>
                  </a:lnTo>
                  <a:lnTo>
                    <a:pt x="48" y="77"/>
                  </a:lnTo>
                  <a:lnTo>
                    <a:pt x="52" y="89"/>
                  </a:lnTo>
                  <a:lnTo>
                    <a:pt x="57" y="101"/>
                  </a:lnTo>
                  <a:lnTo>
                    <a:pt x="62" y="114"/>
                  </a:lnTo>
                  <a:lnTo>
                    <a:pt x="67" y="126"/>
                  </a:lnTo>
                  <a:lnTo>
                    <a:pt x="73" y="138"/>
                  </a:lnTo>
                  <a:lnTo>
                    <a:pt x="77" y="150"/>
                  </a:lnTo>
                  <a:lnTo>
                    <a:pt x="83" y="162"/>
                  </a:lnTo>
                  <a:lnTo>
                    <a:pt x="89" y="174"/>
                  </a:lnTo>
                  <a:lnTo>
                    <a:pt x="93" y="187"/>
                  </a:lnTo>
                  <a:lnTo>
                    <a:pt x="99" y="200"/>
                  </a:lnTo>
                  <a:lnTo>
                    <a:pt x="81" y="207"/>
                  </a:lnTo>
                  <a:lnTo>
                    <a:pt x="75" y="194"/>
                  </a:lnTo>
                  <a:lnTo>
                    <a:pt x="70" y="181"/>
                  </a:lnTo>
                  <a:lnTo>
                    <a:pt x="65" y="171"/>
                  </a:lnTo>
                  <a:lnTo>
                    <a:pt x="59" y="157"/>
                  </a:lnTo>
                  <a:lnTo>
                    <a:pt x="54" y="145"/>
                  </a:lnTo>
                  <a:lnTo>
                    <a:pt x="49" y="133"/>
                  </a:lnTo>
                  <a:lnTo>
                    <a:pt x="44" y="120"/>
                  </a:lnTo>
                  <a:lnTo>
                    <a:pt x="38" y="108"/>
                  </a:lnTo>
                  <a:lnTo>
                    <a:pt x="34" y="96"/>
                  </a:lnTo>
                  <a:lnTo>
                    <a:pt x="29" y="84"/>
                  </a:lnTo>
                  <a:lnTo>
                    <a:pt x="24" y="72"/>
                  </a:lnTo>
                  <a:lnTo>
                    <a:pt x="19" y="60"/>
                  </a:lnTo>
                  <a:lnTo>
                    <a:pt x="14" y="49"/>
                  </a:lnTo>
                  <a:lnTo>
                    <a:pt x="9" y="37"/>
                  </a:lnTo>
                  <a:lnTo>
                    <a:pt x="4" y="24"/>
                  </a:lnTo>
                  <a:lnTo>
                    <a:pt x="0" y="12"/>
                  </a:lnTo>
                  <a:lnTo>
                    <a:pt x="3" y="1"/>
                  </a:lnTo>
                  <a:lnTo>
                    <a:pt x="0" y="12"/>
                  </a:lnTo>
                  <a:lnTo>
                    <a:pt x="0" y="4"/>
                  </a:lnTo>
                  <a:lnTo>
                    <a:pt x="5" y="0"/>
                  </a:lnTo>
                  <a:lnTo>
                    <a:pt x="12" y="0"/>
                  </a:lnTo>
                  <a:lnTo>
                    <a:pt x="18" y="5"/>
                  </a:lnTo>
                  <a:lnTo>
                    <a:pt x="14" y="17"/>
                  </a:lnTo>
                  <a:close/>
                </a:path>
              </a:pathLst>
            </a:custGeom>
            <a:solidFill>
              <a:srgbClr val="000000"/>
            </a:solidFill>
            <a:ln w="9525">
              <a:noFill/>
              <a:round/>
            </a:ln>
          </p:spPr>
          <p:txBody>
            <a:bodyPr/>
            <a:lstStyle/>
            <a:p>
              <a:endParaRPr lang="zh-CN" altLang="en-US"/>
            </a:p>
          </p:txBody>
        </p:sp>
        <p:sp>
          <p:nvSpPr>
            <p:cNvPr id="17784" name="Freeform 322"/>
            <p:cNvSpPr/>
            <p:nvPr/>
          </p:nvSpPr>
          <p:spPr bwMode="auto">
            <a:xfrm>
              <a:off x="1569" y="2572"/>
              <a:ext cx="109" cy="90"/>
            </a:xfrm>
            <a:custGeom>
              <a:avLst/>
              <a:gdLst>
                <a:gd name="T0" fmla="*/ 0 w 219"/>
                <a:gd name="T1" fmla="*/ 0 h 182"/>
                <a:gd name="T2" fmla="*/ 0 w 219"/>
                <a:gd name="T3" fmla="*/ 0 h 182"/>
                <a:gd name="T4" fmla="*/ 0 w 219"/>
                <a:gd name="T5" fmla="*/ 0 h 182"/>
                <a:gd name="T6" fmla="*/ 0 w 219"/>
                <a:gd name="T7" fmla="*/ 0 h 182"/>
                <a:gd name="T8" fmla="*/ 0 w 219"/>
                <a:gd name="T9" fmla="*/ 0 h 182"/>
                <a:gd name="T10" fmla="*/ 0 w 219"/>
                <a:gd name="T11" fmla="*/ 0 h 182"/>
                <a:gd name="T12" fmla="*/ 0 w 219"/>
                <a:gd name="T13" fmla="*/ 0 h 182"/>
                <a:gd name="T14" fmla="*/ 0 w 219"/>
                <a:gd name="T15" fmla="*/ 0 h 182"/>
                <a:gd name="T16" fmla="*/ 0 w 219"/>
                <a:gd name="T17" fmla="*/ 0 h 182"/>
                <a:gd name="T18" fmla="*/ 0 w 219"/>
                <a:gd name="T19" fmla="*/ 0 h 182"/>
                <a:gd name="T20" fmla="*/ 0 w 219"/>
                <a:gd name="T21" fmla="*/ 0 h 182"/>
                <a:gd name="T22" fmla="*/ 0 w 219"/>
                <a:gd name="T23" fmla="*/ 0 h 182"/>
                <a:gd name="T24" fmla="*/ 0 w 219"/>
                <a:gd name="T25" fmla="*/ 0 h 182"/>
                <a:gd name="T26" fmla="*/ 0 w 219"/>
                <a:gd name="T27" fmla="*/ 0 h 182"/>
                <a:gd name="T28" fmla="*/ 0 w 219"/>
                <a:gd name="T29" fmla="*/ 0 h 182"/>
                <a:gd name="T30" fmla="*/ 0 w 219"/>
                <a:gd name="T31" fmla="*/ 0 h 182"/>
                <a:gd name="T32" fmla="*/ 0 w 219"/>
                <a:gd name="T33" fmla="*/ 0 h 182"/>
                <a:gd name="T34" fmla="*/ 0 w 219"/>
                <a:gd name="T35" fmla="*/ 0 h 182"/>
                <a:gd name="T36" fmla="*/ 0 w 219"/>
                <a:gd name="T37" fmla="*/ 0 h 182"/>
                <a:gd name="T38" fmla="*/ 0 w 219"/>
                <a:gd name="T39" fmla="*/ 0 h 182"/>
                <a:gd name="T40" fmla="*/ 0 w 219"/>
                <a:gd name="T41" fmla="*/ 0 h 182"/>
                <a:gd name="T42" fmla="*/ 0 w 219"/>
                <a:gd name="T43" fmla="*/ 0 h 182"/>
                <a:gd name="T44" fmla="*/ 0 w 219"/>
                <a:gd name="T45" fmla="*/ 0 h 182"/>
                <a:gd name="T46" fmla="*/ 0 w 219"/>
                <a:gd name="T47" fmla="*/ 0 h 182"/>
                <a:gd name="T48" fmla="*/ 0 w 219"/>
                <a:gd name="T49" fmla="*/ 0 h 182"/>
                <a:gd name="T50" fmla="*/ 0 w 219"/>
                <a:gd name="T51" fmla="*/ 0 h 182"/>
                <a:gd name="T52" fmla="*/ 0 w 219"/>
                <a:gd name="T53" fmla="*/ 0 h 182"/>
                <a:gd name="T54" fmla="*/ 0 w 219"/>
                <a:gd name="T55" fmla="*/ 0 h 182"/>
                <a:gd name="T56" fmla="*/ 0 w 219"/>
                <a:gd name="T57" fmla="*/ 0 h 182"/>
                <a:gd name="T58" fmla="*/ 0 w 219"/>
                <a:gd name="T59" fmla="*/ 0 h 182"/>
                <a:gd name="T60" fmla="*/ 0 w 219"/>
                <a:gd name="T61" fmla="*/ 0 h 182"/>
                <a:gd name="T62" fmla="*/ 0 w 219"/>
                <a:gd name="T63" fmla="*/ 0 h 182"/>
                <a:gd name="T64" fmla="*/ 0 w 219"/>
                <a:gd name="T65" fmla="*/ 0 h 182"/>
                <a:gd name="T66" fmla="*/ 0 w 219"/>
                <a:gd name="T67" fmla="*/ 0 h 182"/>
                <a:gd name="T68" fmla="*/ 0 w 219"/>
                <a:gd name="T69" fmla="*/ 0 h 182"/>
                <a:gd name="T70" fmla="*/ 0 w 219"/>
                <a:gd name="T71" fmla="*/ 0 h 182"/>
                <a:gd name="T72" fmla="*/ 0 w 219"/>
                <a:gd name="T73" fmla="*/ 0 h 182"/>
                <a:gd name="T74" fmla="*/ 0 w 219"/>
                <a:gd name="T75" fmla="*/ 0 h 182"/>
                <a:gd name="T76" fmla="*/ 0 w 219"/>
                <a:gd name="T77" fmla="*/ 0 h 182"/>
                <a:gd name="T78" fmla="*/ 0 w 219"/>
                <a:gd name="T79" fmla="*/ 0 h 182"/>
                <a:gd name="T80" fmla="*/ 0 w 219"/>
                <a:gd name="T81" fmla="*/ 0 h 182"/>
                <a:gd name="T82" fmla="*/ 0 w 219"/>
                <a:gd name="T83" fmla="*/ 0 h 18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9"/>
                <a:gd name="T127" fmla="*/ 0 h 182"/>
                <a:gd name="T128" fmla="*/ 219 w 219"/>
                <a:gd name="T129" fmla="*/ 182 h 18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9" h="182">
                  <a:moveTo>
                    <a:pt x="202" y="15"/>
                  </a:moveTo>
                  <a:lnTo>
                    <a:pt x="219" y="5"/>
                  </a:lnTo>
                  <a:lnTo>
                    <a:pt x="217" y="20"/>
                  </a:lnTo>
                  <a:lnTo>
                    <a:pt x="210" y="28"/>
                  </a:lnTo>
                  <a:lnTo>
                    <a:pt x="201" y="37"/>
                  </a:lnTo>
                  <a:lnTo>
                    <a:pt x="188" y="50"/>
                  </a:lnTo>
                  <a:lnTo>
                    <a:pt x="172" y="62"/>
                  </a:lnTo>
                  <a:lnTo>
                    <a:pt x="154" y="76"/>
                  </a:lnTo>
                  <a:lnTo>
                    <a:pt x="136" y="91"/>
                  </a:lnTo>
                  <a:lnTo>
                    <a:pt x="116" y="106"/>
                  </a:lnTo>
                  <a:lnTo>
                    <a:pt x="97" y="120"/>
                  </a:lnTo>
                  <a:lnTo>
                    <a:pt x="78" y="134"/>
                  </a:lnTo>
                  <a:lnTo>
                    <a:pt x="60" y="147"/>
                  </a:lnTo>
                  <a:lnTo>
                    <a:pt x="45" y="159"/>
                  </a:lnTo>
                  <a:lnTo>
                    <a:pt x="31" y="168"/>
                  </a:lnTo>
                  <a:lnTo>
                    <a:pt x="21" y="175"/>
                  </a:lnTo>
                  <a:lnTo>
                    <a:pt x="14" y="181"/>
                  </a:lnTo>
                  <a:lnTo>
                    <a:pt x="11" y="182"/>
                  </a:lnTo>
                  <a:lnTo>
                    <a:pt x="0" y="166"/>
                  </a:lnTo>
                  <a:lnTo>
                    <a:pt x="2" y="165"/>
                  </a:lnTo>
                  <a:lnTo>
                    <a:pt x="9" y="159"/>
                  </a:lnTo>
                  <a:lnTo>
                    <a:pt x="19" y="152"/>
                  </a:lnTo>
                  <a:lnTo>
                    <a:pt x="33" y="143"/>
                  </a:lnTo>
                  <a:lnTo>
                    <a:pt x="49" y="131"/>
                  </a:lnTo>
                  <a:lnTo>
                    <a:pt x="66" y="118"/>
                  </a:lnTo>
                  <a:lnTo>
                    <a:pt x="86" y="104"/>
                  </a:lnTo>
                  <a:lnTo>
                    <a:pt x="105" y="90"/>
                  </a:lnTo>
                  <a:lnTo>
                    <a:pt x="124" y="75"/>
                  </a:lnTo>
                  <a:lnTo>
                    <a:pt x="143" y="60"/>
                  </a:lnTo>
                  <a:lnTo>
                    <a:pt x="161" y="46"/>
                  </a:lnTo>
                  <a:lnTo>
                    <a:pt x="174" y="34"/>
                  </a:lnTo>
                  <a:lnTo>
                    <a:pt x="187" y="23"/>
                  </a:lnTo>
                  <a:lnTo>
                    <a:pt x="196" y="14"/>
                  </a:lnTo>
                  <a:lnTo>
                    <a:pt x="201" y="8"/>
                  </a:lnTo>
                  <a:lnTo>
                    <a:pt x="201" y="14"/>
                  </a:lnTo>
                  <a:lnTo>
                    <a:pt x="218" y="4"/>
                  </a:lnTo>
                  <a:lnTo>
                    <a:pt x="201" y="14"/>
                  </a:lnTo>
                  <a:lnTo>
                    <a:pt x="201" y="6"/>
                  </a:lnTo>
                  <a:lnTo>
                    <a:pt x="205" y="0"/>
                  </a:lnTo>
                  <a:lnTo>
                    <a:pt x="213" y="0"/>
                  </a:lnTo>
                  <a:lnTo>
                    <a:pt x="219" y="5"/>
                  </a:lnTo>
                  <a:lnTo>
                    <a:pt x="202" y="15"/>
                  </a:lnTo>
                  <a:close/>
                </a:path>
              </a:pathLst>
            </a:custGeom>
            <a:solidFill>
              <a:srgbClr val="000000"/>
            </a:solidFill>
            <a:ln w="9525">
              <a:noFill/>
              <a:round/>
            </a:ln>
          </p:spPr>
          <p:txBody>
            <a:bodyPr/>
            <a:lstStyle/>
            <a:p>
              <a:endParaRPr lang="zh-CN" altLang="en-US"/>
            </a:p>
          </p:txBody>
        </p:sp>
        <p:sp>
          <p:nvSpPr>
            <p:cNvPr id="17785" name="Freeform 323"/>
            <p:cNvSpPr/>
            <p:nvPr/>
          </p:nvSpPr>
          <p:spPr bwMode="auto">
            <a:xfrm>
              <a:off x="1340" y="2412"/>
              <a:ext cx="389" cy="924"/>
            </a:xfrm>
            <a:custGeom>
              <a:avLst/>
              <a:gdLst>
                <a:gd name="T0" fmla="*/ 1 w 776"/>
                <a:gd name="T1" fmla="*/ 1 h 1846"/>
                <a:gd name="T2" fmla="*/ 1 w 776"/>
                <a:gd name="T3" fmla="*/ 1 h 1846"/>
                <a:gd name="T4" fmla="*/ 1 w 776"/>
                <a:gd name="T5" fmla="*/ 1 h 1846"/>
                <a:gd name="T6" fmla="*/ 1 w 776"/>
                <a:gd name="T7" fmla="*/ 1 h 1846"/>
                <a:gd name="T8" fmla="*/ 1 w 776"/>
                <a:gd name="T9" fmla="*/ 1 h 1846"/>
                <a:gd name="T10" fmla="*/ 1 w 776"/>
                <a:gd name="T11" fmla="*/ 1 h 1846"/>
                <a:gd name="T12" fmla="*/ 1 w 776"/>
                <a:gd name="T13" fmla="*/ 1 h 1846"/>
                <a:gd name="T14" fmla="*/ 1 w 776"/>
                <a:gd name="T15" fmla="*/ 1 h 1846"/>
                <a:gd name="T16" fmla="*/ 1 w 776"/>
                <a:gd name="T17" fmla="*/ 1 h 1846"/>
                <a:gd name="T18" fmla="*/ 1 w 776"/>
                <a:gd name="T19" fmla="*/ 1 h 1846"/>
                <a:gd name="T20" fmla="*/ 1 w 776"/>
                <a:gd name="T21" fmla="*/ 1 h 1846"/>
                <a:gd name="T22" fmla="*/ 1 w 776"/>
                <a:gd name="T23" fmla="*/ 1 h 1846"/>
                <a:gd name="T24" fmla="*/ 1 w 776"/>
                <a:gd name="T25" fmla="*/ 1 h 1846"/>
                <a:gd name="T26" fmla="*/ 1 w 776"/>
                <a:gd name="T27" fmla="*/ 1 h 1846"/>
                <a:gd name="T28" fmla="*/ 1 w 776"/>
                <a:gd name="T29" fmla="*/ 1 h 1846"/>
                <a:gd name="T30" fmla="*/ 1 w 776"/>
                <a:gd name="T31" fmla="*/ 1 h 1846"/>
                <a:gd name="T32" fmla="*/ 1 w 776"/>
                <a:gd name="T33" fmla="*/ 1 h 1846"/>
                <a:gd name="T34" fmla="*/ 1 w 776"/>
                <a:gd name="T35" fmla="*/ 1 h 1846"/>
                <a:gd name="T36" fmla="*/ 1 w 776"/>
                <a:gd name="T37" fmla="*/ 1 h 1846"/>
                <a:gd name="T38" fmla="*/ 1 w 776"/>
                <a:gd name="T39" fmla="*/ 1 h 1846"/>
                <a:gd name="T40" fmla="*/ 1 w 776"/>
                <a:gd name="T41" fmla="*/ 1 h 1846"/>
                <a:gd name="T42" fmla="*/ 1 w 776"/>
                <a:gd name="T43" fmla="*/ 1 h 1846"/>
                <a:gd name="T44" fmla="*/ 1 w 776"/>
                <a:gd name="T45" fmla="*/ 1 h 1846"/>
                <a:gd name="T46" fmla="*/ 1 w 776"/>
                <a:gd name="T47" fmla="*/ 1 h 1846"/>
                <a:gd name="T48" fmla="*/ 1 w 776"/>
                <a:gd name="T49" fmla="*/ 1 h 1846"/>
                <a:gd name="T50" fmla="*/ 1 w 776"/>
                <a:gd name="T51" fmla="*/ 1 h 1846"/>
                <a:gd name="T52" fmla="*/ 1 w 776"/>
                <a:gd name="T53" fmla="*/ 1 h 1846"/>
                <a:gd name="T54" fmla="*/ 1 w 776"/>
                <a:gd name="T55" fmla="*/ 1 h 1846"/>
                <a:gd name="T56" fmla="*/ 1 w 776"/>
                <a:gd name="T57" fmla="*/ 1 h 1846"/>
                <a:gd name="T58" fmla="*/ 1 w 776"/>
                <a:gd name="T59" fmla="*/ 1 h 1846"/>
                <a:gd name="T60" fmla="*/ 1 w 776"/>
                <a:gd name="T61" fmla="*/ 1 h 1846"/>
                <a:gd name="T62" fmla="*/ 1 w 776"/>
                <a:gd name="T63" fmla="*/ 1 h 1846"/>
                <a:gd name="T64" fmla="*/ 1 w 776"/>
                <a:gd name="T65" fmla="*/ 1 h 1846"/>
                <a:gd name="T66" fmla="*/ 0 w 776"/>
                <a:gd name="T67" fmla="*/ 1 h 1846"/>
                <a:gd name="T68" fmla="*/ 1 w 776"/>
                <a:gd name="T69" fmla="*/ 1 h 1846"/>
                <a:gd name="T70" fmla="*/ 1 w 776"/>
                <a:gd name="T71" fmla="*/ 1 h 1846"/>
                <a:gd name="T72" fmla="*/ 1 w 776"/>
                <a:gd name="T73" fmla="*/ 1 h 1846"/>
                <a:gd name="T74" fmla="*/ 1 w 776"/>
                <a:gd name="T75" fmla="*/ 1 h 1846"/>
                <a:gd name="T76" fmla="*/ 1 w 776"/>
                <a:gd name="T77" fmla="*/ 1 h 1846"/>
                <a:gd name="T78" fmla="*/ 1 w 776"/>
                <a:gd name="T79" fmla="*/ 1 h 1846"/>
                <a:gd name="T80" fmla="*/ 1 w 776"/>
                <a:gd name="T81" fmla="*/ 1 h 1846"/>
                <a:gd name="T82" fmla="*/ 1 w 776"/>
                <a:gd name="T83" fmla="*/ 1 h 1846"/>
                <a:gd name="T84" fmla="*/ 1 w 776"/>
                <a:gd name="T85" fmla="*/ 1 h 18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6"/>
                <a:gd name="T130" fmla="*/ 0 h 1846"/>
                <a:gd name="T131" fmla="*/ 776 w 776"/>
                <a:gd name="T132" fmla="*/ 1846 h 18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6" h="1846">
                  <a:moveTo>
                    <a:pt x="745" y="58"/>
                  </a:moveTo>
                  <a:lnTo>
                    <a:pt x="745" y="99"/>
                  </a:lnTo>
                  <a:lnTo>
                    <a:pt x="744" y="136"/>
                  </a:lnTo>
                  <a:lnTo>
                    <a:pt x="741" y="171"/>
                  </a:lnTo>
                  <a:lnTo>
                    <a:pt x="737" y="204"/>
                  </a:lnTo>
                  <a:lnTo>
                    <a:pt x="731" y="237"/>
                  </a:lnTo>
                  <a:lnTo>
                    <a:pt x="723" y="267"/>
                  </a:lnTo>
                  <a:lnTo>
                    <a:pt x="714" y="295"/>
                  </a:lnTo>
                  <a:lnTo>
                    <a:pt x="701" y="322"/>
                  </a:lnTo>
                  <a:lnTo>
                    <a:pt x="687" y="347"/>
                  </a:lnTo>
                  <a:lnTo>
                    <a:pt x="670" y="371"/>
                  </a:lnTo>
                  <a:lnTo>
                    <a:pt x="651" y="393"/>
                  </a:lnTo>
                  <a:lnTo>
                    <a:pt x="628" y="415"/>
                  </a:lnTo>
                  <a:lnTo>
                    <a:pt x="603" y="436"/>
                  </a:lnTo>
                  <a:lnTo>
                    <a:pt x="574" y="455"/>
                  </a:lnTo>
                  <a:lnTo>
                    <a:pt x="544" y="475"/>
                  </a:lnTo>
                  <a:lnTo>
                    <a:pt x="508" y="493"/>
                  </a:lnTo>
                  <a:lnTo>
                    <a:pt x="528" y="533"/>
                  </a:lnTo>
                  <a:lnTo>
                    <a:pt x="547" y="574"/>
                  </a:lnTo>
                  <a:lnTo>
                    <a:pt x="565" y="615"/>
                  </a:lnTo>
                  <a:lnTo>
                    <a:pt x="582" y="655"/>
                  </a:lnTo>
                  <a:lnTo>
                    <a:pt x="600" y="695"/>
                  </a:lnTo>
                  <a:lnTo>
                    <a:pt x="617" y="737"/>
                  </a:lnTo>
                  <a:lnTo>
                    <a:pt x="633" y="777"/>
                  </a:lnTo>
                  <a:lnTo>
                    <a:pt x="649" y="818"/>
                  </a:lnTo>
                  <a:lnTo>
                    <a:pt x="665" y="860"/>
                  </a:lnTo>
                  <a:lnTo>
                    <a:pt x="680" y="900"/>
                  </a:lnTo>
                  <a:lnTo>
                    <a:pt x="696" y="941"/>
                  </a:lnTo>
                  <a:lnTo>
                    <a:pt x="711" y="982"/>
                  </a:lnTo>
                  <a:lnTo>
                    <a:pt x="727" y="1022"/>
                  </a:lnTo>
                  <a:lnTo>
                    <a:pt x="743" y="1063"/>
                  </a:lnTo>
                  <a:lnTo>
                    <a:pt x="760" y="1104"/>
                  </a:lnTo>
                  <a:lnTo>
                    <a:pt x="776" y="1144"/>
                  </a:lnTo>
                  <a:lnTo>
                    <a:pt x="766" y="1194"/>
                  </a:lnTo>
                  <a:lnTo>
                    <a:pt x="755" y="1245"/>
                  </a:lnTo>
                  <a:lnTo>
                    <a:pt x="743" y="1293"/>
                  </a:lnTo>
                  <a:lnTo>
                    <a:pt x="731" y="1340"/>
                  </a:lnTo>
                  <a:lnTo>
                    <a:pt x="718" y="1386"/>
                  </a:lnTo>
                  <a:lnTo>
                    <a:pt x="704" y="1431"/>
                  </a:lnTo>
                  <a:lnTo>
                    <a:pt x="690" y="1475"/>
                  </a:lnTo>
                  <a:lnTo>
                    <a:pt x="674" y="1517"/>
                  </a:lnTo>
                  <a:lnTo>
                    <a:pt x="658" y="1560"/>
                  </a:lnTo>
                  <a:lnTo>
                    <a:pt x="641" y="1601"/>
                  </a:lnTo>
                  <a:lnTo>
                    <a:pt x="622" y="1643"/>
                  </a:lnTo>
                  <a:lnTo>
                    <a:pt x="604" y="1684"/>
                  </a:lnTo>
                  <a:lnTo>
                    <a:pt x="585" y="1724"/>
                  </a:lnTo>
                  <a:lnTo>
                    <a:pt x="564" y="1763"/>
                  </a:lnTo>
                  <a:lnTo>
                    <a:pt x="543" y="1804"/>
                  </a:lnTo>
                  <a:lnTo>
                    <a:pt x="521" y="1843"/>
                  </a:lnTo>
                  <a:lnTo>
                    <a:pt x="503" y="1845"/>
                  </a:lnTo>
                  <a:lnTo>
                    <a:pt x="484" y="1846"/>
                  </a:lnTo>
                  <a:lnTo>
                    <a:pt x="466" y="1846"/>
                  </a:lnTo>
                  <a:lnTo>
                    <a:pt x="447" y="1846"/>
                  </a:lnTo>
                  <a:lnTo>
                    <a:pt x="427" y="1845"/>
                  </a:lnTo>
                  <a:lnTo>
                    <a:pt x="408" y="1843"/>
                  </a:lnTo>
                  <a:lnTo>
                    <a:pt x="389" y="1841"/>
                  </a:lnTo>
                  <a:lnTo>
                    <a:pt x="370" y="1836"/>
                  </a:lnTo>
                  <a:lnTo>
                    <a:pt x="352" y="1831"/>
                  </a:lnTo>
                  <a:lnTo>
                    <a:pt x="334" y="1827"/>
                  </a:lnTo>
                  <a:lnTo>
                    <a:pt x="317" y="1820"/>
                  </a:lnTo>
                  <a:lnTo>
                    <a:pt x="300" y="1813"/>
                  </a:lnTo>
                  <a:lnTo>
                    <a:pt x="285" y="1805"/>
                  </a:lnTo>
                  <a:lnTo>
                    <a:pt x="270" y="1796"/>
                  </a:lnTo>
                  <a:lnTo>
                    <a:pt x="256" y="1785"/>
                  </a:lnTo>
                  <a:lnTo>
                    <a:pt x="245" y="1775"/>
                  </a:lnTo>
                  <a:lnTo>
                    <a:pt x="267" y="1736"/>
                  </a:lnTo>
                  <a:lnTo>
                    <a:pt x="287" y="1697"/>
                  </a:lnTo>
                  <a:lnTo>
                    <a:pt x="308" y="1659"/>
                  </a:lnTo>
                  <a:lnTo>
                    <a:pt x="327" y="1620"/>
                  </a:lnTo>
                  <a:lnTo>
                    <a:pt x="345" y="1583"/>
                  </a:lnTo>
                  <a:lnTo>
                    <a:pt x="365" y="1545"/>
                  </a:lnTo>
                  <a:lnTo>
                    <a:pt x="382" y="1507"/>
                  </a:lnTo>
                  <a:lnTo>
                    <a:pt x="399" y="1470"/>
                  </a:lnTo>
                  <a:lnTo>
                    <a:pt x="416" y="1432"/>
                  </a:lnTo>
                  <a:lnTo>
                    <a:pt x="432" y="1394"/>
                  </a:lnTo>
                  <a:lnTo>
                    <a:pt x="448" y="1356"/>
                  </a:lnTo>
                  <a:lnTo>
                    <a:pt x="464" y="1317"/>
                  </a:lnTo>
                  <a:lnTo>
                    <a:pt x="479" y="1279"/>
                  </a:lnTo>
                  <a:lnTo>
                    <a:pt x="494" y="1239"/>
                  </a:lnTo>
                  <a:lnTo>
                    <a:pt x="508" y="1199"/>
                  </a:lnTo>
                  <a:lnTo>
                    <a:pt x="522" y="1159"/>
                  </a:lnTo>
                  <a:lnTo>
                    <a:pt x="498" y="1106"/>
                  </a:lnTo>
                  <a:lnTo>
                    <a:pt x="472" y="1054"/>
                  </a:lnTo>
                  <a:lnTo>
                    <a:pt x="443" y="1005"/>
                  </a:lnTo>
                  <a:lnTo>
                    <a:pt x="414" y="955"/>
                  </a:lnTo>
                  <a:lnTo>
                    <a:pt x="383" y="908"/>
                  </a:lnTo>
                  <a:lnTo>
                    <a:pt x="351" y="862"/>
                  </a:lnTo>
                  <a:lnTo>
                    <a:pt x="317" y="816"/>
                  </a:lnTo>
                  <a:lnTo>
                    <a:pt x="283" y="772"/>
                  </a:lnTo>
                  <a:lnTo>
                    <a:pt x="247" y="729"/>
                  </a:lnTo>
                  <a:lnTo>
                    <a:pt x="212" y="685"/>
                  </a:lnTo>
                  <a:lnTo>
                    <a:pt x="177" y="643"/>
                  </a:lnTo>
                  <a:lnTo>
                    <a:pt x="141" y="600"/>
                  </a:lnTo>
                  <a:lnTo>
                    <a:pt x="106" y="557"/>
                  </a:lnTo>
                  <a:lnTo>
                    <a:pt x="71" y="516"/>
                  </a:lnTo>
                  <a:lnTo>
                    <a:pt x="36" y="474"/>
                  </a:lnTo>
                  <a:lnTo>
                    <a:pt x="3" y="431"/>
                  </a:lnTo>
                  <a:lnTo>
                    <a:pt x="2" y="402"/>
                  </a:lnTo>
                  <a:lnTo>
                    <a:pt x="1" y="375"/>
                  </a:lnTo>
                  <a:lnTo>
                    <a:pt x="0" y="346"/>
                  </a:lnTo>
                  <a:lnTo>
                    <a:pt x="0" y="318"/>
                  </a:lnTo>
                  <a:lnTo>
                    <a:pt x="0" y="291"/>
                  </a:lnTo>
                  <a:lnTo>
                    <a:pt x="0" y="264"/>
                  </a:lnTo>
                  <a:lnTo>
                    <a:pt x="1" y="237"/>
                  </a:lnTo>
                  <a:lnTo>
                    <a:pt x="2" y="210"/>
                  </a:lnTo>
                  <a:lnTo>
                    <a:pt x="4" y="184"/>
                  </a:lnTo>
                  <a:lnTo>
                    <a:pt x="7" y="157"/>
                  </a:lnTo>
                  <a:lnTo>
                    <a:pt x="10" y="131"/>
                  </a:lnTo>
                  <a:lnTo>
                    <a:pt x="14" y="104"/>
                  </a:lnTo>
                  <a:lnTo>
                    <a:pt x="18" y="78"/>
                  </a:lnTo>
                  <a:lnTo>
                    <a:pt x="24" y="52"/>
                  </a:lnTo>
                  <a:lnTo>
                    <a:pt x="28" y="26"/>
                  </a:lnTo>
                  <a:lnTo>
                    <a:pt x="35" y="0"/>
                  </a:lnTo>
                  <a:lnTo>
                    <a:pt x="80" y="3"/>
                  </a:lnTo>
                  <a:lnTo>
                    <a:pt x="124" y="7"/>
                  </a:lnTo>
                  <a:lnTo>
                    <a:pt x="169" y="10"/>
                  </a:lnTo>
                  <a:lnTo>
                    <a:pt x="213" y="15"/>
                  </a:lnTo>
                  <a:lnTo>
                    <a:pt x="258" y="18"/>
                  </a:lnTo>
                  <a:lnTo>
                    <a:pt x="302" y="22"/>
                  </a:lnTo>
                  <a:lnTo>
                    <a:pt x="346" y="25"/>
                  </a:lnTo>
                  <a:lnTo>
                    <a:pt x="391" y="29"/>
                  </a:lnTo>
                  <a:lnTo>
                    <a:pt x="435" y="32"/>
                  </a:lnTo>
                  <a:lnTo>
                    <a:pt x="480" y="35"/>
                  </a:lnTo>
                  <a:lnTo>
                    <a:pt x="524" y="40"/>
                  </a:lnTo>
                  <a:lnTo>
                    <a:pt x="569" y="44"/>
                  </a:lnTo>
                  <a:lnTo>
                    <a:pt x="613" y="47"/>
                  </a:lnTo>
                  <a:lnTo>
                    <a:pt x="658" y="50"/>
                  </a:lnTo>
                  <a:lnTo>
                    <a:pt x="701" y="55"/>
                  </a:lnTo>
                  <a:lnTo>
                    <a:pt x="745" y="58"/>
                  </a:lnTo>
                  <a:close/>
                </a:path>
              </a:pathLst>
            </a:custGeom>
            <a:solidFill>
              <a:srgbClr val="0000FF"/>
            </a:solidFill>
            <a:ln w="9525">
              <a:noFill/>
              <a:round/>
            </a:ln>
          </p:spPr>
          <p:txBody>
            <a:bodyPr/>
            <a:lstStyle/>
            <a:p>
              <a:endParaRPr lang="zh-CN" altLang="en-US"/>
            </a:p>
          </p:txBody>
        </p:sp>
        <p:sp>
          <p:nvSpPr>
            <p:cNvPr id="17786" name="Freeform 324"/>
            <p:cNvSpPr/>
            <p:nvPr/>
          </p:nvSpPr>
          <p:spPr bwMode="auto">
            <a:xfrm>
              <a:off x="1590" y="2442"/>
              <a:ext cx="128" cy="222"/>
            </a:xfrm>
            <a:custGeom>
              <a:avLst/>
              <a:gdLst>
                <a:gd name="T0" fmla="*/ 0 w 257"/>
                <a:gd name="T1" fmla="*/ 1 h 444"/>
                <a:gd name="T2" fmla="*/ 0 w 257"/>
                <a:gd name="T3" fmla="*/ 1 h 444"/>
                <a:gd name="T4" fmla="*/ 0 w 257"/>
                <a:gd name="T5" fmla="*/ 1 h 444"/>
                <a:gd name="T6" fmla="*/ 0 w 257"/>
                <a:gd name="T7" fmla="*/ 1 h 444"/>
                <a:gd name="T8" fmla="*/ 0 w 257"/>
                <a:gd name="T9" fmla="*/ 1 h 444"/>
                <a:gd name="T10" fmla="*/ 0 w 257"/>
                <a:gd name="T11" fmla="*/ 1 h 444"/>
                <a:gd name="T12" fmla="*/ 0 w 257"/>
                <a:gd name="T13" fmla="*/ 1 h 444"/>
                <a:gd name="T14" fmla="*/ 0 w 257"/>
                <a:gd name="T15" fmla="*/ 1 h 444"/>
                <a:gd name="T16" fmla="*/ 0 w 257"/>
                <a:gd name="T17" fmla="*/ 1 h 444"/>
                <a:gd name="T18" fmla="*/ 0 w 257"/>
                <a:gd name="T19" fmla="*/ 1 h 444"/>
                <a:gd name="T20" fmla="*/ 0 w 257"/>
                <a:gd name="T21" fmla="*/ 1 h 444"/>
                <a:gd name="T22" fmla="*/ 0 w 257"/>
                <a:gd name="T23" fmla="*/ 1 h 444"/>
                <a:gd name="T24" fmla="*/ 0 w 257"/>
                <a:gd name="T25" fmla="*/ 1 h 444"/>
                <a:gd name="T26" fmla="*/ 0 w 257"/>
                <a:gd name="T27" fmla="*/ 1 h 444"/>
                <a:gd name="T28" fmla="*/ 0 w 257"/>
                <a:gd name="T29" fmla="*/ 1 h 444"/>
                <a:gd name="T30" fmla="*/ 0 w 257"/>
                <a:gd name="T31" fmla="*/ 1 h 444"/>
                <a:gd name="T32" fmla="*/ 0 w 257"/>
                <a:gd name="T33" fmla="*/ 1 h 444"/>
                <a:gd name="T34" fmla="*/ 0 w 257"/>
                <a:gd name="T35" fmla="*/ 0 h 444"/>
                <a:gd name="T36" fmla="*/ 0 w 257"/>
                <a:gd name="T37" fmla="*/ 0 h 444"/>
                <a:gd name="T38" fmla="*/ 0 w 257"/>
                <a:gd name="T39" fmla="*/ 1 h 444"/>
                <a:gd name="T40" fmla="*/ 0 w 257"/>
                <a:gd name="T41" fmla="*/ 1 h 444"/>
                <a:gd name="T42" fmla="*/ 0 w 257"/>
                <a:gd name="T43" fmla="*/ 1 h 444"/>
                <a:gd name="T44" fmla="*/ 0 w 257"/>
                <a:gd name="T45" fmla="*/ 1 h 444"/>
                <a:gd name="T46" fmla="*/ 0 w 257"/>
                <a:gd name="T47" fmla="*/ 1 h 444"/>
                <a:gd name="T48" fmla="*/ 0 w 257"/>
                <a:gd name="T49" fmla="*/ 1 h 444"/>
                <a:gd name="T50" fmla="*/ 0 w 257"/>
                <a:gd name="T51" fmla="*/ 1 h 444"/>
                <a:gd name="T52" fmla="*/ 0 w 257"/>
                <a:gd name="T53" fmla="*/ 1 h 444"/>
                <a:gd name="T54" fmla="*/ 0 w 257"/>
                <a:gd name="T55" fmla="*/ 1 h 444"/>
                <a:gd name="T56" fmla="*/ 0 w 257"/>
                <a:gd name="T57" fmla="*/ 1 h 444"/>
                <a:gd name="T58" fmla="*/ 0 w 257"/>
                <a:gd name="T59" fmla="*/ 1 h 444"/>
                <a:gd name="T60" fmla="*/ 0 w 257"/>
                <a:gd name="T61" fmla="*/ 1 h 444"/>
                <a:gd name="T62" fmla="*/ 0 w 257"/>
                <a:gd name="T63" fmla="*/ 1 h 444"/>
                <a:gd name="T64" fmla="*/ 0 w 257"/>
                <a:gd name="T65" fmla="*/ 1 h 444"/>
                <a:gd name="T66" fmla="*/ 0 w 257"/>
                <a:gd name="T67" fmla="*/ 1 h 444"/>
                <a:gd name="T68" fmla="*/ 0 w 257"/>
                <a:gd name="T69" fmla="*/ 1 h 444"/>
                <a:gd name="T70" fmla="*/ 0 w 257"/>
                <a:gd name="T71" fmla="*/ 1 h 444"/>
                <a:gd name="T72" fmla="*/ 0 w 257"/>
                <a:gd name="T73" fmla="*/ 1 h 444"/>
                <a:gd name="T74" fmla="*/ 0 w 257"/>
                <a:gd name="T75" fmla="*/ 1 h 444"/>
                <a:gd name="T76" fmla="*/ 0 w 257"/>
                <a:gd name="T77" fmla="*/ 1 h 444"/>
                <a:gd name="T78" fmla="*/ 0 w 257"/>
                <a:gd name="T79" fmla="*/ 1 h 444"/>
                <a:gd name="T80" fmla="*/ 0 w 257"/>
                <a:gd name="T81" fmla="*/ 1 h 444"/>
                <a:gd name="T82" fmla="*/ 0 w 257"/>
                <a:gd name="T83" fmla="*/ 1 h 4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7"/>
                <a:gd name="T127" fmla="*/ 0 h 444"/>
                <a:gd name="T128" fmla="*/ 257 w 257"/>
                <a:gd name="T129" fmla="*/ 444 h 4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7" h="444">
                  <a:moveTo>
                    <a:pt x="0" y="440"/>
                  </a:moveTo>
                  <a:lnTo>
                    <a:pt x="5" y="426"/>
                  </a:lnTo>
                  <a:lnTo>
                    <a:pt x="40" y="407"/>
                  </a:lnTo>
                  <a:lnTo>
                    <a:pt x="70" y="389"/>
                  </a:lnTo>
                  <a:lnTo>
                    <a:pt x="98" y="370"/>
                  </a:lnTo>
                  <a:lnTo>
                    <a:pt x="122" y="349"/>
                  </a:lnTo>
                  <a:lnTo>
                    <a:pt x="145" y="328"/>
                  </a:lnTo>
                  <a:lnTo>
                    <a:pt x="163" y="307"/>
                  </a:lnTo>
                  <a:lnTo>
                    <a:pt x="180" y="283"/>
                  </a:lnTo>
                  <a:lnTo>
                    <a:pt x="193" y="259"/>
                  </a:lnTo>
                  <a:lnTo>
                    <a:pt x="205" y="234"/>
                  </a:lnTo>
                  <a:lnTo>
                    <a:pt x="215" y="206"/>
                  </a:lnTo>
                  <a:lnTo>
                    <a:pt x="221" y="176"/>
                  </a:lnTo>
                  <a:lnTo>
                    <a:pt x="228" y="145"/>
                  </a:lnTo>
                  <a:lnTo>
                    <a:pt x="232" y="112"/>
                  </a:lnTo>
                  <a:lnTo>
                    <a:pt x="235" y="76"/>
                  </a:lnTo>
                  <a:lnTo>
                    <a:pt x="236" y="41"/>
                  </a:lnTo>
                  <a:lnTo>
                    <a:pt x="236" y="0"/>
                  </a:lnTo>
                  <a:lnTo>
                    <a:pt x="257" y="0"/>
                  </a:lnTo>
                  <a:lnTo>
                    <a:pt x="257" y="41"/>
                  </a:lnTo>
                  <a:lnTo>
                    <a:pt x="256" y="79"/>
                  </a:lnTo>
                  <a:lnTo>
                    <a:pt x="252" y="114"/>
                  </a:lnTo>
                  <a:lnTo>
                    <a:pt x="249" y="148"/>
                  </a:lnTo>
                  <a:lnTo>
                    <a:pt x="242" y="181"/>
                  </a:lnTo>
                  <a:lnTo>
                    <a:pt x="233" y="211"/>
                  </a:lnTo>
                  <a:lnTo>
                    <a:pt x="224" y="241"/>
                  </a:lnTo>
                  <a:lnTo>
                    <a:pt x="211" y="268"/>
                  </a:lnTo>
                  <a:lnTo>
                    <a:pt x="196" y="295"/>
                  </a:lnTo>
                  <a:lnTo>
                    <a:pt x="179" y="319"/>
                  </a:lnTo>
                  <a:lnTo>
                    <a:pt x="159" y="342"/>
                  </a:lnTo>
                  <a:lnTo>
                    <a:pt x="136" y="365"/>
                  </a:lnTo>
                  <a:lnTo>
                    <a:pt x="110" y="386"/>
                  </a:lnTo>
                  <a:lnTo>
                    <a:pt x="81" y="405"/>
                  </a:lnTo>
                  <a:lnTo>
                    <a:pt x="49" y="426"/>
                  </a:lnTo>
                  <a:lnTo>
                    <a:pt x="14" y="444"/>
                  </a:lnTo>
                  <a:lnTo>
                    <a:pt x="18" y="430"/>
                  </a:lnTo>
                  <a:lnTo>
                    <a:pt x="14" y="444"/>
                  </a:lnTo>
                  <a:lnTo>
                    <a:pt x="6" y="444"/>
                  </a:lnTo>
                  <a:lnTo>
                    <a:pt x="1" y="440"/>
                  </a:lnTo>
                  <a:lnTo>
                    <a:pt x="0" y="432"/>
                  </a:lnTo>
                  <a:lnTo>
                    <a:pt x="5" y="426"/>
                  </a:lnTo>
                  <a:lnTo>
                    <a:pt x="0" y="440"/>
                  </a:lnTo>
                  <a:close/>
                </a:path>
              </a:pathLst>
            </a:custGeom>
            <a:solidFill>
              <a:srgbClr val="000000"/>
            </a:solidFill>
            <a:ln w="9525">
              <a:noFill/>
              <a:round/>
            </a:ln>
          </p:spPr>
          <p:txBody>
            <a:bodyPr/>
            <a:lstStyle/>
            <a:p>
              <a:endParaRPr lang="zh-CN" altLang="en-US"/>
            </a:p>
          </p:txBody>
        </p:sp>
        <p:sp>
          <p:nvSpPr>
            <p:cNvPr id="17787" name="Freeform 325"/>
            <p:cNvSpPr/>
            <p:nvPr/>
          </p:nvSpPr>
          <p:spPr bwMode="auto">
            <a:xfrm>
              <a:off x="1590" y="2657"/>
              <a:ext cx="144" cy="332"/>
            </a:xfrm>
            <a:custGeom>
              <a:avLst/>
              <a:gdLst>
                <a:gd name="T0" fmla="*/ 1 w 287"/>
                <a:gd name="T1" fmla="*/ 0 h 665"/>
                <a:gd name="T2" fmla="*/ 1 w 287"/>
                <a:gd name="T3" fmla="*/ 0 h 665"/>
                <a:gd name="T4" fmla="*/ 1 w 287"/>
                <a:gd name="T5" fmla="*/ 0 h 665"/>
                <a:gd name="T6" fmla="*/ 1 w 287"/>
                <a:gd name="T7" fmla="*/ 0 h 665"/>
                <a:gd name="T8" fmla="*/ 1 w 287"/>
                <a:gd name="T9" fmla="*/ 0 h 665"/>
                <a:gd name="T10" fmla="*/ 1 w 287"/>
                <a:gd name="T11" fmla="*/ 0 h 665"/>
                <a:gd name="T12" fmla="*/ 1 w 287"/>
                <a:gd name="T13" fmla="*/ 0 h 665"/>
                <a:gd name="T14" fmla="*/ 1 w 287"/>
                <a:gd name="T15" fmla="*/ 0 h 665"/>
                <a:gd name="T16" fmla="*/ 1 w 287"/>
                <a:gd name="T17" fmla="*/ 0 h 665"/>
                <a:gd name="T18" fmla="*/ 1 w 287"/>
                <a:gd name="T19" fmla="*/ 0 h 665"/>
                <a:gd name="T20" fmla="*/ 1 w 287"/>
                <a:gd name="T21" fmla="*/ 0 h 665"/>
                <a:gd name="T22" fmla="*/ 1 w 287"/>
                <a:gd name="T23" fmla="*/ 0 h 665"/>
                <a:gd name="T24" fmla="*/ 1 w 287"/>
                <a:gd name="T25" fmla="*/ 0 h 665"/>
                <a:gd name="T26" fmla="*/ 1 w 287"/>
                <a:gd name="T27" fmla="*/ 0 h 665"/>
                <a:gd name="T28" fmla="*/ 1 w 287"/>
                <a:gd name="T29" fmla="*/ 0 h 665"/>
                <a:gd name="T30" fmla="*/ 1 w 287"/>
                <a:gd name="T31" fmla="*/ 0 h 665"/>
                <a:gd name="T32" fmla="*/ 1 w 287"/>
                <a:gd name="T33" fmla="*/ 0 h 665"/>
                <a:gd name="T34" fmla="*/ 0 w 287"/>
                <a:gd name="T35" fmla="*/ 0 h 665"/>
                <a:gd name="T36" fmla="*/ 1 w 287"/>
                <a:gd name="T37" fmla="*/ 0 h 665"/>
                <a:gd name="T38" fmla="*/ 1 w 287"/>
                <a:gd name="T39" fmla="*/ 0 h 665"/>
                <a:gd name="T40" fmla="*/ 1 w 287"/>
                <a:gd name="T41" fmla="*/ 0 h 665"/>
                <a:gd name="T42" fmla="*/ 1 w 287"/>
                <a:gd name="T43" fmla="*/ 0 h 665"/>
                <a:gd name="T44" fmla="*/ 1 w 287"/>
                <a:gd name="T45" fmla="*/ 0 h 665"/>
                <a:gd name="T46" fmla="*/ 1 w 287"/>
                <a:gd name="T47" fmla="*/ 0 h 665"/>
                <a:gd name="T48" fmla="*/ 1 w 287"/>
                <a:gd name="T49" fmla="*/ 0 h 665"/>
                <a:gd name="T50" fmla="*/ 1 w 287"/>
                <a:gd name="T51" fmla="*/ 0 h 665"/>
                <a:gd name="T52" fmla="*/ 1 w 287"/>
                <a:gd name="T53" fmla="*/ 0 h 665"/>
                <a:gd name="T54" fmla="*/ 1 w 287"/>
                <a:gd name="T55" fmla="*/ 0 h 665"/>
                <a:gd name="T56" fmla="*/ 1 w 287"/>
                <a:gd name="T57" fmla="*/ 0 h 665"/>
                <a:gd name="T58" fmla="*/ 1 w 287"/>
                <a:gd name="T59" fmla="*/ 0 h 665"/>
                <a:gd name="T60" fmla="*/ 1 w 287"/>
                <a:gd name="T61" fmla="*/ 0 h 665"/>
                <a:gd name="T62" fmla="*/ 1 w 287"/>
                <a:gd name="T63" fmla="*/ 0 h 665"/>
                <a:gd name="T64" fmla="*/ 1 w 287"/>
                <a:gd name="T65" fmla="*/ 0 h 665"/>
                <a:gd name="T66" fmla="*/ 1 w 287"/>
                <a:gd name="T67" fmla="*/ 0 h 665"/>
                <a:gd name="T68" fmla="*/ 1 w 287"/>
                <a:gd name="T69" fmla="*/ 0 h 665"/>
                <a:gd name="T70" fmla="*/ 1 w 287"/>
                <a:gd name="T71" fmla="*/ 0 h 665"/>
                <a:gd name="T72" fmla="*/ 1 w 287"/>
                <a:gd name="T73" fmla="*/ 0 h 665"/>
                <a:gd name="T74" fmla="*/ 1 w 287"/>
                <a:gd name="T75" fmla="*/ 0 h 665"/>
                <a:gd name="T76" fmla="*/ 1 w 287"/>
                <a:gd name="T77" fmla="*/ 0 h 665"/>
                <a:gd name="T78" fmla="*/ 1 w 287"/>
                <a:gd name="T79" fmla="*/ 0 h 665"/>
                <a:gd name="T80" fmla="*/ 1 w 287"/>
                <a:gd name="T81" fmla="*/ 0 h 665"/>
                <a:gd name="T82" fmla="*/ 1 w 287"/>
                <a:gd name="T83" fmla="*/ 0 h 6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7"/>
                <a:gd name="T127" fmla="*/ 0 h 665"/>
                <a:gd name="T128" fmla="*/ 287 w 287"/>
                <a:gd name="T129" fmla="*/ 665 h 66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7" h="665">
                  <a:moveTo>
                    <a:pt x="267" y="653"/>
                  </a:moveTo>
                  <a:lnTo>
                    <a:pt x="268" y="659"/>
                  </a:lnTo>
                  <a:lnTo>
                    <a:pt x="252" y="619"/>
                  </a:lnTo>
                  <a:lnTo>
                    <a:pt x="235" y="579"/>
                  </a:lnTo>
                  <a:lnTo>
                    <a:pt x="219" y="537"/>
                  </a:lnTo>
                  <a:lnTo>
                    <a:pt x="203" y="497"/>
                  </a:lnTo>
                  <a:lnTo>
                    <a:pt x="188" y="457"/>
                  </a:lnTo>
                  <a:lnTo>
                    <a:pt x="172" y="416"/>
                  </a:lnTo>
                  <a:lnTo>
                    <a:pt x="156" y="375"/>
                  </a:lnTo>
                  <a:lnTo>
                    <a:pt x="140" y="334"/>
                  </a:lnTo>
                  <a:lnTo>
                    <a:pt x="124" y="292"/>
                  </a:lnTo>
                  <a:lnTo>
                    <a:pt x="109" y="252"/>
                  </a:lnTo>
                  <a:lnTo>
                    <a:pt x="91" y="211"/>
                  </a:lnTo>
                  <a:lnTo>
                    <a:pt x="74" y="171"/>
                  </a:lnTo>
                  <a:lnTo>
                    <a:pt x="57" y="132"/>
                  </a:lnTo>
                  <a:lnTo>
                    <a:pt x="39" y="90"/>
                  </a:lnTo>
                  <a:lnTo>
                    <a:pt x="20" y="50"/>
                  </a:lnTo>
                  <a:lnTo>
                    <a:pt x="0" y="10"/>
                  </a:lnTo>
                  <a:lnTo>
                    <a:pt x="18" y="0"/>
                  </a:lnTo>
                  <a:lnTo>
                    <a:pt x="38" y="41"/>
                  </a:lnTo>
                  <a:lnTo>
                    <a:pt x="57" y="81"/>
                  </a:lnTo>
                  <a:lnTo>
                    <a:pt x="75" y="122"/>
                  </a:lnTo>
                  <a:lnTo>
                    <a:pt x="93" y="164"/>
                  </a:lnTo>
                  <a:lnTo>
                    <a:pt x="110" y="204"/>
                  </a:lnTo>
                  <a:lnTo>
                    <a:pt x="127" y="245"/>
                  </a:lnTo>
                  <a:lnTo>
                    <a:pt x="143" y="286"/>
                  </a:lnTo>
                  <a:lnTo>
                    <a:pt x="159" y="327"/>
                  </a:lnTo>
                  <a:lnTo>
                    <a:pt x="175" y="368"/>
                  </a:lnTo>
                  <a:lnTo>
                    <a:pt x="191" y="409"/>
                  </a:lnTo>
                  <a:lnTo>
                    <a:pt x="207" y="450"/>
                  </a:lnTo>
                  <a:lnTo>
                    <a:pt x="221" y="490"/>
                  </a:lnTo>
                  <a:lnTo>
                    <a:pt x="237" y="530"/>
                  </a:lnTo>
                  <a:lnTo>
                    <a:pt x="253" y="572"/>
                  </a:lnTo>
                  <a:lnTo>
                    <a:pt x="270" y="612"/>
                  </a:lnTo>
                  <a:lnTo>
                    <a:pt x="286" y="652"/>
                  </a:lnTo>
                  <a:lnTo>
                    <a:pt x="287" y="658"/>
                  </a:lnTo>
                  <a:lnTo>
                    <a:pt x="286" y="652"/>
                  </a:lnTo>
                  <a:lnTo>
                    <a:pt x="286" y="660"/>
                  </a:lnTo>
                  <a:lnTo>
                    <a:pt x="281" y="664"/>
                  </a:lnTo>
                  <a:lnTo>
                    <a:pt x="274" y="665"/>
                  </a:lnTo>
                  <a:lnTo>
                    <a:pt x="268" y="659"/>
                  </a:lnTo>
                  <a:lnTo>
                    <a:pt x="267" y="653"/>
                  </a:lnTo>
                  <a:close/>
                </a:path>
              </a:pathLst>
            </a:custGeom>
            <a:solidFill>
              <a:srgbClr val="000000"/>
            </a:solidFill>
            <a:ln w="9525">
              <a:noFill/>
              <a:round/>
            </a:ln>
          </p:spPr>
          <p:txBody>
            <a:bodyPr/>
            <a:lstStyle/>
            <a:p>
              <a:endParaRPr lang="zh-CN" altLang="en-US"/>
            </a:p>
          </p:txBody>
        </p:sp>
        <p:sp>
          <p:nvSpPr>
            <p:cNvPr id="17788" name="Freeform 326"/>
            <p:cNvSpPr/>
            <p:nvPr/>
          </p:nvSpPr>
          <p:spPr bwMode="auto">
            <a:xfrm>
              <a:off x="1596" y="2983"/>
              <a:ext cx="138" cy="356"/>
            </a:xfrm>
            <a:custGeom>
              <a:avLst/>
              <a:gdLst>
                <a:gd name="T0" fmla="*/ 1 w 274"/>
                <a:gd name="T1" fmla="*/ 1 h 712"/>
                <a:gd name="T2" fmla="*/ 0 w 274"/>
                <a:gd name="T3" fmla="*/ 1 h 712"/>
                <a:gd name="T4" fmla="*/ 1 w 274"/>
                <a:gd name="T5" fmla="*/ 1 h 712"/>
                <a:gd name="T6" fmla="*/ 1 w 274"/>
                <a:gd name="T7" fmla="*/ 1 h 712"/>
                <a:gd name="T8" fmla="*/ 1 w 274"/>
                <a:gd name="T9" fmla="*/ 1 h 712"/>
                <a:gd name="T10" fmla="*/ 1 w 274"/>
                <a:gd name="T11" fmla="*/ 1 h 712"/>
                <a:gd name="T12" fmla="*/ 1 w 274"/>
                <a:gd name="T13" fmla="*/ 1 h 712"/>
                <a:gd name="T14" fmla="*/ 1 w 274"/>
                <a:gd name="T15" fmla="*/ 1 h 712"/>
                <a:gd name="T16" fmla="*/ 1 w 274"/>
                <a:gd name="T17" fmla="*/ 1 h 712"/>
                <a:gd name="T18" fmla="*/ 1 w 274"/>
                <a:gd name="T19" fmla="*/ 1 h 712"/>
                <a:gd name="T20" fmla="*/ 1 w 274"/>
                <a:gd name="T21" fmla="*/ 1 h 712"/>
                <a:gd name="T22" fmla="*/ 1 w 274"/>
                <a:gd name="T23" fmla="*/ 1 h 712"/>
                <a:gd name="T24" fmla="*/ 1 w 274"/>
                <a:gd name="T25" fmla="*/ 1 h 712"/>
                <a:gd name="T26" fmla="*/ 1 w 274"/>
                <a:gd name="T27" fmla="*/ 1 h 712"/>
                <a:gd name="T28" fmla="*/ 1 w 274"/>
                <a:gd name="T29" fmla="*/ 1 h 712"/>
                <a:gd name="T30" fmla="*/ 1 w 274"/>
                <a:gd name="T31" fmla="*/ 1 h 712"/>
                <a:gd name="T32" fmla="*/ 1 w 274"/>
                <a:gd name="T33" fmla="*/ 1 h 712"/>
                <a:gd name="T34" fmla="*/ 1 w 274"/>
                <a:gd name="T35" fmla="*/ 0 h 712"/>
                <a:gd name="T36" fmla="*/ 1 w 274"/>
                <a:gd name="T37" fmla="*/ 1 h 712"/>
                <a:gd name="T38" fmla="*/ 1 w 274"/>
                <a:gd name="T39" fmla="*/ 1 h 712"/>
                <a:gd name="T40" fmla="*/ 1 w 274"/>
                <a:gd name="T41" fmla="*/ 1 h 712"/>
                <a:gd name="T42" fmla="*/ 1 w 274"/>
                <a:gd name="T43" fmla="*/ 1 h 712"/>
                <a:gd name="T44" fmla="*/ 1 w 274"/>
                <a:gd name="T45" fmla="*/ 1 h 712"/>
                <a:gd name="T46" fmla="*/ 1 w 274"/>
                <a:gd name="T47" fmla="*/ 1 h 712"/>
                <a:gd name="T48" fmla="*/ 1 w 274"/>
                <a:gd name="T49" fmla="*/ 1 h 712"/>
                <a:gd name="T50" fmla="*/ 1 w 274"/>
                <a:gd name="T51" fmla="*/ 1 h 712"/>
                <a:gd name="T52" fmla="*/ 1 w 274"/>
                <a:gd name="T53" fmla="*/ 1 h 712"/>
                <a:gd name="T54" fmla="*/ 1 w 274"/>
                <a:gd name="T55" fmla="*/ 1 h 712"/>
                <a:gd name="T56" fmla="*/ 1 w 274"/>
                <a:gd name="T57" fmla="*/ 1 h 712"/>
                <a:gd name="T58" fmla="*/ 1 w 274"/>
                <a:gd name="T59" fmla="*/ 1 h 712"/>
                <a:gd name="T60" fmla="*/ 1 w 274"/>
                <a:gd name="T61" fmla="*/ 1 h 712"/>
                <a:gd name="T62" fmla="*/ 1 w 274"/>
                <a:gd name="T63" fmla="*/ 1 h 712"/>
                <a:gd name="T64" fmla="*/ 1 w 274"/>
                <a:gd name="T65" fmla="*/ 1 h 712"/>
                <a:gd name="T66" fmla="*/ 1 w 274"/>
                <a:gd name="T67" fmla="*/ 1 h 712"/>
                <a:gd name="T68" fmla="*/ 1 w 274"/>
                <a:gd name="T69" fmla="*/ 1 h 712"/>
                <a:gd name="T70" fmla="*/ 1 w 274"/>
                <a:gd name="T71" fmla="*/ 1 h 712"/>
                <a:gd name="T72" fmla="*/ 1 w 274"/>
                <a:gd name="T73" fmla="*/ 1 h 712"/>
                <a:gd name="T74" fmla="*/ 1 w 274"/>
                <a:gd name="T75" fmla="*/ 1 h 712"/>
                <a:gd name="T76" fmla="*/ 1 w 274"/>
                <a:gd name="T77" fmla="*/ 1 h 712"/>
                <a:gd name="T78" fmla="*/ 0 w 274"/>
                <a:gd name="T79" fmla="*/ 1 h 712"/>
                <a:gd name="T80" fmla="*/ 0 w 274"/>
                <a:gd name="T81" fmla="*/ 1 h 712"/>
                <a:gd name="T82" fmla="*/ 1 w 274"/>
                <a:gd name="T83" fmla="*/ 1 h 7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74"/>
                <a:gd name="T127" fmla="*/ 0 h 712"/>
                <a:gd name="T128" fmla="*/ 274 w 274"/>
                <a:gd name="T129" fmla="*/ 712 h 7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74" h="712">
                  <a:moveTo>
                    <a:pt x="8" y="691"/>
                  </a:moveTo>
                  <a:lnTo>
                    <a:pt x="0" y="697"/>
                  </a:lnTo>
                  <a:lnTo>
                    <a:pt x="21" y="658"/>
                  </a:lnTo>
                  <a:lnTo>
                    <a:pt x="43" y="618"/>
                  </a:lnTo>
                  <a:lnTo>
                    <a:pt x="64" y="579"/>
                  </a:lnTo>
                  <a:lnTo>
                    <a:pt x="83" y="539"/>
                  </a:lnTo>
                  <a:lnTo>
                    <a:pt x="101" y="497"/>
                  </a:lnTo>
                  <a:lnTo>
                    <a:pt x="119" y="457"/>
                  </a:lnTo>
                  <a:lnTo>
                    <a:pt x="137" y="416"/>
                  </a:lnTo>
                  <a:lnTo>
                    <a:pt x="153" y="373"/>
                  </a:lnTo>
                  <a:lnTo>
                    <a:pt x="168" y="330"/>
                  </a:lnTo>
                  <a:lnTo>
                    <a:pt x="183" y="287"/>
                  </a:lnTo>
                  <a:lnTo>
                    <a:pt x="197" y="243"/>
                  </a:lnTo>
                  <a:lnTo>
                    <a:pt x="210" y="197"/>
                  </a:lnTo>
                  <a:lnTo>
                    <a:pt x="222" y="150"/>
                  </a:lnTo>
                  <a:lnTo>
                    <a:pt x="232" y="102"/>
                  </a:lnTo>
                  <a:lnTo>
                    <a:pt x="244" y="51"/>
                  </a:lnTo>
                  <a:lnTo>
                    <a:pt x="254" y="0"/>
                  </a:lnTo>
                  <a:lnTo>
                    <a:pt x="274" y="5"/>
                  </a:lnTo>
                  <a:lnTo>
                    <a:pt x="264" y="56"/>
                  </a:lnTo>
                  <a:lnTo>
                    <a:pt x="253" y="106"/>
                  </a:lnTo>
                  <a:lnTo>
                    <a:pt x="240" y="155"/>
                  </a:lnTo>
                  <a:lnTo>
                    <a:pt x="228" y="202"/>
                  </a:lnTo>
                  <a:lnTo>
                    <a:pt x="215" y="248"/>
                  </a:lnTo>
                  <a:lnTo>
                    <a:pt x="202" y="294"/>
                  </a:lnTo>
                  <a:lnTo>
                    <a:pt x="187" y="337"/>
                  </a:lnTo>
                  <a:lnTo>
                    <a:pt x="171" y="380"/>
                  </a:lnTo>
                  <a:lnTo>
                    <a:pt x="155" y="422"/>
                  </a:lnTo>
                  <a:lnTo>
                    <a:pt x="138" y="464"/>
                  </a:lnTo>
                  <a:lnTo>
                    <a:pt x="119" y="506"/>
                  </a:lnTo>
                  <a:lnTo>
                    <a:pt x="101" y="548"/>
                  </a:lnTo>
                  <a:lnTo>
                    <a:pt x="82" y="588"/>
                  </a:lnTo>
                  <a:lnTo>
                    <a:pt x="61" y="627"/>
                  </a:lnTo>
                  <a:lnTo>
                    <a:pt x="40" y="667"/>
                  </a:lnTo>
                  <a:lnTo>
                    <a:pt x="18" y="706"/>
                  </a:lnTo>
                  <a:lnTo>
                    <a:pt x="10" y="712"/>
                  </a:lnTo>
                  <a:lnTo>
                    <a:pt x="18" y="706"/>
                  </a:lnTo>
                  <a:lnTo>
                    <a:pt x="12" y="711"/>
                  </a:lnTo>
                  <a:lnTo>
                    <a:pt x="4" y="710"/>
                  </a:lnTo>
                  <a:lnTo>
                    <a:pt x="0" y="705"/>
                  </a:lnTo>
                  <a:lnTo>
                    <a:pt x="0" y="697"/>
                  </a:lnTo>
                  <a:lnTo>
                    <a:pt x="8" y="691"/>
                  </a:lnTo>
                  <a:close/>
                </a:path>
              </a:pathLst>
            </a:custGeom>
            <a:solidFill>
              <a:srgbClr val="000000"/>
            </a:solidFill>
            <a:ln w="9525">
              <a:noFill/>
              <a:round/>
            </a:ln>
          </p:spPr>
          <p:txBody>
            <a:bodyPr/>
            <a:lstStyle/>
            <a:p>
              <a:endParaRPr lang="zh-CN" altLang="en-US"/>
            </a:p>
          </p:txBody>
        </p:sp>
        <p:sp>
          <p:nvSpPr>
            <p:cNvPr id="17789" name="Freeform 327"/>
            <p:cNvSpPr/>
            <p:nvPr/>
          </p:nvSpPr>
          <p:spPr bwMode="auto">
            <a:xfrm>
              <a:off x="1458" y="3295"/>
              <a:ext cx="144" cy="46"/>
            </a:xfrm>
            <a:custGeom>
              <a:avLst/>
              <a:gdLst>
                <a:gd name="T0" fmla="*/ 1 w 287"/>
                <a:gd name="T1" fmla="*/ 1 h 92"/>
                <a:gd name="T2" fmla="*/ 1 w 287"/>
                <a:gd name="T3" fmla="*/ 1 h 92"/>
                <a:gd name="T4" fmla="*/ 1 w 287"/>
                <a:gd name="T5" fmla="*/ 1 h 92"/>
                <a:gd name="T6" fmla="*/ 1 w 287"/>
                <a:gd name="T7" fmla="*/ 1 h 92"/>
                <a:gd name="T8" fmla="*/ 1 w 287"/>
                <a:gd name="T9" fmla="*/ 1 h 92"/>
                <a:gd name="T10" fmla="*/ 1 w 287"/>
                <a:gd name="T11" fmla="*/ 1 h 92"/>
                <a:gd name="T12" fmla="*/ 1 w 287"/>
                <a:gd name="T13" fmla="*/ 1 h 92"/>
                <a:gd name="T14" fmla="*/ 1 w 287"/>
                <a:gd name="T15" fmla="*/ 1 h 92"/>
                <a:gd name="T16" fmla="*/ 1 w 287"/>
                <a:gd name="T17" fmla="*/ 1 h 92"/>
                <a:gd name="T18" fmla="*/ 1 w 287"/>
                <a:gd name="T19" fmla="*/ 1 h 92"/>
                <a:gd name="T20" fmla="*/ 1 w 287"/>
                <a:gd name="T21" fmla="*/ 1 h 92"/>
                <a:gd name="T22" fmla="*/ 1 w 287"/>
                <a:gd name="T23" fmla="*/ 1 h 92"/>
                <a:gd name="T24" fmla="*/ 1 w 287"/>
                <a:gd name="T25" fmla="*/ 1 h 92"/>
                <a:gd name="T26" fmla="*/ 1 w 287"/>
                <a:gd name="T27" fmla="*/ 1 h 92"/>
                <a:gd name="T28" fmla="*/ 1 w 287"/>
                <a:gd name="T29" fmla="*/ 1 h 92"/>
                <a:gd name="T30" fmla="*/ 1 w 287"/>
                <a:gd name="T31" fmla="*/ 1 h 92"/>
                <a:gd name="T32" fmla="*/ 1 w 287"/>
                <a:gd name="T33" fmla="*/ 1 h 92"/>
                <a:gd name="T34" fmla="*/ 1 w 287"/>
                <a:gd name="T35" fmla="*/ 1 h 92"/>
                <a:gd name="T36" fmla="*/ 1 w 287"/>
                <a:gd name="T37" fmla="*/ 1 h 92"/>
                <a:gd name="T38" fmla="*/ 1 w 287"/>
                <a:gd name="T39" fmla="*/ 1 h 92"/>
                <a:gd name="T40" fmla="*/ 1 w 287"/>
                <a:gd name="T41" fmla="*/ 1 h 92"/>
                <a:gd name="T42" fmla="*/ 1 w 287"/>
                <a:gd name="T43" fmla="*/ 1 h 92"/>
                <a:gd name="T44" fmla="*/ 1 w 287"/>
                <a:gd name="T45" fmla="*/ 1 h 92"/>
                <a:gd name="T46" fmla="*/ 1 w 287"/>
                <a:gd name="T47" fmla="*/ 1 h 92"/>
                <a:gd name="T48" fmla="*/ 1 w 287"/>
                <a:gd name="T49" fmla="*/ 1 h 92"/>
                <a:gd name="T50" fmla="*/ 1 w 287"/>
                <a:gd name="T51" fmla="*/ 1 h 92"/>
                <a:gd name="T52" fmla="*/ 1 w 287"/>
                <a:gd name="T53" fmla="*/ 1 h 92"/>
                <a:gd name="T54" fmla="*/ 1 w 287"/>
                <a:gd name="T55" fmla="*/ 1 h 92"/>
                <a:gd name="T56" fmla="*/ 1 w 287"/>
                <a:gd name="T57" fmla="*/ 1 h 92"/>
                <a:gd name="T58" fmla="*/ 1 w 287"/>
                <a:gd name="T59" fmla="*/ 1 h 92"/>
                <a:gd name="T60" fmla="*/ 1 w 287"/>
                <a:gd name="T61" fmla="*/ 1 h 92"/>
                <a:gd name="T62" fmla="*/ 1 w 287"/>
                <a:gd name="T63" fmla="*/ 1 h 92"/>
                <a:gd name="T64" fmla="*/ 1 w 287"/>
                <a:gd name="T65" fmla="*/ 1 h 92"/>
                <a:gd name="T66" fmla="*/ 1 w 287"/>
                <a:gd name="T67" fmla="*/ 1 h 92"/>
                <a:gd name="T68" fmla="*/ 1 w 287"/>
                <a:gd name="T69" fmla="*/ 1 h 92"/>
                <a:gd name="T70" fmla="*/ 1 w 287"/>
                <a:gd name="T71" fmla="*/ 1 h 92"/>
                <a:gd name="T72" fmla="*/ 1 w 287"/>
                <a:gd name="T73" fmla="*/ 1 h 92"/>
                <a:gd name="T74" fmla="*/ 0 w 287"/>
                <a:gd name="T75" fmla="*/ 1 h 92"/>
                <a:gd name="T76" fmla="*/ 1 w 287"/>
                <a:gd name="T77" fmla="*/ 1 h 92"/>
                <a:gd name="T78" fmla="*/ 1 w 287"/>
                <a:gd name="T79" fmla="*/ 0 h 92"/>
                <a:gd name="T80" fmla="*/ 1 w 287"/>
                <a:gd name="T81" fmla="*/ 1 h 92"/>
                <a:gd name="T82" fmla="*/ 1 w 287"/>
                <a:gd name="T83" fmla="*/ 1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7"/>
                <a:gd name="T127" fmla="*/ 0 h 92"/>
                <a:gd name="T128" fmla="*/ 287 w 287"/>
                <a:gd name="T129" fmla="*/ 92 h 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7" h="92">
                  <a:moveTo>
                    <a:pt x="19" y="15"/>
                  </a:moveTo>
                  <a:lnTo>
                    <a:pt x="17" y="3"/>
                  </a:lnTo>
                  <a:lnTo>
                    <a:pt x="28" y="12"/>
                  </a:lnTo>
                  <a:lnTo>
                    <a:pt x="41" y="23"/>
                  </a:lnTo>
                  <a:lnTo>
                    <a:pt x="54" y="31"/>
                  </a:lnTo>
                  <a:lnTo>
                    <a:pt x="69" y="39"/>
                  </a:lnTo>
                  <a:lnTo>
                    <a:pt x="85" y="46"/>
                  </a:lnTo>
                  <a:lnTo>
                    <a:pt x="102" y="53"/>
                  </a:lnTo>
                  <a:lnTo>
                    <a:pt x="119" y="57"/>
                  </a:lnTo>
                  <a:lnTo>
                    <a:pt x="138" y="62"/>
                  </a:lnTo>
                  <a:lnTo>
                    <a:pt x="156" y="65"/>
                  </a:lnTo>
                  <a:lnTo>
                    <a:pt x="174" y="67"/>
                  </a:lnTo>
                  <a:lnTo>
                    <a:pt x="194" y="70"/>
                  </a:lnTo>
                  <a:lnTo>
                    <a:pt x="212" y="71"/>
                  </a:lnTo>
                  <a:lnTo>
                    <a:pt x="231" y="71"/>
                  </a:lnTo>
                  <a:lnTo>
                    <a:pt x="249" y="71"/>
                  </a:lnTo>
                  <a:lnTo>
                    <a:pt x="267" y="70"/>
                  </a:lnTo>
                  <a:lnTo>
                    <a:pt x="285" y="67"/>
                  </a:lnTo>
                  <a:lnTo>
                    <a:pt x="287" y="88"/>
                  </a:lnTo>
                  <a:lnTo>
                    <a:pt x="269" y="90"/>
                  </a:lnTo>
                  <a:lnTo>
                    <a:pt x="249" y="92"/>
                  </a:lnTo>
                  <a:lnTo>
                    <a:pt x="231" y="92"/>
                  </a:lnTo>
                  <a:lnTo>
                    <a:pt x="212" y="92"/>
                  </a:lnTo>
                  <a:lnTo>
                    <a:pt x="191" y="90"/>
                  </a:lnTo>
                  <a:lnTo>
                    <a:pt x="172" y="88"/>
                  </a:lnTo>
                  <a:lnTo>
                    <a:pt x="151" y="86"/>
                  </a:lnTo>
                  <a:lnTo>
                    <a:pt x="133" y="80"/>
                  </a:lnTo>
                  <a:lnTo>
                    <a:pt x="115" y="76"/>
                  </a:lnTo>
                  <a:lnTo>
                    <a:pt x="96" y="71"/>
                  </a:lnTo>
                  <a:lnTo>
                    <a:pt x="78" y="64"/>
                  </a:lnTo>
                  <a:lnTo>
                    <a:pt x="60" y="57"/>
                  </a:lnTo>
                  <a:lnTo>
                    <a:pt x="45" y="49"/>
                  </a:lnTo>
                  <a:lnTo>
                    <a:pt x="29" y="39"/>
                  </a:lnTo>
                  <a:lnTo>
                    <a:pt x="15" y="28"/>
                  </a:lnTo>
                  <a:lnTo>
                    <a:pt x="3" y="17"/>
                  </a:lnTo>
                  <a:lnTo>
                    <a:pt x="1" y="5"/>
                  </a:lnTo>
                  <a:lnTo>
                    <a:pt x="3" y="17"/>
                  </a:lnTo>
                  <a:lnTo>
                    <a:pt x="0" y="10"/>
                  </a:lnTo>
                  <a:lnTo>
                    <a:pt x="3" y="3"/>
                  </a:lnTo>
                  <a:lnTo>
                    <a:pt x="10" y="0"/>
                  </a:lnTo>
                  <a:lnTo>
                    <a:pt x="17" y="3"/>
                  </a:lnTo>
                  <a:lnTo>
                    <a:pt x="19" y="15"/>
                  </a:lnTo>
                  <a:close/>
                </a:path>
              </a:pathLst>
            </a:custGeom>
            <a:solidFill>
              <a:srgbClr val="000000"/>
            </a:solidFill>
            <a:ln w="9525">
              <a:noFill/>
              <a:round/>
            </a:ln>
          </p:spPr>
          <p:txBody>
            <a:bodyPr/>
            <a:lstStyle/>
            <a:p>
              <a:endParaRPr lang="zh-CN" altLang="en-US"/>
            </a:p>
          </p:txBody>
        </p:sp>
        <p:sp>
          <p:nvSpPr>
            <p:cNvPr id="17790" name="Freeform 328"/>
            <p:cNvSpPr/>
            <p:nvPr/>
          </p:nvSpPr>
          <p:spPr bwMode="auto">
            <a:xfrm>
              <a:off x="1458" y="2987"/>
              <a:ext cx="148" cy="315"/>
            </a:xfrm>
            <a:custGeom>
              <a:avLst/>
              <a:gdLst>
                <a:gd name="T0" fmla="*/ 1 w 295"/>
                <a:gd name="T1" fmla="*/ 1 h 630"/>
                <a:gd name="T2" fmla="*/ 1 w 295"/>
                <a:gd name="T3" fmla="*/ 1 h 630"/>
                <a:gd name="T4" fmla="*/ 1 w 295"/>
                <a:gd name="T5" fmla="*/ 1 h 630"/>
                <a:gd name="T6" fmla="*/ 1 w 295"/>
                <a:gd name="T7" fmla="*/ 1 h 630"/>
                <a:gd name="T8" fmla="*/ 1 w 295"/>
                <a:gd name="T9" fmla="*/ 1 h 630"/>
                <a:gd name="T10" fmla="*/ 1 w 295"/>
                <a:gd name="T11" fmla="*/ 1 h 630"/>
                <a:gd name="T12" fmla="*/ 1 w 295"/>
                <a:gd name="T13" fmla="*/ 1 h 630"/>
                <a:gd name="T14" fmla="*/ 1 w 295"/>
                <a:gd name="T15" fmla="*/ 1 h 630"/>
                <a:gd name="T16" fmla="*/ 1 w 295"/>
                <a:gd name="T17" fmla="*/ 1 h 630"/>
                <a:gd name="T18" fmla="*/ 1 w 295"/>
                <a:gd name="T19" fmla="*/ 1 h 630"/>
                <a:gd name="T20" fmla="*/ 1 w 295"/>
                <a:gd name="T21" fmla="*/ 1 h 630"/>
                <a:gd name="T22" fmla="*/ 1 w 295"/>
                <a:gd name="T23" fmla="*/ 1 h 630"/>
                <a:gd name="T24" fmla="*/ 1 w 295"/>
                <a:gd name="T25" fmla="*/ 1 h 630"/>
                <a:gd name="T26" fmla="*/ 1 w 295"/>
                <a:gd name="T27" fmla="*/ 1 h 630"/>
                <a:gd name="T28" fmla="*/ 1 w 295"/>
                <a:gd name="T29" fmla="*/ 1 h 630"/>
                <a:gd name="T30" fmla="*/ 1 w 295"/>
                <a:gd name="T31" fmla="*/ 1 h 630"/>
                <a:gd name="T32" fmla="*/ 1 w 295"/>
                <a:gd name="T33" fmla="*/ 1 h 630"/>
                <a:gd name="T34" fmla="*/ 1 w 295"/>
                <a:gd name="T35" fmla="*/ 1 h 630"/>
                <a:gd name="T36" fmla="*/ 0 w 295"/>
                <a:gd name="T37" fmla="*/ 1 h 630"/>
                <a:gd name="T38" fmla="*/ 1 w 295"/>
                <a:gd name="T39" fmla="*/ 1 h 630"/>
                <a:gd name="T40" fmla="*/ 1 w 295"/>
                <a:gd name="T41" fmla="*/ 1 h 630"/>
                <a:gd name="T42" fmla="*/ 1 w 295"/>
                <a:gd name="T43" fmla="*/ 1 h 630"/>
                <a:gd name="T44" fmla="*/ 1 w 295"/>
                <a:gd name="T45" fmla="*/ 1 h 630"/>
                <a:gd name="T46" fmla="*/ 1 w 295"/>
                <a:gd name="T47" fmla="*/ 1 h 630"/>
                <a:gd name="T48" fmla="*/ 1 w 295"/>
                <a:gd name="T49" fmla="*/ 1 h 630"/>
                <a:gd name="T50" fmla="*/ 1 w 295"/>
                <a:gd name="T51" fmla="*/ 1 h 630"/>
                <a:gd name="T52" fmla="*/ 1 w 295"/>
                <a:gd name="T53" fmla="*/ 1 h 630"/>
                <a:gd name="T54" fmla="*/ 1 w 295"/>
                <a:gd name="T55" fmla="*/ 1 h 630"/>
                <a:gd name="T56" fmla="*/ 1 w 295"/>
                <a:gd name="T57" fmla="*/ 1 h 630"/>
                <a:gd name="T58" fmla="*/ 1 w 295"/>
                <a:gd name="T59" fmla="*/ 1 h 630"/>
                <a:gd name="T60" fmla="*/ 1 w 295"/>
                <a:gd name="T61" fmla="*/ 1 h 630"/>
                <a:gd name="T62" fmla="*/ 1 w 295"/>
                <a:gd name="T63" fmla="*/ 1 h 630"/>
                <a:gd name="T64" fmla="*/ 1 w 295"/>
                <a:gd name="T65" fmla="*/ 1 h 630"/>
                <a:gd name="T66" fmla="*/ 1 w 295"/>
                <a:gd name="T67" fmla="*/ 1 h 630"/>
                <a:gd name="T68" fmla="*/ 1 w 295"/>
                <a:gd name="T69" fmla="*/ 1 h 630"/>
                <a:gd name="T70" fmla="*/ 1 w 295"/>
                <a:gd name="T71" fmla="*/ 1 h 630"/>
                <a:gd name="T72" fmla="*/ 1 w 295"/>
                <a:gd name="T73" fmla="*/ 1 h 630"/>
                <a:gd name="T74" fmla="*/ 1 w 295"/>
                <a:gd name="T75" fmla="*/ 0 h 630"/>
                <a:gd name="T76" fmla="*/ 1 w 295"/>
                <a:gd name="T77" fmla="*/ 0 h 630"/>
                <a:gd name="T78" fmla="*/ 1 w 295"/>
                <a:gd name="T79" fmla="*/ 1 h 630"/>
                <a:gd name="T80" fmla="*/ 1 w 295"/>
                <a:gd name="T81" fmla="*/ 1 h 630"/>
                <a:gd name="T82" fmla="*/ 1 w 295"/>
                <a:gd name="T83" fmla="*/ 1 h 6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5"/>
                <a:gd name="T127" fmla="*/ 0 h 630"/>
                <a:gd name="T128" fmla="*/ 295 w 295"/>
                <a:gd name="T129" fmla="*/ 630 h 63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5" h="630">
                  <a:moveTo>
                    <a:pt x="295" y="5"/>
                  </a:moveTo>
                  <a:lnTo>
                    <a:pt x="295" y="12"/>
                  </a:lnTo>
                  <a:lnTo>
                    <a:pt x="281" y="52"/>
                  </a:lnTo>
                  <a:lnTo>
                    <a:pt x="267" y="93"/>
                  </a:lnTo>
                  <a:lnTo>
                    <a:pt x="252" y="133"/>
                  </a:lnTo>
                  <a:lnTo>
                    <a:pt x="237" y="171"/>
                  </a:lnTo>
                  <a:lnTo>
                    <a:pt x="221" y="210"/>
                  </a:lnTo>
                  <a:lnTo>
                    <a:pt x="205" y="248"/>
                  </a:lnTo>
                  <a:lnTo>
                    <a:pt x="189" y="287"/>
                  </a:lnTo>
                  <a:lnTo>
                    <a:pt x="172" y="325"/>
                  </a:lnTo>
                  <a:lnTo>
                    <a:pt x="155" y="362"/>
                  </a:lnTo>
                  <a:lnTo>
                    <a:pt x="138" y="400"/>
                  </a:lnTo>
                  <a:lnTo>
                    <a:pt x="118" y="438"/>
                  </a:lnTo>
                  <a:lnTo>
                    <a:pt x="100" y="474"/>
                  </a:lnTo>
                  <a:lnTo>
                    <a:pt x="81" y="513"/>
                  </a:lnTo>
                  <a:lnTo>
                    <a:pt x="60" y="551"/>
                  </a:lnTo>
                  <a:lnTo>
                    <a:pt x="40" y="590"/>
                  </a:lnTo>
                  <a:lnTo>
                    <a:pt x="18" y="630"/>
                  </a:lnTo>
                  <a:lnTo>
                    <a:pt x="0" y="620"/>
                  </a:lnTo>
                  <a:lnTo>
                    <a:pt x="22" y="581"/>
                  </a:lnTo>
                  <a:lnTo>
                    <a:pt x="42" y="542"/>
                  </a:lnTo>
                  <a:lnTo>
                    <a:pt x="63" y="504"/>
                  </a:lnTo>
                  <a:lnTo>
                    <a:pt x="82" y="465"/>
                  </a:lnTo>
                  <a:lnTo>
                    <a:pt x="100" y="428"/>
                  </a:lnTo>
                  <a:lnTo>
                    <a:pt x="120" y="390"/>
                  </a:lnTo>
                  <a:lnTo>
                    <a:pt x="137" y="352"/>
                  </a:lnTo>
                  <a:lnTo>
                    <a:pt x="154" y="316"/>
                  </a:lnTo>
                  <a:lnTo>
                    <a:pt x="171" y="278"/>
                  </a:lnTo>
                  <a:lnTo>
                    <a:pt x="187" y="241"/>
                  </a:lnTo>
                  <a:lnTo>
                    <a:pt x="203" y="203"/>
                  </a:lnTo>
                  <a:lnTo>
                    <a:pt x="219" y="164"/>
                  </a:lnTo>
                  <a:lnTo>
                    <a:pt x="234" y="126"/>
                  </a:lnTo>
                  <a:lnTo>
                    <a:pt x="248" y="86"/>
                  </a:lnTo>
                  <a:lnTo>
                    <a:pt x="263" y="46"/>
                  </a:lnTo>
                  <a:lnTo>
                    <a:pt x="277" y="5"/>
                  </a:lnTo>
                  <a:lnTo>
                    <a:pt x="277" y="12"/>
                  </a:lnTo>
                  <a:lnTo>
                    <a:pt x="277" y="5"/>
                  </a:lnTo>
                  <a:lnTo>
                    <a:pt x="283" y="0"/>
                  </a:lnTo>
                  <a:lnTo>
                    <a:pt x="289" y="0"/>
                  </a:lnTo>
                  <a:lnTo>
                    <a:pt x="295" y="4"/>
                  </a:lnTo>
                  <a:lnTo>
                    <a:pt x="295" y="12"/>
                  </a:lnTo>
                  <a:lnTo>
                    <a:pt x="295" y="5"/>
                  </a:lnTo>
                  <a:close/>
                </a:path>
              </a:pathLst>
            </a:custGeom>
            <a:solidFill>
              <a:srgbClr val="000000"/>
            </a:solidFill>
            <a:ln w="9525">
              <a:noFill/>
              <a:round/>
            </a:ln>
          </p:spPr>
          <p:txBody>
            <a:bodyPr/>
            <a:lstStyle/>
            <a:p>
              <a:endParaRPr lang="zh-CN" altLang="en-US"/>
            </a:p>
          </p:txBody>
        </p:sp>
        <p:sp>
          <p:nvSpPr>
            <p:cNvPr id="17791" name="Freeform 329"/>
            <p:cNvSpPr/>
            <p:nvPr/>
          </p:nvSpPr>
          <p:spPr bwMode="auto">
            <a:xfrm>
              <a:off x="1337" y="2623"/>
              <a:ext cx="269" cy="371"/>
            </a:xfrm>
            <a:custGeom>
              <a:avLst/>
              <a:gdLst>
                <a:gd name="T0" fmla="*/ 1 w 538"/>
                <a:gd name="T1" fmla="*/ 1 h 741"/>
                <a:gd name="T2" fmla="*/ 1 w 538"/>
                <a:gd name="T3" fmla="*/ 1 h 741"/>
                <a:gd name="T4" fmla="*/ 1 w 538"/>
                <a:gd name="T5" fmla="*/ 1 h 741"/>
                <a:gd name="T6" fmla="*/ 1 w 538"/>
                <a:gd name="T7" fmla="*/ 1 h 741"/>
                <a:gd name="T8" fmla="*/ 1 w 538"/>
                <a:gd name="T9" fmla="*/ 1 h 741"/>
                <a:gd name="T10" fmla="*/ 1 w 538"/>
                <a:gd name="T11" fmla="*/ 1 h 741"/>
                <a:gd name="T12" fmla="*/ 1 w 538"/>
                <a:gd name="T13" fmla="*/ 1 h 741"/>
                <a:gd name="T14" fmla="*/ 1 w 538"/>
                <a:gd name="T15" fmla="*/ 1 h 741"/>
                <a:gd name="T16" fmla="*/ 1 w 538"/>
                <a:gd name="T17" fmla="*/ 1 h 741"/>
                <a:gd name="T18" fmla="*/ 1 w 538"/>
                <a:gd name="T19" fmla="*/ 1 h 741"/>
                <a:gd name="T20" fmla="*/ 1 w 538"/>
                <a:gd name="T21" fmla="*/ 1 h 741"/>
                <a:gd name="T22" fmla="*/ 1 w 538"/>
                <a:gd name="T23" fmla="*/ 1 h 741"/>
                <a:gd name="T24" fmla="*/ 1 w 538"/>
                <a:gd name="T25" fmla="*/ 1 h 741"/>
                <a:gd name="T26" fmla="*/ 1 w 538"/>
                <a:gd name="T27" fmla="*/ 1 h 741"/>
                <a:gd name="T28" fmla="*/ 1 w 538"/>
                <a:gd name="T29" fmla="*/ 1 h 741"/>
                <a:gd name="T30" fmla="*/ 1 w 538"/>
                <a:gd name="T31" fmla="*/ 1 h 741"/>
                <a:gd name="T32" fmla="*/ 1 w 538"/>
                <a:gd name="T33" fmla="*/ 1 h 741"/>
                <a:gd name="T34" fmla="*/ 1 w 538"/>
                <a:gd name="T35" fmla="*/ 1 h 741"/>
                <a:gd name="T36" fmla="*/ 1 w 538"/>
                <a:gd name="T37" fmla="*/ 1 h 741"/>
                <a:gd name="T38" fmla="*/ 1 w 538"/>
                <a:gd name="T39" fmla="*/ 1 h 741"/>
                <a:gd name="T40" fmla="*/ 1 w 538"/>
                <a:gd name="T41" fmla="*/ 1 h 741"/>
                <a:gd name="T42" fmla="*/ 1 w 538"/>
                <a:gd name="T43" fmla="*/ 1 h 741"/>
                <a:gd name="T44" fmla="*/ 1 w 538"/>
                <a:gd name="T45" fmla="*/ 1 h 741"/>
                <a:gd name="T46" fmla="*/ 1 w 538"/>
                <a:gd name="T47" fmla="*/ 1 h 741"/>
                <a:gd name="T48" fmla="*/ 1 w 538"/>
                <a:gd name="T49" fmla="*/ 1 h 741"/>
                <a:gd name="T50" fmla="*/ 1 w 538"/>
                <a:gd name="T51" fmla="*/ 1 h 741"/>
                <a:gd name="T52" fmla="*/ 1 w 538"/>
                <a:gd name="T53" fmla="*/ 1 h 741"/>
                <a:gd name="T54" fmla="*/ 1 w 538"/>
                <a:gd name="T55" fmla="*/ 1 h 741"/>
                <a:gd name="T56" fmla="*/ 1 w 538"/>
                <a:gd name="T57" fmla="*/ 1 h 741"/>
                <a:gd name="T58" fmla="*/ 1 w 538"/>
                <a:gd name="T59" fmla="*/ 1 h 741"/>
                <a:gd name="T60" fmla="*/ 1 w 538"/>
                <a:gd name="T61" fmla="*/ 1 h 741"/>
                <a:gd name="T62" fmla="*/ 1 w 538"/>
                <a:gd name="T63" fmla="*/ 1 h 741"/>
                <a:gd name="T64" fmla="*/ 1 w 538"/>
                <a:gd name="T65" fmla="*/ 1 h 741"/>
                <a:gd name="T66" fmla="*/ 1 w 538"/>
                <a:gd name="T67" fmla="*/ 1 h 741"/>
                <a:gd name="T68" fmla="*/ 1 w 538"/>
                <a:gd name="T69" fmla="*/ 1 h 741"/>
                <a:gd name="T70" fmla="*/ 0 w 538"/>
                <a:gd name="T71" fmla="*/ 1 h 741"/>
                <a:gd name="T72" fmla="*/ 1 w 538"/>
                <a:gd name="T73" fmla="*/ 1 h 741"/>
                <a:gd name="T74" fmla="*/ 1 w 538"/>
                <a:gd name="T75" fmla="*/ 1 h 741"/>
                <a:gd name="T76" fmla="*/ 1 w 538"/>
                <a:gd name="T77" fmla="*/ 1 h 741"/>
                <a:gd name="T78" fmla="*/ 1 w 538"/>
                <a:gd name="T79" fmla="*/ 0 h 741"/>
                <a:gd name="T80" fmla="*/ 1 w 538"/>
                <a:gd name="T81" fmla="*/ 1 h 741"/>
                <a:gd name="T82" fmla="*/ 1 w 538"/>
                <a:gd name="T83" fmla="*/ 1 h 7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38"/>
                <a:gd name="T127" fmla="*/ 0 h 741"/>
                <a:gd name="T128" fmla="*/ 538 w 538"/>
                <a:gd name="T129" fmla="*/ 741 h 7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38" h="741">
                  <a:moveTo>
                    <a:pt x="21" y="10"/>
                  </a:moveTo>
                  <a:lnTo>
                    <a:pt x="18" y="4"/>
                  </a:lnTo>
                  <a:lnTo>
                    <a:pt x="51" y="47"/>
                  </a:lnTo>
                  <a:lnTo>
                    <a:pt x="86" y="88"/>
                  </a:lnTo>
                  <a:lnTo>
                    <a:pt x="121" y="130"/>
                  </a:lnTo>
                  <a:lnTo>
                    <a:pt x="156" y="172"/>
                  </a:lnTo>
                  <a:lnTo>
                    <a:pt x="192" y="215"/>
                  </a:lnTo>
                  <a:lnTo>
                    <a:pt x="227" y="257"/>
                  </a:lnTo>
                  <a:lnTo>
                    <a:pt x="262" y="301"/>
                  </a:lnTo>
                  <a:lnTo>
                    <a:pt x="298" y="345"/>
                  </a:lnTo>
                  <a:lnTo>
                    <a:pt x="332" y="389"/>
                  </a:lnTo>
                  <a:lnTo>
                    <a:pt x="366" y="435"/>
                  </a:lnTo>
                  <a:lnTo>
                    <a:pt x="398" y="481"/>
                  </a:lnTo>
                  <a:lnTo>
                    <a:pt x="429" y="528"/>
                  </a:lnTo>
                  <a:lnTo>
                    <a:pt x="459" y="579"/>
                  </a:lnTo>
                  <a:lnTo>
                    <a:pt x="488" y="629"/>
                  </a:lnTo>
                  <a:lnTo>
                    <a:pt x="514" y="680"/>
                  </a:lnTo>
                  <a:lnTo>
                    <a:pt x="538" y="734"/>
                  </a:lnTo>
                  <a:lnTo>
                    <a:pt x="520" y="741"/>
                  </a:lnTo>
                  <a:lnTo>
                    <a:pt x="496" y="689"/>
                  </a:lnTo>
                  <a:lnTo>
                    <a:pt x="470" y="638"/>
                  </a:lnTo>
                  <a:lnTo>
                    <a:pt x="441" y="588"/>
                  </a:lnTo>
                  <a:lnTo>
                    <a:pt x="413" y="540"/>
                  </a:lnTo>
                  <a:lnTo>
                    <a:pt x="382" y="493"/>
                  </a:lnTo>
                  <a:lnTo>
                    <a:pt x="350" y="447"/>
                  </a:lnTo>
                  <a:lnTo>
                    <a:pt x="316" y="401"/>
                  </a:lnTo>
                  <a:lnTo>
                    <a:pt x="282" y="358"/>
                  </a:lnTo>
                  <a:lnTo>
                    <a:pt x="246" y="315"/>
                  </a:lnTo>
                  <a:lnTo>
                    <a:pt x="211" y="271"/>
                  </a:lnTo>
                  <a:lnTo>
                    <a:pt x="176" y="228"/>
                  </a:lnTo>
                  <a:lnTo>
                    <a:pt x="140" y="186"/>
                  </a:lnTo>
                  <a:lnTo>
                    <a:pt x="105" y="143"/>
                  </a:lnTo>
                  <a:lnTo>
                    <a:pt x="70" y="102"/>
                  </a:lnTo>
                  <a:lnTo>
                    <a:pt x="35" y="58"/>
                  </a:lnTo>
                  <a:lnTo>
                    <a:pt x="2" y="16"/>
                  </a:lnTo>
                  <a:lnTo>
                    <a:pt x="0" y="10"/>
                  </a:lnTo>
                  <a:lnTo>
                    <a:pt x="2" y="16"/>
                  </a:lnTo>
                  <a:lnTo>
                    <a:pt x="1" y="8"/>
                  </a:lnTo>
                  <a:lnTo>
                    <a:pt x="6" y="2"/>
                  </a:lnTo>
                  <a:lnTo>
                    <a:pt x="11" y="0"/>
                  </a:lnTo>
                  <a:lnTo>
                    <a:pt x="18" y="4"/>
                  </a:lnTo>
                  <a:lnTo>
                    <a:pt x="21" y="10"/>
                  </a:lnTo>
                  <a:close/>
                </a:path>
              </a:pathLst>
            </a:custGeom>
            <a:solidFill>
              <a:srgbClr val="000000"/>
            </a:solidFill>
            <a:ln w="9525">
              <a:noFill/>
              <a:round/>
            </a:ln>
          </p:spPr>
          <p:txBody>
            <a:bodyPr/>
            <a:lstStyle/>
            <a:p>
              <a:endParaRPr lang="zh-CN" altLang="en-US"/>
            </a:p>
          </p:txBody>
        </p:sp>
        <p:sp>
          <p:nvSpPr>
            <p:cNvPr id="17792" name="Freeform 330"/>
            <p:cNvSpPr/>
            <p:nvPr/>
          </p:nvSpPr>
          <p:spPr bwMode="auto">
            <a:xfrm>
              <a:off x="1335" y="2407"/>
              <a:ext cx="28" cy="221"/>
            </a:xfrm>
            <a:custGeom>
              <a:avLst/>
              <a:gdLst>
                <a:gd name="T0" fmla="*/ 1 w 54"/>
                <a:gd name="T1" fmla="*/ 1 h 442"/>
                <a:gd name="T2" fmla="*/ 1 w 54"/>
                <a:gd name="T3" fmla="*/ 1 h 442"/>
                <a:gd name="T4" fmla="*/ 1 w 54"/>
                <a:gd name="T5" fmla="*/ 1 h 442"/>
                <a:gd name="T6" fmla="*/ 1 w 54"/>
                <a:gd name="T7" fmla="*/ 1 h 442"/>
                <a:gd name="T8" fmla="*/ 1 w 54"/>
                <a:gd name="T9" fmla="*/ 1 h 442"/>
                <a:gd name="T10" fmla="*/ 1 w 54"/>
                <a:gd name="T11" fmla="*/ 1 h 442"/>
                <a:gd name="T12" fmla="*/ 1 w 54"/>
                <a:gd name="T13" fmla="*/ 1 h 442"/>
                <a:gd name="T14" fmla="*/ 1 w 54"/>
                <a:gd name="T15" fmla="*/ 1 h 442"/>
                <a:gd name="T16" fmla="*/ 1 w 54"/>
                <a:gd name="T17" fmla="*/ 1 h 442"/>
                <a:gd name="T18" fmla="*/ 1 w 54"/>
                <a:gd name="T19" fmla="*/ 1 h 442"/>
                <a:gd name="T20" fmla="*/ 1 w 54"/>
                <a:gd name="T21" fmla="*/ 1 h 442"/>
                <a:gd name="T22" fmla="*/ 1 w 54"/>
                <a:gd name="T23" fmla="*/ 1 h 442"/>
                <a:gd name="T24" fmla="*/ 1 w 54"/>
                <a:gd name="T25" fmla="*/ 1 h 442"/>
                <a:gd name="T26" fmla="*/ 1 w 54"/>
                <a:gd name="T27" fmla="*/ 1 h 442"/>
                <a:gd name="T28" fmla="*/ 1 w 54"/>
                <a:gd name="T29" fmla="*/ 1 h 442"/>
                <a:gd name="T30" fmla="*/ 1 w 54"/>
                <a:gd name="T31" fmla="*/ 1 h 442"/>
                <a:gd name="T32" fmla="*/ 1 w 54"/>
                <a:gd name="T33" fmla="*/ 1 h 442"/>
                <a:gd name="T34" fmla="*/ 1 w 54"/>
                <a:gd name="T35" fmla="*/ 1 h 442"/>
                <a:gd name="T36" fmla="*/ 1 w 54"/>
                <a:gd name="T37" fmla="*/ 1 h 442"/>
                <a:gd name="T38" fmla="*/ 1 w 54"/>
                <a:gd name="T39" fmla="*/ 1 h 442"/>
                <a:gd name="T40" fmla="*/ 1 w 54"/>
                <a:gd name="T41" fmla="*/ 1 h 442"/>
                <a:gd name="T42" fmla="*/ 0 w 54"/>
                <a:gd name="T43" fmla="*/ 1 h 442"/>
                <a:gd name="T44" fmla="*/ 0 w 54"/>
                <a:gd name="T45" fmla="*/ 1 h 442"/>
                <a:gd name="T46" fmla="*/ 0 w 54"/>
                <a:gd name="T47" fmla="*/ 1 h 442"/>
                <a:gd name="T48" fmla="*/ 0 w 54"/>
                <a:gd name="T49" fmla="*/ 1 h 442"/>
                <a:gd name="T50" fmla="*/ 1 w 54"/>
                <a:gd name="T51" fmla="*/ 1 h 442"/>
                <a:gd name="T52" fmla="*/ 1 w 54"/>
                <a:gd name="T53" fmla="*/ 1 h 442"/>
                <a:gd name="T54" fmla="*/ 1 w 54"/>
                <a:gd name="T55" fmla="*/ 1 h 442"/>
                <a:gd name="T56" fmla="*/ 1 w 54"/>
                <a:gd name="T57" fmla="*/ 1 h 442"/>
                <a:gd name="T58" fmla="*/ 1 w 54"/>
                <a:gd name="T59" fmla="*/ 1 h 442"/>
                <a:gd name="T60" fmla="*/ 1 w 54"/>
                <a:gd name="T61" fmla="*/ 1 h 442"/>
                <a:gd name="T62" fmla="*/ 1 w 54"/>
                <a:gd name="T63" fmla="*/ 1 h 442"/>
                <a:gd name="T64" fmla="*/ 1 w 54"/>
                <a:gd name="T65" fmla="*/ 1 h 442"/>
                <a:gd name="T66" fmla="*/ 1 w 54"/>
                <a:gd name="T67" fmla="*/ 1 h 442"/>
                <a:gd name="T68" fmla="*/ 1 w 54"/>
                <a:gd name="T69" fmla="*/ 1 h 442"/>
                <a:gd name="T70" fmla="*/ 1 w 54"/>
                <a:gd name="T71" fmla="*/ 0 h 442"/>
                <a:gd name="T72" fmla="*/ 1 w 54"/>
                <a:gd name="T73" fmla="*/ 1 h 442"/>
                <a:gd name="T74" fmla="*/ 1 w 54"/>
                <a:gd name="T75" fmla="*/ 1 h 442"/>
                <a:gd name="T76" fmla="*/ 1 w 54"/>
                <a:gd name="T77" fmla="*/ 1 h 442"/>
                <a:gd name="T78" fmla="*/ 1 w 54"/>
                <a:gd name="T79" fmla="*/ 1 h 442"/>
                <a:gd name="T80" fmla="*/ 1 w 54"/>
                <a:gd name="T81" fmla="*/ 1 h 442"/>
                <a:gd name="T82" fmla="*/ 1 w 54"/>
                <a:gd name="T83" fmla="*/ 1 h 4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4"/>
                <a:gd name="T127" fmla="*/ 0 h 442"/>
                <a:gd name="T128" fmla="*/ 54 w 54"/>
                <a:gd name="T129" fmla="*/ 442 h 4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4" h="442">
                  <a:moveTo>
                    <a:pt x="44" y="21"/>
                  </a:moveTo>
                  <a:lnTo>
                    <a:pt x="54" y="13"/>
                  </a:lnTo>
                  <a:lnTo>
                    <a:pt x="49" y="40"/>
                  </a:lnTo>
                  <a:lnTo>
                    <a:pt x="44" y="65"/>
                  </a:lnTo>
                  <a:lnTo>
                    <a:pt x="38" y="91"/>
                  </a:lnTo>
                  <a:lnTo>
                    <a:pt x="34" y="117"/>
                  </a:lnTo>
                  <a:lnTo>
                    <a:pt x="30" y="143"/>
                  </a:lnTo>
                  <a:lnTo>
                    <a:pt x="27" y="170"/>
                  </a:lnTo>
                  <a:lnTo>
                    <a:pt x="25" y="196"/>
                  </a:lnTo>
                  <a:lnTo>
                    <a:pt x="22" y="221"/>
                  </a:lnTo>
                  <a:lnTo>
                    <a:pt x="21" y="248"/>
                  </a:lnTo>
                  <a:lnTo>
                    <a:pt x="20" y="275"/>
                  </a:lnTo>
                  <a:lnTo>
                    <a:pt x="20" y="302"/>
                  </a:lnTo>
                  <a:lnTo>
                    <a:pt x="20" y="329"/>
                  </a:lnTo>
                  <a:lnTo>
                    <a:pt x="20" y="357"/>
                  </a:lnTo>
                  <a:lnTo>
                    <a:pt x="21" y="386"/>
                  </a:lnTo>
                  <a:lnTo>
                    <a:pt x="22" y="413"/>
                  </a:lnTo>
                  <a:lnTo>
                    <a:pt x="24" y="442"/>
                  </a:lnTo>
                  <a:lnTo>
                    <a:pt x="3" y="442"/>
                  </a:lnTo>
                  <a:lnTo>
                    <a:pt x="2" y="413"/>
                  </a:lnTo>
                  <a:lnTo>
                    <a:pt x="1" y="386"/>
                  </a:lnTo>
                  <a:lnTo>
                    <a:pt x="0" y="357"/>
                  </a:lnTo>
                  <a:lnTo>
                    <a:pt x="0" y="329"/>
                  </a:lnTo>
                  <a:lnTo>
                    <a:pt x="0" y="302"/>
                  </a:lnTo>
                  <a:lnTo>
                    <a:pt x="0" y="275"/>
                  </a:lnTo>
                  <a:lnTo>
                    <a:pt x="1" y="248"/>
                  </a:lnTo>
                  <a:lnTo>
                    <a:pt x="2" y="221"/>
                  </a:lnTo>
                  <a:lnTo>
                    <a:pt x="4" y="194"/>
                  </a:lnTo>
                  <a:lnTo>
                    <a:pt x="6" y="167"/>
                  </a:lnTo>
                  <a:lnTo>
                    <a:pt x="10" y="141"/>
                  </a:lnTo>
                  <a:lnTo>
                    <a:pt x="13" y="114"/>
                  </a:lnTo>
                  <a:lnTo>
                    <a:pt x="18" y="87"/>
                  </a:lnTo>
                  <a:lnTo>
                    <a:pt x="24" y="60"/>
                  </a:lnTo>
                  <a:lnTo>
                    <a:pt x="28" y="35"/>
                  </a:lnTo>
                  <a:lnTo>
                    <a:pt x="36" y="9"/>
                  </a:lnTo>
                  <a:lnTo>
                    <a:pt x="46" y="0"/>
                  </a:lnTo>
                  <a:lnTo>
                    <a:pt x="36" y="9"/>
                  </a:lnTo>
                  <a:lnTo>
                    <a:pt x="41" y="3"/>
                  </a:lnTo>
                  <a:lnTo>
                    <a:pt x="48" y="2"/>
                  </a:lnTo>
                  <a:lnTo>
                    <a:pt x="53" y="6"/>
                  </a:lnTo>
                  <a:lnTo>
                    <a:pt x="54" y="13"/>
                  </a:lnTo>
                  <a:lnTo>
                    <a:pt x="44" y="21"/>
                  </a:lnTo>
                  <a:close/>
                </a:path>
              </a:pathLst>
            </a:custGeom>
            <a:solidFill>
              <a:srgbClr val="000000"/>
            </a:solidFill>
            <a:ln w="9525">
              <a:noFill/>
              <a:round/>
            </a:ln>
          </p:spPr>
          <p:txBody>
            <a:bodyPr/>
            <a:lstStyle/>
            <a:p>
              <a:endParaRPr lang="zh-CN" altLang="en-US"/>
            </a:p>
          </p:txBody>
        </p:sp>
        <p:sp>
          <p:nvSpPr>
            <p:cNvPr id="17793" name="Freeform 331"/>
            <p:cNvSpPr/>
            <p:nvPr/>
          </p:nvSpPr>
          <p:spPr bwMode="auto">
            <a:xfrm>
              <a:off x="1358" y="2407"/>
              <a:ext cx="360" cy="40"/>
            </a:xfrm>
            <a:custGeom>
              <a:avLst/>
              <a:gdLst>
                <a:gd name="T0" fmla="*/ 0 w 722"/>
                <a:gd name="T1" fmla="*/ 1 h 80"/>
                <a:gd name="T2" fmla="*/ 0 w 722"/>
                <a:gd name="T3" fmla="*/ 1 h 80"/>
                <a:gd name="T4" fmla="*/ 0 w 722"/>
                <a:gd name="T5" fmla="*/ 1 h 80"/>
                <a:gd name="T6" fmla="*/ 0 w 722"/>
                <a:gd name="T7" fmla="*/ 1 h 80"/>
                <a:gd name="T8" fmla="*/ 0 w 722"/>
                <a:gd name="T9" fmla="*/ 1 h 80"/>
                <a:gd name="T10" fmla="*/ 0 w 722"/>
                <a:gd name="T11" fmla="*/ 1 h 80"/>
                <a:gd name="T12" fmla="*/ 0 w 722"/>
                <a:gd name="T13" fmla="*/ 1 h 80"/>
                <a:gd name="T14" fmla="*/ 0 w 722"/>
                <a:gd name="T15" fmla="*/ 1 h 80"/>
                <a:gd name="T16" fmla="*/ 0 w 722"/>
                <a:gd name="T17" fmla="*/ 1 h 80"/>
                <a:gd name="T18" fmla="*/ 0 w 722"/>
                <a:gd name="T19" fmla="*/ 1 h 80"/>
                <a:gd name="T20" fmla="*/ 0 w 722"/>
                <a:gd name="T21" fmla="*/ 1 h 80"/>
                <a:gd name="T22" fmla="*/ 0 w 722"/>
                <a:gd name="T23" fmla="*/ 1 h 80"/>
                <a:gd name="T24" fmla="*/ 0 w 722"/>
                <a:gd name="T25" fmla="*/ 1 h 80"/>
                <a:gd name="T26" fmla="*/ 0 w 722"/>
                <a:gd name="T27" fmla="*/ 1 h 80"/>
                <a:gd name="T28" fmla="*/ 0 w 722"/>
                <a:gd name="T29" fmla="*/ 1 h 80"/>
                <a:gd name="T30" fmla="*/ 0 w 722"/>
                <a:gd name="T31" fmla="*/ 1 h 80"/>
                <a:gd name="T32" fmla="*/ 0 w 722"/>
                <a:gd name="T33" fmla="*/ 1 h 80"/>
                <a:gd name="T34" fmla="*/ 0 w 722"/>
                <a:gd name="T35" fmla="*/ 1 h 80"/>
                <a:gd name="T36" fmla="*/ 0 w 722"/>
                <a:gd name="T37" fmla="*/ 0 h 80"/>
                <a:gd name="T38" fmla="*/ 0 w 722"/>
                <a:gd name="T39" fmla="*/ 1 h 80"/>
                <a:gd name="T40" fmla="*/ 0 w 722"/>
                <a:gd name="T41" fmla="*/ 1 h 80"/>
                <a:gd name="T42" fmla="*/ 0 w 722"/>
                <a:gd name="T43" fmla="*/ 1 h 80"/>
                <a:gd name="T44" fmla="*/ 0 w 722"/>
                <a:gd name="T45" fmla="*/ 1 h 80"/>
                <a:gd name="T46" fmla="*/ 0 w 722"/>
                <a:gd name="T47" fmla="*/ 1 h 80"/>
                <a:gd name="T48" fmla="*/ 0 w 722"/>
                <a:gd name="T49" fmla="*/ 1 h 80"/>
                <a:gd name="T50" fmla="*/ 0 w 722"/>
                <a:gd name="T51" fmla="*/ 1 h 80"/>
                <a:gd name="T52" fmla="*/ 0 w 722"/>
                <a:gd name="T53" fmla="*/ 1 h 80"/>
                <a:gd name="T54" fmla="*/ 0 w 722"/>
                <a:gd name="T55" fmla="*/ 1 h 80"/>
                <a:gd name="T56" fmla="*/ 0 w 722"/>
                <a:gd name="T57" fmla="*/ 1 h 80"/>
                <a:gd name="T58" fmla="*/ 0 w 722"/>
                <a:gd name="T59" fmla="*/ 1 h 80"/>
                <a:gd name="T60" fmla="*/ 0 w 722"/>
                <a:gd name="T61" fmla="*/ 1 h 80"/>
                <a:gd name="T62" fmla="*/ 0 w 722"/>
                <a:gd name="T63" fmla="*/ 1 h 80"/>
                <a:gd name="T64" fmla="*/ 0 w 722"/>
                <a:gd name="T65" fmla="*/ 1 h 80"/>
                <a:gd name="T66" fmla="*/ 0 w 722"/>
                <a:gd name="T67" fmla="*/ 1 h 80"/>
                <a:gd name="T68" fmla="*/ 0 w 722"/>
                <a:gd name="T69" fmla="*/ 1 h 80"/>
                <a:gd name="T70" fmla="*/ 0 w 722"/>
                <a:gd name="T71" fmla="*/ 1 h 80"/>
                <a:gd name="T72" fmla="*/ 0 w 722"/>
                <a:gd name="T73" fmla="*/ 1 h 80"/>
                <a:gd name="T74" fmla="*/ 0 w 722"/>
                <a:gd name="T75" fmla="*/ 1 h 80"/>
                <a:gd name="T76" fmla="*/ 0 w 722"/>
                <a:gd name="T77" fmla="*/ 1 h 80"/>
                <a:gd name="T78" fmla="*/ 0 w 722"/>
                <a:gd name="T79" fmla="*/ 1 h 80"/>
                <a:gd name="T80" fmla="*/ 0 w 722"/>
                <a:gd name="T81" fmla="*/ 1 h 80"/>
                <a:gd name="T82" fmla="*/ 0 w 722"/>
                <a:gd name="T83" fmla="*/ 1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22"/>
                <a:gd name="T127" fmla="*/ 0 h 80"/>
                <a:gd name="T128" fmla="*/ 722 w 722"/>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22" h="80">
                  <a:moveTo>
                    <a:pt x="701" y="69"/>
                  </a:moveTo>
                  <a:lnTo>
                    <a:pt x="710" y="80"/>
                  </a:lnTo>
                  <a:lnTo>
                    <a:pt x="666" y="76"/>
                  </a:lnTo>
                  <a:lnTo>
                    <a:pt x="623" y="72"/>
                  </a:lnTo>
                  <a:lnTo>
                    <a:pt x="578" y="68"/>
                  </a:lnTo>
                  <a:lnTo>
                    <a:pt x="534" y="65"/>
                  </a:lnTo>
                  <a:lnTo>
                    <a:pt x="489" y="61"/>
                  </a:lnTo>
                  <a:lnTo>
                    <a:pt x="445" y="57"/>
                  </a:lnTo>
                  <a:lnTo>
                    <a:pt x="400" y="53"/>
                  </a:lnTo>
                  <a:lnTo>
                    <a:pt x="356" y="50"/>
                  </a:lnTo>
                  <a:lnTo>
                    <a:pt x="311" y="46"/>
                  </a:lnTo>
                  <a:lnTo>
                    <a:pt x="267" y="43"/>
                  </a:lnTo>
                  <a:lnTo>
                    <a:pt x="222" y="40"/>
                  </a:lnTo>
                  <a:lnTo>
                    <a:pt x="178" y="36"/>
                  </a:lnTo>
                  <a:lnTo>
                    <a:pt x="133" y="32"/>
                  </a:lnTo>
                  <a:lnTo>
                    <a:pt x="89" y="28"/>
                  </a:lnTo>
                  <a:lnTo>
                    <a:pt x="45" y="25"/>
                  </a:lnTo>
                  <a:lnTo>
                    <a:pt x="0" y="21"/>
                  </a:lnTo>
                  <a:lnTo>
                    <a:pt x="2" y="0"/>
                  </a:lnTo>
                  <a:lnTo>
                    <a:pt x="47" y="4"/>
                  </a:lnTo>
                  <a:lnTo>
                    <a:pt x="91" y="7"/>
                  </a:lnTo>
                  <a:lnTo>
                    <a:pt x="136" y="11"/>
                  </a:lnTo>
                  <a:lnTo>
                    <a:pt x="180" y="15"/>
                  </a:lnTo>
                  <a:lnTo>
                    <a:pt x="225" y="19"/>
                  </a:lnTo>
                  <a:lnTo>
                    <a:pt x="269" y="22"/>
                  </a:lnTo>
                  <a:lnTo>
                    <a:pt x="314" y="26"/>
                  </a:lnTo>
                  <a:lnTo>
                    <a:pt x="358" y="29"/>
                  </a:lnTo>
                  <a:lnTo>
                    <a:pt x="403" y="33"/>
                  </a:lnTo>
                  <a:lnTo>
                    <a:pt x="447" y="36"/>
                  </a:lnTo>
                  <a:lnTo>
                    <a:pt x="491" y="41"/>
                  </a:lnTo>
                  <a:lnTo>
                    <a:pt x="536" y="44"/>
                  </a:lnTo>
                  <a:lnTo>
                    <a:pt x="580" y="48"/>
                  </a:lnTo>
                  <a:lnTo>
                    <a:pt x="625" y="51"/>
                  </a:lnTo>
                  <a:lnTo>
                    <a:pt x="668" y="56"/>
                  </a:lnTo>
                  <a:lnTo>
                    <a:pt x="713" y="59"/>
                  </a:lnTo>
                  <a:lnTo>
                    <a:pt x="722" y="69"/>
                  </a:lnTo>
                  <a:lnTo>
                    <a:pt x="713" y="59"/>
                  </a:lnTo>
                  <a:lnTo>
                    <a:pt x="719" y="63"/>
                  </a:lnTo>
                  <a:lnTo>
                    <a:pt x="722" y="71"/>
                  </a:lnTo>
                  <a:lnTo>
                    <a:pt x="718" y="78"/>
                  </a:lnTo>
                  <a:lnTo>
                    <a:pt x="710" y="80"/>
                  </a:lnTo>
                  <a:lnTo>
                    <a:pt x="701" y="69"/>
                  </a:lnTo>
                  <a:close/>
                </a:path>
              </a:pathLst>
            </a:custGeom>
            <a:solidFill>
              <a:srgbClr val="000000"/>
            </a:solidFill>
            <a:ln w="9525">
              <a:noFill/>
              <a:round/>
            </a:ln>
          </p:spPr>
          <p:txBody>
            <a:bodyPr/>
            <a:lstStyle/>
            <a:p>
              <a:endParaRPr lang="zh-CN" altLang="en-US"/>
            </a:p>
          </p:txBody>
        </p:sp>
        <p:sp>
          <p:nvSpPr>
            <p:cNvPr id="17794" name="Freeform 332"/>
            <p:cNvSpPr/>
            <p:nvPr/>
          </p:nvSpPr>
          <p:spPr bwMode="auto">
            <a:xfrm>
              <a:off x="1217" y="1844"/>
              <a:ext cx="655" cy="632"/>
            </a:xfrm>
            <a:custGeom>
              <a:avLst/>
              <a:gdLst>
                <a:gd name="T0" fmla="*/ 0 w 1311"/>
                <a:gd name="T1" fmla="*/ 1 h 1264"/>
                <a:gd name="T2" fmla="*/ 0 w 1311"/>
                <a:gd name="T3" fmla="*/ 1 h 1264"/>
                <a:gd name="T4" fmla="*/ 0 w 1311"/>
                <a:gd name="T5" fmla="*/ 1 h 1264"/>
                <a:gd name="T6" fmla="*/ 0 w 1311"/>
                <a:gd name="T7" fmla="*/ 1 h 1264"/>
                <a:gd name="T8" fmla="*/ 0 w 1311"/>
                <a:gd name="T9" fmla="*/ 1 h 1264"/>
                <a:gd name="T10" fmla="*/ 0 w 1311"/>
                <a:gd name="T11" fmla="*/ 1 h 1264"/>
                <a:gd name="T12" fmla="*/ 0 w 1311"/>
                <a:gd name="T13" fmla="*/ 1 h 1264"/>
                <a:gd name="T14" fmla="*/ 0 w 1311"/>
                <a:gd name="T15" fmla="*/ 1 h 1264"/>
                <a:gd name="T16" fmla="*/ 0 w 1311"/>
                <a:gd name="T17" fmla="*/ 1 h 1264"/>
                <a:gd name="T18" fmla="*/ 0 w 1311"/>
                <a:gd name="T19" fmla="*/ 1 h 1264"/>
                <a:gd name="T20" fmla="*/ 0 w 1311"/>
                <a:gd name="T21" fmla="*/ 1 h 1264"/>
                <a:gd name="T22" fmla="*/ 0 w 1311"/>
                <a:gd name="T23" fmla="*/ 1 h 1264"/>
                <a:gd name="T24" fmla="*/ 0 w 1311"/>
                <a:gd name="T25" fmla="*/ 1 h 1264"/>
                <a:gd name="T26" fmla="*/ 0 w 1311"/>
                <a:gd name="T27" fmla="*/ 1 h 1264"/>
                <a:gd name="T28" fmla="*/ 0 w 1311"/>
                <a:gd name="T29" fmla="*/ 1 h 1264"/>
                <a:gd name="T30" fmla="*/ 0 w 1311"/>
                <a:gd name="T31" fmla="*/ 1 h 1264"/>
                <a:gd name="T32" fmla="*/ 0 w 1311"/>
                <a:gd name="T33" fmla="*/ 1 h 1264"/>
                <a:gd name="T34" fmla="*/ 0 w 1311"/>
                <a:gd name="T35" fmla="*/ 1 h 1264"/>
                <a:gd name="T36" fmla="*/ 0 w 1311"/>
                <a:gd name="T37" fmla="*/ 1 h 1264"/>
                <a:gd name="T38" fmla="*/ 0 w 1311"/>
                <a:gd name="T39" fmla="*/ 1 h 1264"/>
                <a:gd name="T40" fmla="*/ 0 w 1311"/>
                <a:gd name="T41" fmla="*/ 1 h 1264"/>
                <a:gd name="T42" fmla="*/ 0 w 1311"/>
                <a:gd name="T43" fmla="*/ 1 h 1264"/>
                <a:gd name="T44" fmla="*/ 0 w 1311"/>
                <a:gd name="T45" fmla="*/ 1 h 1264"/>
                <a:gd name="T46" fmla="*/ 0 w 1311"/>
                <a:gd name="T47" fmla="*/ 1 h 1264"/>
                <a:gd name="T48" fmla="*/ 0 w 1311"/>
                <a:gd name="T49" fmla="*/ 1 h 1264"/>
                <a:gd name="T50" fmla="*/ 0 w 1311"/>
                <a:gd name="T51" fmla="*/ 1 h 1264"/>
                <a:gd name="T52" fmla="*/ 0 w 1311"/>
                <a:gd name="T53" fmla="*/ 1 h 1264"/>
                <a:gd name="T54" fmla="*/ 0 w 1311"/>
                <a:gd name="T55" fmla="*/ 1 h 1264"/>
                <a:gd name="T56" fmla="*/ 0 w 1311"/>
                <a:gd name="T57" fmla="*/ 1 h 1264"/>
                <a:gd name="T58" fmla="*/ 0 w 1311"/>
                <a:gd name="T59" fmla="*/ 1 h 1264"/>
                <a:gd name="T60" fmla="*/ 0 w 1311"/>
                <a:gd name="T61" fmla="*/ 1 h 1264"/>
                <a:gd name="T62" fmla="*/ 0 w 1311"/>
                <a:gd name="T63" fmla="*/ 1 h 1264"/>
                <a:gd name="T64" fmla="*/ 0 w 1311"/>
                <a:gd name="T65" fmla="*/ 1 h 1264"/>
                <a:gd name="T66" fmla="*/ 0 w 1311"/>
                <a:gd name="T67" fmla="*/ 1 h 1264"/>
                <a:gd name="T68" fmla="*/ 0 w 1311"/>
                <a:gd name="T69" fmla="*/ 1 h 1264"/>
                <a:gd name="T70" fmla="*/ 0 w 1311"/>
                <a:gd name="T71" fmla="*/ 1 h 1264"/>
                <a:gd name="T72" fmla="*/ 0 w 1311"/>
                <a:gd name="T73" fmla="*/ 1 h 1264"/>
                <a:gd name="T74" fmla="*/ 0 w 1311"/>
                <a:gd name="T75" fmla="*/ 1 h 1264"/>
                <a:gd name="T76" fmla="*/ 0 w 1311"/>
                <a:gd name="T77" fmla="*/ 1 h 1264"/>
                <a:gd name="T78" fmla="*/ 0 w 1311"/>
                <a:gd name="T79" fmla="*/ 1 h 1264"/>
                <a:gd name="T80" fmla="*/ 0 w 1311"/>
                <a:gd name="T81" fmla="*/ 1 h 1264"/>
                <a:gd name="T82" fmla="*/ 0 w 1311"/>
                <a:gd name="T83" fmla="*/ 1 h 1264"/>
                <a:gd name="T84" fmla="*/ 0 w 1311"/>
                <a:gd name="T85" fmla="*/ 1 h 1264"/>
                <a:gd name="T86" fmla="*/ 0 w 1311"/>
                <a:gd name="T87" fmla="*/ 1 h 1264"/>
                <a:gd name="T88" fmla="*/ 0 w 1311"/>
                <a:gd name="T89" fmla="*/ 1 h 1264"/>
                <a:gd name="T90" fmla="*/ 0 w 1311"/>
                <a:gd name="T91" fmla="*/ 1 h 1264"/>
                <a:gd name="T92" fmla="*/ 0 w 1311"/>
                <a:gd name="T93" fmla="*/ 1 h 1264"/>
                <a:gd name="T94" fmla="*/ 0 w 1311"/>
                <a:gd name="T95" fmla="*/ 1 h 1264"/>
                <a:gd name="T96" fmla="*/ 0 w 1311"/>
                <a:gd name="T97" fmla="*/ 1 h 1264"/>
                <a:gd name="T98" fmla="*/ 0 w 1311"/>
                <a:gd name="T99" fmla="*/ 1 h 1264"/>
                <a:gd name="T100" fmla="*/ 0 w 1311"/>
                <a:gd name="T101" fmla="*/ 1 h 1264"/>
                <a:gd name="T102" fmla="*/ 0 w 1311"/>
                <a:gd name="T103" fmla="*/ 1 h 1264"/>
                <a:gd name="T104" fmla="*/ 0 w 1311"/>
                <a:gd name="T105" fmla="*/ 1 h 1264"/>
                <a:gd name="T106" fmla="*/ 0 w 1311"/>
                <a:gd name="T107" fmla="*/ 0 h 1264"/>
                <a:gd name="T108" fmla="*/ 0 w 1311"/>
                <a:gd name="T109" fmla="*/ 1 h 1264"/>
                <a:gd name="T110" fmla="*/ 0 w 1311"/>
                <a:gd name="T111" fmla="*/ 1 h 1264"/>
                <a:gd name="T112" fmla="*/ 0 w 1311"/>
                <a:gd name="T113" fmla="*/ 1 h 1264"/>
                <a:gd name="T114" fmla="*/ 0 w 1311"/>
                <a:gd name="T115" fmla="*/ 1 h 12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11"/>
                <a:gd name="T175" fmla="*/ 0 h 1264"/>
                <a:gd name="T176" fmla="*/ 1311 w 1311"/>
                <a:gd name="T177" fmla="*/ 1264 h 126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11" h="1264">
                  <a:moveTo>
                    <a:pt x="816" y="64"/>
                  </a:moveTo>
                  <a:lnTo>
                    <a:pt x="834" y="72"/>
                  </a:lnTo>
                  <a:lnTo>
                    <a:pt x="852" y="81"/>
                  </a:lnTo>
                  <a:lnTo>
                    <a:pt x="870" y="89"/>
                  </a:lnTo>
                  <a:lnTo>
                    <a:pt x="889" y="99"/>
                  </a:lnTo>
                  <a:lnTo>
                    <a:pt x="906" y="108"/>
                  </a:lnTo>
                  <a:lnTo>
                    <a:pt x="922" y="117"/>
                  </a:lnTo>
                  <a:lnTo>
                    <a:pt x="938" y="126"/>
                  </a:lnTo>
                  <a:lnTo>
                    <a:pt x="951" y="135"/>
                  </a:lnTo>
                  <a:lnTo>
                    <a:pt x="959" y="150"/>
                  </a:lnTo>
                  <a:lnTo>
                    <a:pt x="965" y="164"/>
                  </a:lnTo>
                  <a:lnTo>
                    <a:pt x="970" y="177"/>
                  </a:lnTo>
                  <a:lnTo>
                    <a:pt x="974" y="191"/>
                  </a:lnTo>
                  <a:lnTo>
                    <a:pt x="977" y="204"/>
                  </a:lnTo>
                  <a:lnTo>
                    <a:pt x="978" y="218"/>
                  </a:lnTo>
                  <a:lnTo>
                    <a:pt x="979" y="232"/>
                  </a:lnTo>
                  <a:lnTo>
                    <a:pt x="978" y="248"/>
                  </a:lnTo>
                  <a:lnTo>
                    <a:pt x="986" y="255"/>
                  </a:lnTo>
                  <a:lnTo>
                    <a:pt x="994" y="262"/>
                  </a:lnTo>
                  <a:lnTo>
                    <a:pt x="1002" y="269"/>
                  </a:lnTo>
                  <a:lnTo>
                    <a:pt x="1011" y="276"/>
                  </a:lnTo>
                  <a:lnTo>
                    <a:pt x="1019" y="283"/>
                  </a:lnTo>
                  <a:lnTo>
                    <a:pt x="1027" y="290"/>
                  </a:lnTo>
                  <a:lnTo>
                    <a:pt x="1035" y="298"/>
                  </a:lnTo>
                  <a:lnTo>
                    <a:pt x="1041" y="306"/>
                  </a:lnTo>
                  <a:lnTo>
                    <a:pt x="1049" y="315"/>
                  </a:lnTo>
                  <a:lnTo>
                    <a:pt x="1055" y="326"/>
                  </a:lnTo>
                  <a:lnTo>
                    <a:pt x="1061" y="337"/>
                  </a:lnTo>
                  <a:lnTo>
                    <a:pt x="1067" y="348"/>
                  </a:lnTo>
                  <a:lnTo>
                    <a:pt x="1072" y="360"/>
                  </a:lnTo>
                  <a:lnTo>
                    <a:pt x="1079" y="370"/>
                  </a:lnTo>
                  <a:lnTo>
                    <a:pt x="1086" y="380"/>
                  </a:lnTo>
                  <a:lnTo>
                    <a:pt x="1094" y="388"/>
                  </a:lnTo>
                  <a:lnTo>
                    <a:pt x="1112" y="403"/>
                  </a:lnTo>
                  <a:lnTo>
                    <a:pt x="1132" y="418"/>
                  </a:lnTo>
                  <a:lnTo>
                    <a:pt x="1151" y="432"/>
                  </a:lnTo>
                  <a:lnTo>
                    <a:pt x="1170" y="445"/>
                  </a:lnTo>
                  <a:lnTo>
                    <a:pt x="1191" y="459"/>
                  </a:lnTo>
                  <a:lnTo>
                    <a:pt x="1210" y="471"/>
                  </a:lnTo>
                  <a:lnTo>
                    <a:pt x="1230" y="485"/>
                  </a:lnTo>
                  <a:lnTo>
                    <a:pt x="1249" y="499"/>
                  </a:lnTo>
                  <a:lnTo>
                    <a:pt x="1256" y="505"/>
                  </a:lnTo>
                  <a:lnTo>
                    <a:pt x="1263" y="514"/>
                  </a:lnTo>
                  <a:lnTo>
                    <a:pt x="1269" y="523"/>
                  </a:lnTo>
                  <a:lnTo>
                    <a:pt x="1277" y="530"/>
                  </a:lnTo>
                  <a:lnTo>
                    <a:pt x="1285" y="538"/>
                  </a:lnTo>
                  <a:lnTo>
                    <a:pt x="1289" y="547"/>
                  </a:lnTo>
                  <a:lnTo>
                    <a:pt x="1292" y="557"/>
                  </a:lnTo>
                  <a:lnTo>
                    <a:pt x="1293" y="568"/>
                  </a:lnTo>
                  <a:lnTo>
                    <a:pt x="1295" y="578"/>
                  </a:lnTo>
                  <a:lnTo>
                    <a:pt x="1297" y="587"/>
                  </a:lnTo>
                  <a:lnTo>
                    <a:pt x="1303" y="596"/>
                  </a:lnTo>
                  <a:lnTo>
                    <a:pt x="1311" y="605"/>
                  </a:lnTo>
                  <a:lnTo>
                    <a:pt x="1311" y="617"/>
                  </a:lnTo>
                  <a:lnTo>
                    <a:pt x="1307" y="631"/>
                  </a:lnTo>
                  <a:lnTo>
                    <a:pt x="1300" y="647"/>
                  </a:lnTo>
                  <a:lnTo>
                    <a:pt x="1292" y="663"/>
                  </a:lnTo>
                  <a:lnTo>
                    <a:pt x="1281" y="680"/>
                  </a:lnTo>
                  <a:lnTo>
                    <a:pt x="1268" y="698"/>
                  </a:lnTo>
                  <a:lnTo>
                    <a:pt x="1255" y="715"/>
                  </a:lnTo>
                  <a:lnTo>
                    <a:pt x="1239" y="732"/>
                  </a:lnTo>
                  <a:lnTo>
                    <a:pt x="1222" y="749"/>
                  </a:lnTo>
                  <a:lnTo>
                    <a:pt x="1203" y="767"/>
                  </a:lnTo>
                  <a:lnTo>
                    <a:pt x="1185" y="782"/>
                  </a:lnTo>
                  <a:lnTo>
                    <a:pt x="1166" y="797"/>
                  </a:lnTo>
                  <a:lnTo>
                    <a:pt x="1146" y="809"/>
                  </a:lnTo>
                  <a:lnTo>
                    <a:pt x="1128" y="821"/>
                  </a:lnTo>
                  <a:lnTo>
                    <a:pt x="1110" y="830"/>
                  </a:lnTo>
                  <a:lnTo>
                    <a:pt x="1092" y="837"/>
                  </a:lnTo>
                  <a:lnTo>
                    <a:pt x="1084" y="832"/>
                  </a:lnTo>
                  <a:lnTo>
                    <a:pt x="1079" y="826"/>
                  </a:lnTo>
                  <a:lnTo>
                    <a:pt x="1077" y="822"/>
                  </a:lnTo>
                  <a:lnTo>
                    <a:pt x="1075" y="816"/>
                  </a:lnTo>
                  <a:lnTo>
                    <a:pt x="1073" y="810"/>
                  </a:lnTo>
                  <a:lnTo>
                    <a:pt x="1070" y="805"/>
                  </a:lnTo>
                  <a:lnTo>
                    <a:pt x="1065" y="800"/>
                  </a:lnTo>
                  <a:lnTo>
                    <a:pt x="1056" y="794"/>
                  </a:lnTo>
                  <a:lnTo>
                    <a:pt x="1048" y="793"/>
                  </a:lnTo>
                  <a:lnTo>
                    <a:pt x="1044" y="792"/>
                  </a:lnTo>
                  <a:lnTo>
                    <a:pt x="1039" y="791"/>
                  </a:lnTo>
                  <a:lnTo>
                    <a:pt x="1036" y="787"/>
                  </a:lnTo>
                  <a:lnTo>
                    <a:pt x="1033" y="785"/>
                  </a:lnTo>
                  <a:lnTo>
                    <a:pt x="1030" y="782"/>
                  </a:lnTo>
                  <a:lnTo>
                    <a:pt x="1026" y="778"/>
                  </a:lnTo>
                  <a:lnTo>
                    <a:pt x="1019" y="774"/>
                  </a:lnTo>
                  <a:lnTo>
                    <a:pt x="1014" y="769"/>
                  </a:lnTo>
                  <a:lnTo>
                    <a:pt x="1011" y="763"/>
                  </a:lnTo>
                  <a:lnTo>
                    <a:pt x="1010" y="756"/>
                  </a:lnTo>
                  <a:lnTo>
                    <a:pt x="1010" y="747"/>
                  </a:lnTo>
                  <a:lnTo>
                    <a:pt x="1010" y="739"/>
                  </a:lnTo>
                  <a:lnTo>
                    <a:pt x="1010" y="730"/>
                  </a:lnTo>
                  <a:lnTo>
                    <a:pt x="1008" y="722"/>
                  </a:lnTo>
                  <a:lnTo>
                    <a:pt x="1005" y="714"/>
                  </a:lnTo>
                  <a:lnTo>
                    <a:pt x="1007" y="733"/>
                  </a:lnTo>
                  <a:lnTo>
                    <a:pt x="1008" y="753"/>
                  </a:lnTo>
                  <a:lnTo>
                    <a:pt x="1011" y="774"/>
                  </a:lnTo>
                  <a:lnTo>
                    <a:pt x="1013" y="793"/>
                  </a:lnTo>
                  <a:lnTo>
                    <a:pt x="1015" y="813"/>
                  </a:lnTo>
                  <a:lnTo>
                    <a:pt x="1018" y="833"/>
                  </a:lnTo>
                  <a:lnTo>
                    <a:pt x="1020" y="853"/>
                  </a:lnTo>
                  <a:lnTo>
                    <a:pt x="1022" y="874"/>
                  </a:lnTo>
                  <a:lnTo>
                    <a:pt x="1023" y="894"/>
                  </a:lnTo>
                  <a:lnTo>
                    <a:pt x="1026" y="914"/>
                  </a:lnTo>
                  <a:lnTo>
                    <a:pt x="1028" y="935"/>
                  </a:lnTo>
                  <a:lnTo>
                    <a:pt x="1029" y="954"/>
                  </a:lnTo>
                  <a:lnTo>
                    <a:pt x="1031" y="974"/>
                  </a:lnTo>
                  <a:lnTo>
                    <a:pt x="1032" y="994"/>
                  </a:lnTo>
                  <a:lnTo>
                    <a:pt x="1033" y="1014"/>
                  </a:lnTo>
                  <a:lnTo>
                    <a:pt x="1035" y="1033"/>
                  </a:lnTo>
                  <a:lnTo>
                    <a:pt x="1035" y="1045"/>
                  </a:lnTo>
                  <a:lnTo>
                    <a:pt x="1035" y="1056"/>
                  </a:lnTo>
                  <a:lnTo>
                    <a:pt x="1033" y="1068"/>
                  </a:lnTo>
                  <a:lnTo>
                    <a:pt x="1032" y="1078"/>
                  </a:lnTo>
                  <a:lnTo>
                    <a:pt x="1032" y="1090"/>
                  </a:lnTo>
                  <a:lnTo>
                    <a:pt x="1031" y="1101"/>
                  </a:lnTo>
                  <a:lnTo>
                    <a:pt x="1030" y="1112"/>
                  </a:lnTo>
                  <a:lnTo>
                    <a:pt x="1030" y="1123"/>
                  </a:lnTo>
                  <a:lnTo>
                    <a:pt x="1030" y="1133"/>
                  </a:lnTo>
                  <a:lnTo>
                    <a:pt x="1030" y="1144"/>
                  </a:lnTo>
                  <a:lnTo>
                    <a:pt x="1030" y="1155"/>
                  </a:lnTo>
                  <a:lnTo>
                    <a:pt x="1030" y="1166"/>
                  </a:lnTo>
                  <a:lnTo>
                    <a:pt x="1029" y="1177"/>
                  </a:lnTo>
                  <a:lnTo>
                    <a:pt x="1027" y="1186"/>
                  </a:lnTo>
                  <a:lnTo>
                    <a:pt x="1024" y="1195"/>
                  </a:lnTo>
                  <a:lnTo>
                    <a:pt x="1022" y="1204"/>
                  </a:lnTo>
                  <a:lnTo>
                    <a:pt x="1008" y="1212"/>
                  </a:lnTo>
                  <a:lnTo>
                    <a:pt x="992" y="1218"/>
                  </a:lnTo>
                  <a:lnTo>
                    <a:pt x="975" y="1225"/>
                  </a:lnTo>
                  <a:lnTo>
                    <a:pt x="956" y="1232"/>
                  </a:lnTo>
                  <a:lnTo>
                    <a:pt x="935" y="1238"/>
                  </a:lnTo>
                  <a:lnTo>
                    <a:pt x="914" y="1243"/>
                  </a:lnTo>
                  <a:lnTo>
                    <a:pt x="891" y="1247"/>
                  </a:lnTo>
                  <a:lnTo>
                    <a:pt x="867" y="1252"/>
                  </a:lnTo>
                  <a:lnTo>
                    <a:pt x="842" y="1255"/>
                  </a:lnTo>
                  <a:lnTo>
                    <a:pt x="818" y="1259"/>
                  </a:lnTo>
                  <a:lnTo>
                    <a:pt x="793" y="1261"/>
                  </a:lnTo>
                  <a:lnTo>
                    <a:pt x="768" y="1263"/>
                  </a:lnTo>
                  <a:lnTo>
                    <a:pt x="743" y="1264"/>
                  </a:lnTo>
                  <a:lnTo>
                    <a:pt x="719" y="1264"/>
                  </a:lnTo>
                  <a:lnTo>
                    <a:pt x="695" y="1264"/>
                  </a:lnTo>
                  <a:lnTo>
                    <a:pt x="672" y="1263"/>
                  </a:lnTo>
                  <a:lnTo>
                    <a:pt x="645" y="1262"/>
                  </a:lnTo>
                  <a:lnTo>
                    <a:pt x="617" y="1260"/>
                  </a:lnTo>
                  <a:lnTo>
                    <a:pt x="590" y="1259"/>
                  </a:lnTo>
                  <a:lnTo>
                    <a:pt x="563" y="1255"/>
                  </a:lnTo>
                  <a:lnTo>
                    <a:pt x="535" y="1253"/>
                  </a:lnTo>
                  <a:lnTo>
                    <a:pt x="508" y="1250"/>
                  </a:lnTo>
                  <a:lnTo>
                    <a:pt x="481" y="1245"/>
                  </a:lnTo>
                  <a:lnTo>
                    <a:pt x="454" y="1240"/>
                  </a:lnTo>
                  <a:lnTo>
                    <a:pt x="427" y="1235"/>
                  </a:lnTo>
                  <a:lnTo>
                    <a:pt x="400" y="1228"/>
                  </a:lnTo>
                  <a:lnTo>
                    <a:pt x="373" y="1220"/>
                  </a:lnTo>
                  <a:lnTo>
                    <a:pt x="346" y="1210"/>
                  </a:lnTo>
                  <a:lnTo>
                    <a:pt x="320" y="1200"/>
                  </a:lnTo>
                  <a:lnTo>
                    <a:pt x="293" y="1189"/>
                  </a:lnTo>
                  <a:lnTo>
                    <a:pt x="266" y="1176"/>
                  </a:lnTo>
                  <a:lnTo>
                    <a:pt x="240" y="1162"/>
                  </a:lnTo>
                  <a:lnTo>
                    <a:pt x="237" y="1153"/>
                  </a:lnTo>
                  <a:lnTo>
                    <a:pt x="237" y="1141"/>
                  </a:lnTo>
                  <a:lnTo>
                    <a:pt x="239" y="1130"/>
                  </a:lnTo>
                  <a:lnTo>
                    <a:pt x="243" y="1117"/>
                  </a:lnTo>
                  <a:lnTo>
                    <a:pt x="249" y="1106"/>
                  </a:lnTo>
                  <a:lnTo>
                    <a:pt x="256" y="1094"/>
                  </a:lnTo>
                  <a:lnTo>
                    <a:pt x="263" y="1083"/>
                  </a:lnTo>
                  <a:lnTo>
                    <a:pt x="271" y="1072"/>
                  </a:lnTo>
                  <a:lnTo>
                    <a:pt x="267" y="1064"/>
                  </a:lnTo>
                  <a:lnTo>
                    <a:pt x="264" y="1056"/>
                  </a:lnTo>
                  <a:lnTo>
                    <a:pt x="261" y="1049"/>
                  </a:lnTo>
                  <a:lnTo>
                    <a:pt x="256" y="1041"/>
                  </a:lnTo>
                  <a:lnTo>
                    <a:pt x="253" y="1033"/>
                  </a:lnTo>
                  <a:lnTo>
                    <a:pt x="249" y="1025"/>
                  </a:lnTo>
                  <a:lnTo>
                    <a:pt x="248" y="1016"/>
                  </a:lnTo>
                  <a:lnTo>
                    <a:pt x="247" y="1008"/>
                  </a:lnTo>
                  <a:lnTo>
                    <a:pt x="247" y="989"/>
                  </a:lnTo>
                  <a:lnTo>
                    <a:pt x="248" y="970"/>
                  </a:lnTo>
                  <a:lnTo>
                    <a:pt x="248" y="951"/>
                  </a:lnTo>
                  <a:lnTo>
                    <a:pt x="249" y="931"/>
                  </a:lnTo>
                  <a:lnTo>
                    <a:pt x="250" y="912"/>
                  </a:lnTo>
                  <a:lnTo>
                    <a:pt x="253" y="892"/>
                  </a:lnTo>
                  <a:lnTo>
                    <a:pt x="254" y="872"/>
                  </a:lnTo>
                  <a:lnTo>
                    <a:pt x="256" y="853"/>
                  </a:lnTo>
                  <a:lnTo>
                    <a:pt x="257" y="833"/>
                  </a:lnTo>
                  <a:lnTo>
                    <a:pt x="259" y="814"/>
                  </a:lnTo>
                  <a:lnTo>
                    <a:pt x="261" y="794"/>
                  </a:lnTo>
                  <a:lnTo>
                    <a:pt x="263" y="775"/>
                  </a:lnTo>
                  <a:lnTo>
                    <a:pt x="264" y="755"/>
                  </a:lnTo>
                  <a:lnTo>
                    <a:pt x="266" y="734"/>
                  </a:lnTo>
                  <a:lnTo>
                    <a:pt x="267" y="715"/>
                  </a:lnTo>
                  <a:lnTo>
                    <a:pt x="269" y="695"/>
                  </a:lnTo>
                  <a:lnTo>
                    <a:pt x="263" y="697"/>
                  </a:lnTo>
                  <a:lnTo>
                    <a:pt x="257" y="698"/>
                  </a:lnTo>
                  <a:lnTo>
                    <a:pt x="253" y="700"/>
                  </a:lnTo>
                  <a:lnTo>
                    <a:pt x="247" y="701"/>
                  </a:lnTo>
                  <a:lnTo>
                    <a:pt x="242" y="703"/>
                  </a:lnTo>
                  <a:lnTo>
                    <a:pt x="238" y="706"/>
                  </a:lnTo>
                  <a:lnTo>
                    <a:pt x="232" y="707"/>
                  </a:lnTo>
                  <a:lnTo>
                    <a:pt x="228" y="708"/>
                  </a:lnTo>
                  <a:lnTo>
                    <a:pt x="212" y="705"/>
                  </a:lnTo>
                  <a:lnTo>
                    <a:pt x="196" y="700"/>
                  </a:lnTo>
                  <a:lnTo>
                    <a:pt x="180" y="695"/>
                  </a:lnTo>
                  <a:lnTo>
                    <a:pt x="164" y="690"/>
                  </a:lnTo>
                  <a:lnTo>
                    <a:pt x="148" y="684"/>
                  </a:lnTo>
                  <a:lnTo>
                    <a:pt x="133" y="677"/>
                  </a:lnTo>
                  <a:lnTo>
                    <a:pt x="118" y="670"/>
                  </a:lnTo>
                  <a:lnTo>
                    <a:pt x="103" y="662"/>
                  </a:lnTo>
                  <a:lnTo>
                    <a:pt x="88" y="654"/>
                  </a:lnTo>
                  <a:lnTo>
                    <a:pt x="75" y="646"/>
                  </a:lnTo>
                  <a:lnTo>
                    <a:pt x="61" y="638"/>
                  </a:lnTo>
                  <a:lnTo>
                    <a:pt x="47" y="629"/>
                  </a:lnTo>
                  <a:lnTo>
                    <a:pt x="35" y="619"/>
                  </a:lnTo>
                  <a:lnTo>
                    <a:pt x="23" y="610"/>
                  </a:lnTo>
                  <a:lnTo>
                    <a:pt x="11" y="600"/>
                  </a:lnTo>
                  <a:lnTo>
                    <a:pt x="1" y="591"/>
                  </a:lnTo>
                  <a:lnTo>
                    <a:pt x="1" y="584"/>
                  </a:lnTo>
                  <a:lnTo>
                    <a:pt x="1" y="577"/>
                  </a:lnTo>
                  <a:lnTo>
                    <a:pt x="1" y="571"/>
                  </a:lnTo>
                  <a:lnTo>
                    <a:pt x="0" y="564"/>
                  </a:lnTo>
                  <a:lnTo>
                    <a:pt x="0" y="559"/>
                  </a:lnTo>
                  <a:lnTo>
                    <a:pt x="1" y="553"/>
                  </a:lnTo>
                  <a:lnTo>
                    <a:pt x="2" y="547"/>
                  </a:lnTo>
                  <a:lnTo>
                    <a:pt x="4" y="542"/>
                  </a:lnTo>
                  <a:lnTo>
                    <a:pt x="13" y="531"/>
                  </a:lnTo>
                  <a:lnTo>
                    <a:pt x="23" y="519"/>
                  </a:lnTo>
                  <a:lnTo>
                    <a:pt x="34" y="509"/>
                  </a:lnTo>
                  <a:lnTo>
                    <a:pt x="45" y="499"/>
                  </a:lnTo>
                  <a:lnTo>
                    <a:pt x="57" y="490"/>
                  </a:lnTo>
                  <a:lnTo>
                    <a:pt x="68" y="480"/>
                  </a:lnTo>
                  <a:lnTo>
                    <a:pt x="78" y="470"/>
                  </a:lnTo>
                  <a:lnTo>
                    <a:pt x="90" y="461"/>
                  </a:lnTo>
                  <a:lnTo>
                    <a:pt x="90" y="454"/>
                  </a:lnTo>
                  <a:lnTo>
                    <a:pt x="90" y="448"/>
                  </a:lnTo>
                  <a:lnTo>
                    <a:pt x="90" y="441"/>
                  </a:lnTo>
                  <a:lnTo>
                    <a:pt x="88" y="436"/>
                  </a:lnTo>
                  <a:lnTo>
                    <a:pt x="88" y="429"/>
                  </a:lnTo>
                  <a:lnTo>
                    <a:pt x="90" y="424"/>
                  </a:lnTo>
                  <a:lnTo>
                    <a:pt x="91" y="418"/>
                  </a:lnTo>
                  <a:lnTo>
                    <a:pt x="93" y="414"/>
                  </a:lnTo>
                  <a:lnTo>
                    <a:pt x="102" y="401"/>
                  </a:lnTo>
                  <a:lnTo>
                    <a:pt x="112" y="390"/>
                  </a:lnTo>
                  <a:lnTo>
                    <a:pt x="123" y="378"/>
                  </a:lnTo>
                  <a:lnTo>
                    <a:pt x="134" y="368"/>
                  </a:lnTo>
                  <a:lnTo>
                    <a:pt x="145" y="359"/>
                  </a:lnTo>
                  <a:lnTo>
                    <a:pt x="157" y="348"/>
                  </a:lnTo>
                  <a:lnTo>
                    <a:pt x="167" y="338"/>
                  </a:lnTo>
                  <a:lnTo>
                    <a:pt x="177" y="326"/>
                  </a:lnTo>
                  <a:lnTo>
                    <a:pt x="191" y="306"/>
                  </a:lnTo>
                  <a:lnTo>
                    <a:pt x="204" y="284"/>
                  </a:lnTo>
                  <a:lnTo>
                    <a:pt x="214" y="261"/>
                  </a:lnTo>
                  <a:lnTo>
                    <a:pt x="225" y="238"/>
                  </a:lnTo>
                  <a:lnTo>
                    <a:pt x="237" y="217"/>
                  </a:lnTo>
                  <a:lnTo>
                    <a:pt x="249" y="196"/>
                  </a:lnTo>
                  <a:lnTo>
                    <a:pt x="263" y="177"/>
                  </a:lnTo>
                  <a:lnTo>
                    <a:pt x="280" y="161"/>
                  </a:lnTo>
                  <a:lnTo>
                    <a:pt x="299" y="148"/>
                  </a:lnTo>
                  <a:lnTo>
                    <a:pt x="320" y="139"/>
                  </a:lnTo>
                  <a:lnTo>
                    <a:pt x="342" y="131"/>
                  </a:lnTo>
                  <a:lnTo>
                    <a:pt x="364" y="125"/>
                  </a:lnTo>
                  <a:lnTo>
                    <a:pt x="388" y="121"/>
                  </a:lnTo>
                  <a:lnTo>
                    <a:pt x="411" y="116"/>
                  </a:lnTo>
                  <a:lnTo>
                    <a:pt x="434" y="110"/>
                  </a:lnTo>
                  <a:lnTo>
                    <a:pt x="457" y="104"/>
                  </a:lnTo>
                  <a:lnTo>
                    <a:pt x="460" y="91"/>
                  </a:lnTo>
                  <a:lnTo>
                    <a:pt x="462" y="77"/>
                  </a:lnTo>
                  <a:lnTo>
                    <a:pt x="465" y="64"/>
                  </a:lnTo>
                  <a:lnTo>
                    <a:pt x="468" y="50"/>
                  </a:lnTo>
                  <a:lnTo>
                    <a:pt x="470" y="38"/>
                  </a:lnTo>
                  <a:lnTo>
                    <a:pt x="473" y="25"/>
                  </a:lnTo>
                  <a:lnTo>
                    <a:pt x="475" y="12"/>
                  </a:lnTo>
                  <a:lnTo>
                    <a:pt x="478" y="0"/>
                  </a:lnTo>
                  <a:lnTo>
                    <a:pt x="487" y="0"/>
                  </a:lnTo>
                  <a:lnTo>
                    <a:pt x="497" y="0"/>
                  </a:lnTo>
                  <a:lnTo>
                    <a:pt x="507" y="0"/>
                  </a:lnTo>
                  <a:lnTo>
                    <a:pt x="516" y="0"/>
                  </a:lnTo>
                  <a:lnTo>
                    <a:pt x="526" y="1"/>
                  </a:lnTo>
                  <a:lnTo>
                    <a:pt x="535" y="1"/>
                  </a:lnTo>
                  <a:lnTo>
                    <a:pt x="544" y="1"/>
                  </a:lnTo>
                  <a:lnTo>
                    <a:pt x="552" y="1"/>
                  </a:lnTo>
                  <a:lnTo>
                    <a:pt x="570" y="6"/>
                  </a:lnTo>
                  <a:lnTo>
                    <a:pt x="585" y="9"/>
                  </a:lnTo>
                  <a:lnTo>
                    <a:pt x="603" y="14"/>
                  </a:lnTo>
                  <a:lnTo>
                    <a:pt x="619" y="17"/>
                  </a:lnTo>
                  <a:lnTo>
                    <a:pt x="636" y="22"/>
                  </a:lnTo>
                  <a:lnTo>
                    <a:pt x="652" y="25"/>
                  </a:lnTo>
                  <a:lnTo>
                    <a:pt x="669" y="30"/>
                  </a:lnTo>
                  <a:lnTo>
                    <a:pt x="685" y="33"/>
                  </a:lnTo>
                  <a:lnTo>
                    <a:pt x="702" y="38"/>
                  </a:lnTo>
                  <a:lnTo>
                    <a:pt x="718" y="41"/>
                  </a:lnTo>
                  <a:lnTo>
                    <a:pt x="734" y="46"/>
                  </a:lnTo>
                  <a:lnTo>
                    <a:pt x="751" y="49"/>
                  </a:lnTo>
                  <a:lnTo>
                    <a:pt x="767" y="53"/>
                  </a:lnTo>
                  <a:lnTo>
                    <a:pt x="783" y="57"/>
                  </a:lnTo>
                  <a:lnTo>
                    <a:pt x="800" y="61"/>
                  </a:lnTo>
                  <a:lnTo>
                    <a:pt x="816" y="64"/>
                  </a:lnTo>
                  <a:close/>
                </a:path>
              </a:pathLst>
            </a:custGeom>
            <a:solidFill>
              <a:srgbClr val="FFFF00"/>
            </a:solidFill>
            <a:ln w="9525">
              <a:noFill/>
              <a:round/>
            </a:ln>
          </p:spPr>
          <p:txBody>
            <a:bodyPr/>
            <a:lstStyle/>
            <a:p>
              <a:endParaRPr lang="zh-CN" altLang="en-US"/>
            </a:p>
          </p:txBody>
        </p:sp>
        <p:sp>
          <p:nvSpPr>
            <p:cNvPr id="17795" name="Freeform 333"/>
            <p:cNvSpPr/>
            <p:nvPr/>
          </p:nvSpPr>
          <p:spPr bwMode="auto">
            <a:xfrm>
              <a:off x="1623" y="1871"/>
              <a:ext cx="75" cy="45"/>
            </a:xfrm>
            <a:custGeom>
              <a:avLst/>
              <a:gdLst>
                <a:gd name="T0" fmla="*/ 0 w 151"/>
                <a:gd name="T1" fmla="*/ 1 h 90"/>
                <a:gd name="T2" fmla="*/ 0 w 151"/>
                <a:gd name="T3" fmla="*/ 1 h 90"/>
                <a:gd name="T4" fmla="*/ 0 w 151"/>
                <a:gd name="T5" fmla="*/ 1 h 90"/>
                <a:gd name="T6" fmla="*/ 0 w 151"/>
                <a:gd name="T7" fmla="*/ 1 h 90"/>
                <a:gd name="T8" fmla="*/ 0 w 151"/>
                <a:gd name="T9" fmla="*/ 1 h 90"/>
                <a:gd name="T10" fmla="*/ 0 w 151"/>
                <a:gd name="T11" fmla="*/ 1 h 90"/>
                <a:gd name="T12" fmla="*/ 0 w 151"/>
                <a:gd name="T13" fmla="*/ 1 h 90"/>
                <a:gd name="T14" fmla="*/ 0 w 151"/>
                <a:gd name="T15" fmla="*/ 1 h 90"/>
                <a:gd name="T16" fmla="*/ 0 w 151"/>
                <a:gd name="T17" fmla="*/ 1 h 90"/>
                <a:gd name="T18" fmla="*/ 0 w 151"/>
                <a:gd name="T19" fmla="*/ 1 h 90"/>
                <a:gd name="T20" fmla="*/ 0 w 151"/>
                <a:gd name="T21" fmla="*/ 0 h 90"/>
                <a:gd name="T22" fmla="*/ 0 w 151"/>
                <a:gd name="T23" fmla="*/ 1 h 90"/>
                <a:gd name="T24" fmla="*/ 0 w 151"/>
                <a:gd name="T25" fmla="*/ 1 h 90"/>
                <a:gd name="T26" fmla="*/ 0 w 151"/>
                <a:gd name="T27" fmla="*/ 1 h 90"/>
                <a:gd name="T28" fmla="*/ 0 w 151"/>
                <a:gd name="T29" fmla="*/ 1 h 90"/>
                <a:gd name="T30" fmla="*/ 0 w 151"/>
                <a:gd name="T31" fmla="*/ 1 h 90"/>
                <a:gd name="T32" fmla="*/ 0 w 151"/>
                <a:gd name="T33" fmla="*/ 1 h 90"/>
                <a:gd name="T34" fmla="*/ 0 w 151"/>
                <a:gd name="T35" fmla="*/ 1 h 90"/>
                <a:gd name="T36" fmla="*/ 0 w 151"/>
                <a:gd name="T37" fmla="*/ 1 h 90"/>
                <a:gd name="T38" fmla="*/ 0 w 151"/>
                <a:gd name="T39" fmla="*/ 1 h 90"/>
                <a:gd name="T40" fmla="*/ 0 w 151"/>
                <a:gd name="T41" fmla="*/ 1 h 90"/>
                <a:gd name="T42" fmla="*/ 0 w 151"/>
                <a:gd name="T43" fmla="*/ 1 h 90"/>
                <a:gd name="T44" fmla="*/ 0 w 151"/>
                <a:gd name="T45" fmla="*/ 1 h 90"/>
                <a:gd name="T46" fmla="*/ 0 w 151"/>
                <a:gd name="T47" fmla="*/ 1 h 90"/>
                <a:gd name="T48" fmla="*/ 0 w 151"/>
                <a:gd name="T49" fmla="*/ 1 h 90"/>
                <a:gd name="T50" fmla="*/ 0 w 151"/>
                <a:gd name="T51" fmla="*/ 1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1"/>
                <a:gd name="T79" fmla="*/ 0 h 90"/>
                <a:gd name="T80" fmla="*/ 151 w 151"/>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1" h="90">
                  <a:moveTo>
                    <a:pt x="131" y="85"/>
                  </a:moveTo>
                  <a:lnTo>
                    <a:pt x="135" y="89"/>
                  </a:lnTo>
                  <a:lnTo>
                    <a:pt x="121" y="79"/>
                  </a:lnTo>
                  <a:lnTo>
                    <a:pt x="106" y="71"/>
                  </a:lnTo>
                  <a:lnTo>
                    <a:pt x="90" y="62"/>
                  </a:lnTo>
                  <a:lnTo>
                    <a:pt x="73" y="53"/>
                  </a:lnTo>
                  <a:lnTo>
                    <a:pt x="55" y="44"/>
                  </a:lnTo>
                  <a:lnTo>
                    <a:pt x="37" y="36"/>
                  </a:lnTo>
                  <a:lnTo>
                    <a:pt x="18" y="26"/>
                  </a:lnTo>
                  <a:lnTo>
                    <a:pt x="0" y="18"/>
                  </a:lnTo>
                  <a:lnTo>
                    <a:pt x="9" y="0"/>
                  </a:lnTo>
                  <a:lnTo>
                    <a:pt x="28" y="8"/>
                  </a:lnTo>
                  <a:lnTo>
                    <a:pt x="46" y="17"/>
                  </a:lnTo>
                  <a:lnTo>
                    <a:pt x="64" y="25"/>
                  </a:lnTo>
                  <a:lnTo>
                    <a:pt x="82" y="34"/>
                  </a:lnTo>
                  <a:lnTo>
                    <a:pt x="99" y="44"/>
                  </a:lnTo>
                  <a:lnTo>
                    <a:pt x="115" y="53"/>
                  </a:lnTo>
                  <a:lnTo>
                    <a:pt x="132" y="63"/>
                  </a:lnTo>
                  <a:lnTo>
                    <a:pt x="146" y="72"/>
                  </a:lnTo>
                  <a:lnTo>
                    <a:pt x="150" y="76"/>
                  </a:lnTo>
                  <a:lnTo>
                    <a:pt x="146" y="72"/>
                  </a:lnTo>
                  <a:lnTo>
                    <a:pt x="151" y="79"/>
                  </a:lnTo>
                  <a:lnTo>
                    <a:pt x="148" y="85"/>
                  </a:lnTo>
                  <a:lnTo>
                    <a:pt x="143" y="90"/>
                  </a:lnTo>
                  <a:lnTo>
                    <a:pt x="135" y="89"/>
                  </a:lnTo>
                  <a:lnTo>
                    <a:pt x="131" y="85"/>
                  </a:lnTo>
                  <a:close/>
                </a:path>
              </a:pathLst>
            </a:custGeom>
            <a:solidFill>
              <a:srgbClr val="000000"/>
            </a:solidFill>
            <a:ln w="9525">
              <a:noFill/>
              <a:round/>
            </a:ln>
          </p:spPr>
          <p:txBody>
            <a:bodyPr/>
            <a:lstStyle/>
            <a:p>
              <a:endParaRPr lang="zh-CN" altLang="en-US"/>
            </a:p>
          </p:txBody>
        </p:sp>
        <p:sp>
          <p:nvSpPr>
            <p:cNvPr id="17796" name="Freeform 334"/>
            <p:cNvSpPr/>
            <p:nvPr/>
          </p:nvSpPr>
          <p:spPr bwMode="auto">
            <a:xfrm>
              <a:off x="1688" y="1909"/>
              <a:ext cx="24" cy="64"/>
            </a:xfrm>
            <a:custGeom>
              <a:avLst/>
              <a:gdLst>
                <a:gd name="T0" fmla="*/ 1 w 47"/>
                <a:gd name="T1" fmla="*/ 1 h 127"/>
                <a:gd name="T2" fmla="*/ 1 w 47"/>
                <a:gd name="T3" fmla="*/ 1 h 127"/>
                <a:gd name="T4" fmla="*/ 1 w 47"/>
                <a:gd name="T5" fmla="*/ 1 h 127"/>
                <a:gd name="T6" fmla="*/ 1 w 47"/>
                <a:gd name="T7" fmla="*/ 1 h 127"/>
                <a:gd name="T8" fmla="*/ 1 w 47"/>
                <a:gd name="T9" fmla="*/ 1 h 127"/>
                <a:gd name="T10" fmla="*/ 1 w 47"/>
                <a:gd name="T11" fmla="*/ 1 h 127"/>
                <a:gd name="T12" fmla="*/ 1 w 47"/>
                <a:gd name="T13" fmla="*/ 1 h 127"/>
                <a:gd name="T14" fmla="*/ 1 w 47"/>
                <a:gd name="T15" fmla="*/ 1 h 127"/>
                <a:gd name="T16" fmla="*/ 1 w 47"/>
                <a:gd name="T17" fmla="*/ 1 h 127"/>
                <a:gd name="T18" fmla="*/ 0 w 47"/>
                <a:gd name="T19" fmla="*/ 1 h 127"/>
                <a:gd name="T20" fmla="*/ 1 w 47"/>
                <a:gd name="T21" fmla="*/ 0 h 127"/>
                <a:gd name="T22" fmla="*/ 1 w 47"/>
                <a:gd name="T23" fmla="*/ 1 h 127"/>
                <a:gd name="T24" fmla="*/ 1 w 47"/>
                <a:gd name="T25" fmla="*/ 1 h 127"/>
                <a:gd name="T26" fmla="*/ 1 w 47"/>
                <a:gd name="T27" fmla="*/ 1 h 127"/>
                <a:gd name="T28" fmla="*/ 1 w 47"/>
                <a:gd name="T29" fmla="*/ 1 h 127"/>
                <a:gd name="T30" fmla="*/ 1 w 47"/>
                <a:gd name="T31" fmla="*/ 1 h 127"/>
                <a:gd name="T32" fmla="*/ 1 w 47"/>
                <a:gd name="T33" fmla="*/ 1 h 127"/>
                <a:gd name="T34" fmla="*/ 1 w 47"/>
                <a:gd name="T35" fmla="*/ 1 h 127"/>
                <a:gd name="T36" fmla="*/ 1 w 47"/>
                <a:gd name="T37" fmla="*/ 1 h 127"/>
                <a:gd name="T38" fmla="*/ 1 w 47"/>
                <a:gd name="T39" fmla="*/ 1 h 127"/>
                <a:gd name="T40" fmla="*/ 1 w 47"/>
                <a:gd name="T41" fmla="*/ 1 h 127"/>
                <a:gd name="T42" fmla="*/ 1 w 47"/>
                <a:gd name="T43" fmla="*/ 1 h 127"/>
                <a:gd name="T44" fmla="*/ 1 w 47"/>
                <a:gd name="T45" fmla="*/ 1 h 127"/>
                <a:gd name="T46" fmla="*/ 1 w 47"/>
                <a:gd name="T47" fmla="*/ 1 h 127"/>
                <a:gd name="T48" fmla="*/ 1 w 47"/>
                <a:gd name="T49" fmla="*/ 1 h 127"/>
                <a:gd name="T50" fmla="*/ 1 w 47"/>
                <a:gd name="T51" fmla="*/ 1 h 1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7"/>
                <a:gd name="T79" fmla="*/ 0 h 127"/>
                <a:gd name="T80" fmla="*/ 47 w 47"/>
                <a:gd name="T81" fmla="*/ 127 h 1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7" h="127">
                  <a:moveTo>
                    <a:pt x="29" y="124"/>
                  </a:moveTo>
                  <a:lnTo>
                    <a:pt x="25" y="116"/>
                  </a:lnTo>
                  <a:lnTo>
                    <a:pt x="27" y="101"/>
                  </a:lnTo>
                  <a:lnTo>
                    <a:pt x="25" y="88"/>
                  </a:lnTo>
                  <a:lnTo>
                    <a:pt x="24" y="75"/>
                  </a:lnTo>
                  <a:lnTo>
                    <a:pt x="23" y="62"/>
                  </a:lnTo>
                  <a:lnTo>
                    <a:pt x="19" y="49"/>
                  </a:lnTo>
                  <a:lnTo>
                    <a:pt x="14" y="37"/>
                  </a:lnTo>
                  <a:lnTo>
                    <a:pt x="8" y="24"/>
                  </a:lnTo>
                  <a:lnTo>
                    <a:pt x="0" y="9"/>
                  </a:lnTo>
                  <a:lnTo>
                    <a:pt x="19" y="0"/>
                  </a:lnTo>
                  <a:lnTo>
                    <a:pt x="27" y="15"/>
                  </a:lnTo>
                  <a:lnTo>
                    <a:pt x="32" y="30"/>
                  </a:lnTo>
                  <a:lnTo>
                    <a:pt x="37" y="42"/>
                  </a:lnTo>
                  <a:lnTo>
                    <a:pt x="41" y="57"/>
                  </a:lnTo>
                  <a:lnTo>
                    <a:pt x="45" y="72"/>
                  </a:lnTo>
                  <a:lnTo>
                    <a:pt x="46" y="86"/>
                  </a:lnTo>
                  <a:lnTo>
                    <a:pt x="47" y="101"/>
                  </a:lnTo>
                  <a:lnTo>
                    <a:pt x="46" y="118"/>
                  </a:lnTo>
                  <a:lnTo>
                    <a:pt x="42" y="110"/>
                  </a:lnTo>
                  <a:lnTo>
                    <a:pt x="46" y="118"/>
                  </a:lnTo>
                  <a:lnTo>
                    <a:pt x="42" y="125"/>
                  </a:lnTo>
                  <a:lnTo>
                    <a:pt x="35" y="127"/>
                  </a:lnTo>
                  <a:lnTo>
                    <a:pt x="28" y="124"/>
                  </a:lnTo>
                  <a:lnTo>
                    <a:pt x="25" y="116"/>
                  </a:lnTo>
                  <a:lnTo>
                    <a:pt x="29" y="124"/>
                  </a:lnTo>
                  <a:close/>
                </a:path>
              </a:pathLst>
            </a:custGeom>
            <a:solidFill>
              <a:srgbClr val="000000"/>
            </a:solidFill>
            <a:ln w="9525">
              <a:noFill/>
              <a:round/>
            </a:ln>
          </p:spPr>
          <p:txBody>
            <a:bodyPr/>
            <a:lstStyle/>
            <a:p>
              <a:endParaRPr lang="zh-CN" altLang="en-US"/>
            </a:p>
          </p:txBody>
        </p:sp>
        <p:sp>
          <p:nvSpPr>
            <p:cNvPr id="17797" name="Freeform 335"/>
            <p:cNvSpPr/>
            <p:nvPr/>
          </p:nvSpPr>
          <p:spPr bwMode="auto">
            <a:xfrm>
              <a:off x="1702" y="1965"/>
              <a:ext cx="40" cy="35"/>
            </a:xfrm>
            <a:custGeom>
              <a:avLst/>
              <a:gdLst>
                <a:gd name="T0" fmla="*/ 1 w 78"/>
                <a:gd name="T1" fmla="*/ 0 h 72"/>
                <a:gd name="T2" fmla="*/ 1 w 78"/>
                <a:gd name="T3" fmla="*/ 0 h 72"/>
                <a:gd name="T4" fmla="*/ 1 w 78"/>
                <a:gd name="T5" fmla="*/ 0 h 72"/>
                <a:gd name="T6" fmla="*/ 1 w 78"/>
                <a:gd name="T7" fmla="*/ 0 h 72"/>
                <a:gd name="T8" fmla="*/ 1 w 78"/>
                <a:gd name="T9" fmla="*/ 0 h 72"/>
                <a:gd name="T10" fmla="*/ 1 w 78"/>
                <a:gd name="T11" fmla="*/ 0 h 72"/>
                <a:gd name="T12" fmla="*/ 1 w 78"/>
                <a:gd name="T13" fmla="*/ 0 h 72"/>
                <a:gd name="T14" fmla="*/ 1 w 78"/>
                <a:gd name="T15" fmla="*/ 0 h 72"/>
                <a:gd name="T16" fmla="*/ 1 w 78"/>
                <a:gd name="T17" fmla="*/ 0 h 72"/>
                <a:gd name="T18" fmla="*/ 0 w 78"/>
                <a:gd name="T19" fmla="*/ 0 h 72"/>
                <a:gd name="T20" fmla="*/ 1 w 78"/>
                <a:gd name="T21" fmla="*/ 0 h 72"/>
                <a:gd name="T22" fmla="*/ 1 w 78"/>
                <a:gd name="T23" fmla="*/ 0 h 72"/>
                <a:gd name="T24" fmla="*/ 1 w 78"/>
                <a:gd name="T25" fmla="*/ 0 h 72"/>
                <a:gd name="T26" fmla="*/ 1 w 78"/>
                <a:gd name="T27" fmla="*/ 0 h 72"/>
                <a:gd name="T28" fmla="*/ 1 w 78"/>
                <a:gd name="T29" fmla="*/ 0 h 72"/>
                <a:gd name="T30" fmla="*/ 1 w 78"/>
                <a:gd name="T31" fmla="*/ 0 h 72"/>
                <a:gd name="T32" fmla="*/ 1 w 78"/>
                <a:gd name="T33" fmla="*/ 0 h 72"/>
                <a:gd name="T34" fmla="*/ 1 w 78"/>
                <a:gd name="T35" fmla="*/ 0 h 72"/>
                <a:gd name="T36" fmla="*/ 1 w 78"/>
                <a:gd name="T37" fmla="*/ 0 h 72"/>
                <a:gd name="T38" fmla="*/ 1 w 78"/>
                <a:gd name="T39" fmla="*/ 0 h 72"/>
                <a:gd name="T40" fmla="*/ 1 w 78"/>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8"/>
                <a:gd name="T64" fmla="*/ 0 h 72"/>
                <a:gd name="T65" fmla="*/ 78 w 78"/>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8" h="72">
                  <a:moveTo>
                    <a:pt x="64" y="72"/>
                  </a:moveTo>
                  <a:lnTo>
                    <a:pt x="62" y="70"/>
                  </a:lnTo>
                  <a:lnTo>
                    <a:pt x="56" y="63"/>
                  </a:lnTo>
                  <a:lnTo>
                    <a:pt x="49" y="55"/>
                  </a:lnTo>
                  <a:lnTo>
                    <a:pt x="41" y="50"/>
                  </a:lnTo>
                  <a:lnTo>
                    <a:pt x="33" y="43"/>
                  </a:lnTo>
                  <a:lnTo>
                    <a:pt x="24" y="36"/>
                  </a:lnTo>
                  <a:lnTo>
                    <a:pt x="16" y="29"/>
                  </a:lnTo>
                  <a:lnTo>
                    <a:pt x="8" y="22"/>
                  </a:lnTo>
                  <a:lnTo>
                    <a:pt x="0" y="14"/>
                  </a:lnTo>
                  <a:lnTo>
                    <a:pt x="13" y="0"/>
                  </a:lnTo>
                  <a:lnTo>
                    <a:pt x="21" y="6"/>
                  </a:lnTo>
                  <a:lnTo>
                    <a:pt x="29" y="13"/>
                  </a:lnTo>
                  <a:lnTo>
                    <a:pt x="37" y="20"/>
                  </a:lnTo>
                  <a:lnTo>
                    <a:pt x="47" y="27"/>
                  </a:lnTo>
                  <a:lnTo>
                    <a:pt x="55" y="34"/>
                  </a:lnTo>
                  <a:lnTo>
                    <a:pt x="62" y="42"/>
                  </a:lnTo>
                  <a:lnTo>
                    <a:pt x="72" y="50"/>
                  </a:lnTo>
                  <a:lnTo>
                    <a:pt x="78" y="59"/>
                  </a:lnTo>
                  <a:lnTo>
                    <a:pt x="77" y="58"/>
                  </a:lnTo>
                  <a:lnTo>
                    <a:pt x="64" y="72"/>
                  </a:lnTo>
                  <a:close/>
                </a:path>
              </a:pathLst>
            </a:custGeom>
            <a:solidFill>
              <a:srgbClr val="000000"/>
            </a:solidFill>
            <a:ln w="9525">
              <a:noFill/>
              <a:round/>
            </a:ln>
          </p:spPr>
          <p:txBody>
            <a:bodyPr/>
            <a:lstStyle/>
            <a:p>
              <a:endParaRPr lang="zh-CN" altLang="en-US"/>
            </a:p>
          </p:txBody>
        </p:sp>
        <p:sp>
          <p:nvSpPr>
            <p:cNvPr id="17798" name="Freeform 336"/>
            <p:cNvSpPr/>
            <p:nvPr/>
          </p:nvSpPr>
          <p:spPr bwMode="auto">
            <a:xfrm>
              <a:off x="1734" y="1993"/>
              <a:ext cx="33" cy="49"/>
            </a:xfrm>
            <a:custGeom>
              <a:avLst/>
              <a:gdLst>
                <a:gd name="T0" fmla="*/ 1 w 66"/>
                <a:gd name="T1" fmla="*/ 1 h 97"/>
                <a:gd name="T2" fmla="*/ 1 w 66"/>
                <a:gd name="T3" fmla="*/ 1 h 97"/>
                <a:gd name="T4" fmla="*/ 1 w 66"/>
                <a:gd name="T5" fmla="*/ 1 h 97"/>
                <a:gd name="T6" fmla="*/ 1 w 66"/>
                <a:gd name="T7" fmla="*/ 1 h 97"/>
                <a:gd name="T8" fmla="*/ 1 w 66"/>
                <a:gd name="T9" fmla="*/ 1 h 97"/>
                <a:gd name="T10" fmla="*/ 1 w 66"/>
                <a:gd name="T11" fmla="*/ 1 h 97"/>
                <a:gd name="T12" fmla="*/ 1 w 66"/>
                <a:gd name="T13" fmla="*/ 1 h 97"/>
                <a:gd name="T14" fmla="*/ 1 w 66"/>
                <a:gd name="T15" fmla="*/ 1 h 97"/>
                <a:gd name="T16" fmla="*/ 1 w 66"/>
                <a:gd name="T17" fmla="*/ 1 h 97"/>
                <a:gd name="T18" fmla="*/ 0 w 66"/>
                <a:gd name="T19" fmla="*/ 1 h 97"/>
                <a:gd name="T20" fmla="*/ 1 w 66"/>
                <a:gd name="T21" fmla="*/ 0 h 97"/>
                <a:gd name="T22" fmla="*/ 1 w 66"/>
                <a:gd name="T23" fmla="*/ 1 h 97"/>
                <a:gd name="T24" fmla="*/ 1 w 66"/>
                <a:gd name="T25" fmla="*/ 1 h 97"/>
                <a:gd name="T26" fmla="*/ 1 w 66"/>
                <a:gd name="T27" fmla="*/ 1 h 97"/>
                <a:gd name="T28" fmla="*/ 1 w 66"/>
                <a:gd name="T29" fmla="*/ 1 h 97"/>
                <a:gd name="T30" fmla="*/ 1 w 66"/>
                <a:gd name="T31" fmla="*/ 1 h 97"/>
                <a:gd name="T32" fmla="*/ 1 w 66"/>
                <a:gd name="T33" fmla="*/ 1 h 97"/>
                <a:gd name="T34" fmla="*/ 1 w 66"/>
                <a:gd name="T35" fmla="*/ 1 h 97"/>
                <a:gd name="T36" fmla="*/ 1 w 66"/>
                <a:gd name="T37" fmla="*/ 1 h 97"/>
                <a:gd name="T38" fmla="*/ 1 w 66"/>
                <a:gd name="T39" fmla="*/ 1 h 97"/>
                <a:gd name="T40" fmla="*/ 1 w 66"/>
                <a:gd name="T41" fmla="*/ 1 h 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6"/>
                <a:gd name="T64" fmla="*/ 0 h 97"/>
                <a:gd name="T65" fmla="*/ 66 w 66"/>
                <a:gd name="T66" fmla="*/ 97 h 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6" h="97">
                  <a:moveTo>
                    <a:pt x="52" y="96"/>
                  </a:moveTo>
                  <a:lnTo>
                    <a:pt x="52" y="97"/>
                  </a:lnTo>
                  <a:lnTo>
                    <a:pt x="43" y="88"/>
                  </a:lnTo>
                  <a:lnTo>
                    <a:pt x="36" y="77"/>
                  </a:lnTo>
                  <a:lnTo>
                    <a:pt x="28" y="65"/>
                  </a:lnTo>
                  <a:lnTo>
                    <a:pt x="22" y="54"/>
                  </a:lnTo>
                  <a:lnTo>
                    <a:pt x="17" y="42"/>
                  </a:lnTo>
                  <a:lnTo>
                    <a:pt x="11" y="32"/>
                  </a:lnTo>
                  <a:lnTo>
                    <a:pt x="6" y="22"/>
                  </a:lnTo>
                  <a:lnTo>
                    <a:pt x="0" y="14"/>
                  </a:lnTo>
                  <a:lnTo>
                    <a:pt x="13" y="0"/>
                  </a:lnTo>
                  <a:lnTo>
                    <a:pt x="22" y="10"/>
                  </a:lnTo>
                  <a:lnTo>
                    <a:pt x="29" y="23"/>
                  </a:lnTo>
                  <a:lnTo>
                    <a:pt x="35" y="33"/>
                  </a:lnTo>
                  <a:lnTo>
                    <a:pt x="41" y="45"/>
                  </a:lnTo>
                  <a:lnTo>
                    <a:pt x="46" y="56"/>
                  </a:lnTo>
                  <a:lnTo>
                    <a:pt x="52" y="65"/>
                  </a:lnTo>
                  <a:lnTo>
                    <a:pt x="59" y="74"/>
                  </a:lnTo>
                  <a:lnTo>
                    <a:pt x="66" y="81"/>
                  </a:lnTo>
                  <a:lnTo>
                    <a:pt x="66" y="83"/>
                  </a:lnTo>
                  <a:lnTo>
                    <a:pt x="52" y="96"/>
                  </a:lnTo>
                  <a:close/>
                </a:path>
              </a:pathLst>
            </a:custGeom>
            <a:solidFill>
              <a:srgbClr val="000000"/>
            </a:solidFill>
            <a:ln w="9525">
              <a:noFill/>
              <a:round/>
            </a:ln>
          </p:spPr>
          <p:txBody>
            <a:bodyPr/>
            <a:lstStyle/>
            <a:p>
              <a:endParaRPr lang="zh-CN" altLang="en-US"/>
            </a:p>
          </p:txBody>
        </p:sp>
        <p:sp>
          <p:nvSpPr>
            <p:cNvPr id="17799" name="Freeform 337"/>
            <p:cNvSpPr/>
            <p:nvPr/>
          </p:nvSpPr>
          <p:spPr bwMode="auto">
            <a:xfrm>
              <a:off x="1761" y="2035"/>
              <a:ext cx="83" cy="63"/>
            </a:xfrm>
            <a:custGeom>
              <a:avLst/>
              <a:gdLst>
                <a:gd name="T0" fmla="*/ 0 w 168"/>
                <a:gd name="T1" fmla="*/ 1 h 126"/>
                <a:gd name="T2" fmla="*/ 0 w 168"/>
                <a:gd name="T3" fmla="*/ 1 h 126"/>
                <a:gd name="T4" fmla="*/ 0 w 168"/>
                <a:gd name="T5" fmla="*/ 1 h 126"/>
                <a:gd name="T6" fmla="*/ 0 w 168"/>
                <a:gd name="T7" fmla="*/ 1 h 126"/>
                <a:gd name="T8" fmla="*/ 0 w 168"/>
                <a:gd name="T9" fmla="*/ 1 h 126"/>
                <a:gd name="T10" fmla="*/ 0 w 168"/>
                <a:gd name="T11" fmla="*/ 1 h 126"/>
                <a:gd name="T12" fmla="*/ 0 w 168"/>
                <a:gd name="T13" fmla="*/ 1 h 126"/>
                <a:gd name="T14" fmla="*/ 0 w 168"/>
                <a:gd name="T15" fmla="*/ 1 h 126"/>
                <a:gd name="T16" fmla="*/ 0 w 168"/>
                <a:gd name="T17" fmla="*/ 1 h 126"/>
                <a:gd name="T18" fmla="*/ 0 w 168"/>
                <a:gd name="T19" fmla="*/ 1 h 126"/>
                <a:gd name="T20" fmla="*/ 0 w 168"/>
                <a:gd name="T21" fmla="*/ 0 h 126"/>
                <a:gd name="T22" fmla="*/ 0 w 168"/>
                <a:gd name="T23" fmla="*/ 1 h 126"/>
                <a:gd name="T24" fmla="*/ 0 w 168"/>
                <a:gd name="T25" fmla="*/ 1 h 126"/>
                <a:gd name="T26" fmla="*/ 0 w 168"/>
                <a:gd name="T27" fmla="*/ 1 h 126"/>
                <a:gd name="T28" fmla="*/ 0 w 168"/>
                <a:gd name="T29" fmla="*/ 1 h 126"/>
                <a:gd name="T30" fmla="*/ 0 w 168"/>
                <a:gd name="T31" fmla="*/ 1 h 126"/>
                <a:gd name="T32" fmla="*/ 0 w 168"/>
                <a:gd name="T33" fmla="*/ 1 h 126"/>
                <a:gd name="T34" fmla="*/ 0 w 168"/>
                <a:gd name="T35" fmla="*/ 1 h 126"/>
                <a:gd name="T36" fmla="*/ 0 w 168"/>
                <a:gd name="T37" fmla="*/ 1 h 126"/>
                <a:gd name="T38" fmla="*/ 0 w 168"/>
                <a:gd name="T39" fmla="*/ 1 h 126"/>
                <a:gd name="T40" fmla="*/ 0 w 168"/>
                <a:gd name="T41" fmla="*/ 1 h 1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8"/>
                <a:gd name="T64" fmla="*/ 0 h 126"/>
                <a:gd name="T65" fmla="*/ 168 w 168"/>
                <a:gd name="T66" fmla="*/ 126 h 1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8" h="126">
                  <a:moveTo>
                    <a:pt x="157" y="126"/>
                  </a:moveTo>
                  <a:lnTo>
                    <a:pt x="156" y="125"/>
                  </a:lnTo>
                  <a:lnTo>
                    <a:pt x="137" y="111"/>
                  </a:lnTo>
                  <a:lnTo>
                    <a:pt x="117" y="97"/>
                  </a:lnTo>
                  <a:lnTo>
                    <a:pt x="98" y="85"/>
                  </a:lnTo>
                  <a:lnTo>
                    <a:pt x="78" y="71"/>
                  </a:lnTo>
                  <a:lnTo>
                    <a:pt x="58" y="58"/>
                  </a:lnTo>
                  <a:lnTo>
                    <a:pt x="39" y="44"/>
                  </a:lnTo>
                  <a:lnTo>
                    <a:pt x="19" y="29"/>
                  </a:lnTo>
                  <a:lnTo>
                    <a:pt x="0" y="13"/>
                  </a:lnTo>
                  <a:lnTo>
                    <a:pt x="14" y="0"/>
                  </a:lnTo>
                  <a:lnTo>
                    <a:pt x="31" y="13"/>
                  </a:lnTo>
                  <a:lnTo>
                    <a:pt x="50" y="28"/>
                  </a:lnTo>
                  <a:lnTo>
                    <a:pt x="70" y="42"/>
                  </a:lnTo>
                  <a:lnTo>
                    <a:pt x="89" y="55"/>
                  </a:lnTo>
                  <a:lnTo>
                    <a:pt x="110" y="68"/>
                  </a:lnTo>
                  <a:lnTo>
                    <a:pt x="129" y="81"/>
                  </a:lnTo>
                  <a:lnTo>
                    <a:pt x="148" y="95"/>
                  </a:lnTo>
                  <a:lnTo>
                    <a:pt x="168" y="109"/>
                  </a:lnTo>
                  <a:lnTo>
                    <a:pt x="167" y="108"/>
                  </a:lnTo>
                  <a:lnTo>
                    <a:pt x="157" y="126"/>
                  </a:lnTo>
                  <a:close/>
                </a:path>
              </a:pathLst>
            </a:custGeom>
            <a:solidFill>
              <a:srgbClr val="000000"/>
            </a:solidFill>
            <a:ln w="9525">
              <a:noFill/>
              <a:round/>
            </a:ln>
          </p:spPr>
          <p:txBody>
            <a:bodyPr/>
            <a:lstStyle/>
            <a:p>
              <a:endParaRPr lang="zh-CN" altLang="en-US"/>
            </a:p>
          </p:txBody>
        </p:sp>
        <p:sp>
          <p:nvSpPr>
            <p:cNvPr id="17800" name="Freeform 338"/>
            <p:cNvSpPr/>
            <p:nvPr/>
          </p:nvSpPr>
          <p:spPr bwMode="auto">
            <a:xfrm>
              <a:off x="1839" y="2089"/>
              <a:ext cx="20" cy="24"/>
            </a:xfrm>
            <a:custGeom>
              <a:avLst/>
              <a:gdLst>
                <a:gd name="T0" fmla="*/ 1 w 39"/>
                <a:gd name="T1" fmla="*/ 1 h 48"/>
                <a:gd name="T2" fmla="*/ 1 w 39"/>
                <a:gd name="T3" fmla="*/ 1 h 48"/>
                <a:gd name="T4" fmla="*/ 1 w 39"/>
                <a:gd name="T5" fmla="*/ 1 h 48"/>
                <a:gd name="T6" fmla="*/ 1 w 39"/>
                <a:gd name="T7" fmla="*/ 1 h 48"/>
                <a:gd name="T8" fmla="*/ 1 w 39"/>
                <a:gd name="T9" fmla="*/ 1 h 48"/>
                <a:gd name="T10" fmla="*/ 0 w 39"/>
                <a:gd name="T11" fmla="*/ 1 h 48"/>
                <a:gd name="T12" fmla="*/ 1 w 39"/>
                <a:gd name="T13" fmla="*/ 0 h 48"/>
                <a:gd name="T14" fmla="*/ 1 w 39"/>
                <a:gd name="T15" fmla="*/ 1 h 48"/>
                <a:gd name="T16" fmla="*/ 1 w 39"/>
                <a:gd name="T17" fmla="*/ 1 h 48"/>
                <a:gd name="T18" fmla="*/ 1 w 39"/>
                <a:gd name="T19" fmla="*/ 1 h 48"/>
                <a:gd name="T20" fmla="*/ 1 w 39"/>
                <a:gd name="T21" fmla="*/ 1 h 48"/>
                <a:gd name="T22" fmla="*/ 1 w 39"/>
                <a:gd name="T23" fmla="*/ 1 h 48"/>
                <a:gd name="T24" fmla="*/ 1 w 39"/>
                <a:gd name="T25" fmla="*/ 1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48"/>
                <a:gd name="T41" fmla="*/ 39 w 39"/>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48">
                  <a:moveTo>
                    <a:pt x="28" y="48"/>
                  </a:moveTo>
                  <a:lnTo>
                    <a:pt x="28" y="48"/>
                  </a:lnTo>
                  <a:lnTo>
                    <a:pt x="17" y="40"/>
                  </a:lnTo>
                  <a:lnTo>
                    <a:pt x="11" y="29"/>
                  </a:lnTo>
                  <a:lnTo>
                    <a:pt x="5" y="21"/>
                  </a:lnTo>
                  <a:lnTo>
                    <a:pt x="0" y="18"/>
                  </a:lnTo>
                  <a:lnTo>
                    <a:pt x="10" y="0"/>
                  </a:lnTo>
                  <a:lnTo>
                    <a:pt x="19" y="8"/>
                  </a:lnTo>
                  <a:lnTo>
                    <a:pt x="27" y="18"/>
                  </a:lnTo>
                  <a:lnTo>
                    <a:pt x="33" y="26"/>
                  </a:lnTo>
                  <a:lnTo>
                    <a:pt x="39" y="32"/>
                  </a:lnTo>
                  <a:lnTo>
                    <a:pt x="28" y="48"/>
                  </a:lnTo>
                  <a:close/>
                </a:path>
              </a:pathLst>
            </a:custGeom>
            <a:solidFill>
              <a:srgbClr val="000000"/>
            </a:solidFill>
            <a:ln w="9525">
              <a:noFill/>
              <a:round/>
            </a:ln>
          </p:spPr>
          <p:txBody>
            <a:bodyPr/>
            <a:lstStyle/>
            <a:p>
              <a:endParaRPr lang="zh-CN" altLang="en-US"/>
            </a:p>
          </p:txBody>
        </p:sp>
        <p:sp>
          <p:nvSpPr>
            <p:cNvPr id="17801" name="Freeform 339"/>
            <p:cNvSpPr/>
            <p:nvPr/>
          </p:nvSpPr>
          <p:spPr bwMode="auto">
            <a:xfrm>
              <a:off x="1853" y="2105"/>
              <a:ext cx="24" cy="46"/>
            </a:xfrm>
            <a:custGeom>
              <a:avLst/>
              <a:gdLst>
                <a:gd name="T0" fmla="*/ 0 w 49"/>
                <a:gd name="T1" fmla="*/ 1 h 92"/>
                <a:gd name="T2" fmla="*/ 0 w 49"/>
                <a:gd name="T3" fmla="*/ 1 h 92"/>
                <a:gd name="T4" fmla="*/ 0 w 49"/>
                <a:gd name="T5" fmla="*/ 1 h 92"/>
                <a:gd name="T6" fmla="*/ 0 w 49"/>
                <a:gd name="T7" fmla="*/ 1 h 92"/>
                <a:gd name="T8" fmla="*/ 0 w 49"/>
                <a:gd name="T9" fmla="*/ 1 h 92"/>
                <a:gd name="T10" fmla="*/ 0 w 49"/>
                <a:gd name="T11" fmla="*/ 1 h 92"/>
                <a:gd name="T12" fmla="*/ 0 w 49"/>
                <a:gd name="T13" fmla="*/ 1 h 92"/>
                <a:gd name="T14" fmla="*/ 0 w 49"/>
                <a:gd name="T15" fmla="*/ 1 h 92"/>
                <a:gd name="T16" fmla="*/ 0 w 49"/>
                <a:gd name="T17" fmla="*/ 1 h 92"/>
                <a:gd name="T18" fmla="*/ 0 w 49"/>
                <a:gd name="T19" fmla="*/ 1 h 92"/>
                <a:gd name="T20" fmla="*/ 0 w 49"/>
                <a:gd name="T21" fmla="*/ 0 h 92"/>
                <a:gd name="T22" fmla="*/ 0 w 49"/>
                <a:gd name="T23" fmla="*/ 1 h 92"/>
                <a:gd name="T24" fmla="*/ 0 w 49"/>
                <a:gd name="T25" fmla="*/ 1 h 92"/>
                <a:gd name="T26" fmla="*/ 0 w 49"/>
                <a:gd name="T27" fmla="*/ 1 h 92"/>
                <a:gd name="T28" fmla="*/ 0 w 49"/>
                <a:gd name="T29" fmla="*/ 1 h 92"/>
                <a:gd name="T30" fmla="*/ 0 w 49"/>
                <a:gd name="T31" fmla="*/ 1 h 92"/>
                <a:gd name="T32" fmla="*/ 0 w 49"/>
                <a:gd name="T33" fmla="*/ 1 h 92"/>
                <a:gd name="T34" fmla="*/ 0 w 49"/>
                <a:gd name="T35" fmla="*/ 1 h 92"/>
                <a:gd name="T36" fmla="*/ 0 w 49"/>
                <a:gd name="T37" fmla="*/ 1 h 92"/>
                <a:gd name="T38" fmla="*/ 0 w 49"/>
                <a:gd name="T39" fmla="*/ 1 h 92"/>
                <a:gd name="T40" fmla="*/ 0 w 49"/>
                <a:gd name="T41" fmla="*/ 1 h 92"/>
                <a:gd name="T42" fmla="*/ 0 w 49"/>
                <a:gd name="T43" fmla="*/ 1 h 92"/>
                <a:gd name="T44" fmla="*/ 0 w 49"/>
                <a:gd name="T45" fmla="*/ 1 h 92"/>
                <a:gd name="T46" fmla="*/ 0 w 49"/>
                <a:gd name="T47" fmla="*/ 1 h 92"/>
                <a:gd name="T48" fmla="*/ 0 w 49"/>
                <a:gd name="T49" fmla="*/ 1 h 92"/>
                <a:gd name="T50" fmla="*/ 0 w 49"/>
                <a:gd name="T51" fmla="*/ 1 h 9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92"/>
                <a:gd name="T80" fmla="*/ 49 w 49"/>
                <a:gd name="T81" fmla="*/ 92 h 9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92">
                  <a:moveTo>
                    <a:pt x="28" y="84"/>
                  </a:moveTo>
                  <a:lnTo>
                    <a:pt x="33" y="91"/>
                  </a:lnTo>
                  <a:lnTo>
                    <a:pt x="23" y="80"/>
                  </a:lnTo>
                  <a:lnTo>
                    <a:pt x="16" y="70"/>
                  </a:lnTo>
                  <a:lnTo>
                    <a:pt x="12" y="57"/>
                  </a:lnTo>
                  <a:lnTo>
                    <a:pt x="11" y="47"/>
                  </a:lnTo>
                  <a:lnTo>
                    <a:pt x="11" y="38"/>
                  </a:lnTo>
                  <a:lnTo>
                    <a:pt x="8" y="29"/>
                  </a:lnTo>
                  <a:lnTo>
                    <a:pt x="5" y="22"/>
                  </a:lnTo>
                  <a:lnTo>
                    <a:pt x="0" y="16"/>
                  </a:lnTo>
                  <a:lnTo>
                    <a:pt x="11" y="0"/>
                  </a:lnTo>
                  <a:lnTo>
                    <a:pt x="21" y="10"/>
                  </a:lnTo>
                  <a:lnTo>
                    <a:pt x="26" y="22"/>
                  </a:lnTo>
                  <a:lnTo>
                    <a:pt x="29" y="33"/>
                  </a:lnTo>
                  <a:lnTo>
                    <a:pt x="32" y="45"/>
                  </a:lnTo>
                  <a:lnTo>
                    <a:pt x="33" y="55"/>
                  </a:lnTo>
                  <a:lnTo>
                    <a:pt x="34" y="61"/>
                  </a:lnTo>
                  <a:lnTo>
                    <a:pt x="39" y="69"/>
                  </a:lnTo>
                  <a:lnTo>
                    <a:pt x="44" y="74"/>
                  </a:lnTo>
                  <a:lnTo>
                    <a:pt x="49" y="81"/>
                  </a:lnTo>
                  <a:lnTo>
                    <a:pt x="44" y="74"/>
                  </a:lnTo>
                  <a:lnTo>
                    <a:pt x="49" y="81"/>
                  </a:lnTo>
                  <a:lnTo>
                    <a:pt x="46" y="87"/>
                  </a:lnTo>
                  <a:lnTo>
                    <a:pt x="41" y="92"/>
                  </a:lnTo>
                  <a:lnTo>
                    <a:pt x="33" y="91"/>
                  </a:lnTo>
                  <a:lnTo>
                    <a:pt x="28" y="84"/>
                  </a:lnTo>
                  <a:close/>
                </a:path>
              </a:pathLst>
            </a:custGeom>
            <a:solidFill>
              <a:srgbClr val="000000"/>
            </a:solidFill>
            <a:ln w="9525">
              <a:noFill/>
              <a:round/>
            </a:ln>
          </p:spPr>
          <p:txBody>
            <a:bodyPr/>
            <a:lstStyle/>
            <a:p>
              <a:endParaRPr lang="zh-CN" altLang="en-US"/>
            </a:p>
          </p:txBody>
        </p:sp>
        <p:sp>
          <p:nvSpPr>
            <p:cNvPr id="17802" name="Freeform 340"/>
            <p:cNvSpPr/>
            <p:nvPr/>
          </p:nvSpPr>
          <p:spPr bwMode="auto">
            <a:xfrm>
              <a:off x="1758" y="2146"/>
              <a:ext cx="119" cy="121"/>
            </a:xfrm>
            <a:custGeom>
              <a:avLst/>
              <a:gdLst>
                <a:gd name="T0" fmla="*/ 1 w 238"/>
                <a:gd name="T1" fmla="*/ 0 h 243"/>
                <a:gd name="T2" fmla="*/ 1 w 238"/>
                <a:gd name="T3" fmla="*/ 0 h 243"/>
                <a:gd name="T4" fmla="*/ 1 w 238"/>
                <a:gd name="T5" fmla="*/ 0 h 243"/>
                <a:gd name="T6" fmla="*/ 1 w 238"/>
                <a:gd name="T7" fmla="*/ 0 h 243"/>
                <a:gd name="T8" fmla="*/ 1 w 238"/>
                <a:gd name="T9" fmla="*/ 0 h 243"/>
                <a:gd name="T10" fmla="*/ 1 w 238"/>
                <a:gd name="T11" fmla="*/ 0 h 243"/>
                <a:gd name="T12" fmla="*/ 1 w 238"/>
                <a:gd name="T13" fmla="*/ 0 h 243"/>
                <a:gd name="T14" fmla="*/ 1 w 238"/>
                <a:gd name="T15" fmla="*/ 0 h 243"/>
                <a:gd name="T16" fmla="*/ 1 w 238"/>
                <a:gd name="T17" fmla="*/ 0 h 243"/>
                <a:gd name="T18" fmla="*/ 1 w 238"/>
                <a:gd name="T19" fmla="*/ 0 h 243"/>
                <a:gd name="T20" fmla="*/ 1 w 238"/>
                <a:gd name="T21" fmla="*/ 0 h 243"/>
                <a:gd name="T22" fmla="*/ 1 w 238"/>
                <a:gd name="T23" fmla="*/ 0 h 243"/>
                <a:gd name="T24" fmla="*/ 1 w 238"/>
                <a:gd name="T25" fmla="*/ 0 h 243"/>
                <a:gd name="T26" fmla="*/ 1 w 238"/>
                <a:gd name="T27" fmla="*/ 0 h 243"/>
                <a:gd name="T28" fmla="*/ 1 w 238"/>
                <a:gd name="T29" fmla="*/ 0 h 243"/>
                <a:gd name="T30" fmla="*/ 1 w 238"/>
                <a:gd name="T31" fmla="*/ 0 h 243"/>
                <a:gd name="T32" fmla="*/ 1 w 238"/>
                <a:gd name="T33" fmla="*/ 0 h 243"/>
                <a:gd name="T34" fmla="*/ 1 w 238"/>
                <a:gd name="T35" fmla="*/ 0 h 243"/>
                <a:gd name="T36" fmla="*/ 1 w 238"/>
                <a:gd name="T37" fmla="*/ 0 h 243"/>
                <a:gd name="T38" fmla="*/ 1 w 238"/>
                <a:gd name="T39" fmla="*/ 0 h 243"/>
                <a:gd name="T40" fmla="*/ 1 w 238"/>
                <a:gd name="T41" fmla="*/ 0 h 243"/>
                <a:gd name="T42" fmla="*/ 1 w 238"/>
                <a:gd name="T43" fmla="*/ 0 h 243"/>
                <a:gd name="T44" fmla="*/ 1 w 238"/>
                <a:gd name="T45" fmla="*/ 0 h 243"/>
                <a:gd name="T46" fmla="*/ 1 w 238"/>
                <a:gd name="T47" fmla="*/ 0 h 243"/>
                <a:gd name="T48" fmla="*/ 1 w 238"/>
                <a:gd name="T49" fmla="*/ 0 h 243"/>
                <a:gd name="T50" fmla="*/ 1 w 238"/>
                <a:gd name="T51" fmla="*/ 0 h 243"/>
                <a:gd name="T52" fmla="*/ 1 w 238"/>
                <a:gd name="T53" fmla="*/ 0 h 243"/>
                <a:gd name="T54" fmla="*/ 1 w 238"/>
                <a:gd name="T55" fmla="*/ 0 h 243"/>
                <a:gd name="T56" fmla="*/ 1 w 238"/>
                <a:gd name="T57" fmla="*/ 0 h 243"/>
                <a:gd name="T58" fmla="*/ 1 w 238"/>
                <a:gd name="T59" fmla="*/ 0 h 243"/>
                <a:gd name="T60" fmla="*/ 1 w 238"/>
                <a:gd name="T61" fmla="*/ 0 h 243"/>
                <a:gd name="T62" fmla="*/ 1 w 238"/>
                <a:gd name="T63" fmla="*/ 0 h 243"/>
                <a:gd name="T64" fmla="*/ 1 w 238"/>
                <a:gd name="T65" fmla="*/ 0 h 243"/>
                <a:gd name="T66" fmla="*/ 1 w 238"/>
                <a:gd name="T67" fmla="*/ 0 h 243"/>
                <a:gd name="T68" fmla="*/ 1 w 238"/>
                <a:gd name="T69" fmla="*/ 0 h 243"/>
                <a:gd name="T70" fmla="*/ 1 w 238"/>
                <a:gd name="T71" fmla="*/ 0 h 243"/>
                <a:gd name="T72" fmla="*/ 1 w 238"/>
                <a:gd name="T73" fmla="*/ 0 h 243"/>
                <a:gd name="T74" fmla="*/ 1 w 238"/>
                <a:gd name="T75" fmla="*/ 0 h 243"/>
                <a:gd name="T76" fmla="*/ 1 w 238"/>
                <a:gd name="T77" fmla="*/ 0 h 243"/>
                <a:gd name="T78" fmla="*/ 0 w 238"/>
                <a:gd name="T79" fmla="*/ 0 h 243"/>
                <a:gd name="T80" fmla="*/ 1 w 238"/>
                <a:gd name="T81" fmla="*/ 0 h 243"/>
                <a:gd name="T82" fmla="*/ 1 w 238"/>
                <a:gd name="T83" fmla="*/ 0 h 2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8"/>
                <a:gd name="T127" fmla="*/ 0 h 243"/>
                <a:gd name="T128" fmla="*/ 238 w 238"/>
                <a:gd name="T129" fmla="*/ 243 h 2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8" h="243">
                  <a:moveTo>
                    <a:pt x="13" y="225"/>
                  </a:moveTo>
                  <a:lnTo>
                    <a:pt x="5" y="225"/>
                  </a:lnTo>
                  <a:lnTo>
                    <a:pt x="23" y="218"/>
                  </a:lnTo>
                  <a:lnTo>
                    <a:pt x="41" y="208"/>
                  </a:lnTo>
                  <a:lnTo>
                    <a:pt x="58" y="198"/>
                  </a:lnTo>
                  <a:lnTo>
                    <a:pt x="77" y="185"/>
                  </a:lnTo>
                  <a:lnTo>
                    <a:pt x="96" y="171"/>
                  </a:lnTo>
                  <a:lnTo>
                    <a:pt x="114" y="156"/>
                  </a:lnTo>
                  <a:lnTo>
                    <a:pt x="132" y="140"/>
                  </a:lnTo>
                  <a:lnTo>
                    <a:pt x="149" y="122"/>
                  </a:lnTo>
                  <a:lnTo>
                    <a:pt x="164" y="105"/>
                  </a:lnTo>
                  <a:lnTo>
                    <a:pt x="177" y="89"/>
                  </a:lnTo>
                  <a:lnTo>
                    <a:pt x="190" y="72"/>
                  </a:lnTo>
                  <a:lnTo>
                    <a:pt x="200" y="56"/>
                  </a:lnTo>
                  <a:lnTo>
                    <a:pt x="208" y="39"/>
                  </a:lnTo>
                  <a:lnTo>
                    <a:pt x="215" y="25"/>
                  </a:lnTo>
                  <a:lnTo>
                    <a:pt x="217" y="13"/>
                  </a:lnTo>
                  <a:lnTo>
                    <a:pt x="217" y="3"/>
                  </a:lnTo>
                  <a:lnTo>
                    <a:pt x="238" y="0"/>
                  </a:lnTo>
                  <a:lnTo>
                    <a:pt x="238" y="15"/>
                  </a:lnTo>
                  <a:lnTo>
                    <a:pt x="233" y="31"/>
                  </a:lnTo>
                  <a:lnTo>
                    <a:pt x="226" y="49"/>
                  </a:lnTo>
                  <a:lnTo>
                    <a:pt x="218" y="65"/>
                  </a:lnTo>
                  <a:lnTo>
                    <a:pt x="206" y="83"/>
                  </a:lnTo>
                  <a:lnTo>
                    <a:pt x="193" y="100"/>
                  </a:lnTo>
                  <a:lnTo>
                    <a:pt x="180" y="119"/>
                  </a:lnTo>
                  <a:lnTo>
                    <a:pt x="163" y="136"/>
                  </a:lnTo>
                  <a:lnTo>
                    <a:pt x="145" y="153"/>
                  </a:lnTo>
                  <a:lnTo>
                    <a:pt x="127" y="172"/>
                  </a:lnTo>
                  <a:lnTo>
                    <a:pt x="108" y="187"/>
                  </a:lnTo>
                  <a:lnTo>
                    <a:pt x="88" y="202"/>
                  </a:lnTo>
                  <a:lnTo>
                    <a:pt x="69" y="214"/>
                  </a:lnTo>
                  <a:lnTo>
                    <a:pt x="50" y="227"/>
                  </a:lnTo>
                  <a:lnTo>
                    <a:pt x="30" y="236"/>
                  </a:lnTo>
                  <a:lnTo>
                    <a:pt x="12" y="243"/>
                  </a:lnTo>
                  <a:lnTo>
                    <a:pt x="4" y="243"/>
                  </a:lnTo>
                  <a:lnTo>
                    <a:pt x="12" y="243"/>
                  </a:lnTo>
                  <a:lnTo>
                    <a:pt x="4" y="243"/>
                  </a:lnTo>
                  <a:lnTo>
                    <a:pt x="1" y="237"/>
                  </a:lnTo>
                  <a:lnTo>
                    <a:pt x="0" y="230"/>
                  </a:lnTo>
                  <a:lnTo>
                    <a:pt x="5" y="225"/>
                  </a:lnTo>
                  <a:lnTo>
                    <a:pt x="13" y="225"/>
                  </a:lnTo>
                  <a:close/>
                </a:path>
              </a:pathLst>
            </a:custGeom>
            <a:solidFill>
              <a:srgbClr val="000000"/>
            </a:solidFill>
            <a:ln w="9525">
              <a:noFill/>
              <a:round/>
            </a:ln>
          </p:spPr>
          <p:txBody>
            <a:bodyPr/>
            <a:lstStyle/>
            <a:p>
              <a:endParaRPr lang="zh-CN" altLang="en-US"/>
            </a:p>
          </p:txBody>
        </p:sp>
        <p:sp>
          <p:nvSpPr>
            <p:cNvPr id="17803" name="Freeform 341"/>
            <p:cNvSpPr/>
            <p:nvPr/>
          </p:nvSpPr>
          <p:spPr bwMode="auto">
            <a:xfrm>
              <a:off x="1741" y="2236"/>
              <a:ext cx="24" cy="31"/>
            </a:xfrm>
            <a:custGeom>
              <a:avLst/>
              <a:gdLst>
                <a:gd name="T0" fmla="*/ 0 w 49"/>
                <a:gd name="T1" fmla="*/ 0 h 62"/>
                <a:gd name="T2" fmla="*/ 0 w 49"/>
                <a:gd name="T3" fmla="*/ 1 h 62"/>
                <a:gd name="T4" fmla="*/ 0 w 49"/>
                <a:gd name="T5" fmla="*/ 1 h 62"/>
                <a:gd name="T6" fmla="*/ 0 w 49"/>
                <a:gd name="T7" fmla="*/ 1 h 62"/>
                <a:gd name="T8" fmla="*/ 0 w 49"/>
                <a:gd name="T9" fmla="*/ 1 h 62"/>
                <a:gd name="T10" fmla="*/ 0 w 49"/>
                <a:gd name="T11" fmla="*/ 1 h 62"/>
                <a:gd name="T12" fmla="*/ 0 w 49"/>
                <a:gd name="T13" fmla="*/ 1 h 62"/>
                <a:gd name="T14" fmla="*/ 0 w 49"/>
                <a:gd name="T15" fmla="*/ 1 h 62"/>
                <a:gd name="T16" fmla="*/ 0 w 49"/>
                <a:gd name="T17" fmla="*/ 1 h 62"/>
                <a:gd name="T18" fmla="*/ 0 w 49"/>
                <a:gd name="T19" fmla="*/ 1 h 62"/>
                <a:gd name="T20" fmla="*/ 0 w 49"/>
                <a:gd name="T21" fmla="*/ 1 h 62"/>
                <a:gd name="T22" fmla="*/ 0 w 49"/>
                <a:gd name="T23" fmla="*/ 1 h 62"/>
                <a:gd name="T24" fmla="*/ 0 w 49"/>
                <a:gd name="T25" fmla="*/ 1 h 62"/>
                <a:gd name="T26" fmla="*/ 0 w 49"/>
                <a:gd name="T27" fmla="*/ 1 h 62"/>
                <a:gd name="T28" fmla="*/ 0 w 49"/>
                <a:gd name="T29" fmla="*/ 1 h 62"/>
                <a:gd name="T30" fmla="*/ 0 w 49"/>
                <a:gd name="T31" fmla="*/ 1 h 62"/>
                <a:gd name="T32" fmla="*/ 0 w 49"/>
                <a:gd name="T33" fmla="*/ 1 h 62"/>
                <a:gd name="T34" fmla="*/ 0 w 49"/>
                <a:gd name="T35" fmla="*/ 1 h 62"/>
                <a:gd name="T36" fmla="*/ 0 w 49"/>
                <a:gd name="T37" fmla="*/ 1 h 62"/>
                <a:gd name="T38" fmla="*/ 0 w 49"/>
                <a:gd name="T39" fmla="*/ 1 h 62"/>
                <a:gd name="T40" fmla="*/ 0 w 49"/>
                <a:gd name="T41" fmla="*/ 1 h 62"/>
                <a:gd name="T42" fmla="*/ 0 w 49"/>
                <a:gd name="T43" fmla="*/ 1 h 62"/>
                <a:gd name="T44" fmla="*/ 0 w 49"/>
                <a:gd name="T45" fmla="*/ 1 h 62"/>
                <a:gd name="T46" fmla="*/ 0 w 49"/>
                <a:gd name="T47" fmla="*/ 1 h 62"/>
                <a:gd name="T48" fmla="*/ 0 w 49"/>
                <a:gd name="T49" fmla="*/ 1 h 62"/>
                <a:gd name="T50" fmla="*/ 0 w 49"/>
                <a:gd name="T51" fmla="*/ 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62"/>
                <a:gd name="T80" fmla="*/ 49 w 49"/>
                <a:gd name="T81" fmla="*/ 62 h 6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62">
                  <a:moveTo>
                    <a:pt x="9" y="0"/>
                  </a:moveTo>
                  <a:lnTo>
                    <a:pt x="14" y="1"/>
                  </a:lnTo>
                  <a:lnTo>
                    <a:pt x="24" y="8"/>
                  </a:lnTo>
                  <a:lnTo>
                    <a:pt x="31" y="14"/>
                  </a:lnTo>
                  <a:lnTo>
                    <a:pt x="36" y="23"/>
                  </a:lnTo>
                  <a:lnTo>
                    <a:pt x="37" y="30"/>
                  </a:lnTo>
                  <a:lnTo>
                    <a:pt x="39" y="33"/>
                  </a:lnTo>
                  <a:lnTo>
                    <a:pt x="40" y="37"/>
                  </a:lnTo>
                  <a:lnTo>
                    <a:pt x="43" y="40"/>
                  </a:lnTo>
                  <a:lnTo>
                    <a:pt x="49" y="44"/>
                  </a:lnTo>
                  <a:lnTo>
                    <a:pt x="40" y="62"/>
                  </a:lnTo>
                  <a:lnTo>
                    <a:pt x="30" y="56"/>
                  </a:lnTo>
                  <a:lnTo>
                    <a:pt x="24" y="48"/>
                  </a:lnTo>
                  <a:lnTo>
                    <a:pt x="21" y="42"/>
                  </a:lnTo>
                  <a:lnTo>
                    <a:pt x="18" y="34"/>
                  </a:lnTo>
                  <a:lnTo>
                    <a:pt x="17" y="30"/>
                  </a:lnTo>
                  <a:lnTo>
                    <a:pt x="15" y="27"/>
                  </a:lnTo>
                  <a:lnTo>
                    <a:pt x="13" y="24"/>
                  </a:lnTo>
                  <a:lnTo>
                    <a:pt x="5" y="19"/>
                  </a:lnTo>
                  <a:lnTo>
                    <a:pt x="9" y="21"/>
                  </a:lnTo>
                  <a:lnTo>
                    <a:pt x="5" y="19"/>
                  </a:lnTo>
                  <a:lnTo>
                    <a:pt x="0" y="14"/>
                  </a:lnTo>
                  <a:lnTo>
                    <a:pt x="1" y="6"/>
                  </a:lnTo>
                  <a:lnTo>
                    <a:pt x="6" y="1"/>
                  </a:lnTo>
                  <a:lnTo>
                    <a:pt x="14" y="1"/>
                  </a:lnTo>
                  <a:lnTo>
                    <a:pt x="9" y="0"/>
                  </a:lnTo>
                  <a:close/>
                </a:path>
              </a:pathLst>
            </a:custGeom>
            <a:solidFill>
              <a:srgbClr val="000000"/>
            </a:solidFill>
            <a:ln w="9525">
              <a:noFill/>
              <a:round/>
            </a:ln>
          </p:spPr>
          <p:txBody>
            <a:bodyPr/>
            <a:lstStyle/>
            <a:p>
              <a:endParaRPr lang="zh-CN" altLang="en-US"/>
            </a:p>
          </p:txBody>
        </p:sp>
        <p:sp>
          <p:nvSpPr>
            <p:cNvPr id="17804" name="Freeform 342"/>
            <p:cNvSpPr/>
            <p:nvPr/>
          </p:nvSpPr>
          <p:spPr bwMode="auto">
            <a:xfrm>
              <a:off x="1724" y="2226"/>
              <a:ext cx="21" cy="20"/>
            </a:xfrm>
            <a:custGeom>
              <a:avLst/>
              <a:gdLst>
                <a:gd name="T0" fmla="*/ 1 w 42"/>
                <a:gd name="T1" fmla="*/ 0 h 41"/>
                <a:gd name="T2" fmla="*/ 1 w 42"/>
                <a:gd name="T3" fmla="*/ 0 h 41"/>
                <a:gd name="T4" fmla="*/ 1 w 42"/>
                <a:gd name="T5" fmla="*/ 0 h 41"/>
                <a:gd name="T6" fmla="*/ 1 w 42"/>
                <a:gd name="T7" fmla="*/ 0 h 41"/>
                <a:gd name="T8" fmla="*/ 1 w 42"/>
                <a:gd name="T9" fmla="*/ 0 h 41"/>
                <a:gd name="T10" fmla="*/ 1 w 42"/>
                <a:gd name="T11" fmla="*/ 0 h 41"/>
                <a:gd name="T12" fmla="*/ 1 w 42"/>
                <a:gd name="T13" fmla="*/ 0 h 41"/>
                <a:gd name="T14" fmla="*/ 1 w 42"/>
                <a:gd name="T15" fmla="*/ 0 h 41"/>
                <a:gd name="T16" fmla="*/ 1 w 42"/>
                <a:gd name="T17" fmla="*/ 0 h 41"/>
                <a:gd name="T18" fmla="*/ 1 w 42"/>
                <a:gd name="T19" fmla="*/ 0 h 41"/>
                <a:gd name="T20" fmla="*/ 1 w 42"/>
                <a:gd name="T21" fmla="*/ 0 h 41"/>
                <a:gd name="T22" fmla="*/ 1 w 42"/>
                <a:gd name="T23" fmla="*/ 0 h 41"/>
                <a:gd name="T24" fmla="*/ 1 w 42"/>
                <a:gd name="T25" fmla="*/ 0 h 41"/>
                <a:gd name="T26" fmla="*/ 1 w 42"/>
                <a:gd name="T27" fmla="*/ 0 h 41"/>
                <a:gd name="T28" fmla="*/ 1 w 42"/>
                <a:gd name="T29" fmla="*/ 0 h 41"/>
                <a:gd name="T30" fmla="*/ 1 w 42"/>
                <a:gd name="T31" fmla="*/ 0 h 41"/>
                <a:gd name="T32" fmla="*/ 1 w 42"/>
                <a:gd name="T33" fmla="*/ 0 h 41"/>
                <a:gd name="T34" fmla="*/ 1 w 42"/>
                <a:gd name="T35" fmla="*/ 0 h 41"/>
                <a:gd name="T36" fmla="*/ 0 w 42"/>
                <a:gd name="T37" fmla="*/ 0 h 41"/>
                <a:gd name="T38" fmla="*/ 0 w 42"/>
                <a:gd name="T39" fmla="*/ 0 h 41"/>
                <a:gd name="T40" fmla="*/ 1 w 42"/>
                <a:gd name="T41" fmla="*/ 0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41"/>
                <a:gd name="T65" fmla="*/ 42 w 42"/>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41">
                  <a:moveTo>
                    <a:pt x="9" y="0"/>
                  </a:moveTo>
                  <a:lnTo>
                    <a:pt x="9" y="0"/>
                  </a:lnTo>
                  <a:lnTo>
                    <a:pt x="17" y="6"/>
                  </a:lnTo>
                  <a:lnTo>
                    <a:pt x="23" y="10"/>
                  </a:lnTo>
                  <a:lnTo>
                    <a:pt x="26" y="14"/>
                  </a:lnTo>
                  <a:lnTo>
                    <a:pt x="29" y="16"/>
                  </a:lnTo>
                  <a:lnTo>
                    <a:pt x="31" y="19"/>
                  </a:lnTo>
                  <a:lnTo>
                    <a:pt x="32" y="19"/>
                  </a:lnTo>
                  <a:lnTo>
                    <a:pt x="35" y="19"/>
                  </a:lnTo>
                  <a:lnTo>
                    <a:pt x="42" y="20"/>
                  </a:lnTo>
                  <a:lnTo>
                    <a:pt x="42" y="41"/>
                  </a:lnTo>
                  <a:lnTo>
                    <a:pt x="33" y="39"/>
                  </a:lnTo>
                  <a:lnTo>
                    <a:pt x="27" y="37"/>
                  </a:lnTo>
                  <a:lnTo>
                    <a:pt x="19" y="35"/>
                  </a:lnTo>
                  <a:lnTo>
                    <a:pt x="15" y="30"/>
                  </a:lnTo>
                  <a:lnTo>
                    <a:pt x="13" y="28"/>
                  </a:lnTo>
                  <a:lnTo>
                    <a:pt x="9" y="26"/>
                  </a:lnTo>
                  <a:lnTo>
                    <a:pt x="6" y="22"/>
                  </a:lnTo>
                  <a:lnTo>
                    <a:pt x="0" y="19"/>
                  </a:lnTo>
                  <a:lnTo>
                    <a:pt x="9" y="0"/>
                  </a:lnTo>
                  <a:close/>
                </a:path>
              </a:pathLst>
            </a:custGeom>
            <a:solidFill>
              <a:srgbClr val="000000"/>
            </a:solidFill>
            <a:ln w="9525">
              <a:noFill/>
              <a:round/>
            </a:ln>
          </p:spPr>
          <p:txBody>
            <a:bodyPr/>
            <a:lstStyle/>
            <a:p>
              <a:endParaRPr lang="zh-CN" altLang="en-US"/>
            </a:p>
          </p:txBody>
        </p:sp>
        <p:sp>
          <p:nvSpPr>
            <p:cNvPr id="17805" name="Freeform 343"/>
            <p:cNvSpPr/>
            <p:nvPr/>
          </p:nvSpPr>
          <p:spPr bwMode="auto">
            <a:xfrm>
              <a:off x="1714" y="2196"/>
              <a:ext cx="15" cy="39"/>
            </a:xfrm>
            <a:custGeom>
              <a:avLst/>
              <a:gdLst>
                <a:gd name="T0" fmla="*/ 0 w 28"/>
                <a:gd name="T1" fmla="*/ 1 h 78"/>
                <a:gd name="T2" fmla="*/ 1 w 28"/>
                <a:gd name="T3" fmla="*/ 1 h 78"/>
                <a:gd name="T4" fmla="*/ 1 w 28"/>
                <a:gd name="T5" fmla="*/ 1 h 78"/>
                <a:gd name="T6" fmla="*/ 1 w 28"/>
                <a:gd name="T7" fmla="*/ 1 h 78"/>
                <a:gd name="T8" fmla="*/ 1 w 28"/>
                <a:gd name="T9" fmla="*/ 1 h 78"/>
                <a:gd name="T10" fmla="*/ 1 w 28"/>
                <a:gd name="T11" fmla="*/ 1 h 78"/>
                <a:gd name="T12" fmla="*/ 1 w 28"/>
                <a:gd name="T13" fmla="*/ 1 h 78"/>
                <a:gd name="T14" fmla="*/ 1 w 28"/>
                <a:gd name="T15" fmla="*/ 1 h 78"/>
                <a:gd name="T16" fmla="*/ 1 w 28"/>
                <a:gd name="T17" fmla="*/ 1 h 78"/>
                <a:gd name="T18" fmla="*/ 1 w 28"/>
                <a:gd name="T19" fmla="*/ 1 h 78"/>
                <a:gd name="T20" fmla="*/ 1 w 28"/>
                <a:gd name="T21" fmla="*/ 1 h 78"/>
                <a:gd name="T22" fmla="*/ 1 w 28"/>
                <a:gd name="T23" fmla="*/ 1 h 78"/>
                <a:gd name="T24" fmla="*/ 1 w 28"/>
                <a:gd name="T25" fmla="*/ 1 h 78"/>
                <a:gd name="T26" fmla="*/ 1 w 28"/>
                <a:gd name="T27" fmla="*/ 1 h 78"/>
                <a:gd name="T28" fmla="*/ 1 w 28"/>
                <a:gd name="T29" fmla="*/ 1 h 78"/>
                <a:gd name="T30" fmla="*/ 1 w 28"/>
                <a:gd name="T31" fmla="*/ 1 h 78"/>
                <a:gd name="T32" fmla="*/ 1 w 28"/>
                <a:gd name="T33" fmla="*/ 1 h 78"/>
                <a:gd name="T34" fmla="*/ 1 w 28"/>
                <a:gd name="T35" fmla="*/ 1 h 78"/>
                <a:gd name="T36" fmla="*/ 1 w 28"/>
                <a:gd name="T37" fmla="*/ 1 h 78"/>
                <a:gd name="T38" fmla="*/ 1 w 28"/>
                <a:gd name="T39" fmla="*/ 1 h 78"/>
                <a:gd name="T40" fmla="*/ 1 w 28"/>
                <a:gd name="T41" fmla="*/ 1 h 78"/>
                <a:gd name="T42" fmla="*/ 1 w 28"/>
                <a:gd name="T43" fmla="*/ 1 h 78"/>
                <a:gd name="T44" fmla="*/ 1 w 28"/>
                <a:gd name="T45" fmla="*/ 0 h 78"/>
                <a:gd name="T46" fmla="*/ 1 w 28"/>
                <a:gd name="T47" fmla="*/ 0 h 78"/>
                <a:gd name="T48" fmla="*/ 1 w 28"/>
                <a:gd name="T49" fmla="*/ 1 h 78"/>
                <a:gd name="T50" fmla="*/ 0 w 28"/>
                <a:gd name="T51" fmla="*/ 1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78"/>
                <a:gd name="T80" fmla="*/ 28 w 28"/>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78">
                  <a:moveTo>
                    <a:pt x="0" y="10"/>
                  </a:moveTo>
                  <a:lnTo>
                    <a:pt x="19" y="4"/>
                  </a:lnTo>
                  <a:lnTo>
                    <a:pt x="23" y="15"/>
                  </a:lnTo>
                  <a:lnTo>
                    <a:pt x="25" y="25"/>
                  </a:lnTo>
                  <a:lnTo>
                    <a:pt x="25" y="34"/>
                  </a:lnTo>
                  <a:lnTo>
                    <a:pt x="25" y="42"/>
                  </a:lnTo>
                  <a:lnTo>
                    <a:pt x="25" y="50"/>
                  </a:lnTo>
                  <a:lnTo>
                    <a:pt x="25" y="55"/>
                  </a:lnTo>
                  <a:lnTo>
                    <a:pt x="27" y="57"/>
                  </a:lnTo>
                  <a:lnTo>
                    <a:pt x="28" y="59"/>
                  </a:lnTo>
                  <a:lnTo>
                    <a:pt x="19" y="78"/>
                  </a:lnTo>
                  <a:lnTo>
                    <a:pt x="11" y="71"/>
                  </a:lnTo>
                  <a:lnTo>
                    <a:pt x="7" y="62"/>
                  </a:lnTo>
                  <a:lnTo>
                    <a:pt x="4" y="52"/>
                  </a:lnTo>
                  <a:lnTo>
                    <a:pt x="4" y="42"/>
                  </a:lnTo>
                  <a:lnTo>
                    <a:pt x="4" y="34"/>
                  </a:lnTo>
                  <a:lnTo>
                    <a:pt x="4" y="25"/>
                  </a:lnTo>
                  <a:lnTo>
                    <a:pt x="4" y="19"/>
                  </a:lnTo>
                  <a:lnTo>
                    <a:pt x="1" y="13"/>
                  </a:lnTo>
                  <a:lnTo>
                    <a:pt x="20" y="8"/>
                  </a:lnTo>
                  <a:lnTo>
                    <a:pt x="1" y="13"/>
                  </a:lnTo>
                  <a:lnTo>
                    <a:pt x="1" y="5"/>
                  </a:lnTo>
                  <a:lnTo>
                    <a:pt x="5" y="0"/>
                  </a:lnTo>
                  <a:lnTo>
                    <a:pt x="13" y="0"/>
                  </a:lnTo>
                  <a:lnTo>
                    <a:pt x="19" y="4"/>
                  </a:lnTo>
                  <a:lnTo>
                    <a:pt x="0" y="10"/>
                  </a:lnTo>
                  <a:close/>
                </a:path>
              </a:pathLst>
            </a:custGeom>
            <a:solidFill>
              <a:srgbClr val="000000"/>
            </a:solidFill>
            <a:ln w="9525">
              <a:noFill/>
              <a:round/>
            </a:ln>
          </p:spPr>
          <p:txBody>
            <a:bodyPr/>
            <a:lstStyle/>
            <a:p>
              <a:endParaRPr lang="zh-CN" altLang="en-US"/>
            </a:p>
          </p:txBody>
        </p:sp>
        <p:sp>
          <p:nvSpPr>
            <p:cNvPr id="17806" name="Freeform 344"/>
            <p:cNvSpPr/>
            <p:nvPr/>
          </p:nvSpPr>
          <p:spPr bwMode="auto">
            <a:xfrm>
              <a:off x="1714" y="2200"/>
              <a:ext cx="25" cy="161"/>
            </a:xfrm>
            <a:custGeom>
              <a:avLst/>
              <a:gdLst>
                <a:gd name="T0" fmla="*/ 1 w 50"/>
                <a:gd name="T1" fmla="*/ 1 h 320"/>
                <a:gd name="T2" fmla="*/ 1 w 50"/>
                <a:gd name="T3" fmla="*/ 1 h 320"/>
                <a:gd name="T4" fmla="*/ 1 w 50"/>
                <a:gd name="T5" fmla="*/ 1 h 320"/>
                <a:gd name="T6" fmla="*/ 1 w 50"/>
                <a:gd name="T7" fmla="*/ 1 h 320"/>
                <a:gd name="T8" fmla="*/ 1 w 50"/>
                <a:gd name="T9" fmla="*/ 1 h 320"/>
                <a:gd name="T10" fmla="*/ 1 w 50"/>
                <a:gd name="T11" fmla="*/ 1 h 320"/>
                <a:gd name="T12" fmla="*/ 1 w 50"/>
                <a:gd name="T13" fmla="*/ 1 h 320"/>
                <a:gd name="T14" fmla="*/ 1 w 50"/>
                <a:gd name="T15" fmla="*/ 1 h 320"/>
                <a:gd name="T16" fmla="*/ 1 w 50"/>
                <a:gd name="T17" fmla="*/ 1 h 320"/>
                <a:gd name="T18" fmla="*/ 1 w 50"/>
                <a:gd name="T19" fmla="*/ 1 h 320"/>
                <a:gd name="T20" fmla="*/ 1 w 50"/>
                <a:gd name="T21" fmla="*/ 1 h 320"/>
                <a:gd name="T22" fmla="*/ 1 w 50"/>
                <a:gd name="T23" fmla="*/ 1 h 320"/>
                <a:gd name="T24" fmla="*/ 1 w 50"/>
                <a:gd name="T25" fmla="*/ 1 h 320"/>
                <a:gd name="T26" fmla="*/ 1 w 50"/>
                <a:gd name="T27" fmla="*/ 1 h 320"/>
                <a:gd name="T28" fmla="*/ 1 w 50"/>
                <a:gd name="T29" fmla="*/ 1 h 320"/>
                <a:gd name="T30" fmla="*/ 1 w 50"/>
                <a:gd name="T31" fmla="*/ 1 h 320"/>
                <a:gd name="T32" fmla="*/ 1 w 50"/>
                <a:gd name="T33" fmla="*/ 1 h 320"/>
                <a:gd name="T34" fmla="*/ 0 w 50"/>
                <a:gd name="T35" fmla="*/ 1 h 320"/>
                <a:gd name="T36" fmla="*/ 1 w 50"/>
                <a:gd name="T37" fmla="*/ 0 h 320"/>
                <a:gd name="T38" fmla="*/ 1 w 50"/>
                <a:gd name="T39" fmla="*/ 1 h 320"/>
                <a:gd name="T40" fmla="*/ 1 w 50"/>
                <a:gd name="T41" fmla="*/ 1 h 320"/>
                <a:gd name="T42" fmla="*/ 1 w 50"/>
                <a:gd name="T43" fmla="*/ 1 h 320"/>
                <a:gd name="T44" fmla="*/ 1 w 50"/>
                <a:gd name="T45" fmla="*/ 1 h 320"/>
                <a:gd name="T46" fmla="*/ 1 w 50"/>
                <a:gd name="T47" fmla="*/ 1 h 320"/>
                <a:gd name="T48" fmla="*/ 1 w 50"/>
                <a:gd name="T49" fmla="*/ 1 h 320"/>
                <a:gd name="T50" fmla="*/ 1 w 50"/>
                <a:gd name="T51" fmla="*/ 1 h 320"/>
                <a:gd name="T52" fmla="*/ 1 w 50"/>
                <a:gd name="T53" fmla="*/ 1 h 320"/>
                <a:gd name="T54" fmla="*/ 1 w 50"/>
                <a:gd name="T55" fmla="*/ 1 h 320"/>
                <a:gd name="T56" fmla="*/ 1 w 50"/>
                <a:gd name="T57" fmla="*/ 1 h 320"/>
                <a:gd name="T58" fmla="*/ 1 w 50"/>
                <a:gd name="T59" fmla="*/ 1 h 320"/>
                <a:gd name="T60" fmla="*/ 1 w 50"/>
                <a:gd name="T61" fmla="*/ 1 h 320"/>
                <a:gd name="T62" fmla="*/ 1 w 50"/>
                <a:gd name="T63" fmla="*/ 1 h 320"/>
                <a:gd name="T64" fmla="*/ 1 w 50"/>
                <a:gd name="T65" fmla="*/ 1 h 320"/>
                <a:gd name="T66" fmla="*/ 1 w 50"/>
                <a:gd name="T67" fmla="*/ 1 h 320"/>
                <a:gd name="T68" fmla="*/ 1 w 50"/>
                <a:gd name="T69" fmla="*/ 1 h 320"/>
                <a:gd name="T70" fmla="*/ 1 w 50"/>
                <a:gd name="T71" fmla="*/ 1 h 320"/>
                <a:gd name="T72" fmla="*/ 1 w 50"/>
                <a:gd name="T73" fmla="*/ 1 h 3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0"/>
                <a:gd name="T112" fmla="*/ 0 h 320"/>
                <a:gd name="T113" fmla="*/ 50 w 50"/>
                <a:gd name="T114" fmla="*/ 320 h 3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0" h="320">
                  <a:moveTo>
                    <a:pt x="29" y="320"/>
                  </a:moveTo>
                  <a:lnTo>
                    <a:pt x="29" y="320"/>
                  </a:lnTo>
                  <a:lnTo>
                    <a:pt x="28" y="302"/>
                  </a:lnTo>
                  <a:lnTo>
                    <a:pt x="27" y="281"/>
                  </a:lnTo>
                  <a:lnTo>
                    <a:pt x="26" y="262"/>
                  </a:lnTo>
                  <a:lnTo>
                    <a:pt x="24" y="242"/>
                  </a:lnTo>
                  <a:lnTo>
                    <a:pt x="23" y="223"/>
                  </a:lnTo>
                  <a:lnTo>
                    <a:pt x="20" y="202"/>
                  </a:lnTo>
                  <a:lnTo>
                    <a:pt x="18" y="182"/>
                  </a:lnTo>
                  <a:lnTo>
                    <a:pt x="17" y="162"/>
                  </a:lnTo>
                  <a:lnTo>
                    <a:pt x="15" y="141"/>
                  </a:lnTo>
                  <a:lnTo>
                    <a:pt x="12" y="121"/>
                  </a:lnTo>
                  <a:lnTo>
                    <a:pt x="10" y="101"/>
                  </a:lnTo>
                  <a:lnTo>
                    <a:pt x="8" y="81"/>
                  </a:lnTo>
                  <a:lnTo>
                    <a:pt x="5" y="62"/>
                  </a:lnTo>
                  <a:lnTo>
                    <a:pt x="3" y="41"/>
                  </a:lnTo>
                  <a:lnTo>
                    <a:pt x="2" y="21"/>
                  </a:lnTo>
                  <a:lnTo>
                    <a:pt x="0" y="2"/>
                  </a:lnTo>
                  <a:lnTo>
                    <a:pt x="20" y="0"/>
                  </a:lnTo>
                  <a:lnTo>
                    <a:pt x="23" y="19"/>
                  </a:lnTo>
                  <a:lnTo>
                    <a:pt x="24" y="39"/>
                  </a:lnTo>
                  <a:lnTo>
                    <a:pt x="26" y="59"/>
                  </a:lnTo>
                  <a:lnTo>
                    <a:pt x="28" y="79"/>
                  </a:lnTo>
                  <a:lnTo>
                    <a:pt x="31" y="98"/>
                  </a:lnTo>
                  <a:lnTo>
                    <a:pt x="33" y="119"/>
                  </a:lnTo>
                  <a:lnTo>
                    <a:pt x="35" y="139"/>
                  </a:lnTo>
                  <a:lnTo>
                    <a:pt x="37" y="159"/>
                  </a:lnTo>
                  <a:lnTo>
                    <a:pt x="38" y="180"/>
                  </a:lnTo>
                  <a:lnTo>
                    <a:pt x="41" y="200"/>
                  </a:lnTo>
                  <a:lnTo>
                    <a:pt x="43" y="220"/>
                  </a:lnTo>
                  <a:lnTo>
                    <a:pt x="44" y="240"/>
                  </a:lnTo>
                  <a:lnTo>
                    <a:pt x="46" y="259"/>
                  </a:lnTo>
                  <a:lnTo>
                    <a:pt x="48" y="281"/>
                  </a:lnTo>
                  <a:lnTo>
                    <a:pt x="49" y="300"/>
                  </a:lnTo>
                  <a:lnTo>
                    <a:pt x="50" y="320"/>
                  </a:lnTo>
                  <a:lnTo>
                    <a:pt x="29" y="320"/>
                  </a:lnTo>
                  <a:close/>
                </a:path>
              </a:pathLst>
            </a:custGeom>
            <a:solidFill>
              <a:srgbClr val="000000"/>
            </a:solidFill>
            <a:ln w="9525">
              <a:noFill/>
              <a:round/>
            </a:ln>
          </p:spPr>
          <p:txBody>
            <a:bodyPr/>
            <a:lstStyle/>
            <a:p>
              <a:endParaRPr lang="zh-CN" altLang="en-US"/>
            </a:p>
          </p:txBody>
        </p:sp>
        <p:sp>
          <p:nvSpPr>
            <p:cNvPr id="17807" name="Freeform 345"/>
            <p:cNvSpPr/>
            <p:nvPr/>
          </p:nvSpPr>
          <p:spPr bwMode="auto">
            <a:xfrm>
              <a:off x="1727" y="2361"/>
              <a:ext cx="12" cy="50"/>
            </a:xfrm>
            <a:custGeom>
              <a:avLst/>
              <a:gdLst>
                <a:gd name="T0" fmla="*/ 0 w 25"/>
                <a:gd name="T1" fmla="*/ 1 h 100"/>
                <a:gd name="T2" fmla="*/ 0 w 25"/>
                <a:gd name="T3" fmla="*/ 1 h 100"/>
                <a:gd name="T4" fmla="*/ 0 w 25"/>
                <a:gd name="T5" fmla="*/ 1 h 100"/>
                <a:gd name="T6" fmla="*/ 0 w 25"/>
                <a:gd name="T7" fmla="*/ 1 h 100"/>
                <a:gd name="T8" fmla="*/ 0 w 25"/>
                <a:gd name="T9" fmla="*/ 1 h 100"/>
                <a:gd name="T10" fmla="*/ 0 w 25"/>
                <a:gd name="T11" fmla="*/ 1 h 100"/>
                <a:gd name="T12" fmla="*/ 0 w 25"/>
                <a:gd name="T13" fmla="*/ 1 h 100"/>
                <a:gd name="T14" fmla="*/ 0 w 25"/>
                <a:gd name="T15" fmla="*/ 1 h 100"/>
                <a:gd name="T16" fmla="*/ 0 w 25"/>
                <a:gd name="T17" fmla="*/ 1 h 100"/>
                <a:gd name="T18" fmla="*/ 0 w 25"/>
                <a:gd name="T19" fmla="*/ 0 h 100"/>
                <a:gd name="T20" fmla="*/ 0 w 25"/>
                <a:gd name="T21" fmla="*/ 0 h 100"/>
                <a:gd name="T22" fmla="*/ 0 w 25"/>
                <a:gd name="T23" fmla="*/ 1 h 100"/>
                <a:gd name="T24" fmla="*/ 0 w 25"/>
                <a:gd name="T25" fmla="*/ 1 h 100"/>
                <a:gd name="T26" fmla="*/ 0 w 25"/>
                <a:gd name="T27" fmla="*/ 1 h 100"/>
                <a:gd name="T28" fmla="*/ 0 w 25"/>
                <a:gd name="T29" fmla="*/ 1 h 100"/>
                <a:gd name="T30" fmla="*/ 0 w 25"/>
                <a:gd name="T31" fmla="*/ 1 h 100"/>
                <a:gd name="T32" fmla="*/ 0 w 25"/>
                <a:gd name="T33" fmla="*/ 1 h 100"/>
                <a:gd name="T34" fmla="*/ 0 w 25"/>
                <a:gd name="T35" fmla="*/ 1 h 100"/>
                <a:gd name="T36" fmla="*/ 0 w 25"/>
                <a:gd name="T37" fmla="*/ 1 h 100"/>
                <a:gd name="T38" fmla="*/ 0 w 25"/>
                <a:gd name="T39" fmla="*/ 1 h 100"/>
                <a:gd name="T40" fmla="*/ 0 w 25"/>
                <a:gd name="T41" fmla="*/ 1 h 100"/>
                <a:gd name="T42" fmla="*/ 0 w 25"/>
                <a:gd name="T43" fmla="*/ 1 h 100"/>
                <a:gd name="T44" fmla="*/ 0 w 25"/>
                <a:gd name="T45" fmla="*/ 1 h 100"/>
                <a:gd name="T46" fmla="*/ 0 w 25"/>
                <a:gd name="T47" fmla="*/ 1 h 100"/>
                <a:gd name="T48" fmla="*/ 0 w 25"/>
                <a:gd name="T49" fmla="*/ 1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
                <a:gd name="T76" fmla="*/ 0 h 100"/>
                <a:gd name="T77" fmla="*/ 25 w 25"/>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 h="100">
                  <a:moveTo>
                    <a:pt x="0" y="90"/>
                  </a:moveTo>
                  <a:lnTo>
                    <a:pt x="0" y="90"/>
                  </a:lnTo>
                  <a:lnTo>
                    <a:pt x="0" y="79"/>
                  </a:lnTo>
                  <a:lnTo>
                    <a:pt x="1" y="67"/>
                  </a:lnTo>
                  <a:lnTo>
                    <a:pt x="2" y="57"/>
                  </a:lnTo>
                  <a:lnTo>
                    <a:pt x="2" y="45"/>
                  </a:lnTo>
                  <a:lnTo>
                    <a:pt x="3" y="34"/>
                  </a:lnTo>
                  <a:lnTo>
                    <a:pt x="4" y="23"/>
                  </a:lnTo>
                  <a:lnTo>
                    <a:pt x="4" y="12"/>
                  </a:lnTo>
                  <a:lnTo>
                    <a:pt x="4" y="0"/>
                  </a:lnTo>
                  <a:lnTo>
                    <a:pt x="25" y="0"/>
                  </a:lnTo>
                  <a:lnTo>
                    <a:pt x="25" y="12"/>
                  </a:lnTo>
                  <a:lnTo>
                    <a:pt x="25" y="23"/>
                  </a:lnTo>
                  <a:lnTo>
                    <a:pt x="24" y="36"/>
                  </a:lnTo>
                  <a:lnTo>
                    <a:pt x="23" y="45"/>
                  </a:lnTo>
                  <a:lnTo>
                    <a:pt x="23" y="57"/>
                  </a:lnTo>
                  <a:lnTo>
                    <a:pt x="21" y="69"/>
                  </a:lnTo>
                  <a:lnTo>
                    <a:pt x="20" y="79"/>
                  </a:lnTo>
                  <a:lnTo>
                    <a:pt x="20" y="90"/>
                  </a:lnTo>
                  <a:lnTo>
                    <a:pt x="17" y="98"/>
                  </a:lnTo>
                  <a:lnTo>
                    <a:pt x="10" y="100"/>
                  </a:lnTo>
                  <a:lnTo>
                    <a:pt x="3" y="98"/>
                  </a:lnTo>
                  <a:lnTo>
                    <a:pt x="0" y="90"/>
                  </a:lnTo>
                  <a:close/>
                </a:path>
              </a:pathLst>
            </a:custGeom>
            <a:solidFill>
              <a:srgbClr val="000000"/>
            </a:solidFill>
            <a:ln w="9525">
              <a:noFill/>
              <a:round/>
            </a:ln>
          </p:spPr>
          <p:txBody>
            <a:bodyPr/>
            <a:lstStyle/>
            <a:p>
              <a:endParaRPr lang="zh-CN" altLang="en-US"/>
            </a:p>
          </p:txBody>
        </p:sp>
        <p:sp>
          <p:nvSpPr>
            <p:cNvPr id="17808" name="Freeform 346"/>
            <p:cNvSpPr/>
            <p:nvPr/>
          </p:nvSpPr>
          <p:spPr bwMode="auto">
            <a:xfrm>
              <a:off x="1723" y="2406"/>
              <a:ext cx="14" cy="44"/>
            </a:xfrm>
            <a:custGeom>
              <a:avLst/>
              <a:gdLst>
                <a:gd name="T0" fmla="*/ 1 w 27"/>
                <a:gd name="T1" fmla="*/ 0 h 90"/>
                <a:gd name="T2" fmla="*/ 0 w 27"/>
                <a:gd name="T3" fmla="*/ 0 h 90"/>
                <a:gd name="T4" fmla="*/ 1 w 27"/>
                <a:gd name="T5" fmla="*/ 0 h 90"/>
                <a:gd name="T6" fmla="*/ 1 w 27"/>
                <a:gd name="T7" fmla="*/ 0 h 90"/>
                <a:gd name="T8" fmla="*/ 1 w 27"/>
                <a:gd name="T9" fmla="*/ 0 h 90"/>
                <a:gd name="T10" fmla="*/ 1 w 27"/>
                <a:gd name="T11" fmla="*/ 0 h 90"/>
                <a:gd name="T12" fmla="*/ 1 w 27"/>
                <a:gd name="T13" fmla="*/ 0 h 90"/>
                <a:gd name="T14" fmla="*/ 1 w 27"/>
                <a:gd name="T15" fmla="*/ 0 h 90"/>
                <a:gd name="T16" fmla="*/ 1 w 27"/>
                <a:gd name="T17" fmla="*/ 0 h 90"/>
                <a:gd name="T18" fmla="*/ 1 w 27"/>
                <a:gd name="T19" fmla="*/ 0 h 90"/>
                <a:gd name="T20" fmla="*/ 1 w 27"/>
                <a:gd name="T21" fmla="*/ 0 h 90"/>
                <a:gd name="T22" fmla="*/ 1 w 27"/>
                <a:gd name="T23" fmla="*/ 0 h 90"/>
                <a:gd name="T24" fmla="*/ 1 w 27"/>
                <a:gd name="T25" fmla="*/ 0 h 90"/>
                <a:gd name="T26" fmla="*/ 1 w 27"/>
                <a:gd name="T27" fmla="*/ 0 h 90"/>
                <a:gd name="T28" fmla="*/ 1 w 27"/>
                <a:gd name="T29" fmla="*/ 0 h 90"/>
                <a:gd name="T30" fmla="*/ 1 w 27"/>
                <a:gd name="T31" fmla="*/ 0 h 90"/>
                <a:gd name="T32" fmla="*/ 1 w 27"/>
                <a:gd name="T33" fmla="*/ 0 h 90"/>
                <a:gd name="T34" fmla="*/ 1 w 27"/>
                <a:gd name="T35" fmla="*/ 0 h 90"/>
                <a:gd name="T36" fmla="*/ 1 w 27"/>
                <a:gd name="T37" fmla="*/ 0 h 90"/>
                <a:gd name="T38" fmla="*/ 1 w 27"/>
                <a:gd name="T39" fmla="*/ 0 h 90"/>
                <a:gd name="T40" fmla="*/ 1 w 27"/>
                <a:gd name="T41" fmla="*/ 0 h 90"/>
                <a:gd name="T42" fmla="*/ 1 w 27"/>
                <a:gd name="T43" fmla="*/ 0 h 90"/>
                <a:gd name="T44" fmla="*/ 1 w 27"/>
                <a:gd name="T45" fmla="*/ 0 h 90"/>
                <a:gd name="T46" fmla="*/ 0 w 27"/>
                <a:gd name="T47" fmla="*/ 0 h 90"/>
                <a:gd name="T48" fmla="*/ 0 w 27"/>
                <a:gd name="T49" fmla="*/ 0 h 90"/>
                <a:gd name="T50" fmla="*/ 1 w 27"/>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90"/>
                <a:gd name="T80" fmla="*/ 27 w 27"/>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90">
                  <a:moveTo>
                    <a:pt x="3" y="72"/>
                  </a:moveTo>
                  <a:lnTo>
                    <a:pt x="0" y="77"/>
                  </a:lnTo>
                  <a:lnTo>
                    <a:pt x="2" y="70"/>
                  </a:lnTo>
                  <a:lnTo>
                    <a:pt x="5" y="61"/>
                  </a:lnTo>
                  <a:lnTo>
                    <a:pt x="6" y="53"/>
                  </a:lnTo>
                  <a:lnTo>
                    <a:pt x="7" y="43"/>
                  </a:lnTo>
                  <a:lnTo>
                    <a:pt x="7" y="32"/>
                  </a:lnTo>
                  <a:lnTo>
                    <a:pt x="7" y="21"/>
                  </a:lnTo>
                  <a:lnTo>
                    <a:pt x="7" y="10"/>
                  </a:lnTo>
                  <a:lnTo>
                    <a:pt x="7" y="0"/>
                  </a:lnTo>
                  <a:lnTo>
                    <a:pt x="27" y="0"/>
                  </a:lnTo>
                  <a:lnTo>
                    <a:pt x="27" y="10"/>
                  </a:lnTo>
                  <a:lnTo>
                    <a:pt x="27" y="21"/>
                  </a:lnTo>
                  <a:lnTo>
                    <a:pt x="27" y="32"/>
                  </a:lnTo>
                  <a:lnTo>
                    <a:pt x="27" y="43"/>
                  </a:lnTo>
                  <a:lnTo>
                    <a:pt x="26" y="55"/>
                  </a:lnTo>
                  <a:lnTo>
                    <a:pt x="23" y="66"/>
                  </a:lnTo>
                  <a:lnTo>
                    <a:pt x="20" y="75"/>
                  </a:lnTo>
                  <a:lnTo>
                    <a:pt x="18" y="84"/>
                  </a:lnTo>
                  <a:lnTo>
                    <a:pt x="15" y="89"/>
                  </a:lnTo>
                  <a:lnTo>
                    <a:pt x="18" y="85"/>
                  </a:lnTo>
                  <a:lnTo>
                    <a:pt x="13" y="90"/>
                  </a:lnTo>
                  <a:lnTo>
                    <a:pt x="5" y="89"/>
                  </a:lnTo>
                  <a:lnTo>
                    <a:pt x="0" y="84"/>
                  </a:lnTo>
                  <a:lnTo>
                    <a:pt x="0" y="76"/>
                  </a:lnTo>
                  <a:lnTo>
                    <a:pt x="3" y="72"/>
                  </a:lnTo>
                  <a:close/>
                </a:path>
              </a:pathLst>
            </a:custGeom>
            <a:solidFill>
              <a:srgbClr val="000000"/>
            </a:solidFill>
            <a:ln w="9525">
              <a:noFill/>
              <a:round/>
            </a:ln>
          </p:spPr>
          <p:txBody>
            <a:bodyPr/>
            <a:lstStyle/>
            <a:p>
              <a:endParaRPr lang="zh-CN" altLang="en-US"/>
            </a:p>
          </p:txBody>
        </p:sp>
        <p:sp>
          <p:nvSpPr>
            <p:cNvPr id="17809" name="Freeform 347"/>
            <p:cNvSpPr/>
            <p:nvPr/>
          </p:nvSpPr>
          <p:spPr bwMode="auto">
            <a:xfrm>
              <a:off x="1553" y="2442"/>
              <a:ext cx="178" cy="39"/>
            </a:xfrm>
            <a:custGeom>
              <a:avLst/>
              <a:gdLst>
                <a:gd name="T0" fmla="*/ 0 w 356"/>
                <a:gd name="T1" fmla="*/ 0 h 80"/>
                <a:gd name="T2" fmla="*/ 0 w 356"/>
                <a:gd name="T3" fmla="*/ 0 h 80"/>
                <a:gd name="T4" fmla="*/ 1 w 356"/>
                <a:gd name="T5" fmla="*/ 0 h 80"/>
                <a:gd name="T6" fmla="*/ 1 w 356"/>
                <a:gd name="T7" fmla="*/ 0 h 80"/>
                <a:gd name="T8" fmla="*/ 1 w 356"/>
                <a:gd name="T9" fmla="*/ 0 h 80"/>
                <a:gd name="T10" fmla="*/ 1 w 356"/>
                <a:gd name="T11" fmla="*/ 0 h 80"/>
                <a:gd name="T12" fmla="*/ 1 w 356"/>
                <a:gd name="T13" fmla="*/ 0 h 80"/>
                <a:gd name="T14" fmla="*/ 1 w 356"/>
                <a:gd name="T15" fmla="*/ 0 h 80"/>
                <a:gd name="T16" fmla="*/ 1 w 356"/>
                <a:gd name="T17" fmla="*/ 0 h 80"/>
                <a:gd name="T18" fmla="*/ 1 w 356"/>
                <a:gd name="T19" fmla="*/ 0 h 80"/>
                <a:gd name="T20" fmla="*/ 1 w 356"/>
                <a:gd name="T21" fmla="*/ 0 h 80"/>
                <a:gd name="T22" fmla="*/ 1 w 356"/>
                <a:gd name="T23" fmla="*/ 0 h 80"/>
                <a:gd name="T24" fmla="*/ 1 w 356"/>
                <a:gd name="T25" fmla="*/ 0 h 80"/>
                <a:gd name="T26" fmla="*/ 1 w 356"/>
                <a:gd name="T27" fmla="*/ 0 h 80"/>
                <a:gd name="T28" fmla="*/ 1 w 356"/>
                <a:gd name="T29" fmla="*/ 0 h 80"/>
                <a:gd name="T30" fmla="*/ 1 w 356"/>
                <a:gd name="T31" fmla="*/ 0 h 80"/>
                <a:gd name="T32" fmla="*/ 1 w 356"/>
                <a:gd name="T33" fmla="*/ 0 h 80"/>
                <a:gd name="T34" fmla="*/ 1 w 356"/>
                <a:gd name="T35" fmla="*/ 0 h 80"/>
                <a:gd name="T36" fmla="*/ 1 w 356"/>
                <a:gd name="T37" fmla="*/ 0 h 80"/>
                <a:gd name="T38" fmla="*/ 1 w 356"/>
                <a:gd name="T39" fmla="*/ 0 h 80"/>
                <a:gd name="T40" fmla="*/ 1 w 356"/>
                <a:gd name="T41" fmla="*/ 0 h 80"/>
                <a:gd name="T42" fmla="*/ 1 w 356"/>
                <a:gd name="T43" fmla="*/ 0 h 80"/>
                <a:gd name="T44" fmla="*/ 1 w 356"/>
                <a:gd name="T45" fmla="*/ 0 h 80"/>
                <a:gd name="T46" fmla="*/ 1 w 356"/>
                <a:gd name="T47" fmla="*/ 0 h 80"/>
                <a:gd name="T48" fmla="*/ 1 w 356"/>
                <a:gd name="T49" fmla="*/ 0 h 80"/>
                <a:gd name="T50" fmla="*/ 1 w 356"/>
                <a:gd name="T51" fmla="*/ 0 h 80"/>
                <a:gd name="T52" fmla="*/ 1 w 356"/>
                <a:gd name="T53" fmla="*/ 0 h 80"/>
                <a:gd name="T54" fmla="*/ 1 w 356"/>
                <a:gd name="T55" fmla="*/ 0 h 80"/>
                <a:gd name="T56" fmla="*/ 1 w 356"/>
                <a:gd name="T57" fmla="*/ 0 h 80"/>
                <a:gd name="T58" fmla="*/ 1 w 356"/>
                <a:gd name="T59" fmla="*/ 0 h 80"/>
                <a:gd name="T60" fmla="*/ 1 w 356"/>
                <a:gd name="T61" fmla="*/ 0 h 80"/>
                <a:gd name="T62" fmla="*/ 1 w 356"/>
                <a:gd name="T63" fmla="*/ 0 h 80"/>
                <a:gd name="T64" fmla="*/ 1 w 356"/>
                <a:gd name="T65" fmla="*/ 0 h 80"/>
                <a:gd name="T66" fmla="*/ 1 w 356"/>
                <a:gd name="T67" fmla="*/ 0 h 80"/>
                <a:gd name="T68" fmla="*/ 0 w 356"/>
                <a:gd name="T69" fmla="*/ 0 h 80"/>
                <a:gd name="T70" fmla="*/ 0 w 356"/>
                <a:gd name="T71" fmla="*/ 0 h 80"/>
                <a:gd name="T72" fmla="*/ 0 w 356"/>
                <a:gd name="T73" fmla="*/ 0 h 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6"/>
                <a:gd name="T112" fmla="*/ 0 h 80"/>
                <a:gd name="T113" fmla="*/ 356 w 356"/>
                <a:gd name="T114" fmla="*/ 80 h 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6" h="80">
                  <a:moveTo>
                    <a:pt x="0" y="58"/>
                  </a:moveTo>
                  <a:lnTo>
                    <a:pt x="0" y="58"/>
                  </a:lnTo>
                  <a:lnTo>
                    <a:pt x="23" y="59"/>
                  </a:lnTo>
                  <a:lnTo>
                    <a:pt x="47" y="59"/>
                  </a:lnTo>
                  <a:lnTo>
                    <a:pt x="71" y="59"/>
                  </a:lnTo>
                  <a:lnTo>
                    <a:pt x="96" y="58"/>
                  </a:lnTo>
                  <a:lnTo>
                    <a:pt x="120" y="56"/>
                  </a:lnTo>
                  <a:lnTo>
                    <a:pt x="145" y="53"/>
                  </a:lnTo>
                  <a:lnTo>
                    <a:pt x="169" y="50"/>
                  </a:lnTo>
                  <a:lnTo>
                    <a:pt x="194" y="46"/>
                  </a:lnTo>
                  <a:lnTo>
                    <a:pt x="217" y="42"/>
                  </a:lnTo>
                  <a:lnTo>
                    <a:pt x="240" y="37"/>
                  </a:lnTo>
                  <a:lnTo>
                    <a:pt x="261" y="34"/>
                  </a:lnTo>
                  <a:lnTo>
                    <a:pt x="281" y="28"/>
                  </a:lnTo>
                  <a:lnTo>
                    <a:pt x="300" y="21"/>
                  </a:lnTo>
                  <a:lnTo>
                    <a:pt x="317" y="14"/>
                  </a:lnTo>
                  <a:lnTo>
                    <a:pt x="332" y="7"/>
                  </a:lnTo>
                  <a:lnTo>
                    <a:pt x="344" y="0"/>
                  </a:lnTo>
                  <a:lnTo>
                    <a:pt x="356" y="17"/>
                  </a:lnTo>
                  <a:lnTo>
                    <a:pt x="341" y="26"/>
                  </a:lnTo>
                  <a:lnTo>
                    <a:pt x="324" y="33"/>
                  </a:lnTo>
                  <a:lnTo>
                    <a:pt x="307" y="40"/>
                  </a:lnTo>
                  <a:lnTo>
                    <a:pt x="287" y="46"/>
                  </a:lnTo>
                  <a:lnTo>
                    <a:pt x="266" y="52"/>
                  </a:lnTo>
                  <a:lnTo>
                    <a:pt x="244" y="58"/>
                  </a:lnTo>
                  <a:lnTo>
                    <a:pt x="221" y="63"/>
                  </a:lnTo>
                  <a:lnTo>
                    <a:pt x="196" y="67"/>
                  </a:lnTo>
                  <a:lnTo>
                    <a:pt x="171" y="71"/>
                  </a:lnTo>
                  <a:lnTo>
                    <a:pt x="147" y="74"/>
                  </a:lnTo>
                  <a:lnTo>
                    <a:pt x="122" y="76"/>
                  </a:lnTo>
                  <a:lnTo>
                    <a:pt x="96" y="79"/>
                  </a:lnTo>
                  <a:lnTo>
                    <a:pt x="71" y="80"/>
                  </a:lnTo>
                  <a:lnTo>
                    <a:pt x="47" y="80"/>
                  </a:lnTo>
                  <a:lnTo>
                    <a:pt x="23" y="80"/>
                  </a:lnTo>
                  <a:lnTo>
                    <a:pt x="0" y="79"/>
                  </a:lnTo>
                  <a:lnTo>
                    <a:pt x="0" y="58"/>
                  </a:lnTo>
                  <a:close/>
                </a:path>
              </a:pathLst>
            </a:custGeom>
            <a:solidFill>
              <a:srgbClr val="000000"/>
            </a:solidFill>
            <a:ln w="9525">
              <a:noFill/>
              <a:round/>
            </a:ln>
          </p:spPr>
          <p:txBody>
            <a:bodyPr/>
            <a:lstStyle/>
            <a:p>
              <a:endParaRPr lang="zh-CN" altLang="en-US"/>
            </a:p>
          </p:txBody>
        </p:sp>
        <p:sp>
          <p:nvSpPr>
            <p:cNvPr id="17810" name="Freeform 348"/>
            <p:cNvSpPr/>
            <p:nvPr/>
          </p:nvSpPr>
          <p:spPr bwMode="auto">
            <a:xfrm>
              <a:off x="1332" y="2420"/>
              <a:ext cx="221" cy="61"/>
            </a:xfrm>
            <a:custGeom>
              <a:avLst/>
              <a:gdLst>
                <a:gd name="T0" fmla="*/ 1 w 441"/>
                <a:gd name="T1" fmla="*/ 1 h 121"/>
                <a:gd name="T2" fmla="*/ 1 w 441"/>
                <a:gd name="T3" fmla="*/ 0 h 121"/>
                <a:gd name="T4" fmla="*/ 1 w 441"/>
                <a:gd name="T5" fmla="*/ 1 h 121"/>
                <a:gd name="T6" fmla="*/ 1 w 441"/>
                <a:gd name="T7" fmla="*/ 1 h 121"/>
                <a:gd name="T8" fmla="*/ 1 w 441"/>
                <a:gd name="T9" fmla="*/ 1 h 121"/>
                <a:gd name="T10" fmla="*/ 1 w 441"/>
                <a:gd name="T11" fmla="*/ 1 h 121"/>
                <a:gd name="T12" fmla="*/ 1 w 441"/>
                <a:gd name="T13" fmla="*/ 1 h 121"/>
                <a:gd name="T14" fmla="*/ 1 w 441"/>
                <a:gd name="T15" fmla="*/ 1 h 121"/>
                <a:gd name="T16" fmla="*/ 1 w 441"/>
                <a:gd name="T17" fmla="*/ 1 h 121"/>
                <a:gd name="T18" fmla="*/ 1 w 441"/>
                <a:gd name="T19" fmla="*/ 1 h 121"/>
                <a:gd name="T20" fmla="*/ 1 w 441"/>
                <a:gd name="T21" fmla="*/ 1 h 121"/>
                <a:gd name="T22" fmla="*/ 1 w 441"/>
                <a:gd name="T23" fmla="*/ 1 h 121"/>
                <a:gd name="T24" fmla="*/ 1 w 441"/>
                <a:gd name="T25" fmla="*/ 1 h 121"/>
                <a:gd name="T26" fmla="*/ 1 w 441"/>
                <a:gd name="T27" fmla="*/ 1 h 121"/>
                <a:gd name="T28" fmla="*/ 1 w 441"/>
                <a:gd name="T29" fmla="*/ 1 h 121"/>
                <a:gd name="T30" fmla="*/ 1 w 441"/>
                <a:gd name="T31" fmla="*/ 1 h 121"/>
                <a:gd name="T32" fmla="*/ 1 w 441"/>
                <a:gd name="T33" fmla="*/ 1 h 121"/>
                <a:gd name="T34" fmla="*/ 1 w 441"/>
                <a:gd name="T35" fmla="*/ 1 h 121"/>
                <a:gd name="T36" fmla="*/ 1 w 441"/>
                <a:gd name="T37" fmla="*/ 1 h 121"/>
                <a:gd name="T38" fmla="*/ 1 w 441"/>
                <a:gd name="T39" fmla="*/ 1 h 121"/>
                <a:gd name="T40" fmla="*/ 1 w 441"/>
                <a:gd name="T41" fmla="*/ 1 h 121"/>
                <a:gd name="T42" fmla="*/ 1 w 441"/>
                <a:gd name="T43" fmla="*/ 1 h 121"/>
                <a:gd name="T44" fmla="*/ 1 w 441"/>
                <a:gd name="T45" fmla="*/ 1 h 121"/>
                <a:gd name="T46" fmla="*/ 1 w 441"/>
                <a:gd name="T47" fmla="*/ 1 h 121"/>
                <a:gd name="T48" fmla="*/ 1 w 441"/>
                <a:gd name="T49" fmla="*/ 1 h 121"/>
                <a:gd name="T50" fmla="*/ 1 w 441"/>
                <a:gd name="T51" fmla="*/ 1 h 121"/>
                <a:gd name="T52" fmla="*/ 1 w 441"/>
                <a:gd name="T53" fmla="*/ 1 h 121"/>
                <a:gd name="T54" fmla="*/ 1 w 441"/>
                <a:gd name="T55" fmla="*/ 1 h 121"/>
                <a:gd name="T56" fmla="*/ 1 w 441"/>
                <a:gd name="T57" fmla="*/ 1 h 121"/>
                <a:gd name="T58" fmla="*/ 1 w 441"/>
                <a:gd name="T59" fmla="*/ 1 h 121"/>
                <a:gd name="T60" fmla="*/ 1 w 441"/>
                <a:gd name="T61" fmla="*/ 1 h 121"/>
                <a:gd name="T62" fmla="*/ 1 w 441"/>
                <a:gd name="T63" fmla="*/ 1 h 121"/>
                <a:gd name="T64" fmla="*/ 1 w 441"/>
                <a:gd name="T65" fmla="*/ 1 h 121"/>
                <a:gd name="T66" fmla="*/ 1 w 441"/>
                <a:gd name="T67" fmla="*/ 1 h 121"/>
                <a:gd name="T68" fmla="*/ 1 w 441"/>
                <a:gd name="T69" fmla="*/ 1 h 121"/>
                <a:gd name="T70" fmla="*/ 0 w 441"/>
                <a:gd name="T71" fmla="*/ 1 h 121"/>
                <a:gd name="T72" fmla="*/ 1 w 441"/>
                <a:gd name="T73" fmla="*/ 1 h 121"/>
                <a:gd name="T74" fmla="*/ 0 w 441"/>
                <a:gd name="T75" fmla="*/ 1 h 121"/>
                <a:gd name="T76" fmla="*/ 1 w 441"/>
                <a:gd name="T77" fmla="*/ 1 h 121"/>
                <a:gd name="T78" fmla="*/ 1 w 441"/>
                <a:gd name="T79" fmla="*/ 0 h 121"/>
                <a:gd name="T80" fmla="*/ 1 w 441"/>
                <a:gd name="T81" fmla="*/ 0 h 121"/>
                <a:gd name="T82" fmla="*/ 1 w 441"/>
                <a:gd name="T83" fmla="*/ 1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1"/>
                <a:gd name="T127" fmla="*/ 0 h 121"/>
                <a:gd name="T128" fmla="*/ 441 w 441"/>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1" h="121">
                  <a:moveTo>
                    <a:pt x="18" y="5"/>
                  </a:moveTo>
                  <a:lnTo>
                    <a:pt x="14" y="0"/>
                  </a:lnTo>
                  <a:lnTo>
                    <a:pt x="40" y="14"/>
                  </a:lnTo>
                  <a:lnTo>
                    <a:pt x="66" y="26"/>
                  </a:lnTo>
                  <a:lnTo>
                    <a:pt x="92" y="38"/>
                  </a:lnTo>
                  <a:lnTo>
                    <a:pt x="119" y="48"/>
                  </a:lnTo>
                  <a:lnTo>
                    <a:pt x="146" y="57"/>
                  </a:lnTo>
                  <a:lnTo>
                    <a:pt x="171" y="65"/>
                  </a:lnTo>
                  <a:lnTo>
                    <a:pt x="198" y="71"/>
                  </a:lnTo>
                  <a:lnTo>
                    <a:pt x="226" y="77"/>
                  </a:lnTo>
                  <a:lnTo>
                    <a:pt x="251" y="82"/>
                  </a:lnTo>
                  <a:lnTo>
                    <a:pt x="278" y="86"/>
                  </a:lnTo>
                  <a:lnTo>
                    <a:pt x="305" y="90"/>
                  </a:lnTo>
                  <a:lnTo>
                    <a:pt x="333" y="92"/>
                  </a:lnTo>
                  <a:lnTo>
                    <a:pt x="360" y="95"/>
                  </a:lnTo>
                  <a:lnTo>
                    <a:pt x="388" y="97"/>
                  </a:lnTo>
                  <a:lnTo>
                    <a:pt x="415" y="99"/>
                  </a:lnTo>
                  <a:lnTo>
                    <a:pt x="441" y="100"/>
                  </a:lnTo>
                  <a:lnTo>
                    <a:pt x="441" y="121"/>
                  </a:lnTo>
                  <a:lnTo>
                    <a:pt x="413" y="120"/>
                  </a:lnTo>
                  <a:lnTo>
                    <a:pt x="385" y="117"/>
                  </a:lnTo>
                  <a:lnTo>
                    <a:pt x="358" y="116"/>
                  </a:lnTo>
                  <a:lnTo>
                    <a:pt x="331" y="113"/>
                  </a:lnTo>
                  <a:lnTo>
                    <a:pt x="303" y="110"/>
                  </a:lnTo>
                  <a:lnTo>
                    <a:pt x="276" y="107"/>
                  </a:lnTo>
                  <a:lnTo>
                    <a:pt x="248" y="102"/>
                  </a:lnTo>
                  <a:lnTo>
                    <a:pt x="221" y="98"/>
                  </a:lnTo>
                  <a:lnTo>
                    <a:pt x="194" y="92"/>
                  </a:lnTo>
                  <a:lnTo>
                    <a:pt x="166" y="84"/>
                  </a:lnTo>
                  <a:lnTo>
                    <a:pt x="139" y="76"/>
                  </a:lnTo>
                  <a:lnTo>
                    <a:pt x="112" y="67"/>
                  </a:lnTo>
                  <a:lnTo>
                    <a:pt x="85" y="56"/>
                  </a:lnTo>
                  <a:lnTo>
                    <a:pt x="57" y="45"/>
                  </a:lnTo>
                  <a:lnTo>
                    <a:pt x="31" y="32"/>
                  </a:lnTo>
                  <a:lnTo>
                    <a:pt x="5" y="18"/>
                  </a:lnTo>
                  <a:lnTo>
                    <a:pt x="0" y="14"/>
                  </a:lnTo>
                  <a:lnTo>
                    <a:pt x="5" y="18"/>
                  </a:lnTo>
                  <a:lnTo>
                    <a:pt x="0" y="13"/>
                  </a:lnTo>
                  <a:lnTo>
                    <a:pt x="1" y="5"/>
                  </a:lnTo>
                  <a:lnTo>
                    <a:pt x="6" y="0"/>
                  </a:lnTo>
                  <a:lnTo>
                    <a:pt x="14" y="0"/>
                  </a:lnTo>
                  <a:lnTo>
                    <a:pt x="18" y="5"/>
                  </a:lnTo>
                  <a:close/>
                </a:path>
              </a:pathLst>
            </a:custGeom>
            <a:solidFill>
              <a:srgbClr val="000000"/>
            </a:solidFill>
            <a:ln w="9525">
              <a:noFill/>
              <a:round/>
            </a:ln>
          </p:spPr>
          <p:txBody>
            <a:bodyPr/>
            <a:lstStyle/>
            <a:p>
              <a:endParaRPr lang="zh-CN" altLang="en-US"/>
            </a:p>
          </p:txBody>
        </p:sp>
        <p:sp>
          <p:nvSpPr>
            <p:cNvPr id="17811" name="Freeform 349"/>
            <p:cNvSpPr/>
            <p:nvPr/>
          </p:nvSpPr>
          <p:spPr bwMode="auto">
            <a:xfrm>
              <a:off x="1330" y="2375"/>
              <a:ext cx="28" cy="52"/>
            </a:xfrm>
            <a:custGeom>
              <a:avLst/>
              <a:gdLst>
                <a:gd name="T0" fmla="*/ 1 w 55"/>
                <a:gd name="T1" fmla="*/ 0 h 105"/>
                <a:gd name="T2" fmla="*/ 1 w 55"/>
                <a:gd name="T3" fmla="*/ 0 h 105"/>
                <a:gd name="T4" fmla="*/ 1 w 55"/>
                <a:gd name="T5" fmla="*/ 0 h 105"/>
                <a:gd name="T6" fmla="*/ 1 w 55"/>
                <a:gd name="T7" fmla="*/ 0 h 105"/>
                <a:gd name="T8" fmla="*/ 1 w 55"/>
                <a:gd name="T9" fmla="*/ 0 h 105"/>
                <a:gd name="T10" fmla="*/ 1 w 55"/>
                <a:gd name="T11" fmla="*/ 0 h 105"/>
                <a:gd name="T12" fmla="*/ 1 w 55"/>
                <a:gd name="T13" fmla="*/ 0 h 105"/>
                <a:gd name="T14" fmla="*/ 1 w 55"/>
                <a:gd name="T15" fmla="*/ 0 h 105"/>
                <a:gd name="T16" fmla="*/ 1 w 55"/>
                <a:gd name="T17" fmla="*/ 0 h 105"/>
                <a:gd name="T18" fmla="*/ 1 w 55"/>
                <a:gd name="T19" fmla="*/ 0 h 105"/>
                <a:gd name="T20" fmla="*/ 1 w 55"/>
                <a:gd name="T21" fmla="*/ 0 h 105"/>
                <a:gd name="T22" fmla="*/ 0 w 55"/>
                <a:gd name="T23" fmla="*/ 0 h 105"/>
                <a:gd name="T24" fmla="*/ 0 w 55"/>
                <a:gd name="T25" fmla="*/ 0 h 105"/>
                <a:gd name="T26" fmla="*/ 1 w 55"/>
                <a:gd name="T27" fmla="*/ 0 h 105"/>
                <a:gd name="T28" fmla="*/ 1 w 55"/>
                <a:gd name="T29" fmla="*/ 0 h 105"/>
                <a:gd name="T30" fmla="*/ 1 w 55"/>
                <a:gd name="T31" fmla="*/ 0 h 105"/>
                <a:gd name="T32" fmla="*/ 1 w 55"/>
                <a:gd name="T33" fmla="*/ 0 h 105"/>
                <a:gd name="T34" fmla="*/ 1 w 55"/>
                <a:gd name="T35" fmla="*/ 0 h 105"/>
                <a:gd name="T36" fmla="*/ 1 w 55"/>
                <a:gd name="T37" fmla="*/ 0 h 105"/>
                <a:gd name="T38" fmla="*/ 1 w 55"/>
                <a:gd name="T39" fmla="*/ 0 h 105"/>
                <a:gd name="T40" fmla="*/ 1 w 55"/>
                <a:gd name="T41" fmla="*/ 0 h 105"/>
                <a:gd name="T42" fmla="*/ 1 w 55"/>
                <a:gd name="T43" fmla="*/ 0 h 105"/>
                <a:gd name="T44" fmla="*/ 1 w 55"/>
                <a:gd name="T45" fmla="*/ 0 h 105"/>
                <a:gd name="T46" fmla="*/ 1 w 55"/>
                <a:gd name="T47" fmla="*/ 0 h 105"/>
                <a:gd name="T48" fmla="*/ 1 w 55"/>
                <a:gd name="T49" fmla="*/ 0 h 105"/>
                <a:gd name="T50" fmla="*/ 1 w 5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5"/>
                <a:gd name="T79" fmla="*/ 0 h 105"/>
                <a:gd name="T80" fmla="*/ 55 w 5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5" h="105">
                  <a:moveTo>
                    <a:pt x="54" y="7"/>
                  </a:moveTo>
                  <a:lnTo>
                    <a:pt x="53" y="17"/>
                  </a:lnTo>
                  <a:lnTo>
                    <a:pt x="45" y="27"/>
                  </a:lnTo>
                  <a:lnTo>
                    <a:pt x="38" y="37"/>
                  </a:lnTo>
                  <a:lnTo>
                    <a:pt x="32" y="48"/>
                  </a:lnTo>
                  <a:lnTo>
                    <a:pt x="27" y="59"/>
                  </a:lnTo>
                  <a:lnTo>
                    <a:pt x="22" y="70"/>
                  </a:lnTo>
                  <a:lnTo>
                    <a:pt x="21" y="81"/>
                  </a:lnTo>
                  <a:lnTo>
                    <a:pt x="21" y="90"/>
                  </a:lnTo>
                  <a:lnTo>
                    <a:pt x="23" y="96"/>
                  </a:lnTo>
                  <a:lnTo>
                    <a:pt x="5" y="105"/>
                  </a:lnTo>
                  <a:lnTo>
                    <a:pt x="0" y="92"/>
                  </a:lnTo>
                  <a:lnTo>
                    <a:pt x="0" y="78"/>
                  </a:lnTo>
                  <a:lnTo>
                    <a:pt x="4" y="66"/>
                  </a:lnTo>
                  <a:lnTo>
                    <a:pt x="8" y="52"/>
                  </a:lnTo>
                  <a:lnTo>
                    <a:pt x="14" y="39"/>
                  </a:lnTo>
                  <a:lnTo>
                    <a:pt x="22" y="28"/>
                  </a:lnTo>
                  <a:lnTo>
                    <a:pt x="29" y="15"/>
                  </a:lnTo>
                  <a:lnTo>
                    <a:pt x="37" y="4"/>
                  </a:lnTo>
                  <a:lnTo>
                    <a:pt x="36" y="14"/>
                  </a:lnTo>
                  <a:lnTo>
                    <a:pt x="37" y="4"/>
                  </a:lnTo>
                  <a:lnTo>
                    <a:pt x="45" y="0"/>
                  </a:lnTo>
                  <a:lnTo>
                    <a:pt x="52" y="2"/>
                  </a:lnTo>
                  <a:lnTo>
                    <a:pt x="55" y="9"/>
                  </a:lnTo>
                  <a:lnTo>
                    <a:pt x="53" y="17"/>
                  </a:lnTo>
                  <a:lnTo>
                    <a:pt x="54" y="7"/>
                  </a:lnTo>
                  <a:close/>
                </a:path>
              </a:pathLst>
            </a:custGeom>
            <a:solidFill>
              <a:srgbClr val="000000"/>
            </a:solidFill>
            <a:ln w="9525">
              <a:noFill/>
              <a:round/>
            </a:ln>
          </p:spPr>
          <p:txBody>
            <a:bodyPr/>
            <a:lstStyle/>
            <a:p>
              <a:endParaRPr lang="zh-CN" altLang="en-US"/>
            </a:p>
          </p:txBody>
        </p:sp>
        <p:sp>
          <p:nvSpPr>
            <p:cNvPr id="17812" name="Freeform 350"/>
            <p:cNvSpPr/>
            <p:nvPr/>
          </p:nvSpPr>
          <p:spPr bwMode="auto">
            <a:xfrm>
              <a:off x="1335" y="2348"/>
              <a:ext cx="22" cy="34"/>
            </a:xfrm>
            <a:custGeom>
              <a:avLst/>
              <a:gdLst>
                <a:gd name="T0" fmla="*/ 1 w 43"/>
                <a:gd name="T1" fmla="*/ 0 h 68"/>
                <a:gd name="T2" fmla="*/ 1 w 43"/>
                <a:gd name="T3" fmla="*/ 0 h 68"/>
                <a:gd name="T4" fmla="*/ 1 w 43"/>
                <a:gd name="T5" fmla="*/ 1 h 68"/>
                <a:gd name="T6" fmla="*/ 1 w 43"/>
                <a:gd name="T7" fmla="*/ 1 h 68"/>
                <a:gd name="T8" fmla="*/ 1 w 43"/>
                <a:gd name="T9" fmla="*/ 1 h 68"/>
                <a:gd name="T10" fmla="*/ 1 w 43"/>
                <a:gd name="T11" fmla="*/ 1 h 68"/>
                <a:gd name="T12" fmla="*/ 1 w 43"/>
                <a:gd name="T13" fmla="*/ 1 h 68"/>
                <a:gd name="T14" fmla="*/ 1 w 43"/>
                <a:gd name="T15" fmla="*/ 1 h 68"/>
                <a:gd name="T16" fmla="*/ 1 w 43"/>
                <a:gd name="T17" fmla="*/ 1 h 68"/>
                <a:gd name="T18" fmla="*/ 1 w 43"/>
                <a:gd name="T19" fmla="*/ 1 h 68"/>
                <a:gd name="T20" fmla="*/ 1 w 43"/>
                <a:gd name="T21" fmla="*/ 1 h 68"/>
                <a:gd name="T22" fmla="*/ 1 w 43"/>
                <a:gd name="T23" fmla="*/ 1 h 68"/>
                <a:gd name="T24" fmla="*/ 1 w 43"/>
                <a:gd name="T25" fmla="*/ 1 h 68"/>
                <a:gd name="T26" fmla="*/ 1 w 43"/>
                <a:gd name="T27" fmla="*/ 1 h 68"/>
                <a:gd name="T28" fmla="*/ 1 w 43"/>
                <a:gd name="T29" fmla="*/ 1 h 68"/>
                <a:gd name="T30" fmla="*/ 1 w 43"/>
                <a:gd name="T31" fmla="*/ 1 h 68"/>
                <a:gd name="T32" fmla="*/ 1 w 43"/>
                <a:gd name="T33" fmla="*/ 1 h 68"/>
                <a:gd name="T34" fmla="*/ 1 w 43"/>
                <a:gd name="T35" fmla="*/ 1 h 68"/>
                <a:gd name="T36" fmla="*/ 0 w 43"/>
                <a:gd name="T37" fmla="*/ 0 h 68"/>
                <a:gd name="T38" fmla="*/ 0 w 43"/>
                <a:gd name="T39" fmla="*/ 0 h 68"/>
                <a:gd name="T40" fmla="*/ 1 w 43"/>
                <a:gd name="T41" fmla="*/ 0 h 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68"/>
                <a:gd name="T65" fmla="*/ 43 w 43"/>
                <a:gd name="T66" fmla="*/ 68 h 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68">
                  <a:moveTo>
                    <a:pt x="20" y="0"/>
                  </a:moveTo>
                  <a:lnTo>
                    <a:pt x="20" y="0"/>
                  </a:lnTo>
                  <a:lnTo>
                    <a:pt x="21" y="7"/>
                  </a:lnTo>
                  <a:lnTo>
                    <a:pt x="21" y="15"/>
                  </a:lnTo>
                  <a:lnTo>
                    <a:pt x="25" y="21"/>
                  </a:lnTo>
                  <a:lnTo>
                    <a:pt x="28" y="29"/>
                  </a:lnTo>
                  <a:lnTo>
                    <a:pt x="33" y="37"/>
                  </a:lnTo>
                  <a:lnTo>
                    <a:pt x="36" y="44"/>
                  </a:lnTo>
                  <a:lnTo>
                    <a:pt x="40" y="52"/>
                  </a:lnTo>
                  <a:lnTo>
                    <a:pt x="43" y="61"/>
                  </a:lnTo>
                  <a:lnTo>
                    <a:pt x="25" y="68"/>
                  </a:lnTo>
                  <a:lnTo>
                    <a:pt x="21" y="61"/>
                  </a:lnTo>
                  <a:lnTo>
                    <a:pt x="18" y="53"/>
                  </a:lnTo>
                  <a:lnTo>
                    <a:pt x="14" y="46"/>
                  </a:lnTo>
                  <a:lnTo>
                    <a:pt x="10" y="38"/>
                  </a:lnTo>
                  <a:lnTo>
                    <a:pt x="6" y="30"/>
                  </a:lnTo>
                  <a:lnTo>
                    <a:pt x="3" y="20"/>
                  </a:lnTo>
                  <a:lnTo>
                    <a:pt x="1" y="9"/>
                  </a:lnTo>
                  <a:lnTo>
                    <a:pt x="0" y="0"/>
                  </a:lnTo>
                  <a:lnTo>
                    <a:pt x="20" y="0"/>
                  </a:lnTo>
                  <a:close/>
                </a:path>
              </a:pathLst>
            </a:custGeom>
            <a:solidFill>
              <a:srgbClr val="000000"/>
            </a:solidFill>
            <a:ln w="9525">
              <a:noFill/>
              <a:round/>
            </a:ln>
          </p:spPr>
          <p:txBody>
            <a:bodyPr/>
            <a:lstStyle/>
            <a:p>
              <a:endParaRPr lang="zh-CN" altLang="en-US"/>
            </a:p>
          </p:txBody>
        </p:sp>
        <p:sp>
          <p:nvSpPr>
            <p:cNvPr id="17813" name="Freeform 351"/>
            <p:cNvSpPr/>
            <p:nvPr/>
          </p:nvSpPr>
          <p:spPr bwMode="auto">
            <a:xfrm>
              <a:off x="1335" y="2187"/>
              <a:ext cx="21" cy="161"/>
            </a:xfrm>
            <a:custGeom>
              <a:avLst/>
              <a:gdLst>
                <a:gd name="T0" fmla="*/ 1 w 42"/>
                <a:gd name="T1" fmla="*/ 0 h 323"/>
                <a:gd name="T2" fmla="*/ 1 w 42"/>
                <a:gd name="T3" fmla="*/ 0 h 323"/>
                <a:gd name="T4" fmla="*/ 1 w 42"/>
                <a:gd name="T5" fmla="*/ 0 h 323"/>
                <a:gd name="T6" fmla="*/ 1 w 42"/>
                <a:gd name="T7" fmla="*/ 0 h 323"/>
                <a:gd name="T8" fmla="*/ 1 w 42"/>
                <a:gd name="T9" fmla="*/ 0 h 323"/>
                <a:gd name="T10" fmla="*/ 1 w 42"/>
                <a:gd name="T11" fmla="*/ 0 h 323"/>
                <a:gd name="T12" fmla="*/ 1 w 42"/>
                <a:gd name="T13" fmla="*/ 0 h 323"/>
                <a:gd name="T14" fmla="*/ 1 w 42"/>
                <a:gd name="T15" fmla="*/ 0 h 323"/>
                <a:gd name="T16" fmla="*/ 1 w 42"/>
                <a:gd name="T17" fmla="*/ 0 h 323"/>
                <a:gd name="T18" fmla="*/ 1 w 42"/>
                <a:gd name="T19" fmla="*/ 0 h 323"/>
                <a:gd name="T20" fmla="*/ 1 w 42"/>
                <a:gd name="T21" fmla="*/ 0 h 323"/>
                <a:gd name="T22" fmla="*/ 1 w 42"/>
                <a:gd name="T23" fmla="*/ 0 h 323"/>
                <a:gd name="T24" fmla="*/ 1 w 42"/>
                <a:gd name="T25" fmla="*/ 0 h 323"/>
                <a:gd name="T26" fmla="*/ 1 w 42"/>
                <a:gd name="T27" fmla="*/ 0 h 323"/>
                <a:gd name="T28" fmla="*/ 1 w 42"/>
                <a:gd name="T29" fmla="*/ 0 h 323"/>
                <a:gd name="T30" fmla="*/ 1 w 42"/>
                <a:gd name="T31" fmla="*/ 0 h 323"/>
                <a:gd name="T32" fmla="*/ 1 w 42"/>
                <a:gd name="T33" fmla="*/ 0 h 323"/>
                <a:gd name="T34" fmla="*/ 1 w 42"/>
                <a:gd name="T35" fmla="*/ 0 h 323"/>
                <a:gd name="T36" fmla="*/ 0 w 42"/>
                <a:gd name="T37" fmla="*/ 0 h 323"/>
                <a:gd name="T38" fmla="*/ 0 w 42"/>
                <a:gd name="T39" fmla="*/ 0 h 323"/>
                <a:gd name="T40" fmla="*/ 1 w 42"/>
                <a:gd name="T41" fmla="*/ 0 h 323"/>
                <a:gd name="T42" fmla="*/ 1 w 42"/>
                <a:gd name="T43" fmla="*/ 0 h 323"/>
                <a:gd name="T44" fmla="*/ 1 w 42"/>
                <a:gd name="T45" fmla="*/ 0 h 323"/>
                <a:gd name="T46" fmla="*/ 1 w 42"/>
                <a:gd name="T47" fmla="*/ 0 h 323"/>
                <a:gd name="T48" fmla="*/ 1 w 42"/>
                <a:gd name="T49" fmla="*/ 0 h 323"/>
                <a:gd name="T50" fmla="*/ 1 w 42"/>
                <a:gd name="T51" fmla="*/ 0 h 323"/>
                <a:gd name="T52" fmla="*/ 1 w 42"/>
                <a:gd name="T53" fmla="*/ 0 h 323"/>
                <a:gd name="T54" fmla="*/ 1 w 42"/>
                <a:gd name="T55" fmla="*/ 0 h 323"/>
                <a:gd name="T56" fmla="*/ 1 w 42"/>
                <a:gd name="T57" fmla="*/ 0 h 323"/>
                <a:gd name="T58" fmla="*/ 1 w 42"/>
                <a:gd name="T59" fmla="*/ 0 h 323"/>
                <a:gd name="T60" fmla="*/ 1 w 42"/>
                <a:gd name="T61" fmla="*/ 0 h 323"/>
                <a:gd name="T62" fmla="*/ 1 w 42"/>
                <a:gd name="T63" fmla="*/ 0 h 323"/>
                <a:gd name="T64" fmla="*/ 1 w 42"/>
                <a:gd name="T65" fmla="*/ 0 h 323"/>
                <a:gd name="T66" fmla="*/ 1 w 42"/>
                <a:gd name="T67" fmla="*/ 0 h 323"/>
                <a:gd name="T68" fmla="*/ 1 w 42"/>
                <a:gd name="T69" fmla="*/ 0 h 323"/>
                <a:gd name="T70" fmla="*/ 1 w 42"/>
                <a:gd name="T71" fmla="*/ 0 h 323"/>
                <a:gd name="T72" fmla="*/ 1 w 42"/>
                <a:gd name="T73" fmla="*/ 0 h 323"/>
                <a:gd name="T74" fmla="*/ 1 w 42"/>
                <a:gd name="T75" fmla="*/ 0 h 323"/>
                <a:gd name="T76" fmla="*/ 1 w 42"/>
                <a:gd name="T77" fmla="*/ 0 h 323"/>
                <a:gd name="T78" fmla="*/ 1 w 42"/>
                <a:gd name="T79" fmla="*/ 0 h 323"/>
                <a:gd name="T80" fmla="*/ 1 w 42"/>
                <a:gd name="T81" fmla="*/ 0 h 323"/>
                <a:gd name="T82" fmla="*/ 1 w 42"/>
                <a:gd name="T83" fmla="*/ 0 h 3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323"/>
                <a:gd name="T128" fmla="*/ 42 w 42"/>
                <a:gd name="T129" fmla="*/ 323 h 3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323">
                  <a:moveTo>
                    <a:pt x="30" y="0"/>
                  </a:moveTo>
                  <a:lnTo>
                    <a:pt x="42" y="10"/>
                  </a:lnTo>
                  <a:lnTo>
                    <a:pt x="41" y="31"/>
                  </a:lnTo>
                  <a:lnTo>
                    <a:pt x="40" y="51"/>
                  </a:lnTo>
                  <a:lnTo>
                    <a:pt x="37" y="71"/>
                  </a:lnTo>
                  <a:lnTo>
                    <a:pt x="36" y="91"/>
                  </a:lnTo>
                  <a:lnTo>
                    <a:pt x="34" y="110"/>
                  </a:lnTo>
                  <a:lnTo>
                    <a:pt x="33" y="130"/>
                  </a:lnTo>
                  <a:lnTo>
                    <a:pt x="30" y="149"/>
                  </a:lnTo>
                  <a:lnTo>
                    <a:pt x="29" y="169"/>
                  </a:lnTo>
                  <a:lnTo>
                    <a:pt x="27" y="189"/>
                  </a:lnTo>
                  <a:lnTo>
                    <a:pt x="26" y="208"/>
                  </a:lnTo>
                  <a:lnTo>
                    <a:pt x="24" y="228"/>
                  </a:lnTo>
                  <a:lnTo>
                    <a:pt x="22" y="247"/>
                  </a:lnTo>
                  <a:lnTo>
                    <a:pt x="21" y="266"/>
                  </a:lnTo>
                  <a:lnTo>
                    <a:pt x="21" y="285"/>
                  </a:lnTo>
                  <a:lnTo>
                    <a:pt x="20" y="304"/>
                  </a:lnTo>
                  <a:lnTo>
                    <a:pt x="20" y="323"/>
                  </a:lnTo>
                  <a:lnTo>
                    <a:pt x="0" y="323"/>
                  </a:lnTo>
                  <a:lnTo>
                    <a:pt x="0" y="304"/>
                  </a:lnTo>
                  <a:lnTo>
                    <a:pt x="1" y="285"/>
                  </a:lnTo>
                  <a:lnTo>
                    <a:pt x="1" y="266"/>
                  </a:lnTo>
                  <a:lnTo>
                    <a:pt x="2" y="245"/>
                  </a:lnTo>
                  <a:lnTo>
                    <a:pt x="3" y="225"/>
                  </a:lnTo>
                  <a:lnTo>
                    <a:pt x="5" y="206"/>
                  </a:lnTo>
                  <a:lnTo>
                    <a:pt x="6" y="186"/>
                  </a:lnTo>
                  <a:lnTo>
                    <a:pt x="9" y="167"/>
                  </a:lnTo>
                  <a:lnTo>
                    <a:pt x="10" y="147"/>
                  </a:lnTo>
                  <a:lnTo>
                    <a:pt x="12" y="128"/>
                  </a:lnTo>
                  <a:lnTo>
                    <a:pt x="13" y="108"/>
                  </a:lnTo>
                  <a:lnTo>
                    <a:pt x="16" y="89"/>
                  </a:lnTo>
                  <a:lnTo>
                    <a:pt x="17" y="69"/>
                  </a:lnTo>
                  <a:lnTo>
                    <a:pt x="19" y="48"/>
                  </a:lnTo>
                  <a:lnTo>
                    <a:pt x="20" y="29"/>
                  </a:lnTo>
                  <a:lnTo>
                    <a:pt x="21" y="10"/>
                  </a:lnTo>
                  <a:lnTo>
                    <a:pt x="33" y="21"/>
                  </a:lnTo>
                  <a:lnTo>
                    <a:pt x="21" y="10"/>
                  </a:lnTo>
                  <a:lnTo>
                    <a:pt x="25" y="2"/>
                  </a:lnTo>
                  <a:lnTo>
                    <a:pt x="32" y="0"/>
                  </a:lnTo>
                  <a:lnTo>
                    <a:pt x="38" y="2"/>
                  </a:lnTo>
                  <a:lnTo>
                    <a:pt x="42" y="10"/>
                  </a:lnTo>
                  <a:lnTo>
                    <a:pt x="30" y="0"/>
                  </a:lnTo>
                  <a:close/>
                </a:path>
              </a:pathLst>
            </a:custGeom>
            <a:solidFill>
              <a:srgbClr val="000000"/>
            </a:solidFill>
            <a:ln w="9525">
              <a:noFill/>
              <a:round/>
            </a:ln>
          </p:spPr>
          <p:txBody>
            <a:bodyPr/>
            <a:lstStyle/>
            <a:p>
              <a:endParaRPr lang="zh-CN" altLang="en-US"/>
            </a:p>
          </p:txBody>
        </p:sp>
        <p:sp>
          <p:nvSpPr>
            <p:cNvPr id="17814" name="Freeform 352"/>
            <p:cNvSpPr/>
            <p:nvPr/>
          </p:nvSpPr>
          <p:spPr bwMode="auto">
            <a:xfrm>
              <a:off x="1326" y="2187"/>
              <a:ext cx="26" cy="16"/>
            </a:xfrm>
            <a:custGeom>
              <a:avLst/>
              <a:gdLst>
                <a:gd name="T0" fmla="*/ 0 w 53"/>
                <a:gd name="T1" fmla="*/ 0 h 33"/>
                <a:gd name="T2" fmla="*/ 0 w 53"/>
                <a:gd name="T3" fmla="*/ 0 h 33"/>
                <a:gd name="T4" fmla="*/ 0 w 53"/>
                <a:gd name="T5" fmla="*/ 0 h 33"/>
                <a:gd name="T6" fmla="*/ 0 w 53"/>
                <a:gd name="T7" fmla="*/ 0 h 33"/>
                <a:gd name="T8" fmla="*/ 0 w 53"/>
                <a:gd name="T9" fmla="*/ 0 h 33"/>
                <a:gd name="T10" fmla="*/ 0 w 53"/>
                <a:gd name="T11" fmla="*/ 0 h 33"/>
                <a:gd name="T12" fmla="*/ 0 w 53"/>
                <a:gd name="T13" fmla="*/ 0 h 33"/>
                <a:gd name="T14" fmla="*/ 0 w 53"/>
                <a:gd name="T15" fmla="*/ 0 h 33"/>
                <a:gd name="T16" fmla="*/ 0 w 53"/>
                <a:gd name="T17" fmla="*/ 0 h 33"/>
                <a:gd name="T18" fmla="*/ 0 w 53"/>
                <a:gd name="T19" fmla="*/ 0 h 33"/>
                <a:gd name="T20" fmla="*/ 0 w 53"/>
                <a:gd name="T21" fmla="*/ 0 h 33"/>
                <a:gd name="T22" fmla="*/ 0 w 53"/>
                <a:gd name="T23" fmla="*/ 0 h 33"/>
                <a:gd name="T24" fmla="*/ 0 w 53"/>
                <a:gd name="T25" fmla="*/ 0 h 33"/>
                <a:gd name="T26" fmla="*/ 0 w 53"/>
                <a:gd name="T27" fmla="*/ 0 h 33"/>
                <a:gd name="T28" fmla="*/ 0 w 53"/>
                <a:gd name="T29" fmla="*/ 0 h 33"/>
                <a:gd name="T30" fmla="*/ 0 w 53"/>
                <a:gd name="T31" fmla="*/ 0 h 33"/>
                <a:gd name="T32" fmla="*/ 0 w 53"/>
                <a:gd name="T33" fmla="*/ 0 h 33"/>
                <a:gd name="T34" fmla="*/ 0 w 53"/>
                <a:gd name="T35" fmla="*/ 0 h 33"/>
                <a:gd name="T36" fmla="*/ 0 w 53"/>
                <a:gd name="T37" fmla="*/ 0 h 33"/>
                <a:gd name="T38" fmla="*/ 0 w 53"/>
                <a:gd name="T39" fmla="*/ 0 h 33"/>
                <a:gd name="T40" fmla="*/ 0 w 53"/>
                <a:gd name="T41" fmla="*/ 0 h 33"/>
                <a:gd name="T42" fmla="*/ 0 w 53"/>
                <a:gd name="T43" fmla="*/ 0 h 33"/>
                <a:gd name="T44" fmla="*/ 0 w 53"/>
                <a:gd name="T45" fmla="*/ 0 h 33"/>
                <a:gd name="T46" fmla="*/ 0 w 53"/>
                <a:gd name="T47" fmla="*/ 0 h 33"/>
                <a:gd name="T48" fmla="*/ 0 w 53"/>
                <a:gd name="T49" fmla="*/ 0 h 33"/>
                <a:gd name="T50" fmla="*/ 0 w 53"/>
                <a:gd name="T51" fmla="*/ 0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
                <a:gd name="T79" fmla="*/ 0 h 33"/>
                <a:gd name="T80" fmla="*/ 53 w 53"/>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 h="33">
                  <a:moveTo>
                    <a:pt x="13" y="13"/>
                  </a:moveTo>
                  <a:lnTo>
                    <a:pt x="9" y="13"/>
                  </a:lnTo>
                  <a:lnTo>
                    <a:pt x="13" y="12"/>
                  </a:lnTo>
                  <a:lnTo>
                    <a:pt x="17" y="12"/>
                  </a:lnTo>
                  <a:lnTo>
                    <a:pt x="21" y="9"/>
                  </a:lnTo>
                  <a:lnTo>
                    <a:pt x="26" y="7"/>
                  </a:lnTo>
                  <a:lnTo>
                    <a:pt x="32" y="6"/>
                  </a:lnTo>
                  <a:lnTo>
                    <a:pt x="37" y="3"/>
                  </a:lnTo>
                  <a:lnTo>
                    <a:pt x="44" y="1"/>
                  </a:lnTo>
                  <a:lnTo>
                    <a:pt x="50" y="0"/>
                  </a:lnTo>
                  <a:lnTo>
                    <a:pt x="53" y="21"/>
                  </a:lnTo>
                  <a:lnTo>
                    <a:pt x="48" y="22"/>
                  </a:lnTo>
                  <a:lnTo>
                    <a:pt x="44" y="22"/>
                  </a:lnTo>
                  <a:lnTo>
                    <a:pt x="39" y="24"/>
                  </a:lnTo>
                  <a:lnTo>
                    <a:pt x="33" y="25"/>
                  </a:lnTo>
                  <a:lnTo>
                    <a:pt x="30" y="28"/>
                  </a:lnTo>
                  <a:lnTo>
                    <a:pt x="24" y="30"/>
                  </a:lnTo>
                  <a:lnTo>
                    <a:pt x="17" y="32"/>
                  </a:lnTo>
                  <a:lnTo>
                    <a:pt x="12" y="33"/>
                  </a:lnTo>
                  <a:lnTo>
                    <a:pt x="8" y="33"/>
                  </a:lnTo>
                  <a:lnTo>
                    <a:pt x="12" y="33"/>
                  </a:lnTo>
                  <a:lnTo>
                    <a:pt x="4" y="31"/>
                  </a:lnTo>
                  <a:lnTo>
                    <a:pt x="0" y="24"/>
                  </a:lnTo>
                  <a:lnTo>
                    <a:pt x="3" y="16"/>
                  </a:lnTo>
                  <a:lnTo>
                    <a:pt x="9" y="13"/>
                  </a:lnTo>
                  <a:lnTo>
                    <a:pt x="13" y="13"/>
                  </a:lnTo>
                  <a:close/>
                </a:path>
              </a:pathLst>
            </a:custGeom>
            <a:solidFill>
              <a:srgbClr val="000000"/>
            </a:solidFill>
            <a:ln w="9525">
              <a:noFill/>
              <a:round/>
            </a:ln>
          </p:spPr>
          <p:txBody>
            <a:bodyPr/>
            <a:lstStyle/>
            <a:p>
              <a:endParaRPr lang="zh-CN" altLang="en-US"/>
            </a:p>
          </p:txBody>
        </p:sp>
        <p:sp>
          <p:nvSpPr>
            <p:cNvPr id="17815" name="Freeform 353"/>
            <p:cNvSpPr/>
            <p:nvPr/>
          </p:nvSpPr>
          <p:spPr bwMode="auto">
            <a:xfrm>
              <a:off x="1212" y="2134"/>
              <a:ext cx="120" cy="69"/>
            </a:xfrm>
            <a:custGeom>
              <a:avLst/>
              <a:gdLst>
                <a:gd name="T0" fmla="*/ 1 w 240"/>
                <a:gd name="T1" fmla="*/ 1 h 138"/>
                <a:gd name="T2" fmla="*/ 1 w 240"/>
                <a:gd name="T3" fmla="*/ 1 h 138"/>
                <a:gd name="T4" fmla="*/ 1 w 240"/>
                <a:gd name="T5" fmla="*/ 1 h 138"/>
                <a:gd name="T6" fmla="*/ 1 w 240"/>
                <a:gd name="T7" fmla="*/ 1 h 138"/>
                <a:gd name="T8" fmla="*/ 1 w 240"/>
                <a:gd name="T9" fmla="*/ 1 h 138"/>
                <a:gd name="T10" fmla="*/ 1 w 240"/>
                <a:gd name="T11" fmla="*/ 1 h 138"/>
                <a:gd name="T12" fmla="*/ 1 w 240"/>
                <a:gd name="T13" fmla="*/ 1 h 138"/>
                <a:gd name="T14" fmla="*/ 1 w 240"/>
                <a:gd name="T15" fmla="*/ 1 h 138"/>
                <a:gd name="T16" fmla="*/ 1 w 240"/>
                <a:gd name="T17" fmla="*/ 1 h 138"/>
                <a:gd name="T18" fmla="*/ 1 w 240"/>
                <a:gd name="T19" fmla="*/ 1 h 138"/>
                <a:gd name="T20" fmla="*/ 1 w 240"/>
                <a:gd name="T21" fmla="*/ 1 h 138"/>
                <a:gd name="T22" fmla="*/ 1 w 240"/>
                <a:gd name="T23" fmla="*/ 1 h 138"/>
                <a:gd name="T24" fmla="*/ 1 w 240"/>
                <a:gd name="T25" fmla="*/ 1 h 138"/>
                <a:gd name="T26" fmla="*/ 1 w 240"/>
                <a:gd name="T27" fmla="*/ 1 h 138"/>
                <a:gd name="T28" fmla="*/ 1 w 240"/>
                <a:gd name="T29" fmla="*/ 1 h 138"/>
                <a:gd name="T30" fmla="*/ 1 w 240"/>
                <a:gd name="T31" fmla="*/ 1 h 138"/>
                <a:gd name="T32" fmla="*/ 1 w 240"/>
                <a:gd name="T33" fmla="*/ 1 h 138"/>
                <a:gd name="T34" fmla="*/ 1 w 240"/>
                <a:gd name="T35" fmla="*/ 1 h 138"/>
                <a:gd name="T36" fmla="*/ 1 w 240"/>
                <a:gd name="T37" fmla="*/ 1 h 138"/>
                <a:gd name="T38" fmla="*/ 1 w 240"/>
                <a:gd name="T39" fmla="*/ 1 h 138"/>
                <a:gd name="T40" fmla="*/ 1 w 240"/>
                <a:gd name="T41" fmla="*/ 1 h 138"/>
                <a:gd name="T42" fmla="*/ 1 w 240"/>
                <a:gd name="T43" fmla="*/ 1 h 138"/>
                <a:gd name="T44" fmla="*/ 1 w 240"/>
                <a:gd name="T45" fmla="*/ 1 h 138"/>
                <a:gd name="T46" fmla="*/ 1 w 240"/>
                <a:gd name="T47" fmla="*/ 1 h 138"/>
                <a:gd name="T48" fmla="*/ 1 w 240"/>
                <a:gd name="T49" fmla="*/ 1 h 138"/>
                <a:gd name="T50" fmla="*/ 1 w 240"/>
                <a:gd name="T51" fmla="*/ 1 h 138"/>
                <a:gd name="T52" fmla="*/ 1 w 240"/>
                <a:gd name="T53" fmla="*/ 1 h 138"/>
                <a:gd name="T54" fmla="*/ 1 w 240"/>
                <a:gd name="T55" fmla="*/ 1 h 138"/>
                <a:gd name="T56" fmla="*/ 1 w 240"/>
                <a:gd name="T57" fmla="*/ 1 h 138"/>
                <a:gd name="T58" fmla="*/ 1 w 240"/>
                <a:gd name="T59" fmla="*/ 1 h 138"/>
                <a:gd name="T60" fmla="*/ 1 w 240"/>
                <a:gd name="T61" fmla="*/ 1 h 138"/>
                <a:gd name="T62" fmla="*/ 1 w 240"/>
                <a:gd name="T63" fmla="*/ 1 h 138"/>
                <a:gd name="T64" fmla="*/ 1 w 240"/>
                <a:gd name="T65" fmla="*/ 1 h 138"/>
                <a:gd name="T66" fmla="*/ 1 w 240"/>
                <a:gd name="T67" fmla="*/ 1 h 138"/>
                <a:gd name="T68" fmla="*/ 1 w 240"/>
                <a:gd name="T69" fmla="*/ 1 h 138"/>
                <a:gd name="T70" fmla="*/ 0 w 240"/>
                <a:gd name="T71" fmla="*/ 1 h 138"/>
                <a:gd name="T72" fmla="*/ 1 w 240"/>
                <a:gd name="T73" fmla="*/ 1 h 138"/>
                <a:gd name="T74" fmla="*/ 0 w 240"/>
                <a:gd name="T75" fmla="*/ 1 h 138"/>
                <a:gd name="T76" fmla="*/ 1 w 240"/>
                <a:gd name="T77" fmla="*/ 1 h 138"/>
                <a:gd name="T78" fmla="*/ 1 w 240"/>
                <a:gd name="T79" fmla="*/ 0 h 138"/>
                <a:gd name="T80" fmla="*/ 1 w 240"/>
                <a:gd name="T81" fmla="*/ 1 h 138"/>
                <a:gd name="T82" fmla="*/ 1 w 240"/>
                <a:gd name="T83" fmla="*/ 1 h 1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0"/>
                <a:gd name="T127" fmla="*/ 0 h 138"/>
                <a:gd name="T128" fmla="*/ 240 w 240"/>
                <a:gd name="T129" fmla="*/ 138 h 1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0" h="138">
                  <a:moveTo>
                    <a:pt x="21" y="12"/>
                  </a:moveTo>
                  <a:lnTo>
                    <a:pt x="18" y="4"/>
                  </a:lnTo>
                  <a:lnTo>
                    <a:pt x="28" y="12"/>
                  </a:lnTo>
                  <a:lnTo>
                    <a:pt x="40" y="22"/>
                  </a:lnTo>
                  <a:lnTo>
                    <a:pt x="51" y="31"/>
                  </a:lnTo>
                  <a:lnTo>
                    <a:pt x="63" y="41"/>
                  </a:lnTo>
                  <a:lnTo>
                    <a:pt x="77" y="50"/>
                  </a:lnTo>
                  <a:lnTo>
                    <a:pt x="89" y="57"/>
                  </a:lnTo>
                  <a:lnTo>
                    <a:pt x="103" y="65"/>
                  </a:lnTo>
                  <a:lnTo>
                    <a:pt x="118" y="73"/>
                  </a:lnTo>
                  <a:lnTo>
                    <a:pt x="133" y="81"/>
                  </a:lnTo>
                  <a:lnTo>
                    <a:pt x="147" y="88"/>
                  </a:lnTo>
                  <a:lnTo>
                    <a:pt x="161" y="95"/>
                  </a:lnTo>
                  <a:lnTo>
                    <a:pt x="177" y="100"/>
                  </a:lnTo>
                  <a:lnTo>
                    <a:pt x="193" y="106"/>
                  </a:lnTo>
                  <a:lnTo>
                    <a:pt x="208" y="111"/>
                  </a:lnTo>
                  <a:lnTo>
                    <a:pt x="224" y="114"/>
                  </a:lnTo>
                  <a:lnTo>
                    <a:pt x="240" y="118"/>
                  </a:lnTo>
                  <a:lnTo>
                    <a:pt x="235" y="138"/>
                  </a:lnTo>
                  <a:lnTo>
                    <a:pt x="219" y="135"/>
                  </a:lnTo>
                  <a:lnTo>
                    <a:pt x="203" y="129"/>
                  </a:lnTo>
                  <a:lnTo>
                    <a:pt x="186" y="125"/>
                  </a:lnTo>
                  <a:lnTo>
                    <a:pt x="170" y="119"/>
                  </a:lnTo>
                  <a:lnTo>
                    <a:pt x="154" y="113"/>
                  </a:lnTo>
                  <a:lnTo>
                    <a:pt x="138" y="106"/>
                  </a:lnTo>
                  <a:lnTo>
                    <a:pt x="124" y="99"/>
                  </a:lnTo>
                  <a:lnTo>
                    <a:pt x="109" y="91"/>
                  </a:lnTo>
                  <a:lnTo>
                    <a:pt x="94" y="83"/>
                  </a:lnTo>
                  <a:lnTo>
                    <a:pt x="80" y="75"/>
                  </a:lnTo>
                  <a:lnTo>
                    <a:pt x="65" y="66"/>
                  </a:lnTo>
                  <a:lnTo>
                    <a:pt x="52" y="57"/>
                  </a:lnTo>
                  <a:lnTo>
                    <a:pt x="39" y="48"/>
                  </a:lnTo>
                  <a:lnTo>
                    <a:pt x="27" y="38"/>
                  </a:lnTo>
                  <a:lnTo>
                    <a:pt x="14" y="28"/>
                  </a:lnTo>
                  <a:lnTo>
                    <a:pt x="4" y="18"/>
                  </a:lnTo>
                  <a:lnTo>
                    <a:pt x="0" y="10"/>
                  </a:lnTo>
                  <a:lnTo>
                    <a:pt x="4" y="18"/>
                  </a:lnTo>
                  <a:lnTo>
                    <a:pt x="0" y="11"/>
                  </a:lnTo>
                  <a:lnTo>
                    <a:pt x="4" y="4"/>
                  </a:lnTo>
                  <a:lnTo>
                    <a:pt x="11" y="0"/>
                  </a:lnTo>
                  <a:lnTo>
                    <a:pt x="18" y="4"/>
                  </a:lnTo>
                  <a:lnTo>
                    <a:pt x="21" y="12"/>
                  </a:lnTo>
                  <a:close/>
                </a:path>
              </a:pathLst>
            </a:custGeom>
            <a:solidFill>
              <a:srgbClr val="000000"/>
            </a:solidFill>
            <a:ln w="9525">
              <a:noFill/>
              <a:round/>
            </a:ln>
          </p:spPr>
          <p:txBody>
            <a:bodyPr/>
            <a:lstStyle/>
            <a:p>
              <a:endParaRPr lang="zh-CN" altLang="en-US"/>
            </a:p>
          </p:txBody>
        </p:sp>
        <p:sp>
          <p:nvSpPr>
            <p:cNvPr id="17816" name="Freeform 354"/>
            <p:cNvSpPr/>
            <p:nvPr/>
          </p:nvSpPr>
          <p:spPr bwMode="auto">
            <a:xfrm>
              <a:off x="1212" y="2112"/>
              <a:ext cx="11" cy="28"/>
            </a:xfrm>
            <a:custGeom>
              <a:avLst/>
              <a:gdLst>
                <a:gd name="T0" fmla="*/ 0 w 23"/>
                <a:gd name="T1" fmla="*/ 1 h 55"/>
                <a:gd name="T2" fmla="*/ 0 w 23"/>
                <a:gd name="T3" fmla="*/ 1 h 55"/>
                <a:gd name="T4" fmla="*/ 0 w 23"/>
                <a:gd name="T5" fmla="*/ 1 h 55"/>
                <a:gd name="T6" fmla="*/ 0 w 23"/>
                <a:gd name="T7" fmla="*/ 1 h 55"/>
                <a:gd name="T8" fmla="*/ 0 w 23"/>
                <a:gd name="T9" fmla="*/ 1 h 55"/>
                <a:gd name="T10" fmla="*/ 0 w 23"/>
                <a:gd name="T11" fmla="*/ 1 h 55"/>
                <a:gd name="T12" fmla="*/ 0 w 23"/>
                <a:gd name="T13" fmla="*/ 1 h 55"/>
                <a:gd name="T14" fmla="*/ 0 w 23"/>
                <a:gd name="T15" fmla="*/ 1 h 55"/>
                <a:gd name="T16" fmla="*/ 0 w 23"/>
                <a:gd name="T17" fmla="*/ 1 h 55"/>
                <a:gd name="T18" fmla="*/ 0 w 23"/>
                <a:gd name="T19" fmla="*/ 1 h 55"/>
                <a:gd name="T20" fmla="*/ 0 w 23"/>
                <a:gd name="T21" fmla="*/ 1 h 55"/>
                <a:gd name="T22" fmla="*/ 0 w 23"/>
                <a:gd name="T23" fmla="*/ 1 h 55"/>
                <a:gd name="T24" fmla="*/ 0 w 23"/>
                <a:gd name="T25" fmla="*/ 1 h 55"/>
                <a:gd name="T26" fmla="*/ 0 w 23"/>
                <a:gd name="T27" fmla="*/ 1 h 55"/>
                <a:gd name="T28" fmla="*/ 0 w 23"/>
                <a:gd name="T29" fmla="*/ 1 h 55"/>
                <a:gd name="T30" fmla="*/ 0 w 23"/>
                <a:gd name="T31" fmla="*/ 1 h 55"/>
                <a:gd name="T32" fmla="*/ 0 w 23"/>
                <a:gd name="T33" fmla="*/ 1 h 55"/>
                <a:gd name="T34" fmla="*/ 0 w 23"/>
                <a:gd name="T35" fmla="*/ 1 h 55"/>
                <a:gd name="T36" fmla="*/ 0 w 23"/>
                <a:gd name="T37" fmla="*/ 0 h 55"/>
                <a:gd name="T38" fmla="*/ 0 w 23"/>
                <a:gd name="T39" fmla="*/ 0 h 55"/>
                <a:gd name="T40" fmla="*/ 0 w 23"/>
                <a:gd name="T41" fmla="*/ 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55"/>
                <a:gd name="T65" fmla="*/ 23 w 23"/>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55">
                  <a:moveTo>
                    <a:pt x="23" y="11"/>
                  </a:moveTo>
                  <a:lnTo>
                    <a:pt x="23" y="11"/>
                  </a:lnTo>
                  <a:lnTo>
                    <a:pt x="22" y="14"/>
                  </a:lnTo>
                  <a:lnTo>
                    <a:pt x="22" y="18"/>
                  </a:lnTo>
                  <a:lnTo>
                    <a:pt x="21" y="23"/>
                  </a:lnTo>
                  <a:lnTo>
                    <a:pt x="21" y="26"/>
                  </a:lnTo>
                  <a:lnTo>
                    <a:pt x="22" y="33"/>
                  </a:lnTo>
                  <a:lnTo>
                    <a:pt x="22" y="40"/>
                  </a:lnTo>
                  <a:lnTo>
                    <a:pt x="22" y="47"/>
                  </a:lnTo>
                  <a:lnTo>
                    <a:pt x="22" y="55"/>
                  </a:lnTo>
                  <a:lnTo>
                    <a:pt x="1" y="53"/>
                  </a:lnTo>
                  <a:lnTo>
                    <a:pt x="1" y="47"/>
                  </a:lnTo>
                  <a:lnTo>
                    <a:pt x="1" y="40"/>
                  </a:lnTo>
                  <a:lnTo>
                    <a:pt x="1" y="35"/>
                  </a:lnTo>
                  <a:lnTo>
                    <a:pt x="0" y="28"/>
                  </a:lnTo>
                  <a:lnTo>
                    <a:pt x="0" y="20"/>
                  </a:lnTo>
                  <a:lnTo>
                    <a:pt x="1" y="14"/>
                  </a:lnTo>
                  <a:lnTo>
                    <a:pt x="4" y="7"/>
                  </a:lnTo>
                  <a:lnTo>
                    <a:pt x="7" y="0"/>
                  </a:lnTo>
                  <a:lnTo>
                    <a:pt x="23" y="11"/>
                  </a:lnTo>
                  <a:close/>
                </a:path>
              </a:pathLst>
            </a:custGeom>
            <a:solidFill>
              <a:srgbClr val="000000"/>
            </a:solidFill>
            <a:ln w="9525">
              <a:noFill/>
              <a:round/>
            </a:ln>
          </p:spPr>
          <p:txBody>
            <a:bodyPr/>
            <a:lstStyle/>
            <a:p>
              <a:endParaRPr lang="zh-CN" altLang="en-US"/>
            </a:p>
          </p:txBody>
        </p:sp>
        <p:sp>
          <p:nvSpPr>
            <p:cNvPr id="17817" name="Freeform 355"/>
            <p:cNvSpPr/>
            <p:nvPr/>
          </p:nvSpPr>
          <p:spPr bwMode="auto">
            <a:xfrm>
              <a:off x="1215" y="2069"/>
              <a:ext cx="52" cy="49"/>
            </a:xfrm>
            <a:custGeom>
              <a:avLst/>
              <a:gdLst>
                <a:gd name="T0" fmla="*/ 1 w 104"/>
                <a:gd name="T1" fmla="*/ 1 h 98"/>
                <a:gd name="T2" fmla="*/ 1 w 104"/>
                <a:gd name="T3" fmla="*/ 1 h 98"/>
                <a:gd name="T4" fmla="*/ 1 w 104"/>
                <a:gd name="T5" fmla="*/ 1 h 98"/>
                <a:gd name="T6" fmla="*/ 1 w 104"/>
                <a:gd name="T7" fmla="*/ 1 h 98"/>
                <a:gd name="T8" fmla="*/ 1 w 104"/>
                <a:gd name="T9" fmla="*/ 1 h 98"/>
                <a:gd name="T10" fmla="*/ 1 w 104"/>
                <a:gd name="T11" fmla="*/ 1 h 98"/>
                <a:gd name="T12" fmla="*/ 1 w 104"/>
                <a:gd name="T13" fmla="*/ 1 h 98"/>
                <a:gd name="T14" fmla="*/ 1 w 104"/>
                <a:gd name="T15" fmla="*/ 1 h 98"/>
                <a:gd name="T16" fmla="*/ 1 w 104"/>
                <a:gd name="T17" fmla="*/ 1 h 98"/>
                <a:gd name="T18" fmla="*/ 1 w 104"/>
                <a:gd name="T19" fmla="*/ 1 h 98"/>
                <a:gd name="T20" fmla="*/ 0 w 104"/>
                <a:gd name="T21" fmla="*/ 1 h 98"/>
                <a:gd name="T22" fmla="*/ 1 w 104"/>
                <a:gd name="T23" fmla="*/ 1 h 98"/>
                <a:gd name="T24" fmla="*/ 1 w 104"/>
                <a:gd name="T25" fmla="*/ 1 h 98"/>
                <a:gd name="T26" fmla="*/ 1 w 104"/>
                <a:gd name="T27" fmla="*/ 1 h 98"/>
                <a:gd name="T28" fmla="*/ 1 w 104"/>
                <a:gd name="T29" fmla="*/ 1 h 98"/>
                <a:gd name="T30" fmla="*/ 1 w 104"/>
                <a:gd name="T31" fmla="*/ 1 h 98"/>
                <a:gd name="T32" fmla="*/ 1 w 104"/>
                <a:gd name="T33" fmla="*/ 1 h 98"/>
                <a:gd name="T34" fmla="*/ 1 w 104"/>
                <a:gd name="T35" fmla="*/ 1 h 98"/>
                <a:gd name="T36" fmla="*/ 1 w 104"/>
                <a:gd name="T37" fmla="*/ 1 h 98"/>
                <a:gd name="T38" fmla="*/ 1 w 104"/>
                <a:gd name="T39" fmla="*/ 1 h 98"/>
                <a:gd name="T40" fmla="*/ 1 w 104"/>
                <a:gd name="T41" fmla="*/ 1 h 98"/>
                <a:gd name="T42" fmla="*/ 1 w 104"/>
                <a:gd name="T43" fmla="*/ 0 h 98"/>
                <a:gd name="T44" fmla="*/ 1 w 104"/>
                <a:gd name="T45" fmla="*/ 1 h 98"/>
                <a:gd name="T46" fmla="*/ 1 w 104"/>
                <a:gd name="T47" fmla="*/ 1 h 98"/>
                <a:gd name="T48" fmla="*/ 1 w 104"/>
                <a:gd name="T49" fmla="*/ 1 h 98"/>
                <a:gd name="T50" fmla="*/ 1 w 104"/>
                <a:gd name="T51" fmla="*/ 1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4"/>
                <a:gd name="T79" fmla="*/ 0 h 98"/>
                <a:gd name="T80" fmla="*/ 104 w 104"/>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4" h="98">
                  <a:moveTo>
                    <a:pt x="104" y="12"/>
                  </a:moveTo>
                  <a:lnTo>
                    <a:pt x="100" y="18"/>
                  </a:lnTo>
                  <a:lnTo>
                    <a:pt x="89" y="27"/>
                  </a:lnTo>
                  <a:lnTo>
                    <a:pt x="79" y="37"/>
                  </a:lnTo>
                  <a:lnTo>
                    <a:pt x="66" y="48"/>
                  </a:lnTo>
                  <a:lnTo>
                    <a:pt x="56" y="57"/>
                  </a:lnTo>
                  <a:lnTo>
                    <a:pt x="45" y="66"/>
                  </a:lnTo>
                  <a:lnTo>
                    <a:pt x="34" y="76"/>
                  </a:lnTo>
                  <a:lnTo>
                    <a:pt x="25" y="88"/>
                  </a:lnTo>
                  <a:lnTo>
                    <a:pt x="16" y="98"/>
                  </a:lnTo>
                  <a:lnTo>
                    <a:pt x="0" y="87"/>
                  </a:lnTo>
                  <a:lnTo>
                    <a:pt x="9" y="74"/>
                  </a:lnTo>
                  <a:lnTo>
                    <a:pt x="21" y="63"/>
                  </a:lnTo>
                  <a:lnTo>
                    <a:pt x="31" y="52"/>
                  </a:lnTo>
                  <a:lnTo>
                    <a:pt x="42" y="41"/>
                  </a:lnTo>
                  <a:lnTo>
                    <a:pt x="55" y="32"/>
                  </a:lnTo>
                  <a:lnTo>
                    <a:pt x="65" y="23"/>
                  </a:lnTo>
                  <a:lnTo>
                    <a:pt x="75" y="13"/>
                  </a:lnTo>
                  <a:lnTo>
                    <a:pt x="87" y="4"/>
                  </a:lnTo>
                  <a:lnTo>
                    <a:pt x="83" y="10"/>
                  </a:lnTo>
                  <a:lnTo>
                    <a:pt x="87" y="4"/>
                  </a:lnTo>
                  <a:lnTo>
                    <a:pt x="94" y="0"/>
                  </a:lnTo>
                  <a:lnTo>
                    <a:pt x="100" y="4"/>
                  </a:lnTo>
                  <a:lnTo>
                    <a:pt x="104" y="11"/>
                  </a:lnTo>
                  <a:lnTo>
                    <a:pt x="100" y="18"/>
                  </a:lnTo>
                  <a:lnTo>
                    <a:pt x="104" y="12"/>
                  </a:lnTo>
                  <a:close/>
                </a:path>
              </a:pathLst>
            </a:custGeom>
            <a:solidFill>
              <a:srgbClr val="000000"/>
            </a:solidFill>
            <a:ln w="9525">
              <a:noFill/>
              <a:round/>
            </a:ln>
          </p:spPr>
          <p:txBody>
            <a:bodyPr/>
            <a:lstStyle/>
            <a:p>
              <a:endParaRPr lang="zh-CN" altLang="en-US"/>
            </a:p>
          </p:txBody>
        </p:sp>
        <p:sp>
          <p:nvSpPr>
            <p:cNvPr id="17818" name="Freeform 356"/>
            <p:cNvSpPr/>
            <p:nvPr/>
          </p:nvSpPr>
          <p:spPr bwMode="auto">
            <a:xfrm>
              <a:off x="1256" y="2048"/>
              <a:ext cx="12" cy="27"/>
            </a:xfrm>
            <a:custGeom>
              <a:avLst/>
              <a:gdLst>
                <a:gd name="T0" fmla="*/ 1 w 23"/>
                <a:gd name="T1" fmla="*/ 1 h 54"/>
                <a:gd name="T2" fmla="*/ 1 w 23"/>
                <a:gd name="T3" fmla="*/ 1 h 54"/>
                <a:gd name="T4" fmla="*/ 1 w 23"/>
                <a:gd name="T5" fmla="*/ 1 h 54"/>
                <a:gd name="T6" fmla="*/ 1 w 23"/>
                <a:gd name="T7" fmla="*/ 1 h 54"/>
                <a:gd name="T8" fmla="*/ 1 w 23"/>
                <a:gd name="T9" fmla="*/ 1 h 54"/>
                <a:gd name="T10" fmla="*/ 1 w 23"/>
                <a:gd name="T11" fmla="*/ 1 h 54"/>
                <a:gd name="T12" fmla="*/ 1 w 23"/>
                <a:gd name="T13" fmla="*/ 1 h 54"/>
                <a:gd name="T14" fmla="*/ 1 w 23"/>
                <a:gd name="T15" fmla="*/ 1 h 54"/>
                <a:gd name="T16" fmla="*/ 1 w 23"/>
                <a:gd name="T17" fmla="*/ 1 h 54"/>
                <a:gd name="T18" fmla="*/ 1 w 23"/>
                <a:gd name="T19" fmla="*/ 1 h 54"/>
                <a:gd name="T20" fmla="*/ 1 w 23"/>
                <a:gd name="T21" fmla="*/ 1 h 54"/>
                <a:gd name="T22" fmla="*/ 1 w 23"/>
                <a:gd name="T23" fmla="*/ 1 h 54"/>
                <a:gd name="T24" fmla="*/ 1 w 23"/>
                <a:gd name="T25" fmla="*/ 1 h 54"/>
                <a:gd name="T26" fmla="*/ 1 w 23"/>
                <a:gd name="T27" fmla="*/ 1 h 54"/>
                <a:gd name="T28" fmla="*/ 0 w 23"/>
                <a:gd name="T29" fmla="*/ 1 h 54"/>
                <a:gd name="T30" fmla="*/ 0 w 23"/>
                <a:gd name="T31" fmla="*/ 1 h 54"/>
                <a:gd name="T32" fmla="*/ 1 w 23"/>
                <a:gd name="T33" fmla="*/ 1 h 54"/>
                <a:gd name="T34" fmla="*/ 1 w 23"/>
                <a:gd name="T35" fmla="*/ 1 h 54"/>
                <a:gd name="T36" fmla="*/ 1 w 23"/>
                <a:gd name="T37" fmla="*/ 0 h 54"/>
                <a:gd name="T38" fmla="*/ 1 w 23"/>
                <a:gd name="T39" fmla="*/ 0 h 54"/>
                <a:gd name="T40" fmla="*/ 1 w 23"/>
                <a:gd name="T41" fmla="*/ 1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54"/>
                <a:gd name="T65" fmla="*/ 23 w 23"/>
                <a:gd name="T66" fmla="*/ 54 h 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54">
                  <a:moveTo>
                    <a:pt x="23" y="11"/>
                  </a:moveTo>
                  <a:lnTo>
                    <a:pt x="23" y="11"/>
                  </a:lnTo>
                  <a:lnTo>
                    <a:pt x="22" y="14"/>
                  </a:lnTo>
                  <a:lnTo>
                    <a:pt x="21" y="18"/>
                  </a:lnTo>
                  <a:lnTo>
                    <a:pt x="21" y="22"/>
                  </a:lnTo>
                  <a:lnTo>
                    <a:pt x="21" y="26"/>
                  </a:lnTo>
                  <a:lnTo>
                    <a:pt x="22" y="32"/>
                  </a:lnTo>
                  <a:lnTo>
                    <a:pt x="22" y="40"/>
                  </a:lnTo>
                  <a:lnTo>
                    <a:pt x="22" y="46"/>
                  </a:lnTo>
                  <a:lnTo>
                    <a:pt x="22" y="54"/>
                  </a:lnTo>
                  <a:lnTo>
                    <a:pt x="1" y="52"/>
                  </a:lnTo>
                  <a:lnTo>
                    <a:pt x="1" y="46"/>
                  </a:lnTo>
                  <a:lnTo>
                    <a:pt x="1" y="40"/>
                  </a:lnTo>
                  <a:lnTo>
                    <a:pt x="1" y="34"/>
                  </a:lnTo>
                  <a:lnTo>
                    <a:pt x="0" y="29"/>
                  </a:lnTo>
                  <a:lnTo>
                    <a:pt x="0" y="19"/>
                  </a:lnTo>
                  <a:lnTo>
                    <a:pt x="2" y="14"/>
                  </a:lnTo>
                  <a:lnTo>
                    <a:pt x="4" y="7"/>
                  </a:lnTo>
                  <a:lnTo>
                    <a:pt x="7" y="0"/>
                  </a:lnTo>
                  <a:lnTo>
                    <a:pt x="23" y="11"/>
                  </a:lnTo>
                  <a:close/>
                </a:path>
              </a:pathLst>
            </a:custGeom>
            <a:solidFill>
              <a:srgbClr val="000000"/>
            </a:solidFill>
            <a:ln w="9525">
              <a:noFill/>
              <a:round/>
            </a:ln>
          </p:spPr>
          <p:txBody>
            <a:bodyPr/>
            <a:lstStyle/>
            <a:p>
              <a:endParaRPr lang="zh-CN" altLang="en-US"/>
            </a:p>
          </p:txBody>
        </p:sp>
        <p:sp>
          <p:nvSpPr>
            <p:cNvPr id="17819" name="Freeform 357"/>
            <p:cNvSpPr/>
            <p:nvPr/>
          </p:nvSpPr>
          <p:spPr bwMode="auto">
            <a:xfrm>
              <a:off x="1260" y="2004"/>
              <a:ext cx="50" cy="50"/>
            </a:xfrm>
            <a:custGeom>
              <a:avLst/>
              <a:gdLst>
                <a:gd name="T0" fmla="*/ 1 w 100"/>
                <a:gd name="T1" fmla="*/ 1 h 100"/>
                <a:gd name="T2" fmla="*/ 1 w 100"/>
                <a:gd name="T3" fmla="*/ 1 h 100"/>
                <a:gd name="T4" fmla="*/ 1 w 100"/>
                <a:gd name="T5" fmla="*/ 1 h 100"/>
                <a:gd name="T6" fmla="*/ 1 w 100"/>
                <a:gd name="T7" fmla="*/ 1 h 100"/>
                <a:gd name="T8" fmla="*/ 1 w 100"/>
                <a:gd name="T9" fmla="*/ 1 h 100"/>
                <a:gd name="T10" fmla="*/ 1 w 100"/>
                <a:gd name="T11" fmla="*/ 1 h 100"/>
                <a:gd name="T12" fmla="*/ 1 w 100"/>
                <a:gd name="T13" fmla="*/ 1 h 100"/>
                <a:gd name="T14" fmla="*/ 1 w 100"/>
                <a:gd name="T15" fmla="*/ 1 h 100"/>
                <a:gd name="T16" fmla="*/ 1 w 100"/>
                <a:gd name="T17" fmla="*/ 1 h 100"/>
                <a:gd name="T18" fmla="*/ 1 w 100"/>
                <a:gd name="T19" fmla="*/ 1 h 100"/>
                <a:gd name="T20" fmla="*/ 0 w 100"/>
                <a:gd name="T21" fmla="*/ 1 h 100"/>
                <a:gd name="T22" fmla="*/ 1 w 100"/>
                <a:gd name="T23" fmla="*/ 1 h 100"/>
                <a:gd name="T24" fmla="*/ 1 w 100"/>
                <a:gd name="T25" fmla="*/ 1 h 100"/>
                <a:gd name="T26" fmla="*/ 1 w 100"/>
                <a:gd name="T27" fmla="*/ 1 h 100"/>
                <a:gd name="T28" fmla="*/ 1 w 100"/>
                <a:gd name="T29" fmla="*/ 1 h 100"/>
                <a:gd name="T30" fmla="*/ 1 w 100"/>
                <a:gd name="T31" fmla="*/ 1 h 100"/>
                <a:gd name="T32" fmla="*/ 1 w 100"/>
                <a:gd name="T33" fmla="*/ 1 h 100"/>
                <a:gd name="T34" fmla="*/ 1 w 100"/>
                <a:gd name="T35" fmla="*/ 1 h 100"/>
                <a:gd name="T36" fmla="*/ 1 w 100"/>
                <a:gd name="T37" fmla="*/ 0 h 100"/>
                <a:gd name="T38" fmla="*/ 1 w 100"/>
                <a:gd name="T39" fmla="*/ 1 h 100"/>
                <a:gd name="T40" fmla="*/ 1 w 100"/>
                <a:gd name="T41" fmla="*/ 1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0"/>
                <a:gd name="T64" fmla="*/ 0 h 100"/>
                <a:gd name="T65" fmla="*/ 100 w 100"/>
                <a:gd name="T66" fmla="*/ 100 h 1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0" h="100">
                  <a:moveTo>
                    <a:pt x="100" y="13"/>
                  </a:moveTo>
                  <a:lnTo>
                    <a:pt x="100" y="14"/>
                  </a:lnTo>
                  <a:lnTo>
                    <a:pt x="89" y="26"/>
                  </a:lnTo>
                  <a:lnTo>
                    <a:pt x="79" y="36"/>
                  </a:lnTo>
                  <a:lnTo>
                    <a:pt x="67" y="48"/>
                  </a:lnTo>
                  <a:lnTo>
                    <a:pt x="56" y="57"/>
                  </a:lnTo>
                  <a:lnTo>
                    <a:pt x="45" y="66"/>
                  </a:lnTo>
                  <a:lnTo>
                    <a:pt x="34" y="77"/>
                  </a:lnTo>
                  <a:lnTo>
                    <a:pt x="25" y="89"/>
                  </a:lnTo>
                  <a:lnTo>
                    <a:pt x="16" y="100"/>
                  </a:lnTo>
                  <a:lnTo>
                    <a:pt x="0" y="89"/>
                  </a:lnTo>
                  <a:lnTo>
                    <a:pt x="9" y="75"/>
                  </a:lnTo>
                  <a:lnTo>
                    <a:pt x="21" y="64"/>
                  </a:lnTo>
                  <a:lnTo>
                    <a:pt x="31" y="52"/>
                  </a:lnTo>
                  <a:lnTo>
                    <a:pt x="42" y="41"/>
                  </a:lnTo>
                  <a:lnTo>
                    <a:pt x="54" y="31"/>
                  </a:lnTo>
                  <a:lnTo>
                    <a:pt x="65" y="22"/>
                  </a:lnTo>
                  <a:lnTo>
                    <a:pt x="75" y="12"/>
                  </a:lnTo>
                  <a:lnTo>
                    <a:pt x="84" y="0"/>
                  </a:lnTo>
                  <a:lnTo>
                    <a:pt x="84" y="2"/>
                  </a:lnTo>
                  <a:lnTo>
                    <a:pt x="100" y="13"/>
                  </a:lnTo>
                  <a:close/>
                </a:path>
              </a:pathLst>
            </a:custGeom>
            <a:solidFill>
              <a:srgbClr val="000000"/>
            </a:solidFill>
            <a:ln w="9525">
              <a:noFill/>
              <a:round/>
            </a:ln>
          </p:spPr>
          <p:txBody>
            <a:bodyPr/>
            <a:lstStyle/>
            <a:p>
              <a:endParaRPr lang="zh-CN" altLang="en-US"/>
            </a:p>
          </p:txBody>
        </p:sp>
        <p:sp>
          <p:nvSpPr>
            <p:cNvPr id="17820" name="Freeform 358"/>
            <p:cNvSpPr/>
            <p:nvPr/>
          </p:nvSpPr>
          <p:spPr bwMode="auto">
            <a:xfrm>
              <a:off x="1302" y="1920"/>
              <a:ext cx="58" cy="90"/>
            </a:xfrm>
            <a:custGeom>
              <a:avLst/>
              <a:gdLst>
                <a:gd name="T0" fmla="*/ 0 w 118"/>
                <a:gd name="T1" fmla="*/ 1 h 179"/>
                <a:gd name="T2" fmla="*/ 0 w 118"/>
                <a:gd name="T3" fmla="*/ 1 h 179"/>
                <a:gd name="T4" fmla="*/ 0 w 118"/>
                <a:gd name="T5" fmla="*/ 1 h 179"/>
                <a:gd name="T6" fmla="*/ 0 w 118"/>
                <a:gd name="T7" fmla="*/ 1 h 179"/>
                <a:gd name="T8" fmla="*/ 0 w 118"/>
                <a:gd name="T9" fmla="*/ 1 h 179"/>
                <a:gd name="T10" fmla="*/ 0 w 118"/>
                <a:gd name="T11" fmla="*/ 1 h 179"/>
                <a:gd name="T12" fmla="*/ 0 w 118"/>
                <a:gd name="T13" fmla="*/ 1 h 179"/>
                <a:gd name="T14" fmla="*/ 0 w 118"/>
                <a:gd name="T15" fmla="*/ 1 h 179"/>
                <a:gd name="T16" fmla="*/ 0 w 118"/>
                <a:gd name="T17" fmla="*/ 1 h 179"/>
                <a:gd name="T18" fmla="*/ 0 w 118"/>
                <a:gd name="T19" fmla="*/ 1 h 179"/>
                <a:gd name="T20" fmla="*/ 0 w 118"/>
                <a:gd name="T21" fmla="*/ 1 h 179"/>
                <a:gd name="T22" fmla="*/ 0 w 118"/>
                <a:gd name="T23" fmla="*/ 1 h 179"/>
                <a:gd name="T24" fmla="*/ 0 w 118"/>
                <a:gd name="T25" fmla="*/ 1 h 179"/>
                <a:gd name="T26" fmla="*/ 0 w 118"/>
                <a:gd name="T27" fmla="*/ 1 h 179"/>
                <a:gd name="T28" fmla="*/ 0 w 118"/>
                <a:gd name="T29" fmla="*/ 1 h 179"/>
                <a:gd name="T30" fmla="*/ 0 w 118"/>
                <a:gd name="T31" fmla="*/ 1 h 179"/>
                <a:gd name="T32" fmla="*/ 0 w 118"/>
                <a:gd name="T33" fmla="*/ 1 h 179"/>
                <a:gd name="T34" fmla="*/ 0 w 118"/>
                <a:gd name="T35" fmla="*/ 1 h 179"/>
                <a:gd name="T36" fmla="*/ 0 w 118"/>
                <a:gd name="T37" fmla="*/ 0 h 179"/>
                <a:gd name="T38" fmla="*/ 0 w 118"/>
                <a:gd name="T39" fmla="*/ 0 h 179"/>
                <a:gd name="T40" fmla="*/ 0 w 118"/>
                <a:gd name="T41" fmla="*/ 1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179"/>
                <a:gd name="T65" fmla="*/ 118 w 118"/>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179">
                  <a:moveTo>
                    <a:pt x="117" y="16"/>
                  </a:moveTo>
                  <a:lnTo>
                    <a:pt x="118" y="16"/>
                  </a:lnTo>
                  <a:lnTo>
                    <a:pt x="102" y="31"/>
                  </a:lnTo>
                  <a:lnTo>
                    <a:pt x="88" y="49"/>
                  </a:lnTo>
                  <a:lnTo>
                    <a:pt x="77" y="69"/>
                  </a:lnTo>
                  <a:lnTo>
                    <a:pt x="65" y="89"/>
                  </a:lnTo>
                  <a:lnTo>
                    <a:pt x="54" y="112"/>
                  </a:lnTo>
                  <a:lnTo>
                    <a:pt x="44" y="135"/>
                  </a:lnTo>
                  <a:lnTo>
                    <a:pt x="30" y="158"/>
                  </a:lnTo>
                  <a:lnTo>
                    <a:pt x="16" y="179"/>
                  </a:lnTo>
                  <a:lnTo>
                    <a:pt x="0" y="168"/>
                  </a:lnTo>
                  <a:lnTo>
                    <a:pt x="14" y="147"/>
                  </a:lnTo>
                  <a:lnTo>
                    <a:pt x="25" y="126"/>
                  </a:lnTo>
                  <a:lnTo>
                    <a:pt x="36" y="103"/>
                  </a:lnTo>
                  <a:lnTo>
                    <a:pt x="47" y="80"/>
                  </a:lnTo>
                  <a:lnTo>
                    <a:pt x="59" y="59"/>
                  </a:lnTo>
                  <a:lnTo>
                    <a:pt x="72" y="38"/>
                  </a:lnTo>
                  <a:lnTo>
                    <a:pt x="86" y="17"/>
                  </a:lnTo>
                  <a:lnTo>
                    <a:pt x="104" y="0"/>
                  </a:lnTo>
                  <a:lnTo>
                    <a:pt x="105" y="0"/>
                  </a:lnTo>
                  <a:lnTo>
                    <a:pt x="117" y="16"/>
                  </a:lnTo>
                  <a:close/>
                </a:path>
              </a:pathLst>
            </a:custGeom>
            <a:solidFill>
              <a:srgbClr val="000000"/>
            </a:solidFill>
            <a:ln w="9525">
              <a:noFill/>
              <a:round/>
            </a:ln>
          </p:spPr>
          <p:txBody>
            <a:bodyPr/>
            <a:lstStyle/>
            <a:p>
              <a:endParaRPr lang="zh-CN" altLang="en-US"/>
            </a:p>
          </p:txBody>
        </p:sp>
        <p:sp>
          <p:nvSpPr>
            <p:cNvPr id="17821" name="Freeform 359"/>
            <p:cNvSpPr/>
            <p:nvPr/>
          </p:nvSpPr>
          <p:spPr bwMode="auto">
            <a:xfrm>
              <a:off x="1354" y="1892"/>
              <a:ext cx="96" cy="36"/>
            </a:xfrm>
            <a:custGeom>
              <a:avLst/>
              <a:gdLst>
                <a:gd name="T0" fmla="*/ 0 w 193"/>
                <a:gd name="T1" fmla="*/ 0 h 74"/>
                <a:gd name="T2" fmla="*/ 0 w 193"/>
                <a:gd name="T3" fmla="*/ 0 h 74"/>
                <a:gd name="T4" fmla="*/ 0 w 193"/>
                <a:gd name="T5" fmla="*/ 0 h 74"/>
                <a:gd name="T6" fmla="*/ 0 w 193"/>
                <a:gd name="T7" fmla="*/ 0 h 74"/>
                <a:gd name="T8" fmla="*/ 0 w 193"/>
                <a:gd name="T9" fmla="*/ 0 h 74"/>
                <a:gd name="T10" fmla="*/ 0 w 193"/>
                <a:gd name="T11" fmla="*/ 0 h 74"/>
                <a:gd name="T12" fmla="*/ 0 w 193"/>
                <a:gd name="T13" fmla="*/ 0 h 74"/>
                <a:gd name="T14" fmla="*/ 0 w 193"/>
                <a:gd name="T15" fmla="*/ 0 h 74"/>
                <a:gd name="T16" fmla="*/ 0 w 193"/>
                <a:gd name="T17" fmla="*/ 0 h 74"/>
                <a:gd name="T18" fmla="*/ 0 w 193"/>
                <a:gd name="T19" fmla="*/ 0 h 74"/>
                <a:gd name="T20" fmla="*/ 0 w 193"/>
                <a:gd name="T21" fmla="*/ 0 h 74"/>
                <a:gd name="T22" fmla="*/ 0 w 193"/>
                <a:gd name="T23" fmla="*/ 0 h 74"/>
                <a:gd name="T24" fmla="*/ 0 w 193"/>
                <a:gd name="T25" fmla="*/ 0 h 74"/>
                <a:gd name="T26" fmla="*/ 0 w 193"/>
                <a:gd name="T27" fmla="*/ 0 h 74"/>
                <a:gd name="T28" fmla="*/ 0 w 193"/>
                <a:gd name="T29" fmla="*/ 0 h 74"/>
                <a:gd name="T30" fmla="*/ 0 w 193"/>
                <a:gd name="T31" fmla="*/ 0 h 74"/>
                <a:gd name="T32" fmla="*/ 0 w 193"/>
                <a:gd name="T33" fmla="*/ 0 h 74"/>
                <a:gd name="T34" fmla="*/ 0 w 193"/>
                <a:gd name="T35" fmla="*/ 0 h 74"/>
                <a:gd name="T36" fmla="*/ 0 w 193"/>
                <a:gd name="T37" fmla="*/ 0 h 74"/>
                <a:gd name="T38" fmla="*/ 0 w 193"/>
                <a:gd name="T39" fmla="*/ 0 h 74"/>
                <a:gd name="T40" fmla="*/ 0 w 193"/>
                <a:gd name="T41" fmla="*/ 0 h 74"/>
                <a:gd name="T42" fmla="*/ 0 w 193"/>
                <a:gd name="T43" fmla="*/ 0 h 74"/>
                <a:gd name="T44" fmla="*/ 0 w 193"/>
                <a:gd name="T45" fmla="*/ 0 h 74"/>
                <a:gd name="T46" fmla="*/ 0 w 193"/>
                <a:gd name="T47" fmla="*/ 0 h 74"/>
                <a:gd name="T48" fmla="*/ 0 w 193"/>
                <a:gd name="T49" fmla="*/ 0 h 74"/>
                <a:gd name="T50" fmla="*/ 0 w 193"/>
                <a:gd name="T51" fmla="*/ 0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3"/>
                <a:gd name="T79" fmla="*/ 0 h 74"/>
                <a:gd name="T80" fmla="*/ 193 w 193"/>
                <a:gd name="T81" fmla="*/ 74 h 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3" h="74">
                  <a:moveTo>
                    <a:pt x="193" y="12"/>
                  </a:moveTo>
                  <a:lnTo>
                    <a:pt x="186" y="19"/>
                  </a:lnTo>
                  <a:lnTo>
                    <a:pt x="162" y="24"/>
                  </a:lnTo>
                  <a:lnTo>
                    <a:pt x="139" y="31"/>
                  </a:lnTo>
                  <a:lnTo>
                    <a:pt x="117" y="36"/>
                  </a:lnTo>
                  <a:lnTo>
                    <a:pt x="93" y="40"/>
                  </a:lnTo>
                  <a:lnTo>
                    <a:pt x="71" y="45"/>
                  </a:lnTo>
                  <a:lnTo>
                    <a:pt x="49" y="53"/>
                  </a:lnTo>
                  <a:lnTo>
                    <a:pt x="30" y="62"/>
                  </a:lnTo>
                  <a:lnTo>
                    <a:pt x="12" y="74"/>
                  </a:lnTo>
                  <a:lnTo>
                    <a:pt x="0" y="58"/>
                  </a:lnTo>
                  <a:lnTo>
                    <a:pt x="21" y="44"/>
                  </a:lnTo>
                  <a:lnTo>
                    <a:pt x="42" y="35"/>
                  </a:lnTo>
                  <a:lnTo>
                    <a:pt x="64" y="27"/>
                  </a:lnTo>
                  <a:lnTo>
                    <a:pt x="88" y="20"/>
                  </a:lnTo>
                  <a:lnTo>
                    <a:pt x="112" y="15"/>
                  </a:lnTo>
                  <a:lnTo>
                    <a:pt x="135" y="11"/>
                  </a:lnTo>
                  <a:lnTo>
                    <a:pt x="158" y="6"/>
                  </a:lnTo>
                  <a:lnTo>
                    <a:pt x="179" y="0"/>
                  </a:lnTo>
                  <a:lnTo>
                    <a:pt x="172" y="7"/>
                  </a:lnTo>
                  <a:lnTo>
                    <a:pt x="179" y="0"/>
                  </a:lnTo>
                  <a:lnTo>
                    <a:pt x="187" y="0"/>
                  </a:lnTo>
                  <a:lnTo>
                    <a:pt x="192" y="6"/>
                  </a:lnTo>
                  <a:lnTo>
                    <a:pt x="192" y="13"/>
                  </a:lnTo>
                  <a:lnTo>
                    <a:pt x="186" y="19"/>
                  </a:lnTo>
                  <a:lnTo>
                    <a:pt x="193" y="12"/>
                  </a:lnTo>
                  <a:close/>
                </a:path>
              </a:pathLst>
            </a:custGeom>
            <a:solidFill>
              <a:srgbClr val="000000"/>
            </a:solidFill>
            <a:ln w="9525">
              <a:noFill/>
              <a:round/>
            </a:ln>
          </p:spPr>
          <p:txBody>
            <a:bodyPr/>
            <a:lstStyle/>
            <a:p>
              <a:endParaRPr lang="zh-CN" altLang="en-US"/>
            </a:p>
          </p:txBody>
        </p:sp>
        <p:sp>
          <p:nvSpPr>
            <p:cNvPr id="17822" name="Freeform 360"/>
            <p:cNvSpPr/>
            <p:nvPr/>
          </p:nvSpPr>
          <p:spPr bwMode="auto">
            <a:xfrm>
              <a:off x="1440" y="1839"/>
              <a:ext cx="21" cy="58"/>
            </a:xfrm>
            <a:custGeom>
              <a:avLst/>
              <a:gdLst>
                <a:gd name="T0" fmla="*/ 0 w 43"/>
                <a:gd name="T1" fmla="*/ 0 h 118"/>
                <a:gd name="T2" fmla="*/ 0 w 43"/>
                <a:gd name="T3" fmla="*/ 0 h 118"/>
                <a:gd name="T4" fmla="*/ 0 w 43"/>
                <a:gd name="T5" fmla="*/ 0 h 118"/>
                <a:gd name="T6" fmla="*/ 0 w 43"/>
                <a:gd name="T7" fmla="*/ 0 h 118"/>
                <a:gd name="T8" fmla="*/ 0 w 43"/>
                <a:gd name="T9" fmla="*/ 0 h 118"/>
                <a:gd name="T10" fmla="*/ 0 w 43"/>
                <a:gd name="T11" fmla="*/ 0 h 118"/>
                <a:gd name="T12" fmla="*/ 0 w 43"/>
                <a:gd name="T13" fmla="*/ 0 h 118"/>
                <a:gd name="T14" fmla="*/ 0 w 43"/>
                <a:gd name="T15" fmla="*/ 0 h 118"/>
                <a:gd name="T16" fmla="*/ 0 w 43"/>
                <a:gd name="T17" fmla="*/ 0 h 118"/>
                <a:gd name="T18" fmla="*/ 0 w 43"/>
                <a:gd name="T19" fmla="*/ 0 h 118"/>
                <a:gd name="T20" fmla="*/ 0 w 43"/>
                <a:gd name="T21" fmla="*/ 0 h 118"/>
                <a:gd name="T22" fmla="*/ 0 w 43"/>
                <a:gd name="T23" fmla="*/ 0 h 118"/>
                <a:gd name="T24" fmla="*/ 0 w 43"/>
                <a:gd name="T25" fmla="*/ 0 h 118"/>
                <a:gd name="T26" fmla="*/ 0 w 43"/>
                <a:gd name="T27" fmla="*/ 0 h 118"/>
                <a:gd name="T28" fmla="*/ 0 w 43"/>
                <a:gd name="T29" fmla="*/ 0 h 118"/>
                <a:gd name="T30" fmla="*/ 0 w 43"/>
                <a:gd name="T31" fmla="*/ 0 h 118"/>
                <a:gd name="T32" fmla="*/ 0 w 43"/>
                <a:gd name="T33" fmla="*/ 0 h 118"/>
                <a:gd name="T34" fmla="*/ 0 w 43"/>
                <a:gd name="T35" fmla="*/ 0 h 118"/>
                <a:gd name="T36" fmla="*/ 0 w 43"/>
                <a:gd name="T37" fmla="*/ 0 h 118"/>
                <a:gd name="T38" fmla="*/ 0 w 43"/>
                <a:gd name="T39" fmla="*/ 0 h 118"/>
                <a:gd name="T40" fmla="*/ 0 w 43"/>
                <a:gd name="T41" fmla="*/ 0 h 118"/>
                <a:gd name="T42" fmla="*/ 0 w 43"/>
                <a:gd name="T43" fmla="*/ 0 h 118"/>
                <a:gd name="T44" fmla="*/ 0 w 43"/>
                <a:gd name="T45" fmla="*/ 0 h 118"/>
                <a:gd name="T46" fmla="*/ 0 w 43"/>
                <a:gd name="T47" fmla="*/ 0 h 118"/>
                <a:gd name="T48" fmla="*/ 0 w 43"/>
                <a:gd name="T49" fmla="*/ 0 h 118"/>
                <a:gd name="T50" fmla="*/ 0 w 43"/>
                <a:gd name="T51" fmla="*/ 0 h 1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
                <a:gd name="T79" fmla="*/ 0 h 118"/>
                <a:gd name="T80" fmla="*/ 43 w 43"/>
                <a:gd name="T81" fmla="*/ 118 h 1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 h="118">
                  <a:moveTo>
                    <a:pt x="32" y="21"/>
                  </a:moveTo>
                  <a:lnTo>
                    <a:pt x="43" y="13"/>
                  </a:lnTo>
                  <a:lnTo>
                    <a:pt x="39" y="26"/>
                  </a:lnTo>
                  <a:lnTo>
                    <a:pt x="37" y="38"/>
                  </a:lnTo>
                  <a:lnTo>
                    <a:pt x="35" y="51"/>
                  </a:lnTo>
                  <a:lnTo>
                    <a:pt x="32" y="64"/>
                  </a:lnTo>
                  <a:lnTo>
                    <a:pt x="29" y="77"/>
                  </a:lnTo>
                  <a:lnTo>
                    <a:pt x="27" y="90"/>
                  </a:lnTo>
                  <a:lnTo>
                    <a:pt x="24" y="104"/>
                  </a:lnTo>
                  <a:lnTo>
                    <a:pt x="21" y="118"/>
                  </a:lnTo>
                  <a:lnTo>
                    <a:pt x="0" y="113"/>
                  </a:lnTo>
                  <a:lnTo>
                    <a:pt x="4" y="99"/>
                  </a:lnTo>
                  <a:lnTo>
                    <a:pt x="6" y="86"/>
                  </a:lnTo>
                  <a:lnTo>
                    <a:pt x="8" y="73"/>
                  </a:lnTo>
                  <a:lnTo>
                    <a:pt x="12" y="59"/>
                  </a:lnTo>
                  <a:lnTo>
                    <a:pt x="14" y="46"/>
                  </a:lnTo>
                  <a:lnTo>
                    <a:pt x="16" y="34"/>
                  </a:lnTo>
                  <a:lnTo>
                    <a:pt x="19" y="21"/>
                  </a:lnTo>
                  <a:lnTo>
                    <a:pt x="22" y="9"/>
                  </a:lnTo>
                  <a:lnTo>
                    <a:pt x="32" y="0"/>
                  </a:lnTo>
                  <a:lnTo>
                    <a:pt x="22" y="9"/>
                  </a:lnTo>
                  <a:lnTo>
                    <a:pt x="27" y="2"/>
                  </a:lnTo>
                  <a:lnTo>
                    <a:pt x="35" y="0"/>
                  </a:lnTo>
                  <a:lnTo>
                    <a:pt x="40" y="5"/>
                  </a:lnTo>
                  <a:lnTo>
                    <a:pt x="43" y="13"/>
                  </a:lnTo>
                  <a:lnTo>
                    <a:pt x="32" y="21"/>
                  </a:lnTo>
                  <a:close/>
                </a:path>
              </a:pathLst>
            </a:custGeom>
            <a:solidFill>
              <a:srgbClr val="000000"/>
            </a:solidFill>
            <a:ln w="9525">
              <a:noFill/>
              <a:round/>
            </a:ln>
          </p:spPr>
          <p:txBody>
            <a:bodyPr/>
            <a:lstStyle/>
            <a:p>
              <a:endParaRPr lang="zh-CN" altLang="en-US"/>
            </a:p>
          </p:txBody>
        </p:sp>
        <p:sp>
          <p:nvSpPr>
            <p:cNvPr id="17823" name="Freeform 361"/>
            <p:cNvSpPr/>
            <p:nvPr/>
          </p:nvSpPr>
          <p:spPr bwMode="auto">
            <a:xfrm>
              <a:off x="1456" y="1839"/>
              <a:ext cx="42" cy="11"/>
            </a:xfrm>
            <a:custGeom>
              <a:avLst/>
              <a:gdLst>
                <a:gd name="T0" fmla="*/ 0 w 85"/>
                <a:gd name="T1" fmla="*/ 1 h 22"/>
                <a:gd name="T2" fmla="*/ 0 w 85"/>
                <a:gd name="T3" fmla="*/ 1 h 22"/>
                <a:gd name="T4" fmla="*/ 0 w 85"/>
                <a:gd name="T5" fmla="*/ 1 h 22"/>
                <a:gd name="T6" fmla="*/ 0 w 85"/>
                <a:gd name="T7" fmla="*/ 1 h 22"/>
                <a:gd name="T8" fmla="*/ 0 w 85"/>
                <a:gd name="T9" fmla="*/ 1 h 22"/>
                <a:gd name="T10" fmla="*/ 0 w 85"/>
                <a:gd name="T11" fmla="*/ 1 h 22"/>
                <a:gd name="T12" fmla="*/ 0 w 85"/>
                <a:gd name="T13" fmla="*/ 1 h 22"/>
                <a:gd name="T14" fmla="*/ 0 w 85"/>
                <a:gd name="T15" fmla="*/ 1 h 22"/>
                <a:gd name="T16" fmla="*/ 0 w 85"/>
                <a:gd name="T17" fmla="*/ 1 h 22"/>
                <a:gd name="T18" fmla="*/ 0 w 85"/>
                <a:gd name="T19" fmla="*/ 1 h 22"/>
                <a:gd name="T20" fmla="*/ 0 w 85"/>
                <a:gd name="T21" fmla="*/ 0 h 22"/>
                <a:gd name="T22" fmla="*/ 0 w 85"/>
                <a:gd name="T23" fmla="*/ 0 h 22"/>
                <a:gd name="T24" fmla="*/ 0 w 85"/>
                <a:gd name="T25" fmla="*/ 0 h 22"/>
                <a:gd name="T26" fmla="*/ 0 w 85"/>
                <a:gd name="T27" fmla="*/ 0 h 22"/>
                <a:gd name="T28" fmla="*/ 0 w 85"/>
                <a:gd name="T29" fmla="*/ 0 h 22"/>
                <a:gd name="T30" fmla="*/ 0 w 85"/>
                <a:gd name="T31" fmla="*/ 1 h 22"/>
                <a:gd name="T32" fmla="*/ 0 w 85"/>
                <a:gd name="T33" fmla="*/ 1 h 22"/>
                <a:gd name="T34" fmla="*/ 0 w 85"/>
                <a:gd name="T35" fmla="*/ 1 h 22"/>
                <a:gd name="T36" fmla="*/ 0 w 85"/>
                <a:gd name="T37" fmla="*/ 1 h 22"/>
                <a:gd name="T38" fmla="*/ 0 w 85"/>
                <a:gd name="T39" fmla="*/ 1 h 22"/>
                <a:gd name="T40" fmla="*/ 0 w 85"/>
                <a:gd name="T41" fmla="*/ 1 h 22"/>
                <a:gd name="T42" fmla="*/ 0 w 85"/>
                <a:gd name="T43" fmla="*/ 1 h 22"/>
                <a:gd name="T44" fmla="*/ 0 w 85"/>
                <a:gd name="T45" fmla="*/ 1 h 22"/>
                <a:gd name="T46" fmla="*/ 0 w 85"/>
                <a:gd name="T47" fmla="*/ 1 h 22"/>
                <a:gd name="T48" fmla="*/ 0 w 85"/>
                <a:gd name="T49" fmla="*/ 1 h 22"/>
                <a:gd name="T50" fmla="*/ 0 w 85"/>
                <a:gd name="T51" fmla="*/ 1 h 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5"/>
                <a:gd name="T79" fmla="*/ 0 h 22"/>
                <a:gd name="T80" fmla="*/ 85 w 85"/>
                <a:gd name="T81" fmla="*/ 22 h 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5" h="22">
                  <a:moveTo>
                    <a:pt x="72" y="22"/>
                  </a:moveTo>
                  <a:lnTo>
                    <a:pt x="74" y="22"/>
                  </a:lnTo>
                  <a:lnTo>
                    <a:pt x="66" y="22"/>
                  </a:lnTo>
                  <a:lnTo>
                    <a:pt x="57" y="22"/>
                  </a:lnTo>
                  <a:lnTo>
                    <a:pt x="48" y="22"/>
                  </a:lnTo>
                  <a:lnTo>
                    <a:pt x="38" y="21"/>
                  </a:lnTo>
                  <a:lnTo>
                    <a:pt x="29" y="21"/>
                  </a:lnTo>
                  <a:lnTo>
                    <a:pt x="19" y="21"/>
                  </a:lnTo>
                  <a:lnTo>
                    <a:pt x="9" y="21"/>
                  </a:lnTo>
                  <a:lnTo>
                    <a:pt x="0" y="21"/>
                  </a:lnTo>
                  <a:lnTo>
                    <a:pt x="0" y="0"/>
                  </a:lnTo>
                  <a:lnTo>
                    <a:pt x="9" y="0"/>
                  </a:lnTo>
                  <a:lnTo>
                    <a:pt x="19" y="0"/>
                  </a:lnTo>
                  <a:lnTo>
                    <a:pt x="29" y="0"/>
                  </a:lnTo>
                  <a:lnTo>
                    <a:pt x="38" y="0"/>
                  </a:lnTo>
                  <a:lnTo>
                    <a:pt x="48" y="2"/>
                  </a:lnTo>
                  <a:lnTo>
                    <a:pt x="57" y="2"/>
                  </a:lnTo>
                  <a:lnTo>
                    <a:pt x="66" y="2"/>
                  </a:lnTo>
                  <a:lnTo>
                    <a:pt x="74" y="2"/>
                  </a:lnTo>
                  <a:lnTo>
                    <a:pt x="77" y="2"/>
                  </a:lnTo>
                  <a:lnTo>
                    <a:pt x="74" y="2"/>
                  </a:lnTo>
                  <a:lnTo>
                    <a:pt x="82" y="5"/>
                  </a:lnTo>
                  <a:lnTo>
                    <a:pt x="85" y="12"/>
                  </a:lnTo>
                  <a:lnTo>
                    <a:pt x="82" y="19"/>
                  </a:lnTo>
                  <a:lnTo>
                    <a:pt x="74" y="22"/>
                  </a:lnTo>
                  <a:lnTo>
                    <a:pt x="72" y="22"/>
                  </a:lnTo>
                  <a:close/>
                </a:path>
              </a:pathLst>
            </a:custGeom>
            <a:solidFill>
              <a:srgbClr val="000000"/>
            </a:solidFill>
            <a:ln w="9525">
              <a:noFill/>
              <a:round/>
            </a:ln>
          </p:spPr>
          <p:txBody>
            <a:bodyPr/>
            <a:lstStyle/>
            <a:p>
              <a:endParaRPr lang="zh-CN" altLang="en-US"/>
            </a:p>
          </p:txBody>
        </p:sp>
        <p:sp>
          <p:nvSpPr>
            <p:cNvPr id="17824" name="Freeform 362"/>
            <p:cNvSpPr/>
            <p:nvPr/>
          </p:nvSpPr>
          <p:spPr bwMode="auto">
            <a:xfrm>
              <a:off x="1492" y="1839"/>
              <a:ext cx="138" cy="42"/>
            </a:xfrm>
            <a:custGeom>
              <a:avLst/>
              <a:gdLst>
                <a:gd name="T0" fmla="*/ 1 w 276"/>
                <a:gd name="T1" fmla="*/ 1 h 84"/>
                <a:gd name="T2" fmla="*/ 1 w 276"/>
                <a:gd name="T3" fmla="*/ 1 h 84"/>
                <a:gd name="T4" fmla="*/ 1 w 276"/>
                <a:gd name="T5" fmla="*/ 1 h 84"/>
                <a:gd name="T6" fmla="*/ 1 w 276"/>
                <a:gd name="T7" fmla="*/ 1 h 84"/>
                <a:gd name="T8" fmla="*/ 1 w 276"/>
                <a:gd name="T9" fmla="*/ 1 h 84"/>
                <a:gd name="T10" fmla="*/ 1 w 276"/>
                <a:gd name="T11" fmla="*/ 1 h 84"/>
                <a:gd name="T12" fmla="*/ 1 w 276"/>
                <a:gd name="T13" fmla="*/ 1 h 84"/>
                <a:gd name="T14" fmla="*/ 1 w 276"/>
                <a:gd name="T15" fmla="*/ 1 h 84"/>
                <a:gd name="T16" fmla="*/ 1 w 276"/>
                <a:gd name="T17" fmla="*/ 1 h 84"/>
                <a:gd name="T18" fmla="*/ 1 w 276"/>
                <a:gd name="T19" fmla="*/ 1 h 84"/>
                <a:gd name="T20" fmla="*/ 1 w 276"/>
                <a:gd name="T21" fmla="*/ 1 h 84"/>
                <a:gd name="T22" fmla="*/ 1 w 276"/>
                <a:gd name="T23" fmla="*/ 1 h 84"/>
                <a:gd name="T24" fmla="*/ 1 w 276"/>
                <a:gd name="T25" fmla="*/ 1 h 84"/>
                <a:gd name="T26" fmla="*/ 1 w 276"/>
                <a:gd name="T27" fmla="*/ 1 h 84"/>
                <a:gd name="T28" fmla="*/ 1 w 276"/>
                <a:gd name="T29" fmla="*/ 1 h 84"/>
                <a:gd name="T30" fmla="*/ 1 w 276"/>
                <a:gd name="T31" fmla="*/ 1 h 84"/>
                <a:gd name="T32" fmla="*/ 1 w 276"/>
                <a:gd name="T33" fmla="*/ 1 h 84"/>
                <a:gd name="T34" fmla="*/ 0 w 276"/>
                <a:gd name="T35" fmla="*/ 1 h 84"/>
                <a:gd name="T36" fmla="*/ 1 w 276"/>
                <a:gd name="T37" fmla="*/ 0 h 84"/>
                <a:gd name="T38" fmla="*/ 1 w 276"/>
                <a:gd name="T39" fmla="*/ 1 h 84"/>
                <a:gd name="T40" fmla="*/ 1 w 276"/>
                <a:gd name="T41" fmla="*/ 1 h 84"/>
                <a:gd name="T42" fmla="*/ 1 w 276"/>
                <a:gd name="T43" fmla="*/ 1 h 84"/>
                <a:gd name="T44" fmla="*/ 1 w 276"/>
                <a:gd name="T45" fmla="*/ 1 h 84"/>
                <a:gd name="T46" fmla="*/ 1 w 276"/>
                <a:gd name="T47" fmla="*/ 1 h 84"/>
                <a:gd name="T48" fmla="*/ 1 w 276"/>
                <a:gd name="T49" fmla="*/ 1 h 84"/>
                <a:gd name="T50" fmla="*/ 1 w 276"/>
                <a:gd name="T51" fmla="*/ 1 h 84"/>
                <a:gd name="T52" fmla="*/ 1 w 276"/>
                <a:gd name="T53" fmla="*/ 1 h 84"/>
                <a:gd name="T54" fmla="*/ 1 w 276"/>
                <a:gd name="T55" fmla="*/ 1 h 84"/>
                <a:gd name="T56" fmla="*/ 1 w 276"/>
                <a:gd name="T57" fmla="*/ 1 h 84"/>
                <a:gd name="T58" fmla="*/ 1 w 276"/>
                <a:gd name="T59" fmla="*/ 1 h 84"/>
                <a:gd name="T60" fmla="*/ 1 w 276"/>
                <a:gd name="T61" fmla="*/ 1 h 84"/>
                <a:gd name="T62" fmla="*/ 1 w 276"/>
                <a:gd name="T63" fmla="*/ 1 h 84"/>
                <a:gd name="T64" fmla="*/ 1 w 276"/>
                <a:gd name="T65" fmla="*/ 1 h 84"/>
                <a:gd name="T66" fmla="*/ 1 w 276"/>
                <a:gd name="T67" fmla="*/ 1 h 84"/>
                <a:gd name="T68" fmla="*/ 1 w 276"/>
                <a:gd name="T69" fmla="*/ 1 h 84"/>
                <a:gd name="T70" fmla="*/ 1 w 276"/>
                <a:gd name="T71" fmla="*/ 1 h 84"/>
                <a:gd name="T72" fmla="*/ 1 w 276"/>
                <a:gd name="T73" fmla="*/ 1 h 84"/>
                <a:gd name="T74" fmla="*/ 1 w 276"/>
                <a:gd name="T75" fmla="*/ 1 h 84"/>
                <a:gd name="T76" fmla="*/ 1 w 276"/>
                <a:gd name="T77" fmla="*/ 1 h 84"/>
                <a:gd name="T78" fmla="*/ 1 w 276"/>
                <a:gd name="T79" fmla="*/ 1 h 84"/>
                <a:gd name="T80" fmla="*/ 1 w 276"/>
                <a:gd name="T81" fmla="*/ 1 h 84"/>
                <a:gd name="T82" fmla="*/ 1 w 276"/>
                <a:gd name="T83" fmla="*/ 1 h 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76"/>
                <a:gd name="T127" fmla="*/ 0 h 84"/>
                <a:gd name="T128" fmla="*/ 276 w 276"/>
                <a:gd name="T129" fmla="*/ 84 h 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76" h="84">
                  <a:moveTo>
                    <a:pt x="261" y="82"/>
                  </a:moveTo>
                  <a:lnTo>
                    <a:pt x="263" y="84"/>
                  </a:lnTo>
                  <a:lnTo>
                    <a:pt x="248" y="80"/>
                  </a:lnTo>
                  <a:lnTo>
                    <a:pt x="230" y="77"/>
                  </a:lnTo>
                  <a:lnTo>
                    <a:pt x="214" y="72"/>
                  </a:lnTo>
                  <a:lnTo>
                    <a:pt x="199" y="69"/>
                  </a:lnTo>
                  <a:lnTo>
                    <a:pt x="181" y="65"/>
                  </a:lnTo>
                  <a:lnTo>
                    <a:pt x="165" y="61"/>
                  </a:lnTo>
                  <a:lnTo>
                    <a:pt x="149" y="57"/>
                  </a:lnTo>
                  <a:lnTo>
                    <a:pt x="132" y="52"/>
                  </a:lnTo>
                  <a:lnTo>
                    <a:pt x="116" y="49"/>
                  </a:lnTo>
                  <a:lnTo>
                    <a:pt x="99" y="44"/>
                  </a:lnTo>
                  <a:lnTo>
                    <a:pt x="83" y="41"/>
                  </a:lnTo>
                  <a:lnTo>
                    <a:pt x="66" y="36"/>
                  </a:lnTo>
                  <a:lnTo>
                    <a:pt x="50" y="33"/>
                  </a:lnTo>
                  <a:lnTo>
                    <a:pt x="33" y="28"/>
                  </a:lnTo>
                  <a:lnTo>
                    <a:pt x="17" y="25"/>
                  </a:lnTo>
                  <a:lnTo>
                    <a:pt x="0" y="20"/>
                  </a:lnTo>
                  <a:lnTo>
                    <a:pt x="5" y="0"/>
                  </a:lnTo>
                  <a:lnTo>
                    <a:pt x="22" y="4"/>
                  </a:lnTo>
                  <a:lnTo>
                    <a:pt x="38" y="8"/>
                  </a:lnTo>
                  <a:lnTo>
                    <a:pt x="55" y="12"/>
                  </a:lnTo>
                  <a:lnTo>
                    <a:pt x="71" y="16"/>
                  </a:lnTo>
                  <a:lnTo>
                    <a:pt x="88" y="20"/>
                  </a:lnTo>
                  <a:lnTo>
                    <a:pt x="104" y="24"/>
                  </a:lnTo>
                  <a:lnTo>
                    <a:pt x="121" y="28"/>
                  </a:lnTo>
                  <a:lnTo>
                    <a:pt x="137" y="32"/>
                  </a:lnTo>
                  <a:lnTo>
                    <a:pt x="154" y="36"/>
                  </a:lnTo>
                  <a:lnTo>
                    <a:pt x="170" y="40"/>
                  </a:lnTo>
                  <a:lnTo>
                    <a:pt x="186" y="44"/>
                  </a:lnTo>
                  <a:lnTo>
                    <a:pt x="203" y="48"/>
                  </a:lnTo>
                  <a:lnTo>
                    <a:pt x="219" y="51"/>
                  </a:lnTo>
                  <a:lnTo>
                    <a:pt x="235" y="56"/>
                  </a:lnTo>
                  <a:lnTo>
                    <a:pt x="252" y="59"/>
                  </a:lnTo>
                  <a:lnTo>
                    <a:pt x="268" y="63"/>
                  </a:lnTo>
                  <a:lnTo>
                    <a:pt x="270" y="64"/>
                  </a:lnTo>
                  <a:lnTo>
                    <a:pt x="268" y="63"/>
                  </a:lnTo>
                  <a:lnTo>
                    <a:pt x="275" y="67"/>
                  </a:lnTo>
                  <a:lnTo>
                    <a:pt x="276" y="74"/>
                  </a:lnTo>
                  <a:lnTo>
                    <a:pt x="271" y="81"/>
                  </a:lnTo>
                  <a:lnTo>
                    <a:pt x="263" y="84"/>
                  </a:lnTo>
                  <a:lnTo>
                    <a:pt x="261" y="82"/>
                  </a:lnTo>
                  <a:close/>
                </a:path>
              </a:pathLst>
            </a:custGeom>
            <a:solidFill>
              <a:srgbClr val="000000"/>
            </a:solidFill>
            <a:ln w="9525">
              <a:noFill/>
              <a:round/>
            </a:ln>
          </p:spPr>
          <p:txBody>
            <a:bodyPr/>
            <a:lstStyle/>
            <a:p>
              <a:endParaRPr lang="zh-CN" altLang="en-US"/>
            </a:p>
          </p:txBody>
        </p:sp>
        <p:sp>
          <p:nvSpPr>
            <p:cNvPr id="17825" name="Freeform 363"/>
            <p:cNvSpPr/>
            <p:nvPr/>
          </p:nvSpPr>
          <p:spPr bwMode="auto">
            <a:xfrm>
              <a:off x="1305" y="1360"/>
              <a:ext cx="594" cy="620"/>
            </a:xfrm>
            <a:custGeom>
              <a:avLst/>
              <a:gdLst>
                <a:gd name="T0" fmla="*/ 0 w 1189"/>
                <a:gd name="T1" fmla="*/ 1 h 1238"/>
                <a:gd name="T2" fmla="*/ 0 w 1189"/>
                <a:gd name="T3" fmla="*/ 1 h 1238"/>
                <a:gd name="T4" fmla="*/ 0 w 1189"/>
                <a:gd name="T5" fmla="*/ 1 h 1238"/>
                <a:gd name="T6" fmla="*/ 0 w 1189"/>
                <a:gd name="T7" fmla="*/ 1 h 1238"/>
                <a:gd name="T8" fmla="*/ 0 w 1189"/>
                <a:gd name="T9" fmla="*/ 1 h 1238"/>
                <a:gd name="T10" fmla="*/ 0 w 1189"/>
                <a:gd name="T11" fmla="*/ 1 h 1238"/>
                <a:gd name="T12" fmla="*/ 0 w 1189"/>
                <a:gd name="T13" fmla="*/ 1 h 1238"/>
                <a:gd name="T14" fmla="*/ 0 w 1189"/>
                <a:gd name="T15" fmla="*/ 1 h 1238"/>
                <a:gd name="T16" fmla="*/ 0 w 1189"/>
                <a:gd name="T17" fmla="*/ 1 h 1238"/>
                <a:gd name="T18" fmla="*/ 0 w 1189"/>
                <a:gd name="T19" fmla="*/ 1 h 1238"/>
                <a:gd name="T20" fmla="*/ 0 w 1189"/>
                <a:gd name="T21" fmla="*/ 1 h 1238"/>
                <a:gd name="T22" fmla="*/ 0 w 1189"/>
                <a:gd name="T23" fmla="*/ 1 h 1238"/>
                <a:gd name="T24" fmla="*/ 0 w 1189"/>
                <a:gd name="T25" fmla="*/ 1 h 1238"/>
                <a:gd name="T26" fmla="*/ 0 w 1189"/>
                <a:gd name="T27" fmla="*/ 1 h 1238"/>
                <a:gd name="T28" fmla="*/ 0 w 1189"/>
                <a:gd name="T29" fmla="*/ 1 h 1238"/>
                <a:gd name="T30" fmla="*/ 0 w 1189"/>
                <a:gd name="T31" fmla="*/ 1 h 1238"/>
                <a:gd name="T32" fmla="*/ 0 w 1189"/>
                <a:gd name="T33" fmla="*/ 1 h 1238"/>
                <a:gd name="T34" fmla="*/ 0 w 1189"/>
                <a:gd name="T35" fmla="*/ 1 h 1238"/>
                <a:gd name="T36" fmla="*/ 0 w 1189"/>
                <a:gd name="T37" fmla="*/ 1 h 1238"/>
                <a:gd name="T38" fmla="*/ 0 w 1189"/>
                <a:gd name="T39" fmla="*/ 1 h 1238"/>
                <a:gd name="T40" fmla="*/ 0 w 1189"/>
                <a:gd name="T41" fmla="*/ 1 h 1238"/>
                <a:gd name="T42" fmla="*/ 0 w 1189"/>
                <a:gd name="T43" fmla="*/ 1 h 1238"/>
                <a:gd name="T44" fmla="*/ 0 w 1189"/>
                <a:gd name="T45" fmla="*/ 1 h 1238"/>
                <a:gd name="T46" fmla="*/ 0 w 1189"/>
                <a:gd name="T47" fmla="*/ 1 h 1238"/>
                <a:gd name="T48" fmla="*/ 0 w 1189"/>
                <a:gd name="T49" fmla="*/ 1 h 1238"/>
                <a:gd name="T50" fmla="*/ 0 w 1189"/>
                <a:gd name="T51" fmla="*/ 1 h 1238"/>
                <a:gd name="T52" fmla="*/ 0 w 1189"/>
                <a:gd name="T53" fmla="*/ 1 h 1238"/>
                <a:gd name="T54" fmla="*/ 0 w 1189"/>
                <a:gd name="T55" fmla="*/ 1 h 1238"/>
                <a:gd name="T56" fmla="*/ 0 w 1189"/>
                <a:gd name="T57" fmla="*/ 1 h 1238"/>
                <a:gd name="T58" fmla="*/ 0 w 1189"/>
                <a:gd name="T59" fmla="*/ 1 h 1238"/>
                <a:gd name="T60" fmla="*/ 0 w 1189"/>
                <a:gd name="T61" fmla="*/ 1 h 1238"/>
                <a:gd name="T62" fmla="*/ 0 w 1189"/>
                <a:gd name="T63" fmla="*/ 1 h 1238"/>
                <a:gd name="T64" fmla="*/ 0 w 1189"/>
                <a:gd name="T65" fmla="*/ 1 h 1238"/>
                <a:gd name="T66" fmla="*/ 0 w 1189"/>
                <a:gd name="T67" fmla="*/ 1 h 1238"/>
                <a:gd name="T68" fmla="*/ 0 w 1189"/>
                <a:gd name="T69" fmla="*/ 1 h 1238"/>
                <a:gd name="T70" fmla="*/ 0 w 1189"/>
                <a:gd name="T71" fmla="*/ 1 h 1238"/>
                <a:gd name="T72" fmla="*/ 0 w 1189"/>
                <a:gd name="T73" fmla="*/ 1 h 1238"/>
                <a:gd name="T74" fmla="*/ 0 w 1189"/>
                <a:gd name="T75" fmla="*/ 1 h 1238"/>
                <a:gd name="T76" fmla="*/ 0 w 1189"/>
                <a:gd name="T77" fmla="*/ 1 h 1238"/>
                <a:gd name="T78" fmla="*/ 0 w 1189"/>
                <a:gd name="T79" fmla="*/ 1 h 1238"/>
                <a:gd name="T80" fmla="*/ 0 w 1189"/>
                <a:gd name="T81" fmla="*/ 1 h 1238"/>
                <a:gd name="T82" fmla="*/ 0 w 1189"/>
                <a:gd name="T83" fmla="*/ 1 h 1238"/>
                <a:gd name="T84" fmla="*/ 0 w 1189"/>
                <a:gd name="T85" fmla="*/ 1 h 1238"/>
                <a:gd name="T86" fmla="*/ 0 w 1189"/>
                <a:gd name="T87" fmla="*/ 1 h 1238"/>
                <a:gd name="T88" fmla="*/ 0 w 1189"/>
                <a:gd name="T89" fmla="*/ 1 h 1238"/>
                <a:gd name="T90" fmla="*/ 0 w 1189"/>
                <a:gd name="T91" fmla="*/ 1 h 1238"/>
                <a:gd name="T92" fmla="*/ 0 w 1189"/>
                <a:gd name="T93" fmla="*/ 1 h 1238"/>
                <a:gd name="T94" fmla="*/ 0 w 1189"/>
                <a:gd name="T95" fmla="*/ 1 h 1238"/>
                <a:gd name="T96" fmla="*/ 0 w 1189"/>
                <a:gd name="T97" fmla="*/ 1 h 1238"/>
                <a:gd name="T98" fmla="*/ 0 w 1189"/>
                <a:gd name="T99" fmla="*/ 1 h 1238"/>
                <a:gd name="T100" fmla="*/ 0 w 1189"/>
                <a:gd name="T101" fmla="*/ 1 h 123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89"/>
                <a:gd name="T154" fmla="*/ 0 h 1238"/>
                <a:gd name="T155" fmla="*/ 1189 w 1189"/>
                <a:gd name="T156" fmla="*/ 1238 h 123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89" h="1238">
                  <a:moveTo>
                    <a:pt x="1173" y="348"/>
                  </a:moveTo>
                  <a:lnTo>
                    <a:pt x="1169" y="376"/>
                  </a:lnTo>
                  <a:lnTo>
                    <a:pt x="1163" y="401"/>
                  </a:lnTo>
                  <a:lnTo>
                    <a:pt x="1157" y="425"/>
                  </a:lnTo>
                  <a:lnTo>
                    <a:pt x="1149" y="448"/>
                  </a:lnTo>
                  <a:lnTo>
                    <a:pt x="1141" y="470"/>
                  </a:lnTo>
                  <a:lnTo>
                    <a:pt x="1133" y="492"/>
                  </a:lnTo>
                  <a:lnTo>
                    <a:pt x="1123" y="513"/>
                  </a:lnTo>
                  <a:lnTo>
                    <a:pt x="1114" y="532"/>
                  </a:lnTo>
                  <a:lnTo>
                    <a:pt x="1104" y="552"/>
                  </a:lnTo>
                  <a:lnTo>
                    <a:pt x="1093" y="570"/>
                  </a:lnTo>
                  <a:lnTo>
                    <a:pt x="1083" y="589"/>
                  </a:lnTo>
                  <a:lnTo>
                    <a:pt x="1073" y="608"/>
                  </a:lnTo>
                  <a:lnTo>
                    <a:pt x="1063" y="626"/>
                  </a:lnTo>
                  <a:lnTo>
                    <a:pt x="1053" y="646"/>
                  </a:lnTo>
                  <a:lnTo>
                    <a:pt x="1043" y="666"/>
                  </a:lnTo>
                  <a:lnTo>
                    <a:pt x="1034" y="686"/>
                  </a:lnTo>
                  <a:lnTo>
                    <a:pt x="1032" y="699"/>
                  </a:lnTo>
                  <a:lnTo>
                    <a:pt x="1032" y="715"/>
                  </a:lnTo>
                  <a:lnTo>
                    <a:pt x="1035" y="732"/>
                  </a:lnTo>
                  <a:lnTo>
                    <a:pt x="1040" y="751"/>
                  </a:lnTo>
                  <a:lnTo>
                    <a:pt x="1045" y="768"/>
                  </a:lnTo>
                  <a:lnTo>
                    <a:pt x="1053" y="784"/>
                  </a:lnTo>
                  <a:lnTo>
                    <a:pt x="1060" y="798"/>
                  </a:lnTo>
                  <a:lnTo>
                    <a:pt x="1068" y="808"/>
                  </a:lnTo>
                  <a:lnTo>
                    <a:pt x="1076" y="822"/>
                  </a:lnTo>
                  <a:lnTo>
                    <a:pt x="1081" y="836"/>
                  </a:lnTo>
                  <a:lnTo>
                    <a:pt x="1082" y="851"/>
                  </a:lnTo>
                  <a:lnTo>
                    <a:pt x="1080" y="866"/>
                  </a:lnTo>
                  <a:lnTo>
                    <a:pt x="1074" y="881"/>
                  </a:lnTo>
                  <a:lnTo>
                    <a:pt x="1066" y="894"/>
                  </a:lnTo>
                  <a:lnTo>
                    <a:pt x="1056" y="907"/>
                  </a:lnTo>
                  <a:lnTo>
                    <a:pt x="1043" y="917"/>
                  </a:lnTo>
                  <a:lnTo>
                    <a:pt x="1028" y="928"/>
                  </a:lnTo>
                  <a:lnTo>
                    <a:pt x="1009" y="937"/>
                  </a:lnTo>
                  <a:lnTo>
                    <a:pt x="988" y="946"/>
                  </a:lnTo>
                  <a:lnTo>
                    <a:pt x="965" y="955"/>
                  </a:lnTo>
                  <a:lnTo>
                    <a:pt x="939" y="963"/>
                  </a:lnTo>
                  <a:lnTo>
                    <a:pt x="913" y="971"/>
                  </a:lnTo>
                  <a:lnTo>
                    <a:pt x="885" y="979"/>
                  </a:lnTo>
                  <a:lnTo>
                    <a:pt x="856" y="986"/>
                  </a:lnTo>
                  <a:lnTo>
                    <a:pt x="827" y="992"/>
                  </a:lnTo>
                  <a:lnTo>
                    <a:pt x="797" y="999"/>
                  </a:lnTo>
                  <a:lnTo>
                    <a:pt x="768" y="1004"/>
                  </a:lnTo>
                  <a:lnTo>
                    <a:pt x="740" y="1008"/>
                  </a:lnTo>
                  <a:lnTo>
                    <a:pt x="713" y="1012"/>
                  </a:lnTo>
                  <a:lnTo>
                    <a:pt x="686" y="1015"/>
                  </a:lnTo>
                  <a:lnTo>
                    <a:pt x="661" y="1017"/>
                  </a:lnTo>
                  <a:lnTo>
                    <a:pt x="640" y="1019"/>
                  </a:lnTo>
                  <a:lnTo>
                    <a:pt x="637" y="1036"/>
                  </a:lnTo>
                  <a:lnTo>
                    <a:pt x="635" y="1054"/>
                  </a:lnTo>
                  <a:lnTo>
                    <a:pt x="633" y="1073"/>
                  </a:lnTo>
                  <a:lnTo>
                    <a:pt x="631" y="1092"/>
                  </a:lnTo>
                  <a:lnTo>
                    <a:pt x="627" y="1112"/>
                  </a:lnTo>
                  <a:lnTo>
                    <a:pt x="625" y="1130"/>
                  </a:lnTo>
                  <a:lnTo>
                    <a:pt x="623" y="1150"/>
                  </a:lnTo>
                  <a:lnTo>
                    <a:pt x="620" y="1168"/>
                  </a:lnTo>
                  <a:lnTo>
                    <a:pt x="617" y="1177"/>
                  </a:lnTo>
                  <a:lnTo>
                    <a:pt x="613" y="1186"/>
                  </a:lnTo>
                  <a:lnTo>
                    <a:pt x="610" y="1194"/>
                  </a:lnTo>
                  <a:lnTo>
                    <a:pt x="607" y="1204"/>
                  </a:lnTo>
                  <a:lnTo>
                    <a:pt x="603" y="1212"/>
                  </a:lnTo>
                  <a:lnTo>
                    <a:pt x="600" y="1221"/>
                  </a:lnTo>
                  <a:lnTo>
                    <a:pt x="595" y="1229"/>
                  </a:lnTo>
                  <a:lnTo>
                    <a:pt x="592" y="1238"/>
                  </a:lnTo>
                  <a:lnTo>
                    <a:pt x="591" y="1229"/>
                  </a:lnTo>
                  <a:lnTo>
                    <a:pt x="589" y="1220"/>
                  </a:lnTo>
                  <a:lnTo>
                    <a:pt x="587" y="1209"/>
                  </a:lnTo>
                  <a:lnTo>
                    <a:pt x="584" y="1199"/>
                  </a:lnTo>
                  <a:lnTo>
                    <a:pt x="580" y="1190"/>
                  </a:lnTo>
                  <a:lnTo>
                    <a:pt x="577" y="1181"/>
                  </a:lnTo>
                  <a:lnTo>
                    <a:pt x="572" y="1173"/>
                  </a:lnTo>
                  <a:lnTo>
                    <a:pt x="567" y="1166"/>
                  </a:lnTo>
                  <a:lnTo>
                    <a:pt x="559" y="1158"/>
                  </a:lnTo>
                  <a:lnTo>
                    <a:pt x="550" y="1150"/>
                  </a:lnTo>
                  <a:lnTo>
                    <a:pt x="540" y="1144"/>
                  </a:lnTo>
                  <a:lnTo>
                    <a:pt x="531" y="1139"/>
                  </a:lnTo>
                  <a:lnTo>
                    <a:pt x="521" y="1135"/>
                  </a:lnTo>
                  <a:lnTo>
                    <a:pt x="512" y="1130"/>
                  </a:lnTo>
                  <a:lnTo>
                    <a:pt x="502" y="1124"/>
                  </a:lnTo>
                  <a:lnTo>
                    <a:pt x="493" y="1119"/>
                  </a:lnTo>
                  <a:lnTo>
                    <a:pt x="482" y="1111"/>
                  </a:lnTo>
                  <a:lnTo>
                    <a:pt x="472" y="1101"/>
                  </a:lnTo>
                  <a:lnTo>
                    <a:pt x="462" y="1091"/>
                  </a:lnTo>
                  <a:lnTo>
                    <a:pt x="453" y="1082"/>
                  </a:lnTo>
                  <a:lnTo>
                    <a:pt x="442" y="1071"/>
                  </a:lnTo>
                  <a:lnTo>
                    <a:pt x="433" y="1061"/>
                  </a:lnTo>
                  <a:lnTo>
                    <a:pt x="423" y="1051"/>
                  </a:lnTo>
                  <a:lnTo>
                    <a:pt x="413" y="1042"/>
                  </a:lnTo>
                  <a:lnTo>
                    <a:pt x="413" y="1035"/>
                  </a:lnTo>
                  <a:lnTo>
                    <a:pt x="413" y="1028"/>
                  </a:lnTo>
                  <a:lnTo>
                    <a:pt x="413" y="1021"/>
                  </a:lnTo>
                  <a:lnTo>
                    <a:pt x="414" y="1014"/>
                  </a:lnTo>
                  <a:lnTo>
                    <a:pt x="414" y="1008"/>
                  </a:lnTo>
                  <a:lnTo>
                    <a:pt x="414" y="1001"/>
                  </a:lnTo>
                  <a:lnTo>
                    <a:pt x="414" y="994"/>
                  </a:lnTo>
                  <a:lnTo>
                    <a:pt x="414" y="987"/>
                  </a:lnTo>
                  <a:lnTo>
                    <a:pt x="405" y="981"/>
                  </a:lnTo>
                  <a:lnTo>
                    <a:pt x="396" y="975"/>
                  </a:lnTo>
                  <a:lnTo>
                    <a:pt x="385" y="968"/>
                  </a:lnTo>
                  <a:lnTo>
                    <a:pt x="376" y="961"/>
                  </a:lnTo>
                  <a:lnTo>
                    <a:pt x="366" y="954"/>
                  </a:lnTo>
                  <a:lnTo>
                    <a:pt x="356" y="947"/>
                  </a:lnTo>
                  <a:lnTo>
                    <a:pt x="347" y="940"/>
                  </a:lnTo>
                  <a:lnTo>
                    <a:pt x="336" y="933"/>
                  </a:lnTo>
                  <a:lnTo>
                    <a:pt x="326" y="925"/>
                  </a:lnTo>
                  <a:lnTo>
                    <a:pt x="316" y="917"/>
                  </a:lnTo>
                  <a:lnTo>
                    <a:pt x="306" y="909"/>
                  </a:lnTo>
                  <a:lnTo>
                    <a:pt x="294" y="901"/>
                  </a:lnTo>
                  <a:lnTo>
                    <a:pt x="284" y="892"/>
                  </a:lnTo>
                  <a:lnTo>
                    <a:pt x="273" y="884"/>
                  </a:lnTo>
                  <a:lnTo>
                    <a:pt x="262" y="875"/>
                  </a:lnTo>
                  <a:lnTo>
                    <a:pt x="252" y="866"/>
                  </a:lnTo>
                  <a:lnTo>
                    <a:pt x="246" y="859"/>
                  </a:lnTo>
                  <a:lnTo>
                    <a:pt x="241" y="851"/>
                  </a:lnTo>
                  <a:lnTo>
                    <a:pt x="235" y="843"/>
                  </a:lnTo>
                  <a:lnTo>
                    <a:pt x="229" y="835"/>
                  </a:lnTo>
                  <a:lnTo>
                    <a:pt x="217" y="835"/>
                  </a:lnTo>
                  <a:lnTo>
                    <a:pt x="204" y="833"/>
                  </a:lnTo>
                  <a:lnTo>
                    <a:pt x="192" y="833"/>
                  </a:lnTo>
                  <a:lnTo>
                    <a:pt x="179" y="832"/>
                  </a:lnTo>
                  <a:lnTo>
                    <a:pt x="167" y="831"/>
                  </a:lnTo>
                  <a:lnTo>
                    <a:pt x="155" y="829"/>
                  </a:lnTo>
                  <a:lnTo>
                    <a:pt x="144" y="827"/>
                  </a:lnTo>
                  <a:lnTo>
                    <a:pt x="131" y="824"/>
                  </a:lnTo>
                  <a:lnTo>
                    <a:pt x="120" y="821"/>
                  </a:lnTo>
                  <a:lnTo>
                    <a:pt x="108" y="817"/>
                  </a:lnTo>
                  <a:lnTo>
                    <a:pt x="97" y="813"/>
                  </a:lnTo>
                  <a:lnTo>
                    <a:pt x="87" y="807"/>
                  </a:lnTo>
                  <a:lnTo>
                    <a:pt x="75" y="800"/>
                  </a:lnTo>
                  <a:lnTo>
                    <a:pt x="65" y="793"/>
                  </a:lnTo>
                  <a:lnTo>
                    <a:pt x="54" y="785"/>
                  </a:lnTo>
                  <a:lnTo>
                    <a:pt x="43" y="776"/>
                  </a:lnTo>
                  <a:lnTo>
                    <a:pt x="35" y="768"/>
                  </a:lnTo>
                  <a:lnTo>
                    <a:pt x="27" y="759"/>
                  </a:lnTo>
                  <a:lnTo>
                    <a:pt x="21" y="748"/>
                  </a:lnTo>
                  <a:lnTo>
                    <a:pt x="14" y="738"/>
                  </a:lnTo>
                  <a:lnTo>
                    <a:pt x="9" y="728"/>
                  </a:lnTo>
                  <a:lnTo>
                    <a:pt x="5" y="717"/>
                  </a:lnTo>
                  <a:lnTo>
                    <a:pt x="1" y="706"/>
                  </a:lnTo>
                  <a:lnTo>
                    <a:pt x="0" y="694"/>
                  </a:lnTo>
                  <a:lnTo>
                    <a:pt x="0" y="679"/>
                  </a:lnTo>
                  <a:lnTo>
                    <a:pt x="4" y="667"/>
                  </a:lnTo>
                  <a:lnTo>
                    <a:pt x="9" y="655"/>
                  </a:lnTo>
                  <a:lnTo>
                    <a:pt x="16" y="646"/>
                  </a:lnTo>
                  <a:lnTo>
                    <a:pt x="25" y="638"/>
                  </a:lnTo>
                  <a:lnTo>
                    <a:pt x="37" y="632"/>
                  </a:lnTo>
                  <a:lnTo>
                    <a:pt x="47" y="626"/>
                  </a:lnTo>
                  <a:lnTo>
                    <a:pt x="58" y="623"/>
                  </a:lnTo>
                  <a:lnTo>
                    <a:pt x="57" y="599"/>
                  </a:lnTo>
                  <a:lnTo>
                    <a:pt x="57" y="575"/>
                  </a:lnTo>
                  <a:lnTo>
                    <a:pt x="56" y="551"/>
                  </a:lnTo>
                  <a:lnTo>
                    <a:pt x="56" y="528"/>
                  </a:lnTo>
                  <a:lnTo>
                    <a:pt x="55" y="503"/>
                  </a:lnTo>
                  <a:lnTo>
                    <a:pt x="55" y="479"/>
                  </a:lnTo>
                  <a:lnTo>
                    <a:pt x="54" y="455"/>
                  </a:lnTo>
                  <a:lnTo>
                    <a:pt x="54" y="431"/>
                  </a:lnTo>
                  <a:lnTo>
                    <a:pt x="54" y="407"/>
                  </a:lnTo>
                  <a:lnTo>
                    <a:pt x="53" y="383"/>
                  </a:lnTo>
                  <a:lnTo>
                    <a:pt x="53" y="359"/>
                  </a:lnTo>
                  <a:lnTo>
                    <a:pt x="51" y="334"/>
                  </a:lnTo>
                  <a:lnTo>
                    <a:pt x="51" y="311"/>
                  </a:lnTo>
                  <a:lnTo>
                    <a:pt x="50" y="287"/>
                  </a:lnTo>
                  <a:lnTo>
                    <a:pt x="50" y="263"/>
                  </a:lnTo>
                  <a:lnTo>
                    <a:pt x="49" y="239"/>
                  </a:lnTo>
                  <a:lnTo>
                    <a:pt x="90" y="224"/>
                  </a:lnTo>
                  <a:lnTo>
                    <a:pt x="130" y="209"/>
                  </a:lnTo>
                  <a:lnTo>
                    <a:pt x="170" y="194"/>
                  </a:lnTo>
                  <a:lnTo>
                    <a:pt x="211" y="179"/>
                  </a:lnTo>
                  <a:lnTo>
                    <a:pt x="251" y="164"/>
                  </a:lnTo>
                  <a:lnTo>
                    <a:pt x="291" y="149"/>
                  </a:lnTo>
                  <a:lnTo>
                    <a:pt x="332" y="134"/>
                  </a:lnTo>
                  <a:lnTo>
                    <a:pt x="372" y="119"/>
                  </a:lnTo>
                  <a:lnTo>
                    <a:pt x="412" y="105"/>
                  </a:lnTo>
                  <a:lnTo>
                    <a:pt x="452" y="90"/>
                  </a:lnTo>
                  <a:lnTo>
                    <a:pt x="491" y="75"/>
                  </a:lnTo>
                  <a:lnTo>
                    <a:pt x="532" y="60"/>
                  </a:lnTo>
                  <a:lnTo>
                    <a:pt x="572" y="45"/>
                  </a:lnTo>
                  <a:lnTo>
                    <a:pt x="612" y="30"/>
                  </a:lnTo>
                  <a:lnTo>
                    <a:pt x="653" y="15"/>
                  </a:lnTo>
                  <a:lnTo>
                    <a:pt x="693" y="0"/>
                  </a:lnTo>
                  <a:lnTo>
                    <a:pt x="724" y="11"/>
                  </a:lnTo>
                  <a:lnTo>
                    <a:pt x="755" y="23"/>
                  </a:lnTo>
                  <a:lnTo>
                    <a:pt x="787" y="34"/>
                  </a:lnTo>
                  <a:lnTo>
                    <a:pt x="817" y="46"/>
                  </a:lnTo>
                  <a:lnTo>
                    <a:pt x="848" y="57"/>
                  </a:lnTo>
                  <a:lnTo>
                    <a:pt x="879" y="68"/>
                  </a:lnTo>
                  <a:lnTo>
                    <a:pt x="910" y="79"/>
                  </a:lnTo>
                  <a:lnTo>
                    <a:pt x="942" y="91"/>
                  </a:lnTo>
                  <a:lnTo>
                    <a:pt x="972" y="102"/>
                  </a:lnTo>
                  <a:lnTo>
                    <a:pt x="1003" y="113"/>
                  </a:lnTo>
                  <a:lnTo>
                    <a:pt x="1034" y="124"/>
                  </a:lnTo>
                  <a:lnTo>
                    <a:pt x="1065" y="136"/>
                  </a:lnTo>
                  <a:lnTo>
                    <a:pt x="1096" y="146"/>
                  </a:lnTo>
                  <a:lnTo>
                    <a:pt x="1128" y="157"/>
                  </a:lnTo>
                  <a:lnTo>
                    <a:pt x="1158" y="169"/>
                  </a:lnTo>
                  <a:lnTo>
                    <a:pt x="1189" y="180"/>
                  </a:lnTo>
                  <a:lnTo>
                    <a:pt x="1188" y="202"/>
                  </a:lnTo>
                  <a:lnTo>
                    <a:pt x="1187" y="223"/>
                  </a:lnTo>
                  <a:lnTo>
                    <a:pt x="1185" y="244"/>
                  </a:lnTo>
                  <a:lnTo>
                    <a:pt x="1183" y="264"/>
                  </a:lnTo>
                  <a:lnTo>
                    <a:pt x="1181" y="285"/>
                  </a:lnTo>
                  <a:lnTo>
                    <a:pt x="1179" y="306"/>
                  </a:lnTo>
                  <a:lnTo>
                    <a:pt x="1177" y="326"/>
                  </a:lnTo>
                  <a:lnTo>
                    <a:pt x="1173" y="348"/>
                  </a:lnTo>
                  <a:close/>
                </a:path>
              </a:pathLst>
            </a:custGeom>
            <a:solidFill>
              <a:srgbClr val="FFCC99"/>
            </a:solidFill>
            <a:ln w="9525">
              <a:noFill/>
              <a:round/>
            </a:ln>
          </p:spPr>
          <p:txBody>
            <a:bodyPr/>
            <a:lstStyle/>
            <a:p>
              <a:endParaRPr lang="zh-CN" altLang="en-US"/>
            </a:p>
          </p:txBody>
        </p:sp>
        <p:sp>
          <p:nvSpPr>
            <p:cNvPr id="17826" name="Freeform 364"/>
            <p:cNvSpPr/>
            <p:nvPr/>
          </p:nvSpPr>
          <p:spPr bwMode="auto">
            <a:xfrm>
              <a:off x="1817" y="1534"/>
              <a:ext cx="79" cy="171"/>
            </a:xfrm>
            <a:custGeom>
              <a:avLst/>
              <a:gdLst>
                <a:gd name="T0" fmla="*/ 0 w 158"/>
                <a:gd name="T1" fmla="*/ 0 h 343"/>
                <a:gd name="T2" fmla="*/ 0 w 158"/>
                <a:gd name="T3" fmla="*/ 0 h 343"/>
                <a:gd name="T4" fmla="*/ 1 w 158"/>
                <a:gd name="T5" fmla="*/ 0 h 343"/>
                <a:gd name="T6" fmla="*/ 1 w 158"/>
                <a:gd name="T7" fmla="*/ 0 h 343"/>
                <a:gd name="T8" fmla="*/ 1 w 158"/>
                <a:gd name="T9" fmla="*/ 0 h 343"/>
                <a:gd name="T10" fmla="*/ 1 w 158"/>
                <a:gd name="T11" fmla="*/ 0 h 343"/>
                <a:gd name="T12" fmla="*/ 1 w 158"/>
                <a:gd name="T13" fmla="*/ 0 h 343"/>
                <a:gd name="T14" fmla="*/ 1 w 158"/>
                <a:gd name="T15" fmla="*/ 0 h 343"/>
                <a:gd name="T16" fmla="*/ 1 w 158"/>
                <a:gd name="T17" fmla="*/ 0 h 343"/>
                <a:gd name="T18" fmla="*/ 1 w 158"/>
                <a:gd name="T19" fmla="*/ 0 h 343"/>
                <a:gd name="T20" fmla="*/ 1 w 158"/>
                <a:gd name="T21" fmla="*/ 0 h 343"/>
                <a:gd name="T22" fmla="*/ 1 w 158"/>
                <a:gd name="T23" fmla="*/ 0 h 343"/>
                <a:gd name="T24" fmla="*/ 1 w 158"/>
                <a:gd name="T25" fmla="*/ 0 h 343"/>
                <a:gd name="T26" fmla="*/ 1 w 158"/>
                <a:gd name="T27" fmla="*/ 0 h 343"/>
                <a:gd name="T28" fmla="*/ 1 w 158"/>
                <a:gd name="T29" fmla="*/ 0 h 343"/>
                <a:gd name="T30" fmla="*/ 1 w 158"/>
                <a:gd name="T31" fmla="*/ 0 h 343"/>
                <a:gd name="T32" fmla="*/ 1 w 158"/>
                <a:gd name="T33" fmla="*/ 0 h 343"/>
                <a:gd name="T34" fmla="*/ 1 w 158"/>
                <a:gd name="T35" fmla="*/ 0 h 343"/>
                <a:gd name="T36" fmla="*/ 1 w 158"/>
                <a:gd name="T37" fmla="*/ 0 h 343"/>
                <a:gd name="T38" fmla="*/ 1 w 158"/>
                <a:gd name="T39" fmla="*/ 0 h 343"/>
                <a:gd name="T40" fmla="*/ 1 w 158"/>
                <a:gd name="T41" fmla="*/ 0 h 343"/>
                <a:gd name="T42" fmla="*/ 1 w 158"/>
                <a:gd name="T43" fmla="*/ 0 h 343"/>
                <a:gd name="T44" fmla="*/ 1 w 158"/>
                <a:gd name="T45" fmla="*/ 0 h 343"/>
                <a:gd name="T46" fmla="*/ 1 w 158"/>
                <a:gd name="T47" fmla="*/ 0 h 343"/>
                <a:gd name="T48" fmla="*/ 1 w 158"/>
                <a:gd name="T49" fmla="*/ 0 h 343"/>
                <a:gd name="T50" fmla="*/ 1 w 158"/>
                <a:gd name="T51" fmla="*/ 0 h 343"/>
                <a:gd name="T52" fmla="*/ 1 w 158"/>
                <a:gd name="T53" fmla="*/ 0 h 343"/>
                <a:gd name="T54" fmla="*/ 1 w 158"/>
                <a:gd name="T55" fmla="*/ 0 h 343"/>
                <a:gd name="T56" fmla="*/ 1 w 158"/>
                <a:gd name="T57" fmla="*/ 0 h 343"/>
                <a:gd name="T58" fmla="*/ 1 w 158"/>
                <a:gd name="T59" fmla="*/ 0 h 343"/>
                <a:gd name="T60" fmla="*/ 1 w 158"/>
                <a:gd name="T61" fmla="*/ 0 h 343"/>
                <a:gd name="T62" fmla="*/ 1 w 158"/>
                <a:gd name="T63" fmla="*/ 0 h 343"/>
                <a:gd name="T64" fmla="*/ 1 w 158"/>
                <a:gd name="T65" fmla="*/ 0 h 343"/>
                <a:gd name="T66" fmla="*/ 1 w 158"/>
                <a:gd name="T67" fmla="*/ 0 h 343"/>
                <a:gd name="T68" fmla="*/ 1 w 158"/>
                <a:gd name="T69" fmla="*/ 0 h 343"/>
                <a:gd name="T70" fmla="*/ 1 w 158"/>
                <a:gd name="T71" fmla="*/ 0 h 343"/>
                <a:gd name="T72" fmla="*/ 0 w 158"/>
                <a:gd name="T73" fmla="*/ 0 h 3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343"/>
                <a:gd name="T113" fmla="*/ 158 w 158"/>
                <a:gd name="T114" fmla="*/ 343 h 3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343">
                  <a:moveTo>
                    <a:pt x="0" y="336"/>
                  </a:moveTo>
                  <a:lnTo>
                    <a:pt x="0" y="336"/>
                  </a:lnTo>
                  <a:lnTo>
                    <a:pt x="9" y="314"/>
                  </a:lnTo>
                  <a:lnTo>
                    <a:pt x="19" y="294"/>
                  </a:lnTo>
                  <a:lnTo>
                    <a:pt x="28" y="275"/>
                  </a:lnTo>
                  <a:lnTo>
                    <a:pt x="39" y="257"/>
                  </a:lnTo>
                  <a:lnTo>
                    <a:pt x="49" y="237"/>
                  </a:lnTo>
                  <a:lnTo>
                    <a:pt x="59" y="219"/>
                  </a:lnTo>
                  <a:lnTo>
                    <a:pt x="69" y="200"/>
                  </a:lnTo>
                  <a:lnTo>
                    <a:pt x="80" y="181"/>
                  </a:lnTo>
                  <a:lnTo>
                    <a:pt x="89" y="161"/>
                  </a:lnTo>
                  <a:lnTo>
                    <a:pt x="99" y="142"/>
                  </a:lnTo>
                  <a:lnTo>
                    <a:pt x="107" y="120"/>
                  </a:lnTo>
                  <a:lnTo>
                    <a:pt x="115" y="98"/>
                  </a:lnTo>
                  <a:lnTo>
                    <a:pt x="123" y="76"/>
                  </a:lnTo>
                  <a:lnTo>
                    <a:pt x="128" y="52"/>
                  </a:lnTo>
                  <a:lnTo>
                    <a:pt x="133" y="27"/>
                  </a:lnTo>
                  <a:lnTo>
                    <a:pt x="138" y="0"/>
                  </a:lnTo>
                  <a:lnTo>
                    <a:pt x="158" y="2"/>
                  </a:lnTo>
                  <a:lnTo>
                    <a:pt x="154" y="31"/>
                  </a:lnTo>
                  <a:lnTo>
                    <a:pt x="148" y="56"/>
                  </a:lnTo>
                  <a:lnTo>
                    <a:pt x="141" y="81"/>
                  </a:lnTo>
                  <a:lnTo>
                    <a:pt x="133" y="105"/>
                  </a:lnTo>
                  <a:lnTo>
                    <a:pt x="125" y="127"/>
                  </a:lnTo>
                  <a:lnTo>
                    <a:pt x="117" y="148"/>
                  </a:lnTo>
                  <a:lnTo>
                    <a:pt x="107" y="170"/>
                  </a:lnTo>
                  <a:lnTo>
                    <a:pt x="98" y="190"/>
                  </a:lnTo>
                  <a:lnTo>
                    <a:pt x="88" y="209"/>
                  </a:lnTo>
                  <a:lnTo>
                    <a:pt x="77" y="228"/>
                  </a:lnTo>
                  <a:lnTo>
                    <a:pt x="67" y="246"/>
                  </a:lnTo>
                  <a:lnTo>
                    <a:pt x="57" y="266"/>
                  </a:lnTo>
                  <a:lnTo>
                    <a:pt x="47" y="284"/>
                  </a:lnTo>
                  <a:lnTo>
                    <a:pt x="38" y="304"/>
                  </a:lnTo>
                  <a:lnTo>
                    <a:pt x="27" y="323"/>
                  </a:lnTo>
                  <a:lnTo>
                    <a:pt x="18" y="343"/>
                  </a:lnTo>
                  <a:lnTo>
                    <a:pt x="0" y="336"/>
                  </a:lnTo>
                  <a:close/>
                </a:path>
              </a:pathLst>
            </a:custGeom>
            <a:solidFill>
              <a:srgbClr val="000000"/>
            </a:solidFill>
            <a:ln w="9525">
              <a:noFill/>
              <a:round/>
            </a:ln>
          </p:spPr>
          <p:txBody>
            <a:bodyPr/>
            <a:lstStyle/>
            <a:p>
              <a:endParaRPr lang="zh-CN" altLang="en-US"/>
            </a:p>
          </p:txBody>
        </p:sp>
        <p:sp>
          <p:nvSpPr>
            <p:cNvPr id="17827" name="Freeform 365"/>
            <p:cNvSpPr/>
            <p:nvPr/>
          </p:nvSpPr>
          <p:spPr bwMode="auto">
            <a:xfrm>
              <a:off x="1815" y="1702"/>
              <a:ext cx="28" cy="66"/>
            </a:xfrm>
            <a:custGeom>
              <a:avLst/>
              <a:gdLst>
                <a:gd name="T0" fmla="*/ 1 w 54"/>
                <a:gd name="T1" fmla="*/ 1 h 132"/>
                <a:gd name="T2" fmla="*/ 1 w 54"/>
                <a:gd name="T3" fmla="*/ 1 h 132"/>
                <a:gd name="T4" fmla="*/ 1 w 54"/>
                <a:gd name="T5" fmla="*/ 1 h 132"/>
                <a:gd name="T6" fmla="*/ 1 w 54"/>
                <a:gd name="T7" fmla="*/ 1 h 132"/>
                <a:gd name="T8" fmla="*/ 1 w 54"/>
                <a:gd name="T9" fmla="*/ 1 h 132"/>
                <a:gd name="T10" fmla="*/ 1 w 54"/>
                <a:gd name="T11" fmla="*/ 1 h 132"/>
                <a:gd name="T12" fmla="*/ 1 w 54"/>
                <a:gd name="T13" fmla="*/ 1 h 132"/>
                <a:gd name="T14" fmla="*/ 0 w 54"/>
                <a:gd name="T15" fmla="*/ 1 h 132"/>
                <a:gd name="T16" fmla="*/ 0 w 54"/>
                <a:gd name="T17" fmla="*/ 1 h 132"/>
                <a:gd name="T18" fmla="*/ 1 w 54"/>
                <a:gd name="T19" fmla="*/ 0 h 132"/>
                <a:gd name="T20" fmla="*/ 1 w 54"/>
                <a:gd name="T21" fmla="*/ 1 h 132"/>
                <a:gd name="T22" fmla="*/ 1 w 54"/>
                <a:gd name="T23" fmla="*/ 1 h 132"/>
                <a:gd name="T24" fmla="*/ 1 w 54"/>
                <a:gd name="T25" fmla="*/ 1 h 132"/>
                <a:gd name="T26" fmla="*/ 1 w 54"/>
                <a:gd name="T27" fmla="*/ 1 h 132"/>
                <a:gd name="T28" fmla="*/ 1 w 54"/>
                <a:gd name="T29" fmla="*/ 1 h 132"/>
                <a:gd name="T30" fmla="*/ 1 w 54"/>
                <a:gd name="T31" fmla="*/ 1 h 132"/>
                <a:gd name="T32" fmla="*/ 1 w 54"/>
                <a:gd name="T33" fmla="*/ 1 h 132"/>
                <a:gd name="T34" fmla="*/ 1 w 54"/>
                <a:gd name="T35" fmla="*/ 1 h 132"/>
                <a:gd name="T36" fmla="*/ 1 w 54"/>
                <a:gd name="T37" fmla="*/ 1 h 132"/>
                <a:gd name="T38" fmla="*/ 1 w 54"/>
                <a:gd name="T39" fmla="*/ 1 h 132"/>
                <a:gd name="T40" fmla="*/ 1 w 54"/>
                <a:gd name="T41" fmla="*/ 1 h 1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32"/>
                <a:gd name="T65" fmla="*/ 54 w 54"/>
                <a:gd name="T66" fmla="*/ 132 h 1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32">
                  <a:moveTo>
                    <a:pt x="38" y="132"/>
                  </a:moveTo>
                  <a:lnTo>
                    <a:pt x="39" y="132"/>
                  </a:lnTo>
                  <a:lnTo>
                    <a:pt x="30" y="121"/>
                  </a:lnTo>
                  <a:lnTo>
                    <a:pt x="22" y="106"/>
                  </a:lnTo>
                  <a:lnTo>
                    <a:pt x="14" y="88"/>
                  </a:lnTo>
                  <a:lnTo>
                    <a:pt x="9" y="70"/>
                  </a:lnTo>
                  <a:lnTo>
                    <a:pt x="3" y="52"/>
                  </a:lnTo>
                  <a:lnTo>
                    <a:pt x="0" y="33"/>
                  </a:lnTo>
                  <a:lnTo>
                    <a:pt x="0" y="15"/>
                  </a:lnTo>
                  <a:lnTo>
                    <a:pt x="3" y="0"/>
                  </a:lnTo>
                  <a:lnTo>
                    <a:pt x="21" y="7"/>
                  </a:lnTo>
                  <a:lnTo>
                    <a:pt x="20" y="17"/>
                  </a:lnTo>
                  <a:lnTo>
                    <a:pt x="20" y="31"/>
                  </a:lnTo>
                  <a:lnTo>
                    <a:pt x="23" y="47"/>
                  </a:lnTo>
                  <a:lnTo>
                    <a:pt x="27" y="65"/>
                  </a:lnTo>
                  <a:lnTo>
                    <a:pt x="33" y="81"/>
                  </a:lnTo>
                  <a:lnTo>
                    <a:pt x="41" y="96"/>
                  </a:lnTo>
                  <a:lnTo>
                    <a:pt x="46" y="109"/>
                  </a:lnTo>
                  <a:lnTo>
                    <a:pt x="53" y="118"/>
                  </a:lnTo>
                  <a:lnTo>
                    <a:pt x="54" y="118"/>
                  </a:lnTo>
                  <a:lnTo>
                    <a:pt x="38" y="132"/>
                  </a:lnTo>
                  <a:close/>
                </a:path>
              </a:pathLst>
            </a:custGeom>
            <a:solidFill>
              <a:srgbClr val="000000"/>
            </a:solidFill>
            <a:ln w="9525">
              <a:noFill/>
              <a:round/>
            </a:ln>
          </p:spPr>
          <p:txBody>
            <a:bodyPr/>
            <a:lstStyle/>
            <a:p>
              <a:endParaRPr lang="zh-CN" altLang="en-US"/>
            </a:p>
          </p:txBody>
        </p:sp>
        <p:sp>
          <p:nvSpPr>
            <p:cNvPr id="17828" name="Freeform 366"/>
            <p:cNvSpPr/>
            <p:nvPr/>
          </p:nvSpPr>
          <p:spPr bwMode="auto">
            <a:xfrm>
              <a:off x="1823" y="1761"/>
              <a:ext cx="28" cy="62"/>
            </a:xfrm>
            <a:custGeom>
              <a:avLst/>
              <a:gdLst>
                <a:gd name="T0" fmla="*/ 0 w 55"/>
                <a:gd name="T1" fmla="*/ 1 h 124"/>
                <a:gd name="T2" fmla="*/ 0 w 55"/>
                <a:gd name="T3" fmla="*/ 1 h 124"/>
                <a:gd name="T4" fmla="*/ 1 w 55"/>
                <a:gd name="T5" fmla="*/ 1 h 124"/>
                <a:gd name="T6" fmla="*/ 1 w 55"/>
                <a:gd name="T7" fmla="*/ 1 h 124"/>
                <a:gd name="T8" fmla="*/ 1 w 55"/>
                <a:gd name="T9" fmla="*/ 1 h 124"/>
                <a:gd name="T10" fmla="*/ 1 w 55"/>
                <a:gd name="T11" fmla="*/ 1 h 124"/>
                <a:gd name="T12" fmla="*/ 1 w 55"/>
                <a:gd name="T13" fmla="*/ 1 h 124"/>
                <a:gd name="T14" fmla="*/ 1 w 55"/>
                <a:gd name="T15" fmla="*/ 1 h 124"/>
                <a:gd name="T16" fmla="*/ 1 w 55"/>
                <a:gd name="T17" fmla="*/ 1 h 124"/>
                <a:gd name="T18" fmla="*/ 1 w 55"/>
                <a:gd name="T19" fmla="*/ 1 h 124"/>
                <a:gd name="T20" fmla="*/ 1 w 55"/>
                <a:gd name="T21" fmla="*/ 0 h 124"/>
                <a:gd name="T22" fmla="*/ 1 w 55"/>
                <a:gd name="T23" fmla="*/ 1 h 124"/>
                <a:gd name="T24" fmla="*/ 1 w 55"/>
                <a:gd name="T25" fmla="*/ 1 h 124"/>
                <a:gd name="T26" fmla="*/ 1 w 55"/>
                <a:gd name="T27" fmla="*/ 1 h 124"/>
                <a:gd name="T28" fmla="*/ 1 w 55"/>
                <a:gd name="T29" fmla="*/ 1 h 124"/>
                <a:gd name="T30" fmla="*/ 1 w 55"/>
                <a:gd name="T31" fmla="*/ 1 h 124"/>
                <a:gd name="T32" fmla="*/ 1 w 55"/>
                <a:gd name="T33" fmla="*/ 1 h 124"/>
                <a:gd name="T34" fmla="*/ 1 w 55"/>
                <a:gd name="T35" fmla="*/ 1 h 124"/>
                <a:gd name="T36" fmla="*/ 1 w 55"/>
                <a:gd name="T37" fmla="*/ 1 h 124"/>
                <a:gd name="T38" fmla="*/ 1 w 55"/>
                <a:gd name="T39" fmla="*/ 1 h 124"/>
                <a:gd name="T40" fmla="*/ 0 w 55"/>
                <a:gd name="T41" fmla="*/ 1 h 1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5"/>
                <a:gd name="T64" fmla="*/ 0 h 124"/>
                <a:gd name="T65" fmla="*/ 55 w 55"/>
                <a:gd name="T66" fmla="*/ 124 h 1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5" h="124">
                  <a:moveTo>
                    <a:pt x="0" y="108"/>
                  </a:moveTo>
                  <a:lnTo>
                    <a:pt x="0" y="108"/>
                  </a:lnTo>
                  <a:lnTo>
                    <a:pt x="12" y="99"/>
                  </a:lnTo>
                  <a:lnTo>
                    <a:pt x="21" y="88"/>
                  </a:lnTo>
                  <a:lnTo>
                    <a:pt x="28" y="75"/>
                  </a:lnTo>
                  <a:lnTo>
                    <a:pt x="34" y="62"/>
                  </a:lnTo>
                  <a:lnTo>
                    <a:pt x="35" y="50"/>
                  </a:lnTo>
                  <a:lnTo>
                    <a:pt x="34" y="37"/>
                  </a:lnTo>
                  <a:lnTo>
                    <a:pt x="30" y="26"/>
                  </a:lnTo>
                  <a:lnTo>
                    <a:pt x="23" y="14"/>
                  </a:lnTo>
                  <a:lnTo>
                    <a:pt x="39" y="0"/>
                  </a:lnTo>
                  <a:lnTo>
                    <a:pt x="48" y="16"/>
                  </a:lnTo>
                  <a:lnTo>
                    <a:pt x="54" y="32"/>
                  </a:lnTo>
                  <a:lnTo>
                    <a:pt x="55" y="50"/>
                  </a:lnTo>
                  <a:lnTo>
                    <a:pt x="52" y="67"/>
                  </a:lnTo>
                  <a:lnTo>
                    <a:pt x="46" y="84"/>
                  </a:lnTo>
                  <a:lnTo>
                    <a:pt x="37" y="99"/>
                  </a:lnTo>
                  <a:lnTo>
                    <a:pt x="26" y="113"/>
                  </a:lnTo>
                  <a:lnTo>
                    <a:pt x="12" y="124"/>
                  </a:lnTo>
                  <a:lnTo>
                    <a:pt x="0" y="108"/>
                  </a:lnTo>
                  <a:close/>
                </a:path>
              </a:pathLst>
            </a:custGeom>
            <a:solidFill>
              <a:srgbClr val="000000"/>
            </a:solidFill>
            <a:ln w="9525">
              <a:noFill/>
              <a:round/>
            </a:ln>
          </p:spPr>
          <p:txBody>
            <a:bodyPr/>
            <a:lstStyle/>
            <a:p>
              <a:endParaRPr lang="zh-CN" altLang="en-US"/>
            </a:p>
          </p:txBody>
        </p:sp>
        <p:sp>
          <p:nvSpPr>
            <p:cNvPr id="17829" name="Freeform 367"/>
            <p:cNvSpPr/>
            <p:nvPr/>
          </p:nvSpPr>
          <p:spPr bwMode="auto">
            <a:xfrm>
              <a:off x="1619" y="1815"/>
              <a:ext cx="210" cy="60"/>
            </a:xfrm>
            <a:custGeom>
              <a:avLst/>
              <a:gdLst>
                <a:gd name="T0" fmla="*/ 0 w 420"/>
                <a:gd name="T1" fmla="*/ 1 h 120"/>
                <a:gd name="T2" fmla="*/ 1 w 420"/>
                <a:gd name="T3" fmla="*/ 1 h 120"/>
                <a:gd name="T4" fmla="*/ 1 w 420"/>
                <a:gd name="T5" fmla="*/ 1 h 120"/>
                <a:gd name="T6" fmla="*/ 1 w 420"/>
                <a:gd name="T7" fmla="*/ 1 h 120"/>
                <a:gd name="T8" fmla="*/ 1 w 420"/>
                <a:gd name="T9" fmla="*/ 1 h 120"/>
                <a:gd name="T10" fmla="*/ 1 w 420"/>
                <a:gd name="T11" fmla="*/ 1 h 120"/>
                <a:gd name="T12" fmla="*/ 1 w 420"/>
                <a:gd name="T13" fmla="*/ 1 h 120"/>
                <a:gd name="T14" fmla="*/ 1 w 420"/>
                <a:gd name="T15" fmla="*/ 1 h 120"/>
                <a:gd name="T16" fmla="*/ 1 w 420"/>
                <a:gd name="T17" fmla="*/ 1 h 120"/>
                <a:gd name="T18" fmla="*/ 1 w 420"/>
                <a:gd name="T19" fmla="*/ 1 h 120"/>
                <a:gd name="T20" fmla="*/ 1 w 420"/>
                <a:gd name="T21" fmla="*/ 1 h 120"/>
                <a:gd name="T22" fmla="*/ 1 w 420"/>
                <a:gd name="T23" fmla="*/ 1 h 120"/>
                <a:gd name="T24" fmla="*/ 1 w 420"/>
                <a:gd name="T25" fmla="*/ 1 h 120"/>
                <a:gd name="T26" fmla="*/ 1 w 420"/>
                <a:gd name="T27" fmla="*/ 1 h 120"/>
                <a:gd name="T28" fmla="*/ 1 w 420"/>
                <a:gd name="T29" fmla="*/ 1 h 120"/>
                <a:gd name="T30" fmla="*/ 1 w 420"/>
                <a:gd name="T31" fmla="*/ 1 h 120"/>
                <a:gd name="T32" fmla="*/ 1 w 420"/>
                <a:gd name="T33" fmla="*/ 1 h 120"/>
                <a:gd name="T34" fmla="*/ 1 w 420"/>
                <a:gd name="T35" fmla="*/ 0 h 120"/>
                <a:gd name="T36" fmla="*/ 1 w 420"/>
                <a:gd name="T37" fmla="*/ 1 h 120"/>
                <a:gd name="T38" fmla="*/ 1 w 420"/>
                <a:gd name="T39" fmla="*/ 1 h 120"/>
                <a:gd name="T40" fmla="*/ 1 w 420"/>
                <a:gd name="T41" fmla="*/ 1 h 120"/>
                <a:gd name="T42" fmla="*/ 1 w 420"/>
                <a:gd name="T43" fmla="*/ 1 h 120"/>
                <a:gd name="T44" fmla="*/ 1 w 420"/>
                <a:gd name="T45" fmla="*/ 1 h 120"/>
                <a:gd name="T46" fmla="*/ 1 w 420"/>
                <a:gd name="T47" fmla="*/ 1 h 120"/>
                <a:gd name="T48" fmla="*/ 1 w 420"/>
                <a:gd name="T49" fmla="*/ 1 h 120"/>
                <a:gd name="T50" fmla="*/ 1 w 420"/>
                <a:gd name="T51" fmla="*/ 1 h 120"/>
                <a:gd name="T52" fmla="*/ 1 w 420"/>
                <a:gd name="T53" fmla="*/ 1 h 120"/>
                <a:gd name="T54" fmla="*/ 1 w 420"/>
                <a:gd name="T55" fmla="*/ 1 h 120"/>
                <a:gd name="T56" fmla="*/ 1 w 420"/>
                <a:gd name="T57" fmla="*/ 1 h 120"/>
                <a:gd name="T58" fmla="*/ 1 w 420"/>
                <a:gd name="T59" fmla="*/ 1 h 120"/>
                <a:gd name="T60" fmla="*/ 1 w 420"/>
                <a:gd name="T61" fmla="*/ 1 h 120"/>
                <a:gd name="T62" fmla="*/ 1 w 420"/>
                <a:gd name="T63" fmla="*/ 1 h 120"/>
                <a:gd name="T64" fmla="*/ 1 w 420"/>
                <a:gd name="T65" fmla="*/ 1 h 120"/>
                <a:gd name="T66" fmla="*/ 1 w 420"/>
                <a:gd name="T67" fmla="*/ 1 h 120"/>
                <a:gd name="T68" fmla="*/ 1 w 420"/>
                <a:gd name="T69" fmla="*/ 1 h 120"/>
                <a:gd name="T70" fmla="*/ 1 w 420"/>
                <a:gd name="T71" fmla="*/ 1 h 120"/>
                <a:gd name="T72" fmla="*/ 1 w 420"/>
                <a:gd name="T73" fmla="*/ 1 h 120"/>
                <a:gd name="T74" fmla="*/ 1 w 420"/>
                <a:gd name="T75" fmla="*/ 1 h 120"/>
                <a:gd name="T76" fmla="*/ 0 w 420"/>
                <a:gd name="T77" fmla="*/ 1 h 120"/>
                <a:gd name="T78" fmla="*/ 1 w 420"/>
                <a:gd name="T79" fmla="*/ 1 h 120"/>
                <a:gd name="T80" fmla="*/ 1 w 420"/>
                <a:gd name="T81" fmla="*/ 1 h 120"/>
                <a:gd name="T82" fmla="*/ 0 w 420"/>
                <a:gd name="T83" fmla="*/ 1 h 1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0"/>
                <a:gd name="T127" fmla="*/ 0 h 120"/>
                <a:gd name="T128" fmla="*/ 420 w 420"/>
                <a:gd name="T129" fmla="*/ 120 h 1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0" h="120">
                  <a:moveTo>
                    <a:pt x="0" y="108"/>
                  </a:moveTo>
                  <a:lnTo>
                    <a:pt x="11" y="99"/>
                  </a:lnTo>
                  <a:lnTo>
                    <a:pt x="31" y="98"/>
                  </a:lnTo>
                  <a:lnTo>
                    <a:pt x="56" y="96"/>
                  </a:lnTo>
                  <a:lnTo>
                    <a:pt x="82" y="92"/>
                  </a:lnTo>
                  <a:lnTo>
                    <a:pt x="110" y="89"/>
                  </a:lnTo>
                  <a:lnTo>
                    <a:pt x="138" y="84"/>
                  </a:lnTo>
                  <a:lnTo>
                    <a:pt x="166" y="80"/>
                  </a:lnTo>
                  <a:lnTo>
                    <a:pt x="195" y="73"/>
                  </a:lnTo>
                  <a:lnTo>
                    <a:pt x="225" y="67"/>
                  </a:lnTo>
                  <a:lnTo>
                    <a:pt x="253" y="61"/>
                  </a:lnTo>
                  <a:lnTo>
                    <a:pt x="282" y="53"/>
                  </a:lnTo>
                  <a:lnTo>
                    <a:pt x="307" y="45"/>
                  </a:lnTo>
                  <a:lnTo>
                    <a:pt x="332" y="37"/>
                  </a:lnTo>
                  <a:lnTo>
                    <a:pt x="356" y="28"/>
                  </a:lnTo>
                  <a:lnTo>
                    <a:pt x="375" y="19"/>
                  </a:lnTo>
                  <a:lnTo>
                    <a:pt x="395" y="10"/>
                  </a:lnTo>
                  <a:lnTo>
                    <a:pt x="408" y="0"/>
                  </a:lnTo>
                  <a:lnTo>
                    <a:pt x="420" y="16"/>
                  </a:lnTo>
                  <a:lnTo>
                    <a:pt x="404" y="28"/>
                  </a:lnTo>
                  <a:lnTo>
                    <a:pt x="385" y="37"/>
                  </a:lnTo>
                  <a:lnTo>
                    <a:pt x="363" y="46"/>
                  </a:lnTo>
                  <a:lnTo>
                    <a:pt x="339" y="56"/>
                  </a:lnTo>
                  <a:lnTo>
                    <a:pt x="314" y="64"/>
                  </a:lnTo>
                  <a:lnTo>
                    <a:pt x="286" y="72"/>
                  </a:lnTo>
                  <a:lnTo>
                    <a:pt x="258" y="80"/>
                  </a:lnTo>
                  <a:lnTo>
                    <a:pt x="229" y="88"/>
                  </a:lnTo>
                  <a:lnTo>
                    <a:pt x="200" y="93"/>
                  </a:lnTo>
                  <a:lnTo>
                    <a:pt x="170" y="100"/>
                  </a:lnTo>
                  <a:lnTo>
                    <a:pt x="141" y="105"/>
                  </a:lnTo>
                  <a:lnTo>
                    <a:pt x="112" y="110"/>
                  </a:lnTo>
                  <a:lnTo>
                    <a:pt x="85" y="113"/>
                  </a:lnTo>
                  <a:lnTo>
                    <a:pt x="59" y="116"/>
                  </a:lnTo>
                  <a:lnTo>
                    <a:pt x="33" y="119"/>
                  </a:lnTo>
                  <a:lnTo>
                    <a:pt x="11" y="120"/>
                  </a:lnTo>
                  <a:lnTo>
                    <a:pt x="21" y="111"/>
                  </a:lnTo>
                  <a:lnTo>
                    <a:pt x="11" y="120"/>
                  </a:lnTo>
                  <a:lnTo>
                    <a:pt x="3" y="116"/>
                  </a:lnTo>
                  <a:lnTo>
                    <a:pt x="0" y="110"/>
                  </a:lnTo>
                  <a:lnTo>
                    <a:pt x="3" y="103"/>
                  </a:lnTo>
                  <a:lnTo>
                    <a:pt x="11" y="99"/>
                  </a:lnTo>
                  <a:lnTo>
                    <a:pt x="0" y="108"/>
                  </a:lnTo>
                  <a:close/>
                </a:path>
              </a:pathLst>
            </a:custGeom>
            <a:solidFill>
              <a:srgbClr val="000000"/>
            </a:solidFill>
            <a:ln w="9525">
              <a:noFill/>
              <a:round/>
            </a:ln>
          </p:spPr>
          <p:txBody>
            <a:bodyPr/>
            <a:lstStyle/>
            <a:p>
              <a:endParaRPr lang="zh-CN" altLang="en-US"/>
            </a:p>
          </p:txBody>
        </p:sp>
        <p:sp>
          <p:nvSpPr>
            <p:cNvPr id="17830" name="Freeform 368"/>
            <p:cNvSpPr/>
            <p:nvPr/>
          </p:nvSpPr>
          <p:spPr bwMode="auto">
            <a:xfrm>
              <a:off x="1609" y="1869"/>
              <a:ext cx="20" cy="81"/>
            </a:xfrm>
            <a:custGeom>
              <a:avLst/>
              <a:gdLst>
                <a:gd name="T0" fmla="*/ 1 w 40"/>
                <a:gd name="T1" fmla="*/ 1 h 161"/>
                <a:gd name="T2" fmla="*/ 0 w 40"/>
                <a:gd name="T3" fmla="*/ 1 h 161"/>
                <a:gd name="T4" fmla="*/ 1 w 40"/>
                <a:gd name="T5" fmla="*/ 1 h 161"/>
                <a:gd name="T6" fmla="*/ 1 w 40"/>
                <a:gd name="T7" fmla="*/ 1 h 161"/>
                <a:gd name="T8" fmla="*/ 1 w 40"/>
                <a:gd name="T9" fmla="*/ 1 h 161"/>
                <a:gd name="T10" fmla="*/ 1 w 40"/>
                <a:gd name="T11" fmla="*/ 1 h 161"/>
                <a:gd name="T12" fmla="*/ 1 w 40"/>
                <a:gd name="T13" fmla="*/ 1 h 161"/>
                <a:gd name="T14" fmla="*/ 1 w 40"/>
                <a:gd name="T15" fmla="*/ 1 h 161"/>
                <a:gd name="T16" fmla="*/ 1 w 40"/>
                <a:gd name="T17" fmla="*/ 1 h 161"/>
                <a:gd name="T18" fmla="*/ 1 w 40"/>
                <a:gd name="T19" fmla="*/ 0 h 161"/>
                <a:gd name="T20" fmla="*/ 1 w 40"/>
                <a:gd name="T21" fmla="*/ 1 h 161"/>
                <a:gd name="T22" fmla="*/ 1 w 40"/>
                <a:gd name="T23" fmla="*/ 1 h 161"/>
                <a:gd name="T24" fmla="*/ 1 w 40"/>
                <a:gd name="T25" fmla="*/ 1 h 161"/>
                <a:gd name="T26" fmla="*/ 1 w 40"/>
                <a:gd name="T27" fmla="*/ 1 h 161"/>
                <a:gd name="T28" fmla="*/ 1 w 40"/>
                <a:gd name="T29" fmla="*/ 1 h 161"/>
                <a:gd name="T30" fmla="*/ 1 w 40"/>
                <a:gd name="T31" fmla="*/ 1 h 161"/>
                <a:gd name="T32" fmla="*/ 1 w 40"/>
                <a:gd name="T33" fmla="*/ 1 h 161"/>
                <a:gd name="T34" fmla="*/ 1 w 40"/>
                <a:gd name="T35" fmla="*/ 1 h 161"/>
                <a:gd name="T36" fmla="*/ 1 w 40"/>
                <a:gd name="T37" fmla="*/ 1 h 161"/>
                <a:gd name="T38" fmla="*/ 1 w 40"/>
                <a:gd name="T39" fmla="*/ 1 h 161"/>
                <a:gd name="T40" fmla="*/ 1 w 40"/>
                <a:gd name="T41" fmla="*/ 1 h 161"/>
                <a:gd name="T42" fmla="*/ 1 w 40"/>
                <a:gd name="T43" fmla="*/ 1 h 161"/>
                <a:gd name="T44" fmla="*/ 1 w 40"/>
                <a:gd name="T45" fmla="*/ 1 h 161"/>
                <a:gd name="T46" fmla="*/ 1 w 40"/>
                <a:gd name="T47" fmla="*/ 1 h 161"/>
                <a:gd name="T48" fmla="*/ 0 w 40"/>
                <a:gd name="T49" fmla="*/ 1 h 161"/>
                <a:gd name="T50" fmla="*/ 1 w 40"/>
                <a:gd name="T51" fmla="*/ 1 h 1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61"/>
                <a:gd name="T80" fmla="*/ 40 w 40"/>
                <a:gd name="T81" fmla="*/ 161 h 16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61">
                  <a:moveTo>
                    <a:pt x="1" y="148"/>
                  </a:moveTo>
                  <a:lnTo>
                    <a:pt x="0" y="150"/>
                  </a:lnTo>
                  <a:lnTo>
                    <a:pt x="2" y="131"/>
                  </a:lnTo>
                  <a:lnTo>
                    <a:pt x="5" y="112"/>
                  </a:lnTo>
                  <a:lnTo>
                    <a:pt x="7" y="94"/>
                  </a:lnTo>
                  <a:lnTo>
                    <a:pt x="10" y="74"/>
                  </a:lnTo>
                  <a:lnTo>
                    <a:pt x="13" y="54"/>
                  </a:lnTo>
                  <a:lnTo>
                    <a:pt x="15" y="36"/>
                  </a:lnTo>
                  <a:lnTo>
                    <a:pt x="17" y="18"/>
                  </a:lnTo>
                  <a:lnTo>
                    <a:pt x="19" y="0"/>
                  </a:lnTo>
                  <a:lnTo>
                    <a:pt x="40" y="3"/>
                  </a:lnTo>
                  <a:lnTo>
                    <a:pt x="38" y="20"/>
                  </a:lnTo>
                  <a:lnTo>
                    <a:pt x="35" y="38"/>
                  </a:lnTo>
                  <a:lnTo>
                    <a:pt x="33" y="57"/>
                  </a:lnTo>
                  <a:lnTo>
                    <a:pt x="31" y="76"/>
                  </a:lnTo>
                  <a:lnTo>
                    <a:pt x="27" y="96"/>
                  </a:lnTo>
                  <a:lnTo>
                    <a:pt x="25" y="114"/>
                  </a:lnTo>
                  <a:lnTo>
                    <a:pt x="23" y="134"/>
                  </a:lnTo>
                  <a:lnTo>
                    <a:pt x="21" y="152"/>
                  </a:lnTo>
                  <a:lnTo>
                    <a:pt x="19" y="154"/>
                  </a:lnTo>
                  <a:lnTo>
                    <a:pt x="21" y="152"/>
                  </a:lnTo>
                  <a:lnTo>
                    <a:pt x="17" y="159"/>
                  </a:lnTo>
                  <a:lnTo>
                    <a:pt x="9" y="161"/>
                  </a:lnTo>
                  <a:lnTo>
                    <a:pt x="2" y="158"/>
                  </a:lnTo>
                  <a:lnTo>
                    <a:pt x="0" y="150"/>
                  </a:lnTo>
                  <a:lnTo>
                    <a:pt x="1" y="148"/>
                  </a:lnTo>
                  <a:close/>
                </a:path>
              </a:pathLst>
            </a:custGeom>
            <a:solidFill>
              <a:srgbClr val="000000"/>
            </a:solidFill>
            <a:ln w="9525">
              <a:noFill/>
              <a:round/>
            </a:ln>
          </p:spPr>
          <p:txBody>
            <a:bodyPr/>
            <a:lstStyle/>
            <a:p>
              <a:endParaRPr lang="zh-CN" altLang="en-US"/>
            </a:p>
          </p:txBody>
        </p:sp>
        <p:sp>
          <p:nvSpPr>
            <p:cNvPr id="17831" name="Freeform 369"/>
            <p:cNvSpPr/>
            <p:nvPr/>
          </p:nvSpPr>
          <p:spPr bwMode="auto">
            <a:xfrm>
              <a:off x="1595" y="1943"/>
              <a:ext cx="24" cy="41"/>
            </a:xfrm>
            <a:custGeom>
              <a:avLst/>
              <a:gdLst>
                <a:gd name="T0" fmla="*/ 1 w 48"/>
                <a:gd name="T1" fmla="*/ 1 h 82"/>
                <a:gd name="T2" fmla="*/ 1 w 48"/>
                <a:gd name="T3" fmla="*/ 1 h 82"/>
                <a:gd name="T4" fmla="*/ 1 w 48"/>
                <a:gd name="T5" fmla="*/ 1 h 82"/>
                <a:gd name="T6" fmla="*/ 1 w 48"/>
                <a:gd name="T7" fmla="*/ 1 h 82"/>
                <a:gd name="T8" fmla="*/ 1 w 48"/>
                <a:gd name="T9" fmla="*/ 1 h 82"/>
                <a:gd name="T10" fmla="*/ 1 w 48"/>
                <a:gd name="T11" fmla="*/ 1 h 82"/>
                <a:gd name="T12" fmla="*/ 1 w 48"/>
                <a:gd name="T13" fmla="*/ 1 h 82"/>
                <a:gd name="T14" fmla="*/ 1 w 48"/>
                <a:gd name="T15" fmla="*/ 1 h 82"/>
                <a:gd name="T16" fmla="*/ 1 w 48"/>
                <a:gd name="T17" fmla="*/ 1 h 82"/>
                <a:gd name="T18" fmla="*/ 1 w 48"/>
                <a:gd name="T19" fmla="*/ 0 h 82"/>
                <a:gd name="T20" fmla="*/ 1 w 48"/>
                <a:gd name="T21" fmla="*/ 1 h 82"/>
                <a:gd name="T22" fmla="*/ 1 w 48"/>
                <a:gd name="T23" fmla="*/ 1 h 82"/>
                <a:gd name="T24" fmla="*/ 1 w 48"/>
                <a:gd name="T25" fmla="*/ 1 h 82"/>
                <a:gd name="T26" fmla="*/ 1 w 48"/>
                <a:gd name="T27" fmla="*/ 1 h 82"/>
                <a:gd name="T28" fmla="*/ 1 w 48"/>
                <a:gd name="T29" fmla="*/ 1 h 82"/>
                <a:gd name="T30" fmla="*/ 1 w 48"/>
                <a:gd name="T31" fmla="*/ 1 h 82"/>
                <a:gd name="T32" fmla="*/ 1 w 48"/>
                <a:gd name="T33" fmla="*/ 1 h 82"/>
                <a:gd name="T34" fmla="*/ 1 w 48"/>
                <a:gd name="T35" fmla="*/ 1 h 82"/>
                <a:gd name="T36" fmla="*/ 1 w 48"/>
                <a:gd name="T37" fmla="*/ 1 h 82"/>
                <a:gd name="T38" fmla="*/ 0 w 48"/>
                <a:gd name="T39" fmla="*/ 1 h 82"/>
                <a:gd name="T40" fmla="*/ 1 w 48"/>
                <a:gd name="T41" fmla="*/ 1 h 82"/>
                <a:gd name="T42" fmla="*/ 1 w 48"/>
                <a:gd name="T43" fmla="*/ 1 h 82"/>
                <a:gd name="T44" fmla="*/ 1 w 48"/>
                <a:gd name="T45" fmla="*/ 1 h 82"/>
                <a:gd name="T46" fmla="*/ 1 w 48"/>
                <a:gd name="T47" fmla="*/ 1 h 82"/>
                <a:gd name="T48" fmla="*/ 1 w 48"/>
                <a:gd name="T49" fmla="*/ 1 h 82"/>
                <a:gd name="T50" fmla="*/ 1 w 48"/>
                <a:gd name="T51" fmla="*/ 1 h 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82"/>
                <a:gd name="T80" fmla="*/ 48 w 48"/>
                <a:gd name="T81" fmla="*/ 82 h 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82">
                  <a:moveTo>
                    <a:pt x="21" y="72"/>
                  </a:moveTo>
                  <a:lnTo>
                    <a:pt x="2" y="69"/>
                  </a:lnTo>
                  <a:lnTo>
                    <a:pt x="5" y="59"/>
                  </a:lnTo>
                  <a:lnTo>
                    <a:pt x="10" y="51"/>
                  </a:lnTo>
                  <a:lnTo>
                    <a:pt x="13" y="43"/>
                  </a:lnTo>
                  <a:lnTo>
                    <a:pt x="16" y="35"/>
                  </a:lnTo>
                  <a:lnTo>
                    <a:pt x="20" y="26"/>
                  </a:lnTo>
                  <a:lnTo>
                    <a:pt x="23" y="18"/>
                  </a:lnTo>
                  <a:lnTo>
                    <a:pt x="27" y="9"/>
                  </a:lnTo>
                  <a:lnTo>
                    <a:pt x="30" y="0"/>
                  </a:lnTo>
                  <a:lnTo>
                    <a:pt x="48" y="6"/>
                  </a:lnTo>
                  <a:lnTo>
                    <a:pt x="45" y="16"/>
                  </a:lnTo>
                  <a:lnTo>
                    <a:pt x="42" y="25"/>
                  </a:lnTo>
                  <a:lnTo>
                    <a:pt x="38" y="33"/>
                  </a:lnTo>
                  <a:lnTo>
                    <a:pt x="35" y="42"/>
                  </a:lnTo>
                  <a:lnTo>
                    <a:pt x="31" y="50"/>
                  </a:lnTo>
                  <a:lnTo>
                    <a:pt x="28" y="60"/>
                  </a:lnTo>
                  <a:lnTo>
                    <a:pt x="23" y="69"/>
                  </a:lnTo>
                  <a:lnTo>
                    <a:pt x="20" y="78"/>
                  </a:lnTo>
                  <a:lnTo>
                    <a:pt x="0" y="74"/>
                  </a:lnTo>
                  <a:lnTo>
                    <a:pt x="20" y="78"/>
                  </a:lnTo>
                  <a:lnTo>
                    <a:pt x="14" y="82"/>
                  </a:lnTo>
                  <a:lnTo>
                    <a:pt x="6" y="81"/>
                  </a:lnTo>
                  <a:lnTo>
                    <a:pt x="2" y="77"/>
                  </a:lnTo>
                  <a:lnTo>
                    <a:pt x="2" y="69"/>
                  </a:lnTo>
                  <a:lnTo>
                    <a:pt x="21" y="72"/>
                  </a:lnTo>
                  <a:close/>
                </a:path>
              </a:pathLst>
            </a:custGeom>
            <a:solidFill>
              <a:srgbClr val="000000"/>
            </a:solidFill>
            <a:ln w="9525">
              <a:noFill/>
              <a:round/>
            </a:ln>
          </p:spPr>
          <p:txBody>
            <a:bodyPr/>
            <a:lstStyle/>
            <a:p>
              <a:endParaRPr lang="zh-CN" altLang="en-US"/>
            </a:p>
          </p:txBody>
        </p:sp>
        <p:sp>
          <p:nvSpPr>
            <p:cNvPr id="17832" name="Freeform 370"/>
            <p:cNvSpPr/>
            <p:nvPr/>
          </p:nvSpPr>
          <p:spPr bwMode="auto">
            <a:xfrm>
              <a:off x="1584" y="1940"/>
              <a:ext cx="22" cy="40"/>
            </a:xfrm>
            <a:custGeom>
              <a:avLst/>
              <a:gdLst>
                <a:gd name="T0" fmla="*/ 1 w 43"/>
                <a:gd name="T1" fmla="*/ 0 h 80"/>
                <a:gd name="T2" fmla="*/ 1 w 43"/>
                <a:gd name="T3" fmla="*/ 0 h 80"/>
                <a:gd name="T4" fmla="*/ 1 w 43"/>
                <a:gd name="T5" fmla="*/ 1 h 80"/>
                <a:gd name="T6" fmla="*/ 1 w 43"/>
                <a:gd name="T7" fmla="*/ 1 h 80"/>
                <a:gd name="T8" fmla="*/ 1 w 43"/>
                <a:gd name="T9" fmla="*/ 1 h 80"/>
                <a:gd name="T10" fmla="*/ 1 w 43"/>
                <a:gd name="T11" fmla="*/ 1 h 80"/>
                <a:gd name="T12" fmla="*/ 1 w 43"/>
                <a:gd name="T13" fmla="*/ 1 h 80"/>
                <a:gd name="T14" fmla="*/ 1 w 43"/>
                <a:gd name="T15" fmla="*/ 1 h 80"/>
                <a:gd name="T16" fmla="*/ 1 w 43"/>
                <a:gd name="T17" fmla="*/ 1 h 80"/>
                <a:gd name="T18" fmla="*/ 1 w 43"/>
                <a:gd name="T19" fmla="*/ 1 h 80"/>
                <a:gd name="T20" fmla="*/ 1 w 43"/>
                <a:gd name="T21" fmla="*/ 1 h 80"/>
                <a:gd name="T22" fmla="*/ 1 w 43"/>
                <a:gd name="T23" fmla="*/ 1 h 80"/>
                <a:gd name="T24" fmla="*/ 1 w 43"/>
                <a:gd name="T25" fmla="*/ 1 h 80"/>
                <a:gd name="T26" fmla="*/ 1 w 43"/>
                <a:gd name="T27" fmla="*/ 1 h 80"/>
                <a:gd name="T28" fmla="*/ 1 w 43"/>
                <a:gd name="T29" fmla="*/ 1 h 80"/>
                <a:gd name="T30" fmla="*/ 1 w 43"/>
                <a:gd name="T31" fmla="*/ 1 h 80"/>
                <a:gd name="T32" fmla="*/ 1 w 43"/>
                <a:gd name="T33" fmla="*/ 1 h 80"/>
                <a:gd name="T34" fmla="*/ 1 w 43"/>
                <a:gd name="T35" fmla="*/ 1 h 80"/>
                <a:gd name="T36" fmla="*/ 1 w 43"/>
                <a:gd name="T37" fmla="*/ 1 h 80"/>
                <a:gd name="T38" fmla="*/ 0 w 43"/>
                <a:gd name="T39" fmla="*/ 1 h 80"/>
                <a:gd name="T40" fmla="*/ 1 w 43"/>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80"/>
                <a:gd name="T65" fmla="*/ 43 w 43"/>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80">
                  <a:moveTo>
                    <a:pt x="16" y="0"/>
                  </a:moveTo>
                  <a:lnTo>
                    <a:pt x="15" y="0"/>
                  </a:lnTo>
                  <a:lnTo>
                    <a:pt x="21" y="8"/>
                  </a:lnTo>
                  <a:lnTo>
                    <a:pt x="27" y="17"/>
                  </a:lnTo>
                  <a:lnTo>
                    <a:pt x="30" y="27"/>
                  </a:lnTo>
                  <a:lnTo>
                    <a:pt x="34" y="37"/>
                  </a:lnTo>
                  <a:lnTo>
                    <a:pt x="37" y="48"/>
                  </a:lnTo>
                  <a:lnTo>
                    <a:pt x="41" y="60"/>
                  </a:lnTo>
                  <a:lnTo>
                    <a:pt x="42" y="69"/>
                  </a:lnTo>
                  <a:lnTo>
                    <a:pt x="43" y="78"/>
                  </a:lnTo>
                  <a:lnTo>
                    <a:pt x="22" y="80"/>
                  </a:lnTo>
                  <a:lnTo>
                    <a:pt x="21" y="71"/>
                  </a:lnTo>
                  <a:lnTo>
                    <a:pt x="20" y="62"/>
                  </a:lnTo>
                  <a:lnTo>
                    <a:pt x="19" y="53"/>
                  </a:lnTo>
                  <a:lnTo>
                    <a:pt x="16" y="43"/>
                  </a:lnTo>
                  <a:lnTo>
                    <a:pt x="12" y="34"/>
                  </a:lnTo>
                  <a:lnTo>
                    <a:pt x="9" y="26"/>
                  </a:lnTo>
                  <a:lnTo>
                    <a:pt x="5" y="19"/>
                  </a:lnTo>
                  <a:lnTo>
                    <a:pt x="1" y="14"/>
                  </a:lnTo>
                  <a:lnTo>
                    <a:pt x="0" y="14"/>
                  </a:lnTo>
                  <a:lnTo>
                    <a:pt x="16" y="0"/>
                  </a:lnTo>
                  <a:close/>
                </a:path>
              </a:pathLst>
            </a:custGeom>
            <a:solidFill>
              <a:srgbClr val="000000"/>
            </a:solidFill>
            <a:ln w="9525">
              <a:noFill/>
              <a:round/>
            </a:ln>
          </p:spPr>
          <p:txBody>
            <a:bodyPr/>
            <a:lstStyle/>
            <a:p>
              <a:endParaRPr lang="zh-CN" altLang="en-US"/>
            </a:p>
          </p:txBody>
        </p:sp>
        <p:sp>
          <p:nvSpPr>
            <p:cNvPr id="17833" name="Freeform 371"/>
            <p:cNvSpPr/>
            <p:nvPr/>
          </p:nvSpPr>
          <p:spPr bwMode="auto">
            <a:xfrm>
              <a:off x="1548" y="1916"/>
              <a:ext cx="44" cy="31"/>
            </a:xfrm>
            <a:custGeom>
              <a:avLst/>
              <a:gdLst>
                <a:gd name="T0" fmla="*/ 1 w 88"/>
                <a:gd name="T1" fmla="*/ 0 h 62"/>
                <a:gd name="T2" fmla="*/ 1 w 88"/>
                <a:gd name="T3" fmla="*/ 0 h 62"/>
                <a:gd name="T4" fmla="*/ 1 w 88"/>
                <a:gd name="T5" fmla="*/ 1 h 62"/>
                <a:gd name="T6" fmla="*/ 1 w 88"/>
                <a:gd name="T7" fmla="*/ 1 h 62"/>
                <a:gd name="T8" fmla="*/ 1 w 88"/>
                <a:gd name="T9" fmla="*/ 1 h 62"/>
                <a:gd name="T10" fmla="*/ 1 w 88"/>
                <a:gd name="T11" fmla="*/ 1 h 62"/>
                <a:gd name="T12" fmla="*/ 1 w 88"/>
                <a:gd name="T13" fmla="*/ 1 h 62"/>
                <a:gd name="T14" fmla="*/ 1 w 88"/>
                <a:gd name="T15" fmla="*/ 1 h 62"/>
                <a:gd name="T16" fmla="*/ 1 w 88"/>
                <a:gd name="T17" fmla="*/ 1 h 62"/>
                <a:gd name="T18" fmla="*/ 1 w 88"/>
                <a:gd name="T19" fmla="*/ 1 h 62"/>
                <a:gd name="T20" fmla="*/ 1 w 88"/>
                <a:gd name="T21" fmla="*/ 1 h 62"/>
                <a:gd name="T22" fmla="*/ 1 w 88"/>
                <a:gd name="T23" fmla="*/ 1 h 62"/>
                <a:gd name="T24" fmla="*/ 1 w 88"/>
                <a:gd name="T25" fmla="*/ 1 h 62"/>
                <a:gd name="T26" fmla="*/ 1 w 88"/>
                <a:gd name="T27" fmla="*/ 1 h 62"/>
                <a:gd name="T28" fmla="*/ 1 w 88"/>
                <a:gd name="T29" fmla="*/ 1 h 62"/>
                <a:gd name="T30" fmla="*/ 1 w 88"/>
                <a:gd name="T31" fmla="*/ 1 h 62"/>
                <a:gd name="T32" fmla="*/ 1 w 88"/>
                <a:gd name="T33" fmla="*/ 1 h 62"/>
                <a:gd name="T34" fmla="*/ 1 w 88"/>
                <a:gd name="T35" fmla="*/ 1 h 62"/>
                <a:gd name="T36" fmla="*/ 0 w 88"/>
                <a:gd name="T37" fmla="*/ 1 h 62"/>
                <a:gd name="T38" fmla="*/ 0 w 88"/>
                <a:gd name="T39" fmla="*/ 1 h 62"/>
                <a:gd name="T40" fmla="*/ 1 w 88"/>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62"/>
                <a:gd name="T65" fmla="*/ 88 w 88"/>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62">
                  <a:moveTo>
                    <a:pt x="11" y="0"/>
                  </a:moveTo>
                  <a:lnTo>
                    <a:pt x="11" y="0"/>
                  </a:lnTo>
                  <a:lnTo>
                    <a:pt x="20" y="5"/>
                  </a:lnTo>
                  <a:lnTo>
                    <a:pt x="30" y="10"/>
                  </a:lnTo>
                  <a:lnTo>
                    <a:pt x="39" y="14"/>
                  </a:lnTo>
                  <a:lnTo>
                    <a:pt x="49" y="19"/>
                  </a:lnTo>
                  <a:lnTo>
                    <a:pt x="58" y="24"/>
                  </a:lnTo>
                  <a:lnTo>
                    <a:pt x="68" y="31"/>
                  </a:lnTo>
                  <a:lnTo>
                    <a:pt x="79" y="40"/>
                  </a:lnTo>
                  <a:lnTo>
                    <a:pt x="88" y="48"/>
                  </a:lnTo>
                  <a:lnTo>
                    <a:pt x="72" y="62"/>
                  </a:lnTo>
                  <a:lnTo>
                    <a:pt x="65" y="54"/>
                  </a:lnTo>
                  <a:lnTo>
                    <a:pt x="57" y="47"/>
                  </a:lnTo>
                  <a:lnTo>
                    <a:pt x="49" y="33"/>
                  </a:lnTo>
                  <a:lnTo>
                    <a:pt x="40" y="37"/>
                  </a:lnTo>
                  <a:lnTo>
                    <a:pt x="30" y="33"/>
                  </a:lnTo>
                  <a:lnTo>
                    <a:pt x="20" y="28"/>
                  </a:lnTo>
                  <a:lnTo>
                    <a:pt x="9" y="21"/>
                  </a:lnTo>
                  <a:lnTo>
                    <a:pt x="0" y="16"/>
                  </a:lnTo>
                  <a:lnTo>
                    <a:pt x="11" y="0"/>
                  </a:lnTo>
                  <a:close/>
                </a:path>
              </a:pathLst>
            </a:custGeom>
            <a:solidFill>
              <a:srgbClr val="000000"/>
            </a:solidFill>
            <a:ln w="9525">
              <a:noFill/>
              <a:round/>
            </a:ln>
          </p:spPr>
          <p:txBody>
            <a:bodyPr/>
            <a:lstStyle/>
            <a:p>
              <a:endParaRPr lang="zh-CN" altLang="en-US"/>
            </a:p>
          </p:txBody>
        </p:sp>
        <p:sp>
          <p:nvSpPr>
            <p:cNvPr id="17834" name="Freeform 372"/>
            <p:cNvSpPr/>
            <p:nvPr/>
          </p:nvSpPr>
          <p:spPr bwMode="auto">
            <a:xfrm>
              <a:off x="1506" y="1876"/>
              <a:ext cx="48" cy="48"/>
            </a:xfrm>
            <a:custGeom>
              <a:avLst/>
              <a:gdLst>
                <a:gd name="T0" fmla="*/ 1 w 95"/>
                <a:gd name="T1" fmla="*/ 1 h 96"/>
                <a:gd name="T2" fmla="*/ 1 w 95"/>
                <a:gd name="T3" fmla="*/ 1 h 96"/>
                <a:gd name="T4" fmla="*/ 1 w 95"/>
                <a:gd name="T5" fmla="*/ 1 h 96"/>
                <a:gd name="T6" fmla="*/ 1 w 95"/>
                <a:gd name="T7" fmla="*/ 1 h 96"/>
                <a:gd name="T8" fmla="*/ 1 w 95"/>
                <a:gd name="T9" fmla="*/ 1 h 96"/>
                <a:gd name="T10" fmla="*/ 1 w 95"/>
                <a:gd name="T11" fmla="*/ 1 h 96"/>
                <a:gd name="T12" fmla="*/ 1 w 95"/>
                <a:gd name="T13" fmla="*/ 1 h 96"/>
                <a:gd name="T14" fmla="*/ 1 w 95"/>
                <a:gd name="T15" fmla="*/ 1 h 96"/>
                <a:gd name="T16" fmla="*/ 1 w 95"/>
                <a:gd name="T17" fmla="*/ 1 h 96"/>
                <a:gd name="T18" fmla="*/ 1 w 95"/>
                <a:gd name="T19" fmla="*/ 1 h 96"/>
                <a:gd name="T20" fmla="*/ 1 w 95"/>
                <a:gd name="T21" fmla="*/ 1 h 96"/>
                <a:gd name="T22" fmla="*/ 1 w 95"/>
                <a:gd name="T23" fmla="*/ 1 h 96"/>
                <a:gd name="T24" fmla="*/ 1 w 95"/>
                <a:gd name="T25" fmla="*/ 1 h 96"/>
                <a:gd name="T26" fmla="*/ 1 w 95"/>
                <a:gd name="T27" fmla="*/ 1 h 96"/>
                <a:gd name="T28" fmla="*/ 1 w 95"/>
                <a:gd name="T29" fmla="*/ 1 h 96"/>
                <a:gd name="T30" fmla="*/ 1 w 95"/>
                <a:gd name="T31" fmla="*/ 1 h 96"/>
                <a:gd name="T32" fmla="*/ 1 w 95"/>
                <a:gd name="T33" fmla="*/ 1 h 96"/>
                <a:gd name="T34" fmla="*/ 1 w 95"/>
                <a:gd name="T35" fmla="*/ 1 h 96"/>
                <a:gd name="T36" fmla="*/ 1 w 95"/>
                <a:gd name="T37" fmla="*/ 1 h 96"/>
                <a:gd name="T38" fmla="*/ 0 w 95"/>
                <a:gd name="T39" fmla="*/ 1 h 96"/>
                <a:gd name="T40" fmla="*/ 1 w 95"/>
                <a:gd name="T41" fmla="*/ 1 h 96"/>
                <a:gd name="T42" fmla="*/ 0 w 95"/>
                <a:gd name="T43" fmla="*/ 1 h 96"/>
                <a:gd name="T44" fmla="*/ 1 w 95"/>
                <a:gd name="T45" fmla="*/ 1 h 96"/>
                <a:gd name="T46" fmla="*/ 1 w 95"/>
                <a:gd name="T47" fmla="*/ 0 h 96"/>
                <a:gd name="T48" fmla="*/ 1 w 95"/>
                <a:gd name="T49" fmla="*/ 1 h 96"/>
                <a:gd name="T50" fmla="*/ 1 w 95"/>
                <a:gd name="T51" fmla="*/ 1 h 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5"/>
                <a:gd name="T79" fmla="*/ 0 h 96"/>
                <a:gd name="T80" fmla="*/ 95 w 95"/>
                <a:gd name="T81" fmla="*/ 96 h 9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5" h="96">
                  <a:moveTo>
                    <a:pt x="20" y="11"/>
                  </a:moveTo>
                  <a:lnTo>
                    <a:pt x="17" y="2"/>
                  </a:lnTo>
                  <a:lnTo>
                    <a:pt x="27" y="13"/>
                  </a:lnTo>
                  <a:lnTo>
                    <a:pt x="37" y="23"/>
                  </a:lnTo>
                  <a:lnTo>
                    <a:pt x="46" y="34"/>
                  </a:lnTo>
                  <a:lnTo>
                    <a:pt x="57" y="44"/>
                  </a:lnTo>
                  <a:lnTo>
                    <a:pt x="66" y="53"/>
                  </a:lnTo>
                  <a:lnTo>
                    <a:pt x="76" y="63"/>
                  </a:lnTo>
                  <a:lnTo>
                    <a:pt x="86" y="71"/>
                  </a:lnTo>
                  <a:lnTo>
                    <a:pt x="95" y="80"/>
                  </a:lnTo>
                  <a:lnTo>
                    <a:pt x="84" y="96"/>
                  </a:lnTo>
                  <a:lnTo>
                    <a:pt x="72" y="88"/>
                  </a:lnTo>
                  <a:lnTo>
                    <a:pt x="62" y="77"/>
                  </a:lnTo>
                  <a:lnTo>
                    <a:pt x="52" y="67"/>
                  </a:lnTo>
                  <a:lnTo>
                    <a:pt x="43" y="58"/>
                  </a:lnTo>
                  <a:lnTo>
                    <a:pt x="33" y="47"/>
                  </a:lnTo>
                  <a:lnTo>
                    <a:pt x="23" y="37"/>
                  </a:lnTo>
                  <a:lnTo>
                    <a:pt x="13" y="27"/>
                  </a:lnTo>
                  <a:lnTo>
                    <a:pt x="3" y="19"/>
                  </a:lnTo>
                  <a:lnTo>
                    <a:pt x="0" y="11"/>
                  </a:lnTo>
                  <a:lnTo>
                    <a:pt x="3" y="19"/>
                  </a:lnTo>
                  <a:lnTo>
                    <a:pt x="0" y="11"/>
                  </a:lnTo>
                  <a:lnTo>
                    <a:pt x="2" y="4"/>
                  </a:lnTo>
                  <a:lnTo>
                    <a:pt x="9" y="0"/>
                  </a:lnTo>
                  <a:lnTo>
                    <a:pt x="17" y="2"/>
                  </a:lnTo>
                  <a:lnTo>
                    <a:pt x="20" y="11"/>
                  </a:lnTo>
                  <a:close/>
                </a:path>
              </a:pathLst>
            </a:custGeom>
            <a:solidFill>
              <a:srgbClr val="000000"/>
            </a:solidFill>
            <a:ln w="9525">
              <a:noFill/>
              <a:round/>
            </a:ln>
          </p:spPr>
          <p:txBody>
            <a:bodyPr/>
            <a:lstStyle/>
            <a:p>
              <a:endParaRPr lang="zh-CN" altLang="en-US"/>
            </a:p>
          </p:txBody>
        </p:sp>
        <p:sp>
          <p:nvSpPr>
            <p:cNvPr id="17835" name="Freeform 373"/>
            <p:cNvSpPr/>
            <p:nvPr/>
          </p:nvSpPr>
          <p:spPr bwMode="auto">
            <a:xfrm>
              <a:off x="1506" y="1849"/>
              <a:ext cx="11" cy="32"/>
            </a:xfrm>
            <a:custGeom>
              <a:avLst/>
              <a:gdLst>
                <a:gd name="T0" fmla="*/ 1 w 21"/>
                <a:gd name="T1" fmla="*/ 0 h 65"/>
                <a:gd name="T2" fmla="*/ 1 w 21"/>
                <a:gd name="T3" fmla="*/ 0 h 65"/>
                <a:gd name="T4" fmla="*/ 1 w 21"/>
                <a:gd name="T5" fmla="*/ 0 h 65"/>
                <a:gd name="T6" fmla="*/ 1 w 21"/>
                <a:gd name="T7" fmla="*/ 0 h 65"/>
                <a:gd name="T8" fmla="*/ 1 w 21"/>
                <a:gd name="T9" fmla="*/ 0 h 65"/>
                <a:gd name="T10" fmla="*/ 1 w 21"/>
                <a:gd name="T11" fmla="*/ 0 h 65"/>
                <a:gd name="T12" fmla="*/ 1 w 21"/>
                <a:gd name="T13" fmla="*/ 0 h 65"/>
                <a:gd name="T14" fmla="*/ 1 w 21"/>
                <a:gd name="T15" fmla="*/ 0 h 65"/>
                <a:gd name="T16" fmla="*/ 1 w 21"/>
                <a:gd name="T17" fmla="*/ 0 h 65"/>
                <a:gd name="T18" fmla="*/ 1 w 21"/>
                <a:gd name="T19" fmla="*/ 0 h 65"/>
                <a:gd name="T20" fmla="*/ 0 w 21"/>
                <a:gd name="T21" fmla="*/ 0 h 65"/>
                <a:gd name="T22" fmla="*/ 0 w 21"/>
                <a:gd name="T23" fmla="*/ 0 h 65"/>
                <a:gd name="T24" fmla="*/ 0 w 21"/>
                <a:gd name="T25" fmla="*/ 0 h 65"/>
                <a:gd name="T26" fmla="*/ 0 w 21"/>
                <a:gd name="T27" fmla="*/ 0 h 65"/>
                <a:gd name="T28" fmla="*/ 1 w 21"/>
                <a:gd name="T29" fmla="*/ 0 h 65"/>
                <a:gd name="T30" fmla="*/ 1 w 21"/>
                <a:gd name="T31" fmla="*/ 0 h 65"/>
                <a:gd name="T32" fmla="*/ 1 w 21"/>
                <a:gd name="T33" fmla="*/ 0 h 65"/>
                <a:gd name="T34" fmla="*/ 1 w 21"/>
                <a:gd name="T35" fmla="*/ 0 h 65"/>
                <a:gd name="T36" fmla="*/ 1 w 21"/>
                <a:gd name="T37" fmla="*/ 0 h 65"/>
                <a:gd name="T38" fmla="*/ 1 w 21"/>
                <a:gd name="T39" fmla="*/ 0 h 65"/>
                <a:gd name="T40" fmla="*/ 1 w 21"/>
                <a:gd name="T41" fmla="*/ 0 h 65"/>
                <a:gd name="T42" fmla="*/ 1 w 21"/>
                <a:gd name="T43" fmla="*/ 0 h 65"/>
                <a:gd name="T44" fmla="*/ 1 w 21"/>
                <a:gd name="T45" fmla="*/ 0 h 65"/>
                <a:gd name="T46" fmla="*/ 1 w 21"/>
                <a:gd name="T47" fmla="*/ 0 h 65"/>
                <a:gd name="T48" fmla="*/ 1 w 21"/>
                <a:gd name="T49" fmla="*/ 0 h 65"/>
                <a:gd name="T50" fmla="*/ 1 w 21"/>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
                <a:gd name="T79" fmla="*/ 0 h 65"/>
                <a:gd name="T80" fmla="*/ 21 w 21"/>
                <a:gd name="T81" fmla="*/ 65 h 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 h="65">
                  <a:moveTo>
                    <a:pt x="17" y="2"/>
                  </a:moveTo>
                  <a:lnTo>
                    <a:pt x="21" y="10"/>
                  </a:lnTo>
                  <a:lnTo>
                    <a:pt x="21" y="17"/>
                  </a:lnTo>
                  <a:lnTo>
                    <a:pt x="21" y="24"/>
                  </a:lnTo>
                  <a:lnTo>
                    <a:pt x="21" y="31"/>
                  </a:lnTo>
                  <a:lnTo>
                    <a:pt x="21" y="38"/>
                  </a:lnTo>
                  <a:lnTo>
                    <a:pt x="20" y="45"/>
                  </a:lnTo>
                  <a:lnTo>
                    <a:pt x="20" y="51"/>
                  </a:lnTo>
                  <a:lnTo>
                    <a:pt x="20" y="58"/>
                  </a:lnTo>
                  <a:lnTo>
                    <a:pt x="20" y="65"/>
                  </a:lnTo>
                  <a:lnTo>
                    <a:pt x="0" y="65"/>
                  </a:lnTo>
                  <a:lnTo>
                    <a:pt x="0" y="58"/>
                  </a:lnTo>
                  <a:lnTo>
                    <a:pt x="0" y="51"/>
                  </a:lnTo>
                  <a:lnTo>
                    <a:pt x="0" y="43"/>
                  </a:lnTo>
                  <a:lnTo>
                    <a:pt x="1" y="36"/>
                  </a:lnTo>
                  <a:lnTo>
                    <a:pt x="1" y="31"/>
                  </a:lnTo>
                  <a:lnTo>
                    <a:pt x="1" y="24"/>
                  </a:lnTo>
                  <a:lnTo>
                    <a:pt x="1" y="17"/>
                  </a:lnTo>
                  <a:lnTo>
                    <a:pt x="1" y="10"/>
                  </a:lnTo>
                  <a:lnTo>
                    <a:pt x="5" y="19"/>
                  </a:lnTo>
                  <a:lnTo>
                    <a:pt x="1" y="10"/>
                  </a:lnTo>
                  <a:lnTo>
                    <a:pt x="4" y="2"/>
                  </a:lnTo>
                  <a:lnTo>
                    <a:pt x="11" y="0"/>
                  </a:lnTo>
                  <a:lnTo>
                    <a:pt x="18" y="2"/>
                  </a:lnTo>
                  <a:lnTo>
                    <a:pt x="21" y="10"/>
                  </a:lnTo>
                  <a:lnTo>
                    <a:pt x="17" y="2"/>
                  </a:lnTo>
                  <a:close/>
                </a:path>
              </a:pathLst>
            </a:custGeom>
            <a:solidFill>
              <a:srgbClr val="000000"/>
            </a:solidFill>
            <a:ln w="9525">
              <a:noFill/>
              <a:round/>
            </a:ln>
          </p:spPr>
          <p:txBody>
            <a:bodyPr/>
            <a:lstStyle/>
            <a:p>
              <a:endParaRPr lang="zh-CN" altLang="en-US"/>
            </a:p>
          </p:txBody>
        </p:sp>
        <p:sp>
          <p:nvSpPr>
            <p:cNvPr id="17836" name="Freeform 374"/>
            <p:cNvSpPr/>
            <p:nvPr/>
          </p:nvSpPr>
          <p:spPr bwMode="auto">
            <a:xfrm>
              <a:off x="1469" y="1823"/>
              <a:ext cx="45" cy="35"/>
            </a:xfrm>
            <a:custGeom>
              <a:avLst/>
              <a:gdLst>
                <a:gd name="T0" fmla="*/ 1 w 90"/>
                <a:gd name="T1" fmla="*/ 0 h 71"/>
                <a:gd name="T2" fmla="*/ 1 w 90"/>
                <a:gd name="T3" fmla="*/ 0 h 71"/>
                <a:gd name="T4" fmla="*/ 1 w 90"/>
                <a:gd name="T5" fmla="*/ 0 h 71"/>
                <a:gd name="T6" fmla="*/ 1 w 90"/>
                <a:gd name="T7" fmla="*/ 0 h 71"/>
                <a:gd name="T8" fmla="*/ 1 w 90"/>
                <a:gd name="T9" fmla="*/ 0 h 71"/>
                <a:gd name="T10" fmla="*/ 1 w 90"/>
                <a:gd name="T11" fmla="*/ 0 h 71"/>
                <a:gd name="T12" fmla="*/ 1 w 90"/>
                <a:gd name="T13" fmla="*/ 0 h 71"/>
                <a:gd name="T14" fmla="*/ 1 w 90"/>
                <a:gd name="T15" fmla="*/ 0 h 71"/>
                <a:gd name="T16" fmla="*/ 1 w 90"/>
                <a:gd name="T17" fmla="*/ 0 h 71"/>
                <a:gd name="T18" fmla="*/ 1 w 90"/>
                <a:gd name="T19" fmla="*/ 0 h 71"/>
                <a:gd name="T20" fmla="*/ 1 w 90"/>
                <a:gd name="T21" fmla="*/ 0 h 71"/>
                <a:gd name="T22" fmla="*/ 1 w 90"/>
                <a:gd name="T23" fmla="*/ 0 h 71"/>
                <a:gd name="T24" fmla="*/ 1 w 90"/>
                <a:gd name="T25" fmla="*/ 0 h 71"/>
                <a:gd name="T26" fmla="*/ 1 w 90"/>
                <a:gd name="T27" fmla="*/ 0 h 71"/>
                <a:gd name="T28" fmla="*/ 1 w 90"/>
                <a:gd name="T29" fmla="*/ 0 h 71"/>
                <a:gd name="T30" fmla="*/ 1 w 90"/>
                <a:gd name="T31" fmla="*/ 0 h 71"/>
                <a:gd name="T32" fmla="*/ 1 w 90"/>
                <a:gd name="T33" fmla="*/ 0 h 71"/>
                <a:gd name="T34" fmla="*/ 1 w 90"/>
                <a:gd name="T35" fmla="*/ 0 h 71"/>
                <a:gd name="T36" fmla="*/ 1 w 90"/>
                <a:gd name="T37" fmla="*/ 0 h 71"/>
                <a:gd name="T38" fmla="*/ 0 w 90"/>
                <a:gd name="T39" fmla="*/ 0 h 71"/>
                <a:gd name="T40" fmla="*/ 1 w 90"/>
                <a:gd name="T41" fmla="*/ 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0"/>
                <a:gd name="T64" fmla="*/ 0 h 71"/>
                <a:gd name="T65" fmla="*/ 90 w 9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0" h="71">
                  <a:moveTo>
                    <a:pt x="13" y="0"/>
                  </a:moveTo>
                  <a:lnTo>
                    <a:pt x="12" y="0"/>
                  </a:lnTo>
                  <a:lnTo>
                    <a:pt x="22" y="7"/>
                  </a:lnTo>
                  <a:lnTo>
                    <a:pt x="31" y="14"/>
                  </a:lnTo>
                  <a:lnTo>
                    <a:pt x="42" y="21"/>
                  </a:lnTo>
                  <a:lnTo>
                    <a:pt x="52" y="28"/>
                  </a:lnTo>
                  <a:lnTo>
                    <a:pt x="61" y="35"/>
                  </a:lnTo>
                  <a:lnTo>
                    <a:pt x="71" y="42"/>
                  </a:lnTo>
                  <a:lnTo>
                    <a:pt x="80" y="48"/>
                  </a:lnTo>
                  <a:lnTo>
                    <a:pt x="90" y="54"/>
                  </a:lnTo>
                  <a:lnTo>
                    <a:pt x="78" y="71"/>
                  </a:lnTo>
                  <a:lnTo>
                    <a:pt x="69" y="64"/>
                  </a:lnTo>
                  <a:lnTo>
                    <a:pt x="60" y="58"/>
                  </a:lnTo>
                  <a:lnTo>
                    <a:pt x="50" y="51"/>
                  </a:lnTo>
                  <a:lnTo>
                    <a:pt x="41" y="44"/>
                  </a:lnTo>
                  <a:lnTo>
                    <a:pt x="30" y="37"/>
                  </a:lnTo>
                  <a:lnTo>
                    <a:pt x="20" y="30"/>
                  </a:lnTo>
                  <a:lnTo>
                    <a:pt x="11" y="23"/>
                  </a:lnTo>
                  <a:lnTo>
                    <a:pt x="1" y="17"/>
                  </a:lnTo>
                  <a:lnTo>
                    <a:pt x="0" y="17"/>
                  </a:lnTo>
                  <a:lnTo>
                    <a:pt x="13" y="0"/>
                  </a:lnTo>
                  <a:close/>
                </a:path>
              </a:pathLst>
            </a:custGeom>
            <a:solidFill>
              <a:srgbClr val="000000"/>
            </a:solidFill>
            <a:ln w="9525">
              <a:noFill/>
              <a:round/>
            </a:ln>
          </p:spPr>
          <p:txBody>
            <a:bodyPr/>
            <a:lstStyle/>
            <a:p>
              <a:endParaRPr lang="zh-CN" altLang="en-US"/>
            </a:p>
          </p:txBody>
        </p:sp>
        <p:sp>
          <p:nvSpPr>
            <p:cNvPr id="17837" name="Freeform 375"/>
            <p:cNvSpPr/>
            <p:nvPr/>
          </p:nvSpPr>
          <p:spPr bwMode="auto">
            <a:xfrm>
              <a:off x="1427" y="1790"/>
              <a:ext cx="49" cy="41"/>
            </a:xfrm>
            <a:custGeom>
              <a:avLst/>
              <a:gdLst>
                <a:gd name="T0" fmla="*/ 1 w 98"/>
                <a:gd name="T1" fmla="*/ 0 h 83"/>
                <a:gd name="T2" fmla="*/ 1 w 98"/>
                <a:gd name="T3" fmla="*/ 0 h 83"/>
                <a:gd name="T4" fmla="*/ 1 w 98"/>
                <a:gd name="T5" fmla="*/ 0 h 83"/>
                <a:gd name="T6" fmla="*/ 1 w 98"/>
                <a:gd name="T7" fmla="*/ 0 h 83"/>
                <a:gd name="T8" fmla="*/ 1 w 98"/>
                <a:gd name="T9" fmla="*/ 0 h 83"/>
                <a:gd name="T10" fmla="*/ 1 w 98"/>
                <a:gd name="T11" fmla="*/ 0 h 83"/>
                <a:gd name="T12" fmla="*/ 1 w 98"/>
                <a:gd name="T13" fmla="*/ 0 h 83"/>
                <a:gd name="T14" fmla="*/ 1 w 98"/>
                <a:gd name="T15" fmla="*/ 0 h 83"/>
                <a:gd name="T16" fmla="*/ 1 w 98"/>
                <a:gd name="T17" fmla="*/ 0 h 83"/>
                <a:gd name="T18" fmla="*/ 1 w 98"/>
                <a:gd name="T19" fmla="*/ 0 h 83"/>
                <a:gd name="T20" fmla="*/ 1 w 98"/>
                <a:gd name="T21" fmla="*/ 0 h 83"/>
                <a:gd name="T22" fmla="*/ 1 w 98"/>
                <a:gd name="T23" fmla="*/ 0 h 83"/>
                <a:gd name="T24" fmla="*/ 1 w 98"/>
                <a:gd name="T25" fmla="*/ 0 h 83"/>
                <a:gd name="T26" fmla="*/ 1 w 98"/>
                <a:gd name="T27" fmla="*/ 0 h 83"/>
                <a:gd name="T28" fmla="*/ 1 w 98"/>
                <a:gd name="T29" fmla="*/ 0 h 83"/>
                <a:gd name="T30" fmla="*/ 1 w 98"/>
                <a:gd name="T31" fmla="*/ 0 h 83"/>
                <a:gd name="T32" fmla="*/ 1 w 98"/>
                <a:gd name="T33" fmla="*/ 0 h 83"/>
                <a:gd name="T34" fmla="*/ 1 w 98"/>
                <a:gd name="T35" fmla="*/ 0 h 83"/>
                <a:gd name="T36" fmla="*/ 0 w 98"/>
                <a:gd name="T37" fmla="*/ 0 h 83"/>
                <a:gd name="T38" fmla="*/ 0 w 98"/>
                <a:gd name="T39" fmla="*/ 0 h 83"/>
                <a:gd name="T40" fmla="*/ 1 w 98"/>
                <a:gd name="T41" fmla="*/ 0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83"/>
                <a:gd name="T65" fmla="*/ 98 w 98"/>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83">
                  <a:moveTo>
                    <a:pt x="14" y="0"/>
                  </a:moveTo>
                  <a:lnTo>
                    <a:pt x="14" y="0"/>
                  </a:lnTo>
                  <a:lnTo>
                    <a:pt x="24" y="8"/>
                  </a:lnTo>
                  <a:lnTo>
                    <a:pt x="33" y="17"/>
                  </a:lnTo>
                  <a:lnTo>
                    <a:pt x="45" y="25"/>
                  </a:lnTo>
                  <a:lnTo>
                    <a:pt x="55" y="34"/>
                  </a:lnTo>
                  <a:lnTo>
                    <a:pt x="66" y="42"/>
                  </a:lnTo>
                  <a:lnTo>
                    <a:pt x="77" y="50"/>
                  </a:lnTo>
                  <a:lnTo>
                    <a:pt x="87" y="58"/>
                  </a:lnTo>
                  <a:lnTo>
                    <a:pt x="98" y="66"/>
                  </a:lnTo>
                  <a:lnTo>
                    <a:pt x="85" y="83"/>
                  </a:lnTo>
                  <a:lnTo>
                    <a:pt x="75" y="74"/>
                  </a:lnTo>
                  <a:lnTo>
                    <a:pt x="65" y="66"/>
                  </a:lnTo>
                  <a:lnTo>
                    <a:pt x="55" y="58"/>
                  </a:lnTo>
                  <a:lnTo>
                    <a:pt x="44" y="50"/>
                  </a:lnTo>
                  <a:lnTo>
                    <a:pt x="33" y="41"/>
                  </a:lnTo>
                  <a:lnTo>
                    <a:pt x="22" y="33"/>
                  </a:lnTo>
                  <a:lnTo>
                    <a:pt x="10" y="24"/>
                  </a:lnTo>
                  <a:lnTo>
                    <a:pt x="0" y="14"/>
                  </a:lnTo>
                  <a:lnTo>
                    <a:pt x="14" y="0"/>
                  </a:lnTo>
                  <a:close/>
                </a:path>
              </a:pathLst>
            </a:custGeom>
            <a:solidFill>
              <a:srgbClr val="000000"/>
            </a:solidFill>
            <a:ln w="9525">
              <a:noFill/>
              <a:round/>
            </a:ln>
          </p:spPr>
          <p:txBody>
            <a:bodyPr/>
            <a:lstStyle/>
            <a:p>
              <a:endParaRPr lang="zh-CN" altLang="en-US"/>
            </a:p>
          </p:txBody>
        </p:sp>
        <p:sp>
          <p:nvSpPr>
            <p:cNvPr id="17838" name="Freeform 376"/>
            <p:cNvSpPr/>
            <p:nvPr/>
          </p:nvSpPr>
          <p:spPr bwMode="auto">
            <a:xfrm>
              <a:off x="1414" y="1773"/>
              <a:ext cx="20" cy="24"/>
            </a:xfrm>
            <a:custGeom>
              <a:avLst/>
              <a:gdLst>
                <a:gd name="T0" fmla="*/ 1 w 40"/>
                <a:gd name="T1" fmla="*/ 0 h 49"/>
                <a:gd name="T2" fmla="*/ 1 w 40"/>
                <a:gd name="T3" fmla="*/ 0 h 49"/>
                <a:gd name="T4" fmla="*/ 1 w 40"/>
                <a:gd name="T5" fmla="*/ 0 h 49"/>
                <a:gd name="T6" fmla="*/ 1 w 40"/>
                <a:gd name="T7" fmla="*/ 0 h 49"/>
                <a:gd name="T8" fmla="*/ 1 w 40"/>
                <a:gd name="T9" fmla="*/ 0 h 49"/>
                <a:gd name="T10" fmla="*/ 1 w 40"/>
                <a:gd name="T11" fmla="*/ 0 h 49"/>
                <a:gd name="T12" fmla="*/ 1 w 40"/>
                <a:gd name="T13" fmla="*/ 0 h 49"/>
                <a:gd name="T14" fmla="*/ 1 w 40"/>
                <a:gd name="T15" fmla="*/ 0 h 49"/>
                <a:gd name="T16" fmla="*/ 1 w 40"/>
                <a:gd name="T17" fmla="*/ 0 h 49"/>
                <a:gd name="T18" fmla="*/ 1 w 40"/>
                <a:gd name="T19" fmla="*/ 0 h 49"/>
                <a:gd name="T20" fmla="*/ 1 w 40"/>
                <a:gd name="T21" fmla="*/ 0 h 49"/>
                <a:gd name="T22" fmla="*/ 1 w 40"/>
                <a:gd name="T23" fmla="*/ 0 h 49"/>
                <a:gd name="T24" fmla="*/ 1 w 40"/>
                <a:gd name="T25" fmla="*/ 0 h 49"/>
                <a:gd name="T26" fmla="*/ 0 w 40"/>
                <a:gd name="T27" fmla="*/ 0 h 49"/>
                <a:gd name="T28" fmla="*/ 1 w 40"/>
                <a:gd name="T29" fmla="*/ 0 h 49"/>
                <a:gd name="T30" fmla="*/ 1 w 40"/>
                <a:gd name="T31" fmla="*/ 0 h 49"/>
                <a:gd name="T32" fmla="*/ 1 w 40"/>
                <a:gd name="T33" fmla="*/ 0 h 49"/>
                <a:gd name="T34" fmla="*/ 1 w 40"/>
                <a:gd name="T35" fmla="*/ 0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49"/>
                <a:gd name="T56" fmla="*/ 40 w 40"/>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49">
                  <a:moveTo>
                    <a:pt x="10" y="0"/>
                  </a:moveTo>
                  <a:lnTo>
                    <a:pt x="18" y="4"/>
                  </a:lnTo>
                  <a:lnTo>
                    <a:pt x="24" y="13"/>
                  </a:lnTo>
                  <a:lnTo>
                    <a:pt x="30" y="21"/>
                  </a:lnTo>
                  <a:lnTo>
                    <a:pt x="35" y="29"/>
                  </a:lnTo>
                  <a:lnTo>
                    <a:pt x="40" y="35"/>
                  </a:lnTo>
                  <a:lnTo>
                    <a:pt x="26" y="49"/>
                  </a:lnTo>
                  <a:lnTo>
                    <a:pt x="19" y="40"/>
                  </a:lnTo>
                  <a:lnTo>
                    <a:pt x="14" y="32"/>
                  </a:lnTo>
                  <a:lnTo>
                    <a:pt x="8" y="24"/>
                  </a:lnTo>
                  <a:lnTo>
                    <a:pt x="2" y="17"/>
                  </a:lnTo>
                  <a:lnTo>
                    <a:pt x="10" y="21"/>
                  </a:lnTo>
                  <a:lnTo>
                    <a:pt x="3" y="17"/>
                  </a:lnTo>
                  <a:lnTo>
                    <a:pt x="0" y="11"/>
                  </a:lnTo>
                  <a:lnTo>
                    <a:pt x="3" y="4"/>
                  </a:lnTo>
                  <a:lnTo>
                    <a:pt x="10" y="0"/>
                  </a:lnTo>
                  <a:lnTo>
                    <a:pt x="17" y="4"/>
                  </a:lnTo>
                  <a:lnTo>
                    <a:pt x="10" y="0"/>
                  </a:lnTo>
                  <a:close/>
                </a:path>
              </a:pathLst>
            </a:custGeom>
            <a:solidFill>
              <a:srgbClr val="000000"/>
            </a:solidFill>
            <a:ln w="9525">
              <a:noFill/>
              <a:round/>
            </a:ln>
          </p:spPr>
          <p:txBody>
            <a:bodyPr/>
            <a:lstStyle/>
            <a:p>
              <a:endParaRPr lang="zh-CN" altLang="en-US"/>
            </a:p>
          </p:txBody>
        </p:sp>
        <p:sp>
          <p:nvSpPr>
            <p:cNvPr id="17839" name="Freeform 377"/>
            <p:cNvSpPr/>
            <p:nvPr/>
          </p:nvSpPr>
          <p:spPr bwMode="auto">
            <a:xfrm>
              <a:off x="1323" y="1745"/>
              <a:ext cx="96" cy="38"/>
            </a:xfrm>
            <a:custGeom>
              <a:avLst/>
              <a:gdLst>
                <a:gd name="T0" fmla="*/ 1 w 192"/>
                <a:gd name="T1" fmla="*/ 0 h 76"/>
                <a:gd name="T2" fmla="*/ 1 w 192"/>
                <a:gd name="T3" fmla="*/ 0 h 76"/>
                <a:gd name="T4" fmla="*/ 1 w 192"/>
                <a:gd name="T5" fmla="*/ 1 h 76"/>
                <a:gd name="T6" fmla="*/ 1 w 192"/>
                <a:gd name="T7" fmla="*/ 1 h 76"/>
                <a:gd name="T8" fmla="*/ 1 w 192"/>
                <a:gd name="T9" fmla="*/ 1 h 76"/>
                <a:gd name="T10" fmla="*/ 1 w 192"/>
                <a:gd name="T11" fmla="*/ 1 h 76"/>
                <a:gd name="T12" fmla="*/ 1 w 192"/>
                <a:gd name="T13" fmla="*/ 1 h 76"/>
                <a:gd name="T14" fmla="*/ 1 w 192"/>
                <a:gd name="T15" fmla="*/ 1 h 76"/>
                <a:gd name="T16" fmla="*/ 1 w 192"/>
                <a:gd name="T17" fmla="*/ 1 h 76"/>
                <a:gd name="T18" fmla="*/ 1 w 192"/>
                <a:gd name="T19" fmla="*/ 1 h 76"/>
                <a:gd name="T20" fmla="*/ 1 w 192"/>
                <a:gd name="T21" fmla="*/ 1 h 76"/>
                <a:gd name="T22" fmla="*/ 1 w 192"/>
                <a:gd name="T23" fmla="*/ 1 h 76"/>
                <a:gd name="T24" fmla="*/ 1 w 192"/>
                <a:gd name="T25" fmla="*/ 1 h 76"/>
                <a:gd name="T26" fmla="*/ 1 w 192"/>
                <a:gd name="T27" fmla="*/ 1 h 76"/>
                <a:gd name="T28" fmla="*/ 1 w 192"/>
                <a:gd name="T29" fmla="*/ 1 h 76"/>
                <a:gd name="T30" fmla="*/ 1 w 192"/>
                <a:gd name="T31" fmla="*/ 1 h 76"/>
                <a:gd name="T32" fmla="*/ 1 w 192"/>
                <a:gd name="T33" fmla="*/ 1 h 76"/>
                <a:gd name="T34" fmla="*/ 1 w 192"/>
                <a:gd name="T35" fmla="*/ 1 h 76"/>
                <a:gd name="T36" fmla="*/ 1 w 192"/>
                <a:gd name="T37" fmla="*/ 1 h 76"/>
                <a:gd name="T38" fmla="*/ 1 w 192"/>
                <a:gd name="T39" fmla="*/ 1 h 76"/>
                <a:gd name="T40" fmla="*/ 1 w 192"/>
                <a:gd name="T41" fmla="*/ 1 h 76"/>
                <a:gd name="T42" fmla="*/ 1 w 192"/>
                <a:gd name="T43" fmla="*/ 1 h 76"/>
                <a:gd name="T44" fmla="*/ 1 w 192"/>
                <a:gd name="T45" fmla="*/ 1 h 76"/>
                <a:gd name="T46" fmla="*/ 1 w 192"/>
                <a:gd name="T47" fmla="*/ 1 h 76"/>
                <a:gd name="T48" fmla="*/ 1 w 192"/>
                <a:gd name="T49" fmla="*/ 1 h 76"/>
                <a:gd name="T50" fmla="*/ 1 w 192"/>
                <a:gd name="T51" fmla="*/ 1 h 76"/>
                <a:gd name="T52" fmla="*/ 1 w 192"/>
                <a:gd name="T53" fmla="*/ 1 h 76"/>
                <a:gd name="T54" fmla="*/ 1 w 192"/>
                <a:gd name="T55" fmla="*/ 1 h 76"/>
                <a:gd name="T56" fmla="*/ 1 w 192"/>
                <a:gd name="T57" fmla="*/ 1 h 76"/>
                <a:gd name="T58" fmla="*/ 1 w 192"/>
                <a:gd name="T59" fmla="*/ 1 h 76"/>
                <a:gd name="T60" fmla="*/ 1 w 192"/>
                <a:gd name="T61" fmla="*/ 1 h 76"/>
                <a:gd name="T62" fmla="*/ 1 w 192"/>
                <a:gd name="T63" fmla="*/ 1 h 76"/>
                <a:gd name="T64" fmla="*/ 1 w 192"/>
                <a:gd name="T65" fmla="*/ 1 h 76"/>
                <a:gd name="T66" fmla="*/ 1 w 192"/>
                <a:gd name="T67" fmla="*/ 1 h 76"/>
                <a:gd name="T68" fmla="*/ 0 w 192"/>
                <a:gd name="T69" fmla="*/ 1 h 76"/>
                <a:gd name="T70" fmla="*/ 0 w 192"/>
                <a:gd name="T71" fmla="*/ 1 h 76"/>
                <a:gd name="T72" fmla="*/ 1 w 192"/>
                <a:gd name="T73" fmla="*/ 0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2"/>
                <a:gd name="T112" fmla="*/ 0 h 76"/>
                <a:gd name="T113" fmla="*/ 192 w 192"/>
                <a:gd name="T114" fmla="*/ 76 h 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2" h="76">
                  <a:moveTo>
                    <a:pt x="13" y="0"/>
                  </a:moveTo>
                  <a:lnTo>
                    <a:pt x="13" y="0"/>
                  </a:lnTo>
                  <a:lnTo>
                    <a:pt x="22" y="8"/>
                  </a:lnTo>
                  <a:lnTo>
                    <a:pt x="34" y="16"/>
                  </a:lnTo>
                  <a:lnTo>
                    <a:pt x="44" y="23"/>
                  </a:lnTo>
                  <a:lnTo>
                    <a:pt x="54" y="30"/>
                  </a:lnTo>
                  <a:lnTo>
                    <a:pt x="65" y="35"/>
                  </a:lnTo>
                  <a:lnTo>
                    <a:pt x="75" y="39"/>
                  </a:lnTo>
                  <a:lnTo>
                    <a:pt x="86" y="43"/>
                  </a:lnTo>
                  <a:lnTo>
                    <a:pt x="96" y="45"/>
                  </a:lnTo>
                  <a:lnTo>
                    <a:pt x="109" y="47"/>
                  </a:lnTo>
                  <a:lnTo>
                    <a:pt x="120" y="49"/>
                  </a:lnTo>
                  <a:lnTo>
                    <a:pt x="131" y="52"/>
                  </a:lnTo>
                  <a:lnTo>
                    <a:pt x="143" y="53"/>
                  </a:lnTo>
                  <a:lnTo>
                    <a:pt x="156" y="54"/>
                  </a:lnTo>
                  <a:lnTo>
                    <a:pt x="168" y="54"/>
                  </a:lnTo>
                  <a:lnTo>
                    <a:pt x="181" y="55"/>
                  </a:lnTo>
                  <a:lnTo>
                    <a:pt x="192" y="55"/>
                  </a:lnTo>
                  <a:lnTo>
                    <a:pt x="192" y="76"/>
                  </a:lnTo>
                  <a:lnTo>
                    <a:pt x="179" y="76"/>
                  </a:lnTo>
                  <a:lnTo>
                    <a:pt x="166" y="75"/>
                  </a:lnTo>
                  <a:lnTo>
                    <a:pt x="153" y="75"/>
                  </a:lnTo>
                  <a:lnTo>
                    <a:pt x="141" y="74"/>
                  </a:lnTo>
                  <a:lnTo>
                    <a:pt x="128" y="72"/>
                  </a:lnTo>
                  <a:lnTo>
                    <a:pt x="116" y="70"/>
                  </a:lnTo>
                  <a:lnTo>
                    <a:pt x="104" y="68"/>
                  </a:lnTo>
                  <a:lnTo>
                    <a:pt x="92" y="66"/>
                  </a:lnTo>
                  <a:lnTo>
                    <a:pt x="79" y="61"/>
                  </a:lnTo>
                  <a:lnTo>
                    <a:pt x="68" y="58"/>
                  </a:lnTo>
                  <a:lnTo>
                    <a:pt x="55" y="53"/>
                  </a:lnTo>
                  <a:lnTo>
                    <a:pt x="45" y="46"/>
                  </a:lnTo>
                  <a:lnTo>
                    <a:pt x="33" y="39"/>
                  </a:lnTo>
                  <a:lnTo>
                    <a:pt x="22" y="32"/>
                  </a:lnTo>
                  <a:lnTo>
                    <a:pt x="11" y="24"/>
                  </a:lnTo>
                  <a:lnTo>
                    <a:pt x="0" y="14"/>
                  </a:lnTo>
                  <a:lnTo>
                    <a:pt x="13" y="0"/>
                  </a:lnTo>
                  <a:close/>
                </a:path>
              </a:pathLst>
            </a:custGeom>
            <a:solidFill>
              <a:srgbClr val="000000"/>
            </a:solidFill>
            <a:ln w="9525">
              <a:noFill/>
              <a:round/>
            </a:ln>
          </p:spPr>
          <p:txBody>
            <a:bodyPr/>
            <a:lstStyle/>
            <a:p>
              <a:endParaRPr lang="zh-CN" altLang="en-US"/>
            </a:p>
          </p:txBody>
        </p:sp>
        <p:sp>
          <p:nvSpPr>
            <p:cNvPr id="17840" name="Freeform 378"/>
            <p:cNvSpPr/>
            <p:nvPr/>
          </p:nvSpPr>
          <p:spPr bwMode="auto">
            <a:xfrm>
              <a:off x="1299" y="1707"/>
              <a:ext cx="31" cy="45"/>
            </a:xfrm>
            <a:custGeom>
              <a:avLst/>
              <a:gdLst>
                <a:gd name="T0" fmla="*/ 1 w 60"/>
                <a:gd name="T1" fmla="*/ 0 h 90"/>
                <a:gd name="T2" fmla="*/ 1 w 60"/>
                <a:gd name="T3" fmla="*/ 0 h 90"/>
                <a:gd name="T4" fmla="*/ 1 w 60"/>
                <a:gd name="T5" fmla="*/ 1 h 90"/>
                <a:gd name="T6" fmla="*/ 1 w 60"/>
                <a:gd name="T7" fmla="*/ 1 h 90"/>
                <a:gd name="T8" fmla="*/ 1 w 60"/>
                <a:gd name="T9" fmla="*/ 1 h 90"/>
                <a:gd name="T10" fmla="*/ 1 w 60"/>
                <a:gd name="T11" fmla="*/ 1 h 90"/>
                <a:gd name="T12" fmla="*/ 1 w 60"/>
                <a:gd name="T13" fmla="*/ 1 h 90"/>
                <a:gd name="T14" fmla="*/ 1 w 60"/>
                <a:gd name="T15" fmla="*/ 1 h 90"/>
                <a:gd name="T16" fmla="*/ 1 w 60"/>
                <a:gd name="T17" fmla="*/ 1 h 90"/>
                <a:gd name="T18" fmla="*/ 1 w 60"/>
                <a:gd name="T19" fmla="*/ 1 h 90"/>
                <a:gd name="T20" fmla="*/ 1 w 60"/>
                <a:gd name="T21" fmla="*/ 1 h 90"/>
                <a:gd name="T22" fmla="*/ 1 w 60"/>
                <a:gd name="T23" fmla="*/ 1 h 90"/>
                <a:gd name="T24" fmla="*/ 1 w 60"/>
                <a:gd name="T25" fmla="*/ 1 h 90"/>
                <a:gd name="T26" fmla="*/ 1 w 60"/>
                <a:gd name="T27" fmla="*/ 1 h 90"/>
                <a:gd name="T28" fmla="*/ 1 w 60"/>
                <a:gd name="T29" fmla="*/ 1 h 90"/>
                <a:gd name="T30" fmla="*/ 1 w 60"/>
                <a:gd name="T31" fmla="*/ 1 h 90"/>
                <a:gd name="T32" fmla="*/ 1 w 60"/>
                <a:gd name="T33" fmla="*/ 1 h 90"/>
                <a:gd name="T34" fmla="*/ 1 w 60"/>
                <a:gd name="T35" fmla="*/ 1 h 90"/>
                <a:gd name="T36" fmla="*/ 0 w 60"/>
                <a:gd name="T37" fmla="*/ 1 h 90"/>
                <a:gd name="T38" fmla="*/ 0 w 60"/>
                <a:gd name="T39" fmla="*/ 1 h 90"/>
                <a:gd name="T40" fmla="*/ 1 w 60"/>
                <a:gd name="T41" fmla="*/ 0 h 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90"/>
                <a:gd name="T65" fmla="*/ 60 w 60"/>
                <a:gd name="T66" fmla="*/ 90 h 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90">
                  <a:moveTo>
                    <a:pt x="20" y="0"/>
                  </a:moveTo>
                  <a:lnTo>
                    <a:pt x="20" y="0"/>
                  </a:lnTo>
                  <a:lnTo>
                    <a:pt x="22" y="11"/>
                  </a:lnTo>
                  <a:lnTo>
                    <a:pt x="24" y="21"/>
                  </a:lnTo>
                  <a:lnTo>
                    <a:pt x="28" y="31"/>
                  </a:lnTo>
                  <a:lnTo>
                    <a:pt x="33" y="40"/>
                  </a:lnTo>
                  <a:lnTo>
                    <a:pt x="39" y="50"/>
                  </a:lnTo>
                  <a:lnTo>
                    <a:pt x="45" y="60"/>
                  </a:lnTo>
                  <a:lnTo>
                    <a:pt x="52" y="68"/>
                  </a:lnTo>
                  <a:lnTo>
                    <a:pt x="60" y="76"/>
                  </a:lnTo>
                  <a:lnTo>
                    <a:pt x="47" y="90"/>
                  </a:lnTo>
                  <a:lnTo>
                    <a:pt x="39" y="82"/>
                  </a:lnTo>
                  <a:lnTo>
                    <a:pt x="29" y="71"/>
                  </a:lnTo>
                  <a:lnTo>
                    <a:pt x="23" y="61"/>
                  </a:lnTo>
                  <a:lnTo>
                    <a:pt x="15" y="50"/>
                  </a:lnTo>
                  <a:lnTo>
                    <a:pt x="10" y="38"/>
                  </a:lnTo>
                  <a:lnTo>
                    <a:pt x="6" y="28"/>
                  </a:lnTo>
                  <a:lnTo>
                    <a:pt x="1" y="15"/>
                  </a:lnTo>
                  <a:lnTo>
                    <a:pt x="0" y="2"/>
                  </a:lnTo>
                  <a:lnTo>
                    <a:pt x="20" y="0"/>
                  </a:lnTo>
                  <a:close/>
                </a:path>
              </a:pathLst>
            </a:custGeom>
            <a:solidFill>
              <a:srgbClr val="000000"/>
            </a:solidFill>
            <a:ln w="9525">
              <a:noFill/>
              <a:round/>
            </a:ln>
          </p:spPr>
          <p:txBody>
            <a:bodyPr/>
            <a:lstStyle/>
            <a:p>
              <a:endParaRPr lang="zh-CN" altLang="en-US"/>
            </a:p>
          </p:txBody>
        </p:sp>
        <p:sp>
          <p:nvSpPr>
            <p:cNvPr id="17841" name="Freeform 379"/>
            <p:cNvSpPr/>
            <p:nvPr/>
          </p:nvSpPr>
          <p:spPr bwMode="auto">
            <a:xfrm>
              <a:off x="1299" y="1667"/>
              <a:ext cx="40" cy="41"/>
            </a:xfrm>
            <a:custGeom>
              <a:avLst/>
              <a:gdLst>
                <a:gd name="T0" fmla="*/ 1 w 78"/>
                <a:gd name="T1" fmla="*/ 1 h 81"/>
                <a:gd name="T2" fmla="*/ 1 w 78"/>
                <a:gd name="T3" fmla="*/ 1 h 81"/>
                <a:gd name="T4" fmla="*/ 1 w 78"/>
                <a:gd name="T5" fmla="*/ 1 h 81"/>
                <a:gd name="T6" fmla="*/ 1 w 78"/>
                <a:gd name="T7" fmla="*/ 1 h 81"/>
                <a:gd name="T8" fmla="*/ 1 w 78"/>
                <a:gd name="T9" fmla="*/ 1 h 81"/>
                <a:gd name="T10" fmla="*/ 1 w 78"/>
                <a:gd name="T11" fmla="*/ 1 h 81"/>
                <a:gd name="T12" fmla="*/ 1 w 78"/>
                <a:gd name="T13" fmla="*/ 1 h 81"/>
                <a:gd name="T14" fmla="*/ 1 w 78"/>
                <a:gd name="T15" fmla="*/ 1 h 81"/>
                <a:gd name="T16" fmla="*/ 1 w 78"/>
                <a:gd name="T17" fmla="*/ 1 h 81"/>
                <a:gd name="T18" fmla="*/ 1 w 78"/>
                <a:gd name="T19" fmla="*/ 1 h 81"/>
                <a:gd name="T20" fmla="*/ 0 w 78"/>
                <a:gd name="T21" fmla="*/ 1 h 81"/>
                <a:gd name="T22" fmla="*/ 0 w 78"/>
                <a:gd name="T23" fmla="*/ 1 h 81"/>
                <a:gd name="T24" fmla="*/ 1 w 78"/>
                <a:gd name="T25" fmla="*/ 1 h 81"/>
                <a:gd name="T26" fmla="*/ 1 w 78"/>
                <a:gd name="T27" fmla="*/ 1 h 81"/>
                <a:gd name="T28" fmla="*/ 1 w 78"/>
                <a:gd name="T29" fmla="*/ 1 h 81"/>
                <a:gd name="T30" fmla="*/ 1 w 78"/>
                <a:gd name="T31" fmla="*/ 1 h 81"/>
                <a:gd name="T32" fmla="*/ 1 w 78"/>
                <a:gd name="T33" fmla="*/ 1 h 81"/>
                <a:gd name="T34" fmla="*/ 1 w 78"/>
                <a:gd name="T35" fmla="*/ 1 h 81"/>
                <a:gd name="T36" fmla="*/ 1 w 78"/>
                <a:gd name="T37" fmla="*/ 0 h 81"/>
                <a:gd name="T38" fmla="*/ 1 w 78"/>
                <a:gd name="T39" fmla="*/ 1 h 81"/>
                <a:gd name="T40" fmla="*/ 1 w 78"/>
                <a:gd name="T41" fmla="*/ 0 h 81"/>
                <a:gd name="T42" fmla="*/ 1 w 78"/>
                <a:gd name="T43" fmla="*/ 0 h 81"/>
                <a:gd name="T44" fmla="*/ 1 w 78"/>
                <a:gd name="T45" fmla="*/ 1 h 81"/>
                <a:gd name="T46" fmla="*/ 1 w 78"/>
                <a:gd name="T47" fmla="*/ 1 h 81"/>
                <a:gd name="T48" fmla="*/ 1 w 78"/>
                <a:gd name="T49" fmla="*/ 1 h 81"/>
                <a:gd name="T50" fmla="*/ 1 w 78"/>
                <a:gd name="T51" fmla="*/ 1 h 8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
                <a:gd name="T79" fmla="*/ 0 h 81"/>
                <a:gd name="T80" fmla="*/ 78 w 78"/>
                <a:gd name="T81" fmla="*/ 81 h 8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 h="81">
                  <a:moveTo>
                    <a:pt x="78" y="9"/>
                  </a:moveTo>
                  <a:lnTo>
                    <a:pt x="72" y="18"/>
                  </a:lnTo>
                  <a:lnTo>
                    <a:pt x="60" y="22"/>
                  </a:lnTo>
                  <a:lnTo>
                    <a:pt x="51" y="27"/>
                  </a:lnTo>
                  <a:lnTo>
                    <a:pt x="41" y="32"/>
                  </a:lnTo>
                  <a:lnTo>
                    <a:pt x="33" y="39"/>
                  </a:lnTo>
                  <a:lnTo>
                    <a:pt x="27" y="47"/>
                  </a:lnTo>
                  <a:lnTo>
                    <a:pt x="23" y="56"/>
                  </a:lnTo>
                  <a:lnTo>
                    <a:pt x="20" y="67"/>
                  </a:lnTo>
                  <a:lnTo>
                    <a:pt x="20" y="79"/>
                  </a:lnTo>
                  <a:lnTo>
                    <a:pt x="0" y="81"/>
                  </a:lnTo>
                  <a:lnTo>
                    <a:pt x="0" y="64"/>
                  </a:lnTo>
                  <a:lnTo>
                    <a:pt x="4" y="49"/>
                  </a:lnTo>
                  <a:lnTo>
                    <a:pt x="11" y="35"/>
                  </a:lnTo>
                  <a:lnTo>
                    <a:pt x="19" y="25"/>
                  </a:lnTo>
                  <a:lnTo>
                    <a:pt x="29" y="16"/>
                  </a:lnTo>
                  <a:lnTo>
                    <a:pt x="42" y="9"/>
                  </a:lnTo>
                  <a:lnTo>
                    <a:pt x="53" y="3"/>
                  </a:lnTo>
                  <a:lnTo>
                    <a:pt x="65" y="0"/>
                  </a:lnTo>
                  <a:lnTo>
                    <a:pt x="58" y="9"/>
                  </a:lnTo>
                  <a:lnTo>
                    <a:pt x="65" y="0"/>
                  </a:lnTo>
                  <a:lnTo>
                    <a:pt x="73" y="0"/>
                  </a:lnTo>
                  <a:lnTo>
                    <a:pt x="77" y="6"/>
                  </a:lnTo>
                  <a:lnTo>
                    <a:pt x="77" y="12"/>
                  </a:lnTo>
                  <a:lnTo>
                    <a:pt x="72" y="18"/>
                  </a:lnTo>
                  <a:lnTo>
                    <a:pt x="78" y="9"/>
                  </a:lnTo>
                  <a:close/>
                </a:path>
              </a:pathLst>
            </a:custGeom>
            <a:solidFill>
              <a:srgbClr val="000000"/>
            </a:solidFill>
            <a:ln w="9525">
              <a:noFill/>
              <a:round/>
            </a:ln>
          </p:spPr>
          <p:txBody>
            <a:bodyPr/>
            <a:lstStyle/>
            <a:p>
              <a:endParaRPr lang="zh-CN" altLang="en-US"/>
            </a:p>
          </p:txBody>
        </p:sp>
        <p:sp>
          <p:nvSpPr>
            <p:cNvPr id="17842" name="Freeform 380"/>
            <p:cNvSpPr/>
            <p:nvPr/>
          </p:nvSpPr>
          <p:spPr bwMode="auto">
            <a:xfrm>
              <a:off x="1324" y="1475"/>
              <a:ext cx="15" cy="197"/>
            </a:xfrm>
            <a:custGeom>
              <a:avLst/>
              <a:gdLst>
                <a:gd name="T0" fmla="*/ 1 w 29"/>
                <a:gd name="T1" fmla="*/ 1 h 394"/>
                <a:gd name="T2" fmla="*/ 1 w 29"/>
                <a:gd name="T3" fmla="*/ 1 h 394"/>
                <a:gd name="T4" fmla="*/ 1 w 29"/>
                <a:gd name="T5" fmla="*/ 1 h 394"/>
                <a:gd name="T6" fmla="*/ 1 w 29"/>
                <a:gd name="T7" fmla="*/ 1 h 394"/>
                <a:gd name="T8" fmla="*/ 1 w 29"/>
                <a:gd name="T9" fmla="*/ 1 h 394"/>
                <a:gd name="T10" fmla="*/ 1 w 29"/>
                <a:gd name="T11" fmla="*/ 1 h 394"/>
                <a:gd name="T12" fmla="*/ 1 w 29"/>
                <a:gd name="T13" fmla="*/ 1 h 394"/>
                <a:gd name="T14" fmla="*/ 1 w 29"/>
                <a:gd name="T15" fmla="*/ 1 h 394"/>
                <a:gd name="T16" fmla="*/ 1 w 29"/>
                <a:gd name="T17" fmla="*/ 1 h 394"/>
                <a:gd name="T18" fmla="*/ 1 w 29"/>
                <a:gd name="T19" fmla="*/ 1 h 394"/>
                <a:gd name="T20" fmla="*/ 1 w 29"/>
                <a:gd name="T21" fmla="*/ 1 h 394"/>
                <a:gd name="T22" fmla="*/ 1 w 29"/>
                <a:gd name="T23" fmla="*/ 1 h 394"/>
                <a:gd name="T24" fmla="*/ 1 w 29"/>
                <a:gd name="T25" fmla="*/ 1 h 394"/>
                <a:gd name="T26" fmla="*/ 1 w 29"/>
                <a:gd name="T27" fmla="*/ 1 h 394"/>
                <a:gd name="T28" fmla="*/ 1 w 29"/>
                <a:gd name="T29" fmla="*/ 1 h 394"/>
                <a:gd name="T30" fmla="*/ 1 w 29"/>
                <a:gd name="T31" fmla="*/ 1 h 394"/>
                <a:gd name="T32" fmla="*/ 1 w 29"/>
                <a:gd name="T33" fmla="*/ 1 h 394"/>
                <a:gd name="T34" fmla="*/ 1 w 29"/>
                <a:gd name="T35" fmla="*/ 1 h 394"/>
                <a:gd name="T36" fmla="*/ 1 w 29"/>
                <a:gd name="T37" fmla="*/ 1 h 394"/>
                <a:gd name="T38" fmla="*/ 1 w 29"/>
                <a:gd name="T39" fmla="*/ 1 h 394"/>
                <a:gd name="T40" fmla="*/ 1 w 29"/>
                <a:gd name="T41" fmla="*/ 1 h 394"/>
                <a:gd name="T42" fmla="*/ 1 w 29"/>
                <a:gd name="T43" fmla="*/ 1 h 394"/>
                <a:gd name="T44" fmla="*/ 1 w 29"/>
                <a:gd name="T45" fmla="*/ 1 h 394"/>
                <a:gd name="T46" fmla="*/ 1 w 29"/>
                <a:gd name="T47" fmla="*/ 1 h 394"/>
                <a:gd name="T48" fmla="*/ 1 w 29"/>
                <a:gd name="T49" fmla="*/ 1 h 394"/>
                <a:gd name="T50" fmla="*/ 1 w 29"/>
                <a:gd name="T51" fmla="*/ 1 h 394"/>
                <a:gd name="T52" fmla="*/ 1 w 29"/>
                <a:gd name="T53" fmla="*/ 1 h 394"/>
                <a:gd name="T54" fmla="*/ 1 w 29"/>
                <a:gd name="T55" fmla="*/ 1 h 394"/>
                <a:gd name="T56" fmla="*/ 1 w 29"/>
                <a:gd name="T57" fmla="*/ 1 h 394"/>
                <a:gd name="T58" fmla="*/ 1 w 29"/>
                <a:gd name="T59" fmla="*/ 1 h 394"/>
                <a:gd name="T60" fmla="*/ 1 w 29"/>
                <a:gd name="T61" fmla="*/ 1 h 394"/>
                <a:gd name="T62" fmla="*/ 1 w 29"/>
                <a:gd name="T63" fmla="*/ 1 h 394"/>
                <a:gd name="T64" fmla="*/ 1 w 29"/>
                <a:gd name="T65" fmla="*/ 1 h 394"/>
                <a:gd name="T66" fmla="*/ 1 w 29"/>
                <a:gd name="T67" fmla="*/ 1 h 394"/>
                <a:gd name="T68" fmla="*/ 0 w 29"/>
                <a:gd name="T69" fmla="*/ 1 h 394"/>
                <a:gd name="T70" fmla="*/ 1 w 29"/>
                <a:gd name="T71" fmla="*/ 1 h 394"/>
                <a:gd name="T72" fmla="*/ 0 w 29"/>
                <a:gd name="T73" fmla="*/ 1 h 394"/>
                <a:gd name="T74" fmla="*/ 1 w 29"/>
                <a:gd name="T75" fmla="*/ 1 h 394"/>
                <a:gd name="T76" fmla="*/ 1 w 29"/>
                <a:gd name="T77" fmla="*/ 0 h 394"/>
                <a:gd name="T78" fmla="*/ 1 w 29"/>
                <a:gd name="T79" fmla="*/ 1 h 394"/>
                <a:gd name="T80" fmla="*/ 1 w 29"/>
                <a:gd name="T81" fmla="*/ 1 h 394"/>
                <a:gd name="T82" fmla="*/ 1 w 29"/>
                <a:gd name="T83" fmla="*/ 1 h 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
                <a:gd name="T127" fmla="*/ 0 h 394"/>
                <a:gd name="T128" fmla="*/ 29 w 29"/>
                <a:gd name="T129" fmla="*/ 394 h 3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 h="394">
                  <a:moveTo>
                    <a:pt x="14" y="19"/>
                  </a:moveTo>
                  <a:lnTo>
                    <a:pt x="20" y="10"/>
                  </a:lnTo>
                  <a:lnTo>
                    <a:pt x="22" y="34"/>
                  </a:lnTo>
                  <a:lnTo>
                    <a:pt x="22" y="58"/>
                  </a:lnTo>
                  <a:lnTo>
                    <a:pt x="23" y="82"/>
                  </a:lnTo>
                  <a:lnTo>
                    <a:pt x="23" y="105"/>
                  </a:lnTo>
                  <a:lnTo>
                    <a:pt x="24" y="130"/>
                  </a:lnTo>
                  <a:lnTo>
                    <a:pt x="24" y="154"/>
                  </a:lnTo>
                  <a:lnTo>
                    <a:pt x="25" y="178"/>
                  </a:lnTo>
                  <a:lnTo>
                    <a:pt x="25" y="202"/>
                  </a:lnTo>
                  <a:lnTo>
                    <a:pt x="25" y="226"/>
                  </a:lnTo>
                  <a:lnTo>
                    <a:pt x="26" y="250"/>
                  </a:lnTo>
                  <a:lnTo>
                    <a:pt x="26" y="274"/>
                  </a:lnTo>
                  <a:lnTo>
                    <a:pt x="27" y="299"/>
                  </a:lnTo>
                  <a:lnTo>
                    <a:pt x="27" y="322"/>
                  </a:lnTo>
                  <a:lnTo>
                    <a:pt x="28" y="346"/>
                  </a:lnTo>
                  <a:lnTo>
                    <a:pt x="28" y="370"/>
                  </a:lnTo>
                  <a:lnTo>
                    <a:pt x="29" y="394"/>
                  </a:lnTo>
                  <a:lnTo>
                    <a:pt x="9" y="394"/>
                  </a:lnTo>
                  <a:lnTo>
                    <a:pt x="8" y="370"/>
                  </a:lnTo>
                  <a:lnTo>
                    <a:pt x="8" y="346"/>
                  </a:lnTo>
                  <a:lnTo>
                    <a:pt x="7" y="322"/>
                  </a:lnTo>
                  <a:lnTo>
                    <a:pt x="7" y="299"/>
                  </a:lnTo>
                  <a:lnTo>
                    <a:pt x="6" y="274"/>
                  </a:lnTo>
                  <a:lnTo>
                    <a:pt x="6" y="250"/>
                  </a:lnTo>
                  <a:lnTo>
                    <a:pt x="4" y="226"/>
                  </a:lnTo>
                  <a:lnTo>
                    <a:pt x="4" y="202"/>
                  </a:lnTo>
                  <a:lnTo>
                    <a:pt x="4" y="178"/>
                  </a:lnTo>
                  <a:lnTo>
                    <a:pt x="3" y="154"/>
                  </a:lnTo>
                  <a:lnTo>
                    <a:pt x="3" y="130"/>
                  </a:lnTo>
                  <a:lnTo>
                    <a:pt x="2" y="105"/>
                  </a:lnTo>
                  <a:lnTo>
                    <a:pt x="2" y="82"/>
                  </a:lnTo>
                  <a:lnTo>
                    <a:pt x="1" y="58"/>
                  </a:lnTo>
                  <a:lnTo>
                    <a:pt x="1" y="34"/>
                  </a:lnTo>
                  <a:lnTo>
                    <a:pt x="0" y="10"/>
                  </a:lnTo>
                  <a:lnTo>
                    <a:pt x="7" y="1"/>
                  </a:lnTo>
                  <a:lnTo>
                    <a:pt x="0" y="10"/>
                  </a:lnTo>
                  <a:lnTo>
                    <a:pt x="3" y="2"/>
                  </a:lnTo>
                  <a:lnTo>
                    <a:pt x="10" y="0"/>
                  </a:lnTo>
                  <a:lnTo>
                    <a:pt x="17" y="2"/>
                  </a:lnTo>
                  <a:lnTo>
                    <a:pt x="20" y="10"/>
                  </a:lnTo>
                  <a:lnTo>
                    <a:pt x="14" y="19"/>
                  </a:lnTo>
                  <a:close/>
                </a:path>
              </a:pathLst>
            </a:custGeom>
            <a:solidFill>
              <a:srgbClr val="000000"/>
            </a:solidFill>
            <a:ln w="9525">
              <a:noFill/>
              <a:round/>
            </a:ln>
          </p:spPr>
          <p:txBody>
            <a:bodyPr/>
            <a:lstStyle/>
            <a:p>
              <a:endParaRPr lang="zh-CN" altLang="en-US"/>
            </a:p>
          </p:txBody>
        </p:sp>
        <p:sp>
          <p:nvSpPr>
            <p:cNvPr id="17843" name="Freeform 381"/>
            <p:cNvSpPr/>
            <p:nvPr/>
          </p:nvSpPr>
          <p:spPr bwMode="auto">
            <a:xfrm>
              <a:off x="1327" y="1356"/>
              <a:ext cx="329" cy="129"/>
            </a:xfrm>
            <a:custGeom>
              <a:avLst/>
              <a:gdLst>
                <a:gd name="T0" fmla="*/ 1 w 656"/>
                <a:gd name="T1" fmla="*/ 1 h 257"/>
                <a:gd name="T2" fmla="*/ 1 w 656"/>
                <a:gd name="T3" fmla="*/ 1 h 257"/>
                <a:gd name="T4" fmla="*/ 1 w 656"/>
                <a:gd name="T5" fmla="*/ 1 h 257"/>
                <a:gd name="T6" fmla="*/ 1 w 656"/>
                <a:gd name="T7" fmla="*/ 1 h 257"/>
                <a:gd name="T8" fmla="*/ 1 w 656"/>
                <a:gd name="T9" fmla="*/ 1 h 257"/>
                <a:gd name="T10" fmla="*/ 1 w 656"/>
                <a:gd name="T11" fmla="*/ 1 h 257"/>
                <a:gd name="T12" fmla="*/ 1 w 656"/>
                <a:gd name="T13" fmla="*/ 1 h 257"/>
                <a:gd name="T14" fmla="*/ 1 w 656"/>
                <a:gd name="T15" fmla="*/ 1 h 257"/>
                <a:gd name="T16" fmla="*/ 1 w 656"/>
                <a:gd name="T17" fmla="*/ 1 h 257"/>
                <a:gd name="T18" fmla="*/ 1 w 656"/>
                <a:gd name="T19" fmla="*/ 1 h 257"/>
                <a:gd name="T20" fmla="*/ 1 w 656"/>
                <a:gd name="T21" fmla="*/ 1 h 257"/>
                <a:gd name="T22" fmla="*/ 1 w 656"/>
                <a:gd name="T23" fmla="*/ 1 h 257"/>
                <a:gd name="T24" fmla="*/ 1 w 656"/>
                <a:gd name="T25" fmla="*/ 1 h 257"/>
                <a:gd name="T26" fmla="*/ 1 w 656"/>
                <a:gd name="T27" fmla="*/ 1 h 257"/>
                <a:gd name="T28" fmla="*/ 1 w 656"/>
                <a:gd name="T29" fmla="*/ 1 h 257"/>
                <a:gd name="T30" fmla="*/ 1 w 656"/>
                <a:gd name="T31" fmla="*/ 1 h 257"/>
                <a:gd name="T32" fmla="*/ 1 w 656"/>
                <a:gd name="T33" fmla="*/ 1 h 257"/>
                <a:gd name="T34" fmla="*/ 1 w 656"/>
                <a:gd name="T35" fmla="*/ 1 h 257"/>
                <a:gd name="T36" fmla="*/ 0 w 656"/>
                <a:gd name="T37" fmla="*/ 1 h 257"/>
                <a:gd name="T38" fmla="*/ 1 w 656"/>
                <a:gd name="T39" fmla="*/ 1 h 257"/>
                <a:gd name="T40" fmla="*/ 1 w 656"/>
                <a:gd name="T41" fmla="*/ 1 h 257"/>
                <a:gd name="T42" fmla="*/ 1 w 656"/>
                <a:gd name="T43" fmla="*/ 1 h 257"/>
                <a:gd name="T44" fmla="*/ 1 w 656"/>
                <a:gd name="T45" fmla="*/ 1 h 257"/>
                <a:gd name="T46" fmla="*/ 1 w 656"/>
                <a:gd name="T47" fmla="*/ 1 h 257"/>
                <a:gd name="T48" fmla="*/ 1 w 656"/>
                <a:gd name="T49" fmla="*/ 1 h 257"/>
                <a:gd name="T50" fmla="*/ 1 w 656"/>
                <a:gd name="T51" fmla="*/ 1 h 257"/>
                <a:gd name="T52" fmla="*/ 1 w 656"/>
                <a:gd name="T53" fmla="*/ 1 h 257"/>
                <a:gd name="T54" fmla="*/ 1 w 656"/>
                <a:gd name="T55" fmla="*/ 1 h 257"/>
                <a:gd name="T56" fmla="*/ 1 w 656"/>
                <a:gd name="T57" fmla="*/ 1 h 257"/>
                <a:gd name="T58" fmla="*/ 1 w 656"/>
                <a:gd name="T59" fmla="*/ 1 h 257"/>
                <a:gd name="T60" fmla="*/ 1 w 656"/>
                <a:gd name="T61" fmla="*/ 1 h 257"/>
                <a:gd name="T62" fmla="*/ 1 w 656"/>
                <a:gd name="T63" fmla="*/ 1 h 257"/>
                <a:gd name="T64" fmla="*/ 1 w 656"/>
                <a:gd name="T65" fmla="*/ 1 h 257"/>
                <a:gd name="T66" fmla="*/ 1 w 656"/>
                <a:gd name="T67" fmla="*/ 1 h 257"/>
                <a:gd name="T68" fmla="*/ 1 w 656"/>
                <a:gd name="T69" fmla="*/ 0 h 257"/>
                <a:gd name="T70" fmla="*/ 1 w 656"/>
                <a:gd name="T71" fmla="*/ 0 h 257"/>
                <a:gd name="T72" fmla="*/ 1 w 656"/>
                <a:gd name="T73" fmla="*/ 0 h 257"/>
                <a:gd name="T74" fmla="*/ 1 w 656"/>
                <a:gd name="T75" fmla="*/ 0 h 257"/>
                <a:gd name="T76" fmla="*/ 1 w 656"/>
                <a:gd name="T77" fmla="*/ 1 h 257"/>
                <a:gd name="T78" fmla="*/ 1 w 656"/>
                <a:gd name="T79" fmla="*/ 1 h 257"/>
                <a:gd name="T80" fmla="*/ 1 w 656"/>
                <a:gd name="T81" fmla="*/ 1 h 257"/>
                <a:gd name="T82" fmla="*/ 1 w 656"/>
                <a:gd name="T83" fmla="*/ 1 h 2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6"/>
                <a:gd name="T127" fmla="*/ 0 h 257"/>
                <a:gd name="T128" fmla="*/ 656 w 656"/>
                <a:gd name="T129" fmla="*/ 257 h 25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6" h="257">
                  <a:moveTo>
                    <a:pt x="644" y="18"/>
                  </a:moveTo>
                  <a:lnTo>
                    <a:pt x="651" y="18"/>
                  </a:lnTo>
                  <a:lnTo>
                    <a:pt x="611" y="33"/>
                  </a:lnTo>
                  <a:lnTo>
                    <a:pt x="570" y="48"/>
                  </a:lnTo>
                  <a:lnTo>
                    <a:pt x="530" y="63"/>
                  </a:lnTo>
                  <a:lnTo>
                    <a:pt x="490" y="78"/>
                  </a:lnTo>
                  <a:lnTo>
                    <a:pt x="449" y="93"/>
                  </a:lnTo>
                  <a:lnTo>
                    <a:pt x="409" y="108"/>
                  </a:lnTo>
                  <a:lnTo>
                    <a:pt x="369" y="123"/>
                  </a:lnTo>
                  <a:lnTo>
                    <a:pt x="329" y="138"/>
                  </a:lnTo>
                  <a:lnTo>
                    <a:pt x="289" y="153"/>
                  </a:lnTo>
                  <a:lnTo>
                    <a:pt x="248" y="168"/>
                  </a:lnTo>
                  <a:lnTo>
                    <a:pt x="208" y="183"/>
                  </a:lnTo>
                  <a:lnTo>
                    <a:pt x="168" y="197"/>
                  </a:lnTo>
                  <a:lnTo>
                    <a:pt x="127" y="212"/>
                  </a:lnTo>
                  <a:lnTo>
                    <a:pt x="87" y="227"/>
                  </a:lnTo>
                  <a:lnTo>
                    <a:pt x="48" y="242"/>
                  </a:lnTo>
                  <a:lnTo>
                    <a:pt x="7" y="257"/>
                  </a:lnTo>
                  <a:lnTo>
                    <a:pt x="0" y="239"/>
                  </a:lnTo>
                  <a:lnTo>
                    <a:pt x="41" y="224"/>
                  </a:lnTo>
                  <a:lnTo>
                    <a:pt x="81" y="209"/>
                  </a:lnTo>
                  <a:lnTo>
                    <a:pt x="121" y="194"/>
                  </a:lnTo>
                  <a:lnTo>
                    <a:pt x="162" y="179"/>
                  </a:lnTo>
                  <a:lnTo>
                    <a:pt x="201" y="164"/>
                  </a:lnTo>
                  <a:lnTo>
                    <a:pt x="241" y="149"/>
                  </a:lnTo>
                  <a:lnTo>
                    <a:pt x="282" y="134"/>
                  </a:lnTo>
                  <a:lnTo>
                    <a:pt x="322" y="119"/>
                  </a:lnTo>
                  <a:lnTo>
                    <a:pt x="362" y="104"/>
                  </a:lnTo>
                  <a:lnTo>
                    <a:pt x="402" y="89"/>
                  </a:lnTo>
                  <a:lnTo>
                    <a:pt x="442" y="74"/>
                  </a:lnTo>
                  <a:lnTo>
                    <a:pt x="483" y="60"/>
                  </a:lnTo>
                  <a:lnTo>
                    <a:pt x="523" y="45"/>
                  </a:lnTo>
                  <a:lnTo>
                    <a:pt x="563" y="30"/>
                  </a:lnTo>
                  <a:lnTo>
                    <a:pt x="604" y="15"/>
                  </a:lnTo>
                  <a:lnTo>
                    <a:pt x="644" y="0"/>
                  </a:lnTo>
                  <a:lnTo>
                    <a:pt x="651" y="0"/>
                  </a:lnTo>
                  <a:lnTo>
                    <a:pt x="644" y="0"/>
                  </a:lnTo>
                  <a:lnTo>
                    <a:pt x="652" y="0"/>
                  </a:lnTo>
                  <a:lnTo>
                    <a:pt x="656" y="5"/>
                  </a:lnTo>
                  <a:lnTo>
                    <a:pt x="656" y="12"/>
                  </a:lnTo>
                  <a:lnTo>
                    <a:pt x="651" y="18"/>
                  </a:lnTo>
                  <a:lnTo>
                    <a:pt x="644" y="18"/>
                  </a:lnTo>
                  <a:close/>
                </a:path>
              </a:pathLst>
            </a:custGeom>
            <a:solidFill>
              <a:srgbClr val="000000"/>
            </a:solidFill>
            <a:ln w="9525">
              <a:noFill/>
              <a:round/>
            </a:ln>
          </p:spPr>
          <p:txBody>
            <a:bodyPr/>
            <a:lstStyle/>
            <a:p>
              <a:endParaRPr lang="zh-CN" altLang="en-US"/>
            </a:p>
          </p:txBody>
        </p:sp>
        <p:sp>
          <p:nvSpPr>
            <p:cNvPr id="17844" name="Freeform 382"/>
            <p:cNvSpPr/>
            <p:nvPr/>
          </p:nvSpPr>
          <p:spPr bwMode="auto">
            <a:xfrm>
              <a:off x="1649" y="1356"/>
              <a:ext cx="255" cy="99"/>
            </a:xfrm>
            <a:custGeom>
              <a:avLst/>
              <a:gdLst>
                <a:gd name="T0" fmla="*/ 1 w 509"/>
                <a:gd name="T1" fmla="*/ 0 h 199"/>
                <a:gd name="T2" fmla="*/ 1 w 509"/>
                <a:gd name="T3" fmla="*/ 0 h 199"/>
                <a:gd name="T4" fmla="*/ 1 w 509"/>
                <a:gd name="T5" fmla="*/ 0 h 199"/>
                <a:gd name="T6" fmla="*/ 1 w 509"/>
                <a:gd name="T7" fmla="*/ 0 h 199"/>
                <a:gd name="T8" fmla="*/ 1 w 509"/>
                <a:gd name="T9" fmla="*/ 0 h 199"/>
                <a:gd name="T10" fmla="*/ 1 w 509"/>
                <a:gd name="T11" fmla="*/ 0 h 199"/>
                <a:gd name="T12" fmla="*/ 1 w 509"/>
                <a:gd name="T13" fmla="*/ 0 h 199"/>
                <a:gd name="T14" fmla="*/ 1 w 509"/>
                <a:gd name="T15" fmla="*/ 0 h 199"/>
                <a:gd name="T16" fmla="*/ 1 w 509"/>
                <a:gd name="T17" fmla="*/ 0 h 199"/>
                <a:gd name="T18" fmla="*/ 1 w 509"/>
                <a:gd name="T19" fmla="*/ 0 h 199"/>
                <a:gd name="T20" fmla="*/ 1 w 509"/>
                <a:gd name="T21" fmla="*/ 0 h 199"/>
                <a:gd name="T22" fmla="*/ 1 w 509"/>
                <a:gd name="T23" fmla="*/ 0 h 199"/>
                <a:gd name="T24" fmla="*/ 1 w 509"/>
                <a:gd name="T25" fmla="*/ 0 h 199"/>
                <a:gd name="T26" fmla="*/ 1 w 509"/>
                <a:gd name="T27" fmla="*/ 0 h 199"/>
                <a:gd name="T28" fmla="*/ 1 w 509"/>
                <a:gd name="T29" fmla="*/ 0 h 199"/>
                <a:gd name="T30" fmla="*/ 1 w 509"/>
                <a:gd name="T31" fmla="*/ 0 h 199"/>
                <a:gd name="T32" fmla="*/ 1 w 509"/>
                <a:gd name="T33" fmla="*/ 0 h 199"/>
                <a:gd name="T34" fmla="*/ 0 w 509"/>
                <a:gd name="T35" fmla="*/ 0 h 199"/>
                <a:gd name="T36" fmla="*/ 1 w 509"/>
                <a:gd name="T37" fmla="*/ 0 h 199"/>
                <a:gd name="T38" fmla="*/ 1 w 509"/>
                <a:gd name="T39" fmla="*/ 0 h 199"/>
                <a:gd name="T40" fmla="*/ 1 w 509"/>
                <a:gd name="T41" fmla="*/ 0 h 199"/>
                <a:gd name="T42" fmla="*/ 1 w 509"/>
                <a:gd name="T43" fmla="*/ 0 h 199"/>
                <a:gd name="T44" fmla="*/ 1 w 509"/>
                <a:gd name="T45" fmla="*/ 0 h 199"/>
                <a:gd name="T46" fmla="*/ 1 w 509"/>
                <a:gd name="T47" fmla="*/ 0 h 199"/>
                <a:gd name="T48" fmla="*/ 1 w 509"/>
                <a:gd name="T49" fmla="*/ 0 h 199"/>
                <a:gd name="T50" fmla="*/ 1 w 509"/>
                <a:gd name="T51" fmla="*/ 0 h 199"/>
                <a:gd name="T52" fmla="*/ 1 w 509"/>
                <a:gd name="T53" fmla="*/ 0 h 199"/>
                <a:gd name="T54" fmla="*/ 1 w 509"/>
                <a:gd name="T55" fmla="*/ 0 h 199"/>
                <a:gd name="T56" fmla="*/ 1 w 509"/>
                <a:gd name="T57" fmla="*/ 0 h 199"/>
                <a:gd name="T58" fmla="*/ 1 w 509"/>
                <a:gd name="T59" fmla="*/ 0 h 199"/>
                <a:gd name="T60" fmla="*/ 1 w 509"/>
                <a:gd name="T61" fmla="*/ 0 h 199"/>
                <a:gd name="T62" fmla="*/ 1 w 509"/>
                <a:gd name="T63" fmla="*/ 0 h 199"/>
                <a:gd name="T64" fmla="*/ 1 w 509"/>
                <a:gd name="T65" fmla="*/ 0 h 199"/>
                <a:gd name="T66" fmla="*/ 1 w 509"/>
                <a:gd name="T67" fmla="*/ 0 h 199"/>
                <a:gd name="T68" fmla="*/ 1 w 509"/>
                <a:gd name="T69" fmla="*/ 0 h 199"/>
                <a:gd name="T70" fmla="*/ 1 w 509"/>
                <a:gd name="T71" fmla="*/ 0 h 199"/>
                <a:gd name="T72" fmla="*/ 1 w 509"/>
                <a:gd name="T73" fmla="*/ 0 h 199"/>
                <a:gd name="T74" fmla="*/ 1 w 509"/>
                <a:gd name="T75" fmla="*/ 0 h 199"/>
                <a:gd name="T76" fmla="*/ 1 w 509"/>
                <a:gd name="T77" fmla="*/ 0 h 199"/>
                <a:gd name="T78" fmla="*/ 1 w 509"/>
                <a:gd name="T79" fmla="*/ 0 h 199"/>
                <a:gd name="T80" fmla="*/ 1 w 509"/>
                <a:gd name="T81" fmla="*/ 0 h 199"/>
                <a:gd name="T82" fmla="*/ 1 w 509"/>
                <a:gd name="T83" fmla="*/ 0 h 1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9"/>
                <a:gd name="T127" fmla="*/ 0 h 199"/>
                <a:gd name="T128" fmla="*/ 509 w 509"/>
                <a:gd name="T129" fmla="*/ 199 h 19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9" h="199">
                  <a:moveTo>
                    <a:pt x="489" y="188"/>
                  </a:moveTo>
                  <a:lnTo>
                    <a:pt x="496" y="199"/>
                  </a:lnTo>
                  <a:lnTo>
                    <a:pt x="465" y="187"/>
                  </a:lnTo>
                  <a:lnTo>
                    <a:pt x="434" y="176"/>
                  </a:lnTo>
                  <a:lnTo>
                    <a:pt x="402" y="164"/>
                  </a:lnTo>
                  <a:lnTo>
                    <a:pt x="371" y="154"/>
                  </a:lnTo>
                  <a:lnTo>
                    <a:pt x="341" y="142"/>
                  </a:lnTo>
                  <a:lnTo>
                    <a:pt x="310" y="131"/>
                  </a:lnTo>
                  <a:lnTo>
                    <a:pt x="279" y="120"/>
                  </a:lnTo>
                  <a:lnTo>
                    <a:pt x="248" y="109"/>
                  </a:lnTo>
                  <a:lnTo>
                    <a:pt x="216" y="97"/>
                  </a:lnTo>
                  <a:lnTo>
                    <a:pt x="186" y="86"/>
                  </a:lnTo>
                  <a:lnTo>
                    <a:pt x="155" y="76"/>
                  </a:lnTo>
                  <a:lnTo>
                    <a:pt x="124" y="64"/>
                  </a:lnTo>
                  <a:lnTo>
                    <a:pt x="93" y="53"/>
                  </a:lnTo>
                  <a:lnTo>
                    <a:pt x="61" y="41"/>
                  </a:lnTo>
                  <a:lnTo>
                    <a:pt x="31" y="30"/>
                  </a:lnTo>
                  <a:lnTo>
                    <a:pt x="0" y="18"/>
                  </a:lnTo>
                  <a:lnTo>
                    <a:pt x="7" y="0"/>
                  </a:lnTo>
                  <a:lnTo>
                    <a:pt x="37" y="11"/>
                  </a:lnTo>
                  <a:lnTo>
                    <a:pt x="68" y="23"/>
                  </a:lnTo>
                  <a:lnTo>
                    <a:pt x="100" y="34"/>
                  </a:lnTo>
                  <a:lnTo>
                    <a:pt x="131" y="46"/>
                  </a:lnTo>
                  <a:lnTo>
                    <a:pt x="162" y="57"/>
                  </a:lnTo>
                  <a:lnTo>
                    <a:pt x="192" y="68"/>
                  </a:lnTo>
                  <a:lnTo>
                    <a:pt x="223" y="79"/>
                  </a:lnTo>
                  <a:lnTo>
                    <a:pt x="255" y="91"/>
                  </a:lnTo>
                  <a:lnTo>
                    <a:pt x="286" y="102"/>
                  </a:lnTo>
                  <a:lnTo>
                    <a:pt x="317" y="112"/>
                  </a:lnTo>
                  <a:lnTo>
                    <a:pt x="347" y="124"/>
                  </a:lnTo>
                  <a:lnTo>
                    <a:pt x="378" y="135"/>
                  </a:lnTo>
                  <a:lnTo>
                    <a:pt x="409" y="146"/>
                  </a:lnTo>
                  <a:lnTo>
                    <a:pt x="441" y="157"/>
                  </a:lnTo>
                  <a:lnTo>
                    <a:pt x="472" y="169"/>
                  </a:lnTo>
                  <a:lnTo>
                    <a:pt x="503" y="180"/>
                  </a:lnTo>
                  <a:lnTo>
                    <a:pt x="509" y="191"/>
                  </a:lnTo>
                  <a:lnTo>
                    <a:pt x="503" y="180"/>
                  </a:lnTo>
                  <a:lnTo>
                    <a:pt x="508" y="186"/>
                  </a:lnTo>
                  <a:lnTo>
                    <a:pt x="508" y="193"/>
                  </a:lnTo>
                  <a:lnTo>
                    <a:pt x="504" y="199"/>
                  </a:lnTo>
                  <a:lnTo>
                    <a:pt x="496" y="199"/>
                  </a:lnTo>
                  <a:lnTo>
                    <a:pt x="489" y="188"/>
                  </a:lnTo>
                  <a:close/>
                </a:path>
              </a:pathLst>
            </a:custGeom>
            <a:solidFill>
              <a:srgbClr val="000000"/>
            </a:solidFill>
            <a:ln w="9525">
              <a:noFill/>
              <a:round/>
            </a:ln>
          </p:spPr>
          <p:txBody>
            <a:bodyPr/>
            <a:lstStyle/>
            <a:p>
              <a:endParaRPr lang="zh-CN" altLang="en-US"/>
            </a:p>
          </p:txBody>
        </p:sp>
        <p:sp>
          <p:nvSpPr>
            <p:cNvPr id="17845" name="Freeform 383"/>
            <p:cNvSpPr/>
            <p:nvPr/>
          </p:nvSpPr>
          <p:spPr bwMode="auto">
            <a:xfrm>
              <a:off x="1886" y="1450"/>
              <a:ext cx="18" cy="85"/>
            </a:xfrm>
            <a:custGeom>
              <a:avLst/>
              <a:gdLst>
                <a:gd name="T0" fmla="*/ 0 w 36"/>
                <a:gd name="T1" fmla="*/ 1 h 170"/>
                <a:gd name="T2" fmla="*/ 0 w 36"/>
                <a:gd name="T3" fmla="*/ 1 h 170"/>
                <a:gd name="T4" fmla="*/ 1 w 36"/>
                <a:gd name="T5" fmla="*/ 1 h 170"/>
                <a:gd name="T6" fmla="*/ 1 w 36"/>
                <a:gd name="T7" fmla="*/ 1 h 170"/>
                <a:gd name="T8" fmla="*/ 1 w 36"/>
                <a:gd name="T9" fmla="*/ 1 h 170"/>
                <a:gd name="T10" fmla="*/ 1 w 36"/>
                <a:gd name="T11" fmla="*/ 1 h 170"/>
                <a:gd name="T12" fmla="*/ 1 w 36"/>
                <a:gd name="T13" fmla="*/ 1 h 170"/>
                <a:gd name="T14" fmla="*/ 1 w 36"/>
                <a:gd name="T15" fmla="*/ 1 h 170"/>
                <a:gd name="T16" fmla="*/ 1 w 36"/>
                <a:gd name="T17" fmla="*/ 1 h 170"/>
                <a:gd name="T18" fmla="*/ 1 w 36"/>
                <a:gd name="T19" fmla="*/ 0 h 170"/>
                <a:gd name="T20" fmla="*/ 1 w 36"/>
                <a:gd name="T21" fmla="*/ 1 h 170"/>
                <a:gd name="T22" fmla="*/ 1 w 36"/>
                <a:gd name="T23" fmla="*/ 1 h 170"/>
                <a:gd name="T24" fmla="*/ 1 w 36"/>
                <a:gd name="T25" fmla="*/ 1 h 170"/>
                <a:gd name="T26" fmla="*/ 1 w 36"/>
                <a:gd name="T27" fmla="*/ 1 h 170"/>
                <a:gd name="T28" fmla="*/ 1 w 36"/>
                <a:gd name="T29" fmla="*/ 1 h 170"/>
                <a:gd name="T30" fmla="*/ 1 w 36"/>
                <a:gd name="T31" fmla="*/ 1 h 170"/>
                <a:gd name="T32" fmla="*/ 1 w 36"/>
                <a:gd name="T33" fmla="*/ 1 h 170"/>
                <a:gd name="T34" fmla="*/ 1 w 36"/>
                <a:gd name="T35" fmla="*/ 1 h 170"/>
                <a:gd name="T36" fmla="*/ 1 w 36"/>
                <a:gd name="T37" fmla="*/ 1 h 170"/>
                <a:gd name="T38" fmla="*/ 1 w 36"/>
                <a:gd name="T39" fmla="*/ 1 h 170"/>
                <a:gd name="T40" fmla="*/ 0 w 36"/>
                <a:gd name="T41" fmla="*/ 1 h 1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170"/>
                <a:gd name="T65" fmla="*/ 36 w 36"/>
                <a:gd name="T66" fmla="*/ 170 h 1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170">
                  <a:moveTo>
                    <a:pt x="0" y="168"/>
                  </a:moveTo>
                  <a:lnTo>
                    <a:pt x="0" y="168"/>
                  </a:lnTo>
                  <a:lnTo>
                    <a:pt x="3" y="146"/>
                  </a:lnTo>
                  <a:lnTo>
                    <a:pt x="6" y="126"/>
                  </a:lnTo>
                  <a:lnTo>
                    <a:pt x="8" y="105"/>
                  </a:lnTo>
                  <a:lnTo>
                    <a:pt x="10" y="84"/>
                  </a:lnTo>
                  <a:lnTo>
                    <a:pt x="11" y="63"/>
                  </a:lnTo>
                  <a:lnTo>
                    <a:pt x="14" y="43"/>
                  </a:lnTo>
                  <a:lnTo>
                    <a:pt x="15" y="23"/>
                  </a:lnTo>
                  <a:lnTo>
                    <a:pt x="16" y="0"/>
                  </a:lnTo>
                  <a:lnTo>
                    <a:pt x="36" y="3"/>
                  </a:lnTo>
                  <a:lnTo>
                    <a:pt x="35" y="23"/>
                  </a:lnTo>
                  <a:lnTo>
                    <a:pt x="34" y="45"/>
                  </a:lnTo>
                  <a:lnTo>
                    <a:pt x="32" y="66"/>
                  </a:lnTo>
                  <a:lnTo>
                    <a:pt x="31" y="86"/>
                  </a:lnTo>
                  <a:lnTo>
                    <a:pt x="28" y="107"/>
                  </a:lnTo>
                  <a:lnTo>
                    <a:pt x="26" y="128"/>
                  </a:lnTo>
                  <a:lnTo>
                    <a:pt x="24" y="149"/>
                  </a:lnTo>
                  <a:lnTo>
                    <a:pt x="20" y="170"/>
                  </a:lnTo>
                  <a:lnTo>
                    <a:pt x="0" y="168"/>
                  </a:lnTo>
                  <a:close/>
                </a:path>
              </a:pathLst>
            </a:custGeom>
            <a:solidFill>
              <a:srgbClr val="000000"/>
            </a:solidFill>
            <a:ln w="9525">
              <a:noFill/>
              <a:round/>
            </a:ln>
          </p:spPr>
          <p:txBody>
            <a:bodyPr/>
            <a:lstStyle/>
            <a:p>
              <a:endParaRPr lang="zh-CN" altLang="en-US"/>
            </a:p>
          </p:txBody>
        </p:sp>
        <p:sp>
          <p:nvSpPr>
            <p:cNvPr id="17846" name="Freeform 384"/>
            <p:cNvSpPr/>
            <p:nvPr/>
          </p:nvSpPr>
          <p:spPr bwMode="auto">
            <a:xfrm>
              <a:off x="1272" y="1435"/>
              <a:ext cx="664" cy="286"/>
            </a:xfrm>
            <a:custGeom>
              <a:avLst/>
              <a:gdLst>
                <a:gd name="T0" fmla="*/ 1 w 1327"/>
                <a:gd name="T1" fmla="*/ 1 h 572"/>
                <a:gd name="T2" fmla="*/ 1 w 1327"/>
                <a:gd name="T3" fmla="*/ 1 h 572"/>
                <a:gd name="T4" fmla="*/ 1 w 1327"/>
                <a:gd name="T5" fmla="*/ 1 h 572"/>
                <a:gd name="T6" fmla="*/ 1 w 1327"/>
                <a:gd name="T7" fmla="*/ 1 h 572"/>
                <a:gd name="T8" fmla="*/ 1 w 1327"/>
                <a:gd name="T9" fmla="*/ 1 h 572"/>
                <a:gd name="T10" fmla="*/ 1 w 1327"/>
                <a:gd name="T11" fmla="*/ 1 h 572"/>
                <a:gd name="T12" fmla="*/ 1 w 1327"/>
                <a:gd name="T13" fmla="*/ 1 h 572"/>
                <a:gd name="T14" fmla="*/ 1 w 1327"/>
                <a:gd name="T15" fmla="*/ 1 h 572"/>
                <a:gd name="T16" fmla="*/ 1 w 1327"/>
                <a:gd name="T17" fmla="*/ 1 h 572"/>
                <a:gd name="T18" fmla="*/ 1 w 1327"/>
                <a:gd name="T19" fmla="*/ 1 h 572"/>
                <a:gd name="T20" fmla="*/ 1 w 1327"/>
                <a:gd name="T21" fmla="*/ 1 h 572"/>
                <a:gd name="T22" fmla="*/ 1 w 1327"/>
                <a:gd name="T23" fmla="*/ 1 h 572"/>
                <a:gd name="T24" fmla="*/ 1 w 1327"/>
                <a:gd name="T25" fmla="*/ 1 h 572"/>
                <a:gd name="T26" fmla="*/ 1 w 1327"/>
                <a:gd name="T27" fmla="*/ 1 h 572"/>
                <a:gd name="T28" fmla="*/ 1 w 1327"/>
                <a:gd name="T29" fmla="*/ 1 h 572"/>
                <a:gd name="T30" fmla="*/ 1 w 1327"/>
                <a:gd name="T31" fmla="*/ 1 h 572"/>
                <a:gd name="T32" fmla="*/ 1 w 1327"/>
                <a:gd name="T33" fmla="*/ 1 h 572"/>
                <a:gd name="T34" fmla="*/ 1 w 1327"/>
                <a:gd name="T35" fmla="*/ 1 h 572"/>
                <a:gd name="T36" fmla="*/ 1 w 1327"/>
                <a:gd name="T37" fmla="*/ 1 h 572"/>
                <a:gd name="T38" fmla="*/ 1 w 1327"/>
                <a:gd name="T39" fmla="*/ 1 h 572"/>
                <a:gd name="T40" fmla="*/ 1 w 1327"/>
                <a:gd name="T41" fmla="*/ 1 h 572"/>
                <a:gd name="T42" fmla="*/ 1 w 1327"/>
                <a:gd name="T43" fmla="*/ 1 h 572"/>
                <a:gd name="T44" fmla="*/ 1 w 1327"/>
                <a:gd name="T45" fmla="*/ 1 h 572"/>
                <a:gd name="T46" fmla="*/ 1 w 1327"/>
                <a:gd name="T47" fmla="*/ 1 h 572"/>
                <a:gd name="T48" fmla="*/ 1 w 1327"/>
                <a:gd name="T49" fmla="*/ 1 h 572"/>
                <a:gd name="T50" fmla="*/ 1 w 1327"/>
                <a:gd name="T51" fmla="*/ 1 h 572"/>
                <a:gd name="T52" fmla="*/ 1 w 1327"/>
                <a:gd name="T53" fmla="*/ 1 h 572"/>
                <a:gd name="T54" fmla="*/ 1 w 1327"/>
                <a:gd name="T55" fmla="*/ 1 h 572"/>
                <a:gd name="T56" fmla="*/ 1 w 1327"/>
                <a:gd name="T57" fmla="*/ 1 h 572"/>
                <a:gd name="T58" fmla="*/ 1 w 1327"/>
                <a:gd name="T59" fmla="*/ 1 h 572"/>
                <a:gd name="T60" fmla="*/ 1 w 1327"/>
                <a:gd name="T61" fmla="*/ 1 h 572"/>
                <a:gd name="T62" fmla="*/ 1 w 1327"/>
                <a:gd name="T63" fmla="*/ 1 h 572"/>
                <a:gd name="T64" fmla="*/ 1 w 1327"/>
                <a:gd name="T65" fmla="*/ 1 h 572"/>
                <a:gd name="T66" fmla="*/ 1 w 1327"/>
                <a:gd name="T67" fmla="*/ 1 h 572"/>
                <a:gd name="T68" fmla="*/ 1 w 1327"/>
                <a:gd name="T69" fmla="*/ 1 h 572"/>
                <a:gd name="T70" fmla="*/ 1 w 1327"/>
                <a:gd name="T71" fmla="*/ 1 h 572"/>
                <a:gd name="T72" fmla="*/ 1 w 1327"/>
                <a:gd name="T73" fmla="*/ 1 h 572"/>
                <a:gd name="T74" fmla="*/ 1 w 1327"/>
                <a:gd name="T75" fmla="*/ 0 h 572"/>
                <a:gd name="T76" fmla="*/ 1 w 1327"/>
                <a:gd name="T77" fmla="*/ 1 h 572"/>
                <a:gd name="T78" fmla="*/ 1 w 1327"/>
                <a:gd name="T79" fmla="*/ 1 h 572"/>
                <a:gd name="T80" fmla="*/ 1 w 1327"/>
                <a:gd name="T81" fmla="*/ 1 h 572"/>
                <a:gd name="T82" fmla="*/ 1 w 1327"/>
                <a:gd name="T83" fmla="*/ 1 h 572"/>
                <a:gd name="T84" fmla="*/ 1 w 1327"/>
                <a:gd name="T85" fmla="*/ 1 h 572"/>
                <a:gd name="T86" fmla="*/ 1 w 1327"/>
                <a:gd name="T87" fmla="*/ 1 h 572"/>
                <a:gd name="T88" fmla="*/ 1 w 1327"/>
                <a:gd name="T89" fmla="*/ 1 h 572"/>
                <a:gd name="T90" fmla="*/ 1 w 1327"/>
                <a:gd name="T91" fmla="*/ 1 h 572"/>
                <a:gd name="T92" fmla="*/ 1 w 1327"/>
                <a:gd name="T93" fmla="*/ 1 h 572"/>
                <a:gd name="T94" fmla="*/ 1 w 1327"/>
                <a:gd name="T95" fmla="*/ 1 h 572"/>
                <a:gd name="T96" fmla="*/ 1 w 1327"/>
                <a:gd name="T97" fmla="*/ 1 h 572"/>
                <a:gd name="T98" fmla="*/ 1 w 1327"/>
                <a:gd name="T99" fmla="*/ 1 h 572"/>
                <a:gd name="T100" fmla="*/ 0 w 1327"/>
                <a:gd name="T101" fmla="*/ 1 h 572"/>
                <a:gd name="T102" fmla="*/ 1 w 1327"/>
                <a:gd name="T103" fmla="*/ 1 h 572"/>
                <a:gd name="T104" fmla="*/ 1 w 1327"/>
                <a:gd name="T105" fmla="*/ 1 h 572"/>
                <a:gd name="T106" fmla="*/ 1 w 1327"/>
                <a:gd name="T107" fmla="*/ 1 h 572"/>
                <a:gd name="T108" fmla="*/ 1 w 1327"/>
                <a:gd name="T109" fmla="*/ 1 h 572"/>
                <a:gd name="T110" fmla="*/ 1 w 1327"/>
                <a:gd name="T111" fmla="*/ 1 h 5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7"/>
                <a:gd name="T169" fmla="*/ 0 h 572"/>
                <a:gd name="T170" fmla="*/ 1327 w 1327"/>
                <a:gd name="T171" fmla="*/ 572 h 5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7" h="572">
                  <a:moveTo>
                    <a:pt x="123" y="474"/>
                  </a:moveTo>
                  <a:lnTo>
                    <a:pt x="151" y="479"/>
                  </a:lnTo>
                  <a:lnTo>
                    <a:pt x="176" y="484"/>
                  </a:lnTo>
                  <a:lnTo>
                    <a:pt x="200" y="494"/>
                  </a:lnTo>
                  <a:lnTo>
                    <a:pt x="224" y="504"/>
                  </a:lnTo>
                  <a:lnTo>
                    <a:pt x="244" y="518"/>
                  </a:lnTo>
                  <a:lnTo>
                    <a:pt x="265" y="533"/>
                  </a:lnTo>
                  <a:lnTo>
                    <a:pt x="284" y="551"/>
                  </a:lnTo>
                  <a:lnTo>
                    <a:pt x="302" y="572"/>
                  </a:lnTo>
                  <a:lnTo>
                    <a:pt x="300" y="542"/>
                  </a:lnTo>
                  <a:lnTo>
                    <a:pt x="300" y="514"/>
                  </a:lnTo>
                  <a:lnTo>
                    <a:pt x="303" y="490"/>
                  </a:lnTo>
                  <a:lnTo>
                    <a:pt x="311" y="468"/>
                  </a:lnTo>
                  <a:lnTo>
                    <a:pt x="323" y="449"/>
                  </a:lnTo>
                  <a:lnTo>
                    <a:pt x="340" y="433"/>
                  </a:lnTo>
                  <a:lnTo>
                    <a:pt x="361" y="419"/>
                  </a:lnTo>
                  <a:lnTo>
                    <a:pt x="390" y="407"/>
                  </a:lnTo>
                  <a:lnTo>
                    <a:pt x="369" y="391"/>
                  </a:lnTo>
                  <a:lnTo>
                    <a:pt x="352" y="373"/>
                  </a:lnTo>
                  <a:lnTo>
                    <a:pt x="338" y="353"/>
                  </a:lnTo>
                  <a:lnTo>
                    <a:pt x="327" y="334"/>
                  </a:lnTo>
                  <a:lnTo>
                    <a:pt x="319" y="313"/>
                  </a:lnTo>
                  <a:lnTo>
                    <a:pt x="315" y="294"/>
                  </a:lnTo>
                  <a:lnTo>
                    <a:pt x="312" y="274"/>
                  </a:lnTo>
                  <a:lnTo>
                    <a:pt x="315" y="257"/>
                  </a:lnTo>
                  <a:lnTo>
                    <a:pt x="335" y="248"/>
                  </a:lnTo>
                  <a:lnTo>
                    <a:pt x="360" y="240"/>
                  </a:lnTo>
                  <a:lnTo>
                    <a:pt x="390" y="234"/>
                  </a:lnTo>
                  <a:lnTo>
                    <a:pt x="423" y="230"/>
                  </a:lnTo>
                  <a:lnTo>
                    <a:pt x="460" y="228"/>
                  </a:lnTo>
                  <a:lnTo>
                    <a:pt x="499" y="228"/>
                  </a:lnTo>
                  <a:lnTo>
                    <a:pt x="543" y="229"/>
                  </a:lnTo>
                  <a:lnTo>
                    <a:pt x="587" y="230"/>
                  </a:lnTo>
                  <a:lnTo>
                    <a:pt x="634" y="234"/>
                  </a:lnTo>
                  <a:lnTo>
                    <a:pt x="682" y="237"/>
                  </a:lnTo>
                  <a:lnTo>
                    <a:pt x="730" y="242"/>
                  </a:lnTo>
                  <a:lnTo>
                    <a:pt x="779" y="246"/>
                  </a:lnTo>
                  <a:lnTo>
                    <a:pt x="828" y="252"/>
                  </a:lnTo>
                  <a:lnTo>
                    <a:pt x="876" y="258"/>
                  </a:lnTo>
                  <a:lnTo>
                    <a:pt x="922" y="263"/>
                  </a:lnTo>
                  <a:lnTo>
                    <a:pt x="968" y="268"/>
                  </a:lnTo>
                  <a:lnTo>
                    <a:pt x="967" y="248"/>
                  </a:lnTo>
                  <a:lnTo>
                    <a:pt x="968" y="227"/>
                  </a:lnTo>
                  <a:lnTo>
                    <a:pt x="970" y="206"/>
                  </a:lnTo>
                  <a:lnTo>
                    <a:pt x="974" y="187"/>
                  </a:lnTo>
                  <a:lnTo>
                    <a:pt x="979" y="167"/>
                  </a:lnTo>
                  <a:lnTo>
                    <a:pt x="986" y="149"/>
                  </a:lnTo>
                  <a:lnTo>
                    <a:pt x="995" y="131"/>
                  </a:lnTo>
                  <a:lnTo>
                    <a:pt x="1004" y="116"/>
                  </a:lnTo>
                  <a:lnTo>
                    <a:pt x="1019" y="120"/>
                  </a:lnTo>
                  <a:lnTo>
                    <a:pt x="1034" y="122"/>
                  </a:lnTo>
                  <a:lnTo>
                    <a:pt x="1048" y="126"/>
                  </a:lnTo>
                  <a:lnTo>
                    <a:pt x="1063" y="129"/>
                  </a:lnTo>
                  <a:lnTo>
                    <a:pt x="1077" y="131"/>
                  </a:lnTo>
                  <a:lnTo>
                    <a:pt x="1092" y="135"/>
                  </a:lnTo>
                  <a:lnTo>
                    <a:pt x="1107" y="138"/>
                  </a:lnTo>
                  <a:lnTo>
                    <a:pt x="1122" y="142"/>
                  </a:lnTo>
                  <a:lnTo>
                    <a:pt x="1137" y="144"/>
                  </a:lnTo>
                  <a:lnTo>
                    <a:pt x="1153" y="148"/>
                  </a:lnTo>
                  <a:lnTo>
                    <a:pt x="1167" y="151"/>
                  </a:lnTo>
                  <a:lnTo>
                    <a:pt x="1182" y="154"/>
                  </a:lnTo>
                  <a:lnTo>
                    <a:pt x="1197" y="158"/>
                  </a:lnTo>
                  <a:lnTo>
                    <a:pt x="1212" y="160"/>
                  </a:lnTo>
                  <a:lnTo>
                    <a:pt x="1228" y="164"/>
                  </a:lnTo>
                  <a:lnTo>
                    <a:pt x="1243" y="167"/>
                  </a:lnTo>
                  <a:lnTo>
                    <a:pt x="1238" y="194"/>
                  </a:lnTo>
                  <a:lnTo>
                    <a:pt x="1234" y="219"/>
                  </a:lnTo>
                  <a:lnTo>
                    <a:pt x="1228" y="243"/>
                  </a:lnTo>
                  <a:lnTo>
                    <a:pt x="1221" y="267"/>
                  </a:lnTo>
                  <a:lnTo>
                    <a:pt x="1213" y="291"/>
                  </a:lnTo>
                  <a:lnTo>
                    <a:pt x="1205" y="314"/>
                  </a:lnTo>
                  <a:lnTo>
                    <a:pt x="1197" y="337"/>
                  </a:lnTo>
                  <a:lnTo>
                    <a:pt x="1187" y="360"/>
                  </a:lnTo>
                  <a:lnTo>
                    <a:pt x="1178" y="382"/>
                  </a:lnTo>
                  <a:lnTo>
                    <a:pt x="1167" y="405"/>
                  </a:lnTo>
                  <a:lnTo>
                    <a:pt x="1156" y="427"/>
                  </a:lnTo>
                  <a:lnTo>
                    <a:pt x="1145" y="449"/>
                  </a:lnTo>
                  <a:lnTo>
                    <a:pt x="1133" y="471"/>
                  </a:lnTo>
                  <a:lnTo>
                    <a:pt x="1121" y="492"/>
                  </a:lnTo>
                  <a:lnTo>
                    <a:pt x="1109" y="515"/>
                  </a:lnTo>
                  <a:lnTo>
                    <a:pt x="1097" y="537"/>
                  </a:lnTo>
                  <a:lnTo>
                    <a:pt x="1115" y="518"/>
                  </a:lnTo>
                  <a:lnTo>
                    <a:pt x="1133" y="498"/>
                  </a:lnTo>
                  <a:lnTo>
                    <a:pt x="1151" y="479"/>
                  </a:lnTo>
                  <a:lnTo>
                    <a:pt x="1169" y="458"/>
                  </a:lnTo>
                  <a:lnTo>
                    <a:pt x="1186" y="437"/>
                  </a:lnTo>
                  <a:lnTo>
                    <a:pt x="1203" y="417"/>
                  </a:lnTo>
                  <a:lnTo>
                    <a:pt x="1219" y="395"/>
                  </a:lnTo>
                  <a:lnTo>
                    <a:pt x="1235" y="373"/>
                  </a:lnTo>
                  <a:lnTo>
                    <a:pt x="1248" y="351"/>
                  </a:lnTo>
                  <a:lnTo>
                    <a:pt x="1263" y="328"/>
                  </a:lnTo>
                  <a:lnTo>
                    <a:pt x="1276" y="304"/>
                  </a:lnTo>
                  <a:lnTo>
                    <a:pt x="1288" y="281"/>
                  </a:lnTo>
                  <a:lnTo>
                    <a:pt x="1300" y="256"/>
                  </a:lnTo>
                  <a:lnTo>
                    <a:pt x="1310" y="230"/>
                  </a:lnTo>
                  <a:lnTo>
                    <a:pt x="1319" y="205"/>
                  </a:lnTo>
                  <a:lnTo>
                    <a:pt x="1327" y="179"/>
                  </a:lnTo>
                  <a:lnTo>
                    <a:pt x="1308" y="167"/>
                  </a:lnTo>
                  <a:lnTo>
                    <a:pt x="1288" y="157"/>
                  </a:lnTo>
                  <a:lnTo>
                    <a:pt x="1269" y="145"/>
                  </a:lnTo>
                  <a:lnTo>
                    <a:pt x="1250" y="134"/>
                  </a:lnTo>
                  <a:lnTo>
                    <a:pt x="1230" y="123"/>
                  </a:lnTo>
                  <a:lnTo>
                    <a:pt x="1211" y="112"/>
                  </a:lnTo>
                  <a:lnTo>
                    <a:pt x="1190" y="100"/>
                  </a:lnTo>
                  <a:lnTo>
                    <a:pt x="1171" y="89"/>
                  </a:lnTo>
                  <a:lnTo>
                    <a:pt x="1151" y="79"/>
                  </a:lnTo>
                  <a:lnTo>
                    <a:pt x="1132" y="67"/>
                  </a:lnTo>
                  <a:lnTo>
                    <a:pt x="1113" y="56"/>
                  </a:lnTo>
                  <a:lnTo>
                    <a:pt x="1092" y="45"/>
                  </a:lnTo>
                  <a:lnTo>
                    <a:pt x="1073" y="34"/>
                  </a:lnTo>
                  <a:lnTo>
                    <a:pt x="1053" y="22"/>
                  </a:lnTo>
                  <a:lnTo>
                    <a:pt x="1033" y="12"/>
                  </a:lnTo>
                  <a:lnTo>
                    <a:pt x="1014" y="0"/>
                  </a:lnTo>
                  <a:lnTo>
                    <a:pt x="986" y="0"/>
                  </a:lnTo>
                  <a:lnTo>
                    <a:pt x="959" y="2"/>
                  </a:lnTo>
                  <a:lnTo>
                    <a:pt x="930" y="2"/>
                  </a:lnTo>
                  <a:lnTo>
                    <a:pt x="903" y="2"/>
                  </a:lnTo>
                  <a:lnTo>
                    <a:pt x="876" y="2"/>
                  </a:lnTo>
                  <a:lnTo>
                    <a:pt x="848" y="3"/>
                  </a:lnTo>
                  <a:lnTo>
                    <a:pt x="820" y="3"/>
                  </a:lnTo>
                  <a:lnTo>
                    <a:pt x="792" y="3"/>
                  </a:lnTo>
                  <a:lnTo>
                    <a:pt x="765" y="4"/>
                  </a:lnTo>
                  <a:lnTo>
                    <a:pt x="738" y="4"/>
                  </a:lnTo>
                  <a:lnTo>
                    <a:pt x="709" y="4"/>
                  </a:lnTo>
                  <a:lnTo>
                    <a:pt x="682" y="4"/>
                  </a:lnTo>
                  <a:lnTo>
                    <a:pt x="654" y="5"/>
                  </a:lnTo>
                  <a:lnTo>
                    <a:pt x="626" y="5"/>
                  </a:lnTo>
                  <a:lnTo>
                    <a:pt x="599" y="5"/>
                  </a:lnTo>
                  <a:lnTo>
                    <a:pt x="571" y="5"/>
                  </a:lnTo>
                  <a:lnTo>
                    <a:pt x="544" y="6"/>
                  </a:lnTo>
                  <a:lnTo>
                    <a:pt x="515" y="6"/>
                  </a:lnTo>
                  <a:lnTo>
                    <a:pt x="488" y="6"/>
                  </a:lnTo>
                  <a:lnTo>
                    <a:pt x="461" y="6"/>
                  </a:lnTo>
                  <a:lnTo>
                    <a:pt x="432" y="7"/>
                  </a:lnTo>
                  <a:lnTo>
                    <a:pt x="405" y="7"/>
                  </a:lnTo>
                  <a:lnTo>
                    <a:pt x="377" y="7"/>
                  </a:lnTo>
                  <a:lnTo>
                    <a:pt x="349" y="7"/>
                  </a:lnTo>
                  <a:lnTo>
                    <a:pt x="322" y="8"/>
                  </a:lnTo>
                  <a:lnTo>
                    <a:pt x="294" y="8"/>
                  </a:lnTo>
                  <a:lnTo>
                    <a:pt x="266" y="8"/>
                  </a:lnTo>
                  <a:lnTo>
                    <a:pt x="238" y="8"/>
                  </a:lnTo>
                  <a:lnTo>
                    <a:pt x="211" y="8"/>
                  </a:lnTo>
                  <a:lnTo>
                    <a:pt x="184" y="10"/>
                  </a:lnTo>
                  <a:lnTo>
                    <a:pt x="155" y="10"/>
                  </a:lnTo>
                  <a:lnTo>
                    <a:pt x="128" y="10"/>
                  </a:lnTo>
                  <a:lnTo>
                    <a:pt x="111" y="15"/>
                  </a:lnTo>
                  <a:lnTo>
                    <a:pt x="95" y="20"/>
                  </a:lnTo>
                  <a:lnTo>
                    <a:pt x="79" y="25"/>
                  </a:lnTo>
                  <a:lnTo>
                    <a:pt x="63" y="29"/>
                  </a:lnTo>
                  <a:lnTo>
                    <a:pt x="48" y="34"/>
                  </a:lnTo>
                  <a:lnTo>
                    <a:pt x="32" y="38"/>
                  </a:lnTo>
                  <a:lnTo>
                    <a:pt x="16" y="43"/>
                  </a:lnTo>
                  <a:lnTo>
                    <a:pt x="0" y="49"/>
                  </a:lnTo>
                  <a:lnTo>
                    <a:pt x="1" y="77"/>
                  </a:lnTo>
                  <a:lnTo>
                    <a:pt x="4" y="106"/>
                  </a:lnTo>
                  <a:lnTo>
                    <a:pt x="7" y="134"/>
                  </a:lnTo>
                  <a:lnTo>
                    <a:pt x="10" y="161"/>
                  </a:lnTo>
                  <a:lnTo>
                    <a:pt x="16" y="190"/>
                  </a:lnTo>
                  <a:lnTo>
                    <a:pt x="22" y="218"/>
                  </a:lnTo>
                  <a:lnTo>
                    <a:pt x="29" y="244"/>
                  </a:lnTo>
                  <a:lnTo>
                    <a:pt x="37" y="272"/>
                  </a:lnTo>
                  <a:lnTo>
                    <a:pt x="46" y="298"/>
                  </a:lnTo>
                  <a:lnTo>
                    <a:pt x="55" y="325"/>
                  </a:lnTo>
                  <a:lnTo>
                    <a:pt x="65" y="350"/>
                  </a:lnTo>
                  <a:lnTo>
                    <a:pt x="75" y="375"/>
                  </a:lnTo>
                  <a:lnTo>
                    <a:pt x="87" y="400"/>
                  </a:lnTo>
                  <a:lnTo>
                    <a:pt x="98" y="426"/>
                  </a:lnTo>
                  <a:lnTo>
                    <a:pt x="111" y="450"/>
                  </a:lnTo>
                  <a:lnTo>
                    <a:pt x="123" y="474"/>
                  </a:lnTo>
                  <a:close/>
                </a:path>
              </a:pathLst>
            </a:custGeom>
            <a:solidFill>
              <a:srgbClr val="000000"/>
            </a:solidFill>
            <a:ln w="9525">
              <a:noFill/>
              <a:round/>
            </a:ln>
          </p:spPr>
          <p:txBody>
            <a:bodyPr/>
            <a:lstStyle/>
            <a:p>
              <a:endParaRPr lang="zh-CN" altLang="en-US"/>
            </a:p>
          </p:txBody>
        </p:sp>
        <p:sp>
          <p:nvSpPr>
            <p:cNvPr id="17847" name="Freeform 385"/>
            <p:cNvSpPr/>
            <p:nvPr/>
          </p:nvSpPr>
          <p:spPr bwMode="auto">
            <a:xfrm>
              <a:off x="1333" y="1667"/>
              <a:ext cx="95" cy="58"/>
            </a:xfrm>
            <a:custGeom>
              <a:avLst/>
              <a:gdLst>
                <a:gd name="T0" fmla="*/ 1 w 190"/>
                <a:gd name="T1" fmla="*/ 0 h 117"/>
                <a:gd name="T2" fmla="*/ 1 w 190"/>
                <a:gd name="T3" fmla="*/ 0 h 117"/>
                <a:gd name="T4" fmla="*/ 1 w 190"/>
                <a:gd name="T5" fmla="*/ 0 h 117"/>
                <a:gd name="T6" fmla="*/ 1 w 190"/>
                <a:gd name="T7" fmla="*/ 0 h 117"/>
                <a:gd name="T8" fmla="*/ 1 w 190"/>
                <a:gd name="T9" fmla="*/ 0 h 117"/>
                <a:gd name="T10" fmla="*/ 1 w 190"/>
                <a:gd name="T11" fmla="*/ 0 h 117"/>
                <a:gd name="T12" fmla="*/ 1 w 190"/>
                <a:gd name="T13" fmla="*/ 0 h 117"/>
                <a:gd name="T14" fmla="*/ 1 w 190"/>
                <a:gd name="T15" fmla="*/ 0 h 117"/>
                <a:gd name="T16" fmla="*/ 1 w 190"/>
                <a:gd name="T17" fmla="*/ 0 h 117"/>
                <a:gd name="T18" fmla="*/ 0 w 190"/>
                <a:gd name="T19" fmla="*/ 0 h 117"/>
                <a:gd name="T20" fmla="*/ 1 w 190"/>
                <a:gd name="T21" fmla="*/ 0 h 117"/>
                <a:gd name="T22" fmla="*/ 1 w 190"/>
                <a:gd name="T23" fmla="*/ 0 h 117"/>
                <a:gd name="T24" fmla="*/ 1 w 190"/>
                <a:gd name="T25" fmla="*/ 0 h 117"/>
                <a:gd name="T26" fmla="*/ 1 w 190"/>
                <a:gd name="T27" fmla="*/ 0 h 117"/>
                <a:gd name="T28" fmla="*/ 1 w 190"/>
                <a:gd name="T29" fmla="*/ 0 h 117"/>
                <a:gd name="T30" fmla="*/ 1 w 190"/>
                <a:gd name="T31" fmla="*/ 0 h 117"/>
                <a:gd name="T32" fmla="*/ 1 w 190"/>
                <a:gd name="T33" fmla="*/ 0 h 117"/>
                <a:gd name="T34" fmla="*/ 1 w 190"/>
                <a:gd name="T35" fmla="*/ 0 h 117"/>
                <a:gd name="T36" fmla="*/ 1 w 190"/>
                <a:gd name="T37" fmla="*/ 0 h 117"/>
                <a:gd name="T38" fmla="*/ 1 w 190"/>
                <a:gd name="T39" fmla="*/ 0 h 117"/>
                <a:gd name="T40" fmla="*/ 1 w 190"/>
                <a:gd name="T41" fmla="*/ 0 h 117"/>
                <a:gd name="T42" fmla="*/ 1 w 190"/>
                <a:gd name="T43" fmla="*/ 0 h 117"/>
                <a:gd name="T44" fmla="*/ 1 w 190"/>
                <a:gd name="T45" fmla="*/ 0 h 117"/>
                <a:gd name="T46" fmla="*/ 1 w 190"/>
                <a:gd name="T47" fmla="*/ 0 h 117"/>
                <a:gd name="T48" fmla="*/ 1 w 190"/>
                <a:gd name="T49" fmla="*/ 0 h 117"/>
                <a:gd name="T50" fmla="*/ 1 w 190"/>
                <a:gd name="T51" fmla="*/ 0 h 1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0"/>
                <a:gd name="T79" fmla="*/ 0 h 117"/>
                <a:gd name="T80" fmla="*/ 190 w 190"/>
                <a:gd name="T81" fmla="*/ 117 h 1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0" h="117">
                  <a:moveTo>
                    <a:pt x="190" y="107"/>
                  </a:moveTo>
                  <a:lnTo>
                    <a:pt x="172" y="114"/>
                  </a:lnTo>
                  <a:lnTo>
                    <a:pt x="155" y="94"/>
                  </a:lnTo>
                  <a:lnTo>
                    <a:pt x="136" y="77"/>
                  </a:lnTo>
                  <a:lnTo>
                    <a:pt x="116" y="62"/>
                  </a:lnTo>
                  <a:lnTo>
                    <a:pt x="97" y="49"/>
                  </a:lnTo>
                  <a:lnTo>
                    <a:pt x="74" y="39"/>
                  </a:lnTo>
                  <a:lnTo>
                    <a:pt x="50" y="30"/>
                  </a:lnTo>
                  <a:lnTo>
                    <a:pt x="26" y="25"/>
                  </a:lnTo>
                  <a:lnTo>
                    <a:pt x="0" y="20"/>
                  </a:lnTo>
                  <a:lnTo>
                    <a:pt x="2" y="0"/>
                  </a:lnTo>
                  <a:lnTo>
                    <a:pt x="31" y="4"/>
                  </a:lnTo>
                  <a:lnTo>
                    <a:pt x="57" y="11"/>
                  </a:lnTo>
                  <a:lnTo>
                    <a:pt x="81" y="20"/>
                  </a:lnTo>
                  <a:lnTo>
                    <a:pt x="106" y="31"/>
                  </a:lnTo>
                  <a:lnTo>
                    <a:pt x="128" y="46"/>
                  </a:lnTo>
                  <a:lnTo>
                    <a:pt x="149" y="61"/>
                  </a:lnTo>
                  <a:lnTo>
                    <a:pt x="169" y="80"/>
                  </a:lnTo>
                  <a:lnTo>
                    <a:pt x="188" y="102"/>
                  </a:lnTo>
                  <a:lnTo>
                    <a:pt x="170" y="109"/>
                  </a:lnTo>
                  <a:lnTo>
                    <a:pt x="188" y="102"/>
                  </a:lnTo>
                  <a:lnTo>
                    <a:pt x="189" y="110"/>
                  </a:lnTo>
                  <a:lnTo>
                    <a:pt x="186" y="116"/>
                  </a:lnTo>
                  <a:lnTo>
                    <a:pt x="179" y="117"/>
                  </a:lnTo>
                  <a:lnTo>
                    <a:pt x="172" y="114"/>
                  </a:lnTo>
                  <a:lnTo>
                    <a:pt x="190" y="107"/>
                  </a:lnTo>
                  <a:close/>
                </a:path>
              </a:pathLst>
            </a:custGeom>
            <a:solidFill>
              <a:srgbClr val="000000"/>
            </a:solidFill>
            <a:ln w="9525">
              <a:noFill/>
              <a:round/>
            </a:ln>
          </p:spPr>
          <p:txBody>
            <a:bodyPr/>
            <a:lstStyle/>
            <a:p>
              <a:endParaRPr lang="zh-CN" altLang="en-US"/>
            </a:p>
          </p:txBody>
        </p:sp>
        <p:sp>
          <p:nvSpPr>
            <p:cNvPr id="17848" name="Freeform 386"/>
            <p:cNvSpPr/>
            <p:nvPr/>
          </p:nvSpPr>
          <p:spPr bwMode="auto">
            <a:xfrm>
              <a:off x="1417" y="1634"/>
              <a:ext cx="55" cy="87"/>
            </a:xfrm>
            <a:custGeom>
              <a:avLst/>
              <a:gdLst>
                <a:gd name="T0" fmla="*/ 1 w 109"/>
                <a:gd name="T1" fmla="*/ 0 h 175"/>
                <a:gd name="T2" fmla="*/ 1 w 109"/>
                <a:gd name="T3" fmla="*/ 0 h 175"/>
                <a:gd name="T4" fmla="*/ 1 w 109"/>
                <a:gd name="T5" fmla="*/ 0 h 175"/>
                <a:gd name="T6" fmla="*/ 1 w 109"/>
                <a:gd name="T7" fmla="*/ 0 h 175"/>
                <a:gd name="T8" fmla="*/ 1 w 109"/>
                <a:gd name="T9" fmla="*/ 0 h 175"/>
                <a:gd name="T10" fmla="*/ 1 w 109"/>
                <a:gd name="T11" fmla="*/ 0 h 175"/>
                <a:gd name="T12" fmla="*/ 1 w 109"/>
                <a:gd name="T13" fmla="*/ 0 h 175"/>
                <a:gd name="T14" fmla="*/ 1 w 109"/>
                <a:gd name="T15" fmla="*/ 0 h 175"/>
                <a:gd name="T16" fmla="*/ 1 w 109"/>
                <a:gd name="T17" fmla="*/ 0 h 175"/>
                <a:gd name="T18" fmla="*/ 1 w 109"/>
                <a:gd name="T19" fmla="*/ 0 h 175"/>
                <a:gd name="T20" fmla="*/ 1 w 109"/>
                <a:gd name="T21" fmla="*/ 0 h 175"/>
                <a:gd name="T22" fmla="*/ 0 w 109"/>
                <a:gd name="T23" fmla="*/ 0 h 175"/>
                <a:gd name="T24" fmla="*/ 0 w 109"/>
                <a:gd name="T25" fmla="*/ 0 h 175"/>
                <a:gd name="T26" fmla="*/ 1 w 109"/>
                <a:gd name="T27" fmla="*/ 0 h 175"/>
                <a:gd name="T28" fmla="*/ 1 w 109"/>
                <a:gd name="T29" fmla="*/ 0 h 175"/>
                <a:gd name="T30" fmla="*/ 1 w 109"/>
                <a:gd name="T31" fmla="*/ 0 h 175"/>
                <a:gd name="T32" fmla="*/ 1 w 109"/>
                <a:gd name="T33" fmla="*/ 0 h 175"/>
                <a:gd name="T34" fmla="*/ 1 w 109"/>
                <a:gd name="T35" fmla="*/ 0 h 175"/>
                <a:gd name="T36" fmla="*/ 1 w 109"/>
                <a:gd name="T37" fmla="*/ 0 h 175"/>
                <a:gd name="T38" fmla="*/ 1 w 109"/>
                <a:gd name="T39" fmla="*/ 0 h 175"/>
                <a:gd name="T40" fmla="*/ 1 w 109"/>
                <a:gd name="T41" fmla="*/ 0 h 175"/>
                <a:gd name="T42" fmla="*/ 1 w 109"/>
                <a:gd name="T43" fmla="*/ 0 h 175"/>
                <a:gd name="T44" fmla="*/ 1 w 109"/>
                <a:gd name="T45" fmla="*/ 0 h 175"/>
                <a:gd name="T46" fmla="*/ 1 w 109"/>
                <a:gd name="T47" fmla="*/ 0 h 175"/>
                <a:gd name="T48" fmla="*/ 1 w 109"/>
                <a:gd name="T49" fmla="*/ 0 h 175"/>
                <a:gd name="T50" fmla="*/ 1 w 109"/>
                <a:gd name="T51" fmla="*/ 0 h 17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175"/>
                <a:gd name="T80" fmla="*/ 109 w 109"/>
                <a:gd name="T81" fmla="*/ 175 h 17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175">
                  <a:moveTo>
                    <a:pt x="106" y="1"/>
                  </a:moveTo>
                  <a:lnTo>
                    <a:pt x="103" y="19"/>
                  </a:lnTo>
                  <a:lnTo>
                    <a:pt x="76" y="30"/>
                  </a:lnTo>
                  <a:lnTo>
                    <a:pt x="56" y="43"/>
                  </a:lnTo>
                  <a:lnTo>
                    <a:pt x="41" y="57"/>
                  </a:lnTo>
                  <a:lnTo>
                    <a:pt x="30" y="75"/>
                  </a:lnTo>
                  <a:lnTo>
                    <a:pt x="22" y="94"/>
                  </a:lnTo>
                  <a:lnTo>
                    <a:pt x="20" y="117"/>
                  </a:lnTo>
                  <a:lnTo>
                    <a:pt x="20" y="144"/>
                  </a:lnTo>
                  <a:lnTo>
                    <a:pt x="22" y="173"/>
                  </a:lnTo>
                  <a:lnTo>
                    <a:pt x="2" y="175"/>
                  </a:lnTo>
                  <a:lnTo>
                    <a:pt x="0" y="144"/>
                  </a:lnTo>
                  <a:lnTo>
                    <a:pt x="0" y="115"/>
                  </a:lnTo>
                  <a:lnTo>
                    <a:pt x="4" y="90"/>
                  </a:lnTo>
                  <a:lnTo>
                    <a:pt x="12" y="66"/>
                  </a:lnTo>
                  <a:lnTo>
                    <a:pt x="25" y="45"/>
                  </a:lnTo>
                  <a:lnTo>
                    <a:pt x="44" y="27"/>
                  </a:lnTo>
                  <a:lnTo>
                    <a:pt x="67" y="12"/>
                  </a:lnTo>
                  <a:lnTo>
                    <a:pt x="97" y="0"/>
                  </a:lnTo>
                  <a:lnTo>
                    <a:pt x="94" y="17"/>
                  </a:lnTo>
                  <a:lnTo>
                    <a:pt x="97" y="0"/>
                  </a:lnTo>
                  <a:lnTo>
                    <a:pt x="105" y="0"/>
                  </a:lnTo>
                  <a:lnTo>
                    <a:pt x="109" y="6"/>
                  </a:lnTo>
                  <a:lnTo>
                    <a:pt x="109" y="13"/>
                  </a:lnTo>
                  <a:lnTo>
                    <a:pt x="103" y="19"/>
                  </a:lnTo>
                  <a:lnTo>
                    <a:pt x="106" y="1"/>
                  </a:lnTo>
                  <a:close/>
                </a:path>
              </a:pathLst>
            </a:custGeom>
            <a:solidFill>
              <a:srgbClr val="000000"/>
            </a:solidFill>
            <a:ln w="9525">
              <a:noFill/>
              <a:round/>
            </a:ln>
          </p:spPr>
          <p:txBody>
            <a:bodyPr/>
            <a:lstStyle/>
            <a:p>
              <a:endParaRPr lang="zh-CN" altLang="en-US"/>
            </a:p>
          </p:txBody>
        </p:sp>
        <p:sp>
          <p:nvSpPr>
            <p:cNvPr id="17849" name="Freeform 387"/>
            <p:cNvSpPr/>
            <p:nvPr/>
          </p:nvSpPr>
          <p:spPr bwMode="auto">
            <a:xfrm>
              <a:off x="1423" y="1558"/>
              <a:ext cx="47" cy="85"/>
            </a:xfrm>
            <a:custGeom>
              <a:avLst/>
              <a:gdLst>
                <a:gd name="T0" fmla="*/ 1 w 94"/>
                <a:gd name="T1" fmla="*/ 1 h 169"/>
                <a:gd name="T2" fmla="*/ 1 w 94"/>
                <a:gd name="T3" fmla="*/ 1 h 169"/>
                <a:gd name="T4" fmla="*/ 1 w 94"/>
                <a:gd name="T5" fmla="*/ 1 h 169"/>
                <a:gd name="T6" fmla="*/ 1 w 94"/>
                <a:gd name="T7" fmla="*/ 1 h 169"/>
                <a:gd name="T8" fmla="*/ 1 w 94"/>
                <a:gd name="T9" fmla="*/ 1 h 169"/>
                <a:gd name="T10" fmla="*/ 1 w 94"/>
                <a:gd name="T11" fmla="*/ 1 h 169"/>
                <a:gd name="T12" fmla="*/ 1 w 94"/>
                <a:gd name="T13" fmla="*/ 1 h 169"/>
                <a:gd name="T14" fmla="*/ 1 w 94"/>
                <a:gd name="T15" fmla="*/ 1 h 169"/>
                <a:gd name="T16" fmla="*/ 1 w 94"/>
                <a:gd name="T17" fmla="*/ 1 h 169"/>
                <a:gd name="T18" fmla="*/ 1 w 94"/>
                <a:gd name="T19" fmla="*/ 1 h 169"/>
                <a:gd name="T20" fmla="*/ 1 w 94"/>
                <a:gd name="T21" fmla="*/ 1 h 169"/>
                <a:gd name="T22" fmla="*/ 1 w 94"/>
                <a:gd name="T23" fmla="*/ 1 h 169"/>
                <a:gd name="T24" fmla="*/ 1 w 94"/>
                <a:gd name="T25" fmla="*/ 1 h 169"/>
                <a:gd name="T26" fmla="*/ 1 w 94"/>
                <a:gd name="T27" fmla="*/ 1 h 169"/>
                <a:gd name="T28" fmla="*/ 1 w 94"/>
                <a:gd name="T29" fmla="*/ 1 h 169"/>
                <a:gd name="T30" fmla="*/ 1 w 94"/>
                <a:gd name="T31" fmla="*/ 1 h 169"/>
                <a:gd name="T32" fmla="*/ 1 w 94"/>
                <a:gd name="T33" fmla="*/ 1 h 169"/>
                <a:gd name="T34" fmla="*/ 0 w 94"/>
                <a:gd name="T35" fmla="*/ 1 h 169"/>
                <a:gd name="T36" fmla="*/ 1 w 94"/>
                <a:gd name="T37" fmla="*/ 1 h 169"/>
                <a:gd name="T38" fmla="*/ 1 w 94"/>
                <a:gd name="T39" fmla="*/ 1 h 169"/>
                <a:gd name="T40" fmla="*/ 1 w 94"/>
                <a:gd name="T41" fmla="*/ 1 h 169"/>
                <a:gd name="T42" fmla="*/ 1 w 94"/>
                <a:gd name="T43" fmla="*/ 1 h 169"/>
                <a:gd name="T44" fmla="*/ 1 w 94"/>
                <a:gd name="T45" fmla="*/ 0 h 169"/>
                <a:gd name="T46" fmla="*/ 1 w 94"/>
                <a:gd name="T47" fmla="*/ 1 h 169"/>
                <a:gd name="T48" fmla="*/ 1 w 94"/>
                <a:gd name="T49" fmla="*/ 1 h 169"/>
                <a:gd name="T50" fmla="*/ 1 w 94"/>
                <a:gd name="T51" fmla="*/ 1 h 1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4"/>
                <a:gd name="T79" fmla="*/ 0 h 169"/>
                <a:gd name="T80" fmla="*/ 94 w 94"/>
                <a:gd name="T81" fmla="*/ 169 h 16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4" h="169">
                  <a:moveTo>
                    <a:pt x="18" y="19"/>
                  </a:moveTo>
                  <a:lnTo>
                    <a:pt x="23" y="13"/>
                  </a:lnTo>
                  <a:lnTo>
                    <a:pt x="21" y="28"/>
                  </a:lnTo>
                  <a:lnTo>
                    <a:pt x="23" y="46"/>
                  </a:lnTo>
                  <a:lnTo>
                    <a:pt x="26" y="64"/>
                  </a:lnTo>
                  <a:lnTo>
                    <a:pt x="34" y="83"/>
                  </a:lnTo>
                  <a:lnTo>
                    <a:pt x="44" y="102"/>
                  </a:lnTo>
                  <a:lnTo>
                    <a:pt x="58" y="120"/>
                  </a:lnTo>
                  <a:lnTo>
                    <a:pt x="74" y="138"/>
                  </a:lnTo>
                  <a:lnTo>
                    <a:pt x="94" y="153"/>
                  </a:lnTo>
                  <a:lnTo>
                    <a:pt x="82" y="169"/>
                  </a:lnTo>
                  <a:lnTo>
                    <a:pt x="61" y="152"/>
                  </a:lnTo>
                  <a:lnTo>
                    <a:pt x="42" y="134"/>
                  </a:lnTo>
                  <a:lnTo>
                    <a:pt x="28" y="113"/>
                  </a:lnTo>
                  <a:lnTo>
                    <a:pt x="16" y="92"/>
                  </a:lnTo>
                  <a:lnTo>
                    <a:pt x="8" y="71"/>
                  </a:lnTo>
                  <a:lnTo>
                    <a:pt x="2" y="49"/>
                  </a:lnTo>
                  <a:lnTo>
                    <a:pt x="0" y="28"/>
                  </a:lnTo>
                  <a:lnTo>
                    <a:pt x="2" y="8"/>
                  </a:lnTo>
                  <a:lnTo>
                    <a:pt x="7" y="3"/>
                  </a:lnTo>
                  <a:lnTo>
                    <a:pt x="2" y="8"/>
                  </a:lnTo>
                  <a:lnTo>
                    <a:pt x="7" y="2"/>
                  </a:lnTo>
                  <a:lnTo>
                    <a:pt x="15" y="0"/>
                  </a:lnTo>
                  <a:lnTo>
                    <a:pt x="21" y="5"/>
                  </a:lnTo>
                  <a:lnTo>
                    <a:pt x="23" y="13"/>
                  </a:lnTo>
                  <a:lnTo>
                    <a:pt x="18" y="19"/>
                  </a:lnTo>
                  <a:close/>
                </a:path>
              </a:pathLst>
            </a:custGeom>
            <a:solidFill>
              <a:srgbClr val="000000"/>
            </a:solidFill>
            <a:ln w="9525">
              <a:noFill/>
              <a:round/>
            </a:ln>
          </p:spPr>
          <p:txBody>
            <a:bodyPr/>
            <a:lstStyle/>
            <a:p>
              <a:endParaRPr lang="zh-CN" altLang="en-US"/>
            </a:p>
          </p:txBody>
        </p:sp>
        <p:sp>
          <p:nvSpPr>
            <p:cNvPr id="17850" name="Freeform 388"/>
            <p:cNvSpPr/>
            <p:nvPr/>
          </p:nvSpPr>
          <p:spPr bwMode="auto">
            <a:xfrm>
              <a:off x="1427" y="1544"/>
              <a:ext cx="334" cy="30"/>
            </a:xfrm>
            <a:custGeom>
              <a:avLst/>
              <a:gdLst>
                <a:gd name="T0" fmla="*/ 0 w 669"/>
                <a:gd name="T1" fmla="*/ 0 h 61"/>
                <a:gd name="T2" fmla="*/ 0 w 669"/>
                <a:gd name="T3" fmla="*/ 0 h 61"/>
                <a:gd name="T4" fmla="*/ 0 w 669"/>
                <a:gd name="T5" fmla="*/ 0 h 61"/>
                <a:gd name="T6" fmla="*/ 0 w 669"/>
                <a:gd name="T7" fmla="*/ 0 h 61"/>
                <a:gd name="T8" fmla="*/ 0 w 669"/>
                <a:gd name="T9" fmla="*/ 0 h 61"/>
                <a:gd name="T10" fmla="*/ 0 w 669"/>
                <a:gd name="T11" fmla="*/ 0 h 61"/>
                <a:gd name="T12" fmla="*/ 0 w 669"/>
                <a:gd name="T13" fmla="*/ 0 h 61"/>
                <a:gd name="T14" fmla="*/ 0 w 669"/>
                <a:gd name="T15" fmla="*/ 0 h 61"/>
                <a:gd name="T16" fmla="*/ 0 w 669"/>
                <a:gd name="T17" fmla="*/ 0 h 61"/>
                <a:gd name="T18" fmla="*/ 0 w 669"/>
                <a:gd name="T19" fmla="*/ 0 h 61"/>
                <a:gd name="T20" fmla="*/ 0 w 669"/>
                <a:gd name="T21" fmla="*/ 0 h 61"/>
                <a:gd name="T22" fmla="*/ 0 w 669"/>
                <a:gd name="T23" fmla="*/ 0 h 61"/>
                <a:gd name="T24" fmla="*/ 0 w 669"/>
                <a:gd name="T25" fmla="*/ 0 h 61"/>
                <a:gd name="T26" fmla="*/ 0 w 669"/>
                <a:gd name="T27" fmla="*/ 0 h 61"/>
                <a:gd name="T28" fmla="*/ 0 w 669"/>
                <a:gd name="T29" fmla="*/ 0 h 61"/>
                <a:gd name="T30" fmla="*/ 0 w 669"/>
                <a:gd name="T31" fmla="*/ 0 h 61"/>
                <a:gd name="T32" fmla="*/ 0 w 669"/>
                <a:gd name="T33" fmla="*/ 0 h 61"/>
                <a:gd name="T34" fmla="*/ 0 w 669"/>
                <a:gd name="T35" fmla="*/ 0 h 61"/>
                <a:gd name="T36" fmla="*/ 0 w 669"/>
                <a:gd name="T37" fmla="*/ 0 h 61"/>
                <a:gd name="T38" fmla="*/ 0 w 669"/>
                <a:gd name="T39" fmla="*/ 0 h 61"/>
                <a:gd name="T40" fmla="*/ 0 w 669"/>
                <a:gd name="T41" fmla="*/ 0 h 61"/>
                <a:gd name="T42" fmla="*/ 0 w 669"/>
                <a:gd name="T43" fmla="*/ 0 h 61"/>
                <a:gd name="T44" fmla="*/ 0 w 669"/>
                <a:gd name="T45" fmla="*/ 0 h 61"/>
                <a:gd name="T46" fmla="*/ 0 w 669"/>
                <a:gd name="T47" fmla="*/ 0 h 61"/>
                <a:gd name="T48" fmla="*/ 0 w 669"/>
                <a:gd name="T49" fmla="*/ 0 h 61"/>
                <a:gd name="T50" fmla="*/ 0 w 669"/>
                <a:gd name="T51" fmla="*/ 0 h 61"/>
                <a:gd name="T52" fmla="*/ 0 w 669"/>
                <a:gd name="T53" fmla="*/ 0 h 61"/>
                <a:gd name="T54" fmla="*/ 0 w 669"/>
                <a:gd name="T55" fmla="*/ 0 h 61"/>
                <a:gd name="T56" fmla="*/ 0 w 669"/>
                <a:gd name="T57" fmla="*/ 0 h 61"/>
                <a:gd name="T58" fmla="*/ 0 w 669"/>
                <a:gd name="T59" fmla="*/ 0 h 61"/>
                <a:gd name="T60" fmla="*/ 0 w 669"/>
                <a:gd name="T61" fmla="*/ 0 h 61"/>
                <a:gd name="T62" fmla="*/ 0 w 669"/>
                <a:gd name="T63" fmla="*/ 0 h 61"/>
                <a:gd name="T64" fmla="*/ 0 w 669"/>
                <a:gd name="T65" fmla="*/ 0 h 61"/>
                <a:gd name="T66" fmla="*/ 0 w 669"/>
                <a:gd name="T67" fmla="*/ 0 h 61"/>
                <a:gd name="T68" fmla="*/ 0 w 669"/>
                <a:gd name="T69" fmla="*/ 0 h 61"/>
                <a:gd name="T70" fmla="*/ 0 w 669"/>
                <a:gd name="T71" fmla="*/ 0 h 61"/>
                <a:gd name="T72" fmla="*/ 0 w 669"/>
                <a:gd name="T73" fmla="*/ 0 h 61"/>
                <a:gd name="T74" fmla="*/ 0 w 669"/>
                <a:gd name="T75" fmla="*/ 0 h 61"/>
                <a:gd name="T76" fmla="*/ 0 w 669"/>
                <a:gd name="T77" fmla="*/ 0 h 61"/>
                <a:gd name="T78" fmla="*/ 0 w 669"/>
                <a:gd name="T79" fmla="*/ 0 h 61"/>
                <a:gd name="T80" fmla="*/ 0 w 669"/>
                <a:gd name="T81" fmla="*/ 0 h 61"/>
                <a:gd name="T82" fmla="*/ 0 w 669"/>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9"/>
                <a:gd name="T127" fmla="*/ 0 h 61"/>
                <a:gd name="T128" fmla="*/ 669 w 669"/>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9" h="61">
                  <a:moveTo>
                    <a:pt x="669" y="49"/>
                  </a:moveTo>
                  <a:lnTo>
                    <a:pt x="658" y="61"/>
                  </a:lnTo>
                  <a:lnTo>
                    <a:pt x="612" y="55"/>
                  </a:lnTo>
                  <a:lnTo>
                    <a:pt x="565" y="50"/>
                  </a:lnTo>
                  <a:lnTo>
                    <a:pt x="518" y="45"/>
                  </a:lnTo>
                  <a:lnTo>
                    <a:pt x="469" y="39"/>
                  </a:lnTo>
                  <a:lnTo>
                    <a:pt x="420" y="34"/>
                  </a:lnTo>
                  <a:lnTo>
                    <a:pt x="372" y="30"/>
                  </a:lnTo>
                  <a:lnTo>
                    <a:pt x="324" y="26"/>
                  </a:lnTo>
                  <a:lnTo>
                    <a:pt x="278" y="23"/>
                  </a:lnTo>
                  <a:lnTo>
                    <a:pt x="234" y="22"/>
                  </a:lnTo>
                  <a:lnTo>
                    <a:pt x="190" y="20"/>
                  </a:lnTo>
                  <a:lnTo>
                    <a:pt x="151" y="20"/>
                  </a:lnTo>
                  <a:lnTo>
                    <a:pt x="115" y="23"/>
                  </a:lnTo>
                  <a:lnTo>
                    <a:pt x="82" y="26"/>
                  </a:lnTo>
                  <a:lnTo>
                    <a:pt x="54" y="31"/>
                  </a:lnTo>
                  <a:lnTo>
                    <a:pt x="30" y="39"/>
                  </a:lnTo>
                  <a:lnTo>
                    <a:pt x="11" y="47"/>
                  </a:lnTo>
                  <a:lnTo>
                    <a:pt x="0" y="31"/>
                  </a:lnTo>
                  <a:lnTo>
                    <a:pt x="23" y="20"/>
                  </a:lnTo>
                  <a:lnTo>
                    <a:pt x="49" y="12"/>
                  </a:lnTo>
                  <a:lnTo>
                    <a:pt x="80" y="5"/>
                  </a:lnTo>
                  <a:lnTo>
                    <a:pt x="113" y="2"/>
                  </a:lnTo>
                  <a:lnTo>
                    <a:pt x="151" y="0"/>
                  </a:lnTo>
                  <a:lnTo>
                    <a:pt x="190" y="0"/>
                  </a:lnTo>
                  <a:lnTo>
                    <a:pt x="234" y="1"/>
                  </a:lnTo>
                  <a:lnTo>
                    <a:pt x="278" y="2"/>
                  </a:lnTo>
                  <a:lnTo>
                    <a:pt x="326" y="5"/>
                  </a:lnTo>
                  <a:lnTo>
                    <a:pt x="374" y="9"/>
                  </a:lnTo>
                  <a:lnTo>
                    <a:pt x="422" y="13"/>
                  </a:lnTo>
                  <a:lnTo>
                    <a:pt x="471" y="18"/>
                  </a:lnTo>
                  <a:lnTo>
                    <a:pt x="520" y="24"/>
                  </a:lnTo>
                  <a:lnTo>
                    <a:pt x="568" y="30"/>
                  </a:lnTo>
                  <a:lnTo>
                    <a:pt x="614" y="34"/>
                  </a:lnTo>
                  <a:lnTo>
                    <a:pt x="660" y="40"/>
                  </a:lnTo>
                  <a:lnTo>
                    <a:pt x="649" y="51"/>
                  </a:lnTo>
                  <a:lnTo>
                    <a:pt x="660" y="40"/>
                  </a:lnTo>
                  <a:lnTo>
                    <a:pt x="667" y="43"/>
                  </a:lnTo>
                  <a:lnTo>
                    <a:pt x="669" y="51"/>
                  </a:lnTo>
                  <a:lnTo>
                    <a:pt x="666" y="58"/>
                  </a:lnTo>
                  <a:lnTo>
                    <a:pt x="658" y="61"/>
                  </a:lnTo>
                  <a:lnTo>
                    <a:pt x="669" y="49"/>
                  </a:lnTo>
                  <a:close/>
                </a:path>
              </a:pathLst>
            </a:custGeom>
            <a:solidFill>
              <a:srgbClr val="000000"/>
            </a:solidFill>
            <a:ln w="9525">
              <a:noFill/>
              <a:round/>
            </a:ln>
          </p:spPr>
          <p:txBody>
            <a:bodyPr/>
            <a:lstStyle/>
            <a:p>
              <a:endParaRPr lang="zh-CN" altLang="en-US"/>
            </a:p>
          </p:txBody>
        </p:sp>
        <p:sp>
          <p:nvSpPr>
            <p:cNvPr id="17851" name="Freeform 389"/>
            <p:cNvSpPr/>
            <p:nvPr/>
          </p:nvSpPr>
          <p:spPr bwMode="auto">
            <a:xfrm>
              <a:off x="1750" y="1488"/>
              <a:ext cx="29" cy="82"/>
            </a:xfrm>
            <a:custGeom>
              <a:avLst/>
              <a:gdLst>
                <a:gd name="T0" fmla="*/ 1 w 57"/>
                <a:gd name="T1" fmla="*/ 1 h 163"/>
                <a:gd name="T2" fmla="*/ 1 w 57"/>
                <a:gd name="T3" fmla="*/ 1 h 163"/>
                <a:gd name="T4" fmla="*/ 1 w 57"/>
                <a:gd name="T5" fmla="*/ 1 h 163"/>
                <a:gd name="T6" fmla="*/ 1 w 57"/>
                <a:gd name="T7" fmla="*/ 1 h 163"/>
                <a:gd name="T8" fmla="*/ 1 w 57"/>
                <a:gd name="T9" fmla="*/ 1 h 163"/>
                <a:gd name="T10" fmla="*/ 1 w 57"/>
                <a:gd name="T11" fmla="*/ 1 h 163"/>
                <a:gd name="T12" fmla="*/ 1 w 57"/>
                <a:gd name="T13" fmla="*/ 1 h 163"/>
                <a:gd name="T14" fmla="*/ 1 w 57"/>
                <a:gd name="T15" fmla="*/ 1 h 163"/>
                <a:gd name="T16" fmla="*/ 1 w 57"/>
                <a:gd name="T17" fmla="*/ 1 h 163"/>
                <a:gd name="T18" fmla="*/ 1 w 57"/>
                <a:gd name="T19" fmla="*/ 1 h 163"/>
                <a:gd name="T20" fmla="*/ 1 w 57"/>
                <a:gd name="T21" fmla="*/ 1 h 163"/>
                <a:gd name="T22" fmla="*/ 0 w 57"/>
                <a:gd name="T23" fmla="*/ 1 h 163"/>
                <a:gd name="T24" fmla="*/ 1 w 57"/>
                <a:gd name="T25" fmla="*/ 1 h 163"/>
                <a:gd name="T26" fmla="*/ 1 w 57"/>
                <a:gd name="T27" fmla="*/ 1 h 163"/>
                <a:gd name="T28" fmla="*/ 1 w 57"/>
                <a:gd name="T29" fmla="*/ 1 h 163"/>
                <a:gd name="T30" fmla="*/ 1 w 57"/>
                <a:gd name="T31" fmla="*/ 1 h 163"/>
                <a:gd name="T32" fmla="*/ 1 w 57"/>
                <a:gd name="T33" fmla="*/ 1 h 163"/>
                <a:gd name="T34" fmla="*/ 1 w 57"/>
                <a:gd name="T35" fmla="*/ 1 h 163"/>
                <a:gd name="T36" fmla="*/ 1 w 57"/>
                <a:gd name="T37" fmla="*/ 1 h 163"/>
                <a:gd name="T38" fmla="*/ 1 w 57"/>
                <a:gd name="T39" fmla="*/ 0 h 163"/>
                <a:gd name="T40" fmla="*/ 1 w 57"/>
                <a:gd name="T41" fmla="*/ 1 h 163"/>
                <a:gd name="T42" fmla="*/ 1 w 57"/>
                <a:gd name="T43" fmla="*/ 0 h 163"/>
                <a:gd name="T44" fmla="*/ 1 w 57"/>
                <a:gd name="T45" fmla="*/ 1 h 163"/>
                <a:gd name="T46" fmla="*/ 1 w 57"/>
                <a:gd name="T47" fmla="*/ 1 h 163"/>
                <a:gd name="T48" fmla="*/ 1 w 57"/>
                <a:gd name="T49" fmla="*/ 1 h 163"/>
                <a:gd name="T50" fmla="*/ 1 w 57"/>
                <a:gd name="T51" fmla="*/ 1 h 1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
                <a:gd name="T79" fmla="*/ 0 h 163"/>
                <a:gd name="T80" fmla="*/ 57 w 57"/>
                <a:gd name="T81" fmla="*/ 163 h 16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 h="163">
                  <a:moveTo>
                    <a:pt x="45" y="21"/>
                  </a:moveTo>
                  <a:lnTo>
                    <a:pt x="55" y="16"/>
                  </a:lnTo>
                  <a:lnTo>
                    <a:pt x="47" y="30"/>
                  </a:lnTo>
                  <a:lnTo>
                    <a:pt x="38" y="47"/>
                  </a:lnTo>
                  <a:lnTo>
                    <a:pt x="31" y="65"/>
                  </a:lnTo>
                  <a:lnTo>
                    <a:pt x="27" y="83"/>
                  </a:lnTo>
                  <a:lnTo>
                    <a:pt x="23" y="101"/>
                  </a:lnTo>
                  <a:lnTo>
                    <a:pt x="21" y="122"/>
                  </a:lnTo>
                  <a:lnTo>
                    <a:pt x="20" y="142"/>
                  </a:lnTo>
                  <a:lnTo>
                    <a:pt x="21" y="161"/>
                  </a:lnTo>
                  <a:lnTo>
                    <a:pt x="1" y="163"/>
                  </a:lnTo>
                  <a:lnTo>
                    <a:pt x="0" y="142"/>
                  </a:lnTo>
                  <a:lnTo>
                    <a:pt x="1" y="120"/>
                  </a:lnTo>
                  <a:lnTo>
                    <a:pt x="3" y="99"/>
                  </a:lnTo>
                  <a:lnTo>
                    <a:pt x="6" y="78"/>
                  </a:lnTo>
                  <a:lnTo>
                    <a:pt x="13" y="58"/>
                  </a:lnTo>
                  <a:lnTo>
                    <a:pt x="20" y="38"/>
                  </a:lnTo>
                  <a:lnTo>
                    <a:pt x="29" y="21"/>
                  </a:lnTo>
                  <a:lnTo>
                    <a:pt x="39" y="5"/>
                  </a:lnTo>
                  <a:lnTo>
                    <a:pt x="50" y="0"/>
                  </a:lnTo>
                  <a:lnTo>
                    <a:pt x="39" y="5"/>
                  </a:lnTo>
                  <a:lnTo>
                    <a:pt x="46" y="0"/>
                  </a:lnTo>
                  <a:lnTo>
                    <a:pt x="53" y="2"/>
                  </a:lnTo>
                  <a:lnTo>
                    <a:pt x="57" y="8"/>
                  </a:lnTo>
                  <a:lnTo>
                    <a:pt x="55" y="16"/>
                  </a:lnTo>
                  <a:lnTo>
                    <a:pt x="45" y="21"/>
                  </a:lnTo>
                  <a:close/>
                </a:path>
              </a:pathLst>
            </a:custGeom>
            <a:solidFill>
              <a:srgbClr val="000000"/>
            </a:solidFill>
            <a:ln w="9525">
              <a:noFill/>
              <a:round/>
            </a:ln>
          </p:spPr>
          <p:txBody>
            <a:bodyPr/>
            <a:lstStyle/>
            <a:p>
              <a:endParaRPr lang="zh-CN" altLang="en-US"/>
            </a:p>
          </p:txBody>
        </p:sp>
        <p:sp>
          <p:nvSpPr>
            <p:cNvPr id="17852" name="Freeform 390"/>
            <p:cNvSpPr/>
            <p:nvPr/>
          </p:nvSpPr>
          <p:spPr bwMode="auto">
            <a:xfrm>
              <a:off x="1773" y="1488"/>
              <a:ext cx="125" cy="36"/>
            </a:xfrm>
            <a:custGeom>
              <a:avLst/>
              <a:gdLst>
                <a:gd name="T0" fmla="*/ 0 w 251"/>
                <a:gd name="T1" fmla="*/ 1 h 71"/>
                <a:gd name="T2" fmla="*/ 0 w 251"/>
                <a:gd name="T3" fmla="*/ 1 h 71"/>
                <a:gd name="T4" fmla="*/ 0 w 251"/>
                <a:gd name="T5" fmla="*/ 1 h 71"/>
                <a:gd name="T6" fmla="*/ 0 w 251"/>
                <a:gd name="T7" fmla="*/ 1 h 71"/>
                <a:gd name="T8" fmla="*/ 0 w 251"/>
                <a:gd name="T9" fmla="*/ 1 h 71"/>
                <a:gd name="T10" fmla="*/ 0 w 251"/>
                <a:gd name="T11" fmla="*/ 1 h 71"/>
                <a:gd name="T12" fmla="*/ 0 w 251"/>
                <a:gd name="T13" fmla="*/ 1 h 71"/>
                <a:gd name="T14" fmla="*/ 0 w 251"/>
                <a:gd name="T15" fmla="*/ 1 h 71"/>
                <a:gd name="T16" fmla="*/ 0 w 251"/>
                <a:gd name="T17" fmla="*/ 1 h 71"/>
                <a:gd name="T18" fmla="*/ 0 w 251"/>
                <a:gd name="T19" fmla="*/ 1 h 71"/>
                <a:gd name="T20" fmla="*/ 0 w 251"/>
                <a:gd name="T21" fmla="*/ 1 h 71"/>
                <a:gd name="T22" fmla="*/ 0 w 251"/>
                <a:gd name="T23" fmla="*/ 1 h 71"/>
                <a:gd name="T24" fmla="*/ 0 w 251"/>
                <a:gd name="T25" fmla="*/ 1 h 71"/>
                <a:gd name="T26" fmla="*/ 0 w 251"/>
                <a:gd name="T27" fmla="*/ 1 h 71"/>
                <a:gd name="T28" fmla="*/ 0 w 251"/>
                <a:gd name="T29" fmla="*/ 1 h 71"/>
                <a:gd name="T30" fmla="*/ 0 w 251"/>
                <a:gd name="T31" fmla="*/ 1 h 71"/>
                <a:gd name="T32" fmla="*/ 0 w 251"/>
                <a:gd name="T33" fmla="*/ 1 h 71"/>
                <a:gd name="T34" fmla="*/ 0 w 251"/>
                <a:gd name="T35" fmla="*/ 1 h 71"/>
                <a:gd name="T36" fmla="*/ 0 w 251"/>
                <a:gd name="T37" fmla="*/ 0 h 71"/>
                <a:gd name="T38" fmla="*/ 0 w 251"/>
                <a:gd name="T39" fmla="*/ 1 h 71"/>
                <a:gd name="T40" fmla="*/ 0 w 251"/>
                <a:gd name="T41" fmla="*/ 1 h 71"/>
                <a:gd name="T42" fmla="*/ 0 w 251"/>
                <a:gd name="T43" fmla="*/ 1 h 71"/>
                <a:gd name="T44" fmla="*/ 0 w 251"/>
                <a:gd name="T45" fmla="*/ 1 h 71"/>
                <a:gd name="T46" fmla="*/ 0 w 251"/>
                <a:gd name="T47" fmla="*/ 1 h 71"/>
                <a:gd name="T48" fmla="*/ 0 w 251"/>
                <a:gd name="T49" fmla="*/ 1 h 71"/>
                <a:gd name="T50" fmla="*/ 0 w 251"/>
                <a:gd name="T51" fmla="*/ 1 h 71"/>
                <a:gd name="T52" fmla="*/ 0 w 251"/>
                <a:gd name="T53" fmla="*/ 1 h 71"/>
                <a:gd name="T54" fmla="*/ 0 w 251"/>
                <a:gd name="T55" fmla="*/ 1 h 71"/>
                <a:gd name="T56" fmla="*/ 0 w 251"/>
                <a:gd name="T57" fmla="*/ 1 h 71"/>
                <a:gd name="T58" fmla="*/ 0 w 251"/>
                <a:gd name="T59" fmla="*/ 1 h 71"/>
                <a:gd name="T60" fmla="*/ 0 w 251"/>
                <a:gd name="T61" fmla="*/ 1 h 71"/>
                <a:gd name="T62" fmla="*/ 0 w 251"/>
                <a:gd name="T63" fmla="*/ 1 h 71"/>
                <a:gd name="T64" fmla="*/ 0 w 251"/>
                <a:gd name="T65" fmla="*/ 1 h 71"/>
                <a:gd name="T66" fmla="*/ 0 w 251"/>
                <a:gd name="T67" fmla="*/ 1 h 71"/>
                <a:gd name="T68" fmla="*/ 0 w 251"/>
                <a:gd name="T69" fmla="*/ 1 h 71"/>
                <a:gd name="T70" fmla="*/ 0 w 251"/>
                <a:gd name="T71" fmla="*/ 1 h 71"/>
                <a:gd name="T72" fmla="*/ 0 w 251"/>
                <a:gd name="T73" fmla="*/ 1 h 71"/>
                <a:gd name="T74" fmla="*/ 0 w 251"/>
                <a:gd name="T75" fmla="*/ 1 h 71"/>
                <a:gd name="T76" fmla="*/ 0 w 251"/>
                <a:gd name="T77" fmla="*/ 1 h 71"/>
                <a:gd name="T78" fmla="*/ 0 w 251"/>
                <a:gd name="T79" fmla="*/ 1 h 71"/>
                <a:gd name="T80" fmla="*/ 0 w 251"/>
                <a:gd name="T81" fmla="*/ 1 h 71"/>
                <a:gd name="T82" fmla="*/ 0 w 251"/>
                <a:gd name="T83" fmla="*/ 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1"/>
                <a:gd name="T127" fmla="*/ 0 h 71"/>
                <a:gd name="T128" fmla="*/ 251 w 25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1" h="71">
                  <a:moveTo>
                    <a:pt x="230" y="60"/>
                  </a:moveTo>
                  <a:lnTo>
                    <a:pt x="238" y="71"/>
                  </a:lnTo>
                  <a:lnTo>
                    <a:pt x="224" y="68"/>
                  </a:lnTo>
                  <a:lnTo>
                    <a:pt x="208" y="65"/>
                  </a:lnTo>
                  <a:lnTo>
                    <a:pt x="193" y="62"/>
                  </a:lnTo>
                  <a:lnTo>
                    <a:pt x="178" y="59"/>
                  </a:lnTo>
                  <a:lnTo>
                    <a:pt x="163" y="55"/>
                  </a:lnTo>
                  <a:lnTo>
                    <a:pt x="148" y="52"/>
                  </a:lnTo>
                  <a:lnTo>
                    <a:pt x="132" y="48"/>
                  </a:lnTo>
                  <a:lnTo>
                    <a:pt x="118" y="46"/>
                  </a:lnTo>
                  <a:lnTo>
                    <a:pt x="103" y="43"/>
                  </a:lnTo>
                  <a:lnTo>
                    <a:pt x="88" y="39"/>
                  </a:lnTo>
                  <a:lnTo>
                    <a:pt x="73" y="36"/>
                  </a:lnTo>
                  <a:lnTo>
                    <a:pt x="58" y="33"/>
                  </a:lnTo>
                  <a:lnTo>
                    <a:pt x="43" y="30"/>
                  </a:lnTo>
                  <a:lnTo>
                    <a:pt x="30" y="27"/>
                  </a:lnTo>
                  <a:lnTo>
                    <a:pt x="15" y="24"/>
                  </a:lnTo>
                  <a:lnTo>
                    <a:pt x="0" y="21"/>
                  </a:lnTo>
                  <a:lnTo>
                    <a:pt x="5" y="0"/>
                  </a:lnTo>
                  <a:lnTo>
                    <a:pt x="20" y="4"/>
                  </a:lnTo>
                  <a:lnTo>
                    <a:pt x="34" y="6"/>
                  </a:lnTo>
                  <a:lnTo>
                    <a:pt x="48" y="9"/>
                  </a:lnTo>
                  <a:lnTo>
                    <a:pt x="63" y="13"/>
                  </a:lnTo>
                  <a:lnTo>
                    <a:pt x="78" y="15"/>
                  </a:lnTo>
                  <a:lnTo>
                    <a:pt x="92" y="19"/>
                  </a:lnTo>
                  <a:lnTo>
                    <a:pt x="107" y="22"/>
                  </a:lnTo>
                  <a:lnTo>
                    <a:pt x="122" y="25"/>
                  </a:lnTo>
                  <a:lnTo>
                    <a:pt x="137" y="28"/>
                  </a:lnTo>
                  <a:lnTo>
                    <a:pt x="153" y="31"/>
                  </a:lnTo>
                  <a:lnTo>
                    <a:pt x="168" y="35"/>
                  </a:lnTo>
                  <a:lnTo>
                    <a:pt x="183" y="38"/>
                  </a:lnTo>
                  <a:lnTo>
                    <a:pt x="197" y="42"/>
                  </a:lnTo>
                  <a:lnTo>
                    <a:pt x="212" y="44"/>
                  </a:lnTo>
                  <a:lnTo>
                    <a:pt x="228" y="47"/>
                  </a:lnTo>
                  <a:lnTo>
                    <a:pt x="243" y="51"/>
                  </a:lnTo>
                  <a:lnTo>
                    <a:pt x="251" y="62"/>
                  </a:lnTo>
                  <a:lnTo>
                    <a:pt x="243" y="51"/>
                  </a:lnTo>
                  <a:lnTo>
                    <a:pt x="250" y="55"/>
                  </a:lnTo>
                  <a:lnTo>
                    <a:pt x="251" y="62"/>
                  </a:lnTo>
                  <a:lnTo>
                    <a:pt x="246" y="69"/>
                  </a:lnTo>
                  <a:lnTo>
                    <a:pt x="238" y="71"/>
                  </a:lnTo>
                  <a:lnTo>
                    <a:pt x="230" y="60"/>
                  </a:lnTo>
                  <a:close/>
                </a:path>
              </a:pathLst>
            </a:custGeom>
            <a:solidFill>
              <a:srgbClr val="000000"/>
            </a:solidFill>
            <a:ln w="9525">
              <a:noFill/>
              <a:round/>
            </a:ln>
          </p:spPr>
          <p:txBody>
            <a:bodyPr/>
            <a:lstStyle/>
            <a:p>
              <a:endParaRPr lang="zh-CN" altLang="en-US"/>
            </a:p>
          </p:txBody>
        </p:sp>
        <p:sp>
          <p:nvSpPr>
            <p:cNvPr id="17853" name="Freeform 391"/>
            <p:cNvSpPr/>
            <p:nvPr/>
          </p:nvSpPr>
          <p:spPr bwMode="auto">
            <a:xfrm>
              <a:off x="1816" y="1518"/>
              <a:ext cx="82" cy="190"/>
            </a:xfrm>
            <a:custGeom>
              <a:avLst/>
              <a:gdLst>
                <a:gd name="T0" fmla="*/ 0 w 165"/>
                <a:gd name="T1" fmla="*/ 1 h 380"/>
                <a:gd name="T2" fmla="*/ 0 w 165"/>
                <a:gd name="T3" fmla="*/ 1 h 380"/>
                <a:gd name="T4" fmla="*/ 0 w 165"/>
                <a:gd name="T5" fmla="*/ 1 h 380"/>
                <a:gd name="T6" fmla="*/ 0 w 165"/>
                <a:gd name="T7" fmla="*/ 1 h 380"/>
                <a:gd name="T8" fmla="*/ 0 w 165"/>
                <a:gd name="T9" fmla="*/ 1 h 380"/>
                <a:gd name="T10" fmla="*/ 0 w 165"/>
                <a:gd name="T11" fmla="*/ 1 h 380"/>
                <a:gd name="T12" fmla="*/ 0 w 165"/>
                <a:gd name="T13" fmla="*/ 1 h 380"/>
                <a:gd name="T14" fmla="*/ 0 w 165"/>
                <a:gd name="T15" fmla="*/ 1 h 380"/>
                <a:gd name="T16" fmla="*/ 0 w 165"/>
                <a:gd name="T17" fmla="*/ 1 h 380"/>
                <a:gd name="T18" fmla="*/ 0 w 165"/>
                <a:gd name="T19" fmla="*/ 1 h 380"/>
                <a:gd name="T20" fmla="*/ 0 w 165"/>
                <a:gd name="T21" fmla="*/ 1 h 380"/>
                <a:gd name="T22" fmla="*/ 0 w 165"/>
                <a:gd name="T23" fmla="*/ 1 h 380"/>
                <a:gd name="T24" fmla="*/ 0 w 165"/>
                <a:gd name="T25" fmla="*/ 1 h 380"/>
                <a:gd name="T26" fmla="*/ 0 w 165"/>
                <a:gd name="T27" fmla="*/ 1 h 380"/>
                <a:gd name="T28" fmla="*/ 0 w 165"/>
                <a:gd name="T29" fmla="*/ 1 h 380"/>
                <a:gd name="T30" fmla="*/ 0 w 165"/>
                <a:gd name="T31" fmla="*/ 1 h 380"/>
                <a:gd name="T32" fmla="*/ 0 w 165"/>
                <a:gd name="T33" fmla="*/ 1 h 380"/>
                <a:gd name="T34" fmla="*/ 0 w 165"/>
                <a:gd name="T35" fmla="*/ 0 h 380"/>
                <a:gd name="T36" fmla="*/ 0 w 165"/>
                <a:gd name="T37" fmla="*/ 1 h 380"/>
                <a:gd name="T38" fmla="*/ 0 w 165"/>
                <a:gd name="T39" fmla="*/ 1 h 380"/>
                <a:gd name="T40" fmla="*/ 0 w 165"/>
                <a:gd name="T41" fmla="*/ 1 h 380"/>
                <a:gd name="T42" fmla="*/ 0 w 165"/>
                <a:gd name="T43" fmla="*/ 1 h 380"/>
                <a:gd name="T44" fmla="*/ 0 w 165"/>
                <a:gd name="T45" fmla="*/ 1 h 380"/>
                <a:gd name="T46" fmla="*/ 0 w 165"/>
                <a:gd name="T47" fmla="*/ 1 h 380"/>
                <a:gd name="T48" fmla="*/ 0 w 165"/>
                <a:gd name="T49" fmla="*/ 1 h 380"/>
                <a:gd name="T50" fmla="*/ 0 w 165"/>
                <a:gd name="T51" fmla="*/ 1 h 380"/>
                <a:gd name="T52" fmla="*/ 0 w 165"/>
                <a:gd name="T53" fmla="*/ 1 h 380"/>
                <a:gd name="T54" fmla="*/ 0 w 165"/>
                <a:gd name="T55" fmla="*/ 1 h 380"/>
                <a:gd name="T56" fmla="*/ 0 w 165"/>
                <a:gd name="T57" fmla="*/ 1 h 380"/>
                <a:gd name="T58" fmla="*/ 0 w 165"/>
                <a:gd name="T59" fmla="*/ 1 h 380"/>
                <a:gd name="T60" fmla="*/ 0 w 165"/>
                <a:gd name="T61" fmla="*/ 1 h 380"/>
                <a:gd name="T62" fmla="*/ 0 w 165"/>
                <a:gd name="T63" fmla="*/ 1 h 380"/>
                <a:gd name="T64" fmla="*/ 0 w 165"/>
                <a:gd name="T65" fmla="*/ 1 h 380"/>
                <a:gd name="T66" fmla="*/ 0 w 165"/>
                <a:gd name="T67" fmla="*/ 1 h 380"/>
                <a:gd name="T68" fmla="*/ 0 w 165"/>
                <a:gd name="T69" fmla="*/ 1 h 380"/>
                <a:gd name="T70" fmla="*/ 0 w 165"/>
                <a:gd name="T71" fmla="*/ 1 h 380"/>
                <a:gd name="T72" fmla="*/ 0 w 165"/>
                <a:gd name="T73" fmla="*/ 1 h 380"/>
                <a:gd name="T74" fmla="*/ 0 w 165"/>
                <a:gd name="T75" fmla="*/ 1 h 380"/>
                <a:gd name="T76" fmla="*/ 0 w 165"/>
                <a:gd name="T77" fmla="*/ 1 h 380"/>
                <a:gd name="T78" fmla="*/ 0 w 165"/>
                <a:gd name="T79" fmla="*/ 1 h 380"/>
                <a:gd name="T80" fmla="*/ 0 w 165"/>
                <a:gd name="T81" fmla="*/ 1 h 380"/>
                <a:gd name="T82" fmla="*/ 0 w 165"/>
                <a:gd name="T83" fmla="*/ 1 h 3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5"/>
                <a:gd name="T127" fmla="*/ 0 h 380"/>
                <a:gd name="T128" fmla="*/ 165 w 165"/>
                <a:gd name="T129" fmla="*/ 380 h 3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5" h="380">
                  <a:moveTo>
                    <a:pt x="16" y="378"/>
                  </a:moveTo>
                  <a:lnTo>
                    <a:pt x="0" y="367"/>
                  </a:lnTo>
                  <a:lnTo>
                    <a:pt x="12" y="345"/>
                  </a:lnTo>
                  <a:lnTo>
                    <a:pt x="24" y="322"/>
                  </a:lnTo>
                  <a:lnTo>
                    <a:pt x="36" y="300"/>
                  </a:lnTo>
                  <a:lnTo>
                    <a:pt x="48" y="278"/>
                  </a:lnTo>
                  <a:lnTo>
                    <a:pt x="59" y="256"/>
                  </a:lnTo>
                  <a:lnTo>
                    <a:pt x="70" y="234"/>
                  </a:lnTo>
                  <a:lnTo>
                    <a:pt x="81" y="213"/>
                  </a:lnTo>
                  <a:lnTo>
                    <a:pt x="90" y="191"/>
                  </a:lnTo>
                  <a:lnTo>
                    <a:pt x="100" y="168"/>
                  </a:lnTo>
                  <a:lnTo>
                    <a:pt x="108" y="145"/>
                  </a:lnTo>
                  <a:lnTo>
                    <a:pt x="116" y="122"/>
                  </a:lnTo>
                  <a:lnTo>
                    <a:pt x="124" y="98"/>
                  </a:lnTo>
                  <a:lnTo>
                    <a:pt x="131" y="75"/>
                  </a:lnTo>
                  <a:lnTo>
                    <a:pt x="135" y="51"/>
                  </a:lnTo>
                  <a:lnTo>
                    <a:pt x="140" y="26"/>
                  </a:lnTo>
                  <a:lnTo>
                    <a:pt x="144" y="0"/>
                  </a:lnTo>
                  <a:lnTo>
                    <a:pt x="165" y="2"/>
                  </a:lnTo>
                  <a:lnTo>
                    <a:pt x="160" y="29"/>
                  </a:lnTo>
                  <a:lnTo>
                    <a:pt x="156" y="55"/>
                  </a:lnTo>
                  <a:lnTo>
                    <a:pt x="149" y="79"/>
                  </a:lnTo>
                  <a:lnTo>
                    <a:pt x="142" y="105"/>
                  </a:lnTo>
                  <a:lnTo>
                    <a:pt x="134" y="129"/>
                  </a:lnTo>
                  <a:lnTo>
                    <a:pt x="126" y="152"/>
                  </a:lnTo>
                  <a:lnTo>
                    <a:pt x="118" y="175"/>
                  </a:lnTo>
                  <a:lnTo>
                    <a:pt x="108" y="198"/>
                  </a:lnTo>
                  <a:lnTo>
                    <a:pt x="99" y="220"/>
                  </a:lnTo>
                  <a:lnTo>
                    <a:pt x="89" y="244"/>
                  </a:lnTo>
                  <a:lnTo>
                    <a:pt x="77" y="266"/>
                  </a:lnTo>
                  <a:lnTo>
                    <a:pt x="66" y="287"/>
                  </a:lnTo>
                  <a:lnTo>
                    <a:pt x="54" y="309"/>
                  </a:lnTo>
                  <a:lnTo>
                    <a:pt x="42" y="331"/>
                  </a:lnTo>
                  <a:lnTo>
                    <a:pt x="30" y="354"/>
                  </a:lnTo>
                  <a:lnTo>
                    <a:pt x="18" y="376"/>
                  </a:lnTo>
                  <a:lnTo>
                    <a:pt x="2" y="364"/>
                  </a:lnTo>
                  <a:lnTo>
                    <a:pt x="18" y="376"/>
                  </a:lnTo>
                  <a:lnTo>
                    <a:pt x="12" y="380"/>
                  </a:lnTo>
                  <a:lnTo>
                    <a:pt x="4" y="379"/>
                  </a:lnTo>
                  <a:lnTo>
                    <a:pt x="0" y="375"/>
                  </a:lnTo>
                  <a:lnTo>
                    <a:pt x="0" y="367"/>
                  </a:lnTo>
                  <a:lnTo>
                    <a:pt x="16" y="378"/>
                  </a:lnTo>
                  <a:close/>
                </a:path>
              </a:pathLst>
            </a:custGeom>
            <a:solidFill>
              <a:srgbClr val="000000"/>
            </a:solidFill>
            <a:ln w="9525">
              <a:noFill/>
              <a:round/>
            </a:ln>
          </p:spPr>
          <p:txBody>
            <a:bodyPr/>
            <a:lstStyle/>
            <a:p>
              <a:endParaRPr lang="zh-CN" altLang="en-US"/>
            </a:p>
          </p:txBody>
        </p:sp>
        <p:sp>
          <p:nvSpPr>
            <p:cNvPr id="17854" name="Freeform 392"/>
            <p:cNvSpPr/>
            <p:nvPr/>
          </p:nvSpPr>
          <p:spPr bwMode="auto">
            <a:xfrm>
              <a:off x="1817" y="1520"/>
              <a:ext cx="123" cy="187"/>
            </a:xfrm>
            <a:custGeom>
              <a:avLst/>
              <a:gdLst>
                <a:gd name="T0" fmla="*/ 1 w 246"/>
                <a:gd name="T1" fmla="*/ 0 h 375"/>
                <a:gd name="T2" fmla="*/ 1 w 246"/>
                <a:gd name="T3" fmla="*/ 0 h 375"/>
                <a:gd name="T4" fmla="*/ 1 w 246"/>
                <a:gd name="T5" fmla="*/ 0 h 375"/>
                <a:gd name="T6" fmla="*/ 1 w 246"/>
                <a:gd name="T7" fmla="*/ 0 h 375"/>
                <a:gd name="T8" fmla="*/ 1 w 246"/>
                <a:gd name="T9" fmla="*/ 0 h 375"/>
                <a:gd name="T10" fmla="*/ 1 w 246"/>
                <a:gd name="T11" fmla="*/ 0 h 375"/>
                <a:gd name="T12" fmla="*/ 1 w 246"/>
                <a:gd name="T13" fmla="*/ 0 h 375"/>
                <a:gd name="T14" fmla="*/ 1 w 246"/>
                <a:gd name="T15" fmla="*/ 0 h 375"/>
                <a:gd name="T16" fmla="*/ 1 w 246"/>
                <a:gd name="T17" fmla="*/ 0 h 375"/>
                <a:gd name="T18" fmla="*/ 1 w 246"/>
                <a:gd name="T19" fmla="*/ 0 h 375"/>
                <a:gd name="T20" fmla="*/ 1 w 246"/>
                <a:gd name="T21" fmla="*/ 0 h 375"/>
                <a:gd name="T22" fmla="*/ 1 w 246"/>
                <a:gd name="T23" fmla="*/ 0 h 375"/>
                <a:gd name="T24" fmla="*/ 1 w 246"/>
                <a:gd name="T25" fmla="*/ 0 h 375"/>
                <a:gd name="T26" fmla="*/ 1 w 246"/>
                <a:gd name="T27" fmla="*/ 0 h 375"/>
                <a:gd name="T28" fmla="*/ 1 w 246"/>
                <a:gd name="T29" fmla="*/ 0 h 375"/>
                <a:gd name="T30" fmla="*/ 1 w 246"/>
                <a:gd name="T31" fmla="*/ 0 h 375"/>
                <a:gd name="T32" fmla="*/ 1 w 246"/>
                <a:gd name="T33" fmla="*/ 0 h 375"/>
                <a:gd name="T34" fmla="*/ 1 w 246"/>
                <a:gd name="T35" fmla="*/ 0 h 375"/>
                <a:gd name="T36" fmla="*/ 0 w 246"/>
                <a:gd name="T37" fmla="*/ 0 h 375"/>
                <a:gd name="T38" fmla="*/ 1 w 246"/>
                <a:gd name="T39" fmla="*/ 0 h 375"/>
                <a:gd name="T40" fmla="*/ 1 w 246"/>
                <a:gd name="T41" fmla="*/ 0 h 375"/>
                <a:gd name="T42" fmla="*/ 1 w 246"/>
                <a:gd name="T43" fmla="*/ 0 h 375"/>
                <a:gd name="T44" fmla="*/ 1 w 246"/>
                <a:gd name="T45" fmla="*/ 0 h 375"/>
                <a:gd name="T46" fmla="*/ 1 w 246"/>
                <a:gd name="T47" fmla="*/ 0 h 375"/>
                <a:gd name="T48" fmla="*/ 1 w 246"/>
                <a:gd name="T49" fmla="*/ 0 h 375"/>
                <a:gd name="T50" fmla="*/ 1 w 246"/>
                <a:gd name="T51" fmla="*/ 0 h 375"/>
                <a:gd name="T52" fmla="*/ 1 w 246"/>
                <a:gd name="T53" fmla="*/ 0 h 375"/>
                <a:gd name="T54" fmla="*/ 1 w 246"/>
                <a:gd name="T55" fmla="*/ 0 h 375"/>
                <a:gd name="T56" fmla="*/ 1 w 246"/>
                <a:gd name="T57" fmla="*/ 0 h 375"/>
                <a:gd name="T58" fmla="*/ 1 w 246"/>
                <a:gd name="T59" fmla="*/ 0 h 375"/>
                <a:gd name="T60" fmla="*/ 1 w 246"/>
                <a:gd name="T61" fmla="*/ 0 h 375"/>
                <a:gd name="T62" fmla="*/ 1 w 246"/>
                <a:gd name="T63" fmla="*/ 0 h 375"/>
                <a:gd name="T64" fmla="*/ 1 w 246"/>
                <a:gd name="T65" fmla="*/ 0 h 375"/>
                <a:gd name="T66" fmla="*/ 1 w 246"/>
                <a:gd name="T67" fmla="*/ 0 h 375"/>
                <a:gd name="T68" fmla="*/ 1 w 246"/>
                <a:gd name="T69" fmla="*/ 0 h 375"/>
                <a:gd name="T70" fmla="*/ 1 w 246"/>
                <a:gd name="T71" fmla="*/ 0 h 375"/>
                <a:gd name="T72" fmla="*/ 1 w 246"/>
                <a:gd name="T73" fmla="*/ 0 h 375"/>
                <a:gd name="T74" fmla="*/ 1 w 246"/>
                <a:gd name="T75" fmla="*/ 0 h 375"/>
                <a:gd name="T76" fmla="*/ 1 w 246"/>
                <a:gd name="T77" fmla="*/ 0 h 375"/>
                <a:gd name="T78" fmla="*/ 1 w 246"/>
                <a:gd name="T79" fmla="*/ 0 h 375"/>
                <a:gd name="T80" fmla="*/ 1 w 246"/>
                <a:gd name="T81" fmla="*/ 0 h 375"/>
                <a:gd name="T82" fmla="*/ 1 w 246"/>
                <a:gd name="T83" fmla="*/ 0 h 3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6"/>
                <a:gd name="T127" fmla="*/ 0 h 375"/>
                <a:gd name="T128" fmla="*/ 246 w 246"/>
                <a:gd name="T129" fmla="*/ 375 h 3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6" h="375">
                  <a:moveTo>
                    <a:pt x="242" y="0"/>
                  </a:moveTo>
                  <a:lnTo>
                    <a:pt x="246" y="12"/>
                  </a:lnTo>
                  <a:lnTo>
                    <a:pt x="238" y="39"/>
                  </a:lnTo>
                  <a:lnTo>
                    <a:pt x="229" y="65"/>
                  </a:lnTo>
                  <a:lnTo>
                    <a:pt x="219" y="91"/>
                  </a:lnTo>
                  <a:lnTo>
                    <a:pt x="207" y="116"/>
                  </a:lnTo>
                  <a:lnTo>
                    <a:pt x="195" y="139"/>
                  </a:lnTo>
                  <a:lnTo>
                    <a:pt x="182" y="164"/>
                  </a:lnTo>
                  <a:lnTo>
                    <a:pt x="166" y="188"/>
                  </a:lnTo>
                  <a:lnTo>
                    <a:pt x="153" y="210"/>
                  </a:lnTo>
                  <a:lnTo>
                    <a:pt x="137" y="231"/>
                  </a:lnTo>
                  <a:lnTo>
                    <a:pt x="121" y="253"/>
                  </a:lnTo>
                  <a:lnTo>
                    <a:pt x="104" y="275"/>
                  </a:lnTo>
                  <a:lnTo>
                    <a:pt x="87" y="296"/>
                  </a:lnTo>
                  <a:lnTo>
                    <a:pt x="69" y="317"/>
                  </a:lnTo>
                  <a:lnTo>
                    <a:pt x="50" y="336"/>
                  </a:lnTo>
                  <a:lnTo>
                    <a:pt x="32" y="356"/>
                  </a:lnTo>
                  <a:lnTo>
                    <a:pt x="14" y="375"/>
                  </a:lnTo>
                  <a:lnTo>
                    <a:pt x="0" y="361"/>
                  </a:lnTo>
                  <a:lnTo>
                    <a:pt x="18" y="342"/>
                  </a:lnTo>
                  <a:lnTo>
                    <a:pt x="36" y="322"/>
                  </a:lnTo>
                  <a:lnTo>
                    <a:pt x="54" y="303"/>
                  </a:lnTo>
                  <a:lnTo>
                    <a:pt x="71" y="282"/>
                  </a:lnTo>
                  <a:lnTo>
                    <a:pt x="88" y="261"/>
                  </a:lnTo>
                  <a:lnTo>
                    <a:pt x="105" y="242"/>
                  </a:lnTo>
                  <a:lnTo>
                    <a:pt x="121" y="220"/>
                  </a:lnTo>
                  <a:lnTo>
                    <a:pt x="137" y="198"/>
                  </a:lnTo>
                  <a:lnTo>
                    <a:pt x="150" y="176"/>
                  </a:lnTo>
                  <a:lnTo>
                    <a:pt x="164" y="154"/>
                  </a:lnTo>
                  <a:lnTo>
                    <a:pt x="177" y="130"/>
                  </a:lnTo>
                  <a:lnTo>
                    <a:pt x="189" y="107"/>
                  </a:lnTo>
                  <a:lnTo>
                    <a:pt x="201" y="82"/>
                  </a:lnTo>
                  <a:lnTo>
                    <a:pt x="211" y="58"/>
                  </a:lnTo>
                  <a:lnTo>
                    <a:pt x="220" y="33"/>
                  </a:lnTo>
                  <a:lnTo>
                    <a:pt x="228" y="7"/>
                  </a:lnTo>
                  <a:lnTo>
                    <a:pt x="232" y="19"/>
                  </a:lnTo>
                  <a:lnTo>
                    <a:pt x="228" y="7"/>
                  </a:lnTo>
                  <a:lnTo>
                    <a:pt x="232" y="2"/>
                  </a:lnTo>
                  <a:lnTo>
                    <a:pt x="239" y="0"/>
                  </a:lnTo>
                  <a:lnTo>
                    <a:pt x="245" y="5"/>
                  </a:lnTo>
                  <a:lnTo>
                    <a:pt x="246" y="12"/>
                  </a:lnTo>
                  <a:lnTo>
                    <a:pt x="242" y="0"/>
                  </a:lnTo>
                  <a:close/>
                </a:path>
              </a:pathLst>
            </a:custGeom>
            <a:solidFill>
              <a:srgbClr val="000000"/>
            </a:solidFill>
            <a:ln w="9525">
              <a:noFill/>
              <a:round/>
            </a:ln>
          </p:spPr>
          <p:txBody>
            <a:bodyPr/>
            <a:lstStyle/>
            <a:p>
              <a:endParaRPr lang="zh-CN" altLang="en-US"/>
            </a:p>
          </p:txBody>
        </p:sp>
        <p:sp>
          <p:nvSpPr>
            <p:cNvPr id="17855" name="Freeform 393"/>
            <p:cNvSpPr/>
            <p:nvPr/>
          </p:nvSpPr>
          <p:spPr bwMode="auto">
            <a:xfrm>
              <a:off x="1774" y="1430"/>
              <a:ext cx="164" cy="99"/>
            </a:xfrm>
            <a:custGeom>
              <a:avLst/>
              <a:gdLst>
                <a:gd name="T0" fmla="*/ 1 w 328"/>
                <a:gd name="T1" fmla="*/ 0 h 198"/>
                <a:gd name="T2" fmla="*/ 1 w 328"/>
                <a:gd name="T3" fmla="*/ 1 h 198"/>
                <a:gd name="T4" fmla="*/ 1 w 328"/>
                <a:gd name="T5" fmla="*/ 1 h 198"/>
                <a:gd name="T6" fmla="*/ 1 w 328"/>
                <a:gd name="T7" fmla="*/ 1 h 198"/>
                <a:gd name="T8" fmla="*/ 1 w 328"/>
                <a:gd name="T9" fmla="*/ 1 h 198"/>
                <a:gd name="T10" fmla="*/ 1 w 328"/>
                <a:gd name="T11" fmla="*/ 1 h 198"/>
                <a:gd name="T12" fmla="*/ 1 w 328"/>
                <a:gd name="T13" fmla="*/ 1 h 198"/>
                <a:gd name="T14" fmla="*/ 1 w 328"/>
                <a:gd name="T15" fmla="*/ 1 h 198"/>
                <a:gd name="T16" fmla="*/ 1 w 328"/>
                <a:gd name="T17" fmla="*/ 1 h 198"/>
                <a:gd name="T18" fmla="*/ 1 w 328"/>
                <a:gd name="T19" fmla="*/ 1 h 198"/>
                <a:gd name="T20" fmla="*/ 1 w 328"/>
                <a:gd name="T21" fmla="*/ 1 h 198"/>
                <a:gd name="T22" fmla="*/ 1 w 328"/>
                <a:gd name="T23" fmla="*/ 1 h 198"/>
                <a:gd name="T24" fmla="*/ 1 w 328"/>
                <a:gd name="T25" fmla="*/ 1 h 198"/>
                <a:gd name="T26" fmla="*/ 1 w 328"/>
                <a:gd name="T27" fmla="*/ 1 h 198"/>
                <a:gd name="T28" fmla="*/ 1 w 328"/>
                <a:gd name="T29" fmla="*/ 1 h 198"/>
                <a:gd name="T30" fmla="*/ 1 w 328"/>
                <a:gd name="T31" fmla="*/ 1 h 198"/>
                <a:gd name="T32" fmla="*/ 1 w 328"/>
                <a:gd name="T33" fmla="*/ 1 h 198"/>
                <a:gd name="T34" fmla="*/ 1 w 328"/>
                <a:gd name="T35" fmla="*/ 1 h 198"/>
                <a:gd name="T36" fmla="*/ 1 w 328"/>
                <a:gd name="T37" fmla="*/ 1 h 198"/>
                <a:gd name="T38" fmla="*/ 1 w 328"/>
                <a:gd name="T39" fmla="*/ 1 h 198"/>
                <a:gd name="T40" fmla="*/ 1 w 328"/>
                <a:gd name="T41" fmla="*/ 1 h 198"/>
                <a:gd name="T42" fmla="*/ 1 w 328"/>
                <a:gd name="T43" fmla="*/ 1 h 198"/>
                <a:gd name="T44" fmla="*/ 1 w 328"/>
                <a:gd name="T45" fmla="*/ 1 h 198"/>
                <a:gd name="T46" fmla="*/ 1 w 328"/>
                <a:gd name="T47" fmla="*/ 1 h 198"/>
                <a:gd name="T48" fmla="*/ 1 w 328"/>
                <a:gd name="T49" fmla="*/ 1 h 198"/>
                <a:gd name="T50" fmla="*/ 1 w 328"/>
                <a:gd name="T51" fmla="*/ 1 h 198"/>
                <a:gd name="T52" fmla="*/ 1 w 328"/>
                <a:gd name="T53" fmla="*/ 1 h 198"/>
                <a:gd name="T54" fmla="*/ 1 w 328"/>
                <a:gd name="T55" fmla="*/ 1 h 198"/>
                <a:gd name="T56" fmla="*/ 1 w 328"/>
                <a:gd name="T57" fmla="*/ 1 h 198"/>
                <a:gd name="T58" fmla="*/ 1 w 328"/>
                <a:gd name="T59" fmla="*/ 1 h 198"/>
                <a:gd name="T60" fmla="*/ 1 w 328"/>
                <a:gd name="T61" fmla="*/ 1 h 198"/>
                <a:gd name="T62" fmla="*/ 1 w 328"/>
                <a:gd name="T63" fmla="*/ 1 h 198"/>
                <a:gd name="T64" fmla="*/ 1 w 328"/>
                <a:gd name="T65" fmla="*/ 1 h 198"/>
                <a:gd name="T66" fmla="*/ 1 w 328"/>
                <a:gd name="T67" fmla="*/ 1 h 198"/>
                <a:gd name="T68" fmla="*/ 1 w 328"/>
                <a:gd name="T69" fmla="*/ 1 h 198"/>
                <a:gd name="T70" fmla="*/ 1 w 328"/>
                <a:gd name="T71" fmla="*/ 1 h 198"/>
                <a:gd name="T72" fmla="*/ 1 w 328"/>
                <a:gd name="T73" fmla="*/ 1 h 198"/>
                <a:gd name="T74" fmla="*/ 0 w 328"/>
                <a:gd name="T75" fmla="*/ 1 h 198"/>
                <a:gd name="T76" fmla="*/ 1 w 328"/>
                <a:gd name="T77" fmla="*/ 1 h 198"/>
                <a:gd name="T78" fmla="*/ 1 w 328"/>
                <a:gd name="T79" fmla="*/ 1 h 198"/>
                <a:gd name="T80" fmla="*/ 1 w 328"/>
                <a:gd name="T81" fmla="*/ 1 h 198"/>
                <a:gd name="T82" fmla="*/ 1 w 328"/>
                <a:gd name="T83" fmla="*/ 0 h 1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8"/>
                <a:gd name="T127" fmla="*/ 0 h 198"/>
                <a:gd name="T128" fmla="*/ 328 w 328"/>
                <a:gd name="T129" fmla="*/ 198 h 1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8" h="198">
                  <a:moveTo>
                    <a:pt x="10" y="0"/>
                  </a:moveTo>
                  <a:lnTo>
                    <a:pt x="14" y="1"/>
                  </a:lnTo>
                  <a:lnTo>
                    <a:pt x="33" y="13"/>
                  </a:lnTo>
                  <a:lnTo>
                    <a:pt x="54" y="23"/>
                  </a:lnTo>
                  <a:lnTo>
                    <a:pt x="73" y="35"/>
                  </a:lnTo>
                  <a:lnTo>
                    <a:pt x="93" y="46"/>
                  </a:lnTo>
                  <a:lnTo>
                    <a:pt x="113" y="56"/>
                  </a:lnTo>
                  <a:lnTo>
                    <a:pt x="133" y="68"/>
                  </a:lnTo>
                  <a:lnTo>
                    <a:pt x="152" y="79"/>
                  </a:lnTo>
                  <a:lnTo>
                    <a:pt x="171" y="90"/>
                  </a:lnTo>
                  <a:lnTo>
                    <a:pt x="191" y="101"/>
                  </a:lnTo>
                  <a:lnTo>
                    <a:pt x="211" y="113"/>
                  </a:lnTo>
                  <a:lnTo>
                    <a:pt x="231" y="124"/>
                  </a:lnTo>
                  <a:lnTo>
                    <a:pt x="250" y="135"/>
                  </a:lnTo>
                  <a:lnTo>
                    <a:pt x="269" y="146"/>
                  </a:lnTo>
                  <a:lnTo>
                    <a:pt x="289" y="158"/>
                  </a:lnTo>
                  <a:lnTo>
                    <a:pt x="308" y="168"/>
                  </a:lnTo>
                  <a:lnTo>
                    <a:pt x="328" y="179"/>
                  </a:lnTo>
                  <a:lnTo>
                    <a:pt x="318" y="198"/>
                  </a:lnTo>
                  <a:lnTo>
                    <a:pt x="299" y="186"/>
                  </a:lnTo>
                  <a:lnTo>
                    <a:pt x="280" y="176"/>
                  </a:lnTo>
                  <a:lnTo>
                    <a:pt x="260" y="164"/>
                  </a:lnTo>
                  <a:lnTo>
                    <a:pt x="241" y="153"/>
                  </a:lnTo>
                  <a:lnTo>
                    <a:pt x="222" y="143"/>
                  </a:lnTo>
                  <a:lnTo>
                    <a:pt x="202" y="131"/>
                  </a:lnTo>
                  <a:lnTo>
                    <a:pt x="182" y="120"/>
                  </a:lnTo>
                  <a:lnTo>
                    <a:pt x="162" y="108"/>
                  </a:lnTo>
                  <a:lnTo>
                    <a:pt x="143" y="98"/>
                  </a:lnTo>
                  <a:lnTo>
                    <a:pt x="124" y="86"/>
                  </a:lnTo>
                  <a:lnTo>
                    <a:pt x="104" y="75"/>
                  </a:lnTo>
                  <a:lnTo>
                    <a:pt x="84" y="64"/>
                  </a:lnTo>
                  <a:lnTo>
                    <a:pt x="64" y="53"/>
                  </a:lnTo>
                  <a:lnTo>
                    <a:pt x="45" y="41"/>
                  </a:lnTo>
                  <a:lnTo>
                    <a:pt x="24" y="31"/>
                  </a:lnTo>
                  <a:lnTo>
                    <a:pt x="5" y="20"/>
                  </a:lnTo>
                  <a:lnTo>
                    <a:pt x="10" y="21"/>
                  </a:lnTo>
                  <a:lnTo>
                    <a:pt x="5" y="20"/>
                  </a:lnTo>
                  <a:lnTo>
                    <a:pt x="0" y="14"/>
                  </a:lnTo>
                  <a:lnTo>
                    <a:pt x="2" y="6"/>
                  </a:lnTo>
                  <a:lnTo>
                    <a:pt x="6" y="1"/>
                  </a:lnTo>
                  <a:lnTo>
                    <a:pt x="14" y="1"/>
                  </a:lnTo>
                  <a:lnTo>
                    <a:pt x="10" y="0"/>
                  </a:lnTo>
                  <a:close/>
                </a:path>
              </a:pathLst>
            </a:custGeom>
            <a:solidFill>
              <a:srgbClr val="000000"/>
            </a:solidFill>
            <a:ln w="9525">
              <a:noFill/>
              <a:round/>
            </a:ln>
          </p:spPr>
          <p:txBody>
            <a:bodyPr/>
            <a:lstStyle/>
            <a:p>
              <a:endParaRPr lang="zh-CN" altLang="en-US"/>
            </a:p>
          </p:txBody>
        </p:sp>
        <p:sp>
          <p:nvSpPr>
            <p:cNvPr id="17856" name="Freeform 394"/>
            <p:cNvSpPr/>
            <p:nvPr/>
          </p:nvSpPr>
          <p:spPr bwMode="auto">
            <a:xfrm>
              <a:off x="1331" y="1430"/>
              <a:ext cx="448" cy="15"/>
            </a:xfrm>
            <a:custGeom>
              <a:avLst/>
              <a:gdLst>
                <a:gd name="T0" fmla="*/ 1 w 896"/>
                <a:gd name="T1" fmla="*/ 1 h 30"/>
                <a:gd name="T2" fmla="*/ 1 w 896"/>
                <a:gd name="T3" fmla="*/ 1 h 30"/>
                <a:gd name="T4" fmla="*/ 1 w 896"/>
                <a:gd name="T5" fmla="*/ 1 h 30"/>
                <a:gd name="T6" fmla="*/ 1 w 896"/>
                <a:gd name="T7" fmla="*/ 1 h 30"/>
                <a:gd name="T8" fmla="*/ 1 w 896"/>
                <a:gd name="T9" fmla="*/ 1 h 30"/>
                <a:gd name="T10" fmla="*/ 1 w 896"/>
                <a:gd name="T11" fmla="*/ 1 h 30"/>
                <a:gd name="T12" fmla="*/ 1 w 896"/>
                <a:gd name="T13" fmla="*/ 1 h 30"/>
                <a:gd name="T14" fmla="*/ 1 w 896"/>
                <a:gd name="T15" fmla="*/ 1 h 30"/>
                <a:gd name="T16" fmla="*/ 1 w 896"/>
                <a:gd name="T17" fmla="*/ 1 h 30"/>
                <a:gd name="T18" fmla="*/ 1 w 896"/>
                <a:gd name="T19" fmla="*/ 1 h 30"/>
                <a:gd name="T20" fmla="*/ 1 w 896"/>
                <a:gd name="T21" fmla="*/ 1 h 30"/>
                <a:gd name="T22" fmla="*/ 1 w 896"/>
                <a:gd name="T23" fmla="*/ 1 h 30"/>
                <a:gd name="T24" fmla="*/ 1 w 896"/>
                <a:gd name="T25" fmla="*/ 1 h 30"/>
                <a:gd name="T26" fmla="*/ 1 w 896"/>
                <a:gd name="T27" fmla="*/ 1 h 30"/>
                <a:gd name="T28" fmla="*/ 1 w 896"/>
                <a:gd name="T29" fmla="*/ 1 h 30"/>
                <a:gd name="T30" fmla="*/ 1 w 896"/>
                <a:gd name="T31" fmla="*/ 1 h 30"/>
                <a:gd name="T32" fmla="*/ 1 w 896"/>
                <a:gd name="T33" fmla="*/ 0 h 30"/>
                <a:gd name="T34" fmla="*/ 1 w 896"/>
                <a:gd name="T35" fmla="*/ 1 h 30"/>
                <a:gd name="T36" fmla="*/ 1 w 896"/>
                <a:gd name="T37" fmla="*/ 1 h 30"/>
                <a:gd name="T38" fmla="*/ 1 w 896"/>
                <a:gd name="T39" fmla="*/ 1 h 30"/>
                <a:gd name="T40" fmla="*/ 1 w 896"/>
                <a:gd name="T41" fmla="*/ 1 h 30"/>
                <a:gd name="T42" fmla="*/ 1 w 896"/>
                <a:gd name="T43" fmla="*/ 1 h 30"/>
                <a:gd name="T44" fmla="*/ 1 w 896"/>
                <a:gd name="T45" fmla="*/ 1 h 30"/>
                <a:gd name="T46" fmla="*/ 1 w 896"/>
                <a:gd name="T47" fmla="*/ 1 h 30"/>
                <a:gd name="T48" fmla="*/ 1 w 896"/>
                <a:gd name="T49" fmla="*/ 1 h 30"/>
                <a:gd name="T50" fmla="*/ 1 w 896"/>
                <a:gd name="T51" fmla="*/ 1 h 30"/>
                <a:gd name="T52" fmla="*/ 1 w 896"/>
                <a:gd name="T53" fmla="*/ 1 h 30"/>
                <a:gd name="T54" fmla="*/ 1 w 896"/>
                <a:gd name="T55" fmla="*/ 1 h 30"/>
                <a:gd name="T56" fmla="*/ 1 w 896"/>
                <a:gd name="T57" fmla="*/ 1 h 30"/>
                <a:gd name="T58" fmla="*/ 1 w 896"/>
                <a:gd name="T59" fmla="*/ 1 h 30"/>
                <a:gd name="T60" fmla="*/ 1 w 896"/>
                <a:gd name="T61" fmla="*/ 1 h 30"/>
                <a:gd name="T62" fmla="*/ 1 w 896"/>
                <a:gd name="T63" fmla="*/ 1 h 30"/>
                <a:gd name="T64" fmla="*/ 1 w 896"/>
                <a:gd name="T65" fmla="*/ 1 h 30"/>
                <a:gd name="T66" fmla="*/ 1 w 896"/>
                <a:gd name="T67" fmla="*/ 1 h 30"/>
                <a:gd name="T68" fmla="*/ 1 w 896"/>
                <a:gd name="T69" fmla="*/ 1 h 30"/>
                <a:gd name="T70" fmla="*/ 1 w 896"/>
                <a:gd name="T71" fmla="*/ 1 h 30"/>
                <a:gd name="T72" fmla="*/ 1 w 896"/>
                <a:gd name="T73" fmla="*/ 1 h 3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6"/>
                <a:gd name="T112" fmla="*/ 0 h 30"/>
                <a:gd name="T113" fmla="*/ 896 w 896"/>
                <a:gd name="T114" fmla="*/ 30 h 3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6" h="30">
                  <a:moveTo>
                    <a:pt x="6" y="10"/>
                  </a:moveTo>
                  <a:lnTo>
                    <a:pt x="10" y="9"/>
                  </a:lnTo>
                  <a:lnTo>
                    <a:pt x="37" y="9"/>
                  </a:lnTo>
                  <a:lnTo>
                    <a:pt x="66" y="9"/>
                  </a:lnTo>
                  <a:lnTo>
                    <a:pt x="93" y="8"/>
                  </a:lnTo>
                  <a:lnTo>
                    <a:pt x="120" y="8"/>
                  </a:lnTo>
                  <a:lnTo>
                    <a:pt x="148" y="8"/>
                  </a:lnTo>
                  <a:lnTo>
                    <a:pt x="176" y="8"/>
                  </a:lnTo>
                  <a:lnTo>
                    <a:pt x="204" y="8"/>
                  </a:lnTo>
                  <a:lnTo>
                    <a:pt x="231" y="7"/>
                  </a:lnTo>
                  <a:lnTo>
                    <a:pt x="259" y="7"/>
                  </a:lnTo>
                  <a:lnTo>
                    <a:pt x="287" y="7"/>
                  </a:lnTo>
                  <a:lnTo>
                    <a:pt x="314" y="7"/>
                  </a:lnTo>
                  <a:lnTo>
                    <a:pt x="343" y="6"/>
                  </a:lnTo>
                  <a:lnTo>
                    <a:pt x="370" y="6"/>
                  </a:lnTo>
                  <a:lnTo>
                    <a:pt x="397" y="6"/>
                  </a:lnTo>
                  <a:lnTo>
                    <a:pt x="426" y="6"/>
                  </a:lnTo>
                  <a:lnTo>
                    <a:pt x="453" y="5"/>
                  </a:lnTo>
                  <a:lnTo>
                    <a:pt x="481" y="5"/>
                  </a:lnTo>
                  <a:lnTo>
                    <a:pt x="508" y="5"/>
                  </a:lnTo>
                  <a:lnTo>
                    <a:pt x="536" y="5"/>
                  </a:lnTo>
                  <a:lnTo>
                    <a:pt x="564" y="3"/>
                  </a:lnTo>
                  <a:lnTo>
                    <a:pt x="591" y="3"/>
                  </a:lnTo>
                  <a:lnTo>
                    <a:pt x="620" y="3"/>
                  </a:lnTo>
                  <a:lnTo>
                    <a:pt x="647" y="3"/>
                  </a:lnTo>
                  <a:lnTo>
                    <a:pt x="674" y="2"/>
                  </a:lnTo>
                  <a:lnTo>
                    <a:pt x="702" y="2"/>
                  </a:lnTo>
                  <a:lnTo>
                    <a:pt x="730" y="2"/>
                  </a:lnTo>
                  <a:lnTo>
                    <a:pt x="758" y="1"/>
                  </a:lnTo>
                  <a:lnTo>
                    <a:pt x="785" y="1"/>
                  </a:lnTo>
                  <a:lnTo>
                    <a:pt x="812" y="1"/>
                  </a:lnTo>
                  <a:lnTo>
                    <a:pt x="841" y="1"/>
                  </a:lnTo>
                  <a:lnTo>
                    <a:pt x="868" y="0"/>
                  </a:lnTo>
                  <a:lnTo>
                    <a:pt x="896" y="0"/>
                  </a:lnTo>
                  <a:lnTo>
                    <a:pt x="896" y="21"/>
                  </a:lnTo>
                  <a:lnTo>
                    <a:pt x="868" y="21"/>
                  </a:lnTo>
                  <a:lnTo>
                    <a:pt x="841" y="22"/>
                  </a:lnTo>
                  <a:lnTo>
                    <a:pt x="812" y="22"/>
                  </a:lnTo>
                  <a:lnTo>
                    <a:pt x="785" y="22"/>
                  </a:lnTo>
                  <a:lnTo>
                    <a:pt x="758" y="22"/>
                  </a:lnTo>
                  <a:lnTo>
                    <a:pt x="730" y="23"/>
                  </a:lnTo>
                  <a:lnTo>
                    <a:pt x="702" y="23"/>
                  </a:lnTo>
                  <a:lnTo>
                    <a:pt x="674" y="23"/>
                  </a:lnTo>
                  <a:lnTo>
                    <a:pt x="647" y="24"/>
                  </a:lnTo>
                  <a:lnTo>
                    <a:pt x="620" y="24"/>
                  </a:lnTo>
                  <a:lnTo>
                    <a:pt x="591" y="24"/>
                  </a:lnTo>
                  <a:lnTo>
                    <a:pt x="564" y="24"/>
                  </a:lnTo>
                  <a:lnTo>
                    <a:pt x="536" y="25"/>
                  </a:lnTo>
                  <a:lnTo>
                    <a:pt x="508" y="25"/>
                  </a:lnTo>
                  <a:lnTo>
                    <a:pt x="481" y="25"/>
                  </a:lnTo>
                  <a:lnTo>
                    <a:pt x="453" y="25"/>
                  </a:lnTo>
                  <a:lnTo>
                    <a:pt x="426" y="26"/>
                  </a:lnTo>
                  <a:lnTo>
                    <a:pt x="397" y="26"/>
                  </a:lnTo>
                  <a:lnTo>
                    <a:pt x="370" y="26"/>
                  </a:lnTo>
                  <a:lnTo>
                    <a:pt x="343" y="26"/>
                  </a:lnTo>
                  <a:lnTo>
                    <a:pt x="314" y="28"/>
                  </a:lnTo>
                  <a:lnTo>
                    <a:pt x="287" y="28"/>
                  </a:lnTo>
                  <a:lnTo>
                    <a:pt x="259" y="28"/>
                  </a:lnTo>
                  <a:lnTo>
                    <a:pt x="231" y="28"/>
                  </a:lnTo>
                  <a:lnTo>
                    <a:pt x="204" y="29"/>
                  </a:lnTo>
                  <a:lnTo>
                    <a:pt x="176" y="29"/>
                  </a:lnTo>
                  <a:lnTo>
                    <a:pt x="148" y="29"/>
                  </a:lnTo>
                  <a:lnTo>
                    <a:pt x="120" y="29"/>
                  </a:lnTo>
                  <a:lnTo>
                    <a:pt x="93" y="29"/>
                  </a:lnTo>
                  <a:lnTo>
                    <a:pt x="66" y="30"/>
                  </a:lnTo>
                  <a:lnTo>
                    <a:pt x="37" y="30"/>
                  </a:lnTo>
                  <a:lnTo>
                    <a:pt x="10" y="30"/>
                  </a:lnTo>
                  <a:lnTo>
                    <a:pt x="13" y="29"/>
                  </a:lnTo>
                  <a:lnTo>
                    <a:pt x="10" y="30"/>
                  </a:lnTo>
                  <a:lnTo>
                    <a:pt x="2" y="26"/>
                  </a:lnTo>
                  <a:lnTo>
                    <a:pt x="0" y="20"/>
                  </a:lnTo>
                  <a:lnTo>
                    <a:pt x="2" y="13"/>
                  </a:lnTo>
                  <a:lnTo>
                    <a:pt x="10" y="9"/>
                  </a:lnTo>
                  <a:lnTo>
                    <a:pt x="6" y="10"/>
                  </a:lnTo>
                  <a:close/>
                </a:path>
              </a:pathLst>
            </a:custGeom>
            <a:solidFill>
              <a:srgbClr val="000000"/>
            </a:solidFill>
            <a:ln w="9525">
              <a:noFill/>
              <a:round/>
            </a:ln>
          </p:spPr>
          <p:txBody>
            <a:bodyPr/>
            <a:lstStyle/>
            <a:p>
              <a:endParaRPr lang="zh-CN" altLang="en-US"/>
            </a:p>
          </p:txBody>
        </p:sp>
        <p:sp>
          <p:nvSpPr>
            <p:cNvPr id="17857" name="Freeform 395"/>
            <p:cNvSpPr/>
            <p:nvPr/>
          </p:nvSpPr>
          <p:spPr bwMode="auto">
            <a:xfrm>
              <a:off x="1267" y="1435"/>
              <a:ext cx="71" cy="29"/>
            </a:xfrm>
            <a:custGeom>
              <a:avLst/>
              <a:gdLst>
                <a:gd name="T0" fmla="*/ 0 w 141"/>
                <a:gd name="T1" fmla="*/ 1 h 58"/>
                <a:gd name="T2" fmla="*/ 1 w 141"/>
                <a:gd name="T3" fmla="*/ 1 h 58"/>
                <a:gd name="T4" fmla="*/ 1 w 141"/>
                <a:gd name="T5" fmla="*/ 1 h 58"/>
                <a:gd name="T6" fmla="*/ 1 w 141"/>
                <a:gd name="T7" fmla="*/ 1 h 58"/>
                <a:gd name="T8" fmla="*/ 1 w 141"/>
                <a:gd name="T9" fmla="*/ 1 h 58"/>
                <a:gd name="T10" fmla="*/ 1 w 141"/>
                <a:gd name="T11" fmla="*/ 1 h 58"/>
                <a:gd name="T12" fmla="*/ 1 w 141"/>
                <a:gd name="T13" fmla="*/ 1 h 58"/>
                <a:gd name="T14" fmla="*/ 1 w 141"/>
                <a:gd name="T15" fmla="*/ 1 h 58"/>
                <a:gd name="T16" fmla="*/ 1 w 141"/>
                <a:gd name="T17" fmla="*/ 1 h 58"/>
                <a:gd name="T18" fmla="*/ 1 w 141"/>
                <a:gd name="T19" fmla="*/ 0 h 58"/>
                <a:gd name="T20" fmla="*/ 1 w 141"/>
                <a:gd name="T21" fmla="*/ 1 h 58"/>
                <a:gd name="T22" fmla="*/ 1 w 141"/>
                <a:gd name="T23" fmla="*/ 1 h 58"/>
                <a:gd name="T24" fmla="*/ 1 w 141"/>
                <a:gd name="T25" fmla="*/ 1 h 58"/>
                <a:gd name="T26" fmla="*/ 1 w 141"/>
                <a:gd name="T27" fmla="*/ 1 h 58"/>
                <a:gd name="T28" fmla="*/ 1 w 141"/>
                <a:gd name="T29" fmla="*/ 1 h 58"/>
                <a:gd name="T30" fmla="*/ 1 w 141"/>
                <a:gd name="T31" fmla="*/ 1 h 58"/>
                <a:gd name="T32" fmla="*/ 1 w 141"/>
                <a:gd name="T33" fmla="*/ 1 h 58"/>
                <a:gd name="T34" fmla="*/ 1 w 141"/>
                <a:gd name="T35" fmla="*/ 1 h 58"/>
                <a:gd name="T36" fmla="*/ 1 w 141"/>
                <a:gd name="T37" fmla="*/ 1 h 58"/>
                <a:gd name="T38" fmla="*/ 1 w 141"/>
                <a:gd name="T39" fmla="*/ 1 h 58"/>
                <a:gd name="T40" fmla="*/ 1 w 141"/>
                <a:gd name="T41" fmla="*/ 1 h 58"/>
                <a:gd name="T42" fmla="*/ 1 w 141"/>
                <a:gd name="T43" fmla="*/ 1 h 58"/>
                <a:gd name="T44" fmla="*/ 1 w 141"/>
                <a:gd name="T45" fmla="*/ 1 h 58"/>
                <a:gd name="T46" fmla="*/ 1 w 141"/>
                <a:gd name="T47" fmla="*/ 1 h 58"/>
                <a:gd name="T48" fmla="*/ 1 w 141"/>
                <a:gd name="T49" fmla="*/ 1 h 58"/>
                <a:gd name="T50" fmla="*/ 0 w 141"/>
                <a:gd name="T51" fmla="*/ 1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1"/>
                <a:gd name="T79" fmla="*/ 0 h 58"/>
                <a:gd name="T80" fmla="*/ 141 w 141"/>
                <a:gd name="T81" fmla="*/ 58 h 5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1" h="58">
                  <a:moveTo>
                    <a:pt x="0" y="49"/>
                  </a:moveTo>
                  <a:lnTo>
                    <a:pt x="7" y="39"/>
                  </a:lnTo>
                  <a:lnTo>
                    <a:pt x="23" y="34"/>
                  </a:lnTo>
                  <a:lnTo>
                    <a:pt x="40" y="29"/>
                  </a:lnTo>
                  <a:lnTo>
                    <a:pt x="56" y="25"/>
                  </a:lnTo>
                  <a:lnTo>
                    <a:pt x="71" y="20"/>
                  </a:lnTo>
                  <a:lnTo>
                    <a:pt x="87" y="15"/>
                  </a:lnTo>
                  <a:lnTo>
                    <a:pt x="102" y="11"/>
                  </a:lnTo>
                  <a:lnTo>
                    <a:pt x="117" y="6"/>
                  </a:lnTo>
                  <a:lnTo>
                    <a:pt x="134" y="0"/>
                  </a:lnTo>
                  <a:lnTo>
                    <a:pt x="141" y="19"/>
                  </a:lnTo>
                  <a:lnTo>
                    <a:pt x="124" y="25"/>
                  </a:lnTo>
                  <a:lnTo>
                    <a:pt x="107" y="29"/>
                  </a:lnTo>
                  <a:lnTo>
                    <a:pt x="91" y="34"/>
                  </a:lnTo>
                  <a:lnTo>
                    <a:pt x="75" y="38"/>
                  </a:lnTo>
                  <a:lnTo>
                    <a:pt x="60" y="43"/>
                  </a:lnTo>
                  <a:lnTo>
                    <a:pt x="44" y="48"/>
                  </a:lnTo>
                  <a:lnTo>
                    <a:pt x="30" y="52"/>
                  </a:lnTo>
                  <a:lnTo>
                    <a:pt x="14" y="58"/>
                  </a:lnTo>
                  <a:lnTo>
                    <a:pt x="20" y="49"/>
                  </a:lnTo>
                  <a:lnTo>
                    <a:pt x="14" y="58"/>
                  </a:lnTo>
                  <a:lnTo>
                    <a:pt x="6" y="58"/>
                  </a:lnTo>
                  <a:lnTo>
                    <a:pt x="2" y="52"/>
                  </a:lnTo>
                  <a:lnTo>
                    <a:pt x="1" y="45"/>
                  </a:lnTo>
                  <a:lnTo>
                    <a:pt x="7" y="39"/>
                  </a:lnTo>
                  <a:lnTo>
                    <a:pt x="0" y="49"/>
                  </a:lnTo>
                  <a:close/>
                </a:path>
              </a:pathLst>
            </a:custGeom>
            <a:solidFill>
              <a:srgbClr val="000000"/>
            </a:solidFill>
            <a:ln w="9525">
              <a:noFill/>
              <a:round/>
            </a:ln>
          </p:spPr>
          <p:txBody>
            <a:bodyPr/>
            <a:lstStyle/>
            <a:p>
              <a:endParaRPr lang="zh-CN" altLang="en-US"/>
            </a:p>
          </p:txBody>
        </p:sp>
        <p:sp>
          <p:nvSpPr>
            <p:cNvPr id="17858" name="Freeform 396"/>
            <p:cNvSpPr/>
            <p:nvPr/>
          </p:nvSpPr>
          <p:spPr bwMode="auto">
            <a:xfrm>
              <a:off x="1267" y="1459"/>
              <a:ext cx="71" cy="218"/>
            </a:xfrm>
            <a:custGeom>
              <a:avLst/>
              <a:gdLst>
                <a:gd name="T0" fmla="*/ 1 w 142"/>
                <a:gd name="T1" fmla="*/ 1 h 435"/>
                <a:gd name="T2" fmla="*/ 1 w 142"/>
                <a:gd name="T3" fmla="*/ 1 h 435"/>
                <a:gd name="T4" fmla="*/ 1 w 142"/>
                <a:gd name="T5" fmla="*/ 1 h 435"/>
                <a:gd name="T6" fmla="*/ 1 w 142"/>
                <a:gd name="T7" fmla="*/ 1 h 435"/>
                <a:gd name="T8" fmla="*/ 1 w 142"/>
                <a:gd name="T9" fmla="*/ 1 h 435"/>
                <a:gd name="T10" fmla="*/ 1 w 142"/>
                <a:gd name="T11" fmla="*/ 1 h 435"/>
                <a:gd name="T12" fmla="*/ 1 w 142"/>
                <a:gd name="T13" fmla="*/ 1 h 435"/>
                <a:gd name="T14" fmla="*/ 1 w 142"/>
                <a:gd name="T15" fmla="*/ 1 h 435"/>
                <a:gd name="T16" fmla="*/ 1 w 142"/>
                <a:gd name="T17" fmla="*/ 1 h 435"/>
                <a:gd name="T18" fmla="*/ 1 w 142"/>
                <a:gd name="T19" fmla="*/ 1 h 435"/>
                <a:gd name="T20" fmla="*/ 1 w 142"/>
                <a:gd name="T21" fmla="*/ 1 h 435"/>
                <a:gd name="T22" fmla="*/ 1 w 142"/>
                <a:gd name="T23" fmla="*/ 1 h 435"/>
                <a:gd name="T24" fmla="*/ 1 w 142"/>
                <a:gd name="T25" fmla="*/ 1 h 435"/>
                <a:gd name="T26" fmla="*/ 1 w 142"/>
                <a:gd name="T27" fmla="*/ 1 h 435"/>
                <a:gd name="T28" fmla="*/ 1 w 142"/>
                <a:gd name="T29" fmla="*/ 1 h 435"/>
                <a:gd name="T30" fmla="*/ 1 w 142"/>
                <a:gd name="T31" fmla="*/ 1 h 435"/>
                <a:gd name="T32" fmla="*/ 1 w 142"/>
                <a:gd name="T33" fmla="*/ 1 h 435"/>
                <a:gd name="T34" fmla="*/ 0 w 142"/>
                <a:gd name="T35" fmla="*/ 0 h 435"/>
                <a:gd name="T36" fmla="*/ 1 w 142"/>
                <a:gd name="T37" fmla="*/ 0 h 435"/>
                <a:gd name="T38" fmla="*/ 1 w 142"/>
                <a:gd name="T39" fmla="*/ 1 h 435"/>
                <a:gd name="T40" fmla="*/ 1 w 142"/>
                <a:gd name="T41" fmla="*/ 1 h 435"/>
                <a:gd name="T42" fmla="*/ 1 w 142"/>
                <a:gd name="T43" fmla="*/ 1 h 435"/>
                <a:gd name="T44" fmla="*/ 1 w 142"/>
                <a:gd name="T45" fmla="*/ 1 h 435"/>
                <a:gd name="T46" fmla="*/ 1 w 142"/>
                <a:gd name="T47" fmla="*/ 1 h 435"/>
                <a:gd name="T48" fmla="*/ 1 w 142"/>
                <a:gd name="T49" fmla="*/ 1 h 435"/>
                <a:gd name="T50" fmla="*/ 1 w 142"/>
                <a:gd name="T51" fmla="*/ 1 h 435"/>
                <a:gd name="T52" fmla="*/ 1 w 142"/>
                <a:gd name="T53" fmla="*/ 1 h 435"/>
                <a:gd name="T54" fmla="*/ 1 w 142"/>
                <a:gd name="T55" fmla="*/ 1 h 435"/>
                <a:gd name="T56" fmla="*/ 1 w 142"/>
                <a:gd name="T57" fmla="*/ 1 h 435"/>
                <a:gd name="T58" fmla="*/ 1 w 142"/>
                <a:gd name="T59" fmla="*/ 1 h 435"/>
                <a:gd name="T60" fmla="*/ 1 w 142"/>
                <a:gd name="T61" fmla="*/ 1 h 435"/>
                <a:gd name="T62" fmla="*/ 1 w 142"/>
                <a:gd name="T63" fmla="*/ 1 h 435"/>
                <a:gd name="T64" fmla="*/ 1 w 142"/>
                <a:gd name="T65" fmla="*/ 1 h 435"/>
                <a:gd name="T66" fmla="*/ 1 w 142"/>
                <a:gd name="T67" fmla="*/ 1 h 435"/>
                <a:gd name="T68" fmla="*/ 1 w 142"/>
                <a:gd name="T69" fmla="*/ 1 h 435"/>
                <a:gd name="T70" fmla="*/ 1 w 142"/>
                <a:gd name="T71" fmla="*/ 1 h 435"/>
                <a:gd name="T72" fmla="*/ 1 w 142"/>
                <a:gd name="T73" fmla="*/ 1 h 435"/>
                <a:gd name="T74" fmla="*/ 1 w 142"/>
                <a:gd name="T75" fmla="*/ 1 h 435"/>
                <a:gd name="T76" fmla="*/ 1 w 142"/>
                <a:gd name="T77" fmla="*/ 1 h 435"/>
                <a:gd name="T78" fmla="*/ 1 w 142"/>
                <a:gd name="T79" fmla="*/ 1 h 435"/>
                <a:gd name="T80" fmla="*/ 1 w 142"/>
                <a:gd name="T81" fmla="*/ 1 h 435"/>
                <a:gd name="T82" fmla="*/ 1 w 142"/>
                <a:gd name="T83" fmla="*/ 1 h 4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2"/>
                <a:gd name="T127" fmla="*/ 0 h 435"/>
                <a:gd name="T128" fmla="*/ 142 w 142"/>
                <a:gd name="T129" fmla="*/ 435 h 4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2" h="435">
                  <a:moveTo>
                    <a:pt x="132" y="435"/>
                  </a:moveTo>
                  <a:lnTo>
                    <a:pt x="124" y="430"/>
                  </a:lnTo>
                  <a:lnTo>
                    <a:pt x="112" y="406"/>
                  </a:lnTo>
                  <a:lnTo>
                    <a:pt x="99" y="381"/>
                  </a:lnTo>
                  <a:lnTo>
                    <a:pt x="88" y="356"/>
                  </a:lnTo>
                  <a:lnTo>
                    <a:pt x="76" y="330"/>
                  </a:lnTo>
                  <a:lnTo>
                    <a:pt x="66" y="304"/>
                  </a:lnTo>
                  <a:lnTo>
                    <a:pt x="56" y="279"/>
                  </a:lnTo>
                  <a:lnTo>
                    <a:pt x="47" y="253"/>
                  </a:lnTo>
                  <a:lnTo>
                    <a:pt x="37" y="226"/>
                  </a:lnTo>
                  <a:lnTo>
                    <a:pt x="30" y="197"/>
                  </a:lnTo>
                  <a:lnTo>
                    <a:pt x="23" y="171"/>
                  </a:lnTo>
                  <a:lnTo>
                    <a:pt x="16" y="143"/>
                  </a:lnTo>
                  <a:lnTo>
                    <a:pt x="10" y="113"/>
                  </a:lnTo>
                  <a:lnTo>
                    <a:pt x="7" y="86"/>
                  </a:lnTo>
                  <a:lnTo>
                    <a:pt x="3" y="58"/>
                  </a:lnTo>
                  <a:lnTo>
                    <a:pt x="1" y="28"/>
                  </a:lnTo>
                  <a:lnTo>
                    <a:pt x="0" y="0"/>
                  </a:lnTo>
                  <a:lnTo>
                    <a:pt x="20" y="0"/>
                  </a:lnTo>
                  <a:lnTo>
                    <a:pt x="22" y="28"/>
                  </a:lnTo>
                  <a:lnTo>
                    <a:pt x="24" y="56"/>
                  </a:lnTo>
                  <a:lnTo>
                    <a:pt x="27" y="84"/>
                  </a:lnTo>
                  <a:lnTo>
                    <a:pt x="31" y="111"/>
                  </a:lnTo>
                  <a:lnTo>
                    <a:pt x="36" y="139"/>
                  </a:lnTo>
                  <a:lnTo>
                    <a:pt x="41" y="166"/>
                  </a:lnTo>
                  <a:lnTo>
                    <a:pt x="48" y="193"/>
                  </a:lnTo>
                  <a:lnTo>
                    <a:pt x="56" y="219"/>
                  </a:lnTo>
                  <a:lnTo>
                    <a:pt x="65" y="246"/>
                  </a:lnTo>
                  <a:lnTo>
                    <a:pt x="74" y="272"/>
                  </a:lnTo>
                  <a:lnTo>
                    <a:pt x="84" y="297"/>
                  </a:lnTo>
                  <a:lnTo>
                    <a:pt x="94" y="323"/>
                  </a:lnTo>
                  <a:lnTo>
                    <a:pt x="106" y="347"/>
                  </a:lnTo>
                  <a:lnTo>
                    <a:pt x="117" y="372"/>
                  </a:lnTo>
                  <a:lnTo>
                    <a:pt x="130" y="396"/>
                  </a:lnTo>
                  <a:lnTo>
                    <a:pt x="142" y="420"/>
                  </a:lnTo>
                  <a:lnTo>
                    <a:pt x="134" y="415"/>
                  </a:lnTo>
                  <a:lnTo>
                    <a:pt x="142" y="420"/>
                  </a:lnTo>
                  <a:lnTo>
                    <a:pt x="142" y="428"/>
                  </a:lnTo>
                  <a:lnTo>
                    <a:pt x="138" y="433"/>
                  </a:lnTo>
                  <a:lnTo>
                    <a:pt x="130" y="434"/>
                  </a:lnTo>
                  <a:lnTo>
                    <a:pt x="124" y="430"/>
                  </a:lnTo>
                  <a:lnTo>
                    <a:pt x="132" y="435"/>
                  </a:lnTo>
                  <a:close/>
                </a:path>
              </a:pathLst>
            </a:custGeom>
            <a:solidFill>
              <a:srgbClr val="000000"/>
            </a:solidFill>
            <a:ln w="9525">
              <a:noFill/>
              <a:round/>
            </a:ln>
          </p:spPr>
          <p:txBody>
            <a:bodyPr/>
            <a:lstStyle/>
            <a:p>
              <a:endParaRPr lang="zh-CN" altLang="en-US"/>
            </a:p>
          </p:txBody>
        </p:sp>
        <p:sp>
          <p:nvSpPr>
            <p:cNvPr id="17859" name="Freeform 397"/>
            <p:cNvSpPr/>
            <p:nvPr/>
          </p:nvSpPr>
          <p:spPr bwMode="auto">
            <a:xfrm>
              <a:off x="1301" y="1588"/>
              <a:ext cx="141" cy="58"/>
            </a:xfrm>
            <a:custGeom>
              <a:avLst/>
              <a:gdLst>
                <a:gd name="T0" fmla="*/ 0 w 283"/>
                <a:gd name="T1" fmla="*/ 0 h 117"/>
                <a:gd name="T2" fmla="*/ 0 w 283"/>
                <a:gd name="T3" fmla="*/ 0 h 117"/>
                <a:gd name="T4" fmla="*/ 0 w 283"/>
                <a:gd name="T5" fmla="*/ 0 h 117"/>
                <a:gd name="T6" fmla="*/ 0 w 283"/>
                <a:gd name="T7" fmla="*/ 0 h 117"/>
                <a:gd name="T8" fmla="*/ 0 w 283"/>
                <a:gd name="T9" fmla="*/ 0 h 117"/>
                <a:gd name="T10" fmla="*/ 0 w 283"/>
                <a:gd name="T11" fmla="*/ 0 h 117"/>
                <a:gd name="T12" fmla="*/ 0 w 283"/>
                <a:gd name="T13" fmla="*/ 0 h 117"/>
                <a:gd name="T14" fmla="*/ 0 w 283"/>
                <a:gd name="T15" fmla="*/ 0 h 117"/>
                <a:gd name="T16" fmla="*/ 0 w 283"/>
                <a:gd name="T17" fmla="*/ 0 h 117"/>
                <a:gd name="T18" fmla="*/ 0 w 283"/>
                <a:gd name="T19" fmla="*/ 0 h 117"/>
                <a:gd name="T20" fmla="*/ 0 w 283"/>
                <a:gd name="T21" fmla="*/ 0 h 117"/>
                <a:gd name="T22" fmla="*/ 0 w 283"/>
                <a:gd name="T23" fmla="*/ 0 h 117"/>
                <a:gd name="T24" fmla="*/ 0 w 283"/>
                <a:gd name="T25" fmla="*/ 0 h 117"/>
                <a:gd name="T26" fmla="*/ 0 w 283"/>
                <a:gd name="T27" fmla="*/ 0 h 117"/>
                <a:gd name="T28" fmla="*/ 0 w 283"/>
                <a:gd name="T29" fmla="*/ 0 h 117"/>
                <a:gd name="T30" fmla="*/ 0 w 283"/>
                <a:gd name="T31" fmla="*/ 0 h 117"/>
                <a:gd name="T32" fmla="*/ 0 w 283"/>
                <a:gd name="T33" fmla="*/ 0 h 117"/>
                <a:gd name="T34" fmla="*/ 0 w 283"/>
                <a:gd name="T35" fmla="*/ 0 h 1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3"/>
                <a:gd name="T55" fmla="*/ 0 h 117"/>
                <a:gd name="T56" fmla="*/ 283 w 283"/>
                <a:gd name="T57" fmla="*/ 117 h 1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3" h="117">
                  <a:moveTo>
                    <a:pt x="279" y="82"/>
                  </a:moveTo>
                  <a:lnTo>
                    <a:pt x="252" y="45"/>
                  </a:lnTo>
                  <a:lnTo>
                    <a:pt x="236" y="51"/>
                  </a:lnTo>
                  <a:lnTo>
                    <a:pt x="204" y="29"/>
                  </a:lnTo>
                  <a:lnTo>
                    <a:pt x="184" y="36"/>
                  </a:lnTo>
                  <a:lnTo>
                    <a:pt x="147" y="17"/>
                  </a:lnTo>
                  <a:lnTo>
                    <a:pt x="86" y="18"/>
                  </a:lnTo>
                  <a:lnTo>
                    <a:pt x="31" y="14"/>
                  </a:lnTo>
                  <a:lnTo>
                    <a:pt x="0" y="0"/>
                  </a:lnTo>
                  <a:lnTo>
                    <a:pt x="39" y="104"/>
                  </a:lnTo>
                  <a:lnTo>
                    <a:pt x="50" y="69"/>
                  </a:lnTo>
                  <a:lnTo>
                    <a:pt x="108" y="79"/>
                  </a:lnTo>
                  <a:lnTo>
                    <a:pt x="126" y="75"/>
                  </a:lnTo>
                  <a:lnTo>
                    <a:pt x="165" y="95"/>
                  </a:lnTo>
                  <a:lnTo>
                    <a:pt x="220" y="90"/>
                  </a:lnTo>
                  <a:lnTo>
                    <a:pt x="254" y="117"/>
                  </a:lnTo>
                  <a:lnTo>
                    <a:pt x="283" y="107"/>
                  </a:lnTo>
                  <a:lnTo>
                    <a:pt x="279" y="82"/>
                  </a:lnTo>
                  <a:close/>
                </a:path>
              </a:pathLst>
            </a:custGeom>
            <a:solidFill>
              <a:srgbClr val="FFFFFF"/>
            </a:solidFill>
            <a:ln w="9525">
              <a:noFill/>
              <a:round/>
            </a:ln>
          </p:spPr>
          <p:txBody>
            <a:bodyPr/>
            <a:lstStyle/>
            <a:p>
              <a:endParaRPr lang="zh-CN" altLang="en-US"/>
            </a:p>
          </p:txBody>
        </p:sp>
        <p:sp>
          <p:nvSpPr>
            <p:cNvPr id="17860" name="Freeform 398"/>
            <p:cNvSpPr/>
            <p:nvPr/>
          </p:nvSpPr>
          <p:spPr bwMode="auto">
            <a:xfrm>
              <a:off x="1422" y="1605"/>
              <a:ext cx="22" cy="26"/>
            </a:xfrm>
            <a:custGeom>
              <a:avLst/>
              <a:gdLst>
                <a:gd name="T0" fmla="*/ 1 w 44"/>
                <a:gd name="T1" fmla="*/ 1 h 52"/>
                <a:gd name="T2" fmla="*/ 1 w 44"/>
                <a:gd name="T3" fmla="*/ 1 h 52"/>
                <a:gd name="T4" fmla="*/ 1 w 44"/>
                <a:gd name="T5" fmla="*/ 1 h 52"/>
                <a:gd name="T6" fmla="*/ 1 w 44"/>
                <a:gd name="T7" fmla="*/ 1 h 52"/>
                <a:gd name="T8" fmla="*/ 1 w 44"/>
                <a:gd name="T9" fmla="*/ 1 h 52"/>
                <a:gd name="T10" fmla="*/ 1 w 44"/>
                <a:gd name="T11" fmla="*/ 1 h 52"/>
                <a:gd name="T12" fmla="*/ 1 w 44"/>
                <a:gd name="T13" fmla="*/ 1 h 52"/>
                <a:gd name="T14" fmla="*/ 0 w 44"/>
                <a:gd name="T15" fmla="*/ 1 h 52"/>
                <a:gd name="T16" fmla="*/ 1 w 44"/>
                <a:gd name="T17" fmla="*/ 1 h 52"/>
                <a:gd name="T18" fmla="*/ 1 w 44"/>
                <a:gd name="T19" fmla="*/ 0 h 52"/>
                <a:gd name="T20" fmla="*/ 1 w 44"/>
                <a:gd name="T21" fmla="*/ 1 h 52"/>
                <a:gd name="T22" fmla="*/ 1 w 44"/>
                <a:gd name="T23" fmla="*/ 1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52"/>
                <a:gd name="T38" fmla="*/ 44 w 44"/>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52">
                  <a:moveTo>
                    <a:pt x="6" y="1"/>
                  </a:moveTo>
                  <a:lnTo>
                    <a:pt x="17" y="4"/>
                  </a:lnTo>
                  <a:lnTo>
                    <a:pt x="44" y="41"/>
                  </a:lnTo>
                  <a:lnTo>
                    <a:pt x="28" y="52"/>
                  </a:lnTo>
                  <a:lnTo>
                    <a:pt x="1" y="16"/>
                  </a:lnTo>
                  <a:lnTo>
                    <a:pt x="12" y="19"/>
                  </a:lnTo>
                  <a:lnTo>
                    <a:pt x="1" y="16"/>
                  </a:lnTo>
                  <a:lnTo>
                    <a:pt x="0" y="8"/>
                  </a:lnTo>
                  <a:lnTo>
                    <a:pt x="4" y="2"/>
                  </a:lnTo>
                  <a:lnTo>
                    <a:pt x="10" y="0"/>
                  </a:lnTo>
                  <a:lnTo>
                    <a:pt x="17" y="4"/>
                  </a:lnTo>
                  <a:lnTo>
                    <a:pt x="6" y="1"/>
                  </a:lnTo>
                  <a:close/>
                </a:path>
              </a:pathLst>
            </a:custGeom>
            <a:solidFill>
              <a:srgbClr val="000000"/>
            </a:solidFill>
            <a:ln w="9525">
              <a:noFill/>
              <a:round/>
            </a:ln>
          </p:spPr>
          <p:txBody>
            <a:bodyPr/>
            <a:lstStyle/>
            <a:p>
              <a:endParaRPr lang="zh-CN" altLang="en-US"/>
            </a:p>
          </p:txBody>
        </p:sp>
        <p:sp>
          <p:nvSpPr>
            <p:cNvPr id="17861" name="Freeform 399"/>
            <p:cNvSpPr/>
            <p:nvPr/>
          </p:nvSpPr>
          <p:spPr bwMode="auto">
            <a:xfrm>
              <a:off x="1414" y="1605"/>
              <a:ext cx="14" cy="12"/>
            </a:xfrm>
            <a:custGeom>
              <a:avLst/>
              <a:gdLst>
                <a:gd name="T0" fmla="*/ 1 w 28"/>
                <a:gd name="T1" fmla="*/ 1 h 24"/>
                <a:gd name="T2" fmla="*/ 1 w 28"/>
                <a:gd name="T3" fmla="*/ 1 h 24"/>
                <a:gd name="T4" fmla="*/ 1 w 28"/>
                <a:gd name="T5" fmla="*/ 0 h 24"/>
                <a:gd name="T6" fmla="*/ 1 w 28"/>
                <a:gd name="T7" fmla="*/ 1 h 24"/>
                <a:gd name="T8" fmla="*/ 1 w 28"/>
                <a:gd name="T9" fmla="*/ 1 h 24"/>
                <a:gd name="T10" fmla="*/ 1 w 28"/>
                <a:gd name="T11" fmla="*/ 1 h 24"/>
                <a:gd name="T12" fmla="*/ 1 w 28"/>
                <a:gd name="T13" fmla="*/ 1 h 24"/>
                <a:gd name="T14" fmla="*/ 1 w 28"/>
                <a:gd name="T15" fmla="*/ 1 h 24"/>
                <a:gd name="T16" fmla="*/ 1 w 28"/>
                <a:gd name="T17" fmla="*/ 1 h 24"/>
                <a:gd name="T18" fmla="*/ 0 w 28"/>
                <a:gd name="T19" fmla="*/ 1 h 24"/>
                <a:gd name="T20" fmla="*/ 1 w 28"/>
                <a:gd name="T21" fmla="*/ 1 h 24"/>
                <a:gd name="T22" fmla="*/ 1 w 28"/>
                <a:gd name="T23" fmla="*/ 1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4"/>
                <a:gd name="T38" fmla="*/ 28 w 28"/>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4">
                  <a:moveTo>
                    <a:pt x="15" y="7"/>
                  </a:moveTo>
                  <a:lnTo>
                    <a:pt x="6" y="5"/>
                  </a:lnTo>
                  <a:lnTo>
                    <a:pt x="22" y="0"/>
                  </a:lnTo>
                  <a:lnTo>
                    <a:pt x="28" y="18"/>
                  </a:lnTo>
                  <a:lnTo>
                    <a:pt x="13" y="24"/>
                  </a:lnTo>
                  <a:lnTo>
                    <a:pt x="3" y="23"/>
                  </a:lnTo>
                  <a:lnTo>
                    <a:pt x="13" y="24"/>
                  </a:lnTo>
                  <a:lnTo>
                    <a:pt x="5" y="24"/>
                  </a:lnTo>
                  <a:lnTo>
                    <a:pt x="1" y="18"/>
                  </a:lnTo>
                  <a:lnTo>
                    <a:pt x="0" y="11"/>
                  </a:lnTo>
                  <a:lnTo>
                    <a:pt x="6" y="5"/>
                  </a:lnTo>
                  <a:lnTo>
                    <a:pt x="15" y="7"/>
                  </a:lnTo>
                  <a:close/>
                </a:path>
              </a:pathLst>
            </a:custGeom>
            <a:solidFill>
              <a:srgbClr val="000000"/>
            </a:solidFill>
            <a:ln w="9525">
              <a:noFill/>
              <a:round/>
            </a:ln>
          </p:spPr>
          <p:txBody>
            <a:bodyPr/>
            <a:lstStyle/>
            <a:p>
              <a:endParaRPr lang="zh-CN" altLang="en-US"/>
            </a:p>
          </p:txBody>
        </p:sp>
        <p:sp>
          <p:nvSpPr>
            <p:cNvPr id="17862" name="Freeform 400"/>
            <p:cNvSpPr/>
            <p:nvPr/>
          </p:nvSpPr>
          <p:spPr bwMode="auto">
            <a:xfrm>
              <a:off x="1398" y="1597"/>
              <a:ext cx="23" cy="20"/>
            </a:xfrm>
            <a:custGeom>
              <a:avLst/>
              <a:gdLst>
                <a:gd name="T0" fmla="*/ 0 w 47"/>
                <a:gd name="T1" fmla="*/ 0 h 39"/>
                <a:gd name="T2" fmla="*/ 0 w 47"/>
                <a:gd name="T3" fmla="*/ 1 h 39"/>
                <a:gd name="T4" fmla="*/ 0 w 47"/>
                <a:gd name="T5" fmla="*/ 1 h 39"/>
                <a:gd name="T6" fmla="*/ 0 w 47"/>
                <a:gd name="T7" fmla="*/ 1 h 39"/>
                <a:gd name="T8" fmla="*/ 0 w 47"/>
                <a:gd name="T9" fmla="*/ 1 h 39"/>
                <a:gd name="T10" fmla="*/ 0 w 47"/>
                <a:gd name="T11" fmla="*/ 1 h 39"/>
                <a:gd name="T12" fmla="*/ 0 w 47"/>
                <a:gd name="T13" fmla="*/ 1 h 39"/>
                <a:gd name="T14" fmla="*/ 0 w 47"/>
                <a:gd name="T15" fmla="*/ 1 h 39"/>
                <a:gd name="T16" fmla="*/ 0 w 47"/>
                <a:gd name="T17" fmla="*/ 1 h 39"/>
                <a:gd name="T18" fmla="*/ 0 w 47"/>
                <a:gd name="T19" fmla="*/ 0 h 39"/>
                <a:gd name="T20" fmla="*/ 0 w 47"/>
                <a:gd name="T21" fmla="*/ 1 h 39"/>
                <a:gd name="T22" fmla="*/ 0 w 47"/>
                <a:gd name="T23" fmla="*/ 0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7"/>
                <a:gd name="T37" fmla="*/ 0 h 39"/>
                <a:gd name="T38" fmla="*/ 47 w 47"/>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7" h="39">
                  <a:moveTo>
                    <a:pt x="6" y="0"/>
                  </a:moveTo>
                  <a:lnTo>
                    <a:pt x="15" y="1"/>
                  </a:lnTo>
                  <a:lnTo>
                    <a:pt x="47" y="23"/>
                  </a:lnTo>
                  <a:lnTo>
                    <a:pt x="35" y="39"/>
                  </a:lnTo>
                  <a:lnTo>
                    <a:pt x="3" y="17"/>
                  </a:lnTo>
                  <a:lnTo>
                    <a:pt x="13" y="18"/>
                  </a:lnTo>
                  <a:lnTo>
                    <a:pt x="3" y="17"/>
                  </a:lnTo>
                  <a:lnTo>
                    <a:pt x="0" y="10"/>
                  </a:lnTo>
                  <a:lnTo>
                    <a:pt x="1" y="3"/>
                  </a:lnTo>
                  <a:lnTo>
                    <a:pt x="7" y="0"/>
                  </a:lnTo>
                  <a:lnTo>
                    <a:pt x="15" y="1"/>
                  </a:lnTo>
                  <a:lnTo>
                    <a:pt x="6" y="0"/>
                  </a:lnTo>
                  <a:close/>
                </a:path>
              </a:pathLst>
            </a:custGeom>
            <a:solidFill>
              <a:srgbClr val="000000"/>
            </a:solidFill>
            <a:ln w="9525">
              <a:noFill/>
              <a:round/>
            </a:ln>
          </p:spPr>
          <p:txBody>
            <a:bodyPr/>
            <a:lstStyle/>
            <a:p>
              <a:endParaRPr lang="zh-CN" altLang="en-US"/>
            </a:p>
          </p:txBody>
        </p:sp>
        <p:sp>
          <p:nvSpPr>
            <p:cNvPr id="17863" name="Freeform 401"/>
            <p:cNvSpPr/>
            <p:nvPr/>
          </p:nvSpPr>
          <p:spPr bwMode="auto">
            <a:xfrm>
              <a:off x="1388" y="1597"/>
              <a:ext cx="16" cy="13"/>
            </a:xfrm>
            <a:custGeom>
              <a:avLst/>
              <a:gdLst>
                <a:gd name="T0" fmla="*/ 0 w 33"/>
                <a:gd name="T1" fmla="*/ 1 h 25"/>
                <a:gd name="T2" fmla="*/ 0 w 33"/>
                <a:gd name="T3" fmla="*/ 1 h 25"/>
                <a:gd name="T4" fmla="*/ 0 w 33"/>
                <a:gd name="T5" fmla="*/ 0 h 25"/>
                <a:gd name="T6" fmla="*/ 0 w 33"/>
                <a:gd name="T7" fmla="*/ 1 h 25"/>
                <a:gd name="T8" fmla="*/ 0 w 33"/>
                <a:gd name="T9" fmla="*/ 1 h 25"/>
                <a:gd name="T10" fmla="*/ 0 w 33"/>
                <a:gd name="T11" fmla="*/ 1 h 25"/>
                <a:gd name="T12" fmla="*/ 0 w 33"/>
                <a:gd name="T13" fmla="*/ 1 h 25"/>
                <a:gd name="T14" fmla="*/ 0 w 33"/>
                <a:gd name="T15" fmla="*/ 1 h 25"/>
                <a:gd name="T16" fmla="*/ 0 w 33"/>
                <a:gd name="T17" fmla="*/ 1 h 25"/>
                <a:gd name="T18" fmla="*/ 0 w 33"/>
                <a:gd name="T19" fmla="*/ 1 h 25"/>
                <a:gd name="T20" fmla="*/ 0 w 33"/>
                <a:gd name="T21" fmla="*/ 1 h 25"/>
                <a:gd name="T22" fmla="*/ 0 w 33"/>
                <a:gd name="T23" fmla="*/ 1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25"/>
                <a:gd name="T38" fmla="*/ 33 w 33"/>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25">
                  <a:moveTo>
                    <a:pt x="13" y="6"/>
                  </a:moveTo>
                  <a:lnTo>
                    <a:pt x="5" y="6"/>
                  </a:lnTo>
                  <a:lnTo>
                    <a:pt x="26" y="0"/>
                  </a:lnTo>
                  <a:lnTo>
                    <a:pt x="33" y="18"/>
                  </a:lnTo>
                  <a:lnTo>
                    <a:pt x="12" y="25"/>
                  </a:lnTo>
                  <a:lnTo>
                    <a:pt x="4" y="25"/>
                  </a:lnTo>
                  <a:lnTo>
                    <a:pt x="12" y="25"/>
                  </a:lnTo>
                  <a:lnTo>
                    <a:pt x="4" y="25"/>
                  </a:lnTo>
                  <a:lnTo>
                    <a:pt x="1" y="19"/>
                  </a:lnTo>
                  <a:lnTo>
                    <a:pt x="0" y="12"/>
                  </a:lnTo>
                  <a:lnTo>
                    <a:pt x="5" y="6"/>
                  </a:lnTo>
                  <a:lnTo>
                    <a:pt x="13" y="6"/>
                  </a:lnTo>
                  <a:close/>
                </a:path>
              </a:pathLst>
            </a:custGeom>
            <a:solidFill>
              <a:srgbClr val="000000"/>
            </a:solidFill>
            <a:ln w="9525">
              <a:noFill/>
              <a:round/>
            </a:ln>
          </p:spPr>
          <p:txBody>
            <a:bodyPr/>
            <a:lstStyle/>
            <a:p>
              <a:endParaRPr lang="zh-CN" altLang="en-US"/>
            </a:p>
          </p:txBody>
        </p:sp>
        <p:sp>
          <p:nvSpPr>
            <p:cNvPr id="17864" name="Freeform 402"/>
            <p:cNvSpPr/>
            <p:nvPr/>
          </p:nvSpPr>
          <p:spPr bwMode="auto">
            <a:xfrm>
              <a:off x="1370" y="1591"/>
              <a:ext cx="25" cy="19"/>
            </a:xfrm>
            <a:custGeom>
              <a:avLst/>
              <a:gdLst>
                <a:gd name="T0" fmla="*/ 1 w 50"/>
                <a:gd name="T1" fmla="*/ 0 h 38"/>
                <a:gd name="T2" fmla="*/ 1 w 50"/>
                <a:gd name="T3" fmla="*/ 1 h 38"/>
                <a:gd name="T4" fmla="*/ 1 w 50"/>
                <a:gd name="T5" fmla="*/ 1 h 38"/>
                <a:gd name="T6" fmla="*/ 1 w 50"/>
                <a:gd name="T7" fmla="*/ 1 h 38"/>
                <a:gd name="T8" fmla="*/ 1 w 50"/>
                <a:gd name="T9" fmla="*/ 1 h 38"/>
                <a:gd name="T10" fmla="*/ 1 w 50"/>
                <a:gd name="T11" fmla="*/ 1 h 38"/>
                <a:gd name="T12" fmla="*/ 1 w 50"/>
                <a:gd name="T13" fmla="*/ 1 h 38"/>
                <a:gd name="T14" fmla="*/ 0 w 50"/>
                <a:gd name="T15" fmla="*/ 1 h 38"/>
                <a:gd name="T16" fmla="*/ 1 w 50"/>
                <a:gd name="T17" fmla="*/ 1 h 38"/>
                <a:gd name="T18" fmla="*/ 1 w 50"/>
                <a:gd name="T19" fmla="*/ 1 h 38"/>
                <a:gd name="T20" fmla="*/ 1 w 50"/>
                <a:gd name="T21" fmla="*/ 1 h 38"/>
                <a:gd name="T22" fmla="*/ 1 w 50"/>
                <a:gd name="T23" fmla="*/ 0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38"/>
                <a:gd name="T38" fmla="*/ 50 w 50"/>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38">
                  <a:moveTo>
                    <a:pt x="9" y="0"/>
                  </a:moveTo>
                  <a:lnTo>
                    <a:pt x="14" y="1"/>
                  </a:lnTo>
                  <a:lnTo>
                    <a:pt x="50" y="19"/>
                  </a:lnTo>
                  <a:lnTo>
                    <a:pt x="41" y="38"/>
                  </a:lnTo>
                  <a:lnTo>
                    <a:pt x="5" y="19"/>
                  </a:lnTo>
                  <a:lnTo>
                    <a:pt x="9" y="21"/>
                  </a:lnTo>
                  <a:lnTo>
                    <a:pt x="5" y="19"/>
                  </a:lnTo>
                  <a:lnTo>
                    <a:pt x="0" y="14"/>
                  </a:lnTo>
                  <a:lnTo>
                    <a:pt x="1" y="6"/>
                  </a:lnTo>
                  <a:lnTo>
                    <a:pt x="6" y="1"/>
                  </a:lnTo>
                  <a:lnTo>
                    <a:pt x="14" y="1"/>
                  </a:lnTo>
                  <a:lnTo>
                    <a:pt x="9" y="0"/>
                  </a:lnTo>
                  <a:close/>
                </a:path>
              </a:pathLst>
            </a:custGeom>
            <a:solidFill>
              <a:srgbClr val="000000"/>
            </a:solidFill>
            <a:ln w="9525">
              <a:noFill/>
              <a:round/>
            </a:ln>
          </p:spPr>
          <p:txBody>
            <a:bodyPr/>
            <a:lstStyle/>
            <a:p>
              <a:endParaRPr lang="zh-CN" altLang="en-US"/>
            </a:p>
          </p:txBody>
        </p:sp>
        <p:sp>
          <p:nvSpPr>
            <p:cNvPr id="17865" name="Freeform 403"/>
            <p:cNvSpPr/>
            <p:nvPr/>
          </p:nvSpPr>
          <p:spPr bwMode="auto">
            <a:xfrm>
              <a:off x="1338" y="1591"/>
              <a:ext cx="36" cy="11"/>
            </a:xfrm>
            <a:custGeom>
              <a:avLst/>
              <a:gdLst>
                <a:gd name="T0" fmla="*/ 1 w 72"/>
                <a:gd name="T1" fmla="*/ 1 h 22"/>
                <a:gd name="T2" fmla="*/ 1 w 72"/>
                <a:gd name="T3" fmla="*/ 1 h 22"/>
                <a:gd name="T4" fmla="*/ 1 w 72"/>
                <a:gd name="T5" fmla="*/ 0 h 22"/>
                <a:gd name="T6" fmla="*/ 1 w 72"/>
                <a:gd name="T7" fmla="*/ 1 h 22"/>
                <a:gd name="T8" fmla="*/ 1 w 72"/>
                <a:gd name="T9" fmla="*/ 1 h 22"/>
                <a:gd name="T10" fmla="*/ 1 w 72"/>
                <a:gd name="T11" fmla="*/ 1 h 22"/>
                <a:gd name="T12" fmla="*/ 1 w 72"/>
                <a:gd name="T13" fmla="*/ 1 h 22"/>
                <a:gd name="T14" fmla="*/ 1 w 72"/>
                <a:gd name="T15" fmla="*/ 1 h 22"/>
                <a:gd name="T16" fmla="*/ 0 w 72"/>
                <a:gd name="T17" fmla="*/ 1 h 22"/>
                <a:gd name="T18" fmla="*/ 1 w 72"/>
                <a:gd name="T19" fmla="*/ 1 h 22"/>
                <a:gd name="T20" fmla="*/ 1 w 72"/>
                <a:gd name="T21" fmla="*/ 1 h 22"/>
                <a:gd name="T22" fmla="*/ 1 w 72"/>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22"/>
                <a:gd name="T38" fmla="*/ 72 w 72"/>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22">
                  <a:moveTo>
                    <a:pt x="12" y="1"/>
                  </a:moveTo>
                  <a:lnTo>
                    <a:pt x="11" y="1"/>
                  </a:lnTo>
                  <a:lnTo>
                    <a:pt x="72" y="0"/>
                  </a:lnTo>
                  <a:lnTo>
                    <a:pt x="72" y="21"/>
                  </a:lnTo>
                  <a:lnTo>
                    <a:pt x="11" y="22"/>
                  </a:lnTo>
                  <a:lnTo>
                    <a:pt x="9" y="22"/>
                  </a:lnTo>
                  <a:lnTo>
                    <a:pt x="11" y="22"/>
                  </a:lnTo>
                  <a:lnTo>
                    <a:pt x="3" y="18"/>
                  </a:lnTo>
                  <a:lnTo>
                    <a:pt x="0" y="11"/>
                  </a:lnTo>
                  <a:lnTo>
                    <a:pt x="3" y="5"/>
                  </a:lnTo>
                  <a:lnTo>
                    <a:pt x="11" y="1"/>
                  </a:lnTo>
                  <a:lnTo>
                    <a:pt x="12" y="1"/>
                  </a:lnTo>
                  <a:close/>
                </a:path>
              </a:pathLst>
            </a:custGeom>
            <a:solidFill>
              <a:srgbClr val="000000"/>
            </a:solidFill>
            <a:ln w="9525">
              <a:noFill/>
              <a:round/>
            </a:ln>
          </p:spPr>
          <p:txBody>
            <a:bodyPr/>
            <a:lstStyle/>
            <a:p>
              <a:endParaRPr lang="zh-CN" altLang="en-US"/>
            </a:p>
          </p:txBody>
        </p:sp>
        <p:sp>
          <p:nvSpPr>
            <p:cNvPr id="17866" name="Freeform 404"/>
            <p:cNvSpPr/>
            <p:nvPr/>
          </p:nvSpPr>
          <p:spPr bwMode="auto">
            <a:xfrm>
              <a:off x="1311" y="1589"/>
              <a:ext cx="33" cy="13"/>
            </a:xfrm>
            <a:custGeom>
              <a:avLst/>
              <a:gdLst>
                <a:gd name="T0" fmla="*/ 1 w 66"/>
                <a:gd name="T1" fmla="*/ 1 h 26"/>
                <a:gd name="T2" fmla="*/ 1 w 66"/>
                <a:gd name="T3" fmla="*/ 0 h 26"/>
                <a:gd name="T4" fmla="*/ 1 w 66"/>
                <a:gd name="T5" fmla="*/ 1 h 26"/>
                <a:gd name="T6" fmla="*/ 1 w 66"/>
                <a:gd name="T7" fmla="*/ 1 h 26"/>
                <a:gd name="T8" fmla="*/ 1 w 66"/>
                <a:gd name="T9" fmla="*/ 1 h 26"/>
                <a:gd name="T10" fmla="*/ 1 w 66"/>
                <a:gd name="T11" fmla="*/ 1 h 26"/>
                <a:gd name="T12" fmla="*/ 1 w 66"/>
                <a:gd name="T13" fmla="*/ 1 h 26"/>
                <a:gd name="T14" fmla="*/ 1 w 66"/>
                <a:gd name="T15" fmla="*/ 1 h 26"/>
                <a:gd name="T16" fmla="*/ 0 w 66"/>
                <a:gd name="T17" fmla="*/ 1 h 26"/>
                <a:gd name="T18" fmla="*/ 1 w 66"/>
                <a:gd name="T19" fmla="*/ 1 h 26"/>
                <a:gd name="T20" fmla="*/ 1 w 66"/>
                <a:gd name="T21" fmla="*/ 0 h 26"/>
                <a:gd name="T22" fmla="*/ 1 w 66"/>
                <a:gd name="T23" fmla="*/ 1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26"/>
                <a:gd name="T38" fmla="*/ 66 w 66"/>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26">
                  <a:moveTo>
                    <a:pt x="14" y="2"/>
                  </a:moveTo>
                  <a:lnTo>
                    <a:pt x="11" y="0"/>
                  </a:lnTo>
                  <a:lnTo>
                    <a:pt x="66" y="5"/>
                  </a:lnTo>
                  <a:lnTo>
                    <a:pt x="63" y="26"/>
                  </a:lnTo>
                  <a:lnTo>
                    <a:pt x="9" y="21"/>
                  </a:lnTo>
                  <a:lnTo>
                    <a:pt x="5" y="20"/>
                  </a:lnTo>
                  <a:lnTo>
                    <a:pt x="9" y="21"/>
                  </a:lnTo>
                  <a:lnTo>
                    <a:pt x="2" y="18"/>
                  </a:lnTo>
                  <a:lnTo>
                    <a:pt x="0" y="10"/>
                  </a:lnTo>
                  <a:lnTo>
                    <a:pt x="3" y="3"/>
                  </a:lnTo>
                  <a:lnTo>
                    <a:pt x="11" y="0"/>
                  </a:lnTo>
                  <a:lnTo>
                    <a:pt x="14" y="2"/>
                  </a:lnTo>
                  <a:close/>
                </a:path>
              </a:pathLst>
            </a:custGeom>
            <a:solidFill>
              <a:srgbClr val="000000"/>
            </a:solidFill>
            <a:ln w="9525">
              <a:noFill/>
              <a:round/>
            </a:ln>
          </p:spPr>
          <p:txBody>
            <a:bodyPr/>
            <a:lstStyle/>
            <a:p>
              <a:endParaRPr lang="zh-CN" altLang="en-US"/>
            </a:p>
          </p:txBody>
        </p:sp>
        <p:sp>
          <p:nvSpPr>
            <p:cNvPr id="17867" name="Freeform 405"/>
            <p:cNvSpPr/>
            <p:nvPr/>
          </p:nvSpPr>
          <p:spPr bwMode="auto">
            <a:xfrm>
              <a:off x="1296" y="1583"/>
              <a:ext cx="22" cy="16"/>
            </a:xfrm>
            <a:custGeom>
              <a:avLst/>
              <a:gdLst>
                <a:gd name="T0" fmla="*/ 0 w 44"/>
                <a:gd name="T1" fmla="*/ 1 h 32"/>
                <a:gd name="T2" fmla="*/ 1 w 44"/>
                <a:gd name="T3" fmla="*/ 0 h 32"/>
                <a:gd name="T4" fmla="*/ 1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1 w 44"/>
                <a:gd name="T17" fmla="*/ 1 h 32"/>
                <a:gd name="T18" fmla="*/ 1 w 44"/>
                <a:gd name="T19" fmla="*/ 0 h 32"/>
                <a:gd name="T20" fmla="*/ 1 w 44"/>
                <a:gd name="T21" fmla="*/ 0 h 32"/>
                <a:gd name="T22" fmla="*/ 0 w 44"/>
                <a:gd name="T23" fmla="*/ 1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32"/>
                <a:gd name="T38" fmla="*/ 44 w 4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32">
                  <a:moveTo>
                    <a:pt x="0" y="12"/>
                  </a:moveTo>
                  <a:lnTo>
                    <a:pt x="14" y="0"/>
                  </a:lnTo>
                  <a:lnTo>
                    <a:pt x="44" y="14"/>
                  </a:lnTo>
                  <a:lnTo>
                    <a:pt x="35" y="32"/>
                  </a:lnTo>
                  <a:lnTo>
                    <a:pt x="5" y="18"/>
                  </a:lnTo>
                  <a:lnTo>
                    <a:pt x="18" y="6"/>
                  </a:lnTo>
                  <a:lnTo>
                    <a:pt x="5" y="18"/>
                  </a:lnTo>
                  <a:lnTo>
                    <a:pt x="0" y="12"/>
                  </a:lnTo>
                  <a:lnTo>
                    <a:pt x="1" y="4"/>
                  </a:lnTo>
                  <a:lnTo>
                    <a:pt x="6" y="0"/>
                  </a:lnTo>
                  <a:lnTo>
                    <a:pt x="14" y="0"/>
                  </a:lnTo>
                  <a:lnTo>
                    <a:pt x="0" y="12"/>
                  </a:lnTo>
                  <a:close/>
                </a:path>
              </a:pathLst>
            </a:custGeom>
            <a:solidFill>
              <a:srgbClr val="000000"/>
            </a:solidFill>
            <a:ln w="9525">
              <a:noFill/>
              <a:round/>
            </a:ln>
          </p:spPr>
          <p:txBody>
            <a:bodyPr/>
            <a:lstStyle/>
            <a:p>
              <a:endParaRPr lang="zh-CN" altLang="en-US"/>
            </a:p>
          </p:txBody>
        </p:sp>
        <p:sp>
          <p:nvSpPr>
            <p:cNvPr id="17868" name="Freeform 406"/>
            <p:cNvSpPr/>
            <p:nvPr/>
          </p:nvSpPr>
          <p:spPr bwMode="auto">
            <a:xfrm>
              <a:off x="1296" y="1586"/>
              <a:ext cx="29" cy="58"/>
            </a:xfrm>
            <a:custGeom>
              <a:avLst/>
              <a:gdLst>
                <a:gd name="T0" fmla="*/ 1 w 57"/>
                <a:gd name="T1" fmla="*/ 1 h 116"/>
                <a:gd name="T2" fmla="*/ 1 w 57"/>
                <a:gd name="T3" fmla="*/ 1 h 116"/>
                <a:gd name="T4" fmla="*/ 0 w 57"/>
                <a:gd name="T5" fmla="*/ 1 h 116"/>
                <a:gd name="T6" fmla="*/ 1 w 57"/>
                <a:gd name="T7" fmla="*/ 0 h 116"/>
                <a:gd name="T8" fmla="*/ 1 w 57"/>
                <a:gd name="T9" fmla="*/ 1 h 116"/>
                <a:gd name="T10" fmla="*/ 1 w 57"/>
                <a:gd name="T11" fmla="*/ 1 h 116"/>
                <a:gd name="T12" fmla="*/ 1 w 57"/>
                <a:gd name="T13" fmla="*/ 1 h 116"/>
                <a:gd name="T14" fmla="*/ 1 w 57"/>
                <a:gd name="T15" fmla="*/ 1 h 116"/>
                <a:gd name="T16" fmla="*/ 1 w 57"/>
                <a:gd name="T17" fmla="*/ 1 h 116"/>
                <a:gd name="T18" fmla="*/ 1 w 57"/>
                <a:gd name="T19" fmla="*/ 1 h 116"/>
                <a:gd name="T20" fmla="*/ 1 w 57"/>
                <a:gd name="T21" fmla="*/ 1 h 116"/>
                <a:gd name="T22" fmla="*/ 1 w 57"/>
                <a:gd name="T23" fmla="*/ 1 h 1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7"/>
                <a:gd name="T37" fmla="*/ 0 h 116"/>
                <a:gd name="T38" fmla="*/ 57 w 57"/>
                <a:gd name="T39" fmla="*/ 116 h 1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7" h="116">
                  <a:moveTo>
                    <a:pt x="57" y="110"/>
                  </a:moveTo>
                  <a:lnTo>
                    <a:pt x="39" y="110"/>
                  </a:lnTo>
                  <a:lnTo>
                    <a:pt x="0" y="6"/>
                  </a:lnTo>
                  <a:lnTo>
                    <a:pt x="18" y="0"/>
                  </a:lnTo>
                  <a:lnTo>
                    <a:pt x="57" y="103"/>
                  </a:lnTo>
                  <a:lnTo>
                    <a:pt x="39" y="103"/>
                  </a:lnTo>
                  <a:lnTo>
                    <a:pt x="57" y="103"/>
                  </a:lnTo>
                  <a:lnTo>
                    <a:pt x="57" y="111"/>
                  </a:lnTo>
                  <a:lnTo>
                    <a:pt x="51" y="115"/>
                  </a:lnTo>
                  <a:lnTo>
                    <a:pt x="44" y="116"/>
                  </a:lnTo>
                  <a:lnTo>
                    <a:pt x="39" y="110"/>
                  </a:lnTo>
                  <a:lnTo>
                    <a:pt x="57" y="110"/>
                  </a:lnTo>
                  <a:close/>
                </a:path>
              </a:pathLst>
            </a:custGeom>
            <a:solidFill>
              <a:srgbClr val="000000"/>
            </a:solidFill>
            <a:ln w="9525">
              <a:noFill/>
              <a:round/>
            </a:ln>
          </p:spPr>
          <p:txBody>
            <a:bodyPr/>
            <a:lstStyle/>
            <a:p>
              <a:endParaRPr lang="zh-CN" altLang="en-US"/>
            </a:p>
          </p:txBody>
        </p:sp>
        <p:sp>
          <p:nvSpPr>
            <p:cNvPr id="17869" name="Freeform 407"/>
            <p:cNvSpPr/>
            <p:nvPr/>
          </p:nvSpPr>
          <p:spPr bwMode="auto">
            <a:xfrm>
              <a:off x="1315" y="1617"/>
              <a:ext cx="15" cy="24"/>
            </a:xfrm>
            <a:custGeom>
              <a:avLst/>
              <a:gdLst>
                <a:gd name="T0" fmla="*/ 1 w 29"/>
                <a:gd name="T1" fmla="*/ 1 h 48"/>
                <a:gd name="T2" fmla="*/ 1 w 29"/>
                <a:gd name="T3" fmla="*/ 1 h 48"/>
                <a:gd name="T4" fmla="*/ 1 w 29"/>
                <a:gd name="T5" fmla="*/ 1 h 48"/>
                <a:gd name="T6" fmla="*/ 0 w 29"/>
                <a:gd name="T7" fmla="*/ 1 h 48"/>
                <a:gd name="T8" fmla="*/ 1 w 29"/>
                <a:gd name="T9" fmla="*/ 1 h 48"/>
                <a:gd name="T10" fmla="*/ 1 w 29"/>
                <a:gd name="T11" fmla="*/ 0 h 48"/>
                <a:gd name="T12" fmla="*/ 1 w 29"/>
                <a:gd name="T13" fmla="*/ 1 h 48"/>
                <a:gd name="T14" fmla="*/ 1 w 29"/>
                <a:gd name="T15" fmla="*/ 1 h 48"/>
                <a:gd name="T16" fmla="*/ 1 w 29"/>
                <a:gd name="T17" fmla="*/ 1 h 48"/>
                <a:gd name="T18" fmla="*/ 1 w 29"/>
                <a:gd name="T19" fmla="*/ 1 h 48"/>
                <a:gd name="T20" fmla="*/ 1 w 29"/>
                <a:gd name="T21" fmla="*/ 1 h 48"/>
                <a:gd name="T22" fmla="*/ 1 w 29"/>
                <a:gd name="T23" fmla="*/ 1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48"/>
                <a:gd name="T38" fmla="*/ 29 w 29"/>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48">
                  <a:moveTo>
                    <a:pt x="19" y="20"/>
                  </a:moveTo>
                  <a:lnTo>
                    <a:pt x="29" y="13"/>
                  </a:lnTo>
                  <a:lnTo>
                    <a:pt x="18" y="48"/>
                  </a:lnTo>
                  <a:lnTo>
                    <a:pt x="0" y="41"/>
                  </a:lnTo>
                  <a:lnTo>
                    <a:pt x="11" y="7"/>
                  </a:lnTo>
                  <a:lnTo>
                    <a:pt x="21" y="0"/>
                  </a:lnTo>
                  <a:lnTo>
                    <a:pt x="11" y="7"/>
                  </a:lnTo>
                  <a:lnTo>
                    <a:pt x="17" y="1"/>
                  </a:lnTo>
                  <a:lnTo>
                    <a:pt x="24" y="1"/>
                  </a:lnTo>
                  <a:lnTo>
                    <a:pt x="29" y="5"/>
                  </a:lnTo>
                  <a:lnTo>
                    <a:pt x="29" y="13"/>
                  </a:lnTo>
                  <a:lnTo>
                    <a:pt x="19" y="20"/>
                  </a:lnTo>
                  <a:close/>
                </a:path>
              </a:pathLst>
            </a:custGeom>
            <a:solidFill>
              <a:srgbClr val="000000"/>
            </a:solidFill>
            <a:ln w="9525">
              <a:noFill/>
              <a:round/>
            </a:ln>
          </p:spPr>
          <p:txBody>
            <a:bodyPr/>
            <a:lstStyle/>
            <a:p>
              <a:endParaRPr lang="zh-CN" altLang="en-US"/>
            </a:p>
          </p:txBody>
        </p:sp>
        <p:grpSp>
          <p:nvGrpSpPr>
            <p:cNvPr id="17870" name="Group 609"/>
            <p:cNvGrpSpPr/>
            <p:nvPr/>
          </p:nvGrpSpPr>
          <p:grpSpPr bwMode="auto">
            <a:xfrm>
              <a:off x="1217" y="1024"/>
              <a:ext cx="891" cy="1221"/>
              <a:chOff x="1217" y="1024"/>
              <a:chExt cx="891" cy="1221"/>
            </a:xfrm>
          </p:grpSpPr>
          <p:sp>
            <p:nvSpPr>
              <p:cNvPr id="17950" name="Freeform 409"/>
              <p:cNvSpPr/>
              <p:nvPr/>
            </p:nvSpPr>
            <p:spPr bwMode="auto">
              <a:xfrm>
                <a:off x="1325" y="1617"/>
                <a:ext cx="35" cy="15"/>
              </a:xfrm>
              <a:custGeom>
                <a:avLst/>
                <a:gdLst>
                  <a:gd name="T0" fmla="*/ 1 w 70"/>
                  <a:gd name="T1" fmla="*/ 0 h 31"/>
                  <a:gd name="T2" fmla="*/ 1 w 70"/>
                  <a:gd name="T3" fmla="*/ 0 h 31"/>
                  <a:gd name="T4" fmla="*/ 0 w 70"/>
                  <a:gd name="T5" fmla="*/ 0 h 31"/>
                  <a:gd name="T6" fmla="*/ 1 w 70"/>
                  <a:gd name="T7" fmla="*/ 0 h 31"/>
                  <a:gd name="T8" fmla="*/ 1 w 70"/>
                  <a:gd name="T9" fmla="*/ 0 h 31"/>
                  <a:gd name="T10" fmla="*/ 1 w 70"/>
                  <a:gd name="T11" fmla="*/ 0 h 31"/>
                  <a:gd name="T12" fmla="*/ 1 w 70"/>
                  <a:gd name="T13" fmla="*/ 0 h 31"/>
                  <a:gd name="T14" fmla="*/ 1 w 70"/>
                  <a:gd name="T15" fmla="*/ 0 h 31"/>
                  <a:gd name="T16" fmla="*/ 1 w 70"/>
                  <a:gd name="T17" fmla="*/ 0 h 31"/>
                  <a:gd name="T18" fmla="*/ 1 w 70"/>
                  <a:gd name="T19" fmla="*/ 0 h 31"/>
                  <a:gd name="T20" fmla="*/ 1 w 70"/>
                  <a:gd name="T21" fmla="*/ 0 h 31"/>
                  <a:gd name="T22" fmla="*/ 1 w 70"/>
                  <a:gd name="T23" fmla="*/ 0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31"/>
                  <a:gd name="T38" fmla="*/ 70 w 70"/>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31">
                    <a:moveTo>
                      <a:pt x="62" y="30"/>
                    </a:moveTo>
                    <a:lnTo>
                      <a:pt x="58" y="31"/>
                    </a:lnTo>
                    <a:lnTo>
                      <a:pt x="0" y="20"/>
                    </a:lnTo>
                    <a:lnTo>
                      <a:pt x="2" y="0"/>
                    </a:lnTo>
                    <a:lnTo>
                      <a:pt x="61" y="10"/>
                    </a:lnTo>
                    <a:lnTo>
                      <a:pt x="57" y="11"/>
                    </a:lnTo>
                    <a:lnTo>
                      <a:pt x="61" y="10"/>
                    </a:lnTo>
                    <a:lnTo>
                      <a:pt x="67" y="13"/>
                    </a:lnTo>
                    <a:lnTo>
                      <a:pt x="70" y="22"/>
                    </a:lnTo>
                    <a:lnTo>
                      <a:pt x="66" y="28"/>
                    </a:lnTo>
                    <a:lnTo>
                      <a:pt x="58" y="31"/>
                    </a:lnTo>
                    <a:lnTo>
                      <a:pt x="62" y="30"/>
                    </a:lnTo>
                    <a:close/>
                  </a:path>
                </a:pathLst>
              </a:custGeom>
              <a:solidFill>
                <a:srgbClr val="000000"/>
              </a:solidFill>
              <a:ln w="9525">
                <a:noFill/>
                <a:round/>
              </a:ln>
            </p:spPr>
            <p:txBody>
              <a:bodyPr/>
              <a:lstStyle/>
              <a:p>
                <a:endParaRPr lang="zh-CN" altLang="en-US"/>
              </a:p>
            </p:txBody>
          </p:sp>
          <p:sp>
            <p:nvSpPr>
              <p:cNvPr id="17951" name="Freeform 410"/>
              <p:cNvSpPr/>
              <p:nvPr/>
            </p:nvSpPr>
            <p:spPr bwMode="auto">
              <a:xfrm>
                <a:off x="1354" y="1620"/>
                <a:ext cx="14" cy="12"/>
              </a:xfrm>
              <a:custGeom>
                <a:avLst/>
                <a:gdLst>
                  <a:gd name="T0" fmla="*/ 0 w 29"/>
                  <a:gd name="T1" fmla="*/ 1 h 23"/>
                  <a:gd name="T2" fmla="*/ 0 w 29"/>
                  <a:gd name="T3" fmla="*/ 1 h 23"/>
                  <a:gd name="T4" fmla="*/ 0 w 29"/>
                  <a:gd name="T5" fmla="*/ 1 h 23"/>
                  <a:gd name="T6" fmla="*/ 0 w 29"/>
                  <a:gd name="T7" fmla="*/ 1 h 23"/>
                  <a:gd name="T8" fmla="*/ 0 w 29"/>
                  <a:gd name="T9" fmla="*/ 0 h 23"/>
                  <a:gd name="T10" fmla="*/ 0 w 29"/>
                  <a:gd name="T11" fmla="*/ 0 h 23"/>
                  <a:gd name="T12" fmla="*/ 0 w 29"/>
                  <a:gd name="T13" fmla="*/ 0 h 23"/>
                  <a:gd name="T14" fmla="*/ 0 w 29"/>
                  <a:gd name="T15" fmla="*/ 1 h 23"/>
                  <a:gd name="T16" fmla="*/ 0 w 29"/>
                  <a:gd name="T17" fmla="*/ 1 h 23"/>
                  <a:gd name="T18" fmla="*/ 0 w 29"/>
                  <a:gd name="T19" fmla="*/ 1 h 23"/>
                  <a:gd name="T20" fmla="*/ 0 w 29"/>
                  <a:gd name="T21" fmla="*/ 1 h 23"/>
                  <a:gd name="T22" fmla="*/ 0 w 29"/>
                  <a:gd name="T23" fmla="*/ 1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23"/>
                  <a:gd name="T38" fmla="*/ 29 w 29"/>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23">
                    <a:moveTo>
                      <a:pt x="15" y="18"/>
                    </a:moveTo>
                    <a:lnTo>
                      <a:pt x="22" y="18"/>
                    </a:lnTo>
                    <a:lnTo>
                      <a:pt x="5" y="23"/>
                    </a:lnTo>
                    <a:lnTo>
                      <a:pt x="0" y="4"/>
                    </a:lnTo>
                    <a:lnTo>
                      <a:pt x="17" y="0"/>
                    </a:lnTo>
                    <a:lnTo>
                      <a:pt x="24" y="0"/>
                    </a:lnTo>
                    <a:lnTo>
                      <a:pt x="17" y="0"/>
                    </a:lnTo>
                    <a:lnTo>
                      <a:pt x="24" y="1"/>
                    </a:lnTo>
                    <a:lnTo>
                      <a:pt x="29" y="6"/>
                    </a:lnTo>
                    <a:lnTo>
                      <a:pt x="27" y="13"/>
                    </a:lnTo>
                    <a:lnTo>
                      <a:pt x="22" y="18"/>
                    </a:lnTo>
                    <a:lnTo>
                      <a:pt x="15" y="18"/>
                    </a:lnTo>
                    <a:close/>
                  </a:path>
                </a:pathLst>
              </a:custGeom>
              <a:solidFill>
                <a:srgbClr val="000000"/>
              </a:solidFill>
              <a:ln w="9525">
                <a:noFill/>
                <a:round/>
              </a:ln>
            </p:spPr>
            <p:txBody>
              <a:bodyPr/>
              <a:lstStyle/>
              <a:p>
                <a:endParaRPr lang="zh-CN" altLang="en-US"/>
              </a:p>
            </p:txBody>
          </p:sp>
          <p:sp>
            <p:nvSpPr>
              <p:cNvPr id="17952" name="Freeform 411"/>
              <p:cNvSpPr/>
              <p:nvPr/>
            </p:nvSpPr>
            <p:spPr bwMode="auto">
              <a:xfrm>
                <a:off x="1361" y="1620"/>
                <a:ext cx="27" cy="20"/>
              </a:xfrm>
              <a:custGeom>
                <a:avLst/>
                <a:gdLst>
                  <a:gd name="T0" fmla="*/ 1 w 54"/>
                  <a:gd name="T1" fmla="*/ 1 h 40"/>
                  <a:gd name="T2" fmla="*/ 1 w 54"/>
                  <a:gd name="T3" fmla="*/ 1 h 40"/>
                  <a:gd name="T4" fmla="*/ 0 w 54"/>
                  <a:gd name="T5" fmla="*/ 1 h 40"/>
                  <a:gd name="T6" fmla="*/ 1 w 54"/>
                  <a:gd name="T7" fmla="*/ 0 h 40"/>
                  <a:gd name="T8" fmla="*/ 1 w 54"/>
                  <a:gd name="T9" fmla="*/ 1 h 40"/>
                  <a:gd name="T10" fmla="*/ 1 w 54"/>
                  <a:gd name="T11" fmla="*/ 1 h 40"/>
                  <a:gd name="T12" fmla="*/ 1 w 54"/>
                  <a:gd name="T13" fmla="*/ 1 h 40"/>
                  <a:gd name="T14" fmla="*/ 1 w 54"/>
                  <a:gd name="T15" fmla="*/ 1 h 40"/>
                  <a:gd name="T16" fmla="*/ 1 w 54"/>
                  <a:gd name="T17" fmla="*/ 1 h 40"/>
                  <a:gd name="T18" fmla="*/ 1 w 54"/>
                  <a:gd name="T19" fmla="*/ 1 h 40"/>
                  <a:gd name="T20" fmla="*/ 1 w 54"/>
                  <a:gd name="T21" fmla="*/ 1 h 40"/>
                  <a:gd name="T22" fmla="*/ 1 w 54"/>
                  <a:gd name="T23" fmla="*/ 1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40"/>
                  <a:gd name="T38" fmla="*/ 54 w 54"/>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40">
                    <a:moveTo>
                      <a:pt x="46" y="40"/>
                    </a:moveTo>
                    <a:lnTo>
                      <a:pt x="40" y="39"/>
                    </a:lnTo>
                    <a:lnTo>
                      <a:pt x="0" y="18"/>
                    </a:lnTo>
                    <a:lnTo>
                      <a:pt x="9" y="0"/>
                    </a:lnTo>
                    <a:lnTo>
                      <a:pt x="49" y="20"/>
                    </a:lnTo>
                    <a:lnTo>
                      <a:pt x="43" y="19"/>
                    </a:lnTo>
                    <a:lnTo>
                      <a:pt x="49" y="20"/>
                    </a:lnTo>
                    <a:lnTo>
                      <a:pt x="54" y="26"/>
                    </a:lnTo>
                    <a:lnTo>
                      <a:pt x="54" y="34"/>
                    </a:lnTo>
                    <a:lnTo>
                      <a:pt x="48" y="39"/>
                    </a:lnTo>
                    <a:lnTo>
                      <a:pt x="40" y="39"/>
                    </a:lnTo>
                    <a:lnTo>
                      <a:pt x="46" y="40"/>
                    </a:lnTo>
                    <a:close/>
                  </a:path>
                </a:pathLst>
              </a:custGeom>
              <a:solidFill>
                <a:srgbClr val="000000"/>
              </a:solidFill>
              <a:ln w="9525">
                <a:noFill/>
                <a:round/>
              </a:ln>
            </p:spPr>
            <p:txBody>
              <a:bodyPr/>
              <a:lstStyle/>
              <a:p>
                <a:endParaRPr lang="zh-CN" altLang="en-US"/>
              </a:p>
            </p:txBody>
          </p:sp>
          <p:sp>
            <p:nvSpPr>
              <p:cNvPr id="17953" name="Freeform 412"/>
              <p:cNvSpPr/>
              <p:nvPr/>
            </p:nvSpPr>
            <p:spPr bwMode="auto">
              <a:xfrm>
                <a:off x="1383" y="1627"/>
                <a:ext cx="33" cy="13"/>
              </a:xfrm>
              <a:custGeom>
                <a:avLst/>
                <a:gdLst>
                  <a:gd name="T0" fmla="*/ 1 w 66"/>
                  <a:gd name="T1" fmla="*/ 0 h 27"/>
                  <a:gd name="T2" fmla="*/ 1 w 66"/>
                  <a:gd name="T3" fmla="*/ 0 h 27"/>
                  <a:gd name="T4" fmla="*/ 1 w 66"/>
                  <a:gd name="T5" fmla="*/ 0 h 27"/>
                  <a:gd name="T6" fmla="*/ 0 w 66"/>
                  <a:gd name="T7" fmla="*/ 0 h 27"/>
                  <a:gd name="T8" fmla="*/ 1 w 66"/>
                  <a:gd name="T9" fmla="*/ 0 h 27"/>
                  <a:gd name="T10" fmla="*/ 1 w 66"/>
                  <a:gd name="T11" fmla="*/ 0 h 27"/>
                  <a:gd name="T12" fmla="*/ 1 w 66"/>
                  <a:gd name="T13" fmla="*/ 0 h 27"/>
                  <a:gd name="T14" fmla="*/ 1 w 66"/>
                  <a:gd name="T15" fmla="*/ 0 h 27"/>
                  <a:gd name="T16" fmla="*/ 1 w 66"/>
                  <a:gd name="T17" fmla="*/ 0 h 27"/>
                  <a:gd name="T18" fmla="*/ 1 w 66"/>
                  <a:gd name="T19" fmla="*/ 0 h 27"/>
                  <a:gd name="T20" fmla="*/ 1 w 66"/>
                  <a:gd name="T21" fmla="*/ 0 h 27"/>
                  <a:gd name="T22" fmla="*/ 1 w 66"/>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27"/>
                  <a:gd name="T38" fmla="*/ 66 w 66"/>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27">
                    <a:moveTo>
                      <a:pt x="50" y="19"/>
                    </a:moveTo>
                    <a:lnTo>
                      <a:pt x="57" y="21"/>
                    </a:lnTo>
                    <a:lnTo>
                      <a:pt x="3" y="27"/>
                    </a:lnTo>
                    <a:lnTo>
                      <a:pt x="0" y="6"/>
                    </a:lnTo>
                    <a:lnTo>
                      <a:pt x="55" y="0"/>
                    </a:lnTo>
                    <a:lnTo>
                      <a:pt x="62" y="3"/>
                    </a:lnTo>
                    <a:lnTo>
                      <a:pt x="55" y="0"/>
                    </a:lnTo>
                    <a:lnTo>
                      <a:pt x="63" y="3"/>
                    </a:lnTo>
                    <a:lnTo>
                      <a:pt x="66" y="10"/>
                    </a:lnTo>
                    <a:lnTo>
                      <a:pt x="64" y="18"/>
                    </a:lnTo>
                    <a:lnTo>
                      <a:pt x="57" y="21"/>
                    </a:lnTo>
                    <a:lnTo>
                      <a:pt x="50" y="19"/>
                    </a:lnTo>
                    <a:close/>
                  </a:path>
                </a:pathLst>
              </a:custGeom>
              <a:solidFill>
                <a:srgbClr val="000000"/>
              </a:solidFill>
              <a:ln w="9525">
                <a:noFill/>
                <a:round/>
              </a:ln>
            </p:spPr>
            <p:txBody>
              <a:bodyPr/>
              <a:lstStyle/>
              <a:p>
                <a:endParaRPr lang="zh-CN" altLang="en-US"/>
              </a:p>
            </p:txBody>
          </p:sp>
          <p:sp>
            <p:nvSpPr>
              <p:cNvPr id="17954" name="Freeform 413"/>
              <p:cNvSpPr/>
              <p:nvPr/>
            </p:nvSpPr>
            <p:spPr bwMode="auto">
              <a:xfrm>
                <a:off x="1408" y="1628"/>
                <a:ext cx="25" cy="23"/>
              </a:xfrm>
              <a:custGeom>
                <a:avLst/>
                <a:gdLst>
                  <a:gd name="T0" fmla="*/ 0 w 51"/>
                  <a:gd name="T1" fmla="*/ 1 h 45"/>
                  <a:gd name="T2" fmla="*/ 0 w 51"/>
                  <a:gd name="T3" fmla="*/ 1 h 45"/>
                  <a:gd name="T4" fmla="*/ 0 w 51"/>
                  <a:gd name="T5" fmla="*/ 1 h 45"/>
                  <a:gd name="T6" fmla="*/ 0 w 51"/>
                  <a:gd name="T7" fmla="*/ 0 h 45"/>
                  <a:gd name="T8" fmla="*/ 0 w 51"/>
                  <a:gd name="T9" fmla="*/ 1 h 45"/>
                  <a:gd name="T10" fmla="*/ 0 w 51"/>
                  <a:gd name="T11" fmla="*/ 1 h 45"/>
                  <a:gd name="T12" fmla="*/ 0 w 51"/>
                  <a:gd name="T13" fmla="*/ 1 h 45"/>
                  <a:gd name="T14" fmla="*/ 0 w 51"/>
                  <a:gd name="T15" fmla="*/ 1 h 45"/>
                  <a:gd name="T16" fmla="*/ 0 w 51"/>
                  <a:gd name="T17" fmla="*/ 1 h 45"/>
                  <a:gd name="T18" fmla="*/ 0 w 51"/>
                  <a:gd name="T19" fmla="*/ 1 h 45"/>
                  <a:gd name="T20" fmla="*/ 0 w 51"/>
                  <a:gd name="T21" fmla="*/ 1 h 45"/>
                  <a:gd name="T22" fmla="*/ 0 w 51"/>
                  <a:gd name="T23" fmla="*/ 1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1"/>
                  <a:gd name="T37" fmla="*/ 0 h 45"/>
                  <a:gd name="T38" fmla="*/ 51 w 51"/>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1" h="45">
                    <a:moveTo>
                      <a:pt x="44" y="45"/>
                    </a:moveTo>
                    <a:lnTo>
                      <a:pt x="35" y="43"/>
                    </a:lnTo>
                    <a:lnTo>
                      <a:pt x="0" y="16"/>
                    </a:lnTo>
                    <a:lnTo>
                      <a:pt x="12" y="0"/>
                    </a:lnTo>
                    <a:lnTo>
                      <a:pt x="46" y="27"/>
                    </a:lnTo>
                    <a:lnTo>
                      <a:pt x="37" y="26"/>
                    </a:lnTo>
                    <a:lnTo>
                      <a:pt x="46" y="27"/>
                    </a:lnTo>
                    <a:lnTo>
                      <a:pt x="51" y="34"/>
                    </a:lnTo>
                    <a:lnTo>
                      <a:pt x="48" y="40"/>
                    </a:lnTo>
                    <a:lnTo>
                      <a:pt x="43" y="45"/>
                    </a:lnTo>
                    <a:lnTo>
                      <a:pt x="35" y="43"/>
                    </a:lnTo>
                    <a:lnTo>
                      <a:pt x="44" y="45"/>
                    </a:lnTo>
                    <a:close/>
                  </a:path>
                </a:pathLst>
              </a:custGeom>
              <a:solidFill>
                <a:srgbClr val="000000"/>
              </a:solidFill>
              <a:ln w="9525">
                <a:noFill/>
                <a:round/>
              </a:ln>
            </p:spPr>
            <p:txBody>
              <a:bodyPr/>
              <a:lstStyle/>
              <a:p>
                <a:endParaRPr lang="zh-CN" altLang="en-US"/>
              </a:p>
            </p:txBody>
          </p:sp>
          <p:sp>
            <p:nvSpPr>
              <p:cNvPr id="17955" name="Freeform 414"/>
              <p:cNvSpPr/>
              <p:nvPr/>
            </p:nvSpPr>
            <p:spPr bwMode="auto">
              <a:xfrm>
                <a:off x="1426" y="1636"/>
                <a:ext cx="21" cy="15"/>
              </a:xfrm>
              <a:custGeom>
                <a:avLst/>
                <a:gdLst>
                  <a:gd name="T0" fmla="*/ 1 w 42"/>
                  <a:gd name="T1" fmla="*/ 1 h 29"/>
                  <a:gd name="T2" fmla="*/ 1 w 42"/>
                  <a:gd name="T3" fmla="*/ 1 h 29"/>
                  <a:gd name="T4" fmla="*/ 1 w 42"/>
                  <a:gd name="T5" fmla="*/ 1 h 29"/>
                  <a:gd name="T6" fmla="*/ 0 w 42"/>
                  <a:gd name="T7" fmla="*/ 1 h 29"/>
                  <a:gd name="T8" fmla="*/ 1 w 42"/>
                  <a:gd name="T9" fmla="*/ 0 h 29"/>
                  <a:gd name="T10" fmla="*/ 1 w 42"/>
                  <a:gd name="T11" fmla="*/ 1 h 29"/>
                  <a:gd name="T12" fmla="*/ 1 w 42"/>
                  <a:gd name="T13" fmla="*/ 0 h 29"/>
                  <a:gd name="T14" fmla="*/ 1 w 42"/>
                  <a:gd name="T15" fmla="*/ 0 h 29"/>
                  <a:gd name="T16" fmla="*/ 1 w 42"/>
                  <a:gd name="T17" fmla="*/ 1 h 29"/>
                  <a:gd name="T18" fmla="*/ 1 w 42"/>
                  <a:gd name="T19" fmla="*/ 1 h 29"/>
                  <a:gd name="T20" fmla="*/ 1 w 42"/>
                  <a:gd name="T21" fmla="*/ 1 h 29"/>
                  <a:gd name="T22" fmla="*/ 1 w 42"/>
                  <a:gd name="T23" fmla="*/ 1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29"/>
                  <a:gd name="T38" fmla="*/ 42 w 42"/>
                  <a:gd name="T39" fmla="*/ 29 h 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29">
                    <a:moveTo>
                      <a:pt x="42" y="8"/>
                    </a:moveTo>
                    <a:lnTo>
                      <a:pt x="35" y="18"/>
                    </a:lnTo>
                    <a:lnTo>
                      <a:pt x="7" y="29"/>
                    </a:lnTo>
                    <a:lnTo>
                      <a:pt x="0" y="10"/>
                    </a:lnTo>
                    <a:lnTo>
                      <a:pt x="28" y="0"/>
                    </a:lnTo>
                    <a:lnTo>
                      <a:pt x="22" y="10"/>
                    </a:lnTo>
                    <a:lnTo>
                      <a:pt x="28" y="0"/>
                    </a:lnTo>
                    <a:lnTo>
                      <a:pt x="36" y="0"/>
                    </a:lnTo>
                    <a:lnTo>
                      <a:pt x="41" y="6"/>
                    </a:lnTo>
                    <a:lnTo>
                      <a:pt x="41" y="12"/>
                    </a:lnTo>
                    <a:lnTo>
                      <a:pt x="35" y="18"/>
                    </a:lnTo>
                    <a:lnTo>
                      <a:pt x="42" y="8"/>
                    </a:lnTo>
                    <a:close/>
                  </a:path>
                </a:pathLst>
              </a:custGeom>
              <a:solidFill>
                <a:srgbClr val="000000"/>
              </a:solidFill>
              <a:ln w="9525">
                <a:noFill/>
                <a:round/>
              </a:ln>
            </p:spPr>
            <p:txBody>
              <a:bodyPr/>
              <a:lstStyle/>
              <a:p>
                <a:endParaRPr lang="zh-CN" altLang="en-US"/>
              </a:p>
            </p:txBody>
          </p:sp>
          <p:sp>
            <p:nvSpPr>
              <p:cNvPr id="17956" name="Freeform 415"/>
              <p:cNvSpPr/>
              <p:nvPr/>
            </p:nvSpPr>
            <p:spPr bwMode="auto">
              <a:xfrm>
                <a:off x="1435" y="1623"/>
                <a:ext cx="12" cy="19"/>
              </a:xfrm>
              <a:custGeom>
                <a:avLst/>
                <a:gdLst>
                  <a:gd name="T0" fmla="*/ 1 w 24"/>
                  <a:gd name="T1" fmla="*/ 1 h 37"/>
                  <a:gd name="T2" fmla="*/ 1 w 24"/>
                  <a:gd name="T3" fmla="*/ 1 h 37"/>
                  <a:gd name="T4" fmla="*/ 1 w 24"/>
                  <a:gd name="T5" fmla="*/ 1 h 37"/>
                  <a:gd name="T6" fmla="*/ 1 w 24"/>
                  <a:gd name="T7" fmla="*/ 1 h 37"/>
                  <a:gd name="T8" fmla="*/ 0 w 24"/>
                  <a:gd name="T9" fmla="*/ 1 h 37"/>
                  <a:gd name="T10" fmla="*/ 1 w 24"/>
                  <a:gd name="T11" fmla="*/ 1 h 37"/>
                  <a:gd name="T12" fmla="*/ 0 w 24"/>
                  <a:gd name="T13" fmla="*/ 1 h 37"/>
                  <a:gd name="T14" fmla="*/ 1 w 24"/>
                  <a:gd name="T15" fmla="*/ 1 h 37"/>
                  <a:gd name="T16" fmla="*/ 1 w 24"/>
                  <a:gd name="T17" fmla="*/ 0 h 37"/>
                  <a:gd name="T18" fmla="*/ 1 w 24"/>
                  <a:gd name="T19" fmla="*/ 1 h 37"/>
                  <a:gd name="T20" fmla="*/ 1 w 24"/>
                  <a:gd name="T21" fmla="*/ 1 h 37"/>
                  <a:gd name="T22" fmla="*/ 1 w 24"/>
                  <a:gd name="T23" fmla="*/ 1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37"/>
                  <a:gd name="T38" fmla="*/ 24 w 24"/>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37">
                    <a:moveTo>
                      <a:pt x="18" y="5"/>
                    </a:moveTo>
                    <a:lnTo>
                      <a:pt x="21" y="10"/>
                    </a:lnTo>
                    <a:lnTo>
                      <a:pt x="24" y="35"/>
                    </a:lnTo>
                    <a:lnTo>
                      <a:pt x="4" y="37"/>
                    </a:lnTo>
                    <a:lnTo>
                      <a:pt x="0" y="12"/>
                    </a:lnTo>
                    <a:lnTo>
                      <a:pt x="2" y="16"/>
                    </a:lnTo>
                    <a:lnTo>
                      <a:pt x="0" y="12"/>
                    </a:lnTo>
                    <a:lnTo>
                      <a:pt x="2" y="4"/>
                    </a:lnTo>
                    <a:lnTo>
                      <a:pt x="9" y="0"/>
                    </a:lnTo>
                    <a:lnTo>
                      <a:pt x="17" y="3"/>
                    </a:lnTo>
                    <a:lnTo>
                      <a:pt x="21" y="10"/>
                    </a:lnTo>
                    <a:lnTo>
                      <a:pt x="18" y="5"/>
                    </a:lnTo>
                    <a:close/>
                  </a:path>
                </a:pathLst>
              </a:custGeom>
              <a:solidFill>
                <a:srgbClr val="000000"/>
              </a:solidFill>
              <a:ln w="9525">
                <a:noFill/>
                <a:round/>
              </a:ln>
            </p:spPr>
            <p:txBody>
              <a:bodyPr/>
              <a:lstStyle/>
              <a:p>
                <a:endParaRPr lang="zh-CN" altLang="en-US"/>
              </a:p>
            </p:txBody>
          </p:sp>
          <p:sp>
            <p:nvSpPr>
              <p:cNvPr id="17957" name="Freeform 416"/>
              <p:cNvSpPr/>
              <p:nvPr/>
            </p:nvSpPr>
            <p:spPr bwMode="auto">
              <a:xfrm>
                <a:off x="1823" y="1584"/>
                <a:ext cx="10" cy="6"/>
              </a:xfrm>
              <a:custGeom>
                <a:avLst/>
                <a:gdLst>
                  <a:gd name="T0" fmla="*/ 0 w 21"/>
                  <a:gd name="T1" fmla="*/ 0 h 12"/>
                  <a:gd name="T2" fmla="*/ 0 w 21"/>
                  <a:gd name="T3" fmla="*/ 1 h 12"/>
                  <a:gd name="T4" fmla="*/ 0 w 21"/>
                  <a:gd name="T5" fmla="*/ 1 h 12"/>
                  <a:gd name="T6" fmla="*/ 0 w 21"/>
                  <a:gd name="T7" fmla="*/ 1 h 12"/>
                  <a:gd name="T8" fmla="*/ 0 w 21"/>
                  <a:gd name="T9" fmla="*/ 1 h 12"/>
                  <a:gd name="T10" fmla="*/ 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21" y="0"/>
                    </a:moveTo>
                    <a:lnTo>
                      <a:pt x="19" y="8"/>
                    </a:lnTo>
                    <a:lnTo>
                      <a:pt x="12" y="12"/>
                    </a:lnTo>
                    <a:lnTo>
                      <a:pt x="4" y="9"/>
                    </a:lnTo>
                    <a:lnTo>
                      <a:pt x="0" y="2"/>
                    </a:lnTo>
                    <a:lnTo>
                      <a:pt x="21" y="0"/>
                    </a:lnTo>
                    <a:close/>
                  </a:path>
                </a:pathLst>
              </a:custGeom>
              <a:solidFill>
                <a:srgbClr val="000000"/>
              </a:solidFill>
              <a:ln w="9525">
                <a:noFill/>
                <a:round/>
              </a:ln>
            </p:spPr>
            <p:txBody>
              <a:bodyPr/>
              <a:lstStyle/>
              <a:p>
                <a:endParaRPr lang="zh-CN" altLang="en-US"/>
              </a:p>
            </p:txBody>
          </p:sp>
          <p:sp>
            <p:nvSpPr>
              <p:cNvPr id="17958" name="Freeform 417"/>
              <p:cNvSpPr/>
              <p:nvPr/>
            </p:nvSpPr>
            <p:spPr bwMode="auto">
              <a:xfrm>
                <a:off x="1775" y="1538"/>
                <a:ext cx="58" cy="47"/>
              </a:xfrm>
              <a:custGeom>
                <a:avLst/>
                <a:gdLst>
                  <a:gd name="T0" fmla="*/ 0 w 115"/>
                  <a:gd name="T1" fmla="*/ 0 h 95"/>
                  <a:gd name="T2" fmla="*/ 1 w 115"/>
                  <a:gd name="T3" fmla="*/ 0 h 95"/>
                  <a:gd name="T4" fmla="*/ 1 w 115"/>
                  <a:gd name="T5" fmla="*/ 0 h 95"/>
                  <a:gd name="T6" fmla="*/ 1 w 115"/>
                  <a:gd name="T7" fmla="*/ 0 h 95"/>
                  <a:gd name="T8" fmla="*/ 1 w 115"/>
                  <a:gd name="T9" fmla="*/ 0 h 95"/>
                  <a:gd name="T10" fmla="*/ 1 w 115"/>
                  <a:gd name="T11" fmla="*/ 0 h 95"/>
                  <a:gd name="T12" fmla="*/ 1 w 115"/>
                  <a:gd name="T13" fmla="*/ 0 h 95"/>
                  <a:gd name="T14" fmla="*/ 1 w 115"/>
                  <a:gd name="T15" fmla="*/ 0 h 95"/>
                  <a:gd name="T16" fmla="*/ 1 w 115"/>
                  <a:gd name="T17" fmla="*/ 0 h 95"/>
                  <a:gd name="T18" fmla="*/ 1 w 115"/>
                  <a:gd name="T19" fmla="*/ 0 h 95"/>
                  <a:gd name="T20" fmla="*/ 1 w 115"/>
                  <a:gd name="T21" fmla="*/ 0 h 95"/>
                  <a:gd name="T22" fmla="*/ 1 w 115"/>
                  <a:gd name="T23" fmla="*/ 0 h 95"/>
                  <a:gd name="T24" fmla="*/ 1 w 115"/>
                  <a:gd name="T25" fmla="*/ 0 h 95"/>
                  <a:gd name="T26" fmla="*/ 1 w 115"/>
                  <a:gd name="T27" fmla="*/ 0 h 95"/>
                  <a:gd name="T28" fmla="*/ 1 w 115"/>
                  <a:gd name="T29" fmla="*/ 0 h 95"/>
                  <a:gd name="T30" fmla="*/ 1 w 115"/>
                  <a:gd name="T31" fmla="*/ 0 h 95"/>
                  <a:gd name="T32" fmla="*/ 1 w 115"/>
                  <a:gd name="T33" fmla="*/ 0 h 95"/>
                  <a:gd name="T34" fmla="*/ 1 w 115"/>
                  <a:gd name="T35" fmla="*/ 0 h 95"/>
                  <a:gd name="T36" fmla="*/ 0 w 115"/>
                  <a:gd name="T37" fmla="*/ 0 h 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5"/>
                  <a:gd name="T58" fmla="*/ 0 h 95"/>
                  <a:gd name="T59" fmla="*/ 115 w 115"/>
                  <a:gd name="T60" fmla="*/ 95 h 9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5" h="95">
                    <a:moveTo>
                      <a:pt x="0" y="37"/>
                    </a:moveTo>
                    <a:lnTo>
                      <a:pt x="17" y="15"/>
                    </a:lnTo>
                    <a:lnTo>
                      <a:pt x="35" y="2"/>
                    </a:lnTo>
                    <a:lnTo>
                      <a:pt x="53" y="0"/>
                    </a:lnTo>
                    <a:lnTo>
                      <a:pt x="73" y="8"/>
                    </a:lnTo>
                    <a:lnTo>
                      <a:pt x="87" y="23"/>
                    </a:lnTo>
                    <a:lnTo>
                      <a:pt x="99" y="43"/>
                    </a:lnTo>
                    <a:lnTo>
                      <a:pt x="108" y="66"/>
                    </a:lnTo>
                    <a:lnTo>
                      <a:pt x="115" y="93"/>
                    </a:lnTo>
                    <a:lnTo>
                      <a:pt x="94" y="95"/>
                    </a:lnTo>
                    <a:lnTo>
                      <a:pt x="90" y="72"/>
                    </a:lnTo>
                    <a:lnTo>
                      <a:pt x="81" y="52"/>
                    </a:lnTo>
                    <a:lnTo>
                      <a:pt x="72" y="35"/>
                    </a:lnTo>
                    <a:lnTo>
                      <a:pt x="61" y="24"/>
                    </a:lnTo>
                    <a:lnTo>
                      <a:pt x="51" y="21"/>
                    </a:lnTo>
                    <a:lnTo>
                      <a:pt x="42" y="21"/>
                    </a:lnTo>
                    <a:lnTo>
                      <a:pt x="30" y="29"/>
                    </a:lnTo>
                    <a:lnTo>
                      <a:pt x="18" y="46"/>
                    </a:lnTo>
                    <a:lnTo>
                      <a:pt x="0" y="37"/>
                    </a:lnTo>
                    <a:close/>
                  </a:path>
                </a:pathLst>
              </a:custGeom>
              <a:solidFill>
                <a:srgbClr val="000000"/>
              </a:solidFill>
              <a:ln w="9525">
                <a:noFill/>
                <a:round/>
              </a:ln>
            </p:spPr>
            <p:txBody>
              <a:bodyPr/>
              <a:lstStyle/>
              <a:p>
                <a:endParaRPr lang="zh-CN" altLang="en-US"/>
              </a:p>
            </p:txBody>
          </p:sp>
          <p:sp>
            <p:nvSpPr>
              <p:cNvPr id="17959" name="Freeform 418"/>
              <p:cNvSpPr/>
              <p:nvPr/>
            </p:nvSpPr>
            <p:spPr bwMode="auto">
              <a:xfrm>
                <a:off x="1775" y="1556"/>
                <a:ext cx="9" cy="7"/>
              </a:xfrm>
              <a:custGeom>
                <a:avLst/>
                <a:gdLst>
                  <a:gd name="T0" fmla="*/ 1 w 18"/>
                  <a:gd name="T1" fmla="*/ 1 h 14"/>
                  <a:gd name="T2" fmla="*/ 1 w 18"/>
                  <a:gd name="T3" fmla="*/ 1 h 14"/>
                  <a:gd name="T4" fmla="*/ 1 w 18"/>
                  <a:gd name="T5" fmla="*/ 1 h 14"/>
                  <a:gd name="T6" fmla="*/ 0 w 18"/>
                  <a:gd name="T7" fmla="*/ 1 h 14"/>
                  <a:gd name="T8" fmla="*/ 0 w 18"/>
                  <a:gd name="T9" fmla="*/ 0 h 14"/>
                  <a:gd name="T10" fmla="*/ 1 w 18"/>
                  <a:gd name="T11" fmla="*/ 1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18" y="9"/>
                    </a:moveTo>
                    <a:lnTo>
                      <a:pt x="12" y="14"/>
                    </a:lnTo>
                    <a:lnTo>
                      <a:pt x="4" y="12"/>
                    </a:lnTo>
                    <a:lnTo>
                      <a:pt x="0" y="8"/>
                    </a:lnTo>
                    <a:lnTo>
                      <a:pt x="0" y="0"/>
                    </a:lnTo>
                    <a:lnTo>
                      <a:pt x="18" y="9"/>
                    </a:lnTo>
                    <a:close/>
                  </a:path>
                </a:pathLst>
              </a:custGeom>
              <a:solidFill>
                <a:srgbClr val="000000"/>
              </a:solidFill>
              <a:ln w="9525">
                <a:noFill/>
                <a:round/>
              </a:ln>
            </p:spPr>
            <p:txBody>
              <a:bodyPr/>
              <a:lstStyle/>
              <a:p>
                <a:endParaRPr lang="zh-CN" altLang="en-US"/>
              </a:p>
            </p:txBody>
          </p:sp>
          <p:sp>
            <p:nvSpPr>
              <p:cNvPr id="17960" name="Freeform 419"/>
              <p:cNvSpPr/>
              <p:nvPr/>
            </p:nvSpPr>
            <p:spPr bwMode="auto">
              <a:xfrm>
                <a:off x="1722" y="1719"/>
                <a:ext cx="6" cy="10"/>
              </a:xfrm>
              <a:custGeom>
                <a:avLst/>
                <a:gdLst>
                  <a:gd name="T0" fmla="*/ 1 w 11"/>
                  <a:gd name="T1" fmla="*/ 0 h 21"/>
                  <a:gd name="T2" fmla="*/ 1 w 11"/>
                  <a:gd name="T3" fmla="*/ 0 h 21"/>
                  <a:gd name="T4" fmla="*/ 0 w 11"/>
                  <a:gd name="T5" fmla="*/ 0 h 21"/>
                  <a:gd name="T6" fmla="*/ 1 w 11"/>
                  <a:gd name="T7" fmla="*/ 0 h 21"/>
                  <a:gd name="T8" fmla="*/ 1 w 11"/>
                  <a:gd name="T9" fmla="*/ 0 h 21"/>
                  <a:gd name="T10" fmla="*/ 1 w 11"/>
                  <a:gd name="T11" fmla="*/ 0 h 21"/>
                  <a:gd name="T12" fmla="*/ 0 60000 65536"/>
                  <a:gd name="T13" fmla="*/ 0 60000 65536"/>
                  <a:gd name="T14" fmla="*/ 0 60000 65536"/>
                  <a:gd name="T15" fmla="*/ 0 60000 65536"/>
                  <a:gd name="T16" fmla="*/ 0 60000 65536"/>
                  <a:gd name="T17" fmla="*/ 0 60000 65536"/>
                  <a:gd name="T18" fmla="*/ 0 w 11"/>
                  <a:gd name="T19" fmla="*/ 0 h 21"/>
                  <a:gd name="T20" fmla="*/ 11 w 1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1" h="21">
                    <a:moveTo>
                      <a:pt x="9" y="21"/>
                    </a:moveTo>
                    <a:lnTo>
                      <a:pt x="2" y="17"/>
                    </a:lnTo>
                    <a:lnTo>
                      <a:pt x="0" y="9"/>
                    </a:lnTo>
                    <a:lnTo>
                      <a:pt x="3" y="2"/>
                    </a:lnTo>
                    <a:lnTo>
                      <a:pt x="11" y="0"/>
                    </a:lnTo>
                    <a:lnTo>
                      <a:pt x="9" y="21"/>
                    </a:lnTo>
                    <a:close/>
                  </a:path>
                </a:pathLst>
              </a:custGeom>
              <a:solidFill>
                <a:srgbClr val="000000"/>
              </a:solidFill>
              <a:ln w="9525">
                <a:noFill/>
                <a:round/>
              </a:ln>
            </p:spPr>
            <p:txBody>
              <a:bodyPr/>
              <a:lstStyle/>
              <a:p>
                <a:endParaRPr lang="zh-CN" altLang="en-US"/>
              </a:p>
            </p:txBody>
          </p:sp>
          <p:sp>
            <p:nvSpPr>
              <p:cNvPr id="17961" name="Freeform 420"/>
              <p:cNvSpPr/>
              <p:nvPr/>
            </p:nvSpPr>
            <p:spPr bwMode="auto">
              <a:xfrm>
                <a:off x="1727" y="1719"/>
                <a:ext cx="64" cy="47"/>
              </a:xfrm>
              <a:custGeom>
                <a:avLst/>
                <a:gdLst>
                  <a:gd name="T0" fmla="*/ 0 w 129"/>
                  <a:gd name="T1" fmla="*/ 0 h 96"/>
                  <a:gd name="T2" fmla="*/ 0 w 129"/>
                  <a:gd name="T3" fmla="*/ 0 h 96"/>
                  <a:gd name="T4" fmla="*/ 0 w 129"/>
                  <a:gd name="T5" fmla="*/ 0 h 96"/>
                  <a:gd name="T6" fmla="*/ 0 w 129"/>
                  <a:gd name="T7" fmla="*/ 0 h 96"/>
                  <a:gd name="T8" fmla="*/ 0 w 129"/>
                  <a:gd name="T9" fmla="*/ 0 h 96"/>
                  <a:gd name="T10" fmla="*/ 0 w 129"/>
                  <a:gd name="T11" fmla="*/ 0 h 96"/>
                  <a:gd name="T12" fmla="*/ 0 w 129"/>
                  <a:gd name="T13" fmla="*/ 0 h 96"/>
                  <a:gd name="T14" fmla="*/ 0 w 129"/>
                  <a:gd name="T15" fmla="*/ 0 h 96"/>
                  <a:gd name="T16" fmla="*/ 0 w 129"/>
                  <a:gd name="T17" fmla="*/ 0 h 96"/>
                  <a:gd name="T18" fmla="*/ 0 w 129"/>
                  <a:gd name="T19" fmla="*/ 0 h 96"/>
                  <a:gd name="T20" fmla="*/ 0 w 129"/>
                  <a:gd name="T21" fmla="*/ 0 h 96"/>
                  <a:gd name="T22" fmla="*/ 0 w 129"/>
                  <a:gd name="T23" fmla="*/ 0 h 96"/>
                  <a:gd name="T24" fmla="*/ 0 w 129"/>
                  <a:gd name="T25" fmla="*/ 0 h 96"/>
                  <a:gd name="T26" fmla="*/ 0 w 129"/>
                  <a:gd name="T27" fmla="*/ 0 h 96"/>
                  <a:gd name="T28" fmla="*/ 0 w 129"/>
                  <a:gd name="T29" fmla="*/ 0 h 96"/>
                  <a:gd name="T30" fmla="*/ 0 w 129"/>
                  <a:gd name="T31" fmla="*/ 0 h 96"/>
                  <a:gd name="T32" fmla="*/ 0 w 129"/>
                  <a:gd name="T33" fmla="*/ 0 h 96"/>
                  <a:gd name="T34" fmla="*/ 0 w 129"/>
                  <a:gd name="T35" fmla="*/ 0 h 96"/>
                  <a:gd name="T36" fmla="*/ 0 w 129"/>
                  <a:gd name="T37" fmla="*/ 0 h 96"/>
                  <a:gd name="T38" fmla="*/ 0 w 129"/>
                  <a:gd name="T39" fmla="*/ 0 h 96"/>
                  <a:gd name="T40" fmla="*/ 0 w 129"/>
                  <a:gd name="T41" fmla="*/ 0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9"/>
                  <a:gd name="T64" fmla="*/ 0 h 96"/>
                  <a:gd name="T65" fmla="*/ 129 w 129"/>
                  <a:gd name="T66" fmla="*/ 96 h 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9" h="96">
                    <a:moveTo>
                      <a:pt x="108" y="89"/>
                    </a:moveTo>
                    <a:lnTo>
                      <a:pt x="108" y="89"/>
                    </a:lnTo>
                    <a:lnTo>
                      <a:pt x="108" y="78"/>
                    </a:lnTo>
                    <a:lnTo>
                      <a:pt x="104" y="68"/>
                    </a:lnTo>
                    <a:lnTo>
                      <a:pt x="92" y="57"/>
                    </a:lnTo>
                    <a:lnTo>
                      <a:pt x="77" y="46"/>
                    </a:lnTo>
                    <a:lnTo>
                      <a:pt x="58" y="36"/>
                    </a:lnTo>
                    <a:lnTo>
                      <a:pt x="37" y="29"/>
                    </a:lnTo>
                    <a:lnTo>
                      <a:pt x="18" y="24"/>
                    </a:lnTo>
                    <a:lnTo>
                      <a:pt x="0" y="21"/>
                    </a:lnTo>
                    <a:lnTo>
                      <a:pt x="2" y="0"/>
                    </a:lnTo>
                    <a:lnTo>
                      <a:pt x="23" y="4"/>
                    </a:lnTo>
                    <a:lnTo>
                      <a:pt x="44" y="11"/>
                    </a:lnTo>
                    <a:lnTo>
                      <a:pt x="65" y="17"/>
                    </a:lnTo>
                    <a:lnTo>
                      <a:pt x="86" y="28"/>
                    </a:lnTo>
                    <a:lnTo>
                      <a:pt x="106" y="40"/>
                    </a:lnTo>
                    <a:lnTo>
                      <a:pt x="120" y="57"/>
                    </a:lnTo>
                    <a:lnTo>
                      <a:pt x="129" y="74"/>
                    </a:lnTo>
                    <a:lnTo>
                      <a:pt x="126" y="96"/>
                    </a:lnTo>
                    <a:lnTo>
                      <a:pt x="108" y="89"/>
                    </a:lnTo>
                    <a:close/>
                  </a:path>
                </a:pathLst>
              </a:custGeom>
              <a:solidFill>
                <a:srgbClr val="000000"/>
              </a:solidFill>
              <a:ln w="9525">
                <a:noFill/>
                <a:round/>
              </a:ln>
            </p:spPr>
            <p:txBody>
              <a:bodyPr/>
              <a:lstStyle/>
              <a:p>
                <a:endParaRPr lang="zh-CN" altLang="en-US"/>
              </a:p>
            </p:txBody>
          </p:sp>
          <p:sp>
            <p:nvSpPr>
              <p:cNvPr id="17962" name="Freeform 421"/>
              <p:cNvSpPr/>
              <p:nvPr/>
            </p:nvSpPr>
            <p:spPr bwMode="auto">
              <a:xfrm>
                <a:off x="1708" y="1763"/>
                <a:ext cx="82" cy="41"/>
              </a:xfrm>
              <a:custGeom>
                <a:avLst/>
                <a:gdLst>
                  <a:gd name="T0" fmla="*/ 0 w 164"/>
                  <a:gd name="T1" fmla="*/ 1 h 82"/>
                  <a:gd name="T2" fmla="*/ 0 w 164"/>
                  <a:gd name="T3" fmla="*/ 1 h 82"/>
                  <a:gd name="T4" fmla="*/ 1 w 164"/>
                  <a:gd name="T5" fmla="*/ 1 h 82"/>
                  <a:gd name="T6" fmla="*/ 1 w 164"/>
                  <a:gd name="T7" fmla="*/ 1 h 82"/>
                  <a:gd name="T8" fmla="*/ 1 w 164"/>
                  <a:gd name="T9" fmla="*/ 1 h 82"/>
                  <a:gd name="T10" fmla="*/ 1 w 164"/>
                  <a:gd name="T11" fmla="*/ 1 h 82"/>
                  <a:gd name="T12" fmla="*/ 1 w 164"/>
                  <a:gd name="T13" fmla="*/ 1 h 82"/>
                  <a:gd name="T14" fmla="*/ 1 w 164"/>
                  <a:gd name="T15" fmla="*/ 1 h 82"/>
                  <a:gd name="T16" fmla="*/ 1 w 164"/>
                  <a:gd name="T17" fmla="*/ 1 h 82"/>
                  <a:gd name="T18" fmla="*/ 1 w 164"/>
                  <a:gd name="T19" fmla="*/ 0 h 82"/>
                  <a:gd name="T20" fmla="*/ 1 w 164"/>
                  <a:gd name="T21" fmla="*/ 1 h 82"/>
                  <a:gd name="T22" fmla="*/ 1 w 164"/>
                  <a:gd name="T23" fmla="*/ 1 h 82"/>
                  <a:gd name="T24" fmla="*/ 1 w 164"/>
                  <a:gd name="T25" fmla="*/ 1 h 82"/>
                  <a:gd name="T26" fmla="*/ 1 w 164"/>
                  <a:gd name="T27" fmla="*/ 1 h 82"/>
                  <a:gd name="T28" fmla="*/ 1 w 164"/>
                  <a:gd name="T29" fmla="*/ 1 h 82"/>
                  <a:gd name="T30" fmla="*/ 1 w 164"/>
                  <a:gd name="T31" fmla="*/ 1 h 82"/>
                  <a:gd name="T32" fmla="*/ 1 w 164"/>
                  <a:gd name="T33" fmla="*/ 1 h 82"/>
                  <a:gd name="T34" fmla="*/ 1 w 164"/>
                  <a:gd name="T35" fmla="*/ 1 h 82"/>
                  <a:gd name="T36" fmla="*/ 0 w 164"/>
                  <a:gd name="T37" fmla="*/ 1 h 82"/>
                  <a:gd name="T38" fmla="*/ 0 w 164"/>
                  <a:gd name="T39" fmla="*/ 1 h 82"/>
                  <a:gd name="T40" fmla="*/ 0 w 164"/>
                  <a:gd name="T41" fmla="*/ 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4"/>
                  <a:gd name="T64" fmla="*/ 0 h 82"/>
                  <a:gd name="T65" fmla="*/ 164 w 164"/>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4" h="82">
                    <a:moveTo>
                      <a:pt x="0" y="62"/>
                    </a:moveTo>
                    <a:lnTo>
                      <a:pt x="0" y="62"/>
                    </a:lnTo>
                    <a:lnTo>
                      <a:pt x="26" y="61"/>
                    </a:lnTo>
                    <a:lnTo>
                      <a:pt x="53" y="58"/>
                    </a:lnTo>
                    <a:lnTo>
                      <a:pt x="75" y="54"/>
                    </a:lnTo>
                    <a:lnTo>
                      <a:pt x="97" y="46"/>
                    </a:lnTo>
                    <a:lnTo>
                      <a:pt x="114" y="36"/>
                    </a:lnTo>
                    <a:lnTo>
                      <a:pt x="129" y="26"/>
                    </a:lnTo>
                    <a:lnTo>
                      <a:pt x="139" y="13"/>
                    </a:lnTo>
                    <a:lnTo>
                      <a:pt x="146" y="0"/>
                    </a:lnTo>
                    <a:lnTo>
                      <a:pt x="164" y="7"/>
                    </a:lnTo>
                    <a:lnTo>
                      <a:pt x="155" y="25"/>
                    </a:lnTo>
                    <a:lnTo>
                      <a:pt x="143" y="40"/>
                    </a:lnTo>
                    <a:lnTo>
                      <a:pt x="126" y="53"/>
                    </a:lnTo>
                    <a:lnTo>
                      <a:pt x="104" y="64"/>
                    </a:lnTo>
                    <a:lnTo>
                      <a:pt x="80" y="72"/>
                    </a:lnTo>
                    <a:lnTo>
                      <a:pt x="55" y="79"/>
                    </a:lnTo>
                    <a:lnTo>
                      <a:pt x="29" y="81"/>
                    </a:lnTo>
                    <a:lnTo>
                      <a:pt x="0" y="82"/>
                    </a:lnTo>
                    <a:lnTo>
                      <a:pt x="0" y="62"/>
                    </a:lnTo>
                    <a:close/>
                  </a:path>
                </a:pathLst>
              </a:custGeom>
              <a:solidFill>
                <a:srgbClr val="000000"/>
              </a:solidFill>
              <a:ln w="9525">
                <a:noFill/>
                <a:round/>
              </a:ln>
            </p:spPr>
            <p:txBody>
              <a:bodyPr/>
              <a:lstStyle/>
              <a:p>
                <a:endParaRPr lang="zh-CN" altLang="en-US"/>
              </a:p>
            </p:txBody>
          </p:sp>
          <p:sp>
            <p:nvSpPr>
              <p:cNvPr id="17963" name="Freeform 422"/>
              <p:cNvSpPr/>
              <p:nvPr/>
            </p:nvSpPr>
            <p:spPr bwMode="auto">
              <a:xfrm>
                <a:off x="1611" y="1758"/>
                <a:ext cx="97" cy="46"/>
              </a:xfrm>
              <a:custGeom>
                <a:avLst/>
                <a:gdLst>
                  <a:gd name="T0" fmla="*/ 1 w 194"/>
                  <a:gd name="T1" fmla="*/ 0 h 93"/>
                  <a:gd name="T2" fmla="*/ 1 w 194"/>
                  <a:gd name="T3" fmla="*/ 0 h 93"/>
                  <a:gd name="T4" fmla="*/ 1 w 194"/>
                  <a:gd name="T5" fmla="*/ 0 h 93"/>
                  <a:gd name="T6" fmla="*/ 1 w 194"/>
                  <a:gd name="T7" fmla="*/ 0 h 93"/>
                  <a:gd name="T8" fmla="*/ 1 w 194"/>
                  <a:gd name="T9" fmla="*/ 0 h 93"/>
                  <a:gd name="T10" fmla="*/ 1 w 194"/>
                  <a:gd name="T11" fmla="*/ 0 h 93"/>
                  <a:gd name="T12" fmla="*/ 1 w 194"/>
                  <a:gd name="T13" fmla="*/ 0 h 93"/>
                  <a:gd name="T14" fmla="*/ 1 w 194"/>
                  <a:gd name="T15" fmla="*/ 0 h 93"/>
                  <a:gd name="T16" fmla="*/ 1 w 194"/>
                  <a:gd name="T17" fmla="*/ 0 h 93"/>
                  <a:gd name="T18" fmla="*/ 1 w 194"/>
                  <a:gd name="T19" fmla="*/ 0 h 93"/>
                  <a:gd name="T20" fmla="*/ 1 w 194"/>
                  <a:gd name="T21" fmla="*/ 0 h 93"/>
                  <a:gd name="T22" fmla="*/ 1 w 194"/>
                  <a:gd name="T23" fmla="*/ 0 h 93"/>
                  <a:gd name="T24" fmla="*/ 1 w 194"/>
                  <a:gd name="T25" fmla="*/ 0 h 93"/>
                  <a:gd name="T26" fmla="*/ 1 w 194"/>
                  <a:gd name="T27" fmla="*/ 0 h 93"/>
                  <a:gd name="T28" fmla="*/ 1 w 194"/>
                  <a:gd name="T29" fmla="*/ 0 h 93"/>
                  <a:gd name="T30" fmla="*/ 1 w 194"/>
                  <a:gd name="T31" fmla="*/ 0 h 93"/>
                  <a:gd name="T32" fmla="*/ 1 w 194"/>
                  <a:gd name="T33" fmla="*/ 0 h 93"/>
                  <a:gd name="T34" fmla="*/ 1 w 194"/>
                  <a:gd name="T35" fmla="*/ 0 h 93"/>
                  <a:gd name="T36" fmla="*/ 1 w 194"/>
                  <a:gd name="T37" fmla="*/ 0 h 93"/>
                  <a:gd name="T38" fmla="*/ 1 w 194"/>
                  <a:gd name="T39" fmla="*/ 0 h 93"/>
                  <a:gd name="T40" fmla="*/ 1 w 194"/>
                  <a:gd name="T41" fmla="*/ 0 h 93"/>
                  <a:gd name="T42" fmla="*/ 1 w 194"/>
                  <a:gd name="T43" fmla="*/ 0 h 93"/>
                  <a:gd name="T44" fmla="*/ 1 w 194"/>
                  <a:gd name="T45" fmla="*/ 0 h 93"/>
                  <a:gd name="T46" fmla="*/ 1 w 194"/>
                  <a:gd name="T47" fmla="*/ 0 h 93"/>
                  <a:gd name="T48" fmla="*/ 1 w 194"/>
                  <a:gd name="T49" fmla="*/ 0 h 93"/>
                  <a:gd name="T50" fmla="*/ 1 w 194"/>
                  <a:gd name="T51" fmla="*/ 0 h 93"/>
                  <a:gd name="T52" fmla="*/ 1 w 194"/>
                  <a:gd name="T53" fmla="*/ 0 h 93"/>
                  <a:gd name="T54" fmla="*/ 1 w 194"/>
                  <a:gd name="T55" fmla="*/ 0 h 93"/>
                  <a:gd name="T56" fmla="*/ 1 w 194"/>
                  <a:gd name="T57" fmla="*/ 0 h 93"/>
                  <a:gd name="T58" fmla="*/ 1 w 194"/>
                  <a:gd name="T59" fmla="*/ 0 h 93"/>
                  <a:gd name="T60" fmla="*/ 1 w 194"/>
                  <a:gd name="T61" fmla="*/ 0 h 93"/>
                  <a:gd name="T62" fmla="*/ 1 w 194"/>
                  <a:gd name="T63" fmla="*/ 0 h 93"/>
                  <a:gd name="T64" fmla="*/ 1 w 194"/>
                  <a:gd name="T65" fmla="*/ 0 h 93"/>
                  <a:gd name="T66" fmla="*/ 1 w 194"/>
                  <a:gd name="T67" fmla="*/ 0 h 93"/>
                  <a:gd name="T68" fmla="*/ 0 w 194"/>
                  <a:gd name="T69" fmla="*/ 0 h 93"/>
                  <a:gd name="T70" fmla="*/ 0 w 194"/>
                  <a:gd name="T71" fmla="*/ 0 h 93"/>
                  <a:gd name="T72" fmla="*/ 1 w 194"/>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
                  <a:gd name="T112" fmla="*/ 0 h 93"/>
                  <a:gd name="T113" fmla="*/ 194 w 194"/>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 h="93">
                    <a:moveTo>
                      <a:pt x="21" y="3"/>
                    </a:moveTo>
                    <a:lnTo>
                      <a:pt x="21" y="3"/>
                    </a:lnTo>
                    <a:lnTo>
                      <a:pt x="21" y="7"/>
                    </a:lnTo>
                    <a:lnTo>
                      <a:pt x="23" y="12"/>
                    </a:lnTo>
                    <a:lnTo>
                      <a:pt x="27" y="18"/>
                    </a:lnTo>
                    <a:lnTo>
                      <a:pt x="35" y="23"/>
                    </a:lnTo>
                    <a:lnTo>
                      <a:pt x="43" y="30"/>
                    </a:lnTo>
                    <a:lnTo>
                      <a:pt x="53" y="36"/>
                    </a:lnTo>
                    <a:lnTo>
                      <a:pt x="65" y="43"/>
                    </a:lnTo>
                    <a:lnTo>
                      <a:pt x="78" y="49"/>
                    </a:lnTo>
                    <a:lnTo>
                      <a:pt x="92" y="53"/>
                    </a:lnTo>
                    <a:lnTo>
                      <a:pt x="108" y="59"/>
                    </a:lnTo>
                    <a:lnTo>
                      <a:pt x="121" y="62"/>
                    </a:lnTo>
                    <a:lnTo>
                      <a:pt x="137" y="66"/>
                    </a:lnTo>
                    <a:lnTo>
                      <a:pt x="151" y="68"/>
                    </a:lnTo>
                    <a:lnTo>
                      <a:pt x="167" y="70"/>
                    </a:lnTo>
                    <a:lnTo>
                      <a:pt x="182" y="72"/>
                    </a:lnTo>
                    <a:lnTo>
                      <a:pt x="194" y="73"/>
                    </a:lnTo>
                    <a:lnTo>
                      <a:pt x="194" y="93"/>
                    </a:lnTo>
                    <a:lnTo>
                      <a:pt x="179" y="92"/>
                    </a:lnTo>
                    <a:lnTo>
                      <a:pt x="165" y="91"/>
                    </a:lnTo>
                    <a:lnTo>
                      <a:pt x="149" y="89"/>
                    </a:lnTo>
                    <a:lnTo>
                      <a:pt x="133" y="87"/>
                    </a:lnTo>
                    <a:lnTo>
                      <a:pt x="117" y="81"/>
                    </a:lnTo>
                    <a:lnTo>
                      <a:pt x="101" y="77"/>
                    </a:lnTo>
                    <a:lnTo>
                      <a:pt x="85" y="72"/>
                    </a:lnTo>
                    <a:lnTo>
                      <a:pt x="71" y="67"/>
                    </a:lnTo>
                    <a:lnTo>
                      <a:pt x="56" y="61"/>
                    </a:lnTo>
                    <a:lnTo>
                      <a:pt x="44" y="54"/>
                    </a:lnTo>
                    <a:lnTo>
                      <a:pt x="31" y="46"/>
                    </a:lnTo>
                    <a:lnTo>
                      <a:pt x="21" y="39"/>
                    </a:lnTo>
                    <a:lnTo>
                      <a:pt x="13" y="31"/>
                    </a:lnTo>
                    <a:lnTo>
                      <a:pt x="5" y="21"/>
                    </a:lnTo>
                    <a:lnTo>
                      <a:pt x="3" y="12"/>
                    </a:lnTo>
                    <a:lnTo>
                      <a:pt x="0" y="0"/>
                    </a:lnTo>
                    <a:lnTo>
                      <a:pt x="21" y="3"/>
                    </a:lnTo>
                    <a:close/>
                  </a:path>
                </a:pathLst>
              </a:custGeom>
              <a:solidFill>
                <a:srgbClr val="000000"/>
              </a:solidFill>
              <a:ln w="9525">
                <a:noFill/>
                <a:round/>
              </a:ln>
            </p:spPr>
            <p:txBody>
              <a:bodyPr/>
              <a:lstStyle/>
              <a:p>
                <a:endParaRPr lang="zh-CN" altLang="en-US"/>
              </a:p>
            </p:txBody>
          </p:sp>
          <p:sp>
            <p:nvSpPr>
              <p:cNvPr id="17964" name="Freeform 423"/>
              <p:cNvSpPr/>
              <p:nvPr/>
            </p:nvSpPr>
            <p:spPr bwMode="auto">
              <a:xfrm>
                <a:off x="1611" y="1721"/>
                <a:ext cx="44" cy="38"/>
              </a:xfrm>
              <a:custGeom>
                <a:avLst/>
                <a:gdLst>
                  <a:gd name="T0" fmla="*/ 1 w 87"/>
                  <a:gd name="T1" fmla="*/ 1 h 76"/>
                  <a:gd name="T2" fmla="*/ 1 w 87"/>
                  <a:gd name="T3" fmla="*/ 1 h 76"/>
                  <a:gd name="T4" fmla="*/ 1 w 87"/>
                  <a:gd name="T5" fmla="*/ 1 h 76"/>
                  <a:gd name="T6" fmla="*/ 1 w 87"/>
                  <a:gd name="T7" fmla="*/ 1 h 76"/>
                  <a:gd name="T8" fmla="*/ 1 w 87"/>
                  <a:gd name="T9" fmla="*/ 1 h 76"/>
                  <a:gd name="T10" fmla="*/ 1 w 87"/>
                  <a:gd name="T11" fmla="*/ 1 h 76"/>
                  <a:gd name="T12" fmla="*/ 1 w 87"/>
                  <a:gd name="T13" fmla="*/ 1 h 76"/>
                  <a:gd name="T14" fmla="*/ 1 w 87"/>
                  <a:gd name="T15" fmla="*/ 1 h 76"/>
                  <a:gd name="T16" fmla="*/ 1 w 87"/>
                  <a:gd name="T17" fmla="*/ 1 h 76"/>
                  <a:gd name="T18" fmla="*/ 0 w 87"/>
                  <a:gd name="T19" fmla="*/ 1 h 76"/>
                  <a:gd name="T20" fmla="*/ 1 w 87"/>
                  <a:gd name="T21" fmla="*/ 1 h 76"/>
                  <a:gd name="T22" fmla="*/ 1 w 87"/>
                  <a:gd name="T23" fmla="*/ 1 h 76"/>
                  <a:gd name="T24" fmla="*/ 1 w 87"/>
                  <a:gd name="T25" fmla="*/ 1 h 76"/>
                  <a:gd name="T26" fmla="*/ 1 w 87"/>
                  <a:gd name="T27" fmla="*/ 1 h 76"/>
                  <a:gd name="T28" fmla="*/ 1 w 87"/>
                  <a:gd name="T29" fmla="*/ 1 h 76"/>
                  <a:gd name="T30" fmla="*/ 1 w 87"/>
                  <a:gd name="T31" fmla="*/ 1 h 76"/>
                  <a:gd name="T32" fmla="*/ 1 w 87"/>
                  <a:gd name="T33" fmla="*/ 1 h 76"/>
                  <a:gd name="T34" fmla="*/ 1 w 87"/>
                  <a:gd name="T35" fmla="*/ 0 h 76"/>
                  <a:gd name="T36" fmla="*/ 1 w 87"/>
                  <a:gd name="T37" fmla="*/ 1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7"/>
                  <a:gd name="T58" fmla="*/ 0 h 76"/>
                  <a:gd name="T59" fmla="*/ 87 w 87"/>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7" h="76">
                    <a:moveTo>
                      <a:pt x="87" y="20"/>
                    </a:moveTo>
                    <a:lnTo>
                      <a:pt x="73" y="23"/>
                    </a:lnTo>
                    <a:lnTo>
                      <a:pt x="60" y="25"/>
                    </a:lnTo>
                    <a:lnTo>
                      <a:pt x="49" y="30"/>
                    </a:lnTo>
                    <a:lnTo>
                      <a:pt x="40" y="35"/>
                    </a:lnTo>
                    <a:lnTo>
                      <a:pt x="33" y="43"/>
                    </a:lnTo>
                    <a:lnTo>
                      <a:pt x="28" y="52"/>
                    </a:lnTo>
                    <a:lnTo>
                      <a:pt x="22" y="62"/>
                    </a:lnTo>
                    <a:lnTo>
                      <a:pt x="21" y="76"/>
                    </a:lnTo>
                    <a:lnTo>
                      <a:pt x="0" y="73"/>
                    </a:lnTo>
                    <a:lnTo>
                      <a:pt x="4" y="57"/>
                    </a:lnTo>
                    <a:lnTo>
                      <a:pt x="10" y="42"/>
                    </a:lnTo>
                    <a:lnTo>
                      <a:pt x="18" y="30"/>
                    </a:lnTo>
                    <a:lnTo>
                      <a:pt x="29" y="19"/>
                    </a:lnTo>
                    <a:lnTo>
                      <a:pt x="40" y="11"/>
                    </a:lnTo>
                    <a:lnTo>
                      <a:pt x="55" y="7"/>
                    </a:lnTo>
                    <a:lnTo>
                      <a:pt x="69" y="2"/>
                    </a:lnTo>
                    <a:lnTo>
                      <a:pt x="85" y="0"/>
                    </a:lnTo>
                    <a:lnTo>
                      <a:pt x="87" y="20"/>
                    </a:lnTo>
                    <a:close/>
                  </a:path>
                </a:pathLst>
              </a:custGeom>
              <a:solidFill>
                <a:srgbClr val="000000"/>
              </a:solidFill>
              <a:ln w="9525">
                <a:noFill/>
                <a:round/>
              </a:ln>
            </p:spPr>
            <p:txBody>
              <a:bodyPr/>
              <a:lstStyle/>
              <a:p>
                <a:endParaRPr lang="zh-CN" altLang="en-US"/>
              </a:p>
            </p:txBody>
          </p:sp>
          <p:sp>
            <p:nvSpPr>
              <p:cNvPr id="17965" name="Freeform 424"/>
              <p:cNvSpPr/>
              <p:nvPr/>
            </p:nvSpPr>
            <p:spPr bwMode="auto">
              <a:xfrm>
                <a:off x="1653" y="1721"/>
                <a:ext cx="6" cy="10"/>
              </a:xfrm>
              <a:custGeom>
                <a:avLst/>
                <a:gdLst>
                  <a:gd name="T0" fmla="*/ 0 w 11"/>
                  <a:gd name="T1" fmla="*/ 0 h 20"/>
                  <a:gd name="T2" fmla="*/ 1 w 11"/>
                  <a:gd name="T3" fmla="*/ 1 h 20"/>
                  <a:gd name="T4" fmla="*/ 1 w 11"/>
                  <a:gd name="T5" fmla="*/ 1 h 20"/>
                  <a:gd name="T6" fmla="*/ 1 w 11"/>
                  <a:gd name="T7" fmla="*/ 1 h 20"/>
                  <a:gd name="T8" fmla="*/ 1 w 11"/>
                  <a:gd name="T9" fmla="*/ 1 h 20"/>
                  <a:gd name="T10" fmla="*/ 0 w 11"/>
                  <a:gd name="T11" fmla="*/ 0 h 20"/>
                  <a:gd name="T12" fmla="*/ 0 60000 65536"/>
                  <a:gd name="T13" fmla="*/ 0 60000 65536"/>
                  <a:gd name="T14" fmla="*/ 0 60000 65536"/>
                  <a:gd name="T15" fmla="*/ 0 60000 65536"/>
                  <a:gd name="T16" fmla="*/ 0 60000 65536"/>
                  <a:gd name="T17" fmla="*/ 0 60000 65536"/>
                  <a:gd name="T18" fmla="*/ 0 w 11"/>
                  <a:gd name="T19" fmla="*/ 0 h 20"/>
                  <a:gd name="T20" fmla="*/ 11 w 11"/>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1" h="20">
                    <a:moveTo>
                      <a:pt x="0" y="0"/>
                    </a:moveTo>
                    <a:lnTo>
                      <a:pt x="8" y="2"/>
                    </a:lnTo>
                    <a:lnTo>
                      <a:pt x="11" y="9"/>
                    </a:lnTo>
                    <a:lnTo>
                      <a:pt x="9" y="17"/>
                    </a:lnTo>
                    <a:lnTo>
                      <a:pt x="2" y="20"/>
                    </a:lnTo>
                    <a:lnTo>
                      <a:pt x="0" y="0"/>
                    </a:lnTo>
                    <a:close/>
                  </a:path>
                </a:pathLst>
              </a:custGeom>
              <a:solidFill>
                <a:srgbClr val="000000"/>
              </a:solidFill>
              <a:ln w="9525">
                <a:noFill/>
                <a:round/>
              </a:ln>
            </p:spPr>
            <p:txBody>
              <a:bodyPr/>
              <a:lstStyle/>
              <a:p>
                <a:endParaRPr lang="zh-CN" altLang="en-US"/>
              </a:p>
            </p:txBody>
          </p:sp>
          <p:sp>
            <p:nvSpPr>
              <p:cNvPr id="17966" name="Freeform 425"/>
              <p:cNvSpPr/>
              <p:nvPr/>
            </p:nvSpPr>
            <p:spPr bwMode="auto">
              <a:xfrm>
                <a:off x="1742" y="1600"/>
                <a:ext cx="60" cy="100"/>
              </a:xfrm>
              <a:custGeom>
                <a:avLst/>
                <a:gdLst>
                  <a:gd name="T0" fmla="*/ 0 w 121"/>
                  <a:gd name="T1" fmla="*/ 1 h 200"/>
                  <a:gd name="T2" fmla="*/ 0 w 121"/>
                  <a:gd name="T3" fmla="*/ 1 h 200"/>
                  <a:gd name="T4" fmla="*/ 0 w 121"/>
                  <a:gd name="T5" fmla="*/ 1 h 200"/>
                  <a:gd name="T6" fmla="*/ 0 w 121"/>
                  <a:gd name="T7" fmla="*/ 1 h 200"/>
                  <a:gd name="T8" fmla="*/ 0 w 121"/>
                  <a:gd name="T9" fmla="*/ 1 h 200"/>
                  <a:gd name="T10" fmla="*/ 0 w 121"/>
                  <a:gd name="T11" fmla="*/ 1 h 200"/>
                  <a:gd name="T12" fmla="*/ 0 w 121"/>
                  <a:gd name="T13" fmla="*/ 1 h 200"/>
                  <a:gd name="T14" fmla="*/ 0 w 121"/>
                  <a:gd name="T15" fmla="*/ 1 h 200"/>
                  <a:gd name="T16" fmla="*/ 0 w 121"/>
                  <a:gd name="T17" fmla="*/ 1 h 200"/>
                  <a:gd name="T18" fmla="*/ 0 w 121"/>
                  <a:gd name="T19" fmla="*/ 0 h 200"/>
                  <a:gd name="T20" fmla="*/ 0 w 121"/>
                  <a:gd name="T21" fmla="*/ 1 h 200"/>
                  <a:gd name="T22" fmla="*/ 0 w 121"/>
                  <a:gd name="T23" fmla="*/ 1 h 200"/>
                  <a:gd name="T24" fmla="*/ 0 w 121"/>
                  <a:gd name="T25" fmla="*/ 1 h 200"/>
                  <a:gd name="T26" fmla="*/ 0 w 121"/>
                  <a:gd name="T27" fmla="*/ 1 h 200"/>
                  <a:gd name="T28" fmla="*/ 0 w 121"/>
                  <a:gd name="T29" fmla="*/ 1 h 200"/>
                  <a:gd name="T30" fmla="*/ 0 w 121"/>
                  <a:gd name="T31" fmla="*/ 1 h 200"/>
                  <a:gd name="T32" fmla="*/ 0 w 121"/>
                  <a:gd name="T33" fmla="*/ 1 h 200"/>
                  <a:gd name="T34" fmla="*/ 0 w 121"/>
                  <a:gd name="T35" fmla="*/ 1 h 200"/>
                  <a:gd name="T36" fmla="*/ 0 w 121"/>
                  <a:gd name="T37" fmla="*/ 1 h 200"/>
                  <a:gd name="T38" fmla="*/ 0 w 121"/>
                  <a:gd name="T39" fmla="*/ 1 h 200"/>
                  <a:gd name="T40" fmla="*/ 0 w 121"/>
                  <a:gd name="T41" fmla="*/ 1 h 200"/>
                  <a:gd name="T42" fmla="*/ 0 w 121"/>
                  <a:gd name="T43" fmla="*/ 1 h 200"/>
                  <a:gd name="T44" fmla="*/ 0 w 121"/>
                  <a:gd name="T45" fmla="*/ 1 h 200"/>
                  <a:gd name="T46" fmla="*/ 0 w 121"/>
                  <a:gd name="T47" fmla="*/ 1 h 200"/>
                  <a:gd name="T48" fmla="*/ 0 w 121"/>
                  <a:gd name="T49" fmla="*/ 1 h 200"/>
                  <a:gd name="T50" fmla="*/ 0 w 121"/>
                  <a:gd name="T51" fmla="*/ 1 h 200"/>
                  <a:gd name="T52" fmla="*/ 0 w 121"/>
                  <a:gd name="T53" fmla="*/ 1 h 200"/>
                  <a:gd name="T54" fmla="*/ 0 w 121"/>
                  <a:gd name="T55" fmla="*/ 1 h 200"/>
                  <a:gd name="T56" fmla="*/ 0 w 121"/>
                  <a:gd name="T57" fmla="*/ 1 h 200"/>
                  <a:gd name="T58" fmla="*/ 0 w 121"/>
                  <a:gd name="T59" fmla="*/ 1 h 200"/>
                  <a:gd name="T60" fmla="*/ 0 w 121"/>
                  <a:gd name="T61" fmla="*/ 1 h 200"/>
                  <a:gd name="T62" fmla="*/ 0 w 121"/>
                  <a:gd name="T63" fmla="*/ 1 h 200"/>
                  <a:gd name="T64" fmla="*/ 0 w 121"/>
                  <a:gd name="T65" fmla="*/ 1 h 200"/>
                  <a:gd name="T66" fmla="*/ 0 w 121"/>
                  <a:gd name="T67" fmla="*/ 1 h 200"/>
                  <a:gd name="T68" fmla="*/ 0 w 121"/>
                  <a:gd name="T69" fmla="*/ 1 h 200"/>
                  <a:gd name="T70" fmla="*/ 0 w 121"/>
                  <a:gd name="T71" fmla="*/ 1 h 200"/>
                  <a:gd name="T72" fmla="*/ 0 w 121"/>
                  <a:gd name="T73" fmla="*/ 1 h 200"/>
                  <a:gd name="T74" fmla="*/ 0 w 121"/>
                  <a:gd name="T75" fmla="*/ 1 h 200"/>
                  <a:gd name="T76" fmla="*/ 0 w 121"/>
                  <a:gd name="T77" fmla="*/ 1 h 200"/>
                  <a:gd name="T78" fmla="*/ 0 w 121"/>
                  <a:gd name="T79" fmla="*/ 1 h 200"/>
                  <a:gd name="T80" fmla="*/ 0 w 121"/>
                  <a:gd name="T81" fmla="*/ 1 h 2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1"/>
                  <a:gd name="T124" fmla="*/ 0 h 200"/>
                  <a:gd name="T125" fmla="*/ 121 w 121"/>
                  <a:gd name="T126" fmla="*/ 200 h 20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1" h="200">
                    <a:moveTo>
                      <a:pt x="121" y="71"/>
                    </a:moveTo>
                    <a:lnTo>
                      <a:pt x="121" y="60"/>
                    </a:lnTo>
                    <a:lnTo>
                      <a:pt x="120" y="50"/>
                    </a:lnTo>
                    <a:lnTo>
                      <a:pt x="117" y="38"/>
                    </a:lnTo>
                    <a:lnTo>
                      <a:pt x="112" y="28"/>
                    </a:lnTo>
                    <a:lnTo>
                      <a:pt x="105" y="19"/>
                    </a:lnTo>
                    <a:lnTo>
                      <a:pt x="97" y="12"/>
                    </a:lnTo>
                    <a:lnTo>
                      <a:pt x="88" y="5"/>
                    </a:lnTo>
                    <a:lnTo>
                      <a:pt x="77" y="1"/>
                    </a:lnTo>
                    <a:lnTo>
                      <a:pt x="69" y="0"/>
                    </a:lnTo>
                    <a:lnTo>
                      <a:pt x="61" y="1"/>
                    </a:lnTo>
                    <a:lnTo>
                      <a:pt x="54" y="5"/>
                    </a:lnTo>
                    <a:lnTo>
                      <a:pt x="47" y="11"/>
                    </a:lnTo>
                    <a:lnTo>
                      <a:pt x="41" y="19"/>
                    </a:lnTo>
                    <a:lnTo>
                      <a:pt x="36" y="29"/>
                    </a:lnTo>
                    <a:lnTo>
                      <a:pt x="30" y="40"/>
                    </a:lnTo>
                    <a:lnTo>
                      <a:pt x="26" y="54"/>
                    </a:lnTo>
                    <a:lnTo>
                      <a:pt x="21" y="68"/>
                    </a:lnTo>
                    <a:lnTo>
                      <a:pt x="18" y="84"/>
                    </a:lnTo>
                    <a:lnTo>
                      <a:pt x="14" y="101"/>
                    </a:lnTo>
                    <a:lnTo>
                      <a:pt x="11" y="120"/>
                    </a:lnTo>
                    <a:lnTo>
                      <a:pt x="7" y="139"/>
                    </a:lnTo>
                    <a:lnTo>
                      <a:pt x="5" y="159"/>
                    </a:lnTo>
                    <a:lnTo>
                      <a:pt x="3" y="180"/>
                    </a:lnTo>
                    <a:lnTo>
                      <a:pt x="0" y="200"/>
                    </a:lnTo>
                    <a:lnTo>
                      <a:pt x="10" y="200"/>
                    </a:lnTo>
                    <a:lnTo>
                      <a:pt x="18" y="200"/>
                    </a:lnTo>
                    <a:lnTo>
                      <a:pt x="27" y="200"/>
                    </a:lnTo>
                    <a:lnTo>
                      <a:pt x="35" y="200"/>
                    </a:lnTo>
                    <a:lnTo>
                      <a:pt x="44" y="200"/>
                    </a:lnTo>
                    <a:lnTo>
                      <a:pt x="52" y="200"/>
                    </a:lnTo>
                    <a:lnTo>
                      <a:pt x="60" y="200"/>
                    </a:lnTo>
                    <a:lnTo>
                      <a:pt x="68" y="200"/>
                    </a:lnTo>
                    <a:lnTo>
                      <a:pt x="76" y="184"/>
                    </a:lnTo>
                    <a:lnTo>
                      <a:pt x="84" y="169"/>
                    </a:lnTo>
                    <a:lnTo>
                      <a:pt x="92" y="153"/>
                    </a:lnTo>
                    <a:lnTo>
                      <a:pt x="100" y="137"/>
                    </a:lnTo>
                    <a:lnTo>
                      <a:pt x="108" y="121"/>
                    </a:lnTo>
                    <a:lnTo>
                      <a:pt x="113" y="105"/>
                    </a:lnTo>
                    <a:lnTo>
                      <a:pt x="119" y="89"/>
                    </a:lnTo>
                    <a:lnTo>
                      <a:pt x="121" y="71"/>
                    </a:lnTo>
                    <a:close/>
                  </a:path>
                </a:pathLst>
              </a:custGeom>
              <a:solidFill>
                <a:srgbClr val="FFFFFF"/>
              </a:solidFill>
              <a:ln w="9525">
                <a:noFill/>
                <a:round/>
              </a:ln>
            </p:spPr>
            <p:txBody>
              <a:bodyPr/>
              <a:lstStyle/>
              <a:p>
                <a:endParaRPr lang="zh-CN" altLang="en-US"/>
              </a:p>
            </p:txBody>
          </p:sp>
          <p:sp>
            <p:nvSpPr>
              <p:cNvPr id="17967" name="Freeform 426"/>
              <p:cNvSpPr/>
              <p:nvPr/>
            </p:nvSpPr>
            <p:spPr bwMode="auto">
              <a:xfrm>
                <a:off x="1797" y="1633"/>
                <a:ext cx="10" cy="6"/>
              </a:xfrm>
              <a:custGeom>
                <a:avLst/>
                <a:gdLst>
                  <a:gd name="T0" fmla="*/ 0 w 21"/>
                  <a:gd name="T1" fmla="*/ 1 h 11"/>
                  <a:gd name="T2" fmla="*/ 0 w 21"/>
                  <a:gd name="T3" fmla="*/ 1 h 11"/>
                  <a:gd name="T4" fmla="*/ 0 w 21"/>
                  <a:gd name="T5" fmla="*/ 1 h 11"/>
                  <a:gd name="T6" fmla="*/ 0 w 21"/>
                  <a:gd name="T7" fmla="*/ 1 h 11"/>
                  <a:gd name="T8" fmla="*/ 0 w 21"/>
                  <a:gd name="T9" fmla="*/ 0 h 11"/>
                  <a:gd name="T10" fmla="*/ 0 w 21"/>
                  <a:gd name="T11" fmla="*/ 1 h 11"/>
                  <a:gd name="T12" fmla="*/ 0 60000 65536"/>
                  <a:gd name="T13" fmla="*/ 0 60000 65536"/>
                  <a:gd name="T14" fmla="*/ 0 60000 65536"/>
                  <a:gd name="T15" fmla="*/ 0 60000 65536"/>
                  <a:gd name="T16" fmla="*/ 0 60000 65536"/>
                  <a:gd name="T17" fmla="*/ 0 60000 65536"/>
                  <a:gd name="T18" fmla="*/ 0 w 21"/>
                  <a:gd name="T19" fmla="*/ 0 h 11"/>
                  <a:gd name="T20" fmla="*/ 21 w 2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1" h="11">
                    <a:moveTo>
                      <a:pt x="21" y="2"/>
                    </a:moveTo>
                    <a:lnTo>
                      <a:pt x="17" y="9"/>
                    </a:lnTo>
                    <a:lnTo>
                      <a:pt x="9" y="11"/>
                    </a:lnTo>
                    <a:lnTo>
                      <a:pt x="2" y="8"/>
                    </a:lnTo>
                    <a:lnTo>
                      <a:pt x="0" y="0"/>
                    </a:lnTo>
                    <a:lnTo>
                      <a:pt x="21" y="2"/>
                    </a:lnTo>
                    <a:close/>
                  </a:path>
                </a:pathLst>
              </a:custGeom>
              <a:solidFill>
                <a:srgbClr val="000000"/>
              </a:solidFill>
              <a:ln w="9525">
                <a:noFill/>
                <a:round/>
              </a:ln>
            </p:spPr>
            <p:txBody>
              <a:bodyPr/>
              <a:lstStyle/>
              <a:p>
                <a:endParaRPr lang="zh-CN" altLang="en-US"/>
              </a:p>
            </p:txBody>
          </p:sp>
          <p:sp>
            <p:nvSpPr>
              <p:cNvPr id="17968" name="Freeform 427"/>
              <p:cNvSpPr/>
              <p:nvPr/>
            </p:nvSpPr>
            <p:spPr bwMode="auto">
              <a:xfrm>
                <a:off x="1778" y="1595"/>
                <a:ext cx="29" cy="39"/>
              </a:xfrm>
              <a:custGeom>
                <a:avLst/>
                <a:gdLst>
                  <a:gd name="T0" fmla="*/ 0 w 59"/>
                  <a:gd name="T1" fmla="*/ 1 h 78"/>
                  <a:gd name="T2" fmla="*/ 0 w 59"/>
                  <a:gd name="T3" fmla="*/ 0 h 78"/>
                  <a:gd name="T4" fmla="*/ 0 w 59"/>
                  <a:gd name="T5" fmla="*/ 1 h 78"/>
                  <a:gd name="T6" fmla="*/ 0 w 59"/>
                  <a:gd name="T7" fmla="*/ 1 h 78"/>
                  <a:gd name="T8" fmla="*/ 0 w 59"/>
                  <a:gd name="T9" fmla="*/ 1 h 78"/>
                  <a:gd name="T10" fmla="*/ 0 w 59"/>
                  <a:gd name="T11" fmla="*/ 1 h 78"/>
                  <a:gd name="T12" fmla="*/ 0 w 59"/>
                  <a:gd name="T13" fmla="*/ 1 h 78"/>
                  <a:gd name="T14" fmla="*/ 0 w 59"/>
                  <a:gd name="T15" fmla="*/ 1 h 78"/>
                  <a:gd name="T16" fmla="*/ 0 w 59"/>
                  <a:gd name="T17" fmla="*/ 1 h 78"/>
                  <a:gd name="T18" fmla="*/ 0 w 59"/>
                  <a:gd name="T19" fmla="*/ 1 h 78"/>
                  <a:gd name="T20" fmla="*/ 0 w 59"/>
                  <a:gd name="T21" fmla="*/ 1 h 78"/>
                  <a:gd name="T22" fmla="*/ 0 w 59"/>
                  <a:gd name="T23" fmla="*/ 1 h 78"/>
                  <a:gd name="T24" fmla="*/ 0 w 59"/>
                  <a:gd name="T25" fmla="*/ 1 h 78"/>
                  <a:gd name="T26" fmla="*/ 0 w 59"/>
                  <a:gd name="T27" fmla="*/ 1 h 78"/>
                  <a:gd name="T28" fmla="*/ 0 w 59"/>
                  <a:gd name="T29" fmla="*/ 1 h 78"/>
                  <a:gd name="T30" fmla="*/ 0 w 59"/>
                  <a:gd name="T31" fmla="*/ 1 h 78"/>
                  <a:gd name="T32" fmla="*/ 0 w 59"/>
                  <a:gd name="T33" fmla="*/ 1 h 78"/>
                  <a:gd name="T34" fmla="*/ 0 w 59"/>
                  <a:gd name="T35" fmla="*/ 1 h 78"/>
                  <a:gd name="T36" fmla="*/ 0 w 59"/>
                  <a:gd name="T37" fmla="*/ 1 h 78"/>
                  <a:gd name="T38" fmla="*/ 0 w 59"/>
                  <a:gd name="T39" fmla="*/ 1 h 78"/>
                  <a:gd name="T40" fmla="*/ 0 w 59"/>
                  <a:gd name="T41" fmla="*/ 1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9"/>
                  <a:gd name="T64" fmla="*/ 0 h 78"/>
                  <a:gd name="T65" fmla="*/ 59 w 59"/>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9" h="78">
                    <a:moveTo>
                      <a:pt x="7" y="1"/>
                    </a:moveTo>
                    <a:lnTo>
                      <a:pt x="6" y="0"/>
                    </a:lnTo>
                    <a:lnTo>
                      <a:pt x="20" y="5"/>
                    </a:lnTo>
                    <a:lnTo>
                      <a:pt x="30" y="11"/>
                    </a:lnTo>
                    <a:lnTo>
                      <a:pt x="39" y="20"/>
                    </a:lnTo>
                    <a:lnTo>
                      <a:pt x="47" y="29"/>
                    </a:lnTo>
                    <a:lnTo>
                      <a:pt x="53" y="41"/>
                    </a:lnTo>
                    <a:lnTo>
                      <a:pt x="56" y="53"/>
                    </a:lnTo>
                    <a:lnTo>
                      <a:pt x="59" y="64"/>
                    </a:lnTo>
                    <a:lnTo>
                      <a:pt x="59" y="78"/>
                    </a:lnTo>
                    <a:lnTo>
                      <a:pt x="38" y="76"/>
                    </a:lnTo>
                    <a:lnTo>
                      <a:pt x="38" y="67"/>
                    </a:lnTo>
                    <a:lnTo>
                      <a:pt x="38" y="57"/>
                    </a:lnTo>
                    <a:lnTo>
                      <a:pt x="35" y="48"/>
                    </a:lnTo>
                    <a:lnTo>
                      <a:pt x="31" y="40"/>
                    </a:lnTo>
                    <a:lnTo>
                      <a:pt x="25" y="33"/>
                    </a:lnTo>
                    <a:lnTo>
                      <a:pt x="19" y="28"/>
                    </a:lnTo>
                    <a:lnTo>
                      <a:pt x="11" y="23"/>
                    </a:lnTo>
                    <a:lnTo>
                      <a:pt x="2" y="21"/>
                    </a:lnTo>
                    <a:lnTo>
                      <a:pt x="0" y="20"/>
                    </a:lnTo>
                    <a:lnTo>
                      <a:pt x="7" y="1"/>
                    </a:lnTo>
                    <a:close/>
                  </a:path>
                </a:pathLst>
              </a:custGeom>
              <a:solidFill>
                <a:srgbClr val="000000"/>
              </a:solidFill>
              <a:ln w="9525">
                <a:noFill/>
                <a:round/>
              </a:ln>
            </p:spPr>
            <p:txBody>
              <a:bodyPr/>
              <a:lstStyle/>
              <a:p>
                <a:endParaRPr lang="zh-CN" altLang="en-US"/>
              </a:p>
            </p:txBody>
          </p:sp>
          <p:sp>
            <p:nvSpPr>
              <p:cNvPr id="17969" name="Freeform 428"/>
              <p:cNvSpPr/>
              <p:nvPr/>
            </p:nvSpPr>
            <p:spPr bwMode="auto">
              <a:xfrm>
                <a:off x="1737" y="1594"/>
                <a:ext cx="45" cy="99"/>
              </a:xfrm>
              <a:custGeom>
                <a:avLst/>
                <a:gdLst>
                  <a:gd name="T0" fmla="*/ 0 w 90"/>
                  <a:gd name="T1" fmla="*/ 1 h 198"/>
                  <a:gd name="T2" fmla="*/ 1 w 90"/>
                  <a:gd name="T3" fmla="*/ 1 h 198"/>
                  <a:gd name="T4" fmla="*/ 1 w 90"/>
                  <a:gd name="T5" fmla="*/ 1 h 198"/>
                  <a:gd name="T6" fmla="*/ 1 w 90"/>
                  <a:gd name="T7" fmla="*/ 1 h 198"/>
                  <a:gd name="T8" fmla="*/ 1 w 90"/>
                  <a:gd name="T9" fmla="*/ 1 h 198"/>
                  <a:gd name="T10" fmla="*/ 1 w 90"/>
                  <a:gd name="T11" fmla="*/ 1 h 198"/>
                  <a:gd name="T12" fmla="*/ 1 w 90"/>
                  <a:gd name="T13" fmla="*/ 1 h 198"/>
                  <a:gd name="T14" fmla="*/ 1 w 90"/>
                  <a:gd name="T15" fmla="*/ 1 h 198"/>
                  <a:gd name="T16" fmla="*/ 1 w 90"/>
                  <a:gd name="T17" fmla="*/ 1 h 198"/>
                  <a:gd name="T18" fmla="*/ 1 w 90"/>
                  <a:gd name="T19" fmla="*/ 1 h 198"/>
                  <a:gd name="T20" fmla="*/ 1 w 90"/>
                  <a:gd name="T21" fmla="*/ 1 h 198"/>
                  <a:gd name="T22" fmla="*/ 1 w 90"/>
                  <a:gd name="T23" fmla="*/ 1 h 198"/>
                  <a:gd name="T24" fmla="*/ 1 w 90"/>
                  <a:gd name="T25" fmla="*/ 1 h 198"/>
                  <a:gd name="T26" fmla="*/ 1 w 90"/>
                  <a:gd name="T27" fmla="*/ 1 h 198"/>
                  <a:gd name="T28" fmla="*/ 1 w 90"/>
                  <a:gd name="T29" fmla="*/ 1 h 198"/>
                  <a:gd name="T30" fmla="*/ 1 w 90"/>
                  <a:gd name="T31" fmla="*/ 0 h 198"/>
                  <a:gd name="T32" fmla="*/ 1 w 90"/>
                  <a:gd name="T33" fmla="*/ 1 h 198"/>
                  <a:gd name="T34" fmla="*/ 1 w 90"/>
                  <a:gd name="T35" fmla="*/ 1 h 198"/>
                  <a:gd name="T36" fmla="*/ 1 w 90"/>
                  <a:gd name="T37" fmla="*/ 1 h 198"/>
                  <a:gd name="T38" fmla="*/ 1 w 90"/>
                  <a:gd name="T39" fmla="*/ 1 h 198"/>
                  <a:gd name="T40" fmla="*/ 1 w 90"/>
                  <a:gd name="T41" fmla="*/ 1 h 198"/>
                  <a:gd name="T42" fmla="*/ 1 w 90"/>
                  <a:gd name="T43" fmla="*/ 1 h 198"/>
                  <a:gd name="T44" fmla="*/ 1 w 90"/>
                  <a:gd name="T45" fmla="*/ 1 h 198"/>
                  <a:gd name="T46" fmla="*/ 1 w 90"/>
                  <a:gd name="T47" fmla="*/ 1 h 198"/>
                  <a:gd name="T48" fmla="*/ 1 w 90"/>
                  <a:gd name="T49" fmla="*/ 1 h 198"/>
                  <a:gd name="T50" fmla="*/ 1 w 90"/>
                  <a:gd name="T51" fmla="*/ 1 h 198"/>
                  <a:gd name="T52" fmla="*/ 1 w 90"/>
                  <a:gd name="T53" fmla="*/ 1 h 198"/>
                  <a:gd name="T54" fmla="*/ 1 w 90"/>
                  <a:gd name="T55" fmla="*/ 1 h 198"/>
                  <a:gd name="T56" fmla="*/ 1 w 90"/>
                  <a:gd name="T57" fmla="*/ 1 h 198"/>
                  <a:gd name="T58" fmla="*/ 1 w 90"/>
                  <a:gd name="T59" fmla="*/ 1 h 198"/>
                  <a:gd name="T60" fmla="*/ 1 w 90"/>
                  <a:gd name="T61" fmla="*/ 1 h 198"/>
                  <a:gd name="T62" fmla="*/ 1 w 90"/>
                  <a:gd name="T63" fmla="*/ 1 h 198"/>
                  <a:gd name="T64" fmla="*/ 1 w 90"/>
                  <a:gd name="T65" fmla="*/ 1 h 198"/>
                  <a:gd name="T66" fmla="*/ 1 w 90"/>
                  <a:gd name="T67" fmla="*/ 1 h 198"/>
                  <a:gd name="T68" fmla="*/ 0 w 90"/>
                  <a:gd name="T69" fmla="*/ 1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0"/>
                  <a:gd name="T106" fmla="*/ 0 h 198"/>
                  <a:gd name="T107" fmla="*/ 90 w 90"/>
                  <a:gd name="T108" fmla="*/ 198 h 1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0" h="198">
                    <a:moveTo>
                      <a:pt x="0" y="195"/>
                    </a:moveTo>
                    <a:lnTo>
                      <a:pt x="2" y="173"/>
                    </a:lnTo>
                    <a:lnTo>
                      <a:pt x="5" y="154"/>
                    </a:lnTo>
                    <a:lnTo>
                      <a:pt x="8" y="134"/>
                    </a:lnTo>
                    <a:lnTo>
                      <a:pt x="10" y="116"/>
                    </a:lnTo>
                    <a:lnTo>
                      <a:pt x="14" y="96"/>
                    </a:lnTo>
                    <a:lnTo>
                      <a:pt x="18" y="81"/>
                    </a:lnTo>
                    <a:lnTo>
                      <a:pt x="23" y="65"/>
                    </a:lnTo>
                    <a:lnTo>
                      <a:pt x="28" y="52"/>
                    </a:lnTo>
                    <a:lnTo>
                      <a:pt x="32" y="40"/>
                    </a:lnTo>
                    <a:lnTo>
                      <a:pt x="37" y="29"/>
                    </a:lnTo>
                    <a:lnTo>
                      <a:pt x="44" y="19"/>
                    </a:lnTo>
                    <a:lnTo>
                      <a:pt x="50" y="11"/>
                    </a:lnTo>
                    <a:lnTo>
                      <a:pt x="59" y="4"/>
                    </a:lnTo>
                    <a:lnTo>
                      <a:pt x="69" y="1"/>
                    </a:lnTo>
                    <a:lnTo>
                      <a:pt x="80" y="0"/>
                    </a:lnTo>
                    <a:lnTo>
                      <a:pt x="90" y="2"/>
                    </a:lnTo>
                    <a:lnTo>
                      <a:pt x="83" y="21"/>
                    </a:lnTo>
                    <a:lnTo>
                      <a:pt x="78" y="21"/>
                    </a:lnTo>
                    <a:lnTo>
                      <a:pt x="73" y="19"/>
                    </a:lnTo>
                    <a:lnTo>
                      <a:pt x="69" y="23"/>
                    </a:lnTo>
                    <a:lnTo>
                      <a:pt x="64" y="25"/>
                    </a:lnTo>
                    <a:lnTo>
                      <a:pt x="59" y="31"/>
                    </a:lnTo>
                    <a:lnTo>
                      <a:pt x="55" y="38"/>
                    </a:lnTo>
                    <a:lnTo>
                      <a:pt x="50" y="47"/>
                    </a:lnTo>
                    <a:lnTo>
                      <a:pt x="46" y="58"/>
                    </a:lnTo>
                    <a:lnTo>
                      <a:pt x="41" y="72"/>
                    </a:lnTo>
                    <a:lnTo>
                      <a:pt x="37" y="86"/>
                    </a:lnTo>
                    <a:lnTo>
                      <a:pt x="34" y="101"/>
                    </a:lnTo>
                    <a:lnTo>
                      <a:pt x="31" y="118"/>
                    </a:lnTo>
                    <a:lnTo>
                      <a:pt x="29" y="137"/>
                    </a:lnTo>
                    <a:lnTo>
                      <a:pt x="25" y="156"/>
                    </a:lnTo>
                    <a:lnTo>
                      <a:pt x="23" y="176"/>
                    </a:lnTo>
                    <a:lnTo>
                      <a:pt x="21" y="198"/>
                    </a:lnTo>
                    <a:lnTo>
                      <a:pt x="0" y="195"/>
                    </a:lnTo>
                    <a:close/>
                  </a:path>
                </a:pathLst>
              </a:custGeom>
              <a:solidFill>
                <a:srgbClr val="000000"/>
              </a:solidFill>
              <a:ln w="9525">
                <a:noFill/>
                <a:round/>
              </a:ln>
            </p:spPr>
            <p:txBody>
              <a:bodyPr/>
              <a:lstStyle/>
              <a:p>
                <a:endParaRPr lang="zh-CN" altLang="en-US"/>
              </a:p>
            </p:txBody>
          </p:sp>
          <p:sp>
            <p:nvSpPr>
              <p:cNvPr id="17970" name="Freeform 429"/>
              <p:cNvSpPr/>
              <p:nvPr/>
            </p:nvSpPr>
            <p:spPr bwMode="auto">
              <a:xfrm>
                <a:off x="1737" y="1692"/>
                <a:ext cx="10" cy="6"/>
              </a:xfrm>
              <a:custGeom>
                <a:avLst/>
                <a:gdLst>
                  <a:gd name="T0" fmla="*/ 0 w 21"/>
                  <a:gd name="T1" fmla="*/ 1 h 12"/>
                  <a:gd name="T2" fmla="*/ 0 w 21"/>
                  <a:gd name="T3" fmla="*/ 1 h 12"/>
                  <a:gd name="T4" fmla="*/ 0 w 21"/>
                  <a:gd name="T5" fmla="*/ 1 h 12"/>
                  <a:gd name="T6" fmla="*/ 0 w 21"/>
                  <a:gd name="T7" fmla="*/ 1 h 12"/>
                  <a:gd name="T8" fmla="*/ 0 w 21"/>
                  <a:gd name="T9" fmla="*/ 0 h 12"/>
                  <a:gd name="T10" fmla="*/ 0 w 21"/>
                  <a:gd name="T11" fmla="*/ 1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21" y="3"/>
                    </a:moveTo>
                    <a:lnTo>
                      <a:pt x="17" y="9"/>
                    </a:lnTo>
                    <a:lnTo>
                      <a:pt x="9" y="12"/>
                    </a:lnTo>
                    <a:lnTo>
                      <a:pt x="2" y="8"/>
                    </a:lnTo>
                    <a:lnTo>
                      <a:pt x="0" y="0"/>
                    </a:lnTo>
                    <a:lnTo>
                      <a:pt x="21" y="3"/>
                    </a:lnTo>
                    <a:close/>
                  </a:path>
                </a:pathLst>
              </a:custGeom>
              <a:solidFill>
                <a:srgbClr val="000000"/>
              </a:solidFill>
              <a:ln w="9525">
                <a:noFill/>
                <a:round/>
              </a:ln>
            </p:spPr>
            <p:txBody>
              <a:bodyPr/>
              <a:lstStyle/>
              <a:p>
                <a:endParaRPr lang="zh-CN" altLang="en-US"/>
              </a:p>
            </p:txBody>
          </p:sp>
          <p:sp>
            <p:nvSpPr>
              <p:cNvPr id="17971" name="Freeform 430"/>
              <p:cNvSpPr/>
              <p:nvPr/>
            </p:nvSpPr>
            <p:spPr bwMode="auto">
              <a:xfrm>
                <a:off x="1798" y="1706"/>
                <a:ext cx="8" cy="9"/>
              </a:xfrm>
              <a:custGeom>
                <a:avLst/>
                <a:gdLst>
                  <a:gd name="T0" fmla="*/ 0 w 17"/>
                  <a:gd name="T1" fmla="*/ 0 h 18"/>
                  <a:gd name="T2" fmla="*/ 0 w 17"/>
                  <a:gd name="T3" fmla="*/ 1 h 18"/>
                  <a:gd name="T4" fmla="*/ 0 w 17"/>
                  <a:gd name="T5" fmla="*/ 1 h 18"/>
                  <a:gd name="T6" fmla="*/ 0 w 17"/>
                  <a:gd name="T7" fmla="*/ 1 h 18"/>
                  <a:gd name="T8" fmla="*/ 0 w 17"/>
                  <a:gd name="T9" fmla="*/ 1 h 18"/>
                  <a:gd name="T10" fmla="*/ 0 w 17"/>
                  <a:gd name="T11" fmla="*/ 0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14" y="0"/>
                    </a:moveTo>
                    <a:lnTo>
                      <a:pt x="17" y="8"/>
                    </a:lnTo>
                    <a:lnTo>
                      <a:pt x="15" y="15"/>
                    </a:lnTo>
                    <a:lnTo>
                      <a:pt x="8" y="18"/>
                    </a:lnTo>
                    <a:lnTo>
                      <a:pt x="0" y="16"/>
                    </a:lnTo>
                    <a:lnTo>
                      <a:pt x="14" y="0"/>
                    </a:lnTo>
                    <a:close/>
                  </a:path>
                </a:pathLst>
              </a:custGeom>
              <a:solidFill>
                <a:srgbClr val="000000"/>
              </a:solidFill>
              <a:ln w="9525">
                <a:noFill/>
                <a:round/>
              </a:ln>
            </p:spPr>
            <p:txBody>
              <a:bodyPr/>
              <a:lstStyle/>
              <a:p>
                <a:endParaRPr lang="zh-CN" altLang="en-US"/>
              </a:p>
            </p:txBody>
          </p:sp>
          <p:sp>
            <p:nvSpPr>
              <p:cNvPr id="17972" name="Freeform 431"/>
              <p:cNvSpPr/>
              <p:nvPr/>
            </p:nvSpPr>
            <p:spPr bwMode="auto">
              <a:xfrm>
                <a:off x="1765" y="1695"/>
                <a:ext cx="39" cy="19"/>
              </a:xfrm>
              <a:custGeom>
                <a:avLst/>
                <a:gdLst>
                  <a:gd name="T0" fmla="*/ 0 w 80"/>
                  <a:gd name="T1" fmla="*/ 1 h 38"/>
                  <a:gd name="T2" fmla="*/ 0 w 80"/>
                  <a:gd name="T3" fmla="*/ 0 h 38"/>
                  <a:gd name="T4" fmla="*/ 0 w 80"/>
                  <a:gd name="T5" fmla="*/ 0 h 38"/>
                  <a:gd name="T6" fmla="*/ 0 w 80"/>
                  <a:gd name="T7" fmla="*/ 0 h 38"/>
                  <a:gd name="T8" fmla="*/ 0 w 80"/>
                  <a:gd name="T9" fmla="*/ 1 h 38"/>
                  <a:gd name="T10" fmla="*/ 0 w 80"/>
                  <a:gd name="T11" fmla="*/ 1 h 38"/>
                  <a:gd name="T12" fmla="*/ 0 w 80"/>
                  <a:gd name="T13" fmla="*/ 1 h 38"/>
                  <a:gd name="T14" fmla="*/ 0 w 80"/>
                  <a:gd name="T15" fmla="*/ 1 h 38"/>
                  <a:gd name="T16" fmla="*/ 0 w 80"/>
                  <a:gd name="T17" fmla="*/ 1 h 38"/>
                  <a:gd name="T18" fmla="*/ 0 w 80"/>
                  <a:gd name="T19" fmla="*/ 1 h 38"/>
                  <a:gd name="T20" fmla="*/ 0 w 80"/>
                  <a:gd name="T21" fmla="*/ 1 h 38"/>
                  <a:gd name="T22" fmla="*/ 0 w 80"/>
                  <a:gd name="T23" fmla="*/ 1 h 38"/>
                  <a:gd name="T24" fmla="*/ 0 w 80"/>
                  <a:gd name="T25" fmla="*/ 1 h 38"/>
                  <a:gd name="T26" fmla="*/ 0 w 80"/>
                  <a:gd name="T27" fmla="*/ 1 h 38"/>
                  <a:gd name="T28" fmla="*/ 0 w 80"/>
                  <a:gd name="T29" fmla="*/ 1 h 38"/>
                  <a:gd name="T30" fmla="*/ 0 w 80"/>
                  <a:gd name="T31" fmla="*/ 1 h 38"/>
                  <a:gd name="T32" fmla="*/ 0 w 80"/>
                  <a:gd name="T33" fmla="*/ 1 h 38"/>
                  <a:gd name="T34" fmla="*/ 0 w 80"/>
                  <a:gd name="T35" fmla="*/ 1 h 38"/>
                  <a:gd name="T36" fmla="*/ 0 w 80"/>
                  <a:gd name="T37" fmla="*/ 1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38"/>
                  <a:gd name="T59" fmla="*/ 80 w 80"/>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38">
                    <a:moveTo>
                      <a:pt x="0" y="2"/>
                    </a:moveTo>
                    <a:lnTo>
                      <a:pt x="8" y="0"/>
                    </a:lnTo>
                    <a:lnTo>
                      <a:pt x="17" y="0"/>
                    </a:lnTo>
                    <a:lnTo>
                      <a:pt x="27" y="0"/>
                    </a:lnTo>
                    <a:lnTo>
                      <a:pt x="39" y="2"/>
                    </a:lnTo>
                    <a:lnTo>
                      <a:pt x="50" y="6"/>
                    </a:lnTo>
                    <a:lnTo>
                      <a:pt x="60" y="10"/>
                    </a:lnTo>
                    <a:lnTo>
                      <a:pt x="70" y="15"/>
                    </a:lnTo>
                    <a:lnTo>
                      <a:pt x="80" y="22"/>
                    </a:lnTo>
                    <a:lnTo>
                      <a:pt x="66" y="38"/>
                    </a:lnTo>
                    <a:lnTo>
                      <a:pt x="60" y="33"/>
                    </a:lnTo>
                    <a:lnTo>
                      <a:pt x="51" y="29"/>
                    </a:lnTo>
                    <a:lnTo>
                      <a:pt x="43" y="24"/>
                    </a:lnTo>
                    <a:lnTo>
                      <a:pt x="34" y="23"/>
                    </a:lnTo>
                    <a:lnTo>
                      <a:pt x="25" y="21"/>
                    </a:lnTo>
                    <a:lnTo>
                      <a:pt x="17" y="21"/>
                    </a:lnTo>
                    <a:lnTo>
                      <a:pt x="10" y="21"/>
                    </a:lnTo>
                    <a:lnTo>
                      <a:pt x="5" y="21"/>
                    </a:lnTo>
                    <a:lnTo>
                      <a:pt x="0" y="2"/>
                    </a:lnTo>
                    <a:close/>
                  </a:path>
                </a:pathLst>
              </a:custGeom>
              <a:solidFill>
                <a:srgbClr val="000000"/>
              </a:solidFill>
              <a:ln w="9525">
                <a:noFill/>
                <a:round/>
              </a:ln>
            </p:spPr>
            <p:txBody>
              <a:bodyPr/>
              <a:lstStyle/>
              <a:p>
                <a:endParaRPr lang="zh-CN" altLang="en-US"/>
              </a:p>
            </p:txBody>
          </p:sp>
          <p:sp>
            <p:nvSpPr>
              <p:cNvPr id="17973" name="Freeform 432"/>
              <p:cNvSpPr/>
              <p:nvPr/>
            </p:nvSpPr>
            <p:spPr bwMode="auto">
              <a:xfrm>
                <a:off x="1762" y="1696"/>
                <a:ext cx="5" cy="9"/>
              </a:xfrm>
              <a:custGeom>
                <a:avLst/>
                <a:gdLst>
                  <a:gd name="T0" fmla="*/ 0 w 11"/>
                  <a:gd name="T1" fmla="*/ 0 h 19"/>
                  <a:gd name="T2" fmla="*/ 0 w 11"/>
                  <a:gd name="T3" fmla="*/ 0 h 19"/>
                  <a:gd name="T4" fmla="*/ 0 w 11"/>
                  <a:gd name="T5" fmla="*/ 0 h 19"/>
                  <a:gd name="T6" fmla="*/ 0 w 11"/>
                  <a:gd name="T7" fmla="*/ 0 h 19"/>
                  <a:gd name="T8" fmla="*/ 0 w 11"/>
                  <a:gd name="T9" fmla="*/ 0 h 19"/>
                  <a:gd name="T10" fmla="*/ 0 w 11"/>
                  <a:gd name="T11" fmla="*/ 0 h 19"/>
                  <a:gd name="T12" fmla="*/ 0 60000 65536"/>
                  <a:gd name="T13" fmla="*/ 0 60000 65536"/>
                  <a:gd name="T14" fmla="*/ 0 60000 65536"/>
                  <a:gd name="T15" fmla="*/ 0 60000 65536"/>
                  <a:gd name="T16" fmla="*/ 0 60000 65536"/>
                  <a:gd name="T17" fmla="*/ 0 60000 65536"/>
                  <a:gd name="T18" fmla="*/ 0 w 11"/>
                  <a:gd name="T19" fmla="*/ 0 h 19"/>
                  <a:gd name="T20" fmla="*/ 11 w 11"/>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1" h="19">
                    <a:moveTo>
                      <a:pt x="11" y="19"/>
                    </a:moveTo>
                    <a:lnTo>
                      <a:pt x="4" y="18"/>
                    </a:lnTo>
                    <a:lnTo>
                      <a:pt x="0" y="11"/>
                    </a:lnTo>
                    <a:lnTo>
                      <a:pt x="0" y="5"/>
                    </a:lnTo>
                    <a:lnTo>
                      <a:pt x="6" y="0"/>
                    </a:lnTo>
                    <a:lnTo>
                      <a:pt x="11" y="19"/>
                    </a:lnTo>
                    <a:close/>
                  </a:path>
                </a:pathLst>
              </a:custGeom>
              <a:solidFill>
                <a:srgbClr val="000000"/>
              </a:solidFill>
              <a:ln w="9525">
                <a:noFill/>
                <a:round/>
              </a:ln>
            </p:spPr>
            <p:txBody>
              <a:bodyPr/>
              <a:lstStyle/>
              <a:p>
                <a:endParaRPr lang="zh-CN" altLang="en-US"/>
              </a:p>
            </p:txBody>
          </p:sp>
          <p:sp>
            <p:nvSpPr>
              <p:cNvPr id="17974" name="Freeform 433"/>
              <p:cNvSpPr/>
              <p:nvPr/>
            </p:nvSpPr>
            <p:spPr bwMode="auto">
              <a:xfrm>
                <a:off x="1775" y="1644"/>
                <a:ext cx="19" cy="44"/>
              </a:xfrm>
              <a:custGeom>
                <a:avLst/>
                <a:gdLst>
                  <a:gd name="T0" fmla="*/ 1 w 37"/>
                  <a:gd name="T1" fmla="*/ 0 h 86"/>
                  <a:gd name="T2" fmla="*/ 1 w 37"/>
                  <a:gd name="T3" fmla="*/ 0 h 86"/>
                  <a:gd name="T4" fmla="*/ 1 w 37"/>
                  <a:gd name="T5" fmla="*/ 1 h 86"/>
                  <a:gd name="T6" fmla="*/ 1 w 37"/>
                  <a:gd name="T7" fmla="*/ 1 h 86"/>
                  <a:gd name="T8" fmla="*/ 1 w 37"/>
                  <a:gd name="T9" fmla="*/ 1 h 86"/>
                  <a:gd name="T10" fmla="*/ 1 w 37"/>
                  <a:gd name="T11" fmla="*/ 1 h 86"/>
                  <a:gd name="T12" fmla="*/ 1 w 37"/>
                  <a:gd name="T13" fmla="*/ 1 h 86"/>
                  <a:gd name="T14" fmla="*/ 1 w 37"/>
                  <a:gd name="T15" fmla="*/ 1 h 86"/>
                  <a:gd name="T16" fmla="*/ 1 w 37"/>
                  <a:gd name="T17" fmla="*/ 1 h 86"/>
                  <a:gd name="T18" fmla="*/ 1 w 37"/>
                  <a:gd name="T19" fmla="*/ 1 h 86"/>
                  <a:gd name="T20" fmla="*/ 1 w 37"/>
                  <a:gd name="T21" fmla="*/ 1 h 86"/>
                  <a:gd name="T22" fmla="*/ 0 w 37"/>
                  <a:gd name="T23" fmla="*/ 1 h 86"/>
                  <a:gd name="T24" fmla="*/ 0 w 37"/>
                  <a:gd name="T25" fmla="*/ 1 h 86"/>
                  <a:gd name="T26" fmla="*/ 0 w 37"/>
                  <a:gd name="T27" fmla="*/ 1 h 86"/>
                  <a:gd name="T28" fmla="*/ 1 w 37"/>
                  <a:gd name="T29" fmla="*/ 1 h 86"/>
                  <a:gd name="T30" fmla="*/ 1 w 37"/>
                  <a:gd name="T31" fmla="*/ 1 h 86"/>
                  <a:gd name="T32" fmla="*/ 1 w 37"/>
                  <a:gd name="T33" fmla="*/ 1 h 86"/>
                  <a:gd name="T34" fmla="*/ 1 w 37"/>
                  <a:gd name="T35" fmla="*/ 1 h 86"/>
                  <a:gd name="T36" fmla="*/ 1 w 37"/>
                  <a:gd name="T37" fmla="*/ 1 h 86"/>
                  <a:gd name="T38" fmla="*/ 1 w 37"/>
                  <a:gd name="T39" fmla="*/ 1 h 86"/>
                  <a:gd name="T40" fmla="*/ 1 w 37"/>
                  <a:gd name="T41" fmla="*/ 1 h 86"/>
                  <a:gd name="T42" fmla="*/ 1 w 37"/>
                  <a:gd name="T43" fmla="*/ 1 h 86"/>
                  <a:gd name="T44" fmla="*/ 1 w 37"/>
                  <a:gd name="T45" fmla="*/ 1 h 86"/>
                  <a:gd name="T46" fmla="*/ 1 w 37"/>
                  <a:gd name="T47" fmla="*/ 1 h 86"/>
                  <a:gd name="T48" fmla="*/ 1 w 37"/>
                  <a:gd name="T49" fmla="*/ 1 h 86"/>
                  <a:gd name="T50" fmla="*/ 1 w 37"/>
                  <a:gd name="T51" fmla="*/ 1 h 86"/>
                  <a:gd name="T52" fmla="*/ 1 w 37"/>
                  <a:gd name="T53" fmla="*/ 1 h 86"/>
                  <a:gd name="T54" fmla="*/ 1 w 37"/>
                  <a:gd name="T55" fmla="*/ 1 h 86"/>
                  <a:gd name="T56" fmla="*/ 1 w 37"/>
                  <a:gd name="T57" fmla="*/ 1 h 86"/>
                  <a:gd name="T58" fmla="*/ 1 w 37"/>
                  <a:gd name="T59" fmla="*/ 1 h 86"/>
                  <a:gd name="T60" fmla="*/ 1 w 37"/>
                  <a:gd name="T61" fmla="*/ 1 h 86"/>
                  <a:gd name="T62" fmla="*/ 1 w 37"/>
                  <a:gd name="T63" fmla="*/ 1 h 86"/>
                  <a:gd name="T64" fmla="*/ 1 w 37"/>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86"/>
                  <a:gd name="T101" fmla="*/ 37 w 37"/>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86">
                    <a:moveTo>
                      <a:pt x="30" y="0"/>
                    </a:moveTo>
                    <a:lnTo>
                      <a:pt x="28" y="0"/>
                    </a:lnTo>
                    <a:lnTo>
                      <a:pt x="25" y="1"/>
                    </a:lnTo>
                    <a:lnTo>
                      <a:pt x="21" y="4"/>
                    </a:lnTo>
                    <a:lnTo>
                      <a:pt x="18" y="9"/>
                    </a:lnTo>
                    <a:lnTo>
                      <a:pt x="13" y="15"/>
                    </a:lnTo>
                    <a:lnTo>
                      <a:pt x="10" y="22"/>
                    </a:lnTo>
                    <a:lnTo>
                      <a:pt x="7" y="30"/>
                    </a:lnTo>
                    <a:lnTo>
                      <a:pt x="4" y="38"/>
                    </a:lnTo>
                    <a:lnTo>
                      <a:pt x="2" y="47"/>
                    </a:lnTo>
                    <a:lnTo>
                      <a:pt x="1" y="55"/>
                    </a:lnTo>
                    <a:lnTo>
                      <a:pt x="0" y="63"/>
                    </a:lnTo>
                    <a:lnTo>
                      <a:pt x="0" y="70"/>
                    </a:lnTo>
                    <a:lnTo>
                      <a:pt x="0" y="76"/>
                    </a:lnTo>
                    <a:lnTo>
                      <a:pt x="1" y="80"/>
                    </a:lnTo>
                    <a:lnTo>
                      <a:pt x="2" y="84"/>
                    </a:lnTo>
                    <a:lnTo>
                      <a:pt x="4" y="86"/>
                    </a:lnTo>
                    <a:lnTo>
                      <a:pt x="8" y="86"/>
                    </a:lnTo>
                    <a:lnTo>
                      <a:pt x="11" y="84"/>
                    </a:lnTo>
                    <a:lnTo>
                      <a:pt x="15" y="80"/>
                    </a:lnTo>
                    <a:lnTo>
                      <a:pt x="19" y="76"/>
                    </a:lnTo>
                    <a:lnTo>
                      <a:pt x="23" y="70"/>
                    </a:lnTo>
                    <a:lnTo>
                      <a:pt x="25" y="63"/>
                    </a:lnTo>
                    <a:lnTo>
                      <a:pt x="28" y="55"/>
                    </a:lnTo>
                    <a:lnTo>
                      <a:pt x="30" y="47"/>
                    </a:lnTo>
                    <a:lnTo>
                      <a:pt x="34" y="38"/>
                    </a:lnTo>
                    <a:lnTo>
                      <a:pt x="36" y="30"/>
                    </a:lnTo>
                    <a:lnTo>
                      <a:pt x="37" y="23"/>
                    </a:lnTo>
                    <a:lnTo>
                      <a:pt x="37" y="16"/>
                    </a:lnTo>
                    <a:lnTo>
                      <a:pt x="37" y="10"/>
                    </a:lnTo>
                    <a:lnTo>
                      <a:pt x="36" y="6"/>
                    </a:lnTo>
                    <a:lnTo>
                      <a:pt x="34" y="2"/>
                    </a:lnTo>
                    <a:lnTo>
                      <a:pt x="30" y="0"/>
                    </a:lnTo>
                    <a:close/>
                  </a:path>
                </a:pathLst>
              </a:custGeom>
              <a:solidFill>
                <a:srgbClr val="000000"/>
              </a:solidFill>
              <a:ln w="9525">
                <a:noFill/>
                <a:round/>
              </a:ln>
            </p:spPr>
            <p:txBody>
              <a:bodyPr/>
              <a:lstStyle/>
              <a:p>
                <a:endParaRPr lang="zh-CN" altLang="en-US"/>
              </a:p>
            </p:txBody>
          </p:sp>
          <p:sp>
            <p:nvSpPr>
              <p:cNvPr id="17975" name="Freeform 434"/>
              <p:cNvSpPr/>
              <p:nvPr/>
            </p:nvSpPr>
            <p:spPr bwMode="auto">
              <a:xfrm>
                <a:off x="1773" y="1639"/>
                <a:ext cx="19" cy="26"/>
              </a:xfrm>
              <a:custGeom>
                <a:avLst/>
                <a:gdLst>
                  <a:gd name="T0" fmla="*/ 0 w 38"/>
                  <a:gd name="T1" fmla="*/ 1 h 51"/>
                  <a:gd name="T2" fmla="*/ 0 w 38"/>
                  <a:gd name="T3" fmla="*/ 1 h 51"/>
                  <a:gd name="T4" fmla="*/ 1 w 38"/>
                  <a:gd name="T5" fmla="*/ 1 h 51"/>
                  <a:gd name="T6" fmla="*/ 1 w 38"/>
                  <a:gd name="T7" fmla="*/ 1 h 51"/>
                  <a:gd name="T8" fmla="*/ 1 w 38"/>
                  <a:gd name="T9" fmla="*/ 1 h 51"/>
                  <a:gd name="T10" fmla="*/ 1 w 38"/>
                  <a:gd name="T11" fmla="*/ 1 h 51"/>
                  <a:gd name="T12" fmla="*/ 1 w 38"/>
                  <a:gd name="T13" fmla="*/ 1 h 51"/>
                  <a:gd name="T14" fmla="*/ 1 w 38"/>
                  <a:gd name="T15" fmla="*/ 1 h 51"/>
                  <a:gd name="T16" fmla="*/ 1 w 38"/>
                  <a:gd name="T17" fmla="*/ 0 h 51"/>
                  <a:gd name="T18" fmla="*/ 1 w 38"/>
                  <a:gd name="T19" fmla="*/ 1 h 51"/>
                  <a:gd name="T20" fmla="*/ 1 w 38"/>
                  <a:gd name="T21" fmla="*/ 1 h 51"/>
                  <a:gd name="T22" fmla="*/ 1 w 38"/>
                  <a:gd name="T23" fmla="*/ 1 h 51"/>
                  <a:gd name="T24" fmla="*/ 1 w 38"/>
                  <a:gd name="T25" fmla="*/ 1 h 51"/>
                  <a:gd name="T26" fmla="*/ 1 w 38"/>
                  <a:gd name="T27" fmla="*/ 1 h 51"/>
                  <a:gd name="T28" fmla="*/ 1 w 38"/>
                  <a:gd name="T29" fmla="*/ 1 h 51"/>
                  <a:gd name="T30" fmla="*/ 1 w 38"/>
                  <a:gd name="T31" fmla="*/ 1 h 51"/>
                  <a:gd name="T32" fmla="*/ 1 w 38"/>
                  <a:gd name="T33" fmla="*/ 1 h 51"/>
                  <a:gd name="T34" fmla="*/ 1 w 38"/>
                  <a:gd name="T35" fmla="*/ 1 h 51"/>
                  <a:gd name="T36" fmla="*/ 1 w 38"/>
                  <a:gd name="T37" fmla="*/ 1 h 51"/>
                  <a:gd name="T38" fmla="*/ 1 w 38"/>
                  <a:gd name="T39" fmla="*/ 1 h 51"/>
                  <a:gd name="T40" fmla="*/ 0 w 38"/>
                  <a:gd name="T41" fmla="*/ 1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51"/>
                  <a:gd name="T65" fmla="*/ 38 w 38"/>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51">
                    <a:moveTo>
                      <a:pt x="0" y="44"/>
                    </a:moveTo>
                    <a:lnTo>
                      <a:pt x="0" y="44"/>
                    </a:lnTo>
                    <a:lnTo>
                      <a:pt x="2" y="36"/>
                    </a:lnTo>
                    <a:lnTo>
                      <a:pt x="7" y="27"/>
                    </a:lnTo>
                    <a:lnTo>
                      <a:pt x="10" y="19"/>
                    </a:lnTo>
                    <a:lnTo>
                      <a:pt x="16" y="12"/>
                    </a:lnTo>
                    <a:lnTo>
                      <a:pt x="20" y="8"/>
                    </a:lnTo>
                    <a:lnTo>
                      <a:pt x="25" y="3"/>
                    </a:lnTo>
                    <a:lnTo>
                      <a:pt x="32" y="0"/>
                    </a:lnTo>
                    <a:lnTo>
                      <a:pt x="38" y="1"/>
                    </a:lnTo>
                    <a:lnTo>
                      <a:pt x="33" y="19"/>
                    </a:lnTo>
                    <a:lnTo>
                      <a:pt x="34" y="20"/>
                    </a:lnTo>
                    <a:lnTo>
                      <a:pt x="34" y="19"/>
                    </a:lnTo>
                    <a:lnTo>
                      <a:pt x="33" y="21"/>
                    </a:lnTo>
                    <a:lnTo>
                      <a:pt x="30" y="26"/>
                    </a:lnTo>
                    <a:lnTo>
                      <a:pt x="26" y="31"/>
                    </a:lnTo>
                    <a:lnTo>
                      <a:pt x="23" y="36"/>
                    </a:lnTo>
                    <a:lnTo>
                      <a:pt x="21" y="43"/>
                    </a:lnTo>
                    <a:lnTo>
                      <a:pt x="18" y="51"/>
                    </a:lnTo>
                    <a:lnTo>
                      <a:pt x="0" y="44"/>
                    </a:lnTo>
                    <a:close/>
                  </a:path>
                </a:pathLst>
              </a:custGeom>
              <a:solidFill>
                <a:srgbClr val="000000"/>
              </a:solidFill>
              <a:ln w="9525">
                <a:noFill/>
                <a:round/>
              </a:ln>
            </p:spPr>
            <p:txBody>
              <a:bodyPr/>
              <a:lstStyle/>
              <a:p>
                <a:endParaRPr lang="zh-CN" altLang="en-US"/>
              </a:p>
            </p:txBody>
          </p:sp>
          <p:sp>
            <p:nvSpPr>
              <p:cNvPr id="17976" name="Freeform 435"/>
              <p:cNvSpPr/>
              <p:nvPr/>
            </p:nvSpPr>
            <p:spPr bwMode="auto">
              <a:xfrm>
                <a:off x="1771" y="1662"/>
                <a:ext cx="11" cy="31"/>
              </a:xfrm>
              <a:custGeom>
                <a:avLst/>
                <a:gdLst>
                  <a:gd name="T0" fmla="*/ 1 w 22"/>
                  <a:gd name="T1" fmla="*/ 1 h 62"/>
                  <a:gd name="T2" fmla="*/ 1 w 22"/>
                  <a:gd name="T3" fmla="*/ 1 h 62"/>
                  <a:gd name="T4" fmla="*/ 1 w 22"/>
                  <a:gd name="T5" fmla="*/ 1 h 62"/>
                  <a:gd name="T6" fmla="*/ 1 w 22"/>
                  <a:gd name="T7" fmla="*/ 1 h 62"/>
                  <a:gd name="T8" fmla="*/ 0 w 22"/>
                  <a:gd name="T9" fmla="*/ 1 h 62"/>
                  <a:gd name="T10" fmla="*/ 0 w 22"/>
                  <a:gd name="T11" fmla="*/ 1 h 62"/>
                  <a:gd name="T12" fmla="*/ 0 w 22"/>
                  <a:gd name="T13" fmla="*/ 1 h 62"/>
                  <a:gd name="T14" fmla="*/ 1 w 22"/>
                  <a:gd name="T15" fmla="*/ 1 h 62"/>
                  <a:gd name="T16" fmla="*/ 1 w 22"/>
                  <a:gd name="T17" fmla="*/ 1 h 62"/>
                  <a:gd name="T18" fmla="*/ 1 w 22"/>
                  <a:gd name="T19" fmla="*/ 0 h 62"/>
                  <a:gd name="T20" fmla="*/ 1 w 22"/>
                  <a:gd name="T21" fmla="*/ 1 h 62"/>
                  <a:gd name="T22" fmla="*/ 1 w 22"/>
                  <a:gd name="T23" fmla="*/ 1 h 62"/>
                  <a:gd name="T24" fmla="*/ 1 w 22"/>
                  <a:gd name="T25" fmla="*/ 1 h 62"/>
                  <a:gd name="T26" fmla="*/ 1 w 22"/>
                  <a:gd name="T27" fmla="*/ 1 h 62"/>
                  <a:gd name="T28" fmla="*/ 1 w 22"/>
                  <a:gd name="T29" fmla="*/ 1 h 62"/>
                  <a:gd name="T30" fmla="*/ 1 w 22"/>
                  <a:gd name="T31" fmla="*/ 1 h 62"/>
                  <a:gd name="T32" fmla="*/ 1 w 22"/>
                  <a:gd name="T33" fmla="*/ 1 h 62"/>
                  <a:gd name="T34" fmla="*/ 1 w 22"/>
                  <a:gd name="T35" fmla="*/ 1 h 62"/>
                  <a:gd name="T36" fmla="*/ 1 w 22"/>
                  <a:gd name="T37" fmla="*/ 1 h 62"/>
                  <a:gd name="T38" fmla="*/ 1 w 22"/>
                  <a:gd name="T39" fmla="*/ 1 h 62"/>
                  <a:gd name="T40" fmla="*/ 1 w 22"/>
                  <a:gd name="T41" fmla="*/ 1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62"/>
                  <a:gd name="T65" fmla="*/ 22 w 22"/>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62">
                    <a:moveTo>
                      <a:pt x="11" y="62"/>
                    </a:moveTo>
                    <a:lnTo>
                      <a:pt x="9" y="61"/>
                    </a:lnTo>
                    <a:lnTo>
                      <a:pt x="3" y="56"/>
                    </a:lnTo>
                    <a:lnTo>
                      <a:pt x="1" y="50"/>
                    </a:lnTo>
                    <a:lnTo>
                      <a:pt x="0" y="43"/>
                    </a:lnTo>
                    <a:lnTo>
                      <a:pt x="0" y="36"/>
                    </a:lnTo>
                    <a:lnTo>
                      <a:pt x="0" y="28"/>
                    </a:lnTo>
                    <a:lnTo>
                      <a:pt x="1" y="20"/>
                    </a:lnTo>
                    <a:lnTo>
                      <a:pt x="2" y="11"/>
                    </a:lnTo>
                    <a:lnTo>
                      <a:pt x="4" y="0"/>
                    </a:lnTo>
                    <a:lnTo>
                      <a:pt x="22" y="7"/>
                    </a:lnTo>
                    <a:lnTo>
                      <a:pt x="20" y="15"/>
                    </a:lnTo>
                    <a:lnTo>
                      <a:pt x="19" y="22"/>
                    </a:lnTo>
                    <a:lnTo>
                      <a:pt x="18" y="30"/>
                    </a:lnTo>
                    <a:lnTo>
                      <a:pt x="18" y="36"/>
                    </a:lnTo>
                    <a:lnTo>
                      <a:pt x="18" y="41"/>
                    </a:lnTo>
                    <a:lnTo>
                      <a:pt x="19" y="43"/>
                    </a:lnTo>
                    <a:lnTo>
                      <a:pt x="19" y="44"/>
                    </a:lnTo>
                    <a:lnTo>
                      <a:pt x="18" y="43"/>
                    </a:lnTo>
                    <a:lnTo>
                      <a:pt x="16" y="42"/>
                    </a:lnTo>
                    <a:lnTo>
                      <a:pt x="11" y="62"/>
                    </a:lnTo>
                    <a:close/>
                  </a:path>
                </a:pathLst>
              </a:custGeom>
              <a:solidFill>
                <a:srgbClr val="000000"/>
              </a:solidFill>
              <a:ln w="9525">
                <a:noFill/>
                <a:round/>
              </a:ln>
            </p:spPr>
            <p:txBody>
              <a:bodyPr/>
              <a:lstStyle/>
              <a:p>
                <a:endParaRPr lang="zh-CN" altLang="en-US"/>
              </a:p>
            </p:txBody>
          </p:sp>
          <p:sp>
            <p:nvSpPr>
              <p:cNvPr id="17977" name="Freeform 436"/>
              <p:cNvSpPr/>
              <p:nvPr/>
            </p:nvSpPr>
            <p:spPr bwMode="auto">
              <a:xfrm>
                <a:off x="1776" y="1666"/>
                <a:ext cx="19" cy="27"/>
              </a:xfrm>
              <a:custGeom>
                <a:avLst/>
                <a:gdLst>
                  <a:gd name="T0" fmla="*/ 1 w 38"/>
                  <a:gd name="T1" fmla="*/ 1 h 52"/>
                  <a:gd name="T2" fmla="*/ 1 w 38"/>
                  <a:gd name="T3" fmla="*/ 1 h 52"/>
                  <a:gd name="T4" fmla="*/ 1 w 38"/>
                  <a:gd name="T5" fmla="*/ 1 h 52"/>
                  <a:gd name="T6" fmla="*/ 1 w 38"/>
                  <a:gd name="T7" fmla="*/ 1 h 52"/>
                  <a:gd name="T8" fmla="*/ 1 w 38"/>
                  <a:gd name="T9" fmla="*/ 1 h 52"/>
                  <a:gd name="T10" fmla="*/ 1 w 38"/>
                  <a:gd name="T11" fmla="*/ 1 h 52"/>
                  <a:gd name="T12" fmla="*/ 1 w 38"/>
                  <a:gd name="T13" fmla="*/ 1 h 52"/>
                  <a:gd name="T14" fmla="*/ 1 w 38"/>
                  <a:gd name="T15" fmla="*/ 1 h 52"/>
                  <a:gd name="T16" fmla="*/ 1 w 38"/>
                  <a:gd name="T17" fmla="*/ 1 h 52"/>
                  <a:gd name="T18" fmla="*/ 0 w 38"/>
                  <a:gd name="T19" fmla="*/ 1 h 52"/>
                  <a:gd name="T20" fmla="*/ 1 w 38"/>
                  <a:gd name="T21" fmla="*/ 1 h 52"/>
                  <a:gd name="T22" fmla="*/ 1 w 38"/>
                  <a:gd name="T23" fmla="*/ 1 h 52"/>
                  <a:gd name="T24" fmla="*/ 1 w 38"/>
                  <a:gd name="T25" fmla="*/ 1 h 52"/>
                  <a:gd name="T26" fmla="*/ 1 w 38"/>
                  <a:gd name="T27" fmla="*/ 1 h 52"/>
                  <a:gd name="T28" fmla="*/ 1 w 38"/>
                  <a:gd name="T29" fmla="*/ 1 h 52"/>
                  <a:gd name="T30" fmla="*/ 1 w 38"/>
                  <a:gd name="T31" fmla="*/ 1 h 52"/>
                  <a:gd name="T32" fmla="*/ 1 w 38"/>
                  <a:gd name="T33" fmla="*/ 1 h 52"/>
                  <a:gd name="T34" fmla="*/ 1 w 38"/>
                  <a:gd name="T35" fmla="*/ 1 h 52"/>
                  <a:gd name="T36" fmla="*/ 1 w 38"/>
                  <a:gd name="T37" fmla="*/ 1 h 52"/>
                  <a:gd name="T38" fmla="*/ 1 w 38"/>
                  <a:gd name="T39" fmla="*/ 0 h 52"/>
                  <a:gd name="T40" fmla="*/ 1 w 38"/>
                  <a:gd name="T41" fmla="*/ 1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52"/>
                  <a:gd name="T65" fmla="*/ 38 w 38"/>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52">
                    <a:moveTo>
                      <a:pt x="36" y="6"/>
                    </a:moveTo>
                    <a:lnTo>
                      <a:pt x="38" y="5"/>
                    </a:lnTo>
                    <a:lnTo>
                      <a:pt x="35" y="14"/>
                    </a:lnTo>
                    <a:lnTo>
                      <a:pt x="31" y="23"/>
                    </a:lnTo>
                    <a:lnTo>
                      <a:pt x="28" y="31"/>
                    </a:lnTo>
                    <a:lnTo>
                      <a:pt x="24" y="39"/>
                    </a:lnTo>
                    <a:lnTo>
                      <a:pt x="18" y="43"/>
                    </a:lnTo>
                    <a:lnTo>
                      <a:pt x="15" y="48"/>
                    </a:lnTo>
                    <a:lnTo>
                      <a:pt x="8" y="52"/>
                    </a:lnTo>
                    <a:lnTo>
                      <a:pt x="0" y="52"/>
                    </a:lnTo>
                    <a:lnTo>
                      <a:pt x="5" y="32"/>
                    </a:lnTo>
                    <a:lnTo>
                      <a:pt x="3" y="32"/>
                    </a:lnTo>
                    <a:lnTo>
                      <a:pt x="7" y="29"/>
                    </a:lnTo>
                    <a:lnTo>
                      <a:pt x="10" y="25"/>
                    </a:lnTo>
                    <a:lnTo>
                      <a:pt x="13" y="21"/>
                    </a:lnTo>
                    <a:lnTo>
                      <a:pt x="15" y="16"/>
                    </a:lnTo>
                    <a:lnTo>
                      <a:pt x="17" y="8"/>
                    </a:lnTo>
                    <a:lnTo>
                      <a:pt x="19" y="1"/>
                    </a:lnTo>
                    <a:lnTo>
                      <a:pt x="21" y="0"/>
                    </a:lnTo>
                    <a:lnTo>
                      <a:pt x="36" y="6"/>
                    </a:lnTo>
                    <a:close/>
                  </a:path>
                </a:pathLst>
              </a:custGeom>
              <a:solidFill>
                <a:srgbClr val="000000"/>
              </a:solidFill>
              <a:ln w="9525">
                <a:noFill/>
                <a:round/>
              </a:ln>
            </p:spPr>
            <p:txBody>
              <a:bodyPr/>
              <a:lstStyle/>
              <a:p>
                <a:endParaRPr lang="zh-CN" altLang="en-US"/>
              </a:p>
            </p:txBody>
          </p:sp>
          <p:sp>
            <p:nvSpPr>
              <p:cNvPr id="17978" name="Freeform 437"/>
              <p:cNvSpPr/>
              <p:nvPr/>
            </p:nvSpPr>
            <p:spPr bwMode="auto">
              <a:xfrm>
                <a:off x="1787" y="1640"/>
                <a:ext cx="12" cy="30"/>
              </a:xfrm>
              <a:custGeom>
                <a:avLst/>
                <a:gdLst>
                  <a:gd name="T0" fmla="*/ 1 w 23"/>
                  <a:gd name="T1" fmla="*/ 0 h 59"/>
                  <a:gd name="T2" fmla="*/ 1 w 23"/>
                  <a:gd name="T3" fmla="*/ 0 h 59"/>
                  <a:gd name="T4" fmla="*/ 1 w 23"/>
                  <a:gd name="T5" fmla="*/ 1 h 59"/>
                  <a:gd name="T6" fmla="*/ 1 w 23"/>
                  <a:gd name="T7" fmla="*/ 1 h 59"/>
                  <a:gd name="T8" fmla="*/ 1 w 23"/>
                  <a:gd name="T9" fmla="*/ 1 h 59"/>
                  <a:gd name="T10" fmla="*/ 1 w 23"/>
                  <a:gd name="T11" fmla="*/ 1 h 59"/>
                  <a:gd name="T12" fmla="*/ 1 w 23"/>
                  <a:gd name="T13" fmla="*/ 1 h 59"/>
                  <a:gd name="T14" fmla="*/ 1 w 23"/>
                  <a:gd name="T15" fmla="*/ 1 h 59"/>
                  <a:gd name="T16" fmla="*/ 1 w 23"/>
                  <a:gd name="T17" fmla="*/ 1 h 59"/>
                  <a:gd name="T18" fmla="*/ 1 w 23"/>
                  <a:gd name="T19" fmla="*/ 1 h 59"/>
                  <a:gd name="T20" fmla="*/ 0 w 23"/>
                  <a:gd name="T21" fmla="*/ 1 h 59"/>
                  <a:gd name="T22" fmla="*/ 1 w 23"/>
                  <a:gd name="T23" fmla="*/ 1 h 59"/>
                  <a:gd name="T24" fmla="*/ 1 w 23"/>
                  <a:gd name="T25" fmla="*/ 1 h 59"/>
                  <a:gd name="T26" fmla="*/ 1 w 23"/>
                  <a:gd name="T27" fmla="*/ 1 h 59"/>
                  <a:gd name="T28" fmla="*/ 1 w 23"/>
                  <a:gd name="T29" fmla="*/ 1 h 59"/>
                  <a:gd name="T30" fmla="*/ 1 w 23"/>
                  <a:gd name="T31" fmla="*/ 1 h 59"/>
                  <a:gd name="T32" fmla="*/ 1 w 23"/>
                  <a:gd name="T33" fmla="*/ 1 h 59"/>
                  <a:gd name="T34" fmla="*/ 1 w 23"/>
                  <a:gd name="T35" fmla="*/ 1 h 59"/>
                  <a:gd name="T36" fmla="*/ 1 w 23"/>
                  <a:gd name="T37" fmla="*/ 1 h 59"/>
                  <a:gd name="T38" fmla="*/ 1 w 23"/>
                  <a:gd name="T39" fmla="*/ 1 h 59"/>
                  <a:gd name="T40" fmla="*/ 1 w 23"/>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59"/>
                  <a:gd name="T65" fmla="*/ 23 w 23"/>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59">
                    <a:moveTo>
                      <a:pt x="10" y="0"/>
                    </a:moveTo>
                    <a:lnTo>
                      <a:pt x="11" y="0"/>
                    </a:lnTo>
                    <a:lnTo>
                      <a:pt x="17" y="3"/>
                    </a:lnTo>
                    <a:lnTo>
                      <a:pt x="21" y="10"/>
                    </a:lnTo>
                    <a:lnTo>
                      <a:pt x="23" y="18"/>
                    </a:lnTo>
                    <a:lnTo>
                      <a:pt x="23" y="25"/>
                    </a:lnTo>
                    <a:lnTo>
                      <a:pt x="23" y="32"/>
                    </a:lnTo>
                    <a:lnTo>
                      <a:pt x="22" y="41"/>
                    </a:lnTo>
                    <a:lnTo>
                      <a:pt x="20" y="50"/>
                    </a:lnTo>
                    <a:lnTo>
                      <a:pt x="15" y="59"/>
                    </a:lnTo>
                    <a:lnTo>
                      <a:pt x="0" y="53"/>
                    </a:lnTo>
                    <a:lnTo>
                      <a:pt x="2" y="43"/>
                    </a:lnTo>
                    <a:lnTo>
                      <a:pt x="4" y="36"/>
                    </a:lnTo>
                    <a:lnTo>
                      <a:pt x="5" y="32"/>
                    </a:lnTo>
                    <a:lnTo>
                      <a:pt x="5" y="25"/>
                    </a:lnTo>
                    <a:lnTo>
                      <a:pt x="5" y="20"/>
                    </a:lnTo>
                    <a:lnTo>
                      <a:pt x="5" y="19"/>
                    </a:lnTo>
                    <a:lnTo>
                      <a:pt x="4" y="18"/>
                    </a:lnTo>
                    <a:lnTo>
                      <a:pt x="5" y="18"/>
                    </a:lnTo>
                    <a:lnTo>
                      <a:pt x="10" y="0"/>
                    </a:lnTo>
                    <a:close/>
                  </a:path>
                </a:pathLst>
              </a:custGeom>
              <a:solidFill>
                <a:srgbClr val="000000"/>
              </a:solidFill>
              <a:ln w="9525">
                <a:noFill/>
                <a:round/>
              </a:ln>
            </p:spPr>
            <p:txBody>
              <a:bodyPr/>
              <a:lstStyle/>
              <a:p>
                <a:endParaRPr lang="zh-CN" altLang="en-US"/>
              </a:p>
            </p:txBody>
          </p:sp>
          <p:sp>
            <p:nvSpPr>
              <p:cNvPr id="17979" name="Freeform 438"/>
              <p:cNvSpPr/>
              <p:nvPr/>
            </p:nvSpPr>
            <p:spPr bwMode="auto">
              <a:xfrm>
                <a:off x="1782" y="1652"/>
                <a:ext cx="6" cy="10"/>
              </a:xfrm>
              <a:custGeom>
                <a:avLst/>
                <a:gdLst>
                  <a:gd name="T0" fmla="*/ 0 w 13"/>
                  <a:gd name="T1" fmla="*/ 0 h 18"/>
                  <a:gd name="T2" fmla="*/ 0 w 13"/>
                  <a:gd name="T3" fmla="*/ 1 h 18"/>
                  <a:gd name="T4" fmla="*/ 0 w 13"/>
                  <a:gd name="T5" fmla="*/ 1 h 18"/>
                  <a:gd name="T6" fmla="*/ 0 w 13"/>
                  <a:gd name="T7" fmla="*/ 1 h 18"/>
                  <a:gd name="T8" fmla="*/ 0 w 13"/>
                  <a:gd name="T9" fmla="*/ 1 h 18"/>
                  <a:gd name="T10" fmla="*/ 0 w 13"/>
                  <a:gd name="T11" fmla="*/ 1 h 18"/>
                  <a:gd name="T12" fmla="*/ 0 w 13"/>
                  <a:gd name="T13" fmla="*/ 1 h 18"/>
                  <a:gd name="T14" fmla="*/ 0 w 13"/>
                  <a:gd name="T15" fmla="*/ 1 h 18"/>
                  <a:gd name="T16" fmla="*/ 0 w 13"/>
                  <a:gd name="T17" fmla="*/ 1 h 18"/>
                  <a:gd name="T18" fmla="*/ 0 w 13"/>
                  <a:gd name="T19" fmla="*/ 1 h 18"/>
                  <a:gd name="T20" fmla="*/ 0 w 13"/>
                  <a:gd name="T21" fmla="*/ 1 h 18"/>
                  <a:gd name="T22" fmla="*/ 0 w 13"/>
                  <a:gd name="T23" fmla="*/ 1 h 18"/>
                  <a:gd name="T24" fmla="*/ 0 w 13"/>
                  <a:gd name="T25" fmla="*/ 1 h 18"/>
                  <a:gd name="T26" fmla="*/ 0 w 13"/>
                  <a:gd name="T27" fmla="*/ 1 h 18"/>
                  <a:gd name="T28" fmla="*/ 0 w 13"/>
                  <a:gd name="T29" fmla="*/ 1 h 18"/>
                  <a:gd name="T30" fmla="*/ 0 w 13"/>
                  <a:gd name="T31" fmla="*/ 1 h 18"/>
                  <a:gd name="T32" fmla="*/ 0 w 13"/>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8"/>
                  <a:gd name="T53" fmla="*/ 13 w 13"/>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8">
                    <a:moveTo>
                      <a:pt x="8" y="0"/>
                    </a:moveTo>
                    <a:lnTo>
                      <a:pt x="5" y="1"/>
                    </a:lnTo>
                    <a:lnTo>
                      <a:pt x="3" y="2"/>
                    </a:lnTo>
                    <a:lnTo>
                      <a:pt x="1" y="6"/>
                    </a:lnTo>
                    <a:lnTo>
                      <a:pt x="0" y="9"/>
                    </a:lnTo>
                    <a:lnTo>
                      <a:pt x="0" y="13"/>
                    </a:lnTo>
                    <a:lnTo>
                      <a:pt x="1" y="15"/>
                    </a:lnTo>
                    <a:lnTo>
                      <a:pt x="4" y="17"/>
                    </a:lnTo>
                    <a:lnTo>
                      <a:pt x="6" y="18"/>
                    </a:lnTo>
                    <a:lnTo>
                      <a:pt x="8" y="18"/>
                    </a:lnTo>
                    <a:lnTo>
                      <a:pt x="11" y="16"/>
                    </a:lnTo>
                    <a:lnTo>
                      <a:pt x="12" y="14"/>
                    </a:lnTo>
                    <a:lnTo>
                      <a:pt x="13" y="9"/>
                    </a:lnTo>
                    <a:lnTo>
                      <a:pt x="13" y="6"/>
                    </a:lnTo>
                    <a:lnTo>
                      <a:pt x="12" y="3"/>
                    </a:lnTo>
                    <a:lnTo>
                      <a:pt x="9" y="1"/>
                    </a:lnTo>
                    <a:lnTo>
                      <a:pt x="8" y="0"/>
                    </a:lnTo>
                    <a:close/>
                  </a:path>
                </a:pathLst>
              </a:custGeom>
              <a:solidFill>
                <a:srgbClr val="FFFFFF"/>
              </a:solidFill>
              <a:ln w="9525">
                <a:noFill/>
                <a:round/>
              </a:ln>
            </p:spPr>
            <p:txBody>
              <a:bodyPr/>
              <a:lstStyle/>
              <a:p>
                <a:endParaRPr lang="zh-CN" altLang="en-US"/>
              </a:p>
            </p:txBody>
          </p:sp>
          <p:sp>
            <p:nvSpPr>
              <p:cNvPr id="17980" name="Freeform 439"/>
              <p:cNvSpPr/>
              <p:nvPr/>
            </p:nvSpPr>
            <p:spPr bwMode="auto">
              <a:xfrm>
                <a:off x="1580" y="1569"/>
                <a:ext cx="77" cy="127"/>
              </a:xfrm>
              <a:custGeom>
                <a:avLst/>
                <a:gdLst>
                  <a:gd name="T0" fmla="*/ 1 w 154"/>
                  <a:gd name="T1" fmla="*/ 1 h 254"/>
                  <a:gd name="T2" fmla="*/ 1 w 154"/>
                  <a:gd name="T3" fmla="*/ 1 h 254"/>
                  <a:gd name="T4" fmla="*/ 1 w 154"/>
                  <a:gd name="T5" fmla="*/ 1 h 254"/>
                  <a:gd name="T6" fmla="*/ 1 w 154"/>
                  <a:gd name="T7" fmla="*/ 1 h 254"/>
                  <a:gd name="T8" fmla="*/ 1 w 154"/>
                  <a:gd name="T9" fmla="*/ 1 h 254"/>
                  <a:gd name="T10" fmla="*/ 1 w 154"/>
                  <a:gd name="T11" fmla="*/ 1 h 254"/>
                  <a:gd name="T12" fmla="*/ 1 w 154"/>
                  <a:gd name="T13" fmla="*/ 1 h 254"/>
                  <a:gd name="T14" fmla="*/ 1 w 154"/>
                  <a:gd name="T15" fmla="*/ 0 h 254"/>
                  <a:gd name="T16" fmla="*/ 1 w 154"/>
                  <a:gd name="T17" fmla="*/ 1 h 254"/>
                  <a:gd name="T18" fmla="*/ 1 w 154"/>
                  <a:gd name="T19" fmla="*/ 1 h 254"/>
                  <a:gd name="T20" fmla="*/ 1 w 154"/>
                  <a:gd name="T21" fmla="*/ 1 h 254"/>
                  <a:gd name="T22" fmla="*/ 1 w 154"/>
                  <a:gd name="T23" fmla="*/ 1 h 254"/>
                  <a:gd name="T24" fmla="*/ 0 w 154"/>
                  <a:gd name="T25" fmla="*/ 1 h 254"/>
                  <a:gd name="T26" fmla="*/ 0 w 154"/>
                  <a:gd name="T27" fmla="*/ 1 h 254"/>
                  <a:gd name="T28" fmla="*/ 1 w 154"/>
                  <a:gd name="T29" fmla="*/ 1 h 254"/>
                  <a:gd name="T30" fmla="*/ 1 w 154"/>
                  <a:gd name="T31" fmla="*/ 1 h 254"/>
                  <a:gd name="T32" fmla="*/ 1 w 154"/>
                  <a:gd name="T33" fmla="*/ 1 h 254"/>
                  <a:gd name="T34" fmla="*/ 1 w 154"/>
                  <a:gd name="T35" fmla="*/ 1 h 254"/>
                  <a:gd name="T36" fmla="*/ 1 w 154"/>
                  <a:gd name="T37" fmla="*/ 1 h 254"/>
                  <a:gd name="T38" fmla="*/ 1 w 154"/>
                  <a:gd name="T39" fmla="*/ 1 h 254"/>
                  <a:gd name="T40" fmla="*/ 1 w 154"/>
                  <a:gd name="T41" fmla="*/ 1 h 254"/>
                  <a:gd name="T42" fmla="*/ 1 w 154"/>
                  <a:gd name="T43" fmla="*/ 1 h 254"/>
                  <a:gd name="T44" fmla="*/ 1 w 154"/>
                  <a:gd name="T45" fmla="*/ 1 h 254"/>
                  <a:gd name="T46" fmla="*/ 1 w 154"/>
                  <a:gd name="T47" fmla="*/ 1 h 254"/>
                  <a:gd name="T48" fmla="*/ 1 w 154"/>
                  <a:gd name="T49" fmla="*/ 1 h 254"/>
                  <a:gd name="T50" fmla="*/ 1 w 154"/>
                  <a:gd name="T51" fmla="*/ 1 h 254"/>
                  <a:gd name="T52" fmla="*/ 1 w 154"/>
                  <a:gd name="T53" fmla="*/ 1 h 254"/>
                  <a:gd name="T54" fmla="*/ 1 w 154"/>
                  <a:gd name="T55" fmla="*/ 1 h 254"/>
                  <a:gd name="T56" fmla="*/ 1 w 154"/>
                  <a:gd name="T57" fmla="*/ 1 h 254"/>
                  <a:gd name="T58" fmla="*/ 1 w 154"/>
                  <a:gd name="T59" fmla="*/ 1 h 254"/>
                  <a:gd name="T60" fmla="*/ 1 w 154"/>
                  <a:gd name="T61" fmla="*/ 1 h 254"/>
                  <a:gd name="T62" fmla="*/ 1 w 154"/>
                  <a:gd name="T63" fmla="*/ 1 h 254"/>
                  <a:gd name="T64" fmla="*/ 1 w 154"/>
                  <a:gd name="T65" fmla="*/ 1 h 2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254"/>
                  <a:gd name="T101" fmla="*/ 154 w 154"/>
                  <a:gd name="T102" fmla="*/ 254 h 2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254">
                    <a:moveTo>
                      <a:pt x="148" y="103"/>
                    </a:moveTo>
                    <a:lnTo>
                      <a:pt x="142" y="84"/>
                    </a:lnTo>
                    <a:lnTo>
                      <a:pt x="132" y="65"/>
                    </a:lnTo>
                    <a:lnTo>
                      <a:pt x="119" y="46"/>
                    </a:lnTo>
                    <a:lnTo>
                      <a:pt x="105" y="29"/>
                    </a:lnTo>
                    <a:lnTo>
                      <a:pt x="89" y="15"/>
                    </a:lnTo>
                    <a:lnTo>
                      <a:pt x="70" y="5"/>
                    </a:lnTo>
                    <a:lnTo>
                      <a:pt x="52" y="0"/>
                    </a:lnTo>
                    <a:lnTo>
                      <a:pt x="35" y="3"/>
                    </a:lnTo>
                    <a:lnTo>
                      <a:pt x="20" y="12"/>
                    </a:lnTo>
                    <a:lnTo>
                      <a:pt x="10" y="26"/>
                    </a:lnTo>
                    <a:lnTo>
                      <a:pt x="3" y="44"/>
                    </a:lnTo>
                    <a:lnTo>
                      <a:pt x="0" y="65"/>
                    </a:lnTo>
                    <a:lnTo>
                      <a:pt x="0" y="88"/>
                    </a:lnTo>
                    <a:lnTo>
                      <a:pt x="1" y="111"/>
                    </a:lnTo>
                    <a:lnTo>
                      <a:pt x="4" y="132"/>
                    </a:lnTo>
                    <a:lnTo>
                      <a:pt x="8" y="152"/>
                    </a:lnTo>
                    <a:lnTo>
                      <a:pt x="13" y="169"/>
                    </a:lnTo>
                    <a:lnTo>
                      <a:pt x="23" y="188"/>
                    </a:lnTo>
                    <a:lnTo>
                      <a:pt x="33" y="206"/>
                    </a:lnTo>
                    <a:lnTo>
                      <a:pt x="45" y="222"/>
                    </a:lnTo>
                    <a:lnTo>
                      <a:pt x="58" y="236"/>
                    </a:lnTo>
                    <a:lnTo>
                      <a:pt x="72" y="246"/>
                    </a:lnTo>
                    <a:lnTo>
                      <a:pt x="85" y="253"/>
                    </a:lnTo>
                    <a:lnTo>
                      <a:pt x="98" y="254"/>
                    </a:lnTo>
                    <a:lnTo>
                      <a:pt x="116" y="246"/>
                    </a:lnTo>
                    <a:lnTo>
                      <a:pt x="131" y="232"/>
                    </a:lnTo>
                    <a:lnTo>
                      <a:pt x="141" y="214"/>
                    </a:lnTo>
                    <a:lnTo>
                      <a:pt x="149" y="193"/>
                    </a:lnTo>
                    <a:lnTo>
                      <a:pt x="152" y="170"/>
                    </a:lnTo>
                    <a:lnTo>
                      <a:pt x="154" y="147"/>
                    </a:lnTo>
                    <a:lnTo>
                      <a:pt x="152" y="124"/>
                    </a:lnTo>
                    <a:lnTo>
                      <a:pt x="148" y="103"/>
                    </a:lnTo>
                    <a:close/>
                  </a:path>
                </a:pathLst>
              </a:custGeom>
              <a:solidFill>
                <a:srgbClr val="FFFFFF"/>
              </a:solidFill>
              <a:ln w="9525">
                <a:noFill/>
                <a:round/>
              </a:ln>
            </p:spPr>
            <p:txBody>
              <a:bodyPr/>
              <a:lstStyle/>
              <a:p>
                <a:endParaRPr lang="zh-CN" altLang="en-US"/>
              </a:p>
            </p:txBody>
          </p:sp>
          <p:sp>
            <p:nvSpPr>
              <p:cNvPr id="17981" name="Freeform 440"/>
              <p:cNvSpPr/>
              <p:nvPr/>
            </p:nvSpPr>
            <p:spPr bwMode="auto">
              <a:xfrm>
                <a:off x="1649" y="1619"/>
                <a:ext cx="10" cy="6"/>
              </a:xfrm>
              <a:custGeom>
                <a:avLst/>
                <a:gdLst>
                  <a:gd name="T0" fmla="*/ 1 w 20"/>
                  <a:gd name="T1" fmla="*/ 0 h 13"/>
                  <a:gd name="T2" fmla="*/ 1 w 20"/>
                  <a:gd name="T3" fmla="*/ 0 h 13"/>
                  <a:gd name="T4" fmla="*/ 1 w 20"/>
                  <a:gd name="T5" fmla="*/ 0 h 13"/>
                  <a:gd name="T6" fmla="*/ 1 w 20"/>
                  <a:gd name="T7" fmla="*/ 0 h 13"/>
                  <a:gd name="T8" fmla="*/ 0 w 20"/>
                  <a:gd name="T9" fmla="*/ 0 h 13"/>
                  <a:gd name="T10" fmla="*/ 1 w 20"/>
                  <a:gd name="T11" fmla="*/ 0 h 13"/>
                  <a:gd name="T12" fmla="*/ 0 60000 65536"/>
                  <a:gd name="T13" fmla="*/ 0 60000 65536"/>
                  <a:gd name="T14" fmla="*/ 0 60000 65536"/>
                  <a:gd name="T15" fmla="*/ 0 60000 65536"/>
                  <a:gd name="T16" fmla="*/ 0 60000 65536"/>
                  <a:gd name="T17" fmla="*/ 0 60000 65536"/>
                  <a:gd name="T18" fmla="*/ 0 w 20"/>
                  <a:gd name="T19" fmla="*/ 0 h 13"/>
                  <a:gd name="T20" fmla="*/ 20 w 2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0" h="13">
                    <a:moveTo>
                      <a:pt x="20" y="0"/>
                    </a:moveTo>
                    <a:lnTo>
                      <a:pt x="18" y="8"/>
                    </a:lnTo>
                    <a:lnTo>
                      <a:pt x="12" y="13"/>
                    </a:lnTo>
                    <a:lnTo>
                      <a:pt x="4" y="12"/>
                    </a:lnTo>
                    <a:lnTo>
                      <a:pt x="0" y="5"/>
                    </a:lnTo>
                    <a:lnTo>
                      <a:pt x="20" y="0"/>
                    </a:lnTo>
                    <a:close/>
                  </a:path>
                </a:pathLst>
              </a:custGeom>
              <a:solidFill>
                <a:srgbClr val="000000"/>
              </a:solidFill>
              <a:ln w="9525">
                <a:noFill/>
                <a:round/>
              </a:ln>
            </p:spPr>
            <p:txBody>
              <a:bodyPr/>
              <a:lstStyle/>
              <a:p>
                <a:endParaRPr lang="zh-CN" altLang="en-US"/>
              </a:p>
            </p:txBody>
          </p:sp>
          <p:sp>
            <p:nvSpPr>
              <p:cNvPr id="17982" name="Freeform 441"/>
              <p:cNvSpPr/>
              <p:nvPr/>
            </p:nvSpPr>
            <p:spPr bwMode="auto">
              <a:xfrm>
                <a:off x="1596" y="1564"/>
                <a:ext cx="63" cy="57"/>
              </a:xfrm>
              <a:custGeom>
                <a:avLst/>
                <a:gdLst>
                  <a:gd name="T0" fmla="*/ 1 w 126"/>
                  <a:gd name="T1" fmla="*/ 0 h 115"/>
                  <a:gd name="T2" fmla="*/ 0 w 126"/>
                  <a:gd name="T3" fmla="*/ 0 h 115"/>
                  <a:gd name="T4" fmla="*/ 1 w 126"/>
                  <a:gd name="T5" fmla="*/ 0 h 115"/>
                  <a:gd name="T6" fmla="*/ 1 w 126"/>
                  <a:gd name="T7" fmla="*/ 0 h 115"/>
                  <a:gd name="T8" fmla="*/ 1 w 126"/>
                  <a:gd name="T9" fmla="*/ 0 h 115"/>
                  <a:gd name="T10" fmla="*/ 1 w 126"/>
                  <a:gd name="T11" fmla="*/ 0 h 115"/>
                  <a:gd name="T12" fmla="*/ 1 w 126"/>
                  <a:gd name="T13" fmla="*/ 0 h 115"/>
                  <a:gd name="T14" fmla="*/ 1 w 126"/>
                  <a:gd name="T15" fmla="*/ 0 h 115"/>
                  <a:gd name="T16" fmla="*/ 1 w 126"/>
                  <a:gd name="T17" fmla="*/ 0 h 115"/>
                  <a:gd name="T18" fmla="*/ 1 w 126"/>
                  <a:gd name="T19" fmla="*/ 0 h 115"/>
                  <a:gd name="T20" fmla="*/ 1 w 126"/>
                  <a:gd name="T21" fmla="*/ 0 h 115"/>
                  <a:gd name="T22" fmla="*/ 1 w 126"/>
                  <a:gd name="T23" fmla="*/ 0 h 115"/>
                  <a:gd name="T24" fmla="*/ 1 w 126"/>
                  <a:gd name="T25" fmla="*/ 0 h 115"/>
                  <a:gd name="T26" fmla="*/ 1 w 126"/>
                  <a:gd name="T27" fmla="*/ 0 h 115"/>
                  <a:gd name="T28" fmla="*/ 1 w 126"/>
                  <a:gd name="T29" fmla="*/ 0 h 115"/>
                  <a:gd name="T30" fmla="*/ 1 w 126"/>
                  <a:gd name="T31" fmla="*/ 0 h 115"/>
                  <a:gd name="T32" fmla="*/ 1 w 126"/>
                  <a:gd name="T33" fmla="*/ 0 h 115"/>
                  <a:gd name="T34" fmla="*/ 1 w 126"/>
                  <a:gd name="T35" fmla="*/ 0 h 115"/>
                  <a:gd name="T36" fmla="*/ 1 w 126"/>
                  <a:gd name="T37" fmla="*/ 0 h 115"/>
                  <a:gd name="T38" fmla="*/ 1 w 126"/>
                  <a:gd name="T39" fmla="*/ 0 h 115"/>
                  <a:gd name="T40" fmla="*/ 1 w 126"/>
                  <a:gd name="T41" fmla="*/ 0 h 1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6"/>
                  <a:gd name="T64" fmla="*/ 0 h 115"/>
                  <a:gd name="T65" fmla="*/ 126 w 126"/>
                  <a:gd name="T66" fmla="*/ 115 h 1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6" h="115">
                    <a:moveTo>
                      <a:pt x="1" y="3"/>
                    </a:moveTo>
                    <a:lnTo>
                      <a:pt x="0" y="3"/>
                    </a:lnTo>
                    <a:lnTo>
                      <a:pt x="21" y="0"/>
                    </a:lnTo>
                    <a:lnTo>
                      <a:pt x="42" y="6"/>
                    </a:lnTo>
                    <a:lnTo>
                      <a:pt x="61" y="17"/>
                    </a:lnTo>
                    <a:lnTo>
                      <a:pt x="79" y="32"/>
                    </a:lnTo>
                    <a:lnTo>
                      <a:pt x="95" y="50"/>
                    </a:lnTo>
                    <a:lnTo>
                      <a:pt x="109" y="70"/>
                    </a:lnTo>
                    <a:lnTo>
                      <a:pt x="119" y="91"/>
                    </a:lnTo>
                    <a:lnTo>
                      <a:pt x="126" y="110"/>
                    </a:lnTo>
                    <a:lnTo>
                      <a:pt x="106" y="115"/>
                    </a:lnTo>
                    <a:lnTo>
                      <a:pt x="101" y="98"/>
                    </a:lnTo>
                    <a:lnTo>
                      <a:pt x="91" y="79"/>
                    </a:lnTo>
                    <a:lnTo>
                      <a:pt x="79" y="62"/>
                    </a:lnTo>
                    <a:lnTo>
                      <a:pt x="66" y="46"/>
                    </a:lnTo>
                    <a:lnTo>
                      <a:pt x="50" y="33"/>
                    </a:lnTo>
                    <a:lnTo>
                      <a:pt x="35" y="24"/>
                    </a:lnTo>
                    <a:lnTo>
                      <a:pt x="19" y="21"/>
                    </a:lnTo>
                    <a:lnTo>
                      <a:pt x="6" y="22"/>
                    </a:lnTo>
                    <a:lnTo>
                      <a:pt x="5" y="22"/>
                    </a:lnTo>
                    <a:lnTo>
                      <a:pt x="1" y="3"/>
                    </a:lnTo>
                    <a:close/>
                  </a:path>
                </a:pathLst>
              </a:custGeom>
              <a:solidFill>
                <a:srgbClr val="000000"/>
              </a:solidFill>
              <a:ln w="9525">
                <a:noFill/>
                <a:round/>
              </a:ln>
            </p:spPr>
            <p:txBody>
              <a:bodyPr/>
              <a:lstStyle/>
              <a:p>
                <a:endParaRPr lang="zh-CN" altLang="en-US"/>
              </a:p>
            </p:txBody>
          </p:sp>
          <p:sp>
            <p:nvSpPr>
              <p:cNvPr id="17983" name="Freeform 442"/>
              <p:cNvSpPr/>
              <p:nvPr/>
            </p:nvSpPr>
            <p:spPr bwMode="auto">
              <a:xfrm>
                <a:off x="1575" y="1566"/>
                <a:ext cx="24" cy="80"/>
              </a:xfrm>
              <a:custGeom>
                <a:avLst/>
                <a:gdLst>
                  <a:gd name="T0" fmla="*/ 1 w 48"/>
                  <a:gd name="T1" fmla="*/ 0 h 161"/>
                  <a:gd name="T2" fmla="*/ 1 w 48"/>
                  <a:gd name="T3" fmla="*/ 0 h 161"/>
                  <a:gd name="T4" fmla="*/ 1 w 48"/>
                  <a:gd name="T5" fmla="*/ 0 h 161"/>
                  <a:gd name="T6" fmla="*/ 1 w 48"/>
                  <a:gd name="T7" fmla="*/ 0 h 161"/>
                  <a:gd name="T8" fmla="*/ 0 w 48"/>
                  <a:gd name="T9" fmla="*/ 0 h 161"/>
                  <a:gd name="T10" fmla="*/ 0 w 48"/>
                  <a:gd name="T11" fmla="*/ 0 h 161"/>
                  <a:gd name="T12" fmla="*/ 1 w 48"/>
                  <a:gd name="T13" fmla="*/ 0 h 161"/>
                  <a:gd name="T14" fmla="*/ 1 w 48"/>
                  <a:gd name="T15" fmla="*/ 0 h 161"/>
                  <a:gd name="T16" fmla="*/ 1 w 48"/>
                  <a:gd name="T17" fmla="*/ 0 h 161"/>
                  <a:gd name="T18" fmla="*/ 1 w 48"/>
                  <a:gd name="T19" fmla="*/ 0 h 161"/>
                  <a:gd name="T20" fmla="*/ 1 w 48"/>
                  <a:gd name="T21" fmla="*/ 0 h 161"/>
                  <a:gd name="T22" fmla="*/ 1 w 48"/>
                  <a:gd name="T23" fmla="*/ 0 h 161"/>
                  <a:gd name="T24" fmla="*/ 1 w 48"/>
                  <a:gd name="T25" fmla="*/ 0 h 161"/>
                  <a:gd name="T26" fmla="*/ 1 w 48"/>
                  <a:gd name="T27" fmla="*/ 0 h 161"/>
                  <a:gd name="T28" fmla="*/ 1 w 48"/>
                  <a:gd name="T29" fmla="*/ 0 h 161"/>
                  <a:gd name="T30" fmla="*/ 1 w 48"/>
                  <a:gd name="T31" fmla="*/ 0 h 161"/>
                  <a:gd name="T32" fmla="*/ 1 w 48"/>
                  <a:gd name="T33" fmla="*/ 0 h 161"/>
                  <a:gd name="T34" fmla="*/ 1 w 48"/>
                  <a:gd name="T35" fmla="*/ 0 h 161"/>
                  <a:gd name="T36" fmla="*/ 1 w 48"/>
                  <a:gd name="T37" fmla="*/ 0 h 161"/>
                  <a:gd name="T38" fmla="*/ 1 w 48"/>
                  <a:gd name="T39" fmla="*/ 0 h 161"/>
                  <a:gd name="T40" fmla="*/ 1 w 48"/>
                  <a:gd name="T41" fmla="*/ 0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0" y="161"/>
                    </a:moveTo>
                    <a:lnTo>
                      <a:pt x="10" y="161"/>
                    </a:lnTo>
                    <a:lnTo>
                      <a:pt x="5" y="142"/>
                    </a:lnTo>
                    <a:lnTo>
                      <a:pt x="2" y="119"/>
                    </a:lnTo>
                    <a:lnTo>
                      <a:pt x="0" y="95"/>
                    </a:lnTo>
                    <a:lnTo>
                      <a:pt x="0" y="70"/>
                    </a:lnTo>
                    <a:lnTo>
                      <a:pt x="5" y="49"/>
                    </a:lnTo>
                    <a:lnTo>
                      <a:pt x="12" y="28"/>
                    </a:lnTo>
                    <a:lnTo>
                      <a:pt x="24" y="11"/>
                    </a:lnTo>
                    <a:lnTo>
                      <a:pt x="44" y="0"/>
                    </a:lnTo>
                    <a:lnTo>
                      <a:pt x="48" y="19"/>
                    </a:lnTo>
                    <a:lnTo>
                      <a:pt x="38" y="24"/>
                    </a:lnTo>
                    <a:lnTo>
                      <a:pt x="30" y="37"/>
                    </a:lnTo>
                    <a:lnTo>
                      <a:pt x="23" y="53"/>
                    </a:lnTo>
                    <a:lnTo>
                      <a:pt x="21" y="73"/>
                    </a:lnTo>
                    <a:lnTo>
                      <a:pt x="21" y="95"/>
                    </a:lnTo>
                    <a:lnTo>
                      <a:pt x="22" y="116"/>
                    </a:lnTo>
                    <a:lnTo>
                      <a:pt x="26" y="137"/>
                    </a:lnTo>
                    <a:lnTo>
                      <a:pt x="28" y="157"/>
                    </a:lnTo>
                    <a:lnTo>
                      <a:pt x="10" y="161"/>
                    </a:lnTo>
                    <a:close/>
                  </a:path>
                </a:pathLst>
              </a:custGeom>
              <a:solidFill>
                <a:srgbClr val="000000"/>
              </a:solidFill>
              <a:ln w="9525">
                <a:noFill/>
                <a:round/>
              </a:ln>
            </p:spPr>
            <p:txBody>
              <a:bodyPr/>
              <a:lstStyle/>
              <a:p>
                <a:endParaRPr lang="zh-CN" altLang="en-US"/>
              </a:p>
            </p:txBody>
          </p:sp>
          <p:sp>
            <p:nvSpPr>
              <p:cNvPr id="17984" name="Freeform 443"/>
              <p:cNvSpPr/>
              <p:nvPr/>
            </p:nvSpPr>
            <p:spPr bwMode="auto">
              <a:xfrm>
                <a:off x="1579" y="1644"/>
                <a:ext cx="55" cy="57"/>
              </a:xfrm>
              <a:custGeom>
                <a:avLst/>
                <a:gdLst>
                  <a:gd name="T0" fmla="*/ 1 w 109"/>
                  <a:gd name="T1" fmla="*/ 0 h 115"/>
                  <a:gd name="T2" fmla="*/ 1 w 109"/>
                  <a:gd name="T3" fmla="*/ 0 h 115"/>
                  <a:gd name="T4" fmla="*/ 1 w 109"/>
                  <a:gd name="T5" fmla="*/ 0 h 115"/>
                  <a:gd name="T6" fmla="*/ 1 w 109"/>
                  <a:gd name="T7" fmla="*/ 0 h 115"/>
                  <a:gd name="T8" fmla="*/ 1 w 109"/>
                  <a:gd name="T9" fmla="*/ 0 h 115"/>
                  <a:gd name="T10" fmla="*/ 1 w 109"/>
                  <a:gd name="T11" fmla="*/ 0 h 115"/>
                  <a:gd name="T12" fmla="*/ 1 w 109"/>
                  <a:gd name="T13" fmla="*/ 0 h 115"/>
                  <a:gd name="T14" fmla="*/ 1 w 109"/>
                  <a:gd name="T15" fmla="*/ 0 h 115"/>
                  <a:gd name="T16" fmla="*/ 1 w 109"/>
                  <a:gd name="T17" fmla="*/ 0 h 115"/>
                  <a:gd name="T18" fmla="*/ 0 w 109"/>
                  <a:gd name="T19" fmla="*/ 0 h 115"/>
                  <a:gd name="T20" fmla="*/ 1 w 109"/>
                  <a:gd name="T21" fmla="*/ 0 h 115"/>
                  <a:gd name="T22" fmla="*/ 1 w 109"/>
                  <a:gd name="T23" fmla="*/ 0 h 115"/>
                  <a:gd name="T24" fmla="*/ 1 w 109"/>
                  <a:gd name="T25" fmla="*/ 0 h 115"/>
                  <a:gd name="T26" fmla="*/ 1 w 109"/>
                  <a:gd name="T27" fmla="*/ 0 h 115"/>
                  <a:gd name="T28" fmla="*/ 1 w 109"/>
                  <a:gd name="T29" fmla="*/ 0 h 115"/>
                  <a:gd name="T30" fmla="*/ 1 w 109"/>
                  <a:gd name="T31" fmla="*/ 0 h 115"/>
                  <a:gd name="T32" fmla="*/ 1 w 109"/>
                  <a:gd name="T33" fmla="*/ 0 h 115"/>
                  <a:gd name="T34" fmla="*/ 1 w 109"/>
                  <a:gd name="T35" fmla="*/ 0 h 115"/>
                  <a:gd name="T36" fmla="*/ 1 w 109"/>
                  <a:gd name="T37" fmla="*/ 0 h 115"/>
                  <a:gd name="T38" fmla="*/ 1 w 109"/>
                  <a:gd name="T39" fmla="*/ 0 h 115"/>
                  <a:gd name="T40" fmla="*/ 1 w 109"/>
                  <a:gd name="T41" fmla="*/ 0 h 115"/>
                  <a:gd name="T42" fmla="*/ 1 w 109"/>
                  <a:gd name="T43" fmla="*/ 0 h 115"/>
                  <a:gd name="T44" fmla="*/ 1 w 109"/>
                  <a:gd name="T45" fmla="*/ 0 h 115"/>
                  <a:gd name="T46" fmla="*/ 1 w 109"/>
                  <a:gd name="T47" fmla="*/ 0 h 115"/>
                  <a:gd name="T48" fmla="*/ 1 w 109"/>
                  <a:gd name="T49" fmla="*/ 0 h 115"/>
                  <a:gd name="T50" fmla="*/ 1 w 109"/>
                  <a:gd name="T51" fmla="*/ 0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115"/>
                  <a:gd name="T80" fmla="*/ 109 w 109"/>
                  <a:gd name="T81" fmla="*/ 115 h 1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115">
                    <a:moveTo>
                      <a:pt x="101" y="95"/>
                    </a:moveTo>
                    <a:lnTo>
                      <a:pt x="100" y="115"/>
                    </a:lnTo>
                    <a:lnTo>
                      <a:pt x="83" y="112"/>
                    </a:lnTo>
                    <a:lnTo>
                      <a:pt x="67" y="104"/>
                    </a:lnTo>
                    <a:lnTo>
                      <a:pt x="52" y="93"/>
                    </a:lnTo>
                    <a:lnTo>
                      <a:pt x="38" y="79"/>
                    </a:lnTo>
                    <a:lnTo>
                      <a:pt x="26" y="62"/>
                    </a:lnTo>
                    <a:lnTo>
                      <a:pt x="14" y="42"/>
                    </a:lnTo>
                    <a:lnTo>
                      <a:pt x="5" y="23"/>
                    </a:lnTo>
                    <a:lnTo>
                      <a:pt x="0" y="4"/>
                    </a:lnTo>
                    <a:lnTo>
                      <a:pt x="18" y="0"/>
                    </a:lnTo>
                    <a:lnTo>
                      <a:pt x="24" y="16"/>
                    </a:lnTo>
                    <a:lnTo>
                      <a:pt x="33" y="33"/>
                    </a:lnTo>
                    <a:lnTo>
                      <a:pt x="42" y="50"/>
                    </a:lnTo>
                    <a:lnTo>
                      <a:pt x="54" y="65"/>
                    </a:lnTo>
                    <a:lnTo>
                      <a:pt x="66" y="79"/>
                    </a:lnTo>
                    <a:lnTo>
                      <a:pt x="78" y="88"/>
                    </a:lnTo>
                    <a:lnTo>
                      <a:pt x="90" y="94"/>
                    </a:lnTo>
                    <a:lnTo>
                      <a:pt x="98" y="94"/>
                    </a:lnTo>
                    <a:lnTo>
                      <a:pt x="96" y="114"/>
                    </a:lnTo>
                    <a:lnTo>
                      <a:pt x="98" y="94"/>
                    </a:lnTo>
                    <a:lnTo>
                      <a:pt x="106" y="96"/>
                    </a:lnTo>
                    <a:lnTo>
                      <a:pt x="109" y="103"/>
                    </a:lnTo>
                    <a:lnTo>
                      <a:pt x="107" y="111"/>
                    </a:lnTo>
                    <a:lnTo>
                      <a:pt x="100" y="115"/>
                    </a:lnTo>
                    <a:lnTo>
                      <a:pt x="101" y="95"/>
                    </a:lnTo>
                    <a:close/>
                  </a:path>
                </a:pathLst>
              </a:custGeom>
              <a:solidFill>
                <a:srgbClr val="000000"/>
              </a:solidFill>
              <a:ln w="9525">
                <a:noFill/>
                <a:round/>
              </a:ln>
            </p:spPr>
            <p:txBody>
              <a:bodyPr/>
              <a:lstStyle/>
              <a:p>
                <a:endParaRPr lang="zh-CN" altLang="en-US"/>
              </a:p>
            </p:txBody>
          </p:sp>
          <p:sp>
            <p:nvSpPr>
              <p:cNvPr id="17985" name="Freeform 444"/>
              <p:cNvSpPr/>
              <p:nvPr/>
            </p:nvSpPr>
            <p:spPr bwMode="auto">
              <a:xfrm>
                <a:off x="1570" y="1685"/>
                <a:ext cx="60" cy="16"/>
              </a:xfrm>
              <a:custGeom>
                <a:avLst/>
                <a:gdLst>
                  <a:gd name="T0" fmla="*/ 0 w 120"/>
                  <a:gd name="T1" fmla="*/ 1 h 32"/>
                  <a:gd name="T2" fmla="*/ 1 w 120"/>
                  <a:gd name="T3" fmla="*/ 1 h 32"/>
                  <a:gd name="T4" fmla="*/ 1 w 120"/>
                  <a:gd name="T5" fmla="*/ 1 h 32"/>
                  <a:gd name="T6" fmla="*/ 1 w 120"/>
                  <a:gd name="T7" fmla="*/ 0 h 32"/>
                  <a:gd name="T8" fmla="*/ 1 w 120"/>
                  <a:gd name="T9" fmla="*/ 0 h 32"/>
                  <a:gd name="T10" fmla="*/ 1 w 120"/>
                  <a:gd name="T11" fmla="*/ 1 h 32"/>
                  <a:gd name="T12" fmla="*/ 1 w 120"/>
                  <a:gd name="T13" fmla="*/ 1 h 32"/>
                  <a:gd name="T14" fmla="*/ 1 w 120"/>
                  <a:gd name="T15" fmla="*/ 1 h 32"/>
                  <a:gd name="T16" fmla="*/ 1 w 120"/>
                  <a:gd name="T17" fmla="*/ 1 h 32"/>
                  <a:gd name="T18" fmla="*/ 1 w 120"/>
                  <a:gd name="T19" fmla="*/ 1 h 32"/>
                  <a:gd name="T20" fmla="*/ 1 w 120"/>
                  <a:gd name="T21" fmla="*/ 1 h 32"/>
                  <a:gd name="T22" fmla="*/ 1 w 120"/>
                  <a:gd name="T23" fmla="*/ 1 h 32"/>
                  <a:gd name="T24" fmla="*/ 1 w 120"/>
                  <a:gd name="T25" fmla="*/ 1 h 32"/>
                  <a:gd name="T26" fmla="*/ 1 w 120"/>
                  <a:gd name="T27" fmla="*/ 1 h 32"/>
                  <a:gd name="T28" fmla="*/ 1 w 120"/>
                  <a:gd name="T29" fmla="*/ 1 h 32"/>
                  <a:gd name="T30" fmla="*/ 1 w 120"/>
                  <a:gd name="T31" fmla="*/ 1 h 32"/>
                  <a:gd name="T32" fmla="*/ 1 w 120"/>
                  <a:gd name="T33" fmla="*/ 1 h 32"/>
                  <a:gd name="T34" fmla="*/ 1 w 120"/>
                  <a:gd name="T35" fmla="*/ 1 h 32"/>
                  <a:gd name="T36" fmla="*/ 0 w 120"/>
                  <a:gd name="T37" fmla="*/ 1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32"/>
                  <a:gd name="T59" fmla="*/ 120 w 120"/>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32">
                    <a:moveTo>
                      <a:pt x="0" y="7"/>
                    </a:moveTo>
                    <a:lnTo>
                      <a:pt x="14" y="3"/>
                    </a:lnTo>
                    <a:lnTo>
                      <a:pt x="27" y="2"/>
                    </a:lnTo>
                    <a:lnTo>
                      <a:pt x="40" y="0"/>
                    </a:lnTo>
                    <a:lnTo>
                      <a:pt x="54" y="0"/>
                    </a:lnTo>
                    <a:lnTo>
                      <a:pt x="70" y="2"/>
                    </a:lnTo>
                    <a:lnTo>
                      <a:pt x="86" y="4"/>
                    </a:lnTo>
                    <a:lnTo>
                      <a:pt x="102" y="7"/>
                    </a:lnTo>
                    <a:lnTo>
                      <a:pt x="120" y="13"/>
                    </a:lnTo>
                    <a:lnTo>
                      <a:pt x="115" y="32"/>
                    </a:lnTo>
                    <a:lnTo>
                      <a:pt x="97" y="28"/>
                    </a:lnTo>
                    <a:lnTo>
                      <a:pt x="81" y="25"/>
                    </a:lnTo>
                    <a:lnTo>
                      <a:pt x="68" y="22"/>
                    </a:lnTo>
                    <a:lnTo>
                      <a:pt x="54" y="21"/>
                    </a:lnTo>
                    <a:lnTo>
                      <a:pt x="40" y="21"/>
                    </a:lnTo>
                    <a:lnTo>
                      <a:pt x="29" y="22"/>
                    </a:lnTo>
                    <a:lnTo>
                      <a:pt x="16" y="23"/>
                    </a:lnTo>
                    <a:lnTo>
                      <a:pt x="5" y="26"/>
                    </a:lnTo>
                    <a:lnTo>
                      <a:pt x="0" y="7"/>
                    </a:lnTo>
                    <a:close/>
                  </a:path>
                </a:pathLst>
              </a:custGeom>
              <a:solidFill>
                <a:srgbClr val="000000"/>
              </a:solidFill>
              <a:ln w="9525">
                <a:noFill/>
                <a:round/>
              </a:ln>
            </p:spPr>
            <p:txBody>
              <a:bodyPr/>
              <a:lstStyle/>
              <a:p>
                <a:endParaRPr lang="zh-CN" altLang="en-US"/>
              </a:p>
            </p:txBody>
          </p:sp>
          <p:sp>
            <p:nvSpPr>
              <p:cNvPr id="17986" name="Freeform 445"/>
              <p:cNvSpPr/>
              <p:nvPr/>
            </p:nvSpPr>
            <p:spPr bwMode="auto">
              <a:xfrm>
                <a:off x="1567" y="1689"/>
                <a:ext cx="5" cy="9"/>
              </a:xfrm>
              <a:custGeom>
                <a:avLst/>
                <a:gdLst>
                  <a:gd name="T0" fmla="*/ 1 w 10"/>
                  <a:gd name="T1" fmla="*/ 0 h 19"/>
                  <a:gd name="T2" fmla="*/ 1 w 10"/>
                  <a:gd name="T3" fmla="*/ 0 h 19"/>
                  <a:gd name="T4" fmla="*/ 0 w 10"/>
                  <a:gd name="T5" fmla="*/ 0 h 19"/>
                  <a:gd name="T6" fmla="*/ 0 w 10"/>
                  <a:gd name="T7" fmla="*/ 0 h 19"/>
                  <a:gd name="T8" fmla="*/ 1 w 10"/>
                  <a:gd name="T9" fmla="*/ 0 h 19"/>
                  <a:gd name="T10" fmla="*/ 1 w 10"/>
                  <a:gd name="T11" fmla="*/ 0 h 19"/>
                  <a:gd name="T12" fmla="*/ 0 60000 65536"/>
                  <a:gd name="T13" fmla="*/ 0 60000 65536"/>
                  <a:gd name="T14" fmla="*/ 0 60000 65536"/>
                  <a:gd name="T15" fmla="*/ 0 60000 65536"/>
                  <a:gd name="T16" fmla="*/ 0 60000 65536"/>
                  <a:gd name="T17" fmla="*/ 0 60000 65536"/>
                  <a:gd name="T18" fmla="*/ 0 w 10"/>
                  <a:gd name="T19" fmla="*/ 0 h 19"/>
                  <a:gd name="T20" fmla="*/ 10 w 10"/>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0" h="19">
                    <a:moveTo>
                      <a:pt x="10" y="19"/>
                    </a:moveTo>
                    <a:lnTo>
                      <a:pt x="3" y="18"/>
                    </a:lnTo>
                    <a:lnTo>
                      <a:pt x="0" y="11"/>
                    </a:lnTo>
                    <a:lnTo>
                      <a:pt x="0" y="5"/>
                    </a:lnTo>
                    <a:lnTo>
                      <a:pt x="5" y="0"/>
                    </a:lnTo>
                    <a:lnTo>
                      <a:pt x="10" y="19"/>
                    </a:lnTo>
                    <a:close/>
                  </a:path>
                </a:pathLst>
              </a:custGeom>
              <a:solidFill>
                <a:srgbClr val="000000"/>
              </a:solidFill>
              <a:ln w="9525">
                <a:noFill/>
                <a:round/>
              </a:ln>
            </p:spPr>
            <p:txBody>
              <a:bodyPr/>
              <a:lstStyle/>
              <a:p>
                <a:endParaRPr lang="zh-CN" altLang="en-US"/>
              </a:p>
            </p:txBody>
          </p:sp>
          <p:sp>
            <p:nvSpPr>
              <p:cNvPr id="17987" name="Freeform 446"/>
              <p:cNvSpPr/>
              <p:nvPr/>
            </p:nvSpPr>
            <p:spPr bwMode="auto">
              <a:xfrm>
                <a:off x="1639" y="1632"/>
                <a:ext cx="14" cy="45"/>
              </a:xfrm>
              <a:custGeom>
                <a:avLst/>
                <a:gdLst>
                  <a:gd name="T0" fmla="*/ 0 w 29"/>
                  <a:gd name="T1" fmla="*/ 0 h 88"/>
                  <a:gd name="T2" fmla="*/ 0 w 29"/>
                  <a:gd name="T3" fmla="*/ 1 h 88"/>
                  <a:gd name="T4" fmla="*/ 0 w 29"/>
                  <a:gd name="T5" fmla="*/ 1 h 88"/>
                  <a:gd name="T6" fmla="*/ 0 w 29"/>
                  <a:gd name="T7" fmla="*/ 1 h 88"/>
                  <a:gd name="T8" fmla="*/ 0 w 29"/>
                  <a:gd name="T9" fmla="*/ 1 h 88"/>
                  <a:gd name="T10" fmla="*/ 0 w 29"/>
                  <a:gd name="T11" fmla="*/ 1 h 88"/>
                  <a:gd name="T12" fmla="*/ 0 w 29"/>
                  <a:gd name="T13" fmla="*/ 1 h 88"/>
                  <a:gd name="T14" fmla="*/ 0 w 29"/>
                  <a:gd name="T15" fmla="*/ 1 h 88"/>
                  <a:gd name="T16" fmla="*/ 0 w 29"/>
                  <a:gd name="T17" fmla="*/ 1 h 88"/>
                  <a:gd name="T18" fmla="*/ 0 w 29"/>
                  <a:gd name="T19" fmla="*/ 1 h 88"/>
                  <a:gd name="T20" fmla="*/ 0 w 29"/>
                  <a:gd name="T21" fmla="*/ 1 h 88"/>
                  <a:gd name="T22" fmla="*/ 0 w 29"/>
                  <a:gd name="T23" fmla="*/ 1 h 88"/>
                  <a:gd name="T24" fmla="*/ 0 w 29"/>
                  <a:gd name="T25" fmla="*/ 1 h 88"/>
                  <a:gd name="T26" fmla="*/ 0 w 29"/>
                  <a:gd name="T27" fmla="*/ 1 h 88"/>
                  <a:gd name="T28" fmla="*/ 0 w 29"/>
                  <a:gd name="T29" fmla="*/ 1 h 88"/>
                  <a:gd name="T30" fmla="*/ 0 w 29"/>
                  <a:gd name="T31" fmla="*/ 1 h 88"/>
                  <a:gd name="T32" fmla="*/ 0 w 29"/>
                  <a:gd name="T33" fmla="*/ 1 h 88"/>
                  <a:gd name="T34" fmla="*/ 0 w 29"/>
                  <a:gd name="T35" fmla="*/ 1 h 88"/>
                  <a:gd name="T36" fmla="*/ 0 w 29"/>
                  <a:gd name="T37" fmla="*/ 1 h 88"/>
                  <a:gd name="T38" fmla="*/ 0 w 29"/>
                  <a:gd name="T39" fmla="*/ 1 h 88"/>
                  <a:gd name="T40" fmla="*/ 0 w 29"/>
                  <a:gd name="T41" fmla="*/ 1 h 88"/>
                  <a:gd name="T42" fmla="*/ 0 w 29"/>
                  <a:gd name="T43" fmla="*/ 1 h 88"/>
                  <a:gd name="T44" fmla="*/ 0 w 29"/>
                  <a:gd name="T45" fmla="*/ 1 h 88"/>
                  <a:gd name="T46" fmla="*/ 0 w 29"/>
                  <a:gd name="T47" fmla="*/ 1 h 88"/>
                  <a:gd name="T48" fmla="*/ 0 w 29"/>
                  <a:gd name="T49" fmla="*/ 1 h 88"/>
                  <a:gd name="T50" fmla="*/ 0 w 29"/>
                  <a:gd name="T51" fmla="*/ 1 h 88"/>
                  <a:gd name="T52" fmla="*/ 0 w 29"/>
                  <a:gd name="T53" fmla="*/ 1 h 88"/>
                  <a:gd name="T54" fmla="*/ 0 w 29"/>
                  <a:gd name="T55" fmla="*/ 1 h 88"/>
                  <a:gd name="T56" fmla="*/ 0 w 29"/>
                  <a:gd name="T57" fmla="*/ 1 h 88"/>
                  <a:gd name="T58" fmla="*/ 0 w 29"/>
                  <a:gd name="T59" fmla="*/ 1 h 88"/>
                  <a:gd name="T60" fmla="*/ 0 w 29"/>
                  <a:gd name="T61" fmla="*/ 1 h 88"/>
                  <a:gd name="T62" fmla="*/ 0 w 29"/>
                  <a:gd name="T63" fmla="*/ 1 h 88"/>
                  <a:gd name="T64" fmla="*/ 0 w 29"/>
                  <a:gd name="T65" fmla="*/ 0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88"/>
                  <a:gd name="T101" fmla="*/ 29 w 29"/>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88">
                    <a:moveTo>
                      <a:pt x="11" y="0"/>
                    </a:moveTo>
                    <a:lnTo>
                      <a:pt x="8" y="1"/>
                    </a:lnTo>
                    <a:lnTo>
                      <a:pt x="6" y="3"/>
                    </a:lnTo>
                    <a:lnTo>
                      <a:pt x="4" y="8"/>
                    </a:lnTo>
                    <a:lnTo>
                      <a:pt x="3" y="14"/>
                    </a:lnTo>
                    <a:lnTo>
                      <a:pt x="1" y="20"/>
                    </a:lnTo>
                    <a:lnTo>
                      <a:pt x="0" y="27"/>
                    </a:lnTo>
                    <a:lnTo>
                      <a:pt x="0" y="37"/>
                    </a:lnTo>
                    <a:lnTo>
                      <a:pt x="0" y="45"/>
                    </a:lnTo>
                    <a:lnTo>
                      <a:pt x="1" y="54"/>
                    </a:lnTo>
                    <a:lnTo>
                      <a:pt x="4" y="63"/>
                    </a:lnTo>
                    <a:lnTo>
                      <a:pt x="6" y="70"/>
                    </a:lnTo>
                    <a:lnTo>
                      <a:pt x="8" y="77"/>
                    </a:lnTo>
                    <a:lnTo>
                      <a:pt x="11" y="81"/>
                    </a:lnTo>
                    <a:lnTo>
                      <a:pt x="14" y="86"/>
                    </a:lnTo>
                    <a:lnTo>
                      <a:pt x="16" y="88"/>
                    </a:lnTo>
                    <a:lnTo>
                      <a:pt x="20" y="88"/>
                    </a:lnTo>
                    <a:lnTo>
                      <a:pt x="22" y="87"/>
                    </a:lnTo>
                    <a:lnTo>
                      <a:pt x="24" y="85"/>
                    </a:lnTo>
                    <a:lnTo>
                      <a:pt x="25" y="80"/>
                    </a:lnTo>
                    <a:lnTo>
                      <a:pt x="28" y="74"/>
                    </a:lnTo>
                    <a:lnTo>
                      <a:pt x="28" y="69"/>
                    </a:lnTo>
                    <a:lnTo>
                      <a:pt x="29" y="61"/>
                    </a:lnTo>
                    <a:lnTo>
                      <a:pt x="29" y="53"/>
                    </a:lnTo>
                    <a:lnTo>
                      <a:pt x="29" y="43"/>
                    </a:lnTo>
                    <a:lnTo>
                      <a:pt x="28" y="34"/>
                    </a:lnTo>
                    <a:lnTo>
                      <a:pt x="25" y="26"/>
                    </a:lnTo>
                    <a:lnTo>
                      <a:pt x="23" y="18"/>
                    </a:lnTo>
                    <a:lnTo>
                      <a:pt x="22" y="12"/>
                    </a:lnTo>
                    <a:lnTo>
                      <a:pt x="19" y="7"/>
                    </a:lnTo>
                    <a:lnTo>
                      <a:pt x="16" y="3"/>
                    </a:lnTo>
                    <a:lnTo>
                      <a:pt x="14" y="1"/>
                    </a:lnTo>
                    <a:lnTo>
                      <a:pt x="11" y="0"/>
                    </a:lnTo>
                    <a:close/>
                  </a:path>
                </a:pathLst>
              </a:custGeom>
              <a:solidFill>
                <a:srgbClr val="000000"/>
              </a:solidFill>
              <a:ln w="9525">
                <a:noFill/>
                <a:round/>
              </a:ln>
            </p:spPr>
            <p:txBody>
              <a:bodyPr/>
              <a:lstStyle/>
              <a:p>
                <a:endParaRPr lang="zh-CN" altLang="en-US"/>
              </a:p>
            </p:txBody>
          </p:sp>
          <p:sp>
            <p:nvSpPr>
              <p:cNvPr id="17988" name="Freeform 447"/>
              <p:cNvSpPr/>
              <p:nvPr/>
            </p:nvSpPr>
            <p:spPr bwMode="auto">
              <a:xfrm>
                <a:off x="1635" y="1627"/>
                <a:ext cx="11" cy="28"/>
              </a:xfrm>
              <a:custGeom>
                <a:avLst/>
                <a:gdLst>
                  <a:gd name="T0" fmla="*/ 0 w 23"/>
                  <a:gd name="T1" fmla="*/ 0 h 57"/>
                  <a:gd name="T2" fmla="*/ 0 w 23"/>
                  <a:gd name="T3" fmla="*/ 0 h 57"/>
                  <a:gd name="T4" fmla="*/ 0 w 23"/>
                  <a:gd name="T5" fmla="*/ 0 h 57"/>
                  <a:gd name="T6" fmla="*/ 0 w 23"/>
                  <a:gd name="T7" fmla="*/ 0 h 57"/>
                  <a:gd name="T8" fmla="*/ 0 w 23"/>
                  <a:gd name="T9" fmla="*/ 0 h 57"/>
                  <a:gd name="T10" fmla="*/ 0 w 23"/>
                  <a:gd name="T11" fmla="*/ 0 h 57"/>
                  <a:gd name="T12" fmla="*/ 0 w 23"/>
                  <a:gd name="T13" fmla="*/ 0 h 57"/>
                  <a:gd name="T14" fmla="*/ 0 w 23"/>
                  <a:gd name="T15" fmla="*/ 0 h 57"/>
                  <a:gd name="T16" fmla="*/ 0 w 23"/>
                  <a:gd name="T17" fmla="*/ 0 h 57"/>
                  <a:gd name="T18" fmla="*/ 0 w 23"/>
                  <a:gd name="T19" fmla="*/ 0 h 57"/>
                  <a:gd name="T20" fmla="*/ 0 w 23"/>
                  <a:gd name="T21" fmla="*/ 0 h 57"/>
                  <a:gd name="T22" fmla="*/ 0 w 23"/>
                  <a:gd name="T23" fmla="*/ 0 h 57"/>
                  <a:gd name="T24" fmla="*/ 0 w 23"/>
                  <a:gd name="T25" fmla="*/ 0 h 57"/>
                  <a:gd name="T26" fmla="*/ 0 w 23"/>
                  <a:gd name="T27" fmla="*/ 0 h 57"/>
                  <a:gd name="T28" fmla="*/ 0 w 23"/>
                  <a:gd name="T29" fmla="*/ 0 h 57"/>
                  <a:gd name="T30" fmla="*/ 0 w 23"/>
                  <a:gd name="T31" fmla="*/ 0 h 57"/>
                  <a:gd name="T32" fmla="*/ 0 w 23"/>
                  <a:gd name="T33" fmla="*/ 0 h 57"/>
                  <a:gd name="T34" fmla="*/ 0 w 23"/>
                  <a:gd name="T35" fmla="*/ 0 h 57"/>
                  <a:gd name="T36" fmla="*/ 0 w 23"/>
                  <a:gd name="T37" fmla="*/ 0 h 57"/>
                  <a:gd name="T38" fmla="*/ 0 w 23"/>
                  <a:gd name="T39" fmla="*/ 0 h 57"/>
                  <a:gd name="T40" fmla="*/ 0 w 23"/>
                  <a:gd name="T41" fmla="*/ 0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57"/>
                  <a:gd name="T65" fmla="*/ 23 w 23"/>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57">
                    <a:moveTo>
                      <a:pt x="0" y="57"/>
                    </a:moveTo>
                    <a:lnTo>
                      <a:pt x="0" y="56"/>
                    </a:lnTo>
                    <a:lnTo>
                      <a:pt x="0" y="48"/>
                    </a:lnTo>
                    <a:lnTo>
                      <a:pt x="0" y="37"/>
                    </a:lnTo>
                    <a:lnTo>
                      <a:pt x="1" y="29"/>
                    </a:lnTo>
                    <a:lnTo>
                      <a:pt x="2" y="22"/>
                    </a:lnTo>
                    <a:lnTo>
                      <a:pt x="4" y="14"/>
                    </a:lnTo>
                    <a:lnTo>
                      <a:pt x="7" y="8"/>
                    </a:lnTo>
                    <a:lnTo>
                      <a:pt x="12" y="4"/>
                    </a:lnTo>
                    <a:lnTo>
                      <a:pt x="20" y="0"/>
                    </a:lnTo>
                    <a:lnTo>
                      <a:pt x="20" y="21"/>
                    </a:lnTo>
                    <a:lnTo>
                      <a:pt x="23" y="20"/>
                    </a:lnTo>
                    <a:lnTo>
                      <a:pt x="22" y="23"/>
                    </a:lnTo>
                    <a:lnTo>
                      <a:pt x="21" y="27"/>
                    </a:lnTo>
                    <a:lnTo>
                      <a:pt x="20" y="34"/>
                    </a:lnTo>
                    <a:lnTo>
                      <a:pt x="18" y="39"/>
                    </a:lnTo>
                    <a:lnTo>
                      <a:pt x="18" y="48"/>
                    </a:lnTo>
                    <a:lnTo>
                      <a:pt x="18" y="56"/>
                    </a:lnTo>
                    <a:lnTo>
                      <a:pt x="18" y="54"/>
                    </a:lnTo>
                    <a:lnTo>
                      <a:pt x="0" y="57"/>
                    </a:lnTo>
                    <a:close/>
                  </a:path>
                </a:pathLst>
              </a:custGeom>
              <a:solidFill>
                <a:srgbClr val="000000"/>
              </a:solidFill>
              <a:ln w="9525">
                <a:noFill/>
                <a:round/>
              </a:ln>
            </p:spPr>
            <p:txBody>
              <a:bodyPr/>
              <a:lstStyle/>
              <a:p>
                <a:endParaRPr lang="zh-CN" altLang="en-US"/>
              </a:p>
            </p:txBody>
          </p:sp>
          <p:sp>
            <p:nvSpPr>
              <p:cNvPr id="17989" name="Freeform 448"/>
              <p:cNvSpPr/>
              <p:nvPr/>
            </p:nvSpPr>
            <p:spPr bwMode="auto">
              <a:xfrm>
                <a:off x="1635" y="1654"/>
                <a:ext cx="14" cy="28"/>
              </a:xfrm>
              <a:custGeom>
                <a:avLst/>
                <a:gdLst>
                  <a:gd name="T0" fmla="*/ 0 w 30"/>
                  <a:gd name="T1" fmla="*/ 1 h 56"/>
                  <a:gd name="T2" fmla="*/ 0 w 30"/>
                  <a:gd name="T3" fmla="*/ 1 h 56"/>
                  <a:gd name="T4" fmla="*/ 0 w 30"/>
                  <a:gd name="T5" fmla="*/ 1 h 56"/>
                  <a:gd name="T6" fmla="*/ 0 w 30"/>
                  <a:gd name="T7" fmla="*/ 1 h 56"/>
                  <a:gd name="T8" fmla="*/ 0 w 30"/>
                  <a:gd name="T9" fmla="*/ 1 h 56"/>
                  <a:gd name="T10" fmla="*/ 0 w 30"/>
                  <a:gd name="T11" fmla="*/ 1 h 56"/>
                  <a:gd name="T12" fmla="*/ 0 w 30"/>
                  <a:gd name="T13" fmla="*/ 1 h 56"/>
                  <a:gd name="T14" fmla="*/ 0 w 30"/>
                  <a:gd name="T15" fmla="*/ 1 h 56"/>
                  <a:gd name="T16" fmla="*/ 0 w 30"/>
                  <a:gd name="T17" fmla="*/ 1 h 56"/>
                  <a:gd name="T18" fmla="*/ 0 w 30"/>
                  <a:gd name="T19" fmla="*/ 1 h 56"/>
                  <a:gd name="T20" fmla="*/ 0 w 30"/>
                  <a:gd name="T21" fmla="*/ 0 h 56"/>
                  <a:gd name="T22" fmla="*/ 0 w 30"/>
                  <a:gd name="T23" fmla="*/ 1 h 56"/>
                  <a:gd name="T24" fmla="*/ 0 w 30"/>
                  <a:gd name="T25" fmla="*/ 1 h 56"/>
                  <a:gd name="T26" fmla="*/ 0 w 30"/>
                  <a:gd name="T27" fmla="*/ 1 h 56"/>
                  <a:gd name="T28" fmla="*/ 0 w 30"/>
                  <a:gd name="T29" fmla="*/ 1 h 56"/>
                  <a:gd name="T30" fmla="*/ 0 w 30"/>
                  <a:gd name="T31" fmla="*/ 1 h 56"/>
                  <a:gd name="T32" fmla="*/ 0 w 30"/>
                  <a:gd name="T33" fmla="*/ 1 h 56"/>
                  <a:gd name="T34" fmla="*/ 0 w 30"/>
                  <a:gd name="T35" fmla="*/ 1 h 56"/>
                  <a:gd name="T36" fmla="*/ 0 w 30"/>
                  <a:gd name="T37" fmla="*/ 1 h 56"/>
                  <a:gd name="T38" fmla="*/ 0 w 30"/>
                  <a:gd name="T39" fmla="*/ 1 h 56"/>
                  <a:gd name="T40" fmla="*/ 0 w 30"/>
                  <a:gd name="T41" fmla="*/ 1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56"/>
                  <a:gd name="T65" fmla="*/ 30 w 30"/>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56">
                    <a:moveTo>
                      <a:pt x="29" y="56"/>
                    </a:moveTo>
                    <a:lnTo>
                      <a:pt x="30" y="56"/>
                    </a:lnTo>
                    <a:lnTo>
                      <a:pt x="23" y="54"/>
                    </a:lnTo>
                    <a:lnTo>
                      <a:pt x="16" y="50"/>
                    </a:lnTo>
                    <a:lnTo>
                      <a:pt x="12" y="44"/>
                    </a:lnTo>
                    <a:lnTo>
                      <a:pt x="9" y="37"/>
                    </a:lnTo>
                    <a:lnTo>
                      <a:pt x="6" y="29"/>
                    </a:lnTo>
                    <a:lnTo>
                      <a:pt x="4" y="22"/>
                    </a:lnTo>
                    <a:lnTo>
                      <a:pt x="1" y="12"/>
                    </a:lnTo>
                    <a:lnTo>
                      <a:pt x="0" y="3"/>
                    </a:lnTo>
                    <a:lnTo>
                      <a:pt x="18" y="0"/>
                    </a:lnTo>
                    <a:lnTo>
                      <a:pt x="20" y="10"/>
                    </a:lnTo>
                    <a:lnTo>
                      <a:pt x="22" y="18"/>
                    </a:lnTo>
                    <a:lnTo>
                      <a:pt x="24" y="25"/>
                    </a:lnTo>
                    <a:lnTo>
                      <a:pt x="25" y="30"/>
                    </a:lnTo>
                    <a:lnTo>
                      <a:pt x="28" y="33"/>
                    </a:lnTo>
                    <a:lnTo>
                      <a:pt x="30" y="36"/>
                    </a:lnTo>
                    <a:lnTo>
                      <a:pt x="28" y="36"/>
                    </a:lnTo>
                    <a:lnTo>
                      <a:pt x="28" y="35"/>
                    </a:lnTo>
                    <a:lnTo>
                      <a:pt x="29" y="35"/>
                    </a:lnTo>
                    <a:lnTo>
                      <a:pt x="29" y="56"/>
                    </a:lnTo>
                    <a:close/>
                  </a:path>
                </a:pathLst>
              </a:custGeom>
              <a:solidFill>
                <a:srgbClr val="000000"/>
              </a:solidFill>
              <a:ln w="9525">
                <a:noFill/>
                <a:round/>
              </a:ln>
            </p:spPr>
            <p:txBody>
              <a:bodyPr/>
              <a:lstStyle/>
              <a:p>
                <a:endParaRPr lang="zh-CN" altLang="en-US"/>
              </a:p>
            </p:txBody>
          </p:sp>
          <p:sp>
            <p:nvSpPr>
              <p:cNvPr id="17990" name="Freeform 449"/>
              <p:cNvSpPr/>
              <p:nvPr/>
            </p:nvSpPr>
            <p:spPr bwMode="auto">
              <a:xfrm>
                <a:off x="1647" y="1654"/>
                <a:ext cx="11" cy="28"/>
              </a:xfrm>
              <a:custGeom>
                <a:avLst/>
                <a:gdLst>
                  <a:gd name="T0" fmla="*/ 1 w 22"/>
                  <a:gd name="T1" fmla="*/ 0 h 57"/>
                  <a:gd name="T2" fmla="*/ 1 w 22"/>
                  <a:gd name="T3" fmla="*/ 0 h 57"/>
                  <a:gd name="T4" fmla="*/ 1 w 22"/>
                  <a:gd name="T5" fmla="*/ 0 h 57"/>
                  <a:gd name="T6" fmla="*/ 1 w 22"/>
                  <a:gd name="T7" fmla="*/ 0 h 57"/>
                  <a:gd name="T8" fmla="*/ 1 w 22"/>
                  <a:gd name="T9" fmla="*/ 0 h 57"/>
                  <a:gd name="T10" fmla="*/ 1 w 22"/>
                  <a:gd name="T11" fmla="*/ 0 h 57"/>
                  <a:gd name="T12" fmla="*/ 1 w 22"/>
                  <a:gd name="T13" fmla="*/ 0 h 57"/>
                  <a:gd name="T14" fmla="*/ 1 w 22"/>
                  <a:gd name="T15" fmla="*/ 0 h 57"/>
                  <a:gd name="T16" fmla="*/ 1 w 22"/>
                  <a:gd name="T17" fmla="*/ 0 h 57"/>
                  <a:gd name="T18" fmla="*/ 1 w 22"/>
                  <a:gd name="T19" fmla="*/ 0 h 57"/>
                  <a:gd name="T20" fmla="*/ 1 w 22"/>
                  <a:gd name="T21" fmla="*/ 0 h 57"/>
                  <a:gd name="T22" fmla="*/ 0 w 22"/>
                  <a:gd name="T23" fmla="*/ 0 h 57"/>
                  <a:gd name="T24" fmla="*/ 0 w 22"/>
                  <a:gd name="T25" fmla="*/ 0 h 57"/>
                  <a:gd name="T26" fmla="*/ 0 w 22"/>
                  <a:gd name="T27" fmla="*/ 0 h 57"/>
                  <a:gd name="T28" fmla="*/ 1 w 22"/>
                  <a:gd name="T29" fmla="*/ 0 h 57"/>
                  <a:gd name="T30" fmla="*/ 1 w 22"/>
                  <a:gd name="T31" fmla="*/ 0 h 57"/>
                  <a:gd name="T32" fmla="*/ 1 w 22"/>
                  <a:gd name="T33" fmla="*/ 0 h 57"/>
                  <a:gd name="T34" fmla="*/ 1 w 22"/>
                  <a:gd name="T35" fmla="*/ 0 h 57"/>
                  <a:gd name="T36" fmla="*/ 1 w 22"/>
                  <a:gd name="T37" fmla="*/ 0 h 57"/>
                  <a:gd name="T38" fmla="*/ 1 w 22"/>
                  <a:gd name="T39" fmla="*/ 0 h 57"/>
                  <a:gd name="T40" fmla="*/ 1 w 22"/>
                  <a:gd name="T41" fmla="*/ 0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57"/>
                  <a:gd name="T65" fmla="*/ 22 w 22"/>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57">
                    <a:moveTo>
                      <a:pt x="22" y="0"/>
                    </a:moveTo>
                    <a:lnTo>
                      <a:pt x="22" y="1"/>
                    </a:lnTo>
                    <a:lnTo>
                      <a:pt x="22" y="11"/>
                    </a:lnTo>
                    <a:lnTo>
                      <a:pt x="22" y="20"/>
                    </a:lnTo>
                    <a:lnTo>
                      <a:pt x="21" y="28"/>
                    </a:lnTo>
                    <a:lnTo>
                      <a:pt x="21" y="35"/>
                    </a:lnTo>
                    <a:lnTo>
                      <a:pt x="18" y="43"/>
                    </a:lnTo>
                    <a:lnTo>
                      <a:pt x="16" y="47"/>
                    </a:lnTo>
                    <a:lnTo>
                      <a:pt x="12" y="53"/>
                    </a:lnTo>
                    <a:lnTo>
                      <a:pt x="4" y="57"/>
                    </a:lnTo>
                    <a:lnTo>
                      <a:pt x="4" y="36"/>
                    </a:lnTo>
                    <a:lnTo>
                      <a:pt x="0" y="37"/>
                    </a:lnTo>
                    <a:lnTo>
                      <a:pt x="0" y="38"/>
                    </a:lnTo>
                    <a:lnTo>
                      <a:pt x="0" y="34"/>
                    </a:lnTo>
                    <a:lnTo>
                      <a:pt x="3" y="30"/>
                    </a:lnTo>
                    <a:lnTo>
                      <a:pt x="3" y="26"/>
                    </a:lnTo>
                    <a:lnTo>
                      <a:pt x="4" y="18"/>
                    </a:lnTo>
                    <a:lnTo>
                      <a:pt x="4" y="11"/>
                    </a:lnTo>
                    <a:lnTo>
                      <a:pt x="4" y="1"/>
                    </a:lnTo>
                    <a:lnTo>
                      <a:pt x="4" y="3"/>
                    </a:lnTo>
                    <a:lnTo>
                      <a:pt x="22" y="0"/>
                    </a:lnTo>
                    <a:close/>
                  </a:path>
                </a:pathLst>
              </a:custGeom>
              <a:solidFill>
                <a:srgbClr val="000000"/>
              </a:solidFill>
              <a:ln w="9525">
                <a:noFill/>
                <a:round/>
              </a:ln>
            </p:spPr>
            <p:txBody>
              <a:bodyPr/>
              <a:lstStyle/>
              <a:p>
                <a:endParaRPr lang="zh-CN" altLang="en-US"/>
              </a:p>
            </p:txBody>
          </p:sp>
          <p:sp>
            <p:nvSpPr>
              <p:cNvPr id="17991" name="Freeform 450"/>
              <p:cNvSpPr/>
              <p:nvPr/>
            </p:nvSpPr>
            <p:spPr bwMode="auto">
              <a:xfrm>
                <a:off x="1644" y="1627"/>
                <a:ext cx="14" cy="28"/>
              </a:xfrm>
              <a:custGeom>
                <a:avLst/>
                <a:gdLst>
                  <a:gd name="T0" fmla="*/ 0 w 29"/>
                  <a:gd name="T1" fmla="*/ 0 h 56"/>
                  <a:gd name="T2" fmla="*/ 0 w 29"/>
                  <a:gd name="T3" fmla="*/ 0 h 56"/>
                  <a:gd name="T4" fmla="*/ 0 w 29"/>
                  <a:gd name="T5" fmla="*/ 1 h 56"/>
                  <a:gd name="T6" fmla="*/ 0 w 29"/>
                  <a:gd name="T7" fmla="*/ 1 h 56"/>
                  <a:gd name="T8" fmla="*/ 0 w 29"/>
                  <a:gd name="T9" fmla="*/ 1 h 56"/>
                  <a:gd name="T10" fmla="*/ 0 w 29"/>
                  <a:gd name="T11" fmla="*/ 1 h 56"/>
                  <a:gd name="T12" fmla="*/ 0 w 29"/>
                  <a:gd name="T13" fmla="*/ 1 h 56"/>
                  <a:gd name="T14" fmla="*/ 0 w 29"/>
                  <a:gd name="T15" fmla="*/ 1 h 56"/>
                  <a:gd name="T16" fmla="*/ 0 w 29"/>
                  <a:gd name="T17" fmla="*/ 1 h 56"/>
                  <a:gd name="T18" fmla="*/ 0 w 29"/>
                  <a:gd name="T19" fmla="*/ 1 h 56"/>
                  <a:gd name="T20" fmla="*/ 0 w 29"/>
                  <a:gd name="T21" fmla="*/ 1 h 56"/>
                  <a:gd name="T22" fmla="*/ 0 w 29"/>
                  <a:gd name="T23" fmla="*/ 1 h 56"/>
                  <a:gd name="T24" fmla="*/ 0 w 29"/>
                  <a:gd name="T25" fmla="*/ 1 h 56"/>
                  <a:gd name="T26" fmla="*/ 0 w 29"/>
                  <a:gd name="T27" fmla="*/ 1 h 56"/>
                  <a:gd name="T28" fmla="*/ 0 w 29"/>
                  <a:gd name="T29" fmla="*/ 1 h 56"/>
                  <a:gd name="T30" fmla="*/ 0 w 29"/>
                  <a:gd name="T31" fmla="*/ 1 h 56"/>
                  <a:gd name="T32" fmla="*/ 0 w 29"/>
                  <a:gd name="T33" fmla="*/ 1 h 56"/>
                  <a:gd name="T34" fmla="*/ 0 w 29"/>
                  <a:gd name="T35" fmla="*/ 1 h 56"/>
                  <a:gd name="T36" fmla="*/ 0 w 29"/>
                  <a:gd name="T37" fmla="*/ 1 h 56"/>
                  <a:gd name="T38" fmla="*/ 0 w 29"/>
                  <a:gd name="T39" fmla="*/ 1 h 56"/>
                  <a:gd name="T40" fmla="*/ 0 w 29"/>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56"/>
                  <a:gd name="T65" fmla="*/ 29 w 29"/>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56">
                    <a:moveTo>
                      <a:pt x="2" y="0"/>
                    </a:moveTo>
                    <a:lnTo>
                      <a:pt x="2" y="0"/>
                    </a:lnTo>
                    <a:lnTo>
                      <a:pt x="8" y="3"/>
                    </a:lnTo>
                    <a:lnTo>
                      <a:pt x="14" y="8"/>
                    </a:lnTo>
                    <a:lnTo>
                      <a:pt x="17" y="12"/>
                    </a:lnTo>
                    <a:lnTo>
                      <a:pt x="21" y="20"/>
                    </a:lnTo>
                    <a:lnTo>
                      <a:pt x="23" y="27"/>
                    </a:lnTo>
                    <a:lnTo>
                      <a:pt x="25" y="35"/>
                    </a:lnTo>
                    <a:lnTo>
                      <a:pt x="28" y="44"/>
                    </a:lnTo>
                    <a:lnTo>
                      <a:pt x="29" y="53"/>
                    </a:lnTo>
                    <a:lnTo>
                      <a:pt x="11" y="56"/>
                    </a:lnTo>
                    <a:lnTo>
                      <a:pt x="10" y="46"/>
                    </a:lnTo>
                    <a:lnTo>
                      <a:pt x="7" y="39"/>
                    </a:lnTo>
                    <a:lnTo>
                      <a:pt x="5" y="31"/>
                    </a:lnTo>
                    <a:lnTo>
                      <a:pt x="5" y="27"/>
                    </a:lnTo>
                    <a:lnTo>
                      <a:pt x="2" y="23"/>
                    </a:lnTo>
                    <a:lnTo>
                      <a:pt x="0" y="20"/>
                    </a:lnTo>
                    <a:lnTo>
                      <a:pt x="2" y="21"/>
                    </a:lnTo>
                    <a:lnTo>
                      <a:pt x="2" y="0"/>
                    </a:lnTo>
                    <a:close/>
                  </a:path>
                </a:pathLst>
              </a:custGeom>
              <a:solidFill>
                <a:srgbClr val="000000"/>
              </a:solidFill>
              <a:ln w="9525">
                <a:noFill/>
                <a:round/>
              </a:ln>
            </p:spPr>
            <p:txBody>
              <a:bodyPr/>
              <a:lstStyle/>
              <a:p>
                <a:endParaRPr lang="zh-CN" altLang="en-US"/>
              </a:p>
            </p:txBody>
          </p:sp>
          <p:sp>
            <p:nvSpPr>
              <p:cNvPr id="17992" name="Freeform 451"/>
              <p:cNvSpPr/>
              <p:nvPr/>
            </p:nvSpPr>
            <p:spPr bwMode="auto">
              <a:xfrm>
                <a:off x="1640" y="1642"/>
                <a:ext cx="7" cy="9"/>
              </a:xfrm>
              <a:custGeom>
                <a:avLst/>
                <a:gdLst>
                  <a:gd name="T0" fmla="*/ 1 w 12"/>
                  <a:gd name="T1" fmla="*/ 0 h 19"/>
                  <a:gd name="T2" fmla="*/ 1 w 12"/>
                  <a:gd name="T3" fmla="*/ 0 h 19"/>
                  <a:gd name="T4" fmla="*/ 1 w 12"/>
                  <a:gd name="T5" fmla="*/ 0 h 19"/>
                  <a:gd name="T6" fmla="*/ 0 w 12"/>
                  <a:gd name="T7" fmla="*/ 0 h 19"/>
                  <a:gd name="T8" fmla="*/ 1 w 12"/>
                  <a:gd name="T9" fmla="*/ 0 h 19"/>
                  <a:gd name="T10" fmla="*/ 1 w 12"/>
                  <a:gd name="T11" fmla="*/ 0 h 19"/>
                  <a:gd name="T12" fmla="*/ 1 w 12"/>
                  <a:gd name="T13" fmla="*/ 0 h 19"/>
                  <a:gd name="T14" fmla="*/ 1 w 12"/>
                  <a:gd name="T15" fmla="*/ 0 h 19"/>
                  <a:gd name="T16" fmla="*/ 1 w 12"/>
                  <a:gd name="T17" fmla="*/ 0 h 19"/>
                  <a:gd name="T18" fmla="*/ 1 w 12"/>
                  <a:gd name="T19" fmla="*/ 0 h 19"/>
                  <a:gd name="T20" fmla="*/ 1 w 12"/>
                  <a:gd name="T21" fmla="*/ 0 h 19"/>
                  <a:gd name="T22" fmla="*/ 1 w 12"/>
                  <a:gd name="T23" fmla="*/ 0 h 19"/>
                  <a:gd name="T24" fmla="*/ 1 w 12"/>
                  <a:gd name="T25" fmla="*/ 0 h 19"/>
                  <a:gd name="T26" fmla="*/ 1 w 12"/>
                  <a:gd name="T27" fmla="*/ 0 h 19"/>
                  <a:gd name="T28" fmla="*/ 1 w 12"/>
                  <a:gd name="T29" fmla="*/ 0 h 19"/>
                  <a:gd name="T30" fmla="*/ 1 w 12"/>
                  <a:gd name="T31" fmla="*/ 0 h 19"/>
                  <a:gd name="T32" fmla="*/ 1 w 12"/>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9"/>
                  <a:gd name="T53" fmla="*/ 12 w 12"/>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9">
                    <a:moveTo>
                      <a:pt x="3" y="0"/>
                    </a:moveTo>
                    <a:lnTo>
                      <a:pt x="2" y="2"/>
                    </a:lnTo>
                    <a:lnTo>
                      <a:pt x="1" y="6"/>
                    </a:lnTo>
                    <a:lnTo>
                      <a:pt x="0" y="9"/>
                    </a:lnTo>
                    <a:lnTo>
                      <a:pt x="1" y="13"/>
                    </a:lnTo>
                    <a:lnTo>
                      <a:pt x="2" y="15"/>
                    </a:lnTo>
                    <a:lnTo>
                      <a:pt x="4" y="17"/>
                    </a:lnTo>
                    <a:lnTo>
                      <a:pt x="6" y="19"/>
                    </a:lnTo>
                    <a:lnTo>
                      <a:pt x="8" y="19"/>
                    </a:lnTo>
                    <a:lnTo>
                      <a:pt x="10" y="17"/>
                    </a:lnTo>
                    <a:lnTo>
                      <a:pt x="12" y="15"/>
                    </a:lnTo>
                    <a:lnTo>
                      <a:pt x="12" y="12"/>
                    </a:lnTo>
                    <a:lnTo>
                      <a:pt x="12" y="9"/>
                    </a:lnTo>
                    <a:lnTo>
                      <a:pt x="11" y="6"/>
                    </a:lnTo>
                    <a:lnTo>
                      <a:pt x="9" y="2"/>
                    </a:lnTo>
                    <a:lnTo>
                      <a:pt x="6" y="1"/>
                    </a:lnTo>
                    <a:lnTo>
                      <a:pt x="3" y="0"/>
                    </a:lnTo>
                    <a:close/>
                  </a:path>
                </a:pathLst>
              </a:custGeom>
              <a:solidFill>
                <a:srgbClr val="FFFFFF"/>
              </a:solidFill>
              <a:ln w="9525">
                <a:noFill/>
                <a:round/>
              </a:ln>
            </p:spPr>
            <p:txBody>
              <a:bodyPr/>
              <a:lstStyle/>
              <a:p>
                <a:endParaRPr lang="zh-CN" altLang="en-US"/>
              </a:p>
            </p:txBody>
          </p:sp>
          <p:sp>
            <p:nvSpPr>
              <p:cNvPr id="17993" name="Freeform 452"/>
              <p:cNvSpPr/>
              <p:nvPr/>
            </p:nvSpPr>
            <p:spPr bwMode="auto">
              <a:xfrm>
                <a:off x="1222" y="1029"/>
                <a:ext cx="882" cy="538"/>
              </a:xfrm>
              <a:custGeom>
                <a:avLst/>
                <a:gdLst>
                  <a:gd name="T0" fmla="*/ 1 w 1762"/>
                  <a:gd name="T1" fmla="*/ 1 h 1075"/>
                  <a:gd name="T2" fmla="*/ 1 w 1762"/>
                  <a:gd name="T3" fmla="*/ 1 h 1075"/>
                  <a:gd name="T4" fmla="*/ 1 w 1762"/>
                  <a:gd name="T5" fmla="*/ 1 h 1075"/>
                  <a:gd name="T6" fmla="*/ 1 w 1762"/>
                  <a:gd name="T7" fmla="*/ 1 h 1075"/>
                  <a:gd name="T8" fmla="*/ 1 w 1762"/>
                  <a:gd name="T9" fmla="*/ 1 h 1075"/>
                  <a:gd name="T10" fmla="*/ 1 w 1762"/>
                  <a:gd name="T11" fmla="*/ 1 h 1075"/>
                  <a:gd name="T12" fmla="*/ 1 w 1762"/>
                  <a:gd name="T13" fmla="*/ 1 h 1075"/>
                  <a:gd name="T14" fmla="*/ 1 w 1762"/>
                  <a:gd name="T15" fmla="*/ 1 h 1075"/>
                  <a:gd name="T16" fmla="*/ 1 w 1762"/>
                  <a:gd name="T17" fmla="*/ 1 h 1075"/>
                  <a:gd name="T18" fmla="*/ 1 w 1762"/>
                  <a:gd name="T19" fmla="*/ 1 h 1075"/>
                  <a:gd name="T20" fmla="*/ 1 w 1762"/>
                  <a:gd name="T21" fmla="*/ 1 h 1075"/>
                  <a:gd name="T22" fmla="*/ 0 w 1762"/>
                  <a:gd name="T23" fmla="*/ 1 h 1075"/>
                  <a:gd name="T24" fmla="*/ 1 w 1762"/>
                  <a:gd name="T25" fmla="*/ 1 h 1075"/>
                  <a:gd name="T26" fmla="*/ 1 w 1762"/>
                  <a:gd name="T27" fmla="*/ 1 h 1075"/>
                  <a:gd name="T28" fmla="*/ 1 w 1762"/>
                  <a:gd name="T29" fmla="*/ 1 h 1075"/>
                  <a:gd name="T30" fmla="*/ 1 w 1762"/>
                  <a:gd name="T31" fmla="*/ 1 h 1075"/>
                  <a:gd name="T32" fmla="*/ 1 w 1762"/>
                  <a:gd name="T33" fmla="*/ 1 h 1075"/>
                  <a:gd name="T34" fmla="*/ 1 w 1762"/>
                  <a:gd name="T35" fmla="*/ 1 h 1075"/>
                  <a:gd name="T36" fmla="*/ 1 w 1762"/>
                  <a:gd name="T37" fmla="*/ 1 h 1075"/>
                  <a:gd name="T38" fmla="*/ 1 w 1762"/>
                  <a:gd name="T39" fmla="*/ 1 h 1075"/>
                  <a:gd name="T40" fmla="*/ 1 w 1762"/>
                  <a:gd name="T41" fmla="*/ 1 h 1075"/>
                  <a:gd name="T42" fmla="*/ 1 w 1762"/>
                  <a:gd name="T43" fmla="*/ 1 h 1075"/>
                  <a:gd name="T44" fmla="*/ 1 w 1762"/>
                  <a:gd name="T45" fmla="*/ 1 h 1075"/>
                  <a:gd name="T46" fmla="*/ 1 w 1762"/>
                  <a:gd name="T47" fmla="*/ 1 h 1075"/>
                  <a:gd name="T48" fmla="*/ 1 w 1762"/>
                  <a:gd name="T49" fmla="*/ 1 h 1075"/>
                  <a:gd name="T50" fmla="*/ 1 w 1762"/>
                  <a:gd name="T51" fmla="*/ 1 h 1075"/>
                  <a:gd name="T52" fmla="*/ 1 w 1762"/>
                  <a:gd name="T53" fmla="*/ 1 h 1075"/>
                  <a:gd name="T54" fmla="*/ 1 w 1762"/>
                  <a:gd name="T55" fmla="*/ 1 h 1075"/>
                  <a:gd name="T56" fmla="*/ 1 w 1762"/>
                  <a:gd name="T57" fmla="*/ 1 h 1075"/>
                  <a:gd name="T58" fmla="*/ 1 w 1762"/>
                  <a:gd name="T59" fmla="*/ 1 h 1075"/>
                  <a:gd name="T60" fmla="*/ 1 w 1762"/>
                  <a:gd name="T61" fmla="*/ 1 h 1075"/>
                  <a:gd name="T62" fmla="*/ 1 w 1762"/>
                  <a:gd name="T63" fmla="*/ 1 h 1075"/>
                  <a:gd name="T64" fmla="*/ 1 w 1762"/>
                  <a:gd name="T65" fmla="*/ 1 h 1075"/>
                  <a:gd name="T66" fmla="*/ 1 w 1762"/>
                  <a:gd name="T67" fmla="*/ 1 h 1075"/>
                  <a:gd name="T68" fmla="*/ 1 w 1762"/>
                  <a:gd name="T69" fmla="*/ 1 h 1075"/>
                  <a:gd name="T70" fmla="*/ 1 w 1762"/>
                  <a:gd name="T71" fmla="*/ 1 h 1075"/>
                  <a:gd name="T72" fmla="*/ 1 w 1762"/>
                  <a:gd name="T73" fmla="*/ 1 h 1075"/>
                  <a:gd name="T74" fmla="*/ 1 w 1762"/>
                  <a:gd name="T75" fmla="*/ 1 h 1075"/>
                  <a:gd name="T76" fmla="*/ 1 w 1762"/>
                  <a:gd name="T77" fmla="*/ 1 h 1075"/>
                  <a:gd name="T78" fmla="*/ 1 w 1762"/>
                  <a:gd name="T79" fmla="*/ 1 h 1075"/>
                  <a:gd name="T80" fmla="*/ 1 w 1762"/>
                  <a:gd name="T81" fmla="*/ 1 h 1075"/>
                  <a:gd name="T82" fmla="*/ 1 w 1762"/>
                  <a:gd name="T83" fmla="*/ 1 h 1075"/>
                  <a:gd name="T84" fmla="*/ 1 w 1762"/>
                  <a:gd name="T85" fmla="*/ 1 h 1075"/>
                  <a:gd name="T86" fmla="*/ 1 w 1762"/>
                  <a:gd name="T87" fmla="*/ 1 h 1075"/>
                  <a:gd name="T88" fmla="*/ 1 w 1762"/>
                  <a:gd name="T89" fmla="*/ 1 h 1075"/>
                  <a:gd name="T90" fmla="*/ 1 w 1762"/>
                  <a:gd name="T91" fmla="*/ 1 h 1075"/>
                  <a:gd name="T92" fmla="*/ 1 w 1762"/>
                  <a:gd name="T93" fmla="*/ 1 h 1075"/>
                  <a:gd name="T94" fmla="*/ 1 w 1762"/>
                  <a:gd name="T95" fmla="*/ 1 h 10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62"/>
                  <a:gd name="T145" fmla="*/ 0 h 1075"/>
                  <a:gd name="T146" fmla="*/ 1762 w 1762"/>
                  <a:gd name="T147" fmla="*/ 1075 h 10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62" h="1075">
                    <a:moveTo>
                      <a:pt x="1762" y="1075"/>
                    </a:moveTo>
                    <a:lnTo>
                      <a:pt x="1709" y="1062"/>
                    </a:lnTo>
                    <a:lnTo>
                      <a:pt x="1655" y="1049"/>
                    </a:lnTo>
                    <a:lnTo>
                      <a:pt x="1602" y="1037"/>
                    </a:lnTo>
                    <a:lnTo>
                      <a:pt x="1548" y="1025"/>
                    </a:lnTo>
                    <a:lnTo>
                      <a:pt x="1494" y="1014"/>
                    </a:lnTo>
                    <a:lnTo>
                      <a:pt x="1441" y="1003"/>
                    </a:lnTo>
                    <a:lnTo>
                      <a:pt x="1386" y="993"/>
                    </a:lnTo>
                    <a:lnTo>
                      <a:pt x="1331" y="984"/>
                    </a:lnTo>
                    <a:lnTo>
                      <a:pt x="1278" y="975"/>
                    </a:lnTo>
                    <a:lnTo>
                      <a:pt x="1223" y="965"/>
                    </a:lnTo>
                    <a:lnTo>
                      <a:pt x="1168" y="957"/>
                    </a:lnTo>
                    <a:lnTo>
                      <a:pt x="1114" y="949"/>
                    </a:lnTo>
                    <a:lnTo>
                      <a:pt x="1059" y="941"/>
                    </a:lnTo>
                    <a:lnTo>
                      <a:pt x="1004" y="934"/>
                    </a:lnTo>
                    <a:lnTo>
                      <a:pt x="950" y="929"/>
                    </a:lnTo>
                    <a:lnTo>
                      <a:pt x="894" y="922"/>
                    </a:lnTo>
                    <a:lnTo>
                      <a:pt x="839" y="916"/>
                    </a:lnTo>
                    <a:lnTo>
                      <a:pt x="783" y="911"/>
                    </a:lnTo>
                    <a:lnTo>
                      <a:pt x="728" y="907"/>
                    </a:lnTo>
                    <a:lnTo>
                      <a:pt x="673" y="902"/>
                    </a:lnTo>
                    <a:lnTo>
                      <a:pt x="618" y="899"/>
                    </a:lnTo>
                    <a:lnTo>
                      <a:pt x="562" y="895"/>
                    </a:lnTo>
                    <a:lnTo>
                      <a:pt x="507" y="892"/>
                    </a:lnTo>
                    <a:lnTo>
                      <a:pt x="451" y="890"/>
                    </a:lnTo>
                    <a:lnTo>
                      <a:pt x="396" y="887"/>
                    </a:lnTo>
                    <a:lnTo>
                      <a:pt x="341" y="886"/>
                    </a:lnTo>
                    <a:lnTo>
                      <a:pt x="285" y="885"/>
                    </a:lnTo>
                    <a:lnTo>
                      <a:pt x="229" y="884"/>
                    </a:lnTo>
                    <a:lnTo>
                      <a:pt x="173" y="884"/>
                    </a:lnTo>
                    <a:lnTo>
                      <a:pt x="119" y="884"/>
                    </a:lnTo>
                    <a:lnTo>
                      <a:pt x="63" y="884"/>
                    </a:lnTo>
                    <a:lnTo>
                      <a:pt x="7" y="885"/>
                    </a:lnTo>
                    <a:lnTo>
                      <a:pt x="2" y="877"/>
                    </a:lnTo>
                    <a:lnTo>
                      <a:pt x="0" y="864"/>
                    </a:lnTo>
                    <a:lnTo>
                      <a:pt x="0" y="850"/>
                    </a:lnTo>
                    <a:lnTo>
                      <a:pt x="0" y="834"/>
                    </a:lnTo>
                    <a:lnTo>
                      <a:pt x="2" y="819"/>
                    </a:lnTo>
                    <a:lnTo>
                      <a:pt x="6" y="807"/>
                    </a:lnTo>
                    <a:lnTo>
                      <a:pt x="10" y="796"/>
                    </a:lnTo>
                    <a:lnTo>
                      <a:pt x="16" y="793"/>
                    </a:lnTo>
                    <a:lnTo>
                      <a:pt x="25" y="793"/>
                    </a:lnTo>
                    <a:lnTo>
                      <a:pt x="35" y="794"/>
                    </a:lnTo>
                    <a:lnTo>
                      <a:pt x="44" y="795"/>
                    </a:lnTo>
                    <a:lnTo>
                      <a:pt x="54" y="796"/>
                    </a:lnTo>
                    <a:lnTo>
                      <a:pt x="64" y="796"/>
                    </a:lnTo>
                    <a:lnTo>
                      <a:pt x="73" y="796"/>
                    </a:lnTo>
                    <a:lnTo>
                      <a:pt x="82" y="796"/>
                    </a:lnTo>
                    <a:lnTo>
                      <a:pt x="91" y="794"/>
                    </a:lnTo>
                    <a:lnTo>
                      <a:pt x="97" y="792"/>
                    </a:lnTo>
                    <a:lnTo>
                      <a:pt x="104" y="790"/>
                    </a:lnTo>
                    <a:lnTo>
                      <a:pt x="111" y="786"/>
                    </a:lnTo>
                    <a:lnTo>
                      <a:pt x="116" y="783"/>
                    </a:lnTo>
                    <a:lnTo>
                      <a:pt x="121" y="778"/>
                    </a:lnTo>
                    <a:lnTo>
                      <a:pt x="125" y="773"/>
                    </a:lnTo>
                    <a:lnTo>
                      <a:pt x="129" y="768"/>
                    </a:lnTo>
                    <a:lnTo>
                      <a:pt x="130" y="762"/>
                    </a:lnTo>
                    <a:lnTo>
                      <a:pt x="134" y="740"/>
                    </a:lnTo>
                    <a:lnTo>
                      <a:pt x="138" y="718"/>
                    </a:lnTo>
                    <a:lnTo>
                      <a:pt x="142" y="698"/>
                    </a:lnTo>
                    <a:lnTo>
                      <a:pt x="146" y="677"/>
                    </a:lnTo>
                    <a:lnTo>
                      <a:pt x="148" y="657"/>
                    </a:lnTo>
                    <a:lnTo>
                      <a:pt x="152" y="638"/>
                    </a:lnTo>
                    <a:lnTo>
                      <a:pt x="154" y="618"/>
                    </a:lnTo>
                    <a:lnTo>
                      <a:pt x="156" y="599"/>
                    </a:lnTo>
                    <a:lnTo>
                      <a:pt x="158" y="579"/>
                    </a:lnTo>
                    <a:lnTo>
                      <a:pt x="161" y="560"/>
                    </a:lnTo>
                    <a:lnTo>
                      <a:pt x="163" y="540"/>
                    </a:lnTo>
                    <a:lnTo>
                      <a:pt x="165" y="521"/>
                    </a:lnTo>
                    <a:lnTo>
                      <a:pt x="169" y="500"/>
                    </a:lnTo>
                    <a:lnTo>
                      <a:pt x="171" y="479"/>
                    </a:lnTo>
                    <a:lnTo>
                      <a:pt x="173" y="458"/>
                    </a:lnTo>
                    <a:lnTo>
                      <a:pt x="177" y="437"/>
                    </a:lnTo>
                    <a:lnTo>
                      <a:pt x="189" y="373"/>
                    </a:lnTo>
                    <a:lnTo>
                      <a:pt x="206" y="316"/>
                    </a:lnTo>
                    <a:lnTo>
                      <a:pt x="229" y="265"/>
                    </a:lnTo>
                    <a:lnTo>
                      <a:pt x="256" y="218"/>
                    </a:lnTo>
                    <a:lnTo>
                      <a:pt x="288" y="178"/>
                    </a:lnTo>
                    <a:lnTo>
                      <a:pt x="324" y="142"/>
                    </a:lnTo>
                    <a:lnTo>
                      <a:pt x="361" y="110"/>
                    </a:lnTo>
                    <a:lnTo>
                      <a:pt x="402" y="84"/>
                    </a:lnTo>
                    <a:lnTo>
                      <a:pt x="446" y="61"/>
                    </a:lnTo>
                    <a:lnTo>
                      <a:pt x="490" y="42"/>
                    </a:lnTo>
                    <a:lnTo>
                      <a:pt x="537" y="27"/>
                    </a:lnTo>
                    <a:lnTo>
                      <a:pt x="584" y="16"/>
                    </a:lnTo>
                    <a:lnTo>
                      <a:pt x="630" y="8"/>
                    </a:lnTo>
                    <a:lnTo>
                      <a:pt x="678" y="2"/>
                    </a:lnTo>
                    <a:lnTo>
                      <a:pt x="724" y="0"/>
                    </a:lnTo>
                    <a:lnTo>
                      <a:pt x="769" y="0"/>
                    </a:lnTo>
                    <a:lnTo>
                      <a:pt x="815" y="2"/>
                    </a:lnTo>
                    <a:lnTo>
                      <a:pt x="861" y="8"/>
                    </a:lnTo>
                    <a:lnTo>
                      <a:pt x="906" y="16"/>
                    </a:lnTo>
                    <a:lnTo>
                      <a:pt x="951" y="27"/>
                    </a:lnTo>
                    <a:lnTo>
                      <a:pt x="996" y="42"/>
                    </a:lnTo>
                    <a:lnTo>
                      <a:pt x="1040" y="59"/>
                    </a:lnTo>
                    <a:lnTo>
                      <a:pt x="1082" y="80"/>
                    </a:lnTo>
                    <a:lnTo>
                      <a:pt x="1123" y="104"/>
                    </a:lnTo>
                    <a:lnTo>
                      <a:pt x="1162" y="132"/>
                    </a:lnTo>
                    <a:lnTo>
                      <a:pt x="1198" y="163"/>
                    </a:lnTo>
                    <a:lnTo>
                      <a:pt x="1231" y="197"/>
                    </a:lnTo>
                    <a:lnTo>
                      <a:pt x="1262" y="237"/>
                    </a:lnTo>
                    <a:lnTo>
                      <a:pt x="1289" y="278"/>
                    </a:lnTo>
                    <a:lnTo>
                      <a:pt x="1313" y="324"/>
                    </a:lnTo>
                    <a:lnTo>
                      <a:pt x="1334" y="373"/>
                    </a:lnTo>
                    <a:lnTo>
                      <a:pt x="1349" y="427"/>
                    </a:lnTo>
                    <a:lnTo>
                      <a:pt x="1353" y="450"/>
                    </a:lnTo>
                    <a:lnTo>
                      <a:pt x="1359" y="473"/>
                    </a:lnTo>
                    <a:lnTo>
                      <a:pt x="1363" y="495"/>
                    </a:lnTo>
                    <a:lnTo>
                      <a:pt x="1368" y="517"/>
                    </a:lnTo>
                    <a:lnTo>
                      <a:pt x="1372" y="539"/>
                    </a:lnTo>
                    <a:lnTo>
                      <a:pt x="1377" y="561"/>
                    </a:lnTo>
                    <a:lnTo>
                      <a:pt x="1380" y="583"/>
                    </a:lnTo>
                    <a:lnTo>
                      <a:pt x="1385" y="604"/>
                    </a:lnTo>
                    <a:lnTo>
                      <a:pt x="1388" y="626"/>
                    </a:lnTo>
                    <a:lnTo>
                      <a:pt x="1393" y="648"/>
                    </a:lnTo>
                    <a:lnTo>
                      <a:pt x="1396" y="671"/>
                    </a:lnTo>
                    <a:lnTo>
                      <a:pt x="1400" y="694"/>
                    </a:lnTo>
                    <a:lnTo>
                      <a:pt x="1403" y="717"/>
                    </a:lnTo>
                    <a:lnTo>
                      <a:pt x="1407" y="741"/>
                    </a:lnTo>
                    <a:lnTo>
                      <a:pt x="1410" y="767"/>
                    </a:lnTo>
                    <a:lnTo>
                      <a:pt x="1414" y="792"/>
                    </a:lnTo>
                    <a:lnTo>
                      <a:pt x="1417" y="806"/>
                    </a:lnTo>
                    <a:lnTo>
                      <a:pt x="1423" y="821"/>
                    </a:lnTo>
                    <a:lnTo>
                      <a:pt x="1431" y="834"/>
                    </a:lnTo>
                    <a:lnTo>
                      <a:pt x="1439" y="848"/>
                    </a:lnTo>
                    <a:lnTo>
                      <a:pt x="1449" y="861"/>
                    </a:lnTo>
                    <a:lnTo>
                      <a:pt x="1460" y="872"/>
                    </a:lnTo>
                    <a:lnTo>
                      <a:pt x="1472" y="882"/>
                    </a:lnTo>
                    <a:lnTo>
                      <a:pt x="1483" y="890"/>
                    </a:lnTo>
                    <a:lnTo>
                      <a:pt x="1501" y="899"/>
                    </a:lnTo>
                    <a:lnTo>
                      <a:pt x="1521" y="907"/>
                    </a:lnTo>
                    <a:lnTo>
                      <a:pt x="1540" y="915"/>
                    </a:lnTo>
                    <a:lnTo>
                      <a:pt x="1559" y="924"/>
                    </a:lnTo>
                    <a:lnTo>
                      <a:pt x="1580" y="932"/>
                    </a:lnTo>
                    <a:lnTo>
                      <a:pt x="1599" y="941"/>
                    </a:lnTo>
                    <a:lnTo>
                      <a:pt x="1619" y="950"/>
                    </a:lnTo>
                    <a:lnTo>
                      <a:pt x="1638" y="960"/>
                    </a:lnTo>
                    <a:lnTo>
                      <a:pt x="1656" y="971"/>
                    </a:lnTo>
                    <a:lnTo>
                      <a:pt x="1675" y="982"/>
                    </a:lnTo>
                    <a:lnTo>
                      <a:pt x="1693" y="994"/>
                    </a:lnTo>
                    <a:lnTo>
                      <a:pt x="1709" y="1008"/>
                    </a:lnTo>
                    <a:lnTo>
                      <a:pt x="1724" y="1022"/>
                    </a:lnTo>
                    <a:lnTo>
                      <a:pt x="1738" y="1038"/>
                    </a:lnTo>
                    <a:lnTo>
                      <a:pt x="1751" y="1055"/>
                    </a:lnTo>
                    <a:lnTo>
                      <a:pt x="1762" y="1075"/>
                    </a:lnTo>
                    <a:close/>
                  </a:path>
                </a:pathLst>
              </a:custGeom>
              <a:solidFill>
                <a:srgbClr val="FF7F00"/>
              </a:solidFill>
              <a:ln w="9525">
                <a:noFill/>
                <a:round/>
              </a:ln>
            </p:spPr>
            <p:txBody>
              <a:bodyPr/>
              <a:lstStyle/>
              <a:p>
                <a:endParaRPr lang="zh-CN" altLang="en-US"/>
              </a:p>
            </p:txBody>
          </p:sp>
          <p:sp>
            <p:nvSpPr>
              <p:cNvPr id="17994" name="Freeform 453"/>
              <p:cNvSpPr/>
              <p:nvPr/>
            </p:nvSpPr>
            <p:spPr bwMode="auto">
              <a:xfrm>
                <a:off x="1221" y="1466"/>
                <a:ext cx="884" cy="106"/>
              </a:xfrm>
              <a:custGeom>
                <a:avLst/>
                <a:gdLst>
                  <a:gd name="T0" fmla="*/ 1 w 1768"/>
                  <a:gd name="T1" fmla="*/ 1 h 212"/>
                  <a:gd name="T2" fmla="*/ 1 w 1768"/>
                  <a:gd name="T3" fmla="*/ 0 h 212"/>
                  <a:gd name="T4" fmla="*/ 1 w 1768"/>
                  <a:gd name="T5" fmla="*/ 0 h 212"/>
                  <a:gd name="T6" fmla="*/ 1 w 1768"/>
                  <a:gd name="T7" fmla="*/ 1 h 212"/>
                  <a:gd name="T8" fmla="*/ 1 w 1768"/>
                  <a:gd name="T9" fmla="*/ 1 h 212"/>
                  <a:gd name="T10" fmla="*/ 1 w 1768"/>
                  <a:gd name="T11" fmla="*/ 1 h 212"/>
                  <a:gd name="T12" fmla="*/ 1 w 1768"/>
                  <a:gd name="T13" fmla="*/ 1 h 212"/>
                  <a:gd name="T14" fmla="*/ 1 w 1768"/>
                  <a:gd name="T15" fmla="*/ 1 h 212"/>
                  <a:gd name="T16" fmla="*/ 1 w 1768"/>
                  <a:gd name="T17" fmla="*/ 1 h 212"/>
                  <a:gd name="T18" fmla="*/ 1 w 1768"/>
                  <a:gd name="T19" fmla="*/ 1 h 212"/>
                  <a:gd name="T20" fmla="*/ 1 w 1768"/>
                  <a:gd name="T21" fmla="*/ 1 h 212"/>
                  <a:gd name="T22" fmla="*/ 1 w 1768"/>
                  <a:gd name="T23" fmla="*/ 1 h 212"/>
                  <a:gd name="T24" fmla="*/ 1 w 1768"/>
                  <a:gd name="T25" fmla="*/ 1 h 212"/>
                  <a:gd name="T26" fmla="*/ 1 w 1768"/>
                  <a:gd name="T27" fmla="*/ 1 h 212"/>
                  <a:gd name="T28" fmla="*/ 1 w 1768"/>
                  <a:gd name="T29" fmla="*/ 1 h 212"/>
                  <a:gd name="T30" fmla="*/ 1 w 1768"/>
                  <a:gd name="T31" fmla="*/ 1 h 212"/>
                  <a:gd name="T32" fmla="*/ 1 w 1768"/>
                  <a:gd name="T33" fmla="*/ 1 h 212"/>
                  <a:gd name="T34" fmla="*/ 1 w 1768"/>
                  <a:gd name="T35" fmla="*/ 1 h 212"/>
                  <a:gd name="T36" fmla="*/ 1 w 1768"/>
                  <a:gd name="T37" fmla="*/ 1 h 212"/>
                  <a:gd name="T38" fmla="*/ 1 w 1768"/>
                  <a:gd name="T39" fmla="*/ 1 h 212"/>
                  <a:gd name="T40" fmla="*/ 1 w 1768"/>
                  <a:gd name="T41" fmla="*/ 1 h 212"/>
                  <a:gd name="T42" fmla="*/ 1 w 1768"/>
                  <a:gd name="T43" fmla="*/ 1 h 212"/>
                  <a:gd name="T44" fmla="*/ 1 w 1768"/>
                  <a:gd name="T45" fmla="*/ 1 h 212"/>
                  <a:gd name="T46" fmla="*/ 1 w 1768"/>
                  <a:gd name="T47" fmla="*/ 1 h 212"/>
                  <a:gd name="T48" fmla="*/ 1 w 1768"/>
                  <a:gd name="T49" fmla="*/ 1 h 212"/>
                  <a:gd name="T50" fmla="*/ 1 w 1768"/>
                  <a:gd name="T51" fmla="*/ 1 h 212"/>
                  <a:gd name="T52" fmla="*/ 1 w 1768"/>
                  <a:gd name="T53" fmla="*/ 1 h 212"/>
                  <a:gd name="T54" fmla="*/ 1 w 1768"/>
                  <a:gd name="T55" fmla="*/ 1 h 212"/>
                  <a:gd name="T56" fmla="*/ 1 w 1768"/>
                  <a:gd name="T57" fmla="*/ 1 h 212"/>
                  <a:gd name="T58" fmla="*/ 1 w 1768"/>
                  <a:gd name="T59" fmla="*/ 1 h 212"/>
                  <a:gd name="T60" fmla="*/ 1 w 1768"/>
                  <a:gd name="T61" fmla="*/ 1 h 212"/>
                  <a:gd name="T62" fmla="*/ 1 w 1768"/>
                  <a:gd name="T63" fmla="*/ 1 h 212"/>
                  <a:gd name="T64" fmla="*/ 1 w 1768"/>
                  <a:gd name="T65" fmla="*/ 1 h 212"/>
                  <a:gd name="T66" fmla="*/ 1 w 1768"/>
                  <a:gd name="T67" fmla="*/ 1 h 212"/>
                  <a:gd name="T68" fmla="*/ 1 w 1768"/>
                  <a:gd name="T69" fmla="*/ 1 h 212"/>
                  <a:gd name="T70" fmla="*/ 1 w 1768"/>
                  <a:gd name="T71" fmla="*/ 1 h 212"/>
                  <a:gd name="T72" fmla="*/ 1 w 1768"/>
                  <a:gd name="T73" fmla="*/ 1 h 2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68"/>
                  <a:gd name="T112" fmla="*/ 0 h 212"/>
                  <a:gd name="T113" fmla="*/ 1768 w 1768"/>
                  <a:gd name="T114" fmla="*/ 212 h 21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68" h="212">
                    <a:moveTo>
                      <a:pt x="17" y="5"/>
                    </a:moveTo>
                    <a:lnTo>
                      <a:pt x="10" y="2"/>
                    </a:lnTo>
                    <a:lnTo>
                      <a:pt x="66" y="0"/>
                    </a:lnTo>
                    <a:lnTo>
                      <a:pt x="122" y="0"/>
                    </a:lnTo>
                    <a:lnTo>
                      <a:pt x="176" y="0"/>
                    </a:lnTo>
                    <a:lnTo>
                      <a:pt x="232" y="0"/>
                    </a:lnTo>
                    <a:lnTo>
                      <a:pt x="288" y="2"/>
                    </a:lnTo>
                    <a:lnTo>
                      <a:pt x="344" y="3"/>
                    </a:lnTo>
                    <a:lnTo>
                      <a:pt x="399" y="4"/>
                    </a:lnTo>
                    <a:lnTo>
                      <a:pt x="454" y="6"/>
                    </a:lnTo>
                    <a:lnTo>
                      <a:pt x="510" y="9"/>
                    </a:lnTo>
                    <a:lnTo>
                      <a:pt x="566" y="12"/>
                    </a:lnTo>
                    <a:lnTo>
                      <a:pt x="622" y="15"/>
                    </a:lnTo>
                    <a:lnTo>
                      <a:pt x="677" y="19"/>
                    </a:lnTo>
                    <a:lnTo>
                      <a:pt x="733" y="23"/>
                    </a:lnTo>
                    <a:lnTo>
                      <a:pt x="787" y="28"/>
                    </a:lnTo>
                    <a:lnTo>
                      <a:pt x="843" y="33"/>
                    </a:lnTo>
                    <a:lnTo>
                      <a:pt x="898" y="38"/>
                    </a:lnTo>
                    <a:lnTo>
                      <a:pt x="954" y="45"/>
                    </a:lnTo>
                    <a:lnTo>
                      <a:pt x="1008" y="51"/>
                    </a:lnTo>
                    <a:lnTo>
                      <a:pt x="1063" y="58"/>
                    </a:lnTo>
                    <a:lnTo>
                      <a:pt x="1118" y="66"/>
                    </a:lnTo>
                    <a:lnTo>
                      <a:pt x="1173" y="74"/>
                    </a:lnTo>
                    <a:lnTo>
                      <a:pt x="1227" y="82"/>
                    </a:lnTo>
                    <a:lnTo>
                      <a:pt x="1282" y="91"/>
                    </a:lnTo>
                    <a:lnTo>
                      <a:pt x="1336" y="100"/>
                    </a:lnTo>
                    <a:lnTo>
                      <a:pt x="1391" y="110"/>
                    </a:lnTo>
                    <a:lnTo>
                      <a:pt x="1446" y="120"/>
                    </a:lnTo>
                    <a:lnTo>
                      <a:pt x="1500" y="130"/>
                    </a:lnTo>
                    <a:lnTo>
                      <a:pt x="1553" y="142"/>
                    </a:lnTo>
                    <a:lnTo>
                      <a:pt x="1607" y="153"/>
                    </a:lnTo>
                    <a:lnTo>
                      <a:pt x="1660" y="166"/>
                    </a:lnTo>
                    <a:lnTo>
                      <a:pt x="1714" y="179"/>
                    </a:lnTo>
                    <a:lnTo>
                      <a:pt x="1768" y="191"/>
                    </a:lnTo>
                    <a:lnTo>
                      <a:pt x="1763" y="212"/>
                    </a:lnTo>
                    <a:lnTo>
                      <a:pt x="1709" y="199"/>
                    </a:lnTo>
                    <a:lnTo>
                      <a:pt x="1656" y="187"/>
                    </a:lnTo>
                    <a:lnTo>
                      <a:pt x="1602" y="174"/>
                    </a:lnTo>
                    <a:lnTo>
                      <a:pt x="1549" y="163"/>
                    </a:lnTo>
                    <a:lnTo>
                      <a:pt x="1495" y="151"/>
                    </a:lnTo>
                    <a:lnTo>
                      <a:pt x="1442" y="141"/>
                    </a:lnTo>
                    <a:lnTo>
                      <a:pt x="1387" y="130"/>
                    </a:lnTo>
                    <a:lnTo>
                      <a:pt x="1333" y="121"/>
                    </a:lnTo>
                    <a:lnTo>
                      <a:pt x="1280" y="112"/>
                    </a:lnTo>
                    <a:lnTo>
                      <a:pt x="1225" y="103"/>
                    </a:lnTo>
                    <a:lnTo>
                      <a:pt x="1170" y="95"/>
                    </a:lnTo>
                    <a:lnTo>
                      <a:pt x="1116" y="87"/>
                    </a:lnTo>
                    <a:lnTo>
                      <a:pt x="1061" y="79"/>
                    </a:lnTo>
                    <a:lnTo>
                      <a:pt x="1006" y="72"/>
                    </a:lnTo>
                    <a:lnTo>
                      <a:pt x="951" y="66"/>
                    </a:lnTo>
                    <a:lnTo>
                      <a:pt x="896" y="59"/>
                    </a:lnTo>
                    <a:lnTo>
                      <a:pt x="841" y="53"/>
                    </a:lnTo>
                    <a:lnTo>
                      <a:pt x="785" y="49"/>
                    </a:lnTo>
                    <a:lnTo>
                      <a:pt x="730" y="44"/>
                    </a:lnTo>
                    <a:lnTo>
                      <a:pt x="674" y="40"/>
                    </a:lnTo>
                    <a:lnTo>
                      <a:pt x="620" y="36"/>
                    </a:lnTo>
                    <a:lnTo>
                      <a:pt x="564" y="33"/>
                    </a:lnTo>
                    <a:lnTo>
                      <a:pt x="510" y="29"/>
                    </a:lnTo>
                    <a:lnTo>
                      <a:pt x="454" y="27"/>
                    </a:lnTo>
                    <a:lnTo>
                      <a:pt x="399" y="25"/>
                    </a:lnTo>
                    <a:lnTo>
                      <a:pt x="344" y="23"/>
                    </a:lnTo>
                    <a:lnTo>
                      <a:pt x="288" y="22"/>
                    </a:lnTo>
                    <a:lnTo>
                      <a:pt x="232" y="21"/>
                    </a:lnTo>
                    <a:lnTo>
                      <a:pt x="176" y="21"/>
                    </a:lnTo>
                    <a:lnTo>
                      <a:pt x="122" y="21"/>
                    </a:lnTo>
                    <a:lnTo>
                      <a:pt x="66" y="21"/>
                    </a:lnTo>
                    <a:lnTo>
                      <a:pt x="10" y="22"/>
                    </a:lnTo>
                    <a:lnTo>
                      <a:pt x="3" y="19"/>
                    </a:lnTo>
                    <a:lnTo>
                      <a:pt x="10" y="22"/>
                    </a:lnTo>
                    <a:lnTo>
                      <a:pt x="2" y="19"/>
                    </a:lnTo>
                    <a:lnTo>
                      <a:pt x="0" y="12"/>
                    </a:lnTo>
                    <a:lnTo>
                      <a:pt x="2" y="5"/>
                    </a:lnTo>
                    <a:lnTo>
                      <a:pt x="10" y="2"/>
                    </a:lnTo>
                    <a:lnTo>
                      <a:pt x="17" y="5"/>
                    </a:lnTo>
                    <a:close/>
                  </a:path>
                </a:pathLst>
              </a:custGeom>
              <a:solidFill>
                <a:srgbClr val="000000"/>
              </a:solidFill>
              <a:ln w="9525">
                <a:noFill/>
                <a:round/>
              </a:ln>
            </p:spPr>
            <p:txBody>
              <a:bodyPr/>
              <a:lstStyle/>
              <a:p>
                <a:endParaRPr lang="zh-CN" altLang="en-US"/>
              </a:p>
            </p:txBody>
          </p:sp>
          <p:sp>
            <p:nvSpPr>
              <p:cNvPr id="17995" name="Freeform 454"/>
              <p:cNvSpPr/>
              <p:nvPr/>
            </p:nvSpPr>
            <p:spPr bwMode="auto">
              <a:xfrm>
                <a:off x="1217" y="1421"/>
                <a:ext cx="19" cy="54"/>
              </a:xfrm>
              <a:custGeom>
                <a:avLst/>
                <a:gdLst>
                  <a:gd name="T0" fmla="*/ 1 w 36"/>
                  <a:gd name="T1" fmla="*/ 0 h 109"/>
                  <a:gd name="T2" fmla="*/ 1 w 36"/>
                  <a:gd name="T3" fmla="*/ 0 h 109"/>
                  <a:gd name="T4" fmla="*/ 1 w 36"/>
                  <a:gd name="T5" fmla="*/ 0 h 109"/>
                  <a:gd name="T6" fmla="*/ 1 w 36"/>
                  <a:gd name="T7" fmla="*/ 0 h 109"/>
                  <a:gd name="T8" fmla="*/ 1 w 36"/>
                  <a:gd name="T9" fmla="*/ 0 h 109"/>
                  <a:gd name="T10" fmla="*/ 1 w 36"/>
                  <a:gd name="T11" fmla="*/ 0 h 109"/>
                  <a:gd name="T12" fmla="*/ 1 w 36"/>
                  <a:gd name="T13" fmla="*/ 0 h 109"/>
                  <a:gd name="T14" fmla="*/ 1 w 36"/>
                  <a:gd name="T15" fmla="*/ 0 h 109"/>
                  <a:gd name="T16" fmla="*/ 1 w 36"/>
                  <a:gd name="T17" fmla="*/ 0 h 109"/>
                  <a:gd name="T18" fmla="*/ 1 w 36"/>
                  <a:gd name="T19" fmla="*/ 0 h 109"/>
                  <a:gd name="T20" fmla="*/ 1 w 36"/>
                  <a:gd name="T21" fmla="*/ 0 h 109"/>
                  <a:gd name="T22" fmla="*/ 1 w 36"/>
                  <a:gd name="T23" fmla="*/ 0 h 109"/>
                  <a:gd name="T24" fmla="*/ 0 w 36"/>
                  <a:gd name="T25" fmla="*/ 0 h 109"/>
                  <a:gd name="T26" fmla="*/ 0 w 36"/>
                  <a:gd name="T27" fmla="*/ 0 h 109"/>
                  <a:gd name="T28" fmla="*/ 0 w 36"/>
                  <a:gd name="T29" fmla="*/ 0 h 109"/>
                  <a:gd name="T30" fmla="*/ 1 w 36"/>
                  <a:gd name="T31" fmla="*/ 0 h 109"/>
                  <a:gd name="T32" fmla="*/ 1 w 36"/>
                  <a:gd name="T33" fmla="*/ 0 h 109"/>
                  <a:gd name="T34" fmla="*/ 1 w 36"/>
                  <a:gd name="T35" fmla="*/ 0 h 109"/>
                  <a:gd name="T36" fmla="*/ 1 w 36"/>
                  <a:gd name="T37" fmla="*/ 0 h 109"/>
                  <a:gd name="T38" fmla="*/ 1 w 36"/>
                  <a:gd name="T39" fmla="*/ 0 h 109"/>
                  <a:gd name="T40" fmla="*/ 1 w 36"/>
                  <a:gd name="T41" fmla="*/ 0 h 109"/>
                  <a:gd name="T42" fmla="*/ 1 w 36"/>
                  <a:gd name="T43" fmla="*/ 0 h 109"/>
                  <a:gd name="T44" fmla="*/ 1 w 36"/>
                  <a:gd name="T45" fmla="*/ 0 h 109"/>
                  <a:gd name="T46" fmla="*/ 1 w 36"/>
                  <a:gd name="T47" fmla="*/ 0 h 109"/>
                  <a:gd name="T48" fmla="*/ 1 w 36"/>
                  <a:gd name="T49" fmla="*/ 0 h 109"/>
                  <a:gd name="T50" fmla="*/ 1 w 36"/>
                  <a:gd name="T51" fmla="*/ 0 h 1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109"/>
                  <a:gd name="T80" fmla="*/ 36 w 36"/>
                  <a:gd name="T81" fmla="*/ 109 h 10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109">
                    <a:moveTo>
                      <a:pt x="26" y="20"/>
                    </a:moveTo>
                    <a:lnTo>
                      <a:pt x="27" y="20"/>
                    </a:lnTo>
                    <a:lnTo>
                      <a:pt x="28" y="19"/>
                    </a:lnTo>
                    <a:lnTo>
                      <a:pt x="25" y="27"/>
                    </a:lnTo>
                    <a:lnTo>
                      <a:pt x="22" y="39"/>
                    </a:lnTo>
                    <a:lnTo>
                      <a:pt x="20" y="53"/>
                    </a:lnTo>
                    <a:lnTo>
                      <a:pt x="20" y="67"/>
                    </a:lnTo>
                    <a:lnTo>
                      <a:pt x="20" y="80"/>
                    </a:lnTo>
                    <a:lnTo>
                      <a:pt x="21" y="90"/>
                    </a:lnTo>
                    <a:lnTo>
                      <a:pt x="24" y="95"/>
                    </a:lnTo>
                    <a:lnTo>
                      <a:pt x="10" y="109"/>
                    </a:lnTo>
                    <a:lnTo>
                      <a:pt x="3" y="97"/>
                    </a:lnTo>
                    <a:lnTo>
                      <a:pt x="0" y="82"/>
                    </a:lnTo>
                    <a:lnTo>
                      <a:pt x="0" y="67"/>
                    </a:lnTo>
                    <a:lnTo>
                      <a:pt x="0" y="50"/>
                    </a:lnTo>
                    <a:lnTo>
                      <a:pt x="2" y="34"/>
                    </a:lnTo>
                    <a:lnTo>
                      <a:pt x="7" y="20"/>
                    </a:lnTo>
                    <a:lnTo>
                      <a:pt x="12" y="8"/>
                    </a:lnTo>
                    <a:lnTo>
                      <a:pt x="25" y="0"/>
                    </a:lnTo>
                    <a:lnTo>
                      <a:pt x="26" y="0"/>
                    </a:lnTo>
                    <a:lnTo>
                      <a:pt x="25" y="0"/>
                    </a:lnTo>
                    <a:lnTo>
                      <a:pt x="33" y="2"/>
                    </a:lnTo>
                    <a:lnTo>
                      <a:pt x="36" y="9"/>
                    </a:lnTo>
                    <a:lnTo>
                      <a:pt x="34" y="17"/>
                    </a:lnTo>
                    <a:lnTo>
                      <a:pt x="27" y="20"/>
                    </a:lnTo>
                    <a:lnTo>
                      <a:pt x="26" y="20"/>
                    </a:lnTo>
                    <a:close/>
                  </a:path>
                </a:pathLst>
              </a:custGeom>
              <a:solidFill>
                <a:srgbClr val="000000"/>
              </a:solidFill>
              <a:ln w="9525">
                <a:noFill/>
                <a:round/>
              </a:ln>
            </p:spPr>
            <p:txBody>
              <a:bodyPr/>
              <a:lstStyle/>
              <a:p>
                <a:endParaRPr lang="zh-CN" altLang="en-US"/>
              </a:p>
            </p:txBody>
          </p:sp>
          <p:sp>
            <p:nvSpPr>
              <p:cNvPr id="17996" name="Freeform 455"/>
              <p:cNvSpPr/>
              <p:nvPr/>
            </p:nvSpPr>
            <p:spPr bwMode="auto">
              <a:xfrm>
                <a:off x="1230" y="1421"/>
                <a:ext cx="39" cy="12"/>
              </a:xfrm>
              <a:custGeom>
                <a:avLst/>
                <a:gdLst>
                  <a:gd name="T0" fmla="*/ 1 w 77"/>
                  <a:gd name="T1" fmla="*/ 1 h 24"/>
                  <a:gd name="T2" fmla="*/ 1 w 77"/>
                  <a:gd name="T3" fmla="*/ 1 h 24"/>
                  <a:gd name="T4" fmla="*/ 1 w 77"/>
                  <a:gd name="T5" fmla="*/ 1 h 24"/>
                  <a:gd name="T6" fmla="*/ 1 w 77"/>
                  <a:gd name="T7" fmla="*/ 1 h 24"/>
                  <a:gd name="T8" fmla="*/ 1 w 77"/>
                  <a:gd name="T9" fmla="*/ 1 h 24"/>
                  <a:gd name="T10" fmla="*/ 1 w 77"/>
                  <a:gd name="T11" fmla="*/ 1 h 24"/>
                  <a:gd name="T12" fmla="*/ 1 w 77"/>
                  <a:gd name="T13" fmla="*/ 1 h 24"/>
                  <a:gd name="T14" fmla="*/ 1 w 77"/>
                  <a:gd name="T15" fmla="*/ 1 h 24"/>
                  <a:gd name="T16" fmla="*/ 1 w 77"/>
                  <a:gd name="T17" fmla="*/ 1 h 24"/>
                  <a:gd name="T18" fmla="*/ 0 w 77"/>
                  <a:gd name="T19" fmla="*/ 1 h 24"/>
                  <a:gd name="T20" fmla="*/ 0 w 77"/>
                  <a:gd name="T21" fmla="*/ 0 h 24"/>
                  <a:gd name="T22" fmla="*/ 1 w 77"/>
                  <a:gd name="T23" fmla="*/ 0 h 24"/>
                  <a:gd name="T24" fmla="*/ 1 w 77"/>
                  <a:gd name="T25" fmla="*/ 1 h 24"/>
                  <a:gd name="T26" fmla="*/ 1 w 77"/>
                  <a:gd name="T27" fmla="*/ 1 h 24"/>
                  <a:gd name="T28" fmla="*/ 1 w 77"/>
                  <a:gd name="T29" fmla="*/ 1 h 24"/>
                  <a:gd name="T30" fmla="*/ 1 w 77"/>
                  <a:gd name="T31" fmla="*/ 1 h 24"/>
                  <a:gd name="T32" fmla="*/ 1 w 77"/>
                  <a:gd name="T33" fmla="*/ 1 h 24"/>
                  <a:gd name="T34" fmla="*/ 1 w 77"/>
                  <a:gd name="T35" fmla="*/ 1 h 24"/>
                  <a:gd name="T36" fmla="*/ 1 w 77"/>
                  <a:gd name="T37" fmla="*/ 1 h 24"/>
                  <a:gd name="T38" fmla="*/ 1 w 77"/>
                  <a:gd name="T39" fmla="*/ 1 h 24"/>
                  <a:gd name="T40" fmla="*/ 1 w 77"/>
                  <a:gd name="T41" fmla="*/ 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7"/>
                  <a:gd name="T64" fmla="*/ 0 h 24"/>
                  <a:gd name="T65" fmla="*/ 77 w 77"/>
                  <a:gd name="T66" fmla="*/ 24 h 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7" h="24">
                    <a:moveTo>
                      <a:pt x="77" y="20"/>
                    </a:moveTo>
                    <a:lnTo>
                      <a:pt x="77" y="20"/>
                    </a:lnTo>
                    <a:lnTo>
                      <a:pt x="67" y="24"/>
                    </a:lnTo>
                    <a:lnTo>
                      <a:pt x="57" y="24"/>
                    </a:lnTo>
                    <a:lnTo>
                      <a:pt x="48" y="24"/>
                    </a:lnTo>
                    <a:lnTo>
                      <a:pt x="38" y="24"/>
                    </a:lnTo>
                    <a:lnTo>
                      <a:pt x="27" y="23"/>
                    </a:lnTo>
                    <a:lnTo>
                      <a:pt x="18" y="21"/>
                    </a:lnTo>
                    <a:lnTo>
                      <a:pt x="9" y="20"/>
                    </a:lnTo>
                    <a:lnTo>
                      <a:pt x="0" y="20"/>
                    </a:lnTo>
                    <a:lnTo>
                      <a:pt x="0" y="0"/>
                    </a:lnTo>
                    <a:lnTo>
                      <a:pt x="9" y="0"/>
                    </a:lnTo>
                    <a:lnTo>
                      <a:pt x="20" y="1"/>
                    </a:lnTo>
                    <a:lnTo>
                      <a:pt x="30" y="2"/>
                    </a:lnTo>
                    <a:lnTo>
                      <a:pt x="38" y="3"/>
                    </a:lnTo>
                    <a:lnTo>
                      <a:pt x="48" y="3"/>
                    </a:lnTo>
                    <a:lnTo>
                      <a:pt x="57" y="3"/>
                    </a:lnTo>
                    <a:lnTo>
                      <a:pt x="65" y="3"/>
                    </a:lnTo>
                    <a:lnTo>
                      <a:pt x="73" y="2"/>
                    </a:lnTo>
                    <a:lnTo>
                      <a:pt x="77" y="20"/>
                    </a:lnTo>
                    <a:close/>
                  </a:path>
                </a:pathLst>
              </a:custGeom>
              <a:solidFill>
                <a:srgbClr val="000000"/>
              </a:solidFill>
              <a:ln w="9525">
                <a:noFill/>
                <a:round/>
              </a:ln>
            </p:spPr>
            <p:txBody>
              <a:bodyPr/>
              <a:lstStyle/>
              <a:p>
                <a:endParaRPr lang="zh-CN" altLang="en-US"/>
              </a:p>
            </p:txBody>
          </p:sp>
          <p:sp>
            <p:nvSpPr>
              <p:cNvPr id="17997" name="Freeform 456"/>
              <p:cNvSpPr/>
              <p:nvPr/>
            </p:nvSpPr>
            <p:spPr bwMode="auto">
              <a:xfrm>
                <a:off x="1267" y="1409"/>
                <a:ext cx="26" cy="22"/>
              </a:xfrm>
              <a:custGeom>
                <a:avLst/>
                <a:gdLst>
                  <a:gd name="T0" fmla="*/ 1 w 51"/>
                  <a:gd name="T1" fmla="*/ 1 h 43"/>
                  <a:gd name="T2" fmla="*/ 1 w 51"/>
                  <a:gd name="T3" fmla="*/ 1 h 43"/>
                  <a:gd name="T4" fmla="*/ 1 w 51"/>
                  <a:gd name="T5" fmla="*/ 1 h 43"/>
                  <a:gd name="T6" fmla="*/ 1 w 51"/>
                  <a:gd name="T7" fmla="*/ 1 h 43"/>
                  <a:gd name="T8" fmla="*/ 1 w 51"/>
                  <a:gd name="T9" fmla="*/ 1 h 43"/>
                  <a:gd name="T10" fmla="*/ 1 w 51"/>
                  <a:gd name="T11" fmla="*/ 1 h 43"/>
                  <a:gd name="T12" fmla="*/ 1 w 51"/>
                  <a:gd name="T13" fmla="*/ 1 h 43"/>
                  <a:gd name="T14" fmla="*/ 1 w 51"/>
                  <a:gd name="T15" fmla="*/ 1 h 43"/>
                  <a:gd name="T16" fmla="*/ 1 w 51"/>
                  <a:gd name="T17" fmla="*/ 1 h 43"/>
                  <a:gd name="T18" fmla="*/ 1 w 51"/>
                  <a:gd name="T19" fmla="*/ 1 h 43"/>
                  <a:gd name="T20" fmla="*/ 0 w 51"/>
                  <a:gd name="T21" fmla="*/ 1 h 43"/>
                  <a:gd name="T22" fmla="*/ 1 w 51"/>
                  <a:gd name="T23" fmla="*/ 1 h 43"/>
                  <a:gd name="T24" fmla="*/ 1 w 51"/>
                  <a:gd name="T25" fmla="*/ 1 h 43"/>
                  <a:gd name="T26" fmla="*/ 1 w 51"/>
                  <a:gd name="T27" fmla="*/ 1 h 43"/>
                  <a:gd name="T28" fmla="*/ 1 w 51"/>
                  <a:gd name="T29" fmla="*/ 1 h 43"/>
                  <a:gd name="T30" fmla="*/ 1 w 51"/>
                  <a:gd name="T31" fmla="*/ 1 h 43"/>
                  <a:gd name="T32" fmla="*/ 1 w 51"/>
                  <a:gd name="T33" fmla="*/ 1 h 43"/>
                  <a:gd name="T34" fmla="*/ 1 w 51"/>
                  <a:gd name="T35" fmla="*/ 1 h 43"/>
                  <a:gd name="T36" fmla="*/ 1 w 51"/>
                  <a:gd name="T37" fmla="*/ 1 h 43"/>
                  <a:gd name="T38" fmla="*/ 1 w 51"/>
                  <a:gd name="T39" fmla="*/ 0 h 43"/>
                  <a:gd name="T40" fmla="*/ 1 w 51"/>
                  <a:gd name="T41" fmla="*/ 1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43"/>
                  <a:gd name="T65" fmla="*/ 51 w 51"/>
                  <a:gd name="T66" fmla="*/ 43 h 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43">
                    <a:moveTo>
                      <a:pt x="51" y="4"/>
                    </a:moveTo>
                    <a:lnTo>
                      <a:pt x="51" y="3"/>
                    </a:lnTo>
                    <a:lnTo>
                      <a:pt x="49" y="11"/>
                    </a:lnTo>
                    <a:lnTo>
                      <a:pt x="44" y="19"/>
                    </a:lnTo>
                    <a:lnTo>
                      <a:pt x="39" y="25"/>
                    </a:lnTo>
                    <a:lnTo>
                      <a:pt x="34" y="31"/>
                    </a:lnTo>
                    <a:lnTo>
                      <a:pt x="26" y="35"/>
                    </a:lnTo>
                    <a:lnTo>
                      <a:pt x="18" y="39"/>
                    </a:lnTo>
                    <a:lnTo>
                      <a:pt x="11" y="41"/>
                    </a:lnTo>
                    <a:lnTo>
                      <a:pt x="4" y="43"/>
                    </a:lnTo>
                    <a:lnTo>
                      <a:pt x="0" y="25"/>
                    </a:lnTo>
                    <a:lnTo>
                      <a:pt x="4" y="23"/>
                    </a:lnTo>
                    <a:lnTo>
                      <a:pt x="11" y="20"/>
                    </a:lnTo>
                    <a:lnTo>
                      <a:pt x="17" y="17"/>
                    </a:lnTo>
                    <a:lnTo>
                      <a:pt x="20" y="15"/>
                    </a:lnTo>
                    <a:lnTo>
                      <a:pt x="25" y="11"/>
                    </a:lnTo>
                    <a:lnTo>
                      <a:pt x="28" y="8"/>
                    </a:lnTo>
                    <a:lnTo>
                      <a:pt x="31" y="4"/>
                    </a:lnTo>
                    <a:lnTo>
                      <a:pt x="31" y="1"/>
                    </a:lnTo>
                    <a:lnTo>
                      <a:pt x="31" y="0"/>
                    </a:lnTo>
                    <a:lnTo>
                      <a:pt x="51" y="4"/>
                    </a:lnTo>
                    <a:close/>
                  </a:path>
                </a:pathLst>
              </a:custGeom>
              <a:solidFill>
                <a:srgbClr val="000000"/>
              </a:solidFill>
              <a:ln w="9525">
                <a:noFill/>
                <a:round/>
              </a:ln>
            </p:spPr>
            <p:txBody>
              <a:bodyPr/>
              <a:lstStyle/>
              <a:p>
                <a:endParaRPr lang="zh-CN" altLang="en-US"/>
              </a:p>
            </p:txBody>
          </p:sp>
          <p:sp>
            <p:nvSpPr>
              <p:cNvPr id="17998" name="Freeform 457"/>
              <p:cNvSpPr/>
              <p:nvPr/>
            </p:nvSpPr>
            <p:spPr bwMode="auto">
              <a:xfrm>
                <a:off x="1282" y="1247"/>
                <a:ext cx="34" cy="165"/>
              </a:xfrm>
              <a:custGeom>
                <a:avLst/>
                <a:gdLst>
                  <a:gd name="T0" fmla="*/ 1 w 67"/>
                  <a:gd name="T1" fmla="*/ 1 h 329"/>
                  <a:gd name="T2" fmla="*/ 1 w 67"/>
                  <a:gd name="T3" fmla="*/ 1 h 329"/>
                  <a:gd name="T4" fmla="*/ 1 w 67"/>
                  <a:gd name="T5" fmla="*/ 1 h 329"/>
                  <a:gd name="T6" fmla="*/ 1 w 67"/>
                  <a:gd name="T7" fmla="*/ 1 h 329"/>
                  <a:gd name="T8" fmla="*/ 1 w 67"/>
                  <a:gd name="T9" fmla="*/ 1 h 329"/>
                  <a:gd name="T10" fmla="*/ 1 w 67"/>
                  <a:gd name="T11" fmla="*/ 1 h 329"/>
                  <a:gd name="T12" fmla="*/ 1 w 67"/>
                  <a:gd name="T13" fmla="*/ 1 h 329"/>
                  <a:gd name="T14" fmla="*/ 1 w 67"/>
                  <a:gd name="T15" fmla="*/ 1 h 329"/>
                  <a:gd name="T16" fmla="*/ 1 w 67"/>
                  <a:gd name="T17" fmla="*/ 1 h 329"/>
                  <a:gd name="T18" fmla="*/ 1 w 67"/>
                  <a:gd name="T19" fmla="*/ 1 h 329"/>
                  <a:gd name="T20" fmla="*/ 1 w 67"/>
                  <a:gd name="T21" fmla="*/ 1 h 329"/>
                  <a:gd name="T22" fmla="*/ 1 w 67"/>
                  <a:gd name="T23" fmla="*/ 1 h 329"/>
                  <a:gd name="T24" fmla="*/ 1 w 67"/>
                  <a:gd name="T25" fmla="*/ 1 h 329"/>
                  <a:gd name="T26" fmla="*/ 1 w 67"/>
                  <a:gd name="T27" fmla="*/ 1 h 329"/>
                  <a:gd name="T28" fmla="*/ 1 w 67"/>
                  <a:gd name="T29" fmla="*/ 1 h 329"/>
                  <a:gd name="T30" fmla="*/ 1 w 67"/>
                  <a:gd name="T31" fmla="*/ 1 h 329"/>
                  <a:gd name="T32" fmla="*/ 1 w 67"/>
                  <a:gd name="T33" fmla="*/ 1 h 329"/>
                  <a:gd name="T34" fmla="*/ 1 w 67"/>
                  <a:gd name="T35" fmla="*/ 1 h 329"/>
                  <a:gd name="T36" fmla="*/ 0 w 67"/>
                  <a:gd name="T37" fmla="*/ 1 h 329"/>
                  <a:gd name="T38" fmla="*/ 1 w 67"/>
                  <a:gd name="T39" fmla="*/ 1 h 329"/>
                  <a:gd name="T40" fmla="*/ 1 w 67"/>
                  <a:gd name="T41" fmla="*/ 1 h 329"/>
                  <a:gd name="T42" fmla="*/ 1 w 67"/>
                  <a:gd name="T43" fmla="*/ 1 h 329"/>
                  <a:gd name="T44" fmla="*/ 1 w 67"/>
                  <a:gd name="T45" fmla="*/ 1 h 329"/>
                  <a:gd name="T46" fmla="*/ 1 w 67"/>
                  <a:gd name="T47" fmla="*/ 1 h 329"/>
                  <a:gd name="T48" fmla="*/ 1 w 67"/>
                  <a:gd name="T49" fmla="*/ 1 h 329"/>
                  <a:gd name="T50" fmla="*/ 1 w 67"/>
                  <a:gd name="T51" fmla="*/ 1 h 329"/>
                  <a:gd name="T52" fmla="*/ 1 w 67"/>
                  <a:gd name="T53" fmla="*/ 1 h 329"/>
                  <a:gd name="T54" fmla="*/ 1 w 67"/>
                  <a:gd name="T55" fmla="*/ 1 h 329"/>
                  <a:gd name="T56" fmla="*/ 1 w 67"/>
                  <a:gd name="T57" fmla="*/ 1 h 329"/>
                  <a:gd name="T58" fmla="*/ 1 w 67"/>
                  <a:gd name="T59" fmla="*/ 1 h 329"/>
                  <a:gd name="T60" fmla="*/ 1 w 67"/>
                  <a:gd name="T61" fmla="*/ 1 h 329"/>
                  <a:gd name="T62" fmla="*/ 1 w 67"/>
                  <a:gd name="T63" fmla="*/ 1 h 329"/>
                  <a:gd name="T64" fmla="*/ 1 w 67"/>
                  <a:gd name="T65" fmla="*/ 1 h 329"/>
                  <a:gd name="T66" fmla="*/ 1 w 67"/>
                  <a:gd name="T67" fmla="*/ 1 h 329"/>
                  <a:gd name="T68" fmla="*/ 1 w 67"/>
                  <a:gd name="T69" fmla="*/ 0 h 329"/>
                  <a:gd name="T70" fmla="*/ 1 w 67"/>
                  <a:gd name="T71" fmla="*/ 0 h 329"/>
                  <a:gd name="T72" fmla="*/ 1 w 67"/>
                  <a:gd name="T73" fmla="*/ 1 h 3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7"/>
                  <a:gd name="T112" fmla="*/ 0 h 329"/>
                  <a:gd name="T113" fmla="*/ 67 w 67"/>
                  <a:gd name="T114" fmla="*/ 329 h 3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7" h="329">
                    <a:moveTo>
                      <a:pt x="67" y="3"/>
                    </a:moveTo>
                    <a:lnTo>
                      <a:pt x="67" y="3"/>
                    </a:lnTo>
                    <a:lnTo>
                      <a:pt x="63" y="25"/>
                    </a:lnTo>
                    <a:lnTo>
                      <a:pt x="61" y="45"/>
                    </a:lnTo>
                    <a:lnTo>
                      <a:pt x="59" y="66"/>
                    </a:lnTo>
                    <a:lnTo>
                      <a:pt x="56" y="87"/>
                    </a:lnTo>
                    <a:lnTo>
                      <a:pt x="53" y="106"/>
                    </a:lnTo>
                    <a:lnTo>
                      <a:pt x="51" y="126"/>
                    </a:lnTo>
                    <a:lnTo>
                      <a:pt x="49" y="145"/>
                    </a:lnTo>
                    <a:lnTo>
                      <a:pt x="46" y="165"/>
                    </a:lnTo>
                    <a:lnTo>
                      <a:pt x="44" y="184"/>
                    </a:lnTo>
                    <a:lnTo>
                      <a:pt x="42" y="204"/>
                    </a:lnTo>
                    <a:lnTo>
                      <a:pt x="38" y="223"/>
                    </a:lnTo>
                    <a:lnTo>
                      <a:pt x="36" y="243"/>
                    </a:lnTo>
                    <a:lnTo>
                      <a:pt x="33" y="265"/>
                    </a:lnTo>
                    <a:lnTo>
                      <a:pt x="28" y="286"/>
                    </a:lnTo>
                    <a:lnTo>
                      <a:pt x="25" y="307"/>
                    </a:lnTo>
                    <a:lnTo>
                      <a:pt x="20" y="329"/>
                    </a:lnTo>
                    <a:lnTo>
                      <a:pt x="0" y="325"/>
                    </a:lnTo>
                    <a:lnTo>
                      <a:pt x="4" y="303"/>
                    </a:lnTo>
                    <a:lnTo>
                      <a:pt x="8" y="281"/>
                    </a:lnTo>
                    <a:lnTo>
                      <a:pt x="12" y="260"/>
                    </a:lnTo>
                    <a:lnTo>
                      <a:pt x="16" y="241"/>
                    </a:lnTo>
                    <a:lnTo>
                      <a:pt x="18" y="221"/>
                    </a:lnTo>
                    <a:lnTo>
                      <a:pt x="21" y="202"/>
                    </a:lnTo>
                    <a:lnTo>
                      <a:pt x="24" y="182"/>
                    </a:lnTo>
                    <a:lnTo>
                      <a:pt x="26" y="163"/>
                    </a:lnTo>
                    <a:lnTo>
                      <a:pt x="28" y="143"/>
                    </a:lnTo>
                    <a:lnTo>
                      <a:pt x="30" y="123"/>
                    </a:lnTo>
                    <a:lnTo>
                      <a:pt x="33" y="104"/>
                    </a:lnTo>
                    <a:lnTo>
                      <a:pt x="35" y="84"/>
                    </a:lnTo>
                    <a:lnTo>
                      <a:pt x="38" y="64"/>
                    </a:lnTo>
                    <a:lnTo>
                      <a:pt x="41" y="43"/>
                    </a:lnTo>
                    <a:lnTo>
                      <a:pt x="43" y="22"/>
                    </a:lnTo>
                    <a:lnTo>
                      <a:pt x="46" y="0"/>
                    </a:lnTo>
                    <a:lnTo>
                      <a:pt x="67" y="3"/>
                    </a:lnTo>
                    <a:close/>
                  </a:path>
                </a:pathLst>
              </a:custGeom>
              <a:solidFill>
                <a:srgbClr val="000000"/>
              </a:solidFill>
              <a:ln w="9525">
                <a:noFill/>
                <a:round/>
              </a:ln>
            </p:spPr>
            <p:txBody>
              <a:bodyPr/>
              <a:lstStyle/>
              <a:p>
                <a:endParaRPr lang="zh-CN" altLang="en-US"/>
              </a:p>
            </p:txBody>
          </p:sp>
          <p:sp>
            <p:nvSpPr>
              <p:cNvPr id="17999" name="Freeform 458"/>
              <p:cNvSpPr/>
              <p:nvPr/>
            </p:nvSpPr>
            <p:spPr bwMode="auto">
              <a:xfrm>
                <a:off x="1306" y="1024"/>
                <a:ext cx="301" cy="224"/>
              </a:xfrm>
              <a:custGeom>
                <a:avLst/>
                <a:gdLst>
                  <a:gd name="T0" fmla="*/ 0 w 603"/>
                  <a:gd name="T1" fmla="*/ 0 h 449"/>
                  <a:gd name="T2" fmla="*/ 0 w 603"/>
                  <a:gd name="T3" fmla="*/ 0 h 449"/>
                  <a:gd name="T4" fmla="*/ 0 w 603"/>
                  <a:gd name="T5" fmla="*/ 0 h 449"/>
                  <a:gd name="T6" fmla="*/ 0 w 603"/>
                  <a:gd name="T7" fmla="*/ 0 h 449"/>
                  <a:gd name="T8" fmla="*/ 0 w 603"/>
                  <a:gd name="T9" fmla="*/ 0 h 449"/>
                  <a:gd name="T10" fmla="*/ 0 w 603"/>
                  <a:gd name="T11" fmla="*/ 0 h 449"/>
                  <a:gd name="T12" fmla="*/ 0 w 603"/>
                  <a:gd name="T13" fmla="*/ 0 h 449"/>
                  <a:gd name="T14" fmla="*/ 0 w 603"/>
                  <a:gd name="T15" fmla="*/ 0 h 449"/>
                  <a:gd name="T16" fmla="*/ 0 w 603"/>
                  <a:gd name="T17" fmla="*/ 0 h 449"/>
                  <a:gd name="T18" fmla="*/ 0 w 603"/>
                  <a:gd name="T19" fmla="*/ 0 h 449"/>
                  <a:gd name="T20" fmla="*/ 0 w 603"/>
                  <a:gd name="T21" fmla="*/ 0 h 449"/>
                  <a:gd name="T22" fmla="*/ 0 w 603"/>
                  <a:gd name="T23" fmla="*/ 0 h 449"/>
                  <a:gd name="T24" fmla="*/ 0 w 603"/>
                  <a:gd name="T25" fmla="*/ 0 h 449"/>
                  <a:gd name="T26" fmla="*/ 0 w 603"/>
                  <a:gd name="T27" fmla="*/ 0 h 449"/>
                  <a:gd name="T28" fmla="*/ 0 w 603"/>
                  <a:gd name="T29" fmla="*/ 0 h 449"/>
                  <a:gd name="T30" fmla="*/ 0 w 603"/>
                  <a:gd name="T31" fmla="*/ 0 h 449"/>
                  <a:gd name="T32" fmla="*/ 0 w 603"/>
                  <a:gd name="T33" fmla="*/ 0 h 449"/>
                  <a:gd name="T34" fmla="*/ 0 w 603"/>
                  <a:gd name="T35" fmla="*/ 0 h 449"/>
                  <a:gd name="T36" fmla="*/ 0 w 603"/>
                  <a:gd name="T37" fmla="*/ 0 h 449"/>
                  <a:gd name="T38" fmla="*/ 0 w 603"/>
                  <a:gd name="T39" fmla="*/ 0 h 449"/>
                  <a:gd name="T40" fmla="*/ 0 w 603"/>
                  <a:gd name="T41" fmla="*/ 0 h 449"/>
                  <a:gd name="T42" fmla="*/ 0 w 603"/>
                  <a:gd name="T43" fmla="*/ 0 h 449"/>
                  <a:gd name="T44" fmla="*/ 0 w 603"/>
                  <a:gd name="T45" fmla="*/ 0 h 449"/>
                  <a:gd name="T46" fmla="*/ 0 w 603"/>
                  <a:gd name="T47" fmla="*/ 0 h 449"/>
                  <a:gd name="T48" fmla="*/ 0 w 603"/>
                  <a:gd name="T49" fmla="*/ 0 h 449"/>
                  <a:gd name="T50" fmla="*/ 0 w 603"/>
                  <a:gd name="T51" fmla="*/ 0 h 449"/>
                  <a:gd name="T52" fmla="*/ 0 w 603"/>
                  <a:gd name="T53" fmla="*/ 0 h 449"/>
                  <a:gd name="T54" fmla="*/ 0 w 603"/>
                  <a:gd name="T55" fmla="*/ 0 h 449"/>
                  <a:gd name="T56" fmla="*/ 0 w 603"/>
                  <a:gd name="T57" fmla="*/ 0 h 449"/>
                  <a:gd name="T58" fmla="*/ 0 w 603"/>
                  <a:gd name="T59" fmla="*/ 0 h 449"/>
                  <a:gd name="T60" fmla="*/ 0 w 603"/>
                  <a:gd name="T61" fmla="*/ 0 h 449"/>
                  <a:gd name="T62" fmla="*/ 0 w 603"/>
                  <a:gd name="T63" fmla="*/ 0 h 449"/>
                  <a:gd name="T64" fmla="*/ 0 w 603"/>
                  <a:gd name="T65" fmla="*/ 0 h 449"/>
                  <a:gd name="T66" fmla="*/ 0 w 603"/>
                  <a:gd name="T67" fmla="*/ 0 h 449"/>
                  <a:gd name="T68" fmla="*/ 0 w 603"/>
                  <a:gd name="T69" fmla="*/ 0 h 449"/>
                  <a:gd name="T70" fmla="*/ 0 w 603"/>
                  <a:gd name="T71" fmla="*/ 0 h 449"/>
                  <a:gd name="T72" fmla="*/ 0 w 603"/>
                  <a:gd name="T73" fmla="*/ 0 h 4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3"/>
                  <a:gd name="T112" fmla="*/ 0 h 449"/>
                  <a:gd name="T113" fmla="*/ 603 w 603"/>
                  <a:gd name="T114" fmla="*/ 449 h 4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3" h="449">
                    <a:moveTo>
                      <a:pt x="603" y="21"/>
                    </a:moveTo>
                    <a:lnTo>
                      <a:pt x="603" y="21"/>
                    </a:lnTo>
                    <a:lnTo>
                      <a:pt x="558" y="21"/>
                    </a:lnTo>
                    <a:lnTo>
                      <a:pt x="513" y="23"/>
                    </a:lnTo>
                    <a:lnTo>
                      <a:pt x="465" y="29"/>
                    </a:lnTo>
                    <a:lnTo>
                      <a:pt x="420" y="37"/>
                    </a:lnTo>
                    <a:lnTo>
                      <a:pt x="373" y="47"/>
                    </a:lnTo>
                    <a:lnTo>
                      <a:pt x="328" y="62"/>
                    </a:lnTo>
                    <a:lnTo>
                      <a:pt x="284" y="81"/>
                    </a:lnTo>
                    <a:lnTo>
                      <a:pt x="241" y="104"/>
                    </a:lnTo>
                    <a:lnTo>
                      <a:pt x="201" y="129"/>
                    </a:lnTo>
                    <a:lnTo>
                      <a:pt x="165" y="160"/>
                    </a:lnTo>
                    <a:lnTo>
                      <a:pt x="129" y="196"/>
                    </a:lnTo>
                    <a:lnTo>
                      <a:pt x="98" y="235"/>
                    </a:lnTo>
                    <a:lnTo>
                      <a:pt x="72" y="281"/>
                    </a:lnTo>
                    <a:lnTo>
                      <a:pt x="49" y="330"/>
                    </a:lnTo>
                    <a:lnTo>
                      <a:pt x="32" y="387"/>
                    </a:lnTo>
                    <a:lnTo>
                      <a:pt x="21" y="449"/>
                    </a:lnTo>
                    <a:lnTo>
                      <a:pt x="0" y="446"/>
                    </a:lnTo>
                    <a:lnTo>
                      <a:pt x="14" y="382"/>
                    </a:lnTo>
                    <a:lnTo>
                      <a:pt x="31" y="323"/>
                    </a:lnTo>
                    <a:lnTo>
                      <a:pt x="54" y="272"/>
                    </a:lnTo>
                    <a:lnTo>
                      <a:pt x="82" y="223"/>
                    </a:lnTo>
                    <a:lnTo>
                      <a:pt x="116" y="182"/>
                    </a:lnTo>
                    <a:lnTo>
                      <a:pt x="151" y="146"/>
                    </a:lnTo>
                    <a:lnTo>
                      <a:pt x="190" y="113"/>
                    </a:lnTo>
                    <a:lnTo>
                      <a:pt x="232" y="85"/>
                    </a:lnTo>
                    <a:lnTo>
                      <a:pt x="275" y="62"/>
                    </a:lnTo>
                    <a:lnTo>
                      <a:pt x="321" y="44"/>
                    </a:lnTo>
                    <a:lnTo>
                      <a:pt x="369" y="29"/>
                    </a:lnTo>
                    <a:lnTo>
                      <a:pt x="415" y="16"/>
                    </a:lnTo>
                    <a:lnTo>
                      <a:pt x="463" y="8"/>
                    </a:lnTo>
                    <a:lnTo>
                      <a:pt x="511" y="3"/>
                    </a:lnTo>
                    <a:lnTo>
                      <a:pt x="558" y="0"/>
                    </a:lnTo>
                    <a:lnTo>
                      <a:pt x="603" y="0"/>
                    </a:lnTo>
                    <a:lnTo>
                      <a:pt x="603" y="21"/>
                    </a:lnTo>
                    <a:close/>
                  </a:path>
                </a:pathLst>
              </a:custGeom>
              <a:solidFill>
                <a:srgbClr val="000000"/>
              </a:solidFill>
              <a:ln w="9525">
                <a:noFill/>
                <a:round/>
              </a:ln>
            </p:spPr>
            <p:txBody>
              <a:bodyPr/>
              <a:lstStyle/>
              <a:p>
                <a:endParaRPr lang="zh-CN" altLang="en-US"/>
              </a:p>
            </p:txBody>
          </p:sp>
          <p:sp>
            <p:nvSpPr>
              <p:cNvPr id="18000" name="Freeform 459"/>
              <p:cNvSpPr/>
              <p:nvPr/>
            </p:nvSpPr>
            <p:spPr bwMode="auto">
              <a:xfrm>
                <a:off x="1607" y="1024"/>
                <a:ext cx="295" cy="220"/>
              </a:xfrm>
              <a:custGeom>
                <a:avLst/>
                <a:gdLst>
                  <a:gd name="T0" fmla="*/ 1 w 590"/>
                  <a:gd name="T1" fmla="*/ 0 h 441"/>
                  <a:gd name="T2" fmla="*/ 1 w 590"/>
                  <a:gd name="T3" fmla="*/ 0 h 441"/>
                  <a:gd name="T4" fmla="*/ 1 w 590"/>
                  <a:gd name="T5" fmla="*/ 0 h 441"/>
                  <a:gd name="T6" fmla="*/ 1 w 590"/>
                  <a:gd name="T7" fmla="*/ 0 h 441"/>
                  <a:gd name="T8" fmla="*/ 1 w 590"/>
                  <a:gd name="T9" fmla="*/ 0 h 441"/>
                  <a:gd name="T10" fmla="*/ 1 w 590"/>
                  <a:gd name="T11" fmla="*/ 0 h 441"/>
                  <a:gd name="T12" fmla="*/ 1 w 590"/>
                  <a:gd name="T13" fmla="*/ 0 h 441"/>
                  <a:gd name="T14" fmla="*/ 1 w 590"/>
                  <a:gd name="T15" fmla="*/ 0 h 441"/>
                  <a:gd name="T16" fmla="*/ 1 w 590"/>
                  <a:gd name="T17" fmla="*/ 0 h 441"/>
                  <a:gd name="T18" fmla="*/ 1 w 590"/>
                  <a:gd name="T19" fmla="*/ 0 h 441"/>
                  <a:gd name="T20" fmla="*/ 1 w 590"/>
                  <a:gd name="T21" fmla="*/ 0 h 441"/>
                  <a:gd name="T22" fmla="*/ 1 w 590"/>
                  <a:gd name="T23" fmla="*/ 0 h 441"/>
                  <a:gd name="T24" fmla="*/ 1 w 590"/>
                  <a:gd name="T25" fmla="*/ 0 h 441"/>
                  <a:gd name="T26" fmla="*/ 1 w 590"/>
                  <a:gd name="T27" fmla="*/ 0 h 441"/>
                  <a:gd name="T28" fmla="*/ 1 w 590"/>
                  <a:gd name="T29" fmla="*/ 0 h 441"/>
                  <a:gd name="T30" fmla="*/ 1 w 590"/>
                  <a:gd name="T31" fmla="*/ 0 h 441"/>
                  <a:gd name="T32" fmla="*/ 1 w 590"/>
                  <a:gd name="T33" fmla="*/ 0 h 441"/>
                  <a:gd name="T34" fmla="*/ 0 w 590"/>
                  <a:gd name="T35" fmla="*/ 0 h 441"/>
                  <a:gd name="T36" fmla="*/ 0 w 590"/>
                  <a:gd name="T37" fmla="*/ 0 h 441"/>
                  <a:gd name="T38" fmla="*/ 1 w 590"/>
                  <a:gd name="T39" fmla="*/ 0 h 441"/>
                  <a:gd name="T40" fmla="*/ 1 w 590"/>
                  <a:gd name="T41" fmla="*/ 0 h 441"/>
                  <a:gd name="T42" fmla="*/ 1 w 590"/>
                  <a:gd name="T43" fmla="*/ 0 h 441"/>
                  <a:gd name="T44" fmla="*/ 1 w 590"/>
                  <a:gd name="T45" fmla="*/ 0 h 441"/>
                  <a:gd name="T46" fmla="*/ 1 w 590"/>
                  <a:gd name="T47" fmla="*/ 0 h 441"/>
                  <a:gd name="T48" fmla="*/ 1 w 590"/>
                  <a:gd name="T49" fmla="*/ 0 h 441"/>
                  <a:gd name="T50" fmla="*/ 1 w 590"/>
                  <a:gd name="T51" fmla="*/ 0 h 441"/>
                  <a:gd name="T52" fmla="*/ 1 w 590"/>
                  <a:gd name="T53" fmla="*/ 0 h 441"/>
                  <a:gd name="T54" fmla="*/ 1 w 590"/>
                  <a:gd name="T55" fmla="*/ 0 h 441"/>
                  <a:gd name="T56" fmla="*/ 1 w 590"/>
                  <a:gd name="T57" fmla="*/ 0 h 441"/>
                  <a:gd name="T58" fmla="*/ 1 w 590"/>
                  <a:gd name="T59" fmla="*/ 0 h 441"/>
                  <a:gd name="T60" fmla="*/ 1 w 590"/>
                  <a:gd name="T61" fmla="*/ 0 h 441"/>
                  <a:gd name="T62" fmla="*/ 1 w 590"/>
                  <a:gd name="T63" fmla="*/ 0 h 441"/>
                  <a:gd name="T64" fmla="*/ 1 w 590"/>
                  <a:gd name="T65" fmla="*/ 0 h 441"/>
                  <a:gd name="T66" fmla="*/ 1 w 590"/>
                  <a:gd name="T67" fmla="*/ 0 h 441"/>
                  <a:gd name="T68" fmla="*/ 1 w 590"/>
                  <a:gd name="T69" fmla="*/ 0 h 441"/>
                  <a:gd name="T70" fmla="*/ 1 w 590"/>
                  <a:gd name="T71" fmla="*/ 0 h 441"/>
                  <a:gd name="T72" fmla="*/ 1 w 590"/>
                  <a:gd name="T73" fmla="*/ 0 h 4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0"/>
                  <a:gd name="T112" fmla="*/ 0 h 441"/>
                  <a:gd name="T113" fmla="*/ 590 w 590"/>
                  <a:gd name="T114" fmla="*/ 441 h 4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0" h="441">
                    <a:moveTo>
                      <a:pt x="569" y="441"/>
                    </a:moveTo>
                    <a:lnTo>
                      <a:pt x="569" y="441"/>
                    </a:lnTo>
                    <a:lnTo>
                      <a:pt x="556" y="388"/>
                    </a:lnTo>
                    <a:lnTo>
                      <a:pt x="535" y="340"/>
                    </a:lnTo>
                    <a:lnTo>
                      <a:pt x="511" y="294"/>
                    </a:lnTo>
                    <a:lnTo>
                      <a:pt x="485" y="253"/>
                    </a:lnTo>
                    <a:lnTo>
                      <a:pt x="454" y="215"/>
                    </a:lnTo>
                    <a:lnTo>
                      <a:pt x="422" y="181"/>
                    </a:lnTo>
                    <a:lnTo>
                      <a:pt x="387" y="151"/>
                    </a:lnTo>
                    <a:lnTo>
                      <a:pt x="348" y="123"/>
                    </a:lnTo>
                    <a:lnTo>
                      <a:pt x="308" y="100"/>
                    </a:lnTo>
                    <a:lnTo>
                      <a:pt x="266" y="80"/>
                    </a:lnTo>
                    <a:lnTo>
                      <a:pt x="224" y="62"/>
                    </a:lnTo>
                    <a:lnTo>
                      <a:pt x="179" y="47"/>
                    </a:lnTo>
                    <a:lnTo>
                      <a:pt x="135" y="37"/>
                    </a:lnTo>
                    <a:lnTo>
                      <a:pt x="90" y="29"/>
                    </a:lnTo>
                    <a:lnTo>
                      <a:pt x="45" y="23"/>
                    </a:lnTo>
                    <a:lnTo>
                      <a:pt x="0" y="21"/>
                    </a:lnTo>
                    <a:lnTo>
                      <a:pt x="0" y="0"/>
                    </a:lnTo>
                    <a:lnTo>
                      <a:pt x="47" y="3"/>
                    </a:lnTo>
                    <a:lnTo>
                      <a:pt x="93" y="8"/>
                    </a:lnTo>
                    <a:lnTo>
                      <a:pt x="140" y="16"/>
                    </a:lnTo>
                    <a:lnTo>
                      <a:pt x="184" y="29"/>
                    </a:lnTo>
                    <a:lnTo>
                      <a:pt x="231" y="44"/>
                    </a:lnTo>
                    <a:lnTo>
                      <a:pt x="275" y="61"/>
                    </a:lnTo>
                    <a:lnTo>
                      <a:pt x="317" y="82"/>
                    </a:lnTo>
                    <a:lnTo>
                      <a:pt x="360" y="107"/>
                    </a:lnTo>
                    <a:lnTo>
                      <a:pt x="398" y="135"/>
                    </a:lnTo>
                    <a:lnTo>
                      <a:pt x="436" y="167"/>
                    </a:lnTo>
                    <a:lnTo>
                      <a:pt x="470" y="202"/>
                    </a:lnTo>
                    <a:lnTo>
                      <a:pt x="501" y="242"/>
                    </a:lnTo>
                    <a:lnTo>
                      <a:pt x="529" y="284"/>
                    </a:lnTo>
                    <a:lnTo>
                      <a:pt x="553" y="330"/>
                    </a:lnTo>
                    <a:lnTo>
                      <a:pt x="574" y="381"/>
                    </a:lnTo>
                    <a:lnTo>
                      <a:pt x="590" y="436"/>
                    </a:lnTo>
                    <a:lnTo>
                      <a:pt x="569" y="441"/>
                    </a:lnTo>
                    <a:close/>
                  </a:path>
                </a:pathLst>
              </a:custGeom>
              <a:solidFill>
                <a:srgbClr val="000000"/>
              </a:solidFill>
              <a:ln w="9525">
                <a:noFill/>
                <a:round/>
              </a:ln>
            </p:spPr>
            <p:txBody>
              <a:bodyPr/>
              <a:lstStyle/>
              <a:p>
                <a:endParaRPr lang="zh-CN" altLang="en-US"/>
              </a:p>
            </p:txBody>
          </p:sp>
          <p:sp>
            <p:nvSpPr>
              <p:cNvPr id="18001" name="Freeform 460"/>
              <p:cNvSpPr/>
              <p:nvPr/>
            </p:nvSpPr>
            <p:spPr bwMode="auto">
              <a:xfrm>
                <a:off x="1892" y="1242"/>
                <a:ext cx="42" cy="185"/>
              </a:xfrm>
              <a:custGeom>
                <a:avLst/>
                <a:gdLst>
                  <a:gd name="T0" fmla="*/ 0 w 86"/>
                  <a:gd name="T1" fmla="*/ 1 h 369"/>
                  <a:gd name="T2" fmla="*/ 0 w 86"/>
                  <a:gd name="T3" fmla="*/ 1 h 369"/>
                  <a:gd name="T4" fmla="*/ 0 w 86"/>
                  <a:gd name="T5" fmla="*/ 1 h 369"/>
                  <a:gd name="T6" fmla="*/ 0 w 86"/>
                  <a:gd name="T7" fmla="*/ 1 h 369"/>
                  <a:gd name="T8" fmla="*/ 0 w 86"/>
                  <a:gd name="T9" fmla="*/ 1 h 369"/>
                  <a:gd name="T10" fmla="*/ 0 w 86"/>
                  <a:gd name="T11" fmla="*/ 1 h 369"/>
                  <a:gd name="T12" fmla="*/ 0 w 86"/>
                  <a:gd name="T13" fmla="*/ 1 h 369"/>
                  <a:gd name="T14" fmla="*/ 0 w 86"/>
                  <a:gd name="T15" fmla="*/ 1 h 369"/>
                  <a:gd name="T16" fmla="*/ 0 w 86"/>
                  <a:gd name="T17" fmla="*/ 1 h 369"/>
                  <a:gd name="T18" fmla="*/ 0 w 86"/>
                  <a:gd name="T19" fmla="*/ 1 h 369"/>
                  <a:gd name="T20" fmla="*/ 0 w 86"/>
                  <a:gd name="T21" fmla="*/ 1 h 369"/>
                  <a:gd name="T22" fmla="*/ 0 w 86"/>
                  <a:gd name="T23" fmla="*/ 1 h 369"/>
                  <a:gd name="T24" fmla="*/ 0 w 86"/>
                  <a:gd name="T25" fmla="*/ 1 h 369"/>
                  <a:gd name="T26" fmla="*/ 0 w 86"/>
                  <a:gd name="T27" fmla="*/ 1 h 369"/>
                  <a:gd name="T28" fmla="*/ 0 w 86"/>
                  <a:gd name="T29" fmla="*/ 1 h 369"/>
                  <a:gd name="T30" fmla="*/ 0 w 86"/>
                  <a:gd name="T31" fmla="*/ 1 h 369"/>
                  <a:gd name="T32" fmla="*/ 0 w 86"/>
                  <a:gd name="T33" fmla="*/ 1 h 369"/>
                  <a:gd name="T34" fmla="*/ 0 w 86"/>
                  <a:gd name="T35" fmla="*/ 1 h 369"/>
                  <a:gd name="T36" fmla="*/ 0 w 86"/>
                  <a:gd name="T37" fmla="*/ 0 h 369"/>
                  <a:gd name="T38" fmla="*/ 0 w 86"/>
                  <a:gd name="T39" fmla="*/ 1 h 369"/>
                  <a:gd name="T40" fmla="*/ 0 w 86"/>
                  <a:gd name="T41" fmla="*/ 1 h 369"/>
                  <a:gd name="T42" fmla="*/ 0 w 86"/>
                  <a:gd name="T43" fmla="*/ 1 h 369"/>
                  <a:gd name="T44" fmla="*/ 0 w 86"/>
                  <a:gd name="T45" fmla="*/ 1 h 369"/>
                  <a:gd name="T46" fmla="*/ 0 w 86"/>
                  <a:gd name="T47" fmla="*/ 1 h 369"/>
                  <a:gd name="T48" fmla="*/ 0 w 86"/>
                  <a:gd name="T49" fmla="*/ 1 h 369"/>
                  <a:gd name="T50" fmla="*/ 0 w 86"/>
                  <a:gd name="T51" fmla="*/ 1 h 369"/>
                  <a:gd name="T52" fmla="*/ 0 w 86"/>
                  <a:gd name="T53" fmla="*/ 1 h 369"/>
                  <a:gd name="T54" fmla="*/ 0 w 86"/>
                  <a:gd name="T55" fmla="*/ 1 h 369"/>
                  <a:gd name="T56" fmla="*/ 0 w 86"/>
                  <a:gd name="T57" fmla="*/ 1 h 369"/>
                  <a:gd name="T58" fmla="*/ 0 w 86"/>
                  <a:gd name="T59" fmla="*/ 1 h 369"/>
                  <a:gd name="T60" fmla="*/ 0 w 86"/>
                  <a:gd name="T61" fmla="*/ 1 h 369"/>
                  <a:gd name="T62" fmla="*/ 0 w 86"/>
                  <a:gd name="T63" fmla="*/ 1 h 369"/>
                  <a:gd name="T64" fmla="*/ 0 w 86"/>
                  <a:gd name="T65" fmla="*/ 1 h 369"/>
                  <a:gd name="T66" fmla="*/ 0 w 86"/>
                  <a:gd name="T67" fmla="*/ 1 h 369"/>
                  <a:gd name="T68" fmla="*/ 0 w 86"/>
                  <a:gd name="T69" fmla="*/ 1 h 369"/>
                  <a:gd name="T70" fmla="*/ 0 w 86"/>
                  <a:gd name="T71" fmla="*/ 1 h 369"/>
                  <a:gd name="T72" fmla="*/ 0 w 86"/>
                  <a:gd name="T73" fmla="*/ 1 h 3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6"/>
                  <a:gd name="T112" fmla="*/ 0 h 369"/>
                  <a:gd name="T113" fmla="*/ 86 w 86"/>
                  <a:gd name="T114" fmla="*/ 369 h 36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6" h="369">
                    <a:moveTo>
                      <a:pt x="65" y="369"/>
                    </a:moveTo>
                    <a:lnTo>
                      <a:pt x="65" y="368"/>
                    </a:lnTo>
                    <a:lnTo>
                      <a:pt x="62" y="343"/>
                    </a:lnTo>
                    <a:lnTo>
                      <a:pt x="58" y="317"/>
                    </a:lnTo>
                    <a:lnTo>
                      <a:pt x="55" y="293"/>
                    </a:lnTo>
                    <a:lnTo>
                      <a:pt x="52" y="270"/>
                    </a:lnTo>
                    <a:lnTo>
                      <a:pt x="48" y="247"/>
                    </a:lnTo>
                    <a:lnTo>
                      <a:pt x="45" y="225"/>
                    </a:lnTo>
                    <a:lnTo>
                      <a:pt x="40" y="204"/>
                    </a:lnTo>
                    <a:lnTo>
                      <a:pt x="37" y="182"/>
                    </a:lnTo>
                    <a:lnTo>
                      <a:pt x="32" y="160"/>
                    </a:lnTo>
                    <a:lnTo>
                      <a:pt x="29" y="138"/>
                    </a:lnTo>
                    <a:lnTo>
                      <a:pt x="24" y="116"/>
                    </a:lnTo>
                    <a:lnTo>
                      <a:pt x="20" y="94"/>
                    </a:lnTo>
                    <a:lnTo>
                      <a:pt x="15" y="73"/>
                    </a:lnTo>
                    <a:lnTo>
                      <a:pt x="11" y="51"/>
                    </a:lnTo>
                    <a:lnTo>
                      <a:pt x="5" y="28"/>
                    </a:lnTo>
                    <a:lnTo>
                      <a:pt x="0" y="5"/>
                    </a:lnTo>
                    <a:lnTo>
                      <a:pt x="21" y="0"/>
                    </a:lnTo>
                    <a:lnTo>
                      <a:pt x="25" y="23"/>
                    </a:lnTo>
                    <a:lnTo>
                      <a:pt x="31" y="46"/>
                    </a:lnTo>
                    <a:lnTo>
                      <a:pt x="36" y="68"/>
                    </a:lnTo>
                    <a:lnTo>
                      <a:pt x="40" y="90"/>
                    </a:lnTo>
                    <a:lnTo>
                      <a:pt x="45" y="112"/>
                    </a:lnTo>
                    <a:lnTo>
                      <a:pt x="49" y="133"/>
                    </a:lnTo>
                    <a:lnTo>
                      <a:pt x="53" y="155"/>
                    </a:lnTo>
                    <a:lnTo>
                      <a:pt x="57" y="177"/>
                    </a:lnTo>
                    <a:lnTo>
                      <a:pt x="61" y="199"/>
                    </a:lnTo>
                    <a:lnTo>
                      <a:pt x="65" y="221"/>
                    </a:lnTo>
                    <a:lnTo>
                      <a:pt x="69" y="245"/>
                    </a:lnTo>
                    <a:lnTo>
                      <a:pt x="72" y="268"/>
                    </a:lnTo>
                    <a:lnTo>
                      <a:pt x="76" y="291"/>
                    </a:lnTo>
                    <a:lnTo>
                      <a:pt x="79" y="315"/>
                    </a:lnTo>
                    <a:lnTo>
                      <a:pt x="82" y="340"/>
                    </a:lnTo>
                    <a:lnTo>
                      <a:pt x="86" y="366"/>
                    </a:lnTo>
                    <a:lnTo>
                      <a:pt x="86" y="365"/>
                    </a:lnTo>
                    <a:lnTo>
                      <a:pt x="65" y="369"/>
                    </a:lnTo>
                    <a:close/>
                  </a:path>
                </a:pathLst>
              </a:custGeom>
              <a:solidFill>
                <a:srgbClr val="000000"/>
              </a:solidFill>
              <a:ln w="9525">
                <a:noFill/>
                <a:round/>
              </a:ln>
            </p:spPr>
            <p:txBody>
              <a:bodyPr/>
              <a:lstStyle/>
              <a:p>
                <a:endParaRPr lang="zh-CN" altLang="en-US"/>
              </a:p>
            </p:txBody>
          </p:sp>
          <p:sp>
            <p:nvSpPr>
              <p:cNvPr id="18002" name="Freeform 461"/>
              <p:cNvSpPr/>
              <p:nvPr/>
            </p:nvSpPr>
            <p:spPr bwMode="auto">
              <a:xfrm>
                <a:off x="1924" y="1424"/>
                <a:ext cx="42" cy="55"/>
              </a:xfrm>
              <a:custGeom>
                <a:avLst/>
                <a:gdLst>
                  <a:gd name="T0" fmla="*/ 0 w 85"/>
                  <a:gd name="T1" fmla="*/ 1 h 109"/>
                  <a:gd name="T2" fmla="*/ 0 w 85"/>
                  <a:gd name="T3" fmla="*/ 1 h 109"/>
                  <a:gd name="T4" fmla="*/ 0 w 85"/>
                  <a:gd name="T5" fmla="*/ 1 h 109"/>
                  <a:gd name="T6" fmla="*/ 0 w 85"/>
                  <a:gd name="T7" fmla="*/ 1 h 109"/>
                  <a:gd name="T8" fmla="*/ 0 w 85"/>
                  <a:gd name="T9" fmla="*/ 1 h 109"/>
                  <a:gd name="T10" fmla="*/ 0 w 85"/>
                  <a:gd name="T11" fmla="*/ 1 h 109"/>
                  <a:gd name="T12" fmla="*/ 0 w 85"/>
                  <a:gd name="T13" fmla="*/ 1 h 109"/>
                  <a:gd name="T14" fmla="*/ 0 w 85"/>
                  <a:gd name="T15" fmla="*/ 1 h 109"/>
                  <a:gd name="T16" fmla="*/ 0 w 85"/>
                  <a:gd name="T17" fmla="*/ 1 h 109"/>
                  <a:gd name="T18" fmla="*/ 0 w 85"/>
                  <a:gd name="T19" fmla="*/ 1 h 109"/>
                  <a:gd name="T20" fmla="*/ 0 w 85"/>
                  <a:gd name="T21" fmla="*/ 0 h 109"/>
                  <a:gd name="T22" fmla="*/ 0 w 85"/>
                  <a:gd name="T23" fmla="*/ 1 h 109"/>
                  <a:gd name="T24" fmla="*/ 0 w 85"/>
                  <a:gd name="T25" fmla="*/ 1 h 109"/>
                  <a:gd name="T26" fmla="*/ 0 w 85"/>
                  <a:gd name="T27" fmla="*/ 1 h 109"/>
                  <a:gd name="T28" fmla="*/ 0 w 85"/>
                  <a:gd name="T29" fmla="*/ 1 h 109"/>
                  <a:gd name="T30" fmla="*/ 0 w 85"/>
                  <a:gd name="T31" fmla="*/ 1 h 109"/>
                  <a:gd name="T32" fmla="*/ 0 w 85"/>
                  <a:gd name="T33" fmla="*/ 1 h 109"/>
                  <a:gd name="T34" fmla="*/ 0 w 85"/>
                  <a:gd name="T35" fmla="*/ 1 h 109"/>
                  <a:gd name="T36" fmla="*/ 0 w 85"/>
                  <a:gd name="T37" fmla="*/ 1 h 109"/>
                  <a:gd name="T38" fmla="*/ 0 w 85"/>
                  <a:gd name="T39" fmla="*/ 1 h 109"/>
                  <a:gd name="T40" fmla="*/ 0 w 85"/>
                  <a:gd name="T41" fmla="*/ 1 h 1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5"/>
                  <a:gd name="T64" fmla="*/ 0 h 109"/>
                  <a:gd name="T65" fmla="*/ 85 w 85"/>
                  <a:gd name="T66" fmla="*/ 109 h 1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5" h="109">
                    <a:moveTo>
                      <a:pt x="75" y="109"/>
                    </a:moveTo>
                    <a:lnTo>
                      <a:pt x="75" y="109"/>
                    </a:lnTo>
                    <a:lnTo>
                      <a:pt x="63" y="100"/>
                    </a:lnTo>
                    <a:lnTo>
                      <a:pt x="50" y="89"/>
                    </a:lnTo>
                    <a:lnTo>
                      <a:pt x="39" y="78"/>
                    </a:lnTo>
                    <a:lnTo>
                      <a:pt x="28" y="64"/>
                    </a:lnTo>
                    <a:lnTo>
                      <a:pt x="18" y="49"/>
                    </a:lnTo>
                    <a:lnTo>
                      <a:pt x="11" y="35"/>
                    </a:lnTo>
                    <a:lnTo>
                      <a:pt x="5" y="19"/>
                    </a:lnTo>
                    <a:lnTo>
                      <a:pt x="0" y="4"/>
                    </a:lnTo>
                    <a:lnTo>
                      <a:pt x="21" y="0"/>
                    </a:lnTo>
                    <a:lnTo>
                      <a:pt x="23" y="12"/>
                    </a:lnTo>
                    <a:lnTo>
                      <a:pt x="29" y="26"/>
                    </a:lnTo>
                    <a:lnTo>
                      <a:pt x="37" y="40"/>
                    </a:lnTo>
                    <a:lnTo>
                      <a:pt x="44" y="52"/>
                    </a:lnTo>
                    <a:lnTo>
                      <a:pt x="53" y="64"/>
                    </a:lnTo>
                    <a:lnTo>
                      <a:pt x="64" y="75"/>
                    </a:lnTo>
                    <a:lnTo>
                      <a:pt x="74" y="83"/>
                    </a:lnTo>
                    <a:lnTo>
                      <a:pt x="85" y="90"/>
                    </a:lnTo>
                    <a:lnTo>
                      <a:pt x="75" y="109"/>
                    </a:lnTo>
                    <a:close/>
                  </a:path>
                </a:pathLst>
              </a:custGeom>
              <a:solidFill>
                <a:srgbClr val="000000"/>
              </a:solidFill>
              <a:ln w="9525">
                <a:noFill/>
                <a:round/>
              </a:ln>
            </p:spPr>
            <p:txBody>
              <a:bodyPr/>
              <a:lstStyle/>
              <a:p>
                <a:endParaRPr lang="zh-CN" altLang="en-US"/>
              </a:p>
            </p:txBody>
          </p:sp>
          <p:sp>
            <p:nvSpPr>
              <p:cNvPr id="18003" name="Freeform 462"/>
              <p:cNvSpPr/>
              <p:nvPr/>
            </p:nvSpPr>
            <p:spPr bwMode="auto">
              <a:xfrm>
                <a:off x="1962" y="1470"/>
                <a:ext cx="146" cy="102"/>
              </a:xfrm>
              <a:custGeom>
                <a:avLst/>
                <a:gdLst>
                  <a:gd name="T0" fmla="*/ 0 w 293"/>
                  <a:gd name="T1" fmla="*/ 0 h 205"/>
                  <a:gd name="T2" fmla="*/ 0 w 293"/>
                  <a:gd name="T3" fmla="*/ 0 h 205"/>
                  <a:gd name="T4" fmla="*/ 0 w 293"/>
                  <a:gd name="T5" fmla="*/ 0 h 205"/>
                  <a:gd name="T6" fmla="*/ 0 w 293"/>
                  <a:gd name="T7" fmla="*/ 0 h 205"/>
                  <a:gd name="T8" fmla="*/ 0 w 293"/>
                  <a:gd name="T9" fmla="*/ 0 h 205"/>
                  <a:gd name="T10" fmla="*/ 0 w 293"/>
                  <a:gd name="T11" fmla="*/ 0 h 205"/>
                  <a:gd name="T12" fmla="*/ 0 w 293"/>
                  <a:gd name="T13" fmla="*/ 0 h 205"/>
                  <a:gd name="T14" fmla="*/ 0 w 293"/>
                  <a:gd name="T15" fmla="*/ 0 h 205"/>
                  <a:gd name="T16" fmla="*/ 0 w 293"/>
                  <a:gd name="T17" fmla="*/ 0 h 205"/>
                  <a:gd name="T18" fmla="*/ 0 w 293"/>
                  <a:gd name="T19" fmla="*/ 0 h 205"/>
                  <a:gd name="T20" fmla="*/ 0 w 293"/>
                  <a:gd name="T21" fmla="*/ 0 h 205"/>
                  <a:gd name="T22" fmla="*/ 0 w 293"/>
                  <a:gd name="T23" fmla="*/ 0 h 205"/>
                  <a:gd name="T24" fmla="*/ 0 w 293"/>
                  <a:gd name="T25" fmla="*/ 0 h 205"/>
                  <a:gd name="T26" fmla="*/ 0 w 293"/>
                  <a:gd name="T27" fmla="*/ 0 h 205"/>
                  <a:gd name="T28" fmla="*/ 0 w 293"/>
                  <a:gd name="T29" fmla="*/ 0 h 205"/>
                  <a:gd name="T30" fmla="*/ 0 w 293"/>
                  <a:gd name="T31" fmla="*/ 0 h 205"/>
                  <a:gd name="T32" fmla="*/ 0 w 293"/>
                  <a:gd name="T33" fmla="*/ 0 h 205"/>
                  <a:gd name="T34" fmla="*/ 0 w 293"/>
                  <a:gd name="T35" fmla="*/ 0 h 205"/>
                  <a:gd name="T36" fmla="*/ 0 w 293"/>
                  <a:gd name="T37" fmla="*/ 0 h 205"/>
                  <a:gd name="T38" fmla="*/ 0 w 293"/>
                  <a:gd name="T39" fmla="*/ 0 h 205"/>
                  <a:gd name="T40" fmla="*/ 0 w 293"/>
                  <a:gd name="T41" fmla="*/ 0 h 205"/>
                  <a:gd name="T42" fmla="*/ 0 w 293"/>
                  <a:gd name="T43" fmla="*/ 0 h 205"/>
                  <a:gd name="T44" fmla="*/ 0 w 293"/>
                  <a:gd name="T45" fmla="*/ 0 h 205"/>
                  <a:gd name="T46" fmla="*/ 0 w 293"/>
                  <a:gd name="T47" fmla="*/ 0 h 205"/>
                  <a:gd name="T48" fmla="*/ 0 w 293"/>
                  <a:gd name="T49" fmla="*/ 0 h 205"/>
                  <a:gd name="T50" fmla="*/ 0 w 293"/>
                  <a:gd name="T51" fmla="*/ 0 h 205"/>
                  <a:gd name="T52" fmla="*/ 0 w 293"/>
                  <a:gd name="T53" fmla="*/ 0 h 205"/>
                  <a:gd name="T54" fmla="*/ 0 w 293"/>
                  <a:gd name="T55" fmla="*/ 0 h 205"/>
                  <a:gd name="T56" fmla="*/ 0 w 293"/>
                  <a:gd name="T57" fmla="*/ 0 h 205"/>
                  <a:gd name="T58" fmla="*/ 0 w 293"/>
                  <a:gd name="T59" fmla="*/ 0 h 205"/>
                  <a:gd name="T60" fmla="*/ 0 w 293"/>
                  <a:gd name="T61" fmla="*/ 0 h 205"/>
                  <a:gd name="T62" fmla="*/ 0 w 293"/>
                  <a:gd name="T63" fmla="*/ 0 h 205"/>
                  <a:gd name="T64" fmla="*/ 0 w 293"/>
                  <a:gd name="T65" fmla="*/ 0 h 205"/>
                  <a:gd name="T66" fmla="*/ 0 w 293"/>
                  <a:gd name="T67" fmla="*/ 0 h 205"/>
                  <a:gd name="T68" fmla="*/ 0 w 293"/>
                  <a:gd name="T69" fmla="*/ 0 h 205"/>
                  <a:gd name="T70" fmla="*/ 0 w 293"/>
                  <a:gd name="T71" fmla="*/ 0 h 205"/>
                  <a:gd name="T72" fmla="*/ 0 w 293"/>
                  <a:gd name="T73" fmla="*/ 0 h 205"/>
                  <a:gd name="T74" fmla="*/ 0 w 293"/>
                  <a:gd name="T75" fmla="*/ 0 h 205"/>
                  <a:gd name="T76" fmla="*/ 0 w 293"/>
                  <a:gd name="T77" fmla="*/ 0 h 205"/>
                  <a:gd name="T78" fmla="*/ 0 w 293"/>
                  <a:gd name="T79" fmla="*/ 0 h 205"/>
                  <a:gd name="T80" fmla="*/ 0 w 293"/>
                  <a:gd name="T81" fmla="*/ 0 h 205"/>
                  <a:gd name="T82" fmla="*/ 0 w 293"/>
                  <a:gd name="T83" fmla="*/ 0 h 20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3"/>
                  <a:gd name="T127" fmla="*/ 0 h 205"/>
                  <a:gd name="T128" fmla="*/ 293 w 293"/>
                  <a:gd name="T129" fmla="*/ 205 h 20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3" h="205">
                    <a:moveTo>
                      <a:pt x="287" y="184"/>
                    </a:moveTo>
                    <a:lnTo>
                      <a:pt x="275" y="199"/>
                    </a:lnTo>
                    <a:lnTo>
                      <a:pt x="265" y="181"/>
                    </a:lnTo>
                    <a:lnTo>
                      <a:pt x="252" y="165"/>
                    </a:lnTo>
                    <a:lnTo>
                      <a:pt x="239" y="149"/>
                    </a:lnTo>
                    <a:lnTo>
                      <a:pt x="224" y="136"/>
                    </a:lnTo>
                    <a:lnTo>
                      <a:pt x="209" y="122"/>
                    </a:lnTo>
                    <a:lnTo>
                      <a:pt x="191" y="110"/>
                    </a:lnTo>
                    <a:lnTo>
                      <a:pt x="174" y="100"/>
                    </a:lnTo>
                    <a:lnTo>
                      <a:pt x="156" y="89"/>
                    </a:lnTo>
                    <a:lnTo>
                      <a:pt x="136" y="80"/>
                    </a:lnTo>
                    <a:lnTo>
                      <a:pt x="117" y="70"/>
                    </a:lnTo>
                    <a:lnTo>
                      <a:pt x="99" y="61"/>
                    </a:lnTo>
                    <a:lnTo>
                      <a:pt x="78" y="53"/>
                    </a:lnTo>
                    <a:lnTo>
                      <a:pt x="59" y="44"/>
                    </a:lnTo>
                    <a:lnTo>
                      <a:pt x="39" y="36"/>
                    </a:lnTo>
                    <a:lnTo>
                      <a:pt x="19" y="28"/>
                    </a:lnTo>
                    <a:lnTo>
                      <a:pt x="0" y="19"/>
                    </a:lnTo>
                    <a:lnTo>
                      <a:pt x="10" y="0"/>
                    </a:lnTo>
                    <a:lnTo>
                      <a:pt x="28" y="10"/>
                    </a:lnTo>
                    <a:lnTo>
                      <a:pt x="46" y="18"/>
                    </a:lnTo>
                    <a:lnTo>
                      <a:pt x="65" y="26"/>
                    </a:lnTo>
                    <a:lnTo>
                      <a:pt x="85" y="35"/>
                    </a:lnTo>
                    <a:lnTo>
                      <a:pt x="105" y="43"/>
                    </a:lnTo>
                    <a:lnTo>
                      <a:pt x="126" y="52"/>
                    </a:lnTo>
                    <a:lnTo>
                      <a:pt x="145" y="61"/>
                    </a:lnTo>
                    <a:lnTo>
                      <a:pt x="165" y="70"/>
                    </a:lnTo>
                    <a:lnTo>
                      <a:pt x="183" y="82"/>
                    </a:lnTo>
                    <a:lnTo>
                      <a:pt x="202" y="93"/>
                    </a:lnTo>
                    <a:lnTo>
                      <a:pt x="221" y="106"/>
                    </a:lnTo>
                    <a:lnTo>
                      <a:pt x="238" y="120"/>
                    </a:lnTo>
                    <a:lnTo>
                      <a:pt x="252" y="135"/>
                    </a:lnTo>
                    <a:lnTo>
                      <a:pt x="268" y="151"/>
                    </a:lnTo>
                    <a:lnTo>
                      <a:pt x="281" y="169"/>
                    </a:lnTo>
                    <a:lnTo>
                      <a:pt x="293" y="190"/>
                    </a:lnTo>
                    <a:lnTo>
                      <a:pt x="282" y="205"/>
                    </a:lnTo>
                    <a:lnTo>
                      <a:pt x="293" y="190"/>
                    </a:lnTo>
                    <a:lnTo>
                      <a:pt x="293" y="198"/>
                    </a:lnTo>
                    <a:lnTo>
                      <a:pt x="289" y="203"/>
                    </a:lnTo>
                    <a:lnTo>
                      <a:pt x="281" y="204"/>
                    </a:lnTo>
                    <a:lnTo>
                      <a:pt x="275" y="199"/>
                    </a:lnTo>
                    <a:lnTo>
                      <a:pt x="287" y="184"/>
                    </a:lnTo>
                    <a:close/>
                  </a:path>
                </a:pathLst>
              </a:custGeom>
              <a:solidFill>
                <a:srgbClr val="000000"/>
              </a:solidFill>
              <a:ln w="9525">
                <a:noFill/>
                <a:round/>
              </a:ln>
            </p:spPr>
            <p:txBody>
              <a:bodyPr/>
              <a:lstStyle/>
              <a:p>
                <a:endParaRPr lang="zh-CN" altLang="en-US"/>
              </a:p>
            </p:txBody>
          </p:sp>
          <p:sp>
            <p:nvSpPr>
              <p:cNvPr id="18004" name="Freeform 463"/>
              <p:cNvSpPr/>
              <p:nvPr/>
            </p:nvSpPr>
            <p:spPr bwMode="auto">
              <a:xfrm>
                <a:off x="1294" y="1461"/>
                <a:ext cx="6" cy="4"/>
              </a:xfrm>
              <a:custGeom>
                <a:avLst/>
                <a:gdLst>
                  <a:gd name="T0" fmla="*/ 0 w 13"/>
                  <a:gd name="T1" fmla="*/ 0 h 7"/>
                  <a:gd name="T2" fmla="*/ 0 w 13"/>
                  <a:gd name="T3" fmla="*/ 1 h 7"/>
                  <a:gd name="T4" fmla="*/ 0 w 13"/>
                  <a:gd name="T5" fmla="*/ 1 h 7"/>
                  <a:gd name="T6" fmla="*/ 0 w 13"/>
                  <a:gd name="T7" fmla="*/ 1 h 7"/>
                  <a:gd name="T8" fmla="*/ 0 w 13"/>
                  <a:gd name="T9" fmla="*/ 1 h 7"/>
                  <a:gd name="T10" fmla="*/ 0 w 13"/>
                  <a:gd name="T11" fmla="*/ 1 h 7"/>
                  <a:gd name="T12" fmla="*/ 0 w 13"/>
                  <a:gd name="T13" fmla="*/ 1 h 7"/>
                  <a:gd name="T14" fmla="*/ 0 w 13"/>
                  <a:gd name="T15" fmla="*/ 1 h 7"/>
                  <a:gd name="T16" fmla="*/ 0 w 13"/>
                  <a:gd name="T17" fmla="*/ 1 h 7"/>
                  <a:gd name="T18" fmla="*/ 0 w 13"/>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7"/>
                  <a:gd name="T32" fmla="*/ 13 w 1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7">
                    <a:moveTo>
                      <a:pt x="13" y="0"/>
                    </a:moveTo>
                    <a:lnTo>
                      <a:pt x="10" y="1"/>
                    </a:lnTo>
                    <a:lnTo>
                      <a:pt x="7" y="4"/>
                    </a:lnTo>
                    <a:lnTo>
                      <a:pt x="4" y="5"/>
                    </a:lnTo>
                    <a:lnTo>
                      <a:pt x="0" y="7"/>
                    </a:lnTo>
                    <a:lnTo>
                      <a:pt x="4" y="7"/>
                    </a:lnTo>
                    <a:lnTo>
                      <a:pt x="7" y="7"/>
                    </a:lnTo>
                    <a:lnTo>
                      <a:pt x="10" y="7"/>
                    </a:lnTo>
                    <a:lnTo>
                      <a:pt x="13" y="7"/>
                    </a:lnTo>
                    <a:lnTo>
                      <a:pt x="13" y="0"/>
                    </a:lnTo>
                    <a:close/>
                  </a:path>
                </a:pathLst>
              </a:custGeom>
              <a:solidFill>
                <a:srgbClr val="B23300"/>
              </a:solidFill>
              <a:ln w="9525">
                <a:noFill/>
                <a:round/>
              </a:ln>
            </p:spPr>
            <p:txBody>
              <a:bodyPr/>
              <a:lstStyle/>
              <a:p>
                <a:endParaRPr lang="zh-CN" altLang="en-US"/>
              </a:p>
            </p:txBody>
          </p:sp>
          <p:sp>
            <p:nvSpPr>
              <p:cNvPr id="18005" name="Freeform 464"/>
              <p:cNvSpPr/>
              <p:nvPr/>
            </p:nvSpPr>
            <p:spPr bwMode="auto">
              <a:xfrm>
                <a:off x="1300" y="1458"/>
                <a:ext cx="6" cy="7"/>
              </a:xfrm>
              <a:custGeom>
                <a:avLst/>
                <a:gdLst>
                  <a:gd name="T0" fmla="*/ 0 w 13"/>
                  <a:gd name="T1" fmla="*/ 1 h 14"/>
                  <a:gd name="T2" fmla="*/ 0 w 13"/>
                  <a:gd name="T3" fmla="*/ 1 h 14"/>
                  <a:gd name="T4" fmla="*/ 0 w 13"/>
                  <a:gd name="T5" fmla="*/ 1 h 14"/>
                  <a:gd name="T6" fmla="*/ 0 w 13"/>
                  <a:gd name="T7" fmla="*/ 1 h 14"/>
                  <a:gd name="T8" fmla="*/ 0 w 13"/>
                  <a:gd name="T9" fmla="*/ 0 h 14"/>
                  <a:gd name="T10" fmla="*/ 0 w 13"/>
                  <a:gd name="T11" fmla="*/ 1 h 14"/>
                  <a:gd name="T12" fmla="*/ 0 w 13"/>
                  <a:gd name="T13" fmla="*/ 1 h 14"/>
                  <a:gd name="T14" fmla="*/ 0 w 13"/>
                  <a:gd name="T15" fmla="*/ 1 h 14"/>
                  <a:gd name="T16" fmla="*/ 0 w 13"/>
                  <a:gd name="T17" fmla="*/ 1 h 14"/>
                  <a:gd name="T18" fmla="*/ 0 w 13"/>
                  <a:gd name="T19" fmla="*/ 1 h 14"/>
                  <a:gd name="T20" fmla="*/ 0 w 13"/>
                  <a:gd name="T21" fmla="*/ 1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4"/>
                  <a:gd name="T35" fmla="*/ 13 w 13"/>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4">
                    <a:moveTo>
                      <a:pt x="0" y="7"/>
                    </a:moveTo>
                    <a:lnTo>
                      <a:pt x="3" y="5"/>
                    </a:lnTo>
                    <a:lnTo>
                      <a:pt x="7" y="4"/>
                    </a:lnTo>
                    <a:lnTo>
                      <a:pt x="9" y="1"/>
                    </a:lnTo>
                    <a:lnTo>
                      <a:pt x="13" y="0"/>
                    </a:lnTo>
                    <a:lnTo>
                      <a:pt x="13" y="14"/>
                    </a:lnTo>
                    <a:lnTo>
                      <a:pt x="9" y="14"/>
                    </a:lnTo>
                    <a:lnTo>
                      <a:pt x="7" y="14"/>
                    </a:lnTo>
                    <a:lnTo>
                      <a:pt x="3" y="14"/>
                    </a:lnTo>
                    <a:lnTo>
                      <a:pt x="0" y="14"/>
                    </a:lnTo>
                    <a:lnTo>
                      <a:pt x="0" y="7"/>
                    </a:lnTo>
                    <a:close/>
                  </a:path>
                </a:pathLst>
              </a:custGeom>
              <a:solidFill>
                <a:srgbClr val="B23300"/>
              </a:solidFill>
              <a:ln w="9525">
                <a:noFill/>
                <a:round/>
              </a:ln>
            </p:spPr>
            <p:txBody>
              <a:bodyPr/>
              <a:lstStyle/>
              <a:p>
                <a:endParaRPr lang="zh-CN" altLang="en-US"/>
              </a:p>
            </p:txBody>
          </p:sp>
          <p:sp>
            <p:nvSpPr>
              <p:cNvPr id="18006" name="Freeform 465"/>
              <p:cNvSpPr/>
              <p:nvPr/>
            </p:nvSpPr>
            <p:spPr bwMode="auto">
              <a:xfrm>
                <a:off x="1306" y="1454"/>
                <a:ext cx="7" cy="11"/>
              </a:xfrm>
              <a:custGeom>
                <a:avLst/>
                <a:gdLst>
                  <a:gd name="T0" fmla="*/ 0 w 12"/>
                  <a:gd name="T1" fmla="*/ 1 h 21"/>
                  <a:gd name="T2" fmla="*/ 1 w 12"/>
                  <a:gd name="T3" fmla="*/ 1 h 21"/>
                  <a:gd name="T4" fmla="*/ 1 w 12"/>
                  <a:gd name="T5" fmla="*/ 1 h 21"/>
                  <a:gd name="T6" fmla="*/ 1 w 12"/>
                  <a:gd name="T7" fmla="*/ 1 h 21"/>
                  <a:gd name="T8" fmla="*/ 1 w 12"/>
                  <a:gd name="T9" fmla="*/ 0 h 21"/>
                  <a:gd name="T10" fmla="*/ 1 w 12"/>
                  <a:gd name="T11" fmla="*/ 1 h 21"/>
                  <a:gd name="T12" fmla="*/ 1 w 12"/>
                  <a:gd name="T13" fmla="*/ 1 h 21"/>
                  <a:gd name="T14" fmla="*/ 1 w 12"/>
                  <a:gd name="T15" fmla="*/ 1 h 21"/>
                  <a:gd name="T16" fmla="*/ 1 w 12"/>
                  <a:gd name="T17" fmla="*/ 1 h 21"/>
                  <a:gd name="T18" fmla="*/ 0 w 12"/>
                  <a:gd name="T19" fmla="*/ 1 h 21"/>
                  <a:gd name="T20" fmla="*/ 0 w 12"/>
                  <a:gd name="T21" fmla="*/ 1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1"/>
                  <a:gd name="T35" fmla="*/ 12 w 12"/>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1">
                    <a:moveTo>
                      <a:pt x="0" y="7"/>
                    </a:moveTo>
                    <a:lnTo>
                      <a:pt x="3" y="5"/>
                    </a:lnTo>
                    <a:lnTo>
                      <a:pt x="6" y="4"/>
                    </a:lnTo>
                    <a:lnTo>
                      <a:pt x="9" y="1"/>
                    </a:lnTo>
                    <a:lnTo>
                      <a:pt x="12" y="0"/>
                    </a:lnTo>
                    <a:lnTo>
                      <a:pt x="12" y="21"/>
                    </a:lnTo>
                    <a:lnTo>
                      <a:pt x="9" y="21"/>
                    </a:lnTo>
                    <a:lnTo>
                      <a:pt x="6" y="21"/>
                    </a:lnTo>
                    <a:lnTo>
                      <a:pt x="3" y="21"/>
                    </a:lnTo>
                    <a:lnTo>
                      <a:pt x="0" y="21"/>
                    </a:lnTo>
                    <a:lnTo>
                      <a:pt x="0" y="7"/>
                    </a:lnTo>
                    <a:close/>
                  </a:path>
                </a:pathLst>
              </a:custGeom>
              <a:solidFill>
                <a:srgbClr val="B33400"/>
              </a:solidFill>
              <a:ln w="9525">
                <a:noFill/>
                <a:round/>
              </a:ln>
            </p:spPr>
            <p:txBody>
              <a:bodyPr/>
              <a:lstStyle/>
              <a:p>
                <a:endParaRPr lang="zh-CN" altLang="en-US"/>
              </a:p>
            </p:txBody>
          </p:sp>
          <p:sp>
            <p:nvSpPr>
              <p:cNvPr id="18007" name="Freeform 466"/>
              <p:cNvSpPr/>
              <p:nvPr/>
            </p:nvSpPr>
            <p:spPr bwMode="auto">
              <a:xfrm>
                <a:off x="1313" y="1450"/>
                <a:ext cx="6" cy="15"/>
              </a:xfrm>
              <a:custGeom>
                <a:avLst/>
                <a:gdLst>
                  <a:gd name="T0" fmla="*/ 0 w 13"/>
                  <a:gd name="T1" fmla="*/ 1 h 29"/>
                  <a:gd name="T2" fmla="*/ 0 w 13"/>
                  <a:gd name="T3" fmla="*/ 1 h 29"/>
                  <a:gd name="T4" fmla="*/ 0 w 13"/>
                  <a:gd name="T5" fmla="*/ 1 h 29"/>
                  <a:gd name="T6" fmla="*/ 0 w 13"/>
                  <a:gd name="T7" fmla="*/ 1 h 29"/>
                  <a:gd name="T8" fmla="*/ 0 w 13"/>
                  <a:gd name="T9" fmla="*/ 0 h 29"/>
                  <a:gd name="T10" fmla="*/ 0 w 13"/>
                  <a:gd name="T11" fmla="*/ 1 h 29"/>
                  <a:gd name="T12" fmla="*/ 0 w 13"/>
                  <a:gd name="T13" fmla="*/ 1 h 29"/>
                  <a:gd name="T14" fmla="*/ 0 w 13"/>
                  <a:gd name="T15" fmla="*/ 1 h 29"/>
                  <a:gd name="T16" fmla="*/ 0 w 13"/>
                  <a:gd name="T17" fmla="*/ 1 h 29"/>
                  <a:gd name="T18" fmla="*/ 0 w 13"/>
                  <a:gd name="T19" fmla="*/ 1 h 29"/>
                  <a:gd name="T20" fmla="*/ 0 w 13"/>
                  <a:gd name="T21" fmla="*/ 1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29"/>
                  <a:gd name="T35" fmla="*/ 13 w 13"/>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29">
                    <a:moveTo>
                      <a:pt x="0" y="8"/>
                    </a:moveTo>
                    <a:lnTo>
                      <a:pt x="3" y="6"/>
                    </a:lnTo>
                    <a:lnTo>
                      <a:pt x="7" y="4"/>
                    </a:lnTo>
                    <a:lnTo>
                      <a:pt x="10" y="3"/>
                    </a:lnTo>
                    <a:lnTo>
                      <a:pt x="13" y="0"/>
                    </a:lnTo>
                    <a:lnTo>
                      <a:pt x="13" y="29"/>
                    </a:lnTo>
                    <a:lnTo>
                      <a:pt x="9" y="29"/>
                    </a:lnTo>
                    <a:lnTo>
                      <a:pt x="7" y="29"/>
                    </a:lnTo>
                    <a:lnTo>
                      <a:pt x="3" y="29"/>
                    </a:lnTo>
                    <a:lnTo>
                      <a:pt x="0" y="29"/>
                    </a:lnTo>
                    <a:lnTo>
                      <a:pt x="0" y="8"/>
                    </a:lnTo>
                    <a:close/>
                  </a:path>
                </a:pathLst>
              </a:custGeom>
              <a:solidFill>
                <a:srgbClr val="B43500"/>
              </a:solidFill>
              <a:ln w="9525">
                <a:noFill/>
                <a:round/>
              </a:ln>
            </p:spPr>
            <p:txBody>
              <a:bodyPr/>
              <a:lstStyle/>
              <a:p>
                <a:endParaRPr lang="zh-CN" altLang="en-US"/>
              </a:p>
            </p:txBody>
          </p:sp>
          <p:sp>
            <p:nvSpPr>
              <p:cNvPr id="18008" name="Freeform 467"/>
              <p:cNvSpPr/>
              <p:nvPr/>
            </p:nvSpPr>
            <p:spPr bwMode="auto">
              <a:xfrm>
                <a:off x="1319" y="1446"/>
                <a:ext cx="6" cy="19"/>
              </a:xfrm>
              <a:custGeom>
                <a:avLst/>
                <a:gdLst>
                  <a:gd name="T0" fmla="*/ 0 w 12"/>
                  <a:gd name="T1" fmla="*/ 1 h 38"/>
                  <a:gd name="T2" fmla="*/ 1 w 12"/>
                  <a:gd name="T3" fmla="*/ 1 h 38"/>
                  <a:gd name="T4" fmla="*/ 1 w 12"/>
                  <a:gd name="T5" fmla="*/ 1 h 38"/>
                  <a:gd name="T6" fmla="*/ 1 w 12"/>
                  <a:gd name="T7" fmla="*/ 1 h 38"/>
                  <a:gd name="T8" fmla="*/ 1 w 12"/>
                  <a:gd name="T9" fmla="*/ 0 h 38"/>
                  <a:gd name="T10" fmla="*/ 1 w 12"/>
                  <a:gd name="T11" fmla="*/ 1 h 38"/>
                  <a:gd name="T12" fmla="*/ 1 w 12"/>
                  <a:gd name="T13" fmla="*/ 1 h 38"/>
                  <a:gd name="T14" fmla="*/ 1 w 12"/>
                  <a:gd name="T15" fmla="*/ 1 h 38"/>
                  <a:gd name="T16" fmla="*/ 1 w 12"/>
                  <a:gd name="T17" fmla="*/ 1 h 38"/>
                  <a:gd name="T18" fmla="*/ 0 w 12"/>
                  <a:gd name="T19" fmla="*/ 1 h 38"/>
                  <a:gd name="T20" fmla="*/ 0 w 12"/>
                  <a:gd name="T21" fmla="*/ 1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8"/>
                  <a:gd name="T35" fmla="*/ 12 w 12"/>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8">
                    <a:moveTo>
                      <a:pt x="0" y="9"/>
                    </a:moveTo>
                    <a:lnTo>
                      <a:pt x="3" y="7"/>
                    </a:lnTo>
                    <a:lnTo>
                      <a:pt x="6" y="5"/>
                    </a:lnTo>
                    <a:lnTo>
                      <a:pt x="9" y="2"/>
                    </a:lnTo>
                    <a:lnTo>
                      <a:pt x="12" y="0"/>
                    </a:lnTo>
                    <a:lnTo>
                      <a:pt x="12" y="38"/>
                    </a:lnTo>
                    <a:lnTo>
                      <a:pt x="9" y="38"/>
                    </a:lnTo>
                    <a:lnTo>
                      <a:pt x="6" y="38"/>
                    </a:lnTo>
                    <a:lnTo>
                      <a:pt x="3" y="38"/>
                    </a:lnTo>
                    <a:lnTo>
                      <a:pt x="0" y="38"/>
                    </a:lnTo>
                    <a:lnTo>
                      <a:pt x="0" y="9"/>
                    </a:lnTo>
                    <a:close/>
                  </a:path>
                </a:pathLst>
              </a:custGeom>
              <a:solidFill>
                <a:srgbClr val="B53500"/>
              </a:solidFill>
              <a:ln w="9525">
                <a:noFill/>
                <a:round/>
              </a:ln>
            </p:spPr>
            <p:txBody>
              <a:bodyPr/>
              <a:lstStyle/>
              <a:p>
                <a:endParaRPr lang="zh-CN" altLang="en-US"/>
              </a:p>
            </p:txBody>
          </p:sp>
          <p:sp>
            <p:nvSpPr>
              <p:cNvPr id="18009" name="Freeform 468"/>
              <p:cNvSpPr/>
              <p:nvPr/>
            </p:nvSpPr>
            <p:spPr bwMode="auto">
              <a:xfrm>
                <a:off x="1325" y="1440"/>
                <a:ext cx="6" cy="25"/>
              </a:xfrm>
              <a:custGeom>
                <a:avLst/>
                <a:gdLst>
                  <a:gd name="T0" fmla="*/ 0 w 13"/>
                  <a:gd name="T1" fmla="*/ 1 h 49"/>
                  <a:gd name="T2" fmla="*/ 0 w 13"/>
                  <a:gd name="T3" fmla="*/ 1 h 49"/>
                  <a:gd name="T4" fmla="*/ 0 w 13"/>
                  <a:gd name="T5" fmla="*/ 1 h 49"/>
                  <a:gd name="T6" fmla="*/ 0 w 13"/>
                  <a:gd name="T7" fmla="*/ 1 h 49"/>
                  <a:gd name="T8" fmla="*/ 0 w 13"/>
                  <a:gd name="T9" fmla="*/ 0 h 49"/>
                  <a:gd name="T10" fmla="*/ 0 w 13"/>
                  <a:gd name="T11" fmla="*/ 1 h 49"/>
                  <a:gd name="T12" fmla="*/ 0 w 13"/>
                  <a:gd name="T13" fmla="*/ 1 h 49"/>
                  <a:gd name="T14" fmla="*/ 0 w 13"/>
                  <a:gd name="T15" fmla="*/ 1 h 49"/>
                  <a:gd name="T16" fmla="*/ 0 w 13"/>
                  <a:gd name="T17" fmla="*/ 1 h 49"/>
                  <a:gd name="T18" fmla="*/ 0 w 13"/>
                  <a:gd name="T19" fmla="*/ 1 h 49"/>
                  <a:gd name="T20" fmla="*/ 0 w 13"/>
                  <a:gd name="T21" fmla="*/ 1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49"/>
                  <a:gd name="T35" fmla="*/ 13 w 13"/>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49">
                    <a:moveTo>
                      <a:pt x="0" y="11"/>
                    </a:moveTo>
                    <a:lnTo>
                      <a:pt x="4" y="9"/>
                    </a:lnTo>
                    <a:lnTo>
                      <a:pt x="7" y="5"/>
                    </a:lnTo>
                    <a:lnTo>
                      <a:pt x="10" y="2"/>
                    </a:lnTo>
                    <a:lnTo>
                      <a:pt x="13" y="0"/>
                    </a:lnTo>
                    <a:lnTo>
                      <a:pt x="13" y="49"/>
                    </a:lnTo>
                    <a:lnTo>
                      <a:pt x="9" y="49"/>
                    </a:lnTo>
                    <a:lnTo>
                      <a:pt x="6" y="49"/>
                    </a:lnTo>
                    <a:lnTo>
                      <a:pt x="2" y="49"/>
                    </a:lnTo>
                    <a:lnTo>
                      <a:pt x="0" y="49"/>
                    </a:lnTo>
                    <a:lnTo>
                      <a:pt x="0" y="11"/>
                    </a:lnTo>
                    <a:close/>
                  </a:path>
                </a:pathLst>
              </a:custGeom>
              <a:solidFill>
                <a:srgbClr val="B53600"/>
              </a:solidFill>
              <a:ln w="9525">
                <a:noFill/>
                <a:round/>
              </a:ln>
            </p:spPr>
            <p:txBody>
              <a:bodyPr/>
              <a:lstStyle/>
              <a:p>
                <a:endParaRPr lang="zh-CN" altLang="en-US"/>
              </a:p>
            </p:txBody>
          </p:sp>
          <p:sp>
            <p:nvSpPr>
              <p:cNvPr id="18010" name="Freeform 469"/>
              <p:cNvSpPr/>
              <p:nvPr/>
            </p:nvSpPr>
            <p:spPr bwMode="auto">
              <a:xfrm>
                <a:off x="1331" y="1432"/>
                <a:ext cx="7" cy="33"/>
              </a:xfrm>
              <a:custGeom>
                <a:avLst/>
                <a:gdLst>
                  <a:gd name="T0" fmla="*/ 0 w 12"/>
                  <a:gd name="T1" fmla="*/ 1 h 66"/>
                  <a:gd name="T2" fmla="*/ 1 w 12"/>
                  <a:gd name="T3" fmla="*/ 1 h 66"/>
                  <a:gd name="T4" fmla="*/ 1 w 12"/>
                  <a:gd name="T5" fmla="*/ 1 h 66"/>
                  <a:gd name="T6" fmla="*/ 1 w 12"/>
                  <a:gd name="T7" fmla="*/ 1 h 66"/>
                  <a:gd name="T8" fmla="*/ 1 w 12"/>
                  <a:gd name="T9" fmla="*/ 0 h 66"/>
                  <a:gd name="T10" fmla="*/ 1 w 12"/>
                  <a:gd name="T11" fmla="*/ 1 h 66"/>
                  <a:gd name="T12" fmla="*/ 1 w 12"/>
                  <a:gd name="T13" fmla="*/ 1 h 66"/>
                  <a:gd name="T14" fmla="*/ 1 w 12"/>
                  <a:gd name="T15" fmla="*/ 1 h 66"/>
                  <a:gd name="T16" fmla="*/ 1 w 12"/>
                  <a:gd name="T17" fmla="*/ 1 h 66"/>
                  <a:gd name="T18" fmla="*/ 0 w 12"/>
                  <a:gd name="T19" fmla="*/ 1 h 66"/>
                  <a:gd name="T20" fmla="*/ 0 w 12"/>
                  <a:gd name="T21" fmla="*/ 1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66"/>
                  <a:gd name="T35" fmla="*/ 12 w 12"/>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66">
                    <a:moveTo>
                      <a:pt x="0" y="17"/>
                    </a:moveTo>
                    <a:lnTo>
                      <a:pt x="3" y="13"/>
                    </a:lnTo>
                    <a:lnTo>
                      <a:pt x="7" y="9"/>
                    </a:lnTo>
                    <a:lnTo>
                      <a:pt x="10" y="5"/>
                    </a:lnTo>
                    <a:lnTo>
                      <a:pt x="12" y="0"/>
                    </a:lnTo>
                    <a:lnTo>
                      <a:pt x="12" y="66"/>
                    </a:lnTo>
                    <a:lnTo>
                      <a:pt x="9" y="66"/>
                    </a:lnTo>
                    <a:lnTo>
                      <a:pt x="5" y="66"/>
                    </a:lnTo>
                    <a:lnTo>
                      <a:pt x="2" y="66"/>
                    </a:lnTo>
                    <a:lnTo>
                      <a:pt x="0" y="66"/>
                    </a:lnTo>
                    <a:lnTo>
                      <a:pt x="0" y="17"/>
                    </a:lnTo>
                    <a:close/>
                  </a:path>
                </a:pathLst>
              </a:custGeom>
              <a:solidFill>
                <a:srgbClr val="B63700"/>
              </a:solidFill>
              <a:ln w="9525">
                <a:noFill/>
                <a:round/>
              </a:ln>
            </p:spPr>
            <p:txBody>
              <a:bodyPr/>
              <a:lstStyle/>
              <a:p>
                <a:endParaRPr lang="zh-CN" altLang="en-US"/>
              </a:p>
            </p:txBody>
          </p:sp>
          <p:sp>
            <p:nvSpPr>
              <p:cNvPr id="18011" name="Freeform 470"/>
              <p:cNvSpPr/>
              <p:nvPr/>
            </p:nvSpPr>
            <p:spPr bwMode="auto">
              <a:xfrm>
                <a:off x="1338" y="1419"/>
                <a:ext cx="6" cy="46"/>
              </a:xfrm>
              <a:custGeom>
                <a:avLst/>
                <a:gdLst>
                  <a:gd name="T0" fmla="*/ 0 w 13"/>
                  <a:gd name="T1" fmla="*/ 1 h 91"/>
                  <a:gd name="T2" fmla="*/ 0 w 13"/>
                  <a:gd name="T3" fmla="*/ 1 h 91"/>
                  <a:gd name="T4" fmla="*/ 0 w 13"/>
                  <a:gd name="T5" fmla="*/ 1 h 91"/>
                  <a:gd name="T6" fmla="*/ 0 w 13"/>
                  <a:gd name="T7" fmla="*/ 1 h 91"/>
                  <a:gd name="T8" fmla="*/ 0 w 13"/>
                  <a:gd name="T9" fmla="*/ 1 h 91"/>
                  <a:gd name="T10" fmla="*/ 0 w 13"/>
                  <a:gd name="T11" fmla="*/ 1 h 91"/>
                  <a:gd name="T12" fmla="*/ 0 w 13"/>
                  <a:gd name="T13" fmla="*/ 1 h 91"/>
                  <a:gd name="T14" fmla="*/ 0 w 13"/>
                  <a:gd name="T15" fmla="*/ 1 h 91"/>
                  <a:gd name="T16" fmla="*/ 0 w 13"/>
                  <a:gd name="T17" fmla="*/ 0 h 91"/>
                  <a:gd name="T18" fmla="*/ 0 w 13"/>
                  <a:gd name="T19" fmla="*/ 1 h 91"/>
                  <a:gd name="T20" fmla="*/ 0 w 13"/>
                  <a:gd name="T21" fmla="*/ 1 h 91"/>
                  <a:gd name="T22" fmla="*/ 0 w 13"/>
                  <a:gd name="T23" fmla="*/ 1 h 91"/>
                  <a:gd name="T24" fmla="*/ 0 w 13"/>
                  <a:gd name="T25" fmla="*/ 1 h 91"/>
                  <a:gd name="T26" fmla="*/ 0 w 13"/>
                  <a:gd name="T27" fmla="*/ 1 h 91"/>
                  <a:gd name="T28" fmla="*/ 0 w 13"/>
                  <a:gd name="T29" fmla="*/ 1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91"/>
                  <a:gd name="T47" fmla="*/ 13 w 13"/>
                  <a:gd name="T48" fmla="*/ 91 h 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91">
                    <a:moveTo>
                      <a:pt x="0" y="25"/>
                    </a:moveTo>
                    <a:lnTo>
                      <a:pt x="4" y="20"/>
                    </a:lnTo>
                    <a:lnTo>
                      <a:pt x="6" y="15"/>
                    </a:lnTo>
                    <a:lnTo>
                      <a:pt x="9" y="9"/>
                    </a:lnTo>
                    <a:lnTo>
                      <a:pt x="12" y="4"/>
                    </a:lnTo>
                    <a:lnTo>
                      <a:pt x="12" y="2"/>
                    </a:lnTo>
                    <a:lnTo>
                      <a:pt x="13" y="1"/>
                    </a:lnTo>
                    <a:lnTo>
                      <a:pt x="13" y="0"/>
                    </a:lnTo>
                    <a:lnTo>
                      <a:pt x="13" y="91"/>
                    </a:lnTo>
                    <a:lnTo>
                      <a:pt x="9" y="91"/>
                    </a:lnTo>
                    <a:lnTo>
                      <a:pt x="6" y="91"/>
                    </a:lnTo>
                    <a:lnTo>
                      <a:pt x="2" y="91"/>
                    </a:lnTo>
                    <a:lnTo>
                      <a:pt x="0" y="91"/>
                    </a:lnTo>
                    <a:lnTo>
                      <a:pt x="0" y="25"/>
                    </a:lnTo>
                    <a:close/>
                  </a:path>
                </a:pathLst>
              </a:custGeom>
              <a:solidFill>
                <a:srgbClr val="B73800"/>
              </a:solidFill>
              <a:ln w="9525">
                <a:noFill/>
                <a:round/>
              </a:ln>
            </p:spPr>
            <p:txBody>
              <a:bodyPr/>
              <a:lstStyle/>
              <a:p>
                <a:endParaRPr lang="zh-CN" altLang="en-US"/>
              </a:p>
            </p:txBody>
          </p:sp>
          <p:sp>
            <p:nvSpPr>
              <p:cNvPr id="18012" name="Freeform 471"/>
              <p:cNvSpPr/>
              <p:nvPr/>
            </p:nvSpPr>
            <p:spPr bwMode="auto">
              <a:xfrm>
                <a:off x="1344" y="1394"/>
                <a:ext cx="6" cy="71"/>
              </a:xfrm>
              <a:custGeom>
                <a:avLst/>
                <a:gdLst>
                  <a:gd name="T0" fmla="*/ 0 w 12"/>
                  <a:gd name="T1" fmla="*/ 1 h 140"/>
                  <a:gd name="T2" fmla="*/ 1 w 12"/>
                  <a:gd name="T3" fmla="*/ 1 h 140"/>
                  <a:gd name="T4" fmla="*/ 1 w 12"/>
                  <a:gd name="T5" fmla="*/ 1 h 140"/>
                  <a:gd name="T6" fmla="*/ 1 w 12"/>
                  <a:gd name="T7" fmla="*/ 1 h 140"/>
                  <a:gd name="T8" fmla="*/ 1 w 12"/>
                  <a:gd name="T9" fmla="*/ 1 h 140"/>
                  <a:gd name="T10" fmla="*/ 1 w 12"/>
                  <a:gd name="T11" fmla="*/ 1 h 140"/>
                  <a:gd name="T12" fmla="*/ 1 w 12"/>
                  <a:gd name="T13" fmla="*/ 1 h 140"/>
                  <a:gd name="T14" fmla="*/ 1 w 12"/>
                  <a:gd name="T15" fmla="*/ 1 h 140"/>
                  <a:gd name="T16" fmla="*/ 1 w 12"/>
                  <a:gd name="T17" fmla="*/ 0 h 140"/>
                  <a:gd name="T18" fmla="*/ 1 w 12"/>
                  <a:gd name="T19" fmla="*/ 1 h 140"/>
                  <a:gd name="T20" fmla="*/ 1 w 12"/>
                  <a:gd name="T21" fmla="*/ 1 h 140"/>
                  <a:gd name="T22" fmla="*/ 1 w 12"/>
                  <a:gd name="T23" fmla="*/ 1 h 140"/>
                  <a:gd name="T24" fmla="*/ 1 w 12"/>
                  <a:gd name="T25" fmla="*/ 1 h 140"/>
                  <a:gd name="T26" fmla="*/ 0 w 12"/>
                  <a:gd name="T27" fmla="*/ 1 h 140"/>
                  <a:gd name="T28" fmla="*/ 0 w 12"/>
                  <a:gd name="T29" fmla="*/ 1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40"/>
                  <a:gd name="T47" fmla="*/ 12 w 12"/>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40">
                    <a:moveTo>
                      <a:pt x="0" y="49"/>
                    </a:moveTo>
                    <a:lnTo>
                      <a:pt x="1" y="42"/>
                    </a:lnTo>
                    <a:lnTo>
                      <a:pt x="3" y="37"/>
                    </a:lnTo>
                    <a:lnTo>
                      <a:pt x="4" y="30"/>
                    </a:lnTo>
                    <a:lnTo>
                      <a:pt x="7" y="24"/>
                    </a:lnTo>
                    <a:lnTo>
                      <a:pt x="8" y="18"/>
                    </a:lnTo>
                    <a:lnTo>
                      <a:pt x="10" y="12"/>
                    </a:lnTo>
                    <a:lnTo>
                      <a:pt x="11" y="5"/>
                    </a:lnTo>
                    <a:lnTo>
                      <a:pt x="12" y="0"/>
                    </a:lnTo>
                    <a:lnTo>
                      <a:pt x="12" y="140"/>
                    </a:lnTo>
                    <a:lnTo>
                      <a:pt x="9" y="140"/>
                    </a:lnTo>
                    <a:lnTo>
                      <a:pt x="5" y="140"/>
                    </a:lnTo>
                    <a:lnTo>
                      <a:pt x="2" y="140"/>
                    </a:lnTo>
                    <a:lnTo>
                      <a:pt x="0" y="140"/>
                    </a:lnTo>
                    <a:lnTo>
                      <a:pt x="0" y="49"/>
                    </a:lnTo>
                    <a:close/>
                  </a:path>
                </a:pathLst>
              </a:custGeom>
              <a:solidFill>
                <a:srgbClr val="B83800"/>
              </a:solidFill>
              <a:ln w="9525">
                <a:noFill/>
                <a:round/>
              </a:ln>
            </p:spPr>
            <p:txBody>
              <a:bodyPr/>
              <a:lstStyle/>
              <a:p>
                <a:endParaRPr lang="zh-CN" altLang="en-US"/>
              </a:p>
            </p:txBody>
          </p:sp>
          <p:sp>
            <p:nvSpPr>
              <p:cNvPr id="18013" name="Freeform 472"/>
              <p:cNvSpPr/>
              <p:nvPr/>
            </p:nvSpPr>
            <p:spPr bwMode="auto">
              <a:xfrm>
                <a:off x="1350" y="1359"/>
                <a:ext cx="6" cy="106"/>
              </a:xfrm>
              <a:custGeom>
                <a:avLst/>
                <a:gdLst>
                  <a:gd name="T0" fmla="*/ 0 w 13"/>
                  <a:gd name="T1" fmla="*/ 1 h 210"/>
                  <a:gd name="T2" fmla="*/ 0 w 13"/>
                  <a:gd name="T3" fmla="*/ 1 h 210"/>
                  <a:gd name="T4" fmla="*/ 0 w 13"/>
                  <a:gd name="T5" fmla="*/ 1 h 210"/>
                  <a:gd name="T6" fmla="*/ 0 w 13"/>
                  <a:gd name="T7" fmla="*/ 1 h 210"/>
                  <a:gd name="T8" fmla="*/ 0 w 13"/>
                  <a:gd name="T9" fmla="*/ 1 h 210"/>
                  <a:gd name="T10" fmla="*/ 0 w 13"/>
                  <a:gd name="T11" fmla="*/ 1 h 210"/>
                  <a:gd name="T12" fmla="*/ 0 w 13"/>
                  <a:gd name="T13" fmla="*/ 1 h 210"/>
                  <a:gd name="T14" fmla="*/ 0 w 13"/>
                  <a:gd name="T15" fmla="*/ 1 h 210"/>
                  <a:gd name="T16" fmla="*/ 0 w 13"/>
                  <a:gd name="T17" fmla="*/ 0 h 210"/>
                  <a:gd name="T18" fmla="*/ 0 w 13"/>
                  <a:gd name="T19" fmla="*/ 1 h 210"/>
                  <a:gd name="T20" fmla="*/ 0 w 13"/>
                  <a:gd name="T21" fmla="*/ 1 h 210"/>
                  <a:gd name="T22" fmla="*/ 0 w 13"/>
                  <a:gd name="T23" fmla="*/ 1 h 210"/>
                  <a:gd name="T24" fmla="*/ 0 w 13"/>
                  <a:gd name="T25" fmla="*/ 1 h 210"/>
                  <a:gd name="T26" fmla="*/ 0 w 13"/>
                  <a:gd name="T27" fmla="*/ 1 h 210"/>
                  <a:gd name="T28" fmla="*/ 0 w 13"/>
                  <a:gd name="T29" fmla="*/ 1 h 2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210"/>
                  <a:gd name="T47" fmla="*/ 13 w 13"/>
                  <a:gd name="T48" fmla="*/ 210 h 2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210">
                    <a:moveTo>
                      <a:pt x="0" y="70"/>
                    </a:moveTo>
                    <a:lnTo>
                      <a:pt x="3" y="61"/>
                    </a:lnTo>
                    <a:lnTo>
                      <a:pt x="4" y="53"/>
                    </a:lnTo>
                    <a:lnTo>
                      <a:pt x="6" y="43"/>
                    </a:lnTo>
                    <a:lnTo>
                      <a:pt x="7" y="35"/>
                    </a:lnTo>
                    <a:lnTo>
                      <a:pt x="9" y="26"/>
                    </a:lnTo>
                    <a:lnTo>
                      <a:pt x="11" y="18"/>
                    </a:lnTo>
                    <a:lnTo>
                      <a:pt x="12" y="9"/>
                    </a:lnTo>
                    <a:lnTo>
                      <a:pt x="13" y="0"/>
                    </a:lnTo>
                    <a:lnTo>
                      <a:pt x="13" y="210"/>
                    </a:lnTo>
                    <a:lnTo>
                      <a:pt x="9" y="210"/>
                    </a:lnTo>
                    <a:lnTo>
                      <a:pt x="6" y="210"/>
                    </a:lnTo>
                    <a:lnTo>
                      <a:pt x="3" y="210"/>
                    </a:lnTo>
                    <a:lnTo>
                      <a:pt x="0" y="210"/>
                    </a:lnTo>
                    <a:lnTo>
                      <a:pt x="0" y="70"/>
                    </a:lnTo>
                    <a:close/>
                  </a:path>
                </a:pathLst>
              </a:custGeom>
              <a:solidFill>
                <a:srgbClr val="B83900"/>
              </a:solidFill>
              <a:ln w="9525">
                <a:noFill/>
                <a:round/>
              </a:ln>
            </p:spPr>
            <p:txBody>
              <a:bodyPr/>
              <a:lstStyle/>
              <a:p>
                <a:endParaRPr lang="zh-CN" altLang="en-US"/>
              </a:p>
            </p:txBody>
          </p:sp>
          <p:sp>
            <p:nvSpPr>
              <p:cNvPr id="18014" name="Freeform 473"/>
              <p:cNvSpPr/>
              <p:nvPr/>
            </p:nvSpPr>
            <p:spPr bwMode="auto">
              <a:xfrm>
                <a:off x="1356" y="1303"/>
                <a:ext cx="7" cy="162"/>
              </a:xfrm>
              <a:custGeom>
                <a:avLst/>
                <a:gdLst>
                  <a:gd name="T0" fmla="*/ 0 w 14"/>
                  <a:gd name="T1" fmla="*/ 1 h 323"/>
                  <a:gd name="T2" fmla="*/ 1 w 14"/>
                  <a:gd name="T3" fmla="*/ 1 h 323"/>
                  <a:gd name="T4" fmla="*/ 1 w 14"/>
                  <a:gd name="T5" fmla="*/ 1 h 323"/>
                  <a:gd name="T6" fmla="*/ 1 w 14"/>
                  <a:gd name="T7" fmla="*/ 1 h 323"/>
                  <a:gd name="T8" fmla="*/ 1 w 14"/>
                  <a:gd name="T9" fmla="*/ 1 h 323"/>
                  <a:gd name="T10" fmla="*/ 1 w 14"/>
                  <a:gd name="T11" fmla="*/ 1 h 323"/>
                  <a:gd name="T12" fmla="*/ 1 w 14"/>
                  <a:gd name="T13" fmla="*/ 1 h 323"/>
                  <a:gd name="T14" fmla="*/ 1 w 14"/>
                  <a:gd name="T15" fmla="*/ 1 h 323"/>
                  <a:gd name="T16" fmla="*/ 1 w 14"/>
                  <a:gd name="T17" fmla="*/ 0 h 323"/>
                  <a:gd name="T18" fmla="*/ 1 w 14"/>
                  <a:gd name="T19" fmla="*/ 1 h 323"/>
                  <a:gd name="T20" fmla="*/ 1 w 14"/>
                  <a:gd name="T21" fmla="*/ 1 h 323"/>
                  <a:gd name="T22" fmla="*/ 1 w 14"/>
                  <a:gd name="T23" fmla="*/ 1 h 323"/>
                  <a:gd name="T24" fmla="*/ 1 w 14"/>
                  <a:gd name="T25" fmla="*/ 1 h 323"/>
                  <a:gd name="T26" fmla="*/ 0 w 14"/>
                  <a:gd name="T27" fmla="*/ 1 h 323"/>
                  <a:gd name="T28" fmla="*/ 0 w 14"/>
                  <a:gd name="T29" fmla="*/ 1 h 3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323"/>
                  <a:gd name="T47" fmla="*/ 14 w 14"/>
                  <a:gd name="T48" fmla="*/ 323 h 3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323">
                    <a:moveTo>
                      <a:pt x="0" y="113"/>
                    </a:moveTo>
                    <a:lnTo>
                      <a:pt x="2" y="99"/>
                    </a:lnTo>
                    <a:lnTo>
                      <a:pt x="4" y="85"/>
                    </a:lnTo>
                    <a:lnTo>
                      <a:pt x="6" y="71"/>
                    </a:lnTo>
                    <a:lnTo>
                      <a:pt x="8" y="56"/>
                    </a:lnTo>
                    <a:lnTo>
                      <a:pt x="9" y="42"/>
                    </a:lnTo>
                    <a:lnTo>
                      <a:pt x="11" y="29"/>
                    </a:lnTo>
                    <a:lnTo>
                      <a:pt x="12" y="14"/>
                    </a:lnTo>
                    <a:lnTo>
                      <a:pt x="14" y="0"/>
                    </a:lnTo>
                    <a:lnTo>
                      <a:pt x="14" y="323"/>
                    </a:lnTo>
                    <a:lnTo>
                      <a:pt x="10" y="323"/>
                    </a:lnTo>
                    <a:lnTo>
                      <a:pt x="7" y="323"/>
                    </a:lnTo>
                    <a:lnTo>
                      <a:pt x="3" y="323"/>
                    </a:lnTo>
                    <a:lnTo>
                      <a:pt x="0" y="323"/>
                    </a:lnTo>
                    <a:lnTo>
                      <a:pt x="0" y="113"/>
                    </a:lnTo>
                    <a:close/>
                  </a:path>
                </a:pathLst>
              </a:custGeom>
              <a:solidFill>
                <a:srgbClr val="B93A00"/>
              </a:solidFill>
              <a:ln w="9525">
                <a:noFill/>
                <a:round/>
              </a:ln>
            </p:spPr>
            <p:txBody>
              <a:bodyPr/>
              <a:lstStyle/>
              <a:p>
                <a:endParaRPr lang="zh-CN" altLang="en-US"/>
              </a:p>
            </p:txBody>
          </p:sp>
          <p:sp>
            <p:nvSpPr>
              <p:cNvPr id="18015" name="Freeform 474"/>
              <p:cNvSpPr/>
              <p:nvPr/>
            </p:nvSpPr>
            <p:spPr bwMode="auto">
              <a:xfrm>
                <a:off x="1363" y="1245"/>
                <a:ext cx="7" cy="220"/>
              </a:xfrm>
              <a:custGeom>
                <a:avLst/>
                <a:gdLst>
                  <a:gd name="T0" fmla="*/ 0 w 12"/>
                  <a:gd name="T1" fmla="*/ 1 h 438"/>
                  <a:gd name="T2" fmla="*/ 1 w 12"/>
                  <a:gd name="T3" fmla="*/ 1 h 438"/>
                  <a:gd name="T4" fmla="*/ 1 w 12"/>
                  <a:gd name="T5" fmla="*/ 1 h 438"/>
                  <a:gd name="T6" fmla="*/ 1 w 12"/>
                  <a:gd name="T7" fmla="*/ 1 h 438"/>
                  <a:gd name="T8" fmla="*/ 1 w 12"/>
                  <a:gd name="T9" fmla="*/ 1 h 438"/>
                  <a:gd name="T10" fmla="*/ 1 w 12"/>
                  <a:gd name="T11" fmla="*/ 1 h 438"/>
                  <a:gd name="T12" fmla="*/ 1 w 12"/>
                  <a:gd name="T13" fmla="*/ 1 h 438"/>
                  <a:gd name="T14" fmla="*/ 1 w 12"/>
                  <a:gd name="T15" fmla="*/ 1 h 438"/>
                  <a:gd name="T16" fmla="*/ 1 w 12"/>
                  <a:gd name="T17" fmla="*/ 0 h 438"/>
                  <a:gd name="T18" fmla="*/ 1 w 12"/>
                  <a:gd name="T19" fmla="*/ 1 h 438"/>
                  <a:gd name="T20" fmla="*/ 1 w 12"/>
                  <a:gd name="T21" fmla="*/ 1 h 438"/>
                  <a:gd name="T22" fmla="*/ 1 w 12"/>
                  <a:gd name="T23" fmla="*/ 1 h 438"/>
                  <a:gd name="T24" fmla="*/ 1 w 12"/>
                  <a:gd name="T25" fmla="*/ 1 h 438"/>
                  <a:gd name="T26" fmla="*/ 0 w 12"/>
                  <a:gd name="T27" fmla="*/ 1 h 438"/>
                  <a:gd name="T28" fmla="*/ 0 w 12"/>
                  <a:gd name="T29" fmla="*/ 1 h 4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438"/>
                  <a:gd name="T47" fmla="*/ 12 w 12"/>
                  <a:gd name="T48" fmla="*/ 438 h 4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438">
                    <a:moveTo>
                      <a:pt x="0" y="115"/>
                    </a:moveTo>
                    <a:lnTo>
                      <a:pt x="1" y="100"/>
                    </a:lnTo>
                    <a:lnTo>
                      <a:pt x="2" y="86"/>
                    </a:lnTo>
                    <a:lnTo>
                      <a:pt x="4" y="71"/>
                    </a:lnTo>
                    <a:lnTo>
                      <a:pt x="5" y="57"/>
                    </a:lnTo>
                    <a:lnTo>
                      <a:pt x="7" y="43"/>
                    </a:lnTo>
                    <a:lnTo>
                      <a:pt x="9" y="29"/>
                    </a:lnTo>
                    <a:lnTo>
                      <a:pt x="11" y="14"/>
                    </a:lnTo>
                    <a:lnTo>
                      <a:pt x="12" y="0"/>
                    </a:lnTo>
                    <a:lnTo>
                      <a:pt x="12" y="438"/>
                    </a:lnTo>
                    <a:lnTo>
                      <a:pt x="9" y="438"/>
                    </a:lnTo>
                    <a:lnTo>
                      <a:pt x="5" y="438"/>
                    </a:lnTo>
                    <a:lnTo>
                      <a:pt x="2" y="438"/>
                    </a:lnTo>
                    <a:lnTo>
                      <a:pt x="0" y="438"/>
                    </a:lnTo>
                    <a:lnTo>
                      <a:pt x="0" y="115"/>
                    </a:lnTo>
                    <a:close/>
                  </a:path>
                </a:pathLst>
              </a:custGeom>
              <a:solidFill>
                <a:srgbClr val="BA3B00"/>
              </a:solidFill>
              <a:ln w="9525">
                <a:noFill/>
                <a:round/>
              </a:ln>
            </p:spPr>
            <p:txBody>
              <a:bodyPr/>
              <a:lstStyle/>
              <a:p>
                <a:endParaRPr lang="zh-CN" altLang="en-US"/>
              </a:p>
            </p:txBody>
          </p:sp>
          <p:sp>
            <p:nvSpPr>
              <p:cNvPr id="18016" name="Freeform 475"/>
              <p:cNvSpPr/>
              <p:nvPr/>
            </p:nvSpPr>
            <p:spPr bwMode="auto">
              <a:xfrm>
                <a:off x="1370" y="1206"/>
                <a:ext cx="6" cy="259"/>
              </a:xfrm>
              <a:custGeom>
                <a:avLst/>
                <a:gdLst>
                  <a:gd name="T0" fmla="*/ 0 w 13"/>
                  <a:gd name="T1" fmla="*/ 1 h 517"/>
                  <a:gd name="T2" fmla="*/ 0 w 13"/>
                  <a:gd name="T3" fmla="*/ 1 h 517"/>
                  <a:gd name="T4" fmla="*/ 0 w 13"/>
                  <a:gd name="T5" fmla="*/ 1 h 517"/>
                  <a:gd name="T6" fmla="*/ 0 w 13"/>
                  <a:gd name="T7" fmla="*/ 1 h 517"/>
                  <a:gd name="T8" fmla="*/ 0 w 13"/>
                  <a:gd name="T9" fmla="*/ 1 h 517"/>
                  <a:gd name="T10" fmla="*/ 0 w 13"/>
                  <a:gd name="T11" fmla="*/ 1 h 517"/>
                  <a:gd name="T12" fmla="*/ 0 w 13"/>
                  <a:gd name="T13" fmla="*/ 1 h 517"/>
                  <a:gd name="T14" fmla="*/ 0 w 13"/>
                  <a:gd name="T15" fmla="*/ 1 h 517"/>
                  <a:gd name="T16" fmla="*/ 0 w 13"/>
                  <a:gd name="T17" fmla="*/ 1 h 517"/>
                  <a:gd name="T18" fmla="*/ 0 w 13"/>
                  <a:gd name="T19" fmla="*/ 1 h 517"/>
                  <a:gd name="T20" fmla="*/ 0 w 13"/>
                  <a:gd name="T21" fmla="*/ 1 h 517"/>
                  <a:gd name="T22" fmla="*/ 0 w 13"/>
                  <a:gd name="T23" fmla="*/ 1 h 517"/>
                  <a:gd name="T24" fmla="*/ 0 w 13"/>
                  <a:gd name="T25" fmla="*/ 0 h 517"/>
                  <a:gd name="T26" fmla="*/ 0 w 13"/>
                  <a:gd name="T27" fmla="*/ 1 h 517"/>
                  <a:gd name="T28" fmla="*/ 0 w 13"/>
                  <a:gd name="T29" fmla="*/ 1 h 517"/>
                  <a:gd name="T30" fmla="*/ 0 w 13"/>
                  <a:gd name="T31" fmla="*/ 1 h 517"/>
                  <a:gd name="T32" fmla="*/ 0 w 13"/>
                  <a:gd name="T33" fmla="*/ 1 h 517"/>
                  <a:gd name="T34" fmla="*/ 0 w 13"/>
                  <a:gd name="T35" fmla="*/ 1 h 517"/>
                  <a:gd name="T36" fmla="*/ 0 w 13"/>
                  <a:gd name="T37" fmla="*/ 1 h 5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517"/>
                  <a:gd name="T59" fmla="*/ 13 w 13"/>
                  <a:gd name="T60" fmla="*/ 517 h 5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517">
                    <a:moveTo>
                      <a:pt x="0" y="78"/>
                    </a:moveTo>
                    <a:lnTo>
                      <a:pt x="1" y="71"/>
                    </a:lnTo>
                    <a:lnTo>
                      <a:pt x="2" y="65"/>
                    </a:lnTo>
                    <a:lnTo>
                      <a:pt x="2" y="58"/>
                    </a:lnTo>
                    <a:lnTo>
                      <a:pt x="3" y="53"/>
                    </a:lnTo>
                    <a:lnTo>
                      <a:pt x="5" y="47"/>
                    </a:lnTo>
                    <a:lnTo>
                      <a:pt x="6" y="40"/>
                    </a:lnTo>
                    <a:lnTo>
                      <a:pt x="6" y="34"/>
                    </a:lnTo>
                    <a:lnTo>
                      <a:pt x="7" y="27"/>
                    </a:lnTo>
                    <a:lnTo>
                      <a:pt x="8" y="20"/>
                    </a:lnTo>
                    <a:lnTo>
                      <a:pt x="9" y="14"/>
                    </a:lnTo>
                    <a:lnTo>
                      <a:pt x="11" y="7"/>
                    </a:lnTo>
                    <a:lnTo>
                      <a:pt x="13" y="0"/>
                    </a:lnTo>
                    <a:lnTo>
                      <a:pt x="13" y="517"/>
                    </a:lnTo>
                    <a:lnTo>
                      <a:pt x="9" y="517"/>
                    </a:lnTo>
                    <a:lnTo>
                      <a:pt x="6" y="517"/>
                    </a:lnTo>
                    <a:lnTo>
                      <a:pt x="2" y="517"/>
                    </a:lnTo>
                    <a:lnTo>
                      <a:pt x="0" y="516"/>
                    </a:lnTo>
                    <a:lnTo>
                      <a:pt x="0" y="78"/>
                    </a:lnTo>
                    <a:close/>
                  </a:path>
                </a:pathLst>
              </a:custGeom>
              <a:solidFill>
                <a:srgbClr val="BB3B00"/>
              </a:solidFill>
              <a:ln w="9525">
                <a:noFill/>
                <a:round/>
              </a:ln>
            </p:spPr>
            <p:txBody>
              <a:bodyPr/>
              <a:lstStyle/>
              <a:p>
                <a:endParaRPr lang="zh-CN" altLang="en-US"/>
              </a:p>
            </p:txBody>
          </p:sp>
          <p:sp>
            <p:nvSpPr>
              <p:cNvPr id="18017" name="Freeform 476"/>
              <p:cNvSpPr/>
              <p:nvPr/>
            </p:nvSpPr>
            <p:spPr bwMode="auto">
              <a:xfrm>
                <a:off x="1376" y="1186"/>
                <a:ext cx="6" cy="279"/>
              </a:xfrm>
              <a:custGeom>
                <a:avLst/>
                <a:gdLst>
                  <a:gd name="T0" fmla="*/ 0 w 12"/>
                  <a:gd name="T1" fmla="*/ 1 h 557"/>
                  <a:gd name="T2" fmla="*/ 1 w 12"/>
                  <a:gd name="T3" fmla="*/ 1 h 557"/>
                  <a:gd name="T4" fmla="*/ 1 w 12"/>
                  <a:gd name="T5" fmla="*/ 1 h 557"/>
                  <a:gd name="T6" fmla="*/ 1 w 12"/>
                  <a:gd name="T7" fmla="*/ 1 h 557"/>
                  <a:gd name="T8" fmla="*/ 1 w 12"/>
                  <a:gd name="T9" fmla="*/ 1 h 557"/>
                  <a:gd name="T10" fmla="*/ 1 w 12"/>
                  <a:gd name="T11" fmla="*/ 1 h 557"/>
                  <a:gd name="T12" fmla="*/ 1 w 12"/>
                  <a:gd name="T13" fmla="*/ 1 h 557"/>
                  <a:gd name="T14" fmla="*/ 1 w 12"/>
                  <a:gd name="T15" fmla="*/ 1 h 557"/>
                  <a:gd name="T16" fmla="*/ 1 w 12"/>
                  <a:gd name="T17" fmla="*/ 0 h 557"/>
                  <a:gd name="T18" fmla="*/ 1 w 12"/>
                  <a:gd name="T19" fmla="*/ 1 h 557"/>
                  <a:gd name="T20" fmla="*/ 1 w 12"/>
                  <a:gd name="T21" fmla="*/ 1 h 557"/>
                  <a:gd name="T22" fmla="*/ 1 w 12"/>
                  <a:gd name="T23" fmla="*/ 1 h 557"/>
                  <a:gd name="T24" fmla="*/ 1 w 12"/>
                  <a:gd name="T25" fmla="*/ 1 h 557"/>
                  <a:gd name="T26" fmla="*/ 0 w 12"/>
                  <a:gd name="T27" fmla="*/ 1 h 557"/>
                  <a:gd name="T28" fmla="*/ 0 w 12"/>
                  <a:gd name="T29" fmla="*/ 1 h 5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557"/>
                  <a:gd name="T47" fmla="*/ 12 w 12"/>
                  <a:gd name="T48" fmla="*/ 557 h 55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557">
                    <a:moveTo>
                      <a:pt x="0" y="40"/>
                    </a:moveTo>
                    <a:lnTo>
                      <a:pt x="1" y="35"/>
                    </a:lnTo>
                    <a:lnTo>
                      <a:pt x="2" y="29"/>
                    </a:lnTo>
                    <a:lnTo>
                      <a:pt x="3" y="25"/>
                    </a:lnTo>
                    <a:lnTo>
                      <a:pt x="4" y="19"/>
                    </a:lnTo>
                    <a:lnTo>
                      <a:pt x="6" y="15"/>
                    </a:lnTo>
                    <a:lnTo>
                      <a:pt x="8" y="9"/>
                    </a:lnTo>
                    <a:lnTo>
                      <a:pt x="10" y="4"/>
                    </a:lnTo>
                    <a:lnTo>
                      <a:pt x="12" y="0"/>
                    </a:lnTo>
                    <a:lnTo>
                      <a:pt x="12" y="557"/>
                    </a:lnTo>
                    <a:lnTo>
                      <a:pt x="9" y="557"/>
                    </a:lnTo>
                    <a:lnTo>
                      <a:pt x="5" y="557"/>
                    </a:lnTo>
                    <a:lnTo>
                      <a:pt x="2" y="557"/>
                    </a:lnTo>
                    <a:lnTo>
                      <a:pt x="0" y="557"/>
                    </a:lnTo>
                    <a:lnTo>
                      <a:pt x="0" y="40"/>
                    </a:lnTo>
                    <a:close/>
                  </a:path>
                </a:pathLst>
              </a:custGeom>
              <a:solidFill>
                <a:srgbClr val="BB3C00"/>
              </a:solidFill>
              <a:ln w="9525">
                <a:noFill/>
                <a:round/>
              </a:ln>
            </p:spPr>
            <p:txBody>
              <a:bodyPr/>
              <a:lstStyle/>
              <a:p>
                <a:endParaRPr lang="zh-CN" altLang="en-US"/>
              </a:p>
            </p:txBody>
          </p:sp>
          <p:sp>
            <p:nvSpPr>
              <p:cNvPr id="18018" name="Freeform 477"/>
              <p:cNvSpPr/>
              <p:nvPr/>
            </p:nvSpPr>
            <p:spPr bwMode="auto">
              <a:xfrm>
                <a:off x="1382" y="1173"/>
                <a:ext cx="6" cy="292"/>
              </a:xfrm>
              <a:custGeom>
                <a:avLst/>
                <a:gdLst>
                  <a:gd name="T0" fmla="*/ 0 w 13"/>
                  <a:gd name="T1" fmla="*/ 1 h 584"/>
                  <a:gd name="T2" fmla="*/ 0 w 13"/>
                  <a:gd name="T3" fmla="*/ 1 h 584"/>
                  <a:gd name="T4" fmla="*/ 0 w 13"/>
                  <a:gd name="T5" fmla="*/ 1 h 584"/>
                  <a:gd name="T6" fmla="*/ 0 w 13"/>
                  <a:gd name="T7" fmla="*/ 1 h 584"/>
                  <a:gd name="T8" fmla="*/ 0 w 13"/>
                  <a:gd name="T9" fmla="*/ 0 h 584"/>
                  <a:gd name="T10" fmla="*/ 0 w 13"/>
                  <a:gd name="T11" fmla="*/ 1 h 584"/>
                  <a:gd name="T12" fmla="*/ 0 w 13"/>
                  <a:gd name="T13" fmla="*/ 1 h 584"/>
                  <a:gd name="T14" fmla="*/ 0 w 13"/>
                  <a:gd name="T15" fmla="*/ 1 h 584"/>
                  <a:gd name="T16" fmla="*/ 0 w 13"/>
                  <a:gd name="T17" fmla="*/ 1 h 584"/>
                  <a:gd name="T18" fmla="*/ 0 w 13"/>
                  <a:gd name="T19" fmla="*/ 1 h 584"/>
                  <a:gd name="T20" fmla="*/ 0 w 13"/>
                  <a:gd name="T21" fmla="*/ 1 h 5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84"/>
                  <a:gd name="T35" fmla="*/ 13 w 13"/>
                  <a:gd name="T36" fmla="*/ 584 h 5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84">
                    <a:moveTo>
                      <a:pt x="0" y="27"/>
                    </a:moveTo>
                    <a:lnTo>
                      <a:pt x="2" y="20"/>
                    </a:lnTo>
                    <a:lnTo>
                      <a:pt x="6" y="13"/>
                    </a:lnTo>
                    <a:lnTo>
                      <a:pt x="8" y="7"/>
                    </a:lnTo>
                    <a:lnTo>
                      <a:pt x="12" y="0"/>
                    </a:lnTo>
                    <a:lnTo>
                      <a:pt x="13" y="584"/>
                    </a:lnTo>
                    <a:lnTo>
                      <a:pt x="9" y="584"/>
                    </a:lnTo>
                    <a:lnTo>
                      <a:pt x="6" y="584"/>
                    </a:lnTo>
                    <a:lnTo>
                      <a:pt x="2" y="584"/>
                    </a:lnTo>
                    <a:lnTo>
                      <a:pt x="0" y="584"/>
                    </a:lnTo>
                    <a:lnTo>
                      <a:pt x="0" y="27"/>
                    </a:lnTo>
                    <a:close/>
                  </a:path>
                </a:pathLst>
              </a:custGeom>
              <a:solidFill>
                <a:srgbClr val="BC3D00"/>
              </a:solidFill>
              <a:ln w="9525">
                <a:noFill/>
                <a:round/>
              </a:ln>
            </p:spPr>
            <p:txBody>
              <a:bodyPr/>
              <a:lstStyle/>
              <a:p>
                <a:endParaRPr lang="zh-CN" altLang="en-US"/>
              </a:p>
            </p:txBody>
          </p:sp>
          <p:sp>
            <p:nvSpPr>
              <p:cNvPr id="18019" name="Freeform 478"/>
              <p:cNvSpPr/>
              <p:nvPr/>
            </p:nvSpPr>
            <p:spPr bwMode="auto">
              <a:xfrm>
                <a:off x="1388" y="1162"/>
                <a:ext cx="7" cy="303"/>
              </a:xfrm>
              <a:custGeom>
                <a:avLst/>
                <a:gdLst>
                  <a:gd name="T0" fmla="*/ 0 w 13"/>
                  <a:gd name="T1" fmla="*/ 0 h 607"/>
                  <a:gd name="T2" fmla="*/ 1 w 13"/>
                  <a:gd name="T3" fmla="*/ 0 h 607"/>
                  <a:gd name="T4" fmla="*/ 1 w 13"/>
                  <a:gd name="T5" fmla="*/ 0 h 607"/>
                  <a:gd name="T6" fmla="*/ 1 w 13"/>
                  <a:gd name="T7" fmla="*/ 0 h 607"/>
                  <a:gd name="T8" fmla="*/ 1 w 13"/>
                  <a:gd name="T9" fmla="*/ 0 h 607"/>
                  <a:gd name="T10" fmla="*/ 1 w 13"/>
                  <a:gd name="T11" fmla="*/ 0 h 607"/>
                  <a:gd name="T12" fmla="*/ 1 w 13"/>
                  <a:gd name="T13" fmla="*/ 0 h 607"/>
                  <a:gd name="T14" fmla="*/ 1 w 13"/>
                  <a:gd name="T15" fmla="*/ 0 h 607"/>
                  <a:gd name="T16" fmla="*/ 1 w 13"/>
                  <a:gd name="T17" fmla="*/ 0 h 607"/>
                  <a:gd name="T18" fmla="*/ 1 w 13"/>
                  <a:gd name="T19" fmla="*/ 0 h 607"/>
                  <a:gd name="T20" fmla="*/ 0 w 13"/>
                  <a:gd name="T21" fmla="*/ 0 h 6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607"/>
                  <a:gd name="T35" fmla="*/ 13 w 13"/>
                  <a:gd name="T36" fmla="*/ 607 h 6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607">
                    <a:moveTo>
                      <a:pt x="0" y="23"/>
                    </a:moveTo>
                    <a:lnTo>
                      <a:pt x="3" y="17"/>
                    </a:lnTo>
                    <a:lnTo>
                      <a:pt x="6" y="12"/>
                    </a:lnTo>
                    <a:lnTo>
                      <a:pt x="9" y="6"/>
                    </a:lnTo>
                    <a:lnTo>
                      <a:pt x="12" y="0"/>
                    </a:lnTo>
                    <a:lnTo>
                      <a:pt x="13" y="607"/>
                    </a:lnTo>
                    <a:lnTo>
                      <a:pt x="10" y="607"/>
                    </a:lnTo>
                    <a:lnTo>
                      <a:pt x="6" y="607"/>
                    </a:lnTo>
                    <a:lnTo>
                      <a:pt x="3" y="607"/>
                    </a:lnTo>
                    <a:lnTo>
                      <a:pt x="1" y="607"/>
                    </a:lnTo>
                    <a:lnTo>
                      <a:pt x="0" y="23"/>
                    </a:lnTo>
                    <a:close/>
                  </a:path>
                </a:pathLst>
              </a:custGeom>
              <a:solidFill>
                <a:srgbClr val="BD3E00"/>
              </a:solidFill>
              <a:ln w="9525">
                <a:noFill/>
                <a:round/>
              </a:ln>
            </p:spPr>
            <p:txBody>
              <a:bodyPr/>
              <a:lstStyle/>
              <a:p>
                <a:endParaRPr lang="zh-CN" altLang="en-US"/>
              </a:p>
            </p:txBody>
          </p:sp>
          <p:sp>
            <p:nvSpPr>
              <p:cNvPr id="18020" name="Freeform 479"/>
              <p:cNvSpPr/>
              <p:nvPr/>
            </p:nvSpPr>
            <p:spPr bwMode="auto">
              <a:xfrm>
                <a:off x="1394" y="1152"/>
                <a:ext cx="7" cy="314"/>
              </a:xfrm>
              <a:custGeom>
                <a:avLst/>
                <a:gdLst>
                  <a:gd name="T0" fmla="*/ 0 w 14"/>
                  <a:gd name="T1" fmla="*/ 1 h 627"/>
                  <a:gd name="T2" fmla="*/ 1 w 14"/>
                  <a:gd name="T3" fmla="*/ 1 h 627"/>
                  <a:gd name="T4" fmla="*/ 1 w 14"/>
                  <a:gd name="T5" fmla="*/ 1 h 627"/>
                  <a:gd name="T6" fmla="*/ 1 w 14"/>
                  <a:gd name="T7" fmla="*/ 1 h 627"/>
                  <a:gd name="T8" fmla="*/ 1 w 14"/>
                  <a:gd name="T9" fmla="*/ 0 h 627"/>
                  <a:gd name="T10" fmla="*/ 1 w 14"/>
                  <a:gd name="T11" fmla="*/ 1 h 627"/>
                  <a:gd name="T12" fmla="*/ 1 w 14"/>
                  <a:gd name="T13" fmla="*/ 1 h 627"/>
                  <a:gd name="T14" fmla="*/ 1 w 14"/>
                  <a:gd name="T15" fmla="*/ 1 h 627"/>
                  <a:gd name="T16" fmla="*/ 1 w 14"/>
                  <a:gd name="T17" fmla="*/ 1 h 627"/>
                  <a:gd name="T18" fmla="*/ 1 w 14"/>
                  <a:gd name="T19" fmla="*/ 1 h 627"/>
                  <a:gd name="T20" fmla="*/ 0 w 14"/>
                  <a:gd name="T21" fmla="*/ 1 h 6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627"/>
                  <a:gd name="T35" fmla="*/ 14 w 14"/>
                  <a:gd name="T36" fmla="*/ 627 h 6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627">
                    <a:moveTo>
                      <a:pt x="0" y="19"/>
                    </a:moveTo>
                    <a:lnTo>
                      <a:pt x="3" y="15"/>
                    </a:lnTo>
                    <a:lnTo>
                      <a:pt x="7" y="10"/>
                    </a:lnTo>
                    <a:lnTo>
                      <a:pt x="10" y="4"/>
                    </a:lnTo>
                    <a:lnTo>
                      <a:pt x="14" y="0"/>
                    </a:lnTo>
                    <a:lnTo>
                      <a:pt x="14" y="627"/>
                    </a:lnTo>
                    <a:lnTo>
                      <a:pt x="10" y="626"/>
                    </a:lnTo>
                    <a:lnTo>
                      <a:pt x="7" y="626"/>
                    </a:lnTo>
                    <a:lnTo>
                      <a:pt x="3" y="626"/>
                    </a:lnTo>
                    <a:lnTo>
                      <a:pt x="1" y="626"/>
                    </a:lnTo>
                    <a:lnTo>
                      <a:pt x="0" y="19"/>
                    </a:lnTo>
                    <a:close/>
                  </a:path>
                </a:pathLst>
              </a:custGeom>
              <a:solidFill>
                <a:srgbClr val="BE3E00"/>
              </a:solidFill>
              <a:ln w="9525">
                <a:noFill/>
                <a:round/>
              </a:ln>
            </p:spPr>
            <p:txBody>
              <a:bodyPr/>
              <a:lstStyle/>
              <a:p>
                <a:endParaRPr lang="zh-CN" altLang="en-US"/>
              </a:p>
            </p:txBody>
          </p:sp>
          <p:sp>
            <p:nvSpPr>
              <p:cNvPr id="18021" name="Freeform 480"/>
              <p:cNvSpPr/>
              <p:nvPr/>
            </p:nvSpPr>
            <p:spPr bwMode="auto">
              <a:xfrm>
                <a:off x="1401" y="1144"/>
                <a:ext cx="6" cy="322"/>
              </a:xfrm>
              <a:custGeom>
                <a:avLst/>
                <a:gdLst>
                  <a:gd name="T0" fmla="*/ 0 w 12"/>
                  <a:gd name="T1" fmla="*/ 1 h 644"/>
                  <a:gd name="T2" fmla="*/ 1 w 12"/>
                  <a:gd name="T3" fmla="*/ 1 h 644"/>
                  <a:gd name="T4" fmla="*/ 1 w 12"/>
                  <a:gd name="T5" fmla="*/ 1 h 644"/>
                  <a:gd name="T6" fmla="*/ 1 w 12"/>
                  <a:gd name="T7" fmla="*/ 1 h 644"/>
                  <a:gd name="T8" fmla="*/ 1 w 12"/>
                  <a:gd name="T9" fmla="*/ 0 h 644"/>
                  <a:gd name="T10" fmla="*/ 1 w 12"/>
                  <a:gd name="T11" fmla="*/ 1 h 644"/>
                  <a:gd name="T12" fmla="*/ 1 w 12"/>
                  <a:gd name="T13" fmla="*/ 1 h 644"/>
                  <a:gd name="T14" fmla="*/ 1 w 12"/>
                  <a:gd name="T15" fmla="*/ 1 h 644"/>
                  <a:gd name="T16" fmla="*/ 1 w 12"/>
                  <a:gd name="T17" fmla="*/ 1 h 644"/>
                  <a:gd name="T18" fmla="*/ 0 w 12"/>
                  <a:gd name="T19" fmla="*/ 1 h 644"/>
                  <a:gd name="T20" fmla="*/ 0 w 12"/>
                  <a:gd name="T21" fmla="*/ 1 h 6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644"/>
                  <a:gd name="T35" fmla="*/ 12 w 12"/>
                  <a:gd name="T36" fmla="*/ 644 h 6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644">
                    <a:moveTo>
                      <a:pt x="0" y="17"/>
                    </a:moveTo>
                    <a:lnTo>
                      <a:pt x="3" y="12"/>
                    </a:lnTo>
                    <a:lnTo>
                      <a:pt x="7" y="9"/>
                    </a:lnTo>
                    <a:lnTo>
                      <a:pt x="9" y="5"/>
                    </a:lnTo>
                    <a:lnTo>
                      <a:pt x="12" y="0"/>
                    </a:lnTo>
                    <a:lnTo>
                      <a:pt x="12" y="644"/>
                    </a:lnTo>
                    <a:lnTo>
                      <a:pt x="9" y="644"/>
                    </a:lnTo>
                    <a:lnTo>
                      <a:pt x="5" y="644"/>
                    </a:lnTo>
                    <a:lnTo>
                      <a:pt x="2" y="644"/>
                    </a:lnTo>
                    <a:lnTo>
                      <a:pt x="0" y="644"/>
                    </a:lnTo>
                    <a:lnTo>
                      <a:pt x="0" y="17"/>
                    </a:lnTo>
                    <a:close/>
                  </a:path>
                </a:pathLst>
              </a:custGeom>
              <a:solidFill>
                <a:srgbClr val="BE3F00"/>
              </a:solidFill>
              <a:ln w="9525">
                <a:noFill/>
                <a:round/>
              </a:ln>
            </p:spPr>
            <p:txBody>
              <a:bodyPr/>
              <a:lstStyle/>
              <a:p>
                <a:endParaRPr lang="zh-CN" altLang="en-US"/>
              </a:p>
            </p:txBody>
          </p:sp>
          <p:sp>
            <p:nvSpPr>
              <p:cNvPr id="18022" name="Freeform 481"/>
              <p:cNvSpPr/>
              <p:nvPr/>
            </p:nvSpPr>
            <p:spPr bwMode="auto">
              <a:xfrm>
                <a:off x="1407" y="1137"/>
                <a:ext cx="6" cy="329"/>
              </a:xfrm>
              <a:custGeom>
                <a:avLst/>
                <a:gdLst>
                  <a:gd name="T0" fmla="*/ 0 w 13"/>
                  <a:gd name="T1" fmla="*/ 1 h 657"/>
                  <a:gd name="T2" fmla="*/ 0 w 13"/>
                  <a:gd name="T3" fmla="*/ 1 h 657"/>
                  <a:gd name="T4" fmla="*/ 0 w 13"/>
                  <a:gd name="T5" fmla="*/ 1 h 657"/>
                  <a:gd name="T6" fmla="*/ 0 w 13"/>
                  <a:gd name="T7" fmla="*/ 1 h 657"/>
                  <a:gd name="T8" fmla="*/ 0 w 13"/>
                  <a:gd name="T9" fmla="*/ 0 h 657"/>
                  <a:gd name="T10" fmla="*/ 0 w 13"/>
                  <a:gd name="T11" fmla="*/ 1 h 657"/>
                  <a:gd name="T12" fmla="*/ 0 w 13"/>
                  <a:gd name="T13" fmla="*/ 1 h 657"/>
                  <a:gd name="T14" fmla="*/ 0 w 13"/>
                  <a:gd name="T15" fmla="*/ 1 h 657"/>
                  <a:gd name="T16" fmla="*/ 0 w 13"/>
                  <a:gd name="T17" fmla="*/ 1 h 657"/>
                  <a:gd name="T18" fmla="*/ 0 w 13"/>
                  <a:gd name="T19" fmla="*/ 1 h 657"/>
                  <a:gd name="T20" fmla="*/ 0 w 13"/>
                  <a:gd name="T21" fmla="*/ 1 h 6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657"/>
                  <a:gd name="T35" fmla="*/ 13 w 13"/>
                  <a:gd name="T36" fmla="*/ 657 h 6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657">
                    <a:moveTo>
                      <a:pt x="0" y="13"/>
                    </a:moveTo>
                    <a:lnTo>
                      <a:pt x="4" y="10"/>
                    </a:lnTo>
                    <a:lnTo>
                      <a:pt x="7" y="7"/>
                    </a:lnTo>
                    <a:lnTo>
                      <a:pt x="9" y="3"/>
                    </a:lnTo>
                    <a:lnTo>
                      <a:pt x="13" y="0"/>
                    </a:lnTo>
                    <a:lnTo>
                      <a:pt x="13" y="657"/>
                    </a:lnTo>
                    <a:lnTo>
                      <a:pt x="9" y="657"/>
                    </a:lnTo>
                    <a:lnTo>
                      <a:pt x="6" y="657"/>
                    </a:lnTo>
                    <a:lnTo>
                      <a:pt x="3" y="657"/>
                    </a:lnTo>
                    <a:lnTo>
                      <a:pt x="0" y="657"/>
                    </a:lnTo>
                    <a:lnTo>
                      <a:pt x="0" y="13"/>
                    </a:lnTo>
                    <a:close/>
                  </a:path>
                </a:pathLst>
              </a:custGeom>
              <a:solidFill>
                <a:srgbClr val="BF4000"/>
              </a:solidFill>
              <a:ln w="9525">
                <a:noFill/>
                <a:round/>
              </a:ln>
            </p:spPr>
            <p:txBody>
              <a:bodyPr/>
              <a:lstStyle/>
              <a:p>
                <a:endParaRPr lang="zh-CN" altLang="en-US"/>
              </a:p>
            </p:txBody>
          </p:sp>
          <p:sp>
            <p:nvSpPr>
              <p:cNvPr id="18023" name="Freeform 482"/>
              <p:cNvSpPr/>
              <p:nvPr/>
            </p:nvSpPr>
            <p:spPr bwMode="auto">
              <a:xfrm>
                <a:off x="1413" y="1130"/>
                <a:ext cx="7" cy="336"/>
              </a:xfrm>
              <a:custGeom>
                <a:avLst/>
                <a:gdLst>
                  <a:gd name="T0" fmla="*/ 0 w 14"/>
                  <a:gd name="T1" fmla="*/ 1 h 671"/>
                  <a:gd name="T2" fmla="*/ 1 w 14"/>
                  <a:gd name="T3" fmla="*/ 1 h 671"/>
                  <a:gd name="T4" fmla="*/ 1 w 14"/>
                  <a:gd name="T5" fmla="*/ 1 h 671"/>
                  <a:gd name="T6" fmla="*/ 1 w 14"/>
                  <a:gd name="T7" fmla="*/ 1 h 671"/>
                  <a:gd name="T8" fmla="*/ 1 w 14"/>
                  <a:gd name="T9" fmla="*/ 0 h 671"/>
                  <a:gd name="T10" fmla="*/ 1 w 14"/>
                  <a:gd name="T11" fmla="*/ 1 h 671"/>
                  <a:gd name="T12" fmla="*/ 1 w 14"/>
                  <a:gd name="T13" fmla="*/ 1 h 671"/>
                  <a:gd name="T14" fmla="*/ 1 w 14"/>
                  <a:gd name="T15" fmla="*/ 1 h 671"/>
                  <a:gd name="T16" fmla="*/ 1 w 14"/>
                  <a:gd name="T17" fmla="*/ 1 h 671"/>
                  <a:gd name="T18" fmla="*/ 0 w 14"/>
                  <a:gd name="T19" fmla="*/ 1 h 671"/>
                  <a:gd name="T20" fmla="*/ 0 w 14"/>
                  <a:gd name="T21" fmla="*/ 1 h 6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671"/>
                  <a:gd name="T35" fmla="*/ 14 w 14"/>
                  <a:gd name="T36" fmla="*/ 671 h 6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671">
                    <a:moveTo>
                      <a:pt x="0" y="14"/>
                    </a:moveTo>
                    <a:lnTo>
                      <a:pt x="3" y="10"/>
                    </a:lnTo>
                    <a:lnTo>
                      <a:pt x="7" y="7"/>
                    </a:lnTo>
                    <a:lnTo>
                      <a:pt x="10" y="3"/>
                    </a:lnTo>
                    <a:lnTo>
                      <a:pt x="14" y="0"/>
                    </a:lnTo>
                    <a:lnTo>
                      <a:pt x="14" y="671"/>
                    </a:lnTo>
                    <a:lnTo>
                      <a:pt x="10" y="671"/>
                    </a:lnTo>
                    <a:lnTo>
                      <a:pt x="7" y="671"/>
                    </a:lnTo>
                    <a:lnTo>
                      <a:pt x="3" y="671"/>
                    </a:lnTo>
                    <a:lnTo>
                      <a:pt x="0" y="671"/>
                    </a:lnTo>
                    <a:lnTo>
                      <a:pt x="0" y="14"/>
                    </a:lnTo>
                    <a:close/>
                  </a:path>
                </a:pathLst>
              </a:custGeom>
              <a:solidFill>
                <a:srgbClr val="C04100"/>
              </a:solidFill>
              <a:ln w="9525">
                <a:noFill/>
                <a:round/>
              </a:ln>
            </p:spPr>
            <p:txBody>
              <a:bodyPr/>
              <a:lstStyle/>
              <a:p>
                <a:endParaRPr lang="zh-CN" altLang="en-US"/>
              </a:p>
            </p:txBody>
          </p:sp>
          <p:sp>
            <p:nvSpPr>
              <p:cNvPr id="18024" name="Freeform 483"/>
              <p:cNvSpPr/>
              <p:nvPr/>
            </p:nvSpPr>
            <p:spPr bwMode="auto">
              <a:xfrm>
                <a:off x="1420" y="1124"/>
                <a:ext cx="7" cy="342"/>
              </a:xfrm>
              <a:custGeom>
                <a:avLst/>
                <a:gdLst>
                  <a:gd name="T0" fmla="*/ 0 w 12"/>
                  <a:gd name="T1" fmla="*/ 0 h 685"/>
                  <a:gd name="T2" fmla="*/ 1 w 12"/>
                  <a:gd name="T3" fmla="*/ 0 h 685"/>
                  <a:gd name="T4" fmla="*/ 1 w 12"/>
                  <a:gd name="T5" fmla="*/ 0 h 685"/>
                  <a:gd name="T6" fmla="*/ 1 w 12"/>
                  <a:gd name="T7" fmla="*/ 0 h 685"/>
                  <a:gd name="T8" fmla="*/ 1 w 12"/>
                  <a:gd name="T9" fmla="*/ 0 h 685"/>
                  <a:gd name="T10" fmla="*/ 1 w 12"/>
                  <a:gd name="T11" fmla="*/ 0 h 685"/>
                  <a:gd name="T12" fmla="*/ 1 w 12"/>
                  <a:gd name="T13" fmla="*/ 0 h 685"/>
                  <a:gd name="T14" fmla="*/ 1 w 12"/>
                  <a:gd name="T15" fmla="*/ 0 h 685"/>
                  <a:gd name="T16" fmla="*/ 1 w 12"/>
                  <a:gd name="T17" fmla="*/ 0 h 685"/>
                  <a:gd name="T18" fmla="*/ 0 w 12"/>
                  <a:gd name="T19" fmla="*/ 0 h 685"/>
                  <a:gd name="T20" fmla="*/ 0 w 12"/>
                  <a:gd name="T21" fmla="*/ 0 h 6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685"/>
                  <a:gd name="T35" fmla="*/ 12 w 12"/>
                  <a:gd name="T36" fmla="*/ 685 h 6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685">
                    <a:moveTo>
                      <a:pt x="0" y="13"/>
                    </a:moveTo>
                    <a:lnTo>
                      <a:pt x="2" y="9"/>
                    </a:lnTo>
                    <a:lnTo>
                      <a:pt x="5" y="6"/>
                    </a:lnTo>
                    <a:lnTo>
                      <a:pt x="9" y="4"/>
                    </a:lnTo>
                    <a:lnTo>
                      <a:pt x="12" y="0"/>
                    </a:lnTo>
                    <a:lnTo>
                      <a:pt x="12" y="685"/>
                    </a:lnTo>
                    <a:lnTo>
                      <a:pt x="9" y="685"/>
                    </a:lnTo>
                    <a:lnTo>
                      <a:pt x="5" y="685"/>
                    </a:lnTo>
                    <a:lnTo>
                      <a:pt x="2" y="685"/>
                    </a:lnTo>
                    <a:lnTo>
                      <a:pt x="0" y="684"/>
                    </a:lnTo>
                    <a:lnTo>
                      <a:pt x="0" y="13"/>
                    </a:lnTo>
                    <a:close/>
                  </a:path>
                </a:pathLst>
              </a:custGeom>
              <a:solidFill>
                <a:srgbClr val="C14100"/>
              </a:solidFill>
              <a:ln w="9525">
                <a:noFill/>
                <a:round/>
              </a:ln>
            </p:spPr>
            <p:txBody>
              <a:bodyPr/>
              <a:lstStyle/>
              <a:p>
                <a:endParaRPr lang="zh-CN" altLang="en-US"/>
              </a:p>
            </p:txBody>
          </p:sp>
          <p:sp>
            <p:nvSpPr>
              <p:cNvPr id="18025" name="Freeform 484"/>
              <p:cNvSpPr/>
              <p:nvPr/>
            </p:nvSpPr>
            <p:spPr bwMode="auto">
              <a:xfrm>
                <a:off x="1427" y="1118"/>
                <a:ext cx="6" cy="348"/>
              </a:xfrm>
              <a:custGeom>
                <a:avLst/>
                <a:gdLst>
                  <a:gd name="T0" fmla="*/ 0 w 13"/>
                  <a:gd name="T1" fmla="*/ 1 h 695"/>
                  <a:gd name="T2" fmla="*/ 0 w 13"/>
                  <a:gd name="T3" fmla="*/ 1 h 695"/>
                  <a:gd name="T4" fmla="*/ 0 w 13"/>
                  <a:gd name="T5" fmla="*/ 1 h 695"/>
                  <a:gd name="T6" fmla="*/ 0 w 13"/>
                  <a:gd name="T7" fmla="*/ 1 h 695"/>
                  <a:gd name="T8" fmla="*/ 0 w 13"/>
                  <a:gd name="T9" fmla="*/ 0 h 695"/>
                  <a:gd name="T10" fmla="*/ 0 w 13"/>
                  <a:gd name="T11" fmla="*/ 1 h 695"/>
                  <a:gd name="T12" fmla="*/ 0 w 13"/>
                  <a:gd name="T13" fmla="*/ 1 h 695"/>
                  <a:gd name="T14" fmla="*/ 0 w 13"/>
                  <a:gd name="T15" fmla="*/ 1 h 695"/>
                  <a:gd name="T16" fmla="*/ 0 w 13"/>
                  <a:gd name="T17" fmla="*/ 1 h 695"/>
                  <a:gd name="T18" fmla="*/ 0 w 13"/>
                  <a:gd name="T19" fmla="*/ 1 h 695"/>
                  <a:gd name="T20" fmla="*/ 0 w 13"/>
                  <a:gd name="T21" fmla="*/ 1 h 6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695"/>
                  <a:gd name="T35" fmla="*/ 13 w 13"/>
                  <a:gd name="T36" fmla="*/ 695 h 6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695">
                    <a:moveTo>
                      <a:pt x="0" y="10"/>
                    </a:moveTo>
                    <a:lnTo>
                      <a:pt x="2" y="8"/>
                    </a:lnTo>
                    <a:lnTo>
                      <a:pt x="6" y="4"/>
                    </a:lnTo>
                    <a:lnTo>
                      <a:pt x="9" y="2"/>
                    </a:lnTo>
                    <a:lnTo>
                      <a:pt x="13" y="0"/>
                    </a:lnTo>
                    <a:lnTo>
                      <a:pt x="13" y="695"/>
                    </a:lnTo>
                    <a:lnTo>
                      <a:pt x="9" y="695"/>
                    </a:lnTo>
                    <a:lnTo>
                      <a:pt x="6" y="695"/>
                    </a:lnTo>
                    <a:lnTo>
                      <a:pt x="2" y="695"/>
                    </a:lnTo>
                    <a:lnTo>
                      <a:pt x="0" y="695"/>
                    </a:lnTo>
                    <a:lnTo>
                      <a:pt x="0" y="10"/>
                    </a:lnTo>
                    <a:close/>
                  </a:path>
                </a:pathLst>
              </a:custGeom>
              <a:solidFill>
                <a:srgbClr val="C14200"/>
              </a:solidFill>
              <a:ln w="9525">
                <a:noFill/>
                <a:round/>
              </a:ln>
            </p:spPr>
            <p:txBody>
              <a:bodyPr/>
              <a:lstStyle/>
              <a:p>
                <a:endParaRPr lang="zh-CN" altLang="en-US"/>
              </a:p>
            </p:txBody>
          </p:sp>
          <p:sp>
            <p:nvSpPr>
              <p:cNvPr id="18026" name="Freeform 485"/>
              <p:cNvSpPr/>
              <p:nvPr/>
            </p:nvSpPr>
            <p:spPr bwMode="auto">
              <a:xfrm>
                <a:off x="1433" y="1113"/>
                <a:ext cx="6" cy="354"/>
              </a:xfrm>
              <a:custGeom>
                <a:avLst/>
                <a:gdLst>
                  <a:gd name="T0" fmla="*/ 0 w 12"/>
                  <a:gd name="T1" fmla="*/ 1 h 707"/>
                  <a:gd name="T2" fmla="*/ 1 w 12"/>
                  <a:gd name="T3" fmla="*/ 1 h 707"/>
                  <a:gd name="T4" fmla="*/ 1 w 12"/>
                  <a:gd name="T5" fmla="*/ 1 h 707"/>
                  <a:gd name="T6" fmla="*/ 1 w 12"/>
                  <a:gd name="T7" fmla="*/ 1 h 707"/>
                  <a:gd name="T8" fmla="*/ 1 w 12"/>
                  <a:gd name="T9" fmla="*/ 0 h 707"/>
                  <a:gd name="T10" fmla="*/ 1 w 12"/>
                  <a:gd name="T11" fmla="*/ 1 h 707"/>
                  <a:gd name="T12" fmla="*/ 1 w 12"/>
                  <a:gd name="T13" fmla="*/ 1 h 707"/>
                  <a:gd name="T14" fmla="*/ 1 w 12"/>
                  <a:gd name="T15" fmla="*/ 1 h 707"/>
                  <a:gd name="T16" fmla="*/ 1 w 12"/>
                  <a:gd name="T17" fmla="*/ 1 h 707"/>
                  <a:gd name="T18" fmla="*/ 0 w 12"/>
                  <a:gd name="T19" fmla="*/ 1 h 707"/>
                  <a:gd name="T20" fmla="*/ 0 w 12"/>
                  <a:gd name="T21" fmla="*/ 1 h 7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707"/>
                  <a:gd name="T35" fmla="*/ 12 w 12"/>
                  <a:gd name="T36" fmla="*/ 707 h 7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707">
                    <a:moveTo>
                      <a:pt x="0" y="10"/>
                    </a:moveTo>
                    <a:lnTo>
                      <a:pt x="2" y="8"/>
                    </a:lnTo>
                    <a:lnTo>
                      <a:pt x="5" y="4"/>
                    </a:lnTo>
                    <a:lnTo>
                      <a:pt x="9" y="2"/>
                    </a:lnTo>
                    <a:lnTo>
                      <a:pt x="12" y="0"/>
                    </a:lnTo>
                    <a:lnTo>
                      <a:pt x="12" y="707"/>
                    </a:lnTo>
                    <a:lnTo>
                      <a:pt x="9" y="705"/>
                    </a:lnTo>
                    <a:lnTo>
                      <a:pt x="5" y="705"/>
                    </a:lnTo>
                    <a:lnTo>
                      <a:pt x="2" y="705"/>
                    </a:lnTo>
                    <a:lnTo>
                      <a:pt x="0" y="705"/>
                    </a:lnTo>
                    <a:lnTo>
                      <a:pt x="0" y="10"/>
                    </a:lnTo>
                    <a:close/>
                  </a:path>
                </a:pathLst>
              </a:custGeom>
              <a:solidFill>
                <a:srgbClr val="C24300"/>
              </a:solidFill>
              <a:ln w="9525">
                <a:noFill/>
                <a:round/>
              </a:ln>
            </p:spPr>
            <p:txBody>
              <a:bodyPr/>
              <a:lstStyle/>
              <a:p>
                <a:endParaRPr lang="zh-CN" altLang="en-US"/>
              </a:p>
            </p:txBody>
          </p:sp>
          <p:sp>
            <p:nvSpPr>
              <p:cNvPr id="18027" name="Freeform 486"/>
              <p:cNvSpPr/>
              <p:nvPr/>
            </p:nvSpPr>
            <p:spPr bwMode="auto">
              <a:xfrm>
                <a:off x="1439" y="1109"/>
                <a:ext cx="6" cy="358"/>
              </a:xfrm>
              <a:custGeom>
                <a:avLst/>
                <a:gdLst>
                  <a:gd name="T0" fmla="*/ 0 w 13"/>
                  <a:gd name="T1" fmla="*/ 0 h 717"/>
                  <a:gd name="T2" fmla="*/ 0 w 13"/>
                  <a:gd name="T3" fmla="*/ 0 h 717"/>
                  <a:gd name="T4" fmla="*/ 0 w 13"/>
                  <a:gd name="T5" fmla="*/ 0 h 717"/>
                  <a:gd name="T6" fmla="*/ 0 w 13"/>
                  <a:gd name="T7" fmla="*/ 0 h 717"/>
                  <a:gd name="T8" fmla="*/ 0 w 13"/>
                  <a:gd name="T9" fmla="*/ 0 h 717"/>
                  <a:gd name="T10" fmla="*/ 0 w 13"/>
                  <a:gd name="T11" fmla="*/ 0 h 717"/>
                  <a:gd name="T12" fmla="*/ 0 w 13"/>
                  <a:gd name="T13" fmla="*/ 0 h 717"/>
                  <a:gd name="T14" fmla="*/ 0 w 13"/>
                  <a:gd name="T15" fmla="*/ 0 h 717"/>
                  <a:gd name="T16" fmla="*/ 0 w 13"/>
                  <a:gd name="T17" fmla="*/ 0 h 717"/>
                  <a:gd name="T18" fmla="*/ 0 w 13"/>
                  <a:gd name="T19" fmla="*/ 0 h 717"/>
                  <a:gd name="T20" fmla="*/ 0 w 13"/>
                  <a:gd name="T21" fmla="*/ 0 h 7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717"/>
                  <a:gd name="T35" fmla="*/ 13 w 13"/>
                  <a:gd name="T36" fmla="*/ 717 h 7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717">
                    <a:moveTo>
                      <a:pt x="0" y="10"/>
                    </a:moveTo>
                    <a:lnTo>
                      <a:pt x="4" y="7"/>
                    </a:lnTo>
                    <a:lnTo>
                      <a:pt x="7" y="5"/>
                    </a:lnTo>
                    <a:lnTo>
                      <a:pt x="9" y="3"/>
                    </a:lnTo>
                    <a:lnTo>
                      <a:pt x="13" y="0"/>
                    </a:lnTo>
                    <a:lnTo>
                      <a:pt x="13" y="717"/>
                    </a:lnTo>
                    <a:lnTo>
                      <a:pt x="9" y="717"/>
                    </a:lnTo>
                    <a:lnTo>
                      <a:pt x="6" y="717"/>
                    </a:lnTo>
                    <a:lnTo>
                      <a:pt x="2" y="717"/>
                    </a:lnTo>
                    <a:lnTo>
                      <a:pt x="0" y="717"/>
                    </a:lnTo>
                    <a:lnTo>
                      <a:pt x="0" y="10"/>
                    </a:lnTo>
                    <a:close/>
                  </a:path>
                </a:pathLst>
              </a:custGeom>
              <a:solidFill>
                <a:srgbClr val="C34400"/>
              </a:solidFill>
              <a:ln w="9525">
                <a:noFill/>
                <a:round/>
              </a:ln>
            </p:spPr>
            <p:txBody>
              <a:bodyPr/>
              <a:lstStyle/>
              <a:p>
                <a:endParaRPr lang="zh-CN" altLang="en-US"/>
              </a:p>
            </p:txBody>
          </p:sp>
          <p:sp>
            <p:nvSpPr>
              <p:cNvPr id="18028" name="Freeform 487"/>
              <p:cNvSpPr/>
              <p:nvPr/>
            </p:nvSpPr>
            <p:spPr bwMode="auto">
              <a:xfrm>
                <a:off x="1445" y="1104"/>
                <a:ext cx="7" cy="363"/>
              </a:xfrm>
              <a:custGeom>
                <a:avLst/>
                <a:gdLst>
                  <a:gd name="T0" fmla="*/ 0 w 12"/>
                  <a:gd name="T1" fmla="*/ 1 h 726"/>
                  <a:gd name="T2" fmla="*/ 1 w 12"/>
                  <a:gd name="T3" fmla="*/ 1 h 726"/>
                  <a:gd name="T4" fmla="*/ 1 w 12"/>
                  <a:gd name="T5" fmla="*/ 1 h 726"/>
                  <a:gd name="T6" fmla="*/ 1 w 12"/>
                  <a:gd name="T7" fmla="*/ 1 h 726"/>
                  <a:gd name="T8" fmla="*/ 1 w 12"/>
                  <a:gd name="T9" fmla="*/ 0 h 726"/>
                  <a:gd name="T10" fmla="*/ 1 w 12"/>
                  <a:gd name="T11" fmla="*/ 1 h 726"/>
                  <a:gd name="T12" fmla="*/ 1 w 12"/>
                  <a:gd name="T13" fmla="*/ 1 h 726"/>
                  <a:gd name="T14" fmla="*/ 1 w 12"/>
                  <a:gd name="T15" fmla="*/ 1 h 726"/>
                  <a:gd name="T16" fmla="*/ 1 w 12"/>
                  <a:gd name="T17" fmla="*/ 1 h 726"/>
                  <a:gd name="T18" fmla="*/ 0 w 12"/>
                  <a:gd name="T19" fmla="*/ 1 h 726"/>
                  <a:gd name="T20" fmla="*/ 0 w 12"/>
                  <a:gd name="T21" fmla="*/ 1 h 7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726"/>
                  <a:gd name="T35" fmla="*/ 12 w 12"/>
                  <a:gd name="T36" fmla="*/ 726 h 7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726">
                    <a:moveTo>
                      <a:pt x="0" y="9"/>
                    </a:moveTo>
                    <a:lnTo>
                      <a:pt x="3" y="7"/>
                    </a:lnTo>
                    <a:lnTo>
                      <a:pt x="7" y="5"/>
                    </a:lnTo>
                    <a:lnTo>
                      <a:pt x="9" y="2"/>
                    </a:lnTo>
                    <a:lnTo>
                      <a:pt x="12" y="0"/>
                    </a:lnTo>
                    <a:lnTo>
                      <a:pt x="12" y="726"/>
                    </a:lnTo>
                    <a:lnTo>
                      <a:pt x="9" y="726"/>
                    </a:lnTo>
                    <a:lnTo>
                      <a:pt x="7" y="726"/>
                    </a:lnTo>
                    <a:lnTo>
                      <a:pt x="3" y="726"/>
                    </a:lnTo>
                    <a:lnTo>
                      <a:pt x="0" y="726"/>
                    </a:lnTo>
                    <a:lnTo>
                      <a:pt x="0" y="9"/>
                    </a:lnTo>
                    <a:close/>
                  </a:path>
                </a:pathLst>
              </a:custGeom>
              <a:solidFill>
                <a:srgbClr val="C44400"/>
              </a:solidFill>
              <a:ln w="9525">
                <a:noFill/>
                <a:round/>
              </a:ln>
            </p:spPr>
            <p:txBody>
              <a:bodyPr/>
              <a:lstStyle/>
              <a:p>
                <a:endParaRPr lang="zh-CN" altLang="en-US"/>
              </a:p>
            </p:txBody>
          </p:sp>
          <p:sp>
            <p:nvSpPr>
              <p:cNvPr id="18029" name="Freeform 488"/>
              <p:cNvSpPr/>
              <p:nvPr/>
            </p:nvSpPr>
            <p:spPr bwMode="auto">
              <a:xfrm>
                <a:off x="1452" y="1100"/>
                <a:ext cx="6" cy="367"/>
              </a:xfrm>
              <a:custGeom>
                <a:avLst/>
                <a:gdLst>
                  <a:gd name="T0" fmla="*/ 0 w 13"/>
                  <a:gd name="T1" fmla="*/ 0 h 735"/>
                  <a:gd name="T2" fmla="*/ 0 w 13"/>
                  <a:gd name="T3" fmla="*/ 0 h 735"/>
                  <a:gd name="T4" fmla="*/ 0 w 13"/>
                  <a:gd name="T5" fmla="*/ 0 h 735"/>
                  <a:gd name="T6" fmla="*/ 0 w 13"/>
                  <a:gd name="T7" fmla="*/ 0 h 735"/>
                  <a:gd name="T8" fmla="*/ 0 w 13"/>
                  <a:gd name="T9" fmla="*/ 0 h 735"/>
                  <a:gd name="T10" fmla="*/ 0 w 13"/>
                  <a:gd name="T11" fmla="*/ 0 h 735"/>
                  <a:gd name="T12" fmla="*/ 0 w 13"/>
                  <a:gd name="T13" fmla="*/ 0 h 735"/>
                  <a:gd name="T14" fmla="*/ 0 w 13"/>
                  <a:gd name="T15" fmla="*/ 0 h 735"/>
                  <a:gd name="T16" fmla="*/ 0 w 13"/>
                  <a:gd name="T17" fmla="*/ 0 h 735"/>
                  <a:gd name="T18" fmla="*/ 0 w 13"/>
                  <a:gd name="T19" fmla="*/ 0 h 735"/>
                  <a:gd name="T20" fmla="*/ 0 w 13"/>
                  <a:gd name="T21" fmla="*/ 0 h 7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735"/>
                  <a:gd name="T35" fmla="*/ 13 w 13"/>
                  <a:gd name="T36" fmla="*/ 735 h 7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735">
                    <a:moveTo>
                      <a:pt x="0" y="8"/>
                    </a:moveTo>
                    <a:lnTo>
                      <a:pt x="4" y="6"/>
                    </a:lnTo>
                    <a:lnTo>
                      <a:pt x="7" y="5"/>
                    </a:lnTo>
                    <a:lnTo>
                      <a:pt x="9" y="2"/>
                    </a:lnTo>
                    <a:lnTo>
                      <a:pt x="13" y="0"/>
                    </a:lnTo>
                    <a:lnTo>
                      <a:pt x="13" y="735"/>
                    </a:lnTo>
                    <a:lnTo>
                      <a:pt x="9" y="735"/>
                    </a:lnTo>
                    <a:lnTo>
                      <a:pt x="7" y="734"/>
                    </a:lnTo>
                    <a:lnTo>
                      <a:pt x="4" y="734"/>
                    </a:lnTo>
                    <a:lnTo>
                      <a:pt x="0" y="734"/>
                    </a:lnTo>
                    <a:lnTo>
                      <a:pt x="0" y="8"/>
                    </a:lnTo>
                    <a:close/>
                  </a:path>
                </a:pathLst>
              </a:custGeom>
              <a:solidFill>
                <a:srgbClr val="C44500"/>
              </a:solidFill>
              <a:ln w="9525">
                <a:noFill/>
                <a:round/>
              </a:ln>
            </p:spPr>
            <p:txBody>
              <a:bodyPr/>
              <a:lstStyle/>
              <a:p>
                <a:endParaRPr lang="zh-CN" altLang="en-US"/>
              </a:p>
            </p:txBody>
          </p:sp>
          <p:sp>
            <p:nvSpPr>
              <p:cNvPr id="18030" name="Freeform 489"/>
              <p:cNvSpPr/>
              <p:nvPr/>
            </p:nvSpPr>
            <p:spPr bwMode="auto">
              <a:xfrm>
                <a:off x="1458" y="1097"/>
                <a:ext cx="6" cy="370"/>
              </a:xfrm>
              <a:custGeom>
                <a:avLst/>
                <a:gdLst>
                  <a:gd name="T0" fmla="*/ 0 w 12"/>
                  <a:gd name="T1" fmla="*/ 0 h 742"/>
                  <a:gd name="T2" fmla="*/ 1 w 12"/>
                  <a:gd name="T3" fmla="*/ 0 h 742"/>
                  <a:gd name="T4" fmla="*/ 1 w 12"/>
                  <a:gd name="T5" fmla="*/ 0 h 742"/>
                  <a:gd name="T6" fmla="*/ 1 w 12"/>
                  <a:gd name="T7" fmla="*/ 0 h 742"/>
                  <a:gd name="T8" fmla="*/ 1 w 12"/>
                  <a:gd name="T9" fmla="*/ 0 h 742"/>
                  <a:gd name="T10" fmla="*/ 1 w 12"/>
                  <a:gd name="T11" fmla="*/ 0 h 742"/>
                  <a:gd name="T12" fmla="*/ 1 w 12"/>
                  <a:gd name="T13" fmla="*/ 0 h 742"/>
                  <a:gd name="T14" fmla="*/ 1 w 12"/>
                  <a:gd name="T15" fmla="*/ 0 h 742"/>
                  <a:gd name="T16" fmla="*/ 1 w 12"/>
                  <a:gd name="T17" fmla="*/ 0 h 742"/>
                  <a:gd name="T18" fmla="*/ 0 w 12"/>
                  <a:gd name="T19" fmla="*/ 0 h 742"/>
                  <a:gd name="T20" fmla="*/ 0 w 12"/>
                  <a:gd name="T21" fmla="*/ 0 h 7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742"/>
                  <a:gd name="T35" fmla="*/ 12 w 12"/>
                  <a:gd name="T36" fmla="*/ 742 h 7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742">
                    <a:moveTo>
                      <a:pt x="0" y="7"/>
                    </a:moveTo>
                    <a:lnTo>
                      <a:pt x="3" y="5"/>
                    </a:lnTo>
                    <a:lnTo>
                      <a:pt x="7" y="4"/>
                    </a:lnTo>
                    <a:lnTo>
                      <a:pt x="9" y="1"/>
                    </a:lnTo>
                    <a:lnTo>
                      <a:pt x="12" y="0"/>
                    </a:lnTo>
                    <a:lnTo>
                      <a:pt x="12" y="742"/>
                    </a:lnTo>
                    <a:lnTo>
                      <a:pt x="9" y="742"/>
                    </a:lnTo>
                    <a:lnTo>
                      <a:pt x="7" y="742"/>
                    </a:lnTo>
                    <a:lnTo>
                      <a:pt x="3" y="742"/>
                    </a:lnTo>
                    <a:lnTo>
                      <a:pt x="0" y="742"/>
                    </a:lnTo>
                    <a:lnTo>
                      <a:pt x="0" y="7"/>
                    </a:lnTo>
                    <a:close/>
                  </a:path>
                </a:pathLst>
              </a:custGeom>
              <a:solidFill>
                <a:srgbClr val="C54600"/>
              </a:solidFill>
              <a:ln w="9525">
                <a:noFill/>
                <a:round/>
              </a:ln>
            </p:spPr>
            <p:txBody>
              <a:bodyPr/>
              <a:lstStyle/>
              <a:p>
                <a:endParaRPr lang="zh-CN" altLang="en-US"/>
              </a:p>
            </p:txBody>
          </p:sp>
          <p:sp>
            <p:nvSpPr>
              <p:cNvPr id="18031" name="Freeform 490"/>
              <p:cNvSpPr/>
              <p:nvPr/>
            </p:nvSpPr>
            <p:spPr bwMode="auto">
              <a:xfrm>
                <a:off x="1464" y="1093"/>
                <a:ext cx="6" cy="375"/>
              </a:xfrm>
              <a:custGeom>
                <a:avLst/>
                <a:gdLst>
                  <a:gd name="T0" fmla="*/ 0 w 13"/>
                  <a:gd name="T1" fmla="*/ 0 h 751"/>
                  <a:gd name="T2" fmla="*/ 0 w 13"/>
                  <a:gd name="T3" fmla="*/ 0 h 751"/>
                  <a:gd name="T4" fmla="*/ 0 w 13"/>
                  <a:gd name="T5" fmla="*/ 0 h 751"/>
                  <a:gd name="T6" fmla="*/ 0 w 13"/>
                  <a:gd name="T7" fmla="*/ 0 h 751"/>
                  <a:gd name="T8" fmla="*/ 0 w 13"/>
                  <a:gd name="T9" fmla="*/ 0 h 751"/>
                  <a:gd name="T10" fmla="*/ 0 w 13"/>
                  <a:gd name="T11" fmla="*/ 0 h 751"/>
                  <a:gd name="T12" fmla="*/ 0 w 13"/>
                  <a:gd name="T13" fmla="*/ 0 h 751"/>
                  <a:gd name="T14" fmla="*/ 0 w 13"/>
                  <a:gd name="T15" fmla="*/ 0 h 751"/>
                  <a:gd name="T16" fmla="*/ 0 w 13"/>
                  <a:gd name="T17" fmla="*/ 0 h 751"/>
                  <a:gd name="T18" fmla="*/ 0 w 13"/>
                  <a:gd name="T19" fmla="*/ 0 h 751"/>
                  <a:gd name="T20" fmla="*/ 0 w 13"/>
                  <a:gd name="T21" fmla="*/ 0 h 7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751"/>
                  <a:gd name="T35" fmla="*/ 13 w 13"/>
                  <a:gd name="T36" fmla="*/ 751 h 7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751">
                    <a:moveTo>
                      <a:pt x="0" y="8"/>
                    </a:moveTo>
                    <a:lnTo>
                      <a:pt x="4" y="6"/>
                    </a:lnTo>
                    <a:lnTo>
                      <a:pt x="7" y="4"/>
                    </a:lnTo>
                    <a:lnTo>
                      <a:pt x="9" y="2"/>
                    </a:lnTo>
                    <a:lnTo>
                      <a:pt x="13" y="0"/>
                    </a:lnTo>
                    <a:lnTo>
                      <a:pt x="13" y="751"/>
                    </a:lnTo>
                    <a:lnTo>
                      <a:pt x="9" y="751"/>
                    </a:lnTo>
                    <a:lnTo>
                      <a:pt x="7" y="750"/>
                    </a:lnTo>
                    <a:lnTo>
                      <a:pt x="4" y="750"/>
                    </a:lnTo>
                    <a:lnTo>
                      <a:pt x="0" y="750"/>
                    </a:lnTo>
                    <a:lnTo>
                      <a:pt x="0" y="8"/>
                    </a:lnTo>
                    <a:close/>
                  </a:path>
                </a:pathLst>
              </a:custGeom>
              <a:solidFill>
                <a:srgbClr val="C64700"/>
              </a:solidFill>
              <a:ln w="9525">
                <a:noFill/>
                <a:round/>
              </a:ln>
            </p:spPr>
            <p:txBody>
              <a:bodyPr/>
              <a:lstStyle/>
              <a:p>
                <a:endParaRPr lang="zh-CN" altLang="en-US"/>
              </a:p>
            </p:txBody>
          </p:sp>
          <p:sp>
            <p:nvSpPr>
              <p:cNvPr id="18032" name="Freeform 491"/>
              <p:cNvSpPr/>
              <p:nvPr/>
            </p:nvSpPr>
            <p:spPr bwMode="auto">
              <a:xfrm>
                <a:off x="1470" y="1089"/>
                <a:ext cx="7" cy="379"/>
              </a:xfrm>
              <a:custGeom>
                <a:avLst/>
                <a:gdLst>
                  <a:gd name="T0" fmla="*/ 0 w 14"/>
                  <a:gd name="T1" fmla="*/ 1 h 758"/>
                  <a:gd name="T2" fmla="*/ 1 w 14"/>
                  <a:gd name="T3" fmla="*/ 1 h 758"/>
                  <a:gd name="T4" fmla="*/ 1 w 14"/>
                  <a:gd name="T5" fmla="*/ 1 h 758"/>
                  <a:gd name="T6" fmla="*/ 1 w 14"/>
                  <a:gd name="T7" fmla="*/ 1 h 758"/>
                  <a:gd name="T8" fmla="*/ 1 w 14"/>
                  <a:gd name="T9" fmla="*/ 0 h 758"/>
                  <a:gd name="T10" fmla="*/ 1 w 14"/>
                  <a:gd name="T11" fmla="*/ 1 h 758"/>
                  <a:gd name="T12" fmla="*/ 1 w 14"/>
                  <a:gd name="T13" fmla="*/ 1 h 758"/>
                  <a:gd name="T14" fmla="*/ 1 w 14"/>
                  <a:gd name="T15" fmla="*/ 1 h 758"/>
                  <a:gd name="T16" fmla="*/ 1 w 14"/>
                  <a:gd name="T17" fmla="*/ 1 h 758"/>
                  <a:gd name="T18" fmla="*/ 0 w 14"/>
                  <a:gd name="T19" fmla="*/ 1 h 758"/>
                  <a:gd name="T20" fmla="*/ 0 w 14"/>
                  <a:gd name="T21" fmla="*/ 1 h 7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758"/>
                  <a:gd name="T35" fmla="*/ 14 w 14"/>
                  <a:gd name="T36" fmla="*/ 758 h 7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758">
                    <a:moveTo>
                      <a:pt x="0" y="7"/>
                    </a:moveTo>
                    <a:lnTo>
                      <a:pt x="3" y="5"/>
                    </a:lnTo>
                    <a:lnTo>
                      <a:pt x="7" y="4"/>
                    </a:lnTo>
                    <a:lnTo>
                      <a:pt x="10" y="1"/>
                    </a:lnTo>
                    <a:lnTo>
                      <a:pt x="14" y="0"/>
                    </a:lnTo>
                    <a:lnTo>
                      <a:pt x="14" y="758"/>
                    </a:lnTo>
                    <a:lnTo>
                      <a:pt x="10" y="758"/>
                    </a:lnTo>
                    <a:lnTo>
                      <a:pt x="7" y="758"/>
                    </a:lnTo>
                    <a:lnTo>
                      <a:pt x="3" y="758"/>
                    </a:lnTo>
                    <a:lnTo>
                      <a:pt x="0" y="758"/>
                    </a:lnTo>
                    <a:lnTo>
                      <a:pt x="0" y="7"/>
                    </a:lnTo>
                    <a:close/>
                  </a:path>
                </a:pathLst>
              </a:custGeom>
              <a:solidFill>
                <a:srgbClr val="C74700"/>
              </a:solidFill>
              <a:ln w="9525">
                <a:noFill/>
                <a:round/>
              </a:ln>
            </p:spPr>
            <p:txBody>
              <a:bodyPr/>
              <a:lstStyle/>
              <a:p>
                <a:endParaRPr lang="zh-CN" altLang="en-US"/>
              </a:p>
            </p:txBody>
          </p:sp>
          <p:sp>
            <p:nvSpPr>
              <p:cNvPr id="18033" name="Freeform 492"/>
              <p:cNvSpPr/>
              <p:nvPr/>
            </p:nvSpPr>
            <p:spPr bwMode="auto">
              <a:xfrm>
                <a:off x="1477" y="1086"/>
                <a:ext cx="7" cy="383"/>
              </a:xfrm>
              <a:custGeom>
                <a:avLst/>
                <a:gdLst>
                  <a:gd name="T0" fmla="*/ 0 w 12"/>
                  <a:gd name="T1" fmla="*/ 1 h 764"/>
                  <a:gd name="T2" fmla="*/ 1 w 12"/>
                  <a:gd name="T3" fmla="*/ 1 h 764"/>
                  <a:gd name="T4" fmla="*/ 1 w 12"/>
                  <a:gd name="T5" fmla="*/ 1 h 764"/>
                  <a:gd name="T6" fmla="*/ 1 w 12"/>
                  <a:gd name="T7" fmla="*/ 1 h 764"/>
                  <a:gd name="T8" fmla="*/ 1 w 12"/>
                  <a:gd name="T9" fmla="*/ 0 h 764"/>
                  <a:gd name="T10" fmla="*/ 1 w 12"/>
                  <a:gd name="T11" fmla="*/ 1 h 764"/>
                  <a:gd name="T12" fmla="*/ 1 w 12"/>
                  <a:gd name="T13" fmla="*/ 1 h 764"/>
                  <a:gd name="T14" fmla="*/ 1 w 12"/>
                  <a:gd name="T15" fmla="*/ 1 h 764"/>
                  <a:gd name="T16" fmla="*/ 1 w 12"/>
                  <a:gd name="T17" fmla="*/ 1 h 764"/>
                  <a:gd name="T18" fmla="*/ 0 w 12"/>
                  <a:gd name="T19" fmla="*/ 1 h 764"/>
                  <a:gd name="T20" fmla="*/ 0 w 12"/>
                  <a:gd name="T21" fmla="*/ 1 h 7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764"/>
                  <a:gd name="T35" fmla="*/ 12 w 12"/>
                  <a:gd name="T36" fmla="*/ 764 h 7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764">
                    <a:moveTo>
                      <a:pt x="0" y="5"/>
                    </a:moveTo>
                    <a:lnTo>
                      <a:pt x="3" y="4"/>
                    </a:lnTo>
                    <a:lnTo>
                      <a:pt x="6" y="2"/>
                    </a:lnTo>
                    <a:lnTo>
                      <a:pt x="9" y="1"/>
                    </a:lnTo>
                    <a:lnTo>
                      <a:pt x="12" y="0"/>
                    </a:lnTo>
                    <a:lnTo>
                      <a:pt x="12" y="764"/>
                    </a:lnTo>
                    <a:lnTo>
                      <a:pt x="9" y="764"/>
                    </a:lnTo>
                    <a:lnTo>
                      <a:pt x="6" y="763"/>
                    </a:lnTo>
                    <a:lnTo>
                      <a:pt x="3" y="763"/>
                    </a:lnTo>
                    <a:lnTo>
                      <a:pt x="0" y="763"/>
                    </a:lnTo>
                    <a:lnTo>
                      <a:pt x="0" y="5"/>
                    </a:lnTo>
                    <a:close/>
                  </a:path>
                </a:pathLst>
              </a:custGeom>
              <a:solidFill>
                <a:srgbClr val="C74800"/>
              </a:solidFill>
              <a:ln w="9525">
                <a:noFill/>
                <a:round/>
              </a:ln>
            </p:spPr>
            <p:txBody>
              <a:bodyPr/>
              <a:lstStyle/>
              <a:p>
                <a:endParaRPr lang="zh-CN" altLang="en-US"/>
              </a:p>
            </p:txBody>
          </p:sp>
          <p:sp>
            <p:nvSpPr>
              <p:cNvPr id="18034" name="Freeform 493"/>
              <p:cNvSpPr/>
              <p:nvPr/>
            </p:nvSpPr>
            <p:spPr bwMode="auto">
              <a:xfrm>
                <a:off x="1484" y="1083"/>
                <a:ext cx="6" cy="386"/>
              </a:xfrm>
              <a:custGeom>
                <a:avLst/>
                <a:gdLst>
                  <a:gd name="T0" fmla="*/ 0 w 13"/>
                  <a:gd name="T1" fmla="*/ 1 h 770"/>
                  <a:gd name="T2" fmla="*/ 0 w 13"/>
                  <a:gd name="T3" fmla="*/ 1 h 770"/>
                  <a:gd name="T4" fmla="*/ 0 w 13"/>
                  <a:gd name="T5" fmla="*/ 1 h 770"/>
                  <a:gd name="T6" fmla="*/ 0 w 13"/>
                  <a:gd name="T7" fmla="*/ 1 h 770"/>
                  <a:gd name="T8" fmla="*/ 0 w 13"/>
                  <a:gd name="T9" fmla="*/ 0 h 770"/>
                  <a:gd name="T10" fmla="*/ 0 w 13"/>
                  <a:gd name="T11" fmla="*/ 1 h 770"/>
                  <a:gd name="T12" fmla="*/ 0 w 13"/>
                  <a:gd name="T13" fmla="*/ 1 h 770"/>
                  <a:gd name="T14" fmla="*/ 0 w 13"/>
                  <a:gd name="T15" fmla="*/ 1 h 770"/>
                  <a:gd name="T16" fmla="*/ 0 w 13"/>
                  <a:gd name="T17" fmla="*/ 1 h 770"/>
                  <a:gd name="T18" fmla="*/ 0 w 13"/>
                  <a:gd name="T19" fmla="*/ 1 h 770"/>
                  <a:gd name="T20" fmla="*/ 0 w 13"/>
                  <a:gd name="T21" fmla="*/ 1 h 7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770"/>
                  <a:gd name="T35" fmla="*/ 13 w 13"/>
                  <a:gd name="T36" fmla="*/ 770 h 7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770">
                    <a:moveTo>
                      <a:pt x="0" y="6"/>
                    </a:moveTo>
                    <a:lnTo>
                      <a:pt x="2" y="4"/>
                    </a:lnTo>
                    <a:lnTo>
                      <a:pt x="6" y="2"/>
                    </a:lnTo>
                    <a:lnTo>
                      <a:pt x="9" y="1"/>
                    </a:lnTo>
                    <a:lnTo>
                      <a:pt x="13" y="0"/>
                    </a:lnTo>
                    <a:lnTo>
                      <a:pt x="13" y="770"/>
                    </a:lnTo>
                    <a:lnTo>
                      <a:pt x="9" y="770"/>
                    </a:lnTo>
                    <a:lnTo>
                      <a:pt x="7" y="770"/>
                    </a:lnTo>
                    <a:lnTo>
                      <a:pt x="3" y="770"/>
                    </a:lnTo>
                    <a:lnTo>
                      <a:pt x="0" y="770"/>
                    </a:lnTo>
                    <a:lnTo>
                      <a:pt x="0" y="6"/>
                    </a:lnTo>
                    <a:close/>
                  </a:path>
                </a:pathLst>
              </a:custGeom>
              <a:solidFill>
                <a:srgbClr val="C84900"/>
              </a:solidFill>
              <a:ln w="9525">
                <a:noFill/>
                <a:round/>
              </a:ln>
            </p:spPr>
            <p:txBody>
              <a:bodyPr/>
              <a:lstStyle/>
              <a:p>
                <a:endParaRPr lang="zh-CN" altLang="en-US"/>
              </a:p>
            </p:txBody>
          </p:sp>
          <p:sp>
            <p:nvSpPr>
              <p:cNvPr id="18035" name="Freeform 494"/>
              <p:cNvSpPr/>
              <p:nvPr/>
            </p:nvSpPr>
            <p:spPr bwMode="auto">
              <a:xfrm>
                <a:off x="1490" y="1081"/>
                <a:ext cx="6" cy="388"/>
              </a:xfrm>
              <a:custGeom>
                <a:avLst/>
                <a:gdLst>
                  <a:gd name="T0" fmla="*/ 0 w 12"/>
                  <a:gd name="T1" fmla="*/ 0 h 777"/>
                  <a:gd name="T2" fmla="*/ 1 w 12"/>
                  <a:gd name="T3" fmla="*/ 0 h 777"/>
                  <a:gd name="T4" fmla="*/ 1 w 12"/>
                  <a:gd name="T5" fmla="*/ 0 h 777"/>
                  <a:gd name="T6" fmla="*/ 1 w 12"/>
                  <a:gd name="T7" fmla="*/ 0 h 777"/>
                  <a:gd name="T8" fmla="*/ 1 w 12"/>
                  <a:gd name="T9" fmla="*/ 0 h 777"/>
                  <a:gd name="T10" fmla="*/ 1 w 12"/>
                  <a:gd name="T11" fmla="*/ 0 h 777"/>
                  <a:gd name="T12" fmla="*/ 1 w 12"/>
                  <a:gd name="T13" fmla="*/ 0 h 777"/>
                  <a:gd name="T14" fmla="*/ 1 w 12"/>
                  <a:gd name="T15" fmla="*/ 0 h 777"/>
                  <a:gd name="T16" fmla="*/ 1 w 12"/>
                  <a:gd name="T17" fmla="*/ 0 h 777"/>
                  <a:gd name="T18" fmla="*/ 0 w 12"/>
                  <a:gd name="T19" fmla="*/ 0 h 777"/>
                  <a:gd name="T20" fmla="*/ 0 w 12"/>
                  <a:gd name="T21" fmla="*/ 0 h 7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777"/>
                  <a:gd name="T35" fmla="*/ 12 w 12"/>
                  <a:gd name="T36" fmla="*/ 777 h 77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777">
                    <a:moveTo>
                      <a:pt x="0" y="6"/>
                    </a:moveTo>
                    <a:lnTo>
                      <a:pt x="2" y="5"/>
                    </a:lnTo>
                    <a:lnTo>
                      <a:pt x="5" y="2"/>
                    </a:lnTo>
                    <a:lnTo>
                      <a:pt x="9" y="1"/>
                    </a:lnTo>
                    <a:lnTo>
                      <a:pt x="12" y="0"/>
                    </a:lnTo>
                    <a:lnTo>
                      <a:pt x="12" y="777"/>
                    </a:lnTo>
                    <a:lnTo>
                      <a:pt x="9" y="777"/>
                    </a:lnTo>
                    <a:lnTo>
                      <a:pt x="6" y="777"/>
                    </a:lnTo>
                    <a:lnTo>
                      <a:pt x="3" y="777"/>
                    </a:lnTo>
                    <a:lnTo>
                      <a:pt x="0" y="776"/>
                    </a:lnTo>
                    <a:lnTo>
                      <a:pt x="0" y="6"/>
                    </a:lnTo>
                    <a:close/>
                  </a:path>
                </a:pathLst>
              </a:custGeom>
              <a:solidFill>
                <a:srgbClr val="C94A00"/>
              </a:solidFill>
              <a:ln w="9525">
                <a:noFill/>
                <a:round/>
              </a:ln>
            </p:spPr>
            <p:txBody>
              <a:bodyPr/>
              <a:lstStyle/>
              <a:p>
                <a:endParaRPr lang="zh-CN" altLang="en-US"/>
              </a:p>
            </p:txBody>
          </p:sp>
          <p:sp>
            <p:nvSpPr>
              <p:cNvPr id="18036" name="Freeform 495"/>
              <p:cNvSpPr/>
              <p:nvPr/>
            </p:nvSpPr>
            <p:spPr bwMode="auto">
              <a:xfrm>
                <a:off x="1496" y="1078"/>
                <a:ext cx="6" cy="391"/>
              </a:xfrm>
              <a:custGeom>
                <a:avLst/>
                <a:gdLst>
                  <a:gd name="T0" fmla="*/ 0 w 13"/>
                  <a:gd name="T1" fmla="*/ 1 h 782"/>
                  <a:gd name="T2" fmla="*/ 0 w 13"/>
                  <a:gd name="T3" fmla="*/ 1 h 782"/>
                  <a:gd name="T4" fmla="*/ 0 w 13"/>
                  <a:gd name="T5" fmla="*/ 1 h 782"/>
                  <a:gd name="T6" fmla="*/ 0 w 13"/>
                  <a:gd name="T7" fmla="*/ 1 h 782"/>
                  <a:gd name="T8" fmla="*/ 0 w 13"/>
                  <a:gd name="T9" fmla="*/ 0 h 782"/>
                  <a:gd name="T10" fmla="*/ 0 w 13"/>
                  <a:gd name="T11" fmla="*/ 1 h 782"/>
                  <a:gd name="T12" fmla="*/ 0 w 13"/>
                  <a:gd name="T13" fmla="*/ 1 h 782"/>
                  <a:gd name="T14" fmla="*/ 0 w 13"/>
                  <a:gd name="T15" fmla="*/ 1 h 782"/>
                  <a:gd name="T16" fmla="*/ 0 w 13"/>
                  <a:gd name="T17" fmla="*/ 1 h 782"/>
                  <a:gd name="T18" fmla="*/ 0 w 13"/>
                  <a:gd name="T19" fmla="*/ 1 h 782"/>
                  <a:gd name="T20" fmla="*/ 0 w 13"/>
                  <a:gd name="T21" fmla="*/ 1 h 7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782"/>
                  <a:gd name="T35" fmla="*/ 13 w 13"/>
                  <a:gd name="T36" fmla="*/ 782 h 7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782">
                    <a:moveTo>
                      <a:pt x="0" y="5"/>
                    </a:moveTo>
                    <a:lnTo>
                      <a:pt x="2" y="4"/>
                    </a:lnTo>
                    <a:lnTo>
                      <a:pt x="6" y="3"/>
                    </a:lnTo>
                    <a:lnTo>
                      <a:pt x="9" y="2"/>
                    </a:lnTo>
                    <a:lnTo>
                      <a:pt x="13" y="0"/>
                    </a:lnTo>
                    <a:lnTo>
                      <a:pt x="13" y="782"/>
                    </a:lnTo>
                    <a:lnTo>
                      <a:pt x="9" y="782"/>
                    </a:lnTo>
                    <a:lnTo>
                      <a:pt x="7" y="782"/>
                    </a:lnTo>
                    <a:lnTo>
                      <a:pt x="4" y="782"/>
                    </a:lnTo>
                    <a:lnTo>
                      <a:pt x="0" y="782"/>
                    </a:lnTo>
                    <a:lnTo>
                      <a:pt x="0" y="5"/>
                    </a:lnTo>
                    <a:close/>
                  </a:path>
                </a:pathLst>
              </a:custGeom>
              <a:solidFill>
                <a:srgbClr val="CA4A00"/>
              </a:solidFill>
              <a:ln w="9525">
                <a:noFill/>
                <a:round/>
              </a:ln>
            </p:spPr>
            <p:txBody>
              <a:bodyPr/>
              <a:lstStyle/>
              <a:p>
                <a:endParaRPr lang="zh-CN" altLang="en-US"/>
              </a:p>
            </p:txBody>
          </p:sp>
          <p:sp>
            <p:nvSpPr>
              <p:cNvPr id="18037" name="Freeform 496"/>
              <p:cNvSpPr/>
              <p:nvPr/>
            </p:nvSpPr>
            <p:spPr bwMode="auto">
              <a:xfrm>
                <a:off x="1502" y="1075"/>
                <a:ext cx="7" cy="395"/>
              </a:xfrm>
              <a:custGeom>
                <a:avLst/>
                <a:gdLst>
                  <a:gd name="T0" fmla="*/ 0 w 12"/>
                  <a:gd name="T1" fmla="*/ 1 h 788"/>
                  <a:gd name="T2" fmla="*/ 1 w 12"/>
                  <a:gd name="T3" fmla="*/ 1 h 788"/>
                  <a:gd name="T4" fmla="*/ 1 w 12"/>
                  <a:gd name="T5" fmla="*/ 1 h 788"/>
                  <a:gd name="T6" fmla="*/ 1 w 12"/>
                  <a:gd name="T7" fmla="*/ 1 h 788"/>
                  <a:gd name="T8" fmla="*/ 1 w 12"/>
                  <a:gd name="T9" fmla="*/ 0 h 788"/>
                  <a:gd name="T10" fmla="*/ 1 w 12"/>
                  <a:gd name="T11" fmla="*/ 1 h 788"/>
                  <a:gd name="T12" fmla="*/ 1 w 12"/>
                  <a:gd name="T13" fmla="*/ 1 h 788"/>
                  <a:gd name="T14" fmla="*/ 1 w 12"/>
                  <a:gd name="T15" fmla="*/ 1 h 788"/>
                  <a:gd name="T16" fmla="*/ 1 w 12"/>
                  <a:gd name="T17" fmla="*/ 1 h 788"/>
                  <a:gd name="T18" fmla="*/ 0 w 12"/>
                  <a:gd name="T19" fmla="*/ 1 h 788"/>
                  <a:gd name="T20" fmla="*/ 0 w 12"/>
                  <a:gd name="T21" fmla="*/ 1 h 7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788"/>
                  <a:gd name="T35" fmla="*/ 12 w 12"/>
                  <a:gd name="T36" fmla="*/ 788 h 7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788">
                    <a:moveTo>
                      <a:pt x="0" y="5"/>
                    </a:moveTo>
                    <a:lnTo>
                      <a:pt x="3" y="4"/>
                    </a:lnTo>
                    <a:lnTo>
                      <a:pt x="7" y="2"/>
                    </a:lnTo>
                    <a:lnTo>
                      <a:pt x="9" y="1"/>
                    </a:lnTo>
                    <a:lnTo>
                      <a:pt x="12" y="0"/>
                    </a:lnTo>
                    <a:lnTo>
                      <a:pt x="12" y="788"/>
                    </a:lnTo>
                    <a:lnTo>
                      <a:pt x="9" y="788"/>
                    </a:lnTo>
                    <a:lnTo>
                      <a:pt x="7" y="788"/>
                    </a:lnTo>
                    <a:lnTo>
                      <a:pt x="3" y="788"/>
                    </a:lnTo>
                    <a:lnTo>
                      <a:pt x="0" y="787"/>
                    </a:lnTo>
                    <a:lnTo>
                      <a:pt x="0" y="5"/>
                    </a:lnTo>
                    <a:close/>
                  </a:path>
                </a:pathLst>
              </a:custGeom>
              <a:solidFill>
                <a:srgbClr val="CA4B00"/>
              </a:solidFill>
              <a:ln w="9525">
                <a:noFill/>
                <a:round/>
              </a:ln>
            </p:spPr>
            <p:txBody>
              <a:bodyPr/>
              <a:lstStyle/>
              <a:p>
                <a:endParaRPr lang="zh-CN" altLang="en-US"/>
              </a:p>
            </p:txBody>
          </p:sp>
          <p:sp>
            <p:nvSpPr>
              <p:cNvPr id="18038" name="Freeform 497"/>
              <p:cNvSpPr/>
              <p:nvPr/>
            </p:nvSpPr>
            <p:spPr bwMode="auto">
              <a:xfrm>
                <a:off x="1509" y="1074"/>
                <a:ext cx="6" cy="396"/>
              </a:xfrm>
              <a:custGeom>
                <a:avLst/>
                <a:gdLst>
                  <a:gd name="T0" fmla="*/ 0 w 13"/>
                  <a:gd name="T1" fmla="*/ 0 h 794"/>
                  <a:gd name="T2" fmla="*/ 0 w 13"/>
                  <a:gd name="T3" fmla="*/ 0 h 794"/>
                  <a:gd name="T4" fmla="*/ 0 w 13"/>
                  <a:gd name="T5" fmla="*/ 0 h 794"/>
                  <a:gd name="T6" fmla="*/ 0 w 13"/>
                  <a:gd name="T7" fmla="*/ 0 h 794"/>
                  <a:gd name="T8" fmla="*/ 0 w 13"/>
                  <a:gd name="T9" fmla="*/ 0 h 794"/>
                  <a:gd name="T10" fmla="*/ 0 w 13"/>
                  <a:gd name="T11" fmla="*/ 0 h 794"/>
                  <a:gd name="T12" fmla="*/ 0 w 13"/>
                  <a:gd name="T13" fmla="*/ 0 h 794"/>
                  <a:gd name="T14" fmla="*/ 0 w 13"/>
                  <a:gd name="T15" fmla="*/ 0 h 794"/>
                  <a:gd name="T16" fmla="*/ 0 w 13"/>
                  <a:gd name="T17" fmla="*/ 0 h 794"/>
                  <a:gd name="T18" fmla="*/ 0 w 13"/>
                  <a:gd name="T19" fmla="*/ 0 h 794"/>
                  <a:gd name="T20" fmla="*/ 0 w 13"/>
                  <a:gd name="T21" fmla="*/ 0 h 7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794"/>
                  <a:gd name="T35" fmla="*/ 13 w 13"/>
                  <a:gd name="T36" fmla="*/ 794 h 7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794">
                    <a:moveTo>
                      <a:pt x="0" y="4"/>
                    </a:moveTo>
                    <a:lnTo>
                      <a:pt x="4" y="3"/>
                    </a:lnTo>
                    <a:lnTo>
                      <a:pt x="7" y="1"/>
                    </a:lnTo>
                    <a:lnTo>
                      <a:pt x="9" y="1"/>
                    </a:lnTo>
                    <a:lnTo>
                      <a:pt x="13" y="0"/>
                    </a:lnTo>
                    <a:lnTo>
                      <a:pt x="13" y="794"/>
                    </a:lnTo>
                    <a:lnTo>
                      <a:pt x="9" y="792"/>
                    </a:lnTo>
                    <a:lnTo>
                      <a:pt x="7" y="792"/>
                    </a:lnTo>
                    <a:lnTo>
                      <a:pt x="4" y="792"/>
                    </a:lnTo>
                    <a:lnTo>
                      <a:pt x="0" y="792"/>
                    </a:lnTo>
                    <a:lnTo>
                      <a:pt x="0" y="4"/>
                    </a:lnTo>
                    <a:close/>
                  </a:path>
                </a:pathLst>
              </a:custGeom>
              <a:solidFill>
                <a:srgbClr val="CB4C00"/>
              </a:solidFill>
              <a:ln w="9525">
                <a:noFill/>
                <a:round/>
              </a:ln>
            </p:spPr>
            <p:txBody>
              <a:bodyPr/>
              <a:lstStyle/>
              <a:p>
                <a:endParaRPr lang="zh-CN" altLang="en-US"/>
              </a:p>
            </p:txBody>
          </p:sp>
          <p:sp>
            <p:nvSpPr>
              <p:cNvPr id="18039" name="Freeform 498"/>
              <p:cNvSpPr/>
              <p:nvPr/>
            </p:nvSpPr>
            <p:spPr bwMode="auto">
              <a:xfrm>
                <a:off x="1515" y="1071"/>
                <a:ext cx="6" cy="399"/>
              </a:xfrm>
              <a:custGeom>
                <a:avLst/>
                <a:gdLst>
                  <a:gd name="T0" fmla="*/ 0 w 12"/>
                  <a:gd name="T1" fmla="*/ 1 h 798"/>
                  <a:gd name="T2" fmla="*/ 1 w 12"/>
                  <a:gd name="T3" fmla="*/ 1 h 798"/>
                  <a:gd name="T4" fmla="*/ 1 w 12"/>
                  <a:gd name="T5" fmla="*/ 1 h 798"/>
                  <a:gd name="T6" fmla="*/ 1 w 12"/>
                  <a:gd name="T7" fmla="*/ 1 h 798"/>
                  <a:gd name="T8" fmla="*/ 1 w 12"/>
                  <a:gd name="T9" fmla="*/ 0 h 798"/>
                  <a:gd name="T10" fmla="*/ 1 w 12"/>
                  <a:gd name="T11" fmla="*/ 1 h 798"/>
                  <a:gd name="T12" fmla="*/ 1 w 12"/>
                  <a:gd name="T13" fmla="*/ 1 h 798"/>
                  <a:gd name="T14" fmla="*/ 1 w 12"/>
                  <a:gd name="T15" fmla="*/ 1 h 798"/>
                  <a:gd name="T16" fmla="*/ 1 w 12"/>
                  <a:gd name="T17" fmla="*/ 1 h 798"/>
                  <a:gd name="T18" fmla="*/ 0 w 12"/>
                  <a:gd name="T19" fmla="*/ 1 h 798"/>
                  <a:gd name="T20" fmla="*/ 0 w 12"/>
                  <a:gd name="T21" fmla="*/ 1 h 7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798"/>
                  <a:gd name="T35" fmla="*/ 12 w 12"/>
                  <a:gd name="T36" fmla="*/ 798 h 7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798">
                    <a:moveTo>
                      <a:pt x="0" y="4"/>
                    </a:moveTo>
                    <a:lnTo>
                      <a:pt x="3" y="3"/>
                    </a:lnTo>
                    <a:lnTo>
                      <a:pt x="7" y="2"/>
                    </a:lnTo>
                    <a:lnTo>
                      <a:pt x="9" y="1"/>
                    </a:lnTo>
                    <a:lnTo>
                      <a:pt x="12" y="0"/>
                    </a:lnTo>
                    <a:lnTo>
                      <a:pt x="12" y="798"/>
                    </a:lnTo>
                    <a:lnTo>
                      <a:pt x="9" y="798"/>
                    </a:lnTo>
                    <a:lnTo>
                      <a:pt x="7" y="798"/>
                    </a:lnTo>
                    <a:lnTo>
                      <a:pt x="3" y="798"/>
                    </a:lnTo>
                    <a:lnTo>
                      <a:pt x="0" y="798"/>
                    </a:lnTo>
                    <a:lnTo>
                      <a:pt x="0" y="4"/>
                    </a:lnTo>
                    <a:close/>
                  </a:path>
                </a:pathLst>
              </a:custGeom>
              <a:solidFill>
                <a:srgbClr val="CC4D00"/>
              </a:solidFill>
              <a:ln w="9525">
                <a:noFill/>
                <a:round/>
              </a:ln>
            </p:spPr>
            <p:txBody>
              <a:bodyPr/>
              <a:lstStyle/>
              <a:p>
                <a:endParaRPr lang="zh-CN" altLang="en-US"/>
              </a:p>
            </p:txBody>
          </p:sp>
          <p:sp>
            <p:nvSpPr>
              <p:cNvPr id="18040" name="Freeform 499"/>
              <p:cNvSpPr/>
              <p:nvPr/>
            </p:nvSpPr>
            <p:spPr bwMode="auto">
              <a:xfrm>
                <a:off x="1521" y="1070"/>
                <a:ext cx="6" cy="401"/>
              </a:xfrm>
              <a:custGeom>
                <a:avLst/>
                <a:gdLst>
                  <a:gd name="T0" fmla="*/ 0 w 13"/>
                  <a:gd name="T1" fmla="*/ 0 h 803"/>
                  <a:gd name="T2" fmla="*/ 0 w 13"/>
                  <a:gd name="T3" fmla="*/ 0 h 803"/>
                  <a:gd name="T4" fmla="*/ 0 w 13"/>
                  <a:gd name="T5" fmla="*/ 0 h 803"/>
                  <a:gd name="T6" fmla="*/ 0 w 13"/>
                  <a:gd name="T7" fmla="*/ 0 h 803"/>
                  <a:gd name="T8" fmla="*/ 0 w 13"/>
                  <a:gd name="T9" fmla="*/ 0 h 803"/>
                  <a:gd name="T10" fmla="*/ 0 w 13"/>
                  <a:gd name="T11" fmla="*/ 0 h 803"/>
                  <a:gd name="T12" fmla="*/ 0 w 13"/>
                  <a:gd name="T13" fmla="*/ 0 h 803"/>
                  <a:gd name="T14" fmla="*/ 0 w 13"/>
                  <a:gd name="T15" fmla="*/ 0 h 803"/>
                  <a:gd name="T16" fmla="*/ 0 w 13"/>
                  <a:gd name="T17" fmla="*/ 0 h 803"/>
                  <a:gd name="T18" fmla="*/ 0 w 13"/>
                  <a:gd name="T19" fmla="*/ 0 h 803"/>
                  <a:gd name="T20" fmla="*/ 0 w 13"/>
                  <a:gd name="T21" fmla="*/ 0 h 8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803"/>
                  <a:gd name="T35" fmla="*/ 13 w 13"/>
                  <a:gd name="T36" fmla="*/ 803 h 8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803">
                    <a:moveTo>
                      <a:pt x="0" y="4"/>
                    </a:moveTo>
                    <a:lnTo>
                      <a:pt x="4" y="2"/>
                    </a:lnTo>
                    <a:lnTo>
                      <a:pt x="7" y="1"/>
                    </a:lnTo>
                    <a:lnTo>
                      <a:pt x="9" y="1"/>
                    </a:lnTo>
                    <a:lnTo>
                      <a:pt x="13" y="0"/>
                    </a:lnTo>
                    <a:lnTo>
                      <a:pt x="13" y="803"/>
                    </a:lnTo>
                    <a:lnTo>
                      <a:pt x="9" y="803"/>
                    </a:lnTo>
                    <a:lnTo>
                      <a:pt x="7" y="803"/>
                    </a:lnTo>
                    <a:lnTo>
                      <a:pt x="4" y="803"/>
                    </a:lnTo>
                    <a:lnTo>
                      <a:pt x="0" y="802"/>
                    </a:lnTo>
                    <a:lnTo>
                      <a:pt x="0" y="4"/>
                    </a:lnTo>
                    <a:close/>
                  </a:path>
                </a:pathLst>
              </a:custGeom>
              <a:solidFill>
                <a:srgbClr val="CD4D00"/>
              </a:solidFill>
              <a:ln w="9525">
                <a:noFill/>
                <a:round/>
              </a:ln>
            </p:spPr>
            <p:txBody>
              <a:bodyPr/>
              <a:lstStyle/>
              <a:p>
                <a:endParaRPr lang="zh-CN" altLang="en-US"/>
              </a:p>
            </p:txBody>
          </p:sp>
          <p:sp>
            <p:nvSpPr>
              <p:cNvPr id="18041" name="Freeform 500"/>
              <p:cNvSpPr/>
              <p:nvPr/>
            </p:nvSpPr>
            <p:spPr bwMode="auto">
              <a:xfrm>
                <a:off x="1527" y="1067"/>
                <a:ext cx="7" cy="404"/>
              </a:xfrm>
              <a:custGeom>
                <a:avLst/>
                <a:gdLst>
                  <a:gd name="T0" fmla="*/ 0 w 14"/>
                  <a:gd name="T1" fmla="*/ 1 h 808"/>
                  <a:gd name="T2" fmla="*/ 1 w 14"/>
                  <a:gd name="T3" fmla="*/ 1 h 808"/>
                  <a:gd name="T4" fmla="*/ 1 w 14"/>
                  <a:gd name="T5" fmla="*/ 1 h 808"/>
                  <a:gd name="T6" fmla="*/ 1 w 14"/>
                  <a:gd name="T7" fmla="*/ 1 h 808"/>
                  <a:gd name="T8" fmla="*/ 1 w 14"/>
                  <a:gd name="T9" fmla="*/ 0 h 808"/>
                  <a:gd name="T10" fmla="*/ 1 w 14"/>
                  <a:gd name="T11" fmla="*/ 1 h 808"/>
                  <a:gd name="T12" fmla="*/ 1 w 14"/>
                  <a:gd name="T13" fmla="*/ 1 h 808"/>
                  <a:gd name="T14" fmla="*/ 1 w 14"/>
                  <a:gd name="T15" fmla="*/ 1 h 808"/>
                  <a:gd name="T16" fmla="*/ 1 w 14"/>
                  <a:gd name="T17" fmla="*/ 1 h 808"/>
                  <a:gd name="T18" fmla="*/ 0 w 14"/>
                  <a:gd name="T19" fmla="*/ 1 h 808"/>
                  <a:gd name="T20" fmla="*/ 0 w 14"/>
                  <a:gd name="T21" fmla="*/ 1 h 8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808"/>
                  <a:gd name="T35" fmla="*/ 14 w 14"/>
                  <a:gd name="T36" fmla="*/ 808 h 8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808">
                    <a:moveTo>
                      <a:pt x="0" y="4"/>
                    </a:moveTo>
                    <a:lnTo>
                      <a:pt x="3" y="3"/>
                    </a:lnTo>
                    <a:lnTo>
                      <a:pt x="7" y="2"/>
                    </a:lnTo>
                    <a:lnTo>
                      <a:pt x="10" y="1"/>
                    </a:lnTo>
                    <a:lnTo>
                      <a:pt x="14" y="0"/>
                    </a:lnTo>
                    <a:lnTo>
                      <a:pt x="14" y="808"/>
                    </a:lnTo>
                    <a:lnTo>
                      <a:pt x="10" y="807"/>
                    </a:lnTo>
                    <a:lnTo>
                      <a:pt x="7" y="807"/>
                    </a:lnTo>
                    <a:lnTo>
                      <a:pt x="3" y="807"/>
                    </a:lnTo>
                    <a:lnTo>
                      <a:pt x="0" y="807"/>
                    </a:lnTo>
                    <a:lnTo>
                      <a:pt x="0" y="4"/>
                    </a:lnTo>
                    <a:close/>
                  </a:path>
                </a:pathLst>
              </a:custGeom>
              <a:solidFill>
                <a:srgbClr val="CD4E00"/>
              </a:solidFill>
              <a:ln w="9525">
                <a:noFill/>
                <a:round/>
              </a:ln>
            </p:spPr>
            <p:txBody>
              <a:bodyPr/>
              <a:lstStyle/>
              <a:p>
                <a:endParaRPr lang="zh-CN" altLang="en-US"/>
              </a:p>
            </p:txBody>
          </p:sp>
          <p:sp>
            <p:nvSpPr>
              <p:cNvPr id="18042" name="Freeform 501"/>
              <p:cNvSpPr/>
              <p:nvPr/>
            </p:nvSpPr>
            <p:spPr bwMode="auto">
              <a:xfrm>
                <a:off x="1534" y="1066"/>
                <a:ext cx="7" cy="405"/>
              </a:xfrm>
              <a:custGeom>
                <a:avLst/>
                <a:gdLst>
                  <a:gd name="T0" fmla="*/ 0 w 12"/>
                  <a:gd name="T1" fmla="*/ 0 h 811"/>
                  <a:gd name="T2" fmla="*/ 1 w 12"/>
                  <a:gd name="T3" fmla="*/ 0 h 811"/>
                  <a:gd name="T4" fmla="*/ 1 w 12"/>
                  <a:gd name="T5" fmla="*/ 0 h 811"/>
                  <a:gd name="T6" fmla="*/ 1 w 12"/>
                  <a:gd name="T7" fmla="*/ 0 h 811"/>
                  <a:gd name="T8" fmla="*/ 1 w 12"/>
                  <a:gd name="T9" fmla="*/ 0 h 811"/>
                  <a:gd name="T10" fmla="*/ 1 w 12"/>
                  <a:gd name="T11" fmla="*/ 0 h 811"/>
                  <a:gd name="T12" fmla="*/ 1 w 12"/>
                  <a:gd name="T13" fmla="*/ 0 h 811"/>
                  <a:gd name="T14" fmla="*/ 1 w 12"/>
                  <a:gd name="T15" fmla="*/ 0 h 811"/>
                  <a:gd name="T16" fmla="*/ 1 w 12"/>
                  <a:gd name="T17" fmla="*/ 0 h 811"/>
                  <a:gd name="T18" fmla="*/ 0 w 12"/>
                  <a:gd name="T19" fmla="*/ 0 h 811"/>
                  <a:gd name="T20" fmla="*/ 0 w 12"/>
                  <a:gd name="T21" fmla="*/ 0 h 8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811"/>
                  <a:gd name="T35" fmla="*/ 12 w 12"/>
                  <a:gd name="T36" fmla="*/ 811 h 8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811">
                    <a:moveTo>
                      <a:pt x="0" y="3"/>
                    </a:moveTo>
                    <a:lnTo>
                      <a:pt x="3" y="1"/>
                    </a:lnTo>
                    <a:lnTo>
                      <a:pt x="6" y="1"/>
                    </a:lnTo>
                    <a:lnTo>
                      <a:pt x="10" y="1"/>
                    </a:lnTo>
                    <a:lnTo>
                      <a:pt x="12" y="0"/>
                    </a:lnTo>
                    <a:lnTo>
                      <a:pt x="12" y="811"/>
                    </a:lnTo>
                    <a:lnTo>
                      <a:pt x="9" y="811"/>
                    </a:lnTo>
                    <a:lnTo>
                      <a:pt x="6" y="811"/>
                    </a:lnTo>
                    <a:lnTo>
                      <a:pt x="3" y="811"/>
                    </a:lnTo>
                    <a:lnTo>
                      <a:pt x="0" y="811"/>
                    </a:lnTo>
                    <a:lnTo>
                      <a:pt x="0" y="3"/>
                    </a:lnTo>
                    <a:close/>
                  </a:path>
                </a:pathLst>
              </a:custGeom>
              <a:solidFill>
                <a:srgbClr val="CE4F00"/>
              </a:solidFill>
              <a:ln w="9525">
                <a:noFill/>
                <a:round/>
              </a:ln>
            </p:spPr>
            <p:txBody>
              <a:bodyPr/>
              <a:lstStyle/>
              <a:p>
                <a:endParaRPr lang="zh-CN" altLang="en-US"/>
              </a:p>
            </p:txBody>
          </p:sp>
          <p:sp>
            <p:nvSpPr>
              <p:cNvPr id="18043" name="Freeform 502"/>
              <p:cNvSpPr/>
              <p:nvPr/>
            </p:nvSpPr>
            <p:spPr bwMode="auto">
              <a:xfrm>
                <a:off x="1541" y="1064"/>
                <a:ext cx="6" cy="408"/>
              </a:xfrm>
              <a:custGeom>
                <a:avLst/>
                <a:gdLst>
                  <a:gd name="T0" fmla="*/ 0 w 13"/>
                  <a:gd name="T1" fmla="*/ 1 h 815"/>
                  <a:gd name="T2" fmla="*/ 0 w 13"/>
                  <a:gd name="T3" fmla="*/ 1 h 815"/>
                  <a:gd name="T4" fmla="*/ 0 w 13"/>
                  <a:gd name="T5" fmla="*/ 1 h 815"/>
                  <a:gd name="T6" fmla="*/ 0 w 13"/>
                  <a:gd name="T7" fmla="*/ 1 h 815"/>
                  <a:gd name="T8" fmla="*/ 0 w 13"/>
                  <a:gd name="T9" fmla="*/ 0 h 815"/>
                  <a:gd name="T10" fmla="*/ 0 w 13"/>
                  <a:gd name="T11" fmla="*/ 1 h 815"/>
                  <a:gd name="T12" fmla="*/ 0 w 13"/>
                  <a:gd name="T13" fmla="*/ 1 h 815"/>
                  <a:gd name="T14" fmla="*/ 0 w 13"/>
                  <a:gd name="T15" fmla="*/ 1 h 815"/>
                  <a:gd name="T16" fmla="*/ 0 w 13"/>
                  <a:gd name="T17" fmla="*/ 1 h 815"/>
                  <a:gd name="T18" fmla="*/ 0 w 13"/>
                  <a:gd name="T19" fmla="*/ 1 h 815"/>
                  <a:gd name="T20" fmla="*/ 0 w 13"/>
                  <a:gd name="T21" fmla="*/ 1 h 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815"/>
                  <a:gd name="T35" fmla="*/ 13 w 13"/>
                  <a:gd name="T36" fmla="*/ 815 h 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815">
                    <a:moveTo>
                      <a:pt x="0" y="3"/>
                    </a:moveTo>
                    <a:lnTo>
                      <a:pt x="3" y="2"/>
                    </a:lnTo>
                    <a:lnTo>
                      <a:pt x="7" y="1"/>
                    </a:lnTo>
                    <a:lnTo>
                      <a:pt x="10" y="1"/>
                    </a:lnTo>
                    <a:lnTo>
                      <a:pt x="13" y="0"/>
                    </a:lnTo>
                    <a:lnTo>
                      <a:pt x="13" y="815"/>
                    </a:lnTo>
                    <a:lnTo>
                      <a:pt x="9" y="815"/>
                    </a:lnTo>
                    <a:lnTo>
                      <a:pt x="7" y="815"/>
                    </a:lnTo>
                    <a:lnTo>
                      <a:pt x="3" y="815"/>
                    </a:lnTo>
                    <a:lnTo>
                      <a:pt x="0" y="814"/>
                    </a:lnTo>
                    <a:lnTo>
                      <a:pt x="0" y="3"/>
                    </a:lnTo>
                    <a:close/>
                  </a:path>
                </a:pathLst>
              </a:custGeom>
              <a:solidFill>
                <a:srgbClr val="CF5000"/>
              </a:solidFill>
              <a:ln w="9525">
                <a:noFill/>
                <a:round/>
              </a:ln>
            </p:spPr>
            <p:txBody>
              <a:bodyPr/>
              <a:lstStyle/>
              <a:p>
                <a:endParaRPr lang="zh-CN" altLang="en-US"/>
              </a:p>
            </p:txBody>
          </p:sp>
          <p:sp>
            <p:nvSpPr>
              <p:cNvPr id="18044" name="Freeform 503"/>
              <p:cNvSpPr/>
              <p:nvPr/>
            </p:nvSpPr>
            <p:spPr bwMode="auto">
              <a:xfrm>
                <a:off x="1547" y="1063"/>
                <a:ext cx="6" cy="410"/>
              </a:xfrm>
              <a:custGeom>
                <a:avLst/>
                <a:gdLst>
                  <a:gd name="T0" fmla="*/ 0 w 12"/>
                  <a:gd name="T1" fmla="*/ 1 h 818"/>
                  <a:gd name="T2" fmla="*/ 1 w 12"/>
                  <a:gd name="T3" fmla="*/ 1 h 818"/>
                  <a:gd name="T4" fmla="*/ 1 w 12"/>
                  <a:gd name="T5" fmla="*/ 1 h 818"/>
                  <a:gd name="T6" fmla="*/ 1 w 12"/>
                  <a:gd name="T7" fmla="*/ 1 h 818"/>
                  <a:gd name="T8" fmla="*/ 1 w 12"/>
                  <a:gd name="T9" fmla="*/ 0 h 818"/>
                  <a:gd name="T10" fmla="*/ 1 w 12"/>
                  <a:gd name="T11" fmla="*/ 1 h 818"/>
                  <a:gd name="T12" fmla="*/ 1 w 12"/>
                  <a:gd name="T13" fmla="*/ 1 h 818"/>
                  <a:gd name="T14" fmla="*/ 1 w 12"/>
                  <a:gd name="T15" fmla="*/ 1 h 818"/>
                  <a:gd name="T16" fmla="*/ 1 w 12"/>
                  <a:gd name="T17" fmla="*/ 1 h 818"/>
                  <a:gd name="T18" fmla="*/ 0 w 12"/>
                  <a:gd name="T19" fmla="*/ 1 h 818"/>
                  <a:gd name="T20" fmla="*/ 0 w 12"/>
                  <a:gd name="T21" fmla="*/ 1 h 8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818"/>
                  <a:gd name="T35" fmla="*/ 12 w 12"/>
                  <a:gd name="T36" fmla="*/ 818 h 8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818">
                    <a:moveTo>
                      <a:pt x="0" y="2"/>
                    </a:moveTo>
                    <a:lnTo>
                      <a:pt x="3" y="1"/>
                    </a:lnTo>
                    <a:lnTo>
                      <a:pt x="6" y="1"/>
                    </a:lnTo>
                    <a:lnTo>
                      <a:pt x="10" y="1"/>
                    </a:lnTo>
                    <a:lnTo>
                      <a:pt x="12" y="0"/>
                    </a:lnTo>
                    <a:lnTo>
                      <a:pt x="12" y="818"/>
                    </a:lnTo>
                    <a:lnTo>
                      <a:pt x="9" y="818"/>
                    </a:lnTo>
                    <a:lnTo>
                      <a:pt x="6" y="817"/>
                    </a:lnTo>
                    <a:lnTo>
                      <a:pt x="3" y="817"/>
                    </a:lnTo>
                    <a:lnTo>
                      <a:pt x="0" y="817"/>
                    </a:lnTo>
                    <a:lnTo>
                      <a:pt x="0" y="2"/>
                    </a:lnTo>
                    <a:close/>
                  </a:path>
                </a:pathLst>
              </a:custGeom>
              <a:solidFill>
                <a:srgbClr val="D05000"/>
              </a:solidFill>
              <a:ln w="9525">
                <a:noFill/>
                <a:round/>
              </a:ln>
            </p:spPr>
            <p:txBody>
              <a:bodyPr/>
              <a:lstStyle/>
              <a:p>
                <a:endParaRPr lang="zh-CN" altLang="en-US"/>
              </a:p>
            </p:txBody>
          </p:sp>
          <p:sp>
            <p:nvSpPr>
              <p:cNvPr id="18045" name="Freeform 504"/>
              <p:cNvSpPr/>
              <p:nvPr/>
            </p:nvSpPr>
            <p:spPr bwMode="auto">
              <a:xfrm>
                <a:off x="1553" y="1062"/>
                <a:ext cx="6" cy="411"/>
              </a:xfrm>
              <a:custGeom>
                <a:avLst/>
                <a:gdLst>
                  <a:gd name="T0" fmla="*/ 0 w 13"/>
                  <a:gd name="T1" fmla="*/ 1 h 822"/>
                  <a:gd name="T2" fmla="*/ 0 w 13"/>
                  <a:gd name="T3" fmla="*/ 1 h 822"/>
                  <a:gd name="T4" fmla="*/ 0 w 13"/>
                  <a:gd name="T5" fmla="*/ 1 h 822"/>
                  <a:gd name="T6" fmla="*/ 0 w 13"/>
                  <a:gd name="T7" fmla="*/ 0 h 822"/>
                  <a:gd name="T8" fmla="*/ 0 w 13"/>
                  <a:gd name="T9" fmla="*/ 0 h 822"/>
                  <a:gd name="T10" fmla="*/ 0 w 13"/>
                  <a:gd name="T11" fmla="*/ 1 h 822"/>
                  <a:gd name="T12" fmla="*/ 0 w 13"/>
                  <a:gd name="T13" fmla="*/ 1 h 822"/>
                  <a:gd name="T14" fmla="*/ 0 w 13"/>
                  <a:gd name="T15" fmla="*/ 1 h 822"/>
                  <a:gd name="T16" fmla="*/ 0 w 13"/>
                  <a:gd name="T17" fmla="*/ 1 h 822"/>
                  <a:gd name="T18" fmla="*/ 0 w 13"/>
                  <a:gd name="T19" fmla="*/ 1 h 822"/>
                  <a:gd name="T20" fmla="*/ 0 w 13"/>
                  <a:gd name="T21" fmla="*/ 1 h 8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822"/>
                  <a:gd name="T35" fmla="*/ 13 w 13"/>
                  <a:gd name="T36" fmla="*/ 822 h 8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822">
                    <a:moveTo>
                      <a:pt x="0" y="3"/>
                    </a:moveTo>
                    <a:lnTo>
                      <a:pt x="4" y="1"/>
                    </a:lnTo>
                    <a:lnTo>
                      <a:pt x="7" y="1"/>
                    </a:lnTo>
                    <a:lnTo>
                      <a:pt x="10" y="0"/>
                    </a:lnTo>
                    <a:lnTo>
                      <a:pt x="13" y="0"/>
                    </a:lnTo>
                    <a:lnTo>
                      <a:pt x="13" y="822"/>
                    </a:lnTo>
                    <a:lnTo>
                      <a:pt x="9" y="821"/>
                    </a:lnTo>
                    <a:lnTo>
                      <a:pt x="7" y="821"/>
                    </a:lnTo>
                    <a:lnTo>
                      <a:pt x="4" y="821"/>
                    </a:lnTo>
                    <a:lnTo>
                      <a:pt x="0" y="821"/>
                    </a:lnTo>
                    <a:lnTo>
                      <a:pt x="0" y="3"/>
                    </a:lnTo>
                    <a:close/>
                  </a:path>
                </a:pathLst>
              </a:custGeom>
              <a:solidFill>
                <a:srgbClr val="D05100"/>
              </a:solidFill>
              <a:ln w="9525">
                <a:noFill/>
                <a:round/>
              </a:ln>
            </p:spPr>
            <p:txBody>
              <a:bodyPr/>
              <a:lstStyle/>
              <a:p>
                <a:endParaRPr lang="zh-CN" altLang="en-US"/>
              </a:p>
            </p:txBody>
          </p:sp>
          <p:sp>
            <p:nvSpPr>
              <p:cNvPr id="18046" name="Freeform 505"/>
              <p:cNvSpPr/>
              <p:nvPr/>
            </p:nvSpPr>
            <p:spPr bwMode="auto">
              <a:xfrm>
                <a:off x="1559" y="1061"/>
                <a:ext cx="7" cy="412"/>
              </a:xfrm>
              <a:custGeom>
                <a:avLst/>
                <a:gdLst>
                  <a:gd name="T0" fmla="*/ 0 w 12"/>
                  <a:gd name="T1" fmla="*/ 1 h 824"/>
                  <a:gd name="T2" fmla="*/ 1 w 12"/>
                  <a:gd name="T3" fmla="*/ 1 h 824"/>
                  <a:gd name="T4" fmla="*/ 1 w 12"/>
                  <a:gd name="T5" fmla="*/ 1 h 824"/>
                  <a:gd name="T6" fmla="*/ 1 w 12"/>
                  <a:gd name="T7" fmla="*/ 1 h 824"/>
                  <a:gd name="T8" fmla="*/ 1 w 12"/>
                  <a:gd name="T9" fmla="*/ 0 h 824"/>
                  <a:gd name="T10" fmla="*/ 1 w 12"/>
                  <a:gd name="T11" fmla="*/ 1 h 824"/>
                  <a:gd name="T12" fmla="*/ 1 w 12"/>
                  <a:gd name="T13" fmla="*/ 1 h 824"/>
                  <a:gd name="T14" fmla="*/ 1 w 12"/>
                  <a:gd name="T15" fmla="*/ 1 h 824"/>
                  <a:gd name="T16" fmla="*/ 1 w 12"/>
                  <a:gd name="T17" fmla="*/ 1 h 824"/>
                  <a:gd name="T18" fmla="*/ 0 w 12"/>
                  <a:gd name="T19" fmla="*/ 1 h 824"/>
                  <a:gd name="T20" fmla="*/ 0 w 12"/>
                  <a:gd name="T21" fmla="*/ 1 h 8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824"/>
                  <a:gd name="T35" fmla="*/ 12 w 12"/>
                  <a:gd name="T36" fmla="*/ 824 h 8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824">
                    <a:moveTo>
                      <a:pt x="0" y="2"/>
                    </a:moveTo>
                    <a:lnTo>
                      <a:pt x="3" y="1"/>
                    </a:lnTo>
                    <a:lnTo>
                      <a:pt x="7" y="1"/>
                    </a:lnTo>
                    <a:lnTo>
                      <a:pt x="10" y="1"/>
                    </a:lnTo>
                    <a:lnTo>
                      <a:pt x="12" y="0"/>
                    </a:lnTo>
                    <a:lnTo>
                      <a:pt x="12" y="824"/>
                    </a:lnTo>
                    <a:lnTo>
                      <a:pt x="9" y="824"/>
                    </a:lnTo>
                    <a:lnTo>
                      <a:pt x="7" y="824"/>
                    </a:lnTo>
                    <a:lnTo>
                      <a:pt x="3" y="824"/>
                    </a:lnTo>
                    <a:lnTo>
                      <a:pt x="0" y="824"/>
                    </a:lnTo>
                    <a:lnTo>
                      <a:pt x="0" y="2"/>
                    </a:lnTo>
                    <a:close/>
                  </a:path>
                </a:pathLst>
              </a:custGeom>
              <a:solidFill>
                <a:srgbClr val="D15200"/>
              </a:solidFill>
              <a:ln w="9525">
                <a:noFill/>
                <a:round/>
              </a:ln>
            </p:spPr>
            <p:txBody>
              <a:bodyPr/>
              <a:lstStyle/>
              <a:p>
                <a:endParaRPr lang="zh-CN" altLang="en-US"/>
              </a:p>
            </p:txBody>
          </p:sp>
          <p:sp>
            <p:nvSpPr>
              <p:cNvPr id="18047" name="Freeform 506"/>
              <p:cNvSpPr/>
              <p:nvPr/>
            </p:nvSpPr>
            <p:spPr bwMode="auto">
              <a:xfrm>
                <a:off x="1566" y="1060"/>
                <a:ext cx="6" cy="414"/>
              </a:xfrm>
              <a:custGeom>
                <a:avLst/>
                <a:gdLst>
                  <a:gd name="T0" fmla="*/ 0 w 13"/>
                  <a:gd name="T1" fmla="*/ 1 h 826"/>
                  <a:gd name="T2" fmla="*/ 0 w 13"/>
                  <a:gd name="T3" fmla="*/ 1 h 826"/>
                  <a:gd name="T4" fmla="*/ 0 w 13"/>
                  <a:gd name="T5" fmla="*/ 0 h 826"/>
                  <a:gd name="T6" fmla="*/ 0 w 13"/>
                  <a:gd name="T7" fmla="*/ 0 h 826"/>
                  <a:gd name="T8" fmla="*/ 0 w 13"/>
                  <a:gd name="T9" fmla="*/ 0 h 826"/>
                  <a:gd name="T10" fmla="*/ 0 w 13"/>
                  <a:gd name="T11" fmla="*/ 1 h 826"/>
                  <a:gd name="T12" fmla="*/ 0 w 13"/>
                  <a:gd name="T13" fmla="*/ 1 h 826"/>
                  <a:gd name="T14" fmla="*/ 0 w 13"/>
                  <a:gd name="T15" fmla="*/ 1 h 826"/>
                  <a:gd name="T16" fmla="*/ 0 w 13"/>
                  <a:gd name="T17" fmla="*/ 1 h 826"/>
                  <a:gd name="T18" fmla="*/ 0 w 13"/>
                  <a:gd name="T19" fmla="*/ 1 h 826"/>
                  <a:gd name="T20" fmla="*/ 0 w 13"/>
                  <a:gd name="T21" fmla="*/ 1 h 8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826"/>
                  <a:gd name="T35" fmla="*/ 13 w 13"/>
                  <a:gd name="T36" fmla="*/ 826 h 8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826">
                    <a:moveTo>
                      <a:pt x="0" y="1"/>
                    </a:moveTo>
                    <a:lnTo>
                      <a:pt x="4" y="1"/>
                    </a:lnTo>
                    <a:lnTo>
                      <a:pt x="7" y="0"/>
                    </a:lnTo>
                    <a:lnTo>
                      <a:pt x="10" y="0"/>
                    </a:lnTo>
                    <a:lnTo>
                      <a:pt x="13" y="0"/>
                    </a:lnTo>
                    <a:lnTo>
                      <a:pt x="13" y="826"/>
                    </a:lnTo>
                    <a:lnTo>
                      <a:pt x="9" y="826"/>
                    </a:lnTo>
                    <a:lnTo>
                      <a:pt x="7" y="826"/>
                    </a:lnTo>
                    <a:lnTo>
                      <a:pt x="4" y="826"/>
                    </a:lnTo>
                    <a:lnTo>
                      <a:pt x="0" y="825"/>
                    </a:lnTo>
                    <a:lnTo>
                      <a:pt x="0" y="1"/>
                    </a:lnTo>
                    <a:close/>
                  </a:path>
                </a:pathLst>
              </a:custGeom>
              <a:solidFill>
                <a:srgbClr val="D25300"/>
              </a:solidFill>
              <a:ln w="9525">
                <a:noFill/>
                <a:round/>
              </a:ln>
            </p:spPr>
            <p:txBody>
              <a:bodyPr/>
              <a:lstStyle/>
              <a:p>
                <a:endParaRPr lang="zh-CN" altLang="en-US"/>
              </a:p>
            </p:txBody>
          </p:sp>
          <p:sp>
            <p:nvSpPr>
              <p:cNvPr id="18048" name="Freeform 507"/>
              <p:cNvSpPr/>
              <p:nvPr/>
            </p:nvSpPr>
            <p:spPr bwMode="auto">
              <a:xfrm>
                <a:off x="1572" y="1059"/>
                <a:ext cx="6" cy="415"/>
              </a:xfrm>
              <a:custGeom>
                <a:avLst/>
                <a:gdLst>
                  <a:gd name="T0" fmla="*/ 0 w 12"/>
                  <a:gd name="T1" fmla="*/ 0 h 831"/>
                  <a:gd name="T2" fmla="*/ 1 w 12"/>
                  <a:gd name="T3" fmla="*/ 0 h 831"/>
                  <a:gd name="T4" fmla="*/ 1 w 12"/>
                  <a:gd name="T5" fmla="*/ 0 h 831"/>
                  <a:gd name="T6" fmla="*/ 1 w 12"/>
                  <a:gd name="T7" fmla="*/ 0 h 831"/>
                  <a:gd name="T8" fmla="*/ 1 w 12"/>
                  <a:gd name="T9" fmla="*/ 0 h 831"/>
                  <a:gd name="T10" fmla="*/ 1 w 12"/>
                  <a:gd name="T11" fmla="*/ 0 h 831"/>
                  <a:gd name="T12" fmla="*/ 1 w 12"/>
                  <a:gd name="T13" fmla="*/ 0 h 831"/>
                  <a:gd name="T14" fmla="*/ 1 w 12"/>
                  <a:gd name="T15" fmla="*/ 0 h 831"/>
                  <a:gd name="T16" fmla="*/ 1 w 12"/>
                  <a:gd name="T17" fmla="*/ 0 h 831"/>
                  <a:gd name="T18" fmla="*/ 0 w 12"/>
                  <a:gd name="T19" fmla="*/ 0 h 831"/>
                  <a:gd name="T20" fmla="*/ 0 w 12"/>
                  <a:gd name="T21" fmla="*/ 0 h 8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831"/>
                  <a:gd name="T35" fmla="*/ 12 w 12"/>
                  <a:gd name="T36" fmla="*/ 831 h 8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831">
                    <a:moveTo>
                      <a:pt x="0" y="3"/>
                    </a:moveTo>
                    <a:lnTo>
                      <a:pt x="3" y="2"/>
                    </a:lnTo>
                    <a:lnTo>
                      <a:pt x="7" y="2"/>
                    </a:lnTo>
                    <a:lnTo>
                      <a:pt x="10" y="2"/>
                    </a:lnTo>
                    <a:lnTo>
                      <a:pt x="12" y="0"/>
                    </a:lnTo>
                    <a:lnTo>
                      <a:pt x="12" y="831"/>
                    </a:lnTo>
                    <a:lnTo>
                      <a:pt x="9" y="831"/>
                    </a:lnTo>
                    <a:lnTo>
                      <a:pt x="7" y="829"/>
                    </a:lnTo>
                    <a:lnTo>
                      <a:pt x="3" y="829"/>
                    </a:lnTo>
                    <a:lnTo>
                      <a:pt x="0" y="829"/>
                    </a:lnTo>
                    <a:lnTo>
                      <a:pt x="0" y="3"/>
                    </a:lnTo>
                    <a:close/>
                  </a:path>
                </a:pathLst>
              </a:custGeom>
              <a:solidFill>
                <a:srgbClr val="D35300"/>
              </a:solidFill>
              <a:ln w="9525">
                <a:noFill/>
                <a:round/>
              </a:ln>
            </p:spPr>
            <p:txBody>
              <a:bodyPr/>
              <a:lstStyle/>
              <a:p>
                <a:endParaRPr lang="zh-CN" altLang="en-US"/>
              </a:p>
            </p:txBody>
          </p:sp>
          <p:sp>
            <p:nvSpPr>
              <p:cNvPr id="18049" name="Freeform 508"/>
              <p:cNvSpPr/>
              <p:nvPr/>
            </p:nvSpPr>
            <p:spPr bwMode="auto">
              <a:xfrm>
                <a:off x="1578" y="1059"/>
                <a:ext cx="6" cy="416"/>
              </a:xfrm>
              <a:custGeom>
                <a:avLst/>
                <a:gdLst>
                  <a:gd name="T0" fmla="*/ 0 w 13"/>
                  <a:gd name="T1" fmla="*/ 0 h 833"/>
                  <a:gd name="T2" fmla="*/ 0 w 13"/>
                  <a:gd name="T3" fmla="*/ 0 h 833"/>
                  <a:gd name="T4" fmla="*/ 0 w 13"/>
                  <a:gd name="T5" fmla="*/ 0 h 833"/>
                  <a:gd name="T6" fmla="*/ 0 w 13"/>
                  <a:gd name="T7" fmla="*/ 0 h 833"/>
                  <a:gd name="T8" fmla="*/ 0 w 13"/>
                  <a:gd name="T9" fmla="*/ 0 h 833"/>
                  <a:gd name="T10" fmla="*/ 0 w 13"/>
                  <a:gd name="T11" fmla="*/ 0 h 833"/>
                  <a:gd name="T12" fmla="*/ 0 w 13"/>
                  <a:gd name="T13" fmla="*/ 0 h 833"/>
                  <a:gd name="T14" fmla="*/ 0 w 13"/>
                  <a:gd name="T15" fmla="*/ 0 h 833"/>
                  <a:gd name="T16" fmla="*/ 0 w 13"/>
                  <a:gd name="T17" fmla="*/ 0 h 833"/>
                  <a:gd name="T18" fmla="*/ 0 w 13"/>
                  <a:gd name="T19" fmla="*/ 0 h 833"/>
                  <a:gd name="T20" fmla="*/ 0 w 13"/>
                  <a:gd name="T21" fmla="*/ 0 h 8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833"/>
                  <a:gd name="T35" fmla="*/ 13 w 13"/>
                  <a:gd name="T36" fmla="*/ 833 h 8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833">
                    <a:moveTo>
                      <a:pt x="0" y="1"/>
                    </a:moveTo>
                    <a:lnTo>
                      <a:pt x="4" y="1"/>
                    </a:lnTo>
                    <a:lnTo>
                      <a:pt x="7" y="1"/>
                    </a:lnTo>
                    <a:lnTo>
                      <a:pt x="11" y="1"/>
                    </a:lnTo>
                    <a:lnTo>
                      <a:pt x="13" y="0"/>
                    </a:lnTo>
                    <a:lnTo>
                      <a:pt x="13" y="833"/>
                    </a:lnTo>
                    <a:lnTo>
                      <a:pt x="9" y="833"/>
                    </a:lnTo>
                    <a:lnTo>
                      <a:pt x="7" y="832"/>
                    </a:lnTo>
                    <a:lnTo>
                      <a:pt x="4" y="832"/>
                    </a:lnTo>
                    <a:lnTo>
                      <a:pt x="0" y="832"/>
                    </a:lnTo>
                    <a:lnTo>
                      <a:pt x="0" y="1"/>
                    </a:lnTo>
                    <a:close/>
                  </a:path>
                </a:pathLst>
              </a:custGeom>
              <a:solidFill>
                <a:srgbClr val="D35400"/>
              </a:solidFill>
              <a:ln w="9525">
                <a:noFill/>
                <a:round/>
              </a:ln>
            </p:spPr>
            <p:txBody>
              <a:bodyPr/>
              <a:lstStyle/>
              <a:p>
                <a:endParaRPr lang="zh-CN" altLang="en-US"/>
              </a:p>
            </p:txBody>
          </p:sp>
          <p:sp>
            <p:nvSpPr>
              <p:cNvPr id="18050" name="Freeform 509"/>
              <p:cNvSpPr/>
              <p:nvPr/>
            </p:nvSpPr>
            <p:spPr bwMode="auto">
              <a:xfrm>
                <a:off x="1584" y="1059"/>
                <a:ext cx="7" cy="416"/>
              </a:xfrm>
              <a:custGeom>
                <a:avLst/>
                <a:gdLst>
                  <a:gd name="T0" fmla="*/ 0 w 14"/>
                  <a:gd name="T1" fmla="*/ 0 h 834"/>
                  <a:gd name="T2" fmla="*/ 1 w 14"/>
                  <a:gd name="T3" fmla="*/ 0 h 834"/>
                  <a:gd name="T4" fmla="*/ 1 w 14"/>
                  <a:gd name="T5" fmla="*/ 0 h 834"/>
                  <a:gd name="T6" fmla="*/ 1 w 14"/>
                  <a:gd name="T7" fmla="*/ 0 h 834"/>
                  <a:gd name="T8" fmla="*/ 1 w 14"/>
                  <a:gd name="T9" fmla="*/ 0 h 834"/>
                  <a:gd name="T10" fmla="*/ 1 w 14"/>
                  <a:gd name="T11" fmla="*/ 0 h 834"/>
                  <a:gd name="T12" fmla="*/ 1 w 14"/>
                  <a:gd name="T13" fmla="*/ 0 h 834"/>
                  <a:gd name="T14" fmla="*/ 1 w 14"/>
                  <a:gd name="T15" fmla="*/ 0 h 834"/>
                  <a:gd name="T16" fmla="*/ 1 w 14"/>
                  <a:gd name="T17" fmla="*/ 0 h 834"/>
                  <a:gd name="T18" fmla="*/ 0 w 14"/>
                  <a:gd name="T19" fmla="*/ 0 h 834"/>
                  <a:gd name="T20" fmla="*/ 0 w 14"/>
                  <a:gd name="T21" fmla="*/ 0 h 8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834"/>
                  <a:gd name="T35" fmla="*/ 14 w 14"/>
                  <a:gd name="T36" fmla="*/ 834 h 8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834">
                    <a:moveTo>
                      <a:pt x="0" y="0"/>
                    </a:moveTo>
                    <a:lnTo>
                      <a:pt x="3" y="0"/>
                    </a:lnTo>
                    <a:lnTo>
                      <a:pt x="7" y="0"/>
                    </a:lnTo>
                    <a:lnTo>
                      <a:pt x="10" y="0"/>
                    </a:lnTo>
                    <a:lnTo>
                      <a:pt x="14" y="0"/>
                    </a:lnTo>
                    <a:lnTo>
                      <a:pt x="14" y="834"/>
                    </a:lnTo>
                    <a:lnTo>
                      <a:pt x="10" y="833"/>
                    </a:lnTo>
                    <a:lnTo>
                      <a:pt x="7" y="833"/>
                    </a:lnTo>
                    <a:lnTo>
                      <a:pt x="3" y="833"/>
                    </a:lnTo>
                    <a:lnTo>
                      <a:pt x="0" y="833"/>
                    </a:lnTo>
                    <a:lnTo>
                      <a:pt x="0" y="0"/>
                    </a:lnTo>
                    <a:close/>
                  </a:path>
                </a:pathLst>
              </a:custGeom>
              <a:solidFill>
                <a:srgbClr val="D45500"/>
              </a:solidFill>
              <a:ln w="9525">
                <a:noFill/>
                <a:round/>
              </a:ln>
            </p:spPr>
            <p:txBody>
              <a:bodyPr/>
              <a:lstStyle/>
              <a:p>
                <a:endParaRPr lang="zh-CN" altLang="en-US"/>
              </a:p>
            </p:txBody>
          </p:sp>
          <p:sp>
            <p:nvSpPr>
              <p:cNvPr id="18051" name="Freeform 510"/>
              <p:cNvSpPr/>
              <p:nvPr/>
            </p:nvSpPr>
            <p:spPr bwMode="auto">
              <a:xfrm>
                <a:off x="1591" y="1058"/>
                <a:ext cx="7" cy="418"/>
              </a:xfrm>
              <a:custGeom>
                <a:avLst/>
                <a:gdLst>
                  <a:gd name="T0" fmla="*/ 0 w 12"/>
                  <a:gd name="T1" fmla="*/ 1 h 836"/>
                  <a:gd name="T2" fmla="*/ 1 w 12"/>
                  <a:gd name="T3" fmla="*/ 0 h 836"/>
                  <a:gd name="T4" fmla="*/ 1 w 12"/>
                  <a:gd name="T5" fmla="*/ 0 h 836"/>
                  <a:gd name="T6" fmla="*/ 1 w 12"/>
                  <a:gd name="T7" fmla="*/ 0 h 836"/>
                  <a:gd name="T8" fmla="*/ 1 w 12"/>
                  <a:gd name="T9" fmla="*/ 0 h 836"/>
                  <a:gd name="T10" fmla="*/ 1 w 12"/>
                  <a:gd name="T11" fmla="*/ 1 h 836"/>
                  <a:gd name="T12" fmla="*/ 1 w 12"/>
                  <a:gd name="T13" fmla="*/ 1 h 836"/>
                  <a:gd name="T14" fmla="*/ 1 w 12"/>
                  <a:gd name="T15" fmla="*/ 1 h 836"/>
                  <a:gd name="T16" fmla="*/ 1 w 12"/>
                  <a:gd name="T17" fmla="*/ 1 h 836"/>
                  <a:gd name="T18" fmla="*/ 0 w 12"/>
                  <a:gd name="T19" fmla="*/ 1 h 836"/>
                  <a:gd name="T20" fmla="*/ 0 w 12"/>
                  <a:gd name="T21" fmla="*/ 1 h 8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836"/>
                  <a:gd name="T35" fmla="*/ 12 w 12"/>
                  <a:gd name="T36" fmla="*/ 836 h 8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836">
                    <a:moveTo>
                      <a:pt x="0" y="1"/>
                    </a:moveTo>
                    <a:lnTo>
                      <a:pt x="3" y="0"/>
                    </a:lnTo>
                    <a:lnTo>
                      <a:pt x="6" y="0"/>
                    </a:lnTo>
                    <a:lnTo>
                      <a:pt x="9" y="0"/>
                    </a:lnTo>
                    <a:lnTo>
                      <a:pt x="12" y="0"/>
                    </a:lnTo>
                    <a:lnTo>
                      <a:pt x="12" y="836"/>
                    </a:lnTo>
                    <a:lnTo>
                      <a:pt x="9" y="835"/>
                    </a:lnTo>
                    <a:lnTo>
                      <a:pt x="6" y="835"/>
                    </a:lnTo>
                    <a:lnTo>
                      <a:pt x="3" y="835"/>
                    </a:lnTo>
                    <a:lnTo>
                      <a:pt x="0" y="835"/>
                    </a:lnTo>
                    <a:lnTo>
                      <a:pt x="0" y="1"/>
                    </a:lnTo>
                    <a:close/>
                  </a:path>
                </a:pathLst>
              </a:custGeom>
              <a:solidFill>
                <a:srgbClr val="D55600"/>
              </a:solidFill>
              <a:ln w="9525">
                <a:noFill/>
                <a:round/>
              </a:ln>
            </p:spPr>
            <p:txBody>
              <a:bodyPr/>
              <a:lstStyle/>
              <a:p>
                <a:endParaRPr lang="zh-CN" altLang="en-US"/>
              </a:p>
            </p:txBody>
          </p:sp>
          <p:sp>
            <p:nvSpPr>
              <p:cNvPr id="18052" name="Freeform 511"/>
              <p:cNvSpPr/>
              <p:nvPr/>
            </p:nvSpPr>
            <p:spPr bwMode="auto">
              <a:xfrm>
                <a:off x="1598" y="1058"/>
                <a:ext cx="6" cy="419"/>
              </a:xfrm>
              <a:custGeom>
                <a:avLst/>
                <a:gdLst>
                  <a:gd name="T0" fmla="*/ 0 w 13"/>
                  <a:gd name="T1" fmla="*/ 0 h 837"/>
                  <a:gd name="T2" fmla="*/ 0 w 13"/>
                  <a:gd name="T3" fmla="*/ 0 h 837"/>
                  <a:gd name="T4" fmla="*/ 0 w 13"/>
                  <a:gd name="T5" fmla="*/ 0 h 837"/>
                  <a:gd name="T6" fmla="*/ 0 w 13"/>
                  <a:gd name="T7" fmla="*/ 0 h 837"/>
                  <a:gd name="T8" fmla="*/ 0 w 13"/>
                  <a:gd name="T9" fmla="*/ 0 h 837"/>
                  <a:gd name="T10" fmla="*/ 0 w 13"/>
                  <a:gd name="T11" fmla="*/ 0 h 837"/>
                  <a:gd name="T12" fmla="*/ 0 w 13"/>
                  <a:gd name="T13" fmla="*/ 0 h 837"/>
                  <a:gd name="T14" fmla="*/ 0 w 13"/>
                  <a:gd name="T15" fmla="*/ 0 h 837"/>
                  <a:gd name="T16" fmla="*/ 0 w 13"/>
                  <a:gd name="T17" fmla="*/ 0 h 837"/>
                  <a:gd name="T18" fmla="*/ 0 w 13"/>
                  <a:gd name="T19" fmla="*/ 1 h 837"/>
                  <a:gd name="T20" fmla="*/ 0 w 13"/>
                  <a:gd name="T21" fmla="*/ 1 h 837"/>
                  <a:gd name="T22" fmla="*/ 0 w 13"/>
                  <a:gd name="T23" fmla="*/ 1 h 837"/>
                  <a:gd name="T24" fmla="*/ 0 w 13"/>
                  <a:gd name="T25" fmla="*/ 1 h 837"/>
                  <a:gd name="T26" fmla="*/ 0 w 13"/>
                  <a:gd name="T27" fmla="*/ 1 h 837"/>
                  <a:gd name="T28" fmla="*/ 0 w 13"/>
                  <a:gd name="T29" fmla="*/ 0 h 8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837"/>
                  <a:gd name="T47" fmla="*/ 13 w 13"/>
                  <a:gd name="T48" fmla="*/ 837 h 8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837">
                    <a:moveTo>
                      <a:pt x="0" y="0"/>
                    </a:moveTo>
                    <a:lnTo>
                      <a:pt x="1" y="0"/>
                    </a:lnTo>
                    <a:lnTo>
                      <a:pt x="2" y="0"/>
                    </a:lnTo>
                    <a:lnTo>
                      <a:pt x="3" y="0"/>
                    </a:lnTo>
                    <a:lnTo>
                      <a:pt x="5" y="0"/>
                    </a:lnTo>
                    <a:lnTo>
                      <a:pt x="7" y="0"/>
                    </a:lnTo>
                    <a:lnTo>
                      <a:pt x="9" y="0"/>
                    </a:lnTo>
                    <a:lnTo>
                      <a:pt x="10" y="0"/>
                    </a:lnTo>
                    <a:lnTo>
                      <a:pt x="13" y="0"/>
                    </a:lnTo>
                    <a:lnTo>
                      <a:pt x="13" y="837"/>
                    </a:lnTo>
                    <a:lnTo>
                      <a:pt x="9" y="836"/>
                    </a:lnTo>
                    <a:lnTo>
                      <a:pt x="7" y="836"/>
                    </a:lnTo>
                    <a:lnTo>
                      <a:pt x="3" y="836"/>
                    </a:lnTo>
                    <a:lnTo>
                      <a:pt x="0" y="836"/>
                    </a:lnTo>
                    <a:lnTo>
                      <a:pt x="0" y="0"/>
                    </a:lnTo>
                    <a:close/>
                  </a:path>
                </a:pathLst>
              </a:custGeom>
              <a:solidFill>
                <a:srgbClr val="D65600"/>
              </a:solidFill>
              <a:ln w="9525">
                <a:noFill/>
                <a:round/>
              </a:ln>
            </p:spPr>
            <p:txBody>
              <a:bodyPr/>
              <a:lstStyle/>
              <a:p>
                <a:endParaRPr lang="zh-CN" altLang="en-US"/>
              </a:p>
            </p:txBody>
          </p:sp>
          <p:sp>
            <p:nvSpPr>
              <p:cNvPr id="18053" name="Freeform 512"/>
              <p:cNvSpPr/>
              <p:nvPr/>
            </p:nvSpPr>
            <p:spPr bwMode="auto">
              <a:xfrm>
                <a:off x="1604" y="1058"/>
                <a:ext cx="6" cy="419"/>
              </a:xfrm>
              <a:custGeom>
                <a:avLst/>
                <a:gdLst>
                  <a:gd name="T0" fmla="*/ 0 w 12"/>
                  <a:gd name="T1" fmla="*/ 0 h 837"/>
                  <a:gd name="T2" fmla="*/ 1 w 12"/>
                  <a:gd name="T3" fmla="*/ 0 h 837"/>
                  <a:gd name="T4" fmla="*/ 1 w 12"/>
                  <a:gd name="T5" fmla="*/ 0 h 837"/>
                  <a:gd name="T6" fmla="*/ 1 w 12"/>
                  <a:gd name="T7" fmla="*/ 0 h 837"/>
                  <a:gd name="T8" fmla="*/ 1 w 12"/>
                  <a:gd name="T9" fmla="*/ 0 h 837"/>
                  <a:gd name="T10" fmla="*/ 1 w 12"/>
                  <a:gd name="T11" fmla="*/ 1 h 837"/>
                  <a:gd name="T12" fmla="*/ 1 w 12"/>
                  <a:gd name="T13" fmla="*/ 1 h 837"/>
                  <a:gd name="T14" fmla="*/ 1 w 12"/>
                  <a:gd name="T15" fmla="*/ 1 h 837"/>
                  <a:gd name="T16" fmla="*/ 1 w 12"/>
                  <a:gd name="T17" fmla="*/ 1 h 837"/>
                  <a:gd name="T18" fmla="*/ 0 w 12"/>
                  <a:gd name="T19" fmla="*/ 1 h 837"/>
                  <a:gd name="T20" fmla="*/ 0 w 12"/>
                  <a:gd name="T21" fmla="*/ 0 h 8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837"/>
                  <a:gd name="T35" fmla="*/ 12 w 12"/>
                  <a:gd name="T36" fmla="*/ 837 h 8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837">
                    <a:moveTo>
                      <a:pt x="0" y="0"/>
                    </a:moveTo>
                    <a:lnTo>
                      <a:pt x="2" y="0"/>
                    </a:lnTo>
                    <a:lnTo>
                      <a:pt x="5" y="0"/>
                    </a:lnTo>
                    <a:lnTo>
                      <a:pt x="9" y="0"/>
                    </a:lnTo>
                    <a:lnTo>
                      <a:pt x="12" y="0"/>
                    </a:lnTo>
                    <a:lnTo>
                      <a:pt x="12" y="837"/>
                    </a:lnTo>
                    <a:lnTo>
                      <a:pt x="9" y="837"/>
                    </a:lnTo>
                    <a:lnTo>
                      <a:pt x="6" y="837"/>
                    </a:lnTo>
                    <a:lnTo>
                      <a:pt x="3" y="837"/>
                    </a:lnTo>
                    <a:lnTo>
                      <a:pt x="0" y="837"/>
                    </a:lnTo>
                    <a:lnTo>
                      <a:pt x="0" y="0"/>
                    </a:lnTo>
                    <a:close/>
                  </a:path>
                </a:pathLst>
              </a:custGeom>
              <a:solidFill>
                <a:srgbClr val="D65700"/>
              </a:solidFill>
              <a:ln w="9525">
                <a:noFill/>
                <a:round/>
              </a:ln>
            </p:spPr>
            <p:txBody>
              <a:bodyPr/>
              <a:lstStyle/>
              <a:p>
                <a:endParaRPr lang="zh-CN" altLang="en-US"/>
              </a:p>
            </p:txBody>
          </p:sp>
          <p:sp>
            <p:nvSpPr>
              <p:cNvPr id="18054" name="Freeform 513"/>
              <p:cNvSpPr/>
              <p:nvPr/>
            </p:nvSpPr>
            <p:spPr bwMode="auto">
              <a:xfrm>
                <a:off x="1610" y="1058"/>
                <a:ext cx="6" cy="419"/>
              </a:xfrm>
              <a:custGeom>
                <a:avLst/>
                <a:gdLst>
                  <a:gd name="T0" fmla="*/ 0 w 13"/>
                  <a:gd name="T1" fmla="*/ 0 h 838"/>
                  <a:gd name="T2" fmla="*/ 0 w 13"/>
                  <a:gd name="T3" fmla="*/ 0 h 838"/>
                  <a:gd name="T4" fmla="*/ 0 w 13"/>
                  <a:gd name="T5" fmla="*/ 0 h 838"/>
                  <a:gd name="T6" fmla="*/ 0 w 13"/>
                  <a:gd name="T7" fmla="*/ 1 h 838"/>
                  <a:gd name="T8" fmla="*/ 0 w 13"/>
                  <a:gd name="T9" fmla="*/ 1 h 838"/>
                  <a:gd name="T10" fmla="*/ 0 w 13"/>
                  <a:gd name="T11" fmla="*/ 1 h 838"/>
                  <a:gd name="T12" fmla="*/ 0 w 13"/>
                  <a:gd name="T13" fmla="*/ 1 h 838"/>
                  <a:gd name="T14" fmla="*/ 0 w 13"/>
                  <a:gd name="T15" fmla="*/ 1 h 838"/>
                  <a:gd name="T16" fmla="*/ 0 w 13"/>
                  <a:gd name="T17" fmla="*/ 1 h 838"/>
                  <a:gd name="T18" fmla="*/ 0 w 13"/>
                  <a:gd name="T19" fmla="*/ 1 h 838"/>
                  <a:gd name="T20" fmla="*/ 0 w 13"/>
                  <a:gd name="T21" fmla="*/ 0 h 8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838"/>
                  <a:gd name="T35" fmla="*/ 13 w 13"/>
                  <a:gd name="T36" fmla="*/ 838 h 8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838">
                    <a:moveTo>
                      <a:pt x="0" y="0"/>
                    </a:moveTo>
                    <a:lnTo>
                      <a:pt x="2" y="0"/>
                    </a:lnTo>
                    <a:lnTo>
                      <a:pt x="6" y="0"/>
                    </a:lnTo>
                    <a:lnTo>
                      <a:pt x="9" y="1"/>
                    </a:lnTo>
                    <a:lnTo>
                      <a:pt x="13" y="1"/>
                    </a:lnTo>
                    <a:lnTo>
                      <a:pt x="13" y="838"/>
                    </a:lnTo>
                    <a:lnTo>
                      <a:pt x="9" y="838"/>
                    </a:lnTo>
                    <a:lnTo>
                      <a:pt x="7" y="838"/>
                    </a:lnTo>
                    <a:lnTo>
                      <a:pt x="4" y="838"/>
                    </a:lnTo>
                    <a:lnTo>
                      <a:pt x="0" y="837"/>
                    </a:lnTo>
                    <a:lnTo>
                      <a:pt x="0" y="0"/>
                    </a:lnTo>
                    <a:close/>
                  </a:path>
                </a:pathLst>
              </a:custGeom>
              <a:solidFill>
                <a:srgbClr val="D75800"/>
              </a:solidFill>
              <a:ln w="9525">
                <a:noFill/>
                <a:round/>
              </a:ln>
            </p:spPr>
            <p:txBody>
              <a:bodyPr/>
              <a:lstStyle/>
              <a:p>
                <a:endParaRPr lang="zh-CN" altLang="en-US"/>
              </a:p>
            </p:txBody>
          </p:sp>
          <p:sp>
            <p:nvSpPr>
              <p:cNvPr id="18055" name="Freeform 514"/>
              <p:cNvSpPr/>
              <p:nvPr/>
            </p:nvSpPr>
            <p:spPr bwMode="auto">
              <a:xfrm>
                <a:off x="1616" y="1059"/>
                <a:ext cx="7" cy="419"/>
              </a:xfrm>
              <a:custGeom>
                <a:avLst/>
                <a:gdLst>
                  <a:gd name="T0" fmla="*/ 0 w 12"/>
                  <a:gd name="T1" fmla="*/ 0 h 838"/>
                  <a:gd name="T2" fmla="*/ 1 w 12"/>
                  <a:gd name="T3" fmla="*/ 0 h 838"/>
                  <a:gd name="T4" fmla="*/ 1 w 12"/>
                  <a:gd name="T5" fmla="*/ 0 h 838"/>
                  <a:gd name="T6" fmla="*/ 1 w 12"/>
                  <a:gd name="T7" fmla="*/ 0 h 838"/>
                  <a:gd name="T8" fmla="*/ 1 w 12"/>
                  <a:gd name="T9" fmla="*/ 1 h 838"/>
                  <a:gd name="T10" fmla="*/ 1 w 12"/>
                  <a:gd name="T11" fmla="*/ 1 h 838"/>
                  <a:gd name="T12" fmla="*/ 1 w 12"/>
                  <a:gd name="T13" fmla="*/ 1 h 838"/>
                  <a:gd name="T14" fmla="*/ 1 w 12"/>
                  <a:gd name="T15" fmla="*/ 1 h 838"/>
                  <a:gd name="T16" fmla="*/ 1 w 12"/>
                  <a:gd name="T17" fmla="*/ 1 h 838"/>
                  <a:gd name="T18" fmla="*/ 0 w 12"/>
                  <a:gd name="T19" fmla="*/ 1 h 838"/>
                  <a:gd name="T20" fmla="*/ 0 w 12"/>
                  <a:gd name="T21" fmla="*/ 0 h 8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838"/>
                  <a:gd name="T35" fmla="*/ 12 w 12"/>
                  <a:gd name="T36" fmla="*/ 838 h 8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838">
                    <a:moveTo>
                      <a:pt x="0" y="0"/>
                    </a:moveTo>
                    <a:lnTo>
                      <a:pt x="2" y="0"/>
                    </a:lnTo>
                    <a:lnTo>
                      <a:pt x="5" y="0"/>
                    </a:lnTo>
                    <a:lnTo>
                      <a:pt x="9" y="0"/>
                    </a:lnTo>
                    <a:lnTo>
                      <a:pt x="12" y="1"/>
                    </a:lnTo>
                    <a:lnTo>
                      <a:pt x="12" y="838"/>
                    </a:lnTo>
                    <a:lnTo>
                      <a:pt x="9" y="838"/>
                    </a:lnTo>
                    <a:lnTo>
                      <a:pt x="7" y="838"/>
                    </a:lnTo>
                    <a:lnTo>
                      <a:pt x="3" y="838"/>
                    </a:lnTo>
                    <a:lnTo>
                      <a:pt x="0" y="837"/>
                    </a:lnTo>
                    <a:lnTo>
                      <a:pt x="0" y="0"/>
                    </a:lnTo>
                    <a:close/>
                  </a:path>
                </a:pathLst>
              </a:custGeom>
              <a:solidFill>
                <a:srgbClr val="D85900"/>
              </a:solidFill>
              <a:ln w="9525">
                <a:noFill/>
                <a:round/>
              </a:ln>
            </p:spPr>
            <p:txBody>
              <a:bodyPr/>
              <a:lstStyle/>
              <a:p>
                <a:endParaRPr lang="zh-CN" altLang="en-US"/>
              </a:p>
            </p:txBody>
          </p:sp>
          <p:sp>
            <p:nvSpPr>
              <p:cNvPr id="18056" name="Freeform 515"/>
              <p:cNvSpPr/>
              <p:nvPr/>
            </p:nvSpPr>
            <p:spPr bwMode="auto">
              <a:xfrm>
                <a:off x="1623" y="1059"/>
                <a:ext cx="6" cy="419"/>
              </a:xfrm>
              <a:custGeom>
                <a:avLst/>
                <a:gdLst>
                  <a:gd name="T0" fmla="*/ 0 w 13"/>
                  <a:gd name="T1" fmla="*/ 0 h 839"/>
                  <a:gd name="T2" fmla="*/ 0 w 13"/>
                  <a:gd name="T3" fmla="*/ 0 h 839"/>
                  <a:gd name="T4" fmla="*/ 0 w 13"/>
                  <a:gd name="T5" fmla="*/ 0 h 839"/>
                  <a:gd name="T6" fmla="*/ 0 w 13"/>
                  <a:gd name="T7" fmla="*/ 0 h 839"/>
                  <a:gd name="T8" fmla="*/ 0 w 13"/>
                  <a:gd name="T9" fmla="*/ 0 h 839"/>
                  <a:gd name="T10" fmla="*/ 0 w 13"/>
                  <a:gd name="T11" fmla="*/ 0 h 839"/>
                  <a:gd name="T12" fmla="*/ 0 w 13"/>
                  <a:gd name="T13" fmla="*/ 0 h 839"/>
                  <a:gd name="T14" fmla="*/ 0 w 13"/>
                  <a:gd name="T15" fmla="*/ 0 h 839"/>
                  <a:gd name="T16" fmla="*/ 0 w 13"/>
                  <a:gd name="T17" fmla="*/ 0 h 839"/>
                  <a:gd name="T18" fmla="*/ 0 w 13"/>
                  <a:gd name="T19" fmla="*/ 0 h 839"/>
                  <a:gd name="T20" fmla="*/ 0 w 13"/>
                  <a:gd name="T21" fmla="*/ 0 h 8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839"/>
                  <a:gd name="T35" fmla="*/ 13 w 13"/>
                  <a:gd name="T36" fmla="*/ 839 h 83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839">
                    <a:moveTo>
                      <a:pt x="0" y="0"/>
                    </a:moveTo>
                    <a:lnTo>
                      <a:pt x="4" y="0"/>
                    </a:lnTo>
                    <a:lnTo>
                      <a:pt x="7" y="0"/>
                    </a:lnTo>
                    <a:lnTo>
                      <a:pt x="9" y="0"/>
                    </a:lnTo>
                    <a:lnTo>
                      <a:pt x="13" y="2"/>
                    </a:lnTo>
                    <a:lnTo>
                      <a:pt x="13" y="839"/>
                    </a:lnTo>
                    <a:lnTo>
                      <a:pt x="9" y="839"/>
                    </a:lnTo>
                    <a:lnTo>
                      <a:pt x="7" y="839"/>
                    </a:lnTo>
                    <a:lnTo>
                      <a:pt x="4" y="839"/>
                    </a:lnTo>
                    <a:lnTo>
                      <a:pt x="0" y="837"/>
                    </a:lnTo>
                    <a:lnTo>
                      <a:pt x="0" y="0"/>
                    </a:lnTo>
                    <a:close/>
                  </a:path>
                </a:pathLst>
              </a:custGeom>
              <a:solidFill>
                <a:srgbClr val="D95900"/>
              </a:solidFill>
              <a:ln w="9525">
                <a:noFill/>
                <a:round/>
              </a:ln>
            </p:spPr>
            <p:txBody>
              <a:bodyPr/>
              <a:lstStyle/>
              <a:p>
                <a:endParaRPr lang="zh-CN" altLang="en-US"/>
              </a:p>
            </p:txBody>
          </p:sp>
          <p:sp>
            <p:nvSpPr>
              <p:cNvPr id="18057" name="Freeform 516"/>
              <p:cNvSpPr/>
              <p:nvPr/>
            </p:nvSpPr>
            <p:spPr bwMode="auto">
              <a:xfrm>
                <a:off x="1629" y="1060"/>
                <a:ext cx="6" cy="419"/>
              </a:xfrm>
              <a:custGeom>
                <a:avLst/>
                <a:gdLst>
                  <a:gd name="T0" fmla="*/ 0 w 12"/>
                  <a:gd name="T1" fmla="*/ 0 h 838"/>
                  <a:gd name="T2" fmla="*/ 1 w 12"/>
                  <a:gd name="T3" fmla="*/ 0 h 838"/>
                  <a:gd name="T4" fmla="*/ 1 w 12"/>
                  <a:gd name="T5" fmla="*/ 0 h 838"/>
                  <a:gd name="T6" fmla="*/ 1 w 12"/>
                  <a:gd name="T7" fmla="*/ 1 h 838"/>
                  <a:gd name="T8" fmla="*/ 1 w 12"/>
                  <a:gd name="T9" fmla="*/ 1 h 838"/>
                  <a:gd name="T10" fmla="*/ 1 w 12"/>
                  <a:gd name="T11" fmla="*/ 1 h 838"/>
                  <a:gd name="T12" fmla="*/ 1 w 12"/>
                  <a:gd name="T13" fmla="*/ 1 h 838"/>
                  <a:gd name="T14" fmla="*/ 1 w 12"/>
                  <a:gd name="T15" fmla="*/ 1 h 838"/>
                  <a:gd name="T16" fmla="*/ 1 w 12"/>
                  <a:gd name="T17" fmla="*/ 1 h 838"/>
                  <a:gd name="T18" fmla="*/ 0 w 12"/>
                  <a:gd name="T19" fmla="*/ 1 h 838"/>
                  <a:gd name="T20" fmla="*/ 0 w 12"/>
                  <a:gd name="T21" fmla="*/ 0 h 8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838"/>
                  <a:gd name="T35" fmla="*/ 12 w 12"/>
                  <a:gd name="T36" fmla="*/ 838 h 8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838">
                    <a:moveTo>
                      <a:pt x="0" y="0"/>
                    </a:moveTo>
                    <a:lnTo>
                      <a:pt x="3" y="0"/>
                    </a:lnTo>
                    <a:lnTo>
                      <a:pt x="7" y="0"/>
                    </a:lnTo>
                    <a:lnTo>
                      <a:pt x="10" y="1"/>
                    </a:lnTo>
                    <a:lnTo>
                      <a:pt x="12" y="1"/>
                    </a:lnTo>
                    <a:lnTo>
                      <a:pt x="12" y="838"/>
                    </a:lnTo>
                    <a:lnTo>
                      <a:pt x="9" y="838"/>
                    </a:lnTo>
                    <a:lnTo>
                      <a:pt x="7" y="838"/>
                    </a:lnTo>
                    <a:lnTo>
                      <a:pt x="3" y="838"/>
                    </a:lnTo>
                    <a:lnTo>
                      <a:pt x="0" y="837"/>
                    </a:lnTo>
                    <a:lnTo>
                      <a:pt x="0" y="0"/>
                    </a:lnTo>
                    <a:close/>
                  </a:path>
                </a:pathLst>
              </a:custGeom>
              <a:solidFill>
                <a:srgbClr val="DA5A00"/>
              </a:solidFill>
              <a:ln w="9525">
                <a:noFill/>
                <a:round/>
              </a:ln>
            </p:spPr>
            <p:txBody>
              <a:bodyPr/>
              <a:lstStyle/>
              <a:p>
                <a:endParaRPr lang="zh-CN" altLang="en-US"/>
              </a:p>
            </p:txBody>
          </p:sp>
          <p:sp>
            <p:nvSpPr>
              <p:cNvPr id="18058" name="Freeform 517"/>
              <p:cNvSpPr/>
              <p:nvPr/>
            </p:nvSpPr>
            <p:spPr bwMode="auto">
              <a:xfrm>
                <a:off x="1635" y="1060"/>
                <a:ext cx="6" cy="419"/>
              </a:xfrm>
              <a:custGeom>
                <a:avLst/>
                <a:gdLst>
                  <a:gd name="T0" fmla="*/ 0 w 13"/>
                  <a:gd name="T1" fmla="*/ 0 h 838"/>
                  <a:gd name="T2" fmla="*/ 0 w 13"/>
                  <a:gd name="T3" fmla="*/ 1 h 838"/>
                  <a:gd name="T4" fmla="*/ 0 w 13"/>
                  <a:gd name="T5" fmla="*/ 1 h 838"/>
                  <a:gd name="T6" fmla="*/ 0 w 13"/>
                  <a:gd name="T7" fmla="*/ 1 h 838"/>
                  <a:gd name="T8" fmla="*/ 0 w 13"/>
                  <a:gd name="T9" fmla="*/ 1 h 838"/>
                  <a:gd name="T10" fmla="*/ 0 w 13"/>
                  <a:gd name="T11" fmla="*/ 1 h 838"/>
                  <a:gd name="T12" fmla="*/ 0 w 13"/>
                  <a:gd name="T13" fmla="*/ 1 h 838"/>
                  <a:gd name="T14" fmla="*/ 0 w 13"/>
                  <a:gd name="T15" fmla="*/ 1 h 838"/>
                  <a:gd name="T16" fmla="*/ 0 w 13"/>
                  <a:gd name="T17" fmla="*/ 1 h 838"/>
                  <a:gd name="T18" fmla="*/ 0 w 13"/>
                  <a:gd name="T19" fmla="*/ 1 h 838"/>
                  <a:gd name="T20" fmla="*/ 0 w 13"/>
                  <a:gd name="T21" fmla="*/ 0 h 8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838"/>
                  <a:gd name="T35" fmla="*/ 13 w 13"/>
                  <a:gd name="T36" fmla="*/ 838 h 8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838">
                    <a:moveTo>
                      <a:pt x="0" y="0"/>
                    </a:moveTo>
                    <a:lnTo>
                      <a:pt x="4" y="1"/>
                    </a:lnTo>
                    <a:lnTo>
                      <a:pt x="7" y="1"/>
                    </a:lnTo>
                    <a:lnTo>
                      <a:pt x="11" y="1"/>
                    </a:lnTo>
                    <a:lnTo>
                      <a:pt x="13" y="2"/>
                    </a:lnTo>
                    <a:lnTo>
                      <a:pt x="13" y="838"/>
                    </a:lnTo>
                    <a:lnTo>
                      <a:pt x="9" y="838"/>
                    </a:lnTo>
                    <a:lnTo>
                      <a:pt x="7" y="838"/>
                    </a:lnTo>
                    <a:lnTo>
                      <a:pt x="4" y="838"/>
                    </a:lnTo>
                    <a:lnTo>
                      <a:pt x="0" y="837"/>
                    </a:lnTo>
                    <a:lnTo>
                      <a:pt x="0" y="0"/>
                    </a:lnTo>
                    <a:close/>
                  </a:path>
                </a:pathLst>
              </a:custGeom>
              <a:solidFill>
                <a:srgbClr val="DA5B00"/>
              </a:solidFill>
              <a:ln w="9525">
                <a:noFill/>
                <a:round/>
              </a:ln>
            </p:spPr>
            <p:txBody>
              <a:bodyPr/>
              <a:lstStyle/>
              <a:p>
                <a:endParaRPr lang="zh-CN" altLang="en-US"/>
              </a:p>
            </p:txBody>
          </p:sp>
          <p:sp>
            <p:nvSpPr>
              <p:cNvPr id="18059" name="Freeform 518"/>
              <p:cNvSpPr/>
              <p:nvPr/>
            </p:nvSpPr>
            <p:spPr bwMode="auto">
              <a:xfrm>
                <a:off x="1641" y="1062"/>
                <a:ext cx="7" cy="418"/>
              </a:xfrm>
              <a:custGeom>
                <a:avLst/>
                <a:gdLst>
                  <a:gd name="T0" fmla="*/ 0 w 12"/>
                  <a:gd name="T1" fmla="*/ 0 h 837"/>
                  <a:gd name="T2" fmla="*/ 1 w 12"/>
                  <a:gd name="T3" fmla="*/ 0 h 837"/>
                  <a:gd name="T4" fmla="*/ 1 w 12"/>
                  <a:gd name="T5" fmla="*/ 0 h 837"/>
                  <a:gd name="T6" fmla="*/ 1 w 12"/>
                  <a:gd name="T7" fmla="*/ 0 h 837"/>
                  <a:gd name="T8" fmla="*/ 1 w 12"/>
                  <a:gd name="T9" fmla="*/ 0 h 837"/>
                  <a:gd name="T10" fmla="*/ 1 w 12"/>
                  <a:gd name="T11" fmla="*/ 0 h 837"/>
                  <a:gd name="T12" fmla="*/ 1 w 12"/>
                  <a:gd name="T13" fmla="*/ 0 h 837"/>
                  <a:gd name="T14" fmla="*/ 1 w 12"/>
                  <a:gd name="T15" fmla="*/ 0 h 837"/>
                  <a:gd name="T16" fmla="*/ 1 w 12"/>
                  <a:gd name="T17" fmla="*/ 0 h 837"/>
                  <a:gd name="T18" fmla="*/ 1 w 12"/>
                  <a:gd name="T19" fmla="*/ 0 h 837"/>
                  <a:gd name="T20" fmla="*/ 1 w 12"/>
                  <a:gd name="T21" fmla="*/ 0 h 837"/>
                  <a:gd name="T22" fmla="*/ 1 w 12"/>
                  <a:gd name="T23" fmla="*/ 0 h 837"/>
                  <a:gd name="T24" fmla="*/ 1 w 12"/>
                  <a:gd name="T25" fmla="*/ 0 h 837"/>
                  <a:gd name="T26" fmla="*/ 1 w 12"/>
                  <a:gd name="T27" fmla="*/ 0 h 837"/>
                  <a:gd name="T28" fmla="*/ 1 w 12"/>
                  <a:gd name="T29" fmla="*/ 0 h 837"/>
                  <a:gd name="T30" fmla="*/ 1 w 12"/>
                  <a:gd name="T31" fmla="*/ 0 h 837"/>
                  <a:gd name="T32" fmla="*/ 1 w 12"/>
                  <a:gd name="T33" fmla="*/ 0 h 837"/>
                  <a:gd name="T34" fmla="*/ 1 w 12"/>
                  <a:gd name="T35" fmla="*/ 0 h 837"/>
                  <a:gd name="T36" fmla="*/ 1 w 12"/>
                  <a:gd name="T37" fmla="*/ 0 h 837"/>
                  <a:gd name="T38" fmla="*/ 1 w 12"/>
                  <a:gd name="T39" fmla="*/ 0 h 837"/>
                  <a:gd name="T40" fmla="*/ 1 w 12"/>
                  <a:gd name="T41" fmla="*/ 0 h 837"/>
                  <a:gd name="T42" fmla="*/ 1 w 12"/>
                  <a:gd name="T43" fmla="*/ 0 h 837"/>
                  <a:gd name="T44" fmla="*/ 0 w 12"/>
                  <a:gd name="T45" fmla="*/ 0 h 837"/>
                  <a:gd name="T46" fmla="*/ 0 w 12"/>
                  <a:gd name="T47" fmla="*/ 0 h 8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
                  <a:gd name="T73" fmla="*/ 0 h 837"/>
                  <a:gd name="T74" fmla="*/ 12 w 12"/>
                  <a:gd name="T75" fmla="*/ 837 h 8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 h="837">
                    <a:moveTo>
                      <a:pt x="0" y="0"/>
                    </a:moveTo>
                    <a:lnTo>
                      <a:pt x="3" y="0"/>
                    </a:lnTo>
                    <a:lnTo>
                      <a:pt x="7" y="1"/>
                    </a:lnTo>
                    <a:lnTo>
                      <a:pt x="9" y="1"/>
                    </a:lnTo>
                    <a:lnTo>
                      <a:pt x="12" y="2"/>
                    </a:lnTo>
                    <a:lnTo>
                      <a:pt x="12" y="162"/>
                    </a:lnTo>
                    <a:lnTo>
                      <a:pt x="12" y="163"/>
                    </a:lnTo>
                    <a:lnTo>
                      <a:pt x="11" y="163"/>
                    </a:lnTo>
                    <a:lnTo>
                      <a:pt x="11" y="164"/>
                    </a:lnTo>
                    <a:lnTo>
                      <a:pt x="8" y="174"/>
                    </a:lnTo>
                    <a:lnTo>
                      <a:pt x="6" y="184"/>
                    </a:lnTo>
                    <a:lnTo>
                      <a:pt x="3" y="193"/>
                    </a:lnTo>
                    <a:lnTo>
                      <a:pt x="3" y="204"/>
                    </a:lnTo>
                    <a:lnTo>
                      <a:pt x="4" y="214"/>
                    </a:lnTo>
                    <a:lnTo>
                      <a:pt x="6" y="224"/>
                    </a:lnTo>
                    <a:lnTo>
                      <a:pt x="9" y="233"/>
                    </a:lnTo>
                    <a:lnTo>
                      <a:pt x="12" y="244"/>
                    </a:lnTo>
                    <a:lnTo>
                      <a:pt x="12" y="837"/>
                    </a:lnTo>
                    <a:lnTo>
                      <a:pt x="9" y="837"/>
                    </a:lnTo>
                    <a:lnTo>
                      <a:pt x="7" y="837"/>
                    </a:lnTo>
                    <a:lnTo>
                      <a:pt x="3" y="837"/>
                    </a:lnTo>
                    <a:lnTo>
                      <a:pt x="0" y="836"/>
                    </a:lnTo>
                    <a:lnTo>
                      <a:pt x="0" y="0"/>
                    </a:lnTo>
                    <a:close/>
                  </a:path>
                </a:pathLst>
              </a:custGeom>
              <a:solidFill>
                <a:srgbClr val="DB5B00"/>
              </a:solidFill>
              <a:ln w="9525">
                <a:noFill/>
                <a:round/>
              </a:ln>
            </p:spPr>
            <p:txBody>
              <a:bodyPr/>
              <a:lstStyle/>
              <a:p>
                <a:endParaRPr lang="zh-CN" altLang="en-US"/>
              </a:p>
            </p:txBody>
          </p:sp>
          <p:sp>
            <p:nvSpPr>
              <p:cNvPr id="18060" name="Freeform 519"/>
              <p:cNvSpPr>
                <a:spLocks noEditPoints="1"/>
              </p:cNvSpPr>
              <p:nvPr/>
            </p:nvSpPr>
            <p:spPr bwMode="auto">
              <a:xfrm>
                <a:off x="1648" y="1063"/>
                <a:ext cx="7" cy="418"/>
              </a:xfrm>
              <a:custGeom>
                <a:avLst/>
                <a:gdLst>
                  <a:gd name="T0" fmla="*/ 0 w 14"/>
                  <a:gd name="T1" fmla="*/ 0 h 836"/>
                  <a:gd name="T2" fmla="*/ 1 w 14"/>
                  <a:gd name="T3" fmla="*/ 0 h 836"/>
                  <a:gd name="T4" fmla="*/ 1 w 14"/>
                  <a:gd name="T5" fmla="*/ 1 h 836"/>
                  <a:gd name="T6" fmla="*/ 1 w 14"/>
                  <a:gd name="T7" fmla="*/ 1 h 836"/>
                  <a:gd name="T8" fmla="*/ 1 w 14"/>
                  <a:gd name="T9" fmla="*/ 1 h 836"/>
                  <a:gd name="T10" fmla="*/ 1 w 14"/>
                  <a:gd name="T11" fmla="*/ 1 h 836"/>
                  <a:gd name="T12" fmla="*/ 1 w 14"/>
                  <a:gd name="T13" fmla="*/ 1 h 836"/>
                  <a:gd name="T14" fmla="*/ 1 w 14"/>
                  <a:gd name="T15" fmla="*/ 1 h 836"/>
                  <a:gd name="T16" fmla="*/ 1 w 14"/>
                  <a:gd name="T17" fmla="*/ 1 h 836"/>
                  <a:gd name="T18" fmla="*/ 0 w 14"/>
                  <a:gd name="T19" fmla="*/ 1 h 836"/>
                  <a:gd name="T20" fmla="*/ 0 w 14"/>
                  <a:gd name="T21" fmla="*/ 0 h 836"/>
                  <a:gd name="T22" fmla="*/ 0 w 14"/>
                  <a:gd name="T23" fmla="*/ 1 h 836"/>
                  <a:gd name="T24" fmla="*/ 1 w 14"/>
                  <a:gd name="T25" fmla="*/ 1 h 836"/>
                  <a:gd name="T26" fmla="*/ 1 w 14"/>
                  <a:gd name="T27" fmla="*/ 1 h 836"/>
                  <a:gd name="T28" fmla="*/ 1 w 14"/>
                  <a:gd name="T29" fmla="*/ 1 h 836"/>
                  <a:gd name="T30" fmla="*/ 1 w 14"/>
                  <a:gd name="T31" fmla="*/ 1 h 836"/>
                  <a:gd name="T32" fmla="*/ 1 w 14"/>
                  <a:gd name="T33" fmla="*/ 1 h 836"/>
                  <a:gd name="T34" fmla="*/ 1 w 14"/>
                  <a:gd name="T35" fmla="*/ 1 h 836"/>
                  <a:gd name="T36" fmla="*/ 1 w 14"/>
                  <a:gd name="T37" fmla="*/ 1 h 836"/>
                  <a:gd name="T38" fmla="*/ 1 w 14"/>
                  <a:gd name="T39" fmla="*/ 1 h 836"/>
                  <a:gd name="T40" fmla="*/ 0 w 14"/>
                  <a:gd name="T41" fmla="*/ 1 h 836"/>
                  <a:gd name="T42" fmla="*/ 0 w 14"/>
                  <a:gd name="T43" fmla="*/ 1 h 8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
                  <a:gd name="T67" fmla="*/ 0 h 836"/>
                  <a:gd name="T68" fmla="*/ 14 w 14"/>
                  <a:gd name="T69" fmla="*/ 836 h 8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 h="836">
                    <a:moveTo>
                      <a:pt x="0" y="0"/>
                    </a:moveTo>
                    <a:lnTo>
                      <a:pt x="4" y="0"/>
                    </a:lnTo>
                    <a:lnTo>
                      <a:pt x="7" y="2"/>
                    </a:lnTo>
                    <a:lnTo>
                      <a:pt x="11" y="2"/>
                    </a:lnTo>
                    <a:lnTo>
                      <a:pt x="14" y="3"/>
                    </a:lnTo>
                    <a:lnTo>
                      <a:pt x="14" y="142"/>
                    </a:lnTo>
                    <a:lnTo>
                      <a:pt x="9" y="146"/>
                    </a:lnTo>
                    <a:lnTo>
                      <a:pt x="6" y="151"/>
                    </a:lnTo>
                    <a:lnTo>
                      <a:pt x="3" y="156"/>
                    </a:lnTo>
                    <a:lnTo>
                      <a:pt x="0" y="160"/>
                    </a:lnTo>
                    <a:lnTo>
                      <a:pt x="0" y="0"/>
                    </a:lnTo>
                    <a:close/>
                    <a:moveTo>
                      <a:pt x="0" y="242"/>
                    </a:moveTo>
                    <a:lnTo>
                      <a:pt x="3" y="249"/>
                    </a:lnTo>
                    <a:lnTo>
                      <a:pt x="6" y="254"/>
                    </a:lnTo>
                    <a:lnTo>
                      <a:pt x="9" y="261"/>
                    </a:lnTo>
                    <a:lnTo>
                      <a:pt x="14" y="267"/>
                    </a:lnTo>
                    <a:lnTo>
                      <a:pt x="14" y="836"/>
                    </a:lnTo>
                    <a:lnTo>
                      <a:pt x="11" y="836"/>
                    </a:lnTo>
                    <a:lnTo>
                      <a:pt x="7" y="836"/>
                    </a:lnTo>
                    <a:lnTo>
                      <a:pt x="4" y="836"/>
                    </a:lnTo>
                    <a:lnTo>
                      <a:pt x="0" y="835"/>
                    </a:lnTo>
                    <a:lnTo>
                      <a:pt x="0" y="242"/>
                    </a:lnTo>
                    <a:close/>
                  </a:path>
                </a:pathLst>
              </a:custGeom>
              <a:solidFill>
                <a:srgbClr val="DC5C00"/>
              </a:solidFill>
              <a:ln w="9525">
                <a:noFill/>
                <a:round/>
              </a:ln>
            </p:spPr>
            <p:txBody>
              <a:bodyPr/>
              <a:lstStyle/>
              <a:p>
                <a:endParaRPr lang="zh-CN" altLang="en-US"/>
              </a:p>
            </p:txBody>
          </p:sp>
          <p:sp>
            <p:nvSpPr>
              <p:cNvPr id="18061" name="Freeform 520"/>
              <p:cNvSpPr>
                <a:spLocks noEditPoints="1"/>
              </p:cNvSpPr>
              <p:nvPr/>
            </p:nvSpPr>
            <p:spPr bwMode="auto">
              <a:xfrm>
                <a:off x="1655" y="1064"/>
                <a:ext cx="6" cy="418"/>
              </a:xfrm>
              <a:custGeom>
                <a:avLst/>
                <a:gdLst>
                  <a:gd name="T0" fmla="*/ 0 w 13"/>
                  <a:gd name="T1" fmla="*/ 0 h 835"/>
                  <a:gd name="T2" fmla="*/ 0 w 13"/>
                  <a:gd name="T3" fmla="*/ 1 h 835"/>
                  <a:gd name="T4" fmla="*/ 0 w 13"/>
                  <a:gd name="T5" fmla="*/ 1 h 835"/>
                  <a:gd name="T6" fmla="*/ 0 w 13"/>
                  <a:gd name="T7" fmla="*/ 1 h 835"/>
                  <a:gd name="T8" fmla="*/ 0 w 13"/>
                  <a:gd name="T9" fmla="*/ 1 h 835"/>
                  <a:gd name="T10" fmla="*/ 0 w 13"/>
                  <a:gd name="T11" fmla="*/ 1 h 835"/>
                  <a:gd name="T12" fmla="*/ 0 w 13"/>
                  <a:gd name="T13" fmla="*/ 1 h 835"/>
                  <a:gd name="T14" fmla="*/ 0 w 13"/>
                  <a:gd name="T15" fmla="*/ 1 h 835"/>
                  <a:gd name="T16" fmla="*/ 0 w 13"/>
                  <a:gd name="T17" fmla="*/ 1 h 835"/>
                  <a:gd name="T18" fmla="*/ 0 w 13"/>
                  <a:gd name="T19" fmla="*/ 1 h 835"/>
                  <a:gd name="T20" fmla="*/ 0 w 13"/>
                  <a:gd name="T21" fmla="*/ 0 h 835"/>
                  <a:gd name="T22" fmla="*/ 0 w 13"/>
                  <a:gd name="T23" fmla="*/ 1 h 835"/>
                  <a:gd name="T24" fmla="*/ 0 w 13"/>
                  <a:gd name="T25" fmla="*/ 1 h 835"/>
                  <a:gd name="T26" fmla="*/ 0 w 13"/>
                  <a:gd name="T27" fmla="*/ 1 h 835"/>
                  <a:gd name="T28" fmla="*/ 0 w 13"/>
                  <a:gd name="T29" fmla="*/ 1 h 835"/>
                  <a:gd name="T30" fmla="*/ 0 w 13"/>
                  <a:gd name="T31" fmla="*/ 1 h 835"/>
                  <a:gd name="T32" fmla="*/ 0 w 13"/>
                  <a:gd name="T33" fmla="*/ 1 h 835"/>
                  <a:gd name="T34" fmla="*/ 0 w 13"/>
                  <a:gd name="T35" fmla="*/ 1 h 835"/>
                  <a:gd name="T36" fmla="*/ 0 w 13"/>
                  <a:gd name="T37" fmla="*/ 1 h 835"/>
                  <a:gd name="T38" fmla="*/ 0 w 13"/>
                  <a:gd name="T39" fmla="*/ 1 h 835"/>
                  <a:gd name="T40" fmla="*/ 0 w 13"/>
                  <a:gd name="T41" fmla="*/ 1 h 835"/>
                  <a:gd name="T42" fmla="*/ 0 w 13"/>
                  <a:gd name="T43" fmla="*/ 1 h 8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835"/>
                  <a:gd name="T68" fmla="*/ 13 w 13"/>
                  <a:gd name="T69" fmla="*/ 835 h 8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835">
                    <a:moveTo>
                      <a:pt x="0" y="0"/>
                    </a:moveTo>
                    <a:lnTo>
                      <a:pt x="3" y="1"/>
                    </a:lnTo>
                    <a:lnTo>
                      <a:pt x="7" y="1"/>
                    </a:lnTo>
                    <a:lnTo>
                      <a:pt x="9" y="2"/>
                    </a:lnTo>
                    <a:lnTo>
                      <a:pt x="13" y="2"/>
                    </a:lnTo>
                    <a:lnTo>
                      <a:pt x="13" y="127"/>
                    </a:lnTo>
                    <a:lnTo>
                      <a:pt x="9" y="130"/>
                    </a:lnTo>
                    <a:lnTo>
                      <a:pt x="6" y="133"/>
                    </a:lnTo>
                    <a:lnTo>
                      <a:pt x="2" y="135"/>
                    </a:lnTo>
                    <a:lnTo>
                      <a:pt x="0" y="139"/>
                    </a:lnTo>
                    <a:lnTo>
                      <a:pt x="0" y="0"/>
                    </a:lnTo>
                    <a:close/>
                    <a:moveTo>
                      <a:pt x="0" y="264"/>
                    </a:moveTo>
                    <a:lnTo>
                      <a:pt x="2" y="268"/>
                    </a:lnTo>
                    <a:lnTo>
                      <a:pt x="6" y="271"/>
                    </a:lnTo>
                    <a:lnTo>
                      <a:pt x="9" y="276"/>
                    </a:lnTo>
                    <a:lnTo>
                      <a:pt x="13" y="279"/>
                    </a:lnTo>
                    <a:lnTo>
                      <a:pt x="13" y="835"/>
                    </a:lnTo>
                    <a:lnTo>
                      <a:pt x="9" y="834"/>
                    </a:lnTo>
                    <a:lnTo>
                      <a:pt x="7" y="834"/>
                    </a:lnTo>
                    <a:lnTo>
                      <a:pt x="3" y="834"/>
                    </a:lnTo>
                    <a:lnTo>
                      <a:pt x="0" y="833"/>
                    </a:lnTo>
                    <a:lnTo>
                      <a:pt x="0" y="264"/>
                    </a:lnTo>
                    <a:close/>
                  </a:path>
                </a:pathLst>
              </a:custGeom>
              <a:solidFill>
                <a:srgbClr val="DD5D00"/>
              </a:solidFill>
              <a:ln w="9525">
                <a:noFill/>
                <a:round/>
              </a:ln>
            </p:spPr>
            <p:txBody>
              <a:bodyPr/>
              <a:lstStyle/>
              <a:p>
                <a:endParaRPr lang="zh-CN" altLang="en-US"/>
              </a:p>
            </p:txBody>
          </p:sp>
          <p:sp>
            <p:nvSpPr>
              <p:cNvPr id="18062" name="Freeform 521"/>
              <p:cNvSpPr>
                <a:spLocks noEditPoints="1"/>
              </p:cNvSpPr>
              <p:nvPr/>
            </p:nvSpPr>
            <p:spPr bwMode="auto">
              <a:xfrm>
                <a:off x="1661" y="1065"/>
                <a:ext cx="6" cy="417"/>
              </a:xfrm>
              <a:custGeom>
                <a:avLst/>
                <a:gdLst>
                  <a:gd name="T0" fmla="*/ 0 w 12"/>
                  <a:gd name="T1" fmla="*/ 0 h 835"/>
                  <a:gd name="T2" fmla="*/ 1 w 12"/>
                  <a:gd name="T3" fmla="*/ 0 h 835"/>
                  <a:gd name="T4" fmla="*/ 1 w 12"/>
                  <a:gd name="T5" fmla="*/ 0 h 835"/>
                  <a:gd name="T6" fmla="*/ 1 w 12"/>
                  <a:gd name="T7" fmla="*/ 0 h 835"/>
                  <a:gd name="T8" fmla="*/ 1 w 12"/>
                  <a:gd name="T9" fmla="*/ 0 h 835"/>
                  <a:gd name="T10" fmla="*/ 1 w 12"/>
                  <a:gd name="T11" fmla="*/ 0 h 835"/>
                  <a:gd name="T12" fmla="*/ 1 w 12"/>
                  <a:gd name="T13" fmla="*/ 0 h 835"/>
                  <a:gd name="T14" fmla="*/ 1 w 12"/>
                  <a:gd name="T15" fmla="*/ 0 h 835"/>
                  <a:gd name="T16" fmla="*/ 1 w 12"/>
                  <a:gd name="T17" fmla="*/ 0 h 835"/>
                  <a:gd name="T18" fmla="*/ 0 w 12"/>
                  <a:gd name="T19" fmla="*/ 0 h 835"/>
                  <a:gd name="T20" fmla="*/ 0 w 12"/>
                  <a:gd name="T21" fmla="*/ 0 h 835"/>
                  <a:gd name="T22" fmla="*/ 0 w 12"/>
                  <a:gd name="T23" fmla="*/ 0 h 835"/>
                  <a:gd name="T24" fmla="*/ 1 w 12"/>
                  <a:gd name="T25" fmla="*/ 0 h 835"/>
                  <a:gd name="T26" fmla="*/ 1 w 12"/>
                  <a:gd name="T27" fmla="*/ 0 h 835"/>
                  <a:gd name="T28" fmla="*/ 1 w 12"/>
                  <a:gd name="T29" fmla="*/ 0 h 835"/>
                  <a:gd name="T30" fmla="*/ 1 w 12"/>
                  <a:gd name="T31" fmla="*/ 0 h 835"/>
                  <a:gd name="T32" fmla="*/ 1 w 12"/>
                  <a:gd name="T33" fmla="*/ 0 h 835"/>
                  <a:gd name="T34" fmla="*/ 1 w 12"/>
                  <a:gd name="T35" fmla="*/ 0 h 835"/>
                  <a:gd name="T36" fmla="*/ 1 w 12"/>
                  <a:gd name="T37" fmla="*/ 0 h 835"/>
                  <a:gd name="T38" fmla="*/ 1 w 12"/>
                  <a:gd name="T39" fmla="*/ 0 h 835"/>
                  <a:gd name="T40" fmla="*/ 0 w 12"/>
                  <a:gd name="T41" fmla="*/ 0 h 835"/>
                  <a:gd name="T42" fmla="*/ 0 w 12"/>
                  <a:gd name="T43" fmla="*/ 0 h 8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835"/>
                  <a:gd name="T68" fmla="*/ 12 w 12"/>
                  <a:gd name="T69" fmla="*/ 835 h 8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835">
                    <a:moveTo>
                      <a:pt x="0" y="0"/>
                    </a:moveTo>
                    <a:lnTo>
                      <a:pt x="3" y="1"/>
                    </a:lnTo>
                    <a:lnTo>
                      <a:pt x="6" y="1"/>
                    </a:lnTo>
                    <a:lnTo>
                      <a:pt x="9" y="2"/>
                    </a:lnTo>
                    <a:lnTo>
                      <a:pt x="12" y="3"/>
                    </a:lnTo>
                    <a:lnTo>
                      <a:pt x="11" y="117"/>
                    </a:lnTo>
                    <a:lnTo>
                      <a:pt x="9" y="120"/>
                    </a:lnTo>
                    <a:lnTo>
                      <a:pt x="5" y="121"/>
                    </a:lnTo>
                    <a:lnTo>
                      <a:pt x="2" y="123"/>
                    </a:lnTo>
                    <a:lnTo>
                      <a:pt x="0" y="125"/>
                    </a:lnTo>
                    <a:lnTo>
                      <a:pt x="0" y="0"/>
                    </a:lnTo>
                    <a:close/>
                    <a:moveTo>
                      <a:pt x="0" y="277"/>
                    </a:moveTo>
                    <a:lnTo>
                      <a:pt x="3" y="279"/>
                    </a:lnTo>
                    <a:lnTo>
                      <a:pt x="6" y="282"/>
                    </a:lnTo>
                    <a:lnTo>
                      <a:pt x="9" y="285"/>
                    </a:lnTo>
                    <a:lnTo>
                      <a:pt x="12" y="287"/>
                    </a:lnTo>
                    <a:lnTo>
                      <a:pt x="12" y="835"/>
                    </a:lnTo>
                    <a:lnTo>
                      <a:pt x="9" y="833"/>
                    </a:lnTo>
                    <a:lnTo>
                      <a:pt x="6" y="833"/>
                    </a:lnTo>
                    <a:lnTo>
                      <a:pt x="3" y="833"/>
                    </a:lnTo>
                    <a:lnTo>
                      <a:pt x="0" y="833"/>
                    </a:lnTo>
                    <a:lnTo>
                      <a:pt x="0" y="277"/>
                    </a:lnTo>
                    <a:close/>
                  </a:path>
                </a:pathLst>
              </a:custGeom>
              <a:solidFill>
                <a:srgbClr val="DD5E00"/>
              </a:solidFill>
              <a:ln w="9525">
                <a:noFill/>
                <a:round/>
              </a:ln>
            </p:spPr>
            <p:txBody>
              <a:bodyPr/>
              <a:lstStyle/>
              <a:p>
                <a:endParaRPr lang="zh-CN" altLang="en-US"/>
              </a:p>
            </p:txBody>
          </p:sp>
          <p:sp>
            <p:nvSpPr>
              <p:cNvPr id="18063" name="Freeform 522"/>
              <p:cNvSpPr>
                <a:spLocks noEditPoints="1"/>
              </p:cNvSpPr>
              <p:nvPr/>
            </p:nvSpPr>
            <p:spPr bwMode="auto">
              <a:xfrm>
                <a:off x="1666" y="1067"/>
                <a:ext cx="7" cy="416"/>
              </a:xfrm>
              <a:custGeom>
                <a:avLst/>
                <a:gdLst>
                  <a:gd name="T0" fmla="*/ 1 w 14"/>
                  <a:gd name="T1" fmla="*/ 0 h 833"/>
                  <a:gd name="T2" fmla="*/ 1 w 14"/>
                  <a:gd name="T3" fmla="*/ 0 h 833"/>
                  <a:gd name="T4" fmla="*/ 1 w 14"/>
                  <a:gd name="T5" fmla="*/ 0 h 833"/>
                  <a:gd name="T6" fmla="*/ 1 w 14"/>
                  <a:gd name="T7" fmla="*/ 0 h 833"/>
                  <a:gd name="T8" fmla="*/ 1 w 14"/>
                  <a:gd name="T9" fmla="*/ 0 h 833"/>
                  <a:gd name="T10" fmla="*/ 1 w 14"/>
                  <a:gd name="T11" fmla="*/ 0 h 833"/>
                  <a:gd name="T12" fmla="*/ 1 w 14"/>
                  <a:gd name="T13" fmla="*/ 0 h 833"/>
                  <a:gd name="T14" fmla="*/ 1 w 14"/>
                  <a:gd name="T15" fmla="*/ 0 h 833"/>
                  <a:gd name="T16" fmla="*/ 1 w 14"/>
                  <a:gd name="T17" fmla="*/ 0 h 833"/>
                  <a:gd name="T18" fmla="*/ 0 w 14"/>
                  <a:gd name="T19" fmla="*/ 0 h 833"/>
                  <a:gd name="T20" fmla="*/ 1 w 14"/>
                  <a:gd name="T21" fmla="*/ 0 h 833"/>
                  <a:gd name="T22" fmla="*/ 1 w 14"/>
                  <a:gd name="T23" fmla="*/ 0 h 833"/>
                  <a:gd name="T24" fmla="*/ 1 w 14"/>
                  <a:gd name="T25" fmla="*/ 0 h 833"/>
                  <a:gd name="T26" fmla="*/ 1 w 14"/>
                  <a:gd name="T27" fmla="*/ 0 h 833"/>
                  <a:gd name="T28" fmla="*/ 1 w 14"/>
                  <a:gd name="T29" fmla="*/ 0 h 833"/>
                  <a:gd name="T30" fmla="*/ 1 w 14"/>
                  <a:gd name="T31" fmla="*/ 0 h 833"/>
                  <a:gd name="T32" fmla="*/ 1 w 14"/>
                  <a:gd name="T33" fmla="*/ 0 h 833"/>
                  <a:gd name="T34" fmla="*/ 1 w 14"/>
                  <a:gd name="T35" fmla="*/ 0 h 833"/>
                  <a:gd name="T36" fmla="*/ 1 w 14"/>
                  <a:gd name="T37" fmla="*/ 0 h 833"/>
                  <a:gd name="T38" fmla="*/ 1 w 14"/>
                  <a:gd name="T39" fmla="*/ 0 h 833"/>
                  <a:gd name="T40" fmla="*/ 1 w 14"/>
                  <a:gd name="T41" fmla="*/ 0 h 833"/>
                  <a:gd name="T42" fmla="*/ 1 w 14"/>
                  <a:gd name="T43" fmla="*/ 0 h 8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
                  <a:gd name="T67" fmla="*/ 0 h 833"/>
                  <a:gd name="T68" fmla="*/ 14 w 14"/>
                  <a:gd name="T69" fmla="*/ 833 h 8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 h="833">
                    <a:moveTo>
                      <a:pt x="1" y="0"/>
                    </a:moveTo>
                    <a:lnTo>
                      <a:pt x="5" y="2"/>
                    </a:lnTo>
                    <a:lnTo>
                      <a:pt x="8" y="2"/>
                    </a:lnTo>
                    <a:lnTo>
                      <a:pt x="11" y="3"/>
                    </a:lnTo>
                    <a:lnTo>
                      <a:pt x="14" y="4"/>
                    </a:lnTo>
                    <a:lnTo>
                      <a:pt x="13" y="108"/>
                    </a:lnTo>
                    <a:lnTo>
                      <a:pt x="10" y="110"/>
                    </a:lnTo>
                    <a:lnTo>
                      <a:pt x="7" y="111"/>
                    </a:lnTo>
                    <a:lnTo>
                      <a:pt x="3" y="113"/>
                    </a:lnTo>
                    <a:lnTo>
                      <a:pt x="0" y="114"/>
                    </a:lnTo>
                    <a:lnTo>
                      <a:pt x="1" y="0"/>
                    </a:lnTo>
                    <a:close/>
                    <a:moveTo>
                      <a:pt x="1" y="284"/>
                    </a:moveTo>
                    <a:lnTo>
                      <a:pt x="3" y="287"/>
                    </a:lnTo>
                    <a:lnTo>
                      <a:pt x="7" y="289"/>
                    </a:lnTo>
                    <a:lnTo>
                      <a:pt x="10" y="291"/>
                    </a:lnTo>
                    <a:lnTo>
                      <a:pt x="14" y="294"/>
                    </a:lnTo>
                    <a:lnTo>
                      <a:pt x="14" y="833"/>
                    </a:lnTo>
                    <a:lnTo>
                      <a:pt x="10" y="832"/>
                    </a:lnTo>
                    <a:lnTo>
                      <a:pt x="8" y="832"/>
                    </a:lnTo>
                    <a:lnTo>
                      <a:pt x="5" y="832"/>
                    </a:lnTo>
                    <a:lnTo>
                      <a:pt x="1" y="832"/>
                    </a:lnTo>
                    <a:lnTo>
                      <a:pt x="1" y="284"/>
                    </a:lnTo>
                    <a:close/>
                  </a:path>
                </a:pathLst>
              </a:custGeom>
              <a:solidFill>
                <a:srgbClr val="DE5E00"/>
              </a:solidFill>
              <a:ln w="9525">
                <a:noFill/>
                <a:round/>
              </a:ln>
            </p:spPr>
            <p:txBody>
              <a:bodyPr/>
              <a:lstStyle/>
              <a:p>
                <a:endParaRPr lang="zh-CN" altLang="en-US"/>
              </a:p>
            </p:txBody>
          </p:sp>
          <p:sp>
            <p:nvSpPr>
              <p:cNvPr id="18064" name="Freeform 523"/>
              <p:cNvSpPr>
                <a:spLocks noEditPoints="1"/>
              </p:cNvSpPr>
              <p:nvPr/>
            </p:nvSpPr>
            <p:spPr bwMode="auto">
              <a:xfrm>
                <a:off x="1673" y="1068"/>
                <a:ext cx="7" cy="415"/>
              </a:xfrm>
              <a:custGeom>
                <a:avLst/>
                <a:gdLst>
                  <a:gd name="T0" fmla="*/ 1 w 13"/>
                  <a:gd name="T1" fmla="*/ 0 h 830"/>
                  <a:gd name="T2" fmla="*/ 1 w 13"/>
                  <a:gd name="T3" fmla="*/ 1 h 830"/>
                  <a:gd name="T4" fmla="*/ 1 w 13"/>
                  <a:gd name="T5" fmla="*/ 1 h 830"/>
                  <a:gd name="T6" fmla="*/ 1 w 13"/>
                  <a:gd name="T7" fmla="*/ 1 h 830"/>
                  <a:gd name="T8" fmla="*/ 1 w 13"/>
                  <a:gd name="T9" fmla="*/ 1 h 830"/>
                  <a:gd name="T10" fmla="*/ 1 w 13"/>
                  <a:gd name="T11" fmla="*/ 1 h 830"/>
                  <a:gd name="T12" fmla="*/ 1 w 13"/>
                  <a:gd name="T13" fmla="*/ 1 h 830"/>
                  <a:gd name="T14" fmla="*/ 1 w 13"/>
                  <a:gd name="T15" fmla="*/ 1 h 830"/>
                  <a:gd name="T16" fmla="*/ 1 w 13"/>
                  <a:gd name="T17" fmla="*/ 1 h 830"/>
                  <a:gd name="T18" fmla="*/ 0 w 13"/>
                  <a:gd name="T19" fmla="*/ 1 h 830"/>
                  <a:gd name="T20" fmla="*/ 1 w 13"/>
                  <a:gd name="T21" fmla="*/ 0 h 830"/>
                  <a:gd name="T22" fmla="*/ 1 w 13"/>
                  <a:gd name="T23" fmla="*/ 1 h 830"/>
                  <a:gd name="T24" fmla="*/ 1 w 13"/>
                  <a:gd name="T25" fmla="*/ 1 h 830"/>
                  <a:gd name="T26" fmla="*/ 1 w 13"/>
                  <a:gd name="T27" fmla="*/ 1 h 830"/>
                  <a:gd name="T28" fmla="*/ 1 w 13"/>
                  <a:gd name="T29" fmla="*/ 1 h 830"/>
                  <a:gd name="T30" fmla="*/ 1 w 13"/>
                  <a:gd name="T31" fmla="*/ 1 h 830"/>
                  <a:gd name="T32" fmla="*/ 1 w 13"/>
                  <a:gd name="T33" fmla="*/ 1 h 830"/>
                  <a:gd name="T34" fmla="*/ 1 w 13"/>
                  <a:gd name="T35" fmla="*/ 1 h 830"/>
                  <a:gd name="T36" fmla="*/ 1 w 13"/>
                  <a:gd name="T37" fmla="*/ 1 h 830"/>
                  <a:gd name="T38" fmla="*/ 1 w 13"/>
                  <a:gd name="T39" fmla="*/ 1 h 830"/>
                  <a:gd name="T40" fmla="*/ 1 w 13"/>
                  <a:gd name="T41" fmla="*/ 1 h 830"/>
                  <a:gd name="T42" fmla="*/ 1 w 13"/>
                  <a:gd name="T43" fmla="*/ 1 h 8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830"/>
                  <a:gd name="T68" fmla="*/ 13 w 13"/>
                  <a:gd name="T69" fmla="*/ 830 h 8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830">
                    <a:moveTo>
                      <a:pt x="1" y="0"/>
                    </a:moveTo>
                    <a:lnTo>
                      <a:pt x="4" y="1"/>
                    </a:lnTo>
                    <a:lnTo>
                      <a:pt x="8" y="1"/>
                    </a:lnTo>
                    <a:lnTo>
                      <a:pt x="11" y="2"/>
                    </a:lnTo>
                    <a:lnTo>
                      <a:pt x="13" y="3"/>
                    </a:lnTo>
                    <a:lnTo>
                      <a:pt x="13" y="101"/>
                    </a:lnTo>
                    <a:lnTo>
                      <a:pt x="10" y="102"/>
                    </a:lnTo>
                    <a:lnTo>
                      <a:pt x="6" y="102"/>
                    </a:lnTo>
                    <a:lnTo>
                      <a:pt x="3" y="103"/>
                    </a:lnTo>
                    <a:lnTo>
                      <a:pt x="0" y="104"/>
                    </a:lnTo>
                    <a:lnTo>
                      <a:pt x="1" y="0"/>
                    </a:lnTo>
                    <a:close/>
                    <a:moveTo>
                      <a:pt x="1" y="290"/>
                    </a:moveTo>
                    <a:lnTo>
                      <a:pt x="3" y="292"/>
                    </a:lnTo>
                    <a:lnTo>
                      <a:pt x="6" y="293"/>
                    </a:lnTo>
                    <a:lnTo>
                      <a:pt x="10" y="295"/>
                    </a:lnTo>
                    <a:lnTo>
                      <a:pt x="13" y="296"/>
                    </a:lnTo>
                    <a:lnTo>
                      <a:pt x="13" y="830"/>
                    </a:lnTo>
                    <a:lnTo>
                      <a:pt x="10" y="829"/>
                    </a:lnTo>
                    <a:lnTo>
                      <a:pt x="8" y="829"/>
                    </a:lnTo>
                    <a:lnTo>
                      <a:pt x="4" y="829"/>
                    </a:lnTo>
                    <a:lnTo>
                      <a:pt x="1" y="829"/>
                    </a:lnTo>
                    <a:lnTo>
                      <a:pt x="1" y="290"/>
                    </a:lnTo>
                    <a:close/>
                  </a:path>
                </a:pathLst>
              </a:custGeom>
              <a:solidFill>
                <a:srgbClr val="DF5F00"/>
              </a:solidFill>
              <a:ln w="9525">
                <a:noFill/>
                <a:round/>
              </a:ln>
            </p:spPr>
            <p:txBody>
              <a:bodyPr/>
              <a:lstStyle/>
              <a:p>
                <a:endParaRPr lang="zh-CN" altLang="en-US"/>
              </a:p>
            </p:txBody>
          </p:sp>
          <p:sp>
            <p:nvSpPr>
              <p:cNvPr id="18065" name="Freeform 524"/>
              <p:cNvSpPr>
                <a:spLocks noEditPoints="1"/>
              </p:cNvSpPr>
              <p:nvPr/>
            </p:nvSpPr>
            <p:spPr bwMode="auto">
              <a:xfrm>
                <a:off x="1680" y="1070"/>
                <a:ext cx="6" cy="414"/>
              </a:xfrm>
              <a:custGeom>
                <a:avLst/>
                <a:gdLst>
                  <a:gd name="T0" fmla="*/ 0 w 13"/>
                  <a:gd name="T1" fmla="*/ 0 h 828"/>
                  <a:gd name="T2" fmla="*/ 0 w 13"/>
                  <a:gd name="T3" fmla="*/ 1 h 828"/>
                  <a:gd name="T4" fmla="*/ 0 w 13"/>
                  <a:gd name="T5" fmla="*/ 1 h 828"/>
                  <a:gd name="T6" fmla="*/ 0 w 13"/>
                  <a:gd name="T7" fmla="*/ 1 h 828"/>
                  <a:gd name="T8" fmla="*/ 0 w 13"/>
                  <a:gd name="T9" fmla="*/ 1 h 828"/>
                  <a:gd name="T10" fmla="*/ 0 w 13"/>
                  <a:gd name="T11" fmla="*/ 1 h 828"/>
                  <a:gd name="T12" fmla="*/ 0 w 13"/>
                  <a:gd name="T13" fmla="*/ 1 h 828"/>
                  <a:gd name="T14" fmla="*/ 0 w 13"/>
                  <a:gd name="T15" fmla="*/ 1 h 828"/>
                  <a:gd name="T16" fmla="*/ 0 w 13"/>
                  <a:gd name="T17" fmla="*/ 1 h 828"/>
                  <a:gd name="T18" fmla="*/ 0 w 13"/>
                  <a:gd name="T19" fmla="*/ 1 h 828"/>
                  <a:gd name="T20" fmla="*/ 0 w 13"/>
                  <a:gd name="T21" fmla="*/ 0 h 828"/>
                  <a:gd name="T22" fmla="*/ 0 w 13"/>
                  <a:gd name="T23" fmla="*/ 1 h 828"/>
                  <a:gd name="T24" fmla="*/ 0 w 13"/>
                  <a:gd name="T25" fmla="*/ 1 h 828"/>
                  <a:gd name="T26" fmla="*/ 0 w 13"/>
                  <a:gd name="T27" fmla="*/ 1 h 828"/>
                  <a:gd name="T28" fmla="*/ 0 w 13"/>
                  <a:gd name="T29" fmla="*/ 1 h 828"/>
                  <a:gd name="T30" fmla="*/ 0 w 13"/>
                  <a:gd name="T31" fmla="*/ 1 h 828"/>
                  <a:gd name="T32" fmla="*/ 0 w 13"/>
                  <a:gd name="T33" fmla="*/ 1 h 828"/>
                  <a:gd name="T34" fmla="*/ 0 w 13"/>
                  <a:gd name="T35" fmla="*/ 1 h 828"/>
                  <a:gd name="T36" fmla="*/ 0 w 13"/>
                  <a:gd name="T37" fmla="*/ 1 h 828"/>
                  <a:gd name="T38" fmla="*/ 0 w 13"/>
                  <a:gd name="T39" fmla="*/ 1 h 828"/>
                  <a:gd name="T40" fmla="*/ 0 w 13"/>
                  <a:gd name="T41" fmla="*/ 1 h 828"/>
                  <a:gd name="T42" fmla="*/ 0 w 13"/>
                  <a:gd name="T43" fmla="*/ 1 h 828"/>
                  <a:gd name="T44" fmla="*/ 0 w 13"/>
                  <a:gd name="T45" fmla="*/ 1 h 828"/>
                  <a:gd name="T46" fmla="*/ 0 w 13"/>
                  <a:gd name="T47" fmla="*/ 1 h 828"/>
                  <a:gd name="T48" fmla="*/ 0 w 13"/>
                  <a:gd name="T49" fmla="*/ 1 h 828"/>
                  <a:gd name="T50" fmla="*/ 0 w 13"/>
                  <a:gd name="T51" fmla="*/ 1 h 8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
                  <a:gd name="T79" fmla="*/ 0 h 828"/>
                  <a:gd name="T80" fmla="*/ 13 w 13"/>
                  <a:gd name="T81" fmla="*/ 828 h 8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 h="828">
                    <a:moveTo>
                      <a:pt x="0" y="0"/>
                    </a:moveTo>
                    <a:lnTo>
                      <a:pt x="4" y="1"/>
                    </a:lnTo>
                    <a:lnTo>
                      <a:pt x="7" y="3"/>
                    </a:lnTo>
                    <a:lnTo>
                      <a:pt x="10" y="4"/>
                    </a:lnTo>
                    <a:lnTo>
                      <a:pt x="13" y="5"/>
                    </a:lnTo>
                    <a:lnTo>
                      <a:pt x="13" y="95"/>
                    </a:lnTo>
                    <a:lnTo>
                      <a:pt x="9" y="96"/>
                    </a:lnTo>
                    <a:lnTo>
                      <a:pt x="6" y="96"/>
                    </a:lnTo>
                    <a:lnTo>
                      <a:pt x="2" y="97"/>
                    </a:lnTo>
                    <a:lnTo>
                      <a:pt x="0" y="98"/>
                    </a:lnTo>
                    <a:lnTo>
                      <a:pt x="0" y="0"/>
                    </a:lnTo>
                    <a:close/>
                    <a:moveTo>
                      <a:pt x="0" y="293"/>
                    </a:moveTo>
                    <a:lnTo>
                      <a:pt x="1" y="295"/>
                    </a:lnTo>
                    <a:lnTo>
                      <a:pt x="2" y="295"/>
                    </a:lnTo>
                    <a:lnTo>
                      <a:pt x="5" y="296"/>
                    </a:lnTo>
                    <a:lnTo>
                      <a:pt x="6" y="297"/>
                    </a:lnTo>
                    <a:lnTo>
                      <a:pt x="8" y="298"/>
                    </a:lnTo>
                    <a:lnTo>
                      <a:pt x="9" y="298"/>
                    </a:lnTo>
                    <a:lnTo>
                      <a:pt x="12" y="299"/>
                    </a:lnTo>
                    <a:lnTo>
                      <a:pt x="13" y="300"/>
                    </a:lnTo>
                    <a:lnTo>
                      <a:pt x="13" y="828"/>
                    </a:lnTo>
                    <a:lnTo>
                      <a:pt x="9" y="828"/>
                    </a:lnTo>
                    <a:lnTo>
                      <a:pt x="7" y="827"/>
                    </a:lnTo>
                    <a:lnTo>
                      <a:pt x="4" y="827"/>
                    </a:lnTo>
                    <a:lnTo>
                      <a:pt x="0" y="827"/>
                    </a:lnTo>
                    <a:lnTo>
                      <a:pt x="0" y="293"/>
                    </a:lnTo>
                    <a:close/>
                  </a:path>
                </a:pathLst>
              </a:custGeom>
              <a:solidFill>
                <a:srgbClr val="E06000"/>
              </a:solidFill>
              <a:ln w="9525">
                <a:noFill/>
                <a:round/>
              </a:ln>
            </p:spPr>
            <p:txBody>
              <a:bodyPr/>
              <a:lstStyle/>
              <a:p>
                <a:endParaRPr lang="zh-CN" altLang="en-US"/>
              </a:p>
            </p:txBody>
          </p:sp>
          <p:sp>
            <p:nvSpPr>
              <p:cNvPr id="18066" name="Freeform 525"/>
              <p:cNvSpPr>
                <a:spLocks noEditPoints="1"/>
              </p:cNvSpPr>
              <p:nvPr/>
            </p:nvSpPr>
            <p:spPr bwMode="auto">
              <a:xfrm>
                <a:off x="1686" y="1072"/>
                <a:ext cx="6" cy="413"/>
              </a:xfrm>
              <a:custGeom>
                <a:avLst/>
                <a:gdLst>
                  <a:gd name="T0" fmla="*/ 0 w 12"/>
                  <a:gd name="T1" fmla="*/ 0 h 824"/>
                  <a:gd name="T2" fmla="*/ 1 w 12"/>
                  <a:gd name="T3" fmla="*/ 1 h 824"/>
                  <a:gd name="T4" fmla="*/ 1 w 12"/>
                  <a:gd name="T5" fmla="*/ 1 h 824"/>
                  <a:gd name="T6" fmla="*/ 1 w 12"/>
                  <a:gd name="T7" fmla="*/ 1 h 824"/>
                  <a:gd name="T8" fmla="*/ 1 w 12"/>
                  <a:gd name="T9" fmla="*/ 1 h 824"/>
                  <a:gd name="T10" fmla="*/ 1 w 12"/>
                  <a:gd name="T11" fmla="*/ 1 h 824"/>
                  <a:gd name="T12" fmla="*/ 1 w 12"/>
                  <a:gd name="T13" fmla="*/ 1 h 824"/>
                  <a:gd name="T14" fmla="*/ 1 w 12"/>
                  <a:gd name="T15" fmla="*/ 1 h 824"/>
                  <a:gd name="T16" fmla="*/ 1 w 12"/>
                  <a:gd name="T17" fmla="*/ 1 h 824"/>
                  <a:gd name="T18" fmla="*/ 0 w 12"/>
                  <a:gd name="T19" fmla="*/ 1 h 824"/>
                  <a:gd name="T20" fmla="*/ 0 w 12"/>
                  <a:gd name="T21" fmla="*/ 0 h 824"/>
                  <a:gd name="T22" fmla="*/ 0 w 12"/>
                  <a:gd name="T23" fmla="*/ 1 h 824"/>
                  <a:gd name="T24" fmla="*/ 1 w 12"/>
                  <a:gd name="T25" fmla="*/ 1 h 824"/>
                  <a:gd name="T26" fmla="*/ 1 w 12"/>
                  <a:gd name="T27" fmla="*/ 1 h 824"/>
                  <a:gd name="T28" fmla="*/ 1 w 12"/>
                  <a:gd name="T29" fmla="*/ 1 h 824"/>
                  <a:gd name="T30" fmla="*/ 1 w 12"/>
                  <a:gd name="T31" fmla="*/ 1 h 824"/>
                  <a:gd name="T32" fmla="*/ 1 w 12"/>
                  <a:gd name="T33" fmla="*/ 1 h 824"/>
                  <a:gd name="T34" fmla="*/ 1 w 12"/>
                  <a:gd name="T35" fmla="*/ 1 h 824"/>
                  <a:gd name="T36" fmla="*/ 1 w 12"/>
                  <a:gd name="T37" fmla="*/ 1 h 824"/>
                  <a:gd name="T38" fmla="*/ 1 w 12"/>
                  <a:gd name="T39" fmla="*/ 1 h 824"/>
                  <a:gd name="T40" fmla="*/ 0 w 12"/>
                  <a:gd name="T41" fmla="*/ 1 h 824"/>
                  <a:gd name="T42" fmla="*/ 0 w 12"/>
                  <a:gd name="T43" fmla="*/ 1 h 8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824"/>
                  <a:gd name="T68" fmla="*/ 12 w 12"/>
                  <a:gd name="T69" fmla="*/ 824 h 8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824">
                    <a:moveTo>
                      <a:pt x="0" y="0"/>
                    </a:moveTo>
                    <a:lnTo>
                      <a:pt x="3" y="1"/>
                    </a:lnTo>
                    <a:lnTo>
                      <a:pt x="7" y="1"/>
                    </a:lnTo>
                    <a:lnTo>
                      <a:pt x="9" y="2"/>
                    </a:lnTo>
                    <a:lnTo>
                      <a:pt x="12" y="3"/>
                    </a:lnTo>
                    <a:lnTo>
                      <a:pt x="12" y="88"/>
                    </a:lnTo>
                    <a:lnTo>
                      <a:pt x="9" y="90"/>
                    </a:lnTo>
                    <a:lnTo>
                      <a:pt x="5" y="90"/>
                    </a:lnTo>
                    <a:lnTo>
                      <a:pt x="2" y="90"/>
                    </a:lnTo>
                    <a:lnTo>
                      <a:pt x="0" y="90"/>
                    </a:lnTo>
                    <a:lnTo>
                      <a:pt x="0" y="0"/>
                    </a:lnTo>
                    <a:close/>
                    <a:moveTo>
                      <a:pt x="0" y="295"/>
                    </a:moveTo>
                    <a:lnTo>
                      <a:pt x="3" y="297"/>
                    </a:lnTo>
                    <a:lnTo>
                      <a:pt x="7" y="298"/>
                    </a:lnTo>
                    <a:lnTo>
                      <a:pt x="9" y="299"/>
                    </a:lnTo>
                    <a:lnTo>
                      <a:pt x="12" y="300"/>
                    </a:lnTo>
                    <a:lnTo>
                      <a:pt x="12" y="824"/>
                    </a:lnTo>
                    <a:lnTo>
                      <a:pt x="9" y="824"/>
                    </a:lnTo>
                    <a:lnTo>
                      <a:pt x="7" y="823"/>
                    </a:lnTo>
                    <a:lnTo>
                      <a:pt x="3" y="823"/>
                    </a:lnTo>
                    <a:lnTo>
                      <a:pt x="0" y="823"/>
                    </a:lnTo>
                    <a:lnTo>
                      <a:pt x="0" y="295"/>
                    </a:lnTo>
                    <a:close/>
                  </a:path>
                </a:pathLst>
              </a:custGeom>
              <a:solidFill>
                <a:srgbClr val="E06100"/>
              </a:solidFill>
              <a:ln w="9525">
                <a:noFill/>
                <a:round/>
              </a:ln>
            </p:spPr>
            <p:txBody>
              <a:bodyPr/>
              <a:lstStyle/>
              <a:p>
                <a:endParaRPr lang="zh-CN" altLang="en-US"/>
              </a:p>
            </p:txBody>
          </p:sp>
          <p:sp>
            <p:nvSpPr>
              <p:cNvPr id="18067" name="Freeform 526"/>
              <p:cNvSpPr>
                <a:spLocks noEditPoints="1"/>
              </p:cNvSpPr>
              <p:nvPr/>
            </p:nvSpPr>
            <p:spPr bwMode="auto">
              <a:xfrm>
                <a:off x="1692" y="1074"/>
                <a:ext cx="6" cy="411"/>
              </a:xfrm>
              <a:custGeom>
                <a:avLst/>
                <a:gdLst>
                  <a:gd name="T0" fmla="*/ 0 w 13"/>
                  <a:gd name="T1" fmla="*/ 0 h 822"/>
                  <a:gd name="T2" fmla="*/ 0 w 13"/>
                  <a:gd name="T3" fmla="*/ 1 h 822"/>
                  <a:gd name="T4" fmla="*/ 0 w 13"/>
                  <a:gd name="T5" fmla="*/ 1 h 822"/>
                  <a:gd name="T6" fmla="*/ 0 w 13"/>
                  <a:gd name="T7" fmla="*/ 1 h 822"/>
                  <a:gd name="T8" fmla="*/ 0 w 13"/>
                  <a:gd name="T9" fmla="*/ 1 h 822"/>
                  <a:gd name="T10" fmla="*/ 0 w 13"/>
                  <a:gd name="T11" fmla="*/ 1 h 822"/>
                  <a:gd name="T12" fmla="*/ 0 w 13"/>
                  <a:gd name="T13" fmla="*/ 1 h 822"/>
                  <a:gd name="T14" fmla="*/ 0 w 13"/>
                  <a:gd name="T15" fmla="*/ 1 h 822"/>
                  <a:gd name="T16" fmla="*/ 0 w 13"/>
                  <a:gd name="T17" fmla="*/ 1 h 822"/>
                  <a:gd name="T18" fmla="*/ 0 w 13"/>
                  <a:gd name="T19" fmla="*/ 1 h 822"/>
                  <a:gd name="T20" fmla="*/ 0 w 13"/>
                  <a:gd name="T21" fmla="*/ 0 h 822"/>
                  <a:gd name="T22" fmla="*/ 0 w 13"/>
                  <a:gd name="T23" fmla="*/ 1 h 822"/>
                  <a:gd name="T24" fmla="*/ 0 w 13"/>
                  <a:gd name="T25" fmla="*/ 1 h 822"/>
                  <a:gd name="T26" fmla="*/ 0 w 13"/>
                  <a:gd name="T27" fmla="*/ 1 h 822"/>
                  <a:gd name="T28" fmla="*/ 0 w 13"/>
                  <a:gd name="T29" fmla="*/ 1 h 822"/>
                  <a:gd name="T30" fmla="*/ 0 w 13"/>
                  <a:gd name="T31" fmla="*/ 1 h 822"/>
                  <a:gd name="T32" fmla="*/ 0 w 13"/>
                  <a:gd name="T33" fmla="*/ 1 h 822"/>
                  <a:gd name="T34" fmla="*/ 0 w 13"/>
                  <a:gd name="T35" fmla="*/ 1 h 822"/>
                  <a:gd name="T36" fmla="*/ 0 w 13"/>
                  <a:gd name="T37" fmla="*/ 1 h 822"/>
                  <a:gd name="T38" fmla="*/ 0 w 13"/>
                  <a:gd name="T39" fmla="*/ 1 h 822"/>
                  <a:gd name="T40" fmla="*/ 0 w 13"/>
                  <a:gd name="T41" fmla="*/ 1 h 822"/>
                  <a:gd name="T42" fmla="*/ 0 w 13"/>
                  <a:gd name="T43" fmla="*/ 1 h 8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822"/>
                  <a:gd name="T68" fmla="*/ 13 w 13"/>
                  <a:gd name="T69" fmla="*/ 822 h 8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822">
                    <a:moveTo>
                      <a:pt x="0" y="0"/>
                    </a:moveTo>
                    <a:lnTo>
                      <a:pt x="4" y="2"/>
                    </a:lnTo>
                    <a:lnTo>
                      <a:pt x="7" y="3"/>
                    </a:lnTo>
                    <a:lnTo>
                      <a:pt x="9" y="4"/>
                    </a:lnTo>
                    <a:lnTo>
                      <a:pt x="13" y="5"/>
                    </a:lnTo>
                    <a:lnTo>
                      <a:pt x="13" y="85"/>
                    </a:lnTo>
                    <a:lnTo>
                      <a:pt x="9" y="85"/>
                    </a:lnTo>
                    <a:lnTo>
                      <a:pt x="7" y="85"/>
                    </a:lnTo>
                    <a:lnTo>
                      <a:pt x="4" y="85"/>
                    </a:lnTo>
                    <a:lnTo>
                      <a:pt x="0" y="85"/>
                    </a:lnTo>
                    <a:lnTo>
                      <a:pt x="0" y="0"/>
                    </a:lnTo>
                    <a:close/>
                    <a:moveTo>
                      <a:pt x="0" y="297"/>
                    </a:moveTo>
                    <a:lnTo>
                      <a:pt x="4" y="298"/>
                    </a:lnTo>
                    <a:lnTo>
                      <a:pt x="7" y="298"/>
                    </a:lnTo>
                    <a:lnTo>
                      <a:pt x="11" y="299"/>
                    </a:lnTo>
                    <a:lnTo>
                      <a:pt x="13" y="300"/>
                    </a:lnTo>
                    <a:lnTo>
                      <a:pt x="13" y="822"/>
                    </a:lnTo>
                    <a:lnTo>
                      <a:pt x="9" y="822"/>
                    </a:lnTo>
                    <a:lnTo>
                      <a:pt x="7" y="822"/>
                    </a:lnTo>
                    <a:lnTo>
                      <a:pt x="4" y="822"/>
                    </a:lnTo>
                    <a:lnTo>
                      <a:pt x="0" y="821"/>
                    </a:lnTo>
                    <a:lnTo>
                      <a:pt x="0" y="297"/>
                    </a:lnTo>
                    <a:close/>
                  </a:path>
                </a:pathLst>
              </a:custGeom>
              <a:solidFill>
                <a:srgbClr val="E16100"/>
              </a:solidFill>
              <a:ln w="9525">
                <a:noFill/>
                <a:round/>
              </a:ln>
            </p:spPr>
            <p:txBody>
              <a:bodyPr/>
              <a:lstStyle/>
              <a:p>
                <a:endParaRPr lang="zh-CN" altLang="en-US"/>
              </a:p>
            </p:txBody>
          </p:sp>
          <p:sp>
            <p:nvSpPr>
              <p:cNvPr id="18068" name="Freeform 527"/>
              <p:cNvSpPr>
                <a:spLocks noEditPoints="1"/>
              </p:cNvSpPr>
              <p:nvPr/>
            </p:nvSpPr>
            <p:spPr bwMode="auto">
              <a:xfrm>
                <a:off x="1698" y="1076"/>
                <a:ext cx="7" cy="410"/>
              </a:xfrm>
              <a:custGeom>
                <a:avLst/>
                <a:gdLst>
                  <a:gd name="T0" fmla="*/ 0 w 12"/>
                  <a:gd name="T1" fmla="*/ 0 h 819"/>
                  <a:gd name="T2" fmla="*/ 1 w 12"/>
                  <a:gd name="T3" fmla="*/ 1 h 819"/>
                  <a:gd name="T4" fmla="*/ 1 w 12"/>
                  <a:gd name="T5" fmla="*/ 1 h 819"/>
                  <a:gd name="T6" fmla="*/ 1 w 12"/>
                  <a:gd name="T7" fmla="*/ 1 h 819"/>
                  <a:gd name="T8" fmla="*/ 1 w 12"/>
                  <a:gd name="T9" fmla="*/ 1 h 819"/>
                  <a:gd name="T10" fmla="*/ 1 w 12"/>
                  <a:gd name="T11" fmla="*/ 1 h 819"/>
                  <a:gd name="T12" fmla="*/ 1 w 12"/>
                  <a:gd name="T13" fmla="*/ 1 h 819"/>
                  <a:gd name="T14" fmla="*/ 1 w 12"/>
                  <a:gd name="T15" fmla="*/ 1 h 819"/>
                  <a:gd name="T16" fmla="*/ 1 w 12"/>
                  <a:gd name="T17" fmla="*/ 1 h 819"/>
                  <a:gd name="T18" fmla="*/ 0 w 12"/>
                  <a:gd name="T19" fmla="*/ 1 h 819"/>
                  <a:gd name="T20" fmla="*/ 0 w 12"/>
                  <a:gd name="T21" fmla="*/ 0 h 819"/>
                  <a:gd name="T22" fmla="*/ 0 w 12"/>
                  <a:gd name="T23" fmla="*/ 1 h 819"/>
                  <a:gd name="T24" fmla="*/ 1 w 12"/>
                  <a:gd name="T25" fmla="*/ 1 h 819"/>
                  <a:gd name="T26" fmla="*/ 1 w 12"/>
                  <a:gd name="T27" fmla="*/ 1 h 819"/>
                  <a:gd name="T28" fmla="*/ 1 w 12"/>
                  <a:gd name="T29" fmla="*/ 1 h 819"/>
                  <a:gd name="T30" fmla="*/ 1 w 12"/>
                  <a:gd name="T31" fmla="*/ 1 h 819"/>
                  <a:gd name="T32" fmla="*/ 1 w 12"/>
                  <a:gd name="T33" fmla="*/ 1 h 819"/>
                  <a:gd name="T34" fmla="*/ 1 w 12"/>
                  <a:gd name="T35" fmla="*/ 1 h 819"/>
                  <a:gd name="T36" fmla="*/ 1 w 12"/>
                  <a:gd name="T37" fmla="*/ 1 h 819"/>
                  <a:gd name="T38" fmla="*/ 1 w 12"/>
                  <a:gd name="T39" fmla="*/ 1 h 819"/>
                  <a:gd name="T40" fmla="*/ 0 w 12"/>
                  <a:gd name="T41" fmla="*/ 1 h 819"/>
                  <a:gd name="T42" fmla="*/ 0 w 12"/>
                  <a:gd name="T43" fmla="*/ 1 h 8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819"/>
                  <a:gd name="T68" fmla="*/ 12 w 12"/>
                  <a:gd name="T69" fmla="*/ 819 h 8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819">
                    <a:moveTo>
                      <a:pt x="0" y="0"/>
                    </a:moveTo>
                    <a:lnTo>
                      <a:pt x="3" y="1"/>
                    </a:lnTo>
                    <a:lnTo>
                      <a:pt x="7" y="2"/>
                    </a:lnTo>
                    <a:lnTo>
                      <a:pt x="9" y="3"/>
                    </a:lnTo>
                    <a:lnTo>
                      <a:pt x="12" y="5"/>
                    </a:lnTo>
                    <a:lnTo>
                      <a:pt x="12" y="82"/>
                    </a:lnTo>
                    <a:lnTo>
                      <a:pt x="9" y="82"/>
                    </a:lnTo>
                    <a:lnTo>
                      <a:pt x="6" y="82"/>
                    </a:lnTo>
                    <a:lnTo>
                      <a:pt x="2" y="82"/>
                    </a:lnTo>
                    <a:lnTo>
                      <a:pt x="0" y="80"/>
                    </a:lnTo>
                    <a:lnTo>
                      <a:pt x="0" y="0"/>
                    </a:lnTo>
                    <a:close/>
                    <a:moveTo>
                      <a:pt x="0" y="295"/>
                    </a:moveTo>
                    <a:lnTo>
                      <a:pt x="3" y="297"/>
                    </a:lnTo>
                    <a:lnTo>
                      <a:pt x="7" y="297"/>
                    </a:lnTo>
                    <a:lnTo>
                      <a:pt x="9" y="298"/>
                    </a:lnTo>
                    <a:lnTo>
                      <a:pt x="12" y="298"/>
                    </a:lnTo>
                    <a:lnTo>
                      <a:pt x="12" y="819"/>
                    </a:lnTo>
                    <a:lnTo>
                      <a:pt x="9" y="819"/>
                    </a:lnTo>
                    <a:lnTo>
                      <a:pt x="7" y="819"/>
                    </a:lnTo>
                    <a:lnTo>
                      <a:pt x="3" y="819"/>
                    </a:lnTo>
                    <a:lnTo>
                      <a:pt x="0" y="817"/>
                    </a:lnTo>
                    <a:lnTo>
                      <a:pt x="0" y="295"/>
                    </a:lnTo>
                    <a:close/>
                  </a:path>
                </a:pathLst>
              </a:custGeom>
              <a:solidFill>
                <a:srgbClr val="E26200"/>
              </a:solidFill>
              <a:ln w="9525">
                <a:noFill/>
                <a:round/>
              </a:ln>
            </p:spPr>
            <p:txBody>
              <a:bodyPr/>
              <a:lstStyle/>
              <a:p>
                <a:endParaRPr lang="zh-CN" altLang="en-US"/>
              </a:p>
            </p:txBody>
          </p:sp>
          <p:sp>
            <p:nvSpPr>
              <p:cNvPr id="18069" name="Freeform 528"/>
              <p:cNvSpPr>
                <a:spLocks noEditPoints="1"/>
              </p:cNvSpPr>
              <p:nvPr/>
            </p:nvSpPr>
            <p:spPr bwMode="auto">
              <a:xfrm>
                <a:off x="1705" y="1079"/>
                <a:ext cx="7" cy="408"/>
              </a:xfrm>
              <a:custGeom>
                <a:avLst/>
                <a:gdLst>
                  <a:gd name="T0" fmla="*/ 0 w 14"/>
                  <a:gd name="T1" fmla="*/ 0 h 816"/>
                  <a:gd name="T2" fmla="*/ 1 w 14"/>
                  <a:gd name="T3" fmla="*/ 1 h 816"/>
                  <a:gd name="T4" fmla="*/ 1 w 14"/>
                  <a:gd name="T5" fmla="*/ 1 h 816"/>
                  <a:gd name="T6" fmla="*/ 1 w 14"/>
                  <a:gd name="T7" fmla="*/ 1 h 816"/>
                  <a:gd name="T8" fmla="*/ 1 w 14"/>
                  <a:gd name="T9" fmla="*/ 1 h 816"/>
                  <a:gd name="T10" fmla="*/ 1 w 14"/>
                  <a:gd name="T11" fmla="*/ 1 h 816"/>
                  <a:gd name="T12" fmla="*/ 1 w 14"/>
                  <a:gd name="T13" fmla="*/ 1 h 816"/>
                  <a:gd name="T14" fmla="*/ 1 w 14"/>
                  <a:gd name="T15" fmla="*/ 1 h 816"/>
                  <a:gd name="T16" fmla="*/ 1 w 14"/>
                  <a:gd name="T17" fmla="*/ 1 h 816"/>
                  <a:gd name="T18" fmla="*/ 0 w 14"/>
                  <a:gd name="T19" fmla="*/ 1 h 816"/>
                  <a:gd name="T20" fmla="*/ 0 w 14"/>
                  <a:gd name="T21" fmla="*/ 0 h 816"/>
                  <a:gd name="T22" fmla="*/ 0 w 14"/>
                  <a:gd name="T23" fmla="*/ 1 h 816"/>
                  <a:gd name="T24" fmla="*/ 1 w 14"/>
                  <a:gd name="T25" fmla="*/ 1 h 816"/>
                  <a:gd name="T26" fmla="*/ 1 w 14"/>
                  <a:gd name="T27" fmla="*/ 1 h 816"/>
                  <a:gd name="T28" fmla="*/ 1 w 14"/>
                  <a:gd name="T29" fmla="*/ 1 h 816"/>
                  <a:gd name="T30" fmla="*/ 1 w 14"/>
                  <a:gd name="T31" fmla="*/ 1 h 816"/>
                  <a:gd name="T32" fmla="*/ 1 w 14"/>
                  <a:gd name="T33" fmla="*/ 1 h 816"/>
                  <a:gd name="T34" fmla="*/ 1 w 14"/>
                  <a:gd name="T35" fmla="*/ 1 h 816"/>
                  <a:gd name="T36" fmla="*/ 1 w 14"/>
                  <a:gd name="T37" fmla="*/ 1 h 816"/>
                  <a:gd name="T38" fmla="*/ 1 w 14"/>
                  <a:gd name="T39" fmla="*/ 1 h 816"/>
                  <a:gd name="T40" fmla="*/ 0 w 14"/>
                  <a:gd name="T41" fmla="*/ 1 h 816"/>
                  <a:gd name="T42" fmla="*/ 0 w 14"/>
                  <a:gd name="T43" fmla="*/ 1 h 8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
                  <a:gd name="T67" fmla="*/ 0 h 816"/>
                  <a:gd name="T68" fmla="*/ 14 w 14"/>
                  <a:gd name="T69" fmla="*/ 816 h 8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 h="816">
                    <a:moveTo>
                      <a:pt x="0" y="0"/>
                    </a:moveTo>
                    <a:lnTo>
                      <a:pt x="4" y="1"/>
                    </a:lnTo>
                    <a:lnTo>
                      <a:pt x="7" y="2"/>
                    </a:lnTo>
                    <a:lnTo>
                      <a:pt x="11" y="4"/>
                    </a:lnTo>
                    <a:lnTo>
                      <a:pt x="14" y="5"/>
                    </a:lnTo>
                    <a:lnTo>
                      <a:pt x="14" y="80"/>
                    </a:lnTo>
                    <a:lnTo>
                      <a:pt x="11" y="79"/>
                    </a:lnTo>
                    <a:lnTo>
                      <a:pt x="7" y="78"/>
                    </a:lnTo>
                    <a:lnTo>
                      <a:pt x="4" y="78"/>
                    </a:lnTo>
                    <a:lnTo>
                      <a:pt x="0" y="77"/>
                    </a:lnTo>
                    <a:lnTo>
                      <a:pt x="0" y="0"/>
                    </a:lnTo>
                    <a:close/>
                    <a:moveTo>
                      <a:pt x="0" y="293"/>
                    </a:moveTo>
                    <a:lnTo>
                      <a:pt x="4" y="294"/>
                    </a:lnTo>
                    <a:lnTo>
                      <a:pt x="7" y="294"/>
                    </a:lnTo>
                    <a:lnTo>
                      <a:pt x="11" y="294"/>
                    </a:lnTo>
                    <a:lnTo>
                      <a:pt x="14" y="294"/>
                    </a:lnTo>
                    <a:lnTo>
                      <a:pt x="14" y="816"/>
                    </a:lnTo>
                    <a:lnTo>
                      <a:pt x="11" y="815"/>
                    </a:lnTo>
                    <a:lnTo>
                      <a:pt x="7" y="815"/>
                    </a:lnTo>
                    <a:lnTo>
                      <a:pt x="4" y="815"/>
                    </a:lnTo>
                    <a:lnTo>
                      <a:pt x="0" y="814"/>
                    </a:lnTo>
                    <a:lnTo>
                      <a:pt x="0" y="293"/>
                    </a:lnTo>
                    <a:close/>
                  </a:path>
                </a:pathLst>
              </a:custGeom>
              <a:solidFill>
                <a:srgbClr val="E36300"/>
              </a:solidFill>
              <a:ln w="9525">
                <a:noFill/>
                <a:round/>
              </a:ln>
            </p:spPr>
            <p:txBody>
              <a:bodyPr/>
              <a:lstStyle/>
              <a:p>
                <a:endParaRPr lang="zh-CN" altLang="en-US"/>
              </a:p>
            </p:txBody>
          </p:sp>
          <p:sp>
            <p:nvSpPr>
              <p:cNvPr id="18070" name="Freeform 529"/>
              <p:cNvSpPr>
                <a:spLocks noEditPoints="1"/>
              </p:cNvSpPr>
              <p:nvPr/>
            </p:nvSpPr>
            <p:spPr bwMode="auto">
              <a:xfrm>
                <a:off x="1712" y="1082"/>
                <a:ext cx="6" cy="405"/>
              </a:xfrm>
              <a:custGeom>
                <a:avLst/>
                <a:gdLst>
                  <a:gd name="T0" fmla="*/ 0 w 13"/>
                  <a:gd name="T1" fmla="*/ 0 h 812"/>
                  <a:gd name="T2" fmla="*/ 0 w 13"/>
                  <a:gd name="T3" fmla="*/ 0 h 812"/>
                  <a:gd name="T4" fmla="*/ 0 w 13"/>
                  <a:gd name="T5" fmla="*/ 0 h 812"/>
                  <a:gd name="T6" fmla="*/ 0 w 13"/>
                  <a:gd name="T7" fmla="*/ 0 h 812"/>
                  <a:gd name="T8" fmla="*/ 0 w 13"/>
                  <a:gd name="T9" fmla="*/ 0 h 812"/>
                  <a:gd name="T10" fmla="*/ 0 w 13"/>
                  <a:gd name="T11" fmla="*/ 0 h 812"/>
                  <a:gd name="T12" fmla="*/ 0 w 13"/>
                  <a:gd name="T13" fmla="*/ 0 h 812"/>
                  <a:gd name="T14" fmla="*/ 0 w 13"/>
                  <a:gd name="T15" fmla="*/ 0 h 812"/>
                  <a:gd name="T16" fmla="*/ 0 w 13"/>
                  <a:gd name="T17" fmla="*/ 0 h 812"/>
                  <a:gd name="T18" fmla="*/ 0 w 13"/>
                  <a:gd name="T19" fmla="*/ 0 h 812"/>
                  <a:gd name="T20" fmla="*/ 0 w 13"/>
                  <a:gd name="T21" fmla="*/ 0 h 812"/>
                  <a:gd name="T22" fmla="*/ 0 w 13"/>
                  <a:gd name="T23" fmla="*/ 0 h 812"/>
                  <a:gd name="T24" fmla="*/ 0 w 13"/>
                  <a:gd name="T25" fmla="*/ 0 h 812"/>
                  <a:gd name="T26" fmla="*/ 0 w 13"/>
                  <a:gd name="T27" fmla="*/ 0 h 812"/>
                  <a:gd name="T28" fmla="*/ 0 w 13"/>
                  <a:gd name="T29" fmla="*/ 0 h 812"/>
                  <a:gd name="T30" fmla="*/ 0 w 13"/>
                  <a:gd name="T31" fmla="*/ 0 h 812"/>
                  <a:gd name="T32" fmla="*/ 0 w 13"/>
                  <a:gd name="T33" fmla="*/ 0 h 812"/>
                  <a:gd name="T34" fmla="*/ 0 w 13"/>
                  <a:gd name="T35" fmla="*/ 0 h 812"/>
                  <a:gd name="T36" fmla="*/ 0 w 13"/>
                  <a:gd name="T37" fmla="*/ 0 h 812"/>
                  <a:gd name="T38" fmla="*/ 0 w 13"/>
                  <a:gd name="T39" fmla="*/ 0 h 812"/>
                  <a:gd name="T40" fmla="*/ 0 w 13"/>
                  <a:gd name="T41" fmla="*/ 0 h 812"/>
                  <a:gd name="T42" fmla="*/ 0 w 13"/>
                  <a:gd name="T43" fmla="*/ 0 h 8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812"/>
                  <a:gd name="T68" fmla="*/ 13 w 13"/>
                  <a:gd name="T69" fmla="*/ 812 h 8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812">
                    <a:moveTo>
                      <a:pt x="0" y="0"/>
                    </a:moveTo>
                    <a:lnTo>
                      <a:pt x="3" y="1"/>
                    </a:lnTo>
                    <a:lnTo>
                      <a:pt x="7" y="3"/>
                    </a:lnTo>
                    <a:lnTo>
                      <a:pt x="9" y="5"/>
                    </a:lnTo>
                    <a:lnTo>
                      <a:pt x="13" y="6"/>
                    </a:lnTo>
                    <a:lnTo>
                      <a:pt x="13" y="78"/>
                    </a:lnTo>
                    <a:lnTo>
                      <a:pt x="9" y="77"/>
                    </a:lnTo>
                    <a:lnTo>
                      <a:pt x="6" y="76"/>
                    </a:lnTo>
                    <a:lnTo>
                      <a:pt x="2" y="75"/>
                    </a:lnTo>
                    <a:lnTo>
                      <a:pt x="0" y="75"/>
                    </a:lnTo>
                    <a:lnTo>
                      <a:pt x="0" y="0"/>
                    </a:lnTo>
                    <a:close/>
                    <a:moveTo>
                      <a:pt x="0" y="289"/>
                    </a:moveTo>
                    <a:lnTo>
                      <a:pt x="3" y="289"/>
                    </a:lnTo>
                    <a:lnTo>
                      <a:pt x="7" y="289"/>
                    </a:lnTo>
                    <a:lnTo>
                      <a:pt x="9" y="289"/>
                    </a:lnTo>
                    <a:lnTo>
                      <a:pt x="13" y="289"/>
                    </a:lnTo>
                    <a:lnTo>
                      <a:pt x="13" y="812"/>
                    </a:lnTo>
                    <a:lnTo>
                      <a:pt x="9" y="812"/>
                    </a:lnTo>
                    <a:lnTo>
                      <a:pt x="7" y="811"/>
                    </a:lnTo>
                    <a:lnTo>
                      <a:pt x="3" y="811"/>
                    </a:lnTo>
                    <a:lnTo>
                      <a:pt x="0" y="811"/>
                    </a:lnTo>
                    <a:lnTo>
                      <a:pt x="0" y="289"/>
                    </a:lnTo>
                    <a:close/>
                  </a:path>
                </a:pathLst>
              </a:custGeom>
              <a:solidFill>
                <a:srgbClr val="E36400"/>
              </a:solidFill>
              <a:ln w="9525">
                <a:noFill/>
                <a:round/>
              </a:ln>
            </p:spPr>
            <p:txBody>
              <a:bodyPr/>
              <a:lstStyle/>
              <a:p>
                <a:endParaRPr lang="zh-CN" altLang="en-US"/>
              </a:p>
            </p:txBody>
          </p:sp>
          <p:sp>
            <p:nvSpPr>
              <p:cNvPr id="18071" name="Freeform 530"/>
              <p:cNvSpPr>
                <a:spLocks noEditPoints="1"/>
              </p:cNvSpPr>
              <p:nvPr/>
            </p:nvSpPr>
            <p:spPr bwMode="auto">
              <a:xfrm>
                <a:off x="1718" y="1085"/>
                <a:ext cx="6" cy="403"/>
              </a:xfrm>
              <a:custGeom>
                <a:avLst/>
                <a:gdLst>
                  <a:gd name="T0" fmla="*/ 0 w 12"/>
                  <a:gd name="T1" fmla="*/ 0 h 807"/>
                  <a:gd name="T2" fmla="*/ 1 w 12"/>
                  <a:gd name="T3" fmla="*/ 0 h 807"/>
                  <a:gd name="T4" fmla="*/ 1 w 12"/>
                  <a:gd name="T5" fmla="*/ 0 h 807"/>
                  <a:gd name="T6" fmla="*/ 1 w 12"/>
                  <a:gd name="T7" fmla="*/ 0 h 807"/>
                  <a:gd name="T8" fmla="*/ 1 w 12"/>
                  <a:gd name="T9" fmla="*/ 0 h 807"/>
                  <a:gd name="T10" fmla="*/ 1 w 12"/>
                  <a:gd name="T11" fmla="*/ 0 h 807"/>
                  <a:gd name="T12" fmla="*/ 1 w 12"/>
                  <a:gd name="T13" fmla="*/ 0 h 807"/>
                  <a:gd name="T14" fmla="*/ 1 w 12"/>
                  <a:gd name="T15" fmla="*/ 0 h 807"/>
                  <a:gd name="T16" fmla="*/ 1 w 12"/>
                  <a:gd name="T17" fmla="*/ 0 h 807"/>
                  <a:gd name="T18" fmla="*/ 0 w 12"/>
                  <a:gd name="T19" fmla="*/ 0 h 807"/>
                  <a:gd name="T20" fmla="*/ 0 w 12"/>
                  <a:gd name="T21" fmla="*/ 0 h 807"/>
                  <a:gd name="T22" fmla="*/ 0 w 12"/>
                  <a:gd name="T23" fmla="*/ 0 h 807"/>
                  <a:gd name="T24" fmla="*/ 1 w 12"/>
                  <a:gd name="T25" fmla="*/ 0 h 807"/>
                  <a:gd name="T26" fmla="*/ 1 w 12"/>
                  <a:gd name="T27" fmla="*/ 0 h 807"/>
                  <a:gd name="T28" fmla="*/ 1 w 12"/>
                  <a:gd name="T29" fmla="*/ 0 h 807"/>
                  <a:gd name="T30" fmla="*/ 1 w 12"/>
                  <a:gd name="T31" fmla="*/ 0 h 807"/>
                  <a:gd name="T32" fmla="*/ 1 w 12"/>
                  <a:gd name="T33" fmla="*/ 0 h 807"/>
                  <a:gd name="T34" fmla="*/ 1 w 12"/>
                  <a:gd name="T35" fmla="*/ 0 h 807"/>
                  <a:gd name="T36" fmla="*/ 1 w 12"/>
                  <a:gd name="T37" fmla="*/ 0 h 807"/>
                  <a:gd name="T38" fmla="*/ 1 w 12"/>
                  <a:gd name="T39" fmla="*/ 0 h 807"/>
                  <a:gd name="T40" fmla="*/ 0 w 12"/>
                  <a:gd name="T41" fmla="*/ 0 h 807"/>
                  <a:gd name="T42" fmla="*/ 0 w 12"/>
                  <a:gd name="T43" fmla="*/ 0 h 8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807"/>
                  <a:gd name="T68" fmla="*/ 12 w 12"/>
                  <a:gd name="T69" fmla="*/ 807 h 8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807">
                    <a:moveTo>
                      <a:pt x="0" y="0"/>
                    </a:moveTo>
                    <a:lnTo>
                      <a:pt x="3" y="1"/>
                    </a:lnTo>
                    <a:lnTo>
                      <a:pt x="6" y="2"/>
                    </a:lnTo>
                    <a:lnTo>
                      <a:pt x="10" y="5"/>
                    </a:lnTo>
                    <a:lnTo>
                      <a:pt x="12" y="6"/>
                    </a:lnTo>
                    <a:lnTo>
                      <a:pt x="12" y="77"/>
                    </a:lnTo>
                    <a:lnTo>
                      <a:pt x="9" y="76"/>
                    </a:lnTo>
                    <a:lnTo>
                      <a:pt x="6" y="75"/>
                    </a:lnTo>
                    <a:lnTo>
                      <a:pt x="3" y="74"/>
                    </a:lnTo>
                    <a:lnTo>
                      <a:pt x="0" y="72"/>
                    </a:lnTo>
                    <a:lnTo>
                      <a:pt x="0" y="0"/>
                    </a:lnTo>
                    <a:close/>
                    <a:moveTo>
                      <a:pt x="0" y="283"/>
                    </a:moveTo>
                    <a:lnTo>
                      <a:pt x="3" y="283"/>
                    </a:lnTo>
                    <a:lnTo>
                      <a:pt x="6" y="282"/>
                    </a:lnTo>
                    <a:lnTo>
                      <a:pt x="9" y="282"/>
                    </a:lnTo>
                    <a:lnTo>
                      <a:pt x="12" y="282"/>
                    </a:lnTo>
                    <a:lnTo>
                      <a:pt x="12" y="807"/>
                    </a:lnTo>
                    <a:lnTo>
                      <a:pt x="9" y="807"/>
                    </a:lnTo>
                    <a:lnTo>
                      <a:pt x="6" y="806"/>
                    </a:lnTo>
                    <a:lnTo>
                      <a:pt x="3" y="806"/>
                    </a:lnTo>
                    <a:lnTo>
                      <a:pt x="0" y="806"/>
                    </a:lnTo>
                    <a:lnTo>
                      <a:pt x="0" y="283"/>
                    </a:lnTo>
                    <a:close/>
                  </a:path>
                </a:pathLst>
              </a:custGeom>
              <a:solidFill>
                <a:srgbClr val="E46400"/>
              </a:solidFill>
              <a:ln w="9525">
                <a:noFill/>
                <a:round/>
              </a:ln>
            </p:spPr>
            <p:txBody>
              <a:bodyPr/>
              <a:lstStyle/>
              <a:p>
                <a:endParaRPr lang="zh-CN" altLang="en-US"/>
              </a:p>
            </p:txBody>
          </p:sp>
          <p:sp>
            <p:nvSpPr>
              <p:cNvPr id="18072" name="Freeform 531"/>
              <p:cNvSpPr>
                <a:spLocks noEditPoints="1"/>
              </p:cNvSpPr>
              <p:nvPr/>
            </p:nvSpPr>
            <p:spPr bwMode="auto">
              <a:xfrm>
                <a:off x="1724" y="1087"/>
                <a:ext cx="6" cy="402"/>
              </a:xfrm>
              <a:custGeom>
                <a:avLst/>
                <a:gdLst>
                  <a:gd name="T0" fmla="*/ 0 w 13"/>
                  <a:gd name="T1" fmla="*/ 0 h 803"/>
                  <a:gd name="T2" fmla="*/ 0 w 13"/>
                  <a:gd name="T3" fmla="*/ 1 h 803"/>
                  <a:gd name="T4" fmla="*/ 0 w 13"/>
                  <a:gd name="T5" fmla="*/ 1 h 803"/>
                  <a:gd name="T6" fmla="*/ 0 w 13"/>
                  <a:gd name="T7" fmla="*/ 1 h 803"/>
                  <a:gd name="T8" fmla="*/ 0 w 13"/>
                  <a:gd name="T9" fmla="*/ 1 h 803"/>
                  <a:gd name="T10" fmla="*/ 0 w 13"/>
                  <a:gd name="T11" fmla="*/ 1 h 803"/>
                  <a:gd name="T12" fmla="*/ 0 w 13"/>
                  <a:gd name="T13" fmla="*/ 1 h 803"/>
                  <a:gd name="T14" fmla="*/ 0 w 13"/>
                  <a:gd name="T15" fmla="*/ 1 h 803"/>
                  <a:gd name="T16" fmla="*/ 0 w 13"/>
                  <a:gd name="T17" fmla="*/ 1 h 803"/>
                  <a:gd name="T18" fmla="*/ 0 w 13"/>
                  <a:gd name="T19" fmla="*/ 1 h 803"/>
                  <a:gd name="T20" fmla="*/ 0 w 13"/>
                  <a:gd name="T21" fmla="*/ 1 h 803"/>
                  <a:gd name="T22" fmla="*/ 0 w 13"/>
                  <a:gd name="T23" fmla="*/ 1 h 803"/>
                  <a:gd name="T24" fmla="*/ 0 w 13"/>
                  <a:gd name="T25" fmla="*/ 1 h 803"/>
                  <a:gd name="T26" fmla="*/ 0 w 13"/>
                  <a:gd name="T27" fmla="*/ 1 h 803"/>
                  <a:gd name="T28" fmla="*/ 0 w 13"/>
                  <a:gd name="T29" fmla="*/ 0 h 803"/>
                  <a:gd name="T30" fmla="*/ 0 w 13"/>
                  <a:gd name="T31" fmla="*/ 1 h 803"/>
                  <a:gd name="T32" fmla="*/ 0 w 13"/>
                  <a:gd name="T33" fmla="*/ 1 h 803"/>
                  <a:gd name="T34" fmla="*/ 0 w 13"/>
                  <a:gd name="T35" fmla="*/ 1 h 803"/>
                  <a:gd name="T36" fmla="*/ 0 w 13"/>
                  <a:gd name="T37" fmla="*/ 1 h 803"/>
                  <a:gd name="T38" fmla="*/ 0 w 13"/>
                  <a:gd name="T39" fmla="*/ 1 h 803"/>
                  <a:gd name="T40" fmla="*/ 0 w 13"/>
                  <a:gd name="T41" fmla="*/ 1 h 803"/>
                  <a:gd name="T42" fmla="*/ 0 w 13"/>
                  <a:gd name="T43" fmla="*/ 1 h 803"/>
                  <a:gd name="T44" fmla="*/ 0 w 13"/>
                  <a:gd name="T45" fmla="*/ 1 h 803"/>
                  <a:gd name="T46" fmla="*/ 0 w 13"/>
                  <a:gd name="T47" fmla="*/ 1 h 803"/>
                  <a:gd name="T48" fmla="*/ 0 w 13"/>
                  <a:gd name="T49" fmla="*/ 1 h 803"/>
                  <a:gd name="T50" fmla="*/ 0 w 13"/>
                  <a:gd name="T51" fmla="*/ 1 h 80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
                  <a:gd name="T79" fmla="*/ 0 h 803"/>
                  <a:gd name="T80" fmla="*/ 13 w 13"/>
                  <a:gd name="T81" fmla="*/ 803 h 80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 h="803">
                    <a:moveTo>
                      <a:pt x="0" y="0"/>
                    </a:moveTo>
                    <a:lnTo>
                      <a:pt x="4" y="1"/>
                    </a:lnTo>
                    <a:lnTo>
                      <a:pt x="7" y="2"/>
                    </a:lnTo>
                    <a:lnTo>
                      <a:pt x="10" y="4"/>
                    </a:lnTo>
                    <a:lnTo>
                      <a:pt x="13" y="6"/>
                    </a:lnTo>
                    <a:lnTo>
                      <a:pt x="13" y="77"/>
                    </a:lnTo>
                    <a:lnTo>
                      <a:pt x="12" y="76"/>
                    </a:lnTo>
                    <a:lnTo>
                      <a:pt x="9" y="75"/>
                    </a:lnTo>
                    <a:lnTo>
                      <a:pt x="8" y="75"/>
                    </a:lnTo>
                    <a:lnTo>
                      <a:pt x="6" y="73"/>
                    </a:lnTo>
                    <a:lnTo>
                      <a:pt x="5" y="72"/>
                    </a:lnTo>
                    <a:lnTo>
                      <a:pt x="4" y="72"/>
                    </a:lnTo>
                    <a:lnTo>
                      <a:pt x="1" y="71"/>
                    </a:lnTo>
                    <a:lnTo>
                      <a:pt x="0" y="71"/>
                    </a:lnTo>
                    <a:lnTo>
                      <a:pt x="0" y="0"/>
                    </a:lnTo>
                    <a:close/>
                    <a:moveTo>
                      <a:pt x="0" y="276"/>
                    </a:moveTo>
                    <a:lnTo>
                      <a:pt x="4" y="275"/>
                    </a:lnTo>
                    <a:lnTo>
                      <a:pt x="7" y="273"/>
                    </a:lnTo>
                    <a:lnTo>
                      <a:pt x="10" y="273"/>
                    </a:lnTo>
                    <a:lnTo>
                      <a:pt x="13" y="272"/>
                    </a:lnTo>
                    <a:lnTo>
                      <a:pt x="13" y="803"/>
                    </a:lnTo>
                    <a:lnTo>
                      <a:pt x="9" y="802"/>
                    </a:lnTo>
                    <a:lnTo>
                      <a:pt x="7" y="802"/>
                    </a:lnTo>
                    <a:lnTo>
                      <a:pt x="4" y="802"/>
                    </a:lnTo>
                    <a:lnTo>
                      <a:pt x="0" y="801"/>
                    </a:lnTo>
                    <a:lnTo>
                      <a:pt x="0" y="276"/>
                    </a:lnTo>
                    <a:close/>
                  </a:path>
                </a:pathLst>
              </a:custGeom>
              <a:solidFill>
                <a:srgbClr val="E56500"/>
              </a:solidFill>
              <a:ln w="9525">
                <a:noFill/>
                <a:round/>
              </a:ln>
            </p:spPr>
            <p:txBody>
              <a:bodyPr/>
              <a:lstStyle/>
              <a:p>
                <a:endParaRPr lang="zh-CN" altLang="en-US"/>
              </a:p>
            </p:txBody>
          </p:sp>
          <p:sp>
            <p:nvSpPr>
              <p:cNvPr id="18073" name="Freeform 532"/>
              <p:cNvSpPr>
                <a:spLocks noEditPoints="1"/>
              </p:cNvSpPr>
              <p:nvPr/>
            </p:nvSpPr>
            <p:spPr bwMode="auto">
              <a:xfrm>
                <a:off x="1730" y="1090"/>
                <a:ext cx="7" cy="400"/>
              </a:xfrm>
              <a:custGeom>
                <a:avLst/>
                <a:gdLst>
                  <a:gd name="T0" fmla="*/ 0 w 12"/>
                  <a:gd name="T1" fmla="*/ 0 h 799"/>
                  <a:gd name="T2" fmla="*/ 1 w 12"/>
                  <a:gd name="T3" fmla="*/ 1 h 799"/>
                  <a:gd name="T4" fmla="*/ 1 w 12"/>
                  <a:gd name="T5" fmla="*/ 1 h 799"/>
                  <a:gd name="T6" fmla="*/ 1 w 12"/>
                  <a:gd name="T7" fmla="*/ 1 h 799"/>
                  <a:gd name="T8" fmla="*/ 1 w 12"/>
                  <a:gd name="T9" fmla="*/ 1 h 799"/>
                  <a:gd name="T10" fmla="*/ 1 w 12"/>
                  <a:gd name="T11" fmla="*/ 1 h 799"/>
                  <a:gd name="T12" fmla="*/ 1 w 12"/>
                  <a:gd name="T13" fmla="*/ 1 h 799"/>
                  <a:gd name="T14" fmla="*/ 1 w 12"/>
                  <a:gd name="T15" fmla="*/ 1 h 799"/>
                  <a:gd name="T16" fmla="*/ 1 w 12"/>
                  <a:gd name="T17" fmla="*/ 1 h 799"/>
                  <a:gd name="T18" fmla="*/ 0 w 12"/>
                  <a:gd name="T19" fmla="*/ 1 h 799"/>
                  <a:gd name="T20" fmla="*/ 0 w 12"/>
                  <a:gd name="T21" fmla="*/ 0 h 799"/>
                  <a:gd name="T22" fmla="*/ 0 w 12"/>
                  <a:gd name="T23" fmla="*/ 1 h 799"/>
                  <a:gd name="T24" fmla="*/ 1 w 12"/>
                  <a:gd name="T25" fmla="*/ 1 h 799"/>
                  <a:gd name="T26" fmla="*/ 1 w 12"/>
                  <a:gd name="T27" fmla="*/ 1 h 799"/>
                  <a:gd name="T28" fmla="*/ 1 w 12"/>
                  <a:gd name="T29" fmla="*/ 1 h 799"/>
                  <a:gd name="T30" fmla="*/ 1 w 12"/>
                  <a:gd name="T31" fmla="*/ 1 h 799"/>
                  <a:gd name="T32" fmla="*/ 1 w 12"/>
                  <a:gd name="T33" fmla="*/ 1 h 799"/>
                  <a:gd name="T34" fmla="*/ 1 w 12"/>
                  <a:gd name="T35" fmla="*/ 1 h 799"/>
                  <a:gd name="T36" fmla="*/ 1 w 12"/>
                  <a:gd name="T37" fmla="*/ 1 h 799"/>
                  <a:gd name="T38" fmla="*/ 1 w 12"/>
                  <a:gd name="T39" fmla="*/ 1 h 799"/>
                  <a:gd name="T40" fmla="*/ 0 w 12"/>
                  <a:gd name="T41" fmla="*/ 1 h 799"/>
                  <a:gd name="T42" fmla="*/ 0 w 12"/>
                  <a:gd name="T43" fmla="*/ 1 h 7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799"/>
                  <a:gd name="T68" fmla="*/ 12 w 12"/>
                  <a:gd name="T69" fmla="*/ 799 h 79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799">
                    <a:moveTo>
                      <a:pt x="0" y="0"/>
                    </a:moveTo>
                    <a:lnTo>
                      <a:pt x="3" y="1"/>
                    </a:lnTo>
                    <a:lnTo>
                      <a:pt x="6" y="2"/>
                    </a:lnTo>
                    <a:lnTo>
                      <a:pt x="10" y="4"/>
                    </a:lnTo>
                    <a:lnTo>
                      <a:pt x="12" y="5"/>
                    </a:lnTo>
                    <a:lnTo>
                      <a:pt x="12" y="79"/>
                    </a:lnTo>
                    <a:lnTo>
                      <a:pt x="10" y="77"/>
                    </a:lnTo>
                    <a:lnTo>
                      <a:pt x="6" y="74"/>
                    </a:lnTo>
                    <a:lnTo>
                      <a:pt x="3" y="73"/>
                    </a:lnTo>
                    <a:lnTo>
                      <a:pt x="0" y="71"/>
                    </a:lnTo>
                    <a:lnTo>
                      <a:pt x="0" y="0"/>
                    </a:lnTo>
                    <a:close/>
                    <a:moveTo>
                      <a:pt x="0" y="266"/>
                    </a:moveTo>
                    <a:lnTo>
                      <a:pt x="3" y="265"/>
                    </a:lnTo>
                    <a:lnTo>
                      <a:pt x="6" y="264"/>
                    </a:lnTo>
                    <a:lnTo>
                      <a:pt x="10" y="264"/>
                    </a:lnTo>
                    <a:lnTo>
                      <a:pt x="12" y="263"/>
                    </a:lnTo>
                    <a:lnTo>
                      <a:pt x="12" y="799"/>
                    </a:lnTo>
                    <a:lnTo>
                      <a:pt x="9" y="797"/>
                    </a:lnTo>
                    <a:lnTo>
                      <a:pt x="6" y="797"/>
                    </a:lnTo>
                    <a:lnTo>
                      <a:pt x="3" y="797"/>
                    </a:lnTo>
                    <a:lnTo>
                      <a:pt x="0" y="797"/>
                    </a:lnTo>
                    <a:lnTo>
                      <a:pt x="0" y="266"/>
                    </a:lnTo>
                    <a:close/>
                  </a:path>
                </a:pathLst>
              </a:custGeom>
              <a:solidFill>
                <a:srgbClr val="E66600"/>
              </a:solidFill>
              <a:ln w="9525">
                <a:noFill/>
                <a:round/>
              </a:ln>
            </p:spPr>
            <p:txBody>
              <a:bodyPr/>
              <a:lstStyle/>
              <a:p>
                <a:endParaRPr lang="zh-CN" altLang="en-US"/>
              </a:p>
            </p:txBody>
          </p:sp>
          <p:sp>
            <p:nvSpPr>
              <p:cNvPr id="18074" name="Freeform 533"/>
              <p:cNvSpPr>
                <a:spLocks noEditPoints="1"/>
              </p:cNvSpPr>
              <p:nvPr/>
            </p:nvSpPr>
            <p:spPr bwMode="auto">
              <a:xfrm>
                <a:off x="1737" y="1093"/>
                <a:ext cx="6" cy="397"/>
              </a:xfrm>
              <a:custGeom>
                <a:avLst/>
                <a:gdLst>
                  <a:gd name="T0" fmla="*/ 0 w 13"/>
                  <a:gd name="T1" fmla="*/ 0 h 795"/>
                  <a:gd name="T2" fmla="*/ 0 w 13"/>
                  <a:gd name="T3" fmla="*/ 0 h 795"/>
                  <a:gd name="T4" fmla="*/ 0 w 13"/>
                  <a:gd name="T5" fmla="*/ 0 h 795"/>
                  <a:gd name="T6" fmla="*/ 0 w 13"/>
                  <a:gd name="T7" fmla="*/ 0 h 795"/>
                  <a:gd name="T8" fmla="*/ 0 w 13"/>
                  <a:gd name="T9" fmla="*/ 0 h 795"/>
                  <a:gd name="T10" fmla="*/ 0 w 13"/>
                  <a:gd name="T11" fmla="*/ 0 h 795"/>
                  <a:gd name="T12" fmla="*/ 0 w 13"/>
                  <a:gd name="T13" fmla="*/ 0 h 795"/>
                  <a:gd name="T14" fmla="*/ 0 w 13"/>
                  <a:gd name="T15" fmla="*/ 0 h 795"/>
                  <a:gd name="T16" fmla="*/ 0 w 13"/>
                  <a:gd name="T17" fmla="*/ 0 h 795"/>
                  <a:gd name="T18" fmla="*/ 0 w 13"/>
                  <a:gd name="T19" fmla="*/ 0 h 795"/>
                  <a:gd name="T20" fmla="*/ 0 w 13"/>
                  <a:gd name="T21" fmla="*/ 0 h 795"/>
                  <a:gd name="T22" fmla="*/ 0 w 13"/>
                  <a:gd name="T23" fmla="*/ 0 h 795"/>
                  <a:gd name="T24" fmla="*/ 0 w 13"/>
                  <a:gd name="T25" fmla="*/ 0 h 795"/>
                  <a:gd name="T26" fmla="*/ 0 w 13"/>
                  <a:gd name="T27" fmla="*/ 0 h 795"/>
                  <a:gd name="T28" fmla="*/ 0 w 13"/>
                  <a:gd name="T29" fmla="*/ 0 h 795"/>
                  <a:gd name="T30" fmla="*/ 0 w 13"/>
                  <a:gd name="T31" fmla="*/ 0 h 795"/>
                  <a:gd name="T32" fmla="*/ 0 w 13"/>
                  <a:gd name="T33" fmla="*/ 0 h 795"/>
                  <a:gd name="T34" fmla="*/ 0 w 13"/>
                  <a:gd name="T35" fmla="*/ 0 h 795"/>
                  <a:gd name="T36" fmla="*/ 0 w 13"/>
                  <a:gd name="T37" fmla="*/ 0 h 795"/>
                  <a:gd name="T38" fmla="*/ 0 w 13"/>
                  <a:gd name="T39" fmla="*/ 0 h 795"/>
                  <a:gd name="T40" fmla="*/ 0 w 13"/>
                  <a:gd name="T41" fmla="*/ 0 h 795"/>
                  <a:gd name="T42" fmla="*/ 0 w 13"/>
                  <a:gd name="T43" fmla="*/ 0 h 79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795"/>
                  <a:gd name="T68" fmla="*/ 13 w 13"/>
                  <a:gd name="T69" fmla="*/ 795 h 79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795">
                    <a:moveTo>
                      <a:pt x="0" y="0"/>
                    </a:moveTo>
                    <a:lnTo>
                      <a:pt x="4" y="1"/>
                    </a:lnTo>
                    <a:lnTo>
                      <a:pt x="7" y="4"/>
                    </a:lnTo>
                    <a:lnTo>
                      <a:pt x="10" y="5"/>
                    </a:lnTo>
                    <a:lnTo>
                      <a:pt x="13" y="7"/>
                    </a:lnTo>
                    <a:lnTo>
                      <a:pt x="13" y="84"/>
                    </a:lnTo>
                    <a:lnTo>
                      <a:pt x="10" y="82"/>
                    </a:lnTo>
                    <a:lnTo>
                      <a:pt x="7" y="78"/>
                    </a:lnTo>
                    <a:lnTo>
                      <a:pt x="4" y="76"/>
                    </a:lnTo>
                    <a:lnTo>
                      <a:pt x="0" y="74"/>
                    </a:lnTo>
                    <a:lnTo>
                      <a:pt x="0" y="0"/>
                    </a:lnTo>
                    <a:close/>
                    <a:moveTo>
                      <a:pt x="0" y="258"/>
                    </a:moveTo>
                    <a:lnTo>
                      <a:pt x="4" y="256"/>
                    </a:lnTo>
                    <a:lnTo>
                      <a:pt x="7" y="254"/>
                    </a:lnTo>
                    <a:lnTo>
                      <a:pt x="10" y="252"/>
                    </a:lnTo>
                    <a:lnTo>
                      <a:pt x="13" y="251"/>
                    </a:lnTo>
                    <a:lnTo>
                      <a:pt x="13" y="795"/>
                    </a:lnTo>
                    <a:lnTo>
                      <a:pt x="9" y="795"/>
                    </a:lnTo>
                    <a:lnTo>
                      <a:pt x="7" y="794"/>
                    </a:lnTo>
                    <a:lnTo>
                      <a:pt x="4" y="794"/>
                    </a:lnTo>
                    <a:lnTo>
                      <a:pt x="0" y="794"/>
                    </a:lnTo>
                    <a:lnTo>
                      <a:pt x="0" y="258"/>
                    </a:lnTo>
                    <a:close/>
                  </a:path>
                </a:pathLst>
              </a:custGeom>
              <a:solidFill>
                <a:srgbClr val="E66700"/>
              </a:solidFill>
              <a:ln w="9525">
                <a:noFill/>
                <a:round/>
              </a:ln>
            </p:spPr>
            <p:txBody>
              <a:bodyPr/>
              <a:lstStyle/>
              <a:p>
                <a:endParaRPr lang="zh-CN" altLang="en-US"/>
              </a:p>
            </p:txBody>
          </p:sp>
          <p:sp>
            <p:nvSpPr>
              <p:cNvPr id="18075" name="Freeform 534"/>
              <p:cNvSpPr>
                <a:spLocks noEditPoints="1"/>
              </p:cNvSpPr>
              <p:nvPr/>
            </p:nvSpPr>
            <p:spPr bwMode="auto">
              <a:xfrm>
                <a:off x="1743" y="1097"/>
                <a:ext cx="7" cy="394"/>
              </a:xfrm>
              <a:custGeom>
                <a:avLst/>
                <a:gdLst>
                  <a:gd name="T0" fmla="*/ 0 w 13"/>
                  <a:gd name="T1" fmla="*/ 0 h 789"/>
                  <a:gd name="T2" fmla="*/ 1 w 13"/>
                  <a:gd name="T3" fmla="*/ 0 h 789"/>
                  <a:gd name="T4" fmla="*/ 1 w 13"/>
                  <a:gd name="T5" fmla="*/ 0 h 789"/>
                  <a:gd name="T6" fmla="*/ 1 w 13"/>
                  <a:gd name="T7" fmla="*/ 0 h 789"/>
                  <a:gd name="T8" fmla="*/ 1 w 13"/>
                  <a:gd name="T9" fmla="*/ 0 h 789"/>
                  <a:gd name="T10" fmla="*/ 1 w 13"/>
                  <a:gd name="T11" fmla="*/ 0 h 789"/>
                  <a:gd name="T12" fmla="*/ 1 w 13"/>
                  <a:gd name="T13" fmla="*/ 0 h 789"/>
                  <a:gd name="T14" fmla="*/ 1 w 13"/>
                  <a:gd name="T15" fmla="*/ 0 h 789"/>
                  <a:gd name="T16" fmla="*/ 1 w 13"/>
                  <a:gd name="T17" fmla="*/ 0 h 789"/>
                  <a:gd name="T18" fmla="*/ 0 w 13"/>
                  <a:gd name="T19" fmla="*/ 0 h 789"/>
                  <a:gd name="T20" fmla="*/ 0 w 13"/>
                  <a:gd name="T21" fmla="*/ 0 h 789"/>
                  <a:gd name="T22" fmla="*/ 0 w 13"/>
                  <a:gd name="T23" fmla="*/ 0 h 789"/>
                  <a:gd name="T24" fmla="*/ 1 w 13"/>
                  <a:gd name="T25" fmla="*/ 0 h 789"/>
                  <a:gd name="T26" fmla="*/ 1 w 13"/>
                  <a:gd name="T27" fmla="*/ 0 h 789"/>
                  <a:gd name="T28" fmla="*/ 1 w 13"/>
                  <a:gd name="T29" fmla="*/ 0 h 789"/>
                  <a:gd name="T30" fmla="*/ 1 w 13"/>
                  <a:gd name="T31" fmla="*/ 0 h 789"/>
                  <a:gd name="T32" fmla="*/ 1 w 13"/>
                  <a:gd name="T33" fmla="*/ 0 h 789"/>
                  <a:gd name="T34" fmla="*/ 1 w 13"/>
                  <a:gd name="T35" fmla="*/ 0 h 789"/>
                  <a:gd name="T36" fmla="*/ 1 w 13"/>
                  <a:gd name="T37" fmla="*/ 0 h 789"/>
                  <a:gd name="T38" fmla="*/ 1 w 13"/>
                  <a:gd name="T39" fmla="*/ 0 h 789"/>
                  <a:gd name="T40" fmla="*/ 0 w 13"/>
                  <a:gd name="T41" fmla="*/ 0 h 789"/>
                  <a:gd name="T42" fmla="*/ 0 w 13"/>
                  <a:gd name="T43" fmla="*/ 0 h 7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789"/>
                  <a:gd name="T68" fmla="*/ 13 w 13"/>
                  <a:gd name="T69" fmla="*/ 789 h 7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789">
                    <a:moveTo>
                      <a:pt x="0" y="0"/>
                    </a:moveTo>
                    <a:lnTo>
                      <a:pt x="3" y="1"/>
                    </a:lnTo>
                    <a:lnTo>
                      <a:pt x="7" y="4"/>
                    </a:lnTo>
                    <a:lnTo>
                      <a:pt x="10" y="5"/>
                    </a:lnTo>
                    <a:lnTo>
                      <a:pt x="12" y="7"/>
                    </a:lnTo>
                    <a:lnTo>
                      <a:pt x="12" y="90"/>
                    </a:lnTo>
                    <a:lnTo>
                      <a:pt x="10" y="86"/>
                    </a:lnTo>
                    <a:lnTo>
                      <a:pt x="7" y="83"/>
                    </a:lnTo>
                    <a:lnTo>
                      <a:pt x="3" y="81"/>
                    </a:lnTo>
                    <a:lnTo>
                      <a:pt x="0" y="77"/>
                    </a:lnTo>
                    <a:lnTo>
                      <a:pt x="0" y="0"/>
                    </a:lnTo>
                    <a:close/>
                    <a:moveTo>
                      <a:pt x="0" y="244"/>
                    </a:moveTo>
                    <a:lnTo>
                      <a:pt x="3" y="242"/>
                    </a:lnTo>
                    <a:lnTo>
                      <a:pt x="7" y="239"/>
                    </a:lnTo>
                    <a:lnTo>
                      <a:pt x="10" y="237"/>
                    </a:lnTo>
                    <a:lnTo>
                      <a:pt x="13" y="235"/>
                    </a:lnTo>
                    <a:lnTo>
                      <a:pt x="12" y="789"/>
                    </a:lnTo>
                    <a:lnTo>
                      <a:pt x="9" y="789"/>
                    </a:lnTo>
                    <a:lnTo>
                      <a:pt x="7" y="789"/>
                    </a:lnTo>
                    <a:lnTo>
                      <a:pt x="3" y="789"/>
                    </a:lnTo>
                    <a:lnTo>
                      <a:pt x="0" y="788"/>
                    </a:lnTo>
                    <a:lnTo>
                      <a:pt x="0" y="244"/>
                    </a:lnTo>
                    <a:close/>
                  </a:path>
                </a:pathLst>
              </a:custGeom>
              <a:solidFill>
                <a:srgbClr val="E76700"/>
              </a:solidFill>
              <a:ln w="9525">
                <a:noFill/>
                <a:round/>
              </a:ln>
            </p:spPr>
            <p:txBody>
              <a:bodyPr/>
              <a:lstStyle/>
              <a:p>
                <a:endParaRPr lang="zh-CN" altLang="en-US"/>
              </a:p>
            </p:txBody>
          </p:sp>
          <p:sp>
            <p:nvSpPr>
              <p:cNvPr id="18076" name="Freeform 535"/>
              <p:cNvSpPr>
                <a:spLocks noEditPoints="1"/>
              </p:cNvSpPr>
              <p:nvPr/>
            </p:nvSpPr>
            <p:spPr bwMode="auto">
              <a:xfrm>
                <a:off x="1749" y="1100"/>
                <a:ext cx="6" cy="392"/>
              </a:xfrm>
              <a:custGeom>
                <a:avLst/>
                <a:gdLst>
                  <a:gd name="T0" fmla="*/ 0 w 13"/>
                  <a:gd name="T1" fmla="*/ 0 h 784"/>
                  <a:gd name="T2" fmla="*/ 0 w 13"/>
                  <a:gd name="T3" fmla="*/ 1 h 784"/>
                  <a:gd name="T4" fmla="*/ 0 w 13"/>
                  <a:gd name="T5" fmla="*/ 1 h 784"/>
                  <a:gd name="T6" fmla="*/ 0 w 13"/>
                  <a:gd name="T7" fmla="*/ 1 h 784"/>
                  <a:gd name="T8" fmla="*/ 0 w 13"/>
                  <a:gd name="T9" fmla="*/ 1 h 784"/>
                  <a:gd name="T10" fmla="*/ 0 w 13"/>
                  <a:gd name="T11" fmla="*/ 1 h 784"/>
                  <a:gd name="T12" fmla="*/ 0 w 13"/>
                  <a:gd name="T13" fmla="*/ 1 h 784"/>
                  <a:gd name="T14" fmla="*/ 0 w 13"/>
                  <a:gd name="T15" fmla="*/ 1 h 784"/>
                  <a:gd name="T16" fmla="*/ 0 w 13"/>
                  <a:gd name="T17" fmla="*/ 1 h 784"/>
                  <a:gd name="T18" fmla="*/ 0 w 13"/>
                  <a:gd name="T19" fmla="*/ 1 h 784"/>
                  <a:gd name="T20" fmla="*/ 0 w 13"/>
                  <a:gd name="T21" fmla="*/ 0 h 784"/>
                  <a:gd name="T22" fmla="*/ 0 w 13"/>
                  <a:gd name="T23" fmla="*/ 1 h 784"/>
                  <a:gd name="T24" fmla="*/ 0 w 13"/>
                  <a:gd name="T25" fmla="*/ 1 h 784"/>
                  <a:gd name="T26" fmla="*/ 0 w 13"/>
                  <a:gd name="T27" fmla="*/ 1 h 784"/>
                  <a:gd name="T28" fmla="*/ 0 w 13"/>
                  <a:gd name="T29" fmla="*/ 1 h 784"/>
                  <a:gd name="T30" fmla="*/ 0 w 13"/>
                  <a:gd name="T31" fmla="*/ 1 h 784"/>
                  <a:gd name="T32" fmla="*/ 0 w 13"/>
                  <a:gd name="T33" fmla="*/ 1 h 784"/>
                  <a:gd name="T34" fmla="*/ 0 w 13"/>
                  <a:gd name="T35" fmla="*/ 1 h 784"/>
                  <a:gd name="T36" fmla="*/ 0 w 13"/>
                  <a:gd name="T37" fmla="*/ 1 h 784"/>
                  <a:gd name="T38" fmla="*/ 0 w 13"/>
                  <a:gd name="T39" fmla="*/ 1 h 784"/>
                  <a:gd name="T40" fmla="*/ 0 w 13"/>
                  <a:gd name="T41" fmla="*/ 1 h 784"/>
                  <a:gd name="T42" fmla="*/ 0 w 13"/>
                  <a:gd name="T43" fmla="*/ 1 h 7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784"/>
                  <a:gd name="T68" fmla="*/ 13 w 13"/>
                  <a:gd name="T69" fmla="*/ 784 h 78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784">
                    <a:moveTo>
                      <a:pt x="0" y="0"/>
                    </a:moveTo>
                    <a:lnTo>
                      <a:pt x="4" y="2"/>
                    </a:lnTo>
                    <a:lnTo>
                      <a:pt x="7" y="5"/>
                    </a:lnTo>
                    <a:lnTo>
                      <a:pt x="9" y="6"/>
                    </a:lnTo>
                    <a:lnTo>
                      <a:pt x="13" y="8"/>
                    </a:lnTo>
                    <a:lnTo>
                      <a:pt x="13" y="99"/>
                    </a:lnTo>
                    <a:lnTo>
                      <a:pt x="11" y="94"/>
                    </a:lnTo>
                    <a:lnTo>
                      <a:pt x="7" y="91"/>
                    </a:lnTo>
                    <a:lnTo>
                      <a:pt x="4" y="87"/>
                    </a:lnTo>
                    <a:lnTo>
                      <a:pt x="0" y="83"/>
                    </a:lnTo>
                    <a:lnTo>
                      <a:pt x="0" y="0"/>
                    </a:lnTo>
                    <a:close/>
                    <a:moveTo>
                      <a:pt x="1" y="228"/>
                    </a:moveTo>
                    <a:lnTo>
                      <a:pt x="4" y="225"/>
                    </a:lnTo>
                    <a:lnTo>
                      <a:pt x="7" y="222"/>
                    </a:lnTo>
                    <a:lnTo>
                      <a:pt x="11" y="220"/>
                    </a:lnTo>
                    <a:lnTo>
                      <a:pt x="13" y="216"/>
                    </a:lnTo>
                    <a:lnTo>
                      <a:pt x="13" y="784"/>
                    </a:lnTo>
                    <a:lnTo>
                      <a:pt x="9" y="783"/>
                    </a:lnTo>
                    <a:lnTo>
                      <a:pt x="7" y="783"/>
                    </a:lnTo>
                    <a:lnTo>
                      <a:pt x="4" y="783"/>
                    </a:lnTo>
                    <a:lnTo>
                      <a:pt x="0" y="782"/>
                    </a:lnTo>
                    <a:lnTo>
                      <a:pt x="1" y="228"/>
                    </a:lnTo>
                    <a:close/>
                  </a:path>
                </a:pathLst>
              </a:custGeom>
              <a:solidFill>
                <a:srgbClr val="E86800"/>
              </a:solidFill>
              <a:ln w="9525">
                <a:noFill/>
                <a:round/>
              </a:ln>
            </p:spPr>
            <p:txBody>
              <a:bodyPr/>
              <a:lstStyle/>
              <a:p>
                <a:endParaRPr lang="zh-CN" altLang="en-US"/>
              </a:p>
            </p:txBody>
          </p:sp>
          <p:sp>
            <p:nvSpPr>
              <p:cNvPr id="18077" name="Freeform 536"/>
              <p:cNvSpPr>
                <a:spLocks noEditPoints="1"/>
              </p:cNvSpPr>
              <p:nvPr/>
            </p:nvSpPr>
            <p:spPr bwMode="auto">
              <a:xfrm>
                <a:off x="1755" y="1104"/>
                <a:ext cx="7" cy="389"/>
              </a:xfrm>
              <a:custGeom>
                <a:avLst/>
                <a:gdLst>
                  <a:gd name="T0" fmla="*/ 0 w 13"/>
                  <a:gd name="T1" fmla="*/ 0 h 777"/>
                  <a:gd name="T2" fmla="*/ 1 w 13"/>
                  <a:gd name="T3" fmla="*/ 1 h 777"/>
                  <a:gd name="T4" fmla="*/ 1 w 13"/>
                  <a:gd name="T5" fmla="*/ 1 h 777"/>
                  <a:gd name="T6" fmla="*/ 1 w 13"/>
                  <a:gd name="T7" fmla="*/ 1 h 777"/>
                  <a:gd name="T8" fmla="*/ 1 w 13"/>
                  <a:gd name="T9" fmla="*/ 1 h 777"/>
                  <a:gd name="T10" fmla="*/ 1 w 13"/>
                  <a:gd name="T11" fmla="*/ 1 h 777"/>
                  <a:gd name="T12" fmla="*/ 1 w 13"/>
                  <a:gd name="T13" fmla="*/ 1 h 777"/>
                  <a:gd name="T14" fmla="*/ 1 w 13"/>
                  <a:gd name="T15" fmla="*/ 1 h 777"/>
                  <a:gd name="T16" fmla="*/ 1 w 13"/>
                  <a:gd name="T17" fmla="*/ 1 h 777"/>
                  <a:gd name="T18" fmla="*/ 0 w 13"/>
                  <a:gd name="T19" fmla="*/ 1 h 777"/>
                  <a:gd name="T20" fmla="*/ 0 w 13"/>
                  <a:gd name="T21" fmla="*/ 0 h 777"/>
                  <a:gd name="T22" fmla="*/ 0 w 13"/>
                  <a:gd name="T23" fmla="*/ 1 h 777"/>
                  <a:gd name="T24" fmla="*/ 1 w 13"/>
                  <a:gd name="T25" fmla="*/ 1 h 777"/>
                  <a:gd name="T26" fmla="*/ 1 w 13"/>
                  <a:gd name="T27" fmla="*/ 1 h 777"/>
                  <a:gd name="T28" fmla="*/ 1 w 13"/>
                  <a:gd name="T29" fmla="*/ 1 h 777"/>
                  <a:gd name="T30" fmla="*/ 1 w 13"/>
                  <a:gd name="T31" fmla="*/ 1 h 777"/>
                  <a:gd name="T32" fmla="*/ 1 w 13"/>
                  <a:gd name="T33" fmla="*/ 1 h 777"/>
                  <a:gd name="T34" fmla="*/ 1 w 13"/>
                  <a:gd name="T35" fmla="*/ 1 h 777"/>
                  <a:gd name="T36" fmla="*/ 1 w 13"/>
                  <a:gd name="T37" fmla="*/ 1 h 777"/>
                  <a:gd name="T38" fmla="*/ 1 w 13"/>
                  <a:gd name="T39" fmla="*/ 1 h 777"/>
                  <a:gd name="T40" fmla="*/ 1 w 13"/>
                  <a:gd name="T41" fmla="*/ 1 h 777"/>
                  <a:gd name="T42" fmla="*/ 1 w 13"/>
                  <a:gd name="T43" fmla="*/ 1 h 777"/>
                  <a:gd name="T44" fmla="*/ 1 w 13"/>
                  <a:gd name="T45" fmla="*/ 1 h 777"/>
                  <a:gd name="T46" fmla="*/ 1 w 13"/>
                  <a:gd name="T47" fmla="*/ 1 h 777"/>
                  <a:gd name="T48" fmla="*/ 0 w 13"/>
                  <a:gd name="T49" fmla="*/ 1 h 777"/>
                  <a:gd name="T50" fmla="*/ 0 w 13"/>
                  <a:gd name="T51" fmla="*/ 1 h 77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
                  <a:gd name="T79" fmla="*/ 0 h 777"/>
                  <a:gd name="T80" fmla="*/ 13 w 13"/>
                  <a:gd name="T81" fmla="*/ 777 h 77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 h="777">
                    <a:moveTo>
                      <a:pt x="0" y="0"/>
                    </a:moveTo>
                    <a:lnTo>
                      <a:pt x="3" y="2"/>
                    </a:lnTo>
                    <a:lnTo>
                      <a:pt x="7" y="4"/>
                    </a:lnTo>
                    <a:lnTo>
                      <a:pt x="9" y="6"/>
                    </a:lnTo>
                    <a:lnTo>
                      <a:pt x="12" y="8"/>
                    </a:lnTo>
                    <a:lnTo>
                      <a:pt x="13" y="117"/>
                    </a:lnTo>
                    <a:lnTo>
                      <a:pt x="11" y="111"/>
                    </a:lnTo>
                    <a:lnTo>
                      <a:pt x="8" y="104"/>
                    </a:lnTo>
                    <a:lnTo>
                      <a:pt x="4" y="98"/>
                    </a:lnTo>
                    <a:lnTo>
                      <a:pt x="0" y="91"/>
                    </a:lnTo>
                    <a:lnTo>
                      <a:pt x="0" y="0"/>
                    </a:lnTo>
                    <a:close/>
                    <a:moveTo>
                      <a:pt x="0" y="208"/>
                    </a:moveTo>
                    <a:lnTo>
                      <a:pt x="3" y="205"/>
                    </a:lnTo>
                    <a:lnTo>
                      <a:pt x="6" y="200"/>
                    </a:lnTo>
                    <a:lnTo>
                      <a:pt x="9" y="194"/>
                    </a:lnTo>
                    <a:lnTo>
                      <a:pt x="11" y="190"/>
                    </a:lnTo>
                    <a:lnTo>
                      <a:pt x="11" y="189"/>
                    </a:lnTo>
                    <a:lnTo>
                      <a:pt x="12" y="188"/>
                    </a:lnTo>
                    <a:lnTo>
                      <a:pt x="12" y="186"/>
                    </a:lnTo>
                    <a:lnTo>
                      <a:pt x="12" y="777"/>
                    </a:lnTo>
                    <a:lnTo>
                      <a:pt x="9" y="777"/>
                    </a:lnTo>
                    <a:lnTo>
                      <a:pt x="7" y="776"/>
                    </a:lnTo>
                    <a:lnTo>
                      <a:pt x="3" y="776"/>
                    </a:lnTo>
                    <a:lnTo>
                      <a:pt x="0" y="776"/>
                    </a:lnTo>
                    <a:lnTo>
                      <a:pt x="0" y="208"/>
                    </a:lnTo>
                    <a:close/>
                  </a:path>
                </a:pathLst>
              </a:custGeom>
              <a:solidFill>
                <a:srgbClr val="E96900"/>
              </a:solidFill>
              <a:ln w="9525">
                <a:noFill/>
                <a:round/>
              </a:ln>
            </p:spPr>
            <p:txBody>
              <a:bodyPr/>
              <a:lstStyle/>
              <a:p>
                <a:endParaRPr lang="zh-CN" altLang="en-US"/>
              </a:p>
            </p:txBody>
          </p:sp>
          <p:sp>
            <p:nvSpPr>
              <p:cNvPr id="18078" name="Freeform 537"/>
              <p:cNvSpPr/>
              <p:nvPr/>
            </p:nvSpPr>
            <p:spPr bwMode="auto">
              <a:xfrm>
                <a:off x="1762" y="1108"/>
                <a:ext cx="7" cy="386"/>
              </a:xfrm>
              <a:custGeom>
                <a:avLst/>
                <a:gdLst>
                  <a:gd name="T0" fmla="*/ 0 w 14"/>
                  <a:gd name="T1" fmla="*/ 0 h 772"/>
                  <a:gd name="T2" fmla="*/ 1 w 14"/>
                  <a:gd name="T3" fmla="*/ 1 h 772"/>
                  <a:gd name="T4" fmla="*/ 1 w 14"/>
                  <a:gd name="T5" fmla="*/ 1 h 772"/>
                  <a:gd name="T6" fmla="*/ 1 w 14"/>
                  <a:gd name="T7" fmla="*/ 1 h 772"/>
                  <a:gd name="T8" fmla="*/ 1 w 14"/>
                  <a:gd name="T9" fmla="*/ 1 h 772"/>
                  <a:gd name="T10" fmla="*/ 1 w 14"/>
                  <a:gd name="T11" fmla="*/ 1 h 772"/>
                  <a:gd name="T12" fmla="*/ 1 w 14"/>
                  <a:gd name="T13" fmla="*/ 1 h 772"/>
                  <a:gd name="T14" fmla="*/ 1 w 14"/>
                  <a:gd name="T15" fmla="*/ 1 h 772"/>
                  <a:gd name="T16" fmla="*/ 1 w 14"/>
                  <a:gd name="T17" fmla="*/ 1 h 772"/>
                  <a:gd name="T18" fmla="*/ 0 w 14"/>
                  <a:gd name="T19" fmla="*/ 1 h 772"/>
                  <a:gd name="T20" fmla="*/ 0 w 14"/>
                  <a:gd name="T21" fmla="*/ 1 h 772"/>
                  <a:gd name="T22" fmla="*/ 1 w 14"/>
                  <a:gd name="T23" fmla="*/ 1 h 772"/>
                  <a:gd name="T24" fmla="*/ 1 w 14"/>
                  <a:gd name="T25" fmla="*/ 1 h 772"/>
                  <a:gd name="T26" fmla="*/ 1 w 14"/>
                  <a:gd name="T27" fmla="*/ 1 h 772"/>
                  <a:gd name="T28" fmla="*/ 1 w 14"/>
                  <a:gd name="T29" fmla="*/ 1 h 772"/>
                  <a:gd name="T30" fmla="*/ 1 w 14"/>
                  <a:gd name="T31" fmla="*/ 1 h 772"/>
                  <a:gd name="T32" fmla="*/ 1 w 14"/>
                  <a:gd name="T33" fmla="*/ 1 h 772"/>
                  <a:gd name="T34" fmla="*/ 1 w 14"/>
                  <a:gd name="T35" fmla="*/ 1 h 772"/>
                  <a:gd name="T36" fmla="*/ 1 w 14"/>
                  <a:gd name="T37" fmla="*/ 1 h 772"/>
                  <a:gd name="T38" fmla="*/ 0 w 14"/>
                  <a:gd name="T39" fmla="*/ 0 h 7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772"/>
                  <a:gd name="T62" fmla="*/ 14 w 14"/>
                  <a:gd name="T63" fmla="*/ 772 h 7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772">
                    <a:moveTo>
                      <a:pt x="0" y="0"/>
                    </a:moveTo>
                    <a:lnTo>
                      <a:pt x="4" y="2"/>
                    </a:lnTo>
                    <a:lnTo>
                      <a:pt x="7" y="5"/>
                    </a:lnTo>
                    <a:lnTo>
                      <a:pt x="11" y="7"/>
                    </a:lnTo>
                    <a:lnTo>
                      <a:pt x="14" y="9"/>
                    </a:lnTo>
                    <a:lnTo>
                      <a:pt x="14" y="772"/>
                    </a:lnTo>
                    <a:lnTo>
                      <a:pt x="11" y="770"/>
                    </a:lnTo>
                    <a:lnTo>
                      <a:pt x="7" y="770"/>
                    </a:lnTo>
                    <a:lnTo>
                      <a:pt x="4" y="770"/>
                    </a:lnTo>
                    <a:lnTo>
                      <a:pt x="0" y="769"/>
                    </a:lnTo>
                    <a:lnTo>
                      <a:pt x="0" y="178"/>
                    </a:lnTo>
                    <a:lnTo>
                      <a:pt x="4" y="170"/>
                    </a:lnTo>
                    <a:lnTo>
                      <a:pt x="6" y="161"/>
                    </a:lnTo>
                    <a:lnTo>
                      <a:pt x="7" y="153"/>
                    </a:lnTo>
                    <a:lnTo>
                      <a:pt x="7" y="144"/>
                    </a:lnTo>
                    <a:lnTo>
                      <a:pt x="7" y="136"/>
                    </a:lnTo>
                    <a:lnTo>
                      <a:pt x="6" y="127"/>
                    </a:lnTo>
                    <a:lnTo>
                      <a:pt x="4" y="119"/>
                    </a:lnTo>
                    <a:lnTo>
                      <a:pt x="1" y="109"/>
                    </a:lnTo>
                    <a:lnTo>
                      <a:pt x="0" y="0"/>
                    </a:lnTo>
                    <a:close/>
                  </a:path>
                </a:pathLst>
              </a:custGeom>
              <a:solidFill>
                <a:srgbClr val="E96A00"/>
              </a:solidFill>
              <a:ln w="9525">
                <a:noFill/>
                <a:round/>
              </a:ln>
            </p:spPr>
            <p:txBody>
              <a:bodyPr/>
              <a:lstStyle/>
              <a:p>
                <a:endParaRPr lang="zh-CN" altLang="en-US"/>
              </a:p>
            </p:txBody>
          </p:sp>
          <p:sp>
            <p:nvSpPr>
              <p:cNvPr id="18079" name="Freeform 538"/>
              <p:cNvSpPr/>
              <p:nvPr/>
            </p:nvSpPr>
            <p:spPr bwMode="auto">
              <a:xfrm>
                <a:off x="1769" y="1113"/>
                <a:ext cx="6" cy="381"/>
              </a:xfrm>
              <a:custGeom>
                <a:avLst/>
                <a:gdLst>
                  <a:gd name="T0" fmla="*/ 0 w 13"/>
                  <a:gd name="T1" fmla="*/ 0 h 764"/>
                  <a:gd name="T2" fmla="*/ 0 w 13"/>
                  <a:gd name="T3" fmla="*/ 0 h 764"/>
                  <a:gd name="T4" fmla="*/ 0 w 13"/>
                  <a:gd name="T5" fmla="*/ 0 h 764"/>
                  <a:gd name="T6" fmla="*/ 0 w 13"/>
                  <a:gd name="T7" fmla="*/ 0 h 764"/>
                  <a:gd name="T8" fmla="*/ 0 w 13"/>
                  <a:gd name="T9" fmla="*/ 0 h 764"/>
                  <a:gd name="T10" fmla="*/ 0 w 13"/>
                  <a:gd name="T11" fmla="*/ 0 h 764"/>
                  <a:gd name="T12" fmla="*/ 0 w 13"/>
                  <a:gd name="T13" fmla="*/ 0 h 764"/>
                  <a:gd name="T14" fmla="*/ 0 w 13"/>
                  <a:gd name="T15" fmla="*/ 0 h 764"/>
                  <a:gd name="T16" fmla="*/ 0 w 13"/>
                  <a:gd name="T17" fmla="*/ 0 h 764"/>
                  <a:gd name="T18" fmla="*/ 0 w 13"/>
                  <a:gd name="T19" fmla="*/ 0 h 764"/>
                  <a:gd name="T20" fmla="*/ 0 w 13"/>
                  <a:gd name="T21" fmla="*/ 0 h 7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764"/>
                  <a:gd name="T35" fmla="*/ 13 w 13"/>
                  <a:gd name="T36" fmla="*/ 764 h 7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764">
                    <a:moveTo>
                      <a:pt x="0" y="0"/>
                    </a:moveTo>
                    <a:lnTo>
                      <a:pt x="3" y="3"/>
                    </a:lnTo>
                    <a:lnTo>
                      <a:pt x="7" y="5"/>
                    </a:lnTo>
                    <a:lnTo>
                      <a:pt x="9" y="7"/>
                    </a:lnTo>
                    <a:lnTo>
                      <a:pt x="13" y="10"/>
                    </a:lnTo>
                    <a:lnTo>
                      <a:pt x="13" y="764"/>
                    </a:lnTo>
                    <a:lnTo>
                      <a:pt x="9" y="764"/>
                    </a:lnTo>
                    <a:lnTo>
                      <a:pt x="7" y="763"/>
                    </a:lnTo>
                    <a:lnTo>
                      <a:pt x="3" y="763"/>
                    </a:lnTo>
                    <a:lnTo>
                      <a:pt x="0" y="763"/>
                    </a:lnTo>
                    <a:lnTo>
                      <a:pt x="0" y="0"/>
                    </a:lnTo>
                    <a:close/>
                  </a:path>
                </a:pathLst>
              </a:custGeom>
              <a:solidFill>
                <a:srgbClr val="EA6A00"/>
              </a:solidFill>
              <a:ln w="9525">
                <a:noFill/>
                <a:round/>
              </a:ln>
            </p:spPr>
            <p:txBody>
              <a:bodyPr/>
              <a:lstStyle/>
              <a:p>
                <a:endParaRPr lang="zh-CN" altLang="en-US"/>
              </a:p>
            </p:txBody>
          </p:sp>
          <p:sp>
            <p:nvSpPr>
              <p:cNvPr id="18080" name="Freeform 539"/>
              <p:cNvSpPr/>
              <p:nvPr/>
            </p:nvSpPr>
            <p:spPr bwMode="auto">
              <a:xfrm>
                <a:off x="1775" y="1117"/>
                <a:ext cx="6" cy="378"/>
              </a:xfrm>
              <a:custGeom>
                <a:avLst/>
                <a:gdLst>
                  <a:gd name="T0" fmla="*/ 0 w 12"/>
                  <a:gd name="T1" fmla="*/ 0 h 755"/>
                  <a:gd name="T2" fmla="*/ 1 w 12"/>
                  <a:gd name="T3" fmla="*/ 1 h 755"/>
                  <a:gd name="T4" fmla="*/ 1 w 12"/>
                  <a:gd name="T5" fmla="*/ 1 h 755"/>
                  <a:gd name="T6" fmla="*/ 1 w 12"/>
                  <a:gd name="T7" fmla="*/ 1 h 755"/>
                  <a:gd name="T8" fmla="*/ 1 w 12"/>
                  <a:gd name="T9" fmla="*/ 1 h 755"/>
                  <a:gd name="T10" fmla="*/ 1 w 12"/>
                  <a:gd name="T11" fmla="*/ 1 h 755"/>
                  <a:gd name="T12" fmla="*/ 1 w 12"/>
                  <a:gd name="T13" fmla="*/ 1 h 755"/>
                  <a:gd name="T14" fmla="*/ 1 w 12"/>
                  <a:gd name="T15" fmla="*/ 1 h 755"/>
                  <a:gd name="T16" fmla="*/ 1 w 12"/>
                  <a:gd name="T17" fmla="*/ 1 h 755"/>
                  <a:gd name="T18" fmla="*/ 0 w 12"/>
                  <a:gd name="T19" fmla="*/ 1 h 755"/>
                  <a:gd name="T20" fmla="*/ 0 w 12"/>
                  <a:gd name="T21" fmla="*/ 0 h 7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755"/>
                  <a:gd name="T35" fmla="*/ 12 w 12"/>
                  <a:gd name="T36" fmla="*/ 755 h 7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755">
                    <a:moveTo>
                      <a:pt x="0" y="0"/>
                    </a:moveTo>
                    <a:lnTo>
                      <a:pt x="3" y="2"/>
                    </a:lnTo>
                    <a:lnTo>
                      <a:pt x="6" y="4"/>
                    </a:lnTo>
                    <a:lnTo>
                      <a:pt x="9" y="8"/>
                    </a:lnTo>
                    <a:lnTo>
                      <a:pt x="12" y="10"/>
                    </a:lnTo>
                    <a:lnTo>
                      <a:pt x="12" y="755"/>
                    </a:lnTo>
                    <a:lnTo>
                      <a:pt x="9" y="755"/>
                    </a:lnTo>
                    <a:lnTo>
                      <a:pt x="5" y="755"/>
                    </a:lnTo>
                    <a:lnTo>
                      <a:pt x="2" y="755"/>
                    </a:lnTo>
                    <a:lnTo>
                      <a:pt x="0" y="754"/>
                    </a:lnTo>
                    <a:lnTo>
                      <a:pt x="0" y="0"/>
                    </a:lnTo>
                    <a:close/>
                  </a:path>
                </a:pathLst>
              </a:custGeom>
              <a:solidFill>
                <a:srgbClr val="EB6B00"/>
              </a:solidFill>
              <a:ln w="9525">
                <a:noFill/>
                <a:round/>
              </a:ln>
            </p:spPr>
            <p:txBody>
              <a:bodyPr/>
              <a:lstStyle/>
              <a:p>
                <a:endParaRPr lang="zh-CN" altLang="en-US"/>
              </a:p>
            </p:txBody>
          </p:sp>
          <p:sp>
            <p:nvSpPr>
              <p:cNvPr id="18081" name="Freeform 540"/>
              <p:cNvSpPr/>
              <p:nvPr/>
            </p:nvSpPr>
            <p:spPr bwMode="auto">
              <a:xfrm>
                <a:off x="1781" y="1122"/>
                <a:ext cx="6" cy="374"/>
              </a:xfrm>
              <a:custGeom>
                <a:avLst/>
                <a:gdLst>
                  <a:gd name="T0" fmla="*/ 0 w 13"/>
                  <a:gd name="T1" fmla="*/ 0 h 747"/>
                  <a:gd name="T2" fmla="*/ 0 w 13"/>
                  <a:gd name="T3" fmla="*/ 1 h 747"/>
                  <a:gd name="T4" fmla="*/ 0 w 13"/>
                  <a:gd name="T5" fmla="*/ 1 h 747"/>
                  <a:gd name="T6" fmla="*/ 0 w 13"/>
                  <a:gd name="T7" fmla="*/ 1 h 747"/>
                  <a:gd name="T8" fmla="*/ 0 w 13"/>
                  <a:gd name="T9" fmla="*/ 1 h 747"/>
                  <a:gd name="T10" fmla="*/ 0 w 13"/>
                  <a:gd name="T11" fmla="*/ 1 h 747"/>
                  <a:gd name="T12" fmla="*/ 0 w 13"/>
                  <a:gd name="T13" fmla="*/ 1 h 747"/>
                  <a:gd name="T14" fmla="*/ 0 w 13"/>
                  <a:gd name="T15" fmla="*/ 1 h 747"/>
                  <a:gd name="T16" fmla="*/ 0 w 13"/>
                  <a:gd name="T17" fmla="*/ 1 h 747"/>
                  <a:gd name="T18" fmla="*/ 0 w 13"/>
                  <a:gd name="T19" fmla="*/ 1 h 747"/>
                  <a:gd name="T20" fmla="*/ 0 w 13"/>
                  <a:gd name="T21" fmla="*/ 0 h 7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747"/>
                  <a:gd name="T35" fmla="*/ 13 w 13"/>
                  <a:gd name="T36" fmla="*/ 747 h 7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747">
                    <a:moveTo>
                      <a:pt x="0" y="0"/>
                    </a:moveTo>
                    <a:lnTo>
                      <a:pt x="4" y="2"/>
                    </a:lnTo>
                    <a:lnTo>
                      <a:pt x="7" y="5"/>
                    </a:lnTo>
                    <a:lnTo>
                      <a:pt x="10" y="8"/>
                    </a:lnTo>
                    <a:lnTo>
                      <a:pt x="13" y="10"/>
                    </a:lnTo>
                    <a:lnTo>
                      <a:pt x="13" y="747"/>
                    </a:lnTo>
                    <a:lnTo>
                      <a:pt x="9" y="746"/>
                    </a:lnTo>
                    <a:lnTo>
                      <a:pt x="6" y="746"/>
                    </a:lnTo>
                    <a:lnTo>
                      <a:pt x="2" y="746"/>
                    </a:lnTo>
                    <a:lnTo>
                      <a:pt x="0" y="745"/>
                    </a:lnTo>
                    <a:lnTo>
                      <a:pt x="0" y="0"/>
                    </a:lnTo>
                    <a:close/>
                  </a:path>
                </a:pathLst>
              </a:custGeom>
              <a:solidFill>
                <a:srgbClr val="EC6C00"/>
              </a:solidFill>
              <a:ln w="9525">
                <a:noFill/>
                <a:round/>
              </a:ln>
            </p:spPr>
            <p:txBody>
              <a:bodyPr/>
              <a:lstStyle/>
              <a:p>
                <a:endParaRPr lang="zh-CN" altLang="en-US"/>
              </a:p>
            </p:txBody>
          </p:sp>
          <p:sp>
            <p:nvSpPr>
              <p:cNvPr id="18082" name="Freeform 541"/>
              <p:cNvSpPr/>
              <p:nvPr/>
            </p:nvSpPr>
            <p:spPr bwMode="auto">
              <a:xfrm>
                <a:off x="1787" y="1128"/>
                <a:ext cx="7" cy="369"/>
              </a:xfrm>
              <a:custGeom>
                <a:avLst/>
                <a:gdLst>
                  <a:gd name="T0" fmla="*/ 0 w 12"/>
                  <a:gd name="T1" fmla="*/ 0 h 738"/>
                  <a:gd name="T2" fmla="*/ 1 w 12"/>
                  <a:gd name="T3" fmla="*/ 1 h 738"/>
                  <a:gd name="T4" fmla="*/ 1 w 12"/>
                  <a:gd name="T5" fmla="*/ 1 h 738"/>
                  <a:gd name="T6" fmla="*/ 1 w 12"/>
                  <a:gd name="T7" fmla="*/ 1 h 738"/>
                  <a:gd name="T8" fmla="*/ 1 w 12"/>
                  <a:gd name="T9" fmla="*/ 1 h 738"/>
                  <a:gd name="T10" fmla="*/ 1 w 12"/>
                  <a:gd name="T11" fmla="*/ 1 h 738"/>
                  <a:gd name="T12" fmla="*/ 1 w 12"/>
                  <a:gd name="T13" fmla="*/ 1 h 738"/>
                  <a:gd name="T14" fmla="*/ 1 w 12"/>
                  <a:gd name="T15" fmla="*/ 1 h 738"/>
                  <a:gd name="T16" fmla="*/ 1 w 12"/>
                  <a:gd name="T17" fmla="*/ 1 h 738"/>
                  <a:gd name="T18" fmla="*/ 0 w 12"/>
                  <a:gd name="T19" fmla="*/ 1 h 738"/>
                  <a:gd name="T20" fmla="*/ 0 w 12"/>
                  <a:gd name="T21" fmla="*/ 0 h 7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738"/>
                  <a:gd name="T35" fmla="*/ 12 w 12"/>
                  <a:gd name="T36" fmla="*/ 738 h 7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738">
                    <a:moveTo>
                      <a:pt x="0" y="0"/>
                    </a:moveTo>
                    <a:lnTo>
                      <a:pt x="3" y="3"/>
                    </a:lnTo>
                    <a:lnTo>
                      <a:pt x="6" y="6"/>
                    </a:lnTo>
                    <a:lnTo>
                      <a:pt x="10" y="9"/>
                    </a:lnTo>
                    <a:lnTo>
                      <a:pt x="12" y="12"/>
                    </a:lnTo>
                    <a:lnTo>
                      <a:pt x="12" y="738"/>
                    </a:lnTo>
                    <a:lnTo>
                      <a:pt x="9" y="738"/>
                    </a:lnTo>
                    <a:lnTo>
                      <a:pt x="6" y="737"/>
                    </a:lnTo>
                    <a:lnTo>
                      <a:pt x="3" y="737"/>
                    </a:lnTo>
                    <a:lnTo>
                      <a:pt x="0" y="737"/>
                    </a:lnTo>
                    <a:lnTo>
                      <a:pt x="0" y="0"/>
                    </a:lnTo>
                    <a:close/>
                  </a:path>
                </a:pathLst>
              </a:custGeom>
              <a:solidFill>
                <a:srgbClr val="EC6D00"/>
              </a:solidFill>
              <a:ln w="9525">
                <a:noFill/>
                <a:round/>
              </a:ln>
            </p:spPr>
            <p:txBody>
              <a:bodyPr/>
              <a:lstStyle/>
              <a:p>
                <a:endParaRPr lang="zh-CN" altLang="en-US"/>
              </a:p>
            </p:txBody>
          </p:sp>
          <p:sp>
            <p:nvSpPr>
              <p:cNvPr id="18083" name="Freeform 542"/>
              <p:cNvSpPr/>
              <p:nvPr/>
            </p:nvSpPr>
            <p:spPr bwMode="auto">
              <a:xfrm>
                <a:off x="1794" y="1133"/>
                <a:ext cx="6" cy="365"/>
              </a:xfrm>
              <a:custGeom>
                <a:avLst/>
                <a:gdLst>
                  <a:gd name="T0" fmla="*/ 0 w 14"/>
                  <a:gd name="T1" fmla="*/ 0 h 729"/>
                  <a:gd name="T2" fmla="*/ 0 w 14"/>
                  <a:gd name="T3" fmla="*/ 1 h 729"/>
                  <a:gd name="T4" fmla="*/ 0 w 14"/>
                  <a:gd name="T5" fmla="*/ 1 h 729"/>
                  <a:gd name="T6" fmla="*/ 0 w 14"/>
                  <a:gd name="T7" fmla="*/ 1 h 729"/>
                  <a:gd name="T8" fmla="*/ 0 w 14"/>
                  <a:gd name="T9" fmla="*/ 1 h 729"/>
                  <a:gd name="T10" fmla="*/ 0 w 14"/>
                  <a:gd name="T11" fmla="*/ 1 h 729"/>
                  <a:gd name="T12" fmla="*/ 0 w 14"/>
                  <a:gd name="T13" fmla="*/ 1 h 729"/>
                  <a:gd name="T14" fmla="*/ 0 w 14"/>
                  <a:gd name="T15" fmla="*/ 1 h 729"/>
                  <a:gd name="T16" fmla="*/ 0 w 14"/>
                  <a:gd name="T17" fmla="*/ 1 h 729"/>
                  <a:gd name="T18" fmla="*/ 0 w 14"/>
                  <a:gd name="T19" fmla="*/ 1 h 729"/>
                  <a:gd name="T20" fmla="*/ 0 w 14"/>
                  <a:gd name="T21" fmla="*/ 0 h 7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729"/>
                  <a:gd name="T35" fmla="*/ 14 w 14"/>
                  <a:gd name="T36" fmla="*/ 729 h 7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729">
                    <a:moveTo>
                      <a:pt x="0" y="0"/>
                    </a:moveTo>
                    <a:lnTo>
                      <a:pt x="4" y="3"/>
                    </a:lnTo>
                    <a:lnTo>
                      <a:pt x="7" y="7"/>
                    </a:lnTo>
                    <a:lnTo>
                      <a:pt x="10" y="10"/>
                    </a:lnTo>
                    <a:lnTo>
                      <a:pt x="14" y="12"/>
                    </a:lnTo>
                    <a:lnTo>
                      <a:pt x="13" y="729"/>
                    </a:lnTo>
                    <a:lnTo>
                      <a:pt x="9" y="728"/>
                    </a:lnTo>
                    <a:lnTo>
                      <a:pt x="7" y="728"/>
                    </a:lnTo>
                    <a:lnTo>
                      <a:pt x="4" y="728"/>
                    </a:lnTo>
                    <a:lnTo>
                      <a:pt x="0" y="726"/>
                    </a:lnTo>
                    <a:lnTo>
                      <a:pt x="0" y="0"/>
                    </a:lnTo>
                    <a:close/>
                  </a:path>
                </a:pathLst>
              </a:custGeom>
              <a:solidFill>
                <a:srgbClr val="ED6D00"/>
              </a:solidFill>
              <a:ln w="9525">
                <a:noFill/>
                <a:round/>
              </a:ln>
            </p:spPr>
            <p:txBody>
              <a:bodyPr/>
              <a:lstStyle/>
              <a:p>
                <a:endParaRPr lang="zh-CN" altLang="en-US"/>
              </a:p>
            </p:txBody>
          </p:sp>
          <p:sp>
            <p:nvSpPr>
              <p:cNvPr id="18084" name="Freeform 543"/>
              <p:cNvSpPr/>
              <p:nvPr/>
            </p:nvSpPr>
            <p:spPr bwMode="auto">
              <a:xfrm>
                <a:off x="1800" y="1140"/>
                <a:ext cx="7" cy="358"/>
              </a:xfrm>
              <a:custGeom>
                <a:avLst/>
                <a:gdLst>
                  <a:gd name="T0" fmla="*/ 1 w 13"/>
                  <a:gd name="T1" fmla="*/ 0 h 718"/>
                  <a:gd name="T2" fmla="*/ 1 w 13"/>
                  <a:gd name="T3" fmla="*/ 0 h 718"/>
                  <a:gd name="T4" fmla="*/ 1 w 13"/>
                  <a:gd name="T5" fmla="*/ 0 h 718"/>
                  <a:gd name="T6" fmla="*/ 1 w 13"/>
                  <a:gd name="T7" fmla="*/ 0 h 718"/>
                  <a:gd name="T8" fmla="*/ 1 w 13"/>
                  <a:gd name="T9" fmla="*/ 0 h 718"/>
                  <a:gd name="T10" fmla="*/ 1 w 13"/>
                  <a:gd name="T11" fmla="*/ 0 h 718"/>
                  <a:gd name="T12" fmla="*/ 1 w 13"/>
                  <a:gd name="T13" fmla="*/ 0 h 718"/>
                  <a:gd name="T14" fmla="*/ 1 w 13"/>
                  <a:gd name="T15" fmla="*/ 0 h 718"/>
                  <a:gd name="T16" fmla="*/ 1 w 13"/>
                  <a:gd name="T17" fmla="*/ 0 h 718"/>
                  <a:gd name="T18" fmla="*/ 0 w 13"/>
                  <a:gd name="T19" fmla="*/ 0 h 718"/>
                  <a:gd name="T20" fmla="*/ 1 w 13"/>
                  <a:gd name="T21" fmla="*/ 0 h 7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718"/>
                  <a:gd name="T35" fmla="*/ 13 w 13"/>
                  <a:gd name="T36" fmla="*/ 718 h 7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718">
                    <a:moveTo>
                      <a:pt x="1" y="0"/>
                    </a:moveTo>
                    <a:lnTo>
                      <a:pt x="3" y="4"/>
                    </a:lnTo>
                    <a:lnTo>
                      <a:pt x="7" y="7"/>
                    </a:lnTo>
                    <a:lnTo>
                      <a:pt x="10" y="11"/>
                    </a:lnTo>
                    <a:lnTo>
                      <a:pt x="13" y="14"/>
                    </a:lnTo>
                    <a:lnTo>
                      <a:pt x="12" y="718"/>
                    </a:lnTo>
                    <a:lnTo>
                      <a:pt x="9" y="718"/>
                    </a:lnTo>
                    <a:lnTo>
                      <a:pt x="7" y="717"/>
                    </a:lnTo>
                    <a:lnTo>
                      <a:pt x="3" y="717"/>
                    </a:lnTo>
                    <a:lnTo>
                      <a:pt x="0" y="717"/>
                    </a:lnTo>
                    <a:lnTo>
                      <a:pt x="1" y="0"/>
                    </a:lnTo>
                    <a:close/>
                  </a:path>
                </a:pathLst>
              </a:custGeom>
              <a:solidFill>
                <a:srgbClr val="EE6E00"/>
              </a:solidFill>
              <a:ln w="9525">
                <a:noFill/>
                <a:round/>
              </a:ln>
            </p:spPr>
            <p:txBody>
              <a:bodyPr/>
              <a:lstStyle/>
              <a:p>
                <a:endParaRPr lang="zh-CN" altLang="en-US"/>
              </a:p>
            </p:txBody>
          </p:sp>
          <p:sp>
            <p:nvSpPr>
              <p:cNvPr id="18085" name="Freeform 544"/>
              <p:cNvSpPr/>
              <p:nvPr/>
            </p:nvSpPr>
            <p:spPr bwMode="auto">
              <a:xfrm>
                <a:off x="1806" y="1147"/>
                <a:ext cx="7" cy="353"/>
              </a:xfrm>
              <a:custGeom>
                <a:avLst/>
                <a:gdLst>
                  <a:gd name="T0" fmla="*/ 1 w 14"/>
                  <a:gd name="T1" fmla="*/ 0 h 706"/>
                  <a:gd name="T2" fmla="*/ 1 w 14"/>
                  <a:gd name="T3" fmla="*/ 1 h 706"/>
                  <a:gd name="T4" fmla="*/ 1 w 14"/>
                  <a:gd name="T5" fmla="*/ 1 h 706"/>
                  <a:gd name="T6" fmla="*/ 1 w 14"/>
                  <a:gd name="T7" fmla="*/ 1 h 706"/>
                  <a:gd name="T8" fmla="*/ 1 w 14"/>
                  <a:gd name="T9" fmla="*/ 1 h 706"/>
                  <a:gd name="T10" fmla="*/ 1 w 14"/>
                  <a:gd name="T11" fmla="*/ 1 h 706"/>
                  <a:gd name="T12" fmla="*/ 1 w 14"/>
                  <a:gd name="T13" fmla="*/ 1 h 706"/>
                  <a:gd name="T14" fmla="*/ 1 w 14"/>
                  <a:gd name="T15" fmla="*/ 1 h 706"/>
                  <a:gd name="T16" fmla="*/ 1 w 14"/>
                  <a:gd name="T17" fmla="*/ 1 h 706"/>
                  <a:gd name="T18" fmla="*/ 0 w 14"/>
                  <a:gd name="T19" fmla="*/ 1 h 706"/>
                  <a:gd name="T20" fmla="*/ 1 w 14"/>
                  <a:gd name="T21" fmla="*/ 0 h 7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706"/>
                  <a:gd name="T35" fmla="*/ 14 w 14"/>
                  <a:gd name="T36" fmla="*/ 706 h 7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706">
                    <a:moveTo>
                      <a:pt x="1" y="0"/>
                    </a:moveTo>
                    <a:lnTo>
                      <a:pt x="4" y="5"/>
                    </a:lnTo>
                    <a:lnTo>
                      <a:pt x="7" y="8"/>
                    </a:lnTo>
                    <a:lnTo>
                      <a:pt x="11" y="12"/>
                    </a:lnTo>
                    <a:lnTo>
                      <a:pt x="14" y="16"/>
                    </a:lnTo>
                    <a:lnTo>
                      <a:pt x="13" y="706"/>
                    </a:lnTo>
                    <a:lnTo>
                      <a:pt x="9" y="705"/>
                    </a:lnTo>
                    <a:lnTo>
                      <a:pt x="7" y="705"/>
                    </a:lnTo>
                    <a:lnTo>
                      <a:pt x="4" y="705"/>
                    </a:lnTo>
                    <a:lnTo>
                      <a:pt x="0" y="704"/>
                    </a:lnTo>
                    <a:lnTo>
                      <a:pt x="1" y="0"/>
                    </a:lnTo>
                    <a:close/>
                  </a:path>
                </a:pathLst>
              </a:custGeom>
              <a:solidFill>
                <a:srgbClr val="EF6F00"/>
              </a:solidFill>
              <a:ln w="9525">
                <a:noFill/>
                <a:round/>
              </a:ln>
            </p:spPr>
            <p:txBody>
              <a:bodyPr/>
              <a:lstStyle/>
              <a:p>
                <a:endParaRPr lang="zh-CN" altLang="en-US"/>
              </a:p>
            </p:txBody>
          </p:sp>
          <p:sp>
            <p:nvSpPr>
              <p:cNvPr id="18086" name="Freeform 545"/>
              <p:cNvSpPr/>
              <p:nvPr/>
            </p:nvSpPr>
            <p:spPr bwMode="auto">
              <a:xfrm>
                <a:off x="1812" y="1155"/>
                <a:ext cx="7" cy="345"/>
              </a:xfrm>
              <a:custGeom>
                <a:avLst/>
                <a:gdLst>
                  <a:gd name="T0" fmla="*/ 1 w 12"/>
                  <a:gd name="T1" fmla="*/ 0 h 691"/>
                  <a:gd name="T2" fmla="*/ 1 w 12"/>
                  <a:gd name="T3" fmla="*/ 0 h 691"/>
                  <a:gd name="T4" fmla="*/ 1 w 12"/>
                  <a:gd name="T5" fmla="*/ 0 h 691"/>
                  <a:gd name="T6" fmla="*/ 1 w 12"/>
                  <a:gd name="T7" fmla="*/ 0 h 691"/>
                  <a:gd name="T8" fmla="*/ 1 w 12"/>
                  <a:gd name="T9" fmla="*/ 0 h 691"/>
                  <a:gd name="T10" fmla="*/ 1 w 12"/>
                  <a:gd name="T11" fmla="*/ 0 h 691"/>
                  <a:gd name="T12" fmla="*/ 1 w 12"/>
                  <a:gd name="T13" fmla="*/ 0 h 691"/>
                  <a:gd name="T14" fmla="*/ 1 w 12"/>
                  <a:gd name="T15" fmla="*/ 0 h 691"/>
                  <a:gd name="T16" fmla="*/ 1 w 12"/>
                  <a:gd name="T17" fmla="*/ 0 h 691"/>
                  <a:gd name="T18" fmla="*/ 0 w 12"/>
                  <a:gd name="T19" fmla="*/ 0 h 691"/>
                  <a:gd name="T20" fmla="*/ 1 w 12"/>
                  <a:gd name="T21" fmla="*/ 0 h 6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691"/>
                  <a:gd name="T35" fmla="*/ 12 w 12"/>
                  <a:gd name="T36" fmla="*/ 691 h 6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691">
                    <a:moveTo>
                      <a:pt x="1" y="0"/>
                    </a:moveTo>
                    <a:lnTo>
                      <a:pt x="3" y="4"/>
                    </a:lnTo>
                    <a:lnTo>
                      <a:pt x="7" y="8"/>
                    </a:lnTo>
                    <a:lnTo>
                      <a:pt x="10" y="12"/>
                    </a:lnTo>
                    <a:lnTo>
                      <a:pt x="12" y="16"/>
                    </a:lnTo>
                    <a:lnTo>
                      <a:pt x="12" y="691"/>
                    </a:lnTo>
                    <a:lnTo>
                      <a:pt x="9" y="691"/>
                    </a:lnTo>
                    <a:lnTo>
                      <a:pt x="7" y="690"/>
                    </a:lnTo>
                    <a:lnTo>
                      <a:pt x="3" y="690"/>
                    </a:lnTo>
                    <a:lnTo>
                      <a:pt x="0" y="690"/>
                    </a:lnTo>
                    <a:lnTo>
                      <a:pt x="1" y="0"/>
                    </a:lnTo>
                    <a:close/>
                  </a:path>
                </a:pathLst>
              </a:custGeom>
              <a:solidFill>
                <a:srgbClr val="EF7000"/>
              </a:solidFill>
              <a:ln w="9525">
                <a:noFill/>
                <a:round/>
              </a:ln>
            </p:spPr>
            <p:txBody>
              <a:bodyPr/>
              <a:lstStyle/>
              <a:p>
                <a:endParaRPr lang="zh-CN" altLang="en-US"/>
              </a:p>
            </p:txBody>
          </p:sp>
          <p:sp>
            <p:nvSpPr>
              <p:cNvPr id="18087" name="Freeform 546"/>
              <p:cNvSpPr/>
              <p:nvPr/>
            </p:nvSpPr>
            <p:spPr bwMode="auto">
              <a:xfrm>
                <a:off x="1819" y="1163"/>
                <a:ext cx="7" cy="338"/>
              </a:xfrm>
              <a:custGeom>
                <a:avLst/>
                <a:gdLst>
                  <a:gd name="T0" fmla="*/ 0 w 14"/>
                  <a:gd name="T1" fmla="*/ 0 h 678"/>
                  <a:gd name="T2" fmla="*/ 1 w 14"/>
                  <a:gd name="T3" fmla="*/ 0 h 678"/>
                  <a:gd name="T4" fmla="*/ 1 w 14"/>
                  <a:gd name="T5" fmla="*/ 0 h 678"/>
                  <a:gd name="T6" fmla="*/ 1 w 14"/>
                  <a:gd name="T7" fmla="*/ 0 h 678"/>
                  <a:gd name="T8" fmla="*/ 1 w 14"/>
                  <a:gd name="T9" fmla="*/ 0 h 678"/>
                  <a:gd name="T10" fmla="*/ 1 w 14"/>
                  <a:gd name="T11" fmla="*/ 0 h 678"/>
                  <a:gd name="T12" fmla="*/ 1 w 14"/>
                  <a:gd name="T13" fmla="*/ 0 h 678"/>
                  <a:gd name="T14" fmla="*/ 1 w 14"/>
                  <a:gd name="T15" fmla="*/ 0 h 678"/>
                  <a:gd name="T16" fmla="*/ 1 w 14"/>
                  <a:gd name="T17" fmla="*/ 0 h 678"/>
                  <a:gd name="T18" fmla="*/ 0 w 14"/>
                  <a:gd name="T19" fmla="*/ 0 h 678"/>
                  <a:gd name="T20" fmla="*/ 0 w 14"/>
                  <a:gd name="T21" fmla="*/ 0 h 6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678"/>
                  <a:gd name="T35" fmla="*/ 14 w 14"/>
                  <a:gd name="T36" fmla="*/ 678 h 6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678">
                    <a:moveTo>
                      <a:pt x="0" y="0"/>
                    </a:moveTo>
                    <a:lnTo>
                      <a:pt x="4" y="6"/>
                    </a:lnTo>
                    <a:lnTo>
                      <a:pt x="7" y="11"/>
                    </a:lnTo>
                    <a:lnTo>
                      <a:pt x="11" y="17"/>
                    </a:lnTo>
                    <a:lnTo>
                      <a:pt x="14" y="22"/>
                    </a:lnTo>
                    <a:lnTo>
                      <a:pt x="14" y="678"/>
                    </a:lnTo>
                    <a:lnTo>
                      <a:pt x="11" y="678"/>
                    </a:lnTo>
                    <a:lnTo>
                      <a:pt x="7" y="676"/>
                    </a:lnTo>
                    <a:lnTo>
                      <a:pt x="4" y="676"/>
                    </a:lnTo>
                    <a:lnTo>
                      <a:pt x="0" y="675"/>
                    </a:lnTo>
                    <a:lnTo>
                      <a:pt x="0" y="0"/>
                    </a:lnTo>
                    <a:close/>
                  </a:path>
                </a:pathLst>
              </a:custGeom>
              <a:solidFill>
                <a:srgbClr val="F07000"/>
              </a:solidFill>
              <a:ln w="9525">
                <a:noFill/>
                <a:round/>
              </a:ln>
            </p:spPr>
            <p:txBody>
              <a:bodyPr/>
              <a:lstStyle/>
              <a:p>
                <a:endParaRPr lang="zh-CN" altLang="en-US"/>
              </a:p>
            </p:txBody>
          </p:sp>
          <p:sp>
            <p:nvSpPr>
              <p:cNvPr id="18088" name="Freeform 547"/>
              <p:cNvSpPr/>
              <p:nvPr/>
            </p:nvSpPr>
            <p:spPr bwMode="auto">
              <a:xfrm>
                <a:off x="1826" y="1174"/>
                <a:ext cx="6" cy="328"/>
              </a:xfrm>
              <a:custGeom>
                <a:avLst/>
                <a:gdLst>
                  <a:gd name="T0" fmla="*/ 0 w 13"/>
                  <a:gd name="T1" fmla="*/ 0 h 658"/>
                  <a:gd name="T2" fmla="*/ 0 w 13"/>
                  <a:gd name="T3" fmla="*/ 0 h 658"/>
                  <a:gd name="T4" fmla="*/ 0 w 13"/>
                  <a:gd name="T5" fmla="*/ 0 h 658"/>
                  <a:gd name="T6" fmla="*/ 0 w 13"/>
                  <a:gd name="T7" fmla="*/ 0 h 658"/>
                  <a:gd name="T8" fmla="*/ 0 w 13"/>
                  <a:gd name="T9" fmla="*/ 0 h 658"/>
                  <a:gd name="T10" fmla="*/ 0 w 13"/>
                  <a:gd name="T11" fmla="*/ 0 h 658"/>
                  <a:gd name="T12" fmla="*/ 0 w 13"/>
                  <a:gd name="T13" fmla="*/ 0 h 658"/>
                  <a:gd name="T14" fmla="*/ 0 w 13"/>
                  <a:gd name="T15" fmla="*/ 0 h 658"/>
                  <a:gd name="T16" fmla="*/ 0 w 13"/>
                  <a:gd name="T17" fmla="*/ 0 h 658"/>
                  <a:gd name="T18" fmla="*/ 0 w 13"/>
                  <a:gd name="T19" fmla="*/ 0 h 658"/>
                  <a:gd name="T20" fmla="*/ 0 w 13"/>
                  <a:gd name="T21" fmla="*/ 0 h 6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658"/>
                  <a:gd name="T35" fmla="*/ 13 w 13"/>
                  <a:gd name="T36" fmla="*/ 658 h 6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658">
                    <a:moveTo>
                      <a:pt x="0" y="0"/>
                    </a:moveTo>
                    <a:lnTo>
                      <a:pt x="3" y="7"/>
                    </a:lnTo>
                    <a:lnTo>
                      <a:pt x="7" y="13"/>
                    </a:lnTo>
                    <a:lnTo>
                      <a:pt x="10" y="20"/>
                    </a:lnTo>
                    <a:lnTo>
                      <a:pt x="13" y="27"/>
                    </a:lnTo>
                    <a:lnTo>
                      <a:pt x="13" y="658"/>
                    </a:lnTo>
                    <a:lnTo>
                      <a:pt x="10" y="657"/>
                    </a:lnTo>
                    <a:lnTo>
                      <a:pt x="7" y="657"/>
                    </a:lnTo>
                    <a:lnTo>
                      <a:pt x="3" y="657"/>
                    </a:lnTo>
                    <a:lnTo>
                      <a:pt x="0" y="656"/>
                    </a:lnTo>
                    <a:lnTo>
                      <a:pt x="0" y="0"/>
                    </a:lnTo>
                    <a:close/>
                  </a:path>
                </a:pathLst>
              </a:custGeom>
              <a:solidFill>
                <a:srgbClr val="F17100"/>
              </a:solidFill>
              <a:ln w="9525">
                <a:noFill/>
                <a:round/>
              </a:ln>
            </p:spPr>
            <p:txBody>
              <a:bodyPr/>
              <a:lstStyle/>
              <a:p>
                <a:endParaRPr lang="zh-CN" altLang="en-US"/>
              </a:p>
            </p:txBody>
          </p:sp>
          <p:sp>
            <p:nvSpPr>
              <p:cNvPr id="18089" name="Freeform 548"/>
              <p:cNvSpPr/>
              <p:nvPr/>
            </p:nvSpPr>
            <p:spPr bwMode="auto">
              <a:xfrm>
                <a:off x="1832" y="1187"/>
                <a:ext cx="7" cy="316"/>
              </a:xfrm>
              <a:custGeom>
                <a:avLst/>
                <a:gdLst>
                  <a:gd name="T0" fmla="*/ 0 w 13"/>
                  <a:gd name="T1" fmla="*/ 0 h 632"/>
                  <a:gd name="T2" fmla="*/ 1 w 13"/>
                  <a:gd name="T3" fmla="*/ 1 h 632"/>
                  <a:gd name="T4" fmla="*/ 1 w 13"/>
                  <a:gd name="T5" fmla="*/ 1 h 632"/>
                  <a:gd name="T6" fmla="*/ 1 w 13"/>
                  <a:gd name="T7" fmla="*/ 1 h 632"/>
                  <a:gd name="T8" fmla="*/ 1 w 13"/>
                  <a:gd name="T9" fmla="*/ 1 h 632"/>
                  <a:gd name="T10" fmla="*/ 1 w 13"/>
                  <a:gd name="T11" fmla="*/ 1 h 632"/>
                  <a:gd name="T12" fmla="*/ 1 w 13"/>
                  <a:gd name="T13" fmla="*/ 1 h 632"/>
                  <a:gd name="T14" fmla="*/ 1 w 13"/>
                  <a:gd name="T15" fmla="*/ 1 h 632"/>
                  <a:gd name="T16" fmla="*/ 1 w 13"/>
                  <a:gd name="T17" fmla="*/ 1 h 632"/>
                  <a:gd name="T18" fmla="*/ 1 w 13"/>
                  <a:gd name="T19" fmla="*/ 1 h 632"/>
                  <a:gd name="T20" fmla="*/ 1 w 13"/>
                  <a:gd name="T21" fmla="*/ 1 h 632"/>
                  <a:gd name="T22" fmla="*/ 1 w 13"/>
                  <a:gd name="T23" fmla="*/ 1 h 632"/>
                  <a:gd name="T24" fmla="*/ 1 w 13"/>
                  <a:gd name="T25" fmla="*/ 1 h 632"/>
                  <a:gd name="T26" fmla="*/ 0 w 13"/>
                  <a:gd name="T27" fmla="*/ 1 h 632"/>
                  <a:gd name="T28" fmla="*/ 0 w 13"/>
                  <a:gd name="T29" fmla="*/ 0 h 6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632"/>
                  <a:gd name="T47" fmla="*/ 13 w 13"/>
                  <a:gd name="T48" fmla="*/ 632 h 6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632">
                    <a:moveTo>
                      <a:pt x="0" y="0"/>
                    </a:moveTo>
                    <a:lnTo>
                      <a:pt x="2" y="4"/>
                    </a:lnTo>
                    <a:lnTo>
                      <a:pt x="4" y="9"/>
                    </a:lnTo>
                    <a:lnTo>
                      <a:pt x="5" y="14"/>
                    </a:lnTo>
                    <a:lnTo>
                      <a:pt x="8" y="18"/>
                    </a:lnTo>
                    <a:lnTo>
                      <a:pt x="9" y="23"/>
                    </a:lnTo>
                    <a:lnTo>
                      <a:pt x="11" y="27"/>
                    </a:lnTo>
                    <a:lnTo>
                      <a:pt x="12" y="33"/>
                    </a:lnTo>
                    <a:lnTo>
                      <a:pt x="13" y="38"/>
                    </a:lnTo>
                    <a:lnTo>
                      <a:pt x="12" y="632"/>
                    </a:lnTo>
                    <a:lnTo>
                      <a:pt x="10" y="632"/>
                    </a:lnTo>
                    <a:lnTo>
                      <a:pt x="6" y="631"/>
                    </a:lnTo>
                    <a:lnTo>
                      <a:pt x="3" y="631"/>
                    </a:lnTo>
                    <a:lnTo>
                      <a:pt x="0" y="631"/>
                    </a:lnTo>
                    <a:lnTo>
                      <a:pt x="0" y="0"/>
                    </a:lnTo>
                    <a:close/>
                  </a:path>
                </a:pathLst>
              </a:custGeom>
              <a:solidFill>
                <a:srgbClr val="F27200"/>
              </a:solidFill>
              <a:ln w="9525">
                <a:noFill/>
                <a:round/>
              </a:ln>
            </p:spPr>
            <p:txBody>
              <a:bodyPr/>
              <a:lstStyle/>
              <a:p>
                <a:endParaRPr lang="zh-CN" altLang="en-US"/>
              </a:p>
            </p:txBody>
          </p:sp>
          <p:sp>
            <p:nvSpPr>
              <p:cNvPr id="18090" name="Freeform 549"/>
              <p:cNvSpPr/>
              <p:nvPr/>
            </p:nvSpPr>
            <p:spPr bwMode="auto">
              <a:xfrm>
                <a:off x="1838" y="1206"/>
                <a:ext cx="6" cy="298"/>
              </a:xfrm>
              <a:custGeom>
                <a:avLst/>
                <a:gdLst>
                  <a:gd name="T0" fmla="*/ 0 w 13"/>
                  <a:gd name="T1" fmla="*/ 0 h 596"/>
                  <a:gd name="T2" fmla="*/ 0 w 13"/>
                  <a:gd name="T3" fmla="*/ 1 h 596"/>
                  <a:gd name="T4" fmla="*/ 0 w 13"/>
                  <a:gd name="T5" fmla="*/ 1 h 596"/>
                  <a:gd name="T6" fmla="*/ 0 w 13"/>
                  <a:gd name="T7" fmla="*/ 1 h 596"/>
                  <a:gd name="T8" fmla="*/ 0 w 13"/>
                  <a:gd name="T9" fmla="*/ 1 h 596"/>
                  <a:gd name="T10" fmla="*/ 0 w 13"/>
                  <a:gd name="T11" fmla="*/ 1 h 596"/>
                  <a:gd name="T12" fmla="*/ 0 w 13"/>
                  <a:gd name="T13" fmla="*/ 1 h 596"/>
                  <a:gd name="T14" fmla="*/ 0 w 13"/>
                  <a:gd name="T15" fmla="*/ 1 h 596"/>
                  <a:gd name="T16" fmla="*/ 0 w 13"/>
                  <a:gd name="T17" fmla="*/ 1 h 596"/>
                  <a:gd name="T18" fmla="*/ 0 w 13"/>
                  <a:gd name="T19" fmla="*/ 1 h 596"/>
                  <a:gd name="T20" fmla="*/ 0 w 13"/>
                  <a:gd name="T21" fmla="*/ 1 h 596"/>
                  <a:gd name="T22" fmla="*/ 0 w 13"/>
                  <a:gd name="T23" fmla="*/ 1 h 596"/>
                  <a:gd name="T24" fmla="*/ 0 w 13"/>
                  <a:gd name="T25" fmla="*/ 1 h 596"/>
                  <a:gd name="T26" fmla="*/ 0 w 13"/>
                  <a:gd name="T27" fmla="*/ 1 h 596"/>
                  <a:gd name="T28" fmla="*/ 0 w 13"/>
                  <a:gd name="T29" fmla="*/ 1 h 596"/>
                  <a:gd name="T30" fmla="*/ 0 w 13"/>
                  <a:gd name="T31" fmla="*/ 1 h 596"/>
                  <a:gd name="T32" fmla="*/ 0 w 13"/>
                  <a:gd name="T33" fmla="*/ 1 h 596"/>
                  <a:gd name="T34" fmla="*/ 0 w 13"/>
                  <a:gd name="T35" fmla="*/ 1 h 596"/>
                  <a:gd name="T36" fmla="*/ 0 w 13"/>
                  <a:gd name="T37" fmla="*/ 0 h 5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596"/>
                  <a:gd name="T59" fmla="*/ 13 w 13"/>
                  <a:gd name="T60" fmla="*/ 596 h 5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596">
                    <a:moveTo>
                      <a:pt x="1" y="0"/>
                    </a:moveTo>
                    <a:lnTo>
                      <a:pt x="1" y="2"/>
                    </a:lnTo>
                    <a:lnTo>
                      <a:pt x="2" y="5"/>
                    </a:lnTo>
                    <a:lnTo>
                      <a:pt x="2" y="9"/>
                    </a:lnTo>
                    <a:lnTo>
                      <a:pt x="4" y="12"/>
                    </a:lnTo>
                    <a:lnTo>
                      <a:pt x="5" y="21"/>
                    </a:lnTo>
                    <a:lnTo>
                      <a:pt x="7" y="30"/>
                    </a:lnTo>
                    <a:lnTo>
                      <a:pt x="8" y="39"/>
                    </a:lnTo>
                    <a:lnTo>
                      <a:pt x="9" y="47"/>
                    </a:lnTo>
                    <a:lnTo>
                      <a:pt x="10" y="56"/>
                    </a:lnTo>
                    <a:lnTo>
                      <a:pt x="12" y="64"/>
                    </a:lnTo>
                    <a:lnTo>
                      <a:pt x="13" y="73"/>
                    </a:lnTo>
                    <a:lnTo>
                      <a:pt x="13" y="81"/>
                    </a:lnTo>
                    <a:lnTo>
                      <a:pt x="13" y="596"/>
                    </a:lnTo>
                    <a:lnTo>
                      <a:pt x="10" y="595"/>
                    </a:lnTo>
                    <a:lnTo>
                      <a:pt x="7" y="595"/>
                    </a:lnTo>
                    <a:lnTo>
                      <a:pt x="4" y="595"/>
                    </a:lnTo>
                    <a:lnTo>
                      <a:pt x="0" y="594"/>
                    </a:lnTo>
                    <a:lnTo>
                      <a:pt x="1" y="0"/>
                    </a:lnTo>
                    <a:close/>
                  </a:path>
                </a:pathLst>
              </a:custGeom>
              <a:solidFill>
                <a:srgbClr val="F27300"/>
              </a:solidFill>
              <a:ln w="9525">
                <a:noFill/>
                <a:round/>
              </a:ln>
            </p:spPr>
            <p:txBody>
              <a:bodyPr/>
              <a:lstStyle/>
              <a:p>
                <a:endParaRPr lang="zh-CN" altLang="en-US"/>
              </a:p>
            </p:txBody>
          </p:sp>
          <p:sp>
            <p:nvSpPr>
              <p:cNvPr id="18091" name="Freeform 550"/>
              <p:cNvSpPr/>
              <p:nvPr/>
            </p:nvSpPr>
            <p:spPr bwMode="auto">
              <a:xfrm>
                <a:off x="1844" y="1247"/>
                <a:ext cx="7" cy="258"/>
              </a:xfrm>
              <a:custGeom>
                <a:avLst/>
                <a:gdLst>
                  <a:gd name="T0" fmla="*/ 0 w 12"/>
                  <a:gd name="T1" fmla="*/ 0 h 516"/>
                  <a:gd name="T2" fmla="*/ 1 w 12"/>
                  <a:gd name="T3" fmla="*/ 1 h 516"/>
                  <a:gd name="T4" fmla="*/ 1 w 12"/>
                  <a:gd name="T5" fmla="*/ 1 h 516"/>
                  <a:gd name="T6" fmla="*/ 1 w 12"/>
                  <a:gd name="T7" fmla="*/ 1 h 516"/>
                  <a:gd name="T8" fmla="*/ 1 w 12"/>
                  <a:gd name="T9" fmla="*/ 1 h 516"/>
                  <a:gd name="T10" fmla="*/ 1 w 12"/>
                  <a:gd name="T11" fmla="*/ 1 h 516"/>
                  <a:gd name="T12" fmla="*/ 1 w 12"/>
                  <a:gd name="T13" fmla="*/ 1 h 516"/>
                  <a:gd name="T14" fmla="*/ 1 w 12"/>
                  <a:gd name="T15" fmla="*/ 1 h 516"/>
                  <a:gd name="T16" fmla="*/ 1 w 12"/>
                  <a:gd name="T17" fmla="*/ 1 h 516"/>
                  <a:gd name="T18" fmla="*/ 1 w 12"/>
                  <a:gd name="T19" fmla="*/ 1 h 516"/>
                  <a:gd name="T20" fmla="*/ 1 w 12"/>
                  <a:gd name="T21" fmla="*/ 1 h 516"/>
                  <a:gd name="T22" fmla="*/ 1 w 12"/>
                  <a:gd name="T23" fmla="*/ 1 h 516"/>
                  <a:gd name="T24" fmla="*/ 1 w 12"/>
                  <a:gd name="T25" fmla="*/ 1 h 516"/>
                  <a:gd name="T26" fmla="*/ 1 w 12"/>
                  <a:gd name="T27" fmla="*/ 1 h 516"/>
                  <a:gd name="T28" fmla="*/ 1 w 12"/>
                  <a:gd name="T29" fmla="*/ 1 h 516"/>
                  <a:gd name="T30" fmla="*/ 1 w 12"/>
                  <a:gd name="T31" fmla="*/ 1 h 516"/>
                  <a:gd name="T32" fmla="*/ 1 w 12"/>
                  <a:gd name="T33" fmla="*/ 1 h 516"/>
                  <a:gd name="T34" fmla="*/ 1 w 12"/>
                  <a:gd name="T35" fmla="*/ 1 h 516"/>
                  <a:gd name="T36" fmla="*/ 1 w 12"/>
                  <a:gd name="T37" fmla="*/ 1 h 516"/>
                  <a:gd name="T38" fmla="*/ 1 w 12"/>
                  <a:gd name="T39" fmla="*/ 1 h 516"/>
                  <a:gd name="T40" fmla="*/ 1 w 12"/>
                  <a:gd name="T41" fmla="*/ 1 h 516"/>
                  <a:gd name="T42" fmla="*/ 0 w 12"/>
                  <a:gd name="T43" fmla="*/ 1 h 516"/>
                  <a:gd name="T44" fmla="*/ 0 w 12"/>
                  <a:gd name="T45" fmla="*/ 0 h 5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
                  <a:gd name="T70" fmla="*/ 0 h 516"/>
                  <a:gd name="T71" fmla="*/ 12 w 12"/>
                  <a:gd name="T72" fmla="*/ 516 h 5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 h="516">
                    <a:moveTo>
                      <a:pt x="0" y="0"/>
                    </a:moveTo>
                    <a:lnTo>
                      <a:pt x="1" y="18"/>
                    </a:lnTo>
                    <a:lnTo>
                      <a:pt x="2" y="34"/>
                    </a:lnTo>
                    <a:lnTo>
                      <a:pt x="3" y="50"/>
                    </a:lnTo>
                    <a:lnTo>
                      <a:pt x="4" y="67"/>
                    </a:lnTo>
                    <a:lnTo>
                      <a:pt x="4" y="83"/>
                    </a:lnTo>
                    <a:lnTo>
                      <a:pt x="5" y="99"/>
                    </a:lnTo>
                    <a:lnTo>
                      <a:pt x="5" y="115"/>
                    </a:lnTo>
                    <a:lnTo>
                      <a:pt x="5" y="131"/>
                    </a:lnTo>
                    <a:lnTo>
                      <a:pt x="5" y="147"/>
                    </a:lnTo>
                    <a:lnTo>
                      <a:pt x="6" y="164"/>
                    </a:lnTo>
                    <a:lnTo>
                      <a:pt x="6" y="180"/>
                    </a:lnTo>
                    <a:lnTo>
                      <a:pt x="8" y="195"/>
                    </a:lnTo>
                    <a:lnTo>
                      <a:pt x="8" y="211"/>
                    </a:lnTo>
                    <a:lnTo>
                      <a:pt x="9" y="226"/>
                    </a:lnTo>
                    <a:lnTo>
                      <a:pt x="10" y="242"/>
                    </a:lnTo>
                    <a:lnTo>
                      <a:pt x="12" y="257"/>
                    </a:lnTo>
                    <a:lnTo>
                      <a:pt x="12" y="516"/>
                    </a:lnTo>
                    <a:lnTo>
                      <a:pt x="10" y="516"/>
                    </a:lnTo>
                    <a:lnTo>
                      <a:pt x="6" y="515"/>
                    </a:lnTo>
                    <a:lnTo>
                      <a:pt x="3" y="515"/>
                    </a:lnTo>
                    <a:lnTo>
                      <a:pt x="0" y="515"/>
                    </a:lnTo>
                    <a:lnTo>
                      <a:pt x="0" y="0"/>
                    </a:lnTo>
                    <a:close/>
                  </a:path>
                </a:pathLst>
              </a:custGeom>
              <a:solidFill>
                <a:srgbClr val="F37300"/>
              </a:solidFill>
              <a:ln w="9525">
                <a:noFill/>
                <a:round/>
              </a:ln>
            </p:spPr>
            <p:txBody>
              <a:bodyPr/>
              <a:lstStyle/>
              <a:p>
                <a:endParaRPr lang="zh-CN" altLang="en-US"/>
              </a:p>
            </p:txBody>
          </p:sp>
          <p:sp>
            <p:nvSpPr>
              <p:cNvPr id="18092" name="Freeform 551"/>
              <p:cNvSpPr/>
              <p:nvPr/>
            </p:nvSpPr>
            <p:spPr bwMode="auto">
              <a:xfrm>
                <a:off x="1851" y="1375"/>
                <a:ext cx="6" cy="131"/>
              </a:xfrm>
              <a:custGeom>
                <a:avLst/>
                <a:gdLst>
                  <a:gd name="T0" fmla="*/ 0 w 13"/>
                  <a:gd name="T1" fmla="*/ 0 h 262"/>
                  <a:gd name="T2" fmla="*/ 0 w 13"/>
                  <a:gd name="T3" fmla="*/ 1 h 262"/>
                  <a:gd name="T4" fmla="*/ 0 w 13"/>
                  <a:gd name="T5" fmla="*/ 1 h 262"/>
                  <a:gd name="T6" fmla="*/ 0 w 13"/>
                  <a:gd name="T7" fmla="*/ 1 h 262"/>
                  <a:gd name="T8" fmla="*/ 0 w 13"/>
                  <a:gd name="T9" fmla="*/ 1 h 262"/>
                  <a:gd name="T10" fmla="*/ 0 w 13"/>
                  <a:gd name="T11" fmla="*/ 1 h 262"/>
                  <a:gd name="T12" fmla="*/ 0 w 13"/>
                  <a:gd name="T13" fmla="*/ 1 h 262"/>
                  <a:gd name="T14" fmla="*/ 0 w 13"/>
                  <a:gd name="T15" fmla="*/ 1 h 262"/>
                  <a:gd name="T16" fmla="*/ 0 w 13"/>
                  <a:gd name="T17" fmla="*/ 1 h 262"/>
                  <a:gd name="T18" fmla="*/ 0 w 13"/>
                  <a:gd name="T19" fmla="*/ 1 h 262"/>
                  <a:gd name="T20" fmla="*/ 0 w 13"/>
                  <a:gd name="T21" fmla="*/ 1 h 262"/>
                  <a:gd name="T22" fmla="*/ 0 w 13"/>
                  <a:gd name="T23" fmla="*/ 1 h 262"/>
                  <a:gd name="T24" fmla="*/ 0 w 13"/>
                  <a:gd name="T25" fmla="*/ 1 h 262"/>
                  <a:gd name="T26" fmla="*/ 0 w 13"/>
                  <a:gd name="T27" fmla="*/ 1 h 262"/>
                  <a:gd name="T28" fmla="*/ 0 w 13"/>
                  <a:gd name="T29" fmla="*/ 0 h 2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262"/>
                  <a:gd name="T47" fmla="*/ 13 w 13"/>
                  <a:gd name="T48" fmla="*/ 262 h 2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262">
                    <a:moveTo>
                      <a:pt x="0" y="0"/>
                    </a:moveTo>
                    <a:lnTo>
                      <a:pt x="1" y="8"/>
                    </a:lnTo>
                    <a:lnTo>
                      <a:pt x="2" y="16"/>
                    </a:lnTo>
                    <a:lnTo>
                      <a:pt x="4" y="25"/>
                    </a:lnTo>
                    <a:lnTo>
                      <a:pt x="6" y="33"/>
                    </a:lnTo>
                    <a:lnTo>
                      <a:pt x="7" y="41"/>
                    </a:lnTo>
                    <a:lnTo>
                      <a:pt x="9" y="50"/>
                    </a:lnTo>
                    <a:lnTo>
                      <a:pt x="10" y="58"/>
                    </a:lnTo>
                    <a:lnTo>
                      <a:pt x="13" y="66"/>
                    </a:lnTo>
                    <a:lnTo>
                      <a:pt x="13" y="262"/>
                    </a:lnTo>
                    <a:lnTo>
                      <a:pt x="10" y="262"/>
                    </a:lnTo>
                    <a:lnTo>
                      <a:pt x="7" y="261"/>
                    </a:lnTo>
                    <a:lnTo>
                      <a:pt x="4" y="261"/>
                    </a:lnTo>
                    <a:lnTo>
                      <a:pt x="0" y="259"/>
                    </a:lnTo>
                    <a:lnTo>
                      <a:pt x="0" y="0"/>
                    </a:lnTo>
                    <a:close/>
                  </a:path>
                </a:pathLst>
              </a:custGeom>
              <a:solidFill>
                <a:srgbClr val="F47400"/>
              </a:solidFill>
              <a:ln w="9525">
                <a:noFill/>
                <a:round/>
              </a:ln>
            </p:spPr>
            <p:txBody>
              <a:bodyPr/>
              <a:lstStyle/>
              <a:p>
                <a:endParaRPr lang="zh-CN" altLang="en-US"/>
              </a:p>
            </p:txBody>
          </p:sp>
          <p:sp>
            <p:nvSpPr>
              <p:cNvPr id="18093" name="Freeform 552"/>
              <p:cNvSpPr/>
              <p:nvPr/>
            </p:nvSpPr>
            <p:spPr bwMode="auto">
              <a:xfrm>
                <a:off x="1857" y="1408"/>
                <a:ext cx="6" cy="99"/>
              </a:xfrm>
              <a:custGeom>
                <a:avLst/>
                <a:gdLst>
                  <a:gd name="T0" fmla="*/ 0 w 12"/>
                  <a:gd name="T1" fmla="*/ 0 h 198"/>
                  <a:gd name="T2" fmla="*/ 1 w 12"/>
                  <a:gd name="T3" fmla="*/ 1 h 198"/>
                  <a:gd name="T4" fmla="*/ 1 w 12"/>
                  <a:gd name="T5" fmla="*/ 1 h 198"/>
                  <a:gd name="T6" fmla="*/ 1 w 12"/>
                  <a:gd name="T7" fmla="*/ 1 h 198"/>
                  <a:gd name="T8" fmla="*/ 1 w 12"/>
                  <a:gd name="T9" fmla="*/ 1 h 198"/>
                  <a:gd name="T10" fmla="*/ 1 w 12"/>
                  <a:gd name="T11" fmla="*/ 1 h 198"/>
                  <a:gd name="T12" fmla="*/ 1 w 12"/>
                  <a:gd name="T13" fmla="*/ 1 h 198"/>
                  <a:gd name="T14" fmla="*/ 1 w 12"/>
                  <a:gd name="T15" fmla="*/ 1 h 198"/>
                  <a:gd name="T16" fmla="*/ 1 w 12"/>
                  <a:gd name="T17" fmla="*/ 1 h 198"/>
                  <a:gd name="T18" fmla="*/ 1 w 12"/>
                  <a:gd name="T19" fmla="*/ 1 h 198"/>
                  <a:gd name="T20" fmla="*/ 1 w 12"/>
                  <a:gd name="T21" fmla="*/ 1 h 198"/>
                  <a:gd name="T22" fmla="*/ 1 w 12"/>
                  <a:gd name="T23" fmla="*/ 1 h 198"/>
                  <a:gd name="T24" fmla="*/ 1 w 12"/>
                  <a:gd name="T25" fmla="*/ 1 h 198"/>
                  <a:gd name="T26" fmla="*/ 0 w 12"/>
                  <a:gd name="T27" fmla="*/ 1 h 198"/>
                  <a:gd name="T28" fmla="*/ 0 w 12"/>
                  <a:gd name="T29" fmla="*/ 0 h 1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98"/>
                  <a:gd name="T47" fmla="*/ 12 w 12"/>
                  <a:gd name="T48" fmla="*/ 198 h 19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98">
                    <a:moveTo>
                      <a:pt x="0" y="0"/>
                    </a:moveTo>
                    <a:lnTo>
                      <a:pt x="2" y="6"/>
                    </a:lnTo>
                    <a:lnTo>
                      <a:pt x="4" y="12"/>
                    </a:lnTo>
                    <a:lnTo>
                      <a:pt x="5" y="19"/>
                    </a:lnTo>
                    <a:lnTo>
                      <a:pt x="8" y="24"/>
                    </a:lnTo>
                    <a:lnTo>
                      <a:pt x="9" y="28"/>
                    </a:lnTo>
                    <a:lnTo>
                      <a:pt x="10" y="30"/>
                    </a:lnTo>
                    <a:lnTo>
                      <a:pt x="11" y="34"/>
                    </a:lnTo>
                    <a:lnTo>
                      <a:pt x="12" y="37"/>
                    </a:lnTo>
                    <a:lnTo>
                      <a:pt x="12" y="198"/>
                    </a:lnTo>
                    <a:lnTo>
                      <a:pt x="10" y="197"/>
                    </a:lnTo>
                    <a:lnTo>
                      <a:pt x="7" y="197"/>
                    </a:lnTo>
                    <a:lnTo>
                      <a:pt x="3" y="197"/>
                    </a:lnTo>
                    <a:lnTo>
                      <a:pt x="0" y="196"/>
                    </a:lnTo>
                    <a:lnTo>
                      <a:pt x="0" y="0"/>
                    </a:lnTo>
                    <a:close/>
                  </a:path>
                </a:pathLst>
              </a:custGeom>
              <a:solidFill>
                <a:srgbClr val="F57500"/>
              </a:solidFill>
              <a:ln w="9525">
                <a:noFill/>
                <a:round/>
              </a:ln>
            </p:spPr>
            <p:txBody>
              <a:bodyPr/>
              <a:lstStyle/>
              <a:p>
                <a:endParaRPr lang="zh-CN" altLang="en-US"/>
              </a:p>
            </p:txBody>
          </p:sp>
          <p:sp>
            <p:nvSpPr>
              <p:cNvPr id="18094" name="Freeform 553"/>
              <p:cNvSpPr/>
              <p:nvPr/>
            </p:nvSpPr>
            <p:spPr bwMode="auto">
              <a:xfrm>
                <a:off x="1863" y="1427"/>
                <a:ext cx="6" cy="81"/>
              </a:xfrm>
              <a:custGeom>
                <a:avLst/>
                <a:gdLst>
                  <a:gd name="T0" fmla="*/ 0 w 13"/>
                  <a:gd name="T1" fmla="*/ 0 h 162"/>
                  <a:gd name="T2" fmla="*/ 0 w 13"/>
                  <a:gd name="T3" fmla="*/ 1 h 162"/>
                  <a:gd name="T4" fmla="*/ 0 w 13"/>
                  <a:gd name="T5" fmla="*/ 1 h 162"/>
                  <a:gd name="T6" fmla="*/ 0 w 13"/>
                  <a:gd name="T7" fmla="*/ 1 h 162"/>
                  <a:gd name="T8" fmla="*/ 0 w 13"/>
                  <a:gd name="T9" fmla="*/ 1 h 162"/>
                  <a:gd name="T10" fmla="*/ 0 w 13"/>
                  <a:gd name="T11" fmla="*/ 1 h 162"/>
                  <a:gd name="T12" fmla="*/ 0 w 13"/>
                  <a:gd name="T13" fmla="*/ 1 h 162"/>
                  <a:gd name="T14" fmla="*/ 0 w 13"/>
                  <a:gd name="T15" fmla="*/ 1 h 162"/>
                  <a:gd name="T16" fmla="*/ 0 w 13"/>
                  <a:gd name="T17" fmla="*/ 1 h 162"/>
                  <a:gd name="T18" fmla="*/ 0 w 13"/>
                  <a:gd name="T19" fmla="*/ 1 h 162"/>
                  <a:gd name="T20" fmla="*/ 0 w 13"/>
                  <a:gd name="T21" fmla="*/ 0 h 1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62"/>
                  <a:gd name="T35" fmla="*/ 13 w 13"/>
                  <a:gd name="T36" fmla="*/ 162 h 1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62">
                    <a:moveTo>
                      <a:pt x="0" y="0"/>
                    </a:moveTo>
                    <a:lnTo>
                      <a:pt x="3" y="7"/>
                    </a:lnTo>
                    <a:lnTo>
                      <a:pt x="6" y="14"/>
                    </a:lnTo>
                    <a:lnTo>
                      <a:pt x="9" y="22"/>
                    </a:lnTo>
                    <a:lnTo>
                      <a:pt x="13" y="29"/>
                    </a:lnTo>
                    <a:lnTo>
                      <a:pt x="13" y="162"/>
                    </a:lnTo>
                    <a:lnTo>
                      <a:pt x="11" y="162"/>
                    </a:lnTo>
                    <a:lnTo>
                      <a:pt x="7" y="161"/>
                    </a:lnTo>
                    <a:lnTo>
                      <a:pt x="4" y="161"/>
                    </a:lnTo>
                    <a:lnTo>
                      <a:pt x="0" y="161"/>
                    </a:lnTo>
                    <a:lnTo>
                      <a:pt x="0" y="0"/>
                    </a:lnTo>
                    <a:close/>
                  </a:path>
                </a:pathLst>
              </a:custGeom>
              <a:solidFill>
                <a:srgbClr val="F57600"/>
              </a:solidFill>
              <a:ln w="9525">
                <a:noFill/>
                <a:round/>
              </a:ln>
            </p:spPr>
            <p:txBody>
              <a:bodyPr/>
              <a:lstStyle/>
              <a:p>
                <a:endParaRPr lang="zh-CN" altLang="en-US"/>
              </a:p>
            </p:txBody>
          </p:sp>
          <p:sp>
            <p:nvSpPr>
              <p:cNvPr id="18095" name="Freeform 554"/>
              <p:cNvSpPr/>
              <p:nvPr/>
            </p:nvSpPr>
            <p:spPr bwMode="auto">
              <a:xfrm>
                <a:off x="1869" y="1441"/>
                <a:ext cx="7" cy="68"/>
              </a:xfrm>
              <a:custGeom>
                <a:avLst/>
                <a:gdLst>
                  <a:gd name="T0" fmla="*/ 0 w 12"/>
                  <a:gd name="T1" fmla="*/ 0 h 136"/>
                  <a:gd name="T2" fmla="*/ 1 w 12"/>
                  <a:gd name="T3" fmla="*/ 1 h 136"/>
                  <a:gd name="T4" fmla="*/ 1 w 12"/>
                  <a:gd name="T5" fmla="*/ 1 h 136"/>
                  <a:gd name="T6" fmla="*/ 1 w 12"/>
                  <a:gd name="T7" fmla="*/ 1 h 136"/>
                  <a:gd name="T8" fmla="*/ 1 w 12"/>
                  <a:gd name="T9" fmla="*/ 1 h 136"/>
                  <a:gd name="T10" fmla="*/ 1 w 12"/>
                  <a:gd name="T11" fmla="*/ 1 h 136"/>
                  <a:gd name="T12" fmla="*/ 1 w 12"/>
                  <a:gd name="T13" fmla="*/ 1 h 136"/>
                  <a:gd name="T14" fmla="*/ 1 w 12"/>
                  <a:gd name="T15" fmla="*/ 1 h 136"/>
                  <a:gd name="T16" fmla="*/ 1 w 12"/>
                  <a:gd name="T17" fmla="*/ 1 h 136"/>
                  <a:gd name="T18" fmla="*/ 0 w 12"/>
                  <a:gd name="T19" fmla="*/ 1 h 136"/>
                  <a:gd name="T20" fmla="*/ 0 w 12"/>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6"/>
                  <a:gd name="T35" fmla="*/ 12 w 12"/>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6">
                    <a:moveTo>
                      <a:pt x="0" y="0"/>
                    </a:moveTo>
                    <a:lnTo>
                      <a:pt x="2" y="6"/>
                    </a:lnTo>
                    <a:lnTo>
                      <a:pt x="6" y="11"/>
                    </a:lnTo>
                    <a:lnTo>
                      <a:pt x="9" y="18"/>
                    </a:lnTo>
                    <a:lnTo>
                      <a:pt x="12" y="24"/>
                    </a:lnTo>
                    <a:lnTo>
                      <a:pt x="12" y="136"/>
                    </a:lnTo>
                    <a:lnTo>
                      <a:pt x="10" y="136"/>
                    </a:lnTo>
                    <a:lnTo>
                      <a:pt x="7" y="134"/>
                    </a:lnTo>
                    <a:lnTo>
                      <a:pt x="3" y="134"/>
                    </a:lnTo>
                    <a:lnTo>
                      <a:pt x="0" y="133"/>
                    </a:lnTo>
                    <a:lnTo>
                      <a:pt x="0" y="0"/>
                    </a:lnTo>
                    <a:close/>
                  </a:path>
                </a:pathLst>
              </a:custGeom>
              <a:solidFill>
                <a:srgbClr val="F67600"/>
              </a:solidFill>
              <a:ln w="9525">
                <a:noFill/>
                <a:round/>
              </a:ln>
            </p:spPr>
            <p:txBody>
              <a:bodyPr/>
              <a:lstStyle/>
              <a:p>
                <a:endParaRPr lang="zh-CN" altLang="en-US"/>
              </a:p>
            </p:txBody>
          </p:sp>
          <p:sp>
            <p:nvSpPr>
              <p:cNvPr id="18096" name="Freeform 555"/>
              <p:cNvSpPr/>
              <p:nvPr/>
            </p:nvSpPr>
            <p:spPr bwMode="auto">
              <a:xfrm>
                <a:off x="1876" y="1453"/>
                <a:ext cx="7" cy="57"/>
              </a:xfrm>
              <a:custGeom>
                <a:avLst/>
                <a:gdLst>
                  <a:gd name="T0" fmla="*/ 0 w 14"/>
                  <a:gd name="T1" fmla="*/ 0 h 114"/>
                  <a:gd name="T2" fmla="*/ 1 w 14"/>
                  <a:gd name="T3" fmla="*/ 1 h 114"/>
                  <a:gd name="T4" fmla="*/ 1 w 14"/>
                  <a:gd name="T5" fmla="*/ 1 h 114"/>
                  <a:gd name="T6" fmla="*/ 1 w 14"/>
                  <a:gd name="T7" fmla="*/ 1 h 114"/>
                  <a:gd name="T8" fmla="*/ 1 w 14"/>
                  <a:gd name="T9" fmla="*/ 1 h 114"/>
                  <a:gd name="T10" fmla="*/ 1 w 14"/>
                  <a:gd name="T11" fmla="*/ 1 h 114"/>
                  <a:gd name="T12" fmla="*/ 1 w 14"/>
                  <a:gd name="T13" fmla="*/ 1 h 114"/>
                  <a:gd name="T14" fmla="*/ 1 w 14"/>
                  <a:gd name="T15" fmla="*/ 1 h 114"/>
                  <a:gd name="T16" fmla="*/ 1 w 14"/>
                  <a:gd name="T17" fmla="*/ 1 h 114"/>
                  <a:gd name="T18" fmla="*/ 0 w 14"/>
                  <a:gd name="T19" fmla="*/ 1 h 114"/>
                  <a:gd name="T20" fmla="*/ 0 w 14"/>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14"/>
                  <a:gd name="T35" fmla="*/ 14 w 14"/>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14">
                    <a:moveTo>
                      <a:pt x="0" y="0"/>
                    </a:moveTo>
                    <a:lnTo>
                      <a:pt x="4" y="5"/>
                    </a:lnTo>
                    <a:lnTo>
                      <a:pt x="7" y="10"/>
                    </a:lnTo>
                    <a:lnTo>
                      <a:pt x="11" y="15"/>
                    </a:lnTo>
                    <a:lnTo>
                      <a:pt x="14" y="21"/>
                    </a:lnTo>
                    <a:lnTo>
                      <a:pt x="14" y="114"/>
                    </a:lnTo>
                    <a:lnTo>
                      <a:pt x="11" y="113"/>
                    </a:lnTo>
                    <a:lnTo>
                      <a:pt x="7" y="113"/>
                    </a:lnTo>
                    <a:lnTo>
                      <a:pt x="4" y="113"/>
                    </a:lnTo>
                    <a:lnTo>
                      <a:pt x="0" y="112"/>
                    </a:lnTo>
                    <a:lnTo>
                      <a:pt x="0" y="0"/>
                    </a:lnTo>
                    <a:close/>
                  </a:path>
                </a:pathLst>
              </a:custGeom>
              <a:solidFill>
                <a:srgbClr val="F77700"/>
              </a:solidFill>
              <a:ln w="9525">
                <a:noFill/>
                <a:round/>
              </a:ln>
            </p:spPr>
            <p:txBody>
              <a:bodyPr/>
              <a:lstStyle/>
              <a:p>
                <a:endParaRPr lang="zh-CN" altLang="en-US"/>
              </a:p>
            </p:txBody>
          </p:sp>
          <p:sp>
            <p:nvSpPr>
              <p:cNvPr id="18097" name="Freeform 556"/>
              <p:cNvSpPr/>
              <p:nvPr/>
            </p:nvSpPr>
            <p:spPr bwMode="auto">
              <a:xfrm>
                <a:off x="1883" y="1463"/>
                <a:ext cx="6" cy="48"/>
              </a:xfrm>
              <a:custGeom>
                <a:avLst/>
                <a:gdLst>
                  <a:gd name="T0" fmla="*/ 0 w 13"/>
                  <a:gd name="T1" fmla="*/ 0 h 95"/>
                  <a:gd name="T2" fmla="*/ 0 w 13"/>
                  <a:gd name="T3" fmla="*/ 1 h 95"/>
                  <a:gd name="T4" fmla="*/ 0 w 13"/>
                  <a:gd name="T5" fmla="*/ 1 h 95"/>
                  <a:gd name="T6" fmla="*/ 0 w 13"/>
                  <a:gd name="T7" fmla="*/ 1 h 95"/>
                  <a:gd name="T8" fmla="*/ 0 w 13"/>
                  <a:gd name="T9" fmla="*/ 1 h 95"/>
                  <a:gd name="T10" fmla="*/ 0 w 13"/>
                  <a:gd name="T11" fmla="*/ 1 h 95"/>
                  <a:gd name="T12" fmla="*/ 0 w 13"/>
                  <a:gd name="T13" fmla="*/ 1 h 95"/>
                  <a:gd name="T14" fmla="*/ 0 w 13"/>
                  <a:gd name="T15" fmla="*/ 1 h 95"/>
                  <a:gd name="T16" fmla="*/ 0 w 13"/>
                  <a:gd name="T17" fmla="*/ 1 h 95"/>
                  <a:gd name="T18" fmla="*/ 0 w 13"/>
                  <a:gd name="T19" fmla="*/ 1 h 95"/>
                  <a:gd name="T20" fmla="*/ 0 w 13"/>
                  <a:gd name="T21" fmla="*/ 0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95"/>
                  <a:gd name="T35" fmla="*/ 13 w 13"/>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95">
                    <a:moveTo>
                      <a:pt x="0" y="0"/>
                    </a:moveTo>
                    <a:lnTo>
                      <a:pt x="3" y="4"/>
                    </a:lnTo>
                    <a:lnTo>
                      <a:pt x="7" y="8"/>
                    </a:lnTo>
                    <a:lnTo>
                      <a:pt x="9" y="12"/>
                    </a:lnTo>
                    <a:lnTo>
                      <a:pt x="13" y="16"/>
                    </a:lnTo>
                    <a:lnTo>
                      <a:pt x="13" y="95"/>
                    </a:lnTo>
                    <a:lnTo>
                      <a:pt x="10" y="94"/>
                    </a:lnTo>
                    <a:lnTo>
                      <a:pt x="7" y="94"/>
                    </a:lnTo>
                    <a:lnTo>
                      <a:pt x="3" y="94"/>
                    </a:lnTo>
                    <a:lnTo>
                      <a:pt x="0" y="93"/>
                    </a:lnTo>
                    <a:lnTo>
                      <a:pt x="0" y="0"/>
                    </a:lnTo>
                    <a:close/>
                  </a:path>
                </a:pathLst>
              </a:custGeom>
              <a:solidFill>
                <a:srgbClr val="F87800"/>
              </a:solidFill>
              <a:ln w="9525">
                <a:noFill/>
                <a:round/>
              </a:ln>
            </p:spPr>
            <p:txBody>
              <a:bodyPr/>
              <a:lstStyle/>
              <a:p>
                <a:endParaRPr lang="zh-CN" altLang="en-US"/>
              </a:p>
            </p:txBody>
          </p:sp>
          <p:sp>
            <p:nvSpPr>
              <p:cNvPr id="18098" name="Freeform 557"/>
              <p:cNvSpPr/>
              <p:nvPr/>
            </p:nvSpPr>
            <p:spPr bwMode="auto">
              <a:xfrm>
                <a:off x="1889" y="1471"/>
                <a:ext cx="6" cy="41"/>
              </a:xfrm>
              <a:custGeom>
                <a:avLst/>
                <a:gdLst>
                  <a:gd name="T0" fmla="*/ 0 w 12"/>
                  <a:gd name="T1" fmla="*/ 0 h 80"/>
                  <a:gd name="T2" fmla="*/ 1 w 12"/>
                  <a:gd name="T3" fmla="*/ 1 h 80"/>
                  <a:gd name="T4" fmla="*/ 1 w 12"/>
                  <a:gd name="T5" fmla="*/ 1 h 80"/>
                  <a:gd name="T6" fmla="*/ 1 w 12"/>
                  <a:gd name="T7" fmla="*/ 1 h 80"/>
                  <a:gd name="T8" fmla="*/ 1 w 12"/>
                  <a:gd name="T9" fmla="*/ 1 h 80"/>
                  <a:gd name="T10" fmla="*/ 1 w 12"/>
                  <a:gd name="T11" fmla="*/ 1 h 80"/>
                  <a:gd name="T12" fmla="*/ 1 w 12"/>
                  <a:gd name="T13" fmla="*/ 1 h 80"/>
                  <a:gd name="T14" fmla="*/ 1 w 12"/>
                  <a:gd name="T15" fmla="*/ 1 h 80"/>
                  <a:gd name="T16" fmla="*/ 1 w 12"/>
                  <a:gd name="T17" fmla="*/ 1 h 80"/>
                  <a:gd name="T18" fmla="*/ 0 w 12"/>
                  <a:gd name="T19" fmla="*/ 1 h 80"/>
                  <a:gd name="T20" fmla="*/ 0 w 12"/>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80"/>
                  <a:gd name="T35" fmla="*/ 12 w 12"/>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80">
                    <a:moveTo>
                      <a:pt x="0" y="0"/>
                    </a:moveTo>
                    <a:lnTo>
                      <a:pt x="3" y="3"/>
                    </a:lnTo>
                    <a:lnTo>
                      <a:pt x="6" y="7"/>
                    </a:lnTo>
                    <a:lnTo>
                      <a:pt x="9" y="10"/>
                    </a:lnTo>
                    <a:lnTo>
                      <a:pt x="12" y="14"/>
                    </a:lnTo>
                    <a:lnTo>
                      <a:pt x="12" y="80"/>
                    </a:lnTo>
                    <a:lnTo>
                      <a:pt x="10" y="80"/>
                    </a:lnTo>
                    <a:lnTo>
                      <a:pt x="6" y="79"/>
                    </a:lnTo>
                    <a:lnTo>
                      <a:pt x="3" y="79"/>
                    </a:lnTo>
                    <a:lnTo>
                      <a:pt x="0" y="79"/>
                    </a:lnTo>
                    <a:lnTo>
                      <a:pt x="0" y="0"/>
                    </a:lnTo>
                    <a:close/>
                  </a:path>
                </a:pathLst>
              </a:custGeom>
              <a:solidFill>
                <a:srgbClr val="F87900"/>
              </a:solidFill>
              <a:ln w="9525">
                <a:noFill/>
                <a:round/>
              </a:ln>
            </p:spPr>
            <p:txBody>
              <a:bodyPr/>
              <a:lstStyle/>
              <a:p>
                <a:endParaRPr lang="zh-CN" altLang="en-US"/>
              </a:p>
            </p:txBody>
          </p:sp>
          <p:sp>
            <p:nvSpPr>
              <p:cNvPr id="18099" name="Freeform 558"/>
              <p:cNvSpPr/>
              <p:nvPr/>
            </p:nvSpPr>
            <p:spPr bwMode="auto">
              <a:xfrm>
                <a:off x="1895" y="1478"/>
                <a:ext cx="6" cy="35"/>
              </a:xfrm>
              <a:custGeom>
                <a:avLst/>
                <a:gdLst>
                  <a:gd name="T0" fmla="*/ 0 w 13"/>
                  <a:gd name="T1" fmla="*/ 0 h 69"/>
                  <a:gd name="T2" fmla="*/ 0 w 13"/>
                  <a:gd name="T3" fmla="*/ 1 h 69"/>
                  <a:gd name="T4" fmla="*/ 0 w 13"/>
                  <a:gd name="T5" fmla="*/ 1 h 69"/>
                  <a:gd name="T6" fmla="*/ 0 w 13"/>
                  <a:gd name="T7" fmla="*/ 1 h 69"/>
                  <a:gd name="T8" fmla="*/ 0 w 13"/>
                  <a:gd name="T9" fmla="*/ 1 h 69"/>
                  <a:gd name="T10" fmla="*/ 0 w 13"/>
                  <a:gd name="T11" fmla="*/ 1 h 69"/>
                  <a:gd name="T12" fmla="*/ 0 w 13"/>
                  <a:gd name="T13" fmla="*/ 1 h 69"/>
                  <a:gd name="T14" fmla="*/ 0 w 13"/>
                  <a:gd name="T15" fmla="*/ 1 h 69"/>
                  <a:gd name="T16" fmla="*/ 0 w 13"/>
                  <a:gd name="T17" fmla="*/ 1 h 69"/>
                  <a:gd name="T18" fmla="*/ 0 w 13"/>
                  <a:gd name="T19" fmla="*/ 1 h 69"/>
                  <a:gd name="T20" fmla="*/ 0 w 13"/>
                  <a:gd name="T21" fmla="*/ 0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69"/>
                  <a:gd name="T35" fmla="*/ 13 w 13"/>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69">
                    <a:moveTo>
                      <a:pt x="0" y="0"/>
                    </a:moveTo>
                    <a:lnTo>
                      <a:pt x="2" y="3"/>
                    </a:lnTo>
                    <a:lnTo>
                      <a:pt x="6" y="6"/>
                    </a:lnTo>
                    <a:lnTo>
                      <a:pt x="9" y="10"/>
                    </a:lnTo>
                    <a:lnTo>
                      <a:pt x="13" y="13"/>
                    </a:lnTo>
                    <a:lnTo>
                      <a:pt x="13" y="69"/>
                    </a:lnTo>
                    <a:lnTo>
                      <a:pt x="10" y="69"/>
                    </a:lnTo>
                    <a:lnTo>
                      <a:pt x="7" y="67"/>
                    </a:lnTo>
                    <a:lnTo>
                      <a:pt x="4" y="67"/>
                    </a:lnTo>
                    <a:lnTo>
                      <a:pt x="0" y="66"/>
                    </a:lnTo>
                    <a:lnTo>
                      <a:pt x="0" y="0"/>
                    </a:lnTo>
                    <a:close/>
                  </a:path>
                </a:pathLst>
              </a:custGeom>
              <a:solidFill>
                <a:srgbClr val="F97900"/>
              </a:solidFill>
              <a:ln w="9525">
                <a:noFill/>
                <a:round/>
              </a:ln>
            </p:spPr>
            <p:txBody>
              <a:bodyPr/>
              <a:lstStyle/>
              <a:p>
                <a:endParaRPr lang="zh-CN" altLang="en-US"/>
              </a:p>
            </p:txBody>
          </p:sp>
          <p:sp>
            <p:nvSpPr>
              <p:cNvPr id="18100" name="Freeform 559"/>
              <p:cNvSpPr/>
              <p:nvPr/>
            </p:nvSpPr>
            <p:spPr bwMode="auto">
              <a:xfrm>
                <a:off x="1901" y="1485"/>
                <a:ext cx="7" cy="29"/>
              </a:xfrm>
              <a:custGeom>
                <a:avLst/>
                <a:gdLst>
                  <a:gd name="T0" fmla="*/ 0 w 12"/>
                  <a:gd name="T1" fmla="*/ 0 h 58"/>
                  <a:gd name="T2" fmla="*/ 1 w 12"/>
                  <a:gd name="T3" fmla="*/ 1 h 58"/>
                  <a:gd name="T4" fmla="*/ 1 w 12"/>
                  <a:gd name="T5" fmla="*/ 1 h 58"/>
                  <a:gd name="T6" fmla="*/ 1 w 12"/>
                  <a:gd name="T7" fmla="*/ 1 h 58"/>
                  <a:gd name="T8" fmla="*/ 1 w 12"/>
                  <a:gd name="T9" fmla="*/ 1 h 58"/>
                  <a:gd name="T10" fmla="*/ 1 w 12"/>
                  <a:gd name="T11" fmla="*/ 1 h 58"/>
                  <a:gd name="T12" fmla="*/ 1 w 12"/>
                  <a:gd name="T13" fmla="*/ 1 h 58"/>
                  <a:gd name="T14" fmla="*/ 1 w 12"/>
                  <a:gd name="T15" fmla="*/ 1 h 58"/>
                  <a:gd name="T16" fmla="*/ 1 w 12"/>
                  <a:gd name="T17" fmla="*/ 1 h 58"/>
                  <a:gd name="T18" fmla="*/ 0 w 12"/>
                  <a:gd name="T19" fmla="*/ 1 h 58"/>
                  <a:gd name="T20" fmla="*/ 0 w 12"/>
                  <a:gd name="T21" fmla="*/ 0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58"/>
                  <a:gd name="T35" fmla="*/ 12 w 12"/>
                  <a:gd name="T36" fmla="*/ 58 h 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58">
                    <a:moveTo>
                      <a:pt x="0" y="0"/>
                    </a:moveTo>
                    <a:lnTo>
                      <a:pt x="2" y="3"/>
                    </a:lnTo>
                    <a:lnTo>
                      <a:pt x="5" y="6"/>
                    </a:lnTo>
                    <a:lnTo>
                      <a:pt x="9" y="10"/>
                    </a:lnTo>
                    <a:lnTo>
                      <a:pt x="12" y="13"/>
                    </a:lnTo>
                    <a:lnTo>
                      <a:pt x="12" y="58"/>
                    </a:lnTo>
                    <a:lnTo>
                      <a:pt x="10" y="57"/>
                    </a:lnTo>
                    <a:lnTo>
                      <a:pt x="6" y="57"/>
                    </a:lnTo>
                    <a:lnTo>
                      <a:pt x="3" y="57"/>
                    </a:lnTo>
                    <a:lnTo>
                      <a:pt x="0" y="56"/>
                    </a:lnTo>
                    <a:lnTo>
                      <a:pt x="0" y="0"/>
                    </a:lnTo>
                    <a:close/>
                  </a:path>
                </a:pathLst>
              </a:custGeom>
              <a:solidFill>
                <a:srgbClr val="FA7A00"/>
              </a:solidFill>
              <a:ln w="9525">
                <a:noFill/>
                <a:round/>
              </a:ln>
            </p:spPr>
            <p:txBody>
              <a:bodyPr/>
              <a:lstStyle/>
              <a:p>
                <a:endParaRPr lang="zh-CN" altLang="en-US"/>
              </a:p>
            </p:txBody>
          </p:sp>
          <p:sp>
            <p:nvSpPr>
              <p:cNvPr id="18101" name="Freeform 560"/>
              <p:cNvSpPr/>
              <p:nvPr/>
            </p:nvSpPr>
            <p:spPr bwMode="auto">
              <a:xfrm>
                <a:off x="1908" y="1492"/>
                <a:ext cx="6" cy="23"/>
              </a:xfrm>
              <a:custGeom>
                <a:avLst/>
                <a:gdLst>
                  <a:gd name="T0" fmla="*/ 0 w 13"/>
                  <a:gd name="T1" fmla="*/ 0 h 47"/>
                  <a:gd name="T2" fmla="*/ 0 w 13"/>
                  <a:gd name="T3" fmla="*/ 0 h 47"/>
                  <a:gd name="T4" fmla="*/ 0 w 13"/>
                  <a:gd name="T5" fmla="*/ 0 h 47"/>
                  <a:gd name="T6" fmla="*/ 0 w 13"/>
                  <a:gd name="T7" fmla="*/ 0 h 47"/>
                  <a:gd name="T8" fmla="*/ 0 w 13"/>
                  <a:gd name="T9" fmla="*/ 0 h 47"/>
                  <a:gd name="T10" fmla="*/ 0 w 13"/>
                  <a:gd name="T11" fmla="*/ 0 h 47"/>
                  <a:gd name="T12" fmla="*/ 0 w 13"/>
                  <a:gd name="T13" fmla="*/ 0 h 47"/>
                  <a:gd name="T14" fmla="*/ 0 w 13"/>
                  <a:gd name="T15" fmla="*/ 0 h 47"/>
                  <a:gd name="T16" fmla="*/ 0 w 13"/>
                  <a:gd name="T17" fmla="*/ 0 h 47"/>
                  <a:gd name="T18" fmla="*/ 0 w 13"/>
                  <a:gd name="T19" fmla="*/ 0 h 47"/>
                  <a:gd name="T20" fmla="*/ 0 w 1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47"/>
                  <a:gd name="T35" fmla="*/ 13 w 1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47">
                    <a:moveTo>
                      <a:pt x="0" y="0"/>
                    </a:moveTo>
                    <a:lnTo>
                      <a:pt x="4" y="2"/>
                    </a:lnTo>
                    <a:lnTo>
                      <a:pt x="7" y="5"/>
                    </a:lnTo>
                    <a:lnTo>
                      <a:pt x="9" y="8"/>
                    </a:lnTo>
                    <a:lnTo>
                      <a:pt x="13" y="10"/>
                    </a:lnTo>
                    <a:lnTo>
                      <a:pt x="13" y="47"/>
                    </a:lnTo>
                    <a:lnTo>
                      <a:pt x="10" y="46"/>
                    </a:lnTo>
                    <a:lnTo>
                      <a:pt x="7" y="46"/>
                    </a:lnTo>
                    <a:lnTo>
                      <a:pt x="4" y="45"/>
                    </a:lnTo>
                    <a:lnTo>
                      <a:pt x="0" y="45"/>
                    </a:lnTo>
                    <a:lnTo>
                      <a:pt x="0" y="0"/>
                    </a:lnTo>
                    <a:close/>
                  </a:path>
                </a:pathLst>
              </a:custGeom>
              <a:solidFill>
                <a:srgbClr val="FB7B00"/>
              </a:solidFill>
              <a:ln w="9525">
                <a:noFill/>
                <a:round/>
              </a:ln>
            </p:spPr>
            <p:txBody>
              <a:bodyPr/>
              <a:lstStyle/>
              <a:p>
                <a:endParaRPr lang="zh-CN" altLang="en-US"/>
              </a:p>
            </p:txBody>
          </p:sp>
          <p:sp>
            <p:nvSpPr>
              <p:cNvPr id="18102" name="Freeform 561"/>
              <p:cNvSpPr/>
              <p:nvPr/>
            </p:nvSpPr>
            <p:spPr bwMode="auto">
              <a:xfrm>
                <a:off x="1914" y="1497"/>
                <a:ext cx="6" cy="19"/>
              </a:xfrm>
              <a:custGeom>
                <a:avLst/>
                <a:gdLst>
                  <a:gd name="T0" fmla="*/ 0 w 12"/>
                  <a:gd name="T1" fmla="*/ 0 h 38"/>
                  <a:gd name="T2" fmla="*/ 1 w 12"/>
                  <a:gd name="T3" fmla="*/ 1 h 38"/>
                  <a:gd name="T4" fmla="*/ 1 w 12"/>
                  <a:gd name="T5" fmla="*/ 1 h 38"/>
                  <a:gd name="T6" fmla="*/ 1 w 12"/>
                  <a:gd name="T7" fmla="*/ 1 h 38"/>
                  <a:gd name="T8" fmla="*/ 1 w 12"/>
                  <a:gd name="T9" fmla="*/ 1 h 38"/>
                  <a:gd name="T10" fmla="*/ 1 w 12"/>
                  <a:gd name="T11" fmla="*/ 1 h 38"/>
                  <a:gd name="T12" fmla="*/ 1 w 12"/>
                  <a:gd name="T13" fmla="*/ 1 h 38"/>
                  <a:gd name="T14" fmla="*/ 1 w 12"/>
                  <a:gd name="T15" fmla="*/ 1 h 38"/>
                  <a:gd name="T16" fmla="*/ 1 w 12"/>
                  <a:gd name="T17" fmla="*/ 1 h 38"/>
                  <a:gd name="T18" fmla="*/ 0 w 12"/>
                  <a:gd name="T19" fmla="*/ 1 h 38"/>
                  <a:gd name="T20" fmla="*/ 0 w 12"/>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8"/>
                  <a:gd name="T35" fmla="*/ 12 w 12"/>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8">
                    <a:moveTo>
                      <a:pt x="0" y="0"/>
                    </a:moveTo>
                    <a:lnTo>
                      <a:pt x="3" y="3"/>
                    </a:lnTo>
                    <a:lnTo>
                      <a:pt x="7" y="5"/>
                    </a:lnTo>
                    <a:lnTo>
                      <a:pt x="9" y="8"/>
                    </a:lnTo>
                    <a:lnTo>
                      <a:pt x="12" y="11"/>
                    </a:lnTo>
                    <a:lnTo>
                      <a:pt x="12" y="38"/>
                    </a:lnTo>
                    <a:lnTo>
                      <a:pt x="9" y="38"/>
                    </a:lnTo>
                    <a:lnTo>
                      <a:pt x="7" y="37"/>
                    </a:lnTo>
                    <a:lnTo>
                      <a:pt x="3" y="37"/>
                    </a:lnTo>
                    <a:lnTo>
                      <a:pt x="0" y="37"/>
                    </a:lnTo>
                    <a:lnTo>
                      <a:pt x="0" y="0"/>
                    </a:lnTo>
                    <a:close/>
                  </a:path>
                </a:pathLst>
              </a:custGeom>
              <a:solidFill>
                <a:srgbClr val="FB7C00"/>
              </a:solidFill>
              <a:ln w="9525">
                <a:noFill/>
                <a:round/>
              </a:ln>
            </p:spPr>
            <p:txBody>
              <a:bodyPr/>
              <a:lstStyle/>
              <a:p>
                <a:endParaRPr lang="zh-CN" altLang="en-US"/>
              </a:p>
            </p:txBody>
          </p:sp>
          <p:sp>
            <p:nvSpPr>
              <p:cNvPr id="18103" name="Freeform 562"/>
              <p:cNvSpPr/>
              <p:nvPr/>
            </p:nvSpPr>
            <p:spPr bwMode="auto">
              <a:xfrm>
                <a:off x="1920" y="1502"/>
                <a:ext cx="6" cy="15"/>
              </a:xfrm>
              <a:custGeom>
                <a:avLst/>
                <a:gdLst>
                  <a:gd name="T0" fmla="*/ 0 w 13"/>
                  <a:gd name="T1" fmla="*/ 0 h 30"/>
                  <a:gd name="T2" fmla="*/ 0 w 13"/>
                  <a:gd name="T3" fmla="*/ 1 h 30"/>
                  <a:gd name="T4" fmla="*/ 0 w 13"/>
                  <a:gd name="T5" fmla="*/ 1 h 30"/>
                  <a:gd name="T6" fmla="*/ 0 w 13"/>
                  <a:gd name="T7" fmla="*/ 1 h 30"/>
                  <a:gd name="T8" fmla="*/ 0 w 13"/>
                  <a:gd name="T9" fmla="*/ 1 h 30"/>
                  <a:gd name="T10" fmla="*/ 0 w 13"/>
                  <a:gd name="T11" fmla="*/ 1 h 30"/>
                  <a:gd name="T12" fmla="*/ 0 w 13"/>
                  <a:gd name="T13" fmla="*/ 1 h 30"/>
                  <a:gd name="T14" fmla="*/ 0 w 13"/>
                  <a:gd name="T15" fmla="*/ 1 h 30"/>
                  <a:gd name="T16" fmla="*/ 0 w 13"/>
                  <a:gd name="T17" fmla="*/ 1 h 30"/>
                  <a:gd name="T18" fmla="*/ 0 w 13"/>
                  <a:gd name="T19" fmla="*/ 1 h 30"/>
                  <a:gd name="T20" fmla="*/ 0 w 13"/>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0"/>
                  <a:gd name="T35" fmla="*/ 13 w 13"/>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0">
                    <a:moveTo>
                      <a:pt x="0" y="0"/>
                    </a:moveTo>
                    <a:lnTo>
                      <a:pt x="4" y="2"/>
                    </a:lnTo>
                    <a:lnTo>
                      <a:pt x="7" y="4"/>
                    </a:lnTo>
                    <a:lnTo>
                      <a:pt x="9" y="7"/>
                    </a:lnTo>
                    <a:lnTo>
                      <a:pt x="13" y="9"/>
                    </a:lnTo>
                    <a:lnTo>
                      <a:pt x="13" y="30"/>
                    </a:lnTo>
                    <a:lnTo>
                      <a:pt x="9" y="30"/>
                    </a:lnTo>
                    <a:lnTo>
                      <a:pt x="7" y="28"/>
                    </a:lnTo>
                    <a:lnTo>
                      <a:pt x="4" y="28"/>
                    </a:lnTo>
                    <a:lnTo>
                      <a:pt x="0" y="27"/>
                    </a:lnTo>
                    <a:lnTo>
                      <a:pt x="0" y="0"/>
                    </a:lnTo>
                    <a:close/>
                  </a:path>
                </a:pathLst>
              </a:custGeom>
              <a:solidFill>
                <a:srgbClr val="FC7C00"/>
              </a:solidFill>
              <a:ln w="9525">
                <a:noFill/>
                <a:round/>
              </a:ln>
            </p:spPr>
            <p:txBody>
              <a:bodyPr/>
              <a:lstStyle/>
              <a:p>
                <a:endParaRPr lang="zh-CN" altLang="en-US"/>
              </a:p>
            </p:txBody>
          </p:sp>
          <p:sp>
            <p:nvSpPr>
              <p:cNvPr id="18104" name="Freeform 563"/>
              <p:cNvSpPr/>
              <p:nvPr/>
            </p:nvSpPr>
            <p:spPr bwMode="auto">
              <a:xfrm>
                <a:off x="1926" y="1506"/>
                <a:ext cx="7" cy="12"/>
              </a:xfrm>
              <a:custGeom>
                <a:avLst/>
                <a:gdLst>
                  <a:gd name="T0" fmla="*/ 0 w 12"/>
                  <a:gd name="T1" fmla="*/ 0 h 23"/>
                  <a:gd name="T2" fmla="*/ 1 w 12"/>
                  <a:gd name="T3" fmla="*/ 1 h 23"/>
                  <a:gd name="T4" fmla="*/ 1 w 12"/>
                  <a:gd name="T5" fmla="*/ 1 h 23"/>
                  <a:gd name="T6" fmla="*/ 1 w 12"/>
                  <a:gd name="T7" fmla="*/ 1 h 23"/>
                  <a:gd name="T8" fmla="*/ 1 w 12"/>
                  <a:gd name="T9" fmla="*/ 1 h 23"/>
                  <a:gd name="T10" fmla="*/ 1 w 12"/>
                  <a:gd name="T11" fmla="*/ 1 h 23"/>
                  <a:gd name="T12" fmla="*/ 1 w 12"/>
                  <a:gd name="T13" fmla="*/ 1 h 23"/>
                  <a:gd name="T14" fmla="*/ 1 w 12"/>
                  <a:gd name="T15" fmla="*/ 1 h 23"/>
                  <a:gd name="T16" fmla="*/ 1 w 12"/>
                  <a:gd name="T17" fmla="*/ 1 h 23"/>
                  <a:gd name="T18" fmla="*/ 0 w 12"/>
                  <a:gd name="T19" fmla="*/ 1 h 23"/>
                  <a:gd name="T20" fmla="*/ 0 w 12"/>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3"/>
                  <a:gd name="T35" fmla="*/ 12 w 12"/>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3">
                    <a:moveTo>
                      <a:pt x="0" y="0"/>
                    </a:moveTo>
                    <a:lnTo>
                      <a:pt x="3" y="2"/>
                    </a:lnTo>
                    <a:lnTo>
                      <a:pt x="7" y="5"/>
                    </a:lnTo>
                    <a:lnTo>
                      <a:pt x="9" y="7"/>
                    </a:lnTo>
                    <a:lnTo>
                      <a:pt x="12" y="9"/>
                    </a:lnTo>
                    <a:lnTo>
                      <a:pt x="12" y="23"/>
                    </a:lnTo>
                    <a:lnTo>
                      <a:pt x="9" y="23"/>
                    </a:lnTo>
                    <a:lnTo>
                      <a:pt x="7" y="22"/>
                    </a:lnTo>
                    <a:lnTo>
                      <a:pt x="3" y="22"/>
                    </a:lnTo>
                    <a:lnTo>
                      <a:pt x="0" y="21"/>
                    </a:lnTo>
                    <a:lnTo>
                      <a:pt x="0" y="0"/>
                    </a:lnTo>
                    <a:close/>
                  </a:path>
                </a:pathLst>
              </a:custGeom>
              <a:solidFill>
                <a:srgbClr val="FD7D00"/>
              </a:solidFill>
              <a:ln w="9525">
                <a:noFill/>
                <a:round/>
              </a:ln>
            </p:spPr>
            <p:txBody>
              <a:bodyPr/>
              <a:lstStyle/>
              <a:p>
                <a:endParaRPr lang="zh-CN" altLang="en-US"/>
              </a:p>
            </p:txBody>
          </p:sp>
          <p:sp>
            <p:nvSpPr>
              <p:cNvPr id="18105" name="Freeform 564"/>
              <p:cNvSpPr/>
              <p:nvPr/>
            </p:nvSpPr>
            <p:spPr bwMode="auto">
              <a:xfrm>
                <a:off x="1933" y="1511"/>
                <a:ext cx="7" cy="8"/>
              </a:xfrm>
              <a:custGeom>
                <a:avLst/>
                <a:gdLst>
                  <a:gd name="T0" fmla="*/ 0 w 14"/>
                  <a:gd name="T1" fmla="*/ 0 h 16"/>
                  <a:gd name="T2" fmla="*/ 1 w 14"/>
                  <a:gd name="T3" fmla="*/ 1 h 16"/>
                  <a:gd name="T4" fmla="*/ 1 w 14"/>
                  <a:gd name="T5" fmla="*/ 1 h 16"/>
                  <a:gd name="T6" fmla="*/ 1 w 14"/>
                  <a:gd name="T7" fmla="*/ 1 h 16"/>
                  <a:gd name="T8" fmla="*/ 1 w 14"/>
                  <a:gd name="T9" fmla="*/ 1 h 16"/>
                  <a:gd name="T10" fmla="*/ 1 w 14"/>
                  <a:gd name="T11" fmla="*/ 1 h 16"/>
                  <a:gd name="T12" fmla="*/ 1 w 14"/>
                  <a:gd name="T13" fmla="*/ 1 h 16"/>
                  <a:gd name="T14" fmla="*/ 1 w 14"/>
                  <a:gd name="T15" fmla="*/ 1 h 16"/>
                  <a:gd name="T16" fmla="*/ 1 w 14"/>
                  <a:gd name="T17" fmla="*/ 1 h 16"/>
                  <a:gd name="T18" fmla="*/ 0 w 14"/>
                  <a:gd name="T19" fmla="*/ 1 h 16"/>
                  <a:gd name="T20" fmla="*/ 0 w 14"/>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6"/>
                  <a:gd name="T35" fmla="*/ 14 w 14"/>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6">
                    <a:moveTo>
                      <a:pt x="0" y="0"/>
                    </a:moveTo>
                    <a:lnTo>
                      <a:pt x="4" y="2"/>
                    </a:lnTo>
                    <a:lnTo>
                      <a:pt x="7" y="5"/>
                    </a:lnTo>
                    <a:lnTo>
                      <a:pt x="11" y="8"/>
                    </a:lnTo>
                    <a:lnTo>
                      <a:pt x="14" y="10"/>
                    </a:lnTo>
                    <a:lnTo>
                      <a:pt x="14" y="16"/>
                    </a:lnTo>
                    <a:lnTo>
                      <a:pt x="11" y="15"/>
                    </a:lnTo>
                    <a:lnTo>
                      <a:pt x="7" y="15"/>
                    </a:lnTo>
                    <a:lnTo>
                      <a:pt x="4" y="15"/>
                    </a:lnTo>
                    <a:lnTo>
                      <a:pt x="0" y="14"/>
                    </a:lnTo>
                    <a:lnTo>
                      <a:pt x="0" y="0"/>
                    </a:lnTo>
                    <a:close/>
                  </a:path>
                </a:pathLst>
              </a:custGeom>
              <a:solidFill>
                <a:srgbClr val="FE7E00"/>
              </a:solidFill>
              <a:ln w="9525">
                <a:noFill/>
                <a:round/>
              </a:ln>
            </p:spPr>
            <p:txBody>
              <a:bodyPr/>
              <a:lstStyle/>
              <a:p>
                <a:endParaRPr lang="zh-CN" altLang="en-US"/>
              </a:p>
            </p:txBody>
          </p:sp>
          <p:sp>
            <p:nvSpPr>
              <p:cNvPr id="18106" name="Freeform 565"/>
              <p:cNvSpPr/>
              <p:nvPr/>
            </p:nvSpPr>
            <p:spPr bwMode="auto">
              <a:xfrm>
                <a:off x="1940" y="1516"/>
                <a:ext cx="6" cy="4"/>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w 13"/>
                  <a:gd name="T13" fmla="*/ 0 h 9"/>
                  <a:gd name="T14" fmla="*/ 0 w 13"/>
                  <a:gd name="T15" fmla="*/ 0 h 9"/>
                  <a:gd name="T16" fmla="*/ 0 w 13"/>
                  <a:gd name="T17" fmla="*/ 0 h 9"/>
                  <a:gd name="T18" fmla="*/ 0 w 13"/>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9"/>
                  <a:gd name="T32" fmla="*/ 13 w 13"/>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9">
                    <a:moveTo>
                      <a:pt x="0" y="0"/>
                    </a:moveTo>
                    <a:lnTo>
                      <a:pt x="3" y="3"/>
                    </a:lnTo>
                    <a:lnTo>
                      <a:pt x="7" y="4"/>
                    </a:lnTo>
                    <a:lnTo>
                      <a:pt x="9" y="6"/>
                    </a:lnTo>
                    <a:lnTo>
                      <a:pt x="13" y="9"/>
                    </a:lnTo>
                    <a:lnTo>
                      <a:pt x="9" y="7"/>
                    </a:lnTo>
                    <a:lnTo>
                      <a:pt x="7" y="7"/>
                    </a:lnTo>
                    <a:lnTo>
                      <a:pt x="3" y="7"/>
                    </a:lnTo>
                    <a:lnTo>
                      <a:pt x="0" y="6"/>
                    </a:lnTo>
                    <a:lnTo>
                      <a:pt x="0" y="0"/>
                    </a:lnTo>
                    <a:close/>
                  </a:path>
                </a:pathLst>
              </a:custGeom>
              <a:solidFill>
                <a:srgbClr val="FF7F00"/>
              </a:solidFill>
              <a:ln w="9525">
                <a:noFill/>
                <a:round/>
              </a:ln>
            </p:spPr>
            <p:txBody>
              <a:bodyPr/>
              <a:lstStyle/>
              <a:p>
                <a:endParaRPr lang="zh-CN" altLang="en-US"/>
              </a:p>
            </p:txBody>
          </p:sp>
          <p:sp>
            <p:nvSpPr>
              <p:cNvPr id="18107" name="Freeform 566"/>
              <p:cNvSpPr/>
              <p:nvPr/>
            </p:nvSpPr>
            <p:spPr bwMode="auto">
              <a:xfrm>
                <a:off x="1855" y="2117"/>
                <a:ext cx="7" cy="9"/>
              </a:xfrm>
              <a:custGeom>
                <a:avLst/>
                <a:gdLst>
                  <a:gd name="T0" fmla="*/ 0 w 14"/>
                  <a:gd name="T1" fmla="*/ 0 h 18"/>
                  <a:gd name="T2" fmla="*/ 1 w 14"/>
                  <a:gd name="T3" fmla="*/ 0 h 18"/>
                  <a:gd name="T4" fmla="*/ 1 w 14"/>
                  <a:gd name="T5" fmla="*/ 1 h 18"/>
                  <a:gd name="T6" fmla="*/ 1 w 14"/>
                  <a:gd name="T7" fmla="*/ 1 h 18"/>
                  <a:gd name="T8" fmla="*/ 1 w 14"/>
                  <a:gd name="T9" fmla="*/ 1 h 18"/>
                  <a:gd name="T10" fmla="*/ 0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0" y="0"/>
                    </a:moveTo>
                    <a:lnTo>
                      <a:pt x="8" y="0"/>
                    </a:lnTo>
                    <a:lnTo>
                      <a:pt x="14" y="5"/>
                    </a:lnTo>
                    <a:lnTo>
                      <a:pt x="14" y="13"/>
                    </a:lnTo>
                    <a:lnTo>
                      <a:pt x="9" y="18"/>
                    </a:lnTo>
                    <a:lnTo>
                      <a:pt x="0" y="0"/>
                    </a:lnTo>
                    <a:close/>
                  </a:path>
                </a:pathLst>
              </a:custGeom>
              <a:solidFill>
                <a:srgbClr val="000000"/>
              </a:solidFill>
              <a:ln w="9525">
                <a:noFill/>
                <a:round/>
              </a:ln>
            </p:spPr>
            <p:txBody>
              <a:bodyPr/>
              <a:lstStyle/>
              <a:p>
                <a:endParaRPr lang="zh-CN" altLang="en-US"/>
              </a:p>
            </p:txBody>
          </p:sp>
          <p:sp>
            <p:nvSpPr>
              <p:cNvPr id="18108" name="Freeform 567"/>
              <p:cNvSpPr/>
              <p:nvPr/>
            </p:nvSpPr>
            <p:spPr bwMode="auto">
              <a:xfrm>
                <a:off x="1744" y="2117"/>
                <a:ext cx="116" cy="124"/>
              </a:xfrm>
              <a:custGeom>
                <a:avLst/>
                <a:gdLst>
                  <a:gd name="T0" fmla="*/ 0 w 231"/>
                  <a:gd name="T1" fmla="*/ 1 h 247"/>
                  <a:gd name="T2" fmla="*/ 1 w 231"/>
                  <a:gd name="T3" fmla="*/ 1 h 247"/>
                  <a:gd name="T4" fmla="*/ 1 w 231"/>
                  <a:gd name="T5" fmla="*/ 1 h 247"/>
                  <a:gd name="T6" fmla="*/ 1 w 231"/>
                  <a:gd name="T7" fmla="*/ 1 h 247"/>
                  <a:gd name="T8" fmla="*/ 1 w 231"/>
                  <a:gd name="T9" fmla="*/ 1 h 247"/>
                  <a:gd name="T10" fmla="*/ 1 w 231"/>
                  <a:gd name="T11" fmla="*/ 1 h 247"/>
                  <a:gd name="T12" fmla="*/ 1 w 231"/>
                  <a:gd name="T13" fmla="*/ 1 h 247"/>
                  <a:gd name="T14" fmla="*/ 1 w 231"/>
                  <a:gd name="T15" fmla="*/ 1 h 247"/>
                  <a:gd name="T16" fmla="*/ 1 w 231"/>
                  <a:gd name="T17" fmla="*/ 1 h 247"/>
                  <a:gd name="T18" fmla="*/ 1 w 231"/>
                  <a:gd name="T19" fmla="*/ 1 h 247"/>
                  <a:gd name="T20" fmla="*/ 1 w 231"/>
                  <a:gd name="T21" fmla="*/ 1 h 247"/>
                  <a:gd name="T22" fmla="*/ 1 w 231"/>
                  <a:gd name="T23" fmla="*/ 1 h 247"/>
                  <a:gd name="T24" fmla="*/ 1 w 231"/>
                  <a:gd name="T25" fmla="*/ 1 h 247"/>
                  <a:gd name="T26" fmla="*/ 1 w 231"/>
                  <a:gd name="T27" fmla="*/ 1 h 247"/>
                  <a:gd name="T28" fmla="*/ 1 w 231"/>
                  <a:gd name="T29" fmla="*/ 1 h 247"/>
                  <a:gd name="T30" fmla="*/ 1 w 231"/>
                  <a:gd name="T31" fmla="*/ 1 h 247"/>
                  <a:gd name="T32" fmla="*/ 1 w 231"/>
                  <a:gd name="T33" fmla="*/ 0 h 247"/>
                  <a:gd name="T34" fmla="*/ 1 w 231"/>
                  <a:gd name="T35" fmla="*/ 1 h 247"/>
                  <a:gd name="T36" fmla="*/ 1 w 231"/>
                  <a:gd name="T37" fmla="*/ 1 h 247"/>
                  <a:gd name="T38" fmla="*/ 1 w 231"/>
                  <a:gd name="T39" fmla="*/ 1 h 247"/>
                  <a:gd name="T40" fmla="*/ 1 w 231"/>
                  <a:gd name="T41" fmla="*/ 1 h 247"/>
                  <a:gd name="T42" fmla="*/ 1 w 231"/>
                  <a:gd name="T43" fmla="*/ 1 h 247"/>
                  <a:gd name="T44" fmla="*/ 1 w 231"/>
                  <a:gd name="T45" fmla="*/ 1 h 247"/>
                  <a:gd name="T46" fmla="*/ 1 w 231"/>
                  <a:gd name="T47" fmla="*/ 1 h 247"/>
                  <a:gd name="T48" fmla="*/ 1 w 231"/>
                  <a:gd name="T49" fmla="*/ 1 h 247"/>
                  <a:gd name="T50" fmla="*/ 1 w 231"/>
                  <a:gd name="T51" fmla="*/ 1 h 247"/>
                  <a:gd name="T52" fmla="*/ 1 w 231"/>
                  <a:gd name="T53" fmla="*/ 1 h 247"/>
                  <a:gd name="T54" fmla="*/ 1 w 231"/>
                  <a:gd name="T55" fmla="*/ 1 h 247"/>
                  <a:gd name="T56" fmla="*/ 1 w 231"/>
                  <a:gd name="T57" fmla="*/ 1 h 247"/>
                  <a:gd name="T58" fmla="*/ 1 w 231"/>
                  <a:gd name="T59" fmla="*/ 1 h 247"/>
                  <a:gd name="T60" fmla="*/ 1 w 231"/>
                  <a:gd name="T61" fmla="*/ 1 h 247"/>
                  <a:gd name="T62" fmla="*/ 1 w 231"/>
                  <a:gd name="T63" fmla="*/ 1 h 247"/>
                  <a:gd name="T64" fmla="*/ 1 w 231"/>
                  <a:gd name="T65" fmla="*/ 1 h 247"/>
                  <a:gd name="T66" fmla="*/ 1 w 231"/>
                  <a:gd name="T67" fmla="*/ 1 h 247"/>
                  <a:gd name="T68" fmla="*/ 0 w 231"/>
                  <a:gd name="T69" fmla="*/ 1 h 2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1"/>
                  <a:gd name="T106" fmla="*/ 0 h 247"/>
                  <a:gd name="T107" fmla="*/ 231 w 231"/>
                  <a:gd name="T108" fmla="*/ 247 h 2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1" h="247">
                    <a:moveTo>
                      <a:pt x="0" y="245"/>
                    </a:moveTo>
                    <a:lnTo>
                      <a:pt x="3" y="232"/>
                    </a:lnTo>
                    <a:lnTo>
                      <a:pt x="8" y="217"/>
                    </a:lnTo>
                    <a:lnTo>
                      <a:pt x="16" y="202"/>
                    </a:lnTo>
                    <a:lnTo>
                      <a:pt x="26" y="185"/>
                    </a:lnTo>
                    <a:lnTo>
                      <a:pt x="38" y="169"/>
                    </a:lnTo>
                    <a:lnTo>
                      <a:pt x="51" y="151"/>
                    </a:lnTo>
                    <a:lnTo>
                      <a:pt x="66" y="132"/>
                    </a:lnTo>
                    <a:lnTo>
                      <a:pt x="83" y="114"/>
                    </a:lnTo>
                    <a:lnTo>
                      <a:pt x="100" y="96"/>
                    </a:lnTo>
                    <a:lnTo>
                      <a:pt x="117" y="79"/>
                    </a:lnTo>
                    <a:lnTo>
                      <a:pt x="136" y="62"/>
                    </a:lnTo>
                    <a:lnTo>
                      <a:pt x="154" y="46"/>
                    </a:lnTo>
                    <a:lnTo>
                      <a:pt x="172" y="32"/>
                    </a:lnTo>
                    <a:lnTo>
                      <a:pt x="189" y="19"/>
                    </a:lnTo>
                    <a:lnTo>
                      <a:pt x="207" y="8"/>
                    </a:lnTo>
                    <a:lnTo>
                      <a:pt x="222" y="0"/>
                    </a:lnTo>
                    <a:lnTo>
                      <a:pt x="231" y="18"/>
                    </a:lnTo>
                    <a:lnTo>
                      <a:pt x="217" y="26"/>
                    </a:lnTo>
                    <a:lnTo>
                      <a:pt x="201" y="36"/>
                    </a:lnTo>
                    <a:lnTo>
                      <a:pt x="184" y="48"/>
                    </a:lnTo>
                    <a:lnTo>
                      <a:pt x="168" y="62"/>
                    </a:lnTo>
                    <a:lnTo>
                      <a:pt x="149" y="78"/>
                    </a:lnTo>
                    <a:lnTo>
                      <a:pt x="131" y="93"/>
                    </a:lnTo>
                    <a:lnTo>
                      <a:pt x="114" y="110"/>
                    </a:lnTo>
                    <a:lnTo>
                      <a:pt x="97" y="128"/>
                    </a:lnTo>
                    <a:lnTo>
                      <a:pt x="82" y="146"/>
                    </a:lnTo>
                    <a:lnTo>
                      <a:pt x="67" y="162"/>
                    </a:lnTo>
                    <a:lnTo>
                      <a:pt x="54" y="180"/>
                    </a:lnTo>
                    <a:lnTo>
                      <a:pt x="42" y="197"/>
                    </a:lnTo>
                    <a:lnTo>
                      <a:pt x="34" y="211"/>
                    </a:lnTo>
                    <a:lnTo>
                      <a:pt x="26" y="226"/>
                    </a:lnTo>
                    <a:lnTo>
                      <a:pt x="22" y="237"/>
                    </a:lnTo>
                    <a:lnTo>
                      <a:pt x="21" y="247"/>
                    </a:lnTo>
                    <a:lnTo>
                      <a:pt x="0" y="245"/>
                    </a:lnTo>
                    <a:close/>
                  </a:path>
                </a:pathLst>
              </a:custGeom>
              <a:solidFill>
                <a:srgbClr val="000000"/>
              </a:solidFill>
              <a:ln w="9525">
                <a:noFill/>
                <a:round/>
              </a:ln>
            </p:spPr>
            <p:txBody>
              <a:bodyPr/>
              <a:lstStyle/>
              <a:p>
                <a:endParaRPr lang="zh-CN" altLang="en-US"/>
              </a:p>
            </p:txBody>
          </p:sp>
          <p:sp>
            <p:nvSpPr>
              <p:cNvPr id="18109" name="Freeform 568"/>
              <p:cNvSpPr/>
              <p:nvPr/>
            </p:nvSpPr>
            <p:spPr bwMode="auto">
              <a:xfrm>
                <a:off x="1744" y="2239"/>
                <a:ext cx="10" cy="6"/>
              </a:xfrm>
              <a:custGeom>
                <a:avLst/>
                <a:gdLst>
                  <a:gd name="T0" fmla="*/ 0 w 21"/>
                  <a:gd name="T1" fmla="*/ 1 h 11"/>
                  <a:gd name="T2" fmla="*/ 0 w 21"/>
                  <a:gd name="T3" fmla="*/ 1 h 11"/>
                  <a:gd name="T4" fmla="*/ 0 w 21"/>
                  <a:gd name="T5" fmla="*/ 1 h 11"/>
                  <a:gd name="T6" fmla="*/ 0 w 21"/>
                  <a:gd name="T7" fmla="*/ 1 h 11"/>
                  <a:gd name="T8" fmla="*/ 0 w 21"/>
                  <a:gd name="T9" fmla="*/ 0 h 11"/>
                  <a:gd name="T10" fmla="*/ 0 w 21"/>
                  <a:gd name="T11" fmla="*/ 1 h 11"/>
                  <a:gd name="T12" fmla="*/ 0 60000 65536"/>
                  <a:gd name="T13" fmla="*/ 0 60000 65536"/>
                  <a:gd name="T14" fmla="*/ 0 60000 65536"/>
                  <a:gd name="T15" fmla="*/ 0 60000 65536"/>
                  <a:gd name="T16" fmla="*/ 0 60000 65536"/>
                  <a:gd name="T17" fmla="*/ 0 60000 65536"/>
                  <a:gd name="T18" fmla="*/ 0 w 21"/>
                  <a:gd name="T19" fmla="*/ 0 h 11"/>
                  <a:gd name="T20" fmla="*/ 21 w 2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1" h="11">
                    <a:moveTo>
                      <a:pt x="21" y="2"/>
                    </a:moveTo>
                    <a:lnTo>
                      <a:pt x="17" y="9"/>
                    </a:lnTo>
                    <a:lnTo>
                      <a:pt x="9" y="11"/>
                    </a:lnTo>
                    <a:lnTo>
                      <a:pt x="2" y="8"/>
                    </a:lnTo>
                    <a:lnTo>
                      <a:pt x="0" y="0"/>
                    </a:lnTo>
                    <a:lnTo>
                      <a:pt x="21" y="2"/>
                    </a:lnTo>
                    <a:close/>
                  </a:path>
                </a:pathLst>
              </a:custGeom>
              <a:solidFill>
                <a:srgbClr val="000000"/>
              </a:solidFill>
              <a:ln w="9525">
                <a:noFill/>
                <a:round/>
              </a:ln>
            </p:spPr>
            <p:txBody>
              <a:bodyPr/>
              <a:lstStyle/>
              <a:p>
                <a:endParaRPr lang="zh-CN" altLang="en-US"/>
              </a:p>
            </p:txBody>
          </p:sp>
          <p:sp>
            <p:nvSpPr>
              <p:cNvPr id="18110" name="Freeform 569"/>
              <p:cNvSpPr/>
              <p:nvPr/>
            </p:nvSpPr>
            <p:spPr bwMode="auto">
              <a:xfrm>
                <a:off x="1714" y="2202"/>
                <a:ext cx="10" cy="6"/>
              </a:xfrm>
              <a:custGeom>
                <a:avLst/>
                <a:gdLst>
                  <a:gd name="T0" fmla="*/ 1 w 20"/>
                  <a:gd name="T1" fmla="*/ 0 h 13"/>
                  <a:gd name="T2" fmla="*/ 1 w 20"/>
                  <a:gd name="T3" fmla="*/ 0 h 13"/>
                  <a:gd name="T4" fmla="*/ 1 w 20"/>
                  <a:gd name="T5" fmla="*/ 0 h 13"/>
                  <a:gd name="T6" fmla="*/ 1 w 20"/>
                  <a:gd name="T7" fmla="*/ 0 h 13"/>
                  <a:gd name="T8" fmla="*/ 0 w 20"/>
                  <a:gd name="T9" fmla="*/ 0 h 13"/>
                  <a:gd name="T10" fmla="*/ 1 w 20"/>
                  <a:gd name="T11" fmla="*/ 0 h 13"/>
                  <a:gd name="T12" fmla="*/ 0 60000 65536"/>
                  <a:gd name="T13" fmla="*/ 0 60000 65536"/>
                  <a:gd name="T14" fmla="*/ 0 60000 65536"/>
                  <a:gd name="T15" fmla="*/ 0 60000 65536"/>
                  <a:gd name="T16" fmla="*/ 0 60000 65536"/>
                  <a:gd name="T17" fmla="*/ 0 60000 65536"/>
                  <a:gd name="T18" fmla="*/ 0 w 20"/>
                  <a:gd name="T19" fmla="*/ 0 h 13"/>
                  <a:gd name="T20" fmla="*/ 20 w 2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0" h="13">
                    <a:moveTo>
                      <a:pt x="20" y="0"/>
                    </a:moveTo>
                    <a:lnTo>
                      <a:pt x="18" y="8"/>
                    </a:lnTo>
                    <a:lnTo>
                      <a:pt x="12" y="13"/>
                    </a:lnTo>
                    <a:lnTo>
                      <a:pt x="4" y="12"/>
                    </a:lnTo>
                    <a:lnTo>
                      <a:pt x="0" y="5"/>
                    </a:lnTo>
                    <a:lnTo>
                      <a:pt x="20" y="0"/>
                    </a:lnTo>
                    <a:close/>
                  </a:path>
                </a:pathLst>
              </a:custGeom>
              <a:solidFill>
                <a:srgbClr val="000000"/>
              </a:solidFill>
              <a:ln w="9525">
                <a:noFill/>
                <a:round/>
              </a:ln>
            </p:spPr>
            <p:txBody>
              <a:bodyPr/>
              <a:lstStyle/>
              <a:p>
                <a:endParaRPr lang="zh-CN" altLang="en-US"/>
              </a:p>
            </p:txBody>
          </p:sp>
          <p:sp>
            <p:nvSpPr>
              <p:cNvPr id="18111" name="Freeform 570"/>
              <p:cNvSpPr/>
              <p:nvPr/>
            </p:nvSpPr>
            <p:spPr bwMode="auto">
              <a:xfrm>
                <a:off x="1706" y="2111"/>
                <a:ext cx="18" cy="93"/>
              </a:xfrm>
              <a:custGeom>
                <a:avLst/>
                <a:gdLst>
                  <a:gd name="T0" fmla="*/ 1 w 35"/>
                  <a:gd name="T1" fmla="*/ 0 h 188"/>
                  <a:gd name="T2" fmla="*/ 1 w 35"/>
                  <a:gd name="T3" fmla="*/ 0 h 188"/>
                  <a:gd name="T4" fmla="*/ 1 w 35"/>
                  <a:gd name="T5" fmla="*/ 0 h 188"/>
                  <a:gd name="T6" fmla="*/ 1 w 35"/>
                  <a:gd name="T7" fmla="*/ 0 h 188"/>
                  <a:gd name="T8" fmla="*/ 1 w 35"/>
                  <a:gd name="T9" fmla="*/ 0 h 188"/>
                  <a:gd name="T10" fmla="*/ 1 w 35"/>
                  <a:gd name="T11" fmla="*/ 0 h 188"/>
                  <a:gd name="T12" fmla="*/ 1 w 35"/>
                  <a:gd name="T13" fmla="*/ 0 h 188"/>
                  <a:gd name="T14" fmla="*/ 1 w 35"/>
                  <a:gd name="T15" fmla="*/ 0 h 188"/>
                  <a:gd name="T16" fmla="*/ 1 w 35"/>
                  <a:gd name="T17" fmla="*/ 0 h 188"/>
                  <a:gd name="T18" fmla="*/ 1 w 35"/>
                  <a:gd name="T19" fmla="*/ 0 h 188"/>
                  <a:gd name="T20" fmla="*/ 1 w 35"/>
                  <a:gd name="T21" fmla="*/ 0 h 188"/>
                  <a:gd name="T22" fmla="*/ 1 w 35"/>
                  <a:gd name="T23" fmla="*/ 0 h 188"/>
                  <a:gd name="T24" fmla="*/ 1 w 35"/>
                  <a:gd name="T25" fmla="*/ 0 h 188"/>
                  <a:gd name="T26" fmla="*/ 1 w 35"/>
                  <a:gd name="T27" fmla="*/ 0 h 188"/>
                  <a:gd name="T28" fmla="*/ 1 w 35"/>
                  <a:gd name="T29" fmla="*/ 0 h 188"/>
                  <a:gd name="T30" fmla="*/ 1 w 35"/>
                  <a:gd name="T31" fmla="*/ 0 h 188"/>
                  <a:gd name="T32" fmla="*/ 1 w 35"/>
                  <a:gd name="T33" fmla="*/ 0 h 188"/>
                  <a:gd name="T34" fmla="*/ 1 w 35"/>
                  <a:gd name="T35" fmla="*/ 0 h 188"/>
                  <a:gd name="T36" fmla="*/ 1 w 35"/>
                  <a:gd name="T37" fmla="*/ 0 h 188"/>
                  <a:gd name="T38" fmla="*/ 1 w 35"/>
                  <a:gd name="T39" fmla="*/ 0 h 188"/>
                  <a:gd name="T40" fmla="*/ 1 w 35"/>
                  <a:gd name="T41" fmla="*/ 0 h 188"/>
                  <a:gd name="T42" fmla="*/ 1 w 35"/>
                  <a:gd name="T43" fmla="*/ 0 h 188"/>
                  <a:gd name="T44" fmla="*/ 1 w 35"/>
                  <a:gd name="T45" fmla="*/ 0 h 188"/>
                  <a:gd name="T46" fmla="*/ 1 w 35"/>
                  <a:gd name="T47" fmla="*/ 0 h 188"/>
                  <a:gd name="T48" fmla="*/ 1 w 35"/>
                  <a:gd name="T49" fmla="*/ 0 h 188"/>
                  <a:gd name="T50" fmla="*/ 1 w 35"/>
                  <a:gd name="T51" fmla="*/ 0 h 188"/>
                  <a:gd name="T52" fmla="*/ 1 w 35"/>
                  <a:gd name="T53" fmla="*/ 0 h 188"/>
                  <a:gd name="T54" fmla="*/ 1 w 35"/>
                  <a:gd name="T55" fmla="*/ 0 h 188"/>
                  <a:gd name="T56" fmla="*/ 0 w 35"/>
                  <a:gd name="T57" fmla="*/ 0 h 188"/>
                  <a:gd name="T58" fmla="*/ 0 w 35"/>
                  <a:gd name="T59" fmla="*/ 0 h 188"/>
                  <a:gd name="T60" fmla="*/ 0 w 35"/>
                  <a:gd name="T61" fmla="*/ 0 h 188"/>
                  <a:gd name="T62" fmla="*/ 0 w 35"/>
                  <a:gd name="T63" fmla="*/ 0 h 188"/>
                  <a:gd name="T64" fmla="*/ 1 w 35"/>
                  <a:gd name="T65" fmla="*/ 0 h 188"/>
                  <a:gd name="T66" fmla="*/ 1 w 35"/>
                  <a:gd name="T67" fmla="*/ 0 h 188"/>
                  <a:gd name="T68" fmla="*/ 1 w 35"/>
                  <a:gd name="T69" fmla="*/ 0 h 1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
                  <a:gd name="T106" fmla="*/ 0 h 188"/>
                  <a:gd name="T107" fmla="*/ 35 w 35"/>
                  <a:gd name="T108" fmla="*/ 188 h 1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 h="188">
                    <a:moveTo>
                      <a:pt x="23" y="3"/>
                    </a:moveTo>
                    <a:lnTo>
                      <a:pt x="21" y="13"/>
                    </a:lnTo>
                    <a:lnTo>
                      <a:pt x="20" y="22"/>
                    </a:lnTo>
                    <a:lnTo>
                      <a:pt x="20" y="35"/>
                    </a:lnTo>
                    <a:lnTo>
                      <a:pt x="20" y="46"/>
                    </a:lnTo>
                    <a:lnTo>
                      <a:pt x="20" y="60"/>
                    </a:lnTo>
                    <a:lnTo>
                      <a:pt x="21" y="72"/>
                    </a:lnTo>
                    <a:lnTo>
                      <a:pt x="23" y="85"/>
                    </a:lnTo>
                    <a:lnTo>
                      <a:pt x="24" y="99"/>
                    </a:lnTo>
                    <a:lnTo>
                      <a:pt x="25" y="112"/>
                    </a:lnTo>
                    <a:lnTo>
                      <a:pt x="26" y="124"/>
                    </a:lnTo>
                    <a:lnTo>
                      <a:pt x="27" y="137"/>
                    </a:lnTo>
                    <a:lnTo>
                      <a:pt x="29" y="149"/>
                    </a:lnTo>
                    <a:lnTo>
                      <a:pt x="31" y="159"/>
                    </a:lnTo>
                    <a:lnTo>
                      <a:pt x="33" y="168"/>
                    </a:lnTo>
                    <a:lnTo>
                      <a:pt x="34" y="177"/>
                    </a:lnTo>
                    <a:lnTo>
                      <a:pt x="35" y="183"/>
                    </a:lnTo>
                    <a:lnTo>
                      <a:pt x="15" y="188"/>
                    </a:lnTo>
                    <a:lnTo>
                      <a:pt x="13" y="180"/>
                    </a:lnTo>
                    <a:lnTo>
                      <a:pt x="12" y="173"/>
                    </a:lnTo>
                    <a:lnTo>
                      <a:pt x="10" y="161"/>
                    </a:lnTo>
                    <a:lnTo>
                      <a:pt x="9" y="151"/>
                    </a:lnTo>
                    <a:lnTo>
                      <a:pt x="7" y="139"/>
                    </a:lnTo>
                    <a:lnTo>
                      <a:pt x="5" y="127"/>
                    </a:lnTo>
                    <a:lnTo>
                      <a:pt x="4" y="114"/>
                    </a:lnTo>
                    <a:lnTo>
                      <a:pt x="3" y="101"/>
                    </a:lnTo>
                    <a:lnTo>
                      <a:pt x="2" y="88"/>
                    </a:lnTo>
                    <a:lnTo>
                      <a:pt x="1" y="74"/>
                    </a:lnTo>
                    <a:lnTo>
                      <a:pt x="0" y="60"/>
                    </a:lnTo>
                    <a:lnTo>
                      <a:pt x="0" y="46"/>
                    </a:lnTo>
                    <a:lnTo>
                      <a:pt x="0" y="35"/>
                    </a:lnTo>
                    <a:lnTo>
                      <a:pt x="0" y="22"/>
                    </a:lnTo>
                    <a:lnTo>
                      <a:pt x="1" y="11"/>
                    </a:lnTo>
                    <a:lnTo>
                      <a:pt x="2" y="0"/>
                    </a:lnTo>
                    <a:lnTo>
                      <a:pt x="23" y="3"/>
                    </a:lnTo>
                    <a:close/>
                  </a:path>
                </a:pathLst>
              </a:custGeom>
              <a:solidFill>
                <a:srgbClr val="000000"/>
              </a:solidFill>
              <a:ln w="9525">
                <a:noFill/>
                <a:round/>
              </a:ln>
            </p:spPr>
            <p:txBody>
              <a:bodyPr/>
              <a:lstStyle/>
              <a:p>
                <a:endParaRPr lang="zh-CN" altLang="en-US"/>
              </a:p>
            </p:txBody>
          </p:sp>
          <p:sp>
            <p:nvSpPr>
              <p:cNvPr id="18112" name="Freeform 571"/>
              <p:cNvSpPr/>
              <p:nvPr/>
            </p:nvSpPr>
            <p:spPr bwMode="auto">
              <a:xfrm>
                <a:off x="1708" y="2106"/>
                <a:ext cx="10" cy="6"/>
              </a:xfrm>
              <a:custGeom>
                <a:avLst/>
                <a:gdLst>
                  <a:gd name="T0" fmla="*/ 0 w 21"/>
                  <a:gd name="T1" fmla="*/ 1 h 12"/>
                  <a:gd name="T2" fmla="*/ 0 w 21"/>
                  <a:gd name="T3" fmla="*/ 1 h 12"/>
                  <a:gd name="T4" fmla="*/ 0 w 21"/>
                  <a:gd name="T5" fmla="*/ 0 h 12"/>
                  <a:gd name="T6" fmla="*/ 0 w 21"/>
                  <a:gd name="T7" fmla="*/ 1 h 12"/>
                  <a:gd name="T8" fmla="*/ 0 w 21"/>
                  <a:gd name="T9" fmla="*/ 1 h 12"/>
                  <a:gd name="T10" fmla="*/ 0 w 21"/>
                  <a:gd name="T11" fmla="*/ 1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0" y="9"/>
                    </a:moveTo>
                    <a:lnTo>
                      <a:pt x="3" y="2"/>
                    </a:lnTo>
                    <a:lnTo>
                      <a:pt x="11" y="0"/>
                    </a:lnTo>
                    <a:lnTo>
                      <a:pt x="18" y="4"/>
                    </a:lnTo>
                    <a:lnTo>
                      <a:pt x="21" y="12"/>
                    </a:lnTo>
                    <a:lnTo>
                      <a:pt x="0" y="9"/>
                    </a:lnTo>
                    <a:close/>
                  </a:path>
                </a:pathLst>
              </a:custGeom>
              <a:solidFill>
                <a:srgbClr val="000000"/>
              </a:solidFill>
              <a:ln w="9525">
                <a:noFill/>
                <a:round/>
              </a:ln>
            </p:spPr>
            <p:txBody>
              <a:bodyPr/>
              <a:lstStyle/>
              <a:p>
                <a:endParaRPr lang="zh-CN" altLang="en-US"/>
              </a:p>
            </p:txBody>
          </p:sp>
          <p:sp>
            <p:nvSpPr>
              <p:cNvPr id="18113" name="Freeform 572"/>
              <p:cNvSpPr/>
              <p:nvPr/>
            </p:nvSpPr>
            <p:spPr bwMode="auto">
              <a:xfrm>
                <a:off x="1737" y="2116"/>
                <a:ext cx="4" cy="3"/>
              </a:xfrm>
              <a:custGeom>
                <a:avLst/>
                <a:gdLst>
                  <a:gd name="T0" fmla="*/ 0 w 9"/>
                  <a:gd name="T1" fmla="*/ 1 h 6"/>
                  <a:gd name="T2" fmla="*/ 0 w 9"/>
                  <a:gd name="T3" fmla="*/ 0 h 6"/>
                  <a:gd name="T4" fmla="*/ 0 w 9"/>
                  <a:gd name="T5" fmla="*/ 0 h 6"/>
                  <a:gd name="T6" fmla="*/ 0 w 9"/>
                  <a:gd name="T7" fmla="*/ 1 h 6"/>
                  <a:gd name="T8" fmla="*/ 0 w 9"/>
                  <a:gd name="T9" fmla="*/ 1 h 6"/>
                  <a:gd name="T10" fmla="*/ 0 w 9"/>
                  <a:gd name="T11" fmla="*/ 1 h 6"/>
                  <a:gd name="T12" fmla="*/ 0 60000 65536"/>
                  <a:gd name="T13" fmla="*/ 0 60000 65536"/>
                  <a:gd name="T14" fmla="*/ 0 60000 65536"/>
                  <a:gd name="T15" fmla="*/ 0 60000 65536"/>
                  <a:gd name="T16" fmla="*/ 0 60000 65536"/>
                  <a:gd name="T17" fmla="*/ 0 60000 65536"/>
                  <a:gd name="T18" fmla="*/ 0 w 9"/>
                  <a:gd name="T19" fmla="*/ 0 h 6"/>
                  <a:gd name="T20" fmla="*/ 9 w 9"/>
                  <a:gd name="T21" fmla="*/ 6 h 6"/>
                </a:gdLst>
                <a:ahLst/>
                <a:cxnLst>
                  <a:cxn ang="T12">
                    <a:pos x="T0" y="T1"/>
                  </a:cxn>
                  <a:cxn ang="T13">
                    <a:pos x="T2" y="T3"/>
                  </a:cxn>
                  <a:cxn ang="T14">
                    <a:pos x="T4" y="T5"/>
                  </a:cxn>
                  <a:cxn ang="T15">
                    <a:pos x="T6" y="T7"/>
                  </a:cxn>
                  <a:cxn ang="T16">
                    <a:pos x="T8" y="T9"/>
                  </a:cxn>
                  <a:cxn ang="T17">
                    <a:pos x="T10" y="T11"/>
                  </a:cxn>
                </a:cxnLst>
                <a:rect l="T18" t="T19" r="T20" b="T21"/>
                <a:pathLst>
                  <a:path w="9" h="6">
                    <a:moveTo>
                      <a:pt x="0" y="3"/>
                    </a:moveTo>
                    <a:lnTo>
                      <a:pt x="2" y="0"/>
                    </a:lnTo>
                    <a:lnTo>
                      <a:pt x="6" y="0"/>
                    </a:lnTo>
                    <a:lnTo>
                      <a:pt x="8" y="2"/>
                    </a:lnTo>
                    <a:lnTo>
                      <a:pt x="9" y="6"/>
                    </a:lnTo>
                    <a:lnTo>
                      <a:pt x="0" y="3"/>
                    </a:lnTo>
                    <a:close/>
                  </a:path>
                </a:pathLst>
              </a:custGeom>
              <a:solidFill>
                <a:srgbClr val="000000"/>
              </a:solidFill>
              <a:ln w="9525">
                <a:noFill/>
                <a:round/>
              </a:ln>
            </p:spPr>
            <p:txBody>
              <a:bodyPr/>
              <a:lstStyle/>
              <a:p>
                <a:endParaRPr lang="zh-CN" altLang="en-US"/>
              </a:p>
            </p:txBody>
          </p:sp>
          <p:sp>
            <p:nvSpPr>
              <p:cNvPr id="18114" name="Freeform 573"/>
              <p:cNvSpPr/>
              <p:nvPr/>
            </p:nvSpPr>
            <p:spPr bwMode="auto">
              <a:xfrm>
                <a:off x="1717" y="2118"/>
                <a:ext cx="24" cy="62"/>
              </a:xfrm>
              <a:custGeom>
                <a:avLst/>
                <a:gdLst>
                  <a:gd name="T0" fmla="*/ 0 w 49"/>
                  <a:gd name="T1" fmla="*/ 1 h 123"/>
                  <a:gd name="T2" fmla="*/ 0 w 49"/>
                  <a:gd name="T3" fmla="*/ 1 h 123"/>
                  <a:gd name="T4" fmla="*/ 0 w 49"/>
                  <a:gd name="T5" fmla="*/ 1 h 123"/>
                  <a:gd name="T6" fmla="*/ 0 w 49"/>
                  <a:gd name="T7" fmla="*/ 1 h 123"/>
                  <a:gd name="T8" fmla="*/ 0 w 49"/>
                  <a:gd name="T9" fmla="*/ 1 h 123"/>
                  <a:gd name="T10" fmla="*/ 0 w 49"/>
                  <a:gd name="T11" fmla="*/ 1 h 123"/>
                  <a:gd name="T12" fmla="*/ 0 w 49"/>
                  <a:gd name="T13" fmla="*/ 1 h 123"/>
                  <a:gd name="T14" fmla="*/ 0 w 49"/>
                  <a:gd name="T15" fmla="*/ 1 h 123"/>
                  <a:gd name="T16" fmla="*/ 0 w 49"/>
                  <a:gd name="T17" fmla="*/ 0 h 123"/>
                  <a:gd name="T18" fmla="*/ 0 w 49"/>
                  <a:gd name="T19" fmla="*/ 1 h 123"/>
                  <a:gd name="T20" fmla="*/ 0 w 49"/>
                  <a:gd name="T21" fmla="*/ 1 h 123"/>
                  <a:gd name="T22" fmla="*/ 0 w 49"/>
                  <a:gd name="T23" fmla="*/ 1 h 123"/>
                  <a:gd name="T24" fmla="*/ 0 w 49"/>
                  <a:gd name="T25" fmla="*/ 1 h 123"/>
                  <a:gd name="T26" fmla="*/ 0 w 49"/>
                  <a:gd name="T27" fmla="*/ 1 h 123"/>
                  <a:gd name="T28" fmla="*/ 0 w 49"/>
                  <a:gd name="T29" fmla="*/ 1 h 123"/>
                  <a:gd name="T30" fmla="*/ 0 w 49"/>
                  <a:gd name="T31" fmla="*/ 1 h 123"/>
                  <a:gd name="T32" fmla="*/ 0 w 49"/>
                  <a:gd name="T33" fmla="*/ 1 h 123"/>
                  <a:gd name="T34" fmla="*/ 0 w 49"/>
                  <a:gd name="T35" fmla="*/ 1 h 123"/>
                  <a:gd name="T36" fmla="*/ 0 w 49"/>
                  <a:gd name="T37" fmla="*/ 1 h 1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23"/>
                  <a:gd name="T59" fmla="*/ 49 w 49"/>
                  <a:gd name="T60" fmla="*/ 123 h 1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23">
                    <a:moveTo>
                      <a:pt x="0" y="119"/>
                    </a:moveTo>
                    <a:lnTo>
                      <a:pt x="3" y="112"/>
                    </a:lnTo>
                    <a:lnTo>
                      <a:pt x="7" y="99"/>
                    </a:lnTo>
                    <a:lnTo>
                      <a:pt x="13" y="83"/>
                    </a:lnTo>
                    <a:lnTo>
                      <a:pt x="20" y="63"/>
                    </a:lnTo>
                    <a:lnTo>
                      <a:pt x="25" y="45"/>
                    </a:lnTo>
                    <a:lnTo>
                      <a:pt x="32" y="27"/>
                    </a:lnTo>
                    <a:lnTo>
                      <a:pt x="37" y="12"/>
                    </a:lnTo>
                    <a:lnTo>
                      <a:pt x="40" y="0"/>
                    </a:lnTo>
                    <a:lnTo>
                      <a:pt x="49" y="3"/>
                    </a:lnTo>
                    <a:lnTo>
                      <a:pt x="46" y="14"/>
                    </a:lnTo>
                    <a:lnTo>
                      <a:pt x="41" y="29"/>
                    </a:lnTo>
                    <a:lnTo>
                      <a:pt x="34" y="47"/>
                    </a:lnTo>
                    <a:lnTo>
                      <a:pt x="29" y="66"/>
                    </a:lnTo>
                    <a:lnTo>
                      <a:pt x="22" y="85"/>
                    </a:lnTo>
                    <a:lnTo>
                      <a:pt x="16" y="101"/>
                    </a:lnTo>
                    <a:lnTo>
                      <a:pt x="12" y="114"/>
                    </a:lnTo>
                    <a:lnTo>
                      <a:pt x="9" y="123"/>
                    </a:lnTo>
                    <a:lnTo>
                      <a:pt x="0" y="119"/>
                    </a:lnTo>
                    <a:close/>
                  </a:path>
                </a:pathLst>
              </a:custGeom>
              <a:solidFill>
                <a:srgbClr val="000000"/>
              </a:solidFill>
              <a:ln w="9525">
                <a:noFill/>
                <a:round/>
              </a:ln>
            </p:spPr>
            <p:txBody>
              <a:bodyPr/>
              <a:lstStyle/>
              <a:p>
                <a:endParaRPr lang="zh-CN" altLang="en-US"/>
              </a:p>
            </p:txBody>
          </p:sp>
          <p:sp>
            <p:nvSpPr>
              <p:cNvPr id="18115" name="Freeform 574"/>
              <p:cNvSpPr/>
              <p:nvPr/>
            </p:nvSpPr>
            <p:spPr bwMode="auto">
              <a:xfrm>
                <a:off x="1717" y="2177"/>
                <a:ext cx="4" cy="4"/>
              </a:xfrm>
              <a:custGeom>
                <a:avLst/>
                <a:gdLst>
                  <a:gd name="T0" fmla="*/ 0 w 9"/>
                  <a:gd name="T1" fmla="*/ 1 h 7"/>
                  <a:gd name="T2" fmla="*/ 0 w 9"/>
                  <a:gd name="T3" fmla="*/ 1 h 7"/>
                  <a:gd name="T4" fmla="*/ 0 w 9"/>
                  <a:gd name="T5" fmla="*/ 1 h 7"/>
                  <a:gd name="T6" fmla="*/ 0 w 9"/>
                  <a:gd name="T7" fmla="*/ 1 h 7"/>
                  <a:gd name="T8" fmla="*/ 0 w 9"/>
                  <a:gd name="T9" fmla="*/ 0 h 7"/>
                  <a:gd name="T10" fmla="*/ 0 w 9"/>
                  <a:gd name="T11" fmla="*/ 1 h 7"/>
                  <a:gd name="T12" fmla="*/ 0 60000 65536"/>
                  <a:gd name="T13" fmla="*/ 0 60000 65536"/>
                  <a:gd name="T14" fmla="*/ 0 60000 65536"/>
                  <a:gd name="T15" fmla="*/ 0 60000 65536"/>
                  <a:gd name="T16" fmla="*/ 0 60000 65536"/>
                  <a:gd name="T17" fmla="*/ 0 60000 65536"/>
                  <a:gd name="T18" fmla="*/ 0 w 9"/>
                  <a:gd name="T19" fmla="*/ 0 h 7"/>
                  <a:gd name="T20" fmla="*/ 9 w 9"/>
                  <a:gd name="T21" fmla="*/ 7 h 7"/>
                </a:gdLst>
                <a:ahLst/>
                <a:cxnLst>
                  <a:cxn ang="T12">
                    <a:pos x="T0" y="T1"/>
                  </a:cxn>
                  <a:cxn ang="T13">
                    <a:pos x="T2" y="T3"/>
                  </a:cxn>
                  <a:cxn ang="T14">
                    <a:pos x="T4" y="T5"/>
                  </a:cxn>
                  <a:cxn ang="T15">
                    <a:pos x="T6" y="T7"/>
                  </a:cxn>
                  <a:cxn ang="T16">
                    <a:pos x="T8" y="T9"/>
                  </a:cxn>
                  <a:cxn ang="T17">
                    <a:pos x="T10" y="T11"/>
                  </a:cxn>
                </a:cxnLst>
                <a:rect l="T18" t="T19" r="T20" b="T21"/>
                <a:pathLst>
                  <a:path w="9" h="7">
                    <a:moveTo>
                      <a:pt x="9" y="4"/>
                    </a:moveTo>
                    <a:lnTo>
                      <a:pt x="7" y="7"/>
                    </a:lnTo>
                    <a:lnTo>
                      <a:pt x="4" y="7"/>
                    </a:lnTo>
                    <a:lnTo>
                      <a:pt x="0" y="3"/>
                    </a:lnTo>
                    <a:lnTo>
                      <a:pt x="0" y="0"/>
                    </a:lnTo>
                    <a:lnTo>
                      <a:pt x="9" y="4"/>
                    </a:lnTo>
                    <a:close/>
                  </a:path>
                </a:pathLst>
              </a:custGeom>
              <a:solidFill>
                <a:srgbClr val="000000"/>
              </a:solidFill>
              <a:ln w="9525">
                <a:noFill/>
                <a:round/>
              </a:ln>
            </p:spPr>
            <p:txBody>
              <a:bodyPr/>
              <a:lstStyle/>
              <a:p>
                <a:endParaRPr lang="zh-CN" altLang="en-US"/>
              </a:p>
            </p:txBody>
          </p:sp>
          <p:sp>
            <p:nvSpPr>
              <p:cNvPr id="18116" name="Freeform 575"/>
              <p:cNvSpPr/>
              <p:nvPr/>
            </p:nvSpPr>
            <p:spPr bwMode="auto">
              <a:xfrm>
                <a:off x="1700" y="1966"/>
                <a:ext cx="9" cy="6"/>
              </a:xfrm>
              <a:custGeom>
                <a:avLst/>
                <a:gdLst>
                  <a:gd name="T0" fmla="*/ 0 w 18"/>
                  <a:gd name="T1" fmla="*/ 1 h 12"/>
                  <a:gd name="T2" fmla="*/ 1 w 18"/>
                  <a:gd name="T3" fmla="*/ 0 h 12"/>
                  <a:gd name="T4" fmla="*/ 1 w 18"/>
                  <a:gd name="T5" fmla="*/ 0 h 12"/>
                  <a:gd name="T6" fmla="*/ 1 w 18"/>
                  <a:gd name="T7" fmla="*/ 1 h 12"/>
                  <a:gd name="T8" fmla="*/ 1 w 18"/>
                  <a:gd name="T9" fmla="*/ 1 h 12"/>
                  <a:gd name="T10" fmla="*/ 0 w 18"/>
                  <a:gd name="T11" fmla="*/ 1 h 12"/>
                  <a:gd name="T12" fmla="*/ 0 60000 65536"/>
                  <a:gd name="T13" fmla="*/ 0 60000 65536"/>
                  <a:gd name="T14" fmla="*/ 0 60000 65536"/>
                  <a:gd name="T15" fmla="*/ 0 60000 65536"/>
                  <a:gd name="T16" fmla="*/ 0 60000 65536"/>
                  <a:gd name="T17" fmla="*/ 0 60000 65536"/>
                  <a:gd name="T18" fmla="*/ 0 w 18"/>
                  <a:gd name="T19" fmla="*/ 0 h 12"/>
                  <a:gd name="T20" fmla="*/ 18 w 1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8" h="12">
                    <a:moveTo>
                      <a:pt x="0" y="5"/>
                    </a:moveTo>
                    <a:lnTo>
                      <a:pt x="6" y="0"/>
                    </a:lnTo>
                    <a:lnTo>
                      <a:pt x="13" y="0"/>
                    </a:lnTo>
                    <a:lnTo>
                      <a:pt x="18" y="4"/>
                    </a:lnTo>
                    <a:lnTo>
                      <a:pt x="18" y="12"/>
                    </a:lnTo>
                    <a:lnTo>
                      <a:pt x="0" y="5"/>
                    </a:lnTo>
                    <a:close/>
                  </a:path>
                </a:pathLst>
              </a:custGeom>
              <a:solidFill>
                <a:srgbClr val="000000"/>
              </a:solidFill>
              <a:ln w="9525">
                <a:noFill/>
                <a:round/>
              </a:ln>
            </p:spPr>
            <p:txBody>
              <a:bodyPr/>
              <a:lstStyle/>
              <a:p>
                <a:endParaRPr lang="zh-CN" altLang="en-US"/>
              </a:p>
            </p:txBody>
          </p:sp>
          <p:sp>
            <p:nvSpPr>
              <p:cNvPr id="18117" name="Freeform 576"/>
              <p:cNvSpPr/>
              <p:nvPr/>
            </p:nvSpPr>
            <p:spPr bwMode="auto">
              <a:xfrm>
                <a:off x="1690" y="1969"/>
                <a:ext cx="19" cy="47"/>
              </a:xfrm>
              <a:custGeom>
                <a:avLst/>
                <a:gdLst>
                  <a:gd name="T0" fmla="*/ 0 w 37"/>
                  <a:gd name="T1" fmla="*/ 0 h 96"/>
                  <a:gd name="T2" fmla="*/ 1 w 37"/>
                  <a:gd name="T3" fmla="*/ 0 h 96"/>
                  <a:gd name="T4" fmla="*/ 1 w 37"/>
                  <a:gd name="T5" fmla="*/ 0 h 96"/>
                  <a:gd name="T6" fmla="*/ 1 w 37"/>
                  <a:gd name="T7" fmla="*/ 0 h 96"/>
                  <a:gd name="T8" fmla="*/ 1 w 37"/>
                  <a:gd name="T9" fmla="*/ 0 h 96"/>
                  <a:gd name="T10" fmla="*/ 1 w 37"/>
                  <a:gd name="T11" fmla="*/ 0 h 96"/>
                  <a:gd name="T12" fmla="*/ 1 w 37"/>
                  <a:gd name="T13" fmla="*/ 0 h 96"/>
                  <a:gd name="T14" fmla="*/ 1 w 37"/>
                  <a:gd name="T15" fmla="*/ 0 h 96"/>
                  <a:gd name="T16" fmla="*/ 1 w 37"/>
                  <a:gd name="T17" fmla="*/ 0 h 96"/>
                  <a:gd name="T18" fmla="*/ 1 w 37"/>
                  <a:gd name="T19" fmla="*/ 0 h 96"/>
                  <a:gd name="T20" fmla="*/ 1 w 37"/>
                  <a:gd name="T21" fmla="*/ 0 h 96"/>
                  <a:gd name="T22" fmla="*/ 1 w 37"/>
                  <a:gd name="T23" fmla="*/ 0 h 96"/>
                  <a:gd name="T24" fmla="*/ 1 w 37"/>
                  <a:gd name="T25" fmla="*/ 0 h 96"/>
                  <a:gd name="T26" fmla="*/ 1 w 37"/>
                  <a:gd name="T27" fmla="*/ 0 h 96"/>
                  <a:gd name="T28" fmla="*/ 1 w 37"/>
                  <a:gd name="T29" fmla="*/ 0 h 96"/>
                  <a:gd name="T30" fmla="*/ 1 w 37"/>
                  <a:gd name="T31" fmla="*/ 0 h 96"/>
                  <a:gd name="T32" fmla="*/ 1 w 37"/>
                  <a:gd name="T33" fmla="*/ 0 h 96"/>
                  <a:gd name="T34" fmla="*/ 1 w 37"/>
                  <a:gd name="T35" fmla="*/ 0 h 96"/>
                  <a:gd name="T36" fmla="*/ 1 w 37"/>
                  <a:gd name="T37" fmla="*/ 0 h 96"/>
                  <a:gd name="T38" fmla="*/ 1 w 37"/>
                  <a:gd name="T39" fmla="*/ 0 h 96"/>
                  <a:gd name="T40" fmla="*/ 0 w 37"/>
                  <a:gd name="T41" fmla="*/ 0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96"/>
                  <a:gd name="T65" fmla="*/ 37 w 37"/>
                  <a:gd name="T66" fmla="*/ 96 h 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96">
                    <a:moveTo>
                      <a:pt x="0" y="87"/>
                    </a:moveTo>
                    <a:lnTo>
                      <a:pt x="1" y="84"/>
                    </a:lnTo>
                    <a:lnTo>
                      <a:pt x="2" y="81"/>
                    </a:lnTo>
                    <a:lnTo>
                      <a:pt x="3" y="74"/>
                    </a:lnTo>
                    <a:lnTo>
                      <a:pt x="5" y="62"/>
                    </a:lnTo>
                    <a:lnTo>
                      <a:pt x="8" y="51"/>
                    </a:lnTo>
                    <a:lnTo>
                      <a:pt x="10" y="37"/>
                    </a:lnTo>
                    <a:lnTo>
                      <a:pt x="12" y="24"/>
                    </a:lnTo>
                    <a:lnTo>
                      <a:pt x="16" y="12"/>
                    </a:lnTo>
                    <a:lnTo>
                      <a:pt x="19" y="0"/>
                    </a:lnTo>
                    <a:lnTo>
                      <a:pt x="37" y="7"/>
                    </a:lnTo>
                    <a:lnTo>
                      <a:pt x="36" y="16"/>
                    </a:lnTo>
                    <a:lnTo>
                      <a:pt x="33" y="29"/>
                    </a:lnTo>
                    <a:lnTo>
                      <a:pt x="31" y="42"/>
                    </a:lnTo>
                    <a:lnTo>
                      <a:pt x="28" y="55"/>
                    </a:lnTo>
                    <a:lnTo>
                      <a:pt x="26" y="67"/>
                    </a:lnTo>
                    <a:lnTo>
                      <a:pt x="24" y="78"/>
                    </a:lnTo>
                    <a:lnTo>
                      <a:pt x="20" y="88"/>
                    </a:lnTo>
                    <a:lnTo>
                      <a:pt x="17" y="96"/>
                    </a:lnTo>
                    <a:lnTo>
                      <a:pt x="18" y="93"/>
                    </a:lnTo>
                    <a:lnTo>
                      <a:pt x="0" y="87"/>
                    </a:lnTo>
                    <a:close/>
                  </a:path>
                </a:pathLst>
              </a:custGeom>
              <a:solidFill>
                <a:srgbClr val="000000"/>
              </a:solidFill>
              <a:ln w="9525">
                <a:noFill/>
                <a:round/>
              </a:ln>
            </p:spPr>
            <p:txBody>
              <a:bodyPr/>
              <a:lstStyle/>
              <a:p>
                <a:endParaRPr lang="zh-CN" altLang="en-US"/>
              </a:p>
            </p:txBody>
          </p:sp>
          <p:sp>
            <p:nvSpPr>
              <p:cNvPr id="18118" name="Freeform 577"/>
              <p:cNvSpPr/>
              <p:nvPr/>
            </p:nvSpPr>
            <p:spPr bwMode="auto">
              <a:xfrm>
                <a:off x="1665" y="1999"/>
                <a:ext cx="34" cy="22"/>
              </a:xfrm>
              <a:custGeom>
                <a:avLst/>
                <a:gdLst>
                  <a:gd name="T0" fmla="*/ 1 w 67"/>
                  <a:gd name="T1" fmla="*/ 0 h 45"/>
                  <a:gd name="T2" fmla="*/ 1 w 67"/>
                  <a:gd name="T3" fmla="*/ 0 h 45"/>
                  <a:gd name="T4" fmla="*/ 1 w 67"/>
                  <a:gd name="T5" fmla="*/ 0 h 45"/>
                  <a:gd name="T6" fmla="*/ 1 w 67"/>
                  <a:gd name="T7" fmla="*/ 0 h 45"/>
                  <a:gd name="T8" fmla="*/ 1 w 67"/>
                  <a:gd name="T9" fmla="*/ 0 h 45"/>
                  <a:gd name="T10" fmla="*/ 1 w 67"/>
                  <a:gd name="T11" fmla="*/ 0 h 45"/>
                  <a:gd name="T12" fmla="*/ 1 w 67"/>
                  <a:gd name="T13" fmla="*/ 0 h 45"/>
                  <a:gd name="T14" fmla="*/ 1 w 67"/>
                  <a:gd name="T15" fmla="*/ 0 h 45"/>
                  <a:gd name="T16" fmla="*/ 1 w 67"/>
                  <a:gd name="T17" fmla="*/ 0 h 45"/>
                  <a:gd name="T18" fmla="*/ 1 w 67"/>
                  <a:gd name="T19" fmla="*/ 0 h 45"/>
                  <a:gd name="T20" fmla="*/ 1 w 67"/>
                  <a:gd name="T21" fmla="*/ 0 h 45"/>
                  <a:gd name="T22" fmla="*/ 1 w 67"/>
                  <a:gd name="T23" fmla="*/ 0 h 45"/>
                  <a:gd name="T24" fmla="*/ 1 w 67"/>
                  <a:gd name="T25" fmla="*/ 0 h 45"/>
                  <a:gd name="T26" fmla="*/ 1 w 67"/>
                  <a:gd name="T27" fmla="*/ 0 h 45"/>
                  <a:gd name="T28" fmla="*/ 1 w 67"/>
                  <a:gd name="T29" fmla="*/ 0 h 45"/>
                  <a:gd name="T30" fmla="*/ 1 w 67"/>
                  <a:gd name="T31" fmla="*/ 0 h 45"/>
                  <a:gd name="T32" fmla="*/ 1 w 67"/>
                  <a:gd name="T33" fmla="*/ 0 h 45"/>
                  <a:gd name="T34" fmla="*/ 0 w 67"/>
                  <a:gd name="T35" fmla="*/ 0 h 45"/>
                  <a:gd name="T36" fmla="*/ 1 w 67"/>
                  <a:gd name="T37" fmla="*/ 0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7"/>
                  <a:gd name="T58" fmla="*/ 0 h 45"/>
                  <a:gd name="T59" fmla="*/ 67 w 67"/>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7" h="45">
                    <a:moveTo>
                      <a:pt x="16" y="0"/>
                    </a:moveTo>
                    <a:lnTo>
                      <a:pt x="19" y="5"/>
                    </a:lnTo>
                    <a:lnTo>
                      <a:pt x="26" y="10"/>
                    </a:lnTo>
                    <a:lnTo>
                      <a:pt x="33" y="16"/>
                    </a:lnTo>
                    <a:lnTo>
                      <a:pt x="40" y="20"/>
                    </a:lnTo>
                    <a:lnTo>
                      <a:pt x="45" y="23"/>
                    </a:lnTo>
                    <a:lnTo>
                      <a:pt x="50" y="24"/>
                    </a:lnTo>
                    <a:lnTo>
                      <a:pt x="49" y="27"/>
                    </a:lnTo>
                    <a:lnTo>
                      <a:pt x="67" y="33"/>
                    </a:lnTo>
                    <a:lnTo>
                      <a:pt x="59" y="43"/>
                    </a:lnTo>
                    <a:lnTo>
                      <a:pt x="48" y="45"/>
                    </a:lnTo>
                    <a:lnTo>
                      <a:pt x="38" y="41"/>
                    </a:lnTo>
                    <a:lnTo>
                      <a:pt x="30" y="38"/>
                    </a:lnTo>
                    <a:lnTo>
                      <a:pt x="21" y="32"/>
                    </a:lnTo>
                    <a:lnTo>
                      <a:pt x="12" y="27"/>
                    </a:lnTo>
                    <a:lnTo>
                      <a:pt x="5" y="18"/>
                    </a:lnTo>
                    <a:lnTo>
                      <a:pt x="0" y="12"/>
                    </a:lnTo>
                    <a:lnTo>
                      <a:pt x="16" y="0"/>
                    </a:lnTo>
                    <a:close/>
                  </a:path>
                </a:pathLst>
              </a:custGeom>
              <a:solidFill>
                <a:srgbClr val="000000"/>
              </a:solidFill>
              <a:ln w="9525">
                <a:noFill/>
                <a:round/>
              </a:ln>
            </p:spPr>
            <p:txBody>
              <a:bodyPr/>
              <a:lstStyle/>
              <a:p>
                <a:endParaRPr lang="zh-CN" altLang="en-US"/>
              </a:p>
            </p:txBody>
          </p:sp>
          <p:sp>
            <p:nvSpPr>
              <p:cNvPr id="18119" name="Freeform 578"/>
              <p:cNvSpPr/>
              <p:nvPr/>
            </p:nvSpPr>
            <p:spPr bwMode="auto">
              <a:xfrm>
                <a:off x="1665" y="1996"/>
                <a:ext cx="8" cy="8"/>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0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 y="17"/>
                    </a:moveTo>
                    <a:lnTo>
                      <a:pt x="0" y="9"/>
                    </a:lnTo>
                    <a:lnTo>
                      <a:pt x="4" y="3"/>
                    </a:lnTo>
                    <a:lnTo>
                      <a:pt x="10" y="0"/>
                    </a:lnTo>
                    <a:lnTo>
                      <a:pt x="17" y="5"/>
                    </a:lnTo>
                    <a:lnTo>
                      <a:pt x="1" y="17"/>
                    </a:lnTo>
                    <a:close/>
                  </a:path>
                </a:pathLst>
              </a:custGeom>
              <a:solidFill>
                <a:srgbClr val="000000"/>
              </a:solidFill>
              <a:ln w="9525">
                <a:noFill/>
                <a:round/>
              </a:ln>
            </p:spPr>
            <p:txBody>
              <a:bodyPr/>
              <a:lstStyle/>
              <a:p>
                <a:endParaRPr lang="zh-CN" altLang="en-US"/>
              </a:p>
            </p:txBody>
          </p:sp>
          <p:sp>
            <p:nvSpPr>
              <p:cNvPr id="18120" name="Freeform 579"/>
              <p:cNvSpPr/>
              <p:nvPr/>
            </p:nvSpPr>
            <p:spPr bwMode="auto">
              <a:xfrm>
                <a:off x="1691" y="1912"/>
                <a:ext cx="6" cy="9"/>
              </a:xfrm>
              <a:custGeom>
                <a:avLst/>
                <a:gdLst>
                  <a:gd name="T0" fmla="*/ 0 w 13"/>
                  <a:gd name="T1" fmla="*/ 0 h 19"/>
                  <a:gd name="T2" fmla="*/ 0 w 13"/>
                  <a:gd name="T3" fmla="*/ 0 h 19"/>
                  <a:gd name="T4" fmla="*/ 0 w 13"/>
                  <a:gd name="T5" fmla="*/ 0 h 19"/>
                  <a:gd name="T6" fmla="*/ 0 w 13"/>
                  <a:gd name="T7" fmla="*/ 0 h 19"/>
                  <a:gd name="T8" fmla="*/ 0 w 13"/>
                  <a:gd name="T9" fmla="*/ 0 h 19"/>
                  <a:gd name="T10" fmla="*/ 0 w 13"/>
                  <a:gd name="T11" fmla="*/ 0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0" y="0"/>
                    </a:moveTo>
                    <a:lnTo>
                      <a:pt x="8" y="0"/>
                    </a:lnTo>
                    <a:lnTo>
                      <a:pt x="13" y="6"/>
                    </a:lnTo>
                    <a:lnTo>
                      <a:pt x="13" y="13"/>
                    </a:lnTo>
                    <a:lnTo>
                      <a:pt x="7" y="19"/>
                    </a:lnTo>
                    <a:lnTo>
                      <a:pt x="0" y="0"/>
                    </a:lnTo>
                    <a:close/>
                  </a:path>
                </a:pathLst>
              </a:custGeom>
              <a:solidFill>
                <a:srgbClr val="000000"/>
              </a:solidFill>
              <a:ln w="9525">
                <a:noFill/>
                <a:round/>
              </a:ln>
            </p:spPr>
            <p:txBody>
              <a:bodyPr/>
              <a:lstStyle/>
              <a:p>
                <a:endParaRPr lang="zh-CN" altLang="en-US"/>
              </a:p>
            </p:txBody>
          </p:sp>
          <p:sp>
            <p:nvSpPr>
              <p:cNvPr id="18121" name="Freeform 580"/>
              <p:cNvSpPr/>
              <p:nvPr/>
            </p:nvSpPr>
            <p:spPr bwMode="auto">
              <a:xfrm>
                <a:off x="1640" y="1912"/>
                <a:ext cx="54" cy="82"/>
              </a:xfrm>
              <a:custGeom>
                <a:avLst/>
                <a:gdLst>
                  <a:gd name="T0" fmla="*/ 0 w 110"/>
                  <a:gd name="T1" fmla="*/ 0 h 165"/>
                  <a:gd name="T2" fmla="*/ 0 w 110"/>
                  <a:gd name="T3" fmla="*/ 0 h 165"/>
                  <a:gd name="T4" fmla="*/ 0 w 110"/>
                  <a:gd name="T5" fmla="*/ 0 h 165"/>
                  <a:gd name="T6" fmla="*/ 0 w 110"/>
                  <a:gd name="T7" fmla="*/ 0 h 165"/>
                  <a:gd name="T8" fmla="*/ 0 w 110"/>
                  <a:gd name="T9" fmla="*/ 0 h 165"/>
                  <a:gd name="T10" fmla="*/ 0 w 110"/>
                  <a:gd name="T11" fmla="*/ 0 h 165"/>
                  <a:gd name="T12" fmla="*/ 0 w 110"/>
                  <a:gd name="T13" fmla="*/ 0 h 165"/>
                  <a:gd name="T14" fmla="*/ 0 w 110"/>
                  <a:gd name="T15" fmla="*/ 0 h 165"/>
                  <a:gd name="T16" fmla="*/ 0 w 110"/>
                  <a:gd name="T17" fmla="*/ 0 h 165"/>
                  <a:gd name="T18" fmla="*/ 0 w 110"/>
                  <a:gd name="T19" fmla="*/ 0 h 165"/>
                  <a:gd name="T20" fmla="*/ 0 w 110"/>
                  <a:gd name="T21" fmla="*/ 0 h 165"/>
                  <a:gd name="T22" fmla="*/ 0 w 110"/>
                  <a:gd name="T23" fmla="*/ 0 h 165"/>
                  <a:gd name="T24" fmla="*/ 0 w 110"/>
                  <a:gd name="T25" fmla="*/ 0 h 165"/>
                  <a:gd name="T26" fmla="*/ 0 w 110"/>
                  <a:gd name="T27" fmla="*/ 0 h 165"/>
                  <a:gd name="T28" fmla="*/ 0 w 110"/>
                  <a:gd name="T29" fmla="*/ 0 h 165"/>
                  <a:gd name="T30" fmla="*/ 0 w 110"/>
                  <a:gd name="T31" fmla="*/ 0 h 165"/>
                  <a:gd name="T32" fmla="*/ 0 w 110"/>
                  <a:gd name="T33" fmla="*/ 0 h 165"/>
                  <a:gd name="T34" fmla="*/ 0 w 110"/>
                  <a:gd name="T35" fmla="*/ 0 h 165"/>
                  <a:gd name="T36" fmla="*/ 0 w 110"/>
                  <a:gd name="T37" fmla="*/ 0 h 165"/>
                  <a:gd name="T38" fmla="*/ 0 w 110"/>
                  <a:gd name="T39" fmla="*/ 0 h 165"/>
                  <a:gd name="T40" fmla="*/ 0 w 110"/>
                  <a:gd name="T41" fmla="*/ 0 h 1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0"/>
                  <a:gd name="T64" fmla="*/ 0 h 165"/>
                  <a:gd name="T65" fmla="*/ 110 w 110"/>
                  <a:gd name="T66" fmla="*/ 165 h 1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0" h="165">
                    <a:moveTo>
                      <a:pt x="0" y="156"/>
                    </a:moveTo>
                    <a:lnTo>
                      <a:pt x="0" y="157"/>
                    </a:lnTo>
                    <a:lnTo>
                      <a:pt x="6" y="143"/>
                    </a:lnTo>
                    <a:lnTo>
                      <a:pt x="16" y="125"/>
                    </a:lnTo>
                    <a:lnTo>
                      <a:pt x="29" y="100"/>
                    </a:lnTo>
                    <a:lnTo>
                      <a:pt x="45" y="74"/>
                    </a:lnTo>
                    <a:lnTo>
                      <a:pt x="61" y="50"/>
                    </a:lnTo>
                    <a:lnTo>
                      <a:pt x="76" y="28"/>
                    </a:lnTo>
                    <a:lnTo>
                      <a:pt x="89" y="11"/>
                    </a:lnTo>
                    <a:lnTo>
                      <a:pt x="103" y="0"/>
                    </a:lnTo>
                    <a:lnTo>
                      <a:pt x="110" y="19"/>
                    </a:lnTo>
                    <a:lnTo>
                      <a:pt x="103" y="25"/>
                    </a:lnTo>
                    <a:lnTo>
                      <a:pt x="92" y="40"/>
                    </a:lnTo>
                    <a:lnTo>
                      <a:pt x="77" y="61"/>
                    </a:lnTo>
                    <a:lnTo>
                      <a:pt x="61" y="86"/>
                    </a:lnTo>
                    <a:lnTo>
                      <a:pt x="47" y="110"/>
                    </a:lnTo>
                    <a:lnTo>
                      <a:pt x="35" y="134"/>
                    </a:lnTo>
                    <a:lnTo>
                      <a:pt x="24" y="152"/>
                    </a:lnTo>
                    <a:lnTo>
                      <a:pt x="19" y="164"/>
                    </a:lnTo>
                    <a:lnTo>
                      <a:pt x="19" y="165"/>
                    </a:lnTo>
                    <a:lnTo>
                      <a:pt x="0" y="156"/>
                    </a:lnTo>
                    <a:close/>
                  </a:path>
                </a:pathLst>
              </a:custGeom>
              <a:solidFill>
                <a:srgbClr val="000000"/>
              </a:solidFill>
              <a:ln w="9525">
                <a:noFill/>
                <a:round/>
              </a:ln>
            </p:spPr>
            <p:txBody>
              <a:bodyPr/>
              <a:lstStyle/>
              <a:p>
                <a:endParaRPr lang="zh-CN" altLang="en-US"/>
              </a:p>
            </p:txBody>
          </p:sp>
          <p:sp>
            <p:nvSpPr>
              <p:cNvPr id="18122" name="Freeform 581"/>
              <p:cNvSpPr/>
              <p:nvPr/>
            </p:nvSpPr>
            <p:spPr bwMode="auto">
              <a:xfrm>
                <a:off x="1634" y="1989"/>
                <a:ext cx="15" cy="47"/>
              </a:xfrm>
              <a:custGeom>
                <a:avLst/>
                <a:gdLst>
                  <a:gd name="T0" fmla="*/ 1 w 30"/>
                  <a:gd name="T1" fmla="*/ 1 h 93"/>
                  <a:gd name="T2" fmla="*/ 1 w 30"/>
                  <a:gd name="T3" fmla="*/ 1 h 93"/>
                  <a:gd name="T4" fmla="*/ 0 w 30"/>
                  <a:gd name="T5" fmla="*/ 1 h 93"/>
                  <a:gd name="T6" fmla="*/ 0 w 30"/>
                  <a:gd name="T7" fmla="*/ 1 h 93"/>
                  <a:gd name="T8" fmla="*/ 0 w 30"/>
                  <a:gd name="T9" fmla="*/ 1 h 93"/>
                  <a:gd name="T10" fmla="*/ 0 w 30"/>
                  <a:gd name="T11" fmla="*/ 1 h 93"/>
                  <a:gd name="T12" fmla="*/ 1 w 30"/>
                  <a:gd name="T13" fmla="*/ 1 h 93"/>
                  <a:gd name="T14" fmla="*/ 1 w 30"/>
                  <a:gd name="T15" fmla="*/ 1 h 93"/>
                  <a:gd name="T16" fmla="*/ 1 w 30"/>
                  <a:gd name="T17" fmla="*/ 1 h 93"/>
                  <a:gd name="T18" fmla="*/ 1 w 30"/>
                  <a:gd name="T19" fmla="*/ 0 h 93"/>
                  <a:gd name="T20" fmla="*/ 1 w 30"/>
                  <a:gd name="T21" fmla="*/ 1 h 93"/>
                  <a:gd name="T22" fmla="*/ 1 w 30"/>
                  <a:gd name="T23" fmla="*/ 1 h 93"/>
                  <a:gd name="T24" fmla="*/ 1 w 30"/>
                  <a:gd name="T25" fmla="*/ 1 h 93"/>
                  <a:gd name="T26" fmla="*/ 1 w 30"/>
                  <a:gd name="T27" fmla="*/ 1 h 93"/>
                  <a:gd name="T28" fmla="*/ 1 w 30"/>
                  <a:gd name="T29" fmla="*/ 1 h 93"/>
                  <a:gd name="T30" fmla="*/ 1 w 30"/>
                  <a:gd name="T31" fmla="*/ 1 h 93"/>
                  <a:gd name="T32" fmla="*/ 1 w 30"/>
                  <a:gd name="T33" fmla="*/ 1 h 93"/>
                  <a:gd name="T34" fmla="*/ 1 w 30"/>
                  <a:gd name="T35" fmla="*/ 1 h 93"/>
                  <a:gd name="T36" fmla="*/ 1 w 30"/>
                  <a:gd name="T37" fmla="*/ 1 h 93"/>
                  <a:gd name="T38" fmla="*/ 1 w 30"/>
                  <a:gd name="T39" fmla="*/ 1 h 93"/>
                  <a:gd name="T40" fmla="*/ 1 w 30"/>
                  <a:gd name="T41" fmla="*/ 1 h 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93"/>
                  <a:gd name="T65" fmla="*/ 30 w 30"/>
                  <a:gd name="T66" fmla="*/ 93 h 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93">
                    <a:moveTo>
                      <a:pt x="2" y="93"/>
                    </a:moveTo>
                    <a:lnTo>
                      <a:pt x="2" y="92"/>
                    </a:lnTo>
                    <a:lnTo>
                      <a:pt x="0" y="85"/>
                    </a:lnTo>
                    <a:lnTo>
                      <a:pt x="0" y="74"/>
                    </a:lnTo>
                    <a:lnTo>
                      <a:pt x="0" y="64"/>
                    </a:lnTo>
                    <a:lnTo>
                      <a:pt x="0" y="50"/>
                    </a:lnTo>
                    <a:lnTo>
                      <a:pt x="1" y="38"/>
                    </a:lnTo>
                    <a:lnTo>
                      <a:pt x="3" y="24"/>
                    </a:lnTo>
                    <a:lnTo>
                      <a:pt x="8" y="11"/>
                    </a:lnTo>
                    <a:lnTo>
                      <a:pt x="11" y="0"/>
                    </a:lnTo>
                    <a:lnTo>
                      <a:pt x="30" y="9"/>
                    </a:lnTo>
                    <a:lnTo>
                      <a:pt x="26" y="18"/>
                    </a:lnTo>
                    <a:lnTo>
                      <a:pt x="24" y="28"/>
                    </a:lnTo>
                    <a:lnTo>
                      <a:pt x="22" y="40"/>
                    </a:lnTo>
                    <a:lnTo>
                      <a:pt x="21" y="53"/>
                    </a:lnTo>
                    <a:lnTo>
                      <a:pt x="21" y="64"/>
                    </a:lnTo>
                    <a:lnTo>
                      <a:pt x="21" y="74"/>
                    </a:lnTo>
                    <a:lnTo>
                      <a:pt x="21" y="82"/>
                    </a:lnTo>
                    <a:lnTo>
                      <a:pt x="21" y="87"/>
                    </a:lnTo>
                    <a:lnTo>
                      <a:pt x="21" y="86"/>
                    </a:lnTo>
                    <a:lnTo>
                      <a:pt x="2" y="93"/>
                    </a:lnTo>
                    <a:close/>
                  </a:path>
                </a:pathLst>
              </a:custGeom>
              <a:solidFill>
                <a:srgbClr val="000000"/>
              </a:solidFill>
              <a:ln w="9525">
                <a:noFill/>
                <a:round/>
              </a:ln>
            </p:spPr>
            <p:txBody>
              <a:bodyPr/>
              <a:lstStyle/>
              <a:p>
                <a:endParaRPr lang="zh-CN" altLang="en-US"/>
              </a:p>
            </p:txBody>
          </p:sp>
          <p:sp>
            <p:nvSpPr>
              <p:cNvPr id="18123" name="Freeform 582"/>
              <p:cNvSpPr/>
              <p:nvPr/>
            </p:nvSpPr>
            <p:spPr bwMode="auto">
              <a:xfrm>
                <a:off x="1635" y="2032"/>
                <a:ext cx="19" cy="111"/>
              </a:xfrm>
              <a:custGeom>
                <a:avLst/>
                <a:gdLst>
                  <a:gd name="T0" fmla="*/ 1 w 38"/>
                  <a:gd name="T1" fmla="*/ 1 h 221"/>
                  <a:gd name="T2" fmla="*/ 1 w 38"/>
                  <a:gd name="T3" fmla="*/ 1 h 221"/>
                  <a:gd name="T4" fmla="*/ 1 w 38"/>
                  <a:gd name="T5" fmla="*/ 1 h 221"/>
                  <a:gd name="T6" fmla="*/ 1 w 38"/>
                  <a:gd name="T7" fmla="*/ 1 h 221"/>
                  <a:gd name="T8" fmla="*/ 1 w 38"/>
                  <a:gd name="T9" fmla="*/ 1 h 221"/>
                  <a:gd name="T10" fmla="*/ 1 w 38"/>
                  <a:gd name="T11" fmla="*/ 1 h 221"/>
                  <a:gd name="T12" fmla="*/ 1 w 38"/>
                  <a:gd name="T13" fmla="*/ 1 h 221"/>
                  <a:gd name="T14" fmla="*/ 1 w 38"/>
                  <a:gd name="T15" fmla="*/ 1 h 221"/>
                  <a:gd name="T16" fmla="*/ 1 w 38"/>
                  <a:gd name="T17" fmla="*/ 1 h 221"/>
                  <a:gd name="T18" fmla="*/ 1 w 38"/>
                  <a:gd name="T19" fmla="*/ 1 h 221"/>
                  <a:gd name="T20" fmla="*/ 1 w 38"/>
                  <a:gd name="T21" fmla="*/ 1 h 221"/>
                  <a:gd name="T22" fmla="*/ 1 w 38"/>
                  <a:gd name="T23" fmla="*/ 1 h 221"/>
                  <a:gd name="T24" fmla="*/ 1 w 38"/>
                  <a:gd name="T25" fmla="*/ 1 h 221"/>
                  <a:gd name="T26" fmla="*/ 1 w 38"/>
                  <a:gd name="T27" fmla="*/ 1 h 221"/>
                  <a:gd name="T28" fmla="*/ 1 w 38"/>
                  <a:gd name="T29" fmla="*/ 1 h 221"/>
                  <a:gd name="T30" fmla="*/ 1 w 38"/>
                  <a:gd name="T31" fmla="*/ 1 h 221"/>
                  <a:gd name="T32" fmla="*/ 0 w 38"/>
                  <a:gd name="T33" fmla="*/ 1 h 221"/>
                  <a:gd name="T34" fmla="*/ 0 w 38"/>
                  <a:gd name="T35" fmla="*/ 1 h 221"/>
                  <a:gd name="T36" fmla="*/ 1 w 38"/>
                  <a:gd name="T37" fmla="*/ 0 h 221"/>
                  <a:gd name="T38" fmla="*/ 1 w 38"/>
                  <a:gd name="T39" fmla="*/ 1 h 221"/>
                  <a:gd name="T40" fmla="*/ 1 w 38"/>
                  <a:gd name="T41" fmla="*/ 1 h 221"/>
                  <a:gd name="T42" fmla="*/ 1 w 38"/>
                  <a:gd name="T43" fmla="*/ 1 h 221"/>
                  <a:gd name="T44" fmla="*/ 1 w 38"/>
                  <a:gd name="T45" fmla="*/ 1 h 221"/>
                  <a:gd name="T46" fmla="*/ 1 w 38"/>
                  <a:gd name="T47" fmla="*/ 1 h 221"/>
                  <a:gd name="T48" fmla="*/ 1 w 38"/>
                  <a:gd name="T49" fmla="*/ 1 h 221"/>
                  <a:gd name="T50" fmla="*/ 1 w 38"/>
                  <a:gd name="T51" fmla="*/ 1 h 221"/>
                  <a:gd name="T52" fmla="*/ 1 w 38"/>
                  <a:gd name="T53" fmla="*/ 1 h 221"/>
                  <a:gd name="T54" fmla="*/ 1 w 38"/>
                  <a:gd name="T55" fmla="*/ 1 h 221"/>
                  <a:gd name="T56" fmla="*/ 1 w 38"/>
                  <a:gd name="T57" fmla="*/ 1 h 221"/>
                  <a:gd name="T58" fmla="*/ 1 w 38"/>
                  <a:gd name="T59" fmla="*/ 1 h 221"/>
                  <a:gd name="T60" fmla="*/ 1 w 38"/>
                  <a:gd name="T61" fmla="*/ 1 h 221"/>
                  <a:gd name="T62" fmla="*/ 1 w 38"/>
                  <a:gd name="T63" fmla="*/ 1 h 221"/>
                  <a:gd name="T64" fmla="*/ 1 w 38"/>
                  <a:gd name="T65" fmla="*/ 1 h 221"/>
                  <a:gd name="T66" fmla="*/ 1 w 38"/>
                  <a:gd name="T67" fmla="*/ 1 h 221"/>
                  <a:gd name="T68" fmla="*/ 1 w 38"/>
                  <a:gd name="T69" fmla="*/ 1 h 221"/>
                  <a:gd name="T70" fmla="*/ 1 w 38"/>
                  <a:gd name="T71" fmla="*/ 1 h 221"/>
                  <a:gd name="T72" fmla="*/ 1 w 38"/>
                  <a:gd name="T73" fmla="*/ 1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221"/>
                  <a:gd name="T113" fmla="*/ 38 w 38"/>
                  <a:gd name="T114" fmla="*/ 221 h 2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221">
                    <a:moveTo>
                      <a:pt x="17" y="218"/>
                    </a:moveTo>
                    <a:lnTo>
                      <a:pt x="17" y="219"/>
                    </a:lnTo>
                    <a:lnTo>
                      <a:pt x="17" y="216"/>
                    </a:lnTo>
                    <a:lnTo>
                      <a:pt x="16" y="208"/>
                    </a:lnTo>
                    <a:lnTo>
                      <a:pt x="16" y="196"/>
                    </a:lnTo>
                    <a:lnTo>
                      <a:pt x="15" y="184"/>
                    </a:lnTo>
                    <a:lnTo>
                      <a:pt x="14" y="168"/>
                    </a:lnTo>
                    <a:lnTo>
                      <a:pt x="13" y="151"/>
                    </a:lnTo>
                    <a:lnTo>
                      <a:pt x="12" y="132"/>
                    </a:lnTo>
                    <a:lnTo>
                      <a:pt x="11" y="113"/>
                    </a:lnTo>
                    <a:lnTo>
                      <a:pt x="8" y="94"/>
                    </a:lnTo>
                    <a:lnTo>
                      <a:pt x="7" y="76"/>
                    </a:lnTo>
                    <a:lnTo>
                      <a:pt x="5" y="57"/>
                    </a:lnTo>
                    <a:lnTo>
                      <a:pt x="4" y="42"/>
                    </a:lnTo>
                    <a:lnTo>
                      <a:pt x="3" y="29"/>
                    </a:lnTo>
                    <a:lnTo>
                      <a:pt x="1" y="17"/>
                    </a:lnTo>
                    <a:lnTo>
                      <a:pt x="0" y="10"/>
                    </a:lnTo>
                    <a:lnTo>
                      <a:pt x="0" y="7"/>
                    </a:lnTo>
                    <a:lnTo>
                      <a:pt x="19" y="0"/>
                    </a:lnTo>
                    <a:lnTo>
                      <a:pt x="21" y="6"/>
                    </a:lnTo>
                    <a:lnTo>
                      <a:pt x="22" y="15"/>
                    </a:lnTo>
                    <a:lnTo>
                      <a:pt x="23" y="26"/>
                    </a:lnTo>
                    <a:lnTo>
                      <a:pt x="24" y="40"/>
                    </a:lnTo>
                    <a:lnTo>
                      <a:pt x="25" y="55"/>
                    </a:lnTo>
                    <a:lnTo>
                      <a:pt x="28" y="73"/>
                    </a:lnTo>
                    <a:lnTo>
                      <a:pt x="29" y="92"/>
                    </a:lnTo>
                    <a:lnTo>
                      <a:pt x="31" y="110"/>
                    </a:lnTo>
                    <a:lnTo>
                      <a:pt x="32" y="130"/>
                    </a:lnTo>
                    <a:lnTo>
                      <a:pt x="33" y="148"/>
                    </a:lnTo>
                    <a:lnTo>
                      <a:pt x="34" y="165"/>
                    </a:lnTo>
                    <a:lnTo>
                      <a:pt x="36" y="182"/>
                    </a:lnTo>
                    <a:lnTo>
                      <a:pt x="37" y="196"/>
                    </a:lnTo>
                    <a:lnTo>
                      <a:pt x="37" y="208"/>
                    </a:lnTo>
                    <a:lnTo>
                      <a:pt x="38" y="214"/>
                    </a:lnTo>
                    <a:lnTo>
                      <a:pt x="38" y="219"/>
                    </a:lnTo>
                    <a:lnTo>
                      <a:pt x="38" y="221"/>
                    </a:lnTo>
                    <a:lnTo>
                      <a:pt x="17" y="218"/>
                    </a:lnTo>
                    <a:close/>
                  </a:path>
                </a:pathLst>
              </a:custGeom>
              <a:solidFill>
                <a:srgbClr val="000000"/>
              </a:solidFill>
              <a:ln w="9525">
                <a:noFill/>
                <a:round/>
              </a:ln>
            </p:spPr>
            <p:txBody>
              <a:bodyPr/>
              <a:lstStyle/>
              <a:p>
                <a:endParaRPr lang="zh-CN" altLang="en-US"/>
              </a:p>
            </p:txBody>
          </p:sp>
          <p:sp>
            <p:nvSpPr>
              <p:cNvPr id="18124" name="Freeform 583"/>
              <p:cNvSpPr/>
              <p:nvPr/>
            </p:nvSpPr>
            <p:spPr bwMode="auto">
              <a:xfrm>
                <a:off x="1620" y="2142"/>
                <a:ext cx="34" cy="12"/>
              </a:xfrm>
              <a:custGeom>
                <a:avLst/>
                <a:gdLst>
                  <a:gd name="T0" fmla="*/ 1 w 67"/>
                  <a:gd name="T1" fmla="*/ 0 h 26"/>
                  <a:gd name="T2" fmla="*/ 1 w 67"/>
                  <a:gd name="T3" fmla="*/ 0 h 26"/>
                  <a:gd name="T4" fmla="*/ 1 w 67"/>
                  <a:gd name="T5" fmla="*/ 0 h 26"/>
                  <a:gd name="T6" fmla="*/ 1 w 67"/>
                  <a:gd name="T7" fmla="*/ 0 h 26"/>
                  <a:gd name="T8" fmla="*/ 1 w 67"/>
                  <a:gd name="T9" fmla="*/ 0 h 26"/>
                  <a:gd name="T10" fmla="*/ 1 w 67"/>
                  <a:gd name="T11" fmla="*/ 0 h 26"/>
                  <a:gd name="T12" fmla="*/ 1 w 67"/>
                  <a:gd name="T13" fmla="*/ 0 h 26"/>
                  <a:gd name="T14" fmla="*/ 1 w 67"/>
                  <a:gd name="T15" fmla="*/ 0 h 26"/>
                  <a:gd name="T16" fmla="*/ 1 w 67"/>
                  <a:gd name="T17" fmla="*/ 0 h 26"/>
                  <a:gd name="T18" fmla="*/ 1 w 67"/>
                  <a:gd name="T19" fmla="*/ 0 h 26"/>
                  <a:gd name="T20" fmla="*/ 1 w 67"/>
                  <a:gd name="T21" fmla="*/ 0 h 26"/>
                  <a:gd name="T22" fmla="*/ 1 w 67"/>
                  <a:gd name="T23" fmla="*/ 0 h 26"/>
                  <a:gd name="T24" fmla="*/ 1 w 67"/>
                  <a:gd name="T25" fmla="*/ 0 h 26"/>
                  <a:gd name="T26" fmla="*/ 1 w 67"/>
                  <a:gd name="T27" fmla="*/ 0 h 26"/>
                  <a:gd name="T28" fmla="*/ 1 w 67"/>
                  <a:gd name="T29" fmla="*/ 0 h 26"/>
                  <a:gd name="T30" fmla="*/ 1 w 67"/>
                  <a:gd name="T31" fmla="*/ 0 h 26"/>
                  <a:gd name="T32" fmla="*/ 1 w 67"/>
                  <a:gd name="T33" fmla="*/ 0 h 26"/>
                  <a:gd name="T34" fmla="*/ 0 w 67"/>
                  <a:gd name="T35" fmla="*/ 0 h 26"/>
                  <a:gd name="T36" fmla="*/ 1 w 67"/>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7"/>
                  <a:gd name="T58" fmla="*/ 0 h 26"/>
                  <a:gd name="T59" fmla="*/ 67 w 67"/>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7" h="26">
                    <a:moveTo>
                      <a:pt x="4" y="3"/>
                    </a:moveTo>
                    <a:lnTo>
                      <a:pt x="14" y="4"/>
                    </a:lnTo>
                    <a:lnTo>
                      <a:pt x="24" y="5"/>
                    </a:lnTo>
                    <a:lnTo>
                      <a:pt x="33" y="5"/>
                    </a:lnTo>
                    <a:lnTo>
                      <a:pt x="38" y="5"/>
                    </a:lnTo>
                    <a:lnTo>
                      <a:pt x="44" y="3"/>
                    </a:lnTo>
                    <a:lnTo>
                      <a:pt x="46" y="1"/>
                    </a:lnTo>
                    <a:lnTo>
                      <a:pt x="48" y="0"/>
                    </a:lnTo>
                    <a:lnTo>
                      <a:pt x="46" y="0"/>
                    </a:lnTo>
                    <a:lnTo>
                      <a:pt x="67" y="3"/>
                    </a:lnTo>
                    <a:lnTo>
                      <a:pt x="63" y="12"/>
                    </a:lnTo>
                    <a:lnTo>
                      <a:pt x="58" y="18"/>
                    </a:lnTo>
                    <a:lnTo>
                      <a:pt x="51" y="21"/>
                    </a:lnTo>
                    <a:lnTo>
                      <a:pt x="43" y="23"/>
                    </a:lnTo>
                    <a:lnTo>
                      <a:pt x="33" y="26"/>
                    </a:lnTo>
                    <a:lnTo>
                      <a:pt x="24" y="26"/>
                    </a:lnTo>
                    <a:lnTo>
                      <a:pt x="12" y="24"/>
                    </a:lnTo>
                    <a:lnTo>
                      <a:pt x="0" y="21"/>
                    </a:lnTo>
                    <a:lnTo>
                      <a:pt x="4" y="3"/>
                    </a:lnTo>
                    <a:close/>
                  </a:path>
                </a:pathLst>
              </a:custGeom>
              <a:solidFill>
                <a:srgbClr val="000000"/>
              </a:solidFill>
              <a:ln w="9525">
                <a:noFill/>
                <a:round/>
              </a:ln>
            </p:spPr>
            <p:txBody>
              <a:bodyPr/>
              <a:lstStyle/>
              <a:p>
                <a:endParaRPr lang="zh-CN" altLang="en-US"/>
              </a:p>
            </p:txBody>
          </p:sp>
          <p:sp>
            <p:nvSpPr>
              <p:cNvPr id="18125" name="Freeform 584"/>
              <p:cNvSpPr/>
              <p:nvPr/>
            </p:nvSpPr>
            <p:spPr bwMode="auto">
              <a:xfrm>
                <a:off x="1616" y="2142"/>
                <a:ext cx="7" cy="11"/>
              </a:xfrm>
              <a:custGeom>
                <a:avLst/>
                <a:gdLst>
                  <a:gd name="T0" fmla="*/ 1 w 12"/>
                  <a:gd name="T1" fmla="*/ 1 h 21"/>
                  <a:gd name="T2" fmla="*/ 1 w 12"/>
                  <a:gd name="T3" fmla="*/ 1 h 21"/>
                  <a:gd name="T4" fmla="*/ 0 w 12"/>
                  <a:gd name="T5" fmla="*/ 1 h 21"/>
                  <a:gd name="T6" fmla="*/ 1 w 12"/>
                  <a:gd name="T7" fmla="*/ 1 h 21"/>
                  <a:gd name="T8" fmla="*/ 1 w 12"/>
                  <a:gd name="T9" fmla="*/ 0 h 21"/>
                  <a:gd name="T10" fmla="*/ 1 w 12"/>
                  <a:gd name="T11" fmla="*/ 1 h 21"/>
                  <a:gd name="T12" fmla="*/ 0 60000 65536"/>
                  <a:gd name="T13" fmla="*/ 0 60000 65536"/>
                  <a:gd name="T14" fmla="*/ 0 60000 65536"/>
                  <a:gd name="T15" fmla="*/ 0 60000 65536"/>
                  <a:gd name="T16" fmla="*/ 0 60000 65536"/>
                  <a:gd name="T17" fmla="*/ 0 60000 65536"/>
                  <a:gd name="T18" fmla="*/ 0 w 12"/>
                  <a:gd name="T19" fmla="*/ 0 h 21"/>
                  <a:gd name="T20" fmla="*/ 12 w 1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2" h="21">
                    <a:moveTo>
                      <a:pt x="8" y="21"/>
                    </a:moveTo>
                    <a:lnTo>
                      <a:pt x="1" y="17"/>
                    </a:lnTo>
                    <a:lnTo>
                      <a:pt x="0" y="9"/>
                    </a:lnTo>
                    <a:lnTo>
                      <a:pt x="4" y="3"/>
                    </a:lnTo>
                    <a:lnTo>
                      <a:pt x="12" y="0"/>
                    </a:lnTo>
                    <a:lnTo>
                      <a:pt x="8" y="21"/>
                    </a:lnTo>
                    <a:close/>
                  </a:path>
                </a:pathLst>
              </a:custGeom>
              <a:solidFill>
                <a:srgbClr val="000000"/>
              </a:solidFill>
              <a:ln w="9525">
                <a:noFill/>
                <a:round/>
              </a:ln>
            </p:spPr>
            <p:txBody>
              <a:bodyPr/>
              <a:lstStyle/>
              <a:p>
                <a:endParaRPr lang="zh-CN" altLang="en-US"/>
              </a:p>
            </p:txBody>
          </p:sp>
          <p:sp>
            <p:nvSpPr>
              <p:cNvPr id="18126" name="Freeform 585"/>
              <p:cNvSpPr/>
              <p:nvPr/>
            </p:nvSpPr>
            <p:spPr bwMode="auto">
              <a:xfrm>
                <a:off x="1607" y="2065"/>
                <a:ext cx="26" cy="27"/>
              </a:xfrm>
              <a:custGeom>
                <a:avLst/>
                <a:gdLst>
                  <a:gd name="T0" fmla="*/ 0 w 54"/>
                  <a:gd name="T1" fmla="*/ 0 h 55"/>
                  <a:gd name="T2" fmla="*/ 0 w 54"/>
                  <a:gd name="T3" fmla="*/ 0 h 55"/>
                  <a:gd name="T4" fmla="*/ 0 w 54"/>
                  <a:gd name="T5" fmla="*/ 0 h 55"/>
                  <a:gd name="T6" fmla="*/ 0 w 54"/>
                  <a:gd name="T7" fmla="*/ 0 h 55"/>
                  <a:gd name="T8" fmla="*/ 0 w 54"/>
                  <a:gd name="T9" fmla="*/ 0 h 55"/>
                  <a:gd name="T10" fmla="*/ 0 w 54"/>
                  <a:gd name="T11" fmla="*/ 0 h 55"/>
                  <a:gd name="T12" fmla="*/ 0 w 54"/>
                  <a:gd name="T13" fmla="*/ 0 h 55"/>
                  <a:gd name="T14" fmla="*/ 0 w 54"/>
                  <a:gd name="T15" fmla="*/ 0 h 55"/>
                  <a:gd name="T16" fmla="*/ 0 w 54"/>
                  <a:gd name="T17" fmla="*/ 0 h 55"/>
                  <a:gd name="T18" fmla="*/ 0 w 54"/>
                  <a:gd name="T19" fmla="*/ 0 h 55"/>
                  <a:gd name="T20" fmla="*/ 0 w 54"/>
                  <a:gd name="T21" fmla="*/ 0 h 55"/>
                  <a:gd name="T22" fmla="*/ 0 w 54"/>
                  <a:gd name="T23" fmla="*/ 0 h 55"/>
                  <a:gd name="T24" fmla="*/ 0 w 54"/>
                  <a:gd name="T25" fmla="*/ 0 h 55"/>
                  <a:gd name="T26" fmla="*/ 0 w 54"/>
                  <a:gd name="T27" fmla="*/ 0 h 55"/>
                  <a:gd name="T28" fmla="*/ 0 w 54"/>
                  <a:gd name="T29" fmla="*/ 0 h 55"/>
                  <a:gd name="T30" fmla="*/ 0 w 54"/>
                  <a:gd name="T31" fmla="*/ 0 h 55"/>
                  <a:gd name="T32" fmla="*/ 0 w 5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55"/>
                  <a:gd name="T53" fmla="*/ 54 w 54"/>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55">
                    <a:moveTo>
                      <a:pt x="30" y="0"/>
                    </a:moveTo>
                    <a:lnTo>
                      <a:pt x="20" y="1"/>
                    </a:lnTo>
                    <a:lnTo>
                      <a:pt x="11" y="7"/>
                    </a:lnTo>
                    <a:lnTo>
                      <a:pt x="4" y="15"/>
                    </a:lnTo>
                    <a:lnTo>
                      <a:pt x="0" y="24"/>
                    </a:lnTo>
                    <a:lnTo>
                      <a:pt x="3" y="36"/>
                    </a:lnTo>
                    <a:lnTo>
                      <a:pt x="8" y="45"/>
                    </a:lnTo>
                    <a:lnTo>
                      <a:pt x="16" y="52"/>
                    </a:lnTo>
                    <a:lnTo>
                      <a:pt x="27" y="55"/>
                    </a:lnTo>
                    <a:lnTo>
                      <a:pt x="36" y="54"/>
                    </a:lnTo>
                    <a:lnTo>
                      <a:pt x="45" y="50"/>
                    </a:lnTo>
                    <a:lnTo>
                      <a:pt x="50" y="42"/>
                    </a:lnTo>
                    <a:lnTo>
                      <a:pt x="54" y="30"/>
                    </a:lnTo>
                    <a:lnTo>
                      <a:pt x="53" y="20"/>
                    </a:lnTo>
                    <a:lnTo>
                      <a:pt x="48" y="11"/>
                    </a:lnTo>
                    <a:lnTo>
                      <a:pt x="40" y="4"/>
                    </a:lnTo>
                    <a:lnTo>
                      <a:pt x="30" y="0"/>
                    </a:lnTo>
                    <a:close/>
                  </a:path>
                </a:pathLst>
              </a:custGeom>
              <a:solidFill>
                <a:srgbClr val="FFFF66"/>
              </a:solidFill>
              <a:ln w="9525">
                <a:noFill/>
                <a:round/>
              </a:ln>
            </p:spPr>
            <p:txBody>
              <a:bodyPr/>
              <a:lstStyle/>
              <a:p>
                <a:endParaRPr lang="zh-CN" altLang="en-US"/>
              </a:p>
            </p:txBody>
          </p:sp>
          <p:sp>
            <p:nvSpPr>
              <p:cNvPr id="18127" name="Freeform 586"/>
              <p:cNvSpPr/>
              <p:nvPr/>
            </p:nvSpPr>
            <p:spPr bwMode="auto">
              <a:xfrm>
                <a:off x="1602" y="2059"/>
                <a:ext cx="20" cy="18"/>
              </a:xfrm>
              <a:custGeom>
                <a:avLst/>
                <a:gdLst>
                  <a:gd name="T0" fmla="*/ 0 w 41"/>
                  <a:gd name="T1" fmla="*/ 1 h 36"/>
                  <a:gd name="T2" fmla="*/ 0 w 41"/>
                  <a:gd name="T3" fmla="*/ 1 h 36"/>
                  <a:gd name="T4" fmla="*/ 0 w 41"/>
                  <a:gd name="T5" fmla="*/ 1 h 36"/>
                  <a:gd name="T6" fmla="*/ 0 w 41"/>
                  <a:gd name="T7" fmla="*/ 1 h 36"/>
                  <a:gd name="T8" fmla="*/ 0 w 41"/>
                  <a:gd name="T9" fmla="*/ 1 h 36"/>
                  <a:gd name="T10" fmla="*/ 0 w 41"/>
                  <a:gd name="T11" fmla="*/ 0 h 36"/>
                  <a:gd name="T12" fmla="*/ 0 w 41"/>
                  <a:gd name="T13" fmla="*/ 1 h 36"/>
                  <a:gd name="T14" fmla="*/ 0 w 41"/>
                  <a:gd name="T15" fmla="*/ 1 h 36"/>
                  <a:gd name="T16" fmla="*/ 0 w 41"/>
                  <a:gd name="T17" fmla="*/ 1 h 36"/>
                  <a:gd name="T18" fmla="*/ 0 w 41"/>
                  <a:gd name="T19" fmla="*/ 1 h 36"/>
                  <a:gd name="T20" fmla="*/ 0 w 41"/>
                  <a:gd name="T21" fmla="*/ 1 h 36"/>
                  <a:gd name="T22" fmla="*/ 0 w 41"/>
                  <a:gd name="T23" fmla="*/ 1 h 36"/>
                  <a:gd name="T24" fmla="*/ 0 w 41"/>
                  <a:gd name="T25" fmla="*/ 1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6"/>
                  <a:gd name="T41" fmla="*/ 41 w 41"/>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6">
                    <a:moveTo>
                      <a:pt x="0" y="34"/>
                    </a:moveTo>
                    <a:lnTo>
                      <a:pt x="0" y="33"/>
                    </a:lnTo>
                    <a:lnTo>
                      <a:pt x="5" y="21"/>
                    </a:lnTo>
                    <a:lnTo>
                      <a:pt x="14" y="9"/>
                    </a:lnTo>
                    <a:lnTo>
                      <a:pt x="26" y="2"/>
                    </a:lnTo>
                    <a:lnTo>
                      <a:pt x="41" y="0"/>
                    </a:lnTo>
                    <a:lnTo>
                      <a:pt x="39" y="21"/>
                    </a:lnTo>
                    <a:lnTo>
                      <a:pt x="33" y="21"/>
                    </a:lnTo>
                    <a:lnTo>
                      <a:pt x="27" y="25"/>
                    </a:lnTo>
                    <a:lnTo>
                      <a:pt x="23" y="30"/>
                    </a:lnTo>
                    <a:lnTo>
                      <a:pt x="21" y="36"/>
                    </a:lnTo>
                    <a:lnTo>
                      <a:pt x="21" y="34"/>
                    </a:lnTo>
                    <a:lnTo>
                      <a:pt x="0" y="34"/>
                    </a:lnTo>
                    <a:close/>
                  </a:path>
                </a:pathLst>
              </a:custGeom>
              <a:solidFill>
                <a:srgbClr val="000000"/>
              </a:solidFill>
              <a:ln w="9525">
                <a:noFill/>
                <a:round/>
              </a:ln>
            </p:spPr>
            <p:txBody>
              <a:bodyPr/>
              <a:lstStyle/>
              <a:p>
                <a:endParaRPr lang="zh-CN" altLang="en-US"/>
              </a:p>
            </p:txBody>
          </p:sp>
          <p:sp>
            <p:nvSpPr>
              <p:cNvPr id="18128" name="Freeform 587"/>
              <p:cNvSpPr/>
              <p:nvPr/>
            </p:nvSpPr>
            <p:spPr bwMode="auto">
              <a:xfrm>
                <a:off x="1602" y="2077"/>
                <a:ext cx="19" cy="20"/>
              </a:xfrm>
              <a:custGeom>
                <a:avLst/>
                <a:gdLst>
                  <a:gd name="T0" fmla="*/ 0 w 39"/>
                  <a:gd name="T1" fmla="*/ 0 h 42"/>
                  <a:gd name="T2" fmla="*/ 0 w 39"/>
                  <a:gd name="T3" fmla="*/ 0 h 42"/>
                  <a:gd name="T4" fmla="*/ 0 w 39"/>
                  <a:gd name="T5" fmla="*/ 0 h 42"/>
                  <a:gd name="T6" fmla="*/ 0 w 39"/>
                  <a:gd name="T7" fmla="*/ 0 h 42"/>
                  <a:gd name="T8" fmla="*/ 0 w 39"/>
                  <a:gd name="T9" fmla="*/ 0 h 42"/>
                  <a:gd name="T10" fmla="*/ 0 w 39"/>
                  <a:gd name="T11" fmla="*/ 0 h 42"/>
                  <a:gd name="T12" fmla="*/ 0 w 39"/>
                  <a:gd name="T13" fmla="*/ 0 h 42"/>
                  <a:gd name="T14" fmla="*/ 0 w 39"/>
                  <a:gd name="T15" fmla="*/ 0 h 42"/>
                  <a:gd name="T16" fmla="*/ 0 w 39"/>
                  <a:gd name="T17" fmla="*/ 0 h 42"/>
                  <a:gd name="T18" fmla="*/ 0 w 39"/>
                  <a:gd name="T19" fmla="*/ 0 h 42"/>
                  <a:gd name="T20" fmla="*/ 0 w 39"/>
                  <a:gd name="T21" fmla="*/ 0 h 42"/>
                  <a:gd name="T22" fmla="*/ 0 w 39"/>
                  <a:gd name="T23" fmla="*/ 0 h 42"/>
                  <a:gd name="T24" fmla="*/ 0 w 39"/>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42"/>
                  <a:gd name="T41" fmla="*/ 39 w 39"/>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42">
                    <a:moveTo>
                      <a:pt x="34" y="42"/>
                    </a:moveTo>
                    <a:lnTo>
                      <a:pt x="35" y="42"/>
                    </a:lnTo>
                    <a:lnTo>
                      <a:pt x="22" y="37"/>
                    </a:lnTo>
                    <a:lnTo>
                      <a:pt x="10" y="28"/>
                    </a:lnTo>
                    <a:lnTo>
                      <a:pt x="3" y="15"/>
                    </a:lnTo>
                    <a:lnTo>
                      <a:pt x="0" y="0"/>
                    </a:lnTo>
                    <a:lnTo>
                      <a:pt x="21" y="0"/>
                    </a:lnTo>
                    <a:lnTo>
                      <a:pt x="22" y="8"/>
                    </a:lnTo>
                    <a:lnTo>
                      <a:pt x="26" y="14"/>
                    </a:lnTo>
                    <a:lnTo>
                      <a:pt x="31" y="19"/>
                    </a:lnTo>
                    <a:lnTo>
                      <a:pt x="38" y="21"/>
                    </a:lnTo>
                    <a:lnTo>
                      <a:pt x="39" y="21"/>
                    </a:lnTo>
                    <a:lnTo>
                      <a:pt x="34" y="42"/>
                    </a:lnTo>
                    <a:close/>
                  </a:path>
                </a:pathLst>
              </a:custGeom>
              <a:solidFill>
                <a:srgbClr val="000000"/>
              </a:solidFill>
              <a:ln w="9525">
                <a:noFill/>
                <a:round/>
              </a:ln>
            </p:spPr>
            <p:txBody>
              <a:bodyPr/>
              <a:lstStyle/>
              <a:p>
                <a:endParaRPr lang="zh-CN" altLang="en-US"/>
              </a:p>
            </p:txBody>
          </p:sp>
          <p:sp>
            <p:nvSpPr>
              <p:cNvPr id="18129" name="Freeform 588"/>
              <p:cNvSpPr/>
              <p:nvPr/>
            </p:nvSpPr>
            <p:spPr bwMode="auto">
              <a:xfrm>
                <a:off x="1619" y="2079"/>
                <a:ext cx="20" cy="18"/>
              </a:xfrm>
              <a:custGeom>
                <a:avLst/>
                <a:gdLst>
                  <a:gd name="T0" fmla="*/ 1 w 40"/>
                  <a:gd name="T1" fmla="*/ 0 h 37"/>
                  <a:gd name="T2" fmla="*/ 1 w 40"/>
                  <a:gd name="T3" fmla="*/ 0 h 37"/>
                  <a:gd name="T4" fmla="*/ 1 w 40"/>
                  <a:gd name="T5" fmla="*/ 0 h 37"/>
                  <a:gd name="T6" fmla="*/ 1 w 40"/>
                  <a:gd name="T7" fmla="*/ 0 h 37"/>
                  <a:gd name="T8" fmla="*/ 1 w 40"/>
                  <a:gd name="T9" fmla="*/ 0 h 37"/>
                  <a:gd name="T10" fmla="*/ 0 w 40"/>
                  <a:gd name="T11" fmla="*/ 0 h 37"/>
                  <a:gd name="T12" fmla="*/ 1 w 40"/>
                  <a:gd name="T13" fmla="*/ 0 h 37"/>
                  <a:gd name="T14" fmla="*/ 1 w 40"/>
                  <a:gd name="T15" fmla="*/ 0 h 37"/>
                  <a:gd name="T16" fmla="*/ 1 w 40"/>
                  <a:gd name="T17" fmla="*/ 0 h 37"/>
                  <a:gd name="T18" fmla="*/ 1 w 40"/>
                  <a:gd name="T19" fmla="*/ 0 h 37"/>
                  <a:gd name="T20" fmla="*/ 1 w 40"/>
                  <a:gd name="T21" fmla="*/ 0 h 37"/>
                  <a:gd name="T22" fmla="*/ 1 w 40"/>
                  <a:gd name="T23" fmla="*/ 0 h 37"/>
                  <a:gd name="T24" fmla="*/ 1 w 40"/>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37"/>
                  <a:gd name="T41" fmla="*/ 40 w 40"/>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37">
                    <a:moveTo>
                      <a:pt x="40" y="2"/>
                    </a:moveTo>
                    <a:lnTo>
                      <a:pt x="40" y="2"/>
                    </a:lnTo>
                    <a:lnTo>
                      <a:pt x="36" y="17"/>
                    </a:lnTo>
                    <a:lnTo>
                      <a:pt x="28" y="29"/>
                    </a:lnTo>
                    <a:lnTo>
                      <a:pt x="15" y="35"/>
                    </a:lnTo>
                    <a:lnTo>
                      <a:pt x="0" y="37"/>
                    </a:lnTo>
                    <a:lnTo>
                      <a:pt x="5" y="16"/>
                    </a:lnTo>
                    <a:lnTo>
                      <a:pt x="8" y="16"/>
                    </a:lnTo>
                    <a:lnTo>
                      <a:pt x="14" y="13"/>
                    </a:lnTo>
                    <a:lnTo>
                      <a:pt x="17" y="8"/>
                    </a:lnTo>
                    <a:lnTo>
                      <a:pt x="20" y="0"/>
                    </a:lnTo>
                    <a:lnTo>
                      <a:pt x="40" y="2"/>
                    </a:lnTo>
                    <a:close/>
                  </a:path>
                </a:pathLst>
              </a:custGeom>
              <a:solidFill>
                <a:srgbClr val="000000"/>
              </a:solidFill>
              <a:ln w="9525">
                <a:noFill/>
                <a:round/>
              </a:ln>
            </p:spPr>
            <p:txBody>
              <a:bodyPr/>
              <a:lstStyle/>
              <a:p>
                <a:endParaRPr lang="zh-CN" altLang="en-US"/>
              </a:p>
            </p:txBody>
          </p:sp>
          <p:sp>
            <p:nvSpPr>
              <p:cNvPr id="18130" name="Freeform 589"/>
              <p:cNvSpPr/>
              <p:nvPr/>
            </p:nvSpPr>
            <p:spPr bwMode="auto">
              <a:xfrm>
                <a:off x="1621" y="2059"/>
                <a:ext cx="18" cy="21"/>
              </a:xfrm>
              <a:custGeom>
                <a:avLst/>
                <a:gdLst>
                  <a:gd name="T0" fmla="*/ 1 w 35"/>
                  <a:gd name="T1" fmla="*/ 0 h 41"/>
                  <a:gd name="T2" fmla="*/ 1 w 35"/>
                  <a:gd name="T3" fmla="*/ 0 h 41"/>
                  <a:gd name="T4" fmla="*/ 1 w 35"/>
                  <a:gd name="T5" fmla="*/ 1 h 41"/>
                  <a:gd name="T6" fmla="*/ 1 w 35"/>
                  <a:gd name="T7" fmla="*/ 1 h 41"/>
                  <a:gd name="T8" fmla="*/ 1 w 35"/>
                  <a:gd name="T9" fmla="*/ 1 h 41"/>
                  <a:gd name="T10" fmla="*/ 1 w 35"/>
                  <a:gd name="T11" fmla="*/ 1 h 41"/>
                  <a:gd name="T12" fmla="*/ 1 w 35"/>
                  <a:gd name="T13" fmla="*/ 1 h 41"/>
                  <a:gd name="T14" fmla="*/ 1 w 35"/>
                  <a:gd name="T15" fmla="*/ 1 h 41"/>
                  <a:gd name="T16" fmla="*/ 1 w 35"/>
                  <a:gd name="T17" fmla="*/ 1 h 41"/>
                  <a:gd name="T18" fmla="*/ 1 w 35"/>
                  <a:gd name="T19" fmla="*/ 1 h 41"/>
                  <a:gd name="T20" fmla="*/ 0 w 35"/>
                  <a:gd name="T21" fmla="*/ 1 h 41"/>
                  <a:gd name="T22" fmla="*/ 0 w 35"/>
                  <a:gd name="T23" fmla="*/ 1 h 41"/>
                  <a:gd name="T24" fmla="*/ 1 w 35"/>
                  <a:gd name="T25" fmla="*/ 0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41"/>
                  <a:gd name="T41" fmla="*/ 35 w 35"/>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41">
                    <a:moveTo>
                      <a:pt x="2" y="0"/>
                    </a:moveTo>
                    <a:lnTo>
                      <a:pt x="2" y="0"/>
                    </a:lnTo>
                    <a:lnTo>
                      <a:pt x="16" y="5"/>
                    </a:lnTo>
                    <a:lnTo>
                      <a:pt x="27" y="15"/>
                    </a:lnTo>
                    <a:lnTo>
                      <a:pt x="33" y="28"/>
                    </a:lnTo>
                    <a:lnTo>
                      <a:pt x="35" y="41"/>
                    </a:lnTo>
                    <a:lnTo>
                      <a:pt x="15" y="39"/>
                    </a:lnTo>
                    <a:lnTo>
                      <a:pt x="15" y="32"/>
                    </a:lnTo>
                    <a:lnTo>
                      <a:pt x="11" y="26"/>
                    </a:lnTo>
                    <a:lnTo>
                      <a:pt x="7" y="23"/>
                    </a:lnTo>
                    <a:lnTo>
                      <a:pt x="0" y="21"/>
                    </a:lnTo>
                    <a:lnTo>
                      <a:pt x="2" y="0"/>
                    </a:lnTo>
                    <a:close/>
                  </a:path>
                </a:pathLst>
              </a:custGeom>
              <a:solidFill>
                <a:srgbClr val="000000"/>
              </a:solidFill>
              <a:ln w="9525">
                <a:noFill/>
                <a:round/>
              </a:ln>
            </p:spPr>
            <p:txBody>
              <a:bodyPr/>
              <a:lstStyle/>
              <a:p>
                <a:endParaRPr lang="zh-CN" altLang="en-US"/>
              </a:p>
            </p:txBody>
          </p:sp>
          <p:sp>
            <p:nvSpPr>
              <p:cNvPr id="18131" name="Freeform 590"/>
              <p:cNvSpPr/>
              <p:nvPr/>
            </p:nvSpPr>
            <p:spPr bwMode="auto">
              <a:xfrm>
                <a:off x="1595" y="1978"/>
                <a:ext cx="10" cy="6"/>
              </a:xfrm>
              <a:custGeom>
                <a:avLst/>
                <a:gdLst>
                  <a:gd name="T0" fmla="*/ 0 w 21"/>
                  <a:gd name="T1" fmla="*/ 1 h 11"/>
                  <a:gd name="T2" fmla="*/ 0 w 21"/>
                  <a:gd name="T3" fmla="*/ 1 h 11"/>
                  <a:gd name="T4" fmla="*/ 0 w 21"/>
                  <a:gd name="T5" fmla="*/ 0 h 11"/>
                  <a:gd name="T6" fmla="*/ 0 w 21"/>
                  <a:gd name="T7" fmla="*/ 1 h 11"/>
                  <a:gd name="T8" fmla="*/ 0 w 21"/>
                  <a:gd name="T9" fmla="*/ 1 h 11"/>
                  <a:gd name="T10" fmla="*/ 0 w 21"/>
                  <a:gd name="T11" fmla="*/ 1 h 11"/>
                  <a:gd name="T12" fmla="*/ 0 60000 65536"/>
                  <a:gd name="T13" fmla="*/ 0 60000 65536"/>
                  <a:gd name="T14" fmla="*/ 0 60000 65536"/>
                  <a:gd name="T15" fmla="*/ 0 60000 65536"/>
                  <a:gd name="T16" fmla="*/ 0 60000 65536"/>
                  <a:gd name="T17" fmla="*/ 0 60000 65536"/>
                  <a:gd name="T18" fmla="*/ 0 w 21"/>
                  <a:gd name="T19" fmla="*/ 0 h 11"/>
                  <a:gd name="T20" fmla="*/ 21 w 2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1" h="11">
                    <a:moveTo>
                      <a:pt x="0" y="9"/>
                    </a:moveTo>
                    <a:lnTo>
                      <a:pt x="4" y="2"/>
                    </a:lnTo>
                    <a:lnTo>
                      <a:pt x="12" y="0"/>
                    </a:lnTo>
                    <a:lnTo>
                      <a:pt x="19" y="3"/>
                    </a:lnTo>
                    <a:lnTo>
                      <a:pt x="21" y="11"/>
                    </a:lnTo>
                    <a:lnTo>
                      <a:pt x="0" y="9"/>
                    </a:lnTo>
                    <a:close/>
                  </a:path>
                </a:pathLst>
              </a:custGeom>
              <a:solidFill>
                <a:srgbClr val="000000"/>
              </a:solidFill>
              <a:ln w="9525">
                <a:noFill/>
                <a:round/>
              </a:ln>
            </p:spPr>
            <p:txBody>
              <a:bodyPr/>
              <a:lstStyle/>
              <a:p>
                <a:endParaRPr lang="zh-CN" altLang="en-US"/>
              </a:p>
            </p:txBody>
          </p:sp>
          <p:sp>
            <p:nvSpPr>
              <p:cNvPr id="18132" name="Freeform 591"/>
              <p:cNvSpPr/>
              <p:nvPr/>
            </p:nvSpPr>
            <p:spPr bwMode="auto">
              <a:xfrm>
                <a:off x="1594" y="1982"/>
                <a:ext cx="11" cy="18"/>
              </a:xfrm>
              <a:custGeom>
                <a:avLst/>
                <a:gdLst>
                  <a:gd name="T0" fmla="*/ 0 w 23"/>
                  <a:gd name="T1" fmla="*/ 1 h 36"/>
                  <a:gd name="T2" fmla="*/ 0 w 23"/>
                  <a:gd name="T3" fmla="*/ 1 h 36"/>
                  <a:gd name="T4" fmla="*/ 0 w 23"/>
                  <a:gd name="T5" fmla="*/ 0 h 36"/>
                  <a:gd name="T6" fmla="*/ 0 w 23"/>
                  <a:gd name="T7" fmla="*/ 1 h 36"/>
                  <a:gd name="T8" fmla="*/ 0 w 23"/>
                  <a:gd name="T9" fmla="*/ 1 h 36"/>
                  <a:gd name="T10" fmla="*/ 0 w 23"/>
                  <a:gd name="T11" fmla="*/ 1 h 36"/>
                  <a:gd name="T12" fmla="*/ 0 60000 65536"/>
                  <a:gd name="T13" fmla="*/ 0 60000 65536"/>
                  <a:gd name="T14" fmla="*/ 0 60000 65536"/>
                  <a:gd name="T15" fmla="*/ 0 60000 65536"/>
                  <a:gd name="T16" fmla="*/ 0 60000 65536"/>
                  <a:gd name="T17" fmla="*/ 0 60000 65536"/>
                  <a:gd name="T18" fmla="*/ 0 w 23"/>
                  <a:gd name="T19" fmla="*/ 0 h 36"/>
                  <a:gd name="T20" fmla="*/ 23 w 23"/>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23" h="36">
                    <a:moveTo>
                      <a:pt x="10" y="34"/>
                    </a:moveTo>
                    <a:lnTo>
                      <a:pt x="0" y="33"/>
                    </a:lnTo>
                    <a:lnTo>
                      <a:pt x="2" y="0"/>
                    </a:lnTo>
                    <a:lnTo>
                      <a:pt x="23" y="2"/>
                    </a:lnTo>
                    <a:lnTo>
                      <a:pt x="21" y="36"/>
                    </a:lnTo>
                    <a:lnTo>
                      <a:pt x="10" y="34"/>
                    </a:lnTo>
                    <a:close/>
                  </a:path>
                </a:pathLst>
              </a:custGeom>
              <a:solidFill>
                <a:srgbClr val="000000"/>
              </a:solidFill>
              <a:ln w="9525">
                <a:noFill/>
                <a:round/>
              </a:ln>
            </p:spPr>
            <p:txBody>
              <a:bodyPr/>
              <a:lstStyle/>
              <a:p>
                <a:endParaRPr lang="zh-CN" altLang="en-US"/>
              </a:p>
            </p:txBody>
          </p:sp>
          <p:sp>
            <p:nvSpPr>
              <p:cNvPr id="18133" name="Freeform 592"/>
              <p:cNvSpPr/>
              <p:nvPr/>
            </p:nvSpPr>
            <p:spPr bwMode="auto">
              <a:xfrm>
                <a:off x="1594" y="1999"/>
                <a:ext cx="10" cy="6"/>
              </a:xfrm>
              <a:custGeom>
                <a:avLst/>
                <a:gdLst>
                  <a:gd name="T0" fmla="*/ 0 w 21"/>
                  <a:gd name="T1" fmla="*/ 1 h 12"/>
                  <a:gd name="T2" fmla="*/ 0 w 21"/>
                  <a:gd name="T3" fmla="*/ 1 h 12"/>
                  <a:gd name="T4" fmla="*/ 0 w 21"/>
                  <a:gd name="T5" fmla="*/ 1 h 12"/>
                  <a:gd name="T6" fmla="*/ 0 w 21"/>
                  <a:gd name="T7" fmla="*/ 1 h 12"/>
                  <a:gd name="T8" fmla="*/ 0 w 21"/>
                  <a:gd name="T9" fmla="*/ 0 h 12"/>
                  <a:gd name="T10" fmla="*/ 0 w 21"/>
                  <a:gd name="T11" fmla="*/ 1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21" y="3"/>
                    </a:moveTo>
                    <a:lnTo>
                      <a:pt x="17" y="9"/>
                    </a:lnTo>
                    <a:lnTo>
                      <a:pt x="9" y="12"/>
                    </a:lnTo>
                    <a:lnTo>
                      <a:pt x="2" y="8"/>
                    </a:lnTo>
                    <a:lnTo>
                      <a:pt x="0" y="0"/>
                    </a:lnTo>
                    <a:lnTo>
                      <a:pt x="21" y="3"/>
                    </a:lnTo>
                    <a:close/>
                  </a:path>
                </a:pathLst>
              </a:custGeom>
              <a:solidFill>
                <a:srgbClr val="000000"/>
              </a:solidFill>
              <a:ln w="9525">
                <a:noFill/>
                <a:round/>
              </a:ln>
            </p:spPr>
            <p:txBody>
              <a:bodyPr/>
              <a:lstStyle/>
              <a:p>
                <a:endParaRPr lang="zh-CN" altLang="en-US"/>
              </a:p>
            </p:txBody>
          </p:sp>
          <p:sp>
            <p:nvSpPr>
              <p:cNvPr id="18134" name="Freeform 593"/>
              <p:cNvSpPr/>
              <p:nvPr/>
            </p:nvSpPr>
            <p:spPr bwMode="auto">
              <a:xfrm>
                <a:off x="1576" y="1949"/>
                <a:ext cx="10" cy="8"/>
              </a:xfrm>
              <a:custGeom>
                <a:avLst/>
                <a:gdLst>
                  <a:gd name="T0" fmla="*/ 1 w 18"/>
                  <a:gd name="T1" fmla="*/ 0 h 17"/>
                  <a:gd name="T2" fmla="*/ 1 w 18"/>
                  <a:gd name="T3" fmla="*/ 0 h 17"/>
                  <a:gd name="T4" fmla="*/ 1 w 18"/>
                  <a:gd name="T5" fmla="*/ 0 h 17"/>
                  <a:gd name="T6" fmla="*/ 1 w 18"/>
                  <a:gd name="T7" fmla="*/ 0 h 17"/>
                  <a:gd name="T8" fmla="*/ 0 w 18"/>
                  <a:gd name="T9" fmla="*/ 0 h 17"/>
                  <a:gd name="T10" fmla="*/ 1 w 18"/>
                  <a:gd name="T11" fmla="*/ 0 h 17"/>
                  <a:gd name="T12" fmla="*/ 0 60000 65536"/>
                  <a:gd name="T13" fmla="*/ 0 60000 65536"/>
                  <a:gd name="T14" fmla="*/ 0 60000 65536"/>
                  <a:gd name="T15" fmla="*/ 0 60000 65536"/>
                  <a:gd name="T16" fmla="*/ 0 60000 65536"/>
                  <a:gd name="T17" fmla="*/ 0 60000 65536"/>
                  <a:gd name="T18" fmla="*/ 0 w 18"/>
                  <a:gd name="T19" fmla="*/ 0 h 17"/>
                  <a:gd name="T20" fmla="*/ 18 w 18"/>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8" h="17">
                    <a:moveTo>
                      <a:pt x="16" y="0"/>
                    </a:moveTo>
                    <a:lnTo>
                      <a:pt x="18" y="8"/>
                    </a:lnTo>
                    <a:lnTo>
                      <a:pt x="15" y="15"/>
                    </a:lnTo>
                    <a:lnTo>
                      <a:pt x="8" y="17"/>
                    </a:lnTo>
                    <a:lnTo>
                      <a:pt x="0" y="14"/>
                    </a:lnTo>
                    <a:lnTo>
                      <a:pt x="16" y="0"/>
                    </a:lnTo>
                    <a:close/>
                  </a:path>
                </a:pathLst>
              </a:custGeom>
              <a:solidFill>
                <a:srgbClr val="000000"/>
              </a:solidFill>
              <a:ln w="9525">
                <a:noFill/>
                <a:round/>
              </a:ln>
            </p:spPr>
            <p:txBody>
              <a:bodyPr/>
              <a:lstStyle/>
              <a:p>
                <a:endParaRPr lang="zh-CN" altLang="en-US"/>
              </a:p>
            </p:txBody>
          </p:sp>
          <p:sp>
            <p:nvSpPr>
              <p:cNvPr id="18135" name="Freeform 594"/>
              <p:cNvSpPr/>
              <p:nvPr/>
            </p:nvSpPr>
            <p:spPr bwMode="auto">
              <a:xfrm>
                <a:off x="1548" y="1938"/>
                <a:ext cx="36" cy="17"/>
              </a:xfrm>
              <a:custGeom>
                <a:avLst/>
                <a:gdLst>
                  <a:gd name="T0" fmla="*/ 0 w 73"/>
                  <a:gd name="T1" fmla="*/ 0 h 35"/>
                  <a:gd name="T2" fmla="*/ 0 w 73"/>
                  <a:gd name="T3" fmla="*/ 0 h 35"/>
                  <a:gd name="T4" fmla="*/ 0 w 73"/>
                  <a:gd name="T5" fmla="*/ 0 h 35"/>
                  <a:gd name="T6" fmla="*/ 0 w 73"/>
                  <a:gd name="T7" fmla="*/ 0 h 35"/>
                  <a:gd name="T8" fmla="*/ 0 w 73"/>
                  <a:gd name="T9" fmla="*/ 0 h 35"/>
                  <a:gd name="T10" fmla="*/ 0 w 73"/>
                  <a:gd name="T11" fmla="*/ 0 h 35"/>
                  <a:gd name="T12" fmla="*/ 0 w 73"/>
                  <a:gd name="T13" fmla="*/ 0 h 35"/>
                  <a:gd name="T14" fmla="*/ 0 w 73"/>
                  <a:gd name="T15" fmla="*/ 0 h 35"/>
                  <a:gd name="T16" fmla="*/ 0 w 73"/>
                  <a:gd name="T17" fmla="*/ 0 h 35"/>
                  <a:gd name="T18" fmla="*/ 0 w 73"/>
                  <a:gd name="T19" fmla="*/ 0 h 35"/>
                  <a:gd name="T20" fmla="*/ 0 w 73"/>
                  <a:gd name="T21" fmla="*/ 0 h 35"/>
                  <a:gd name="T22" fmla="*/ 0 w 73"/>
                  <a:gd name="T23" fmla="*/ 0 h 35"/>
                  <a:gd name="T24" fmla="*/ 0 w 73"/>
                  <a:gd name="T25" fmla="*/ 0 h 35"/>
                  <a:gd name="T26" fmla="*/ 0 w 73"/>
                  <a:gd name="T27" fmla="*/ 0 h 35"/>
                  <a:gd name="T28" fmla="*/ 0 w 73"/>
                  <a:gd name="T29" fmla="*/ 0 h 35"/>
                  <a:gd name="T30" fmla="*/ 0 w 73"/>
                  <a:gd name="T31" fmla="*/ 0 h 35"/>
                  <a:gd name="T32" fmla="*/ 0 w 73"/>
                  <a:gd name="T33" fmla="*/ 0 h 35"/>
                  <a:gd name="T34" fmla="*/ 0 w 73"/>
                  <a:gd name="T35" fmla="*/ 0 h 35"/>
                  <a:gd name="T36" fmla="*/ 0 w 73"/>
                  <a:gd name="T37" fmla="*/ 0 h 35"/>
                  <a:gd name="T38" fmla="*/ 0 w 73"/>
                  <a:gd name="T39" fmla="*/ 0 h 35"/>
                  <a:gd name="T40" fmla="*/ 0 w 73"/>
                  <a:gd name="T41" fmla="*/ 0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35"/>
                  <a:gd name="T65" fmla="*/ 73 w 73"/>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35">
                    <a:moveTo>
                      <a:pt x="0" y="20"/>
                    </a:moveTo>
                    <a:lnTo>
                      <a:pt x="0" y="19"/>
                    </a:lnTo>
                    <a:lnTo>
                      <a:pt x="8" y="11"/>
                    </a:lnTo>
                    <a:lnTo>
                      <a:pt x="17" y="5"/>
                    </a:lnTo>
                    <a:lnTo>
                      <a:pt x="27" y="3"/>
                    </a:lnTo>
                    <a:lnTo>
                      <a:pt x="37" y="0"/>
                    </a:lnTo>
                    <a:lnTo>
                      <a:pt x="48" y="4"/>
                    </a:lnTo>
                    <a:lnTo>
                      <a:pt x="56" y="7"/>
                    </a:lnTo>
                    <a:lnTo>
                      <a:pt x="64" y="13"/>
                    </a:lnTo>
                    <a:lnTo>
                      <a:pt x="73" y="21"/>
                    </a:lnTo>
                    <a:lnTo>
                      <a:pt x="57" y="35"/>
                    </a:lnTo>
                    <a:lnTo>
                      <a:pt x="52" y="29"/>
                    </a:lnTo>
                    <a:lnTo>
                      <a:pt x="47" y="26"/>
                    </a:lnTo>
                    <a:lnTo>
                      <a:pt x="41" y="22"/>
                    </a:lnTo>
                    <a:lnTo>
                      <a:pt x="35" y="21"/>
                    </a:lnTo>
                    <a:lnTo>
                      <a:pt x="32" y="21"/>
                    </a:lnTo>
                    <a:lnTo>
                      <a:pt x="26" y="23"/>
                    </a:lnTo>
                    <a:lnTo>
                      <a:pt x="22" y="27"/>
                    </a:lnTo>
                    <a:lnTo>
                      <a:pt x="16" y="33"/>
                    </a:lnTo>
                    <a:lnTo>
                      <a:pt x="16" y="31"/>
                    </a:lnTo>
                    <a:lnTo>
                      <a:pt x="0" y="20"/>
                    </a:lnTo>
                    <a:close/>
                  </a:path>
                </a:pathLst>
              </a:custGeom>
              <a:solidFill>
                <a:srgbClr val="000000"/>
              </a:solidFill>
              <a:ln w="9525">
                <a:noFill/>
                <a:round/>
              </a:ln>
            </p:spPr>
            <p:txBody>
              <a:bodyPr/>
              <a:lstStyle/>
              <a:p>
                <a:endParaRPr lang="zh-CN" altLang="en-US"/>
              </a:p>
            </p:txBody>
          </p:sp>
          <p:sp>
            <p:nvSpPr>
              <p:cNvPr id="18136" name="Freeform 595"/>
              <p:cNvSpPr/>
              <p:nvPr/>
            </p:nvSpPr>
            <p:spPr bwMode="auto">
              <a:xfrm>
                <a:off x="1509" y="1948"/>
                <a:ext cx="47" cy="79"/>
              </a:xfrm>
              <a:custGeom>
                <a:avLst/>
                <a:gdLst>
                  <a:gd name="T0" fmla="*/ 0 w 94"/>
                  <a:gd name="T1" fmla="*/ 1 h 157"/>
                  <a:gd name="T2" fmla="*/ 0 w 94"/>
                  <a:gd name="T3" fmla="*/ 1 h 157"/>
                  <a:gd name="T4" fmla="*/ 1 w 94"/>
                  <a:gd name="T5" fmla="*/ 1 h 157"/>
                  <a:gd name="T6" fmla="*/ 1 w 94"/>
                  <a:gd name="T7" fmla="*/ 1 h 157"/>
                  <a:gd name="T8" fmla="*/ 1 w 94"/>
                  <a:gd name="T9" fmla="*/ 1 h 157"/>
                  <a:gd name="T10" fmla="*/ 1 w 94"/>
                  <a:gd name="T11" fmla="*/ 1 h 157"/>
                  <a:gd name="T12" fmla="*/ 1 w 94"/>
                  <a:gd name="T13" fmla="*/ 1 h 157"/>
                  <a:gd name="T14" fmla="*/ 1 w 94"/>
                  <a:gd name="T15" fmla="*/ 1 h 157"/>
                  <a:gd name="T16" fmla="*/ 1 w 94"/>
                  <a:gd name="T17" fmla="*/ 1 h 157"/>
                  <a:gd name="T18" fmla="*/ 1 w 94"/>
                  <a:gd name="T19" fmla="*/ 0 h 157"/>
                  <a:gd name="T20" fmla="*/ 1 w 94"/>
                  <a:gd name="T21" fmla="*/ 1 h 157"/>
                  <a:gd name="T22" fmla="*/ 1 w 94"/>
                  <a:gd name="T23" fmla="*/ 1 h 157"/>
                  <a:gd name="T24" fmla="*/ 1 w 94"/>
                  <a:gd name="T25" fmla="*/ 1 h 157"/>
                  <a:gd name="T26" fmla="*/ 1 w 94"/>
                  <a:gd name="T27" fmla="*/ 1 h 157"/>
                  <a:gd name="T28" fmla="*/ 1 w 94"/>
                  <a:gd name="T29" fmla="*/ 1 h 157"/>
                  <a:gd name="T30" fmla="*/ 1 w 94"/>
                  <a:gd name="T31" fmla="*/ 1 h 157"/>
                  <a:gd name="T32" fmla="*/ 1 w 94"/>
                  <a:gd name="T33" fmla="*/ 1 h 157"/>
                  <a:gd name="T34" fmla="*/ 1 w 94"/>
                  <a:gd name="T35" fmla="*/ 1 h 157"/>
                  <a:gd name="T36" fmla="*/ 1 w 94"/>
                  <a:gd name="T37" fmla="*/ 1 h 157"/>
                  <a:gd name="T38" fmla="*/ 1 w 94"/>
                  <a:gd name="T39" fmla="*/ 1 h 157"/>
                  <a:gd name="T40" fmla="*/ 0 w 94"/>
                  <a:gd name="T41" fmla="*/ 1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4"/>
                  <a:gd name="T64" fmla="*/ 0 h 157"/>
                  <a:gd name="T65" fmla="*/ 94 w 94"/>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4" h="157">
                    <a:moveTo>
                      <a:pt x="0" y="141"/>
                    </a:moveTo>
                    <a:lnTo>
                      <a:pt x="0" y="142"/>
                    </a:lnTo>
                    <a:lnTo>
                      <a:pt x="6" y="134"/>
                    </a:lnTo>
                    <a:lnTo>
                      <a:pt x="14" y="119"/>
                    </a:lnTo>
                    <a:lnTo>
                      <a:pt x="24" y="100"/>
                    </a:lnTo>
                    <a:lnTo>
                      <a:pt x="36" y="77"/>
                    </a:lnTo>
                    <a:lnTo>
                      <a:pt x="47" y="54"/>
                    </a:lnTo>
                    <a:lnTo>
                      <a:pt x="58" y="32"/>
                    </a:lnTo>
                    <a:lnTo>
                      <a:pt x="70" y="13"/>
                    </a:lnTo>
                    <a:lnTo>
                      <a:pt x="78" y="0"/>
                    </a:lnTo>
                    <a:lnTo>
                      <a:pt x="94" y="11"/>
                    </a:lnTo>
                    <a:lnTo>
                      <a:pt x="86" y="24"/>
                    </a:lnTo>
                    <a:lnTo>
                      <a:pt x="77" y="41"/>
                    </a:lnTo>
                    <a:lnTo>
                      <a:pt x="65" y="63"/>
                    </a:lnTo>
                    <a:lnTo>
                      <a:pt x="54" y="86"/>
                    </a:lnTo>
                    <a:lnTo>
                      <a:pt x="43" y="109"/>
                    </a:lnTo>
                    <a:lnTo>
                      <a:pt x="32" y="129"/>
                    </a:lnTo>
                    <a:lnTo>
                      <a:pt x="22" y="146"/>
                    </a:lnTo>
                    <a:lnTo>
                      <a:pt x="14" y="156"/>
                    </a:lnTo>
                    <a:lnTo>
                      <a:pt x="14" y="157"/>
                    </a:lnTo>
                    <a:lnTo>
                      <a:pt x="0" y="141"/>
                    </a:lnTo>
                    <a:close/>
                  </a:path>
                </a:pathLst>
              </a:custGeom>
              <a:solidFill>
                <a:srgbClr val="000000"/>
              </a:solidFill>
              <a:ln w="9525">
                <a:noFill/>
                <a:round/>
              </a:ln>
            </p:spPr>
            <p:txBody>
              <a:bodyPr/>
              <a:lstStyle/>
              <a:p>
                <a:endParaRPr lang="zh-CN" altLang="en-US"/>
              </a:p>
            </p:txBody>
          </p:sp>
          <p:sp>
            <p:nvSpPr>
              <p:cNvPr id="18137" name="Freeform 596"/>
              <p:cNvSpPr/>
              <p:nvPr/>
            </p:nvSpPr>
            <p:spPr bwMode="auto">
              <a:xfrm>
                <a:off x="1489" y="2011"/>
                <a:ext cx="27" cy="19"/>
              </a:xfrm>
              <a:custGeom>
                <a:avLst/>
                <a:gdLst>
                  <a:gd name="T0" fmla="*/ 0 w 55"/>
                  <a:gd name="T1" fmla="*/ 1 h 38"/>
                  <a:gd name="T2" fmla="*/ 0 w 55"/>
                  <a:gd name="T3" fmla="*/ 0 h 38"/>
                  <a:gd name="T4" fmla="*/ 0 w 55"/>
                  <a:gd name="T5" fmla="*/ 1 h 38"/>
                  <a:gd name="T6" fmla="*/ 0 w 55"/>
                  <a:gd name="T7" fmla="*/ 1 h 38"/>
                  <a:gd name="T8" fmla="*/ 0 w 55"/>
                  <a:gd name="T9" fmla="*/ 1 h 38"/>
                  <a:gd name="T10" fmla="*/ 0 w 55"/>
                  <a:gd name="T11" fmla="*/ 1 h 38"/>
                  <a:gd name="T12" fmla="*/ 0 w 55"/>
                  <a:gd name="T13" fmla="*/ 1 h 38"/>
                  <a:gd name="T14" fmla="*/ 0 w 55"/>
                  <a:gd name="T15" fmla="*/ 1 h 38"/>
                  <a:gd name="T16" fmla="*/ 0 w 55"/>
                  <a:gd name="T17" fmla="*/ 1 h 38"/>
                  <a:gd name="T18" fmla="*/ 0 w 55"/>
                  <a:gd name="T19" fmla="*/ 1 h 38"/>
                  <a:gd name="T20" fmla="*/ 0 w 55"/>
                  <a:gd name="T21" fmla="*/ 1 h 38"/>
                  <a:gd name="T22" fmla="*/ 0 w 55"/>
                  <a:gd name="T23" fmla="*/ 1 h 38"/>
                  <a:gd name="T24" fmla="*/ 0 w 55"/>
                  <a:gd name="T25" fmla="*/ 1 h 38"/>
                  <a:gd name="T26" fmla="*/ 0 w 55"/>
                  <a:gd name="T27" fmla="*/ 1 h 38"/>
                  <a:gd name="T28" fmla="*/ 0 w 55"/>
                  <a:gd name="T29" fmla="*/ 1 h 38"/>
                  <a:gd name="T30" fmla="*/ 0 w 55"/>
                  <a:gd name="T31" fmla="*/ 1 h 38"/>
                  <a:gd name="T32" fmla="*/ 0 w 55"/>
                  <a:gd name="T33" fmla="*/ 1 h 38"/>
                  <a:gd name="T34" fmla="*/ 0 w 55"/>
                  <a:gd name="T35" fmla="*/ 1 h 38"/>
                  <a:gd name="T36" fmla="*/ 0 w 55"/>
                  <a:gd name="T37" fmla="*/ 1 h 38"/>
                  <a:gd name="T38" fmla="*/ 0 w 55"/>
                  <a:gd name="T39" fmla="*/ 1 h 38"/>
                  <a:gd name="T40" fmla="*/ 0 w 55"/>
                  <a:gd name="T41" fmla="*/ 1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5"/>
                  <a:gd name="T64" fmla="*/ 0 h 38"/>
                  <a:gd name="T65" fmla="*/ 55 w 55"/>
                  <a:gd name="T66" fmla="*/ 38 h 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5" h="38">
                    <a:moveTo>
                      <a:pt x="19" y="2"/>
                    </a:moveTo>
                    <a:lnTo>
                      <a:pt x="19" y="0"/>
                    </a:lnTo>
                    <a:lnTo>
                      <a:pt x="22" y="7"/>
                    </a:lnTo>
                    <a:lnTo>
                      <a:pt x="25" y="12"/>
                    </a:lnTo>
                    <a:lnTo>
                      <a:pt x="30" y="15"/>
                    </a:lnTo>
                    <a:lnTo>
                      <a:pt x="33" y="18"/>
                    </a:lnTo>
                    <a:lnTo>
                      <a:pt x="35" y="18"/>
                    </a:lnTo>
                    <a:lnTo>
                      <a:pt x="38" y="18"/>
                    </a:lnTo>
                    <a:lnTo>
                      <a:pt x="39" y="18"/>
                    </a:lnTo>
                    <a:lnTo>
                      <a:pt x="41" y="15"/>
                    </a:lnTo>
                    <a:lnTo>
                      <a:pt x="55" y="31"/>
                    </a:lnTo>
                    <a:lnTo>
                      <a:pt x="48" y="36"/>
                    </a:lnTo>
                    <a:lnTo>
                      <a:pt x="40" y="38"/>
                    </a:lnTo>
                    <a:lnTo>
                      <a:pt x="32" y="38"/>
                    </a:lnTo>
                    <a:lnTo>
                      <a:pt x="24" y="36"/>
                    </a:lnTo>
                    <a:lnTo>
                      <a:pt x="19" y="31"/>
                    </a:lnTo>
                    <a:lnTo>
                      <a:pt x="12" y="26"/>
                    </a:lnTo>
                    <a:lnTo>
                      <a:pt x="6" y="19"/>
                    </a:lnTo>
                    <a:lnTo>
                      <a:pt x="0" y="10"/>
                    </a:lnTo>
                    <a:lnTo>
                      <a:pt x="0" y="8"/>
                    </a:lnTo>
                    <a:lnTo>
                      <a:pt x="19" y="2"/>
                    </a:lnTo>
                    <a:close/>
                  </a:path>
                </a:pathLst>
              </a:custGeom>
              <a:solidFill>
                <a:srgbClr val="000000"/>
              </a:solidFill>
              <a:ln w="9525">
                <a:noFill/>
                <a:round/>
              </a:ln>
            </p:spPr>
            <p:txBody>
              <a:bodyPr/>
              <a:lstStyle/>
              <a:p>
                <a:endParaRPr lang="zh-CN" altLang="en-US"/>
              </a:p>
            </p:txBody>
          </p:sp>
          <p:sp>
            <p:nvSpPr>
              <p:cNvPr id="18138" name="Freeform 597"/>
              <p:cNvSpPr/>
              <p:nvPr/>
            </p:nvSpPr>
            <p:spPr bwMode="auto">
              <a:xfrm>
                <a:off x="1440" y="1897"/>
                <a:ext cx="58" cy="118"/>
              </a:xfrm>
              <a:custGeom>
                <a:avLst/>
                <a:gdLst>
                  <a:gd name="T0" fmla="*/ 1 w 116"/>
                  <a:gd name="T1" fmla="*/ 0 h 236"/>
                  <a:gd name="T2" fmla="*/ 1 w 116"/>
                  <a:gd name="T3" fmla="*/ 1 h 236"/>
                  <a:gd name="T4" fmla="*/ 1 w 116"/>
                  <a:gd name="T5" fmla="*/ 1 h 236"/>
                  <a:gd name="T6" fmla="*/ 1 w 116"/>
                  <a:gd name="T7" fmla="*/ 1 h 236"/>
                  <a:gd name="T8" fmla="*/ 1 w 116"/>
                  <a:gd name="T9" fmla="*/ 1 h 236"/>
                  <a:gd name="T10" fmla="*/ 1 w 116"/>
                  <a:gd name="T11" fmla="*/ 1 h 236"/>
                  <a:gd name="T12" fmla="*/ 1 w 116"/>
                  <a:gd name="T13" fmla="*/ 1 h 236"/>
                  <a:gd name="T14" fmla="*/ 1 w 116"/>
                  <a:gd name="T15" fmla="*/ 1 h 236"/>
                  <a:gd name="T16" fmla="*/ 1 w 116"/>
                  <a:gd name="T17" fmla="*/ 1 h 236"/>
                  <a:gd name="T18" fmla="*/ 1 w 116"/>
                  <a:gd name="T19" fmla="*/ 1 h 236"/>
                  <a:gd name="T20" fmla="*/ 1 w 116"/>
                  <a:gd name="T21" fmla="*/ 1 h 236"/>
                  <a:gd name="T22" fmla="*/ 1 w 116"/>
                  <a:gd name="T23" fmla="*/ 1 h 236"/>
                  <a:gd name="T24" fmla="*/ 1 w 116"/>
                  <a:gd name="T25" fmla="*/ 1 h 236"/>
                  <a:gd name="T26" fmla="*/ 1 w 116"/>
                  <a:gd name="T27" fmla="*/ 1 h 236"/>
                  <a:gd name="T28" fmla="*/ 1 w 116"/>
                  <a:gd name="T29" fmla="*/ 1 h 236"/>
                  <a:gd name="T30" fmla="*/ 1 w 116"/>
                  <a:gd name="T31" fmla="*/ 1 h 236"/>
                  <a:gd name="T32" fmla="*/ 1 w 116"/>
                  <a:gd name="T33" fmla="*/ 1 h 236"/>
                  <a:gd name="T34" fmla="*/ 1 w 116"/>
                  <a:gd name="T35" fmla="*/ 1 h 236"/>
                  <a:gd name="T36" fmla="*/ 1 w 116"/>
                  <a:gd name="T37" fmla="*/ 1 h 236"/>
                  <a:gd name="T38" fmla="*/ 1 w 116"/>
                  <a:gd name="T39" fmla="*/ 1 h 236"/>
                  <a:gd name="T40" fmla="*/ 1 w 116"/>
                  <a:gd name="T41" fmla="*/ 1 h 236"/>
                  <a:gd name="T42" fmla="*/ 1 w 116"/>
                  <a:gd name="T43" fmla="*/ 1 h 236"/>
                  <a:gd name="T44" fmla="*/ 1 w 116"/>
                  <a:gd name="T45" fmla="*/ 1 h 236"/>
                  <a:gd name="T46" fmla="*/ 1 w 116"/>
                  <a:gd name="T47" fmla="*/ 1 h 236"/>
                  <a:gd name="T48" fmla="*/ 1 w 116"/>
                  <a:gd name="T49" fmla="*/ 1 h 236"/>
                  <a:gd name="T50" fmla="*/ 1 w 116"/>
                  <a:gd name="T51" fmla="*/ 1 h 236"/>
                  <a:gd name="T52" fmla="*/ 1 w 116"/>
                  <a:gd name="T53" fmla="*/ 1 h 236"/>
                  <a:gd name="T54" fmla="*/ 1 w 116"/>
                  <a:gd name="T55" fmla="*/ 1 h 236"/>
                  <a:gd name="T56" fmla="*/ 1 w 116"/>
                  <a:gd name="T57" fmla="*/ 1 h 236"/>
                  <a:gd name="T58" fmla="*/ 1 w 116"/>
                  <a:gd name="T59" fmla="*/ 1 h 236"/>
                  <a:gd name="T60" fmla="*/ 1 w 116"/>
                  <a:gd name="T61" fmla="*/ 1 h 236"/>
                  <a:gd name="T62" fmla="*/ 1 w 116"/>
                  <a:gd name="T63" fmla="*/ 1 h 236"/>
                  <a:gd name="T64" fmla="*/ 1 w 116"/>
                  <a:gd name="T65" fmla="*/ 1 h 236"/>
                  <a:gd name="T66" fmla="*/ 0 w 116"/>
                  <a:gd name="T67" fmla="*/ 1 h 236"/>
                  <a:gd name="T68" fmla="*/ 1 w 116"/>
                  <a:gd name="T69" fmla="*/ 0 h 2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236"/>
                  <a:gd name="T107" fmla="*/ 116 w 116"/>
                  <a:gd name="T108" fmla="*/ 236 h 2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236">
                    <a:moveTo>
                      <a:pt x="21" y="0"/>
                    </a:moveTo>
                    <a:lnTo>
                      <a:pt x="22" y="9"/>
                    </a:lnTo>
                    <a:lnTo>
                      <a:pt x="24" y="21"/>
                    </a:lnTo>
                    <a:lnTo>
                      <a:pt x="29" y="34"/>
                    </a:lnTo>
                    <a:lnTo>
                      <a:pt x="35" y="50"/>
                    </a:lnTo>
                    <a:lnTo>
                      <a:pt x="41" y="67"/>
                    </a:lnTo>
                    <a:lnTo>
                      <a:pt x="49" y="86"/>
                    </a:lnTo>
                    <a:lnTo>
                      <a:pt x="57" y="103"/>
                    </a:lnTo>
                    <a:lnTo>
                      <a:pt x="67" y="121"/>
                    </a:lnTo>
                    <a:lnTo>
                      <a:pt x="75" y="141"/>
                    </a:lnTo>
                    <a:lnTo>
                      <a:pt x="82" y="158"/>
                    </a:lnTo>
                    <a:lnTo>
                      <a:pt x="90" y="174"/>
                    </a:lnTo>
                    <a:lnTo>
                      <a:pt x="97" y="189"/>
                    </a:lnTo>
                    <a:lnTo>
                      <a:pt x="104" y="203"/>
                    </a:lnTo>
                    <a:lnTo>
                      <a:pt x="110" y="215"/>
                    </a:lnTo>
                    <a:lnTo>
                      <a:pt x="113" y="224"/>
                    </a:lnTo>
                    <a:lnTo>
                      <a:pt x="116" y="230"/>
                    </a:lnTo>
                    <a:lnTo>
                      <a:pt x="97" y="236"/>
                    </a:lnTo>
                    <a:lnTo>
                      <a:pt x="95" y="231"/>
                    </a:lnTo>
                    <a:lnTo>
                      <a:pt x="92" y="224"/>
                    </a:lnTo>
                    <a:lnTo>
                      <a:pt x="86" y="212"/>
                    </a:lnTo>
                    <a:lnTo>
                      <a:pt x="79" y="198"/>
                    </a:lnTo>
                    <a:lnTo>
                      <a:pt x="72" y="184"/>
                    </a:lnTo>
                    <a:lnTo>
                      <a:pt x="64" y="167"/>
                    </a:lnTo>
                    <a:lnTo>
                      <a:pt x="56" y="148"/>
                    </a:lnTo>
                    <a:lnTo>
                      <a:pt x="48" y="131"/>
                    </a:lnTo>
                    <a:lnTo>
                      <a:pt x="39" y="112"/>
                    </a:lnTo>
                    <a:lnTo>
                      <a:pt x="31" y="93"/>
                    </a:lnTo>
                    <a:lnTo>
                      <a:pt x="23" y="74"/>
                    </a:lnTo>
                    <a:lnTo>
                      <a:pt x="16" y="57"/>
                    </a:lnTo>
                    <a:lnTo>
                      <a:pt x="11" y="41"/>
                    </a:lnTo>
                    <a:lnTo>
                      <a:pt x="6" y="26"/>
                    </a:lnTo>
                    <a:lnTo>
                      <a:pt x="2" y="13"/>
                    </a:lnTo>
                    <a:lnTo>
                      <a:pt x="0" y="2"/>
                    </a:lnTo>
                    <a:lnTo>
                      <a:pt x="21" y="0"/>
                    </a:lnTo>
                    <a:close/>
                  </a:path>
                </a:pathLst>
              </a:custGeom>
              <a:solidFill>
                <a:srgbClr val="000000"/>
              </a:solidFill>
              <a:ln w="9525">
                <a:noFill/>
                <a:round/>
              </a:ln>
            </p:spPr>
            <p:txBody>
              <a:bodyPr/>
              <a:lstStyle/>
              <a:p>
                <a:endParaRPr lang="zh-CN" altLang="en-US"/>
              </a:p>
            </p:txBody>
          </p:sp>
          <p:sp>
            <p:nvSpPr>
              <p:cNvPr id="18139" name="Freeform 598"/>
              <p:cNvSpPr/>
              <p:nvPr/>
            </p:nvSpPr>
            <p:spPr bwMode="auto">
              <a:xfrm>
                <a:off x="1440" y="1892"/>
                <a:ext cx="10" cy="6"/>
              </a:xfrm>
              <a:custGeom>
                <a:avLst/>
                <a:gdLst>
                  <a:gd name="T0" fmla="*/ 0 w 21"/>
                  <a:gd name="T1" fmla="*/ 1 h 12"/>
                  <a:gd name="T2" fmla="*/ 0 w 21"/>
                  <a:gd name="T3" fmla="*/ 1 h 12"/>
                  <a:gd name="T4" fmla="*/ 0 w 21"/>
                  <a:gd name="T5" fmla="*/ 0 h 12"/>
                  <a:gd name="T6" fmla="*/ 0 w 21"/>
                  <a:gd name="T7" fmla="*/ 1 h 12"/>
                  <a:gd name="T8" fmla="*/ 0 w 21"/>
                  <a:gd name="T9" fmla="*/ 1 h 12"/>
                  <a:gd name="T10" fmla="*/ 0 w 21"/>
                  <a:gd name="T11" fmla="*/ 1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0" y="12"/>
                    </a:moveTo>
                    <a:lnTo>
                      <a:pt x="3" y="4"/>
                    </a:lnTo>
                    <a:lnTo>
                      <a:pt x="10" y="0"/>
                    </a:lnTo>
                    <a:lnTo>
                      <a:pt x="18" y="3"/>
                    </a:lnTo>
                    <a:lnTo>
                      <a:pt x="21" y="10"/>
                    </a:lnTo>
                    <a:lnTo>
                      <a:pt x="0" y="12"/>
                    </a:lnTo>
                    <a:close/>
                  </a:path>
                </a:pathLst>
              </a:custGeom>
              <a:solidFill>
                <a:srgbClr val="000000"/>
              </a:solidFill>
              <a:ln w="9525">
                <a:noFill/>
                <a:round/>
              </a:ln>
            </p:spPr>
            <p:txBody>
              <a:bodyPr/>
              <a:lstStyle/>
              <a:p>
                <a:endParaRPr lang="zh-CN" altLang="en-US"/>
              </a:p>
            </p:txBody>
          </p:sp>
          <p:sp>
            <p:nvSpPr>
              <p:cNvPr id="18140" name="Freeform 599"/>
              <p:cNvSpPr/>
              <p:nvPr/>
            </p:nvSpPr>
            <p:spPr bwMode="auto">
              <a:xfrm>
                <a:off x="1506" y="1876"/>
                <a:ext cx="9" cy="7"/>
              </a:xfrm>
              <a:custGeom>
                <a:avLst/>
                <a:gdLst>
                  <a:gd name="T0" fmla="*/ 1 w 17"/>
                  <a:gd name="T1" fmla="*/ 0 h 15"/>
                  <a:gd name="T2" fmla="*/ 1 w 17"/>
                  <a:gd name="T3" fmla="*/ 0 h 15"/>
                  <a:gd name="T4" fmla="*/ 1 w 17"/>
                  <a:gd name="T5" fmla="*/ 0 h 15"/>
                  <a:gd name="T6" fmla="*/ 1 w 17"/>
                  <a:gd name="T7" fmla="*/ 0 h 15"/>
                  <a:gd name="T8" fmla="*/ 0 w 17"/>
                  <a:gd name="T9" fmla="*/ 0 h 15"/>
                  <a:gd name="T10" fmla="*/ 1 w 17"/>
                  <a:gd name="T11" fmla="*/ 0 h 15"/>
                  <a:gd name="T12" fmla="*/ 0 60000 65536"/>
                  <a:gd name="T13" fmla="*/ 0 60000 65536"/>
                  <a:gd name="T14" fmla="*/ 0 60000 65536"/>
                  <a:gd name="T15" fmla="*/ 0 60000 65536"/>
                  <a:gd name="T16" fmla="*/ 0 60000 65536"/>
                  <a:gd name="T17" fmla="*/ 0 60000 65536"/>
                  <a:gd name="T18" fmla="*/ 0 w 17"/>
                  <a:gd name="T19" fmla="*/ 0 h 15"/>
                  <a:gd name="T20" fmla="*/ 17 w 17"/>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7" h="15">
                    <a:moveTo>
                      <a:pt x="16" y="0"/>
                    </a:moveTo>
                    <a:lnTo>
                      <a:pt x="17" y="8"/>
                    </a:lnTo>
                    <a:lnTo>
                      <a:pt x="13" y="14"/>
                    </a:lnTo>
                    <a:lnTo>
                      <a:pt x="6" y="15"/>
                    </a:lnTo>
                    <a:lnTo>
                      <a:pt x="0" y="12"/>
                    </a:lnTo>
                    <a:lnTo>
                      <a:pt x="16" y="0"/>
                    </a:lnTo>
                    <a:close/>
                  </a:path>
                </a:pathLst>
              </a:custGeom>
              <a:solidFill>
                <a:srgbClr val="000000"/>
              </a:solidFill>
              <a:ln w="9525">
                <a:noFill/>
                <a:round/>
              </a:ln>
            </p:spPr>
            <p:txBody>
              <a:bodyPr/>
              <a:lstStyle/>
              <a:p>
                <a:endParaRPr lang="zh-CN" altLang="en-US"/>
              </a:p>
            </p:txBody>
          </p:sp>
          <p:sp>
            <p:nvSpPr>
              <p:cNvPr id="18141" name="Freeform 600"/>
              <p:cNvSpPr/>
              <p:nvPr/>
            </p:nvSpPr>
            <p:spPr bwMode="auto">
              <a:xfrm>
                <a:off x="1495" y="1858"/>
                <a:ext cx="19" cy="23"/>
              </a:xfrm>
              <a:custGeom>
                <a:avLst/>
                <a:gdLst>
                  <a:gd name="T0" fmla="*/ 1 w 38"/>
                  <a:gd name="T1" fmla="*/ 1 h 46"/>
                  <a:gd name="T2" fmla="*/ 1 w 38"/>
                  <a:gd name="T3" fmla="*/ 0 h 46"/>
                  <a:gd name="T4" fmla="*/ 1 w 38"/>
                  <a:gd name="T5" fmla="*/ 1 h 46"/>
                  <a:gd name="T6" fmla="*/ 1 w 38"/>
                  <a:gd name="T7" fmla="*/ 1 h 46"/>
                  <a:gd name="T8" fmla="*/ 0 w 38"/>
                  <a:gd name="T9" fmla="*/ 1 h 46"/>
                  <a:gd name="T10" fmla="*/ 1 w 38"/>
                  <a:gd name="T11" fmla="*/ 1 h 46"/>
                  <a:gd name="T12" fmla="*/ 0 60000 65536"/>
                  <a:gd name="T13" fmla="*/ 0 60000 65536"/>
                  <a:gd name="T14" fmla="*/ 0 60000 65536"/>
                  <a:gd name="T15" fmla="*/ 0 60000 65536"/>
                  <a:gd name="T16" fmla="*/ 0 60000 65536"/>
                  <a:gd name="T17" fmla="*/ 0 60000 65536"/>
                  <a:gd name="T18" fmla="*/ 0 w 38"/>
                  <a:gd name="T19" fmla="*/ 0 h 46"/>
                  <a:gd name="T20" fmla="*/ 38 w 38"/>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38" h="46">
                    <a:moveTo>
                      <a:pt x="8" y="5"/>
                    </a:moveTo>
                    <a:lnTo>
                      <a:pt x="16" y="0"/>
                    </a:lnTo>
                    <a:lnTo>
                      <a:pt x="38" y="34"/>
                    </a:lnTo>
                    <a:lnTo>
                      <a:pt x="22" y="46"/>
                    </a:lnTo>
                    <a:lnTo>
                      <a:pt x="0" y="11"/>
                    </a:lnTo>
                    <a:lnTo>
                      <a:pt x="8" y="5"/>
                    </a:lnTo>
                    <a:close/>
                  </a:path>
                </a:pathLst>
              </a:custGeom>
              <a:solidFill>
                <a:srgbClr val="000000"/>
              </a:solidFill>
              <a:ln w="9525">
                <a:noFill/>
                <a:round/>
              </a:ln>
            </p:spPr>
            <p:txBody>
              <a:bodyPr/>
              <a:lstStyle/>
              <a:p>
                <a:endParaRPr lang="zh-CN" altLang="en-US"/>
              </a:p>
            </p:txBody>
          </p:sp>
          <p:sp>
            <p:nvSpPr>
              <p:cNvPr id="18142" name="Freeform 601"/>
              <p:cNvSpPr/>
              <p:nvPr/>
            </p:nvSpPr>
            <p:spPr bwMode="auto">
              <a:xfrm>
                <a:off x="1495" y="1856"/>
                <a:ext cx="8" cy="8"/>
              </a:xfrm>
              <a:custGeom>
                <a:avLst/>
                <a:gdLst>
                  <a:gd name="T0" fmla="*/ 0 w 17"/>
                  <a:gd name="T1" fmla="*/ 1 h 16"/>
                  <a:gd name="T2" fmla="*/ 0 w 17"/>
                  <a:gd name="T3" fmla="*/ 1 h 16"/>
                  <a:gd name="T4" fmla="*/ 0 w 17"/>
                  <a:gd name="T5" fmla="*/ 1 h 16"/>
                  <a:gd name="T6" fmla="*/ 0 w 17"/>
                  <a:gd name="T7" fmla="*/ 0 h 16"/>
                  <a:gd name="T8" fmla="*/ 0 w 17"/>
                  <a:gd name="T9" fmla="*/ 1 h 16"/>
                  <a:gd name="T10" fmla="*/ 0 w 17"/>
                  <a:gd name="T11" fmla="*/ 1 h 16"/>
                  <a:gd name="T12" fmla="*/ 0 60000 65536"/>
                  <a:gd name="T13" fmla="*/ 0 60000 65536"/>
                  <a:gd name="T14" fmla="*/ 0 60000 65536"/>
                  <a:gd name="T15" fmla="*/ 0 60000 65536"/>
                  <a:gd name="T16" fmla="*/ 0 60000 65536"/>
                  <a:gd name="T17" fmla="*/ 0 60000 65536"/>
                  <a:gd name="T18" fmla="*/ 0 w 17"/>
                  <a:gd name="T19" fmla="*/ 0 h 16"/>
                  <a:gd name="T20" fmla="*/ 17 w 17"/>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7" h="16">
                    <a:moveTo>
                      <a:pt x="1" y="16"/>
                    </a:moveTo>
                    <a:lnTo>
                      <a:pt x="0" y="8"/>
                    </a:lnTo>
                    <a:lnTo>
                      <a:pt x="4" y="2"/>
                    </a:lnTo>
                    <a:lnTo>
                      <a:pt x="10" y="0"/>
                    </a:lnTo>
                    <a:lnTo>
                      <a:pt x="17" y="5"/>
                    </a:lnTo>
                    <a:lnTo>
                      <a:pt x="1" y="16"/>
                    </a:lnTo>
                    <a:close/>
                  </a:path>
                </a:pathLst>
              </a:custGeom>
              <a:solidFill>
                <a:srgbClr val="000000"/>
              </a:solidFill>
              <a:ln w="9525">
                <a:noFill/>
                <a:round/>
              </a:ln>
            </p:spPr>
            <p:txBody>
              <a:bodyPr/>
              <a:lstStyle/>
              <a:p>
                <a:endParaRPr lang="zh-CN" altLang="en-US"/>
              </a:p>
            </p:txBody>
          </p:sp>
          <p:sp>
            <p:nvSpPr>
              <p:cNvPr id="18143" name="Freeform 602"/>
              <p:cNvSpPr/>
              <p:nvPr/>
            </p:nvSpPr>
            <p:spPr bwMode="auto">
              <a:xfrm>
                <a:off x="1459" y="2078"/>
                <a:ext cx="9" cy="8"/>
              </a:xfrm>
              <a:custGeom>
                <a:avLst/>
                <a:gdLst>
                  <a:gd name="T0" fmla="*/ 0 w 17"/>
                  <a:gd name="T1" fmla="*/ 0 h 17"/>
                  <a:gd name="T2" fmla="*/ 1 w 17"/>
                  <a:gd name="T3" fmla="*/ 0 h 17"/>
                  <a:gd name="T4" fmla="*/ 1 w 17"/>
                  <a:gd name="T5" fmla="*/ 0 h 17"/>
                  <a:gd name="T6" fmla="*/ 1 w 17"/>
                  <a:gd name="T7" fmla="*/ 0 h 17"/>
                  <a:gd name="T8" fmla="*/ 1 w 17"/>
                  <a:gd name="T9" fmla="*/ 0 h 17"/>
                  <a:gd name="T10" fmla="*/ 0 w 17"/>
                  <a:gd name="T11" fmla="*/ 0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0" y="3"/>
                    </a:moveTo>
                    <a:lnTo>
                      <a:pt x="7" y="0"/>
                    </a:lnTo>
                    <a:lnTo>
                      <a:pt x="14" y="3"/>
                    </a:lnTo>
                    <a:lnTo>
                      <a:pt x="17" y="10"/>
                    </a:lnTo>
                    <a:lnTo>
                      <a:pt x="14" y="17"/>
                    </a:lnTo>
                    <a:lnTo>
                      <a:pt x="0" y="3"/>
                    </a:lnTo>
                    <a:close/>
                  </a:path>
                </a:pathLst>
              </a:custGeom>
              <a:solidFill>
                <a:srgbClr val="000000"/>
              </a:solidFill>
              <a:ln w="9525">
                <a:noFill/>
                <a:round/>
              </a:ln>
            </p:spPr>
            <p:txBody>
              <a:bodyPr/>
              <a:lstStyle/>
              <a:p>
                <a:endParaRPr lang="zh-CN" altLang="en-US"/>
              </a:p>
            </p:txBody>
          </p:sp>
          <p:sp>
            <p:nvSpPr>
              <p:cNvPr id="18144" name="Freeform 603"/>
              <p:cNvSpPr/>
              <p:nvPr/>
            </p:nvSpPr>
            <p:spPr bwMode="auto">
              <a:xfrm>
                <a:off x="1347" y="2080"/>
                <a:ext cx="119" cy="117"/>
              </a:xfrm>
              <a:custGeom>
                <a:avLst/>
                <a:gdLst>
                  <a:gd name="T0" fmla="*/ 0 w 237"/>
                  <a:gd name="T1" fmla="*/ 0 h 235"/>
                  <a:gd name="T2" fmla="*/ 1 w 237"/>
                  <a:gd name="T3" fmla="*/ 0 h 235"/>
                  <a:gd name="T4" fmla="*/ 1 w 237"/>
                  <a:gd name="T5" fmla="*/ 0 h 235"/>
                  <a:gd name="T6" fmla="*/ 1 w 237"/>
                  <a:gd name="T7" fmla="*/ 0 h 235"/>
                  <a:gd name="T8" fmla="*/ 1 w 237"/>
                  <a:gd name="T9" fmla="*/ 0 h 235"/>
                  <a:gd name="T10" fmla="*/ 1 w 237"/>
                  <a:gd name="T11" fmla="*/ 0 h 235"/>
                  <a:gd name="T12" fmla="*/ 1 w 237"/>
                  <a:gd name="T13" fmla="*/ 0 h 235"/>
                  <a:gd name="T14" fmla="*/ 1 w 237"/>
                  <a:gd name="T15" fmla="*/ 0 h 235"/>
                  <a:gd name="T16" fmla="*/ 1 w 237"/>
                  <a:gd name="T17" fmla="*/ 0 h 235"/>
                  <a:gd name="T18" fmla="*/ 1 w 237"/>
                  <a:gd name="T19" fmla="*/ 0 h 235"/>
                  <a:gd name="T20" fmla="*/ 1 w 237"/>
                  <a:gd name="T21" fmla="*/ 0 h 235"/>
                  <a:gd name="T22" fmla="*/ 1 w 237"/>
                  <a:gd name="T23" fmla="*/ 0 h 235"/>
                  <a:gd name="T24" fmla="*/ 1 w 237"/>
                  <a:gd name="T25" fmla="*/ 0 h 235"/>
                  <a:gd name="T26" fmla="*/ 1 w 237"/>
                  <a:gd name="T27" fmla="*/ 0 h 235"/>
                  <a:gd name="T28" fmla="*/ 1 w 237"/>
                  <a:gd name="T29" fmla="*/ 0 h 235"/>
                  <a:gd name="T30" fmla="*/ 1 w 237"/>
                  <a:gd name="T31" fmla="*/ 0 h 235"/>
                  <a:gd name="T32" fmla="*/ 1 w 237"/>
                  <a:gd name="T33" fmla="*/ 0 h 235"/>
                  <a:gd name="T34" fmla="*/ 1 w 237"/>
                  <a:gd name="T35" fmla="*/ 0 h 235"/>
                  <a:gd name="T36" fmla="*/ 1 w 237"/>
                  <a:gd name="T37" fmla="*/ 0 h 235"/>
                  <a:gd name="T38" fmla="*/ 1 w 237"/>
                  <a:gd name="T39" fmla="*/ 0 h 235"/>
                  <a:gd name="T40" fmla="*/ 1 w 237"/>
                  <a:gd name="T41" fmla="*/ 0 h 235"/>
                  <a:gd name="T42" fmla="*/ 1 w 237"/>
                  <a:gd name="T43" fmla="*/ 0 h 235"/>
                  <a:gd name="T44" fmla="*/ 1 w 237"/>
                  <a:gd name="T45" fmla="*/ 0 h 235"/>
                  <a:gd name="T46" fmla="*/ 1 w 237"/>
                  <a:gd name="T47" fmla="*/ 0 h 235"/>
                  <a:gd name="T48" fmla="*/ 1 w 237"/>
                  <a:gd name="T49" fmla="*/ 0 h 235"/>
                  <a:gd name="T50" fmla="*/ 1 w 237"/>
                  <a:gd name="T51" fmla="*/ 0 h 235"/>
                  <a:gd name="T52" fmla="*/ 1 w 237"/>
                  <a:gd name="T53" fmla="*/ 0 h 235"/>
                  <a:gd name="T54" fmla="*/ 1 w 237"/>
                  <a:gd name="T55" fmla="*/ 0 h 235"/>
                  <a:gd name="T56" fmla="*/ 1 w 237"/>
                  <a:gd name="T57" fmla="*/ 0 h 235"/>
                  <a:gd name="T58" fmla="*/ 1 w 237"/>
                  <a:gd name="T59" fmla="*/ 0 h 235"/>
                  <a:gd name="T60" fmla="*/ 1 w 237"/>
                  <a:gd name="T61" fmla="*/ 0 h 235"/>
                  <a:gd name="T62" fmla="*/ 1 w 237"/>
                  <a:gd name="T63" fmla="*/ 0 h 235"/>
                  <a:gd name="T64" fmla="*/ 1 w 237"/>
                  <a:gd name="T65" fmla="*/ 0 h 235"/>
                  <a:gd name="T66" fmla="*/ 1 w 237"/>
                  <a:gd name="T67" fmla="*/ 0 h 235"/>
                  <a:gd name="T68" fmla="*/ 0 w 237"/>
                  <a:gd name="T69" fmla="*/ 0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7"/>
                  <a:gd name="T106" fmla="*/ 0 h 235"/>
                  <a:gd name="T107" fmla="*/ 237 w 237"/>
                  <a:gd name="T108" fmla="*/ 235 h 2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7" h="235">
                    <a:moveTo>
                      <a:pt x="0" y="216"/>
                    </a:moveTo>
                    <a:lnTo>
                      <a:pt x="5" y="213"/>
                    </a:lnTo>
                    <a:lnTo>
                      <a:pt x="17" y="205"/>
                    </a:lnTo>
                    <a:lnTo>
                      <a:pt x="28" y="194"/>
                    </a:lnTo>
                    <a:lnTo>
                      <a:pt x="43" y="182"/>
                    </a:lnTo>
                    <a:lnTo>
                      <a:pt x="59" y="167"/>
                    </a:lnTo>
                    <a:lnTo>
                      <a:pt x="76" y="151"/>
                    </a:lnTo>
                    <a:lnTo>
                      <a:pt x="94" y="132"/>
                    </a:lnTo>
                    <a:lnTo>
                      <a:pt x="112" y="114"/>
                    </a:lnTo>
                    <a:lnTo>
                      <a:pt x="131" y="96"/>
                    </a:lnTo>
                    <a:lnTo>
                      <a:pt x="148" y="78"/>
                    </a:lnTo>
                    <a:lnTo>
                      <a:pt x="165" y="61"/>
                    </a:lnTo>
                    <a:lnTo>
                      <a:pt x="180" y="44"/>
                    </a:lnTo>
                    <a:lnTo>
                      <a:pt x="193" y="30"/>
                    </a:lnTo>
                    <a:lnTo>
                      <a:pt x="206" y="17"/>
                    </a:lnTo>
                    <a:lnTo>
                      <a:pt x="216" y="7"/>
                    </a:lnTo>
                    <a:lnTo>
                      <a:pt x="223" y="0"/>
                    </a:lnTo>
                    <a:lnTo>
                      <a:pt x="237" y="14"/>
                    </a:lnTo>
                    <a:lnTo>
                      <a:pt x="230" y="21"/>
                    </a:lnTo>
                    <a:lnTo>
                      <a:pt x="220" y="31"/>
                    </a:lnTo>
                    <a:lnTo>
                      <a:pt x="207" y="44"/>
                    </a:lnTo>
                    <a:lnTo>
                      <a:pt x="193" y="58"/>
                    </a:lnTo>
                    <a:lnTo>
                      <a:pt x="179" y="75"/>
                    </a:lnTo>
                    <a:lnTo>
                      <a:pt x="161" y="92"/>
                    </a:lnTo>
                    <a:lnTo>
                      <a:pt x="144" y="109"/>
                    </a:lnTo>
                    <a:lnTo>
                      <a:pt x="126" y="128"/>
                    </a:lnTo>
                    <a:lnTo>
                      <a:pt x="108" y="146"/>
                    </a:lnTo>
                    <a:lnTo>
                      <a:pt x="90" y="165"/>
                    </a:lnTo>
                    <a:lnTo>
                      <a:pt x="73" y="181"/>
                    </a:lnTo>
                    <a:lnTo>
                      <a:pt x="57" y="196"/>
                    </a:lnTo>
                    <a:lnTo>
                      <a:pt x="42" y="211"/>
                    </a:lnTo>
                    <a:lnTo>
                      <a:pt x="28" y="221"/>
                    </a:lnTo>
                    <a:lnTo>
                      <a:pt x="17" y="229"/>
                    </a:lnTo>
                    <a:lnTo>
                      <a:pt x="6" y="235"/>
                    </a:lnTo>
                    <a:lnTo>
                      <a:pt x="0" y="216"/>
                    </a:lnTo>
                    <a:close/>
                  </a:path>
                </a:pathLst>
              </a:custGeom>
              <a:solidFill>
                <a:srgbClr val="000000"/>
              </a:solidFill>
              <a:ln w="9525">
                <a:noFill/>
                <a:round/>
              </a:ln>
            </p:spPr>
            <p:txBody>
              <a:bodyPr/>
              <a:lstStyle/>
              <a:p>
                <a:endParaRPr lang="zh-CN" altLang="en-US"/>
              </a:p>
            </p:txBody>
          </p:sp>
          <p:sp>
            <p:nvSpPr>
              <p:cNvPr id="18145" name="Freeform 604"/>
              <p:cNvSpPr/>
              <p:nvPr/>
            </p:nvSpPr>
            <p:spPr bwMode="auto">
              <a:xfrm>
                <a:off x="1344" y="2188"/>
                <a:ext cx="7" cy="9"/>
              </a:xfrm>
              <a:custGeom>
                <a:avLst/>
                <a:gdLst>
                  <a:gd name="T0" fmla="*/ 1 w 12"/>
                  <a:gd name="T1" fmla="*/ 0 h 19"/>
                  <a:gd name="T2" fmla="*/ 1 w 12"/>
                  <a:gd name="T3" fmla="*/ 0 h 19"/>
                  <a:gd name="T4" fmla="*/ 1 w 12"/>
                  <a:gd name="T5" fmla="*/ 0 h 19"/>
                  <a:gd name="T6" fmla="*/ 0 w 12"/>
                  <a:gd name="T7" fmla="*/ 0 h 19"/>
                  <a:gd name="T8" fmla="*/ 1 w 12"/>
                  <a:gd name="T9" fmla="*/ 0 h 19"/>
                  <a:gd name="T10" fmla="*/ 1 w 12"/>
                  <a:gd name="T11" fmla="*/ 0 h 19"/>
                  <a:gd name="T12" fmla="*/ 0 60000 65536"/>
                  <a:gd name="T13" fmla="*/ 0 60000 65536"/>
                  <a:gd name="T14" fmla="*/ 0 60000 65536"/>
                  <a:gd name="T15" fmla="*/ 0 60000 65536"/>
                  <a:gd name="T16" fmla="*/ 0 60000 65536"/>
                  <a:gd name="T17" fmla="*/ 0 60000 65536"/>
                  <a:gd name="T18" fmla="*/ 0 w 12"/>
                  <a:gd name="T19" fmla="*/ 0 h 19"/>
                  <a:gd name="T20" fmla="*/ 12 w 12"/>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2" h="19">
                    <a:moveTo>
                      <a:pt x="12" y="19"/>
                    </a:moveTo>
                    <a:lnTo>
                      <a:pt x="4" y="19"/>
                    </a:lnTo>
                    <a:lnTo>
                      <a:pt x="1" y="13"/>
                    </a:lnTo>
                    <a:lnTo>
                      <a:pt x="0" y="6"/>
                    </a:lnTo>
                    <a:lnTo>
                      <a:pt x="6" y="0"/>
                    </a:lnTo>
                    <a:lnTo>
                      <a:pt x="12" y="19"/>
                    </a:lnTo>
                    <a:close/>
                  </a:path>
                </a:pathLst>
              </a:custGeom>
              <a:solidFill>
                <a:srgbClr val="000000"/>
              </a:solidFill>
              <a:ln w="9525">
                <a:noFill/>
                <a:round/>
              </a:ln>
            </p:spPr>
            <p:txBody>
              <a:bodyPr/>
              <a:lstStyle/>
              <a:p>
                <a:endParaRPr lang="zh-CN" altLang="en-US"/>
              </a:p>
            </p:txBody>
          </p:sp>
          <p:sp>
            <p:nvSpPr>
              <p:cNvPr id="18146" name="Freeform 605"/>
              <p:cNvSpPr/>
              <p:nvPr/>
            </p:nvSpPr>
            <p:spPr bwMode="auto">
              <a:xfrm>
                <a:off x="1493" y="2094"/>
                <a:ext cx="4" cy="5"/>
              </a:xfrm>
              <a:custGeom>
                <a:avLst/>
                <a:gdLst>
                  <a:gd name="T0" fmla="*/ 0 w 7"/>
                  <a:gd name="T1" fmla="*/ 0 h 9"/>
                  <a:gd name="T2" fmla="*/ 1 w 7"/>
                  <a:gd name="T3" fmla="*/ 0 h 9"/>
                  <a:gd name="T4" fmla="*/ 1 w 7"/>
                  <a:gd name="T5" fmla="*/ 1 h 9"/>
                  <a:gd name="T6" fmla="*/ 1 w 7"/>
                  <a:gd name="T7" fmla="*/ 1 h 9"/>
                  <a:gd name="T8" fmla="*/ 1 w 7"/>
                  <a:gd name="T9" fmla="*/ 1 h 9"/>
                  <a:gd name="T10" fmla="*/ 0 w 7"/>
                  <a:gd name="T11" fmla="*/ 0 h 9"/>
                  <a:gd name="T12" fmla="*/ 0 60000 65536"/>
                  <a:gd name="T13" fmla="*/ 0 60000 65536"/>
                  <a:gd name="T14" fmla="*/ 0 60000 65536"/>
                  <a:gd name="T15" fmla="*/ 0 60000 65536"/>
                  <a:gd name="T16" fmla="*/ 0 60000 65536"/>
                  <a:gd name="T17" fmla="*/ 0 60000 65536"/>
                  <a:gd name="T18" fmla="*/ 0 w 7"/>
                  <a:gd name="T19" fmla="*/ 0 h 9"/>
                  <a:gd name="T20" fmla="*/ 7 w 7"/>
                  <a:gd name="T21" fmla="*/ 9 h 9"/>
                </a:gdLst>
                <a:ahLst/>
                <a:cxnLst>
                  <a:cxn ang="T12">
                    <a:pos x="T0" y="T1"/>
                  </a:cxn>
                  <a:cxn ang="T13">
                    <a:pos x="T2" y="T3"/>
                  </a:cxn>
                  <a:cxn ang="T14">
                    <a:pos x="T4" y="T5"/>
                  </a:cxn>
                  <a:cxn ang="T15">
                    <a:pos x="T6" y="T7"/>
                  </a:cxn>
                  <a:cxn ang="T16">
                    <a:pos x="T8" y="T9"/>
                  </a:cxn>
                  <a:cxn ang="T17">
                    <a:pos x="T10" y="T11"/>
                  </a:cxn>
                </a:cxnLst>
                <a:rect l="T18" t="T19" r="T20" b="T21"/>
                <a:pathLst>
                  <a:path w="7" h="9">
                    <a:moveTo>
                      <a:pt x="0" y="0"/>
                    </a:moveTo>
                    <a:lnTo>
                      <a:pt x="4" y="0"/>
                    </a:lnTo>
                    <a:lnTo>
                      <a:pt x="7" y="2"/>
                    </a:lnTo>
                    <a:lnTo>
                      <a:pt x="7" y="7"/>
                    </a:lnTo>
                    <a:lnTo>
                      <a:pt x="5" y="9"/>
                    </a:lnTo>
                    <a:lnTo>
                      <a:pt x="0" y="0"/>
                    </a:lnTo>
                    <a:close/>
                  </a:path>
                </a:pathLst>
              </a:custGeom>
              <a:solidFill>
                <a:srgbClr val="000000"/>
              </a:solidFill>
              <a:ln w="9525">
                <a:noFill/>
                <a:round/>
              </a:ln>
            </p:spPr>
            <p:txBody>
              <a:bodyPr/>
              <a:lstStyle/>
              <a:p>
                <a:endParaRPr lang="zh-CN" altLang="en-US"/>
              </a:p>
            </p:txBody>
          </p:sp>
          <p:sp>
            <p:nvSpPr>
              <p:cNvPr id="18147" name="Freeform 606"/>
              <p:cNvSpPr/>
              <p:nvPr/>
            </p:nvSpPr>
            <p:spPr bwMode="auto">
              <a:xfrm>
                <a:off x="1407" y="2094"/>
                <a:ext cx="88" cy="51"/>
              </a:xfrm>
              <a:custGeom>
                <a:avLst/>
                <a:gdLst>
                  <a:gd name="T0" fmla="*/ 0 w 177"/>
                  <a:gd name="T1" fmla="*/ 1 h 102"/>
                  <a:gd name="T2" fmla="*/ 0 w 177"/>
                  <a:gd name="T3" fmla="*/ 1 h 102"/>
                  <a:gd name="T4" fmla="*/ 0 w 177"/>
                  <a:gd name="T5" fmla="*/ 0 h 102"/>
                  <a:gd name="T6" fmla="*/ 0 w 177"/>
                  <a:gd name="T7" fmla="*/ 1 h 102"/>
                  <a:gd name="T8" fmla="*/ 0 w 177"/>
                  <a:gd name="T9" fmla="*/ 1 h 102"/>
                  <a:gd name="T10" fmla="*/ 0 w 177"/>
                  <a:gd name="T11" fmla="*/ 1 h 102"/>
                  <a:gd name="T12" fmla="*/ 0 60000 65536"/>
                  <a:gd name="T13" fmla="*/ 0 60000 65536"/>
                  <a:gd name="T14" fmla="*/ 0 60000 65536"/>
                  <a:gd name="T15" fmla="*/ 0 60000 65536"/>
                  <a:gd name="T16" fmla="*/ 0 60000 65536"/>
                  <a:gd name="T17" fmla="*/ 0 60000 65536"/>
                  <a:gd name="T18" fmla="*/ 0 w 177"/>
                  <a:gd name="T19" fmla="*/ 0 h 102"/>
                  <a:gd name="T20" fmla="*/ 177 w 177"/>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177" h="102">
                    <a:moveTo>
                      <a:pt x="3" y="98"/>
                    </a:moveTo>
                    <a:lnTo>
                      <a:pt x="0" y="93"/>
                    </a:lnTo>
                    <a:lnTo>
                      <a:pt x="172" y="0"/>
                    </a:lnTo>
                    <a:lnTo>
                      <a:pt x="177" y="9"/>
                    </a:lnTo>
                    <a:lnTo>
                      <a:pt x="5" y="102"/>
                    </a:lnTo>
                    <a:lnTo>
                      <a:pt x="3" y="98"/>
                    </a:lnTo>
                    <a:close/>
                  </a:path>
                </a:pathLst>
              </a:custGeom>
              <a:solidFill>
                <a:srgbClr val="000000"/>
              </a:solidFill>
              <a:ln w="9525">
                <a:noFill/>
                <a:round/>
              </a:ln>
            </p:spPr>
            <p:txBody>
              <a:bodyPr/>
              <a:lstStyle/>
              <a:p>
                <a:endParaRPr lang="zh-CN" altLang="en-US"/>
              </a:p>
            </p:txBody>
          </p:sp>
          <p:sp>
            <p:nvSpPr>
              <p:cNvPr id="18148" name="Freeform 607"/>
              <p:cNvSpPr/>
              <p:nvPr/>
            </p:nvSpPr>
            <p:spPr bwMode="auto">
              <a:xfrm>
                <a:off x="1406" y="2141"/>
                <a:ext cx="3" cy="4"/>
              </a:xfrm>
              <a:custGeom>
                <a:avLst/>
                <a:gdLst>
                  <a:gd name="T0" fmla="*/ 0 w 7"/>
                  <a:gd name="T1" fmla="*/ 0 h 9"/>
                  <a:gd name="T2" fmla="*/ 0 w 7"/>
                  <a:gd name="T3" fmla="*/ 0 h 9"/>
                  <a:gd name="T4" fmla="*/ 0 w 7"/>
                  <a:gd name="T5" fmla="*/ 0 h 9"/>
                  <a:gd name="T6" fmla="*/ 0 w 7"/>
                  <a:gd name="T7" fmla="*/ 0 h 9"/>
                  <a:gd name="T8" fmla="*/ 0 w 7"/>
                  <a:gd name="T9" fmla="*/ 0 h 9"/>
                  <a:gd name="T10" fmla="*/ 0 w 7"/>
                  <a:gd name="T11" fmla="*/ 0 h 9"/>
                  <a:gd name="T12" fmla="*/ 0 60000 65536"/>
                  <a:gd name="T13" fmla="*/ 0 60000 65536"/>
                  <a:gd name="T14" fmla="*/ 0 60000 65536"/>
                  <a:gd name="T15" fmla="*/ 0 60000 65536"/>
                  <a:gd name="T16" fmla="*/ 0 60000 65536"/>
                  <a:gd name="T17" fmla="*/ 0 60000 65536"/>
                  <a:gd name="T18" fmla="*/ 0 w 7"/>
                  <a:gd name="T19" fmla="*/ 0 h 9"/>
                  <a:gd name="T20" fmla="*/ 7 w 7"/>
                  <a:gd name="T21" fmla="*/ 9 h 9"/>
                </a:gdLst>
                <a:ahLst/>
                <a:cxnLst>
                  <a:cxn ang="T12">
                    <a:pos x="T0" y="T1"/>
                  </a:cxn>
                  <a:cxn ang="T13">
                    <a:pos x="T2" y="T3"/>
                  </a:cxn>
                  <a:cxn ang="T14">
                    <a:pos x="T4" y="T5"/>
                  </a:cxn>
                  <a:cxn ang="T15">
                    <a:pos x="T6" y="T7"/>
                  </a:cxn>
                  <a:cxn ang="T16">
                    <a:pos x="T8" y="T9"/>
                  </a:cxn>
                  <a:cxn ang="T17">
                    <a:pos x="T10" y="T11"/>
                  </a:cxn>
                </a:cxnLst>
                <a:rect l="T18" t="T19" r="T20" b="T21"/>
                <a:pathLst>
                  <a:path w="7" h="9">
                    <a:moveTo>
                      <a:pt x="7" y="9"/>
                    </a:moveTo>
                    <a:lnTo>
                      <a:pt x="3" y="9"/>
                    </a:lnTo>
                    <a:lnTo>
                      <a:pt x="0" y="6"/>
                    </a:lnTo>
                    <a:lnTo>
                      <a:pt x="0" y="2"/>
                    </a:lnTo>
                    <a:lnTo>
                      <a:pt x="2" y="0"/>
                    </a:lnTo>
                    <a:lnTo>
                      <a:pt x="7" y="9"/>
                    </a:lnTo>
                    <a:close/>
                  </a:path>
                </a:pathLst>
              </a:custGeom>
              <a:solidFill>
                <a:srgbClr val="000000"/>
              </a:solidFill>
              <a:ln w="9525">
                <a:noFill/>
                <a:round/>
              </a:ln>
            </p:spPr>
            <p:txBody>
              <a:bodyPr/>
              <a:lstStyle/>
              <a:p>
                <a:endParaRPr lang="zh-CN" altLang="en-US"/>
              </a:p>
            </p:txBody>
          </p:sp>
          <p:sp>
            <p:nvSpPr>
              <p:cNvPr id="18149" name="Freeform 608"/>
              <p:cNvSpPr/>
              <p:nvPr/>
            </p:nvSpPr>
            <p:spPr bwMode="auto">
              <a:xfrm>
                <a:off x="1488" y="2114"/>
                <a:ext cx="2" cy="4"/>
              </a:xfrm>
              <a:custGeom>
                <a:avLst/>
                <a:gdLst>
                  <a:gd name="T0" fmla="*/ 0 w 6"/>
                  <a:gd name="T1" fmla="*/ 0 h 9"/>
                  <a:gd name="T2" fmla="*/ 0 w 6"/>
                  <a:gd name="T3" fmla="*/ 0 h 9"/>
                  <a:gd name="T4" fmla="*/ 0 w 6"/>
                  <a:gd name="T5" fmla="*/ 0 h 9"/>
                  <a:gd name="T6" fmla="*/ 0 w 6"/>
                  <a:gd name="T7" fmla="*/ 0 h 9"/>
                  <a:gd name="T8" fmla="*/ 0 w 6"/>
                  <a:gd name="T9" fmla="*/ 0 h 9"/>
                  <a:gd name="T10" fmla="*/ 0 w 6"/>
                  <a:gd name="T11" fmla="*/ 0 h 9"/>
                  <a:gd name="T12" fmla="*/ 0 60000 65536"/>
                  <a:gd name="T13" fmla="*/ 0 60000 65536"/>
                  <a:gd name="T14" fmla="*/ 0 60000 65536"/>
                  <a:gd name="T15" fmla="*/ 0 60000 65536"/>
                  <a:gd name="T16" fmla="*/ 0 60000 65536"/>
                  <a:gd name="T17" fmla="*/ 0 60000 65536"/>
                  <a:gd name="T18" fmla="*/ 0 w 6"/>
                  <a:gd name="T19" fmla="*/ 0 h 9"/>
                  <a:gd name="T20" fmla="*/ 6 w 6"/>
                  <a:gd name="T21" fmla="*/ 9 h 9"/>
                </a:gdLst>
                <a:ahLst/>
                <a:cxnLst>
                  <a:cxn ang="T12">
                    <a:pos x="T0" y="T1"/>
                  </a:cxn>
                  <a:cxn ang="T13">
                    <a:pos x="T2" y="T3"/>
                  </a:cxn>
                  <a:cxn ang="T14">
                    <a:pos x="T4" y="T5"/>
                  </a:cxn>
                  <a:cxn ang="T15">
                    <a:pos x="T6" y="T7"/>
                  </a:cxn>
                  <a:cxn ang="T16">
                    <a:pos x="T8" y="T9"/>
                  </a:cxn>
                  <a:cxn ang="T17">
                    <a:pos x="T10" y="T11"/>
                  </a:cxn>
                </a:cxnLst>
                <a:rect l="T18" t="T19" r="T20" b="T21"/>
                <a:pathLst>
                  <a:path w="6" h="9">
                    <a:moveTo>
                      <a:pt x="0" y="0"/>
                    </a:moveTo>
                    <a:lnTo>
                      <a:pt x="3" y="1"/>
                    </a:lnTo>
                    <a:lnTo>
                      <a:pt x="6" y="3"/>
                    </a:lnTo>
                    <a:lnTo>
                      <a:pt x="6" y="7"/>
                    </a:lnTo>
                    <a:lnTo>
                      <a:pt x="2" y="9"/>
                    </a:lnTo>
                    <a:lnTo>
                      <a:pt x="0" y="0"/>
                    </a:lnTo>
                    <a:close/>
                  </a:path>
                </a:pathLst>
              </a:custGeom>
              <a:solidFill>
                <a:srgbClr val="000000"/>
              </a:solidFill>
              <a:ln w="9525">
                <a:noFill/>
                <a:round/>
              </a:ln>
            </p:spPr>
            <p:txBody>
              <a:bodyPr/>
              <a:lstStyle/>
              <a:p>
                <a:endParaRPr lang="zh-CN" altLang="en-US"/>
              </a:p>
            </p:txBody>
          </p:sp>
        </p:grpSp>
        <p:sp>
          <p:nvSpPr>
            <p:cNvPr id="17871" name="Freeform 610"/>
            <p:cNvSpPr/>
            <p:nvPr/>
          </p:nvSpPr>
          <p:spPr bwMode="auto">
            <a:xfrm>
              <a:off x="1430" y="2114"/>
              <a:ext cx="59" cy="21"/>
            </a:xfrm>
            <a:custGeom>
              <a:avLst/>
              <a:gdLst>
                <a:gd name="T0" fmla="*/ 1 w 117"/>
                <a:gd name="T1" fmla="*/ 0 h 43"/>
                <a:gd name="T2" fmla="*/ 0 w 117"/>
                <a:gd name="T3" fmla="*/ 0 h 43"/>
                <a:gd name="T4" fmla="*/ 1 w 117"/>
                <a:gd name="T5" fmla="*/ 0 h 43"/>
                <a:gd name="T6" fmla="*/ 1 w 117"/>
                <a:gd name="T7" fmla="*/ 0 h 43"/>
                <a:gd name="T8" fmla="*/ 1 w 117"/>
                <a:gd name="T9" fmla="*/ 0 h 43"/>
                <a:gd name="T10" fmla="*/ 1 w 117"/>
                <a:gd name="T11" fmla="*/ 0 h 43"/>
                <a:gd name="T12" fmla="*/ 0 60000 65536"/>
                <a:gd name="T13" fmla="*/ 0 60000 65536"/>
                <a:gd name="T14" fmla="*/ 0 60000 65536"/>
                <a:gd name="T15" fmla="*/ 0 60000 65536"/>
                <a:gd name="T16" fmla="*/ 0 60000 65536"/>
                <a:gd name="T17" fmla="*/ 0 60000 65536"/>
                <a:gd name="T18" fmla="*/ 0 w 117"/>
                <a:gd name="T19" fmla="*/ 0 h 43"/>
                <a:gd name="T20" fmla="*/ 117 w 117"/>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17" h="43">
                  <a:moveTo>
                    <a:pt x="1" y="38"/>
                  </a:moveTo>
                  <a:lnTo>
                    <a:pt x="0" y="33"/>
                  </a:lnTo>
                  <a:lnTo>
                    <a:pt x="115" y="0"/>
                  </a:lnTo>
                  <a:lnTo>
                    <a:pt x="117" y="9"/>
                  </a:lnTo>
                  <a:lnTo>
                    <a:pt x="2" y="43"/>
                  </a:lnTo>
                  <a:lnTo>
                    <a:pt x="1" y="38"/>
                  </a:lnTo>
                  <a:close/>
                </a:path>
              </a:pathLst>
            </a:custGeom>
            <a:solidFill>
              <a:srgbClr val="000000"/>
            </a:solidFill>
            <a:ln w="9525">
              <a:noFill/>
              <a:round/>
            </a:ln>
          </p:spPr>
          <p:txBody>
            <a:bodyPr/>
            <a:lstStyle/>
            <a:p>
              <a:endParaRPr lang="zh-CN" altLang="en-US"/>
            </a:p>
          </p:txBody>
        </p:sp>
        <p:sp>
          <p:nvSpPr>
            <p:cNvPr id="17872" name="Freeform 611"/>
            <p:cNvSpPr/>
            <p:nvPr/>
          </p:nvSpPr>
          <p:spPr bwMode="auto">
            <a:xfrm>
              <a:off x="1428" y="2130"/>
              <a:ext cx="3" cy="5"/>
            </a:xfrm>
            <a:custGeom>
              <a:avLst/>
              <a:gdLst>
                <a:gd name="T0" fmla="*/ 1 w 6"/>
                <a:gd name="T1" fmla="*/ 1 h 10"/>
                <a:gd name="T2" fmla="*/ 1 w 6"/>
                <a:gd name="T3" fmla="*/ 1 h 10"/>
                <a:gd name="T4" fmla="*/ 0 w 6"/>
                <a:gd name="T5" fmla="*/ 1 h 10"/>
                <a:gd name="T6" fmla="*/ 1 w 6"/>
                <a:gd name="T7" fmla="*/ 1 h 10"/>
                <a:gd name="T8" fmla="*/ 1 w 6"/>
                <a:gd name="T9" fmla="*/ 0 h 10"/>
                <a:gd name="T10" fmla="*/ 1 w 6"/>
                <a:gd name="T11" fmla="*/ 1 h 10"/>
                <a:gd name="T12" fmla="*/ 0 60000 65536"/>
                <a:gd name="T13" fmla="*/ 0 60000 65536"/>
                <a:gd name="T14" fmla="*/ 0 60000 65536"/>
                <a:gd name="T15" fmla="*/ 0 60000 65536"/>
                <a:gd name="T16" fmla="*/ 0 60000 65536"/>
                <a:gd name="T17" fmla="*/ 0 60000 65536"/>
                <a:gd name="T18" fmla="*/ 0 w 6"/>
                <a:gd name="T19" fmla="*/ 0 h 10"/>
                <a:gd name="T20" fmla="*/ 6 w 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6" h="10">
                  <a:moveTo>
                    <a:pt x="6" y="10"/>
                  </a:moveTo>
                  <a:lnTo>
                    <a:pt x="3" y="8"/>
                  </a:lnTo>
                  <a:lnTo>
                    <a:pt x="0" y="6"/>
                  </a:lnTo>
                  <a:lnTo>
                    <a:pt x="2" y="3"/>
                  </a:lnTo>
                  <a:lnTo>
                    <a:pt x="4" y="0"/>
                  </a:lnTo>
                  <a:lnTo>
                    <a:pt x="6" y="10"/>
                  </a:lnTo>
                  <a:close/>
                </a:path>
              </a:pathLst>
            </a:custGeom>
            <a:solidFill>
              <a:srgbClr val="000000"/>
            </a:solidFill>
            <a:ln w="9525">
              <a:noFill/>
              <a:round/>
            </a:ln>
          </p:spPr>
          <p:txBody>
            <a:bodyPr/>
            <a:lstStyle/>
            <a:p>
              <a:endParaRPr lang="zh-CN" altLang="en-US"/>
            </a:p>
          </p:txBody>
        </p:sp>
        <p:sp>
          <p:nvSpPr>
            <p:cNvPr id="17873" name="Freeform 612"/>
            <p:cNvSpPr/>
            <p:nvPr/>
          </p:nvSpPr>
          <p:spPr bwMode="auto">
            <a:xfrm>
              <a:off x="1256" y="2072"/>
              <a:ext cx="5" cy="10"/>
            </a:xfrm>
            <a:custGeom>
              <a:avLst/>
              <a:gdLst>
                <a:gd name="T0" fmla="*/ 0 w 11"/>
                <a:gd name="T1" fmla="*/ 0 h 21"/>
                <a:gd name="T2" fmla="*/ 0 w 11"/>
                <a:gd name="T3" fmla="*/ 0 h 21"/>
                <a:gd name="T4" fmla="*/ 0 w 11"/>
                <a:gd name="T5" fmla="*/ 0 h 21"/>
                <a:gd name="T6" fmla="*/ 0 w 11"/>
                <a:gd name="T7" fmla="*/ 0 h 21"/>
                <a:gd name="T8" fmla="*/ 0 w 11"/>
                <a:gd name="T9" fmla="*/ 0 h 21"/>
                <a:gd name="T10" fmla="*/ 0 w 11"/>
                <a:gd name="T11" fmla="*/ 0 h 21"/>
                <a:gd name="T12" fmla="*/ 0 60000 65536"/>
                <a:gd name="T13" fmla="*/ 0 60000 65536"/>
                <a:gd name="T14" fmla="*/ 0 60000 65536"/>
                <a:gd name="T15" fmla="*/ 0 60000 65536"/>
                <a:gd name="T16" fmla="*/ 0 60000 65536"/>
                <a:gd name="T17" fmla="*/ 0 60000 65536"/>
                <a:gd name="T18" fmla="*/ 0 w 11"/>
                <a:gd name="T19" fmla="*/ 0 h 21"/>
                <a:gd name="T20" fmla="*/ 11 w 1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1" h="21">
                  <a:moveTo>
                    <a:pt x="9" y="21"/>
                  </a:moveTo>
                  <a:lnTo>
                    <a:pt x="2" y="17"/>
                  </a:lnTo>
                  <a:lnTo>
                    <a:pt x="0" y="9"/>
                  </a:lnTo>
                  <a:lnTo>
                    <a:pt x="3" y="2"/>
                  </a:lnTo>
                  <a:lnTo>
                    <a:pt x="11" y="0"/>
                  </a:lnTo>
                  <a:lnTo>
                    <a:pt x="9" y="21"/>
                  </a:lnTo>
                  <a:close/>
                </a:path>
              </a:pathLst>
            </a:custGeom>
            <a:solidFill>
              <a:srgbClr val="000000"/>
            </a:solidFill>
            <a:ln w="9525">
              <a:noFill/>
              <a:round/>
            </a:ln>
          </p:spPr>
          <p:txBody>
            <a:bodyPr/>
            <a:lstStyle/>
            <a:p>
              <a:endParaRPr lang="zh-CN" altLang="en-US"/>
            </a:p>
          </p:txBody>
        </p:sp>
        <p:sp>
          <p:nvSpPr>
            <p:cNvPr id="17874" name="Freeform 613"/>
            <p:cNvSpPr/>
            <p:nvPr/>
          </p:nvSpPr>
          <p:spPr bwMode="auto">
            <a:xfrm>
              <a:off x="1260" y="2072"/>
              <a:ext cx="106" cy="64"/>
            </a:xfrm>
            <a:custGeom>
              <a:avLst/>
              <a:gdLst>
                <a:gd name="T0" fmla="*/ 1 w 211"/>
                <a:gd name="T1" fmla="*/ 0 h 129"/>
                <a:gd name="T2" fmla="*/ 1 w 211"/>
                <a:gd name="T3" fmla="*/ 0 h 129"/>
                <a:gd name="T4" fmla="*/ 1 w 211"/>
                <a:gd name="T5" fmla="*/ 0 h 129"/>
                <a:gd name="T6" fmla="*/ 1 w 211"/>
                <a:gd name="T7" fmla="*/ 0 h 129"/>
                <a:gd name="T8" fmla="*/ 1 w 211"/>
                <a:gd name="T9" fmla="*/ 0 h 129"/>
                <a:gd name="T10" fmla="*/ 1 w 211"/>
                <a:gd name="T11" fmla="*/ 0 h 129"/>
                <a:gd name="T12" fmla="*/ 1 w 211"/>
                <a:gd name="T13" fmla="*/ 0 h 129"/>
                <a:gd name="T14" fmla="*/ 1 w 211"/>
                <a:gd name="T15" fmla="*/ 0 h 129"/>
                <a:gd name="T16" fmla="*/ 1 w 211"/>
                <a:gd name="T17" fmla="*/ 0 h 129"/>
                <a:gd name="T18" fmla="*/ 1 w 211"/>
                <a:gd name="T19" fmla="*/ 0 h 129"/>
                <a:gd name="T20" fmla="*/ 1 w 211"/>
                <a:gd name="T21" fmla="*/ 0 h 129"/>
                <a:gd name="T22" fmla="*/ 1 w 211"/>
                <a:gd name="T23" fmla="*/ 0 h 129"/>
                <a:gd name="T24" fmla="*/ 1 w 211"/>
                <a:gd name="T25" fmla="*/ 0 h 129"/>
                <a:gd name="T26" fmla="*/ 1 w 211"/>
                <a:gd name="T27" fmla="*/ 0 h 129"/>
                <a:gd name="T28" fmla="*/ 1 w 211"/>
                <a:gd name="T29" fmla="*/ 0 h 129"/>
                <a:gd name="T30" fmla="*/ 1 w 211"/>
                <a:gd name="T31" fmla="*/ 0 h 129"/>
                <a:gd name="T32" fmla="*/ 0 w 211"/>
                <a:gd name="T33" fmla="*/ 0 h 129"/>
                <a:gd name="T34" fmla="*/ 1 w 211"/>
                <a:gd name="T35" fmla="*/ 0 h 129"/>
                <a:gd name="T36" fmla="*/ 1 w 211"/>
                <a:gd name="T37" fmla="*/ 0 h 129"/>
                <a:gd name="T38" fmla="*/ 1 w 211"/>
                <a:gd name="T39" fmla="*/ 0 h 129"/>
                <a:gd name="T40" fmla="*/ 1 w 211"/>
                <a:gd name="T41" fmla="*/ 0 h 129"/>
                <a:gd name="T42" fmla="*/ 1 w 211"/>
                <a:gd name="T43" fmla="*/ 0 h 129"/>
                <a:gd name="T44" fmla="*/ 1 w 211"/>
                <a:gd name="T45" fmla="*/ 0 h 129"/>
                <a:gd name="T46" fmla="*/ 1 w 211"/>
                <a:gd name="T47" fmla="*/ 0 h 129"/>
                <a:gd name="T48" fmla="*/ 1 w 211"/>
                <a:gd name="T49" fmla="*/ 0 h 129"/>
                <a:gd name="T50" fmla="*/ 1 w 211"/>
                <a:gd name="T51" fmla="*/ 0 h 129"/>
                <a:gd name="T52" fmla="*/ 1 w 211"/>
                <a:gd name="T53" fmla="*/ 0 h 129"/>
                <a:gd name="T54" fmla="*/ 1 w 211"/>
                <a:gd name="T55" fmla="*/ 0 h 129"/>
                <a:gd name="T56" fmla="*/ 1 w 211"/>
                <a:gd name="T57" fmla="*/ 0 h 129"/>
                <a:gd name="T58" fmla="*/ 1 w 211"/>
                <a:gd name="T59" fmla="*/ 0 h 129"/>
                <a:gd name="T60" fmla="*/ 1 w 211"/>
                <a:gd name="T61" fmla="*/ 0 h 129"/>
                <a:gd name="T62" fmla="*/ 1 w 211"/>
                <a:gd name="T63" fmla="*/ 0 h 129"/>
                <a:gd name="T64" fmla="*/ 1 w 211"/>
                <a:gd name="T65" fmla="*/ 0 h 129"/>
                <a:gd name="T66" fmla="*/ 1 w 211"/>
                <a:gd name="T67" fmla="*/ 0 h 129"/>
                <a:gd name="T68" fmla="*/ 1 w 211"/>
                <a:gd name="T69" fmla="*/ 0 h 1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1"/>
                <a:gd name="T106" fmla="*/ 0 h 129"/>
                <a:gd name="T107" fmla="*/ 211 w 211"/>
                <a:gd name="T108" fmla="*/ 129 h 1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1" h="129">
                  <a:moveTo>
                    <a:pt x="197" y="129"/>
                  </a:moveTo>
                  <a:lnTo>
                    <a:pt x="191" y="122"/>
                  </a:lnTo>
                  <a:lnTo>
                    <a:pt x="181" y="115"/>
                  </a:lnTo>
                  <a:lnTo>
                    <a:pt x="172" y="106"/>
                  </a:lnTo>
                  <a:lnTo>
                    <a:pt x="160" y="98"/>
                  </a:lnTo>
                  <a:lnTo>
                    <a:pt x="147" y="89"/>
                  </a:lnTo>
                  <a:lnTo>
                    <a:pt x="134" y="79"/>
                  </a:lnTo>
                  <a:lnTo>
                    <a:pt x="120" y="71"/>
                  </a:lnTo>
                  <a:lnTo>
                    <a:pt x="105" y="63"/>
                  </a:lnTo>
                  <a:lnTo>
                    <a:pt x="90" y="54"/>
                  </a:lnTo>
                  <a:lnTo>
                    <a:pt x="74" y="47"/>
                  </a:lnTo>
                  <a:lnTo>
                    <a:pt x="59" y="39"/>
                  </a:lnTo>
                  <a:lnTo>
                    <a:pt x="47" y="33"/>
                  </a:lnTo>
                  <a:lnTo>
                    <a:pt x="33" y="28"/>
                  </a:lnTo>
                  <a:lnTo>
                    <a:pt x="21" y="24"/>
                  </a:lnTo>
                  <a:lnTo>
                    <a:pt x="9" y="22"/>
                  </a:lnTo>
                  <a:lnTo>
                    <a:pt x="0" y="21"/>
                  </a:lnTo>
                  <a:lnTo>
                    <a:pt x="2" y="0"/>
                  </a:lnTo>
                  <a:lnTo>
                    <a:pt x="14" y="1"/>
                  </a:lnTo>
                  <a:lnTo>
                    <a:pt x="25" y="6"/>
                  </a:lnTo>
                  <a:lnTo>
                    <a:pt x="40" y="9"/>
                  </a:lnTo>
                  <a:lnTo>
                    <a:pt x="54" y="15"/>
                  </a:lnTo>
                  <a:lnTo>
                    <a:pt x="69" y="21"/>
                  </a:lnTo>
                  <a:lnTo>
                    <a:pt x="83" y="29"/>
                  </a:lnTo>
                  <a:lnTo>
                    <a:pt x="99" y="36"/>
                  </a:lnTo>
                  <a:lnTo>
                    <a:pt x="114" y="45"/>
                  </a:lnTo>
                  <a:lnTo>
                    <a:pt x="129" y="53"/>
                  </a:lnTo>
                  <a:lnTo>
                    <a:pt x="145" y="63"/>
                  </a:lnTo>
                  <a:lnTo>
                    <a:pt x="159" y="73"/>
                  </a:lnTo>
                  <a:lnTo>
                    <a:pt x="171" y="82"/>
                  </a:lnTo>
                  <a:lnTo>
                    <a:pt x="184" y="90"/>
                  </a:lnTo>
                  <a:lnTo>
                    <a:pt x="195" y="99"/>
                  </a:lnTo>
                  <a:lnTo>
                    <a:pt x="204" y="108"/>
                  </a:lnTo>
                  <a:lnTo>
                    <a:pt x="211" y="115"/>
                  </a:lnTo>
                  <a:lnTo>
                    <a:pt x="197" y="129"/>
                  </a:lnTo>
                  <a:close/>
                </a:path>
              </a:pathLst>
            </a:custGeom>
            <a:solidFill>
              <a:srgbClr val="000000"/>
            </a:solidFill>
            <a:ln w="9525">
              <a:noFill/>
              <a:round/>
            </a:ln>
          </p:spPr>
          <p:txBody>
            <a:bodyPr/>
            <a:lstStyle/>
            <a:p>
              <a:endParaRPr lang="zh-CN" altLang="en-US"/>
            </a:p>
          </p:txBody>
        </p:sp>
        <p:sp>
          <p:nvSpPr>
            <p:cNvPr id="17875" name="Freeform 614"/>
            <p:cNvSpPr/>
            <p:nvPr/>
          </p:nvSpPr>
          <p:spPr bwMode="auto">
            <a:xfrm>
              <a:off x="1359" y="2129"/>
              <a:ext cx="8" cy="9"/>
            </a:xfrm>
            <a:custGeom>
              <a:avLst/>
              <a:gdLst>
                <a:gd name="T0" fmla="*/ 0 w 17"/>
                <a:gd name="T1" fmla="*/ 0 h 17"/>
                <a:gd name="T2" fmla="*/ 0 w 17"/>
                <a:gd name="T3" fmla="*/ 1 h 17"/>
                <a:gd name="T4" fmla="*/ 0 w 17"/>
                <a:gd name="T5" fmla="*/ 1 h 17"/>
                <a:gd name="T6" fmla="*/ 0 w 17"/>
                <a:gd name="T7" fmla="*/ 1 h 17"/>
                <a:gd name="T8" fmla="*/ 0 w 17"/>
                <a:gd name="T9" fmla="*/ 1 h 17"/>
                <a:gd name="T10" fmla="*/ 0 w 17"/>
                <a:gd name="T11" fmla="*/ 0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14" y="0"/>
                  </a:moveTo>
                  <a:lnTo>
                    <a:pt x="17" y="7"/>
                  </a:lnTo>
                  <a:lnTo>
                    <a:pt x="14" y="14"/>
                  </a:lnTo>
                  <a:lnTo>
                    <a:pt x="7" y="17"/>
                  </a:lnTo>
                  <a:lnTo>
                    <a:pt x="0" y="14"/>
                  </a:lnTo>
                  <a:lnTo>
                    <a:pt x="14" y="0"/>
                  </a:lnTo>
                  <a:close/>
                </a:path>
              </a:pathLst>
            </a:custGeom>
            <a:solidFill>
              <a:srgbClr val="000000"/>
            </a:solidFill>
            <a:ln w="9525">
              <a:noFill/>
              <a:round/>
            </a:ln>
          </p:spPr>
          <p:txBody>
            <a:bodyPr/>
            <a:lstStyle/>
            <a:p>
              <a:endParaRPr lang="zh-CN" altLang="en-US"/>
            </a:p>
          </p:txBody>
        </p:sp>
        <p:sp>
          <p:nvSpPr>
            <p:cNvPr id="17876" name="Freeform 615"/>
            <p:cNvSpPr/>
            <p:nvPr/>
          </p:nvSpPr>
          <p:spPr bwMode="auto">
            <a:xfrm>
              <a:off x="1729" y="2401"/>
              <a:ext cx="6" cy="9"/>
            </a:xfrm>
            <a:custGeom>
              <a:avLst/>
              <a:gdLst>
                <a:gd name="T0" fmla="*/ 0 w 14"/>
                <a:gd name="T1" fmla="*/ 0 h 18"/>
                <a:gd name="T2" fmla="*/ 0 w 14"/>
                <a:gd name="T3" fmla="*/ 0 h 18"/>
                <a:gd name="T4" fmla="*/ 0 w 14"/>
                <a:gd name="T5" fmla="*/ 1 h 18"/>
                <a:gd name="T6" fmla="*/ 0 w 14"/>
                <a:gd name="T7" fmla="*/ 1 h 18"/>
                <a:gd name="T8" fmla="*/ 0 w 14"/>
                <a:gd name="T9" fmla="*/ 1 h 18"/>
                <a:gd name="T10" fmla="*/ 0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0" y="0"/>
                  </a:moveTo>
                  <a:lnTo>
                    <a:pt x="8" y="0"/>
                  </a:lnTo>
                  <a:lnTo>
                    <a:pt x="14" y="4"/>
                  </a:lnTo>
                  <a:lnTo>
                    <a:pt x="14" y="12"/>
                  </a:lnTo>
                  <a:lnTo>
                    <a:pt x="9" y="18"/>
                  </a:lnTo>
                  <a:lnTo>
                    <a:pt x="0" y="0"/>
                  </a:lnTo>
                  <a:close/>
                </a:path>
              </a:pathLst>
            </a:custGeom>
            <a:solidFill>
              <a:srgbClr val="000000"/>
            </a:solidFill>
            <a:ln w="9525">
              <a:noFill/>
              <a:round/>
            </a:ln>
          </p:spPr>
          <p:txBody>
            <a:bodyPr/>
            <a:lstStyle/>
            <a:p>
              <a:endParaRPr lang="zh-CN" altLang="en-US"/>
            </a:p>
          </p:txBody>
        </p:sp>
        <p:sp>
          <p:nvSpPr>
            <p:cNvPr id="17877" name="Freeform 616"/>
            <p:cNvSpPr/>
            <p:nvPr/>
          </p:nvSpPr>
          <p:spPr bwMode="auto">
            <a:xfrm>
              <a:off x="1350" y="2379"/>
              <a:ext cx="383" cy="67"/>
            </a:xfrm>
            <a:custGeom>
              <a:avLst/>
              <a:gdLst>
                <a:gd name="T0" fmla="*/ 1 w 766"/>
                <a:gd name="T1" fmla="*/ 0 h 136"/>
                <a:gd name="T2" fmla="*/ 1 w 766"/>
                <a:gd name="T3" fmla="*/ 0 h 136"/>
                <a:gd name="T4" fmla="*/ 1 w 766"/>
                <a:gd name="T5" fmla="*/ 0 h 136"/>
                <a:gd name="T6" fmla="*/ 1 w 766"/>
                <a:gd name="T7" fmla="*/ 0 h 136"/>
                <a:gd name="T8" fmla="*/ 1 w 766"/>
                <a:gd name="T9" fmla="*/ 0 h 136"/>
                <a:gd name="T10" fmla="*/ 1 w 766"/>
                <a:gd name="T11" fmla="*/ 0 h 136"/>
                <a:gd name="T12" fmla="*/ 1 w 766"/>
                <a:gd name="T13" fmla="*/ 0 h 136"/>
                <a:gd name="T14" fmla="*/ 1 w 766"/>
                <a:gd name="T15" fmla="*/ 0 h 136"/>
                <a:gd name="T16" fmla="*/ 1 w 766"/>
                <a:gd name="T17" fmla="*/ 0 h 136"/>
                <a:gd name="T18" fmla="*/ 1 w 766"/>
                <a:gd name="T19" fmla="*/ 0 h 136"/>
                <a:gd name="T20" fmla="*/ 1 w 766"/>
                <a:gd name="T21" fmla="*/ 0 h 136"/>
                <a:gd name="T22" fmla="*/ 1 w 766"/>
                <a:gd name="T23" fmla="*/ 0 h 136"/>
                <a:gd name="T24" fmla="*/ 1 w 766"/>
                <a:gd name="T25" fmla="*/ 0 h 136"/>
                <a:gd name="T26" fmla="*/ 1 w 766"/>
                <a:gd name="T27" fmla="*/ 0 h 136"/>
                <a:gd name="T28" fmla="*/ 1 w 766"/>
                <a:gd name="T29" fmla="*/ 0 h 136"/>
                <a:gd name="T30" fmla="*/ 1 w 766"/>
                <a:gd name="T31" fmla="*/ 0 h 136"/>
                <a:gd name="T32" fmla="*/ 1 w 766"/>
                <a:gd name="T33" fmla="*/ 0 h 136"/>
                <a:gd name="T34" fmla="*/ 1 w 766"/>
                <a:gd name="T35" fmla="*/ 0 h 136"/>
                <a:gd name="T36" fmla="*/ 1 w 766"/>
                <a:gd name="T37" fmla="*/ 0 h 136"/>
                <a:gd name="T38" fmla="*/ 1 w 766"/>
                <a:gd name="T39" fmla="*/ 0 h 136"/>
                <a:gd name="T40" fmla="*/ 1 w 766"/>
                <a:gd name="T41" fmla="*/ 0 h 136"/>
                <a:gd name="T42" fmla="*/ 1 w 766"/>
                <a:gd name="T43" fmla="*/ 0 h 136"/>
                <a:gd name="T44" fmla="*/ 1 w 766"/>
                <a:gd name="T45" fmla="*/ 0 h 136"/>
                <a:gd name="T46" fmla="*/ 1 w 766"/>
                <a:gd name="T47" fmla="*/ 0 h 136"/>
                <a:gd name="T48" fmla="*/ 1 w 766"/>
                <a:gd name="T49" fmla="*/ 0 h 136"/>
                <a:gd name="T50" fmla="*/ 1 w 766"/>
                <a:gd name="T51" fmla="*/ 0 h 136"/>
                <a:gd name="T52" fmla="*/ 1 w 766"/>
                <a:gd name="T53" fmla="*/ 0 h 136"/>
                <a:gd name="T54" fmla="*/ 1 w 766"/>
                <a:gd name="T55" fmla="*/ 0 h 136"/>
                <a:gd name="T56" fmla="*/ 1 w 766"/>
                <a:gd name="T57" fmla="*/ 0 h 136"/>
                <a:gd name="T58" fmla="*/ 1 w 766"/>
                <a:gd name="T59" fmla="*/ 0 h 136"/>
                <a:gd name="T60" fmla="*/ 1 w 766"/>
                <a:gd name="T61" fmla="*/ 0 h 136"/>
                <a:gd name="T62" fmla="*/ 1 w 766"/>
                <a:gd name="T63" fmla="*/ 0 h 136"/>
                <a:gd name="T64" fmla="*/ 0 w 766"/>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66"/>
                <a:gd name="T100" fmla="*/ 0 h 136"/>
                <a:gd name="T101" fmla="*/ 766 w 76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66" h="136">
                  <a:moveTo>
                    <a:pt x="12" y="0"/>
                  </a:moveTo>
                  <a:lnTo>
                    <a:pt x="25" y="9"/>
                  </a:lnTo>
                  <a:lnTo>
                    <a:pt x="40" y="18"/>
                  </a:lnTo>
                  <a:lnTo>
                    <a:pt x="55" y="26"/>
                  </a:lnTo>
                  <a:lnTo>
                    <a:pt x="72" y="36"/>
                  </a:lnTo>
                  <a:lnTo>
                    <a:pt x="89" y="44"/>
                  </a:lnTo>
                  <a:lnTo>
                    <a:pt x="109" y="52"/>
                  </a:lnTo>
                  <a:lnTo>
                    <a:pt x="129" y="60"/>
                  </a:lnTo>
                  <a:lnTo>
                    <a:pt x="151" y="68"/>
                  </a:lnTo>
                  <a:lnTo>
                    <a:pt x="172" y="75"/>
                  </a:lnTo>
                  <a:lnTo>
                    <a:pt x="194" y="82"/>
                  </a:lnTo>
                  <a:lnTo>
                    <a:pt x="218" y="86"/>
                  </a:lnTo>
                  <a:lnTo>
                    <a:pt x="242" y="92"/>
                  </a:lnTo>
                  <a:lnTo>
                    <a:pt x="267" y="98"/>
                  </a:lnTo>
                  <a:lnTo>
                    <a:pt x="291" y="102"/>
                  </a:lnTo>
                  <a:lnTo>
                    <a:pt x="317" y="106"/>
                  </a:lnTo>
                  <a:lnTo>
                    <a:pt x="343" y="109"/>
                  </a:lnTo>
                  <a:lnTo>
                    <a:pt x="370" y="113"/>
                  </a:lnTo>
                  <a:lnTo>
                    <a:pt x="396" y="114"/>
                  </a:lnTo>
                  <a:lnTo>
                    <a:pt x="423" y="115"/>
                  </a:lnTo>
                  <a:lnTo>
                    <a:pt x="451" y="115"/>
                  </a:lnTo>
                  <a:lnTo>
                    <a:pt x="477" y="115"/>
                  </a:lnTo>
                  <a:lnTo>
                    <a:pt x="503" y="114"/>
                  </a:lnTo>
                  <a:lnTo>
                    <a:pt x="530" y="112"/>
                  </a:lnTo>
                  <a:lnTo>
                    <a:pt x="558" y="108"/>
                  </a:lnTo>
                  <a:lnTo>
                    <a:pt x="583" y="103"/>
                  </a:lnTo>
                  <a:lnTo>
                    <a:pt x="610" y="99"/>
                  </a:lnTo>
                  <a:lnTo>
                    <a:pt x="635" y="93"/>
                  </a:lnTo>
                  <a:lnTo>
                    <a:pt x="660" y="86"/>
                  </a:lnTo>
                  <a:lnTo>
                    <a:pt x="685" y="77"/>
                  </a:lnTo>
                  <a:lnTo>
                    <a:pt x="711" y="68"/>
                  </a:lnTo>
                  <a:lnTo>
                    <a:pt x="733" y="57"/>
                  </a:lnTo>
                  <a:lnTo>
                    <a:pt x="757" y="45"/>
                  </a:lnTo>
                  <a:lnTo>
                    <a:pt x="766" y="63"/>
                  </a:lnTo>
                  <a:lnTo>
                    <a:pt x="742" y="76"/>
                  </a:lnTo>
                  <a:lnTo>
                    <a:pt x="717" y="86"/>
                  </a:lnTo>
                  <a:lnTo>
                    <a:pt x="692" y="95"/>
                  </a:lnTo>
                  <a:lnTo>
                    <a:pt x="667" y="105"/>
                  </a:lnTo>
                  <a:lnTo>
                    <a:pt x="640" y="112"/>
                  </a:lnTo>
                  <a:lnTo>
                    <a:pt x="615" y="120"/>
                  </a:lnTo>
                  <a:lnTo>
                    <a:pt x="587" y="124"/>
                  </a:lnTo>
                  <a:lnTo>
                    <a:pt x="560" y="129"/>
                  </a:lnTo>
                  <a:lnTo>
                    <a:pt x="533" y="132"/>
                  </a:lnTo>
                  <a:lnTo>
                    <a:pt x="505" y="135"/>
                  </a:lnTo>
                  <a:lnTo>
                    <a:pt x="477" y="136"/>
                  </a:lnTo>
                  <a:lnTo>
                    <a:pt x="451" y="136"/>
                  </a:lnTo>
                  <a:lnTo>
                    <a:pt x="423" y="136"/>
                  </a:lnTo>
                  <a:lnTo>
                    <a:pt x="396" y="135"/>
                  </a:lnTo>
                  <a:lnTo>
                    <a:pt x="367" y="133"/>
                  </a:lnTo>
                  <a:lnTo>
                    <a:pt x="341" y="130"/>
                  </a:lnTo>
                  <a:lnTo>
                    <a:pt x="315" y="126"/>
                  </a:lnTo>
                  <a:lnTo>
                    <a:pt x="289" y="123"/>
                  </a:lnTo>
                  <a:lnTo>
                    <a:pt x="262" y="118"/>
                  </a:lnTo>
                  <a:lnTo>
                    <a:pt x="237" y="113"/>
                  </a:lnTo>
                  <a:lnTo>
                    <a:pt x="213" y="107"/>
                  </a:lnTo>
                  <a:lnTo>
                    <a:pt x="190" y="100"/>
                  </a:lnTo>
                  <a:lnTo>
                    <a:pt x="166" y="93"/>
                  </a:lnTo>
                  <a:lnTo>
                    <a:pt x="144" y="86"/>
                  </a:lnTo>
                  <a:lnTo>
                    <a:pt x="122" y="78"/>
                  </a:lnTo>
                  <a:lnTo>
                    <a:pt x="102" y="70"/>
                  </a:lnTo>
                  <a:lnTo>
                    <a:pt x="82" y="62"/>
                  </a:lnTo>
                  <a:lnTo>
                    <a:pt x="63" y="54"/>
                  </a:lnTo>
                  <a:lnTo>
                    <a:pt x="46" y="45"/>
                  </a:lnTo>
                  <a:lnTo>
                    <a:pt x="29" y="35"/>
                  </a:lnTo>
                  <a:lnTo>
                    <a:pt x="14" y="25"/>
                  </a:lnTo>
                  <a:lnTo>
                    <a:pt x="0" y="16"/>
                  </a:lnTo>
                  <a:lnTo>
                    <a:pt x="12" y="0"/>
                  </a:lnTo>
                  <a:close/>
                </a:path>
              </a:pathLst>
            </a:custGeom>
            <a:solidFill>
              <a:srgbClr val="000000"/>
            </a:solidFill>
            <a:ln w="9525">
              <a:noFill/>
              <a:round/>
            </a:ln>
          </p:spPr>
          <p:txBody>
            <a:bodyPr/>
            <a:lstStyle/>
            <a:p>
              <a:endParaRPr lang="zh-CN" altLang="en-US"/>
            </a:p>
          </p:txBody>
        </p:sp>
        <p:sp>
          <p:nvSpPr>
            <p:cNvPr id="17878" name="Freeform 617"/>
            <p:cNvSpPr/>
            <p:nvPr/>
          </p:nvSpPr>
          <p:spPr bwMode="auto">
            <a:xfrm>
              <a:off x="1348" y="2378"/>
              <a:ext cx="8" cy="9"/>
            </a:xfrm>
            <a:custGeom>
              <a:avLst/>
              <a:gdLst>
                <a:gd name="T0" fmla="*/ 1 w 15"/>
                <a:gd name="T1" fmla="*/ 1 h 17"/>
                <a:gd name="T2" fmla="*/ 0 w 15"/>
                <a:gd name="T3" fmla="*/ 1 h 17"/>
                <a:gd name="T4" fmla="*/ 1 w 15"/>
                <a:gd name="T5" fmla="*/ 1 h 17"/>
                <a:gd name="T6" fmla="*/ 1 w 15"/>
                <a:gd name="T7" fmla="*/ 0 h 17"/>
                <a:gd name="T8" fmla="*/ 1 w 15"/>
                <a:gd name="T9" fmla="*/ 1 h 17"/>
                <a:gd name="T10" fmla="*/ 1 w 15"/>
                <a:gd name="T11" fmla="*/ 1 h 17"/>
                <a:gd name="T12" fmla="*/ 0 60000 65536"/>
                <a:gd name="T13" fmla="*/ 0 60000 65536"/>
                <a:gd name="T14" fmla="*/ 0 60000 65536"/>
                <a:gd name="T15" fmla="*/ 0 60000 65536"/>
                <a:gd name="T16" fmla="*/ 0 60000 65536"/>
                <a:gd name="T17" fmla="*/ 0 60000 65536"/>
                <a:gd name="T18" fmla="*/ 0 w 15"/>
                <a:gd name="T19" fmla="*/ 0 h 17"/>
                <a:gd name="T20" fmla="*/ 15 w 1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5" h="17">
                  <a:moveTo>
                    <a:pt x="3" y="17"/>
                  </a:moveTo>
                  <a:lnTo>
                    <a:pt x="0" y="10"/>
                  </a:lnTo>
                  <a:lnTo>
                    <a:pt x="1" y="3"/>
                  </a:lnTo>
                  <a:lnTo>
                    <a:pt x="7" y="0"/>
                  </a:lnTo>
                  <a:lnTo>
                    <a:pt x="15" y="1"/>
                  </a:lnTo>
                  <a:lnTo>
                    <a:pt x="3" y="17"/>
                  </a:lnTo>
                  <a:close/>
                </a:path>
              </a:pathLst>
            </a:custGeom>
            <a:solidFill>
              <a:srgbClr val="000000"/>
            </a:solidFill>
            <a:ln w="9525">
              <a:noFill/>
              <a:round/>
            </a:ln>
          </p:spPr>
          <p:txBody>
            <a:bodyPr/>
            <a:lstStyle/>
            <a:p>
              <a:endParaRPr lang="zh-CN" altLang="en-US"/>
            </a:p>
          </p:txBody>
        </p:sp>
        <p:sp>
          <p:nvSpPr>
            <p:cNvPr id="17879" name="Freeform 618"/>
            <p:cNvSpPr/>
            <p:nvPr/>
          </p:nvSpPr>
          <p:spPr bwMode="auto">
            <a:xfrm>
              <a:off x="1587" y="2660"/>
              <a:ext cx="9" cy="7"/>
            </a:xfrm>
            <a:custGeom>
              <a:avLst/>
              <a:gdLst>
                <a:gd name="T0" fmla="*/ 1 w 18"/>
                <a:gd name="T1" fmla="*/ 0 h 14"/>
                <a:gd name="T2" fmla="*/ 1 w 18"/>
                <a:gd name="T3" fmla="*/ 1 h 14"/>
                <a:gd name="T4" fmla="*/ 1 w 18"/>
                <a:gd name="T5" fmla="*/ 1 h 14"/>
                <a:gd name="T6" fmla="*/ 1 w 18"/>
                <a:gd name="T7" fmla="*/ 1 h 14"/>
                <a:gd name="T8" fmla="*/ 0 w 18"/>
                <a:gd name="T9" fmla="*/ 1 h 14"/>
                <a:gd name="T10" fmla="*/ 1 w 18"/>
                <a:gd name="T11" fmla="*/ 0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18" y="0"/>
                  </a:moveTo>
                  <a:lnTo>
                    <a:pt x="18" y="8"/>
                  </a:lnTo>
                  <a:lnTo>
                    <a:pt x="13" y="13"/>
                  </a:lnTo>
                  <a:lnTo>
                    <a:pt x="5" y="14"/>
                  </a:lnTo>
                  <a:lnTo>
                    <a:pt x="0" y="9"/>
                  </a:lnTo>
                  <a:lnTo>
                    <a:pt x="18" y="0"/>
                  </a:lnTo>
                  <a:close/>
                </a:path>
              </a:pathLst>
            </a:custGeom>
            <a:solidFill>
              <a:srgbClr val="000000"/>
            </a:solidFill>
            <a:ln w="9525">
              <a:noFill/>
              <a:round/>
            </a:ln>
          </p:spPr>
          <p:txBody>
            <a:bodyPr/>
            <a:lstStyle/>
            <a:p>
              <a:endParaRPr lang="zh-CN" altLang="en-US"/>
            </a:p>
          </p:txBody>
        </p:sp>
        <p:sp>
          <p:nvSpPr>
            <p:cNvPr id="17880" name="Freeform 619"/>
            <p:cNvSpPr/>
            <p:nvPr/>
          </p:nvSpPr>
          <p:spPr bwMode="auto">
            <a:xfrm>
              <a:off x="1480" y="2554"/>
              <a:ext cx="116" cy="110"/>
            </a:xfrm>
            <a:custGeom>
              <a:avLst/>
              <a:gdLst>
                <a:gd name="T0" fmla="*/ 0 w 234"/>
                <a:gd name="T1" fmla="*/ 0 h 219"/>
                <a:gd name="T2" fmla="*/ 0 w 234"/>
                <a:gd name="T3" fmla="*/ 1 h 219"/>
                <a:gd name="T4" fmla="*/ 0 w 234"/>
                <a:gd name="T5" fmla="*/ 1 h 219"/>
                <a:gd name="T6" fmla="*/ 0 w 234"/>
                <a:gd name="T7" fmla="*/ 1 h 219"/>
                <a:gd name="T8" fmla="*/ 0 w 234"/>
                <a:gd name="T9" fmla="*/ 1 h 219"/>
                <a:gd name="T10" fmla="*/ 0 w 234"/>
                <a:gd name="T11" fmla="*/ 1 h 219"/>
                <a:gd name="T12" fmla="*/ 0 w 234"/>
                <a:gd name="T13" fmla="*/ 1 h 219"/>
                <a:gd name="T14" fmla="*/ 0 w 234"/>
                <a:gd name="T15" fmla="*/ 1 h 219"/>
                <a:gd name="T16" fmla="*/ 0 w 234"/>
                <a:gd name="T17" fmla="*/ 1 h 219"/>
                <a:gd name="T18" fmla="*/ 0 w 234"/>
                <a:gd name="T19" fmla="*/ 1 h 219"/>
                <a:gd name="T20" fmla="*/ 0 w 234"/>
                <a:gd name="T21" fmla="*/ 1 h 219"/>
                <a:gd name="T22" fmla="*/ 0 w 234"/>
                <a:gd name="T23" fmla="*/ 1 h 219"/>
                <a:gd name="T24" fmla="*/ 0 w 234"/>
                <a:gd name="T25" fmla="*/ 1 h 219"/>
                <a:gd name="T26" fmla="*/ 0 w 234"/>
                <a:gd name="T27" fmla="*/ 1 h 219"/>
                <a:gd name="T28" fmla="*/ 0 w 234"/>
                <a:gd name="T29" fmla="*/ 1 h 219"/>
                <a:gd name="T30" fmla="*/ 0 w 234"/>
                <a:gd name="T31" fmla="*/ 1 h 219"/>
                <a:gd name="T32" fmla="*/ 0 w 234"/>
                <a:gd name="T33" fmla="*/ 1 h 219"/>
                <a:gd name="T34" fmla="*/ 0 w 234"/>
                <a:gd name="T35" fmla="*/ 1 h 219"/>
                <a:gd name="T36" fmla="*/ 0 w 234"/>
                <a:gd name="T37" fmla="*/ 1 h 219"/>
                <a:gd name="T38" fmla="*/ 0 w 234"/>
                <a:gd name="T39" fmla="*/ 1 h 219"/>
                <a:gd name="T40" fmla="*/ 0 w 234"/>
                <a:gd name="T41" fmla="*/ 1 h 219"/>
                <a:gd name="T42" fmla="*/ 0 w 234"/>
                <a:gd name="T43" fmla="*/ 1 h 219"/>
                <a:gd name="T44" fmla="*/ 0 w 234"/>
                <a:gd name="T45" fmla="*/ 1 h 219"/>
                <a:gd name="T46" fmla="*/ 0 w 234"/>
                <a:gd name="T47" fmla="*/ 1 h 219"/>
                <a:gd name="T48" fmla="*/ 0 w 234"/>
                <a:gd name="T49" fmla="*/ 1 h 219"/>
                <a:gd name="T50" fmla="*/ 0 w 234"/>
                <a:gd name="T51" fmla="*/ 1 h 219"/>
                <a:gd name="T52" fmla="*/ 0 w 234"/>
                <a:gd name="T53" fmla="*/ 1 h 219"/>
                <a:gd name="T54" fmla="*/ 0 w 234"/>
                <a:gd name="T55" fmla="*/ 1 h 219"/>
                <a:gd name="T56" fmla="*/ 0 w 234"/>
                <a:gd name="T57" fmla="*/ 1 h 219"/>
                <a:gd name="T58" fmla="*/ 0 w 234"/>
                <a:gd name="T59" fmla="*/ 1 h 219"/>
                <a:gd name="T60" fmla="*/ 0 w 234"/>
                <a:gd name="T61" fmla="*/ 1 h 219"/>
                <a:gd name="T62" fmla="*/ 0 w 234"/>
                <a:gd name="T63" fmla="*/ 1 h 219"/>
                <a:gd name="T64" fmla="*/ 0 w 234"/>
                <a:gd name="T65" fmla="*/ 1 h 219"/>
                <a:gd name="T66" fmla="*/ 0 w 234"/>
                <a:gd name="T67" fmla="*/ 1 h 219"/>
                <a:gd name="T68" fmla="*/ 0 w 234"/>
                <a:gd name="T69" fmla="*/ 0 h 2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4"/>
                <a:gd name="T106" fmla="*/ 0 h 219"/>
                <a:gd name="T107" fmla="*/ 234 w 234"/>
                <a:gd name="T108" fmla="*/ 219 h 2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4" h="219">
                  <a:moveTo>
                    <a:pt x="5" y="0"/>
                  </a:moveTo>
                  <a:lnTo>
                    <a:pt x="19" y="4"/>
                  </a:lnTo>
                  <a:lnTo>
                    <a:pt x="35" y="14"/>
                  </a:lnTo>
                  <a:lnTo>
                    <a:pt x="51" y="24"/>
                  </a:lnTo>
                  <a:lnTo>
                    <a:pt x="67" y="35"/>
                  </a:lnTo>
                  <a:lnTo>
                    <a:pt x="86" y="49"/>
                  </a:lnTo>
                  <a:lnTo>
                    <a:pt x="103" y="64"/>
                  </a:lnTo>
                  <a:lnTo>
                    <a:pt x="121" y="80"/>
                  </a:lnTo>
                  <a:lnTo>
                    <a:pt x="138" y="98"/>
                  </a:lnTo>
                  <a:lnTo>
                    <a:pt x="155" y="115"/>
                  </a:lnTo>
                  <a:lnTo>
                    <a:pt x="170" y="132"/>
                  </a:lnTo>
                  <a:lnTo>
                    <a:pt x="185" y="148"/>
                  </a:lnTo>
                  <a:lnTo>
                    <a:pt x="200" y="163"/>
                  </a:lnTo>
                  <a:lnTo>
                    <a:pt x="211" y="177"/>
                  </a:lnTo>
                  <a:lnTo>
                    <a:pt x="221" y="191"/>
                  </a:lnTo>
                  <a:lnTo>
                    <a:pt x="228" y="201"/>
                  </a:lnTo>
                  <a:lnTo>
                    <a:pt x="234" y="210"/>
                  </a:lnTo>
                  <a:lnTo>
                    <a:pt x="216" y="219"/>
                  </a:lnTo>
                  <a:lnTo>
                    <a:pt x="212" y="213"/>
                  </a:lnTo>
                  <a:lnTo>
                    <a:pt x="205" y="202"/>
                  </a:lnTo>
                  <a:lnTo>
                    <a:pt x="195" y="191"/>
                  </a:lnTo>
                  <a:lnTo>
                    <a:pt x="184" y="177"/>
                  </a:lnTo>
                  <a:lnTo>
                    <a:pt x="171" y="162"/>
                  </a:lnTo>
                  <a:lnTo>
                    <a:pt x="156" y="146"/>
                  </a:lnTo>
                  <a:lnTo>
                    <a:pt x="141" y="129"/>
                  </a:lnTo>
                  <a:lnTo>
                    <a:pt x="124" y="111"/>
                  </a:lnTo>
                  <a:lnTo>
                    <a:pt x="107" y="96"/>
                  </a:lnTo>
                  <a:lnTo>
                    <a:pt x="89" y="80"/>
                  </a:lnTo>
                  <a:lnTo>
                    <a:pt x="72" y="65"/>
                  </a:lnTo>
                  <a:lnTo>
                    <a:pt x="56" y="52"/>
                  </a:lnTo>
                  <a:lnTo>
                    <a:pt x="40" y="40"/>
                  </a:lnTo>
                  <a:lnTo>
                    <a:pt x="24" y="30"/>
                  </a:lnTo>
                  <a:lnTo>
                    <a:pt x="10" y="23"/>
                  </a:lnTo>
                  <a:lnTo>
                    <a:pt x="0" y="18"/>
                  </a:lnTo>
                  <a:lnTo>
                    <a:pt x="5" y="0"/>
                  </a:lnTo>
                  <a:close/>
                </a:path>
              </a:pathLst>
            </a:custGeom>
            <a:solidFill>
              <a:srgbClr val="000000"/>
            </a:solidFill>
            <a:ln w="9525">
              <a:noFill/>
              <a:round/>
            </a:ln>
          </p:spPr>
          <p:txBody>
            <a:bodyPr/>
            <a:lstStyle/>
            <a:p>
              <a:endParaRPr lang="zh-CN" altLang="en-US"/>
            </a:p>
          </p:txBody>
        </p:sp>
        <p:sp>
          <p:nvSpPr>
            <p:cNvPr id="17881" name="Freeform 620"/>
            <p:cNvSpPr/>
            <p:nvPr/>
          </p:nvSpPr>
          <p:spPr bwMode="auto">
            <a:xfrm>
              <a:off x="1477" y="2554"/>
              <a:ext cx="5" cy="10"/>
            </a:xfrm>
            <a:custGeom>
              <a:avLst/>
              <a:gdLst>
                <a:gd name="T0" fmla="*/ 0 w 11"/>
                <a:gd name="T1" fmla="*/ 1 h 18"/>
                <a:gd name="T2" fmla="*/ 0 w 11"/>
                <a:gd name="T3" fmla="*/ 1 h 18"/>
                <a:gd name="T4" fmla="*/ 0 w 11"/>
                <a:gd name="T5" fmla="*/ 1 h 18"/>
                <a:gd name="T6" fmla="*/ 0 w 11"/>
                <a:gd name="T7" fmla="*/ 1 h 18"/>
                <a:gd name="T8" fmla="*/ 0 w 11"/>
                <a:gd name="T9" fmla="*/ 0 h 18"/>
                <a:gd name="T10" fmla="*/ 0 w 11"/>
                <a:gd name="T11" fmla="*/ 1 h 18"/>
                <a:gd name="T12" fmla="*/ 0 60000 65536"/>
                <a:gd name="T13" fmla="*/ 0 60000 65536"/>
                <a:gd name="T14" fmla="*/ 0 60000 65536"/>
                <a:gd name="T15" fmla="*/ 0 60000 65536"/>
                <a:gd name="T16" fmla="*/ 0 60000 65536"/>
                <a:gd name="T17" fmla="*/ 0 60000 65536"/>
                <a:gd name="T18" fmla="*/ 0 w 11"/>
                <a:gd name="T19" fmla="*/ 0 h 18"/>
                <a:gd name="T20" fmla="*/ 11 w 11"/>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1" h="18">
                  <a:moveTo>
                    <a:pt x="6" y="18"/>
                  </a:moveTo>
                  <a:lnTo>
                    <a:pt x="0" y="14"/>
                  </a:lnTo>
                  <a:lnTo>
                    <a:pt x="0" y="7"/>
                  </a:lnTo>
                  <a:lnTo>
                    <a:pt x="4" y="1"/>
                  </a:lnTo>
                  <a:lnTo>
                    <a:pt x="11" y="0"/>
                  </a:lnTo>
                  <a:lnTo>
                    <a:pt x="6" y="18"/>
                  </a:lnTo>
                  <a:close/>
                </a:path>
              </a:pathLst>
            </a:custGeom>
            <a:solidFill>
              <a:srgbClr val="000000"/>
            </a:solidFill>
            <a:ln w="9525">
              <a:noFill/>
              <a:round/>
            </a:ln>
          </p:spPr>
          <p:txBody>
            <a:bodyPr/>
            <a:lstStyle/>
            <a:p>
              <a:endParaRPr lang="zh-CN" altLang="en-US"/>
            </a:p>
          </p:txBody>
        </p:sp>
        <p:sp>
          <p:nvSpPr>
            <p:cNvPr id="17882" name="Freeform 621"/>
            <p:cNvSpPr/>
            <p:nvPr/>
          </p:nvSpPr>
          <p:spPr bwMode="auto">
            <a:xfrm>
              <a:off x="1576" y="2639"/>
              <a:ext cx="4" cy="3"/>
            </a:xfrm>
            <a:custGeom>
              <a:avLst/>
              <a:gdLst>
                <a:gd name="T0" fmla="*/ 0 w 9"/>
                <a:gd name="T1" fmla="*/ 0 h 6"/>
                <a:gd name="T2" fmla="*/ 0 w 9"/>
                <a:gd name="T3" fmla="*/ 1 h 6"/>
                <a:gd name="T4" fmla="*/ 0 w 9"/>
                <a:gd name="T5" fmla="*/ 1 h 6"/>
                <a:gd name="T6" fmla="*/ 0 w 9"/>
                <a:gd name="T7" fmla="*/ 1 h 6"/>
                <a:gd name="T8" fmla="*/ 0 w 9"/>
                <a:gd name="T9" fmla="*/ 1 h 6"/>
                <a:gd name="T10" fmla="*/ 0 w 9"/>
                <a:gd name="T11" fmla="*/ 0 h 6"/>
                <a:gd name="T12" fmla="*/ 0 60000 65536"/>
                <a:gd name="T13" fmla="*/ 0 60000 65536"/>
                <a:gd name="T14" fmla="*/ 0 60000 65536"/>
                <a:gd name="T15" fmla="*/ 0 60000 65536"/>
                <a:gd name="T16" fmla="*/ 0 60000 65536"/>
                <a:gd name="T17" fmla="*/ 0 60000 65536"/>
                <a:gd name="T18" fmla="*/ 0 w 9"/>
                <a:gd name="T19" fmla="*/ 0 h 6"/>
                <a:gd name="T20" fmla="*/ 9 w 9"/>
                <a:gd name="T21" fmla="*/ 6 h 6"/>
              </a:gdLst>
              <a:ahLst/>
              <a:cxnLst>
                <a:cxn ang="T12">
                  <a:pos x="T0" y="T1"/>
                </a:cxn>
                <a:cxn ang="T13">
                  <a:pos x="T2" y="T3"/>
                </a:cxn>
                <a:cxn ang="T14">
                  <a:pos x="T4" y="T5"/>
                </a:cxn>
                <a:cxn ang="T15">
                  <a:pos x="T6" y="T7"/>
                </a:cxn>
                <a:cxn ang="T16">
                  <a:pos x="T8" y="T9"/>
                </a:cxn>
                <a:cxn ang="T17">
                  <a:pos x="T10" y="T11"/>
                </a:cxn>
              </a:cxnLst>
              <a:rect l="T18" t="T19" r="T20" b="T21"/>
              <a:pathLst>
                <a:path w="9" h="6">
                  <a:moveTo>
                    <a:pt x="9" y="0"/>
                  </a:moveTo>
                  <a:lnTo>
                    <a:pt x="8" y="3"/>
                  </a:lnTo>
                  <a:lnTo>
                    <a:pt x="5" y="6"/>
                  </a:lnTo>
                  <a:lnTo>
                    <a:pt x="2" y="4"/>
                  </a:lnTo>
                  <a:lnTo>
                    <a:pt x="0" y="2"/>
                  </a:lnTo>
                  <a:lnTo>
                    <a:pt x="9" y="0"/>
                  </a:lnTo>
                  <a:close/>
                </a:path>
              </a:pathLst>
            </a:custGeom>
            <a:solidFill>
              <a:srgbClr val="000000"/>
            </a:solidFill>
            <a:ln w="9525">
              <a:noFill/>
              <a:round/>
            </a:ln>
          </p:spPr>
          <p:txBody>
            <a:bodyPr/>
            <a:lstStyle/>
            <a:p>
              <a:endParaRPr lang="zh-CN" altLang="en-US"/>
            </a:p>
          </p:txBody>
        </p:sp>
        <p:sp>
          <p:nvSpPr>
            <p:cNvPr id="17883" name="Freeform 622"/>
            <p:cNvSpPr/>
            <p:nvPr/>
          </p:nvSpPr>
          <p:spPr bwMode="auto">
            <a:xfrm>
              <a:off x="1484" y="2523"/>
              <a:ext cx="96" cy="117"/>
            </a:xfrm>
            <a:custGeom>
              <a:avLst/>
              <a:gdLst>
                <a:gd name="T0" fmla="*/ 0 w 193"/>
                <a:gd name="T1" fmla="*/ 0 h 234"/>
                <a:gd name="T2" fmla="*/ 0 w 193"/>
                <a:gd name="T3" fmla="*/ 1 h 234"/>
                <a:gd name="T4" fmla="*/ 0 w 193"/>
                <a:gd name="T5" fmla="*/ 1 h 234"/>
                <a:gd name="T6" fmla="*/ 0 w 193"/>
                <a:gd name="T7" fmla="*/ 1 h 234"/>
                <a:gd name="T8" fmla="*/ 0 w 193"/>
                <a:gd name="T9" fmla="*/ 1 h 234"/>
                <a:gd name="T10" fmla="*/ 0 w 193"/>
                <a:gd name="T11" fmla="*/ 1 h 234"/>
                <a:gd name="T12" fmla="*/ 0 w 193"/>
                <a:gd name="T13" fmla="*/ 1 h 234"/>
                <a:gd name="T14" fmla="*/ 0 w 193"/>
                <a:gd name="T15" fmla="*/ 1 h 234"/>
                <a:gd name="T16" fmla="*/ 0 w 193"/>
                <a:gd name="T17" fmla="*/ 1 h 234"/>
                <a:gd name="T18" fmla="*/ 0 w 193"/>
                <a:gd name="T19" fmla="*/ 1 h 234"/>
                <a:gd name="T20" fmla="*/ 0 w 193"/>
                <a:gd name="T21" fmla="*/ 1 h 234"/>
                <a:gd name="T22" fmla="*/ 0 w 193"/>
                <a:gd name="T23" fmla="*/ 1 h 234"/>
                <a:gd name="T24" fmla="*/ 0 w 193"/>
                <a:gd name="T25" fmla="*/ 1 h 234"/>
                <a:gd name="T26" fmla="*/ 0 w 193"/>
                <a:gd name="T27" fmla="*/ 1 h 234"/>
                <a:gd name="T28" fmla="*/ 0 w 193"/>
                <a:gd name="T29" fmla="*/ 1 h 234"/>
                <a:gd name="T30" fmla="*/ 0 w 193"/>
                <a:gd name="T31" fmla="*/ 1 h 234"/>
                <a:gd name="T32" fmla="*/ 0 w 193"/>
                <a:gd name="T33" fmla="*/ 1 h 234"/>
                <a:gd name="T34" fmla="*/ 0 w 193"/>
                <a:gd name="T35" fmla="*/ 1 h 234"/>
                <a:gd name="T36" fmla="*/ 0 w 193"/>
                <a:gd name="T37" fmla="*/ 1 h 234"/>
                <a:gd name="T38" fmla="*/ 0 w 193"/>
                <a:gd name="T39" fmla="*/ 1 h 234"/>
                <a:gd name="T40" fmla="*/ 0 w 193"/>
                <a:gd name="T41" fmla="*/ 1 h 234"/>
                <a:gd name="T42" fmla="*/ 0 w 193"/>
                <a:gd name="T43" fmla="*/ 1 h 234"/>
                <a:gd name="T44" fmla="*/ 0 w 193"/>
                <a:gd name="T45" fmla="*/ 1 h 234"/>
                <a:gd name="T46" fmla="*/ 0 w 193"/>
                <a:gd name="T47" fmla="*/ 1 h 234"/>
                <a:gd name="T48" fmla="*/ 0 w 193"/>
                <a:gd name="T49" fmla="*/ 1 h 234"/>
                <a:gd name="T50" fmla="*/ 0 w 193"/>
                <a:gd name="T51" fmla="*/ 1 h 234"/>
                <a:gd name="T52" fmla="*/ 0 w 193"/>
                <a:gd name="T53" fmla="*/ 1 h 234"/>
                <a:gd name="T54" fmla="*/ 0 w 193"/>
                <a:gd name="T55" fmla="*/ 1 h 234"/>
                <a:gd name="T56" fmla="*/ 0 w 193"/>
                <a:gd name="T57" fmla="*/ 1 h 234"/>
                <a:gd name="T58" fmla="*/ 0 w 193"/>
                <a:gd name="T59" fmla="*/ 1 h 234"/>
                <a:gd name="T60" fmla="*/ 0 w 193"/>
                <a:gd name="T61" fmla="*/ 1 h 234"/>
                <a:gd name="T62" fmla="*/ 0 w 193"/>
                <a:gd name="T63" fmla="*/ 1 h 234"/>
                <a:gd name="T64" fmla="*/ 0 w 193"/>
                <a:gd name="T65" fmla="*/ 1 h 234"/>
                <a:gd name="T66" fmla="*/ 0 w 193"/>
                <a:gd name="T67" fmla="*/ 1 h 234"/>
                <a:gd name="T68" fmla="*/ 0 w 193"/>
                <a:gd name="T69" fmla="*/ 0 h 2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3"/>
                <a:gd name="T106" fmla="*/ 0 h 234"/>
                <a:gd name="T107" fmla="*/ 193 w 193"/>
                <a:gd name="T108" fmla="*/ 234 h 2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3" h="234">
                  <a:moveTo>
                    <a:pt x="5" y="0"/>
                  </a:moveTo>
                  <a:lnTo>
                    <a:pt x="14" y="8"/>
                  </a:lnTo>
                  <a:lnTo>
                    <a:pt x="24" y="17"/>
                  </a:lnTo>
                  <a:lnTo>
                    <a:pt x="36" y="28"/>
                  </a:lnTo>
                  <a:lnTo>
                    <a:pt x="49" y="42"/>
                  </a:lnTo>
                  <a:lnTo>
                    <a:pt x="63" y="57"/>
                  </a:lnTo>
                  <a:lnTo>
                    <a:pt x="78" y="74"/>
                  </a:lnTo>
                  <a:lnTo>
                    <a:pt x="93" y="93"/>
                  </a:lnTo>
                  <a:lnTo>
                    <a:pt x="108" y="111"/>
                  </a:lnTo>
                  <a:lnTo>
                    <a:pt x="123" y="130"/>
                  </a:lnTo>
                  <a:lnTo>
                    <a:pt x="137" y="148"/>
                  </a:lnTo>
                  <a:lnTo>
                    <a:pt x="151" y="165"/>
                  </a:lnTo>
                  <a:lnTo>
                    <a:pt x="164" y="181"/>
                  </a:lnTo>
                  <a:lnTo>
                    <a:pt x="175" y="198"/>
                  </a:lnTo>
                  <a:lnTo>
                    <a:pt x="183" y="211"/>
                  </a:lnTo>
                  <a:lnTo>
                    <a:pt x="189" y="223"/>
                  </a:lnTo>
                  <a:lnTo>
                    <a:pt x="193" y="232"/>
                  </a:lnTo>
                  <a:lnTo>
                    <a:pt x="184" y="234"/>
                  </a:lnTo>
                  <a:lnTo>
                    <a:pt x="180" y="227"/>
                  </a:lnTo>
                  <a:lnTo>
                    <a:pt x="173" y="216"/>
                  </a:lnTo>
                  <a:lnTo>
                    <a:pt x="165" y="203"/>
                  </a:lnTo>
                  <a:lnTo>
                    <a:pt x="155" y="188"/>
                  </a:lnTo>
                  <a:lnTo>
                    <a:pt x="144" y="172"/>
                  </a:lnTo>
                  <a:lnTo>
                    <a:pt x="130" y="155"/>
                  </a:lnTo>
                  <a:lnTo>
                    <a:pt x="116" y="136"/>
                  </a:lnTo>
                  <a:lnTo>
                    <a:pt x="102" y="118"/>
                  </a:lnTo>
                  <a:lnTo>
                    <a:pt x="86" y="100"/>
                  </a:lnTo>
                  <a:lnTo>
                    <a:pt x="71" y="81"/>
                  </a:lnTo>
                  <a:lnTo>
                    <a:pt x="56" y="64"/>
                  </a:lnTo>
                  <a:lnTo>
                    <a:pt x="42" y="49"/>
                  </a:lnTo>
                  <a:lnTo>
                    <a:pt x="29" y="35"/>
                  </a:lnTo>
                  <a:lnTo>
                    <a:pt x="17" y="24"/>
                  </a:lnTo>
                  <a:lnTo>
                    <a:pt x="7" y="15"/>
                  </a:lnTo>
                  <a:lnTo>
                    <a:pt x="0" y="9"/>
                  </a:lnTo>
                  <a:lnTo>
                    <a:pt x="5" y="0"/>
                  </a:lnTo>
                  <a:close/>
                </a:path>
              </a:pathLst>
            </a:custGeom>
            <a:solidFill>
              <a:srgbClr val="000000"/>
            </a:solidFill>
            <a:ln w="9525">
              <a:noFill/>
              <a:round/>
            </a:ln>
          </p:spPr>
          <p:txBody>
            <a:bodyPr/>
            <a:lstStyle/>
            <a:p>
              <a:endParaRPr lang="zh-CN" altLang="en-US"/>
            </a:p>
          </p:txBody>
        </p:sp>
        <p:sp>
          <p:nvSpPr>
            <p:cNvPr id="17884" name="Freeform 623"/>
            <p:cNvSpPr/>
            <p:nvPr/>
          </p:nvSpPr>
          <p:spPr bwMode="auto">
            <a:xfrm>
              <a:off x="1483" y="2523"/>
              <a:ext cx="3" cy="4"/>
            </a:xfrm>
            <a:custGeom>
              <a:avLst/>
              <a:gdLst>
                <a:gd name="T0" fmla="*/ 0 w 7"/>
                <a:gd name="T1" fmla="*/ 0 h 9"/>
                <a:gd name="T2" fmla="*/ 0 w 7"/>
                <a:gd name="T3" fmla="*/ 0 h 9"/>
                <a:gd name="T4" fmla="*/ 0 w 7"/>
                <a:gd name="T5" fmla="*/ 0 h 9"/>
                <a:gd name="T6" fmla="*/ 0 w 7"/>
                <a:gd name="T7" fmla="*/ 0 h 9"/>
                <a:gd name="T8" fmla="*/ 0 w 7"/>
                <a:gd name="T9" fmla="*/ 0 h 9"/>
                <a:gd name="T10" fmla="*/ 0 w 7"/>
                <a:gd name="T11" fmla="*/ 0 h 9"/>
                <a:gd name="T12" fmla="*/ 0 60000 65536"/>
                <a:gd name="T13" fmla="*/ 0 60000 65536"/>
                <a:gd name="T14" fmla="*/ 0 60000 65536"/>
                <a:gd name="T15" fmla="*/ 0 60000 65536"/>
                <a:gd name="T16" fmla="*/ 0 60000 65536"/>
                <a:gd name="T17" fmla="*/ 0 60000 65536"/>
                <a:gd name="T18" fmla="*/ 0 w 7"/>
                <a:gd name="T19" fmla="*/ 0 h 9"/>
                <a:gd name="T20" fmla="*/ 7 w 7"/>
                <a:gd name="T21" fmla="*/ 9 h 9"/>
              </a:gdLst>
              <a:ahLst/>
              <a:cxnLst>
                <a:cxn ang="T12">
                  <a:pos x="T0" y="T1"/>
                </a:cxn>
                <a:cxn ang="T13">
                  <a:pos x="T2" y="T3"/>
                </a:cxn>
                <a:cxn ang="T14">
                  <a:pos x="T4" y="T5"/>
                </a:cxn>
                <a:cxn ang="T15">
                  <a:pos x="T6" y="T7"/>
                </a:cxn>
                <a:cxn ang="T16">
                  <a:pos x="T8" y="T9"/>
                </a:cxn>
                <a:cxn ang="T17">
                  <a:pos x="T10" y="T11"/>
                </a:cxn>
              </a:cxnLst>
              <a:rect l="T18" t="T19" r="T20" b="T21"/>
              <a:pathLst>
                <a:path w="7" h="9">
                  <a:moveTo>
                    <a:pt x="2" y="9"/>
                  </a:moveTo>
                  <a:lnTo>
                    <a:pt x="0" y="6"/>
                  </a:lnTo>
                  <a:lnTo>
                    <a:pt x="0" y="2"/>
                  </a:lnTo>
                  <a:lnTo>
                    <a:pt x="3" y="0"/>
                  </a:lnTo>
                  <a:lnTo>
                    <a:pt x="7" y="0"/>
                  </a:lnTo>
                  <a:lnTo>
                    <a:pt x="2" y="9"/>
                  </a:lnTo>
                  <a:close/>
                </a:path>
              </a:pathLst>
            </a:custGeom>
            <a:solidFill>
              <a:srgbClr val="000000"/>
            </a:solidFill>
            <a:ln w="9525">
              <a:noFill/>
              <a:round/>
            </a:ln>
          </p:spPr>
          <p:txBody>
            <a:bodyPr/>
            <a:lstStyle/>
            <a:p>
              <a:endParaRPr lang="zh-CN" altLang="en-US"/>
            </a:p>
          </p:txBody>
        </p:sp>
        <p:sp>
          <p:nvSpPr>
            <p:cNvPr id="17885" name="Freeform 624"/>
            <p:cNvSpPr/>
            <p:nvPr/>
          </p:nvSpPr>
          <p:spPr bwMode="auto">
            <a:xfrm>
              <a:off x="1115" y="2134"/>
              <a:ext cx="395" cy="755"/>
            </a:xfrm>
            <a:custGeom>
              <a:avLst/>
              <a:gdLst>
                <a:gd name="T0" fmla="*/ 0 w 792"/>
                <a:gd name="T1" fmla="*/ 1 h 1510"/>
                <a:gd name="T2" fmla="*/ 0 w 792"/>
                <a:gd name="T3" fmla="*/ 1 h 1510"/>
                <a:gd name="T4" fmla="*/ 0 w 792"/>
                <a:gd name="T5" fmla="*/ 1 h 1510"/>
                <a:gd name="T6" fmla="*/ 0 w 792"/>
                <a:gd name="T7" fmla="*/ 1 h 1510"/>
                <a:gd name="T8" fmla="*/ 0 w 792"/>
                <a:gd name="T9" fmla="*/ 1 h 1510"/>
                <a:gd name="T10" fmla="*/ 0 w 792"/>
                <a:gd name="T11" fmla="*/ 1 h 1510"/>
                <a:gd name="T12" fmla="*/ 0 w 792"/>
                <a:gd name="T13" fmla="*/ 1 h 1510"/>
                <a:gd name="T14" fmla="*/ 0 w 792"/>
                <a:gd name="T15" fmla="*/ 1 h 1510"/>
                <a:gd name="T16" fmla="*/ 0 w 792"/>
                <a:gd name="T17" fmla="*/ 1 h 1510"/>
                <a:gd name="T18" fmla="*/ 0 w 792"/>
                <a:gd name="T19" fmla="*/ 1 h 1510"/>
                <a:gd name="T20" fmla="*/ 0 w 792"/>
                <a:gd name="T21" fmla="*/ 1 h 1510"/>
                <a:gd name="T22" fmla="*/ 0 w 792"/>
                <a:gd name="T23" fmla="*/ 1 h 1510"/>
                <a:gd name="T24" fmla="*/ 0 w 792"/>
                <a:gd name="T25" fmla="*/ 1 h 1510"/>
                <a:gd name="T26" fmla="*/ 0 w 792"/>
                <a:gd name="T27" fmla="*/ 1 h 1510"/>
                <a:gd name="T28" fmla="*/ 0 w 792"/>
                <a:gd name="T29" fmla="*/ 1 h 1510"/>
                <a:gd name="T30" fmla="*/ 0 w 792"/>
                <a:gd name="T31" fmla="*/ 1 h 1510"/>
                <a:gd name="T32" fmla="*/ 0 w 792"/>
                <a:gd name="T33" fmla="*/ 1 h 1510"/>
                <a:gd name="T34" fmla="*/ 0 w 792"/>
                <a:gd name="T35" fmla="*/ 1 h 1510"/>
                <a:gd name="T36" fmla="*/ 0 w 792"/>
                <a:gd name="T37" fmla="*/ 1 h 1510"/>
                <a:gd name="T38" fmla="*/ 0 w 792"/>
                <a:gd name="T39" fmla="*/ 1 h 1510"/>
                <a:gd name="T40" fmla="*/ 0 w 792"/>
                <a:gd name="T41" fmla="*/ 1 h 1510"/>
                <a:gd name="T42" fmla="*/ 0 w 792"/>
                <a:gd name="T43" fmla="*/ 1 h 1510"/>
                <a:gd name="T44" fmla="*/ 0 w 792"/>
                <a:gd name="T45" fmla="*/ 1 h 1510"/>
                <a:gd name="T46" fmla="*/ 0 w 792"/>
                <a:gd name="T47" fmla="*/ 1 h 1510"/>
                <a:gd name="T48" fmla="*/ 0 w 792"/>
                <a:gd name="T49" fmla="*/ 1 h 1510"/>
                <a:gd name="T50" fmla="*/ 0 w 792"/>
                <a:gd name="T51" fmla="*/ 1 h 1510"/>
                <a:gd name="T52" fmla="*/ 0 w 792"/>
                <a:gd name="T53" fmla="*/ 1 h 1510"/>
                <a:gd name="T54" fmla="*/ 0 w 792"/>
                <a:gd name="T55" fmla="*/ 1 h 1510"/>
                <a:gd name="T56" fmla="*/ 0 w 792"/>
                <a:gd name="T57" fmla="*/ 1 h 1510"/>
                <a:gd name="T58" fmla="*/ 0 w 792"/>
                <a:gd name="T59" fmla="*/ 1 h 1510"/>
                <a:gd name="T60" fmla="*/ 0 w 792"/>
                <a:gd name="T61" fmla="*/ 1 h 1510"/>
                <a:gd name="T62" fmla="*/ 0 w 792"/>
                <a:gd name="T63" fmla="*/ 1 h 1510"/>
                <a:gd name="T64" fmla="*/ 0 w 792"/>
                <a:gd name="T65" fmla="*/ 1 h 1510"/>
                <a:gd name="T66" fmla="*/ 0 w 792"/>
                <a:gd name="T67" fmla="*/ 1 h 1510"/>
                <a:gd name="T68" fmla="*/ 0 w 792"/>
                <a:gd name="T69" fmla="*/ 1 h 1510"/>
                <a:gd name="T70" fmla="*/ 0 w 792"/>
                <a:gd name="T71" fmla="*/ 1 h 1510"/>
                <a:gd name="T72" fmla="*/ 0 w 792"/>
                <a:gd name="T73" fmla="*/ 1 h 1510"/>
                <a:gd name="T74" fmla="*/ 0 w 792"/>
                <a:gd name="T75" fmla="*/ 1 h 1510"/>
                <a:gd name="T76" fmla="*/ 0 w 792"/>
                <a:gd name="T77" fmla="*/ 1 h 1510"/>
                <a:gd name="T78" fmla="*/ 0 w 792"/>
                <a:gd name="T79" fmla="*/ 1 h 1510"/>
                <a:gd name="T80" fmla="*/ 0 w 792"/>
                <a:gd name="T81" fmla="*/ 1 h 1510"/>
                <a:gd name="T82" fmla="*/ 0 w 792"/>
                <a:gd name="T83" fmla="*/ 1 h 1510"/>
                <a:gd name="T84" fmla="*/ 0 w 792"/>
                <a:gd name="T85" fmla="*/ 1 h 1510"/>
                <a:gd name="T86" fmla="*/ 0 w 792"/>
                <a:gd name="T87" fmla="*/ 1 h 1510"/>
                <a:gd name="T88" fmla="*/ 0 w 792"/>
                <a:gd name="T89" fmla="*/ 1 h 1510"/>
                <a:gd name="T90" fmla="*/ 0 w 792"/>
                <a:gd name="T91" fmla="*/ 1 h 1510"/>
                <a:gd name="T92" fmla="*/ 0 w 792"/>
                <a:gd name="T93" fmla="*/ 1 h 1510"/>
                <a:gd name="T94" fmla="*/ 0 w 792"/>
                <a:gd name="T95" fmla="*/ 1 h 1510"/>
                <a:gd name="T96" fmla="*/ 0 w 792"/>
                <a:gd name="T97" fmla="*/ 1 h 1510"/>
                <a:gd name="T98" fmla="*/ 0 w 792"/>
                <a:gd name="T99" fmla="*/ 1 h 1510"/>
                <a:gd name="T100" fmla="*/ 0 w 792"/>
                <a:gd name="T101" fmla="*/ 1 h 1510"/>
                <a:gd name="T102" fmla="*/ 0 w 792"/>
                <a:gd name="T103" fmla="*/ 1 h 1510"/>
                <a:gd name="T104" fmla="*/ 0 w 792"/>
                <a:gd name="T105" fmla="*/ 1 h 1510"/>
                <a:gd name="T106" fmla="*/ 0 w 792"/>
                <a:gd name="T107" fmla="*/ 1 h 15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92"/>
                <a:gd name="T163" fmla="*/ 0 h 1510"/>
                <a:gd name="T164" fmla="*/ 792 w 792"/>
                <a:gd name="T165" fmla="*/ 1510 h 15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92" h="1510">
                  <a:moveTo>
                    <a:pt x="431" y="122"/>
                  </a:moveTo>
                  <a:lnTo>
                    <a:pt x="420" y="111"/>
                  </a:lnTo>
                  <a:lnTo>
                    <a:pt x="409" y="100"/>
                  </a:lnTo>
                  <a:lnTo>
                    <a:pt x="397" y="90"/>
                  </a:lnTo>
                  <a:lnTo>
                    <a:pt x="385" y="81"/>
                  </a:lnTo>
                  <a:lnTo>
                    <a:pt x="372" y="72"/>
                  </a:lnTo>
                  <a:lnTo>
                    <a:pt x="360" y="62"/>
                  </a:lnTo>
                  <a:lnTo>
                    <a:pt x="346" y="54"/>
                  </a:lnTo>
                  <a:lnTo>
                    <a:pt x="332" y="46"/>
                  </a:lnTo>
                  <a:lnTo>
                    <a:pt x="319" y="38"/>
                  </a:lnTo>
                  <a:lnTo>
                    <a:pt x="305" y="31"/>
                  </a:lnTo>
                  <a:lnTo>
                    <a:pt x="290" y="26"/>
                  </a:lnTo>
                  <a:lnTo>
                    <a:pt x="276" y="19"/>
                  </a:lnTo>
                  <a:lnTo>
                    <a:pt x="262" y="14"/>
                  </a:lnTo>
                  <a:lnTo>
                    <a:pt x="248" y="8"/>
                  </a:lnTo>
                  <a:lnTo>
                    <a:pt x="233" y="4"/>
                  </a:lnTo>
                  <a:lnTo>
                    <a:pt x="218" y="0"/>
                  </a:lnTo>
                  <a:lnTo>
                    <a:pt x="202" y="23"/>
                  </a:lnTo>
                  <a:lnTo>
                    <a:pt x="187" y="48"/>
                  </a:lnTo>
                  <a:lnTo>
                    <a:pt x="173" y="71"/>
                  </a:lnTo>
                  <a:lnTo>
                    <a:pt x="158" y="95"/>
                  </a:lnTo>
                  <a:lnTo>
                    <a:pt x="143" y="119"/>
                  </a:lnTo>
                  <a:lnTo>
                    <a:pt x="129" y="143"/>
                  </a:lnTo>
                  <a:lnTo>
                    <a:pt x="116" y="167"/>
                  </a:lnTo>
                  <a:lnTo>
                    <a:pt x="102" y="191"/>
                  </a:lnTo>
                  <a:lnTo>
                    <a:pt x="88" y="217"/>
                  </a:lnTo>
                  <a:lnTo>
                    <a:pt x="76" y="241"/>
                  </a:lnTo>
                  <a:lnTo>
                    <a:pt x="63" y="266"/>
                  </a:lnTo>
                  <a:lnTo>
                    <a:pt x="50" y="291"/>
                  </a:lnTo>
                  <a:lnTo>
                    <a:pt x="37" y="317"/>
                  </a:lnTo>
                  <a:lnTo>
                    <a:pt x="26" y="342"/>
                  </a:lnTo>
                  <a:lnTo>
                    <a:pt x="13" y="367"/>
                  </a:lnTo>
                  <a:lnTo>
                    <a:pt x="0" y="392"/>
                  </a:lnTo>
                  <a:lnTo>
                    <a:pt x="14" y="433"/>
                  </a:lnTo>
                  <a:lnTo>
                    <a:pt x="30" y="471"/>
                  </a:lnTo>
                  <a:lnTo>
                    <a:pt x="47" y="509"/>
                  </a:lnTo>
                  <a:lnTo>
                    <a:pt x="65" y="544"/>
                  </a:lnTo>
                  <a:lnTo>
                    <a:pt x="86" y="580"/>
                  </a:lnTo>
                  <a:lnTo>
                    <a:pt x="107" y="614"/>
                  </a:lnTo>
                  <a:lnTo>
                    <a:pt x="128" y="648"/>
                  </a:lnTo>
                  <a:lnTo>
                    <a:pt x="151" y="681"/>
                  </a:lnTo>
                  <a:lnTo>
                    <a:pt x="174" y="714"/>
                  </a:lnTo>
                  <a:lnTo>
                    <a:pt x="197" y="747"/>
                  </a:lnTo>
                  <a:lnTo>
                    <a:pt x="221" y="779"/>
                  </a:lnTo>
                  <a:lnTo>
                    <a:pt x="244" y="811"/>
                  </a:lnTo>
                  <a:lnTo>
                    <a:pt x="267" y="843"/>
                  </a:lnTo>
                  <a:lnTo>
                    <a:pt x="290" y="875"/>
                  </a:lnTo>
                  <a:lnTo>
                    <a:pt x="313" y="908"/>
                  </a:lnTo>
                  <a:lnTo>
                    <a:pt x="335" y="941"/>
                  </a:lnTo>
                  <a:lnTo>
                    <a:pt x="332" y="963"/>
                  </a:lnTo>
                  <a:lnTo>
                    <a:pt x="332" y="983"/>
                  </a:lnTo>
                  <a:lnTo>
                    <a:pt x="333" y="1002"/>
                  </a:lnTo>
                  <a:lnTo>
                    <a:pt x="337" y="1020"/>
                  </a:lnTo>
                  <a:lnTo>
                    <a:pt x="341" y="1037"/>
                  </a:lnTo>
                  <a:lnTo>
                    <a:pt x="348" y="1054"/>
                  </a:lnTo>
                  <a:lnTo>
                    <a:pt x="355" y="1068"/>
                  </a:lnTo>
                  <a:lnTo>
                    <a:pt x="364" y="1083"/>
                  </a:lnTo>
                  <a:lnTo>
                    <a:pt x="374" y="1098"/>
                  </a:lnTo>
                  <a:lnTo>
                    <a:pt x="386" y="1112"/>
                  </a:lnTo>
                  <a:lnTo>
                    <a:pt x="397" y="1126"/>
                  </a:lnTo>
                  <a:lnTo>
                    <a:pt x="411" y="1141"/>
                  </a:lnTo>
                  <a:lnTo>
                    <a:pt x="425" y="1155"/>
                  </a:lnTo>
                  <a:lnTo>
                    <a:pt x="439" y="1170"/>
                  </a:lnTo>
                  <a:lnTo>
                    <a:pt x="454" y="1186"/>
                  </a:lnTo>
                  <a:lnTo>
                    <a:pt x="470" y="1202"/>
                  </a:lnTo>
                  <a:lnTo>
                    <a:pt x="466" y="1213"/>
                  </a:lnTo>
                  <a:lnTo>
                    <a:pt x="461" y="1224"/>
                  </a:lnTo>
                  <a:lnTo>
                    <a:pt x="456" y="1235"/>
                  </a:lnTo>
                  <a:lnTo>
                    <a:pt x="453" y="1246"/>
                  </a:lnTo>
                  <a:lnTo>
                    <a:pt x="448" y="1256"/>
                  </a:lnTo>
                  <a:lnTo>
                    <a:pt x="445" y="1267"/>
                  </a:lnTo>
                  <a:lnTo>
                    <a:pt x="442" y="1278"/>
                  </a:lnTo>
                  <a:lnTo>
                    <a:pt x="438" y="1289"/>
                  </a:lnTo>
                  <a:lnTo>
                    <a:pt x="428" y="1294"/>
                  </a:lnTo>
                  <a:lnTo>
                    <a:pt x="418" y="1300"/>
                  </a:lnTo>
                  <a:lnTo>
                    <a:pt x="407" y="1304"/>
                  </a:lnTo>
                  <a:lnTo>
                    <a:pt x="397" y="1309"/>
                  </a:lnTo>
                  <a:lnTo>
                    <a:pt x="387" y="1314"/>
                  </a:lnTo>
                  <a:lnTo>
                    <a:pt x="378" y="1320"/>
                  </a:lnTo>
                  <a:lnTo>
                    <a:pt x="369" y="1327"/>
                  </a:lnTo>
                  <a:lnTo>
                    <a:pt x="360" y="1334"/>
                  </a:lnTo>
                  <a:lnTo>
                    <a:pt x="355" y="1341"/>
                  </a:lnTo>
                  <a:lnTo>
                    <a:pt x="353" y="1349"/>
                  </a:lnTo>
                  <a:lnTo>
                    <a:pt x="353" y="1358"/>
                  </a:lnTo>
                  <a:lnTo>
                    <a:pt x="356" y="1364"/>
                  </a:lnTo>
                  <a:lnTo>
                    <a:pt x="365" y="1367"/>
                  </a:lnTo>
                  <a:lnTo>
                    <a:pt x="376" y="1370"/>
                  </a:lnTo>
                  <a:lnTo>
                    <a:pt x="386" y="1371"/>
                  </a:lnTo>
                  <a:lnTo>
                    <a:pt x="396" y="1372"/>
                  </a:lnTo>
                  <a:lnTo>
                    <a:pt x="406" y="1372"/>
                  </a:lnTo>
                  <a:lnTo>
                    <a:pt x="417" y="1372"/>
                  </a:lnTo>
                  <a:lnTo>
                    <a:pt x="427" y="1372"/>
                  </a:lnTo>
                  <a:lnTo>
                    <a:pt x="438" y="1373"/>
                  </a:lnTo>
                  <a:lnTo>
                    <a:pt x="437" y="1382"/>
                  </a:lnTo>
                  <a:lnTo>
                    <a:pt x="435" y="1392"/>
                  </a:lnTo>
                  <a:lnTo>
                    <a:pt x="431" y="1402"/>
                  </a:lnTo>
                  <a:lnTo>
                    <a:pt x="430" y="1411"/>
                  </a:lnTo>
                  <a:lnTo>
                    <a:pt x="428" y="1421"/>
                  </a:lnTo>
                  <a:lnTo>
                    <a:pt x="428" y="1431"/>
                  </a:lnTo>
                  <a:lnTo>
                    <a:pt x="429" y="1439"/>
                  </a:lnTo>
                  <a:lnTo>
                    <a:pt x="433" y="1447"/>
                  </a:lnTo>
                  <a:lnTo>
                    <a:pt x="436" y="1452"/>
                  </a:lnTo>
                  <a:lnTo>
                    <a:pt x="442" y="1455"/>
                  </a:lnTo>
                  <a:lnTo>
                    <a:pt x="448" y="1457"/>
                  </a:lnTo>
                  <a:lnTo>
                    <a:pt x="455" y="1457"/>
                  </a:lnTo>
                  <a:lnTo>
                    <a:pt x="462" y="1457"/>
                  </a:lnTo>
                  <a:lnTo>
                    <a:pt x="470" y="1457"/>
                  </a:lnTo>
                  <a:lnTo>
                    <a:pt x="477" y="1457"/>
                  </a:lnTo>
                  <a:lnTo>
                    <a:pt x="484" y="1458"/>
                  </a:lnTo>
                  <a:lnTo>
                    <a:pt x="487" y="1461"/>
                  </a:lnTo>
                  <a:lnTo>
                    <a:pt x="493" y="1464"/>
                  </a:lnTo>
                  <a:lnTo>
                    <a:pt x="498" y="1466"/>
                  </a:lnTo>
                  <a:lnTo>
                    <a:pt x="503" y="1470"/>
                  </a:lnTo>
                  <a:lnTo>
                    <a:pt x="509" y="1472"/>
                  </a:lnTo>
                  <a:lnTo>
                    <a:pt x="513" y="1473"/>
                  </a:lnTo>
                  <a:lnTo>
                    <a:pt x="519" y="1474"/>
                  </a:lnTo>
                  <a:lnTo>
                    <a:pt x="523" y="1473"/>
                  </a:lnTo>
                  <a:lnTo>
                    <a:pt x="548" y="1464"/>
                  </a:lnTo>
                  <a:lnTo>
                    <a:pt x="570" y="1452"/>
                  </a:lnTo>
                  <a:lnTo>
                    <a:pt x="591" y="1441"/>
                  </a:lnTo>
                  <a:lnTo>
                    <a:pt x="610" y="1427"/>
                  </a:lnTo>
                  <a:lnTo>
                    <a:pt x="627" y="1413"/>
                  </a:lnTo>
                  <a:lnTo>
                    <a:pt x="645" y="1397"/>
                  </a:lnTo>
                  <a:lnTo>
                    <a:pt x="661" y="1381"/>
                  </a:lnTo>
                  <a:lnTo>
                    <a:pt x="678" y="1364"/>
                  </a:lnTo>
                  <a:lnTo>
                    <a:pt x="680" y="1367"/>
                  </a:lnTo>
                  <a:lnTo>
                    <a:pt x="683" y="1371"/>
                  </a:lnTo>
                  <a:lnTo>
                    <a:pt x="686" y="1374"/>
                  </a:lnTo>
                  <a:lnTo>
                    <a:pt x="689" y="1379"/>
                  </a:lnTo>
                  <a:lnTo>
                    <a:pt x="684" y="1393"/>
                  </a:lnTo>
                  <a:lnTo>
                    <a:pt x="679" y="1406"/>
                  </a:lnTo>
                  <a:lnTo>
                    <a:pt x="673" y="1420"/>
                  </a:lnTo>
                  <a:lnTo>
                    <a:pt x="667" y="1434"/>
                  </a:lnTo>
                  <a:lnTo>
                    <a:pt x="663" y="1448"/>
                  </a:lnTo>
                  <a:lnTo>
                    <a:pt x="659" y="1462"/>
                  </a:lnTo>
                  <a:lnTo>
                    <a:pt x="657" y="1477"/>
                  </a:lnTo>
                  <a:lnTo>
                    <a:pt x="656" y="1490"/>
                  </a:lnTo>
                  <a:lnTo>
                    <a:pt x="657" y="1496"/>
                  </a:lnTo>
                  <a:lnTo>
                    <a:pt x="661" y="1501"/>
                  </a:lnTo>
                  <a:lnTo>
                    <a:pt x="666" y="1504"/>
                  </a:lnTo>
                  <a:lnTo>
                    <a:pt x="673" y="1508"/>
                  </a:lnTo>
                  <a:lnTo>
                    <a:pt x="680" y="1509"/>
                  </a:lnTo>
                  <a:lnTo>
                    <a:pt x="687" y="1510"/>
                  </a:lnTo>
                  <a:lnTo>
                    <a:pt x="692" y="1509"/>
                  </a:lnTo>
                  <a:lnTo>
                    <a:pt x="697" y="1505"/>
                  </a:lnTo>
                  <a:lnTo>
                    <a:pt x="708" y="1493"/>
                  </a:lnTo>
                  <a:lnTo>
                    <a:pt x="719" y="1478"/>
                  </a:lnTo>
                  <a:lnTo>
                    <a:pt x="727" y="1463"/>
                  </a:lnTo>
                  <a:lnTo>
                    <a:pt x="736" y="1447"/>
                  </a:lnTo>
                  <a:lnTo>
                    <a:pt x="743" y="1431"/>
                  </a:lnTo>
                  <a:lnTo>
                    <a:pt x="751" y="1415"/>
                  </a:lnTo>
                  <a:lnTo>
                    <a:pt x="759" y="1398"/>
                  </a:lnTo>
                  <a:lnTo>
                    <a:pt x="767" y="1383"/>
                  </a:lnTo>
                  <a:lnTo>
                    <a:pt x="770" y="1371"/>
                  </a:lnTo>
                  <a:lnTo>
                    <a:pt x="773" y="1357"/>
                  </a:lnTo>
                  <a:lnTo>
                    <a:pt x="777" y="1344"/>
                  </a:lnTo>
                  <a:lnTo>
                    <a:pt x="779" y="1332"/>
                  </a:lnTo>
                  <a:lnTo>
                    <a:pt x="783" y="1318"/>
                  </a:lnTo>
                  <a:lnTo>
                    <a:pt x="785" y="1305"/>
                  </a:lnTo>
                  <a:lnTo>
                    <a:pt x="786" y="1291"/>
                  </a:lnTo>
                  <a:lnTo>
                    <a:pt x="788" y="1278"/>
                  </a:lnTo>
                  <a:lnTo>
                    <a:pt x="789" y="1265"/>
                  </a:lnTo>
                  <a:lnTo>
                    <a:pt x="790" y="1251"/>
                  </a:lnTo>
                  <a:lnTo>
                    <a:pt x="792" y="1237"/>
                  </a:lnTo>
                  <a:lnTo>
                    <a:pt x="792" y="1225"/>
                  </a:lnTo>
                  <a:lnTo>
                    <a:pt x="792" y="1211"/>
                  </a:lnTo>
                  <a:lnTo>
                    <a:pt x="792" y="1197"/>
                  </a:lnTo>
                  <a:lnTo>
                    <a:pt x="792" y="1183"/>
                  </a:lnTo>
                  <a:lnTo>
                    <a:pt x="790" y="1170"/>
                  </a:lnTo>
                  <a:lnTo>
                    <a:pt x="773" y="1150"/>
                  </a:lnTo>
                  <a:lnTo>
                    <a:pt x="756" y="1131"/>
                  </a:lnTo>
                  <a:lnTo>
                    <a:pt x="739" y="1112"/>
                  </a:lnTo>
                  <a:lnTo>
                    <a:pt x="721" y="1094"/>
                  </a:lnTo>
                  <a:lnTo>
                    <a:pt x="703" y="1077"/>
                  </a:lnTo>
                  <a:lnTo>
                    <a:pt x="686" y="1059"/>
                  </a:lnTo>
                  <a:lnTo>
                    <a:pt x="667" y="1043"/>
                  </a:lnTo>
                  <a:lnTo>
                    <a:pt x="649" y="1027"/>
                  </a:lnTo>
                  <a:lnTo>
                    <a:pt x="631" y="1012"/>
                  </a:lnTo>
                  <a:lnTo>
                    <a:pt x="613" y="997"/>
                  </a:lnTo>
                  <a:lnTo>
                    <a:pt x="593" y="983"/>
                  </a:lnTo>
                  <a:lnTo>
                    <a:pt x="575" y="970"/>
                  </a:lnTo>
                  <a:lnTo>
                    <a:pt x="557" y="957"/>
                  </a:lnTo>
                  <a:lnTo>
                    <a:pt x="539" y="944"/>
                  </a:lnTo>
                  <a:lnTo>
                    <a:pt x="520" y="933"/>
                  </a:lnTo>
                  <a:lnTo>
                    <a:pt x="502" y="921"/>
                  </a:lnTo>
                  <a:lnTo>
                    <a:pt x="487" y="886"/>
                  </a:lnTo>
                  <a:lnTo>
                    <a:pt x="472" y="850"/>
                  </a:lnTo>
                  <a:lnTo>
                    <a:pt x="458" y="814"/>
                  </a:lnTo>
                  <a:lnTo>
                    <a:pt x="443" y="779"/>
                  </a:lnTo>
                  <a:lnTo>
                    <a:pt x="429" y="743"/>
                  </a:lnTo>
                  <a:lnTo>
                    <a:pt x="414" y="707"/>
                  </a:lnTo>
                  <a:lnTo>
                    <a:pt x="399" y="672"/>
                  </a:lnTo>
                  <a:lnTo>
                    <a:pt x="385" y="636"/>
                  </a:lnTo>
                  <a:lnTo>
                    <a:pt x="370" y="601"/>
                  </a:lnTo>
                  <a:lnTo>
                    <a:pt x="355" y="565"/>
                  </a:lnTo>
                  <a:lnTo>
                    <a:pt x="340" y="529"/>
                  </a:lnTo>
                  <a:lnTo>
                    <a:pt x="327" y="494"/>
                  </a:lnTo>
                  <a:lnTo>
                    <a:pt x="312" y="458"/>
                  </a:lnTo>
                  <a:lnTo>
                    <a:pt x="297" y="423"/>
                  </a:lnTo>
                  <a:lnTo>
                    <a:pt x="282" y="388"/>
                  </a:lnTo>
                  <a:lnTo>
                    <a:pt x="267" y="352"/>
                  </a:lnTo>
                  <a:lnTo>
                    <a:pt x="275" y="336"/>
                  </a:lnTo>
                  <a:lnTo>
                    <a:pt x="283" y="320"/>
                  </a:lnTo>
                  <a:lnTo>
                    <a:pt x="292" y="305"/>
                  </a:lnTo>
                  <a:lnTo>
                    <a:pt x="301" y="290"/>
                  </a:lnTo>
                  <a:lnTo>
                    <a:pt x="311" y="275"/>
                  </a:lnTo>
                  <a:lnTo>
                    <a:pt x="320" y="261"/>
                  </a:lnTo>
                  <a:lnTo>
                    <a:pt x="330" y="246"/>
                  </a:lnTo>
                  <a:lnTo>
                    <a:pt x="341" y="233"/>
                  </a:lnTo>
                  <a:lnTo>
                    <a:pt x="352" y="219"/>
                  </a:lnTo>
                  <a:lnTo>
                    <a:pt x="362" y="205"/>
                  </a:lnTo>
                  <a:lnTo>
                    <a:pt x="373" y="191"/>
                  </a:lnTo>
                  <a:lnTo>
                    <a:pt x="385" y="177"/>
                  </a:lnTo>
                  <a:lnTo>
                    <a:pt x="396" y="164"/>
                  </a:lnTo>
                  <a:lnTo>
                    <a:pt x="407" y="150"/>
                  </a:lnTo>
                  <a:lnTo>
                    <a:pt x="420" y="136"/>
                  </a:lnTo>
                  <a:lnTo>
                    <a:pt x="431" y="122"/>
                  </a:lnTo>
                  <a:close/>
                </a:path>
              </a:pathLst>
            </a:custGeom>
            <a:solidFill>
              <a:srgbClr val="FFCC99"/>
            </a:solidFill>
            <a:ln w="9525">
              <a:noFill/>
              <a:round/>
            </a:ln>
          </p:spPr>
          <p:txBody>
            <a:bodyPr/>
            <a:lstStyle/>
            <a:p>
              <a:endParaRPr lang="zh-CN" altLang="en-US"/>
            </a:p>
          </p:txBody>
        </p:sp>
        <p:sp>
          <p:nvSpPr>
            <p:cNvPr id="17886" name="Freeform 625"/>
            <p:cNvSpPr/>
            <p:nvPr/>
          </p:nvSpPr>
          <p:spPr bwMode="auto">
            <a:xfrm>
              <a:off x="1220" y="2130"/>
              <a:ext cx="114" cy="69"/>
            </a:xfrm>
            <a:custGeom>
              <a:avLst/>
              <a:gdLst>
                <a:gd name="T0" fmla="*/ 0 w 228"/>
                <a:gd name="T1" fmla="*/ 1 h 138"/>
                <a:gd name="T2" fmla="*/ 1 w 228"/>
                <a:gd name="T3" fmla="*/ 0 h 138"/>
                <a:gd name="T4" fmla="*/ 1 w 228"/>
                <a:gd name="T5" fmla="*/ 1 h 138"/>
                <a:gd name="T6" fmla="*/ 1 w 228"/>
                <a:gd name="T7" fmla="*/ 1 h 138"/>
                <a:gd name="T8" fmla="*/ 1 w 228"/>
                <a:gd name="T9" fmla="*/ 1 h 138"/>
                <a:gd name="T10" fmla="*/ 1 w 228"/>
                <a:gd name="T11" fmla="*/ 1 h 138"/>
                <a:gd name="T12" fmla="*/ 1 w 228"/>
                <a:gd name="T13" fmla="*/ 1 h 138"/>
                <a:gd name="T14" fmla="*/ 1 w 228"/>
                <a:gd name="T15" fmla="*/ 1 h 138"/>
                <a:gd name="T16" fmla="*/ 1 w 228"/>
                <a:gd name="T17" fmla="*/ 1 h 138"/>
                <a:gd name="T18" fmla="*/ 1 w 228"/>
                <a:gd name="T19" fmla="*/ 1 h 138"/>
                <a:gd name="T20" fmla="*/ 1 w 228"/>
                <a:gd name="T21" fmla="*/ 1 h 138"/>
                <a:gd name="T22" fmla="*/ 1 w 228"/>
                <a:gd name="T23" fmla="*/ 1 h 138"/>
                <a:gd name="T24" fmla="*/ 1 w 228"/>
                <a:gd name="T25" fmla="*/ 1 h 138"/>
                <a:gd name="T26" fmla="*/ 1 w 228"/>
                <a:gd name="T27" fmla="*/ 1 h 138"/>
                <a:gd name="T28" fmla="*/ 1 w 228"/>
                <a:gd name="T29" fmla="*/ 1 h 138"/>
                <a:gd name="T30" fmla="*/ 1 w 228"/>
                <a:gd name="T31" fmla="*/ 1 h 138"/>
                <a:gd name="T32" fmla="*/ 1 w 228"/>
                <a:gd name="T33" fmla="*/ 1 h 138"/>
                <a:gd name="T34" fmla="*/ 1 w 228"/>
                <a:gd name="T35" fmla="*/ 1 h 138"/>
                <a:gd name="T36" fmla="*/ 1 w 228"/>
                <a:gd name="T37" fmla="*/ 1 h 138"/>
                <a:gd name="T38" fmla="*/ 1 w 228"/>
                <a:gd name="T39" fmla="*/ 1 h 138"/>
                <a:gd name="T40" fmla="*/ 1 w 228"/>
                <a:gd name="T41" fmla="*/ 1 h 138"/>
                <a:gd name="T42" fmla="*/ 1 w 228"/>
                <a:gd name="T43" fmla="*/ 1 h 138"/>
                <a:gd name="T44" fmla="*/ 1 w 228"/>
                <a:gd name="T45" fmla="*/ 1 h 138"/>
                <a:gd name="T46" fmla="*/ 1 w 228"/>
                <a:gd name="T47" fmla="*/ 1 h 138"/>
                <a:gd name="T48" fmla="*/ 1 w 228"/>
                <a:gd name="T49" fmla="*/ 1 h 138"/>
                <a:gd name="T50" fmla="*/ 1 w 228"/>
                <a:gd name="T51" fmla="*/ 1 h 138"/>
                <a:gd name="T52" fmla="*/ 1 w 228"/>
                <a:gd name="T53" fmla="*/ 1 h 138"/>
                <a:gd name="T54" fmla="*/ 1 w 228"/>
                <a:gd name="T55" fmla="*/ 1 h 138"/>
                <a:gd name="T56" fmla="*/ 1 w 228"/>
                <a:gd name="T57" fmla="*/ 1 h 138"/>
                <a:gd name="T58" fmla="*/ 1 w 228"/>
                <a:gd name="T59" fmla="*/ 1 h 138"/>
                <a:gd name="T60" fmla="*/ 1 w 228"/>
                <a:gd name="T61" fmla="*/ 1 h 138"/>
                <a:gd name="T62" fmla="*/ 1 w 228"/>
                <a:gd name="T63" fmla="*/ 1 h 138"/>
                <a:gd name="T64" fmla="*/ 1 w 228"/>
                <a:gd name="T65" fmla="*/ 1 h 138"/>
                <a:gd name="T66" fmla="*/ 1 w 228"/>
                <a:gd name="T67" fmla="*/ 1 h 138"/>
                <a:gd name="T68" fmla="*/ 1 w 228"/>
                <a:gd name="T69" fmla="*/ 1 h 138"/>
                <a:gd name="T70" fmla="*/ 1 w 228"/>
                <a:gd name="T71" fmla="*/ 1 h 138"/>
                <a:gd name="T72" fmla="*/ 1 w 228"/>
                <a:gd name="T73" fmla="*/ 1 h 138"/>
                <a:gd name="T74" fmla="*/ 0 w 228"/>
                <a:gd name="T75" fmla="*/ 1 h 138"/>
                <a:gd name="T76" fmla="*/ 0 w 228"/>
                <a:gd name="T77" fmla="*/ 1 h 138"/>
                <a:gd name="T78" fmla="*/ 1 w 228"/>
                <a:gd name="T79" fmla="*/ 1 h 138"/>
                <a:gd name="T80" fmla="*/ 1 w 228"/>
                <a:gd name="T81" fmla="*/ 0 h 138"/>
                <a:gd name="T82" fmla="*/ 0 w 228"/>
                <a:gd name="T83" fmla="*/ 1 h 1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138"/>
                <a:gd name="T128" fmla="*/ 228 w 228"/>
                <a:gd name="T129" fmla="*/ 138 h 1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138">
                  <a:moveTo>
                    <a:pt x="0" y="4"/>
                  </a:moveTo>
                  <a:lnTo>
                    <a:pt x="11" y="0"/>
                  </a:lnTo>
                  <a:lnTo>
                    <a:pt x="25" y="4"/>
                  </a:lnTo>
                  <a:lnTo>
                    <a:pt x="41" y="8"/>
                  </a:lnTo>
                  <a:lnTo>
                    <a:pt x="55" y="14"/>
                  </a:lnTo>
                  <a:lnTo>
                    <a:pt x="70" y="19"/>
                  </a:lnTo>
                  <a:lnTo>
                    <a:pt x="85" y="25"/>
                  </a:lnTo>
                  <a:lnTo>
                    <a:pt x="99" y="31"/>
                  </a:lnTo>
                  <a:lnTo>
                    <a:pt x="113" y="38"/>
                  </a:lnTo>
                  <a:lnTo>
                    <a:pt x="127" y="46"/>
                  </a:lnTo>
                  <a:lnTo>
                    <a:pt x="140" y="54"/>
                  </a:lnTo>
                  <a:lnTo>
                    <a:pt x="155" y="63"/>
                  </a:lnTo>
                  <a:lnTo>
                    <a:pt x="168" y="73"/>
                  </a:lnTo>
                  <a:lnTo>
                    <a:pt x="180" y="82"/>
                  </a:lnTo>
                  <a:lnTo>
                    <a:pt x="194" y="91"/>
                  </a:lnTo>
                  <a:lnTo>
                    <a:pt x="205" y="103"/>
                  </a:lnTo>
                  <a:lnTo>
                    <a:pt x="217" y="113"/>
                  </a:lnTo>
                  <a:lnTo>
                    <a:pt x="228" y="124"/>
                  </a:lnTo>
                  <a:lnTo>
                    <a:pt x="215" y="138"/>
                  </a:lnTo>
                  <a:lnTo>
                    <a:pt x="203" y="127"/>
                  </a:lnTo>
                  <a:lnTo>
                    <a:pt x="192" y="116"/>
                  </a:lnTo>
                  <a:lnTo>
                    <a:pt x="180" y="107"/>
                  </a:lnTo>
                  <a:lnTo>
                    <a:pt x="169" y="98"/>
                  </a:lnTo>
                  <a:lnTo>
                    <a:pt x="156" y="89"/>
                  </a:lnTo>
                  <a:lnTo>
                    <a:pt x="144" y="80"/>
                  </a:lnTo>
                  <a:lnTo>
                    <a:pt x="131" y="73"/>
                  </a:lnTo>
                  <a:lnTo>
                    <a:pt x="118" y="65"/>
                  </a:lnTo>
                  <a:lnTo>
                    <a:pt x="104" y="57"/>
                  </a:lnTo>
                  <a:lnTo>
                    <a:pt x="90" y="50"/>
                  </a:lnTo>
                  <a:lnTo>
                    <a:pt x="75" y="44"/>
                  </a:lnTo>
                  <a:lnTo>
                    <a:pt x="63" y="37"/>
                  </a:lnTo>
                  <a:lnTo>
                    <a:pt x="48" y="32"/>
                  </a:lnTo>
                  <a:lnTo>
                    <a:pt x="34" y="27"/>
                  </a:lnTo>
                  <a:lnTo>
                    <a:pt x="21" y="22"/>
                  </a:lnTo>
                  <a:lnTo>
                    <a:pt x="6" y="19"/>
                  </a:lnTo>
                  <a:lnTo>
                    <a:pt x="16" y="15"/>
                  </a:lnTo>
                  <a:lnTo>
                    <a:pt x="6" y="19"/>
                  </a:lnTo>
                  <a:lnTo>
                    <a:pt x="0" y="14"/>
                  </a:lnTo>
                  <a:lnTo>
                    <a:pt x="0" y="7"/>
                  </a:lnTo>
                  <a:lnTo>
                    <a:pt x="4" y="1"/>
                  </a:lnTo>
                  <a:lnTo>
                    <a:pt x="11" y="0"/>
                  </a:lnTo>
                  <a:lnTo>
                    <a:pt x="0" y="4"/>
                  </a:lnTo>
                  <a:close/>
                </a:path>
              </a:pathLst>
            </a:custGeom>
            <a:solidFill>
              <a:srgbClr val="000000"/>
            </a:solidFill>
            <a:ln w="9525">
              <a:noFill/>
              <a:round/>
            </a:ln>
          </p:spPr>
          <p:txBody>
            <a:bodyPr/>
            <a:lstStyle/>
            <a:p>
              <a:endParaRPr lang="zh-CN" altLang="en-US"/>
            </a:p>
          </p:txBody>
        </p:sp>
        <p:sp>
          <p:nvSpPr>
            <p:cNvPr id="17887" name="Freeform 626"/>
            <p:cNvSpPr/>
            <p:nvPr/>
          </p:nvSpPr>
          <p:spPr bwMode="auto">
            <a:xfrm>
              <a:off x="1110" y="2131"/>
              <a:ext cx="118" cy="204"/>
            </a:xfrm>
            <a:custGeom>
              <a:avLst/>
              <a:gdLst>
                <a:gd name="T0" fmla="*/ 0 w 235"/>
                <a:gd name="T1" fmla="*/ 1 h 407"/>
                <a:gd name="T2" fmla="*/ 0 w 235"/>
                <a:gd name="T3" fmla="*/ 1 h 407"/>
                <a:gd name="T4" fmla="*/ 1 w 235"/>
                <a:gd name="T5" fmla="*/ 1 h 407"/>
                <a:gd name="T6" fmla="*/ 1 w 235"/>
                <a:gd name="T7" fmla="*/ 1 h 407"/>
                <a:gd name="T8" fmla="*/ 1 w 235"/>
                <a:gd name="T9" fmla="*/ 1 h 407"/>
                <a:gd name="T10" fmla="*/ 1 w 235"/>
                <a:gd name="T11" fmla="*/ 1 h 407"/>
                <a:gd name="T12" fmla="*/ 1 w 235"/>
                <a:gd name="T13" fmla="*/ 1 h 407"/>
                <a:gd name="T14" fmla="*/ 1 w 235"/>
                <a:gd name="T15" fmla="*/ 1 h 407"/>
                <a:gd name="T16" fmla="*/ 1 w 235"/>
                <a:gd name="T17" fmla="*/ 1 h 407"/>
                <a:gd name="T18" fmla="*/ 1 w 235"/>
                <a:gd name="T19" fmla="*/ 1 h 407"/>
                <a:gd name="T20" fmla="*/ 1 w 235"/>
                <a:gd name="T21" fmla="*/ 1 h 407"/>
                <a:gd name="T22" fmla="*/ 1 w 235"/>
                <a:gd name="T23" fmla="*/ 1 h 407"/>
                <a:gd name="T24" fmla="*/ 1 w 235"/>
                <a:gd name="T25" fmla="*/ 1 h 407"/>
                <a:gd name="T26" fmla="*/ 1 w 235"/>
                <a:gd name="T27" fmla="*/ 1 h 407"/>
                <a:gd name="T28" fmla="*/ 1 w 235"/>
                <a:gd name="T29" fmla="*/ 1 h 407"/>
                <a:gd name="T30" fmla="*/ 1 w 235"/>
                <a:gd name="T31" fmla="*/ 1 h 407"/>
                <a:gd name="T32" fmla="*/ 1 w 235"/>
                <a:gd name="T33" fmla="*/ 1 h 407"/>
                <a:gd name="T34" fmla="*/ 1 w 235"/>
                <a:gd name="T35" fmla="*/ 0 h 407"/>
                <a:gd name="T36" fmla="*/ 1 w 235"/>
                <a:gd name="T37" fmla="*/ 1 h 407"/>
                <a:gd name="T38" fmla="*/ 1 w 235"/>
                <a:gd name="T39" fmla="*/ 1 h 407"/>
                <a:gd name="T40" fmla="*/ 1 w 235"/>
                <a:gd name="T41" fmla="*/ 1 h 407"/>
                <a:gd name="T42" fmla="*/ 1 w 235"/>
                <a:gd name="T43" fmla="*/ 1 h 407"/>
                <a:gd name="T44" fmla="*/ 1 w 235"/>
                <a:gd name="T45" fmla="*/ 1 h 407"/>
                <a:gd name="T46" fmla="*/ 1 w 235"/>
                <a:gd name="T47" fmla="*/ 1 h 407"/>
                <a:gd name="T48" fmla="*/ 1 w 235"/>
                <a:gd name="T49" fmla="*/ 1 h 407"/>
                <a:gd name="T50" fmla="*/ 1 w 235"/>
                <a:gd name="T51" fmla="*/ 1 h 407"/>
                <a:gd name="T52" fmla="*/ 1 w 235"/>
                <a:gd name="T53" fmla="*/ 1 h 407"/>
                <a:gd name="T54" fmla="*/ 1 w 235"/>
                <a:gd name="T55" fmla="*/ 1 h 407"/>
                <a:gd name="T56" fmla="*/ 1 w 235"/>
                <a:gd name="T57" fmla="*/ 1 h 407"/>
                <a:gd name="T58" fmla="*/ 1 w 235"/>
                <a:gd name="T59" fmla="*/ 1 h 407"/>
                <a:gd name="T60" fmla="*/ 1 w 235"/>
                <a:gd name="T61" fmla="*/ 1 h 407"/>
                <a:gd name="T62" fmla="*/ 1 w 235"/>
                <a:gd name="T63" fmla="*/ 1 h 407"/>
                <a:gd name="T64" fmla="*/ 1 w 235"/>
                <a:gd name="T65" fmla="*/ 1 h 407"/>
                <a:gd name="T66" fmla="*/ 1 w 235"/>
                <a:gd name="T67" fmla="*/ 1 h 407"/>
                <a:gd name="T68" fmla="*/ 1 w 235"/>
                <a:gd name="T69" fmla="*/ 1 h 407"/>
                <a:gd name="T70" fmla="*/ 1 w 235"/>
                <a:gd name="T71" fmla="*/ 1 h 407"/>
                <a:gd name="T72" fmla="*/ 1 w 235"/>
                <a:gd name="T73" fmla="*/ 1 h 407"/>
                <a:gd name="T74" fmla="*/ 1 w 235"/>
                <a:gd name="T75" fmla="*/ 1 h 407"/>
                <a:gd name="T76" fmla="*/ 1 w 235"/>
                <a:gd name="T77" fmla="*/ 1 h 407"/>
                <a:gd name="T78" fmla="*/ 0 w 235"/>
                <a:gd name="T79" fmla="*/ 1 h 407"/>
                <a:gd name="T80" fmla="*/ 0 w 235"/>
                <a:gd name="T81" fmla="*/ 1 h 407"/>
                <a:gd name="T82" fmla="*/ 0 w 235"/>
                <a:gd name="T83" fmla="*/ 1 h 4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5"/>
                <a:gd name="T127" fmla="*/ 0 h 407"/>
                <a:gd name="T128" fmla="*/ 235 w 235"/>
                <a:gd name="T129" fmla="*/ 407 h 4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5" h="407">
                  <a:moveTo>
                    <a:pt x="0" y="401"/>
                  </a:moveTo>
                  <a:lnTo>
                    <a:pt x="0" y="393"/>
                  </a:lnTo>
                  <a:lnTo>
                    <a:pt x="13" y="368"/>
                  </a:lnTo>
                  <a:lnTo>
                    <a:pt x="25" y="342"/>
                  </a:lnTo>
                  <a:lnTo>
                    <a:pt x="37" y="317"/>
                  </a:lnTo>
                  <a:lnTo>
                    <a:pt x="49" y="292"/>
                  </a:lnTo>
                  <a:lnTo>
                    <a:pt x="63" y="266"/>
                  </a:lnTo>
                  <a:lnTo>
                    <a:pt x="76" y="241"/>
                  </a:lnTo>
                  <a:lnTo>
                    <a:pt x="88" y="217"/>
                  </a:lnTo>
                  <a:lnTo>
                    <a:pt x="102" y="192"/>
                  </a:lnTo>
                  <a:lnTo>
                    <a:pt x="116" y="168"/>
                  </a:lnTo>
                  <a:lnTo>
                    <a:pt x="129" y="143"/>
                  </a:lnTo>
                  <a:lnTo>
                    <a:pt x="144" y="119"/>
                  </a:lnTo>
                  <a:lnTo>
                    <a:pt x="159" y="94"/>
                  </a:lnTo>
                  <a:lnTo>
                    <a:pt x="174" y="70"/>
                  </a:lnTo>
                  <a:lnTo>
                    <a:pt x="188" y="47"/>
                  </a:lnTo>
                  <a:lnTo>
                    <a:pt x="203" y="23"/>
                  </a:lnTo>
                  <a:lnTo>
                    <a:pt x="219" y="0"/>
                  </a:lnTo>
                  <a:lnTo>
                    <a:pt x="235" y="11"/>
                  </a:lnTo>
                  <a:lnTo>
                    <a:pt x="219" y="34"/>
                  </a:lnTo>
                  <a:lnTo>
                    <a:pt x="204" y="58"/>
                  </a:lnTo>
                  <a:lnTo>
                    <a:pt x="190" y="81"/>
                  </a:lnTo>
                  <a:lnTo>
                    <a:pt x="175" y="105"/>
                  </a:lnTo>
                  <a:lnTo>
                    <a:pt x="160" y="128"/>
                  </a:lnTo>
                  <a:lnTo>
                    <a:pt x="147" y="153"/>
                  </a:lnTo>
                  <a:lnTo>
                    <a:pt x="134" y="177"/>
                  </a:lnTo>
                  <a:lnTo>
                    <a:pt x="120" y="201"/>
                  </a:lnTo>
                  <a:lnTo>
                    <a:pt x="106" y="226"/>
                  </a:lnTo>
                  <a:lnTo>
                    <a:pt x="94" y="250"/>
                  </a:lnTo>
                  <a:lnTo>
                    <a:pt x="81" y="276"/>
                  </a:lnTo>
                  <a:lnTo>
                    <a:pt x="68" y="301"/>
                  </a:lnTo>
                  <a:lnTo>
                    <a:pt x="55" y="326"/>
                  </a:lnTo>
                  <a:lnTo>
                    <a:pt x="44" y="351"/>
                  </a:lnTo>
                  <a:lnTo>
                    <a:pt x="31" y="377"/>
                  </a:lnTo>
                  <a:lnTo>
                    <a:pt x="19" y="402"/>
                  </a:lnTo>
                  <a:lnTo>
                    <a:pt x="19" y="394"/>
                  </a:lnTo>
                  <a:lnTo>
                    <a:pt x="19" y="402"/>
                  </a:lnTo>
                  <a:lnTo>
                    <a:pt x="13" y="407"/>
                  </a:lnTo>
                  <a:lnTo>
                    <a:pt x="5" y="405"/>
                  </a:lnTo>
                  <a:lnTo>
                    <a:pt x="0" y="401"/>
                  </a:lnTo>
                  <a:lnTo>
                    <a:pt x="0" y="393"/>
                  </a:lnTo>
                  <a:lnTo>
                    <a:pt x="0" y="401"/>
                  </a:lnTo>
                  <a:close/>
                </a:path>
              </a:pathLst>
            </a:custGeom>
            <a:solidFill>
              <a:srgbClr val="000000"/>
            </a:solidFill>
            <a:ln w="9525">
              <a:noFill/>
              <a:round/>
            </a:ln>
          </p:spPr>
          <p:txBody>
            <a:bodyPr/>
            <a:lstStyle/>
            <a:p>
              <a:endParaRPr lang="zh-CN" altLang="en-US"/>
            </a:p>
          </p:txBody>
        </p:sp>
        <p:sp>
          <p:nvSpPr>
            <p:cNvPr id="17888" name="Freeform 627"/>
            <p:cNvSpPr/>
            <p:nvPr/>
          </p:nvSpPr>
          <p:spPr bwMode="auto">
            <a:xfrm>
              <a:off x="1110" y="2328"/>
              <a:ext cx="177" cy="281"/>
            </a:xfrm>
            <a:custGeom>
              <a:avLst/>
              <a:gdLst>
                <a:gd name="T0" fmla="*/ 1 w 354"/>
                <a:gd name="T1" fmla="*/ 1 h 561"/>
                <a:gd name="T2" fmla="*/ 1 w 354"/>
                <a:gd name="T3" fmla="*/ 1 h 561"/>
                <a:gd name="T4" fmla="*/ 1 w 354"/>
                <a:gd name="T5" fmla="*/ 1 h 561"/>
                <a:gd name="T6" fmla="*/ 1 w 354"/>
                <a:gd name="T7" fmla="*/ 1 h 561"/>
                <a:gd name="T8" fmla="*/ 1 w 354"/>
                <a:gd name="T9" fmla="*/ 1 h 561"/>
                <a:gd name="T10" fmla="*/ 1 w 354"/>
                <a:gd name="T11" fmla="*/ 1 h 561"/>
                <a:gd name="T12" fmla="*/ 1 w 354"/>
                <a:gd name="T13" fmla="*/ 1 h 561"/>
                <a:gd name="T14" fmla="*/ 1 w 354"/>
                <a:gd name="T15" fmla="*/ 1 h 561"/>
                <a:gd name="T16" fmla="*/ 1 w 354"/>
                <a:gd name="T17" fmla="*/ 1 h 561"/>
                <a:gd name="T18" fmla="*/ 1 w 354"/>
                <a:gd name="T19" fmla="*/ 1 h 561"/>
                <a:gd name="T20" fmla="*/ 1 w 354"/>
                <a:gd name="T21" fmla="*/ 1 h 561"/>
                <a:gd name="T22" fmla="*/ 1 w 354"/>
                <a:gd name="T23" fmla="*/ 1 h 561"/>
                <a:gd name="T24" fmla="*/ 1 w 354"/>
                <a:gd name="T25" fmla="*/ 1 h 561"/>
                <a:gd name="T26" fmla="*/ 1 w 354"/>
                <a:gd name="T27" fmla="*/ 1 h 561"/>
                <a:gd name="T28" fmla="*/ 1 w 354"/>
                <a:gd name="T29" fmla="*/ 1 h 561"/>
                <a:gd name="T30" fmla="*/ 1 w 354"/>
                <a:gd name="T31" fmla="*/ 1 h 561"/>
                <a:gd name="T32" fmla="*/ 1 w 354"/>
                <a:gd name="T33" fmla="*/ 1 h 561"/>
                <a:gd name="T34" fmla="*/ 0 w 354"/>
                <a:gd name="T35" fmla="*/ 1 h 561"/>
                <a:gd name="T36" fmla="*/ 1 w 354"/>
                <a:gd name="T37" fmla="*/ 0 h 561"/>
                <a:gd name="T38" fmla="*/ 1 w 354"/>
                <a:gd name="T39" fmla="*/ 1 h 561"/>
                <a:gd name="T40" fmla="*/ 1 w 354"/>
                <a:gd name="T41" fmla="*/ 1 h 561"/>
                <a:gd name="T42" fmla="*/ 1 w 354"/>
                <a:gd name="T43" fmla="*/ 1 h 561"/>
                <a:gd name="T44" fmla="*/ 1 w 354"/>
                <a:gd name="T45" fmla="*/ 1 h 561"/>
                <a:gd name="T46" fmla="*/ 1 w 354"/>
                <a:gd name="T47" fmla="*/ 1 h 561"/>
                <a:gd name="T48" fmla="*/ 1 w 354"/>
                <a:gd name="T49" fmla="*/ 1 h 561"/>
                <a:gd name="T50" fmla="*/ 1 w 354"/>
                <a:gd name="T51" fmla="*/ 1 h 561"/>
                <a:gd name="T52" fmla="*/ 1 w 354"/>
                <a:gd name="T53" fmla="*/ 1 h 561"/>
                <a:gd name="T54" fmla="*/ 1 w 354"/>
                <a:gd name="T55" fmla="*/ 1 h 561"/>
                <a:gd name="T56" fmla="*/ 1 w 354"/>
                <a:gd name="T57" fmla="*/ 1 h 561"/>
                <a:gd name="T58" fmla="*/ 1 w 354"/>
                <a:gd name="T59" fmla="*/ 1 h 561"/>
                <a:gd name="T60" fmla="*/ 1 w 354"/>
                <a:gd name="T61" fmla="*/ 1 h 561"/>
                <a:gd name="T62" fmla="*/ 1 w 354"/>
                <a:gd name="T63" fmla="*/ 1 h 561"/>
                <a:gd name="T64" fmla="*/ 1 w 354"/>
                <a:gd name="T65" fmla="*/ 1 h 561"/>
                <a:gd name="T66" fmla="*/ 1 w 354"/>
                <a:gd name="T67" fmla="*/ 1 h 561"/>
                <a:gd name="T68" fmla="*/ 1 w 354"/>
                <a:gd name="T69" fmla="*/ 1 h 561"/>
                <a:gd name="T70" fmla="*/ 1 w 354"/>
                <a:gd name="T71" fmla="*/ 1 h 561"/>
                <a:gd name="T72" fmla="*/ 1 w 354"/>
                <a:gd name="T73" fmla="*/ 1 h 561"/>
                <a:gd name="T74" fmla="*/ 1 w 354"/>
                <a:gd name="T75" fmla="*/ 1 h 561"/>
                <a:gd name="T76" fmla="*/ 1 w 354"/>
                <a:gd name="T77" fmla="*/ 1 h 561"/>
                <a:gd name="T78" fmla="*/ 1 w 354"/>
                <a:gd name="T79" fmla="*/ 1 h 561"/>
                <a:gd name="T80" fmla="*/ 1 w 354"/>
                <a:gd name="T81" fmla="*/ 1 h 561"/>
                <a:gd name="T82" fmla="*/ 1 w 354"/>
                <a:gd name="T83" fmla="*/ 1 h 5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561"/>
                <a:gd name="T128" fmla="*/ 354 w 354"/>
                <a:gd name="T129" fmla="*/ 561 h 5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561">
                  <a:moveTo>
                    <a:pt x="333" y="551"/>
                  </a:moveTo>
                  <a:lnTo>
                    <a:pt x="336" y="558"/>
                  </a:lnTo>
                  <a:lnTo>
                    <a:pt x="314" y="524"/>
                  </a:lnTo>
                  <a:lnTo>
                    <a:pt x="291" y="492"/>
                  </a:lnTo>
                  <a:lnTo>
                    <a:pt x="268" y="460"/>
                  </a:lnTo>
                  <a:lnTo>
                    <a:pt x="245" y="428"/>
                  </a:lnTo>
                  <a:lnTo>
                    <a:pt x="222" y="395"/>
                  </a:lnTo>
                  <a:lnTo>
                    <a:pt x="198" y="363"/>
                  </a:lnTo>
                  <a:lnTo>
                    <a:pt x="175" y="331"/>
                  </a:lnTo>
                  <a:lnTo>
                    <a:pt x="152" y="298"/>
                  </a:lnTo>
                  <a:lnTo>
                    <a:pt x="129" y="264"/>
                  </a:lnTo>
                  <a:lnTo>
                    <a:pt x="108" y="231"/>
                  </a:lnTo>
                  <a:lnTo>
                    <a:pt x="86" y="195"/>
                  </a:lnTo>
                  <a:lnTo>
                    <a:pt x="65" y="160"/>
                  </a:lnTo>
                  <a:lnTo>
                    <a:pt x="47" y="124"/>
                  </a:lnTo>
                  <a:lnTo>
                    <a:pt x="30" y="86"/>
                  </a:lnTo>
                  <a:lnTo>
                    <a:pt x="14" y="47"/>
                  </a:lnTo>
                  <a:lnTo>
                    <a:pt x="0" y="7"/>
                  </a:lnTo>
                  <a:lnTo>
                    <a:pt x="19" y="0"/>
                  </a:lnTo>
                  <a:lnTo>
                    <a:pt x="32" y="40"/>
                  </a:lnTo>
                  <a:lnTo>
                    <a:pt x="48" y="77"/>
                  </a:lnTo>
                  <a:lnTo>
                    <a:pt x="65" y="115"/>
                  </a:lnTo>
                  <a:lnTo>
                    <a:pt x="84" y="151"/>
                  </a:lnTo>
                  <a:lnTo>
                    <a:pt x="104" y="186"/>
                  </a:lnTo>
                  <a:lnTo>
                    <a:pt x="123" y="220"/>
                  </a:lnTo>
                  <a:lnTo>
                    <a:pt x="145" y="253"/>
                  </a:lnTo>
                  <a:lnTo>
                    <a:pt x="168" y="286"/>
                  </a:lnTo>
                  <a:lnTo>
                    <a:pt x="191" y="320"/>
                  </a:lnTo>
                  <a:lnTo>
                    <a:pt x="214" y="352"/>
                  </a:lnTo>
                  <a:lnTo>
                    <a:pt x="237" y="384"/>
                  </a:lnTo>
                  <a:lnTo>
                    <a:pt x="261" y="416"/>
                  </a:lnTo>
                  <a:lnTo>
                    <a:pt x="284" y="448"/>
                  </a:lnTo>
                  <a:lnTo>
                    <a:pt x="307" y="481"/>
                  </a:lnTo>
                  <a:lnTo>
                    <a:pt x="330" y="513"/>
                  </a:lnTo>
                  <a:lnTo>
                    <a:pt x="351" y="546"/>
                  </a:lnTo>
                  <a:lnTo>
                    <a:pt x="354" y="553"/>
                  </a:lnTo>
                  <a:lnTo>
                    <a:pt x="351" y="546"/>
                  </a:lnTo>
                  <a:lnTo>
                    <a:pt x="353" y="554"/>
                  </a:lnTo>
                  <a:lnTo>
                    <a:pt x="349" y="560"/>
                  </a:lnTo>
                  <a:lnTo>
                    <a:pt x="342" y="561"/>
                  </a:lnTo>
                  <a:lnTo>
                    <a:pt x="336" y="558"/>
                  </a:lnTo>
                  <a:lnTo>
                    <a:pt x="333" y="551"/>
                  </a:lnTo>
                  <a:close/>
                </a:path>
              </a:pathLst>
            </a:custGeom>
            <a:solidFill>
              <a:srgbClr val="000000"/>
            </a:solidFill>
            <a:ln w="9525">
              <a:noFill/>
              <a:round/>
            </a:ln>
          </p:spPr>
          <p:txBody>
            <a:bodyPr/>
            <a:lstStyle/>
            <a:p>
              <a:endParaRPr lang="zh-CN" altLang="en-US"/>
            </a:p>
          </p:txBody>
        </p:sp>
        <p:sp>
          <p:nvSpPr>
            <p:cNvPr id="17889" name="Freeform 628"/>
            <p:cNvSpPr/>
            <p:nvPr/>
          </p:nvSpPr>
          <p:spPr bwMode="auto">
            <a:xfrm>
              <a:off x="1275" y="2604"/>
              <a:ext cx="80" cy="136"/>
            </a:xfrm>
            <a:custGeom>
              <a:avLst/>
              <a:gdLst>
                <a:gd name="T0" fmla="*/ 1 w 158"/>
                <a:gd name="T1" fmla="*/ 1 h 272"/>
                <a:gd name="T2" fmla="*/ 1 w 158"/>
                <a:gd name="T3" fmla="*/ 1 h 272"/>
                <a:gd name="T4" fmla="*/ 1 w 158"/>
                <a:gd name="T5" fmla="*/ 1 h 272"/>
                <a:gd name="T6" fmla="*/ 1 w 158"/>
                <a:gd name="T7" fmla="*/ 1 h 272"/>
                <a:gd name="T8" fmla="*/ 1 w 158"/>
                <a:gd name="T9" fmla="*/ 1 h 272"/>
                <a:gd name="T10" fmla="*/ 1 w 158"/>
                <a:gd name="T11" fmla="*/ 1 h 272"/>
                <a:gd name="T12" fmla="*/ 1 w 158"/>
                <a:gd name="T13" fmla="*/ 1 h 272"/>
                <a:gd name="T14" fmla="*/ 1 w 158"/>
                <a:gd name="T15" fmla="*/ 1 h 272"/>
                <a:gd name="T16" fmla="*/ 1 w 158"/>
                <a:gd name="T17" fmla="*/ 1 h 272"/>
                <a:gd name="T18" fmla="*/ 1 w 158"/>
                <a:gd name="T19" fmla="*/ 1 h 272"/>
                <a:gd name="T20" fmla="*/ 1 w 158"/>
                <a:gd name="T21" fmla="*/ 1 h 272"/>
                <a:gd name="T22" fmla="*/ 1 w 158"/>
                <a:gd name="T23" fmla="*/ 1 h 272"/>
                <a:gd name="T24" fmla="*/ 1 w 158"/>
                <a:gd name="T25" fmla="*/ 1 h 272"/>
                <a:gd name="T26" fmla="*/ 1 w 158"/>
                <a:gd name="T27" fmla="*/ 1 h 272"/>
                <a:gd name="T28" fmla="*/ 1 w 158"/>
                <a:gd name="T29" fmla="*/ 1 h 272"/>
                <a:gd name="T30" fmla="*/ 0 w 158"/>
                <a:gd name="T31" fmla="*/ 1 h 272"/>
                <a:gd name="T32" fmla="*/ 0 w 158"/>
                <a:gd name="T33" fmla="*/ 1 h 272"/>
                <a:gd name="T34" fmla="*/ 1 w 158"/>
                <a:gd name="T35" fmla="*/ 0 h 272"/>
                <a:gd name="T36" fmla="*/ 1 w 158"/>
                <a:gd name="T37" fmla="*/ 1 h 272"/>
                <a:gd name="T38" fmla="*/ 1 w 158"/>
                <a:gd name="T39" fmla="*/ 1 h 272"/>
                <a:gd name="T40" fmla="*/ 1 w 158"/>
                <a:gd name="T41" fmla="*/ 1 h 272"/>
                <a:gd name="T42" fmla="*/ 1 w 158"/>
                <a:gd name="T43" fmla="*/ 1 h 272"/>
                <a:gd name="T44" fmla="*/ 1 w 158"/>
                <a:gd name="T45" fmla="*/ 1 h 272"/>
                <a:gd name="T46" fmla="*/ 1 w 158"/>
                <a:gd name="T47" fmla="*/ 1 h 272"/>
                <a:gd name="T48" fmla="*/ 1 w 158"/>
                <a:gd name="T49" fmla="*/ 1 h 272"/>
                <a:gd name="T50" fmla="*/ 1 w 158"/>
                <a:gd name="T51" fmla="*/ 1 h 272"/>
                <a:gd name="T52" fmla="*/ 1 w 158"/>
                <a:gd name="T53" fmla="*/ 1 h 272"/>
                <a:gd name="T54" fmla="*/ 1 w 158"/>
                <a:gd name="T55" fmla="*/ 1 h 272"/>
                <a:gd name="T56" fmla="*/ 1 w 158"/>
                <a:gd name="T57" fmla="*/ 1 h 272"/>
                <a:gd name="T58" fmla="*/ 1 w 158"/>
                <a:gd name="T59" fmla="*/ 1 h 272"/>
                <a:gd name="T60" fmla="*/ 1 w 158"/>
                <a:gd name="T61" fmla="*/ 1 h 272"/>
                <a:gd name="T62" fmla="*/ 1 w 158"/>
                <a:gd name="T63" fmla="*/ 1 h 272"/>
                <a:gd name="T64" fmla="*/ 1 w 158"/>
                <a:gd name="T65" fmla="*/ 1 h 272"/>
                <a:gd name="T66" fmla="*/ 1 w 158"/>
                <a:gd name="T67" fmla="*/ 1 h 272"/>
                <a:gd name="T68" fmla="*/ 1 w 158"/>
                <a:gd name="T69" fmla="*/ 1 h 272"/>
                <a:gd name="T70" fmla="*/ 1 w 158"/>
                <a:gd name="T71" fmla="*/ 1 h 272"/>
                <a:gd name="T72" fmla="*/ 1 w 158"/>
                <a:gd name="T73" fmla="*/ 1 h 272"/>
                <a:gd name="T74" fmla="*/ 1 w 158"/>
                <a:gd name="T75" fmla="*/ 1 h 272"/>
                <a:gd name="T76" fmla="*/ 1 w 158"/>
                <a:gd name="T77" fmla="*/ 1 h 272"/>
                <a:gd name="T78" fmla="*/ 1 w 158"/>
                <a:gd name="T79" fmla="*/ 1 h 272"/>
                <a:gd name="T80" fmla="*/ 1 w 158"/>
                <a:gd name="T81" fmla="*/ 1 h 272"/>
                <a:gd name="T82" fmla="*/ 1 w 158"/>
                <a:gd name="T83" fmla="*/ 1 h 2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272"/>
                <a:gd name="T128" fmla="*/ 158 w 158"/>
                <a:gd name="T129" fmla="*/ 272 h 2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272">
                  <a:moveTo>
                    <a:pt x="139" y="258"/>
                  </a:moveTo>
                  <a:lnTo>
                    <a:pt x="141" y="269"/>
                  </a:lnTo>
                  <a:lnTo>
                    <a:pt x="125" y="253"/>
                  </a:lnTo>
                  <a:lnTo>
                    <a:pt x="111" y="237"/>
                  </a:lnTo>
                  <a:lnTo>
                    <a:pt x="96" y="222"/>
                  </a:lnTo>
                  <a:lnTo>
                    <a:pt x="82" y="208"/>
                  </a:lnTo>
                  <a:lnTo>
                    <a:pt x="67" y="193"/>
                  </a:lnTo>
                  <a:lnTo>
                    <a:pt x="56" y="179"/>
                  </a:lnTo>
                  <a:lnTo>
                    <a:pt x="44" y="164"/>
                  </a:lnTo>
                  <a:lnTo>
                    <a:pt x="34" y="149"/>
                  </a:lnTo>
                  <a:lnTo>
                    <a:pt x="24" y="133"/>
                  </a:lnTo>
                  <a:lnTo>
                    <a:pt x="17" y="118"/>
                  </a:lnTo>
                  <a:lnTo>
                    <a:pt x="10" y="101"/>
                  </a:lnTo>
                  <a:lnTo>
                    <a:pt x="5" y="82"/>
                  </a:lnTo>
                  <a:lnTo>
                    <a:pt x="1" y="63"/>
                  </a:lnTo>
                  <a:lnTo>
                    <a:pt x="0" y="43"/>
                  </a:lnTo>
                  <a:lnTo>
                    <a:pt x="0" y="23"/>
                  </a:lnTo>
                  <a:lnTo>
                    <a:pt x="2" y="0"/>
                  </a:lnTo>
                  <a:lnTo>
                    <a:pt x="23" y="2"/>
                  </a:lnTo>
                  <a:lnTo>
                    <a:pt x="20" y="23"/>
                  </a:lnTo>
                  <a:lnTo>
                    <a:pt x="20" y="43"/>
                  </a:lnTo>
                  <a:lnTo>
                    <a:pt x="22" y="61"/>
                  </a:lnTo>
                  <a:lnTo>
                    <a:pt x="25" y="78"/>
                  </a:lnTo>
                  <a:lnTo>
                    <a:pt x="28" y="94"/>
                  </a:lnTo>
                  <a:lnTo>
                    <a:pt x="35" y="109"/>
                  </a:lnTo>
                  <a:lnTo>
                    <a:pt x="42" y="124"/>
                  </a:lnTo>
                  <a:lnTo>
                    <a:pt x="50" y="138"/>
                  </a:lnTo>
                  <a:lnTo>
                    <a:pt x="60" y="153"/>
                  </a:lnTo>
                  <a:lnTo>
                    <a:pt x="72" y="165"/>
                  </a:lnTo>
                  <a:lnTo>
                    <a:pt x="83" y="179"/>
                  </a:lnTo>
                  <a:lnTo>
                    <a:pt x="96" y="194"/>
                  </a:lnTo>
                  <a:lnTo>
                    <a:pt x="109" y="208"/>
                  </a:lnTo>
                  <a:lnTo>
                    <a:pt x="124" y="223"/>
                  </a:lnTo>
                  <a:lnTo>
                    <a:pt x="139" y="239"/>
                  </a:lnTo>
                  <a:lnTo>
                    <a:pt x="155" y="255"/>
                  </a:lnTo>
                  <a:lnTo>
                    <a:pt x="157" y="265"/>
                  </a:lnTo>
                  <a:lnTo>
                    <a:pt x="155" y="255"/>
                  </a:lnTo>
                  <a:lnTo>
                    <a:pt x="158" y="262"/>
                  </a:lnTo>
                  <a:lnTo>
                    <a:pt x="155" y="269"/>
                  </a:lnTo>
                  <a:lnTo>
                    <a:pt x="148" y="272"/>
                  </a:lnTo>
                  <a:lnTo>
                    <a:pt x="141" y="269"/>
                  </a:lnTo>
                  <a:lnTo>
                    <a:pt x="139" y="258"/>
                  </a:lnTo>
                  <a:close/>
                </a:path>
              </a:pathLst>
            </a:custGeom>
            <a:solidFill>
              <a:srgbClr val="000000"/>
            </a:solidFill>
            <a:ln w="9525">
              <a:noFill/>
              <a:round/>
            </a:ln>
          </p:spPr>
          <p:txBody>
            <a:bodyPr/>
            <a:lstStyle/>
            <a:p>
              <a:endParaRPr lang="zh-CN" altLang="en-US"/>
            </a:p>
          </p:txBody>
        </p:sp>
        <p:sp>
          <p:nvSpPr>
            <p:cNvPr id="17890" name="Freeform 629"/>
            <p:cNvSpPr/>
            <p:nvPr/>
          </p:nvSpPr>
          <p:spPr bwMode="auto">
            <a:xfrm>
              <a:off x="1329" y="2733"/>
              <a:ext cx="25" cy="50"/>
            </a:xfrm>
            <a:custGeom>
              <a:avLst/>
              <a:gdLst>
                <a:gd name="T0" fmla="*/ 1 w 50"/>
                <a:gd name="T1" fmla="*/ 1 h 100"/>
                <a:gd name="T2" fmla="*/ 0 w 50"/>
                <a:gd name="T3" fmla="*/ 1 h 100"/>
                <a:gd name="T4" fmla="*/ 1 w 50"/>
                <a:gd name="T5" fmla="*/ 1 h 100"/>
                <a:gd name="T6" fmla="*/ 1 w 50"/>
                <a:gd name="T7" fmla="*/ 1 h 100"/>
                <a:gd name="T8" fmla="*/ 1 w 50"/>
                <a:gd name="T9" fmla="*/ 1 h 100"/>
                <a:gd name="T10" fmla="*/ 1 w 50"/>
                <a:gd name="T11" fmla="*/ 1 h 100"/>
                <a:gd name="T12" fmla="*/ 1 w 50"/>
                <a:gd name="T13" fmla="*/ 1 h 100"/>
                <a:gd name="T14" fmla="*/ 1 w 50"/>
                <a:gd name="T15" fmla="*/ 1 h 100"/>
                <a:gd name="T16" fmla="*/ 1 w 50"/>
                <a:gd name="T17" fmla="*/ 1 h 100"/>
                <a:gd name="T18" fmla="*/ 1 w 50"/>
                <a:gd name="T19" fmla="*/ 0 h 100"/>
                <a:gd name="T20" fmla="*/ 1 w 50"/>
                <a:gd name="T21" fmla="*/ 1 h 100"/>
                <a:gd name="T22" fmla="*/ 1 w 50"/>
                <a:gd name="T23" fmla="*/ 1 h 100"/>
                <a:gd name="T24" fmla="*/ 1 w 50"/>
                <a:gd name="T25" fmla="*/ 1 h 100"/>
                <a:gd name="T26" fmla="*/ 1 w 50"/>
                <a:gd name="T27" fmla="*/ 1 h 100"/>
                <a:gd name="T28" fmla="*/ 1 w 50"/>
                <a:gd name="T29" fmla="*/ 1 h 100"/>
                <a:gd name="T30" fmla="*/ 1 w 50"/>
                <a:gd name="T31" fmla="*/ 1 h 100"/>
                <a:gd name="T32" fmla="*/ 1 w 50"/>
                <a:gd name="T33" fmla="*/ 1 h 100"/>
                <a:gd name="T34" fmla="*/ 1 w 50"/>
                <a:gd name="T35" fmla="*/ 1 h 100"/>
                <a:gd name="T36" fmla="*/ 1 w 50"/>
                <a:gd name="T37" fmla="*/ 1 h 100"/>
                <a:gd name="T38" fmla="*/ 1 w 50"/>
                <a:gd name="T39" fmla="*/ 1 h 100"/>
                <a:gd name="T40" fmla="*/ 1 w 50"/>
                <a:gd name="T41" fmla="*/ 1 h 100"/>
                <a:gd name="T42" fmla="*/ 1 w 50"/>
                <a:gd name="T43" fmla="*/ 1 h 100"/>
                <a:gd name="T44" fmla="*/ 1 w 50"/>
                <a:gd name="T45" fmla="*/ 1 h 100"/>
                <a:gd name="T46" fmla="*/ 1 w 50"/>
                <a:gd name="T47" fmla="*/ 1 h 100"/>
                <a:gd name="T48" fmla="*/ 0 w 50"/>
                <a:gd name="T49" fmla="*/ 1 h 100"/>
                <a:gd name="T50" fmla="*/ 1 w 50"/>
                <a:gd name="T51" fmla="*/ 1 h 1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100"/>
                <a:gd name="T80" fmla="*/ 50 w 50"/>
                <a:gd name="T81" fmla="*/ 100 h 10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100">
                  <a:moveTo>
                    <a:pt x="5" y="82"/>
                  </a:moveTo>
                  <a:lnTo>
                    <a:pt x="0" y="89"/>
                  </a:lnTo>
                  <a:lnTo>
                    <a:pt x="4" y="76"/>
                  </a:lnTo>
                  <a:lnTo>
                    <a:pt x="7" y="66"/>
                  </a:lnTo>
                  <a:lnTo>
                    <a:pt x="10" y="54"/>
                  </a:lnTo>
                  <a:lnTo>
                    <a:pt x="15" y="44"/>
                  </a:lnTo>
                  <a:lnTo>
                    <a:pt x="18" y="34"/>
                  </a:lnTo>
                  <a:lnTo>
                    <a:pt x="23" y="22"/>
                  </a:lnTo>
                  <a:lnTo>
                    <a:pt x="27" y="12"/>
                  </a:lnTo>
                  <a:lnTo>
                    <a:pt x="32" y="0"/>
                  </a:lnTo>
                  <a:lnTo>
                    <a:pt x="50" y="7"/>
                  </a:lnTo>
                  <a:lnTo>
                    <a:pt x="46" y="19"/>
                  </a:lnTo>
                  <a:lnTo>
                    <a:pt x="41" y="29"/>
                  </a:lnTo>
                  <a:lnTo>
                    <a:pt x="37" y="41"/>
                  </a:lnTo>
                  <a:lnTo>
                    <a:pt x="33" y="51"/>
                  </a:lnTo>
                  <a:lnTo>
                    <a:pt x="29" y="61"/>
                  </a:lnTo>
                  <a:lnTo>
                    <a:pt x="25" y="73"/>
                  </a:lnTo>
                  <a:lnTo>
                    <a:pt x="22" y="83"/>
                  </a:lnTo>
                  <a:lnTo>
                    <a:pt x="18" y="93"/>
                  </a:lnTo>
                  <a:lnTo>
                    <a:pt x="14" y="100"/>
                  </a:lnTo>
                  <a:lnTo>
                    <a:pt x="18" y="93"/>
                  </a:lnTo>
                  <a:lnTo>
                    <a:pt x="14" y="99"/>
                  </a:lnTo>
                  <a:lnTo>
                    <a:pt x="8" y="99"/>
                  </a:lnTo>
                  <a:lnTo>
                    <a:pt x="1" y="96"/>
                  </a:lnTo>
                  <a:lnTo>
                    <a:pt x="0" y="89"/>
                  </a:lnTo>
                  <a:lnTo>
                    <a:pt x="5" y="82"/>
                  </a:lnTo>
                  <a:close/>
                </a:path>
              </a:pathLst>
            </a:custGeom>
            <a:solidFill>
              <a:srgbClr val="000000"/>
            </a:solidFill>
            <a:ln w="9525">
              <a:noFill/>
              <a:round/>
            </a:ln>
          </p:spPr>
          <p:txBody>
            <a:bodyPr/>
            <a:lstStyle/>
            <a:p>
              <a:endParaRPr lang="zh-CN" altLang="en-US"/>
            </a:p>
          </p:txBody>
        </p:sp>
        <p:sp>
          <p:nvSpPr>
            <p:cNvPr id="17891" name="Freeform 630"/>
            <p:cNvSpPr/>
            <p:nvPr/>
          </p:nvSpPr>
          <p:spPr bwMode="auto">
            <a:xfrm>
              <a:off x="1291" y="2774"/>
              <a:ext cx="45" cy="30"/>
            </a:xfrm>
            <a:custGeom>
              <a:avLst/>
              <a:gdLst>
                <a:gd name="T0" fmla="*/ 0 w 90"/>
                <a:gd name="T1" fmla="*/ 0 h 61"/>
                <a:gd name="T2" fmla="*/ 0 w 90"/>
                <a:gd name="T3" fmla="*/ 0 h 61"/>
                <a:gd name="T4" fmla="*/ 1 w 90"/>
                <a:gd name="T5" fmla="*/ 0 h 61"/>
                <a:gd name="T6" fmla="*/ 1 w 90"/>
                <a:gd name="T7" fmla="*/ 0 h 61"/>
                <a:gd name="T8" fmla="*/ 1 w 90"/>
                <a:gd name="T9" fmla="*/ 0 h 61"/>
                <a:gd name="T10" fmla="*/ 1 w 90"/>
                <a:gd name="T11" fmla="*/ 0 h 61"/>
                <a:gd name="T12" fmla="*/ 1 w 90"/>
                <a:gd name="T13" fmla="*/ 0 h 61"/>
                <a:gd name="T14" fmla="*/ 1 w 90"/>
                <a:gd name="T15" fmla="*/ 0 h 61"/>
                <a:gd name="T16" fmla="*/ 1 w 90"/>
                <a:gd name="T17" fmla="*/ 0 h 61"/>
                <a:gd name="T18" fmla="*/ 1 w 90"/>
                <a:gd name="T19" fmla="*/ 0 h 61"/>
                <a:gd name="T20" fmla="*/ 1 w 90"/>
                <a:gd name="T21" fmla="*/ 0 h 61"/>
                <a:gd name="T22" fmla="*/ 1 w 90"/>
                <a:gd name="T23" fmla="*/ 0 h 61"/>
                <a:gd name="T24" fmla="*/ 1 w 90"/>
                <a:gd name="T25" fmla="*/ 0 h 61"/>
                <a:gd name="T26" fmla="*/ 1 w 90"/>
                <a:gd name="T27" fmla="*/ 0 h 61"/>
                <a:gd name="T28" fmla="*/ 1 w 90"/>
                <a:gd name="T29" fmla="*/ 0 h 61"/>
                <a:gd name="T30" fmla="*/ 1 w 90"/>
                <a:gd name="T31" fmla="*/ 0 h 61"/>
                <a:gd name="T32" fmla="*/ 1 w 90"/>
                <a:gd name="T33" fmla="*/ 0 h 61"/>
                <a:gd name="T34" fmla="*/ 1 w 90"/>
                <a:gd name="T35" fmla="*/ 0 h 61"/>
                <a:gd name="T36" fmla="*/ 1 w 90"/>
                <a:gd name="T37" fmla="*/ 0 h 61"/>
                <a:gd name="T38" fmla="*/ 1 w 90"/>
                <a:gd name="T39" fmla="*/ 0 h 61"/>
                <a:gd name="T40" fmla="*/ 0 w 90"/>
                <a:gd name="T41" fmla="*/ 0 h 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0"/>
                <a:gd name="T64" fmla="*/ 0 h 61"/>
                <a:gd name="T65" fmla="*/ 90 w 90"/>
                <a:gd name="T66" fmla="*/ 61 h 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0" h="61">
                  <a:moveTo>
                    <a:pt x="0" y="47"/>
                  </a:moveTo>
                  <a:lnTo>
                    <a:pt x="0" y="47"/>
                  </a:lnTo>
                  <a:lnTo>
                    <a:pt x="10" y="39"/>
                  </a:lnTo>
                  <a:lnTo>
                    <a:pt x="19" y="32"/>
                  </a:lnTo>
                  <a:lnTo>
                    <a:pt x="29" y="25"/>
                  </a:lnTo>
                  <a:lnTo>
                    <a:pt x="40" y="20"/>
                  </a:lnTo>
                  <a:lnTo>
                    <a:pt x="51" y="15"/>
                  </a:lnTo>
                  <a:lnTo>
                    <a:pt x="60" y="10"/>
                  </a:lnTo>
                  <a:lnTo>
                    <a:pt x="70" y="5"/>
                  </a:lnTo>
                  <a:lnTo>
                    <a:pt x="81" y="0"/>
                  </a:lnTo>
                  <a:lnTo>
                    <a:pt x="90" y="18"/>
                  </a:lnTo>
                  <a:lnTo>
                    <a:pt x="80" y="23"/>
                  </a:lnTo>
                  <a:lnTo>
                    <a:pt x="69" y="29"/>
                  </a:lnTo>
                  <a:lnTo>
                    <a:pt x="58" y="33"/>
                  </a:lnTo>
                  <a:lnTo>
                    <a:pt x="49" y="38"/>
                  </a:lnTo>
                  <a:lnTo>
                    <a:pt x="39" y="44"/>
                  </a:lnTo>
                  <a:lnTo>
                    <a:pt x="31" y="48"/>
                  </a:lnTo>
                  <a:lnTo>
                    <a:pt x="21" y="55"/>
                  </a:lnTo>
                  <a:lnTo>
                    <a:pt x="13" y="61"/>
                  </a:lnTo>
                  <a:lnTo>
                    <a:pt x="0" y="47"/>
                  </a:lnTo>
                  <a:close/>
                </a:path>
              </a:pathLst>
            </a:custGeom>
            <a:solidFill>
              <a:srgbClr val="000000"/>
            </a:solidFill>
            <a:ln w="9525">
              <a:noFill/>
              <a:round/>
            </a:ln>
          </p:spPr>
          <p:txBody>
            <a:bodyPr/>
            <a:lstStyle/>
            <a:p>
              <a:endParaRPr lang="zh-CN" altLang="en-US"/>
            </a:p>
          </p:txBody>
        </p:sp>
        <p:sp>
          <p:nvSpPr>
            <p:cNvPr id="17892" name="Freeform 631"/>
            <p:cNvSpPr/>
            <p:nvPr/>
          </p:nvSpPr>
          <p:spPr bwMode="auto">
            <a:xfrm>
              <a:off x="1286" y="2798"/>
              <a:ext cx="12" cy="23"/>
            </a:xfrm>
            <a:custGeom>
              <a:avLst/>
              <a:gdLst>
                <a:gd name="T0" fmla="*/ 1 w 24"/>
                <a:gd name="T1" fmla="*/ 1 h 46"/>
                <a:gd name="T2" fmla="*/ 1 w 24"/>
                <a:gd name="T3" fmla="*/ 1 h 46"/>
                <a:gd name="T4" fmla="*/ 1 w 24"/>
                <a:gd name="T5" fmla="*/ 1 h 46"/>
                <a:gd name="T6" fmla="*/ 0 w 24"/>
                <a:gd name="T7" fmla="*/ 1 h 46"/>
                <a:gd name="T8" fmla="*/ 1 w 24"/>
                <a:gd name="T9" fmla="*/ 1 h 46"/>
                <a:gd name="T10" fmla="*/ 1 w 24"/>
                <a:gd name="T11" fmla="*/ 0 h 46"/>
                <a:gd name="T12" fmla="*/ 1 w 24"/>
                <a:gd name="T13" fmla="*/ 1 h 46"/>
                <a:gd name="T14" fmla="*/ 1 w 24"/>
                <a:gd name="T15" fmla="*/ 1 h 46"/>
                <a:gd name="T16" fmla="*/ 1 w 24"/>
                <a:gd name="T17" fmla="*/ 1 h 46"/>
                <a:gd name="T18" fmla="*/ 1 w 24"/>
                <a:gd name="T19" fmla="*/ 1 h 46"/>
                <a:gd name="T20" fmla="*/ 1 w 24"/>
                <a:gd name="T21" fmla="*/ 1 h 46"/>
                <a:gd name="T22" fmla="*/ 1 w 24"/>
                <a:gd name="T23" fmla="*/ 1 h 46"/>
                <a:gd name="T24" fmla="*/ 1 w 24"/>
                <a:gd name="T25" fmla="*/ 1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46"/>
                <a:gd name="T41" fmla="*/ 24 w 24"/>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46">
                  <a:moveTo>
                    <a:pt x="10" y="46"/>
                  </a:moveTo>
                  <a:lnTo>
                    <a:pt x="10" y="46"/>
                  </a:lnTo>
                  <a:lnTo>
                    <a:pt x="2" y="33"/>
                  </a:lnTo>
                  <a:lnTo>
                    <a:pt x="0" y="21"/>
                  </a:lnTo>
                  <a:lnTo>
                    <a:pt x="4" y="9"/>
                  </a:lnTo>
                  <a:lnTo>
                    <a:pt x="11" y="0"/>
                  </a:lnTo>
                  <a:lnTo>
                    <a:pt x="24" y="14"/>
                  </a:lnTo>
                  <a:lnTo>
                    <a:pt x="22" y="19"/>
                  </a:lnTo>
                  <a:lnTo>
                    <a:pt x="21" y="23"/>
                  </a:lnTo>
                  <a:lnTo>
                    <a:pt x="20" y="29"/>
                  </a:lnTo>
                  <a:lnTo>
                    <a:pt x="19" y="28"/>
                  </a:lnTo>
                  <a:lnTo>
                    <a:pt x="10" y="46"/>
                  </a:lnTo>
                  <a:close/>
                </a:path>
              </a:pathLst>
            </a:custGeom>
            <a:solidFill>
              <a:srgbClr val="000000"/>
            </a:solidFill>
            <a:ln w="9525">
              <a:noFill/>
              <a:round/>
            </a:ln>
          </p:spPr>
          <p:txBody>
            <a:bodyPr/>
            <a:lstStyle/>
            <a:p>
              <a:endParaRPr lang="zh-CN" altLang="en-US"/>
            </a:p>
          </p:txBody>
        </p:sp>
        <p:sp>
          <p:nvSpPr>
            <p:cNvPr id="17893" name="Freeform 632"/>
            <p:cNvSpPr/>
            <p:nvPr/>
          </p:nvSpPr>
          <p:spPr bwMode="auto">
            <a:xfrm>
              <a:off x="1290" y="2811"/>
              <a:ext cx="49" cy="15"/>
            </a:xfrm>
            <a:custGeom>
              <a:avLst/>
              <a:gdLst>
                <a:gd name="T0" fmla="*/ 1 w 96"/>
                <a:gd name="T1" fmla="*/ 1 h 28"/>
                <a:gd name="T2" fmla="*/ 1 w 96"/>
                <a:gd name="T3" fmla="*/ 1 h 28"/>
                <a:gd name="T4" fmla="*/ 1 w 96"/>
                <a:gd name="T5" fmla="*/ 1 h 28"/>
                <a:gd name="T6" fmla="*/ 1 w 96"/>
                <a:gd name="T7" fmla="*/ 1 h 28"/>
                <a:gd name="T8" fmla="*/ 1 w 96"/>
                <a:gd name="T9" fmla="*/ 1 h 28"/>
                <a:gd name="T10" fmla="*/ 1 w 96"/>
                <a:gd name="T11" fmla="*/ 1 h 28"/>
                <a:gd name="T12" fmla="*/ 1 w 96"/>
                <a:gd name="T13" fmla="*/ 1 h 28"/>
                <a:gd name="T14" fmla="*/ 1 w 96"/>
                <a:gd name="T15" fmla="*/ 1 h 28"/>
                <a:gd name="T16" fmla="*/ 1 w 96"/>
                <a:gd name="T17" fmla="*/ 1 h 28"/>
                <a:gd name="T18" fmla="*/ 0 w 96"/>
                <a:gd name="T19" fmla="*/ 1 h 28"/>
                <a:gd name="T20" fmla="*/ 1 w 96"/>
                <a:gd name="T21" fmla="*/ 0 h 28"/>
                <a:gd name="T22" fmla="*/ 1 w 96"/>
                <a:gd name="T23" fmla="*/ 1 h 28"/>
                <a:gd name="T24" fmla="*/ 1 w 96"/>
                <a:gd name="T25" fmla="*/ 1 h 28"/>
                <a:gd name="T26" fmla="*/ 1 w 96"/>
                <a:gd name="T27" fmla="*/ 1 h 28"/>
                <a:gd name="T28" fmla="*/ 1 w 96"/>
                <a:gd name="T29" fmla="*/ 1 h 28"/>
                <a:gd name="T30" fmla="*/ 1 w 96"/>
                <a:gd name="T31" fmla="*/ 1 h 28"/>
                <a:gd name="T32" fmla="*/ 1 w 96"/>
                <a:gd name="T33" fmla="*/ 1 h 28"/>
                <a:gd name="T34" fmla="*/ 1 w 96"/>
                <a:gd name="T35" fmla="*/ 1 h 28"/>
                <a:gd name="T36" fmla="*/ 1 w 96"/>
                <a:gd name="T37" fmla="*/ 1 h 28"/>
                <a:gd name="T38" fmla="*/ 1 w 96"/>
                <a:gd name="T39" fmla="*/ 1 h 28"/>
                <a:gd name="T40" fmla="*/ 1 w 96"/>
                <a:gd name="T41" fmla="*/ 1 h 28"/>
                <a:gd name="T42" fmla="*/ 1 w 96"/>
                <a:gd name="T43" fmla="*/ 1 h 28"/>
                <a:gd name="T44" fmla="*/ 1 w 96"/>
                <a:gd name="T45" fmla="*/ 1 h 28"/>
                <a:gd name="T46" fmla="*/ 1 w 96"/>
                <a:gd name="T47" fmla="*/ 1 h 28"/>
                <a:gd name="T48" fmla="*/ 1 w 96"/>
                <a:gd name="T49" fmla="*/ 1 h 28"/>
                <a:gd name="T50" fmla="*/ 1 w 96"/>
                <a:gd name="T51" fmla="*/ 1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6"/>
                <a:gd name="T79" fmla="*/ 0 h 28"/>
                <a:gd name="T80" fmla="*/ 96 w 96"/>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6" h="28">
                  <a:moveTo>
                    <a:pt x="76" y="17"/>
                  </a:moveTo>
                  <a:lnTo>
                    <a:pt x="85" y="28"/>
                  </a:lnTo>
                  <a:lnTo>
                    <a:pt x="75" y="27"/>
                  </a:lnTo>
                  <a:lnTo>
                    <a:pt x="65" y="27"/>
                  </a:lnTo>
                  <a:lnTo>
                    <a:pt x="54" y="27"/>
                  </a:lnTo>
                  <a:lnTo>
                    <a:pt x="44" y="27"/>
                  </a:lnTo>
                  <a:lnTo>
                    <a:pt x="33" y="26"/>
                  </a:lnTo>
                  <a:lnTo>
                    <a:pt x="22" y="25"/>
                  </a:lnTo>
                  <a:lnTo>
                    <a:pt x="10" y="22"/>
                  </a:lnTo>
                  <a:lnTo>
                    <a:pt x="0" y="18"/>
                  </a:lnTo>
                  <a:lnTo>
                    <a:pt x="9" y="0"/>
                  </a:lnTo>
                  <a:lnTo>
                    <a:pt x="17" y="3"/>
                  </a:lnTo>
                  <a:lnTo>
                    <a:pt x="25" y="4"/>
                  </a:lnTo>
                  <a:lnTo>
                    <a:pt x="35" y="5"/>
                  </a:lnTo>
                  <a:lnTo>
                    <a:pt x="44" y="7"/>
                  </a:lnTo>
                  <a:lnTo>
                    <a:pt x="54" y="7"/>
                  </a:lnTo>
                  <a:lnTo>
                    <a:pt x="65" y="7"/>
                  </a:lnTo>
                  <a:lnTo>
                    <a:pt x="75" y="7"/>
                  </a:lnTo>
                  <a:lnTo>
                    <a:pt x="87" y="8"/>
                  </a:lnTo>
                  <a:lnTo>
                    <a:pt x="96" y="19"/>
                  </a:lnTo>
                  <a:lnTo>
                    <a:pt x="87" y="8"/>
                  </a:lnTo>
                  <a:lnTo>
                    <a:pt x="94" y="11"/>
                  </a:lnTo>
                  <a:lnTo>
                    <a:pt x="96" y="19"/>
                  </a:lnTo>
                  <a:lnTo>
                    <a:pt x="93" y="26"/>
                  </a:lnTo>
                  <a:lnTo>
                    <a:pt x="85" y="28"/>
                  </a:lnTo>
                  <a:lnTo>
                    <a:pt x="76" y="17"/>
                  </a:lnTo>
                  <a:close/>
                </a:path>
              </a:pathLst>
            </a:custGeom>
            <a:solidFill>
              <a:srgbClr val="000000"/>
            </a:solidFill>
            <a:ln w="9525">
              <a:noFill/>
              <a:round/>
            </a:ln>
          </p:spPr>
          <p:txBody>
            <a:bodyPr/>
            <a:lstStyle/>
            <a:p>
              <a:endParaRPr lang="zh-CN" altLang="en-US"/>
            </a:p>
          </p:txBody>
        </p:sp>
        <p:sp>
          <p:nvSpPr>
            <p:cNvPr id="17894" name="Freeform 633"/>
            <p:cNvSpPr/>
            <p:nvPr/>
          </p:nvSpPr>
          <p:spPr bwMode="auto">
            <a:xfrm>
              <a:off x="1323" y="2820"/>
              <a:ext cx="16" cy="40"/>
            </a:xfrm>
            <a:custGeom>
              <a:avLst/>
              <a:gdLst>
                <a:gd name="T0" fmla="*/ 1 w 30"/>
                <a:gd name="T1" fmla="*/ 1 h 79"/>
                <a:gd name="T2" fmla="*/ 1 w 30"/>
                <a:gd name="T3" fmla="*/ 1 h 79"/>
                <a:gd name="T4" fmla="*/ 1 w 30"/>
                <a:gd name="T5" fmla="*/ 1 h 79"/>
                <a:gd name="T6" fmla="*/ 0 w 30"/>
                <a:gd name="T7" fmla="*/ 1 h 79"/>
                <a:gd name="T8" fmla="*/ 0 w 30"/>
                <a:gd name="T9" fmla="*/ 1 h 79"/>
                <a:gd name="T10" fmla="*/ 1 w 30"/>
                <a:gd name="T11" fmla="*/ 1 h 79"/>
                <a:gd name="T12" fmla="*/ 1 w 30"/>
                <a:gd name="T13" fmla="*/ 1 h 79"/>
                <a:gd name="T14" fmla="*/ 1 w 30"/>
                <a:gd name="T15" fmla="*/ 1 h 79"/>
                <a:gd name="T16" fmla="*/ 1 w 30"/>
                <a:gd name="T17" fmla="*/ 1 h 79"/>
                <a:gd name="T18" fmla="*/ 1 w 30"/>
                <a:gd name="T19" fmla="*/ 0 h 79"/>
                <a:gd name="T20" fmla="*/ 1 w 30"/>
                <a:gd name="T21" fmla="*/ 1 h 79"/>
                <a:gd name="T22" fmla="*/ 1 w 30"/>
                <a:gd name="T23" fmla="*/ 1 h 79"/>
                <a:gd name="T24" fmla="*/ 1 w 30"/>
                <a:gd name="T25" fmla="*/ 1 h 79"/>
                <a:gd name="T26" fmla="*/ 1 w 30"/>
                <a:gd name="T27" fmla="*/ 1 h 79"/>
                <a:gd name="T28" fmla="*/ 1 w 30"/>
                <a:gd name="T29" fmla="*/ 1 h 79"/>
                <a:gd name="T30" fmla="*/ 1 w 30"/>
                <a:gd name="T31" fmla="*/ 1 h 79"/>
                <a:gd name="T32" fmla="*/ 1 w 30"/>
                <a:gd name="T33" fmla="*/ 1 h 79"/>
                <a:gd name="T34" fmla="*/ 1 w 30"/>
                <a:gd name="T35" fmla="*/ 1 h 79"/>
                <a:gd name="T36" fmla="*/ 1 w 30"/>
                <a:gd name="T37" fmla="*/ 1 h 79"/>
                <a:gd name="T38" fmla="*/ 1 w 30"/>
                <a:gd name="T39" fmla="*/ 1 h 79"/>
                <a:gd name="T40" fmla="*/ 1 w 30"/>
                <a:gd name="T41" fmla="*/ 1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9"/>
                <a:gd name="T65" fmla="*/ 30 w 30"/>
                <a:gd name="T66" fmla="*/ 79 h 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9">
                  <a:moveTo>
                    <a:pt x="5" y="79"/>
                  </a:moveTo>
                  <a:lnTo>
                    <a:pt x="5" y="79"/>
                  </a:lnTo>
                  <a:lnTo>
                    <a:pt x="2" y="69"/>
                  </a:lnTo>
                  <a:lnTo>
                    <a:pt x="0" y="59"/>
                  </a:lnTo>
                  <a:lnTo>
                    <a:pt x="0" y="48"/>
                  </a:lnTo>
                  <a:lnTo>
                    <a:pt x="2" y="38"/>
                  </a:lnTo>
                  <a:lnTo>
                    <a:pt x="3" y="28"/>
                  </a:lnTo>
                  <a:lnTo>
                    <a:pt x="8" y="16"/>
                  </a:lnTo>
                  <a:lnTo>
                    <a:pt x="9" y="8"/>
                  </a:lnTo>
                  <a:lnTo>
                    <a:pt x="10" y="0"/>
                  </a:lnTo>
                  <a:lnTo>
                    <a:pt x="30" y="2"/>
                  </a:lnTo>
                  <a:lnTo>
                    <a:pt x="29" y="13"/>
                  </a:lnTo>
                  <a:lnTo>
                    <a:pt x="26" y="23"/>
                  </a:lnTo>
                  <a:lnTo>
                    <a:pt x="24" y="32"/>
                  </a:lnTo>
                  <a:lnTo>
                    <a:pt x="23" y="40"/>
                  </a:lnTo>
                  <a:lnTo>
                    <a:pt x="20" y="51"/>
                  </a:lnTo>
                  <a:lnTo>
                    <a:pt x="20" y="59"/>
                  </a:lnTo>
                  <a:lnTo>
                    <a:pt x="20" y="64"/>
                  </a:lnTo>
                  <a:lnTo>
                    <a:pt x="24" y="70"/>
                  </a:lnTo>
                  <a:lnTo>
                    <a:pt x="5" y="79"/>
                  </a:lnTo>
                  <a:close/>
                </a:path>
              </a:pathLst>
            </a:custGeom>
            <a:solidFill>
              <a:srgbClr val="000000"/>
            </a:solidFill>
            <a:ln w="9525">
              <a:noFill/>
              <a:round/>
            </a:ln>
          </p:spPr>
          <p:txBody>
            <a:bodyPr/>
            <a:lstStyle/>
            <a:p>
              <a:endParaRPr lang="zh-CN" altLang="en-US"/>
            </a:p>
          </p:txBody>
        </p:sp>
        <p:sp>
          <p:nvSpPr>
            <p:cNvPr id="17895" name="Freeform 634"/>
            <p:cNvSpPr/>
            <p:nvPr/>
          </p:nvSpPr>
          <p:spPr bwMode="auto">
            <a:xfrm>
              <a:off x="1326" y="2855"/>
              <a:ext cx="35" cy="13"/>
            </a:xfrm>
            <a:custGeom>
              <a:avLst/>
              <a:gdLst>
                <a:gd name="T0" fmla="*/ 1 w 70"/>
                <a:gd name="T1" fmla="*/ 1 h 25"/>
                <a:gd name="T2" fmla="*/ 1 w 70"/>
                <a:gd name="T3" fmla="*/ 1 h 25"/>
                <a:gd name="T4" fmla="*/ 1 w 70"/>
                <a:gd name="T5" fmla="*/ 1 h 25"/>
                <a:gd name="T6" fmla="*/ 1 w 70"/>
                <a:gd name="T7" fmla="*/ 1 h 25"/>
                <a:gd name="T8" fmla="*/ 1 w 70"/>
                <a:gd name="T9" fmla="*/ 1 h 25"/>
                <a:gd name="T10" fmla="*/ 1 w 70"/>
                <a:gd name="T11" fmla="*/ 1 h 25"/>
                <a:gd name="T12" fmla="*/ 1 w 70"/>
                <a:gd name="T13" fmla="*/ 1 h 25"/>
                <a:gd name="T14" fmla="*/ 1 w 70"/>
                <a:gd name="T15" fmla="*/ 1 h 25"/>
                <a:gd name="T16" fmla="*/ 1 w 70"/>
                <a:gd name="T17" fmla="*/ 1 h 25"/>
                <a:gd name="T18" fmla="*/ 0 w 70"/>
                <a:gd name="T19" fmla="*/ 1 h 25"/>
                <a:gd name="T20" fmla="*/ 1 w 70"/>
                <a:gd name="T21" fmla="*/ 0 h 25"/>
                <a:gd name="T22" fmla="*/ 1 w 70"/>
                <a:gd name="T23" fmla="*/ 1 h 25"/>
                <a:gd name="T24" fmla="*/ 1 w 70"/>
                <a:gd name="T25" fmla="*/ 1 h 25"/>
                <a:gd name="T26" fmla="*/ 1 w 70"/>
                <a:gd name="T27" fmla="*/ 1 h 25"/>
                <a:gd name="T28" fmla="*/ 1 w 70"/>
                <a:gd name="T29" fmla="*/ 1 h 25"/>
                <a:gd name="T30" fmla="*/ 1 w 70"/>
                <a:gd name="T31" fmla="*/ 1 h 25"/>
                <a:gd name="T32" fmla="*/ 1 w 70"/>
                <a:gd name="T33" fmla="*/ 1 h 25"/>
                <a:gd name="T34" fmla="*/ 1 w 70"/>
                <a:gd name="T35" fmla="*/ 1 h 25"/>
                <a:gd name="T36" fmla="*/ 1 w 70"/>
                <a:gd name="T37" fmla="*/ 1 h 25"/>
                <a:gd name="T38" fmla="*/ 1 w 70"/>
                <a:gd name="T39" fmla="*/ 1 h 25"/>
                <a:gd name="T40" fmla="*/ 1 w 70"/>
                <a:gd name="T41" fmla="*/ 1 h 25"/>
                <a:gd name="T42" fmla="*/ 1 w 70"/>
                <a:gd name="T43" fmla="*/ 1 h 25"/>
                <a:gd name="T44" fmla="*/ 1 w 70"/>
                <a:gd name="T45" fmla="*/ 1 h 25"/>
                <a:gd name="T46" fmla="*/ 1 w 70"/>
                <a:gd name="T47" fmla="*/ 1 h 25"/>
                <a:gd name="T48" fmla="*/ 1 w 70"/>
                <a:gd name="T49" fmla="*/ 1 h 25"/>
                <a:gd name="T50" fmla="*/ 1 w 70"/>
                <a:gd name="T51" fmla="*/ 1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25"/>
                <a:gd name="T80" fmla="*/ 70 w 70"/>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25">
                  <a:moveTo>
                    <a:pt x="55" y="24"/>
                  </a:moveTo>
                  <a:lnTo>
                    <a:pt x="59" y="25"/>
                  </a:lnTo>
                  <a:lnTo>
                    <a:pt x="53" y="25"/>
                  </a:lnTo>
                  <a:lnTo>
                    <a:pt x="47" y="25"/>
                  </a:lnTo>
                  <a:lnTo>
                    <a:pt x="39" y="25"/>
                  </a:lnTo>
                  <a:lnTo>
                    <a:pt x="32" y="25"/>
                  </a:lnTo>
                  <a:lnTo>
                    <a:pt x="24" y="25"/>
                  </a:lnTo>
                  <a:lnTo>
                    <a:pt x="15" y="22"/>
                  </a:lnTo>
                  <a:lnTo>
                    <a:pt x="6" y="17"/>
                  </a:lnTo>
                  <a:lnTo>
                    <a:pt x="0" y="9"/>
                  </a:lnTo>
                  <a:lnTo>
                    <a:pt x="19" y="0"/>
                  </a:lnTo>
                  <a:lnTo>
                    <a:pt x="20" y="4"/>
                  </a:lnTo>
                  <a:lnTo>
                    <a:pt x="22" y="4"/>
                  </a:lnTo>
                  <a:lnTo>
                    <a:pt x="27" y="5"/>
                  </a:lnTo>
                  <a:lnTo>
                    <a:pt x="32" y="5"/>
                  </a:lnTo>
                  <a:lnTo>
                    <a:pt x="39" y="5"/>
                  </a:lnTo>
                  <a:lnTo>
                    <a:pt x="47" y="5"/>
                  </a:lnTo>
                  <a:lnTo>
                    <a:pt x="55" y="5"/>
                  </a:lnTo>
                  <a:lnTo>
                    <a:pt x="63" y="7"/>
                  </a:lnTo>
                  <a:lnTo>
                    <a:pt x="67" y="8"/>
                  </a:lnTo>
                  <a:lnTo>
                    <a:pt x="63" y="7"/>
                  </a:lnTo>
                  <a:lnTo>
                    <a:pt x="69" y="12"/>
                  </a:lnTo>
                  <a:lnTo>
                    <a:pt x="70" y="17"/>
                  </a:lnTo>
                  <a:lnTo>
                    <a:pt x="65" y="24"/>
                  </a:lnTo>
                  <a:lnTo>
                    <a:pt x="59" y="25"/>
                  </a:lnTo>
                  <a:lnTo>
                    <a:pt x="55" y="24"/>
                  </a:lnTo>
                  <a:close/>
                </a:path>
              </a:pathLst>
            </a:custGeom>
            <a:solidFill>
              <a:srgbClr val="000000"/>
            </a:solidFill>
            <a:ln w="9525">
              <a:noFill/>
              <a:round/>
            </a:ln>
          </p:spPr>
          <p:txBody>
            <a:bodyPr/>
            <a:lstStyle/>
            <a:p>
              <a:endParaRPr lang="zh-CN" altLang="en-US"/>
            </a:p>
          </p:txBody>
        </p:sp>
        <p:sp>
          <p:nvSpPr>
            <p:cNvPr id="17896" name="Freeform 635"/>
            <p:cNvSpPr/>
            <p:nvPr/>
          </p:nvSpPr>
          <p:spPr bwMode="auto">
            <a:xfrm>
              <a:off x="1354" y="2859"/>
              <a:ext cx="24" cy="17"/>
            </a:xfrm>
            <a:custGeom>
              <a:avLst/>
              <a:gdLst>
                <a:gd name="T0" fmla="*/ 0 w 49"/>
                <a:gd name="T1" fmla="*/ 0 h 35"/>
                <a:gd name="T2" fmla="*/ 0 w 49"/>
                <a:gd name="T3" fmla="*/ 0 h 35"/>
                <a:gd name="T4" fmla="*/ 0 w 49"/>
                <a:gd name="T5" fmla="*/ 0 h 35"/>
                <a:gd name="T6" fmla="*/ 0 w 49"/>
                <a:gd name="T7" fmla="*/ 0 h 35"/>
                <a:gd name="T8" fmla="*/ 0 w 49"/>
                <a:gd name="T9" fmla="*/ 0 h 35"/>
                <a:gd name="T10" fmla="*/ 0 w 49"/>
                <a:gd name="T11" fmla="*/ 0 h 35"/>
                <a:gd name="T12" fmla="*/ 0 w 49"/>
                <a:gd name="T13" fmla="*/ 0 h 35"/>
                <a:gd name="T14" fmla="*/ 0 w 49"/>
                <a:gd name="T15" fmla="*/ 0 h 35"/>
                <a:gd name="T16" fmla="*/ 0 w 49"/>
                <a:gd name="T17" fmla="*/ 0 h 35"/>
                <a:gd name="T18" fmla="*/ 0 w 49"/>
                <a:gd name="T19" fmla="*/ 0 h 35"/>
                <a:gd name="T20" fmla="*/ 0 w 49"/>
                <a:gd name="T21" fmla="*/ 0 h 35"/>
                <a:gd name="T22" fmla="*/ 0 w 49"/>
                <a:gd name="T23" fmla="*/ 0 h 35"/>
                <a:gd name="T24" fmla="*/ 0 w 49"/>
                <a:gd name="T25" fmla="*/ 0 h 35"/>
                <a:gd name="T26" fmla="*/ 0 w 49"/>
                <a:gd name="T27" fmla="*/ 0 h 35"/>
                <a:gd name="T28" fmla="*/ 0 w 49"/>
                <a:gd name="T29" fmla="*/ 0 h 35"/>
                <a:gd name="T30" fmla="*/ 0 w 49"/>
                <a:gd name="T31" fmla="*/ 0 h 35"/>
                <a:gd name="T32" fmla="*/ 0 w 49"/>
                <a:gd name="T33" fmla="*/ 0 h 35"/>
                <a:gd name="T34" fmla="*/ 0 w 49"/>
                <a:gd name="T35" fmla="*/ 0 h 35"/>
                <a:gd name="T36" fmla="*/ 0 w 49"/>
                <a:gd name="T37" fmla="*/ 0 h 35"/>
                <a:gd name="T38" fmla="*/ 0 w 49"/>
                <a:gd name="T39" fmla="*/ 0 h 35"/>
                <a:gd name="T40" fmla="*/ 0 w 49"/>
                <a:gd name="T41" fmla="*/ 0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35"/>
                <a:gd name="T65" fmla="*/ 49 w 49"/>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35">
                  <a:moveTo>
                    <a:pt x="48" y="32"/>
                  </a:moveTo>
                  <a:lnTo>
                    <a:pt x="49" y="32"/>
                  </a:lnTo>
                  <a:lnTo>
                    <a:pt x="41" y="35"/>
                  </a:lnTo>
                  <a:lnTo>
                    <a:pt x="33" y="32"/>
                  </a:lnTo>
                  <a:lnTo>
                    <a:pt x="27" y="31"/>
                  </a:lnTo>
                  <a:lnTo>
                    <a:pt x="21" y="29"/>
                  </a:lnTo>
                  <a:lnTo>
                    <a:pt x="15" y="25"/>
                  </a:lnTo>
                  <a:lnTo>
                    <a:pt x="10" y="23"/>
                  </a:lnTo>
                  <a:lnTo>
                    <a:pt x="4" y="19"/>
                  </a:lnTo>
                  <a:lnTo>
                    <a:pt x="0" y="16"/>
                  </a:lnTo>
                  <a:lnTo>
                    <a:pt x="12" y="0"/>
                  </a:lnTo>
                  <a:lnTo>
                    <a:pt x="15" y="2"/>
                  </a:lnTo>
                  <a:lnTo>
                    <a:pt x="20" y="5"/>
                  </a:lnTo>
                  <a:lnTo>
                    <a:pt x="24" y="7"/>
                  </a:lnTo>
                  <a:lnTo>
                    <a:pt x="30" y="11"/>
                  </a:lnTo>
                  <a:lnTo>
                    <a:pt x="34" y="13"/>
                  </a:lnTo>
                  <a:lnTo>
                    <a:pt x="38" y="14"/>
                  </a:lnTo>
                  <a:lnTo>
                    <a:pt x="41" y="14"/>
                  </a:lnTo>
                  <a:lnTo>
                    <a:pt x="40" y="14"/>
                  </a:lnTo>
                  <a:lnTo>
                    <a:pt x="41" y="14"/>
                  </a:lnTo>
                  <a:lnTo>
                    <a:pt x="48" y="32"/>
                  </a:lnTo>
                  <a:close/>
                </a:path>
              </a:pathLst>
            </a:custGeom>
            <a:solidFill>
              <a:srgbClr val="000000"/>
            </a:solidFill>
            <a:ln w="9525">
              <a:noFill/>
              <a:round/>
            </a:ln>
          </p:spPr>
          <p:txBody>
            <a:bodyPr/>
            <a:lstStyle/>
            <a:p>
              <a:endParaRPr lang="zh-CN" altLang="en-US"/>
            </a:p>
          </p:txBody>
        </p:sp>
        <p:sp>
          <p:nvSpPr>
            <p:cNvPr id="17897" name="Freeform 636"/>
            <p:cNvSpPr/>
            <p:nvPr/>
          </p:nvSpPr>
          <p:spPr bwMode="auto">
            <a:xfrm>
              <a:off x="1374" y="2811"/>
              <a:ext cx="84" cy="64"/>
            </a:xfrm>
            <a:custGeom>
              <a:avLst/>
              <a:gdLst>
                <a:gd name="T0" fmla="*/ 0 w 169"/>
                <a:gd name="T1" fmla="*/ 1 h 128"/>
                <a:gd name="T2" fmla="*/ 0 w 169"/>
                <a:gd name="T3" fmla="*/ 1 h 128"/>
                <a:gd name="T4" fmla="*/ 0 w 169"/>
                <a:gd name="T5" fmla="*/ 1 h 128"/>
                <a:gd name="T6" fmla="*/ 0 w 169"/>
                <a:gd name="T7" fmla="*/ 1 h 128"/>
                <a:gd name="T8" fmla="*/ 0 w 169"/>
                <a:gd name="T9" fmla="*/ 1 h 128"/>
                <a:gd name="T10" fmla="*/ 0 w 169"/>
                <a:gd name="T11" fmla="*/ 1 h 128"/>
                <a:gd name="T12" fmla="*/ 0 w 169"/>
                <a:gd name="T13" fmla="*/ 1 h 128"/>
                <a:gd name="T14" fmla="*/ 0 w 169"/>
                <a:gd name="T15" fmla="*/ 1 h 128"/>
                <a:gd name="T16" fmla="*/ 0 w 169"/>
                <a:gd name="T17" fmla="*/ 1 h 128"/>
                <a:gd name="T18" fmla="*/ 0 w 169"/>
                <a:gd name="T19" fmla="*/ 1 h 128"/>
                <a:gd name="T20" fmla="*/ 0 w 169"/>
                <a:gd name="T21" fmla="*/ 1 h 128"/>
                <a:gd name="T22" fmla="*/ 0 w 169"/>
                <a:gd name="T23" fmla="*/ 1 h 128"/>
                <a:gd name="T24" fmla="*/ 0 w 169"/>
                <a:gd name="T25" fmla="*/ 1 h 128"/>
                <a:gd name="T26" fmla="*/ 0 w 169"/>
                <a:gd name="T27" fmla="*/ 1 h 128"/>
                <a:gd name="T28" fmla="*/ 0 w 169"/>
                <a:gd name="T29" fmla="*/ 1 h 128"/>
                <a:gd name="T30" fmla="*/ 0 w 169"/>
                <a:gd name="T31" fmla="*/ 1 h 128"/>
                <a:gd name="T32" fmla="*/ 0 w 169"/>
                <a:gd name="T33" fmla="*/ 1 h 128"/>
                <a:gd name="T34" fmla="*/ 0 w 169"/>
                <a:gd name="T35" fmla="*/ 1 h 128"/>
                <a:gd name="T36" fmla="*/ 0 w 169"/>
                <a:gd name="T37" fmla="*/ 1 h 128"/>
                <a:gd name="T38" fmla="*/ 0 w 169"/>
                <a:gd name="T39" fmla="*/ 1 h 128"/>
                <a:gd name="T40" fmla="*/ 0 w 169"/>
                <a:gd name="T41" fmla="*/ 1 h 128"/>
                <a:gd name="T42" fmla="*/ 0 w 169"/>
                <a:gd name="T43" fmla="*/ 0 h 128"/>
                <a:gd name="T44" fmla="*/ 0 w 169"/>
                <a:gd name="T45" fmla="*/ 1 h 128"/>
                <a:gd name="T46" fmla="*/ 0 w 169"/>
                <a:gd name="T47" fmla="*/ 1 h 128"/>
                <a:gd name="T48" fmla="*/ 0 w 169"/>
                <a:gd name="T49" fmla="*/ 1 h 128"/>
                <a:gd name="T50" fmla="*/ 0 w 169"/>
                <a:gd name="T51" fmla="*/ 1 h 1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9"/>
                <a:gd name="T79" fmla="*/ 0 h 128"/>
                <a:gd name="T80" fmla="*/ 169 w 169"/>
                <a:gd name="T81" fmla="*/ 128 h 1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9" h="128">
                  <a:moveTo>
                    <a:pt x="151" y="16"/>
                  </a:moveTo>
                  <a:lnTo>
                    <a:pt x="165" y="17"/>
                  </a:lnTo>
                  <a:lnTo>
                    <a:pt x="148" y="34"/>
                  </a:lnTo>
                  <a:lnTo>
                    <a:pt x="132" y="50"/>
                  </a:lnTo>
                  <a:lnTo>
                    <a:pt x="115" y="67"/>
                  </a:lnTo>
                  <a:lnTo>
                    <a:pt x="97" y="81"/>
                  </a:lnTo>
                  <a:lnTo>
                    <a:pt x="78" y="95"/>
                  </a:lnTo>
                  <a:lnTo>
                    <a:pt x="56" y="108"/>
                  </a:lnTo>
                  <a:lnTo>
                    <a:pt x="32" y="119"/>
                  </a:lnTo>
                  <a:lnTo>
                    <a:pt x="7" y="128"/>
                  </a:lnTo>
                  <a:lnTo>
                    <a:pt x="0" y="110"/>
                  </a:lnTo>
                  <a:lnTo>
                    <a:pt x="25" y="101"/>
                  </a:lnTo>
                  <a:lnTo>
                    <a:pt x="47" y="89"/>
                  </a:lnTo>
                  <a:lnTo>
                    <a:pt x="66" y="79"/>
                  </a:lnTo>
                  <a:lnTo>
                    <a:pt x="86" y="65"/>
                  </a:lnTo>
                  <a:lnTo>
                    <a:pt x="102" y="51"/>
                  </a:lnTo>
                  <a:lnTo>
                    <a:pt x="119" y="36"/>
                  </a:lnTo>
                  <a:lnTo>
                    <a:pt x="135" y="20"/>
                  </a:lnTo>
                  <a:lnTo>
                    <a:pt x="152" y="3"/>
                  </a:lnTo>
                  <a:lnTo>
                    <a:pt x="167" y="4"/>
                  </a:lnTo>
                  <a:lnTo>
                    <a:pt x="152" y="3"/>
                  </a:lnTo>
                  <a:lnTo>
                    <a:pt x="159" y="0"/>
                  </a:lnTo>
                  <a:lnTo>
                    <a:pt x="165" y="3"/>
                  </a:lnTo>
                  <a:lnTo>
                    <a:pt x="169" y="10"/>
                  </a:lnTo>
                  <a:lnTo>
                    <a:pt x="165" y="17"/>
                  </a:lnTo>
                  <a:lnTo>
                    <a:pt x="151" y="16"/>
                  </a:lnTo>
                  <a:close/>
                </a:path>
              </a:pathLst>
            </a:custGeom>
            <a:solidFill>
              <a:srgbClr val="000000"/>
            </a:solidFill>
            <a:ln w="9525">
              <a:noFill/>
              <a:round/>
            </a:ln>
          </p:spPr>
          <p:txBody>
            <a:bodyPr/>
            <a:lstStyle/>
            <a:p>
              <a:endParaRPr lang="zh-CN" altLang="en-US"/>
            </a:p>
          </p:txBody>
        </p:sp>
        <p:sp>
          <p:nvSpPr>
            <p:cNvPr id="17898" name="Freeform 637"/>
            <p:cNvSpPr/>
            <p:nvPr/>
          </p:nvSpPr>
          <p:spPr bwMode="auto">
            <a:xfrm>
              <a:off x="1449" y="2813"/>
              <a:ext cx="15" cy="16"/>
            </a:xfrm>
            <a:custGeom>
              <a:avLst/>
              <a:gdLst>
                <a:gd name="T0" fmla="*/ 1 w 29"/>
                <a:gd name="T1" fmla="*/ 1 h 31"/>
                <a:gd name="T2" fmla="*/ 1 w 29"/>
                <a:gd name="T3" fmla="*/ 1 h 31"/>
                <a:gd name="T4" fmla="*/ 1 w 29"/>
                <a:gd name="T5" fmla="*/ 1 h 31"/>
                <a:gd name="T6" fmla="*/ 1 w 29"/>
                <a:gd name="T7" fmla="*/ 1 h 31"/>
                <a:gd name="T8" fmla="*/ 1 w 29"/>
                <a:gd name="T9" fmla="*/ 1 h 31"/>
                <a:gd name="T10" fmla="*/ 0 w 29"/>
                <a:gd name="T11" fmla="*/ 1 h 31"/>
                <a:gd name="T12" fmla="*/ 1 w 29"/>
                <a:gd name="T13" fmla="*/ 0 h 31"/>
                <a:gd name="T14" fmla="*/ 1 w 29"/>
                <a:gd name="T15" fmla="*/ 1 h 31"/>
                <a:gd name="T16" fmla="*/ 1 w 29"/>
                <a:gd name="T17" fmla="*/ 1 h 31"/>
                <a:gd name="T18" fmla="*/ 1 w 29"/>
                <a:gd name="T19" fmla="*/ 1 h 31"/>
                <a:gd name="T20" fmla="*/ 1 w 29"/>
                <a:gd name="T21" fmla="*/ 1 h 31"/>
                <a:gd name="T22" fmla="*/ 1 w 29"/>
                <a:gd name="T23" fmla="*/ 1 h 31"/>
                <a:gd name="T24" fmla="*/ 1 w 29"/>
                <a:gd name="T25" fmla="*/ 1 h 31"/>
                <a:gd name="T26" fmla="*/ 1 w 29"/>
                <a:gd name="T27" fmla="*/ 1 h 31"/>
                <a:gd name="T28" fmla="*/ 1 w 29"/>
                <a:gd name="T29" fmla="*/ 1 h 31"/>
                <a:gd name="T30" fmla="*/ 1 w 29"/>
                <a:gd name="T31" fmla="*/ 1 h 31"/>
                <a:gd name="T32" fmla="*/ 1 w 29"/>
                <a:gd name="T33" fmla="*/ 1 h 31"/>
                <a:gd name="T34" fmla="*/ 1 w 29"/>
                <a:gd name="T35" fmla="*/ 1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31"/>
                <a:gd name="T56" fmla="*/ 29 w 29"/>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31">
                  <a:moveTo>
                    <a:pt x="10" y="17"/>
                  </a:moveTo>
                  <a:lnTo>
                    <a:pt x="11" y="27"/>
                  </a:lnTo>
                  <a:lnTo>
                    <a:pt x="8" y="22"/>
                  </a:lnTo>
                  <a:lnTo>
                    <a:pt x="5" y="20"/>
                  </a:lnTo>
                  <a:lnTo>
                    <a:pt x="2" y="16"/>
                  </a:lnTo>
                  <a:lnTo>
                    <a:pt x="0" y="12"/>
                  </a:lnTo>
                  <a:lnTo>
                    <a:pt x="16" y="0"/>
                  </a:lnTo>
                  <a:lnTo>
                    <a:pt x="18" y="2"/>
                  </a:lnTo>
                  <a:lnTo>
                    <a:pt x="21" y="6"/>
                  </a:lnTo>
                  <a:lnTo>
                    <a:pt x="24" y="11"/>
                  </a:lnTo>
                  <a:lnTo>
                    <a:pt x="27" y="15"/>
                  </a:lnTo>
                  <a:lnTo>
                    <a:pt x="28" y="24"/>
                  </a:lnTo>
                  <a:lnTo>
                    <a:pt x="27" y="14"/>
                  </a:lnTo>
                  <a:lnTo>
                    <a:pt x="29" y="22"/>
                  </a:lnTo>
                  <a:lnTo>
                    <a:pt x="26" y="29"/>
                  </a:lnTo>
                  <a:lnTo>
                    <a:pt x="19" y="31"/>
                  </a:lnTo>
                  <a:lnTo>
                    <a:pt x="11" y="28"/>
                  </a:lnTo>
                  <a:lnTo>
                    <a:pt x="10" y="17"/>
                  </a:lnTo>
                  <a:close/>
                </a:path>
              </a:pathLst>
            </a:custGeom>
            <a:solidFill>
              <a:srgbClr val="000000"/>
            </a:solidFill>
            <a:ln w="9525">
              <a:noFill/>
              <a:round/>
            </a:ln>
          </p:spPr>
          <p:txBody>
            <a:bodyPr/>
            <a:lstStyle/>
            <a:p>
              <a:endParaRPr lang="zh-CN" altLang="en-US"/>
            </a:p>
          </p:txBody>
        </p:sp>
        <p:sp>
          <p:nvSpPr>
            <p:cNvPr id="17899" name="Freeform 638"/>
            <p:cNvSpPr/>
            <p:nvPr/>
          </p:nvSpPr>
          <p:spPr bwMode="auto">
            <a:xfrm>
              <a:off x="1437" y="2822"/>
              <a:ext cx="27" cy="57"/>
            </a:xfrm>
            <a:custGeom>
              <a:avLst/>
              <a:gdLst>
                <a:gd name="T0" fmla="*/ 0 w 52"/>
                <a:gd name="T1" fmla="*/ 0 h 115"/>
                <a:gd name="T2" fmla="*/ 0 w 52"/>
                <a:gd name="T3" fmla="*/ 0 h 115"/>
                <a:gd name="T4" fmla="*/ 1 w 52"/>
                <a:gd name="T5" fmla="*/ 0 h 115"/>
                <a:gd name="T6" fmla="*/ 1 w 52"/>
                <a:gd name="T7" fmla="*/ 0 h 115"/>
                <a:gd name="T8" fmla="*/ 1 w 52"/>
                <a:gd name="T9" fmla="*/ 0 h 115"/>
                <a:gd name="T10" fmla="*/ 1 w 52"/>
                <a:gd name="T11" fmla="*/ 0 h 115"/>
                <a:gd name="T12" fmla="*/ 1 w 52"/>
                <a:gd name="T13" fmla="*/ 0 h 115"/>
                <a:gd name="T14" fmla="*/ 1 w 52"/>
                <a:gd name="T15" fmla="*/ 0 h 115"/>
                <a:gd name="T16" fmla="*/ 1 w 52"/>
                <a:gd name="T17" fmla="*/ 0 h 115"/>
                <a:gd name="T18" fmla="*/ 1 w 52"/>
                <a:gd name="T19" fmla="*/ 0 h 115"/>
                <a:gd name="T20" fmla="*/ 1 w 52"/>
                <a:gd name="T21" fmla="*/ 0 h 115"/>
                <a:gd name="T22" fmla="*/ 1 w 52"/>
                <a:gd name="T23" fmla="*/ 0 h 115"/>
                <a:gd name="T24" fmla="*/ 1 w 52"/>
                <a:gd name="T25" fmla="*/ 0 h 115"/>
                <a:gd name="T26" fmla="*/ 1 w 52"/>
                <a:gd name="T27" fmla="*/ 0 h 115"/>
                <a:gd name="T28" fmla="*/ 1 w 52"/>
                <a:gd name="T29" fmla="*/ 0 h 115"/>
                <a:gd name="T30" fmla="*/ 1 w 52"/>
                <a:gd name="T31" fmla="*/ 0 h 115"/>
                <a:gd name="T32" fmla="*/ 1 w 52"/>
                <a:gd name="T33" fmla="*/ 0 h 115"/>
                <a:gd name="T34" fmla="*/ 1 w 52"/>
                <a:gd name="T35" fmla="*/ 0 h 115"/>
                <a:gd name="T36" fmla="*/ 1 w 52"/>
                <a:gd name="T37" fmla="*/ 0 h 115"/>
                <a:gd name="T38" fmla="*/ 1 w 52"/>
                <a:gd name="T39" fmla="*/ 0 h 115"/>
                <a:gd name="T40" fmla="*/ 0 w 52"/>
                <a:gd name="T41" fmla="*/ 0 h 1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115"/>
                <a:gd name="T65" fmla="*/ 52 w 52"/>
                <a:gd name="T66" fmla="*/ 115 h 1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115">
                  <a:moveTo>
                    <a:pt x="0" y="115"/>
                  </a:moveTo>
                  <a:lnTo>
                    <a:pt x="0" y="115"/>
                  </a:lnTo>
                  <a:lnTo>
                    <a:pt x="1" y="100"/>
                  </a:lnTo>
                  <a:lnTo>
                    <a:pt x="3" y="84"/>
                  </a:lnTo>
                  <a:lnTo>
                    <a:pt x="8" y="71"/>
                  </a:lnTo>
                  <a:lnTo>
                    <a:pt x="12" y="56"/>
                  </a:lnTo>
                  <a:lnTo>
                    <a:pt x="18" y="42"/>
                  </a:lnTo>
                  <a:lnTo>
                    <a:pt x="24" y="28"/>
                  </a:lnTo>
                  <a:lnTo>
                    <a:pt x="29" y="14"/>
                  </a:lnTo>
                  <a:lnTo>
                    <a:pt x="34" y="0"/>
                  </a:lnTo>
                  <a:lnTo>
                    <a:pt x="52" y="7"/>
                  </a:lnTo>
                  <a:lnTo>
                    <a:pt x="48" y="21"/>
                  </a:lnTo>
                  <a:lnTo>
                    <a:pt x="42" y="35"/>
                  </a:lnTo>
                  <a:lnTo>
                    <a:pt x="36" y="49"/>
                  </a:lnTo>
                  <a:lnTo>
                    <a:pt x="30" y="63"/>
                  </a:lnTo>
                  <a:lnTo>
                    <a:pt x="26" y="75"/>
                  </a:lnTo>
                  <a:lnTo>
                    <a:pt x="24" y="89"/>
                  </a:lnTo>
                  <a:lnTo>
                    <a:pt x="21" y="103"/>
                  </a:lnTo>
                  <a:lnTo>
                    <a:pt x="20" y="115"/>
                  </a:lnTo>
                  <a:lnTo>
                    <a:pt x="0" y="115"/>
                  </a:lnTo>
                  <a:close/>
                </a:path>
              </a:pathLst>
            </a:custGeom>
            <a:solidFill>
              <a:srgbClr val="000000"/>
            </a:solidFill>
            <a:ln w="9525">
              <a:noFill/>
              <a:round/>
            </a:ln>
          </p:spPr>
          <p:txBody>
            <a:bodyPr/>
            <a:lstStyle/>
            <a:p>
              <a:endParaRPr lang="zh-CN" altLang="en-US"/>
            </a:p>
          </p:txBody>
        </p:sp>
        <p:sp>
          <p:nvSpPr>
            <p:cNvPr id="17900" name="Freeform 639"/>
            <p:cNvSpPr/>
            <p:nvPr/>
          </p:nvSpPr>
          <p:spPr bwMode="auto">
            <a:xfrm>
              <a:off x="1437" y="2879"/>
              <a:ext cx="29" cy="15"/>
            </a:xfrm>
            <a:custGeom>
              <a:avLst/>
              <a:gdLst>
                <a:gd name="T0" fmla="*/ 1 w 58"/>
                <a:gd name="T1" fmla="*/ 1 h 30"/>
                <a:gd name="T2" fmla="*/ 1 w 58"/>
                <a:gd name="T3" fmla="*/ 1 h 30"/>
                <a:gd name="T4" fmla="*/ 1 w 58"/>
                <a:gd name="T5" fmla="*/ 1 h 30"/>
                <a:gd name="T6" fmla="*/ 1 w 58"/>
                <a:gd name="T7" fmla="*/ 1 h 30"/>
                <a:gd name="T8" fmla="*/ 1 w 58"/>
                <a:gd name="T9" fmla="*/ 1 h 30"/>
                <a:gd name="T10" fmla="*/ 1 w 58"/>
                <a:gd name="T11" fmla="*/ 1 h 30"/>
                <a:gd name="T12" fmla="*/ 1 w 58"/>
                <a:gd name="T13" fmla="*/ 1 h 30"/>
                <a:gd name="T14" fmla="*/ 1 w 58"/>
                <a:gd name="T15" fmla="*/ 1 h 30"/>
                <a:gd name="T16" fmla="*/ 1 w 58"/>
                <a:gd name="T17" fmla="*/ 1 h 30"/>
                <a:gd name="T18" fmla="*/ 0 w 58"/>
                <a:gd name="T19" fmla="*/ 0 h 30"/>
                <a:gd name="T20" fmla="*/ 1 w 58"/>
                <a:gd name="T21" fmla="*/ 0 h 30"/>
                <a:gd name="T22" fmla="*/ 1 w 58"/>
                <a:gd name="T23" fmla="*/ 1 h 30"/>
                <a:gd name="T24" fmla="*/ 1 w 58"/>
                <a:gd name="T25" fmla="*/ 1 h 30"/>
                <a:gd name="T26" fmla="*/ 1 w 58"/>
                <a:gd name="T27" fmla="*/ 1 h 30"/>
                <a:gd name="T28" fmla="*/ 1 w 58"/>
                <a:gd name="T29" fmla="*/ 1 h 30"/>
                <a:gd name="T30" fmla="*/ 1 w 58"/>
                <a:gd name="T31" fmla="*/ 1 h 30"/>
                <a:gd name="T32" fmla="*/ 1 w 58"/>
                <a:gd name="T33" fmla="*/ 1 h 30"/>
                <a:gd name="T34" fmla="*/ 1 w 58"/>
                <a:gd name="T35" fmla="*/ 1 h 30"/>
                <a:gd name="T36" fmla="*/ 1 w 58"/>
                <a:gd name="T37" fmla="*/ 1 h 30"/>
                <a:gd name="T38" fmla="*/ 1 w 58"/>
                <a:gd name="T39" fmla="*/ 1 h 30"/>
                <a:gd name="T40" fmla="*/ 1 w 58"/>
                <a:gd name="T41" fmla="*/ 1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8"/>
                <a:gd name="T64" fmla="*/ 0 h 30"/>
                <a:gd name="T65" fmla="*/ 58 w 58"/>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8" h="30">
                  <a:moveTo>
                    <a:pt x="58" y="22"/>
                  </a:moveTo>
                  <a:lnTo>
                    <a:pt x="58" y="22"/>
                  </a:lnTo>
                  <a:lnTo>
                    <a:pt x="51" y="28"/>
                  </a:lnTo>
                  <a:lnTo>
                    <a:pt x="41" y="30"/>
                  </a:lnTo>
                  <a:lnTo>
                    <a:pt x="33" y="29"/>
                  </a:lnTo>
                  <a:lnTo>
                    <a:pt x="24" y="27"/>
                  </a:lnTo>
                  <a:lnTo>
                    <a:pt x="16" y="23"/>
                  </a:lnTo>
                  <a:lnTo>
                    <a:pt x="8" y="18"/>
                  </a:lnTo>
                  <a:lnTo>
                    <a:pt x="2" y="11"/>
                  </a:lnTo>
                  <a:lnTo>
                    <a:pt x="0" y="0"/>
                  </a:lnTo>
                  <a:lnTo>
                    <a:pt x="20" y="0"/>
                  </a:lnTo>
                  <a:lnTo>
                    <a:pt x="20" y="2"/>
                  </a:lnTo>
                  <a:lnTo>
                    <a:pt x="21" y="4"/>
                  </a:lnTo>
                  <a:lnTo>
                    <a:pt x="25" y="5"/>
                  </a:lnTo>
                  <a:lnTo>
                    <a:pt x="30" y="8"/>
                  </a:lnTo>
                  <a:lnTo>
                    <a:pt x="35" y="8"/>
                  </a:lnTo>
                  <a:lnTo>
                    <a:pt x="41" y="10"/>
                  </a:lnTo>
                  <a:lnTo>
                    <a:pt x="42" y="10"/>
                  </a:lnTo>
                  <a:lnTo>
                    <a:pt x="44" y="8"/>
                  </a:lnTo>
                  <a:lnTo>
                    <a:pt x="58" y="22"/>
                  </a:lnTo>
                  <a:close/>
                </a:path>
              </a:pathLst>
            </a:custGeom>
            <a:solidFill>
              <a:srgbClr val="000000"/>
            </a:solidFill>
            <a:ln w="9525">
              <a:noFill/>
              <a:round/>
            </a:ln>
          </p:spPr>
          <p:txBody>
            <a:bodyPr/>
            <a:lstStyle/>
            <a:p>
              <a:endParaRPr lang="zh-CN" altLang="en-US"/>
            </a:p>
          </p:txBody>
        </p:sp>
        <p:sp>
          <p:nvSpPr>
            <p:cNvPr id="17901" name="Freeform 640"/>
            <p:cNvSpPr/>
            <p:nvPr/>
          </p:nvSpPr>
          <p:spPr bwMode="auto">
            <a:xfrm>
              <a:off x="1460" y="2821"/>
              <a:ext cx="42" cy="69"/>
            </a:xfrm>
            <a:custGeom>
              <a:avLst/>
              <a:gdLst>
                <a:gd name="T0" fmla="*/ 0 w 86"/>
                <a:gd name="T1" fmla="*/ 1 h 138"/>
                <a:gd name="T2" fmla="*/ 0 w 86"/>
                <a:gd name="T3" fmla="*/ 1 h 138"/>
                <a:gd name="T4" fmla="*/ 0 w 86"/>
                <a:gd name="T5" fmla="*/ 1 h 138"/>
                <a:gd name="T6" fmla="*/ 0 w 86"/>
                <a:gd name="T7" fmla="*/ 1 h 138"/>
                <a:gd name="T8" fmla="*/ 0 w 86"/>
                <a:gd name="T9" fmla="*/ 1 h 138"/>
                <a:gd name="T10" fmla="*/ 0 w 86"/>
                <a:gd name="T11" fmla="*/ 1 h 138"/>
                <a:gd name="T12" fmla="*/ 0 w 86"/>
                <a:gd name="T13" fmla="*/ 1 h 138"/>
                <a:gd name="T14" fmla="*/ 0 w 86"/>
                <a:gd name="T15" fmla="*/ 1 h 138"/>
                <a:gd name="T16" fmla="*/ 0 w 86"/>
                <a:gd name="T17" fmla="*/ 1 h 138"/>
                <a:gd name="T18" fmla="*/ 0 w 86"/>
                <a:gd name="T19" fmla="*/ 1 h 138"/>
                <a:gd name="T20" fmla="*/ 0 w 86"/>
                <a:gd name="T21" fmla="*/ 1 h 138"/>
                <a:gd name="T22" fmla="*/ 0 w 86"/>
                <a:gd name="T23" fmla="*/ 1 h 138"/>
                <a:gd name="T24" fmla="*/ 0 w 86"/>
                <a:gd name="T25" fmla="*/ 1 h 138"/>
                <a:gd name="T26" fmla="*/ 0 w 86"/>
                <a:gd name="T27" fmla="*/ 1 h 138"/>
                <a:gd name="T28" fmla="*/ 0 w 86"/>
                <a:gd name="T29" fmla="*/ 1 h 138"/>
                <a:gd name="T30" fmla="*/ 0 w 86"/>
                <a:gd name="T31" fmla="*/ 1 h 138"/>
                <a:gd name="T32" fmla="*/ 0 w 86"/>
                <a:gd name="T33" fmla="*/ 1 h 138"/>
                <a:gd name="T34" fmla="*/ 0 w 86"/>
                <a:gd name="T35" fmla="*/ 1 h 138"/>
                <a:gd name="T36" fmla="*/ 0 w 86"/>
                <a:gd name="T37" fmla="*/ 1 h 138"/>
                <a:gd name="T38" fmla="*/ 0 w 86"/>
                <a:gd name="T39" fmla="*/ 1 h 138"/>
                <a:gd name="T40" fmla="*/ 0 w 86"/>
                <a:gd name="T41" fmla="*/ 1 h 138"/>
                <a:gd name="T42" fmla="*/ 0 w 86"/>
                <a:gd name="T43" fmla="*/ 0 h 138"/>
                <a:gd name="T44" fmla="*/ 0 w 86"/>
                <a:gd name="T45" fmla="*/ 0 h 138"/>
                <a:gd name="T46" fmla="*/ 0 w 86"/>
                <a:gd name="T47" fmla="*/ 1 h 138"/>
                <a:gd name="T48" fmla="*/ 0 w 86"/>
                <a:gd name="T49" fmla="*/ 1 h 138"/>
                <a:gd name="T50" fmla="*/ 0 w 86"/>
                <a:gd name="T51" fmla="*/ 1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138"/>
                <a:gd name="T80" fmla="*/ 86 w 86"/>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138">
                  <a:moveTo>
                    <a:pt x="86" y="12"/>
                  </a:moveTo>
                  <a:lnTo>
                    <a:pt x="86" y="14"/>
                  </a:lnTo>
                  <a:lnTo>
                    <a:pt x="78" y="29"/>
                  </a:lnTo>
                  <a:lnTo>
                    <a:pt x="70" y="45"/>
                  </a:lnTo>
                  <a:lnTo>
                    <a:pt x="62" y="61"/>
                  </a:lnTo>
                  <a:lnTo>
                    <a:pt x="55" y="77"/>
                  </a:lnTo>
                  <a:lnTo>
                    <a:pt x="46" y="93"/>
                  </a:lnTo>
                  <a:lnTo>
                    <a:pt x="37" y="109"/>
                  </a:lnTo>
                  <a:lnTo>
                    <a:pt x="26" y="124"/>
                  </a:lnTo>
                  <a:lnTo>
                    <a:pt x="14" y="138"/>
                  </a:lnTo>
                  <a:lnTo>
                    <a:pt x="0" y="124"/>
                  </a:lnTo>
                  <a:lnTo>
                    <a:pt x="10" y="113"/>
                  </a:lnTo>
                  <a:lnTo>
                    <a:pt x="21" y="98"/>
                  </a:lnTo>
                  <a:lnTo>
                    <a:pt x="28" y="84"/>
                  </a:lnTo>
                  <a:lnTo>
                    <a:pt x="37" y="68"/>
                  </a:lnTo>
                  <a:lnTo>
                    <a:pt x="43" y="52"/>
                  </a:lnTo>
                  <a:lnTo>
                    <a:pt x="51" y="36"/>
                  </a:lnTo>
                  <a:lnTo>
                    <a:pt x="59" y="20"/>
                  </a:lnTo>
                  <a:lnTo>
                    <a:pt x="67" y="5"/>
                  </a:lnTo>
                  <a:lnTo>
                    <a:pt x="67" y="7"/>
                  </a:lnTo>
                  <a:lnTo>
                    <a:pt x="67" y="5"/>
                  </a:lnTo>
                  <a:lnTo>
                    <a:pt x="73" y="0"/>
                  </a:lnTo>
                  <a:lnTo>
                    <a:pt x="81" y="0"/>
                  </a:lnTo>
                  <a:lnTo>
                    <a:pt x="86" y="6"/>
                  </a:lnTo>
                  <a:lnTo>
                    <a:pt x="86" y="14"/>
                  </a:lnTo>
                  <a:lnTo>
                    <a:pt x="86" y="12"/>
                  </a:lnTo>
                  <a:close/>
                </a:path>
              </a:pathLst>
            </a:custGeom>
            <a:solidFill>
              <a:srgbClr val="000000"/>
            </a:solidFill>
            <a:ln w="9525">
              <a:noFill/>
              <a:round/>
            </a:ln>
          </p:spPr>
          <p:txBody>
            <a:bodyPr/>
            <a:lstStyle/>
            <a:p>
              <a:endParaRPr lang="zh-CN" altLang="en-US"/>
            </a:p>
          </p:txBody>
        </p:sp>
        <p:sp>
          <p:nvSpPr>
            <p:cNvPr id="17902" name="Freeform 641"/>
            <p:cNvSpPr/>
            <p:nvPr/>
          </p:nvSpPr>
          <p:spPr bwMode="auto">
            <a:xfrm>
              <a:off x="1493" y="2714"/>
              <a:ext cx="22" cy="113"/>
            </a:xfrm>
            <a:custGeom>
              <a:avLst/>
              <a:gdLst>
                <a:gd name="T0" fmla="*/ 0 w 45"/>
                <a:gd name="T1" fmla="*/ 0 h 227"/>
                <a:gd name="T2" fmla="*/ 0 w 45"/>
                <a:gd name="T3" fmla="*/ 0 h 227"/>
                <a:gd name="T4" fmla="*/ 0 w 45"/>
                <a:gd name="T5" fmla="*/ 0 h 227"/>
                <a:gd name="T6" fmla="*/ 0 w 45"/>
                <a:gd name="T7" fmla="*/ 0 h 227"/>
                <a:gd name="T8" fmla="*/ 0 w 45"/>
                <a:gd name="T9" fmla="*/ 0 h 227"/>
                <a:gd name="T10" fmla="*/ 0 w 45"/>
                <a:gd name="T11" fmla="*/ 0 h 227"/>
                <a:gd name="T12" fmla="*/ 0 w 45"/>
                <a:gd name="T13" fmla="*/ 0 h 227"/>
                <a:gd name="T14" fmla="*/ 0 w 45"/>
                <a:gd name="T15" fmla="*/ 0 h 227"/>
                <a:gd name="T16" fmla="*/ 0 w 45"/>
                <a:gd name="T17" fmla="*/ 0 h 227"/>
                <a:gd name="T18" fmla="*/ 0 w 45"/>
                <a:gd name="T19" fmla="*/ 0 h 227"/>
                <a:gd name="T20" fmla="*/ 0 w 45"/>
                <a:gd name="T21" fmla="*/ 0 h 227"/>
                <a:gd name="T22" fmla="*/ 0 w 45"/>
                <a:gd name="T23" fmla="*/ 0 h 227"/>
                <a:gd name="T24" fmla="*/ 0 w 45"/>
                <a:gd name="T25" fmla="*/ 0 h 227"/>
                <a:gd name="T26" fmla="*/ 0 w 45"/>
                <a:gd name="T27" fmla="*/ 0 h 227"/>
                <a:gd name="T28" fmla="*/ 0 w 45"/>
                <a:gd name="T29" fmla="*/ 0 h 227"/>
                <a:gd name="T30" fmla="*/ 0 w 45"/>
                <a:gd name="T31" fmla="*/ 0 h 227"/>
                <a:gd name="T32" fmla="*/ 0 w 45"/>
                <a:gd name="T33" fmla="*/ 0 h 227"/>
                <a:gd name="T34" fmla="*/ 0 w 45"/>
                <a:gd name="T35" fmla="*/ 0 h 227"/>
                <a:gd name="T36" fmla="*/ 0 w 45"/>
                <a:gd name="T37" fmla="*/ 0 h 227"/>
                <a:gd name="T38" fmla="*/ 0 w 45"/>
                <a:gd name="T39" fmla="*/ 0 h 227"/>
                <a:gd name="T40" fmla="*/ 0 w 45"/>
                <a:gd name="T41" fmla="*/ 0 h 227"/>
                <a:gd name="T42" fmla="*/ 0 w 45"/>
                <a:gd name="T43" fmla="*/ 0 h 227"/>
                <a:gd name="T44" fmla="*/ 0 w 45"/>
                <a:gd name="T45" fmla="*/ 0 h 227"/>
                <a:gd name="T46" fmla="*/ 0 w 45"/>
                <a:gd name="T47" fmla="*/ 0 h 227"/>
                <a:gd name="T48" fmla="*/ 0 w 45"/>
                <a:gd name="T49" fmla="*/ 0 h 227"/>
                <a:gd name="T50" fmla="*/ 0 w 45"/>
                <a:gd name="T51" fmla="*/ 0 h 227"/>
                <a:gd name="T52" fmla="*/ 0 w 45"/>
                <a:gd name="T53" fmla="*/ 0 h 227"/>
                <a:gd name="T54" fmla="*/ 0 w 45"/>
                <a:gd name="T55" fmla="*/ 0 h 227"/>
                <a:gd name="T56" fmla="*/ 0 w 45"/>
                <a:gd name="T57" fmla="*/ 0 h 227"/>
                <a:gd name="T58" fmla="*/ 0 w 45"/>
                <a:gd name="T59" fmla="*/ 0 h 227"/>
                <a:gd name="T60" fmla="*/ 0 w 45"/>
                <a:gd name="T61" fmla="*/ 0 h 227"/>
                <a:gd name="T62" fmla="*/ 0 w 45"/>
                <a:gd name="T63" fmla="*/ 0 h 227"/>
                <a:gd name="T64" fmla="*/ 0 w 45"/>
                <a:gd name="T65" fmla="*/ 0 h 227"/>
                <a:gd name="T66" fmla="*/ 0 w 45"/>
                <a:gd name="T67" fmla="*/ 0 h 227"/>
                <a:gd name="T68" fmla="*/ 0 w 45"/>
                <a:gd name="T69" fmla="*/ 0 h 227"/>
                <a:gd name="T70" fmla="*/ 0 w 45"/>
                <a:gd name="T71" fmla="*/ 0 h 227"/>
                <a:gd name="T72" fmla="*/ 0 w 45"/>
                <a:gd name="T73" fmla="*/ 0 h 227"/>
                <a:gd name="T74" fmla="*/ 0 w 45"/>
                <a:gd name="T75" fmla="*/ 0 h 227"/>
                <a:gd name="T76" fmla="*/ 0 w 45"/>
                <a:gd name="T77" fmla="*/ 0 h 227"/>
                <a:gd name="T78" fmla="*/ 0 w 45"/>
                <a:gd name="T79" fmla="*/ 0 h 227"/>
                <a:gd name="T80" fmla="*/ 0 w 45"/>
                <a:gd name="T81" fmla="*/ 0 h 227"/>
                <a:gd name="T82" fmla="*/ 0 w 45"/>
                <a:gd name="T83" fmla="*/ 0 h 2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
                <a:gd name="T127" fmla="*/ 0 h 227"/>
                <a:gd name="T128" fmla="*/ 45 w 45"/>
                <a:gd name="T129" fmla="*/ 227 h 2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 h="227">
                  <a:moveTo>
                    <a:pt x="41" y="4"/>
                  </a:moveTo>
                  <a:lnTo>
                    <a:pt x="44" y="11"/>
                  </a:lnTo>
                  <a:lnTo>
                    <a:pt x="45" y="24"/>
                  </a:lnTo>
                  <a:lnTo>
                    <a:pt x="45" y="38"/>
                  </a:lnTo>
                  <a:lnTo>
                    <a:pt x="45" y="52"/>
                  </a:lnTo>
                  <a:lnTo>
                    <a:pt x="45" y="66"/>
                  </a:lnTo>
                  <a:lnTo>
                    <a:pt x="45" y="80"/>
                  </a:lnTo>
                  <a:lnTo>
                    <a:pt x="44" y="93"/>
                  </a:lnTo>
                  <a:lnTo>
                    <a:pt x="43" y="107"/>
                  </a:lnTo>
                  <a:lnTo>
                    <a:pt x="41" y="120"/>
                  </a:lnTo>
                  <a:lnTo>
                    <a:pt x="39" y="134"/>
                  </a:lnTo>
                  <a:lnTo>
                    <a:pt x="38" y="147"/>
                  </a:lnTo>
                  <a:lnTo>
                    <a:pt x="36" y="161"/>
                  </a:lnTo>
                  <a:lnTo>
                    <a:pt x="32" y="175"/>
                  </a:lnTo>
                  <a:lnTo>
                    <a:pt x="30" y="188"/>
                  </a:lnTo>
                  <a:lnTo>
                    <a:pt x="26" y="200"/>
                  </a:lnTo>
                  <a:lnTo>
                    <a:pt x="22" y="214"/>
                  </a:lnTo>
                  <a:lnTo>
                    <a:pt x="19" y="227"/>
                  </a:lnTo>
                  <a:lnTo>
                    <a:pt x="0" y="222"/>
                  </a:lnTo>
                  <a:lnTo>
                    <a:pt x="4" y="210"/>
                  </a:lnTo>
                  <a:lnTo>
                    <a:pt x="7" y="196"/>
                  </a:lnTo>
                  <a:lnTo>
                    <a:pt x="10" y="183"/>
                  </a:lnTo>
                  <a:lnTo>
                    <a:pt x="12" y="170"/>
                  </a:lnTo>
                  <a:lnTo>
                    <a:pt x="15" y="157"/>
                  </a:lnTo>
                  <a:lnTo>
                    <a:pt x="18" y="145"/>
                  </a:lnTo>
                  <a:lnTo>
                    <a:pt x="19" y="131"/>
                  </a:lnTo>
                  <a:lnTo>
                    <a:pt x="21" y="118"/>
                  </a:lnTo>
                  <a:lnTo>
                    <a:pt x="22" y="105"/>
                  </a:lnTo>
                  <a:lnTo>
                    <a:pt x="23" y="91"/>
                  </a:lnTo>
                  <a:lnTo>
                    <a:pt x="24" y="77"/>
                  </a:lnTo>
                  <a:lnTo>
                    <a:pt x="24" y="66"/>
                  </a:lnTo>
                  <a:lnTo>
                    <a:pt x="24" y="52"/>
                  </a:lnTo>
                  <a:lnTo>
                    <a:pt x="24" y="38"/>
                  </a:lnTo>
                  <a:lnTo>
                    <a:pt x="24" y="24"/>
                  </a:lnTo>
                  <a:lnTo>
                    <a:pt x="23" y="11"/>
                  </a:lnTo>
                  <a:lnTo>
                    <a:pt x="26" y="18"/>
                  </a:lnTo>
                  <a:lnTo>
                    <a:pt x="23" y="11"/>
                  </a:lnTo>
                  <a:lnTo>
                    <a:pt x="27" y="3"/>
                  </a:lnTo>
                  <a:lnTo>
                    <a:pt x="33" y="0"/>
                  </a:lnTo>
                  <a:lnTo>
                    <a:pt x="40" y="3"/>
                  </a:lnTo>
                  <a:lnTo>
                    <a:pt x="44" y="11"/>
                  </a:lnTo>
                  <a:lnTo>
                    <a:pt x="41" y="4"/>
                  </a:lnTo>
                  <a:close/>
                </a:path>
              </a:pathLst>
            </a:custGeom>
            <a:solidFill>
              <a:srgbClr val="000000"/>
            </a:solidFill>
            <a:ln w="9525">
              <a:noFill/>
              <a:round/>
            </a:ln>
          </p:spPr>
          <p:txBody>
            <a:bodyPr/>
            <a:lstStyle/>
            <a:p>
              <a:endParaRPr lang="zh-CN" altLang="en-US"/>
            </a:p>
          </p:txBody>
        </p:sp>
        <p:sp>
          <p:nvSpPr>
            <p:cNvPr id="17903" name="Freeform 642"/>
            <p:cNvSpPr/>
            <p:nvPr/>
          </p:nvSpPr>
          <p:spPr bwMode="auto">
            <a:xfrm>
              <a:off x="1361" y="2590"/>
              <a:ext cx="153" cy="132"/>
            </a:xfrm>
            <a:custGeom>
              <a:avLst/>
              <a:gdLst>
                <a:gd name="T0" fmla="*/ 1 w 305"/>
                <a:gd name="T1" fmla="*/ 0 h 265"/>
                <a:gd name="T2" fmla="*/ 1 w 305"/>
                <a:gd name="T3" fmla="*/ 0 h 265"/>
                <a:gd name="T4" fmla="*/ 1 w 305"/>
                <a:gd name="T5" fmla="*/ 0 h 265"/>
                <a:gd name="T6" fmla="*/ 1 w 305"/>
                <a:gd name="T7" fmla="*/ 0 h 265"/>
                <a:gd name="T8" fmla="*/ 1 w 305"/>
                <a:gd name="T9" fmla="*/ 0 h 265"/>
                <a:gd name="T10" fmla="*/ 1 w 305"/>
                <a:gd name="T11" fmla="*/ 0 h 265"/>
                <a:gd name="T12" fmla="*/ 1 w 305"/>
                <a:gd name="T13" fmla="*/ 0 h 265"/>
                <a:gd name="T14" fmla="*/ 1 w 305"/>
                <a:gd name="T15" fmla="*/ 0 h 265"/>
                <a:gd name="T16" fmla="*/ 1 w 305"/>
                <a:gd name="T17" fmla="*/ 0 h 265"/>
                <a:gd name="T18" fmla="*/ 1 w 305"/>
                <a:gd name="T19" fmla="*/ 0 h 265"/>
                <a:gd name="T20" fmla="*/ 1 w 305"/>
                <a:gd name="T21" fmla="*/ 0 h 265"/>
                <a:gd name="T22" fmla="*/ 1 w 305"/>
                <a:gd name="T23" fmla="*/ 0 h 265"/>
                <a:gd name="T24" fmla="*/ 1 w 305"/>
                <a:gd name="T25" fmla="*/ 0 h 265"/>
                <a:gd name="T26" fmla="*/ 1 w 305"/>
                <a:gd name="T27" fmla="*/ 0 h 265"/>
                <a:gd name="T28" fmla="*/ 1 w 305"/>
                <a:gd name="T29" fmla="*/ 0 h 265"/>
                <a:gd name="T30" fmla="*/ 1 w 305"/>
                <a:gd name="T31" fmla="*/ 0 h 265"/>
                <a:gd name="T32" fmla="*/ 1 w 305"/>
                <a:gd name="T33" fmla="*/ 0 h 265"/>
                <a:gd name="T34" fmla="*/ 1 w 305"/>
                <a:gd name="T35" fmla="*/ 0 h 265"/>
                <a:gd name="T36" fmla="*/ 1 w 305"/>
                <a:gd name="T37" fmla="*/ 0 h 265"/>
                <a:gd name="T38" fmla="*/ 1 w 305"/>
                <a:gd name="T39" fmla="*/ 0 h 265"/>
                <a:gd name="T40" fmla="*/ 1 w 305"/>
                <a:gd name="T41" fmla="*/ 0 h 265"/>
                <a:gd name="T42" fmla="*/ 1 w 305"/>
                <a:gd name="T43" fmla="*/ 0 h 265"/>
                <a:gd name="T44" fmla="*/ 1 w 305"/>
                <a:gd name="T45" fmla="*/ 0 h 265"/>
                <a:gd name="T46" fmla="*/ 1 w 305"/>
                <a:gd name="T47" fmla="*/ 0 h 265"/>
                <a:gd name="T48" fmla="*/ 1 w 305"/>
                <a:gd name="T49" fmla="*/ 0 h 265"/>
                <a:gd name="T50" fmla="*/ 1 w 305"/>
                <a:gd name="T51" fmla="*/ 0 h 265"/>
                <a:gd name="T52" fmla="*/ 1 w 305"/>
                <a:gd name="T53" fmla="*/ 0 h 265"/>
                <a:gd name="T54" fmla="*/ 1 w 305"/>
                <a:gd name="T55" fmla="*/ 0 h 265"/>
                <a:gd name="T56" fmla="*/ 1 w 305"/>
                <a:gd name="T57" fmla="*/ 0 h 265"/>
                <a:gd name="T58" fmla="*/ 1 w 305"/>
                <a:gd name="T59" fmla="*/ 0 h 265"/>
                <a:gd name="T60" fmla="*/ 1 w 305"/>
                <a:gd name="T61" fmla="*/ 0 h 265"/>
                <a:gd name="T62" fmla="*/ 1 w 305"/>
                <a:gd name="T63" fmla="*/ 0 h 265"/>
                <a:gd name="T64" fmla="*/ 1 w 305"/>
                <a:gd name="T65" fmla="*/ 0 h 265"/>
                <a:gd name="T66" fmla="*/ 1 w 305"/>
                <a:gd name="T67" fmla="*/ 0 h 265"/>
                <a:gd name="T68" fmla="*/ 1 w 305"/>
                <a:gd name="T69" fmla="*/ 0 h 265"/>
                <a:gd name="T70" fmla="*/ 0 w 305"/>
                <a:gd name="T71" fmla="*/ 0 h 265"/>
                <a:gd name="T72" fmla="*/ 1 w 305"/>
                <a:gd name="T73" fmla="*/ 0 h 265"/>
                <a:gd name="T74" fmla="*/ 0 w 305"/>
                <a:gd name="T75" fmla="*/ 0 h 265"/>
                <a:gd name="T76" fmla="*/ 1 w 305"/>
                <a:gd name="T77" fmla="*/ 0 h 265"/>
                <a:gd name="T78" fmla="*/ 1 w 305"/>
                <a:gd name="T79" fmla="*/ 0 h 265"/>
                <a:gd name="T80" fmla="*/ 1 w 305"/>
                <a:gd name="T81" fmla="*/ 0 h 265"/>
                <a:gd name="T82" fmla="*/ 1 w 305"/>
                <a:gd name="T83" fmla="*/ 0 h 2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05"/>
                <a:gd name="T127" fmla="*/ 0 h 265"/>
                <a:gd name="T128" fmla="*/ 305 w 305"/>
                <a:gd name="T129" fmla="*/ 265 h 26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05" h="265">
                  <a:moveTo>
                    <a:pt x="18" y="6"/>
                  </a:moveTo>
                  <a:lnTo>
                    <a:pt x="14" y="1"/>
                  </a:lnTo>
                  <a:lnTo>
                    <a:pt x="33" y="13"/>
                  </a:lnTo>
                  <a:lnTo>
                    <a:pt x="51" y="24"/>
                  </a:lnTo>
                  <a:lnTo>
                    <a:pt x="69" y="37"/>
                  </a:lnTo>
                  <a:lnTo>
                    <a:pt x="88" y="50"/>
                  </a:lnTo>
                  <a:lnTo>
                    <a:pt x="106" y="63"/>
                  </a:lnTo>
                  <a:lnTo>
                    <a:pt x="125" y="77"/>
                  </a:lnTo>
                  <a:lnTo>
                    <a:pt x="145" y="92"/>
                  </a:lnTo>
                  <a:lnTo>
                    <a:pt x="163" y="107"/>
                  </a:lnTo>
                  <a:lnTo>
                    <a:pt x="181" y="123"/>
                  </a:lnTo>
                  <a:lnTo>
                    <a:pt x="199" y="140"/>
                  </a:lnTo>
                  <a:lnTo>
                    <a:pt x="217" y="158"/>
                  </a:lnTo>
                  <a:lnTo>
                    <a:pt x="235" y="175"/>
                  </a:lnTo>
                  <a:lnTo>
                    <a:pt x="253" y="193"/>
                  </a:lnTo>
                  <a:lnTo>
                    <a:pt x="270" y="212"/>
                  </a:lnTo>
                  <a:lnTo>
                    <a:pt x="288" y="231"/>
                  </a:lnTo>
                  <a:lnTo>
                    <a:pt x="305" y="251"/>
                  </a:lnTo>
                  <a:lnTo>
                    <a:pt x="290" y="265"/>
                  </a:lnTo>
                  <a:lnTo>
                    <a:pt x="272" y="245"/>
                  </a:lnTo>
                  <a:lnTo>
                    <a:pt x="256" y="225"/>
                  </a:lnTo>
                  <a:lnTo>
                    <a:pt x="239" y="207"/>
                  </a:lnTo>
                  <a:lnTo>
                    <a:pt x="221" y="189"/>
                  </a:lnTo>
                  <a:lnTo>
                    <a:pt x="203" y="171"/>
                  </a:lnTo>
                  <a:lnTo>
                    <a:pt x="186" y="154"/>
                  </a:lnTo>
                  <a:lnTo>
                    <a:pt x="168" y="139"/>
                  </a:lnTo>
                  <a:lnTo>
                    <a:pt x="149" y="123"/>
                  </a:lnTo>
                  <a:lnTo>
                    <a:pt x="131" y="108"/>
                  </a:lnTo>
                  <a:lnTo>
                    <a:pt x="114" y="93"/>
                  </a:lnTo>
                  <a:lnTo>
                    <a:pt x="95" y="79"/>
                  </a:lnTo>
                  <a:lnTo>
                    <a:pt x="76" y="66"/>
                  </a:lnTo>
                  <a:lnTo>
                    <a:pt x="58" y="53"/>
                  </a:lnTo>
                  <a:lnTo>
                    <a:pt x="40" y="40"/>
                  </a:lnTo>
                  <a:lnTo>
                    <a:pt x="22" y="29"/>
                  </a:lnTo>
                  <a:lnTo>
                    <a:pt x="5" y="17"/>
                  </a:lnTo>
                  <a:lnTo>
                    <a:pt x="0" y="13"/>
                  </a:lnTo>
                  <a:lnTo>
                    <a:pt x="5" y="17"/>
                  </a:lnTo>
                  <a:lnTo>
                    <a:pt x="0" y="12"/>
                  </a:lnTo>
                  <a:lnTo>
                    <a:pt x="1" y="5"/>
                  </a:lnTo>
                  <a:lnTo>
                    <a:pt x="7" y="0"/>
                  </a:lnTo>
                  <a:lnTo>
                    <a:pt x="14" y="1"/>
                  </a:lnTo>
                  <a:lnTo>
                    <a:pt x="18" y="6"/>
                  </a:lnTo>
                  <a:close/>
                </a:path>
              </a:pathLst>
            </a:custGeom>
            <a:solidFill>
              <a:srgbClr val="000000"/>
            </a:solidFill>
            <a:ln w="9525">
              <a:noFill/>
              <a:round/>
            </a:ln>
          </p:spPr>
          <p:txBody>
            <a:bodyPr/>
            <a:lstStyle/>
            <a:p>
              <a:endParaRPr lang="zh-CN" altLang="en-US"/>
            </a:p>
          </p:txBody>
        </p:sp>
        <p:sp>
          <p:nvSpPr>
            <p:cNvPr id="17904" name="Freeform 643"/>
            <p:cNvSpPr/>
            <p:nvPr/>
          </p:nvSpPr>
          <p:spPr bwMode="auto">
            <a:xfrm>
              <a:off x="1244" y="2306"/>
              <a:ext cx="126" cy="290"/>
            </a:xfrm>
            <a:custGeom>
              <a:avLst/>
              <a:gdLst>
                <a:gd name="T0" fmla="*/ 0 w 253"/>
                <a:gd name="T1" fmla="*/ 0 h 582"/>
                <a:gd name="T2" fmla="*/ 0 w 253"/>
                <a:gd name="T3" fmla="*/ 0 h 582"/>
                <a:gd name="T4" fmla="*/ 0 w 253"/>
                <a:gd name="T5" fmla="*/ 0 h 582"/>
                <a:gd name="T6" fmla="*/ 0 w 253"/>
                <a:gd name="T7" fmla="*/ 0 h 582"/>
                <a:gd name="T8" fmla="*/ 0 w 253"/>
                <a:gd name="T9" fmla="*/ 0 h 582"/>
                <a:gd name="T10" fmla="*/ 0 w 253"/>
                <a:gd name="T11" fmla="*/ 0 h 582"/>
                <a:gd name="T12" fmla="*/ 0 w 253"/>
                <a:gd name="T13" fmla="*/ 0 h 582"/>
                <a:gd name="T14" fmla="*/ 0 w 253"/>
                <a:gd name="T15" fmla="*/ 0 h 582"/>
                <a:gd name="T16" fmla="*/ 0 w 253"/>
                <a:gd name="T17" fmla="*/ 0 h 582"/>
                <a:gd name="T18" fmla="*/ 0 w 253"/>
                <a:gd name="T19" fmla="*/ 0 h 582"/>
                <a:gd name="T20" fmla="*/ 0 w 253"/>
                <a:gd name="T21" fmla="*/ 0 h 582"/>
                <a:gd name="T22" fmla="*/ 0 w 253"/>
                <a:gd name="T23" fmla="*/ 0 h 582"/>
                <a:gd name="T24" fmla="*/ 0 w 253"/>
                <a:gd name="T25" fmla="*/ 0 h 582"/>
                <a:gd name="T26" fmla="*/ 0 w 253"/>
                <a:gd name="T27" fmla="*/ 0 h 582"/>
                <a:gd name="T28" fmla="*/ 0 w 253"/>
                <a:gd name="T29" fmla="*/ 0 h 582"/>
                <a:gd name="T30" fmla="*/ 0 w 253"/>
                <a:gd name="T31" fmla="*/ 0 h 582"/>
                <a:gd name="T32" fmla="*/ 0 w 253"/>
                <a:gd name="T33" fmla="*/ 0 h 582"/>
                <a:gd name="T34" fmla="*/ 0 w 253"/>
                <a:gd name="T35" fmla="*/ 0 h 582"/>
                <a:gd name="T36" fmla="*/ 0 w 253"/>
                <a:gd name="T37" fmla="*/ 0 h 582"/>
                <a:gd name="T38" fmla="*/ 0 w 253"/>
                <a:gd name="T39" fmla="*/ 0 h 582"/>
                <a:gd name="T40" fmla="*/ 0 w 253"/>
                <a:gd name="T41" fmla="*/ 0 h 582"/>
                <a:gd name="T42" fmla="*/ 0 w 253"/>
                <a:gd name="T43" fmla="*/ 0 h 582"/>
                <a:gd name="T44" fmla="*/ 0 w 253"/>
                <a:gd name="T45" fmla="*/ 0 h 582"/>
                <a:gd name="T46" fmla="*/ 0 w 253"/>
                <a:gd name="T47" fmla="*/ 0 h 582"/>
                <a:gd name="T48" fmla="*/ 0 w 253"/>
                <a:gd name="T49" fmla="*/ 0 h 582"/>
                <a:gd name="T50" fmla="*/ 0 w 253"/>
                <a:gd name="T51" fmla="*/ 0 h 582"/>
                <a:gd name="T52" fmla="*/ 0 w 253"/>
                <a:gd name="T53" fmla="*/ 0 h 582"/>
                <a:gd name="T54" fmla="*/ 0 w 253"/>
                <a:gd name="T55" fmla="*/ 0 h 582"/>
                <a:gd name="T56" fmla="*/ 0 w 253"/>
                <a:gd name="T57" fmla="*/ 0 h 582"/>
                <a:gd name="T58" fmla="*/ 0 w 253"/>
                <a:gd name="T59" fmla="*/ 0 h 582"/>
                <a:gd name="T60" fmla="*/ 0 w 253"/>
                <a:gd name="T61" fmla="*/ 0 h 582"/>
                <a:gd name="T62" fmla="*/ 0 w 253"/>
                <a:gd name="T63" fmla="*/ 0 h 582"/>
                <a:gd name="T64" fmla="*/ 0 w 253"/>
                <a:gd name="T65" fmla="*/ 0 h 582"/>
                <a:gd name="T66" fmla="*/ 0 w 253"/>
                <a:gd name="T67" fmla="*/ 0 h 582"/>
                <a:gd name="T68" fmla="*/ 0 w 253"/>
                <a:gd name="T69" fmla="*/ 0 h 582"/>
                <a:gd name="T70" fmla="*/ 0 w 253"/>
                <a:gd name="T71" fmla="*/ 0 h 582"/>
                <a:gd name="T72" fmla="*/ 0 w 253"/>
                <a:gd name="T73" fmla="*/ 0 h 582"/>
                <a:gd name="T74" fmla="*/ 0 w 253"/>
                <a:gd name="T75" fmla="*/ 0 h 582"/>
                <a:gd name="T76" fmla="*/ 0 w 253"/>
                <a:gd name="T77" fmla="*/ 0 h 582"/>
                <a:gd name="T78" fmla="*/ 0 w 253"/>
                <a:gd name="T79" fmla="*/ 0 h 582"/>
                <a:gd name="T80" fmla="*/ 0 w 253"/>
                <a:gd name="T81" fmla="*/ 0 h 582"/>
                <a:gd name="T82" fmla="*/ 0 w 253"/>
                <a:gd name="T83" fmla="*/ 0 h 58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3"/>
                <a:gd name="T127" fmla="*/ 0 h 582"/>
                <a:gd name="T128" fmla="*/ 253 w 253"/>
                <a:gd name="T129" fmla="*/ 582 h 58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3" h="582">
                  <a:moveTo>
                    <a:pt x="18" y="14"/>
                  </a:moveTo>
                  <a:lnTo>
                    <a:pt x="18" y="6"/>
                  </a:lnTo>
                  <a:lnTo>
                    <a:pt x="33" y="41"/>
                  </a:lnTo>
                  <a:lnTo>
                    <a:pt x="48" y="77"/>
                  </a:lnTo>
                  <a:lnTo>
                    <a:pt x="63" y="112"/>
                  </a:lnTo>
                  <a:lnTo>
                    <a:pt x="78" y="147"/>
                  </a:lnTo>
                  <a:lnTo>
                    <a:pt x="91" y="183"/>
                  </a:lnTo>
                  <a:lnTo>
                    <a:pt x="106" y="218"/>
                  </a:lnTo>
                  <a:lnTo>
                    <a:pt x="121" y="254"/>
                  </a:lnTo>
                  <a:lnTo>
                    <a:pt x="136" y="290"/>
                  </a:lnTo>
                  <a:lnTo>
                    <a:pt x="151" y="325"/>
                  </a:lnTo>
                  <a:lnTo>
                    <a:pt x="165" y="361"/>
                  </a:lnTo>
                  <a:lnTo>
                    <a:pt x="180" y="397"/>
                  </a:lnTo>
                  <a:lnTo>
                    <a:pt x="194" y="432"/>
                  </a:lnTo>
                  <a:lnTo>
                    <a:pt x="209" y="468"/>
                  </a:lnTo>
                  <a:lnTo>
                    <a:pt x="224" y="504"/>
                  </a:lnTo>
                  <a:lnTo>
                    <a:pt x="238" y="539"/>
                  </a:lnTo>
                  <a:lnTo>
                    <a:pt x="253" y="575"/>
                  </a:lnTo>
                  <a:lnTo>
                    <a:pt x="235" y="582"/>
                  </a:lnTo>
                  <a:lnTo>
                    <a:pt x="220" y="546"/>
                  </a:lnTo>
                  <a:lnTo>
                    <a:pt x="205" y="510"/>
                  </a:lnTo>
                  <a:lnTo>
                    <a:pt x="190" y="475"/>
                  </a:lnTo>
                  <a:lnTo>
                    <a:pt x="176" y="439"/>
                  </a:lnTo>
                  <a:lnTo>
                    <a:pt x="162" y="404"/>
                  </a:lnTo>
                  <a:lnTo>
                    <a:pt x="147" y="368"/>
                  </a:lnTo>
                  <a:lnTo>
                    <a:pt x="132" y="332"/>
                  </a:lnTo>
                  <a:lnTo>
                    <a:pt x="118" y="297"/>
                  </a:lnTo>
                  <a:lnTo>
                    <a:pt x="103" y="261"/>
                  </a:lnTo>
                  <a:lnTo>
                    <a:pt x="88" y="225"/>
                  </a:lnTo>
                  <a:lnTo>
                    <a:pt x="73" y="190"/>
                  </a:lnTo>
                  <a:lnTo>
                    <a:pt x="59" y="154"/>
                  </a:lnTo>
                  <a:lnTo>
                    <a:pt x="45" y="118"/>
                  </a:lnTo>
                  <a:lnTo>
                    <a:pt x="30" y="84"/>
                  </a:lnTo>
                  <a:lnTo>
                    <a:pt x="15" y="48"/>
                  </a:lnTo>
                  <a:lnTo>
                    <a:pt x="0" y="13"/>
                  </a:lnTo>
                  <a:lnTo>
                    <a:pt x="0" y="5"/>
                  </a:lnTo>
                  <a:lnTo>
                    <a:pt x="0" y="13"/>
                  </a:lnTo>
                  <a:lnTo>
                    <a:pt x="0" y="5"/>
                  </a:lnTo>
                  <a:lnTo>
                    <a:pt x="6" y="0"/>
                  </a:lnTo>
                  <a:lnTo>
                    <a:pt x="13" y="0"/>
                  </a:lnTo>
                  <a:lnTo>
                    <a:pt x="18" y="6"/>
                  </a:lnTo>
                  <a:lnTo>
                    <a:pt x="18" y="14"/>
                  </a:lnTo>
                  <a:close/>
                </a:path>
              </a:pathLst>
            </a:custGeom>
            <a:solidFill>
              <a:srgbClr val="000000"/>
            </a:solidFill>
            <a:ln w="9525">
              <a:noFill/>
              <a:round/>
            </a:ln>
          </p:spPr>
          <p:txBody>
            <a:bodyPr/>
            <a:lstStyle/>
            <a:p>
              <a:endParaRPr lang="zh-CN" altLang="en-US"/>
            </a:p>
          </p:txBody>
        </p:sp>
        <p:sp>
          <p:nvSpPr>
            <p:cNvPr id="17905" name="Freeform 644"/>
            <p:cNvSpPr/>
            <p:nvPr/>
          </p:nvSpPr>
          <p:spPr bwMode="auto">
            <a:xfrm>
              <a:off x="1244" y="2190"/>
              <a:ext cx="91" cy="122"/>
            </a:xfrm>
            <a:custGeom>
              <a:avLst/>
              <a:gdLst>
                <a:gd name="T0" fmla="*/ 0 w 184"/>
                <a:gd name="T1" fmla="*/ 0 h 245"/>
                <a:gd name="T2" fmla="*/ 0 w 184"/>
                <a:gd name="T3" fmla="*/ 0 h 245"/>
                <a:gd name="T4" fmla="*/ 0 w 184"/>
                <a:gd name="T5" fmla="*/ 0 h 245"/>
                <a:gd name="T6" fmla="*/ 0 w 184"/>
                <a:gd name="T7" fmla="*/ 0 h 245"/>
                <a:gd name="T8" fmla="*/ 0 w 184"/>
                <a:gd name="T9" fmla="*/ 0 h 245"/>
                <a:gd name="T10" fmla="*/ 0 w 184"/>
                <a:gd name="T11" fmla="*/ 0 h 245"/>
                <a:gd name="T12" fmla="*/ 0 w 184"/>
                <a:gd name="T13" fmla="*/ 0 h 245"/>
                <a:gd name="T14" fmla="*/ 0 w 184"/>
                <a:gd name="T15" fmla="*/ 0 h 245"/>
                <a:gd name="T16" fmla="*/ 0 w 184"/>
                <a:gd name="T17" fmla="*/ 0 h 245"/>
                <a:gd name="T18" fmla="*/ 0 w 184"/>
                <a:gd name="T19" fmla="*/ 0 h 245"/>
                <a:gd name="T20" fmla="*/ 0 w 184"/>
                <a:gd name="T21" fmla="*/ 0 h 245"/>
                <a:gd name="T22" fmla="*/ 0 w 184"/>
                <a:gd name="T23" fmla="*/ 0 h 245"/>
                <a:gd name="T24" fmla="*/ 0 w 184"/>
                <a:gd name="T25" fmla="*/ 0 h 245"/>
                <a:gd name="T26" fmla="*/ 0 w 184"/>
                <a:gd name="T27" fmla="*/ 0 h 245"/>
                <a:gd name="T28" fmla="*/ 0 w 184"/>
                <a:gd name="T29" fmla="*/ 0 h 245"/>
                <a:gd name="T30" fmla="*/ 0 w 184"/>
                <a:gd name="T31" fmla="*/ 0 h 245"/>
                <a:gd name="T32" fmla="*/ 0 w 184"/>
                <a:gd name="T33" fmla="*/ 0 h 245"/>
                <a:gd name="T34" fmla="*/ 0 w 184"/>
                <a:gd name="T35" fmla="*/ 0 h 245"/>
                <a:gd name="T36" fmla="*/ 0 w 184"/>
                <a:gd name="T37" fmla="*/ 0 h 245"/>
                <a:gd name="T38" fmla="*/ 0 w 184"/>
                <a:gd name="T39" fmla="*/ 0 h 245"/>
                <a:gd name="T40" fmla="*/ 0 w 184"/>
                <a:gd name="T41" fmla="*/ 0 h 245"/>
                <a:gd name="T42" fmla="*/ 0 w 184"/>
                <a:gd name="T43" fmla="*/ 0 h 245"/>
                <a:gd name="T44" fmla="*/ 0 w 184"/>
                <a:gd name="T45" fmla="*/ 0 h 245"/>
                <a:gd name="T46" fmla="*/ 0 w 184"/>
                <a:gd name="T47" fmla="*/ 0 h 245"/>
                <a:gd name="T48" fmla="*/ 0 w 184"/>
                <a:gd name="T49" fmla="*/ 0 h 245"/>
                <a:gd name="T50" fmla="*/ 0 w 184"/>
                <a:gd name="T51" fmla="*/ 0 h 245"/>
                <a:gd name="T52" fmla="*/ 0 w 184"/>
                <a:gd name="T53" fmla="*/ 0 h 245"/>
                <a:gd name="T54" fmla="*/ 0 w 184"/>
                <a:gd name="T55" fmla="*/ 0 h 245"/>
                <a:gd name="T56" fmla="*/ 0 w 184"/>
                <a:gd name="T57" fmla="*/ 0 h 245"/>
                <a:gd name="T58" fmla="*/ 0 w 184"/>
                <a:gd name="T59" fmla="*/ 0 h 245"/>
                <a:gd name="T60" fmla="*/ 0 w 184"/>
                <a:gd name="T61" fmla="*/ 0 h 245"/>
                <a:gd name="T62" fmla="*/ 0 w 184"/>
                <a:gd name="T63" fmla="*/ 0 h 245"/>
                <a:gd name="T64" fmla="*/ 0 w 184"/>
                <a:gd name="T65" fmla="*/ 0 h 245"/>
                <a:gd name="T66" fmla="*/ 0 w 184"/>
                <a:gd name="T67" fmla="*/ 0 h 245"/>
                <a:gd name="T68" fmla="*/ 0 w 184"/>
                <a:gd name="T69" fmla="*/ 0 h 245"/>
                <a:gd name="T70" fmla="*/ 0 w 184"/>
                <a:gd name="T71" fmla="*/ 0 h 245"/>
                <a:gd name="T72" fmla="*/ 0 w 184"/>
                <a:gd name="T73" fmla="*/ 0 h 245"/>
                <a:gd name="T74" fmla="*/ 0 w 184"/>
                <a:gd name="T75" fmla="*/ 0 h 245"/>
                <a:gd name="T76" fmla="*/ 0 w 184"/>
                <a:gd name="T77" fmla="*/ 0 h 245"/>
                <a:gd name="T78" fmla="*/ 0 w 184"/>
                <a:gd name="T79" fmla="*/ 0 h 245"/>
                <a:gd name="T80" fmla="*/ 0 w 184"/>
                <a:gd name="T81" fmla="*/ 0 h 245"/>
                <a:gd name="T82" fmla="*/ 0 w 184"/>
                <a:gd name="T83" fmla="*/ 0 h 24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4"/>
                <a:gd name="T127" fmla="*/ 0 h 245"/>
                <a:gd name="T128" fmla="*/ 184 w 184"/>
                <a:gd name="T129" fmla="*/ 245 h 24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4" h="245">
                  <a:moveTo>
                    <a:pt x="180" y="3"/>
                  </a:moveTo>
                  <a:lnTo>
                    <a:pt x="181" y="17"/>
                  </a:lnTo>
                  <a:lnTo>
                    <a:pt x="170" y="31"/>
                  </a:lnTo>
                  <a:lnTo>
                    <a:pt x="157" y="45"/>
                  </a:lnTo>
                  <a:lnTo>
                    <a:pt x="146" y="59"/>
                  </a:lnTo>
                  <a:lnTo>
                    <a:pt x="135" y="72"/>
                  </a:lnTo>
                  <a:lnTo>
                    <a:pt x="123" y="86"/>
                  </a:lnTo>
                  <a:lnTo>
                    <a:pt x="112" y="99"/>
                  </a:lnTo>
                  <a:lnTo>
                    <a:pt x="102" y="113"/>
                  </a:lnTo>
                  <a:lnTo>
                    <a:pt x="91" y="126"/>
                  </a:lnTo>
                  <a:lnTo>
                    <a:pt x="80" y="140"/>
                  </a:lnTo>
                  <a:lnTo>
                    <a:pt x="70" y="155"/>
                  </a:lnTo>
                  <a:lnTo>
                    <a:pt x="61" y="169"/>
                  </a:lnTo>
                  <a:lnTo>
                    <a:pt x="51" y="184"/>
                  </a:lnTo>
                  <a:lnTo>
                    <a:pt x="42" y="199"/>
                  </a:lnTo>
                  <a:lnTo>
                    <a:pt x="34" y="213"/>
                  </a:lnTo>
                  <a:lnTo>
                    <a:pt x="26" y="229"/>
                  </a:lnTo>
                  <a:lnTo>
                    <a:pt x="18" y="245"/>
                  </a:lnTo>
                  <a:lnTo>
                    <a:pt x="0" y="236"/>
                  </a:lnTo>
                  <a:lnTo>
                    <a:pt x="8" y="220"/>
                  </a:lnTo>
                  <a:lnTo>
                    <a:pt x="16" y="203"/>
                  </a:lnTo>
                  <a:lnTo>
                    <a:pt x="26" y="187"/>
                  </a:lnTo>
                  <a:lnTo>
                    <a:pt x="35" y="172"/>
                  </a:lnTo>
                  <a:lnTo>
                    <a:pt x="45" y="157"/>
                  </a:lnTo>
                  <a:lnTo>
                    <a:pt x="54" y="144"/>
                  </a:lnTo>
                  <a:lnTo>
                    <a:pt x="64" y="129"/>
                  </a:lnTo>
                  <a:lnTo>
                    <a:pt x="75" y="115"/>
                  </a:lnTo>
                  <a:lnTo>
                    <a:pt x="86" y="101"/>
                  </a:lnTo>
                  <a:lnTo>
                    <a:pt x="96" y="87"/>
                  </a:lnTo>
                  <a:lnTo>
                    <a:pt x="107" y="72"/>
                  </a:lnTo>
                  <a:lnTo>
                    <a:pt x="119" y="59"/>
                  </a:lnTo>
                  <a:lnTo>
                    <a:pt x="130" y="45"/>
                  </a:lnTo>
                  <a:lnTo>
                    <a:pt x="141" y="31"/>
                  </a:lnTo>
                  <a:lnTo>
                    <a:pt x="154" y="17"/>
                  </a:lnTo>
                  <a:lnTo>
                    <a:pt x="165" y="3"/>
                  </a:lnTo>
                  <a:lnTo>
                    <a:pt x="167" y="17"/>
                  </a:lnTo>
                  <a:lnTo>
                    <a:pt x="165" y="3"/>
                  </a:lnTo>
                  <a:lnTo>
                    <a:pt x="173" y="0"/>
                  </a:lnTo>
                  <a:lnTo>
                    <a:pt x="180" y="2"/>
                  </a:lnTo>
                  <a:lnTo>
                    <a:pt x="184" y="9"/>
                  </a:lnTo>
                  <a:lnTo>
                    <a:pt x="181" y="17"/>
                  </a:lnTo>
                  <a:lnTo>
                    <a:pt x="180" y="3"/>
                  </a:lnTo>
                  <a:close/>
                </a:path>
              </a:pathLst>
            </a:custGeom>
            <a:solidFill>
              <a:srgbClr val="000000"/>
            </a:solidFill>
            <a:ln w="9525">
              <a:noFill/>
              <a:round/>
            </a:ln>
          </p:spPr>
          <p:txBody>
            <a:bodyPr/>
            <a:lstStyle/>
            <a:p>
              <a:endParaRPr lang="zh-CN" altLang="en-US"/>
            </a:p>
          </p:txBody>
        </p:sp>
        <p:sp>
          <p:nvSpPr>
            <p:cNvPr id="17906" name="Freeform 645"/>
            <p:cNvSpPr/>
            <p:nvPr/>
          </p:nvSpPr>
          <p:spPr bwMode="auto">
            <a:xfrm>
              <a:off x="1448" y="2815"/>
              <a:ext cx="10" cy="6"/>
            </a:xfrm>
            <a:custGeom>
              <a:avLst/>
              <a:gdLst>
                <a:gd name="T0" fmla="*/ 0 w 21"/>
                <a:gd name="T1" fmla="*/ 1 h 12"/>
                <a:gd name="T2" fmla="*/ 0 w 21"/>
                <a:gd name="T3" fmla="*/ 1 h 12"/>
                <a:gd name="T4" fmla="*/ 0 w 21"/>
                <a:gd name="T5" fmla="*/ 1 h 12"/>
                <a:gd name="T6" fmla="*/ 0 w 21"/>
                <a:gd name="T7" fmla="*/ 1 h 12"/>
                <a:gd name="T8" fmla="*/ 0 w 21"/>
                <a:gd name="T9" fmla="*/ 0 h 12"/>
                <a:gd name="T10" fmla="*/ 0 w 21"/>
                <a:gd name="T11" fmla="*/ 1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21" y="4"/>
                  </a:moveTo>
                  <a:lnTo>
                    <a:pt x="16" y="11"/>
                  </a:lnTo>
                  <a:lnTo>
                    <a:pt x="9" y="12"/>
                  </a:lnTo>
                  <a:lnTo>
                    <a:pt x="3" y="8"/>
                  </a:lnTo>
                  <a:lnTo>
                    <a:pt x="0" y="0"/>
                  </a:lnTo>
                  <a:lnTo>
                    <a:pt x="21" y="4"/>
                  </a:lnTo>
                  <a:close/>
                </a:path>
              </a:pathLst>
            </a:custGeom>
            <a:solidFill>
              <a:srgbClr val="000000"/>
            </a:solidFill>
            <a:ln w="9525">
              <a:noFill/>
              <a:round/>
            </a:ln>
          </p:spPr>
          <p:txBody>
            <a:bodyPr/>
            <a:lstStyle/>
            <a:p>
              <a:endParaRPr lang="zh-CN" altLang="en-US"/>
            </a:p>
          </p:txBody>
        </p:sp>
        <p:sp>
          <p:nvSpPr>
            <p:cNvPr id="17907" name="Freeform 646"/>
            <p:cNvSpPr/>
            <p:nvPr/>
          </p:nvSpPr>
          <p:spPr bwMode="auto">
            <a:xfrm>
              <a:off x="1448" y="2802"/>
              <a:ext cx="12" cy="15"/>
            </a:xfrm>
            <a:custGeom>
              <a:avLst/>
              <a:gdLst>
                <a:gd name="T0" fmla="*/ 1 w 24"/>
                <a:gd name="T1" fmla="*/ 1 h 30"/>
                <a:gd name="T2" fmla="*/ 1 w 24"/>
                <a:gd name="T3" fmla="*/ 1 h 30"/>
                <a:gd name="T4" fmla="*/ 1 w 24"/>
                <a:gd name="T5" fmla="*/ 1 h 30"/>
                <a:gd name="T6" fmla="*/ 0 w 24"/>
                <a:gd name="T7" fmla="*/ 1 h 30"/>
                <a:gd name="T8" fmla="*/ 1 w 24"/>
                <a:gd name="T9" fmla="*/ 1 h 30"/>
                <a:gd name="T10" fmla="*/ 1 w 24"/>
                <a:gd name="T11" fmla="*/ 1 h 30"/>
                <a:gd name="T12" fmla="*/ 1 w 24"/>
                <a:gd name="T13" fmla="*/ 1 h 30"/>
                <a:gd name="T14" fmla="*/ 1 w 24"/>
                <a:gd name="T15" fmla="*/ 1 h 30"/>
                <a:gd name="T16" fmla="*/ 1 w 24"/>
                <a:gd name="T17" fmla="*/ 0 h 30"/>
                <a:gd name="T18" fmla="*/ 1 w 24"/>
                <a:gd name="T19" fmla="*/ 1 h 30"/>
                <a:gd name="T20" fmla="*/ 1 w 24"/>
                <a:gd name="T21" fmla="*/ 1 h 30"/>
                <a:gd name="T22" fmla="*/ 1 w 24"/>
                <a:gd name="T23" fmla="*/ 1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30"/>
                <a:gd name="T38" fmla="*/ 24 w 24"/>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30">
                  <a:moveTo>
                    <a:pt x="23" y="14"/>
                  </a:moveTo>
                  <a:lnTo>
                    <a:pt x="24" y="13"/>
                  </a:lnTo>
                  <a:lnTo>
                    <a:pt x="21" y="30"/>
                  </a:lnTo>
                  <a:lnTo>
                    <a:pt x="0" y="26"/>
                  </a:lnTo>
                  <a:lnTo>
                    <a:pt x="4" y="8"/>
                  </a:lnTo>
                  <a:lnTo>
                    <a:pt x="5" y="7"/>
                  </a:lnTo>
                  <a:lnTo>
                    <a:pt x="4" y="8"/>
                  </a:lnTo>
                  <a:lnTo>
                    <a:pt x="8" y="1"/>
                  </a:lnTo>
                  <a:lnTo>
                    <a:pt x="16" y="0"/>
                  </a:lnTo>
                  <a:lnTo>
                    <a:pt x="22" y="5"/>
                  </a:lnTo>
                  <a:lnTo>
                    <a:pt x="24" y="13"/>
                  </a:lnTo>
                  <a:lnTo>
                    <a:pt x="23" y="14"/>
                  </a:lnTo>
                  <a:close/>
                </a:path>
              </a:pathLst>
            </a:custGeom>
            <a:solidFill>
              <a:srgbClr val="000000"/>
            </a:solidFill>
            <a:ln w="9525">
              <a:noFill/>
              <a:round/>
            </a:ln>
          </p:spPr>
          <p:txBody>
            <a:bodyPr/>
            <a:lstStyle/>
            <a:p>
              <a:endParaRPr lang="zh-CN" altLang="en-US"/>
            </a:p>
          </p:txBody>
        </p:sp>
        <p:sp>
          <p:nvSpPr>
            <p:cNvPr id="17908" name="Freeform 647"/>
            <p:cNvSpPr/>
            <p:nvPr/>
          </p:nvSpPr>
          <p:spPr bwMode="auto">
            <a:xfrm>
              <a:off x="1450" y="2753"/>
              <a:ext cx="26" cy="56"/>
            </a:xfrm>
            <a:custGeom>
              <a:avLst/>
              <a:gdLst>
                <a:gd name="T0" fmla="*/ 1 w 50"/>
                <a:gd name="T1" fmla="*/ 1 h 111"/>
                <a:gd name="T2" fmla="*/ 1 w 50"/>
                <a:gd name="T3" fmla="*/ 1 h 111"/>
                <a:gd name="T4" fmla="*/ 1 w 50"/>
                <a:gd name="T5" fmla="*/ 1 h 111"/>
                <a:gd name="T6" fmla="*/ 0 w 50"/>
                <a:gd name="T7" fmla="*/ 1 h 111"/>
                <a:gd name="T8" fmla="*/ 1 w 50"/>
                <a:gd name="T9" fmla="*/ 1 h 111"/>
                <a:gd name="T10" fmla="*/ 1 w 50"/>
                <a:gd name="T11" fmla="*/ 1 h 111"/>
                <a:gd name="T12" fmla="*/ 1 w 50"/>
                <a:gd name="T13" fmla="*/ 1 h 111"/>
                <a:gd name="T14" fmla="*/ 1 w 50"/>
                <a:gd name="T15" fmla="*/ 0 h 111"/>
                <a:gd name="T16" fmla="*/ 1 w 50"/>
                <a:gd name="T17" fmla="*/ 0 h 111"/>
                <a:gd name="T18" fmla="*/ 1 w 50"/>
                <a:gd name="T19" fmla="*/ 1 h 111"/>
                <a:gd name="T20" fmla="*/ 1 w 50"/>
                <a:gd name="T21" fmla="*/ 1 h 111"/>
                <a:gd name="T22" fmla="*/ 1 w 50"/>
                <a:gd name="T23" fmla="*/ 1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111"/>
                <a:gd name="T38" fmla="*/ 50 w 50"/>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111">
                  <a:moveTo>
                    <a:pt x="30" y="8"/>
                  </a:moveTo>
                  <a:lnTo>
                    <a:pt x="49" y="12"/>
                  </a:lnTo>
                  <a:lnTo>
                    <a:pt x="18" y="111"/>
                  </a:lnTo>
                  <a:lnTo>
                    <a:pt x="0" y="104"/>
                  </a:lnTo>
                  <a:lnTo>
                    <a:pt x="31" y="5"/>
                  </a:lnTo>
                  <a:lnTo>
                    <a:pt x="50" y="10"/>
                  </a:lnTo>
                  <a:lnTo>
                    <a:pt x="31" y="5"/>
                  </a:lnTo>
                  <a:lnTo>
                    <a:pt x="36" y="0"/>
                  </a:lnTo>
                  <a:lnTo>
                    <a:pt x="43" y="0"/>
                  </a:lnTo>
                  <a:lnTo>
                    <a:pt x="49" y="4"/>
                  </a:lnTo>
                  <a:lnTo>
                    <a:pt x="49" y="12"/>
                  </a:lnTo>
                  <a:lnTo>
                    <a:pt x="30" y="8"/>
                  </a:lnTo>
                  <a:close/>
                </a:path>
              </a:pathLst>
            </a:custGeom>
            <a:solidFill>
              <a:srgbClr val="000000"/>
            </a:solidFill>
            <a:ln w="9525">
              <a:noFill/>
              <a:round/>
            </a:ln>
          </p:spPr>
          <p:txBody>
            <a:bodyPr/>
            <a:lstStyle/>
            <a:p>
              <a:endParaRPr lang="zh-CN" altLang="en-US"/>
            </a:p>
          </p:txBody>
        </p:sp>
        <p:sp>
          <p:nvSpPr>
            <p:cNvPr id="17909" name="Freeform 648"/>
            <p:cNvSpPr/>
            <p:nvPr/>
          </p:nvSpPr>
          <p:spPr bwMode="auto">
            <a:xfrm>
              <a:off x="1461" y="2757"/>
              <a:ext cx="15" cy="50"/>
            </a:xfrm>
            <a:custGeom>
              <a:avLst/>
              <a:gdLst>
                <a:gd name="T0" fmla="*/ 1 w 28"/>
                <a:gd name="T1" fmla="*/ 1 h 99"/>
                <a:gd name="T2" fmla="*/ 0 w 28"/>
                <a:gd name="T3" fmla="*/ 1 h 99"/>
                <a:gd name="T4" fmla="*/ 1 w 28"/>
                <a:gd name="T5" fmla="*/ 0 h 99"/>
                <a:gd name="T6" fmla="*/ 1 w 28"/>
                <a:gd name="T7" fmla="*/ 1 h 99"/>
                <a:gd name="T8" fmla="*/ 1 w 28"/>
                <a:gd name="T9" fmla="*/ 1 h 99"/>
                <a:gd name="T10" fmla="*/ 1 w 28"/>
                <a:gd name="T11" fmla="*/ 1 h 99"/>
                <a:gd name="T12" fmla="*/ 1 w 28"/>
                <a:gd name="T13" fmla="*/ 1 h 99"/>
                <a:gd name="T14" fmla="*/ 1 w 28"/>
                <a:gd name="T15" fmla="*/ 1 h 99"/>
                <a:gd name="T16" fmla="*/ 1 w 28"/>
                <a:gd name="T17" fmla="*/ 1 h 99"/>
                <a:gd name="T18" fmla="*/ 1 w 28"/>
                <a:gd name="T19" fmla="*/ 1 h 99"/>
                <a:gd name="T20" fmla="*/ 0 w 28"/>
                <a:gd name="T21" fmla="*/ 1 h 99"/>
                <a:gd name="T22" fmla="*/ 1 w 28"/>
                <a:gd name="T23" fmla="*/ 1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99"/>
                <a:gd name="T38" fmla="*/ 28 w 28"/>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99">
                  <a:moveTo>
                    <a:pt x="1" y="85"/>
                  </a:moveTo>
                  <a:lnTo>
                    <a:pt x="0" y="87"/>
                  </a:lnTo>
                  <a:lnTo>
                    <a:pt x="8" y="0"/>
                  </a:lnTo>
                  <a:lnTo>
                    <a:pt x="28" y="2"/>
                  </a:lnTo>
                  <a:lnTo>
                    <a:pt x="20" y="89"/>
                  </a:lnTo>
                  <a:lnTo>
                    <a:pt x="19" y="92"/>
                  </a:lnTo>
                  <a:lnTo>
                    <a:pt x="20" y="89"/>
                  </a:lnTo>
                  <a:lnTo>
                    <a:pt x="17" y="96"/>
                  </a:lnTo>
                  <a:lnTo>
                    <a:pt x="9" y="99"/>
                  </a:lnTo>
                  <a:lnTo>
                    <a:pt x="2" y="95"/>
                  </a:lnTo>
                  <a:lnTo>
                    <a:pt x="0" y="87"/>
                  </a:lnTo>
                  <a:lnTo>
                    <a:pt x="1" y="85"/>
                  </a:lnTo>
                  <a:close/>
                </a:path>
              </a:pathLst>
            </a:custGeom>
            <a:solidFill>
              <a:srgbClr val="000000"/>
            </a:solidFill>
            <a:ln w="9525">
              <a:noFill/>
              <a:round/>
            </a:ln>
          </p:spPr>
          <p:txBody>
            <a:bodyPr/>
            <a:lstStyle/>
            <a:p>
              <a:endParaRPr lang="zh-CN" altLang="en-US"/>
            </a:p>
          </p:txBody>
        </p:sp>
        <p:sp>
          <p:nvSpPr>
            <p:cNvPr id="17910" name="Freeform 649"/>
            <p:cNvSpPr/>
            <p:nvPr/>
          </p:nvSpPr>
          <p:spPr bwMode="auto">
            <a:xfrm>
              <a:off x="1454" y="2800"/>
              <a:ext cx="17" cy="23"/>
            </a:xfrm>
            <a:custGeom>
              <a:avLst/>
              <a:gdLst>
                <a:gd name="T0" fmla="*/ 1 w 33"/>
                <a:gd name="T1" fmla="*/ 0 h 47"/>
                <a:gd name="T2" fmla="*/ 0 w 33"/>
                <a:gd name="T3" fmla="*/ 0 h 47"/>
                <a:gd name="T4" fmla="*/ 1 w 33"/>
                <a:gd name="T5" fmla="*/ 0 h 47"/>
                <a:gd name="T6" fmla="*/ 1 w 33"/>
                <a:gd name="T7" fmla="*/ 0 h 47"/>
                <a:gd name="T8" fmla="*/ 1 w 33"/>
                <a:gd name="T9" fmla="*/ 0 h 47"/>
                <a:gd name="T10" fmla="*/ 1 w 33"/>
                <a:gd name="T11" fmla="*/ 0 h 47"/>
                <a:gd name="T12" fmla="*/ 0 60000 65536"/>
                <a:gd name="T13" fmla="*/ 0 60000 65536"/>
                <a:gd name="T14" fmla="*/ 0 60000 65536"/>
                <a:gd name="T15" fmla="*/ 0 60000 65536"/>
                <a:gd name="T16" fmla="*/ 0 60000 65536"/>
                <a:gd name="T17" fmla="*/ 0 60000 65536"/>
                <a:gd name="T18" fmla="*/ 0 w 33"/>
                <a:gd name="T19" fmla="*/ 0 h 47"/>
                <a:gd name="T20" fmla="*/ 33 w 33"/>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33" h="47">
                  <a:moveTo>
                    <a:pt x="9" y="43"/>
                  </a:moveTo>
                  <a:lnTo>
                    <a:pt x="0" y="40"/>
                  </a:lnTo>
                  <a:lnTo>
                    <a:pt x="15" y="0"/>
                  </a:lnTo>
                  <a:lnTo>
                    <a:pt x="33" y="7"/>
                  </a:lnTo>
                  <a:lnTo>
                    <a:pt x="18" y="47"/>
                  </a:lnTo>
                  <a:lnTo>
                    <a:pt x="9" y="43"/>
                  </a:lnTo>
                  <a:close/>
                </a:path>
              </a:pathLst>
            </a:custGeom>
            <a:solidFill>
              <a:srgbClr val="000000"/>
            </a:solidFill>
            <a:ln w="9525">
              <a:noFill/>
              <a:round/>
            </a:ln>
          </p:spPr>
          <p:txBody>
            <a:bodyPr/>
            <a:lstStyle/>
            <a:p>
              <a:endParaRPr lang="zh-CN" altLang="en-US"/>
            </a:p>
          </p:txBody>
        </p:sp>
        <p:sp>
          <p:nvSpPr>
            <p:cNvPr id="17911" name="Freeform 650"/>
            <p:cNvSpPr/>
            <p:nvPr/>
          </p:nvSpPr>
          <p:spPr bwMode="auto">
            <a:xfrm>
              <a:off x="1454" y="2820"/>
              <a:ext cx="10" cy="6"/>
            </a:xfrm>
            <a:custGeom>
              <a:avLst/>
              <a:gdLst>
                <a:gd name="T0" fmla="*/ 1 w 18"/>
                <a:gd name="T1" fmla="*/ 0 h 13"/>
                <a:gd name="T2" fmla="*/ 1 w 18"/>
                <a:gd name="T3" fmla="*/ 0 h 13"/>
                <a:gd name="T4" fmla="*/ 1 w 18"/>
                <a:gd name="T5" fmla="*/ 0 h 13"/>
                <a:gd name="T6" fmla="*/ 0 w 18"/>
                <a:gd name="T7" fmla="*/ 0 h 13"/>
                <a:gd name="T8" fmla="*/ 0 w 18"/>
                <a:gd name="T9" fmla="*/ 0 h 13"/>
                <a:gd name="T10" fmla="*/ 1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8" y="7"/>
                  </a:moveTo>
                  <a:lnTo>
                    <a:pt x="12" y="13"/>
                  </a:lnTo>
                  <a:lnTo>
                    <a:pt x="6" y="11"/>
                  </a:lnTo>
                  <a:lnTo>
                    <a:pt x="0" y="8"/>
                  </a:lnTo>
                  <a:lnTo>
                    <a:pt x="0" y="0"/>
                  </a:lnTo>
                  <a:lnTo>
                    <a:pt x="18" y="7"/>
                  </a:lnTo>
                  <a:close/>
                </a:path>
              </a:pathLst>
            </a:custGeom>
            <a:solidFill>
              <a:srgbClr val="000000"/>
            </a:solidFill>
            <a:ln w="9525">
              <a:noFill/>
              <a:round/>
            </a:ln>
          </p:spPr>
          <p:txBody>
            <a:bodyPr/>
            <a:lstStyle/>
            <a:p>
              <a:endParaRPr lang="zh-CN" altLang="en-US"/>
            </a:p>
          </p:txBody>
        </p:sp>
        <p:sp>
          <p:nvSpPr>
            <p:cNvPr id="17912" name="Freeform 651"/>
            <p:cNvSpPr/>
            <p:nvPr/>
          </p:nvSpPr>
          <p:spPr bwMode="auto">
            <a:xfrm>
              <a:off x="1430" y="2745"/>
              <a:ext cx="9" cy="7"/>
            </a:xfrm>
            <a:custGeom>
              <a:avLst/>
              <a:gdLst>
                <a:gd name="T0" fmla="*/ 0 w 18"/>
                <a:gd name="T1" fmla="*/ 1 h 12"/>
                <a:gd name="T2" fmla="*/ 1 w 18"/>
                <a:gd name="T3" fmla="*/ 0 h 12"/>
                <a:gd name="T4" fmla="*/ 1 w 18"/>
                <a:gd name="T5" fmla="*/ 0 h 12"/>
                <a:gd name="T6" fmla="*/ 1 w 18"/>
                <a:gd name="T7" fmla="*/ 1 h 12"/>
                <a:gd name="T8" fmla="*/ 1 w 18"/>
                <a:gd name="T9" fmla="*/ 1 h 12"/>
                <a:gd name="T10" fmla="*/ 0 w 18"/>
                <a:gd name="T11" fmla="*/ 1 h 12"/>
                <a:gd name="T12" fmla="*/ 0 60000 65536"/>
                <a:gd name="T13" fmla="*/ 0 60000 65536"/>
                <a:gd name="T14" fmla="*/ 0 60000 65536"/>
                <a:gd name="T15" fmla="*/ 0 60000 65536"/>
                <a:gd name="T16" fmla="*/ 0 60000 65536"/>
                <a:gd name="T17" fmla="*/ 0 60000 65536"/>
                <a:gd name="T18" fmla="*/ 0 w 18"/>
                <a:gd name="T19" fmla="*/ 0 h 12"/>
                <a:gd name="T20" fmla="*/ 18 w 1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8" h="12">
                  <a:moveTo>
                    <a:pt x="0" y="5"/>
                  </a:moveTo>
                  <a:lnTo>
                    <a:pt x="6" y="0"/>
                  </a:lnTo>
                  <a:lnTo>
                    <a:pt x="12" y="0"/>
                  </a:lnTo>
                  <a:lnTo>
                    <a:pt x="18" y="4"/>
                  </a:lnTo>
                  <a:lnTo>
                    <a:pt x="18" y="12"/>
                  </a:lnTo>
                  <a:lnTo>
                    <a:pt x="0" y="5"/>
                  </a:lnTo>
                  <a:close/>
                </a:path>
              </a:pathLst>
            </a:custGeom>
            <a:solidFill>
              <a:srgbClr val="000000"/>
            </a:solidFill>
            <a:ln w="9525">
              <a:noFill/>
              <a:round/>
            </a:ln>
          </p:spPr>
          <p:txBody>
            <a:bodyPr/>
            <a:lstStyle/>
            <a:p>
              <a:endParaRPr lang="zh-CN" altLang="en-US"/>
            </a:p>
          </p:txBody>
        </p:sp>
        <p:sp>
          <p:nvSpPr>
            <p:cNvPr id="17913" name="Freeform 652"/>
            <p:cNvSpPr/>
            <p:nvPr/>
          </p:nvSpPr>
          <p:spPr bwMode="auto">
            <a:xfrm>
              <a:off x="1416" y="2748"/>
              <a:ext cx="23" cy="54"/>
            </a:xfrm>
            <a:custGeom>
              <a:avLst/>
              <a:gdLst>
                <a:gd name="T0" fmla="*/ 0 w 47"/>
                <a:gd name="T1" fmla="*/ 1 h 107"/>
                <a:gd name="T2" fmla="*/ 0 w 47"/>
                <a:gd name="T3" fmla="*/ 1 h 107"/>
                <a:gd name="T4" fmla="*/ 0 w 47"/>
                <a:gd name="T5" fmla="*/ 0 h 107"/>
                <a:gd name="T6" fmla="*/ 0 w 47"/>
                <a:gd name="T7" fmla="*/ 1 h 107"/>
                <a:gd name="T8" fmla="*/ 0 w 47"/>
                <a:gd name="T9" fmla="*/ 1 h 107"/>
                <a:gd name="T10" fmla="*/ 0 w 47"/>
                <a:gd name="T11" fmla="*/ 1 h 107"/>
                <a:gd name="T12" fmla="*/ 0 w 47"/>
                <a:gd name="T13" fmla="*/ 1 h 107"/>
                <a:gd name="T14" fmla="*/ 0 w 47"/>
                <a:gd name="T15" fmla="*/ 1 h 107"/>
                <a:gd name="T16" fmla="*/ 0 w 47"/>
                <a:gd name="T17" fmla="*/ 1 h 107"/>
                <a:gd name="T18" fmla="*/ 0 w 47"/>
                <a:gd name="T19" fmla="*/ 1 h 107"/>
                <a:gd name="T20" fmla="*/ 0 w 47"/>
                <a:gd name="T21" fmla="*/ 1 h 107"/>
                <a:gd name="T22" fmla="*/ 0 w 47"/>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7"/>
                <a:gd name="T37" fmla="*/ 0 h 107"/>
                <a:gd name="T38" fmla="*/ 47 w 47"/>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7" h="107">
                  <a:moveTo>
                    <a:pt x="3" y="91"/>
                  </a:moveTo>
                  <a:lnTo>
                    <a:pt x="0" y="95"/>
                  </a:lnTo>
                  <a:lnTo>
                    <a:pt x="29" y="0"/>
                  </a:lnTo>
                  <a:lnTo>
                    <a:pt x="47" y="7"/>
                  </a:lnTo>
                  <a:lnTo>
                    <a:pt x="19" y="101"/>
                  </a:lnTo>
                  <a:lnTo>
                    <a:pt x="16" y="105"/>
                  </a:lnTo>
                  <a:lnTo>
                    <a:pt x="19" y="101"/>
                  </a:lnTo>
                  <a:lnTo>
                    <a:pt x="13" y="107"/>
                  </a:lnTo>
                  <a:lnTo>
                    <a:pt x="6" y="106"/>
                  </a:lnTo>
                  <a:lnTo>
                    <a:pt x="0" y="103"/>
                  </a:lnTo>
                  <a:lnTo>
                    <a:pt x="0" y="95"/>
                  </a:lnTo>
                  <a:lnTo>
                    <a:pt x="3" y="91"/>
                  </a:lnTo>
                  <a:close/>
                </a:path>
              </a:pathLst>
            </a:custGeom>
            <a:solidFill>
              <a:srgbClr val="000000"/>
            </a:solidFill>
            <a:ln w="9525">
              <a:noFill/>
              <a:round/>
            </a:ln>
          </p:spPr>
          <p:txBody>
            <a:bodyPr/>
            <a:lstStyle/>
            <a:p>
              <a:endParaRPr lang="zh-CN" altLang="en-US"/>
            </a:p>
          </p:txBody>
        </p:sp>
        <p:sp>
          <p:nvSpPr>
            <p:cNvPr id="17914" name="Freeform 653"/>
            <p:cNvSpPr/>
            <p:nvPr/>
          </p:nvSpPr>
          <p:spPr bwMode="auto">
            <a:xfrm>
              <a:off x="1353" y="2794"/>
              <a:ext cx="71" cy="69"/>
            </a:xfrm>
            <a:custGeom>
              <a:avLst/>
              <a:gdLst>
                <a:gd name="T0" fmla="*/ 1 w 141"/>
                <a:gd name="T1" fmla="*/ 0 h 139"/>
                <a:gd name="T2" fmla="*/ 0 w 141"/>
                <a:gd name="T3" fmla="*/ 0 h 139"/>
                <a:gd name="T4" fmla="*/ 1 w 141"/>
                <a:gd name="T5" fmla="*/ 0 h 139"/>
                <a:gd name="T6" fmla="*/ 1 w 141"/>
                <a:gd name="T7" fmla="*/ 0 h 139"/>
                <a:gd name="T8" fmla="*/ 1 w 141"/>
                <a:gd name="T9" fmla="*/ 0 h 139"/>
                <a:gd name="T10" fmla="*/ 1 w 141"/>
                <a:gd name="T11" fmla="*/ 0 h 139"/>
                <a:gd name="T12" fmla="*/ 0 60000 65536"/>
                <a:gd name="T13" fmla="*/ 0 60000 65536"/>
                <a:gd name="T14" fmla="*/ 0 60000 65536"/>
                <a:gd name="T15" fmla="*/ 0 60000 65536"/>
                <a:gd name="T16" fmla="*/ 0 60000 65536"/>
                <a:gd name="T17" fmla="*/ 0 60000 65536"/>
                <a:gd name="T18" fmla="*/ 0 w 141"/>
                <a:gd name="T19" fmla="*/ 0 h 139"/>
                <a:gd name="T20" fmla="*/ 141 w 141"/>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41" h="139">
                  <a:moveTo>
                    <a:pt x="7" y="132"/>
                  </a:moveTo>
                  <a:lnTo>
                    <a:pt x="0" y="125"/>
                  </a:lnTo>
                  <a:lnTo>
                    <a:pt x="128" y="0"/>
                  </a:lnTo>
                  <a:lnTo>
                    <a:pt x="141" y="14"/>
                  </a:lnTo>
                  <a:lnTo>
                    <a:pt x="14" y="139"/>
                  </a:lnTo>
                  <a:lnTo>
                    <a:pt x="7" y="132"/>
                  </a:lnTo>
                  <a:close/>
                </a:path>
              </a:pathLst>
            </a:custGeom>
            <a:solidFill>
              <a:srgbClr val="000000"/>
            </a:solidFill>
            <a:ln w="9525">
              <a:noFill/>
              <a:round/>
            </a:ln>
          </p:spPr>
          <p:txBody>
            <a:bodyPr/>
            <a:lstStyle/>
            <a:p>
              <a:endParaRPr lang="zh-CN" altLang="en-US"/>
            </a:p>
          </p:txBody>
        </p:sp>
        <p:sp>
          <p:nvSpPr>
            <p:cNvPr id="17915" name="Freeform 654"/>
            <p:cNvSpPr/>
            <p:nvPr/>
          </p:nvSpPr>
          <p:spPr bwMode="auto">
            <a:xfrm>
              <a:off x="1351" y="2856"/>
              <a:ext cx="9" cy="9"/>
            </a:xfrm>
            <a:custGeom>
              <a:avLst/>
              <a:gdLst>
                <a:gd name="T0" fmla="*/ 1 w 17"/>
                <a:gd name="T1" fmla="*/ 1 h 18"/>
                <a:gd name="T2" fmla="*/ 1 w 17"/>
                <a:gd name="T3" fmla="*/ 1 h 18"/>
                <a:gd name="T4" fmla="*/ 1 w 17"/>
                <a:gd name="T5" fmla="*/ 1 h 18"/>
                <a:gd name="T6" fmla="*/ 0 w 17"/>
                <a:gd name="T7" fmla="*/ 1 h 18"/>
                <a:gd name="T8" fmla="*/ 1 w 17"/>
                <a:gd name="T9" fmla="*/ 0 h 18"/>
                <a:gd name="T10" fmla="*/ 1 w 17"/>
                <a:gd name="T11" fmla="*/ 1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17" y="14"/>
                  </a:moveTo>
                  <a:lnTo>
                    <a:pt x="10" y="18"/>
                  </a:lnTo>
                  <a:lnTo>
                    <a:pt x="3" y="14"/>
                  </a:lnTo>
                  <a:lnTo>
                    <a:pt x="0" y="7"/>
                  </a:lnTo>
                  <a:lnTo>
                    <a:pt x="3" y="0"/>
                  </a:lnTo>
                  <a:lnTo>
                    <a:pt x="17" y="14"/>
                  </a:lnTo>
                  <a:close/>
                </a:path>
              </a:pathLst>
            </a:custGeom>
            <a:solidFill>
              <a:srgbClr val="000000"/>
            </a:solidFill>
            <a:ln w="9525">
              <a:noFill/>
              <a:round/>
            </a:ln>
          </p:spPr>
          <p:txBody>
            <a:bodyPr/>
            <a:lstStyle/>
            <a:p>
              <a:endParaRPr lang="zh-CN" altLang="en-US"/>
            </a:p>
          </p:txBody>
        </p:sp>
        <p:sp>
          <p:nvSpPr>
            <p:cNvPr id="17916" name="Freeform 655"/>
            <p:cNvSpPr/>
            <p:nvPr/>
          </p:nvSpPr>
          <p:spPr bwMode="auto">
            <a:xfrm>
              <a:off x="1390" y="2746"/>
              <a:ext cx="9" cy="7"/>
            </a:xfrm>
            <a:custGeom>
              <a:avLst/>
              <a:gdLst>
                <a:gd name="T0" fmla="*/ 0 w 18"/>
                <a:gd name="T1" fmla="*/ 1 h 14"/>
                <a:gd name="T2" fmla="*/ 1 w 18"/>
                <a:gd name="T3" fmla="*/ 0 h 14"/>
                <a:gd name="T4" fmla="*/ 1 w 18"/>
                <a:gd name="T5" fmla="*/ 0 h 14"/>
                <a:gd name="T6" fmla="*/ 1 w 18"/>
                <a:gd name="T7" fmla="*/ 1 h 14"/>
                <a:gd name="T8" fmla="*/ 1 w 18"/>
                <a:gd name="T9" fmla="*/ 1 h 14"/>
                <a:gd name="T10" fmla="*/ 0 w 18"/>
                <a:gd name="T11" fmla="*/ 1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0" y="4"/>
                  </a:moveTo>
                  <a:lnTo>
                    <a:pt x="6" y="0"/>
                  </a:lnTo>
                  <a:lnTo>
                    <a:pt x="14" y="0"/>
                  </a:lnTo>
                  <a:lnTo>
                    <a:pt x="18" y="6"/>
                  </a:lnTo>
                  <a:lnTo>
                    <a:pt x="18" y="14"/>
                  </a:lnTo>
                  <a:lnTo>
                    <a:pt x="0" y="4"/>
                  </a:lnTo>
                  <a:close/>
                </a:path>
              </a:pathLst>
            </a:custGeom>
            <a:solidFill>
              <a:srgbClr val="000000"/>
            </a:solidFill>
            <a:ln w="9525">
              <a:noFill/>
              <a:round/>
            </a:ln>
          </p:spPr>
          <p:txBody>
            <a:bodyPr/>
            <a:lstStyle/>
            <a:p>
              <a:endParaRPr lang="zh-CN" altLang="en-US"/>
            </a:p>
          </p:txBody>
        </p:sp>
        <p:sp>
          <p:nvSpPr>
            <p:cNvPr id="17917" name="Freeform 656"/>
            <p:cNvSpPr/>
            <p:nvPr/>
          </p:nvSpPr>
          <p:spPr bwMode="auto">
            <a:xfrm>
              <a:off x="1363" y="2749"/>
              <a:ext cx="36" cy="56"/>
            </a:xfrm>
            <a:custGeom>
              <a:avLst/>
              <a:gdLst>
                <a:gd name="T0" fmla="*/ 0 w 73"/>
                <a:gd name="T1" fmla="*/ 0 h 113"/>
                <a:gd name="T2" fmla="*/ 0 w 73"/>
                <a:gd name="T3" fmla="*/ 0 h 113"/>
                <a:gd name="T4" fmla="*/ 0 w 73"/>
                <a:gd name="T5" fmla="*/ 0 h 113"/>
                <a:gd name="T6" fmla="*/ 0 w 73"/>
                <a:gd name="T7" fmla="*/ 0 h 113"/>
                <a:gd name="T8" fmla="*/ 0 w 73"/>
                <a:gd name="T9" fmla="*/ 0 h 113"/>
                <a:gd name="T10" fmla="*/ 0 w 73"/>
                <a:gd name="T11" fmla="*/ 0 h 113"/>
                <a:gd name="T12" fmla="*/ 0 w 73"/>
                <a:gd name="T13" fmla="*/ 0 h 113"/>
                <a:gd name="T14" fmla="*/ 0 w 73"/>
                <a:gd name="T15" fmla="*/ 0 h 113"/>
                <a:gd name="T16" fmla="*/ 0 w 73"/>
                <a:gd name="T17" fmla="*/ 0 h 113"/>
                <a:gd name="T18" fmla="*/ 0 w 73"/>
                <a:gd name="T19" fmla="*/ 0 h 113"/>
                <a:gd name="T20" fmla="*/ 0 w 73"/>
                <a:gd name="T21" fmla="*/ 0 h 113"/>
                <a:gd name="T22" fmla="*/ 0 w 73"/>
                <a:gd name="T23" fmla="*/ 0 h 1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3"/>
                <a:gd name="T37" fmla="*/ 0 h 113"/>
                <a:gd name="T38" fmla="*/ 73 w 73"/>
                <a:gd name="T39" fmla="*/ 113 h 1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3" h="113">
                  <a:moveTo>
                    <a:pt x="5" y="95"/>
                  </a:moveTo>
                  <a:lnTo>
                    <a:pt x="0" y="99"/>
                  </a:lnTo>
                  <a:lnTo>
                    <a:pt x="55" y="0"/>
                  </a:lnTo>
                  <a:lnTo>
                    <a:pt x="73" y="10"/>
                  </a:lnTo>
                  <a:lnTo>
                    <a:pt x="19" y="108"/>
                  </a:lnTo>
                  <a:lnTo>
                    <a:pt x="14" y="113"/>
                  </a:lnTo>
                  <a:lnTo>
                    <a:pt x="19" y="108"/>
                  </a:lnTo>
                  <a:lnTo>
                    <a:pt x="13" y="113"/>
                  </a:lnTo>
                  <a:lnTo>
                    <a:pt x="5" y="112"/>
                  </a:lnTo>
                  <a:lnTo>
                    <a:pt x="0" y="107"/>
                  </a:lnTo>
                  <a:lnTo>
                    <a:pt x="0" y="99"/>
                  </a:lnTo>
                  <a:lnTo>
                    <a:pt x="5" y="95"/>
                  </a:lnTo>
                  <a:close/>
                </a:path>
              </a:pathLst>
            </a:custGeom>
            <a:solidFill>
              <a:srgbClr val="000000"/>
            </a:solidFill>
            <a:ln w="9525">
              <a:noFill/>
              <a:round/>
            </a:ln>
          </p:spPr>
          <p:txBody>
            <a:bodyPr/>
            <a:lstStyle/>
            <a:p>
              <a:endParaRPr lang="zh-CN" altLang="en-US"/>
            </a:p>
          </p:txBody>
        </p:sp>
        <p:sp>
          <p:nvSpPr>
            <p:cNvPr id="17918" name="Freeform 657"/>
            <p:cNvSpPr/>
            <p:nvPr/>
          </p:nvSpPr>
          <p:spPr bwMode="auto">
            <a:xfrm>
              <a:off x="1332" y="2796"/>
              <a:ext cx="38" cy="27"/>
            </a:xfrm>
            <a:custGeom>
              <a:avLst/>
              <a:gdLst>
                <a:gd name="T0" fmla="*/ 1 w 75"/>
                <a:gd name="T1" fmla="*/ 1 h 54"/>
                <a:gd name="T2" fmla="*/ 0 w 75"/>
                <a:gd name="T3" fmla="*/ 1 h 54"/>
                <a:gd name="T4" fmla="*/ 1 w 75"/>
                <a:gd name="T5" fmla="*/ 0 h 54"/>
                <a:gd name="T6" fmla="*/ 1 w 75"/>
                <a:gd name="T7" fmla="*/ 1 h 54"/>
                <a:gd name="T8" fmla="*/ 1 w 75"/>
                <a:gd name="T9" fmla="*/ 1 h 54"/>
                <a:gd name="T10" fmla="*/ 1 w 75"/>
                <a:gd name="T11" fmla="*/ 1 h 54"/>
                <a:gd name="T12" fmla="*/ 0 60000 65536"/>
                <a:gd name="T13" fmla="*/ 0 60000 65536"/>
                <a:gd name="T14" fmla="*/ 0 60000 65536"/>
                <a:gd name="T15" fmla="*/ 0 60000 65536"/>
                <a:gd name="T16" fmla="*/ 0 60000 65536"/>
                <a:gd name="T17" fmla="*/ 0 60000 65536"/>
                <a:gd name="T18" fmla="*/ 0 w 75"/>
                <a:gd name="T19" fmla="*/ 0 h 54"/>
                <a:gd name="T20" fmla="*/ 75 w 75"/>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75" h="54">
                  <a:moveTo>
                    <a:pt x="4" y="45"/>
                  </a:moveTo>
                  <a:lnTo>
                    <a:pt x="0" y="35"/>
                  </a:lnTo>
                  <a:lnTo>
                    <a:pt x="66" y="0"/>
                  </a:lnTo>
                  <a:lnTo>
                    <a:pt x="75" y="18"/>
                  </a:lnTo>
                  <a:lnTo>
                    <a:pt x="9" y="54"/>
                  </a:lnTo>
                  <a:lnTo>
                    <a:pt x="4" y="45"/>
                  </a:lnTo>
                  <a:close/>
                </a:path>
              </a:pathLst>
            </a:custGeom>
            <a:solidFill>
              <a:srgbClr val="000000"/>
            </a:solidFill>
            <a:ln w="9525">
              <a:noFill/>
              <a:round/>
            </a:ln>
          </p:spPr>
          <p:txBody>
            <a:bodyPr/>
            <a:lstStyle/>
            <a:p>
              <a:endParaRPr lang="zh-CN" altLang="en-US"/>
            </a:p>
          </p:txBody>
        </p:sp>
        <p:sp>
          <p:nvSpPr>
            <p:cNvPr id="17919" name="Freeform 658"/>
            <p:cNvSpPr/>
            <p:nvPr/>
          </p:nvSpPr>
          <p:spPr bwMode="auto">
            <a:xfrm>
              <a:off x="1330" y="2814"/>
              <a:ext cx="6" cy="9"/>
            </a:xfrm>
            <a:custGeom>
              <a:avLst/>
              <a:gdLst>
                <a:gd name="T0" fmla="*/ 0 w 14"/>
                <a:gd name="T1" fmla="*/ 0 h 19"/>
                <a:gd name="T2" fmla="*/ 0 w 14"/>
                <a:gd name="T3" fmla="*/ 0 h 19"/>
                <a:gd name="T4" fmla="*/ 0 w 14"/>
                <a:gd name="T5" fmla="*/ 0 h 19"/>
                <a:gd name="T6" fmla="*/ 0 w 14"/>
                <a:gd name="T7" fmla="*/ 0 h 19"/>
                <a:gd name="T8" fmla="*/ 0 w 14"/>
                <a:gd name="T9" fmla="*/ 0 h 19"/>
                <a:gd name="T10" fmla="*/ 0 w 14"/>
                <a:gd name="T11" fmla="*/ 0 h 19"/>
                <a:gd name="T12" fmla="*/ 0 60000 65536"/>
                <a:gd name="T13" fmla="*/ 0 60000 65536"/>
                <a:gd name="T14" fmla="*/ 0 60000 65536"/>
                <a:gd name="T15" fmla="*/ 0 60000 65536"/>
                <a:gd name="T16" fmla="*/ 0 60000 65536"/>
                <a:gd name="T17" fmla="*/ 0 60000 65536"/>
                <a:gd name="T18" fmla="*/ 0 w 14"/>
                <a:gd name="T19" fmla="*/ 0 h 19"/>
                <a:gd name="T20" fmla="*/ 14 w 14"/>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4" h="19">
                  <a:moveTo>
                    <a:pt x="14" y="19"/>
                  </a:moveTo>
                  <a:lnTo>
                    <a:pt x="6" y="19"/>
                  </a:lnTo>
                  <a:lnTo>
                    <a:pt x="1" y="14"/>
                  </a:lnTo>
                  <a:lnTo>
                    <a:pt x="0" y="6"/>
                  </a:lnTo>
                  <a:lnTo>
                    <a:pt x="5" y="0"/>
                  </a:lnTo>
                  <a:lnTo>
                    <a:pt x="14" y="19"/>
                  </a:lnTo>
                  <a:close/>
                </a:path>
              </a:pathLst>
            </a:custGeom>
            <a:solidFill>
              <a:srgbClr val="000000"/>
            </a:solidFill>
            <a:ln w="9525">
              <a:noFill/>
              <a:round/>
            </a:ln>
          </p:spPr>
          <p:txBody>
            <a:bodyPr/>
            <a:lstStyle/>
            <a:p>
              <a:endParaRPr lang="zh-CN" altLang="en-US"/>
            </a:p>
          </p:txBody>
        </p:sp>
        <p:sp>
          <p:nvSpPr>
            <p:cNvPr id="17920" name="Freeform 659"/>
            <p:cNvSpPr/>
            <p:nvPr/>
          </p:nvSpPr>
          <p:spPr bwMode="auto">
            <a:xfrm>
              <a:off x="1773" y="2155"/>
              <a:ext cx="230" cy="252"/>
            </a:xfrm>
            <a:custGeom>
              <a:avLst/>
              <a:gdLst>
                <a:gd name="T0" fmla="*/ 0 w 461"/>
                <a:gd name="T1" fmla="*/ 1 h 503"/>
                <a:gd name="T2" fmla="*/ 0 w 461"/>
                <a:gd name="T3" fmla="*/ 1 h 503"/>
                <a:gd name="T4" fmla="*/ 0 w 461"/>
                <a:gd name="T5" fmla="*/ 1 h 503"/>
                <a:gd name="T6" fmla="*/ 0 w 461"/>
                <a:gd name="T7" fmla="*/ 1 h 503"/>
                <a:gd name="T8" fmla="*/ 0 w 461"/>
                <a:gd name="T9" fmla="*/ 1 h 503"/>
                <a:gd name="T10" fmla="*/ 0 w 461"/>
                <a:gd name="T11" fmla="*/ 1 h 503"/>
                <a:gd name="T12" fmla="*/ 0 w 461"/>
                <a:gd name="T13" fmla="*/ 1 h 503"/>
                <a:gd name="T14" fmla="*/ 0 w 461"/>
                <a:gd name="T15" fmla="*/ 1 h 503"/>
                <a:gd name="T16" fmla="*/ 0 w 461"/>
                <a:gd name="T17" fmla="*/ 1 h 503"/>
                <a:gd name="T18" fmla="*/ 0 w 461"/>
                <a:gd name="T19" fmla="*/ 1 h 503"/>
                <a:gd name="T20" fmla="*/ 0 w 461"/>
                <a:gd name="T21" fmla="*/ 1 h 503"/>
                <a:gd name="T22" fmla="*/ 0 w 461"/>
                <a:gd name="T23" fmla="*/ 1 h 503"/>
                <a:gd name="T24" fmla="*/ 0 w 461"/>
                <a:gd name="T25" fmla="*/ 1 h 503"/>
                <a:gd name="T26" fmla="*/ 0 w 461"/>
                <a:gd name="T27" fmla="*/ 1 h 503"/>
                <a:gd name="T28" fmla="*/ 0 w 461"/>
                <a:gd name="T29" fmla="*/ 1 h 503"/>
                <a:gd name="T30" fmla="*/ 0 w 461"/>
                <a:gd name="T31" fmla="*/ 1 h 503"/>
                <a:gd name="T32" fmla="*/ 0 w 461"/>
                <a:gd name="T33" fmla="*/ 1 h 503"/>
                <a:gd name="T34" fmla="*/ 0 w 461"/>
                <a:gd name="T35" fmla="*/ 1 h 503"/>
                <a:gd name="T36" fmla="*/ 0 w 461"/>
                <a:gd name="T37" fmla="*/ 1 h 503"/>
                <a:gd name="T38" fmla="*/ 0 w 461"/>
                <a:gd name="T39" fmla="*/ 1 h 503"/>
                <a:gd name="T40" fmla="*/ 0 w 461"/>
                <a:gd name="T41" fmla="*/ 1 h 503"/>
                <a:gd name="T42" fmla="*/ 0 w 461"/>
                <a:gd name="T43" fmla="*/ 1 h 503"/>
                <a:gd name="T44" fmla="*/ 0 w 461"/>
                <a:gd name="T45" fmla="*/ 1 h 503"/>
                <a:gd name="T46" fmla="*/ 0 w 461"/>
                <a:gd name="T47" fmla="*/ 1 h 503"/>
                <a:gd name="T48" fmla="*/ 0 w 461"/>
                <a:gd name="T49" fmla="*/ 1 h 503"/>
                <a:gd name="T50" fmla="*/ 0 w 461"/>
                <a:gd name="T51" fmla="*/ 1 h 503"/>
                <a:gd name="T52" fmla="*/ 0 w 461"/>
                <a:gd name="T53" fmla="*/ 1 h 503"/>
                <a:gd name="T54" fmla="*/ 0 w 461"/>
                <a:gd name="T55" fmla="*/ 1 h 503"/>
                <a:gd name="T56" fmla="*/ 0 w 461"/>
                <a:gd name="T57" fmla="*/ 1 h 503"/>
                <a:gd name="T58" fmla="*/ 0 w 461"/>
                <a:gd name="T59" fmla="*/ 1 h 503"/>
                <a:gd name="T60" fmla="*/ 0 w 461"/>
                <a:gd name="T61" fmla="*/ 1 h 503"/>
                <a:gd name="T62" fmla="*/ 0 w 461"/>
                <a:gd name="T63" fmla="*/ 1 h 5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1"/>
                <a:gd name="T97" fmla="*/ 0 h 503"/>
                <a:gd name="T98" fmla="*/ 461 w 461"/>
                <a:gd name="T99" fmla="*/ 503 h 5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1" h="503">
                  <a:moveTo>
                    <a:pt x="177" y="0"/>
                  </a:moveTo>
                  <a:lnTo>
                    <a:pt x="163" y="9"/>
                  </a:lnTo>
                  <a:lnTo>
                    <a:pt x="151" y="18"/>
                  </a:lnTo>
                  <a:lnTo>
                    <a:pt x="138" y="27"/>
                  </a:lnTo>
                  <a:lnTo>
                    <a:pt x="126" y="38"/>
                  </a:lnTo>
                  <a:lnTo>
                    <a:pt x="114" y="48"/>
                  </a:lnTo>
                  <a:lnTo>
                    <a:pt x="102" y="60"/>
                  </a:lnTo>
                  <a:lnTo>
                    <a:pt x="90" y="71"/>
                  </a:lnTo>
                  <a:lnTo>
                    <a:pt x="80" y="84"/>
                  </a:lnTo>
                  <a:lnTo>
                    <a:pt x="69" y="96"/>
                  </a:lnTo>
                  <a:lnTo>
                    <a:pt x="58" y="109"/>
                  </a:lnTo>
                  <a:lnTo>
                    <a:pt x="48" y="123"/>
                  </a:lnTo>
                  <a:lnTo>
                    <a:pt x="38" y="137"/>
                  </a:lnTo>
                  <a:lnTo>
                    <a:pt x="29" y="150"/>
                  </a:lnTo>
                  <a:lnTo>
                    <a:pt x="18" y="164"/>
                  </a:lnTo>
                  <a:lnTo>
                    <a:pt x="9" y="179"/>
                  </a:lnTo>
                  <a:lnTo>
                    <a:pt x="0" y="194"/>
                  </a:lnTo>
                  <a:lnTo>
                    <a:pt x="21" y="216"/>
                  </a:lnTo>
                  <a:lnTo>
                    <a:pt x="40" y="237"/>
                  </a:lnTo>
                  <a:lnTo>
                    <a:pt x="59" y="257"/>
                  </a:lnTo>
                  <a:lnTo>
                    <a:pt x="78" y="277"/>
                  </a:lnTo>
                  <a:lnTo>
                    <a:pt x="95" y="295"/>
                  </a:lnTo>
                  <a:lnTo>
                    <a:pt x="113" y="314"/>
                  </a:lnTo>
                  <a:lnTo>
                    <a:pt x="130" y="332"/>
                  </a:lnTo>
                  <a:lnTo>
                    <a:pt x="148" y="349"/>
                  </a:lnTo>
                  <a:lnTo>
                    <a:pt x="165" y="368"/>
                  </a:lnTo>
                  <a:lnTo>
                    <a:pt x="184" y="385"/>
                  </a:lnTo>
                  <a:lnTo>
                    <a:pt x="202" y="402"/>
                  </a:lnTo>
                  <a:lnTo>
                    <a:pt x="221" y="419"/>
                  </a:lnTo>
                  <a:lnTo>
                    <a:pt x="241" y="438"/>
                  </a:lnTo>
                  <a:lnTo>
                    <a:pt x="262" y="455"/>
                  </a:lnTo>
                  <a:lnTo>
                    <a:pt x="284" y="473"/>
                  </a:lnTo>
                  <a:lnTo>
                    <a:pt x="307" y="492"/>
                  </a:lnTo>
                  <a:lnTo>
                    <a:pt x="317" y="499"/>
                  </a:lnTo>
                  <a:lnTo>
                    <a:pt x="330" y="502"/>
                  </a:lnTo>
                  <a:lnTo>
                    <a:pt x="343" y="503"/>
                  </a:lnTo>
                  <a:lnTo>
                    <a:pt x="357" y="501"/>
                  </a:lnTo>
                  <a:lnTo>
                    <a:pt x="371" y="498"/>
                  </a:lnTo>
                  <a:lnTo>
                    <a:pt x="384" y="493"/>
                  </a:lnTo>
                  <a:lnTo>
                    <a:pt x="396" y="485"/>
                  </a:lnTo>
                  <a:lnTo>
                    <a:pt x="406" y="477"/>
                  </a:lnTo>
                  <a:lnTo>
                    <a:pt x="419" y="461"/>
                  </a:lnTo>
                  <a:lnTo>
                    <a:pt x="431" y="444"/>
                  </a:lnTo>
                  <a:lnTo>
                    <a:pt x="441" y="424"/>
                  </a:lnTo>
                  <a:lnTo>
                    <a:pt x="450" y="404"/>
                  </a:lnTo>
                  <a:lnTo>
                    <a:pt x="457" y="384"/>
                  </a:lnTo>
                  <a:lnTo>
                    <a:pt x="461" y="363"/>
                  </a:lnTo>
                  <a:lnTo>
                    <a:pt x="460" y="344"/>
                  </a:lnTo>
                  <a:lnTo>
                    <a:pt x="454" y="325"/>
                  </a:lnTo>
                  <a:lnTo>
                    <a:pt x="440" y="299"/>
                  </a:lnTo>
                  <a:lnTo>
                    <a:pt x="425" y="273"/>
                  </a:lnTo>
                  <a:lnTo>
                    <a:pt x="411" y="250"/>
                  </a:lnTo>
                  <a:lnTo>
                    <a:pt x="395" y="229"/>
                  </a:lnTo>
                  <a:lnTo>
                    <a:pt x="379" y="209"/>
                  </a:lnTo>
                  <a:lnTo>
                    <a:pt x="362" y="189"/>
                  </a:lnTo>
                  <a:lnTo>
                    <a:pt x="344" y="171"/>
                  </a:lnTo>
                  <a:lnTo>
                    <a:pt x="327" y="154"/>
                  </a:lnTo>
                  <a:lnTo>
                    <a:pt x="309" y="137"/>
                  </a:lnTo>
                  <a:lnTo>
                    <a:pt x="291" y="119"/>
                  </a:lnTo>
                  <a:lnTo>
                    <a:pt x="273" y="101"/>
                  </a:lnTo>
                  <a:lnTo>
                    <a:pt x="253" y="83"/>
                  </a:lnTo>
                  <a:lnTo>
                    <a:pt x="234" y="64"/>
                  </a:lnTo>
                  <a:lnTo>
                    <a:pt x="216" y="43"/>
                  </a:lnTo>
                  <a:lnTo>
                    <a:pt x="196" y="23"/>
                  </a:lnTo>
                  <a:lnTo>
                    <a:pt x="177" y="0"/>
                  </a:lnTo>
                  <a:close/>
                </a:path>
              </a:pathLst>
            </a:custGeom>
            <a:solidFill>
              <a:srgbClr val="FFCC99"/>
            </a:solidFill>
            <a:ln w="9525">
              <a:noFill/>
              <a:round/>
            </a:ln>
          </p:spPr>
          <p:txBody>
            <a:bodyPr/>
            <a:lstStyle/>
            <a:p>
              <a:endParaRPr lang="zh-CN" altLang="en-US"/>
            </a:p>
          </p:txBody>
        </p:sp>
        <p:sp>
          <p:nvSpPr>
            <p:cNvPr id="17921" name="Freeform 660"/>
            <p:cNvSpPr/>
            <p:nvPr/>
          </p:nvSpPr>
          <p:spPr bwMode="auto">
            <a:xfrm>
              <a:off x="1769" y="2151"/>
              <a:ext cx="95" cy="106"/>
            </a:xfrm>
            <a:custGeom>
              <a:avLst/>
              <a:gdLst>
                <a:gd name="T0" fmla="*/ 0 w 192"/>
                <a:gd name="T1" fmla="*/ 1 h 211"/>
                <a:gd name="T2" fmla="*/ 0 w 192"/>
                <a:gd name="T3" fmla="*/ 1 h 211"/>
                <a:gd name="T4" fmla="*/ 0 w 192"/>
                <a:gd name="T5" fmla="*/ 1 h 211"/>
                <a:gd name="T6" fmla="*/ 0 w 192"/>
                <a:gd name="T7" fmla="*/ 1 h 211"/>
                <a:gd name="T8" fmla="*/ 0 w 192"/>
                <a:gd name="T9" fmla="*/ 1 h 211"/>
                <a:gd name="T10" fmla="*/ 0 w 192"/>
                <a:gd name="T11" fmla="*/ 1 h 211"/>
                <a:gd name="T12" fmla="*/ 0 w 192"/>
                <a:gd name="T13" fmla="*/ 1 h 211"/>
                <a:gd name="T14" fmla="*/ 0 w 192"/>
                <a:gd name="T15" fmla="*/ 1 h 211"/>
                <a:gd name="T16" fmla="*/ 0 w 192"/>
                <a:gd name="T17" fmla="*/ 1 h 211"/>
                <a:gd name="T18" fmla="*/ 0 w 192"/>
                <a:gd name="T19" fmla="*/ 1 h 211"/>
                <a:gd name="T20" fmla="*/ 0 w 192"/>
                <a:gd name="T21" fmla="*/ 1 h 211"/>
                <a:gd name="T22" fmla="*/ 0 w 192"/>
                <a:gd name="T23" fmla="*/ 1 h 211"/>
                <a:gd name="T24" fmla="*/ 0 w 192"/>
                <a:gd name="T25" fmla="*/ 1 h 211"/>
                <a:gd name="T26" fmla="*/ 0 w 192"/>
                <a:gd name="T27" fmla="*/ 1 h 211"/>
                <a:gd name="T28" fmla="*/ 0 w 192"/>
                <a:gd name="T29" fmla="*/ 1 h 211"/>
                <a:gd name="T30" fmla="*/ 0 w 192"/>
                <a:gd name="T31" fmla="*/ 1 h 211"/>
                <a:gd name="T32" fmla="*/ 0 w 192"/>
                <a:gd name="T33" fmla="*/ 1 h 211"/>
                <a:gd name="T34" fmla="*/ 0 w 192"/>
                <a:gd name="T35" fmla="*/ 0 h 211"/>
                <a:gd name="T36" fmla="*/ 0 w 192"/>
                <a:gd name="T37" fmla="*/ 1 h 211"/>
                <a:gd name="T38" fmla="*/ 0 w 192"/>
                <a:gd name="T39" fmla="*/ 1 h 211"/>
                <a:gd name="T40" fmla="*/ 0 w 192"/>
                <a:gd name="T41" fmla="*/ 1 h 211"/>
                <a:gd name="T42" fmla="*/ 0 w 192"/>
                <a:gd name="T43" fmla="*/ 1 h 211"/>
                <a:gd name="T44" fmla="*/ 0 w 192"/>
                <a:gd name="T45" fmla="*/ 1 h 211"/>
                <a:gd name="T46" fmla="*/ 0 w 192"/>
                <a:gd name="T47" fmla="*/ 1 h 211"/>
                <a:gd name="T48" fmla="*/ 0 w 192"/>
                <a:gd name="T49" fmla="*/ 1 h 211"/>
                <a:gd name="T50" fmla="*/ 0 w 192"/>
                <a:gd name="T51" fmla="*/ 1 h 211"/>
                <a:gd name="T52" fmla="*/ 0 w 192"/>
                <a:gd name="T53" fmla="*/ 1 h 211"/>
                <a:gd name="T54" fmla="*/ 0 w 192"/>
                <a:gd name="T55" fmla="*/ 1 h 211"/>
                <a:gd name="T56" fmla="*/ 0 w 192"/>
                <a:gd name="T57" fmla="*/ 1 h 211"/>
                <a:gd name="T58" fmla="*/ 0 w 192"/>
                <a:gd name="T59" fmla="*/ 1 h 211"/>
                <a:gd name="T60" fmla="*/ 0 w 192"/>
                <a:gd name="T61" fmla="*/ 1 h 211"/>
                <a:gd name="T62" fmla="*/ 0 w 192"/>
                <a:gd name="T63" fmla="*/ 1 h 211"/>
                <a:gd name="T64" fmla="*/ 0 w 192"/>
                <a:gd name="T65" fmla="*/ 1 h 211"/>
                <a:gd name="T66" fmla="*/ 0 w 192"/>
                <a:gd name="T67" fmla="*/ 1 h 211"/>
                <a:gd name="T68" fmla="*/ 0 w 192"/>
                <a:gd name="T69" fmla="*/ 1 h 211"/>
                <a:gd name="T70" fmla="*/ 0 w 192"/>
                <a:gd name="T71" fmla="*/ 1 h 211"/>
                <a:gd name="T72" fmla="*/ 0 w 192"/>
                <a:gd name="T73" fmla="*/ 1 h 211"/>
                <a:gd name="T74" fmla="*/ 0 w 192"/>
                <a:gd name="T75" fmla="*/ 1 h 211"/>
                <a:gd name="T76" fmla="*/ 0 w 192"/>
                <a:gd name="T77" fmla="*/ 1 h 211"/>
                <a:gd name="T78" fmla="*/ 0 w 192"/>
                <a:gd name="T79" fmla="*/ 1 h 211"/>
                <a:gd name="T80" fmla="*/ 0 w 192"/>
                <a:gd name="T81" fmla="*/ 1 h 211"/>
                <a:gd name="T82" fmla="*/ 0 w 192"/>
                <a:gd name="T83" fmla="*/ 1 h 2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2"/>
                <a:gd name="T127" fmla="*/ 0 h 211"/>
                <a:gd name="T128" fmla="*/ 192 w 192"/>
                <a:gd name="T129" fmla="*/ 211 h 2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2" h="211">
                  <a:moveTo>
                    <a:pt x="2" y="209"/>
                  </a:moveTo>
                  <a:lnTo>
                    <a:pt x="1" y="197"/>
                  </a:lnTo>
                  <a:lnTo>
                    <a:pt x="10" y="181"/>
                  </a:lnTo>
                  <a:lnTo>
                    <a:pt x="19" y="166"/>
                  </a:lnTo>
                  <a:lnTo>
                    <a:pt x="30" y="153"/>
                  </a:lnTo>
                  <a:lnTo>
                    <a:pt x="39" y="139"/>
                  </a:lnTo>
                  <a:lnTo>
                    <a:pt x="49" y="125"/>
                  </a:lnTo>
                  <a:lnTo>
                    <a:pt x="59" y="111"/>
                  </a:lnTo>
                  <a:lnTo>
                    <a:pt x="70" y="97"/>
                  </a:lnTo>
                  <a:lnTo>
                    <a:pt x="81" y="85"/>
                  </a:lnTo>
                  <a:lnTo>
                    <a:pt x="91" y="72"/>
                  </a:lnTo>
                  <a:lnTo>
                    <a:pt x="104" y="61"/>
                  </a:lnTo>
                  <a:lnTo>
                    <a:pt x="116" y="49"/>
                  </a:lnTo>
                  <a:lnTo>
                    <a:pt x="128" y="38"/>
                  </a:lnTo>
                  <a:lnTo>
                    <a:pt x="141" y="27"/>
                  </a:lnTo>
                  <a:lnTo>
                    <a:pt x="154" y="18"/>
                  </a:lnTo>
                  <a:lnTo>
                    <a:pt x="166" y="9"/>
                  </a:lnTo>
                  <a:lnTo>
                    <a:pt x="180" y="0"/>
                  </a:lnTo>
                  <a:lnTo>
                    <a:pt x="192" y="16"/>
                  </a:lnTo>
                  <a:lnTo>
                    <a:pt x="178" y="25"/>
                  </a:lnTo>
                  <a:lnTo>
                    <a:pt x="165" y="34"/>
                  </a:lnTo>
                  <a:lnTo>
                    <a:pt x="153" y="43"/>
                  </a:lnTo>
                  <a:lnTo>
                    <a:pt x="141" y="54"/>
                  </a:lnTo>
                  <a:lnTo>
                    <a:pt x="130" y="63"/>
                  </a:lnTo>
                  <a:lnTo>
                    <a:pt x="117" y="74"/>
                  </a:lnTo>
                  <a:lnTo>
                    <a:pt x="107" y="86"/>
                  </a:lnTo>
                  <a:lnTo>
                    <a:pt x="97" y="99"/>
                  </a:lnTo>
                  <a:lnTo>
                    <a:pt x="86" y="111"/>
                  </a:lnTo>
                  <a:lnTo>
                    <a:pt x="75" y="123"/>
                  </a:lnTo>
                  <a:lnTo>
                    <a:pt x="65" y="137"/>
                  </a:lnTo>
                  <a:lnTo>
                    <a:pt x="55" y="150"/>
                  </a:lnTo>
                  <a:lnTo>
                    <a:pt x="46" y="164"/>
                  </a:lnTo>
                  <a:lnTo>
                    <a:pt x="35" y="178"/>
                  </a:lnTo>
                  <a:lnTo>
                    <a:pt x="26" y="193"/>
                  </a:lnTo>
                  <a:lnTo>
                    <a:pt x="17" y="207"/>
                  </a:lnTo>
                  <a:lnTo>
                    <a:pt x="16" y="195"/>
                  </a:lnTo>
                  <a:lnTo>
                    <a:pt x="17" y="207"/>
                  </a:lnTo>
                  <a:lnTo>
                    <a:pt x="11" y="211"/>
                  </a:lnTo>
                  <a:lnTo>
                    <a:pt x="5" y="210"/>
                  </a:lnTo>
                  <a:lnTo>
                    <a:pt x="0" y="204"/>
                  </a:lnTo>
                  <a:lnTo>
                    <a:pt x="1" y="197"/>
                  </a:lnTo>
                  <a:lnTo>
                    <a:pt x="2" y="209"/>
                  </a:lnTo>
                  <a:close/>
                </a:path>
              </a:pathLst>
            </a:custGeom>
            <a:solidFill>
              <a:srgbClr val="000000"/>
            </a:solidFill>
            <a:ln w="9525">
              <a:noFill/>
              <a:round/>
            </a:ln>
          </p:spPr>
          <p:txBody>
            <a:bodyPr/>
            <a:lstStyle/>
            <a:p>
              <a:endParaRPr lang="zh-CN" altLang="en-US"/>
            </a:p>
          </p:txBody>
        </p:sp>
        <p:sp>
          <p:nvSpPr>
            <p:cNvPr id="17922" name="Freeform 661"/>
            <p:cNvSpPr/>
            <p:nvPr/>
          </p:nvSpPr>
          <p:spPr bwMode="auto">
            <a:xfrm>
              <a:off x="1770" y="2249"/>
              <a:ext cx="160" cy="156"/>
            </a:xfrm>
            <a:custGeom>
              <a:avLst/>
              <a:gdLst>
                <a:gd name="T0" fmla="*/ 0 w 321"/>
                <a:gd name="T1" fmla="*/ 0 h 313"/>
                <a:gd name="T2" fmla="*/ 0 w 321"/>
                <a:gd name="T3" fmla="*/ 0 h 313"/>
                <a:gd name="T4" fmla="*/ 0 w 321"/>
                <a:gd name="T5" fmla="*/ 0 h 313"/>
                <a:gd name="T6" fmla="*/ 0 w 321"/>
                <a:gd name="T7" fmla="*/ 0 h 313"/>
                <a:gd name="T8" fmla="*/ 0 w 321"/>
                <a:gd name="T9" fmla="*/ 0 h 313"/>
                <a:gd name="T10" fmla="*/ 0 w 321"/>
                <a:gd name="T11" fmla="*/ 0 h 313"/>
                <a:gd name="T12" fmla="*/ 0 w 321"/>
                <a:gd name="T13" fmla="*/ 0 h 313"/>
                <a:gd name="T14" fmla="*/ 0 w 321"/>
                <a:gd name="T15" fmla="*/ 0 h 313"/>
                <a:gd name="T16" fmla="*/ 0 w 321"/>
                <a:gd name="T17" fmla="*/ 0 h 313"/>
                <a:gd name="T18" fmla="*/ 0 w 321"/>
                <a:gd name="T19" fmla="*/ 0 h 313"/>
                <a:gd name="T20" fmla="*/ 0 w 321"/>
                <a:gd name="T21" fmla="*/ 0 h 313"/>
                <a:gd name="T22" fmla="*/ 0 w 321"/>
                <a:gd name="T23" fmla="*/ 0 h 313"/>
                <a:gd name="T24" fmla="*/ 0 w 321"/>
                <a:gd name="T25" fmla="*/ 0 h 313"/>
                <a:gd name="T26" fmla="*/ 0 w 321"/>
                <a:gd name="T27" fmla="*/ 0 h 313"/>
                <a:gd name="T28" fmla="*/ 0 w 321"/>
                <a:gd name="T29" fmla="*/ 0 h 313"/>
                <a:gd name="T30" fmla="*/ 0 w 321"/>
                <a:gd name="T31" fmla="*/ 0 h 313"/>
                <a:gd name="T32" fmla="*/ 0 w 321"/>
                <a:gd name="T33" fmla="*/ 0 h 313"/>
                <a:gd name="T34" fmla="*/ 0 w 321"/>
                <a:gd name="T35" fmla="*/ 0 h 313"/>
                <a:gd name="T36" fmla="*/ 0 w 321"/>
                <a:gd name="T37" fmla="*/ 0 h 313"/>
                <a:gd name="T38" fmla="*/ 0 w 321"/>
                <a:gd name="T39" fmla="*/ 0 h 313"/>
                <a:gd name="T40" fmla="*/ 0 w 321"/>
                <a:gd name="T41" fmla="*/ 0 h 313"/>
                <a:gd name="T42" fmla="*/ 0 w 321"/>
                <a:gd name="T43" fmla="*/ 0 h 313"/>
                <a:gd name="T44" fmla="*/ 0 w 321"/>
                <a:gd name="T45" fmla="*/ 0 h 313"/>
                <a:gd name="T46" fmla="*/ 0 w 321"/>
                <a:gd name="T47" fmla="*/ 0 h 313"/>
                <a:gd name="T48" fmla="*/ 0 w 321"/>
                <a:gd name="T49" fmla="*/ 0 h 313"/>
                <a:gd name="T50" fmla="*/ 0 w 321"/>
                <a:gd name="T51" fmla="*/ 0 h 313"/>
                <a:gd name="T52" fmla="*/ 0 w 321"/>
                <a:gd name="T53" fmla="*/ 0 h 313"/>
                <a:gd name="T54" fmla="*/ 0 w 321"/>
                <a:gd name="T55" fmla="*/ 0 h 313"/>
                <a:gd name="T56" fmla="*/ 0 w 321"/>
                <a:gd name="T57" fmla="*/ 0 h 313"/>
                <a:gd name="T58" fmla="*/ 0 w 321"/>
                <a:gd name="T59" fmla="*/ 0 h 313"/>
                <a:gd name="T60" fmla="*/ 0 w 321"/>
                <a:gd name="T61" fmla="*/ 0 h 313"/>
                <a:gd name="T62" fmla="*/ 0 w 321"/>
                <a:gd name="T63" fmla="*/ 0 h 313"/>
                <a:gd name="T64" fmla="*/ 0 w 321"/>
                <a:gd name="T65" fmla="*/ 0 h 313"/>
                <a:gd name="T66" fmla="*/ 0 w 321"/>
                <a:gd name="T67" fmla="*/ 0 h 313"/>
                <a:gd name="T68" fmla="*/ 0 w 321"/>
                <a:gd name="T69" fmla="*/ 0 h 313"/>
                <a:gd name="T70" fmla="*/ 0 w 321"/>
                <a:gd name="T71" fmla="*/ 0 h 313"/>
                <a:gd name="T72" fmla="*/ 0 w 321"/>
                <a:gd name="T73" fmla="*/ 0 h 3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1"/>
                <a:gd name="T112" fmla="*/ 0 h 313"/>
                <a:gd name="T113" fmla="*/ 321 w 321"/>
                <a:gd name="T114" fmla="*/ 313 h 31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1" h="313">
                  <a:moveTo>
                    <a:pt x="307" y="313"/>
                  </a:moveTo>
                  <a:lnTo>
                    <a:pt x="308" y="313"/>
                  </a:lnTo>
                  <a:lnTo>
                    <a:pt x="284" y="295"/>
                  </a:lnTo>
                  <a:lnTo>
                    <a:pt x="263" y="276"/>
                  </a:lnTo>
                  <a:lnTo>
                    <a:pt x="241" y="259"/>
                  </a:lnTo>
                  <a:lnTo>
                    <a:pt x="221" y="239"/>
                  </a:lnTo>
                  <a:lnTo>
                    <a:pt x="202" y="222"/>
                  </a:lnTo>
                  <a:lnTo>
                    <a:pt x="184" y="205"/>
                  </a:lnTo>
                  <a:lnTo>
                    <a:pt x="166" y="188"/>
                  </a:lnTo>
                  <a:lnTo>
                    <a:pt x="149" y="169"/>
                  </a:lnTo>
                  <a:lnTo>
                    <a:pt x="130" y="152"/>
                  </a:lnTo>
                  <a:lnTo>
                    <a:pt x="113" y="134"/>
                  </a:lnTo>
                  <a:lnTo>
                    <a:pt x="95" y="115"/>
                  </a:lnTo>
                  <a:lnTo>
                    <a:pt x="78" y="97"/>
                  </a:lnTo>
                  <a:lnTo>
                    <a:pt x="60" y="77"/>
                  </a:lnTo>
                  <a:lnTo>
                    <a:pt x="40" y="57"/>
                  </a:lnTo>
                  <a:lnTo>
                    <a:pt x="21" y="36"/>
                  </a:lnTo>
                  <a:lnTo>
                    <a:pt x="0" y="14"/>
                  </a:lnTo>
                  <a:lnTo>
                    <a:pt x="14" y="0"/>
                  </a:lnTo>
                  <a:lnTo>
                    <a:pt x="35" y="22"/>
                  </a:lnTo>
                  <a:lnTo>
                    <a:pt x="54" y="43"/>
                  </a:lnTo>
                  <a:lnTo>
                    <a:pt x="73" y="63"/>
                  </a:lnTo>
                  <a:lnTo>
                    <a:pt x="92" y="83"/>
                  </a:lnTo>
                  <a:lnTo>
                    <a:pt x="109" y="101"/>
                  </a:lnTo>
                  <a:lnTo>
                    <a:pt x="127" y="120"/>
                  </a:lnTo>
                  <a:lnTo>
                    <a:pt x="144" y="138"/>
                  </a:lnTo>
                  <a:lnTo>
                    <a:pt x="162" y="155"/>
                  </a:lnTo>
                  <a:lnTo>
                    <a:pt x="179" y="174"/>
                  </a:lnTo>
                  <a:lnTo>
                    <a:pt x="198" y="191"/>
                  </a:lnTo>
                  <a:lnTo>
                    <a:pt x="216" y="208"/>
                  </a:lnTo>
                  <a:lnTo>
                    <a:pt x="235" y="226"/>
                  </a:lnTo>
                  <a:lnTo>
                    <a:pt x="255" y="243"/>
                  </a:lnTo>
                  <a:lnTo>
                    <a:pt x="276" y="260"/>
                  </a:lnTo>
                  <a:lnTo>
                    <a:pt x="298" y="278"/>
                  </a:lnTo>
                  <a:lnTo>
                    <a:pt x="320" y="297"/>
                  </a:lnTo>
                  <a:lnTo>
                    <a:pt x="321" y="297"/>
                  </a:lnTo>
                  <a:lnTo>
                    <a:pt x="307" y="313"/>
                  </a:lnTo>
                  <a:close/>
                </a:path>
              </a:pathLst>
            </a:custGeom>
            <a:solidFill>
              <a:srgbClr val="000000"/>
            </a:solidFill>
            <a:ln w="9525">
              <a:noFill/>
              <a:round/>
            </a:ln>
          </p:spPr>
          <p:txBody>
            <a:bodyPr/>
            <a:lstStyle/>
            <a:p>
              <a:endParaRPr lang="zh-CN" altLang="en-US"/>
            </a:p>
          </p:txBody>
        </p:sp>
        <p:sp>
          <p:nvSpPr>
            <p:cNvPr id="17923" name="Freeform 662"/>
            <p:cNvSpPr/>
            <p:nvPr/>
          </p:nvSpPr>
          <p:spPr bwMode="auto">
            <a:xfrm>
              <a:off x="1923" y="2390"/>
              <a:ext cx="57" cy="22"/>
            </a:xfrm>
            <a:custGeom>
              <a:avLst/>
              <a:gdLst>
                <a:gd name="T0" fmla="*/ 1 w 114"/>
                <a:gd name="T1" fmla="*/ 1 h 44"/>
                <a:gd name="T2" fmla="*/ 1 w 114"/>
                <a:gd name="T3" fmla="*/ 1 h 44"/>
                <a:gd name="T4" fmla="*/ 1 w 114"/>
                <a:gd name="T5" fmla="*/ 1 h 44"/>
                <a:gd name="T6" fmla="*/ 1 w 114"/>
                <a:gd name="T7" fmla="*/ 1 h 44"/>
                <a:gd name="T8" fmla="*/ 1 w 114"/>
                <a:gd name="T9" fmla="*/ 1 h 44"/>
                <a:gd name="T10" fmla="*/ 1 w 114"/>
                <a:gd name="T11" fmla="*/ 1 h 44"/>
                <a:gd name="T12" fmla="*/ 1 w 114"/>
                <a:gd name="T13" fmla="*/ 1 h 44"/>
                <a:gd name="T14" fmla="*/ 1 w 114"/>
                <a:gd name="T15" fmla="*/ 1 h 44"/>
                <a:gd name="T16" fmla="*/ 1 w 114"/>
                <a:gd name="T17" fmla="*/ 1 h 44"/>
                <a:gd name="T18" fmla="*/ 0 w 114"/>
                <a:gd name="T19" fmla="*/ 1 h 44"/>
                <a:gd name="T20" fmla="*/ 1 w 114"/>
                <a:gd name="T21" fmla="*/ 1 h 44"/>
                <a:gd name="T22" fmla="*/ 1 w 114"/>
                <a:gd name="T23" fmla="*/ 1 h 44"/>
                <a:gd name="T24" fmla="*/ 1 w 114"/>
                <a:gd name="T25" fmla="*/ 1 h 44"/>
                <a:gd name="T26" fmla="*/ 1 w 114"/>
                <a:gd name="T27" fmla="*/ 1 h 44"/>
                <a:gd name="T28" fmla="*/ 1 w 114"/>
                <a:gd name="T29" fmla="*/ 1 h 44"/>
                <a:gd name="T30" fmla="*/ 1 w 114"/>
                <a:gd name="T31" fmla="*/ 1 h 44"/>
                <a:gd name="T32" fmla="*/ 1 w 114"/>
                <a:gd name="T33" fmla="*/ 1 h 44"/>
                <a:gd name="T34" fmla="*/ 1 w 114"/>
                <a:gd name="T35" fmla="*/ 1 h 44"/>
                <a:gd name="T36" fmla="*/ 1 w 114"/>
                <a:gd name="T37" fmla="*/ 0 h 44"/>
                <a:gd name="T38" fmla="*/ 1 w 114"/>
                <a:gd name="T39" fmla="*/ 0 h 44"/>
                <a:gd name="T40" fmla="*/ 1 w 114"/>
                <a:gd name="T41" fmla="*/ 1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44"/>
                <a:gd name="T65" fmla="*/ 114 w 114"/>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44">
                  <a:moveTo>
                    <a:pt x="114" y="14"/>
                  </a:moveTo>
                  <a:lnTo>
                    <a:pt x="113" y="14"/>
                  </a:lnTo>
                  <a:lnTo>
                    <a:pt x="101" y="23"/>
                  </a:lnTo>
                  <a:lnTo>
                    <a:pt x="89" y="32"/>
                  </a:lnTo>
                  <a:lnTo>
                    <a:pt x="73" y="37"/>
                  </a:lnTo>
                  <a:lnTo>
                    <a:pt x="59" y="41"/>
                  </a:lnTo>
                  <a:lnTo>
                    <a:pt x="43" y="44"/>
                  </a:lnTo>
                  <a:lnTo>
                    <a:pt x="27" y="43"/>
                  </a:lnTo>
                  <a:lnTo>
                    <a:pt x="13" y="38"/>
                  </a:lnTo>
                  <a:lnTo>
                    <a:pt x="0" y="30"/>
                  </a:lnTo>
                  <a:lnTo>
                    <a:pt x="14" y="14"/>
                  </a:lnTo>
                  <a:lnTo>
                    <a:pt x="22" y="20"/>
                  </a:lnTo>
                  <a:lnTo>
                    <a:pt x="32" y="22"/>
                  </a:lnTo>
                  <a:lnTo>
                    <a:pt x="43" y="23"/>
                  </a:lnTo>
                  <a:lnTo>
                    <a:pt x="55" y="21"/>
                  </a:lnTo>
                  <a:lnTo>
                    <a:pt x="68" y="18"/>
                  </a:lnTo>
                  <a:lnTo>
                    <a:pt x="80" y="14"/>
                  </a:lnTo>
                  <a:lnTo>
                    <a:pt x="90" y="7"/>
                  </a:lnTo>
                  <a:lnTo>
                    <a:pt x="99" y="0"/>
                  </a:lnTo>
                  <a:lnTo>
                    <a:pt x="98" y="0"/>
                  </a:lnTo>
                  <a:lnTo>
                    <a:pt x="114" y="14"/>
                  </a:lnTo>
                  <a:close/>
                </a:path>
              </a:pathLst>
            </a:custGeom>
            <a:solidFill>
              <a:srgbClr val="000000"/>
            </a:solidFill>
            <a:ln w="9525">
              <a:noFill/>
              <a:round/>
            </a:ln>
          </p:spPr>
          <p:txBody>
            <a:bodyPr/>
            <a:lstStyle/>
            <a:p>
              <a:endParaRPr lang="zh-CN" altLang="en-US"/>
            </a:p>
          </p:txBody>
        </p:sp>
        <p:sp>
          <p:nvSpPr>
            <p:cNvPr id="17924" name="Freeform 663"/>
            <p:cNvSpPr/>
            <p:nvPr/>
          </p:nvSpPr>
          <p:spPr bwMode="auto">
            <a:xfrm>
              <a:off x="1972" y="2315"/>
              <a:ext cx="36" cy="82"/>
            </a:xfrm>
            <a:custGeom>
              <a:avLst/>
              <a:gdLst>
                <a:gd name="T0" fmla="*/ 0 w 73"/>
                <a:gd name="T1" fmla="*/ 0 h 163"/>
                <a:gd name="T2" fmla="*/ 0 w 73"/>
                <a:gd name="T3" fmla="*/ 0 h 163"/>
                <a:gd name="T4" fmla="*/ 0 w 73"/>
                <a:gd name="T5" fmla="*/ 1 h 163"/>
                <a:gd name="T6" fmla="*/ 0 w 73"/>
                <a:gd name="T7" fmla="*/ 1 h 163"/>
                <a:gd name="T8" fmla="*/ 0 w 73"/>
                <a:gd name="T9" fmla="*/ 1 h 163"/>
                <a:gd name="T10" fmla="*/ 0 w 73"/>
                <a:gd name="T11" fmla="*/ 1 h 163"/>
                <a:gd name="T12" fmla="*/ 0 w 73"/>
                <a:gd name="T13" fmla="*/ 1 h 163"/>
                <a:gd name="T14" fmla="*/ 0 w 73"/>
                <a:gd name="T15" fmla="*/ 1 h 163"/>
                <a:gd name="T16" fmla="*/ 0 w 73"/>
                <a:gd name="T17" fmla="*/ 1 h 163"/>
                <a:gd name="T18" fmla="*/ 0 w 73"/>
                <a:gd name="T19" fmla="*/ 1 h 163"/>
                <a:gd name="T20" fmla="*/ 0 w 73"/>
                <a:gd name="T21" fmla="*/ 1 h 163"/>
                <a:gd name="T22" fmla="*/ 0 w 73"/>
                <a:gd name="T23" fmla="*/ 1 h 163"/>
                <a:gd name="T24" fmla="*/ 0 w 73"/>
                <a:gd name="T25" fmla="*/ 1 h 163"/>
                <a:gd name="T26" fmla="*/ 0 w 73"/>
                <a:gd name="T27" fmla="*/ 1 h 163"/>
                <a:gd name="T28" fmla="*/ 0 w 73"/>
                <a:gd name="T29" fmla="*/ 1 h 163"/>
                <a:gd name="T30" fmla="*/ 0 w 73"/>
                <a:gd name="T31" fmla="*/ 1 h 163"/>
                <a:gd name="T32" fmla="*/ 0 w 73"/>
                <a:gd name="T33" fmla="*/ 1 h 163"/>
                <a:gd name="T34" fmla="*/ 0 w 73"/>
                <a:gd name="T35" fmla="*/ 1 h 163"/>
                <a:gd name="T36" fmla="*/ 0 w 73"/>
                <a:gd name="T37" fmla="*/ 1 h 163"/>
                <a:gd name="T38" fmla="*/ 0 w 73"/>
                <a:gd name="T39" fmla="*/ 1 h 163"/>
                <a:gd name="T40" fmla="*/ 0 w 73"/>
                <a:gd name="T41" fmla="*/ 0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163"/>
                <a:gd name="T65" fmla="*/ 73 w 73"/>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163">
                  <a:moveTo>
                    <a:pt x="65" y="0"/>
                  </a:moveTo>
                  <a:lnTo>
                    <a:pt x="65" y="0"/>
                  </a:lnTo>
                  <a:lnTo>
                    <a:pt x="72" y="20"/>
                  </a:lnTo>
                  <a:lnTo>
                    <a:pt x="73" y="42"/>
                  </a:lnTo>
                  <a:lnTo>
                    <a:pt x="68" y="65"/>
                  </a:lnTo>
                  <a:lnTo>
                    <a:pt x="62" y="87"/>
                  </a:lnTo>
                  <a:lnTo>
                    <a:pt x="52" y="108"/>
                  </a:lnTo>
                  <a:lnTo>
                    <a:pt x="41" y="128"/>
                  </a:lnTo>
                  <a:lnTo>
                    <a:pt x="29" y="146"/>
                  </a:lnTo>
                  <a:lnTo>
                    <a:pt x="16" y="163"/>
                  </a:lnTo>
                  <a:lnTo>
                    <a:pt x="0" y="149"/>
                  </a:lnTo>
                  <a:lnTo>
                    <a:pt x="13" y="134"/>
                  </a:lnTo>
                  <a:lnTo>
                    <a:pt x="25" y="117"/>
                  </a:lnTo>
                  <a:lnTo>
                    <a:pt x="34" y="98"/>
                  </a:lnTo>
                  <a:lnTo>
                    <a:pt x="43" y="80"/>
                  </a:lnTo>
                  <a:lnTo>
                    <a:pt x="50" y="60"/>
                  </a:lnTo>
                  <a:lnTo>
                    <a:pt x="52" y="42"/>
                  </a:lnTo>
                  <a:lnTo>
                    <a:pt x="51" y="25"/>
                  </a:lnTo>
                  <a:lnTo>
                    <a:pt x="47" y="9"/>
                  </a:lnTo>
                  <a:lnTo>
                    <a:pt x="65" y="0"/>
                  </a:lnTo>
                  <a:close/>
                </a:path>
              </a:pathLst>
            </a:custGeom>
            <a:solidFill>
              <a:srgbClr val="000000"/>
            </a:solidFill>
            <a:ln w="9525">
              <a:noFill/>
              <a:round/>
            </a:ln>
          </p:spPr>
          <p:txBody>
            <a:bodyPr/>
            <a:lstStyle/>
            <a:p>
              <a:endParaRPr lang="zh-CN" altLang="en-US"/>
            </a:p>
          </p:txBody>
        </p:sp>
        <p:sp>
          <p:nvSpPr>
            <p:cNvPr id="17925" name="Freeform 664"/>
            <p:cNvSpPr/>
            <p:nvPr/>
          </p:nvSpPr>
          <p:spPr bwMode="auto">
            <a:xfrm>
              <a:off x="1856" y="2150"/>
              <a:ext cx="148" cy="170"/>
            </a:xfrm>
            <a:custGeom>
              <a:avLst/>
              <a:gdLst>
                <a:gd name="T0" fmla="*/ 1 w 296"/>
                <a:gd name="T1" fmla="*/ 0 h 341"/>
                <a:gd name="T2" fmla="*/ 1 w 296"/>
                <a:gd name="T3" fmla="*/ 0 h 341"/>
                <a:gd name="T4" fmla="*/ 1 w 296"/>
                <a:gd name="T5" fmla="*/ 0 h 341"/>
                <a:gd name="T6" fmla="*/ 1 w 296"/>
                <a:gd name="T7" fmla="*/ 0 h 341"/>
                <a:gd name="T8" fmla="*/ 1 w 296"/>
                <a:gd name="T9" fmla="*/ 0 h 341"/>
                <a:gd name="T10" fmla="*/ 1 w 296"/>
                <a:gd name="T11" fmla="*/ 0 h 341"/>
                <a:gd name="T12" fmla="*/ 1 w 296"/>
                <a:gd name="T13" fmla="*/ 0 h 341"/>
                <a:gd name="T14" fmla="*/ 1 w 296"/>
                <a:gd name="T15" fmla="*/ 0 h 341"/>
                <a:gd name="T16" fmla="*/ 1 w 296"/>
                <a:gd name="T17" fmla="*/ 0 h 341"/>
                <a:gd name="T18" fmla="*/ 1 w 296"/>
                <a:gd name="T19" fmla="*/ 0 h 341"/>
                <a:gd name="T20" fmla="*/ 1 w 296"/>
                <a:gd name="T21" fmla="*/ 0 h 341"/>
                <a:gd name="T22" fmla="*/ 1 w 296"/>
                <a:gd name="T23" fmla="*/ 0 h 341"/>
                <a:gd name="T24" fmla="*/ 1 w 296"/>
                <a:gd name="T25" fmla="*/ 0 h 341"/>
                <a:gd name="T26" fmla="*/ 1 w 296"/>
                <a:gd name="T27" fmla="*/ 0 h 341"/>
                <a:gd name="T28" fmla="*/ 1 w 296"/>
                <a:gd name="T29" fmla="*/ 0 h 341"/>
                <a:gd name="T30" fmla="*/ 1 w 296"/>
                <a:gd name="T31" fmla="*/ 0 h 341"/>
                <a:gd name="T32" fmla="*/ 1 w 296"/>
                <a:gd name="T33" fmla="*/ 0 h 341"/>
                <a:gd name="T34" fmla="*/ 1 w 296"/>
                <a:gd name="T35" fmla="*/ 0 h 341"/>
                <a:gd name="T36" fmla="*/ 1 w 296"/>
                <a:gd name="T37" fmla="*/ 0 h 341"/>
                <a:gd name="T38" fmla="*/ 1 w 296"/>
                <a:gd name="T39" fmla="*/ 0 h 341"/>
                <a:gd name="T40" fmla="*/ 1 w 296"/>
                <a:gd name="T41" fmla="*/ 0 h 341"/>
                <a:gd name="T42" fmla="*/ 1 w 296"/>
                <a:gd name="T43" fmla="*/ 0 h 341"/>
                <a:gd name="T44" fmla="*/ 1 w 296"/>
                <a:gd name="T45" fmla="*/ 0 h 341"/>
                <a:gd name="T46" fmla="*/ 1 w 296"/>
                <a:gd name="T47" fmla="*/ 0 h 341"/>
                <a:gd name="T48" fmla="*/ 1 w 296"/>
                <a:gd name="T49" fmla="*/ 0 h 341"/>
                <a:gd name="T50" fmla="*/ 1 w 296"/>
                <a:gd name="T51" fmla="*/ 0 h 341"/>
                <a:gd name="T52" fmla="*/ 1 w 296"/>
                <a:gd name="T53" fmla="*/ 0 h 341"/>
                <a:gd name="T54" fmla="*/ 1 w 296"/>
                <a:gd name="T55" fmla="*/ 0 h 341"/>
                <a:gd name="T56" fmla="*/ 1 w 296"/>
                <a:gd name="T57" fmla="*/ 0 h 341"/>
                <a:gd name="T58" fmla="*/ 1 w 296"/>
                <a:gd name="T59" fmla="*/ 0 h 341"/>
                <a:gd name="T60" fmla="*/ 1 w 296"/>
                <a:gd name="T61" fmla="*/ 0 h 341"/>
                <a:gd name="T62" fmla="*/ 1 w 296"/>
                <a:gd name="T63" fmla="*/ 0 h 341"/>
                <a:gd name="T64" fmla="*/ 1 w 296"/>
                <a:gd name="T65" fmla="*/ 0 h 341"/>
                <a:gd name="T66" fmla="*/ 1 w 296"/>
                <a:gd name="T67" fmla="*/ 0 h 341"/>
                <a:gd name="T68" fmla="*/ 1 w 296"/>
                <a:gd name="T69" fmla="*/ 0 h 341"/>
                <a:gd name="T70" fmla="*/ 1 w 296"/>
                <a:gd name="T71" fmla="*/ 0 h 341"/>
                <a:gd name="T72" fmla="*/ 1 w 296"/>
                <a:gd name="T73" fmla="*/ 0 h 341"/>
                <a:gd name="T74" fmla="*/ 0 w 296"/>
                <a:gd name="T75" fmla="*/ 0 h 341"/>
                <a:gd name="T76" fmla="*/ 1 w 296"/>
                <a:gd name="T77" fmla="*/ 0 h 341"/>
                <a:gd name="T78" fmla="*/ 1 w 296"/>
                <a:gd name="T79" fmla="*/ 0 h 341"/>
                <a:gd name="T80" fmla="*/ 1 w 296"/>
                <a:gd name="T81" fmla="*/ 0 h 341"/>
                <a:gd name="T82" fmla="*/ 1 w 296"/>
                <a:gd name="T83" fmla="*/ 0 h 3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6"/>
                <a:gd name="T127" fmla="*/ 0 h 341"/>
                <a:gd name="T128" fmla="*/ 296 w 296"/>
                <a:gd name="T129" fmla="*/ 341 h 3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6" h="341">
                  <a:moveTo>
                    <a:pt x="4" y="3"/>
                  </a:moveTo>
                  <a:lnTo>
                    <a:pt x="18" y="4"/>
                  </a:lnTo>
                  <a:lnTo>
                    <a:pt x="37" y="27"/>
                  </a:lnTo>
                  <a:lnTo>
                    <a:pt x="55" y="48"/>
                  </a:lnTo>
                  <a:lnTo>
                    <a:pt x="74" y="68"/>
                  </a:lnTo>
                  <a:lnTo>
                    <a:pt x="93" y="87"/>
                  </a:lnTo>
                  <a:lnTo>
                    <a:pt x="112" y="105"/>
                  </a:lnTo>
                  <a:lnTo>
                    <a:pt x="131" y="123"/>
                  </a:lnTo>
                  <a:lnTo>
                    <a:pt x="149" y="141"/>
                  </a:lnTo>
                  <a:lnTo>
                    <a:pt x="167" y="158"/>
                  </a:lnTo>
                  <a:lnTo>
                    <a:pt x="184" y="175"/>
                  </a:lnTo>
                  <a:lnTo>
                    <a:pt x="201" y="194"/>
                  </a:lnTo>
                  <a:lnTo>
                    <a:pt x="220" y="213"/>
                  </a:lnTo>
                  <a:lnTo>
                    <a:pt x="236" y="234"/>
                  </a:lnTo>
                  <a:lnTo>
                    <a:pt x="252" y="256"/>
                  </a:lnTo>
                  <a:lnTo>
                    <a:pt x="266" y="279"/>
                  </a:lnTo>
                  <a:lnTo>
                    <a:pt x="282" y="305"/>
                  </a:lnTo>
                  <a:lnTo>
                    <a:pt x="296" y="332"/>
                  </a:lnTo>
                  <a:lnTo>
                    <a:pt x="278" y="341"/>
                  </a:lnTo>
                  <a:lnTo>
                    <a:pt x="264" y="314"/>
                  </a:lnTo>
                  <a:lnTo>
                    <a:pt x="250" y="290"/>
                  </a:lnTo>
                  <a:lnTo>
                    <a:pt x="236" y="267"/>
                  </a:lnTo>
                  <a:lnTo>
                    <a:pt x="220" y="245"/>
                  </a:lnTo>
                  <a:lnTo>
                    <a:pt x="204" y="227"/>
                  </a:lnTo>
                  <a:lnTo>
                    <a:pt x="188" y="207"/>
                  </a:lnTo>
                  <a:lnTo>
                    <a:pt x="171" y="189"/>
                  </a:lnTo>
                  <a:lnTo>
                    <a:pt x="153" y="172"/>
                  </a:lnTo>
                  <a:lnTo>
                    <a:pt x="135" y="154"/>
                  </a:lnTo>
                  <a:lnTo>
                    <a:pt x="117" y="137"/>
                  </a:lnTo>
                  <a:lnTo>
                    <a:pt x="99" y="119"/>
                  </a:lnTo>
                  <a:lnTo>
                    <a:pt x="79" y="100"/>
                  </a:lnTo>
                  <a:lnTo>
                    <a:pt x="60" y="82"/>
                  </a:lnTo>
                  <a:lnTo>
                    <a:pt x="42" y="61"/>
                  </a:lnTo>
                  <a:lnTo>
                    <a:pt x="21" y="41"/>
                  </a:lnTo>
                  <a:lnTo>
                    <a:pt x="2" y="18"/>
                  </a:lnTo>
                  <a:lnTo>
                    <a:pt x="16" y="19"/>
                  </a:lnTo>
                  <a:lnTo>
                    <a:pt x="2" y="18"/>
                  </a:lnTo>
                  <a:lnTo>
                    <a:pt x="0" y="10"/>
                  </a:lnTo>
                  <a:lnTo>
                    <a:pt x="3" y="3"/>
                  </a:lnTo>
                  <a:lnTo>
                    <a:pt x="10" y="0"/>
                  </a:lnTo>
                  <a:lnTo>
                    <a:pt x="18" y="4"/>
                  </a:lnTo>
                  <a:lnTo>
                    <a:pt x="4" y="3"/>
                  </a:lnTo>
                  <a:close/>
                </a:path>
              </a:pathLst>
            </a:custGeom>
            <a:solidFill>
              <a:srgbClr val="000000"/>
            </a:solidFill>
            <a:ln w="9525">
              <a:noFill/>
              <a:round/>
            </a:ln>
          </p:spPr>
          <p:txBody>
            <a:bodyPr/>
            <a:lstStyle/>
            <a:p>
              <a:endParaRPr lang="zh-CN" altLang="en-US"/>
            </a:p>
          </p:txBody>
        </p:sp>
        <p:sp>
          <p:nvSpPr>
            <p:cNvPr id="17926" name="Freeform 665"/>
            <p:cNvSpPr/>
            <p:nvPr/>
          </p:nvSpPr>
          <p:spPr bwMode="auto">
            <a:xfrm>
              <a:off x="1668" y="1866"/>
              <a:ext cx="339" cy="544"/>
            </a:xfrm>
            <a:custGeom>
              <a:avLst/>
              <a:gdLst>
                <a:gd name="T0" fmla="*/ 0 w 679"/>
                <a:gd name="T1" fmla="*/ 0 h 1089"/>
                <a:gd name="T2" fmla="*/ 0 w 679"/>
                <a:gd name="T3" fmla="*/ 0 h 1089"/>
                <a:gd name="T4" fmla="*/ 0 w 679"/>
                <a:gd name="T5" fmla="*/ 0 h 1089"/>
                <a:gd name="T6" fmla="*/ 0 w 679"/>
                <a:gd name="T7" fmla="*/ 0 h 1089"/>
                <a:gd name="T8" fmla="*/ 0 w 679"/>
                <a:gd name="T9" fmla="*/ 0 h 1089"/>
                <a:gd name="T10" fmla="*/ 0 w 679"/>
                <a:gd name="T11" fmla="*/ 0 h 1089"/>
                <a:gd name="T12" fmla="*/ 0 w 679"/>
                <a:gd name="T13" fmla="*/ 0 h 1089"/>
                <a:gd name="T14" fmla="*/ 0 w 679"/>
                <a:gd name="T15" fmla="*/ 0 h 1089"/>
                <a:gd name="T16" fmla="*/ 0 w 679"/>
                <a:gd name="T17" fmla="*/ 0 h 1089"/>
                <a:gd name="T18" fmla="*/ 0 w 679"/>
                <a:gd name="T19" fmla="*/ 0 h 1089"/>
                <a:gd name="T20" fmla="*/ 0 w 679"/>
                <a:gd name="T21" fmla="*/ 0 h 1089"/>
                <a:gd name="T22" fmla="*/ 0 w 679"/>
                <a:gd name="T23" fmla="*/ 0 h 1089"/>
                <a:gd name="T24" fmla="*/ 0 w 679"/>
                <a:gd name="T25" fmla="*/ 0 h 1089"/>
                <a:gd name="T26" fmla="*/ 0 w 679"/>
                <a:gd name="T27" fmla="*/ 0 h 1089"/>
                <a:gd name="T28" fmla="*/ 0 w 679"/>
                <a:gd name="T29" fmla="*/ 0 h 1089"/>
                <a:gd name="T30" fmla="*/ 0 w 679"/>
                <a:gd name="T31" fmla="*/ 0 h 1089"/>
                <a:gd name="T32" fmla="*/ 0 w 679"/>
                <a:gd name="T33" fmla="*/ 0 h 1089"/>
                <a:gd name="T34" fmla="*/ 0 w 679"/>
                <a:gd name="T35" fmla="*/ 0 h 1089"/>
                <a:gd name="T36" fmla="*/ 0 w 679"/>
                <a:gd name="T37" fmla="*/ 0 h 1089"/>
                <a:gd name="T38" fmla="*/ 0 w 679"/>
                <a:gd name="T39" fmla="*/ 0 h 1089"/>
                <a:gd name="T40" fmla="*/ 0 w 679"/>
                <a:gd name="T41" fmla="*/ 0 h 1089"/>
                <a:gd name="T42" fmla="*/ 0 w 679"/>
                <a:gd name="T43" fmla="*/ 0 h 1089"/>
                <a:gd name="T44" fmla="*/ 0 w 679"/>
                <a:gd name="T45" fmla="*/ 0 h 1089"/>
                <a:gd name="T46" fmla="*/ 0 w 679"/>
                <a:gd name="T47" fmla="*/ 0 h 1089"/>
                <a:gd name="T48" fmla="*/ 0 w 679"/>
                <a:gd name="T49" fmla="*/ 0 h 1089"/>
                <a:gd name="T50" fmla="*/ 0 w 679"/>
                <a:gd name="T51" fmla="*/ 0 h 1089"/>
                <a:gd name="T52" fmla="*/ 0 w 679"/>
                <a:gd name="T53" fmla="*/ 0 h 1089"/>
                <a:gd name="T54" fmla="*/ 0 w 679"/>
                <a:gd name="T55" fmla="*/ 0 h 1089"/>
                <a:gd name="T56" fmla="*/ 0 w 679"/>
                <a:gd name="T57" fmla="*/ 0 h 1089"/>
                <a:gd name="T58" fmla="*/ 0 w 679"/>
                <a:gd name="T59" fmla="*/ 0 h 1089"/>
                <a:gd name="T60" fmla="*/ 0 w 679"/>
                <a:gd name="T61" fmla="*/ 0 h 1089"/>
                <a:gd name="T62" fmla="*/ 0 w 679"/>
                <a:gd name="T63" fmla="*/ 0 h 1089"/>
                <a:gd name="T64" fmla="*/ 0 w 679"/>
                <a:gd name="T65" fmla="*/ 0 h 1089"/>
                <a:gd name="T66" fmla="*/ 0 w 679"/>
                <a:gd name="T67" fmla="*/ 0 h 1089"/>
                <a:gd name="T68" fmla="*/ 0 w 679"/>
                <a:gd name="T69" fmla="*/ 0 h 1089"/>
                <a:gd name="T70" fmla="*/ 0 w 679"/>
                <a:gd name="T71" fmla="*/ 0 h 1089"/>
                <a:gd name="T72" fmla="*/ 0 w 679"/>
                <a:gd name="T73" fmla="*/ 0 h 1089"/>
                <a:gd name="T74" fmla="*/ 0 w 679"/>
                <a:gd name="T75" fmla="*/ 0 h 1089"/>
                <a:gd name="T76" fmla="*/ 0 w 679"/>
                <a:gd name="T77" fmla="*/ 0 h 1089"/>
                <a:gd name="T78" fmla="*/ 0 w 679"/>
                <a:gd name="T79" fmla="*/ 0 h 1089"/>
                <a:gd name="T80" fmla="*/ 0 w 679"/>
                <a:gd name="T81" fmla="*/ 0 h 1089"/>
                <a:gd name="T82" fmla="*/ 0 w 679"/>
                <a:gd name="T83" fmla="*/ 0 h 1089"/>
                <a:gd name="T84" fmla="*/ 0 w 679"/>
                <a:gd name="T85" fmla="*/ 0 h 1089"/>
                <a:gd name="T86" fmla="*/ 0 w 679"/>
                <a:gd name="T87" fmla="*/ 0 h 1089"/>
                <a:gd name="T88" fmla="*/ 0 w 679"/>
                <a:gd name="T89" fmla="*/ 0 h 1089"/>
                <a:gd name="T90" fmla="*/ 0 w 679"/>
                <a:gd name="T91" fmla="*/ 0 h 1089"/>
                <a:gd name="T92" fmla="*/ 0 w 679"/>
                <a:gd name="T93" fmla="*/ 0 h 1089"/>
                <a:gd name="T94" fmla="*/ 0 w 679"/>
                <a:gd name="T95" fmla="*/ 0 h 1089"/>
                <a:gd name="T96" fmla="*/ 0 w 679"/>
                <a:gd name="T97" fmla="*/ 0 h 1089"/>
                <a:gd name="T98" fmla="*/ 0 w 679"/>
                <a:gd name="T99" fmla="*/ 0 h 1089"/>
                <a:gd name="T100" fmla="*/ 0 w 679"/>
                <a:gd name="T101" fmla="*/ 0 h 1089"/>
                <a:gd name="T102" fmla="*/ 0 w 679"/>
                <a:gd name="T103" fmla="*/ 0 h 1089"/>
                <a:gd name="T104" fmla="*/ 0 w 679"/>
                <a:gd name="T105" fmla="*/ 0 h 1089"/>
                <a:gd name="T106" fmla="*/ 0 w 679"/>
                <a:gd name="T107" fmla="*/ 0 h 1089"/>
                <a:gd name="T108" fmla="*/ 0 w 679"/>
                <a:gd name="T109" fmla="*/ 0 h 1089"/>
                <a:gd name="T110" fmla="*/ 0 w 679"/>
                <a:gd name="T111" fmla="*/ 0 h 1089"/>
                <a:gd name="T112" fmla="*/ 0 w 679"/>
                <a:gd name="T113" fmla="*/ 0 h 10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9"/>
                <a:gd name="T172" fmla="*/ 0 h 1089"/>
                <a:gd name="T173" fmla="*/ 679 w 679"/>
                <a:gd name="T174" fmla="*/ 1089 h 108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9" h="1089">
                  <a:moveTo>
                    <a:pt x="11" y="4"/>
                  </a:moveTo>
                  <a:lnTo>
                    <a:pt x="25" y="0"/>
                  </a:lnTo>
                  <a:lnTo>
                    <a:pt x="40" y="0"/>
                  </a:lnTo>
                  <a:lnTo>
                    <a:pt x="55" y="2"/>
                  </a:lnTo>
                  <a:lnTo>
                    <a:pt x="71" y="4"/>
                  </a:lnTo>
                  <a:lnTo>
                    <a:pt x="87" y="7"/>
                  </a:lnTo>
                  <a:lnTo>
                    <a:pt x="102" y="11"/>
                  </a:lnTo>
                  <a:lnTo>
                    <a:pt x="118" y="14"/>
                  </a:lnTo>
                  <a:lnTo>
                    <a:pt x="134" y="17"/>
                  </a:lnTo>
                  <a:lnTo>
                    <a:pt x="157" y="34"/>
                  </a:lnTo>
                  <a:lnTo>
                    <a:pt x="179" y="52"/>
                  </a:lnTo>
                  <a:lnTo>
                    <a:pt x="202" y="69"/>
                  </a:lnTo>
                  <a:lnTo>
                    <a:pt x="225" y="87"/>
                  </a:lnTo>
                  <a:lnTo>
                    <a:pt x="247" y="104"/>
                  </a:lnTo>
                  <a:lnTo>
                    <a:pt x="269" y="122"/>
                  </a:lnTo>
                  <a:lnTo>
                    <a:pt x="292" y="140"/>
                  </a:lnTo>
                  <a:lnTo>
                    <a:pt x="315" y="158"/>
                  </a:lnTo>
                  <a:lnTo>
                    <a:pt x="326" y="158"/>
                  </a:lnTo>
                  <a:lnTo>
                    <a:pt x="340" y="159"/>
                  </a:lnTo>
                  <a:lnTo>
                    <a:pt x="355" y="160"/>
                  </a:lnTo>
                  <a:lnTo>
                    <a:pt x="371" y="163"/>
                  </a:lnTo>
                  <a:lnTo>
                    <a:pt x="386" y="166"/>
                  </a:lnTo>
                  <a:lnTo>
                    <a:pt x="398" y="172"/>
                  </a:lnTo>
                  <a:lnTo>
                    <a:pt x="409" y="180"/>
                  </a:lnTo>
                  <a:lnTo>
                    <a:pt x="415" y="189"/>
                  </a:lnTo>
                  <a:lnTo>
                    <a:pt x="421" y="201"/>
                  </a:lnTo>
                  <a:lnTo>
                    <a:pt x="426" y="212"/>
                  </a:lnTo>
                  <a:lnTo>
                    <a:pt x="429" y="224"/>
                  </a:lnTo>
                  <a:lnTo>
                    <a:pt x="432" y="234"/>
                  </a:lnTo>
                  <a:lnTo>
                    <a:pt x="435" y="245"/>
                  </a:lnTo>
                  <a:lnTo>
                    <a:pt x="436" y="256"/>
                  </a:lnTo>
                  <a:lnTo>
                    <a:pt x="437" y="267"/>
                  </a:lnTo>
                  <a:lnTo>
                    <a:pt x="438" y="279"/>
                  </a:lnTo>
                  <a:lnTo>
                    <a:pt x="438" y="290"/>
                  </a:lnTo>
                  <a:lnTo>
                    <a:pt x="438" y="303"/>
                  </a:lnTo>
                  <a:lnTo>
                    <a:pt x="437" y="314"/>
                  </a:lnTo>
                  <a:lnTo>
                    <a:pt x="436" y="327"/>
                  </a:lnTo>
                  <a:lnTo>
                    <a:pt x="435" y="341"/>
                  </a:lnTo>
                  <a:lnTo>
                    <a:pt x="434" y="355"/>
                  </a:lnTo>
                  <a:lnTo>
                    <a:pt x="432" y="368"/>
                  </a:lnTo>
                  <a:lnTo>
                    <a:pt x="431" y="383"/>
                  </a:lnTo>
                  <a:lnTo>
                    <a:pt x="458" y="418"/>
                  </a:lnTo>
                  <a:lnTo>
                    <a:pt x="481" y="450"/>
                  </a:lnTo>
                  <a:lnTo>
                    <a:pt x="504" y="481"/>
                  </a:lnTo>
                  <a:lnTo>
                    <a:pt x="527" y="510"/>
                  </a:lnTo>
                  <a:lnTo>
                    <a:pt x="548" y="537"/>
                  </a:lnTo>
                  <a:lnTo>
                    <a:pt x="566" y="565"/>
                  </a:lnTo>
                  <a:lnTo>
                    <a:pt x="584" y="593"/>
                  </a:lnTo>
                  <a:lnTo>
                    <a:pt x="601" y="620"/>
                  </a:lnTo>
                  <a:lnTo>
                    <a:pt x="616" y="648"/>
                  </a:lnTo>
                  <a:lnTo>
                    <a:pt x="630" y="677"/>
                  </a:lnTo>
                  <a:lnTo>
                    <a:pt x="641" y="706"/>
                  </a:lnTo>
                  <a:lnTo>
                    <a:pt x="652" y="739"/>
                  </a:lnTo>
                  <a:lnTo>
                    <a:pt x="662" y="773"/>
                  </a:lnTo>
                  <a:lnTo>
                    <a:pt x="668" y="809"/>
                  </a:lnTo>
                  <a:lnTo>
                    <a:pt x="674" y="849"/>
                  </a:lnTo>
                  <a:lnTo>
                    <a:pt x="679" y="892"/>
                  </a:lnTo>
                  <a:lnTo>
                    <a:pt x="679" y="904"/>
                  </a:lnTo>
                  <a:lnTo>
                    <a:pt x="678" y="919"/>
                  </a:lnTo>
                  <a:lnTo>
                    <a:pt x="674" y="936"/>
                  </a:lnTo>
                  <a:lnTo>
                    <a:pt x="671" y="955"/>
                  </a:lnTo>
                  <a:lnTo>
                    <a:pt x="665" y="974"/>
                  </a:lnTo>
                  <a:lnTo>
                    <a:pt x="659" y="994"/>
                  </a:lnTo>
                  <a:lnTo>
                    <a:pt x="651" y="1013"/>
                  </a:lnTo>
                  <a:lnTo>
                    <a:pt x="642" y="1032"/>
                  </a:lnTo>
                  <a:lnTo>
                    <a:pt x="633" y="1048"/>
                  </a:lnTo>
                  <a:lnTo>
                    <a:pt x="622" y="1063"/>
                  </a:lnTo>
                  <a:lnTo>
                    <a:pt x="609" y="1075"/>
                  </a:lnTo>
                  <a:lnTo>
                    <a:pt x="594" y="1083"/>
                  </a:lnTo>
                  <a:lnTo>
                    <a:pt x="580" y="1089"/>
                  </a:lnTo>
                  <a:lnTo>
                    <a:pt x="564" y="1089"/>
                  </a:lnTo>
                  <a:lnTo>
                    <a:pt x="546" y="1086"/>
                  </a:lnTo>
                  <a:lnTo>
                    <a:pt x="527" y="1075"/>
                  </a:lnTo>
                  <a:lnTo>
                    <a:pt x="505" y="1058"/>
                  </a:lnTo>
                  <a:lnTo>
                    <a:pt x="488" y="1036"/>
                  </a:lnTo>
                  <a:lnTo>
                    <a:pt x="475" y="1011"/>
                  </a:lnTo>
                  <a:lnTo>
                    <a:pt x="463" y="981"/>
                  </a:lnTo>
                  <a:lnTo>
                    <a:pt x="454" y="949"/>
                  </a:lnTo>
                  <a:lnTo>
                    <a:pt x="446" y="914"/>
                  </a:lnTo>
                  <a:lnTo>
                    <a:pt x="439" y="877"/>
                  </a:lnTo>
                  <a:lnTo>
                    <a:pt x="434" y="836"/>
                  </a:lnTo>
                  <a:lnTo>
                    <a:pt x="427" y="795"/>
                  </a:lnTo>
                  <a:lnTo>
                    <a:pt x="419" y="752"/>
                  </a:lnTo>
                  <a:lnTo>
                    <a:pt x="411" y="709"/>
                  </a:lnTo>
                  <a:lnTo>
                    <a:pt x="401" y="665"/>
                  </a:lnTo>
                  <a:lnTo>
                    <a:pt x="388" y="620"/>
                  </a:lnTo>
                  <a:lnTo>
                    <a:pt x="372" y="575"/>
                  </a:lnTo>
                  <a:lnTo>
                    <a:pt x="353" y="532"/>
                  </a:lnTo>
                  <a:lnTo>
                    <a:pt x="329" y="489"/>
                  </a:lnTo>
                  <a:lnTo>
                    <a:pt x="309" y="483"/>
                  </a:lnTo>
                  <a:lnTo>
                    <a:pt x="290" y="476"/>
                  </a:lnTo>
                  <a:lnTo>
                    <a:pt x="271" y="472"/>
                  </a:lnTo>
                  <a:lnTo>
                    <a:pt x="252" y="466"/>
                  </a:lnTo>
                  <a:lnTo>
                    <a:pt x="233" y="460"/>
                  </a:lnTo>
                  <a:lnTo>
                    <a:pt x="215" y="455"/>
                  </a:lnTo>
                  <a:lnTo>
                    <a:pt x="195" y="448"/>
                  </a:lnTo>
                  <a:lnTo>
                    <a:pt x="177" y="441"/>
                  </a:lnTo>
                  <a:lnTo>
                    <a:pt x="168" y="437"/>
                  </a:lnTo>
                  <a:lnTo>
                    <a:pt x="158" y="435"/>
                  </a:lnTo>
                  <a:lnTo>
                    <a:pt x="149" y="432"/>
                  </a:lnTo>
                  <a:lnTo>
                    <a:pt x="138" y="428"/>
                  </a:lnTo>
                  <a:lnTo>
                    <a:pt x="129" y="424"/>
                  </a:lnTo>
                  <a:lnTo>
                    <a:pt x="120" y="420"/>
                  </a:lnTo>
                  <a:lnTo>
                    <a:pt x="111" y="416"/>
                  </a:lnTo>
                  <a:lnTo>
                    <a:pt x="104" y="410"/>
                  </a:lnTo>
                  <a:lnTo>
                    <a:pt x="100" y="405"/>
                  </a:lnTo>
                  <a:lnTo>
                    <a:pt x="96" y="399"/>
                  </a:lnTo>
                  <a:lnTo>
                    <a:pt x="94" y="393"/>
                  </a:lnTo>
                  <a:lnTo>
                    <a:pt x="92" y="387"/>
                  </a:lnTo>
                  <a:lnTo>
                    <a:pt x="90" y="380"/>
                  </a:lnTo>
                  <a:lnTo>
                    <a:pt x="89" y="373"/>
                  </a:lnTo>
                  <a:lnTo>
                    <a:pt x="88" y="367"/>
                  </a:lnTo>
                  <a:lnTo>
                    <a:pt x="87" y="361"/>
                  </a:lnTo>
                  <a:lnTo>
                    <a:pt x="88" y="357"/>
                  </a:lnTo>
                  <a:lnTo>
                    <a:pt x="90" y="353"/>
                  </a:lnTo>
                  <a:lnTo>
                    <a:pt x="94" y="349"/>
                  </a:lnTo>
                  <a:lnTo>
                    <a:pt x="97" y="345"/>
                  </a:lnTo>
                  <a:lnTo>
                    <a:pt x="94" y="339"/>
                  </a:lnTo>
                  <a:lnTo>
                    <a:pt x="89" y="332"/>
                  </a:lnTo>
                  <a:lnTo>
                    <a:pt x="85" y="324"/>
                  </a:lnTo>
                  <a:lnTo>
                    <a:pt x="80" y="317"/>
                  </a:lnTo>
                  <a:lnTo>
                    <a:pt x="77" y="310"/>
                  </a:lnTo>
                  <a:lnTo>
                    <a:pt x="73" y="303"/>
                  </a:lnTo>
                  <a:lnTo>
                    <a:pt x="70" y="295"/>
                  </a:lnTo>
                  <a:lnTo>
                    <a:pt x="69" y="287"/>
                  </a:lnTo>
                  <a:lnTo>
                    <a:pt x="69" y="282"/>
                  </a:lnTo>
                  <a:lnTo>
                    <a:pt x="69" y="276"/>
                  </a:lnTo>
                  <a:lnTo>
                    <a:pt x="71" y="272"/>
                  </a:lnTo>
                  <a:lnTo>
                    <a:pt x="75" y="266"/>
                  </a:lnTo>
                  <a:lnTo>
                    <a:pt x="77" y="261"/>
                  </a:lnTo>
                  <a:lnTo>
                    <a:pt x="80" y="257"/>
                  </a:lnTo>
                  <a:lnTo>
                    <a:pt x="84" y="251"/>
                  </a:lnTo>
                  <a:lnTo>
                    <a:pt x="86" y="247"/>
                  </a:lnTo>
                  <a:lnTo>
                    <a:pt x="81" y="235"/>
                  </a:lnTo>
                  <a:lnTo>
                    <a:pt x="76" y="224"/>
                  </a:lnTo>
                  <a:lnTo>
                    <a:pt x="70" y="212"/>
                  </a:lnTo>
                  <a:lnTo>
                    <a:pt x="64" y="201"/>
                  </a:lnTo>
                  <a:lnTo>
                    <a:pt x="59" y="190"/>
                  </a:lnTo>
                  <a:lnTo>
                    <a:pt x="56" y="179"/>
                  </a:lnTo>
                  <a:lnTo>
                    <a:pt x="56" y="168"/>
                  </a:lnTo>
                  <a:lnTo>
                    <a:pt x="60" y="158"/>
                  </a:lnTo>
                  <a:lnTo>
                    <a:pt x="67" y="150"/>
                  </a:lnTo>
                  <a:lnTo>
                    <a:pt x="76" y="145"/>
                  </a:lnTo>
                  <a:lnTo>
                    <a:pt x="86" y="142"/>
                  </a:lnTo>
                  <a:lnTo>
                    <a:pt x="98" y="141"/>
                  </a:lnTo>
                  <a:lnTo>
                    <a:pt x="111" y="140"/>
                  </a:lnTo>
                  <a:lnTo>
                    <a:pt x="124" y="140"/>
                  </a:lnTo>
                  <a:lnTo>
                    <a:pt x="136" y="138"/>
                  </a:lnTo>
                  <a:lnTo>
                    <a:pt x="147" y="136"/>
                  </a:lnTo>
                  <a:lnTo>
                    <a:pt x="143" y="129"/>
                  </a:lnTo>
                  <a:lnTo>
                    <a:pt x="138" y="122"/>
                  </a:lnTo>
                  <a:lnTo>
                    <a:pt x="134" y="115"/>
                  </a:lnTo>
                  <a:lnTo>
                    <a:pt x="129" y="109"/>
                  </a:lnTo>
                  <a:lnTo>
                    <a:pt x="125" y="103"/>
                  </a:lnTo>
                  <a:lnTo>
                    <a:pt x="120" y="96"/>
                  </a:lnTo>
                  <a:lnTo>
                    <a:pt x="116" y="89"/>
                  </a:lnTo>
                  <a:lnTo>
                    <a:pt x="111" y="82"/>
                  </a:lnTo>
                  <a:lnTo>
                    <a:pt x="98" y="79"/>
                  </a:lnTo>
                  <a:lnTo>
                    <a:pt x="86" y="75"/>
                  </a:lnTo>
                  <a:lnTo>
                    <a:pt x="72" y="73"/>
                  </a:lnTo>
                  <a:lnTo>
                    <a:pt x="60" y="69"/>
                  </a:lnTo>
                  <a:lnTo>
                    <a:pt x="46" y="67"/>
                  </a:lnTo>
                  <a:lnTo>
                    <a:pt x="33" y="63"/>
                  </a:lnTo>
                  <a:lnTo>
                    <a:pt x="22" y="58"/>
                  </a:lnTo>
                  <a:lnTo>
                    <a:pt x="11" y="51"/>
                  </a:lnTo>
                  <a:lnTo>
                    <a:pt x="6" y="46"/>
                  </a:lnTo>
                  <a:lnTo>
                    <a:pt x="3" y="41"/>
                  </a:lnTo>
                  <a:lnTo>
                    <a:pt x="0" y="33"/>
                  </a:lnTo>
                  <a:lnTo>
                    <a:pt x="0" y="26"/>
                  </a:lnTo>
                  <a:lnTo>
                    <a:pt x="0" y="18"/>
                  </a:lnTo>
                  <a:lnTo>
                    <a:pt x="3" y="12"/>
                  </a:lnTo>
                  <a:lnTo>
                    <a:pt x="6" y="6"/>
                  </a:lnTo>
                  <a:lnTo>
                    <a:pt x="11" y="4"/>
                  </a:lnTo>
                  <a:close/>
                </a:path>
              </a:pathLst>
            </a:custGeom>
            <a:solidFill>
              <a:srgbClr val="FFCC99"/>
            </a:solidFill>
            <a:ln w="9525">
              <a:noFill/>
              <a:round/>
            </a:ln>
          </p:spPr>
          <p:txBody>
            <a:bodyPr/>
            <a:lstStyle/>
            <a:p>
              <a:endParaRPr lang="zh-CN" altLang="en-US"/>
            </a:p>
          </p:txBody>
        </p:sp>
        <p:sp>
          <p:nvSpPr>
            <p:cNvPr id="17927" name="Freeform 666"/>
            <p:cNvSpPr/>
            <p:nvPr/>
          </p:nvSpPr>
          <p:spPr bwMode="auto">
            <a:xfrm>
              <a:off x="1672" y="1861"/>
              <a:ext cx="68" cy="18"/>
            </a:xfrm>
            <a:custGeom>
              <a:avLst/>
              <a:gdLst>
                <a:gd name="T0" fmla="*/ 1 w 136"/>
                <a:gd name="T1" fmla="*/ 0 h 37"/>
                <a:gd name="T2" fmla="*/ 1 w 136"/>
                <a:gd name="T3" fmla="*/ 0 h 37"/>
                <a:gd name="T4" fmla="*/ 1 w 136"/>
                <a:gd name="T5" fmla="*/ 0 h 37"/>
                <a:gd name="T6" fmla="*/ 1 w 136"/>
                <a:gd name="T7" fmla="*/ 0 h 37"/>
                <a:gd name="T8" fmla="*/ 1 w 136"/>
                <a:gd name="T9" fmla="*/ 0 h 37"/>
                <a:gd name="T10" fmla="*/ 1 w 136"/>
                <a:gd name="T11" fmla="*/ 0 h 37"/>
                <a:gd name="T12" fmla="*/ 1 w 136"/>
                <a:gd name="T13" fmla="*/ 0 h 37"/>
                <a:gd name="T14" fmla="*/ 1 w 136"/>
                <a:gd name="T15" fmla="*/ 0 h 37"/>
                <a:gd name="T16" fmla="*/ 1 w 136"/>
                <a:gd name="T17" fmla="*/ 0 h 37"/>
                <a:gd name="T18" fmla="*/ 0 w 136"/>
                <a:gd name="T19" fmla="*/ 0 h 37"/>
                <a:gd name="T20" fmla="*/ 1 w 136"/>
                <a:gd name="T21" fmla="*/ 0 h 37"/>
                <a:gd name="T22" fmla="*/ 1 w 136"/>
                <a:gd name="T23" fmla="*/ 0 h 37"/>
                <a:gd name="T24" fmla="*/ 1 w 136"/>
                <a:gd name="T25" fmla="*/ 0 h 37"/>
                <a:gd name="T26" fmla="*/ 1 w 136"/>
                <a:gd name="T27" fmla="*/ 0 h 37"/>
                <a:gd name="T28" fmla="*/ 1 w 136"/>
                <a:gd name="T29" fmla="*/ 0 h 37"/>
                <a:gd name="T30" fmla="*/ 1 w 136"/>
                <a:gd name="T31" fmla="*/ 0 h 37"/>
                <a:gd name="T32" fmla="*/ 1 w 136"/>
                <a:gd name="T33" fmla="*/ 0 h 37"/>
                <a:gd name="T34" fmla="*/ 1 w 136"/>
                <a:gd name="T35" fmla="*/ 0 h 37"/>
                <a:gd name="T36" fmla="*/ 1 w 136"/>
                <a:gd name="T37" fmla="*/ 0 h 37"/>
                <a:gd name="T38" fmla="*/ 1 w 136"/>
                <a:gd name="T39" fmla="*/ 0 h 37"/>
                <a:gd name="T40" fmla="*/ 1 w 136"/>
                <a:gd name="T41" fmla="*/ 0 h 37"/>
                <a:gd name="T42" fmla="*/ 1 w 136"/>
                <a:gd name="T43" fmla="*/ 0 h 37"/>
                <a:gd name="T44" fmla="*/ 1 w 136"/>
                <a:gd name="T45" fmla="*/ 0 h 37"/>
                <a:gd name="T46" fmla="*/ 1 w 136"/>
                <a:gd name="T47" fmla="*/ 0 h 37"/>
                <a:gd name="T48" fmla="*/ 1 w 136"/>
                <a:gd name="T49" fmla="*/ 0 h 37"/>
                <a:gd name="T50" fmla="*/ 1 w 136"/>
                <a:gd name="T51" fmla="*/ 0 h 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6"/>
                <a:gd name="T79" fmla="*/ 0 h 37"/>
                <a:gd name="T80" fmla="*/ 136 w 136"/>
                <a:gd name="T81" fmla="*/ 37 h 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6" h="37">
                  <a:moveTo>
                    <a:pt x="131" y="19"/>
                  </a:moveTo>
                  <a:lnTo>
                    <a:pt x="127" y="16"/>
                  </a:lnTo>
                  <a:lnTo>
                    <a:pt x="112" y="14"/>
                  </a:lnTo>
                  <a:lnTo>
                    <a:pt x="96" y="10"/>
                  </a:lnTo>
                  <a:lnTo>
                    <a:pt x="81" y="7"/>
                  </a:lnTo>
                  <a:lnTo>
                    <a:pt x="65" y="4"/>
                  </a:lnTo>
                  <a:lnTo>
                    <a:pt x="48" y="1"/>
                  </a:lnTo>
                  <a:lnTo>
                    <a:pt x="32" y="0"/>
                  </a:lnTo>
                  <a:lnTo>
                    <a:pt x="16" y="0"/>
                  </a:lnTo>
                  <a:lnTo>
                    <a:pt x="0" y="5"/>
                  </a:lnTo>
                  <a:lnTo>
                    <a:pt x="5" y="23"/>
                  </a:lnTo>
                  <a:lnTo>
                    <a:pt x="19" y="21"/>
                  </a:lnTo>
                  <a:lnTo>
                    <a:pt x="32" y="21"/>
                  </a:lnTo>
                  <a:lnTo>
                    <a:pt x="46" y="22"/>
                  </a:lnTo>
                  <a:lnTo>
                    <a:pt x="61" y="24"/>
                  </a:lnTo>
                  <a:lnTo>
                    <a:pt x="77" y="28"/>
                  </a:lnTo>
                  <a:lnTo>
                    <a:pt x="92" y="31"/>
                  </a:lnTo>
                  <a:lnTo>
                    <a:pt x="108" y="35"/>
                  </a:lnTo>
                  <a:lnTo>
                    <a:pt x="125" y="37"/>
                  </a:lnTo>
                  <a:lnTo>
                    <a:pt x="120" y="35"/>
                  </a:lnTo>
                  <a:lnTo>
                    <a:pt x="125" y="37"/>
                  </a:lnTo>
                  <a:lnTo>
                    <a:pt x="133" y="35"/>
                  </a:lnTo>
                  <a:lnTo>
                    <a:pt x="136" y="28"/>
                  </a:lnTo>
                  <a:lnTo>
                    <a:pt x="134" y="20"/>
                  </a:lnTo>
                  <a:lnTo>
                    <a:pt x="127" y="16"/>
                  </a:lnTo>
                  <a:lnTo>
                    <a:pt x="131" y="19"/>
                  </a:lnTo>
                  <a:close/>
                </a:path>
              </a:pathLst>
            </a:custGeom>
            <a:solidFill>
              <a:srgbClr val="000000"/>
            </a:solidFill>
            <a:ln w="9525">
              <a:noFill/>
              <a:round/>
            </a:ln>
          </p:spPr>
          <p:txBody>
            <a:bodyPr/>
            <a:lstStyle/>
            <a:p>
              <a:endParaRPr lang="zh-CN" altLang="en-US"/>
            </a:p>
          </p:txBody>
        </p:sp>
        <p:sp>
          <p:nvSpPr>
            <p:cNvPr id="17928" name="Freeform 667"/>
            <p:cNvSpPr/>
            <p:nvPr/>
          </p:nvSpPr>
          <p:spPr bwMode="auto">
            <a:xfrm>
              <a:off x="1732" y="1870"/>
              <a:ext cx="99" cy="80"/>
            </a:xfrm>
            <a:custGeom>
              <a:avLst/>
              <a:gdLst>
                <a:gd name="T0" fmla="*/ 1 w 197"/>
                <a:gd name="T1" fmla="*/ 1 h 159"/>
                <a:gd name="T2" fmla="*/ 1 w 197"/>
                <a:gd name="T3" fmla="*/ 1 h 159"/>
                <a:gd name="T4" fmla="*/ 1 w 197"/>
                <a:gd name="T5" fmla="*/ 1 h 159"/>
                <a:gd name="T6" fmla="*/ 1 w 197"/>
                <a:gd name="T7" fmla="*/ 1 h 159"/>
                <a:gd name="T8" fmla="*/ 1 w 197"/>
                <a:gd name="T9" fmla="*/ 1 h 159"/>
                <a:gd name="T10" fmla="*/ 1 w 197"/>
                <a:gd name="T11" fmla="*/ 1 h 159"/>
                <a:gd name="T12" fmla="*/ 1 w 197"/>
                <a:gd name="T13" fmla="*/ 1 h 159"/>
                <a:gd name="T14" fmla="*/ 1 w 197"/>
                <a:gd name="T15" fmla="*/ 1 h 159"/>
                <a:gd name="T16" fmla="*/ 1 w 197"/>
                <a:gd name="T17" fmla="*/ 1 h 159"/>
                <a:gd name="T18" fmla="*/ 1 w 197"/>
                <a:gd name="T19" fmla="*/ 0 h 159"/>
                <a:gd name="T20" fmla="*/ 0 w 197"/>
                <a:gd name="T21" fmla="*/ 1 h 159"/>
                <a:gd name="T22" fmla="*/ 1 w 197"/>
                <a:gd name="T23" fmla="*/ 1 h 159"/>
                <a:gd name="T24" fmla="*/ 1 w 197"/>
                <a:gd name="T25" fmla="*/ 1 h 159"/>
                <a:gd name="T26" fmla="*/ 1 w 197"/>
                <a:gd name="T27" fmla="*/ 1 h 159"/>
                <a:gd name="T28" fmla="*/ 1 w 197"/>
                <a:gd name="T29" fmla="*/ 1 h 159"/>
                <a:gd name="T30" fmla="*/ 1 w 197"/>
                <a:gd name="T31" fmla="*/ 1 h 159"/>
                <a:gd name="T32" fmla="*/ 1 w 197"/>
                <a:gd name="T33" fmla="*/ 1 h 159"/>
                <a:gd name="T34" fmla="*/ 1 w 197"/>
                <a:gd name="T35" fmla="*/ 1 h 159"/>
                <a:gd name="T36" fmla="*/ 1 w 197"/>
                <a:gd name="T37" fmla="*/ 1 h 159"/>
                <a:gd name="T38" fmla="*/ 1 w 197"/>
                <a:gd name="T39" fmla="*/ 1 h 159"/>
                <a:gd name="T40" fmla="*/ 1 w 197"/>
                <a:gd name="T41" fmla="*/ 1 h 159"/>
                <a:gd name="T42" fmla="*/ 1 w 197"/>
                <a:gd name="T43" fmla="*/ 1 h 159"/>
                <a:gd name="T44" fmla="*/ 1 w 197"/>
                <a:gd name="T45" fmla="*/ 1 h 159"/>
                <a:gd name="T46" fmla="*/ 1 w 197"/>
                <a:gd name="T47" fmla="*/ 1 h 159"/>
                <a:gd name="T48" fmla="*/ 1 w 197"/>
                <a:gd name="T49" fmla="*/ 1 h 159"/>
                <a:gd name="T50" fmla="*/ 1 w 197"/>
                <a:gd name="T51" fmla="*/ 1 h 1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7"/>
                <a:gd name="T79" fmla="*/ 0 h 159"/>
                <a:gd name="T80" fmla="*/ 197 w 197"/>
                <a:gd name="T81" fmla="*/ 159 h 15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7" h="159">
                  <a:moveTo>
                    <a:pt x="187" y="139"/>
                  </a:moveTo>
                  <a:lnTo>
                    <a:pt x="193" y="141"/>
                  </a:lnTo>
                  <a:lnTo>
                    <a:pt x="170" y="123"/>
                  </a:lnTo>
                  <a:lnTo>
                    <a:pt x="147" y="105"/>
                  </a:lnTo>
                  <a:lnTo>
                    <a:pt x="124" y="87"/>
                  </a:lnTo>
                  <a:lnTo>
                    <a:pt x="103" y="70"/>
                  </a:lnTo>
                  <a:lnTo>
                    <a:pt x="80" y="52"/>
                  </a:lnTo>
                  <a:lnTo>
                    <a:pt x="57" y="35"/>
                  </a:lnTo>
                  <a:lnTo>
                    <a:pt x="34" y="17"/>
                  </a:lnTo>
                  <a:lnTo>
                    <a:pt x="11" y="0"/>
                  </a:lnTo>
                  <a:lnTo>
                    <a:pt x="0" y="16"/>
                  </a:lnTo>
                  <a:lnTo>
                    <a:pt x="23" y="33"/>
                  </a:lnTo>
                  <a:lnTo>
                    <a:pt x="46" y="51"/>
                  </a:lnTo>
                  <a:lnTo>
                    <a:pt x="68" y="69"/>
                  </a:lnTo>
                  <a:lnTo>
                    <a:pt x="91" y="86"/>
                  </a:lnTo>
                  <a:lnTo>
                    <a:pt x="113" y="103"/>
                  </a:lnTo>
                  <a:lnTo>
                    <a:pt x="136" y="121"/>
                  </a:lnTo>
                  <a:lnTo>
                    <a:pt x="159" y="139"/>
                  </a:lnTo>
                  <a:lnTo>
                    <a:pt x="181" y="157"/>
                  </a:lnTo>
                  <a:lnTo>
                    <a:pt x="187" y="159"/>
                  </a:lnTo>
                  <a:lnTo>
                    <a:pt x="181" y="157"/>
                  </a:lnTo>
                  <a:lnTo>
                    <a:pt x="189" y="158"/>
                  </a:lnTo>
                  <a:lnTo>
                    <a:pt x="195" y="154"/>
                  </a:lnTo>
                  <a:lnTo>
                    <a:pt x="197" y="148"/>
                  </a:lnTo>
                  <a:lnTo>
                    <a:pt x="193" y="141"/>
                  </a:lnTo>
                  <a:lnTo>
                    <a:pt x="187" y="139"/>
                  </a:lnTo>
                  <a:close/>
                </a:path>
              </a:pathLst>
            </a:custGeom>
            <a:solidFill>
              <a:srgbClr val="000000"/>
            </a:solidFill>
            <a:ln w="9525">
              <a:noFill/>
              <a:round/>
            </a:ln>
          </p:spPr>
          <p:txBody>
            <a:bodyPr/>
            <a:lstStyle/>
            <a:p>
              <a:endParaRPr lang="zh-CN" altLang="en-US"/>
            </a:p>
          </p:txBody>
        </p:sp>
        <p:sp>
          <p:nvSpPr>
            <p:cNvPr id="17929" name="Freeform 668"/>
            <p:cNvSpPr/>
            <p:nvPr/>
          </p:nvSpPr>
          <p:spPr bwMode="auto">
            <a:xfrm>
              <a:off x="1826" y="1939"/>
              <a:ext cx="54" cy="23"/>
            </a:xfrm>
            <a:custGeom>
              <a:avLst/>
              <a:gdLst>
                <a:gd name="T0" fmla="*/ 0 w 109"/>
                <a:gd name="T1" fmla="*/ 1 h 46"/>
                <a:gd name="T2" fmla="*/ 0 w 109"/>
                <a:gd name="T3" fmla="*/ 1 h 46"/>
                <a:gd name="T4" fmla="*/ 0 w 109"/>
                <a:gd name="T5" fmla="*/ 1 h 46"/>
                <a:gd name="T6" fmla="*/ 0 w 109"/>
                <a:gd name="T7" fmla="*/ 1 h 46"/>
                <a:gd name="T8" fmla="*/ 0 w 109"/>
                <a:gd name="T9" fmla="*/ 1 h 46"/>
                <a:gd name="T10" fmla="*/ 0 w 109"/>
                <a:gd name="T11" fmla="*/ 1 h 46"/>
                <a:gd name="T12" fmla="*/ 0 w 109"/>
                <a:gd name="T13" fmla="*/ 1 h 46"/>
                <a:gd name="T14" fmla="*/ 0 w 109"/>
                <a:gd name="T15" fmla="*/ 1 h 46"/>
                <a:gd name="T16" fmla="*/ 0 w 109"/>
                <a:gd name="T17" fmla="*/ 0 h 46"/>
                <a:gd name="T18" fmla="*/ 0 w 109"/>
                <a:gd name="T19" fmla="*/ 0 h 46"/>
                <a:gd name="T20" fmla="*/ 0 w 109"/>
                <a:gd name="T21" fmla="*/ 1 h 46"/>
                <a:gd name="T22" fmla="*/ 0 w 109"/>
                <a:gd name="T23" fmla="*/ 1 h 46"/>
                <a:gd name="T24" fmla="*/ 0 w 109"/>
                <a:gd name="T25" fmla="*/ 1 h 46"/>
                <a:gd name="T26" fmla="*/ 0 w 109"/>
                <a:gd name="T27" fmla="*/ 1 h 46"/>
                <a:gd name="T28" fmla="*/ 0 w 109"/>
                <a:gd name="T29" fmla="*/ 1 h 46"/>
                <a:gd name="T30" fmla="*/ 0 w 109"/>
                <a:gd name="T31" fmla="*/ 1 h 46"/>
                <a:gd name="T32" fmla="*/ 0 w 109"/>
                <a:gd name="T33" fmla="*/ 1 h 46"/>
                <a:gd name="T34" fmla="*/ 0 w 109"/>
                <a:gd name="T35" fmla="*/ 1 h 46"/>
                <a:gd name="T36" fmla="*/ 0 w 109"/>
                <a:gd name="T37" fmla="*/ 1 h 46"/>
                <a:gd name="T38" fmla="*/ 0 w 109"/>
                <a:gd name="T39" fmla="*/ 1 h 46"/>
                <a:gd name="T40" fmla="*/ 0 w 109"/>
                <a:gd name="T41" fmla="*/ 1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46"/>
                <a:gd name="T65" fmla="*/ 109 w 109"/>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46">
                  <a:moveTo>
                    <a:pt x="109" y="36"/>
                  </a:moveTo>
                  <a:lnTo>
                    <a:pt x="109" y="36"/>
                  </a:lnTo>
                  <a:lnTo>
                    <a:pt x="100" y="25"/>
                  </a:lnTo>
                  <a:lnTo>
                    <a:pt x="89" y="16"/>
                  </a:lnTo>
                  <a:lnTo>
                    <a:pt x="74" y="9"/>
                  </a:lnTo>
                  <a:lnTo>
                    <a:pt x="58" y="4"/>
                  </a:lnTo>
                  <a:lnTo>
                    <a:pt x="41" y="2"/>
                  </a:lnTo>
                  <a:lnTo>
                    <a:pt x="26" y="1"/>
                  </a:lnTo>
                  <a:lnTo>
                    <a:pt x="11" y="0"/>
                  </a:lnTo>
                  <a:lnTo>
                    <a:pt x="0" y="0"/>
                  </a:lnTo>
                  <a:lnTo>
                    <a:pt x="0" y="20"/>
                  </a:lnTo>
                  <a:lnTo>
                    <a:pt x="11" y="20"/>
                  </a:lnTo>
                  <a:lnTo>
                    <a:pt x="24" y="21"/>
                  </a:lnTo>
                  <a:lnTo>
                    <a:pt x="39" y="23"/>
                  </a:lnTo>
                  <a:lnTo>
                    <a:pt x="54" y="25"/>
                  </a:lnTo>
                  <a:lnTo>
                    <a:pt x="67" y="27"/>
                  </a:lnTo>
                  <a:lnTo>
                    <a:pt x="78" y="32"/>
                  </a:lnTo>
                  <a:lnTo>
                    <a:pt x="87" y="39"/>
                  </a:lnTo>
                  <a:lnTo>
                    <a:pt x="91" y="46"/>
                  </a:lnTo>
                  <a:lnTo>
                    <a:pt x="109" y="36"/>
                  </a:lnTo>
                  <a:close/>
                </a:path>
              </a:pathLst>
            </a:custGeom>
            <a:solidFill>
              <a:srgbClr val="000000"/>
            </a:solidFill>
            <a:ln w="9525">
              <a:noFill/>
              <a:round/>
            </a:ln>
          </p:spPr>
          <p:txBody>
            <a:bodyPr/>
            <a:lstStyle/>
            <a:p>
              <a:endParaRPr lang="zh-CN" altLang="en-US"/>
            </a:p>
          </p:txBody>
        </p:sp>
        <p:sp>
          <p:nvSpPr>
            <p:cNvPr id="17930" name="Freeform 669"/>
            <p:cNvSpPr/>
            <p:nvPr/>
          </p:nvSpPr>
          <p:spPr bwMode="auto">
            <a:xfrm>
              <a:off x="1871" y="1958"/>
              <a:ext cx="21" cy="104"/>
            </a:xfrm>
            <a:custGeom>
              <a:avLst/>
              <a:gdLst>
                <a:gd name="T0" fmla="*/ 1 w 42"/>
                <a:gd name="T1" fmla="*/ 0 h 210"/>
                <a:gd name="T2" fmla="*/ 1 w 42"/>
                <a:gd name="T3" fmla="*/ 0 h 210"/>
                <a:gd name="T4" fmla="*/ 1 w 42"/>
                <a:gd name="T5" fmla="*/ 0 h 210"/>
                <a:gd name="T6" fmla="*/ 1 w 42"/>
                <a:gd name="T7" fmla="*/ 0 h 210"/>
                <a:gd name="T8" fmla="*/ 1 w 42"/>
                <a:gd name="T9" fmla="*/ 0 h 210"/>
                <a:gd name="T10" fmla="*/ 1 w 42"/>
                <a:gd name="T11" fmla="*/ 0 h 210"/>
                <a:gd name="T12" fmla="*/ 1 w 42"/>
                <a:gd name="T13" fmla="*/ 0 h 210"/>
                <a:gd name="T14" fmla="*/ 1 w 42"/>
                <a:gd name="T15" fmla="*/ 0 h 210"/>
                <a:gd name="T16" fmla="*/ 1 w 42"/>
                <a:gd name="T17" fmla="*/ 0 h 210"/>
                <a:gd name="T18" fmla="*/ 1 w 42"/>
                <a:gd name="T19" fmla="*/ 0 h 210"/>
                <a:gd name="T20" fmla="*/ 1 w 42"/>
                <a:gd name="T21" fmla="*/ 0 h 210"/>
                <a:gd name="T22" fmla="*/ 1 w 42"/>
                <a:gd name="T23" fmla="*/ 0 h 210"/>
                <a:gd name="T24" fmla="*/ 1 w 42"/>
                <a:gd name="T25" fmla="*/ 0 h 210"/>
                <a:gd name="T26" fmla="*/ 1 w 42"/>
                <a:gd name="T27" fmla="*/ 0 h 210"/>
                <a:gd name="T28" fmla="*/ 1 w 42"/>
                <a:gd name="T29" fmla="*/ 0 h 210"/>
                <a:gd name="T30" fmla="*/ 1 w 42"/>
                <a:gd name="T31" fmla="*/ 0 h 210"/>
                <a:gd name="T32" fmla="*/ 1 w 42"/>
                <a:gd name="T33" fmla="*/ 0 h 210"/>
                <a:gd name="T34" fmla="*/ 1 w 42"/>
                <a:gd name="T35" fmla="*/ 0 h 210"/>
                <a:gd name="T36" fmla="*/ 0 w 42"/>
                <a:gd name="T37" fmla="*/ 0 h 210"/>
                <a:gd name="T38" fmla="*/ 1 w 42"/>
                <a:gd name="T39" fmla="*/ 0 h 210"/>
                <a:gd name="T40" fmla="*/ 1 w 42"/>
                <a:gd name="T41" fmla="*/ 0 h 210"/>
                <a:gd name="T42" fmla="*/ 1 w 42"/>
                <a:gd name="T43" fmla="*/ 0 h 210"/>
                <a:gd name="T44" fmla="*/ 1 w 42"/>
                <a:gd name="T45" fmla="*/ 0 h 210"/>
                <a:gd name="T46" fmla="*/ 1 w 42"/>
                <a:gd name="T47" fmla="*/ 0 h 210"/>
                <a:gd name="T48" fmla="*/ 1 w 42"/>
                <a:gd name="T49" fmla="*/ 0 h 210"/>
                <a:gd name="T50" fmla="*/ 1 w 42"/>
                <a:gd name="T51" fmla="*/ 0 h 210"/>
                <a:gd name="T52" fmla="*/ 1 w 42"/>
                <a:gd name="T53" fmla="*/ 0 h 210"/>
                <a:gd name="T54" fmla="*/ 1 w 42"/>
                <a:gd name="T55" fmla="*/ 0 h 210"/>
                <a:gd name="T56" fmla="*/ 1 w 42"/>
                <a:gd name="T57" fmla="*/ 0 h 210"/>
                <a:gd name="T58" fmla="*/ 1 w 42"/>
                <a:gd name="T59" fmla="*/ 0 h 210"/>
                <a:gd name="T60" fmla="*/ 1 w 42"/>
                <a:gd name="T61" fmla="*/ 0 h 210"/>
                <a:gd name="T62" fmla="*/ 1 w 42"/>
                <a:gd name="T63" fmla="*/ 0 h 210"/>
                <a:gd name="T64" fmla="*/ 1 w 42"/>
                <a:gd name="T65" fmla="*/ 0 h 210"/>
                <a:gd name="T66" fmla="*/ 1 w 42"/>
                <a:gd name="T67" fmla="*/ 0 h 210"/>
                <a:gd name="T68" fmla="*/ 1 w 42"/>
                <a:gd name="T69" fmla="*/ 0 h 210"/>
                <a:gd name="T70" fmla="*/ 1 w 42"/>
                <a:gd name="T71" fmla="*/ 0 h 210"/>
                <a:gd name="T72" fmla="*/ 1 w 42"/>
                <a:gd name="T73" fmla="*/ 0 h 210"/>
                <a:gd name="T74" fmla="*/ 1 w 42"/>
                <a:gd name="T75" fmla="*/ 0 h 210"/>
                <a:gd name="T76" fmla="*/ 1 w 42"/>
                <a:gd name="T77" fmla="*/ 0 h 210"/>
                <a:gd name="T78" fmla="*/ 1 w 42"/>
                <a:gd name="T79" fmla="*/ 0 h 210"/>
                <a:gd name="T80" fmla="*/ 1 w 42"/>
                <a:gd name="T81" fmla="*/ 0 h 210"/>
                <a:gd name="T82" fmla="*/ 1 w 42"/>
                <a:gd name="T83" fmla="*/ 0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10"/>
                <a:gd name="T128" fmla="*/ 42 w 4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10">
                  <a:moveTo>
                    <a:pt x="33" y="194"/>
                  </a:moveTo>
                  <a:lnTo>
                    <a:pt x="36" y="200"/>
                  </a:lnTo>
                  <a:lnTo>
                    <a:pt x="37" y="186"/>
                  </a:lnTo>
                  <a:lnTo>
                    <a:pt x="38" y="172"/>
                  </a:lnTo>
                  <a:lnTo>
                    <a:pt x="39" y="158"/>
                  </a:lnTo>
                  <a:lnTo>
                    <a:pt x="40" y="144"/>
                  </a:lnTo>
                  <a:lnTo>
                    <a:pt x="41" y="132"/>
                  </a:lnTo>
                  <a:lnTo>
                    <a:pt x="42" y="120"/>
                  </a:lnTo>
                  <a:lnTo>
                    <a:pt x="42" y="106"/>
                  </a:lnTo>
                  <a:lnTo>
                    <a:pt x="42" y="94"/>
                  </a:lnTo>
                  <a:lnTo>
                    <a:pt x="41" y="82"/>
                  </a:lnTo>
                  <a:lnTo>
                    <a:pt x="40" y="71"/>
                  </a:lnTo>
                  <a:lnTo>
                    <a:pt x="39" y="60"/>
                  </a:lnTo>
                  <a:lnTo>
                    <a:pt x="36" y="48"/>
                  </a:lnTo>
                  <a:lnTo>
                    <a:pt x="32" y="36"/>
                  </a:lnTo>
                  <a:lnTo>
                    <a:pt x="29" y="25"/>
                  </a:lnTo>
                  <a:lnTo>
                    <a:pt x="24" y="13"/>
                  </a:lnTo>
                  <a:lnTo>
                    <a:pt x="18" y="0"/>
                  </a:lnTo>
                  <a:lnTo>
                    <a:pt x="0" y="10"/>
                  </a:lnTo>
                  <a:lnTo>
                    <a:pt x="6" y="20"/>
                  </a:lnTo>
                  <a:lnTo>
                    <a:pt x="10" y="31"/>
                  </a:lnTo>
                  <a:lnTo>
                    <a:pt x="14" y="43"/>
                  </a:lnTo>
                  <a:lnTo>
                    <a:pt x="17" y="52"/>
                  </a:lnTo>
                  <a:lnTo>
                    <a:pt x="18" y="63"/>
                  </a:lnTo>
                  <a:lnTo>
                    <a:pt x="20" y="73"/>
                  </a:lnTo>
                  <a:lnTo>
                    <a:pt x="21" y="84"/>
                  </a:lnTo>
                  <a:lnTo>
                    <a:pt x="22" y="96"/>
                  </a:lnTo>
                  <a:lnTo>
                    <a:pt x="22" y="106"/>
                  </a:lnTo>
                  <a:lnTo>
                    <a:pt x="22" y="118"/>
                  </a:lnTo>
                  <a:lnTo>
                    <a:pt x="21" y="129"/>
                  </a:lnTo>
                  <a:lnTo>
                    <a:pt x="20" y="142"/>
                  </a:lnTo>
                  <a:lnTo>
                    <a:pt x="18" y="156"/>
                  </a:lnTo>
                  <a:lnTo>
                    <a:pt x="17" y="169"/>
                  </a:lnTo>
                  <a:lnTo>
                    <a:pt x="16" y="183"/>
                  </a:lnTo>
                  <a:lnTo>
                    <a:pt x="15" y="198"/>
                  </a:lnTo>
                  <a:lnTo>
                    <a:pt x="17" y="205"/>
                  </a:lnTo>
                  <a:lnTo>
                    <a:pt x="15" y="198"/>
                  </a:lnTo>
                  <a:lnTo>
                    <a:pt x="17" y="206"/>
                  </a:lnTo>
                  <a:lnTo>
                    <a:pt x="24" y="210"/>
                  </a:lnTo>
                  <a:lnTo>
                    <a:pt x="32" y="207"/>
                  </a:lnTo>
                  <a:lnTo>
                    <a:pt x="36" y="200"/>
                  </a:lnTo>
                  <a:lnTo>
                    <a:pt x="33" y="194"/>
                  </a:lnTo>
                  <a:close/>
                </a:path>
              </a:pathLst>
            </a:custGeom>
            <a:solidFill>
              <a:srgbClr val="000000"/>
            </a:solidFill>
            <a:ln w="9525">
              <a:noFill/>
              <a:round/>
            </a:ln>
          </p:spPr>
          <p:txBody>
            <a:bodyPr/>
            <a:lstStyle/>
            <a:p>
              <a:endParaRPr lang="zh-CN" altLang="en-US"/>
            </a:p>
          </p:txBody>
        </p:sp>
        <p:sp>
          <p:nvSpPr>
            <p:cNvPr id="17931" name="Freeform 670"/>
            <p:cNvSpPr/>
            <p:nvPr/>
          </p:nvSpPr>
          <p:spPr bwMode="auto">
            <a:xfrm>
              <a:off x="1880" y="2054"/>
              <a:ext cx="132" cy="258"/>
            </a:xfrm>
            <a:custGeom>
              <a:avLst/>
              <a:gdLst>
                <a:gd name="T0" fmla="*/ 0 w 266"/>
                <a:gd name="T1" fmla="*/ 1 h 515"/>
                <a:gd name="T2" fmla="*/ 0 w 266"/>
                <a:gd name="T3" fmla="*/ 1 h 515"/>
                <a:gd name="T4" fmla="*/ 0 w 266"/>
                <a:gd name="T5" fmla="*/ 1 h 515"/>
                <a:gd name="T6" fmla="*/ 0 w 266"/>
                <a:gd name="T7" fmla="*/ 1 h 515"/>
                <a:gd name="T8" fmla="*/ 0 w 266"/>
                <a:gd name="T9" fmla="*/ 1 h 515"/>
                <a:gd name="T10" fmla="*/ 0 w 266"/>
                <a:gd name="T11" fmla="*/ 1 h 515"/>
                <a:gd name="T12" fmla="*/ 0 w 266"/>
                <a:gd name="T13" fmla="*/ 1 h 515"/>
                <a:gd name="T14" fmla="*/ 0 w 266"/>
                <a:gd name="T15" fmla="*/ 1 h 515"/>
                <a:gd name="T16" fmla="*/ 0 w 266"/>
                <a:gd name="T17" fmla="*/ 1 h 515"/>
                <a:gd name="T18" fmla="*/ 0 w 266"/>
                <a:gd name="T19" fmla="*/ 1 h 515"/>
                <a:gd name="T20" fmla="*/ 0 w 266"/>
                <a:gd name="T21" fmla="*/ 1 h 515"/>
                <a:gd name="T22" fmla="*/ 0 w 266"/>
                <a:gd name="T23" fmla="*/ 1 h 515"/>
                <a:gd name="T24" fmla="*/ 0 w 266"/>
                <a:gd name="T25" fmla="*/ 1 h 515"/>
                <a:gd name="T26" fmla="*/ 0 w 266"/>
                <a:gd name="T27" fmla="*/ 1 h 515"/>
                <a:gd name="T28" fmla="*/ 0 w 266"/>
                <a:gd name="T29" fmla="*/ 1 h 515"/>
                <a:gd name="T30" fmla="*/ 0 w 266"/>
                <a:gd name="T31" fmla="*/ 1 h 515"/>
                <a:gd name="T32" fmla="*/ 0 w 266"/>
                <a:gd name="T33" fmla="*/ 1 h 515"/>
                <a:gd name="T34" fmla="*/ 0 w 266"/>
                <a:gd name="T35" fmla="*/ 0 h 515"/>
                <a:gd name="T36" fmla="*/ 0 w 266"/>
                <a:gd name="T37" fmla="*/ 1 h 515"/>
                <a:gd name="T38" fmla="*/ 0 w 266"/>
                <a:gd name="T39" fmla="*/ 1 h 515"/>
                <a:gd name="T40" fmla="*/ 0 w 266"/>
                <a:gd name="T41" fmla="*/ 1 h 515"/>
                <a:gd name="T42" fmla="*/ 0 w 266"/>
                <a:gd name="T43" fmla="*/ 1 h 515"/>
                <a:gd name="T44" fmla="*/ 0 w 266"/>
                <a:gd name="T45" fmla="*/ 1 h 515"/>
                <a:gd name="T46" fmla="*/ 0 w 266"/>
                <a:gd name="T47" fmla="*/ 1 h 515"/>
                <a:gd name="T48" fmla="*/ 0 w 266"/>
                <a:gd name="T49" fmla="*/ 1 h 515"/>
                <a:gd name="T50" fmla="*/ 0 w 266"/>
                <a:gd name="T51" fmla="*/ 1 h 515"/>
                <a:gd name="T52" fmla="*/ 0 w 266"/>
                <a:gd name="T53" fmla="*/ 1 h 515"/>
                <a:gd name="T54" fmla="*/ 0 w 266"/>
                <a:gd name="T55" fmla="*/ 1 h 515"/>
                <a:gd name="T56" fmla="*/ 0 w 266"/>
                <a:gd name="T57" fmla="*/ 1 h 515"/>
                <a:gd name="T58" fmla="*/ 0 w 266"/>
                <a:gd name="T59" fmla="*/ 1 h 515"/>
                <a:gd name="T60" fmla="*/ 0 w 266"/>
                <a:gd name="T61" fmla="*/ 1 h 515"/>
                <a:gd name="T62" fmla="*/ 0 w 266"/>
                <a:gd name="T63" fmla="*/ 1 h 515"/>
                <a:gd name="T64" fmla="*/ 0 w 266"/>
                <a:gd name="T65" fmla="*/ 1 h 515"/>
                <a:gd name="T66" fmla="*/ 0 w 266"/>
                <a:gd name="T67" fmla="*/ 1 h 515"/>
                <a:gd name="T68" fmla="*/ 0 w 266"/>
                <a:gd name="T69" fmla="*/ 1 h 515"/>
                <a:gd name="T70" fmla="*/ 0 w 266"/>
                <a:gd name="T71" fmla="*/ 1 h 515"/>
                <a:gd name="T72" fmla="*/ 0 w 266"/>
                <a:gd name="T73" fmla="*/ 1 h 5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6"/>
                <a:gd name="T112" fmla="*/ 0 h 515"/>
                <a:gd name="T113" fmla="*/ 266 w 266"/>
                <a:gd name="T114" fmla="*/ 515 h 5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6" h="515">
                  <a:moveTo>
                    <a:pt x="266" y="514"/>
                  </a:moveTo>
                  <a:lnTo>
                    <a:pt x="266" y="512"/>
                  </a:lnTo>
                  <a:lnTo>
                    <a:pt x="261" y="470"/>
                  </a:lnTo>
                  <a:lnTo>
                    <a:pt x="256" y="430"/>
                  </a:lnTo>
                  <a:lnTo>
                    <a:pt x="249" y="393"/>
                  </a:lnTo>
                  <a:lnTo>
                    <a:pt x="239" y="357"/>
                  </a:lnTo>
                  <a:lnTo>
                    <a:pt x="227" y="325"/>
                  </a:lnTo>
                  <a:lnTo>
                    <a:pt x="216" y="295"/>
                  </a:lnTo>
                  <a:lnTo>
                    <a:pt x="202" y="265"/>
                  </a:lnTo>
                  <a:lnTo>
                    <a:pt x="187" y="238"/>
                  </a:lnTo>
                  <a:lnTo>
                    <a:pt x="169" y="209"/>
                  </a:lnTo>
                  <a:lnTo>
                    <a:pt x="151" y="181"/>
                  </a:lnTo>
                  <a:lnTo>
                    <a:pt x="133" y="154"/>
                  </a:lnTo>
                  <a:lnTo>
                    <a:pt x="112" y="126"/>
                  </a:lnTo>
                  <a:lnTo>
                    <a:pt x="89" y="97"/>
                  </a:lnTo>
                  <a:lnTo>
                    <a:pt x="66" y="66"/>
                  </a:lnTo>
                  <a:lnTo>
                    <a:pt x="43" y="34"/>
                  </a:lnTo>
                  <a:lnTo>
                    <a:pt x="16" y="0"/>
                  </a:lnTo>
                  <a:lnTo>
                    <a:pt x="0" y="11"/>
                  </a:lnTo>
                  <a:lnTo>
                    <a:pt x="27" y="46"/>
                  </a:lnTo>
                  <a:lnTo>
                    <a:pt x="50" y="78"/>
                  </a:lnTo>
                  <a:lnTo>
                    <a:pt x="73" y="109"/>
                  </a:lnTo>
                  <a:lnTo>
                    <a:pt x="96" y="138"/>
                  </a:lnTo>
                  <a:lnTo>
                    <a:pt x="117" y="165"/>
                  </a:lnTo>
                  <a:lnTo>
                    <a:pt x="135" y="193"/>
                  </a:lnTo>
                  <a:lnTo>
                    <a:pt x="153" y="220"/>
                  </a:lnTo>
                  <a:lnTo>
                    <a:pt x="169" y="247"/>
                  </a:lnTo>
                  <a:lnTo>
                    <a:pt x="184" y="274"/>
                  </a:lnTo>
                  <a:lnTo>
                    <a:pt x="198" y="302"/>
                  </a:lnTo>
                  <a:lnTo>
                    <a:pt x="209" y="332"/>
                  </a:lnTo>
                  <a:lnTo>
                    <a:pt x="220" y="364"/>
                  </a:lnTo>
                  <a:lnTo>
                    <a:pt x="228" y="397"/>
                  </a:lnTo>
                  <a:lnTo>
                    <a:pt x="235" y="432"/>
                  </a:lnTo>
                  <a:lnTo>
                    <a:pt x="241" y="472"/>
                  </a:lnTo>
                  <a:lnTo>
                    <a:pt x="245" y="515"/>
                  </a:lnTo>
                  <a:lnTo>
                    <a:pt x="245" y="514"/>
                  </a:lnTo>
                  <a:lnTo>
                    <a:pt x="266" y="514"/>
                  </a:lnTo>
                  <a:close/>
                </a:path>
              </a:pathLst>
            </a:custGeom>
            <a:solidFill>
              <a:srgbClr val="000000"/>
            </a:solidFill>
            <a:ln w="9525">
              <a:noFill/>
              <a:round/>
            </a:ln>
          </p:spPr>
          <p:txBody>
            <a:bodyPr/>
            <a:lstStyle/>
            <a:p>
              <a:endParaRPr lang="zh-CN" altLang="en-US"/>
            </a:p>
          </p:txBody>
        </p:sp>
        <p:sp>
          <p:nvSpPr>
            <p:cNvPr id="17932" name="Freeform 671"/>
            <p:cNvSpPr/>
            <p:nvPr/>
          </p:nvSpPr>
          <p:spPr bwMode="auto">
            <a:xfrm>
              <a:off x="1929" y="2311"/>
              <a:ext cx="83" cy="104"/>
            </a:xfrm>
            <a:custGeom>
              <a:avLst/>
              <a:gdLst>
                <a:gd name="T0" fmla="*/ 0 w 168"/>
                <a:gd name="T1" fmla="*/ 1 h 208"/>
                <a:gd name="T2" fmla="*/ 0 w 168"/>
                <a:gd name="T3" fmla="*/ 1 h 208"/>
                <a:gd name="T4" fmla="*/ 0 w 168"/>
                <a:gd name="T5" fmla="*/ 1 h 208"/>
                <a:gd name="T6" fmla="*/ 0 w 168"/>
                <a:gd name="T7" fmla="*/ 1 h 208"/>
                <a:gd name="T8" fmla="*/ 0 w 168"/>
                <a:gd name="T9" fmla="*/ 1 h 208"/>
                <a:gd name="T10" fmla="*/ 0 w 168"/>
                <a:gd name="T11" fmla="*/ 1 h 208"/>
                <a:gd name="T12" fmla="*/ 0 w 168"/>
                <a:gd name="T13" fmla="*/ 1 h 208"/>
                <a:gd name="T14" fmla="*/ 0 w 168"/>
                <a:gd name="T15" fmla="*/ 1 h 208"/>
                <a:gd name="T16" fmla="*/ 0 w 168"/>
                <a:gd name="T17" fmla="*/ 1 h 208"/>
                <a:gd name="T18" fmla="*/ 0 w 168"/>
                <a:gd name="T19" fmla="*/ 1 h 208"/>
                <a:gd name="T20" fmla="*/ 0 w 168"/>
                <a:gd name="T21" fmla="*/ 1 h 208"/>
                <a:gd name="T22" fmla="*/ 0 w 168"/>
                <a:gd name="T23" fmla="*/ 1 h 208"/>
                <a:gd name="T24" fmla="*/ 0 w 168"/>
                <a:gd name="T25" fmla="*/ 1 h 208"/>
                <a:gd name="T26" fmla="*/ 0 w 168"/>
                <a:gd name="T27" fmla="*/ 1 h 208"/>
                <a:gd name="T28" fmla="*/ 0 w 168"/>
                <a:gd name="T29" fmla="*/ 1 h 208"/>
                <a:gd name="T30" fmla="*/ 0 w 168"/>
                <a:gd name="T31" fmla="*/ 1 h 208"/>
                <a:gd name="T32" fmla="*/ 0 w 168"/>
                <a:gd name="T33" fmla="*/ 1 h 208"/>
                <a:gd name="T34" fmla="*/ 0 w 168"/>
                <a:gd name="T35" fmla="*/ 0 h 208"/>
                <a:gd name="T36" fmla="*/ 0 w 168"/>
                <a:gd name="T37" fmla="*/ 0 h 208"/>
                <a:gd name="T38" fmla="*/ 0 w 168"/>
                <a:gd name="T39" fmla="*/ 1 h 208"/>
                <a:gd name="T40" fmla="*/ 0 w 168"/>
                <a:gd name="T41" fmla="*/ 1 h 208"/>
                <a:gd name="T42" fmla="*/ 0 w 168"/>
                <a:gd name="T43" fmla="*/ 1 h 208"/>
                <a:gd name="T44" fmla="*/ 0 w 168"/>
                <a:gd name="T45" fmla="*/ 1 h 208"/>
                <a:gd name="T46" fmla="*/ 0 w 168"/>
                <a:gd name="T47" fmla="*/ 1 h 208"/>
                <a:gd name="T48" fmla="*/ 0 w 168"/>
                <a:gd name="T49" fmla="*/ 1 h 208"/>
                <a:gd name="T50" fmla="*/ 0 w 168"/>
                <a:gd name="T51" fmla="*/ 1 h 208"/>
                <a:gd name="T52" fmla="*/ 0 w 168"/>
                <a:gd name="T53" fmla="*/ 1 h 208"/>
                <a:gd name="T54" fmla="*/ 0 w 168"/>
                <a:gd name="T55" fmla="*/ 1 h 208"/>
                <a:gd name="T56" fmla="*/ 0 w 168"/>
                <a:gd name="T57" fmla="*/ 1 h 208"/>
                <a:gd name="T58" fmla="*/ 0 w 168"/>
                <a:gd name="T59" fmla="*/ 1 h 208"/>
                <a:gd name="T60" fmla="*/ 0 w 168"/>
                <a:gd name="T61" fmla="*/ 1 h 208"/>
                <a:gd name="T62" fmla="*/ 0 w 168"/>
                <a:gd name="T63" fmla="*/ 1 h 208"/>
                <a:gd name="T64" fmla="*/ 0 w 168"/>
                <a:gd name="T65" fmla="*/ 1 h 208"/>
                <a:gd name="T66" fmla="*/ 0 w 168"/>
                <a:gd name="T67" fmla="*/ 1 h 208"/>
                <a:gd name="T68" fmla="*/ 0 w 168"/>
                <a:gd name="T69" fmla="*/ 1 h 208"/>
                <a:gd name="T70" fmla="*/ 0 w 168"/>
                <a:gd name="T71" fmla="*/ 1 h 208"/>
                <a:gd name="T72" fmla="*/ 0 w 168"/>
                <a:gd name="T73" fmla="*/ 1 h 2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8"/>
                <a:gd name="T112" fmla="*/ 0 h 208"/>
                <a:gd name="T113" fmla="*/ 168 w 168"/>
                <a:gd name="T114" fmla="*/ 208 h 2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8" h="208">
                  <a:moveTo>
                    <a:pt x="0" y="191"/>
                  </a:moveTo>
                  <a:lnTo>
                    <a:pt x="0" y="191"/>
                  </a:lnTo>
                  <a:lnTo>
                    <a:pt x="22" y="203"/>
                  </a:lnTo>
                  <a:lnTo>
                    <a:pt x="41" y="208"/>
                  </a:lnTo>
                  <a:lnTo>
                    <a:pt x="61" y="208"/>
                  </a:lnTo>
                  <a:lnTo>
                    <a:pt x="78" y="201"/>
                  </a:lnTo>
                  <a:lnTo>
                    <a:pt x="94" y="191"/>
                  </a:lnTo>
                  <a:lnTo>
                    <a:pt x="109" y="178"/>
                  </a:lnTo>
                  <a:lnTo>
                    <a:pt x="120" y="162"/>
                  </a:lnTo>
                  <a:lnTo>
                    <a:pt x="130" y="144"/>
                  </a:lnTo>
                  <a:lnTo>
                    <a:pt x="139" y="126"/>
                  </a:lnTo>
                  <a:lnTo>
                    <a:pt x="147" y="105"/>
                  </a:lnTo>
                  <a:lnTo>
                    <a:pt x="153" y="85"/>
                  </a:lnTo>
                  <a:lnTo>
                    <a:pt x="160" y="65"/>
                  </a:lnTo>
                  <a:lnTo>
                    <a:pt x="163" y="47"/>
                  </a:lnTo>
                  <a:lnTo>
                    <a:pt x="167" y="28"/>
                  </a:lnTo>
                  <a:lnTo>
                    <a:pt x="168" y="12"/>
                  </a:lnTo>
                  <a:lnTo>
                    <a:pt x="168" y="0"/>
                  </a:lnTo>
                  <a:lnTo>
                    <a:pt x="147" y="0"/>
                  </a:lnTo>
                  <a:lnTo>
                    <a:pt x="147" y="12"/>
                  </a:lnTo>
                  <a:lnTo>
                    <a:pt x="146" y="26"/>
                  </a:lnTo>
                  <a:lnTo>
                    <a:pt x="143" y="42"/>
                  </a:lnTo>
                  <a:lnTo>
                    <a:pt x="139" y="60"/>
                  </a:lnTo>
                  <a:lnTo>
                    <a:pt x="135" y="80"/>
                  </a:lnTo>
                  <a:lnTo>
                    <a:pt x="129" y="98"/>
                  </a:lnTo>
                  <a:lnTo>
                    <a:pt x="121" y="117"/>
                  </a:lnTo>
                  <a:lnTo>
                    <a:pt x="112" y="135"/>
                  </a:lnTo>
                  <a:lnTo>
                    <a:pt x="104" y="150"/>
                  </a:lnTo>
                  <a:lnTo>
                    <a:pt x="93" y="164"/>
                  </a:lnTo>
                  <a:lnTo>
                    <a:pt x="82" y="175"/>
                  </a:lnTo>
                  <a:lnTo>
                    <a:pt x="69" y="182"/>
                  </a:lnTo>
                  <a:lnTo>
                    <a:pt x="56" y="187"/>
                  </a:lnTo>
                  <a:lnTo>
                    <a:pt x="44" y="187"/>
                  </a:lnTo>
                  <a:lnTo>
                    <a:pt x="29" y="185"/>
                  </a:lnTo>
                  <a:lnTo>
                    <a:pt x="12" y="175"/>
                  </a:lnTo>
                  <a:lnTo>
                    <a:pt x="0" y="191"/>
                  </a:lnTo>
                  <a:close/>
                </a:path>
              </a:pathLst>
            </a:custGeom>
            <a:solidFill>
              <a:srgbClr val="000000"/>
            </a:solidFill>
            <a:ln w="9525">
              <a:noFill/>
              <a:round/>
            </a:ln>
          </p:spPr>
          <p:txBody>
            <a:bodyPr/>
            <a:lstStyle/>
            <a:p>
              <a:endParaRPr lang="zh-CN" altLang="en-US"/>
            </a:p>
          </p:txBody>
        </p:sp>
        <p:sp>
          <p:nvSpPr>
            <p:cNvPr id="17933" name="Freeform 672"/>
            <p:cNvSpPr/>
            <p:nvPr/>
          </p:nvSpPr>
          <p:spPr bwMode="auto">
            <a:xfrm>
              <a:off x="1828" y="2105"/>
              <a:ext cx="106" cy="302"/>
            </a:xfrm>
            <a:custGeom>
              <a:avLst/>
              <a:gdLst>
                <a:gd name="T0" fmla="*/ 0 w 213"/>
                <a:gd name="T1" fmla="*/ 1 h 604"/>
                <a:gd name="T2" fmla="*/ 0 w 213"/>
                <a:gd name="T3" fmla="*/ 1 h 604"/>
                <a:gd name="T4" fmla="*/ 0 w 213"/>
                <a:gd name="T5" fmla="*/ 1 h 604"/>
                <a:gd name="T6" fmla="*/ 0 w 213"/>
                <a:gd name="T7" fmla="*/ 1 h 604"/>
                <a:gd name="T8" fmla="*/ 0 w 213"/>
                <a:gd name="T9" fmla="*/ 1 h 604"/>
                <a:gd name="T10" fmla="*/ 0 w 213"/>
                <a:gd name="T11" fmla="*/ 1 h 604"/>
                <a:gd name="T12" fmla="*/ 0 w 213"/>
                <a:gd name="T13" fmla="*/ 1 h 604"/>
                <a:gd name="T14" fmla="*/ 0 w 213"/>
                <a:gd name="T15" fmla="*/ 1 h 604"/>
                <a:gd name="T16" fmla="*/ 0 w 213"/>
                <a:gd name="T17" fmla="*/ 1 h 604"/>
                <a:gd name="T18" fmla="*/ 0 w 213"/>
                <a:gd name="T19" fmla="*/ 1 h 604"/>
                <a:gd name="T20" fmla="*/ 0 w 213"/>
                <a:gd name="T21" fmla="*/ 1 h 604"/>
                <a:gd name="T22" fmla="*/ 0 w 213"/>
                <a:gd name="T23" fmla="*/ 1 h 604"/>
                <a:gd name="T24" fmla="*/ 0 w 213"/>
                <a:gd name="T25" fmla="*/ 1 h 604"/>
                <a:gd name="T26" fmla="*/ 0 w 213"/>
                <a:gd name="T27" fmla="*/ 1 h 604"/>
                <a:gd name="T28" fmla="*/ 0 w 213"/>
                <a:gd name="T29" fmla="*/ 1 h 604"/>
                <a:gd name="T30" fmla="*/ 0 w 213"/>
                <a:gd name="T31" fmla="*/ 1 h 604"/>
                <a:gd name="T32" fmla="*/ 0 w 213"/>
                <a:gd name="T33" fmla="*/ 1 h 604"/>
                <a:gd name="T34" fmla="*/ 0 w 213"/>
                <a:gd name="T35" fmla="*/ 1 h 604"/>
                <a:gd name="T36" fmla="*/ 0 w 213"/>
                <a:gd name="T37" fmla="*/ 1 h 604"/>
                <a:gd name="T38" fmla="*/ 0 w 213"/>
                <a:gd name="T39" fmla="*/ 1 h 604"/>
                <a:gd name="T40" fmla="*/ 0 w 213"/>
                <a:gd name="T41" fmla="*/ 1 h 604"/>
                <a:gd name="T42" fmla="*/ 0 w 213"/>
                <a:gd name="T43" fmla="*/ 1 h 604"/>
                <a:gd name="T44" fmla="*/ 0 w 213"/>
                <a:gd name="T45" fmla="*/ 1 h 604"/>
                <a:gd name="T46" fmla="*/ 0 w 213"/>
                <a:gd name="T47" fmla="*/ 1 h 604"/>
                <a:gd name="T48" fmla="*/ 0 w 213"/>
                <a:gd name="T49" fmla="*/ 1 h 604"/>
                <a:gd name="T50" fmla="*/ 0 w 213"/>
                <a:gd name="T51" fmla="*/ 1 h 604"/>
                <a:gd name="T52" fmla="*/ 0 w 213"/>
                <a:gd name="T53" fmla="*/ 1 h 604"/>
                <a:gd name="T54" fmla="*/ 0 w 213"/>
                <a:gd name="T55" fmla="*/ 1 h 604"/>
                <a:gd name="T56" fmla="*/ 0 w 213"/>
                <a:gd name="T57" fmla="*/ 1 h 604"/>
                <a:gd name="T58" fmla="*/ 0 w 213"/>
                <a:gd name="T59" fmla="*/ 1 h 604"/>
                <a:gd name="T60" fmla="*/ 0 w 213"/>
                <a:gd name="T61" fmla="*/ 1 h 604"/>
                <a:gd name="T62" fmla="*/ 0 w 213"/>
                <a:gd name="T63" fmla="*/ 1 h 604"/>
                <a:gd name="T64" fmla="*/ 0 w 213"/>
                <a:gd name="T65" fmla="*/ 1 h 604"/>
                <a:gd name="T66" fmla="*/ 0 w 213"/>
                <a:gd name="T67" fmla="*/ 1 h 604"/>
                <a:gd name="T68" fmla="*/ 0 w 213"/>
                <a:gd name="T69" fmla="*/ 1 h 604"/>
                <a:gd name="T70" fmla="*/ 0 w 213"/>
                <a:gd name="T71" fmla="*/ 1 h 604"/>
                <a:gd name="T72" fmla="*/ 0 w 213"/>
                <a:gd name="T73" fmla="*/ 1 h 604"/>
                <a:gd name="T74" fmla="*/ 0 w 213"/>
                <a:gd name="T75" fmla="*/ 0 h 604"/>
                <a:gd name="T76" fmla="*/ 0 w 213"/>
                <a:gd name="T77" fmla="*/ 1 h 604"/>
                <a:gd name="T78" fmla="*/ 0 w 213"/>
                <a:gd name="T79" fmla="*/ 1 h 604"/>
                <a:gd name="T80" fmla="*/ 0 w 213"/>
                <a:gd name="T81" fmla="*/ 1 h 604"/>
                <a:gd name="T82" fmla="*/ 0 w 213"/>
                <a:gd name="T83" fmla="*/ 1 h 6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3"/>
                <a:gd name="T127" fmla="*/ 0 h 604"/>
                <a:gd name="T128" fmla="*/ 213 w 213"/>
                <a:gd name="T129" fmla="*/ 604 h 60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3" h="604">
                  <a:moveTo>
                    <a:pt x="5" y="19"/>
                  </a:moveTo>
                  <a:lnTo>
                    <a:pt x="1" y="16"/>
                  </a:lnTo>
                  <a:lnTo>
                    <a:pt x="24" y="57"/>
                  </a:lnTo>
                  <a:lnTo>
                    <a:pt x="43" y="100"/>
                  </a:lnTo>
                  <a:lnTo>
                    <a:pt x="59" y="145"/>
                  </a:lnTo>
                  <a:lnTo>
                    <a:pt x="71" y="188"/>
                  </a:lnTo>
                  <a:lnTo>
                    <a:pt x="81" y="232"/>
                  </a:lnTo>
                  <a:lnTo>
                    <a:pt x="89" y="276"/>
                  </a:lnTo>
                  <a:lnTo>
                    <a:pt x="96" y="318"/>
                  </a:lnTo>
                  <a:lnTo>
                    <a:pt x="103" y="358"/>
                  </a:lnTo>
                  <a:lnTo>
                    <a:pt x="109" y="399"/>
                  </a:lnTo>
                  <a:lnTo>
                    <a:pt x="116" y="438"/>
                  </a:lnTo>
                  <a:lnTo>
                    <a:pt x="125" y="472"/>
                  </a:lnTo>
                  <a:lnTo>
                    <a:pt x="134" y="506"/>
                  </a:lnTo>
                  <a:lnTo>
                    <a:pt x="146" y="537"/>
                  </a:lnTo>
                  <a:lnTo>
                    <a:pt x="160" y="563"/>
                  </a:lnTo>
                  <a:lnTo>
                    <a:pt x="179" y="586"/>
                  </a:lnTo>
                  <a:lnTo>
                    <a:pt x="201" y="604"/>
                  </a:lnTo>
                  <a:lnTo>
                    <a:pt x="213" y="588"/>
                  </a:lnTo>
                  <a:lnTo>
                    <a:pt x="192" y="572"/>
                  </a:lnTo>
                  <a:lnTo>
                    <a:pt x="176" y="552"/>
                  </a:lnTo>
                  <a:lnTo>
                    <a:pt x="164" y="527"/>
                  </a:lnTo>
                  <a:lnTo>
                    <a:pt x="152" y="499"/>
                  </a:lnTo>
                  <a:lnTo>
                    <a:pt x="143" y="468"/>
                  </a:lnTo>
                  <a:lnTo>
                    <a:pt x="136" y="433"/>
                  </a:lnTo>
                  <a:lnTo>
                    <a:pt x="130" y="396"/>
                  </a:lnTo>
                  <a:lnTo>
                    <a:pt x="124" y="356"/>
                  </a:lnTo>
                  <a:lnTo>
                    <a:pt x="117" y="314"/>
                  </a:lnTo>
                  <a:lnTo>
                    <a:pt x="109" y="271"/>
                  </a:lnTo>
                  <a:lnTo>
                    <a:pt x="101" y="227"/>
                  </a:lnTo>
                  <a:lnTo>
                    <a:pt x="90" y="184"/>
                  </a:lnTo>
                  <a:lnTo>
                    <a:pt x="77" y="138"/>
                  </a:lnTo>
                  <a:lnTo>
                    <a:pt x="61" y="93"/>
                  </a:lnTo>
                  <a:lnTo>
                    <a:pt x="42" y="48"/>
                  </a:lnTo>
                  <a:lnTo>
                    <a:pt x="17" y="4"/>
                  </a:lnTo>
                  <a:lnTo>
                    <a:pt x="12" y="1"/>
                  </a:lnTo>
                  <a:lnTo>
                    <a:pt x="17" y="4"/>
                  </a:lnTo>
                  <a:lnTo>
                    <a:pt x="10" y="0"/>
                  </a:lnTo>
                  <a:lnTo>
                    <a:pt x="4" y="2"/>
                  </a:lnTo>
                  <a:lnTo>
                    <a:pt x="0" y="8"/>
                  </a:lnTo>
                  <a:lnTo>
                    <a:pt x="1" y="16"/>
                  </a:lnTo>
                  <a:lnTo>
                    <a:pt x="5" y="19"/>
                  </a:lnTo>
                  <a:close/>
                </a:path>
              </a:pathLst>
            </a:custGeom>
            <a:solidFill>
              <a:srgbClr val="000000"/>
            </a:solidFill>
            <a:ln w="9525">
              <a:noFill/>
              <a:round/>
            </a:ln>
          </p:spPr>
          <p:txBody>
            <a:bodyPr/>
            <a:lstStyle/>
            <a:p>
              <a:endParaRPr lang="zh-CN" altLang="en-US"/>
            </a:p>
          </p:txBody>
        </p:sp>
        <p:sp>
          <p:nvSpPr>
            <p:cNvPr id="17934" name="Freeform 673"/>
            <p:cNvSpPr/>
            <p:nvPr/>
          </p:nvSpPr>
          <p:spPr bwMode="auto">
            <a:xfrm>
              <a:off x="1755" y="2081"/>
              <a:ext cx="79" cy="34"/>
            </a:xfrm>
            <a:custGeom>
              <a:avLst/>
              <a:gdLst>
                <a:gd name="T0" fmla="*/ 0 w 158"/>
                <a:gd name="T1" fmla="*/ 1 h 66"/>
                <a:gd name="T2" fmla="*/ 0 w 158"/>
                <a:gd name="T3" fmla="*/ 1 h 66"/>
                <a:gd name="T4" fmla="*/ 1 w 158"/>
                <a:gd name="T5" fmla="*/ 1 h 66"/>
                <a:gd name="T6" fmla="*/ 1 w 158"/>
                <a:gd name="T7" fmla="*/ 1 h 66"/>
                <a:gd name="T8" fmla="*/ 1 w 158"/>
                <a:gd name="T9" fmla="*/ 1 h 66"/>
                <a:gd name="T10" fmla="*/ 1 w 158"/>
                <a:gd name="T11" fmla="*/ 1 h 66"/>
                <a:gd name="T12" fmla="*/ 1 w 158"/>
                <a:gd name="T13" fmla="*/ 1 h 66"/>
                <a:gd name="T14" fmla="*/ 1 w 158"/>
                <a:gd name="T15" fmla="*/ 1 h 66"/>
                <a:gd name="T16" fmla="*/ 1 w 158"/>
                <a:gd name="T17" fmla="*/ 1 h 66"/>
                <a:gd name="T18" fmla="*/ 1 w 158"/>
                <a:gd name="T19" fmla="*/ 1 h 66"/>
                <a:gd name="T20" fmla="*/ 1 w 158"/>
                <a:gd name="T21" fmla="*/ 1 h 66"/>
                <a:gd name="T22" fmla="*/ 1 w 158"/>
                <a:gd name="T23" fmla="*/ 1 h 66"/>
                <a:gd name="T24" fmla="*/ 1 w 158"/>
                <a:gd name="T25" fmla="*/ 1 h 66"/>
                <a:gd name="T26" fmla="*/ 1 w 158"/>
                <a:gd name="T27" fmla="*/ 1 h 66"/>
                <a:gd name="T28" fmla="*/ 1 w 158"/>
                <a:gd name="T29" fmla="*/ 1 h 66"/>
                <a:gd name="T30" fmla="*/ 1 w 158"/>
                <a:gd name="T31" fmla="*/ 1 h 66"/>
                <a:gd name="T32" fmla="*/ 1 w 158"/>
                <a:gd name="T33" fmla="*/ 1 h 66"/>
                <a:gd name="T34" fmla="*/ 1 w 158"/>
                <a:gd name="T35" fmla="*/ 1 h 66"/>
                <a:gd name="T36" fmla="*/ 1 w 158"/>
                <a:gd name="T37" fmla="*/ 0 h 66"/>
                <a:gd name="T38" fmla="*/ 1 w 158"/>
                <a:gd name="T39" fmla="*/ 0 h 66"/>
                <a:gd name="T40" fmla="*/ 0 w 158"/>
                <a:gd name="T41" fmla="*/ 1 h 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8"/>
                <a:gd name="T64" fmla="*/ 0 h 66"/>
                <a:gd name="T65" fmla="*/ 158 w 158"/>
                <a:gd name="T66" fmla="*/ 66 h 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8" h="66">
                  <a:moveTo>
                    <a:pt x="0" y="18"/>
                  </a:moveTo>
                  <a:lnTo>
                    <a:pt x="0" y="18"/>
                  </a:lnTo>
                  <a:lnTo>
                    <a:pt x="18" y="25"/>
                  </a:lnTo>
                  <a:lnTo>
                    <a:pt x="37" y="32"/>
                  </a:lnTo>
                  <a:lnTo>
                    <a:pt x="56" y="38"/>
                  </a:lnTo>
                  <a:lnTo>
                    <a:pt x="75" y="43"/>
                  </a:lnTo>
                  <a:lnTo>
                    <a:pt x="94" y="49"/>
                  </a:lnTo>
                  <a:lnTo>
                    <a:pt x="114" y="54"/>
                  </a:lnTo>
                  <a:lnTo>
                    <a:pt x="132" y="61"/>
                  </a:lnTo>
                  <a:lnTo>
                    <a:pt x="151" y="66"/>
                  </a:lnTo>
                  <a:lnTo>
                    <a:pt x="158" y="48"/>
                  </a:lnTo>
                  <a:lnTo>
                    <a:pt x="139" y="42"/>
                  </a:lnTo>
                  <a:lnTo>
                    <a:pt x="118" y="35"/>
                  </a:lnTo>
                  <a:lnTo>
                    <a:pt x="99" y="31"/>
                  </a:lnTo>
                  <a:lnTo>
                    <a:pt x="82" y="25"/>
                  </a:lnTo>
                  <a:lnTo>
                    <a:pt x="62" y="19"/>
                  </a:lnTo>
                  <a:lnTo>
                    <a:pt x="44" y="13"/>
                  </a:lnTo>
                  <a:lnTo>
                    <a:pt x="25" y="7"/>
                  </a:lnTo>
                  <a:lnTo>
                    <a:pt x="7" y="0"/>
                  </a:lnTo>
                  <a:lnTo>
                    <a:pt x="0" y="18"/>
                  </a:lnTo>
                  <a:close/>
                </a:path>
              </a:pathLst>
            </a:custGeom>
            <a:solidFill>
              <a:srgbClr val="000000"/>
            </a:solidFill>
            <a:ln w="9525">
              <a:noFill/>
              <a:round/>
            </a:ln>
          </p:spPr>
          <p:txBody>
            <a:bodyPr/>
            <a:lstStyle/>
            <a:p>
              <a:endParaRPr lang="zh-CN" altLang="en-US"/>
            </a:p>
          </p:txBody>
        </p:sp>
        <p:sp>
          <p:nvSpPr>
            <p:cNvPr id="17935" name="Freeform 674"/>
            <p:cNvSpPr/>
            <p:nvPr/>
          </p:nvSpPr>
          <p:spPr bwMode="auto">
            <a:xfrm>
              <a:off x="1717" y="2066"/>
              <a:ext cx="41" cy="25"/>
            </a:xfrm>
            <a:custGeom>
              <a:avLst/>
              <a:gdLst>
                <a:gd name="T0" fmla="*/ 0 w 84"/>
                <a:gd name="T1" fmla="*/ 1 h 48"/>
                <a:gd name="T2" fmla="*/ 0 w 84"/>
                <a:gd name="T3" fmla="*/ 1 h 48"/>
                <a:gd name="T4" fmla="*/ 0 w 84"/>
                <a:gd name="T5" fmla="*/ 1 h 48"/>
                <a:gd name="T6" fmla="*/ 0 w 84"/>
                <a:gd name="T7" fmla="*/ 1 h 48"/>
                <a:gd name="T8" fmla="*/ 0 w 84"/>
                <a:gd name="T9" fmla="*/ 1 h 48"/>
                <a:gd name="T10" fmla="*/ 0 w 84"/>
                <a:gd name="T11" fmla="*/ 1 h 48"/>
                <a:gd name="T12" fmla="*/ 0 w 84"/>
                <a:gd name="T13" fmla="*/ 1 h 48"/>
                <a:gd name="T14" fmla="*/ 0 w 84"/>
                <a:gd name="T15" fmla="*/ 1 h 48"/>
                <a:gd name="T16" fmla="*/ 0 w 84"/>
                <a:gd name="T17" fmla="*/ 1 h 48"/>
                <a:gd name="T18" fmla="*/ 0 w 84"/>
                <a:gd name="T19" fmla="*/ 1 h 48"/>
                <a:gd name="T20" fmla="*/ 0 w 84"/>
                <a:gd name="T21" fmla="*/ 1 h 48"/>
                <a:gd name="T22" fmla="*/ 0 w 84"/>
                <a:gd name="T23" fmla="*/ 1 h 48"/>
                <a:gd name="T24" fmla="*/ 0 w 84"/>
                <a:gd name="T25" fmla="*/ 1 h 48"/>
                <a:gd name="T26" fmla="*/ 0 w 84"/>
                <a:gd name="T27" fmla="*/ 1 h 48"/>
                <a:gd name="T28" fmla="*/ 0 w 84"/>
                <a:gd name="T29" fmla="*/ 1 h 48"/>
                <a:gd name="T30" fmla="*/ 0 w 84"/>
                <a:gd name="T31" fmla="*/ 1 h 48"/>
                <a:gd name="T32" fmla="*/ 0 w 84"/>
                <a:gd name="T33" fmla="*/ 1 h 48"/>
                <a:gd name="T34" fmla="*/ 0 w 84"/>
                <a:gd name="T35" fmla="*/ 1 h 48"/>
                <a:gd name="T36" fmla="*/ 0 w 84"/>
                <a:gd name="T37" fmla="*/ 0 h 48"/>
                <a:gd name="T38" fmla="*/ 0 w 84"/>
                <a:gd name="T39" fmla="*/ 1 h 48"/>
                <a:gd name="T40" fmla="*/ 0 w 84"/>
                <a:gd name="T41" fmla="*/ 1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48"/>
                <a:gd name="T65" fmla="*/ 84 w 84"/>
                <a:gd name="T66" fmla="*/ 48 h 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48">
                  <a:moveTo>
                    <a:pt x="0" y="15"/>
                  </a:moveTo>
                  <a:lnTo>
                    <a:pt x="1" y="16"/>
                  </a:lnTo>
                  <a:lnTo>
                    <a:pt x="8" y="22"/>
                  </a:lnTo>
                  <a:lnTo>
                    <a:pt x="20" y="27"/>
                  </a:lnTo>
                  <a:lnTo>
                    <a:pt x="29" y="31"/>
                  </a:lnTo>
                  <a:lnTo>
                    <a:pt x="38" y="35"/>
                  </a:lnTo>
                  <a:lnTo>
                    <a:pt x="48" y="39"/>
                  </a:lnTo>
                  <a:lnTo>
                    <a:pt x="58" y="42"/>
                  </a:lnTo>
                  <a:lnTo>
                    <a:pt x="69" y="45"/>
                  </a:lnTo>
                  <a:lnTo>
                    <a:pt x="77" y="48"/>
                  </a:lnTo>
                  <a:lnTo>
                    <a:pt x="84" y="30"/>
                  </a:lnTo>
                  <a:lnTo>
                    <a:pt x="73" y="26"/>
                  </a:lnTo>
                  <a:lnTo>
                    <a:pt x="63" y="24"/>
                  </a:lnTo>
                  <a:lnTo>
                    <a:pt x="55" y="20"/>
                  </a:lnTo>
                  <a:lnTo>
                    <a:pt x="45" y="17"/>
                  </a:lnTo>
                  <a:lnTo>
                    <a:pt x="36" y="12"/>
                  </a:lnTo>
                  <a:lnTo>
                    <a:pt x="27" y="9"/>
                  </a:lnTo>
                  <a:lnTo>
                    <a:pt x="20" y="5"/>
                  </a:lnTo>
                  <a:lnTo>
                    <a:pt x="13" y="0"/>
                  </a:lnTo>
                  <a:lnTo>
                    <a:pt x="14" y="1"/>
                  </a:lnTo>
                  <a:lnTo>
                    <a:pt x="0" y="15"/>
                  </a:lnTo>
                  <a:close/>
                </a:path>
              </a:pathLst>
            </a:custGeom>
            <a:solidFill>
              <a:srgbClr val="000000"/>
            </a:solidFill>
            <a:ln w="9525">
              <a:noFill/>
              <a:round/>
            </a:ln>
          </p:spPr>
          <p:txBody>
            <a:bodyPr/>
            <a:lstStyle/>
            <a:p>
              <a:endParaRPr lang="zh-CN" altLang="en-US"/>
            </a:p>
          </p:txBody>
        </p:sp>
        <p:sp>
          <p:nvSpPr>
            <p:cNvPr id="17936" name="Freeform 675"/>
            <p:cNvSpPr/>
            <p:nvPr/>
          </p:nvSpPr>
          <p:spPr bwMode="auto">
            <a:xfrm>
              <a:off x="1706" y="2046"/>
              <a:ext cx="17" cy="28"/>
            </a:xfrm>
            <a:custGeom>
              <a:avLst/>
              <a:gdLst>
                <a:gd name="T0" fmla="*/ 0 w 34"/>
                <a:gd name="T1" fmla="*/ 0 h 57"/>
                <a:gd name="T2" fmla="*/ 0 w 34"/>
                <a:gd name="T3" fmla="*/ 0 h 57"/>
                <a:gd name="T4" fmla="*/ 1 w 34"/>
                <a:gd name="T5" fmla="*/ 0 h 57"/>
                <a:gd name="T6" fmla="*/ 1 w 34"/>
                <a:gd name="T7" fmla="*/ 0 h 57"/>
                <a:gd name="T8" fmla="*/ 1 w 34"/>
                <a:gd name="T9" fmla="*/ 0 h 57"/>
                <a:gd name="T10" fmla="*/ 1 w 34"/>
                <a:gd name="T11" fmla="*/ 0 h 57"/>
                <a:gd name="T12" fmla="*/ 1 w 34"/>
                <a:gd name="T13" fmla="*/ 0 h 57"/>
                <a:gd name="T14" fmla="*/ 1 w 34"/>
                <a:gd name="T15" fmla="*/ 0 h 57"/>
                <a:gd name="T16" fmla="*/ 1 w 34"/>
                <a:gd name="T17" fmla="*/ 0 h 57"/>
                <a:gd name="T18" fmla="*/ 1 w 34"/>
                <a:gd name="T19" fmla="*/ 0 h 57"/>
                <a:gd name="T20" fmla="*/ 1 w 34"/>
                <a:gd name="T21" fmla="*/ 0 h 57"/>
                <a:gd name="T22" fmla="*/ 1 w 34"/>
                <a:gd name="T23" fmla="*/ 0 h 57"/>
                <a:gd name="T24" fmla="*/ 1 w 34"/>
                <a:gd name="T25" fmla="*/ 0 h 57"/>
                <a:gd name="T26" fmla="*/ 1 w 34"/>
                <a:gd name="T27" fmla="*/ 0 h 57"/>
                <a:gd name="T28" fmla="*/ 1 w 34"/>
                <a:gd name="T29" fmla="*/ 0 h 57"/>
                <a:gd name="T30" fmla="*/ 1 w 34"/>
                <a:gd name="T31" fmla="*/ 0 h 57"/>
                <a:gd name="T32" fmla="*/ 1 w 34"/>
                <a:gd name="T33" fmla="*/ 0 h 57"/>
                <a:gd name="T34" fmla="*/ 1 w 34"/>
                <a:gd name="T35" fmla="*/ 0 h 57"/>
                <a:gd name="T36" fmla="*/ 1 w 34"/>
                <a:gd name="T37" fmla="*/ 0 h 57"/>
                <a:gd name="T38" fmla="*/ 1 w 34"/>
                <a:gd name="T39" fmla="*/ 0 h 57"/>
                <a:gd name="T40" fmla="*/ 0 w 34"/>
                <a:gd name="T41" fmla="*/ 0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57"/>
                <a:gd name="T65" fmla="*/ 34 w 34"/>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57">
                  <a:moveTo>
                    <a:pt x="0" y="1"/>
                  </a:moveTo>
                  <a:lnTo>
                    <a:pt x="0" y="3"/>
                  </a:lnTo>
                  <a:lnTo>
                    <a:pt x="1" y="10"/>
                  </a:lnTo>
                  <a:lnTo>
                    <a:pt x="2" y="14"/>
                  </a:lnTo>
                  <a:lnTo>
                    <a:pt x="3" y="22"/>
                  </a:lnTo>
                  <a:lnTo>
                    <a:pt x="5" y="29"/>
                  </a:lnTo>
                  <a:lnTo>
                    <a:pt x="8" y="36"/>
                  </a:lnTo>
                  <a:lnTo>
                    <a:pt x="10" y="44"/>
                  </a:lnTo>
                  <a:lnTo>
                    <a:pt x="15" y="51"/>
                  </a:lnTo>
                  <a:lnTo>
                    <a:pt x="20" y="57"/>
                  </a:lnTo>
                  <a:lnTo>
                    <a:pt x="34" y="43"/>
                  </a:lnTo>
                  <a:lnTo>
                    <a:pt x="31" y="39"/>
                  </a:lnTo>
                  <a:lnTo>
                    <a:pt x="28" y="35"/>
                  </a:lnTo>
                  <a:lnTo>
                    <a:pt x="26" y="29"/>
                  </a:lnTo>
                  <a:lnTo>
                    <a:pt x="24" y="24"/>
                  </a:lnTo>
                  <a:lnTo>
                    <a:pt x="24" y="18"/>
                  </a:lnTo>
                  <a:lnTo>
                    <a:pt x="23" y="12"/>
                  </a:lnTo>
                  <a:lnTo>
                    <a:pt x="21" y="5"/>
                  </a:lnTo>
                  <a:lnTo>
                    <a:pt x="20" y="0"/>
                  </a:lnTo>
                  <a:lnTo>
                    <a:pt x="20" y="1"/>
                  </a:lnTo>
                  <a:lnTo>
                    <a:pt x="0" y="1"/>
                  </a:lnTo>
                  <a:close/>
                </a:path>
              </a:pathLst>
            </a:custGeom>
            <a:solidFill>
              <a:srgbClr val="000000"/>
            </a:solidFill>
            <a:ln w="9525">
              <a:noFill/>
              <a:round/>
            </a:ln>
          </p:spPr>
          <p:txBody>
            <a:bodyPr/>
            <a:lstStyle/>
            <a:p>
              <a:endParaRPr lang="zh-CN" altLang="en-US"/>
            </a:p>
          </p:txBody>
        </p:sp>
        <p:sp>
          <p:nvSpPr>
            <p:cNvPr id="17937" name="Freeform 676"/>
            <p:cNvSpPr/>
            <p:nvPr/>
          </p:nvSpPr>
          <p:spPr bwMode="auto">
            <a:xfrm>
              <a:off x="1706" y="2033"/>
              <a:ext cx="16" cy="13"/>
            </a:xfrm>
            <a:custGeom>
              <a:avLst/>
              <a:gdLst>
                <a:gd name="T0" fmla="*/ 1 w 31"/>
                <a:gd name="T1" fmla="*/ 1 h 26"/>
                <a:gd name="T2" fmla="*/ 1 w 31"/>
                <a:gd name="T3" fmla="*/ 1 h 26"/>
                <a:gd name="T4" fmla="*/ 1 w 31"/>
                <a:gd name="T5" fmla="*/ 1 h 26"/>
                <a:gd name="T6" fmla="*/ 1 w 31"/>
                <a:gd name="T7" fmla="*/ 1 h 26"/>
                <a:gd name="T8" fmla="*/ 1 w 31"/>
                <a:gd name="T9" fmla="*/ 1 h 26"/>
                <a:gd name="T10" fmla="*/ 0 w 31"/>
                <a:gd name="T11" fmla="*/ 1 h 26"/>
                <a:gd name="T12" fmla="*/ 1 w 31"/>
                <a:gd name="T13" fmla="*/ 1 h 26"/>
                <a:gd name="T14" fmla="*/ 1 w 31"/>
                <a:gd name="T15" fmla="*/ 1 h 26"/>
                <a:gd name="T16" fmla="*/ 1 w 31"/>
                <a:gd name="T17" fmla="*/ 1 h 26"/>
                <a:gd name="T18" fmla="*/ 1 w 31"/>
                <a:gd name="T19" fmla="*/ 1 h 26"/>
                <a:gd name="T20" fmla="*/ 1 w 31"/>
                <a:gd name="T21" fmla="*/ 1 h 26"/>
                <a:gd name="T22" fmla="*/ 1 w 31"/>
                <a:gd name="T23" fmla="*/ 1 h 26"/>
                <a:gd name="T24" fmla="*/ 1 w 31"/>
                <a:gd name="T25" fmla="*/ 1 h 26"/>
                <a:gd name="T26" fmla="*/ 1 w 31"/>
                <a:gd name="T27" fmla="*/ 1 h 26"/>
                <a:gd name="T28" fmla="*/ 1 w 31"/>
                <a:gd name="T29" fmla="*/ 1 h 26"/>
                <a:gd name="T30" fmla="*/ 1 w 31"/>
                <a:gd name="T31" fmla="*/ 0 h 26"/>
                <a:gd name="T32" fmla="*/ 1 w 31"/>
                <a:gd name="T33" fmla="*/ 1 h 26"/>
                <a:gd name="T34" fmla="*/ 1 w 31"/>
                <a:gd name="T35" fmla="*/ 1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26"/>
                <a:gd name="T56" fmla="*/ 31 w 31"/>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26">
                  <a:moveTo>
                    <a:pt x="11" y="15"/>
                  </a:moveTo>
                  <a:lnTo>
                    <a:pt x="12" y="5"/>
                  </a:lnTo>
                  <a:lnTo>
                    <a:pt x="10" y="7"/>
                  </a:lnTo>
                  <a:lnTo>
                    <a:pt x="5" y="13"/>
                  </a:lnTo>
                  <a:lnTo>
                    <a:pt x="2" y="17"/>
                  </a:lnTo>
                  <a:lnTo>
                    <a:pt x="0" y="26"/>
                  </a:lnTo>
                  <a:lnTo>
                    <a:pt x="20" y="26"/>
                  </a:lnTo>
                  <a:lnTo>
                    <a:pt x="21" y="24"/>
                  </a:lnTo>
                  <a:lnTo>
                    <a:pt x="24" y="21"/>
                  </a:lnTo>
                  <a:lnTo>
                    <a:pt x="28" y="16"/>
                  </a:lnTo>
                  <a:lnTo>
                    <a:pt x="29" y="6"/>
                  </a:lnTo>
                  <a:lnTo>
                    <a:pt x="28" y="17"/>
                  </a:lnTo>
                  <a:lnTo>
                    <a:pt x="31" y="9"/>
                  </a:lnTo>
                  <a:lnTo>
                    <a:pt x="27" y="2"/>
                  </a:lnTo>
                  <a:lnTo>
                    <a:pt x="20" y="0"/>
                  </a:lnTo>
                  <a:lnTo>
                    <a:pt x="12" y="4"/>
                  </a:lnTo>
                  <a:lnTo>
                    <a:pt x="11" y="15"/>
                  </a:lnTo>
                  <a:close/>
                </a:path>
              </a:pathLst>
            </a:custGeom>
            <a:solidFill>
              <a:srgbClr val="000000"/>
            </a:solidFill>
            <a:ln w="9525">
              <a:noFill/>
              <a:round/>
            </a:ln>
          </p:spPr>
          <p:txBody>
            <a:bodyPr/>
            <a:lstStyle/>
            <a:p>
              <a:endParaRPr lang="zh-CN" altLang="en-US"/>
            </a:p>
          </p:txBody>
        </p:sp>
        <p:sp>
          <p:nvSpPr>
            <p:cNvPr id="17938" name="Freeform 677"/>
            <p:cNvSpPr/>
            <p:nvPr/>
          </p:nvSpPr>
          <p:spPr bwMode="auto">
            <a:xfrm>
              <a:off x="1697" y="2008"/>
              <a:ext cx="24" cy="32"/>
            </a:xfrm>
            <a:custGeom>
              <a:avLst/>
              <a:gdLst>
                <a:gd name="T0" fmla="*/ 1 w 47"/>
                <a:gd name="T1" fmla="*/ 0 h 66"/>
                <a:gd name="T2" fmla="*/ 0 w 47"/>
                <a:gd name="T3" fmla="*/ 0 h 66"/>
                <a:gd name="T4" fmla="*/ 1 w 47"/>
                <a:gd name="T5" fmla="*/ 0 h 66"/>
                <a:gd name="T6" fmla="*/ 1 w 47"/>
                <a:gd name="T7" fmla="*/ 0 h 66"/>
                <a:gd name="T8" fmla="*/ 1 w 47"/>
                <a:gd name="T9" fmla="*/ 0 h 66"/>
                <a:gd name="T10" fmla="*/ 1 w 47"/>
                <a:gd name="T11" fmla="*/ 0 h 66"/>
                <a:gd name="T12" fmla="*/ 1 w 47"/>
                <a:gd name="T13" fmla="*/ 0 h 66"/>
                <a:gd name="T14" fmla="*/ 1 w 47"/>
                <a:gd name="T15" fmla="*/ 0 h 66"/>
                <a:gd name="T16" fmla="*/ 1 w 47"/>
                <a:gd name="T17" fmla="*/ 0 h 66"/>
                <a:gd name="T18" fmla="*/ 1 w 47"/>
                <a:gd name="T19" fmla="*/ 0 h 66"/>
                <a:gd name="T20" fmla="*/ 1 w 47"/>
                <a:gd name="T21" fmla="*/ 0 h 66"/>
                <a:gd name="T22" fmla="*/ 1 w 47"/>
                <a:gd name="T23" fmla="*/ 0 h 66"/>
                <a:gd name="T24" fmla="*/ 1 w 47"/>
                <a:gd name="T25" fmla="*/ 0 h 66"/>
                <a:gd name="T26" fmla="*/ 1 w 47"/>
                <a:gd name="T27" fmla="*/ 0 h 66"/>
                <a:gd name="T28" fmla="*/ 1 w 47"/>
                <a:gd name="T29" fmla="*/ 0 h 66"/>
                <a:gd name="T30" fmla="*/ 1 w 47"/>
                <a:gd name="T31" fmla="*/ 0 h 66"/>
                <a:gd name="T32" fmla="*/ 1 w 47"/>
                <a:gd name="T33" fmla="*/ 0 h 66"/>
                <a:gd name="T34" fmla="*/ 1 w 47"/>
                <a:gd name="T35" fmla="*/ 0 h 66"/>
                <a:gd name="T36" fmla="*/ 1 w 47"/>
                <a:gd name="T37" fmla="*/ 0 h 66"/>
                <a:gd name="T38" fmla="*/ 1 w 47"/>
                <a:gd name="T39" fmla="*/ 0 h 66"/>
                <a:gd name="T40" fmla="*/ 1 w 47"/>
                <a:gd name="T41" fmla="*/ 0 h 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66"/>
                <a:gd name="T65" fmla="*/ 47 w 47"/>
                <a:gd name="T66" fmla="*/ 66 h 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66">
                  <a:moveTo>
                    <a:pt x="1" y="5"/>
                  </a:moveTo>
                  <a:lnTo>
                    <a:pt x="0" y="4"/>
                  </a:lnTo>
                  <a:lnTo>
                    <a:pt x="2" y="14"/>
                  </a:lnTo>
                  <a:lnTo>
                    <a:pt x="5" y="23"/>
                  </a:lnTo>
                  <a:lnTo>
                    <a:pt x="9" y="30"/>
                  </a:lnTo>
                  <a:lnTo>
                    <a:pt x="12" y="37"/>
                  </a:lnTo>
                  <a:lnTo>
                    <a:pt x="18" y="45"/>
                  </a:lnTo>
                  <a:lnTo>
                    <a:pt x="22" y="53"/>
                  </a:lnTo>
                  <a:lnTo>
                    <a:pt x="26" y="59"/>
                  </a:lnTo>
                  <a:lnTo>
                    <a:pt x="29" y="66"/>
                  </a:lnTo>
                  <a:lnTo>
                    <a:pt x="47" y="57"/>
                  </a:lnTo>
                  <a:lnTo>
                    <a:pt x="44" y="50"/>
                  </a:lnTo>
                  <a:lnTo>
                    <a:pt x="38" y="42"/>
                  </a:lnTo>
                  <a:lnTo>
                    <a:pt x="34" y="34"/>
                  </a:lnTo>
                  <a:lnTo>
                    <a:pt x="30" y="28"/>
                  </a:lnTo>
                  <a:lnTo>
                    <a:pt x="27" y="21"/>
                  </a:lnTo>
                  <a:lnTo>
                    <a:pt x="23" y="14"/>
                  </a:lnTo>
                  <a:lnTo>
                    <a:pt x="20" y="7"/>
                  </a:lnTo>
                  <a:lnTo>
                    <a:pt x="20" y="2"/>
                  </a:lnTo>
                  <a:lnTo>
                    <a:pt x="19" y="0"/>
                  </a:lnTo>
                  <a:lnTo>
                    <a:pt x="1" y="5"/>
                  </a:lnTo>
                  <a:close/>
                </a:path>
              </a:pathLst>
            </a:custGeom>
            <a:solidFill>
              <a:srgbClr val="000000"/>
            </a:solidFill>
            <a:ln w="9525">
              <a:noFill/>
              <a:round/>
            </a:ln>
          </p:spPr>
          <p:txBody>
            <a:bodyPr/>
            <a:lstStyle/>
            <a:p>
              <a:endParaRPr lang="zh-CN" altLang="en-US"/>
            </a:p>
          </p:txBody>
        </p:sp>
        <p:sp>
          <p:nvSpPr>
            <p:cNvPr id="17939" name="Freeform 678"/>
            <p:cNvSpPr/>
            <p:nvPr/>
          </p:nvSpPr>
          <p:spPr bwMode="auto">
            <a:xfrm>
              <a:off x="1697" y="1984"/>
              <a:ext cx="19" cy="26"/>
            </a:xfrm>
            <a:custGeom>
              <a:avLst/>
              <a:gdLst>
                <a:gd name="T0" fmla="*/ 1 w 36"/>
                <a:gd name="T1" fmla="*/ 1 h 52"/>
                <a:gd name="T2" fmla="*/ 1 w 36"/>
                <a:gd name="T3" fmla="*/ 1 h 52"/>
                <a:gd name="T4" fmla="*/ 1 w 36"/>
                <a:gd name="T5" fmla="*/ 1 h 52"/>
                <a:gd name="T6" fmla="*/ 1 w 36"/>
                <a:gd name="T7" fmla="*/ 1 h 52"/>
                <a:gd name="T8" fmla="*/ 1 w 36"/>
                <a:gd name="T9" fmla="*/ 1 h 52"/>
                <a:gd name="T10" fmla="*/ 1 w 36"/>
                <a:gd name="T11" fmla="*/ 1 h 52"/>
                <a:gd name="T12" fmla="*/ 1 w 36"/>
                <a:gd name="T13" fmla="*/ 1 h 52"/>
                <a:gd name="T14" fmla="*/ 0 w 36"/>
                <a:gd name="T15" fmla="*/ 1 h 52"/>
                <a:gd name="T16" fmla="*/ 0 w 36"/>
                <a:gd name="T17" fmla="*/ 1 h 52"/>
                <a:gd name="T18" fmla="*/ 1 w 36"/>
                <a:gd name="T19" fmla="*/ 1 h 52"/>
                <a:gd name="T20" fmla="*/ 1 w 36"/>
                <a:gd name="T21" fmla="*/ 1 h 52"/>
                <a:gd name="T22" fmla="*/ 1 w 36"/>
                <a:gd name="T23" fmla="*/ 1 h 52"/>
                <a:gd name="T24" fmla="*/ 1 w 36"/>
                <a:gd name="T25" fmla="*/ 1 h 52"/>
                <a:gd name="T26" fmla="*/ 1 w 36"/>
                <a:gd name="T27" fmla="*/ 1 h 52"/>
                <a:gd name="T28" fmla="*/ 1 w 36"/>
                <a:gd name="T29" fmla="*/ 1 h 52"/>
                <a:gd name="T30" fmla="*/ 1 w 36"/>
                <a:gd name="T31" fmla="*/ 1 h 52"/>
                <a:gd name="T32" fmla="*/ 1 w 36"/>
                <a:gd name="T33" fmla="*/ 1 h 52"/>
                <a:gd name="T34" fmla="*/ 1 w 36"/>
                <a:gd name="T35" fmla="*/ 1 h 52"/>
                <a:gd name="T36" fmla="*/ 1 w 36"/>
                <a:gd name="T37" fmla="*/ 1 h 52"/>
                <a:gd name="T38" fmla="*/ 1 w 36"/>
                <a:gd name="T39" fmla="*/ 1 h 52"/>
                <a:gd name="T40" fmla="*/ 1 w 36"/>
                <a:gd name="T41" fmla="*/ 1 h 52"/>
                <a:gd name="T42" fmla="*/ 1 w 36"/>
                <a:gd name="T43" fmla="*/ 1 h 52"/>
                <a:gd name="T44" fmla="*/ 1 w 36"/>
                <a:gd name="T45" fmla="*/ 0 h 52"/>
                <a:gd name="T46" fmla="*/ 1 w 36"/>
                <a:gd name="T47" fmla="*/ 0 h 52"/>
                <a:gd name="T48" fmla="*/ 1 w 36"/>
                <a:gd name="T49" fmla="*/ 1 h 52"/>
                <a:gd name="T50" fmla="*/ 1 w 36"/>
                <a:gd name="T51" fmla="*/ 1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52"/>
                <a:gd name="T80" fmla="*/ 36 w 36"/>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52">
                  <a:moveTo>
                    <a:pt x="18" y="12"/>
                  </a:moveTo>
                  <a:lnTo>
                    <a:pt x="18" y="6"/>
                  </a:lnTo>
                  <a:lnTo>
                    <a:pt x="16" y="10"/>
                  </a:lnTo>
                  <a:lnTo>
                    <a:pt x="13" y="14"/>
                  </a:lnTo>
                  <a:lnTo>
                    <a:pt x="10" y="19"/>
                  </a:lnTo>
                  <a:lnTo>
                    <a:pt x="6" y="24"/>
                  </a:lnTo>
                  <a:lnTo>
                    <a:pt x="3" y="30"/>
                  </a:lnTo>
                  <a:lnTo>
                    <a:pt x="0" y="37"/>
                  </a:lnTo>
                  <a:lnTo>
                    <a:pt x="0" y="45"/>
                  </a:lnTo>
                  <a:lnTo>
                    <a:pt x="1" y="52"/>
                  </a:lnTo>
                  <a:lnTo>
                    <a:pt x="19" y="47"/>
                  </a:lnTo>
                  <a:lnTo>
                    <a:pt x="20" y="45"/>
                  </a:lnTo>
                  <a:lnTo>
                    <a:pt x="20" y="42"/>
                  </a:lnTo>
                  <a:lnTo>
                    <a:pt x="21" y="39"/>
                  </a:lnTo>
                  <a:lnTo>
                    <a:pt x="25" y="34"/>
                  </a:lnTo>
                  <a:lnTo>
                    <a:pt x="26" y="30"/>
                  </a:lnTo>
                  <a:lnTo>
                    <a:pt x="29" y="26"/>
                  </a:lnTo>
                  <a:lnTo>
                    <a:pt x="34" y="19"/>
                  </a:lnTo>
                  <a:lnTo>
                    <a:pt x="36" y="13"/>
                  </a:lnTo>
                  <a:lnTo>
                    <a:pt x="36" y="7"/>
                  </a:lnTo>
                  <a:lnTo>
                    <a:pt x="36" y="13"/>
                  </a:lnTo>
                  <a:lnTo>
                    <a:pt x="36" y="5"/>
                  </a:lnTo>
                  <a:lnTo>
                    <a:pt x="30" y="0"/>
                  </a:lnTo>
                  <a:lnTo>
                    <a:pt x="23" y="0"/>
                  </a:lnTo>
                  <a:lnTo>
                    <a:pt x="18" y="6"/>
                  </a:lnTo>
                  <a:lnTo>
                    <a:pt x="18" y="12"/>
                  </a:lnTo>
                  <a:close/>
                </a:path>
              </a:pathLst>
            </a:custGeom>
            <a:solidFill>
              <a:srgbClr val="000000"/>
            </a:solidFill>
            <a:ln w="9525">
              <a:noFill/>
              <a:round/>
            </a:ln>
          </p:spPr>
          <p:txBody>
            <a:bodyPr/>
            <a:lstStyle/>
            <a:p>
              <a:endParaRPr lang="zh-CN" altLang="en-US"/>
            </a:p>
          </p:txBody>
        </p:sp>
        <p:sp>
          <p:nvSpPr>
            <p:cNvPr id="17940" name="Freeform 679"/>
            <p:cNvSpPr/>
            <p:nvPr/>
          </p:nvSpPr>
          <p:spPr bwMode="auto">
            <a:xfrm>
              <a:off x="1691" y="1942"/>
              <a:ext cx="25" cy="48"/>
            </a:xfrm>
            <a:custGeom>
              <a:avLst/>
              <a:gdLst>
                <a:gd name="T0" fmla="*/ 1 w 49"/>
                <a:gd name="T1" fmla="*/ 0 h 97"/>
                <a:gd name="T2" fmla="*/ 1 w 49"/>
                <a:gd name="T3" fmla="*/ 0 h 97"/>
                <a:gd name="T4" fmla="*/ 0 w 49"/>
                <a:gd name="T5" fmla="*/ 0 h 97"/>
                <a:gd name="T6" fmla="*/ 0 w 49"/>
                <a:gd name="T7" fmla="*/ 0 h 97"/>
                <a:gd name="T8" fmla="*/ 1 w 49"/>
                <a:gd name="T9" fmla="*/ 0 h 97"/>
                <a:gd name="T10" fmla="*/ 1 w 49"/>
                <a:gd name="T11" fmla="*/ 0 h 97"/>
                <a:gd name="T12" fmla="*/ 1 w 49"/>
                <a:gd name="T13" fmla="*/ 0 h 97"/>
                <a:gd name="T14" fmla="*/ 1 w 49"/>
                <a:gd name="T15" fmla="*/ 0 h 97"/>
                <a:gd name="T16" fmla="*/ 1 w 49"/>
                <a:gd name="T17" fmla="*/ 0 h 97"/>
                <a:gd name="T18" fmla="*/ 1 w 49"/>
                <a:gd name="T19" fmla="*/ 0 h 97"/>
                <a:gd name="T20" fmla="*/ 1 w 49"/>
                <a:gd name="T21" fmla="*/ 0 h 97"/>
                <a:gd name="T22" fmla="*/ 1 w 49"/>
                <a:gd name="T23" fmla="*/ 0 h 97"/>
                <a:gd name="T24" fmla="*/ 1 w 49"/>
                <a:gd name="T25" fmla="*/ 0 h 97"/>
                <a:gd name="T26" fmla="*/ 1 w 49"/>
                <a:gd name="T27" fmla="*/ 0 h 97"/>
                <a:gd name="T28" fmla="*/ 1 w 49"/>
                <a:gd name="T29" fmla="*/ 0 h 97"/>
                <a:gd name="T30" fmla="*/ 1 w 49"/>
                <a:gd name="T31" fmla="*/ 0 h 97"/>
                <a:gd name="T32" fmla="*/ 1 w 49"/>
                <a:gd name="T33" fmla="*/ 0 h 97"/>
                <a:gd name="T34" fmla="*/ 1 w 49"/>
                <a:gd name="T35" fmla="*/ 0 h 97"/>
                <a:gd name="T36" fmla="*/ 1 w 49"/>
                <a:gd name="T37" fmla="*/ 0 h 97"/>
                <a:gd name="T38" fmla="*/ 1 w 49"/>
                <a:gd name="T39" fmla="*/ 0 h 97"/>
                <a:gd name="T40" fmla="*/ 1 w 49"/>
                <a:gd name="T41" fmla="*/ 0 h 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97"/>
                <a:gd name="T65" fmla="*/ 49 w 49"/>
                <a:gd name="T66" fmla="*/ 97 h 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97">
                  <a:moveTo>
                    <a:pt x="6" y="0"/>
                  </a:moveTo>
                  <a:lnTo>
                    <a:pt x="6" y="0"/>
                  </a:lnTo>
                  <a:lnTo>
                    <a:pt x="0" y="15"/>
                  </a:lnTo>
                  <a:lnTo>
                    <a:pt x="0" y="28"/>
                  </a:lnTo>
                  <a:lnTo>
                    <a:pt x="3" y="42"/>
                  </a:lnTo>
                  <a:lnTo>
                    <a:pt x="9" y="53"/>
                  </a:lnTo>
                  <a:lnTo>
                    <a:pt x="15" y="65"/>
                  </a:lnTo>
                  <a:lnTo>
                    <a:pt x="21" y="76"/>
                  </a:lnTo>
                  <a:lnTo>
                    <a:pt x="26" y="86"/>
                  </a:lnTo>
                  <a:lnTo>
                    <a:pt x="31" y="97"/>
                  </a:lnTo>
                  <a:lnTo>
                    <a:pt x="49" y="92"/>
                  </a:lnTo>
                  <a:lnTo>
                    <a:pt x="44" y="80"/>
                  </a:lnTo>
                  <a:lnTo>
                    <a:pt x="39" y="67"/>
                  </a:lnTo>
                  <a:lnTo>
                    <a:pt x="33" y="55"/>
                  </a:lnTo>
                  <a:lnTo>
                    <a:pt x="27" y="44"/>
                  </a:lnTo>
                  <a:lnTo>
                    <a:pt x="22" y="35"/>
                  </a:lnTo>
                  <a:lnTo>
                    <a:pt x="21" y="26"/>
                  </a:lnTo>
                  <a:lnTo>
                    <a:pt x="21" y="17"/>
                  </a:lnTo>
                  <a:lnTo>
                    <a:pt x="22" y="12"/>
                  </a:lnTo>
                  <a:lnTo>
                    <a:pt x="6" y="0"/>
                  </a:lnTo>
                  <a:close/>
                </a:path>
              </a:pathLst>
            </a:custGeom>
            <a:solidFill>
              <a:srgbClr val="000000"/>
            </a:solidFill>
            <a:ln w="9525">
              <a:noFill/>
              <a:round/>
            </a:ln>
          </p:spPr>
          <p:txBody>
            <a:bodyPr/>
            <a:lstStyle/>
            <a:p>
              <a:endParaRPr lang="zh-CN" altLang="en-US"/>
            </a:p>
          </p:txBody>
        </p:sp>
        <p:sp>
          <p:nvSpPr>
            <p:cNvPr id="17941" name="Freeform 680"/>
            <p:cNvSpPr/>
            <p:nvPr/>
          </p:nvSpPr>
          <p:spPr bwMode="auto">
            <a:xfrm>
              <a:off x="1694" y="1928"/>
              <a:ext cx="52" cy="19"/>
            </a:xfrm>
            <a:custGeom>
              <a:avLst/>
              <a:gdLst>
                <a:gd name="T0" fmla="*/ 0 w 105"/>
                <a:gd name="T1" fmla="*/ 1 h 38"/>
                <a:gd name="T2" fmla="*/ 0 w 105"/>
                <a:gd name="T3" fmla="*/ 0 h 38"/>
                <a:gd name="T4" fmla="*/ 0 w 105"/>
                <a:gd name="T5" fmla="*/ 1 h 38"/>
                <a:gd name="T6" fmla="*/ 0 w 105"/>
                <a:gd name="T7" fmla="*/ 1 h 38"/>
                <a:gd name="T8" fmla="*/ 0 w 105"/>
                <a:gd name="T9" fmla="*/ 1 h 38"/>
                <a:gd name="T10" fmla="*/ 0 w 105"/>
                <a:gd name="T11" fmla="*/ 1 h 38"/>
                <a:gd name="T12" fmla="*/ 0 w 105"/>
                <a:gd name="T13" fmla="*/ 1 h 38"/>
                <a:gd name="T14" fmla="*/ 0 w 105"/>
                <a:gd name="T15" fmla="*/ 1 h 38"/>
                <a:gd name="T16" fmla="*/ 0 w 105"/>
                <a:gd name="T17" fmla="*/ 1 h 38"/>
                <a:gd name="T18" fmla="*/ 0 w 105"/>
                <a:gd name="T19" fmla="*/ 1 h 38"/>
                <a:gd name="T20" fmla="*/ 0 w 105"/>
                <a:gd name="T21" fmla="*/ 1 h 38"/>
                <a:gd name="T22" fmla="*/ 0 w 105"/>
                <a:gd name="T23" fmla="*/ 1 h 38"/>
                <a:gd name="T24" fmla="*/ 0 w 105"/>
                <a:gd name="T25" fmla="*/ 1 h 38"/>
                <a:gd name="T26" fmla="*/ 0 w 105"/>
                <a:gd name="T27" fmla="*/ 1 h 38"/>
                <a:gd name="T28" fmla="*/ 0 w 105"/>
                <a:gd name="T29" fmla="*/ 1 h 38"/>
                <a:gd name="T30" fmla="*/ 0 w 105"/>
                <a:gd name="T31" fmla="*/ 1 h 38"/>
                <a:gd name="T32" fmla="*/ 0 w 105"/>
                <a:gd name="T33" fmla="*/ 1 h 38"/>
                <a:gd name="T34" fmla="*/ 0 w 105"/>
                <a:gd name="T35" fmla="*/ 1 h 38"/>
                <a:gd name="T36" fmla="*/ 0 w 105"/>
                <a:gd name="T37" fmla="*/ 1 h 38"/>
                <a:gd name="T38" fmla="*/ 0 w 105"/>
                <a:gd name="T39" fmla="*/ 1 h 38"/>
                <a:gd name="T40" fmla="*/ 0 w 105"/>
                <a:gd name="T41" fmla="*/ 1 h 38"/>
                <a:gd name="T42" fmla="*/ 0 w 105"/>
                <a:gd name="T43" fmla="*/ 1 h 38"/>
                <a:gd name="T44" fmla="*/ 0 w 105"/>
                <a:gd name="T45" fmla="*/ 1 h 38"/>
                <a:gd name="T46" fmla="*/ 0 w 105"/>
                <a:gd name="T47" fmla="*/ 1 h 38"/>
                <a:gd name="T48" fmla="*/ 0 w 105"/>
                <a:gd name="T49" fmla="*/ 1 h 38"/>
                <a:gd name="T50" fmla="*/ 0 w 105"/>
                <a:gd name="T51" fmla="*/ 1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
                <a:gd name="T79" fmla="*/ 0 h 38"/>
                <a:gd name="T80" fmla="*/ 105 w 105"/>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 h="38">
                  <a:moveTo>
                    <a:pt x="87" y="16"/>
                  </a:moveTo>
                  <a:lnTo>
                    <a:pt x="93" y="0"/>
                  </a:lnTo>
                  <a:lnTo>
                    <a:pt x="83" y="2"/>
                  </a:lnTo>
                  <a:lnTo>
                    <a:pt x="72" y="3"/>
                  </a:lnTo>
                  <a:lnTo>
                    <a:pt x="59" y="3"/>
                  </a:lnTo>
                  <a:lnTo>
                    <a:pt x="45" y="4"/>
                  </a:lnTo>
                  <a:lnTo>
                    <a:pt x="32" y="6"/>
                  </a:lnTo>
                  <a:lnTo>
                    <a:pt x="20" y="10"/>
                  </a:lnTo>
                  <a:lnTo>
                    <a:pt x="9" y="16"/>
                  </a:lnTo>
                  <a:lnTo>
                    <a:pt x="0" y="26"/>
                  </a:lnTo>
                  <a:lnTo>
                    <a:pt x="16" y="38"/>
                  </a:lnTo>
                  <a:lnTo>
                    <a:pt x="20" y="32"/>
                  </a:lnTo>
                  <a:lnTo>
                    <a:pt x="27" y="29"/>
                  </a:lnTo>
                  <a:lnTo>
                    <a:pt x="36" y="26"/>
                  </a:lnTo>
                  <a:lnTo>
                    <a:pt x="48" y="25"/>
                  </a:lnTo>
                  <a:lnTo>
                    <a:pt x="59" y="24"/>
                  </a:lnTo>
                  <a:lnTo>
                    <a:pt x="72" y="24"/>
                  </a:lnTo>
                  <a:lnTo>
                    <a:pt x="85" y="23"/>
                  </a:lnTo>
                  <a:lnTo>
                    <a:pt x="98" y="21"/>
                  </a:lnTo>
                  <a:lnTo>
                    <a:pt x="103" y="4"/>
                  </a:lnTo>
                  <a:lnTo>
                    <a:pt x="98" y="19"/>
                  </a:lnTo>
                  <a:lnTo>
                    <a:pt x="103" y="15"/>
                  </a:lnTo>
                  <a:lnTo>
                    <a:pt x="105" y="8"/>
                  </a:lnTo>
                  <a:lnTo>
                    <a:pt x="100" y="2"/>
                  </a:lnTo>
                  <a:lnTo>
                    <a:pt x="93" y="1"/>
                  </a:lnTo>
                  <a:lnTo>
                    <a:pt x="87" y="16"/>
                  </a:lnTo>
                  <a:close/>
                </a:path>
              </a:pathLst>
            </a:custGeom>
            <a:solidFill>
              <a:srgbClr val="000000"/>
            </a:solidFill>
            <a:ln w="9525">
              <a:noFill/>
              <a:round/>
            </a:ln>
          </p:spPr>
          <p:txBody>
            <a:bodyPr/>
            <a:lstStyle/>
            <a:p>
              <a:endParaRPr lang="zh-CN" altLang="en-US"/>
            </a:p>
          </p:txBody>
        </p:sp>
        <p:sp>
          <p:nvSpPr>
            <p:cNvPr id="17942" name="Freeform 681"/>
            <p:cNvSpPr/>
            <p:nvPr/>
          </p:nvSpPr>
          <p:spPr bwMode="auto">
            <a:xfrm>
              <a:off x="1719" y="1901"/>
              <a:ext cx="27" cy="35"/>
            </a:xfrm>
            <a:custGeom>
              <a:avLst/>
              <a:gdLst>
                <a:gd name="T0" fmla="*/ 1 w 53"/>
                <a:gd name="T1" fmla="*/ 1 h 70"/>
                <a:gd name="T2" fmla="*/ 1 w 53"/>
                <a:gd name="T3" fmla="*/ 1 h 70"/>
                <a:gd name="T4" fmla="*/ 1 w 53"/>
                <a:gd name="T5" fmla="*/ 1 h 70"/>
                <a:gd name="T6" fmla="*/ 1 w 53"/>
                <a:gd name="T7" fmla="*/ 1 h 70"/>
                <a:gd name="T8" fmla="*/ 1 w 53"/>
                <a:gd name="T9" fmla="*/ 1 h 70"/>
                <a:gd name="T10" fmla="*/ 1 w 53"/>
                <a:gd name="T11" fmla="*/ 1 h 70"/>
                <a:gd name="T12" fmla="*/ 1 w 53"/>
                <a:gd name="T13" fmla="*/ 1 h 70"/>
                <a:gd name="T14" fmla="*/ 1 w 53"/>
                <a:gd name="T15" fmla="*/ 1 h 70"/>
                <a:gd name="T16" fmla="*/ 1 w 53"/>
                <a:gd name="T17" fmla="*/ 1 h 70"/>
                <a:gd name="T18" fmla="*/ 1 w 53"/>
                <a:gd name="T19" fmla="*/ 1 h 70"/>
                <a:gd name="T20" fmla="*/ 1 w 53"/>
                <a:gd name="T21" fmla="*/ 1 h 70"/>
                <a:gd name="T22" fmla="*/ 1 w 53"/>
                <a:gd name="T23" fmla="*/ 1 h 70"/>
                <a:gd name="T24" fmla="*/ 1 w 53"/>
                <a:gd name="T25" fmla="*/ 1 h 70"/>
                <a:gd name="T26" fmla="*/ 1 w 53"/>
                <a:gd name="T27" fmla="*/ 1 h 70"/>
                <a:gd name="T28" fmla="*/ 1 w 53"/>
                <a:gd name="T29" fmla="*/ 1 h 70"/>
                <a:gd name="T30" fmla="*/ 1 w 53"/>
                <a:gd name="T31" fmla="*/ 1 h 70"/>
                <a:gd name="T32" fmla="*/ 1 w 53"/>
                <a:gd name="T33" fmla="*/ 1 h 70"/>
                <a:gd name="T34" fmla="*/ 1 w 53"/>
                <a:gd name="T35" fmla="*/ 1 h 70"/>
                <a:gd name="T36" fmla="*/ 1 w 53"/>
                <a:gd name="T37" fmla="*/ 1 h 70"/>
                <a:gd name="T38" fmla="*/ 1 w 53"/>
                <a:gd name="T39" fmla="*/ 1 h 70"/>
                <a:gd name="T40" fmla="*/ 1 w 53"/>
                <a:gd name="T41" fmla="*/ 1 h 70"/>
                <a:gd name="T42" fmla="*/ 1 w 53"/>
                <a:gd name="T43" fmla="*/ 0 h 70"/>
                <a:gd name="T44" fmla="*/ 1 w 53"/>
                <a:gd name="T45" fmla="*/ 1 h 70"/>
                <a:gd name="T46" fmla="*/ 0 w 53"/>
                <a:gd name="T47" fmla="*/ 1 h 70"/>
                <a:gd name="T48" fmla="*/ 1 w 53"/>
                <a:gd name="T49" fmla="*/ 1 h 70"/>
                <a:gd name="T50" fmla="*/ 1 w 53"/>
                <a:gd name="T51" fmla="*/ 1 h 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
                <a:gd name="T79" fmla="*/ 0 h 70"/>
                <a:gd name="T80" fmla="*/ 53 w 53"/>
                <a:gd name="T81" fmla="*/ 70 h 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 h="70">
                  <a:moveTo>
                    <a:pt x="6" y="19"/>
                  </a:moveTo>
                  <a:lnTo>
                    <a:pt x="1" y="16"/>
                  </a:lnTo>
                  <a:lnTo>
                    <a:pt x="6" y="23"/>
                  </a:lnTo>
                  <a:lnTo>
                    <a:pt x="10" y="30"/>
                  </a:lnTo>
                  <a:lnTo>
                    <a:pt x="15" y="37"/>
                  </a:lnTo>
                  <a:lnTo>
                    <a:pt x="19" y="42"/>
                  </a:lnTo>
                  <a:lnTo>
                    <a:pt x="24" y="49"/>
                  </a:lnTo>
                  <a:lnTo>
                    <a:pt x="28" y="56"/>
                  </a:lnTo>
                  <a:lnTo>
                    <a:pt x="33" y="63"/>
                  </a:lnTo>
                  <a:lnTo>
                    <a:pt x="37" y="70"/>
                  </a:lnTo>
                  <a:lnTo>
                    <a:pt x="53" y="58"/>
                  </a:lnTo>
                  <a:lnTo>
                    <a:pt x="49" y="52"/>
                  </a:lnTo>
                  <a:lnTo>
                    <a:pt x="44" y="45"/>
                  </a:lnTo>
                  <a:lnTo>
                    <a:pt x="40" y="38"/>
                  </a:lnTo>
                  <a:lnTo>
                    <a:pt x="35" y="31"/>
                  </a:lnTo>
                  <a:lnTo>
                    <a:pt x="31" y="25"/>
                  </a:lnTo>
                  <a:lnTo>
                    <a:pt x="26" y="18"/>
                  </a:lnTo>
                  <a:lnTo>
                    <a:pt x="22" y="11"/>
                  </a:lnTo>
                  <a:lnTo>
                    <a:pt x="17" y="4"/>
                  </a:lnTo>
                  <a:lnTo>
                    <a:pt x="12" y="1"/>
                  </a:lnTo>
                  <a:lnTo>
                    <a:pt x="17" y="4"/>
                  </a:lnTo>
                  <a:lnTo>
                    <a:pt x="10" y="0"/>
                  </a:lnTo>
                  <a:lnTo>
                    <a:pt x="4" y="2"/>
                  </a:lnTo>
                  <a:lnTo>
                    <a:pt x="0" y="8"/>
                  </a:lnTo>
                  <a:lnTo>
                    <a:pt x="1" y="16"/>
                  </a:lnTo>
                  <a:lnTo>
                    <a:pt x="6" y="19"/>
                  </a:lnTo>
                  <a:close/>
                </a:path>
              </a:pathLst>
            </a:custGeom>
            <a:solidFill>
              <a:srgbClr val="000000"/>
            </a:solidFill>
            <a:ln w="9525">
              <a:noFill/>
              <a:round/>
            </a:ln>
          </p:spPr>
          <p:txBody>
            <a:bodyPr/>
            <a:lstStyle/>
            <a:p>
              <a:endParaRPr lang="zh-CN" altLang="en-US"/>
            </a:p>
          </p:txBody>
        </p:sp>
        <p:sp>
          <p:nvSpPr>
            <p:cNvPr id="17943" name="Freeform 682"/>
            <p:cNvSpPr/>
            <p:nvPr/>
          </p:nvSpPr>
          <p:spPr bwMode="auto">
            <a:xfrm>
              <a:off x="1670" y="1887"/>
              <a:ext cx="55" cy="24"/>
            </a:xfrm>
            <a:custGeom>
              <a:avLst/>
              <a:gdLst>
                <a:gd name="T0" fmla="*/ 0 w 109"/>
                <a:gd name="T1" fmla="*/ 1 h 48"/>
                <a:gd name="T2" fmla="*/ 0 w 109"/>
                <a:gd name="T3" fmla="*/ 1 h 48"/>
                <a:gd name="T4" fmla="*/ 1 w 109"/>
                <a:gd name="T5" fmla="*/ 1 h 48"/>
                <a:gd name="T6" fmla="*/ 1 w 109"/>
                <a:gd name="T7" fmla="*/ 1 h 48"/>
                <a:gd name="T8" fmla="*/ 1 w 109"/>
                <a:gd name="T9" fmla="*/ 1 h 48"/>
                <a:gd name="T10" fmla="*/ 1 w 109"/>
                <a:gd name="T11" fmla="*/ 1 h 48"/>
                <a:gd name="T12" fmla="*/ 1 w 109"/>
                <a:gd name="T13" fmla="*/ 1 h 48"/>
                <a:gd name="T14" fmla="*/ 1 w 109"/>
                <a:gd name="T15" fmla="*/ 1 h 48"/>
                <a:gd name="T16" fmla="*/ 1 w 109"/>
                <a:gd name="T17" fmla="*/ 1 h 48"/>
                <a:gd name="T18" fmla="*/ 1 w 109"/>
                <a:gd name="T19" fmla="*/ 1 h 48"/>
                <a:gd name="T20" fmla="*/ 1 w 109"/>
                <a:gd name="T21" fmla="*/ 1 h 48"/>
                <a:gd name="T22" fmla="*/ 1 w 109"/>
                <a:gd name="T23" fmla="*/ 1 h 48"/>
                <a:gd name="T24" fmla="*/ 1 w 109"/>
                <a:gd name="T25" fmla="*/ 1 h 48"/>
                <a:gd name="T26" fmla="*/ 1 w 109"/>
                <a:gd name="T27" fmla="*/ 1 h 48"/>
                <a:gd name="T28" fmla="*/ 1 w 109"/>
                <a:gd name="T29" fmla="*/ 1 h 48"/>
                <a:gd name="T30" fmla="*/ 1 w 109"/>
                <a:gd name="T31" fmla="*/ 1 h 48"/>
                <a:gd name="T32" fmla="*/ 1 w 109"/>
                <a:gd name="T33" fmla="*/ 1 h 48"/>
                <a:gd name="T34" fmla="*/ 1 w 109"/>
                <a:gd name="T35" fmla="*/ 1 h 48"/>
                <a:gd name="T36" fmla="*/ 1 w 109"/>
                <a:gd name="T37" fmla="*/ 0 h 48"/>
                <a:gd name="T38" fmla="*/ 1 w 109"/>
                <a:gd name="T39" fmla="*/ 0 h 48"/>
                <a:gd name="T40" fmla="*/ 0 w 109"/>
                <a:gd name="T41" fmla="*/ 1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48"/>
                <a:gd name="T65" fmla="*/ 109 w 109"/>
                <a:gd name="T66" fmla="*/ 48 h 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48">
                  <a:moveTo>
                    <a:pt x="0" y="16"/>
                  </a:moveTo>
                  <a:lnTo>
                    <a:pt x="0" y="16"/>
                  </a:lnTo>
                  <a:lnTo>
                    <a:pt x="13" y="24"/>
                  </a:lnTo>
                  <a:lnTo>
                    <a:pt x="25" y="29"/>
                  </a:lnTo>
                  <a:lnTo>
                    <a:pt x="39" y="33"/>
                  </a:lnTo>
                  <a:lnTo>
                    <a:pt x="52" y="37"/>
                  </a:lnTo>
                  <a:lnTo>
                    <a:pt x="65" y="40"/>
                  </a:lnTo>
                  <a:lnTo>
                    <a:pt x="79" y="43"/>
                  </a:lnTo>
                  <a:lnTo>
                    <a:pt x="91" y="45"/>
                  </a:lnTo>
                  <a:lnTo>
                    <a:pt x="103" y="48"/>
                  </a:lnTo>
                  <a:lnTo>
                    <a:pt x="109" y="30"/>
                  </a:lnTo>
                  <a:lnTo>
                    <a:pt x="96" y="26"/>
                  </a:lnTo>
                  <a:lnTo>
                    <a:pt x="83" y="22"/>
                  </a:lnTo>
                  <a:lnTo>
                    <a:pt x="70" y="20"/>
                  </a:lnTo>
                  <a:lnTo>
                    <a:pt x="57" y="16"/>
                  </a:lnTo>
                  <a:lnTo>
                    <a:pt x="43" y="15"/>
                  </a:lnTo>
                  <a:lnTo>
                    <a:pt x="32" y="10"/>
                  </a:lnTo>
                  <a:lnTo>
                    <a:pt x="22" y="6"/>
                  </a:lnTo>
                  <a:lnTo>
                    <a:pt x="11" y="0"/>
                  </a:lnTo>
                  <a:lnTo>
                    <a:pt x="0" y="16"/>
                  </a:lnTo>
                  <a:close/>
                </a:path>
              </a:pathLst>
            </a:custGeom>
            <a:solidFill>
              <a:srgbClr val="000000"/>
            </a:solidFill>
            <a:ln w="9525">
              <a:noFill/>
              <a:round/>
            </a:ln>
          </p:spPr>
          <p:txBody>
            <a:bodyPr/>
            <a:lstStyle/>
            <a:p>
              <a:endParaRPr lang="zh-CN" altLang="en-US"/>
            </a:p>
          </p:txBody>
        </p:sp>
        <p:sp>
          <p:nvSpPr>
            <p:cNvPr id="17944" name="Freeform 683"/>
            <p:cNvSpPr/>
            <p:nvPr/>
          </p:nvSpPr>
          <p:spPr bwMode="auto">
            <a:xfrm>
              <a:off x="1663" y="1863"/>
              <a:ext cx="13" cy="32"/>
            </a:xfrm>
            <a:custGeom>
              <a:avLst/>
              <a:gdLst>
                <a:gd name="T0" fmla="*/ 1 w 26"/>
                <a:gd name="T1" fmla="*/ 0 h 64"/>
                <a:gd name="T2" fmla="*/ 1 w 26"/>
                <a:gd name="T3" fmla="*/ 0 h 64"/>
                <a:gd name="T4" fmla="*/ 1 w 26"/>
                <a:gd name="T5" fmla="*/ 1 h 64"/>
                <a:gd name="T6" fmla="*/ 1 w 26"/>
                <a:gd name="T7" fmla="*/ 1 h 64"/>
                <a:gd name="T8" fmla="*/ 0 w 26"/>
                <a:gd name="T9" fmla="*/ 1 h 64"/>
                <a:gd name="T10" fmla="*/ 0 w 26"/>
                <a:gd name="T11" fmla="*/ 1 h 64"/>
                <a:gd name="T12" fmla="*/ 0 w 26"/>
                <a:gd name="T13" fmla="*/ 1 h 64"/>
                <a:gd name="T14" fmla="*/ 1 w 26"/>
                <a:gd name="T15" fmla="*/ 1 h 64"/>
                <a:gd name="T16" fmla="*/ 1 w 26"/>
                <a:gd name="T17" fmla="*/ 1 h 64"/>
                <a:gd name="T18" fmla="*/ 1 w 26"/>
                <a:gd name="T19" fmla="*/ 1 h 64"/>
                <a:gd name="T20" fmla="*/ 1 w 26"/>
                <a:gd name="T21" fmla="*/ 1 h 64"/>
                <a:gd name="T22" fmla="*/ 1 w 26"/>
                <a:gd name="T23" fmla="*/ 1 h 64"/>
                <a:gd name="T24" fmla="*/ 1 w 26"/>
                <a:gd name="T25" fmla="*/ 1 h 64"/>
                <a:gd name="T26" fmla="*/ 1 w 26"/>
                <a:gd name="T27" fmla="*/ 1 h 64"/>
                <a:gd name="T28" fmla="*/ 1 w 26"/>
                <a:gd name="T29" fmla="*/ 1 h 64"/>
                <a:gd name="T30" fmla="*/ 1 w 26"/>
                <a:gd name="T31" fmla="*/ 1 h 64"/>
                <a:gd name="T32" fmla="*/ 1 w 26"/>
                <a:gd name="T33" fmla="*/ 1 h 64"/>
                <a:gd name="T34" fmla="*/ 1 w 26"/>
                <a:gd name="T35" fmla="*/ 1 h 64"/>
                <a:gd name="T36" fmla="*/ 1 w 26"/>
                <a:gd name="T37" fmla="*/ 1 h 64"/>
                <a:gd name="T38" fmla="*/ 1 w 26"/>
                <a:gd name="T39" fmla="*/ 1 h 64"/>
                <a:gd name="T40" fmla="*/ 1 w 26"/>
                <a:gd name="T41" fmla="*/ 0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
                <a:gd name="T64" fmla="*/ 0 h 64"/>
                <a:gd name="T65" fmla="*/ 26 w 26"/>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 h="64">
                  <a:moveTo>
                    <a:pt x="18" y="0"/>
                  </a:moveTo>
                  <a:lnTo>
                    <a:pt x="18" y="0"/>
                  </a:lnTo>
                  <a:lnTo>
                    <a:pt x="9" y="4"/>
                  </a:lnTo>
                  <a:lnTo>
                    <a:pt x="4" y="12"/>
                  </a:lnTo>
                  <a:lnTo>
                    <a:pt x="0" y="20"/>
                  </a:lnTo>
                  <a:lnTo>
                    <a:pt x="0" y="31"/>
                  </a:lnTo>
                  <a:lnTo>
                    <a:pt x="0" y="39"/>
                  </a:lnTo>
                  <a:lnTo>
                    <a:pt x="4" y="50"/>
                  </a:lnTo>
                  <a:lnTo>
                    <a:pt x="8" y="57"/>
                  </a:lnTo>
                  <a:lnTo>
                    <a:pt x="15" y="64"/>
                  </a:lnTo>
                  <a:lnTo>
                    <a:pt x="26" y="48"/>
                  </a:lnTo>
                  <a:lnTo>
                    <a:pt x="24" y="46"/>
                  </a:lnTo>
                  <a:lnTo>
                    <a:pt x="22" y="41"/>
                  </a:lnTo>
                  <a:lnTo>
                    <a:pt x="21" y="37"/>
                  </a:lnTo>
                  <a:lnTo>
                    <a:pt x="21" y="31"/>
                  </a:lnTo>
                  <a:lnTo>
                    <a:pt x="21" y="25"/>
                  </a:lnTo>
                  <a:lnTo>
                    <a:pt x="22" y="22"/>
                  </a:lnTo>
                  <a:lnTo>
                    <a:pt x="23" y="18"/>
                  </a:lnTo>
                  <a:lnTo>
                    <a:pt x="18" y="0"/>
                  </a:lnTo>
                  <a:close/>
                </a:path>
              </a:pathLst>
            </a:custGeom>
            <a:solidFill>
              <a:srgbClr val="000000"/>
            </a:solidFill>
            <a:ln w="9525">
              <a:noFill/>
              <a:round/>
            </a:ln>
          </p:spPr>
          <p:txBody>
            <a:bodyPr/>
            <a:lstStyle/>
            <a:p>
              <a:endParaRPr lang="zh-CN" altLang="en-US"/>
            </a:p>
          </p:txBody>
        </p:sp>
        <p:sp>
          <p:nvSpPr>
            <p:cNvPr id="17945" name="Freeform 684"/>
            <p:cNvSpPr/>
            <p:nvPr/>
          </p:nvSpPr>
          <p:spPr bwMode="auto">
            <a:xfrm>
              <a:off x="1677" y="1817"/>
              <a:ext cx="7" cy="11"/>
            </a:xfrm>
            <a:custGeom>
              <a:avLst/>
              <a:gdLst>
                <a:gd name="T0" fmla="*/ 1 w 13"/>
                <a:gd name="T1" fmla="*/ 1 h 21"/>
                <a:gd name="T2" fmla="*/ 1 w 13"/>
                <a:gd name="T3" fmla="*/ 1 h 21"/>
                <a:gd name="T4" fmla="*/ 1 w 13"/>
                <a:gd name="T5" fmla="*/ 1 h 21"/>
                <a:gd name="T6" fmla="*/ 1 w 13"/>
                <a:gd name="T7" fmla="*/ 1 h 21"/>
                <a:gd name="T8" fmla="*/ 0 w 13"/>
                <a:gd name="T9" fmla="*/ 0 h 21"/>
                <a:gd name="T10" fmla="*/ 1 w 13"/>
                <a:gd name="T11" fmla="*/ 1 h 21"/>
                <a:gd name="T12" fmla="*/ 0 60000 65536"/>
                <a:gd name="T13" fmla="*/ 0 60000 65536"/>
                <a:gd name="T14" fmla="*/ 0 60000 65536"/>
                <a:gd name="T15" fmla="*/ 0 60000 65536"/>
                <a:gd name="T16" fmla="*/ 0 60000 65536"/>
                <a:gd name="T17" fmla="*/ 0 60000 65536"/>
                <a:gd name="T18" fmla="*/ 0 w 13"/>
                <a:gd name="T19" fmla="*/ 0 h 21"/>
                <a:gd name="T20" fmla="*/ 13 w 1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3" h="21">
                  <a:moveTo>
                    <a:pt x="6" y="21"/>
                  </a:moveTo>
                  <a:lnTo>
                    <a:pt x="13" y="15"/>
                  </a:lnTo>
                  <a:lnTo>
                    <a:pt x="13" y="7"/>
                  </a:lnTo>
                  <a:lnTo>
                    <a:pt x="9" y="1"/>
                  </a:lnTo>
                  <a:lnTo>
                    <a:pt x="0" y="0"/>
                  </a:lnTo>
                  <a:lnTo>
                    <a:pt x="6" y="21"/>
                  </a:lnTo>
                  <a:close/>
                </a:path>
              </a:pathLst>
            </a:custGeom>
            <a:solidFill>
              <a:srgbClr val="000000"/>
            </a:solidFill>
            <a:ln w="9525">
              <a:noFill/>
              <a:round/>
            </a:ln>
          </p:spPr>
          <p:txBody>
            <a:bodyPr/>
            <a:lstStyle/>
            <a:p>
              <a:endParaRPr lang="zh-CN" altLang="en-US"/>
            </a:p>
          </p:txBody>
        </p:sp>
        <p:sp>
          <p:nvSpPr>
            <p:cNvPr id="17946" name="Freeform 685"/>
            <p:cNvSpPr/>
            <p:nvPr/>
          </p:nvSpPr>
          <p:spPr bwMode="auto">
            <a:xfrm>
              <a:off x="1582" y="1803"/>
              <a:ext cx="98" cy="25"/>
            </a:xfrm>
            <a:custGeom>
              <a:avLst/>
              <a:gdLst>
                <a:gd name="T0" fmla="*/ 0 w 197"/>
                <a:gd name="T1" fmla="*/ 0 h 51"/>
                <a:gd name="T2" fmla="*/ 0 w 197"/>
                <a:gd name="T3" fmla="*/ 0 h 51"/>
                <a:gd name="T4" fmla="*/ 0 w 197"/>
                <a:gd name="T5" fmla="*/ 0 h 51"/>
                <a:gd name="T6" fmla="*/ 0 w 197"/>
                <a:gd name="T7" fmla="*/ 0 h 51"/>
                <a:gd name="T8" fmla="*/ 0 w 197"/>
                <a:gd name="T9" fmla="*/ 0 h 51"/>
                <a:gd name="T10" fmla="*/ 0 w 197"/>
                <a:gd name="T11" fmla="*/ 0 h 51"/>
                <a:gd name="T12" fmla="*/ 0 w 197"/>
                <a:gd name="T13" fmla="*/ 0 h 51"/>
                <a:gd name="T14" fmla="*/ 0 w 197"/>
                <a:gd name="T15" fmla="*/ 0 h 51"/>
                <a:gd name="T16" fmla="*/ 0 w 197"/>
                <a:gd name="T17" fmla="*/ 0 h 51"/>
                <a:gd name="T18" fmla="*/ 0 w 197"/>
                <a:gd name="T19" fmla="*/ 0 h 51"/>
                <a:gd name="T20" fmla="*/ 0 w 197"/>
                <a:gd name="T21" fmla="*/ 0 h 51"/>
                <a:gd name="T22" fmla="*/ 0 w 197"/>
                <a:gd name="T23" fmla="*/ 0 h 51"/>
                <a:gd name="T24" fmla="*/ 0 w 197"/>
                <a:gd name="T25" fmla="*/ 0 h 51"/>
                <a:gd name="T26" fmla="*/ 0 w 197"/>
                <a:gd name="T27" fmla="*/ 0 h 51"/>
                <a:gd name="T28" fmla="*/ 0 w 197"/>
                <a:gd name="T29" fmla="*/ 0 h 51"/>
                <a:gd name="T30" fmla="*/ 0 w 197"/>
                <a:gd name="T31" fmla="*/ 0 h 51"/>
                <a:gd name="T32" fmla="*/ 0 w 197"/>
                <a:gd name="T33" fmla="*/ 0 h 51"/>
                <a:gd name="T34" fmla="*/ 0 w 197"/>
                <a:gd name="T35" fmla="*/ 0 h 51"/>
                <a:gd name="T36" fmla="*/ 0 w 197"/>
                <a:gd name="T37" fmla="*/ 0 h 51"/>
                <a:gd name="T38" fmla="*/ 0 w 197"/>
                <a:gd name="T39" fmla="*/ 0 h 51"/>
                <a:gd name="T40" fmla="*/ 0 w 197"/>
                <a:gd name="T41" fmla="*/ 0 h 51"/>
                <a:gd name="T42" fmla="*/ 0 w 197"/>
                <a:gd name="T43" fmla="*/ 0 h 51"/>
                <a:gd name="T44" fmla="*/ 0 w 197"/>
                <a:gd name="T45" fmla="*/ 0 h 51"/>
                <a:gd name="T46" fmla="*/ 0 w 197"/>
                <a:gd name="T47" fmla="*/ 0 h 51"/>
                <a:gd name="T48" fmla="*/ 0 w 197"/>
                <a:gd name="T49" fmla="*/ 0 h 51"/>
                <a:gd name="T50" fmla="*/ 0 w 197"/>
                <a:gd name="T51" fmla="*/ 0 h 51"/>
                <a:gd name="T52" fmla="*/ 0 w 197"/>
                <a:gd name="T53" fmla="*/ 0 h 51"/>
                <a:gd name="T54" fmla="*/ 0 w 197"/>
                <a:gd name="T55" fmla="*/ 0 h 51"/>
                <a:gd name="T56" fmla="*/ 0 w 197"/>
                <a:gd name="T57" fmla="*/ 0 h 51"/>
                <a:gd name="T58" fmla="*/ 0 w 197"/>
                <a:gd name="T59" fmla="*/ 0 h 51"/>
                <a:gd name="T60" fmla="*/ 0 w 197"/>
                <a:gd name="T61" fmla="*/ 0 h 51"/>
                <a:gd name="T62" fmla="*/ 0 w 197"/>
                <a:gd name="T63" fmla="*/ 0 h 51"/>
                <a:gd name="T64" fmla="*/ 0 w 197"/>
                <a:gd name="T65" fmla="*/ 0 h 51"/>
                <a:gd name="T66" fmla="*/ 0 w 197"/>
                <a:gd name="T67" fmla="*/ 0 h 51"/>
                <a:gd name="T68" fmla="*/ 0 w 197"/>
                <a:gd name="T69" fmla="*/ 0 h 51"/>
                <a:gd name="T70" fmla="*/ 0 w 197"/>
                <a:gd name="T71" fmla="*/ 0 h 51"/>
                <a:gd name="T72" fmla="*/ 0 w 197"/>
                <a:gd name="T73" fmla="*/ 0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7"/>
                <a:gd name="T112" fmla="*/ 0 h 51"/>
                <a:gd name="T113" fmla="*/ 197 w 197"/>
                <a:gd name="T114" fmla="*/ 51 h 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7" h="51">
                  <a:moveTo>
                    <a:pt x="0" y="21"/>
                  </a:moveTo>
                  <a:lnTo>
                    <a:pt x="1" y="21"/>
                  </a:lnTo>
                  <a:lnTo>
                    <a:pt x="9" y="23"/>
                  </a:lnTo>
                  <a:lnTo>
                    <a:pt x="18" y="24"/>
                  </a:lnTo>
                  <a:lnTo>
                    <a:pt x="29" y="27"/>
                  </a:lnTo>
                  <a:lnTo>
                    <a:pt x="41" y="30"/>
                  </a:lnTo>
                  <a:lnTo>
                    <a:pt x="55" y="32"/>
                  </a:lnTo>
                  <a:lnTo>
                    <a:pt x="70" y="36"/>
                  </a:lnTo>
                  <a:lnTo>
                    <a:pt x="86" y="38"/>
                  </a:lnTo>
                  <a:lnTo>
                    <a:pt x="100" y="40"/>
                  </a:lnTo>
                  <a:lnTo>
                    <a:pt x="115" y="44"/>
                  </a:lnTo>
                  <a:lnTo>
                    <a:pt x="132" y="46"/>
                  </a:lnTo>
                  <a:lnTo>
                    <a:pt x="146" y="47"/>
                  </a:lnTo>
                  <a:lnTo>
                    <a:pt x="159" y="50"/>
                  </a:lnTo>
                  <a:lnTo>
                    <a:pt x="172" y="51"/>
                  </a:lnTo>
                  <a:lnTo>
                    <a:pt x="181" y="51"/>
                  </a:lnTo>
                  <a:lnTo>
                    <a:pt x="191" y="51"/>
                  </a:lnTo>
                  <a:lnTo>
                    <a:pt x="197" y="50"/>
                  </a:lnTo>
                  <a:lnTo>
                    <a:pt x="191" y="29"/>
                  </a:lnTo>
                  <a:lnTo>
                    <a:pt x="188" y="30"/>
                  </a:lnTo>
                  <a:lnTo>
                    <a:pt x="181" y="30"/>
                  </a:lnTo>
                  <a:lnTo>
                    <a:pt x="172" y="30"/>
                  </a:lnTo>
                  <a:lnTo>
                    <a:pt x="161" y="29"/>
                  </a:lnTo>
                  <a:lnTo>
                    <a:pt x="148" y="27"/>
                  </a:lnTo>
                  <a:lnTo>
                    <a:pt x="135" y="25"/>
                  </a:lnTo>
                  <a:lnTo>
                    <a:pt x="120" y="23"/>
                  </a:lnTo>
                  <a:lnTo>
                    <a:pt x="105" y="20"/>
                  </a:lnTo>
                  <a:lnTo>
                    <a:pt x="88" y="17"/>
                  </a:lnTo>
                  <a:lnTo>
                    <a:pt x="74" y="15"/>
                  </a:lnTo>
                  <a:lnTo>
                    <a:pt x="59" y="12"/>
                  </a:lnTo>
                  <a:lnTo>
                    <a:pt x="46" y="9"/>
                  </a:lnTo>
                  <a:lnTo>
                    <a:pt x="33" y="6"/>
                  </a:lnTo>
                  <a:lnTo>
                    <a:pt x="23" y="4"/>
                  </a:lnTo>
                  <a:lnTo>
                    <a:pt x="14" y="2"/>
                  </a:lnTo>
                  <a:lnTo>
                    <a:pt x="8" y="0"/>
                  </a:lnTo>
                  <a:lnTo>
                    <a:pt x="9" y="0"/>
                  </a:lnTo>
                  <a:lnTo>
                    <a:pt x="0" y="21"/>
                  </a:lnTo>
                  <a:close/>
                </a:path>
              </a:pathLst>
            </a:custGeom>
            <a:solidFill>
              <a:srgbClr val="000000"/>
            </a:solidFill>
            <a:ln w="9525">
              <a:noFill/>
              <a:round/>
            </a:ln>
          </p:spPr>
          <p:txBody>
            <a:bodyPr/>
            <a:lstStyle/>
            <a:p>
              <a:endParaRPr lang="zh-CN" altLang="en-US"/>
            </a:p>
          </p:txBody>
        </p:sp>
        <p:sp>
          <p:nvSpPr>
            <p:cNvPr id="17947" name="Freeform 686"/>
            <p:cNvSpPr/>
            <p:nvPr/>
          </p:nvSpPr>
          <p:spPr bwMode="auto">
            <a:xfrm>
              <a:off x="1564" y="1802"/>
              <a:ext cx="22" cy="22"/>
            </a:xfrm>
            <a:custGeom>
              <a:avLst/>
              <a:gdLst>
                <a:gd name="T0" fmla="*/ 1 w 43"/>
                <a:gd name="T1" fmla="*/ 0 h 45"/>
                <a:gd name="T2" fmla="*/ 1 w 43"/>
                <a:gd name="T3" fmla="*/ 0 h 45"/>
                <a:gd name="T4" fmla="*/ 1 w 43"/>
                <a:gd name="T5" fmla="*/ 0 h 45"/>
                <a:gd name="T6" fmla="*/ 1 w 43"/>
                <a:gd name="T7" fmla="*/ 0 h 45"/>
                <a:gd name="T8" fmla="*/ 1 w 43"/>
                <a:gd name="T9" fmla="*/ 0 h 45"/>
                <a:gd name="T10" fmla="*/ 1 w 43"/>
                <a:gd name="T11" fmla="*/ 0 h 45"/>
                <a:gd name="T12" fmla="*/ 1 w 43"/>
                <a:gd name="T13" fmla="*/ 0 h 45"/>
                <a:gd name="T14" fmla="*/ 1 w 43"/>
                <a:gd name="T15" fmla="*/ 0 h 45"/>
                <a:gd name="T16" fmla="*/ 1 w 43"/>
                <a:gd name="T17" fmla="*/ 0 h 45"/>
                <a:gd name="T18" fmla="*/ 1 w 43"/>
                <a:gd name="T19" fmla="*/ 0 h 45"/>
                <a:gd name="T20" fmla="*/ 1 w 43"/>
                <a:gd name="T21" fmla="*/ 0 h 45"/>
                <a:gd name="T22" fmla="*/ 1 w 43"/>
                <a:gd name="T23" fmla="*/ 0 h 45"/>
                <a:gd name="T24" fmla="*/ 1 w 43"/>
                <a:gd name="T25" fmla="*/ 0 h 45"/>
                <a:gd name="T26" fmla="*/ 1 w 43"/>
                <a:gd name="T27" fmla="*/ 0 h 45"/>
                <a:gd name="T28" fmla="*/ 1 w 43"/>
                <a:gd name="T29" fmla="*/ 0 h 45"/>
                <a:gd name="T30" fmla="*/ 0 w 43"/>
                <a:gd name="T31" fmla="*/ 0 h 45"/>
                <a:gd name="T32" fmla="*/ 0 w 43"/>
                <a:gd name="T33" fmla="*/ 0 h 45"/>
                <a:gd name="T34" fmla="*/ 1 w 43"/>
                <a:gd name="T35" fmla="*/ 0 h 45"/>
                <a:gd name="T36" fmla="*/ 1 w 43"/>
                <a:gd name="T37" fmla="*/ 0 h 45"/>
                <a:gd name="T38" fmla="*/ 1 w 43"/>
                <a:gd name="T39" fmla="*/ 0 h 45"/>
                <a:gd name="T40" fmla="*/ 1 w 43"/>
                <a:gd name="T41" fmla="*/ 0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45"/>
                <a:gd name="T65" fmla="*/ 43 w 43"/>
                <a:gd name="T66" fmla="*/ 45 h 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45">
                  <a:moveTo>
                    <a:pt x="24" y="24"/>
                  </a:moveTo>
                  <a:lnTo>
                    <a:pt x="23" y="24"/>
                  </a:lnTo>
                  <a:lnTo>
                    <a:pt x="20" y="23"/>
                  </a:lnTo>
                  <a:lnTo>
                    <a:pt x="20" y="22"/>
                  </a:lnTo>
                  <a:lnTo>
                    <a:pt x="20" y="25"/>
                  </a:lnTo>
                  <a:lnTo>
                    <a:pt x="22" y="23"/>
                  </a:lnTo>
                  <a:lnTo>
                    <a:pt x="23" y="22"/>
                  </a:lnTo>
                  <a:lnTo>
                    <a:pt x="25" y="21"/>
                  </a:lnTo>
                  <a:lnTo>
                    <a:pt x="27" y="21"/>
                  </a:lnTo>
                  <a:lnTo>
                    <a:pt x="34" y="23"/>
                  </a:lnTo>
                  <a:lnTo>
                    <a:pt x="43" y="2"/>
                  </a:lnTo>
                  <a:lnTo>
                    <a:pt x="32" y="0"/>
                  </a:lnTo>
                  <a:lnTo>
                    <a:pt x="20" y="0"/>
                  </a:lnTo>
                  <a:lnTo>
                    <a:pt x="9" y="3"/>
                  </a:lnTo>
                  <a:lnTo>
                    <a:pt x="3" y="11"/>
                  </a:lnTo>
                  <a:lnTo>
                    <a:pt x="0" y="18"/>
                  </a:lnTo>
                  <a:lnTo>
                    <a:pt x="0" y="31"/>
                  </a:lnTo>
                  <a:lnTo>
                    <a:pt x="7" y="39"/>
                  </a:lnTo>
                  <a:lnTo>
                    <a:pt x="16" y="45"/>
                  </a:lnTo>
                  <a:lnTo>
                    <a:pt x="15" y="45"/>
                  </a:lnTo>
                  <a:lnTo>
                    <a:pt x="24" y="24"/>
                  </a:lnTo>
                  <a:close/>
                </a:path>
              </a:pathLst>
            </a:custGeom>
            <a:solidFill>
              <a:srgbClr val="000000"/>
            </a:solidFill>
            <a:ln w="9525">
              <a:noFill/>
              <a:round/>
            </a:ln>
          </p:spPr>
          <p:txBody>
            <a:bodyPr/>
            <a:lstStyle/>
            <a:p>
              <a:endParaRPr lang="zh-CN" altLang="en-US"/>
            </a:p>
          </p:txBody>
        </p:sp>
        <p:sp>
          <p:nvSpPr>
            <p:cNvPr id="17948" name="Freeform 687"/>
            <p:cNvSpPr/>
            <p:nvPr/>
          </p:nvSpPr>
          <p:spPr bwMode="auto">
            <a:xfrm>
              <a:off x="1572" y="1807"/>
              <a:ext cx="21" cy="18"/>
            </a:xfrm>
            <a:custGeom>
              <a:avLst/>
              <a:gdLst>
                <a:gd name="T0" fmla="*/ 1 w 42"/>
                <a:gd name="T1" fmla="*/ 0 h 37"/>
                <a:gd name="T2" fmla="*/ 1 w 42"/>
                <a:gd name="T3" fmla="*/ 0 h 37"/>
                <a:gd name="T4" fmla="*/ 1 w 42"/>
                <a:gd name="T5" fmla="*/ 0 h 37"/>
                <a:gd name="T6" fmla="*/ 1 w 42"/>
                <a:gd name="T7" fmla="*/ 0 h 37"/>
                <a:gd name="T8" fmla="*/ 1 w 42"/>
                <a:gd name="T9" fmla="*/ 0 h 37"/>
                <a:gd name="T10" fmla="*/ 1 w 42"/>
                <a:gd name="T11" fmla="*/ 0 h 37"/>
                <a:gd name="T12" fmla="*/ 1 w 42"/>
                <a:gd name="T13" fmla="*/ 0 h 37"/>
                <a:gd name="T14" fmla="*/ 1 w 42"/>
                <a:gd name="T15" fmla="*/ 0 h 37"/>
                <a:gd name="T16" fmla="*/ 1 w 42"/>
                <a:gd name="T17" fmla="*/ 0 h 37"/>
                <a:gd name="T18" fmla="*/ 0 w 42"/>
                <a:gd name="T19" fmla="*/ 0 h 37"/>
                <a:gd name="T20" fmla="*/ 1 w 42"/>
                <a:gd name="T21" fmla="*/ 0 h 37"/>
                <a:gd name="T22" fmla="*/ 1 w 42"/>
                <a:gd name="T23" fmla="*/ 0 h 37"/>
                <a:gd name="T24" fmla="*/ 1 w 42"/>
                <a:gd name="T25" fmla="*/ 0 h 37"/>
                <a:gd name="T26" fmla="*/ 1 w 42"/>
                <a:gd name="T27" fmla="*/ 0 h 37"/>
                <a:gd name="T28" fmla="*/ 1 w 42"/>
                <a:gd name="T29" fmla="*/ 0 h 37"/>
                <a:gd name="T30" fmla="*/ 1 w 42"/>
                <a:gd name="T31" fmla="*/ 0 h 37"/>
                <a:gd name="T32" fmla="*/ 1 w 42"/>
                <a:gd name="T33" fmla="*/ 0 h 37"/>
                <a:gd name="T34" fmla="*/ 1 w 42"/>
                <a:gd name="T35" fmla="*/ 0 h 37"/>
                <a:gd name="T36" fmla="*/ 1 w 42"/>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37"/>
                <a:gd name="T59" fmla="*/ 42 w 42"/>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37">
                  <a:moveTo>
                    <a:pt x="42" y="0"/>
                  </a:moveTo>
                  <a:lnTo>
                    <a:pt x="28" y="0"/>
                  </a:lnTo>
                  <a:lnTo>
                    <a:pt x="19" y="2"/>
                  </a:lnTo>
                  <a:lnTo>
                    <a:pt x="10" y="7"/>
                  </a:lnTo>
                  <a:lnTo>
                    <a:pt x="5" y="15"/>
                  </a:lnTo>
                  <a:lnTo>
                    <a:pt x="5" y="17"/>
                  </a:lnTo>
                  <a:lnTo>
                    <a:pt x="7" y="16"/>
                  </a:lnTo>
                  <a:lnTo>
                    <a:pt x="9" y="16"/>
                  </a:lnTo>
                  <a:lnTo>
                    <a:pt x="9" y="15"/>
                  </a:lnTo>
                  <a:lnTo>
                    <a:pt x="0" y="36"/>
                  </a:lnTo>
                  <a:lnTo>
                    <a:pt x="9" y="37"/>
                  </a:lnTo>
                  <a:lnTo>
                    <a:pt x="18" y="35"/>
                  </a:lnTo>
                  <a:lnTo>
                    <a:pt x="24" y="29"/>
                  </a:lnTo>
                  <a:lnTo>
                    <a:pt x="26" y="24"/>
                  </a:lnTo>
                  <a:lnTo>
                    <a:pt x="26" y="23"/>
                  </a:lnTo>
                  <a:lnTo>
                    <a:pt x="31" y="21"/>
                  </a:lnTo>
                  <a:lnTo>
                    <a:pt x="40" y="21"/>
                  </a:lnTo>
                  <a:lnTo>
                    <a:pt x="42" y="0"/>
                  </a:lnTo>
                  <a:close/>
                </a:path>
              </a:pathLst>
            </a:custGeom>
            <a:solidFill>
              <a:srgbClr val="000000"/>
            </a:solidFill>
            <a:ln w="9525">
              <a:noFill/>
              <a:round/>
            </a:ln>
          </p:spPr>
          <p:txBody>
            <a:bodyPr/>
            <a:lstStyle/>
            <a:p>
              <a:endParaRPr lang="zh-CN" altLang="en-US"/>
            </a:p>
          </p:txBody>
        </p:sp>
        <p:sp>
          <p:nvSpPr>
            <p:cNvPr id="17949" name="Freeform 688"/>
            <p:cNvSpPr/>
            <p:nvPr/>
          </p:nvSpPr>
          <p:spPr bwMode="auto">
            <a:xfrm>
              <a:off x="1592" y="1807"/>
              <a:ext cx="6" cy="10"/>
            </a:xfrm>
            <a:custGeom>
              <a:avLst/>
              <a:gdLst>
                <a:gd name="T0" fmla="*/ 0 w 11"/>
                <a:gd name="T1" fmla="*/ 0 h 21"/>
                <a:gd name="T2" fmla="*/ 1 w 11"/>
                <a:gd name="T3" fmla="*/ 0 h 21"/>
                <a:gd name="T4" fmla="*/ 1 w 11"/>
                <a:gd name="T5" fmla="*/ 0 h 21"/>
                <a:gd name="T6" fmla="*/ 1 w 11"/>
                <a:gd name="T7" fmla="*/ 0 h 21"/>
                <a:gd name="T8" fmla="*/ 1 w 11"/>
                <a:gd name="T9" fmla="*/ 0 h 21"/>
                <a:gd name="T10" fmla="*/ 0 w 11"/>
                <a:gd name="T11" fmla="*/ 0 h 21"/>
                <a:gd name="T12" fmla="*/ 0 60000 65536"/>
                <a:gd name="T13" fmla="*/ 0 60000 65536"/>
                <a:gd name="T14" fmla="*/ 0 60000 65536"/>
                <a:gd name="T15" fmla="*/ 0 60000 65536"/>
                <a:gd name="T16" fmla="*/ 0 60000 65536"/>
                <a:gd name="T17" fmla="*/ 0 60000 65536"/>
                <a:gd name="T18" fmla="*/ 0 w 11"/>
                <a:gd name="T19" fmla="*/ 0 h 21"/>
                <a:gd name="T20" fmla="*/ 11 w 1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1" h="21">
                  <a:moveTo>
                    <a:pt x="0" y="21"/>
                  </a:moveTo>
                  <a:lnTo>
                    <a:pt x="8" y="18"/>
                  </a:lnTo>
                  <a:lnTo>
                    <a:pt x="11" y="12"/>
                  </a:lnTo>
                  <a:lnTo>
                    <a:pt x="9" y="4"/>
                  </a:lnTo>
                  <a:lnTo>
                    <a:pt x="2" y="0"/>
                  </a:lnTo>
                  <a:lnTo>
                    <a:pt x="0" y="21"/>
                  </a:lnTo>
                  <a:close/>
                </a:path>
              </a:pathLst>
            </a:custGeom>
            <a:solidFill>
              <a:srgbClr val="000000"/>
            </a:solidFill>
            <a:ln w="9525">
              <a:noFill/>
              <a:round/>
            </a:ln>
          </p:spPr>
          <p:txBody>
            <a:bodyPr/>
            <a:lstStyle/>
            <a:p>
              <a:endParaRPr lang="zh-CN" altLang="en-US"/>
            </a:p>
          </p:txBody>
        </p:sp>
      </p:grpSp>
      <p:grpSp>
        <p:nvGrpSpPr>
          <p:cNvPr id="210899" name="Group 979"/>
          <p:cNvGrpSpPr/>
          <p:nvPr/>
        </p:nvGrpSpPr>
        <p:grpSpPr bwMode="auto">
          <a:xfrm>
            <a:off x="533400" y="1066800"/>
            <a:ext cx="1216025" cy="1089025"/>
            <a:chOff x="442" y="948"/>
            <a:chExt cx="766" cy="686"/>
          </a:xfrm>
        </p:grpSpPr>
        <p:sp>
          <p:nvSpPr>
            <p:cNvPr id="17679" name="Freeform 956"/>
            <p:cNvSpPr/>
            <p:nvPr/>
          </p:nvSpPr>
          <p:spPr bwMode="auto">
            <a:xfrm>
              <a:off x="446" y="952"/>
              <a:ext cx="647" cy="569"/>
            </a:xfrm>
            <a:custGeom>
              <a:avLst/>
              <a:gdLst>
                <a:gd name="T0" fmla="*/ 0 w 1295"/>
                <a:gd name="T1" fmla="*/ 0 h 1140"/>
                <a:gd name="T2" fmla="*/ 0 w 1295"/>
                <a:gd name="T3" fmla="*/ 0 h 1140"/>
                <a:gd name="T4" fmla="*/ 0 w 1295"/>
                <a:gd name="T5" fmla="*/ 0 h 1140"/>
                <a:gd name="T6" fmla="*/ 0 w 1295"/>
                <a:gd name="T7" fmla="*/ 0 h 1140"/>
                <a:gd name="T8" fmla="*/ 0 w 1295"/>
                <a:gd name="T9" fmla="*/ 0 h 1140"/>
                <a:gd name="T10" fmla="*/ 0 w 1295"/>
                <a:gd name="T11" fmla="*/ 0 h 1140"/>
                <a:gd name="T12" fmla="*/ 0 w 1295"/>
                <a:gd name="T13" fmla="*/ 0 h 1140"/>
                <a:gd name="T14" fmla="*/ 0 w 1295"/>
                <a:gd name="T15" fmla="*/ 0 h 1140"/>
                <a:gd name="T16" fmla="*/ 0 w 1295"/>
                <a:gd name="T17" fmla="*/ 0 h 1140"/>
                <a:gd name="T18" fmla="*/ 0 w 1295"/>
                <a:gd name="T19" fmla="*/ 0 h 1140"/>
                <a:gd name="T20" fmla="*/ 0 w 1295"/>
                <a:gd name="T21" fmla="*/ 0 h 1140"/>
                <a:gd name="T22" fmla="*/ 0 w 1295"/>
                <a:gd name="T23" fmla="*/ 0 h 1140"/>
                <a:gd name="T24" fmla="*/ 0 w 1295"/>
                <a:gd name="T25" fmla="*/ 0 h 1140"/>
                <a:gd name="T26" fmla="*/ 0 w 1295"/>
                <a:gd name="T27" fmla="*/ 0 h 1140"/>
                <a:gd name="T28" fmla="*/ 0 w 1295"/>
                <a:gd name="T29" fmla="*/ 0 h 1140"/>
                <a:gd name="T30" fmla="*/ 0 w 1295"/>
                <a:gd name="T31" fmla="*/ 0 h 1140"/>
                <a:gd name="T32" fmla="*/ 0 w 1295"/>
                <a:gd name="T33" fmla="*/ 0 h 1140"/>
                <a:gd name="T34" fmla="*/ 0 w 1295"/>
                <a:gd name="T35" fmla="*/ 0 h 1140"/>
                <a:gd name="T36" fmla="*/ 0 w 1295"/>
                <a:gd name="T37" fmla="*/ 0 h 1140"/>
                <a:gd name="T38" fmla="*/ 0 w 1295"/>
                <a:gd name="T39" fmla="*/ 0 h 1140"/>
                <a:gd name="T40" fmla="*/ 0 w 1295"/>
                <a:gd name="T41" fmla="*/ 0 h 1140"/>
                <a:gd name="T42" fmla="*/ 0 w 1295"/>
                <a:gd name="T43" fmla="*/ 0 h 1140"/>
                <a:gd name="T44" fmla="*/ 0 w 1295"/>
                <a:gd name="T45" fmla="*/ 0 h 1140"/>
                <a:gd name="T46" fmla="*/ 0 w 1295"/>
                <a:gd name="T47" fmla="*/ 0 h 1140"/>
                <a:gd name="T48" fmla="*/ 0 w 1295"/>
                <a:gd name="T49" fmla="*/ 0 h 1140"/>
                <a:gd name="T50" fmla="*/ 0 w 1295"/>
                <a:gd name="T51" fmla="*/ 0 h 1140"/>
                <a:gd name="T52" fmla="*/ 0 w 1295"/>
                <a:gd name="T53" fmla="*/ 0 h 1140"/>
                <a:gd name="T54" fmla="*/ 0 w 1295"/>
                <a:gd name="T55" fmla="*/ 0 h 1140"/>
                <a:gd name="T56" fmla="*/ 0 w 1295"/>
                <a:gd name="T57" fmla="*/ 0 h 1140"/>
                <a:gd name="T58" fmla="*/ 0 w 1295"/>
                <a:gd name="T59" fmla="*/ 0 h 1140"/>
                <a:gd name="T60" fmla="*/ 0 w 1295"/>
                <a:gd name="T61" fmla="*/ 0 h 1140"/>
                <a:gd name="T62" fmla="*/ 0 w 1295"/>
                <a:gd name="T63" fmla="*/ 0 h 11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95"/>
                <a:gd name="T97" fmla="*/ 0 h 1140"/>
                <a:gd name="T98" fmla="*/ 1295 w 1295"/>
                <a:gd name="T99" fmla="*/ 1140 h 11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95" h="1140">
                  <a:moveTo>
                    <a:pt x="647" y="0"/>
                  </a:moveTo>
                  <a:lnTo>
                    <a:pt x="713" y="4"/>
                  </a:lnTo>
                  <a:lnTo>
                    <a:pt x="776" y="12"/>
                  </a:lnTo>
                  <a:lnTo>
                    <a:pt x="839" y="26"/>
                  </a:lnTo>
                  <a:lnTo>
                    <a:pt x="898" y="45"/>
                  </a:lnTo>
                  <a:lnTo>
                    <a:pt x="955" y="69"/>
                  </a:lnTo>
                  <a:lnTo>
                    <a:pt x="1009" y="98"/>
                  </a:lnTo>
                  <a:lnTo>
                    <a:pt x="1058" y="132"/>
                  </a:lnTo>
                  <a:lnTo>
                    <a:pt x="1105" y="168"/>
                  </a:lnTo>
                  <a:lnTo>
                    <a:pt x="1147" y="209"/>
                  </a:lnTo>
                  <a:lnTo>
                    <a:pt x="1183" y="252"/>
                  </a:lnTo>
                  <a:lnTo>
                    <a:pt x="1217" y="299"/>
                  </a:lnTo>
                  <a:lnTo>
                    <a:pt x="1244" y="349"/>
                  </a:lnTo>
                  <a:lnTo>
                    <a:pt x="1266" y="402"/>
                  </a:lnTo>
                  <a:lnTo>
                    <a:pt x="1281" y="456"/>
                  </a:lnTo>
                  <a:lnTo>
                    <a:pt x="1292" y="512"/>
                  </a:lnTo>
                  <a:lnTo>
                    <a:pt x="1295" y="571"/>
                  </a:lnTo>
                  <a:lnTo>
                    <a:pt x="1292" y="629"/>
                  </a:lnTo>
                  <a:lnTo>
                    <a:pt x="1281" y="686"/>
                  </a:lnTo>
                  <a:lnTo>
                    <a:pt x="1266" y="740"/>
                  </a:lnTo>
                  <a:lnTo>
                    <a:pt x="1244" y="793"/>
                  </a:lnTo>
                  <a:lnTo>
                    <a:pt x="1217" y="842"/>
                  </a:lnTo>
                  <a:lnTo>
                    <a:pt x="1183" y="889"/>
                  </a:lnTo>
                  <a:lnTo>
                    <a:pt x="1147" y="933"/>
                  </a:lnTo>
                  <a:lnTo>
                    <a:pt x="1105" y="973"/>
                  </a:lnTo>
                  <a:lnTo>
                    <a:pt x="1058" y="1010"/>
                  </a:lnTo>
                  <a:lnTo>
                    <a:pt x="1009" y="1042"/>
                  </a:lnTo>
                  <a:lnTo>
                    <a:pt x="955" y="1071"/>
                  </a:lnTo>
                  <a:lnTo>
                    <a:pt x="898" y="1095"/>
                  </a:lnTo>
                  <a:lnTo>
                    <a:pt x="839" y="1115"/>
                  </a:lnTo>
                  <a:lnTo>
                    <a:pt x="776" y="1128"/>
                  </a:lnTo>
                  <a:lnTo>
                    <a:pt x="713" y="1136"/>
                  </a:lnTo>
                  <a:lnTo>
                    <a:pt x="647" y="1140"/>
                  </a:lnTo>
                  <a:lnTo>
                    <a:pt x="580" y="1136"/>
                  </a:lnTo>
                  <a:lnTo>
                    <a:pt x="517" y="1128"/>
                  </a:lnTo>
                  <a:lnTo>
                    <a:pt x="455" y="1115"/>
                  </a:lnTo>
                  <a:lnTo>
                    <a:pt x="396" y="1095"/>
                  </a:lnTo>
                  <a:lnTo>
                    <a:pt x="339" y="1071"/>
                  </a:lnTo>
                  <a:lnTo>
                    <a:pt x="285" y="1042"/>
                  </a:lnTo>
                  <a:lnTo>
                    <a:pt x="236" y="1010"/>
                  </a:lnTo>
                  <a:lnTo>
                    <a:pt x="191" y="973"/>
                  </a:lnTo>
                  <a:lnTo>
                    <a:pt x="148" y="933"/>
                  </a:lnTo>
                  <a:lnTo>
                    <a:pt x="111" y="889"/>
                  </a:lnTo>
                  <a:lnTo>
                    <a:pt x="79" y="842"/>
                  </a:lnTo>
                  <a:lnTo>
                    <a:pt x="51" y="793"/>
                  </a:lnTo>
                  <a:lnTo>
                    <a:pt x="30" y="740"/>
                  </a:lnTo>
                  <a:lnTo>
                    <a:pt x="14" y="686"/>
                  </a:lnTo>
                  <a:lnTo>
                    <a:pt x="4" y="629"/>
                  </a:lnTo>
                  <a:lnTo>
                    <a:pt x="0" y="571"/>
                  </a:lnTo>
                  <a:lnTo>
                    <a:pt x="4" y="512"/>
                  </a:lnTo>
                  <a:lnTo>
                    <a:pt x="14" y="456"/>
                  </a:lnTo>
                  <a:lnTo>
                    <a:pt x="30" y="402"/>
                  </a:lnTo>
                  <a:lnTo>
                    <a:pt x="51" y="349"/>
                  </a:lnTo>
                  <a:lnTo>
                    <a:pt x="79" y="299"/>
                  </a:lnTo>
                  <a:lnTo>
                    <a:pt x="111" y="252"/>
                  </a:lnTo>
                  <a:lnTo>
                    <a:pt x="148" y="209"/>
                  </a:lnTo>
                  <a:lnTo>
                    <a:pt x="191" y="168"/>
                  </a:lnTo>
                  <a:lnTo>
                    <a:pt x="236" y="132"/>
                  </a:lnTo>
                  <a:lnTo>
                    <a:pt x="285" y="98"/>
                  </a:lnTo>
                  <a:lnTo>
                    <a:pt x="339" y="69"/>
                  </a:lnTo>
                  <a:lnTo>
                    <a:pt x="396" y="45"/>
                  </a:lnTo>
                  <a:lnTo>
                    <a:pt x="455" y="26"/>
                  </a:lnTo>
                  <a:lnTo>
                    <a:pt x="517" y="12"/>
                  </a:lnTo>
                  <a:lnTo>
                    <a:pt x="580" y="4"/>
                  </a:lnTo>
                  <a:lnTo>
                    <a:pt x="647" y="0"/>
                  </a:lnTo>
                  <a:close/>
                </a:path>
              </a:pathLst>
            </a:custGeom>
            <a:solidFill>
              <a:srgbClr val="FFFF00"/>
            </a:solidFill>
            <a:ln w="9525">
              <a:noFill/>
              <a:round/>
            </a:ln>
          </p:spPr>
          <p:txBody>
            <a:bodyPr/>
            <a:lstStyle/>
            <a:p>
              <a:endParaRPr lang="zh-CN" altLang="en-US"/>
            </a:p>
          </p:txBody>
        </p:sp>
        <p:sp>
          <p:nvSpPr>
            <p:cNvPr id="17680" name="Freeform 957"/>
            <p:cNvSpPr/>
            <p:nvPr/>
          </p:nvSpPr>
          <p:spPr bwMode="auto">
            <a:xfrm>
              <a:off x="769" y="948"/>
              <a:ext cx="328" cy="289"/>
            </a:xfrm>
            <a:custGeom>
              <a:avLst/>
              <a:gdLst>
                <a:gd name="T0" fmla="*/ 1 w 655"/>
                <a:gd name="T1" fmla="*/ 1 h 577"/>
                <a:gd name="T2" fmla="*/ 1 w 655"/>
                <a:gd name="T3" fmla="*/ 1 h 577"/>
                <a:gd name="T4" fmla="*/ 1 w 655"/>
                <a:gd name="T5" fmla="*/ 1 h 577"/>
                <a:gd name="T6" fmla="*/ 1 w 655"/>
                <a:gd name="T7" fmla="*/ 1 h 577"/>
                <a:gd name="T8" fmla="*/ 1 w 655"/>
                <a:gd name="T9" fmla="*/ 1 h 577"/>
                <a:gd name="T10" fmla="*/ 1 w 655"/>
                <a:gd name="T11" fmla="*/ 1 h 577"/>
                <a:gd name="T12" fmla="*/ 1 w 655"/>
                <a:gd name="T13" fmla="*/ 1 h 577"/>
                <a:gd name="T14" fmla="*/ 1 w 655"/>
                <a:gd name="T15" fmla="*/ 1 h 577"/>
                <a:gd name="T16" fmla="*/ 1 w 655"/>
                <a:gd name="T17" fmla="*/ 1 h 577"/>
                <a:gd name="T18" fmla="*/ 1 w 655"/>
                <a:gd name="T19" fmla="*/ 1 h 577"/>
                <a:gd name="T20" fmla="*/ 1 w 655"/>
                <a:gd name="T21" fmla="*/ 1 h 577"/>
                <a:gd name="T22" fmla="*/ 1 w 655"/>
                <a:gd name="T23" fmla="*/ 1 h 577"/>
                <a:gd name="T24" fmla="*/ 1 w 655"/>
                <a:gd name="T25" fmla="*/ 1 h 577"/>
                <a:gd name="T26" fmla="*/ 1 w 655"/>
                <a:gd name="T27" fmla="*/ 1 h 577"/>
                <a:gd name="T28" fmla="*/ 1 w 655"/>
                <a:gd name="T29" fmla="*/ 1 h 577"/>
                <a:gd name="T30" fmla="*/ 1 w 655"/>
                <a:gd name="T31" fmla="*/ 1 h 577"/>
                <a:gd name="T32" fmla="*/ 1 w 655"/>
                <a:gd name="T33" fmla="*/ 1 h 577"/>
                <a:gd name="T34" fmla="*/ 0 w 655"/>
                <a:gd name="T35" fmla="*/ 0 h 577"/>
                <a:gd name="T36" fmla="*/ 0 w 655"/>
                <a:gd name="T37" fmla="*/ 1 h 577"/>
                <a:gd name="T38" fmla="*/ 1 w 655"/>
                <a:gd name="T39" fmla="*/ 1 h 577"/>
                <a:gd name="T40" fmla="*/ 1 w 655"/>
                <a:gd name="T41" fmla="*/ 1 h 577"/>
                <a:gd name="T42" fmla="*/ 1 w 655"/>
                <a:gd name="T43" fmla="*/ 1 h 577"/>
                <a:gd name="T44" fmla="*/ 1 w 655"/>
                <a:gd name="T45" fmla="*/ 1 h 577"/>
                <a:gd name="T46" fmla="*/ 1 w 655"/>
                <a:gd name="T47" fmla="*/ 1 h 577"/>
                <a:gd name="T48" fmla="*/ 1 w 655"/>
                <a:gd name="T49" fmla="*/ 1 h 577"/>
                <a:gd name="T50" fmla="*/ 1 w 655"/>
                <a:gd name="T51" fmla="*/ 1 h 577"/>
                <a:gd name="T52" fmla="*/ 1 w 655"/>
                <a:gd name="T53" fmla="*/ 1 h 577"/>
                <a:gd name="T54" fmla="*/ 1 w 655"/>
                <a:gd name="T55" fmla="*/ 1 h 577"/>
                <a:gd name="T56" fmla="*/ 1 w 655"/>
                <a:gd name="T57" fmla="*/ 1 h 577"/>
                <a:gd name="T58" fmla="*/ 1 w 655"/>
                <a:gd name="T59" fmla="*/ 1 h 577"/>
                <a:gd name="T60" fmla="*/ 1 w 655"/>
                <a:gd name="T61" fmla="*/ 1 h 577"/>
                <a:gd name="T62" fmla="*/ 1 w 655"/>
                <a:gd name="T63" fmla="*/ 1 h 577"/>
                <a:gd name="T64" fmla="*/ 1 w 655"/>
                <a:gd name="T65" fmla="*/ 1 h 577"/>
                <a:gd name="T66" fmla="*/ 1 w 655"/>
                <a:gd name="T67" fmla="*/ 1 h 577"/>
                <a:gd name="T68" fmla="*/ 1 w 655"/>
                <a:gd name="T69" fmla="*/ 1 h 577"/>
                <a:gd name="T70" fmla="*/ 1 w 655"/>
                <a:gd name="T71" fmla="*/ 1 h 577"/>
                <a:gd name="T72" fmla="*/ 1 w 655"/>
                <a:gd name="T73" fmla="*/ 1 h 5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5"/>
                <a:gd name="T112" fmla="*/ 0 h 577"/>
                <a:gd name="T113" fmla="*/ 655 w 655"/>
                <a:gd name="T114" fmla="*/ 577 h 5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5" h="577">
                  <a:moveTo>
                    <a:pt x="655" y="577"/>
                  </a:moveTo>
                  <a:lnTo>
                    <a:pt x="655" y="577"/>
                  </a:lnTo>
                  <a:lnTo>
                    <a:pt x="652" y="517"/>
                  </a:lnTo>
                  <a:lnTo>
                    <a:pt x="641" y="461"/>
                  </a:lnTo>
                  <a:lnTo>
                    <a:pt x="625" y="405"/>
                  </a:lnTo>
                  <a:lnTo>
                    <a:pt x="603" y="351"/>
                  </a:lnTo>
                  <a:lnTo>
                    <a:pt x="575" y="302"/>
                  </a:lnTo>
                  <a:lnTo>
                    <a:pt x="542" y="254"/>
                  </a:lnTo>
                  <a:lnTo>
                    <a:pt x="505" y="210"/>
                  </a:lnTo>
                  <a:lnTo>
                    <a:pt x="462" y="169"/>
                  </a:lnTo>
                  <a:lnTo>
                    <a:pt x="416" y="132"/>
                  </a:lnTo>
                  <a:lnTo>
                    <a:pt x="365" y="98"/>
                  </a:lnTo>
                  <a:lnTo>
                    <a:pt x="312" y="70"/>
                  </a:lnTo>
                  <a:lnTo>
                    <a:pt x="254" y="44"/>
                  </a:lnTo>
                  <a:lnTo>
                    <a:pt x="194" y="25"/>
                  </a:lnTo>
                  <a:lnTo>
                    <a:pt x="131" y="11"/>
                  </a:lnTo>
                  <a:lnTo>
                    <a:pt x="67" y="3"/>
                  </a:lnTo>
                  <a:lnTo>
                    <a:pt x="0" y="0"/>
                  </a:lnTo>
                  <a:lnTo>
                    <a:pt x="0" y="13"/>
                  </a:lnTo>
                  <a:lnTo>
                    <a:pt x="65" y="17"/>
                  </a:lnTo>
                  <a:lnTo>
                    <a:pt x="128" y="25"/>
                  </a:lnTo>
                  <a:lnTo>
                    <a:pt x="190" y="39"/>
                  </a:lnTo>
                  <a:lnTo>
                    <a:pt x="249" y="58"/>
                  </a:lnTo>
                  <a:lnTo>
                    <a:pt x="305" y="81"/>
                  </a:lnTo>
                  <a:lnTo>
                    <a:pt x="359" y="110"/>
                  </a:lnTo>
                  <a:lnTo>
                    <a:pt x="406" y="143"/>
                  </a:lnTo>
                  <a:lnTo>
                    <a:pt x="453" y="180"/>
                  </a:lnTo>
                  <a:lnTo>
                    <a:pt x="495" y="219"/>
                  </a:lnTo>
                  <a:lnTo>
                    <a:pt x="531" y="263"/>
                  </a:lnTo>
                  <a:lnTo>
                    <a:pt x="564" y="309"/>
                  </a:lnTo>
                  <a:lnTo>
                    <a:pt x="591" y="358"/>
                  </a:lnTo>
                  <a:lnTo>
                    <a:pt x="612" y="410"/>
                  </a:lnTo>
                  <a:lnTo>
                    <a:pt x="628" y="463"/>
                  </a:lnTo>
                  <a:lnTo>
                    <a:pt x="638" y="519"/>
                  </a:lnTo>
                  <a:lnTo>
                    <a:pt x="641" y="577"/>
                  </a:lnTo>
                  <a:lnTo>
                    <a:pt x="655" y="577"/>
                  </a:lnTo>
                  <a:close/>
                </a:path>
              </a:pathLst>
            </a:custGeom>
            <a:solidFill>
              <a:srgbClr val="000000"/>
            </a:solidFill>
            <a:ln w="9525">
              <a:noFill/>
              <a:round/>
            </a:ln>
          </p:spPr>
          <p:txBody>
            <a:bodyPr/>
            <a:lstStyle/>
            <a:p>
              <a:endParaRPr lang="zh-CN" altLang="en-US"/>
            </a:p>
          </p:txBody>
        </p:sp>
        <p:sp>
          <p:nvSpPr>
            <p:cNvPr id="17681" name="Freeform 958"/>
            <p:cNvSpPr/>
            <p:nvPr/>
          </p:nvSpPr>
          <p:spPr bwMode="auto">
            <a:xfrm>
              <a:off x="769" y="1237"/>
              <a:ext cx="328" cy="288"/>
            </a:xfrm>
            <a:custGeom>
              <a:avLst/>
              <a:gdLst>
                <a:gd name="T0" fmla="*/ 0 w 655"/>
                <a:gd name="T1" fmla="*/ 1 h 576"/>
                <a:gd name="T2" fmla="*/ 0 w 655"/>
                <a:gd name="T3" fmla="*/ 1 h 576"/>
                <a:gd name="T4" fmla="*/ 1 w 655"/>
                <a:gd name="T5" fmla="*/ 1 h 576"/>
                <a:gd name="T6" fmla="*/ 1 w 655"/>
                <a:gd name="T7" fmla="*/ 1 h 576"/>
                <a:gd name="T8" fmla="*/ 1 w 655"/>
                <a:gd name="T9" fmla="*/ 1 h 576"/>
                <a:gd name="T10" fmla="*/ 1 w 655"/>
                <a:gd name="T11" fmla="*/ 1 h 576"/>
                <a:gd name="T12" fmla="*/ 1 w 655"/>
                <a:gd name="T13" fmla="*/ 1 h 576"/>
                <a:gd name="T14" fmla="*/ 1 w 655"/>
                <a:gd name="T15" fmla="*/ 1 h 576"/>
                <a:gd name="T16" fmla="*/ 1 w 655"/>
                <a:gd name="T17" fmla="*/ 1 h 576"/>
                <a:gd name="T18" fmla="*/ 1 w 655"/>
                <a:gd name="T19" fmla="*/ 1 h 576"/>
                <a:gd name="T20" fmla="*/ 1 w 655"/>
                <a:gd name="T21" fmla="*/ 1 h 576"/>
                <a:gd name="T22" fmla="*/ 1 w 655"/>
                <a:gd name="T23" fmla="*/ 1 h 576"/>
                <a:gd name="T24" fmla="*/ 1 w 655"/>
                <a:gd name="T25" fmla="*/ 1 h 576"/>
                <a:gd name="T26" fmla="*/ 1 w 655"/>
                <a:gd name="T27" fmla="*/ 1 h 576"/>
                <a:gd name="T28" fmla="*/ 1 w 655"/>
                <a:gd name="T29" fmla="*/ 1 h 576"/>
                <a:gd name="T30" fmla="*/ 1 w 655"/>
                <a:gd name="T31" fmla="*/ 1 h 576"/>
                <a:gd name="T32" fmla="*/ 1 w 655"/>
                <a:gd name="T33" fmla="*/ 1 h 576"/>
                <a:gd name="T34" fmla="*/ 1 w 655"/>
                <a:gd name="T35" fmla="*/ 0 h 576"/>
                <a:gd name="T36" fmla="*/ 1 w 655"/>
                <a:gd name="T37" fmla="*/ 0 h 576"/>
                <a:gd name="T38" fmla="*/ 1 w 655"/>
                <a:gd name="T39" fmla="*/ 1 h 576"/>
                <a:gd name="T40" fmla="*/ 1 w 655"/>
                <a:gd name="T41" fmla="*/ 1 h 576"/>
                <a:gd name="T42" fmla="*/ 1 w 655"/>
                <a:gd name="T43" fmla="*/ 1 h 576"/>
                <a:gd name="T44" fmla="*/ 1 w 655"/>
                <a:gd name="T45" fmla="*/ 1 h 576"/>
                <a:gd name="T46" fmla="*/ 1 w 655"/>
                <a:gd name="T47" fmla="*/ 1 h 576"/>
                <a:gd name="T48" fmla="*/ 1 w 655"/>
                <a:gd name="T49" fmla="*/ 1 h 576"/>
                <a:gd name="T50" fmla="*/ 1 w 655"/>
                <a:gd name="T51" fmla="*/ 1 h 576"/>
                <a:gd name="T52" fmla="*/ 1 w 655"/>
                <a:gd name="T53" fmla="*/ 1 h 576"/>
                <a:gd name="T54" fmla="*/ 1 w 655"/>
                <a:gd name="T55" fmla="*/ 1 h 576"/>
                <a:gd name="T56" fmla="*/ 1 w 655"/>
                <a:gd name="T57" fmla="*/ 1 h 576"/>
                <a:gd name="T58" fmla="*/ 1 w 655"/>
                <a:gd name="T59" fmla="*/ 1 h 576"/>
                <a:gd name="T60" fmla="*/ 1 w 655"/>
                <a:gd name="T61" fmla="*/ 1 h 576"/>
                <a:gd name="T62" fmla="*/ 1 w 655"/>
                <a:gd name="T63" fmla="*/ 1 h 576"/>
                <a:gd name="T64" fmla="*/ 1 w 655"/>
                <a:gd name="T65" fmla="*/ 1 h 576"/>
                <a:gd name="T66" fmla="*/ 1 w 655"/>
                <a:gd name="T67" fmla="*/ 1 h 576"/>
                <a:gd name="T68" fmla="*/ 0 w 655"/>
                <a:gd name="T69" fmla="*/ 1 h 576"/>
                <a:gd name="T70" fmla="*/ 0 w 655"/>
                <a:gd name="T71" fmla="*/ 1 h 576"/>
                <a:gd name="T72" fmla="*/ 0 w 655"/>
                <a:gd name="T73" fmla="*/ 1 h 5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5"/>
                <a:gd name="T112" fmla="*/ 0 h 576"/>
                <a:gd name="T113" fmla="*/ 655 w 655"/>
                <a:gd name="T114" fmla="*/ 576 h 5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5" h="576">
                  <a:moveTo>
                    <a:pt x="0" y="576"/>
                  </a:moveTo>
                  <a:lnTo>
                    <a:pt x="0" y="576"/>
                  </a:lnTo>
                  <a:lnTo>
                    <a:pt x="67" y="572"/>
                  </a:lnTo>
                  <a:lnTo>
                    <a:pt x="131" y="564"/>
                  </a:lnTo>
                  <a:lnTo>
                    <a:pt x="194" y="550"/>
                  </a:lnTo>
                  <a:lnTo>
                    <a:pt x="254" y="531"/>
                  </a:lnTo>
                  <a:lnTo>
                    <a:pt x="312" y="506"/>
                  </a:lnTo>
                  <a:lnTo>
                    <a:pt x="365" y="477"/>
                  </a:lnTo>
                  <a:lnTo>
                    <a:pt x="414" y="445"/>
                  </a:lnTo>
                  <a:lnTo>
                    <a:pt x="462" y="408"/>
                  </a:lnTo>
                  <a:lnTo>
                    <a:pt x="505" y="366"/>
                  </a:lnTo>
                  <a:lnTo>
                    <a:pt x="542" y="323"/>
                  </a:lnTo>
                  <a:lnTo>
                    <a:pt x="575" y="275"/>
                  </a:lnTo>
                  <a:lnTo>
                    <a:pt x="603" y="225"/>
                  </a:lnTo>
                  <a:lnTo>
                    <a:pt x="625" y="171"/>
                  </a:lnTo>
                  <a:lnTo>
                    <a:pt x="641" y="116"/>
                  </a:lnTo>
                  <a:lnTo>
                    <a:pt x="652" y="60"/>
                  </a:lnTo>
                  <a:lnTo>
                    <a:pt x="655" y="0"/>
                  </a:lnTo>
                  <a:lnTo>
                    <a:pt x="641" y="0"/>
                  </a:lnTo>
                  <a:lnTo>
                    <a:pt x="638" y="57"/>
                  </a:lnTo>
                  <a:lnTo>
                    <a:pt x="628" y="114"/>
                  </a:lnTo>
                  <a:lnTo>
                    <a:pt x="612" y="166"/>
                  </a:lnTo>
                  <a:lnTo>
                    <a:pt x="591" y="218"/>
                  </a:lnTo>
                  <a:lnTo>
                    <a:pt x="564" y="268"/>
                  </a:lnTo>
                  <a:lnTo>
                    <a:pt x="531" y="314"/>
                  </a:lnTo>
                  <a:lnTo>
                    <a:pt x="495" y="357"/>
                  </a:lnTo>
                  <a:lnTo>
                    <a:pt x="453" y="396"/>
                  </a:lnTo>
                  <a:lnTo>
                    <a:pt x="408" y="433"/>
                  </a:lnTo>
                  <a:lnTo>
                    <a:pt x="359" y="465"/>
                  </a:lnTo>
                  <a:lnTo>
                    <a:pt x="305" y="494"/>
                  </a:lnTo>
                  <a:lnTo>
                    <a:pt x="249" y="517"/>
                  </a:lnTo>
                  <a:lnTo>
                    <a:pt x="190" y="537"/>
                  </a:lnTo>
                  <a:lnTo>
                    <a:pt x="128" y="550"/>
                  </a:lnTo>
                  <a:lnTo>
                    <a:pt x="65" y="558"/>
                  </a:lnTo>
                  <a:lnTo>
                    <a:pt x="0" y="562"/>
                  </a:lnTo>
                  <a:lnTo>
                    <a:pt x="0" y="576"/>
                  </a:lnTo>
                  <a:close/>
                </a:path>
              </a:pathLst>
            </a:custGeom>
            <a:solidFill>
              <a:srgbClr val="000000"/>
            </a:solidFill>
            <a:ln w="9525">
              <a:noFill/>
              <a:round/>
            </a:ln>
          </p:spPr>
          <p:txBody>
            <a:bodyPr/>
            <a:lstStyle/>
            <a:p>
              <a:endParaRPr lang="zh-CN" altLang="en-US"/>
            </a:p>
          </p:txBody>
        </p:sp>
        <p:sp>
          <p:nvSpPr>
            <p:cNvPr id="17682" name="Freeform 959"/>
            <p:cNvSpPr/>
            <p:nvPr/>
          </p:nvSpPr>
          <p:spPr bwMode="auto">
            <a:xfrm>
              <a:off x="442" y="1237"/>
              <a:ext cx="327" cy="288"/>
            </a:xfrm>
            <a:custGeom>
              <a:avLst/>
              <a:gdLst>
                <a:gd name="T0" fmla="*/ 0 w 654"/>
                <a:gd name="T1" fmla="*/ 0 h 576"/>
                <a:gd name="T2" fmla="*/ 0 w 654"/>
                <a:gd name="T3" fmla="*/ 0 h 576"/>
                <a:gd name="T4" fmla="*/ 1 w 654"/>
                <a:gd name="T5" fmla="*/ 1 h 576"/>
                <a:gd name="T6" fmla="*/ 1 w 654"/>
                <a:gd name="T7" fmla="*/ 1 h 576"/>
                <a:gd name="T8" fmla="*/ 1 w 654"/>
                <a:gd name="T9" fmla="*/ 1 h 576"/>
                <a:gd name="T10" fmla="*/ 1 w 654"/>
                <a:gd name="T11" fmla="*/ 1 h 576"/>
                <a:gd name="T12" fmla="*/ 1 w 654"/>
                <a:gd name="T13" fmla="*/ 1 h 576"/>
                <a:gd name="T14" fmla="*/ 1 w 654"/>
                <a:gd name="T15" fmla="*/ 1 h 576"/>
                <a:gd name="T16" fmla="*/ 1 w 654"/>
                <a:gd name="T17" fmla="*/ 1 h 576"/>
                <a:gd name="T18" fmla="*/ 1 w 654"/>
                <a:gd name="T19" fmla="*/ 1 h 576"/>
                <a:gd name="T20" fmla="*/ 1 w 654"/>
                <a:gd name="T21" fmla="*/ 1 h 576"/>
                <a:gd name="T22" fmla="*/ 1 w 654"/>
                <a:gd name="T23" fmla="*/ 1 h 576"/>
                <a:gd name="T24" fmla="*/ 1 w 654"/>
                <a:gd name="T25" fmla="*/ 1 h 576"/>
                <a:gd name="T26" fmla="*/ 1 w 654"/>
                <a:gd name="T27" fmla="*/ 1 h 576"/>
                <a:gd name="T28" fmla="*/ 1 w 654"/>
                <a:gd name="T29" fmla="*/ 1 h 576"/>
                <a:gd name="T30" fmla="*/ 1 w 654"/>
                <a:gd name="T31" fmla="*/ 1 h 576"/>
                <a:gd name="T32" fmla="*/ 1 w 654"/>
                <a:gd name="T33" fmla="*/ 1 h 576"/>
                <a:gd name="T34" fmla="*/ 1 w 654"/>
                <a:gd name="T35" fmla="*/ 1 h 576"/>
                <a:gd name="T36" fmla="*/ 1 w 654"/>
                <a:gd name="T37" fmla="*/ 1 h 576"/>
                <a:gd name="T38" fmla="*/ 1 w 654"/>
                <a:gd name="T39" fmla="*/ 1 h 576"/>
                <a:gd name="T40" fmla="*/ 1 w 654"/>
                <a:gd name="T41" fmla="*/ 1 h 576"/>
                <a:gd name="T42" fmla="*/ 1 w 654"/>
                <a:gd name="T43" fmla="*/ 1 h 576"/>
                <a:gd name="T44" fmla="*/ 1 w 654"/>
                <a:gd name="T45" fmla="*/ 1 h 576"/>
                <a:gd name="T46" fmla="*/ 1 w 654"/>
                <a:gd name="T47" fmla="*/ 1 h 576"/>
                <a:gd name="T48" fmla="*/ 1 w 654"/>
                <a:gd name="T49" fmla="*/ 1 h 576"/>
                <a:gd name="T50" fmla="*/ 1 w 654"/>
                <a:gd name="T51" fmla="*/ 1 h 576"/>
                <a:gd name="T52" fmla="*/ 1 w 654"/>
                <a:gd name="T53" fmla="*/ 1 h 576"/>
                <a:gd name="T54" fmla="*/ 1 w 654"/>
                <a:gd name="T55" fmla="*/ 1 h 576"/>
                <a:gd name="T56" fmla="*/ 1 w 654"/>
                <a:gd name="T57" fmla="*/ 1 h 576"/>
                <a:gd name="T58" fmla="*/ 1 w 654"/>
                <a:gd name="T59" fmla="*/ 1 h 576"/>
                <a:gd name="T60" fmla="*/ 1 w 654"/>
                <a:gd name="T61" fmla="*/ 1 h 576"/>
                <a:gd name="T62" fmla="*/ 1 w 654"/>
                <a:gd name="T63" fmla="*/ 1 h 576"/>
                <a:gd name="T64" fmla="*/ 1 w 654"/>
                <a:gd name="T65" fmla="*/ 1 h 576"/>
                <a:gd name="T66" fmla="*/ 1 w 654"/>
                <a:gd name="T67" fmla="*/ 1 h 576"/>
                <a:gd name="T68" fmla="*/ 1 w 654"/>
                <a:gd name="T69" fmla="*/ 0 h 576"/>
                <a:gd name="T70" fmla="*/ 1 w 654"/>
                <a:gd name="T71" fmla="*/ 0 h 576"/>
                <a:gd name="T72" fmla="*/ 0 w 654"/>
                <a:gd name="T73" fmla="*/ 0 h 5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4"/>
                <a:gd name="T112" fmla="*/ 0 h 576"/>
                <a:gd name="T113" fmla="*/ 654 w 654"/>
                <a:gd name="T114" fmla="*/ 576 h 5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4" h="576">
                  <a:moveTo>
                    <a:pt x="0" y="0"/>
                  </a:moveTo>
                  <a:lnTo>
                    <a:pt x="0" y="0"/>
                  </a:lnTo>
                  <a:lnTo>
                    <a:pt x="4" y="60"/>
                  </a:lnTo>
                  <a:lnTo>
                    <a:pt x="14" y="116"/>
                  </a:lnTo>
                  <a:lnTo>
                    <a:pt x="30" y="171"/>
                  </a:lnTo>
                  <a:lnTo>
                    <a:pt x="53" y="225"/>
                  </a:lnTo>
                  <a:lnTo>
                    <a:pt x="80" y="275"/>
                  </a:lnTo>
                  <a:lnTo>
                    <a:pt x="112" y="323"/>
                  </a:lnTo>
                  <a:lnTo>
                    <a:pt x="151" y="366"/>
                  </a:lnTo>
                  <a:lnTo>
                    <a:pt x="193" y="408"/>
                  </a:lnTo>
                  <a:lnTo>
                    <a:pt x="240" y="445"/>
                  </a:lnTo>
                  <a:lnTo>
                    <a:pt x="289" y="477"/>
                  </a:lnTo>
                  <a:lnTo>
                    <a:pt x="342" y="506"/>
                  </a:lnTo>
                  <a:lnTo>
                    <a:pt x="400" y="531"/>
                  </a:lnTo>
                  <a:lnTo>
                    <a:pt x="460" y="550"/>
                  </a:lnTo>
                  <a:lnTo>
                    <a:pt x="522" y="564"/>
                  </a:lnTo>
                  <a:lnTo>
                    <a:pt x="586" y="572"/>
                  </a:lnTo>
                  <a:lnTo>
                    <a:pt x="654" y="576"/>
                  </a:lnTo>
                  <a:lnTo>
                    <a:pt x="654" y="562"/>
                  </a:lnTo>
                  <a:lnTo>
                    <a:pt x="589" y="558"/>
                  </a:lnTo>
                  <a:lnTo>
                    <a:pt x="525" y="550"/>
                  </a:lnTo>
                  <a:lnTo>
                    <a:pt x="464" y="537"/>
                  </a:lnTo>
                  <a:lnTo>
                    <a:pt x="405" y="517"/>
                  </a:lnTo>
                  <a:lnTo>
                    <a:pt x="349" y="494"/>
                  </a:lnTo>
                  <a:lnTo>
                    <a:pt x="296" y="465"/>
                  </a:lnTo>
                  <a:lnTo>
                    <a:pt x="247" y="433"/>
                  </a:lnTo>
                  <a:lnTo>
                    <a:pt x="202" y="396"/>
                  </a:lnTo>
                  <a:lnTo>
                    <a:pt x="160" y="357"/>
                  </a:lnTo>
                  <a:lnTo>
                    <a:pt x="123" y="314"/>
                  </a:lnTo>
                  <a:lnTo>
                    <a:pt x="92" y="268"/>
                  </a:lnTo>
                  <a:lnTo>
                    <a:pt x="64" y="218"/>
                  </a:lnTo>
                  <a:lnTo>
                    <a:pt x="44" y="166"/>
                  </a:lnTo>
                  <a:lnTo>
                    <a:pt x="28" y="114"/>
                  </a:lnTo>
                  <a:lnTo>
                    <a:pt x="17" y="57"/>
                  </a:lnTo>
                  <a:lnTo>
                    <a:pt x="14" y="0"/>
                  </a:lnTo>
                  <a:lnTo>
                    <a:pt x="0" y="0"/>
                  </a:lnTo>
                  <a:close/>
                </a:path>
              </a:pathLst>
            </a:custGeom>
            <a:solidFill>
              <a:srgbClr val="000000"/>
            </a:solidFill>
            <a:ln w="9525">
              <a:noFill/>
              <a:round/>
            </a:ln>
          </p:spPr>
          <p:txBody>
            <a:bodyPr/>
            <a:lstStyle/>
            <a:p>
              <a:endParaRPr lang="zh-CN" altLang="en-US"/>
            </a:p>
          </p:txBody>
        </p:sp>
        <p:sp>
          <p:nvSpPr>
            <p:cNvPr id="17683" name="Freeform 960"/>
            <p:cNvSpPr/>
            <p:nvPr/>
          </p:nvSpPr>
          <p:spPr bwMode="auto">
            <a:xfrm>
              <a:off x="442" y="948"/>
              <a:ext cx="327" cy="289"/>
            </a:xfrm>
            <a:custGeom>
              <a:avLst/>
              <a:gdLst>
                <a:gd name="T0" fmla="*/ 1 w 654"/>
                <a:gd name="T1" fmla="*/ 0 h 577"/>
                <a:gd name="T2" fmla="*/ 1 w 654"/>
                <a:gd name="T3" fmla="*/ 0 h 577"/>
                <a:gd name="T4" fmla="*/ 1 w 654"/>
                <a:gd name="T5" fmla="*/ 1 h 577"/>
                <a:gd name="T6" fmla="*/ 1 w 654"/>
                <a:gd name="T7" fmla="*/ 1 h 577"/>
                <a:gd name="T8" fmla="*/ 1 w 654"/>
                <a:gd name="T9" fmla="*/ 1 h 577"/>
                <a:gd name="T10" fmla="*/ 1 w 654"/>
                <a:gd name="T11" fmla="*/ 1 h 577"/>
                <a:gd name="T12" fmla="*/ 1 w 654"/>
                <a:gd name="T13" fmla="*/ 1 h 577"/>
                <a:gd name="T14" fmla="*/ 1 w 654"/>
                <a:gd name="T15" fmla="*/ 1 h 577"/>
                <a:gd name="T16" fmla="*/ 1 w 654"/>
                <a:gd name="T17" fmla="*/ 1 h 577"/>
                <a:gd name="T18" fmla="*/ 1 w 654"/>
                <a:gd name="T19" fmla="*/ 1 h 577"/>
                <a:gd name="T20" fmla="*/ 1 w 654"/>
                <a:gd name="T21" fmla="*/ 1 h 577"/>
                <a:gd name="T22" fmla="*/ 1 w 654"/>
                <a:gd name="T23" fmla="*/ 1 h 577"/>
                <a:gd name="T24" fmla="*/ 1 w 654"/>
                <a:gd name="T25" fmla="*/ 1 h 577"/>
                <a:gd name="T26" fmla="*/ 1 w 654"/>
                <a:gd name="T27" fmla="*/ 1 h 577"/>
                <a:gd name="T28" fmla="*/ 1 w 654"/>
                <a:gd name="T29" fmla="*/ 1 h 577"/>
                <a:gd name="T30" fmla="*/ 1 w 654"/>
                <a:gd name="T31" fmla="*/ 1 h 577"/>
                <a:gd name="T32" fmla="*/ 1 w 654"/>
                <a:gd name="T33" fmla="*/ 1 h 577"/>
                <a:gd name="T34" fmla="*/ 0 w 654"/>
                <a:gd name="T35" fmla="*/ 1 h 577"/>
                <a:gd name="T36" fmla="*/ 1 w 654"/>
                <a:gd name="T37" fmla="*/ 1 h 577"/>
                <a:gd name="T38" fmla="*/ 1 w 654"/>
                <a:gd name="T39" fmla="*/ 1 h 577"/>
                <a:gd name="T40" fmla="*/ 1 w 654"/>
                <a:gd name="T41" fmla="*/ 1 h 577"/>
                <a:gd name="T42" fmla="*/ 1 w 654"/>
                <a:gd name="T43" fmla="*/ 1 h 577"/>
                <a:gd name="T44" fmla="*/ 1 w 654"/>
                <a:gd name="T45" fmla="*/ 1 h 577"/>
                <a:gd name="T46" fmla="*/ 1 w 654"/>
                <a:gd name="T47" fmla="*/ 1 h 577"/>
                <a:gd name="T48" fmla="*/ 1 w 654"/>
                <a:gd name="T49" fmla="*/ 1 h 577"/>
                <a:gd name="T50" fmla="*/ 1 w 654"/>
                <a:gd name="T51" fmla="*/ 1 h 577"/>
                <a:gd name="T52" fmla="*/ 1 w 654"/>
                <a:gd name="T53" fmla="*/ 1 h 577"/>
                <a:gd name="T54" fmla="*/ 1 w 654"/>
                <a:gd name="T55" fmla="*/ 1 h 577"/>
                <a:gd name="T56" fmla="*/ 1 w 654"/>
                <a:gd name="T57" fmla="*/ 1 h 577"/>
                <a:gd name="T58" fmla="*/ 1 w 654"/>
                <a:gd name="T59" fmla="*/ 1 h 577"/>
                <a:gd name="T60" fmla="*/ 1 w 654"/>
                <a:gd name="T61" fmla="*/ 1 h 577"/>
                <a:gd name="T62" fmla="*/ 1 w 654"/>
                <a:gd name="T63" fmla="*/ 1 h 577"/>
                <a:gd name="T64" fmla="*/ 1 w 654"/>
                <a:gd name="T65" fmla="*/ 1 h 577"/>
                <a:gd name="T66" fmla="*/ 1 w 654"/>
                <a:gd name="T67" fmla="*/ 1 h 577"/>
                <a:gd name="T68" fmla="*/ 1 w 654"/>
                <a:gd name="T69" fmla="*/ 1 h 577"/>
                <a:gd name="T70" fmla="*/ 1 w 654"/>
                <a:gd name="T71" fmla="*/ 1 h 577"/>
                <a:gd name="T72" fmla="*/ 1 w 654"/>
                <a:gd name="T73" fmla="*/ 0 h 5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4"/>
                <a:gd name="T112" fmla="*/ 0 h 577"/>
                <a:gd name="T113" fmla="*/ 654 w 654"/>
                <a:gd name="T114" fmla="*/ 577 h 5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4" h="577">
                  <a:moveTo>
                    <a:pt x="654" y="0"/>
                  </a:moveTo>
                  <a:lnTo>
                    <a:pt x="654" y="0"/>
                  </a:lnTo>
                  <a:lnTo>
                    <a:pt x="586" y="3"/>
                  </a:lnTo>
                  <a:lnTo>
                    <a:pt x="522" y="11"/>
                  </a:lnTo>
                  <a:lnTo>
                    <a:pt x="460" y="25"/>
                  </a:lnTo>
                  <a:lnTo>
                    <a:pt x="400" y="44"/>
                  </a:lnTo>
                  <a:lnTo>
                    <a:pt x="342" y="70"/>
                  </a:lnTo>
                  <a:lnTo>
                    <a:pt x="289" y="98"/>
                  </a:lnTo>
                  <a:lnTo>
                    <a:pt x="239" y="132"/>
                  </a:lnTo>
                  <a:lnTo>
                    <a:pt x="193" y="169"/>
                  </a:lnTo>
                  <a:lnTo>
                    <a:pt x="151" y="210"/>
                  </a:lnTo>
                  <a:lnTo>
                    <a:pt x="112" y="254"/>
                  </a:lnTo>
                  <a:lnTo>
                    <a:pt x="80" y="302"/>
                  </a:lnTo>
                  <a:lnTo>
                    <a:pt x="53" y="351"/>
                  </a:lnTo>
                  <a:lnTo>
                    <a:pt x="30" y="405"/>
                  </a:lnTo>
                  <a:lnTo>
                    <a:pt x="14" y="461"/>
                  </a:lnTo>
                  <a:lnTo>
                    <a:pt x="4" y="517"/>
                  </a:lnTo>
                  <a:lnTo>
                    <a:pt x="0" y="577"/>
                  </a:lnTo>
                  <a:lnTo>
                    <a:pt x="14" y="577"/>
                  </a:lnTo>
                  <a:lnTo>
                    <a:pt x="17" y="519"/>
                  </a:lnTo>
                  <a:lnTo>
                    <a:pt x="28" y="463"/>
                  </a:lnTo>
                  <a:lnTo>
                    <a:pt x="44" y="410"/>
                  </a:lnTo>
                  <a:lnTo>
                    <a:pt x="64" y="358"/>
                  </a:lnTo>
                  <a:lnTo>
                    <a:pt x="92" y="309"/>
                  </a:lnTo>
                  <a:lnTo>
                    <a:pt x="123" y="263"/>
                  </a:lnTo>
                  <a:lnTo>
                    <a:pt x="160" y="219"/>
                  </a:lnTo>
                  <a:lnTo>
                    <a:pt x="202" y="180"/>
                  </a:lnTo>
                  <a:lnTo>
                    <a:pt x="248" y="143"/>
                  </a:lnTo>
                  <a:lnTo>
                    <a:pt x="296" y="110"/>
                  </a:lnTo>
                  <a:lnTo>
                    <a:pt x="349" y="81"/>
                  </a:lnTo>
                  <a:lnTo>
                    <a:pt x="405" y="58"/>
                  </a:lnTo>
                  <a:lnTo>
                    <a:pt x="464" y="39"/>
                  </a:lnTo>
                  <a:lnTo>
                    <a:pt x="525" y="25"/>
                  </a:lnTo>
                  <a:lnTo>
                    <a:pt x="589" y="17"/>
                  </a:lnTo>
                  <a:lnTo>
                    <a:pt x="654" y="13"/>
                  </a:lnTo>
                  <a:lnTo>
                    <a:pt x="654" y="0"/>
                  </a:lnTo>
                  <a:close/>
                </a:path>
              </a:pathLst>
            </a:custGeom>
            <a:solidFill>
              <a:srgbClr val="000000"/>
            </a:solidFill>
            <a:ln w="9525">
              <a:noFill/>
              <a:round/>
            </a:ln>
          </p:spPr>
          <p:txBody>
            <a:bodyPr/>
            <a:lstStyle/>
            <a:p>
              <a:endParaRPr lang="zh-CN" altLang="en-US"/>
            </a:p>
          </p:txBody>
        </p:sp>
        <p:sp>
          <p:nvSpPr>
            <p:cNvPr id="17684" name="Freeform 961"/>
            <p:cNvSpPr>
              <a:spLocks noEditPoints="1"/>
            </p:cNvSpPr>
            <p:nvPr/>
          </p:nvSpPr>
          <p:spPr bwMode="auto">
            <a:xfrm>
              <a:off x="660" y="1068"/>
              <a:ext cx="235" cy="334"/>
            </a:xfrm>
            <a:custGeom>
              <a:avLst/>
              <a:gdLst>
                <a:gd name="T0" fmla="*/ 1 w 468"/>
                <a:gd name="T1" fmla="*/ 1 h 667"/>
                <a:gd name="T2" fmla="*/ 1 w 468"/>
                <a:gd name="T3" fmla="*/ 1 h 667"/>
                <a:gd name="T4" fmla="*/ 1 w 468"/>
                <a:gd name="T5" fmla="*/ 1 h 667"/>
                <a:gd name="T6" fmla="*/ 1 w 468"/>
                <a:gd name="T7" fmla="*/ 1 h 667"/>
                <a:gd name="T8" fmla="*/ 1 w 468"/>
                <a:gd name="T9" fmla="*/ 1 h 667"/>
                <a:gd name="T10" fmla="*/ 1 w 468"/>
                <a:gd name="T11" fmla="*/ 1 h 667"/>
                <a:gd name="T12" fmla="*/ 1 w 468"/>
                <a:gd name="T13" fmla="*/ 1 h 667"/>
                <a:gd name="T14" fmla="*/ 1 w 468"/>
                <a:gd name="T15" fmla="*/ 1 h 667"/>
                <a:gd name="T16" fmla="*/ 1 w 468"/>
                <a:gd name="T17" fmla="*/ 1 h 667"/>
                <a:gd name="T18" fmla="*/ 1 w 468"/>
                <a:gd name="T19" fmla="*/ 1 h 667"/>
                <a:gd name="T20" fmla="*/ 1 w 468"/>
                <a:gd name="T21" fmla="*/ 1 h 667"/>
                <a:gd name="T22" fmla="*/ 1 w 468"/>
                <a:gd name="T23" fmla="*/ 1 h 667"/>
                <a:gd name="T24" fmla="*/ 1 w 468"/>
                <a:gd name="T25" fmla="*/ 1 h 667"/>
                <a:gd name="T26" fmla="*/ 1 w 468"/>
                <a:gd name="T27" fmla="*/ 1 h 667"/>
                <a:gd name="T28" fmla="*/ 1 w 468"/>
                <a:gd name="T29" fmla="*/ 1 h 667"/>
                <a:gd name="T30" fmla="*/ 1 w 468"/>
                <a:gd name="T31" fmla="*/ 1 h 667"/>
                <a:gd name="T32" fmla="*/ 1 w 468"/>
                <a:gd name="T33" fmla="*/ 1 h 667"/>
                <a:gd name="T34" fmla="*/ 1 w 468"/>
                <a:gd name="T35" fmla="*/ 1 h 667"/>
                <a:gd name="T36" fmla="*/ 1 w 468"/>
                <a:gd name="T37" fmla="*/ 1 h 667"/>
                <a:gd name="T38" fmla="*/ 1 w 468"/>
                <a:gd name="T39" fmla="*/ 1 h 667"/>
                <a:gd name="T40" fmla="*/ 1 w 468"/>
                <a:gd name="T41" fmla="*/ 1 h 667"/>
                <a:gd name="T42" fmla="*/ 1 w 468"/>
                <a:gd name="T43" fmla="*/ 1 h 667"/>
                <a:gd name="T44" fmla="*/ 1 w 468"/>
                <a:gd name="T45" fmla="*/ 1 h 667"/>
                <a:gd name="T46" fmla="*/ 1 w 468"/>
                <a:gd name="T47" fmla="*/ 1 h 667"/>
                <a:gd name="T48" fmla="*/ 1 w 468"/>
                <a:gd name="T49" fmla="*/ 1 h 667"/>
                <a:gd name="T50" fmla="*/ 1 w 468"/>
                <a:gd name="T51" fmla="*/ 1 h 667"/>
                <a:gd name="T52" fmla="*/ 1 w 468"/>
                <a:gd name="T53" fmla="*/ 1 h 667"/>
                <a:gd name="T54" fmla="*/ 1 w 468"/>
                <a:gd name="T55" fmla="*/ 1 h 667"/>
                <a:gd name="T56" fmla="*/ 1 w 468"/>
                <a:gd name="T57" fmla="*/ 1 h 667"/>
                <a:gd name="T58" fmla="*/ 0 w 468"/>
                <a:gd name="T59" fmla="*/ 1 h 667"/>
                <a:gd name="T60" fmla="*/ 1 w 468"/>
                <a:gd name="T61" fmla="*/ 1 h 667"/>
                <a:gd name="T62" fmla="*/ 1 w 468"/>
                <a:gd name="T63" fmla="*/ 1 h 667"/>
                <a:gd name="T64" fmla="*/ 1 w 468"/>
                <a:gd name="T65" fmla="*/ 1 h 667"/>
                <a:gd name="T66" fmla="*/ 1 w 468"/>
                <a:gd name="T67" fmla="*/ 1 h 667"/>
                <a:gd name="T68" fmla="*/ 1 w 468"/>
                <a:gd name="T69" fmla="*/ 1 h 667"/>
                <a:gd name="T70" fmla="*/ 1 w 468"/>
                <a:gd name="T71" fmla="*/ 1 h 667"/>
                <a:gd name="T72" fmla="*/ 1 w 468"/>
                <a:gd name="T73" fmla="*/ 1 h 667"/>
                <a:gd name="T74" fmla="*/ 1 w 468"/>
                <a:gd name="T75" fmla="*/ 1 h 667"/>
                <a:gd name="T76" fmla="*/ 1 w 468"/>
                <a:gd name="T77" fmla="*/ 1 h 667"/>
                <a:gd name="T78" fmla="*/ 1 w 468"/>
                <a:gd name="T79" fmla="*/ 1 h 667"/>
                <a:gd name="T80" fmla="*/ 1 w 468"/>
                <a:gd name="T81" fmla="*/ 1 h 667"/>
                <a:gd name="T82" fmla="*/ 1 w 468"/>
                <a:gd name="T83" fmla="*/ 1 h 667"/>
                <a:gd name="T84" fmla="*/ 1 w 468"/>
                <a:gd name="T85" fmla="*/ 1 h 667"/>
                <a:gd name="T86" fmla="*/ 1 w 468"/>
                <a:gd name="T87" fmla="*/ 1 h 667"/>
                <a:gd name="T88" fmla="*/ 1 w 468"/>
                <a:gd name="T89" fmla="*/ 1 h 667"/>
                <a:gd name="T90" fmla="*/ 1 w 468"/>
                <a:gd name="T91" fmla="*/ 1 h 667"/>
                <a:gd name="T92" fmla="*/ 1 w 468"/>
                <a:gd name="T93" fmla="*/ 1 h 667"/>
                <a:gd name="T94" fmla="*/ 1 w 468"/>
                <a:gd name="T95" fmla="*/ 1 h 667"/>
                <a:gd name="T96" fmla="*/ 1 w 468"/>
                <a:gd name="T97" fmla="*/ 1 h 667"/>
                <a:gd name="T98" fmla="*/ 1 w 468"/>
                <a:gd name="T99" fmla="*/ 1 h 667"/>
                <a:gd name="T100" fmla="*/ 1 w 468"/>
                <a:gd name="T101" fmla="*/ 1 h 667"/>
                <a:gd name="T102" fmla="*/ 1 w 468"/>
                <a:gd name="T103" fmla="*/ 1 h 667"/>
                <a:gd name="T104" fmla="*/ 1 w 468"/>
                <a:gd name="T105" fmla="*/ 1 h 667"/>
                <a:gd name="T106" fmla="*/ 1 w 468"/>
                <a:gd name="T107" fmla="*/ 1 h 667"/>
                <a:gd name="T108" fmla="*/ 1 w 468"/>
                <a:gd name="T109" fmla="*/ 1 h 667"/>
                <a:gd name="T110" fmla="*/ 1 w 468"/>
                <a:gd name="T111" fmla="*/ 1 h 667"/>
                <a:gd name="T112" fmla="*/ 1 w 468"/>
                <a:gd name="T113" fmla="*/ 1 h 667"/>
                <a:gd name="T114" fmla="*/ 1 w 468"/>
                <a:gd name="T115" fmla="*/ 1 h 6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68"/>
                <a:gd name="T175" fmla="*/ 0 h 667"/>
                <a:gd name="T176" fmla="*/ 468 w 468"/>
                <a:gd name="T177" fmla="*/ 667 h 66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68" h="667">
                  <a:moveTo>
                    <a:pt x="173" y="499"/>
                  </a:moveTo>
                  <a:lnTo>
                    <a:pt x="173" y="495"/>
                  </a:lnTo>
                  <a:lnTo>
                    <a:pt x="173" y="493"/>
                  </a:lnTo>
                  <a:lnTo>
                    <a:pt x="173" y="492"/>
                  </a:lnTo>
                  <a:lnTo>
                    <a:pt x="173" y="487"/>
                  </a:lnTo>
                  <a:lnTo>
                    <a:pt x="173" y="483"/>
                  </a:lnTo>
                  <a:lnTo>
                    <a:pt x="173" y="480"/>
                  </a:lnTo>
                  <a:lnTo>
                    <a:pt x="173" y="479"/>
                  </a:lnTo>
                  <a:lnTo>
                    <a:pt x="173" y="470"/>
                  </a:lnTo>
                  <a:lnTo>
                    <a:pt x="174" y="461"/>
                  </a:lnTo>
                  <a:lnTo>
                    <a:pt x="175" y="452"/>
                  </a:lnTo>
                  <a:lnTo>
                    <a:pt x="177" y="444"/>
                  </a:lnTo>
                  <a:lnTo>
                    <a:pt x="179" y="437"/>
                  </a:lnTo>
                  <a:lnTo>
                    <a:pt x="181" y="429"/>
                  </a:lnTo>
                  <a:lnTo>
                    <a:pt x="183" y="422"/>
                  </a:lnTo>
                  <a:lnTo>
                    <a:pt x="186" y="415"/>
                  </a:lnTo>
                  <a:lnTo>
                    <a:pt x="190" y="409"/>
                  </a:lnTo>
                  <a:lnTo>
                    <a:pt x="196" y="403"/>
                  </a:lnTo>
                  <a:lnTo>
                    <a:pt x="201" y="397"/>
                  </a:lnTo>
                  <a:lnTo>
                    <a:pt x="207" y="390"/>
                  </a:lnTo>
                  <a:lnTo>
                    <a:pt x="214" y="383"/>
                  </a:lnTo>
                  <a:lnTo>
                    <a:pt x="222" y="375"/>
                  </a:lnTo>
                  <a:lnTo>
                    <a:pt x="232" y="365"/>
                  </a:lnTo>
                  <a:lnTo>
                    <a:pt x="244" y="356"/>
                  </a:lnTo>
                  <a:lnTo>
                    <a:pt x="246" y="356"/>
                  </a:lnTo>
                  <a:lnTo>
                    <a:pt x="250" y="354"/>
                  </a:lnTo>
                  <a:lnTo>
                    <a:pt x="253" y="352"/>
                  </a:lnTo>
                  <a:lnTo>
                    <a:pt x="258" y="348"/>
                  </a:lnTo>
                  <a:lnTo>
                    <a:pt x="263" y="345"/>
                  </a:lnTo>
                  <a:lnTo>
                    <a:pt x="269" y="340"/>
                  </a:lnTo>
                  <a:lnTo>
                    <a:pt x="275" y="334"/>
                  </a:lnTo>
                  <a:lnTo>
                    <a:pt x="282" y="330"/>
                  </a:lnTo>
                  <a:lnTo>
                    <a:pt x="288" y="323"/>
                  </a:lnTo>
                  <a:lnTo>
                    <a:pt x="296" y="317"/>
                  </a:lnTo>
                  <a:lnTo>
                    <a:pt x="303" y="311"/>
                  </a:lnTo>
                  <a:lnTo>
                    <a:pt x="309" y="306"/>
                  </a:lnTo>
                  <a:lnTo>
                    <a:pt x="315" y="301"/>
                  </a:lnTo>
                  <a:lnTo>
                    <a:pt x="320" y="298"/>
                  </a:lnTo>
                  <a:lnTo>
                    <a:pt x="324" y="294"/>
                  </a:lnTo>
                  <a:lnTo>
                    <a:pt x="327" y="292"/>
                  </a:lnTo>
                  <a:lnTo>
                    <a:pt x="332" y="287"/>
                  </a:lnTo>
                  <a:lnTo>
                    <a:pt x="336" y="282"/>
                  </a:lnTo>
                  <a:lnTo>
                    <a:pt x="341" y="277"/>
                  </a:lnTo>
                  <a:lnTo>
                    <a:pt x="345" y="271"/>
                  </a:lnTo>
                  <a:lnTo>
                    <a:pt x="349" y="265"/>
                  </a:lnTo>
                  <a:lnTo>
                    <a:pt x="353" y="260"/>
                  </a:lnTo>
                  <a:lnTo>
                    <a:pt x="357" y="253"/>
                  </a:lnTo>
                  <a:lnTo>
                    <a:pt x="359" y="246"/>
                  </a:lnTo>
                  <a:lnTo>
                    <a:pt x="361" y="241"/>
                  </a:lnTo>
                  <a:lnTo>
                    <a:pt x="364" y="236"/>
                  </a:lnTo>
                  <a:lnTo>
                    <a:pt x="366" y="230"/>
                  </a:lnTo>
                  <a:lnTo>
                    <a:pt x="368" y="223"/>
                  </a:lnTo>
                  <a:lnTo>
                    <a:pt x="369" y="217"/>
                  </a:lnTo>
                  <a:lnTo>
                    <a:pt x="370" y="211"/>
                  </a:lnTo>
                  <a:lnTo>
                    <a:pt x="372" y="206"/>
                  </a:lnTo>
                  <a:lnTo>
                    <a:pt x="372" y="201"/>
                  </a:lnTo>
                  <a:lnTo>
                    <a:pt x="370" y="187"/>
                  </a:lnTo>
                  <a:lnTo>
                    <a:pt x="369" y="175"/>
                  </a:lnTo>
                  <a:lnTo>
                    <a:pt x="366" y="162"/>
                  </a:lnTo>
                  <a:lnTo>
                    <a:pt x="362" y="152"/>
                  </a:lnTo>
                  <a:lnTo>
                    <a:pt x="357" y="142"/>
                  </a:lnTo>
                  <a:lnTo>
                    <a:pt x="350" y="133"/>
                  </a:lnTo>
                  <a:lnTo>
                    <a:pt x="342" y="125"/>
                  </a:lnTo>
                  <a:lnTo>
                    <a:pt x="333" y="117"/>
                  </a:lnTo>
                  <a:lnTo>
                    <a:pt x="323" y="108"/>
                  </a:lnTo>
                  <a:lnTo>
                    <a:pt x="312" y="101"/>
                  </a:lnTo>
                  <a:lnTo>
                    <a:pt x="301" y="95"/>
                  </a:lnTo>
                  <a:lnTo>
                    <a:pt x="289" y="91"/>
                  </a:lnTo>
                  <a:lnTo>
                    <a:pt x="276" y="88"/>
                  </a:lnTo>
                  <a:lnTo>
                    <a:pt x="262" y="86"/>
                  </a:lnTo>
                  <a:lnTo>
                    <a:pt x="246" y="85"/>
                  </a:lnTo>
                  <a:lnTo>
                    <a:pt x="230" y="85"/>
                  </a:lnTo>
                  <a:lnTo>
                    <a:pt x="217" y="86"/>
                  </a:lnTo>
                  <a:lnTo>
                    <a:pt x="202" y="87"/>
                  </a:lnTo>
                  <a:lnTo>
                    <a:pt x="188" y="90"/>
                  </a:lnTo>
                  <a:lnTo>
                    <a:pt x="174" y="94"/>
                  </a:lnTo>
                  <a:lnTo>
                    <a:pt x="162" y="99"/>
                  </a:lnTo>
                  <a:lnTo>
                    <a:pt x="149" y="103"/>
                  </a:lnTo>
                  <a:lnTo>
                    <a:pt x="138" y="110"/>
                  </a:lnTo>
                  <a:lnTo>
                    <a:pt x="128" y="117"/>
                  </a:lnTo>
                  <a:lnTo>
                    <a:pt x="121" y="127"/>
                  </a:lnTo>
                  <a:lnTo>
                    <a:pt x="114" y="138"/>
                  </a:lnTo>
                  <a:lnTo>
                    <a:pt x="108" y="149"/>
                  </a:lnTo>
                  <a:lnTo>
                    <a:pt x="104" y="161"/>
                  </a:lnTo>
                  <a:lnTo>
                    <a:pt x="99" y="175"/>
                  </a:lnTo>
                  <a:lnTo>
                    <a:pt x="96" y="188"/>
                  </a:lnTo>
                  <a:lnTo>
                    <a:pt x="92" y="205"/>
                  </a:lnTo>
                  <a:lnTo>
                    <a:pt x="90" y="221"/>
                  </a:lnTo>
                  <a:lnTo>
                    <a:pt x="0" y="221"/>
                  </a:lnTo>
                  <a:lnTo>
                    <a:pt x="1" y="195"/>
                  </a:lnTo>
                  <a:lnTo>
                    <a:pt x="4" y="171"/>
                  </a:lnTo>
                  <a:lnTo>
                    <a:pt x="10" y="148"/>
                  </a:lnTo>
                  <a:lnTo>
                    <a:pt x="17" y="127"/>
                  </a:lnTo>
                  <a:lnTo>
                    <a:pt x="26" y="108"/>
                  </a:lnTo>
                  <a:lnTo>
                    <a:pt x="38" y="91"/>
                  </a:lnTo>
                  <a:lnTo>
                    <a:pt x="50" y="73"/>
                  </a:lnTo>
                  <a:lnTo>
                    <a:pt x="64" y="59"/>
                  </a:lnTo>
                  <a:lnTo>
                    <a:pt x="81" y="45"/>
                  </a:lnTo>
                  <a:lnTo>
                    <a:pt x="100" y="33"/>
                  </a:lnTo>
                  <a:lnTo>
                    <a:pt x="120" y="23"/>
                  </a:lnTo>
                  <a:lnTo>
                    <a:pt x="141" y="15"/>
                  </a:lnTo>
                  <a:lnTo>
                    <a:pt x="164" y="8"/>
                  </a:lnTo>
                  <a:lnTo>
                    <a:pt x="189" y="3"/>
                  </a:lnTo>
                  <a:lnTo>
                    <a:pt x="215" y="1"/>
                  </a:lnTo>
                  <a:lnTo>
                    <a:pt x="244" y="0"/>
                  </a:lnTo>
                  <a:lnTo>
                    <a:pt x="268" y="1"/>
                  </a:lnTo>
                  <a:lnTo>
                    <a:pt x="291" y="3"/>
                  </a:lnTo>
                  <a:lnTo>
                    <a:pt x="312" y="8"/>
                  </a:lnTo>
                  <a:lnTo>
                    <a:pt x="334" y="14"/>
                  </a:lnTo>
                  <a:lnTo>
                    <a:pt x="353" y="21"/>
                  </a:lnTo>
                  <a:lnTo>
                    <a:pt x="372" y="30"/>
                  </a:lnTo>
                  <a:lnTo>
                    <a:pt x="389" y="40"/>
                  </a:lnTo>
                  <a:lnTo>
                    <a:pt x="403" y="52"/>
                  </a:lnTo>
                  <a:lnTo>
                    <a:pt x="419" y="67"/>
                  </a:lnTo>
                  <a:lnTo>
                    <a:pt x="433" y="83"/>
                  </a:lnTo>
                  <a:lnTo>
                    <a:pt x="445" y="99"/>
                  </a:lnTo>
                  <a:lnTo>
                    <a:pt x="454" y="116"/>
                  </a:lnTo>
                  <a:lnTo>
                    <a:pt x="460" y="134"/>
                  </a:lnTo>
                  <a:lnTo>
                    <a:pt x="465" y="153"/>
                  </a:lnTo>
                  <a:lnTo>
                    <a:pt x="467" y="173"/>
                  </a:lnTo>
                  <a:lnTo>
                    <a:pt x="468" y="194"/>
                  </a:lnTo>
                  <a:lnTo>
                    <a:pt x="468" y="201"/>
                  </a:lnTo>
                  <a:lnTo>
                    <a:pt x="467" y="209"/>
                  </a:lnTo>
                  <a:lnTo>
                    <a:pt x="466" y="216"/>
                  </a:lnTo>
                  <a:lnTo>
                    <a:pt x="465" y="223"/>
                  </a:lnTo>
                  <a:lnTo>
                    <a:pt x="464" y="231"/>
                  </a:lnTo>
                  <a:lnTo>
                    <a:pt x="463" y="238"/>
                  </a:lnTo>
                  <a:lnTo>
                    <a:pt x="462" y="246"/>
                  </a:lnTo>
                  <a:lnTo>
                    <a:pt x="462" y="253"/>
                  </a:lnTo>
                  <a:lnTo>
                    <a:pt x="459" y="260"/>
                  </a:lnTo>
                  <a:lnTo>
                    <a:pt x="457" y="267"/>
                  </a:lnTo>
                  <a:lnTo>
                    <a:pt x="454" y="272"/>
                  </a:lnTo>
                  <a:lnTo>
                    <a:pt x="451" y="278"/>
                  </a:lnTo>
                  <a:lnTo>
                    <a:pt x="448" y="285"/>
                  </a:lnTo>
                  <a:lnTo>
                    <a:pt x="445" y="291"/>
                  </a:lnTo>
                  <a:lnTo>
                    <a:pt x="440" y="298"/>
                  </a:lnTo>
                  <a:lnTo>
                    <a:pt x="435" y="305"/>
                  </a:lnTo>
                  <a:lnTo>
                    <a:pt x="427" y="313"/>
                  </a:lnTo>
                  <a:lnTo>
                    <a:pt x="419" y="322"/>
                  </a:lnTo>
                  <a:lnTo>
                    <a:pt x="409" y="331"/>
                  </a:lnTo>
                  <a:lnTo>
                    <a:pt x="398" y="341"/>
                  </a:lnTo>
                  <a:lnTo>
                    <a:pt x="384" y="353"/>
                  </a:lnTo>
                  <a:lnTo>
                    <a:pt x="370" y="364"/>
                  </a:lnTo>
                  <a:lnTo>
                    <a:pt x="356" y="377"/>
                  </a:lnTo>
                  <a:lnTo>
                    <a:pt x="340" y="388"/>
                  </a:lnTo>
                  <a:lnTo>
                    <a:pt x="331" y="393"/>
                  </a:lnTo>
                  <a:lnTo>
                    <a:pt x="321" y="398"/>
                  </a:lnTo>
                  <a:lnTo>
                    <a:pt x="313" y="403"/>
                  </a:lnTo>
                  <a:lnTo>
                    <a:pt x="308" y="408"/>
                  </a:lnTo>
                  <a:lnTo>
                    <a:pt x="299" y="417"/>
                  </a:lnTo>
                  <a:lnTo>
                    <a:pt x="289" y="426"/>
                  </a:lnTo>
                  <a:lnTo>
                    <a:pt x="282" y="434"/>
                  </a:lnTo>
                  <a:lnTo>
                    <a:pt x="276" y="440"/>
                  </a:lnTo>
                  <a:lnTo>
                    <a:pt x="274" y="445"/>
                  </a:lnTo>
                  <a:lnTo>
                    <a:pt x="271" y="449"/>
                  </a:lnTo>
                  <a:lnTo>
                    <a:pt x="269" y="455"/>
                  </a:lnTo>
                  <a:lnTo>
                    <a:pt x="267" y="461"/>
                  </a:lnTo>
                  <a:lnTo>
                    <a:pt x="266" y="467"/>
                  </a:lnTo>
                  <a:lnTo>
                    <a:pt x="264" y="472"/>
                  </a:lnTo>
                  <a:lnTo>
                    <a:pt x="263" y="478"/>
                  </a:lnTo>
                  <a:lnTo>
                    <a:pt x="263" y="485"/>
                  </a:lnTo>
                  <a:lnTo>
                    <a:pt x="263" y="486"/>
                  </a:lnTo>
                  <a:lnTo>
                    <a:pt x="263" y="488"/>
                  </a:lnTo>
                  <a:lnTo>
                    <a:pt x="263" y="492"/>
                  </a:lnTo>
                  <a:lnTo>
                    <a:pt x="263" y="493"/>
                  </a:lnTo>
                  <a:lnTo>
                    <a:pt x="263" y="495"/>
                  </a:lnTo>
                  <a:lnTo>
                    <a:pt x="263" y="498"/>
                  </a:lnTo>
                  <a:lnTo>
                    <a:pt x="263" y="499"/>
                  </a:lnTo>
                  <a:lnTo>
                    <a:pt x="173" y="499"/>
                  </a:lnTo>
                  <a:close/>
                  <a:moveTo>
                    <a:pt x="166" y="667"/>
                  </a:moveTo>
                  <a:lnTo>
                    <a:pt x="166" y="556"/>
                  </a:lnTo>
                  <a:lnTo>
                    <a:pt x="269" y="556"/>
                  </a:lnTo>
                  <a:lnTo>
                    <a:pt x="269" y="667"/>
                  </a:lnTo>
                  <a:lnTo>
                    <a:pt x="166" y="667"/>
                  </a:lnTo>
                  <a:close/>
                </a:path>
              </a:pathLst>
            </a:custGeom>
            <a:solidFill>
              <a:srgbClr val="0000FF"/>
            </a:solidFill>
            <a:ln w="9525">
              <a:noFill/>
              <a:round/>
            </a:ln>
          </p:spPr>
          <p:txBody>
            <a:bodyPr/>
            <a:lstStyle/>
            <a:p>
              <a:endParaRPr lang="zh-CN" altLang="en-US"/>
            </a:p>
          </p:txBody>
        </p:sp>
        <p:sp>
          <p:nvSpPr>
            <p:cNvPr id="17685" name="Freeform 962"/>
            <p:cNvSpPr/>
            <p:nvPr/>
          </p:nvSpPr>
          <p:spPr bwMode="auto">
            <a:xfrm>
              <a:off x="980" y="1359"/>
              <a:ext cx="90" cy="114"/>
            </a:xfrm>
            <a:custGeom>
              <a:avLst/>
              <a:gdLst>
                <a:gd name="T0" fmla="*/ 0 w 181"/>
                <a:gd name="T1" fmla="*/ 0 h 226"/>
                <a:gd name="T2" fmla="*/ 0 w 181"/>
                <a:gd name="T3" fmla="*/ 1 h 226"/>
                <a:gd name="T4" fmla="*/ 0 w 181"/>
                <a:gd name="T5" fmla="*/ 1 h 226"/>
                <a:gd name="T6" fmla="*/ 0 w 181"/>
                <a:gd name="T7" fmla="*/ 1 h 226"/>
                <a:gd name="T8" fmla="*/ 0 w 181"/>
                <a:gd name="T9" fmla="*/ 1 h 226"/>
                <a:gd name="T10" fmla="*/ 0 w 181"/>
                <a:gd name="T11" fmla="*/ 1 h 226"/>
                <a:gd name="T12" fmla="*/ 0 w 181"/>
                <a:gd name="T13" fmla="*/ 1 h 226"/>
                <a:gd name="T14" fmla="*/ 0 w 181"/>
                <a:gd name="T15" fmla="*/ 1 h 226"/>
                <a:gd name="T16" fmla="*/ 0 w 181"/>
                <a:gd name="T17" fmla="*/ 1 h 226"/>
                <a:gd name="T18" fmla="*/ 0 w 181"/>
                <a:gd name="T19" fmla="*/ 1 h 226"/>
                <a:gd name="T20" fmla="*/ 0 w 181"/>
                <a:gd name="T21" fmla="*/ 1 h 226"/>
                <a:gd name="T22" fmla="*/ 0 w 181"/>
                <a:gd name="T23" fmla="*/ 1 h 226"/>
                <a:gd name="T24" fmla="*/ 0 w 181"/>
                <a:gd name="T25" fmla="*/ 1 h 226"/>
                <a:gd name="T26" fmla="*/ 0 w 181"/>
                <a:gd name="T27" fmla="*/ 1 h 226"/>
                <a:gd name="T28" fmla="*/ 0 w 181"/>
                <a:gd name="T29" fmla="*/ 1 h 226"/>
                <a:gd name="T30" fmla="*/ 0 w 181"/>
                <a:gd name="T31" fmla="*/ 1 h 226"/>
                <a:gd name="T32" fmla="*/ 0 w 181"/>
                <a:gd name="T33" fmla="*/ 1 h 226"/>
                <a:gd name="T34" fmla="*/ 0 w 181"/>
                <a:gd name="T35" fmla="*/ 1 h 226"/>
                <a:gd name="T36" fmla="*/ 0 w 181"/>
                <a:gd name="T37" fmla="*/ 1 h 226"/>
                <a:gd name="T38" fmla="*/ 0 w 181"/>
                <a:gd name="T39" fmla="*/ 1 h 226"/>
                <a:gd name="T40" fmla="*/ 0 w 181"/>
                <a:gd name="T41" fmla="*/ 1 h 226"/>
                <a:gd name="T42" fmla="*/ 0 w 181"/>
                <a:gd name="T43" fmla="*/ 1 h 226"/>
                <a:gd name="T44" fmla="*/ 0 w 181"/>
                <a:gd name="T45" fmla="*/ 1 h 226"/>
                <a:gd name="T46" fmla="*/ 0 w 181"/>
                <a:gd name="T47" fmla="*/ 1 h 226"/>
                <a:gd name="T48" fmla="*/ 0 w 181"/>
                <a:gd name="T49" fmla="*/ 1 h 226"/>
                <a:gd name="T50" fmla="*/ 0 w 181"/>
                <a:gd name="T51" fmla="*/ 1 h 226"/>
                <a:gd name="T52" fmla="*/ 0 w 181"/>
                <a:gd name="T53" fmla="*/ 1 h 226"/>
                <a:gd name="T54" fmla="*/ 0 w 181"/>
                <a:gd name="T55" fmla="*/ 1 h 226"/>
                <a:gd name="T56" fmla="*/ 0 w 181"/>
                <a:gd name="T57" fmla="*/ 1 h 226"/>
                <a:gd name="T58" fmla="*/ 0 w 181"/>
                <a:gd name="T59" fmla="*/ 1 h 226"/>
                <a:gd name="T60" fmla="*/ 0 w 181"/>
                <a:gd name="T61" fmla="*/ 1 h 226"/>
                <a:gd name="T62" fmla="*/ 0 w 181"/>
                <a:gd name="T63" fmla="*/ 1 h 226"/>
                <a:gd name="T64" fmla="*/ 0 w 181"/>
                <a:gd name="T65" fmla="*/ 0 h 2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
                <a:gd name="T100" fmla="*/ 0 h 226"/>
                <a:gd name="T101" fmla="*/ 181 w 181"/>
                <a:gd name="T102" fmla="*/ 226 h 2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 h="226">
                  <a:moveTo>
                    <a:pt x="91" y="0"/>
                  </a:moveTo>
                  <a:lnTo>
                    <a:pt x="109" y="2"/>
                  </a:lnTo>
                  <a:lnTo>
                    <a:pt x="126" y="9"/>
                  </a:lnTo>
                  <a:lnTo>
                    <a:pt x="141" y="19"/>
                  </a:lnTo>
                  <a:lnTo>
                    <a:pt x="154" y="33"/>
                  </a:lnTo>
                  <a:lnTo>
                    <a:pt x="166" y="50"/>
                  </a:lnTo>
                  <a:lnTo>
                    <a:pt x="174" y="70"/>
                  </a:lnTo>
                  <a:lnTo>
                    <a:pt x="178" y="90"/>
                  </a:lnTo>
                  <a:lnTo>
                    <a:pt x="181" y="113"/>
                  </a:lnTo>
                  <a:lnTo>
                    <a:pt x="178" y="136"/>
                  </a:lnTo>
                  <a:lnTo>
                    <a:pt x="174" y="157"/>
                  </a:lnTo>
                  <a:lnTo>
                    <a:pt x="166" y="177"/>
                  </a:lnTo>
                  <a:lnTo>
                    <a:pt x="154" y="193"/>
                  </a:lnTo>
                  <a:lnTo>
                    <a:pt x="141" y="207"/>
                  </a:lnTo>
                  <a:lnTo>
                    <a:pt x="126" y="217"/>
                  </a:lnTo>
                  <a:lnTo>
                    <a:pt x="109" y="224"/>
                  </a:lnTo>
                  <a:lnTo>
                    <a:pt x="91" y="226"/>
                  </a:lnTo>
                  <a:lnTo>
                    <a:pt x="72" y="224"/>
                  </a:lnTo>
                  <a:lnTo>
                    <a:pt x="55" y="217"/>
                  </a:lnTo>
                  <a:lnTo>
                    <a:pt x="40" y="207"/>
                  </a:lnTo>
                  <a:lnTo>
                    <a:pt x="27" y="193"/>
                  </a:lnTo>
                  <a:lnTo>
                    <a:pt x="15" y="177"/>
                  </a:lnTo>
                  <a:lnTo>
                    <a:pt x="7" y="157"/>
                  </a:lnTo>
                  <a:lnTo>
                    <a:pt x="3" y="136"/>
                  </a:lnTo>
                  <a:lnTo>
                    <a:pt x="0" y="113"/>
                  </a:lnTo>
                  <a:lnTo>
                    <a:pt x="3" y="90"/>
                  </a:lnTo>
                  <a:lnTo>
                    <a:pt x="7" y="70"/>
                  </a:lnTo>
                  <a:lnTo>
                    <a:pt x="15" y="50"/>
                  </a:lnTo>
                  <a:lnTo>
                    <a:pt x="27" y="33"/>
                  </a:lnTo>
                  <a:lnTo>
                    <a:pt x="40" y="19"/>
                  </a:lnTo>
                  <a:lnTo>
                    <a:pt x="55" y="9"/>
                  </a:lnTo>
                  <a:lnTo>
                    <a:pt x="72" y="2"/>
                  </a:lnTo>
                  <a:lnTo>
                    <a:pt x="91" y="0"/>
                  </a:lnTo>
                  <a:close/>
                </a:path>
              </a:pathLst>
            </a:custGeom>
            <a:solidFill>
              <a:srgbClr val="FFFF00"/>
            </a:solidFill>
            <a:ln w="9525">
              <a:noFill/>
              <a:round/>
            </a:ln>
          </p:spPr>
          <p:txBody>
            <a:bodyPr/>
            <a:lstStyle/>
            <a:p>
              <a:endParaRPr lang="zh-CN" altLang="en-US"/>
            </a:p>
          </p:txBody>
        </p:sp>
        <p:sp>
          <p:nvSpPr>
            <p:cNvPr id="17686" name="Freeform 963"/>
            <p:cNvSpPr/>
            <p:nvPr/>
          </p:nvSpPr>
          <p:spPr bwMode="auto">
            <a:xfrm>
              <a:off x="1025" y="1356"/>
              <a:ext cx="49" cy="60"/>
            </a:xfrm>
            <a:custGeom>
              <a:avLst/>
              <a:gdLst>
                <a:gd name="T0" fmla="*/ 1 w 96"/>
                <a:gd name="T1" fmla="*/ 1 h 120"/>
                <a:gd name="T2" fmla="*/ 1 w 96"/>
                <a:gd name="T3" fmla="*/ 1 h 120"/>
                <a:gd name="T4" fmla="*/ 1 w 96"/>
                <a:gd name="T5" fmla="*/ 1 h 120"/>
                <a:gd name="T6" fmla="*/ 1 w 96"/>
                <a:gd name="T7" fmla="*/ 1 h 120"/>
                <a:gd name="T8" fmla="*/ 1 w 96"/>
                <a:gd name="T9" fmla="*/ 1 h 120"/>
                <a:gd name="T10" fmla="*/ 1 w 96"/>
                <a:gd name="T11" fmla="*/ 1 h 120"/>
                <a:gd name="T12" fmla="*/ 1 w 96"/>
                <a:gd name="T13" fmla="*/ 1 h 120"/>
                <a:gd name="T14" fmla="*/ 1 w 96"/>
                <a:gd name="T15" fmla="*/ 1 h 120"/>
                <a:gd name="T16" fmla="*/ 1 w 96"/>
                <a:gd name="T17" fmla="*/ 1 h 120"/>
                <a:gd name="T18" fmla="*/ 0 w 96"/>
                <a:gd name="T19" fmla="*/ 0 h 120"/>
                <a:gd name="T20" fmla="*/ 0 w 96"/>
                <a:gd name="T21" fmla="*/ 1 h 120"/>
                <a:gd name="T22" fmla="*/ 1 w 96"/>
                <a:gd name="T23" fmla="*/ 1 h 120"/>
                <a:gd name="T24" fmla="*/ 1 w 96"/>
                <a:gd name="T25" fmla="*/ 1 h 120"/>
                <a:gd name="T26" fmla="*/ 1 w 96"/>
                <a:gd name="T27" fmla="*/ 1 h 120"/>
                <a:gd name="T28" fmla="*/ 1 w 96"/>
                <a:gd name="T29" fmla="*/ 1 h 120"/>
                <a:gd name="T30" fmla="*/ 1 w 96"/>
                <a:gd name="T31" fmla="*/ 1 h 120"/>
                <a:gd name="T32" fmla="*/ 1 w 96"/>
                <a:gd name="T33" fmla="*/ 1 h 120"/>
                <a:gd name="T34" fmla="*/ 1 w 96"/>
                <a:gd name="T35" fmla="*/ 1 h 120"/>
                <a:gd name="T36" fmla="*/ 1 w 96"/>
                <a:gd name="T37" fmla="*/ 1 h 120"/>
                <a:gd name="T38" fmla="*/ 1 w 96"/>
                <a:gd name="T39" fmla="*/ 1 h 120"/>
                <a:gd name="T40" fmla="*/ 1 w 96"/>
                <a:gd name="T41" fmla="*/ 1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120"/>
                <a:gd name="T65" fmla="*/ 96 w 96"/>
                <a:gd name="T66" fmla="*/ 120 h 1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120">
                  <a:moveTo>
                    <a:pt x="96" y="120"/>
                  </a:moveTo>
                  <a:lnTo>
                    <a:pt x="96" y="120"/>
                  </a:lnTo>
                  <a:lnTo>
                    <a:pt x="94" y="96"/>
                  </a:lnTo>
                  <a:lnTo>
                    <a:pt x="90" y="74"/>
                  </a:lnTo>
                  <a:lnTo>
                    <a:pt x="80" y="54"/>
                  </a:lnTo>
                  <a:lnTo>
                    <a:pt x="69" y="35"/>
                  </a:lnTo>
                  <a:lnTo>
                    <a:pt x="54" y="20"/>
                  </a:lnTo>
                  <a:lnTo>
                    <a:pt x="38" y="10"/>
                  </a:lnTo>
                  <a:lnTo>
                    <a:pt x="19" y="2"/>
                  </a:lnTo>
                  <a:lnTo>
                    <a:pt x="0" y="0"/>
                  </a:lnTo>
                  <a:lnTo>
                    <a:pt x="0" y="14"/>
                  </a:lnTo>
                  <a:lnTo>
                    <a:pt x="17" y="16"/>
                  </a:lnTo>
                  <a:lnTo>
                    <a:pt x="31" y="22"/>
                  </a:lnTo>
                  <a:lnTo>
                    <a:pt x="45" y="32"/>
                  </a:lnTo>
                  <a:lnTo>
                    <a:pt x="58" y="45"/>
                  </a:lnTo>
                  <a:lnTo>
                    <a:pt x="69" y="61"/>
                  </a:lnTo>
                  <a:lnTo>
                    <a:pt x="76" y="79"/>
                  </a:lnTo>
                  <a:lnTo>
                    <a:pt x="80" y="99"/>
                  </a:lnTo>
                  <a:lnTo>
                    <a:pt x="83" y="120"/>
                  </a:lnTo>
                  <a:lnTo>
                    <a:pt x="96" y="120"/>
                  </a:lnTo>
                  <a:close/>
                </a:path>
              </a:pathLst>
            </a:custGeom>
            <a:solidFill>
              <a:srgbClr val="000000"/>
            </a:solidFill>
            <a:ln w="9525">
              <a:noFill/>
              <a:round/>
            </a:ln>
          </p:spPr>
          <p:txBody>
            <a:bodyPr/>
            <a:lstStyle/>
            <a:p>
              <a:endParaRPr lang="zh-CN" altLang="en-US"/>
            </a:p>
          </p:txBody>
        </p:sp>
        <p:sp>
          <p:nvSpPr>
            <p:cNvPr id="17687" name="Freeform 964"/>
            <p:cNvSpPr/>
            <p:nvPr/>
          </p:nvSpPr>
          <p:spPr bwMode="auto">
            <a:xfrm>
              <a:off x="1025" y="1416"/>
              <a:ext cx="49" cy="60"/>
            </a:xfrm>
            <a:custGeom>
              <a:avLst/>
              <a:gdLst>
                <a:gd name="T0" fmla="*/ 0 w 96"/>
                <a:gd name="T1" fmla="*/ 1 h 120"/>
                <a:gd name="T2" fmla="*/ 0 w 96"/>
                <a:gd name="T3" fmla="*/ 1 h 120"/>
                <a:gd name="T4" fmla="*/ 1 w 96"/>
                <a:gd name="T5" fmla="*/ 1 h 120"/>
                <a:gd name="T6" fmla="*/ 1 w 96"/>
                <a:gd name="T7" fmla="*/ 1 h 120"/>
                <a:gd name="T8" fmla="*/ 1 w 96"/>
                <a:gd name="T9" fmla="*/ 1 h 120"/>
                <a:gd name="T10" fmla="*/ 1 w 96"/>
                <a:gd name="T11" fmla="*/ 1 h 120"/>
                <a:gd name="T12" fmla="*/ 1 w 96"/>
                <a:gd name="T13" fmla="*/ 1 h 120"/>
                <a:gd name="T14" fmla="*/ 1 w 96"/>
                <a:gd name="T15" fmla="*/ 1 h 120"/>
                <a:gd name="T16" fmla="*/ 1 w 96"/>
                <a:gd name="T17" fmla="*/ 1 h 120"/>
                <a:gd name="T18" fmla="*/ 1 w 96"/>
                <a:gd name="T19" fmla="*/ 0 h 120"/>
                <a:gd name="T20" fmla="*/ 1 w 96"/>
                <a:gd name="T21" fmla="*/ 0 h 120"/>
                <a:gd name="T22" fmla="*/ 1 w 96"/>
                <a:gd name="T23" fmla="*/ 1 h 120"/>
                <a:gd name="T24" fmla="*/ 1 w 96"/>
                <a:gd name="T25" fmla="*/ 1 h 120"/>
                <a:gd name="T26" fmla="*/ 1 w 96"/>
                <a:gd name="T27" fmla="*/ 1 h 120"/>
                <a:gd name="T28" fmla="*/ 1 w 96"/>
                <a:gd name="T29" fmla="*/ 1 h 120"/>
                <a:gd name="T30" fmla="*/ 1 w 96"/>
                <a:gd name="T31" fmla="*/ 1 h 120"/>
                <a:gd name="T32" fmla="*/ 1 w 96"/>
                <a:gd name="T33" fmla="*/ 1 h 120"/>
                <a:gd name="T34" fmla="*/ 1 w 96"/>
                <a:gd name="T35" fmla="*/ 1 h 120"/>
                <a:gd name="T36" fmla="*/ 0 w 96"/>
                <a:gd name="T37" fmla="*/ 1 h 120"/>
                <a:gd name="T38" fmla="*/ 0 w 96"/>
                <a:gd name="T39" fmla="*/ 1 h 120"/>
                <a:gd name="T40" fmla="*/ 0 w 96"/>
                <a:gd name="T41" fmla="*/ 1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120"/>
                <a:gd name="T65" fmla="*/ 96 w 96"/>
                <a:gd name="T66" fmla="*/ 120 h 1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120">
                  <a:moveTo>
                    <a:pt x="0" y="120"/>
                  </a:moveTo>
                  <a:lnTo>
                    <a:pt x="0" y="120"/>
                  </a:lnTo>
                  <a:lnTo>
                    <a:pt x="19" y="118"/>
                  </a:lnTo>
                  <a:lnTo>
                    <a:pt x="38" y="110"/>
                  </a:lnTo>
                  <a:lnTo>
                    <a:pt x="54" y="99"/>
                  </a:lnTo>
                  <a:lnTo>
                    <a:pt x="69" y="84"/>
                  </a:lnTo>
                  <a:lnTo>
                    <a:pt x="80" y="67"/>
                  </a:lnTo>
                  <a:lnTo>
                    <a:pt x="90" y="46"/>
                  </a:lnTo>
                  <a:lnTo>
                    <a:pt x="94" y="25"/>
                  </a:lnTo>
                  <a:lnTo>
                    <a:pt x="96" y="0"/>
                  </a:lnTo>
                  <a:lnTo>
                    <a:pt x="83" y="0"/>
                  </a:lnTo>
                  <a:lnTo>
                    <a:pt x="80" y="22"/>
                  </a:lnTo>
                  <a:lnTo>
                    <a:pt x="76" y="42"/>
                  </a:lnTo>
                  <a:lnTo>
                    <a:pt x="69" y="60"/>
                  </a:lnTo>
                  <a:lnTo>
                    <a:pt x="58" y="75"/>
                  </a:lnTo>
                  <a:lnTo>
                    <a:pt x="45" y="88"/>
                  </a:lnTo>
                  <a:lnTo>
                    <a:pt x="31" y="98"/>
                  </a:lnTo>
                  <a:lnTo>
                    <a:pt x="17" y="104"/>
                  </a:lnTo>
                  <a:lnTo>
                    <a:pt x="0" y="106"/>
                  </a:lnTo>
                  <a:lnTo>
                    <a:pt x="0" y="120"/>
                  </a:lnTo>
                  <a:close/>
                </a:path>
              </a:pathLst>
            </a:custGeom>
            <a:solidFill>
              <a:srgbClr val="000000"/>
            </a:solidFill>
            <a:ln w="9525">
              <a:noFill/>
              <a:round/>
            </a:ln>
          </p:spPr>
          <p:txBody>
            <a:bodyPr/>
            <a:lstStyle/>
            <a:p>
              <a:endParaRPr lang="zh-CN" altLang="en-US"/>
            </a:p>
          </p:txBody>
        </p:sp>
        <p:sp>
          <p:nvSpPr>
            <p:cNvPr id="17688" name="Freeform 965"/>
            <p:cNvSpPr/>
            <p:nvPr/>
          </p:nvSpPr>
          <p:spPr bwMode="auto">
            <a:xfrm>
              <a:off x="977" y="1416"/>
              <a:ext cx="48" cy="60"/>
            </a:xfrm>
            <a:custGeom>
              <a:avLst/>
              <a:gdLst>
                <a:gd name="T0" fmla="*/ 0 w 97"/>
                <a:gd name="T1" fmla="*/ 0 h 120"/>
                <a:gd name="T2" fmla="*/ 0 w 97"/>
                <a:gd name="T3" fmla="*/ 0 h 120"/>
                <a:gd name="T4" fmla="*/ 0 w 97"/>
                <a:gd name="T5" fmla="*/ 1 h 120"/>
                <a:gd name="T6" fmla="*/ 0 w 97"/>
                <a:gd name="T7" fmla="*/ 1 h 120"/>
                <a:gd name="T8" fmla="*/ 0 w 97"/>
                <a:gd name="T9" fmla="*/ 1 h 120"/>
                <a:gd name="T10" fmla="*/ 0 w 97"/>
                <a:gd name="T11" fmla="*/ 1 h 120"/>
                <a:gd name="T12" fmla="*/ 0 w 97"/>
                <a:gd name="T13" fmla="*/ 1 h 120"/>
                <a:gd name="T14" fmla="*/ 0 w 97"/>
                <a:gd name="T15" fmla="*/ 1 h 120"/>
                <a:gd name="T16" fmla="*/ 0 w 97"/>
                <a:gd name="T17" fmla="*/ 1 h 120"/>
                <a:gd name="T18" fmla="*/ 0 w 97"/>
                <a:gd name="T19" fmla="*/ 1 h 120"/>
                <a:gd name="T20" fmla="*/ 0 w 97"/>
                <a:gd name="T21" fmla="*/ 1 h 120"/>
                <a:gd name="T22" fmla="*/ 0 w 97"/>
                <a:gd name="T23" fmla="*/ 1 h 120"/>
                <a:gd name="T24" fmla="*/ 0 w 97"/>
                <a:gd name="T25" fmla="*/ 1 h 120"/>
                <a:gd name="T26" fmla="*/ 0 w 97"/>
                <a:gd name="T27" fmla="*/ 1 h 120"/>
                <a:gd name="T28" fmla="*/ 0 w 97"/>
                <a:gd name="T29" fmla="*/ 1 h 120"/>
                <a:gd name="T30" fmla="*/ 0 w 97"/>
                <a:gd name="T31" fmla="*/ 1 h 120"/>
                <a:gd name="T32" fmla="*/ 0 w 97"/>
                <a:gd name="T33" fmla="*/ 1 h 120"/>
                <a:gd name="T34" fmla="*/ 0 w 97"/>
                <a:gd name="T35" fmla="*/ 1 h 120"/>
                <a:gd name="T36" fmla="*/ 0 w 97"/>
                <a:gd name="T37" fmla="*/ 0 h 120"/>
                <a:gd name="T38" fmla="*/ 0 w 97"/>
                <a:gd name="T39" fmla="*/ 0 h 120"/>
                <a:gd name="T40" fmla="*/ 0 w 97"/>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7"/>
                <a:gd name="T64" fmla="*/ 0 h 120"/>
                <a:gd name="T65" fmla="*/ 97 w 97"/>
                <a:gd name="T66" fmla="*/ 120 h 1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7" h="120">
                  <a:moveTo>
                    <a:pt x="0" y="0"/>
                  </a:moveTo>
                  <a:lnTo>
                    <a:pt x="0" y="0"/>
                  </a:lnTo>
                  <a:lnTo>
                    <a:pt x="2" y="25"/>
                  </a:lnTo>
                  <a:lnTo>
                    <a:pt x="6" y="46"/>
                  </a:lnTo>
                  <a:lnTo>
                    <a:pt x="16" y="67"/>
                  </a:lnTo>
                  <a:lnTo>
                    <a:pt x="27" y="84"/>
                  </a:lnTo>
                  <a:lnTo>
                    <a:pt x="42" y="99"/>
                  </a:lnTo>
                  <a:lnTo>
                    <a:pt x="58" y="110"/>
                  </a:lnTo>
                  <a:lnTo>
                    <a:pt x="76" y="118"/>
                  </a:lnTo>
                  <a:lnTo>
                    <a:pt x="97" y="120"/>
                  </a:lnTo>
                  <a:lnTo>
                    <a:pt x="97" y="106"/>
                  </a:lnTo>
                  <a:lnTo>
                    <a:pt x="81" y="104"/>
                  </a:lnTo>
                  <a:lnTo>
                    <a:pt x="65" y="98"/>
                  </a:lnTo>
                  <a:lnTo>
                    <a:pt x="51" y="88"/>
                  </a:lnTo>
                  <a:lnTo>
                    <a:pt x="38" y="75"/>
                  </a:lnTo>
                  <a:lnTo>
                    <a:pt x="27" y="60"/>
                  </a:lnTo>
                  <a:lnTo>
                    <a:pt x="20" y="42"/>
                  </a:lnTo>
                  <a:lnTo>
                    <a:pt x="16" y="22"/>
                  </a:lnTo>
                  <a:lnTo>
                    <a:pt x="13" y="0"/>
                  </a:lnTo>
                  <a:lnTo>
                    <a:pt x="0" y="0"/>
                  </a:lnTo>
                  <a:close/>
                </a:path>
              </a:pathLst>
            </a:custGeom>
            <a:solidFill>
              <a:srgbClr val="000000"/>
            </a:solidFill>
            <a:ln w="9525">
              <a:noFill/>
              <a:round/>
            </a:ln>
          </p:spPr>
          <p:txBody>
            <a:bodyPr/>
            <a:lstStyle/>
            <a:p>
              <a:endParaRPr lang="zh-CN" altLang="en-US"/>
            </a:p>
          </p:txBody>
        </p:sp>
        <p:sp>
          <p:nvSpPr>
            <p:cNvPr id="17689" name="Freeform 966"/>
            <p:cNvSpPr/>
            <p:nvPr/>
          </p:nvSpPr>
          <p:spPr bwMode="auto">
            <a:xfrm>
              <a:off x="977" y="1356"/>
              <a:ext cx="48" cy="60"/>
            </a:xfrm>
            <a:custGeom>
              <a:avLst/>
              <a:gdLst>
                <a:gd name="T0" fmla="*/ 0 w 97"/>
                <a:gd name="T1" fmla="*/ 0 h 120"/>
                <a:gd name="T2" fmla="*/ 0 w 97"/>
                <a:gd name="T3" fmla="*/ 0 h 120"/>
                <a:gd name="T4" fmla="*/ 0 w 97"/>
                <a:gd name="T5" fmla="*/ 1 h 120"/>
                <a:gd name="T6" fmla="*/ 0 w 97"/>
                <a:gd name="T7" fmla="*/ 1 h 120"/>
                <a:gd name="T8" fmla="*/ 0 w 97"/>
                <a:gd name="T9" fmla="*/ 1 h 120"/>
                <a:gd name="T10" fmla="*/ 0 w 97"/>
                <a:gd name="T11" fmla="*/ 1 h 120"/>
                <a:gd name="T12" fmla="*/ 0 w 97"/>
                <a:gd name="T13" fmla="*/ 1 h 120"/>
                <a:gd name="T14" fmla="*/ 0 w 97"/>
                <a:gd name="T15" fmla="*/ 1 h 120"/>
                <a:gd name="T16" fmla="*/ 0 w 97"/>
                <a:gd name="T17" fmla="*/ 1 h 120"/>
                <a:gd name="T18" fmla="*/ 0 w 97"/>
                <a:gd name="T19" fmla="*/ 1 h 120"/>
                <a:gd name="T20" fmla="*/ 0 w 97"/>
                <a:gd name="T21" fmla="*/ 1 h 120"/>
                <a:gd name="T22" fmla="*/ 0 w 97"/>
                <a:gd name="T23" fmla="*/ 1 h 120"/>
                <a:gd name="T24" fmla="*/ 0 w 97"/>
                <a:gd name="T25" fmla="*/ 1 h 120"/>
                <a:gd name="T26" fmla="*/ 0 w 97"/>
                <a:gd name="T27" fmla="*/ 1 h 120"/>
                <a:gd name="T28" fmla="*/ 0 w 97"/>
                <a:gd name="T29" fmla="*/ 1 h 120"/>
                <a:gd name="T30" fmla="*/ 0 w 97"/>
                <a:gd name="T31" fmla="*/ 1 h 120"/>
                <a:gd name="T32" fmla="*/ 0 w 97"/>
                <a:gd name="T33" fmla="*/ 1 h 120"/>
                <a:gd name="T34" fmla="*/ 0 w 97"/>
                <a:gd name="T35" fmla="*/ 1 h 120"/>
                <a:gd name="T36" fmla="*/ 0 w 97"/>
                <a:gd name="T37" fmla="*/ 1 h 120"/>
                <a:gd name="T38" fmla="*/ 0 w 97"/>
                <a:gd name="T39" fmla="*/ 1 h 120"/>
                <a:gd name="T40" fmla="*/ 0 w 97"/>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7"/>
                <a:gd name="T64" fmla="*/ 0 h 120"/>
                <a:gd name="T65" fmla="*/ 97 w 97"/>
                <a:gd name="T66" fmla="*/ 120 h 1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7" h="120">
                  <a:moveTo>
                    <a:pt x="97" y="0"/>
                  </a:moveTo>
                  <a:lnTo>
                    <a:pt x="97" y="0"/>
                  </a:lnTo>
                  <a:lnTo>
                    <a:pt x="76" y="2"/>
                  </a:lnTo>
                  <a:lnTo>
                    <a:pt x="58" y="10"/>
                  </a:lnTo>
                  <a:lnTo>
                    <a:pt x="42" y="20"/>
                  </a:lnTo>
                  <a:lnTo>
                    <a:pt x="27" y="35"/>
                  </a:lnTo>
                  <a:lnTo>
                    <a:pt x="16" y="54"/>
                  </a:lnTo>
                  <a:lnTo>
                    <a:pt x="6" y="74"/>
                  </a:lnTo>
                  <a:lnTo>
                    <a:pt x="2" y="96"/>
                  </a:lnTo>
                  <a:lnTo>
                    <a:pt x="0" y="120"/>
                  </a:lnTo>
                  <a:lnTo>
                    <a:pt x="13" y="120"/>
                  </a:lnTo>
                  <a:lnTo>
                    <a:pt x="16" y="99"/>
                  </a:lnTo>
                  <a:lnTo>
                    <a:pt x="20" y="79"/>
                  </a:lnTo>
                  <a:lnTo>
                    <a:pt x="27" y="61"/>
                  </a:lnTo>
                  <a:lnTo>
                    <a:pt x="38" y="45"/>
                  </a:lnTo>
                  <a:lnTo>
                    <a:pt x="51" y="32"/>
                  </a:lnTo>
                  <a:lnTo>
                    <a:pt x="65" y="22"/>
                  </a:lnTo>
                  <a:lnTo>
                    <a:pt x="81" y="16"/>
                  </a:lnTo>
                  <a:lnTo>
                    <a:pt x="97" y="14"/>
                  </a:lnTo>
                  <a:lnTo>
                    <a:pt x="97" y="0"/>
                  </a:lnTo>
                  <a:close/>
                </a:path>
              </a:pathLst>
            </a:custGeom>
            <a:solidFill>
              <a:srgbClr val="000000"/>
            </a:solidFill>
            <a:ln w="9525">
              <a:noFill/>
              <a:round/>
            </a:ln>
          </p:spPr>
          <p:txBody>
            <a:bodyPr/>
            <a:lstStyle/>
            <a:p>
              <a:endParaRPr lang="zh-CN" altLang="en-US"/>
            </a:p>
          </p:txBody>
        </p:sp>
        <p:sp>
          <p:nvSpPr>
            <p:cNvPr id="17690" name="Freeform 967"/>
            <p:cNvSpPr/>
            <p:nvPr/>
          </p:nvSpPr>
          <p:spPr bwMode="auto">
            <a:xfrm>
              <a:off x="1071" y="1495"/>
              <a:ext cx="45" cy="68"/>
            </a:xfrm>
            <a:custGeom>
              <a:avLst/>
              <a:gdLst>
                <a:gd name="T0" fmla="*/ 1 w 90"/>
                <a:gd name="T1" fmla="*/ 0 h 136"/>
                <a:gd name="T2" fmla="*/ 1 w 90"/>
                <a:gd name="T3" fmla="*/ 1 h 136"/>
                <a:gd name="T4" fmla="*/ 1 w 90"/>
                <a:gd name="T5" fmla="*/ 1 h 136"/>
                <a:gd name="T6" fmla="*/ 1 w 90"/>
                <a:gd name="T7" fmla="*/ 1 h 136"/>
                <a:gd name="T8" fmla="*/ 1 w 90"/>
                <a:gd name="T9" fmla="*/ 1 h 136"/>
                <a:gd name="T10" fmla="*/ 1 w 90"/>
                <a:gd name="T11" fmla="*/ 1 h 136"/>
                <a:gd name="T12" fmla="*/ 1 w 90"/>
                <a:gd name="T13" fmla="*/ 1 h 136"/>
                <a:gd name="T14" fmla="*/ 1 w 90"/>
                <a:gd name="T15" fmla="*/ 1 h 136"/>
                <a:gd name="T16" fmla="*/ 1 w 90"/>
                <a:gd name="T17" fmla="*/ 1 h 136"/>
                <a:gd name="T18" fmla="*/ 1 w 90"/>
                <a:gd name="T19" fmla="*/ 1 h 136"/>
                <a:gd name="T20" fmla="*/ 1 w 90"/>
                <a:gd name="T21" fmla="*/ 1 h 136"/>
                <a:gd name="T22" fmla="*/ 1 w 90"/>
                <a:gd name="T23" fmla="*/ 1 h 136"/>
                <a:gd name="T24" fmla="*/ 1 w 90"/>
                <a:gd name="T25" fmla="*/ 1 h 136"/>
                <a:gd name="T26" fmla="*/ 1 w 90"/>
                <a:gd name="T27" fmla="*/ 1 h 136"/>
                <a:gd name="T28" fmla="*/ 1 w 90"/>
                <a:gd name="T29" fmla="*/ 1 h 136"/>
                <a:gd name="T30" fmla="*/ 1 w 90"/>
                <a:gd name="T31" fmla="*/ 1 h 136"/>
                <a:gd name="T32" fmla="*/ 1 w 90"/>
                <a:gd name="T33" fmla="*/ 1 h 136"/>
                <a:gd name="T34" fmla="*/ 1 w 90"/>
                <a:gd name="T35" fmla="*/ 1 h 136"/>
                <a:gd name="T36" fmla="*/ 1 w 90"/>
                <a:gd name="T37" fmla="*/ 1 h 136"/>
                <a:gd name="T38" fmla="*/ 1 w 90"/>
                <a:gd name="T39" fmla="*/ 1 h 136"/>
                <a:gd name="T40" fmla="*/ 1 w 90"/>
                <a:gd name="T41" fmla="*/ 1 h 136"/>
                <a:gd name="T42" fmla="*/ 1 w 90"/>
                <a:gd name="T43" fmla="*/ 1 h 136"/>
                <a:gd name="T44" fmla="*/ 1 w 90"/>
                <a:gd name="T45" fmla="*/ 1 h 136"/>
                <a:gd name="T46" fmla="*/ 1 w 90"/>
                <a:gd name="T47" fmla="*/ 1 h 136"/>
                <a:gd name="T48" fmla="*/ 0 w 90"/>
                <a:gd name="T49" fmla="*/ 1 h 136"/>
                <a:gd name="T50" fmla="*/ 1 w 90"/>
                <a:gd name="T51" fmla="*/ 1 h 136"/>
                <a:gd name="T52" fmla="*/ 1 w 90"/>
                <a:gd name="T53" fmla="*/ 1 h 136"/>
                <a:gd name="T54" fmla="*/ 1 w 90"/>
                <a:gd name="T55" fmla="*/ 1 h 136"/>
                <a:gd name="T56" fmla="*/ 1 w 90"/>
                <a:gd name="T57" fmla="*/ 1 h 136"/>
                <a:gd name="T58" fmla="*/ 1 w 90"/>
                <a:gd name="T59" fmla="*/ 1 h 136"/>
                <a:gd name="T60" fmla="*/ 1 w 90"/>
                <a:gd name="T61" fmla="*/ 1 h 136"/>
                <a:gd name="T62" fmla="*/ 1 w 90"/>
                <a:gd name="T63" fmla="*/ 1 h 136"/>
                <a:gd name="T64" fmla="*/ 1 w 9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36"/>
                <a:gd name="T101" fmla="*/ 90 w 90"/>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36">
                  <a:moveTo>
                    <a:pt x="44" y="0"/>
                  </a:moveTo>
                  <a:lnTo>
                    <a:pt x="53" y="1"/>
                  </a:lnTo>
                  <a:lnTo>
                    <a:pt x="62" y="6"/>
                  </a:lnTo>
                  <a:lnTo>
                    <a:pt x="69" y="11"/>
                  </a:lnTo>
                  <a:lnTo>
                    <a:pt x="76" y="19"/>
                  </a:lnTo>
                  <a:lnTo>
                    <a:pt x="82" y="30"/>
                  </a:lnTo>
                  <a:lnTo>
                    <a:pt x="86" y="41"/>
                  </a:lnTo>
                  <a:lnTo>
                    <a:pt x="89" y="54"/>
                  </a:lnTo>
                  <a:lnTo>
                    <a:pt x="90" y="68"/>
                  </a:lnTo>
                  <a:lnTo>
                    <a:pt x="89" y="82"/>
                  </a:lnTo>
                  <a:lnTo>
                    <a:pt x="86" y="94"/>
                  </a:lnTo>
                  <a:lnTo>
                    <a:pt x="82" y="106"/>
                  </a:lnTo>
                  <a:lnTo>
                    <a:pt x="76" y="115"/>
                  </a:lnTo>
                  <a:lnTo>
                    <a:pt x="69" y="124"/>
                  </a:lnTo>
                  <a:lnTo>
                    <a:pt x="62" y="130"/>
                  </a:lnTo>
                  <a:lnTo>
                    <a:pt x="53" y="134"/>
                  </a:lnTo>
                  <a:lnTo>
                    <a:pt x="44" y="136"/>
                  </a:lnTo>
                  <a:lnTo>
                    <a:pt x="35" y="134"/>
                  </a:lnTo>
                  <a:lnTo>
                    <a:pt x="27" y="130"/>
                  </a:lnTo>
                  <a:lnTo>
                    <a:pt x="19" y="124"/>
                  </a:lnTo>
                  <a:lnTo>
                    <a:pt x="12" y="115"/>
                  </a:lnTo>
                  <a:lnTo>
                    <a:pt x="8" y="106"/>
                  </a:lnTo>
                  <a:lnTo>
                    <a:pt x="3" y="94"/>
                  </a:lnTo>
                  <a:lnTo>
                    <a:pt x="1" y="82"/>
                  </a:lnTo>
                  <a:lnTo>
                    <a:pt x="0" y="68"/>
                  </a:lnTo>
                  <a:lnTo>
                    <a:pt x="1" y="54"/>
                  </a:lnTo>
                  <a:lnTo>
                    <a:pt x="3" y="41"/>
                  </a:lnTo>
                  <a:lnTo>
                    <a:pt x="8" y="30"/>
                  </a:lnTo>
                  <a:lnTo>
                    <a:pt x="12" y="19"/>
                  </a:lnTo>
                  <a:lnTo>
                    <a:pt x="19" y="11"/>
                  </a:lnTo>
                  <a:lnTo>
                    <a:pt x="27" y="6"/>
                  </a:lnTo>
                  <a:lnTo>
                    <a:pt x="35" y="1"/>
                  </a:lnTo>
                  <a:lnTo>
                    <a:pt x="44" y="0"/>
                  </a:lnTo>
                  <a:close/>
                </a:path>
              </a:pathLst>
            </a:custGeom>
            <a:solidFill>
              <a:srgbClr val="FFFF00"/>
            </a:solidFill>
            <a:ln w="9525">
              <a:noFill/>
              <a:round/>
            </a:ln>
          </p:spPr>
          <p:txBody>
            <a:bodyPr/>
            <a:lstStyle/>
            <a:p>
              <a:endParaRPr lang="zh-CN" altLang="en-US"/>
            </a:p>
          </p:txBody>
        </p:sp>
        <p:sp>
          <p:nvSpPr>
            <p:cNvPr id="17691" name="Freeform 968"/>
            <p:cNvSpPr/>
            <p:nvPr/>
          </p:nvSpPr>
          <p:spPr bwMode="auto">
            <a:xfrm>
              <a:off x="1093" y="1492"/>
              <a:ext cx="26" cy="37"/>
            </a:xfrm>
            <a:custGeom>
              <a:avLst/>
              <a:gdLst>
                <a:gd name="T0" fmla="*/ 0 w 53"/>
                <a:gd name="T1" fmla="*/ 0 h 75"/>
                <a:gd name="T2" fmla="*/ 0 w 53"/>
                <a:gd name="T3" fmla="*/ 0 h 75"/>
                <a:gd name="T4" fmla="*/ 0 w 53"/>
                <a:gd name="T5" fmla="*/ 0 h 75"/>
                <a:gd name="T6" fmla="*/ 0 w 53"/>
                <a:gd name="T7" fmla="*/ 0 h 75"/>
                <a:gd name="T8" fmla="*/ 0 w 53"/>
                <a:gd name="T9" fmla="*/ 0 h 75"/>
                <a:gd name="T10" fmla="*/ 0 w 53"/>
                <a:gd name="T11" fmla="*/ 0 h 75"/>
                <a:gd name="T12" fmla="*/ 0 w 53"/>
                <a:gd name="T13" fmla="*/ 0 h 75"/>
                <a:gd name="T14" fmla="*/ 0 w 53"/>
                <a:gd name="T15" fmla="*/ 0 h 75"/>
                <a:gd name="T16" fmla="*/ 0 w 53"/>
                <a:gd name="T17" fmla="*/ 0 h 75"/>
                <a:gd name="T18" fmla="*/ 0 w 53"/>
                <a:gd name="T19" fmla="*/ 0 h 75"/>
                <a:gd name="T20" fmla="*/ 0 w 53"/>
                <a:gd name="T21" fmla="*/ 0 h 75"/>
                <a:gd name="T22" fmla="*/ 0 w 53"/>
                <a:gd name="T23" fmla="*/ 0 h 75"/>
                <a:gd name="T24" fmla="*/ 0 w 53"/>
                <a:gd name="T25" fmla="*/ 0 h 75"/>
                <a:gd name="T26" fmla="*/ 0 w 53"/>
                <a:gd name="T27" fmla="*/ 0 h 75"/>
                <a:gd name="T28" fmla="*/ 0 w 53"/>
                <a:gd name="T29" fmla="*/ 0 h 75"/>
                <a:gd name="T30" fmla="*/ 0 w 53"/>
                <a:gd name="T31" fmla="*/ 0 h 75"/>
                <a:gd name="T32" fmla="*/ 0 w 53"/>
                <a:gd name="T33" fmla="*/ 0 h 75"/>
                <a:gd name="T34" fmla="*/ 0 w 53"/>
                <a:gd name="T35" fmla="*/ 0 h 75"/>
                <a:gd name="T36" fmla="*/ 0 w 53"/>
                <a:gd name="T37" fmla="*/ 0 h 75"/>
                <a:gd name="T38" fmla="*/ 0 w 53"/>
                <a:gd name="T39" fmla="*/ 0 h 75"/>
                <a:gd name="T40" fmla="*/ 0 w 53"/>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75"/>
                <a:gd name="T65" fmla="*/ 53 w 53"/>
                <a:gd name="T66" fmla="*/ 75 h 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75">
                  <a:moveTo>
                    <a:pt x="53" y="75"/>
                  </a:moveTo>
                  <a:lnTo>
                    <a:pt x="53" y="75"/>
                  </a:lnTo>
                  <a:lnTo>
                    <a:pt x="51" y="60"/>
                  </a:lnTo>
                  <a:lnTo>
                    <a:pt x="49" y="46"/>
                  </a:lnTo>
                  <a:lnTo>
                    <a:pt x="43" y="33"/>
                  </a:lnTo>
                  <a:lnTo>
                    <a:pt x="38" y="23"/>
                  </a:lnTo>
                  <a:lnTo>
                    <a:pt x="30" y="14"/>
                  </a:lnTo>
                  <a:lnTo>
                    <a:pt x="22" y="7"/>
                  </a:lnTo>
                  <a:lnTo>
                    <a:pt x="12" y="1"/>
                  </a:lnTo>
                  <a:lnTo>
                    <a:pt x="0" y="0"/>
                  </a:lnTo>
                  <a:lnTo>
                    <a:pt x="0" y="14"/>
                  </a:lnTo>
                  <a:lnTo>
                    <a:pt x="7" y="15"/>
                  </a:lnTo>
                  <a:lnTo>
                    <a:pt x="15" y="18"/>
                  </a:lnTo>
                  <a:lnTo>
                    <a:pt x="21" y="23"/>
                  </a:lnTo>
                  <a:lnTo>
                    <a:pt x="26" y="30"/>
                  </a:lnTo>
                  <a:lnTo>
                    <a:pt x="32" y="40"/>
                  </a:lnTo>
                  <a:lnTo>
                    <a:pt x="36" y="51"/>
                  </a:lnTo>
                  <a:lnTo>
                    <a:pt x="38" y="62"/>
                  </a:lnTo>
                  <a:lnTo>
                    <a:pt x="39" y="75"/>
                  </a:lnTo>
                  <a:lnTo>
                    <a:pt x="53" y="75"/>
                  </a:lnTo>
                  <a:close/>
                </a:path>
              </a:pathLst>
            </a:custGeom>
            <a:solidFill>
              <a:srgbClr val="000000"/>
            </a:solidFill>
            <a:ln w="9525">
              <a:noFill/>
              <a:round/>
            </a:ln>
          </p:spPr>
          <p:txBody>
            <a:bodyPr/>
            <a:lstStyle/>
            <a:p>
              <a:endParaRPr lang="zh-CN" altLang="en-US"/>
            </a:p>
          </p:txBody>
        </p:sp>
        <p:sp>
          <p:nvSpPr>
            <p:cNvPr id="17692" name="Freeform 969"/>
            <p:cNvSpPr/>
            <p:nvPr/>
          </p:nvSpPr>
          <p:spPr bwMode="auto">
            <a:xfrm>
              <a:off x="1093" y="1529"/>
              <a:ext cx="26" cy="37"/>
            </a:xfrm>
            <a:custGeom>
              <a:avLst/>
              <a:gdLst>
                <a:gd name="T0" fmla="*/ 0 w 53"/>
                <a:gd name="T1" fmla="*/ 0 h 75"/>
                <a:gd name="T2" fmla="*/ 0 w 53"/>
                <a:gd name="T3" fmla="*/ 0 h 75"/>
                <a:gd name="T4" fmla="*/ 0 w 53"/>
                <a:gd name="T5" fmla="*/ 0 h 75"/>
                <a:gd name="T6" fmla="*/ 0 w 53"/>
                <a:gd name="T7" fmla="*/ 0 h 75"/>
                <a:gd name="T8" fmla="*/ 0 w 53"/>
                <a:gd name="T9" fmla="*/ 0 h 75"/>
                <a:gd name="T10" fmla="*/ 0 w 53"/>
                <a:gd name="T11" fmla="*/ 0 h 75"/>
                <a:gd name="T12" fmla="*/ 0 w 53"/>
                <a:gd name="T13" fmla="*/ 0 h 75"/>
                <a:gd name="T14" fmla="*/ 0 w 53"/>
                <a:gd name="T15" fmla="*/ 0 h 75"/>
                <a:gd name="T16" fmla="*/ 0 w 53"/>
                <a:gd name="T17" fmla="*/ 0 h 75"/>
                <a:gd name="T18" fmla="*/ 0 w 53"/>
                <a:gd name="T19" fmla="*/ 0 h 75"/>
                <a:gd name="T20" fmla="*/ 0 w 53"/>
                <a:gd name="T21" fmla="*/ 0 h 75"/>
                <a:gd name="T22" fmla="*/ 0 w 53"/>
                <a:gd name="T23" fmla="*/ 0 h 75"/>
                <a:gd name="T24" fmla="*/ 0 w 53"/>
                <a:gd name="T25" fmla="*/ 0 h 75"/>
                <a:gd name="T26" fmla="*/ 0 w 53"/>
                <a:gd name="T27" fmla="*/ 0 h 75"/>
                <a:gd name="T28" fmla="*/ 0 w 53"/>
                <a:gd name="T29" fmla="*/ 0 h 75"/>
                <a:gd name="T30" fmla="*/ 0 w 53"/>
                <a:gd name="T31" fmla="*/ 0 h 75"/>
                <a:gd name="T32" fmla="*/ 0 w 53"/>
                <a:gd name="T33" fmla="*/ 0 h 75"/>
                <a:gd name="T34" fmla="*/ 0 w 53"/>
                <a:gd name="T35" fmla="*/ 0 h 75"/>
                <a:gd name="T36" fmla="*/ 0 w 53"/>
                <a:gd name="T37" fmla="*/ 0 h 75"/>
                <a:gd name="T38" fmla="*/ 0 w 53"/>
                <a:gd name="T39" fmla="*/ 0 h 75"/>
                <a:gd name="T40" fmla="*/ 0 w 53"/>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75"/>
                <a:gd name="T65" fmla="*/ 53 w 53"/>
                <a:gd name="T66" fmla="*/ 75 h 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75">
                  <a:moveTo>
                    <a:pt x="0" y="75"/>
                  </a:moveTo>
                  <a:lnTo>
                    <a:pt x="0" y="75"/>
                  </a:lnTo>
                  <a:lnTo>
                    <a:pt x="12" y="73"/>
                  </a:lnTo>
                  <a:lnTo>
                    <a:pt x="22" y="68"/>
                  </a:lnTo>
                  <a:lnTo>
                    <a:pt x="30" y="61"/>
                  </a:lnTo>
                  <a:lnTo>
                    <a:pt x="38" y="50"/>
                  </a:lnTo>
                  <a:lnTo>
                    <a:pt x="43" y="41"/>
                  </a:lnTo>
                  <a:lnTo>
                    <a:pt x="49" y="29"/>
                  </a:lnTo>
                  <a:lnTo>
                    <a:pt x="51" y="15"/>
                  </a:lnTo>
                  <a:lnTo>
                    <a:pt x="53" y="0"/>
                  </a:lnTo>
                  <a:lnTo>
                    <a:pt x="39" y="0"/>
                  </a:lnTo>
                  <a:lnTo>
                    <a:pt x="38" y="12"/>
                  </a:lnTo>
                  <a:lnTo>
                    <a:pt x="36" y="24"/>
                  </a:lnTo>
                  <a:lnTo>
                    <a:pt x="32" y="34"/>
                  </a:lnTo>
                  <a:lnTo>
                    <a:pt x="26" y="43"/>
                  </a:lnTo>
                  <a:lnTo>
                    <a:pt x="21" y="52"/>
                  </a:lnTo>
                  <a:lnTo>
                    <a:pt x="15" y="56"/>
                  </a:lnTo>
                  <a:lnTo>
                    <a:pt x="7" y="60"/>
                  </a:lnTo>
                  <a:lnTo>
                    <a:pt x="0" y="61"/>
                  </a:lnTo>
                  <a:lnTo>
                    <a:pt x="0" y="75"/>
                  </a:lnTo>
                  <a:close/>
                </a:path>
              </a:pathLst>
            </a:custGeom>
            <a:solidFill>
              <a:srgbClr val="000000"/>
            </a:solidFill>
            <a:ln w="9525">
              <a:noFill/>
              <a:round/>
            </a:ln>
          </p:spPr>
          <p:txBody>
            <a:bodyPr/>
            <a:lstStyle/>
            <a:p>
              <a:endParaRPr lang="zh-CN" altLang="en-US"/>
            </a:p>
          </p:txBody>
        </p:sp>
        <p:sp>
          <p:nvSpPr>
            <p:cNvPr id="17693" name="Freeform 970"/>
            <p:cNvSpPr/>
            <p:nvPr/>
          </p:nvSpPr>
          <p:spPr bwMode="auto">
            <a:xfrm>
              <a:off x="1067" y="1529"/>
              <a:ext cx="26" cy="37"/>
            </a:xfrm>
            <a:custGeom>
              <a:avLst/>
              <a:gdLst>
                <a:gd name="T0" fmla="*/ 0 w 51"/>
                <a:gd name="T1" fmla="*/ 0 h 75"/>
                <a:gd name="T2" fmla="*/ 0 w 51"/>
                <a:gd name="T3" fmla="*/ 0 h 75"/>
                <a:gd name="T4" fmla="*/ 1 w 51"/>
                <a:gd name="T5" fmla="*/ 0 h 75"/>
                <a:gd name="T6" fmla="*/ 1 w 51"/>
                <a:gd name="T7" fmla="*/ 0 h 75"/>
                <a:gd name="T8" fmla="*/ 1 w 51"/>
                <a:gd name="T9" fmla="*/ 0 h 75"/>
                <a:gd name="T10" fmla="*/ 1 w 51"/>
                <a:gd name="T11" fmla="*/ 0 h 75"/>
                <a:gd name="T12" fmla="*/ 1 w 51"/>
                <a:gd name="T13" fmla="*/ 0 h 75"/>
                <a:gd name="T14" fmla="*/ 1 w 51"/>
                <a:gd name="T15" fmla="*/ 0 h 75"/>
                <a:gd name="T16" fmla="*/ 1 w 51"/>
                <a:gd name="T17" fmla="*/ 0 h 75"/>
                <a:gd name="T18" fmla="*/ 1 w 51"/>
                <a:gd name="T19" fmla="*/ 0 h 75"/>
                <a:gd name="T20" fmla="*/ 1 w 51"/>
                <a:gd name="T21" fmla="*/ 0 h 75"/>
                <a:gd name="T22" fmla="*/ 1 w 51"/>
                <a:gd name="T23" fmla="*/ 0 h 75"/>
                <a:gd name="T24" fmla="*/ 1 w 51"/>
                <a:gd name="T25" fmla="*/ 0 h 75"/>
                <a:gd name="T26" fmla="*/ 1 w 51"/>
                <a:gd name="T27" fmla="*/ 0 h 75"/>
                <a:gd name="T28" fmla="*/ 1 w 51"/>
                <a:gd name="T29" fmla="*/ 0 h 75"/>
                <a:gd name="T30" fmla="*/ 1 w 51"/>
                <a:gd name="T31" fmla="*/ 0 h 75"/>
                <a:gd name="T32" fmla="*/ 1 w 51"/>
                <a:gd name="T33" fmla="*/ 0 h 75"/>
                <a:gd name="T34" fmla="*/ 1 w 51"/>
                <a:gd name="T35" fmla="*/ 0 h 75"/>
                <a:gd name="T36" fmla="*/ 1 w 51"/>
                <a:gd name="T37" fmla="*/ 0 h 75"/>
                <a:gd name="T38" fmla="*/ 1 w 51"/>
                <a:gd name="T39" fmla="*/ 0 h 75"/>
                <a:gd name="T40" fmla="*/ 0 w 51"/>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75"/>
                <a:gd name="T65" fmla="*/ 51 w 51"/>
                <a:gd name="T66" fmla="*/ 75 h 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75">
                  <a:moveTo>
                    <a:pt x="0" y="0"/>
                  </a:moveTo>
                  <a:lnTo>
                    <a:pt x="0" y="0"/>
                  </a:lnTo>
                  <a:lnTo>
                    <a:pt x="1" y="15"/>
                  </a:lnTo>
                  <a:lnTo>
                    <a:pt x="3" y="29"/>
                  </a:lnTo>
                  <a:lnTo>
                    <a:pt x="9" y="40"/>
                  </a:lnTo>
                  <a:lnTo>
                    <a:pt x="14" y="50"/>
                  </a:lnTo>
                  <a:lnTo>
                    <a:pt x="22" y="61"/>
                  </a:lnTo>
                  <a:lnTo>
                    <a:pt x="31" y="68"/>
                  </a:lnTo>
                  <a:lnTo>
                    <a:pt x="40" y="73"/>
                  </a:lnTo>
                  <a:lnTo>
                    <a:pt x="51" y="75"/>
                  </a:lnTo>
                  <a:lnTo>
                    <a:pt x="51" y="61"/>
                  </a:lnTo>
                  <a:lnTo>
                    <a:pt x="44" y="60"/>
                  </a:lnTo>
                  <a:lnTo>
                    <a:pt x="37" y="56"/>
                  </a:lnTo>
                  <a:lnTo>
                    <a:pt x="31" y="52"/>
                  </a:lnTo>
                  <a:lnTo>
                    <a:pt x="25" y="43"/>
                  </a:lnTo>
                  <a:lnTo>
                    <a:pt x="20" y="35"/>
                  </a:lnTo>
                  <a:lnTo>
                    <a:pt x="17" y="24"/>
                  </a:lnTo>
                  <a:lnTo>
                    <a:pt x="15" y="12"/>
                  </a:lnTo>
                  <a:lnTo>
                    <a:pt x="14" y="0"/>
                  </a:lnTo>
                  <a:lnTo>
                    <a:pt x="0" y="0"/>
                  </a:lnTo>
                  <a:close/>
                </a:path>
              </a:pathLst>
            </a:custGeom>
            <a:solidFill>
              <a:srgbClr val="000000"/>
            </a:solidFill>
            <a:ln w="9525">
              <a:noFill/>
              <a:round/>
            </a:ln>
          </p:spPr>
          <p:txBody>
            <a:bodyPr/>
            <a:lstStyle/>
            <a:p>
              <a:endParaRPr lang="zh-CN" altLang="en-US"/>
            </a:p>
          </p:txBody>
        </p:sp>
        <p:sp>
          <p:nvSpPr>
            <p:cNvPr id="17694" name="Freeform 971"/>
            <p:cNvSpPr/>
            <p:nvPr/>
          </p:nvSpPr>
          <p:spPr bwMode="auto">
            <a:xfrm>
              <a:off x="1067" y="1492"/>
              <a:ext cx="26" cy="37"/>
            </a:xfrm>
            <a:custGeom>
              <a:avLst/>
              <a:gdLst>
                <a:gd name="T0" fmla="*/ 1 w 51"/>
                <a:gd name="T1" fmla="*/ 0 h 75"/>
                <a:gd name="T2" fmla="*/ 1 w 51"/>
                <a:gd name="T3" fmla="*/ 0 h 75"/>
                <a:gd name="T4" fmla="*/ 1 w 51"/>
                <a:gd name="T5" fmla="*/ 0 h 75"/>
                <a:gd name="T6" fmla="*/ 1 w 51"/>
                <a:gd name="T7" fmla="*/ 0 h 75"/>
                <a:gd name="T8" fmla="*/ 1 w 51"/>
                <a:gd name="T9" fmla="*/ 0 h 75"/>
                <a:gd name="T10" fmla="*/ 1 w 51"/>
                <a:gd name="T11" fmla="*/ 0 h 75"/>
                <a:gd name="T12" fmla="*/ 1 w 51"/>
                <a:gd name="T13" fmla="*/ 0 h 75"/>
                <a:gd name="T14" fmla="*/ 1 w 51"/>
                <a:gd name="T15" fmla="*/ 0 h 75"/>
                <a:gd name="T16" fmla="*/ 1 w 51"/>
                <a:gd name="T17" fmla="*/ 0 h 75"/>
                <a:gd name="T18" fmla="*/ 0 w 51"/>
                <a:gd name="T19" fmla="*/ 0 h 75"/>
                <a:gd name="T20" fmla="*/ 1 w 51"/>
                <a:gd name="T21" fmla="*/ 0 h 75"/>
                <a:gd name="T22" fmla="*/ 1 w 51"/>
                <a:gd name="T23" fmla="*/ 0 h 75"/>
                <a:gd name="T24" fmla="*/ 1 w 51"/>
                <a:gd name="T25" fmla="*/ 0 h 75"/>
                <a:gd name="T26" fmla="*/ 1 w 51"/>
                <a:gd name="T27" fmla="*/ 0 h 75"/>
                <a:gd name="T28" fmla="*/ 1 w 51"/>
                <a:gd name="T29" fmla="*/ 0 h 75"/>
                <a:gd name="T30" fmla="*/ 1 w 51"/>
                <a:gd name="T31" fmla="*/ 0 h 75"/>
                <a:gd name="T32" fmla="*/ 1 w 51"/>
                <a:gd name="T33" fmla="*/ 0 h 75"/>
                <a:gd name="T34" fmla="*/ 1 w 51"/>
                <a:gd name="T35" fmla="*/ 0 h 75"/>
                <a:gd name="T36" fmla="*/ 1 w 51"/>
                <a:gd name="T37" fmla="*/ 0 h 75"/>
                <a:gd name="T38" fmla="*/ 1 w 51"/>
                <a:gd name="T39" fmla="*/ 0 h 75"/>
                <a:gd name="T40" fmla="*/ 1 w 51"/>
                <a:gd name="T41" fmla="*/ 0 h 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75"/>
                <a:gd name="T65" fmla="*/ 51 w 51"/>
                <a:gd name="T66" fmla="*/ 75 h 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75">
                  <a:moveTo>
                    <a:pt x="51" y="0"/>
                  </a:moveTo>
                  <a:lnTo>
                    <a:pt x="51" y="0"/>
                  </a:lnTo>
                  <a:lnTo>
                    <a:pt x="40" y="1"/>
                  </a:lnTo>
                  <a:lnTo>
                    <a:pt x="31" y="7"/>
                  </a:lnTo>
                  <a:lnTo>
                    <a:pt x="22" y="14"/>
                  </a:lnTo>
                  <a:lnTo>
                    <a:pt x="14" y="23"/>
                  </a:lnTo>
                  <a:lnTo>
                    <a:pt x="8" y="35"/>
                  </a:lnTo>
                  <a:lnTo>
                    <a:pt x="3" y="46"/>
                  </a:lnTo>
                  <a:lnTo>
                    <a:pt x="1" y="60"/>
                  </a:lnTo>
                  <a:lnTo>
                    <a:pt x="0" y="75"/>
                  </a:lnTo>
                  <a:lnTo>
                    <a:pt x="14" y="75"/>
                  </a:lnTo>
                  <a:lnTo>
                    <a:pt x="15" y="62"/>
                  </a:lnTo>
                  <a:lnTo>
                    <a:pt x="17" y="51"/>
                  </a:lnTo>
                  <a:lnTo>
                    <a:pt x="22" y="39"/>
                  </a:lnTo>
                  <a:lnTo>
                    <a:pt x="25" y="30"/>
                  </a:lnTo>
                  <a:lnTo>
                    <a:pt x="31" y="23"/>
                  </a:lnTo>
                  <a:lnTo>
                    <a:pt x="37" y="18"/>
                  </a:lnTo>
                  <a:lnTo>
                    <a:pt x="44" y="15"/>
                  </a:lnTo>
                  <a:lnTo>
                    <a:pt x="51" y="14"/>
                  </a:lnTo>
                  <a:lnTo>
                    <a:pt x="51" y="0"/>
                  </a:lnTo>
                  <a:close/>
                </a:path>
              </a:pathLst>
            </a:custGeom>
            <a:solidFill>
              <a:srgbClr val="000000"/>
            </a:solidFill>
            <a:ln w="9525">
              <a:noFill/>
              <a:round/>
            </a:ln>
          </p:spPr>
          <p:txBody>
            <a:bodyPr/>
            <a:lstStyle/>
            <a:p>
              <a:endParaRPr lang="zh-CN" altLang="en-US"/>
            </a:p>
          </p:txBody>
        </p:sp>
        <p:sp>
          <p:nvSpPr>
            <p:cNvPr id="17695" name="Freeform 972"/>
            <p:cNvSpPr/>
            <p:nvPr/>
          </p:nvSpPr>
          <p:spPr bwMode="auto">
            <a:xfrm>
              <a:off x="1182" y="1585"/>
              <a:ext cx="23" cy="46"/>
            </a:xfrm>
            <a:custGeom>
              <a:avLst/>
              <a:gdLst>
                <a:gd name="T0" fmla="*/ 1 w 46"/>
                <a:gd name="T1" fmla="*/ 0 h 91"/>
                <a:gd name="T2" fmla="*/ 1 w 46"/>
                <a:gd name="T3" fmla="*/ 1 h 91"/>
                <a:gd name="T4" fmla="*/ 1 w 46"/>
                <a:gd name="T5" fmla="*/ 1 h 91"/>
                <a:gd name="T6" fmla="*/ 1 w 46"/>
                <a:gd name="T7" fmla="*/ 1 h 91"/>
                <a:gd name="T8" fmla="*/ 1 w 46"/>
                <a:gd name="T9" fmla="*/ 1 h 91"/>
                <a:gd name="T10" fmla="*/ 1 w 46"/>
                <a:gd name="T11" fmla="*/ 1 h 91"/>
                <a:gd name="T12" fmla="*/ 1 w 46"/>
                <a:gd name="T13" fmla="*/ 1 h 91"/>
                <a:gd name="T14" fmla="*/ 1 w 46"/>
                <a:gd name="T15" fmla="*/ 1 h 91"/>
                <a:gd name="T16" fmla="*/ 1 w 46"/>
                <a:gd name="T17" fmla="*/ 1 h 91"/>
                <a:gd name="T18" fmla="*/ 1 w 46"/>
                <a:gd name="T19" fmla="*/ 1 h 91"/>
                <a:gd name="T20" fmla="*/ 1 w 46"/>
                <a:gd name="T21" fmla="*/ 1 h 91"/>
                <a:gd name="T22" fmla="*/ 1 w 46"/>
                <a:gd name="T23" fmla="*/ 1 h 91"/>
                <a:gd name="T24" fmla="*/ 1 w 46"/>
                <a:gd name="T25" fmla="*/ 1 h 91"/>
                <a:gd name="T26" fmla="*/ 1 w 46"/>
                <a:gd name="T27" fmla="*/ 1 h 91"/>
                <a:gd name="T28" fmla="*/ 1 w 46"/>
                <a:gd name="T29" fmla="*/ 1 h 91"/>
                <a:gd name="T30" fmla="*/ 1 w 46"/>
                <a:gd name="T31" fmla="*/ 1 h 91"/>
                <a:gd name="T32" fmla="*/ 1 w 46"/>
                <a:gd name="T33" fmla="*/ 1 h 91"/>
                <a:gd name="T34" fmla="*/ 1 w 46"/>
                <a:gd name="T35" fmla="*/ 1 h 91"/>
                <a:gd name="T36" fmla="*/ 1 w 46"/>
                <a:gd name="T37" fmla="*/ 1 h 91"/>
                <a:gd name="T38" fmla="*/ 1 w 46"/>
                <a:gd name="T39" fmla="*/ 1 h 91"/>
                <a:gd name="T40" fmla="*/ 1 w 46"/>
                <a:gd name="T41" fmla="*/ 1 h 91"/>
                <a:gd name="T42" fmla="*/ 1 w 46"/>
                <a:gd name="T43" fmla="*/ 1 h 91"/>
                <a:gd name="T44" fmla="*/ 1 w 46"/>
                <a:gd name="T45" fmla="*/ 1 h 91"/>
                <a:gd name="T46" fmla="*/ 0 w 46"/>
                <a:gd name="T47" fmla="*/ 1 h 91"/>
                <a:gd name="T48" fmla="*/ 0 w 46"/>
                <a:gd name="T49" fmla="*/ 1 h 91"/>
                <a:gd name="T50" fmla="*/ 0 w 46"/>
                <a:gd name="T51" fmla="*/ 1 h 91"/>
                <a:gd name="T52" fmla="*/ 1 w 46"/>
                <a:gd name="T53" fmla="*/ 1 h 91"/>
                <a:gd name="T54" fmla="*/ 1 w 46"/>
                <a:gd name="T55" fmla="*/ 1 h 91"/>
                <a:gd name="T56" fmla="*/ 1 w 46"/>
                <a:gd name="T57" fmla="*/ 1 h 91"/>
                <a:gd name="T58" fmla="*/ 1 w 46"/>
                <a:gd name="T59" fmla="*/ 1 h 91"/>
                <a:gd name="T60" fmla="*/ 1 w 46"/>
                <a:gd name="T61" fmla="*/ 1 h 91"/>
                <a:gd name="T62" fmla="*/ 1 w 46"/>
                <a:gd name="T63" fmla="*/ 1 h 91"/>
                <a:gd name="T64" fmla="*/ 1 w 46"/>
                <a:gd name="T65" fmla="*/ 0 h 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91"/>
                <a:gd name="T101" fmla="*/ 46 w 46"/>
                <a:gd name="T102" fmla="*/ 91 h 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91">
                  <a:moveTo>
                    <a:pt x="23" y="0"/>
                  </a:moveTo>
                  <a:lnTo>
                    <a:pt x="27" y="2"/>
                  </a:lnTo>
                  <a:lnTo>
                    <a:pt x="32" y="4"/>
                  </a:lnTo>
                  <a:lnTo>
                    <a:pt x="35" y="8"/>
                  </a:lnTo>
                  <a:lnTo>
                    <a:pt x="39" y="14"/>
                  </a:lnTo>
                  <a:lnTo>
                    <a:pt x="42" y="21"/>
                  </a:lnTo>
                  <a:lnTo>
                    <a:pt x="43" y="28"/>
                  </a:lnTo>
                  <a:lnTo>
                    <a:pt x="46" y="37"/>
                  </a:lnTo>
                  <a:lnTo>
                    <a:pt x="46" y="46"/>
                  </a:lnTo>
                  <a:lnTo>
                    <a:pt x="46" y="56"/>
                  </a:lnTo>
                  <a:lnTo>
                    <a:pt x="43" y="64"/>
                  </a:lnTo>
                  <a:lnTo>
                    <a:pt x="42" y="72"/>
                  </a:lnTo>
                  <a:lnTo>
                    <a:pt x="39" y="79"/>
                  </a:lnTo>
                  <a:lnTo>
                    <a:pt x="35" y="83"/>
                  </a:lnTo>
                  <a:lnTo>
                    <a:pt x="32" y="88"/>
                  </a:lnTo>
                  <a:lnTo>
                    <a:pt x="27" y="90"/>
                  </a:lnTo>
                  <a:lnTo>
                    <a:pt x="23" y="91"/>
                  </a:lnTo>
                  <a:lnTo>
                    <a:pt x="18" y="90"/>
                  </a:lnTo>
                  <a:lnTo>
                    <a:pt x="14" y="88"/>
                  </a:lnTo>
                  <a:lnTo>
                    <a:pt x="10" y="83"/>
                  </a:lnTo>
                  <a:lnTo>
                    <a:pt x="7" y="79"/>
                  </a:lnTo>
                  <a:lnTo>
                    <a:pt x="3" y="72"/>
                  </a:lnTo>
                  <a:lnTo>
                    <a:pt x="2" y="64"/>
                  </a:lnTo>
                  <a:lnTo>
                    <a:pt x="0" y="56"/>
                  </a:lnTo>
                  <a:lnTo>
                    <a:pt x="0" y="46"/>
                  </a:lnTo>
                  <a:lnTo>
                    <a:pt x="0" y="37"/>
                  </a:lnTo>
                  <a:lnTo>
                    <a:pt x="2" y="28"/>
                  </a:lnTo>
                  <a:lnTo>
                    <a:pt x="3" y="21"/>
                  </a:lnTo>
                  <a:lnTo>
                    <a:pt x="7" y="14"/>
                  </a:lnTo>
                  <a:lnTo>
                    <a:pt x="10" y="8"/>
                  </a:lnTo>
                  <a:lnTo>
                    <a:pt x="14" y="4"/>
                  </a:lnTo>
                  <a:lnTo>
                    <a:pt x="18" y="2"/>
                  </a:lnTo>
                  <a:lnTo>
                    <a:pt x="23" y="0"/>
                  </a:lnTo>
                  <a:close/>
                </a:path>
              </a:pathLst>
            </a:custGeom>
            <a:solidFill>
              <a:srgbClr val="FFFF00"/>
            </a:solidFill>
            <a:ln w="9525">
              <a:noFill/>
              <a:round/>
            </a:ln>
          </p:spPr>
          <p:txBody>
            <a:bodyPr/>
            <a:lstStyle/>
            <a:p>
              <a:endParaRPr lang="zh-CN" altLang="en-US"/>
            </a:p>
          </p:txBody>
        </p:sp>
        <p:sp>
          <p:nvSpPr>
            <p:cNvPr id="17696" name="Freeform 973"/>
            <p:cNvSpPr/>
            <p:nvPr/>
          </p:nvSpPr>
          <p:spPr bwMode="auto">
            <a:xfrm>
              <a:off x="1193" y="1582"/>
              <a:ext cx="15" cy="26"/>
            </a:xfrm>
            <a:custGeom>
              <a:avLst/>
              <a:gdLst>
                <a:gd name="T0" fmla="*/ 1 w 29"/>
                <a:gd name="T1" fmla="*/ 1 h 52"/>
                <a:gd name="T2" fmla="*/ 1 w 29"/>
                <a:gd name="T3" fmla="*/ 1 h 52"/>
                <a:gd name="T4" fmla="*/ 1 w 29"/>
                <a:gd name="T5" fmla="*/ 1 h 52"/>
                <a:gd name="T6" fmla="*/ 1 w 29"/>
                <a:gd name="T7" fmla="*/ 1 h 52"/>
                <a:gd name="T8" fmla="*/ 1 w 29"/>
                <a:gd name="T9" fmla="*/ 1 h 52"/>
                <a:gd name="T10" fmla="*/ 1 w 29"/>
                <a:gd name="T11" fmla="*/ 1 h 52"/>
                <a:gd name="T12" fmla="*/ 1 w 29"/>
                <a:gd name="T13" fmla="*/ 1 h 52"/>
                <a:gd name="T14" fmla="*/ 1 w 29"/>
                <a:gd name="T15" fmla="*/ 1 h 52"/>
                <a:gd name="T16" fmla="*/ 1 w 29"/>
                <a:gd name="T17" fmla="*/ 1 h 52"/>
                <a:gd name="T18" fmla="*/ 0 w 29"/>
                <a:gd name="T19" fmla="*/ 0 h 52"/>
                <a:gd name="T20" fmla="*/ 0 w 29"/>
                <a:gd name="T21" fmla="*/ 1 h 52"/>
                <a:gd name="T22" fmla="*/ 1 w 29"/>
                <a:gd name="T23" fmla="*/ 1 h 52"/>
                <a:gd name="T24" fmla="*/ 1 w 29"/>
                <a:gd name="T25" fmla="*/ 1 h 52"/>
                <a:gd name="T26" fmla="*/ 1 w 29"/>
                <a:gd name="T27" fmla="*/ 1 h 52"/>
                <a:gd name="T28" fmla="*/ 1 w 29"/>
                <a:gd name="T29" fmla="*/ 1 h 52"/>
                <a:gd name="T30" fmla="*/ 1 w 29"/>
                <a:gd name="T31" fmla="*/ 1 h 52"/>
                <a:gd name="T32" fmla="*/ 1 w 29"/>
                <a:gd name="T33" fmla="*/ 1 h 52"/>
                <a:gd name="T34" fmla="*/ 1 w 29"/>
                <a:gd name="T35" fmla="*/ 1 h 52"/>
                <a:gd name="T36" fmla="*/ 1 w 29"/>
                <a:gd name="T37" fmla="*/ 1 h 52"/>
                <a:gd name="T38" fmla="*/ 1 w 29"/>
                <a:gd name="T39" fmla="*/ 1 h 52"/>
                <a:gd name="T40" fmla="*/ 1 w 29"/>
                <a:gd name="T41" fmla="*/ 1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52"/>
                <a:gd name="T65" fmla="*/ 29 w 29"/>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52">
                  <a:moveTo>
                    <a:pt x="29" y="52"/>
                  </a:moveTo>
                  <a:lnTo>
                    <a:pt x="29" y="52"/>
                  </a:lnTo>
                  <a:lnTo>
                    <a:pt x="29" y="42"/>
                  </a:lnTo>
                  <a:lnTo>
                    <a:pt x="27" y="33"/>
                  </a:lnTo>
                  <a:lnTo>
                    <a:pt x="26" y="25"/>
                  </a:lnTo>
                  <a:lnTo>
                    <a:pt x="21" y="17"/>
                  </a:lnTo>
                  <a:lnTo>
                    <a:pt x="18" y="11"/>
                  </a:lnTo>
                  <a:lnTo>
                    <a:pt x="13" y="4"/>
                  </a:lnTo>
                  <a:lnTo>
                    <a:pt x="7" y="1"/>
                  </a:lnTo>
                  <a:lnTo>
                    <a:pt x="0" y="0"/>
                  </a:lnTo>
                  <a:lnTo>
                    <a:pt x="0" y="13"/>
                  </a:lnTo>
                  <a:lnTo>
                    <a:pt x="2" y="14"/>
                  </a:lnTo>
                  <a:lnTo>
                    <a:pt x="4" y="16"/>
                  </a:lnTo>
                  <a:lnTo>
                    <a:pt x="7" y="18"/>
                  </a:lnTo>
                  <a:lnTo>
                    <a:pt x="10" y="24"/>
                  </a:lnTo>
                  <a:lnTo>
                    <a:pt x="12" y="29"/>
                  </a:lnTo>
                  <a:lnTo>
                    <a:pt x="13" y="35"/>
                  </a:lnTo>
                  <a:lnTo>
                    <a:pt x="16" y="44"/>
                  </a:lnTo>
                  <a:lnTo>
                    <a:pt x="16" y="52"/>
                  </a:lnTo>
                  <a:lnTo>
                    <a:pt x="29" y="52"/>
                  </a:lnTo>
                  <a:close/>
                </a:path>
              </a:pathLst>
            </a:custGeom>
            <a:solidFill>
              <a:srgbClr val="000000"/>
            </a:solidFill>
            <a:ln w="9525">
              <a:noFill/>
              <a:round/>
            </a:ln>
          </p:spPr>
          <p:txBody>
            <a:bodyPr/>
            <a:lstStyle/>
            <a:p>
              <a:endParaRPr lang="zh-CN" altLang="en-US"/>
            </a:p>
          </p:txBody>
        </p:sp>
        <p:sp>
          <p:nvSpPr>
            <p:cNvPr id="17697" name="Freeform 974"/>
            <p:cNvSpPr/>
            <p:nvPr/>
          </p:nvSpPr>
          <p:spPr bwMode="auto">
            <a:xfrm>
              <a:off x="1193" y="1608"/>
              <a:ext cx="15" cy="26"/>
            </a:xfrm>
            <a:custGeom>
              <a:avLst/>
              <a:gdLst>
                <a:gd name="T0" fmla="*/ 0 w 29"/>
                <a:gd name="T1" fmla="*/ 1 h 52"/>
                <a:gd name="T2" fmla="*/ 0 w 29"/>
                <a:gd name="T3" fmla="*/ 1 h 52"/>
                <a:gd name="T4" fmla="*/ 1 w 29"/>
                <a:gd name="T5" fmla="*/ 1 h 52"/>
                <a:gd name="T6" fmla="*/ 1 w 29"/>
                <a:gd name="T7" fmla="*/ 1 h 52"/>
                <a:gd name="T8" fmla="*/ 1 w 29"/>
                <a:gd name="T9" fmla="*/ 1 h 52"/>
                <a:gd name="T10" fmla="*/ 1 w 29"/>
                <a:gd name="T11" fmla="*/ 1 h 52"/>
                <a:gd name="T12" fmla="*/ 1 w 29"/>
                <a:gd name="T13" fmla="*/ 1 h 52"/>
                <a:gd name="T14" fmla="*/ 1 w 29"/>
                <a:gd name="T15" fmla="*/ 1 h 52"/>
                <a:gd name="T16" fmla="*/ 1 w 29"/>
                <a:gd name="T17" fmla="*/ 1 h 52"/>
                <a:gd name="T18" fmla="*/ 1 w 29"/>
                <a:gd name="T19" fmla="*/ 0 h 52"/>
                <a:gd name="T20" fmla="*/ 1 w 29"/>
                <a:gd name="T21" fmla="*/ 0 h 52"/>
                <a:gd name="T22" fmla="*/ 1 w 29"/>
                <a:gd name="T23" fmla="*/ 1 h 52"/>
                <a:gd name="T24" fmla="*/ 1 w 29"/>
                <a:gd name="T25" fmla="*/ 1 h 52"/>
                <a:gd name="T26" fmla="*/ 1 w 29"/>
                <a:gd name="T27" fmla="*/ 1 h 52"/>
                <a:gd name="T28" fmla="*/ 1 w 29"/>
                <a:gd name="T29" fmla="*/ 1 h 52"/>
                <a:gd name="T30" fmla="*/ 1 w 29"/>
                <a:gd name="T31" fmla="*/ 1 h 52"/>
                <a:gd name="T32" fmla="*/ 1 w 29"/>
                <a:gd name="T33" fmla="*/ 1 h 52"/>
                <a:gd name="T34" fmla="*/ 1 w 29"/>
                <a:gd name="T35" fmla="*/ 1 h 52"/>
                <a:gd name="T36" fmla="*/ 0 w 29"/>
                <a:gd name="T37" fmla="*/ 1 h 52"/>
                <a:gd name="T38" fmla="*/ 0 w 29"/>
                <a:gd name="T39" fmla="*/ 1 h 52"/>
                <a:gd name="T40" fmla="*/ 0 w 29"/>
                <a:gd name="T41" fmla="*/ 1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52"/>
                <a:gd name="T65" fmla="*/ 29 w 29"/>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52">
                  <a:moveTo>
                    <a:pt x="0" y="52"/>
                  </a:moveTo>
                  <a:lnTo>
                    <a:pt x="0" y="52"/>
                  </a:lnTo>
                  <a:lnTo>
                    <a:pt x="7" y="51"/>
                  </a:lnTo>
                  <a:lnTo>
                    <a:pt x="13" y="48"/>
                  </a:lnTo>
                  <a:lnTo>
                    <a:pt x="18" y="42"/>
                  </a:lnTo>
                  <a:lnTo>
                    <a:pt x="21" y="36"/>
                  </a:lnTo>
                  <a:lnTo>
                    <a:pt x="26" y="28"/>
                  </a:lnTo>
                  <a:lnTo>
                    <a:pt x="27" y="19"/>
                  </a:lnTo>
                  <a:lnTo>
                    <a:pt x="29" y="11"/>
                  </a:lnTo>
                  <a:lnTo>
                    <a:pt x="29" y="0"/>
                  </a:lnTo>
                  <a:lnTo>
                    <a:pt x="16" y="0"/>
                  </a:lnTo>
                  <a:lnTo>
                    <a:pt x="16" y="8"/>
                  </a:lnTo>
                  <a:lnTo>
                    <a:pt x="13" y="17"/>
                  </a:lnTo>
                  <a:lnTo>
                    <a:pt x="12" y="23"/>
                  </a:lnTo>
                  <a:lnTo>
                    <a:pt x="10" y="29"/>
                  </a:lnTo>
                  <a:lnTo>
                    <a:pt x="7" y="33"/>
                  </a:lnTo>
                  <a:lnTo>
                    <a:pt x="4" y="36"/>
                  </a:lnTo>
                  <a:lnTo>
                    <a:pt x="2" y="37"/>
                  </a:lnTo>
                  <a:lnTo>
                    <a:pt x="0" y="38"/>
                  </a:lnTo>
                  <a:lnTo>
                    <a:pt x="0" y="52"/>
                  </a:lnTo>
                  <a:close/>
                </a:path>
              </a:pathLst>
            </a:custGeom>
            <a:solidFill>
              <a:srgbClr val="000000"/>
            </a:solidFill>
            <a:ln w="9525">
              <a:noFill/>
              <a:round/>
            </a:ln>
          </p:spPr>
          <p:txBody>
            <a:bodyPr/>
            <a:lstStyle/>
            <a:p>
              <a:endParaRPr lang="zh-CN" altLang="en-US"/>
            </a:p>
          </p:txBody>
        </p:sp>
        <p:sp>
          <p:nvSpPr>
            <p:cNvPr id="17698" name="Freeform 975"/>
            <p:cNvSpPr/>
            <p:nvPr/>
          </p:nvSpPr>
          <p:spPr bwMode="auto">
            <a:xfrm>
              <a:off x="1179" y="1608"/>
              <a:ext cx="14" cy="26"/>
            </a:xfrm>
            <a:custGeom>
              <a:avLst/>
              <a:gdLst>
                <a:gd name="T0" fmla="*/ 0 w 30"/>
                <a:gd name="T1" fmla="*/ 0 h 52"/>
                <a:gd name="T2" fmla="*/ 0 w 30"/>
                <a:gd name="T3" fmla="*/ 0 h 52"/>
                <a:gd name="T4" fmla="*/ 0 w 30"/>
                <a:gd name="T5" fmla="*/ 1 h 52"/>
                <a:gd name="T6" fmla="*/ 0 w 30"/>
                <a:gd name="T7" fmla="*/ 1 h 52"/>
                <a:gd name="T8" fmla="*/ 0 w 30"/>
                <a:gd name="T9" fmla="*/ 1 h 52"/>
                <a:gd name="T10" fmla="*/ 0 w 30"/>
                <a:gd name="T11" fmla="*/ 1 h 52"/>
                <a:gd name="T12" fmla="*/ 0 w 30"/>
                <a:gd name="T13" fmla="*/ 1 h 52"/>
                <a:gd name="T14" fmla="*/ 0 w 30"/>
                <a:gd name="T15" fmla="*/ 1 h 52"/>
                <a:gd name="T16" fmla="*/ 0 w 30"/>
                <a:gd name="T17" fmla="*/ 1 h 52"/>
                <a:gd name="T18" fmla="*/ 0 w 30"/>
                <a:gd name="T19" fmla="*/ 1 h 52"/>
                <a:gd name="T20" fmla="*/ 0 w 30"/>
                <a:gd name="T21" fmla="*/ 1 h 52"/>
                <a:gd name="T22" fmla="*/ 0 w 30"/>
                <a:gd name="T23" fmla="*/ 1 h 52"/>
                <a:gd name="T24" fmla="*/ 0 w 30"/>
                <a:gd name="T25" fmla="*/ 1 h 52"/>
                <a:gd name="T26" fmla="*/ 0 w 30"/>
                <a:gd name="T27" fmla="*/ 1 h 52"/>
                <a:gd name="T28" fmla="*/ 0 w 30"/>
                <a:gd name="T29" fmla="*/ 1 h 52"/>
                <a:gd name="T30" fmla="*/ 0 w 30"/>
                <a:gd name="T31" fmla="*/ 1 h 52"/>
                <a:gd name="T32" fmla="*/ 0 w 30"/>
                <a:gd name="T33" fmla="*/ 1 h 52"/>
                <a:gd name="T34" fmla="*/ 0 w 30"/>
                <a:gd name="T35" fmla="*/ 1 h 52"/>
                <a:gd name="T36" fmla="*/ 0 w 30"/>
                <a:gd name="T37" fmla="*/ 0 h 52"/>
                <a:gd name="T38" fmla="*/ 0 w 30"/>
                <a:gd name="T39" fmla="*/ 0 h 52"/>
                <a:gd name="T40" fmla="*/ 0 w 30"/>
                <a:gd name="T41" fmla="*/ 0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52"/>
                <a:gd name="T65" fmla="*/ 30 w 3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52">
                  <a:moveTo>
                    <a:pt x="0" y="0"/>
                  </a:moveTo>
                  <a:lnTo>
                    <a:pt x="0" y="0"/>
                  </a:lnTo>
                  <a:lnTo>
                    <a:pt x="0" y="11"/>
                  </a:lnTo>
                  <a:lnTo>
                    <a:pt x="2" y="19"/>
                  </a:lnTo>
                  <a:lnTo>
                    <a:pt x="4" y="28"/>
                  </a:lnTo>
                  <a:lnTo>
                    <a:pt x="8" y="36"/>
                  </a:lnTo>
                  <a:lnTo>
                    <a:pt x="12" y="42"/>
                  </a:lnTo>
                  <a:lnTo>
                    <a:pt x="16" y="48"/>
                  </a:lnTo>
                  <a:lnTo>
                    <a:pt x="23" y="51"/>
                  </a:lnTo>
                  <a:lnTo>
                    <a:pt x="30" y="52"/>
                  </a:lnTo>
                  <a:lnTo>
                    <a:pt x="30" y="38"/>
                  </a:lnTo>
                  <a:lnTo>
                    <a:pt x="28" y="37"/>
                  </a:lnTo>
                  <a:lnTo>
                    <a:pt x="25" y="36"/>
                  </a:lnTo>
                  <a:lnTo>
                    <a:pt x="23" y="33"/>
                  </a:lnTo>
                  <a:lnTo>
                    <a:pt x="20" y="29"/>
                  </a:lnTo>
                  <a:lnTo>
                    <a:pt x="17" y="23"/>
                  </a:lnTo>
                  <a:lnTo>
                    <a:pt x="16" y="17"/>
                  </a:lnTo>
                  <a:lnTo>
                    <a:pt x="14" y="8"/>
                  </a:lnTo>
                  <a:lnTo>
                    <a:pt x="14" y="0"/>
                  </a:lnTo>
                  <a:lnTo>
                    <a:pt x="0" y="0"/>
                  </a:lnTo>
                  <a:close/>
                </a:path>
              </a:pathLst>
            </a:custGeom>
            <a:solidFill>
              <a:srgbClr val="000000"/>
            </a:solidFill>
            <a:ln w="9525">
              <a:noFill/>
              <a:round/>
            </a:ln>
          </p:spPr>
          <p:txBody>
            <a:bodyPr/>
            <a:lstStyle/>
            <a:p>
              <a:endParaRPr lang="zh-CN" altLang="en-US"/>
            </a:p>
          </p:txBody>
        </p:sp>
        <p:sp>
          <p:nvSpPr>
            <p:cNvPr id="17699" name="Freeform 976"/>
            <p:cNvSpPr/>
            <p:nvPr/>
          </p:nvSpPr>
          <p:spPr bwMode="auto">
            <a:xfrm>
              <a:off x="1179" y="1582"/>
              <a:ext cx="14" cy="26"/>
            </a:xfrm>
            <a:custGeom>
              <a:avLst/>
              <a:gdLst>
                <a:gd name="T0" fmla="*/ 0 w 30"/>
                <a:gd name="T1" fmla="*/ 0 h 52"/>
                <a:gd name="T2" fmla="*/ 0 w 30"/>
                <a:gd name="T3" fmla="*/ 0 h 52"/>
                <a:gd name="T4" fmla="*/ 0 w 30"/>
                <a:gd name="T5" fmla="*/ 1 h 52"/>
                <a:gd name="T6" fmla="*/ 0 w 30"/>
                <a:gd name="T7" fmla="*/ 1 h 52"/>
                <a:gd name="T8" fmla="*/ 0 w 30"/>
                <a:gd name="T9" fmla="*/ 1 h 52"/>
                <a:gd name="T10" fmla="*/ 0 w 30"/>
                <a:gd name="T11" fmla="*/ 1 h 52"/>
                <a:gd name="T12" fmla="*/ 0 w 30"/>
                <a:gd name="T13" fmla="*/ 1 h 52"/>
                <a:gd name="T14" fmla="*/ 0 w 30"/>
                <a:gd name="T15" fmla="*/ 1 h 52"/>
                <a:gd name="T16" fmla="*/ 0 w 30"/>
                <a:gd name="T17" fmla="*/ 1 h 52"/>
                <a:gd name="T18" fmla="*/ 0 w 30"/>
                <a:gd name="T19" fmla="*/ 1 h 52"/>
                <a:gd name="T20" fmla="*/ 0 w 30"/>
                <a:gd name="T21" fmla="*/ 1 h 52"/>
                <a:gd name="T22" fmla="*/ 0 w 30"/>
                <a:gd name="T23" fmla="*/ 1 h 52"/>
                <a:gd name="T24" fmla="*/ 0 w 30"/>
                <a:gd name="T25" fmla="*/ 1 h 52"/>
                <a:gd name="T26" fmla="*/ 0 w 30"/>
                <a:gd name="T27" fmla="*/ 1 h 52"/>
                <a:gd name="T28" fmla="*/ 0 w 30"/>
                <a:gd name="T29" fmla="*/ 1 h 52"/>
                <a:gd name="T30" fmla="*/ 0 w 30"/>
                <a:gd name="T31" fmla="*/ 1 h 52"/>
                <a:gd name="T32" fmla="*/ 0 w 30"/>
                <a:gd name="T33" fmla="*/ 1 h 52"/>
                <a:gd name="T34" fmla="*/ 0 w 30"/>
                <a:gd name="T35" fmla="*/ 1 h 52"/>
                <a:gd name="T36" fmla="*/ 0 w 30"/>
                <a:gd name="T37" fmla="*/ 1 h 52"/>
                <a:gd name="T38" fmla="*/ 0 w 30"/>
                <a:gd name="T39" fmla="*/ 1 h 52"/>
                <a:gd name="T40" fmla="*/ 0 w 30"/>
                <a:gd name="T41" fmla="*/ 0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52"/>
                <a:gd name="T65" fmla="*/ 30 w 3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52">
                  <a:moveTo>
                    <a:pt x="30" y="0"/>
                  </a:moveTo>
                  <a:lnTo>
                    <a:pt x="30" y="0"/>
                  </a:lnTo>
                  <a:lnTo>
                    <a:pt x="23" y="1"/>
                  </a:lnTo>
                  <a:lnTo>
                    <a:pt x="16" y="4"/>
                  </a:lnTo>
                  <a:lnTo>
                    <a:pt x="12" y="11"/>
                  </a:lnTo>
                  <a:lnTo>
                    <a:pt x="8" y="17"/>
                  </a:lnTo>
                  <a:lnTo>
                    <a:pt x="4" y="25"/>
                  </a:lnTo>
                  <a:lnTo>
                    <a:pt x="2" y="33"/>
                  </a:lnTo>
                  <a:lnTo>
                    <a:pt x="0" y="42"/>
                  </a:lnTo>
                  <a:lnTo>
                    <a:pt x="0" y="52"/>
                  </a:lnTo>
                  <a:lnTo>
                    <a:pt x="14" y="52"/>
                  </a:lnTo>
                  <a:lnTo>
                    <a:pt x="14" y="44"/>
                  </a:lnTo>
                  <a:lnTo>
                    <a:pt x="16" y="35"/>
                  </a:lnTo>
                  <a:lnTo>
                    <a:pt x="17" y="29"/>
                  </a:lnTo>
                  <a:lnTo>
                    <a:pt x="20" y="24"/>
                  </a:lnTo>
                  <a:lnTo>
                    <a:pt x="23" y="18"/>
                  </a:lnTo>
                  <a:lnTo>
                    <a:pt x="25" y="16"/>
                  </a:lnTo>
                  <a:lnTo>
                    <a:pt x="28" y="14"/>
                  </a:lnTo>
                  <a:lnTo>
                    <a:pt x="30" y="13"/>
                  </a:lnTo>
                  <a:lnTo>
                    <a:pt x="30" y="0"/>
                  </a:lnTo>
                  <a:close/>
                </a:path>
              </a:pathLst>
            </a:custGeom>
            <a:solidFill>
              <a:srgbClr val="000000"/>
            </a:solidFill>
            <a:ln w="9525">
              <a:noFill/>
              <a:round/>
            </a:ln>
          </p:spPr>
          <p:txBody>
            <a:bodyPr/>
            <a:lstStyle/>
            <a:p>
              <a:endParaRPr lang="zh-CN" altLang="en-US"/>
            </a:p>
          </p:txBody>
        </p:sp>
      </p:grpSp>
      <p:grpSp>
        <p:nvGrpSpPr>
          <p:cNvPr id="210905" name="Group 985"/>
          <p:cNvGrpSpPr/>
          <p:nvPr/>
        </p:nvGrpSpPr>
        <p:grpSpPr bwMode="auto">
          <a:xfrm>
            <a:off x="3505200" y="1600200"/>
            <a:ext cx="3886200" cy="3317875"/>
            <a:chOff x="2208" y="1008"/>
            <a:chExt cx="2448" cy="2090"/>
          </a:xfrm>
        </p:grpSpPr>
        <p:grpSp>
          <p:nvGrpSpPr>
            <p:cNvPr id="17512" name="Group 982"/>
            <p:cNvGrpSpPr/>
            <p:nvPr/>
          </p:nvGrpSpPr>
          <p:grpSpPr bwMode="auto">
            <a:xfrm>
              <a:off x="2208" y="1344"/>
              <a:ext cx="778" cy="1754"/>
              <a:chOff x="2328" y="1364"/>
              <a:chExt cx="778" cy="1754"/>
            </a:xfrm>
          </p:grpSpPr>
          <p:sp>
            <p:nvSpPr>
              <p:cNvPr id="17514" name="Rectangle 689"/>
              <p:cNvSpPr>
                <a:spLocks noChangeArrowheads="1"/>
              </p:cNvSpPr>
              <p:nvPr/>
            </p:nvSpPr>
            <p:spPr bwMode="auto">
              <a:xfrm>
                <a:off x="2661" y="2033"/>
                <a:ext cx="92" cy="1063"/>
              </a:xfrm>
              <a:prstGeom prst="rect">
                <a:avLst/>
              </a:prstGeom>
              <a:solidFill>
                <a:srgbClr val="FFFFFF"/>
              </a:solidFill>
              <a:ln w="9525">
                <a:noFill/>
                <a:miter lim="800000"/>
              </a:ln>
            </p:spPr>
            <p:txBody>
              <a:bodyPr/>
              <a:lstStyle/>
              <a:p>
                <a:endParaRPr lang="zh-CN" altLang="en-US" sz="2800" b="1">
                  <a:ea typeface="黑体" panose="02010609060101010101" pitchFamily="49" charset="-122"/>
                </a:endParaRPr>
              </a:p>
            </p:txBody>
          </p:sp>
          <p:sp>
            <p:nvSpPr>
              <p:cNvPr id="17515" name="Freeform 691"/>
              <p:cNvSpPr/>
              <p:nvPr/>
            </p:nvSpPr>
            <p:spPr bwMode="auto">
              <a:xfrm>
                <a:off x="2748" y="2033"/>
                <a:ext cx="10" cy="1069"/>
              </a:xfrm>
              <a:custGeom>
                <a:avLst/>
                <a:gdLst>
                  <a:gd name="T0" fmla="*/ 1 w 20"/>
                  <a:gd name="T1" fmla="*/ 1 h 2137"/>
                  <a:gd name="T2" fmla="*/ 1 w 20"/>
                  <a:gd name="T3" fmla="*/ 1 h 2137"/>
                  <a:gd name="T4" fmla="*/ 1 w 20"/>
                  <a:gd name="T5" fmla="*/ 0 h 2137"/>
                  <a:gd name="T6" fmla="*/ 0 w 20"/>
                  <a:gd name="T7" fmla="*/ 0 h 2137"/>
                  <a:gd name="T8" fmla="*/ 0 w 20"/>
                  <a:gd name="T9" fmla="*/ 1 h 2137"/>
                  <a:gd name="T10" fmla="*/ 1 w 20"/>
                  <a:gd name="T11" fmla="*/ 1 h 2137"/>
                  <a:gd name="T12" fmla="*/ 0 w 20"/>
                  <a:gd name="T13" fmla="*/ 1 h 2137"/>
                  <a:gd name="T14" fmla="*/ 1 w 20"/>
                  <a:gd name="T15" fmla="*/ 1 h 2137"/>
                  <a:gd name="T16" fmla="*/ 1 w 20"/>
                  <a:gd name="T17" fmla="*/ 1 h 2137"/>
                  <a:gd name="T18" fmla="*/ 1 w 20"/>
                  <a:gd name="T19" fmla="*/ 1 h 2137"/>
                  <a:gd name="T20" fmla="*/ 1 w 20"/>
                  <a:gd name="T21" fmla="*/ 1 h 2137"/>
                  <a:gd name="T22" fmla="*/ 1 w 20"/>
                  <a:gd name="T23" fmla="*/ 1 h 21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137"/>
                  <a:gd name="T38" fmla="*/ 20 w 20"/>
                  <a:gd name="T39" fmla="*/ 2137 h 21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137">
                    <a:moveTo>
                      <a:pt x="10" y="2137"/>
                    </a:moveTo>
                    <a:lnTo>
                      <a:pt x="20" y="2127"/>
                    </a:lnTo>
                    <a:lnTo>
                      <a:pt x="20" y="0"/>
                    </a:lnTo>
                    <a:lnTo>
                      <a:pt x="0" y="0"/>
                    </a:lnTo>
                    <a:lnTo>
                      <a:pt x="0" y="2127"/>
                    </a:lnTo>
                    <a:lnTo>
                      <a:pt x="10" y="2117"/>
                    </a:lnTo>
                    <a:lnTo>
                      <a:pt x="0" y="2127"/>
                    </a:lnTo>
                    <a:lnTo>
                      <a:pt x="3" y="2135"/>
                    </a:lnTo>
                    <a:lnTo>
                      <a:pt x="10" y="2137"/>
                    </a:lnTo>
                    <a:lnTo>
                      <a:pt x="17" y="2135"/>
                    </a:lnTo>
                    <a:lnTo>
                      <a:pt x="20" y="2127"/>
                    </a:lnTo>
                    <a:lnTo>
                      <a:pt x="10" y="2137"/>
                    </a:lnTo>
                    <a:close/>
                  </a:path>
                </a:pathLst>
              </a:custGeom>
              <a:solidFill>
                <a:srgbClr val="000000"/>
              </a:solidFill>
              <a:ln w="9525">
                <a:noFill/>
                <a:round/>
              </a:ln>
            </p:spPr>
            <p:txBody>
              <a:bodyPr/>
              <a:lstStyle/>
              <a:p>
                <a:endParaRPr lang="zh-CN" altLang="en-US"/>
              </a:p>
            </p:txBody>
          </p:sp>
          <p:sp>
            <p:nvSpPr>
              <p:cNvPr id="17516" name="Freeform 692"/>
              <p:cNvSpPr/>
              <p:nvPr/>
            </p:nvSpPr>
            <p:spPr bwMode="auto">
              <a:xfrm>
                <a:off x="2656" y="3091"/>
                <a:ext cx="97" cy="11"/>
              </a:xfrm>
              <a:custGeom>
                <a:avLst/>
                <a:gdLst>
                  <a:gd name="T0" fmla="*/ 0 w 194"/>
                  <a:gd name="T1" fmla="*/ 1 h 20"/>
                  <a:gd name="T2" fmla="*/ 1 w 194"/>
                  <a:gd name="T3" fmla="*/ 1 h 20"/>
                  <a:gd name="T4" fmla="*/ 1 w 194"/>
                  <a:gd name="T5" fmla="*/ 1 h 20"/>
                  <a:gd name="T6" fmla="*/ 1 w 194"/>
                  <a:gd name="T7" fmla="*/ 0 h 20"/>
                  <a:gd name="T8" fmla="*/ 1 w 194"/>
                  <a:gd name="T9" fmla="*/ 0 h 20"/>
                  <a:gd name="T10" fmla="*/ 1 w 194"/>
                  <a:gd name="T11" fmla="*/ 1 h 20"/>
                  <a:gd name="T12" fmla="*/ 1 w 194"/>
                  <a:gd name="T13" fmla="*/ 0 h 20"/>
                  <a:gd name="T14" fmla="*/ 1 w 194"/>
                  <a:gd name="T15" fmla="*/ 1 h 20"/>
                  <a:gd name="T16" fmla="*/ 0 w 194"/>
                  <a:gd name="T17" fmla="*/ 1 h 20"/>
                  <a:gd name="T18" fmla="*/ 1 w 194"/>
                  <a:gd name="T19" fmla="*/ 1 h 20"/>
                  <a:gd name="T20" fmla="*/ 1 w 194"/>
                  <a:gd name="T21" fmla="*/ 1 h 20"/>
                  <a:gd name="T22" fmla="*/ 0 w 194"/>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4"/>
                  <a:gd name="T37" fmla="*/ 0 h 20"/>
                  <a:gd name="T38" fmla="*/ 194 w 194"/>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4" h="20">
                    <a:moveTo>
                      <a:pt x="0" y="10"/>
                    </a:moveTo>
                    <a:lnTo>
                      <a:pt x="10" y="20"/>
                    </a:lnTo>
                    <a:lnTo>
                      <a:pt x="194" y="20"/>
                    </a:lnTo>
                    <a:lnTo>
                      <a:pt x="194" y="0"/>
                    </a:lnTo>
                    <a:lnTo>
                      <a:pt x="10" y="0"/>
                    </a:lnTo>
                    <a:lnTo>
                      <a:pt x="20" y="10"/>
                    </a:lnTo>
                    <a:lnTo>
                      <a:pt x="10" y="0"/>
                    </a:lnTo>
                    <a:lnTo>
                      <a:pt x="2" y="3"/>
                    </a:lnTo>
                    <a:lnTo>
                      <a:pt x="0" y="10"/>
                    </a:lnTo>
                    <a:lnTo>
                      <a:pt x="2" y="17"/>
                    </a:lnTo>
                    <a:lnTo>
                      <a:pt x="10" y="20"/>
                    </a:lnTo>
                    <a:lnTo>
                      <a:pt x="0" y="10"/>
                    </a:lnTo>
                    <a:close/>
                  </a:path>
                </a:pathLst>
              </a:custGeom>
              <a:solidFill>
                <a:srgbClr val="000000"/>
              </a:solidFill>
              <a:ln w="9525">
                <a:noFill/>
                <a:round/>
              </a:ln>
            </p:spPr>
            <p:txBody>
              <a:bodyPr/>
              <a:lstStyle/>
              <a:p>
                <a:endParaRPr lang="zh-CN" altLang="en-US"/>
              </a:p>
            </p:txBody>
          </p:sp>
          <p:sp>
            <p:nvSpPr>
              <p:cNvPr id="17517" name="Freeform 693"/>
              <p:cNvSpPr/>
              <p:nvPr/>
            </p:nvSpPr>
            <p:spPr bwMode="auto">
              <a:xfrm>
                <a:off x="2656" y="2028"/>
                <a:ext cx="10" cy="1068"/>
              </a:xfrm>
              <a:custGeom>
                <a:avLst/>
                <a:gdLst>
                  <a:gd name="T0" fmla="*/ 1 w 20"/>
                  <a:gd name="T1" fmla="*/ 0 h 2137"/>
                  <a:gd name="T2" fmla="*/ 0 w 20"/>
                  <a:gd name="T3" fmla="*/ 0 h 2137"/>
                  <a:gd name="T4" fmla="*/ 0 w 20"/>
                  <a:gd name="T5" fmla="*/ 0 h 2137"/>
                  <a:gd name="T6" fmla="*/ 1 w 20"/>
                  <a:gd name="T7" fmla="*/ 0 h 2137"/>
                  <a:gd name="T8" fmla="*/ 1 w 20"/>
                  <a:gd name="T9" fmla="*/ 0 h 2137"/>
                  <a:gd name="T10" fmla="*/ 1 w 20"/>
                  <a:gd name="T11" fmla="*/ 0 h 2137"/>
                  <a:gd name="T12" fmla="*/ 1 w 20"/>
                  <a:gd name="T13" fmla="*/ 0 h 2137"/>
                  <a:gd name="T14" fmla="*/ 1 w 20"/>
                  <a:gd name="T15" fmla="*/ 0 h 2137"/>
                  <a:gd name="T16" fmla="*/ 1 w 20"/>
                  <a:gd name="T17" fmla="*/ 0 h 2137"/>
                  <a:gd name="T18" fmla="*/ 1 w 20"/>
                  <a:gd name="T19" fmla="*/ 0 h 2137"/>
                  <a:gd name="T20" fmla="*/ 0 w 20"/>
                  <a:gd name="T21" fmla="*/ 0 h 2137"/>
                  <a:gd name="T22" fmla="*/ 1 w 20"/>
                  <a:gd name="T23" fmla="*/ 0 h 21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137"/>
                  <a:gd name="T38" fmla="*/ 20 w 20"/>
                  <a:gd name="T39" fmla="*/ 2137 h 21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137">
                    <a:moveTo>
                      <a:pt x="10" y="0"/>
                    </a:moveTo>
                    <a:lnTo>
                      <a:pt x="0" y="10"/>
                    </a:lnTo>
                    <a:lnTo>
                      <a:pt x="0" y="2137"/>
                    </a:lnTo>
                    <a:lnTo>
                      <a:pt x="20" y="2137"/>
                    </a:lnTo>
                    <a:lnTo>
                      <a:pt x="20" y="10"/>
                    </a:lnTo>
                    <a:lnTo>
                      <a:pt x="10" y="20"/>
                    </a:lnTo>
                    <a:lnTo>
                      <a:pt x="20" y="10"/>
                    </a:lnTo>
                    <a:lnTo>
                      <a:pt x="17" y="2"/>
                    </a:lnTo>
                    <a:lnTo>
                      <a:pt x="10" y="0"/>
                    </a:lnTo>
                    <a:lnTo>
                      <a:pt x="3" y="2"/>
                    </a:lnTo>
                    <a:lnTo>
                      <a:pt x="0" y="10"/>
                    </a:lnTo>
                    <a:lnTo>
                      <a:pt x="10" y="0"/>
                    </a:lnTo>
                    <a:close/>
                  </a:path>
                </a:pathLst>
              </a:custGeom>
              <a:solidFill>
                <a:srgbClr val="000000"/>
              </a:solidFill>
              <a:ln w="9525">
                <a:noFill/>
                <a:round/>
              </a:ln>
            </p:spPr>
            <p:txBody>
              <a:bodyPr/>
              <a:lstStyle/>
              <a:p>
                <a:endParaRPr lang="zh-CN" altLang="en-US"/>
              </a:p>
            </p:txBody>
          </p:sp>
          <p:sp>
            <p:nvSpPr>
              <p:cNvPr id="17518" name="Freeform 704"/>
              <p:cNvSpPr/>
              <p:nvPr/>
            </p:nvSpPr>
            <p:spPr bwMode="auto">
              <a:xfrm>
                <a:off x="2580" y="2871"/>
                <a:ext cx="222" cy="242"/>
              </a:xfrm>
              <a:custGeom>
                <a:avLst/>
                <a:gdLst>
                  <a:gd name="T0" fmla="*/ 0 w 445"/>
                  <a:gd name="T1" fmla="*/ 0 h 485"/>
                  <a:gd name="T2" fmla="*/ 0 w 445"/>
                  <a:gd name="T3" fmla="*/ 0 h 485"/>
                  <a:gd name="T4" fmla="*/ 0 w 445"/>
                  <a:gd name="T5" fmla="*/ 0 h 485"/>
                  <a:gd name="T6" fmla="*/ 0 w 445"/>
                  <a:gd name="T7" fmla="*/ 0 h 485"/>
                  <a:gd name="T8" fmla="*/ 0 w 445"/>
                  <a:gd name="T9" fmla="*/ 0 h 485"/>
                  <a:gd name="T10" fmla="*/ 0 w 445"/>
                  <a:gd name="T11" fmla="*/ 0 h 485"/>
                  <a:gd name="T12" fmla="*/ 0 w 445"/>
                  <a:gd name="T13" fmla="*/ 0 h 485"/>
                  <a:gd name="T14" fmla="*/ 0 w 445"/>
                  <a:gd name="T15" fmla="*/ 0 h 485"/>
                  <a:gd name="T16" fmla="*/ 0 w 445"/>
                  <a:gd name="T17" fmla="*/ 0 h 485"/>
                  <a:gd name="T18" fmla="*/ 0 w 445"/>
                  <a:gd name="T19" fmla="*/ 0 h 485"/>
                  <a:gd name="T20" fmla="*/ 0 w 445"/>
                  <a:gd name="T21" fmla="*/ 0 h 485"/>
                  <a:gd name="T22" fmla="*/ 0 w 445"/>
                  <a:gd name="T23" fmla="*/ 0 h 485"/>
                  <a:gd name="T24" fmla="*/ 0 w 445"/>
                  <a:gd name="T25" fmla="*/ 0 h 485"/>
                  <a:gd name="T26" fmla="*/ 0 w 445"/>
                  <a:gd name="T27" fmla="*/ 0 h 485"/>
                  <a:gd name="T28" fmla="*/ 0 w 445"/>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5"/>
                  <a:gd name="T46" fmla="*/ 0 h 485"/>
                  <a:gd name="T47" fmla="*/ 445 w 445"/>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5" h="485">
                    <a:moveTo>
                      <a:pt x="92" y="485"/>
                    </a:moveTo>
                    <a:lnTo>
                      <a:pt x="0" y="351"/>
                    </a:lnTo>
                    <a:lnTo>
                      <a:pt x="92" y="407"/>
                    </a:lnTo>
                    <a:lnTo>
                      <a:pt x="82" y="271"/>
                    </a:lnTo>
                    <a:lnTo>
                      <a:pt x="153" y="375"/>
                    </a:lnTo>
                    <a:lnTo>
                      <a:pt x="157" y="0"/>
                    </a:lnTo>
                    <a:lnTo>
                      <a:pt x="208" y="347"/>
                    </a:lnTo>
                    <a:lnTo>
                      <a:pt x="258" y="269"/>
                    </a:lnTo>
                    <a:lnTo>
                      <a:pt x="258" y="332"/>
                    </a:lnTo>
                    <a:lnTo>
                      <a:pt x="393" y="323"/>
                    </a:lnTo>
                    <a:lnTo>
                      <a:pt x="330" y="388"/>
                    </a:lnTo>
                    <a:lnTo>
                      <a:pt x="445" y="401"/>
                    </a:lnTo>
                    <a:lnTo>
                      <a:pt x="378" y="465"/>
                    </a:lnTo>
                    <a:lnTo>
                      <a:pt x="414" y="481"/>
                    </a:lnTo>
                    <a:lnTo>
                      <a:pt x="92" y="485"/>
                    </a:lnTo>
                    <a:close/>
                  </a:path>
                </a:pathLst>
              </a:custGeom>
              <a:solidFill>
                <a:srgbClr val="00FF00"/>
              </a:solidFill>
              <a:ln w="9525">
                <a:noFill/>
                <a:round/>
              </a:ln>
            </p:spPr>
            <p:txBody>
              <a:bodyPr/>
              <a:lstStyle/>
              <a:p>
                <a:endParaRPr lang="zh-CN" altLang="en-US"/>
              </a:p>
            </p:txBody>
          </p:sp>
          <p:sp>
            <p:nvSpPr>
              <p:cNvPr id="17519" name="Freeform 706"/>
              <p:cNvSpPr/>
              <p:nvPr/>
            </p:nvSpPr>
            <p:spPr bwMode="auto">
              <a:xfrm>
                <a:off x="2621" y="3110"/>
                <a:ext cx="10" cy="8"/>
              </a:xfrm>
              <a:custGeom>
                <a:avLst/>
                <a:gdLst>
                  <a:gd name="T0" fmla="*/ 0 w 20"/>
                  <a:gd name="T1" fmla="*/ 1 h 16"/>
                  <a:gd name="T2" fmla="*/ 1 w 20"/>
                  <a:gd name="T3" fmla="*/ 1 h 16"/>
                  <a:gd name="T4" fmla="*/ 1 w 20"/>
                  <a:gd name="T5" fmla="*/ 1 h 16"/>
                  <a:gd name="T6" fmla="*/ 1 w 20"/>
                  <a:gd name="T7" fmla="*/ 1 h 16"/>
                  <a:gd name="T8" fmla="*/ 1 w 20"/>
                  <a:gd name="T9" fmla="*/ 0 h 16"/>
                  <a:gd name="T10" fmla="*/ 0 w 20"/>
                  <a:gd name="T11" fmla="*/ 1 h 16"/>
                  <a:gd name="T12" fmla="*/ 0 60000 65536"/>
                  <a:gd name="T13" fmla="*/ 0 60000 65536"/>
                  <a:gd name="T14" fmla="*/ 0 60000 65536"/>
                  <a:gd name="T15" fmla="*/ 0 60000 65536"/>
                  <a:gd name="T16" fmla="*/ 0 60000 65536"/>
                  <a:gd name="T17" fmla="*/ 0 60000 65536"/>
                  <a:gd name="T18" fmla="*/ 0 w 20"/>
                  <a:gd name="T19" fmla="*/ 0 h 16"/>
                  <a:gd name="T20" fmla="*/ 20 w 2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0" h="16">
                    <a:moveTo>
                      <a:pt x="0" y="11"/>
                    </a:moveTo>
                    <a:lnTo>
                      <a:pt x="7" y="16"/>
                    </a:lnTo>
                    <a:lnTo>
                      <a:pt x="15" y="13"/>
                    </a:lnTo>
                    <a:lnTo>
                      <a:pt x="20" y="8"/>
                    </a:lnTo>
                    <a:lnTo>
                      <a:pt x="19" y="0"/>
                    </a:lnTo>
                    <a:lnTo>
                      <a:pt x="0" y="11"/>
                    </a:lnTo>
                    <a:close/>
                  </a:path>
                </a:pathLst>
              </a:custGeom>
              <a:solidFill>
                <a:srgbClr val="000000"/>
              </a:solidFill>
              <a:ln w="9525">
                <a:noFill/>
                <a:round/>
              </a:ln>
            </p:spPr>
            <p:txBody>
              <a:bodyPr/>
              <a:lstStyle/>
              <a:p>
                <a:endParaRPr lang="zh-CN" altLang="en-US"/>
              </a:p>
            </p:txBody>
          </p:sp>
          <p:sp>
            <p:nvSpPr>
              <p:cNvPr id="17520" name="Freeform 707"/>
              <p:cNvSpPr/>
              <p:nvPr/>
            </p:nvSpPr>
            <p:spPr bwMode="auto">
              <a:xfrm>
                <a:off x="2575" y="3041"/>
                <a:ext cx="55" cy="75"/>
              </a:xfrm>
              <a:custGeom>
                <a:avLst/>
                <a:gdLst>
                  <a:gd name="T0" fmla="*/ 0 w 111"/>
                  <a:gd name="T1" fmla="*/ 0 h 151"/>
                  <a:gd name="T2" fmla="*/ 0 w 111"/>
                  <a:gd name="T3" fmla="*/ 0 h 151"/>
                  <a:gd name="T4" fmla="*/ 0 w 111"/>
                  <a:gd name="T5" fmla="*/ 0 h 151"/>
                  <a:gd name="T6" fmla="*/ 0 w 111"/>
                  <a:gd name="T7" fmla="*/ 0 h 151"/>
                  <a:gd name="T8" fmla="*/ 0 w 111"/>
                  <a:gd name="T9" fmla="*/ 0 h 151"/>
                  <a:gd name="T10" fmla="*/ 0 w 111"/>
                  <a:gd name="T11" fmla="*/ 0 h 151"/>
                  <a:gd name="T12" fmla="*/ 0 w 111"/>
                  <a:gd name="T13" fmla="*/ 0 h 151"/>
                  <a:gd name="T14" fmla="*/ 0 w 111"/>
                  <a:gd name="T15" fmla="*/ 0 h 151"/>
                  <a:gd name="T16" fmla="*/ 0 w 111"/>
                  <a:gd name="T17" fmla="*/ 0 h 151"/>
                  <a:gd name="T18" fmla="*/ 0 w 111"/>
                  <a:gd name="T19" fmla="*/ 0 h 151"/>
                  <a:gd name="T20" fmla="*/ 0 w 111"/>
                  <a:gd name="T21" fmla="*/ 0 h 151"/>
                  <a:gd name="T22" fmla="*/ 0 w 111"/>
                  <a:gd name="T23" fmla="*/ 0 h 1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151"/>
                  <a:gd name="T38" fmla="*/ 111 w 111"/>
                  <a:gd name="T39" fmla="*/ 151 h 1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151">
                    <a:moveTo>
                      <a:pt x="16" y="2"/>
                    </a:moveTo>
                    <a:lnTo>
                      <a:pt x="1" y="17"/>
                    </a:lnTo>
                    <a:lnTo>
                      <a:pt x="92" y="151"/>
                    </a:lnTo>
                    <a:lnTo>
                      <a:pt x="111" y="140"/>
                    </a:lnTo>
                    <a:lnTo>
                      <a:pt x="19" y="5"/>
                    </a:lnTo>
                    <a:lnTo>
                      <a:pt x="5" y="20"/>
                    </a:lnTo>
                    <a:lnTo>
                      <a:pt x="19" y="5"/>
                    </a:lnTo>
                    <a:lnTo>
                      <a:pt x="13" y="0"/>
                    </a:lnTo>
                    <a:lnTo>
                      <a:pt x="6" y="2"/>
                    </a:lnTo>
                    <a:lnTo>
                      <a:pt x="0" y="9"/>
                    </a:lnTo>
                    <a:lnTo>
                      <a:pt x="1" y="17"/>
                    </a:lnTo>
                    <a:lnTo>
                      <a:pt x="16" y="2"/>
                    </a:lnTo>
                    <a:close/>
                  </a:path>
                </a:pathLst>
              </a:custGeom>
              <a:solidFill>
                <a:srgbClr val="000000"/>
              </a:solidFill>
              <a:ln w="9525">
                <a:noFill/>
                <a:round/>
              </a:ln>
            </p:spPr>
            <p:txBody>
              <a:bodyPr/>
              <a:lstStyle/>
              <a:p>
                <a:endParaRPr lang="zh-CN" altLang="en-US"/>
              </a:p>
            </p:txBody>
          </p:sp>
          <p:sp>
            <p:nvSpPr>
              <p:cNvPr id="17521" name="Freeform 718"/>
              <p:cNvSpPr/>
              <p:nvPr/>
            </p:nvSpPr>
            <p:spPr bwMode="auto">
              <a:xfrm>
                <a:off x="2764" y="3067"/>
                <a:ext cx="42" cy="41"/>
              </a:xfrm>
              <a:custGeom>
                <a:avLst/>
                <a:gdLst>
                  <a:gd name="T0" fmla="*/ 0 w 85"/>
                  <a:gd name="T1" fmla="*/ 1 h 82"/>
                  <a:gd name="T2" fmla="*/ 0 w 85"/>
                  <a:gd name="T3" fmla="*/ 1 h 82"/>
                  <a:gd name="T4" fmla="*/ 0 w 85"/>
                  <a:gd name="T5" fmla="*/ 1 h 82"/>
                  <a:gd name="T6" fmla="*/ 0 w 85"/>
                  <a:gd name="T7" fmla="*/ 0 h 82"/>
                  <a:gd name="T8" fmla="*/ 0 w 85"/>
                  <a:gd name="T9" fmla="*/ 1 h 82"/>
                  <a:gd name="T10" fmla="*/ 0 w 85"/>
                  <a:gd name="T11" fmla="*/ 1 h 82"/>
                  <a:gd name="T12" fmla="*/ 0 w 85"/>
                  <a:gd name="T13" fmla="*/ 1 h 82"/>
                  <a:gd name="T14" fmla="*/ 0 w 85"/>
                  <a:gd name="T15" fmla="*/ 1 h 82"/>
                  <a:gd name="T16" fmla="*/ 0 w 85"/>
                  <a:gd name="T17" fmla="*/ 1 h 82"/>
                  <a:gd name="T18" fmla="*/ 0 w 85"/>
                  <a:gd name="T19" fmla="*/ 1 h 82"/>
                  <a:gd name="T20" fmla="*/ 0 w 85"/>
                  <a:gd name="T21" fmla="*/ 1 h 82"/>
                  <a:gd name="T22" fmla="*/ 0 w 85"/>
                  <a:gd name="T23" fmla="*/ 1 h 8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82"/>
                  <a:gd name="T38" fmla="*/ 85 w 85"/>
                  <a:gd name="T39" fmla="*/ 82 h 8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82">
                    <a:moveTo>
                      <a:pt x="15" y="61"/>
                    </a:moveTo>
                    <a:lnTo>
                      <a:pt x="18" y="80"/>
                    </a:lnTo>
                    <a:lnTo>
                      <a:pt x="85" y="16"/>
                    </a:lnTo>
                    <a:lnTo>
                      <a:pt x="71" y="0"/>
                    </a:lnTo>
                    <a:lnTo>
                      <a:pt x="4" y="64"/>
                    </a:lnTo>
                    <a:lnTo>
                      <a:pt x="6" y="82"/>
                    </a:lnTo>
                    <a:lnTo>
                      <a:pt x="4" y="64"/>
                    </a:lnTo>
                    <a:lnTo>
                      <a:pt x="0" y="72"/>
                    </a:lnTo>
                    <a:lnTo>
                      <a:pt x="3" y="79"/>
                    </a:lnTo>
                    <a:lnTo>
                      <a:pt x="10" y="82"/>
                    </a:lnTo>
                    <a:lnTo>
                      <a:pt x="18" y="80"/>
                    </a:lnTo>
                    <a:lnTo>
                      <a:pt x="15" y="61"/>
                    </a:lnTo>
                    <a:close/>
                  </a:path>
                </a:pathLst>
              </a:custGeom>
              <a:solidFill>
                <a:srgbClr val="000000"/>
              </a:solidFill>
              <a:ln w="9525">
                <a:noFill/>
                <a:round/>
              </a:ln>
            </p:spPr>
            <p:txBody>
              <a:bodyPr/>
              <a:lstStyle/>
              <a:p>
                <a:endParaRPr lang="zh-CN" altLang="en-US"/>
              </a:p>
            </p:txBody>
          </p:sp>
          <p:sp>
            <p:nvSpPr>
              <p:cNvPr id="17522" name="Freeform 719"/>
              <p:cNvSpPr/>
              <p:nvPr/>
            </p:nvSpPr>
            <p:spPr bwMode="auto">
              <a:xfrm>
                <a:off x="2767" y="3098"/>
                <a:ext cx="22" cy="18"/>
              </a:xfrm>
              <a:custGeom>
                <a:avLst/>
                <a:gdLst>
                  <a:gd name="T0" fmla="*/ 0 w 46"/>
                  <a:gd name="T1" fmla="*/ 0 h 37"/>
                  <a:gd name="T2" fmla="*/ 0 w 46"/>
                  <a:gd name="T3" fmla="*/ 0 h 37"/>
                  <a:gd name="T4" fmla="*/ 0 w 46"/>
                  <a:gd name="T5" fmla="*/ 0 h 37"/>
                  <a:gd name="T6" fmla="*/ 0 w 46"/>
                  <a:gd name="T7" fmla="*/ 0 h 37"/>
                  <a:gd name="T8" fmla="*/ 0 w 46"/>
                  <a:gd name="T9" fmla="*/ 0 h 37"/>
                  <a:gd name="T10" fmla="*/ 0 w 46"/>
                  <a:gd name="T11" fmla="*/ 0 h 37"/>
                  <a:gd name="T12" fmla="*/ 0 60000 65536"/>
                  <a:gd name="T13" fmla="*/ 0 60000 65536"/>
                  <a:gd name="T14" fmla="*/ 0 60000 65536"/>
                  <a:gd name="T15" fmla="*/ 0 60000 65536"/>
                  <a:gd name="T16" fmla="*/ 0 60000 65536"/>
                  <a:gd name="T17" fmla="*/ 0 60000 65536"/>
                  <a:gd name="T18" fmla="*/ 0 w 46"/>
                  <a:gd name="T19" fmla="*/ 0 h 37"/>
                  <a:gd name="T20" fmla="*/ 46 w 46"/>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46" h="37">
                    <a:moveTo>
                      <a:pt x="41" y="27"/>
                    </a:moveTo>
                    <a:lnTo>
                      <a:pt x="46" y="16"/>
                    </a:lnTo>
                    <a:lnTo>
                      <a:pt x="9" y="0"/>
                    </a:lnTo>
                    <a:lnTo>
                      <a:pt x="0" y="21"/>
                    </a:lnTo>
                    <a:lnTo>
                      <a:pt x="37" y="37"/>
                    </a:lnTo>
                    <a:lnTo>
                      <a:pt x="41" y="27"/>
                    </a:lnTo>
                    <a:close/>
                  </a:path>
                </a:pathLst>
              </a:custGeom>
              <a:solidFill>
                <a:srgbClr val="000000"/>
              </a:solidFill>
              <a:ln w="9525">
                <a:noFill/>
                <a:round/>
              </a:ln>
            </p:spPr>
            <p:txBody>
              <a:bodyPr/>
              <a:lstStyle/>
              <a:p>
                <a:endParaRPr lang="zh-CN" altLang="en-US"/>
              </a:p>
            </p:txBody>
          </p:sp>
          <p:sp>
            <p:nvSpPr>
              <p:cNvPr id="17523" name="Freeform 720"/>
              <p:cNvSpPr/>
              <p:nvPr/>
            </p:nvSpPr>
            <p:spPr bwMode="auto">
              <a:xfrm>
                <a:off x="2785" y="3106"/>
                <a:ext cx="8" cy="10"/>
              </a:xfrm>
              <a:custGeom>
                <a:avLst/>
                <a:gdLst>
                  <a:gd name="T0" fmla="*/ 0 w 16"/>
                  <a:gd name="T1" fmla="*/ 0 h 21"/>
                  <a:gd name="T2" fmla="*/ 1 w 16"/>
                  <a:gd name="T3" fmla="*/ 0 h 21"/>
                  <a:gd name="T4" fmla="*/ 1 w 16"/>
                  <a:gd name="T5" fmla="*/ 0 h 21"/>
                  <a:gd name="T6" fmla="*/ 1 w 16"/>
                  <a:gd name="T7" fmla="*/ 0 h 21"/>
                  <a:gd name="T8" fmla="*/ 1 w 16"/>
                  <a:gd name="T9" fmla="*/ 0 h 21"/>
                  <a:gd name="T10" fmla="*/ 0 w 16"/>
                  <a:gd name="T11" fmla="*/ 0 h 21"/>
                  <a:gd name="T12" fmla="*/ 0 60000 65536"/>
                  <a:gd name="T13" fmla="*/ 0 60000 65536"/>
                  <a:gd name="T14" fmla="*/ 0 60000 65536"/>
                  <a:gd name="T15" fmla="*/ 0 60000 65536"/>
                  <a:gd name="T16" fmla="*/ 0 60000 65536"/>
                  <a:gd name="T17" fmla="*/ 0 60000 65536"/>
                  <a:gd name="T18" fmla="*/ 0 w 16"/>
                  <a:gd name="T19" fmla="*/ 0 h 21"/>
                  <a:gd name="T20" fmla="*/ 16 w 16"/>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6" h="21">
                    <a:moveTo>
                      <a:pt x="0" y="21"/>
                    </a:moveTo>
                    <a:lnTo>
                      <a:pt x="9" y="21"/>
                    </a:lnTo>
                    <a:lnTo>
                      <a:pt x="14" y="15"/>
                    </a:lnTo>
                    <a:lnTo>
                      <a:pt x="16" y="7"/>
                    </a:lnTo>
                    <a:lnTo>
                      <a:pt x="9" y="0"/>
                    </a:lnTo>
                    <a:lnTo>
                      <a:pt x="0" y="21"/>
                    </a:lnTo>
                    <a:close/>
                  </a:path>
                </a:pathLst>
              </a:custGeom>
              <a:solidFill>
                <a:srgbClr val="000000"/>
              </a:solidFill>
              <a:ln w="9525">
                <a:noFill/>
                <a:round/>
              </a:ln>
            </p:spPr>
            <p:txBody>
              <a:bodyPr/>
              <a:lstStyle/>
              <a:p>
                <a:endParaRPr lang="zh-CN" altLang="en-US"/>
              </a:p>
            </p:txBody>
          </p:sp>
          <p:grpSp>
            <p:nvGrpSpPr>
              <p:cNvPr id="17524" name="Group 977"/>
              <p:cNvGrpSpPr/>
              <p:nvPr/>
            </p:nvGrpSpPr>
            <p:grpSpPr bwMode="auto">
              <a:xfrm>
                <a:off x="2328" y="1364"/>
                <a:ext cx="778" cy="1715"/>
                <a:chOff x="2328" y="1364"/>
                <a:chExt cx="778" cy="1715"/>
              </a:xfrm>
            </p:grpSpPr>
            <p:sp>
              <p:nvSpPr>
                <p:cNvPr id="17525" name="Freeform 690"/>
                <p:cNvSpPr/>
                <p:nvPr/>
              </p:nvSpPr>
              <p:spPr bwMode="auto">
                <a:xfrm>
                  <a:off x="2661" y="2028"/>
                  <a:ext cx="97" cy="10"/>
                </a:xfrm>
                <a:custGeom>
                  <a:avLst/>
                  <a:gdLst>
                    <a:gd name="T0" fmla="*/ 1 w 194"/>
                    <a:gd name="T1" fmla="*/ 1 h 20"/>
                    <a:gd name="T2" fmla="*/ 1 w 194"/>
                    <a:gd name="T3" fmla="*/ 0 h 20"/>
                    <a:gd name="T4" fmla="*/ 0 w 194"/>
                    <a:gd name="T5" fmla="*/ 0 h 20"/>
                    <a:gd name="T6" fmla="*/ 0 w 194"/>
                    <a:gd name="T7" fmla="*/ 1 h 20"/>
                    <a:gd name="T8" fmla="*/ 1 w 194"/>
                    <a:gd name="T9" fmla="*/ 1 h 20"/>
                    <a:gd name="T10" fmla="*/ 1 w 194"/>
                    <a:gd name="T11" fmla="*/ 1 h 20"/>
                    <a:gd name="T12" fmla="*/ 1 w 194"/>
                    <a:gd name="T13" fmla="*/ 1 h 20"/>
                    <a:gd name="T14" fmla="*/ 1 w 194"/>
                    <a:gd name="T15" fmla="*/ 1 h 20"/>
                    <a:gd name="T16" fmla="*/ 1 w 194"/>
                    <a:gd name="T17" fmla="*/ 1 h 20"/>
                    <a:gd name="T18" fmla="*/ 1 w 194"/>
                    <a:gd name="T19" fmla="*/ 1 h 20"/>
                    <a:gd name="T20" fmla="*/ 1 w 194"/>
                    <a:gd name="T21" fmla="*/ 0 h 20"/>
                    <a:gd name="T22" fmla="*/ 1 w 194"/>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4"/>
                    <a:gd name="T37" fmla="*/ 0 h 20"/>
                    <a:gd name="T38" fmla="*/ 194 w 194"/>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4" h="20">
                      <a:moveTo>
                        <a:pt x="194" y="10"/>
                      </a:moveTo>
                      <a:lnTo>
                        <a:pt x="184" y="0"/>
                      </a:lnTo>
                      <a:lnTo>
                        <a:pt x="0" y="0"/>
                      </a:lnTo>
                      <a:lnTo>
                        <a:pt x="0" y="20"/>
                      </a:lnTo>
                      <a:lnTo>
                        <a:pt x="184" y="20"/>
                      </a:lnTo>
                      <a:lnTo>
                        <a:pt x="174" y="10"/>
                      </a:lnTo>
                      <a:lnTo>
                        <a:pt x="184" y="20"/>
                      </a:lnTo>
                      <a:lnTo>
                        <a:pt x="192" y="17"/>
                      </a:lnTo>
                      <a:lnTo>
                        <a:pt x="194" y="10"/>
                      </a:lnTo>
                      <a:lnTo>
                        <a:pt x="192" y="3"/>
                      </a:lnTo>
                      <a:lnTo>
                        <a:pt x="184" y="0"/>
                      </a:lnTo>
                      <a:lnTo>
                        <a:pt x="194" y="10"/>
                      </a:lnTo>
                      <a:close/>
                    </a:path>
                  </a:pathLst>
                </a:custGeom>
                <a:solidFill>
                  <a:srgbClr val="000000"/>
                </a:solidFill>
                <a:ln w="9525">
                  <a:noFill/>
                  <a:round/>
                </a:ln>
              </p:spPr>
              <p:txBody>
                <a:bodyPr/>
                <a:lstStyle/>
                <a:p>
                  <a:endParaRPr lang="zh-CN" altLang="en-US"/>
                </a:p>
              </p:txBody>
            </p:sp>
            <p:sp>
              <p:nvSpPr>
                <p:cNvPr id="17526" name="Freeform 699"/>
                <p:cNvSpPr/>
                <p:nvPr/>
              </p:nvSpPr>
              <p:spPr bwMode="auto">
                <a:xfrm>
                  <a:off x="2333" y="1369"/>
                  <a:ext cx="768" cy="774"/>
                </a:xfrm>
                <a:custGeom>
                  <a:avLst/>
                  <a:gdLst>
                    <a:gd name="T0" fmla="*/ 1 w 1535"/>
                    <a:gd name="T1" fmla="*/ 1 h 1548"/>
                    <a:gd name="T2" fmla="*/ 1 w 1535"/>
                    <a:gd name="T3" fmla="*/ 1 h 1548"/>
                    <a:gd name="T4" fmla="*/ 1 w 1535"/>
                    <a:gd name="T5" fmla="*/ 1 h 1548"/>
                    <a:gd name="T6" fmla="*/ 1 w 1535"/>
                    <a:gd name="T7" fmla="*/ 1 h 1548"/>
                    <a:gd name="T8" fmla="*/ 1 w 1535"/>
                    <a:gd name="T9" fmla="*/ 1 h 1548"/>
                    <a:gd name="T10" fmla="*/ 1 w 1535"/>
                    <a:gd name="T11" fmla="*/ 1 h 1548"/>
                    <a:gd name="T12" fmla="*/ 1 w 1535"/>
                    <a:gd name="T13" fmla="*/ 1 h 1548"/>
                    <a:gd name="T14" fmla="*/ 1 w 1535"/>
                    <a:gd name="T15" fmla="*/ 1 h 1548"/>
                    <a:gd name="T16" fmla="*/ 1 w 1535"/>
                    <a:gd name="T17" fmla="*/ 1 h 1548"/>
                    <a:gd name="T18" fmla="*/ 1 w 1535"/>
                    <a:gd name="T19" fmla="*/ 1 h 1548"/>
                    <a:gd name="T20" fmla="*/ 1 w 1535"/>
                    <a:gd name="T21" fmla="*/ 1 h 1548"/>
                    <a:gd name="T22" fmla="*/ 1 w 1535"/>
                    <a:gd name="T23" fmla="*/ 1 h 1548"/>
                    <a:gd name="T24" fmla="*/ 1 w 1535"/>
                    <a:gd name="T25" fmla="*/ 1 h 1548"/>
                    <a:gd name="T26" fmla="*/ 1 w 1535"/>
                    <a:gd name="T27" fmla="*/ 1 h 1548"/>
                    <a:gd name="T28" fmla="*/ 1 w 1535"/>
                    <a:gd name="T29" fmla="*/ 1 h 1548"/>
                    <a:gd name="T30" fmla="*/ 1 w 1535"/>
                    <a:gd name="T31" fmla="*/ 1 h 1548"/>
                    <a:gd name="T32" fmla="*/ 1 w 1535"/>
                    <a:gd name="T33" fmla="*/ 1 h 1548"/>
                    <a:gd name="T34" fmla="*/ 1 w 1535"/>
                    <a:gd name="T35" fmla="*/ 1 h 1548"/>
                    <a:gd name="T36" fmla="*/ 1 w 1535"/>
                    <a:gd name="T37" fmla="*/ 1 h 1548"/>
                    <a:gd name="T38" fmla="*/ 1 w 1535"/>
                    <a:gd name="T39" fmla="*/ 1 h 1548"/>
                    <a:gd name="T40" fmla="*/ 1 w 1535"/>
                    <a:gd name="T41" fmla="*/ 1 h 1548"/>
                    <a:gd name="T42" fmla="*/ 1 w 1535"/>
                    <a:gd name="T43" fmla="*/ 1 h 1548"/>
                    <a:gd name="T44" fmla="*/ 1 w 1535"/>
                    <a:gd name="T45" fmla="*/ 1 h 1548"/>
                    <a:gd name="T46" fmla="*/ 1 w 1535"/>
                    <a:gd name="T47" fmla="*/ 1 h 1548"/>
                    <a:gd name="T48" fmla="*/ 1 w 1535"/>
                    <a:gd name="T49" fmla="*/ 1 h 1548"/>
                    <a:gd name="T50" fmla="*/ 1 w 1535"/>
                    <a:gd name="T51" fmla="*/ 1 h 1548"/>
                    <a:gd name="T52" fmla="*/ 1 w 1535"/>
                    <a:gd name="T53" fmla="*/ 1 h 1548"/>
                    <a:gd name="T54" fmla="*/ 1 w 1535"/>
                    <a:gd name="T55" fmla="*/ 1 h 1548"/>
                    <a:gd name="T56" fmla="*/ 1 w 1535"/>
                    <a:gd name="T57" fmla="*/ 1 h 1548"/>
                    <a:gd name="T58" fmla="*/ 1 w 1535"/>
                    <a:gd name="T59" fmla="*/ 1 h 1548"/>
                    <a:gd name="T60" fmla="*/ 1 w 1535"/>
                    <a:gd name="T61" fmla="*/ 1 h 1548"/>
                    <a:gd name="T62" fmla="*/ 1 w 1535"/>
                    <a:gd name="T63" fmla="*/ 1 h 1548"/>
                    <a:gd name="T64" fmla="*/ 1 w 1535"/>
                    <a:gd name="T65" fmla="*/ 1 h 1548"/>
                    <a:gd name="T66" fmla="*/ 1 w 1535"/>
                    <a:gd name="T67" fmla="*/ 1 h 1548"/>
                    <a:gd name="T68" fmla="*/ 1 w 1535"/>
                    <a:gd name="T69" fmla="*/ 1 h 1548"/>
                    <a:gd name="T70" fmla="*/ 1 w 1535"/>
                    <a:gd name="T71" fmla="*/ 1 h 1548"/>
                    <a:gd name="T72" fmla="*/ 1 w 1535"/>
                    <a:gd name="T73" fmla="*/ 1 h 1548"/>
                    <a:gd name="T74" fmla="*/ 1 w 1535"/>
                    <a:gd name="T75" fmla="*/ 1 h 1548"/>
                    <a:gd name="T76" fmla="*/ 1 w 1535"/>
                    <a:gd name="T77" fmla="*/ 1 h 1548"/>
                    <a:gd name="T78" fmla="*/ 1 w 1535"/>
                    <a:gd name="T79" fmla="*/ 1 h 1548"/>
                    <a:gd name="T80" fmla="*/ 1 w 1535"/>
                    <a:gd name="T81" fmla="*/ 1 h 1548"/>
                    <a:gd name="T82" fmla="*/ 1 w 1535"/>
                    <a:gd name="T83" fmla="*/ 1 h 1548"/>
                    <a:gd name="T84" fmla="*/ 1 w 1535"/>
                    <a:gd name="T85" fmla="*/ 0 h 15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35"/>
                    <a:gd name="T130" fmla="*/ 0 h 1548"/>
                    <a:gd name="T131" fmla="*/ 1535 w 1535"/>
                    <a:gd name="T132" fmla="*/ 1548 h 15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35" h="1548">
                      <a:moveTo>
                        <a:pt x="767" y="0"/>
                      </a:moveTo>
                      <a:lnTo>
                        <a:pt x="807" y="1"/>
                      </a:lnTo>
                      <a:lnTo>
                        <a:pt x="845" y="4"/>
                      </a:lnTo>
                      <a:lnTo>
                        <a:pt x="884" y="9"/>
                      </a:lnTo>
                      <a:lnTo>
                        <a:pt x="922" y="16"/>
                      </a:lnTo>
                      <a:lnTo>
                        <a:pt x="958" y="24"/>
                      </a:lnTo>
                      <a:lnTo>
                        <a:pt x="995" y="35"/>
                      </a:lnTo>
                      <a:lnTo>
                        <a:pt x="1031" y="47"/>
                      </a:lnTo>
                      <a:lnTo>
                        <a:pt x="1065" y="61"/>
                      </a:lnTo>
                      <a:lnTo>
                        <a:pt x="1100" y="77"/>
                      </a:lnTo>
                      <a:lnTo>
                        <a:pt x="1133" y="93"/>
                      </a:lnTo>
                      <a:lnTo>
                        <a:pt x="1165" y="113"/>
                      </a:lnTo>
                      <a:lnTo>
                        <a:pt x="1197" y="132"/>
                      </a:lnTo>
                      <a:lnTo>
                        <a:pt x="1226" y="154"/>
                      </a:lnTo>
                      <a:lnTo>
                        <a:pt x="1256" y="177"/>
                      </a:lnTo>
                      <a:lnTo>
                        <a:pt x="1283" y="201"/>
                      </a:lnTo>
                      <a:lnTo>
                        <a:pt x="1311" y="227"/>
                      </a:lnTo>
                      <a:lnTo>
                        <a:pt x="1336" y="254"/>
                      </a:lnTo>
                      <a:lnTo>
                        <a:pt x="1360" y="282"/>
                      </a:lnTo>
                      <a:lnTo>
                        <a:pt x="1382" y="312"/>
                      </a:lnTo>
                      <a:lnTo>
                        <a:pt x="1404" y="342"/>
                      </a:lnTo>
                      <a:lnTo>
                        <a:pt x="1423" y="374"/>
                      </a:lnTo>
                      <a:lnTo>
                        <a:pt x="1443" y="406"/>
                      </a:lnTo>
                      <a:lnTo>
                        <a:pt x="1459" y="439"/>
                      </a:lnTo>
                      <a:lnTo>
                        <a:pt x="1475" y="474"/>
                      </a:lnTo>
                      <a:lnTo>
                        <a:pt x="1488" y="508"/>
                      </a:lnTo>
                      <a:lnTo>
                        <a:pt x="1501" y="545"/>
                      </a:lnTo>
                      <a:lnTo>
                        <a:pt x="1511" y="582"/>
                      </a:lnTo>
                      <a:lnTo>
                        <a:pt x="1519" y="619"/>
                      </a:lnTo>
                      <a:lnTo>
                        <a:pt x="1526" y="657"/>
                      </a:lnTo>
                      <a:lnTo>
                        <a:pt x="1532" y="696"/>
                      </a:lnTo>
                      <a:lnTo>
                        <a:pt x="1534" y="735"/>
                      </a:lnTo>
                      <a:lnTo>
                        <a:pt x="1535" y="775"/>
                      </a:lnTo>
                      <a:lnTo>
                        <a:pt x="1534" y="815"/>
                      </a:lnTo>
                      <a:lnTo>
                        <a:pt x="1532" y="854"/>
                      </a:lnTo>
                      <a:lnTo>
                        <a:pt x="1526" y="892"/>
                      </a:lnTo>
                      <a:lnTo>
                        <a:pt x="1519" y="930"/>
                      </a:lnTo>
                      <a:lnTo>
                        <a:pt x="1511" y="968"/>
                      </a:lnTo>
                      <a:lnTo>
                        <a:pt x="1501" y="1005"/>
                      </a:lnTo>
                      <a:lnTo>
                        <a:pt x="1488" y="1041"/>
                      </a:lnTo>
                      <a:lnTo>
                        <a:pt x="1475" y="1076"/>
                      </a:lnTo>
                      <a:lnTo>
                        <a:pt x="1459" y="1110"/>
                      </a:lnTo>
                      <a:lnTo>
                        <a:pt x="1443" y="1143"/>
                      </a:lnTo>
                      <a:lnTo>
                        <a:pt x="1423" y="1175"/>
                      </a:lnTo>
                      <a:lnTo>
                        <a:pt x="1404" y="1207"/>
                      </a:lnTo>
                      <a:lnTo>
                        <a:pt x="1382" y="1237"/>
                      </a:lnTo>
                      <a:lnTo>
                        <a:pt x="1360" y="1266"/>
                      </a:lnTo>
                      <a:lnTo>
                        <a:pt x="1336" y="1295"/>
                      </a:lnTo>
                      <a:lnTo>
                        <a:pt x="1311" y="1321"/>
                      </a:lnTo>
                      <a:lnTo>
                        <a:pt x="1283" y="1346"/>
                      </a:lnTo>
                      <a:lnTo>
                        <a:pt x="1256" y="1372"/>
                      </a:lnTo>
                      <a:lnTo>
                        <a:pt x="1226" y="1394"/>
                      </a:lnTo>
                      <a:lnTo>
                        <a:pt x="1197" y="1415"/>
                      </a:lnTo>
                      <a:lnTo>
                        <a:pt x="1165" y="1436"/>
                      </a:lnTo>
                      <a:lnTo>
                        <a:pt x="1133" y="1455"/>
                      </a:lnTo>
                      <a:lnTo>
                        <a:pt x="1100" y="1472"/>
                      </a:lnTo>
                      <a:lnTo>
                        <a:pt x="1065" y="1487"/>
                      </a:lnTo>
                      <a:lnTo>
                        <a:pt x="1031" y="1501"/>
                      </a:lnTo>
                      <a:lnTo>
                        <a:pt x="995" y="1513"/>
                      </a:lnTo>
                      <a:lnTo>
                        <a:pt x="958" y="1523"/>
                      </a:lnTo>
                      <a:lnTo>
                        <a:pt x="922" y="1532"/>
                      </a:lnTo>
                      <a:lnTo>
                        <a:pt x="884" y="1538"/>
                      </a:lnTo>
                      <a:lnTo>
                        <a:pt x="845" y="1544"/>
                      </a:lnTo>
                      <a:lnTo>
                        <a:pt x="807" y="1546"/>
                      </a:lnTo>
                      <a:lnTo>
                        <a:pt x="767" y="1548"/>
                      </a:lnTo>
                      <a:lnTo>
                        <a:pt x="727" y="1546"/>
                      </a:lnTo>
                      <a:lnTo>
                        <a:pt x="688" y="1544"/>
                      </a:lnTo>
                      <a:lnTo>
                        <a:pt x="651" y="1538"/>
                      </a:lnTo>
                      <a:lnTo>
                        <a:pt x="613" y="1532"/>
                      </a:lnTo>
                      <a:lnTo>
                        <a:pt x="575" y="1523"/>
                      </a:lnTo>
                      <a:lnTo>
                        <a:pt x="539" y="1513"/>
                      </a:lnTo>
                      <a:lnTo>
                        <a:pt x="503" y="1501"/>
                      </a:lnTo>
                      <a:lnTo>
                        <a:pt x="468" y="1487"/>
                      </a:lnTo>
                      <a:lnTo>
                        <a:pt x="435" y="1472"/>
                      </a:lnTo>
                      <a:lnTo>
                        <a:pt x="402" y="1455"/>
                      </a:lnTo>
                      <a:lnTo>
                        <a:pt x="369" y="1436"/>
                      </a:lnTo>
                      <a:lnTo>
                        <a:pt x="338" y="1415"/>
                      </a:lnTo>
                      <a:lnTo>
                        <a:pt x="309" y="1394"/>
                      </a:lnTo>
                      <a:lnTo>
                        <a:pt x="279" y="1372"/>
                      </a:lnTo>
                      <a:lnTo>
                        <a:pt x="252" y="1346"/>
                      </a:lnTo>
                      <a:lnTo>
                        <a:pt x="224" y="1321"/>
                      </a:lnTo>
                      <a:lnTo>
                        <a:pt x="199" y="1295"/>
                      </a:lnTo>
                      <a:lnTo>
                        <a:pt x="175" y="1266"/>
                      </a:lnTo>
                      <a:lnTo>
                        <a:pt x="152" y="1237"/>
                      </a:lnTo>
                      <a:lnTo>
                        <a:pt x="131" y="1207"/>
                      </a:lnTo>
                      <a:lnTo>
                        <a:pt x="111" y="1175"/>
                      </a:lnTo>
                      <a:lnTo>
                        <a:pt x="92" y="1143"/>
                      </a:lnTo>
                      <a:lnTo>
                        <a:pt x="75" y="1110"/>
                      </a:lnTo>
                      <a:lnTo>
                        <a:pt x="60" y="1076"/>
                      </a:lnTo>
                      <a:lnTo>
                        <a:pt x="46" y="1041"/>
                      </a:lnTo>
                      <a:lnTo>
                        <a:pt x="34" y="1005"/>
                      </a:lnTo>
                      <a:lnTo>
                        <a:pt x="24" y="968"/>
                      </a:lnTo>
                      <a:lnTo>
                        <a:pt x="16" y="930"/>
                      </a:lnTo>
                      <a:lnTo>
                        <a:pt x="9" y="892"/>
                      </a:lnTo>
                      <a:lnTo>
                        <a:pt x="3" y="854"/>
                      </a:lnTo>
                      <a:lnTo>
                        <a:pt x="1" y="815"/>
                      </a:lnTo>
                      <a:lnTo>
                        <a:pt x="0" y="775"/>
                      </a:lnTo>
                      <a:lnTo>
                        <a:pt x="1" y="735"/>
                      </a:lnTo>
                      <a:lnTo>
                        <a:pt x="3" y="696"/>
                      </a:lnTo>
                      <a:lnTo>
                        <a:pt x="9" y="657"/>
                      </a:lnTo>
                      <a:lnTo>
                        <a:pt x="16" y="619"/>
                      </a:lnTo>
                      <a:lnTo>
                        <a:pt x="24" y="582"/>
                      </a:lnTo>
                      <a:lnTo>
                        <a:pt x="34" y="545"/>
                      </a:lnTo>
                      <a:lnTo>
                        <a:pt x="46" y="508"/>
                      </a:lnTo>
                      <a:lnTo>
                        <a:pt x="60" y="474"/>
                      </a:lnTo>
                      <a:lnTo>
                        <a:pt x="75" y="439"/>
                      </a:lnTo>
                      <a:lnTo>
                        <a:pt x="92" y="406"/>
                      </a:lnTo>
                      <a:lnTo>
                        <a:pt x="111" y="374"/>
                      </a:lnTo>
                      <a:lnTo>
                        <a:pt x="131" y="342"/>
                      </a:lnTo>
                      <a:lnTo>
                        <a:pt x="152" y="312"/>
                      </a:lnTo>
                      <a:lnTo>
                        <a:pt x="175" y="282"/>
                      </a:lnTo>
                      <a:lnTo>
                        <a:pt x="199" y="254"/>
                      </a:lnTo>
                      <a:lnTo>
                        <a:pt x="224" y="227"/>
                      </a:lnTo>
                      <a:lnTo>
                        <a:pt x="252" y="201"/>
                      </a:lnTo>
                      <a:lnTo>
                        <a:pt x="279" y="177"/>
                      </a:lnTo>
                      <a:lnTo>
                        <a:pt x="309" y="154"/>
                      </a:lnTo>
                      <a:lnTo>
                        <a:pt x="338" y="132"/>
                      </a:lnTo>
                      <a:lnTo>
                        <a:pt x="369" y="113"/>
                      </a:lnTo>
                      <a:lnTo>
                        <a:pt x="402" y="93"/>
                      </a:lnTo>
                      <a:lnTo>
                        <a:pt x="435" y="77"/>
                      </a:lnTo>
                      <a:lnTo>
                        <a:pt x="468" y="61"/>
                      </a:lnTo>
                      <a:lnTo>
                        <a:pt x="503" y="47"/>
                      </a:lnTo>
                      <a:lnTo>
                        <a:pt x="539" y="35"/>
                      </a:lnTo>
                      <a:lnTo>
                        <a:pt x="575" y="24"/>
                      </a:lnTo>
                      <a:lnTo>
                        <a:pt x="613" y="16"/>
                      </a:lnTo>
                      <a:lnTo>
                        <a:pt x="651" y="9"/>
                      </a:lnTo>
                      <a:lnTo>
                        <a:pt x="688" y="4"/>
                      </a:lnTo>
                      <a:lnTo>
                        <a:pt x="727" y="1"/>
                      </a:lnTo>
                      <a:lnTo>
                        <a:pt x="767" y="0"/>
                      </a:lnTo>
                      <a:close/>
                    </a:path>
                  </a:pathLst>
                </a:custGeom>
                <a:solidFill>
                  <a:srgbClr val="FF0000"/>
                </a:solidFill>
                <a:ln w="9525">
                  <a:noFill/>
                  <a:round/>
                </a:ln>
              </p:spPr>
              <p:txBody>
                <a:bodyPr/>
                <a:lstStyle/>
                <a:p>
                  <a:endParaRPr lang="zh-CN" altLang="en-US"/>
                </a:p>
              </p:txBody>
            </p:sp>
            <p:sp>
              <p:nvSpPr>
                <p:cNvPr id="17527" name="Freeform 700"/>
                <p:cNvSpPr/>
                <p:nvPr/>
              </p:nvSpPr>
              <p:spPr bwMode="auto">
                <a:xfrm>
                  <a:off x="2716" y="1364"/>
                  <a:ext cx="390" cy="393"/>
                </a:xfrm>
                <a:custGeom>
                  <a:avLst/>
                  <a:gdLst>
                    <a:gd name="T0" fmla="*/ 1 w 778"/>
                    <a:gd name="T1" fmla="*/ 1 h 785"/>
                    <a:gd name="T2" fmla="*/ 1 w 778"/>
                    <a:gd name="T3" fmla="*/ 1 h 785"/>
                    <a:gd name="T4" fmla="*/ 1 w 778"/>
                    <a:gd name="T5" fmla="*/ 1 h 785"/>
                    <a:gd name="T6" fmla="*/ 1 w 778"/>
                    <a:gd name="T7" fmla="*/ 1 h 785"/>
                    <a:gd name="T8" fmla="*/ 1 w 778"/>
                    <a:gd name="T9" fmla="*/ 1 h 785"/>
                    <a:gd name="T10" fmla="*/ 1 w 778"/>
                    <a:gd name="T11" fmla="*/ 1 h 785"/>
                    <a:gd name="T12" fmla="*/ 1 w 778"/>
                    <a:gd name="T13" fmla="*/ 1 h 785"/>
                    <a:gd name="T14" fmla="*/ 1 w 778"/>
                    <a:gd name="T15" fmla="*/ 1 h 785"/>
                    <a:gd name="T16" fmla="*/ 1 w 778"/>
                    <a:gd name="T17" fmla="*/ 1 h 785"/>
                    <a:gd name="T18" fmla="*/ 1 w 778"/>
                    <a:gd name="T19" fmla="*/ 1 h 785"/>
                    <a:gd name="T20" fmla="*/ 1 w 778"/>
                    <a:gd name="T21" fmla="*/ 1 h 785"/>
                    <a:gd name="T22" fmla="*/ 1 w 778"/>
                    <a:gd name="T23" fmla="*/ 1 h 785"/>
                    <a:gd name="T24" fmla="*/ 1 w 778"/>
                    <a:gd name="T25" fmla="*/ 1 h 785"/>
                    <a:gd name="T26" fmla="*/ 1 w 778"/>
                    <a:gd name="T27" fmla="*/ 1 h 785"/>
                    <a:gd name="T28" fmla="*/ 1 w 778"/>
                    <a:gd name="T29" fmla="*/ 1 h 785"/>
                    <a:gd name="T30" fmla="*/ 1 w 778"/>
                    <a:gd name="T31" fmla="*/ 1 h 785"/>
                    <a:gd name="T32" fmla="*/ 0 w 778"/>
                    <a:gd name="T33" fmla="*/ 0 h 785"/>
                    <a:gd name="T34" fmla="*/ 1 w 778"/>
                    <a:gd name="T35" fmla="*/ 1 h 785"/>
                    <a:gd name="T36" fmla="*/ 1 w 778"/>
                    <a:gd name="T37" fmla="*/ 1 h 785"/>
                    <a:gd name="T38" fmla="*/ 1 w 778"/>
                    <a:gd name="T39" fmla="*/ 1 h 785"/>
                    <a:gd name="T40" fmla="*/ 1 w 778"/>
                    <a:gd name="T41" fmla="*/ 1 h 785"/>
                    <a:gd name="T42" fmla="*/ 1 w 778"/>
                    <a:gd name="T43" fmla="*/ 1 h 785"/>
                    <a:gd name="T44" fmla="*/ 1 w 778"/>
                    <a:gd name="T45" fmla="*/ 1 h 785"/>
                    <a:gd name="T46" fmla="*/ 1 w 778"/>
                    <a:gd name="T47" fmla="*/ 1 h 785"/>
                    <a:gd name="T48" fmla="*/ 1 w 778"/>
                    <a:gd name="T49" fmla="*/ 1 h 785"/>
                    <a:gd name="T50" fmla="*/ 1 w 778"/>
                    <a:gd name="T51" fmla="*/ 1 h 785"/>
                    <a:gd name="T52" fmla="*/ 1 w 778"/>
                    <a:gd name="T53" fmla="*/ 1 h 785"/>
                    <a:gd name="T54" fmla="*/ 1 w 778"/>
                    <a:gd name="T55" fmla="*/ 1 h 785"/>
                    <a:gd name="T56" fmla="*/ 1 w 778"/>
                    <a:gd name="T57" fmla="*/ 1 h 785"/>
                    <a:gd name="T58" fmla="*/ 1 w 778"/>
                    <a:gd name="T59" fmla="*/ 1 h 785"/>
                    <a:gd name="T60" fmla="*/ 1 w 778"/>
                    <a:gd name="T61" fmla="*/ 1 h 785"/>
                    <a:gd name="T62" fmla="*/ 1 w 778"/>
                    <a:gd name="T63" fmla="*/ 1 h 785"/>
                    <a:gd name="T64" fmla="*/ 1 w 778"/>
                    <a:gd name="T65" fmla="*/ 1 h 785"/>
                    <a:gd name="T66" fmla="*/ 1 w 778"/>
                    <a:gd name="T67" fmla="*/ 1 h 7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8"/>
                    <a:gd name="T103" fmla="*/ 0 h 785"/>
                    <a:gd name="T104" fmla="*/ 778 w 778"/>
                    <a:gd name="T105" fmla="*/ 785 h 7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8" h="785">
                      <a:moveTo>
                        <a:pt x="778" y="785"/>
                      </a:moveTo>
                      <a:lnTo>
                        <a:pt x="778" y="785"/>
                      </a:lnTo>
                      <a:lnTo>
                        <a:pt x="777" y="745"/>
                      </a:lnTo>
                      <a:lnTo>
                        <a:pt x="775" y="705"/>
                      </a:lnTo>
                      <a:lnTo>
                        <a:pt x="769" y="664"/>
                      </a:lnTo>
                      <a:lnTo>
                        <a:pt x="762" y="626"/>
                      </a:lnTo>
                      <a:lnTo>
                        <a:pt x="754" y="590"/>
                      </a:lnTo>
                      <a:lnTo>
                        <a:pt x="744" y="552"/>
                      </a:lnTo>
                      <a:lnTo>
                        <a:pt x="732" y="515"/>
                      </a:lnTo>
                      <a:lnTo>
                        <a:pt x="718" y="479"/>
                      </a:lnTo>
                      <a:lnTo>
                        <a:pt x="702" y="445"/>
                      </a:lnTo>
                      <a:lnTo>
                        <a:pt x="685" y="411"/>
                      </a:lnTo>
                      <a:lnTo>
                        <a:pt x="666" y="378"/>
                      </a:lnTo>
                      <a:lnTo>
                        <a:pt x="646" y="346"/>
                      </a:lnTo>
                      <a:lnTo>
                        <a:pt x="625" y="315"/>
                      </a:lnTo>
                      <a:lnTo>
                        <a:pt x="601" y="285"/>
                      </a:lnTo>
                      <a:lnTo>
                        <a:pt x="577" y="257"/>
                      </a:lnTo>
                      <a:lnTo>
                        <a:pt x="552" y="229"/>
                      </a:lnTo>
                      <a:lnTo>
                        <a:pt x="523" y="203"/>
                      </a:lnTo>
                      <a:lnTo>
                        <a:pt x="496" y="179"/>
                      </a:lnTo>
                      <a:lnTo>
                        <a:pt x="466" y="155"/>
                      </a:lnTo>
                      <a:lnTo>
                        <a:pt x="435" y="133"/>
                      </a:lnTo>
                      <a:lnTo>
                        <a:pt x="403" y="114"/>
                      </a:lnTo>
                      <a:lnTo>
                        <a:pt x="370" y="94"/>
                      </a:lnTo>
                      <a:lnTo>
                        <a:pt x="337" y="77"/>
                      </a:lnTo>
                      <a:lnTo>
                        <a:pt x="303" y="61"/>
                      </a:lnTo>
                      <a:lnTo>
                        <a:pt x="268" y="47"/>
                      </a:lnTo>
                      <a:lnTo>
                        <a:pt x="231" y="34"/>
                      </a:lnTo>
                      <a:lnTo>
                        <a:pt x="194" y="24"/>
                      </a:lnTo>
                      <a:lnTo>
                        <a:pt x="157" y="16"/>
                      </a:lnTo>
                      <a:lnTo>
                        <a:pt x="120" y="9"/>
                      </a:lnTo>
                      <a:lnTo>
                        <a:pt x="80" y="3"/>
                      </a:lnTo>
                      <a:lnTo>
                        <a:pt x="40" y="1"/>
                      </a:lnTo>
                      <a:lnTo>
                        <a:pt x="0" y="0"/>
                      </a:lnTo>
                      <a:lnTo>
                        <a:pt x="0" y="21"/>
                      </a:lnTo>
                      <a:lnTo>
                        <a:pt x="40" y="22"/>
                      </a:lnTo>
                      <a:lnTo>
                        <a:pt x="77" y="24"/>
                      </a:lnTo>
                      <a:lnTo>
                        <a:pt x="115" y="30"/>
                      </a:lnTo>
                      <a:lnTo>
                        <a:pt x="153" y="37"/>
                      </a:lnTo>
                      <a:lnTo>
                        <a:pt x="189" y="45"/>
                      </a:lnTo>
                      <a:lnTo>
                        <a:pt x="224" y="55"/>
                      </a:lnTo>
                      <a:lnTo>
                        <a:pt x="261" y="68"/>
                      </a:lnTo>
                      <a:lnTo>
                        <a:pt x="294" y="81"/>
                      </a:lnTo>
                      <a:lnTo>
                        <a:pt x="328" y="98"/>
                      </a:lnTo>
                      <a:lnTo>
                        <a:pt x="361" y="112"/>
                      </a:lnTo>
                      <a:lnTo>
                        <a:pt x="392" y="132"/>
                      </a:lnTo>
                      <a:lnTo>
                        <a:pt x="424" y="152"/>
                      </a:lnTo>
                      <a:lnTo>
                        <a:pt x="452" y="173"/>
                      </a:lnTo>
                      <a:lnTo>
                        <a:pt x="482" y="195"/>
                      </a:lnTo>
                      <a:lnTo>
                        <a:pt x="509" y="219"/>
                      </a:lnTo>
                      <a:lnTo>
                        <a:pt x="536" y="245"/>
                      </a:lnTo>
                      <a:lnTo>
                        <a:pt x="561" y="271"/>
                      </a:lnTo>
                      <a:lnTo>
                        <a:pt x="585" y="299"/>
                      </a:lnTo>
                      <a:lnTo>
                        <a:pt x="606" y="329"/>
                      </a:lnTo>
                      <a:lnTo>
                        <a:pt x="628" y="357"/>
                      </a:lnTo>
                      <a:lnTo>
                        <a:pt x="647" y="390"/>
                      </a:lnTo>
                      <a:lnTo>
                        <a:pt x="667" y="421"/>
                      </a:lnTo>
                      <a:lnTo>
                        <a:pt x="682" y="454"/>
                      </a:lnTo>
                      <a:lnTo>
                        <a:pt x="697" y="488"/>
                      </a:lnTo>
                      <a:lnTo>
                        <a:pt x="711" y="522"/>
                      </a:lnTo>
                      <a:lnTo>
                        <a:pt x="724" y="559"/>
                      </a:lnTo>
                      <a:lnTo>
                        <a:pt x="734" y="594"/>
                      </a:lnTo>
                      <a:lnTo>
                        <a:pt x="742" y="631"/>
                      </a:lnTo>
                      <a:lnTo>
                        <a:pt x="749" y="669"/>
                      </a:lnTo>
                      <a:lnTo>
                        <a:pt x="754" y="707"/>
                      </a:lnTo>
                      <a:lnTo>
                        <a:pt x="757" y="745"/>
                      </a:lnTo>
                      <a:lnTo>
                        <a:pt x="758" y="785"/>
                      </a:lnTo>
                      <a:lnTo>
                        <a:pt x="778" y="785"/>
                      </a:lnTo>
                      <a:close/>
                    </a:path>
                  </a:pathLst>
                </a:custGeom>
                <a:solidFill>
                  <a:srgbClr val="000000"/>
                </a:solidFill>
                <a:ln w="9525">
                  <a:noFill/>
                  <a:round/>
                </a:ln>
              </p:spPr>
              <p:txBody>
                <a:bodyPr/>
                <a:lstStyle/>
                <a:p>
                  <a:endParaRPr lang="zh-CN" altLang="en-US"/>
                </a:p>
              </p:txBody>
            </p:sp>
            <p:sp>
              <p:nvSpPr>
                <p:cNvPr id="17528" name="Freeform 701"/>
                <p:cNvSpPr/>
                <p:nvPr/>
              </p:nvSpPr>
              <p:spPr bwMode="auto">
                <a:xfrm>
                  <a:off x="2716" y="1757"/>
                  <a:ext cx="390" cy="391"/>
                </a:xfrm>
                <a:custGeom>
                  <a:avLst/>
                  <a:gdLst>
                    <a:gd name="T0" fmla="*/ 0 w 778"/>
                    <a:gd name="T1" fmla="*/ 0 h 783"/>
                    <a:gd name="T2" fmla="*/ 1 w 778"/>
                    <a:gd name="T3" fmla="*/ 0 h 783"/>
                    <a:gd name="T4" fmla="*/ 1 w 778"/>
                    <a:gd name="T5" fmla="*/ 0 h 783"/>
                    <a:gd name="T6" fmla="*/ 1 w 778"/>
                    <a:gd name="T7" fmla="*/ 0 h 783"/>
                    <a:gd name="T8" fmla="*/ 1 w 778"/>
                    <a:gd name="T9" fmla="*/ 0 h 783"/>
                    <a:gd name="T10" fmla="*/ 1 w 778"/>
                    <a:gd name="T11" fmla="*/ 0 h 783"/>
                    <a:gd name="T12" fmla="*/ 1 w 778"/>
                    <a:gd name="T13" fmla="*/ 0 h 783"/>
                    <a:gd name="T14" fmla="*/ 1 w 778"/>
                    <a:gd name="T15" fmla="*/ 0 h 783"/>
                    <a:gd name="T16" fmla="*/ 1 w 778"/>
                    <a:gd name="T17" fmla="*/ 0 h 783"/>
                    <a:gd name="T18" fmla="*/ 1 w 778"/>
                    <a:gd name="T19" fmla="*/ 0 h 783"/>
                    <a:gd name="T20" fmla="*/ 1 w 778"/>
                    <a:gd name="T21" fmla="*/ 0 h 783"/>
                    <a:gd name="T22" fmla="*/ 1 w 778"/>
                    <a:gd name="T23" fmla="*/ 0 h 783"/>
                    <a:gd name="T24" fmla="*/ 1 w 778"/>
                    <a:gd name="T25" fmla="*/ 0 h 783"/>
                    <a:gd name="T26" fmla="*/ 1 w 778"/>
                    <a:gd name="T27" fmla="*/ 0 h 783"/>
                    <a:gd name="T28" fmla="*/ 1 w 778"/>
                    <a:gd name="T29" fmla="*/ 0 h 783"/>
                    <a:gd name="T30" fmla="*/ 1 w 778"/>
                    <a:gd name="T31" fmla="*/ 0 h 783"/>
                    <a:gd name="T32" fmla="*/ 1 w 778"/>
                    <a:gd name="T33" fmla="*/ 0 h 783"/>
                    <a:gd name="T34" fmla="*/ 1 w 778"/>
                    <a:gd name="T35" fmla="*/ 0 h 783"/>
                    <a:gd name="T36" fmla="*/ 1 w 778"/>
                    <a:gd name="T37" fmla="*/ 0 h 783"/>
                    <a:gd name="T38" fmla="*/ 1 w 778"/>
                    <a:gd name="T39" fmla="*/ 0 h 783"/>
                    <a:gd name="T40" fmla="*/ 1 w 778"/>
                    <a:gd name="T41" fmla="*/ 0 h 783"/>
                    <a:gd name="T42" fmla="*/ 1 w 778"/>
                    <a:gd name="T43" fmla="*/ 0 h 783"/>
                    <a:gd name="T44" fmla="*/ 1 w 778"/>
                    <a:gd name="T45" fmla="*/ 0 h 783"/>
                    <a:gd name="T46" fmla="*/ 1 w 778"/>
                    <a:gd name="T47" fmla="*/ 0 h 783"/>
                    <a:gd name="T48" fmla="*/ 1 w 778"/>
                    <a:gd name="T49" fmla="*/ 0 h 783"/>
                    <a:gd name="T50" fmla="*/ 1 w 778"/>
                    <a:gd name="T51" fmla="*/ 0 h 783"/>
                    <a:gd name="T52" fmla="*/ 1 w 778"/>
                    <a:gd name="T53" fmla="*/ 0 h 783"/>
                    <a:gd name="T54" fmla="*/ 1 w 778"/>
                    <a:gd name="T55" fmla="*/ 0 h 783"/>
                    <a:gd name="T56" fmla="*/ 1 w 778"/>
                    <a:gd name="T57" fmla="*/ 0 h 783"/>
                    <a:gd name="T58" fmla="*/ 1 w 778"/>
                    <a:gd name="T59" fmla="*/ 0 h 783"/>
                    <a:gd name="T60" fmla="*/ 1 w 778"/>
                    <a:gd name="T61" fmla="*/ 0 h 783"/>
                    <a:gd name="T62" fmla="*/ 1 w 778"/>
                    <a:gd name="T63" fmla="*/ 0 h 783"/>
                    <a:gd name="T64" fmla="*/ 1 w 778"/>
                    <a:gd name="T65" fmla="*/ 0 h 783"/>
                    <a:gd name="T66" fmla="*/ 0 w 778"/>
                    <a:gd name="T67" fmla="*/ 0 h 7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8"/>
                    <a:gd name="T103" fmla="*/ 0 h 783"/>
                    <a:gd name="T104" fmla="*/ 778 w 778"/>
                    <a:gd name="T105" fmla="*/ 783 h 7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8" h="783">
                      <a:moveTo>
                        <a:pt x="0" y="783"/>
                      </a:moveTo>
                      <a:lnTo>
                        <a:pt x="0" y="783"/>
                      </a:lnTo>
                      <a:lnTo>
                        <a:pt x="40" y="782"/>
                      </a:lnTo>
                      <a:lnTo>
                        <a:pt x="80" y="780"/>
                      </a:lnTo>
                      <a:lnTo>
                        <a:pt x="120" y="774"/>
                      </a:lnTo>
                      <a:lnTo>
                        <a:pt x="157" y="767"/>
                      </a:lnTo>
                      <a:lnTo>
                        <a:pt x="194" y="759"/>
                      </a:lnTo>
                      <a:lnTo>
                        <a:pt x="231" y="748"/>
                      </a:lnTo>
                      <a:lnTo>
                        <a:pt x="268" y="736"/>
                      </a:lnTo>
                      <a:lnTo>
                        <a:pt x="303" y="722"/>
                      </a:lnTo>
                      <a:lnTo>
                        <a:pt x="337" y="707"/>
                      </a:lnTo>
                      <a:lnTo>
                        <a:pt x="370" y="689"/>
                      </a:lnTo>
                      <a:lnTo>
                        <a:pt x="403" y="670"/>
                      </a:lnTo>
                      <a:lnTo>
                        <a:pt x="435" y="650"/>
                      </a:lnTo>
                      <a:lnTo>
                        <a:pt x="466" y="628"/>
                      </a:lnTo>
                      <a:lnTo>
                        <a:pt x="496" y="605"/>
                      </a:lnTo>
                      <a:lnTo>
                        <a:pt x="523" y="579"/>
                      </a:lnTo>
                      <a:lnTo>
                        <a:pt x="552" y="554"/>
                      </a:lnTo>
                      <a:lnTo>
                        <a:pt x="577" y="527"/>
                      </a:lnTo>
                      <a:lnTo>
                        <a:pt x="601" y="498"/>
                      </a:lnTo>
                      <a:lnTo>
                        <a:pt x="625" y="469"/>
                      </a:lnTo>
                      <a:lnTo>
                        <a:pt x="646" y="438"/>
                      </a:lnTo>
                      <a:lnTo>
                        <a:pt x="666" y="406"/>
                      </a:lnTo>
                      <a:lnTo>
                        <a:pt x="685" y="373"/>
                      </a:lnTo>
                      <a:lnTo>
                        <a:pt x="702" y="339"/>
                      </a:lnTo>
                      <a:lnTo>
                        <a:pt x="718" y="306"/>
                      </a:lnTo>
                      <a:lnTo>
                        <a:pt x="732" y="269"/>
                      </a:lnTo>
                      <a:lnTo>
                        <a:pt x="744" y="233"/>
                      </a:lnTo>
                      <a:lnTo>
                        <a:pt x="754" y="195"/>
                      </a:lnTo>
                      <a:lnTo>
                        <a:pt x="762" y="158"/>
                      </a:lnTo>
                      <a:lnTo>
                        <a:pt x="769" y="120"/>
                      </a:lnTo>
                      <a:lnTo>
                        <a:pt x="775" y="81"/>
                      </a:lnTo>
                      <a:lnTo>
                        <a:pt x="777" y="40"/>
                      </a:lnTo>
                      <a:lnTo>
                        <a:pt x="778" y="0"/>
                      </a:lnTo>
                      <a:lnTo>
                        <a:pt x="758" y="0"/>
                      </a:lnTo>
                      <a:lnTo>
                        <a:pt x="757" y="40"/>
                      </a:lnTo>
                      <a:lnTo>
                        <a:pt x="754" y="78"/>
                      </a:lnTo>
                      <a:lnTo>
                        <a:pt x="749" y="115"/>
                      </a:lnTo>
                      <a:lnTo>
                        <a:pt x="742" y="153"/>
                      </a:lnTo>
                      <a:lnTo>
                        <a:pt x="734" y="191"/>
                      </a:lnTo>
                      <a:lnTo>
                        <a:pt x="724" y="227"/>
                      </a:lnTo>
                      <a:lnTo>
                        <a:pt x="711" y="262"/>
                      </a:lnTo>
                      <a:lnTo>
                        <a:pt x="697" y="297"/>
                      </a:lnTo>
                      <a:lnTo>
                        <a:pt x="682" y="330"/>
                      </a:lnTo>
                      <a:lnTo>
                        <a:pt x="667" y="363"/>
                      </a:lnTo>
                      <a:lnTo>
                        <a:pt x="647" y="394"/>
                      </a:lnTo>
                      <a:lnTo>
                        <a:pt x="628" y="427"/>
                      </a:lnTo>
                      <a:lnTo>
                        <a:pt x="606" y="455"/>
                      </a:lnTo>
                      <a:lnTo>
                        <a:pt x="585" y="484"/>
                      </a:lnTo>
                      <a:lnTo>
                        <a:pt x="561" y="513"/>
                      </a:lnTo>
                      <a:lnTo>
                        <a:pt x="536" y="538"/>
                      </a:lnTo>
                      <a:lnTo>
                        <a:pt x="509" y="563"/>
                      </a:lnTo>
                      <a:lnTo>
                        <a:pt x="482" y="589"/>
                      </a:lnTo>
                      <a:lnTo>
                        <a:pt x="452" y="609"/>
                      </a:lnTo>
                      <a:lnTo>
                        <a:pt x="424" y="631"/>
                      </a:lnTo>
                      <a:lnTo>
                        <a:pt x="392" y="652"/>
                      </a:lnTo>
                      <a:lnTo>
                        <a:pt x="361" y="670"/>
                      </a:lnTo>
                      <a:lnTo>
                        <a:pt x="328" y="686"/>
                      </a:lnTo>
                      <a:lnTo>
                        <a:pt x="294" y="701"/>
                      </a:lnTo>
                      <a:lnTo>
                        <a:pt x="261" y="715"/>
                      </a:lnTo>
                      <a:lnTo>
                        <a:pt x="224" y="728"/>
                      </a:lnTo>
                      <a:lnTo>
                        <a:pt x="189" y="738"/>
                      </a:lnTo>
                      <a:lnTo>
                        <a:pt x="153" y="746"/>
                      </a:lnTo>
                      <a:lnTo>
                        <a:pt x="115" y="753"/>
                      </a:lnTo>
                      <a:lnTo>
                        <a:pt x="77" y="759"/>
                      </a:lnTo>
                      <a:lnTo>
                        <a:pt x="40" y="761"/>
                      </a:lnTo>
                      <a:lnTo>
                        <a:pt x="0" y="762"/>
                      </a:lnTo>
                      <a:lnTo>
                        <a:pt x="0" y="783"/>
                      </a:lnTo>
                      <a:close/>
                    </a:path>
                  </a:pathLst>
                </a:custGeom>
                <a:solidFill>
                  <a:srgbClr val="000000"/>
                </a:solidFill>
                <a:ln w="9525">
                  <a:noFill/>
                  <a:round/>
                </a:ln>
              </p:spPr>
              <p:txBody>
                <a:bodyPr/>
                <a:lstStyle/>
                <a:p>
                  <a:endParaRPr lang="zh-CN" altLang="en-US"/>
                </a:p>
              </p:txBody>
            </p:sp>
            <p:sp>
              <p:nvSpPr>
                <p:cNvPr id="17529" name="Freeform 702"/>
                <p:cNvSpPr/>
                <p:nvPr/>
              </p:nvSpPr>
              <p:spPr bwMode="auto">
                <a:xfrm>
                  <a:off x="2328" y="1757"/>
                  <a:ext cx="388" cy="391"/>
                </a:xfrm>
                <a:custGeom>
                  <a:avLst/>
                  <a:gdLst>
                    <a:gd name="T0" fmla="*/ 0 w 778"/>
                    <a:gd name="T1" fmla="*/ 0 h 783"/>
                    <a:gd name="T2" fmla="*/ 0 w 778"/>
                    <a:gd name="T3" fmla="*/ 0 h 783"/>
                    <a:gd name="T4" fmla="*/ 0 w 778"/>
                    <a:gd name="T5" fmla="*/ 0 h 783"/>
                    <a:gd name="T6" fmla="*/ 0 w 778"/>
                    <a:gd name="T7" fmla="*/ 0 h 783"/>
                    <a:gd name="T8" fmla="*/ 0 w 778"/>
                    <a:gd name="T9" fmla="*/ 0 h 783"/>
                    <a:gd name="T10" fmla="*/ 0 w 778"/>
                    <a:gd name="T11" fmla="*/ 0 h 783"/>
                    <a:gd name="T12" fmla="*/ 0 w 778"/>
                    <a:gd name="T13" fmla="*/ 0 h 783"/>
                    <a:gd name="T14" fmla="*/ 0 w 778"/>
                    <a:gd name="T15" fmla="*/ 0 h 783"/>
                    <a:gd name="T16" fmla="*/ 0 w 778"/>
                    <a:gd name="T17" fmla="*/ 0 h 783"/>
                    <a:gd name="T18" fmla="*/ 0 w 778"/>
                    <a:gd name="T19" fmla="*/ 0 h 783"/>
                    <a:gd name="T20" fmla="*/ 0 w 778"/>
                    <a:gd name="T21" fmla="*/ 0 h 783"/>
                    <a:gd name="T22" fmla="*/ 0 w 778"/>
                    <a:gd name="T23" fmla="*/ 0 h 783"/>
                    <a:gd name="T24" fmla="*/ 0 w 778"/>
                    <a:gd name="T25" fmla="*/ 0 h 783"/>
                    <a:gd name="T26" fmla="*/ 0 w 778"/>
                    <a:gd name="T27" fmla="*/ 0 h 783"/>
                    <a:gd name="T28" fmla="*/ 0 w 778"/>
                    <a:gd name="T29" fmla="*/ 0 h 783"/>
                    <a:gd name="T30" fmla="*/ 0 w 778"/>
                    <a:gd name="T31" fmla="*/ 0 h 783"/>
                    <a:gd name="T32" fmla="*/ 0 w 778"/>
                    <a:gd name="T33" fmla="*/ 0 h 783"/>
                    <a:gd name="T34" fmla="*/ 0 w 778"/>
                    <a:gd name="T35" fmla="*/ 0 h 783"/>
                    <a:gd name="T36" fmla="*/ 0 w 778"/>
                    <a:gd name="T37" fmla="*/ 0 h 783"/>
                    <a:gd name="T38" fmla="*/ 0 w 778"/>
                    <a:gd name="T39" fmla="*/ 0 h 783"/>
                    <a:gd name="T40" fmla="*/ 0 w 778"/>
                    <a:gd name="T41" fmla="*/ 0 h 783"/>
                    <a:gd name="T42" fmla="*/ 0 w 778"/>
                    <a:gd name="T43" fmla="*/ 0 h 783"/>
                    <a:gd name="T44" fmla="*/ 0 w 778"/>
                    <a:gd name="T45" fmla="*/ 0 h 783"/>
                    <a:gd name="T46" fmla="*/ 0 w 778"/>
                    <a:gd name="T47" fmla="*/ 0 h 783"/>
                    <a:gd name="T48" fmla="*/ 0 w 778"/>
                    <a:gd name="T49" fmla="*/ 0 h 783"/>
                    <a:gd name="T50" fmla="*/ 0 w 778"/>
                    <a:gd name="T51" fmla="*/ 0 h 783"/>
                    <a:gd name="T52" fmla="*/ 0 w 778"/>
                    <a:gd name="T53" fmla="*/ 0 h 783"/>
                    <a:gd name="T54" fmla="*/ 0 w 778"/>
                    <a:gd name="T55" fmla="*/ 0 h 783"/>
                    <a:gd name="T56" fmla="*/ 0 w 778"/>
                    <a:gd name="T57" fmla="*/ 0 h 783"/>
                    <a:gd name="T58" fmla="*/ 0 w 778"/>
                    <a:gd name="T59" fmla="*/ 0 h 783"/>
                    <a:gd name="T60" fmla="*/ 0 w 778"/>
                    <a:gd name="T61" fmla="*/ 0 h 783"/>
                    <a:gd name="T62" fmla="*/ 0 w 778"/>
                    <a:gd name="T63" fmla="*/ 0 h 783"/>
                    <a:gd name="T64" fmla="*/ 0 w 778"/>
                    <a:gd name="T65" fmla="*/ 0 h 783"/>
                    <a:gd name="T66" fmla="*/ 0 w 778"/>
                    <a:gd name="T67" fmla="*/ 0 h 7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8"/>
                    <a:gd name="T103" fmla="*/ 0 h 783"/>
                    <a:gd name="T104" fmla="*/ 778 w 778"/>
                    <a:gd name="T105" fmla="*/ 783 h 7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8" h="783">
                      <a:moveTo>
                        <a:pt x="0" y="0"/>
                      </a:moveTo>
                      <a:lnTo>
                        <a:pt x="0" y="0"/>
                      </a:lnTo>
                      <a:lnTo>
                        <a:pt x="1" y="40"/>
                      </a:lnTo>
                      <a:lnTo>
                        <a:pt x="4" y="81"/>
                      </a:lnTo>
                      <a:lnTo>
                        <a:pt x="9" y="120"/>
                      </a:lnTo>
                      <a:lnTo>
                        <a:pt x="16" y="158"/>
                      </a:lnTo>
                      <a:lnTo>
                        <a:pt x="24" y="195"/>
                      </a:lnTo>
                      <a:lnTo>
                        <a:pt x="35" y="233"/>
                      </a:lnTo>
                      <a:lnTo>
                        <a:pt x="47" y="269"/>
                      </a:lnTo>
                      <a:lnTo>
                        <a:pt x="61" y="306"/>
                      </a:lnTo>
                      <a:lnTo>
                        <a:pt x="76" y="339"/>
                      </a:lnTo>
                      <a:lnTo>
                        <a:pt x="94" y="374"/>
                      </a:lnTo>
                      <a:lnTo>
                        <a:pt x="113" y="406"/>
                      </a:lnTo>
                      <a:lnTo>
                        <a:pt x="133" y="438"/>
                      </a:lnTo>
                      <a:lnTo>
                        <a:pt x="154" y="469"/>
                      </a:lnTo>
                      <a:lnTo>
                        <a:pt x="178" y="498"/>
                      </a:lnTo>
                      <a:lnTo>
                        <a:pt x="202" y="527"/>
                      </a:lnTo>
                      <a:lnTo>
                        <a:pt x="227" y="554"/>
                      </a:lnTo>
                      <a:lnTo>
                        <a:pt x="256" y="579"/>
                      </a:lnTo>
                      <a:lnTo>
                        <a:pt x="283" y="605"/>
                      </a:lnTo>
                      <a:lnTo>
                        <a:pt x="313" y="628"/>
                      </a:lnTo>
                      <a:lnTo>
                        <a:pt x="343" y="650"/>
                      </a:lnTo>
                      <a:lnTo>
                        <a:pt x="374" y="670"/>
                      </a:lnTo>
                      <a:lnTo>
                        <a:pt x="408" y="689"/>
                      </a:lnTo>
                      <a:lnTo>
                        <a:pt x="442" y="707"/>
                      </a:lnTo>
                      <a:lnTo>
                        <a:pt x="475" y="722"/>
                      </a:lnTo>
                      <a:lnTo>
                        <a:pt x="511" y="736"/>
                      </a:lnTo>
                      <a:lnTo>
                        <a:pt x="546" y="748"/>
                      </a:lnTo>
                      <a:lnTo>
                        <a:pt x="584" y="759"/>
                      </a:lnTo>
                      <a:lnTo>
                        <a:pt x="622" y="767"/>
                      </a:lnTo>
                      <a:lnTo>
                        <a:pt x="659" y="774"/>
                      </a:lnTo>
                      <a:lnTo>
                        <a:pt x="698" y="780"/>
                      </a:lnTo>
                      <a:lnTo>
                        <a:pt x="738" y="782"/>
                      </a:lnTo>
                      <a:lnTo>
                        <a:pt x="778" y="783"/>
                      </a:lnTo>
                      <a:lnTo>
                        <a:pt x="778" y="762"/>
                      </a:lnTo>
                      <a:lnTo>
                        <a:pt x="738" y="761"/>
                      </a:lnTo>
                      <a:lnTo>
                        <a:pt x="700" y="759"/>
                      </a:lnTo>
                      <a:lnTo>
                        <a:pt x="664" y="753"/>
                      </a:lnTo>
                      <a:lnTo>
                        <a:pt x="626" y="746"/>
                      </a:lnTo>
                      <a:lnTo>
                        <a:pt x="589" y="738"/>
                      </a:lnTo>
                      <a:lnTo>
                        <a:pt x="553" y="728"/>
                      </a:lnTo>
                      <a:lnTo>
                        <a:pt x="518" y="715"/>
                      </a:lnTo>
                      <a:lnTo>
                        <a:pt x="484" y="701"/>
                      </a:lnTo>
                      <a:lnTo>
                        <a:pt x="451" y="686"/>
                      </a:lnTo>
                      <a:lnTo>
                        <a:pt x="418" y="670"/>
                      </a:lnTo>
                      <a:lnTo>
                        <a:pt x="386" y="652"/>
                      </a:lnTo>
                      <a:lnTo>
                        <a:pt x="355" y="631"/>
                      </a:lnTo>
                      <a:lnTo>
                        <a:pt x="326" y="609"/>
                      </a:lnTo>
                      <a:lnTo>
                        <a:pt x="297" y="589"/>
                      </a:lnTo>
                      <a:lnTo>
                        <a:pt x="269" y="563"/>
                      </a:lnTo>
                      <a:lnTo>
                        <a:pt x="243" y="538"/>
                      </a:lnTo>
                      <a:lnTo>
                        <a:pt x="218" y="513"/>
                      </a:lnTo>
                      <a:lnTo>
                        <a:pt x="194" y="484"/>
                      </a:lnTo>
                      <a:lnTo>
                        <a:pt x="172" y="455"/>
                      </a:lnTo>
                      <a:lnTo>
                        <a:pt x="151" y="427"/>
                      </a:lnTo>
                      <a:lnTo>
                        <a:pt x="131" y="394"/>
                      </a:lnTo>
                      <a:lnTo>
                        <a:pt x="112" y="362"/>
                      </a:lnTo>
                      <a:lnTo>
                        <a:pt x="96" y="330"/>
                      </a:lnTo>
                      <a:lnTo>
                        <a:pt x="81" y="297"/>
                      </a:lnTo>
                      <a:lnTo>
                        <a:pt x="68" y="262"/>
                      </a:lnTo>
                      <a:lnTo>
                        <a:pt x="55" y="227"/>
                      </a:lnTo>
                      <a:lnTo>
                        <a:pt x="45" y="191"/>
                      </a:lnTo>
                      <a:lnTo>
                        <a:pt x="37" y="153"/>
                      </a:lnTo>
                      <a:lnTo>
                        <a:pt x="30" y="115"/>
                      </a:lnTo>
                      <a:lnTo>
                        <a:pt x="24" y="78"/>
                      </a:lnTo>
                      <a:lnTo>
                        <a:pt x="22" y="40"/>
                      </a:lnTo>
                      <a:lnTo>
                        <a:pt x="21" y="0"/>
                      </a:lnTo>
                      <a:lnTo>
                        <a:pt x="0" y="0"/>
                      </a:lnTo>
                      <a:close/>
                    </a:path>
                  </a:pathLst>
                </a:custGeom>
                <a:solidFill>
                  <a:srgbClr val="000000"/>
                </a:solidFill>
                <a:ln w="9525">
                  <a:noFill/>
                  <a:round/>
                </a:ln>
              </p:spPr>
              <p:txBody>
                <a:bodyPr/>
                <a:lstStyle/>
                <a:p>
                  <a:endParaRPr lang="zh-CN" altLang="en-US"/>
                </a:p>
              </p:txBody>
            </p:sp>
            <p:sp>
              <p:nvSpPr>
                <p:cNvPr id="17530" name="Freeform 703"/>
                <p:cNvSpPr/>
                <p:nvPr/>
              </p:nvSpPr>
              <p:spPr bwMode="auto">
                <a:xfrm>
                  <a:off x="2328" y="1364"/>
                  <a:ext cx="388" cy="393"/>
                </a:xfrm>
                <a:custGeom>
                  <a:avLst/>
                  <a:gdLst>
                    <a:gd name="T0" fmla="*/ 0 w 778"/>
                    <a:gd name="T1" fmla="*/ 0 h 785"/>
                    <a:gd name="T2" fmla="*/ 0 w 778"/>
                    <a:gd name="T3" fmla="*/ 1 h 785"/>
                    <a:gd name="T4" fmla="*/ 0 w 778"/>
                    <a:gd name="T5" fmla="*/ 1 h 785"/>
                    <a:gd name="T6" fmla="*/ 0 w 778"/>
                    <a:gd name="T7" fmla="*/ 1 h 785"/>
                    <a:gd name="T8" fmla="*/ 0 w 778"/>
                    <a:gd name="T9" fmla="*/ 1 h 785"/>
                    <a:gd name="T10" fmla="*/ 0 w 778"/>
                    <a:gd name="T11" fmla="*/ 1 h 785"/>
                    <a:gd name="T12" fmla="*/ 0 w 778"/>
                    <a:gd name="T13" fmla="*/ 1 h 785"/>
                    <a:gd name="T14" fmla="*/ 0 w 778"/>
                    <a:gd name="T15" fmla="*/ 1 h 785"/>
                    <a:gd name="T16" fmla="*/ 0 w 778"/>
                    <a:gd name="T17" fmla="*/ 1 h 785"/>
                    <a:gd name="T18" fmla="*/ 0 w 778"/>
                    <a:gd name="T19" fmla="*/ 1 h 785"/>
                    <a:gd name="T20" fmla="*/ 0 w 778"/>
                    <a:gd name="T21" fmla="*/ 1 h 785"/>
                    <a:gd name="T22" fmla="*/ 0 w 778"/>
                    <a:gd name="T23" fmla="*/ 1 h 785"/>
                    <a:gd name="T24" fmla="*/ 0 w 778"/>
                    <a:gd name="T25" fmla="*/ 1 h 785"/>
                    <a:gd name="T26" fmla="*/ 0 w 778"/>
                    <a:gd name="T27" fmla="*/ 1 h 785"/>
                    <a:gd name="T28" fmla="*/ 0 w 778"/>
                    <a:gd name="T29" fmla="*/ 1 h 785"/>
                    <a:gd name="T30" fmla="*/ 0 w 778"/>
                    <a:gd name="T31" fmla="*/ 1 h 785"/>
                    <a:gd name="T32" fmla="*/ 0 w 778"/>
                    <a:gd name="T33" fmla="*/ 1 h 785"/>
                    <a:gd name="T34" fmla="*/ 0 w 778"/>
                    <a:gd name="T35" fmla="*/ 1 h 785"/>
                    <a:gd name="T36" fmla="*/ 0 w 778"/>
                    <a:gd name="T37" fmla="*/ 1 h 785"/>
                    <a:gd name="T38" fmla="*/ 0 w 778"/>
                    <a:gd name="T39" fmla="*/ 1 h 785"/>
                    <a:gd name="T40" fmla="*/ 0 w 778"/>
                    <a:gd name="T41" fmla="*/ 1 h 785"/>
                    <a:gd name="T42" fmla="*/ 0 w 778"/>
                    <a:gd name="T43" fmla="*/ 1 h 785"/>
                    <a:gd name="T44" fmla="*/ 0 w 778"/>
                    <a:gd name="T45" fmla="*/ 1 h 785"/>
                    <a:gd name="T46" fmla="*/ 0 w 778"/>
                    <a:gd name="T47" fmla="*/ 1 h 785"/>
                    <a:gd name="T48" fmla="*/ 0 w 778"/>
                    <a:gd name="T49" fmla="*/ 1 h 785"/>
                    <a:gd name="T50" fmla="*/ 0 w 778"/>
                    <a:gd name="T51" fmla="*/ 1 h 785"/>
                    <a:gd name="T52" fmla="*/ 0 w 778"/>
                    <a:gd name="T53" fmla="*/ 1 h 785"/>
                    <a:gd name="T54" fmla="*/ 0 w 778"/>
                    <a:gd name="T55" fmla="*/ 1 h 785"/>
                    <a:gd name="T56" fmla="*/ 0 w 778"/>
                    <a:gd name="T57" fmla="*/ 1 h 785"/>
                    <a:gd name="T58" fmla="*/ 0 w 778"/>
                    <a:gd name="T59" fmla="*/ 1 h 785"/>
                    <a:gd name="T60" fmla="*/ 0 w 778"/>
                    <a:gd name="T61" fmla="*/ 1 h 785"/>
                    <a:gd name="T62" fmla="*/ 0 w 778"/>
                    <a:gd name="T63" fmla="*/ 1 h 785"/>
                    <a:gd name="T64" fmla="*/ 0 w 778"/>
                    <a:gd name="T65" fmla="*/ 1 h 785"/>
                    <a:gd name="T66" fmla="*/ 0 w 778"/>
                    <a:gd name="T67" fmla="*/ 1 h 7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8"/>
                    <a:gd name="T103" fmla="*/ 0 h 785"/>
                    <a:gd name="T104" fmla="*/ 778 w 778"/>
                    <a:gd name="T105" fmla="*/ 785 h 7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8" h="785">
                      <a:moveTo>
                        <a:pt x="778" y="0"/>
                      </a:moveTo>
                      <a:lnTo>
                        <a:pt x="778" y="0"/>
                      </a:lnTo>
                      <a:lnTo>
                        <a:pt x="738" y="1"/>
                      </a:lnTo>
                      <a:lnTo>
                        <a:pt x="698" y="3"/>
                      </a:lnTo>
                      <a:lnTo>
                        <a:pt x="659" y="9"/>
                      </a:lnTo>
                      <a:lnTo>
                        <a:pt x="622" y="16"/>
                      </a:lnTo>
                      <a:lnTo>
                        <a:pt x="584" y="24"/>
                      </a:lnTo>
                      <a:lnTo>
                        <a:pt x="546" y="34"/>
                      </a:lnTo>
                      <a:lnTo>
                        <a:pt x="511" y="47"/>
                      </a:lnTo>
                      <a:lnTo>
                        <a:pt x="475" y="61"/>
                      </a:lnTo>
                      <a:lnTo>
                        <a:pt x="442" y="77"/>
                      </a:lnTo>
                      <a:lnTo>
                        <a:pt x="408" y="94"/>
                      </a:lnTo>
                      <a:lnTo>
                        <a:pt x="374" y="114"/>
                      </a:lnTo>
                      <a:lnTo>
                        <a:pt x="343" y="133"/>
                      </a:lnTo>
                      <a:lnTo>
                        <a:pt x="313" y="155"/>
                      </a:lnTo>
                      <a:lnTo>
                        <a:pt x="283" y="179"/>
                      </a:lnTo>
                      <a:lnTo>
                        <a:pt x="256" y="203"/>
                      </a:lnTo>
                      <a:lnTo>
                        <a:pt x="227" y="229"/>
                      </a:lnTo>
                      <a:lnTo>
                        <a:pt x="202" y="257"/>
                      </a:lnTo>
                      <a:lnTo>
                        <a:pt x="178" y="285"/>
                      </a:lnTo>
                      <a:lnTo>
                        <a:pt x="154" y="315"/>
                      </a:lnTo>
                      <a:lnTo>
                        <a:pt x="133" y="346"/>
                      </a:lnTo>
                      <a:lnTo>
                        <a:pt x="113" y="378"/>
                      </a:lnTo>
                      <a:lnTo>
                        <a:pt x="94" y="410"/>
                      </a:lnTo>
                      <a:lnTo>
                        <a:pt x="76" y="445"/>
                      </a:lnTo>
                      <a:lnTo>
                        <a:pt x="61" y="479"/>
                      </a:lnTo>
                      <a:lnTo>
                        <a:pt x="47" y="515"/>
                      </a:lnTo>
                      <a:lnTo>
                        <a:pt x="35" y="552"/>
                      </a:lnTo>
                      <a:lnTo>
                        <a:pt x="24" y="590"/>
                      </a:lnTo>
                      <a:lnTo>
                        <a:pt x="16" y="626"/>
                      </a:lnTo>
                      <a:lnTo>
                        <a:pt x="9" y="664"/>
                      </a:lnTo>
                      <a:lnTo>
                        <a:pt x="4" y="705"/>
                      </a:lnTo>
                      <a:lnTo>
                        <a:pt x="1" y="745"/>
                      </a:lnTo>
                      <a:lnTo>
                        <a:pt x="0" y="785"/>
                      </a:lnTo>
                      <a:lnTo>
                        <a:pt x="21" y="785"/>
                      </a:lnTo>
                      <a:lnTo>
                        <a:pt x="22" y="745"/>
                      </a:lnTo>
                      <a:lnTo>
                        <a:pt x="24" y="707"/>
                      </a:lnTo>
                      <a:lnTo>
                        <a:pt x="30" y="669"/>
                      </a:lnTo>
                      <a:lnTo>
                        <a:pt x="37" y="631"/>
                      </a:lnTo>
                      <a:lnTo>
                        <a:pt x="45" y="594"/>
                      </a:lnTo>
                      <a:lnTo>
                        <a:pt x="55" y="559"/>
                      </a:lnTo>
                      <a:lnTo>
                        <a:pt x="68" y="522"/>
                      </a:lnTo>
                      <a:lnTo>
                        <a:pt x="81" y="488"/>
                      </a:lnTo>
                      <a:lnTo>
                        <a:pt x="96" y="454"/>
                      </a:lnTo>
                      <a:lnTo>
                        <a:pt x="112" y="422"/>
                      </a:lnTo>
                      <a:lnTo>
                        <a:pt x="131" y="390"/>
                      </a:lnTo>
                      <a:lnTo>
                        <a:pt x="151" y="357"/>
                      </a:lnTo>
                      <a:lnTo>
                        <a:pt x="172" y="329"/>
                      </a:lnTo>
                      <a:lnTo>
                        <a:pt x="194" y="299"/>
                      </a:lnTo>
                      <a:lnTo>
                        <a:pt x="218" y="271"/>
                      </a:lnTo>
                      <a:lnTo>
                        <a:pt x="243" y="245"/>
                      </a:lnTo>
                      <a:lnTo>
                        <a:pt x="269" y="219"/>
                      </a:lnTo>
                      <a:lnTo>
                        <a:pt x="297" y="195"/>
                      </a:lnTo>
                      <a:lnTo>
                        <a:pt x="326" y="173"/>
                      </a:lnTo>
                      <a:lnTo>
                        <a:pt x="355" y="152"/>
                      </a:lnTo>
                      <a:lnTo>
                        <a:pt x="386" y="132"/>
                      </a:lnTo>
                      <a:lnTo>
                        <a:pt x="418" y="112"/>
                      </a:lnTo>
                      <a:lnTo>
                        <a:pt x="451" y="98"/>
                      </a:lnTo>
                      <a:lnTo>
                        <a:pt x="484" y="81"/>
                      </a:lnTo>
                      <a:lnTo>
                        <a:pt x="518" y="68"/>
                      </a:lnTo>
                      <a:lnTo>
                        <a:pt x="553" y="55"/>
                      </a:lnTo>
                      <a:lnTo>
                        <a:pt x="589" y="45"/>
                      </a:lnTo>
                      <a:lnTo>
                        <a:pt x="626" y="37"/>
                      </a:lnTo>
                      <a:lnTo>
                        <a:pt x="664" y="30"/>
                      </a:lnTo>
                      <a:lnTo>
                        <a:pt x="700" y="24"/>
                      </a:lnTo>
                      <a:lnTo>
                        <a:pt x="738" y="22"/>
                      </a:lnTo>
                      <a:lnTo>
                        <a:pt x="778" y="21"/>
                      </a:lnTo>
                      <a:lnTo>
                        <a:pt x="778" y="0"/>
                      </a:lnTo>
                      <a:close/>
                    </a:path>
                  </a:pathLst>
                </a:custGeom>
                <a:solidFill>
                  <a:srgbClr val="000000"/>
                </a:solidFill>
                <a:ln w="9525">
                  <a:noFill/>
                  <a:round/>
                </a:ln>
              </p:spPr>
              <p:txBody>
                <a:bodyPr/>
                <a:lstStyle/>
                <a:p>
                  <a:endParaRPr lang="zh-CN" altLang="en-US"/>
                </a:p>
              </p:txBody>
            </p:sp>
            <p:sp>
              <p:nvSpPr>
                <p:cNvPr id="17531" name="Freeform 708"/>
                <p:cNvSpPr/>
                <p:nvPr/>
              </p:nvSpPr>
              <p:spPr bwMode="auto">
                <a:xfrm>
                  <a:off x="2577" y="3041"/>
                  <a:ext cx="54" cy="38"/>
                </a:xfrm>
                <a:custGeom>
                  <a:avLst/>
                  <a:gdLst>
                    <a:gd name="T0" fmla="*/ 1 w 107"/>
                    <a:gd name="T1" fmla="*/ 1 h 75"/>
                    <a:gd name="T2" fmla="*/ 1 w 107"/>
                    <a:gd name="T3" fmla="*/ 1 h 75"/>
                    <a:gd name="T4" fmla="*/ 1 w 107"/>
                    <a:gd name="T5" fmla="*/ 0 h 75"/>
                    <a:gd name="T6" fmla="*/ 0 w 107"/>
                    <a:gd name="T7" fmla="*/ 1 h 75"/>
                    <a:gd name="T8" fmla="*/ 1 w 107"/>
                    <a:gd name="T9" fmla="*/ 1 h 75"/>
                    <a:gd name="T10" fmla="*/ 1 w 107"/>
                    <a:gd name="T11" fmla="*/ 1 h 75"/>
                    <a:gd name="T12" fmla="*/ 1 w 107"/>
                    <a:gd name="T13" fmla="*/ 1 h 75"/>
                    <a:gd name="T14" fmla="*/ 1 w 107"/>
                    <a:gd name="T15" fmla="*/ 1 h 75"/>
                    <a:gd name="T16" fmla="*/ 1 w 107"/>
                    <a:gd name="T17" fmla="*/ 1 h 75"/>
                    <a:gd name="T18" fmla="*/ 1 w 107"/>
                    <a:gd name="T19" fmla="*/ 1 h 75"/>
                    <a:gd name="T20" fmla="*/ 1 w 107"/>
                    <a:gd name="T21" fmla="*/ 1 h 75"/>
                    <a:gd name="T22" fmla="*/ 1 w 107"/>
                    <a:gd name="T23" fmla="*/ 1 h 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7"/>
                    <a:gd name="T37" fmla="*/ 0 h 75"/>
                    <a:gd name="T38" fmla="*/ 107 w 107"/>
                    <a:gd name="T39" fmla="*/ 75 h 7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7" h="75">
                      <a:moveTo>
                        <a:pt x="86" y="66"/>
                      </a:moveTo>
                      <a:lnTo>
                        <a:pt x="102" y="56"/>
                      </a:lnTo>
                      <a:lnTo>
                        <a:pt x="11" y="0"/>
                      </a:lnTo>
                      <a:lnTo>
                        <a:pt x="0" y="18"/>
                      </a:lnTo>
                      <a:lnTo>
                        <a:pt x="91" y="74"/>
                      </a:lnTo>
                      <a:lnTo>
                        <a:pt x="107" y="64"/>
                      </a:lnTo>
                      <a:lnTo>
                        <a:pt x="91" y="74"/>
                      </a:lnTo>
                      <a:lnTo>
                        <a:pt x="99" y="75"/>
                      </a:lnTo>
                      <a:lnTo>
                        <a:pt x="106" y="70"/>
                      </a:lnTo>
                      <a:lnTo>
                        <a:pt x="107" y="63"/>
                      </a:lnTo>
                      <a:lnTo>
                        <a:pt x="102" y="56"/>
                      </a:lnTo>
                      <a:lnTo>
                        <a:pt x="86" y="66"/>
                      </a:lnTo>
                      <a:close/>
                    </a:path>
                  </a:pathLst>
                </a:custGeom>
                <a:solidFill>
                  <a:srgbClr val="000000"/>
                </a:solidFill>
                <a:ln w="9525">
                  <a:noFill/>
                  <a:round/>
                </a:ln>
              </p:spPr>
              <p:txBody>
                <a:bodyPr/>
                <a:lstStyle/>
                <a:p>
                  <a:endParaRPr lang="zh-CN" altLang="en-US"/>
                </a:p>
              </p:txBody>
            </p:sp>
            <p:sp>
              <p:nvSpPr>
                <p:cNvPr id="17532" name="Freeform 709"/>
                <p:cNvSpPr/>
                <p:nvPr/>
              </p:nvSpPr>
              <p:spPr bwMode="auto">
                <a:xfrm>
                  <a:off x="2616" y="3001"/>
                  <a:ext cx="15" cy="74"/>
                </a:xfrm>
                <a:custGeom>
                  <a:avLst/>
                  <a:gdLst>
                    <a:gd name="T0" fmla="*/ 1 w 30"/>
                    <a:gd name="T1" fmla="*/ 1 h 147"/>
                    <a:gd name="T2" fmla="*/ 0 w 30"/>
                    <a:gd name="T3" fmla="*/ 1 h 147"/>
                    <a:gd name="T4" fmla="*/ 1 w 30"/>
                    <a:gd name="T5" fmla="*/ 1 h 147"/>
                    <a:gd name="T6" fmla="*/ 1 w 30"/>
                    <a:gd name="T7" fmla="*/ 1 h 147"/>
                    <a:gd name="T8" fmla="*/ 1 w 30"/>
                    <a:gd name="T9" fmla="*/ 1 h 147"/>
                    <a:gd name="T10" fmla="*/ 1 w 30"/>
                    <a:gd name="T11" fmla="*/ 1 h 147"/>
                    <a:gd name="T12" fmla="*/ 1 w 30"/>
                    <a:gd name="T13" fmla="*/ 1 h 147"/>
                    <a:gd name="T14" fmla="*/ 1 w 30"/>
                    <a:gd name="T15" fmla="*/ 1 h 147"/>
                    <a:gd name="T16" fmla="*/ 1 w 30"/>
                    <a:gd name="T17" fmla="*/ 0 h 147"/>
                    <a:gd name="T18" fmla="*/ 1 w 30"/>
                    <a:gd name="T19" fmla="*/ 1 h 147"/>
                    <a:gd name="T20" fmla="*/ 0 w 30"/>
                    <a:gd name="T21" fmla="*/ 1 h 147"/>
                    <a:gd name="T22" fmla="*/ 1 w 30"/>
                    <a:gd name="T23" fmla="*/ 1 h 1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147"/>
                    <a:gd name="T38" fmla="*/ 30 w 30"/>
                    <a:gd name="T39" fmla="*/ 147 h 1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147">
                      <a:moveTo>
                        <a:pt x="20" y="5"/>
                      </a:moveTo>
                      <a:lnTo>
                        <a:pt x="0" y="12"/>
                      </a:lnTo>
                      <a:lnTo>
                        <a:pt x="9" y="147"/>
                      </a:lnTo>
                      <a:lnTo>
                        <a:pt x="30" y="145"/>
                      </a:lnTo>
                      <a:lnTo>
                        <a:pt x="21" y="9"/>
                      </a:lnTo>
                      <a:lnTo>
                        <a:pt x="1" y="16"/>
                      </a:lnTo>
                      <a:lnTo>
                        <a:pt x="21" y="9"/>
                      </a:lnTo>
                      <a:lnTo>
                        <a:pt x="17" y="2"/>
                      </a:lnTo>
                      <a:lnTo>
                        <a:pt x="9" y="0"/>
                      </a:lnTo>
                      <a:lnTo>
                        <a:pt x="2" y="4"/>
                      </a:lnTo>
                      <a:lnTo>
                        <a:pt x="0" y="12"/>
                      </a:lnTo>
                      <a:lnTo>
                        <a:pt x="20" y="5"/>
                      </a:lnTo>
                      <a:close/>
                    </a:path>
                  </a:pathLst>
                </a:custGeom>
                <a:solidFill>
                  <a:srgbClr val="000000"/>
                </a:solidFill>
                <a:ln w="9525">
                  <a:noFill/>
                  <a:round/>
                </a:ln>
              </p:spPr>
              <p:txBody>
                <a:bodyPr/>
                <a:lstStyle/>
                <a:p>
                  <a:endParaRPr lang="zh-CN" altLang="en-US"/>
                </a:p>
              </p:txBody>
            </p:sp>
            <p:sp>
              <p:nvSpPr>
                <p:cNvPr id="17533" name="Freeform 710"/>
                <p:cNvSpPr/>
                <p:nvPr/>
              </p:nvSpPr>
              <p:spPr bwMode="auto">
                <a:xfrm>
                  <a:off x="2617" y="3003"/>
                  <a:ext cx="45" cy="60"/>
                </a:xfrm>
                <a:custGeom>
                  <a:avLst/>
                  <a:gdLst>
                    <a:gd name="T0" fmla="*/ 1 w 90"/>
                    <a:gd name="T1" fmla="*/ 1 h 119"/>
                    <a:gd name="T2" fmla="*/ 1 w 90"/>
                    <a:gd name="T3" fmla="*/ 1 h 119"/>
                    <a:gd name="T4" fmla="*/ 1 w 90"/>
                    <a:gd name="T5" fmla="*/ 0 h 119"/>
                    <a:gd name="T6" fmla="*/ 0 w 90"/>
                    <a:gd name="T7" fmla="*/ 1 h 119"/>
                    <a:gd name="T8" fmla="*/ 1 w 90"/>
                    <a:gd name="T9" fmla="*/ 1 h 119"/>
                    <a:gd name="T10" fmla="*/ 1 w 90"/>
                    <a:gd name="T11" fmla="*/ 1 h 119"/>
                    <a:gd name="T12" fmla="*/ 1 w 90"/>
                    <a:gd name="T13" fmla="*/ 1 h 119"/>
                    <a:gd name="T14" fmla="*/ 1 w 90"/>
                    <a:gd name="T15" fmla="*/ 1 h 119"/>
                    <a:gd name="T16" fmla="*/ 1 w 90"/>
                    <a:gd name="T17" fmla="*/ 1 h 119"/>
                    <a:gd name="T18" fmla="*/ 1 w 90"/>
                    <a:gd name="T19" fmla="*/ 1 h 119"/>
                    <a:gd name="T20" fmla="*/ 1 w 90"/>
                    <a:gd name="T21" fmla="*/ 1 h 119"/>
                    <a:gd name="T22" fmla="*/ 1 w 90"/>
                    <a:gd name="T23" fmla="*/ 1 h 1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0"/>
                    <a:gd name="T37" fmla="*/ 0 h 119"/>
                    <a:gd name="T38" fmla="*/ 90 w 90"/>
                    <a:gd name="T39" fmla="*/ 119 h 1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0" h="119">
                      <a:moveTo>
                        <a:pt x="70" y="109"/>
                      </a:moveTo>
                      <a:lnTo>
                        <a:pt x="89" y="103"/>
                      </a:lnTo>
                      <a:lnTo>
                        <a:pt x="19" y="0"/>
                      </a:lnTo>
                      <a:lnTo>
                        <a:pt x="0" y="11"/>
                      </a:lnTo>
                      <a:lnTo>
                        <a:pt x="71" y="115"/>
                      </a:lnTo>
                      <a:lnTo>
                        <a:pt x="90" y="109"/>
                      </a:lnTo>
                      <a:lnTo>
                        <a:pt x="71" y="115"/>
                      </a:lnTo>
                      <a:lnTo>
                        <a:pt x="78" y="119"/>
                      </a:lnTo>
                      <a:lnTo>
                        <a:pt x="86" y="117"/>
                      </a:lnTo>
                      <a:lnTo>
                        <a:pt x="90" y="111"/>
                      </a:lnTo>
                      <a:lnTo>
                        <a:pt x="89" y="103"/>
                      </a:lnTo>
                      <a:lnTo>
                        <a:pt x="70" y="109"/>
                      </a:lnTo>
                      <a:close/>
                    </a:path>
                  </a:pathLst>
                </a:custGeom>
                <a:solidFill>
                  <a:srgbClr val="000000"/>
                </a:solidFill>
                <a:ln w="9525">
                  <a:noFill/>
                  <a:round/>
                </a:ln>
              </p:spPr>
              <p:txBody>
                <a:bodyPr/>
                <a:lstStyle/>
                <a:p>
                  <a:endParaRPr lang="zh-CN" altLang="en-US"/>
                </a:p>
              </p:txBody>
            </p:sp>
            <p:sp>
              <p:nvSpPr>
                <p:cNvPr id="17534" name="Freeform 711"/>
                <p:cNvSpPr/>
                <p:nvPr/>
              </p:nvSpPr>
              <p:spPr bwMode="auto">
                <a:xfrm>
                  <a:off x="2651" y="2865"/>
                  <a:ext cx="12" cy="193"/>
                </a:xfrm>
                <a:custGeom>
                  <a:avLst/>
                  <a:gdLst>
                    <a:gd name="T0" fmla="*/ 1 w 24"/>
                    <a:gd name="T1" fmla="*/ 1 h 385"/>
                    <a:gd name="T2" fmla="*/ 1 w 24"/>
                    <a:gd name="T3" fmla="*/ 1 h 385"/>
                    <a:gd name="T4" fmla="*/ 0 w 24"/>
                    <a:gd name="T5" fmla="*/ 1 h 385"/>
                    <a:gd name="T6" fmla="*/ 1 w 24"/>
                    <a:gd name="T7" fmla="*/ 1 h 385"/>
                    <a:gd name="T8" fmla="*/ 1 w 24"/>
                    <a:gd name="T9" fmla="*/ 1 h 385"/>
                    <a:gd name="T10" fmla="*/ 1 w 24"/>
                    <a:gd name="T11" fmla="*/ 1 h 385"/>
                    <a:gd name="T12" fmla="*/ 1 w 24"/>
                    <a:gd name="T13" fmla="*/ 1 h 385"/>
                    <a:gd name="T14" fmla="*/ 1 w 24"/>
                    <a:gd name="T15" fmla="*/ 1 h 385"/>
                    <a:gd name="T16" fmla="*/ 1 w 24"/>
                    <a:gd name="T17" fmla="*/ 0 h 385"/>
                    <a:gd name="T18" fmla="*/ 1 w 24"/>
                    <a:gd name="T19" fmla="*/ 1 h 385"/>
                    <a:gd name="T20" fmla="*/ 1 w 24"/>
                    <a:gd name="T21" fmla="*/ 1 h 385"/>
                    <a:gd name="T22" fmla="*/ 1 w 24"/>
                    <a:gd name="T23" fmla="*/ 1 h 3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385"/>
                    <a:gd name="T38" fmla="*/ 24 w 24"/>
                    <a:gd name="T39" fmla="*/ 385 h 3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385">
                      <a:moveTo>
                        <a:pt x="24" y="9"/>
                      </a:moveTo>
                      <a:lnTo>
                        <a:pt x="3" y="10"/>
                      </a:lnTo>
                      <a:lnTo>
                        <a:pt x="0" y="385"/>
                      </a:lnTo>
                      <a:lnTo>
                        <a:pt x="20" y="385"/>
                      </a:lnTo>
                      <a:lnTo>
                        <a:pt x="24" y="10"/>
                      </a:lnTo>
                      <a:lnTo>
                        <a:pt x="3" y="11"/>
                      </a:lnTo>
                      <a:lnTo>
                        <a:pt x="24" y="10"/>
                      </a:lnTo>
                      <a:lnTo>
                        <a:pt x="20" y="2"/>
                      </a:lnTo>
                      <a:lnTo>
                        <a:pt x="14" y="0"/>
                      </a:lnTo>
                      <a:lnTo>
                        <a:pt x="7" y="2"/>
                      </a:lnTo>
                      <a:lnTo>
                        <a:pt x="3" y="10"/>
                      </a:lnTo>
                      <a:lnTo>
                        <a:pt x="24" y="9"/>
                      </a:lnTo>
                      <a:close/>
                    </a:path>
                  </a:pathLst>
                </a:custGeom>
                <a:solidFill>
                  <a:srgbClr val="000000"/>
                </a:solidFill>
                <a:ln w="9525">
                  <a:noFill/>
                  <a:round/>
                </a:ln>
              </p:spPr>
              <p:txBody>
                <a:bodyPr/>
                <a:lstStyle/>
                <a:p>
                  <a:endParaRPr lang="zh-CN" altLang="en-US"/>
                </a:p>
              </p:txBody>
            </p:sp>
            <p:sp>
              <p:nvSpPr>
                <p:cNvPr id="17535" name="Freeform 712"/>
                <p:cNvSpPr/>
                <p:nvPr/>
              </p:nvSpPr>
              <p:spPr bwMode="auto">
                <a:xfrm>
                  <a:off x="2653" y="2870"/>
                  <a:ext cx="36" cy="179"/>
                </a:xfrm>
                <a:custGeom>
                  <a:avLst/>
                  <a:gdLst>
                    <a:gd name="T0" fmla="*/ 1 w 72"/>
                    <a:gd name="T1" fmla="*/ 0 h 359"/>
                    <a:gd name="T2" fmla="*/ 1 w 72"/>
                    <a:gd name="T3" fmla="*/ 0 h 359"/>
                    <a:gd name="T4" fmla="*/ 1 w 72"/>
                    <a:gd name="T5" fmla="*/ 0 h 359"/>
                    <a:gd name="T6" fmla="*/ 0 w 72"/>
                    <a:gd name="T7" fmla="*/ 0 h 359"/>
                    <a:gd name="T8" fmla="*/ 1 w 72"/>
                    <a:gd name="T9" fmla="*/ 0 h 359"/>
                    <a:gd name="T10" fmla="*/ 1 w 72"/>
                    <a:gd name="T11" fmla="*/ 0 h 359"/>
                    <a:gd name="T12" fmla="*/ 1 w 72"/>
                    <a:gd name="T13" fmla="*/ 0 h 359"/>
                    <a:gd name="T14" fmla="*/ 1 w 72"/>
                    <a:gd name="T15" fmla="*/ 0 h 359"/>
                    <a:gd name="T16" fmla="*/ 1 w 72"/>
                    <a:gd name="T17" fmla="*/ 0 h 359"/>
                    <a:gd name="T18" fmla="*/ 1 w 72"/>
                    <a:gd name="T19" fmla="*/ 0 h 359"/>
                    <a:gd name="T20" fmla="*/ 1 w 72"/>
                    <a:gd name="T21" fmla="*/ 0 h 359"/>
                    <a:gd name="T22" fmla="*/ 1 w 72"/>
                    <a:gd name="T23" fmla="*/ 0 h 3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359"/>
                    <a:gd name="T38" fmla="*/ 72 w 72"/>
                    <a:gd name="T39" fmla="*/ 359 h 3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359">
                      <a:moveTo>
                        <a:pt x="53" y="343"/>
                      </a:moveTo>
                      <a:lnTo>
                        <a:pt x="72" y="347"/>
                      </a:lnTo>
                      <a:lnTo>
                        <a:pt x="21" y="0"/>
                      </a:lnTo>
                      <a:lnTo>
                        <a:pt x="0" y="2"/>
                      </a:lnTo>
                      <a:lnTo>
                        <a:pt x="52" y="350"/>
                      </a:lnTo>
                      <a:lnTo>
                        <a:pt x="71" y="354"/>
                      </a:lnTo>
                      <a:lnTo>
                        <a:pt x="52" y="350"/>
                      </a:lnTo>
                      <a:lnTo>
                        <a:pt x="55" y="356"/>
                      </a:lnTo>
                      <a:lnTo>
                        <a:pt x="63" y="359"/>
                      </a:lnTo>
                      <a:lnTo>
                        <a:pt x="70" y="355"/>
                      </a:lnTo>
                      <a:lnTo>
                        <a:pt x="72" y="347"/>
                      </a:lnTo>
                      <a:lnTo>
                        <a:pt x="53" y="343"/>
                      </a:lnTo>
                      <a:close/>
                    </a:path>
                  </a:pathLst>
                </a:custGeom>
                <a:solidFill>
                  <a:srgbClr val="000000"/>
                </a:solidFill>
                <a:ln w="9525">
                  <a:noFill/>
                  <a:round/>
                </a:ln>
              </p:spPr>
              <p:txBody>
                <a:bodyPr/>
                <a:lstStyle/>
                <a:p>
                  <a:endParaRPr lang="zh-CN" altLang="en-US"/>
                </a:p>
              </p:txBody>
            </p:sp>
            <p:sp>
              <p:nvSpPr>
                <p:cNvPr id="17536" name="Freeform 713"/>
                <p:cNvSpPr/>
                <p:nvPr/>
              </p:nvSpPr>
              <p:spPr bwMode="auto">
                <a:xfrm>
                  <a:off x="2679" y="3000"/>
                  <a:ext cx="35" cy="47"/>
                </a:xfrm>
                <a:custGeom>
                  <a:avLst/>
                  <a:gdLst>
                    <a:gd name="T0" fmla="*/ 1 w 69"/>
                    <a:gd name="T1" fmla="*/ 1 h 94"/>
                    <a:gd name="T2" fmla="*/ 1 w 69"/>
                    <a:gd name="T3" fmla="*/ 1 h 94"/>
                    <a:gd name="T4" fmla="*/ 0 w 69"/>
                    <a:gd name="T5" fmla="*/ 1 h 94"/>
                    <a:gd name="T6" fmla="*/ 1 w 69"/>
                    <a:gd name="T7" fmla="*/ 1 h 94"/>
                    <a:gd name="T8" fmla="*/ 1 w 69"/>
                    <a:gd name="T9" fmla="*/ 1 h 94"/>
                    <a:gd name="T10" fmla="*/ 1 w 69"/>
                    <a:gd name="T11" fmla="*/ 1 h 94"/>
                    <a:gd name="T12" fmla="*/ 1 w 69"/>
                    <a:gd name="T13" fmla="*/ 1 h 94"/>
                    <a:gd name="T14" fmla="*/ 1 w 69"/>
                    <a:gd name="T15" fmla="*/ 1 h 94"/>
                    <a:gd name="T16" fmla="*/ 1 w 69"/>
                    <a:gd name="T17" fmla="*/ 1 h 94"/>
                    <a:gd name="T18" fmla="*/ 1 w 69"/>
                    <a:gd name="T19" fmla="*/ 0 h 94"/>
                    <a:gd name="T20" fmla="*/ 1 w 69"/>
                    <a:gd name="T21" fmla="*/ 1 h 94"/>
                    <a:gd name="T22" fmla="*/ 1 w 69"/>
                    <a:gd name="T23" fmla="*/ 1 h 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9"/>
                    <a:gd name="T37" fmla="*/ 0 h 94"/>
                    <a:gd name="T38" fmla="*/ 69 w 69"/>
                    <a:gd name="T39" fmla="*/ 94 h 9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9" h="94">
                      <a:moveTo>
                        <a:pt x="69" y="10"/>
                      </a:moveTo>
                      <a:lnTo>
                        <a:pt x="50" y="4"/>
                      </a:lnTo>
                      <a:lnTo>
                        <a:pt x="0" y="83"/>
                      </a:lnTo>
                      <a:lnTo>
                        <a:pt x="18" y="94"/>
                      </a:lnTo>
                      <a:lnTo>
                        <a:pt x="68" y="16"/>
                      </a:lnTo>
                      <a:lnTo>
                        <a:pt x="49" y="10"/>
                      </a:lnTo>
                      <a:lnTo>
                        <a:pt x="68" y="16"/>
                      </a:lnTo>
                      <a:lnTo>
                        <a:pt x="69" y="8"/>
                      </a:lnTo>
                      <a:lnTo>
                        <a:pt x="65" y="1"/>
                      </a:lnTo>
                      <a:lnTo>
                        <a:pt x="57" y="0"/>
                      </a:lnTo>
                      <a:lnTo>
                        <a:pt x="50" y="4"/>
                      </a:lnTo>
                      <a:lnTo>
                        <a:pt x="69" y="10"/>
                      </a:lnTo>
                      <a:close/>
                    </a:path>
                  </a:pathLst>
                </a:custGeom>
                <a:solidFill>
                  <a:srgbClr val="000000"/>
                </a:solidFill>
                <a:ln w="9525">
                  <a:noFill/>
                  <a:round/>
                </a:ln>
              </p:spPr>
              <p:txBody>
                <a:bodyPr/>
                <a:lstStyle/>
                <a:p>
                  <a:endParaRPr lang="zh-CN" altLang="en-US"/>
                </a:p>
              </p:txBody>
            </p:sp>
            <p:sp>
              <p:nvSpPr>
                <p:cNvPr id="17537" name="Freeform 714"/>
                <p:cNvSpPr/>
                <p:nvPr/>
              </p:nvSpPr>
              <p:spPr bwMode="auto">
                <a:xfrm>
                  <a:off x="2704" y="3005"/>
                  <a:ext cx="10" cy="37"/>
                </a:xfrm>
                <a:custGeom>
                  <a:avLst/>
                  <a:gdLst>
                    <a:gd name="T0" fmla="*/ 1 w 20"/>
                    <a:gd name="T1" fmla="*/ 1 h 74"/>
                    <a:gd name="T2" fmla="*/ 1 w 20"/>
                    <a:gd name="T3" fmla="*/ 1 h 74"/>
                    <a:gd name="T4" fmla="*/ 1 w 20"/>
                    <a:gd name="T5" fmla="*/ 0 h 74"/>
                    <a:gd name="T6" fmla="*/ 0 w 20"/>
                    <a:gd name="T7" fmla="*/ 0 h 74"/>
                    <a:gd name="T8" fmla="*/ 0 w 20"/>
                    <a:gd name="T9" fmla="*/ 1 h 74"/>
                    <a:gd name="T10" fmla="*/ 1 w 20"/>
                    <a:gd name="T11" fmla="*/ 1 h 74"/>
                    <a:gd name="T12" fmla="*/ 0 w 20"/>
                    <a:gd name="T13" fmla="*/ 1 h 74"/>
                    <a:gd name="T14" fmla="*/ 1 w 20"/>
                    <a:gd name="T15" fmla="*/ 1 h 74"/>
                    <a:gd name="T16" fmla="*/ 1 w 20"/>
                    <a:gd name="T17" fmla="*/ 1 h 74"/>
                    <a:gd name="T18" fmla="*/ 1 w 20"/>
                    <a:gd name="T19" fmla="*/ 1 h 74"/>
                    <a:gd name="T20" fmla="*/ 1 w 20"/>
                    <a:gd name="T21" fmla="*/ 1 h 74"/>
                    <a:gd name="T22" fmla="*/ 1 w 20"/>
                    <a:gd name="T23" fmla="*/ 1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74"/>
                    <a:gd name="T38" fmla="*/ 20 w 20"/>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74">
                      <a:moveTo>
                        <a:pt x="9" y="53"/>
                      </a:moveTo>
                      <a:lnTo>
                        <a:pt x="20" y="63"/>
                      </a:lnTo>
                      <a:lnTo>
                        <a:pt x="20" y="0"/>
                      </a:lnTo>
                      <a:lnTo>
                        <a:pt x="0" y="0"/>
                      </a:lnTo>
                      <a:lnTo>
                        <a:pt x="0" y="63"/>
                      </a:lnTo>
                      <a:lnTo>
                        <a:pt x="11" y="74"/>
                      </a:lnTo>
                      <a:lnTo>
                        <a:pt x="0" y="63"/>
                      </a:lnTo>
                      <a:lnTo>
                        <a:pt x="3" y="71"/>
                      </a:lnTo>
                      <a:lnTo>
                        <a:pt x="10" y="74"/>
                      </a:lnTo>
                      <a:lnTo>
                        <a:pt x="17" y="71"/>
                      </a:lnTo>
                      <a:lnTo>
                        <a:pt x="20" y="63"/>
                      </a:lnTo>
                      <a:lnTo>
                        <a:pt x="9" y="53"/>
                      </a:lnTo>
                      <a:close/>
                    </a:path>
                  </a:pathLst>
                </a:custGeom>
                <a:solidFill>
                  <a:srgbClr val="000000"/>
                </a:solidFill>
                <a:ln w="9525">
                  <a:noFill/>
                  <a:round/>
                </a:ln>
              </p:spPr>
              <p:txBody>
                <a:bodyPr/>
                <a:lstStyle/>
                <a:p>
                  <a:endParaRPr lang="zh-CN" altLang="en-US"/>
                </a:p>
              </p:txBody>
            </p:sp>
            <p:sp>
              <p:nvSpPr>
                <p:cNvPr id="17538" name="Freeform 715"/>
                <p:cNvSpPr/>
                <p:nvPr/>
              </p:nvSpPr>
              <p:spPr bwMode="auto">
                <a:xfrm>
                  <a:off x="2708" y="3027"/>
                  <a:ext cx="73" cy="15"/>
                </a:xfrm>
                <a:custGeom>
                  <a:avLst/>
                  <a:gdLst>
                    <a:gd name="T0" fmla="*/ 1 w 146"/>
                    <a:gd name="T1" fmla="*/ 1 h 30"/>
                    <a:gd name="T2" fmla="*/ 1 w 146"/>
                    <a:gd name="T3" fmla="*/ 0 h 30"/>
                    <a:gd name="T4" fmla="*/ 0 w 146"/>
                    <a:gd name="T5" fmla="*/ 1 h 30"/>
                    <a:gd name="T6" fmla="*/ 1 w 146"/>
                    <a:gd name="T7" fmla="*/ 1 h 30"/>
                    <a:gd name="T8" fmla="*/ 1 w 146"/>
                    <a:gd name="T9" fmla="*/ 1 h 30"/>
                    <a:gd name="T10" fmla="*/ 1 w 146"/>
                    <a:gd name="T11" fmla="*/ 1 h 30"/>
                    <a:gd name="T12" fmla="*/ 1 w 146"/>
                    <a:gd name="T13" fmla="*/ 1 h 30"/>
                    <a:gd name="T14" fmla="*/ 1 w 146"/>
                    <a:gd name="T15" fmla="*/ 1 h 30"/>
                    <a:gd name="T16" fmla="*/ 1 w 146"/>
                    <a:gd name="T17" fmla="*/ 1 h 30"/>
                    <a:gd name="T18" fmla="*/ 1 w 146"/>
                    <a:gd name="T19" fmla="*/ 1 h 30"/>
                    <a:gd name="T20" fmla="*/ 1 w 146"/>
                    <a:gd name="T21" fmla="*/ 0 h 30"/>
                    <a:gd name="T22" fmla="*/ 1 w 146"/>
                    <a:gd name="T23" fmla="*/ 1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6"/>
                    <a:gd name="T37" fmla="*/ 0 h 30"/>
                    <a:gd name="T38" fmla="*/ 146 w 14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6" h="30">
                      <a:moveTo>
                        <a:pt x="143" y="18"/>
                      </a:moveTo>
                      <a:lnTo>
                        <a:pt x="134" y="0"/>
                      </a:lnTo>
                      <a:lnTo>
                        <a:pt x="0" y="9"/>
                      </a:lnTo>
                      <a:lnTo>
                        <a:pt x="2" y="30"/>
                      </a:lnTo>
                      <a:lnTo>
                        <a:pt x="137" y="21"/>
                      </a:lnTo>
                      <a:lnTo>
                        <a:pt x="128" y="2"/>
                      </a:lnTo>
                      <a:lnTo>
                        <a:pt x="137" y="21"/>
                      </a:lnTo>
                      <a:lnTo>
                        <a:pt x="143" y="17"/>
                      </a:lnTo>
                      <a:lnTo>
                        <a:pt x="146" y="9"/>
                      </a:lnTo>
                      <a:lnTo>
                        <a:pt x="142" y="2"/>
                      </a:lnTo>
                      <a:lnTo>
                        <a:pt x="134" y="0"/>
                      </a:lnTo>
                      <a:lnTo>
                        <a:pt x="143" y="18"/>
                      </a:lnTo>
                      <a:close/>
                    </a:path>
                  </a:pathLst>
                </a:custGeom>
                <a:solidFill>
                  <a:srgbClr val="000000"/>
                </a:solidFill>
                <a:ln w="9525">
                  <a:noFill/>
                  <a:round/>
                </a:ln>
              </p:spPr>
              <p:txBody>
                <a:bodyPr/>
                <a:lstStyle/>
                <a:p>
                  <a:endParaRPr lang="zh-CN" altLang="en-US"/>
                </a:p>
              </p:txBody>
            </p:sp>
            <p:sp>
              <p:nvSpPr>
                <p:cNvPr id="17539" name="Freeform 716"/>
                <p:cNvSpPr/>
                <p:nvPr/>
              </p:nvSpPr>
              <p:spPr bwMode="auto">
                <a:xfrm>
                  <a:off x="2739" y="3028"/>
                  <a:ext cx="41" cy="42"/>
                </a:xfrm>
                <a:custGeom>
                  <a:avLst/>
                  <a:gdLst>
                    <a:gd name="T0" fmla="*/ 1 w 82"/>
                    <a:gd name="T1" fmla="*/ 1 h 84"/>
                    <a:gd name="T2" fmla="*/ 1 w 82"/>
                    <a:gd name="T3" fmla="*/ 1 h 84"/>
                    <a:gd name="T4" fmla="*/ 1 w 82"/>
                    <a:gd name="T5" fmla="*/ 1 h 84"/>
                    <a:gd name="T6" fmla="*/ 1 w 82"/>
                    <a:gd name="T7" fmla="*/ 0 h 84"/>
                    <a:gd name="T8" fmla="*/ 1 w 82"/>
                    <a:gd name="T9" fmla="*/ 1 h 84"/>
                    <a:gd name="T10" fmla="*/ 1 w 82"/>
                    <a:gd name="T11" fmla="*/ 1 h 84"/>
                    <a:gd name="T12" fmla="*/ 1 w 82"/>
                    <a:gd name="T13" fmla="*/ 1 h 84"/>
                    <a:gd name="T14" fmla="*/ 0 w 82"/>
                    <a:gd name="T15" fmla="*/ 1 h 84"/>
                    <a:gd name="T16" fmla="*/ 1 w 82"/>
                    <a:gd name="T17" fmla="*/ 1 h 84"/>
                    <a:gd name="T18" fmla="*/ 1 w 82"/>
                    <a:gd name="T19" fmla="*/ 1 h 84"/>
                    <a:gd name="T20" fmla="*/ 1 w 82"/>
                    <a:gd name="T21" fmla="*/ 1 h 84"/>
                    <a:gd name="T22" fmla="*/ 1 w 82"/>
                    <a:gd name="T23" fmla="*/ 1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
                    <a:gd name="T37" fmla="*/ 0 h 84"/>
                    <a:gd name="T38" fmla="*/ 82 w 82"/>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 h="84">
                      <a:moveTo>
                        <a:pt x="13" y="62"/>
                      </a:moveTo>
                      <a:lnTo>
                        <a:pt x="20" y="81"/>
                      </a:lnTo>
                      <a:lnTo>
                        <a:pt x="82" y="16"/>
                      </a:lnTo>
                      <a:lnTo>
                        <a:pt x="67" y="0"/>
                      </a:lnTo>
                      <a:lnTo>
                        <a:pt x="4" y="65"/>
                      </a:lnTo>
                      <a:lnTo>
                        <a:pt x="11" y="83"/>
                      </a:lnTo>
                      <a:lnTo>
                        <a:pt x="4" y="65"/>
                      </a:lnTo>
                      <a:lnTo>
                        <a:pt x="0" y="73"/>
                      </a:lnTo>
                      <a:lnTo>
                        <a:pt x="4" y="81"/>
                      </a:lnTo>
                      <a:lnTo>
                        <a:pt x="12" y="84"/>
                      </a:lnTo>
                      <a:lnTo>
                        <a:pt x="20" y="81"/>
                      </a:lnTo>
                      <a:lnTo>
                        <a:pt x="13" y="62"/>
                      </a:lnTo>
                      <a:close/>
                    </a:path>
                  </a:pathLst>
                </a:custGeom>
                <a:solidFill>
                  <a:srgbClr val="000000"/>
                </a:solidFill>
                <a:ln w="9525">
                  <a:noFill/>
                  <a:round/>
                </a:ln>
              </p:spPr>
              <p:txBody>
                <a:bodyPr/>
                <a:lstStyle/>
                <a:p>
                  <a:endParaRPr lang="zh-CN" altLang="en-US"/>
                </a:p>
              </p:txBody>
            </p:sp>
            <p:sp>
              <p:nvSpPr>
                <p:cNvPr id="17540" name="Freeform 717"/>
                <p:cNvSpPr/>
                <p:nvPr/>
              </p:nvSpPr>
              <p:spPr bwMode="auto">
                <a:xfrm>
                  <a:off x="2744" y="3059"/>
                  <a:ext cx="64" cy="17"/>
                </a:xfrm>
                <a:custGeom>
                  <a:avLst/>
                  <a:gdLst>
                    <a:gd name="T0" fmla="*/ 1 w 126"/>
                    <a:gd name="T1" fmla="*/ 0 h 35"/>
                    <a:gd name="T2" fmla="*/ 1 w 126"/>
                    <a:gd name="T3" fmla="*/ 0 h 35"/>
                    <a:gd name="T4" fmla="*/ 1 w 126"/>
                    <a:gd name="T5" fmla="*/ 0 h 35"/>
                    <a:gd name="T6" fmla="*/ 0 w 126"/>
                    <a:gd name="T7" fmla="*/ 0 h 35"/>
                    <a:gd name="T8" fmla="*/ 1 w 126"/>
                    <a:gd name="T9" fmla="*/ 0 h 35"/>
                    <a:gd name="T10" fmla="*/ 1 w 126"/>
                    <a:gd name="T11" fmla="*/ 0 h 35"/>
                    <a:gd name="T12" fmla="*/ 1 w 126"/>
                    <a:gd name="T13" fmla="*/ 0 h 35"/>
                    <a:gd name="T14" fmla="*/ 1 w 126"/>
                    <a:gd name="T15" fmla="*/ 0 h 35"/>
                    <a:gd name="T16" fmla="*/ 1 w 126"/>
                    <a:gd name="T17" fmla="*/ 0 h 35"/>
                    <a:gd name="T18" fmla="*/ 1 w 126"/>
                    <a:gd name="T19" fmla="*/ 0 h 35"/>
                    <a:gd name="T20" fmla="*/ 1 w 126"/>
                    <a:gd name="T21" fmla="*/ 0 h 35"/>
                    <a:gd name="T22" fmla="*/ 1 w 126"/>
                    <a:gd name="T23" fmla="*/ 0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35"/>
                    <a:gd name="T38" fmla="*/ 126 w 126"/>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35">
                      <a:moveTo>
                        <a:pt x="123" y="32"/>
                      </a:moveTo>
                      <a:lnTo>
                        <a:pt x="117" y="14"/>
                      </a:lnTo>
                      <a:lnTo>
                        <a:pt x="2" y="0"/>
                      </a:lnTo>
                      <a:lnTo>
                        <a:pt x="0" y="21"/>
                      </a:lnTo>
                      <a:lnTo>
                        <a:pt x="115" y="35"/>
                      </a:lnTo>
                      <a:lnTo>
                        <a:pt x="109" y="16"/>
                      </a:lnTo>
                      <a:lnTo>
                        <a:pt x="115" y="35"/>
                      </a:lnTo>
                      <a:lnTo>
                        <a:pt x="123" y="32"/>
                      </a:lnTo>
                      <a:lnTo>
                        <a:pt x="126" y="26"/>
                      </a:lnTo>
                      <a:lnTo>
                        <a:pt x="124" y="17"/>
                      </a:lnTo>
                      <a:lnTo>
                        <a:pt x="117" y="14"/>
                      </a:lnTo>
                      <a:lnTo>
                        <a:pt x="123" y="32"/>
                      </a:lnTo>
                      <a:close/>
                    </a:path>
                  </a:pathLst>
                </a:custGeom>
                <a:solidFill>
                  <a:srgbClr val="000000"/>
                </a:solidFill>
                <a:ln w="9525">
                  <a:noFill/>
                  <a:round/>
                </a:ln>
              </p:spPr>
              <p:txBody>
                <a:bodyPr/>
                <a:lstStyle/>
                <a:p>
                  <a:endParaRPr lang="zh-CN" altLang="en-US"/>
                </a:p>
              </p:txBody>
            </p:sp>
            <p:sp>
              <p:nvSpPr>
                <p:cNvPr id="17541" name="Freeform 736"/>
                <p:cNvSpPr/>
                <p:nvPr/>
              </p:nvSpPr>
              <p:spPr bwMode="auto">
                <a:xfrm>
                  <a:off x="2549" y="2266"/>
                  <a:ext cx="527" cy="291"/>
                </a:xfrm>
                <a:custGeom>
                  <a:avLst/>
                  <a:gdLst>
                    <a:gd name="T0" fmla="*/ 1 w 1053"/>
                    <a:gd name="T1" fmla="*/ 1 h 580"/>
                    <a:gd name="T2" fmla="*/ 1 w 1053"/>
                    <a:gd name="T3" fmla="*/ 1 h 580"/>
                    <a:gd name="T4" fmla="*/ 1 w 1053"/>
                    <a:gd name="T5" fmla="*/ 1 h 580"/>
                    <a:gd name="T6" fmla="*/ 1 w 1053"/>
                    <a:gd name="T7" fmla="*/ 1 h 580"/>
                    <a:gd name="T8" fmla="*/ 0 w 1053"/>
                    <a:gd name="T9" fmla="*/ 1 h 580"/>
                    <a:gd name="T10" fmla="*/ 1 w 1053"/>
                    <a:gd name="T11" fmla="*/ 1 h 580"/>
                    <a:gd name="T12" fmla="*/ 1 w 1053"/>
                    <a:gd name="T13" fmla="*/ 0 h 580"/>
                    <a:gd name="T14" fmla="*/ 1 w 1053"/>
                    <a:gd name="T15" fmla="*/ 1 h 580"/>
                    <a:gd name="T16" fmla="*/ 0 60000 65536"/>
                    <a:gd name="T17" fmla="*/ 0 60000 65536"/>
                    <a:gd name="T18" fmla="*/ 0 60000 65536"/>
                    <a:gd name="T19" fmla="*/ 0 60000 65536"/>
                    <a:gd name="T20" fmla="*/ 0 60000 65536"/>
                    <a:gd name="T21" fmla="*/ 0 60000 65536"/>
                    <a:gd name="T22" fmla="*/ 0 60000 65536"/>
                    <a:gd name="T23" fmla="*/ 0 60000 65536"/>
                    <a:gd name="T24" fmla="*/ 0 w 1053"/>
                    <a:gd name="T25" fmla="*/ 0 h 580"/>
                    <a:gd name="T26" fmla="*/ 1053 w 1053"/>
                    <a:gd name="T27" fmla="*/ 580 h 5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3" h="580">
                      <a:moveTo>
                        <a:pt x="1053" y="16"/>
                      </a:moveTo>
                      <a:lnTo>
                        <a:pt x="756" y="415"/>
                      </a:lnTo>
                      <a:lnTo>
                        <a:pt x="687" y="277"/>
                      </a:lnTo>
                      <a:lnTo>
                        <a:pt x="68" y="580"/>
                      </a:lnTo>
                      <a:lnTo>
                        <a:pt x="0" y="442"/>
                      </a:lnTo>
                      <a:lnTo>
                        <a:pt x="621" y="139"/>
                      </a:lnTo>
                      <a:lnTo>
                        <a:pt x="557" y="0"/>
                      </a:lnTo>
                      <a:lnTo>
                        <a:pt x="1053" y="16"/>
                      </a:lnTo>
                      <a:close/>
                    </a:path>
                  </a:pathLst>
                </a:custGeom>
                <a:solidFill>
                  <a:srgbClr val="FF0000"/>
                </a:solidFill>
                <a:ln w="9525">
                  <a:noFill/>
                  <a:round/>
                </a:ln>
              </p:spPr>
              <p:txBody>
                <a:bodyPr/>
                <a:lstStyle/>
                <a:p>
                  <a:endParaRPr lang="zh-CN" altLang="en-US"/>
                </a:p>
              </p:txBody>
            </p:sp>
            <p:sp>
              <p:nvSpPr>
                <p:cNvPr id="17542" name="Freeform 737"/>
                <p:cNvSpPr/>
                <p:nvPr/>
              </p:nvSpPr>
              <p:spPr bwMode="auto">
                <a:xfrm>
                  <a:off x="2922" y="2271"/>
                  <a:ext cx="159" cy="209"/>
                </a:xfrm>
                <a:custGeom>
                  <a:avLst/>
                  <a:gdLst>
                    <a:gd name="T0" fmla="*/ 1 w 318"/>
                    <a:gd name="T1" fmla="*/ 1 h 417"/>
                    <a:gd name="T2" fmla="*/ 1 w 318"/>
                    <a:gd name="T3" fmla="*/ 1 h 417"/>
                    <a:gd name="T4" fmla="*/ 1 w 318"/>
                    <a:gd name="T5" fmla="*/ 1 h 417"/>
                    <a:gd name="T6" fmla="*/ 1 w 318"/>
                    <a:gd name="T7" fmla="*/ 0 h 417"/>
                    <a:gd name="T8" fmla="*/ 1 w 318"/>
                    <a:gd name="T9" fmla="*/ 1 h 417"/>
                    <a:gd name="T10" fmla="*/ 1 w 318"/>
                    <a:gd name="T11" fmla="*/ 1 h 417"/>
                    <a:gd name="T12" fmla="*/ 1 w 318"/>
                    <a:gd name="T13" fmla="*/ 1 h 417"/>
                    <a:gd name="T14" fmla="*/ 0 w 318"/>
                    <a:gd name="T15" fmla="*/ 1 h 417"/>
                    <a:gd name="T16" fmla="*/ 1 w 318"/>
                    <a:gd name="T17" fmla="*/ 1 h 417"/>
                    <a:gd name="T18" fmla="*/ 1 w 318"/>
                    <a:gd name="T19" fmla="*/ 1 h 417"/>
                    <a:gd name="T20" fmla="*/ 1 w 318"/>
                    <a:gd name="T21" fmla="*/ 1 h 417"/>
                    <a:gd name="T22" fmla="*/ 1 w 318"/>
                    <a:gd name="T23" fmla="*/ 1 h 4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8"/>
                    <a:gd name="T37" fmla="*/ 0 h 417"/>
                    <a:gd name="T38" fmla="*/ 318 w 318"/>
                    <a:gd name="T39" fmla="*/ 417 h 4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8" h="417">
                      <a:moveTo>
                        <a:pt x="1" y="410"/>
                      </a:moveTo>
                      <a:lnTo>
                        <a:pt x="21" y="413"/>
                      </a:lnTo>
                      <a:lnTo>
                        <a:pt x="318" y="14"/>
                      </a:lnTo>
                      <a:lnTo>
                        <a:pt x="300" y="0"/>
                      </a:lnTo>
                      <a:lnTo>
                        <a:pt x="2" y="399"/>
                      </a:lnTo>
                      <a:lnTo>
                        <a:pt x="22" y="401"/>
                      </a:lnTo>
                      <a:lnTo>
                        <a:pt x="2" y="399"/>
                      </a:lnTo>
                      <a:lnTo>
                        <a:pt x="0" y="407"/>
                      </a:lnTo>
                      <a:lnTo>
                        <a:pt x="5" y="414"/>
                      </a:lnTo>
                      <a:lnTo>
                        <a:pt x="13" y="417"/>
                      </a:lnTo>
                      <a:lnTo>
                        <a:pt x="21" y="413"/>
                      </a:lnTo>
                      <a:lnTo>
                        <a:pt x="1" y="410"/>
                      </a:lnTo>
                      <a:close/>
                    </a:path>
                  </a:pathLst>
                </a:custGeom>
                <a:solidFill>
                  <a:srgbClr val="000000"/>
                </a:solidFill>
                <a:ln w="9525">
                  <a:noFill/>
                  <a:round/>
                </a:ln>
              </p:spPr>
              <p:txBody>
                <a:bodyPr/>
                <a:lstStyle/>
                <a:p>
                  <a:endParaRPr lang="zh-CN" altLang="en-US"/>
                </a:p>
              </p:txBody>
            </p:sp>
            <p:sp>
              <p:nvSpPr>
                <p:cNvPr id="17543" name="Freeform 738"/>
                <p:cNvSpPr/>
                <p:nvPr/>
              </p:nvSpPr>
              <p:spPr bwMode="auto">
                <a:xfrm>
                  <a:off x="2888" y="2399"/>
                  <a:ext cx="44" cy="77"/>
                </a:xfrm>
                <a:custGeom>
                  <a:avLst/>
                  <a:gdLst>
                    <a:gd name="T0" fmla="*/ 0 w 89"/>
                    <a:gd name="T1" fmla="*/ 1 h 154"/>
                    <a:gd name="T2" fmla="*/ 0 w 89"/>
                    <a:gd name="T3" fmla="*/ 1 h 154"/>
                    <a:gd name="T4" fmla="*/ 0 w 89"/>
                    <a:gd name="T5" fmla="*/ 1 h 154"/>
                    <a:gd name="T6" fmla="*/ 0 w 89"/>
                    <a:gd name="T7" fmla="*/ 1 h 154"/>
                    <a:gd name="T8" fmla="*/ 0 w 89"/>
                    <a:gd name="T9" fmla="*/ 1 h 154"/>
                    <a:gd name="T10" fmla="*/ 0 w 89"/>
                    <a:gd name="T11" fmla="*/ 1 h 154"/>
                    <a:gd name="T12" fmla="*/ 0 w 89"/>
                    <a:gd name="T13" fmla="*/ 1 h 154"/>
                    <a:gd name="T14" fmla="*/ 0 w 89"/>
                    <a:gd name="T15" fmla="*/ 0 h 154"/>
                    <a:gd name="T16" fmla="*/ 0 w 89"/>
                    <a:gd name="T17" fmla="*/ 1 h 154"/>
                    <a:gd name="T18" fmla="*/ 0 w 89"/>
                    <a:gd name="T19" fmla="*/ 1 h 154"/>
                    <a:gd name="T20" fmla="*/ 0 w 89"/>
                    <a:gd name="T21" fmla="*/ 1 h 154"/>
                    <a:gd name="T22" fmla="*/ 0 w 89"/>
                    <a:gd name="T23" fmla="*/ 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9"/>
                    <a:gd name="T37" fmla="*/ 0 h 154"/>
                    <a:gd name="T38" fmla="*/ 89 w 89"/>
                    <a:gd name="T39" fmla="*/ 154 h 1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9" h="154">
                      <a:moveTo>
                        <a:pt x="15" y="22"/>
                      </a:moveTo>
                      <a:lnTo>
                        <a:pt x="0" y="16"/>
                      </a:lnTo>
                      <a:lnTo>
                        <a:pt x="68" y="154"/>
                      </a:lnTo>
                      <a:lnTo>
                        <a:pt x="89" y="145"/>
                      </a:lnTo>
                      <a:lnTo>
                        <a:pt x="20" y="7"/>
                      </a:lnTo>
                      <a:lnTo>
                        <a:pt x="6" y="2"/>
                      </a:lnTo>
                      <a:lnTo>
                        <a:pt x="20" y="7"/>
                      </a:lnTo>
                      <a:lnTo>
                        <a:pt x="14" y="0"/>
                      </a:lnTo>
                      <a:lnTo>
                        <a:pt x="6" y="2"/>
                      </a:lnTo>
                      <a:lnTo>
                        <a:pt x="0" y="7"/>
                      </a:lnTo>
                      <a:lnTo>
                        <a:pt x="0" y="16"/>
                      </a:lnTo>
                      <a:lnTo>
                        <a:pt x="15" y="22"/>
                      </a:lnTo>
                      <a:close/>
                    </a:path>
                  </a:pathLst>
                </a:custGeom>
                <a:solidFill>
                  <a:srgbClr val="000000"/>
                </a:solidFill>
                <a:ln w="9525">
                  <a:noFill/>
                  <a:round/>
                </a:ln>
              </p:spPr>
              <p:txBody>
                <a:bodyPr/>
                <a:lstStyle/>
                <a:p>
                  <a:endParaRPr lang="zh-CN" altLang="en-US"/>
                </a:p>
              </p:txBody>
            </p:sp>
            <p:sp>
              <p:nvSpPr>
                <p:cNvPr id="17544" name="Freeform 739"/>
                <p:cNvSpPr/>
                <p:nvPr/>
              </p:nvSpPr>
              <p:spPr bwMode="auto">
                <a:xfrm>
                  <a:off x="2578" y="2400"/>
                  <a:ext cx="317" cy="162"/>
                </a:xfrm>
                <a:custGeom>
                  <a:avLst/>
                  <a:gdLst>
                    <a:gd name="T0" fmla="*/ 0 w 634"/>
                    <a:gd name="T1" fmla="*/ 1 h 324"/>
                    <a:gd name="T2" fmla="*/ 1 w 634"/>
                    <a:gd name="T3" fmla="*/ 1 h 324"/>
                    <a:gd name="T4" fmla="*/ 1 w 634"/>
                    <a:gd name="T5" fmla="*/ 1 h 324"/>
                    <a:gd name="T6" fmla="*/ 1 w 634"/>
                    <a:gd name="T7" fmla="*/ 0 h 324"/>
                    <a:gd name="T8" fmla="*/ 1 w 634"/>
                    <a:gd name="T9" fmla="*/ 1 h 324"/>
                    <a:gd name="T10" fmla="*/ 1 w 634"/>
                    <a:gd name="T11" fmla="*/ 1 h 324"/>
                    <a:gd name="T12" fmla="*/ 1 w 634"/>
                    <a:gd name="T13" fmla="*/ 1 h 324"/>
                    <a:gd name="T14" fmla="*/ 0 w 634"/>
                    <a:gd name="T15" fmla="*/ 1 h 324"/>
                    <a:gd name="T16" fmla="*/ 0 w 634"/>
                    <a:gd name="T17" fmla="*/ 1 h 324"/>
                    <a:gd name="T18" fmla="*/ 1 w 634"/>
                    <a:gd name="T19" fmla="*/ 1 h 324"/>
                    <a:gd name="T20" fmla="*/ 1 w 634"/>
                    <a:gd name="T21" fmla="*/ 1 h 324"/>
                    <a:gd name="T22" fmla="*/ 0 w 634"/>
                    <a:gd name="T23" fmla="*/ 1 h 3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4"/>
                    <a:gd name="T37" fmla="*/ 0 h 324"/>
                    <a:gd name="T38" fmla="*/ 634 w 634"/>
                    <a:gd name="T39" fmla="*/ 324 h 3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4" h="324">
                      <a:moveTo>
                        <a:pt x="0" y="318"/>
                      </a:moveTo>
                      <a:lnTo>
                        <a:pt x="15" y="324"/>
                      </a:lnTo>
                      <a:lnTo>
                        <a:pt x="634" y="20"/>
                      </a:lnTo>
                      <a:lnTo>
                        <a:pt x="625" y="0"/>
                      </a:lnTo>
                      <a:lnTo>
                        <a:pt x="6" y="303"/>
                      </a:lnTo>
                      <a:lnTo>
                        <a:pt x="20" y="309"/>
                      </a:lnTo>
                      <a:lnTo>
                        <a:pt x="6" y="303"/>
                      </a:lnTo>
                      <a:lnTo>
                        <a:pt x="0" y="310"/>
                      </a:lnTo>
                      <a:lnTo>
                        <a:pt x="0" y="318"/>
                      </a:lnTo>
                      <a:lnTo>
                        <a:pt x="6" y="324"/>
                      </a:lnTo>
                      <a:lnTo>
                        <a:pt x="15" y="324"/>
                      </a:lnTo>
                      <a:lnTo>
                        <a:pt x="0" y="318"/>
                      </a:lnTo>
                      <a:close/>
                    </a:path>
                  </a:pathLst>
                </a:custGeom>
                <a:solidFill>
                  <a:srgbClr val="000000"/>
                </a:solidFill>
                <a:ln w="9525">
                  <a:noFill/>
                  <a:round/>
                </a:ln>
              </p:spPr>
              <p:txBody>
                <a:bodyPr/>
                <a:lstStyle/>
                <a:p>
                  <a:endParaRPr lang="zh-CN" altLang="en-US"/>
                </a:p>
              </p:txBody>
            </p:sp>
            <p:sp>
              <p:nvSpPr>
                <p:cNvPr id="17545" name="Freeform 740"/>
                <p:cNvSpPr/>
                <p:nvPr/>
              </p:nvSpPr>
              <p:spPr bwMode="auto">
                <a:xfrm>
                  <a:off x="2544" y="2482"/>
                  <a:ext cx="45" cy="77"/>
                </a:xfrm>
                <a:custGeom>
                  <a:avLst/>
                  <a:gdLst>
                    <a:gd name="T0" fmla="*/ 1 w 88"/>
                    <a:gd name="T1" fmla="*/ 1 h 154"/>
                    <a:gd name="T2" fmla="*/ 0 w 88"/>
                    <a:gd name="T3" fmla="*/ 1 h 154"/>
                    <a:gd name="T4" fmla="*/ 1 w 88"/>
                    <a:gd name="T5" fmla="*/ 1 h 154"/>
                    <a:gd name="T6" fmla="*/ 1 w 88"/>
                    <a:gd name="T7" fmla="*/ 1 h 154"/>
                    <a:gd name="T8" fmla="*/ 1 w 88"/>
                    <a:gd name="T9" fmla="*/ 1 h 154"/>
                    <a:gd name="T10" fmla="*/ 1 w 88"/>
                    <a:gd name="T11" fmla="*/ 1 h 154"/>
                    <a:gd name="T12" fmla="*/ 1 w 88"/>
                    <a:gd name="T13" fmla="*/ 1 h 154"/>
                    <a:gd name="T14" fmla="*/ 1 w 88"/>
                    <a:gd name="T15" fmla="*/ 0 h 154"/>
                    <a:gd name="T16" fmla="*/ 1 w 88"/>
                    <a:gd name="T17" fmla="*/ 1 h 154"/>
                    <a:gd name="T18" fmla="*/ 0 w 88"/>
                    <a:gd name="T19" fmla="*/ 1 h 154"/>
                    <a:gd name="T20" fmla="*/ 0 w 88"/>
                    <a:gd name="T21" fmla="*/ 1 h 154"/>
                    <a:gd name="T22" fmla="*/ 1 w 88"/>
                    <a:gd name="T23" fmla="*/ 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8"/>
                    <a:gd name="T37" fmla="*/ 0 h 154"/>
                    <a:gd name="T38" fmla="*/ 88 w 88"/>
                    <a:gd name="T39" fmla="*/ 154 h 1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8" h="154">
                      <a:moveTo>
                        <a:pt x="5" y="1"/>
                      </a:moveTo>
                      <a:lnTo>
                        <a:pt x="0" y="16"/>
                      </a:lnTo>
                      <a:lnTo>
                        <a:pt x="68" y="154"/>
                      </a:lnTo>
                      <a:lnTo>
                        <a:pt x="88" y="145"/>
                      </a:lnTo>
                      <a:lnTo>
                        <a:pt x="20" y="7"/>
                      </a:lnTo>
                      <a:lnTo>
                        <a:pt x="14" y="22"/>
                      </a:lnTo>
                      <a:lnTo>
                        <a:pt x="20" y="7"/>
                      </a:lnTo>
                      <a:lnTo>
                        <a:pt x="13" y="0"/>
                      </a:lnTo>
                      <a:lnTo>
                        <a:pt x="5" y="1"/>
                      </a:lnTo>
                      <a:lnTo>
                        <a:pt x="0" y="7"/>
                      </a:lnTo>
                      <a:lnTo>
                        <a:pt x="0" y="16"/>
                      </a:lnTo>
                      <a:lnTo>
                        <a:pt x="5" y="1"/>
                      </a:lnTo>
                      <a:close/>
                    </a:path>
                  </a:pathLst>
                </a:custGeom>
                <a:solidFill>
                  <a:srgbClr val="000000"/>
                </a:solidFill>
                <a:ln w="9525">
                  <a:noFill/>
                  <a:round/>
                </a:ln>
              </p:spPr>
              <p:txBody>
                <a:bodyPr/>
                <a:lstStyle/>
                <a:p>
                  <a:endParaRPr lang="zh-CN" altLang="en-US"/>
                </a:p>
              </p:txBody>
            </p:sp>
            <p:sp>
              <p:nvSpPr>
                <p:cNvPr id="17546" name="Freeform 741"/>
                <p:cNvSpPr/>
                <p:nvPr/>
              </p:nvSpPr>
              <p:spPr bwMode="auto">
                <a:xfrm>
                  <a:off x="2547" y="2331"/>
                  <a:ext cx="319" cy="162"/>
                </a:xfrm>
                <a:custGeom>
                  <a:avLst/>
                  <a:gdLst>
                    <a:gd name="T0" fmla="*/ 1 w 637"/>
                    <a:gd name="T1" fmla="*/ 1 h 324"/>
                    <a:gd name="T2" fmla="*/ 1 w 637"/>
                    <a:gd name="T3" fmla="*/ 0 h 324"/>
                    <a:gd name="T4" fmla="*/ 0 w 637"/>
                    <a:gd name="T5" fmla="*/ 1 h 324"/>
                    <a:gd name="T6" fmla="*/ 1 w 637"/>
                    <a:gd name="T7" fmla="*/ 1 h 324"/>
                    <a:gd name="T8" fmla="*/ 1 w 637"/>
                    <a:gd name="T9" fmla="*/ 1 h 324"/>
                    <a:gd name="T10" fmla="*/ 1 w 637"/>
                    <a:gd name="T11" fmla="*/ 1 h 324"/>
                    <a:gd name="T12" fmla="*/ 1 w 637"/>
                    <a:gd name="T13" fmla="*/ 1 h 324"/>
                    <a:gd name="T14" fmla="*/ 1 w 637"/>
                    <a:gd name="T15" fmla="*/ 1 h 324"/>
                    <a:gd name="T16" fmla="*/ 1 w 637"/>
                    <a:gd name="T17" fmla="*/ 1 h 324"/>
                    <a:gd name="T18" fmla="*/ 1 w 637"/>
                    <a:gd name="T19" fmla="*/ 0 h 324"/>
                    <a:gd name="T20" fmla="*/ 1 w 637"/>
                    <a:gd name="T21" fmla="*/ 0 h 324"/>
                    <a:gd name="T22" fmla="*/ 1 w 637"/>
                    <a:gd name="T23" fmla="*/ 1 h 3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7"/>
                    <a:gd name="T37" fmla="*/ 0 h 324"/>
                    <a:gd name="T38" fmla="*/ 637 w 637"/>
                    <a:gd name="T39" fmla="*/ 324 h 3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7" h="324">
                      <a:moveTo>
                        <a:pt x="616" y="15"/>
                      </a:moveTo>
                      <a:lnTo>
                        <a:pt x="622" y="0"/>
                      </a:lnTo>
                      <a:lnTo>
                        <a:pt x="0" y="303"/>
                      </a:lnTo>
                      <a:lnTo>
                        <a:pt x="9" y="324"/>
                      </a:lnTo>
                      <a:lnTo>
                        <a:pt x="631" y="20"/>
                      </a:lnTo>
                      <a:lnTo>
                        <a:pt x="636" y="5"/>
                      </a:lnTo>
                      <a:lnTo>
                        <a:pt x="631" y="20"/>
                      </a:lnTo>
                      <a:lnTo>
                        <a:pt x="637" y="13"/>
                      </a:lnTo>
                      <a:lnTo>
                        <a:pt x="636" y="5"/>
                      </a:lnTo>
                      <a:lnTo>
                        <a:pt x="631" y="0"/>
                      </a:lnTo>
                      <a:lnTo>
                        <a:pt x="622" y="0"/>
                      </a:lnTo>
                      <a:lnTo>
                        <a:pt x="616" y="15"/>
                      </a:lnTo>
                      <a:close/>
                    </a:path>
                  </a:pathLst>
                </a:custGeom>
                <a:solidFill>
                  <a:srgbClr val="000000"/>
                </a:solidFill>
                <a:ln w="9525">
                  <a:noFill/>
                  <a:round/>
                </a:ln>
              </p:spPr>
              <p:txBody>
                <a:bodyPr/>
                <a:lstStyle/>
                <a:p>
                  <a:endParaRPr lang="zh-CN" altLang="en-US"/>
                </a:p>
              </p:txBody>
            </p:sp>
            <p:sp>
              <p:nvSpPr>
                <p:cNvPr id="17547" name="Freeform 742"/>
                <p:cNvSpPr/>
                <p:nvPr/>
              </p:nvSpPr>
              <p:spPr bwMode="auto">
                <a:xfrm>
                  <a:off x="2823" y="2261"/>
                  <a:ext cx="42" cy="77"/>
                </a:xfrm>
                <a:custGeom>
                  <a:avLst/>
                  <a:gdLst>
                    <a:gd name="T0" fmla="*/ 1 w 84"/>
                    <a:gd name="T1" fmla="*/ 0 h 156"/>
                    <a:gd name="T2" fmla="*/ 0 w 84"/>
                    <a:gd name="T3" fmla="*/ 0 h 156"/>
                    <a:gd name="T4" fmla="*/ 1 w 84"/>
                    <a:gd name="T5" fmla="*/ 0 h 156"/>
                    <a:gd name="T6" fmla="*/ 1 w 84"/>
                    <a:gd name="T7" fmla="*/ 0 h 156"/>
                    <a:gd name="T8" fmla="*/ 1 w 84"/>
                    <a:gd name="T9" fmla="*/ 0 h 156"/>
                    <a:gd name="T10" fmla="*/ 1 w 84"/>
                    <a:gd name="T11" fmla="*/ 0 h 156"/>
                    <a:gd name="T12" fmla="*/ 1 w 84"/>
                    <a:gd name="T13" fmla="*/ 0 h 156"/>
                    <a:gd name="T14" fmla="*/ 1 w 84"/>
                    <a:gd name="T15" fmla="*/ 0 h 156"/>
                    <a:gd name="T16" fmla="*/ 1 w 84"/>
                    <a:gd name="T17" fmla="*/ 0 h 156"/>
                    <a:gd name="T18" fmla="*/ 0 w 84"/>
                    <a:gd name="T19" fmla="*/ 0 h 156"/>
                    <a:gd name="T20" fmla="*/ 0 w 84"/>
                    <a:gd name="T21" fmla="*/ 0 h 156"/>
                    <a:gd name="T22" fmla="*/ 1 w 84"/>
                    <a:gd name="T23" fmla="*/ 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10" y="0"/>
                      </a:moveTo>
                      <a:lnTo>
                        <a:pt x="0" y="16"/>
                      </a:lnTo>
                      <a:lnTo>
                        <a:pt x="64" y="156"/>
                      </a:lnTo>
                      <a:lnTo>
                        <a:pt x="84" y="146"/>
                      </a:lnTo>
                      <a:lnTo>
                        <a:pt x="21" y="7"/>
                      </a:lnTo>
                      <a:lnTo>
                        <a:pt x="10" y="23"/>
                      </a:lnTo>
                      <a:lnTo>
                        <a:pt x="21" y="7"/>
                      </a:lnTo>
                      <a:lnTo>
                        <a:pt x="14" y="0"/>
                      </a:lnTo>
                      <a:lnTo>
                        <a:pt x="6" y="1"/>
                      </a:lnTo>
                      <a:lnTo>
                        <a:pt x="0" y="7"/>
                      </a:lnTo>
                      <a:lnTo>
                        <a:pt x="0" y="16"/>
                      </a:lnTo>
                      <a:lnTo>
                        <a:pt x="10" y="0"/>
                      </a:lnTo>
                      <a:close/>
                    </a:path>
                  </a:pathLst>
                </a:custGeom>
                <a:solidFill>
                  <a:srgbClr val="000000"/>
                </a:solidFill>
                <a:ln w="9525">
                  <a:noFill/>
                  <a:round/>
                </a:ln>
              </p:spPr>
              <p:txBody>
                <a:bodyPr/>
                <a:lstStyle/>
                <a:p>
                  <a:endParaRPr lang="zh-CN" altLang="en-US"/>
                </a:p>
              </p:txBody>
            </p:sp>
            <p:sp>
              <p:nvSpPr>
                <p:cNvPr id="17548" name="Freeform 743"/>
                <p:cNvSpPr/>
                <p:nvPr/>
              </p:nvSpPr>
              <p:spPr bwMode="auto">
                <a:xfrm>
                  <a:off x="2828" y="2261"/>
                  <a:ext cx="254" cy="19"/>
                </a:xfrm>
                <a:custGeom>
                  <a:avLst/>
                  <a:gdLst>
                    <a:gd name="T0" fmla="*/ 1 w 508"/>
                    <a:gd name="T1" fmla="*/ 0 h 39"/>
                    <a:gd name="T2" fmla="*/ 1 w 508"/>
                    <a:gd name="T3" fmla="*/ 0 h 39"/>
                    <a:gd name="T4" fmla="*/ 0 w 508"/>
                    <a:gd name="T5" fmla="*/ 0 h 39"/>
                    <a:gd name="T6" fmla="*/ 0 w 508"/>
                    <a:gd name="T7" fmla="*/ 0 h 39"/>
                    <a:gd name="T8" fmla="*/ 1 w 508"/>
                    <a:gd name="T9" fmla="*/ 0 h 39"/>
                    <a:gd name="T10" fmla="*/ 1 w 508"/>
                    <a:gd name="T11" fmla="*/ 0 h 39"/>
                    <a:gd name="T12" fmla="*/ 1 w 508"/>
                    <a:gd name="T13" fmla="*/ 0 h 39"/>
                    <a:gd name="T14" fmla="*/ 1 w 508"/>
                    <a:gd name="T15" fmla="*/ 0 h 39"/>
                    <a:gd name="T16" fmla="*/ 1 w 508"/>
                    <a:gd name="T17" fmla="*/ 0 h 39"/>
                    <a:gd name="T18" fmla="*/ 1 w 508"/>
                    <a:gd name="T19" fmla="*/ 0 h 39"/>
                    <a:gd name="T20" fmla="*/ 1 w 508"/>
                    <a:gd name="T21" fmla="*/ 0 h 39"/>
                    <a:gd name="T22" fmla="*/ 1 w 508"/>
                    <a:gd name="T23" fmla="*/ 0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8"/>
                    <a:gd name="T37" fmla="*/ 0 h 39"/>
                    <a:gd name="T38" fmla="*/ 508 w 508"/>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8" h="39">
                      <a:moveTo>
                        <a:pt x="505" y="35"/>
                      </a:moveTo>
                      <a:lnTo>
                        <a:pt x="496" y="16"/>
                      </a:lnTo>
                      <a:lnTo>
                        <a:pt x="0" y="0"/>
                      </a:lnTo>
                      <a:lnTo>
                        <a:pt x="0" y="23"/>
                      </a:lnTo>
                      <a:lnTo>
                        <a:pt x="496" y="39"/>
                      </a:lnTo>
                      <a:lnTo>
                        <a:pt x="487" y="21"/>
                      </a:lnTo>
                      <a:lnTo>
                        <a:pt x="496" y="39"/>
                      </a:lnTo>
                      <a:lnTo>
                        <a:pt x="504" y="36"/>
                      </a:lnTo>
                      <a:lnTo>
                        <a:pt x="508" y="28"/>
                      </a:lnTo>
                      <a:lnTo>
                        <a:pt x="504" y="20"/>
                      </a:lnTo>
                      <a:lnTo>
                        <a:pt x="496" y="16"/>
                      </a:lnTo>
                      <a:lnTo>
                        <a:pt x="505" y="35"/>
                      </a:lnTo>
                      <a:close/>
                    </a:path>
                  </a:pathLst>
                </a:custGeom>
                <a:solidFill>
                  <a:srgbClr val="000000"/>
                </a:solidFill>
                <a:ln w="9525">
                  <a:noFill/>
                  <a:round/>
                </a:ln>
              </p:spPr>
              <p:txBody>
                <a:bodyPr/>
                <a:lstStyle/>
                <a:p>
                  <a:endParaRPr lang="zh-CN" altLang="en-US"/>
                </a:p>
              </p:txBody>
            </p:sp>
            <p:sp>
              <p:nvSpPr>
                <p:cNvPr id="17549" name="Freeform 759"/>
                <p:cNvSpPr/>
                <p:nvPr/>
              </p:nvSpPr>
              <p:spPr bwMode="auto">
                <a:xfrm>
                  <a:off x="2387" y="1424"/>
                  <a:ext cx="658" cy="664"/>
                </a:xfrm>
                <a:custGeom>
                  <a:avLst/>
                  <a:gdLst>
                    <a:gd name="T0" fmla="*/ 0 w 1317"/>
                    <a:gd name="T1" fmla="*/ 1 h 1326"/>
                    <a:gd name="T2" fmla="*/ 0 w 1317"/>
                    <a:gd name="T3" fmla="*/ 1 h 1326"/>
                    <a:gd name="T4" fmla="*/ 0 w 1317"/>
                    <a:gd name="T5" fmla="*/ 1 h 1326"/>
                    <a:gd name="T6" fmla="*/ 0 w 1317"/>
                    <a:gd name="T7" fmla="*/ 1 h 1326"/>
                    <a:gd name="T8" fmla="*/ 0 w 1317"/>
                    <a:gd name="T9" fmla="*/ 1 h 1326"/>
                    <a:gd name="T10" fmla="*/ 0 w 1317"/>
                    <a:gd name="T11" fmla="*/ 1 h 1326"/>
                    <a:gd name="T12" fmla="*/ 0 w 1317"/>
                    <a:gd name="T13" fmla="*/ 1 h 1326"/>
                    <a:gd name="T14" fmla="*/ 0 w 1317"/>
                    <a:gd name="T15" fmla="*/ 1 h 1326"/>
                    <a:gd name="T16" fmla="*/ 0 w 1317"/>
                    <a:gd name="T17" fmla="*/ 1 h 1326"/>
                    <a:gd name="T18" fmla="*/ 0 w 1317"/>
                    <a:gd name="T19" fmla="*/ 1 h 1326"/>
                    <a:gd name="T20" fmla="*/ 0 w 1317"/>
                    <a:gd name="T21" fmla="*/ 1 h 1326"/>
                    <a:gd name="T22" fmla="*/ 0 w 1317"/>
                    <a:gd name="T23" fmla="*/ 1 h 1326"/>
                    <a:gd name="T24" fmla="*/ 0 w 1317"/>
                    <a:gd name="T25" fmla="*/ 1 h 1326"/>
                    <a:gd name="T26" fmla="*/ 0 w 1317"/>
                    <a:gd name="T27" fmla="*/ 1 h 1326"/>
                    <a:gd name="T28" fmla="*/ 0 w 1317"/>
                    <a:gd name="T29" fmla="*/ 1 h 1326"/>
                    <a:gd name="T30" fmla="*/ 0 w 1317"/>
                    <a:gd name="T31" fmla="*/ 1 h 1326"/>
                    <a:gd name="T32" fmla="*/ 0 w 1317"/>
                    <a:gd name="T33" fmla="*/ 1 h 1326"/>
                    <a:gd name="T34" fmla="*/ 0 w 1317"/>
                    <a:gd name="T35" fmla="*/ 1 h 1326"/>
                    <a:gd name="T36" fmla="*/ 0 w 1317"/>
                    <a:gd name="T37" fmla="*/ 1 h 1326"/>
                    <a:gd name="T38" fmla="*/ 0 w 1317"/>
                    <a:gd name="T39" fmla="*/ 1 h 1326"/>
                    <a:gd name="T40" fmla="*/ 0 w 1317"/>
                    <a:gd name="T41" fmla="*/ 1 h 1326"/>
                    <a:gd name="T42" fmla="*/ 0 w 1317"/>
                    <a:gd name="T43" fmla="*/ 1 h 1326"/>
                    <a:gd name="T44" fmla="*/ 0 w 1317"/>
                    <a:gd name="T45" fmla="*/ 1 h 1326"/>
                    <a:gd name="T46" fmla="*/ 0 w 1317"/>
                    <a:gd name="T47" fmla="*/ 1 h 1326"/>
                    <a:gd name="T48" fmla="*/ 0 w 1317"/>
                    <a:gd name="T49" fmla="*/ 1 h 1326"/>
                    <a:gd name="T50" fmla="*/ 0 w 1317"/>
                    <a:gd name="T51" fmla="*/ 1 h 1326"/>
                    <a:gd name="T52" fmla="*/ 0 w 1317"/>
                    <a:gd name="T53" fmla="*/ 1 h 1326"/>
                    <a:gd name="T54" fmla="*/ 0 w 1317"/>
                    <a:gd name="T55" fmla="*/ 1 h 1326"/>
                    <a:gd name="T56" fmla="*/ 0 w 1317"/>
                    <a:gd name="T57" fmla="*/ 1 h 1326"/>
                    <a:gd name="T58" fmla="*/ 0 w 1317"/>
                    <a:gd name="T59" fmla="*/ 1 h 1326"/>
                    <a:gd name="T60" fmla="*/ 0 w 1317"/>
                    <a:gd name="T61" fmla="*/ 1 h 1326"/>
                    <a:gd name="T62" fmla="*/ 0 w 1317"/>
                    <a:gd name="T63" fmla="*/ 1 h 13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17"/>
                    <a:gd name="T97" fmla="*/ 0 h 1326"/>
                    <a:gd name="T98" fmla="*/ 1317 w 1317"/>
                    <a:gd name="T99" fmla="*/ 1326 h 13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17" h="1326">
                      <a:moveTo>
                        <a:pt x="659" y="0"/>
                      </a:moveTo>
                      <a:lnTo>
                        <a:pt x="726" y="3"/>
                      </a:lnTo>
                      <a:lnTo>
                        <a:pt x="791" y="13"/>
                      </a:lnTo>
                      <a:lnTo>
                        <a:pt x="854" y="29"/>
                      </a:lnTo>
                      <a:lnTo>
                        <a:pt x="914" y="51"/>
                      </a:lnTo>
                      <a:lnTo>
                        <a:pt x="972" y="80"/>
                      </a:lnTo>
                      <a:lnTo>
                        <a:pt x="1026" y="113"/>
                      </a:lnTo>
                      <a:lnTo>
                        <a:pt x="1077" y="151"/>
                      </a:lnTo>
                      <a:lnTo>
                        <a:pt x="1124" y="194"/>
                      </a:lnTo>
                      <a:lnTo>
                        <a:pt x="1166" y="241"/>
                      </a:lnTo>
                      <a:lnTo>
                        <a:pt x="1204" y="293"/>
                      </a:lnTo>
                      <a:lnTo>
                        <a:pt x="1237" y="348"/>
                      </a:lnTo>
                      <a:lnTo>
                        <a:pt x="1265" y="405"/>
                      </a:lnTo>
                      <a:lnTo>
                        <a:pt x="1287" y="466"/>
                      </a:lnTo>
                      <a:lnTo>
                        <a:pt x="1303" y="531"/>
                      </a:lnTo>
                      <a:lnTo>
                        <a:pt x="1313" y="596"/>
                      </a:lnTo>
                      <a:lnTo>
                        <a:pt x="1317" y="664"/>
                      </a:lnTo>
                      <a:lnTo>
                        <a:pt x="1313" y="732"/>
                      </a:lnTo>
                      <a:lnTo>
                        <a:pt x="1303" y="797"/>
                      </a:lnTo>
                      <a:lnTo>
                        <a:pt x="1287" y="861"/>
                      </a:lnTo>
                      <a:lnTo>
                        <a:pt x="1265" y="922"/>
                      </a:lnTo>
                      <a:lnTo>
                        <a:pt x="1237" y="980"/>
                      </a:lnTo>
                      <a:lnTo>
                        <a:pt x="1204" y="1034"/>
                      </a:lnTo>
                      <a:lnTo>
                        <a:pt x="1166" y="1085"/>
                      </a:lnTo>
                      <a:lnTo>
                        <a:pt x="1124" y="1132"/>
                      </a:lnTo>
                      <a:lnTo>
                        <a:pt x="1077" y="1175"/>
                      </a:lnTo>
                      <a:lnTo>
                        <a:pt x="1026" y="1214"/>
                      </a:lnTo>
                      <a:lnTo>
                        <a:pt x="972" y="1246"/>
                      </a:lnTo>
                      <a:lnTo>
                        <a:pt x="914" y="1275"/>
                      </a:lnTo>
                      <a:lnTo>
                        <a:pt x="854" y="1296"/>
                      </a:lnTo>
                      <a:lnTo>
                        <a:pt x="791" y="1312"/>
                      </a:lnTo>
                      <a:lnTo>
                        <a:pt x="726" y="1323"/>
                      </a:lnTo>
                      <a:lnTo>
                        <a:pt x="659" y="1326"/>
                      </a:lnTo>
                      <a:lnTo>
                        <a:pt x="592" y="1323"/>
                      </a:lnTo>
                      <a:lnTo>
                        <a:pt x="527" y="1312"/>
                      </a:lnTo>
                      <a:lnTo>
                        <a:pt x="464" y="1296"/>
                      </a:lnTo>
                      <a:lnTo>
                        <a:pt x="403" y="1275"/>
                      </a:lnTo>
                      <a:lnTo>
                        <a:pt x="345" y="1246"/>
                      </a:lnTo>
                      <a:lnTo>
                        <a:pt x="291" y="1214"/>
                      </a:lnTo>
                      <a:lnTo>
                        <a:pt x="240" y="1175"/>
                      </a:lnTo>
                      <a:lnTo>
                        <a:pt x="194" y="1132"/>
                      </a:lnTo>
                      <a:lnTo>
                        <a:pt x="150" y="1085"/>
                      </a:lnTo>
                      <a:lnTo>
                        <a:pt x="113" y="1034"/>
                      </a:lnTo>
                      <a:lnTo>
                        <a:pt x="80" y="980"/>
                      </a:lnTo>
                      <a:lnTo>
                        <a:pt x="52" y="922"/>
                      </a:lnTo>
                      <a:lnTo>
                        <a:pt x="30" y="861"/>
                      </a:lnTo>
                      <a:lnTo>
                        <a:pt x="14" y="797"/>
                      </a:lnTo>
                      <a:lnTo>
                        <a:pt x="3" y="732"/>
                      </a:lnTo>
                      <a:lnTo>
                        <a:pt x="0" y="664"/>
                      </a:lnTo>
                      <a:lnTo>
                        <a:pt x="3" y="596"/>
                      </a:lnTo>
                      <a:lnTo>
                        <a:pt x="14" y="531"/>
                      </a:lnTo>
                      <a:lnTo>
                        <a:pt x="30" y="466"/>
                      </a:lnTo>
                      <a:lnTo>
                        <a:pt x="52" y="405"/>
                      </a:lnTo>
                      <a:lnTo>
                        <a:pt x="80" y="348"/>
                      </a:lnTo>
                      <a:lnTo>
                        <a:pt x="113" y="293"/>
                      </a:lnTo>
                      <a:lnTo>
                        <a:pt x="150" y="241"/>
                      </a:lnTo>
                      <a:lnTo>
                        <a:pt x="194" y="194"/>
                      </a:lnTo>
                      <a:lnTo>
                        <a:pt x="240" y="151"/>
                      </a:lnTo>
                      <a:lnTo>
                        <a:pt x="291" y="113"/>
                      </a:lnTo>
                      <a:lnTo>
                        <a:pt x="345" y="80"/>
                      </a:lnTo>
                      <a:lnTo>
                        <a:pt x="403" y="51"/>
                      </a:lnTo>
                      <a:lnTo>
                        <a:pt x="464" y="29"/>
                      </a:lnTo>
                      <a:lnTo>
                        <a:pt x="527" y="13"/>
                      </a:lnTo>
                      <a:lnTo>
                        <a:pt x="592" y="3"/>
                      </a:lnTo>
                      <a:lnTo>
                        <a:pt x="659" y="0"/>
                      </a:lnTo>
                      <a:close/>
                    </a:path>
                  </a:pathLst>
                </a:custGeom>
                <a:solidFill>
                  <a:srgbClr val="FFFFFF"/>
                </a:solidFill>
                <a:ln w="9525">
                  <a:noFill/>
                  <a:round/>
                </a:ln>
              </p:spPr>
              <p:txBody>
                <a:bodyPr/>
                <a:lstStyle/>
                <a:p>
                  <a:endParaRPr lang="zh-CN" altLang="en-US"/>
                </a:p>
              </p:txBody>
            </p:sp>
            <p:sp>
              <p:nvSpPr>
                <p:cNvPr id="17550" name="Freeform 760"/>
                <p:cNvSpPr/>
                <p:nvPr/>
              </p:nvSpPr>
              <p:spPr bwMode="auto">
                <a:xfrm>
                  <a:off x="2716" y="1419"/>
                  <a:ext cx="334" cy="338"/>
                </a:xfrm>
                <a:custGeom>
                  <a:avLst/>
                  <a:gdLst>
                    <a:gd name="T0" fmla="*/ 1 w 668"/>
                    <a:gd name="T1" fmla="*/ 1 h 675"/>
                    <a:gd name="T2" fmla="*/ 1 w 668"/>
                    <a:gd name="T3" fmla="*/ 1 h 675"/>
                    <a:gd name="T4" fmla="*/ 1 w 668"/>
                    <a:gd name="T5" fmla="*/ 1 h 675"/>
                    <a:gd name="T6" fmla="*/ 1 w 668"/>
                    <a:gd name="T7" fmla="*/ 1 h 675"/>
                    <a:gd name="T8" fmla="*/ 1 w 668"/>
                    <a:gd name="T9" fmla="*/ 1 h 675"/>
                    <a:gd name="T10" fmla="*/ 1 w 668"/>
                    <a:gd name="T11" fmla="*/ 1 h 675"/>
                    <a:gd name="T12" fmla="*/ 1 w 668"/>
                    <a:gd name="T13" fmla="*/ 1 h 675"/>
                    <a:gd name="T14" fmla="*/ 1 w 668"/>
                    <a:gd name="T15" fmla="*/ 1 h 675"/>
                    <a:gd name="T16" fmla="*/ 1 w 668"/>
                    <a:gd name="T17" fmla="*/ 1 h 675"/>
                    <a:gd name="T18" fmla="*/ 1 w 668"/>
                    <a:gd name="T19" fmla="*/ 1 h 675"/>
                    <a:gd name="T20" fmla="*/ 1 w 668"/>
                    <a:gd name="T21" fmla="*/ 1 h 675"/>
                    <a:gd name="T22" fmla="*/ 1 w 668"/>
                    <a:gd name="T23" fmla="*/ 1 h 675"/>
                    <a:gd name="T24" fmla="*/ 1 w 668"/>
                    <a:gd name="T25" fmla="*/ 1 h 675"/>
                    <a:gd name="T26" fmla="*/ 1 w 668"/>
                    <a:gd name="T27" fmla="*/ 1 h 675"/>
                    <a:gd name="T28" fmla="*/ 1 w 668"/>
                    <a:gd name="T29" fmla="*/ 1 h 675"/>
                    <a:gd name="T30" fmla="*/ 1 w 668"/>
                    <a:gd name="T31" fmla="*/ 1 h 675"/>
                    <a:gd name="T32" fmla="*/ 1 w 668"/>
                    <a:gd name="T33" fmla="*/ 1 h 675"/>
                    <a:gd name="T34" fmla="*/ 0 w 668"/>
                    <a:gd name="T35" fmla="*/ 0 h 675"/>
                    <a:gd name="T36" fmla="*/ 0 w 668"/>
                    <a:gd name="T37" fmla="*/ 1 h 675"/>
                    <a:gd name="T38" fmla="*/ 1 w 668"/>
                    <a:gd name="T39" fmla="*/ 1 h 675"/>
                    <a:gd name="T40" fmla="*/ 1 w 668"/>
                    <a:gd name="T41" fmla="*/ 1 h 675"/>
                    <a:gd name="T42" fmla="*/ 1 w 668"/>
                    <a:gd name="T43" fmla="*/ 1 h 675"/>
                    <a:gd name="T44" fmla="*/ 1 w 668"/>
                    <a:gd name="T45" fmla="*/ 1 h 675"/>
                    <a:gd name="T46" fmla="*/ 1 w 668"/>
                    <a:gd name="T47" fmla="*/ 1 h 675"/>
                    <a:gd name="T48" fmla="*/ 1 w 668"/>
                    <a:gd name="T49" fmla="*/ 1 h 675"/>
                    <a:gd name="T50" fmla="*/ 1 w 668"/>
                    <a:gd name="T51" fmla="*/ 1 h 675"/>
                    <a:gd name="T52" fmla="*/ 1 w 668"/>
                    <a:gd name="T53" fmla="*/ 1 h 675"/>
                    <a:gd name="T54" fmla="*/ 1 w 668"/>
                    <a:gd name="T55" fmla="*/ 1 h 675"/>
                    <a:gd name="T56" fmla="*/ 1 w 668"/>
                    <a:gd name="T57" fmla="*/ 1 h 675"/>
                    <a:gd name="T58" fmla="*/ 1 w 668"/>
                    <a:gd name="T59" fmla="*/ 1 h 675"/>
                    <a:gd name="T60" fmla="*/ 1 w 668"/>
                    <a:gd name="T61" fmla="*/ 1 h 675"/>
                    <a:gd name="T62" fmla="*/ 1 w 668"/>
                    <a:gd name="T63" fmla="*/ 1 h 675"/>
                    <a:gd name="T64" fmla="*/ 1 w 668"/>
                    <a:gd name="T65" fmla="*/ 1 h 675"/>
                    <a:gd name="T66" fmla="*/ 1 w 668"/>
                    <a:gd name="T67" fmla="*/ 1 h 675"/>
                    <a:gd name="T68" fmla="*/ 1 w 668"/>
                    <a:gd name="T69" fmla="*/ 1 h 675"/>
                    <a:gd name="T70" fmla="*/ 1 w 668"/>
                    <a:gd name="T71" fmla="*/ 1 h 675"/>
                    <a:gd name="T72" fmla="*/ 1 w 668"/>
                    <a:gd name="T73" fmla="*/ 1 h 6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8"/>
                    <a:gd name="T112" fmla="*/ 0 h 675"/>
                    <a:gd name="T113" fmla="*/ 668 w 668"/>
                    <a:gd name="T114" fmla="*/ 675 h 67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8" h="675">
                      <a:moveTo>
                        <a:pt x="668" y="675"/>
                      </a:moveTo>
                      <a:lnTo>
                        <a:pt x="668" y="675"/>
                      </a:lnTo>
                      <a:lnTo>
                        <a:pt x="664" y="606"/>
                      </a:lnTo>
                      <a:lnTo>
                        <a:pt x="654" y="539"/>
                      </a:lnTo>
                      <a:lnTo>
                        <a:pt x="638" y="474"/>
                      </a:lnTo>
                      <a:lnTo>
                        <a:pt x="617" y="412"/>
                      </a:lnTo>
                      <a:lnTo>
                        <a:pt x="587" y="353"/>
                      </a:lnTo>
                      <a:lnTo>
                        <a:pt x="554" y="298"/>
                      </a:lnTo>
                      <a:lnTo>
                        <a:pt x="515" y="245"/>
                      </a:lnTo>
                      <a:lnTo>
                        <a:pt x="473" y="197"/>
                      </a:lnTo>
                      <a:lnTo>
                        <a:pt x="425" y="154"/>
                      </a:lnTo>
                      <a:lnTo>
                        <a:pt x="373" y="115"/>
                      </a:lnTo>
                      <a:lnTo>
                        <a:pt x="319" y="82"/>
                      </a:lnTo>
                      <a:lnTo>
                        <a:pt x="260" y="52"/>
                      </a:lnTo>
                      <a:lnTo>
                        <a:pt x="198" y="30"/>
                      </a:lnTo>
                      <a:lnTo>
                        <a:pt x="134" y="14"/>
                      </a:lnTo>
                      <a:lnTo>
                        <a:pt x="68" y="4"/>
                      </a:lnTo>
                      <a:lnTo>
                        <a:pt x="0" y="0"/>
                      </a:lnTo>
                      <a:lnTo>
                        <a:pt x="0" y="21"/>
                      </a:lnTo>
                      <a:lnTo>
                        <a:pt x="66" y="24"/>
                      </a:lnTo>
                      <a:lnTo>
                        <a:pt x="130" y="35"/>
                      </a:lnTo>
                      <a:lnTo>
                        <a:pt x="191" y="51"/>
                      </a:lnTo>
                      <a:lnTo>
                        <a:pt x="251" y="73"/>
                      </a:lnTo>
                      <a:lnTo>
                        <a:pt x="308" y="100"/>
                      </a:lnTo>
                      <a:lnTo>
                        <a:pt x="361" y="134"/>
                      </a:lnTo>
                      <a:lnTo>
                        <a:pt x="411" y="170"/>
                      </a:lnTo>
                      <a:lnTo>
                        <a:pt x="457" y="213"/>
                      </a:lnTo>
                      <a:lnTo>
                        <a:pt x="499" y="259"/>
                      </a:lnTo>
                      <a:lnTo>
                        <a:pt x="536" y="309"/>
                      </a:lnTo>
                      <a:lnTo>
                        <a:pt x="569" y="365"/>
                      </a:lnTo>
                      <a:lnTo>
                        <a:pt x="596" y="421"/>
                      </a:lnTo>
                      <a:lnTo>
                        <a:pt x="618" y="481"/>
                      </a:lnTo>
                      <a:lnTo>
                        <a:pt x="634" y="544"/>
                      </a:lnTo>
                      <a:lnTo>
                        <a:pt x="644" y="608"/>
                      </a:lnTo>
                      <a:lnTo>
                        <a:pt x="647" y="675"/>
                      </a:lnTo>
                      <a:lnTo>
                        <a:pt x="668" y="675"/>
                      </a:lnTo>
                      <a:close/>
                    </a:path>
                  </a:pathLst>
                </a:custGeom>
                <a:solidFill>
                  <a:srgbClr val="000000"/>
                </a:solidFill>
                <a:ln w="9525">
                  <a:noFill/>
                  <a:round/>
                </a:ln>
              </p:spPr>
              <p:txBody>
                <a:bodyPr/>
                <a:lstStyle/>
                <a:p>
                  <a:endParaRPr lang="zh-CN" altLang="en-US"/>
                </a:p>
              </p:txBody>
            </p:sp>
            <p:sp>
              <p:nvSpPr>
                <p:cNvPr id="17551" name="Freeform 761"/>
                <p:cNvSpPr/>
                <p:nvPr/>
              </p:nvSpPr>
              <p:spPr bwMode="auto">
                <a:xfrm>
                  <a:off x="2716" y="1757"/>
                  <a:ext cx="334" cy="336"/>
                </a:xfrm>
                <a:custGeom>
                  <a:avLst/>
                  <a:gdLst>
                    <a:gd name="T0" fmla="*/ 0 w 668"/>
                    <a:gd name="T1" fmla="*/ 0 h 673"/>
                    <a:gd name="T2" fmla="*/ 0 w 668"/>
                    <a:gd name="T3" fmla="*/ 0 h 673"/>
                    <a:gd name="T4" fmla="*/ 1 w 668"/>
                    <a:gd name="T5" fmla="*/ 0 h 673"/>
                    <a:gd name="T6" fmla="*/ 1 w 668"/>
                    <a:gd name="T7" fmla="*/ 0 h 673"/>
                    <a:gd name="T8" fmla="*/ 1 w 668"/>
                    <a:gd name="T9" fmla="*/ 0 h 673"/>
                    <a:gd name="T10" fmla="*/ 1 w 668"/>
                    <a:gd name="T11" fmla="*/ 0 h 673"/>
                    <a:gd name="T12" fmla="*/ 1 w 668"/>
                    <a:gd name="T13" fmla="*/ 0 h 673"/>
                    <a:gd name="T14" fmla="*/ 1 w 668"/>
                    <a:gd name="T15" fmla="*/ 0 h 673"/>
                    <a:gd name="T16" fmla="*/ 1 w 668"/>
                    <a:gd name="T17" fmla="*/ 0 h 673"/>
                    <a:gd name="T18" fmla="*/ 1 w 668"/>
                    <a:gd name="T19" fmla="*/ 0 h 673"/>
                    <a:gd name="T20" fmla="*/ 1 w 668"/>
                    <a:gd name="T21" fmla="*/ 0 h 673"/>
                    <a:gd name="T22" fmla="*/ 1 w 668"/>
                    <a:gd name="T23" fmla="*/ 0 h 673"/>
                    <a:gd name="T24" fmla="*/ 1 w 668"/>
                    <a:gd name="T25" fmla="*/ 0 h 673"/>
                    <a:gd name="T26" fmla="*/ 1 w 668"/>
                    <a:gd name="T27" fmla="*/ 0 h 673"/>
                    <a:gd name="T28" fmla="*/ 1 w 668"/>
                    <a:gd name="T29" fmla="*/ 0 h 673"/>
                    <a:gd name="T30" fmla="*/ 1 w 668"/>
                    <a:gd name="T31" fmla="*/ 0 h 673"/>
                    <a:gd name="T32" fmla="*/ 1 w 668"/>
                    <a:gd name="T33" fmla="*/ 0 h 673"/>
                    <a:gd name="T34" fmla="*/ 1 w 668"/>
                    <a:gd name="T35" fmla="*/ 0 h 673"/>
                    <a:gd name="T36" fmla="*/ 1 w 668"/>
                    <a:gd name="T37" fmla="*/ 0 h 673"/>
                    <a:gd name="T38" fmla="*/ 1 w 668"/>
                    <a:gd name="T39" fmla="*/ 0 h 673"/>
                    <a:gd name="T40" fmla="*/ 1 w 668"/>
                    <a:gd name="T41" fmla="*/ 0 h 673"/>
                    <a:gd name="T42" fmla="*/ 1 w 668"/>
                    <a:gd name="T43" fmla="*/ 0 h 673"/>
                    <a:gd name="T44" fmla="*/ 1 w 668"/>
                    <a:gd name="T45" fmla="*/ 0 h 673"/>
                    <a:gd name="T46" fmla="*/ 1 w 668"/>
                    <a:gd name="T47" fmla="*/ 0 h 673"/>
                    <a:gd name="T48" fmla="*/ 1 w 668"/>
                    <a:gd name="T49" fmla="*/ 0 h 673"/>
                    <a:gd name="T50" fmla="*/ 1 w 668"/>
                    <a:gd name="T51" fmla="*/ 0 h 673"/>
                    <a:gd name="T52" fmla="*/ 1 w 668"/>
                    <a:gd name="T53" fmla="*/ 0 h 673"/>
                    <a:gd name="T54" fmla="*/ 1 w 668"/>
                    <a:gd name="T55" fmla="*/ 0 h 673"/>
                    <a:gd name="T56" fmla="*/ 1 w 668"/>
                    <a:gd name="T57" fmla="*/ 0 h 673"/>
                    <a:gd name="T58" fmla="*/ 1 w 668"/>
                    <a:gd name="T59" fmla="*/ 0 h 673"/>
                    <a:gd name="T60" fmla="*/ 1 w 668"/>
                    <a:gd name="T61" fmla="*/ 0 h 673"/>
                    <a:gd name="T62" fmla="*/ 1 w 668"/>
                    <a:gd name="T63" fmla="*/ 0 h 673"/>
                    <a:gd name="T64" fmla="*/ 1 w 668"/>
                    <a:gd name="T65" fmla="*/ 0 h 673"/>
                    <a:gd name="T66" fmla="*/ 1 w 668"/>
                    <a:gd name="T67" fmla="*/ 0 h 673"/>
                    <a:gd name="T68" fmla="*/ 0 w 668"/>
                    <a:gd name="T69" fmla="*/ 0 h 673"/>
                    <a:gd name="T70" fmla="*/ 0 w 668"/>
                    <a:gd name="T71" fmla="*/ 0 h 673"/>
                    <a:gd name="T72" fmla="*/ 0 w 668"/>
                    <a:gd name="T73" fmla="*/ 0 h 6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8"/>
                    <a:gd name="T112" fmla="*/ 0 h 673"/>
                    <a:gd name="T113" fmla="*/ 668 w 668"/>
                    <a:gd name="T114" fmla="*/ 673 h 67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8" h="673">
                      <a:moveTo>
                        <a:pt x="0" y="673"/>
                      </a:moveTo>
                      <a:lnTo>
                        <a:pt x="0" y="673"/>
                      </a:lnTo>
                      <a:lnTo>
                        <a:pt x="68" y="669"/>
                      </a:lnTo>
                      <a:lnTo>
                        <a:pt x="134" y="659"/>
                      </a:lnTo>
                      <a:lnTo>
                        <a:pt x="198" y="643"/>
                      </a:lnTo>
                      <a:lnTo>
                        <a:pt x="260" y="621"/>
                      </a:lnTo>
                      <a:lnTo>
                        <a:pt x="318" y="591"/>
                      </a:lnTo>
                      <a:lnTo>
                        <a:pt x="373" y="559"/>
                      </a:lnTo>
                      <a:lnTo>
                        <a:pt x="425" y="519"/>
                      </a:lnTo>
                      <a:lnTo>
                        <a:pt x="473" y="476"/>
                      </a:lnTo>
                      <a:lnTo>
                        <a:pt x="515" y="428"/>
                      </a:lnTo>
                      <a:lnTo>
                        <a:pt x="554" y="376"/>
                      </a:lnTo>
                      <a:lnTo>
                        <a:pt x="587" y="322"/>
                      </a:lnTo>
                      <a:lnTo>
                        <a:pt x="617" y="262"/>
                      </a:lnTo>
                      <a:lnTo>
                        <a:pt x="638" y="200"/>
                      </a:lnTo>
                      <a:lnTo>
                        <a:pt x="654" y="136"/>
                      </a:lnTo>
                      <a:lnTo>
                        <a:pt x="664" y="69"/>
                      </a:lnTo>
                      <a:lnTo>
                        <a:pt x="668" y="0"/>
                      </a:lnTo>
                      <a:lnTo>
                        <a:pt x="647" y="0"/>
                      </a:lnTo>
                      <a:lnTo>
                        <a:pt x="644" y="67"/>
                      </a:lnTo>
                      <a:lnTo>
                        <a:pt x="634" y="131"/>
                      </a:lnTo>
                      <a:lnTo>
                        <a:pt x="618" y="193"/>
                      </a:lnTo>
                      <a:lnTo>
                        <a:pt x="596" y="253"/>
                      </a:lnTo>
                      <a:lnTo>
                        <a:pt x="569" y="310"/>
                      </a:lnTo>
                      <a:lnTo>
                        <a:pt x="536" y="365"/>
                      </a:lnTo>
                      <a:lnTo>
                        <a:pt x="499" y="414"/>
                      </a:lnTo>
                      <a:lnTo>
                        <a:pt x="457" y="460"/>
                      </a:lnTo>
                      <a:lnTo>
                        <a:pt x="411" y="502"/>
                      </a:lnTo>
                      <a:lnTo>
                        <a:pt x="361" y="540"/>
                      </a:lnTo>
                      <a:lnTo>
                        <a:pt x="309" y="573"/>
                      </a:lnTo>
                      <a:lnTo>
                        <a:pt x="251" y="600"/>
                      </a:lnTo>
                      <a:lnTo>
                        <a:pt x="191" y="622"/>
                      </a:lnTo>
                      <a:lnTo>
                        <a:pt x="130" y="638"/>
                      </a:lnTo>
                      <a:lnTo>
                        <a:pt x="66" y="648"/>
                      </a:lnTo>
                      <a:lnTo>
                        <a:pt x="0" y="652"/>
                      </a:lnTo>
                      <a:lnTo>
                        <a:pt x="0" y="673"/>
                      </a:lnTo>
                      <a:close/>
                    </a:path>
                  </a:pathLst>
                </a:custGeom>
                <a:solidFill>
                  <a:srgbClr val="000000"/>
                </a:solidFill>
                <a:ln w="9525">
                  <a:noFill/>
                  <a:round/>
                </a:ln>
              </p:spPr>
              <p:txBody>
                <a:bodyPr/>
                <a:lstStyle/>
                <a:p>
                  <a:endParaRPr lang="zh-CN" altLang="en-US"/>
                </a:p>
              </p:txBody>
            </p:sp>
            <p:sp>
              <p:nvSpPr>
                <p:cNvPr id="17552" name="Freeform 762"/>
                <p:cNvSpPr/>
                <p:nvPr/>
              </p:nvSpPr>
              <p:spPr bwMode="auto">
                <a:xfrm>
                  <a:off x="2382" y="1757"/>
                  <a:ext cx="334" cy="336"/>
                </a:xfrm>
                <a:custGeom>
                  <a:avLst/>
                  <a:gdLst>
                    <a:gd name="T0" fmla="*/ 0 w 669"/>
                    <a:gd name="T1" fmla="*/ 0 h 673"/>
                    <a:gd name="T2" fmla="*/ 0 w 669"/>
                    <a:gd name="T3" fmla="*/ 0 h 673"/>
                    <a:gd name="T4" fmla="*/ 0 w 669"/>
                    <a:gd name="T5" fmla="*/ 0 h 673"/>
                    <a:gd name="T6" fmla="*/ 0 w 669"/>
                    <a:gd name="T7" fmla="*/ 0 h 673"/>
                    <a:gd name="T8" fmla="*/ 0 w 669"/>
                    <a:gd name="T9" fmla="*/ 0 h 673"/>
                    <a:gd name="T10" fmla="*/ 0 w 669"/>
                    <a:gd name="T11" fmla="*/ 0 h 673"/>
                    <a:gd name="T12" fmla="*/ 0 w 669"/>
                    <a:gd name="T13" fmla="*/ 0 h 673"/>
                    <a:gd name="T14" fmla="*/ 0 w 669"/>
                    <a:gd name="T15" fmla="*/ 0 h 673"/>
                    <a:gd name="T16" fmla="*/ 0 w 669"/>
                    <a:gd name="T17" fmla="*/ 0 h 673"/>
                    <a:gd name="T18" fmla="*/ 0 w 669"/>
                    <a:gd name="T19" fmla="*/ 0 h 673"/>
                    <a:gd name="T20" fmla="*/ 0 w 669"/>
                    <a:gd name="T21" fmla="*/ 0 h 673"/>
                    <a:gd name="T22" fmla="*/ 0 w 669"/>
                    <a:gd name="T23" fmla="*/ 0 h 673"/>
                    <a:gd name="T24" fmla="*/ 0 w 669"/>
                    <a:gd name="T25" fmla="*/ 0 h 673"/>
                    <a:gd name="T26" fmla="*/ 0 w 669"/>
                    <a:gd name="T27" fmla="*/ 0 h 673"/>
                    <a:gd name="T28" fmla="*/ 0 w 669"/>
                    <a:gd name="T29" fmla="*/ 0 h 673"/>
                    <a:gd name="T30" fmla="*/ 0 w 669"/>
                    <a:gd name="T31" fmla="*/ 0 h 673"/>
                    <a:gd name="T32" fmla="*/ 0 w 669"/>
                    <a:gd name="T33" fmla="*/ 0 h 673"/>
                    <a:gd name="T34" fmla="*/ 0 w 669"/>
                    <a:gd name="T35" fmla="*/ 0 h 673"/>
                    <a:gd name="T36" fmla="*/ 0 w 669"/>
                    <a:gd name="T37" fmla="*/ 0 h 673"/>
                    <a:gd name="T38" fmla="*/ 0 w 669"/>
                    <a:gd name="T39" fmla="*/ 0 h 673"/>
                    <a:gd name="T40" fmla="*/ 0 w 669"/>
                    <a:gd name="T41" fmla="*/ 0 h 673"/>
                    <a:gd name="T42" fmla="*/ 0 w 669"/>
                    <a:gd name="T43" fmla="*/ 0 h 673"/>
                    <a:gd name="T44" fmla="*/ 0 w 669"/>
                    <a:gd name="T45" fmla="*/ 0 h 673"/>
                    <a:gd name="T46" fmla="*/ 0 w 669"/>
                    <a:gd name="T47" fmla="*/ 0 h 673"/>
                    <a:gd name="T48" fmla="*/ 0 w 669"/>
                    <a:gd name="T49" fmla="*/ 0 h 673"/>
                    <a:gd name="T50" fmla="*/ 0 w 669"/>
                    <a:gd name="T51" fmla="*/ 0 h 673"/>
                    <a:gd name="T52" fmla="*/ 0 w 669"/>
                    <a:gd name="T53" fmla="*/ 0 h 673"/>
                    <a:gd name="T54" fmla="*/ 0 w 669"/>
                    <a:gd name="T55" fmla="*/ 0 h 673"/>
                    <a:gd name="T56" fmla="*/ 0 w 669"/>
                    <a:gd name="T57" fmla="*/ 0 h 673"/>
                    <a:gd name="T58" fmla="*/ 0 w 669"/>
                    <a:gd name="T59" fmla="*/ 0 h 673"/>
                    <a:gd name="T60" fmla="*/ 0 w 669"/>
                    <a:gd name="T61" fmla="*/ 0 h 673"/>
                    <a:gd name="T62" fmla="*/ 0 w 669"/>
                    <a:gd name="T63" fmla="*/ 0 h 673"/>
                    <a:gd name="T64" fmla="*/ 0 w 669"/>
                    <a:gd name="T65" fmla="*/ 0 h 673"/>
                    <a:gd name="T66" fmla="*/ 0 w 669"/>
                    <a:gd name="T67" fmla="*/ 0 h 673"/>
                    <a:gd name="T68" fmla="*/ 0 w 669"/>
                    <a:gd name="T69" fmla="*/ 0 h 673"/>
                    <a:gd name="T70" fmla="*/ 0 w 669"/>
                    <a:gd name="T71" fmla="*/ 0 h 673"/>
                    <a:gd name="T72" fmla="*/ 0 w 669"/>
                    <a:gd name="T73" fmla="*/ 0 h 6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9"/>
                    <a:gd name="T112" fmla="*/ 0 h 673"/>
                    <a:gd name="T113" fmla="*/ 669 w 669"/>
                    <a:gd name="T114" fmla="*/ 673 h 67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9" h="673">
                      <a:moveTo>
                        <a:pt x="0" y="0"/>
                      </a:moveTo>
                      <a:lnTo>
                        <a:pt x="0" y="0"/>
                      </a:lnTo>
                      <a:lnTo>
                        <a:pt x="3" y="69"/>
                      </a:lnTo>
                      <a:lnTo>
                        <a:pt x="13" y="136"/>
                      </a:lnTo>
                      <a:lnTo>
                        <a:pt x="29" y="200"/>
                      </a:lnTo>
                      <a:lnTo>
                        <a:pt x="52" y="262"/>
                      </a:lnTo>
                      <a:lnTo>
                        <a:pt x="81" y="321"/>
                      </a:lnTo>
                      <a:lnTo>
                        <a:pt x="114" y="376"/>
                      </a:lnTo>
                      <a:lnTo>
                        <a:pt x="152" y="428"/>
                      </a:lnTo>
                      <a:lnTo>
                        <a:pt x="196" y="476"/>
                      </a:lnTo>
                      <a:lnTo>
                        <a:pt x="244" y="519"/>
                      </a:lnTo>
                      <a:lnTo>
                        <a:pt x="295" y="559"/>
                      </a:lnTo>
                      <a:lnTo>
                        <a:pt x="351" y="591"/>
                      </a:lnTo>
                      <a:lnTo>
                        <a:pt x="409" y="621"/>
                      </a:lnTo>
                      <a:lnTo>
                        <a:pt x="470" y="643"/>
                      </a:lnTo>
                      <a:lnTo>
                        <a:pt x="534" y="659"/>
                      </a:lnTo>
                      <a:lnTo>
                        <a:pt x="600" y="669"/>
                      </a:lnTo>
                      <a:lnTo>
                        <a:pt x="669" y="673"/>
                      </a:lnTo>
                      <a:lnTo>
                        <a:pt x="669" y="652"/>
                      </a:lnTo>
                      <a:lnTo>
                        <a:pt x="603" y="648"/>
                      </a:lnTo>
                      <a:lnTo>
                        <a:pt x="539" y="638"/>
                      </a:lnTo>
                      <a:lnTo>
                        <a:pt x="477" y="622"/>
                      </a:lnTo>
                      <a:lnTo>
                        <a:pt x="418" y="600"/>
                      </a:lnTo>
                      <a:lnTo>
                        <a:pt x="360" y="573"/>
                      </a:lnTo>
                      <a:lnTo>
                        <a:pt x="306" y="540"/>
                      </a:lnTo>
                      <a:lnTo>
                        <a:pt x="257" y="502"/>
                      </a:lnTo>
                      <a:lnTo>
                        <a:pt x="212" y="460"/>
                      </a:lnTo>
                      <a:lnTo>
                        <a:pt x="168" y="414"/>
                      </a:lnTo>
                      <a:lnTo>
                        <a:pt x="132" y="365"/>
                      </a:lnTo>
                      <a:lnTo>
                        <a:pt x="99" y="312"/>
                      </a:lnTo>
                      <a:lnTo>
                        <a:pt x="73" y="253"/>
                      </a:lnTo>
                      <a:lnTo>
                        <a:pt x="50" y="193"/>
                      </a:lnTo>
                      <a:lnTo>
                        <a:pt x="34" y="131"/>
                      </a:lnTo>
                      <a:lnTo>
                        <a:pt x="24" y="67"/>
                      </a:lnTo>
                      <a:lnTo>
                        <a:pt x="20" y="0"/>
                      </a:lnTo>
                      <a:lnTo>
                        <a:pt x="0" y="0"/>
                      </a:lnTo>
                      <a:close/>
                    </a:path>
                  </a:pathLst>
                </a:custGeom>
                <a:solidFill>
                  <a:srgbClr val="000000"/>
                </a:solidFill>
                <a:ln w="9525">
                  <a:noFill/>
                  <a:round/>
                </a:ln>
              </p:spPr>
              <p:txBody>
                <a:bodyPr/>
                <a:lstStyle/>
                <a:p>
                  <a:endParaRPr lang="zh-CN" altLang="en-US"/>
                </a:p>
              </p:txBody>
            </p:sp>
            <p:sp>
              <p:nvSpPr>
                <p:cNvPr id="17553" name="Freeform 763"/>
                <p:cNvSpPr/>
                <p:nvPr/>
              </p:nvSpPr>
              <p:spPr bwMode="auto">
                <a:xfrm>
                  <a:off x="2382" y="1419"/>
                  <a:ext cx="334" cy="338"/>
                </a:xfrm>
                <a:custGeom>
                  <a:avLst/>
                  <a:gdLst>
                    <a:gd name="T0" fmla="*/ 0 w 669"/>
                    <a:gd name="T1" fmla="*/ 0 h 675"/>
                    <a:gd name="T2" fmla="*/ 0 w 669"/>
                    <a:gd name="T3" fmla="*/ 0 h 675"/>
                    <a:gd name="T4" fmla="*/ 0 w 669"/>
                    <a:gd name="T5" fmla="*/ 1 h 675"/>
                    <a:gd name="T6" fmla="*/ 0 w 669"/>
                    <a:gd name="T7" fmla="*/ 1 h 675"/>
                    <a:gd name="T8" fmla="*/ 0 w 669"/>
                    <a:gd name="T9" fmla="*/ 1 h 675"/>
                    <a:gd name="T10" fmla="*/ 0 w 669"/>
                    <a:gd name="T11" fmla="*/ 1 h 675"/>
                    <a:gd name="T12" fmla="*/ 0 w 669"/>
                    <a:gd name="T13" fmla="*/ 1 h 675"/>
                    <a:gd name="T14" fmla="*/ 0 w 669"/>
                    <a:gd name="T15" fmla="*/ 1 h 675"/>
                    <a:gd name="T16" fmla="*/ 0 w 669"/>
                    <a:gd name="T17" fmla="*/ 1 h 675"/>
                    <a:gd name="T18" fmla="*/ 0 w 669"/>
                    <a:gd name="T19" fmla="*/ 1 h 675"/>
                    <a:gd name="T20" fmla="*/ 0 w 669"/>
                    <a:gd name="T21" fmla="*/ 1 h 675"/>
                    <a:gd name="T22" fmla="*/ 0 w 669"/>
                    <a:gd name="T23" fmla="*/ 1 h 675"/>
                    <a:gd name="T24" fmla="*/ 0 w 669"/>
                    <a:gd name="T25" fmla="*/ 1 h 675"/>
                    <a:gd name="T26" fmla="*/ 0 w 669"/>
                    <a:gd name="T27" fmla="*/ 1 h 675"/>
                    <a:gd name="T28" fmla="*/ 0 w 669"/>
                    <a:gd name="T29" fmla="*/ 1 h 675"/>
                    <a:gd name="T30" fmla="*/ 0 w 669"/>
                    <a:gd name="T31" fmla="*/ 1 h 675"/>
                    <a:gd name="T32" fmla="*/ 0 w 669"/>
                    <a:gd name="T33" fmla="*/ 1 h 675"/>
                    <a:gd name="T34" fmla="*/ 0 w 669"/>
                    <a:gd name="T35" fmla="*/ 1 h 675"/>
                    <a:gd name="T36" fmla="*/ 0 w 669"/>
                    <a:gd name="T37" fmla="*/ 1 h 675"/>
                    <a:gd name="T38" fmla="*/ 0 w 669"/>
                    <a:gd name="T39" fmla="*/ 1 h 675"/>
                    <a:gd name="T40" fmla="*/ 0 w 669"/>
                    <a:gd name="T41" fmla="*/ 1 h 675"/>
                    <a:gd name="T42" fmla="*/ 0 w 669"/>
                    <a:gd name="T43" fmla="*/ 1 h 675"/>
                    <a:gd name="T44" fmla="*/ 0 w 669"/>
                    <a:gd name="T45" fmla="*/ 1 h 675"/>
                    <a:gd name="T46" fmla="*/ 0 w 669"/>
                    <a:gd name="T47" fmla="*/ 1 h 675"/>
                    <a:gd name="T48" fmla="*/ 0 w 669"/>
                    <a:gd name="T49" fmla="*/ 1 h 675"/>
                    <a:gd name="T50" fmla="*/ 0 w 669"/>
                    <a:gd name="T51" fmla="*/ 1 h 675"/>
                    <a:gd name="T52" fmla="*/ 0 w 669"/>
                    <a:gd name="T53" fmla="*/ 1 h 675"/>
                    <a:gd name="T54" fmla="*/ 0 w 669"/>
                    <a:gd name="T55" fmla="*/ 1 h 675"/>
                    <a:gd name="T56" fmla="*/ 0 w 669"/>
                    <a:gd name="T57" fmla="*/ 1 h 675"/>
                    <a:gd name="T58" fmla="*/ 0 w 669"/>
                    <a:gd name="T59" fmla="*/ 1 h 675"/>
                    <a:gd name="T60" fmla="*/ 0 w 669"/>
                    <a:gd name="T61" fmla="*/ 1 h 675"/>
                    <a:gd name="T62" fmla="*/ 0 w 669"/>
                    <a:gd name="T63" fmla="*/ 1 h 675"/>
                    <a:gd name="T64" fmla="*/ 0 w 669"/>
                    <a:gd name="T65" fmla="*/ 1 h 675"/>
                    <a:gd name="T66" fmla="*/ 0 w 669"/>
                    <a:gd name="T67" fmla="*/ 1 h 675"/>
                    <a:gd name="T68" fmla="*/ 0 w 669"/>
                    <a:gd name="T69" fmla="*/ 1 h 675"/>
                    <a:gd name="T70" fmla="*/ 0 w 669"/>
                    <a:gd name="T71" fmla="*/ 1 h 675"/>
                    <a:gd name="T72" fmla="*/ 0 w 669"/>
                    <a:gd name="T73" fmla="*/ 0 h 6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9"/>
                    <a:gd name="T112" fmla="*/ 0 h 675"/>
                    <a:gd name="T113" fmla="*/ 669 w 669"/>
                    <a:gd name="T114" fmla="*/ 675 h 67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9" h="675">
                      <a:moveTo>
                        <a:pt x="669" y="0"/>
                      </a:moveTo>
                      <a:lnTo>
                        <a:pt x="669" y="0"/>
                      </a:lnTo>
                      <a:lnTo>
                        <a:pt x="600" y="4"/>
                      </a:lnTo>
                      <a:lnTo>
                        <a:pt x="534" y="14"/>
                      </a:lnTo>
                      <a:lnTo>
                        <a:pt x="470" y="30"/>
                      </a:lnTo>
                      <a:lnTo>
                        <a:pt x="409" y="52"/>
                      </a:lnTo>
                      <a:lnTo>
                        <a:pt x="350" y="82"/>
                      </a:lnTo>
                      <a:lnTo>
                        <a:pt x="295" y="115"/>
                      </a:lnTo>
                      <a:lnTo>
                        <a:pt x="244" y="154"/>
                      </a:lnTo>
                      <a:lnTo>
                        <a:pt x="196" y="197"/>
                      </a:lnTo>
                      <a:lnTo>
                        <a:pt x="152" y="245"/>
                      </a:lnTo>
                      <a:lnTo>
                        <a:pt x="114" y="298"/>
                      </a:lnTo>
                      <a:lnTo>
                        <a:pt x="81" y="354"/>
                      </a:lnTo>
                      <a:lnTo>
                        <a:pt x="52" y="412"/>
                      </a:lnTo>
                      <a:lnTo>
                        <a:pt x="29" y="474"/>
                      </a:lnTo>
                      <a:lnTo>
                        <a:pt x="13" y="539"/>
                      </a:lnTo>
                      <a:lnTo>
                        <a:pt x="3" y="606"/>
                      </a:lnTo>
                      <a:lnTo>
                        <a:pt x="0" y="675"/>
                      </a:lnTo>
                      <a:lnTo>
                        <a:pt x="20" y="675"/>
                      </a:lnTo>
                      <a:lnTo>
                        <a:pt x="24" y="608"/>
                      </a:lnTo>
                      <a:lnTo>
                        <a:pt x="34" y="544"/>
                      </a:lnTo>
                      <a:lnTo>
                        <a:pt x="50" y="481"/>
                      </a:lnTo>
                      <a:lnTo>
                        <a:pt x="73" y="421"/>
                      </a:lnTo>
                      <a:lnTo>
                        <a:pt x="99" y="363"/>
                      </a:lnTo>
                      <a:lnTo>
                        <a:pt x="132" y="309"/>
                      </a:lnTo>
                      <a:lnTo>
                        <a:pt x="168" y="259"/>
                      </a:lnTo>
                      <a:lnTo>
                        <a:pt x="212" y="213"/>
                      </a:lnTo>
                      <a:lnTo>
                        <a:pt x="257" y="170"/>
                      </a:lnTo>
                      <a:lnTo>
                        <a:pt x="306" y="134"/>
                      </a:lnTo>
                      <a:lnTo>
                        <a:pt x="361" y="100"/>
                      </a:lnTo>
                      <a:lnTo>
                        <a:pt x="418" y="73"/>
                      </a:lnTo>
                      <a:lnTo>
                        <a:pt x="477" y="51"/>
                      </a:lnTo>
                      <a:lnTo>
                        <a:pt x="539" y="35"/>
                      </a:lnTo>
                      <a:lnTo>
                        <a:pt x="603" y="24"/>
                      </a:lnTo>
                      <a:lnTo>
                        <a:pt x="669" y="21"/>
                      </a:lnTo>
                      <a:lnTo>
                        <a:pt x="669" y="0"/>
                      </a:lnTo>
                      <a:close/>
                    </a:path>
                  </a:pathLst>
                </a:custGeom>
                <a:solidFill>
                  <a:srgbClr val="000000"/>
                </a:solidFill>
                <a:ln w="9525">
                  <a:noFill/>
                  <a:round/>
                </a:ln>
              </p:spPr>
              <p:txBody>
                <a:bodyPr/>
                <a:lstStyle/>
                <a:p>
                  <a:endParaRPr lang="zh-CN" altLang="en-US"/>
                </a:p>
              </p:txBody>
            </p:sp>
            <p:sp>
              <p:nvSpPr>
                <p:cNvPr id="17554" name="Freeform 831"/>
                <p:cNvSpPr/>
                <p:nvPr/>
              </p:nvSpPr>
              <p:spPr bwMode="auto">
                <a:xfrm>
                  <a:off x="2547" y="1658"/>
                  <a:ext cx="262" cy="136"/>
                </a:xfrm>
                <a:custGeom>
                  <a:avLst/>
                  <a:gdLst>
                    <a:gd name="T0" fmla="*/ 1 w 523"/>
                    <a:gd name="T1" fmla="*/ 0 h 273"/>
                    <a:gd name="T2" fmla="*/ 1 w 523"/>
                    <a:gd name="T3" fmla="*/ 0 h 273"/>
                    <a:gd name="T4" fmla="*/ 1 w 523"/>
                    <a:gd name="T5" fmla="*/ 0 h 273"/>
                    <a:gd name="T6" fmla="*/ 0 w 523"/>
                    <a:gd name="T7" fmla="*/ 0 h 273"/>
                    <a:gd name="T8" fmla="*/ 1 w 523"/>
                    <a:gd name="T9" fmla="*/ 0 h 273"/>
                    <a:gd name="T10" fmla="*/ 1 w 523"/>
                    <a:gd name="T11" fmla="*/ 0 h 273"/>
                    <a:gd name="T12" fmla="*/ 1 w 523"/>
                    <a:gd name="T13" fmla="*/ 0 h 273"/>
                    <a:gd name="T14" fmla="*/ 1 w 523"/>
                    <a:gd name="T15" fmla="*/ 0 h 273"/>
                    <a:gd name="T16" fmla="*/ 1 w 523"/>
                    <a:gd name="T17" fmla="*/ 0 h 273"/>
                    <a:gd name="T18" fmla="*/ 1 w 523"/>
                    <a:gd name="T19" fmla="*/ 0 h 273"/>
                    <a:gd name="T20" fmla="*/ 1 w 523"/>
                    <a:gd name="T21" fmla="*/ 0 h 273"/>
                    <a:gd name="T22" fmla="*/ 1 w 523"/>
                    <a:gd name="T23" fmla="*/ 0 h 273"/>
                    <a:gd name="T24" fmla="*/ 1 w 523"/>
                    <a:gd name="T25" fmla="*/ 0 h 273"/>
                    <a:gd name="T26" fmla="*/ 1 w 523"/>
                    <a:gd name="T27" fmla="*/ 0 h 273"/>
                    <a:gd name="T28" fmla="*/ 1 w 523"/>
                    <a:gd name="T29" fmla="*/ 0 h 273"/>
                    <a:gd name="T30" fmla="*/ 1 w 523"/>
                    <a:gd name="T31" fmla="*/ 0 h 273"/>
                    <a:gd name="T32" fmla="*/ 1 w 523"/>
                    <a:gd name="T33" fmla="*/ 0 h 273"/>
                    <a:gd name="T34" fmla="*/ 1 w 523"/>
                    <a:gd name="T35" fmla="*/ 0 h 273"/>
                    <a:gd name="T36" fmla="*/ 1 w 523"/>
                    <a:gd name="T37" fmla="*/ 0 h 273"/>
                    <a:gd name="T38" fmla="*/ 1 w 523"/>
                    <a:gd name="T39" fmla="*/ 0 h 273"/>
                    <a:gd name="T40" fmla="*/ 1 w 523"/>
                    <a:gd name="T41" fmla="*/ 0 h 273"/>
                    <a:gd name="T42" fmla="*/ 1 w 523"/>
                    <a:gd name="T43" fmla="*/ 0 h 273"/>
                    <a:gd name="T44" fmla="*/ 1 w 523"/>
                    <a:gd name="T45" fmla="*/ 0 h 273"/>
                    <a:gd name="T46" fmla="*/ 1 w 523"/>
                    <a:gd name="T47" fmla="*/ 0 h 273"/>
                    <a:gd name="T48" fmla="*/ 1 w 523"/>
                    <a:gd name="T49" fmla="*/ 0 h 273"/>
                    <a:gd name="T50" fmla="*/ 1 w 523"/>
                    <a:gd name="T51" fmla="*/ 0 h 273"/>
                    <a:gd name="T52" fmla="*/ 1 w 523"/>
                    <a:gd name="T53" fmla="*/ 0 h 273"/>
                    <a:gd name="T54" fmla="*/ 1 w 523"/>
                    <a:gd name="T55" fmla="*/ 0 h 273"/>
                    <a:gd name="T56" fmla="*/ 1 w 523"/>
                    <a:gd name="T57" fmla="*/ 0 h 273"/>
                    <a:gd name="T58" fmla="*/ 1 w 523"/>
                    <a:gd name="T59" fmla="*/ 0 h 273"/>
                    <a:gd name="T60" fmla="*/ 1 w 523"/>
                    <a:gd name="T61" fmla="*/ 0 h 273"/>
                    <a:gd name="T62" fmla="*/ 1 w 523"/>
                    <a:gd name="T63" fmla="*/ 0 h 273"/>
                    <a:gd name="T64" fmla="*/ 1 w 523"/>
                    <a:gd name="T65" fmla="*/ 0 h 273"/>
                    <a:gd name="T66" fmla="*/ 1 w 523"/>
                    <a:gd name="T67" fmla="*/ 0 h 273"/>
                    <a:gd name="T68" fmla="*/ 1 w 523"/>
                    <a:gd name="T69" fmla="*/ 0 h 273"/>
                    <a:gd name="T70" fmla="*/ 1 w 523"/>
                    <a:gd name="T71" fmla="*/ 0 h 273"/>
                    <a:gd name="T72" fmla="*/ 1 w 523"/>
                    <a:gd name="T73" fmla="*/ 0 h 273"/>
                    <a:gd name="T74" fmla="*/ 1 w 523"/>
                    <a:gd name="T75" fmla="*/ 0 h 273"/>
                    <a:gd name="T76" fmla="*/ 1 w 523"/>
                    <a:gd name="T77" fmla="*/ 0 h 273"/>
                    <a:gd name="T78" fmla="*/ 1 w 523"/>
                    <a:gd name="T79" fmla="*/ 0 h 273"/>
                    <a:gd name="T80" fmla="*/ 1 w 523"/>
                    <a:gd name="T81" fmla="*/ 0 h 273"/>
                    <a:gd name="T82" fmla="*/ 1 w 523"/>
                    <a:gd name="T83" fmla="*/ 0 h 2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23"/>
                    <a:gd name="T127" fmla="*/ 0 h 273"/>
                    <a:gd name="T128" fmla="*/ 523 w 523"/>
                    <a:gd name="T129" fmla="*/ 273 h 27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23" h="273">
                      <a:moveTo>
                        <a:pt x="49" y="273"/>
                      </a:moveTo>
                      <a:lnTo>
                        <a:pt x="40" y="269"/>
                      </a:lnTo>
                      <a:lnTo>
                        <a:pt x="30" y="261"/>
                      </a:lnTo>
                      <a:lnTo>
                        <a:pt x="21" y="250"/>
                      </a:lnTo>
                      <a:lnTo>
                        <a:pt x="13" y="235"/>
                      </a:lnTo>
                      <a:lnTo>
                        <a:pt x="6" y="220"/>
                      </a:lnTo>
                      <a:lnTo>
                        <a:pt x="3" y="203"/>
                      </a:lnTo>
                      <a:lnTo>
                        <a:pt x="0" y="187"/>
                      </a:lnTo>
                      <a:lnTo>
                        <a:pt x="1" y="171"/>
                      </a:lnTo>
                      <a:lnTo>
                        <a:pt x="7" y="153"/>
                      </a:lnTo>
                      <a:lnTo>
                        <a:pt x="15" y="137"/>
                      </a:lnTo>
                      <a:lnTo>
                        <a:pt x="25" y="123"/>
                      </a:lnTo>
                      <a:lnTo>
                        <a:pt x="38" y="110"/>
                      </a:lnTo>
                      <a:lnTo>
                        <a:pt x="52" y="97"/>
                      </a:lnTo>
                      <a:lnTo>
                        <a:pt x="67" y="86"/>
                      </a:lnTo>
                      <a:lnTo>
                        <a:pt x="83" y="75"/>
                      </a:lnTo>
                      <a:lnTo>
                        <a:pt x="102" y="66"/>
                      </a:lnTo>
                      <a:lnTo>
                        <a:pt x="120" y="58"/>
                      </a:lnTo>
                      <a:lnTo>
                        <a:pt x="138" y="50"/>
                      </a:lnTo>
                      <a:lnTo>
                        <a:pt x="158" y="42"/>
                      </a:lnTo>
                      <a:lnTo>
                        <a:pt x="177" y="36"/>
                      </a:lnTo>
                      <a:lnTo>
                        <a:pt x="196" y="29"/>
                      </a:lnTo>
                      <a:lnTo>
                        <a:pt x="216" y="25"/>
                      </a:lnTo>
                      <a:lnTo>
                        <a:pt x="234" y="19"/>
                      </a:lnTo>
                      <a:lnTo>
                        <a:pt x="252" y="14"/>
                      </a:lnTo>
                      <a:lnTo>
                        <a:pt x="269" y="11"/>
                      </a:lnTo>
                      <a:lnTo>
                        <a:pt x="286" y="7"/>
                      </a:lnTo>
                      <a:lnTo>
                        <a:pt x="303" y="5"/>
                      </a:lnTo>
                      <a:lnTo>
                        <a:pt x="322" y="3"/>
                      </a:lnTo>
                      <a:lnTo>
                        <a:pt x="340" y="2"/>
                      </a:lnTo>
                      <a:lnTo>
                        <a:pt x="358" y="0"/>
                      </a:lnTo>
                      <a:lnTo>
                        <a:pt x="376" y="0"/>
                      </a:lnTo>
                      <a:lnTo>
                        <a:pt x="395" y="0"/>
                      </a:lnTo>
                      <a:lnTo>
                        <a:pt x="413" y="2"/>
                      </a:lnTo>
                      <a:lnTo>
                        <a:pt x="430" y="4"/>
                      </a:lnTo>
                      <a:lnTo>
                        <a:pt x="447" y="6"/>
                      </a:lnTo>
                      <a:lnTo>
                        <a:pt x="464" y="9"/>
                      </a:lnTo>
                      <a:lnTo>
                        <a:pt x="480" y="12"/>
                      </a:lnTo>
                      <a:lnTo>
                        <a:pt x="495" y="17"/>
                      </a:lnTo>
                      <a:lnTo>
                        <a:pt x="510" y="21"/>
                      </a:lnTo>
                      <a:lnTo>
                        <a:pt x="523" y="26"/>
                      </a:lnTo>
                      <a:lnTo>
                        <a:pt x="518" y="29"/>
                      </a:lnTo>
                      <a:lnTo>
                        <a:pt x="512" y="33"/>
                      </a:lnTo>
                      <a:lnTo>
                        <a:pt x="506" y="37"/>
                      </a:lnTo>
                      <a:lnTo>
                        <a:pt x="500" y="41"/>
                      </a:lnTo>
                      <a:lnTo>
                        <a:pt x="494" y="45"/>
                      </a:lnTo>
                      <a:lnTo>
                        <a:pt x="487" y="50"/>
                      </a:lnTo>
                      <a:lnTo>
                        <a:pt x="481" y="53"/>
                      </a:lnTo>
                      <a:lnTo>
                        <a:pt x="474" y="58"/>
                      </a:lnTo>
                      <a:lnTo>
                        <a:pt x="465" y="54"/>
                      </a:lnTo>
                      <a:lnTo>
                        <a:pt x="455" y="51"/>
                      </a:lnTo>
                      <a:lnTo>
                        <a:pt x="444" y="49"/>
                      </a:lnTo>
                      <a:lnTo>
                        <a:pt x="430" y="46"/>
                      </a:lnTo>
                      <a:lnTo>
                        <a:pt x="416" y="45"/>
                      </a:lnTo>
                      <a:lnTo>
                        <a:pt x="400" y="45"/>
                      </a:lnTo>
                      <a:lnTo>
                        <a:pt x="384" y="44"/>
                      </a:lnTo>
                      <a:lnTo>
                        <a:pt x="367" y="45"/>
                      </a:lnTo>
                      <a:lnTo>
                        <a:pt x="350" y="46"/>
                      </a:lnTo>
                      <a:lnTo>
                        <a:pt x="332" y="48"/>
                      </a:lnTo>
                      <a:lnTo>
                        <a:pt x="315" y="50"/>
                      </a:lnTo>
                      <a:lnTo>
                        <a:pt x="297" y="52"/>
                      </a:lnTo>
                      <a:lnTo>
                        <a:pt x="280" y="54"/>
                      </a:lnTo>
                      <a:lnTo>
                        <a:pt x="262" y="58"/>
                      </a:lnTo>
                      <a:lnTo>
                        <a:pt x="246" y="61"/>
                      </a:lnTo>
                      <a:lnTo>
                        <a:pt x="232" y="66"/>
                      </a:lnTo>
                      <a:lnTo>
                        <a:pt x="208" y="73"/>
                      </a:lnTo>
                      <a:lnTo>
                        <a:pt x="181" y="81"/>
                      </a:lnTo>
                      <a:lnTo>
                        <a:pt x="156" y="90"/>
                      </a:lnTo>
                      <a:lnTo>
                        <a:pt x="131" y="103"/>
                      </a:lnTo>
                      <a:lnTo>
                        <a:pt x="110" y="117"/>
                      </a:lnTo>
                      <a:lnTo>
                        <a:pt x="90" y="133"/>
                      </a:lnTo>
                      <a:lnTo>
                        <a:pt x="77" y="150"/>
                      </a:lnTo>
                      <a:lnTo>
                        <a:pt x="67" y="171"/>
                      </a:lnTo>
                      <a:lnTo>
                        <a:pt x="65" y="181"/>
                      </a:lnTo>
                      <a:lnTo>
                        <a:pt x="65" y="190"/>
                      </a:lnTo>
                      <a:lnTo>
                        <a:pt x="65" y="200"/>
                      </a:lnTo>
                      <a:lnTo>
                        <a:pt x="66" y="211"/>
                      </a:lnTo>
                      <a:lnTo>
                        <a:pt x="67" y="221"/>
                      </a:lnTo>
                      <a:lnTo>
                        <a:pt x="69" y="232"/>
                      </a:lnTo>
                      <a:lnTo>
                        <a:pt x="70" y="242"/>
                      </a:lnTo>
                      <a:lnTo>
                        <a:pt x="71" y="252"/>
                      </a:lnTo>
                      <a:lnTo>
                        <a:pt x="64" y="257"/>
                      </a:lnTo>
                      <a:lnTo>
                        <a:pt x="58" y="261"/>
                      </a:lnTo>
                      <a:lnTo>
                        <a:pt x="54" y="267"/>
                      </a:lnTo>
                      <a:lnTo>
                        <a:pt x="49" y="273"/>
                      </a:lnTo>
                      <a:close/>
                    </a:path>
                  </a:pathLst>
                </a:custGeom>
                <a:solidFill>
                  <a:srgbClr val="FFFFFF"/>
                </a:solidFill>
                <a:ln w="9525">
                  <a:noFill/>
                  <a:round/>
                </a:ln>
              </p:spPr>
              <p:txBody>
                <a:bodyPr/>
                <a:lstStyle/>
                <a:p>
                  <a:endParaRPr lang="zh-CN" altLang="en-US"/>
                </a:p>
              </p:txBody>
            </p:sp>
            <p:sp>
              <p:nvSpPr>
                <p:cNvPr id="17555" name="Freeform 832"/>
                <p:cNvSpPr/>
                <p:nvPr/>
              </p:nvSpPr>
              <p:spPr bwMode="auto">
                <a:xfrm>
                  <a:off x="2544" y="1743"/>
                  <a:ext cx="28" cy="54"/>
                </a:xfrm>
                <a:custGeom>
                  <a:avLst/>
                  <a:gdLst>
                    <a:gd name="T0" fmla="*/ 1 w 55"/>
                    <a:gd name="T1" fmla="*/ 0 h 110"/>
                    <a:gd name="T2" fmla="*/ 1 w 55"/>
                    <a:gd name="T3" fmla="*/ 0 h 110"/>
                    <a:gd name="T4" fmla="*/ 0 w 55"/>
                    <a:gd name="T5" fmla="*/ 0 h 110"/>
                    <a:gd name="T6" fmla="*/ 1 w 55"/>
                    <a:gd name="T7" fmla="*/ 0 h 110"/>
                    <a:gd name="T8" fmla="*/ 1 w 55"/>
                    <a:gd name="T9" fmla="*/ 0 h 110"/>
                    <a:gd name="T10" fmla="*/ 1 w 55"/>
                    <a:gd name="T11" fmla="*/ 0 h 110"/>
                    <a:gd name="T12" fmla="*/ 1 w 55"/>
                    <a:gd name="T13" fmla="*/ 0 h 110"/>
                    <a:gd name="T14" fmla="*/ 1 w 55"/>
                    <a:gd name="T15" fmla="*/ 0 h 110"/>
                    <a:gd name="T16" fmla="*/ 1 w 55"/>
                    <a:gd name="T17" fmla="*/ 0 h 110"/>
                    <a:gd name="T18" fmla="*/ 1 w 55"/>
                    <a:gd name="T19" fmla="*/ 0 h 110"/>
                    <a:gd name="T20" fmla="*/ 1 w 55"/>
                    <a:gd name="T21" fmla="*/ 0 h 110"/>
                    <a:gd name="T22" fmla="*/ 1 w 55"/>
                    <a:gd name="T23" fmla="*/ 0 h 110"/>
                    <a:gd name="T24" fmla="*/ 1 w 55"/>
                    <a:gd name="T25" fmla="*/ 0 h 110"/>
                    <a:gd name="T26" fmla="*/ 1 w 55"/>
                    <a:gd name="T27" fmla="*/ 0 h 110"/>
                    <a:gd name="T28" fmla="*/ 1 w 55"/>
                    <a:gd name="T29" fmla="*/ 0 h 110"/>
                    <a:gd name="T30" fmla="*/ 1 w 55"/>
                    <a:gd name="T31" fmla="*/ 0 h 110"/>
                    <a:gd name="T32" fmla="*/ 1 w 55"/>
                    <a:gd name="T33" fmla="*/ 0 h 110"/>
                    <a:gd name="T34" fmla="*/ 1 w 55"/>
                    <a:gd name="T35" fmla="*/ 0 h 110"/>
                    <a:gd name="T36" fmla="*/ 1 w 55"/>
                    <a:gd name="T37" fmla="*/ 0 h 110"/>
                    <a:gd name="T38" fmla="*/ 1 w 55"/>
                    <a:gd name="T39" fmla="*/ 0 h 110"/>
                    <a:gd name="T40" fmla="*/ 1 w 55"/>
                    <a:gd name="T41" fmla="*/ 0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5"/>
                    <a:gd name="T64" fmla="*/ 0 h 110"/>
                    <a:gd name="T65" fmla="*/ 55 w 55"/>
                    <a:gd name="T66" fmla="*/ 110 h 1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5" h="110">
                      <a:moveTo>
                        <a:pt x="1" y="0"/>
                      </a:moveTo>
                      <a:lnTo>
                        <a:pt x="1" y="0"/>
                      </a:lnTo>
                      <a:lnTo>
                        <a:pt x="0" y="18"/>
                      </a:lnTo>
                      <a:lnTo>
                        <a:pt x="2" y="35"/>
                      </a:lnTo>
                      <a:lnTo>
                        <a:pt x="6" y="52"/>
                      </a:lnTo>
                      <a:lnTo>
                        <a:pt x="13" y="68"/>
                      </a:lnTo>
                      <a:lnTo>
                        <a:pt x="21" y="84"/>
                      </a:lnTo>
                      <a:lnTo>
                        <a:pt x="31" y="96"/>
                      </a:lnTo>
                      <a:lnTo>
                        <a:pt x="43" y="105"/>
                      </a:lnTo>
                      <a:lnTo>
                        <a:pt x="53" y="110"/>
                      </a:lnTo>
                      <a:lnTo>
                        <a:pt x="55" y="98"/>
                      </a:lnTo>
                      <a:lnTo>
                        <a:pt x="47" y="96"/>
                      </a:lnTo>
                      <a:lnTo>
                        <a:pt x="38" y="89"/>
                      </a:lnTo>
                      <a:lnTo>
                        <a:pt x="30" y="77"/>
                      </a:lnTo>
                      <a:lnTo>
                        <a:pt x="22" y="64"/>
                      </a:lnTo>
                      <a:lnTo>
                        <a:pt x="15" y="50"/>
                      </a:lnTo>
                      <a:lnTo>
                        <a:pt x="13" y="33"/>
                      </a:lnTo>
                      <a:lnTo>
                        <a:pt x="11" y="18"/>
                      </a:lnTo>
                      <a:lnTo>
                        <a:pt x="12" y="3"/>
                      </a:lnTo>
                      <a:lnTo>
                        <a:pt x="1" y="0"/>
                      </a:lnTo>
                      <a:close/>
                    </a:path>
                  </a:pathLst>
                </a:custGeom>
                <a:solidFill>
                  <a:srgbClr val="000000"/>
                </a:solidFill>
                <a:ln w="9525">
                  <a:noFill/>
                  <a:round/>
                </a:ln>
              </p:spPr>
              <p:txBody>
                <a:bodyPr/>
                <a:lstStyle/>
                <a:p>
                  <a:endParaRPr lang="zh-CN" altLang="en-US"/>
                </a:p>
              </p:txBody>
            </p:sp>
            <p:sp>
              <p:nvSpPr>
                <p:cNvPr id="17556" name="Freeform 833"/>
                <p:cNvSpPr/>
                <p:nvPr/>
              </p:nvSpPr>
              <p:spPr bwMode="auto">
                <a:xfrm>
                  <a:off x="2545" y="1662"/>
                  <a:ext cx="129" cy="82"/>
                </a:xfrm>
                <a:custGeom>
                  <a:avLst/>
                  <a:gdLst>
                    <a:gd name="T0" fmla="*/ 1 w 257"/>
                    <a:gd name="T1" fmla="*/ 0 h 163"/>
                    <a:gd name="T2" fmla="*/ 1 w 257"/>
                    <a:gd name="T3" fmla="*/ 0 h 163"/>
                    <a:gd name="T4" fmla="*/ 1 w 257"/>
                    <a:gd name="T5" fmla="*/ 1 h 163"/>
                    <a:gd name="T6" fmla="*/ 1 w 257"/>
                    <a:gd name="T7" fmla="*/ 1 h 163"/>
                    <a:gd name="T8" fmla="*/ 1 w 257"/>
                    <a:gd name="T9" fmla="*/ 1 h 163"/>
                    <a:gd name="T10" fmla="*/ 1 w 257"/>
                    <a:gd name="T11" fmla="*/ 1 h 163"/>
                    <a:gd name="T12" fmla="*/ 1 w 257"/>
                    <a:gd name="T13" fmla="*/ 1 h 163"/>
                    <a:gd name="T14" fmla="*/ 1 w 257"/>
                    <a:gd name="T15" fmla="*/ 1 h 163"/>
                    <a:gd name="T16" fmla="*/ 1 w 257"/>
                    <a:gd name="T17" fmla="*/ 1 h 163"/>
                    <a:gd name="T18" fmla="*/ 1 w 257"/>
                    <a:gd name="T19" fmla="*/ 1 h 163"/>
                    <a:gd name="T20" fmla="*/ 1 w 257"/>
                    <a:gd name="T21" fmla="*/ 1 h 163"/>
                    <a:gd name="T22" fmla="*/ 1 w 257"/>
                    <a:gd name="T23" fmla="*/ 1 h 163"/>
                    <a:gd name="T24" fmla="*/ 1 w 257"/>
                    <a:gd name="T25" fmla="*/ 1 h 163"/>
                    <a:gd name="T26" fmla="*/ 1 w 257"/>
                    <a:gd name="T27" fmla="*/ 1 h 163"/>
                    <a:gd name="T28" fmla="*/ 1 w 257"/>
                    <a:gd name="T29" fmla="*/ 1 h 163"/>
                    <a:gd name="T30" fmla="*/ 1 w 257"/>
                    <a:gd name="T31" fmla="*/ 1 h 163"/>
                    <a:gd name="T32" fmla="*/ 1 w 257"/>
                    <a:gd name="T33" fmla="*/ 1 h 163"/>
                    <a:gd name="T34" fmla="*/ 0 w 257"/>
                    <a:gd name="T35" fmla="*/ 1 h 163"/>
                    <a:gd name="T36" fmla="*/ 1 w 257"/>
                    <a:gd name="T37" fmla="*/ 1 h 163"/>
                    <a:gd name="T38" fmla="*/ 1 w 257"/>
                    <a:gd name="T39" fmla="*/ 1 h 163"/>
                    <a:gd name="T40" fmla="*/ 1 w 257"/>
                    <a:gd name="T41" fmla="*/ 1 h 163"/>
                    <a:gd name="T42" fmla="*/ 1 w 257"/>
                    <a:gd name="T43" fmla="*/ 1 h 163"/>
                    <a:gd name="T44" fmla="*/ 1 w 257"/>
                    <a:gd name="T45" fmla="*/ 1 h 163"/>
                    <a:gd name="T46" fmla="*/ 1 w 257"/>
                    <a:gd name="T47" fmla="*/ 1 h 163"/>
                    <a:gd name="T48" fmla="*/ 1 w 257"/>
                    <a:gd name="T49" fmla="*/ 1 h 163"/>
                    <a:gd name="T50" fmla="*/ 1 w 257"/>
                    <a:gd name="T51" fmla="*/ 1 h 163"/>
                    <a:gd name="T52" fmla="*/ 1 w 257"/>
                    <a:gd name="T53" fmla="*/ 1 h 163"/>
                    <a:gd name="T54" fmla="*/ 1 w 257"/>
                    <a:gd name="T55" fmla="*/ 1 h 163"/>
                    <a:gd name="T56" fmla="*/ 1 w 257"/>
                    <a:gd name="T57" fmla="*/ 1 h 163"/>
                    <a:gd name="T58" fmla="*/ 1 w 257"/>
                    <a:gd name="T59" fmla="*/ 1 h 163"/>
                    <a:gd name="T60" fmla="*/ 1 w 257"/>
                    <a:gd name="T61" fmla="*/ 1 h 163"/>
                    <a:gd name="T62" fmla="*/ 1 w 257"/>
                    <a:gd name="T63" fmla="*/ 1 h 163"/>
                    <a:gd name="T64" fmla="*/ 1 w 257"/>
                    <a:gd name="T65" fmla="*/ 1 h 163"/>
                    <a:gd name="T66" fmla="*/ 1 w 257"/>
                    <a:gd name="T67" fmla="*/ 1 h 163"/>
                    <a:gd name="T68" fmla="*/ 1 w 257"/>
                    <a:gd name="T69" fmla="*/ 1 h 163"/>
                    <a:gd name="T70" fmla="*/ 1 w 257"/>
                    <a:gd name="T71" fmla="*/ 1 h 163"/>
                    <a:gd name="T72" fmla="*/ 1 w 257"/>
                    <a:gd name="T73" fmla="*/ 0 h 1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7"/>
                    <a:gd name="T112" fmla="*/ 0 h 163"/>
                    <a:gd name="T113" fmla="*/ 257 w 257"/>
                    <a:gd name="T114" fmla="*/ 163 h 1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7" h="163">
                      <a:moveTo>
                        <a:pt x="255" y="0"/>
                      </a:moveTo>
                      <a:lnTo>
                        <a:pt x="255" y="0"/>
                      </a:lnTo>
                      <a:lnTo>
                        <a:pt x="237" y="4"/>
                      </a:lnTo>
                      <a:lnTo>
                        <a:pt x="219" y="10"/>
                      </a:lnTo>
                      <a:lnTo>
                        <a:pt x="199" y="14"/>
                      </a:lnTo>
                      <a:lnTo>
                        <a:pt x="180" y="22"/>
                      </a:lnTo>
                      <a:lnTo>
                        <a:pt x="159" y="28"/>
                      </a:lnTo>
                      <a:lnTo>
                        <a:pt x="140" y="36"/>
                      </a:lnTo>
                      <a:lnTo>
                        <a:pt x="122" y="44"/>
                      </a:lnTo>
                      <a:lnTo>
                        <a:pt x="103" y="52"/>
                      </a:lnTo>
                      <a:lnTo>
                        <a:pt x="85" y="62"/>
                      </a:lnTo>
                      <a:lnTo>
                        <a:pt x="68" y="72"/>
                      </a:lnTo>
                      <a:lnTo>
                        <a:pt x="52" y="83"/>
                      </a:lnTo>
                      <a:lnTo>
                        <a:pt x="38" y="97"/>
                      </a:lnTo>
                      <a:lnTo>
                        <a:pt x="25" y="111"/>
                      </a:lnTo>
                      <a:lnTo>
                        <a:pt x="14" y="126"/>
                      </a:lnTo>
                      <a:lnTo>
                        <a:pt x="7" y="142"/>
                      </a:lnTo>
                      <a:lnTo>
                        <a:pt x="0" y="160"/>
                      </a:lnTo>
                      <a:lnTo>
                        <a:pt x="11" y="163"/>
                      </a:lnTo>
                      <a:lnTo>
                        <a:pt x="16" y="147"/>
                      </a:lnTo>
                      <a:lnTo>
                        <a:pt x="24" y="131"/>
                      </a:lnTo>
                      <a:lnTo>
                        <a:pt x="34" y="118"/>
                      </a:lnTo>
                      <a:lnTo>
                        <a:pt x="45" y="104"/>
                      </a:lnTo>
                      <a:lnTo>
                        <a:pt x="59" y="93"/>
                      </a:lnTo>
                      <a:lnTo>
                        <a:pt x="75" y="81"/>
                      </a:lnTo>
                      <a:lnTo>
                        <a:pt x="90" y="71"/>
                      </a:lnTo>
                      <a:lnTo>
                        <a:pt x="108" y="62"/>
                      </a:lnTo>
                      <a:lnTo>
                        <a:pt x="126" y="54"/>
                      </a:lnTo>
                      <a:lnTo>
                        <a:pt x="144" y="45"/>
                      </a:lnTo>
                      <a:lnTo>
                        <a:pt x="164" y="37"/>
                      </a:lnTo>
                      <a:lnTo>
                        <a:pt x="182" y="32"/>
                      </a:lnTo>
                      <a:lnTo>
                        <a:pt x="201" y="26"/>
                      </a:lnTo>
                      <a:lnTo>
                        <a:pt x="221" y="21"/>
                      </a:lnTo>
                      <a:lnTo>
                        <a:pt x="239" y="16"/>
                      </a:lnTo>
                      <a:lnTo>
                        <a:pt x="257" y="11"/>
                      </a:lnTo>
                      <a:lnTo>
                        <a:pt x="255" y="0"/>
                      </a:lnTo>
                      <a:close/>
                    </a:path>
                  </a:pathLst>
                </a:custGeom>
                <a:solidFill>
                  <a:srgbClr val="000000"/>
                </a:solidFill>
                <a:ln w="9525">
                  <a:noFill/>
                  <a:round/>
                </a:ln>
              </p:spPr>
              <p:txBody>
                <a:bodyPr/>
                <a:lstStyle/>
                <a:p>
                  <a:endParaRPr lang="zh-CN" altLang="en-US"/>
                </a:p>
              </p:txBody>
            </p:sp>
            <p:sp>
              <p:nvSpPr>
                <p:cNvPr id="17557" name="Freeform 834"/>
                <p:cNvSpPr/>
                <p:nvPr/>
              </p:nvSpPr>
              <p:spPr bwMode="auto">
                <a:xfrm>
                  <a:off x="2673" y="1655"/>
                  <a:ext cx="138" cy="18"/>
                </a:xfrm>
                <a:custGeom>
                  <a:avLst/>
                  <a:gdLst>
                    <a:gd name="T0" fmla="*/ 0 w 277"/>
                    <a:gd name="T1" fmla="*/ 1 h 35"/>
                    <a:gd name="T2" fmla="*/ 0 w 277"/>
                    <a:gd name="T3" fmla="*/ 1 h 35"/>
                    <a:gd name="T4" fmla="*/ 0 w 277"/>
                    <a:gd name="T5" fmla="*/ 1 h 35"/>
                    <a:gd name="T6" fmla="*/ 0 w 277"/>
                    <a:gd name="T7" fmla="*/ 1 h 35"/>
                    <a:gd name="T8" fmla="*/ 0 w 277"/>
                    <a:gd name="T9" fmla="*/ 1 h 35"/>
                    <a:gd name="T10" fmla="*/ 0 w 277"/>
                    <a:gd name="T11" fmla="*/ 1 h 35"/>
                    <a:gd name="T12" fmla="*/ 0 w 277"/>
                    <a:gd name="T13" fmla="*/ 1 h 35"/>
                    <a:gd name="T14" fmla="*/ 0 w 277"/>
                    <a:gd name="T15" fmla="*/ 1 h 35"/>
                    <a:gd name="T16" fmla="*/ 0 w 277"/>
                    <a:gd name="T17" fmla="*/ 1 h 35"/>
                    <a:gd name="T18" fmla="*/ 0 w 277"/>
                    <a:gd name="T19" fmla="*/ 0 h 35"/>
                    <a:gd name="T20" fmla="*/ 0 w 277"/>
                    <a:gd name="T21" fmla="*/ 0 h 35"/>
                    <a:gd name="T22" fmla="*/ 0 w 277"/>
                    <a:gd name="T23" fmla="*/ 0 h 35"/>
                    <a:gd name="T24" fmla="*/ 0 w 277"/>
                    <a:gd name="T25" fmla="*/ 1 h 35"/>
                    <a:gd name="T26" fmla="*/ 0 w 277"/>
                    <a:gd name="T27" fmla="*/ 1 h 35"/>
                    <a:gd name="T28" fmla="*/ 0 w 277"/>
                    <a:gd name="T29" fmla="*/ 1 h 35"/>
                    <a:gd name="T30" fmla="*/ 0 w 277"/>
                    <a:gd name="T31" fmla="*/ 1 h 35"/>
                    <a:gd name="T32" fmla="*/ 0 w 277"/>
                    <a:gd name="T33" fmla="*/ 1 h 35"/>
                    <a:gd name="T34" fmla="*/ 0 w 277"/>
                    <a:gd name="T35" fmla="*/ 1 h 35"/>
                    <a:gd name="T36" fmla="*/ 0 w 277"/>
                    <a:gd name="T37" fmla="*/ 1 h 35"/>
                    <a:gd name="T38" fmla="*/ 0 w 277"/>
                    <a:gd name="T39" fmla="*/ 1 h 35"/>
                    <a:gd name="T40" fmla="*/ 0 w 277"/>
                    <a:gd name="T41" fmla="*/ 1 h 35"/>
                    <a:gd name="T42" fmla="*/ 0 w 277"/>
                    <a:gd name="T43" fmla="*/ 1 h 35"/>
                    <a:gd name="T44" fmla="*/ 0 w 277"/>
                    <a:gd name="T45" fmla="*/ 1 h 35"/>
                    <a:gd name="T46" fmla="*/ 0 w 277"/>
                    <a:gd name="T47" fmla="*/ 1 h 35"/>
                    <a:gd name="T48" fmla="*/ 0 w 277"/>
                    <a:gd name="T49" fmla="*/ 1 h 35"/>
                    <a:gd name="T50" fmla="*/ 0 w 277"/>
                    <a:gd name="T51" fmla="*/ 1 h 35"/>
                    <a:gd name="T52" fmla="*/ 0 w 277"/>
                    <a:gd name="T53" fmla="*/ 1 h 35"/>
                    <a:gd name="T54" fmla="*/ 0 w 277"/>
                    <a:gd name="T55" fmla="*/ 1 h 35"/>
                    <a:gd name="T56" fmla="*/ 0 w 277"/>
                    <a:gd name="T57" fmla="*/ 1 h 35"/>
                    <a:gd name="T58" fmla="*/ 0 w 277"/>
                    <a:gd name="T59" fmla="*/ 1 h 35"/>
                    <a:gd name="T60" fmla="*/ 0 w 277"/>
                    <a:gd name="T61" fmla="*/ 1 h 35"/>
                    <a:gd name="T62" fmla="*/ 0 w 277"/>
                    <a:gd name="T63" fmla="*/ 1 h 35"/>
                    <a:gd name="T64" fmla="*/ 0 w 277"/>
                    <a:gd name="T65" fmla="*/ 1 h 35"/>
                    <a:gd name="T66" fmla="*/ 0 w 277"/>
                    <a:gd name="T67" fmla="*/ 1 h 35"/>
                    <a:gd name="T68" fmla="*/ 0 w 277"/>
                    <a:gd name="T69" fmla="*/ 1 h 35"/>
                    <a:gd name="T70" fmla="*/ 0 w 277"/>
                    <a:gd name="T71" fmla="*/ 1 h 35"/>
                    <a:gd name="T72" fmla="*/ 0 w 277"/>
                    <a:gd name="T73" fmla="*/ 1 h 35"/>
                    <a:gd name="T74" fmla="*/ 0 w 277"/>
                    <a:gd name="T75" fmla="*/ 1 h 35"/>
                    <a:gd name="T76" fmla="*/ 0 w 277"/>
                    <a:gd name="T77" fmla="*/ 1 h 35"/>
                    <a:gd name="T78" fmla="*/ 0 w 277"/>
                    <a:gd name="T79" fmla="*/ 1 h 35"/>
                    <a:gd name="T80" fmla="*/ 0 w 277"/>
                    <a:gd name="T81" fmla="*/ 1 h 35"/>
                    <a:gd name="T82" fmla="*/ 0 w 277"/>
                    <a:gd name="T83" fmla="*/ 1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77"/>
                    <a:gd name="T127" fmla="*/ 0 h 35"/>
                    <a:gd name="T128" fmla="*/ 277 w 277"/>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77" h="35">
                      <a:moveTo>
                        <a:pt x="275" y="35"/>
                      </a:moveTo>
                      <a:lnTo>
                        <a:pt x="275" y="26"/>
                      </a:lnTo>
                      <a:lnTo>
                        <a:pt x="260" y="22"/>
                      </a:lnTo>
                      <a:lnTo>
                        <a:pt x="245" y="16"/>
                      </a:lnTo>
                      <a:lnTo>
                        <a:pt x="230" y="11"/>
                      </a:lnTo>
                      <a:lnTo>
                        <a:pt x="214" y="8"/>
                      </a:lnTo>
                      <a:lnTo>
                        <a:pt x="197" y="5"/>
                      </a:lnTo>
                      <a:lnTo>
                        <a:pt x="180" y="3"/>
                      </a:lnTo>
                      <a:lnTo>
                        <a:pt x="162" y="1"/>
                      </a:lnTo>
                      <a:lnTo>
                        <a:pt x="144" y="0"/>
                      </a:lnTo>
                      <a:lnTo>
                        <a:pt x="125" y="0"/>
                      </a:lnTo>
                      <a:lnTo>
                        <a:pt x="107" y="0"/>
                      </a:lnTo>
                      <a:lnTo>
                        <a:pt x="89" y="1"/>
                      </a:lnTo>
                      <a:lnTo>
                        <a:pt x="71" y="2"/>
                      </a:lnTo>
                      <a:lnTo>
                        <a:pt x="51" y="4"/>
                      </a:lnTo>
                      <a:lnTo>
                        <a:pt x="34" y="7"/>
                      </a:lnTo>
                      <a:lnTo>
                        <a:pt x="17" y="10"/>
                      </a:lnTo>
                      <a:lnTo>
                        <a:pt x="0" y="14"/>
                      </a:lnTo>
                      <a:lnTo>
                        <a:pt x="2" y="25"/>
                      </a:lnTo>
                      <a:lnTo>
                        <a:pt x="19" y="22"/>
                      </a:lnTo>
                      <a:lnTo>
                        <a:pt x="37" y="18"/>
                      </a:lnTo>
                      <a:lnTo>
                        <a:pt x="54" y="16"/>
                      </a:lnTo>
                      <a:lnTo>
                        <a:pt x="71" y="14"/>
                      </a:lnTo>
                      <a:lnTo>
                        <a:pt x="89" y="12"/>
                      </a:lnTo>
                      <a:lnTo>
                        <a:pt x="107" y="11"/>
                      </a:lnTo>
                      <a:lnTo>
                        <a:pt x="125" y="11"/>
                      </a:lnTo>
                      <a:lnTo>
                        <a:pt x="144" y="11"/>
                      </a:lnTo>
                      <a:lnTo>
                        <a:pt x="162" y="12"/>
                      </a:lnTo>
                      <a:lnTo>
                        <a:pt x="178" y="15"/>
                      </a:lnTo>
                      <a:lnTo>
                        <a:pt x="195" y="17"/>
                      </a:lnTo>
                      <a:lnTo>
                        <a:pt x="212" y="19"/>
                      </a:lnTo>
                      <a:lnTo>
                        <a:pt x="228" y="23"/>
                      </a:lnTo>
                      <a:lnTo>
                        <a:pt x="243" y="27"/>
                      </a:lnTo>
                      <a:lnTo>
                        <a:pt x="258" y="31"/>
                      </a:lnTo>
                      <a:lnTo>
                        <a:pt x="270" y="35"/>
                      </a:lnTo>
                      <a:lnTo>
                        <a:pt x="270" y="26"/>
                      </a:lnTo>
                      <a:lnTo>
                        <a:pt x="270" y="35"/>
                      </a:lnTo>
                      <a:lnTo>
                        <a:pt x="274" y="35"/>
                      </a:lnTo>
                      <a:lnTo>
                        <a:pt x="277" y="32"/>
                      </a:lnTo>
                      <a:lnTo>
                        <a:pt x="277" y="28"/>
                      </a:lnTo>
                      <a:lnTo>
                        <a:pt x="275" y="26"/>
                      </a:lnTo>
                      <a:lnTo>
                        <a:pt x="275" y="35"/>
                      </a:lnTo>
                      <a:close/>
                    </a:path>
                  </a:pathLst>
                </a:custGeom>
                <a:solidFill>
                  <a:srgbClr val="000000"/>
                </a:solidFill>
                <a:ln w="9525">
                  <a:noFill/>
                  <a:round/>
                </a:ln>
              </p:spPr>
              <p:txBody>
                <a:bodyPr/>
                <a:lstStyle/>
                <a:p>
                  <a:endParaRPr lang="zh-CN" altLang="en-US"/>
                </a:p>
              </p:txBody>
            </p:sp>
            <p:sp>
              <p:nvSpPr>
                <p:cNvPr id="17558" name="Freeform 835"/>
                <p:cNvSpPr/>
                <p:nvPr/>
              </p:nvSpPr>
              <p:spPr bwMode="auto">
                <a:xfrm>
                  <a:off x="2781" y="1669"/>
                  <a:ext cx="29" cy="21"/>
                </a:xfrm>
                <a:custGeom>
                  <a:avLst/>
                  <a:gdLst>
                    <a:gd name="T0" fmla="*/ 1 w 57"/>
                    <a:gd name="T1" fmla="*/ 0 h 43"/>
                    <a:gd name="T2" fmla="*/ 1 w 57"/>
                    <a:gd name="T3" fmla="*/ 0 h 43"/>
                    <a:gd name="T4" fmla="*/ 1 w 57"/>
                    <a:gd name="T5" fmla="*/ 0 h 43"/>
                    <a:gd name="T6" fmla="*/ 1 w 57"/>
                    <a:gd name="T7" fmla="*/ 0 h 43"/>
                    <a:gd name="T8" fmla="*/ 1 w 57"/>
                    <a:gd name="T9" fmla="*/ 0 h 43"/>
                    <a:gd name="T10" fmla="*/ 1 w 57"/>
                    <a:gd name="T11" fmla="*/ 0 h 43"/>
                    <a:gd name="T12" fmla="*/ 1 w 57"/>
                    <a:gd name="T13" fmla="*/ 0 h 43"/>
                    <a:gd name="T14" fmla="*/ 1 w 57"/>
                    <a:gd name="T15" fmla="*/ 0 h 43"/>
                    <a:gd name="T16" fmla="*/ 1 w 57"/>
                    <a:gd name="T17" fmla="*/ 0 h 43"/>
                    <a:gd name="T18" fmla="*/ 1 w 57"/>
                    <a:gd name="T19" fmla="*/ 0 h 43"/>
                    <a:gd name="T20" fmla="*/ 1 w 57"/>
                    <a:gd name="T21" fmla="*/ 0 h 43"/>
                    <a:gd name="T22" fmla="*/ 1 w 57"/>
                    <a:gd name="T23" fmla="*/ 0 h 43"/>
                    <a:gd name="T24" fmla="*/ 1 w 57"/>
                    <a:gd name="T25" fmla="*/ 0 h 43"/>
                    <a:gd name="T26" fmla="*/ 1 w 57"/>
                    <a:gd name="T27" fmla="*/ 0 h 43"/>
                    <a:gd name="T28" fmla="*/ 1 w 57"/>
                    <a:gd name="T29" fmla="*/ 0 h 43"/>
                    <a:gd name="T30" fmla="*/ 1 w 57"/>
                    <a:gd name="T31" fmla="*/ 0 h 43"/>
                    <a:gd name="T32" fmla="*/ 1 w 57"/>
                    <a:gd name="T33" fmla="*/ 0 h 43"/>
                    <a:gd name="T34" fmla="*/ 1 w 57"/>
                    <a:gd name="T35" fmla="*/ 0 h 43"/>
                    <a:gd name="T36" fmla="*/ 1 w 57"/>
                    <a:gd name="T37" fmla="*/ 0 h 43"/>
                    <a:gd name="T38" fmla="*/ 1 w 57"/>
                    <a:gd name="T39" fmla="*/ 0 h 43"/>
                    <a:gd name="T40" fmla="*/ 1 w 57"/>
                    <a:gd name="T41" fmla="*/ 0 h 43"/>
                    <a:gd name="T42" fmla="*/ 0 w 57"/>
                    <a:gd name="T43" fmla="*/ 0 h 43"/>
                    <a:gd name="T44" fmla="*/ 1 w 57"/>
                    <a:gd name="T45" fmla="*/ 0 h 43"/>
                    <a:gd name="T46" fmla="*/ 1 w 57"/>
                    <a:gd name="T47" fmla="*/ 0 h 43"/>
                    <a:gd name="T48" fmla="*/ 1 w 57"/>
                    <a:gd name="T49" fmla="*/ 0 h 43"/>
                    <a:gd name="T50" fmla="*/ 1 w 57"/>
                    <a:gd name="T51" fmla="*/ 0 h 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
                    <a:gd name="T79" fmla="*/ 0 h 43"/>
                    <a:gd name="T80" fmla="*/ 57 w 57"/>
                    <a:gd name="T81" fmla="*/ 43 h 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 h="43">
                      <a:moveTo>
                        <a:pt x="3" y="42"/>
                      </a:moveTo>
                      <a:lnTo>
                        <a:pt x="9" y="42"/>
                      </a:lnTo>
                      <a:lnTo>
                        <a:pt x="16" y="37"/>
                      </a:lnTo>
                      <a:lnTo>
                        <a:pt x="21" y="33"/>
                      </a:lnTo>
                      <a:lnTo>
                        <a:pt x="28" y="29"/>
                      </a:lnTo>
                      <a:lnTo>
                        <a:pt x="34" y="24"/>
                      </a:lnTo>
                      <a:lnTo>
                        <a:pt x="41" y="21"/>
                      </a:lnTo>
                      <a:lnTo>
                        <a:pt x="47" y="16"/>
                      </a:lnTo>
                      <a:lnTo>
                        <a:pt x="51" y="13"/>
                      </a:lnTo>
                      <a:lnTo>
                        <a:pt x="57" y="9"/>
                      </a:lnTo>
                      <a:lnTo>
                        <a:pt x="52" y="0"/>
                      </a:lnTo>
                      <a:lnTo>
                        <a:pt x="47" y="4"/>
                      </a:lnTo>
                      <a:lnTo>
                        <a:pt x="40" y="7"/>
                      </a:lnTo>
                      <a:lnTo>
                        <a:pt x="34" y="12"/>
                      </a:lnTo>
                      <a:lnTo>
                        <a:pt x="27" y="15"/>
                      </a:lnTo>
                      <a:lnTo>
                        <a:pt x="21" y="20"/>
                      </a:lnTo>
                      <a:lnTo>
                        <a:pt x="15" y="24"/>
                      </a:lnTo>
                      <a:lnTo>
                        <a:pt x="9" y="28"/>
                      </a:lnTo>
                      <a:lnTo>
                        <a:pt x="2" y="32"/>
                      </a:lnTo>
                      <a:lnTo>
                        <a:pt x="8" y="32"/>
                      </a:lnTo>
                      <a:lnTo>
                        <a:pt x="2" y="32"/>
                      </a:lnTo>
                      <a:lnTo>
                        <a:pt x="0" y="36"/>
                      </a:lnTo>
                      <a:lnTo>
                        <a:pt x="1" y="40"/>
                      </a:lnTo>
                      <a:lnTo>
                        <a:pt x="4" y="43"/>
                      </a:lnTo>
                      <a:lnTo>
                        <a:pt x="9" y="42"/>
                      </a:lnTo>
                      <a:lnTo>
                        <a:pt x="3" y="42"/>
                      </a:lnTo>
                      <a:close/>
                    </a:path>
                  </a:pathLst>
                </a:custGeom>
                <a:solidFill>
                  <a:srgbClr val="000000"/>
                </a:solidFill>
                <a:ln w="9525">
                  <a:noFill/>
                  <a:round/>
                </a:ln>
              </p:spPr>
              <p:txBody>
                <a:bodyPr/>
                <a:lstStyle/>
                <a:p>
                  <a:endParaRPr lang="zh-CN" altLang="en-US"/>
                </a:p>
              </p:txBody>
            </p:sp>
            <p:sp>
              <p:nvSpPr>
                <p:cNvPr id="17559" name="Freeform 836"/>
                <p:cNvSpPr/>
                <p:nvPr/>
              </p:nvSpPr>
              <p:spPr bwMode="auto">
                <a:xfrm>
                  <a:off x="2662" y="1677"/>
                  <a:ext cx="123" cy="17"/>
                </a:xfrm>
                <a:custGeom>
                  <a:avLst/>
                  <a:gdLst>
                    <a:gd name="T0" fmla="*/ 1 w 246"/>
                    <a:gd name="T1" fmla="*/ 1 h 34"/>
                    <a:gd name="T2" fmla="*/ 1 w 246"/>
                    <a:gd name="T3" fmla="*/ 1 h 34"/>
                    <a:gd name="T4" fmla="*/ 1 w 246"/>
                    <a:gd name="T5" fmla="*/ 1 h 34"/>
                    <a:gd name="T6" fmla="*/ 1 w 246"/>
                    <a:gd name="T7" fmla="*/ 1 h 34"/>
                    <a:gd name="T8" fmla="*/ 1 w 246"/>
                    <a:gd name="T9" fmla="*/ 1 h 34"/>
                    <a:gd name="T10" fmla="*/ 1 w 246"/>
                    <a:gd name="T11" fmla="*/ 1 h 34"/>
                    <a:gd name="T12" fmla="*/ 1 w 246"/>
                    <a:gd name="T13" fmla="*/ 1 h 34"/>
                    <a:gd name="T14" fmla="*/ 1 w 246"/>
                    <a:gd name="T15" fmla="*/ 1 h 34"/>
                    <a:gd name="T16" fmla="*/ 1 w 246"/>
                    <a:gd name="T17" fmla="*/ 1 h 34"/>
                    <a:gd name="T18" fmla="*/ 1 w 246"/>
                    <a:gd name="T19" fmla="*/ 1 h 34"/>
                    <a:gd name="T20" fmla="*/ 1 w 246"/>
                    <a:gd name="T21" fmla="*/ 1 h 34"/>
                    <a:gd name="T22" fmla="*/ 1 w 246"/>
                    <a:gd name="T23" fmla="*/ 1 h 34"/>
                    <a:gd name="T24" fmla="*/ 1 w 246"/>
                    <a:gd name="T25" fmla="*/ 1 h 34"/>
                    <a:gd name="T26" fmla="*/ 1 w 246"/>
                    <a:gd name="T27" fmla="*/ 1 h 34"/>
                    <a:gd name="T28" fmla="*/ 1 w 246"/>
                    <a:gd name="T29" fmla="*/ 1 h 34"/>
                    <a:gd name="T30" fmla="*/ 1 w 246"/>
                    <a:gd name="T31" fmla="*/ 1 h 34"/>
                    <a:gd name="T32" fmla="*/ 1 w 246"/>
                    <a:gd name="T33" fmla="*/ 1 h 34"/>
                    <a:gd name="T34" fmla="*/ 1 w 246"/>
                    <a:gd name="T35" fmla="*/ 1 h 34"/>
                    <a:gd name="T36" fmla="*/ 1 w 246"/>
                    <a:gd name="T37" fmla="*/ 1 h 34"/>
                    <a:gd name="T38" fmla="*/ 1 w 246"/>
                    <a:gd name="T39" fmla="*/ 1 h 34"/>
                    <a:gd name="T40" fmla="*/ 1 w 246"/>
                    <a:gd name="T41" fmla="*/ 1 h 34"/>
                    <a:gd name="T42" fmla="*/ 1 w 246"/>
                    <a:gd name="T43" fmla="*/ 1 h 34"/>
                    <a:gd name="T44" fmla="*/ 1 w 246"/>
                    <a:gd name="T45" fmla="*/ 1 h 34"/>
                    <a:gd name="T46" fmla="*/ 1 w 246"/>
                    <a:gd name="T47" fmla="*/ 1 h 34"/>
                    <a:gd name="T48" fmla="*/ 1 w 246"/>
                    <a:gd name="T49" fmla="*/ 1 h 34"/>
                    <a:gd name="T50" fmla="*/ 1 w 246"/>
                    <a:gd name="T51" fmla="*/ 0 h 34"/>
                    <a:gd name="T52" fmla="*/ 1 w 246"/>
                    <a:gd name="T53" fmla="*/ 1 h 34"/>
                    <a:gd name="T54" fmla="*/ 1 w 246"/>
                    <a:gd name="T55" fmla="*/ 1 h 34"/>
                    <a:gd name="T56" fmla="*/ 1 w 246"/>
                    <a:gd name="T57" fmla="*/ 1 h 34"/>
                    <a:gd name="T58" fmla="*/ 1 w 246"/>
                    <a:gd name="T59" fmla="*/ 1 h 34"/>
                    <a:gd name="T60" fmla="*/ 1 w 246"/>
                    <a:gd name="T61" fmla="*/ 1 h 34"/>
                    <a:gd name="T62" fmla="*/ 1 w 246"/>
                    <a:gd name="T63" fmla="*/ 1 h 34"/>
                    <a:gd name="T64" fmla="*/ 1 w 246"/>
                    <a:gd name="T65" fmla="*/ 1 h 34"/>
                    <a:gd name="T66" fmla="*/ 1 w 246"/>
                    <a:gd name="T67" fmla="*/ 1 h 34"/>
                    <a:gd name="T68" fmla="*/ 0 w 246"/>
                    <a:gd name="T69" fmla="*/ 1 h 34"/>
                    <a:gd name="T70" fmla="*/ 0 w 246"/>
                    <a:gd name="T71" fmla="*/ 1 h 34"/>
                    <a:gd name="T72" fmla="*/ 1 w 246"/>
                    <a:gd name="T73" fmla="*/ 1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6"/>
                    <a:gd name="T112" fmla="*/ 0 h 34"/>
                    <a:gd name="T113" fmla="*/ 246 w 246"/>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6" h="34">
                      <a:moveTo>
                        <a:pt x="2" y="34"/>
                      </a:moveTo>
                      <a:lnTo>
                        <a:pt x="2" y="34"/>
                      </a:lnTo>
                      <a:lnTo>
                        <a:pt x="17" y="29"/>
                      </a:lnTo>
                      <a:lnTo>
                        <a:pt x="33" y="26"/>
                      </a:lnTo>
                      <a:lnTo>
                        <a:pt x="50" y="22"/>
                      </a:lnTo>
                      <a:lnTo>
                        <a:pt x="67" y="20"/>
                      </a:lnTo>
                      <a:lnTo>
                        <a:pt x="85" y="18"/>
                      </a:lnTo>
                      <a:lnTo>
                        <a:pt x="101" y="15"/>
                      </a:lnTo>
                      <a:lnTo>
                        <a:pt x="119" y="14"/>
                      </a:lnTo>
                      <a:lnTo>
                        <a:pt x="136" y="13"/>
                      </a:lnTo>
                      <a:lnTo>
                        <a:pt x="153" y="12"/>
                      </a:lnTo>
                      <a:lnTo>
                        <a:pt x="169" y="13"/>
                      </a:lnTo>
                      <a:lnTo>
                        <a:pt x="185" y="13"/>
                      </a:lnTo>
                      <a:lnTo>
                        <a:pt x="198" y="14"/>
                      </a:lnTo>
                      <a:lnTo>
                        <a:pt x="212" y="16"/>
                      </a:lnTo>
                      <a:lnTo>
                        <a:pt x="223" y="19"/>
                      </a:lnTo>
                      <a:lnTo>
                        <a:pt x="232" y="21"/>
                      </a:lnTo>
                      <a:lnTo>
                        <a:pt x="241" y="25"/>
                      </a:lnTo>
                      <a:lnTo>
                        <a:pt x="246" y="15"/>
                      </a:lnTo>
                      <a:lnTo>
                        <a:pt x="237" y="12"/>
                      </a:lnTo>
                      <a:lnTo>
                        <a:pt x="225" y="7"/>
                      </a:lnTo>
                      <a:lnTo>
                        <a:pt x="214" y="5"/>
                      </a:lnTo>
                      <a:lnTo>
                        <a:pt x="200" y="3"/>
                      </a:lnTo>
                      <a:lnTo>
                        <a:pt x="185" y="2"/>
                      </a:lnTo>
                      <a:lnTo>
                        <a:pt x="169" y="2"/>
                      </a:lnTo>
                      <a:lnTo>
                        <a:pt x="153" y="0"/>
                      </a:lnTo>
                      <a:lnTo>
                        <a:pt x="136" y="2"/>
                      </a:lnTo>
                      <a:lnTo>
                        <a:pt x="119" y="3"/>
                      </a:lnTo>
                      <a:lnTo>
                        <a:pt x="101" y="4"/>
                      </a:lnTo>
                      <a:lnTo>
                        <a:pt x="83" y="6"/>
                      </a:lnTo>
                      <a:lnTo>
                        <a:pt x="64" y="8"/>
                      </a:lnTo>
                      <a:lnTo>
                        <a:pt x="47" y="11"/>
                      </a:lnTo>
                      <a:lnTo>
                        <a:pt x="30" y="14"/>
                      </a:lnTo>
                      <a:lnTo>
                        <a:pt x="14" y="18"/>
                      </a:lnTo>
                      <a:lnTo>
                        <a:pt x="0" y="22"/>
                      </a:lnTo>
                      <a:lnTo>
                        <a:pt x="2" y="34"/>
                      </a:lnTo>
                      <a:close/>
                    </a:path>
                  </a:pathLst>
                </a:custGeom>
                <a:solidFill>
                  <a:srgbClr val="000000"/>
                </a:solidFill>
                <a:ln w="9525">
                  <a:noFill/>
                  <a:round/>
                </a:ln>
              </p:spPr>
              <p:txBody>
                <a:bodyPr/>
                <a:lstStyle/>
                <a:p>
                  <a:endParaRPr lang="zh-CN" altLang="en-US"/>
                </a:p>
              </p:txBody>
            </p:sp>
            <p:sp>
              <p:nvSpPr>
                <p:cNvPr id="17560" name="Freeform 837"/>
                <p:cNvSpPr/>
                <p:nvPr/>
              </p:nvSpPr>
              <p:spPr bwMode="auto">
                <a:xfrm>
                  <a:off x="2578" y="1688"/>
                  <a:ext cx="85" cy="56"/>
                </a:xfrm>
                <a:custGeom>
                  <a:avLst/>
                  <a:gdLst>
                    <a:gd name="T0" fmla="*/ 0 w 171"/>
                    <a:gd name="T1" fmla="*/ 1 h 112"/>
                    <a:gd name="T2" fmla="*/ 0 w 171"/>
                    <a:gd name="T3" fmla="*/ 1 h 112"/>
                    <a:gd name="T4" fmla="*/ 0 w 171"/>
                    <a:gd name="T5" fmla="*/ 1 h 112"/>
                    <a:gd name="T6" fmla="*/ 0 w 171"/>
                    <a:gd name="T7" fmla="*/ 1 h 112"/>
                    <a:gd name="T8" fmla="*/ 0 w 171"/>
                    <a:gd name="T9" fmla="*/ 1 h 112"/>
                    <a:gd name="T10" fmla="*/ 0 w 171"/>
                    <a:gd name="T11" fmla="*/ 1 h 112"/>
                    <a:gd name="T12" fmla="*/ 0 w 171"/>
                    <a:gd name="T13" fmla="*/ 1 h 112"/>
                    <a:gd name="T14" fmla="*/ 0 w 171"/>
                    <a:gd name="T15" fmla="*/ 1 h 112"/>
                    <a:gd name="T16" fmla="*/ 0 w 171"/>
                    <a:gd name="T17" fmla="*/ 1 h 112"/>
                    <a:gd name="T18" fmla="*/ 0 w 171"/>
                    <a:gd name="T19" fmla="*/ 1 h 112"/>
                    <a:gd name="T20" fmla="*/ 0 w 171"/>
                    <a:gd name="T21" fmla="*/ 0 h 112"/>
                    <a:gd name="T22" fmla="*/ 0 w 171"/>
                    <a:gd name="T23" fmla="*/ 1 h 112"/>
                    <a:gd name="T24" fmla="*/ 0 w 171"/>
                    <a:gd name="T25" fmla="*/ 1 h 112"/>
                    <a:gd name="T26" fmla="*/ 0 w 171"/>
                    <a:gd name="T27" fmla="*/ 1 h 112"/>
                    <a:gd name="T28" fmla="*/ 0 w 171"/>
                    <a:gd name="T29" fmla="*/ 1 h 112"/>
                    <a:gd name="T30" fmla="*/ 0 w 171"/>
                    <a:gd name="T31" fmla="*/ 1 h 112"/>
                    <a:gd name="T32" fmla="*/ 0 w 171"/>
                    <a:gd name="T33" fmla="*/ 1 h 112"/>
                    <a:gd name="T34" fmla="*/ 0 w 171"/>
                    <a:gd name="T35" fmla="*/ 1 h 112"/>
                    <a:gd name="T36" fmla="*/ 0 w 171"/>
                    <a:gd name="T37" fmla="*/ 1 h 112"/>
                    <a:gd name="T38" fmla="*/ 0 w 171"/>
                    <a:gd name="T39" fmla="*/ 1 h 112"/>
                    <a:gd name="T40" fmla="*/ 0 w 171"/>
                    <a:gd name="T41" fmla="*/ 1 h 1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1"/>
                    <a:gd name="T64" fmla="*/ 0 h 112"/>
                    <a:gd name="T65" fmla="*/ 171 w 171"/>
                    <a:gd name="T66" fmla="*/ 112 h 1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1" h="112">
                      <a:moveTo>
                        <a:pt x="11" y="112"/>
                      </a:moveTo>
                      <a:lnTo>
                        <a:pt x="11" y="112"/>
                      </a:lnTo>
                      <a:lnTo>
                        <a:pt x="19" y="92"/>
                      </a:lnTo>
                      <a:lnTo>
                        <a:pt x="32" y="76"/>
                      </a:lnTo>
                      <a:lnTo>
                        <a:pt x="51" y="61"/>
                      </a:lnTo>
                      <a:lnTo>
                        <a:pt x="72" y="47"/>
                      </a:lnTo>
                      <a:lnTo>
                        <a:pt x="97" y="35"/>
                      </a:lnTo>
                      <a:lnTo>
                        <a:pt x="121" y="26"/>
                      </a:lnTo>
                      <a:lnTo>
                        <a:pt x="147" y="19"/>
                      </a:lnTo>
                      <a:lnTo>
                        <a:pt x="171" y="12"/>
                      </a:lnTo>
                      <a:lnTo>
                        <a:pt x="169" y="0"/>
                      </a:lnTo>
                      <a:lnTo>
                        <a:pt x="145" y="7"/>
                      </a:lnTo>
                      <a:lnTo>
                        <a:pt x="118" y="16"/>
                      </a:lnTo>
                      <a:lnTo>
                        <a:pt x="92" y="26"/>
                      </a:lnTo>
                      <a:lnTo>
                        <a:pt x="67" y="38"/>
                      </a:lnTo>
                      <a:lnTo>
                        <a:pt x="44" y="52"/>
                      </a:lnTo>
                      <a:lnTo>
                        <a:pt x="25" y="69"/>
                      </a:lnTo>
                      <a:lnTo>
                        <a:pt x="10" y="88"/>
                      </a:lnTo>
                      <a:lnTo>
                        <a:pt x="0" y="109"/>
                      </a:lnTo>
                      <a:lnTo>
                        <a:pt x="11" y="112"/>
                      </a:lnTo>
                      <a:close/>
                    </a:path>
                  </a:pathLst>
                </a:custGeom>
                <a:solidFill>
                  <a:srgbClr val="000000"/>
                </a:solidFill>
                <a:ln w="9525">
                  <a:noFill/>
                  <a:round/>
                </a:ln>
              </p:spPr>
              <p:txBody>
                <a:bodyPr/>
                <a:lstStyle/>
                <a:p>
                  <a:endParaRPr lang="zh-CN" altLang="en-US"/>
                </a:p>
              </p:txBody>
            </p:sp>
            <p:sp>
              <p:nvSpPr>
                <p:cNvPr id="17561" name="Freeform 838"/>
                <p:cNvSpPr/>
                <p:nvPr/>
              </p:nvSpPr>
              <p:spPr bwMode="auto">
                <a:xfrm>
                  <a:off x="2577" y="1743"/>
                  <a:ext cx="8" cy="43"/>
                </a:xfrm>
                <a:custGeom>
                  <a:avLst/>
                  <a:gdLst>
                    <a:gd name="T0" fmla="*/ 0 w 17"/>
                    <a:gd name="T1" fmla="*/ 0 h 88"/>
                    <a:gd name="T2" fmla="*/ 0 w 17"/>
                    <a:gd name="T3" fmla="*/ 0 h 88"/>
                    <a:gd name="T4" fmla="*/ 0 w 17"/>
                    <a:gd name="T5" fmla="*/ 0 h 88"/>
                    <a:gd name="T6" fmla="*/ 0 w 17"/>
                    <a:gd name="T7" fmla="*/ 0 h 88"/>
                    <a:gd name="T8" fmla="*/ 0 w 17"/>
                    <a:gd name="T9" fmla="*/ 0 h 88"/>
                    <a:gd name="T10" fmla="*/ 0 w 17"/>
                    <a:gd name="T11" fmla="*/ 0 h 88"/>
                    <a:gd name="T12" fmla="*/ 0 w 17"/>
                    <a:gd name="T13" fmla="*/ 0 h 88"/>
                    <a:gd name="T14" fmla="*/ 0 w 17"/>
                    <a:gd name="T15" fmla="*/ 0 h 88"/>
                    <a:gd name="T16" fmla="*/ 0 w 17"/>
                    <a:gd name="T17" fmla="*/ 0 h 88"/>
                    <a:gd name="T18" fmla="*/ 0 w 17"/>
                    <a:gd name="T19" fmla="*/ 0 h 88"/>
                    <a:gd name="T20" fmla="*/ 0 w 17"/>
                    <a:gd name="T21" fmla="*/ 0 h 88"/>
                    <a:gd name="T22" fmla="*/ 0 w 17"/>
                    <a:gd name="T23" fmla="*/ 0 h 88"/>
                    <a:gd name="T24" fmla="*/ 0 w 17"/>
                    <a:gd name="T25" fmla="*/ 0 h 88"/>
                    <a:gd name="T26" fmla="*/ 0 w 17"/>
                    <a:gd name="T27" fmla="*/ 0 h 88"/>
                    <a:gd name="T28" fmla="*/ 0 w 17"/>
                    <a:gd name="T29" fmla="*/ 0 h 88"/>
                    <a:gd name="T30" fmla="*/ 0 w 17"/>
                    <a:gd name="T31" fmla="*/ 0 h 88"/>
                    <a:gd name="T32" fmla="*/ 0 w 17"/>
                    <a:gd name="T33" fmla="*/ 0 h 88"/>
                    <a:gd name="T34" fmla="*/ 0 w 17"/>
                    <a:gd name="T35" fmla="*/ 0 h 88"/>
                    <a:gd name="T36" fmla="*/ 0 w 17"/>
                    <a:gd name="T37" fmla="*/ 0 h 88"/>
                    <a:gd name="T38" fmla="*/ 0 w 17"/>
                    <a:gd name="T39" fmla="*/ 0 h 88"/>
                    <a:gd name="T40" fmla="*/ 0 w 17"/>
                    <a:gd name="T41" fmla="*/ 0 h 88"/>
                    <a:gd name="T42" fmla="*/ 0 w 17"/>
                    <a:gd name="T43" fmla="*/ 0 h 88"/>
                    <a:gd name="T44" fmla="*/ 0 w 17"/>
                    <a:gd name="T45" fmla="*/ 0 h 88"/>
                    <a:gd name="T46" fmla="*/ 0 w 17"/>
                    <a:gd name="T47" fmla="*/ 0 h 88"/>
                    <a:gd name="T48" fmla="*/ 0 w 17"/>
                    <a:gd name="T49" fmla="*/ 0 h 88"/>
                    <a:gd name="T50" fmla="*/ 0 w 17"/>
                    <a:gd name="T51" fmla="*/ 0 h 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
                    <a:gd name="T79" fmla="*/ 0 h 88"/>
                    <a:gd name="T80" fmla="*/ 17 w 17"/>
                    <a:gd name="T81" fmla="*/ 88 h 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 h="88">
                      <a:moveTo>
                        <a:pt x="13" y="88"/>
                      </a:moveTo>
                      <a:lnTo>
                        <a:pt x="17" y="83"/>
                      </a:lnTo>
                      <a:lnTo>
                        <a:pt x="15" y="72"/>
                      </a:lnTo>
                      <a:lnTo>
                        <a:pt x="14" y="61"/>
                      </a:lnTo>
                      <a:lnTo>
                        <a:pt x="13" y="51"/>
                      </a:lnTo>
                      <a:lnTo>
                        <a:pt x="12" y="41"/>
                      </a:lnTo>
                      <a:lnTo>
                        <a:pt x="11" y="31"/>
                      </a:lnTo>
                      <a:lnTo>
                        <a:pt x="11" y="21"/>
                      </a:lnTo>
                      <a:lnTo>
                        <a:pt x="11" y="13"/>
                      </a:lnTo>
                      <a:lnTo>
                        <a:pt x="13" y="3"/>
                      </a:lnTo>
                      <a:lnTo>
                        <a:pt x="2" y="0"/>
                      </a:lnTo>
                      <a:lnTo>
                        <a:pt x="0" y="11"/>
                      </a:lnTo>
                      <a:lnTo>
                        <a:pt x="0" y="21"/>
                      </a:lnTo>
                      <a:lnTo>
                        <a:pt x="0" y="31"/>
                      </a:lnTo>
                      <a:lnTo>
                        <a:pt x="1" y="43"/>
                      </a:lnTo>
                      <a:lnTo>
                        <a:pt x="2" y="53"/>
                      </a:lnTo>
                      <a:lnTo>
                        <a:pt x="3" y="64"/>
                      </a:lnTo>
                      <a:lnTo>
                        <a:pt x="4" y="74"/>
                      </a:lnTo>
                      <a:lnTo>
                        <a:pt x="5" y="83"/>
                      </a:lnTo>
                      <a:lnTo>
                        <a:pt x="9" y="79"/>
                      </a:lnTo>
                      <a:lnTo>
                        <a:pt x="5" y="83"/>
                      </a:lnTo>
                      <a:lnTo>
                        <a:pt x="7" y="87"/>
                      </a:lnTo>
                      <a:lnTo>
                        <a:pt x="11" y="88"/>
                      </a:lnTo>
                      <a:lnTo>
                        <a:pt x="14" y="87"/>
                      </a:lnTo>
                      <a:lnTo>
                        <a:pt x="17" y="83"/>
                      </a:lnTo>
                      <a:lnTo>
                        <a:pt x="13" y="88"/>
                      </a:lnTo>
                      <a:close/>
                    </a:path>
                  </a:pathLst>
                </a:custGeom>
                <a:solidFill>
                  <a:srgbClr val="000000"/>
                </a:solidFill>
                <a:ln w="9525">
                  <a:noFill/>
                  <a:round/>
                </a:ln>
              </p:spPr>
              <p:txBody>
                <a:bodyPr/>
                <a:lstStyle/>
                <a:p>
                  <a:endParaRPr lang="zh-CN" altLang="en-US"/>
                </a:p>
              </p:txBody>
            </p:sp>
            <p:sp>
              <p:nvSpPr>
                <p:cNvPr id="17562" name="Freeform 839"/>
                <p:cNvSpPr/>
                <p:nvPr/>
              </p:nvSpPr>
              <p:spPr bwMode="auto">
                <a:xfrm>
                  <a:off x="2569" y="1782"/>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1 w 29"/>
                    <a:gd name="T17" fmla="*/ 0 h 31"/>
                    <a:gd name="T18" fmla="*/ 1 w 29"/>
                    <a:gd name="T19" fmla="*/ 0 h 31"/>
                    <a:gd name="T20" fmla="*/ 1 w 29"/>
                    <a:gd name="T21" fmla="*/ 0 h 31"/>
                    <a:gd name="T22" fmla="*/ 1 w 29"/>
                    <a:gd name="T23" fmla="*/ 0 h 31"/>
                    <a:gd name="T24" fmla="*/ 1 w 29"/>
                    <a:gd name="T25" fmla="*/ 0 h 31"/>
                    <a:gd name="T26" fmla="*/ 0 w 29"/>
                    <a:gd name="T27" fmla="*/ 0 h 31"/>
                    <a:gd name="T28" fmla="*/ 1 w 29"/>
                    <a:gd name="T29" fmla="*/ 0 h 31"/>
                    <a:gd name="T30" fmla="*/ 1 w 29"/>
                    <a:gd name="T31" fmla="*/ 0 h 31"/>
                    <a:gd name="T32" fmla="*/ 1 w 29"/>
                    <a:gd name="T33" fmla="*/ 0 h 31"/>
                    <a:gd name="T34" fmla="*/ 1 w 29"/>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31"/>
                    <a:gd name="T56" fmla="*/ 29 w 29"/>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31">
                      <a:moveTo>
                        <a:pt x="4" y="31"/>
                      </a:moveTo>
                      <a:lnTo>
                        <a:pt x="10" y="28"/>
                      </a:lnTo>
                      <a:lnTo>
                        <a:pt x="14" y="23"/>
                      </a:lnTo>
                      <a:lnTo>
                        <a:pt x="18" y="17"/>
                      </a:lnTo>
                      <a:lnTo>
                        <a:pt x="23" y="13"/>
                      </a:lnTo>
                      <a:lnTo>
                        <a:pt x="29" y="9"/>
                      </a:lnTo>
                      <a:lnTo>
                        <a:pt x="25" y="0"/>
                      </a:lnTo>
                      <a:lnTo>
                        <a:pt x="17" y="4"/>
                      </a:lnTo>
                      <a:lnTo>
                        <a:pt x="11" y="10"/>
                      </a:lnTo>
                      <a:lnTo>
                        <a:pt x="5" y="16"/>
                      </a:lnTo>
                      <a:lnTo>
                        <a:pt x="1" y="21"/>
                      </a:lnTo>
                      <a:lnTo>
                        <a:pt x="6" y="19"/>
                      </a:lnTo>
                      <a:lnTo>
                        <a:pt x="1" y="21"/>
                      </a:lnTo>
                      <a:lnTo>
                        <a:pt x="0" y="26"/>
                      </a:lnTo>
                      <a:lnTo>
                        <a:pt x="2" y="30"/>
                      </a:lnTo>
                      <a:lnTo>
                        <a:pt x="6" y="31"/>
                      </a:lnTo>
                      <a:lnTo>
                        <a:pt x="10" y="28"/>
                      </a:lnTo>
                      <a:lnTo>
                        <a:pt x="4" y="31"/>
                      </a:lnTo>
                      <a:close/>
                    </a:path>
                  </a:pathLst>
                </a:custGeom>
                <a:solidFill>
                  <a:srgbClr val="000000"/>
                </a:solidFill>
                <a:ln w="9525">
                  <a:noFill/>
                  <a:round/>
                </a:ln>
              </p:spPr>
              <p:txBody>
                <a:bodyPr/>
                <a:lstStyle/>
                <a:p>
                  <a:endParaRPr lang="zh-CN" altLang="en-US"/>
                </a:p>
              </p:txBody>
            </p:sp>
            <p:sp>
              <p:nvSpPr>
                <p:cNvPr id="17563" name="Freeform 840"/>
                <p:cNvSpPr/>
                <p:nvPr/>
              </p:nvSpPr>
              <p:spPr bwMode="auto">
                <a:xfrm>
                  <a:off x="2557" y="1609"/>
                  <a:ext cx="283" cy="206"/>
                </a:xfrm>
                <a:custGeom>
                  <a:avLst/>
                  <a:gdLst>
                    <a:gd name="T0" fmla="*/ 1 w 564"/>
                    <a:gd name="T1" fmla="*/ 1 h 411"/>
                    <a:gd name="T2" fmla="*/ 1 w 564"/>
                    <a:gd name="T3" fmla="*/ 1 h 411"/>
                    <a:gd name="T4" fmla="*/ 1 w 564"/>
                    <a:gd name="T5" fmla="*/ 1 h 411"/>
                    <a:gd name="T6" fmla="*/ 1 w 564"/>
                    <a:gd name="T7" fmla="*/ 1 h 411"/>
                    <a:gd name="T8" fmla="*/ 1 w 564"/>
                    <a:gd name="T9" fmla="*/ 1 h 411"/>
                    <a:gd name="T10" fmla="*/ 1 w 564"/>
                    <a:gd name="T11" fmla="*/ 1 h 411"/>
                    <a:gd name="T12" fmla="*/ 1 w 564"/>
                    <a:gd name="T13" fmla="*/ 1 h 411"/>
                    <a:gd name="T14" fmla="*/ 1 w 564"/>
                    <a:gd name="T15" fmla="*/ 1 h 411"/>
                    <a:gd name="T16" fmla="*/ 1 w 564"/>
                    <a:gd name="T17" fmla="*/ 1 h 411"/>
                    <a:gd name="T18" fmla="*/ 1 w 564"/>
                    <a:gd name="T19" fmla="*/ 1 h 411"/>
                    <a:gd name="T20" fmla="*/ 1 w 564"/>
                    <a:gd name="T21" fmla="*/ 1 h 411"/>
                    <a:gd name="T22" fmla="*/ 1 w 564"/>
                    <a:gd name="T23" fmla="*/ 1 h 411"/>
                    <a:gd name="T24" fmla="*/ 1 w 564"/>
                    <a:gd name="T25" fmla="*/ 1 h 411"/>
                    <a:gd name="T26" fmla="*/ 1 w 564"/>
                    <a:gd name="T27" fmla="*/ 1 h 411"/>
                    <a:gd name="T28" fmla="*/ 1 w 564"/>
                    <a:gd name="T29" fmla="*/ 1 h 411"/>
                    <a:gd name="T30" fmla="*/ 1 w 564"/>
                    <a:gd name="T31" fmla="*/ 1 h 411"/>
                    <a:gd name="T32" fmla="*/ 1 w 564"/>
                    <a:gd name="T33" fmla="*/ 1 h 411"/>
                    <a:gd name="T34" fmla="*/ 1 w 564"/>
                    <a:gd name="T35" fmla="*/ 1 h 411"/>
                    <a:gd name="T36" fmla="*/ 1 w 564"/>
                    <a:gd name="T37" fmla="*/ 1 h 411"/>
                    <a:gd name="T38" fmla="*/ 1 w 564"/>
                    <a:gd name="T39" fmla="*/ 0 h 411"/>
                    <a:gd name="T40" fmla="*/ 1 w 564"/>
                    <a:gd name="T41" fmla="*/ 1 h 411"/>
                    <a:gd name="T42" fmla="*/ 1 w 564"/>
                    <a:gd name="T43" fmla="*/ 1 h 411"/>
                    <a:gd name="T44" fmla="*/ 1 w 564"/>
                    <a:gd name="T45" fmla="*/ 1 h 411"/>
                    <a:gd name="T46" fmla="*/ 1 w 564"/>
                    <a:gd name="T47" fmla="*/ 1 h 411"/>
                    <a:gd name="T48" fmla="*/ 1 w 564"/>
                    <a:gd name="T49" fmla="*/ 1 h 411"/>
                    <a:gd name="T50" fmla="*/ 1 w 564"/>
                    <a:gd name="T51" fmla="*/ 1 h 411"/>
                    <a:gd name="T52" fmla="*/ 1 w 564"/>
                    <a:gd name="T53" fmla="*/ 1 h 411"/>
                    <a:gd name="T54" fmla="*/ 1 w 564"/>
                    <a:gd name="T55" fmla="*/ 1 h 411"/>
                    <a:gd name="T56" fmla="*/ 1 w 564"/>
                    <a:gd name="T57" fmla="*/ 1 h 411"/>
                    <a:gd name="T58" fmla="*/ 1 w 564"/>
                    <a:gd name="T59" fmla="*/ 1 h 411"/>
                    <a:gd name="T60" fmla="*/ 1 w 564"/>
                    <a:gd name="T61" fmla="*/ 1 h 411"/>
                    <a:gd name="T62" fmla="*/ 1 w 564"/>
                    <a:gd name="T63" fmla="*/ 1 h 411"/>
                    <a:gd name="T64" fmla="*/ 1 w 564"/>
                    <a:gd name="T65" fmla="*/ 1 h 4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4"/>
                    <a:gd name="T100" fmla="*/ 0 h 411"/>
                    <a:gd name="T101" fmla="*/ 564 w 564"/>
                    <a:gd name="T102" fmla="*/ 411 h 4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4" h="411">
                      <a:moveTo>
                        <a:pt x="52" y="363"/>
                      </a:moveTo>
                      <a:lnTo>
                        <a:pt x="50" y="328"/>
                      </a:lnTo>
                      <a:lnTo>
                        <a:pt x="51" y="295"/>
                      </a:lnTo>
                      <a:lnTo>
                        <a:pt x="57" y="264"/>
                      </a:lnTo>
                      <a:lnTo>
                        <a:pt x="66" y="235"/>
                      </a:lnTo>
                      <a:lnTo>
                        <a:pt x="78" y="208"/>
                      </a:lnTo>
                      <a:lnTo>
                        <a:pt x="94" y="182"/>
                      </a:lnTo>
                      <a:lnTo>
                        <a:pt x="114" y="159"/>
                      </a:lnTo>
                      <a:lnTo>
                        <a:pt x="134" y="138"/>
                      </a:lnTo>
                      <a:lnTo>
                        <a:pt x="158" y="118"/>
                      </a:lnTo>
                      <a:lnTo>
                        <a:pt x="183" y="101"/>
                      </a:lnTo>
                      <a:lnTo>
                        <a:pt x="210" y="86"/>
                      </a:lnTo>
                      <a:lnTo>
                        <a:pt x="237" y="72"/>
                      </a:lnTo>
                      <a:lnTo>
                        <a:pt x="265" y="61"/>
                      </a:lnTo>
                      <a:lnTo>
                        <a:pt x="295" y="51"/>
                      </a:lnTo>
                      <a:lnTo>
                        <a:pt x="325" y="43"/>
                      </a:lnTo>
                      <a:lnTo>
                        <a:pt x="353" y="39"/>
                      </a:lnTo>
                      <a:lnTo>
                        <a:pt x="370" y="36"/>
                      </a:lnTo>
                      <a:lnTo>
                        <a:pt x="387" y="36"/>
                      </a:lnTo>
                      <a:lnTo>
                        <a:pt x="404" y="35"/>
                      </a:lnTo>
                      <a:lnTo>
                        <a:pt x="420" y="36"/>
                      </a:lnTo>
                      <a:lnTo>
                        <a:pt x="436" y="38"/>
                      </a:lnTo>
                      <a:lnTo>
                        <a:pt x="451" y="39"/>
                      </a:lnTo>
                      <a:lnTo>
                        <a:pt x="467" y="42"/>
                      </a:lnTo>
                      <a:lnTo>
                        <a:pt x="481" y="46"/>
                      </a:lnTo>
                      <a:lnTo>
                        <a:pt x="495" y="49"/>
                      </a:lnTo>
                      <a:lnTo>
                        <a:pt x="507" y="55"/>
                      </a:lnTo>
                      <a:lnTo>
                        <a:pt x="520" y="61"/>
                      </a:lnTo>
                      <a:lnTo>
                        <a:pt x="530" y="67"/>
                      </a:lnTo>
                      <a:lnTo>
                        <a:pt x="540" y="74"/>
                      </a:lnTo>
                      <a:lnTo>
                        <a:pt x="549" y="82"/>
                      </a:lnTo>
                      <a:lnTo>
                        <a:pt x="557" y="92"/>
                      </a:lnTo>
                      <a:lnTo>
                        <a:pt x="564" y="102"/>
                      </a:lnTo>
                      <a:lnTo>
                        <a:pt x="533" y="38"/>
                      </a:lnTo>
                      <a:lnTo>
                        <a:pt x="510" y="26"/>
                      </a:lnTo>
                      <a:lnTo>
                        <a:pt x="488" y="17"/>
                      </a:lnTo>
                      <a:lnTo>
                        <a:pt x="465" y="9"/>
                      </a:lnTo>
                      <a:lnTo>
                        <a:pt x="442" y="4"/>
                      </a:lnTo>
                      <a:lnTo>
                        <a:pt x="418" y="1"/>
                      </a:lnTo>
                      <a:lnTo>
                        <a:pt x="394" y="0"/>
                      </a:lnTo>
                      <a:lnTo>
                        <a:pt x="370" y="0"/>
                      </a:lnTo>
                      <a:lnTo>
                        <a:pt x="346" y="2"/>
                      </a:lnTo>
                      <a:lnTo>
                        <a:pt x="322" y="5"/>
                      </a:lnTo>
                      <a:lnTo>
                        <a:pt x="298" y="11"/>
                      </a:lnTo>
                      <a:lnTo>
                        <a:pt x="276" y="18"/>
                      </a:lnTo>
                      <a:lnTo>
                        <a:pt x="253" y="26"/>
                      </a:lnTo>
                      <a:lnTo>
                        <a:pt x="230" y="35"/>
                      </a:lnTo>
                      <a:lnTo>
                        <a:pt x="208" y="46"/>
                      </a:lnTo>
                      <a:lnTo>
                        <a:pt x="187" y="57"/>
                      </a:lnTo>
                      <a:lnTo>
                        <a:pt x="166" y="70"/>
                      </a:lnTo>
                      <a:lnTo>
                        <a:pt x="141" y="87"/>
                      </a:lnTo>
                      <a:lnTo>
                        <a:pt x="117" y="105"/>
                      </a:lnTo>
                      <a:lnTo>
                        <a:pt x="96" y="126"/>
                      </a:lnTo>
                      <a:lnTo>
                        <a:pt x="75" y="147"/>
                      </a:lnTo>
                      <a:lnTo>
                        <a:pt x="57" y="169"/>
                      </a:lnTo>
                      <a:lnTo>
                        <a:pt x="41" y="190"/>
                      </a:lnTo>
                      <a:lnTo>
                        <a:pt x="27" y="213"/>
                      </a:lnTo>
                      <a:lnTo>
                        <a:pt x="16" y="236"/>
                      </a:lnTo>
                      <a:lnTo>
                        <a:pt x="8" y="261"/>
                      </a:lnTo>
                      <a:lnTo>
                        <a:pt x="2" y="284"/>
                      </a:lnTo>
                      <a:lnTo>
                        <a:pt x="0" y="307"/>
                      </a:lnTo>
                      <a:lnTo>
                        <a:pt x="1" y="330"/>
                      </a:lnTo>
                      <a:lnTo>
                        <a:pt x="4" y="351"/>
                      </a:lnTo>
                      <a:lnTo>
                        <a:pt x="12" y="372"/>
                      </a:lnTo>
                      <a:lnTo>
                        <a:pt x="24" y="393"/>
                      </a:lnTo>
                      <a:lnTo>
                        <a:pt x="40" y="411"/>
                      </a:lnTo>
                      <a:lnTo>
                        <a:pt x="52" y="363"/>
                      </a:lnTo>
                      <a:close/>
                    </a:path>
                  </a:pathLst>
                </a:custGeom>
                <a:solidFill>
                  <a:srgbClr val="FFFFFF"/>
                </a:solidFill>
                <a:ln w="9525">
                  <a:noFill/>
                  <a:round/>
                </a:ln>
              </p:spPr>
              <p:txBody>
                <a:bodyPr/>
                <a:lstStyle/>
                <a:p>
                  <a:endParaRPr lang="zh-CN" altLang="en-US"/>
                </a:p>
              </p:txBody>
            </p:sp>
            <p:sp>
              <p:nvSpPr>
                <p:cNvPr id="17564" name="Freeform 841"/>
                <p:cNvSpPr/>
                <p:nvPr/>
              </p:nvSpPr>
              <p:spPr bwMode="auto">
                <a:xfrm>
                  <a:off x="2580" y="1625"/>
                  <a:ext cx="155" cy="166"/>
                </a:xfrm>
                <a:custGeom>
                  <a:avLst/>
                  <a:gdLst>
                    <a:gd name="T0" fmla="*/ 1 w 310"/>
                    <a:gd name="T1" fmla="*/ 0 h 331"/>
                    <a:gd name="T2" fmla="*/ 1 w 310"/>
                    <a:gd name="T3" fmla="*/ 0 h 331"/>
                    <a:gd name="T4" fmla="*/ 1 w 310"/>
                    <a:gd name="T5" fmla="*/ 1 h 331"/>
                    <a:gd name="T6" fmla="*/ 1 w 310"/>
                    <a:gd name="T7" fmla="*/ 1 h 331"/>
                    <a:gd name="T8" fmla="*/ 1 w 310"/>
                    <a:gd name="T9" fmla="*/ 1 h 331"/>
                    <a:gd name="T10" fmla="*/ 1 w 310"/>
                    <a:gd name="T11" fmla="*/ 1 h 331"/>
                    <a:gd name="T12" fmla="*/ 1 w 310"/>
                    <a:gd name="T13" fmla="*/ 1 h 331"/>
                    <a:gd name="T14" fmla="*/ 1 w 310"/>
                    <a:gd name="T15" fmla="*/ 1 h 331"/>
                    <a:gd name="T16" fmla="*/ 1 w 310"/>
                    <a:gd name="T17" fmla="*/ 1 h 331"/>
                    <a:gd name="T18" fmla="*/ 1 w 310"/>
                    <a:gd name="T19" fmla="*/ 1 h 331"/>
                    <a:gd name="T20" fmla="*/ 1 w 310"/>
                    <a:gd name="T21" fmla="*/ 1 h 331"/>
                    <a:gd name="T22" fmla="*/ 1 w 310"/>
                    <a:gd name="T23" fmla="*/ 1 h 331"/>
                    <a:gd name="T24" fmla="*/ 1 w 310"/>
                    <a:gd name="T25" fmla="*/ 1 h 331"/>
                    <a:gd name="T26" fmla="*/ 1 w 310"/>
                    <a:gd name="T27" fmla="*/ 1 h 331"/>
                    <a:gd name="T28" fmla="*/ 1 w 310"/>
                    <a:gd name="T29" fmla="*/ 1 h 331"/>
                    <a:gd name="T30" fmla="*/ 1 w 310"/>
                    <a:gd name="T31" fmla="*/ 1 h 331"/>
                    <a:gd name="T32" fmla="*/ 0 w 310"/>
                    <a:gd name="T33" fmla="*/ 1 h 331"/>
                    <a:gd name="T34" fmla="*/ 1 w 310"/>
                    <a:gd name="T35" fmla="*/ 1 h 331"/>
                    <a:gd name="T36" fmla="*/ 1 w 310"/>
                    <a:gd name="T37" fmla="*/ 1 h 331"/>
                    <a:gd name="T38" fmla="*/ 1 w 310"/>
                    <a:gd name="T39" fmla="*/ 1 h 331"/>
                    <a:gd name="T40" fmla="*/ 1 w 310"/>
                    <a:gd name="T41" fmla="*/ 1 h 331"/>
                    <a:gd name="T42" fmla="*/ 1 w 310"/>
                    <a:gd name="T43" fmla="*/ 1 h 331"/>
                    <a:gd name="T44" fmla="*/ 1 w 310"/>
                    <a:gd name="T45" fmla="*/ 1 h 331"/>
                    <a:gd name="T46" fmla="*/ 1 w 310"/>
                    <a:gd name="T47" fmla="*/ 1 h 331"/>
                    <a:gd name="T48" fmla="*/ 1 w 310"/>
                    <a:gd name="T49" fmla="*/ 1 h 331"/>
                    <a:gd name="T50" fmla="*/ 1 w 310"/>
                    <a:gd name="T51" fmla="*/ 1 h 331"/>
                    <a:gd name="T52" fmla="*/ 1 w 310"/>
                    <a:gd name="T53" fmla="*/ 1 h 331"/>
                    <a:gd name="T54" fmla="*/ 1 w 310"/>
                    <a:gd name="T55" fmla="*/ 1 h 331"/>
                    <a:gd name="T56" fmla="*/ 1 w 310"/>
                    <a:gd name="T57" fmla="*/ 1 h 331"/>
                    <a:gd name="T58" fmla="*/ 1 w 310"/>
                    <a:gd name="T59" fmla="*/ 1 h 331"/>
                    <a:gd name="T60" fmla="*/ 1 w 310"/>
                    <a:gd name="T61" fmla="*/ 1 h 331"/>
                    <a:gd name="T62" fmla="*/ 1 w 310"/>
                    <a:gd name="T63" fmla="*/ 1 h 331"/>
                    <a:gd name="T64" fmla="*/ 1 w 310"/>
                    <a:gd name="T65" fmla="*/ 1 h 331"/>
                    <a:gd name="T66" fmla="*/ 1 w 310"/>
                    <a:gd name="T67" fmla="*/ 1 h 331"/>
                    <a:gd name="T68" fmla="*/ 1 w 310"/>
                    <a:gd name="T69" fmla="*/ 1 h 331"/>
                    <a:gd name="T70" fmla="*/ 1 w 310"/>
                    <a:gd name="T71" fmla="*/ 1 h 331"/>
                    <a:gd name="T72" fmla="*/ 1 w 310"/>
                    <a:gd name="T73" fmla="*/ 0 h 33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0"/>
                    <a:gd name="T112" fmla="*/ 0 h 331"/>
                    <a:gd name="T113" fmla="*/ 310 w 310"/>
                    <a:gd name="T114" fmla="*/ 331 h 33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0" h="331">
                      <a:moveTo>
                        <a:pt x="308" y="0"/>
                      </a:moveTo>
                      <a:lnTo>
                        <a:pt x="308" y="0"/>
                      </a:lnTo>
                      <a:lnTo>
                        <a:pt x="280" y="5"/>
                      </a:lnTo>
                      <a:lnTo>
                        <a:pt x="250" y="13"/>
                      </a:lnTo>
                      <a:lnTo>
                        <a:pt x="219" y="23"/>
                      </a:lnTo>
                      <a:lnTo>
                        <a:pt x="191" y="34"/>
                      </a:lnTo>
                      <a:lnTo>
                        <a:pt x="163" y="48"/>
                      </a:lnTo>
                      <a:lnTo>
                        <a:pt x="137" y="63"/>
                      </a:lnTo>
                      <a:lnTo>
                        <a:pt x="111" y="80"/>
                      </a:lnTo>
                      <a:lnTo>
                        <a:pt x="87" y="101"/>
                      </a:lnTo>
                      <a:lnTo>
                        <a:pt x="65" y="123"/>
                      </a:lnTo>
                      <a:lnTo>
                        <a:pt x="46" y="146"/>
                      </a:lnTo>
                      <a:lnTo>
                        <a:pt x="30" y="172"/>
                      </a:lnTo>
                      <a:lnTo>
                        <a:pt x="17" y="200"/>
                      </a:lnTo>
                      <a:lnTo>
                        <a:pt x="7" y="230"/>
                      </a:lnTo>
                      <a:lnTo>
                        <a:pt x="1" y="262"/>
                      </a:lnTo>
                      <a:lnTo>
                        <a:pt x="0" y="295"/>
                      </a:lnTo>
                      <a:lnTo>
                        <a:pt x="2" y="331"/>
                      </a:lnTo>
                      <a:lnTo>
                        <a:pt x="14" y="329"/>
                      </a:lnTo>
                      <a:lnTo>
                        <a:pt x="12" y="295"/>
                      </a:lnTo>
                      <a:lnTo>
                        <a:pt x="13" y="262"/>
                      </a:lnTo>
                      <a:lnTo>
                        <a:pt x="18" y="232"/>
                      </a:lnTo>
                      <a:lnTo>
                        <a:pt x="26" y="205"/>
                      </a:lnTo>
                      <a:lnTo>
                        <a:pt x="39" y="177"/>
                      </a:lnTo>
                      <a:lnTo>
                        <a:pt x="55" y="153"/>
                      </a:lnTo>
                      <a:lnTo>
                        <a:pt x="74" y="130"/>
                      </a:lnTo>
                      <a:lnTo>
                        <a:pt x="94" y="108"/>
                      </a:lnTo>
                      <a:lnTo>
                        <a:pt x="118" y="90"/>
                      </a:lnTo>
                      <a:lnTo>
                        <a:pt x="142" y="72"/>
                      </a:lnTo>
                      <a:lnTo>
                        <a:pt x="168" y="57"/>
                      </a:lnTo>
                      <a:lnTo>
                        <a:pt x="195" y="44"/>
                      </a:lnTo>
                      <a:lnTo>
                        <a:pt x="224" y="32"/>
                      </a:lnTo>
                      <a:lnTo>
                        <a:pt x="252" y="24"/>
                      </a:lnTo>
                      <a:lnTo>
                        <a:pt x="282" y="16"/>
                      </a:lnTo>
                      <a:lnTo>
                        <a:pt x="310" y="11"/>
                      </a:lnTo>
                      <a:lnTo>
                        <a:pt x="308" y="0"/>
                      </a:lnTo>
                      <a:close/>
                    </a:path>
                  </a:pathLst>
                </a:custGeom>
                <a:solidFill>
                  <a:srgbClr val="000000"/>
                </a:solidFill>
                <a:ln w="9525">
                  <a:noFill/>
                  <a:round/>
                </a:ln>
              </p:spPr>
              <p:txBody>
                <a:bodyPr/>
                <a:lstStyle/>
                <a:p>
                  <a:endParaRPr lang="zh-CN" altLang="en-US"/>
                </a:p>
              </p:txBody>
            </p:sp>
            <p:sp>
              <p:nvSpPr>
                <p:cNvPr id="17565" name="Freeform 842"/>
                <p:cNvSpPr/>
                <p:nvPr/>
              </p:nvSpPr>
              <p:spPr bwMode="auto">
                <a:xfrm>
                  <a:off x="2734" y="1624"/>
                  <a:ext cx="108" cy="38"/>
                </a:xfrm>
                <a:custGeom>
                  <a:avLst/>
                  <a:gdLst>
                    <a:gd name="T0" fmla="*/ 0 w 217"/>
                    <a:gd name="T1" fmla="*/ 0 h 78"/>
                    <a:gd name="T2" fmla="*/ 0 w 217"/>
                    <a:gd name="T3" fmla="*/ 0 h 78"/>
                    <a:gd name="T4" fmla="*/ 0 w 217"/>
                    <a:gd name="T5" fmla="*/ 0 h 78"/>
                    <a:gd name="T6" fmla="*/ 0 w 217"/>
                    <a:gd name="T7" fmla="*/ 0 h 78"/>
                    <a:gd name="T8" fmla="*/ 0 w 217"/>
                    <a:gd name="T9" fmla="*/ 0 h 78"/>
                    <a:gd name="T10" fmla="*/ 0 w 217"/>
                    <a:gd name="T11" fmla="*/ 0 h 78"/>
                    <a:gd name="T12" fmla="*/ 0 w 217"/>
                    <a:gd name="T13" fmla="*/ 0 h 78"/>
                    <a:gd name="T14" fmla="*/ 0 w 217"/>
                    <a:gd name="T15" fmla="*/ 0 h 78"/>
                    <a:gd name="T16" fmla="*/ 0 w 217"/>
                    <a:gd name="T17" fmla="*/ 0 h 78"/>
                    <a:gd name="T18" fmla="*/ 0 w 217"/>
                    <a:gd name="T19" fmla="*/ 0 h 78"/>
                    <a:gd name="T20" fmla="*/ 0 w 217"/>
                    <a:gd name="T21" fmla="*/ 0 h 78"/>
                    <a:gd name="T22" fmla="*/ 0 w 217"/>
                    <a:gd name="T23" fmla="*/ 0 h 78"/>
                    <a:gd name="T24" fmla="*/ 0 w 217"/>
                    <a:gd name="T25" fmla="*/ 0 h 78"/>
                    <a:gd name="T26" fmla="*/ 0 w 217"/>
                    <a:gd name="T27" fmla="*/ 0 h 78"/>
                    <a:gd name="T28" fmla="*/ 0 w 217"/>
                    <a:gd name="T29" fmla="*/ 0 h 78"/>
                    <a:gd name="T30" fmla="*/ 0 w 217"/>
                    <a:gd name="T31" fmla="*/ 0 h 78"/>
                    <a:gd name="T32" fmla="*/ 0 w 217"/>
                    <a:gd name="T33" fmla="*/ 0 h 78"/>
                    <a:gd name="T34" fmla="*/ 0 w 217"/>
                    <a:gd name="T35" fmla="*/ 0 h 78"/>
                    <a:gd name="T36" fmla="*/ 0 w 217"/>
                    <a:gd name="T37" fmla="*/ 0 h 78"/>
                    <a:gd name="T38" fmla="*/ 0 w 217"/>
                    <a:gd name="T39" fmla="*/ 0 h 78"/>
                    <a:gd name="T40" fmla="*/ 0 w 217"/>
                    <a:gd name="T41" fmla="*/ 0 h 78"/>
                    <a:gd name="T42" fmla="*/ 0 w 217"/>
                    <a:gd name="T43" fmla="*/ 0 h 78"/>
                    <a:gd name="T44" fmla="*/ 0 w 217"/>
                    <a:gd name="T45" fmla="*/ 0 h 78"/>
                    <a:gd name="T46" fmla="*/ 0 w 217"/>
                    <a:gd name="T47" fmla="*/ 0 h 78"/>
                    <a:gd name="T48" fmla="*/ 0 w 217"/>
                    <a:gd name="T49" fmla="*/ 0 h 78"/>
                    <a:gd name="T50" fmla="*/ 0 w 217"/>
                    <a:gd name="T51" fmla="*/ 0 h 78"/>
                    <a:gd name="T52" fmla="*/ 0 w 217"/>
                    <a:gd name="T53" fmla="*/ 0 h 78"/>
                    <a:gd name="T54" fmla="*/ 0 w 217"/>
                    <a:gd name="T55" fmla="*/ 0 h 78"/>
                    <a:gd name="T56" fmla="*/ 0 w 217"/>
                    <a:gd name="T57" fmla="*/ 0 h 78"/>
                    <a:gd name="T58" fmla="*/ 0 w 217"/>
                    <a:gd name="T59" fmla="*/ 0 h 78"/>
                    <a:gd name="T60" fmla="*/ 0 w 217"/>
                    <a:gd name="T61" fmla="*/ 0 h 78"/>
                    <a:gd name="T62" fmla="*/ 0 w 217"/>
                    <a:gd name="T63" fmla="*/ 0 h 78"/>
                    <a:gd name="T64" fmla="*/ 0 w 217"/>
                    <a:gd name="T65" fmla="*/ 0 h 78"/>
                    <a:gd name="T66" fmla="*/ 0 w 217"/>
                    <a:gd name="T67" fmla="*/ 0 h 78"/>
                    <a:gd name="T68" fmla="*/ 0 w 217"/>
                    <a:gd name="T69" fmla="*/ 0 h 78"/>
                    <a:gd name="T70" fmla="*/ 0 w 217"/>
                    <a:gd name="T71" fmla="*/ 0 h 78"/>
                    <a:gd name="T72" fmla="*/ 0 w 217"/>
                    <a:gd name="T73" fmla="*/ 0 h 78"/>
                    <a:gd name="T74" fmla="*/ 0 w 217"/>
                    <a:gd name="T75" fmla="*/ 0 h 78"/>
                    <a:gd name="T76" fmla="*/ 0 w 217"/>
                    <a:gd name="T77" fmla="*/ 0 h 78"/>
                    <a:gd name="T78" fmla="*/ 0 w 217"/>
                    <a:gd name="T79" fmla="*/ 0 h 78"/>
                    <a:gd name="T80" fmla="*/ 0 w 217"/>
                    <a:gd name="T81" fmla="*/ 0 h 78"/>
                    <a:gd name="T82" fmla="*/ 0 w 217"/>
                    <a:gd name="T83" fmla="*/ 0 h 7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7"/>
                    <a:gd name="T127" fmla="*/ 0 h 78"/>
                    <a:gd name="T128" fmla="*/ 217 w 217"/>
                    <a:gd name="T129" fmla="*/ 78 h 7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7" h="78">
                      <a:moveTo>
                        <a:pt x="207" y="75"/>
                      </a:moveTo>
                      <a:lnTo>
                        <a:pt x="217" y="71"/>
                      </a:lnTo>
                      <a:lnTo>
                        <a:pt x="210" y="59"/>
                      </a:lnTo>
                      <a:lnTo>
                        <a:pt x="201" y="50"/>
                      </a:lnTo>
                      <a:lnTo>
                        <a:pt x="192" y="41"/>
                      </a:lnTo>
                      <a:lnTo>
                        <a:pt x="181" y="34"/>
                      </a:lnTo>
                      <a:lnTo>
                        <a:pt x="170" y="27"/>
                      </a:lnTo>
                      <a:lnTo>
                        <a:pt x="157" y="21"/>
                      </a:lnTo>
                      <a:lnTo>
                        <a:pt x="145" y="15"/>
                      </a:lnTo>
                      <a:lnTo>
                        <a:pt x="130" y="11"/>
                      </a:lnTo>
                      <a:lnTo>
                        <a:pt x="116" y="7"/>
                      </a:lnTo>
                      <a:lnTo>
                        <a:pt x="100" y="4"/>
                      </a:lnTo>
                      <a:lnTo>
                        <a:pt x="84" y="3"/>
                      </a:lnTo>
                      <a:lnTo>
                        <a:pt x="68" y="2"/>
                      </a:lnTo>
                      <a:lnTo>
                        <a:pt x="52" y="0"/>
                      </a:lnTo>
                      <a:lnTo>
                        <a:pt x="35" y="2"/>
                      </a:lnTo>
                      <a:lnTo>
                        <a:pt x="18" y="2"/>
                      </a:lnTo>
                      <a:lnTo>
                        <a:pt x="0" y="4"/>
                      </a:lnTo>
                      <a:lnTo>
                        <a:pt x="2" y="15"/>
                      </a:lnTo>
                      <a:lnTo>
                        <a:pt x="18" y="13"/>
                      </a:lnTo>
                      <a:lnTo>
                        <a:pt x="35" y="13"/>
                      </a:lnTo>
                      <a:lnTo>
                        <a:pt x="52" y="12"/>
                      </a:lnTo>
                      <a:lnTo>
                        <a:pt x="68" y="13"/>
                      </a:lnTo>
                      <a:lnTo>
                        <a:pt x="84" y="14"/>
                      </a:lnTo>
                      <a:lnTo>
                        <a:pt x="98" y="15"/>
                      </a:lnTo>
                      <a:lnTo>
                        <a:pt x="114" y="19"/>
                      </a:lnTo>
                      <a:lnTo>
                        <a:pt x="128" y="22"/>
                      </a:lnTo>
                      <a:lnTo>
                        <a:pt x="140" y="25"/>
                      </a:lnTo>
                      <a:lnTo>
                        <a:pt x="153" y="30"/>
                      </a:lnTo>
                      <a:lnTo>
                        <a:pt x="165" y="36"/>
                      </a:lnTo>
                      <a:lnTo>
                        <a:pt x="174" y="43"/>
                      </a:lnTo>
                      <a:lnTo>
                        <a:pt x="185" y="50"/>
                      </a:lnTo>
                      <a:lnTo>
                        <a:pt x="194" y="57"/>
                      </a:lnTo>
                      <a:lnTo>
                        <a:pt x="201" y="66"/>
                      </a:lnTo>
                      <a:lnTo>
                        <a:pt x="207" y="75"/>
                      </a:lnTo>
                      <a:lnTo>
                        <a:pt x="217" y="71"/>
                      </a:lnTo>
                      <a:lnTo>
                        <a:pt x="207" y="75"/>
                      </a:lnTo>
                      <a:lnTo>
                        <a:pt x="210" y="78"/>
                      </a:lnTo>
                      <a:lnTo>
                        <a:pt x="214" y="78"/>
                      </a:lnTo>
                      <a:lnTo>
                        <a:pt x="217" y="74"/>
                      </a:lnTo>
                      <a:lnTo>
                        <a:pt x="217" y="71"/>
                      </a:lnTo>
                      <a:lnTo>
                        <a:pt x="207" y="75"/>
                      </a:lnTo>
                      <a:close/>
                    </a:path>
                  </a:pathLst>
                </a:custGeom>
                <a:solidFill>
                  <a:srgbClr val="000000"/>
                </a:solidFill>
                <a:ln w="9525">
                  <a:noFill/>
                  <a:round/>
                </a:ln>
              </p:spPr>
              <p:txBody>
                <a:bodyPr/>
                <a:lstStyle/>
                <a:p>
                  <a:endParaRPr lang="zh-CN" altLang="en-US"/>
                </a:p>
              </p:txBody>
            </p:sp>
            <p:sp>
              <p:nvSpPr>
                <p:cNvPr id="17566" name="Freeform 843"/>
                <p:cNvSpPr/>
                <p:nvPr/>
              </p:nvSpPr>
              <p:spPr bwMode="auto">
                <a:xfrm>
                  <a:off x="2822" y="1625"/>
                  <a:ext cx="20" cy="36"/>
                </a:xfrm>
                <a:custGeom>
                  <a:avLst/>
                  <a:gdLst>
                    <a:gd name="T0" fmla="*/ 1 w 40"/>
                    <a:gd name="T1" fmla="*/ 1 h 71"/>
                    <a:gd name="T2" fmla="*/ 0 w 40"/>
                    <a:gd name="T3" fmla="*/ 1 h 71"/>
                    <a:gd name="T4" fmla="*/ 1 w 40"/>
                    <a:gd name="T5" fmla="*/ 1 h 71"/>
                    <a:gd name="T6" fmla="*/ 1 w 40"/>
                    <a:gd name="T7" fmla="*/ 1 h 71"/>
                    <a:gd name="T8" fmla="*/ 1 w 40"/>
                    <a:gd name="T9" fmla="*/ 1 h 71"/>
                    <a:gd name="T10" fmla="*/ 1 w 40"/>
                    <a:gd name="T11" fmla="*/ 0 h 71"/>
                    <a:gd name="T12" fmla="*/ 1 w 40"/>
                    <a:gd name="T13" fmla="*/ 1 h 71"/>
                    <a:gd name="T14" fmla="*/ 1 w 40"/>
                    <a:gd name="T15" fmla="*/ 0 h 71"/>
                    <a:gd name="T16" fmla="*/ 1 w 40"/>
                    <a:gd name="T17" fmla="*/ 0 h 71"/>
                    <a:gd name="T18" fmla="*/ 0 w 40"/>
                    <a:gd name="T19" fmla="*/ 1 h 71"/>
                    <a:gd name="T20" fmla="*/ 0 w 40"/>
                    <a:gd name="T21" fmla="*/ 1 h 71"/>
                    <a:gd name="T22" fmla="*/ 1 w 40"/>
                    <a:gd name="T23" fmla="*/ 1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71"/>
                    <a:gd name="T38" fmla="*/ 40 w 40"/>
                    <a:gd name="T39" fmla="*/ 71 h 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71">
                      <a:moveTo>
                        <a:pt x="2" y="9"/>
                      </a:moveTo>
                      <a:lnTo>
                        <a:pt x="0" y="7"/>
                      </a:lnTo>
                      <a:lnTo>
                        <a:pt x="30" y="71"/>
                      </a:lnTo>
                      <a:lnTo>
                        <a:pt x="40" y="67"/>
                      </a:lnTo>
                      <a:lnTo>
                        <a:pt x="9" y="2"/>
                      </a:lnTo>
                      <a:lnTo>
                        <a:pt x="7" y="0"/>
                      </a:lnTo>
                      <a:lnTo>
                        <a:pt x="9" y="2"/>
                      </a:lnTo>
                      <a:lnTo>
                        <a:pt x="7" y="0"/>
                      </a:lnTo>
                      <a:lnTo>
                        <a:pt x="3" y="0"/>
                      </a:lnTo>
                      <a:lnTo>
                        <a:pt x="0" y="3"/>
                      </a:lnTo>
                      <a:lnTo>
                        <a:pt x="0" y="7"/>
                      </a:lnTo>
                      <a:lnTo>
                        <a:pt x="2" y="9"/>
                      </a:lnTo>
                      <a:close/>
                    </a:path>
                  </a:pathLst>
                </a:custGeom>
                <a:solidFill>
                  <a:srgbClr val="000000"/>
                </a:solidFill>
                <a:ln w="9525">
                  <a:noFill/>
                  <a:round/>
                </a:ln>
              </p:spPr>
              <p:txBody>
                <a:bodyPr/>
                <a:lstStyle/>
                <a:p>
                  <a:endParaRPr lang="zh-CN" altLang="en-US"/>
                </a:p>
              </p:txBody>
            </p:sp>
            <p:sp>
              <p:nvSpPr>
                <p:cNvPr id="17567" name="Freeform 844"/>
                <p:cNvSpPr/>
                <p:nvPr/>
              </p:nvSpPr>
              <p:spPr bwMode="auto">
                <a:xfrm>
                  <a:off x="2639" y="1606"/>
                  <a:ext cx="186" cy="40"/>
                </a:xfrm>
                <a:custGeom>
                  <a:avLst/>
                  <a:gdLst>
                    <a:gd name="T0" fmla="*/ 0 w 373"/>
                    <a:gd name="T1" fmla="*/ 1 h 80"/>
                    <a:gd name="T2" fmla="*/ 0 w 373"/>
                    <a:gd name="T3" fmla="*/ 1 h 80"/>
                    <a:gd name="T4" fmla="*/ 0 w 373"/>
                    <a:gd name="T5" fmla="*/ 1 h 80"/>
                    <a:gd name="T6" fmla="*/ 0 w 373"/>
                    <a:gd name="T7" fmla="*/ 1 h 80"/>
                    <a:gd name="T8" fmla="*/ 0 w 373"/>
                    <a:gd name="T9" fmla="*/ 1 h 80"/>
                    <a:gd name="T10" fmla="*/ 0 w 373"/>
                    <a:gd name="T11" fmla="*/ 1 h 80"/>
                    <a:gd name="T12" fmla="*/ 0 w 373"/>
                    <a:gd name="T13" fmla="*/ 1 h 80"/>
                    <a:gd name="T14" fmla="*/ 0 w 373"/>
                    <a:gd name="T15" fmla="*/ 1 h 80"/>
                    <a:gd name="T16" fmla="*/ 0 w 373"/>
                    <a:gd name="T17" fmla="*/ 1 h 80"/>
                    <a:gd name="T18" fmla="*/ 0 w 373"/>
                    <a:gd name="T19" fmla="*/ 1 h 80"/>
                    <a:gd name="T20" fmla="*/ 0 w 373"/>
                    <a:gd name="T21" fmla="*/ 1 h 80"/>
                    <a:gd name="T22" fmla="*/ 0 w 373"/>
                    <a:gd name="T23" fmla="*/ 1 h 80"/>
                    <a:gd name="T24" fmla="*/ 0 w 373"/>
                    <a:gd name="T25" fmla="*/ 1 h 80"/>
                    <a:gd name="T26" fmla="*/ 0 w 373"/>
                    <a:gd name="T27" fmla="*/ 1 h 80"/>
                    <a:gd name="T28" fmla="*/ 0 w 373"/>
                    <a:gd name="T29" fmla="*/ 1 h 80"/>
                    <a:gd name="T30" fmla="*/ 0 w 373"/>
                    <a:gd name="T31" fmla="*/ 1 h 80"/>
                    <a:gd name="T32" fmla="*/ 0 w 373"/>
                    <a:gd name="T33" fmla="*/ 1 h 80"/>
                    <a:gd name="T34" fmla="*/ 0 w 373"/>
                    <a:gd name="T35" fmla="*/ 1 h 80"/>
                    <a:gd name="T36" fmla="*/ 0 w 373"/>
                    <a:gd name="T37" fmla="*/ 1 h 80"/>
                    <a:gd name="T38" fmla="*/ 0 w 373"/>
                    <a:gd name="T39" fmla="*/ 1 h 80"/>
                    <a:gd name="T40" fmla="*/ 0 w 373"/>
                    <a:gd name="T41" fmla="*/ 1 h 80"/>
                    <a:gd name="T42" fmla="*/ 0 w 373"/>
                    <a:gd name="T43" fmla="*/ 1 h 80"/>
                    <a:gd name="T44" fmla="*/ 0 w 373"/>
                    <a:gd name="T45" fmla="*/ 1 h 80"/>
                    <a:gd name="T46" fmla="*/ 0 w 373"/>
                    <a:gd name="T47" fmla="*/ 1 h 80"/>
                    <a:gd name="T48" fmla="*/ 0 w 373"/>
                    <a:gd name="T49" fmla="*/ 0 h 80"/>
                    <a:gd name="T50" fmla="*/ 0 w 373"/>
                    <a:gd name="T51" fmla="*/ 0 h 80"/>
                    <a:gd name="T52" fmla="*/ 0 w 373"/>
                    <a:gd name="T53" fmla="*/ 1 h 80"/>
                    <a:gd name="T54" fmla="*/ 0 w 373"/>
                    <a:gd name="T55" fmla="*/ 1 h 80"/>
                    <a:gd name="T56" fmla="*/ 0 w 373"/>
                    <a:gd name="T57" fmla="*/ 1 h 80"/>
                    <a:gd name="T58" fmla="*/ 0 w 373"/>
                    <a:gd name="T59" fmla="*/ 1 h 80"/>
                    <a:gd name="T60" fmla="*/ 0 w 373"/>
                    <a:gd name="T61" fmla="*/ 1 h 80"/>
                    <a:gd name="T62" fmla="*/ 0 w 373"/>
                    <a:gd name="T63" fmla="*/ 1 h 80"/>
                    <a:gd name="T64" fmla="*/ 0 w 373"/>
                    <a:gd name="T65" fmla="*/ 1 h 80"/>
                    <a:gd name="T66" fmla="*/ 0 w 373"/>
                    <a:gd name="T67" fmla="*/ 1 h 80"/>
                    <a:gd name="T68" fmla="*/ 0 w 373"/>
                    <a:gd name="T69" fmla="*/ 1 h 80"/>
                    <a:gd name="T70" fmla="*/ 0 w 373"/>
                    <a:gd name="T71" fmla="*/ 1 h 80"/>
                    <a:gd name="T72" fmla="*/ 0 w 373"/>
                    <a:gd name="T73" fmla="*/ 1 h 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3"/>
                    <a:gd name="T112" fmla="*/ 0 h 80"/>
                    <a:gd name="T113" fmla="*/ 373 w 373"/>
                    <a:gd name="T114" fmla="*/ 80 h 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3" h="80">
                      <a:moveTo>
                        <a:pt x="7" y="80"/>
                      </a:moveTo>
                      <a:lnTo>
                        <a:pt x="7" y="80"/>
                      </a:lnTo>
                      <a:lnTo>
                        <a:pt x="26" y="68"/>
                      </a:lnTo>
                      <a:lnTo>
                        <a:pt x="48" y="56"/>
                      </a:lnTo>
                      <a:lnTo>
                        <a:pt x="69" y="46"/>
                      </a:lnTo>
                      <a:lnTo>
                        <a:pt x="92" y="37"/>
                      </a:lnTo>
                      <a:lnTo>
                        <a:pt x="114" y="29"/>
                      </a:lnTo>
                      <a:lnTo>
                        <a:pt x="137" y="23"/>
                      </a:lnTo>
                      <a:lnTo>
                        <a:pt x="161" y="17"/>
                      </a:lnTo>
                      <a:lnTo>
                        <a:pt x="184" y="14"/>
                      </a:lnTo>
                      <a:lnTo>
                        <a:pt x="207" y="11"/>
                      </a:lnTo>
                      <a:lnTo>
                        <a:pt x="231" y="11"/>
                      </a:lnTo>
                      <a:lnTo>
                        <a:pt x="255" y="12"/>
                      </a:lnTo>
                      <a:lnTo>
                        <a:pt x="278" y="16"/>
                      </a:lnTo>
                      <a:lnTo>
                        <a:pt x="301" y="21"/>
                      </a:lnTo>
                      <a:lnTo>
                        <a:pt x="322" y="27"/>
                      </a:lnTo>
                      <a:lnTo>
                        <a:pt x="345" y="37"/>
                      </a:lnTo>
                      <a:lnTo>
                        <a:pt x="368" y="48"/>
                      </a:lnTo>
                      <a:lnTo>
                        <a:pt x="373" y="39"/>
                      </a:lnTo>
                      <a:lnTo>
                        <a:pt x="350" y="27"/>
                      </a:lnTo>
                      <a:lnTo>
                        <a:pt x="327" y="18"/>
                      </a:lnTo>
                      <a:lnTo>
                        <a:pt x="303" y="9"/>
                      </a:lnTo>
                      <a:lnTo>
                        <a:pt x="280" y="4"/>
                      </a:lnTo>
                      <a:lnTo>
                        <a:pt x="255" y="1"/>
                      </a:lnTo>
                      <a:lnTo>
                        <a:pt x="231" y="0"/>
                      </a:lnTo>
                      <a:lnTo>
                        <a:pt x="207" y="0"/>
                      </a:lnTo>
                      <a:lnTo>
                        <a:pt x="182" y="2"/>
                      </a:lnTo>
                      <a:lnTo>
                        <a:pt x="158" y="6"/>
                      </a:lnTo>
                      <a:lnTo>
                        <a:pt x="134" y="11"/>
                      </a:lnTo>
                      <a:lnTo>
                        <a:pt x="111" y="19"/>
                      </a:lnTo>
                      <a:lnTo>
                        <a:pt x="88" y="27"/>
                      </a:lnTo>
                      <a:lnTo>
                        <a:pt x="65" y="37"/>
                      </a:lnTo>
                      <a:lnTo>
                        <a:pt x="43" y="47"/>
                      </a:lnTo>
                      <a:lnTo>
                        <a:pt x="21" y="58"/>
                      </a:lnTo>
                      <a:lnTo>
                        <a:pt x="0" y="71"/>
                      </a:lnTo>
                      <a:lnTo>
                        <a:pt x="7" y="80"/>
                      </a:lnTo>
                      <a:close/>
                    </a:path>
                  </a:pathLst>
                </a:custGeom>
                <a:solidFill>
                  <a:srgbClr val="000000"/>
                </a:solidFill>
                <a:ln w="9525">
                  <a:noFill/>
                  <a:round/>
                </a:ln>
              </p:spPr>
              <p:txBody>
                <a:bodyPr/>
                <a:lstStyle/>
                <a:p>
                  <a:endParaRPr lang="zh-CN" altLang="en-US"/>
                </a:p>
              </p:txBody>
            </p:sp>
            <p:sp>
              <p:nvSpPr>
                <p:cNvPr id="17568" name="Freeform 845"/>
                <p:cNvSpPr/>
                <p:nvPr/>
              </p:nvSpPr>
              <p:spPr bwMode="auto">
                <a:xfrm>
                  <a:off x="2555" y="1642"/>
                  <a:ext cx="87" cy="175"/>
                </a:xfrm>
                <a:custGeom>
                  <a:avLst/>
                  <a:gdLst>
                    <a:gd name="T0" fmla="*/ 0 w 176"/>
                    <a:gd name="T1" fmla="*/ 0 h 351"/>
                    <a:gd name="T2" fmla="*/ 0 w 176"/>
                    <a:gd name="T3" fmla="*/ 0 h 351"/>
                    <a:gd name="T4" fmla="*/ 0 w 176"/>
                    <a:gd name="T5" fmla="*/ 0 h 351"/>
                    <a:gd name="T6" fmla="*/ 0 w 176"/>
                    <a:gd name="T7" fmla="*/ 0 h 351"/>
                    <a:gd name="T8" fmla="*/ 0 w 176"/>
                    <a:gd name="T9" fmla="*/ 0 h 351"/>
                    <a:gd name="T10" fmla="*/ 0 w 176"/>
                    <a:gd name="T11" fmla="*/ 0 h 351"/>
                    <a:gd name="T12" fmla="*/ 0 w 176"/>
                    <a:gd name="T13" fmla="*/ 0 h 351"/>
                    <a:gd name="T14" fmla="*/ 0 w 176"/>
                    <a:gd name="T15" fmla="*/ 0 h 351"/>
                    <a:gd name="T16" fmla="*/ 0 w 176"/>
                    <a:gd name="T17" fmla="*/ 0 h 351"/>
                    <a:gd name="T18" fmla="*/ 0 w 176"/>
                    <a:gd name="T19" fmla="*/ 0 h 351"/>
                    <a:gd name="T20" fmla="*/ 0 w 176"/>
                    <a:gd name="T21" fmla="*/ 0 h 351"/>
                    <a:gd name="T22" fmla="*/ 0 w 176"/>
                    <a:gd name="T23" fmla="*/ 0 h 351"/>
                    <a:gd name="T24" fmla="*/ 0 w 176"/>
                    <a:gd name="T25" fmla="*/ 0 h 351"/>
                    <a:gd name="T26" fmla="*/ 0 w 176"/>
                    <a:gd name="T27" fmla="*/ 0 h 351"/>
                    <a:gd name="T28" fmla="*/ 0 w 176"/>
                    <a:gd name="T29" fmla="*/ 0 h 351"/>
                    <a:gd name="T30" fmla="*/ 0 w 176"/>
                    <a:gd name="T31" fmla="*/ 0 h 351"/>
                    <a:gd name="T32" fmla="*/ 0 w 176"/>
                    <a:gd name="T33" fmla="*/ 0 h 351"/>
                    <a:gd name="T34" fmla="*/ 0 w 176"/>
                    <a:gd name="T35" fmla="*/ 0 h 351"/>
                    <a:gd name="T36" fmla="*/ 0 w 176"/>
                    <a:gd name="T37" fmla="*/ 0 h 351"/>
                    <a:gd name="T38" fmla="*/ 0 w 176"/>
                    <a:gd name="T39" fmla="*/ 0 h 351"/>
                    <a:gd name="T40" fmla="*/ 0 w 176"/>
                    <a:gd name="T41" fmla="*/ 0 h 351"/>
                    <a:gd name="T42" fmla="*/ 0 w 176"/>
                    <a:gd name="T43" fmla="*/ 0 h 351"/>
                    <a:gd name="T44" fmla="*/ 0 w 176"/>
                    <a:gd name="T45" fmla="*/ 0 h 351"/>
                    <a:gd name="T46" fmla="*/ 0 w 176"/>
                    <a:gd name="T47" fmla="*/ 0 h 351"/>
                    <a:gd name="T48" fmla="*/ 0 w 176"/>
                    <a:gd name="T49" fmla="*/ 0 h 351"/>
                    <a:gd name="T50" fmla="*/ 0 w 176"/>
                    <a:gd name="T51" fmla="*/ 0 h 351"/>
                    <a:gd name="T52" fmla="*/ 0 w 176"/>
                    <a:gd name="T53" fmla="*/ 0 h 351"/>
                    <a:gd name="T54" fmla="*/ 0 w 176"/>
                    <a:gd name="T55" fmla="*/ 0 h 351"/>
                    <a:gd name="T56" fmla="*/ 0 w 176"/>
                    <a:gd name="T57" fmla="*/ 0 h 351"/>
                    <a:gd name="T58" fmla="*/ 0 w 176"/>
                    <a:gd name="T59" fmla="*/ 0 h 351"/>
                    <a:gd name="T60" fmla="*/ 0 w 176"/>
                    <a:gd name="T61" fmla="*/ 0 h 351"/>
                    <a:gd name="T62" fmla="*/ 0 w 176"/>
                    <a:gd name="T63" fmla="*/ 0 h 351"/>
                    <a:gd name="T64" fmla="*/ 0 w 176"/>
                    <a:gd name="T65" fmla="*/ 0 h 351"/>
                    <a:gd name="T66" fmla="*/ 0 w 176"/>
                    <a:gd name="T67" fmla="*/ 0 h 351"/>
                    <a:gd name="T68" fmla="*/ 0 w 176"/>
                    <a:gd name="T69" fmla="*/ 0 h 351"/>
                    <a:gd name="T70" fmla="*/ 0 w 176"/>
                    <a:gd name="T71" fmla="*/ 0 h 351"/>
                    <a:gd name="T72" fmla="*/ 0 w 176"/>
                    <a:gd name="T73" fmla="*/ 0 h 351"/>
                    <a:gd name="T74" fmla="*/ 0 w 176"/>
                    <a:gd name="T75" fmla="*/ 0 h 351"/>
                    <a:gd name="T76" fmla="*/ 0 w 176"/>
                    <a:gd name="T77" fmla="*/ 0 h 351"/>
                    <a:gd name="T78" fmla="*/ 0 w 176"/>
                    <a:gd name="T79" fmla="*/ 0 h 351"/>
                    <a:gd name="T80" fmla="*/ 0 w 176"/>
                    <a:gd name="T81" fmla="*/ 0 h 351"/>
                    <a:gd name="T82" fmla="*/ 0 w 176"/>
                    <a:gd name="T83" fmla="*/ 0 h 3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6"/>
                    <a:gd name="T127" fmla="*/ 0 h 351"/>
                    <a:gd name="T128" fmla="*/ 176 w 176"/>
                    <a:gd name="T129" fmla="*/ 351 h 3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6" h="351">
                      <a:moveTo>
                        <a:pt x="40" y="345"/>
                      </a:moveTo>
                      <a:lnTo>
                        <a:pt x="49" y="343"/>
                      </a:lnTo>
                      <a:lnTo>
                        <a:pt x="34" y="324"/>
                      </a:lnTo>
                      <a:lnTo>
                        <a:pt x="23" y="305"/>
                      </a:lnTo>
                      <a:lnTo>
                        <a:pt x="16" y="285"/>
                      </a:lnTo>
                      <a:lnTo>
                        <a:pt x="13" y="265"/>
                      </a:lnTo>
                      <a:lnTo>
                        <a:pt x="11" y="242"/>
                      </a:lnTo>
                      <a:lnTo>
                        <a:pt x="14" y="220"/>
                      </a:lnTo>
                      <a:lnTo>
                        <a:pt x="19" y="197"/>
                      </a:lnTo>
                      <a:lnTo>
                        <a:pt x="26" y="174"/>
                      </a:lnTo>
                      <a:lnTo>
                        <a:pt x="38" y="151"/>
                      </a:lnTo>
                      <a:lnTo>
                        <a:pt x="51" y="129"/>
                      </a:lnTo>
                      <a:lnTo>
                        <a:pt x="67" y="107"/>
                      </a:lnTo>
                      <a:lnTo>
                        <a:pt x="84" y="85"/>
                      </a:lnTo>
                      <a:lnTo>
                        <a:pt x="105" y="64"/>
                      </a:lnTo>
                      <a:lnTo>
                        <a:pt x="127" y="45"/>
                      </a:lnTo>
                      <a:lnTo>
                        <a:pt x="151" y="27"/>
                      </a:lnTo>
                      <a:lnTo>
                        <a:pt x="176" y="9"/>
                      </a:lnTo>
                      <a:lnTo>
                        <a:pt x="169" y="0"/>
                      </a:lnTo>
                      <a:lnTo>
                        <a:pt x="144" y="17"/>
                      </a:lnTo>
                      <a:lnTo>
                        <a:pt x="120" y="36"/>
                      </a:lnTo>
                      <a:lnTo>
                        <a:pt x="98" y="58"/>
                      </a:lnTo>
                      <a:lnTo>
                        <a:pt x="78" y="78"/>
                      </a:lnTo>
                      <a:lnTo>
                        <a:pt x="58" y="100"/>
                      </a:lnTo>
                      <a:lnTo>
                        <a:pt x="42" y="122"/>
                      </a:lnTo>
                      <a:lnTo>
                        <a:pt x="29" y="146"/>
                      </a:lnTo>
                      <a:lnTo>
                        <a:pt x="17" y="169"/>
                      </a:lnTo>
                      <a:lnTo>
                        <a:pt x="8" y="194"/>
                      </a:lnTo>
                      <a:lnTo>
                        <a:pt x="2" y="217"/>
                      </a:lnTo>
                      <a:lnTo>
                        <a:pt x="0" y="242"/>
                      </a:lnTo>
                      <a:lnTo>
                        <a:pt x="1" y="265"/>
                      </a:lnTo>
                      <a:lnTo>
                        <a:pt x="5" y="288"/>
                      </a:lnTo>
                      <a:lnTo>
                        <a:pt x="14" y="309"/>
                      </a:lnTo>
                      <a:lnTo>
                        <a:pt x="25" y="331"/>
                      </a:lnTo>
                      <a:lnTo>
                        <a:pt x="42" y="350"/>
                      </a:lnTo>
                      <a:lnTo>
                        <a:pt x="51" y="347"/>
                      </a:lnTo>
                      <a:lnTo>
                        <a:pt x="42" y="350"/>
                      </a:lnTo>
                      <a:lnTo>
                        <a:pt x="46" y="351"/>
                      </a:lnTo>
                      <a:lnTo>
                        <a:pt x="49" y="350"/>
                      </a:lnTo>
                      <a:lnTo>
                        <a:pt x="50" y="346"/>
                      </a:lnTo>
                      <a:lnTo>
                        <a:pt x="49" y="343"/>
                      </a:lnTo>
                      <a:lnTo>
                        <a:pt x="40" y="345"/>
                      </a:lnTo>
                      <a:close/>
                    </a:path>
                  </a:pathLst>
                </a:custGeom>
                <a:solidFill>
                  <a:srgbClr val="000000"/>
                </a:solidFill>
                <a:ln w="9525">
                  <a:noFill/>
                  <a:round/>
                </a:ln>
              </p:spPr>
              <p:txBody>
                <a:bodyPr/>
                <a:lstStyle/>
                <a:p>
                  <a:endParaRPr lang="zh-CN" altLang="en-US"/>
                </a:p>
              </p:txBody>
            </p:sp>
            <p:sp>
              <p:nvSpPr>
                <p:cNvPr id="17569" name="Freeform 846"/>
                <p:cNvSpPr/>
                <p:nvPr/>
              </p:nvSpPr>
              <p:spPr bwMode="auto">
                <a:xfrm>
                  <a:off x="2574" y="1788"/>
                  <a:ext cx="12" cy="27"/>
                </a:xfrm>
                <a:custGeom>
                  <a:avLst/>
                  <a:gdLst>
                    <a:gd name="T0" fmla="*/ 1 w 24"/>
                    <a:gd name="T1" fmla="*/ 0 h 55"/>
                    <a:gd name="T2" fmla="*/ 1 w 24"/>
                    <a:gd name="T3" fmla="*/ 0 h 55"/>
                    <a:gd name="T4" fmla="*/ 0 w 24"/>
                    <a:gd name="T5" fmla="*/ 0 h 55"/>
                    <a:gd name="T6" fmla="*/ 1 w 24"/>
                    <a:gd name="T7" fmla="*/ 0 h 55"/>
                    <a:gd name="T8" fmla="*/ 1 w 24"/>
                    <a:gd name="T9" fmla="*/ 0 h 55"/>
                    <a:gd name="T10" fmla="*/ 1 w 24"/>
                    <a:gd name="T11" fmla="*/ 0 h 55"/>
                    <a:gd name="T12" fmla="*/ 1 w 24"/>
                    <a:gd name="T13" fmla="*/ 0 h 55"/>
                    <a:gd name="T14" fmla="*/ 1 w 24"/>
                    <a:gd name="T15" fmla="*/ 0 h 55"/>
                    <a:gd name="T16" fmla="*/ 1 w 24"/>
                    <a:gd name="T17" fmla="*/ 0 h 55"/>
                    <a:gd name="T18" fmla="*/ 1 w 24"/>
                    <a:gd name="T19" fmla="*/ 0 h 55"/>
                    <a:gd name="T20" fmla="*/ 1 w 24"/>
                    <a:gd name="T21" fmla="*/ 0 h 55"/>
                    <a:gd name="T22" fmla="*/ 1 w 24"/>
                    <a:gd name="T23" fmla="*/ 0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55"/>
                    <a:gd name="T38" fmla="*/ 24 w 24"/>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55">
                      <a:moveTo>
                        <a:pt x="12" y="7"/>
                      </a:moveTo>
                      <a:lnTo>
                        <a:pt x="12" y="5"/>
                      </a:lnTo>
                      <a:lnTo>
                        <a:pt x="0" y="53"/>
                      </a:lnTo>
                      <a:lnTo>
                        <a:pt x="11" y="55"/>
                      </a:lnTo>
                      <a:lnTo>
                        <a:pt x="24" y="7"/>
                      </a:lnTo>
                      <a:lnTo>
                        <a:pt x="24" y="5"/>
                      </a:lnTo>
                      <a:lnTo>
                        <a:pt x="24" y="7"/>
                      </a:lnTo>
                      <a:lnTo>
                        <a:pt x="23" y="2"/>
                      </a:lnTo>
                      <a:lnTo>
                        <a:pt x="19" y="0"/>
                      </a:lnTo>
                      <a:lnTo>
                        <a:pt x="15" y="1"/>
                      </a:lnTo>
                      <a:lnTo>
                        <a:pt x="12" y="5"/>
                      </a:lnTo>
                      <a:lnTo>
                        <a:pt x="12" y="7"/>
                      </a:lnTo>
                      <a:close/>
                    </a:path>
                  </a:pathLst>
                </a:custGeom>
                <a:solidFill>
                  <a:srgbClr val="000000"/>
                </a:solidFill>
                <a:ln w="9525">
                  <a:noFill/>
                  <a:round/>
                </a:ln>
              </p:spPr>
              <p:txBody>
                <a:bodyPr/>
                <a:lstStyle/>
                <a:p>
                  <a:endParaRPr lang="zh-CN" altLang="en-US"/>
                </a:p>
              </p:txBody>
            </p:sp>
            <p:sp>
              <p:nvSpPr>
                <p:cNvPr id="17570" name="Freeform 847"/>
                <p:cNvSpPr/>
                <p:nvPr/>
              </p:nvSpPr>
              <p:spPr bwMode="auto">
                <a:xfrm>
                  <a:off x="2648" y="1666"/>
                  <a:ext cx="196" cy="215"/>
                </a:xfrm>
                <a:custGeom>
                  <a:avLst/>
                  <a:gdLst>
                    <a:gd name="T0" fmla="*/ 0 w 391"/>
                    <a:gd name="T1" fmla="*/ 1 h 430"/>
                    <a:gd name="T2" fmla="*/ 1 w 391"/>
                    <a:gd name="T3" fmla="*/ 1 h 430"/>
                    <a:gd name="T4" fmla="*/ 1 w 391"/>
                    <a:gd name="T5" fmla="*/ 1 h 430"/>
                    <a:gd name="T6" fmla="*/ 1 w 391"/>
                    <a:gd name="T7" fmla="*/ 1 h 430"/>
                    <a:gd name="T8" fmla="*/ 1 w 391"/>
                    <a:gd name="T9" fmla="*/ 1 h 430"/>
                    <a:gd name="T10" fmla="*/ 1 w 391"/>
                    <a:gd name="T11" fmla="*/ 1 h 430"/>
                    <a:gd name="T12" fmla="*/ 1 w 391"/>
                    <a:gd name="T13" fmla="*/ 0 h 430"/>
                    <a:gd name="T14" fmla="*/ 1 w 391"/>
                    <a:gd name="T15" fmla="*/ 1 h 430"/>
                    <a:gd name="T16" fmla="*/ 1 w 391"/>
                    <a:gd name="T17" fmla="*/ 1 h 430"/>
                    <a:gd name="T18" fmla="*/ 1 w 391"/>
                    <a:gd name="T19" fmla="*/ 1 h 430"/>
                    <a:gd name="T20" fmla="*/ 1 w 391"/>
                    <a:gd name="T21" fmla="*/ 1 h 430"/>
                    <a:gd name="T22" fmla="*/ 1 w 391"/>
                    <a:gd name="T23" fmla="*/ 1 h 430"/>
                    <a:gd name="T24" fmla="*/ 1 w 391"/>
                    <a:gd name="T25" fmla="*/ 1 h 430"/>
                    <a:gd name="T26" fmla="*/ 1 w 391"/>
                    <a:gd name="T27" fmla="*/ 1 h 430"/>
                    <a:gd name="T28" fmla="*/ 1 w 391"/>
                    <a:gd name="T29" fmla="*/ 1 h 430"/>
                    <a:gd name="T30" fmla="*/ 1 w 391"/>
                    <a:gd name="T31" fmla="*/ 1 h 430"/>
                    <a:gd name="T32" fmla="*/ 1 w 391"/>
                    <a:gd name="T33" fmla="*/ 1 h 430"/>
                    <a:gd name="T34" fmla="*/ 1 w 391"/>
                    <a:gd name="T35" fmla="*/ 1 h 430"/>
                    <a:gd name="T36" fmla="*/ 1 w 391"/>
                    <a:gd name="T37" fmla="*/ 1 h 430"/>
                    <a:gd name="T38" fmla="*/ 0 w 391"/>
                    <a:gd name="T39" fmla="*/ 1 h 4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1"/>
                    <a:gd name="T61" fmla="*/ 0 h 430"/>
                    <a:gd name="T62" fmla="*/ 391 w 391"/>
                    <a:gd name="T63" fmla="*/ 430 h 4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1" h="430">
                      <a:moveTo>
                        <a:pt x="0" y="109"/>
                      </a:moveTo>
                      <a:lnTo>
                        <a:pt x="7" y="85"/>
                      </a:lnTo>
                      <a:lnTo>
                        <a:pt x="41" y="88"/>
                      </a:lnTo>
                      <a:lnTo>
                        <a:pt x="54" y="108"/>
                      </a:lnTo>
                      <a:lnTo>
                        <a:pt x="204" y="13"/>
                      </a:lnTo>
                      <a:lnTo>
                        <a:pt x="231" y="9"/>
                      </a:lnTo>
                      <a:lnTo>
                        <a:pt x="242" y="0"/>
                      </a:lnTo>
                      <a:lnTo>
                        <a:pt x="262" y="20"/>
                      </a:lnTo>
                      <a:lnTo>
                        <a:pt x="261" y="32"/>
                      </a:lnTo>
                      <a:lnTo>
                        <a:pt x="391" y="310"/>
                      </a:lnTo>
                      <a:lnTo>
                        <a:pt x="237" y="430"/>
                      </a:lnTo>
                      <a:lnTo>
                        <a:pt x="229" y="430"/>
                      </a:lnTo>
                      <a:lnTo>
                        <a:pt x="221" y="430"/>
                      </a:lnTo>
                      <a:lnTo>
                        <a:pt x="213" y="428"/>
                      </a:lnTo>
                      <a:lnTo>
                        <a:pt x="204" y="427"/>
                      </a:lnTo>
                      <a:lnTo>
                        <a:pt x="196" y="426"/>
                      </a:lnTo>
                      <a:lnTo>
                        <a:pt x="187" y="424"/>
                      </a:lnTo>
                      <a:lnTo>
                        <a:pt x="178" y="420"/>
                      </a:lnTo>
                      <a:lnTo>
                        <a:pt x="170" y="416"/>
                      </a:lnTo>
                      <a:lnTo>
                        <a:pt x="0" y="109"/>
                      </a:lnTo>
                      <a:close/>
                    </a:path>
                  </a:pathLst>
                </a:custGeom>
                <a:solidFill>
                  <a:srgbClr val="000000"/>
                </a:solidFill>
                <a:ln w="9525">
                  <a:noFill/>
                  <a:round/>
                </a:ln>
              </p:spPr>
              <p:txBody>
                <a:bodyPr/>
                <a:lstStyle/>
                <a:p>
                  <a:endParaRPr lang="zh-CN" altLang="en-US"/>
                </a:p>
              </p:txBody>
            </p:sp>
            <p:sp>
              <p:nvSpPr>
                <p:cNvPr id="17571" name="Freeform 848"/>
                <p:cNvSpPr/>
                <p:nvPr/>
              </p:nvSpPr>
              <p:spPr bwMode="auto">
                <a:xfrm>
                  <a:off x="2645" y="1706"/>
                  <a:ext cx="9" cy="15"/>
                </a:xfrm>
                <a:custGeom>
                  <a:avLst/>
                  <a:gdLst>
                    <a:gd name="T0" fmla="*/ 0 w 19"/>
                    <a:gd name="T1" fmla="*/ 0 h 31"/>
                    <a:gd name="T2" fmla="*/ 0 w 19"/>
                    <a:gd name="T3" fmla="*/ 0 h 31"/>
                    <a:gd name="T4" fmla="*/ 0 w 19"/>
                    <a:gd name="T5" fmla="*/ 0 h 31"/>
                    <a:gd name="T6" fmla="*/ 0 w 19"/>
                    <a:gd name="T7" fmla="*/ 0 h 31"/>
                    <a:gd name="T8" fmla="*/ 0 w 19"/>
                    <a:gd name="T9" fmla="*/ 0 h 31"/>
                    <a:gd name="T10" fmla="*/ 0 w 19"/>
                    <a:gd name="T11" fmla="*/ 0 h 31"/>
                    <a:gd name="T12" fmla="*/ 0 w 19"/>
                    <a:gd name="T13" fmla="*/ 0 h 31"/>
                    <a:gd name="T14" fmla="*/ 0 w 19"/>
                    <a:gd name="T15" fmla="*/ 0 h 31"/>
                    <a:gd name="T16" fmla="*/ 0 w 19"/>
                    <a:gd name="T17" fmla="*/ 0 h 31"/>
                    <a:gd name="T18" fmla="*/ 0 w 19"/>
                    <a:gd name="T19" fmla="*/ 0 h 31"/>
                    <a:gd name="T20" fmla="*/ 0 w 19"/>
                    <a:gd name="T21" fmla="*/ 0 h 31"/>
                    <a:gd name="T22" fmla="*/ 0 w 19"/>
                    <a:gd name="T23" fmla="*/ 0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31"/>
                    <a:gd name="T38" fmla="*/ 19 w 19"/>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31">
                      <a:moveTo>
                        <a:pt x="13" y="0"/>
                      </a:moveTo>
                      <a:lnTo>
                        <a:pt x="7" y="4"/>
                      </a:lnTo>
                      <a:lnTo>
                        <a:pt x="0" y="29"/>
                      </a:lnTo>
                      <a:lnTo>
                        <a:pt x="12" y="31"/>
                      </a:lnTo>
                      <a:lnTo>
                        <a:pt x="19" y="7"/>
                      </a:lnTo>
                      <a:lnTo>
                        <a:pt x="13" y="11"/>
                      </a:lnTo>
                      <a:lnTo>
                        <a:pt x="19" y="7"/>
                      </a:lnTo>
                      <a:lnTo>
                        <a:pt x="17" y="2"/>
                      </a:lnTo>
                      <a:lnTo>
                        <a:pt x="14" y="0"/>
                      </a:lnTo>
                      <a:lnTo>
                        <a:pt x="9" y="1"/>
                      </a:lnTo>
                      <a:lnTo>
                        <a:pt x="7" y="4"/>
                      </a:lnTo>
                      <a:lnTo>
                        <a:pt x="13" y="0"/>
                      </a:lnTo>
                      <a:close/>
                    </a:path>
                  </a:pathLst>
                </a:custGeom>
                <a:solidFill>
                  <a:srgbClr val="000000"/>
                </a:solidFill>
                <a:ln w="9525">
                  <a:noFill/>
                  <a:round/>
                </a:ln>
              </p:spPr>
              <p:txBody>
                <a:bodyPr/>
                <a:lstStyle/>
                <a:p>
                  <a:endParaRPr lang="zh-CN" altLang="en-US"/>
                </a:p>
              </p:txBody>
            </p:sp>
            <p:sp>
              <p:nvSpPr>
                <p:cNvPr id="17572" name="Freeform 849"/>
                <p:cNvSpPr/>
                <p:nvPr/>
              </p:nvSpPr>
              <p:spPr bwMode="auto">
                <a:xfrm>
                  <a:off x="2651" y="1706"/>
                  <a:ext cx="20" cy="7"/>
                </a:xfrm>
                <a:custGeom>
                  <a:avLst/>
                  <a:gdLst>
                    <a:gd name="T0" fmla="*/ 1 w 40"/>
                    <a:gd name="T1" fmla="*/ 0 h 15"/>
                    <a:gd name="T2" fmla="*/ 1 w 40"/>
                    <a:gd name="T3" fmla="*/ 0 h 15"/>
                    <a:gd name="T4" fmla="*/ 0 w 40"/>
                    <a:gd name="T5" fmla="*/ 0 h 15"/>
                    <a:gd name="T6" fmla="*/ 0 w 40"/>
                    <a:gd name="T7" fmla="*/ 0 h 15"/>
                    <a:gd name="T8" fmla="*/ 1 w 40"/>
                    <a:gd name="T9" fmla="*/ 0 h 15"/>
                    <a:gd name="T10" fmla="*/ 1 w 40"/>
                    <a:gd name="T11" fmla="*/ 0 h 15"/>
                    <a:gd name="T12" fmla="*/ 1 w 40"/>
                    <a:gd name="T13" fmla="*/ 0 h 15"/>
                    <a:gd name="T14" fmla="*/ 1 w 40"/>
                    <a:gd name="T15" fmla="*/ 0 h 15"/>
                    <a:gd name="T16" fmla="*/ 1 w 40"/>
                    <a:gd name="T17" fmla="*/ 0 h 15"/>
                    <a:gd name="T18" fmla="*/ 1 w 40"/>
                    <a:gd name="T19" fmla="*/ 0 h 15"/>
                    <a:gd name="T20" fmla="*/ 1 w 40"/>
                    <a:gd name="T21" fmla="*/ 0 h 15"/>
                    <a:gd name="T22" fmla="*/ 1 w 40"/>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15"/>
                    <a:gd name="T38" fmla="*/ 40 w 40"/>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15">
                      <a:moveTo>
                        <a:pt x="39" y="6"/>
                      </a:moveTo>
                      <a:lnTo>
                        <a:pt x="34" y="3"/>
                      </a:lnTo>
                      <a:lnTo>
                        <a:pt x="0" y="0"/>
                      </a:lnTo>
                      <a:lnTo>
                        <a:pt x="0" y="11"/>
                      </a:lnTo>
                      <a:lnTo>
                        <a:pt x="34" y="15"/>
                      </a:lnTo>
                      <a:lnTo>
                        <a:pt x="29" y="13"/>
                      </a:lnTo>
                      <a:lnTo>
                        <a:pt x="34" y="15"/>
                      </a:lnTo>
                      <a:lnTo>
                        <a:pt x="37" y="13"/>
                      </a:lnTo>
                      <a:lnTo>
                        <a:pt x="40" y="9"/>
                      </a:lnTo>
                      <a:lnTo>
                        <a:pt x="37" y="6"/>
                      </a:lnTo>
                      <a:lnTo>
                        <a:pt x="34" y="3"/>
                      </a:lnTo>
                      <a:lnTo>
                        <a:pt x="39" y="6"/>
                      </a:lnTo>
                      <a:close/>
                    </a:path>
                  </a:pathLst>
                </a:custGeom>
                <a:solidFill>
                  <a:srgbClr val="000000"/>
                </a:solidFill>
                <a:ln w="9525">
                  <a:noFill/>
                  <a:round/>
                </a:ln>
              </p:spPr>
              <p:txBody>
                <a:bodyPr/>
                <a:lstStyle/>
                <a:p>
                  <a:endParaRPr lang="zh-CN" altLang="en-US"/>
                </a:p>
              </p:txBody>
            </p:sp>
            <p:sp>
              <p:nvSpPr>
                <p:cNvPr id="17573" name="Freeform 850"/>
                <p:cNvSpPr/>
                <p:nvPr/>
              </p:nvSpPr>
              <p:spPr bwMode="auto">
                <a:xfrm>
                  <a:off x="2666" y="1709"/>
                  <a:ext cx="12" cy="14"/>
                </a:xfrm>
                <a:custGeom>
                  <a:avLst/>
                  <a:gdLst>
                    <a:gd name="T0" fmla="*/ 1 w 23"/>
                    <a:gd name="T1" fmla="*/ 1 h 28"/>
                    <a:gd name="T2" fmla="*/ 1 w 23"/>
                    <a:gd name="T3" fmla="*/ 1 h 28"/>
                    <a:gd name="T4" fmla="*/ 1 w 23"/>
                    <a:gd name="T5" fmla="*/ 0 h 28"/>
                    <a:gd name="T6" fmla="*/ 0 w 23"/>
                    <a:gd name="T7" fmla="*/ 1 h 28"/>
                    <a:gd name="T8" fmla="*/ 1 w 23"/>
                    <a:gd name="T9" fmla="*/ 1 h 28"/>
                    <a:gd name="T10" fmla="*/ 1 w 23"/>
                    <a:gd name="T11" fmla="*/ 1 h 28"/>
                    <a:gd name="T12" fmla="*/ 1 w 23"/>
                    <a:gd name="T13" fmla="*/ 1 h 28"/>
                    <a:gd name="T14" fmla="*/ 1 w 23"/>
                    <a:gd name="T15" fmla="*/ 1 h 28"/>
                    <a:gd name="T16" fmla="*/ 1 w 23"/>
                    <a:gd name="T17" fmla="*/ 1 h 28"/>
                    <a:gd name="T18" fmla="*/ 1 w 23"/>
                    <a:gd name="T19" fmla="*/ 1 h 28"/>
                    <a:gd name="T20" fmla="*/ 1 w 23"/>
                    <a:gd name="T21" fmla="*/ 1 h 28"/>
                    <a:gd name="T22" fmla="*/ 1 w 23"/>
                    <a:gd name="T23" fmla="*/ 1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8"/>
                    <a:gd name="T38" fmla="*/ 23 w 23"/>
                    <a:gd name="T39" fmla="*/ 28 h 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8">
                      <a:moveTo>
                        <a:pt x="15" y="18"/>
                      </a:moveTo>
                      <a:lnTo>
                        <a:pt x="22" y="19"/>
                      </a:lnTo>
                      <a:lnTo>
                        <a:pt x="10" y="0"/>
                      </a:lnTo>
                      <a:lnTo>
                        <a:pt x="0" y="7"/>
                      </a:lnTo>
                      <a:lnTo>
                        <a:pt x="13" y="26"/>
                      </a:lnTo>
                      <a:lnTo>
                        <a:pt x="20" y="27"/>
                      </a:lnTo>
                      <a:lnTo>
                        <a:pt x="13" y="26"/>
                      </a:lnTo>
                      <a:lnTo>
                        <a:pt x="18" y="28"/>
                      </a:lnTo>
                      <a:lnTo>
                        <a:pt x="21" y="27"/>
                      </a:lnTo>
                      <a:lnTo>
                        <a:pt x="23" y="24"/>
                      </a:lnTo>
                      <a:lnTo>
                        <a:pt x="22" y="19"/>
                      </a:lnTo>
                      <a:lnTo>
                        <a:pt x="15" y="18"/>
                      </a:lnTo>
                      <a:close/>
                    </a:path>
                  </a:pathLst>
                </a:custGeom>
                <a:solidFill>
                  <a:srgbClr val="000000"/>
                </a:solidFill>
                <a:ln w="9525">
                  <a:noFill/>
                  <a:round/>
                </a:ln>
              </p:spPr>
              <p:txBody>
                <a:bodyPr/>
                <a:lstStyle/>
                <a:p>
                  <a:endParaRPr lang="zh-CN" altLang="en-US"/>
                </a:p>
              </p:txBody>
            </p:sp>
            <p:sp>
              <p:nvSpPr>
                <p:cNvPr id="17574" name="Freeform 851"/>
                <p:cNvSpPr/>
                <p:nvPr/>
              </p:nvSpPr>
              <p:spPr bwMode="auto">
                <a:xfrm>
                  <a:off x="2674" y="1670"/>
                  <a:ext cx="78" cy="53"/>
                </a:xfrm>
                <a:custGeom>
                  <a:avLst/>
                  <a:gdLst>
                    <a:gd name="T0" fmla="*/ 0 w 158"/>
                    <a:gd name="T1" fmla="*/ 0 h 104"/>
                    <a:gd name="T2" fmla="*/ 0 w 158"/>
                    <a:gd name="T3" fmla="*/ 1 h 104"/>
                    <a:gd name="T4" fmla="*/ 0 w 158"/>
                    <a:gd name="T5" fmla="*/ 1 h 104"/>
                    <a:gd name="T6" fmla="*/ 0 w 158"/>
                    <a:gd name="T7" fmla="*/ 1 h 104"/>
                    <a:gd name="T8" fmla="*/ 0 w 158"/>
                    <a:gd name="T9" fmla="*/ 1 h 104"/>
                    <a:gd name="T10" fmla="*/ 0 w 158"/>
                    <a:gd name="T11" fmla="*/ 1 h 104"/>
                    <a:gd name="T12" fmla="*/ 0 w 158"/>
                    <a:gd name="T13" fmla="*/ 1 h 104"/>
                    <a:gd name="T14" fmla="*/ 0 w 158"/>
                    <a:gd name="T15" fmla="*/ 1 h 104"/>
                    <a:gd name="T16" fmla="*/ 0 w 158"/>
                    <a:gd name="T17" fmla="*/ 1 h 104"/>
                    <a:gd name="T18" fmla="*/ 0 w 158"/>
                    <a:gd name="T19" fmla="*/ 1 h 104"/>
                    <a:gd name="T20" fmla="*/ 0 w 158"/>
                    <a:gd name="T21" fmla="*/ 1 h 104"/>
                    <a:gd name="T22" fmla="*/ 0 w 158"/>
                    <a:gd name="T23" fmla="*/ 0 h 1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8"/>
                    <a:gd name="T37" fmla="*/ 0 h 104"/>
                    <a:gd name="T38" fmla="*/ 158 w 158"/>
                    <a:gd name="T39" fmla="*/ 104 h 1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8" h="104">
                      <a:moveTo>
                        <a:pt x="152" y="0"/>
                      </a:moveTo>
                      <a:lnTo>
                        <a:pt x="151" y="1"/>
                      </a:lnTo>
                      <a:lnTo>
                        <a:pt x="0" y="95"/>
                      </a:lnTo>
                      <a:lnTo>
                        <a:pt x="5" y="104"/>
                      </a:lnTo>
                      <a:lnTo>
                        <a:pt x="155" y="10"/>
                      </a:lnTo>
                      <a:lnTo>
                        <a:pt x="154" y="11"/>
                      </a:lnTo>
                      <a:lnTo>
                        <a:pt x="155" y="10"/>
                      </a:lnTo>
                      <a:lnTo>
                        <a:pt x="158" y="8"/>
                      </a:lnTo>
                      <a:lnTo>
                        <a:pt x="158" y="3"/>
                      </a:lnTo>
                      <a:lnTo>
                        <a:pt x="154" y="1"/>
                      </a:lnTo>
                      <a:lnTo>
                        <a:pt x="151" y="1"/>
                      </a:lnTo>
                      <a:lnTo>
                        <a:pt x="152" y="0"/>
                      </a:lnTo>
                      <a:close/>
                    </a:path>
                  </a:pathLst>
                </a:custGeom>
                <a:solidFill>
                  <a:srgbClr val="000000"/>
                </a:solidFill>
                <a:ln w="9525">
                  <a:noFill/>
                  <a:round/>
                </a:ln>
              </p:spPr>
              <p:txBody>
                <a:bodyPr/>
                <a:lstStyle/>
                <a:p>
                  <a:endParaRPr lang="zh-CN" altLang="en-US"/>
                </a:p>
              </p:txBody>
            </p:sp>
            <p:sp>
              <p:nvSpPr>
                <p:cNvPr id="17575" name="Freeform 852"/>
                <p:cNvSpPr/>
                <p:nvPr/>
              </p:nvSpPr>
              <p:spPr bwMode="auto">
                <a:xfrm>
                  <a:off x="2749" y="1668"/>
                  <a:ext cx="18" cy="8"/>
                </a:xfrm>
                <a:custGeom>
                  <a:avLst/>
                  <a:gdLst>
                    <a:gd name="T0" fmla="*/ 1 w 34"/>
                    <a:gd name="T1" fmla="*/ 1 h 16"/>
                    <a:gd name="T2" fmla="*/ 1 w 34"/>
                    <a:gd name="T3" fmla="*/ 0 h 16"/>
                    <a:gd name="T4" fmla="*/ 0 w 34"/>
                    <a:gd name="T5" fmla="*/ 1 h 16"/>
                    <a:gd name="T6" fmla="*/ 1 w 34"/>
                    <a:gd name="T7" fmla="*/ 1 h 16"/>
                    <a:gd name="T8" fmla="*/ 1 w 34"/>
                    <a:gd name="T9" fmla="*/ 1 h 16"/>
                    <a:gd name="T10" fmla="*/ 1 w 34"/>
                    <a:gd name="T11" fmla="*/ 1 h 16"/>
                    <a:gd name="T12" fmla="*/ 1 w 34"/>
                    <a:gd name="T13" fmla="*/ 1 h 16"/>
                    <a:gd name="T14" fmla="*/ 1 w 34"/>
                    <a:gd name="T15" fmla="*/ 1 h 16"/>
                    <a:gd name="T16" fmla="*/ 1 w 34"/>
                    <a:gd name="T17" fmla="*/ 1 h 16"/>
                    <a:gd name="T18" fmla="*/ 1 w 34"/>
                    <a:gd name="T19" fmla="*/ 1 h 16"/>
                    <a:gd name="T20" fmla="*/ 1 w 34"/>
                    <a:gd name="T21" fmla="*/ 0 h 16"/>
                    <a:gd name="T22" fmla="*/ 1 w 34"/>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6"/>
                    <a:gd name="T38" fmla="*/ 34 w 34"/>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6">
                      <a:moveTo>
                        <a:pt x="25" y="1"/>
                      </a:moveTo>
                      <a:lnTo>
                        <a:pt x="27" y="0"/>
                      </a:lnTo>
                      <a:lnTo>
                        <a:pt x="0" y="5"/>
                      </a:lnTo>
                      <a:lnTo>
                        <a:pt x="2" y="16"/>
                      </a:lnTo>
                      <a:lnTo>
                        <a:pt x="30" y="11"/>
                      </a:lnTo>
                      <a:lnTo>
                        <a:pt x="32" y="10"/>
                      </a:lnTo>
                      <a:lnTo>
                        <a:pt x="30" y="11"/>
                      </a:lnTo>
                      <a:lnTo>
                        <a:pt x="33" y="9"/>
                      </a:lnTo>
                      <a:lnTo>
                        <a:pt x="34" y="5"/>
                      </a:lnTo>
                      <a:lnTo>
                        <a:pt x="32" y="1"/>
                      </a:lnTo>
                      <a:lnTo>
                        <a:pt x="27" y="0"/>
                      </a:lnTo>
                      <a:lnTo>
                        <a:pt x="25" y="1"/>
                      </a:lnTo>
                      <a:close/>
                    </a:path>
                  </a:pathLst>
                </a:custGeom>
                <a:solidFill>
                  <a:srgbClr val="000000"/>
                </a:solidFill>
                <a:ln w="9525">
                  <a:noFill/>
                  <a:round/>
                </a:ln>
              </p:spPr>
              <p:txBody>
                <a:bodyPr/>
                <a:lstStyle/>
                <a:p>
                  <a:endParaRPr lang="zh-CN" altLang="en-US"/>
                </a:p>
              </p:txBody>
            </p:sp>
            <p:sp>
              <p:nvSpPr>
                <p:cNvPr id="17576" name="Freeform 853"/>
                <p:cNvSpPr/>
                <p:nvPr/>
              </p:nvSpPr>
              <p:spPr bwMode="auto">
                <a:xfrm>
                  <a:off x="2762" y="1663"/>
                  <a:ext cx="10" cy="10"/>
                </a:xfrm>
                <a:custGeom>
                  <a:avLst/>
                  <a:gdLst>
                    <a:gd name="T0" fmla="*/ 1 w 19"/>
                    <a:gd name="T1" fmla="*/ 1 h 19"/>
                    <a:gd name="T2" fmla="*/ 1 w 19"/>
                    <a:gd name="T3" fmla="*/ 1 h 19"/>
                    <a:gd name="T4" fmla="*/ 0 w 19"/>
                    <a:gd name="T5" fmla="*/ 1 h 19"/>
                    <a:gd name="T6" fmla="*/ 1 w 19"/>
                    <a:gd name="T7" fmla="*/ 1 h 19"/>
                    <a:gd name="T8" fmla="*/ 1 w 19"/>
                    <a:gd name="T9" fmla="*/ 1 h 19"/>
                    <a:gd name="T10" fmla="*/ 1 w 19"/>
                    <a:gd name="T11" fmla="*/ 1 h 19"/>
                    <a:gd name="T12" fmla="*/ 1 w 19"/>
                    <a:gd name="T13" fmla="*/ 1 h 19"/>
                    <a:gd name="T14" fmla="*/ 1 w 19"/>
                    <a:gd name="T15" fmla="*/ 1 h 19"/>
                    <a:gd name="T16" fmla="*/ 1 w 19"/>
                    <a:gd name="T17" fmla="*/ 1 h 19"/>
                    <a:gd name="T18" fmla="*/ 1 w 19"/>
                    <a:gd name="T19" fmla="*/ 0 h 19"/>
                    <a:gd name="T20" fmla="*/ 1 w 19"/>
                    <a:gd name="T21" fmla="*/ 1 h 19"/>
                    <a:gd name="T22" fmla="*/ 1 w 19"/>
                    <a:gd name="T23" fmla="*/ 1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19"/>
                    <a:gd name="T38" fmla="*/ 19 w 19"/>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19">
                      <a:moveTo>
                        <a:pt x="17" y="2"/>
                      </a:moveTo>
                      <a:lnTo>
                        <a:pt x="10" y="1"/>
                      </a:lnTo>
                      <a:lnTo>
                        <a:pt x="0" y="10"/>
                      </a:lnTo>
                      <a:lnTo>
                        <a:pt x="7" y="19"/>
                      </a:lnTo>
                      <a:lnTo>
                        <a:pt x="17" y="10"/>
                      </a:lnTo>
                      <a:lnTo>
                        <a:pt x="10" y="9"/>
                      </a:lnTo>
                      <a:lnTo>
                        <a:pt x="17" y="10"/>
                      </a:lnTo>
                      <a:lnTo>
                        <a:pt x="19" y="6"/>
                      </a:lnTo>
                      <a:lnTo>
                        <a:pt x="18" y="2"/>
                      </a:lnTo>
                      <a:lnTo>
                        <a:pt x="15" y="0"/>
                      </a:lnTo>
                      <a:lnTo>
                        <a:pt x="10" y="1"/>
                      </a:lnTo>
                      <a:lnTo>
                        <a:pt x="17" y="2"/>
                      </a:lnTo>
                      <a:close/>
                    </a:path>
                  </a:pathLst>
                </a:custGeom>
                <a:solidFill>
                  <a:srgbClr val="000000"/>
                </a:solidFill>
                <a:ln w="9525">
                  <a:noFill/>
                  <a:round/>
                </a:ln>
              </p:spPr>
              <p:txBody>
                <a:bodyPr/>
                <a:lstStyle/>
                <a:p>
                  <a:endParaRPr lang="zh-CN" altLang="en-US"/>
                </a:p>
              </p:txBody>
            </p:sp>
            <p:sp>
              <p:nvSpPr>
                <p:cNvPr id="17577" name="Freeform 854"/>
                <p:cNvSpPr/>
                <p:nvPr/>
              </p:nvSpPr>
              <p:spPr bwMode="auto">
                <a:xfrm>
                  <a:off x="2767" y="1665"/>
                  <a:ext cx="15" cy="14"/>
                </a:xfrm>
                <a:custGeom>
                  <a:avLst/>
                  <a:gdLst>
                    <a:gd name="T0" fmla="*/ 1 w 30"/>
                    <a:gd name="T1" fmla="*/ 0 h 29"/>
                    <a:gd name="T2" fmla="*/ 1 w 30"/>
                    <a:gd name="T3" fmla="*/ 0 h 29"/>
                    <a:gd name="T4" fmla="*/ 1 w 30"/>
                    <a:gd name="T5" fmla="*/ 0 h 29"/>
                    <a:gd name="T6" fmla="*/ 0 w 30"/>
                    <a:gd name="T7" fmla="*/ 0 h 29"/>
                    <a:gd name="T8" fmla="*/ 1 w 30"/>
                    <a:gd name="T9" fmla="*/ 0 h 29"/>
                    <a:gd name="T10" fmla="*/ 1 w 30"/>
                    <a:gd name="T11" fmla="*/ 0 h 29"/>
                    <a:gd name="T12" fmla="*/ 1 w 30"/>
                    <a:gd name="T13" fmla="*/ 0 h 29"/>
                    <a:gd name="T14" fmla="*/ 1 w 30"/>
                    <a:gd name="T15" fmla="*/ 0 h 29"/>
                    <a:gd name="T16" fmla="*/ 1 w 30"/>
                    <a:gd name="T17" fmla="*/ 0 h 29"/>
                    <a:gd name="T18" fmla="*/ 1 w 30"/>
                    <a:gd name="T19" fmla="*/ 0 h 29"/>
                    <a:gd name="T20" fmla="*/ 1 w 30"/>
                    <a:gd name="T21" fmla="*/ 0 h 29"/>
                    <a:gd name="T22" fmla="*/ 1 w 30"/>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9"/>
                    <a:gd name="T38" fmla="*/ 30 w 30"/>
                    <a:gd name="T39" fmla="*/ 29 h 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9">
                      <a:moveTo>
                        <a:pt x="30" y="24"/>
                      </a:moveTo>
                      <a:lnTo>
                        <a:pt x="28" y="21"/>
                      </a:lnTo>
                      <a:lnTo>
                        <a:pt x="7" y="0"/>
                      </a:lnTo>
                      <a:lnTo>
                        <a:pt x="0" y="7"/>
                      </a:lnTo>
                      <a:lnTo>
                        <a:pt x="21" y="28"/>
                      </a:lnTo>
                      <a:lnTo>
                        <a:pt x="19" y="24"/>
                      </a:lnTo>
                      <a:lnTo>
                        <a:pt x="21" y="28"/>
                      </a:lnTo>
                      <a:lnTo>
                        <a:pt x="24" y="29"/>
                      </a:lnTo>
                      <a:lnTo>
                        <a:pt x="28" y="28"/>
                      </a:lnTo>
                      <a:lnTo>
                        <a:pt x="29" y="24"/>
                      </a:lnTo>
                      <a:lnTo>
                        <a:pt x="28" y="21"/>
                      </a:lnTo>
                      <a:lnTo>
                        <a:pt x="30" y="24"/>
                      </a:lnTo>
                      <a:close/>
                    </a:path>
                  </a:pathLst>
                </a:custGeom>
                <a:solidFill>
                  <a:srgbClr val="000000"/>
                </a:solidFill>
                <a:ln w="9525">
                  <a:noFill/>
                  <a:round/>
                </a:ln>
              </p:spPr>
              <p:txBody>
                <a:bodyPr/>
                <a:lstStyle/>
                <a:p>
                  <a:endParaRPr lang="zh-CN" altLang="en-US"/>
                </a:p>
              </p:txBody>
            </p:sp>
            <p:sp>
              <p:nvSpPr>
                <p:cNvPr id="17578" name="Freeform 855"/>
                <p:cNvSpPr/>
                <p:nvPr/>
              </p:nvSpPr>
              <p:spPr bwMode="auto">
                <a:xfrm>
                  <a:off x="2776" y="1677"/>
                  <a:ext cx="6" cy="8"/>
                </a:xfrm>
                <a:custGeom>
                  <a:avLst/>
                  <a:gdLst>
                    <a:gd name="T0" fmla="*/ 0 w 13"/>
                    <a:gd name="T1" fmla="*/ 1 h 16"/>
                    <a:gd name="T2" fmla="*/ 0 w 13"/>
                    <a:gd name="T3" fmla="*/ 1 h 16"/>
                    <a:gd name="T4" fmla="*/ 0 w 13"/>
                    <a:gd name="T5" fmla="*/ 0 h 16"/>
                    <a:gd name="T6" fmla="*/ 0 w 13"/>
                    <a:gd name="T7" fmla="*/ 0 h 16"/>
                    <a:gd name="T8" fmla="*/ 0 w 13"/>
                    <a:gd name="T9" fmla="*/ 1 h 16"/>
                    <a:gd name="T10" fmla="*/ 0 w 13"/>
                    <a:gd name="T11" fmla="*/ 1 h 16"/>
                    <a:gd name="T12" fmla="*/ 0 w 13"/>
                    <a:gd name="T13" fmla="*/ 1 h 16"/>
                    <a:gd name="T14" fmla="*/ 0 w 13"/>
                    <a:gd name="T15" fmla="*/ 1 h 16"/>
                    <a:gd name="T16" fmla="*/ 0 w 13"/>
                    <a:gd name="T17" fmla="*/ 1 h 16"/>
                    <a:gd name="T18" fmla="*/ 0 w 13"/>
                    <a:gd name="T19" fmla="*/ 1 h 16"/>
                    <a:gd name="T20" fmla="*/ 0 w 13"/>
                    <a:gd name="T21" fmla="*/ 1 h 16"/>
                    <a:gd name="T22" fmla="*/ 0 w 13"/>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16"/>
                    <a:gd name="T38" fmla="*/ 13 w 13"/>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16">
                      <a:moveTo>
                        <a:pt x="11" y="9"/>
                      </a:moveTo>
                      <a:lnTo>
                        <a:pt x="12" y="12"/>
                      </a:lnTo>
                      <a:lnTo>
                        <a:pt x="13" y="0"/>
                      </a:lnTo>
                      <a:lnTo>
                        <a:pt x="2" y="0"/>
                      </a:lnTo>
                      <a:lnTo>
                        <a:pt x="0" y="12"/>
                      </a:lnTo>
                      <a:lnTo>
                        <a:pt x="2" y="14"/>
                      </a:lnTo>
                      <a:lnTo>
                        <a:pt x="0" y="12"/>
                      </a:lnTo>
                      <a:lnTo>
                        <a:pt x="3" y="15"/>
                      </a:lnTo>
                      <a:lnTo>
                        <a:pt x="6" y="16"/>
                      </a:lnTo>
                      <a:lnTo>
                        <a:pt x="9" y="15"/>
                      </a:lnTo>
                      <a:lnTo>
                        <a:pt x="12" y="12"/>
                      </a:lnTo>
                      <a:lnTo>
                        <a:pt x="11" y="9"/>
                      </a:lnTo>
                      <a:close/>
                    </a:path>
                  </a:pathLst>
                </a:custGeom>
                <a:solidFill>
                  <a:srgbClr val="000000"/>
                </a:solidFill>
                <a:ln w="9525">
                  <a:noFill/>
                  <a:round/>
                </a:ln>
              </p:spPr>
              <p:txBody>
                <a:bodyPr/>
                <a:lstStyle/>
                <a:p>
                  <a:endParaRPr lang="zh-CN" altLang="en-US"/>
                </a:p>
              </p:txBody>
            </p:sp>
            <p:sp>
              <p:nvSpPr>
                <p:cNvPr id="17579" name="Freeform 856"/>
                <p:cNvSpPr/>
                <p:nvPr/>
              </p:nvSpPr>
              <p:spPr bwMode="auto">
                <a:xfrm>
                  <a:off x="2776" y="1681"/>
                  <a:ext cx="70" cy="143"/>
                </a:xfrm>
                <a:custGeom>
                  <a:avLst/>
                  <a:gdLst>
                    <a:gd name="T0" fmla="*/ 1 w 139"/>
                    <a:gd name="T1" fmla="*/ 1 h 286"/>
                    <a:gd name="T2" fmla="*/ 1 w 139"/>
                    <a:gd name="T3" fmla="*/ 1 h 286"/>
                    <a:gd name="T4" fmla="*/ 1 w 139"/>
                    <a:gd name="T5" fmla="*/ 0 h 286"/>
                    <a:gd name="T6" fmla="*/ 0 w 139"/>
                    <a:gd name="T7" fmla="*/ 1 h 286"/>
                    <a:gd name="T8" fmla="*/ 1 w 139"/>
                    <a:gd name="T9" fmla="*/ 1 h 286"/>
                    <a:gd name="T10" fmla="*/ 1 w 139"/>
                    <a:gd name="T11" fmla="*/ 1 h 286"/>
                    <a:gd name="T12" fmla="*/ 1 w 139"/>
                    <a:gd name="T13" fmla="*/ 1 h 286"/>
                    <a:gd name="T14" fmla="*/ 1 w 139"/>
                    <a:gd name="T15" fmla="*/ 1 h 286"/>
                    <a:gd name="T16" fmla="*/ 1 w 139"/>
                    <a:gd name="T17" fmla="*/ 1 h 286"/>
                    <a:gd name="T18" fmla="*/ 1 w 139"/>
                    <a:gd name="T19" fmla="*/ 1 h 286"/>
                    <a:gd name="T20" fmla="*/ 1 w 139"/>
                    <a:gd name="T21" fmla="*/ 1 h 286"/>
                    <a:gd name="T22" fmla="*/ 1 w 139"/>
                    <a:gd name="T23" fmla="*/ 1 h 2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286"/>
                    <a:gd name="T38" fmla="*/ 139 w 139"/>
                    <a:gd name="T39" fmla="*/ 286 h 2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286">
                      <a:moveTo>
                        <a:pt x="137" y="286"/>
                      </a:moveTo>
                      <a:lnTo>
                        <a:pt x="139" y="279"/>
                      </a:lnTo>
                      <a:lnTo>
                        <a:pt x="9" y="0"/>
                      </a:lnTo>
                      <a:lnTo>
                        <a:pt x="0" y="5"/>
                      </a:lnTo>
                      <a:lnTo>
                        <a:pt x="129" y="283"/>
                      </a:lnTo>
                      <a:lnTo>
                        <a:pt x="131" y="276"/>
                      </a:lnTo>
                      <a:lnTo>
                        <a:pt x="129" y="283"/>
                      </a:lnTo>
                      <a:lnTo>
                        <a:pt x="132" y="286"/>
                      </a:lnTo>
                      <a:lnTo>
                        <a:pt x="136" y="286"/>
                      </a:lnTo>
                      <a:lnTo>
                        <a:pt x="139" y="282"/>
                      </a:lnTo>
                      <a:lnTo>
                        <a:pt x="139" y="279"/>
                      </a:lnTo>
                      <a:lnTo>
                        <a:pt x="137" y="286"/>
                      </a:lnTo>
                      <a:close/>
                    </a:path>
                  </a:pathLst>
                </a:custGeom>
                <a:solidFill>
                  <a:srgbClr val="000000"/>
                </a:solidFill>
                <a:ln w="9525">
                  <a:noFill/>
                  <a:round/>
                </a:ln>
              </p:spPr>
              <p:txBody>
                <a:bodyPr/>
                <a:lstStyle/>
                <a:p>
                  <a:endParaRPr lang="zh-CN" altLang="en-US"/>
                </a:p>
              </p:txBody>
            </p:sp>
            <p:sp>
              <p:nvSpPr>
                <p:cNvPr id="17580" name="Freeform 857"/>
                <p:cNvSpPr/>
                <p:nvPr/>
              </p:nvSpPr>
              <p:spPr bwMode="auto">
                <a:xfrm>
                  <a:off x="2764" y="1819"/>
                  <a:ext cx="81" cy="65"/>
                </a:xfrm>
                <a:custGeom>
                  <a:avLst/>
                  <a:gdLst>
                    <a:gd name="T0" fmla="*/ 0 w 163"/>
                    <a:gd name="T1" fmla="*/ 1 h 130"/>
                    <a:gd name="T2" fmla="*/ 0 w 163"/>
                    <a:gd name="T3" fmla="*/ 1 h 130"/>
                    <a:gd name="T4" fmla="*/ 0 w 163"/>
                    <a:gd name="T5" fmla="*/ 1 h 130"/>
                    <a:gd name="T6" fmla="*/ 0 w 163"/>
                    <a:gd name="T7" fmla="*/ 0 h 130"/>
                    <a:gd name="T8" fmla="*/ 0 w 163"/>
                    <a:gd name="T9" fmla="*/ 1 h 130"/>
                    <a:gd name="T10" fmla="*/ 0 w 163"/>
                    <a:gd name="T11" fmla="*/ 1 h 130"/>
                    <a:gd name="T12" fmla="*/ 0 w 163"/>
                    <a:gd name="T13" fmla="*/ 1 h 130"/>
                    <a:gd name="T14" fmla="*/ 0 w 163"/>
                    <a:gd name="T15" fmla="*/ 1 h 130"/>
                    <a:gd name="T16" fmla="*/ 0 w 163"/>
                    <a:gd name="T17" fmla="*/ 1 h 130"/>
                    <a:gd name="T18" fmla="*/ 0 w 163"/>
                    <a:gd name="T19" fmla="*/ 1 h 130"/>
                    <a:gd name="T20" fmla="*/ 0 w 163"/>
                    <a:gd name="T21" fmla="*/ 1 h 130"/>
                    <a:gd name="T22" fmla="*/ 0 w 163"/>
                    <a:gd name="T23" fmla="*/ 1 h 1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3"/>
                    <a:gd name="T37" fmla="*/ 0 h 130"/>
                    <a:gd name="T38" fmla="*/ 163 w 163"/>
                    <a:gd name="T39" fmla="*/ 130 h 1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3" h="130">
                      <a:moveTo>
                        <a:pt x="6" y="130"/>
                      </a:moveTo>
                      <a:lnTo>
                        <a:pt x="10" y="129"/>
                      </a:lnTo>
                      <a:lnTo>
                        <a:pt x="163" y="10"/>
                      </a:lnTo>
                      <a:lnTo>
                        <a:pt x="157" y="0"/>
                      </a:lnTo>
                      <a:lnTo>
                        <a:pt x="3" y="120"/>
                      </a:lnTo>
                      <a:lnTo>
                        <a:pt x="6" y="119"/>
                      </a:lnTo>
                      <a:lnTo>
                        <a:pt x="3" y="120"/>
                      </a:lnTo>
                      <a:lnTo>
                        <a:pt x="0" y="123"/>
                      </a:lnTo>
                      <a:lnTo>
                        <a:pt x="2" y="128"/>
                      </a:lnTo>
                      <a:lnTo>
                        <a:pt x="5" y="130"/>
                      </a:lnTo>
                      <a:lnTo>
                        <a:pt x="10" y="129"/>
                      </a:lnTo>
                      <a:lnTo>
                        <a:pt x="6" y="130"/>
                      </a:lnTo>
                      <a:close/>
                    </a:path>
                  </a:pathLst>
                </a:custGeom>
                <a:solidFill>
                  <a:srgbClr val="000000"/>
                </a:solidFill>
                <a:ln w="9525">
                  <a:noFill/>
                  <a:round/>
                </a:ln>
              </p:spPr>
              <p:txBody>
                <a:bodyPr/>
                <a:lstStyle/>
                <a:p>
                  <a:endParaRPr lang="zh-CN" altLang="en-US"/>
                </a:p>
              </p:txBody>
            </p:sp>
            <p:sp>
              <p:nvSpPr>
                <p:cNvPr id="17581" name="Freeform 858"/>
                <p:cNvSpPr/>
                <p:nvPr/>
              </p:nvSpPr>
              <p:spPr bwMode="auto">
                <a:xfrm>
                  <a:off x="2730" y="1871"/>
                  <a:ext cx="37" cy="13"/>
                </a:xfrm>
                <a:custGeom>
                  <a:avLst/>
                  <a:gdLst>
                    <a:gd name="T0" fmla="*/ 1 w 73"/>
                    <a:gd name="T1" fmla="*/ 1 h 25"/>
                    <a:gd name="T2" fmla="*/ 1 w 73"/>
                    <a:gd name="T3" fmla="*/ 1 h 25"/>
                    <a:gd name="T4" fmla="*/ 1 w 73"/>
                    <a:gd name="T5" fmla="*/ 1 h 25"/>
                    <a:gd name="T6" fmla="*/ 1 w 73"/>
                    <a:gd name="T7" fmla="*/ 1 h 25"/>
                    <a:gd name="T8" fmla="*/ 1 w 73"/>
                    <a:gd name="T9" fmla="*/ 1 h 25"/>
                    <a:gd name="T10" fmla="*/ 1 w 73"/>
                    <a:gd name="T11" fmla="*/ 1 h 25"/>
                    <a:gd name="T12" fmla="*/ 1 w 73"/>
                    <a:gd name="T13" fmla="*/ 1 h 25"/>
                    <a:gd name="T14" fmla="*/ 1 w 73"/>
                    <a:gd name="T15" fmla="*/ 1 h 25"/>
                    <a:gd name="T16" fmla="*/ 1 w 73"/>
                    <a:gd name="T17" fmla="*/ 1 h 25"/>
                    <a:gd name="T18" fmla="*/ 1 w 73"/>
                    <a:gd name="T19" fmla="*/ 1 h 25"/>
                    <a:gd name="T20" fmla="*/ 1 w 73"/>
                    <a:gd name="T21" fmla="*/ 1 h 25"/>
                    <a:gd name="T22" fmla="*/ 1 w 73"/>
                    <a:gd name="T23" fmla="*/ 1 h 25"/>
                    <a:gd name="T24" fmla="*/ 1 w 73"/>
                    <a:gd name="T25" fmla="*/ 1 h 25"/>
                    <a:gd name="T26" fmla="*/ 1 w 73"/>
                    <a:gd name="T27" fmla="*/ 1 h 25"/>
                    <a:gd name="T28" fmla="*/ 1 w 73"/>
                    <a:gd name="T29" fmla="*/ 1 h 25"/>
                    <a:gd name="T30" fmla="*/ 1 w 73"/>
                    <a:gd name="T31" fmla="*/ 1 h 25"/>
                    <a:gd name="T32" fmla="*/ 1 w 73"/>
                    <a:gd name="T33" fmla="*/ 1 h 25"/>
                    <a:gd name="T34" fmla="*/ 1 w 73"/>
                    <a:gd name="T35" fmla="*/ 1 h 25"/>
                    <a:gd name="T36" fmla="*/ 1 w 73"/>
                    <a:gd name="T37" fmla="*/ 1 h 25"/>
                    <a:gd name="T38" fmla="*/ 1 w 73"/>
                    <a:gd name="T39" fmla="*/ 1 h 25"/>
                    <a:gd name="T40" fmla="*/ 1 w 73"/>
                    <a:gd name="T41" fmla="*/ 1 h 25"/>
                    <a:gd name="T42" fmla="*/ 1 w 73"/>
                    <a:gd name="T43" fmla="*/ 0 h 25"/>
                    <a:gd name="T44" fmla="*/ 1 w 73"/>
                    <a:gd name="T45" fmla="*/ 1 h 25"/>
                    <a:gd name="T46" fmla="*/ 0 w 73"/>
                    <a:gd name="T47" fmla="*/ 1 h 25"/>
                    <a:gd name="T48" fmla="*/ 1 w 73"/>
                    <a:gd name="T49" fmla="*/ 1 h 25"/>
                    <a:gd name="T50" fmla="*/ 1 w 73"/>
                    <a:gd name="T51" fmla="*/ 1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3"/>
                    <a:gd name="T79" fmla="*/ 0 h 25"/>
                    <a:gd name="T80" fmla="*/ 73 w 73"/>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3" h="25">
                      <a:moveTo>
                        <a:pt x="1" y="8"/>
                      </a:moveTo>
                      <a:lnTo>
                        <a:pt x="2" y="10"/>
                      </a:lnTo>
                      <a:lnTo>
                        <a:pt x="12" y="15"/>
                      </a:lnTo>
                      <a:lnTo>
                        <a:pt x="22" y="20"/>
                      </a:lnTo>
                      <a:lnTo>
                        <a:pt x="31" y="22"/>
                      </a:lnTo>
                      <a:lnTo>
                        <a:pt x="39" y="23"/>
                      </a:lnTo>
                      <a:lnTo>
                        <a:pt x="48" y="24"/>
                      </a:lnTo>
                      <a:lnTo>
                        <a:pt x="57" y="25"/>
                      </a:lnTo>
                      <a:lnTo>
                        <a:pt x="65" y="25"/>
                      </a:lnTo>
                      <a:lnTo>
                        <a:pt x="73" y="25"/>
                      </a:lnTo>
                      <a:lnTo>
                        <a:pt x="73" y="14"/>
                      </a:lnTo>
                      <a:lnTo>
                        <a:pt x="65" y="14"/>
                      </a:lnTo>
                      <a:lnTo>
                        <a:pt x="57" y="14"/>
                      </a:lnTo>
                      <a:lnTo>
                        <a:pt x="50" y="13"/>
                      </a:lnTo>
                      <a:lnTo>
                        <a:pt x="41" y="11"/>
                      </a:lnTo>
                      <a:lnTo>
                        <a:pt x="33" y="10"/>
                      </a:lnTo>
                      <a:lnTo>
                        <a:pt x="24" y="8"/>
                      </a:lnTo>
                      <a:lnTo>
                        <a:pt x="16" y="6"/>
                      </a:lnTo>
                      <a:lnTo>
                        <a:pt x="9" y="1"/>
                      </a:lnTo>
                      <a:lnTo>
                        <a:pt x="10" y="3"/>
                      </a:lnTo>
                      <a:lnTo>
                        <a:pt x="9" y="1"/>
                      </a:lnTo>
                      <a:lnTo>
                        <a:pt x="5" y="0"/>
                      </a:lnTo>
                      <a:lnTo>
                        <a:pt x="1" y="2"/>
                      </a:lnTo>
                      <a:lnTo>
                        <a:pt x="0" y="6"/>
                      </a:lnTo>
                      <a:lnTo>
                        <a:pt x="2" y="10"/>
                      </a:lnTo>
                      <a:lnTo>
                        <a:pt x="1" y="8"/>
                      </a:lnTo>
                      <a:close/>
                    </a:path>
                  </a:pathLst>
                </a:custGeom>
                <a:solidFill>
                  <a:srgbClr val="000000"/>
                </a:solidFill>
                <a:ln w="9525">
                  <a:noFill/>
                  <a:round/>
                </a:ln>
              </p:spPr>
              <p:txBody>
                <a:bodyPr/>
                <a:lstStyle/>
                <a:p>
                  <a:endParaRPr lang="zh-CN" altLang="en-US"/>
                </a:p>
              </p:txBody>
            </p:sp>
            <p:sp>
              <p:nvSpPr>
                <p:cNvPr id="17582" name="Freeform 859"/>
                <p:cNvSpPr/>
                <p:nvPr/>
              </p:nvSpPr>
              <p:spPr bwMode="auto">
                <a:xfrm>
                  <a:off x="2645" y="1719"/>
                  <a:ext cx="90" cy="157"/>
                </a:xfrm>
                <a:custGeom>
                  <a:avLst/>
                  <a:gdLst>
                    <a:gd name="T0" fmla="*/ 0 w 180"/>
                    <a:gd name="T1" fmla="*/ 1 h 314"/>
                    <a:gd name="T2" fmla="*/ 1 w 180"/>
                    <a:gd name="T3" fmla="*/ 1 h 314"/>
                    <a:gd name="T4" fmla="*/ 1 w 180"/>
                    <a:gd name="T5" fmla="*/ 1 h 314"/>
                    <a:gd name="T6" fmla="*/ 1 w 180"/>
                    <a:gd name="T7" fmla="*/ 1 h 314"/>
                    <a:gd name="T8" fmla="*/ 1 w 180"/>
                    <a:gd name="T9" fmla="*/ 1 h 314"/>
                    <a:gd name="T10" fmla="*/ 1 w 180"/>
                    <a:gd name="T11" fmla="*/ 1 h 314"/>
                    <a:gd name="T12" fmla="*/ 1 w 180"/>
                    <a:gd name="T13" fmla="*/ 1 h 314"/>
                    <a:gd name="T14" fmla="*/ 1 w 180"/>
                    <a:gd name="T15" fmla="*/ 0 h 314"/>
                    <a:gd name="T16" fmla="*/ 1 w 180"/>
                    <a:gd name="T17" fmla="*/ 0 h 314"/>
                    <a:gd name="T18" fmla="*/ 1 w 180"/>
                    <a:gd name="T19" fmla="*/ 1 h 314"/>
                    <a:gd name="T20" fmla="*/ 1 w 180"/>
                    <a:gd name="T21" fmla="*/ 1 h 314"/>
                    <a:gd name="T22" fmla="*/ 0 w 180"/>
                    <a:gd name="T23" fmla="*/ 1 h 3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
                    <a:gd name="T37" fmla="*/ 0 h 314"/>
                    <a:gd name="T38" fmla="*/ 180 w 180"/>
                    <a:gd name="T39" fmla="*/ 314 h 3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 h="314">
                      <a:moveTo>
                        <a:pt x="0" y="4"/>
                      </a:moveTo>
                      <a:lnTo>
                        <a:pt x="1" y="7"/>
                      </a:lnTo>
                      <a:lnTo>
                        <a:pt x="171" y="314"/>
                      </a:lnTo>
                      <a:lnTo>
                        <a:pt x="180" y="309"/>
                      </a:lnTo>
                      <a:lnTo>
                        <a:pt x="11" y="2"/>
                      </a:lnTo>
                      <a:lnTo>
                        <a:pt x="12" y="6"/>
                      </a:lnTo>
                      <a:lnTo>
                        <a:pt x="11" y="2"/>
                      </a:lnTo>
                      <a:lnTo>
                        <a:pt x="8" y="0"/>
                      </a:lnTo>
                      <a:lnTo>
                        <a:pt x="5" y="0"/>
                      </a:lnTo>
                      <a:lnTo>
                        <a:pt x="1" y="4"/>
                      </a:lnTo>
                      <a:lnTo>
                        <a:pt x="1" y="7"/>
                      </a:lnTo>
                      <a:lnTo>
                        <a:pt x="0" y="4"/>
                      </a:lnTo>
                      <a:close/>
                    </a:path>
                  </a:pathLst>
                </a:custGeom>
                <a:solidFill>
                  <a:srgbClr val="000000"/>
                </a:solidFill>
                <a:ln w="9525">
                  <a:noFill/>
                  <a:round/>
                </a:ln>
              </p:spPr>
              <p:txBody>
                <a:bodyPr/>
                <a:lstStyle/>
                <a:p>
                  <a:endParaRPr lang="zh-CN" altLang="en-US"/>
                </a:p>
              </p:txBody>
            </p:sp>
            <p:sp>
              <p:nvSpPr>
                <p:cNvPr id="17583" name="Freeform 860"/>
                <p:cNvSpPr/>
                <p:nvPr/>
              </p:nvSpPr>
              <p:spPr bwMode="auto">
                <a:xfrm>
                  <a:off x="2663" y="1625"/>
                  <a:ext cx="112" cy="103"/>
                </a:xfrm>
                <a:custGeom>
                  <a:avLst/>
                  <a:gdLst>
                    <a:gd name="T0" fmla="*/ 0 w 224"/>
                    <a:gd name="T1" fmla="*/ 1 h 206"/>
                    <a:gd name="T2" fmla="*/ 1 w 224"/>
                    <a:gd name="T3" fmla="*/ 1 h 206"/>
                    <a:gd name="T4" fmla="*/ 1 w 224"/>
                    <a:gd name="T5" fmla="*/ 1 h 206"/>
                    <a:gd name="T6" fmla="*/ 1 w 224"/>
                    <a:gd name="T7" fmla="*/ 1 h 206"/>
                    <a:gd name="T8" fmla="*/ 1 w 224"/>
                    <a:gd name="T9" fmla="*/ 1 h 206"/>
                    <a:gd name="T10" fmla="*/ 1 w 224"/>
                    <a:gd name="T11" fmla="*/ 1 h 206"/>
                    <a:gd name="T12" fmla="*/ 1 w 224"/>
                    <a:gd name="T13" fmla="*/ 1 h 206"/>
                    <a:gd name="T14" fmla="*/ 1 w 224"/>
                    <a:gd name="T15" fmla="*/ 1 h 206"/>
                    <a:gd name="T16" fmla="*/ 1 w 224"/>
                    <a:gd name="T17" fmla="*/ 1 h 206"/>
                    <a:gd name="T18" fmla="*/ 1 w 224"/>
                    <a:gd name="T19" fmla="*/ 1 h 206"/>
                    <a:gd name="T20" fmla="*/ 1 w 224"/>
                    <a:gd name="T21" fmla="*/ 1 h 206"/>
                    <a:gd name="T22" fmla="*/ 1 w 224"/>
                    <a:gd name="T23" fmla="*/ 1 h 206"/>
                    <a:gd name="T24" fmla="*/ 1 w 224"/>
                    <a:gd name="T25" fmla="*/ 1 h 206"/>
                    <a:gd name="T26" fmla="*/ 1 w 224"/>
                    <a:gd name="T27" fmla="*/ 1 h 206"/>
                    <a:gd name="T28" fmla="*/ 1 w 224"/>
                    <a:gd name="T29" fmla="*/ 0 h 206"/>
                    <a:gd name="T30" fmla="*/ 1 w 224"/>
                    <a:gd name="T31" fmla="*/ 0 h 206"/>
                    <a:gd name="T32" fmla="*/ 1 w 224"/>
                    <a:gd name="T33" fmla="*/ 1 h 206"/>
                    <a:gd name="T34" fmla="*/ 1 w 224"/>
                    <a:gd name="T35" fmla="*/ 1 h 206"/>
                    <a:gd name="T36" fmla="*/ 1 w 224"/>
                    <a:gd name="T37" fmla="*/ 1 h 206"/>
                    <a:gd name="T38" fmla="*/ 1 w 224"/>
                    <a:gd name="T39" fmla="*/ 1 h 206"/>
                    <a:gd name="T40" fmla="*/ 1 w 224"/>
                    <a:gd name="T41" fmla="*/ 1 h 206"/>
                    <a:gd name="T42" fmla="*/ 1 w 224"/>
                    <a:gd name="T43" fmla="*/ 1 h 206"/>
                    <a:gd name="T44" fmla="*/ 1 w 224"/>
                    <a:gd name="T45" fmla="*/ 1 h 206"/>
                    <a:gd name="T46" fmla="*/ 1 w 224"/>
                    <a:gd name="T47" fmla="*/ 1 h 206"/>
                    <a:gd name="T48" fmla="*/ 1 w 224"/>
                    <a:gd name="T49" fmla="*/ 1 h 206"/>
                    <a:gd name="T50" fmla="*/ 1 w 224"/>
                    <a:gd name="T51" fmla="*/ 1 h 206"/>
                    <a:gd name="T52" fmla="*/ 1 w 224"/>
                    <a:gd name="T53" fmla="*/ 1 h 206"/>
                    <a:gd name="T54" fmla="*/ 1 w 224"/>
                    <a:gd name="T55" fmla="*/ 1 h 206"/>
                    <a:gd name="T56" fmla="*/ 1 w 224"/>
                    <a:gd name="T57" fmla="*/ 1 h 206"/>
                    <a:gd name="T58" fmla="*/ 1 w 224"/>
                    <a:gd name="T59" fmla="*/ 1 h 206"/>
                    <a:gd name="T60" fmla="*/ 1 w 224"/>
                    <a:gd name="T61" fmla="*/ 1 h 206"/>
                    <a:gd name="T62" fmla="*/ 1 w 224"/>
                    <a:gd name="T63" fmla="*/ 1 h 206"/>
                    <a:gd name="T64" fmla="*/ 1 w 224"/>
                    <a:gd name="T65" fmla="*/ 1 h 206"/>
                    <a:gd name="T66" fmla="*/ 1 w 224"/>
                    <a:gd name="T67" fmla="*/ 1 h 206"/>
                    <a:gd name="T68" fmla="*/ 1 w 224"/>
                    <a:gd name="T69" fmla="*/ 1 h 206"/>
                    <a:gd name="T70" fmla="*/ 1 w 224"/>
                    <a:gd name="T71" fmla="*/ 1 h 206"/>
                    <a:gd name="T72" fmla="*/ 1 w 224"/>
                    <a:gd name="T73" fmla="*/ 1 h 206"/>
                    <a:gd name="T74" fmla="*/ 1 w 224"/>
                    <a:gd name="T75" fmla="*/ 1 h 206"/>
                    <a:gd name="T76" fmla="*/ 1 w 224"/>
                    <a:gd name="T77" fmla="*/ 1 h 206"/>
                    <a:gd name="T78" fmla="*/ 1 w 224"/>
                    <a:gd name="T79" fmla="*/ 1 h 206"/>
                    <a:gd name="T80" fmla="*/ 0 w 224"/>
                    <a:gd name="T81" fmla="*/ 1 h 2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4"/>
                    <a:gd name="T124" fmla="*/ 0 h 206"/>
                    <a:gd name="T125" fmla="*/ 224 w 224"/>
                    <a:gd name="T126" fmla="*/ 206 h 2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4" h="206">
                      <a:moveTo>
                        <a:pt x="0" y="157"/>
                      </a:moveTo>
                      <a:lnTo>
                        <a:pt x="2" y="140"/>
                      </a:lnTo>
                      <a:lnTo>
                        <a:pt x="4" y="123"/>
                      </a:lnTo>
                      <a:lnTo>
                        <a:pt x="6" y="104"/>
                      </a:lnTo>
                      <a:lnTo>
                        <a:pt x="10" y="87"/>
                      </a:lnTo>
                      <a:lnTo>
                        <a:pt x="13" y="70"/>
                      </a:lnTo>
                      <a:lnTo>
                        <a:pt x="17" y="52"/>
                      </a:lnTo>
                      <a:lnTo>
                        <a:pt x="22" y="34"/>
                      </a:lnTo>
                      <a:lnTo>
                        <a:pt x="29" y="17"/>
                      </a:lnTo>
                      <a:lnTo>
                        <a:pt x="33" y="12"/>
                      </a:lnTo>
                      <a:lnTo>
                        <a:pt x="36" y="9"/>
                      </a:lnTo>
                      <a:lnTo>
                        <a:pt x="42" y="6"/>
                      </a:lnTo>
                      <a:lnTo>
                        <a:pt x="49" y="2"/>
                      </a:lnTo>
                      <a:lnTo>
                        <a:pt x="54" y="1"/>
                      </a:lnTo>
                      <a:lnTo>
                        <a:pt x="60" y="0"/>
                      </a:lnTo>
                      <a:lnTo>
                        <a:pt x="66" y="0"/>
                      </a:lnTo>
                      <a:lnTo>
                        <a:pt x="70" y="2"/>
                      </a:lnTo>
                      <a:lnTo>
                        <a:pt x="95" y="17"/>
                      </a:lnTo>
                      <a:lnTo>
                        <a:pt x="118" y="34"/>
                      </a:lnTo>
                      <a:lnTo>
                        <a:pt x="139" y="52"/>
                      </a:lnTo>
                      <a:lnTo>
                        <a:pt x="158" y="71"/>
                      </a:lnTo>
                      <a:lnTo>
                        <a:pt x="175" y="91"/>
                      </a:lnTo>
                      <a:lnTo>
                        <a:pt x="192" y="111"/>
                      </a:lnTo>
                      <a:lnTo>
                        <a:pt x="208" y="132"/>
                      </a:lnTo>
                      <a:lnTo>
                        <a:pt x="224" y="154"/>
                      </a:lnTo>
                      <a:lnTo>
                        <a:pt x="212" y="165"/>
                      </a:lnTo>
                      <a:lnTo>
                        <a:pt x="199" y="173"/>
                      </a:lnTo>
                      <a:lnTo>
                        <a:pt x="185" y="180"/>
                      </a:lnTo>
                      <a:lnTo>
                        <a:pt x="172" y="186"/>
                      </a:lnTo>
                      <a:lnTo>
                        <a:pt x="158" y="191"/>
                      </a:lnTo>
                      <a:lnTo>
                        <a:pt x="144" y="195"/>
                      </a:lnTo>
                      <a:lnTo>
                        <a:pt x="131" y="200"/>
                      </a:lnTo>
                      <a:lnTo>
                        <a:pt x="117" y="206"/>
                      </a:lnTo>
                      <a:lnTo>
                        <a:pt x="102" y="200"/>
                      </a:lnTo>
                      <a:lnTo>
                        <a:pt x="87" y="194"/>
                      </a:lnTo>
                      <a:lnTo>
                        <a:pt x="73" y="188"/>
                      </a:lnTo>
                      <a:lnTo>
                        <a:pt x="59" y="183"/>
                      </a:lnTo>
                      <a:lnTo>
                        <a:pt x="44" y="176"/>
                      </a:lnTo>
                      <a:lnTo>
                        <a:pt x="29" y="170"/>
                      </a:lnTo>
                      <a:lnTo>
                        <a:pt x="14" y="164"/>
                      </a:lnTo>
                      <a:lnTo>
                        <a:pt x="0" y="157"/>
                      </a:lnTo>
                      <a:close/>
                    </a:path>
                  </a:pathLst>
                </a:custGeom>
                <a:solidFill>
                  <a:srgbClr val="000000"/>
                </a:solidFill>
                <a:ln w="9525">
                  <a:noFill/>
                  <a:round/>
                </a:ln>
              </p:spPr>
              <p:txBody>
                <a:bodyPr/>
                <a:lstStyle/>
                <a:p>
                  <a:endParaRPr lang="zh-CN" altLang="en-US"/>
                </a:p>
              </p:txBody>
            </p:sp>
            <p:sp>
              <p:nvSpPr>
                <p:cNvPr id="17584" name="Freeform 861"/>
                <p:cNvSpPr/>
                <p:nvPr/>
              </p:nvSpPr>
              <p:spPr bwMode="auto">
                <a:xfrm>
                  <a:off x="2660" y="1632"/>
                  <a:ext cx="20" cy="72"/>
                </a:xfrm>
                <a:custGeom>
                  <a:avLst/>
                  <a:gdLst>
                    <a:gd name="T0" fmla="*/ 1 w 40"/>
                    <a:gd name="T1" fmla="*/ 0 h 143"/>
                    <a:gd name="T2" fmla="*/ 1 w 40"/>
                    <a:gd name="T3" fmla="*/ 0 h 143"/>
                    <a:gd name="T4" fmla="*/ 1 w 40"/>
                    <a:gd name="T5" fmla="*/ 1 h 143"/>
                    <a:gd name="T6" fmla="*/ 1 w 40"/>
                    <a:gd name="T7" fmla="*/ 1 h 143"/>
                    <a:gd name="T8" fmla="*/ 1 w 40"/>
                    <a:gd name="T9" fmla="*/ 1 h 143"/>
                    <a:gd name="T10" fmla="*/ 1 w 40"/>
                    <a:gd name="T11" fmla="*/ 1 h 143"/>
                    <a:gd name="T12" fmla="*/ 1 w 40"/>
                    <a:gd name="T13" fmla="*/ 1 h 143"/>
                    <a:gd name="T14" fmla="*/ 1 w 40"/>
                    <a:gd name="T15" fmla="*/ 1 h 143"/>
                    <a:gd name="T16" fmla="*/ 1 w 40"/>
                    <a:gd name="T17" fmla="*/ 1 h 143"/>
                    <a:gd name="T18" fmla="*/ 0 w 40"/>
                    <a:gd name="T19" fmla="*/ 1 h 143"/>
                    <a:gd name="T20" fmla="*/ 1 w 40"/>
                    <a:gd name="T21" fmla="*/ 1 h 143"/>
                    <a:gd name="T22" fmla="*/ 1 w 40"/>
                    <a:gd name="T23" fmla="*/ 1 h 143"/>
                    <a:gd name="T24" fmla="*/ 1 w 40"/>
                    <a:gd name="T25" fmla="*/ 1 h 143"/>
                    <a:gd name="T26" fmla="*/ 1 w 40"/>
                    <a:gd name="T27" fmla="*/ 1 h 143"/>
                    <a:gd name="T28" fmla="*/ 1 w 40"/>
                    <a:gd name="T29" fmla="*/ 1 h 143"/>
                    <a:gd name="T30" fmla="*/ 1 w 40"/>
                    <a:gd name="T31" fmla="*/ 1 h 143"/>
                    <a:gd name="T32" fmla="*/ 1 w 40"/>
                    <a:gd name="T33" fmla="*/ 1 h 143"/>
                    <a:gd name="T34" fmla="*/ 1 w 40"/>
                    <a:gd name="T35" fmla="*/ 1 h 143"/>
                    <a:gd name="T36" fmla="*/ 1 w 40"/>
                    <a:gd name="T37" fmla="*/ 1 h 143"/>
                    <a:gd name="T38" fmla="*/ 1 w 40"/>
                    <a:gd name="T39" fmla="*/ 1 h 143"/>
                    <a:gd name="T40" fmla="*/ 1 w 40"/>
                    <a:gd name="T41" fmla="*/ 0 h 1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143"/>
                    <a:gd name="T65" fmla="*/ 40 w 40"/>
                    <a:gd name="T66" fmla="*/ 143 h 1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143">
                      <a:moveTo>
                        <a:pt x="31" y="0"/>
                      </a:moveTo>
                      <a:lnTo>
                        <a:pt x="31" y="0"/>
                      </a:lnTo>
                      <a:lnTo>
                        <a:pt x="24" y="17"/>
                      </a:lnTo>
                      <a:lnTo>
                        <a:pt x="17" y="35"/>
                      </a:lnTo>
                      <a:lnTo>
                        <a:pt x="14" y="54"/>
                      </a:lnTo>
                      <a:lnTo>
                        <a:pt x="10" y="71"/>
                      </a:lnTo>
                      <a:lnTo>
                        <a:pt x="7" y="88"/>
                      </a:lnTo>
                      <a:lnTo>
                        <a:pt x="5" y="107"/>
                      </a:lnTo>
                      <a:lnTo>
                        <a:pt x="2" y="124"/>
                      </a:lnTo>
                      <a:lnTo>
                        <a:pt x="0" y="141"/>
                      </a:lnTo>
                      <a:lnTo>
                        <a:pt x="11" y="143"/>
                      </a:lnTo>
                      <a:lnTo>
                        <a:pt x="14" y="126"/>
                      </a:lnTo>
                      <a:lnTo>
                        <a:pt x="16" y="109"/>
                      </a:lnTo>
                      <a:lnTo>
                        <a:pt x="18" y="91"/>
                      </a:lnTo>
                      <a:lnTo>
                        <a:pt x="22" y="73"/>
                      </a:lnTo>
                      <a:lnTo>
                        <a:pt x="25" y="56"/>
                      </a:lnTo>
                      <a:lnTo>
                        <a:pt x="28" y="38"/>
                      </a:lnTo>
                      <a:lnTo>
                        <a:pt x="33" y="22"/>
                      </a:lnTo>
                      <a:lnTo>
                        <a:pt x="40" y="4"/>
                      </a:lnTo>
                      <a:lnTo>
                        <a:pt x="31" y="0"/>
                      </a:lnTo>
                      <a:close/>
                    </a:path>
                  </a:pathLst>
                </a:custGeom>
                <a:solidFill>
                  <a:srgbClr val="000000"/>
                </a:solidFill>
                <a:ln w="9525">
                  <a:noFill/>
                  <a:round/>
                </a:ln>
              </p:spPr>
              <p:txBody>
                <a:bodyPr/>
                <a:lstStyle/>
                <a:p>
                  <a:endParaRPr lang="zh-CN" altLang="en-US"/>
                </a:p>
              </p:txBody>
            </p:sp>
            <p:sp>
              <p:nvSpPr>
                <p:cNvPr id="17585" name="Freeform 862"/>
                <p:cNvSpPr/>
                <p:nvPr/>
              </p:nvSpPr>
              <p:spPr bwMode="auto">
                <a:xfrm>
                  <a:off x="2675" y="1622"/>
                  <a:ext cx="25" cy="13"/>
                </a:xfrm>
                <a:custGeom>
                  <a:avLst/>
                  <a:gdLst>
                    <a:gd name="T0" fmla="*/ 1 w 49"/>
                    <a:gd name="T1" fmla="*/ 1 h 25"/>
                    <a:gd name="T2" fmla="*/ 1 w 49"/>
                    <a:gd name="T3" fmla="*/ 1 h 25"/>
                    <a:gd name="T4" fmla="*/ 1 w 49"/>
                    <a:gd name="T5" fmla="*/ 0 h 25"/>
                    <a:gd name="T6" fmla="*/ 1 w 49"/>
                    <a:gd name="T7" fmla="*/ 0 h 25"/>
                    <a:gd name="T8" fmla="*/ 1 w 49"/>
                    <a:gd name="T9" fmla="*/ 1 h 25"/>
                    <a:gd name="T10" fmla="*/ 1 w 49"/>
                    <a:gd name="T11" fmla="*/ 1 h 25"/>
                    <a:gd name="T12" fmla="*/ 1 w 49"/>
                    <a:gd name="T13" fmla="*/ 1 h 25"/>
                    <a:gd name="T14" fmla="*/ 1 w 49"/>
                    <a:gd name="T15" fmla="*/ 1 h 25"/>
                    <a:gd name="T16" fmla="*/ 1 w 49"/>
                    <a:gd name="T17" fmla="*/ 1 h 25"/>
                    <a:gd name="T18" fmla="*/ 0 w 49"/>
                    <a:gd name="T19" fmla="*/ 1 h 25"/>
                    <a:gd name="T20" fmla="*/ 1 w 49"/>
                    <a:gd name="T21" fmla="*/ 1 h 25"/>
                    <a:gd name="T22" fmla="*/ 1 w 49"/>
                    <a:gd name="T23" fmla="*/ 1 h 25"/>
                    <a:gd name="T24" fmla="*/ 1 w 49"/>
                    <a:gd name="T25" fmla="*/ 1 h 25"/>
                    <a:gd name="T26" fmla="*/ 1 w 49"/>
                    <a:gd name="T27" fmla="*/ 1 h 25"/>
                    <a:gd name="T28" fmla="*/ 1 w 49"/>
                    <a:gd name="T29" fmla="*/ 1 h 25"/>
                    <a:gd name="T30" fmla="*/ 1 w 49"/>
                    <a:gd name="T31" fmla="*/ 1 h 25"/>
                    <a:gd name="T32" fmla="*/ 1 w 49"/>
                    <a:gd name="T33" fmla="*/ 1 h 25"/>
                    <a:gd name="T34" fmla="*/ 1 w 49"/>
                    <a:gd name="T35" fmla="*/ 1 h 25"/>
                    <a:gd name="T36" fmla="*/ 1 w 49"/>
                    <a:gd name="T37" fmla="*/ 1 h 25"/>
                    <a:gd name="T38" fmla="*/ 1 w 49"/>
                    <a:gd name="T39" fmla="*/ 1 h 25"/>
                    <a:gd name="T40" fmla="*/ 1 w 49"/>
                    <a:gd name="T41" fmla="*/ 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25"/>
                    <a:gd name="T65" fmla="*/ 49 w 49"/>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25">
                      <a:moveTo>
                        <a:pt x="48" y="3"/>
                      </a:moveTo>
                      <a:lnTo>
                        <a:pt x="49" y="3"/>
                      </a:lnTo>
                      <a:lnTo>
                        <a:pt x="42" y="0"/>
                      </a:lnTo>
                      <a:lnTo>
                        <a:pt x="35" y="0"/>
                      </a:lnTo>
                      <a:lnTo>
                        <a:pt x="28" y="1"/>
                      </a:lnTo>
                      <a:lnTo>
                        <a:pt x="21" y="3"/>
                      </a:lnTo>
                      <a:lnTo>
                        <a:pt x="15" y="7"/>
                      </a:lnTo>
                      <a:lnTo>
                        <a:pt x="8" y="10"/>
                      </a:lnTo>
                      <a:lnTo>
                        <a:pt x="3" y="15"/>
                      </a:lnTo>
                      <a:lnTo>
                        <a:pt x="0" y="21"/>
                      </a:lnTo>
                      <a:lnTo>
                        <a:pt x="9" y="25"/>
                      </a:lnTo>
                      <a:lnTo>
                        <a:pt x="12" y="22"/>
                      </a:lnTo>
                      <a:lnTo>
                        <a:pt x="15" y="20"/>
                      </a:lnTo>
                      <a:lnTo>
                        <a:pt x="19" y="16"/>
                      </a:lnTo>
                      <a:lnTo>
                        <a:pt x="26" y="13"/>
                      </a:lnTo>
                      <a:lnTo>
                        <a:pt x="31" y="13"/>
                      </a:lnTo>
                      <a:lnTo>
                        <a:pt x="35" y="12"/>
                      </a:lnTo>
                      <a:lnTo>
                        <a:pt x="40" y="12"/>
                      </a:lnTo>
                      <a:lnTo>
                        <a:pt x="42" y="13"/>
                      </a:lnTo>
                      <a:lnTo>
                        <a:pt x="43" y="13"/>
                      </a:lnTo>
                      <a:lnTo>
                        <a:pt x="48" y="3"/>
                      </a:lnTo>
                      <a:close/>
                    </a:path>
                  </a:pathLst>
                </a:custGeom>
                <a:solidFill>
                  <a:srgbClr val="000000"/>
                </a:solidFill>
                <a:ln w="9525">
                  <a:noFill/>
                  <a:round/>
                </a:ln>
              </p:spPr>
              <p:txBody>
                <a:bodyPr/>
                <a:lstStyle/>
                <a:p>
                  <a:endParaRPr lang="zh-CN" altLang="en-US"/>
                </a:p>
              </p:txBody>
            </p:sp>
            <p:sp>
              <p:nvSpPr>
                <p:cNvPr id="17586" name="Freeform 863"/>
                <p:cNvSpPr/>
                <p:nvPr/>
              </p:nvSpPr>
              <p:spPr bwMode="auto">
                <a:xfrm>
                  <a:off x="2697" y="1624"/>
                  <a:ext cx="81" cy="81"/>
                </a:xfrm>
                <a:custGeom>
                  <a:avLst/>
                  <a:gdLst>
                    <a:gd name="T0" fmla="*/ 1 w 162"/>
                    <a:gd name="T1" fmla="*/ 0 h 163"/>
                    <a:gd name="T2" fmla="*/ 1 w 162"/>
                    <a:gd name="T3" fmla="*/ 0 h 163"/>
                    <a:gd name="T4" fmla="*/ 1 w 162"/>
                    <a:gd name="T5" fmla="*/ 0 h 163"/>
                    <a:gd name="T6" fmla="*/ 1 w 162"/>
                    <a:gd name="T7" fmla="*/ 0 h 163"/>
                    <a:gd name="T8" fmla="*/ 1 w 162"/>
                    <a:gd name="T9" fmla="*/ 0 h 163"/>
                    <a:gd name="T10" fmla="*/ 1 w 162"/>
                    <a:gd name="T11" fmla="*/ 0 h 163"/>
                    <a:gd name="T12" fmla="*/ 1 w 162"/>
                    <a:gd name="T13" fmla="*/ 0 h 163"/>
                    <a:gd name="T14" fmla="*/ 1 w 162"/>
                    <a:gd name="T15" fmla="*/ 0 h 163"/>
                    <a:gd name="T16" fmla="*/ 1 w 162"/>
                    <a:gd name="T17" fmla="*/ 0 h 163"/>
                    <a:gd name="T18" fmla="*/ 1 w 162"/>
                    <a:gd name="T19" fmla="*/ 0 h 163"/>
                    <a:gd name="T20" fmla="*/ 0 w 162"/>
                    <a:gd name="T21" fmla="*/ 0 h 163"/>
                    <a:gd name="T22" fmla="*/ 1 w 162"/>
                    <a:gd name="T23" fmla="*/ 0 h 163"/>
                    <a:gd name="T24" fmla="*/ 1 w 162"/>
                    <a:gd name="T25" fmla="*/ 0 h 163"/>
                    <a:gd name="T26" fmla="*/ 1 w 162"/>
                    <a:gd name="T27" fmla="*/ 0 h 163"/>
                    <a:gd name="T28" fmla="*/ 1 w 162"/>
                    <a:gd name="T29" fmla="*/ 0 h 163"/>
                    <a:gd name="T30" fmla="*/ 1 w 162"/>
                    <a:gd name="T31" fmla="*/ 0 h 163"/>
                    <a:gd name="T32" fmla="*/ 1 w 162"/>
                    <a:gd name="T33" fmla="*/ 0 h 163"/>
                    <a:gd name="T34" fmla="*/ 1 w 162"/>
                    <a:gd name="T35" fmla="*/ 0 h 163"/>
                    <a:gd name="T36" fmla="*/ 1 w 162"/>
                    <a:gd name="T37" fmla="*/ 0 h 163"/>
                    <a:gd name="T38" fmla="*/ 1 w 162"/>
                    <a:gd name="T39" fmla="*/ 0 h 163"/>
                    <a:gd name="T40" fmla="*/ 1 w 162"/>
                    <a:gd name="T41" fmla="*/ 0 h 163"/>
                    <a:gd name="T42" fmla="*/ 1 w 162"/>
                    <a:gd name="T43" fmla="*/ 0 h 163"/>
                    <a:gd name="T44" fmla="*/ 1 w 162"/>
                    <a:gd name="T45" fmla="*/ 0 h 163"/>
                    <a:gd name="T46" fmla="*/ 1 w 162"/>
                    <a:gd name="T47" fmla="*/ 0 h 163"/>
                    <a:gd name="T48" fmla="*/ 1 w 162"/>
                    <a:gd name="T49" fmla="*/ 0 h 163"/>
                    <a:gd name="T50" fmla="*/ 1 w 162"/>
                    <a:gd name="T51" fmla="*/ 0 h 1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2"/>
                    <a:gd name="T79" fmla="*/ 0 h 163"/>
                    <a:gd name="T80" fmla="*/ 162 w 162"/>
                    <a:gd name="T81" fmla="*/ 163 h 16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2" h="163">
                      <a:moveTo>
                        <a:pt x="160" y="160"/>
                      </a:moveTo>
                      <a:lnTo>
                        <a:pt x="161" y="153"/>
                      </a:lnTo>
                      <a:lnTo>
                        <a:pt x="145" y="132"/>
                      </a:lnTo>
                      <a:lnTo>
                        <a:pt x="129" y="111"/>
                      </a:lnTo>
                      <a:lnTo>
                        <a:pt x="112" y="90"/>
                      </a:lnTo>
                      <a:lnTo>
                        <a:pt x="94" y="71"/>
                      </a:lnTo>
                      <a:lnTo>
                        <a:pt x="74" y="51"/>
                      </a:lnTo>
                      <a:lnTo>
                        <a:pt x="54" y="33"/>
                      </a:lnTo>
                      <a:lnTo>
                        <a:pt x="31" y="15"/>
                      </a:lnTo>
                      <a:lnTo>
                        <a:pt x="5" y="0"/>
                      </a:lnTo>
                      <a:lnTo>
                        <a:pt x="0" y="10"/>
                      </a:lnTo>
                      <a:lnTo>
                        <a:pt x="24" y="25"/>
                      </a:lnTo>
                      <a:lnTo>
                        <a:pt x="47" y="42"/>
                      </a:lnTo>
                      <a:lnTo>
                        <a:pt x="67" y="58"/>
                      </a:lnTo>
                      <a:lnTo>
                        <a:pt x="87" y="78"/>
                      </a:lnTo>
                      <a:lnTo>
                        <a:pt x="103" y="97"/>
                      </a:lnTo>
                      <a:lnTo>
                        <a:pt x="120" y="118"/>
                      </a:lnTo>
                      <a:lnTo>
                        <a:pt x="136" y="138"/>
                      </a:lnTo>
                      <a:lnTo>
                        <a:pt x="152" y="160"/>
                      </a:lnTo>
                      <a:lnTo>
                        <a:pt x="153" y="153"/>
                      </a:lnTo>
                      <a:lnTo>
                        <a:pt x="152" y="160"/>
                      </a:lnTo>
                      <a:lnTo>
                        <a:pt x="156" y="163"/>
                      </a:lnTo>
                      <a:lnTo>
                        <a:pt x="160" y="161"/>
                      </a:lnTo>
                      <a:lnTo>
                        <a:pt x="162" y="158"/>
                      </a:lnTo>
                      <a:lnTo>
                        <a:pt x="161" y="153"/>
                      </a:lnTo>
                      <a:lnTo>
                        <a:pt x="160" y="160"/>
                      </a:lnTo>
                      <a:close/>
                    </a:path>
                  </a:pathLst>
                </a:custGeom>
                <a:solidFill>
                  <a:srgbClr val="000000"/>
                </a:solidFill>
                <a:ln w="9525">
                  <a:noFill/>
                  <a:round/>
                </a:ln>
              </p:spPr>
              <p:txBody>
                <a:bodyPr/>
                <a:lstStyle/>
                <a:p>
                  <a:endParaRPr lang="zh-CN" altLang="en-US"/>
                </a:p>
              </p:txBody>
            </p:sp>
            <p:sp>
              <p:nvSpPr>
                <p:cNvPr id="17587" name="Freeform 864"/>
                <p:cNvSpPr/>
                <p:nvPr/>
              </p:nvSpPr>
              <p:spPr bwMode="auto">
                <a:xfrm>
                  <a:off x="2719" y="1700"/>
                  <a:ext cx="58" cy="30"/>
                </a:xfrm>
                <a:custGeom>
                  <a:avLst/>
                  <a:gdLst>
                    <a:gd name="T0" fmla="*/ 1 w 115"/>
                    <a:gd name="T1" fmla="*/ 1 h 60"/>
                    <a:gd name="T2" fmla="*/ 1 w 115"/>
                    <a:gd name="T3" fmla="*/ 1 h 60"/>
                    <a:gd name="T4" fmla="*/ 1 w 115"/>
                    <a:gd name="T5" fmla="*/ 1 h 60"/>
                    <a:gd name="T6" fmla="*/ 1 w 115"/>
                    <a:gd name="T7" fmla="*/ 1 h 60"/>
                    <a:gd name="T8" fmla="*/ 1 w 115"/>
                    <a:gd name="T9" fmla="*/ 1 h 60"/>
                    <a:gd name="T10" fmla="*/ 1 w 115"/>
                    <a:gd name="T11" fmla="*/ 1 h 60"/>
                    <a:gd name="T12" fmla="*/ 1 w 115"/>
                    <a:gd name="T13" fmla="*/ 1 h 60"/>
                    <a:gd name="T14" fmla="*/ 1 w 115"/>
                    <a:gd name="T15" fmla="*/ 1 h 60"/>
                    <a:gd name="T16" fmla="*/ 1 w 115"/>
                    <a:gd name="T17" fmla="*/ 1 h 60"/>
                    <a:gd name="T18" fmla="*/ 1 w 115"/>
                    <a:gd name="T19" fmla="*/ 1 h 60"/>
                    <a:gd name="T20" fmla="*/ 1 w 115"/>
                    <a:gd name="T21" fmla="*/ 0 h 60"/>
                    <a:gd name="T22" fmla="*/ 1 w 115"/>
                    <a:gd name="T23" fmla="*/ 1 h 60"/>
                    <a:gd name="T24" fmla="*/ 1 w 115"/>
                    <a:gd name="T25" fmla="*/ 1 h 60"/>
                    <a:gd name="T26" fmla="*/ 1 w 115"/>
                    <a:gd name="T27" fmla="*/ 1 h 60"/>
                    <a:gd name="T28" fmla="*/ 1 w 115"/>
                    <a:gd name="T29" fmla="*/ 1 h 60"/>
                    <a:gd name="T30" fmla="*/ 1 w 115"/>
                    <a:gd name="T31" fmla="*/ 1 h 60"/>
                    <a:gd name="T32" fmla="*/ 1 w 115"/>
                    <a:gd name="T33" fmla="*/ 1 h 60"/>
                    <a:gd name="T34" fmla="*/ 1 w 115"/>
                    <a:gd name="T35" fmla="*/ 1 h 60"/>
                    <a:gd name="T36" fmla="*/ 1 w 115"/>
                    <a:gd name="T37" fmla="*/ 1 h 60"/>
                    <a:gd name="T38" fmla="*/ 1 w 115"/>
                    <a:gd name="T39" fmla="*/ 1 h 60"/>
                    <a:gd name="T40" fmla="*/ 1 w 115"/>
                    <a:gd name="T41" fmla="*/ 1 h 60"/>
                    <a:gd name="T42" fmla="*/ 0 w 115"/>
                    <a:gd name="T43" fmla="*/ 1 h 60"/>
                    <a:gd name="T44" fmla="*/ 0 w 115"/>
                    <a:gd name="T45" fmla="*/ 1 h 60"/>
                    <a:gd name="T46" fmla="*/ 1 w 115"/>
                    <a:gd name="T47" fmla="*/ 1 h 60"/>
                    <a:gd name="T48" fmla="*/ 1 w 115"/>
                    <a:gd name="T49" fmla="*/ 1 h 60"/>
                    <a:gd name="T50" fmla="*/ 1 w 115"/>
                    <a:gd name="T51" fmla="*/ 1 h 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5"/>
                    <a:gd name="T79" fmla="*/ 0 h 60"/>
                    <a:gd name="T80" fmla="*/ 115 w 115"/>
                    <a:gd name="T81" fmla="*/ 60 h 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5" h="60">
                      <a:moveTo>
                        <a:pt x="2" y="60"/>
                      </a:moveTo>
                      <a:lnTo>
                        <a:pt x="6" y="60"/>
                      </a:lnTo>
                      <a:lnTo>
                        <a:pt x="20" y="54"/>
                      </a:lnTo>
                      <a:lnTo>
                        <a:pt x="33" y="50"/>
                      </a:lnTo>
                      <a:lnTo>
                        <a:pt x="46" y="45"/>
                      </a:lnTo>
                      <a:lnTo>
                        <a:pt x="61" y="41"/>
                      </a:lnTo>
                      <a:lnTo>
                        <a:pt x="75" y="35"/>
                      </a:lnTo>
                      <a:lnTo>
                        <a:pt x="88" y="28"/>
                      </a:lnTo>
                      <a:lnTo>
                        <a:pt x="102" y="20"/>
                      </a:lnTo>
                      <a:lnTo>
                        <a:pt x="115" y="7"/>
                      </a:lnTo>
                      <a:lnTo>
                        <a:pt x="108" y="0"/>
                      </a:lnTo>
                      <a:lnTo>
                        <a:pt x="95" y="11"/>
                      </a:lnTo>
                      <a:lnTo>
                        <a:pt x="84" y="19"/>
                      </a:lnTo>
                      <a:lnTo>
                        <a:pt x="70" y="26"/>
                      </a:lnTo>
                      <a:lnTo>
                        <a:pt x="57" y="31"/>
                      </a:lnTo>
                      <a:lnTo>
                        <a:pt x="44" y="36"/>
                      </a:lnTo>
                      <a:lnTo>
                        <a:pt x="30" y="41"/>
                      </a:lnTo>
                      <a:lnTo>
                        <a:pt x="15" y="45"/>
                      </a:lnTo>
                      <a:lnTo>
                        <a:pt x="2" y="51"/>
                      </a:lnTo>
                      <a:lnTo>
                        <a:pt x="6" y="51"/>
                      </a:lnTo>
                      <a:lnTo>
                        <a:pt x="2" y="51"/>
                      </a:lnTo>
                      <a:lnTo>
                        <a:pt x="0" y="53"/>
                      </a:lnTo>
                      <a:lnTo>
                        <a:pt x="0" y="57"/>
                      </a:lnTo>
                      <a:lnTo>
                        <a:pt x="3" y="60"/>
                      </a:lnTo>
                      <a:lnTo>
                        <a:pt x="6" y="60"/>
                      </a:lnTo>
                      <a:lnTo>
                        <a:pt x="2" y="60"/>
                      </a:lnTo>
                      <a:close/>
                    </a:path>
                  </a:pathLst>
                </a:custGeom>
                <a:solidFill>
                  <a:srgbClr val="000000"/>
                </a:solidFill>
                <a:ln w="9525">
                  <a:noFill/>
                  <a:round/>
                </a:ln>
              </p:spPr>
              <p:txBody>
                <a:bodyPr/>
                <a:lstStyle/>
                <a:p>
                  <a:endParaRPr lang="zh-CN" altLang="en-US"/>
                </a:p>
              </p:txBody>
            </p:sp>
            <p:sp>
              <p:nvSpPr>
                <p:cNvPr id="17588" name="Freeform 865"/>
                <p:cNvSpPr/>
                <p:nvPr/>
              </p:nvSpPr>
              <p:spPr bwMode="auto">
                <a:xfrm>
                  <a:off x="2660" y="1701"/>
                  <a:ext cx="63" cy="29"/>
                </a:xfrm>
                <a:custGeom>
                  <a:avLst/>
                  <a:gdLst>
                    <a:gd name="T0" fmla="*/ 0 w 125"/>
                    <a:gd name="T1" fmla="*/ 1 h 57"/>
                    <a:gd name="T2" fmla="*/ 1 w 125"/>
                    <a:gd name="T3" fmla="*/ 1 h 57"/>
                    <a:gd name="T4" fmla="*/ 1 w 125"/>
                    <a:gd name="T5" fmla="*/ 1 h 57"/>
                    <a:gd name="T6" fmla="*/ 1 w 125"/>
                    <a:gd name="T7" fmla="*/ 1 h 57"/>
                    <a:gd name="T8" fmla="*/ 1 w 125"/>
                    <a:gd name="T9" fmla="*/ 1 h 57"/>
                    <a:gd name="T10" fmla="*/ 1 w 125"/>
                    <a:gd name="T11" fmla="*/ 1 h 57"/>
                    <a:gd name="T12" fmla="*/ 1 w 125"/>
                    <a:gd name="T13" fmla="*/ 1 h 57"/>
                    <a:gd name="T14" fmla="*/ 1 w 125"/>
                    <a:gd name="T15" fmla="*/ 1 h 57"/>
                    <a:gd name="T16" fmla="*/ 1 w 125"/>
                    <a:gd name="T17" fmla="*/ 1 h 57"/>
                    <a:gd name="T18" fmla="*/ 1 w 125"/>
                    <a:gd name="T19" fmla="*/ 1 h 57"/>
                    <a:gd name="T20" fmla="*/ 1 w 125"/>
                    <a:gd name="T21" fmla="*/ 1 h 57"/>
                    <a:gd name="T22" fmla="*/ 1 w 125"/>
                    <a:gd name="T23" fmla="*/ 1 h 57"/>
                    <a:gd name="T24" fmla="*/ 1 w 125"/>
                    <a:gd name="T25" fmla="*/ 1 h 57"/>
                    <a:gd name="T26" fmla="*/ 1 w 125"/>
                    <a:gd name="T27" fmla="*/ 1 h 57"/>
                    <a:gd name="T28" fmla="*/ 1 w 125"/>
                    <a:gd name="T29" fmla="*/ 1 h 57"/>
                    <a:gd name="T30" fmla="*/ 1 w 125"/>
                    <a:gd name="T31" fmla="*/ 1 h 57"/>
                    <a:gd name="T32" fmla="*/ 1 w 125"/>
                    <a:gd name="T33" fmla="*/ 1 h 57"/>
                    <a:gd name="T34" fmla="*/ 1 w 125"/>
                    <a:gd name="T35" fmla="*/ 1 h 57"/>
                    <a:gd name="T36" fmla="*/ 1 w 125"/>
                    <a:gd name="T37" fmla="*/ 0 h 57"/>
                    <a:gd name="T38" fmla="*/ 1 w 125"/>
                    <a:gd name="T39" fmla="*/ 1 h 57"/>
                    <a:gd name="T40" fmla="*/ 1 w 125"/>
                    <a:gd name="T41" fmla="*/ 0 h 57"/>
                    <a:gd name="T42" fmla="*/ 1 w 125"/>
                    <a:gd name="T43" fmla="*/ 0 h 57"/>
                    <a:gd name="T44" fmla="*/ 1 w 125"/>
                    <a:gd name="T45" fmla="*/ 1 h 57"/>
                    <a:gd name="T46" fmla="*/ 1 w 125"/>
                    <a:gd name="T47" fmla="*/ 1 h 57"/>
                    <a:gd name="T48" fmla="*/ 1 w 125"/>
                    <a:gd name="T49" fmla="*/ 1 h 57"/>
                    <a:gd name="T50" fmla="*/ 0 w 125"/>
                    <a:gd name="T51" fmla="*/ 1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5"/>
                    <a:gd name="T79" fmla="*/ 0 h 57"/>
                    <a:gd name="T80" fmla="*/ 125 w 125"/>
                    <a:gd name="T81" fmla="*/ 57 h 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5" h="57">
                      <a:moveTo>
                        <a:pt x="0" y="3"/>
                      </a:moveTo>
                      <a:lnTo>
                        <a:pt x="3" y="9"/>
                      </a:lnTo>
                      <a:lnTo>
                        <a:pt x="18" y="16"/>
                      </a:lnTo>
                      <a:lnTo>
                        <a:pt x="33" y="22"/>
                      </a:lnTo>
                      <a:lnTo>
                        <a:pt x="48" y="27"/>
                      </a:lnTo>
                      <a:lnTo>
                        <a:pt x="63" y="34"/>
                      </a:lnTo>
                      <a:lnTo>
                        <a:pt x="76" y="40"/>
                      </a:lnTo>
                      <a:lnTo>
                        <a:pt x="91" y="46"/>
                      </a:lnTo>
                      <a:lnTo>
                        <a:pt x="106" y="51"/>
                      </a:lnTo>
                      <a:lnTo>
                        <a:pt x="121" y="57"/>
                      </a:lnTo>
                      <a:lnTo>
                        <a:pt x="125" y="48"/>
                      </a:lnTo>
                      <a:lnTo>
                        <a:pt x="111" y="42"/>
                      </a:lnTo>
                      <a:lnTo>
                        <a:pt x="96" y="36"/>
                      </a:lnTo>
                      <a:lnTo>
                        <a:pt x="81" y="31"/>
                      </a:lnTo>
                      <a:lnTo>
                        <a:pt x="67" y="25"/>
                      </a:lnTo>
                      <a:lnTo>
                        <a:pt x="52" y="18"/>
                      </a:lnTo>
                      <a:lnTo>
                        <a:pt x="38" y="12"/>
                      </a:lnTo>
                      <a:lnTo>
                        <a:pt x="23" y="7"/>
                      </a:lnTo>
                      <a:lnTo>
                        <a:pt x="8" y="0"/>
                      </a:lnTo>
                      <a:lnTo>
                        <a:pt x="11" y="5"/>
                      </a:lnTo>
                      <a:lnTo>
                        <a:pt x="8" y="0"/>
                      </a:lnTo>
                      <a:lnTo>
                        <a:pt x="5" y="0"/>
                      </a:lnTo>
                      <a:lnTo>
                        <a:pt x="1" y="2"/>
                      </a:lnTo>
                      <a:lnTo>
                        <a:pt x="1" y="7"/>
                      </a:lnTo>
                      <a:lnTo>
                        <a:pt x="3" y="9"/>
                      </a:lnTo>
                      <a:lnTo>
                        <a:pt x="0" y="3"/>
                      </a:lnTo>
                      <a:close/>
                    </a:path>
                  </a:pathLst>
                </a:custGeom>
                <a:solidFill>
                  <a:srgbClr val="000000"/>
                </a:solidFill>
                <a:ln w="9525">
                  <a:noFill/>
                  <a:round/>
                </a:ln>
              </p:spPr>
              <p:txBody>
                <a:bodyPr/>
                <a:lstStyle/>
                <a:p>
                  <a:endParaRPr lang="zh-CN" altLang="en-US"/>
                </a:p>
              </p:txBody>
            </p:sp>
            <p:sp>
              <p:nvSpPr>
                <p:cNvPr id="17589" name="Freeform 866"/>
                <p:cNvSpPr/>
                <p:nvPr/>
              </p:nvSpPr>
              <p:spPr bwMode="auto">
                <a:xfrm>
                  <a:off x="2646" y="1667"/>
                  <a:ext cx="213" cy="221"/>
                </a:xfrm>
                <a:custGeom>
                  <a:avLst/>
                  <a:gdLst>
                    <a:gd name="T0" fmla="*/ 1 w 426"/>
                    <a:gd name="T1" fmla="*/ 1 h 440"/>
                    <a:gd name="T2" fmla="*/ 1 w 426"/>
                    <a:gd name="T3" fmla="*/ 1 h 440"/>
                    <a:gd name="T4" fmla="*/ 1 w 426"/>
                    <a:gd name="T5" fmla="*/ 1 h 440"/>
                    <a:gd name="T6" fmla="*/ 1 w 426"/>
                    <a:gd name="T7" fmla="*/ 1 h 440"/>
                    <a:gd name="T8" fmla="*/ 1 w 426"/>
                    <a:gd name="T9" fmla="*/ 1 h 440"/>
                    <a:gd name="T10" fmla="*/ 1 w 426"/>
                    <a:gd name="T11" fmla="*/ 1 h 440"/>
                    <a:gd name="T12" fmla="*/ 1 w 426"/>
                    <a:gd name="T13" fmla="*/ 1 h 440"/>
                    <a:gd name="T14" fmla="*/ 1 w 426"/>
                    <a:gd name="T15" fmla="*/ 1 h 440"/>
                    <a:gd name="T16" fmla="*/ 1 w 426"/>
                    <a:gd name="T17" fmla="*/ 1 h 440"/>
                    <a:gd name="T18" fmla="*/ 1 w 426"/>
                    <a:gd name="T19" fmla="*/ 1 h 440"/>
                    <a:gd name="T20" fmla="*/ 1 w 426"/>
                    <a:gd name="T21" fmla="*/ 1 h 440"/>
                    <a:gd name="T22" fmla="*/ 1 w 426"/>
                    <a:gd name="T23" fmla="*/ 1 h 440"/>
                    <a:gd name="T24" fmla="*/ 1 w 426"/>
                    <a:gd name="T25" fmla="*/ 1 h 440"/>
                    <a:gd name="T26" fmla="*/ 1 w 426"/>
                    <a:gd name="T27" fmla="*/ 1 h 440"/>
                    <a:gd name="T28" fmla="*/ 1 w 426"/>
                    <a:gd name="T29" fmla="*/ 1 h 440"/>
                    <a:gd name="T30" fmla="*/ 1 w 426"/>
                    <a:gd name="T31" fmla="*/ 1 h 440"/>
                    <a:gd name="T32" fmla="*/ 1 w 426"/>
                    <a:gd name="T33" fmla="*/ 1 h 440"/>
                    <a:gd name="T34" fmla="*/ 1 w 426"/>
                    <a:gd name="T35" fmla="*/ 1 h 440"/>
                    <a:gd name="T36" fmla="*/ 1 w 426"/>
                    <a:gd name="T37" fmla="*/ 1 h 440"/>
                    <a:gd name="T38" fmla="*/ 1 w 426"/>
                    <a:gd name="T39" fmla="*/ 1 h 440"/>
                    <a:gd name="T40" fmla="*/ 1 w 426"/>
                    <a:gd name="T41" fmla="*/ 1 h 440"/>
                    <a:gd name="T42" fmla="*/ 1 w 426"/>
                    <a:gd name="T43" fmla="*/ 1 h 440"/>
                    <a:gd name="T44" fmla="*/ 1 w 426"/>
                    <a:gd name="T45" fmla="*/ 1 h 440"/>
                    <a:gd name="T46" fmla="*/ 1 w 426"/>
                    <a:gd name="T47" fmla="*/ 1 h 440"/>
                    <a:gd name="T48" fmla="*/ 1 w 426"/>
                    <a:gd name="T49" fmla="*/ 1 h 440"/>
                    <a:gd name="T50" fmla="*/ 1 w 426"/>
                    <a:gd name="T51" fmla="*/ 1 h 440"/>
                    <a:gd name="T52" fmla="*/ 1 w 426"/>
                    <a:gd name="T53" fmla="*/ 1 h 440"/>
                    <a:gd name="T54" fmla="*/ 1 w 426"/>
                    <a:gd name="T55" fmla="*/ 1 h 440"/>
                    <a:gd name="T56" fmla="*/ 1 w 426"/>
                    <a:gd name="T57" fmla="*/ 1 h 440"/>
                    <a:gd name="T58" fmla="*/ 1 w 426"/>
                    <a:gd name="T59" fmla="*/ 1 h 440"/>
                    <a:gd name="T60" fmla="*/ 1 w 426"/>
                    <a:gd name="T61" fmla="*/ 1 h 440"/>
                    <a:gd name="T62" fmla="*/ 1 w 426"/>
                    <a:gd name="T63" fmla="*/ 1 h 440"/>
                    <a:gd name="T64" fmla="*/ 1 w 426"/>
                    <a:gd name="T65" fmla="*/ 1 h 440"/>
                    <a:gd name="T66" fmla="*/ 1 w 426"/>
                    <a:gd name="T67" fmla="*/ 1 h 440"/>
                    <a:gd name="T68" fmla="*/ 1 w 426"/>
                    <a:gd name="T69" fmla="*/ 1 h 440"/>
                    <a:gd name="T70" fmla="*/ 1 w 426"/>
                    <a:gd name="T71" fmla="*/ 1 h 440"/>
                    <a:gd name="T72" fmla="*/ 1 w 426"/>
                    <a:gd name="T73" fmla="*/ 1 h 440"/>
                    <a:gd name="T74" fmla="*/ 1 w 426"/>
                    <a:gd name="T75" fmla="*/ 1 h 440"/>
                    <a:gd name="T76" fmla="*/ 1 w 426"/>
                    <a:gd name="T77" fmla="*/ 1 h 440"/>
                    <a:gd name="T78" fmla="*/ 1 w 426"/>
                    <a:gd name="T79" fmla="*/ 1 h 440"/>
                    <a:gd name="T80" fmla="*/ 1 w 426"/>
                    <a:gd name="T81" fmla="*/ 1 h 440"/>
                    <a:gd name="T82" fmla="*/ 1 w 426"/>
                    <a:gd name="T83" fmla="*/ 1 h 440"/>
                    <a:gd name="T84" fmla="*/ 1 w 426"/>
                    <a:gd name="T85" fmla="*/ 1 h 440"/>
                    <a:gd name="T86" fmla="*/ 1 w 426"/>
                    <a:gd name="T87" fmla="*/ 1 h 440"/>
                    <a:gd name="T88" fmla="*/ 1 w 426"/>
                    <a:gd name="T89" fmla="*/ 1 h 440"/>
                    <a:gd name="T90" fmla="*/ 1 w 426"/>
                    <a:gd name="T91" fmla="*/ 1 h 440"/>
                    <a:gd name="T92" fmla="*/ 1 w 426"/>
                    <a:gd name="T93" fmla="*/ 1 h 440"/>
                    <a:gd name="T94" fmla="*/ 1 w 426"/>
                    <a:gd name="T95" fmla="*/ 1 h 440"/>
                    <a:gd name="T96" fmla="*/ 1 w 426"/>
                    <a:gd name="T97" fmla="*/ 1 h 440"/>
                    <a:gd name="T98" fmla="*/ 1 w 426"/>
                    <a:gd name="T99" fmla="*/ 1 h 440"/>
                    <a:gd name="T100" fmla="*/ 1 w 426"/>
                    <a:gd name="T101" fmla="*/ 1 h 440"/>
                    <a:gd name="T102" fmla="*/ 1 w 426"/>
                    <a:gd name="T103" fmla="*/ 1 h 440"/>
                    <a:gd name="T104" fmla="*/ 1 w 426"/>
                    <a:gd name="T105" fmla="*/ 1 h 440"/>
                    <a:gd name="T106" fmla="*/ 1 w 426"/>
                    <a:gd name="T107" fmla="*/ 1 h 440"/>
                    <a:gd name="T108" fmla="*/ 1 w 426"/>
                    <a:gd name="T109" fmla="*/ 1 h 4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6"/>
                    <a:gd name="T166" fmla="*/ 0 h 440"/>
                    <a:gd name="T167" fmla="*/ 426 w 426"/>
                    <a:gd name="T168" fmla="*/ 440 h 4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6" h="440">
                      <a:moveTo>
                        <a:pt x="363" y="414"/>
                      </a:moveTo>
                      <a:lnTo>
                        <a:pt x="356" y="418"/>
                      </a:lnTo>
                      <a:lnTo>
                        <a:pt x="348" y="424"/>
                      </a:lnTo>
                      <a:lnTo>
                        <a:pt x="339" y="429"/>
                      </a:lnTo>
                      <a:lnTo>
                        <a:pt x="330" y="432"/>
                      </a:lnTo>
                      <a:lnTo>
                        <a:pt x="320" y="436"/>
                      </a:lnTo>
                      <a:lnTo>
                        <a:pt x="311" y="438"/>
                      </a:lnTo>
                      <a:lnTo>
                        <a:pt x="302" y="440"/>
                      </a:lnTo>
                      <a:lnTo>
                        <a:pt x="293" y="440"/>
                      </a:lnTo>
                      <a:lnTo>
                        <a:pt x="283" y="440"/>
                      </a:lnTo>
                      <a:lnTo>
                        <a:pt x="275" y="439"/>
                      </a:lnTo>
                      <a:lnTo>
                        <a:pt x="266" y="438"/>
                      </a:lnTo>
                      <a:lnTo>
                        <a:pt x="258" y="436"/>
                      </a:lnTo>
                      <a:lnTo>
                        <a:pt x="250" y="432"/>
                      </a:lnTo>
                      <a:lnTo>
                        <a:pt x="242" y="429"/>
                      </a:lnTo>
                      <a:lnTo>
                        <a:pt x="236" y="424"/>
                      </a:lnTo>
                      <a:lnTo>
                        <a:pt x="229" y="418"/>
                      </a:lnTo>
                      <a:lnTo>
                        <a:pt x="224" y="413"/>
                      </a:lnTo>
                      <a:lnTo>
                        <a:pt x="220" y="406"/>
                      </a:lnTo>
                      <a:lnTo>
                        <a:pt x="216" y="399"/>
                      </a:lnTo>
                      <a:lnTo>
                        <a:pt x="214" y="391"/>
                      </a:lnTo>
                      <a:lnTo>
                        <a:pt x="213" y="382"/>
                      </a:lnTo>
                      <a:lnTo>
                        <a:pt x="213" y="373"/>
                      </a:lnTo>
                      <a:lnTo>
                        <a:pt x="214" y="365"/>
                      </a:lnTo>
                      <a:lnTo>
                        <a:pt x="216" y="357"/>
                      </a:lnTo>
                      <a:lnTo>
                        <a:pt x="222" y="345"/>
                      </a:lnTo>
                      <a:lnTo>
                        <a:pt x="229" y="331"/>
                      </a:lnTo>
                      <a:lnTo>
                        <a:pt x="238" y="319"/>
                      </a:lnTo>
                      <a:lnTo>
                        <a:pt x="247" y="308"/>
                      </a:lnTo>
                      <a:lnTo>
                        <a:pt x="257" y="299"/>
                      </a:lnTo>
                      <a:lnTo>
                        <a:pt x="267" y="291"/>
                      </a:lnTo>
                      <a:lnTo>
                        <a:pt x="279" y="285"/>
                      </a:lnTo>
                      <a:lnTo>
                        <a:pt x="289" y="280"/>
                      </a:lnTo>
                      <a:lnTo>
                        <a:pt x="291" y="278"/>
                      </a:lnTo>
                      <a:lnTo>
                        <a:pt x="290" y="275"/>
                      </a:lnTo>
                      <a:lnTo>
                        <a:pt x="287" y="273"/>
                      </a:lnTo>
                      <a:lnTo>
                        <a:pt x="280" y="273"/>
                      </a:lnTo>
                      <a:lnTo>
                        <a:pt x="270" y="278"/>
                      </a:lnTo>
                      <a:lnTo>
                        <a:pt x="260" y="284"/>
                      </a:lnTo>
                      <a:lnTo>
                        <a:pt x="250" y="290"/>
                      </a:lnTo>
                      <a:lnTo>
                        <a:pt x="241" y="298"/>
                      </a:lnTo>
                      <a:lnTo>
                        <a:pt x="233" y="306"/>
                      </a:lnTo>
                      <a:lnTo>
                        <a:pt x="228" y="314"/>
                      </a:lnTo>
                      <a:lnTo>
                        <a:pt x="222" y="322"/>
                      </a:lnTo>
                      <a:lnTo>
                        <a:pt x="220" y="329"/>
                      </a:lnTo>
                      <a:lnTo>
                        <a:pt x="208" y="315"/>
                      </a:lnTo>
                      <a:lnTo>
                        <a:pt x="198" y="301"/>
                      </a:lnTo>
                      <a:lnTo>
                        <a:pt x="187" y="287"/>
                      </a:lnTo>
                      <a:lnTo>
                        <a:pt x="176" y="273"/>
                      </a:lnTo>
                      <a:lnTo>
                        <a:pt x="165" y="260"/>
                      </a:lnTo>
                      <a:lnTo>
                        <a:pt x="153" y="246"/>
                      </a:lnTo>
                      <a:lnTo>
                        <a:pt x="143" y="232"/>
                      </a:lnTo>
                      <a:lnTo>
                        <a:pt x="132" y="218"/>
                      </a:lnTo>
                      <a:lnTo>
                        <a:pt x="120" y="204"/>
                      </a:lnTo>
                      <a:lnTo>
                        <a:pt x="109" y="191"/>
                      </a:lnTo>
                      <a:lnTo>
                        <a:pt x="99" y="177"/>
                      </a:lnTo>
                      <a:lnTo>
                        <a:pt x="87" y="162"/>
                      </a:lnTo>
                      <a:lnTo>
                        <a:pt x="76" y="148"/>
                      </a:lnTo>
                      <a:lnTo>
                        <a:pt x="65" y="134"/>
                      </a:lnTo>
                      <a:lnTo>
                        <a:pt x="54" y="119"/>
                      </a:lnTo>
                      <a:lnTo>
                        <a:pt x="43" y="106"/>
                      </a:lnTo>
                      <a:lnTo>
                        <a:pt x="42" y="101"/>
                      </a:lnTo>
                      <a:lnTo>
                        <a:pt x="41" y="96"/>
                      </a:lnTo>
                      <a:lnTo>
                        <a:pt x="39" y="92"/>
                      </a:lnTo>
                      <a:lnTo>
                        <a:pt x="38" y="87"/>
                      </a:lnTo>
                      <a:lnTo>
                        <a:pt x="30" y="86"/>
                      </a:lnTo>
                      <a:lnTo>
                        <a:pt x="24" y="86"/>
                      </a:lnTo>
                      <a:lnTo>
                        <a:pt x="17" y="85"/>
                      </a:lnTo>
                      <a:lnTo>
                        <a:pt x="11" y="85"/>
                      </a:lnTo>
                      <a:lnTo>
                        <a:pt x="10" y="88"/>
                      </a:lnTo>
                      <a:lnTo>
                        <a:pt x="9" y="93"/>
                      </a:lnTo>
                      <a:lnTo>
                        <a:pt x="8" y="96"/>
                      </a:lnTo>
                      <a:lnTo>
                        <a:pt x="6" y="101"/>
                      </a:lnTo>
                      <a:lnTo>
                        <a:pt x="5" y="101"/>
                      </a:lnTo>
                      <a:lnTo>
                        <a:pt x="4" y="101"/>
                      </a:lnTo>
                      <a:lnTo>
                        <a:pt x="2" y="101"/>
                      </a:lnTo>
                      <a:lnTo>
                        <a:pt x="0" y="101"/>
                      </a:lnTo>
                      <a:lnTo>
                        <a:pt x="1" y="95"/>
                      </a:lnTo>
                      <a:lnTo>
                        <a:pt x="2" y="91"/>
                      </a:lnTo>
                      <a:lnTo>
                        <a:pt x="3" y="85"/>
                      </a:lnTo>
                      <a:lnTo>
                        <a:pt x="4" y="79"/>
                      </a:lnTo>
                      <a:lnTo>
                        <a:pt x="10" y="77"/>
                      </a:lnTo>
                      <a:lnTo>
                        <a:pt x="16" y="73"/>
                      </a:lnTo>
                      <a:lnTo>
                        <a:pt x="21" y="71"/>
                      </a:lnTo>
                      <a:lnTo>
                        <a:pt x="27" y="68"/>
                      </a:lnTo>
                      <a:lnTo>
                        <a:pt x="34" y="70"/>
                      </a:lnTo>
                      <a:lnTo>
                        <a:pt x="39" y="72"/>
                      </a:lnTo>
                      <a:lnTo>
                        <a:pt x="44" y="73"/>
                      </a:lnTo>
                      <a:lnTo>
                        <a:pt x="50" y="77"/>
                      </a:lnTo>
                      <a:lnTo>
                        <a:pt x="52" y="79"/>
                      </a:lnTo>
                      <a:lnTo>
                        <a:pt x="55" y="81"/>
                      </a:lnTo>
                      <a:lnTo>
                        <a:pt x="59" y="85"/>
                      </a:lnTo>
                      <a:lnTo>
                        <a:pt x="62" y="87"/>
                      </a:lnTo>
                      <a:lnTo>
                        <a:pt x="68" y="88"/>
                      </a:lnTo>
                      <a:lnTo>
                        <a:pt x="73" y="88"/>
                      </a:lnTo>
                      <a:lnTo>
                        <a:pt x="78" y="90"/>
                      </a:lnTo>
                      <a:lnTo>
                        <a:pt x="84" y="91"/>
                      </a:lnTo>
                      <a:lnTo>
                        <a:pt x="90" y="91"/>
                      </a:lnTo>
                      <a:lnTo>
                        <a:pt x="95" y="92"/>
                      </a:lnTo>
                      <a:lnTo>
                        <a:pt x="100" y="93"/>
                      </a:lnTo>
                      <a:lnTo>
                        <a:pt x="106" y="94"/>
                      </a:lnTo>
                      <a:lnTo>
                        <a:pt x="110" y="95"/>
                      </a:lnTo>
                      <a:lnTo>
                        <a:pt x="115" y="96"/>
                      </a:lnTo>
                      <a:lnTo>
                        <a:pt x="119" y="99"/>
                      </a:lnTo>
                      <a:lnTo>
                        <a:pt x="124" y="100"/>
                      </a:lnTo>
                      <a:lnTo>
                        <a:pt x="127" y="101"/>
                      </a:lnTo>
                      <a:lnTo>
                        <a:pt x="132" y="102"/>
                      </a:lnTo>
                      <a:lnTo>
                        <a:pt x="136" y="103"/>
                      </a:lnTo>
                      <a:lnTo>
                        <a:pt x="141" y="104"/>
                      </a:lnTo>
                      <a:lnTo>
                        <a:pt x="156" y="106"/>
                      </a:lnTo>
                      <a:lnTo>
                        <a:pt x="172" y="103"/>
                      </a:lnTo>
                      <a:lnTo>
                        <a:pt x="188" y="101"/>
                      </a:lnTo>
                      <a:lnTo>
                        <a:pt x="204" y="95"/>
                      </a:lnTo>
                      <a:lnTo>
                        <a:pt x="218" y="90"/>
                      </a:lnTo>
                      <a:lnTo>
                        <a:pt x="233" y="81"/>
                      </a:lnTo>
                      <a:lnTo>
                        <a:pt x="245" y="75"/>
                      </a:lnTo>
                      <a:lnTo>
                        <a:pt x="255" y="67"/>
                      </a:lnTo>
                      <a:lnTo>
                        <a:pt x="252" y="60"/>
                      </a:lnTo>
                      <a:lnTo>
                        <a:pt x="247" y="53"/>
                      </a:lnTo>
                      <a:lnTo>
                        <a:pt x="244" y="45"/>
                      </a:lnTo>
                      <a:lnTo>
                        <a:pt x="239" y="37"/>
                      </a:lnTo>
                      <a:lnTo>
                        <a:pt x="236" y="30"/>
                      </a:lnTo>
                      <a:lnTo>
                        <a:pt x="231" y="22"/>
                      </a:lnTo>
                      <a:lnTo>
                        <a:pt x="228" y="15"/>
                      </a:lnTo>
                      <a:lnTo>
                        <a:pt x="223" y="8"/>
                      </a:lnTo>
                      <a:lnTo>
                        <a:pt x="224" y="6"/>
                      </a:lnTo>
                      <a:lnTo>
                        <a:pt x="226" y="3"/>
                      </a:lnTo>
                      <a:lnTo>
                        <a:pt x="230" y="2"/>
                      </a:lnTo>
                      <a:lnTo>
                        <a:pt x="232" y="0"/>
                      </a:lnTo>
                      <a:lnTo>
                        <a:pt x="236" y="4"/>
                      </a:lnTo>
                      <a:lnTo>
                        <a:pt x="239" y="10"/>
                      </a:lnTo>
                      <a:lnTo>
                        <a:pt x="242" y="15"/>
                      </a:lnTo>
                      <a:lnTo>
                        <a:pt x="245" y="21"/>
                      </a:lnTo>
                      <a:lnTo>
                        <a:pt x="249" y="21"/>
                      </a:lnTo>
                      <a:lnTo>
                        <a:pt x="254" y="21"/>
                      </a:lnTo>
                      <a:lnTo>
                        <a:pt x="258" y="21"/>
                      </a:lnTo>
                      <a:lnTo>
                        <a:pt x="263" y="21"/>
                      </a:lnTo>
                      <a:lnTo>
                        <a:pt x="264" y="25"/>
                      </a:lnTo>
                      <a:lnTo>
                        <a:pt x="266" y="29"/>
                      </a:lnTo>
                      <a:lnTo>
                        <a:pt x="267" y="33"/>
                      </a:lnTo>
                      <a:lnTo>
                        <a:pt x="269" y="37"/>
                      </a:lnTo>
                      <a:lnTo>
                        <a:pt x="279" y="53"/>
                      </a:lnTo>
                      <a:lnTo>
                        <a:pt x="288" y="68"/>
                      </a:lnTo>
                      <a:lnTo>
                        <a:pt x="298" y="84"/>
                      </a:lnTo>
                      <a:lnTo>
                        <a:pt x="309" y="99"/>
                      </a:lnTo>
                      <a:lnTo>
                        <a:pt x="318" y="114"/>
                      </a:lnTo>
                      <a:lnTo>
                        <a:pt x="328" y="129"/>
                      </a:lnTo>
                      <a:lnTo>
                        <a:pt x="338" y="145"/>
                      </a:lnTo>
                      <a:lnTo>
                        <a:pt x="347" y="160"/>
                      </a:lnTo>
                      <a:lnTo>
                        <a:pt x="358" y="175"/>
                      </a:lnTo>
                      <a:lnTo>
                        <a:pt x="367" y="190"/>
                      </a:lnTo>
                      <a:lnTo>
                        <a:pt x="377" y="206"/>
                      </a:lnTo>
                      <a:lnTo>
                        <a:pt x="386" y="221"/>
                      </a:lnTo>
                      <a:lnTo>
                        <a:pt x="395" y="237"/>
                      </a:lnTo>
                      <a:lnTo>
                        <a:pt x="404" y="252"/>
                      </a:lnTo>
                      <a:lnTo>
                        <a:pt x="413" y="268"/>
                      </a:lnTo>
                      <a:lnTo>
                        <a:pt x="423" y="284"/>
                      </a:lnTo>
                      <a:lnTo>
                        <a:pt x="423" y="287"/>
                      </a:lnTo>
                      <a:lnTo>
                        <a:pt x="418" y="288"/>
                      </a:lnTo>
                      <a:lnTo>
                        <a:pt x="412" y="291"/>
                      </a:lnTo>
                      <a:lnTo>
                        <a:pt x="409" y="294"/>
                      </a:lnTo>
                      <a:lnTo>
                        <a:pt x="407" y="298"/>
                      </a:lnTo>
                      <a:lnTo>
                        <a:pt x="404" y="301"/>
                      </a:lnTo>
                      <a:lnTo>
                        <a:pt x="404" y="305"/>
                      </a:lnTo>
                      <a:lnTo>
                        <a:pt x="407" y="308"/>
                      </a:lnTo>
                      <a:lnTo>
                        <a:pt x="411" y="310"/>
                      </a:lnTo>
                      <a:lnTo>
                        <a:pt x="417" y="311"/>
                      </a:lnTo>
                      <a:lnTo>
                        <a:pt x="421" y="313"/>
                      </a:lnTo>
                      <a:lnTo>
                        <a:pt x="426" y="315"/>
                      </a:lnTo>
                      <a:lnTo>
                        <a:pt x="426" y="316"/>
                      </a:lnTo>
                      <a:lnTo>
                        <a:pt x="425" y="319"/>
                      </a:lnTo>
                      <a:lnTo>
                        <a:pt x="424" y="322"/>
                      </a:lnTo>
                      <a:lnTo>
                        <a:pt x="423" y="324"/>
                      </a:lnTo>
                      <a:lnTo>
                        <a:pt x="421" y="326"/>
                      </a:lnTo>
                      <a:lnTo>
                        <a:pt x="419" y="328"/>
                      </a:lnTo>
                      <a:lnTo>
                        <a:pt x="417" y="329"/>
                      </a:lnTo>
                      <a:lnTo>
                        <a:pt x="416" y="330"/>
                      </a:lnTo>
                      <a:lnTo>
                        <a:pt x="416" y="332"/>
                      </a:lnTo>
                      <a:lnTo>
                        <a:pt x="417" y="336"/>
                      </a:lnTo>
                      <a:lnTo>
                        <a:pt x="416" y="338"/>
                      </a:lnTo>
                      <a:lnTo>
                        <a:pt x="413" y="339"/>
                      </a:lnTo>
                      <a:lnTo>
                        <a:pt x="409" y="338"/>
                      </a:lnTo>
                      <a:lnTo>
                        <a:pt x="405" y="332"/>
                      </a:lnTo>
                      <a:lnTo>
                        <a:pt x="401" y="324"/>
                      </a:lnTo>
                      <a:lnTo>
                        <a:pt x="397" y="313"/>
                      </a:lnTo>
                      <a:lnTo>
                        <a:pt x="393" y="301"/>
                      </a:lnTo>
                      <a:lnTo>
                        <a:pt x="387" y="288"/>
                      </a:lnTo>
                      <a:lnTo>
                        <a:pt x="381" y="277"/>
                      </a:lnTo>
                      <a:lnTo>
                        <a:pt x="375" y="267"/>
                      </a:lnTo>
                      <a:lnTo>
                        <a:pt x="370" y="263"/>
                      </a:lnTo>
                      <a:lnTo>
                        <a:pt x="366" y="261"/>
                      </a:lnTo>
                      <a:lnTo>
                        <a:pt x="361" y="259"/>
                      </a:lnTo>
                      <a:lnTo>
                        <a:pt x="358" y="256"/>
                      </a:lnTo>
                      <a:lnTo>
                        <a:pt x="353" y="255"/>
                      </a:lnTo>
                      <a:lnTo>
                        <a:pt x="348" y="255"/>
                      </a:lnTo>
                      <a:lnTo>
                        <a:pt x="344" y="255"/>
                      </a:lnTo>
                      <a:lnTo>
                        <a:pt x="339" y="256"/>
                      </a:lnTo>
                      <a:lnTo>
                        <a:pt x="338" y="259"/>
                      </a:lnTo>
                      <a:lnTo>
                        <a:pt x="338" y="261"/>
                      </a:lnTo>
                      <a:lnTo>
                        <a:pt x="338" y="263"/>
                      </a:lnTo>
                      <a:lnTo>
                        <a:pt x="339" y="264"/>
                      </a:lnTo>
                      <a:lnTo>
                        <a:pt x="348" y="264"/>
                      </a:lnTo>
                      <a:lnTo>
                        <a:pt x="356" y="264"/>
                      </a:lnTo>
                      <a:lnTo>
                        <a:pt x="366" y="267"/>
                      </a:lnTo>
                      <a:lnTo>
                        <a:pt x="372" y="270"/>
                      </a:lnTo>
                      <a:lnTo>
                        <a:pt x="375" y="272"/>
                      </a:lnTo>
                      <a:lnTo>
                        <a:pt x="378" y="277"/>
                      </a:lnTo>
                      <a:lnTo>
                        <a:pt x="383" y="284"/>
                      </a:lnTo>
                      <a:lnTo>
                        <a:pt x="386" y="292"/>
                      </a:lnTo>
                      <a:lnTo>
                        <a:pt x="391" y="301"/>
                      </a:lnTo>
                      <a:lnTo>
                        <a:pt x="395" y="311"/>
                      </a:lnTo>
                      <a:lnTo>
                        <a:pt x="397" y="322"/>
                      </a:lnTo>
                      <a:lnTo>
                        <a:pt x="400" y="331"/>
                      </a:lnTo>
                      <a:lnTo>
                        <a:pt x="402" y="342"/>
                      </a:lnTo>
                      <a:lnTo>
                        <a:pt x="401" y="354"/>
                      </a:lnTo>
                      <a:lnTo>
                        <a:pt x="399" y="364"/>
                      </a:lnTo>
                      <a:lnTo>
                        <a:pt x="394" y="376"/>
                      </a:lnTo>
                      <a:lnTo>
                        <a:pt x="387" y="386"/>
                      </a:lnTo>
                      <a:lnTo>
                        <a:pt x="380" y="395"/>
                      </a:lnTo>
                      <a:lnTo>
                        <a:pt x="371" y="405"/>
                      </a:lnTo>
                      <a:lnTo>
                        <a:pt x="363" y="414"/>
                      </a:lnTo>
                      <a:close/>
                    </a:path>
                  </a:pathLst>
                </a:custGeom>
                <a:solidFill>
                  <a:srgbClr val="FFFFFF"/>
                </a:solidFill>
                <a:ln w="9525">
                  <a:noFill/>
                  <a:round/>
                </a:ln>
              </p:spPr>
              <p:txBody>
                <a:bodyPr/>
                <a:lstStyle/>
                <a:p>
                  <a:endParaRPr lang="zh-CN" altLang="en-US"/>
                </a:p>
              </p:txBody>
            </p:sp>
            <p:sp>
              <p:nvSpPr>
                <p:cNvPr id="17590" name="Freeform 867"/>
                <p:cNvSpPr/>
                <p:nvPr/>
              </p:nvSpPr>
              <p:spPr bwMode="auto">
                <a:xfrm>
                  <a:off x="2793" y="1872"/>
                  <a:ext cx="37" cy="18"/>
                </a:xfrm>
                <a:custGeom>
                  <a:avLst/>
                  <a:gdLst>
                    <a:gd name="T0" fmla="*/ 0 w 74"/>
                    <a:gd name="T1" fmla="*/ 0 h 37"/>
                    <a:gd name="T2" fmla="*/ 0 w 74"/>
                    <a:gd name="T3" fmla="*/ 0 h 37"/>
                    <a:gd name="T4" fmla="*/ 1 w 74"/>
                    <a:gd name="T5" fmla="*/ 0 h 37"/>
                    <a:gd name="T6" fmla="*/ 1 w 74"/>
                    <a:gd name="T7" fmla="*/ 0 h 37"/>
                    <a:gd name="T8" fmla="*/ 1 w 74"/>
                    <a:gd name="T9" fmla="*/ 0 h 37"/>
                    <a:gd name="T10" fmla="*/ 1 w 74"/>
                    <a:gd name="T11" fmla="*/ 0 h 37"/>
                    <a:gd name="T12" fmla="*/ 1 w 74"/>
                    <a:gd name="T13" fmla="*/ 0 h 37"/>
                    <a:gd name="T14" fmla="*/ 1 w 74"/>
                    <a:gd name="T15" fmla="*/ 0 h 37"/>
                    <a:gd name="T16" fmla="*/ 1 w 74"/>
                    <a:gd name="T17" fmla="*/ 0 h 37"/>
                    <a:gd name="T18" fmla="*/ 1 w 74"/>
                    <a:gd name="T19" fmla="*/ 0 h 37"/>
                    <a:gd name="T20" fmla="*/ 1 w 74"/>
                    <a:gd name="T21" fmla="*/ 0 h 37"/>
                    <a:gd name="T22" fmla="*/ 1 w 74"/>
                    <a:gd name="T23" fmla="*/ 0 h 37"/>
                    <a:gd name="T24" fmla="*/ 1 w 74"/>
                    <a:gd name="T25" fmla="*/ 0 h 37"/>
                    <a:gd name="T26" fmla="*/ 1 w 74"/>
                    <a:gd name="T27" fmla="*/ 0 h 37"/>
                    <a:gd name="T28" fmla="*/ 1 w 74"/>
                    <a:gd name="T29" fmla="*/ 0 h 37"/>
                    <a:gd name="T30" fmla="*/ 1 w 74"/>
                    <a:gd name="T31" fmla="*/ 0 h 37"/>
                    <a:gd name="T32" fmla="*/ 1 w 74"/>
                    <a:gd name="T33" fmla="*/ 0 h 37"/>
                    <a:gd name="T34" fmla="*/ 1 w 74"/>
                    <a:gd name="T35" fmla="*/ 0 h 37"/>
                    <a:gd name="T36" fmla="*/ 0 w 74"/>
                    <a:gd name="T37" fmla="*/ 0 h 37"/>
                    <a:gd name="T38" fmla="*/ 0 w 74"/>
                    <a:gd name="T39" fmla="*/ 0 h 37"/>
                    <a:gd name="T40" fmla="*/ 0 w 74"/>
                    <a:gd name="T41" fmla="*/ 0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37"/>
                    <a:gd name="T65" fmla="*/ 74 w 74"/>
                    <a:gd name="T66" fmla="*/ 37 h 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37">
                      <a:moveTo>
                        <a:pt x="0" y="37"/>
                      </a:moveTo>
                      <a:lnTo>
                        <a:pt x="0" y="37"/>
                      </a:lnTo>
                      <a:lnTo>
                        <a:pt x="10" y="37"/>
                      </a:lnTo>
                      <a:lnTo>
                        <a:pt x="19" y="35"/>
                      </a:lnTo>
                      <a:lnTo>
                        <a:pt x="28" y="32"/>
                      </a:lnTo>
                      <a:lnTo>
                        <a:pt x="39" y="28"/>
                      </a:lnTo>
                      <a:lnTo>
                        <a:pt x="49" y="24"/>
                      </a:lnTo>
                      <a:lnTo>
                        <a:pt x="58" y="20"/>
                      </a:lnTo>
                      <a:lnTo>
                        <a:pt x="67" y="14"/>
                      </a:lnTo>
                      <a:lnTo>
                        <a:pt x="74" y="9"/>
                      </a:lnTo>
                      <a:lnTo>
                        <a:pt x="67" y="0"/>
                      </a:lnTo>
                      <a:lnTo>
                        <a:pt x="60" y="5"/>
                      </a:lnTo>
                      <a:lnTo>
                        <a:pt x="53" y="10"/>
                      </a:lnTo>
                      <a:lnTo>
                        <a:pt x="44" y="15"/>
                      </a:lnTo>
                      <a:lnTo>
                        <a:pt x="35" y="19"/>
                      </a:lnTo>
                      <a:lnTo>
                        <a:pt x="26" y="21"/>
                      </a:lnTo>
                      <a:lnTo>
                        <a:pt x="17" y="23"/>
                      </a:lnTo>
                      <a:lnTo>
                        <a:pt x="8" y="25"/>
                      </a:lnTo>
                      <a:lnTo>
                        <a:pt x="0" y="25"/>
                      </a:lnTo>
                      <a:lnTo>
                        <a:pt x="0" y="37"/>
                      </a:lnTo>
                      <a:close/>
                    </a:path>
                  </a:pathLst>
                </a:custGeom>
                <a:solidFill>
                  <a:srgbClr val="000000"/>
                </a:solidFill>
                <a:ln w="9525">
                  <a:noFill/>
                  <a:round/>
                </a:ln>
              </p:spPr>
              <p:txBody>
                <a:bodyPr/>
                <a:lstStyle/>
                <a:p>
                  <a:endParaRPr lang="zh-CN" altLang="en-US"/>
                </a:p>
              </p:txBody>
            </p:sp>
            <p:sp>
              <p:nvSpPr>
                <p:cNvPr id="17591" name="Freeform 868"/>
                <p:cNvSpPr/>
                <p:nvPr/>
              </p:nvSpPr>
              <p:spPr bwMode="auto">
                <a:xfrm>
                  <a:off x="2759" y="1874"/>
                  <a:ext cx="34" cy="16"/>
                </a:xfrm>
                <a:custGeom>
                  <a:avLst/>
                  <a:gdLst>
                    <a:gd name="T0" fmla="*/ 0 w 68"/>
                    <a:gd name="T1" fmla="*/ 1 h 32"/>
                    <a:gd name="T2" fmla="*/ 0 w 68"/>
                    <a:gd name="T3" fmla="*/ 1 h 32"/>
                    <a:gd name="T4" fmla="*/ 1 w 68"/>
                    <a:gd name="T5" fmla="*/ 1 h 32"/>
                    <a:gd name="T6" fmla="*/ 1 w 68"/>
                    <a:gd name="T7" fmla="*/ 1 h 32"/>
                    <a:gd name="T8" fmla="*/ 1 w 68"/>
                    <a:gd name="T9" fmla="*/ 1 h 32"/>
                    <a:gd name="T10" fmla="*/ 1 w 68"/>
                    <a:gd name="T11" fmla="*/ 1 h 32"/>
                    <a:gd name="T12" fmla="*/ 1 w 68"/>
                    <a:gd name="T13" fmla="*/ 1 h 32"/>
                    <a:gd name="T14" fmla="*/ 1 w 68"/>
                    <a:gd name="T15" fmla="*/ 1 h 32"/>
                    <a:gd name="T16" fmla="*/ 1 w 68"/>
                    <a:gd name="T17" fmla="*/ 1 h 32"/>
                    <a:gd name="T18" fmla="*/ 1 w 68"/>
                    <a:gd name="T19" fmla="*/ 1 h 32"/>
                    <a:gd name="T20" fmla="*/ 1 w 68"/>
                    <a:gd name="T21" fmla="*/ 1 h 32"/>
                    <a:gd name="T22" fmla="*/ 1 w 68"/>
                    <a:gd name="T23" fmla="*/ 1 h 32"/>
                    <a:gd name="T24" fmla="*/ 1 w 68"/>
                    <a:gd name="T25" fmla="*/ 1 h 32"/>
                    <a:gd name="T26" fmla="*/ 1 w 68"/>
                    <a:gd name="T27" fmla="*/ 1 h 32"/>
                    <a:gd name="T28" fmla="*/ 1 w 68"/>
                    <a:gd name="T29" fmla="*/ 1 h 32"/>
                    <a:gd name="T30" fmla="*/ 1 w 68"/>
                    <a:gd name="T31" fmla="*/ 1 h 32"/>
                    <a:gd name="T32" fmla="*/ 1 w 68"/>
                    <a:gd name="T33" fmla="*/ 1 h 32"/>
                    <a:gd name="T34" fmla="*/ 1 w 68"/>
                    <a:gd name="T35" fmla="*/ 1 h 32"/>
                    <a:gd name="T36" fmla="*/ 1 w 68"/>
                    <a:gd name="T37" fmla="*/ 1 h 32"/>
                    <a:gd name="T38" fmla="*/ 1 w 68"/>
                    <a:gd name="T39" fmla="*/ 0 h 32"/>
                    <a:gd name="T40" fmla="*/ 0 w 68"/>
                    <a:gd name="T41" fmla="*/ 1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
                    <a:gd name="T64" fmla="*/ 0 h 32"/>
                    <a:gd name="T65" fmla="*/ 68 w 68"/>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 h="32">
                      <a:moveTo>
                        <a:pt x="0" y="9"/>
                      </a:moveTo>
                      <a:lnTo>
                        <a:pt x="0" y="8"/>
                      </a:lnTo>
                      <a:lnTo>
                        <a:pt x="7" y="15"/>
                      </a:lnTo>
                      <a:lnTo>
                        <a:pt x="15" y="19"/>
                      </a:lnTo>
                      <a:lnTo>
                        <a:pt x="23" y="23"/>
                      </a:lnTo>
                      <a:lnTo>
                        <a:pt x="31" y="26"/>
                      </a:lnTo>
                      <a:lnTo>
                        <a:pt x="40" y="30"/>
                      </a:lnTo>
                      <a:lnTo>
                        <a:pt x="49" y="31"/>
                      </a:lnTo>
                      <a:lnTo>
                        <a:pt x="58" y="32"/>
                      </a:lnTo>
                      <a:lnTo>
                        <a:pt x="68" y="32"/>
                      </a:lnTo>
                      <a:lnTo>
                        <a:pt x="68" y="20"/>
                      </a:lnTo>
                      <a:lnTo>
                        <a:pt x="58" y="20"/>
                      </a:lnTo>
                      <a:lnTo>
                        <a:pt x="52" y="19"/>
                      </a:lnTo>
                      <a:lnTo>
                        <a:pt x="42" y="18"/>
                      </a:lnTo>
                      <a:lnTo>
                        <a:pt x="36" y="17"/>
                      </a:lnTo>
                      <a:lnTo>
                        <a:pt x="28" y="14"/>
                      </a:lnTo>
                      <a:lnTo>
                        <a:pt x="20" y="10"/>
                      </a:lnTo>
                      <a:lnTo>
                        <a:pt x="14" y="5"/>
                      </a:lnTo>
                      <a:lnTo>
                        <a:pt x="7" y="1"/>
                      </a:lnTo>
                      <a:lnTo>
                        <a:pt x="7" y="0"/>
                      </a:lnTo>
                      <a:lnTo>
                        <a:pt x="0" y="9"/>
                      </a:lnTo>
                      <a:close/>
                    </a:path>
                  </a:pathLst>
                </a:custGeom>
                <a:solidFill>
                  <a:srgbClr val="000000"/>
                </a:solidFill>
                <a:ln w="9525">
                  <a:noFill/>
                  <a:round/>
                </a:ln>
              </p:spPr>
              <p:txBody>
                <a:bodyPr/>
                <a:lstStyle/>
                <a:p>
                  <a:endParaRPr lang="zh-CN" altLang="en-US"/>
                </a:p>
              </p:txBody>
            </p:sp>
            <p:sp>
              <p:nvSpPr>
                <p:cNvPr id="17592" name="Freeform 869"/>
                <p:cNvSpPr/>
                <p:nvPr/>
              </p:nvSpPr>
              <p:spPr bwMode="auto">
                <a:xfrm>
                  <a:off x="2750" y="1845"/>
                  <a:ext cx="13" cy="34"/>
                </a:xfrm>
                <a:custGeom>
                  <a:avLst/>
                  <a:gdLst>
                    <a:gd name="T0" fmla="*/ 1 w 25"/>
                    <a:gd name="T1" fmla="*/ 0 h 68"/>
                    <a:gd name="T2" fmla="*/ 1 w 25"/>
                    <a:gd name="T3" fmla="*/ 0 h 68"/>
                    <a:gd name="T4" fmla="*/ 1 w 25"/>
                    <a:gd name="T5" fmla="*/ 1 h 68"/>
                    <a:gd name="T6" fmla="*/ 0 w 25"/>
                    <a:gd name="T7" fmla="*/ 1 h 68"/>
                    <a:gd name="T8" fmla="*/ 0 w 25"/>
                    <a:gd name="T9" fmla="*/ 1 h 68"/>
                    <a:gd name="T10" fmla="*/ 1 w 25"/>
                    <a:gd name="T11" fmla="*/ 1 h 68"/>
                    <a:gd name="T12" fmla="*/ 1 w 25"/>
                    <a:gd name="T13" fmla="*/ 1 h 68"/>
                    <a:gd name="T14" fmla="*/ 1 w 25"/>
                    <a:gd name="T15" fmla="*/ 1 h 68"/>
                    <a:gd name="T16" fmla="*/ 1 w 25"/>
                    <a:gd name="T17" fmla="*/ 1 h 68"/>
                    <a:gd name="T18" fmla="*/ 1 w 25"/>
                    <a:gd name="T19" fmla="*/ 1 h 68"/>
                    <a:gd name="T20" fmla="*/ 1 w 25"/>
                    <a:gd name="T21" fmla="*/ 1 h 68"/>
                    <a:gd name="T22" fmla="*/ 1 w 25"/>
                    <a:gd name="T23" fmla="*/ 1 h 68"/>
                    <a:gd name="T24" fmla="*/ 1 w 25"/>
                    <a:gd name="T25" fmla="*/ 1 h 68"/>
                    <a:gd name="T26" fmla="*/ 1 w 25"/>
                    <a:gd name="T27" fmla="*/ 1 h 68"/>
                    <a:gd name="T28" fmla="*/ 1 w 25"/>
                    <a:gd name="T29" fmla="*/ 1 h 68"/>
                    <a:gd name="T30" fmla="*/ 1 w 25"/>
                    <a:gd name="T31" fmla="*/ 1 h 68"/>
                    <a:gd name="T32" fmla="*/ 1 w 25"/>
                    <a:gd name="T33" fmla="*/ 1 h 68"/>
                    <a:gd name="T34" fmla="*/ 1 w 25"/>
                    <a:gd name="T35" fmla="*/ 1 h 68"/>
                    <a:gd name="T36" fmla="*/ 1 w 25"/>
                    <a:gd name="T37" fmla="*/ 1 h 68"/>
                    <a:gd name="T38" fmla="*/ 1 w 25"/>
                    <a:gd name="T39" fmla="*/ 1 h 68"/>
                    <a:gd name="T40" fmla="*/ 1 w 25"/>
                    <a:gd name="T41" fmla="*/ 0 h 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68"/>
                    <a:gd name="T65" fmla="*/ 25 w 25"/>
                    <a:gd name="T66" fmla="*/ 68 h 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68">
                      <a:moveTo>
                        <a:pt x="5" y="0"/>
                      </a:moveTo>
                      <a:lnTo>
                        <a:pt x="5" y="0"/>
                      </a:lnTo>
                      <a:lnTo>
                        <a:pt x="1" y="9"/>
                      </a:lnTo>
                      <a:lnTo>
                        <a:pt x="0" y="18"/>
                      </a:lnTo>
                      <a:lnTo>
                        <a:pt x="0" y="27"/>
                      </a:lnTo>
                      <a:lnTo>
                        <a:pt x="1" y="37"/>
                      </a:lnTo>
                      <a:lnTo>
                        <a:pt x="5" y="46"/>
                      </a:lnTo>
                      <a:lnTo>
                        <a:pt x="8" y="53"/>
                      </a:lnTo>
                      <a:lnTo>
                        <a:pt x="13" y="61"/>
                      </a:lnTo>
                      <a:lnTo>
                        <a:pt x="18" y="68"/>
                      </a:lnTo>
                      <a:lnTo>
                        <a:pt x="25" y="59"/>
                      </a:lnTo>
                      <a:lnTo>
                        <a:pt x="22" y="54"/>
                      </a:lnTo>
                      <a:lnTo>
                        <a:pt x="17" y="48"/>
                      </a:lnTo>
                      <a:lnTo>
                        <a:pt x="14" y="41"/>
                      </a:lnTo>
                      <a:lnTo>
                        <a:pt x="13" y="35"/>
                      </a:lnTo>
                      <a:lnTo>
                        <a:pt x="11" y="27"/>
                      </a:lnTo>
                      <a:lnTo>
                        <a:pt x="11" y="18"/>
                      </a:lnTo>
                      <a:lnTo>
                        <a:pt x="13" y="12"/>
                      </a:lnTo>
                      <a:lnTo>
                        <a:pt x="14" y="5"/>
                      </a:lnTo>
                      <a:lnTo>
                        <a:pt x="5" y="0"/>
                      </a:lnTo>
                      <a:close/>
                    </a:path>
                  </a:pathLst>
                </a:custGeom>
                <a:solidFill>
                  <a:srgbClr val="000000"/>
                </a:solidFill>
                <a:ln w="9525">
                  <a:noFill/>
                  <a:round/>
                </a:ln>
              </p:spPr>
              <p:txBody>
                <a:bodyPr/>
                <a:lstStyle/>
                <a:p>
                  <a:endParaRPr lang="zh-CN" altLang="en-US"/>
                </a:p>
              </p:txBody>
            </p:sp>
            <p:sp>
              <p:nvSpPr>
                <p:cNvPr id="17593" name="Freeform 870"/>
                <p:cNvSpPr/>
                <p:nvPr/>
              </p:nvSpPr>
              <p:spPr bwMode="auto">
                <a:xfrm>
                  <a:off x="2752" y="1805"/>
                  <a:ext cx="40" cy="42"/>
                </a:xfrm>
                <a:custGeom>
                  <a:avLst/>
                  <a:gdLst>
                    <a:gd name="T0" fmla="*/ 1 w 78"/>
                    <a:gd name="T1" fmla="*/ 0 h 85"/>
                    <a:gd name="T2" fmla="*/ 1 w 78"/>
                    <a:gd name="T3" fmla="*/ 0 h 85"/>
                    <a:gd name="T4" fmla="*/ 1 w 78"/>
                    <a:gd name="T5" fmla="*/ 0 h 85"/>
                    <a:gd name="T6" fmla="*/ 1 w 78"/>
                    <a:gd name="T7" fmla="*/ 0 h 85"/>
                    <a:gd name="T8" fmla="*/ 1 w 78"/>
                    <a:gd name="T9" fmla="*/ 0 h 85"/>
                    <a:gd name="T10" fmla="*/ 1 w 78"/>
                    <a:gd name="T11" fmla="*/ 0 h 85"/>
                    <a:gd name="T12" fmla="*/ 1 w 78"/>
                    <a:gd name="T13" fmla="*/ 0 h 85"/>
                    <a:gd name="T14" fmla="*/ 1 w 78"/>
                    <a:gd name="T15" fmla="*/ 0 h 85"/>
                    <a:gd name="T16" fmla="*/ 1 w 78"/>
                    <a:gd name="T17" fmla="*/ 0 h 85"/>
                    <a:gd name="T18" fmla="*/ 0 w 78"/>
                    <a:gd name="T19" fmla="*/ 0 h 85"/>
                    <a:gd name="T20" fmla="*/ 1 w 78"/>
                    <a:gd name="T21" fmla="*/ 0 h 85"/>
                    <a:gd name="T22" fmla="*/ 1 w 78"/>
                    <a:gd name="T23" fmla="*/ 0 h 85"/>
                    <a:gd name="T24" fmla="*/ 1 w 78"/>
                    <a:gd name="T25" fmla="*/ 0 h 85"/>
                    <a:gd name="T26" fmla="*/ 1 w 78"/>
                    <a:gd name="T27" fmla="*/ 0 h 85"/>
                    <a:gd name="T28" fmla="*/ 1 w 78"/>
                    <a:gd name="T29" fmla="*/ 0 h 85"/>
                    <a:gd name="T30" fmla="*/ 1 w 78"/>
                    <a:gd name="T31" fmla="*/ 0 h 85"/>
                    <a:gd name="T32" fmla="*/ 1 w 78"/>
                    <a:gd name="T33" fmla="*/ 0 h 85"/>
                    <a:gd name="T34" fmla="*/ 1 w 78"/>
                    <a:gd name="T35" fmla="*/ 0 h 85"/>
                    <a:gd name="T36" fmla="*/ 1 w 78"/>
                    <a:gd name="T37" fmla="*/ 0 h 85"/>
                    <a:gd name="T38" fmla="*/ 1 w 78"/>
                    <a:gd name="T39" fmla="*/ 0 h 85"/>
                    <a:gd name="T40" fmla="*/ 1 w 78"/>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8"/>
                    <a:gd name="T64" fmla="*/ 0 h 85"/>
                    <a:gd name="T65" fmla="*/ 78 w 78"/>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8" h="85">
                      <a:moveTo>
                        <a:pt x="76" y="0"/>
                      </a:moveTo>
                      <a:lnTo>
                        <a:pt x="76" y="0"/>
                      </a:lnTo>
                      <a:lnTo>
                        <a:pt x="65" y="5"/>
                      </a:lnTo>
                      <a:lnTo>
                        <a:pt x="52" y="11"/>
                      </a:lnTo>
                      <a:lnTo>
                        <a:pt x="42" y="19"/>
                      </a:lnTo>
                      <a:lnTo>
                        <a:pt x="32" y="30"/>
                      </a:lnTo>
                      <a:lnTo>
                        <a:pt x="21" y="41"/>
                      </a:lnTo>
                      <a:lnTo>
                        <a:pt x="12" y="53"/>
                      </a:lnTo>
                      <a:lnTo>
                        <a:pt x="5" y="67"/>
                      </a:lnTo>
                      <a:lnTo>
                        <a:pt x="0" y="80"/>
                      </a:lnTo>
                      <a:lnTo>
                        <a:pt x="9" y="85"/>
                      </a:lnTo>
                      <a:lnTo>
                        <a:pt x="14" y="72"/>
                      </a:lnTo>
                      <a:lnTo>
                        <a:pt x="21" y="59"/>
                      </a:lnTo>
                      <a:lnTo>
                        <a:pt x="30" y="48"/>
                      </a:lnTo>
                      <a:lnTo>
                        <a:pt x="38" y="36"/>
                      </a:lnTo>
                      <a:lnTo>
                        <a:pt x="49" y="28"/>
                      </a:lnTo>
                      <a:lnTo>
                        <a:pt x="59" y="20"/>
                      </a:lnTo>
                      <a:lnTo>
                        <a:pt x="69" y="15"/>
                      </a:lnTo>
                      <a:lnTo>
                        <a:pt x="78" y="11"/>
                      </a:lnTo>
                      <a:lnTo>
                        <a:pt x="76" y="0"/>
                      </a:lnTo>
                      <a:close/>
                    </a:path>
                  </a:pathLst>
                </a:custGeom>
                <a:solidFill>
                  <a:srgbClr val="000000"/>
                </a:solidFill>
                <a:ln w="9525">
                  <a:noFill/>
                  <a:round/>
                </a:ln>
              </p:spPr>
              <p:txBody>
                <a:bodyPr/>
                <a:lstStyle/>
                <a:p>
                  <a:endParaRPr lang="zh-CN" altLang="en-US"/>
                </a:p>
              </p:txBody>
            </p:sp>
            <p:sp>
              <p:nvSpPr>
                <p:cNvPr id="17594" name="Freeform 871"/>
                <p:cNvSpPr/>
                <p:nvPr/>
              </p:nvSpPr>
              <p:spPr bwMode="auto">
                <a:xfrm>
                  <a:off x="2786" y="1801"/>
                  <a:ext cx="9" cy="10"/>
                </a:xfrm>
                <a:custGeom>
                  <a:avLst/>
                  <a:gdLst>
                    <a:gd name="T0" fmla="*/ 1 w 18"/>
                    <a:gd name="T1" fmla="*/ 1 h 18"/>
                    <a:gd name="T2" fmla="*/ 1 w 18"/>
                    <a:gd name="T3" fmla="*/ 1 h 18"/>
                    <a:gd name="T4" fmla="*/ 1 w 18"/>
                    <a:gd name="T5" fmla="*/ 1 h 18"/>
                    <a:gd name="T6" fmla="*/ 1 w 18"/>
                    <a:gd name="T7" fmla="*/ 1 h 18"/>
                    <a:gd name="T8" fmla="*/ 1 w 18"/>
                    <a:gd name="T9" fmla="*/ 1 h 18"/>
                    <a:gd name="T10" fmla="*/ 1 w 18"/>
                    <a:gd name="T11" fmla="*/ 1 h 18"/>
                    <a:gd name="T12" fmla="*/ 1 w 18"/>
                    <a:gd name="T13" fmla="*/ 1 h 18"/>
                    <a:gd name="T14" fmla="*/ 1 w 18"/>
                    <a:gd name="T15" fmla="*/ 1 h 18"/>
                    <a:gd name="T16" fmla="*/ 1 w 18"/>
                    <a:gd name="T17" fmla="*/ 1 h 18"/>
                    <a:gd name="T18" fmla="*/ 1 w 18"/>
                    <a:gd name="T19" fmla="*/ 0 h 18"/>
                    <a:gd name="T20" fmla="*/ 0 w 18"/>
                    <a:gd name="T21" fmla="*/ 0 h 18"/>
                    <a:gd name="T22" fmla="*/ 0 w 18"/>
                    <a:gd name="T23" fmla="*/ 1 h 18"/>
                    <a:gd name="T24" fmla="*/ 1 w 18"/>
                    <a:gd name="T25" fmla="*/ 1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2" y="10"/>
                      </a:moveTo>
                      <a:lnTo>
                        <a:pt x="2" y="11"/>
                      </a:lnTo>
                      <a:lnTo>
                        <a:pt x="7" y="11"/>
                      </a:lnTo>
                      <a:lnTo>
                        <a:pt x="8" y="10"/>
                      </a:lnTo>
                      <a:lnTo>
                        <a:pt x="7" y="9"/>
                      </a:lnTo>
                      <a:lnTo>
                        <a:pt x="9" y="7"/>
                      </a:lnTo>
                      <a:lnTo>
                        <a:pt x="11" y="18"/>
                      </a:lnTo>
                      <a:lnTo>
                        <a:pt x="18" y="11"/>
                      </a:lnTo>
                      <a:lnTo>
                        <a:pt x="15" y="3"/>
                      </a:lnTo>
                      <a:lnTo>
                        <a:pt x="9" y="0"/>
                      </a:lnTo>
                      <a:lnTo>
                        <a:pt x="0" y="0"/>
                      </a:lnTo>
                      <a:lnTo>
                        <a:pt x="0" y="1"/>
                      </a:lnTo>
                      <a:lnTo>
                        <a:pt x="2" y="10"/>
                      </a:lnTo>
                      <a:close/>
                    </a:path>
                  </a:pathLst>
                </a:custGeom>
                <a:solidFill>
                  <a:srgbClr val="000000"/>
                </a:solidFill>
                <a:ln w="9525">
                  <a:noFill/>
                  <a:round/>
                </a:ln>
              </p:spPr>
              <p:txBody>
                <a:bodyPr/>
                <a:lstStyle/>
                <a:p>
                  <a:endParaRPr lang="zh-CN" altLang="en-US"/>
                </a:p>
              </p:txBody>
            </p:sp>
            <p:sp>
              <p:nvSpPr>
                <p:cNvPr id="17595" name="Freeform 872"/>
                <p:cNvSpPr/>
                <p:nvPr/>
              </p:nvSpPr>
              <p:spPr bwMode="auto">
                <a:xfrm>
                  <a:off x="2753" y="1802"/>
                  <a:ext cx="34" cy="32"/>
                </a:xfrm>
                <a:custGeom>
                  <a:avLst/>
                  <a:gdLst>
                    <a:gd name="T0" fmla="*/ 1 w 67"/>
                    <a:gd name="T1" fmla="*/ 1 h 64"/>
                    <a:gd name="T2" fmla="*/ 1 w 67"/>
                    <a:gd name="T3" fmla="*/ 1 h 64"/>
                    <a:gd name="T4" fmla="*/ 1 w 67"/>
                    <a:gd name="T5" fmla="*/ 1 h 64"/>
                    <a:gd name="T6" fmla="*/ 1 w 67"/>
                    <a:gd name="T7" fmla="*/ 1 h 64"/>
                    <a:gd name="T8" fmla="*/ 1 w 67"/>
                    <a:gd name="T9" fmla="*/ 1 h 64"/>
                    <a:gd name="T10" fmla="*/ 1 w 67"/>
                    <a:gd name="T11" fmla="*/ 1 h 64"/>
                    <a:gd name="T12" fmla="*/ 1 w 67"/>
                    <a:gd name="T13" fmla="*/ 1 h 64"/>
                    <a:gd name="T14" fmla="*/ 1 w 67"/>
                    <a:gd name="T15" fmla="*/ 1 h 64"/>
                    <a:gd name="T16" fmla="*/ 1 w 67"/>
                    <a:gd name="T17" fmla="*/ 1 h 64"/>
                    <a:gd name="T18" fmla="*/ 1 w 67"/>
                    <a:gd name="T19" fmla="*/ 1 h 64"/>
                    <a:gd name="T20" fmla="*/ 1 w 67"/>
                    <a:gd name="T21" fmla="*/ 0 h 64"/>
                    <a:gd name="T22" fmla="*/ 1 w 67"/>
                    <a:gd name="T23" fmla="*/ 1 h 64"/>
                    <a:gd name="T24" fmla="*/ 1 w 67"/>
                    <a:gd name="T25" fmla="*/ 1 h 64"/>
                    <a:gd name="T26" fmla="*/ 1 w 67"/>
                    <a:gd name="T27" fmla="*/ 1 h 64"/>
                    <a:gd name="T28" fmla="*/ 1 w 67"/>
                    <a:gd name="T29" fmla="*/ 1 h 64"/>
                    <a:gd name="T30" fmla="*/ 1 w 67"/>
                    <a:gd name="T31" fmla="*/ 1 h 64"/>
                    <a:gd name="T32" fmla="*/ 1 w 67"/>
                    <a:gd name="T33" fmla="*/ 1 h 64"/>
                    <a:gd name="T34" fmla="*/ 1 w 67"/>
                    <a:gd name="T35" fmla="*/ 1 h 64"/>
                    <a:gd name="T36" fmla="*/ 0 w 67"/>
                    <a:gd name="T37" fmla="*/ 1 h 64"/>
                    <a:gd name="T38" fmla="*/ 1 w 67"/>
                    <a:gd name="T39" fmla="*/ 1 h 64"/>
                    <a:gd name="T40" fmla="*/ 0 w 67"/>
                    <a:gd name="T41" fmla="*/ 1 h 64"/>
                    <a:gd name="T42" fmla="*/ 1 w 67"/>
                    <a:gd name="T43" fmla="*/ 1 h 64"/>
                    <a:gd name="T44" fmla="*/ 1 w 67"/>
                    <a:gd name="T45" fmla="*/ 1 h 64"/>
                    <a:gd name="T46" fmla="*/ 1 w 67"/>
                    <a:gd name="T47" fmla="*/ 1 h 64"/>
                    <a:gd name="T48" fmla="*/ 1 w 67"/>
                    <a:gd name="T49" fmla="*/ 1 h 64"/>
                    <a:gd name="T50" fmla="*/ 1 w 67"/>
                    <a:gd name="T51" fmla="*/ 1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7"/>
                    <a:gd name="T79" fmla="*/ 0 h 64"/>
                    <a:gd name="T80" fmla="*/ 67 w 67"/>
                    <a:gd name="T81" fmla="*/ 64 h 6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7" h="64">
                      <a:moveTo>
                        <a:pt x="1" y="63"/>
                      </a:moveTo>
                      <a:lnTo>
                        <a:pt x="11" y="61"/>
                      </a:lnTo>
                      <a:lnTo>
                        <a:pt x="12" y="55"/>
                      </a:lnTo>
                      <a:lnTo>
                        <a:pt x="18" y="48"/>
                      </a:lnTo>
                      <a:lnTo>
                        <a:pt x="24" y="40"/>
                      </a:lnTo>
                      <a:lnTo>
                        <a:pt x="31" y="32"/>
                      </a:lnTo>
                      <a:lnTo>
                        <a:pt x="40" y="25"/>
                      </a:lnTo>
                      <a:lnTo>
                        <a:pt x="48" y="19"/>
                      </a:lnTo>
                      <a:lnTo>
                        <a:pt x="58" y="14"/>
                      </a:lnTo>
                      <a:lnTo>
                        <a:pt x="67" y="9"/>
                      </a:lnTo>
                      <a:lnTo>
                        <a:pt x="65" y="0"/>
                      </a:lnTo>
                      <a:lnTo>
                        <a:pt x="53" y="4"/>
                      </a:lnTo>
                      <a:lnTo>
                        <a:pt x="43" y="10"/>
                      </a:lnTo>
                      <a:lnTo>
                        <a:pt x="33" y="16"/>
                      </a:lnTo>
                      <a:lnTo>
                        <a:pt x="24" y="25"/>
                      </a:lnTo>
                      <a:lnTo>
                        <a:pt x="15" y="33"/>
                      </a:lnTo>
                      <a:lnTo>
                        <a:pt x="9" y="41"/>
                      </a:lnTo>
                      <a:lnTo>
                        <a:pt x="3" y="50"/>
                      </a:lnTo>
                      <a:lnTo>
                        <a:pt x="0" y="59"/>
                      </a:lnTo>
                      <a:lnTo>
                        <a:pt x="10" y="56"/>
                      </a:lnTo>
                      <a:lnTo>
                        <a:pt x="0" y="59"/>
                      </a:lnTo>
                      <a:lnTo>
                        <a:pt x="1" y="63"/>
                      </a:lnTo>
                      <a:lnTo>
                        <a:pt x="4" y="64"/>
                      </a:lnTo>
                      <a:lnTo>
                        <a:pt x="9" y="64"/>
                      </a:lnTo>
                      <a:lnTo>
                        <a:pt x="11" y="61"/>
                      </a:lnTo>
                      <a:lnTo>
                        <a:pt x="1" y="63"/>
                      </a:lnTo>
                      <a:close/>
                    </a:path>
                  </a:pathLst>
                </a:custGeom>
                <a:solidFill>
                  <a:srgbClr val="000000"/>
                </a:solidFill>
                <a:ln w="9525">
                  <a:noFill/>
                  <a:round/>
                </a:ln>
              </p:spPr>
              <p:txBody>
                <a:bodyPr/>
                <a:lstStyle/>
                <a:p>
                  <a:endParaRPr lang="zh-CN" altLang="en-US"/>
                </a:p>
              </p:txBody>
            </p:sp>
            <p:sp>
              <p:nvSpPr>
                <p:cNvPr id="17596" name="Freeform 873"/>
                <p:cNvSpPr/>
                <p:nvPr/>
              </p:nvSpPr>
              <p:spPr bwMode="auto">
                <a:xfrm>
                  <a:off x="2665" y="1717"/>
                  <a:ext cx="94" cy="117"/>
                </a:xfrm>
                <a:custGeom>
                  <a:avLst/>
                  <a:gdLst>
                    <a:gd name="T0" fmla="*/ 0 w 187"/>
                    <a:gd name="T1" fmla="*/ 1 h 232"/>
                    <a:gd name="T2" fmla="*/ 1 w 187"/>
                    <a:gd name="T3" fmla="*/ 1 h 232"/>
                    <a:gd name="T4" fmla="*/ 1 w 187"/>
                    <a:gd name="T5" fmla="*/ 1 h 232"/>
                    <a:gd name="T6" fmla="*/ 1 w 187"/>
                    <a:gd name="T7" fmla="*/ 1 h 232"/>
                    <a:gd name="T8" fmla="*/ 1 w 187"/>
                    <a:gd name="T9" fmla="*/ 1 h 232"/>
                    <a:gd name="T10" fmla="*/ 1 w 187"/>
                    <a:gd name="T11" fmla="*/ 1 h 232"/>
                    <a:gd name="T12" fmla="*/ 1 w 187"/>
                    <a:gd name="T13" fmla="*/ 1 h 232"/>
                    <a:gd name="T14" fmla="*/ 1 w 187"/>
                    <a:gd name="T15" fmla="*/ 1 h 232"/>
                    <a:gd name="T16" fmla="*/ 1 w 187"/>
                    <a:gd name="T17" fmla="*/ 1 h 232"/>
                    <a:gd name="T18" fmla="*/ 1 w 187"/>
                    <a:gd name="T19" fmla="*/ 1 h 232"/>
                    <a:gd name="T20" fmla="*/ 1 w 187"/>
                    <a:gd name="T21" fmla="*/ 1 h 232"/>
                    <a:gd name="T22" fmla="*/ 1 w 187"/>
                    <a:gd name="T23" fmla="*/ 1 h 232"/>
                    <a:gd name="T24" fmla="*/ 1 w 187"/>
                    <a:gd name="T25" fmla="*/ 1 h 232"/>
                    <a:gd name="T26" fmla="*/ 1 w 187"/>
                    <a:gd name="T27" fmla="*/ 1 h 232"/>
                    <a:gd name="T28" fmla="*/ 1 w 187"/>
                    <a:gd name="T29" fmla="*/ 1 h 232"/>
                    <a:gd name="T30" fmla="*/ 1 w 187"/>
                    <a:gd name="T31" fmla="*/ 1 h 232"/>
                    <a:gd name="T32" fmla="*/ 1 w 187"/>
                    <a:gd name="T33" fmla="*/ 1 h 232"/>
                    <a:gd name="T34" fmla="*/ 1 w 187"/>
                    <a:gd name="T35" fmla="*/ 1 h 232"/>
                    <a:gd name="T36" fmla="*/ 1 w 187"/>
                    <a:gd name="T37" fmla="*/ 1 h 232"/>
                    <a:gd name="T38" fmla="*/ 1 w 187"/>
                    <a:gd name="T39" fmla="*/ 1 h 232"/>
                    <a:gd name="T40" fmla="*/ 1 w 187"/>
                    <a:gd name="T41" fmla="*/ 1 h 232"/>
                    <a:gd name="T42" fmla="*/ 1 w 187"/>
                    <a:gd name="T43" fmla="*/ 1 h 232"/>
                    <a:gd name="T44" fmla="*/ 1 w 187"/>
                    <a:gd name="T45" fmla="*/ 1 h 232"/>
                    <a:gd name="T46" fmla="*/ 1 w 187"/>
                    <a:gd name="T47" fmla="*/ 1 h 232"/>
                    <a:gd name="T48" fmla="*/ 1 w 187"/>
                    <a:gd name="T49" fmla="*/ 1 h 232"/>
                    <a:gd name="T50" fmla="*/ 1 w 187"/>
                    <a:gd name="T51" fmla="*/ 1 h 232"/>
                    <a:gd name="T52" fmla="*/ 1 w 187"/>
                    <a:gd name="T53" fmla="*/ 1 h 232"/>
                    <a:gd name="T54" fmla="*/ 1 w 187"/>
                    <a:gd name="T55" fmla="*/ 1 h 232"/>
                    <a:gd name="T56" fmla="*/ 1 w 187"/>
                    <a:gd name="T57" fmla="*/ 1 h 232"/>
                    <a:gd name="T58" fmla="*/ 1 w 187"/>
                    <a:gd name="T59" fmla="*/ 1 h 232"/>
                    <a:gd name="T60" fmla="*/ 1 w 187"/>
                    <a:gd name="T61" fmla="*/ 1 h 232"/>
                    <a:gd name="T62" fmla="*/ 1 w 187"/>
                    <a:gd name="T63" fmla="*/ 1 h 232"/>
                    <a:gd name="T64" fmla="*/ 1 w 187"/>
                    <a:gd name="T65" fmla="*/ 1 h 232"/>
                    <a:gd name="T66" fmla="*/ 1 w 187"/>
                    <a:gd name="T67" fmla="*/ 1 h 232"/>
                    <a:gd name="T68" fmla="*/ 1 w 187"/>
                    <a:gd name="T69" fmla="*/ 1 h 232"/>
                    <a:gd name="T70" fmla="*/ 1 w 187"/>
                    <a:gd name="T71" fmla="*/ 1 h 232"/>
                    <a:gd name="T72" fmla="*/ 1 w 187"/>
                    <a:gd name="T73" fmla="*/ 1 h 232"/>
                    <a:gd name="T74" fmla="*/ 1 w 187"/>
                    <a:gd name="T75" fmla="*/ 0 h 232"/>
                    <a:gd name="T76" fmla="*/ 1 w 187"/>
                    <a:gd name="T77" fmla="*/ 1 h 232"/>
                    <a:gd name="T78" fmla="*/ 0 w 187"/>
                    <a:gd name="T79" fmla="*/ 1 h 232"/>
                    <a:gd name="T80" fmla="*/ 1 w 187"/>
                    <a:gd name="T81" fmla="*/ 1 h 232"/>
                    <a:gd name="T82" fmla="*/ 0 w 187"/>
                    <a:gd name="T83" fmla="*/ 1 h 2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7"/>
                    <a:gd name="T127" fmla="*/ 0 h 232"/>
                    <a:gd name="T128" fmla="*/ 187 w 187"/>
                    <a:gd name="T129" fmla="*/ 232 h 23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7" h="232">
                      <a:moveTo>
                        <a:pt x="0" y="7"/>
                      </a:moveTo>
                      <a:lnTo>
                        <a:pt x="1" y="9"/>
                      </a:lnTo>
                      <a:lnTo>
                        <a:pt x="13" y="23"/>
                      </a:lnTo>
                      <a:lnTo>
                        <a:pt x="23" y="38"/>
                      </a:lnTo>
                      <a:lnTo>
                        <a:pt x="34" y="52"/>
                      </a:lnTo>
                      <a:lnTo>
                        <a:pt x="46" y="65"/>
                      </a:lnTo>
                      <a:lnTo>
                        <a:pt x="57" y="80"/>
                      </a:lnTo>
                      <a:lnTo>
                        <a:pt x="67" y="94"/>
                      </a:lnTo>
                      <a:lnTo>
                        <a:pt x="79" y="108"/>
                      </a:lnTo>
                      <a:lnTo>
                        <a:pt x="90" y="122"/>
                      </a:lnTo>
                      <a:lnTo>
                        <a:pt x="102" y="136"/>
                      </a:lnTo>
                      <a:lnTo>
                        <a:pt x="112" y="149"/>
                      </a:lnTo>
                      <a:lnTo>
                        <a:pt x="123" y="163"/>
                      </a:lnTo>
                      <a:lnTo>
                        <a:pt x="135" y="177"/>
                      </a:lnTo>
                      <a:lnTo>
                        <a:pt x="145" y="191"/>
                      </a:lnTo>
                      <a:lnTo>
                        <a:pt x="156" y="205"/>
                      </a:lnTo>
                      <a:lnTo>
                        <a:pt x="167" y="218"/>
                      </a:lnTo>
                      <a:lnTo>
                        <a:pt x="178" y="232"/>
                      </a:lnTo>
                      <a:lnTo>
                        <a:pt x="187" y="225"/>
                      </a:lnTo>
                      <a:lnTo>
                        <a:pt x="176" y="211"/>
                      </a:lnTo>
                      <a:lnTo>
                        <a:pt x="166" y="198"/>
                      </a:lnTo>
                      <a:lnTo>
                        <a:pt x="154" y="184"/>
                      </a:lnTo>
                      <a:lnTo>
                        <a:pt x="144" y="170"/>
                      </a:lnTo>
                      <a:lnTo>
                        <a:pt x="132" y="156"/>
                      </a:lnTo>
                      <a:lnTo>
                        <a:pt x="121" y="142"/>
                      </a:lnTo>
                      <a:lnTo>
                        <a:pt x="111" y="129"/>
                      </a:lnTo>
                      <a:lnTo>
                        <a:pt x="99" y="115"/>
                      </a:lnTo>
                      <a:lnTo>
                        <a:pt x="88" y="101"/>
                      </a:lnTo>
                      <a:lnTo>
                        <a:pt x="77" y="87"/>
                      </a:lnTo>
                      <a:lnTo>
                        <a:pt x="66" y="73"/>
                      </a:lnTo>
                      <a:lnTo>
                        <a:pt x="55" y="59"/>
                      </a:lnTo>
                      <a:lnTo>
                        <a:pt x="44" y="45"/>
                      </a:lnTo>
                      <a:lnTo>
                        <a:pt x="32" y="31"/>
                      </a:lnTo>
                      <a:lnTo>
                        <a:pt x="22" y="16"/>
                      </a:lnTo>
                      <a:lnTo>
                        <a:pt x="10" y="2"/>
                      </a:lnTo>
                      <a:lnTo>
                        <a:pt x="12" y="4"/>
                      </a:lnTo>
                      <a:lnTo>
                        <a:pt x="10" y="2"/>
                      </a:lnTo>
                      <a:lnTo>
                        <a:pt x="7" y="0"/>
                      </a:lnTo>
                      <a:lnTo>
                        <a:pt x="2" y="1"/>
                      </a:lnTo>
                      <a:lnTo>
                        <a:pt x="0" y="4"/>
                      </a:lnTo>
                      <a:lnTo>
                        <a:pt x="1" y="9"/>
                      </a:lnTo>
                      <a:lnTo>
                        <a:pt x="0" y="7"/>
                      </a:lnTo>
                      <a:close/>
                    </a:path>
                  </a:pathLst>
                </a:custGeom>
                <a:solidFill>
                  <a:srgbClr val="000000"/>
                </a:solidFill>
                <a:ln w="9525">
                  <a:noFill/>
                  <a:round/>
                </a:ln>
              </p:spPr>
              <p:txBody>
                <a:bodyPr/>
                <a:lstStyle/>
                <a:p>
                  <a:endParaRPr lang="zh-CN" altLang="en-US"/>
                </a:p>
              </p:txBody>
            </p:sp>
            <p:sp>
              <p:nvSpPr>
                <p:cNvPr id="17597" name="Freeform 874"/>
                <p:cNvSpPr/>
                <p:nvPr/>
              </p:nvSpPr>
              <p:spPr bwMode="auto">
                <a:xfrm>
                  <a:off x="2663" y="1708"/>
                  <a:ext cx="8" cy="13"/>
                </a:xfrm>
                <a:custGeom>
                  <a:avLst/>
                  <a:gdLst>
                    <a:gd name="T0" fmla="*/ 1 w 15"/>
                    <a:gd name="T1" fmla="*/ 1 h 26"/>
                    <a:gd name="T2" fmla="*/ 0 w 15"/>
                    <a:gd name="T3" fmla="*/ 1 h 26"/>
                    <a:gd name="T4" fmla="*/ 0 w 15"/>
                    <a:gd name="T5" fmla="*/ 1 h 26"/>
                    <a:gd name="T6" fmla="*/ 1 w 15"/>
                    <a:gd name="T7" fmla="*/ 1 h 26"/>
                    <a:gd name="T8" fmla="*/ 1 w 15"/>
                    <a:gd name="T9" fmla="*/ 1 h 26"/>
                    <a:gd name="T10" fmla="*/ 1 w 15"/>
                    <a:gd name="T11" fmla="*/ 1 h 26"/>
                    <a:gd name="T12" fmla="*/ 1 w 15"/>
                    <a:gd name="T13" fmla="*/ 1 h 26"/>
                    <a:gd name="T14" fmla="*/ 1 w 15"/>
                    <a:gd name="T15" fmla="*/ 1 h 26"/>
                    <a:gd name="T16" fmla="*/ 1 w 15"/>
                    <a:gd name="T17" fmla="*/ 1 h 26"/>
                    <a:gd name="T18" fmla="*/ 1 w 15"/>
                    <a:gd name="T19" fmla="*/ 1 h 26"/>
                    <a:gd name="T20" fmla="*/ 1 w 15"/>
                    <a:gd name="T21" fmla="*/ 1 h 26"/>
                    <a:gd name="T22" fmla="*/ 1 w 15"/>
                    <a:gd name="T23" fmla="*/ 0 h 26"/>
                    <a:gd name="T24" fmla="*/ 1 w 15"/>
                    <a:gd name="T25" fmla="*/ 1 h 26"/>
                    <a:gd name="T26" fmla="*/ 1 w 15"/>
                    <a:gd name="T27" fmla="*/ 1 h 26"/>
                    <a:gd name="T28" fmla="*/ 1 w 15"/>
                    <a:gd name="T29" fmla="*/ 1 h 26"/>
                    <a:gd name="T30" fmla="*/ 0 w 15"/>
                    <a:gd name="T31" fmla="*/ 1 h 26"/>
                    <a:gd name="T32" fmla="*/ 0 w 15"/>
                    <a:gd name="T33" fmla="*/ 1 h 26"/>
                    <a:gd name="T34" fmla="*/ 1 w 15"/>
                    <a:gd name="T35" fmla="*/ 1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26"/>
                    <a:gd name="T56" fmla="*/ 15 w 15"/>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26">
                      <a:moveTo>
                        <a:pt x="3" y="12"/>
                      </a:moveTo>
                      <a:lnTo>
                        <a:pt x="0" y="9"/>
                      </a:lnTo>
                      <a:lnTo>
                        <a:pt x="0" y="12"/>
                      </a:lnTo>
                      <a:lnTo>
                        <a:pt x="1" y="17"/>
                      </a:lnTo>
                      <a:lnTo>
                        <a:pt x="2" y="21"/>
                      </a:lnTo>
                      <a:lnTo>
                        <a:pt x="3" y="26"/>
                      </a:lnTo>
                      <a:lnTo>
                        <a:pt x="15" y="23"/>
                      </a:lnTo>
                      <a:lnTo>
                        <a:pt x="13" y="19"/>
                      </a:lnTo>
                      <a:lnTo>
                        <a:pt x="12" y="14"/>
                      </a:lnTo>
                      <a:lnTo>
                        <a:pt x="11" y="10"/>
                      </a:lnTo>
                      <a:lnTo>
                        <a:pt x="9" y="4"/>
                      </a:lnTo>
                      <a:lnTo>
                        <a:pt x="5" y="0"/>
                      </a:lnTo>
                      <a:lnTo>
                        <a:pt x="9" y="4"/>
                      </a:lnTo>
                      <a:lnTo>
                        <a:pt x="7" y="2"/>
                      </a:lnTo>
                      <a:lnTo>
                        <a:pt x="3" y="2"/>
                      </a:lnTo>
                      <a:lnTo>
                        <a:pt x="0" y="5"/>
                      </a:lnTo>
                      <a:lnTo>
                        <a:pt x="0" y="9"/>
                      </a:lnTo>
                      <a:lnTo>
                        <a:pt x="3" y="12"/>
                      </a:lnTo>
                      <a:close/>
                    </a:path>
                  </a:pathLst>
                </a:custGeom>
                <a:solidFill>
                  <a:srgbClr val="000000"/>
                </a:solidFill>
                <a:ln w="9525">
                  <a:noFill/>
                  <a:round/>
                </a:ln>
              </p:spPr>
              <p:txBody>
                <a:bodyPr/>
                <a:lstStyle/>
                <a:p>
                  <a:endParaRPr lang="zh-CN" altLang="en-US"/>
                </a:p>
              </p:txBody>
            </p:sp>
            <p:sp>
              <p:nvSpPr>
                <p:cNvPr id="17598" name="Freeform 875"/>
                <p:cNvSpPr/>
                <p:nvPr/>
              </p:nvSpPr>
              <p:spPr bwMode="auto">
                <a:xfrm>
                  <a:off x="2649" y="1707"/>
                  <a:ext cx="17" cy="7"/>
                </a:xfrm>
                <a:custGeom>
                  <a:avLst/>
                  <a:gdLst>
                    <a:gd name="T0" fmla="*/ 1 w 34"/>
                    <a:gd name="T1" fmla="*/ 1 h 14"/>
                    <a:gd name="T2" fmla="*/ 1 w 34"/>
                    <a:gd name="T3" fmla="*/ 1 h 14"/>
                    <a:gd name="T4" fmla="*/ 1 w 34"/>
                    <a:gd name="T5" fmla="*/ 1 h 14"/>
                    <a:gd name="T6" fmla="*/ 1 w 34"/>
                    <a:gd name="T7" fmla="*/ 1 h 14"/>
                    <a:gd name="T8" fmla="*/ 1 w 34"/>
                    <a:gd name="T9" fmla="*/ 1 h 14"/>
                    <a:gd name="T10" fmla="*/ 1 w 34"/>
                    <a:gd name="T11" fmla="*/ 1 h 14"/>
                    <a:gd name="T12" fmla="*/ 1 w 34"/>
                    <a:gd name="T13" fmla="*/ 1 h 14"/>
                    <a:gd name="T14" fmla="*/ 1 w 34"/>
                    <a:gd name="T15" fmla="*/ 1 h 14"/>
                    <a:gd name="T16" fmla="*/ 1 w 34"/>
                    <a:gd name="T17" fmla="*/ 1 h 14"/>
                    <a:gd name="T18" fmla="*/ 1 w 34"/>
                    <a:gd name="T19" fmla="*/ 0 h 14"/>
                    <a:gd name="T20" fmla="*/ 1 w 34"/>
                    <a:gd name="T21" fmla="*/ 0 h 14"/>
                    <a:gd name="T22" fmla="*/ 0 w 34"/>
                    <a:gd name="T23" fmla="*/ 1 h 14"/>
                    <a:gd name="T24" fmla="*/ 1 w 34"/>
                    <a:gd name="T25" fmla="*/ 0 h 14"/>
                    <a:gd name="T26" fmla="*/ 1 w 34"/>
                    <a:gd name="T27" fmla="*/ 1 h 14"/>
                    <a:gd name="T28" fmla="*/ 1 w 34"/>
                    <a:gd name="T29" fmla="*/ 1 h 14"/>
                    <a:gd name="T30" fmla="*/ 1 w 34"/>
                    <a:gd name="T31" fmla="*/ 1 h 14"/>
                    <a:gd name="T32" fmla="*/ 1 w 34"/>
                    <a:gd name="T33" fmla="*/ 1 h 14"/>
                    <a:gd name="T34" fmla="*/ 1 w 34"/>
                    <a:gd name="T35" fmla="*/ 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14"/>
                    <a:gd name="T56" fmla="*/ 34 w 34"/>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14">
                      <a:moveTo>
                        <a:pt x="12" y="7"/>
                      </a:moveTo>
                      <a:lnTo>
                        <a:pt x="6" y="12"/>
                      </a:lnTo>
                      <a:lnTo>
                        <a:pt x="12" y="12"/>
                      </a:lnTo>
                      <a:lnTo>
                        <a:pt x="19" y="13"/>
                      </a:lnTo>
                      <a:lnTo>
                        <a:pt x="25" y="13"/>
                      </a:lnTo>
                      <a:lnTo>
                        <a:pt x="32" y="14"/>
                      </a:lnTo>
                      <a:lnTo>
                        <a:pt x="34" y="2"/>
                      </a:lnTo>
                      <a:lnTo>
                        <a:pt x="25" y="1"/>
                      </a:lnTo>
                      <a:lnTo>
                        <a:pt x="19" y="1"/>
                      </a:lnTo>
                      <a:lnTo>
                        <a:pt x="12" y="0"/>
                      </a:lnTo>
                      <a:lnTo>
                        <a:pt x="6" y="0"/>
                      </a:lnTo>
                      <a:lnTo>
                        <a:pt x="0" y="5"/>
                      </a:lnTo>
                      <a:lnTo>
                        <a:pt x="6" y="0"/>
                      </a:lnTo>
                      <a:lnTo>
                        <a:pt x="3" y="2"/>
                      </a:lnTo>
                      <a:lnTo>
                        <a:pt x="1" y="6"/>
                      </a:lnTo>
                      <a:lnTo>
                        <a:pt x="3" y="9"/>
                      </a:lnTo>
                      <a:lnTo>
                        <a:pt x="6" y="12"/>
                      </a:lnTo>
                      <a:lnTo>
                        <a:pt x="12" y="7"/>
                      </a:lnTo>
                      <a:close/>
                    </a:path>
                  </a:pathLst>
                </a:custGeom>
                <a:solidFill>
                  <a:srgbClr val="000000"/>
                </a:solidFill>
                <a:ln w="9525">
                  <a:noFill/>
                  <a:round/>
                </a:ln>
              </p:spPr>
              <p:txBody>
                <a:bodyPr/>
                <a:lstStyle/>
                <a:p>
                  <a:endParaRPr lang="zh-CN" altLang="en-US"/>
                </a:p>
              </p:txBody>
            </p:sp>
            <p:sp>
              <p:nvSpPr>
                <p:cNvPr id="17599" name="Freeform 876"/>
                <p:cNvSpPr/>
                <p:nvPr/>
              </p:nvSpPr>
              <p:spPr bwMode="auto">
                <a:xfrm>
                  <a:off x="2647" y="1709"/>
                  <a:ext cx="8" cy="12"/>
                </a:xfrm>
                <a:custGeom>
                  <a:avLst/>
                  <a:gdLst>
                    <a:gd name="T0" fmla="*/ 1 w 16"/>
                    <a:gd name="T1" fmla="*/ 1 h 23"/>
                    <a:gd name="T2" fmla="*/ 1 w 16"/>
                    <a:gd name="T3" fmla="*/ 1 h 23"/>
                    <a:gd name="T4" fmla="*/ 1 w 16"/>
                    <a:gd name="T5" fmla="*/ 1 h 23"/>
                    <a:gd name="T6" fmla="*/ 1 w 16"/>
                    <a:gd name="T7" fmla="*/ 1 h 23"/>
                    <a:gd name="T8" fmla="*/ 1 w 16"/>
                    <a:gd name="T9" fmla="*/ 1 h 23"/>
                    <a:gd name="T10" fmla="*/ 1 w 16"/>
                    <a:gd name="T11" fmla="*/ 1 h 23"/>
                    <a:gd name="T12" fmla="*/ 1 w 16"/>
                    <a:gd name="T13" fmla="*/ 0 h 23"/>
                    <a:gd name="T14" fmla="*/ 1 w 16"/>
                    <a:gd name="T15" fmla="*/ 1 h 23"/>
                    <a:gd name="T16" fmla="*/ 1 w 16"/>
                    <a:gd name="T17" fmla="*/ 1 h 23"/>
                    <a:gd name="T18" fmla="*/ 1 w 16"/>
                    <a:gd name="T19" fmla="*/ 1 h 23"/>
                    <a:gd name="T20" fmla="*/ 0 w 16"/>
                    <a:gd name="T21" fmla="*/ 1 h 23"/>
                    <a:gd name="T22" fmla="*/ 1 w 16"/>
                    <a:gd name="T23" fmla="*/ 1 h 23"/>
                    <a:gd name="T24" fmla="*/ 0 w 16"/>
                    <a:gd name="T25" fmla="*/ 1 h 23"/>
                    <a:gd name="T26" fmla="*/ 1 w 16"/>
                    <a:gd name="T27" fmla="*/ 1 h 23"/>
                    <a:gd name="T28" fmla="*/ 1 w 16"/>
                    <a:gd name="T29" fmla="*/ 1 h 23"/>
                    <a:gd name="T30" fmla="*/ 1 w 16"/>
                    <a:gd name="T31" fmla="*/ 1 h 23"/>
                    <a:gd name="T32" fmla="*/ 1 w 16"/>
                    <a:gd name="T33" fmla="*/ 1 h 23"/>
                    <a:gd name="T34" fmla="*/ 1 w 16"/>
                    <a:gd name="T35" fmla="*/ 1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23"/>
                    <a:gd name="T56" fmla="*/ 16 w 16"/>
                    <a:gd name="T57" fmla="*/ 23 h 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23">
                      <a:moveTo>
                        <a:pt x="5" y="23"/>
                      </a:moveTo>
                      <a:lnTo>
                        <a:pt x="11" y="18"/>
                      </a:lnTo>
                      <a:lnTo>
                        <a:pt x="12" y="14"/>
                      </a:lnTo>
                      <a:lnTo>
                        <a:pt x="13" y="10"/>
                      </a:lnTo>
                      <a:lnTo>
                        <a:pt x="15" y="6"/>
                      </a:lnTo>
                      <a:lnTo>
                        <a:pt x="16" y="2"/>
                      </a:lnTo>
                      <a:lnTo>
                        <a:pt x="4" y="0"/>
                      </a:lnTo>
                      <a:lnTo>
                        <a:pt x="3" y="3"/>
                      </a:lnTo>
                      <a:lnTo>
                        <a:pt x="2" y="8"/>
                      </a:lnTo>
                      <a:lnTo>
                        <a:pt x="1" y="11"/>
                      </a:lnTo>
                      <a:lnTo>
                        <a:pt x="0" y="16"/>
                      </a:lnTo>
                      <a:lnTo>
                        <a:pt x="5" y="11"/>
                      </a:lnTo>
                      <a:lnTo>
                        <a:pt x="0" y="16"/>
                      </a:lnTo>
                      <a:lnTo>
                        <a:pt x="1" y="20"/>
                      </a:lnTo>
                      <a:lnTo>
                        <a:pt x="4" y="22"/>
                      </a:lnTo>
                      <a:lnTo>
                        <a:pt x="9" y="22"/>
                      </a:lnTo>
                      <a:lnTo>
                        <a:pt x="11" y="18"/>
                      </a:lnTo>
                      <a:lnTo>
                        <a:pt x="5" y="23"/>
                      </a:lnTo>
                      <a:close/>
                    </a:path>
                  </a:pathLst>
                </a:custGeom>
                <a:solidFill>
                  <a:srgbClr val="000000"/>
                </a:solidFill>
                <a:ln w="9525">
                  <a:noFill/>
                  <a:round/>
                </a:ln>
              </p:spPr>
              <p:txBody>
                <a:bodyPr/>
                <a:lstStyle/>
                <a:p>
                  <a:endParaRPr lang="zh-CN" altLang="en-US"/>
                </a:p>
              </p:txBody>
            </p:sp>
            <p:sp>
              <p:nvSpPr>
                <p:cNvPr id="17600" name="Freeform 877"/>
                <p:cNvSpPr/>
                <p:nvPr/>
              </p:nvSpPr>
              <p:spPr bwMode="auto">
                <a:xfrm>
                  <a:off x="2644" y="1715"/>
                  <a:ext cx="6" cy="6"/>
                </a:xfrm>
                <a:custGeom>
                  <a:avLst/>
                  <a:gdLst>
                    <a:gd name="T0" fmla="*/ 0 w 11"/>
                    <a:gd name="T1" fmla="*/ 1 h 12"/>
                    <a:gd name="T2" fmla="*/ 1 w 11"/>
                    <a:gd name="T3" fmla="*/ 1 h 12"/>
                    <a:gd name="T4" fmla="*/ 1 w 11"/>
                    <a:gd name="T5" fmla="*/ 1 h 12"/>
                    <a:gd name="T6" fmla="*/ 1 w 11"/>
                    <a:gd name="T7" fmla="*/ 1 h 12"/>
                    <a:gd name="T8" fmla="*/ 1 w 11"/>
                    <a:gd name="T9" fmla="*/ 1 h 12"/>
                    <a:gd name="T10" fmla="*/ 1 w 11"/>
                    <a:gd name="T11" fmla="*/ 1 h 12"/>
                    <a:gd name="T12" fmla="*/ 1 w 11"/>
                    <a:gd name="T13" fmla="*/ 0 h 12"/>
                    <a:gd name="T14" fmla="*/ 1 w 11"/>
                    <a:gd name="T15" fmla="*/ 0 h 12"/>
                    <a:gd name="T16" fmla="*/ 1 w 11"/>
                    <a:gd name="T17" fmla="*/ 0 h 12"/>
                    <a:gd name="T18" fmla="*/ 1 w 11"/>
                    <a:gd name="T19" fmla="*/ 0 h 12"/>
                    <a:gd name="T20" fmla="*/ 1 w 11"/>
                    <a:gd name="T21" fmla="*/ 0 h 12"/>
                    <a:gd name="T22" fmla="*/ 1 w 11"/>
                    <a:gd name="T23" fmla="*/ 1 h 12"/>
                    <a:gd name="T24" fmla="*/ 1 w 11"/>
                    <a:gd name="T25" fmla="*/ 0 h 12"/>
                    <a:gd name="T26" fmla="*/ 1 w 11"/>
                    <a:gd name="T27" fmla="*/ 1 h 12"/>
                    <a:gd name="T28" fmla="*/ 0 w 11"/>
                    <a:gd name="T29" fmla="*/ 1 h 12"/>
                    <a:gd name="T30" fmla="*/ 1 w 11"/>
                    <a:gd name="T31" fmla="*/ 1 h 12"/>
                    <a:gd name="T32" fmla="*/ 1 w 11"/>
                    <a:gd name="T33" fmla="*/ 1 h 12"/>
                    <a:gd name="T34" fmla="*/ 0 w 11"/>
                    <a:gd name="T35" fmla="*/ 1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2"/>
                    <a:gd name="T56" fmla="*/ 11 w 11"/>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2">
                      <a:moveTo>
                        <a:pt x="0" y="5"/>
                      </a:moveTo>
                      <a:lnTo>
                        <a:pt x="5" y="12"/>
                      </a:lnTo>
                      <a:lnTo>
                        <a:pt x="7" y="12"/>
                      </a:lnTo>
                      <a:lnTo>
                        <a:pt x="9" y="12"/>
                      </a:lnTo>
                      <a:lnTo>
                        <a:pt x="10" y="12"/>
                      </a:lnTo>
                      <a:lnTo>
                        <a:pt x="11" y="12"/>
                      </a:lnTo>
                      <a:lnTo>
                        <a:pt x="11" y="0"/>
                      </a:lnTo>
                      <a:lnTo>
                        <a:pt x="10" y="0"/>
                      </a:lnTo>
                      <a:lnTo>
                        <a:pt x="9" y="0"/>
                      </a:lnTo>
                      <a:lnTo>
                        <a:pt x="7" y="0"/>
                      </a:lnTo>
                      <a:lnTo>
                        <a:pt x="5" y="0"/>
                      </a:lnTo>
                      <a:lnTo>
                        <a:pt x="9" y="7"/>
                      </a:lnTo>
                      <a:lnTo>
                        <a:pt x="5" y="0"/>
                      </a:lnTo>
                      <a:lnTo>
                        <a:pt x="1" y="3"/>
                      </a:lnTo>
                      <a:lnTo>
                        <a:pt x="0" y="6"/>
                      </a:lnTo>
                      <a:lnTo>
                        <a:pt x="1" y="9"/>
                      </a:lnTo>
                      <a:lnTo>
                        <a:pt x="5" y="12"/>
                      </a:lnTo>
                      <a:lnTo>
                        <a:pt x="0" y="5"/>
                      </a:lnTo>
                      <a:close/>
                    </a:path>
                  </a:pathLst>
                </a:custGeom>
                <a:solidFill>
                  <a:srgbClr val="000000"/>
                </a:solidFill>
                <a:ln w="9525">
                  <a:noFill/>
                  <a:round/>
                </a:ln>
              </p:spPr>
              <p:txBody>
                <a:bodyPr/>
                <a:lstStyle/>
                <a:p>
                  <a:endParaRPr lang="zh-CN" altLang="en-US"/>
                </a:p>
              </p:txBody>
            </p:sp>
            <p:sp>
              <p:nvSpPr>
                <p:cNvPr id="17601" name="Freeform 878"/>
                <p:cNvSpPr/>
                <p:nvPr/>
              </p:nvSpPr>
              <p:spPr bwMode="auto">
                <a:xfrm>
                  <a:off x="2644" y="1704"/>
                  <a:ext cx="7" cy="15"/>
                </a:xfrm>
                <a:custGeom>
                  <a:avLst/>
                  <a:gdLst>
                    <a:gd name="T0" fmla="*/ 0 w 15"/>
                    <a:gd name="T1" fmla="*/ 1 h 29"/>
                    <a:gd name="T2" fmla="*/ 0 w 15"/>
                    <a:gd name="T3" fmla="*/ 1 h 29"/>
                    <a:gd name="T4" fmla="*/ 0 w 15"/>
                    <a:gd name="T5" fmla="*/ 1 h 29"/>
                    <a:gd name="T6" fmla="*/ 0 w 15"/>
                    <a:gd name="T7" fmla="*/ 1 h 29"/>
                    <a:gd name="T8" fmla="*/ 0 w 15"/>
                    <a:gd name="T9" fmla="*/ 1 h 29"/>
                    <a:gd name="T10" fmla="*/ 0 w 15"/>
                    <a:gd name="T11" fmla="*/ 1 h 29"/>
                    <a:gd name="T12" fmla="*/ 0 w 15"/>
                    <a:gd name="T13" fmla="*/ 1 h 29"/>
                    <a:gd name="T14" fmla="*/ 0 w 15"/>
                    <a:gd name="T15" fmla="*/ 1 h 29"/>
                    <a:gd name="T16" fmla="*/ 0 w 15"/>
                    <a:gd name="T17" fmla="*/ 1 h 29"/>
                    <a:gd name="T18" fmla="*/ 0 w 15"/>
                    <a:gd name="T19" fmla="*/ 1 h 29"/>
                    <a:gd name="T20" fmla="*/ 0 w 15"/>
                    <a:gd name="T21" fmla="*/ 1 h 29"/>
                    <a:gd name="T22" fmla="*/ 0 w 15"/>
                    <a:gd name="T23" fmla="*/ 1 h 29"/>
                    <a:gd name="T24" fmla="*/ 0 w 15"/>
                    <a:gd name="T25" fmla="*/ 1 h 29"/>
                    <a:gd name="T26" fmla="*/ 0 w 15"/>
                    <a:gd name="T27" fmla="*/ 1 h 29"/>
                    <a:gd name="T28" fmla="*/ 0 w 15"/>
                    <a:gd name="T29" fmla="*/ 0 h 29"/>
                    <a:gd name="T30" fmla="*/ 0 w 15"/>
                    <a:gd name="T31" fmla="*/ 1 h 29"/>
                    <a:gd name="T32" fmla="*/ 0 w 15"/>
                    <a:gd name="T33" fmla="*/ 1 h 29"/>
                    <a:gd name="T34" fmla="*/ 0 w 15"/>
                    <a:gd name="T35" fmla="*/ 1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29"/>
                    <a:gd name="T56" fmla="*/ 15 w 15"/>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29">
                      <a:moveTo>
                        <a:pt x="7" y="2"/>
                      </a:moveTo>
                      <a:lnTo>
                        <a:pt x="3" y="5"/>
                      </a:lnTo>
                      <a:lnTo>
                        <a:pt x="2" y="11"/>
                      </a:lnTo>
                      <a:lnTo>
                        <a:pt x="1" y="17"/>
                      </a:lnTo>
                      <a:lnTo>
                        <a:pt x="0" y="21"/>
                      </a:lnTo>
                      <a:lnTo>
                        <a:pt x="0" y="27"/>
                      </a:lnTo>
                      <a:lnTo>
                        <a:pt x="9" y="29"/>
                      </a:lnTo>
                      <a:lnTo>
                        <a:pt x="11" y="23"/>
                      </a:lnTo>
                      <a:lnTo>
                        <a:pt x="13" y="19"/>
                      </a:lnTo>
                      <a:lnTo>
                        <a:pt x="14" y="13"/>
                      </a:lnTo>
                      <a:lnTo>
                        <a:pt x="15" y="7"/>
                      </a:lnTo>
                      <a:lnTo>
                        <a:pt x="11" y="11"/>
                      </a:lnTo>
                      <a:lnTo>
                        <a:pt x="15" y="7"/>
                      </a:lnTo>
                      <a:lnTo>
                        <a:pt x="14" y="3"/>
                      </a:lnTo>
                      <a:lnTo>
                        <a:pt x="10" y="0"/>
                      </a:lnTo>
                      <a:lnTo>
                        <a:pt x="6" y="2"/>
                      </a:lnTo>
                      <a:lnTo>
                        <a:pt x="3" y="5"/>
                      </a:lnTo>
                      <a:lnTo>
                        <a:pt x="7" y="2"/>
                      </a:lnTo>
                      <a:close/>
                    </a:path>
                  </a:pathLst>
                </a:custGeom>
                <a:solidFill>
                  <a:srgbClr val="000000"/>
                </a:solidFill>
                <a:ln w="9525">
                  <a:noFill/>
                  <a:round/>
                </a:ln>
              </p:spPr>
              <p:txBody>
                <a:bodyPr/>
                <a:lstStyle/>
                <a:p>
                  <a:endParaRPr lang="zh-CN" altLang="en-US"/>
                </a:p>
              </p:txBody>
            </p:sp>
            <p:sp>
              <p:nvSpPr>
                <p:cNvPr id="17602" name="Freeform 879"/>
                <p:cNvSpPr/>
                <p:nvPr/>
              </p:nvSpPr>
              <p:spPr bwMode="auto">
                <a:xfrm>
                  <a:off x="2647" y="1698"/>
                  <a:ext cx="16" cy="11"/>
                </a:xfrm>
                <a:custGeom>
                  <a:avLst/>
                  <a:gdLst>
                    <a:gd name="T0" fmla="*/ 1 w 31"/>
                    <a:gd name="T1" fmla="*/ 1 h 22"/>
                    <a:gd name="T2" fmla="*/ 1 w 31"/>
                    <a:gd name="T3" fmla="*/ 1 h 22"/>
                    <a:gd name="T4" fmla="*/ 1 w 31"/>
                    <a:gd name="T5" fmla="*/ 1 h 22"/>
                    <a:gd name="T6" fmla="*/ 1 w 31"/>
                    <a:gd name="T7" fmla="*/ 1 h 22"/>
                    <a:gd name="T8" fmla="*/ 1 w 31"/>
                    <a:gd name="T9" fmla="*/ 1 h 22"/>
                    <a:gd name="T10" fmla="*/ 0 w 31"/>
                    <a:gd name="T11" fmla="*/ 1 h 22"/>
                    <a:gd name="T12" fmla="*/ 1 w 31"/>
                    <a:gd name="T13" fmla="*/ 1 h 22"/>
                    <a:gd name="T14" fmla="*/ 1 w 31"/>
                    <a:gd name="T15" fmla="*/ 1 h 22"/>
                    <a:gd name="T16" fmla="*/ 1 w 31"/>
                    <a:gd name="T17" fmla="*/ 1 h 22"/>
                    <a:gd name="T18" fmla="*/ 1 w 31"/>
                    <a:gd name="T19" fmla="*/ 1 h 22"/>
                    <a:gd name="T20" fmla="*/ 1 w 31"/>
                    <a:gd name="T21" fmla="*/ 1 h 22"/>
                    <a:gd name="T22" fmla="*/ 1 w 31"/>
                    <a:gd name="T23" fmla="*/ 1 h 22"/>
                    <a:gd name="T24" fmla="*/ 1 w 31"/>
                    <a:gd name="T25" fmla="*/ 1 h 22"/>
                    <a:gd name="T26" fmla="*/ 1 w 31"/>
                    <a:gd name="T27" fmla="*/ 1 h 22"/>
                    <a:gd name="T28" fmla="*/ 1 w 31"/>
                    <a:gd name="T29" fmla="*/ 1 h 22"/>
                    <a:gd name="T30" fmla="*/ 1 w 31"/>
                    <a:gd name="T31" fmla="*/ 0 h 22"/>
                    <a:gd name="T32" fmla="*/ 1 w 31"/>
                    <a:gd name="T33" fmla="*/ 1 h 22"/>
                    <a:gd name="T34" fmla="*/ 1 w 31"/>
                    <a:gd name="T35" fmla="*/ 1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22"/>
                    <a:gd name="T56" fmla="*/ 31 w 31"/>
                    <a:gd name="T57" fmla="*/ 22 h 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22">
                      <a:moveTo>
                        <a:pt x="27" y="1"/>
                      </a:moveTo>
                      <a:lnTo>
                        <a:pt x="22" y="1"/>
                      </a:lnTo>
                      <a:lnTo>
                        <a:pt x="17" y="5"/>
                      </a:lnTo>
                      <a:lnTo>
                        <a:pt x="11" y="7"/>
                      </a:lnTo>
                      <a:lnTo>
                        <a:pt x="6" y="10"/>
                      </a:lnTo>
                      <a:lnTo>
                        <a:pt x="0" y="13"/>
                      </a:lnTo>
                      <a:lnTo>
                        <a:pt x="4" y="22"/>
                      </a:lnTo>
                      <a:lnTo>
                        <a:pt x="10" y="19"/>
                      </a:lnTo>
                      <a:lnTo>
                        <a:pt x="16" y="16"/>
                      </a:lnTo>
                      <a:lnTo>
                        <a:pt x="22" y="14"/>
                      </a:lnTo>
                      <a:lnTo>
                        <a:pt x="28" y="10"/>
                      </a:lnTo>
                      <a:lnTo>
                        <a:pt x="23" y="10"/>
                      </a:lnTo>
                      <a:lnTo>
                        <a:pt x="28" y="10"/>
                      </a:lnTo>
                      <a:lnTo>
                        <a:pt x="31" y="6"/>
                      </a:lnTo>
                      <a:lnTo>
                        <a:pt x="30" y="2"/>
                      </a:lnTo>
                      <a:lnTo>
                        <a:pt x="26" y="0"/>
                      </a:lnTo>
                      <a:lnTo>
                        <a:pt x="22" y="1"/>
                      </a:lnTo>
                      <a:lnTo>
                        <a:pt x="27" y="1"/>
                      </a:lnTo>
                      <a:close/>
                    </a:path>
                  </a:pathLst>
                </a:custGeom>
                <a:solidFill>
                  <a:srgbClr val="000000"/>
                </a:solidFill>
                <a:ln w="9525">
                  <a:noFill/>
                  <a:round/>
                </a:ln>
              </p:spPr>
              <p:txBody>
                <a:bodyPr/>
                <a:lstStyle/>
                <a:p>
                  <a:endParaRPr lang="zh-CN" altLang="en-US"/>
                </a:p>
              </p:txBody>
            </p:sp>
            <p:sp>
              <p:nvSpPr>
                <p:cNvPr id="17603" name="Freeform 880"/>
                <p:cNvSpPr/>
                <p:nvPr/>
              </p:nvSpPr>
              <p:spPr bwMode="auto">
                <a:xfrm>
                  <a:off x="2659" y="1699"/>
                  <a:ext cx="15" cy="10"/>
                </a:xfrm>
                <a:custGeom>
                  <a:avLst/>
                  <a:gdLst>
                    <a:gd name="T0" fmla="*/ 1 w 30"/>
                    <a:gd name="T1" fmla="*/ 1 h 20"/>
                    <a:gd name="T2" fmla="*/ 1 w 30"/>
                    <a:gd name="T3" fmla="*/ 1 h 20"/>
                    <a:gd name="T4" fmla="*/ 1 w 30"/>
                    <a:gd name="T5" fmla="*/ 1 h 20"/>
                    <a:gd name="T6" fmla="*/ 1 w 30"/>
                    <a:gd name="T7" fmla="*/ 1 h 20"/>
                    <a:gd name="T8" fmla="*/ 1 w 30"/>
                    <a:gd name="T9" fmla="*/ 1 h 20"/>
                    <a:gd name="T10" fmla="*/ 1 w 30"/>
                    <a:gd name="T11" fmla="*/ 0 h 20"/>
                    <a:gd name="T12" fmla="*/ 0 w 30"/>
                    <a:gd name="T13" fmla="*/ 1 h 20"/>
                    <a:gd name="T14" fmla="*/ 1 w 30"/>
                    <a:gd name="T15" fmla="*/ 1 h 20"/>
                    <a:gd name="T16" fmla="*/ 1 w 30"/>
                    <a:gd name="T17" fmla="*/ 1 h 20"/>
                    <a:gd name="T18" fmla="*/ 1 w 30"/>
                    <a:gd name="T19" fmla="*/ 1 h 20"/>
                    <a:gd name="T20" fmla="*/ 1 w 30"/>
                    <a:gd name="T21" fmla="*/ 1 h 20"/>
                    <a:gd name="T22" fmla="*/ 1 w 30"/>
                    <a:gd name="T23" fmla="*/ 1 h 20"/>
                    <a:gd name="T24" fmla="*/ 1 w 30"/>
                    <a:gd name="T25" fmla="*/ 1 h 20"/>
                    <a:gd name="T26" fmla="*/ 1 w 30"/>
                    <a:gd name="T27" fmla="*/ 1 h 20"/>
                    <a:gd name="T28" fmla="*/ 1 w 30"/>
                    <a:gd name="T29" fmla="*/ 1 h 20"/>
                    <a:gd name="T30" fmla="*/ 1 w 30"/>
                    <a:gd name="T31" fmla="*/ 1 h 20"/>
                    <a:gd name="T32" fmla="*/ 1 w 30"/>
                    <a:gd name="T33" fmla="*/ 1 h 20"/>
                    <a:gd name="T34" fmla="*/ 1 w 30"/>
                    <a:gd name="T35" fmla="*/ 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
                    <a:gd name="T55" fmla="*/ 0 h 20"/>
                    <a:gd name="T56" fmla="*/ 30 w 30"/>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 h="20">
                      <a:moveTo>
                        <a:pt x="28" y="10"/>
                      </a:moveTo>
                      <a:lnTo>
                        <a:pt x="28" y="9"/>
                      </a:lnTo>
                      <a:lnTo>
                        <a:pt x="21" y="6"/>
                      </a:lnTo>
                      <a:lnTo>
                        <a:pt x="16" y="5"/>
                      </a:lnTo>
                      <a:lnTo>
                        <a:pt x="11" y="2"/>
                      </a:lnTo>
                      <a:lnTo>
                        <a:pt x="4" y="0"/>
                      </a:lnTo>
                      <a:lnTo>
                        <a:pt x="0" y="9"/>
                      </a:lnTo>
                      <a:lnTo>
                        <a:pt x="7" y="12"/>
                      </a:lnTo>
                      <a:lnTo>
                        <a:pt x="13" y="14"/>
                      </a:lnTo>
                      <a:lnTo>
                        <a:pt x="17" y="15"/>
                      </a:lnTo>
                      <a:lnTo>
                        <a:pt x="21" y="18"/>
                      </a:lnTo>
                      <a:lnTo>
                        <a:pt x="21" y="17"/>
                      </a:lnTo>
                      <a:lnTo>
                        <a:pt x="21" y="18"/>
                      </a:lnTo>
                      <a:lnTo>
                        <a:pt x="26" y="20"/>
                      </a:lnTo>
                      <a:lnTo>
                        <a:pt x="29" y="17"/>
                      </a:lnTo>
                      <a:lnTo>
                        <a:pt x="30" y="13"/>
                      </a:lnTo>
                      <a:lnTo>
                        <a:pt x="28" y="9"/>
                      </a:lnTo>
                      <a:lnTo>
                        <a:pt x="28" y="10"/>
                      </a:lnTo>
                      <a:close/>
                    </a:path>
                  </a:pathLst>
                </a:custGeom>
                <a:solidFill>
                  <a:srgbClr val="000000"/>
                </a:solidFill>
                <a:ln w="9525">
                  <a:noFill/>
                  <a:round/>
                </a:ln>
              </p:spPr>
              <p:txBody>
                <a:bodyPr/>
                <a:lstStyle/>
                <a:p>
                  <a:endParaRPr lang="zh-CN" altLang="en-US"/>
                </a:p>
              </p:txBody>
            </p:sp>
            <p:sp>
              <p:nvSpPr>
                <p:cNvPr id="17604" name="Freeform 881"/>
                <p:cNvSpPr/>
                <p:nvPr/>
              </p:nvSpPr>
              <p:spPr bwMode="auto">
                <a:xfrm>
                  <a:off x="2670" y="1704"/>
                  <a:ext cx="10" cy="10"/>
                </a:xfrm>
                <a:custGeom>
                  <a:avLst/>
                  <a:gdLst>
                    <a:gd name="T0" fmla="*/ 0 w 22"/>
                    <a:gd name="T1" fmla="*/ 1 h 20"/>
                    <a:gd name="T2" fmla="*/ 0 w 22"/>
                    <a:gd name="T3" fmla="*/ 1 h 20"/>
                    <a:gd name="T4" fmla="*/ 0 w 22"/>
                    <a:gd name="T5" fmla="*/ 1 h 20"/>
                    <a:gd name="T6" fmla="*/ 0 w 22"/>
                    <a:gd name="T7" fmla="*/ 1 h 20"/>
                    <a:gd name="T8" fmla="*/ 0 w 22"/>
                    <a:gd name="T9" fmla="*/ 1 h 20"/>
                    <a:gd name="T10" fmla="*/ 0 w 22"/>
                    <a:gd name="T11" fmla="*/ 0 h 20"/>
                    <a:gd name="T12" fmla="*/ 0 w 22"/>
                    <a:gd name="T13" fmla="*/ 1 h 20"/>
                    <a:gd name="T14" fmla="*/ 0 w 22"/>
                    <a:gd name="T15" fmla="*/ 1 h 20"/>
                    <a:gd name="T16" fmla="*/ 0 w 22"/>
                    <a:gd name="T17" fmla="*/ 1 h 20"/>
                    <a:gd name="T18" fmla="*/ 0 w 22"/>
                    <a:gd name="T19" fmla="*/ 1 h 20"/>
                    <a:gd name="T20" fmla="*/ 0 w 22"/>
                    <a:gd name="T21" fmla="*/ 1 h 20"/>
                    <a:gd name="T22" fmla="*/ 0 w 22"/>
                    <a:gd name="T23" fmla="*/ 1 h 20"/>
                    <a:gd name="T24" fmla="*/ 0 w 22"/>
                    <a:gd name="T25" fmla="*/ 1 h 20"/>
                    <a:gd name="T26" fmla="*/ 0 w 22"/>
                    <a:gd name="T27" fmla="*/ 1 h 20"/>
                    <a:gd name="T28" fmla="*/ 0 w 22"/>
                    <a:gd name="T29" fmla="*/ 1 h 20"/>
                    <a:gd name="T30" fmla="*/ 0 w 22"/>
                    <a:gd name="T31" fmla="*/ 1 h 20"/>
                    <a:gd name="T32" fmla="*/ 0 w 22"/>
                    <a:gd name="T33" fmla="*/ 1 h 20"/>
                    <a:gd name="T34" fmla="*/ 0 w 22"/>
                    <a:gd name="T35" fmla="*/ 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20"/>
                    <a:gd name="T56" fmla="*/ 22 w 22"/>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20">
                      <a:moveTo>
                        <a:pt x="17" y="8"/>
                      </a:moveTo>
                      <a:lnTo>
                        <a:pt x="20" y="10"/>
                      </a:lnTo>
                      <a:lnTo>
                        <a:pt x="16" y="7"/>
                      </a:lnTo>
                      <a:lnTo>
                        <a:pt x="13" y="4"/>
                      </a:lnTo>
                      <a:lnTo>
                        <a:pt x="9" y="2"/>
                      </a:lnTo>
                      <a:lnTo>
                        <a:pt x="7" y="0"/>
                      </a:lnTo>
                      <a:lnTo>
                        <a:pt x="0" y="7"/>
                      </a:lnTo>
                      <a:lnTo>
                        <a:pt x="3" y="11"/>
                      </a:lnTo>
                      <a:lnTo>
                        <a:pt x="6" y="13"/>
                      </a:lnTo>
                      <a:lnTo>
                        <a:pt x="9" y="17"/>
                      </a:lnTo>
                      <a:lnTo>
                        <a:pt x="13" y="19"/>
                      </a:lnTo>
                      <a:lnTo>
                        <a:pt x="15" y="20"/>
                      </a:lnTo>
                      <a:lnTo>
                        <a:pt x="13" y="19"/>
                      </a:lnTo>
                      <a:lnTo>
                        <a:pt x="17" y="20"/>
                      </a:lnTo>
                      <a:lnTo>
                        <a:pt x="21" y="18"/>
                      </a:lnTo>
                      <a:lnTo>
                        <a:pt x="22" y="13"/>
                      </a:lnTo>
                      <a:lnTo>
                        <a:pt x="20" y="10"/>
                      </a:lnTo>
                      <a:lnTo>
                        <a:pt x="17" y="8"/>
                      </a:lnTo>
                      <a:close/>
                    </a:path>
                  </a:pathLst>
                </a:custGeom>
                <a:solidFill>
                  <a:srgbClr val="000000"/>
                </a:solidFill>
                <a:ln w="9525">
                  <a:noFill/>
                  <a:round/>
                </a:ln>
              </p:spPr>
              <p:txBody>
                <a:bodyPr/>
                <a:lstStyle/>
                <a:p>
                  <a:endParaRPr lang="zh-CN" altLang="en-US"/>
                </a:p>
              </p:txBody>
            </p:sp>
            <p:sp>
              <p:nvSpPr>
                <p:cNvPr id="17605" name="Freeform 882"/>
                <p:cNvSpPr/>
                <p:nvPr/>
              </p:nvSpPr>
              <p:spPr bwMode="auto">
                <a:xfrm>
                  <a:off x="2677" y="1708"/>
                  <a:ext cx="25" cy="9"/>
                </a:xfrm>
                <a:custGeom>
                  <a:avLst/>
                  <a:gdLst>
                    <a:gd name="T0" fmla="*/ 1 w 50"/>
                    <a:gd name="T1" fmla="*/ 0 h 19"/>
                    <a:gd name="T2" fmla="*/ 1 w 50"/>
                    <a:gd name="T3" fmla="*/ 0 h 19"/>
                    <a:gd name="T4" fmla="*/ 1 w 50"/>
                    <a:gd name="T5" fmla="*/ 0 h 19"/>
                    <a:gd name="T6" fmla="*/ 1 w 50"/>
                    <a:gd name="T7" fmla="*/ 0 h 19"/>
                    <a:gd name="T8" fmla="*/ 1 w 50"/>
                    <a:gd name="T9" fmla="*/ 0 h 19"/>
                    <a:gd name="T10" fmla="*/ 1 w 50"/>
                    <a:gd name="T11" fmla="*/ 0 h 19"/>
                    <a:gd name="T12" fmla="*/ 1 w 50"/>
                    <a:gd name="T13" fmla="*/ 0 h 19"/>
                    <a:gd name="T14" fmla="*/ 1 w 50"/>
                    <a:gd name="T15" fmla="*/ 0 h 19"/>
                    <a:gd name="T16" fmla="*/ 1 w 50"/>
                    <a:gd name="T17" fmla="*/ 0 h 19"/>
                    <a:gd name="T18" fmla="*/ 1 w 50"/>
                    <a:gd name="T19" fmla="*/ 0 h 19"/>
                    <a:gd name="T20" fmla="*/ 0 w 50"/>
                    <a:gd name="T21" fmla="*/ 0 h 19"/>
                    <a:gd name="T22" fmla="*/ 1 w 50"/>
                    <a:gd name="T23" fmla="*/ 0 h 19"/>
                    <a:gd name="T24" fmla="*/ 1 w 50"/>
                    <a:gd name="T25" fmla="*/ 0 h 19"/>
                    <a:gd name="T26" fmla="*/ 1 w 50"/>
                    <a:gd name="T27" fmla="*/ 0 h 19"/>
                    <a:gd name="T28" fmla="*/ 1 w 50"/>
                    <a:gd name="T29" fmla="*/ 0 h 19"/>
                    <a:gd name="T30" fmla="*/ 1 w 50"/>
                    <a:gd name="T31" fmla="*/ 0 h 19"/>
                    <a:gd name="T32" fmla="*/ 1 w 50"/>
                    <a:gd name="T33" fmla="*/ 0 h 19"/>
                    <a:gd name="T34" fmla="*/ 1 w 50"/>
                    <a:gd name="T35" fmla="*/ 0 h 19"/>
                    <a:gd name="T36" fmla="*/ 1 w 50"/>
                    <a:gd name="T37" fmla="*/ 0 h 19"/>
                    <a:gd name="T38" fmla="*/ 1 w 50"/>
                    <a:gd name="T39" fmla="*/ 0 h 19"/>
                    <a:gd name="T40" fmla="*/ 1 w 50"/>
                    <a:gd name="T41" fmla="*/ 0 h 19"/>
                    <a:gd name="T42" fmla="*/ 1 w 50"/>
                    <a:gd name="T43" fmla="*/ 0 h 19"/>
                    <a:gd name="T44" fmla="*/ 1 w 50"/>
                    <a:gd name="T45" fmla="*/ 0 h 19"/>
                    <a:gd name="T46" fmla="*/ 1 w 50"/>
                    <a:gd name="T47" fmla="*/ 0 h 19"/>
                    <a:gd name="T48" fmla="*/ 1 w 50"/>
                    <a:gd name="T49" fmla="*/ 0 h 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0"/>
                    <a:gd name="T76" fmla="*/ 0 h 19"/>
                    <a:gd name="T77" fmla="*/ 50 w 50"/>
                    <a:gd name="T78" fmla="*/ 19 h 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0" h="19">
                      <a:moveTo>
                        <a:pt x="46" y="7"/>
                      </a:moveTo>
                      <a:lnTo>
                        <a:pt x="46" y="7"/>
                      </a:lnTo>
                      <a:lnTo>
                        <a:pt x="40" y="6"/>
                      </a:lnTo>
                      <a:lnTo>
                        <a:pt x="35" y="5"/>
                      </a:lnTo>
                      <a:lnTo>
                        <a:pt x="29" y="4"/>
                      </a:lnTo>
                      <a:lnTo>
                        <a:pt x="23" y="4"/>
                      </a:lnTo>
                      <a:lnTo>
                        <a:pt x="18" y="3"/>
                      </a:lnTo>
                      <a:lnTo>
                        <a:pt x="13" y="2"/>
                      </a:lnTo>
                      <a:lnTo>
                        <a:pt x="8" y="2"/>
                      </a:lnTo>
                      <a:lnTo>
                        <a:pt x="2" y="0"/>
                      </a:lnTo>
                      <a:lnTo>
                        <a:pt x="0" y="12"/>
                      </a:lnTo>
                      <a:lnTo>
                        <a:pt x="6" y="13"/>
                      </a:lnTo>
                      <a:lnTo>
                        <a:pt x="10" y="13"/>
                      </a:lnTo>
                      <a:lnTo>
                        <a:pt x="16" y="14"/>
                      </a:lnTo>
                      <a:lnTo>
                        <a:pt x="23" y="15"/>
                      </a:lnTo>
                      <a:lnTo>
                        <a:pt x="29" y="15"/>
                      </a:lnTo>
                      <a:lnTo>
                        <a:pt x="33" y="17"/>
                      </a:lnTo>
                      <a:lnTo>
                        <a:pt x="38" y="18"/>
                      </a:lnTo>
                      <a:lnTo>
                        <a:pt x="43" y="19"/>
                      </a:lnTo>
                      <a:lnTo>
                        <a:pt x="48" y="18"/>
                      </a:lnTo>
                      <a:lnTo>
                        <a:pt x="50" y="14"/>
                      </a:lnTo>
                      <a:lnTo>
                        <a:pt x="49" y="10"/>
                      </a:lnTo>
                      <a:lnTo>
                        <a:pt x="46" y="7"/>
                      </a:lnTo>
                      <a:close/>
                    </a:path>
                  </a:pathLst>
                </a:custGeom>
                <a:solidFill>
                  <a:srgbClr val="000000"/>
                </a:solidFill>
                <a:ln w="9525">
                  <a:noFill/>
                  <a:round/>
                </a:ln>
              </p:spPr>
              <p:txBody>
                <a:bodyPr/>
                <a:lstStyle/>
                <a:p>
                  <a:endParaRPr lang="zh-CN" altLang="en-US"/>
                </a:p>
              </p:txBody>
            </p:sp>
            <p:sp>
              <p:nvSpPr>
                <p:cNvPr id="17606" name="Freeform 883"/>
                <p:cNvSpPr/>
                <p:nvPr/>
              </p:nvSpPr>
              <p:spPr bwMode="auto">
                <a:xfrm>
                  <a:off x="2699" y="1712"/>
                  <a:ext cx="19" cy="11"/>
                </a:xfrm>
                <a:custGeom>
                  <a:avLst/>
                  <a:gdLst>
                    <a:gd name="T0" fmla="*/ 1 w 38"/>
                    <a:gd name="T1" fmla="*/ 1 h 22"/>
                    <a:gd name="T2" fmla="*/ 1 w 38"/>
                    <a:gd name="T3" fmla="*/ 1 h 22"/>
                    <a:gd name="T4" fmla="*/ 1 w 38"/>
                    <a:gd name="T5" fmla="*/ 1 h 22"/>
                    <a:gd name="T6" fmla="*/ 1 w 38"/>
                    <a:gd name="T7" fmla="*/ 1 h 22"/>
                    <a:gd name="T8" fmla="*/ 1 w 38"/>
                    <a:gd name="T9" fmla="*/ 1 h 22"/>
                    <a:gd name="T10" fmla="*/ 1 w 38"/>
                    <a:gd name="T11" fmla="*/ 1 h 22"/>
                    <a:gd name="T12" fmla="*/ 1 w 38"/>
                    <a:gd name="T13" fmla="*/ 1 h 22"/>
                    <a:gd name="T14" fmla="*/ 1 w 38"/>
                    <a:gd name="T15" fmla="*/ 1 h 22"/>
                    <a:gd name="T16" fmla="*/ 1 w 38"/>
                    <a:gd name="T17" fmla="*/ 1 h 22"/>
                    <a:gd name="T18" fmla="*/ 1 w 38"/>
                    <a:gd name="T19" fmla="*/ 0 h 22"/>
                    <a:gd name="T20" fmla="*/ 0 w 38"/>
                    <a:gd name="T21" fmla="*/ 1 h 22"/>
                    <a:gd name="T22" fmla="*/ 1 w 38"/>
                    <a:gd name="T23" fmla="*/ 1 h 22"/>
                    <a:gd name="T24" fmla="*/ 1 w 38"/>
                    <a:gd name="T25" fmla="*/ 1 h 22"/>
                    <a:gd name="T26" fmla="*/ 1 w 38"/>
                    <a:gd name="T27" fmla="*/ 1 h 22"/>
                    <a:gd name="T28" fmla="*/ 1 w 38"/>
                    <a:gd name="T29" fmla="*/ 1 h 22"/>
                    <a:gd name="T30" fmla="*/ 1 w 38"/>
                    <a:gd name="T31" fmla="*/ 1 h 22"/>
                    <a:gd name="T32" fmla="*/ 1 w 38"/>
                    <a:gd name="T33" fmla="*/ 1 h 22"/>
                    <a:gd name="T34" fmla="*/ 1 w 38"/>
                    <a:gd name="T35" fmla="*/ 1 h 22"/>
                    <a:gd name="T36" fmla="*/ 1 w 38"/>
                    <a:gd name="T37" fmla="*/ 1 h 22"/>
                    <a:gd name="T38" fmla="*/ 1 w 38"/>
                    <a:gd name="T39" fmla="*/ 1 h 22"/>
                    <a:gd name="T40" fmla="*/ 1 w 38"/>
                    <a:gd name="T41" fmla="*/ 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22"/>
                    <a:gd name="T65" fmla="*/ 38 w 38"/>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22">
                      <a:moveTo>
                        <a:pt x="38" y="11"/>
                      </a:moveTo>
                      <a:lnTo>
                        <a:pt x="38" y="11"/>
                      </a:lnTo>
                      <a:lnTo>
                        <a:pt x="34" y="10"/>
                      </a:lnTo>
                      <a:lnTo>
                        <a:pt x="29" y="8"/>
                      </a:lnTo>
                      <a:lnTo>
                        <a:pt x="24" y="7"/>
                      </a:lnTo>
                      <a:lnTo>
                        <a:pt x="21" y="6"/>
                      </a:lnTo>
                      <a:lnTo>
                        <a:pt x="18" y="6"/>
                      </a:lnTo>
                      <a:lnTo>
                        <a:pt x="13" y="4"/>
                      </a:lnTo>
                      <a:lnTo>
                        <a:pt x="7" y="2"/>
                      </a:lnTo>
                      <a:lnTo>
                        <a:pt x="3" y="0"/>
                      </a:lnTo>
                      <a:lnTo>
                        <a:pt x="0" y="12"/>
                      </a:lnTo>
                      <a:lnTo>
                        <a:pt x="5" y="13"/>
                      </a:lnTo>
                      <a:lnTo>
                        <a:pt x="8" y="13"/>
                      </a:lnTo>
                      <a:lnTo>
                        <a:pt x="13" y="15"/>
                      </a:lnTo>
                      <a:lnTo>
                        <a:pt x="19" y="18"/>
                      </a:lnTo>
                      <a:lnTo>
                        <a:pt x="22" y="19"/>
                      </a:lnTo>
                      <a:lnTo>
                        <a:pt x="27" y="20"/>
                      </a:lnTo>
                      <a:lnTo>
                        <a:pt x="31" y="21"/>
                      </a:lnTo>
                      <a:lnTo>
                        <a:pt x="36" y="22"/>
                      </a:lnTo>
                      <a:lnTo>
                        <a:pt x="38" y="11"/>
                      </a:lnTo>
                      <a:close/>
                    </a:path>
                  </a:pathLst>
                </a:custGeom>
                <a:solidFill>
                  <a:srgbClr val="000000"/>
                </a:solidFill>
                <a:ln w="9525">
                  <a:noFill/>
                  <a:round/>
                </a:ln>
              </p:spPr>
              <p:txBody>
                <a:bodyPr/>
                <a:lstStyle/>
                <a:p>
                  <a:endParaRPr lang="zh-CN" altLang="en-US"/>
                </a:p>
              </p:txBody>
            </p:sp>
            <p:sp>
              <p:nvSpPr>
                <p:cNvPr id="17607" name="Freeform 884"/>
                <p:cNvSpPr/>
                <p:nvPr/>
              </p:nvSpPr>
              <p:spPr bwMode="auto">
                <a:xfrm>
                  <a:off x="2716" y="1698"/>
                  <a:ext cx="61" cy="25"/>
                </a:xfrm>
                <a:custGeom>
                  <a:avLst/>
                  <a:gdLst>
                    <a:gd name="T0" fmla="*/ 1 w 121"/>
                    <a:gd name="T1" fmla="*/ 1 h 50"/>
                    <a:gd name="T2" fmla="*/ 1 w 121"/>
                    <a:gd name="T3" fmla="*/ 1 h 50"/>
                    <a:gd name="T4" fmla="*/ 1 w 121"/>
                    <a:gd name="T5" fmla="*/ 1 h 50"/>
                    <a:gd name="T6" fmla="*/ 1 w 121"/>
                    <a:gd name="T7" fmla="*/ 1 h 50"/>
                    <a:gd name="T8" fmla="*/ 1 w 121"/>
                    <a:gd name="T9" fmla="*/ 1 h 50"/>
                    <a:gd name="T10" fmla="*/ 1 w 121"/>
                    <a:gd name="T11" fmla="*/ 1 h 50"/>
                    <a:gd name="T12" fmla="*/ 1 w 121"/>
                    <a:gd name="T13" fmla="*/ 1 h 50"/>
                    <a:gd name="T14" fmla="*/ 1 w 121"/>
                    <a:gd name="T15" fmla="*/ 1 h 50"/>
                    <a:gd name="T16" fmla="*/ 1 w 121"/>
                    <a:gd name="T17" fmla="*/ 1 h 50"/>
                    <a:gd name="T18" fmla="*/ 1 w 121"/>
                    <a:gd name="T19" fmla="*/ 1 h 50"/>
                    <a:gd name="T20" fmla="*/ 0 w 121"/>
                    <a:gd name="T21" fmla="*/ 1 h 50"/>
                    <a:gd name="T22" fmla="*/ 1 w 121"/>
                    <a:gd name="T23" fmla="*/ 1 h 50"/>
                    <a:gd name="T24" fmla="*/ 1 w 121"/>
                    <a:gd name="T25" fmla="*/ 1 h 50"/>
                    <a:gd name="T26" fmla="*/ 1 w 121"/>
                    <a:gd name="T27" fmla="*/ 1 h 50"/>
                    <a:gd name="T28" fmla="*/ 1 w 121"/>
                    <a:gd name="T29" fmla="*/ 1 h 50"/>
                    <a:gd name="T30" fmla="*/ 1 w 121"/>
                    <a:gd name="T31" fmla="*/ 1 h 50"/>
                    <a:gd name="T32" fmla="*/ 1 w 121"/>
                    <a:gd name="T33" fmla="*/ 1 h 50"/>
                    <a:gd name="T34" fmla="*/ 1 w 121"/>
                    <a:gd name="T35" fmla="*/ 1 h 50"/>
                    <a:gd name="T36" fmla="*/ 1 w 121"/>
                    <a:gd name="T37" fmla="*/ 1 h 50"/>
                    <a:gd name="T38" fmla="*/ 1 w 121"/>
                    <a:gd name="T39" fmla="*/ 1 h 50"/>
                    <a:gd name="T40" fmla="*/ 1 w 121"/>
                    <a:gd name="T41" fmla="*/ 1 h 50"/>
                    <a:gd name="T42" fmla="*/ 1 w 121"/>
                    <a:gd name="T43" fmla="*/ 1 h 50"/>
                    <a:gd name="T44" fmla="*/ 1 w 121"/>
                    <a:gd name="T45" fmla="*/ 1 h 50"/>
                    <a:gd name="T46" fmla="*/ 1 w 121"/>
                    <a:gd name="T47" fmla="*/ 0 h 50"/>
                    <a:gd name="T48" fmla="*/ 1 w 121"/>
                    <a:gd name="T49" fmla="*/ 1 h 50"/>
                    <a:gd name="T50" fmla="*/ 1 w 121"/>
                    <a:gd name="T51" fmla="*/ 1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1"/>
                    <a:gd name="T79" fmla="*/ 0 h 50"/>
                    <a:gd name="T80" fmla="*/ 121 w 121"/>
                    <a:gd name="T81" fmla="*/ 50 h 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1" h="50">
                      <a:moveTo>
                        <a:pt x="110" y="8"/>
                      </a:moveTo>
                      <a:lnTo>
                        <a:pt x="112" y="1"/>
                      </a:lnTo>
                      <a:lnTo>
                        <a:pt x="101" y="9"/>
                      </a:lnTo>
                      <a:lnTo>
                        <a:pt x="91" y="16"/>
                      </a:lnTo>
                      <a:lnTo>
                        <a:pt x="76" y="24"/>
                      </a:lnTo>
                      <a:lnTo>
                        <a:pt x="61" y="30"/>
                      </a:lnTo>
                      <a:lnTo>
                        <a:pt x="47" y="34"/>
                      </a:lnTo>
                      <a:lnTo>
                        <a:pt x="31" y="37"/>
                      </a:lnTo>
                      <a:lnTo>
                        <a:pt x="16" y="39"/>
                      </a:lnTo>
                      <a:lnTo>
                        <a:pt x="2" y="38"/>
                      </a:lnTo>
                      <a:lnTo>
                        <a:pt x="0" y="49"/>
                      </a:lnTo>
                      <a:lnTo>
                        <a:pt x="16" y="50"/>
                      </a:lnTo>
                      <a:lnTo>
                        <a:pt x="33" y="48"/>
                      </a:lnTo>
                      <a:lnTo>
                        <a:pt x="49" y="46"/>
                      </a:lnTo>
                      <a:lnTo>
                        <a:pt x="66" y="39"/>
                      </a:lnTo>
                      <a:lnTo>
                        <a:pt x="81" y="33"/>
                      </a:lnTo>
                      <a:lnTo>
                        <a:pt x="96" y="25"/>
                      </a:lnTo>
                      <a:lnTo>
                        <a:pt x="108" y="18"/>
                      </a:lnTo>
                      <a:lnTo>
                        <a:pt x="118" y="10"/>
                      </a:lnTo>
                      <a:lnTo>
                        <a:pt x="120" y="3"/>
                      </a:lnTo>
                      <a:lnTo>
                        <a:pt x="118" y="10"/>
                      </a:lnTo>
                      <a:lnTo>
                        <a:pt x="121" y="6"/>
                      </a:lnTo>
                      <a:lnTo>
                        <a:pt x="120" y="2"/>
                      </a:lnTo>
                      <a:lnTo>
                        <a:pt x="116" y="0"/>
                      </a:lnTo>
                      <a:lnTo>
                        <a:pt x="112" y="1"/>
                      </a:lnTo>
                      <a:lnTo>
                        <a:pt x="110" y="8"/>
                      </a:lnTo>
                      <a:close/>
                    </a:path>
                  </a:pathLst>
                </a:custGeom>
                <a:solidFill>
                  <a:srgbClr val="000000"/>
                </a:solidFill>
                <a:ln w="9525">
                  <a:noFill/>
                  <a:round/>
                </a:ln>
              </p:spPr>
              <p:txBody>
                <a:bodyPr/>
                <a:lstStyle/>
                <a:p>
                  <a:endParaRPr lang="zh-CN" altLang="en-US"/>
                </a:p>
              </p:txBody>
            </p:sp>
            <p:sp>
              <p:nvSpPr>
                <p:cNvPr id="17608" name="Freeform 885"/>
                <p:cNvSpPr/>
                <p:nvPr/>
              </p:nvSpPr>
              <p:spPr bwMode="auto">
                <a:xfrm>
                  <a:off x="2756" y="1669"/>
                  <a:ext cx="20" cy="33"/>
                </a:xfrm>
                <a:custGeom>
                  <a:avLst/>
                  <a:gdLst>
                    <a:gd name="T0" fmla="*/ 0 w 42"/>
                    <a:gd name="T1" fmla="*/ 1 h 66"/>
                    <a:gd name="T2" fmla="*/ 0 w 42"/>
                    <a:gd name="T3" fmla="*/ 1 h 66"/>
                    <a:gd name="T4" fmla="*/ 0 w 42"/>
                    <a:gd name="T5" fmla="*/ 1 h 66"/>
                    <a:gd name="T6" fmla="*/ 0 w 42"/>
                    <a:gd name="T7" fmla="*/ 1 h 66"/>
                    <a:gd name="T8" fmla="*/ 0 w 42"/>
                    <a:gd name="T9" fmla="*/ 1 h 66"/>
                    <a:gd name="T10" fmla="*/ 0 w 42"/>
                    <a:gd name="T11" fmla="*/ 1 h 66"/>
                    <a:gd name="T12" fmla="*/ 0 w 42"/>
                    <a:gd name="T13" fmla="*/ 1 h 66"/>
                    <a:gd name="T14" fmla="*/ 0 w 42"/>
                    <a:gd name="T15" fmla="*/ 1 h 66"/>
                    <a:gd name="T16" fmla="*/ 0 w 42"/>
                    <a:gd name="T17" fmla="*/ 1 h 66"/>
                    <a:gd name="T18" fmla="*/ 0 w 42"/>
                    <a:gd name="T19" fmla="*/ 1 h 66"/>
                    <a:gd name="T20" fmla="*/ 0 w 42"/>
                    <a:gd name="T21" fmla="*/ 1 h 66"/>
                    <a:gd name="T22" fmla="*/ 0 w 42"/>
                    <a:gd name="T23" fmla="*/ 1 h 66"/>
                    <a:gd name="T24" fmla="*/ 0 w 42"/>
                    <a:gd name="T25" fmla="*/ 1 h 66"/>
                    <a:gd name="T26" fmla="*/ 0 w 42"/>
                    <a:gd name="T27" fmla="*/ 1 h 66"/>
                    <a:gd name="T28" fmla="*/ 0 w 42"/>
                    <a:gd name="T29" fmla="*/ 1 h 66"/>
                    <a:gd name="T30" fmla="*/ 0 w 42"/>
                    <a:gd name="T31" fmla="*/ 1 h 66"/>
                    <a:gd name="T32" fmla="*/ 0 w 42"/>
                    <a:gd name="T33" fmla="*/ 1 h 66"/>
                    <a:gd name="T34" fmla="*/ 0 w 42"/>
                    <a:gd name="T35" fmla="*/ 1 h 66"/>
                    <a:gd name="T36" fmla="*/ 0 w 42"/>
                    <a:gd name="T37" fmla="*/ 1 h 66"/>
                    <a:gd name="T38" fmla="*/ 0 w 42"/>
                    <a:gd name="T39" fmla="*/ 1 h 66"/>
                    <a:gd name="T40" fmla="*/ 0 w 42"/>
                    <a:gd name="T41" fmla="*/ 1 h 66"/>
                    <a:gd name="T42" fmla="*/ 0 w 42"/>
                    <a:gd name="T43" fmla="*/ 0 h 66"/>
                    <a:gd name="T44" fmla="*/ 0 w 42"/>
                    <a:gd name="T45" fmla="*/ 0 h 66"/>
                    <a:gd name="T46" fmla="*/ 0 w 42"/>
                    <a:gd name="T47" fmla="*/ 1 h 66"/>
                    <a:gd name="T48" fmla="*/ 0 w 42"/>
                    <a:gd name="T49" fmla="*/ 1 h 66"/>
                    <a:gd name="T50" fmla="*/ 0 w 42"/>
                    <a:gd name="T51" fmla="*/ 1 h 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2"/>
                    <a:gd name="T79" fmla="*/ 0 h 66"/>
                    <a:gd name="T80" fmla="*/ 42 w 42"/>
                    <a:gd name="T81" fmla="*/ 66 h 6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2" h="66">
                      <a:moveTo>
                        <a:pt x="0" y="3"/>
                      </a:moveTo>
                      <a:lnTo>
                        <a:pt x="0" y="7"/>
                      </a:lnTo>
                      <a:lnTo>
                        <a:pt x="5" y="14"/>
                      </a:lnTo>
                      <a:lnTo>
                        <a:pt x="8" y="21"/>
                      </a:lnTo>
                      <a:lnTo>
                        <a:pt x="13" y="29"/>
                      </a:lnTo>
                      <a:lnTo>
                        <a:pt x="16" y="36"/>
                      </a:lnTo>
                      <a:lnTo>
                        <a:pt x="21" y="44"/>
                      </a:lnTo>
                      <a:lnTo>
                        <a:pt x="24" y="52"/>
                      </a:lnTo>
                      <a:lnTo>
                        <a:pt x="29" y="59"/>
                      </a:lnTo>
                      <a:lnTo>
                        <a:pt x="32" y="66"/>
                      </a:lnTo>
                      <a:lnTo>
                        <a:pt x="42" y="61"/>
                      </a:lnTo>
                      <a:lnTo>
                        <a:pt x="38" y="54"/>
                      </a:lnTo>
                      <a:lnTo>
                        <a:pt x="34" y="47"/>
                      </a:lnTo>
                      <a:lnTo>
                        <a:pt x="30" y="39"/>
                      </a:lnTo>
                      <a:lnTo>
                        <a:pt x="26" y="31"/>
                      </a:lnTo>
                      <a:lnTo>
                        <a:pt x="22" y="24"/>
                      </a:lnTo>
                      <a:lnTo>
                        <a:pt x="18" y="16"/>
                      </a:lnTo>
                      <a:lnTo>
                        <a:pt x="14" y="9"/>
                      </a:lnTo>
                      <a:lnTo>
                        <a:pt x="10" y="3"/>
                      </a:lnTo>
                      <a:lnTo>
                        <a:pt x="10" y="7"/>
                      </a:lnTo>
                      <a:lnTo>
                        <a:pt x="10" y="3"/>
                      </a:lnTo>
                      <a:lnTo>
                        <a:pt x="7" y="0"/>
                      </a:lnTo>
                      <a:lnTo>
                        <a:pt x="4" y="0"/>
                      </a:lnTo>
                      <a:lnTo>
                        <a:pt x="0" y="4"/>
                      </a:lnTo>
                      <a:lnTo>
                        <a:pt x="0" y="7"/>
                      </a:lnTo>
                      <a:lnTo>
                        <a:pt x="0" y="3"/>
                      </a:lnTo>
                      <a:close/>
                    </a:path>
                  </a:pathLst>
                </a:custGeom>
                <a:solidFill>
                  <a:srgbClr val="000000"/>
                </a:solidFill>
                <a:ln w="9525">
                  <a:noFill/>
                  <a:round/>
                </a:ln>
              </p:spPr>
              <p:txBody>
                <a:bodyPr/>
                <a:lstStyle/>
                <a:p>
                  <a:endParaRPr lang="zh-CN" altLang="en-US"/>
                </a:p>
              </p:txBody>
            </p:sp>
            <p:sp>
              <p:nvSpPr>
                <p:cNvPr id="17609" name="Freeform 886"/>
                <p:cNvSpPr/>
                <p:nvPr/>
              </p:nvSpPr>
              <p:spPr bwMode="auto">
                <a:xfrm>
                  <a:off x="2756" y="1665"/>
                  <a:ext cx="9" cy="8"/>
                </a:xfrm>
                <a:custGeom>
                  <a:avLst/>
                  <a:gdLst>
                    <a:gd name="T0" fmla="*/ 0 w 20"/>
                    <a:gd name="T1" fmla="*/ 1 h 16"/>
                    <a:gd name="T2" fmla="*/ 0 w 20"/>
                    <a:gd name="T3" fmla="*/ 1 h 16"/>
                    <a:gd name="T4" fmla="*/ 0 w 20"/>
                    <a:gd name="T5" fmla="*/ 1 h 16"/>
                    <a:gd name="T6" fmla="*/ 0 w 20"/>
                    <a:gd name="T7" fmla="*/ 1 h 16"/>
                    <a:gd name="T8" fmla="*/ 0 w 20"/>
                    <a:gd name="T9" fmla="*/ 1 h 16"/>
                    <a:gd name="T10" fmla="*/ 0 w 20"/>
                    <a:gd name="T11" fmla="*/ 1 h 16"/>
                    <a:gd name="T12" fmla="*/ 0 w 20"/>
                    <a:gd name="T13" fmla="*/ 1 h 16"/>
                    <a:gd name="T14" fmla="*/ 0 w 20"/>
                    <a:gd name="T15" fmla="*/ 1 h 16"/>
                    <a:gd name="T16" fmla="*/ 0 w 20"/>
                    <a:gd name="T17" fmla="*/ 1 h 16"/>
                    <a:gd name="T18" fmla="*/ 0 w 20"/>
                    <a:gd name="T19" fmla="*/ 1 h 16"/>
                    <a:gd name="T20" fmla="*/ 0 w 20"/>
                    <a:gd name="T21" fmla="*/ 1 h 16"/>
                    <a:gd name="T22" fmla="*/ 0 w 20"/>
                    <a:gd name="T23" fmla="*/ 1 h 16"/>
                    <a:gd name="T24" fmla="*/ 0 w 20"/>
                    <a:gd name="T25" fmla="*/ 1 h 16"/>
                    <a:gd name="T26" fmla="*/ 0 w 20"/>
                    <a:gd name="T27" fmla="*/ 1 h 16"/>
                    <a:gd name="T28" fmla="*/ 0 w 20"/>
                    <a:gd name="T29" fmla="*/ 1 h 16"/>
                    <a:gd name="T30" fmla="*/ 0 w 20"/>
                    <a:gd name="T31" fmla="*/ 0 h 16"/>
                    <a:gd name="T32" fmla="*/ 0 w 20"/>
                    <a:gd name="T33" fmla="*/ 1 h 16"/>
                    <a:gd name="T34" fmla="*/ 0 w 20"/>
                    <a:gd name="T35" fmla="*/ 1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
                    <a:gd name="T55" fmla="*/ 0 h 16"/>
                    <a:gd name="T56" fmla="*/ 20 w 20"/>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 h="16">
                      <a:moveTo>
                        <a:pt x="19" y="2"/>
                      </a:moveTo>
                      <a:lnTo>
                        <a:pt x="11" y="1"/>
                      </a:lnTo>
                      <a:lnTo>
                        <a:pt x="10" y="4"/>
                      </a:lnTo>
                      <a:lnTo>
                        <a:pt x="6" y="5"/>
                      </a:lnTo>
                      <a:lnTo>
                        <a:pt x="2" y="8"/>
                      </a:lnTo>
                      <a:lnTo>
                        <a:pt x="0" y="12"/>
                      </a:lnTo>
                      <a:lnTo>
                        <a:pt x="10" y="16"/>
                      </a:lnTo>
                      <a:lnTo>
                        <a:pt x="11" y="15"/>
                      </a:lnTo>
                      <a:lnTo>
                        <a:pt x="11" y="14"/>
                      </a:lnTo>
                      <a:lnTo>
                        <a:pt x="14" y="13"/>
                      </a:lnTo>
                      <a:lnTo>
                        <a:pt x="18" y="10"/>
                      </a:lnTo>
                      <a:lnTo>
                        <a:pt x="10" y="9"/>
                      </a:lnTo>
                      <a:lnTo>
                        <a:pt x="18" y="10"/>
                      </a:lnTo>
                      <a:lnTo>
                        <a:pt x="20" y="6"/>
                      </a:lnTo>
                      <a:lnTo>
                        <a:pt x="19" y="2"/>
                      </a:lnTo>
                      <a:lnTo>
                        <a:pt x="15" y="0"/>
                      </a:lnTo>
                      <a:lnTo>
                        <a:pt x="11" y="1"/>
                      </a:lnTo>
                      <a:lnTo>
                        <a:pt x="19" y="2"/>
                      </a:lnTo>
                      <a:close/>
                    </a:path>
                  </a:pathLst>
                </a:custGeom>
                <a:solidFill>
                  <a:srgbClr val="000000"/>
                </a:solidFill>
                <a:ln w="9525">
                  <a:noFill/>
                  <a:round/>
                </a:ln>
              </p:spPr>
              <p:txBody>
                <a:bodyPr/>
                <a:lstStyle/>
                <a:p>
                  <a:endParaRPr lang="zh-CN" altLang="en-US"/>
                </a:p>
              </p:txBody>
            </p:sp>
            <p:sp>
              <p:nvSpPr>
                <p:cNvPr id="17610" name="Freeform 887"/>
                <p:cNvSpPr/>
                <p:nvPr/>
              </p:nvSpPr>
              <p:spPr bwMode="auto">
                <a:xfrm>
                  <a:off x="2760" y="1666"/>
                  <a:ext cx="11" cy="15"/>
                </a:xfrm>
                <a:custGeom>
                  <a:avLst/>
                  <a:gdLst>
                    <a:gd name="T0" fmla="*/ 1 w 21"/>
                    <a:gd name="T1" fmla="*/ 1 h 30"/>
                    <a:gd name="T2" fmla="*/ 1 w 21"/>
                    <a:gd name="T3" fmla="*/ 1 h 30"/>
                    <a:gd name="T4" fmla="*/ 1 w 21"/>
                    <a:gd name="T5" fmla="*/ 1 h 30"/>
                    <a:gd name="T6" fmla="*/ 1 w 21"/>
                    <a:gd name="T7" fmla="*/ 1 h 30"/>
                    <a:gd name="T8" fmla="*/ 1 w 21"/>
                    <a:gd name="T9" fmla="*/ 1 h 30"/>
                    <a:gd name="T10" fmla="*/ 1 w 21"/>
                    <a:gd name="T11" fmla="*/ 0 h 30"/>
                    <a:gd name="T12" fmla="*/ 0 w 21"/>
                    <a:gd name="T13" fmla="*/ 1 h 30"/>
                    <a:gd name="T14" fmla="*/ 1 w 21"/>
                    <a:gd name="T15" fmla="*/ 1 h 30"/>
                    <a:gd name="T16" fmla="*/ 1 w 21"/>
                    <a:gd name="T17" fmla="*/ 1 h 30"/>
                    <a:gd name="T18" fmla="*/ 1 w 21"/>
                    <a:gd name="T19" fmla="*/ 1 h 30"/>
                    <a:gd name="T20" fmla="*/ 1 w 21"/>
                    <a:gd name="T21" fmla="*/ 1 h 30"/>
                    <a:gd name="T22" fmla="*/ 1 w 21"/>
                    <a:gd name="T23" fmla="*/ 1 h 30"/>
                    <a:gd name="T24" fmla="*/ 1 w 21"/>
                    <a:gd name="T25" fmla="*/ 1 h 30"/>
                    <a:gd name="T26" fmla="*/ 1 w 21"/>
                    <a:gd name="T27" fmla="*/ 1 h 30"/>
                    <a:gd name="T28" fmla="*/ 1 w 21"/>
                    <a:gd name="T29" fmla="*/ 1 h 30"/>
                    <a:gd name="T30" fmla="*/ 1 w 21"/>
                    <a:gd name="T31" fmla="*/ 1 h 30"/>
                    <a:gd name="T32" fmla="*/ 1 w 21"/>
                    <a:gd name="T33" fmla="*/ 1 h 30"/>
                    <a:gd name="T34" fmla="*/ 1 w 21"/>
                    <a:gd name="T35" fmla="*/ 1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30"/>
                    <a:gd name="T56" fmla="*/ 21 w 21"/>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30">
                      <a:moveTo>
                        <a:pt x="17" y="19"/>
                      </a:moveTo>
                      <a:lnTo>
                        <a:pt x="21" y="22"/>
                      </a:lnTo>
                      <a:lnTo>
                        <a:pt x="19" y="16"/>
                      </a:lnTo>
                      <a:lnTo>
                        <a:pt x="16" y="11"/>
                      </a:lnTo>
                      <a:lnTo>
                        <a:pt x="12" y="5"/>
                      </a:lnTo>
                      <a:lnTo>
                        <a:pt x="9" y="0"/>
                      </a:lnTo>
                      <a:lnTo>
                        <a:pt x="0" y="7"/>
                      </a:lnTo>
                      <a:lnTo>
                        <a:pt x="3" y="12"/>
                      </a:lnTo>
                      <a:lnTo>
                        <a:pt x="6" y="18"/>
                      </a:lnTo>
                      <a:lnTo>
                        <a:pt x="10" y="21"/>
                      </a:lnTo>
                      <a:lnTo>
                        <a:pt x="12" y="27"/>
                      </a:lnTo>
                      <a:lnTo>
                        <a:pt x="17" y="30"/>
                      </a:lnTo>
                      <a:lnTo>
                        <a:pt x="12" y="27"/>
                      </a:lnTo>
                      <a:lnTo>
                        <a:pt x="14" y="29"/>
                      </a:lnTo>
                      <a:lnTo>
                        <a:pt x="19" y="29"/>
                      </a:lnTo>
                      <a:lnTo>
                        <a:pt x="21" y="26"/>
                      </a:lnTo>
                      <a:lnTo>
                        <a:pt x="21" y="22"/>
                      </a:lnTo>
                      <a:lnTo>
                        <a:pt x="17" y="19"/>
                      </a:lnTo>
                      <a:close/>
                    </a:path>
                  </a:pathLst>
                </a:custGeom>
                <a:solidFill>
                  <a:srgbClr val="000000"/>
                </a:solidFill>
                <a:ln w="9525">
                  <a:noFill/>
                  <a:round/>
                </a:ln>
              </p:spPr>
              <p:txBody>
                <a:bodyPr/>
                <a:lstStyle/>
                <a:p>
                  <a:endParaRPr lang="zh-CN" altLang="en-US"/>
                </a:p>
              </p:txBody>
            </p:sp>
            <p:sp>
              <p:nvSpPr>
                <p:cNvPr id="17611" name="Freeform 888"/>
                <p:cNvSpPr/>
                <p:nvPr/>
              </p:nvSpPr>
              <p:spPr bwMode="auto">
                <a:xfrm>
                  <a:off x="2769" y="1675"/>
                  <a:ext cx="12" cy="6"/>
                </a:xfrm>
                <a:custGeom>
                  <a:avLst/>
                  <a:gdLst>
                    <a:gd name="T0" fmla="*/ 1 w 24"/>
                    <a:gd name="T1" fmla="*/ 1 h 11"/>
                    <a:gd name="T2" fmla="*/ 1 w 24"/>
                    <a:gd name="T3" fmla="*/ 0 h 11"/>
                    <a:gd name="T4" fmla="*/ 1 w 24"/>
                    <a:gd name="T5" fmla="*/ 0 h 11"/>
                    <a:gd name="T6" fmla="*/ 1 w 24"/>
                    <a:gd name="T7" fmla="*/ 0 h 11"/>
                    <a:gd name="T8" fmla="*/ 1 w 24"/>
                    <a:gd name="T9" fmla="*/ 0 h 11"/>
                    <a:gd name="T10" fmla="*/ 0 w 24"/>
                    <a:gd name="T11" fmla="*/ 0 h 11"/>
                    <a:gd name="T12" fmla="*/ 0 w 24"/>
                    <a:gd name="T13" fmla="*/ 1 h 11"/>
                    <a:gd name="T14" fmla="*/ 1 w 24"/>
                    <a:gd name="T15" fmla="*/ 1 h 11"/>
                    <a:gd name="T16" fmla="*/ 1 w 24"/>
                    <a:gd name="T17" fmla="*/ 1 h 11"/>
                    <a:gd name="T18" fmla="*/ 1 w 24"/>
                    <a:gd name="T19" fmla="*/ 1 h 11"/>
                    <a:gd name="T20" fmla="*/ 1 w 24"/>
                    <a:gd name="T21" fmla="*/ 1 h 11"/>
                    <a:gd name="T22" fmla="*/ 1 w 24"/>
                    <a:gd name="T23" fmla="*/ 1 h 11"/>
                    <a:gd name="T24" fmla="*/ 1 w 24"/>
                    <a:gd name="T25" fmla="*/ 1 h 11"/>
                    <a:gd name="T26" fmla="*/ 1 w 24"/>
                    <a:gd name="T27" fmla="*/ 1 h 11"/>
                    <a:gd name="T28" fmla="*/ 1 w 24"/>
                    <a:gd name="T29" fmla="*/ 1 h 11"/>
                    <a:gd name="T30" fmla="*/ 1 w 24"/>
                    <a:gd name="T31" fmla="*/ 1 h 11"/>
                    <a:gd name="T32" fmla="*/ 1 w 24"/>
                    <a:gd name="T33" fmla="*/ 0 h 11"/>
                    <a:gd name="T34" fmla="*/ 1 w 24"/>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
                    <a:gd name="T55" fmla="*/ 0 h 11"/>
                    <a:gd name="T56" fmla="*/ 24 w 24"/>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 h="11">
                      <a:moveTo>
                        <a:pt x="22" y="3"/>
                      </a:moveTo>
                      <a:lnTo>
                        <a:pt x="18" y="0"/>
                      </a:lnTo>
                      <a:lnTo>
                        <a:pt x="13" y="0"/>
                      </a:lnTo>
                      <a:lnTo>
                        <a:pt x="9" y="0"/>
                      </a:lnTo>
                      <a:lnTo>
                        <a:pt x="4" y="0"/>
                      </a:lnTo>
                      <a:lnTo>
                        <a:pt x="0" y="0"/>
                      </a:lnTo>
                      <a:lnTo>
                        <a:pt x="0" y="11"/>
                      </a:lnTo>
                      <a:lnTo>
                        <a:pt x="4" y="11"/>
                      </a:lnTo>
                      <a:lnTo>
                        <a:pt x="9" y="11"/>
                      </a:lnTo>
                      <a:lnTo>
                        <a:pt x="13" y="11"/>
                      </a:lnTo>
                      <a:lnTo>
                        <a:pt x="18" y="11"/>
                      </a:lnTo>
                      <a:lnTo>
                        <a:pt x="13" y="8"/>
                      </a:lnTo>
                      <a:lnTo>
                        <a:pt x="18" y="11"/>
                      </a:lnTo>
                      <a:lnTo>
                        <a:pt x="21" y="9"/>
                      </a:lnTo>
                      <a:lnTo>
                        <a:pt x="24" y="6"/>
                      </a:lnTo>
                      <a:lnTo>
                        <a:pt x="21" y="2"/>
                      </a:lnTo>
                      <a:lnTo>
                        <a:pt x="18" y="0"/>
                      </a:lnTo>
                      <a:lnTo>
                        <a:pt x="22" y="3"/>
                      </a:lnTo>
                      <a:close/>
                    </a:path>
                  </a:pathLst>
                </a:custGeom>
                <a:solidFill>
                  <a:srgbClr val="000000"/>
                </a:solidFill>
                <a:ln w="9525">
                  <a:noFill/>
                  <a:round/>
                </a:ln>
              </p:spPr>
              <p:txBody>
                <a:bodyPr/>
                <a:lstStyle/>
                <a:p>
                  <a:endParaRPr lang="zh-CN" altLang="en-US"/>
                </a:p>
              </p:txBody>
            </p:sp>
            <p:sp>
              <p:nvSpPr>
                <p:cNvPr id="17612" name="Freeform 889"/>
                <p:cNvSpPr/>
                <p:nvPr/>
              </p:nvSpPr>
              <p:spPr bwMode="auto">
                <a:xfrm>
                  <a:off x="2776" y="1677"/>
                  <a:ext cx="8" cy="11"/>
                </a:xfrm>
                <a:custGeom>
                  <a:avLst/>
                  <a:gdLst>
                    <a:gd name="T0" fmla="*/ 1 w 16"/>
                    <a:gd name="T1" fmla="*/ 0 h 23"/>
                    <a:gd name="T2" fmla="*/ 1 w 16"/>
                    <a:gd name="T3" fmla="*/ 0 h 23"/>
                    <a:gd name="T4" fmla="*/ 1 w 16"/>
                    <a:gd name="T5" fmla="*/ 0 h 23"/>
                    <a:gd name="T6" fmla="*/ 1 w 16"/>
                    <a:gd name="T7" fmla="*/ 0 h 23"/>
                    <a:gd name="T8" fmla="*/ 1 w 16"/>
                    <a:gd name="T9" fmla="*/ 0 h 23"/>
                    <a:gd name="T10" fmla="*/ 1 w 16"/>
                    <a:gd name="T11" fmla="*/ 0 h 23"/>
                    <a:gd name="T12" fmla="*/ 0 w 16"/>
                    <a:gd name="T13" fmla="*/ 0 h 23"/>
                    <a:gd name="T14" fmla="*/ 1 w 16"/>
                    <a:gd name="T15" fmla="*/ 0 h 23"/>
                    <a:gd name="T16" fmla="*/ 1 w 16"/>
                    <a:gd name="T17" fmla="*/ 0 h 23"/>
                    <a:gd name="T18" fmla="*/ 1 w 16"/>
                    <a:gd name="T19" fmla="*/ 0 h 23"/>
                    <a:gd name="T20" fmla="*/ 1 w 16"/>
                    <a:gd name="T21" fmla="*/ 0 h 23"/>
                    <a:gd name="T22" fmla="*/ 1 w 16"/>
                    <a:gd name="T23" fmla="*/ 0 h 23"/>
                    <a:gd name="T24" fmla="*/ 1 w 16"/>
                    <a:gd name="T25" fmla="*/ 0 h 23"/>
                    <a:gd name="T26" fmla="*/ 1 w 16"/>
                    <a:gd name="T27" fmla="*/ 0 h 23"/>
                    <a:gd name="T28" fmla="*/ 1 w 16"/>
                    <a:gd name="T29" fmla="*/ 0 h 23"/>
                    <a:gd name="T30" fmla="*/ 1 w 16"/>
                    <a:gd name="T31" fmla="*/ 0 h 23"/>
                    <a:gd name="T32" fmla="*/ 1 w 16"/>
                    <a:gd name="T33" fmla="*/ 0 h 23"/>
                    <a:gd name="T34" fmla="*/ 1 w 16"/>
                    <a:gd name="T35" fmla="*/ 0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23"/>
                    <a:gd name="T56" fmla="*/ 16 w 16"/>
                    <a:gd name="T57" fmla="*/ 23 h 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23">
                      <a:moveTo>
                        <a:pt x="15" y="15"/>
                      </a:moveTo>
                      <a:lnTo>
                        <a:pt x="16" y="17"/>
                      </a:lnTo>
                      <a:lnTo>
                        <a:pt x="15" y="14"/>
                      </a:lnTo>
                      <a:lnTo>
                        <a:pt x="13" y="8"/>
                      </a:lnTo>
                      <a:lnTo>
                        <a:pt x="11" y="5"/>
                      </a:lnTo>
                      <a:lnTo>
                        <a:pt x="9" y="0"/>
                      </a:lnTo>
                      <a:lnTo>
                        <a:pt x="0" y="5"/>
                      </a:lnTo>
                      <a:lnTo>
                        <a:pt x="2" y="9"/>
                      </a:lnTo>
                      <a:lnTo>
                        <a:pt x="4" y="13"/>
                      </a:lnTo>
                      <a:lnTo>
                        <a:pt x="4" y="16"/>
                      </a:lnTo>
                      <a:lnTo>
                        <a:pt x="5" y="20"/>
                      </a:lnTo>
                      <a:lnTo>
                        <a:pt x="6" y="22"/>
                      </a:lnTo>
                      <a:lnTo>
                        <a:pt x="5" y="20"/>
                      </a:lnTo>
                      <a:lnTo>
                        <a:pt x="7" y="23"/>
                      </a:lnTo>
                      <a:lnTo>
                        <a:pt x="12" y="23"/>
                      </a:lnTo>
                      <a:lnTo>
                        <a:pt x="15" y="22"/>
                      </a:lnTo>
                      <a:lnTo>
                        <a:pt x="16" y="17"/>
                      </a:lnTo>
                      <a:lnTo>
                        <a:pt x="15" y="15"/>
                      </a:lnTo>
                      <a:close/>
                    </a:path>
                  </a:pathLst>
                </a:custGeom>
                <a:solidFill>
                  <a:srgbClr val="000000"/>
                </a:solidFill>
                <a:ln w="9525">
                  <a:noFill/>
                  <a:round/>
                </a:ln>
              </p:spPr>
              <p:txBody>
                <a:bodyPr/>
                <a:lstStyle/>
                <a:p>
                  <a:endParaRPr lang="zh-CN" altLang="en-US"/>
                </a:p>
              </p:txBody>
            </p:sp>
            <p:sp>
              <p:nvSpPr>
                <p:cNvPr id="17613" name="Freeform 890"/>
                <p:cNvSpPr/>
                <p:nvPr/>
              </p:nvSpPr>
              <p:spPr bwMode="auto">
                <a:xfrm>
                  <a:off x="2779" y="1684"/>
                  <a:ext cx="81" cy="127"/>
                </a:xfrm>
                <a:custGeom>
                  <a:avLst/>
                  <a:gdLst>
                    <a:gd name="T0" fmla="*/ 0 w 163"/>
                    <a:gd name="T1" fmla="*/ 1 h 254"/>
                    <a:gd name="T2" fmla="*/ 0 w 163"/>
                    <a:gd name="T3" fmla="*/ 1 h 254"/>
                    <a:gd name="T4" fmla="*/ 0 w 163"/>
                    <a:gd name="T5" fmla="*/ 1 h 254"/>
                    <a:gd name="T6" fmla="*/ 0 w 163"/>
                    <a:gd name="T7" fmla="*/ 1 h 254"/>
                    <a:gd name="T8" fmla="*/ 0 w 163"/>
                    <a:gd name="T9" fmla="*/ 1 h 254"/>
                    <a:gd name="T10" fmla="*/ 0 w 163"/>
                    <a:gd name="T11" fmla="*/ 1 h 254"/>
                    <a:gd name="T12" fmla="*/ 0 w 163"/>
                    <a:gd name="T13" fmla="*/ 1 h 254"/>
                    <a:gd name="T14" fmla="*/ 0 w 163"/>
                    <a:gd name="T15" fmla="*/ 1 h 254"/>
                    <a:gd name="T16" fmla="*/ 0 w 163"/>
                    <a:gd name="T17" fmla="*/ 1 h 254"/>
                    <a:gd name="T18" fmla="*/ 0 w 163"/>
                    <a:gd name="T19" fmla="*/ 1 h 254"/>
                    <a:gd name="T20" fmla="*/ 0 w 163"/>
                    <a:gd name="T21" fmla="*/ 1 h 254"/>
                    <a:gd name="T22" fmla="*/ 0 w 163"/>
                    <a:gd name="T23" fmla="*/ 1 h 254"/>
                    <a:gd name="T24" fmla="*/ 0 w 163"/>
                    <a:gd name="T25" fmla="*/ 1 h 254"/>
                    <a:gd name="T26" fmla="*/ 0 w 163"/>
                    <a:gd name="T27" fmla="*/ 1 h 254"/>
                    <a:gd name="T28" fmla="*/ 0 w 163"/>
                    <a:gd name="T29" fmla="*/ 1 h 254"/>
                    <a:gd name="T30" fmla="*/ 0 w 163"/>
                    <a:gd name="T31" fmla="*/ 1 h 254"/>
                    <a:gd name="T32" fmla="*/ 0 w 163"/>
                    <a:gd name="T33" fmla="*/ 1 h 254"/>
                    <a:gd name="T34" fmla="*/ 0 w 163"/>
                    <a:gd name="T35" fmla="*/ 0 h 254"/>
                    <a:gd name="T36" fmla="*/ 0 w 163"/>
                    <a:gd name="T37" fmla="*/ 1 h 254"/>
                    <a:gd name="T38" fmla="*/ 0 w 163"/>
                    <a:gd name="T39" fmla="*/ 1 h 254"/>
                    <a:gd name="T40" fmla="*/ 0 w 163"/>
                    <a:gd name="T41" fmla="*/ 1 h 254"/>
                    <a:gd name="T42" fmla="*/ 0 w 163"/>
                    <a:gd name="T43" fmla="*/ 1 h 254"/>
                    <a:gd name="T44" fmla="*/ 0 w 163"/>
                    <a:gd name="T45" fmla="*/ 1 h 254"/>
                    <a:gd name="T46" fmla="*/ 0 w 163"/>
                    <a:gd name="T47" fmla="*/ 1 h 254"/>
                    <a:gd name="T48" fmla="*/ 0 w 163"/>
                    <a:gd name="T49" fmla="*/ 1 h 254"/>
                    <a:gd name="T50" fmla="*/ 0 w 163"/>
                    <a:gd name="T51" fmla="*/ 1 h 254"/>
                    <a:gd name="T52" fmla="*/ 0 w 163"/>
                    <a:gd name="T53" fmla="*/ 1 h 254"/>
                    <a:gd name="T54" fmla="*/ 0 w 163"/>
                    <a:gd name="T55" fmla="*/ 1 h 254"/>
                    <a:gd name="T56" fmla="*/ 0 w 163"/>
                    <a:gd name="T57" fmla="*/ 1 h 254"/>
                    <a:gd name="T58" fmla="*/ 0 w 163"/>
                    <a:gd name="T59" fmla="*/ 1 h 254"/>
                    <a:gd name="T60" fmla="*/ 0 w 163"/>
                    <a:gd name="T61" fmla="*/ 1 h 254"/>
                    <a:gd name="T62" fmla="*/ 0 w 163"/>
                    <a:gd name="T63" fmla="*/ 1 h 254"/>
                    <a:gd name="T64" fmla="*/ 0 w 163"/>
                    <a:gd name="T65" fmla="*/ 1 h 254"/>
                    <a:gd name="T66" fmla="*/ 0 w 163"/>
                    <a:gd name="T67" fmla="*/ 1 h 254"/>
                    <a:gd name="T68" fmla="*/ 0 w 163"/>
                    <a:gd name="T69" fmla="*/ 1 h 254"/>
                    <a:gd name="T70" fmla="*/ 0 w 163"/>
                    <a:gd name="T71" fmla="*/ 1 h 254"/>
                    <a:gd name="T72" fmla="*/ 0 w 163"/>
                    <a:gd name="T73" fmla="*/ 1 h 2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3"/>
                    <a:gd name="T112" fmla="*/ 0 h 254"/>
                    <a:gd name="T113" fmla="*/ 163 w 163"/>
                    <a:gd name="T114" fmla="*/ 254 h 2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3" h="254">
                      <a:moveTo>
                        <a:pt x="163" y="247"/>
                      </a:moveTo>
                      <a:lnTo>
                        <a:pt x="163" y="249"/>
                      </a:lnTo>
                      <a:lnTo>
                        <a:pt x="154" y="232"/>
                      </a:lnTo>
                      <a:lnTo>
                        <a:pt x="145" y="216"/>
                      </a:lnTo>
                      <a:lnTo>
                        <a:pt x="136" y="201"/>
                      </a:lnTo>
                      <a:lnTo>
                        <a:pt x="127" y="185"/>
                      </a:lnTo>
                      <a:lnTo>
                        <a:pt x="117" y="169"/>
                      </a:lnTo>
                      <a:lnTo>
                        <a:pt x="107" y="153"/>
                      </a:lnTo>
                      <a:lnTo>
                        <a:pt x="98" y="138"/>
                      </a:lnTo>
                      <a:lnTo>
                        <a:pt x="88" y="123"/>
                      </a:lnTo>
                      <a:lnTo>
                        <a:pt x="79" y="108"/>
                      </a:lnTo>
                      <a:lnTo>
                        <a:pt x="68" y="92"/>
                      </a:lnTo>
                      <a:lnTo>
                        <a:pt x="58" y="77"/>
                      </a:lnTo>
                      <a:lnTo>
                        <a:pt x="49" y="62"/>
                      </a:lnTo>
                      <a:lnTo>
                        <a:pt x="39" y="47"/>
                      </a:lnTo>
                      <a:lnTo>
                        <a:pt x="29" y="31"/>
                      </a:lnTo>
                      <a:lnTo>
                        <a:pt x="19" y="16"/>
                      </a:lnTo>
                      <a:lnTo>
                        <a:pt x="9" y="0"/>
                      </a:lnTo>
                      <a:lnTo>
                        <a:pt x="0" y="7"/>
                      </a:lnTo>
                      <a:lnTo>
                        <a:pt x="10" y="23"/>
                      </a:lnTo>
                      <a:lnTo>
                        <a:pt x="19" y="38"/>
                      </a:lnTo>
                      <a:lnTo>
                        <a:pt x="30" y="54"/>
                      </a:lnTo>
                      <a:lnTo>
                        <a:pt x="40" y="69"/>
                      </a:lnTo>
                      <a:lnTo>
                        <a:pt x="49" y="84"/>
                      </a:lnTo>
                      <a:lnTo>
                        <a:pt x="59" y="99"/>
                      </a:lnTo>
                      <a:lnTo>
                        <a:pt x="70" y="115"/>
                      </a:lnTo>
                      <a:lnTo>
                        <a:pt x="79" y="130"/>
                      </a:lnTo>
                      <a:lnTo>
                        <a:pt x="89" y="145"/>
                      </a:lnTo>
                      <a:lnTo>
                        <a:pt x="98" y="160"/>
                      </a:lnTo>
                      <a:lnTo>
                        <a:pt x="108" y="176"/>
                      </a:lnTo>
                      <a:lnTo>
                        <a:pt x="117" y="190"/>
                      </a:lnTo>
                      <a:lnTo>
                        <a:pt x="127" y="206"/>
                      </a:lnTo>
                      <a:lnTo>
                        <a:pt x="136" y="221"/>
                      </a:lnTo>
                      <a:lnTo>
                        <a:pt x="145" y="237"/>
                      </a:lnTo>
                      <a:lnTo>
                        <a:pt x="154" y="253"/>
                      </a:lnTo>
                      <a:lnTo>
                        <a:pt x="154" y="254"/>
                      </a:lnTo>
                      <a:lnTo>
                        <a:pt x="163" y="247"/>
                      </a:lnTo>
                      <a:close/>
                    </a:path>
                  </a:pathLst>
                </a:custGeom>
                <a:solidFill>
                  <a:srgbClr val="000000"/>
                </a:solidFill>
                <a:ln w="9525">
                  <a:noFill/>
                  <a:round/>
                </a:ln>
              </p:spPr>
              <p:txBody>
                <a:bodyPr/>
                <a:lstStyle/>
                <a:p>
                  <a:endParaRPr lang="zh-CN" altLang="en-US"/>
                </a:p>
              </p:txBody>
            </p:sp>
            <p:sp>
              <p:nvSpPr>
                <p:cNvPr id="17614" name="Freeform 891"/>
                <p:cNvSpPr/>
                <p:nvPr/>
              </p:nvSpPr>
              <p:spPr bwMode="auto">
                <a:xfrm>
                  <a:off x="2849" y="1808"/>
                  <a:ext cx="11" cy="9"/>
                </a:xfrm>
                <a:custGeom>
                  <a:avLst/>
                  <a:gdLst>
                    <a:gd name="T0" fmla="*/ 0 w 23"/>
                    <a:gd name="T1" fmla="*/ 0 h 19"/>
                    <a:gd name="T2" fmla="*/ 0 w 23"/>
                    <a:gd name="T3" fmla="*/ 0 h 19"/>
                    <a:gd name="T4" fmla="*/ 0 w 23"/>
                    <a:gd name="T5" fmla="*/ 0 h 19"/>
                    <a:gd name="T6" fmla="*/ 0 w 23"/>
                    <a:gd name="T7" fmla="*/ 0 h 19"/>
                    <a:gd name="T8" fmla="*/ 0 w 23"/>
                    <a:gd name="T9" fmla="*/ 0 h 19"/>
                    <a:gd name="T10" fmla="*/ 0 w 23"/>
                    <a:gd name="T11" fmla="*/ 0 h 19"/>
                    <a:gd name="T12" fmla="*/ 0 w 23"/>
                    <a:gd name="T13" fmla="*/ 0 h 19"/>
                    <a:gd name="T14" fmla="*/ 0 w 23"/>
                    <a:gd name="T15" fmla="*/ 0 h 19"/>
                    <a:gd name="T16" fmla="*/ 0 w 23"/>
                    <a:gd name="T17" fmla="*/ 0 h 19"/>
                    <a:gd name="T18" fmla="*/ 0 w 23"/>
                    <a:gd name="T19" fmla="*/ 0 h 19"/>
                    <a:gd name="T20" fmla="*/ 0 w 23"/>
                    <a:gd name="T21" fmla="*/ 0 h 19"/>
                    <a:gd name="T22" fmla="*/ 0 w 23"/>
                    <a:gd name="T23" fmla="*/ 0 h 19"/>
                    <a:gd name="T24" fmla="*/ 0 w 23"/>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9"/>
                    <a:gd name="T41" fmla="*/ 23 w 23"/>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9">
                      <a:moveTo>
                        <a:pt x="8" y="19"/>
                      </a:moveTo>
                      <a:lnTo>
                        <a:pt x="9" y="16"/>
                      </a:lnTo>
                      <a:lnTo>
                        <a:pt x="11" y="15"/>
                      </a:lnTo>
                      <a:lnTo>
                        <a:pt x="15" y="13"/>
                      </a:lnTo>
                      <a:lnTo>
                        <a:pt x="22" y="11"/>
                      </a:lnTo>
                      <a:lnTo>
                        <a:pt x="23" y="0"/>
                      </a:lnTo>
                      <a:lnTo>
                        <a:pt x="14" y="7"/>
                      </a:lnTo>
                      <a:lnTo>
                        <a:pt x="15" y="4"/>
                      </a:lnTo>
                      <a:lnTo>
                        <a:pt x="13" y="4"/>
                      </a:lnTo>
                      <a:lnTo>
                        <a:pt x="6" y="6"/>
                      </a:lnTo>
                      <a:lnTo>
                        <a:pt x="0" y="12"/>
                      </a:lnTo>
                      <a:lnTo>
                        <a:pt x="1" y="10"/>
                      </a:lnTo>
                      <a:lnTo>
                        <a:pt x="8" y="19"/>
                      </a:lnTo>
                      <a:close/>
                    </a:path>
                  </a:pathLst>
                </a:custGeom>
                <a:solidFill>
                  <a:srgbClr val="000000"/>
                </a:solidFill>
                <a:ln w="9525">
                  <a:noFill/>
                  <a:round/>
                </a:ln>
              </p:spPr>
              <p:txBody>
                <a:bodyPr/>
                <a:lstStyle/>
                <a:p>
                  <a:endParaRPr lang="zh-CN" altLang="en-US"/>
                </a:p>
              </p:txBody>
            </p:sp>
            <p:sp>
              <p:nvSpPr>
                <p:cNvPr id="17615" name="Freeform 892"/>
                <p:cNvSpPr/>
                <p:nvPr/>
              </p:nvSpPr>
              <p:spPr bwMode="auto">
                <a:xfrm>
                  <a:off x="2846" y="1812"/>
                  <a:ext cx="7" cy="12"/>
                </a:xfrm>
                <a:custGeom>
                  <a:avLst/>
                  <a:gdLst>
                    <a:gd name="T0" fmla="*/ 1 w 12"/>
                    <a:gd name="T1" fmla="*/ 1 h 23"/>
                    <a:gd name="T2" fmla="*/ 1 w 12"/>
                    <a:gd name="T3" fmla="*/ 1 h 23"/>
                    <a:gd name="T4" fmla="*/ 1 w 12"/>
                    <a:gd name="T5" fmla="*/ 1 h 23"/>
                    <a:gd name="T6" fmla="*/ 1 w 12"/>
                    <a:gd name="T7" fmla="*/ 1 h 23"/>
                    <a:gd name="T8" fmla="*/ 1 w 12"/>
                    <a:gd name="T9" fmla="*/ 1 h 23"/>
                    <a:gd name="T10" fmla="*/ 1 w 12"/>
                    <a:gd name="T11" fmla="*/ 1 h 23"/>
                    <a:gd name="T12" fmla="*/ 1 w 12"/>
                    <a:gd name="T13" fmla="*/ 0 h 23"/>
                    <a:gd name="T14" fmla="*/ 1 w 12"/>
                    <a:gd name="T15" fmla="*/ 1 h 23"/>
                    <a:gd name="T16" fmla="*/ 0 w 12"/>
                    <a:gd name="T17" fmla="*/ 1 h 23"/>
                    <a:gd name="T18" fmla="*/ 0 w 12"/>
                    <a:gd name="T19" fmla="*/ 1 h 23"/>
                    <a:gd name="T20" fmla="*/ 1 w 12"/>
                    <a:gd name="T21" fmla="*/ 1 h 23"/>
                    <a:gd name="T22" fmla="*/ 1 w 12"/>
                    <a:gd name="T23" fmla="*/ 1 h 23"/>
                    <a:gd name="T24" fmla="*/ 1 w 12"/>
                    <a:gd name="T25" fmla="*/ 1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3"/>
                    <a:gd name="T41" fmla="*/ 12 w 12"/>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3">
                      <a:moveTo>
                        <a:pt x="10" y="13"/>
                      </a:moveTo>
                      <a:lnTo>
                        <a:pt x="11" y="15"/>
                      </a:lnTo>
                      <a:lnTo>
                        <a:pt x="9" y="13"/>
                      </a:lnTo>
                      <a:lnTo>
                        <a:pt x="9" y="12"/>
                      </a:lnTo>
                      <a:lnTo>
                        <a:pt x="11" y="11"/>
                      </a:lnTo>
                      <a:lnTo>
                        <a:pt x="12" y="9"/>
                      </a:lnTo>
                      <a:lnTo>
                        <a:pt x="5" y="0"/>
                      </a:lnTo>
                      <a:lnTo>
                        <a:pt x="2" y="4"/>
                      </a:lnTo>
                      <a:lnTo>
                        <a:pt x="0" y="10"/>
                      </a:lnTo>
                      <a:lnTo>
                        <a:pt x="0" y="16"/>
                      </a:lnTo>
                      <a:lnTo>
                        <a:pt x="2" y="21"/>
                      </a:lnTo>
                      <a:lnTo>
                        <a:pt x="3" y="23"/>
                      </a:lnTo>
                      <a:lnTo>
                        <a:pt x="10" y="13"/>
                      </a:lnTo>
                      <a:close/>
                    </a:path>
                  </a:pathLst>
                </a:custGeom>
                <a:solidFill>
                  <a:srgbClr val="000000"/>
                </a:solidFill>
                <a:ln w="9525">
                  <a:noFill/>
                  <a:round/>
                </a:ln>
              </p:spPr>
              <p:txBody>
                <a:bodyPr/>
                <a:lstStyle/>
                <a:p>
                  <a:endParaRPr lang="zh-CN" altLang="en-US"/>
                </a:p>
              </p:txBody>
            </p:sp>
            <p:sp>
              <p:nvSpPr>
                <p:cNvPr id="17616" name="Freeform 893"/>
                <p:cNvSpPr/>
                <p:nvPr/>
              </p:nvSpPr>
              <p:spPr bwMode="auto">
                <a:xfrm>
                  <a:off x="2848" y="1819"/>
                  <a:ext cx="14" cy="8"/>
                </a:xfrm>
                <a:custGeom>
                  <a:avLst/>
                  <a:gdLst>
                    <a:gd name="T0" fmla="*/ 0 w 29"/>
                    <a:gd name="T1" fmla="*/ 1 h 15"/>
                    <a:gd name="T2" fmla="*/ 0 w 29"/>
                    <a:gd name="T3" fmla="*/ 1 h 15"/>
                    <a:gd name="T4" fmla="*/ 0 w 29"/>
                    <a:gd name="T5" fmla="*/ 1 h 15"/>
                    <a:gd name="T6" fmla="*/ 0 w 29"/>
                    <a:gd name="T7" fmla="*/ 1 h 15"/>
                    <a:gd name="T8" fmla="*/ 0 w 29"/>
                    <a:gd name="T9" fmla="*/ 1 h 15"/>
                    <a:gd name="T10" fmla="*/ 0 w 29"/>
                    <a:gd name="T11" fmla="*/ 0 h 15"/>
                    <a:gd name="T12" fmla="*/ 0 w 29"/>
                    <a:gd name="T13" fmla="*/ 1 h 15"/>
                    <a:gd name="T14" fmla="*/ 0 w 29"/>
                    <a:gd name="T15" fmla="*/ 1 h 15"/>
                    <a:gd name="T16" fmla="*/ 0 w 29"/>
                    <a:gd name="T17" fmla="*/ 1 h 15"/>
                    <a:gd name="T18" fmla="*/ 0 w 29"/>
                    <a:gd name="T19" fmla="*/ 1 h 15"/>
                    <a:gd name="T20" fmla="*/ 0 w 29"/>
                    <a:gd name="T21" fmla="*/ 1 h 15"/>
                    <a:gd name="T22" fmla="*/ 0 w 29"/>
                    <a:gd name="T23" fmla="*/ 1 h 15"/>
                    <a:gd name="T24" fmla="*/ 0 w 29"/>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5"/>
                    <a:gd name="T41" fmla="*/ 29 w 29"/>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5">
                      <a:moveTo>
                        <a:pt x="29" y="12"/>
                      </a:moveTo>
                      <a:lnTo>
                        <a:pt x="26" y="8"/>
                      </a:lnTo>
                      <a:lnTo>
                        <a:pt x="21" y="5"/>
                      </a:lnTo>
                      <a:lnTo>
                        <a:pt x="15" y="3"/>
                      </a:lnTo>
                      <a:lnTo>
                        <a:pt x="9" y="3"/>
                      </a:lnTo>
                      <a:lnTo>
                        <a:pt x="7" y="0"/>
                      </a:lnTo>
                      <a:lnTo>
                        <a:pt x="0" y="10"/>
                      </a:lnTo>
                      <a:lnTo>
                        <a:pt x="7" y="12"/>
                      </a:lnTo>
                      <a:lnTo>
                        <a:pt x="13" y="14"/>
                      </a:lnTo>
                      <a:lnTo>
                        <a:pt x="16" y="14"/>
                      </a:lnTo>
                      <a:lnTo>
                        <a:pt x="20" y="15"/>
                      </a:lnTo>
                      <a:lnTo>
                        <a:pt x="17" y="12"/>
                      </a:lnTo>
                      <a:lnTo>
                        <a:pt x="29" y="12"/>
                      </a:lnTo>
                      <a:close/>
                    </a:path>
                  </a:pathLst>
                </a:custGeom>
                <a:solidFill>
                  <a:srgbClr val="000000"/>
                </a:solidFill>
                <a:ln w="9525">
                  <a:noFill/>
                  <a:round/>
                </a:ln>
              </p:spPr>
              <p:txBody>
                <a:bodyPr/>
                <a:lstStyle/>
                <a:p>
                  <a:endParaRPr lang="zh-CN" altLang="en-US"/>
                </a:p>
              </p:txBody>
            </p:sp>
            <p:sp>
              <p:nvSpPr>
                <p:cNvPr id="17617" name="Freeform 894"/>
                <p:cNvSpPr/>
                <p:nvPr/>
              </p:nvSpPr>
              <p:spPr bwMode="auto">
                <a:xfrm>
                  <a:off x="2855" y="1825"/>
                  <a:ext cx="7" cy="6"/>
                </a:xfrm>
                <a:custGeom>
                  <a:avLst/>
                  <a:gdLst>
                    <a:gd name="T0" fmla="*/ 1 w 14"/>
                    <a:gd name="T1" fmla="*/ 0 h 13"/>
                    <a:gd name="T2" fmla="*/ 1 w 14"/>
                    <a:gd name="T3" fmla="*/ 0 h 13"/>
                    <a:gd name="T4" fmla="*/ 1 w 14"/>
                    <a:gd name="T5" fmla="*/ 0 h 13"/>
                    <a:gd name="T6" fmla="*/ 1 w 14"/>
                    <a:gd name="T7" fmla="*/ 0 h 13"/>
                    <a:gd name="T8" fmla="*/ 1 w 14"/>
                    <a:gd name="T9" fmla="*/ 0 h 13"/>
                    <a:gd name="T10" fmla="*/ 1 w 14"/>
                    <a:gd name="T11" fmla="*/ 0 h 13"/>
                    <a:gd name="T12" fmla="*/ 1 w 14"/>
                    <a:gd name="T13" fmla="*/ 0 h 13"/>
                    <a:gd name="T14" fmla="*/ 1 w 14"/>
                    <a:gd name="T15" fmla="*/ 0 h 13"/>
                    <a:gd name="T16" fmla="*/ 1 w 14"/>
                    <a:gd name="T17" fmla="*/ 0 h 13"/>
                    <a:gd name="T18" fmla="*/ 1 w 14"/>
                    <a:gd name="T19" fmla="*/ 0 h 13"/>
                    <a:gd name="T20" fmla="*/ 1 w 14"/>
                    <a:gd name="T21" fmla="*/ 0 h 13"/>
                    <a:gd name="T22" fmla="*/ 0 w 14"/>
                    <a:gd name="T23" fmla="*/ 0 h 13"/>
                    <a:gd name="T24" fmla="*/ 1 w 14"/>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3"/>
                    <a:gd name="T41" fmla="*/ 14 w 14"/>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3">
                      <a:moveTo>
                        <a:pt x="9" y="10"/>
                      </a:moveTo>
                      <a:lnTo>
                        <a:pt x="8" y="13"/>
                      </a:lnTo>
                      <a:lnTo>
                        <a:pt x="10" y="9"/>
                      </a:lnTo>
                      <a:lnTo>
                        <a:pt x="11" y="7"/>
                      </a:lnTo>
                      <a:lnTo>
                        <a:pt x="14" y="2"/>
                      </a:lnTo>
                      <a:lnTo>
                        <a:pt x="14" y="0"/>
                      </a:lnTo>
                      <a:lnTo>
                        <a:pt x="2" y="0"/>
                      </a:lnTo>
                      <a:lnTo>
                        <a:pt x="2" y="2"/>
                      </a:lnTo>
                      <a:lnTo>
                        <a:pt x="1" y="4"/>
                      </a:lnTo>
                      <a:lnTo>
                        <a:pt x="1" y="6"/>
                      </a:lnTo>
                      <a:lnTo>
                        <a:pt x="0" y="8"/>
                      </a:lnTo>
                      <a:lnTo>
                        <a:pt x="9" y="10"/>
                      </a:lnTo>
                      <a:close/>
                    </a:path>
                  </a:pathLst>
                </a:custGeom>
                <a:solidFill>
                  <a:srgbClr val="000000"/>
                </a:solidFill>
                <a:ln w="9525">
                  <a:noFill/>
                  <a:round/>
                </a:ln>
              </p:spPr>
              <p:txBody>
                <a:bodyPr/>
                <a:lstStyle/>
                <a:p>
                  <a:endParaRPr lang="zh-CN" altLang="en-US"/>
                </a:p>
              </p:txBody>
            </p:sp>
            <p:sp>
              <p:nvSpPr>
                <p:cNvPr id="17618" name="Freeform 895"/>
                <p:cNvSpPr/>
                <p:nvPr/>
              </p:nvSpPr>
              <p:spPr bwMode="auto">
                <a:xfrm>
                  <a:off x="2851" y="1829"/>
                  <a:ext cx="9" cy="5"/>
                </a:xfrm>
                <a:custGeom>
                  <a:avLst/>
                  <a:gdLst>
                    <a:gd name="T0" fmla="*/ 1 w 17"/>
                    <a:gd name="T1" fmla="*/ 1 h 10"/>
                    <a:gd name="T2" fmla="*/ 1 w 17"/>
                    <a:gd name="T3" fmla="*/ 1 h 10"/>
                    <a:gd name="T4" fmla="*/ 1 w 17"/>
                    <a:gd name="T5" fmla="*/ 1 h 10"/>
                    <a:gd name="T6" fmla="*/ 1 w 17"/>
                    <a:gd name="T7" fmla="*/ 1 h 10"/>
                    <a:gd name="T8" fmla="*/ 1 w 17"/>
                    <a:gd name="T9" fmla="*/ 1 h 10"/>
                    <a:gd name="T10" fmla="*/ 1 w 17"/>
                    <a:gd name="T11" fmla="*/ 1 h 10"/>
                    <a:gd name="T12" fmla="*/ 1 w 17"/>
                    <a:gd name="T13" fmla="*/ 0 h 10"/>
                    <a:gd name="T14" fmla="*/ 1 w 17"/>
                    <a:gd name="T15" fmla="*/ 0 h 10"/>
                    <a:gd name="T16" fmla="*/ 1 w 17"/>
                    <a:gd name="T17" fmla="*/ 0 h 10"/>
                    <a:gd name="T18" fmla="*/ 1 w 17"/>
                    <a:gd name="T19" fmla="*/ 1 h 10"/>
                    <a:gd name="T20" fmla="*/ 1 w 17"/>
                    <a:gd name="T21" fmla="*/ 1 h 10"/>
                    <a:gd name="T22" fmla="*/ 0 w 17"/>
                    <a:gd name="T23" fmla="*/ 1 h 10"/>
                    <a:gd name="T24" fmla="*/ 1 w 17"/>
                    <a:gd name="T25" fmla="*/ 1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0"/>
                    <a:gd name="T41" fmla="*/ 17 w 17"/>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0">
                      <a:moveTo>
                        <a:pt x="11" y="7"/>
                      </a:moveTo>
                      <a:lnTo>
                        <a:pt x="10" y="9"/>
                      </a:lnTo>
                      <a:lnTo>
                        <a:pt x="10" y="10"/>
                      </a:lnTo>
                      <a:lnTo>
                        <a:pt x="11" y="9"/>
                      </a:lnTo>
                      <a:lnTo>
                        <a:pt x="15" y="7"/>
                      </a:lnTo>
                      <a:lnTo>
                        <a:pt x="17" y="2"/>
                      </a:lnTo>
                      <a:lnTo>
                        <a:pt x="8" y="0"/>
                      </a:lnTo>
                      <a:lnTo>
                        <a:pt x="7" y="0"/>
                      </a:lnTo>
                      <a:lnTo>
                        <a:pt x="3" y="1"/>
                      </a:lnTo>
                      <a:lnTo>
                        <a:pt x="1" y="5"/>
                      </a:lnTo>
                      <a:lnTo>
                        <a:pt x="0" y="7"/>
                      </a:lnTo>
                      <a:lnTo>
                        <a:pt x="11" y="7"/>
                      </a:lnTo>
                      <a:close/>
                    </a:path>
                  </a:pathLst>
                </a:custGeom>
                <a:solidFill>
                  <a:srgbClr val="000000"/>
                </a:solidFill>
                <a:ln w="9525">
                  <a:noFill/>
                  <a:round/>
                </a:ln>
              </p:spPr>
              <p:txBody>
                <a:bodyPr/>
                <a:lstStyle/>
                <a:p>
                  <a:endParaRPr lang="zh-CN" altLang="en-US"/>
                </a:p>
              </p:txBody>
            </p:sp>
            <p:sp>
              <p:nvSpPr>
                <p:cNvPr id="17619" name="Freeform 896"/>
                <p:cNvSpPr/>
                <p:nvPr/>
              </p:nvSpPr>
              <p:spPr bwMode="auto">
                <a:xfrm>
                  <a:off x="2851" y="1832"/>
                  <a:ext cx="7" cy="8"/>
                </a:xfrm>
                <a:custGeom>
                  <a:avLst/>
                  <a:gdLst>
                    <a:gd name="T0" fmla="*/ 1 w 13"/>
                    <a:gd name="T1" fmla="*/ 1 h 15"/>
                    <a:gd name="T2" fmla="*/ 1 w 13"/>
                    <a:gd name="T3" fmla="*/ 1 h 15"/>
                    <a:gd name="T4" fmla="*/ 1 w 13"/>
                    <a:gd name="T5" fmla="*/ 1 h 15"/>
                    <a:gd name="T6" fmla="*/ 1 w 13"/>
                    <a:gd name="T7" fmla="*/ 1 h 15"/>
                    <a:gd name="T8" fmla="*/ 1 w 13"/>
                    <a:gd name="T9" fmla="*/ 1 h 15"/>
                    <a:gd name="T10" fmla="*/ 1 w 13"/>
                    <a:gd name="T11" fmla="*/ 0 h 15"/>
                    <a:gd name="T12" fmla="*/ 0 w 13"/>
                    <a:gd name="T13" fmla="*/ 0 h 15"/>
                    <a:gd name="T14" fmla="*/ 0 w 13"/>
                    <a:gd name="T15" fmla="*/ 1 h 15"/>
                    <a:gd name="T16" fmla="*/ 1 w 13"/>
                    <a:gd name="T17" fmla="*/ 1 h 15"/>
                    <a:gd name="T18" fmla="*/ 1 w 13"/>
                    <a:gd name="T19" fmla="*/ 1 h 15"/>
                    <a:gd name="T20" fmla="*/ 1 w 13"/>
                    <a:gd name="T21" fmla="*/ 1 h 15"/>
                    <a:gd name="T22" fmla="*/ 1 w 13"/>
                    <a:gd name="T23" fmla="*/ 1 h 15"/>
                    <a:gd name="T24" fmla="*/ 1 w 13"/>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5"/>
                    <a:gd name="T41" fmla="*/ 13 w 13"/>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5">
                      <a:moveTo>
                        <a:pt x="5" y="15"/>
                      </a:moveTo>
                      <a:lnTo>
                        <a:pt x="5" y="15"/>
                      </a:lnTo>
                      <a:lnTo>
                        <a:pt x="9" y="11"/>
                      </a:lnTo>
                      <a:lnTo>
                        <a:pt x="13" y="6"/>
                      </a:lnTo>
                      <a:lnTo>
                        <a:pt x="11" y="1"/>
                      </a:lnTo>
                      <a:lnTo>
                        <a:pt x="11" y="0"/>
                      </a:lnTo>
                      <a:lnTo>
                        <a:pt x="0" y="0"/>
                      </a:lnTo>
                      <a:lnTo>
                        <a:pt x="0" y="3"/>
                      </a:lnTo>
                      <a:lnTo>
                        <a:pt x="1" y="6"/>
                      </a:lnTo>
                      <a:lnTo>
                        <a:pt x="2" y="4"/>
                      </a:lnTo>
                      <a:lnTo>
                        <a:pt x="2" y="3"/>
                      </a:lnTo>
                      <a:lnTo>
                        <a:pt x="5" y="15"/>
                      </a:lnTo>
                      <a:close/>
                    </a:path>
                  </a:pathLst>
                </a:custGeom>
                <a:solidFill>
                  <a:srgbClr val="000000"/>
                </a:solidFill>
                <a:ln w="9525">
                  <a:noFill/>
                  <a:round/>
                </a:ln>
              </p:spPr>
              <p:txBody>
                <a:bodyPr/>
                <a:lstStyle/>
                <a:p>
                  <a:endParaRPr lang="zh-CN" altLang="en-US"/>
                </a:p>
              </p:txBody>
            </p:sp>
            <p:sp>
              <p:nvSpPr>
                <p:cNvPr id="17620" name="Freeform 897"/>
                <p:cNvSpPr/>
                <p:nvPr/>
              </p:nvSpPr>
              <p:spPr bwMode="auto">
                <a:xfrm>
                  <a:off x="2831" y="1798"/>
                  <a:ext cx="23" cy="42"/>
                </a:xfrm>
                <a:custGeom>
                  <a:avLst/>
                  <a:gdLst>
                    <a:gd name="T0" fmla="*/ 1 w 46"/>
                    <a:gd name="T1" fmla="*/ 1 h 84"/>
                    <a:gd name="T2" fmla="*/ 1 w 46"/>
                    <a:gd name="T3" fmla="*/ 1 h 84"/>
                    <a:gd name="T4" fmla="*/ 1 w 46"/>
                    <a:gd name="T5" fmla="*/ 1 h 84"/>
                    <a:gd name="T6" fmla="*/ 1 w 46"/>
                    <a:gd name="T7" fmla="*/ 1 h 84"/>
                    <a:gd name="T8" fmla="*/ 1 w 46"/>
                    <a:gd name="T9" fmla="*/ 1 h 84"/>
                    <a:gd name="T10" fmla="*/ 1 w 46"/>
                    <a:gd name="T11" fmla="*/ 1 h 84"/>
                    <a:gd name="T12" fmla="*/ 1 w 46"/>
                    <a:gd name="T13" fmla="*/ 1 h 84"/>
                    <a:gd name="T14" fmla="*/ 1 w 46"/>
                    <a:gd name="T15" fmla="*/ 1 h 84"/>
                    <a:gd name="T16" fmla="*/ 1 w 46"/>
                    <a:gd name="T17" fmla="*/ 1 h 84"/>
                    <a:gd name="T18" fmla="*/ 1 w 46"/>
                    <a:gd name="T19" fmla="*/ 1 h 84"/>
                    <a:gd name="T20" fmla="*/ 1 w 46"/>
                    <a:gd name="T21" fmla="*/ 1 h 84"/>
                    <a:gd name="T22" fmla="*/ 1 w 46"/>
                    <a:gd name="T23" fmla="*/ 1 h 84"/>
                    <a:gd name="T24" fmla="*/ 1 w 46"/>
                    <a:gd name="T25" fmla="*/ 1 h 84"/>
                    <a:gd name="T26" fmla="*/ 1 w 46"/>
                    <a:gd name="T27" fmla="*/ 1 h 84"/>
                    <a:gd name="T28" fmla="*/ 1 w 46"/>
                    <a:gd name="T29" fmla="*/ 1 h 84"/>
                    <a:gd name="T30" fmla="*/ 1 w 46"/>
                    <a:gd name="T31" fmla="*/ 1 h 84"/>
                    <a:gd name="T32" fmla="*/ 1 w 46"/>
                    <a:gd name="T33" fmla="*/ 1 h 84"/>
                    <a:gd name="T34" fmla="*/ 1 w 46"/>
                    <a:gd name="T35" fmla="*/ 1 h 84"/>
                    <a:gd name="T36" fmla="*/ 1 w 46"/>
                    <a:gd name="T37" fmla="*/ 1 h 84"/>
                    <a:gd name="T38" fmla="*/ 1 w 46"/>
                    <a:gd name="T39" fmla="*/ 1 h 84"/>
                    <a:gd name="T40" fmla="*/ 1 w 46"/>
                    <a:gd name="T41" fmla="*/ 1 h 84"/>
                    <a:gd name="T42" fmla="*/ 1 w 46"/>
                    <a:gd name="T43" fmla="*/ 0 h 84"/>
                    <a:gd name="T44" fmla="*/ 1 w 46"/>
                    <a:gd name="T45" fmla="*/ 1 h 84"/>
                    <a:gd name="T46" fmla="*/ 0 w 46"/>
                    <a:gd name="T47" fmla="*/ 1 h 84"/>
                    <a:gd name="T48" fmla="*/ 1 w 46"/>
                    <a:gd name="T49" fmla="*/ 1 h 84"/>
                    <a:gd name="T50" fmla="*/ 1 w 46"/>
                    <a:gd name="T51" fmla="*/ 1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6"/>
                    <a:gd name="T79" fmla="*/ 0 h 84"/>
                    <a:gd name="T80" fmla="*/ 46 w 46"/>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6" h="84">
                      <a:moveTo>
                        <a:pt x="2" y="10"/>
                      </a:moveTo>
                      <a:lnTo>
                        <a:pt x="1" y="9"/>
                      </a:lnTo>
                      <a:lnTo>
                        <a:pt x="8" y="18"/>
                      </a:lnTo>
                      <a:lnTo>
                        <a:pt x="14" y="30"/>
                      </a:lnTo>
                      <a:lnTo>
                        <a:pt x="19" y="42"/>
                      </a:lnTo>
                      <a:lnTo>
                        <a:pt x="24" y="54"/>
                      </a:lnTo>
                      <a:lnTo>
                        <a:pt x="27" y="65"/>
                      </a:lnTo>
                      <a:lnTo>
                        <a:pt x="32" y="73"/>
                      </a:lnTo>
                      <a:lnTo>
                        <a:pt x="36" y="81"/>
                      </a:lnTo>
                      <a:lnTo>
                        <a:pt x="46" y="84"/>
                      </a:lnTo>
                      <a:lnTo>
                        <a:pt x="43" y="72"/>
                      </a:lnTo>
                      <a:lnTo>
                        <a:pt x="41" y="69"/>
                      </a:lnTo>
                      <a:lnTo>
                        <a:pt x="36" y="61"/>
                      </a:lnTo>
                      <a:lnTo>
                        <a:pt x="33" y="49"/>
                      </a:lnTo>
                      <a:lnTo>
                        <a:pt x="28" y="38"/>
                      </a:lnTo>
                      <a:lnTo>
                        <a:pt x="23" y="25"/>
                      </a:lnTo>
                      <a:lnTo>
                        <a:pt x="17" y="14"/>
                      </a:lnTo>
                      <a:lnTo>
                        <a:pt x="10" y="2"/>
                      </a:lnTo>
                      <a:lnTo>
                        <a:pt x="9" y="1"/>
                      </a:lnTo>
                      <a:lnTo>
                        <a:pt x="10" y="2"/>
                      </a:lnTo>
                      <a:lnTo>
                        <a:pt x="7" y="0"/>
                      </a:lnTo>
                      <a:lnTo>
                        <a:pt x="2" y="1"/>
                      </a:lnTo>
                      <a:lnTo>
                        <a:pt x="0" y="4"/>
                      </a:lnTo>
                      <a:lnTo>
                        <a:pt x="1" y="9"/>
                      </a:lnTo>
                      <a:lnTo>
                        <a:pt x="2" y="10"/>
                      </a:lnTo>
                      <a:close/>
                    </a:path>
                  </a:pathLst>
                </a:custGeom>
                <a:solidFill>
                  <a:srgbClr val="000000"/>
                </a:solidFill>
                <a:ln w="9525">
                  <a:noFill/>
                  <a:round/>
                </a:ln>
              </p:spPr>
              <p:txBody>
                <a:bodyPr/>
                <a:lstStyle/>
                <a:p>
                  <a:endParaRPr lang="zh-CN" altLang="en-US"/>
                </a:p>
              </p:txBody>
            </p:sp>
            <p:sp>
              <p:nvSpPr>
                <p:cNvPr id="17621" name="Freeform 898"/>
                <p:cNvSpPr/>
                <p:nvPr/>
              </p:nvSpPr>
              <p:spPr bwMode="auto">
                <a:xfrm>
                  <a:off x="2814" y="1792"/>
                  <a:ext cx="22" cy="11"/>
                </a:xfrm>
                <a:custGeom>
                  <a:avLst/>
                  <a:gdLst>
                    <a:gd name="T0" fmla="*/ 1 w 42"/>
                    <a:gd name="T1" fmla="*/ 1 h 22"/>
                    <a:gd name="T2" fmla="*/ 1 w 42"/>
                    <a:gd name="T3" fmla="*/ 1 h 22"/>
                    <a:gd name="T4" fmla="*/ 1 w 42"/>
                    <a:gd name="T5" fmla="*/ 1 h 22"/>
                    <a:gd name="T6" fmla="*/ 1 w 42"/>
                    <a:gd name="T7" fmla="*/ 1 h 22"/>
                    <a:gd name="T8" fmla="*/ 1 w 42"/>
                    <a:gd name="T9" fmla="*/ 1 h 22"/>
                    <a:gd name="T10" fmla="*/ 1 w 42"/>
                    <a:gd name="T11" fmla="*/ 1 h 22"/>
                    <a:gd name="T12" fmla="*/ 1 w 42"/>
                    <a:gd name="T13" fmla="*/ 1 h 22"/>
                    <a:gd name="T14" fmla="*/ 1 w 42"/>
                    <a:gd name="T15" fmla="*/ 1 h 22"/>
                    <a:gd name="T16" fmla="*/ 1 w 42"/>
                    <a:gd name="T17" fmla="*/ 1 h 22"/>
                    <a:gd name="T18" fmla="*/ 1 w 42"/>
                    <a:gd name="T19" fmla="*/ 1 h 22"/>
                    <a:gd name="T20" fmla="*/ 1 w 42"/>
                    <a:gd name="T21" fmla="*/ 1 h 22"/>
                    <a:gd name="T22" fmla="*/ 1 w 42"/>
                    <a:gd name="T23" fmla="*/ 1 h 22"/>
                    <a:gd name="T24" fmla="*/ 1 w 42"/>
                    <a:gd name="T25" fmla="*/ 1 h 22"/>
                    <a:gd name="T26" fmla="*/ 1 w 42"/>
                    <a:gd name="T27" fmla="*/ 1 h 22"/>
                    <a:gd name="T28" fmla="*/ 1 w 42"/>
                    <a:gd name="T29" fmla="*/ 1 h 22"/>
                    <a:gd name="T30" fmla="*/ 1 w 42"/>
                    <a:gd name="T31" fmla="*/ 0 h 22"/>
                    <a:gd name="T32" fmla="*/ 1 w 42"/>
                    <a:gd name="T33" fmla="*/ 0 h 22"/>
                    <a:gd name="T34" fmla="*/ 1 w 42"/>
                    <a:gd name="T35" fmla="*/ 0 h 22"/>
                    <a:gd name="T36" fmla="*/ 1 w 42"/>
                    <a:gd name="T37" fmla="*/ 1 h 22"/>
                    <a:gd name="T38" fmla="*/ 0 w 42"/>
                    <a:gd name="T39" fmla="*/ 1 h 22"/>
                    <a:gd name="T40" fmla="*/ 1 w 42"/>
                    <a:gd name="T41" fmla="*/ 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22"/>
                    <a:gd name="T65" fmla="*/ 42 w 42"/>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22">
                      <a:moveTo>
                        <a:pt x="7" y="11"/>
                      </a:moveTo>
                      <a:lnTo>
                        <a:pt x="6" y="12"/>
                      </a:lnTo>
                      <a:lnTo>
                        <a:pt x="9" y="12"/>
                      </a:lnTo>
                      <a:lnTo>
                        <a:pt x="12" y="12"/>
                      </a:lnTo>
                      <a:lnTo>
                        <a:pt x="16" y="12"/>
                      </a:lnTo>
                      <a:lnTo>
                        <a:pt x="19" y="12"/>
                      </a:lnTo>
                      <a:lnTo>
                        <a:pt x="23" y="14"/>
                      </a:lnTo>
                      <a:lnTo>
                        <a:pt x="27" y="16"/>
                      </a:lnTo>
                      <a:lnTo>
                        <a:pt x="32" y="19"/>
                      </a:lnTo>
                      <a:lnTo>
                        <a:pt x="35" y="22"/>
                      </a:lnTo>
                      <a:lnTo>
                        <a:pt x="42" y="13"/>
                      </a:lnTo>
                      <a:lnTo>
                        <a:pt x="36" y="10"/>
                      </a:lnTo>
                      <a:lnTo>
                        <a:pt x="32" y="7"/>
                      </a:lnTo>
                      <a:lnTo>
                        <a:pt x="27" y="5"/>
                      </a:lnTo>
                      <a:lnTo>
                        <a:pt x="24" y="3"/>
                      </a:lnTo>
                      <a:lnTo>
                        <a:pt x="18" y="0"/>
                      </a:lnTo>
                      <a:lnTo>
                        <a:pt x="12" y="0"/>
                      </a:lnTo>
                      <a:lnTo>
                        <a:pt x="7" y="0"/>
                      </a:lnTo>
                      <a:lnTo>
                        <a:pt x="1" y="3"/>
                      </a:lnTo>
                      <a:lnTo>
                        <a:pt x="0" y="4"/>
                      </a:lnTo>
                      <a:lnTo>
                        <a:pt x="7" y="11"/>
                      </a:lnTo>
                      <a:close/>
                    </a:path>
                  </a:pathLst>
                </a:custGeom>
                <a:solidFill>
                  <a:srgbClr val="000000"/>
                </a:solidFill>
                <a:ln w="9525">
                  <a:noFill/>
                  <a:round/>
                </a:ln>
              </p:spPr>
              <p:txBody>
                <a:bodyPr/>
                <a:lstStyle/>
                <a:p>
                  <a:endParaRPr lang="zh-CN" altLang="en-US"/>
                </a:p>
              </p:txBody>
            </p:sp>
            <p:sp>
              <p:nvSpPr>
                <p:cNvPr id="17622" name="Freeform 899"/>
                <p:cNvSpPr/>
                <p:nvPr/>
              </p:nvSpPr>
              <p:spPr bwMode="auto">
                <a:xfrm>
                  <a:off x="2813" y="1794"/>
                  <a:ext cx="5" cy="9"/>
                </a:xfrm>
                <a:custGeom>
                  <a:avLst/>
                  <a:gdLst>
                    <a:gd name="T0" fmla="*/ 0 w 12"/>
                    <a:gd name="T1" fmla="*/ 1 h 17"/>
                    <a:gd name="T2" fmla="*/ 0 w 12"/>
                    <a:gd name="T3" fmla="*/ 1 h 17"/>
                    <a:gd name="T4" fmla="*/ 0 w 12"/>
                    <a:gd name="T5" fmla="*/ 1 h 17"/>
                    <a:gd name="T6" fmla="*/ 0 w 12"/>
                    <a:gd name="T7" fmla="*/ 1 h 17"/>
                    <a:gd name="T8" fmla="*/ 0 w 12"/>
                    <a:gd name="T9" fmla="*/ 1 h 17"/>
                    <a:gd name="T10" fmla="*/ 0 w 12"/>
                    <a:gd name="T11" fmla="*/ 1 h 17"/>
                    <a:gd name="T12" fmla="*/ 0 w 12"/>
                    <a:gd name="T13" fmla="*/ 0 h 17"/>
                    <a:gd name="T14" fmla="*/ 0 w 12"/>
                    <a:gd name="T15" fmla="*/ 1 h 17"/>
                    <a:gd name="T16" fmla="*/ 0 w 12"/>
                    <a:gd name="T17" fmla="*/ 1 h 17"/>
                    <a:gd name="T18" fmla="*/ 0 w 12"/>
                    <a:gd name="T19" fmla="*/ 1 h 17"/>
                    <a:gd name="T20" fmla="*/ 0 w 12"/>
                    <a:gd name="T21" fmla="*/ 1 h 17"/>
                    <a:gd name="T22" fmla="*/ 0 w 12"/>
                    <a:gd name="T23" fmla="*/ 1 h 17"/>
                    <a:gd name="T24" fmla="*/ 0 w 12"/>
                    <a:gd name="T25" fmla="*/ 1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7"/>
                    <a:gd name="T41" fmla="*/ 12 w 12"/>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7">
                      <a:moveTo>
                        <a:pt x="7" y="6"/>
                      </a:moveTo>
                      <a:lnTo>
                        <a:pt x="7" y="6"/>
                      </a:lnTo>
                      <a:lnTo>
                        <a:pt x="11" y="9"/>
                      </a:lnTo>
                      <a:lnTo>
                        <a:pt x="12" y="8"/>
                      </a:lnTo>
                      <a:lnTo>
                        <a:pt x="12" y="7"/>
                      </a:lnTo>
                      <a:lnTo>
                        <a:pt x="11" y="7"/>
                      </a:lnTo>
                      <a:lnTo>
                        <a:pt x="4" y="0"/>
                      </a:lnTo>
                      <a:lnTo>
                        <a:pt x="0" y="4"/>
                      </a:lnTo>
                      <a:lnTo>
                        <a:pt x="0" y="8"/>
                      </a:lnTo>
                      <a:lnTo>
                        <a:pt x="2" y="11"/>
                      </a:lnTo>
                      <a:lnTo>
                        <a:pt x="7" y="17"/>
                      </a:lnTo>
                      <a:lnTo>
                        <a:pt x="7" y="6"/>
                      </a:lnTo>
                      <a:close/>
                    </a:path>
                  </a:pathLst>
                </a:custGeom>
                <a:solidFill>
                  <a:srgbClr val="000000"/>
                </a:solidFill>
                <a:ln w="9525">
                  <a:noFill/>
                  <a:round/>
                </a:ln>
              </p:spPr>
              <p:txBody>
                <a:bodyPr/>
                <a:lstStyle/>
                <a:p>
                  <a:endParaRPr lang="zh-CN" altLang="en-US"/>
                </a:p>
              </p:txBody>
            </p:sp>
            <p:sp>
              <p:nvSpPr>
                <p:cNvPr id="17623" name="Freeform 900"/>
                <p:cNvSpPr/>
                <p:nvPr/>
              </p:nvSpPr>
              <p:spPr bwMode="auto">
                <a:xfrm>
                  <a:off x="2816" y="1797"/>
                  <a:ext cx="18" cy="8"/>
                </a:xfrm>
                <a:custGeom>
                  <a:avLst/>
                  <a:gdLst>
                    <a:gd name="T0" fmla="*/ 0 w 37"/>
                    <a:gd name="T1" fmla="*/ 1 h 16"/>
                    <a:gd name="T2" fmla="*/ 0 w 37"/>
                    <a:gd name="T3" fmla="*/ 1 h 16"/>
                    <a:gd name="T4" fmla="*/ 0 w 37"/>
                    <a:gd name="T5" fmla="*/ 1 h 16"/>
                    <a:gd name="T6" fmla="*/ 0 w 37"/>
                    <a:gd name="T7" fmla="*/ 0 h 16"/>
                    <a:gd name="T8" fmla="*/ 0 w 37"/>
                    <a:gd name="T9" fmla="*/ 0 h 16"/>
                    <a:gd name="T10" fmla="*/ 0 w 37"/>
                    <a:gd name="T11" fmla="*/ 0 h 16"/>
                    <a:gd name="T12" fmla="*/ 0 w 37"/>
                    <a:gd name="T13" fmla="*/ 1 h 16"/>
                    <a:gd name="T14" fmla="*/ 0 w 37"/>
                    <a:gd name="T15" fmla="*/ 1 h 16"/>
                    <a:gd name="T16" fmla="*/ 0 w 37"/>
                    <a:gd name="T17" fmla="*/ 1 h 16"/>
                    <a:gd name="T18" fmla="*/ 0 w 37"/>
                    <a:gd name="T19" fmla="*/ 1 h 16"/>
                    <a:gd name="T20" fmla="*/ 0 w 37"/>
                    <a:gd name="T21" fmla="*/ 1 h 16"/>
                    <a:gd name="T22" fmla="*/ 0 w 37"/>
                    <a:gd name="T23" fmla="*/ 1 h 16"/>
                    <a:gd name="T24" fmla="*/ 0 w 37"/>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16"/>
                    <a:gd name="T41" fmla="*/ 37 w 37"/>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16">
                      <a:moveTo>
                        <a:pt x="37" y="6"/>
                      </a:moveTo>
                      <a:lnTo>
                        <a:pt x="36" y="6"/>
                      </a:lnTo>
                      <a:lnTo>
                        <a:pt x="29" y="3"/>
                      </a:lnTo>
                      <a:lnTo>
                        <a:pt x="19" y="0"/>
                      </a:lnTo>
                      <a:lnTo>
                        <a:pt x="9" y="0"/>
                      </a:lnTo>
                      <a:lnTo>
                        <a:pt x="0" y="0"/>
                      </a:lnTo>
                      <a:lnTo>
                        <a:pt x="0" y="11"/>
                      </a:lnTo>
                      <a:lnTo>
                        <a:pt x="9" y="11"/>
                      </a:lnTo>
                      <a:lnTo>
                        <a:pt x="16" y="11"/>
                      </a:lnTo>
                      <a:lnTo>
                        <a:pt x="24" y="12"/>
                      </a:lnTo>
                      <a:lnTo>
                        <a:pt x="31" y="16"/>
                      </a:lnTo>
                      <a:lnTo>
                        <a:pt x="30" y="16"/>
                      </a:lnTo>
                      <a:lnTo>
                        <a:pt x="37" y="6"/>
                      </a:lnTo>
                      <a:close/>
                    </a:path>
                  </a:pathLst>
                </a:custGeom>
                <a:solidFill>
                  <a:srgbClr val="000000"/>
                </a:solidFill>
                <a:ln w="9525">
                  <a:noFill/>
                  <a:round/>
                </a:ln>
              </p:spPr>
              <p:txBody>
                <a:bodyPr/>
                <a:lstStyle/>
                <a:p>
                  <a:endParaRPr lang="zh-CN" altLang="en-US"/>
                </a:p>
              </p:txBody>
            </p:sp>
            <p:sp>
              <p:nvSpPr>
                <p:cNvPr id="17624" name="Freeform 901"/>
                <p:cNvSpPr/>
                <p:nvPr/>
              </p:nvSpPr>
              <p:spPr bwMode="auto">
                <a:xfrm>
                  <a:off x="2831" y="1800"/>
                  <a:ext cx="18" cy="34"/>
                </a:xfrm>
                <a:custGeom>
                  <a:avLst/>
                  <a:gdLst>
                    <a:gd name="T0" fmla="*/ 1 w 36"/>
                    <a:gd name="T1" fmla="*/ 1 h 67"/>
                    <a:gd name="T2" fmla="*/ 1 w 36"/>
                    <a:gd name="T3" fmla="*/ 1 h 67"/>
                    <a:gd name="T4" fmla="*/ 1 w 36"/>
                    <a:gd name="T5" fmla="*/ 1 h 67"/>
                    <a:gd name="T6" fmla="*/ 1 w 36"/>
                    <a:gd name="T7" fmla="*/ 1 h 67"/>
                    <a:gd name="T8" fmla="*/ 1 w 36"/>
                    <a:gd name="T9" fmla="*/ 1 h 67"/>
                    <a:gd name="T10" fmla="*/ 1 w 36"/>
                    <a:gd name="T11" fmla="*/ 1 h 67"/>
                    <a:gd name="T12" fmla="*/ 1 w 36"/>
                    <a:gd name="T13" fmla="*/ 1 h 67"/>
                    <a:gd name="T14" fmla="*/ 1 w 36"/>
                    <a:gd name="T15" fmla="*/ 1 h 67"/>
                    <a:gd name="T16" fmla="*/ 1 w 36"/>
                    <a:gd name="T17" fmla="*/ 1 h 67"/>
                    <a:gd name="T18" fmla="*/ 1 w 36"/>
                    <a:gd name="T19" fmla="*/ 0 h 67"/>
                    <a:gd name="T20" fmla="*/ 0 w 36"/>
                    <a:gd name="T21" fmla="*/ 1 h 67"/>
                    <a:gd name="T22" fmla="*/ 1 w 36"/>
                    <a:gd name="T23" fmla="*/ 1 h 67"/>
                    <a:gd name="T24" fmla="*/ 1 w 36"/>
                    <a:gd name="T25" fmla="*/ 1 h 67"/>
                    <a:gd name="T26" fmla="*/ 1 w 36"/>
                    <a:gd name="T27" fmla="*/ 1 h 67"/>
                    <a:gd name="T28" fmla="*/ 1 w 36"/>
                    <a:gd name="T29" fmla="*/ 1 h 67"/>
                    <a:gd name="T30" fmla="*/ 1 w 36"/>
                    <a:gd name="T31" fmla="*/ 1 h 67"/>
                    <a:gd name="T32" fmla="*/ 1 w 36"/>
                    <a:gd name="T33" fmla="*/ 1 h 67"/>
                    <a:gd name="T34" fmla="*/ 1 w 36"/>
                    <a:gd name="T35" fmla="*/ 1 h 67"/>
                    <a:gd name="T36" fmla="*/ 1 w 36"/>
                    <a:gd name="T37" fmla="*/ 1 h 67"/>
                    <a:gd name="T38" fmla="*/ 1 w 36"/>
                    <a:gd name="T39" fmla="*/ 1 h 67"/>
                    <a:gd name="T40" fmla="*/ 1 w 36"/>
                    <a:gd name="T41" fmla="*/ 1 h 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67"/>
                    <a:gd name="T65" fmla="*/ 36 w 36"/>
                    <a:gd name="T66" fmla="*/ 67 h 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67">
                      <a:moveTo>
                        <a:pt x="36" y="65"/>
                      </a:moveTo>
                      <a:lnTo>
                        <a:pt x="36" y="65"/>
                      </a:lnTo>
                      <a:lnTo>
                        <a:pt x="34" y="56"/>
                      </a:lnTo>
                      <a:lnTo>
                        <a:pt x="31" y="45"/>
                      </a:lnTo>
                      <a:lnTo>
                        <a:pt x="26" y="34"/>
                      </a:lnTo>
                      <a:lnTo>
                        <a:pt x="22" y="25"/>
                      </a:lnTo>
                      <a:lnTo>
                        <a:pt x="18" y="17"/>
                      </a:lnTo>
                      <a:lnTo>
                        <a:pt x="14" y="8"/>
                      </a:lnTo>
                      <a:lnTo>
                        <a:pt x="10" y="4"/>
                      </a:lnTo>
                      <a:lnTo>
                        <a:pt x="7" y="0"/>
                      </a:lnTo>
                      <a:lnTo>
                        <a:pt x="0" y="10"/>
                      </a:lnTo>
                      <a:lnTo>
                        <a:pt x="1" y="11"/>
                      </a:lnTo>
                      <a:lnTo>
                        <a:pt x="5" y="15"/>
                      </a:lnTo>
                      <a:lnTo>
                        <a:pt x="9" y="21"/>
                      </a:lnTo>
                      <a:lnTo>
                        <a:pt x="12" y="29"/>
                      </a:lnTo>
                      <a:lnTo>
                        <a:pt x="17" y="38"/>
                      </a:lnTo>
                      <a:lnTo>
                        <a:pt x="22" y="48"/>
                      </a:lnTo>
                      <a:lnTo>
                        <a:pt x="23" y="58"/>
                      </a:lnTo>
                      <a:lnTo>
                        <a:pt x="25" y="67"/>
                      </a:lnTo>
                      <a:lnTo>
                        <a:pt x="36" y="65"/>
                      </a:lnTo>
                      <a:close/>
                    </a:path>
                  </a:pathLst>
                </a:custGeom>
                <a:solidFill>
                  <a:srgbClr val="000000"/>
                </a:solidFill>
                <a:ln w="9525">
                  <a:noFill/>
                  <a:round/>
                </a:ln>
              </p:spPr>
              <p:txBody>
                <a:bodyPr/>
                <a:lstStyle/>
                <a:p>
                  <a:endParaRPr lang="zh-CN" altLang="en-US"/>
                </a:p>
              </p:txBody>
            </p:sp>
            <p:sp>
              <p:nvSpPr>
                <p:cNvPr id="17625" name="Freeform 902"/>
                <p:cNvSpPr/>
                <p:nvPr/>
              </p:nvSpPr>
              <p:spPr bwMode="auto">
                <a:xfrm>
                  <a:off x="2826" y="1832"/>
                  <a:ext cx="24" cy="45"/>
                </a:xfrm>
                <a:custGeom>
                  <a:avLst/>
                  <a:gdLst>
                    <a:gd name="T0" fmla="*/ 1 w 48"/>
                    <a:gd name="T1" fmla="*/ 1 h 88"/>
                    <a:gd name="T2" fmla="*/ 1 w 48"/>
                    <a:gd name="T3" fmla="*/ 1 h 88"/>
                    <a:gd name="T4" fmla="*/ 1 w 48"/>
                    <a:gd name="T5" fmla="*/ 1 h 88"/>
                    <a:gd name="T6" fmla="*/ 1 w 48"/>
                    <a:gd name="T7" fmla="*/ 1 h 88"/>
                    <a:gd name="T8" fmla="*/ 1 w 48"/>
                    <a:gd name="T9" fmla="*/ 1 h 88"/>
                    <a:gd name="T10" fmla="*/ 1 w 48"/>
                    <a:gd name="T11" fmla="*/ 1 h 88"/>
                    <a:gd name="T12" fmla="*/ 1 w 48"/>
                    <a:gd name="T13" fmla="*/ 1 h 88"/>
                    <a:gd name="T14" fmla="*/ 1 w 48"/>
                    <a:gd name="T15" fmla="*/ 1 h 88"/>
                    <a:gd name="T16" fmla="*/ 1 w 48"/>
                    <a:gd name="T17" fmla="*/ 1 h 88"/>
                    <a:gd name="T18" fmla="*/ 1 w 48"/>
                    <a:gd name="T19" fmla="*/ 0 h 88"/>
                    <a:gd name="T20" fmla="*/ 1 w 48"/>
                    <a:gd name="T21" fmla="*/ 1 h 88"/>
                    <a:gd name="T22" fmla="*/ 1 w 48"/>
                    <a:gd name="T23" fmla="*/ 1 h 88"/>
                    <a:gd name="T24" fmla="*/ 1 w 48"/>
                    <a:gd name="T25" fmla="*/ 1 h 88"/>
                    <a:gd name="T26" fmla="*/ 1 w 48"/>
                    <a:gd name="T27" fmla="*/ 1 h 88"/>
                    <a:gd name="T28" fmla="*/ 1 w 48"/>
                    <a:gd name="T29" fmla="*/ 1 h 88"/>
                    <a:gd name="T30" fmla="*/ 1 w 48"/>
                    <a:gd name="T31" fmla="*/ 1 h 88"/>
                    <a:gd name="T32" fmla="*/ 1 w 48"/>
                    <a:gd name="T33" fmla="*/ 1 h 88"/>
                    <a:gd name="T34" fmla="*/ 1 w 48"/>
                    <a:gd name="T35" fmla="*/ 1 h 88"/>
                    <a:gd name="T36" fmla="*/ 0 w 48"/>
                    <a:gd name="T37" fmla="*/ 1 h 88"/>
                    <a:gd name="T38" fmla="*/ 0 w 48"/>
                    <a:gd name="T39" fmla="*/ 1 h 88"/>
                    <a:gd name="T40" fmla="*/ 1 w 48"/>
                    <a:gd name="T41" fmla="*/ 1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88"/>
                    <a:gd name="T65" fmla="*/ 48 w 48"/>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88">
                      <a:moveTo>
                        <a:pt x="7" y="88"/>
                      </a:moveTo>
                      <a:lnTo>
                        <a:pt x="7" y="87"/>
                      </a:lnTo>
                      <a:lnTo>
                        <a:pt x="15" y="78"/>
                      </a:lnTo>
                      <a:lnTo>
                        <a:pt x="25" y="69"/>
                      </a:lnTo>
                      <a:lnTo>
                        <a:pt x="32" y="60"/>
                      </a:lnTo>
                      <a:lnTo>
                        <a:pt x="39" y="48"/>
                      </a:lnTo>
                      <a:lnTo>
                        <a:pt x="43" y="35"/>
                      </a:lnTo>
                      <a:lnTo>
                        <a:pt x="47" y="25"/>
                      </a:lnTo>
                      <a:lnTo>
                        <a:pt x="48" y="12"/>
                      </a:lnTo>
                      <a:lnTo>
                        <a:pt x="45" y="0"/>
                      </a:lnTo>
                      <a:lnTo>
                        <a:pt x="34" y="2"/>
                      </a:lnTo>
                      <a:lnTo>
                        <a:pt x="36" y="12"/>
                      </a:lnTo>
                      <a:lnTo>
                        <a:pt x="35" y="23"/>
                      </a:lnTo>
                      <a:lnTo>
                        <a:pt x="34" y="33"/>
                      </a:lnTo>
                      <a:lnTo>
                        <a:pt x="29" y="43"/>
                      </a:lnTo>
                      <a:lnTo>
                        <a:pt x="23" y="53"/>
                      </a:lnTo>
                      <a:lnTo>
                        <a:pt x="16" y="62"/>
                      </a:lnTo>
                      <a:lnTo>
                        <a:pt x="8" y="71"/>
                      </a:lnTo>
                      <a:lnTo>
                        <a:pt x="0" y="80"/>
                      </a:lnTo>
                      <a:lnTo>
                        <a:pt x="0" y="79"/>
                      </a:lnTo>
                      <a:lnTo>
                        <a:pt x="7" y="88"/>
                      </a:lnTo>
                      <a:close/>
                    </a:path>
                  </a:pathLst>
                </a:custGeom>
                <a:solidFill>
                  <a:srgbClr val="000000"/>
                </a:solidFill>
                <a:ln w="9525">
                  <a:noFill/>
                  <a:round/>
                </a:ln>
              </p:spPr>
              <p:txBody>
                <a:bodyPr/>
                <a:lstStyle/>
                <a:p>
                  <a:endParaRPr lang="zh-CN" altLang="en-US"/>
                </a:p>
              </p:txBody>
            </p:sp>
            <p:sp>
              <p:nvSpPr>
                <p:cNvPr id="17626" name="Freeform 903"/>
                <p:cNvSpPr/>
                <p:nvPr/>
              </p:nvSpPr>
              <p:spPr bwMode="auto">
                <a:xfrm>
                  <a:off x="2630" y="1715"/>
                  <a:ext cx="129" cy="181"/>
                </a:xfrm>
                <a:custGeom>
                  <a:avLst/>
                  <a:gdLst>
                    <a:gd name="T0" fmla="*/ 1 w 256"/>
                    <a:gd name="T1" fmla="*/ 0 h 363"/>
                    <a:gd name="T2" fmla="*/ 1 w 256"/>
                    <a:gd name="T3" fmla="*/ 0 h 363"/>
                    <a:gd name="T4" fmla="*/ 1 w 256"/>
                    <a:gd name="T5" fmla="*/ 0 h 363"/>
                    <a:gd name="T6" fmla="*/ 1 w 256"/>
                    <a:gd name="T7" fmla="*/ 0 h 363"/>
                    <a:gd name="T8" fmla="*/ 1 w 256"/>
                    <a:gd name="T9" fmla="*/ 0 h 363"/>
                    <a:gd name="T10" fmla="*/ 1 w 256"/>
                    <a:gd name="T11" fmla="*/ 0 h 363"/>
                    <a:gd name="T12" fmla="*/ 1 w 256"/>
                    <a:gd name="T13" fmla="*/ 0 h 363"/>
                    <a:gd name="T14" fmla="*/ 1 w 256"/>
                    <a:gd name="T15" fmla="*/ 0 h 363"/>
                    <a:gd name="T16" fmla="*/ 1 w 256"/>
                    <a:gd name="T17" fmla="*/ 0 h 363"/>
                    <a:gd name="T18" fmla="*/ 1 w 256"/>
                    <a:gd name="T19" fmla="*/ 0 h 363"/>
                    <a:gd name="T20" fmla="*/ 1 w 256"/>
                    <a:gd name="T21" fmla="*/ 0 h 363"/>
                    <a:gd name="T22" fmla="*/ 1 w 256"/>
                    <a:gd name="T23" fmla="*/ 0 h 363"/>
                    <a:gd name="T24" fmla="*/ 1 w 256"/>
                    <a:gd name="T25" fmla="*/ 0 h 363"/>
                    <a:gd name="T26" fmla="*/ 1 w 256"/>
                    <a:gd name="T27" fmla="*/ 0 h 363"/>
                    <a:gd name="T28" fmla="*/ 1 w 256"/>
                    <a:gd name="T29" fmla="*/ 0 h 363"/>
                    <a:gd name="T30" fmla="*/ 1 w 256"/>
                    <a:gd name="T31" fmla="*/ 0 h 363"/>
                    <a:gd name="T32" fmla="*/ 1 w 256"/>
                    <a:gd name="T33" fmla="*/ 0 h 363"/>
                    <a:gd name="T34" fmla="*/ 1 w 256"/>
                    <a:gd name="T35" fmla="*/ 0 h 363"/>
                    <a:gd name="T36" fmla="*/ 1 w 256"/>
                    <a:gd name="T37" fmla="*/ 0 h 363"/>
                    <a:gd name="T38" fmla="*/ 1 w 256"/>
                    <a:gd name="T39" fmla="*/ 0 h 363"/>
                    <a:gd name="T40" fmla="*/ 1 w 256"/>
                    <a:gd name="T41" fmla="*/ 0 h 363"/>
                    <a:gd name="T42" fmla="*/ 1 w 256"/>
                    <a:gd name="T43" fmla="*/ 0 h 363"/>
                    <a:gd name="T44" fmla="*/ 1 w 256"/>
                    <a:gd name="T45" fmla="*/ 0 h 363"/>
                    <a:gd name="T46" fmla="*/ 1 w 256"/>
                    <a:gd name="T47" fmla="*/ 0 h 363"/>
                    <a:gd name="T48" fmla="*/ 1 w 256"/>
                    <a:gd name="T49" fmla="*/ 0 h 363"/>
                    <a:gd name="T50" fmla="*/ 0 w 256"/>
                    <a:gd name="T51" fmla="*/ 0 h 363"/>
                    <a:gd name="T52" fmla="*/ 1 w 256"/>
                    <a:gd name="T53" fmla="*/ 0 h 363"/>
                    <a:gd name="T54" fmla="*/ 1 w 256"/>
                    <a:gd name="T55" fmla="*/ 0 h 363"/>
                    <a:gd name="T56" fmla="*/ 1 w 256"/>
                    <a:gd name="T57" fmla="*/ 0 h 363"/>
                    <a:gd name="T58" fmla="*/ 1 w 256"/>
                    <a:gd name="T59" fmla="*/ 0 h 363"/>
                    <a:gd name="T60" fmla="*/ 1 w 256"/>
                    <a:gd name="T61" fmla="*/ 0 h 363"/>
                    <a:gd name="T62" fmla="*/ 1 w 256"/>
                    <a:gd name="T63" fmla="*/ 0 h 363"/>
                    <a:gd name="T64" fmla="*/ 1 w 256"/>
                    <a:gd name="T65" fmla="*/ 0 h 363"/>
                    <a:gd name="T66" fmla="*/ 1 w 256"/>
                    <a:gd name="T67" fmla="*/ 0 h 3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6"/>
                    <a:gd name="T103" fmla="*/ 0 h 363"/>
                    <a:gd name="T104" fmla="*/ 256 w 256"/>
                    <a:gd name="T105" fmla="*/ 363 h 36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6" h="363">
                      <a:moveTo>
                        <a:pt x="108" y="0"/>
                      </a:moveTo>
                      <a:lnTo>
                        <a:pt x="139" y="4"/>
                      </a:lnTo>
                      <a:lnTo>
                        <a:pt x="166" y="14"/>
                      </a:lnTo>
                      <a:lnTo>
                        <a:pt x="191" y="31"/>
                      </a:lnTo>
                      <a:lnTo>
                        <a:pt x="213" y="53"/>
                      </a:lnTo>
                      <a:lnTo>
                        <a:pt x="231" y="81"/>
                      </a:lnTo>
                      <a:lnTo>
                        <a:pt x="245" y="112"/>
                      </a:lnTo>
                      <a:lnTo>
                        <a:pt x="253" y="145"/>
                      </a:lnTo>
                      <a:lnTo>
                        <a:pt x="256" y="182"/>
                      </a:lnTo>
                      <a:lnTo>
                        <a:pt x="253" y="217"/>
                      </a:lnTo>
                      <a:lnTo>
                        <a:pt x="245" y="251"/>
                      </a:lnTo>
                      <a:lnTo>
                        <a:pt x="231" y="282"/>
                      </a:lnTo>
                      <a:lnTo>
                        <a:pt x="213" y="308"/>
                      </a:lnTo>
                      <a:lnTo>
                        <a:pt x="191" y="330"/>
                      </a:lnTo>
                      <a:lnTo>
                        <a:pt x="166" y="347"/>
                      </a:lnTo>
                      <a:lnTo>
                        <a:pt x="139" y="358"/>
                      </a:lnTo>
                      <a:lnTo>
                        <a:pt x="108" y="361"/>
                      </a:lnTo>
                      <a:lnTo>
                        <a:pt x="100" y="362"/>
                      </a:lnTo>
                      <a:lnTo>
                        <a:pt x="91" y="362"/>
                      </a:lnTo>
                      <a:lnTo>
                        <a:pt x="81" y="363"/>
                      </a:lnTo>
                      <a:lnTo>
                        <a:pt x="70" y="363"/>
                      </a:lnTo>
                      <a:lnTo>
                        <a:pt x="60" y="363"/>
                      </a:lnTo>
                      <a:lnTo>
                        <a:pt x="50" y="362"/>
                      </a:lnTo>
                      <a:lnTo>
                        <a:pt x="40" y="361"/>
                      </a:lnTo>
                      <a:lnTo>
                        <a:pt x="29" y="359"/>
                      </a:lnTo>
                      <a:lnTo>
                        <a:pt x="0" y="23"/>
                      </a:lnTo>
                      <a:lnTo>
                        <a:pt x="13" y="17"/>
                      </a:lnTo>
                      <a:lnTo>
                        <a:pt x="26" y="13"/>
                      </a:lnTo>
                      <a:lnTo>
                        <a:pt x="41" y="9"/>
                      </a:lnTo>
                      <a:lnTo>
                        <a:pt x="54" y="7"/>
                      </a:lnTo>
                      <a:lnTo>
                        <a:pt x="68" y="5"/>
                      </a:lnTo>
                      <a:lnTo>
                        <a:pt x="82" y="2"/>
                      </a:lnTo>
                      <a:lnTo>
                        <a:pt x="95" y="1"/>
                      </a:lnTo>
                      <a:lnTo>
                        <a:pt x="108" y="0"/>
                      </a:lnTo>
                      <a:close/>
                    </a:path>
                  </a:pathLst>
                </a:custGeom>
                <a:solidFill>
                  <a:srgbClr val="FFFFFF"/>
                </a:solidFill>
                <a:ln w="9525">
                  <a:noFill/>
                  <a:round/>
                </a:ln>
              </p:spPr>
              <p:txBody>
                <a:bodyPr/>
                <a:lstStyle/>
                <a:p>
                  <a:endParaRPr lang="zh-CN" altLang="en-US"/>
                </a:p>
              </p:txBody>
            </p:sp>
            <p:sp>
              <p:nvSpPr>
                <p:cNvPr id="17627" name="Freeform 904"/>
                <p:cNvSpPr/>
                <p:nvPr/>
              </p:nvSpPr>
              <p:spPr bwMode="auto">
                <a:xfrm>
                  <a:off x="2684" y="1712"/>
                  <a:ext cx="77" cy="93"/>
                </a:xfrm>
                <a:custGeom>
                  <a:avLst/>
                  <a:gdLst>
                    <a:gd name="T0" fmla="*/ 1 w 154"/>
                    <a:gd name="T1" fmla="*/ 0 h 188"/>
                    <a:gd name="T2" fmla="*/ 1 w 154"/>
                    <a:gd name="T3" fmla="*/ 0 h 188"/>
                    <a:gd name="T4" fmla="*/ 1 w 154"/>
                    <a:gd name="T5" fmla="*/ 0 h 188"/>
                    <a:gd name="T6" fmla="*/ 1 w 154"/>
                    <a:gd name="T7" fmla="*/ 0 h 188"/>
                    <a:gd name="T8" fmla="*/ 1 w 154"/>
                    <a:gd name="T9" fmla="*/ 0 h 188"/>
                    <a:gd name="T10" fmla="*/ 1 w 154"/>
                    <a:gd name="T11" fmla="*/ 0 h 188"/>
                    <a:gd name="T12" fmla="*/ 1 w 154"/>
                    <a:gd name="T13" fmla="*/ 0 h 188"/>
                    <a:gd name="T14" fmla="*/ 1 w 154"/>
                    <a:gd name="T15" fmla="*/ 0 h 188"/>
                    <a:gd name="T16" fmla="*/ 1 w 154"/>
                    <a:gd name="T17" fmla="*/ 0 h 188"/>
                    <a:gd name="T18" fmla="*/ 0 w 154"/>
                    <a:gd name="T19" fmla="*/ 0 h 188"/>
                    <a:gd name="T20" fmla="*/ 0 w 154"/>
                    <a:gd name="T21" fmla="*/ 0 h 188"/>
                    <a:gd name="T22" fmla="*/ 1 w 154"/>
                    <a:gd name="T23" fmla="*/ 0 h 188"/>
                    <a:gd name="T24" fmla="*/ 1 w 154"/>
                    <a:gd name="T25" fmla="*/ 0 h 188"/>
                    <a:gd name="T26" fmla="*/ 1 w 154"/>
                    <a:gd name="T27" fmla="*/ 0 h 188"/>
                    <a:gd name="T28" fmla="*/ 1 w 154"/>
                    <a:gd name="T29" fmla="*/ 0 h 188"/>
                    <a:gd name="T30" fmla="*/ 1 w 154"/>
                    <a:gd name="T31" fmla="*/ 0 h 188"/>
                    <a:gd name="T32" fmla="*/ 1 w 154"/>
                    <a:gd name="T33" fmla="*/ 0 h 188"/>
                    <a:gd name="T34" fmla="*/ 1 w 154"/>
                    <a:gd name="T35" fmla="*/ 0 h 188"/>
                    <a:gd name="T36" fmla="*/ 1 w 154"/>
                    <a:gd name="T37" fmla="*/ 0 h 188"/>
                    <a:gd name="T38" fmla="*/ 1 w 154"/>
                    <a:gd name="T39" fmla="*/ 0 h 188"/>
                    <a:gd name="T40" fmla="*/ 1 w 154"/>
                    <a:gd name="T41" fmla="*/ 0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4"/>
                    <a:gd name="T64" fmla="*/ 0 h 188"/>
                    <a:gd name="T65" fmla="*/ 154 w 154"/>
                    <a:gd name="T66" fmla="*/ 188 h 1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4" h="188">
                      <a:moveTo>
                        <a:pt x="154" y="188"/>
                      </a:moveTo>
                      <a:lnTo>
                        <a:pt x="154" y="188"/>
                      </a:lnTo>
                      <a:lnTo>
                        <a:pt x="150" y="150"/>
                      </a:lnTo>
                      <a:lnTo>
                        <a:pt x="141" y="115"/>
                      </a:lnTo>
                      <a:lnTo>
                        <a:pt x="128" y="84"/>
                      </a:lnTo>
                      <a:lnTo>
                        <a:pt x="109" y="56"/>
                      </a:lnTo>
                      <a:lnTo>
                        <a:pt x="87" y="33"/>
                      </a:lnTo>
                      <a:lnTo>
                        <a:pt x="60" y="15"/>
                      </a:lnTo>
                      <a:lnTo>
                        <a:pt x="32" y="4"/>
                      </a:lnTo>
                      <a:lnTo>
                        <a:pt x="0" y="0"/>
                      </a:lnTo>
                      <a:lnTo>
                        <a:pt x="0" y="12"/>
                      </a:lnTo>
                      <a:lnTo>
                        <a:pt x="30" y="15"/>
                      </a:lnTo>
                      <a:lnTo>
                        <a:pt x="56" y="25"/>
                      </a:lnTo>
                      <a:lnTo>
                        <a:pt x="80" y="42"/>
                      </a:lnTo>
                      <a:lnTo>
                        <a:pt x="100" y="62"/>
                      </a:lnTo>
                      <a:lnTo>
                        <a:pt x="119" y="89"/>
                      </a:lnTo>
                      <a:lnTo>
                        <a:pt x="132" y="120"/>
                      </a:lnTo>
                      <a:lnTo>
                        <a:pt x="139" y="152"/>
                      </a:lnTo>
                      <a:lnTo>
                        <a:pt x="142" y="188"/>
                      </a:lnTo>
                      <a:lnTo>
                        <a:pt x="154" y="188"/>
                      </a:lnTo>
                      <a:close/>
                    </a:path>
                  </a:pathLst>
                </a:custGeom>
                <a:solidFill>
                  <a:srgbClr val="000000"/>
                </a:solidFill>
                <a:ln w="9525">
                  <a:noFill/>
                  <a:round/>
                </a:ln>
              </p:spPr>
              <p:txBody>
                <a:bodyPr/>
                <a:lstStyle/>
                <a:p>
                  <a:endParaRPr lang="zh-CN" altLang="en-US"/>
                </a:p>
              </p:txBody>
            </p:sp>
            <p:sp>
              <p:nvSpPr>
                <p:cNvPr id="17628" name="Freeform 905"/>
                <p:cNvSpPr/>
                <p:nvPr/>
              </p:nvSpPr>
              <p:spPr bwMode="auto">
                <a:xfrm>
                  <a:off x="2682" y="1805"/>
                  <a:ext cx="79" cy="93"/>
                </a:xfrm>
                <a:custGeom>
                  <a:avLst/>
                  <a:gdLst>
                    <a:gd name="T0" fmla="*/ 0 w 159"/>
                    <a:gd name="T1" fmla="*/ 1 h 185"/>
                    <a:gd name="T2" fmla="*/ 0 w 159"/>
                    <a:gd name="T3" fmla="*/ 1 h 185"/>
                    <a:gd name="T4" fmla="*/ 0 w 159"/>
                    <a:gd name="T5" fmla="*/ 1 h 185"/>
                    <a:gd name="T6" fmla="*/ 0 w 159"/>
                    <a:gd name="T7" fmla="*/ 1 h 185"/>
                    <a:gd name="T8" fmla="*/ 0 w 159"/>
                    <a:gd name="T9" fmla="*/ 1 h 185"/>
                    <a:gd name="T10" fmla="*/ 0 w 159"/>
                    <a:gd name="T11" fmla="*/ 1 h 185"/>
                    <a:gd name="T12" fmla="*/ 0 w 159"/>
                    <a:gd name="T13" fmla="*/ 1 h 185"/>
                    <a:gd name="T14" fmla="*/ 0 w 159"/>
                    <a:gd name="T15" fmla="*/ 1 h 185"/>
                    <a:gd name="T16" fmla="*/ 0 w 159"/>
                    <a:gd name="T17" fmla="*/ 1 h 185"/>
                    <a:gd name="T18" fmla="*/ 0 w 159"/>
                    <a:gd name="T19" fmla="*/ 0 h 185"/>
                    <a:gd name="T20" fmla="*/ 0 w 159"/>
                    <a:gd name="T21" fmla="*/ 0 h 185"/>
                    <a:gd name="T22" fmla="*/ 0 w 159"/>
                    <a:gd name="T23" fmla="*/ 1 h 185"/>
                    <a:gd name="T24" fmla="*/ 0 w 159"/>
                    <a:gd name="T25" fmla="*/ 1 h 185"/>
                    <a:gd name="T26" fmla="*/ 0 w 159"/>
                    <a:gd name="T27" fmla="*/ 1 h 185"/>
                    <a:gd name="T28" fmla="*/ 0 w 159"/>
                    <a:gd name="T29" fmla="*/ 1 h 185"/>
                    <a:gd name="T30" fmla="*/ 0 w 159"/>
                    <a:gd name="T31" fmla="*/ 1 h 185"/>
                    <a:gd name="T32" fmla="*/ 0 w 159"/>
                    <a:gd name="T33" fmla="*/ 1 h 185"/>
                    <a:gd name="T34" fmla="*/ 0 w 159"/>
                    <a:gd name="T35" fmla="*/ 1 h 185"/>
                    <a:gd name="T36" fmla="*/ 0 w 159"/>
                    <a:gd name="T37" fmla="*/ 1 h 185"/>
                    <a:gd name="T38" fmla="*/ 0 w 159"/>
                    <a:gd name="T39" fmla="*/ 1 h 185"/>
                    <a:gd name="T40" fmla="*/ 0 w 159"/>
                    <a:gd name="T41" fmla="*/ 1 h 185"/>
                    <a:gd name="T42" fmla="*/ 0 w 159"/>
                    <a:gd name="T43" fmla="*/ 1 h 185"/>
                    <a:gd name="T44" fmla="*/ 0 w 159"/>
                    <a:gd name="T45" fmla="*/ 1 h 185"/>
                    <a:gd name="T46" fmla="*/ 0 w 159"/>
                    <a:gd name="T47" fmla="*/ 1 h 185"/>
                    <a:gd name="T48" fmla="*/ 0 w 159"/>
                    <a:gd name="T49" fmla="*/ 1 h 185"/>
                    <a:gd name="T50" fmla="*/ 0 w 159"/>
                    <a:gd name="T51" fmla="*/ 1 h 1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185"/>
                    <a:gd name="T80" fmla="*/ 159 w 159"/>
                    <a:gd name="T81" fmla="*/ 185 h 1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185">
                      <a:moveTo>
                        <a:pt x="6" y="185"/>
                      </a:moveTo>
                      <a:lnTo>
                        <a:pt x="5" y="185"/>
                      </a:lnTo>
                      <a:lnTo>
                        <a:pt x="37" y="181"/>
                      </a:lnTo>
                      <a:lnTo>
                        <a:pt x="65" y="170"/>
                      </a:lnTo>
                      <a:lnTo>
                        <a:pt x="92" y="153"/>
                      </a:lnTo>
                      <a:lnTo>
                        <a:pt x="114" y="130"/>
                      </a:lnTo>
                      <a:lnTo>
                        <a:pt x="133" y="102"/>
                      </a:lnTo>
                      <a:lnTo>
                        <a:pt x="146" y="71"/>
                      </a:lnTo>
                      <a:lnTo>
                        <a:pt x="155" y="37"/>
                      </a:lnTo>
                      <a:lnTo>
                        <a:pt x="159" y="0"/>
                      </a:lnTo>
                      <a:lnTo>
                        <a:pt x="147" y="0"/>
                      </a:lnTo>
                      <a:lnTo>
                        <a:pt x="144" y="34"/>
                      </a:lnTo>
                      <a:lnTo>
                        <a:pt x="137" y="66"/>
                      </a:lnTo>
                      <a:lnTo>
                        <a:pt x="124" y="97"/>
                      </a:lnTo>
                      <a:lnTo>
                        <a:pt x="105" y="123"/>
                      </a:lnTo>
                      <a:lnTo>
                        <a:pt x="85" y="143"/>
                      </a:lnTo>
                      <a:lnTo>
                        <a:pt x="61" y="161"/>
                      </a:lnTo>
                      <a:lnTo>
                        <a:pt x="35" y="170"/>
                      </a:lnTo>
                      <a:lnTo>
                        <a:pt x="5" y="173"/>
                      </a:lnTo>
                      <a:lnTo>
                        <a:pt x="4" y="173"/>
                      </a:lnTo>
                      <a:lnTo>
                        <a:pt x="5" y="173"/>
                      </a:lnTo>
                      <a:lnTo>
                        <a:pt x="2" y="176"/>
                      </a:lnTo>
                      <a:lnTo>
                        <a:pt x="0" y="179"/>
                      </a:lnTo>
                      <a:lnTo>
                        <a:pt x="2" y="183"/>
                      </a:lnTo>
                      <a:lnTo>
                        <a:pt x="5" y="185"/>
                      </a:lnTo>
                      <a:lnTo>
                        <a:pt x="6" y="185"/>
                      </a:lnTo>
                      <a:close/>
                    </a:path>
                  </a:pathLst>
                </a:custGeom>
                <a:solidFill>
                  <a:srgbClr val="000000"/>
                </a:solidFill>
                <a:ln w="9525">
                  <a:noFill/>
                  <a:round/>
                </a:ln>
              </p:spPr>
              <p:txBody>
                <a:bodyPr/>
                <a:lstStyle/>
                <a:p>
                  <a:endParaRPr lang="zh-CN" altLang="en-US"/>
                </a:p>
              </p:txBody>
            </p:sp>
            <p:sp>
              <p:nvSpPr>
                <p:cNvPr id="17629" name="Freeform 906"/>
                <p:cNvSpPr/>
                <p:nvPr/>
              </p:nvSpPr>
              <p:spPr bwMode="auto">
                <a:xfrm>
                  <a:off x="2642" y="1891"/>
                  <a:ext cx="43" cy="8"/>
                </a:xfrm>
                <a:custGeom>
                  <a:avLst/>
                  <a:gdLst>
                    <a:gd name="T0" fmla="*/ 0 w 85"/>
                    <a:gd name="T1" fmla="*/ 1 h 16"/>
                    <a:gd name="T2" fmla="*/ 1 w 85"/>
                    <a:gd name="T3" fmla="*/ 1 h 16"/>
                    <a:gd name="T4" fmla="*/ 1 w 85"/>
                    <a:gd name="T5" fmla="*/ 1 h 16"/>
                    <a:gd name="T6" fmla="*/ 1 w 85"/>
                    <a:gd name="T7" fmla="*/ 1 h 16"/>
                    <a:gd name="T8" fmla="*/ 1 w 85"/>
                    <a:gd name="T9" fmla="*/ 1 h 16"/>
                    <a:gd name="T10" fmla="*/ 1 w 85"/>
                    <a:gd name="T11" fmla="*/ 1 h 16"/>
                    <a:gd name="T12" fmla="*/ 1 w 85"/>
                    <a:gd name="T13" fmla="*/ 1 h 16"/>
                    <a:gd name="T14" fmla="*/ 1 w 85"/>
                    <a:gd name="T15" fmla="*/ 1 h 16"/>
                    <a:gd name="T16" fmla="*/ 1 w 85"/>
                    <a:gd name="T17" fmla="*/ 1 h 16"/>
                    <a:gd name="T18" fmla="*/ 1 w 85"/>
                    <a:gd name="T19" fmla="*/ 1 h 16"/>
                    <a:gd name="T20" fmla="*/ 1 w 85"/>
                    <a:gd name="T21" fmla="*/ 1 h 16"/>
                    <a:gd name="T22" fmla="*/ 1 w 85"/>
                    <a:gd name="T23" fmla="*/ 1 h 16"/>
                    <a:gd name="T24" fmla="*/ 1 w 85"/>
                    <a:gd name="T25" fmla="*/ 1 h 16"/>
                    <a:gd name="T26" fmla="*/ 1 w 85"/>
                    <a:gd name="T27" fmla="*/ 1 h 16"/>
                    <a:gd name="T28" fmla="*/ 1 w 85"/>
                    <a:gd name="T29" fmla="*/ 1 h 16"/>
                    <a:gd name="T30" fmla="*/ 1 w 85"/>
                    <a:gd name="T31" fmla="*/ 1 h 16"/>
                    <a:gd name="T32" fmla="*/ 1 w 85"/>
                    <a:gd name="T33" fmla="*/ 1 h 16"/>
                    <a:gd name="T34" fmla="*/ 1 w 85"/>
                    <a:gd name="T35" fmla="*/ 1 h 16"/>
                    <a:gd name="T36" fmla="*/ 1 w 85"/>
                    <a:gd name="T37" fmla="*/ 0 h 16"/>
                    <a:gd name="T38" fmla="*/ 1 w 85"/>
                    <a:gd name="T39" fmla="*/ 1 h 16"/>
                    <a:gd name="T40" fmla="*/ 1 w 85"/>
                    <a:gd name="T41" fmla="*/ 0 h 16"/>
                    <a:gd name="T42" fmla="*/ 1 w 85"/>
                    <a:gd name="T43" fmla="*/ 1 h 16"/>
                    <a:gd name="T44" fmla="*/ 1 w 85"/>
                    <a:gd name="T45" fmla="*/ 1 h 16"/>
                    <a:gd name="T46" fmla="*/ 1 w 85"/>
                    <a:gd name="T47" fmla="*/ 1 h 16"/>
                    <a:gd name="T48" fmla="*/ 1 w 85"/>
                    <a:gd name="T49" fmla="*/ 1 h 16"/>
                    <a:gd name="T50" fmla="*/ 0 w 85"/>
                    <a:gd name="T51" fmla="*/ 1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5"/>
                    <a:gd name="T79" fmla="*/ 0 h 16"/>
                    <a:gd name="T80" fmla="*/ 85 w 85"/>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5" h="16">
                      <a:moveTo>
                        <a:pt x="0" y="6"/>
                      </a:moveTo>
                      <a:lnTo>
                        <a:pt x="4" y="12"/>
                      </a:lnTo>
                      <a:lnTo>
                        <a:pt x="14" y="14"/>
                      </a:lnTo>
                      <a:lnTo>
                        <a:pt x="25" y="15"/>
                      </a:lnTo>
                      <a:lnTo>
                        <a:pt x="36" y="16"/>
                      </a:lnTo>
                      <a:lnTo>
                        <a:pt x="46" y="16"/>
                      </a:lnTo>
                      <a:lnTo>
                        <a:pt x="57" y="16"/>
                      </a:lnTo>
                      <a:lnTo>
                        <a:pt x="67" y="15"/>
                      </a:lnTo>
                      <a:lnTo>
                        <a:pt x="76" y="15"/>
                      </a:lnTo>
                      <a:lnTo>
                        <a:pt x="85" y="14"/>
                      </a:lnTo>
                      <a:lnTo>
                        <a:pt x="83" y="2"/>
                      </a:lnTo>
                      <a:lnTo>
                        <a:pt x="76" y="4"/>
                      </a:lnTo>
                      <a:lnTo>
                        <a:pt x="67" y="4"/>
                      </a:lnTo>
                      <a:lnTo>
                        <a:pt x="57" y="5"/>
                      </a:lnTo>
                      <a:lnTo>
                        <a:pt x="46" y="5"/>
                      </a:lnTo>
                      <a:lnTo>
                        <a:pt x="36" y="5"/>
                      </a:lnTo>
                      <a:lnTo>
                        <a:pt x="27" y="4"/>
                      </a:lnTo>
                      <a:lnTo>
                        <a:pt x="17" y="2"/>
                      </a:lnTo>
                      <a:lnTo>
                        <a:pt x="6" y="0"/>
                      </a:lnTo>
                      <a:lnTo>
                        <a:pt x="11" y="6"/>
                      </a:lnTo>
                      <a:lnTo>
                        <a:pt x="6" y="0"/>
                      </a:lnTo>
                      <a:lnTo>
                        <a:pt x="2" y="1"/>
                      </a:lnTo>
                      <a:lnTo>
                        <a:pt x="1" y="5"/>
                      </a:lnTo>
                      <a:lnTo>
                        <a:pt x="1" y="9"/>
                      </a:lnTo>
                      <a:lnTo>
                        <a:pt x="4" y="12"/>
                      </a:lnTo>
                      <a:lnTo>
                        <a:pt x="0" y="6"/>
                      </a:lnTo>
                      <a:close/>
                    </a:path>
                  </a:pathLst>
                </a:custGeom>
                <a:solidFill>
                  <a:srgbClr val="000000"/>
                </a:solidFill>
                <a:ln w="9525">
                  <a:noFill/>
                  <a:round/>
                </a:ln>
              </p:spPr>
              <p:txBody>
                <a:bodyPr/>
                <a:lstStyle/>
                <a:p>
                  <a:endParaRPr lang="zh-CN" altLang="en-US"/>
                </a:p>
              </p:txBody>
            </p:sp>
            <p:sp>
              <p:nvSpPr>
                <p:cNvPr id="17630" name="Freeform 907"/>
                <p:cNvSpPr/>
                <p:nvPr/>
              </p:nvSpPr>
              <p:spPr bwMode="auto">
                <a:xfrm>
                  <a:off x="2627" y="1723"/>
                  <a:ext cx="21" cy="171"/>
                </a:xfrm>
                <a:custGeom>
                  <a:avLst/>
                  <a:gdLst>
                    <a:gd name="T0" fmla="*/ 1 w 41"/>
                    <a:gd name="T1" fmla="*/ 1 h 342"/>
                    <a:gd name="T2" fmla="*/ 0 w 41"/>
                    <a:gd name="T3" fmla="*/ 1 h 342"/>
                    <a:gd name="T4" fmla="*/ 1 w 41"/>
                    <a:gd name="T5" fmla="*/ 1 h 342"/>
                    <a:gd name="T6" fmla="*/ 1 w 41"/>
                    <a:gd name="T7" fmla="*/ 1 h 342"/>
                    <a:gd name="T8" fmla="*/ 1 w 41"/>
                    <a:gd name="T9" fmla="*/ 1 h 342"/>
                    <a:gd name="T10" fmla="*/ 1 w 41"/>
                    <a:gd name="T11" fmla="*/ 1 h 342"/>
                    <a:gd name="T12" fmla="*/ 1 w 41"/>
                    <a:gd name="T13" fmla="*/ 1 h 342"/>
                    <a:gd name="T14" fmla="*/ 1 w 41"/>
                    <a:gd name="T15" fmla="*/ 1 h 342"/>
                    <a:gd name="T16" fmla="*/ 1 w 41"/>
                    <a:gd name="T17" fmla="*/ 0 h 342"/>
                    <a:gd name="T18" fmla="*/ 1 w 41"/>
                    <a:gd name="T19" fmla="*/ 1 h 342"/>
                    <a:gd name="T20" fmla="*/ 0 w 41"/>
                    <a:gd name="T21" fmla="*/ 1 h 342"/>
                    <a:gd name="T22" fmla="*/ 1 w 41"/>
                    <a:gd name="T23" fmla="*/ 1 h 3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342"/>
                    <a:gd name="T38" fmla="*/ 41 w 41"/>
                    <a:gd name="T39" fmla="*/ 342 h 3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342">
                      <a:moveTo>
                        <a:pt x="3" y="2"/>
                      </a:moveTo>
                      <a:lnTo>
                        <a:pt x="0" y="6"/>
                      </a:lnTo>
                      <a:lnTo>
                        <a:pt x="30" y="342"/>
                      </a:lnTo>
                      <a:lnTo>
                        <a:pt x="41" y="342"/>
                      </a:lnTo>
                      <a:lnTo>
                        <a:pt x="11" y="6"/>
                      </a:lnTo>
                      <a:lnTo>
                        <a:pt x="8" y="11"/>
                      </a:lnTo>
                      <a:lnTo>
                        <a:pt x="11" y="6"/>
                      </a:lnTo>
                      <a:lnTo>
                        <a:pt x="9" y="3"/>
                      </a:lnTo>
                      <a:lnTo>
                        <a:pt x="6" y="0"/>
                      </a:lnTo>
                      <a:lnTo>
                        <a:pt x="2" y="3"/>
                      </a:lnTo>
                      <a:lnTo>
                        <a:pt x="0" y="6"/>
                      </a:lnTo>
                      <a:lnTo>
                        <a:pt x="3" y="2"/>
                      </a:lnTo>
                      <a:close/>
                    </a:path>
                  </a:pathLst>
                </a:custGeom>
                <a:solidFill>
                  <a:srgbClr val="000000"/>
                </a:solidFill>
                <a:ln w="9525">
                  <a:noFill/>
                  <a:round/>
                </a:ln>
              </p:spPr>
              <p:txBody>
                <a:bodyPr/>
                <a:lstStyle/>
                <a:p>
                  <a:endParaRPr lang="zh-CN" altLang="en-US"/>
                </a:p>
              </p:txBody>
            </p:sp>
            <p:sp>
              <p:nvSpPr>
                <p:cNvPr id="17631" name="Freeform 908"/>
                <p:cNvSpPr/>
                <p:nvPr/>
              </p:nvSpPr>
              <p:spPr bwMode="auto">
                <a:xfrm>
                  <a:off x="2629" y="1712"/>
                  <a:ext cx="58" cy="16"/>
                </a:xfrm>
                <a:custGeom>
                  <a:avLst/>
                  <a:gdLst>
                    <a:gd name="T0" fmla="*/ 0 w 117"/>
                    <a:gd name="T1" fmla="*/ 0 h 34"/>
                    <a:gd name="T2" fmla="*/ 0 w 117"/>
                    <a:gd name="T3" fmla="*/ 0 h 34"/>
                    <a:gd name="T4" fmla="*/ 0 w 117"/>
                    <a:gd name="T5" fmla="*/ 0 h 34"/>
                    <a:gd name="T6" fmla="*/ 0 w 117"/>
                    <a:gd name="T7" fmla="*/ 0 h 34"/>
                    <a:gd name="T8" fmla="*/ 0 w 117"/>
                    <a:gd name="T9" fmla="*/ 0 h 34"/>
                    <a:gd name="T10" fmla="*/ 0 w 117"/>
                    <a:gd name="T11" fmla="*/ 0 h 34"/>
                    <a:gd name="T12" fmla="*/ 0 w 117"/>
                    <a:gd name="T13" fmla="*/ 0 h 34"/>
                    <a:gd name="T14" fmla="*/ 0 w 117"/>
                    <a:gd name="T15" fmla="*/ 0 h 34"/>
                    <a:gd name="T16" fmla="*/ 0 w 117"/>
                    <a:gd name="T17" fmla="*/ 0 h 34"/>
                    <a:gd name="T18" fmla="*/ 0 w 117"/>
                    <a:gd name="T19" fmla="*/ 0 h 34"/>
                    <a:gd name="T20" fmla="*/ 0 w 117"/>
                    <a:gd name="T21" fmla="*/ 0 h 34"/>
                    <a:gd name="T22" fmla="*/ 0 w 117"/>
                    <a:gd name="T23" fmla="*/ 0 h 34"/>
                    <a:gd name="T24" fmla="*/ 0 w 117"/>
                    <a:gd name="T25" fmla="*/ 0 h 34"/>
                    <a:gd name="T26" fmla="*/ 0 w 117"/>
                    <a:gd name="T27" fmla="*/ 0 h 34"/>
                    <a:gd name="T28" fmla="*/ 0 w 117"/>
                    <a:gd name="T29" fmla="*/ 0 h 34"/>
                    <a:gd name="T30" fmla="*/ 0 w 117"/>
                    <a:gd name="T31" fmla="*/ 0 h 34"/>
                    <a:gd name="T32" fmla="*/ 0 w 117"/>
                    <a:gd name="T33" fmla="*/ 0 h 34"/>
                    <a:gd name="T34" fmla="*/ 0 w 117"/>
                    <a:gd name="T35" fmla="*/ 0 h 34"/>
                    <a:gd name="T36" fmla="*/ 0 w 117"/>
                    <a:gd name="T37" fmla="*/ 0 h 34"/>
                    <a:gd name="T38" fmla="*/ 0 w 117"/>
                    <a:gd name="T39" fmla="*/ 0 h 34"/>
                    <a:gd name="T40" fmla="*/ 0 w 117"/>
                    <a:gd name="T41" fmla="*/ 0 h 34"/>
                    <a:gd name="T42" fmla="*/ 0 w 117"/>
                    <a:gd name="T43" fmla="*/ 0 h 34"/>
                    <a:gd name="T44" fmla="*/ 0 w 117"/>
                    <a:gd name="T45" fmla="*/ 0 h 34"/>
                    <a:gd name="T46" fmla="*/ 0 w 117"/>
                    <a:gd name="T47" fmla="*/ 0 h 34"/>
                    <a:gd name="T48" fmla="*/ 0 w 117"/>
                    <a:gd name="T49" fmla="*/ 0 h 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7"/>
                    <a:gd name="T76" fmla="*/ 0 h 34"/>
                    <a:gd name="T77" fmla="*/ 117 w 117"/>
                    <a:gd name="T78" fmla="*/ 34 h 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7" h="34">
                      <a:moveTo>
                        <a:pt x="111" y="0"/>
                      </a:moveTo>
                      <a:lnTo>
                        <a:pt x="111" y="0"/>
                      </a:lnTo>
                      <a:lnTo>
                        <a:pt x="98" y="2"/>
                      </a:lnTo>
                      <a:lnTo>
                        <a:pt x="84" y="3"/>
                      </a:lnTo>
                      <a:lnTo>
                        <a:pt x="70" y="5"/>
                      </a:lnTo>
                      <a:lnTo>
                        <a:pt x="56" y="7"/>
                      </a:lnTo>
                      <a:lnTo>
                        <a:pt x="43" y="10"/>
                      </a:lnTo>
                      <a:lnTo>
                        <a:pt x="28" y="13"/>
                      </a:lnTo>
                      <a:lnTo>
                        <a:pt x="14" y="19"/>
                      </a:lnTo>
                      <a:lnTo>
                        <a:pt x="0" y="25"/>
                      </a:lnTo>
                      <a:lnTo>
                        <a:pt x="5" y="34"/>
                      </a:lnTo>
                      <a:lnTo>
                        <a:pt x="19" y="28"/>
                      </a:lnTo>
                      <a:lnTo>
                        <a:pt x="30" y="25"/>
                      </a:lnTo>
                      <a:lnTo>
                        <a:pt x="45" y="21"/>
                      </a:lnTo>
                      <a:lnTo>
                        <a:pt x="59" y="19"/>
                      </a:lnTo>
                      <a:lnTo>
                        <a:pt x="72" y="16"/>
                      </a:lnTo>
                      <a:lnTo>
                        <a:pt x="86" y="14"/>
                      </a:lnTo>
                      <a:lnTo>
                        <a:pt x="98" y="13"/>
                      </a:lnTo>
                      <a:lnTo>
                        <a:pt x="111" y="12"/>
                      </a:lnTo>
                      <a:lnTo>
                        <a:pt x="114" y="10"/>
                      </a:lnTo>
                      <a:lnTo>
                        <a:pt x="117" y="6"/>
                      </a:lnTo>
                      <a:lnTo>
                        <a:pt x="114" y="3"/>
                      </a:lnTo>
                      <a:lnTo>
                        <a:pt x="111" y="0"/>
                      </a:lnTo>
                      <a:close/>
                    </a:path>
                  </a:pathLst>
                </a:custGeom>
                <a:solidFill>
                  <a:srgbClr val="000000"/>
                </a:solidFill>
                <a:ln w="9525">
                  <a:noFill/>
                  <a:round/>
                </a:ln>
              </p:spPr>
              <p:txBody>
                <a:bodyPr/>
                <a:lstStyle/>
                <a:p>
                  <a:endParaRPr lang="zh-CN" altLang="en-US"/>
                </a:p>
              </p:txBody>
            </p:sp>
            <p:sp>
              <p:nvSpPr>
                <p:cNvPr id="17632" name="Freeform 909"/>
                <p:cNvSpPr/>
                <p:nvPr/>
              </p:nvSpPr>
              <p:spPr bwMode="auto">
                <a:xfrm>
                  <a:off x="2577" y="1724"/>
                  <a:ext cx="139" cy="170"/>
                </a:xfrm>
                <a:custGeom>
                  <a:avLst/>
                  <a:gdLst>
                    <a:gd name="T0" fmla="*/ 1 w 278"/>
                    <a:gd name="T1" fmla="*/ 0 h 341"/>
                    <a:gd name="T2" fmla="*/ 1 w 278"/>
                    <a:gd name="T3" fmla="*/ 0 h 341"/>
                    <a:gd name="T4" fmla="*/ 1 w 278"/>
                    <a:gd name="T5" fmla="*/ 0 h 341"/>
                    <a:gd name="T6" fmla="*/ 1 w 278"/>
                    <a:gd name="T7" fmla="*/ 0 h 341"/>
                    <a:gd name="T8" fmla="*/ 1 w 278"/>
                    <a:gd name="T9" fmla="*/ 0 h 341"/>
                    <a:gd name="T10" fmla="*/ 1 w 278"/>
                    <a:gd name="T11" fmla="*/ 0 h 341"/>
                    <a:gd name="T12" fmla="*/ 1 w 278"/>
                    <a:gd name="T13" fmla="*/ 0 h 341"/>
                    <a:gd name="T14" fmla="*/ 1 w 278"/>
                    <a:gd name="T15" fmla="*/ 0 h 341"/>
                    <a:gd name="T16" fmla="*/ 1 w 278"/>
                    <a:gd name="T17" fmla="*/ 0 h 341"/>
                    <a:gd name="T18" fmla="*/ 1 w 278"/>
                    <a:gd name="T19" fmla="*/ 0 h 341"/>
                    <a:gd name="T20" fmla="*/ 1 w 278"/>
                    <a:gd name="T21" fmla="*/ 0 h 341"/>
                    <a:gd name="T22" fmla="*/ 1 w 278"/>
                    <a:gd name="T23" fmla="*/ 0 h 341"/>
                    <a:gd name="T24" fmla="*/ 1 w 278"/>
                    <a:gd name="T25" fmla="*/ 0 h 341"/>
                    <a:gd name="T26" fmla="*/ 1 w 278"/>
                    <a:gd name="T27" fmla="*/ 0 h 341"/>
                    <a:gd name="T28" fmla="*/ 1 w 278"/>
                    <a:gd name="T29" fmla="*/ 0 h 341"/>
                    <a:gd name="T30" fmla="*/ 1 w 278"/>
                    <a:gd name="T31" fmla="*/ 0 h 341"/>
                    <a:gd name="T32" fmla="*/ 1 w 278"/>
                    <a:gd name="T33" fmla="*/ 0 h 341"/>
                    <a:gd name="T34" fmla="*/ 1 w 278"/>
                    <a:gd name="T35" fmla="*/ 0 h 341"/>
                    <a:gd name="T36" fmla="*/ 1 w 278"/>
                    <a:gd name="T37" fmla="*/ 0 h 341"/>
                    <a:gd name="T38" fmla="*/ 1 w 278"/>
                    <a:gd name="T39" fmla="*/ 0 h 341"/>
                    <a:gd name="T40" fmla="*/ 1 w 278"/>
                    <a:gd name="T41" fmla="*/ 0 h 341"/>
                    <a:gd name="T42" fmla="*/ 1 w 278"/>
                    <a:gd name="T43" fmla="*/ 0 h 341"/>
                    <a:gd name="T44" fmla="*/ 1 w 278"/>
                    <a:gd name="T45" fmla="*/ 0 h 341"/>
                    <a:gd name="T46" fmla="*/ 1 w 278"/>
                    <a:gd name="T47" fmla="*/ 0 h 341"/>
                    <a:gd name="T48" fmla="*/ 0 w 278"/>
                    <a:gd name="T49" fmla="*/ 0 h 341"/>
                    <a:gd name="T50" fmla="*/ 1 w 278"/>
                    <a:gd name="T51" fmla="*/ 0 h 341"/>
                    <a:gd name="T52" fmla="*/ 1 w 278"/>
                    <a:gd name="T53" fmla="*/ 0 h 341"/>
                    <a:gd name="T54" fmla="*/ 1 w 278"/>
                    <a:gd name="T55" fmla="*/ 0 h 341"/>
                    <a:gd name="T56" fmla="*/ 1 w 278"/>
                    <a:gd name="T57" fmla="*/ 0 h 341"/>
                    <a:gd name="T58" fmla="*/ 1 w 278"/>
                    <a:gd name="T59" fmla="*/ 0 h 341"/>
                    <a:gd name="T60" fmla="*/ 1 w 278"/>
                    <a:gd name="T61" fmla="*/ 0 h 341"/>
                    <a:gd name="T62" fmla="*/ 1 w 278"/>
                    <a:gd name="T63" fmla="*/ 0 h 341"/>
                    <a:gd name="T64" fmla="*/ 1 w 278"/>
                    <a:gd name="T65" fmla="*/ 0 h 3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8"/>
                    <a:gd name="T100" fmla="*/ 0 h 341"/>
                    <a:gd name="T101" fmla="*/ 278 w 278"/>
                    <a:gd name="T102" fmla="*/ 341 h 3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8" h="341">
                      <a:moveTo>
                        <a:pt x="139" y="0"/>
                      </a:moveTo>
                      <a:lnTo>
                        <a:pt x="166" y="3"/>
                      </a:lnTo>
                      <a:lnTo>
                        <a:pt x="192" y="13"/>
                      </a:lnTo>
                      <a:lnTo>
                        <a:pt x="216" y="28"/>
                      </a:lnTo>
                      <a:lnTo>
                        <a:pt x="237" y="50"/>
                      </a:lnTo>
                      <a:lnTo>
                        <a:pt x="254" y="75"/>
                      </a:lnTo>
                      <a:lnTo>
                        <a:pt x="266" y="104"/>
                      </a:lnTo>
                      <a:lnTo>
                        <a:pt x="274" y="135"/>
                      </a:lnTo>
                      <a:lnTo>
                        <a:pt x="278" y="170"/>
                      </a:lnTo>
                      <a:lnTo>
                        <a:pt x="274" y="204"/>
                      </a:lnTo>
                      <a:lnTo>
                        <a:pt x="266" y="236"/>
                      </a:lnTo>
                      <a:lnTo>
                        <a:pt x="254" y="265"/>
                      </a:lnTo>
                      <a:lnTo>
                        <a:pt x="237" y="290"/>
                      </a:lnTo>
                      <a:lnTo>
                        <a:pt x="216" y="311"/>
                      </a:lnTo>
                      <a:lnTo>
                        <a:pt x="192" y="327"/>
                      </a:lnTo>
                      <a:lnTo>
                        <a:pt x="166" y="338"/>
                      </a:lnTo>
                      <a:lnTo>
                        <a:pt x="139" y="341"/>
                      </a:lnTo>
                      <a:lnTo>
                        <a:pt x="111" y="338"/>
                      </a:lnTo>
                      <a:lnTo>
                        <a:pt x="85" y="327"/>
                      </a:lnTo>
                      <a:lnTo>
                        <a:pt x="61" y="311"/>
                      </a:lnTo>
                      <a:lnTo>
                        <a:pt x="41" y="290"/>
                      </a:lnTo>
                      <a:lnTo>
                        <a:pt x="23" y="265"/>
                      </a:lnTo>
                      <a:lnTo>
                        <a:pt x="11" y="236"/>
                      </a:lnTo>
                      <a:lnTo>
                        <a:pt x="2" y="204"/>
                      </a:lnTo>
                      <a:lnTo>
                        <a:pt x="0" y="170"/>
                      </a:lnTo>
                      <a:lnTo>
                        <a:pt x="2" y="135"/>
                      </a:lnTo>
                      <a:lnTo>
                        <a:pt x="11" y="104"/>
                      </a:lnTo>
                      <a:lnTo>
                        <a:pt x="23" y="75"/>
                      </a:lnTo>
                      <a:lnTo>
                        <a:pt x="41" y="50"/>
                      </a:lnTo>
                      <a:lnTo>
                        <a:pt x="61" y="28"/>
                      </a:lnTo>
                      <a:lnTo>
                        <a:pt x="85" y="13"/>
                      </a:lnTo>
                      <a:lnTo>
                        <a:pt x="111" y="3"/>
                      </a:lnTo>
                      <a:lnTo>
                        <a:pt x="139" y="0"/>
                      </a:lnTo>
                      <a:close/>
                    </a:path>
                  </a:pathLst>
                </a:custGeom>
                <a:solidFill>
                  <a:srgbClr val="FFFFFF"/>
                </a:solidFill>
                <a:ln w="9525">
                  <a:noFill/>
                  <a:round/>
                </a:ln>
              </p:spPr>
              <p:txBody>
                <a:bodyPr/>
                <a:lstStyle/>
                <a:p>
                  <a:endParaRPr lang="zh-CN" altLang="en-US"/>
                </a:p>
              </p:txBody>
            </p:sp>
            <p:sp>
              <p:nvSpPr>
                <p:cNvPr id="17633" name="Freeform 910"/>
                <p:cNvSpPr/>
                <p:nvPr/>
              </p:nvSpPr>
              <p:spPr bwMode="auto">
                <a:xfrm>
                  <a:off x="2646" y="1721"/>
                  <a:ext cx="73" cy="88"/>
                </a:xfrm>
                <a:custGeom>
                  <a:avLst/>
                  <a:gdLst>
                    <a:gd name="T0" fmla="*/ 1 w 144"/>
                    <a:gd name="T1" fmla="*/ 1 h 176"/>
                    <a:gd name="T2" fmla="*/ 1 w 144"/>
                    <a:gd name="T3" fmla="*/ 1 h 176"/>
                    <a:gd name="T4" fmla="*/ 1 w 144"/>
                    <a:gd name="T5" fmla="*/ 1 h 176"/>
                    <a:gd name="T6" fmla="*/ 1 w 144"/>
                    <a:gd name="T7" fmla="*/ 1 h 176"/>
                    <a:gd name="T8" fmla="*/ 1 w 144"/>
                    <a:gd name="T9" fmla="*/ 1 h 176"/>
                    <a:gd name="T10" fmla="*/ 1 w 144"/>
                    <a:gd name="T11" fmla="*/ 1 h 176"/>
                    <a:gd name="T12" fmla="*/ 1 w 144"/>
                    <a:gd name="T13" fmla="*/ 1 h 176"/>
                    <a:gd name="T14" fmla="*/ 1 w 144"/>
                    <a:gd name="T15" fmla="*/ 1 h 176"/>
                    <a:gd name="T16" fmla="*/ 1 w 144"/>
                    <a:gd name="T17" fmla="*/ 1 h 176"/>
                    <a:gd name="T18" fmla="*/ 0 w 144"/>
                    <a:gd name="T19" fmla="*/ 0 h 176"/>
                    <a:gd name="T20" fmla="*/ 0 w 144"/>
                    <a:gd name="T21" fmla="*/ 1 h 176"/>
                    <a:gd name="T22" fmla="*/ 1 w 144"/>
                    <a:gd name="T23" fmla="*/ 1 h 176"/>
                    <a:gd name="T24" fmla="*/ 1 w 144"/>
                    <a:gd name="T25" fmla="*/ 1 h 176"/>
                    <a:gd name="T26" fmla="*/ 1 w 144"/>
                    <a:gd name="T27" fmla="*/ 1 h 176"/>
                    <a:gd name="T28" fmla="*/ 1 w 144"/>
                    <a:gd name="T29" fmla="*/ 1 h 176"/>
                    <a:gd name="T30" fmla="*/ 1 w 144"/>
                    <a:gd name="T31" fmla="*/ 1 h 176"/>
                    <a:gd name="T32" fmla="*/ 1 w 144"/>
                    <a:gd name="T33" fmla="*/ 1 h 176"/>
                    <a:gd name="T34" fmla="*/ 1 w 144"/>
                    <a:gd name="T35" fmla="*/ 1 h 176"/>
                    <a:gd name="T36" fmla="*/ 1 w 144"/>
                    <a:gd name="T37" fmla="*/ 1 h 176"/>
                    <a:gd name="T38" fmla="*/ 1 w 144"/>
                    <a:gd name="T39" fmla="*/ 1 h 176"/>
                    <a:gd name="T40" fmla="*/ 1 w 144"/>
                    <a:gd name="T41" fmla="*/ 1 h 1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176"/>
                    <a:gd name="T65" fmla="*/ 144 w 144"/>
                    <a:gd name="T66" fmla="*/ 176 h 1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176">
                      <a:moveTo>
                        <a:pt x="144" y="176"/>
                      </a:moveTo>
                      <a:lnTo>
                        <a:pt x="144" y="176"/>
                      </a:lnTo>
                      <a:lnTo>
                        <a:pt x="141" y="140"/>
                      </a:lnTo>
                      <a:lnTo>
                        <a:pt x="132" y="108"/>
                      </a:lnTo>
                      <a:lnTo>
                        <a:pt x="119" y="79"/>
                      </a:lnTo>
                      <a:lnTo>
                        <a:pt x="102" y="53"/>
                      </a:lnTo>
                      <a:lnTo>
                        <a:pt x="81" y="30"/>
                      </a:lnTo>
                      <a:lnTo>
                        <a:pt x="55" y="15"/>
                      </a:lnTo>
                      <a:lnTo>
                        <a:pt x="28" y="3"/>
                      </a:lnTo>
                      <a:lnTo>
                        <a:pt x="0" y="0"/>
                      </a:lnTo>
                      <a:lnTo>
                        <a:pt x="0" y="11"/>
                      </a:lnTo>
                      <a:lnTo>
                        <a:pt x="26" y="15"/>
                      </a:lnTo>
                      <a:lnTo>
                        <a:pt x="51" y="24"/>
                      </a:lnTo>
                      <a:lnTo>
                        <a:pt x="74" y="39"/>
                      </a:lnTo>
                      <a:lnTo>
                        <a:pt x="93" y="60"/>
                      </a:lnTo>
                      <a:lnTo>
                        <a:pt x="110" y="84"/>
                      </a:lnTo>
                      <a:lnTo>
                        <a:pt x="123" y="112"/>
                      </a:lnTo>
                      <a:lnTo>
                        <a:pt x="130" y="142"/>
                      </a:lnTo>
                      <a:lnTo>
                        <a:pt x="133" y="176"/>
                      </a:lnTo>
                      <a:lnTo>
                        <a:pt x="144" y="176"/>
                      </a:lnTo>
                      <a:close/>
                    </a:path>
                  </a:pathLst>
                </a:custGeom>
                <a:solidFill>
                  <a:srgbClr val="000000"/>
                </a:solidFill>
                <a:ln w="9525">
                  <a:noFill/>
                  <a:round/>
                </a:ln>
              </p:spPr>
              <p:txBody>
                <a:bodyPr/>
                <a:lstStyle/>
                <a:p>
                  <a:endParaRPr lang="zh-CN" altLang="en-US"/>
                </a:p>
              </p:txBody>
            </p:sp>
            <p:sp>
              <p:nvSpPr>
                <p:cNvPr id="17634" name="Freeform 911"/>
                <p:cNvSpPr/>
                <p:nvPr/>
              </p:nvSpPr>
              <p:spPr bwMode="auto">
                <a:xfrm>
                  <a:off x="2646" y="1809"/>
                  <a:ext cx="73" cy="88"/>
                </a:xfrm>
                <a:custGeom>
                  <a:avLst/>
                  <a:gdLst>
                    <a:gd name="T0" fmla="*/ 0 w 144"/>
                    <a:gd name="T1" fmla="*/ 0 h 177"/>
                    <a:gd name="T2" fmla="*/ 0 w 144"/>
                    <a:gd name="T3" fmla="*/ 0 h 177"/>
                    <a:gd name="T4" fmla="*/ 1 w 144"/>
                    <a:gd name="T5" fmla="*/ 0 h 177"/>
                    <a:gd name="T6" fmla="*/ 1 w 144"/>
                    <a:gd name="T7" fmla="*/ 0 h 177"/>
                    <a:gd name="T8" fmla="*/ 1 w 144"/>
                    <a:gd name="T9" fmla="*/ 0 h 177"/>
                    <a:gd name="T10" fmla="*/ 1 w 144"/>
                    <a:gd name="T11" fmla="*/ 0 h 177"/>
                    <a:gd name="T12" fmla="*/ 1 w 144"/>
                    <a:gd name="T13" fmla="*/ 0 h 177"/>
                    <a:gd name="T14" fmla="*/ 1 w 144"/>
                    <a:gd name="T15" fmla="*/ 0 h 177"/>
                    <a:gd name="T16" fmla="*/ 1 w 144"/>
                    <a:gd name="T17" fmla="*/ 0 h 177"/>
                    <a:gd name="T18" fmla="*/ 1 w 144"/>
                    <a:gd name="T19" fmla="*/ 0 h 177"/>
                    <a:gd name="T20" fmla="*/ 1 w 144"/>
                    <a:gd name="T21" fmla="*/ 0 h 177"/>
                    <a:gd name="T22" fmla="*/ 1 w 144"/>
                    <a:gd name="T23" fmla="*/ 0 h 177"/>
                    <a:gd name="T24" fmla="*/ 1 w 144"/>
                    <a:gd name="T25" fmla="*/ 0 h 177"/>
                    <a:gd name="T26" fmla="*/ 1 w 144"/>
                    <a:gd name="T27" fmla="*/ 0 h 177"/>
                    <a:gd name="T28" fmla="*/ 1 w 144"/>
                    <a:gd name="T29" fmla="*/ 0 h 177"/>
                    <a:gd name="T30" fmla="*/ 1 w 144"/>
                    <a:gd name="T31" fmla="*/ 0 h 177"/>
                    <a:gd name="T32" fmla="*/ 1 w 144"/>
                    <a:gd name="T33" fmla="*/ 0 h 177"/>
                    <a:gd name="T34" fmla="*/ 1 w 144"/>
                    <a:gd name="T35" fmla="*/ 0 h 177"/>
                    <a:gd name="T36" fmla="*/ 0 w 144"/>
                    <a:gd name="T37" fmla="*/ 0 h 177"/>
                    <a:gd name="T38" fmla="*/ 0 w 144"/>
                    <a:gd name="T39" fmla="*/ 0 h 177"/>
                    <a:gd name="T40" fmla="*/ 0 w 144"/>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177"/>
                    <a:gd name="T65" fmla="*/ 144 w 144"/>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177">
                      <a:moveTo>
                        <a:pt x="0" y="177"/>
                      </a:moveTo>
                      <a:lnTo>
                        <a:pt x="0" y="177"/>
                      </a:lnTo>
                      <a:lnTo>
                        <a:pt x="28" y="173"/>
                      </a:lnTo>
                      <a:lnTo>
                        <a:pt x="55" y="162"/>
                      </a:lnTo>
                      <a:lnTo>
                        <a:pt x="81" y="146"/>
                      </a:lnTo>
                      <a:lnTo>
                        <a:pt x="102" y="124"/>
                      </a:lnTo>
                      <a:lnTo>
                        <a:pt x="119" y="97"/>
                      </a:lnTo>
                      <a:lnTo>
                        <a:pt x="132" y="69"/>
                      </a:lnTo>
                      <a:lnTo>
                        <a:pt x="141" y="35"/>
                      </a:lnTo>
                      <a:lnTo>
                        <a:pt x="144" y="0"/>
                      </a:lnTo>
                      <a:lnTo>
                        <a:pt x="133" y="0"/>
                      </a:lnTo>
                      <a:lnTo>
                        <a:pt x="130" y="33"/>
                      </a:lnTo>
                      <a:lnTo>
                        <a:pt x="123" y="64"/>
                      </a:lnTo>
                      <a:lnTo>
                        <a:pt x="110" y="93"/>
                      </a:lnTo>
                      <a:lnTo>
                        <a:pt x="93" y="117"/>
                      </a:lnTo>
                      <a:lnTo>
                        <a:pt x="74" y="136"/>
                      </a:lnTo>
                      <a:lnTo>
                        <a:pt x="51" y="153"/>
                      </a:lnTo>
                      <a:lnTo>
                        <a:pt x="26" y="162"/>
                      </a:lnTo>
                      <a:lnTo>
                        <a:pt x="0" y="165"/>
                      </a:lnTo>
                      <a:lnTo>
                        <a:pt x="0" y="177"/>
                      </a:lnTo>
                      <a:close/>
                    </a:path>
                  </a:pathLst>
                </a:custGeom>
                <a:solidFill>
                  <a:srgbClr val="000000"/>
                </a:solidFill>
                <a:ln w="9525">
                  <a:noFill/>
                  <a:round/>
                </a:ln>
              </p:spPr>
              <p:txBody>
                <a:bodyPr/>
                <a:lstStyle/>
                <a:p>
                  <a:endParaRPr lang="zh-CN" altLang="en-US"/>
                </a:p>
              </p:txBody>
            </p:sp>
            <p:sp>
              <p:nvSpPr>
                <p:cNvPr id="17635" name="Freeform 912"/>
                <p:cNvSpPr/>
                <p:nvPr/>
              </p:nvSpPr>
              <p:spPr bwMode="auto">
                <a:xfrm>
                  <a:off x="2574" y="1809"/>
                  <a:ext cx="72" cy="88"/>
                </a:xfrm>
                <a:custGeom>
                  <a:avLst/>
                  <a:gdLst>
                    <a:gd name="T0" fmla="*/ 0 w 145"/>
                    <a:gd name="T1" fmla="*/ 0 h 177"/>
                    <a:gd name="T2" fmla="*/ 0 w 145"/>
                    <a:gd name="T3" fmla="*/ 0 h 177"/>
                    <a:gd name="T4" fmla="*/ 0 w 145"/>
                    <a:gd name="T5" fmla="*/ 0 h 177"/>
                    <a:gd name="T6" fmla="*/ 0 w 145"/>
                    <a:gd name="T7" fmla="*/ 0 h 177"/>
                    <a:gd name="T8" fmla="*/ 0 w 145"/>
                    <a:gd name="T9" fmla="*/ 0 h 177"/>
                    <a:gd name="T10" fmla="*/ 0 w 145"/>
                    <a:gd name="T11" fmla="*/ 0 h 177"/>
                    <a:gd name="T12" fmla="*/ 0 w 145"/>
                    <a:gd name="T13" fmla="*/ 0 h 177"/>
                    <a:gd name="T14" fmla="*/ 0 w 145"/>
                    <a:gd name="T15" fmla="*/ 0 h 177"/>
                    <a:gd name="T16" fmla="*/ 0 w 145"/>
                    <a:gd name="T17" fmla="*/ 0 h 177"/>
                    <a:gd name="T18" fmla="*/ 0 w 145"/>
                    <a:gd name="T19" fmla="*/ 0 h 177"/>
                    <a:gd name="T20" fmla="*/ 0 w 145"/>
                    <a:gd name="T21" fmla="*/ 0 h 177"/>
                    <a:gd name="T22" fmla="*/ 0 w 145"/>
                    <a:gd name="T23" fmla="*/ 0 h 177"/>
                    <a:gd name="T24" fmla="*/ 0 w 145"/>
                    <a:gd name="T25" fmla="*/ 0 h 177"/>
                    <a:gd name="T26" fmla="*/ 0 w 145"/>
                    <a:gd name="T27" fmla="*/ 0 h 177"/>
                    <a:gd name="T28" fmla="*/ 0 w 145"/>
                    <a:gd name="T29" fmla="*/ 0 h 177"/>
                    <a:gd name="T30" fmla="*/ 0 w 145"/>
                    <a:gd name="T31" fmla="*/ 0 h 177"/>
                    <a:gd name="T32" fmla="*/ 0 w 145"/>
                    <a:gd name="T33" fmla="*/ 0 h 177"/>
                    <a:gd name="T34" fmla="*/ 0 w 145"/>
                    <a:gd name="T35" fmla="*/ 0 h 177"/>
                    <a:gd name="T36" fmla="*/ 0 w 145"/>
                    <a:gd name="T37" fmla="*/ 0 h 177"/>
                    <a:gd name="T38" fmla="*/ 0 w 145"/>
                    <a:gd name="T39" fmla="*/ 0 h 177"/>
                    <a:gd name="T40" fmla="*/ 0 w 145"/>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5"/>
                    <a:gd name="T64" fmla="*/ 0 h 177"/>
                    <a:gd name="T65" fmla="*/ 145 w 145"/>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5" h="177">
                      <a:moveTo>
                        <a:pt x="0" y="0"/>
                      </a:moveTo>
                      <a:lnTo>
                        <a:pt x="0" y="0"/>
                      </a:lnTo>
                      <a:lnTo>
                        <a:pt x="2" y="35"/>
                      </a:lnTo>
                      <a:lnTo>
                        <a:pt x="12" y="69"/>
                      </a:lnTo>
                      <a:lnTo>
                        <a:pt x="25" y="97"/>
                      </a:lnTo>
                      <a:lnTo>
                        <a:pt x="42" y="124"/>
                      </a:lnTo>
                      <a:lnTo>
                        <a:pt x="64" y="146"/>
                      </a:lnTo>
                      <a:lnTo>
                        <a:pt x="89" y="162"/>
                      </a:lnTo>
                      <a:lnTo>
                        <a:pt x="116" y="173"/>
                      </a:lnTo>
                      <a:lnTo>
                        <a:pt x="145" y="177"/>
                      </a:lnTo>
                      <a:lnTo>
                        <a:pt x="145" y="165"/>
                      </a:lnTo>
                      <a:lnTo>
                        <a:pt x="118" y="162"/>
                      </a:lnTo>
                      <a:lnTo>
                        <a:pt x="93" y="153"/>
                      </a:lnTo>
                      <a:lnTo>
                        <a:pt x="70" y="136"/>
                      </a:lnTo>
                      <a:lnTo>
                        <a:pt x="51" y="117"/>
                      </a:lnTo>
                      <a:lnTo>
                        <a:pt x="34" y="93"/>
                      </a:lnTo>
                      <a:lnTo>
                        <a:pt x="21" y="64"/>
                      </a:lnTo>
                      <a:lnTo>
                        <a:pt x="13" y="33"/>
                      </a:lnTo>
                      <a:lnTo>
                        <a:pt x="11" y="0"/>
                      </a:lnTo>
                      <a:lnTo>
                        <a:pt x="0" y="0"/>
                      </a:lnTo>
                      <a:close/>
                    </a:path>
                  </a:pathLst>
                </a:custGeom>
                <a:solidFill>
                  <a:srgbClr val="000000"/>
                </a:solidFill>
                <a:ln w="9525">
                  <a:noFill/>
                  <a:round/>
                </a:ln>
              </p:spPr>
              <p:txBody>
                <a:bodyPr/>
                <a:lstStyle/>
                <a:p>
                  <a:endParaRPr lang="zh-CN" altLang="en-US"/>
                </a:p>
              </p:txBody>
            </p:sp>
            <p:sp>
              <p:nvSpPr>
                <p:cNvPr id="17636" name="Freeform 913"/>
                <p:cNvSpPr/>
                <p:nvPr/>
              </p:nvSpPr>
              <p:spPr bwMode="auto">
                <a:xfrm>
                  <a:off x="2574" y="1721"/>
                  <a:ext cx="72" cy="88"/>
                </a:xfrm>
                <a:custGeom>
                  <a:avLst/>
                  <a:gdLst>
                    <a:gd name="T0" fmla="*/ 0 w 145"/>
                    <a:gd name="T1" fmla="*/ 0 h 176"/>
                    <a:gd name="T2" fmla="*/ 0 w 145"/>
                    <a:gd name="T3" fmla="*/ 0 h 176"/>
                    <a:gd name="T4" fmla="*/ 0 w 145"/>
                    <a:gd name="T5" fmla="*/ 1 h 176"/>
                    <a:gd name="T6" fmla="*/ 0 w 145"/>
                    <a:gd name="T7" fmla="*/ 1 h 176"/>
                    <a:gd name="T8" fmla="*/ 0 w 145"/>
                    <a:gd name="T9" fmla="*/ 1 h 176"/>
                    <a:gd name="T10" fmla="*/ 0 w 145"/>
                    <a:gd name="T11" fmla="*/ 1 h 176"/>
                    <a:gd name="T12" fmla="*/ 0 w 145"/>
                    <a:gd name="T13" fmla="*/ 1 h 176"/>
                    <a:gd name="T14" fmla="*/ 0 w 145"/>
                    <a:gd name="T15" fmla="*/ 1 h 176"/>
                    <a:gd name="T16" fmla="*/ 0 w 145"/>
                    <a:gd name="T17" fmla="*/ 1 h 176"/>
                    <a:gd name="T18" fmla="*/ 0 w 145"/>
                    <a:gd name="T19" fmla="*/ 1 h 176"/>
                    <a:gd name="T20" fmla="*/ 0 w 145"/>
                    <a:gd name="T21" fmla="*/ 1 h 176"/>
                    <a:gd name="T22" fmla="*/ 0 w 145"/>
                    <a:gd name="T23" fmla="*/ 1 h 176"/>
                    <a:gd name="T24" fmla="*/ 0 w 145"/>
                    <a:gd name="T25" fmla="*/ 1 h 176"/>
                    <a:gd name="T26" fmla="*/ 0 w 145"/>
                    <a:gd name="T27" fmla="*/ 1 h 176"/>
                    <a:gd name="T28" fmla="*/ 0 w 145"/>
                    <a:gd name="T29" fmla="*/ 1 h 176"/>
                    <a:gd name="T30" fmla="*/ 0 w 145"/>
                    <a:gd name="T31" fmla="*/ 1 h 176"/>
                    <a:gd name="T32" fmla="*/ 0 w 145"/>
                    <a:gd name="T33" fmla="*/ 1 h 176"/>
                    <a:gd name="T34" fmla="*/ 0 w 145"/>
                    <a:gd name="T35" fmla="*/ 1 h 176"/>
                    <a:gd name="T36" fmla="*/ 0 w 145"/>
                    <a:gd name="T37" fmla="*/ 1 h 176"/>
                    <a:gd name="T38" fmla="*/ 0 w 145"/>
                    <a:gd name="T39" fmla="*/ 1 h 176"/>
                    <a:gd name="T40" fmla="*/ 0 w 145"/>
                    <a:gd name="T41" fmla="*/ 0 h 1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5"/>
                    <a:gd name="T64" fmla="*/ 0 h 176"/>
                    <a:gd name="T65" fmla="*/ 145 w 145"/>
                    <a:gd name="T66" fmla="*/ 176 h 1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5" h="176">
                      <a:moveTo>
                        <a:pt x="145" y="0"/>
                      </a:moveTo>
                      <a:lnTo>
                        <a:pt x="145" y="0"/>
                      </a:lnTo>
                      <a:lnTo>
                        <a:pt x="116" y="3"/>
                      </a:lnTo>
                      <a:lnTo>
                        <a:pt x="89" y="15"/>
                      </a:lnTo>
                      <a:lnTo>
                        <a:pt x="64" y="30"/>
                      </a:lnTo>
                      <a:lnTo>
                        <a:pt x="42" y="53"/>
                      </a:lnTo>
                      <a:lnTo>
                        <a:pt x="25" y="79"/>
                      </a:lnTo>
                      <a:lnTo>
                        <a:pt x="12" y="108"/>
                      </a:lnTo>
                      <a:lnTo>
                        <a:pt x="2" y="140"/>
                      </a:lnTo>
                      <a:lnTo>
                        <a:pt x="0" y="176"/>
                      </a:lnTo>
                      <a:lnTo>
                        <a:pt x="11" y="176"/>
                      </a:lnTo>
                      <a:lnTo>
                        <a:pt x="13" y="142"/>
                      </a:lnTo>
                      <a:lnTo>
                        <a:pt x="21" y="112"/>
                      </a:lnTo>
                      <a:lnTo>
                        <a:pt x="34" y="84"/>
                      </a:lnTo>
                      <a:lnTo>
                        <a:pt x="51" y="60"/>
                      </a:lnTo>
                      <a:lnTo>
                        <a:pt x="70" y="39"/>
                      </a:lnTo>
                      <a:lnTo>
                        <a:pt x="93" y="24"/>
                      </a:lnTo>
                      <a:lnTo>
                        <a:pt x="118" y="15"/>
                      </a:lnTo>
                      <a:lnTo>
                        <a:pt x="145" y="11"/>
                      </a:lnTo>
                      <a:lnTo>
                        <a:pt x="145" y="0"/>
                      </a:lnTo>
                      <a:close/>
                    </a:path>
                  </a:pathLst>
                </a:custGeom>
                <a:solidFill>
                  <a:srgbClr val="000000"/>
                </a:solidFill>
                <a:ln w="9525">
                  <a:noFill/>
                  <a:round/>
                </a:ln>
              </p:spPr>
              <p:txBody>
                <a:bodyPr/>
                <a:lstStyle/>
                <a:p>
                  <a:endParaRPr lang="zh-CN" altLang="en-US"/>
                </a:p>
              </p:txBody>
            </p:sp>
            <p:sp>
              <p:nvSpPr>
                <p:cNvPr id="17637" name="Freeform 914"/>
                <p:cNvSpPr/>
                <p:nvPr/>
              </p:nvSpPr>
              <p:spPr bwMode="auto">
                <a:xfrm>
                  <a:off x="2646" y="1734"/>
                  <a:ext cx="62" cy="75"/>
                </a:xfrm>
                <a:custGeom>
                  <a:avLst/>
                  <a:gdLst>
                    <a:gd name="T0" fmla="*/ 1 w 124"/>
                    <a:gd name="T1" fmla="*/ 1 h 150"/>
                    <a:gd name="T2" fmla="*/ 1 w 124"/>
                    <a:gd name="T3" fmla="*/ 1 h 150"/>
                    <a:gd name="T4" fmla="*/ 1 w 124"/>
                    <a:gd name="T5" fmla="*/ 1 h 150"/>
                    <a:gd name="T6" fmla="*/ 1 w 124"/>
                    <a:gd name="T7" fmla="*/ 1 h 150"/>
                    <a:gd name="T8" fmla="*/ 1 w 124"/>
                    <a:gd name="T9" fmla="*/ 1 h 150"/>
                    <a:gd name="T10" fmla="*/ 1 w 124"/>
                    <a:gd name="T11" fmla="*/ 1 h 150"/>
                    <a:gd name="T12" fmla="*/ 1 w 124"/>
                    <a:gd name="T13" fmla="*/ 1 h 150"/>
                    <a:gd name="T14" fmla="*/ 1 w 124"/>
                    <a:gd name="T15" fmla="*/ 1 h 150"/>
                    <a:gd name="T16" fmla="*/ 1 w 124"/>
                    <a:gd name="T17" fmla="*/ 1 h 150"/>
                    <a:gd name="T18" fmla="*/ 0 w 124"/>
                    <a:gd name="T19" fmla="*/ 0 h 150"/>
                    <a:gd name="T20" fmla="*/ 0 w 124"/>
                    <a:gd name="T21" fmla="*/ 1 h 150"/>
                    <a:gd name="T22" fmla="*/ 1 w 124"/>
                    <a:gd name="T23" fmla="*/ 1 h 150"/>
                    <a:gd name="T24" fmla="*/ 1 w 124"/>
                    <a:gd name="T25" fmla="*/ 1 h 150"/>
                    <a:gd name="T26" fmla="*/ 1 w 124"/>
                    <a:gd name="T27" fmla="*/ 1 h 150"/>
                    <a:gd name="T28" fmla="*/ 1 w 124"/>
                    <a:gd name="T29" fmla="*/ 1 h 150"/>
                    <a:gd name="T30" fmla="*/ 1 w 124"/>
                    <a:gd name="T31" fmla="*/ 1 h 150"/>
                    <a:gd name="T32" fmla="*/ 1 w 124"/>
                    <a:gd name="T33" fmla="*/ 1 h 150"/>
                    <a:gd name="T34" fmla="*/ 1 w 124"/>
                    <a:gd name="T35" fmla="*/ 1 h 150"/>
                    <a:gd name="T36" fmla="*/ 1 w 124"/>
                    <a:gd name="T37" fmla="*/ 1 h 150"/>
                    <a:gd name="T38" fmla="*/ 1 w 124"/>
                    <a:gd name="T39" fmla="*/ 1 h 150"/>
                    <a:gd name="T40" fmla="*/ 1 w 124"/>
                    <a:gd name="T41" fmla="*/ 1 h 1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150"/>
                    <a:gd name="T65" fmla="*/ 124 w 124"/>
                    <a:gd name="T66" fmla="*/ 150 h 1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150">
                      <a:moveTo>
                        <a:pt x="124" y="150"/>
                      </a:moveTo>
                      <a:lnTo>
                        <a:pt x="124" y="150"/>
                      </a:lnTo>
                      <a:lnTo>
                        <a:pt x="122" y="119"/>
                      </a:lnTo>
                      <a:lnTo>
                        <a:pt x="115" y="92"/>
                      </a:lnTo>
                      <a:lnTo>
                        <a:pt x="103" y="66"/>
                      </a:lnTo>
                      <a:lnTo>
                        <a:pt x="87" y="44"/>
                      </a:lnTo>
                      <a:lnTo>
                        <a:pt x="69" y="26"/>
                      </a:lnTo>
                      <a:lnTo>
                        <a:pt x="47" y="12"/>
                      </a:lnTo>
                      <a:lnTo>
                        <a:pt x="25" y="4"/>
                      </a:lnTo>
                      <a:lnTo>
                        <a:pt x="0" y="0"/>
                      </a:lnTo>
                      <a:lnTo>
                        <a:pt x="0" y="9"/>
                      </a:lnTo>
                      <a:lnTo>
                        <a:pt x="22" y="13"/>
                      </a:lnTo>
                      <a:lnTo>
                        <a:pt x="43" y="21"/>
                      </a:lnTo>
                      <a:lnTo>
                        <a:pt x="62" y="32"/>
                      </a:lnTo>
                      <a:lnTo>
                        <a:pt x="81" y="51"/>
                      </a:lnTo>
                      <a:lnTo>
                        <a:pt x="94" y="70"/>
                      </a:lnTo>
                      <a:lnTo>
                        <a:pt x="106" y="94"/>
                      </a:lnTo>
                      <a:lnTo>
                        <a:pt x="112" y="121"/>
                      </a:lnTo>
                      <a:lnTo>
                        <a:pt x="115" y="150"/>
                      </a:lnTo>
                      <a:lnTo>
                        <a:pt x="124" y="150"/>
                      </a:lnTo>
                      <a:close/>
                    </a:path>
                  </a:pathLst>
                </a:custGeom>
                <a:solidFill>
                  <a:srgbClr val="000000"/>
                </a:solidFill>
                <a:ln w="9525">
                  <a:noFill/>
                  <a:round/>
                </a:ln>
              </p:spPr>
              <p:txBody>
                <a:bodyPr/>
                <a:lstStyle/>
                <a:p>
                  <a:endParaRPr lang="zh-CN" altLang="en-US"/>
                </a:p>
              </p:txBody>
            </p:sp>
            <p:sp>
              <p:nvSpPr>
                <p:cNvPr id="17638" name="Freeform 915"/>
                <p:cNvSpPr/>
                <p:nvPr/>
              </p:nvSpPr>
              <p:spPr bwMode="auto">
                <a:xfrm>
                  <a:off x="2646" y="1809"/>
                  <a:ext cx="62" cy="75"/>
                </a:xfrm>
                <a:custGeom>
                  <a:avLst/>
                  <a:gdLst>
                    <a:gd name="T0" fmla="*/ 0 w 124"/>
                    <a:gd name="T1" fmla="*/ 1 h 150"/>
                    <a:gd name="T2" fmla="*/ 0 w 124"/>
                    <a:gd name="T3" fmla="*/ 1 h 150"/>
                    <a:gd name="T4" fmla="*/ 1 w 124"/>
                    <a:gd name="T5" fmla="*/ 1 h 150"/>
                    <a:gd name="T6" fmla="*/ 1 w 124"/>
                    <a:gd name="T7" fmla="*/ 1 h 150"/>
                    <a:gd name="T8" fmla="*/ 1 w 124"/>
                    <a:gd name="T9" fmla="*/ 1 h 150"/>
                    <a:gd name="T10" fmla="*/ 1 w 124"/>
                    <a:gd name="T11" fmla="*/ 1 h 150"/>
                    <a:gd name="T12" fmla="*/ 1 w 124"/>
                    <a:gd name="T13" fmla="*/ 1 h 150"/>
                    <a:gd name="T14" fmla="*/ 1 w 124"/>
                    <a:gd name="T15" fmla="*/ 1 h 150"/>
                    <a:gd name="T16" fmla="*/ 1 w 124"/>
                    <a:gd name="T17" fmla="*/ 1 h 150"/>
                    <a:gd name="T18" fmla="*/ 1 w 124"/>
                    <a:gd name="T19" fmla="*/ 0 h 150"/>
                    <a:gd name="T20" fmla="*/ 1 w 124"/>
                    <a:gd name="T21" fmla="*/ 0 h 150"/>
                    <a:gd name="T22" fmla="*/ 1 w 124"/>
                    <a:gd name="T23" fmla="*/ 1 h 150"/>
                    <a:gd name="T24" fmla="*/ 1 w 124"/>
                    <a:gd name="T25" fmla="*/ 1 h 150"/>
                    <a:gd name="T26" fmla="*/ 1 w 124"/>
                    <a:gd name="T27" fmla="*/ 1 h 150"/>
                    <a:gd name="T28" fmla="*/ 1 w 124"/>
                    <a:gd name="T29" fmla="*/ 1 h 150"/>
                    <a:gd name="T30" fmla="*/ 1 w 124"/>
                    <a:gd name="T31" fmla="*/ 1 h 150"/>
                    <a:gd name="T32" fmla="*/ 1 w 124"/>
                    <a:gd name="T33" fmla="*/ 1 h 150"/>
                    <a:gd name="T34" fmla="*/ 1 w 124"/>
                    <a:gd name="T35" fmla="*/ 1 h 150"/>
                    <a:gd name="T36" fmla="*/ 0 w 124"/>
                    <a:gd name="T37" fmla="*/ 1 h 150"/>
                    <a:gd name="T38" fmla="*/ 0 w 124"/>
                    <a:gd name="T39" fmla="*/ 1 h 150"/>
                    <a:gd name="T40" fmla="*/ 0 w 124"/>
                    <a:gd name="T41" fmla="*/ 1 h 1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150"/>
                    <a:gd name="T65" fmla="*/ 124 w 124"/>
                    <a:gd name="T66" fmla="*/ 150 h 1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150">
                      <a:moveTo>
                        <a:pt x="0" y="150"/>
                      </a:moveTo>
                      <a:lnTo>
                        <a:pt x="0" y="150"/>
                      </a:lnTo>
                      <a:lnTo>
                        <a:pt x="25" y="147"/>
                      </a:lnTo>
                      <a:lnTo>
                        <a:pt x="47" y="139"/>
                      </a:lnTo>
                      <a:lnTo>
                        <a:pt x="69" y="125"/>
                      </a:lnTo>
                      <a:lnTo>
                        <a:pt x="87" y="107"/>
                      </a:lnTo>
                      <a:lnTo>
                        <a:pt x="103" y="85"/>
                      </a:lnTo>
                      <a:lnTo>
                        <a:pt x="115" y="58"/>
                      </a:lnTo>
                      <a:lnTo>
                        <a:pt x="122" y="31"/>
                      </a:lnTo>
                      <a:lnTo>
                        <a:pt x="124" y="0"/>
                      </a:lnTo>
                      <a:lnTo>
                        <a:pt x="115" y="0"/>
                      </a:lnTo>
                      <a:lnTo>
                        <a:pt x="112" y="28"/>
                      </a:lnTo>
                      <a:lnTo>
                        <a:pt x="106" y="56"/>
                      </a:lnTo>
                      <a:lnTo>
                        <a:pt x="94" y="80"/>
                      </a:lnTo>
                      <a:lnTo>
                        <a:pt x="81" y="100"/>
                      </a:lnTo>
                      <a:lnTo>
                        <a:pt x="62" y="118"/>
                      </a:lnTo>
                      <a:lnTo>
                        <a:pt x="43" y="130"/>
                      </a:lnTo>
                      <a:lnTo>
                        <a:pt x="22" y="138"/>
                      </a:lnTo>
                      <a:lnTo>
                        <a:pt x="0" y="141"/>
                      </a:lnTo>
                      <a:lnTo>
                        <a:pt x="0" y="150"/>
                      </a:lnTo>
                      <a:close/>
                    </a:path>
                  </a:pathLst>
                </a:custGeom>
                <a:solidFill>
                  <a:srgbClr val="000000"/>
                </a:solidFill>
                <a:ln w="9525">
                  <a:noFill/>
                  <a:round/>
                </a:ln>
              </p:spPr>
              <p:txBody>
                <a:bodyPr/>
                <a:lstStyle/>
                <a:p>
                  <a:endParaRPr lang="zh-CN" altLang="en-US"/>
                </a:p>
              </p:txBody>
            </p:sp>
            <p:sp>
              <p:nvSpPr>
                <p:cNvPr id="17639" name="Freeform 916"/>
                <p:cNvSpPr/>
                <p:nvPr/>
              </p:nvSpPr>
              <p:spPr bwMode="auto">
                <a:xfrm>
                  <a:off x="2583" y="1809"/>
                  <a:ext cx="63" cy="75"/>
                </a:xfrm>
                <a:custGeom>
                  <a:avLst/>
                  <a:gdLst>
                    <a:gd name="T0" fmla="*/ 0 w 127"/>
                    <a:gd name="T1" fmla="*/ 0 h 150"/>
                    <a:gd name="T2" fmla="*/ 0 w 127"/>
                    <a:gd name="T3" fmla="*/ 0 h 150"/>
                    <a:gd name="T4" fmla="*/ 0 w 127"/>
                    <a:gd name="T5" fmla="*/ 1 h 150"/>
                    <a:gd name="T6" fmla="*/ 0 w 127"/>
                    <a:gd name="T7" fmla="*/ 1 h 150"/>
                    <a:gd name="T8" fmla="*/ 0 w 127"/>
                    <a:gd name="T9" fmla="*/ 1 h 150"/>
                    <a:gd name="T10" fmla="*/ 0 w 127"/>
                    <a:gd name="T11" fmla="*/ 1 h 150"/>
                    <a:gd name="T12" fmla="*/ 0 w 127"/>
                    <a:gd name="T13" fmla="*/ 1 h 150"/>
                    <a:gd name="T14" fmla="*/ 0 w 127"/>
                    <a:gd name="T15" fmla="*/ 1 h 150"/>
                    <a:gd name="T16" fmla="*/ 0 w 127"/>
                    <a:gd name="T17" fmla="*/ 1 h 150"/>
                    <a:gd name="T18" fmla="*/ 0 w 127"/>
                    <a:gd name="T19" fmla="*/ 1 h 150"/>
                    <a:gd name="T20" fmla="*/ 0 w 127"/>
                    <a:gd name="T21" fmla="*/ 1 h 150"/>
                    <a:gd name="T22" fmla="*/ 0 w 127"/>
                    <a:gd name="T23" fmla="*/ 1 h 150"/>
                    <a:gd name="T24" fmla="*/ 0 w 127"/>
                    <a:gd name="T25" fmla="*/ 1 h 150"/>
                    <a:gd name="T26" fmla="*/ 0 w 127"/>
                    <a:gd name="T27" fmla="*/ 1 h 150"/>
                    <a:gd name="T28" fmla="*/ 0 w 127"/>
                    <a:gd name="T29" fmla="*/ 1 h 150"/>
                    <a:gd name="T30" fmla="*/ 0 w 127"/>
                    <a:gd name="T31" fmla="*/ 1 h 150"/>
                    <a:gd name="T32" fmla="*/ 0 w 127"/>
                    <a:gd name="T33" fmla="*/ 1 h 150"/>
                    <a:gd name="T34" fmla="*/ 0 w 127"/>
                    <a:gd name="T35" fmla="*/ 1 h 150"/>
                    <a:gd name="T36" fmla="*/ 0 w 127"/>
                    <a:gd name="T37" fmla="*/ 0 h 150"/>
                    <a:gd name="T38" fmla="*/ 0 w 127"/>
                    <a:gd name="T39" fmla="*/ 0 h 150"/>
                    <a:gd name="T40" fmla="*/ 0 w 127"/>
                    <a:gd name="T41" fmla="*/ 0 h 1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7"/>
                    <a:gd name="T64" fmla="*/ 0 h 150"/>
                    <a:gd name="T65" fmla="*/ 127 w 127"/>
                    <a:gd name="T66" fmla="*/ 150 h 1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7" h="150">
                      <a:moveTo>
                        <a:pt x="0" y="0"/>
                      </a:moveTo>
                      <a:lnTo>
                        <a:pt x="0" y="0"/>
                      </a:lnTo>
                      <a:lnTo>
                        <a:pt x="2" y="31"/>
                      </a:lnTo>
                      <a:lnTo>
                        <a:pt x="9" y="58"/>
                      </a:lnTo>
                      <a:lnTo>
                        <a:pt x="21" y="85"/>
                      </a:lnTo>
                      <a:lnTo>
                        <a:pt x="37" y="107"/>
                      </a:lnTo>
                      <a:lnTo>
                        <a:pt x="55" y="125"/>
                      </a:lnTo>
                      <a:lnTo>
                        <a:pt x="76" y="139"/>
                      </a:lnTo>
                      <a:lnTo>
                        <a:pt x="100" y="147"/>
                      </a:lnTo>
                      <a:lnTo>
                        <a:pt x="127" y="150"/>
                      </a:lnTo>
                      <a:lnTo>
                        <a:pt x="127" y="141"/>
                      </a:lnTo>
                      <a:lnTo>
                        <a:pt x="103" y="138"/>
                      </a:lnTo>
                      <a:lnTo>
                        <a:pt x="81" y="130"/>
                      </a:lnTo>
                      <a:lnTo>
                        <a:pt x="62" y="118"/>
                      </a:lnTo>
                      <a:lnTo>
                        <a:pt x="43" y="100"/>
                      </a:lnTo>
                      <a:lnTo>
                        <a:pt x="30" y="80"/>
                      </a:lnTo>
                      <a:lnTo>
                        <a:pt x="18" y="56"/>
                      </a:lnTo>
                      <a:lnTo>
                        <a:pt x="11" y="28"/>
                      </a:lnTo>
                      <a:lnTo>
                        <a:pt x="9" y="0"/>
                      </a:lnTo>
                      <a:lnTo>
                        <a:pt x="0" y="0"/>
                      </a:lnTo>
                      <a:close/>
                    </a:path>
                  </a:pathLst>
                </a:custGeom>
                <a:solidFill>
                  <a:srgbClr val="000000"/>
                </a:solidFill>
                <a:ln w="9525">
                  <a:noFill/>
                  <a:round/>
                </a:ln>
              </p:spPr>
              <p:txBody>
                <a:bodyPr/>
                <a:lstStyle/>
                <a:p>
                  <a:endParaRPr lang="zh-CN" altLang="en-US"/>
                </a:p>
              </p:txBody>
            </p:sp>
            <p:sp>
              <p:nvSpPr>
                <p:cNvPr id="17640" name="Freeform 917"/>
                <p:cNvSpPr/>
                <p:nvPr/>
              </p:nvSpPr>
              <p:spPr bwMode="auto">
                <a:xfrm>
                  <a:off x="2583" y="1734"/>
                  <a:ext cx="63" cy="75"/>
                </a:xfrm>
                <a:custGeom>
                  <a:avLst/>
                  <a:gdLst>
                    <a:gd name="T0" fmla="*/ 0 w 127"/>
                    <a:gd name="T1" fmla="*/ 0 h 150"/>
                    <a:gd name="T2" fmla="*/ 0 w 127"/>
                    <a:gd name="T3" fmla="*/ 0 h 150"/>
                    <a:gd name="T4" fmla="*/ 0 w 127"/>
                    <a:gd name="T5" fmla="*/ 1 h 150"/>
                    <a:gd name="T6" fmla="*/ 0 w 127"/>
                    <a:gd name="T7" fmla="*/ 1 h 150"/>
                    <a:gd name="T8" fmla="*/ 0 w 127"/>
                    <a:gd name="T9" fmla="*/ 1 h 150"/>
                    <a:gd name="T10" fmla="*/ 0 w 127"/>
                    <a:gd name="T11" fmla="*/ 1 h 150"/>
                    <a:gd name="T12" fmla="*/ 0 w 127"/>
                    <a:gd name="T13" fmla="*/ 1 h 150"/>
                    <a:gd name="T14" fmla="*/ 0 w 127"/>
                    <a:gd name="T15" fmla="*/ 1 h 150"/>
                    <a:gd name="T16" fmla="*/ 0 w 127"/>
                    <a:gd name="T17" fmla="*/ 1 h 150"/>
                    <a:gd name="T18" fmla="*/ 0 w 127"/>
                    <a:gd name="T19" fmla="*/ 1 h 150"/>
                    <a:gd name="T20" fmla="*/ 0 w 127"/>
                    <a:gd name="T21" fmla="*/ 1 h 150"/>
                    <a:gd name="T22" fmla="*/ 0 w 127"/>
                    <a:gd name="T23" fmla="*/ 1 h 150"/>
                    <a:gd name="T24" fmla="*/ 0 w 127"/>
                    <a:gd name="T25" fmla="*/ 1 h 150"/>
                    <a:gd name="T26" fmla="*/ 0 w 127"/>
                    <a:gd name="T27" fmla="*/ 1 h 150"/>
                    <a:gd name="T28" fmla="*/ 0 w 127"/>
                    <a:gd name="T29" fmla="*/ 1 h 150"/>
                    <a:gd name="T30" fmla="*/ 0 w 127"/>
                    <a:gd name="T31" fmla="*/ 1 h 150"/>
                    <a:gd name="T32" fmla="*/ 0 w 127"/>
                    <a:gd name="T33" fmla="*/ 1 h 150"/>
                    <a:gd name="T34" fmla="*/ 0 w 127"/>
                    <a:gd name="T35" fmla="*/ 1 h 150"/>
                    <a:gd name="T36" fmla="*/ 0 w 127"/>
                    <a:gd name="T37" fmla="*/ 1 h 150"/>
                    <a:gd name="T38" fmla="*/ 0 w 127"/>
                    <a:gd name="T39" fmla="*/ 1 h 150"/>
                    <a:gd name="T40" fmla="*/ 0 w 127"/>
                    <a:gd name="T41" fmla="*/ 0 h 1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7"/>
                    <a:gd name="T64" fmla="*/ 0 h 150"/>
                    <a:gd name="T65" fmla="*/ 127 w 127"/>
                    <a:gd name="T66" fmla="*/ 150 h 1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7" h="150">
                      <a:moveTo>
                        <a:pt x="127" y="0"/>
                      </a:moveTo>
                      <a:lnTo>
                        <a:pt x="127" y="0"/>
                      </a:lnTo>
                      <a:lnTo>
                        <a:pt x="100" y="4"/>
                      </a:lnTo>
                      <a:lnTo>
                        <a:pt x="76" y="12"/>
                      </a:lnTo>
                      <a:lnTo>
                        <a:pt x="55" y="26"/>
                      </a:lnTo>
                      <a:lnTo>
                        <a:pt x="37" y="44"/>
                      </a:lnTo>
                      <a:lnTo>
                        <a:pt x="21" y="66"/>
                      </a:lnTo>
                      <a:lnTo>
                        <a:pt x="9" y="92"/>
                      </a:lnTo>
                      <a:lnTo>
                        <a:pt x="2" y="119"/>
                      </a:lnTo>
                      <a:lnTo>
                        <a:pt x="0" y="150"/>
                      </a:lnTo>
                      <a:lnTo>
                        <a:pt x="9" y="150"/>
                      </a:lnTo>
                      <a:lnTo>
                        <a:pt x="11" y="121"/>
                      </a:lnTo>
                      <a:lnTo>
                        <a:pt x="18" y="94"/>
                      </a:lnTo>
                      <a:lnTo>
                        <a:pt x="30" y="70"/>
                      </a:lnTo>
                      <a:lnTo>
                        <a:pt x="43" y="51"/>
                      </a:lnTo>
                      <a:lnTo>
                        <a:pt x="62" y="32"/>
                      </a:lnTo>
                      <a:lnTo>
                        <a:pt x="81" y="21"/>
                      </a:lnTo>
                      <a:lnTo>
                        <a:pt x="103" y="13"/>
                      </a:lnTo>
                      <a:lnTo>
                        <a:pt x="127" y="9"/>
                      </a:lnTo>
                      <a:lnTo>
                        <a:pt x="127" y="0"/>
                      </a:lnTo>
                      <a:close/>
                    </a:path>
                  </a:pathLst>
                </a:custGeom>
                <a:solidFill>
                  <a:srgbClr val="000000"/>
                </a:solidFill>
                <a:ln w="9525">
                  <a:noFill/>
                  <a:round/>
                </a:ln>
              </p:spPr>
              <p:txBody>
                <a:bodyPr/>
                <a:lstStyle/>
                <a:p>
                  <a:endParaRPr lang="zh-CN" altLang="en-US"/>
                </a:p>
              </p:txBody>
            </p:sp>
            <p:sp>
              <p:nvSpPr>
                <p:cNvPr id="17641" name="Freeform 918"/>
                <p:cNvSpPr/>
                <p:nvPr/>
              </p:nvSpPr>
              <p:spPr bwMode="auto">
                <a:xfrm>
                  <a:off x="2778" y="1655"/>
                  <a:ext cx="140" cy="172"/>
                </a:xfrm>
                <a:custGeom>
                  <a:avLst/>
                  <a:gdLst>
                    <a:gd name="T0" fmla="*/ 0 w 280"/>
                    <a:gd name="T1" fmla="*/ 1 h 343"/>
                    <a:gd name="T2" fmla="*/ 1 w 280"/>
                    <a:gd name="T3" fmla="*/ 1 h 343"/>
                    <a:gd name="T4" fmla="*/ 1 w 280"/>
                    <a:gd name="T5" fmla="*/ 1 h 343"/>
                    <a:gd name="T6" fmla="*/ 1 w 280"/>
                    <a:gd name="T7" fmla="*/ 1 h 343"/>
                    <a:gd name="T8" fmla="*/ 1 w 280"/>
                    <a:gd name="T9" fmla="*/ 1 h 343"/>
                    <a:gd name="T10" fmla="*/ 1 w 280"/>
                    <a:gd name="T11" fmla="*/ 1 h 343"/>
                    <a:gd name="T12" fmla="*/ 1 w 280"/>
                    <a:gd name="T13" fmla="*/ 1 h 343"/>
                    <a:gd name="T14" fmla="*/ 1 w 280"/>
                    <a:gd name="T15" fmla="*/ 1 h 343"/>
                    <a:gd name="T16" fmla="*/ 1 w 280"/>
                    <a:gd name="T17" fmla="*/ 0 h 343"/>
                    <a:gd name="T18" fmla="*/ 1 w 280"/>
                    <a:gd name="T19" fmla="*/ 1 h 343"/>
                    <a:gd name="T20" fmla="*/ 1 w 280"/>
                    <a:gd name="T21" fmla="*/ 1 h 343"/>
                    <a:gd name="T22" fmla="*/ 1 w 280"/>
                    <a:gd name="T23" fmla="*/ 1 h 343"/>
                    <a:gd name="T24" fmla="*/ 1 w 280"/>
                    <a:gd name="T25" fmla="*/ 1 h 343"/>
                    <a:gd name="T26" fmla="*/ 1 w 280"/>
                    <a:gd name="T27" fmla="*/ 1 h 343"/>
                    <a:gd name="T28" fmla="*/ 1 w 280"/>
                    <a:gd name="T29" fmla="*/ 1 h 343"/>
                    <a:gd name="T30" fmla="*/ 1 w 280"/>
                    <a:gd name="T31" fmla="*/ 1 h 343"/>
                    <a:gd name="T32" fmla="*/ 1 w 280"/>
                    <a:gd name="T33" fmla="*/ 1 h 343"/>
                    <a:gd name="T34" fmla="*/ 1 w 280"/>
                    <a:gd name="T35" fmla="*/ 1 h 343"/>
                    <a:gd name="T36" fmla="*/ 1 w 280"/>
                    <a:gd name="T37" fmla="*/ 1 h 343"/>
                    <a:gd name="T38" fmla="*/ 1 w 280"/>
                    <a:gd name="T39" fmla="*/ 1 h 343"/>
                    <a:gd name="T40" fmla="*/ 1 w 280"/>
                    <a:gd name="T41" fmla="*/ 1 h 343"/>
                    <a:gd name="T42" fmla="*/ 1 w 280"/>
                    <a:gd name="T43" fmla="*/ 1 h 343"/>
                    <a:gd name="T44" fmla="*/ 1 w 280"/>
                    <a:gd name="T45" fmla="*/ 1 h 343"/>
                    <a:gd name="T46" fmla="*/ 1 w 280"/>
                    <a:gd name="T47" fmla="*/ 1 h 343"/>
                    <a:gd name="T48" fmla="*/ 1 w 280"/>
                    <a:gd name="T49" fmla="*/ 1 h 343"/>
                    <a:gd name="T50" fmla="*/ 1 w 280"/>
                    <a:gd name="T51" fmla="*/ 1 h 343"/>
                    <a:gd name="T52" fmla="*/ 1 w 280"/>
                    <a:gd name="T53" fmla="*/ 1 h 343"/>
                    <a:gd name="T54" fmla="*/ 1 w 280"/>
                    <a:gd name="T55" fmla="*/ 1 h 343"/>
                    <a:gd name="T56" fmla="*/ 1 w 280"/>
                    <a:gd name="T57" fmla="*/ 1 h 343"/>
                    <a:gd name="T58" fmla="*/ 1 w 280"/>
                    <a:gd name="T59" fmla="*/ 1 h 343"/>
                    <a:gd name="T60" fmla="*/ 1 w 280"/>
                    <a:gd name="T61" fmla="*/ 1 h 343"/>
                    <a:gd name="T62" fmla="*/ 1 w 280"/>
                    <a:gd name="T63" fmla="*/ 1 h 343"/>
                    <a:gd name="T64" fmla="*/ 1 w 280"/>
                    <a:gd name="T65" fmla="*/ 1 h 343"/>
                    <a:gd name="T66" fmla="*/ 1 w 280"/>
                    <a:gd name="T67" fmla="*/ 1 h 343"/>
                    <a:gd name="T68" fmla="*/ 1 w 280"/>
                    <a:gd name="T69" fmla="*/ 1 h 343"/>
                    <a:gd name="T70" fmla="*/ 1 w 280"/>
                    <a:gd name="T71" fmla="*/ 1 h 343"/>
                    <a:gd name="T72" fmla="*/ 1 w 280"/>
                    <a:gd name="T73" fmla="*/ 1 h 343"/>
                    <a:gd name="T74" fmla="*/ 1 w 280"/>
                    <a:gd name="T75" fmla="*/ 1 h 343"/>
                    <a:gd name="T76" fmla="*/ 1 w 280"/>
                    <a:gd name="T77" fmla="*/ 1 h 343"/>
                    <a:gd name="T78" fmla="*/ 1 w 280"/>
                    <a:gd name="T79" fmla="*/ 1 h 343"/>
                    <a:gd name="T80" fmla="*/ 1 w 280"/>
                    <a:gd name="T81" fmla="*/ 1 h 343"/>
                    <a:gd name="T82" fmla="*/ 1 w 280"/>
                    <a:gd name="T83" fmla="*/ 1 h 343"/>
                    <a:gd name="T84" fmla="*/ 1 w 280"/>
                    <a:gd name="T85" fmla="*/ 1 h 343"/>
                    <a:gd name="T86" fmla="*/ 1 w 280"/>
                    <a:gd name="T87" fmla="*/ 1 h 343"/>
                    <a:gd name="T88" fmla="*/ 1 w 280"/>
                    <a:gd name="T89" fmla="*/ 1 h 343"/>
                    <a:gd name="T90" fmla="*/ 1 w 280"/>
                    <a:gd name="T91" fmla="*/ 1 h 343"/>
                    <a:gd name="T92" fmla="*/ 1 w 280"/>
                    <a:gd name="T93" fmla="*/ 1 h 343"/>
                    <a:gd name="T94" fmla="*/ 1 w 280"/>
                    <a:gd name="T95" fmla="*/ 1 h 343"/>
                    <a:gd name="T96" fmla="*/ 0 w 280"/>
                    <a:gd name="T97" fmla="*/ 1 h 3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0"/>
                    <a:gd name="T148" fmla="*/ 0 h 343"/>
                    <a:gd name="T149" fmla="*/ 280 w 280"/>
                    <a:gd name="T150" fmla="*/ 343 h 3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0" h="343">
                      <a:moveTo>
                        <a:pt x="0" y="59"/>
                      </a:moveTo>
                      <a:lnTo>
                        <a:pt x="14" y="50"/>
                      </a:lnTo>
                      <a:lnTo>
                        <a:pt x="26" y="42"/>
                      </a:lnTo>
                      <a:lnTo>
                        <a:pt x="40" y="34"/>
                      </a:lnTo>
                      <a:lnTo>
                        <a:pt x="52" y="26"/>
                      </a:lnTo>
                      <a:lnTo>
                        <a:pt x="66" y="19"/>
                      </a:lnTo>
                      <a:lnTo>
                        <a:pt x="80" y="12"/>
                      </a:lnTo>
                      <a:lnTo>
                        <a:pt x="96" y="5"/>
                      </a:lnTo>
                      <a:lnTo>
                        <a:pt x="112" y="0"/>
                      </a:lnTo>
                      <a:lnTo>
                        <a:pt x="125" y="4"/>
                      </a:lnTo>
                      <a:lnTo>
                        <a:pt x="140" y="14"/>
                      </a:lnTo>
                      <a:lnTo>
                        <a:pt x="155" y="26"/>
                      </a:lnTo>
                      <a:lnTo>
                        <a:pt x="170" y="42"/>
                      </a:lnTo>
                      <a:lnTo>
                        <a:pt x="183" y="59"/>
                      </a:lnTo>
                      <a:lnTo>
                        <a:pt x="197" y="79"/>
                      </a:lnTo>
                      <a:lnTo>
                        <a:pt x="210" y="97"/>
                      </a:lnTo>
                      <a:lnTo>
                        <a:pt x="221" y="115"/>
                      </a:lnTo>
                      <a:lnTo>
                        <a:pt x="232" y="133"/>
                      </a:lnTo>
                      <a:lnTo>
                        <a:pt x="244" y="153"/>
                      </a:lnTo>
                      <a:lnTo>
                        <a:pt x="254" y="172"/>
                      </a:lnTo>
                      <a:lnTo>
                        <a:pt x="263" y="193"/>
                      </a:lnTo>
                      <a:lnTo>
                        <a:pt x="271" y="214"/>
                      </a:lnTo>
                      <a:lnTo>
                        <a:pt x="277" y="233"/>
                      </a:lnTo>
                      <a:lnTo>
                        <a:pt x="280" y="251"/>
                      </a:lnTo>
                      <a:lnTo>
                        <a:pt x="280" y="269"/>
                      </a:lnTo>
                      <a:lnTo>
                        <a:pt x="270" y="281"/>
                      </a:lnTo>
                      <a:lnTo>
                        <a:pt x="259" y="293"/>
                      </a:lnTo>
                      <a:lnTo>
                        <a:pt x="247" y="303"/>
                      </a:lnTo>
                      <a:lnTo>
                        <a:pt x="235" y="312"/>
                      </a:lnTo>
                      <a:lnTo>
                        <a:pt x="223" y="320"/>
                      </a:lnTo>
                      <a:lnTo>
                        <a:pt x="210" y="327"/>
                      </a:lnTo>
                      <a:lnTo>
                        <a:pt x="196" y="335"/>
                      </a:lnTo>
                      <a:lnTo>
                        <a:pt x="182" y="343"/>
                      </a:lnTo>
                      <a:lnTo>
                        <a:pt x="169" y="329"/>
                      </a:lnTo>
                      <a:lnTo>
                        <a:pt x="154" y="312"/>
                      </a:lnTo>
                      <a:lnTo>
                        <a:pt x="140" y="297"/>
                      </a:lnTo>
                      <a:lnTo>
                        <a:pt x="126" y="281"/>
                      </a:lnTo>
                      <a:lnTo>
                        <a:pt x="114" y="264"/>
                      </a:lnTo>
                      <a:lnTo>
                        <a:pt x="101" y="248"/>
                      </a:lnTo>
                      <a:lnTo>
                        <a:pt x="89" y="231"/>
                      </a:lnTo>
                      <a:lnTo>
                        <a:pt x="76" y="214"/>
                      </a:lnTo>
                      <a:lnTo>
                        <a:pt x="65" y="195"/>
                      </a:lnTo>
                      <a:lnTo>
                        <a:pt x="54" y="177"/>
                      </a:lnTo>
                      <a:lnTo>
                        <a:pt x="43" y="158"/>
                      </a:lnTo>
                      <a:lnTo>
                        <a:pt x="34" y="140"/>
                      </a:lnTo>
                      <a:lnTo>
                        <a:pt x="24" y="120"/>
                      </a:lnTo>
                      <a:lnTo>
                        <a:pt x="16" y="101"/>
                      </a:lnTo>
                      <a:lnTo>
                        <a:pt x="7" y="80"/>
                      </a:lnTo>
                      <a:lnTo>
                        <a:pt x="0" y="59"/>
                      </a:lnTo>
                      <a:close/>
                    </a:path>
                  </a:pathLst>
                </a:custGeom>
                <a:solidFill>
                  <a:srgbClr val="FFFFFF"/>
                </a:solidFill>
                <a:ln w="9525">
                  <a:noFill/>
                  <a:round/>
                </a:ln>
              </p:spPr>
              <p:txBody>
                <a:bodyPr/>
                <a:lstStyle/>
                <a:p>
                  <a:endParaRPr lang="zh-CN" altLang="en-US"/>
                </a:p>
              </p:txBody>
            </p:sp>
            <p:sp>
              <p:nvSpPr>
                <p:cNvPr id="17642" name="Freeform 919"/>
                <p:cNvSpPr/>
                <p:nvPr/>
              </p:nvSpPr>
              <p:spPr bwMode="auto">
                <a:xfrm>
                  <a:off x="2776" y="1652"/>
                  <a:ext cx="60" cy="36"/>
                </a:xfrm>
                <a:custGeom>
                  <a:avLst/>
                  <a:gdLst>
                    <a:gd name="T0" fmla="*/ 1 w 119"/>
                    <a:gd name="T1" fmla="*/ 0 h 70"/>
                    <a:gd name="T2" fmla="*/ 1 w 119"/>
                    <a:gd name="T3" fmla="*/ 1 h 70"/>
                    <a:gd name="T4" fmla="*/ 1 w 119"/>
                    <a:gd name="T5" fmla="*/ 1 h 70"/>
                    <a:gd name="T6" fmla="*/ 1 w 119"/>
                    <a:gd name="T7" fmla="*/ 1 h 70"/>
                    <a:gd name="T8" fmla="*/ 1 w 119"/>
                    <a:gd name="T9" fmla="*/ 1 h 70"/>
                    <a:gd name="T10" fmla="*/ 1 w 119"/>
                    <a:gd name="T11" fmla="*/ 1 h 70"/>
                    <a:gd name="T12" fmla="*/ 1 w 119"/>
                    <a:gd name="T13" fmla="*/ 1 h 70"/>
                    <a:gd name="T14" fmla="*/ 1 w 119"/>
                    <a:gd name="T15" fmla="*/ 1 h 70"/>
                    <a:gd name="T16" fmla="*/ 1 w 119"/>
                    <a:gd name="T17" fmla="*/ 1 h 70"/>
                    <a:gd name="T18" fmla="*/ 0 w 119"/>
                    <a:gd name="T19" fmla="*/ 1 h 70"/>
                    <a:gd name="T20" fmla="*/ 1 w 119"/>
                    <a:gd name="T21" fmla="*/ 1 h 70"/>
                    <a:gd name="T22" fmla="*/ 1 w 119"/>
                    <a:gd name="T23" fmla="*/ 1 h 70"/>
                    <a:gd name="T24" fmla="*/ 1 w 119"/>
                    <a:gd name="T25" fmla="*/ 1 h 70"/>
                    <a:gd name="T26" fmla="*/ 1 w 119"/>
                    <a:gd name="T27" fmla="*/ 1 h 70"/>
                    <a:gd name="T28" fmla="*/ 1 w 119"/>
                    <a:gd name="T29" fmla="*/ 1 h 70"/>
                    <a:gd name="T30" fmla="*/ 1 w 119"/>
                    <a:gd name="T31" fmla="*/ 1 h 70"/>
                    <a:gd name="T32" fmla="*/ 1 w 119"/>
                    <a:gd name="T33" fmla="*/ 1 h 70"/>
                    <a:gd name="T34" fmla="*/ 1 w 119"/>
                    <a:gd name="T35" fmla="*/ 1 h 70"/>
                    <a:gd name="T36" fmla="*/ 1 w 119"/>
                    <a:gd name="T37" fmla="*/ 1 h 70"/>
                    <a:gd name="T38" fmla="*/ 1 w 119"/>
                    <a:gd name="T39" fmla="*/ 1 h 70"/>
                    <a:gd name="T40" fmla="*/ 1 w 119"/>
                    <a:gd name="T41" fmla="*/ 1 h 70"/>
                    <a:gd name="T42" fmla="*/ 1 w 119"/>
                    <a:gd name="T43" fmla="*/ 1 h 70"/>
                    <a:gd name="T44" fmla="*/ 1 w 119"/>
                    <a:gd name="T45" fmla="*/ 1 h 70"/>
                    <a:gd name="T46" fmla="*/ 1 w 119"/>
                    <a:gd name="T47" fmla="*/ 1 h 70"/>
                    <a:gd name="T48" fmla="*/ 1 w 119"/>
                    <a:gd name="T49" fmla="*/ 1 h 70"/>
                    <a:gd name="T50" fmla="*/ 1 w 119"/>
                    <a:gd name="T51" fmla="*/ 0 h 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9"/>
                    <a:gd name="T79" fmla="*/ 0 h 70"/>
                    <a:gd name="T80" fmla="*/ 119 w 119"/>
                    <a:gd name="T81" fmla="*/ 70 h 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9" h="70">
                      <a:moveTo>
                        <a:pt x="115" y="0"/>
                      </a:moveTo>
                      <a:lnTo>
                        <a:pt x="114" y="1"/>
                      </a:lnTo>
                      <a:lnTo>
                        <a:pt x="96" y="7"/>
                      </a:lnTo>
                      <a:lnTo>
                        <a:pt x="80" y="14"/>
                      </a:lnTo>
                      <a:lnTo>
                        <a:pt x="67" y="21"/>
                      </a:lnTo>
                      <a:lnTo>
                        <a:pt x="53" y="28"/>
                      </a:lnTo>
                      <a:lnTo>
                        <a:pt x="41" y="36"/>
                      </a:lnTo>
                      <a:lnTo>
                        <a:pt x="27" y="44"/>
                      </a:lnTo>
                      <a:lnTo>
                        <a:pt x="13" y="52"/>
                      </a:lnTo>
                      <a:lnTo>
                        <a:pt x="0" y="61"/>
                      </a:lnTo>
                      <a:lnTo>
                        <a:pt x="6" y="70"/>
                      </a:lnTo>
                      <a:lnTo>
                        <a:pt x="20" y="61"/>
                      </a:lnTo>
                      <a:lnTo>
                        <a:pt x="31" y="53"/>
                      </a:lnTo>
                      <a:lnTo>
                        <a:pt x="45" y="45"/>
                      </a:lnTo>
                      <a:lnTo>
                        <a:pt x="58" y="37"/>
                      </a:lnTo>
                      <a:lnTo>
                        <a:pt x="71" y="30"/>
                      </a:lnTo>
                      <a:lnTo>
                        <a:pt x="85" y="23"/>
                      </a:lnTo>
                      <a:lnTo>
                        <a:pt x="101" y="16"/>
                      </a:lnTo>
                      <a:lnTo>
                        <a:pt x="116" y="10"/>
                      </a:lnTo>
                      <a:lnTo>
                        <a:pt x="115" y="11"/>
                      </a:lnTo>
                      <a:lnTo>
                        <a:pt x="116" y="10"/>
                      </a:lnTo>
                      <a:lnTo>
                        <a:pt x="119" y="8"/>
                      </a:lnTo>
                      <a:lnTo>
                        <a:pt x="119" y="5"/>
                      </a:lnTo>
                      <a:lnTo>
                        <a:pt x="117" y="2"/>
                      </a:lnTo>
                      <a:lnTo>
                        <a:pt x="114" y="1"/>
                      </a:lnTo>
                      <a:lnTo>
                        <a:pt x="115" y="0"/>
                      </a:lnTo>
                      <a:close/>
                    </a:path>
                  </a:pathLst>
                </a:custGeom>
                <a:solidFill>
                  <a:srgbClr val="000000"/>
                </a:solidFill>
                <a:ln w="9525">
                  <a:noFill/>
                  <a:round/>
                </a:ln>
              </p:spPr>
              <p:txBody>
                <a:bodyPr/>
                <a:lstStyle/>
                <a:p>
                  <a:endParaRPr lang="zh-CN" altLang="en-US"/>
                </a:p>
              </p:txBody>
            </p:sp>
            <p:sp>
              <p:nvSpPr>
                <p:cNvPr id="17643" name="Freeform 920"/>
                <p:cNvSpPr/>
                <p:nvPr/>
              </p:nvSpPr>
              <p:spPr bwMode="auto">
                <a:xfrm>
                  <a:off x="2834" y="1652"/>
                  <a:ext cx="57" cy="63"/>
                </a:xfrm>
                <a:custGeom>
                  <a:avLst/>
                  <a:gdLst>
                    <a:gd name="T0" fmla="*/ 1 w 114"/>
                    <a:gd name="T1" fmla="*/ 1 h 124"/>
                    <a:gd name="T2" fmla="*/ 1 w 114"/>
                    <a:gd name="T3" fmla="*/ 1 h 124"/>
                    <a:gd name="T4" fmla="*/ 1 w 114"/>
                    <a:gd name="T5" fmla="*/ 1 h 124"/>
                    <a:gd name="T6" fmla="*/ 1 w 114"/>
                    <a:gd name="T7" fmla="*/ 1 h 124"/>
                    <a:gd name="T8" fmla="*/ 1 w 114"/>
                    <a:gd name="T9" fmla="*/ 1 h 124"/>
                    <a:gd name="T10" fmla="*/ 1 w 114"/>
                    <a:gd name="T11" fmla="*/ 1 h 124"/>
                    <a:gd name="T12" fmla="*/ 1 w 114"/>
                    <a:gd name="T13" fmla="*/ 1 h 124"/>
                    <a:gd name="T14" fmla="*/ 1 w 114"/>
                    <a:gd name="T15" fmla="*/ 1 h 124"/>
                    <a:gd name="T16" fmla="*/ 1 w 114"/>
                    <a:gd name="T17" fmla="*/ 1 h 124"/>
                    <a:gd name="T18" fmla="*/ 0 w 114"/>
                    <a:gd name="T19" fmla="*/ 0 h 124"/>
                    <a:gd name="T20" fmla="*/ 0 w 114"/>
                    <a:gd name="T21" fmla="*/ 1 h 124"/>
                    <a:gd name="T22" fmla="*/ 1 w 114"/>
                    <a:gd name="T23" fmla="*/ 1 h 124"/>
                    <a:gd name="T24" fmla="*/ 1 w 114"/>
                    <a:gd name="T25" fmla="*/ 1 h 124"/>
                    <a:gd name="T26" fmla="*/ 1 w 114"/>
                    <a:gd name="T27" fmla="*/ 1 h 124"/>
                    <a:gd name="T28" fmla="*/ 1 w 114"/>
                    <a:gd name="T29" fmla="*/ 1 h 124"/>
                    <a:gd name="T30" fmla="*/ 1 w 114"/>
                    <a:gd name="T31" fmla="*/ 1 h 124"/>
                    <a:gd name="T32" fmla="*/ 1 w 114"/>
                    <a:gd name="T33" fmla="*/ 1 h 124"/>
                    <a:gd name="T34" fmla="*/ 1 w 114"/>
                    <a:gd name="T35" fmla="*/ 1 h 124"/>
                    <a:gd name="T36" fmla="*/ 1 w 114"/>
                    <a:gd name="T37" fmla="*/ 1 h 124"/>
                    <a:gd name="T38" fmla="*/ 1 w 114"/>
                    <a:gd name="T39" fmla="*/ 1 h 124"/>
                    <a:gd name="T40" fmla="*/ 1 w 114"/>
                    <a:gd name="T41" fmla="*/ 1 h 1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124"/>
                    <a:gd name="T65" fmla="*/ 114 w 114"/>
                    <a:gd name="T66" fmla="*/ 124 h 1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124">
                      <a:moveTo>
                        <a:pt x="114" y="117"/>
                      </a:moveTo>
                      <a:lnTo>
                        <a:pt x="114" y="117"/>
                      </a:lnTo>
                      <a:lnTo>
                        <a:pt x="102" y="100"/>
                      </a:lnTo>
                      <a:lnTo>
                        <a:pt x="90" y="82"/>
                      </a:lnTo>
                      <a:lnTo>
                        <a:pt x="76" y="62"/>
                      </a:lnTo>
                      <a:lnTo>
                        <a:pt x="62" y="45"/>
                      </a:lnTo>
                      <a:lnTo>
                        <a:pt x="46" y="29"/>
                      </a:lnTo>
                      <a:lnTo>
                        <a:pt x="32" y="15"/>
                      </a:lnTo>
                      <a:lnTo>
                        <a:pt x="16" y="6"/>
                      </a:lnTo>
                      <a:lnTo>
                        <a:pt x="0" y="0"/>
                      </a:lnTo>
                      <a:lnTo>
                        <a:pt x="0" y="11"/>
                      </a:lnTo>
                      <a:lnTo>
                        <a:pt x="11" y="15"/>
                      </a:lnTo>
                      <a:lnTo>
                        <a:pt x="25" y="24"/>
                      </a:lnTo>
                      <a:lnTo>
                        <a:pt x="40" y="36"/>
                      </a:lnTo>
                      <a:lnTo>
                        <a:pt x="53" y="52"/>
                      </a:lnTo>
                      <a:lnTo>
                        <a:pt x="67" y="69"/>
                      </a:lnTo>
                      <a:lnTo>
                        <a:pt x="81" y="88"/>
                      </a:lnTo>
                      <a:lnTo>
                        <a:pt x="93" y="107"/>
                      </a:lnTo>
                      <a:lnTo>
                        <a:pt x="105" y="124"/>
                      </a:lnTo>
                      <a:lnTo>
                        <a:pt x="114" y="117"/>
                      </a:lnTo>
                      <a:close/>
                    </a:path>
                  </a:pathLst>
                </a:custGeom>
                <a:solidFill>
                  <a:srgbClr val="000000"/>
                </a:solidFill>
                <a:ln w="9525">
                  <a:noFill/>
                  <a:round/>
                </a:ln>
              </p:spPr>
              <p:txBody>
                <a:bodyPr/>
                <a:lstStyle/>
                <a:p>
                  <a:endParaRPr lang="zh-CN" altLang="en-US"/>
                </a:p>
              </p:txBody>
            </p:sp>
            <p:sp>
              <p:nvSpPr>
                <p:cNvPr id="17644" name="Freeform 921"/>
                <p:cNvSpPr/>
                <p:nvPr/>
              </p:nvSpPr>
              <p:spPr bwMode="auto">
                <a:xfrm>
                  <a:off x="2886" y="1711"/>
                  <a:ext cx="35" cy="81"/>
                </a:xfrm>
                <a:custGeom>
                  <a:avLst/>
                  <a:gdLst>
                    <a:gd name="T0" fmla="*/ 1 w 69"/>
                    <a:gd name="T1" fmla="*/ 1 h 162"/>
                    <a:gd name="T2" fmla="*/ 1 w 69"/>
                    <a:gd name="T3" fmla="*/ 1 h 162"/>
                    <a:gd name="T4" fmla="*/ 1 w 69"/>
                    <a:gd name="T5" fmla="*/ 1 h 162"/>
                    <a:gd name="T6" fmla="*/ 1 w 69"/>
                    <a:gd name="T7" fmla="*/ 1 h 162"/>
                    <a:gd name="T8" fmla="*/ 1 w 69"/>
                    <a:gd name="T9" fmla="*/ 1 h 162"/>
                    <a:gd name="T10" fmla="*/ 1 w 69"/>
                    <a:gd name="T11" fmla="*/ 1 h 162"/>
                    <a:gd name="T12" fmla="*/ 1 w 69"/>
                    <a:gd name="T13" fmla="*/ 1 h 162"/>
                    <a:gd name="T14" fmla="*/ 1 w 69"/>
                    <a:gd name="T15" fmla="*/ 1 h 162"/>
                    <a:gd name="T16" fmla="*/ 1 w 69"/>
                    <a:gd name="T17" fmla="*/ 1 h 162"/>
                    <a:gd name="T18" fmla="*/ 1 w 69"/>
                    <a:gd name="T19" fmla="*/ 0 h 162"/>
                    <a:gd name="T20" fmla="*/ 0 w 69"/>
                    <a:gd name="T21" fmla="*/ 1 h 162"/>
                    <a:gd name="T22" fmla="*/ 1 w 69"/>
                    <a:gd name="T23" fmla="*/ 1 h 162"/>
                    <a:gd name="T24" fmla="*/ 1 w 69"/>
                    <a:gd name="T25" fmla="*/ 1 h 162"/>
                    <a:gd name="T26" fmla="*/ 1 w 69"/>
                    <a:gd name="T27" fmla="*/ 1 h 162"/>
                    <a:gd name="T28" fmla="*/ 1 w 69"/>
                    <a:gd name="T29" fmla="*/ 1 h 162"/>
                    <a:gd name="T30" fmla="*/ 1 w 69"/>
                    <a:gd name="T31" fmla="*/ 1 h 162"/>
                    <a:gd name="T32" fmla="*/ 1 w 69"/>
                    <a:gd name="T33" fmla="*/ 1 h 162"/>
                    <a:gd name="T34" fmla="*/ 1 w 69"/>
                    <a:gd name="T35" fmla="*/ 1 h 162"/>
                    <a:gd name="T36" fmla="*/ 1 w 69"/>
                    <a:gd name="T37" fmla="*/ 1 h 162"/>
                    <a:gd name="T38" fmla="*/ 1 w 69"/>
                    <a:gd name="T39" fmla="*/ 1 h 162"/>
                    <a:gd name="T40" fmla="*/ 1 w 69"/>
                    <a:gd name="T41" fmla="*/ 1 h 162"/>
                    <a:gd name="T42" fmla="*/ 1 w 69"/>
                    <a:gd name="T43" fmla="*/ 1 h 162"/>
                    <a:gd name="T44" fmla="*/ 1 w 69"/>
                    <a:gd name="T45" fmla="*/ 1 h 162"/>
                    <a:gd name="T46" fmla="*/ 1 w 69"/>
                    <a:gd name="T47" fmla="*/ 1 h 162"/>
                    <a:gd name="T48" fmla="*/ 1 w 69"/>
                    <a:gd name="T49" fmla="*/ 1 h 162"/>
                    <a:gd name="T50" fmla="*/ 1 w 69"/>
                    <a:gd name="T51" fmla="*/ 1 h 1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162"/>
                    <a:gd name="T80" fmla="*/ 69 w 69"/>
                    <a:gd name="T81" fmla="*/ 162 h 16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162">
                      <a:moveTo>
                        <a:pt x="68" y="161"/>
                      </a:moveTo>
                      <a:lnTo>
                        <a:pt x="69" y="158"/>
                      </a:lnTo>
                      <a:lnTo>
                        <a:pt x="69" y="140"/>
                      </a:lnTo>
                      <a:lnTo>
                        <a:pt x="66" y="121"/>
                      </a:lnTo>
                      <a:lnTo>
                        <a:pt x="59" y="100"/>
                      </a:lnTo>
                      <a:lnTo>
                        <a:pt x="51" y="80"/>
                      </a:lnTo>
                      <a:lnTo>
                        <a:pt x="42" y="59"/>
                      </a:lnTo>
                      <a:lnTo>
                        <a:pt x="31" y="39"/>
                      </a:lnTo>
                      <a:lnTo>
                        <a:pt x="20" y="20"/>
                      </a:lnTo>
                      <a:lnTo>
                        <a:pt x="9" y="0"/>
                      </a:lnTo>
                      <a:lnTo>
                        <a:pt x="0" y="7"/>
                      </a:lnTo>
                      <a:lnTo>
                        <a:pt x="11" y="24"/>
                      </a:lnTo>
                      <a:lnTo>
                        <a:pt x="22" y="44"/>
                      </a:lnTo>
                      <a:lnTo>
                        <a:pt x="33" y="63"/>
                      </a:lnTo>
                      <a:lnTo>
                        <a:pt x="42" y="84"/>
                      </a:lnTo>
                      <a:lnTo>
                        <a:pt x="50" y="105"/>
                      </a:lnTo>
                      <a:lnTo>
                        <a:pt x="54" y="123"/>
                      </a:lnTo>
                      <a:lnTo>
                        <a:pt x="58" y="140"/>
                      </a:lnTo>
                      <a:lnTo>
                        <a:pt x="58" y="158"/>
                      </a:lnTo>
                      <a:lnTo>
                        <a:pt x="59" y="154"/>
                      </a:lnTo>
                      <a:lnTo>
                        <a:pt x="58" y="158"/>
                      </a:lnTo>
                      <a:lnTo>
                        <a:pt x="60" y="161"/>
                      </a:lnTo>
                      <a:lnTo>
                        <a:pt x="63" y="162"/>
                      </a:lnTo>
                      <a:lnTo>
                        <a:pt x="67" y="161"/>
                      </a:lnTo>
                      <a:lnTo>
                        <a:pt x="69" y="158"/>
                      </a:lnTo>
                      <a:lnTo>
                        <a:pt x="68" y="161"/>
                      </a:lnTo>
                      <a:close/>
                    </a:path>
                  </a:pathLst>
                </a:custGeom>
                <a:solidFill>
                  <a:srgbClr val="000000"/>
                </a:solidFill>
                <a:ln w="9525">
                  <a:noFill/>
                  <a:round/>
                </a:ln>
              </p:spPr>
              <p:txBody>
                <a:bodyPr/>
                <a:lstStyle/>
                <a:p>
                  <a:endParaRPr lang="zh-CN" altLang="en-US"/>
                </a:p>
              </p:txBody>
            </p:sp>
            <p:sp>
              <p:nvSpPr>
                <p:cNvPr id="17645" name="Freeform 922"/>
                <p:cNvSpPr/>
                <p:nvPr/>
              </p:nvSpPr>
              <p:spPr bwMode="auto">
                <a:xfrm>
                  <a:off x="2867" y="1788"/>
                  <a:ext cx="53" cy="42"/>
                </a:xfrm>
                <a:custGeom>
                  <a:avLst/>
                  <a:gdLst>
                    <a:gd name="T0" fmla="*/ 0 w 107"/>
                    <a:gd name="T1" fmla="*/ 1 h 83"/>
                    <a:gd name="T2" fmla="*/ 0 w 107"/>
                    <a:gd name="T3" fmla="*/ 1 h 83"/>
                    <a:gd name="T4" fmla="*/ 0 w 107"/>
                    <a:gd name="T5" fmla="*/ 1 h 83"/>
                    <a:gd name="T6" fmla="*/ 0 w 107"/>
                    <a:gd name="T7" fmla="*/ 1 h 83"/>
                    <a:gd name="T8" fmla="*/ 0 w 107"/>
                    <a:gd name="T9" fmla="*/ 1 h 83"/>
                    <a:gd name="T10" fmla="*/ 0 w 107"/>
                    <a:gd name="T11" fmla="*/ 1 h 83"/>
                    <a:gd name="T12" fmla="*/ 0 w 107"/>
                    <a:gd name="T13" fmla="*/ 1 h 83"/>
                    <a:gd name="T14" fmla="*/ 0 w 107"/>
                    <a:gd name="T15" fmla="*/ 1 h 83"/>
                    <a:gd name="T16" fmla="*/ 0 w 107"/>
                    <a:gd name="T17" fmla="*/ 1 h 83"/>
                    <a:gd name="T18" fmla="*/ 0 w 107"/>
                    <a:gd name="T19" fmla="*/ 1 h 83"/>
                    <a:gd name="T20" fmla="*/ 0 w 107"/>
                    <a:gd name="T21" fmla="*/ 0 h 83"/>
                    <a:gd name="T22" fmla="*/ 0 w 107"/>
                    <a:gd name="T23" fmla="*/ 1 h 83"/>
                    <a:gd name="T24" fmla="*/ 0 w 107"/>
                    <a:gd name="T25" fmla="*/ 1 h 83"/>
                    <a:gd name="T26" fmla="*/ 0 w 107"/>
                    <a:gd name="T27" fmla="*/ 1 h 83"/>
                    <a:gd name="T28" fmla="*/ 0 w 107"/>
                    <a:gd name="T29" fmla="*/ 1 h 83"/>
                    <a:gd name="T30" fmla="*/ 0 w 107"/>
                    <a:gd name="T31" fmla="*/ 1 h 83"/>
                    <a:gd name="T32" fmla="*/ 0 w 107"/>
                    <a:gd name="T33" fmla="*/ 1 h 83"/>
                    <a:gd name="T34" fmla="*/ 0 w 107"/>
                    <a:gd name="T35" fmla="*/ 1 h 83"/>
                    <a:gd name="T36" fmla="*/ 0 w 107"/>
                    <a:gd name="T37" fmla="*/ 1 h 83"/>
                    <a:gd name="T38" fmla="*/ 0 w 107"/>
                    <a:gd name="T39" fmla="*/ 1 h 83"/>
                    <a:gd name="T40" fmla="*/ 0 w 107"/>
                    <a:gd name="T41" fmla="*/ 1 h 83"/>
                    <a:gd name="T42" fmla="*/ 0 w 107"/>
                    <a:gd name="T43" fmla="*/ 1 h 83"/>
                    <a:gd name="T44" fmla="*/ 0 w 107"/>
                    <a:gd name="T45" fmla="*/ 1 h 83"/>
                    <a:gd name="T46" fmla="*/ 0 w 107"/>
                    <a:gd name="T47" fmla="*/ 1 h 83"/>
                    <a:gd name="T48" fmla="*/ 0 w 107"/>
                    <a:gd name="T49" fmla="*/ 1 h 83"/>
                    <a:gd name="T50" fmla="*/ 0 w 107"/>
                    <a:gd name="T51" fmla="*/ 1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7"/>
                    <a:gd name="T79" fmla="*/ 0 h 83"/>
                    <a:gd name="T80" fmla="*/ 107 w 107"/>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7" h="83">
                      <a:moveTo>
                        <a:pt x="1" y="82"/>
                      </a:moveTo>
                      <a:lnTo>
                        <a:pt x="7" y="83"/>
                      </a:lnTo>
                      <a:lnTo>
                        <a:pt x="20" y="75"/>
                      </a:lnTo>
                      <a:lnTo>
                        <a:pt x="34" y="67"/>
                      </a:lnTo>
                      <a:lnTo>
                        <a:pt x="48" y="60"/>
                      </a:lnTo>
                      <a:lnTo>
                        <a:pt x="60" y="52"/>
                      </a:lnTo>
                      <a:lnTo>
                        <a:pt x="73" y="43"/>
                      </a:lnTo>
                      <a:lnTo>
                        <a:pt x="84" y="31"/>
                      </a:lnTo>
                      <a:lnTo>
                        <a:pt x="96" y="20"/>
                      </a:lnTo>
                      <a:lnTo>
                        <a:pt x="107" y="7"/>
                      </a:lnTo>
                      <a:lnTo>
                        <a:pt x="98" y="0"/>
                      </a:lnTo>
                      <a:lnTo>
                        <a:pt x="89" y="13"/>
                      </a:lnTo>
                      <a:lnTo>
                        <a:pt x="77" y="24"/>
                      </a:lnTo>
                      <a:lnTo>
                        <a:pt x="66" y="34"/>
                      </a:lnTo>
                      <a:lnTo>
                        <a:pt x="53" y="43"/>
                      </a:lnTo>
                      <a:lnTo>
                        <a:pt x="43" y="51"/>
                      </a:lnTo>
                      <a:lnTo>
                        <a:pt x="29" y="58"/>
                      </a:lnTo>
                      <a:lnTo>
                        <a:pt x="16" y="66"/>
                      </a:lnTo>
                      <a:lnTo>
                        <a:pt x="2" y="74"/>
                      </a:lnTo>
                      <a:lnTo>
                        <a:pt x="8" y="75"/>
                      </a:lnTo>
                      <a:lnTo>
                        <a:pt x="2" y="74"/>
                      </a:lnTo>
                      <a:lnTo>
                        <a:pt x="0" y="76"/>
                      </a:lnTo>
                      <a:lnTo>
                        <a:pt x="0" y="80"/>
                      </a:lnTo>
                      <a:lnTo>
                        <a:pt x="3" y="83"/>
                      </a:lnTo>
                      <a:lnTo>
                        <a:pt x="7" y="83"/>
                      </a:lnTo>
                      <a:lnTo>
                        <a:pt x="1" y="82"/>
                      </a:lnTo>
                      <a:close/>
                    </a:path>
                  </a:pathLst>
                </a:custGeom>
                <a:solidFill>
                  <a:srgbClr val="000000"/>
                </a:solidFill>
                <a:ln w="9525">
                  <a:noFill/>
                  <a:round/>
                </a:ln>
              </p:spPr>
              <p:txBody>
                <a:bodyPr/>
                <a:lstStyle/>
                <a:p>
                  <a:endParaRPr lang="zh-CN" altLang="en-US"/>
                </a:p>
              </p:txBody>
            </p:sp>
            <p:sp>
              <p:nvSpPr>
                <p:cNvPr id="17646" name="Freeform 923"/>
                <p:cNvSpPr/>
                <p:nvPr/>
              </p:nvSpPr>
              <p:spPr bwMode="auto">
                <a:xfrm>
                  <a:off x="2776" y="1683"/>
                  <a:ext cx="95" cy="146"/>
                </a:xfrm>
                <a:custGeom>
                  <a:avLst/>
                  <a:gdLst>
                    <a:gd name="T0" fmla="*/ 0 w 191"/>
                    <a:gd name="T1" fmla="*/ 0 h 292"/>
                    <a:gd name="T2" fmla="*/ 0 w 191"/>
                    <a:gd name="T3" fmla="*/ 1 h 292"/>
                    <a:gd name="T4" fmla="*/ 0 w 191"/>
                    <a:gd name="T5" fmla="*/ 1 h 292"/>
                    <a:gd name="T6" fmla="*/ 0 w 191"/>
                    <a:gd name="T7" fmla="*/ 1 h 292"/>
                    <a:gd name="T8" fmla="*/ 0 w 191"/>
                    <a:gd name="T9" fmla="*/ 1 h 292"/>
                    <a:gd name="T10" fmla="*/ 0 w 191"/>
                    <a:gd name="T11" fmla="*/ 1 h 292"/>
                    <a:gd name="T12" fmla="*/ 0 w 191"/>
                    <a:gd name="T13" fmla="*/ 1 h 292"/>
                    <a:gd name="T14" fmla="*/ 0 w 191"/>
                    <a:gd name="T15" fmla="*/ 1 h 292"/>
                    <a:gd name="T16" fmla="*/ 0 w 191"/>
                    <a:gd name="T17" fmla="*/ 1 h 292"/>
                    <a:gd name="T18" fmla="*/ 0 w 191"/>
                    <a:gd name="T19" fmla="*/ 1 h 292"/>
                    <a:gd name="T20" fmla="*/ 0 w 191"/>
                    <a:gd name="T21" fmla="*/ 1 h 292"/>
                    <a:gd name="T22" fmla="*/ 0 w 191"/>
                    <a:gd name="T23" fmla="*/ 1 h 292"/>
                    <a:gd name="T24" fmla="*/ 0 w 191"/>
                    <a:gd name="T25" fmla="*/ 1 h 292"/>
                    <a:gd name="T26" fmla="*/ 0 w 191"/>
                    <a:gd name="T27" fmla="*/ 1 h 292"/>
                    <a:gd name="T28" fmla="*/ 0 w 191"/>
                    <a:gd name="T29" fmla="*/ 1 h 292"/>
                    <a:gd name="T30" fmla="*/ 0 w 191"/>
                    <a:gd name="T31" fmla="*/ 1 h 292"/>
                    <a:gd name="T32" fmla="*/ 0 w 191"/>
                    <a:gd name="T33" fmla="*/ 1 h 292"/>
                    <a:gd name="T34" fmla="*/ 0 w 191"/>
                    <a:gd name="T35" fmla="*/ 1 h 292"/>
                    <a:gd name="T36" fmla="*/ 0 w 191"/>
                    <a:gd name="T37" fmla="*/ 1 h 292"/>
                    <a:gd name="T38" fmla="*/ 0 w 191"/>
                    <a:gd name="T39" fmla="*/ 1 h 292"/>
                    <a:gd name="T40" fmla="*/ 0 w 191"/>
                    <a:gd name="T41" fmla="*/ 1 h 292"/>
                    <a:gd name="T42" fmla="*/ 0 w 191"/>
                    <a:gd name="T43" fmla="*/ 1 h 292"/>
                    <a:gd name="T44" fmla="*/ 0 w 191"/>
                    <a:gd name="T45" fmla="*/ 1 h 292"/>
                    <a:gd name="T46" fmla="*/ 0 w 191"/>
                    <a:gd name="T47" fmla="*/ 1 h 292"/>
                    <a:gd name="T48" fmla="*/ 0 w 191"/>
                    <a:gd name="T49" fmla="*/ 1 h 292"/>
                    <a:gd name="T50" fmla="*/ 0 w 191"/>
                    <a:gd name="T51" fmla="*/ 1 h 292"/>
                    <a:gd name="T52" fmla="*/ 0 w 191"/>
                    <a:gd name="T53" fmla="*/ 1 h 292"/>
                    <a:gd name="T54" fmla="*/ 0 w 191"/>
                    <a:gd name="T55" fmla="*/ 1 h 292"/>
                    <a:gd name="T56" fmla="*/ 0 w 191"/>
                    <a:gd name="T57" fmla="*/ 1 h 292"/>
                    <a:gd name="T58" fmla="*/ 0 w 191"/>
                    <a:gd name="T59" fmla="*/ 1 h 292"/>
                    <a:gd name="T60" fmla="*/ 0 w 191"/>
                    <a:gd name="T61" fmla="*/ 1 h 292"/>
                    <a:gd name="T62" fmla="*/ 0 w 191"/>
                    <a:gd name="T63" fmla="*/ 1 h 292"/>
                    <a:gd name="T64" fmla="*/ 0 w 191"/>
                    <a:gd name="T65" fmla="*/ 1 h 292"/>
                    <a:gd name="T66" fmla="*/ 0 w 191"/>
                    <a:gd name="T67" fmla="*/ 1 h 292"/>
                    <a:gd name="T68" fmla="*/ 0 w 191"/>
                    <a:gd name="T69" fmla="*/ 1 h 292"/>
                    <a:gd name="T70" fmla="*/ 0 w 191"/>
                    <a:gd name="T71" fmla="*/ 1 h 292"/>
                    <a:gd name="T72" fmla="*/ 0 w 191"/>
                    <a:gd name="T73" fmla="*/ 1 h 292"/>
                    <a:gd name="T74" fmla="*/ 0 w 191"/>
                    <a:gd name="T75" fmla="*/ 0 h 292"/>
                    <a:gd name="T76" fmla="*/ 0 w 191"/>
                    <a:gd name="T77" fmla="*/ 0 h 292"/>
                    <a:gd name="T78" fmla="*/ 0 w 191"/>
                    <a:gd name="T79" fmla="*/ 1 h 292"/>
                    <a:gd name="T80" fmla="*/ 0 w 191"/>
                    <a:gd name="T81" fmla="*/ 1 h 292"/>
                    <a:gd name="T82" fmla="*/ 0 w 191"/>
                    <a:gd name="T83" fmla="*/ 0 h 2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1"/>
                    <a:gd name="T127" fmla="*/ 0 h 292"/>
                    <a:gd name="T128" fmla="*/ 191 w 191"/>
                    <a:gd name="T129" fmla="*/ 292 h 2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1" h="292">
                      <a:moveTo>
                        <a:pt x="2" y="0"/>
                      </a:moveTo>
                      <a:lnTo>
                        <a:pt x="0" y="7"/>
                      </a:lnTo>
                      <a:lnTo>
                        <a:pt x="7" y="27"/>
                      </a:lnTo>
                      <a:lnTo>
                        <a:pt x="16" y="48"/>
                      </a:lnTo>
                      <a:lnTo>
                        <a:pt x="24" y="68"/>
                      </a:lnTo>
                      <a:lnTo>
                        <a:pt x="35" y="87"/>
                      </a:lnTo>
                      <a:lnTo>
                        <a:pt x="44" y="106"/>
                      </a:lnTo>
                      <a:lnTo>
                        <a:pt x="54" y="124"/>
                      </a:lnTo>
                      <a:lnTo>
                        <a:pt x="65" y="142"/>
                      </a:lnTo>
                      <a:lnTo>
                        <a:pt x="77" y="162"/>
                      </a:lnTo>
                      <a:lnTo>
                        <a:pt x="89" y="179"/>
                      </a:lnTo>
                      <a:lnTo>
                        <a:pt x="102" y="196"/>
                      </a:lnTo>
                      <a:lnTo>
                        <a:pt x="114" y="213"/>
                      </a:lnTo>
                      <a:lnTo>
                        <a:pt x="127" y="230"/>
                      </a:lnTo>
                      <a:lnTo>
                        <a:pt x="141" y="246"/>
                      </a:lnTo>
                      <a:lnTo>
                        <a:pt x="155" y="261"/>
                      </a:lnTo>
                      <a:lnTo>
                        <a:pt x="170" y="277"/>
                      </a:lnTo>
                      <a:lnTo>
                        <a:pt x="184" y="292"/>
                      </a:lnTo>
                      <a:lnTo>
                        <a:pt x="191" y="285"/>
                      </a:lnTo>
                      <a:lnTo>
                        <a:pt x="177" y="270"/>
                      </a:lnTo>
                      <a:lnTo>
                        <a:pt x="162" y="254"/>
                      </a:lnTo>
                      <a:lnTo>
                        <a:pt x="150" y="239"/>
                      </a:lnTo>
                      <a:lnTo>
                        <a:pt x="136" y="223"/>
                      </a:lnTo>
                      <a:lnTo>
                        <a:pt x="123" y="206"/>
                      </a:lnTo>
                      <a:lnTo>
                        <a:pt x="111" y="190"/>
                      </a:lnTo>
                      <a:lnTo>
                        <a:pt x="98" y="172"/>
                      </a:lnTo>
                      <a:lnTo>
                        <a:pt x="86" y="155"/>
                      </a:lnTo>
                      <a:lnTo>
                        <a:pt x="74" y="138"/>
                      </a:lnTo>
                      <a:lnTo>
                        <a:pt x="63" y="119"/>
                      </a:lnTo>
                      <a:lnTo>
                        <a:pt x="53" y="101"/>
                      </a:lnTo>
                      <a:lnTo>
                        <a:pt x="44" y="83"/>
                      </a:lnTo>
                      <a:lnTo>
                        <a:pt x="33" y="63"/>
                      </a:lnTo>
                      <a:lnTo>
                        <a:pt x="25" y="44"/>
                      </a:lnTo>
                      <a:lnTo>
                        <a:pt x="16" y="23"/>
                      </a:lnTo>
                      <a:lnTo>
                        <a:pt x="9" y="2"/>
                      </a:lnTo>
                      <a:lnTo>
                        <a:pt x="8" y="9"/>
                      </a:lnTo>
                      <a:lnTo>
                        <a:pt x="9" y="2"/>
                      </a:lnTo>
                      <a:lnTo>
                        <a:pt x="7" y="0"/>
                      </a:lnTo>
                      <a:lnTo>
                        <a:pt x="4" y="0"/>
                      </a:lnTo>
                      <a:lnTo>
                        <a:pt x="0" y="3"/>
                      </a:lnTo>
                      <a:lnTo>
                        <a:pt x="0" y="7"/>
                      </a:lnTo>
                      <a:lnTo>
                        <a:pt x="2" y="0"/>
                      </a:lnTo>
                      <a:close/>
                    </a:path>
                  </a:pathLst>
                </a:custGeom>
                <a:solidFill>
                  <a:srgbClr val="000000"/>
                </a:solidFill>
                <a:ln w="9525">
                  <a:noFill/>
                  <a:round/>
                </a:ln>
              </p:spPr>
              <p:txBody>
                <a:bodyPr/>
                <a:lstStyle/>
                <a:p>
                  <a:endParaRPr lang="zh-CN" altLang="en-US"/>
                </a:p>
              </p:txBody>
            </p:sp>
            <p:sp>
              <p:nvSpPr>
                <p:cNvPr id="17647" name="Freeform 924"/>
                <p:cNvSpPr/>
                <p:nvPr/>
              </p:nvSpPr>
              <p:spPr bwMode="auto">
                <a:xfrm>
                  <a:off x="2846" y="1668"/>
                  <a:ext cx="65" cy="104"/>
                </a:xfrm>
                <a:custGeom>
                  <a:avLst/>
                  <a:gdLst>
                    <a:gd name="T0" fmla="*/ 0 w 130"/>
                    <a:gd name="T1" fmla="*/ 0 h 208"/>
                    <a:gd name="T2" fmla="*/ 1 w 130"/>
                    <a:gd name="T3" fmla="*/ 1 h 208"/>
                    <a:gd name="T4" fmla="*/ 1 w 130"/>
                    <a:gd name="T5" fmla="*/ 1 h 208"/>
                    <a:gd name="T6" fmla="*/ 1 w 130"/>
                    <a:gd name="T7" fmla="*/ 1 h 208"/>
                    <a:gd name="T8" fmla="*/ 1 w 130"/>
                    <a:gd name="T9" fmla="*/ 1 h 208"/>
                    <a:gd name="T10" fmla="*/ 1 w 130"/>
                    <a:gd name="T11" fmla="*/ 1 h 208"/>
                    <a:gd name="T12" fmla="*/ 1 w 130"/>
                    <a:gd name="T13" fmla="*/ 1 h 208"/>
                    <a:gd name="T14" fmla="*/ 1 w 130"/>
                    <a:gd name="T15" fmla="*/ 1 h 208"/>
                    <a:gd name="T16" fmla="*/ 1 w 130"/>
                    <a:gd name="T17" fmla="*/ 1 h 208"/>
                    <a:gd name="T18" fmla="*/ 1 w 130"/>
                    <a:gd name="T19" fmla="*/ 1 h 208"/>
                    <a:gd name="T20" fmla="*/ 1 w 130"/>
                    <a:gd name="T21" fmla="*/ 1 h 208"/>
                    <a:gd name="T22" fmla="*/ 1 w 130"/>
                    <a:gd name="T23" fmla="*/ 1 h 208"/>
                    <a:gd name="T24" fmla="*/ 1 w 130"/>
                    <a:gd name="T25" fmla="*/ 1 h 208"/>
                    <a:gd name="T26" fmla="*/ 1 w 130"/>
                    <a:gd name="T27" fmla="*/ 1 h 208"/>
                    <a:gd name="T28" fmla="*/ 1 w 130"/>
                    <a:gd name="T29" fmla="*/ 1 h 208"/>
                    <a:gd name="T30" fmla="*/ 1 w 130"/>
                    <a:gd name="T31" fmla="*/ 1 h 208"/>
                    <a:gd name="T32" fmla="*/ 1 w 130"/>
                    <a:gd name="T33" fmla="*/ 1 h 208"/>
                    <a:gd name="T34" fmla="*/ 1 w 130"/>
                    <a:gd name="T35" fmla="*/ 1 h 208"/>
                    <a:gd name="T36" fmla="*/ 1 w 130"/>
                    <a:gd name="T37" fmla="*/ 1 h 208"/>
                    <a:gd name="T38" fmla="*/ 1 w 130"/>
                    <a:gd name="T39" fmla="*/ 1 h 208"/>
                    <a:gd name="T40" fmla="*/ 1 w 130"/>
                    <a:gd name="T41" fmla="*/ 1 h 208"/>
                    <a:gd name="T42" fmla="*/ 1 w 130"/>
                    <a:gd name="T43" fmla="*/ 1 h 208"/>
                    <a:gd name="T44" fmla="*/ 1 w 130"/>
                    <a:gd name="T45" fmla="*/ 1 h 208"/>
                    <a:gd name="T46" fmla="*/ 1 w 130"/>
                    <a:gd name="T47" fmla="*/ 1 h 208"/>
                    <a:gd name="T48" fmla="*/ 1 w 130"/>
                    <a:gd name="T49" fmla="*/ 1 h 208"/>
                    <a:gd name="T50" fmla="*/ 1 w 130"/>
                    <a:gd name="T51" fmla="*/ 1 h 208"/>
                    <a:gd name="T52" fmla="*/ 1 w 130"/>
                    <a:gd name="T53" fmla="*/ 1 h 208"/>
                    <a:gd name="T54" fmla="*/ 1 w 130"/>
                    <a:gd name="T55" fmla="*/ 1 h 208"/>
                    <a:gd name="T56" fmla="*/ 1 w 130"/>
                    <a:gd name="T57" fmla="*/ 1 h 208"/>
                    <a:gd name="T58" fmla="*/ 1 w 130"/>
                    <a:gd name="T59" fmla="*/ 1 h 208"/>
                    <a:gd name="T60" fmla="*/ 1 w 130"/>
                    <a:gd name="T61" fmla="*/ 1 h 208"/>
                    <a:gd name="T62" fmla="*/ 1 w 130"/>
                    <a:gd name="T63" fmla="*/ 1 h 208"/>
                    <a:gd name="T64" fmla="*/ 0 w 130"/>
                    <a:gd name="T65" fmla="*/ 0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208"/>
                    <a:gd name="T101" fmla="*/ 130 w 130"/>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208">
                      <a:moveTo>
                        <a:pt x="0" y="0"/>
                      </a:moveTo>
                      <a:lnTo>
                        <a:pt x="11" y="11"/>
                      </a:lnTo>
                      <a:lnTo>
                        <a:pt x="23" y="23"/>
                      </a:lnTo>
                      <a:lnTo>
                        <a:pt x="33" y="34"/>
                      </a:lnTo>
                      <a:lnTo>
                        <a:pt x="42" y="46"/>
                      </a:lnTo>
                      <a:lnTo>
                        <a:pt x="51" y="59"/>
                      </a:lnTo>
                      <a:lnTo>
                        <a:pt x="60" y="71"/>
                      </a:lnTo>
                      <a:lnTo>
                        <a:pt x="69" y="84"/>
                      </a:lnTo>
                      <a:lnTo>
                        <a:pt x="77" y="98"/>
                      </a:lnTo>
                      <a:lnTo>
                        <a:pt x="85" y="112"/>
                      </a:lnTo>
                      <a:lnTo>
                        <a:pt x="92" y="125"/>
                      </a:lnTo>
                      <a:lnTo>
                        <a:pt x="99" y="139"/>
                      </a:lnTo>
                      <a:lnTo>
                        <a:pt x="106" y="153"/>
                      </a:lnTo>
                      <a:lnTo>
                        <a:pt x="113" y="167"/>
                      </a:lnTo>
                      <a:lnTo>
                        <a:pt x="118" y="180"/>
                      </a:lnTo>
                      <a:lnTo>
                        <a:pt x="124" y="194"/>
                      </a:lnTo>
                      <a:lnTo>
                        <a:pt x="130" y="208"/>
                      </a:lnTo>
                      <a:lnTo>
                        <a:pt x="121" y="199"/>
                      </a:lnTo>
                      <a:lnTo>
                        <a:pt x="113" y="187"/>
                      </a:lnTo>
                      <a:lnTo>
                        <a:pt x="103" y="176"/>
                      </a:lnTo>
                      <a:lnTo>
                        <a:pt x="95" y="163"/>
                      </a:lnTo>
                      <a:lnTo>
                        <a:pt x="86" y="151"/>
                      </a:lnTo>
                      <a:lnTo>
                        <a:pt x="78" y="138"/>
                      </a:lnTo>
                      <a:lnTo>
                        <a:pt x="70" y="124"/>
                      </a:lnTo>
                      <a:lnTo>
                        <a:pt x="62" y="112"/>
                      </a:lnTo>
                      <a:lnTo>
                        <a:pt x="53" y="99"/>
                      </a:lnTo>
                      <a:lnTo>
                        <a:pt x="45" y="85"/>
                      </a:lnTo>
                      <a:lnTo>
                        <a:pt x="36" y="72"/>
                      </a:lnTo>
                      <a:lnTo>
                        <a:pt x="28" y="59"/>
                      </a:lnTo>
                      <a:lnTo>
                        <a:pt x="20" y="45"/>
                      </a:lnTo>
                      <a:lnTo>
                        <a:pt x="13" y="30"/>
                      </a:lnTo>
                      <a:lnTo>
                        <a:pt x="7" y="15"/>
                      </a:lnTo>
                      <a:lnTo>
                        <a:pt x="0" y="0"/>
                      </a:lnTo>
                      <a:close/>
                    </a:path>
                  </a:pathLst>
                </a:custGeom>
                <a:solidFill>
                  <a:srgbClr val="FFFFFF"/>
                </a:solidFill>
                <a:ln w="9525">
                  <a:noFill/>
                  <a:round/>
                </a:ln>
              </p:spPr>
              <p:txBody>
                <a:bodyPr/>
                <a:lstStyle/>
                <a:p>
                  <a:endParaRPr lang="zh-CN" altLang="en-US"/>
                </a:p>
              </p:txBody>
            </p:sp>
            <p:sp>
              <p:nvSpPr>
                <p:cNvPr id="17648" name="Freeform 925"/>
                <p:cNvSpPr/>
                <p:nvPr/>
              </p:nvSpPr>
              <p:spPr bwMode="auto">
                <a:xfrm>
                  <a:off x="2845" y="1666"/>
                  <a:ext cx="42" cy="52"/>
                </a:xfrm>
                <a:custGeom>
                  <a:avLst/>
                  <a:gdLst>
                    <a:gd name="T0" fmla="*/ 0 w 86"/>
                    <a:gd name="T1" fmla="*/ 0 h 105"/>
                    <a:gd name="T2" fmla="*/ 0 w 86"/>
                    <a:gd name="T3" fmla="*/ 0 h 105"/>
                    <a:gd name="T4" fmla="*/ 0 w 86"/>
                    <a:gd name="T5" fmla="*/ 0 h 105"/>
                    <a:gd name="T6" fmla="*/ 0 w 86"/>
                    <a:gd name="T7" fmla="*/ 0 h 105"/>
                    <a:gd name="T8" fmla="*/ 0 w 86"/>
                    <a:gd name="T9" fmla="*/ 0 h 105"/>
                    <a:gd name="T10" fmla="*/ 0 w 86"/>
                    <a:gd name="T11" fmla="*/ 0 h 105"/>
                    <a:gd name="T12" fmla="*/ 0 w 86"/>
                    <a:gd name="T13" fmla="*/ 0 h 105"/>
                    <a:gd name="T14" fmla="*/ 0 w 86"/>
                    <a:gd name="T15" fmla="*/ 0 h 105"/>
                    <a:gd name="T16" fmla="*/ 0 w 86"/>
                    <a:gd name="T17" fmla="*/ 0 h 105"/>
                    <a:gd name="T18" fmla="*/ 0 w 86"/>
                    <a:gd name="T19" fmla="*/ 0 h 105"/>
                    <a:gd name="T20" fmla="*/ 0 w 86"/>
                    <a:gd name="T21" fmla="*/ 0 h 105"/>
                    <a:gd name="T22" fmla="*/ 0 w 86"/>
                    <a:gd name="T23" fmla="*/ 0 h 105"/>
                    <a:gd name="T24" fmla="*/ 0 w 86"/>
                    <a:gd name="T25" fmla="*/ 0 h 105"/>
                    <a:gd name="T26" fmla="*/ 0 w 86"/>
                    <a:gd name="T27" fmla="*/ 0 h 105"/>
                    <a:gd name="T28" fmla="*/ 0 w 86"/>
                    <a:gd name="T29" fmla="*/ 0 h 105"/>
                    <a:gd name="T30" fmla="*/ 0 w 86"/>
                    <a:gd name="T31" fmla="*/ 0 h 105"/>
                    <a:gd name="T32" fmla="*/ 0 w 86"/>
                    <a:gd name="T33" fmla="*/ 0 h 105"/>
                    <a:gd name="T34" fmla="*/ 0 w 86"/>
                    <a:gd name="T35" fmla="*/ 0 h 105"/>
                    <a:gd name="T36" fmla="*/ 0 w 86"/>
                    <a:gd name="T37" fmla="*/ 0 h 105"/>
                    <a:gd name="T38" fmla="*/ 0 w 86"/>
                    <a:gd name="T39" fmla="*/ 0 h 105"/>
                    <a:gd name="T40" fmla="*/ 0 w 86"/>
                    <a:gd name="T41" fmla="*/ 0 h 1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6"/>
                    <a:gd name="T64" fmla="*/ 0 h 105"/>
                    <a:gd name="T65" fmla="*/ 86 w 86"/>
                    <a:gd name="T66" fmla="*/ 105 h 1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6" h="105">
                      <a:moveTo>
                        <a:pt x="86" y="100"/>
                      </a:moveTo>
                      <a:lnTo>
                        <a:pt x="86" y="100"/>
                      </a:lnTo>
                      <a:lnTo>
                        <a:pt x="78" y="85"/>
                      </a:lnTo>
                      <a:lnTo>
                        <a:pt x="69" y="73"/>
                      </a:lnTo>
                      <a:lnTo>
                        <a:pt x="60" y="60"/>
                      </a:lnTo>
                      <a:lnTo>
                        <a:pt x="50" y="48"/>
                      </a:lnTo>
                      <a:lnTo>
                        <a:pt x="41" y="36"/>
                      </a:lnTo>
                      <a:lnTo>
                        <a:pt x="30" y="25"/>
                      </a:lnTo>
                      <a:lnTo>
                        <a:pt x="19" y="13"/>
                      </a:lnTo>
                      <a:lnTo>
                        <a:pt x="7" y="0"/>
                      </a:lnTo>
                      <a:lnTo>
                        <a:pt x="0" y="10"/>
                      </a:lnTo>
                      <a:lnTo>
                        <a:pt x="12" y="20"/>
                      </a:lnTo>
                      <a:lnTo>
                        <a:pt x="23" y="31"/>
                      </a:lnTo>
                      <a:lnTo>
                        <a:pt x="32" y="43"/>
                      </a:lnTo>
                      <a:lnTo>
                        <a:pt x="41" y="54"/>
                      </a:lnTo>
                      <a:lnTo>
                        <a:pt x="50" y="67"/>
                      </a:lnTo>
                      <a:lnTo>
                        <a:pt x="60" y="80"/>
                      </a:lnTo>
                      <a:lnTo>
                        <a:pt x="69" y="92"/>
                      </a:lnTo>
                      <a:lnTo>
                        <a:pt x="77" y="105"/>
                      </a:lnTo>
                      <a:lnTo>
                        <a:pt x="86" y="100"/>
                      </a:lnTo>
                      <a:close/>
                    </a:path>
                  </a:pathLst>
                </a:custGeom>
                <a:solidFill>
                  <a:srgbClr val="000000"/>
                </a:solidFill>
                <a:ln w="9525">
                  <a:noFill/>
                  <a:round/>
                </a:ln>
              </p:spPr>
              <p:txBody>
                <a:bodyPr/>
                <a:lstStyle/>
                <a:p>
                  <a:endParaRPr lang="zh-CN" altLang="en-US"/>
                </a:p>
              </p:txBody>
            </p:sp>
            <p:sp>
              <p:nvSpPr>
                <p:cNvPr id="17649" name="Freeform 926"/>
                <p:cNvSpPr/>
                <p:nvPr/>
              </p:nvSpPr>
              <p:spPr bwMode="auto">
                <a:xfrm>
                  <a:off x="2883" y="1716"/>
                  <a:ext cx="31" cy="58"/>
                </a:xfrm>
                <a:custGeom>
                  <a:avLst/>
                  <a:gdLst>
                    <a:gd name="T0" fmla="*/ 1 w 61"/>
                    <a:gd name="T1" fmla="*/ 0 h 118"/>
                    <a:gd name="T2" fmla="*/ 1 w 61"/>
                    <a:gd name="T3" fmla="*/ 0 h 118"/>
                    <a:gd name="T4" fmla="*/ 1 w 61"/>
                    <a:gd name="T5" fmla="*/ 0 h 118"/>
                    <a:gd name="T6" fmla="*/ 1 w 61"/>
                    <a:gd name="T7" fmla="*/ 0 h 118"/>
                    <a:gd name="T8" fmla="*/ 1 w 61"/>
                    <a:gd name="T9" fmla="*/ 0 h 118"/>
                    <a:gd name="T10" fmla="*/ 1 w 61"/>
                    <a:gd name="T11" fmla="*/ 0 h 118"/>
                    <a:gd name="T12" fmla="*/ 1 w 61"/>
                    <a:gd name="T13" fmla="*/ 0 h 118"/>
                    <a:gd name="T14" fmla="*/ 1 w 61"/>
                    <a:gd name="T15" fmla="*/ 0 h 118"/>
                    <a:gd name="T16" fmla="*/ 1 w 61"/>
                    <a:gd name="T17" fmla="*/ 0 h 118"/>
                    <a:gd name="T18" fmla="*/ 1 w 61"/>
                    <a:gd name="T19" fmla="*/ 0 h 118"/>
                    <a:gd name="T20" fmla="*/ 0 w 61"/>
                    <a:gd name="T21" fmla="*/ 0 h 118"/>
                    <a:gd name="T22" fmla="*/ 1 w 61"/>
                    <a:gd name="T23" fmla="*/ 0 h 118"/>
                    <a:gd name="T24" fmla="*/ 1 w 61"/>
                    <a:gd name="T25" fmla="*/ 0 h 118"/>
                    <a:gd name="T26" fmla="*/ 1 w 61"/>
                    <a:gd name="T27" fmla="*/ 0 h 118"/>
                    <a:gd name="T28" fmla="*/ 1 w 61"/>
                    <a:gd name="T29" fmla="*/ 0 h 118"/>
                    <a:gd name="T30" fmla="*/ 1 w 61"/>
                    <a:gd name="T31" fmla="*/ 0 h 118"/>
                    <a:gd name="T32" fmla="*/ 1 w 61"/>
                    <a:gd name="T33" fmla="*/ 0 h 118"/>
                    <a:gd name="T34" fmla="*/ 1 w 61"/>
                    <a:gd name="T35" fmla="*/ 0 h 118"/>
                    <a:gd name="T36" fmla="*/ 1 w 61"/>
                    <a:gd name="T37" fmla="*/ 0 h 118"/>
                    <a:gd name="T38" fmla="*/ 1 w 61"/>
                    <a:gd name="T39" fmla="*/ 0 h 118"/>
                    <a:gd name="T40" fmla="*/ 1 w 61"/>
                    <a:gd name="T41" fmla="*/ 0 h 118"/>
                    <a:gd name="T42" fmla="*/ 1 w 61"/>
                    <a:gd name="T43" fmla="*/ 0 h 118"/>
                    <a:gd name="T44" fmla="*/ 1 w 61"/>
                    <a:gd name="T45" fmla="*/ 0 h 118"/>
                    <a:gd name="T46" fmla="*/ 1 w 61"/>
                    <a:gd name="T47" fmla="*/ 0 h 118"/>
                    <a:gd name="T48" fmla="*/ 1 w 61"/>
                    <a:gd name="T49" fmla="*/ 0 h 118"/>
                    <a:gd name="T50" fmla="*/ 1 w 61"/>
                    <a:gd name="T51" fmla="*/ 0 h 1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1"/>
                    <a:gd name="T79" fmla="*/ 0 h 118"/>
                    <a:gd name="T80" fmla="*/ 61 w 61"/>
                    <a:gd name="T81" fmla="*/ 118 h 1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1" h="118">
                      <a:moveTo>
                        <a:pt x="53" y="117"/>
                      </a:moveTo>
                      <a:lnTo>
                        <a:pt x="61" y="111"/>
                      </a:lnTo>
                      <a:lnTo>
                        <a:pt x="56" y="97"/>
                      </a:lnTo>
                      <a:lnTo>
                        <a:pt x="50" y="83"/>
                      </a:lnTo>
                      <a:lnTo>
                        <a:pt x="44" y="69"/>
                      </a:lnTo>
                      <a:lnTo>
                        <a:pt x="37" y="56"/>
                      </a:lnTo>
                      <a:lnTo>
                        <a:pt x="30" y="42"/>
                      </a:lnTo>
                      <a:lnTo>
                        <a:pt x="24" y="28"/>
                      </a:lnTo>
                      <a:lnTo>
                        <a:pt x="17" y="14"/>
                      </a:lnTo>
                      <a:lnTo>
                        <a:pt x="9" y="0"/>
                      </a:lnTo>
                      <a:lnTo>
                        <a:pt x="0" y="5"/>
                      </a:lnTo>
                      <a:lnTo>
                        <a:pt x="8" y="19"/>
                      </a:lnTo>
                      <a:lnTo>
                        <a:pt x="14" y="33"/>
                      </a:lnTo>
                      <a:lnTo>
                        <a:pt x="21" y="46"/>
                      </a:lnTo>
                      <a:lnTo>
                        <a:pt x="28" y="60"/>
                      </a:lnTo>
                      <a:lnTo>
                        <a:pt x="35" y="74"/>
                      </a:lnTo>
                      <a:lnTo>
                        <a:pt x="41" y="88"/>
                      </a:lnTo>
                      <a:lnTo>
                        <a:pt x="46" y="102"/>
                      </a:lnTo>
                      <a:lnTo>
                        <a:pt x="52" y="115"/>
                      </a:lnTo>
                      <a:lnTo>
                        <a:pt x="60" y="110"/>
                      </a:lnTo>
                      <a:lnTo>
                        <a:pt x="52" y="115"/>
                      </a:lnTo>
                      <a:lnTo>
                        <a:pt x="54" y="118"/>
                      </a:lnTo>
                      <a:lnTo>
                        <a:pt x="59" y="118"/>
                      </a:lnTo>
                      <a:lnTo>
                        <a:pt x="61" y="114"/>
                      </a:lnTo>
                      <a:lnTo>
                        <a:pt x="61" y="111"/>
                      </a:lnTo>
                      <a:lnTo>
                        <a:pt x="53" y="117"/>
                      </a:lnTo>
                      <a:close/>
                    </a:path>
                  </a:pathLst>
                </a:custGeom>
                <a:solidFill>
                  <a:srgbClr val="000000"/>
                </a:solidFill>
                <a:ln w="9525">
                  <a:noFill/>
                  <a:round/>
                </a:ln>
              </p:spPr>
              <p:txBody>
                <a:bodyPr/>
                <a:lstStyle/>
                <a:p>
                  <a:endParaRPr lang="zh-CN" altLang="en-US"/>
                </a:p>
              </p:txBody>
            </p:sp>
            <p:sp>
              <p:nvSpPr>
                <p:cNvPr id="17650" name="Freeform 927"/>
                <p:cNvSpPr/>
                <p:nvPr/>
              </p:nvSpPr>
              <p:spPr bwMode="auto">
                <a:xfrm>
                  <a:off x="2875" y="1722"/>
                  <a:ext cx="38" cy="52"/>
                </a:xfrm>
                <a:custGeom>
                  <a:avLst/>
                  <a:gdLst>
                    <a:gd name="T0" fmla="*/ 0 w 75"/>
                    <a:gd name="T1" fmla="*/ 1 h 104"/>
                    <a:gd name="T2" fmla="*/ 0 w 75"/>
                    <a:gd name="T3" fmla="*/ 1 h 104"/>
                    <a:gd name="T4" fmla="*/ 1 w 75"/>
                    <a:gd name="T5" fmla="*/ 1 h 104"/>
                    <a:gd name="T6" fmla="*/ 1 w 75"/>
                    <a:gd name="T7" fmla="*/ 1 h 104"/>
                    <a:gd name="T8" fmla="*/ 1 w 75"/>
                    <a:gd name="T9" fmla="*/ 1 h 104"/>
                    <a:gd name="T10" fmla="*/ 1 w 75"/>
                    <a:gd name="T11" fmla="*/ 1 h 104"/>
                    <a:gd name="T12" fmla="*/ 1 w 75"/>
                    <a:gd name="T13" fmla="*/ 1 h 104"/>
                    <a:gd name="T14" fmla="*/ 1 w 75"/>
                    <a:gd name="T15" fmla="*/ 1 h 104"/>
                    <a:gd name="T16" fmla="*/ 1 w 75"/>
                    <a:gd name="T17" fmla="*/ 1 h 104"/>
                    <a:gd name="T18" fmla="*/ 1 w 75"/>
                    <a:gd name="T19" fmla="*/ 1 h 104"/>
                    <a:gd name="T20" fmla="*/ 1 w 75"/>
                    <a:gd name="T21" fmla="*/ 1 h 104"/>
                    <a:gd name="T22" fmla="*/ 1 w 75"/>
                    <a:gd name="T23" fmla="*/ 1 h 104"/>
                    <a:gd name="T24" fmla="*/ 1 w 75"/>
                    <a:gd name="T25" fmla="*/ 1 h 104"/>
                    <a:gd name="T26" fmla="*/ 1 w 75"/>
                    <a:gd name="T27" fmla="*/ 1 h 104"/>
                    <a:gd name="T28" fmla="*/ 1 w 75"/>
                    <a:gd name="T29" fmla="*/ 1 h 104"/>
                    <a:gd name="T30" fmla="*/ 1 w 75"/>
                    <a:gd name="T31" fmla="*/ 1 h 104"/>
                    <a:gd name="T32" fmla="*/ 1 w 75"/>
                    <a:gd name="T33" fmla="*/ 1 h 104"/>
                    <a:gd name="T34" fmla="*/ 1 w 75"/>
                    <a:gd name="T35" fmla="*/ 1 h 104"/>
                    <a:gd name="T36" fmla="*/ 1 w 75"/>
                    <a:gd name="T37" fmla="*/ 0 h 104"/>
                    <a:gd name="T38" fmla="*/ 1 w 75"/>
                    <a:gd name="T39" fmla="*/ 0 h 104"/>
                    <a:gd name="T40" fmla="*/ 0 w 75"/>
                    <a:gd name="T41" fmla="*/ 1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104"/>
                    <a:gd name="T65" fmla="*/ 75 w 75"/>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104">
                      <a:moveTo>
                        <a:pt x="0" y="7"/>
                      </a:moveTo>
                      <a:lnTo>
                        <a:pt x="0" y="7"/>
                      </a:lnTo>
                      <a:lnTo>
                        <a:pt x="8" y="18"/>
                      </a:lnTo>
                      <a:lnTo>
                        <a:pt x="16" y="32"/>
                      </a:lnTo>
                      <a:lnTo>
                        <a:pt x="24" y="46"/>
                      </a:lnTo>
                      <a:lnTo>
                        <a:pt x="33" y="59"/>
                      </a:lnTo>
                      <a:lnTo>
                        <a:pt x="41" y="71"/>
                      </a:lnTo>
                      <a:lnTo>
                        <a:pt x="50" y="83"/>
                      </a:lnTo>
                      <a:lnTo>
                        <a:pt x="58" y="94"/>
                      </a:lnTo>
                      <a:lnTo>
                        <a:pt x="68" y="104"/>
                      </a:lnTo>
                      <a:lnTo>
                        <a:pt x="75" y="97"/>
                      </a:lnTo>
                      <a:lnTo>
                        <a:pt x="67" y="87"/>
                      </a:lnTo>
                      <a:lnTo>
                        <a:pt x="59" y="76"/>
                      </a:lnTo>
                      <a:lnTo>
                        <a:pt x="50" y="64"/>
                      </a:lnTo>
                      <a:lnTo>
                        <a:pt x="42" y="52"/>
                      </a:lnTo>
                      <a:lnTo>
                        <a:pt x="33" y="39"/>
                      </a:lnTo>
                      <a:lnTo>
                        <a:pt x="25" y="28"/>
                      </a:lnTo>
                      <a:lnTo>
                        <a:pt x="17" y="14"/>
                      </a:lnTo>
                      <a:lnTo>
                        <a:pt x="9" y="0"/>
                      </a:lnTo>
                      <a:lnTo>
                        <a:pt x="0" y="7"/>
                      </a:lnTo>
                      <a:close/>
                    </a:path>
                  </a:pathLst>
                </a:custGeom>
                <a:solidFill>
                  <a:srgbClr val="000000"/>
                </a:solidFill>
                <a:ln w="9525">
                  <a:noFill/>
                  <a:round/>
                </a:ln>
              </p:spPr>
              <p:txBody>
                <a:bodyPr/>
                <a:lstStyle/>
                <a:p>
                  <a:endParaRPr lang="zh-CN" altLang="en-US"/>
                </a:p>
              </p:txBody>
            </p:sp>
            <p:sp>
              <p:nvSpPr>
                <p:cNvPr id="17651" name="Freeform 928"/>
                <p:cNvSpPr/>
                <p:nvPr/>
              </p:nvSpPr>
              <p:spPr bwMode="auto">
                <a:xfrm>
                  <a:off x="2844" y="1666"/>
                  <a:ext cx="36" cy="59"/>
                </a:xfrm>
                <a:custGeom>
                  <a:avLst/>
                  <a:gdLst>
                    <a:gd name="T0" fmla="*/ 1 w 72"/>
                    <a:gd name="T1" fmla="*/ 0 h 120"/>
                    <a:gd name="T2" fmla="*/ 0 w 72"/>
                    <a:gd name="T3" fmla="*/ 0 h 120"/>
                    <a:gd name="T4" fmla="*/ 1 w 72"/>
                    <a:gd name="T5" fmla="*/ 0 h 120"/>
                    <a:gd name="T6" fmla="*/ 1 w 72"/>
                    <a:gd name="T7" fmla="*/ 0 h 120"/>
                    <a:gd name="T8" fmla="*/ 1 w 72"/>
                    <a:gd name="T9" fmla="*/ 0 h 120"/>
                    <a:gd name="T10" fmla="*/ 1 w 72"/>
                    <a:gd name="T11" fmla="*/ 0 h 120"/>
                    <a:gd name="T12" fmla="*/ 1 w 72"/>
                    <a:gd name="T13" fmla="*/ 0 h 120"/>
                    <a:gd name="T14" fmla="*/ 1 w 72"/>
                    <a:gd name="T15" fmla="*/ 0 h 120"/>
                    <a:gd name="T16" fmla="*/ 1 w 72"/>
                    <a:gd name="T17" fmla="*/ 0 h 120"/>
                    <a:gd name="T18" fmla="*/ 1 w 72"/>
                    <a:gd name="T19" fmla="*/ 0 h 120"/>
                    <a:gd name="T20" fmla="*/ 1 w 72"/>
                    <a:gd name="T21" fmla="*/ 0 h 120"/>
                    <a:gd name="T22" fmla="*/ 1 w 72"/>
                    <a:gd name="T23" fmla="*/ 0 h 120"/>
                    <a:gd name="T24" fmla="*/ 1 w 72"/>
                    <a:gd name="T25" fmla="*/ 0 h 120"/>
                    <a:gd name="T26" fmla="*/ 1 w 72"/>
                    <a:gd name="T27" fmla="*/ 0 h 120"/>
                    <a:gd name="T28" fmla="*/ 1 w 72"/>
                    <a:gd name="T29" fmla="*/ 0 h 120"/>
                    <a:gd name="T30" fmla="*/ 1 w 72"/>
                    <a:gd name="T31" fmla="*/ 0 h 120"/>
                    <a:gd name="T32" fmla="*/ 1 w 72"/>
                    <a:gd name="T33" fmla="*/ 0 h 120"/>
                    <a:gd name="T34" fmla="*/ 1 w 72"/>
                    <a:gd name="T35" fmla="*/ 0 h 120"/>
                    <a:gd name="T36" fmla="*/ 1 w 72"/>
                    <a:gd name="T37" fmla="*/ 0 h 120"/>
                    <a:gd name="T38" fmla="*/ 1 w 72"/>
                    <a:gd name="T39" fmla="*/ 0 h 120"/>
                    <a:gd name="T40" fmla="*/ 1 w 72"/>
                    <a:gd name="T41" fmla="*/ 0 h 120"/>
                    <a:gd name="T42" fmla="*/ 1 w 72"/>
                    <a:gd name="T43" fmla="*/ 0 h 120"/>
                    <a:gd name="T44" fmla="*/ 1 w 72"/>
                    <a:gd name="T45" fmla="*/ 0 h 120"/>
                    <a:gd name="T46" fmla="*/ 0 w 72"/>
                    <a:gd name="T47" fmla="*/ 0 h 120"/>
                    <a:gd name="T48" fmla="*/ 0 w 72"/>
                    <a:gd name="T49" fmla="*/ 0 h 120"/>
                    <a:gd name="T50" fmla="*/ 1 w 72"/>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2"/>
                    <a:gd name="T79" fmla="*/ 0 h 120"/>
                    <a:gd name="T80" fmla="*/ 72 w 72"/>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2" h="120">
                      <a:moveTo>
                        <a:pt x="8" y="0"/>
                      </a:moveTo>
                      <a:lnTo>
                        <a:pt x="0" y="7"/>
                      </a:lnTo>
                      <a:lnTo>
                        <a:pt x="7" y="22"/>
                      </a:lnTo>
                      <a:lnTo>
                        <a:pt x="14" y="37"/>
                      </a:lnTo>
                      <a:lnTo>
                        <a:pt x="21" y="52"/>
                      </a:lnTo>
                      <a:lnTo>
                        <a:pt x="29" y="66"/>
                      </a:lnTo>
                      <a:lnTo>
                        <a:pt x="37" y="81"/>
                      </a:lnTo>
                      <a:lnTo>
                        <a:pt x="46" y="94"/>
                      </a:lnTo>
                      <a:lnTo>
                        <a:pt x="54" y="107"/>
                      </a:lnTo>
                      <a:lnTo>
                        <a:pt x="63" y="120"/>
                      </a:lnTo>
                      <a:lnTo>
                        <a:pt x="72" y="113"/>
                      </a:lnTo>
                      <a:lnTo>
                        <a:pt x="63" y="100"/>
                      </a:lnTo>
                      <a:lnTo>
                        <a:pt x="55" y="87"/>
                      </a:lnTo>
                      <a:lnTo>
                        <a:pt x="46" y="74"/>
                      </a:lnTo>
                      <a:lnTo>
                        <a:pt x="38" y="61"/>
                      </a:lnTo>
                      <a:lnTo>
                        <a:pt x="30" y="48"/>
                      </a:lnTo>
                      <a:lnTo>
                        <a:pt x="23" y="33"/>
                      </a:lnTo>
                      <a:lnTo>
                        <a:pt x="16" y="18"/>
                      </a:lnTo>
                      <a:lnTo>
                        <a:pt x="9" y="3"/>
                      </a:lnTo>
                      <a:lnTo>
                        <a:pt x="1" y="10"/>
                      </a:lnTo>
                      <a:lnTo>
                        <a:pt x="9" y="3"/>
                      </a:lnTo>
                      <a:lnTo>
                        <a:pt x="7" y="0"/>
                      </a:lnTo>
                      <a:lnTo>
                        <a:pt x="4" y="0"/>
                      </a:lnTo>
                      <a:lnTo>
                        <a:pt x="0" y="4"/>
                      </a:lnTo>
                      <a:lnTo>
                        <a:pt x="0" y="7"/>
                      </a:lnTo>
                      <a:lnTo>
                        <a:pt x="8" y="0"/>
                      </a:lnTo>
                      <a:close/>
                    </a:path>
                  </a:pathLst>
                </a:custGeom>
                <a:solidFill>
                  <a:srgbClr val="000000"/>
                </a:solidFill>
                <a:ln w="9525">
                  <a:noFill/>
                  <a:round/>
                </a:ln>
              </p:spPr>
              <p:txBody>
                <a:bodyPr/>
                <a:lstStyle/>
                <a:p>
                  <a:endParaRPr lang="zh-CN" altLang="en-US"/>
                </a:p>
              </p:txBody>
            </p:sp>
            <p:sp>
              <p:nvSpPr>
                <p:cNvPr id="17652" name="Freeform 929"/>
                <p:cNvSpPr/>
                <p:nvPr/>
              </p:nvSpPr>
              <p:spPr bwMode="auto">
                <a:xfrm>
                  <a:off x="2767" y="1746"/>
                  <a:ext cx="17" cy="15"/>
                </a:xfrm>
                <a:custGeom>
                  <a:avLst/>
                  <a:gdLst>
                    <a:gd name="T0" fmla="*/ 1 w 34"/>
                    <a:gd name="T1" fmla="*/ 0 h 30"/>
                    <a:gd name="T2" fmla="*/ 1 w 34"/>
                    <a:gd name="T3" fmla="*/ 1 h 30"/>
                    <a:gd name="T4" fmla="*/ 1 w 34"/>
                    <a:gd name="T5" fmla="*/ 1 h 30"/>
                    <a:gd name="T6" fmla="*/ 1 w 34"/>
                    <a:gd name="T7" fmla="*/ 1 h 30"/>
                    <a:gd name="T8" fmla="*/ 1 w 34"/>
                    <a:gd name="T9" fmla="*/ 1 h 30"/>
                    <a:gd name="T10" fmla="*/ 1 w 34"/>
                    <a:gd name="T11" fmla="*/ 1 h 30"/>
                    <a:gd name="T12" fmla="*/ 1 w 34"/>
                    <a:gd name="T13" fmla="*/ 1 h 30"/>
                    <a:gd name="T14" fmla="*/ 1 w 34"/>
                    <a:gd name="T15" fmla="*/ 1 h 30"/>
                    <a:gd name="T16" fmla="*/ 1 w 34"/>
                    <a:gd name="T17" fmla="*/ 1 h 30"/>
                    <a:gd name="T18" fmla="*/ 1 w 34"/>
                    <a:gd name="T19" fmla="*/ 1 h 30"/>
                    <a:gd name="T20" fmla="*/ 1 w 34"/>
                    <a:gd name="T21" fmla="*/ 1 h 30"/>
                    <a:gd name="T22" fmla="*/ 1 w 34"/>
                    <a:gd name="T23" fmla="*/ 1 h 30"/>
                    <a:gd name="T24" fmla="*/ 0 w 34"/>
                    <a:gd name="T25" fmla="*/ 1 h 30"/>
                    <a:gd name="T26" fmla="*/ 1 w 34"/>
                    <a:gd name="T27" fmla="*/ 1 h 30"/>
                    <a:gd name="T28" fmla="*/ 1 w 34"/>
                    <a:gd name="T29" fmla="*/ 1 h 30"/>
                    <a:gd name="T30" fmla="*/ 1 w 34"/>
                    <a:gd name="T31" fmla="*/ 1 h 30"/>
                    <a:gd name="T32" fmla="*/ 1 w 3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0"/>
                    <a:gd name="T53" fmla="*/ 34 w 3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0">
                      <a:moveTo>
                        <a:pt x="19" y="0"/>
                      </a:moveTo>
                      <a:lnTo>
                        <a:pt x="24" y="1"/>
                      </a:lnTo>
                      <a:lnTo>
                        <a:pt x="30" y="4"/>
                      </a:lnTo>
                      <a:lnTo>
                        <a:pt x="33" y="9"/>
                      </a:lnTo>
                      <a:lnTo>
                        <a:pt x="34" y="15"/>
                      </a:lnTo>
                      <a:lnTo>
                        <a:pt x="33" y="21"/>
                      </a:lnTo>
                      <a:lnTo>
                        <a:pt x="30" y="25"/>
                      </a:lnTo>
                      <a:lnTo>
                        <a:pt x="24" y="29"/>
                      </a:lnTo>
                      <a:lnTo>
                        <a:pt x="19" y="30"/>
                      </a:lnTo>
                      <a:lnTo>
                        <a:pt x="12" y="29"/>
                      </a:lnTo>
                      <a:lnTo>
                        <a:pt x="6" y="25"/>
                      </a:lnTo>
                      <a:lnTo>
                        <a:pt x="1" y="21"/>
                      </a:lnTo>
                      <a:lnTo>
                        <a:pt x="0" y="15"/>
                      </a:lnTo>
                      <a:lnTo>
                        <a:pt x="1" y="9"/>
                      </a:lnTo>
                      <a:lnTo>
                        <a:pt x="6" y="4"/>
                      </a:lnTo>
                      <a:lnTo>
                        <a:pt x="12" y="1"/>
                      </a:lnTo>
                      <a:lnTo>
                        <a:pt x="19" y="0"/>
                      </a:lnTo>
                      <a:close/>
                    </a:path>
                  </a:pathLst>
                </a:custGeom>
                <a:solidFill>
                  <a:srgbClr val="000000"/>
                </a:solidFill>
                <a:ln w="9525">
                  <a:noFill/>
                  <a:round/>
                </a:ln>
              </p:spPr>
              <p:txBody>
                <a:bodyPr/>
                <a:lstStyle/>
                <a:p>
                  <a:endParaRPr lang="zh-CN" altLang="en-US"/>
                </a:p>
              </p:txBody>
            </p:sp>
            <p:sp>
              <p:nvSpPr>
                <p:cNvPr id="17653" name="Freeform 930"/>
                <p:cNvSpPr/>
                <p:nvPr/>
              </p:nvSpPr>
              <p:spPr bwMode="auto">
                <a:xfrm>
                  <a:off x="2776" y="1743"/>
                  <a:ext cx="11" cy="10"/>
                </a:xfrm>
                <a:custGeom>
                  <a:avLst/>
                  <a:gdLst>
                    <a:gd name="T0" fmla="*/ 1 w 21"/>
                    <a:gd name="T1" fmla="*/ 0 h 21"/>
                    <a:gd name="T2" fmla="*/ 1 w 21"/>
                    <a:gd name="T3" fmla="*/ 0 h 21"/>
                    <a:gd name="T4" fmla="*/ 1 w 21"/>
                    <a:gd name="T5" fmla="*/ 0 h 21"/>
                    <a:gd name="T6" fmla="*/ 1 w 21"/>
                    <a:gd name="T7" fmla="*/ 0 h 21"/>
                    <a:gd name="T8" fmla="*/ 1 w 21"/>
                    <a:gd name="T9" fmla="*/ 0 h 21"/>
                    <a:gd name="T10" fmla="*/ 0 w 21"/>
                    <a:gd name="T11" fmla="*/ 0 h 21"/>
                    <a:gd name="T12" fmla="*/ 0 w 21"/>
                    <a:gd name="T13" fmla="*/ 0 h 21"/>
                    <a:gd name="T14" fmla="*/ 1 w 21"/>
                    <a:gd name="T15" fmla="*/ 0 h 21"/>
                    <a:gd name="T16" fmla="*/ 1 w 21"/>
                    <a:gd name="T17" fmla="*/ 0 h 21"/>
                    <a:gd name="T18" fmla="*/ 1 w 21"/>
                    <a:gd name="T19" fmla="*/ 0 h 21"/>
                    <a:gd name="T20" fmla="*/ 1 w 21"/>
                    <a:gd name="T21" fmla="*/ 0 h 21"/>
                    <a:gd name="T22" fmla="*/ 1 w 21"/>
                    <a:gd name="T23" fmla="*/ 0 h 21"/>
                    <a:gd name="T24" fmla="*/ 1 w 21"/>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21"/>
                    <a:gd name="T41" fmla="*/ 21 w 21"/>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21">
                      <a:moveTo>
                        <a:pt x="21" y="21"/>
                      </a:moveTo>
                      <a:lnTo>
                        <a:pt x="21" y="21"/>
                      </a:lnTo>
                      <a:lnTo>
                        <a:pt x="19" y="13"/>
                      </a:lnTo>
                      <a:lnTo>
                        <a:pt x="14" y="5"/>
                      </a:lnTo>
                      <a:lnTo>
                        <a:pt x="6" y="2"/>
                      </a:lnTo>
                      <a:lnTo>
                        <a:pt x="0" y="0"/>
                      </a:lnTo>
                      <a:lnTo>
                        <a:pt x="0" y="12"/>
                      </a:lnTo>
                      <a:lnTo>
                        <a:pt x="4" y="13"/>
                      </a:lnTo>
                      <a:lnTo>
                        <a:pt x="7" y="14"/>
                      </a:lnTo>
                      <a:lnTo>
                        <a:pt x="10" y="18"/>
                      </a:lnTo>
                      <a:lnTo>
                        <a:pt x="10" y="21"/>
                      </a:lnTo>
                      <a:lnTo>
                        <a:pt x="21" y="21"/>
                      </a:lnTo>
                      <a:close/>
                    </a:path>
                  </a:pathLst>
                </a:custGeom>
                <a:solidFill>
                  <a:srgbClr val="000000"/>
                </a:solidFill>
                <a:ln w="9525">
                  <a:noFill/>
                  <a:round/>
                </a:ln>
              </p:spPr>
              <p:txBody>
                <a:bodyPr/>
                <a:lstStyle/>
                <a:p>
                  <a:endParaRPr lang="zh-CN" altLang="en-US"/>
                </a:p>
              </p:txBody>
            </p:sp>
            <p:sp>
              <p:nvSpPr>
                <p:cNvPr id="17654" name="Freeform 931"/>
                <p:cNvSpPr/>
                <p:nvPr/>
              </p:nvSpPr>
              <p:spPr bwMode="auto">
                <a:xfrm>
                  <a:off x="2776" y="1753"/>
                  <a:ext cx="11" cy="10"/>
                </a:xfrm>
                <a:custGeom>
                  <a:avLst/>
                  <a:gdLst>
                    <a:gd name="T0" fmla="*/ 0 w 21"/>
                    <a:gd name="T1" fmla="*/ 0 h 21"/>
                    <a:gd name="T2" fmla="*/ 0 w 21"/>
                    <a:gd name="T3" fmla="*/ 0 h 21"/>
                    <a:gd name="T4" fmla="*/ 1 w 21"/>
                    <a:gd name="T5" fmla="*/ 0 h 21"/>
                    <a:gd name="T6" fmla="*/ 1 w 21"/>
                    <a:gd name="T7" fmla="*/ 0 h 21"/>
                    <a:gd name="T8" fmla="*/ 1 w 21"/>
                    <a:gd name="T9" fmla="*/ 0 h 21"/>
                    <a:gd name="T10" fmla="*/ 1 w 21"/>
                    <a:gd name="T11" fmla="*/ 0 h 21"/>
                    <a:gd name="T12" fmla="*/ 1 w 21"/>
                    <a:gd name="T13" fmla="*/ 0 h 21"/>
                    <a:gd name="T14" fmla="*/ 1 w 21"/>
                    <a:gd name="T15" fmla="*/ 0 h 21"/>
                    <a:gd name="T16" fmla="*/ 1 w 21"/>
                    <a:gd name="T17" fmla="*/ 0 h 21"/>
                    <a:gd name="T18" fmla="*/ 1 w 21"/>
                    <a:gd name="T19" fmla="*/ 0 h 21"/>
                    <a:gd name="T20" fmla="*/ 0 w 21"/>
                    <a:gd name="T21" fmla="*/ 0 h 21"/>
                    <a:gd name="T22" fmla="*/ 0 w 21"/>
                    <a:gd name="T23" fmla="*/ 0 h 21"/>
                    <a:gd name="T24" fmla="*/ 0 w 21"/>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21"/>
                    <a:gd name="T41" fmla="*/ 21 w 21"/>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21">
                      <a:moveTo>
                        <a:pt x="0" y="21"/>
                      </a:moveTo>
                      <a:lnTo>
                        <a:pt x="0" y="21"/>
                      </a:lnTo>
                      <a:lnTo>
                        <a:pt x="7" y="19"/>
                      </a:lnTo>
                      <a:lnTo>
                        <a:pt x="14" y="15"/>
                      </a:lnTo>
                      <a:lnTo>
                        <a:pt x="19" y="8"/>
                      </a:lnTo>
                      <a:lnTo>
                        <a:pt x="21" y="0"/>
                      </a:lnTo>
                      <a:lnTo>
                        <a:pt x="10" y="0"/>
                      </a:lnTo>
                      <a:lnTo>
                        <a:pt x="10" y="4"/>
                      </a:lnTo>
                      <a:lnTo>
                        <a:pt x="7" y="6"/>
                      </a:lnTo>
                      <a:lnTo>
                        <a:pt x="3" y="9"/>
                      </a:lnTo>
                      <a:lnTo>
                        <a:pt x="0" y="9"/>
                      </a:lnTo>
                      <a:lnTo>
                        <a:pt x="0" y="21"/>
                      </a:lnTo>
                      <a:close/>
                    </a:path>
                  </a:pathLst>
                </a:custGeom>
                <a:solidFill>
                  <a:srgbClr val="000000"/>
                </a:solidFill>
                <a:ln w="9525">
                  <a:noFill/>
                  <a:round/>
                </a:ln>
              </p:spPr>
              <p:txBody>
                <a:bodyPr/>
                <a:lstStyle/>
                <a:p>
                  <a:endParaRPr lang="zh-CN" altLang="en-US"/>
                </a:p>
              </p:txBody>
            </p:sp>
            <p:sp>
              <p:nvSpPr>
                <p:cNvPr id="17655" name="Freeform 932"/>
                <p:cNvSpPr/>
                <p:nvPr/>
              </p:nvSpPr>
              <p:spPr bwMode="auto">
                <a:xfrm>
                  <a:off x="2764" y="1753"/>
                  <a:ext cx="12" cy="10"/>
                </a:xfrm>
                <a:custGeom>
                  <a:avLst/>
                  <a:gdLst>
                    <a:gd name="T0" fmla="*/ 0 w 24"/>
                    <a:gd name="T1" fmla="*/ 0 h 21"/>
                    <a:gd name="T2" fmla="*/ 0 w 24"/>
                    <a:gd name="T3" fmla="*/ 0 h 21"/>
                    <a:gd name="T4" fmla="*/ 1 w 24"/>
                    <a:gd name="T5" fmla="*/ 0 h 21"/>
                    <a:gd name="T6" fmla="*/ 1 w 24"/>
                    <a:gd name="T7" fmla="*/ 0 h 21"/>
                    <a:gd name="T8" fmla="*/ 1 w 24"/>
                    <a:gd name="T9" fmla="*/ 0 h 21"/>
                    <a:gd name="T10" fmla="*/ 1 w 24"/>
                    <a:gd name="T11" fmla="*/ 0 h 21"/>
                    <a:gd name="T12" fmla="*/ 1 w 24"/>
                    <a:gd name="T13" fmla="*/ 0 h 21"/>
                    <a:gd name="T14" fmla="*/ 1 w 24"/>
                    <a:gd name="T15" fmla="*/ 0 h 21"/>
                    <a:gd name="T16" fmla="*/ 1 w 24"/>
                    <a:gd name="T17" fmla="*/ 0 h 21"/>
                    <a:gd name="T18" fmla="*/ 1 w 24"/>
                    <a:gd name="T19" fmla="*/ 0 h 21"/>
                    <a:gd name="T20" fmla="*/ 1 w 24"/>
                    <a:gd name="T21" fmla="*/ 0 h 21"/>
                    <a:gd name="T22" fmla="*/ 1 w 24"/>
                    <a:gd name="T23" fmla="*/ 0 h 21"/>
                    <a:gd name="T24" fmla="*/ 0 w 24"/>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21"/>
                    <a:gd name="T41" fmla="*/ 24 w 24"/>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21">
                      <a:moveTo>
                        <a:pt x="0" y="0"/>
                      </a:moveTo>
                      <a:lnTo>
                        <a:pt x="0" y="0"/>
                      </a:lnTo>
                      <a:lnTo>
                        <a:pt x="2" y="8"/>
                      </a:lnTo>
                      <a:lnTo>
                        <a:pt x="8" y="15"/>
                      </a:lnTo>
                      <a:lnTo>
                        <a:pt x="14" y="19"/>
                      </a:lnTo>
                      <a:lnTo>
                        <a:pt x="24" y="21"/>
                      </a:lnTo>
                      <a:lnTo>
                        <a:pt x="24" y="9"/>
                      </a:lnTo>
                      <a:lnTo>
                        <a:pt x="19" y="9"/>
                      </a:lnTo>
                      <a:lnTo>
                        <a:pt x="14" y="6"/>
                      </a:lnTo>
                      <a:lnTo>
                        <a:pt x="11" y="4"/>
                      </a:lnTo>
                      <a:lnTo>
                        <a:pt x="11" y="0"/>
                      </a:lnTo>
                      <a:lnTo>
                        <a:pt x="0" y="0"/>
                      </a:lnTo>
                      <a:close/>
                    </a:path>
                  </a:pathLst>
                </a:custGeom>
                <a:solidFill>
                  <a:srgbClr val="000000"/>
                </a:solidFill>
                <a:ln w="9525">
                  <a:noFill/>
                  <a:round/>
                </a:ln>
              </p:spPr>
              <p:txBody>
                <a:bodyPr/>
                <a:lstStyle/>
                <a:p>
                  <a:endParaRPr lang="zh-CN" altLang="en-US"/>
                </a:p>
              </p:txBody>
            </p:sp>
            <p:sp>
              <p:nvSpPr>
                <p:cNvPr id="17656" name="Freeform 933"/>
                <p:cNvSpPr/>
                <p:nvPr/>
              </p:nvSpPr>
              <p:spPr bwMode="auto">
                <a:xfrm>
                  <a:off x="2764" y="1743"/>
                  <a:ext cx="12" cy="10"/>
                </a:xfrm>
                <a:custGeom>
                  <a:avLst/>
                  <a:gdLst>
                    <a:gd name="T0" fmla="*/ 1 w 24"/>
                    <a:gd name="T1" fmla="*/ 0 h 21"/>
                    <a:gd name="T2" fmla="*/ 1 w 24"/>
                    <a:gd name="T3" fmla="*/ 0 h 21"/>
                    <a:gd name="T4" fmla="*/ 1 w 24"/>
                    <a:gd name="T5" fmla="*/ 0 h 21"/>
                    <a:gd name="T6" fmla="*/ 1 w 24"/>
                    <a:gd name="T7" fmla="*/ 0 h 21"/>
                    <a:gd name="T8" fmla="*/ 1 w 24"/>
                    <a:gd name="T9" fmla="*/ 0 h 21"/>
                    <a:gd name="T10" fmla="*/ 0 w 24"/>
                    <a:gd name="T11" fmla="*/ 0 h 21"/>
                    <a:gd name="T12" fmla="*/ 1 w 24"/>
                    <a:gd name="T13" fmla="*/ 0 h 21"/>
                    <a:gd name="T14" fmla="*/ 1 w 24"/>
                    <a:gd name="T15" fmla="*/ 0 h 21"/>
                    <a:gd name="T16" fmla="*/ 1 w 24"/>
                    <a:gd name="T17" fmla="*/ 0 h 21"/>
                    <a:gd name="T18" fmla="*/ 1 w 24"/>
                    <a:gd name="T19" fmla="*/ 0 h 21"/>
                    <a:gd name="T20" fmla="*/ 1 w 24"/>
                    <a:gd name="T21" fmla="*/ 0 h 21"/>
                    <a:gd name="T22" fmla="*/ 1 w 24"/>
                    <a:gd name="T23" fmla="*/ 0 h 21"/>
                    <a:gd name="T24" fmla="*/ 1 w 24"/>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21"/>
                    <a:gd name="T41" fmla="*/ 24 w 24"/>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21">
                      <a:moveTo>
                        <a:pt x="24" y="0"/>
                      </a:moveTo>
                      <a:lnTo>
                        <a:pt x="24" y="0"/>
                      </a:lnTo>
                      <a:lnTo>
                        <a:pt x="16" y="2"/>
                      </a:lnTo>
                      <a:lnTo>
                        <a:pt x="8" y="5"/>
                      </a:lnTo>
                      <a:lnTo>
                        <a:pt x="2" y="13"/>
                      </a:lnTo>
                      <a:lnTo>
                        <a:pt x="0" y="21"/>
                      </a:lnTo>
                      <a:lnTo>
                        <a:pt x="11" y="21"/>
                      </a:lnTo>
                      <a:lnTo>
                        <a:pt x="11" y="18"/>
                      </a:lnTo>
                      <a:lnTo>
                        <a:pt x="14" y="14"/>
                      </a:lnTo>
                      <a:lnTo>
                        <a:pt x="18" y="13"/>
                      </a:lnTo>
                      <a:lnTo>
                        <a:pt x="24" y="12"/>
                      </a:lnTo>
                      <a:lnTo>
                        <a:pt x="24" y="0"/>
                      </a:lnTo>
                      <a:close/>
                    </a:path>
                  </a:pathLst>
                </a:custGeom>
                <a:solidFill>
                  <a:srgbClr val="000000"/>
                </a:solidFill>
                <a:ln w="9525">
                  <a:noFill/>
                  <a:round/>
                </a:ln>
              </p:spPr>
              <p:txBody>
                <a:bodyPr/>
                <a:lstStyle/>
                <a:p>
                  <a:endParaRPr lang="zh-CN" altLang="en-US"/>
                </a:p>
              </p:txBody>
            </p:sp>
            <p:sp>
              <p:nvSpPr>
                <p:cNvPr id="17657" name="Freeform 934"/>
                <p:cNvSpPr/>
                <p:nvPr/>
              </p:nvSpPr>
              <p:spPr bwMode="auto">
                <a:xfrm>
                  <a:off x="2768" y="1745"/>
                  <a:ext cx="17" cy="14"/>
                </a:xfrm>
                <a:custGeom>
                  <a:avLst/>
                  <a:gdLst>
                    <a:gd name="T0" fmla="*/ 1 w 34"/>
                    <a:gd name="T1" fmla="*/ 0 h 29"/>
                    <a:gd name="T2" fmla="*/ 1 w 34"/>
                    <a:gd name="T3" fmla="*/ 0 h 29"/>
                    <a:gd name="T4" fmla="*/ 1 w 34"/>
                    <a:gd name="T5" fmla="*/ 0 h 29"/>
                    <a:gd name="T6" fmla="*/ 1 w 34"/>
                    <a:gd name="T7" fmla="*/ 0 h 29"/>
                    <a:gd name="T8" fmla="*/ 1 w 34"/>
                    <a:gd name="T9" fmla="*/ 0 h 29"/>
                    <a:gd name="T10" fmla="*/ 1 w 34"/>
                    <a:gd name="T11" fmla="*/ 0 h 29"/>
                    <a:gd name="T12" fmla="*/ 1 w 34"/>
                    <a:gd name="T13" fmla="*/ 0 h 29"/>
                    <a:gd name="T14" fmla="*/ 1 w 34"/>
                    <a:gd name="T15" fmla="*/ 0 h 29"/>
                    <a:gd name="T16" fmla="*/ 1 w 34"/>
                    <a:gd name="T17" fmla="*/ 0 h 29"/>
                    <a:gd name="T18" fmla="*/ 1 w 34"/>
                    <a:gd name="T19" fmla="*/ 0 h 29"/>
                    <a:gd name="T20" fmla="*/ 1 w 34"/>
                    <a:gd name="T21" fmla="*/ 0 h 29"/>
                    <a:gd name="T22" fmla="*/ 1 w 34"/>
                    <a:gd name="T23" fmla="*/ 0 h 29"/>
                    <a:gd name="T24" fmla="*/ 0 w 34"/>
                    <a:gd name="T25" fmla="*/ 0 h 29"/>
                    <a:gd name="T26" fmla="*/ 1 w 34"/>
                    <a:gd name="T27" fmla="*/ 0 h 29"/>
                    <a:gd name="T28" fmla="*/ 1 w 34"/>
                    <a:gd name="T29" fmla="*/ 0 h 29"/>
                    <a:gd name="T30" fmla="*/ 1 w 34"/>
                    <a:gd name="T31" fmla="*/ 0 h 29"/>
                    <a:gd name="T32" fmla="*/ 1 w 34"/>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29"/>
                    <a:gd name="T53" fmla="*/ 34 w 34"/>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29">
                      <a:moveTo>
                        <a:pt x="18" y="0"/>
                      </a:moveTo>
                      <a:lnTo>
                        <a:pt x="23" y="1"/>
                      </a:lnTo>
                      <a:lnTo>
                        <a:pt x="29" y="5"/>
                      </a:lnTo>
                      <a:lnTo>
                        <a:pt x="33" y="9"/>
                      </a:lnTo>
                      <a:lnTo>
                        <a:pt x="34" y="14"/>
                      </a:lnTo>
                      <a:lnTo>
                        <a:pt x="33" y="20"/>
                      </a:lnTo>
                      <a:lnTo>
                        <a:pt x="29" y="24"/>
                      </a:lnTo>
                      <a:lnTo>
                        <a:pt x="23" y="28"/>
                      </a:lnTo>
                      <a:lnTo>
                        <a:pt x="18" y="29"/>
                      </a:lnTo>
                      <a:lnTo>
                        <a:pt x="10" y="28"/>
                      </a:lnTo>
                      <a:lnTo>
                        <a:pt x="4" y="24"/>
                      </a:lnTo>
                      <a:lnTo>
                        <a:pt x="1" y="20"/>
                      </a:lnTo>
                      <a:lnTo>
                        <a:pt x="0" y="14"/>
                      </a:lnTo>
                      <a:lnTo>
                        <a:pt x="1" y="9"/>
                      </a:lnTo>
                      <a:lnTo>
                        <a:pt x="4" y="5"/>
                      </a:lnTo>
                      <a:lnTo>
                        <a:pt x="10" y="1"/>
                      </a:lnTo>
                      <a:lnTo>
                        <a:pt x="18" y="0"/>
                      </a:lnTo>
                      <a:close/>
                    </a:path>
                  </a:pathLst>
                </a:custGeom>
                <a:solidFill>
                  <a:srgbClr val="000000"/>
                </a:solidFill>
                <a:ln w="9525">
                  <a:noFill/>
                  <a:round/>
                </a:ln>
              </p:spPr>
              <p:txBody>
                <a:bodyPr/>
                <a:lstStyle/>
                <a:p>
                  <a:endParaRPr lang="zh-CN" altLang="en-US"/>
                </a:p>
              </p:txBody>
            </p:sp>
            <p:sp>
              <p:nvSpPr>
                <p:cNvPr id="17658" name="Freeform 935"/>
                <p:cNvSpPr/>
                <p:nvPr/>
              </p:nvSpPr>
              <p:spPr bwMode="auto">
                <a:xfrm>
                  <a:off x="2777" y="1742"/>
                  <a:ext cx="11" cy="10"/>
                </a:xfrm>
                <a:custGeom>
                  <a:avLst/>
                  <a:gdLst>
                    <a:gd name="T0" fmla="*/ 1 w 21"/>
                    <a:gd name="T1" fmla="*/ 1 h 20"/>
                    <a:gd name="T2" fmla="*/ 1 w 21"/>
                    <a:gd name="T3" fmla="*/ 1 h 20"/>
                    <a:gd name="T4" fmla="*/ 1 w 21"/>
                    <a:gd name="T5" fmla="*/ 1 h 20"/>
                    <a:gd name="T6" fmla="*/ 1 w 21"/>
                    <a:gd name="T7" fmla="*/ 1 h 20"/>
                    <a:gd name="T8" fmla="*/ 1 w 21"/>
                    <a:gd name="T9" fmla="*/ 1 h 20"/>
                    <a:gd name="T10" fmla="*/ 0 w 21"/>
                    <a:gd name="T11" fmla="*/ 0 h 20"/>
                    <a:gd name="T12" fmla="*/ 0 w 21"/>
                    <a:gd name="T13" fmla="*/ 1 h 20"/>
                    <a:gd name="T14" fmla="*/ 1 w 21"/>
                    <a:gd name="T15" fmla="*/ 1 h 20"/>
                    <a:gd name="T16" fmla="*/ 1 w 21"/>
                    <a:gd name="T17" fmla="*/ 1 h 20"/>
                    <a:gd name="T18" fmla="*/ 1 w 21"/>
                    <a:gd name="T19" fmla="*/ 1 h 20"/>
                    <a:gd name="T20" fmla="*/ 1 w 21"/>
                    <a:gd name="T21" fmla="*/ 1 h 20"/>
                    <a:gd name="T22" fmla="*/ 1 w 21"/>
                    <a:gd name="T23" fmla="*/ 1 h 20"/>
                    <a:gd name="T24" fmla="*/ 1 w 21"/>
                    <a:gd name="T25" fmla="*/ 1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20"/>
                    <a:gd name="T41" fmla="*/ 21 w 21"/>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20">
                      <a:moveTo>
                        <a:pt x="21" y="20"/>
                      </a:moveTo>
                      <a:lnTo>
                        <a:pt x="21" y="20"/>
                      </a:lnTo>
                      <a:lnTo>
                        <a:pt x="19" y="13"/>
                      </a:lnTo>
                      <a:lnTo>
                        <a:pt x="15" y="6"/>
                      </a:lnTo>
                      <a:lnTo>
                        <a:pt x="8" y="3"/>
                      </a:lnTo>
                      <a:lnTo>
                        <a:pt x="0" y="0"/>
                      </a:lnTo>
                      <a:lnTo>
                        <a:pt x="0" y="12"/>
                      </a:lnTo>
                      <a:lnTo>
                        <a:pt x="3" y="12"/>
                      </a:lnTo>
                      <a:lnTo>
                        <a:pt x="8" y="15"/>
                      </a:lnTo>
                      <a:lnTo>
                        <a:pt x="10" y="18"/>
                      </a:lnTo>
                      <a:lnTo>
                        <a:pt x="10" y="20"/>
                      </a:lnTo>
                      <a:lnTo>
                        <a:pt x="21" y="20"/>
                      </a:lnTo>
                      <a:close/>
                    </a:path>
                  </a:pathLst>
                </a:custGeom>
                <a:solidFill>
                  <a:srgbClr val="000000"/>
                </a:solidFill>
                <a:ln w="9525">
                  <a:noFill/>
                  <a:round/>
                </a:ln>
              </p:spPr>
              <p:txBody>
                <a:bodyPr/>
                <a:lstStyle/>
                <a:p>
                  <a:endParaRPr lang="zh-CN" altLang="en-US"/>
                </a:p>
              </p:txBody>
            </p:sp>
            <p:sp>
              <p:nvSpPr>
                <p:cNvPr id="17659" name="Freeform 936"/>
                <p:cNvSpPr/>
                <p:nvPr/>
              </p:nvSpPr>
              <p:spPr bwMode="auto">
                <a:xfrm>
                  <a:off x="2777" y="1752"/>
                  <a:ext cx="11" cy="10"/>
                </a:xfrm>
                <a:custGeom>
                  <a:avLst/>
                  <a:gdLst>
                    <a:gd name="T0" fmla="*/ 0 w 21"/>
                    <a:gd name="T1" fmla="*/ 0 h 21"/>
                    <a:gd name="T2" fmla="*/ 0 w 21"/>
                    <a:gd name="T3" fmla="*/ 0 h 21"/>
                    <a:gd name="T4" fmla="*/ 1 w 21"/>
                    <a:gd name="T5" fmla="*/ 0 h 21"/>
                    <a:gd name="T6" fmla="*/ 1 w 21"/>
                    <a:gd name="T7" fmla="*/ 0 h 21"/>
                    <a:gd name="T8" fmla="*/ 1 w 21"/>
                    <a:gd name="T9" fmla="*/ 0 h 21"/>
                    <a:gd name="T10" fmla="*/ 1 w 21"/>
                    <a:gd name="T11" fmla="*/ 0 h 21"/>
                    <a:gd name="T12" fmla="*/ 1 w 21"/>
                    <a:gd name="T13" fmla="*/ 0 h 21"/>
                    <a:gd name="T14" fmla="*/ 1 w 21"/>
                    <a:gd name="T15" fmla="*/ 0 h 21"/>
                    <a:gd name="T16" fmla="*/ 1 w 21"/>
                    <a:gd name="T17" fmla="*/ 0 h 21"/>
                    <a:gd name="T18" fmla="*/ 1 w 21"/>
                    <a:gd name="T19" fmla="*/ 0 h 21"/>
                    <a:gd name="T20" fmla="*/ 0 w 21"/>
                    <a:gd name="T21" fmla="*/ 0 h 21"/>
                    <a:gd name="T22" fmla="*/ 0 w 21"/>
                    <a:gd name="T23" fmla="*/ 0 h 21"/>
                    <a:gd name="T24" fmla="*/ 0 w 21"/>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21"/>
                    <a:gd name="T41" fmla="*/ 21 w 21"/>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21">
                      <a:moveTo>
                        <a:pt x="0" y="21"/>
                      </a:moveTo>
                      <a:lnTo>
                        <a:pt x="0" y="21"/>
                      </a:lnTo>
                      <a:lnTo>
                        <a:pt x="8" y="18"/>
                      </a:lnTo>
                      <a:lnTo>
                        <a:pt x="15" y="15"/>
                      </a:lnTo>
                      <a:lnTo>
                        <a:pt x="19" y="8"/>
                      </a:lnTo>
                      <a:lnTo>
                        <a:pt x="21" y="0"/>
                      </a:lnTo>
                      <a:lnTo>
                        <a:pt x="10" y="0"/>
                      </a:lnTo>
                      <a:lnTo>
                        <a:pt x="10" y="3"/>
                      </a:lnTo>
                      <a:lnTo>
                        <a:pt x="8" y="6"/>
                      </a:lnTo>
                      <a:lnTo>
                        <a:pt x="3" y="9"/>
                      </a:lnTo>
                      <a:lnTo>
                        <a:pt x="0" y="9"/>
                      </a:lnTo>
                      <a:lnTo>
                        <a:pt x="0" y="21"/>
                      </a:lnTo>
                      <a:close/>
                    </a:path>
                  </a:pathLst>
                </a:custGeom>
                <a:solidFill>
                  <a:srgbClr val="000000"/>
                </a:solidFill>
                <a:ln w="9525">
                  <a:noFill/>
                  <a:round/>
                </a:ln>
              </p:spPr>
              <p:txBody>
                <a:bodyPr/>
                <a:lstStyle/>
                <a:p>
                  <a:endParaRPr lang="zh-CN" altLang="en-US"/>
                </a:p>
              </p:txBody>
            </p:sp>
            <p:sp>
              <p:nvSpPr>
                <p:cNvPr id="17660" name="Freeform 937"/>
                <p:cNvSpPr/>
                <p:nvPr/>
              </p:nvSpPr>
              <p:spPr bwMode="auto">
                <a:xfrm>
                  <a:off x="2765" y="1752"/>
                  <a:ext cx="12" cy="10"/>
                </a:xfrm>
                <a:custGeom>
                  <a:avLst/>
                  <a:gdLst>
                    <a:gd name="T0" fmla="*/ 0 w 24"/>
                    <a:gd name="T1" fmla="*/ 0 h 21"/>
                    <a:gd name="T2" fmla="*/ 0 w 24"/>
                    <a:gd name="T3" fmla="*/ 0 h 21"/>
                    <a:gd name="T4" fmla="*/ 1 w 24"/>
                    <a:gd name="T5" fmla="*/ 0 h 21"/>
                    <a:gd name="T6" fmla="*/ 1 w 24"/>
                    <a:gd name="T7" fmla="*/ 0 h 21"/>
                    <a:gd name="T8" fmla="*/ 1 w 24"/>
                    <a:gd name="T9" fmla="*/ 0 h 21"/>
                    <a:gd name="T10" fmla="*/ 1 w 24"/>
                    <a:gd name="T11" fmla="*/ 0 h 21"/>
                    <a:gd name="T12" fmla="*/ 1 w 24"/>
                    <a:gd name="T13" fmla="*/ 0 h 21"/>
                    <a:gd name="T14" fmla="*/ 1 w 24"/>
                    <a:gd name="T15" fmla="*/ 0 h 21"/>
                    <a:gd name="T16" fmla="*/ 1 w 24"/>
                    <a:gd name="T17" fmla="*/ 0 h 21"/>
                    <a:gd name="T18" fmla="*/ 1 w 24"/>
                    <a:gd name="T19" fmla="*/ 0 h 21"/>
                    <a:gd name="T20" fmla="*/ 1 w 24"/>
                    <a:gd name="T21" fmla="*/ 0 h 21"/>
                    <a:gd name="T22" fmla="*/ 1 w 24"/>
                    <a:gd name="T23" fmla="*/ 0 h 21"/>
                    <a:gd name="T24" fmla="*/ 0 w 24"/>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21"/>
                    <a:gd name="T41" fmla="*/ 24 w 24"/>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21">
                      <a:moveTo>
                        <a:pt x="0" y="0"/>
                      </a:moveTo>
                      <a:lnTo>
                        <a:pt x="0" y="0"/>
                      </a:lnTo>
                      <a:lnTo>
                        <a:pt x="2" y="8"/>
                      </a:lnTo>
                      <a:lnTo>
                        <a:pt x="7" y="15"/>
                      </a:lnTo>
                      <a:lnTo>
                        <a:pt x="15" y="18"/>
                      </a:lnTo>
                      <a:lnTo>
                        <a:pt x="24" y="21"/>
                      </a:lnTo>
                      <a:lnTo>
                        <a:pt x="24" y="9"/>
                      </a:lnTo>
                      <a:lnTo>
                        <a:pt x="17" y="9"/>
                      </a:lnTo>
                      <a:lnTo>
                        <a:pt x="14" y="6"/>
                      </a:lnTo>
                      <a:lnTo>
                        <a:pt x="11" y="3"/>
                      </a:lnTo>
                      <a:lnTo>
                        <a:pt x="11" y="0"/>
                      </a:lnTo>
                      <a:lnTo>
                        <a:pt x="0" y="0"/>
                      </a:lnTo>
                      <a:close/>
                    </a:path>
                  </a:pathLst>
                </a:custGeom>
                <a:solidFill>
                  <a:srgbClr val="000000"/>
                </a:solidFill>
                <a:ln w="9525">
                  <a:noFill/>
                  <a:round/>
                </a:ln>
              </p:spPr>
              <p:txBody>
                <a:bodyPr/>
                <a:lstStyle/>
                <a:p>
                  <a:endParaRPr lang="zh-CN" altLang="en-US"/>
                </a:p>
              </p:txBody>
            </p:sp>
            <p:sp>
              <p:nvSpPr>
                <p:cNvPr id="17661" name="Freeform 938"/>
                <p:cNvSpPr/>
                <p:nvPr/>
              </p:nvSpPr>
              <p:spPr bwMode="auto">
                <a:xfrm>
                  <a:off x="2765" y="1742"/>
                  <a:ext cx="12" cy="10"/>
                </a:xfrm>
                <a:custGeom>
                  <a:avLst/>
                  <a:gdLst>
                    <a:gd name="T0" fmla="*/ 1 w 24"/>
                    <a:gd name="T1" fmla="*/ 0 h 20"/>
                    <a:gd name="T2" fmla="*/ 1 w 24"/>
                    <a:gd name="T3" fmla="*/ 0 h 20"/>
                    <a:gd name="T4" fmla="*/ 1 w 24"/>
                    <a:gd name="T5" fmla="*/ 1 h 20"/>
                    <a:gd name="T6" fmla="*/ 1 w 24"/>
                    <a:gd name="T7" fmla="*/ 1 h 20"/>
                    <a:gd name="T8" fmla="*/ 1 w 24"/>
                    <a:gd name="T9" fmla="*/ 1 h 20"/>
                    <a:gd name="T10" fmla="*/ 0 w 24"/>
                    <a:gd name="T11" fmla="*/ 1 h 20"/>
                    <a:gd name="T12" fmla="*/ 1 w 24"/>
                    <a:gd name="T13" fmla="*/ 1 h 20"/>
                    <a:gd name="T14" fmla="*/ 1 w 24"/>
                    <a:gd name="T15" fmla="*/ 1 h 20"/>
                    <a:gd name="T16" fmla="*/ 1 w 24"/>
                    <a:gd name="T17" fmla="*/ 1 h 20"/>
                    <a:gd name="T18" fmla="*/ 1 w 24"/>
                    <a:gd name="T19" fmla="*/ 1 h 20"/>
                    <a:gd name="T20" fmla="*/ 1 w 24"/>
                    <a:gd name="T21" fmla="*/ 1 h 20"/>
                    <a:gd name="T22" fmla="*/ 1 w 24"/>
                    <a:gd name="T23" fmla="*/ 1 h 20"/>
                    <a:gd name="T24" fmla="*/ 1 w 24"/>
                    <a:gd name="T25" fmla="*/ 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20"/>
                    <a:gd name="T41" fmla="*/ 24 w 24"/>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20">
                      <a:moveTo>
                        <a:pt x="24" y="0"/>
                      </a:moveTo>
                      <a:lnTo>
                        <a:pt x="24" y="0"/>
                      </a:lnTo>
                      <a:lnTo>
                        <a:pt x="15" y="3"/>
                      </a:lnTo>
                      <a:lnTo>
                        <a:pt x="7" y="6"/>
                      </a:lnTo>
                      <a:lnTo>
                        <a:pt x="2" y="13"/>
                      </a:lnTo>
                      <a:lnTo>
                        <a:pt x="0" y="20"/>
                      </a:lnTo>
                      <a:lnTo>
                        <a:pt x="11" y="20"/>
                      </a:lnTo>
                      <a:lnTo>
                        <a:pt x="11" y="18"/>
                      </a:lnTo>
                      <a:lnTo>
                        <a:pt x="14" y="15"/>
                      </a:lnTo>
                      <a:lnTo>
                        <a:pt x="17" y="12"/>
                      </a:lnTo>
                      <a:lnTo>
                        <a:pt x="24" y="12"/>
                      </a:lnTo>
                      <a:lnTo>
                        <a:pt x="24" y="0"/>
                      </a:lnTo>
                      <a:close/>
                    </a:path>
                  </a:pathLst>
                </a:custGeom>
                <a:solidFill>
                  <a:srgbClr val="000000"/>
                </a:solidFill>
                <a:ln w="9525">
                  <a:noFill/>
                  <a:round/>
                </a:ln>
              </p:spPr>
              <p:txBody>
                <a:bodyPr/>
                <a:lstStyle/>
                <a:p>
                  <a:endParaRPr lang="zh-CN" altLang="en-US"/>
                </a:p>
              </p:txBody>
            </p:sp>
            <p:sp>
              <p:nvSpPr>
                <p:cNvPr id="17662" name="Freeform 939"/>
                <p:cNvSpPr/>
                <p:nvPr/>
              </p:nvSpPr>
              <p:spPr bwMode="auto">
                <a:xfrm>
                  <a:off x="2779" y="1748"/>
                  <a:ext cx="2" cy="3"/>
                </a:xfrm>
                <a:custGeom>
                  <a:avLst/>
                  <a:gdLst>
                    <a:gd name="T0" fmla="*/ 0 w 6"/>
                    <a:gd name="T1" fmla="*/ 0 h 6"/>
                    <a:gd name="T2" fmla="*/ 0 w 6"/>
                    <a:gd name="T3" fmla="*/ 0 h 6"/>
                    <a:gd name="T4" fmla="*/ 0 w 6"/>
                    <a:gd name="T5" fmla="*/ 0 h 6"/>
                    <a:gd name="T6" fmla="*/ 0 w 6"/>
                    <a:gd name="T7" fmla="*/ 1 h 6"/>
                    <a:gd name="T8" fmla="*/ 0 w 6"/>
                    <a:gd name="T9" fmla="*/ 1 h 6"/>
                    <a:gd name="T10" fmla="*/ 0 w 6"/>
                    <a:gd name="T11" fmla="*/ 1 h 6"/>
                    <a:gd name="T12" fmla="*/ 0 w 6"/>
                    <a:gd name="T13" fmla="*/ 1 h 6"/>
                    <a:gd name="T14" fmla="*/ 0 w 6"/>
                    <a:gd name="T15" fmla="*/ 1 h 6"/>
                    <a:gd name="T16" fmla="*/ 0 w 6"/>
                    <a:gd name="T17" fmla="*/ 1 h 6"/>
                    <a:gd name="T18" fmla="*/ 0 w 6"/>
                    <a:gd name="T19" fmla="*/ 1 h 6"/>
                    <a:gd name="T20" fmla="*/ 0 w 6"/>
                    <a:gd name="T21" fmla="*/ 1 h 6"/>
                    <a:gd name="T22" fmla="*/ 0 w 6"/>
                    <a:gd name="T23" fmla="*/ 1 h 6"/>
                    <a:gd name="T24" fmla="*/ 0 w 6"/>
                    <a:gd name="T25" fmla="*/ 1 h 6"/>
                    <a:gd name="T26" fmla="*/ 0 w 6"/>
                    <a:gd name="T27" fmla="*/ 1 h 6"/>
                    <a:gd name="T28" fmla="*/ 0 w 6"/>
                    <a:gd name="T29" fmla="*/ 0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3" y="0"/>
                      </a:moveTo>
                      <a:lnTo>
                        <a:pt x="5" y="0"/>
                      </a:lnTo>
                      <a:lnTo>
                        <a:pt x="6" y="1"/>
                      </a:lnTo>
                      <a:lnTo>
                        <a:pt x="6" y="3"/>
                      </a:lnTo>
                      <a:lnTo>
                        <a:pt x="5" y="4"/>
                      </a:lnTo>
                      <a:lnTo>
                        <a:pt x="5" y="6"/>
                      </a:lnTo>
                      <a:lnTo>
                        <a:pt x="3" y="6"/>
                      </a:lnTo>
                      <a:lnTo>
                        <a:pt x="2" y="6"/>
                      </a:lnTo>
                      <a:lnTo>
                        <a:pt x="1" y="4"/>
                      </a:lnTo>
                      <a:lnTo>
                        <a:pt x="0" y="3"/>
                      </a:lnTo>
                      <a:lnTo>
                        <a:pt x="0" y="1"/>
                      </a:lnTo>
                      <a:lnTo>
                        <a:pt x="1" y="0"/>
                      </a:lnTo>
                      <a:lnTo>
                        <a:pt x="2" y="0"/>
                      </a:lnTo>
                      <a:lnTo>
                        <a:pt x="3" y="0"/>
                      </a:lnTo>
                      <a:close/>
                    </a:path>
                  </a:pathLst>
                </a:custGeom>
                <a:solidFill>
                  <a:srgbClr val="000000"/>
                </a:solidFill>
                <a:ln w="9525">
                  <a:noFill/>
                  <a:round/>
                </a:ln>
              </p:spPr>
              <p:txBody>
                <a:bodyPr/>
                <a:lstStyle/>
                <a:p>
                  <a:endParaRPr lang="zh-CN" altLang="en-US"/>
                </a:p>
              </p:txBody>
            </p:sp>
            <p:sp>
              <p:nvSpPr>
                <p:cNvPr id="17663" name="Freeform 940"/>
                <p:cNvSpPr/>
                <p:nvPr/>
              </p:nvSpPr>
              <p:spPr bwMode="auto">
                <a:xfrm>
                  <a:off x="2779" y="1748"/>
                  <a:ext cx="2" cy="3"/>
                </a:xfrm>
                <a:custGeom>
                  <a:avLst/>
                  <a:gdLst>
                    <a:gd name="T0" fmla="*/ 0 w 6"/>
                    <a:gd name="T1" fmla="*/ 0 h 6"/>
                    <a:gd name="T2" fmla="*/ 0 w 6"/>
                    <a:gd name="T3" fmla="*/ 0 h 6"/>
                    <a:gd name="T4" fmla="*/ 0 w 6"/>
                    <a:gd name="T5" fmla="*/ 0 h 6"/>
                    <a:gd name="T6" fmla="*/ 0 w 6"/>
                    <a:gd name="T7" fmla="*/ 0 h 6"/>
                    <a:gd name="T8" fmla="*/ 0 w 6"/>
                    <a:gd name="T9" fmla="*/ 1 h 6"/>
                    <a:gd name="T10" fmla="*/ 0 w 6"/>
                    <a:gd name="T11" fmla="*/ 1 h 6"/>
                    <a:gd name="T12" fmla="*/ 0 w 6"/>
                    <a:gd name="T13" fmla="*/ 1 h 6"/>
                    <a:gd name="T14" fmla="*/ 0 w 6"/>
                    <a:gd name="T15" fmla="*/ 1 h 6"/>
                    <a:gd name="T16" fmla="*/ 0 w 6"/>
                    <a:gd name="T17" fmla="*/ 1 h 6"/>
                    <a:gd name="T18" fmla="*/ 0 w 6"/>
                    <a:gd name="T19" fmla="*/ 1 h 6"/>
                    <a:gd name="T20" fmla="*/ 0 w 6"/>
                    <a:gd name="T21" fmla="*/ 1 h 6"/>
                    <a:gd name="T22" fmla="*/ 0 w 6"/>
                    <a:gd name="T23" fmla="*/ 1 h 6"/>
                    <a:gd name="T24" fmla="*/ 0 w 6"/>
                    <a:gd name="T25" fmla="*/ 1 h 6"/>
                    <a:gd name="T26" fmla="*/ 0 w 6"/>
                    <a:gd name="T27" fmla="*/ 1 h 6"/>
                    <a:gd name="T28" fmla="*/ 0 w 6"/>
                    <a:gd name="T29" fmla="*/ 1 h 6"/>
                    <a:gd name="T30" fmla="*/ 0 w 6"/>
                    <a:gd name="T31" fmla="*/ 1 h 6"/>
                    <a:gd name="T32" fmla="*/ 0 w 6"/>
                    <a:gd name="T33" fmla="*/ 1 h 6"/>
                    <a:gd name="T34" fmla="*/ 0 w 6"/>
                    <a:gd name="T35" fmla="*/ 1 h 6"/>
                    <a:gd name="T36" fmla="*/ 0 w 6"/>
                    <a:gd name="T37" fmla="*/ 0 h 6"/>
                    <a:gd name="T38" fmla="*/ 0 w 6"/>
                    <a:gd name="T39" fmla="*/ 0 h 6"/>
                    <a:gd name="T40" fmla="*/ 0 w 6"/>
                    <a:gd name="T41" fmla="*/ 0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6"/>
                    <a:gd name="T65" fmla="*/ 6 w 6"/>
                    <a:gd name="T66" fmla="*/ 6 h 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6">
                      <a:moveTo>
                        <a:pt x="3" y="0"/>
                      </a:moveTo>
                      <a:lnTo>
                        <a:pt x="3" y="0"/>
                      </a:lnTo>
                      <a:lnTo>
                        <a:pt x="5" y="0"/>
                      </a:lnTo>
                      <a:lnTo>
                        <a:pt x="6" y="1"/>
                      </a:lnTo>
                      <a:lnTo>
                        <a:pt x="6" y="3"/>
                      </a:lnTo>
                      <a:lnTo>
                        <a:pt x="5" y="4"/>
                      </a:lnTo>
                      <a:lnTo>
                        <a:pt x="5" y="6"/>
                      </a:lnTo>
                      <a:lnTo>
                        <a:pt x="3" y="6"/>
                      </a:lnTo>
                      <a:lnTo>
                        <a:pt x="2" y="6"/>
                      </a:lnTo>
                      <a:lnTo>
                        <a:pt x="1" y="4"/>
                      </a:lnTo>
                      <a:lnTo>
                        <a:pt x="0" y="3"/>
                      </a:lnTo>
                      <a:lnTo>
                        <a:pt x="0" y="1"/>
                      </a:lnTo>
                      <a:lnTo>
                        <a:pt x="1" y="0"/>
                      </a:lnTo>
                      <a:lnTo>
                        <a:pt x="2" y="0"/>
                      </a:lnTo>
                      <a:lnTo>
                        <a:pt x="3" y="0"/>
                      </a:lnTo>
                    </a:path>
                  </a:pathLst>
                </a:custGeom>
                <a:noFill/>
                <a:ln w="0">
                  <a:solidFill>
                    <a:srgbClr val="000000"/>
                  </a:solidFill>
                  <a:prstDash val="solid"/>
                  <a:round/>
                </a:ln>
              </p:spPr>
              <p:txBody>
                <a:bodyPr/>
                <a:lstStyle/>
                <a:p>
                  <a:endParaRPr lang="zh-CN" altLang="en-US"/>
                </a:p>
              </p:txBody>
            </p:sp>
            <p:sp>
              <p:nvSpPr>
                <p:cNvPr id="17664" name="Freeform 941"/>
                <p:cNvSpPr/>
                <p:nvPr/>
              </p:nvSpPr>
              <p:spPr bwMode="auto">
                <a:xfrm>
                  <a:off x="2776" y="1825"/>
                  <a:ext cx="68" cy="60"/>
                </a:xfrm>
                <a:custGeom>
                  <a:avLst/>
                  <a:gdLst>
                    <a:gd name="T0" fmla="*/ 1 w 135"/>
                    <a:gd name="T1" fmla="*/ 1 h 119"/>
                    <a:gd name="T2" fmla="*/ 1 w 135"/>
                    <a:gd name="T3" fmla="*/ 1 h 119"/>
                    <a:gd name="T4" fmla="*/ 1 w 135"/>
                    <a:gd name="T5" fmla="*/ 1 h 119"/>
                    <a:gd name="T6" fmla="*/ 1 w 135"/>
                    <a:gd name="T7" fmla="*/ 1 h 119"/>
                    <a:gd name="T8" fmla="*/ 1 w 135"/>
                    <a:gd name="T9" fmla="*/ 1 h 119"/>
                    <a:gd name="T10" fmla="*/ 1 w 135"/>
                    <a:gd name="T11" fmla="*/ 1 h 119"/>
                    <a:gd name="T12" fmla="*/ 1 w 135"/>
                    <a:gd name="T13" fmla="*/ 1 h 119"/>
                    <a:gd name="T14" fmla="*/ 1 w 135"/>
                    <a:gd name="T15" fmla="*/ 1 h 119"/>
                    <a:gd name="T16" fmla="*/ 1 w 135"/>
                    <a:gd name="T17" fmla="*/ 1 h 119"/>
                    <a:gd name="T18" fmla="*/ 1 w 135"/>
                    <a:gd name="T19" fmla="*/ 1 h 119"/>
                    <a:gd name="T20" fmla="*/ 1 w 135"/>
                    <a:gd name="T21" fmla="*/ 1 h 119"/>
                    <a:gd name="T22" fmla="*/ 1 w 135"/>
                    <a:gd name="T23" fmla="*/ 0 h 119"/>
                    <a:gd name="T24" fmla="*/ 1 w 135"/>
                    <a:gd name="T25" fmla="*/ 0 h 119"/>
                    <a:gd name="T26" fmla="*/ 1 w 135"/>
                    <a:gd name="T27" fmla="*/ 1 h 119"/>
                    <a:gd name="T28" fmla="*/ 1 w 135"/>
                    <a:gd name="T29" fmla="*/ 1 h 119"/>
                    <a:gd name="T30" fmla="*/ 1 w 135"/>
                    <a:gd name="T31" fmla="*/ 1 h 119"/>
                    <a:gd name="T32" fmla="*/ 1 w 135"/>
                    <a:gd name="T33" fmla="*/ 1 h 119"/>
                    <a:gd name="T34" fmla="*/ 1 w 135"/>
                    <a:gd name="T35" fmla="*/ 1 h 119"/>
                    <a:gd name="T36" fmla="*/ 1 w 135"/>
                    <a:gd name="T37" fmla="*/ 1 h 119"/>
                    <a:gd name="T38" fmla="*/ 1 w 135"/>
                    <a:gd name="T39" fmla="*/ 1 h 119"/>
                    <a:gd name="T40" fmla="*/ 1 w 135"/>
                    <a:gd name="T41" fmla="*/ 1 h 119"/>
                    <a:gd name="T42" fmla="*/ 1 w 135"/>
                    <a:gd name="T43" fmla="*/ 1 h 119"/>
                    <a:gd name="T44" fmla="*/ 0 w 135"/>
                    <a:gd name="T45" fmla="*/ 1 h 119"/>
                    <a:gd name="T46" fmla="*/ 1 w 135"/>
                    <a:gd name="T47" fmla="*/ 1 h 119"/>
                    <a:gd name="T48" fmla="*/ 1 w 135"/>
                    <a:gd name="T49" fmla="*/ 1 h 119"/>
                    <a:gd name="T50" fmla="*/ 1 w 135"/>
                    <a:gd name="T51" fmla="*/ 1 h 119"/>
                    <a:gd name="T52" fmla="*/ 1 w 135"/>
                    <a:gd name="T53" fmla="*/ 1 h 119"/>
                    <a:gd name="T54" fmla="*/ 1 w 135"/>
                    <a:gd name="T55" fmla="*/ 1 h 119"/>
                    <a:gd name="T56" fmla="*/ 1 w 135"/>
                    <a:gd name="T57" fmla="*/ 1 h 119"/>
                    <a:gd name="T58" fmla="*/ 1 w 135"/>
                    <a:gd name="T59" fmla="*/ 1 h 119"/>
                    <a:gd name="T60" fmla="*/ 1 w 135"/>
                    <a:gd name="T61" fmla="*/ 1 h 119"/>
                    <a:gd name="T62" fmla="*/ 1 w 135"/>
                    <a:gd name="T63" fmla="*/ 1 h 119"/>
                    <a:gd name="T64" fmla="*/ 1 w 135"/>
                    <a:gd name="T65" fmla="*/ 1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119"/>
                    <a:gd name="T101" fmla="*/ 135 w 135"/>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119">
                      <a:moveTo>
                        <a:pt x="95" y="98"/>
                      </a:moveTo>
                      <a:lnTo>
                        <a:pt x="107" y="87"/>
                      </a:lnTo>
                      <a:lnTo>
                        <a:pt x="117" y="76"/>
                      </a:lnTo>
                      <a:lnTo>
                        <a:pt x="125" y="64"/>
                      </a:lnTo>
                      <a:lnTo>
                        <a:pt x="131" y="53"/>
                      </a:lnTo>
                      <a:lnTo>
                        <a:pt x="134" y="41"/>
                      </a:lnTo>
                      <a:lnTo>
                        <a:pt x="135" y="30"/>
                      </a:lnTo>
                      <a:lnTo>
                        <a:pt x="134" y="21"/>
                      </a:lnTo>
                      <a:lnTo>
                        <a:pt x="129" y="13"/>
                      </a:lnTo>
                      <a:lnTo>
                        <a:pt x="123" y="6"/>
                      </a:lnTo>
                      <a:lnTo>
                        <a:pt x="114" y="2"/>
                      </a:lnTo>
                      <a:lnTo>
                        <a:pt x="103" y="0"/>
                      </a:lnTo>
                      <a:lnTo>
                        <a:pt x="92" y="0"/>
                      </a:lnTo>
                      <a:lnTo>
                        <a:pt x="79" y="2"/>
                      </a:lnTo>
                      <a:lnTo>
                        <a:pt x="66" y="7"/>
                      </a:lnTo>
                      <a:lnTo>
                        <a:pt x="52" y="14"/>
                      </a:lnTo>
                      <a:lnTo>
                        <a:pt x="39" y="22"/>
                      </a:lnTo>
                      <a:lnTo>
                        <a:pt x="28" y="32"/>
                      </a:lnTo>
                      <a:lnTo>
                        <a:pt x="18" y="44"/>
                      </a:lnTo>
                      <a:lnTo>
                        <a:pt x="10" y="55"/>
                      </a:lnTo>
                      <a:lnTo>
                        <a:pt x="4" y="67"/>
                      </a:lnTo>
                      <a:lnTo>
                        <a:pt x="1" y="78"/>
                      </a:lnTo>
                      <a:lnTo>
                        <a:pt x="0" y="88"/>
                      </a:lnTo>
                      <a:lnTo>
                        <a:pt x="1" y="98"/>
                      </a:lnTo>
                      <a:lnTo>
                        <a:pt x="5" y="106"/>
                      </a:lnTo>
                      <a:lnTo>
                        <a:pt x="12" y="113"/>
                      </a:lnTo>
                      <a:lnTo>
                        <a:pt x="21" y="117"/>
                      </a:lnTo>
                      <a:lnTo>
                        <a:pt x="33" y="119"/>
                      </a:lnTo>
                      <a:lnTo>
                        <a:pt x="44" y="119"/>
                      </a:lnTo>
                      <a:lnTo>
                        <a:pt x="57" y="117"/>
                      </a:lnTo>
                      <a:lnTo>
                        <a:pt x="70" y="113"/>
                      </a:lnTo>
                      <a:lnTo>
                        <a:pt x="83" y="107"/>
                      </a:lnTo>
                      <a:lnTo>
                        <a:pt x="95" y="98"/>
                      </a:lnTo>
                      <a:close/>
                    </a:path>
                  </a:pathLst>
                </a:custGeom>
                <a:solidFill>
                  <a:srgbClr val="000000"/>
                </a:solidFill>
                <a:ln w="9525">
                  <a:noFill/>
                  <a:round/>
                </a:ln>
              </p:spPr>
              <p:txBody>
                <a:bodyPr/>
                <a:lstStyle/>
                <a:p>
                  <a:endParaRPr lang="zh-CN" altLang="en-US"/>
                </a:p>
              </p:txBody>
            </p:sp>
            <p:sp>
              <p:nvSpPr>
                <p:cNvPr id="17665" name="Freeform 942"/>
                <p:cNvSpPr/>
                <p:nvPr/>
              </p:nvSpPr>
              <p:spPr bwMode="auto">
                <a:xfrm>
                  <a:off x="2822" y="1830"/>
                  <a:ext cx="25" cy="46"/>
                </a:xfrm>
                <a:custGeom>
                  <a:avLst/>
                  <a:gdLst>
                    <a:gd name="T0" fmla="*/ 1 w 49"/>
                    <a:gd name="T1" fmla="*/ 0 h 93"/>
                    <a:gd name="T2" fmla="*/ 1 w 49"/>
                    <a:gd name="T3" fmla="*/ 0 h 93"/>
                    <a:gd name="T4" fmla="*/ 1 w 49"/>
                    <a:gd name="T5" fmla="*/ 0 h 93"/>
                    <a:gd name="T6" fmla="*/ 1 w 49"/>
                    <a:gd name="T7" fmla="*/ 0 h 93"/>
                    <a:gd name="T8" fmla="*/ 1 w 49"/>
                    <a:gd name="T9" fmla="*/ 0 h 93"/>
                    <a:gd name="T10" fmla="*/ 1 w 49"/>
                    <a:gd name="T11" fmla="*/ 0 h 93"/>
                    <a:gd name="T12" fmla="*/ 1 w 49"/>
                    <a:gd name="T13" fmla="*/ 0 h 93"/>
                    <a:gd name="T14" fmla="*/ 1 w 49"/>
                    <a:gd name="T15" fmla="*/ 0 h 93"/>
                    <a:gd name="T16" fmla="*/ 1 w 49"/>
                    <a:gd name="T17" fmla="*/ 0 h 93"/>
                    <a:gd name="T18" fmla="*/ 0 w 49"/>
                    <a:gd name="T19" fmla="*/ 0 h 93"/>
                    <a:gd name="T20" fmla="*/ 1 w 49"/>
                    <a:gd name="T21" fmla="*/ 0 h 93"/>
                    <a:gd name="T22" fmla="*/ 1 w 49"/>
                    <a:gd name="T23" fmla="*/ 0 h 93"/>
                    <a:gd name="T24" fmla="*/ 1 w 49"/>
                    <a:gd name="T25" fmla="*/ 0 h 93"/>
                    <a:gd name="T26" fmla="*/ 1 w 49"/>
                    <a:gd name="T27" fmla="*/ 0 h 93"/>
                    <a:gd name="T28" fmla="*/ 1 w 49"/>
                    <a:gd name="T29" fmla="*/ 0 h 93"/>
                    <a:gd name="T30" fmla="*/ 1 w 49"/>
                    <a:gd name="T31" fmla="*/ 0 h 93"/>
                    <a:gd name="T32" fmla="*/ 1 w 49"/>
                    <a:gd name="T33" fmla="*/ 0 h 93"/>
                    <a:gd name="T34" fmla="*/ 1 w 49"/>
                    <a:gd name="T35" fmla="*/ 0 h 93"/>
                    <a:gd name="T36" fmla="*/ 1 w 49"/>
                    <a:gd name="T37" fmla="*/ 0 h 93"/>
                    <a:gd name="T38" fmla="*/ 1 w 49"/>
                    <a:gd name="T39" fmla="*/ 0 h 93"/>
                    <a:gd name="T40" fmla="*/ 1 w 49"/>
                    <a:gd name="T41" fmla="*/ 0 h 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93"/>
                    <a:gd name="T65" fmla="*/ 49 w 49"/>
                    <a:gd name="T66" fmla="*/ 93 h 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93">
                      <a:moveTo>
                        <a:pt x="33" y="7"/>
                      </a:moveTo>
                      <a:lnTo>
                        <a:pt x="33" y="7"/>
                      </a:lnTo>
                      <a:lnTo>
                        <a:pt x="36" y="14"/>
                      </a:lnTo>
                      <a:lnTo>
                        <a:pt x="37" y="21"/>
                      </a:lnTo>
                      <a:lnTo>
                        <a:pt x="36" y="31"/>
                      </a:lnTo>
                      <a:lnTo>
                        <a:pt x="34" y="41"/>
                      </a:lnTo>
                      <a:lnTo>
                        <a:pt x="28" y="53"/>
                      </a:lnTo>
                      <a:lnTo>
                        <a:pt x="20" y="63"/>
                      </a:lnTo>
                      <a:lnTo>
                        <a:pt x="11" y="75"/>
                      </a:lnTo>
                      <a:lnTo>
                        <a:pt x="0" y="84"/>
                      </a:lnTo>
                      <a:lnTo>
                        <a:pt x="7" y="93"/>
                      </a:lnTo>
                      <a:lnTo>
                        <a:pt x="18" y="82"/>
                      </a:lnTo>
                      <a:lnTo>
                        <a:pt x="29" y="70"/>
                      </a:lnTo>
                      <a:lnTo>
                        <a:pt x="37" y="58"/>
                      </a:lnTo>
                      <a:lnTo>
                        <a:pt x="43" y="46"/>
                      </a:lnTo>
                      <a:lnTo>
                        <a:pt x="48" y="33"/>
                      </a:lnTo>
                      <a:lnTo>
                        <a:pt x="49" y="21"/>
                      </a:lnTo>
                      <a:lnTo>
                        <a:pt x="48" y="9"/>
                      </a:lnTo>
                      <a:lnTo>
                        <a:pt x="42" y="0"/>
                      </a:lnTo>
                      <a:lnTo>
                        <a:pt x="33" y="7"/>
                      </a:lnTo>
                      <a:close/>
                    </a:path>
                  </a:pathLst>
                </a:custGeom>
                <a:solidFill>
                  <a:srgbClr val="000000"/>
                </a:solidFill>
                <a:ln w="9525">
                  <a:noFill/>
                  <a:round/>
                </a:ln>
              </p:spPr>
              <p:txBody>
                <a:bodyPr/>
                <a:lstStyle/>
                <a:p>
                  <a:endParaRPr lang="zh-CN" altLang="en-US"/>
                </a:p>
              </p:txBody>
            </p:sp>
            <p:sp>
              <p:nvSpPr>
                <p:cNvPr id="17666" name="Freeform 943"/>
                <p:cNvSpPr/>
                <p:nvPr/>
              </p:nvSpPr>
              <p:spPr bwMode="auto">
                <a:xfrm>
                  <a:off x="2794" y="1822"/>
                  <a:ext cx="50" cy="16"/>
                </a:xfrm>
                <a:custGeom>
                  <a:avLst/>
                  <a:gdLst>
                    <a:gd name="T0" fmla="*/ 1 w 98"/>
                    <a:gd name="T1" fmla="*/ 1 h 32"/>
                    <a:gd name="T2" fmla="*/ 1 w 98"/>
                    <a:gd name="T3" fmla="*/ 1 h 32"/>
                    <a:gd name="T4" fmla="*/ 1 w 98"/>
                    <a:gd name="T5" fmla="*/ 1 h 32"/>
                    <a:gd name="T6" fmla="*/ 1 w 98"/>
                    <a:gd name="T7" fmla="*/ 1 h 32"/>
                    <a:gd name="T8" fmla="*/ 1 w 98"/>
                    <a:gd name="T9" fmla="*/ 1 h 32"/>
                    <a:gd name="T10" fmla="*/ 1 w 98"/>
                    <a:gd name="T11" fmla="*/ 1 h 32"/>
                    <a:gd name="T12" fmla="*/ 1 w 98"/>
                    <a:gd name="T13" fmla="*/ 1 h 32"/>
                    <a:gd name="T14" fmla="*/ 1 w 98"/>
                    <a:gd name="T15" fmla="*/ 1 h 32"/>
                    <a:gd name="T16" fmla="*/ 1 w 98"/>
                    <a:gd name="T17" fmla="*/ 1 h 32"/>
                    <a:gd name="T18" fmla="*/ 1 w 98"/>
                    <a:gd name="T19" fmla="*/ 1 h 32"/>
                    <a:gd name="T20" fmla="*/ 1 w 98"/>
                    <a:gd name="T21" fmla="*/ 1 h 32"/>
                    <a:gd name="T22" fmla="*/ 1 w 98"/>
                    <a:gd name="T23" fmla="*/ 1 h 32"/>
                    <a:gd name="T24" fmla="*/ 1 w 98"/>
                    <a:gd name="T25" fmla="*/ 1 h 32"/>
                    <a:gd name="T26" fmla="*/ 1 w 98"/>
                    <a:gd name="T27" fmla="*/ 0 h 32"/>
                    <a:gd name="T28" fmla="*/ 1 w 98"/>
                    <a:gd name="T29" fmla="*/ 0 h 32"/>
                    <a:gd name="T30" fmla="*/ 1 w 98"/>
                    <a:gd name="T31" fmla="*/ 1 h 32"/>
                    <a:gd name="T32" fmla="*/ 1 w 98"/>
                    <a:gd name="T33" fmla="*/ 1 h 32"/>
                    <a:gd name="T34" fmla="*/ 1 w 98"/>
                    <a:gd name="T35" fmla="*/ 1 h 32"/>
                    <a:gd name="T36" fmla="*/ 0 w 98"/>
                    <a:gd name="T37" fmla="*/ 1 h 32"/>
                    <a:gd name="T38" fmla="*/ 0 w 98"/>
                    <a:gd name="T39" fmla="*/ 1 h 32"/>
                    <a:gd name="T40" fmla="*/ 1 w 98"/>
                    <a:gd name="T41" fmla="*/ 1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32"/>
                    <a:gd name="T65" fmla="*/ 98 w 98"/>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32">
                      <a:moveTo>
                        <a:pt x="7" y="32"/>
                      </a:moveTo>
                      <a:lnTo>
                        <a:pt x="7" y="32"/>
                      </a:lnTo>
                      <a:lnTo>
                        <a:pt x="18" y="24"/>
                      </a:lnTo>
                      <a:lnTo>
                        <a:pt x="32" y="17"/>
                      </a:lnTo>
                      <a:lnTo>
                        <a:pt x="44" y="14"/>
                      </a:lnTo>
                      <a:lnTo>
                        <a:pt x="56" y="12"/>
                      </a:lnTo>
                      <a:lnTo>
                        <a:pt x="67" y="12"/>
                      </a:lnTo>
                      <a:lnTo>
                        <a:pt x="76" y="14"/>
                      </a:lnTo>
                      <a:lnTo>
                        <a:pt x="83" y="16"/>
                      </a:lnTo>
                      <a:lnTo>
                        <a:pt x="89" y="22"/>
                      </a:lnTo>
                      <a:lnTo>
                        <a:pt x="98" y="15"/>
                      </a:lnTo>
                      <a:lnTo>
                        <a:pt x="90" y="7"/>
                      </a:lnTo>
                      <a:lnTo>
                        <a:pt x="79" y="2"/>
                      </a:lnTo>
                      <a:lnTo>
                        <a:pt x="67" y="0"/>
                      </a:lnTo>
                      <a:lnTo>
                        <a:pt x="56" y="0"/>
                      </a:lnTo>
                      <a:lnTo>
                        <a:pt x="42" y="2"/>
                      </a:lnTo>
                      <a:lnTo>
                        <a:pt x="27" y="8"/>
                      </a:lnTo>
                      <a:lnTo>
                        <a:pt x="14" y="15"/>
                      </a:lnTo>
                      <a:lnTo>
                        <a:pt x="0" y="23"/>
                      </a:lnTo>
                      <a:lnTo>
                        <a:pt x="7" y="32"/>
                      </a:lnTo>
                      <a:close/>
                    </a:path>
                  </a:pathLst>
                </a:custGeom>
                <a:solidFill>
                  <a:srgbClr val="000000"/>
                </a:solidFill>
                <a:ln w="9525">
                  <a:noFill/>
                  <a:round/>
                </a:ln>
              </p:spPr>
              <p:txBody>
                <a:bodyPr/>
                <a:lstStyle/>
                <a:p>
                  <a:endParaRPr lang="zh-CN" altLang="en-US"/>
                </a:p>
              </p:txBody>
            </p:sp>
            <p:sp>
              <p:nvSpPr>
                <p:cNvPr id="17667" name="Freeform 944"/>
                <p:cNvSpPr/>
                <p:nvPr/>
              </p:nvSpPr>
              <p:spPr bwMode="auto">
                <a:xfrm>
                  <a:off x="2773" y="1834"/>
                  <a:ext cx="25" cy="46"/>
                </a:xfrm>
                <a:custGeom>
                  <a:avLst/>
                  <a:gdLst>
                    <a:gd name="T0" fmla="*/ 1 w 49"/>
                    <a:gd name="T1" fmla="*/ 1 h 92"/>
                    <a:gd name="T2" fmla="*/ 1 w 49"/>
                    <a:gd name="T3" fmla="*/ 1 h 92"/>
                    <a:gd name="T4" fmla="*/ 1 w 49"/>
                    <a:gd name="T5" fmla="*/ 1 h 92"/>
                    <a:gd name="T6" fmla="*/ 1 w 49"/>
                    <a:gd name="T7" fmla="*/ 1 h 92"/>
                    <a:gd name="T8" fmla="*/ 1 w 49"/>
                    <a:gd name="T9" fmla="*/ 1 h 92"/>
                    <a:gd name="T10" fmla="*/ 1 w 49"/>
                    <a:gd name="T11" fmla="*/ 1 h 92"/>
                    <a:gd name="T12" fmla="*/ 1 w 49"/>
                    <a:gd name="T13" fmla="*/ 1 h 92"/>
                    <a:gd name="T14" fmla="*/ 1 w 49"/>
                    <a:gd name="T15" fmla="*/ 1 h 92"/>
                    <a:gd name="T16" fmla="*/ 1 w 49"/>
                    <a:gd name="T17" fmla="*/ 1 h 92"/>
                    <a:gd name="T18" fmla="*/ 1 w 49"/>
                    <a:gd name="T19" fmla="*/ 1 h 92"/>
                    <a:gd name="T20" fmla="*/ 1 w 49"/>
                    <a:gd name="T21" fmla="*/ 0 h 92"/>
                    <a:gd name="T22" fmla="*/ 1 w 49"/>
                    <a:gd name="T23" fmla="*/ 1 h 92"/>
                    <a:gd name="T24" fmla="*/ 1 w 49"/>
                    <a:gd name="T25" fmla="*/ 1 h 92"/>
                    <a:gd name="T26" fmla="*/ 1 w 49"/>
                    <a:gd name="T27" fmla="*/ 1 h 92"/>
                    <a:gd name="T28" fmla="*/ 1 w 49"/>
                    <a:gd name="T29" fmla="*/ 1 h 92"/>
                    <a:gd name="T30" fmla="*/ 1 w 49"/>
                    <a:gd name="T31" fmla="*/ 1 h 92"/>
                    <a:gd name="T32" fmla="*/ 0 w 49"/>
                    <a:gd name="T33" fmla="*/ 1 h 92"/>
                    <a:gd name="T34" fmla="*/ 1 w 49"/>
                    <a:gd name="T35" fmla="*/ 1 h 92"/>
                    <a:gd name="T36" fmla="*/ 1 w 49"/>
                    <a:gd name="T37" fmla="*/ 1 h 92"/>
                    <a:gd name="T38" fmla="*/ 1 w 49"/>
                    <a:gd name="T39" fmla="*/ 1 h 92"/>
                    <a:gd name="T40" fmla="*/ 1 w 49"/>
                    <a:gd name="T41" fmla="*/ 1 h 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92"/>
                    <a:gd name="T65" fmla="*/ 49 w 49"/>
                    <a:gd name="T66" fmla="*/ 92 h 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92">
                      <a:moveTo>
                        <a:pt x="16" y="85"/>
                      </a:moveTo>
                      <a:lnTo>
                        <a:pt x="16" y="85"/>
                      </a:lnTo>
                      <a:lnTo>
                        <a:pt x="12" y="78"/>
                      </a:lnTo>
                      <a:lnTo>
                        <a:pt x="11" y="71"/>
                      </a:lnTo>
                      <a:lnTo>
                        <a:pt x="12" y="62"/>
                      </a:lnTo>
                      <a:lnTo>
                        <a:pt x="15" y="52"/>
                      </a:lnTo>
                      <a:lnTo>
                        <a:pt x="20" y="40"/>
                      </a:lnTo>
                      <a:lnTo>
                        <a:pt x="28" y="30"/>
                      </a:lnTo>
                      <a:lnTo>
                        <a:pt x="37" y="19"/>
                      </a:lnTo>
                      <a:lnTo>
                        <a:pt x="49" y="9"/>
                      </a:lnTo>
                      <a:lnTo>
                        <a:pt x="42" y="0"/>
                      </a:lnTo>
                      <a:lnTo>
                        <a:pt x="31" y="12"/>
                      </a:lnTo>
                      <a:lnTo>
                        <a:pt x="19" y="23"/>
                      </a:lnTo>
                      <a:lnTo>
                        <a:pt x="11" y="36"/>
                      </a:lnTo>
                      <a:lnTo>
                        <a:pt x="6" y="47"/>
                      </a:lnTo>
                      <a:lnTo>
                        <a:pt x="1" y="60"/>
                      </a:lnTo>
                      <a:lnTo>
                        <a:pt x="0" y="71"/>
                      </a:lnTo>
                      <a:lnTo>
                        <a:pt x="1" y="83"/>
                      </a:lnTo>
                      <a:lnTo>
                        <a:pt x="7" y="92"/>
                      </a:lnTo>
                      <a:lnTo>
                        <a:pt x="16" y="85"/>
                      </a:lnTo>
                      <a:close/>
                    </a:path>
                  </a:pathLst>
                </a:custGeom>
                <a:solidFill>
                  <a:srgbClr val="000000"/>
                </a:solidFill>
                <a:ln w="9525">
                  <a:noFill/>
                  <a:round/>
                </a:ln>
              </p:spPr>
              <p:txBody>
                <a:bodyPr/>
                <a:lstStyle/>
                <a:p>
                  <a:endParaRPr lang="zh-CN" altLang="en-US"/>
                </a:p>
              </p:txBody>
            </p:sp>
            <p:sp>
              <p:nvSpPr>
                <p:cNvPr id="17668" name="Freeform 945"/>
                <p:cNvSpPr/>
                <p:nvPr/>
              </p:nvSpPr>
              <p:spPr bwMode="auto">
                <a:xfrm>
                  <a:off x="2777" y="1871"/>
                  <a:ext cx="49" cy="17"/>
                </a:xfrm>
                <a:custGeom>
                  <a:avLst/>
                  <a:gdLst>
                    <a:gd name="T0" fmla="*/ 1 w 98"/>
                    <a:gd name="T1" fmla="*/ 0 h 32"/>
                    <a:gd name="T2" fmla="*/ 1 w 98"/>
                    <a:gd name="T3" fmla="*/ 0 h 32"/>
                    <a:gd name="T4" fmla="*/ 1 w 98"/>
                    <a:gd name="T5" fmla="*/ 1 h 32"/>
                    <a:gd name="T6" fmla="*/ 1 w 98"/>
                    <a:gd name="T7" fmla="*/ 1 h 32"/>
                    <a:gd name="T8" fmla="*/ 1 w 98"/>
                    <a:gd name="T9" fmla="*/ 1 h 32"/>
                    <a:gd name="T10" fmla="*/ 1 w 98"/>
                    <a:gd name="T11" fmla="*/ 1 h 32"/>
                    <a:gd name="T12" fmla="*/ 1 w 98"/>
                    <a:gd name="T13" fmla="*/ 1 h 32"/>
                    <a:gd name="T14" fmla="*/ 1 w 98"/>
                    <a:gd name="T15" fmla="*/ 1 h 32"/>
                    <a:gd name="T16" fmla="*/ 1 w 98"/>
                    <a:gd name="T17" fmla="*/ 1 h 32"/>
                    <a:gd name="T18" fmla="*/ 1 w 98"/>
                    <a:gd name="T19" fmla="*/ 1 h 32"/>
                    <a:gd name="T20" fmla="*/ 0 w 98"/>
                    <a:gd name="T21" fmla="*/ 1 h 32"/>
                    <a:gd name="T22" fmla="*/ 1 w 98"/>
                    <a:gd name="T23" fmla="*/ 1 h 32"/>
                    <a:gd name="T24" fmla="*/ 1 w 98"/>
                    <a:gd name="T25" fmla="*/ 1 h 32"/>
                    <a:gd name="T26" fmla="*/ 1 w 98"/>
                    <a:gd name="T27" fmla="*/ 1 h 32"/>
                    <a:gd name="T28" fmla="*/ 1 w 98"/>
                    <a:gd name="T29" fmla="*/ 1 h 32"/>
                    <a:gd name="T30" fmla="*/ 1 w 98"/>
                    <a:gd name="T31" fmla="*/ 1 h 32"/>
                    <a:gd name="T32" fmla="*/ 1 w 98"/>
                    <a:gd name="T33" fmla="*/ 1 h 32"/>
                    <a:gd name="T34" fmla="*/ 1 w 98"/>
                    <a:gd name="T35" fmla="*/ 1 h 32"/>
                    <a:gd name="T36" fmla="*/ 1 w 98"/>
                    <a:gd name="T37" fmla="*/ 1 h 32"/>
                    <a:gd name="T38" fmla="*/ 1 w 98"/>
                    <a:gd name="T39" fmla="*/ 1 h 32"/>
                    <a:gd name="T40" fmla="*/ 1 w 98"/>
                    <a:gd name="T41" fmla="*/ 0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32"/>
                    <a:gd name="T65" fmla="*/ 98 w 98"/>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32">
                      <a:moveTo>
                        <a:pt x="91" y="0"/>
                      </a:moveTo>
                      <a:lnTo>
                        <a:pt x="91" y="0"/>
                      </a:lnTo>
                      <a:lnTo>
                        <a:pt x="79" y="9"/>
                      </a:lnTo>
                      <a:lnTo>
                        <a:pt x="67" y="14"/>
                      </a:lnTo>
                      <a:lnTo>
                        <a:pt x="54" y="18"/>
                      </a:lnTo>
                      <a:lnTo>
                        <a:pt x="43" y="21"/>
                      </a:lnTo>
                      <a:lnTo>
                        <a:pt x="32" y="21"/>
                      </a:lnTo>
                      <a:lnTo>
                        <a:pt x="22" y="18"/>
                      </a:lnTo>
                      <a:lnTo>
                        <a:pt x="14" y="15"/>
                      </a:lnTo>
                      <a:lnTo>
                        <a:pt x="9" y="9"/>
                      </a:lnTo>
                      <a:lnTo>
                        <a:pt x="0" y="16"/>
                      </a:lnTo>
                      <a:lnTo>
                        <a:pt x="8" y="24"/>
                      </a:lnTo>
                      <a:lnTo>
                        <a:pt x="18" y="30"/>
                      </a:lnTo>
                      <a:lnTo>
                        <a:pt x="32" y="32"/>
                      </a:lnTo>
                      <a:lnTo>
                        <a:pt x="43" y="32"/>
                      </a:lnTo>
                      <a:lnTo>
                        <a:pt x="57" y="30"/>
                      </a:lnTo>
                      <a:lnTo>
                        <a:pt x="71" y="25"/>
                      </a:lnTo>
                      <a:lnTo>
                        <a:pt x="84" y="18"/>
                      </a:lnTo>
                      <a:lnTo>
                        <a:pt x="98" y="9"/>
                      </a:lnTo>
                      <a:lnTo>
                        <a:pt x="91" y="0"/>
                      </a:lnTo>
                      <a:close/>
                    </a:path>
                  </a:pathLst>
                </a:custGeom>
                <a:solidFill>
                  <a:srgbClr val="000000"/>
                </a:solidFill>
                <a:ln w="9525">
                  <a:noFill/>
                  <a:round/>
                </a:ln>
              </p:spPr>
              <p:txBody>
                <a:bodyPr/>
                <a:lstStyle/>
                <a:p>
                  <a:endParaRPr lang="zh-CN" altLang="en-US"/>
                </a:p>
              </p:txBody>
            </p:sp>
            <p:sp>
              <p:nvSpPr>
                <p:cNvPr id="17669" name="Freeform 946"/>
                <p:cNvSpPr/>
                <p:nvPr/>
              </p:nvSpPr>
              <p:spPr bwMode="auto">
                <a:xfrm>
                  <a:off x="2782" y="1827"/>
                  <a:ext cx="54" cy="47"/>
                </a:xfrm>
                <a:custGeom>
                  <a:avLst/>
                  <a:gdLst>
                    <a:gd name="T0" fmla="*/ 1 w 107"/>
                    <a:gd name="T1" fmla="*/ 0 h 95"/>
                    <a:gd name="T2" fmla="*/ 1 w 107"/>
                    <a:gd name="T3" fmla="*/ 0 h 95"/>
                    <a:gd name="T4" fmla="*/ 1 w 107"/>
                    <a:gd name="T5" fmla="*/ 0 h 95"/>
                    <a:gd name="T6" fmla="*/ 1 w 107"/>
                    <a:gd name="T7" fmla="*/ 0 h 95"/>
                    <a:gd name="T8" fmla="*/ 1 w 107"/>
                    <a:gd name="T9" fmla="*/ 0 h 95"/>
                    <a:gd name="T10" fmla="*/ 1 w 107"/>
                    <a:gd name="T11" fmla="*/ 0 h 95"/>
                    <a:gd name="T12" fmla="*/ 1 w 107"/>
                    <a:gd name="T13" fmla="*/ 0 h 95"/>
                    <a:gd name="T14" fmla="*/ 1 w 107"/>
                    <a:gd name="T15" fmla="*/ 0 h 95"/>
                    <a:gd name="T16" fmla="*/ 1 w 107"/>
                    <a:gd name="T17" fmla="*/ 0 h 95"/>
                    <a:gd name="T18" fmla="*/ 1 w 107"/>
                    <a:gd name="T19" fmla="*/ 0 h 95"/>
                    <a:gd name="T20" fmla="*/ 1 w 107"/>
                    <a:gd name="T21" fmla="*/ 0 h 95"/>
                    <a:gd name="T22" fmla="*/ 1 w 107"/>
                    <a:gd name="T23" fmla="*/ 0 h 95"/>
                    <a:gd name="T24" fmla="*/ 1 w 107"/>
                    <a:gd name="T25" fmla="*/ 0 h 95"/>
                    <a:gd name="T26" fmla="*/ 1 w 107"/>
                    <a:gd name="T27" fmla="*/ 0 h 95"/>
                    <a:gd name="T28" fmla="*/ 1 w 107"/>
                    <a:gd name="T29" fmla="*/ 0 h 95"/>
                    <a:gd name="T30" fmla="*/ 1 w 107"/>
                    <a:gd name="T31" fmla="*/ 0 h 95"/>
                    <a:gd name="T32" fmla="*/ 1 w 107"/>
                    <a:gd name="T33" fmla="*/ 0 h 95"/>
                    <a:gd name="T34" fmla="*/ 1 w 107"/>
                    <a:gd name="T35" fmla="*/ 0 h 95"/>
                    <a:gd name="T36" fmla="*/ 1 w 107"/>
                    <a:gd name="T37" fmla="*/ 0 h 95"/>
                    <a:gd name="T38" fmla="*/ 1 w 107"/>
                    <a:gd name="T39" fmla="*/ 0 h 95"/>
                    <a:gd name="T40" fmla="*/ 1 w 107"/>
                    <a:gd name="T41" fmla="*/ 0 h 95"/>
                    <a:gd name="T42" fmla="*/ 0 w 107"/>
                    <a:gd name="T43" fmla="*/ 0 h 95"/>
                    <a:gd name="T44" fmla="*/ 0 w 107"/>
                    <a:gd name="T45" fmla="*/ 0 h 95"/>
                    <a:gd name="T46" fmla="*/ 1 w 107"/>
                    <a:gd name="T47" fmla="*/ 0 h 95"/>
                    <a:gd name="T48" fmla="*/ 1 w 107"/>
                    <a:gd name="T49" fmla="*/ 0 h 95"/>
                    <a:gd name="T50" fmla="*/ 1 w 107"/>
                    <a:gd name="T51" fmla="*/ 0 h 95"/>
                    <a:gd name="T52" fmla="*/ 1 w 107"/>
                    <a:gd name="T53" fmla="*/ 0 h 95"/>
                    <a:gd name="T54" fmla="*/ 1 w 107"/>
                    <a:gd name="T55" fmla="*/ 0 h 95"/>
                    <a:gd name="T56" fmla="*/ 1 w 107"/>
                    <a:gd name="T57" fmla="*/ 0 h 95"/>
                    <a:gd name="T58" fmla="*/ 1 w 107"/>
                    <a:gd name="T59" fmla="*/ 0 h 95"/>
                    <a:gd name="T60" fmla="*/ 1 w 107"/>
                    <a:gd name="T61" fmla="*/ 0 h 95"/>
                    <a:gd name="T62" fmla="*/ 1 w 107"/>
                    <a:gd name="T63" fmla="*/ 0 h 95"/>
                    <a:gd name="T64" fmla="*/ 1 w 107"/>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
                    <a:gd name="T100" fmla="*/ 0 h 95"/>
                    <a:gd name="T101" fmla="*/ 107 w 107"/>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 h="95">
                      <a:moveTo>
                        <a:pt x="75" y="77"/>
                      </a:moveTo>
                      <a:lnTo>
                        <a:pt x="84" y="69"/>
                      </a:lnTo>
                      <a:lnTo>
                        <a:pt x="92" y="60"/>
                      </a:lnTo>
                      <a:lnTo>
                        <a:pt x="99" y="51"/>
                      </a:lnTo>
                      <a:lnTo>
                        <a:pt x="104" y="42"/>
                      </a:lnTo>
                      <a:lnTo>
                        <a:pt x="107" y="33"/>
                      </a:lnTo>
                      <a:lnTo>
                        <a:pt x="107" y="23"/>
                      </a:lnTo>
                      <a:lnTo>
                        <a:pt x="106" y="16"/>
                      </a:lnTo>
                      <a:lnTo>
                        <a:pt x="103" y="10"/>
                      </a:lnTo>
                      <a:lnTo>
                        <a:pt x="97" y="5"/>
                      </a:lnTo>
                      <a:lnTo>
                        <a:pt x="89" y="1"/>
                      </a:lnTo>
                      <a:lnTo>
                        <a:pt x="81" y="0"/>
                      </a:lnTo>
                      <a:lnTo>
                        <a:pt x="71" y="0"/>
                      </a:lnTo>
                      <a:lnTo>
                        <a:pt x="60" y="1"/>
                      </a:lnTo>
                      <a:lnTo>
                        <a:pt x="50" y="5"/>
                      </a:lnTo>
                      <a:lnTo>
                        <a:pt x="40" y="10"/>
                      </a:lnTo>
                      <a:lnTo>
                        <a:pt x="30" y="16"/>
                      </a:lnTo>
                      <a:lnTo>
                        <a:pt x="20" y="24"/>
                      </a:lnTo>
                      <a:lnTo>
                        <a:pt x="12" y="34"/>
                      </a:lnTo>
                      <a:lnTo>
                        <a:pt x="7" y="43"/>
                      </a:lnTo>
                      <a:lnTo>
                        <a:pt x="2" y="52"/>
                      </a:lnTo>
                      <a:lnTo>
                        <a:pt x="0" y="61"/>
                      </a:lnTo>
                      <a:lnTo>
                        <a:pt x="0" y="70"/>
                      </a:lnTo>
                      <a:lnTo>
                        <a:pt x="1" y="78"/>
                      </a:lnTo>
                      <a:lnTo>
                        <a:pt x="4" y="85"/>
                      </a:lnTo>
                      <a:lnTo>
                        <a:pt x="10" y="90"/>
                      </a:lnTo>
                      <a:lnTo>
                        <a:pt x="17" y="93"/>
                      </a:lnTo>
                      <a:lnTo>
                        <a:pt x="25" y="95"/>
                      </a:lnTo>
                      <a:lnTo>
                        <a:pt x="34" y="95"/>
                      </a:lnTo>
                      <a:lnTo>
                        <a:pt x="44" y="93"/>
                      </a:lnTo>
                      <a:lnTo>
                        <a:pt x="55" y="90"/>
                      </a:lnTo>
                      <a:lnTo>
                        <a:pt x="65" y="84"/>
                      </a:lnTo>
                      <a:lnTo>
                        <a:pt x="75" y="77"/>
                      </a:lnTo>
                      <a:close/>
                    </a:path>
                  </a:pathLst>
                </a:custGeom>
                <a:solidFill>
                  <a:srgbClr val="FFFFFF"/>
                </a:solidFill>
                <a:ln w="9525">
                  <a:noFill/>
                  <a:round/>
                </a:ln>
              </p:spPr>
              <p:txBody>
                <a:bodyPr/>
                <a:lstStyle/>
                <a:p>
                  <a:endParaRPr lang="zh-CN" altLang="en-US"/>
                </a:p>
              </p:txBody>
            </p:sp>
            <p:sp>
              <p:nvSpPr>
                <p:cNvPr id="17670" name="Freeform 947"/>
                <p:cNvSpPr/>
                <p:nvPr/>
              </p:nvSpPr>
              <p:spPr bwMode="auto">
                <a:xfrm>
                  <a:off x="2782" y="1827"/>
                  <a:ext cx="54" cy="47"/>
                </a:xfrm>
                <a:custGeom>
                  <a:avLst/>
                  <a:gdLst>
                    <a:gd name="T0" fmla="*/ 1 w 107"/>
                    <a:gd name="T1" fmla="*/ 0 h 95"/>
                    <a:gd name="T2" fmla="*/ 1 w 107"/>
                    <a:gd name="T3" fmla="*/ 0 h 95"/>
                    <a:gd name="T4" fmla="*/ 1 w 107"/>
                    <a:gd name="T5" fmla="*/ 0 h 95"/>
                    <a:gd name="T6" fmla="*/ 1 w 107"/>
                    <a:gd name="T7" fmla="*/ 0 h 95"/>
                    <a:gd name="T8" fmla="*/ 1 w 107"/>
                    <a:gd name="T9" fmla="*/ 0 h 95"/>
                    <a:gd name="T10" fmla="*/ 1 w 107"/>
                    <a:gd name="T11" fmla="*/ 0 h 95"/>
                    <a:gd name="T12" fmla="*/ 1 w 107"/>
                    <a:gd name="T13" fmla="*/ 0 h 95"/>
                    <a:gd name="T14" fmla="*/ 1 w 107"/>
                    <a:gd name="T15" fmla="*/ 0 h 95"/>
                    <a:gd name="T16" fmla="*/ 1 w 107"/>
                    <a:gd name="T17" fmla="*/ 0 h 95"/>
                    <a:gd name="T18" fmla="*/ 1 w 107"/>
                    <a:gd name="T19" fmla="*/ 0 h 95"/>
                    <a:gd name="T20" fmla="*/ 1 w 107"/>
                    <a:gd name="T21" fmla="*/ 0 h 95"/>
                    <a:gd name="T22" fmla="*/ 1 w 107"/>
                    <a:gd name="T23" fmla="*/ 0 h 95"/>
                    <a:gd name="T24" fmla="*/ 1 w 107"/>
                    <a:gd name="T25" fmla="*/ 0 h 95"/>
                    <a:gd name="T26" fmla="*/ 1 w 107"/>
                    <a:gd name="T27" fmla="*/ 0 h 95"/>
                    <a:gd name="T28" fmla="*/ 1 w 107"/>
                    <a:gd name="T29" fmla="*/ 0 h 95"/>
                    <a:gd name="T30" fmla="*/ 1 w 107"/>
                    <a:gd name="T31" fmla="*/ 0 h 95"/>
                    <a:gd name="T32" fmla="*/ 1 w 107"/>
                    <a:gd name="T33" fmla="*/ 0 h 95"/>
                    <a:gd name="T34" fmla="*/ 1 w 107"/>
                    <a:gd name="T35" fmla="*/ 0 h 95"/>
                    <a:gd name="T36" fmla="*/ 1 w 107"/>
                    <a:gd name="T37" fmla="*/ 0 h 95"/>
                    <a:gd name="T38" fmla="*/ 1 w 107"/>
                    <a:gd name="T39" fmla="*/ 0 h 95"/>
                    <a:gd name="T40" fmla="*/ 1 w 107"/>
                    <a:gd name="T41" fmla="*/ 0 h 95"/>
                    <a:gd name="T42" fmla="*/ 1 w 107"/>
                    <a:gd name="T43" fmla="*/ 0 h 95"/>
                    <a:gd name="T44" fmla="*/ 1 w 107"/>
                    <a:gd name="T45" fmla="*/ 0 h 95"/>
                    <a:gd name="T46" fmla="*/ 1 w 107"/>
                    <a:gd name="T47" fmla="*/ 0 h 95"/>
                    <a:gd name="T48" fmla="*/ 0 w 107"/>
                    <a:gd name="T49" fmla="*/ 0 h 95"/>
                    <a:gd name="T50" fmla="*/ 0 w 107"/>
                    <a:gd name="T51" fmla="*/ 0 h 95"/>
                    <a:gd name="T52" fmla="*/ 1 w 107"/>
                    <a:gd name="T53" fmla="*/ 0 h 95"/>
                    <a:gd name="T54" fmla="*/ 1 w 107"/>
                    <a:gd name="T55" fmla="*/ 0 h 95"/>
                    <a:gd name="T56" fmla="*/ 1 w 107"/>
                    <a:gd name="T57" fmla="*/ 0 h 95"/>
                    <a:gd name="T58" fmla="*/ 1 w 107"/>
                    <a:gd name="T59" fmla="*/ 0 h 95"/>
                    <a:gd name="T60" fmla="*/ 1 w 107"/>
                    <a:gd name="T61" fmla="*/ 0 h 95"/>
                    <a:gd name="T62" fmla="*/ 1 w 107"/>
                    <a:gd name="T63" fmla="*/ 0 h 95"/>
                    <a:gd name="T64" fmla="*/ 1 w 107"/>
                    <a:gd name="T65" fmla="*/ 0 h 95"/>
                    <a:gd name="T66" fmla="*/ 1 w 107"/>
                    <a:gd name="T67" fmla="*/ 0 h 95"/>
                    <a:gd name="T68" fmla="*/ 1 w 107"/>
                    <a:gd name="T69" fmla="*/ 0 h 95"/>
                    <a:gd name="T70" fmla="*/ 1 w 107"/>
                    <a:gd name="T71" fmla="*/ 0 h 95"/>
                    <a:gd name="T72" fmla="*/ 1 w 107"/>
                    <a:gd name="T73" fmla="*/ 0 h 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95"/>
                    <a:gd name="T113" fmla="*/ 107 w 107"/>
                    <a:gd name="T114" fmla="*/ 95 h 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95">
                      <a:moveTo>
                        <a:pt x="75" y="77"/>
                      </a:moveTo>
                      <a:lnTo>
                        <a:pt x="75" y="77"/>
                      </a:lnTo>
                      <a:lnTo>
                        <a:pt x="84" y="69"/>
                      </a:lnTo>
                      <a:lnTo>
                        <a:pt x="92" y="60"/>
                      </a:lnTo>
                      <a:lnTo>
                        <a:pt x="99" y="51"/>
                      </a:lnTo>
                      <a:lnTo>
                        <a:pt x="104" y="42"/>
                      </a:lnTo>
                      <a:lnTo>
                        <a:pt x="107" y="33"/>
                      </a:lnTo>
                      <a:lnTo>
                        <a:pt x="107" y="23"/>
                      </a:lnTo>
                      <a:lnTo>
                        <a:pt x="106" y="16"/>
                      </a:lnTo>
                      <a:lnTo>
                        <a:pt x="103" y="10"/>
                      </a:lnTo>
                      <a:lnTo>
                        <a:pt x="97" y="5"/>
                      </a:lnTo>
                      <a:lnTo>
                        <a:pt x="89" y="1"/>
                      </a:lnTo>
                      <a:lnTo>
                        <a:pt x="81" y="0"/>
                      </a:lnTo>
                      <a:lnTo>
                        <a:pt x="71" y="0"/>
                      </a:lnTo>
                      <a:lnTo>
                        <a:pt x="60" y="1"/>
                      </a:lnTo>
                      <a:lnTo>
                        <a:pt x="50" y="5"/>
                      </a:lnTo>
                      <a:lnTo>
                        <a:pt x="40" y="10"/>
                      </a:lnTo>
                      <a:lnTo>
                        <a:pt x="30" y="16"/>
                      </a:lnTo>
                      <a:lnTo>
                        <a:pt x="20" y="24"/>
                      </a:lnTo>
                      <a:lnTo>
                        <a:pt x="12" y="34"/>
                      </a:lnTo>
                      <a:lnTo>
                        <a:pt x="7" y="43"/>
                      </a:lnTo>
                      <a:lnTo>
                        <a:pt x="2" y="52"/>
                      </a:lnTo>
                      <a:lnTo>
                        <a:pt x="0" y="61"/>
                      </a:lnTo>
                      <a:lnTo>
                        <a:pt x="0" y="70"/>
                      </a:lnTo>
                      <a:lnTo>
                        <a:pt x="1" y="78"/>
                      </a:lnTo>
                      <a:lnTo>
                        <a:pt x="4" y="85"/>
                      </a:lnTo>
                      <a:lnTo>
                        <a:pt x="10" y="90"/>
                      </a:lnTo>
                      <a:lnTo>
                        <a:pt x="17" y="93"/>
                      </a:lnTo>
                      <a:lnTo>
                        <a:pt x="25" y="95"/>
                      </a:lnTo>
                      <a:lnTo>
                        <a:pt x="34" y="95"/>
                      </a:lnTo>
                      <a:lnTo>
                        <a:pt x="44" y="93"/>
                      </a:lnTo>
                      <a:lnTo>
                        <a:pt x="55" y="90"/>
                      </a:lnTo>
                      <a:lnTo>
                        <a:pt x="65" y="84"/>
                      </a:lnTo>
                      <a:lnTo>
                        <a:pt x="75" y="77"/>
                      </a:lnTo>
                    </a:path>
                  </a:pathLst>
                </a:custGeom>
                <a:noFill/>
                <a:ln w="0">
                  <a:solidFill>
                    <a:srgbClr val="000000"/>
                  </a:solidFill>
                  <a:prstDash val="solid"/>
                  <a:round/>
                </a:ln>
              </p:spPr>
              <p:txBody>
                <a:bodyPr/>
                <a:lstStyle/>
                <a:p>
                  <a:endParaRPr lang="zh-CN" altLang="en-US"/>
                </a:p>
              </p:txBody>
            </p:sp>
            <p:sp>
              <p:nvSpPr>
                <p:cNvPr id="17671" name="Freeform 948"/>
                <p:cNvSpPr/>
                <p:nvPr/>
              </p:nvSpPr>
              <p:spPr bwMode="auto">
                <a:xfrm>
                  <a:off x="2732" y="1697"/>
                  <a:ext cx="9" cy="20"/>
                </a:xfrm>
                <a:custGeom>
                  <a:avLst/>
                  <a:gdLst>
                    <a:gd name="T0" fmla="*/ 0 w 19"/>
                    <a:gd name="T1" fmla="*/ 0 h 41"/>
                    <a:gd name="T2" fmla="*/ 0 w 19"/>
                    <a:gd name="T3" fmla="*/ 0 h 41"/>
                    <a:gd name="T4" fmla="*/ 0 w 19"/>
                    <a:gd name="T5" fmla="*/ 0 h 41"/>
                    <a:gd name="T6" fmla="*/ 0 w 19"/>
                    <a:gd name="T7" fmla="*/ 0 h 41"/>
                    <a:gd name="T8" fmla="*/ 0 w 19"/>
                    <a:gd name="T9" fmla="*/ 0 h 41"/>
                    <a:gd name="T10" fmla="*/ 0 60000 65536"/>
                    <a:gd name="T11" fmla="*/ 0 60000 65536"/>
                    <a:gd name="T12" fmla="*/ 0 60000 65536"/>
                    <a:gd name="T13" fmla="*/ 0 60000 65536"/>
                    <a:gd name="T14" fmla="*/ 0 60000 65536"/>
                    <a:gd name="T15" fmla="*/ 0 w 19"/>
                    <a:gd name="T16" fmla="*/ 0 h 41"/>
                    <a:gd name="T17" fmla="*/ 19 w 19"/>
                    <a:gd name="T18" fmla="*/ 41 h 41"/>
                  </a:gdLst>
                  <a:ahLst/>
                  <a:cxnLst>
                    <a:cxn ang="T10">
                      <a:pos x="T0" y="T1"/>
                    </a:cxn>
                    <a:cxn ang="T11">
                      <a:pos x="T2" y="T3"/>
                    </a:cxn>
                    <a:cxn ang="T12">
                      <a:pos x="T4" y="T5"/>
                    </a:cxn>
                    <a:cxn ang="T13">
                      <a:pos x="T6" y="T7"/>
                    </a:cxn>
                    <a:cxn ang="T14">
                      <a:pos x="T8" y="T9"/>
                    </a:cxn>
                  </a:cxnLst>
                  <a:rect l="T15" t="T16" r="T17" b="T18"/>
                  <a:pathLst>
                    <a:path w="19" h="41">
                      <a:moveTo>
                        <a:pt x="0" y="0"/>
                      </a:moveTo>
                      <a:lnTo>
                        <a:pt x="14" y="0"/>
                      </a:lnTo>
                      <a:lnTo>
                        <a:pt x="19" y="35"/>
                      </a:lnTo>
                      <a:lnTo>
                        <a:pt x="3" y="41"/>
                      </a:lnTo>
                      <a:lnTo>
                        <a:pt x="0" y="0"/>
                      </a:lnTo>
                      <a:close/>
                    </a:path>
                  </a:pathLst>
                </a:custGeom>
                <a:solidFill>
                  <a:srgbClr val="FFFFFF"/>
                </a:solidFill>
                <a:ln w="9525">
                  <a:noFill/>
                  <a:round/>
                </a:ln>
              </p:spPr>
              <p:txBody>
                <a:bodyPr/>
                <a:lstStyle/>
                <a:p>
                  <a:endParaRPr lang="zh-CN" altLang="en-US"/>
                </a:p>
              </p:txBody>
            </p:sp>
            <p:sp>
              <p:nvSpPr>
                <p:cNvPr id="17672" name="Freeform 949"/>
                <p:cNvSpPr/>
                <p:nvPr/>
              </p:nvSpPr>
              <p:spPr bwMode="auto">
                <a:xfrm>
                  <a:off x="2732" y="1697"/>
                  <a:ext cx="9" cy="20"/>
                </a:xfrm>
                <a:custGeom>
                  <a:avLst/>
                  <a:gdLst>
                    <a:gd name="T0" fmla="*/ 0 w 19"/>
                    <a:gd name="T1" fmla="*/ 0 h 41"/>
                    <a:gd name="T2" fmla="*/ 0 w 19"/>
                    <a:gd name="T3" fmla="*/ 0 h 41"/>
                    <a:gd name="T4" fmla="*/ 0 w 19"/>
                    <a:gd name="T5" fmla="*/ 0 h 41"/>
                    <a:gd name="T6" fmla="*/ 0 w 19"/>
                    <a:gd name="T7" fmla="*/ 0 h 41"/>
                    <a:gd name="T8" fmla="*/ 0 w 19"/>
                    <a:gd name="T9" fmla="*/ 0 h 41"/>
                    <a:gd name="T10" fmla="*/ 0 60000 65536"/>
                    <a:gd name="T11" fmla="*/ 0 60000 65536"/>
                    <a:gd name="T12" fmla="*/ 0 60000 65536"/>
                    <a:gd name="T13" fmla="*/ 0 60000 65536"/>
                    <a:gd name="T14" fmla="*/ 0 60000 65536"/>
                    <a:gd name="T15" fmla="*/ 0 w 19"/>
                    <a:gd name="T16" fmla="*/ 0 h 41"/>
                    <a:gd name="T17" fmla="*/ 19 w 19"/>
                    <a:gd name="T18" fmla="*/ 41 h 41"/>
                  </a:gdLst>
                  <a:ahLst/>
                  <a:cxnLst>
                    <a:cxn ang="T10">
                      <a:pos x="T0" y="T1"/>
                    </a:cxn>
                    <a:cxn ang="T11">
                      <a:pos x="T2" y="T3"/>
                    </a:cxn>
                    <a:cxn ang="T12">
                      <a:pos x="T4" y="T5"/>
                    </a:cxn>
                    <a:cxn ang="T13">
                      <a:pos x="T6" y="T7"/>
                    </a:cxn>
                    <a:cxn ang="T14">
                      <a:pos x="T8" y="T9"/>
                    </a:cxn>
                  </a:cxnLst>
                  <a:rect l="T15" t="T16" r="T17" b="T18"/>
                  <a:pathLst>
                    <a:path w="19" h="41">
                      <a:moveTo>
                        <a:pt x="0" y="0"/>
                      </a:moveTo>
                      <a:lnTo>
                        <a:pt x="14" y="0"/>
                      </a:lnTo>
                      <a:lnTo>
                        <a:pt x="19" y="35"/>
                      </a:lnTo>
                      <a:lnTo>
                        <a:pt x="3" y="41"/>
                      </a:lnTo>
                      <a:lnTo>
                        <a:pt x="0" y="0"/>
                      </a:lnTo>
                    </a:path>
                  </a:pathLst>
                </a:custGeom>
                <a:noFill/>
                <a:ln w="0">
                  <a:solidFill>
                    <a:srgbClr val="000000"/>
                  </a:solidFill>
                  <a:prstDash val="solid"/>
                  <a:round/>
                </a:ln>
              </p:spPr>
              <p:txBody>
                <a:bodyPr/>
                <a:lstStyle/>
                <a:p>
                  <a:endParaRPr lang="zh-CN" altLang="en-US"/>
                </a:p>
              </p:txBody>
            </p:sp>
            <p:sp>
              <p:nvSpPr>
                <p:cNvPr id="17673" name="Freeform 950"/>
                <p:cNvSpPr/>
                <p:nvPr/>
              </p:nvSpPr>
              <p:spPr bwMode="auto">
                <a:xfrm>
                  <a:off x="2735" y="1720"/>
                  <a:ext cx="11" cy="28"/>
                </a:xfrm>
                <a:custGeom>
                  <a:avLst/>
                  <a:gdLst>
                    <a:gd name="T0" fmla="*/ 0 w 23"/>
                    <a:gd name="T1" fmla="*/ 1 h 56"/>
                    <a:gd name="T2" fmla="*/ 0 w 23"/>
                    <a:gd name="T3" fmla="*/ 0 h 56"/>
                    <a:gd name="T4" fmla="*/ 0 w 23"/>
                    <a:gd name="T5" fmla="*/ 1 h 56"/>
                    <a:gd name="T6" fmla="*/ 0 w 23"/>
                    <a:gd name="T7" fmla="*/ 1 h 56"/>
                    <a:gd name="T8" fmla="*/ 0 w 23"/>
                    <a:gd name="T9" fmla="*/ 1 h 56"/>
                    <a:gd name="T10" fmla="*/ 0 w 23"/>
                    <a:gd name="T11" fmla="*/ 1 h 56"/>
                    <a:gd name="T12" fmla="*/ 0 w 23"/>
                    <a:gd name="T13" fmla="*/ 1 h 56"/>
                    <a:gd name="T14" fmla="*/ 0 w 23"/>
                    <a:gd name="T15" fmla="*/ 1 h 56"/>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56"/>
                    <a:gd name="T26" fmla="*/ 23 w 23"/>
                    <a:gd name="T27" fmla="*/ 56 h 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56">
                      <a:moveTo>
                        <a:pt x="0" y="2"/>
                      </a:moveTo>
                      <a:lnTo>
                        <a:pt x="14" y="0"/>
                      </a:lnTo>
                      <a:lnTo>
                        <a:pt x="20" y="19"/>
                      </a:lnTo>
                      <a:lnTo>
                        <a:pt x="20" y="44"/>
                      </a:lnTo>
                      <a:lnTo>
                        <a:pt x="23" y="56"/>
                      </a:lnTo>
                      <a:lnTo>
                        <a:pt x="17" y="48"/>
                      </a:lnTo>
                      <a:lnTo>
                        <a:pt x="12" y="21"/>
                      </a:lnTo>
                      <a:lnTo>
                        <a:pt x="0" y="2"/>
                      </a:lnTo>
                      <a:close/>
                    </a:path>
                  </a:pathLst>
                </a:custGeom>
                <a:solidFill>
                  <a:srgbClr val="FFFFFF"/>
                </a:solidFill>
                <a:ln w="9525">
                  <a:noFill/>
                  <a:round/>
                </a:ln>
              </p:spPr>
              <p:txBody>
                <a:bodyPr/>
                <a:lstStyle/>
                <a:p>
                  <a:endParaRPr lang="zh-CN" altLang="en-US"/>
                </a:p>
              </p:txBody>
            </p:sp>
            <p:sp>
              <p:nvSpPr>
                <p:cNvPr id="17674" name="Freeform 951"/>
                <p:cNvSpPr/>
                <p:nvPr/>
              </p:nvSpPr>
              <p:spPr bwMode="auto">
                <a:xfrm>
                  <a:off x="2735" y="1720"/>
                  <a:ext cx="11" cy="28"/>
                </a:xfrm>
                <a:custGeom>
                  <a:avLst/>
                  <a:gdLst>
                    <a:gd name="T0" fmla="*/ 0 w 23"/>
                    <a:gd name="T1" fmla="*/ 1 h 56"/>
                    <a:gd name="T2" fmla="*/ 0 w 23"/>
                    <a:gd name="T3" fmla="*/ 0 h 56"/>
                    <a:gd name="T4" fmla="*/ 0 w 23"/>
                    <a:gd name="T5" fmla="*/ 1 h 56"/>
                    <a:gd name="T6" fmla="*/ 0 w 23"/>
                    <a:gd name="T7" fmla="*/ 1 h 56"/>
                    <a:gd name="T8" fmla="*/ 0 w 23"/>
                    <a:gd name="T9" fmla="*/ 1 h 56"/>
                    <a:gd name="T10" fmla="*/ 0 w 23"/>
                    <a:gd name="T11" fmla="*/ 1 h 56"/>
                    <a:gd name="T12" fmla="*/ 0 w 23"/>
                    <a:gd name="T13" fmla="*/ 1 h 56"/>
                    <a:gd name="T14" fmla="*/ 0 w 23"/>
                    <a:gd name="T15" fmla="*/ 1 h 56"/>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56"/>
                    <a:gd name="T26" fmla="*/ 23 w 23"/>
                    <a:gd name="T27" fmla="*/ 56 h 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56">
                      <a:moveTo>
                        <a:pt x="0" y="2"/>
                      </a:moveTo>
                      <a:lnTo>
                        <a:pt x="14" y="0"/>
                      </a:lnTo>
                      <a:lnTo>
                        <a:pt x="20" y="19"/>
                      </a:lnTo>
                      <a:lnTo>
                        <a:pt x="20" y="44"/>
                      </a:lnTo>
                      <a:lnTo>
                        <a:pt x="23" y="56"/>
                      </a:lnTo>
                      <a:lnTo>
                        <a:pt x="17" y="48"/>
                      </a:lnTo>
                      <a:lnTo>
                        <a:pt x="12" y="21"/>
                      </a:lnTo>
                      <a:lnTo>
                        <a:pt x="0" y="2"/>
                      </a:lnTo>
                    </a:path>
                  </a:pathLst>
                </a:custGeom>
                <a:noFill/>
                <a:ln w="0">
                  <a:solidFill>
                    <a:srgbClr val="000000"/>
                  </a:solidFill>
                  <a:prstDash val="solid"/>
                  <a:round/>
                </a:ln>
              </p:spPr>
              <p:txBody>
                <a:bodyPr/>
                <a:lstStyle/>
                <a:p>
                  <a:endParaRPr lang="zh-CN" altLang="en-US"/>
                </a:p>
              </p:txBody>
            </p:sp>
            <p:sp>
              <p:nvSpPr>
                <p:cNvPr id="17675" name="Freeform 952"/>
                <p:cNvSpPr/>
                <p:nvPr/>
              </p:nvSpPr>
              <p:spPr bwMode="auto">
                <a:xfrm>
                  <a:off x="2760" y="1784"/>
                  <a:ext cx="25" cy="27"/>
                </a:xfrm>
                <a:custGeom>
                  <a:avLst/>
                  <a:gdLst>
                    <a:gd name="T0" fmla="*/ 0 w 51"/>
                    <a:gd name="T1" fmla="*/ 1 h 54"/>
                    <a:gd name="T2" fmla="*/ 0 w 51"/>
                    <a:gd name="T3" fmla="*/ 1 h 54"/>
                    <a:gd name="T4" fmla="*/ 0 w 51"/>
                    <a:gd name="T5" fmla="*/ 1 h 54"/>
                    <a:gd name="T6" fmla="*/ 0 w 51"/>
                    <a:gd name="T7" fmla="*/ 1 h 54"/>
                    <a:gd name="T8" fmla="*/ 0 w 51"/>
                    <a:gd name="T9" fmla="*/ 1 h 54"/>
                    <a:gd name="T10" fmla="*/ 0 w 51"/>
                    <a:gd name="T11" fmla="*/ 1 h 54"/>
                    <a:gd name="T12" fmla="*/ 0 w 51"/>
                    <a:gd name="T13" fmla="*/ 1 h 54"/>
                    <a:gd name="T14" fmla="*/ 0 w 51"/>
                    <a:gd name="T15" fmla="*/ 1 h 54"/>
                    <a:gd name="T16" fmla="*/ 0 w 51"/>
                    <a:gd name="T17" fmla="*/ 0 h 54"/>
                    <a:gd name="T18" fmla="*/ 0 w 51"/>
                    <a:gd name="T19" fmla="*/ 1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54"/>
                    <a:gd name="T32" fmla="*/ 51 w 51"/>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54">
                      <a:moveTo>
                        <a:pt x="6" y="7"/>
                      </a:moveTo>
                      <a:lnTo>
                        <a:pt x="26" y="27"/>
                      </a:lnTo>
                      <a:lnTo>
                        <a:pt x="49" y="32"/>
                      </a:lnTo>
                      <a:lnTo>
                        <a:pt x="51" y="39"/>
                      </a:lnTo>
                      <a:lnTo>
                        <a:pt x="29" y="48"/>
                      </a:lnTo>
                      <a:lnTo>
                        <a:pt x="19" y="54"/>
                      </a:lnTo>
                      <a:lnTo>
                        <a:pt x="5" y="46"/>
                      </a:lnTo>
                      <a:lnTo>
                        <a:pt x="5" y="28"/>
                      </a:lnTo>
                      <a:lnTo>
                        <a:pt x="0" y="0"/>
                      </a:lnTo>
                      <a:lnTo>
                        <a:pt x="6" y="7"/>
                      </a:lnTo>
                      <a:close/>
                    </a:path>
                  </a:pathLst>
                </a:custGeom>
                <a:solidFill>
                  <a:srgbClr val="FFFFFF"/>
                </a:solidFill>
                <a:ln w="9525">
                  <a:noFill/>
                  <a:round/>
                </a:ln>
              </p:spPr>
              <p:txBody>
                <a:bodyPr/>
                <a:lstStyle/>
                <a:p>
                  <a:endParaRPr lang="zh-CN" altLang="en-US"/>
                </a:p>
              </p:txBody>
            </p:sp>
            <p:sp>
              <p:nvSpPr>
                <p:cNvPr id="17676" name="Freeform 953"/>
                <p:cNvSpPr/>
                <p:nvPr/>
              </p:nvSpPr>
              <p:spPr bwMode="auto">
                <a:xfrm>
                  <a:off x="2760" y="1784"/>
                  <a:ext cx="25" cy="27"/>
                </a:xfrm>
                <a:custGeom>
                  <a:avLst/>
                  <a:gdLst>
                    <a:gd name="T0" fmla="*/ 0 w 51"/>
                    <a:gd name="T1" fmla="*/ 1 h 54"/>
                    <a:gd name="T2" fmla="*/ 0 w 51"/>
                    <a:gd name="T3" fmla="*/ 1 h 54"/>
                    <a:gd name="T4" fmla="*/ 0 w 51"/>
                    <a:gd name="T5" fmla="*/ 1 h 54"/>
                    <a:gd name="T6" fmla="*/ 0 w 51"/>
                    <a:gd name="T7" fmla="*/ 1 h 54"/>
                    <a:gd name="T8" fmla="*/ 0 w 51"/>
                    <a:gd name="T9" fmla="*/ 1 h 54"/>
                    <a:gd name="T10" fmla="*/ 0 w 51"/>
                    <a:gd name="T11" fmla="*/ 1 h 54"/>
                    <a:gd name="T12" fmla="*/ 0 w 51"/>
                    <a:gd name="T13" fmla="*/ 1 h 54"/>
                    <a:gd name="T14" fmla="*/ 0 w 51"/>
                    <a:gd name="T15" fmla="*/ 1 h 54"/>
                    <a:gd name="T16" fmla="*/ 0 w 51"/>
                    <a:gd name="T17" fmla="*/ 0 h 54"/>
                    <a:gd name="T18" fmla="*/ 0 w 51"/>
                    <a:gd name="T19" fmla="*/ 1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54"/>
                    <a:gd name="T32" fmla="*/ 51 w 51"/>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54">
                      <a:moveTo>
                        <a:pt x="6" y="7"/>
                      </a:moveTo>
                      <a:lnTo>
                        <a:pt x="26" y="27"/>
                      </a:lnTo>
                      <a:lnTo>
                        <a:pt x="49" y="32"/>
                      </a:lnTo>
                      <a:lnTo>
                        <a:pt x="51" y="39"/>
                      </a:lnTo>
                      <a:lnTo>
                        <a:pt x="29" y="48"/>
                      </a:lnTo>
                      <a:lnTo>
                        <a:pt x="19" y="54"/>
                      </a:lnTo>
                      <a:lnTo>
                        <a:pt x="5" y="46"/>
                      </a:lnTo>
                      <a:lnTo>
                        <a:pt x="5" y="28"/>
                      </a:lnTo>
                      <a:lnTo>
                        <a:pt x="0" y="0"/>
                      </a:lnTo>
                      <a:lnTo>
                        <a:pt x="6" y="7"/>
                      </a:lnTo>
                    </a:path>
                  </a:pathLst>
                </a:custGeom>
                <a:noFill/>
                <a:ln w="0">
                  <a:solidFill>
                    <a:srgbClr val="000000"/>
                  </a:solidFill>
                  <a:prstDash val="solid"/>
                  <a:round/>
                </a:ln>
              </p:spPr>
              <p:txBody>
                <a:bodyPr/>
                <a:lstStyle/>
                <a:p>
                  <a:endParaRPr lang="zh-CN" altLang="en-US"/>
                </a:p>
              </p:txBody>
            </p:sp>
            <p:sp>
              <p:nvSpPr>
                <p:cNvPr id="17677" name="Freeform 954"/>
                <p:cNvSpPr/>
                <p:nvPr/>
              </p:nvSpPr>
              <p:spPr bwMode="auto">
                <a:xfrm>
                  <a:off x="2779" y="1812"/>
                  <a:ext cx="21" cy="20"/>
                </a:xfrm>
                <a:custGeom>
                  <a:avLst/>
                  <a:gdLst>
                    <a:gd name="T0" fmla="*/ 1 w 42"/>
                    <a:gd name="T1" fmla="*/ 0 h 41"/>
                    <a:gd name="T2" fmla="*/ 1 w 42"/>
                    <a:gd name="T3" fmla="*/ 0 h 41"/>
                    <a:gd name="T4" fmla="*/ 1 w 42"/>
                    <a:gd name="T5" fmla="*/ 0 h 41"/>
                    <a:gd name="T6" fmla="*/ 1 w 42"/>
                    <a:gd name="T7" fmla="*/ 0 h 41"/>
                    <a:gd name="T8" fmla="*/ 1 w 42"/>
                    <a:gd name="T9" fmla="*/ 0 h 41"/>
                    <a:gd name="T10" fmla="*/ 1 w 42"/>
                    <a:gd name="T11" fmla="*/ 0 h 41"/>
                    <a:gd name="T12" fmla="*/ 0 w 42"/>
                    <a:gd name="T13" fmla="*/ 0 h 41"/>
                    <a:gd name="T14" fmla="*/ 1 w 42"/>
                    <a:gd name="T15" fmla="*/ 0 h 4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41"/>
                    <a:gd name="T26" fmla="*/ 42 w 42"/>
                    <a:gd name="T27" fmla="*/ 41 h 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41">
                      <a:moveTo>
                        <a:pt x="17" y="0"/>
                      </a:moveTo>
                      <a:lnTo>
                        <a:pt x="33" y="0"/>
                      </a:lnTo>
                      <a:lnTo>
                        <a:pt x="42" y="14"/>
                      </a:lnTo>
                      <a:lnTo>
                        <a:pt x="42" y="31"/>
                      </a:lnTo>
                      <a:lnTo>
                        <a:pt x="33" y="41"/>
                      </a:lnTo>
                      <a:lnTo>
                        <a:pt x="15" y="41"/>
                      </a:lnTo>
                      <a:lnTo>
                        <a:pt x="0" y="22"/>
                      </a:lnTo>
                      <a:lnTo>
                        <a:pt x="17" y="0"/>
                      </a:lnTo>
                      <a:close/>
                    </a:path>
                  </a:pathLst>
                </a:custGeom>
                <a:solidFill>
                  <a:srgbClr val="FFFFFF"/>
                </a:solidFill>
                <a:ln w="9525">
                  <a:noFill/>
                  <a:round/>
                </a:ln>
              </p:spPr>
              <p:txBody>
                <a:bodyPr/>
                <a:lstStyle/>
                <a:p>
                  <a:endParaRPr lang="zh-CN" altLang="en-US"/>
                </a:p>
              </p:txBody>
            </p:sp>
            <p:sp>
              <p:nvSpPr>
                <p:cNvPr id="17678" name="Freeform 955"/>
                <p:cNvSpPr/>
                <p:nvPr/>
              </p:nvSpPr>
              <p:spPr bwMode="auto">
                <a:xfrm>
                  <a:off x="2779" y="1812"/>
                  <a:ext cx="21" cy="20"/>
                </a:xfrm>
                <a:custGeom>
                  <a:avLst/>
                  <a:gdLst>
                    <a:gd name="T0" fmla="*/ 1 w 42"/>
                    <a:gd name="T1" fmla="*/ 0 h 41"/>
                    <a:gd name="T2" fmla="*/ 1 w 42"/>
                    <a:gd name="T3" fmla="*/ 0 h 41"/>
                    <a:gd name="T4" fmla="*/ 1 w 42"/>
                    <a:gd name="T5" fmla="*/ 0 h 41"/>
                    <a:gd name="T6" fmla="*/ 1 w 42"/>
                    <a:gd name="T7" fmla="*/ 0 h 41"/>
                    <a:gd name="T8" fmla="*/ 1 w 42"/>
                    <a:gd name="T9" fmla="*/ 0 h 41"/>
                    <a:gd name="T10" fmla="*/ 1 w 42"/>
                    <a:gd name="T11" fmla="*/ 0 h 41"/>
                    <a:gd name="T12" fmla="*/ 0 w 42"/>
                    <a:gd name="T13" fmla="*/ 0 h 41"/>
                    <a:gd name="T14" fmla="*/ 1 w 42"/>
                    <a:gd name="T15" fmla="*/ 0 h 41"/>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41"/>
                    <a:gd name="T26" fmla="*/ 42 w 42"/>
                    <a:gd name="T27" fmla="*/ 41 h 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41">
                      <a:moveTo>
                        <a:pt x="17" y="0"/>
                      </a:moveTo>
                      <a:lnTo>
                        <a:pt x="33" y="0"/>
                      </a:lnTo>
                      <a:lnTo>
                        <a:pt x="42" y="14"/>
                      </a:lnTo>
                      <a:lnTo>
                        <a:pt x="42" y="31"/>
                      </a:lnTo>
                      <a:lnTo>
                        <a:pt x="33" y="41"/>
                      </a:lnTo>
                      <a:lnTo>
                        <a:pt x="15" y="41"/>
                      </a:lnTo>
                      <a:lnTo>
                        <a:pt x="0" y="22"/>
                      </a:lnTo>
                      <a:lnTo>
                        <a:pt x="17" y="0"/>
                      </a:lnTo>
                    </a:path>
                  </a:pathLst>
                </a:custGeom>
                <a:noFill/>
                <a:ln w="0">
                  <a:solidFill>
                    <a:srgbClr val="000000"/>
                  </a:solidFill>
                  <a:prstDash val="solid"/>
                  <a:round/>
                </a:ln>
              </p:spPr>
              <p:txBody>
                <a:bodyPr/>
                <a:lstStyle/>
                <a:p>
                  <a:endParaRPr lang="zh-CN" altLang="en-US"/>
                </a:p>
              </p:txBody>
            </p:sp>
          </p:grpSp>
        </p:grpSp>
        <p:sp>
          <p:nvSpPr>
            <p:cNvPr id="209924" name="Rectangle 4"/>
            <p:cNvSpPr>
              <a:spLocks noChangeArrowheads="1"/>
            </p:cNvSpPr>
            <p:nvPr/>
          </p:nvSpPr>
          <p:spPr bwMode="auto">
            <a:xfrm>
              <a:off x="2980" y="1008"/>
              <a:ext cx="1676" cy="524"/>
            </a:xfrm>
            <a:prstGeom prst="rect">
              <a:avLst/>
            </a:prstGeom>
            <a:solidFill>
              <a:schemeClr val="bg1"/>
            </a:solidFill>
            <a:ln>
              <a:noFill/>
            </a:ln>
            <a:effectLst/>
          </p:spPr>
          <p:txBody>
            <a:bodyPr wrap="none" lIns="92075" tIns="46038" rIns="92075" bIns="46038">
              <a:spAutoFit/>
            </a:bodyPr>
            <a:lstStyle/>
            <a:p>
              <a:pPr algn="ctr" fontAlgn="auto">
                <a:spcBef>
                  <a:spcPts val="0"/>
                </a:spcBef>
                <a:spcAft>
                  <a:spcPts val="0"/>
                </a:spcAft>
                <a:defRPr/>
              </a:pPr>
              <a:r>
                <a:rPr lang="zh-CN" altLang="en-US" sz="2400" b="1" dirty="0">
                  <a:solidFill>
                    <a:srgbClr val="003192"/>
                  </a:solidFill>
                  <a:effectLst>
                    <a:outerShdw blurRad="38100" dist="38100" dir="2700000" algn="tl">
                      <a:srgbClr val="C0C0C0"/>
                    </a:outerShdw>
                  </a:effectLst>
                  <a:latin typeface="黑体" panose="02010609060101010101" pitchFamily="49" charset="-122"/>
                  <a:ea typeface="黑体" panose="02010609060101010101" pitchFamily="49" charset="-122"/>
                </a:rPr>
                <a:t>个人防护用品</a:t>
              </a:r>
              <a:endParaRPr lang="en-US" altLang="zh-CN" sz="2400" b="1" dirty="0">
                <a:solidFill>
                  <a:srgbClr val="003192"/>
                </a:solidFill>
                <a:effectLst>
                  <a:outerShdw blurRad="38100" dist="38100" dir="2700000" algn="tl">
                    <a:srgbClr val="C0C0C0"/>
                  </a:outerShdw>
                </a:effectLst>
                <a:latin typeface="黑体" panose="02010609060101010101" pitchFamily="49" charset="-122"/>
                <a:ea typeface="黑体" panose="02010609060101010101" pitchFamily="49" charset="-122"/>
              </a:endParaRPr>
            </a:p>
            <a:p>
              <a:pPr algn="ctr" fontAlgn="auto">
                <a:spcBef>
                  <a:spcPts val="0"/>
                </a:spcBef>
                <a:spcAft>
                  <a:spcPts val="0"/>
                </a:spcAft>
                <a:defRPr/>
              </a:pPr>
              <a:r>
                <a:rPr lang="zh-CN" altLang="en-US" sz="2400" b="1" dirty="0">
                  <a:solidFill>
                    <a:srgbClr val="FF0000"/>
                  </a:solidFill>
                  <a:effectLst>
                    <a:outerShdw blurRad="38100" dist="38100" dir="2700000" algn="tl">
                      <a:srgbClr val="C0C0C0"/>
                    </a:outerShdw>
                  </a:effectLst>
                  <a:latin typeface="黑体" panose="02010609060101010101" pitchFamily="49" charset="-122"/>
                  <a:ea typeface="黑体" panose="02010609060101010101" pitchFamily="49" charset="-122"/>
                </a:rPr>
                <a:t>是最后一道防线！</a:t>
              </a:r>
              <a:endParaRPr lang="zh-CN" altLang="en-US" sz="2400" b="1" dirty="0">
                <a:solidFill>
                  <a:srgbClr val="FF0000"/>
                </a:solidFill>
                <a:effectLst>
                  <a:outerShdw blurRad="38100" dist="38100" dir="2700000" algn="tl">
                    <a:srgbClr val="C0C0C0"/>
                  </a:outerShdw>
                </a:effectLst>
                <a:latin typeface="黑体" panose="02010609060101010101" pitchFamily="49" charset="-122"/>
                <a:ea typeface="黑体" panose="02010609060101010101" pitchFamily="49" charset="-122"/>
              </a:endParaRPr>
            </a:p>
          </p:txBody>
        </p:sp>
      </p:grpSp>
      <p:grpSp>
        <p:nvGrpSpPr>
          <p:cNvPr id="210904" name="Group 984"/>
          <p:cNvGrpSpPr/>
          <p:nvPr/>
        </p:nvGrpSpPr>
        <p:grpSpPr bwMode="auto">
          <a:xfrm>
            <a:off x="5029200" y="2819400"/>
            <a:ext cx="3325813" cy="2784475"/>
            <a:chOff x="3168" y="1776"/>
            <a:chExt cx="2095" cy="1754"/>
          </a:xfrm>
        </p:grpSpPr>
        <p:grpSp>
          <p:nvGrpSpPr>
            <p:cNvPr id="17415" name="Group 978"/>
            <p:cNvGrpSpPr/>
            <p:nvPr/>
          </p:nvGrpSpPr>
          <p:grpSpPr bwMode="auto">
            <a:xfrm>
              <a:off x="3168" y="1776"/>
              <a:ext cx="780" cy="1754"/>
              <a:chOff x="3250" y="1798"/>
              <a:chExt cx="780" cy="1754"/>
            </a:xfrm>
          </p:grpSpPr>
          <p:sp>
            <p:nvSpPr>
              <p:cNvPr id="17417" name="Rectangle 694"/>
              <p:cNvSpPr>
                <a:spLocks noChangeArrowheads="1"/>
              </p:cNvSpPr>
              <p:nvPr/>
            </p:nvSpPr>
            <p:spPr bwMode="auto">
              <a:xfrm>
                <a:off x="3585" y="2468"/>
                <a:ext cx="91" cy="1062"/>
              </a:xfrm>
              <a:prstGeom prst="rect">
                <a:avLst/>
              </a:prstGeom>
              <a:solidFill>
                <a:srgbClr val="FFFFFF"/>
              </a:solidFill>
              <a:ln w="9525">
                <a:noFill/>
                <a:miter lim="800000"/>
              </a:ln>
            </p:spPr>
            <p:txBody>
              <a:bodyPr/>
              <a:lstStyle/>
              <a:p>
                <a:endParaRPr lang="zh-CN" altLang="en-US" sz="2800" b="1">
                  <a:ea typeface="黑体" panose="02010609060101010101" pitchFamily="49" charset="-122"/>
                </a:endParaRPr>
              </a:p>
            </p:txBody>
          </p:sp>
          <p:sp>
            <p:nvSpPr>
              <p:cNvPr id="17418" name="Freeform 695"/>
              <p:cNvSpPr/>
              <p:nvPr/>
            </p:nvSpPr>
            <p:spPr bwMode="auto">
              <a:xfrm>
                <a:off x="3585" y="2462"/>
                <a:ext cx="96" cy="11"/>
              </a:xfrm>
              <a:custGeom>
                <a:avLst/>
                <a:gdLst>
                  <a:gd name="T0" fmla="*/ 0 w 193"/>
                  <a:gd name="T1" fmla="*/ 1 h 21"/>
                  <a:gd name="T2" fmla="*/ 0 w 193"/>
                  <a:gd name="T3" fmla="*/ 0 h 21"/>
                  <a:gd name="T4" fmla="*/ 0 w 193"/>
                  <a:gd name="T5" fmla="*/ 0 h 21"/>
                  <a:gd name="T6" fmla="*/ 0 w 193"/>
                  <a:gd name="T7" fmla="*/ 1 h 21"/>
                  <a:gd name="T8" fmla="*/ 0 w 193"/>
                  <a:gd name="T9" fmla="*/ 1 h 21"/>
                  <a:gd name="T10" fmla="*/ 0 w 193"/>
                  <a:gd name="T11" fmla="*/ 1 h 21"/>
                  <a:gd name="T12" fmla="*/ 0 w 193"/>
                  <a:gd name="T13" fmla="*/ 1 h 21"/>
                  <a:gd name="T14" fmla="*/ 0 w 193"/>
                  <a:gd name="T15" fmla="*/ 1 h 21"/>
                  <a:gd name="T16" fmla="*/ 0 w 193"/>
                  <a:gd name="T17" fmla="*/ 1 h 21"/>
                  <a:gd name="T18" fmla="*/ 0 w 193"/>
                  <a:gd name="T19" fmla="*/ 1 h 21"/>
                  <a:gd name="T20" fmla="*/ 0 w 193"/>
                  <a:gd name="T21" fmla="*/ 0 h 21"/>
                  <a:gd name="T22" fmla="*/ 0 w 193"/>
                  <a:gd name="T23" fmla="*/ 1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3"/>
                  <a:gd name="T37" fmla="*/ 0 h 21"/>
                  <a:gd name="T38" fmla="*/ 193 w 193"/>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3" h="21">
                    <a:moveTo>
                      <a:pt x="193" y="10"/>
                    </a:moveTo>
                    <a:lnTo>
                      <a:pt x="183" y="0"/>
                    </a:lnTo>
                    <a:lnTo>
                      <a:pt x="0" y="0"/>
                    </a:lnTo>
                    <a:lnTo>
                      <a:pt x="0" y="21"/>
                    </a:lnTo>
                    <a:lnTo>
                      <a:pt x="183" y="21"/>
                    </a:lnTo>
                    <a:lnTo>
                      <a:pt x="172" y="10"/>
                    </a:lnTo>
                    <a:lnTo>
                      <a:pt x="183" y="21"/>
                    </a:lnTo>
                    <a:lnTo>
                      <a:pt x="190" y="17"/>
                    </a:lnTo>
                    <a:lnTo>
                      <a:pt x="193" y="10"/>
                    </a:lnTo>
                    <a:lnTo>
                      <a:pt x="190" y="3"/>
                    </a:lnTo>
                    <a:lnTo>
                      <a:pt x="183" y="0"/>
                    </a:lnTo>
                    <a:lnTo>
                      <a:pt x="193" y="10"/>
                    </a:lnTo>
                    <a:close/>
                  </a:path>
                </a:pathLst>
              </a:custGeom>
              <a:solidFill>
                <a:srgbClr val="000000"/>
              </a:solidFill>
              <a:ln w="9525">
                <a:noFill/>
                <a:round/>
              </a:ln>
            </p:spPr>
            <p:txBody>
              <a:bodyPr/>
              <a:lstStyle/>
              <a:p>
                <a:endParaRPr lang="zh-CN" altLang="en-US"/>
              </a:p>
            </p:txBody>
          </p:sp>
          <p:sp>
            <p:nvSpPr>
              <p:cNvPr id="17419" name="Freeform 696"/>
              <p:cNvSpPr/>
              <p:nvPr/>
            </p:nvSpPr>
            <p:spPr bwMode="auto">
              <a:xfrm>
                <a:off x="3671" y="2468"/>
                <a:ext cx="10" cy="1068"/>
              </a:xfrm>
              <a:custGeom>
                <a:avLst/>
                <a:gdLst>
                  <a:gd name="T0" fmla="*/ 0 w 21"/>
                  <a:gd name="T1" fmla="*/ 1 h 2136"/>
                  <a:gd name="T2" fmla="*/ 0 w 21"/>
                  <a:gd name="T3" fmla="*/ 1 h 2136"/>
                  <a:gd name="T4" fmla="*/ 0 w 21"/>
                  <a:gd name="T5" fmla="*/ 0 h 2136"/>
                  <a:gd name="T6" fmla="*/ 0 w 21"/>
                  <a:gd name="T7" fmla="*/ 0 h 2136"/>
                  <a:gd name="T8" fmla="*/ 0 w 21"/>
                  <a:gd name="T9" fmla="*/ 1 h 2136"/>
                  <a:gd name="T10" fmla="*/ 0 w 21"/>
                  <a:gd name="T11" fmla="*/ 1 h 2136"/>
                  <a:gd name="T12" fmla="*/ 0 w 21"/>
                  <a:gd name="T13" fmla="*/ 1 h 2136"/>
                  <a:gd name="T14" fmla="*/ 0 w 21"/>
                  <a:gd name="T15" fmla="*/ 1 h 2136"/>
                  <a:gd name="T16" fmla="*/ 0 w 21"/>
                  <a:gd name="T17" fmla="*/ 1 h 2136"/>
                  <a:gd name="T18" fmla="*/ 0 w 21"/>
                  <a:gd name="T19" fmla="*/ 1 h 2136"/>
                  <a:gd name="T20" fmla="*/ 0 w 21"/>
                  <a:gd name="T21" fmla="*/ 1 h 2136"/>
                  <a:gd name="T22" fmla="*/ 0 w 21"/>
                  <a:gd name="T23" fmla="*/ 1 h 21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2136"/>
                  <a:gd name="T38" fmla="*/ 21 w 21"/>
                  <a:gd name="T39" fmla="*/ 2136 h 21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2136">
                    <a:moveTo>
                      <a:pt x="11" y="2136"/>
                    </a:moveTo>
                    <a:lnTo>
                      <a:pt x="21" y="2126"/>
                    </a:lnTo>
                    <a:lnTo>
                      <a:pt x="21" y="0"/>
                    </a:lnTo>
                    <a:lnTo>
                      <a:pt x="0" y="0"/>
                    </a:lnTo>
                    <a:lnTo>
                      <a:pt x="0" y="2126"/>
                    </a:lnTo>
                    <a:lnTo>
                      <a:pt x="11" y="2116"/>
                    </a:lnTo>
                    <a:lnTo>
                      <a:pt x="0" y="2126"/>
                    </a:lnTo>
                    <a:lnTo>
                      <a:pt x="4" y="2134"/>
                    </a:lnTo>
                    <a:lnTo>
                      <a:pt x="11" y="2136"/>
                    </a:lnTo>
                    <a:lnTo>
                      <a:pt x="17" y="2134"/>
                    </a:lnTo>
                    <a:lnTo>
                      <a:pt x="21" y="2126"/>
                    </a:lnTo>
                    <a:lnTo>
                      <a:pt x="11" y="2136"/>
                    </a:lnTo>
                    <a:close/>
                  </a:path>
                </a:pathLst>
              </a:custGeom>
              <a:solidFill>
                <a:srgbClr val="000000"/>
              </a:solidFill>
              <a:ln w="9525">
                <a:noFill/>
                <a:round/>
              </a:ln>
            </p:spPr>
            <p:txBody>
              <a:bodyPr/>
              <a:lstStyle/>
              <a:p>
                <a:endParaRPr lang="zh-CN" altLang="en-US"/>
              </a:p>
            </p:txBody>
          </p:sp>
          <p:sp>
            <p:nvSpPr>
              <p:cNvPr id="17420" name="Freeform 697"/>
              <p:cNvSpPr/>
              <p:nvPr/>
            </p:nvSpPr>
            <p:spPr bwMode="auto">
              <a:xfrm>
                <a:off x="3580" y="3525"/>
                <a:ext cx="96" cy="11"/>
              </a:xfrm>
              <a:custGeom>
                <a:avLst/>
                <a:gdLst>
                  <a:gd name="T0" fmla="*/ 0 w 193"/>
                  <a:gd name="T1" fmla="*/ 1 h 20"/>
                  <a:gd name="T2" fmla="*/ 0 w 193"/>
                  <a:gd name="T3" fmla="*/ 1 h 20"/>
                  <a:gd name="T4" fmla="*/ 0 w 193"/>
                  <a:gd name="T5" fmla="*/ 1 h 20"/>
                  <a:gd name="T6" fmla="*/ 0 w 193"/>
                  <a:gd name="T7" fmla="*/ 0 h 20"/>
                  <a:gd name="T8" fmla="*/ 0 w 193"/>
                  <a:gd name="T9" fmla="*/ 0 h 20"/>
                  <a:gd name="T10" fmla="*/ 0 w 193"/>
                  <a:gd name="T11" fmla="*/ 1 h 20"/>
                  <a:gd name="T12" fmla="*/ 0 w 193"/>
                  <a:gd name="T13" fmla="*/ 0 h 20"/>
                  <a:gd name="T14" fmla="*/ 0 w 193"/>
                  <a:gd name="T15" fmla="*/ 1 h 20"/>
                  <a:gd name="T16" fmla="*/ 0 w 193"/>
                  <a:gd name="T17" fmla="*/ 1 h 20"/>
                  <a:gd name="T18" fmla="*/ 0 w 193"/>
                  <a:gd name="T19" fmla="*/ 1 h 20"/>
                  <a:gd name="T20" fmla="*/ 0 w 193"/>
                  <a:gd name="T21" fmla="*/ 1 h 20"/>
                  <a:gd name="T22" fmla="*/ 0 w 193"/>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3"/>
                  <a:gd name="T37" fmla="*/ 0 h 20"/>
                  <a:gd name="T38" fmla="*/ 193 w 193"/>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3" h="20">
                    <a:moveTo>
                      <a:pt x="0" y="10"/>
                    </a:moveTo>
                    <a:lnTo>
                      <a:pt x="10" y="20"/>
                    </a:lnTo>
                    <a:lnTo>
                      <a:pt x="193" y="20"/>
                    </a:lnTo>
                    <a:lnTo>
                      <a:pt x="193" y="0"/>
                    </a:lnTo>
                    <a:lnTo>
                      <a:pt x="10" y="0"/>
                    </a:lnTo>
                    <a:lnTo>
                      <a:pt x="20" y="10"/>
                    </a:lnTo>
                    <a:lnTo>
                      <a:pt x="10" y="0"/>
                    </a:lnTo>
                    <a:lnTo>
                      <a:pt x="2" y="3"/>
                    </a:lnTo>
                    <a:lnTo>
                      <a:pt x="0" y="10"/>
                    </a:lnTo>
                    <a:lnTo>
                      <a:pt x="2" y="17"/>
                    </a:lnTo>
                    <a:lnTo>
                      <a:pt x="10" y="20"/>
                    </a:lnTo>
                    <a:lnTo>
                      <a:pt x="0" y="10"/>
                    </a:lnTo>
                    <a:close/>
                  </a:path>
                </a:pathLst>
              </a:custGeom>
              <a:solidFill>
                <a:srgbClr val="000000"/>
              </a:solidFill>
              <a:ln w="9525">
                <a:noFill/>
                <a:round/>
              </a:ln>
            </p:spPr>
            <p:txBody>
              <a:bodyPr/>
              <a:lstStyle/>
              <a:p>
                <a:endParaRPr lang="zh-CN" altLang="en-US"/>
              </a:p>
            </p:txBody>
          </p:sp>
          <p:sp>
            <p:nvSpPr>
              <p:cNvPr id="17421" name="Freeform 698"/>
              <p:cNvSpPr/>
              <p:nvPr/>
            </p:nvSpPr>
            <p:spPr bwMode="auto">
              <a:xfrm>
                <a:off x="3580" y="2462"/>
                <a:ext cx="10" cy="1068"/>
              </a:xfrm>
              <a:custGeom>
                <a:avLst/>
                <a:gdLst>
                  <a:gd name="T0" fmla="*/ 1 w 20"/>
                  <a:gd name="T1" fmla="*/ 0 h 2136"/>
                  <a:gd name="T2" fmla="*/ 0 w 20"/>
                  <a:gd name="T3" fmla="*/ 1 h 2136"/>
                  <a:gd name="T4" fmla="*/ 0 w 20"/>
                  <a:gd name="T5" fmla="*/ 1 h 2136"/>
                  <a:gd name="T6" fmla="*/ 1 w 20"/>
                  <a:gd name="T7" fmla="*/ 1 h 2136"/>
                  <a:gd name="T8" fmla="*/ 1 w 20"/>
                  <a:gd name="T9" fmla="*/ 1 h 2136"/>
                  <a:gd name="T10" fmla="*/ 1 w 20"/>
                  <a:gd name="T11" fmla="*/ 1 h 2136"/>
                  <a:gd name="T12" fmla="*/ 1 w 20"/>
                  <a:gd name="T13" fmla="*/ 1 h 2136"/>
                  <a:gd name="T14" fmla="*/ 1 w 20"/>
                  <a:gd name="T15" fmla="*/ 1 h 2136"/>
                  <a:gd name="T16" fmla="*/ 1 w 20"/>
                  <a:gd name="T17" fmla="*/ 0 h 2136"/>
                  <a:gd name="T18" fmla="*/ 1 w 20"/>
                  <a:gd name="T19" fmla="*/ 1 h 2136"/>
                  <a:gd name="T20" fmla="*/ 0 w 20"/>
                  <a:gd name="T21" fmla="*/ 1 h 2136"/>
                  <a:gd name="T22" fmla="*/ 1 w 20"/>
                  <a:gd name="T23" fmla="*/ 0 h 21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136"/>
                  <a:gd name="T38" fmla="*/ 20 w 20"/>
                  <a:gd name="T39" fmla="*/ 2136 h 21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136">
                    <a:moveTo>
                      <a:pt x="10" y="0"/>
                    </a:moveTo>
                    <a:lnTo>
                      <a:pt x="0" y="10"/>
                    </a:lnTo>
                    <a:lnTo>
                      <a:pt x="0" y="2136"/>
                    </a:lnTo>
                    <a:lnTo>
                      <a:pt x="20" y="2136"/>
                    </a:lnTo>
                    <a:lnTo>
                      <a:pt x="20" y="10"/>
                    </a:lnTo>
                    <a:lnTo>
                      <a:pt x="10" y="21"/>
                    </a:lnTo>
                    <a:lnTo>
                      <a:pt x="20" y="10"/>
                    </a:lnTo>
                    <a:lnTo>
                      <a:pt x="17" y="2"/>
                    </a:lnTo>
                    <a:lnTo>
                      <a:pt x="10" y="0"/>
                    </a:lnTo>
                    <a:lnTo>
                      <a:pt x="3" y="2"/>
                    </a:lnTo>
                    <a:lnTo>
                      <a:pt x="0" y="10"/>
                    </a:lnTo>
                    <a:lnTo>
                      <a:pt x="10" y="0"/>
                    </a:lnTo>
                    <a:close/>
                  </a:path>
                </a:pathLst>
              </a:custGeom>
              <a:solidFill>
                <a:srgbClr val="000000"/>
              </a:solidFill>
              <a:ln w="9525">
                <a:noFill/>
                <a:round/>
              </a:ln>
            </p:spPr>
            <p:txBody>
              <a:bodyPr/>
              <a:lstStyle/>
              <a:p>
                <a:endParaRPr lang="zh-CN" altLang="en-US"/>
              </a:p>
            </p:txBody>
          </p:sp>
          <p:sp>
            <p:nvSpPr>
              <p:cNvPr id="17422" name="Freeform 705"/>
              <p:cNvSpPr/>
              <p:nvPr/>
            </p:nvSpPr>
            <p:spPr bwMode="auto">
              <a:xfrm>
                <a:off x="3504" y="3305"/>
                <a:ext cx="221" cy="242"/>
              </a:xfrm>
              <a:custGeom>
                <a:avLst/>
                <a:gdLst>
                  <a:gd name="T0" fmla="*/ 1 w 442"/>
                  <a:gd name="T1" fmla="*/ 1 h 483"/>
                  <a:gd name="T2" fmla="*/ 0 w 442"/>
                  <a:gd name="T3" fmla="*/ 1 h 483"/>
                  <a:gd name="T4" fmla="*/ 1 w 442"/>
                  <a:gd name="T5" fmla="*/ 1 h 483"/>
                  <a:gd name="T6" fmla="*/ 1 w 442"/>
                  <a:gd name="T7" fmla="*/ 1 h 483"/>
                  <a:gd name="T8" fmla="*/ 1 w 442"/>
                  <a:gd name="T9" fmla="*/ 1 h 483"/>
                  <a:gd name="T10" fmla="*/ 1 w 442"/>
                  <a:gd name="T11" fmla="*/ 0 h 483"/>
                  <a:gd name="T12" fmla="*/ 1 w 442"/>
                  <a:gd name="T13" fmla="*/ 1 h 483"/>
                  <a:gd name="T14" fmla="*/ 1 w 442"/>
                  <a:gd name="T15" fmla="*/ 1 h 483"/>
                  <a:gd name="T16" fmla="*/ 1 w 442"/>
                  <a:gd name="T17" fmla="*/ 1 h 483"/>
                  <a:gd name="T18" fmla="*/ 1 w 442"/>
                  <a:gd name="T19" fmla="*/ 1 h 483"/>
                  <a:gd name="T20" fmla="*/ 1 w 442"/>
                  <a:gd name="T21" fmla="*/ 1 h 483"/>
                  <a:gd name="T22" fmla="*/ 1 w 442"/>
                  <a:gd name="T23" fmla="*/ 1 h 483"/>
                  <a:gd name="T24" fmla="*/ 1 w 442"/>
                  <a:gd name="T25" fmla="*/ 1 h 483"/>
                  <a:gd name="T26" fmla="*/ 1 w 442"/>
                  <a:gd name="T27" fmla="*/ 1 h 483"/>
                  <a:gd name="T28" fmla="*/ 1 w 442"/>
                  <a:gd name="T29" fmla="*/ 1 h 4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2"/>
                  <a:gd name="T46" fmla="*/ 0 h 483"/>
                  <a:gd name="T47" fmla="*/ 442 w 442"/>
                  <a:gd name="T48" fmla="*/ 483 h 4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2" h="483">
                    <a:moveTo>
                      <a:pt x="90" y="483"/>
                    </a:moveTo>
                    <a:lnTo>
                      <a:pt x="0" y="350"/>
                    </a:lnTo>
                    <a:lnTo>
                      <a:pt x="90" y="405"/>
                    </a:lnTo>
                    <a:lnTo>
                      <a:pt x="82" y="273"/>
                    </a:lnTo>
                    <a:lnTo>
                      <a:pt x="152" y="374"/>
                    </a:lnTo>
                    <a:lnTo>
                      <a:pt x="155" y="0"/>
                    </a:lnTo>
                    <a:lnTo>
                      <a:pt x="206" y="348"/>
                    </a:lnTo>
                    <a:lnTo>
                      <a:pt x="259" y="269"/>
                    </a:lnTo>
                    <a:lnTo>
                      <a:pt x="259" y="330"/>
                    </a:lnTo>
                    <a:lnTo>
                      <a:pt x="391" y="323"/>
                    </a:lnTo>
                    <a:lnTo>
                      <a:pt x="328" y="387"/>
                    </a:lnTo>
                    <a:lnTo>
                      <a:pt x="442" y="402"/>
                    </a:lnTo>
                    <a:lnTo>
                      <a:pt x="377" y="464"/>
                    </a:lnTo>
                    <a:lnTo>
                      <a:pt x="415" y="480"/>
                    </a:lnTo>
                    <a:lnTo>
                      <a:pt x="90" y="483"/>
                    </a:lnTo>
                    <a:close/>
                  </a:path>
                </a:pathLst>
              </a:custGeom>
              <a:solidFill>
                <a:srgbClr val="00FF00"/>
              </a:solidFill>
              <a:ln w="9525">
                <a:noFill/>
                <a:round/>
              </a:ln>
            </p:spPr>
            <p:txBody>
              <a:bodyPr/>
              <a:lstStyle/>
              <a:p>
                <a:endParaRPr lang="zh-CN" altLang="en-US"/>
              </a:p>
            </p:txBody>
          </p:sp>
          <p:sp>
            <p:nvSpPr>
              <p:cNvPr id="17423" name="Freeform 721"/>
              <p:cNvSpPr/>
              <p:nvPr/>
            </p:nvSpPr>
            <p:spPr bwMode="auto">
              <a:xfrm>
                <a:off x="3544" y="3544"/>
                <a:ext cx="10" cy="8"/>
              </a:xfrm>
              <a:custGeom>
                <a:avLst/>
                <a:gdLst>
                  <a:gd name="T0" fmla="*/ 0 w 19"/>
                  <a:gd name="T1" fmla="*/ 0 h 17"/>
                  <a:gd name="T2" fmla="*/ 1 w 19"/>
                  <a:gd name="T3" fmla="*/ 0 h 17"/>
                  <a:gd name="T4" fmla="*/ 1 w 19"/>
                  <a:gd name="T5" fmla="*/ 0 h 17"/>
                  <a:gd name="T6" fmla="*/ 1 w 19"/>
                  <a:gd name="T7" fmla="*/ 0 h 17"/>
                  <a:gd name="T8" fmla="*/ 1 w 19"/>
                  <a:gd name="T9" fmla="*/ 0 h 17"/>
                  <a:gd name="T10" fmla="*/ 0 w 19"/>
                  <a:gd name="T11" fmla="*/ 0 h 17"/>
                  <a:gd name="T12" fmla="*/ 0 60000 65536"/>
                  <a:gd name="T13" fmla="*/ 0 60000 65536"/>
                  <a:gd name="T14" fmla="*/ 0 60000 65536"/>
                  <a:gd name="T15" fmla="*/ 0 60000 65536"/>
                  <a:gd name="T16" fmla="*/ 0 60000 65536"/>
                  <a:gd name="T17" fmla="*/ 0 60000 65536"/>
                  <a:gd name="T18" fmla="*/ 0 w 19"/>
                  <a:gd name="T19" fmla="*/ 0 h 17"/>
                  <a:gd name="T20" fmla="*/ 19 w 19"/>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9" h="17">
                    <a:moveTo>
                      <a:pt x="0" y="12"/>
                    </a:moveTo>
                    <a:lnTo>
                      <a:pt x="7" y="17"/>
                    </a:lnTo>
                    <a:lnTo>
                      <a:pt x="15" y="14"/>
                    </a:lnTo>
                    <a:lnTo>
                      <a:pt x="19" y="8"/>
                    </a:lnTo>
                    <a:lnTo>
                      <a:pt x="18" y="0"/>
                    </a:lnTo>
                    <a:lnTo>
                      <a:pt x="0" y="12"/>
                    </a:lnTo>
                    <a:close/>
                  </a:path>
                </a:pathLst>
              </a:custGeom>
              <a:solidFill>
                <a:srgbClr val="000000"/>
              </a:solidFill>
              <a:ln w="9525">
                <a:noFill/>
                <a:round/>
              </a:ln>
            </p:spPr>
            <p:txBody>
              <a:bodyPr/>
              <a:lstStyle/>
              <a:p>
                <a:endParaRPr lang="zh-CN" altLang="en-US"/>
              </a:p>
            </p:txBody>
          </p:sp>
          <p:sp>
            <p:nvSpPr>
              <p:cNvPr id="17424" name="Freeform 722"/>
              <p:cNvSpPr/>
              <p:nvPr/>
            </p:nvSpPr>
            <p:spPr bwMode="auto">
              <a:xfrm>
                <a:off x="3498" y="3475"/>
                <a:ext cx="55" cy="74"/>
              </a:xfrm>
              <a:custGeom>
                <a:avLst/>
                <a:gdLst>
                  <a:gd name="T0" fmla="*/ 1 w 109"/>
                  <a:gd name="T1" fmla="*/ 0 h 150"/>
                  <a:gd name="T2" fmla="*/ 1 w 109"/>
                  <a:gd name="T3" fmla="*/ 0 h 150"/>
                  <a:gd name="T4" fmla="*/ 1 w 109"/>
                  <a:gd name="T5" fmla="*/ 0 h 150"/>
                  <a:gd name="T6" fmla="*/ 1 w 109"/>
                  <a:gd name="T7" fmla="*/ 0 h 150"/>
                  <a:gd name="T8" fmla="*/ 1 w 109"/>
                  <a:gd name="T9" fmla="*/ 0 h 150"/>
                  <a:gd name="T10" fmla="*/ 1 w 109"/>
                  <a:gd name="T11" fmla="*/ 0 h 150"/>
                  <a:gd name="T12" fmla="*/ 1 w 109"/>
                  <a:gd name="T13" fmla="*/ 0 h 150"/>
                  <a:gd name="T14" fmla="*/ 1 w 109"/>
                  <a:gd name="T15" fmla="*/ 0 h 150"/>
                  <a:gd name="T16" fmla="*/ 1 w 109"/>
                  <a:gd name="T17" fmla="*/ 0 h 150"/>
                  <a:gd name="T18" fmla="*/ 0 w 109"/>
                  <a:gd name="T19" fmla="*/ 0 h 150"/>
                  <a:gd name="T20" fmla="*/ 1 w 109"/>
                  <a:gd name="T21" fmla="*/ 0 h 150"/>
                  <a:gd name="T22" fmla="*/ 1 w 109"/>
                  <a:gd name="T23" fmla="*/ 0 h 1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50"/>
                  <a:gd name="T38" fmla="*/ 109 w 109"/>
                  <a:gd name="T39" fmla="*/ 150 h 1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50">
                    <a:moveTo>
                      <a:pt x="16" y="2"/>
                    </a:moveTo>
                    <a:lnTo>
                      <a:pt x="1" y="17"/>
                    </a:lnTo>
                    <a:lnTo>
                      <a:pt x="91" y="150"/>
                    </a:lnTo>
                    <a:lnTo>
                      <a:pt x="109" y="138"/>
                    </a:lnTo>
                    <a:lnTo>
                      <a:pt x="19" y="5"/>
                    </a:lnTo>
                    <a:lnTo>
                      <a:pt x="4" y="20"/>
                    </a:lnTo>
                    <a:lnTo>
                      <a:pt x="19" y="5"/>
                    </a:lnTo>
                    <a:lnTo>
                      <a:pt x="12" y="0"/>
                    </a:lnTo>
                    <a:lnTo>
                      <a:pt x="6" y="2"/>
                    </a:lnTo>
                    <a:lnTo>
                      <a:pt x="0" y="9"/>
                    </a:lnTo>
                    <a:lnTo>
                      <a:pt x="1" y="17"/>
                    </a:lnTo>
                    <a:lnTo>
                      <a:pt x="16" y="2"/>
                    </a:lnTo>
                    <a:close/>
                  </a:path>
                </a:pathLst>
              </a:custGeom>
              <a:solidFill>
                <a:srgbClr val="000000"/>
              </a:solidFill>
              <a:ln w="9525">
                <a:noFill/>
                <a:round/>
              </a:ln>
            </p:spPr>
            <p:txBody>
              <a:bodyPr/>
              <a:lstStyle/>
              <a:p>
                <a:endParaRPr lang="zh-CN" altLang="en-US"/>
              </a:p>
            </p:txBody>
          </p:sp>
          <p:sp>
            <p:nvSpPr>
              <p:cNvPr id="17425" name="Freeform 723"/>
              <p:cNvSpPr/>
              <p:nvPr/>
            </p:nvSpPr>
            <p:spPr bwMode="auto">
              <a:xfrm>
                <a:off x="3501" y="3475"/>
                <a:ext cx="53" cy="38"/>
              </a:xfrm>
              <a:custGeom>
                <a:avLst/>
                <a:gdLst>
                  <a:gd name="T0" fmla="*/ 1 w 106"/>
                  <a:gd name="T1" fmla="*/ 1 h 74"/>
                  <a:gd name="T2" fmla="*/ 1 w 106"/>
                  <a:gd name="T3" fmla="*/ 1 h 74"/>
                  <a:gd name="T4" fmla="*/ 1 w 106"/>
                  <a:gd name="T5" fmla="*/ 0 h 74"/>
                  <a:gd name="T6" fmla="*/ 0 w 106"/>
                  <a:gd name="T7" fmla="*/ 1 h 74"/>
                  <a:gd name="T8" fmla="*/ 1 w 106"/>
                  <a:gd name="T9" fmla="*/ 1 h 74"/>
                  <a:gd name="T10" fmla="*/ 1 w 106"/>
                  <a:gd name="T11" fmla="*/ 1 h 74"/>
                  <a:gd name="T12" fmla="*/ 1 w 106"/>
                  <a:gd name="T13" fmla="*/ 1 h 74"/>
                  <a:gd name="T14" fmla="*/ 1 w 106"/>
                  <a:gd name="T15" fmla="*/ 1 h 74"/>
                  <a:gd name="T16" fmla="*/ 1 w 106"/>
                  <a:gd name="T17" fmla="*/ 1 h 74"/>
                  <a:gd name="T18" fmla="*/ 1 w 106"/>
                  <a:gd name="T19" fmla="*/ 1 h 74"/>
                  <a:gd name="T20" fmla="*/ 1 w 106"/>
                  <a:gd name="T21" fmla="*/ 1 h 74"/>
                  <a:gd name="T22" fmla="*/ 1 w 106"/>
                  <a:gd name="T23" fmla="*/ 1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6"/>
                  <a:gd name="T37" fmla="*/ 0 h 74"/>
                  <a:gd name="T38" fmla="*/ 106 w 106"/>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6" h="74">
                    <a:moveTo>
                      <a:pt x="86" y="65"/>
                    </a:moveTo>
                    <a:lnTo>
                      <a:pt x="102" y="55"/>
                    </a:lnTo>
                    <a:lnTo>
                      <a:pt x="12" y="0"/>
                    </a:lnTo>
                    <a:lnTo>
                      <a:pt x="0" y="18"/>
                    </a:lnTo>
                    <a:lnTo>
                      <a:pt x="90" y="73"/>
                    </a:lnTo>
                    <a:lnTo>
                      <a:pt x="106" y="63"/>
                    </a:lnTo>
                    <a:lnTo>
                      <a:pt x="90" y="73"/>
                    </a:lnTo>
                    <a:lnTo>
                      <a:pt x="98" y="74"/>
                    </a:lnTo>
                    <a:lnTo>
                      <a:pt x="105" y="69"/>
                    </a:lnTo>
                    <a:lnTo>
                      <a:pt x="106" y="62"/>
                    </a:lnTo>
                    <a:lnTo>
                      <a:pt x="102" y="55"/>
                    </a:lnTo>
                    <a:lnTo>
                      <a:pt x="86" y="65"/>
                    </a:lnTo>
                    <a:close/>
                  </a:path>
                </a:pathLst>
              </a:custGeom>
              <a:solidFill>
                <a:srgbClr val="000000"/>
              </a:solidFill>
              <a:ln w="9525">
                <a:noFill/>
                <a:round/>
              </a:ln>
            </p:spPr>
            <p:txBody>
              <a:bodyPr/>
              <a:lstStyle/>
              <a:p>
                <a:endParaRPr lang="zh-CN" altLang="en-US"/>
              </a:p>
            </p:txBody>
          </p:sp>
          <p:sp>
            <p:nvSpPr>
              <p:cNvPr id="17426" name="Freeform 724"/>
              <p:cNvSpPr/>
              <p:nvPr/>
            </p:nvSpPr>
            <p:spPr bwMode="auto">
              <a:xfrm>
                <a:off x="3539" y="3436"/>
                <a:ext cx="15" cy="72"/>
              </a:xfrm>
              <a:custGeom>
                <a:avLst/>
                <a:gdLst>
                  <a:gd name="T0" fmla="*/ 1 w 28"/>
                  <a:gd name="T1" fmla="*/ 1 h 144"/>
                  <a:gd name="T2" fmla="*/ 0 w 28"/>
                  <a:gd name="T3" fmla="*/ 1 h 144"/>
                  <a:gd name="T4" fmla="*/ 1 w 28"/>
                  <a:gd name="T5" fmla="*/ 1 h 144"/>
                  <a:gd name="T6" fmla="*/ 1 w 28"/>
                  <a:gd name="T7" fmla="*/ 1 h 144"/>
                  <a:gd name="T8" fmla="*/ 1 w 28"/>
                  <a:gd name="T9" fmla="*/ 1 h 144"/>
                  <a:gd name="T10" fmla="*/ 1 w 28"/>
                  <a:gd name="T11" fmla="*/ 1 h 144"/>
                  <a:gd name="T12" fmla="*/ 1 w 28"/>
                  <a:gd name="T13" fmla="*/ 1 h 144"/>
                  <a:gd name="T14" fmla="*/ 1 w 28"/>
                  <a:gd name="T15" fmla="*/ 1 h 144"/>
                  <a:gd name="T16" fmla="*/ 1 w 28"/>
                  <a:gd name="T17" fmla="*/ 0 h 144"/>
                  <a:gd name="T18" fmla="*/ 1 w 28"/>
                  <a:gd name="T19" fmla="*/ 1 h 144"/>
                  <a:gd name="T20" fmla="*/ 0 w 28"/>
                  <a:gd name="T21" fmla="*/ 1 h 144"/>
                  <a:gd name="T22" fmla="*/ 1 w 28"/>
                  <a:gd name="T23" fmla="*/ 1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44"/>
                  <a:gd name="T38" fmla="*/ 28 w 28"/>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44">
                    <a:moveTo>
                      <a:pt x="19" y="5"/>
                    </a:moveTo>
                    <a:lnTo>
                      <a:pt x="0" y="12"/>
                    </a:lnTo>
                    <a:lnTo>
                      <a:pt x="8" y="144"/>
                    </a:lnTo>
                    <a:lnTo>
                      <a:pt x="28" y="142"/>
                    </a:lnTo>
                    <a:lnTo>
                      <a:pt x="20" y="10"/>
                    </a:lnTo>
                    <a:lnTo>
                      <a:pt x="1" y="17"/>
                    </a:lnTo>
                    <a:lnTo>
                      <a:pt x="20" y="10"/>
                    </a:lnTo>
                    <a:lnTo>
                      <a:pt x="17" y="3"/>
                    </a:lnTo>
                    <a:lnTo>
                      <a:pt x="9" y="0"/>
                    </a:lnTo>
                    <a:lnTo>
                      <a:pt x="2" y="4"/>
                    </a:lnTo>
                    <a:lnTo>
                      <a:pt x="0" y="12"/>
                    </a:lnTo>
                    <a:lnTo>
                      <a:pt x="19" y="5"/>
                    </a:lnTo>
                    <a:close/>
                  </a:path>
                </a:pathLst>
              </a:custGeom>
              <a:solidFill>
                <a:srgbClr val="000000"/>
              </a:solidFill>
              <a:ln w="9525">
                <a:noFill/>
                <a:round/>
              </a:ln>
            </p:spPr>
            <p:txBody>
              <a:bodyPr/>
              <a:lstStyle/>
              <a:p>
                <a:endParaRPr lang="zh-CN" altLang="en-US"/>
              </a:p>
            </p:txBody>
          </p:sp>
          <p:sp>
            <p:nvSpPr>
              <p:cNvPr id="17427" name="Freeform 725"/>
              <p:cNvSpPr/>
              <p:nvPr/>
            </p:nvSpPr>
            <p:spPr bwMode="auto">
              <a:xfrm>
                <a:off x="3540" y="3439"/>
                <a:ext cx="44" cy="58"/>
              </a:xfrm>
              <a:custGeom>
                <a:avLst/>
                <a:gdLst>
                  <a:gd name="T0" fmla="*/ 0 w 89"/>
                  <a:gd name="T1" fmla="*/ 0 h 117"/>
                  <a:gd name="T2" fmla="*/ 0 w 89"/>
                  <a:gd name="T3" fmla="*/ 0 h 117"/>
                  <a:gd name="T4" fmla="*/ 0 w 89"/>
                  <a:gd name="T5" fmla="*/ 0 h 117"/>
                  <a:gd name="T6" fmla="*/ 0 w 89"/>
                  <a:gd name="T7" fmla="*/ 0 h 117"/>
                  <a:gd name="T8" fmla="*/ 0 w 89"/>
                  <a:gd name="T9" fmla="*/ 0 h 117"/>
                  <a:gd name="T10" fmla="*/ 0 w 89"/>
                  <a:gd name="T11" fmla="*/ 0 h 117"/>
                  <a:gd name="T12" fmla="*/ 0 w 89"/>
                  <a:gd name="T13" fmla="*/ 0 h 117"/>
                  <a:gd name="T14" fmla="*/ 0 w 89"/>
                  <a:gd name="T15" fmla="*/ 0 h 117"/>
                  <a:gd name="T16" fmla="*/ 0 w 89"/>
                  <a:gd name="T17" fmla="*/ 0 h 117"/>
                  <a:gd name="T18" fmla="*/ 0 w 89"/>
                  <a:gd name="T19" fmla="*/ 0 h 117"/>
                  <a:gd name="T20" fmla="*/ 0 w 89"/>
                  <a:gd name="T21" fmla="*/ 0 h 117"/>
                  <a:gd name="T22" fmla="*/ 0 w 89"/>
                  <a:gd name="T23" fmla="*/ 0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9"/>
                  <a:gd name="T37" fmla="*/ 0 h 117"/>
                  <a:gd name="T38" fmla="*/ 89 w 89"/>
                  <a:gd name="T39" fmla="*/ 117 h 1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9" h="117">
                    <a:moveTo>
                      <a:pt x="68" y="107"/>
                    </a:moveTo>
                    <a:lnTo>
                      <a:pt x="88" y="101"/>
                    </a:lnTo>
                    <a:lnTo>
                      <a:pt x="18" y="0"/>
                    </a:lnTo>
                    <a:lnTo>
                      <a:pt x="0" y="12"/>
                    </a:lnTo>
                    <a:lnTo>
                      <a:pt x="70" y="113"/>
                    </a:lnTo>
                    <a:lnTo>
                      <a:pt x="89" y="107"/>
                    </a:lnTo>
                    <a:lnTo>
                      <a:pt x="70" y="113"/>
                    </a:lnTo>
                    <a:lnTo>
                      <a:pt x="76" y="117"/>
                    </a:lnTo>
                    <a:lnTo>
                      <a:pt x="84" y="115"/>
                    </a:lnTo>
                    <a:lnTo>
                      <a:pt x="89" y="109"/>
                    </a:lnTo>
                    <a:lnTo>
                      <a:pt x="88" y="101"/>
                    </a:lnTo>
                    <a:lnTo>
                      <a:pt x="68" y="107"/>
                    </a:lnTo>
                    <a:close/>
                  </a:path>
                </a:pathLst>
              </a:custGeom>
              <a:solidFill>
                <a:srgbClr val="000000"/>
              </a:solidFill>
              <a:ln w="9525">
                <a:noFill/>
                <a:round/>
              </a:ln>
            </p:spPr>
            <p:txBody>
              <a:bodyPr/>
              <a:lstStyle/>
              <a:p>
                <a:endParaRPr lang="zh-CN" altLang="en-US"/>
              </a:p>
            </p:txBody>
          </p:sp>
          <p:sp>
            <p:nvSpPr>
              <p:cNvPr id="17428" name="Freeform 726"/>
              <p:cNvSpPr/>
              <p:nvPr/>
            </p:nvSpPr>
            <p:spPr bwMode="auto">
              <a:xfrm>
                <a:off x="3574" y="3300"/>
                <a:ext cx="12" cy="192"/>
              </a:xfrm>
              <a:custGeom>
                <a:avLst/>
                <a:gdLst>
                  <a:gd name="T0" fmla="*/ 1 w 24"/>
                  <a:gd name="T1" fmla="*/ 1 h 384"/>
                  <a:gd name="T2" fmla="*/ 1 w 24"/>
                  <a:gd name="T3" fmla="*/ 1 h 384"/>
                  <a:gd name="T4" fmla="*/ 0 w 24"/>
                  <a:gd name="T5" fmla="*/ 1 h 384"/>
                  <a:gd name="T6" fmla="*/ 1 w 24"/>
                  <a:gd name="T7" fmla="*/ 1 h 384"/>
                  <a:gd name="T8" fmla="*/ 1 w 24"/>
                  <a:gd name="T9" fmla="*/ 1 h 384"/>
                  <a:gd name="T10" fmla="*/ 1 w 24"/>
                  <a:gd name="T11" fmla="*/ 1 h 384"/>
                  <a:gd name="T12" fmla="*/ 1 w 24"/>
                  <a:gd name="T13" fmla="*/ 1 h 384"/>
                  <a:gd name="T14" fmla="*/ 1 w 24"/>
                  <a:gd name="T15" fmla="*/ 1 h 384"/>
                  <a:gd name="T16" fmla="*/ 1 w 24"/>
                  <a:gd name="T17" fmla="*/ 0 h 384"/>
                  <a:gd name="T18" fmla="*/ 1 w 24"/>
                  <a:gd name="T19" fmla="*/ 1 h 384"/>
                  <a:gd name="T20" fmla="*/ 1 w 24"/>
                  <a:gd name="T21" fmla="*/ 1 h 384"/>
                  <a:gd name="T22" fmla="*/ 1 w 24"/>
                  <a:gd name="T23" fmla="*/ 1 h 3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384"/>
                  <a:gd name="T38" fmla="*/ 24 w 24"/>
                  <a:gd name="T39" fmla="*/ 384 h 3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384">
                    <a:moveTo>
                      <a:pt x="24" y="9"/>
                    </a:moveTo>
                    <a:lnTo>
                      <a:pt x="4" y="10"/>
                    </a:lnTo>
                    <a:lnTo>
                      <a:pt x="0" y="384"/>
                    </a:lnTo>
                    <a:lnTo>
                      <a:pt x="21" y="384"/>
                    </a:lnTo>
                    <a:lnTo>
                      <a:pt x="24" y="10"/>
                    </a:lnTo>
                    <a:lnTo>
                      <a:pt x="4" y="11"/>
                    </a:lnTo>
                    <a:lnTo>
                      <a:pt x="24" y="10"/>
                    </a:lnTo>
                    <a:lnTo>
                      <a:pt x="21" y="2"/>
                    </a:lnTo>
                    <a:lnTo>
                      <a:pt x="14" y="0"/>
                    </a:lnTo>
                    <a:lnTo>
                      <a:pt x="7" y="2"/>
                    </a:lnTo>
                    <a:lnTo>
                      <a:pt x="4" y="10"/>
                    </a:lnTo>
                    <a:lnTo>
                      <a:pt x="24" y="9"/>
                    </a:lnTo>
                    <a:close/>
                  </a:path>
                </a:pathLst>
              </a:custGeom>
              <a:solidFill>
                <a:srgbClr val="000000"/>
              </a:solidFill>
              <a:ln w="9525">
                <a:noFill/>
                <a:round/>
              </a:ln>
            </p:spPr>
            <p:txBody>
              <a:bodyPr/>
              <a:lstStyle/>
              <a:p>
                <a:endParaRPr lang="zh-CN" altLang="en-US"/>
              </a:p>
            </p:txBody>
          </p:sp>
          <p:sp>
            <p:nvSpPr>
              <p:cNvPr id="17429" name="Freeform 727"/>
              <p:cNvSpPr/>
              <p:nvPr/>
            </p:nvSpPr>
            <p:spPr bwMode="auto">
              <a:xfrm>
                <a:off x="3576" y="3305"/>
                <a:ext cx="36" cy="179"/>
              </a:xfrm>
              <a:custGeom>
                <a:avLst/>
                <a:gdLst>
                  <a:gd name="T0" fmla="*/ 1 w 72"/>
                  <a:gd name="T1" fmla="*/ 0 h 359"/>
                  <a:gd name="T2" fmla="*/ 1 w 72"/>
                  <a:gd name="T3" fmla="*/ 0 h 359"/>
                  <a:gd name="T4" fmla="*/ 1 w 72"/>
                  <a:gd name="T5" fmla="*/ 0 h 359"/>
                  <a:gd name="T6" fmla="*/ 0 w 72"/>
                  <a:gd name="T7" fmla="*/ 0 h 359"/>
                  <a:gd name="T8" fmla="*/ 1 w 72"/>
                  <a:gd name="T9" fmla="*/ 0 h 359"/>
                  <a:gd name="T10" fmla="*/ 1 w 72"/>
                  <a:gd name="T11" fmla="*/ 0 h 359"/>
                  <a:gd name="T12" fmla="*/ 1 w 72"/>
                  <a:gd name="T13" fmla="*/ 0 h 359"/>
                  <a:gd name="T14" fmla="*/ 1 w 72"/>
                  <a:gd name="T15" fmla="*/ 0 h 359"/>
                  <a:gd name="T16" fmla="*/ 1 w 72"/>
                  <a:gd name="T17" fmla="*/ 0 h 359"/>
                  <a:gd name="T18" fmla="*/ 1 w 72"/>
                  <a:gd name="T19" fmla="*/ 0 h 359"/>
                  <a:gd name="T20" fmla="*/ 1 w 72"/>
                  <a:gd name="T21" fmla="*/ 0 h 359"/>
                  <a:gd name="T22" fmla="*/ 1 w 72"/>
                  <a:gd name="T23" fmla="*/ 0 h 3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359"/>
                  <a:gd name="T38" fmla="*/ 72 w 72"/>
                  <a:gd name="T39" fmla="*/ 359 h 3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359">
                    <a:moveTo>
                      <a:pt x="52" y="343"/>
                    </a:moveTo>
                    <a:lnTo>
                      <a:pt x="72" y="347"/>
                    </a:lnTo>
                    <a:lnTo>
                      <a:pt x="20" y="0"/>
                    </a:lnTo>
                    <a:lnTo>
                      <a:pt x="0" y="2"/>
                    </a:lnTo>
                    <a:lnTo>
                      <a:pt x="51" y="350"/>
                    </a:lnTo>
                    <a:lnTo>
                      <a:pt x="71" y="354"/>
                    </a:lnTo>
                    <a:lnTo>
                      <a:pt x="51" y="350"/>
                    </a:lnTo>
                    <a:lnTo>
                      <a:pt x="55" y="357"/>
                    </a:lnTo>
                    <a:lnTo>
                      <a:pt x="63" y="359"/>
                    </a:lnTo>
                    <a:lnTo>
                      <a:pt x="69" y="355"/>
                    </a:lnTo>
                    <a:lnTo>
                      <a:pt x="72" y="347"/>
                    </a:lnTo>
                    <a:lnTo>
                      <a:pt x="52" y="343"/>
                    </a:lnTo>
                    <a:close/>
                  </a:path>
                </a:pathLst>
              </a:custGeom>
              <a:solidFill>
                <a:srgbClr val="000000"/>
              </a:solidFill>
              <a:ln w="9525">
                <a:noFill/>
                <a:round/>
              </a:ln>
            </p:spPr>
            <p:txBody>
              <a:bodyPr/>
              <a:lstStyle/>
              <a:p>
                <a:endParaRPr lang="zh-CN" altLang="en-US"/>
              </a:p>
            </p:txBody>
          </p:sp>
          <p:sp>
            <p:nvSpPr>
              <p:cNvPr id="17430" name="Freeform 728"/>
              <p:cNvSpPr/>
              <p:nvPr/>
            </p:nvSpPr>
            <p:spPr bwMode="auto">
              <a:xfrm>
                <a:off x="3602" y="3434"/>
                <a:ext cx="36" cy="48"/>
              </a:xfrm>
              <a:custGeom>
                <a:avLst/>
                <a:gdLst>
                  <a:gd name="T0" fmla="*/ 1 w 72"/>
                  <a:gd name="T1" fmla="*/ 1 h 94"/>
                  <a:gd name="T2" fmla="*/ 1 w 72"/>
                  <a:gd name="T3" fmla="*/ 1 h 94"/>
                  <a:gd name="T4" fmla="*/ 0 w 72"/>
                  <a:gd name="T5" fmla="*/ 1 h 94"/>
                  <a:gd name="T6" fmla="*/ 1 w 72"/>
                  <a:gd name="T7" fmla="*/ 1 h 94"/>
                  <a:gd name="T8" fmla="*/ 1 w 72"/>
                  <a:gd name="T9" fmla="*/ 1 h 94"/>
                  <a:gd name="T10" fmla="*/ 1 w 72"/>
                  <a:gd name="T11" fmla="*/ 1 h 94"/>
                  <a:gd name="T12" fmla="*/ 1 w 72"/>
                  <a:gd name="T13" fmla="*/ 1 h 94"/>
                  <a:gd name="T14" fmla="*/ 1 w 72"/>
                  <a:gd name="T15" fmla="*/ 1 h 94"/>
                  <a:gd name="T16" fmla="*/ 1 w 72"/>
                  <a:gd name="T17" fmla="*/ 1 h 94"/>
                  <a:gd name="T18" fmla="*/ 1 w 72"/>
                  <a:gd name="T19" fmla="*/ 0 h 94"/>
                  <a:gd name="T20" fmla="*/ 1 w 72"/>
                  <a:gd name="T21" fmla="*/ 1 h 94"/>
                  <a:gd name="T22" fmla="*/ 1 w 72"/>
                  <a:gd name="T23" fmla="*/ 1 h 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94"/>
                  <a:gd name="T38" fmla="*/ 72 w 72"/>
                  <a:gd name="T39" fmla="*/ 94 h 9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94">
                    <a:moveTo>
                      <a:pt x="72" y="10"/>
                    </a:moveTo>
                    <a:lnTo>
                      <a:pt x="53" y="5"/>
                    </a:lnTo>
                    <a:lnTo>
                      <a:pt x="0" y="83"/>
                    </a:lnTo>
                    <a:lnTo>
                      <a:pt x="19" y="94"/>
                    </a:lnTo>
                    <a:lnTo>
                      <a:pt x="71" y="16"/>
                    </a:lnTo>
                    <a:lnTo>
                      <a:pt x="52" y="10"/>
                    </a:lnTo>
                    <a:lnTo>
                      <a:pt x="71" y="16"/>
                    </a:lnTo>
                    <a:lnTo>
                      <a:pt x="72" y="8"/>
                    </a:lnTo>
                    <a:lnTo>
                      <a:pt x="68" y="1"/>
                    </a:lnTo>
                    <a:lnTo>
                      <a:pt x="60" y="0"/>
                    </a:lnTo>
                    <a:lnTo>
                      <a:pt x="53" y="5"/>
                    </a:lnTo>
                    <a:lnTo>
                      <a:pt x="72" y="10"/>
                    </a:lnTo>
                    <a:close/>
                  </a:path>
                </a:pathLst>
              </a:custGeom>
              <a:solidFill>
                <a:srgbClr val="000000"/>
              </a:solidFill>
              <a:ln w="9525">
                <a:noFill/>
                <a:round/>
              </a:ln>
            </p:spPr>
            <p:txBody>
              <a:bodyPr/>
              <a:lstStyle/>
              <a:p>
                <a:endParaRPr lang="zh-CN" altLang="en-US"/>
              </a:p>
            </p:txBody>
          </p:sp>
          <p:sp>
            <p:nvSpPr>
              <p:cNvPr id="17431" name="Freeform 729"/>
              <p:cNvSpPr/>
              <p:nvPr/>
            </p:nvSpPr>
            <p:spPr bwMode="auto">
              <a:xfrm>
                <a:off x="3628" y="3440"/>
                <a:ext cx="10" cy="35"/>
              </a:xfrm>
              <a:custGeom>
                <a:avLst/>
                <a:gdLst>
                  <a:gd name="T0" fmla="*/ 1 w 20"/>
                  <a:gd name="T1" fmla="*/ 0 h 72"/>
                  <a:gd name="T2" fmla="*/ 1 w 20"/>
                  <a:gd name="T3" fmla="*/ 0 h 72"/>
                  <a:gd name="T4" fmla="*/ 1 w 20"/>
                  <a:gd name="T5" fmla="*/ 0 h 72"/>
                  <a:gd name="T6" fmla="*/ 0 w 20"/>
                  <a:gd name="T7" fmla="*/ 0 h 72"/>
                  <a:gd name="T8" fmla="*/ 0 w 20"/>
                  <a:gd name="T9" fmla="*/ 0 h 72"/>
                  <a:gd name="T10" fmla="*/ 1 w 20"/>
                  <a:gd name="T11" fmla="*/ 0 h 72"/>
                  <a:gd name="T12" fmla="*/ 0 w 20"/>
                  <a:gd name="T13" fmla="*/ 0 h 72"/>
                  <a:gd name="T14" fmla="*/ 1 w 20"/>
                  <a:gd name="T15" fmla="*/ 0 h 72"/>
                  <a:gd name="T16" fmla="*/ 1 w 20"/>
                  <a:gd name="T17" fmla="*/ 0 h 72"/>
                  <a:gd name="T18" fmla="*/ 1 w 20"/>
                  <a:gd name="T19" fmla="*/ 0 h 72"/>
                  <a:gd name="T20" fmla="*/ 1 w 20"/>
                  <a:gd name="T21" fmla="*/ 0 h 72"/>
                  <a:gd name="T22" fmla="*/ 1 w 20"/>
                  <a:gd name="T23" fmla="*/ 0 h 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72"/>
                  <a:gd name="T38" fmla="*/ 20 w 20"/>
                  <a:gd name="T39" fmla="*/ 72 h 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72">
                    <a:moveTo>
                      <a:pt x="10" y="51"/>
                    </a:moveTo>
                    <a:lnTo>
                      <a:pt x="20" y="61"/>
                    </a:lnTo>
                    <a:lnTo>
                      <a:pt x="20" y="0"/>
                    </a:lnTo>
                    <a:lnTo>
                      <a:pt x="0" y="0"/>
                    </a:lnTo>
                    <a:lnTo>
                      <a:pt x="0" y="61"/>
                    </a:lnTo>
                    <a:lnTo>
                      <a:pt x="10" y="72"/>
                    </a:lnTo>
                    <a:lnTo>
                      <a:pt x="0" y="61"/>
                    </a:lnTo>
                    <a:lnTo>
                      <a:pt x="3" y="69"/>
                    </a:lnTo>
                    <a:lnTo>
                      <a:pt x="10" y="72"/>
                    </a:lnTo>
                    <a:lnTo>
                      <a:pt x="17" y="69"/>
                    </a:lnTo>
                    <a:lnTo>
                      <a:pt x="20" y="61"/>
                    </a:lnTo>
                    <a:lnTo>
                      <a:pt x="10" y="51"/>
                    </a:lnTo>
                    <a:close/>
                  </a:path>
                </a:pathLst>
              </a:custGeom>
              <a:solidFill>
                <a:srgbClr val="000000"/>
              </a:solidFill>
              <a:ln w="9525">
                <a:noFill/>
                <a:round/>
              </a:ln>
            </p:spPr>
            <p:txBody>
              <a:bodyPr/>
              <a:lstStyle/>
              <a:p>
                <a:endParaRPr lang="zh-CN" altLang="en-US"/>
              </a:p>
            </p:txBody>
          </p:sp>
          <p:sp>
            <p:nvSpPr>
              <p:cNvPr id="17432" name="Freeform 730"/>
              <p:cNvSpPr/>
              <p:nvPr/>
            </p:nvSpPr>
            <p:spPr bwMode="auto">
              <a:xfrm>
                <a:off x="3633" y="3462"/>
                <a:ext cx="71" cy="13"/>
              </a:xfrm>
              <a:custGeom>
                <a:avLst/>
                <a:gdLst>
                  <a:gd name="T0" fmla="*/ 1 w 142"/>
                  <a:gd name="T1" fmla="*/ 0 h 28"/>
                  <a:gd name="T2" fmla="*/ 1 w 142"/>
                  <a:gd name="T3" fmla="*/ 0 h 28"/>
                  <a:gd name="T4" fmla="*/ 0 w 142"/>
                  <a:gd name="T5" fmla="*/ 0 h 28"/>
                  <a:gd name="T6" fmla="*/ 0 w 142"/>
                  <a:gd name="T7" fmla="*/ 0 h 28"/>
                  <a:gd name="T8" fmla="*/ 1 w 142"/>
                  <a:gd name="T9" fmla="*/ 0 h 28"/>
                  <a:gd name="T10" fmla="*/ 1 w 142"/>
                  <a:gd name="T11" fmla="*/ 0 h 28"/>
                  <a:gd name="T12" fmla="*/ 1 w 142"/>
                  <a:gd name="T13" fmla="*/ 0 h 28"/>
                  <a:gd name="T14" fmla="*/ 1 w 142"/>
                  <a:gd name="T15" fmla="*/ 0 h 28"/>
                  <a:gd name="T16" fmla="*/ 1 w 142"/>
                  <a:gd name="T17" fmla="*/ 0 h 28"/>
                  <a:gd name="T18" fmla="*/ 1 w 142"/>
                  <a:gd name="T19" fmla="*/ 0 h 28"/>
                  <a:gd name="T20" fmla="*/ 1 w 142"/>
                  <a:gd name="T21" fmla="*/ 0 h 28"/>
                  <a:gd name="T22" fmla="*/ 1 w 142"/>
                  <a:gd name="T23" fmla="*/ 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2"/>
                  <a:gd name="T37" fmla="*/ 0 h 28"/>
                  <a:gd name="T38" fmla="*/ 142 w 142"/>
                  <a:gd name="T39" fmla="*/ 28 h 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2" h="28">
                    <a:moveTo>
                      <a:pt x="140" y="18"/>
                    </a:moveTo>
                    <a:lnTo>
                      <a:pt x="132" y="0"/>
                    </a:lnTo>
                    <a:lnTo>
                      <a:pt x="0" y="7"/>
                    </a:lnTo>
                    <a:lnTo>
                      <a:pt x="0" y="28"/>
                    </a:lnTo>
                    <a:lnTo>
                      <a:pt x="132" y="21"/>
                    </a:lnTo>
                    <a:lnTo>
                      <a:pt x="124" y="2"/>
                    </a:lnTo>
                    <a:lnTo>
                      <a:pt x="132" y="21"/>
                    </a:lnTo>
                    <a:lnTo>
                      <a:pt x="140" y="17"/>
                    </a:lnTo>
                    <a:lnTo>
                      <a:pt x="142" y="10"/>
                    </a:lnTo>
                    <a:lnTo>
                      <a:pt x="140" y="3"/>
                    </a:lnTo>
                    <a:lnTo>
                      <a:pt x="132" y="0"/>
                    </a:lnTo>
                    <a:lnTo>
                      <a:pt x="140" y="18"/>
                    </a:lnTo>
                    <a:close/>
                  </a:path>
                </a:pathLst>
              </a:custGeom>
              <a:solidFill>
                <a:srgbClr val="000000"/>
              </a:solidFill>
              <a:ln w="9525">
                <a:noFill/>
                <a:round/>
              </a:ln>
            </p:spPr>
            <p:txBody>
              <a:bodyPr/>
              <a:lstStyle/>
              <a:p>
                <a:endParaRPr lang="zh-CN" altLang="en-US"/>
              </a:p>
            </p:txBody>
          </p:sp>
          <p:sp>
            <p:nvSpPr>
              <p:cNvPr id="17433" name="Freeform 731"/>
              <p:cNvSpPr/>
              <p:nvPr/>
            </p:nvSpPr>
            <p:spPr bwMode="auto">
              <a:xfrm>
                <a:off x="3662" y="3463"/>
                <a:ext cx="41" cy="41"/>
              </a:xfrm>
              <a:custGeom>
                <a:avLst/>
                <a:gdLst>
                  <a:gd name="T0" fmla="*/ 1 w 82"/>
                  <a:gd name="T1" fmla="*/ 0 h 83"/>
                  <a:gd name="T2" fmla="*/ 1 w 82"/>
                  <a:gd name="T3" fmla="*/ 0 h 83"/>
                  <a:gd name="T4" fmla="*/ 1 w 82"/>
                  <a:gd name="T5" fmla="*/ 0 h 83"/>
                  <a:gd name="T6" fmla="*/ 1 w 82"/>
                  <a:gd name="T7" fmla="*/ 0 h 83"/>
                  <a:gd name="T8" fmla="*/ 1 w 82"/>
                  <a:gd name="T9" fmla="*/ 0 h 83"/>
                  <a:gd name="T10" fmla="*/ 1 w 82"/>
                  <a:gd name="T11" fmla="*/ 0 h 83"/>
                  <a:gd name="T12" fmla="*/ 1 w 82"/>
                  <a:gd name="T13" fmla="*/ 0 h 83"/>
                  <a:gd name="T14" fmla="*/ 0 w 82"/>
                  <a:gd name="T15" fmla="*/ 0 h 83"/>
                  <a:gd name="T16" fmla="*/ 1 w 82"/>
                  <a:gd name="T17" fmla="*/ 0 h 83"/>
                  <a:gd name="T18" fmla="*/ 1 w 82"/>
                  <a:gd name="T19" fmla="*/ 0 h 83"/>
                  <a:gd name="T20" fmla="*/ 1 w 82"/>
                  <a:gd name="T21" fmla="*/ 0 h 83"/>
                  <a:gd name="T22" fmla="*/ 1 w 82"/>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
                  <a:gd name="T37" fmla="*/ 0 h 83"/>
                  <a:gd name="T38" fmla="*/ 82 w 82"/>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 h="83">
                    <a:moveTo>
                      <a:pt x="13" y="61"/>
                    </a:moveTo>
                    <a:lnTo>
                      <a:pt x="19" y="80"/>
                    </a:lnTo>
                    <a:lnTo>
                      <a:pt x="82" y="16"/>
                    </a:lnTo>
                    <a:lnTo>
                      <a:pt x="66" y="0"/>
                    </a:lnTo>
                    <a:lnTo>
                      <a:pt x="3" y="64"/>
                    </a:lnTo>
                    <a:lnTo>
                      <a:pt x="10" y="82"/>
                    </a:lnTo>
                    <a:lnTo>
                      <a:pt x="3" y="64"/>
                    </a:lnTo>
                    <a:lnTo>
                      <a:pt x="0" y="72"/>
                    </a:lnTo>
                    <a:lnTo>
                      <a:pt x="3" y="80"/>
                    </a:lnTo>
                    <a:lnTo>
                      <a:pt x="11" y="83"/>
                    </a:lnTo>
                    <a:lnTo>
                      <a:pt x="19" y="80"/>
                    </a:lnTo>
                    <a:lnTo>
                      <a:pt x="13" y="61"/>
                    </a:lnTo>
                    <a:close/>
                  </a:path>
                </a:pathLst>
              </a:custGeom>
              <a:solidFill>
                <a:srgbClr val="000000"/>
              </a:solidFill>
              <a:ln w="9525">
                <a:noFill/>
                <a:round/>
              </a:ln>
            </p:spPr>
            <p:txBody>
              <a:bodyPr/>
              <a:lstStyle/>
              <a:p>
                <a:endParaRPr lang="zh-CN" altLang="en-US"/>
              </a:p>
            </p:txBody>
          </p:sp>
          <p:sp>
            <p:nvSpPr>
              <p:cNvPr id="17434" name="Freeform 732"/>
              <p:cNvSpPr/>
              <p:nvPr/>
            </p:nvSpPr>
            <p:spPr bwMode="auto">
              <a:xfrm>
                <a:off x="3667" y="3493"/>
                <a:ext cx="63" cy="18"/>
              </a:xfrm>
              <a:custGeom>
                <a:avLst/>
                <a:gdLst>
                  <a:gd name="T0" fmla="*/ 1 w 126"/>
                  <a:gd name="T1" fmla="*/ 1 h 36"/>
                  <a:gd name="T2" fmla="*/ 1 w 126"/>
                  <a:gd name="T3" fmla="*/ 1 h 36"/>
                  <a:gd name="T4" fmla="*/ 1 w 126"/>
                  <a:gd name="T5" fmla="*/ 0 h 36"/>
                  <a:gd name="T6" fmla="*/ 0 w 126"/>
                  <a:gd name="T7" fmla="*/ 1 h 36"/>
                  <a:gd name="T8" fmla="*/ 1 w 126"/>
                  <a:gd name="T9" fmla="*/ 1 h 36"/>
                  <a:gd name="T10" fmla="*/ 1 w 126"/>
                  <a:gd name="T11" fmla="*/ 1 h 36"/>
                  <a:gd name="T12" fmla="*/ 1 w 126"/>
                  <a:gd name="T13" fmla="*/ 1 h 36"/>
                  <a:gd name="T14" fmla="*/ 1 w 126"/>
                  <a:gd name="T15" fmla="*/ 1 h 36"/>
                  <a:gd name="T16" fmla="*/ 1 w 126"/>
                  <a:gd name="T17" fmla="*/ 1 h 36"/>
                  <a:gd name="T18" fmla="*/ 1 w 126"/>
                  <a:gd name="T19" fmla="*/ 1 h 36"/>
                  <a:gd name="T20" fmla="*/ 1 w 126"/>
                  <a:gd name="T21" fmla="*/ 1 h 36"/>
                  <a:gd name="T22" fmla="*/ 1 w 126"/>
                  <a:gd name="T23" fmla="*/ 1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36"/>
                  <a:gd name="T38" fmla="*/ 126 w 126"/>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36">
                    <a:moveTo>
                      <a:pt x="123" y="34"/>
                    </a:moveTo>
                    <a:lnTo>
                      <a:pt x="117" y="15"/>
                    </a:lnTo>
                    <a:lnTo>
                      <a:pt x="3" y="0"/>
                    </a:lnTo>
                    <a:lnTo>
                      <a:pt x="0" y="21"/>
                    </a:lnTo>
                    <a:lnTo>
                      <a:pt x="114" y="36"/>
                    </a:lnTo>
                    <a:lnTo>
                      <a:pt x="107" y="18"/>
                    </a:lnTo>
                    <a:lnTo>
                      <a:pt x="114" y="36"/>
                    </a:lnTo>
                    <a:lnTo>
                      <a:pt x="122" y="34"/>
                    </a:lnTo>
                    <a:lnTo>
                      <a:pt x="126" y="27"/>
                    </a:lnTo>
                    <a:lnTo>
                      <a:pt x="123" y="19"/>
                    </a:lnTo>
                    <a:lnTo>
                      <a:pt x="117" y="15"/>
                    </a:lnTo>
                    <a:lnTo>
                      <a:pt x="123" y="34"/>
                    </a:lnTo>
                    <a:close/>
                  </a:path>
                </a:pathLst>
              </a:custGeom>
              <a:solidFill>
                <a:srgbClr val="000000"/>
              </a:solidFill>
              <a:ln w="9525">
                <a:noFill/>
                <a:round/>
              </a:ln>
            </p:spPr>
            <p:txBody>
              <a:bodyPr/>
              <a:lstStyle/>
              <a:p>
                <a:endParaRPr lang="zh-CN" altLang="en-US"/>
              </a:p>
            </p:txBody>
          </p:sp>
          <p:sp>
            <p:nvSpPr>
              <p:cNvPr id="17435" name="Freeform 733"/>
              <p:cNvSpPr/>
              <p:nvPr/>
            </p:nvSpPr>
            <p:spPr bwMode="auto">
              <a:xfrm>
                <a:off x="3687" y="3502"/>
                <a:ext cx="42" cy="40"/>
              </a:xfrm>
              <a:custGeom>
                <a:avLst/>
                <a:gdLst>
                  <a:gd name="T0" fmla="*/ 1 w 83"/>
                  <a:gd name="T1" fmla="*/ 1 h 80"/>
                  <a:gd name="T2" fmla="*/ 1 w 83"/>
                  <a:gd name="T3" fmla="*/ 1 h 80"/>
                  <a:gd name="T4" fmla="*/ 1 w 83"/>
                  <a:gd name="T5" fmla="*/ 1 h 80"/>
                  <a:gd name="T6" fmla="*/ 1 w 83"/>
                  <a:gd name="T7" fmla="*/ 0 h 80"/>
                  <a:gd name="T8" fmla="*/ 1 w 83"/>
                  <a:gd name="T9" fmla="*/ 1 h 80"/>
                  <a:gd name="T10" fmla="*/ 1 w 83"/>
                  <a:gd name="T11" fmla="*/ 1 h 80"/>
                  <a:gd name="T12" fmla="*/ 1 w 83"/>
                  <a:gd name="T13" fmla="*/ 1 h 80"/>
                  <a:gd name="T14" fmla="*/ 0 w 83"/>
                  <a:gd name="T15" fmla="*/ 1 h 80"/>
                  <a:gd name="T16" fmla="*/ 1 w 83"/>
                  <a:gd name="T17" fmla="*/ 1 h 80"/>
                  <a:gd name="T18" fmla="*/ 1 w 83"/>
                  <a:gd name="T19" fmla="*/ 1 h 80"/>
                  <a:gd name="T20" fmla="*/ 1 w 83"/>
                  <a:gd name="T21" fmla="*/ 1 h 80"/>
                  <a:gd name="T22" fmla="*/ 1 w 83"/>
                  <a:gd name="T23" fmla="*/ 1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3"/>
                  <a:gd name="T37" fmla="*/ 0 h 80"/>
                  <a:gd name="T38" fmla="*/ 83 w 83"/>
                  <a:gd name="T39" fmla="*/ 80 h 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3" h="80">
                    <a:moveTo>
                      <a:pt x="15" y="59"/>
                    </a:moveTo>
                    <a:lnTo>
                      <a:pt x="18" y="78"/>
                    </a:lnTo>
                    <a:lnTo>
                      <a:pt x="83" y="16"/>
                    </a:lnTo>
                    <a:lnTo>
                      <a:pt x="67" y="0"/>
                    </a:lnTo>
                    <a:lnTo>
                      <a:pt x="2" y="62"/>
                    </a:lnTo>
                    <a:lnTo>
                      <a:pt x="6" y="80"/>
                    </a:lnTo>
                    <a:lnTo>
                      <a:pt x="4" y="62"/>
                    </a:lnTo>
                    <a:lnTo>
                      <a:pt x="0" y="70"/>
                    </a:lnTo>
                    <a:lnTo>
                      <a:pt x="2" y="77"/>
                    </a:lnTo>
                    <a:lnTo>
                      <a:pt x="9" y="80"/>
                    </a:lnTo>
                    <a:lnTo>
                      <a:pt x="17" y="78"/>
                    </a:lnTo>
                    <a:lnTo>
                      <a:pt x="15" y="59"/>
                    </a:lnTo>
                    <a:close/>
                  </a:path>
                </a:pathLst>
              </a:custGeom>
              <a:solidFill>
                <a:srgbClr val="000000"/>
              </a:solidFill>
              <a:ln w="9525">
                <a:noFill/>
                <a:round/>
              </a:ln>
            </p:spPr>
            <p:txBody>
              <a:bodyPr/>
              <a:lstStyle/>
              <a:p>
                <a:endParaRPr lang="zh-CN" altLang="en-US"/>
              </a:p>
            </p:txBody>
          </p:sp>
          <p:sp>
            <p:nvSpPr>
              <p:cNvPr id="17436" name="Freeform 734"/>
              <p:cNvSpPr/>
              <p:nvPr/>
            </p:nvSpPr>
            <p:spPr bwMode="auto">
              <a:xfrm>
                <a:off x="3690" y="3532"/>
                <a:ext cx="23" cy="18"/>
              </a:xfrm>
              <a:custGeom>
                <a:avLst/>
                <a:gdLst>
                  <a:gd name="T0" fmla="*/ 0 w 47"/>
                  <a:gd name="T1" fmla="*/ 0 h 37"/>
                  <a:gd name="T2" fmla="*/ 0 w 47"/>
                  <a:gd name="T3" fmla="*/ 0 h 37"/>
                  <a:gd name="T4" fmla="*/ 0 w 47"/>
                  <a:gd name="T5" fmla="*/ 0 h 37"/>
                  <a:gd name="T6" fmla="*/ 0 w 47"/>
                  <a:gd name="T7" fmla="*/ 0 h 37"/>
                  <a:gd name="T8" fmla="*/ 0 w 47"/>
                  <a:gd name="T9" fmla="*/ 0 h 37"/>
                  <a:gd name="T10" fmla="*/ 0 w 47"/>
                  <a:gd name="T11" fmla="*/ 0 h 37"/>
                  <a:gd name="T12" fmla="*/ 0 60000 65536"/>
                  <a:gd name="T13" fmla="*/ 0 60000 65536"/>
                  <a:gd name="T14" fmla="*/ 0 60000 65536"/>
                  <a:gd name="T15" fmla="*/ 0 60000 65536"/>
                  <a:gd name="T16" fmla="*/ 0 60000 65536"/>
                  <a:gd name="T17" fmla="*/ 0 60000 65536"/>
                  <a:gd name="T18" fmla="*/ 0 w 47"/>
                  <a:gd name="T19" fmla="*/ 0 h 37"/>
                  <a:gd name="T20" fmla="*/ 47 w 47"/>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47" h="37">
                    <a:moveTo>
                      <a:pt x="42" y="27"/>
                    </a:moveTo>
                    <a:lnTo>
                      <a:pt x="47" y="16"/>
                    </a:lnTo>
                    <a:lnTo>
                      <a:pt x="9" y="0"/>
                    </a:lnTo>
                    <a:lnTo>
                      <a:pt x="0" y="21"/>
                    </a:lnTo>
                    <a:lnTo>
                      <a:pt x="37" y="37"/>
                    </a:lnTo>
                    <a:lnTo>
                      <a:pt x="42" y="27"/>
                    </a:lnTo>
                    <a:close/>
                  </a:path>
                </a:pathLst>
              </a:custGeom>
              <a:solidFill>
                <a:srgbClr val="000000"/>
              </a:solidFill>
              <a:ln w="9525">
                <a:noFill/>
                <a:round/>
              </a:ln>
            </p:spPr>
            <p:txBody>
              <a:bodyPr/>
              <a:lstStyle/>
              <a:p>
                <a:endParaRPr lang="zh-CN" altLang="en-US"/>
              </a:p>
            </p:txBody>
          </p:sp>
          <p:sp>
            <p:nvSpPr>
              <p:cNvPr id="17437" name="Freeform 735"/>
              <p:cNvSpPr/>
              <p:nvPr/>
            </p:nvSpPr>
            <p:spPr bwMode="auto">
              <a:xfrm>
                <a:off x="3709" y="3540"/>
                <a:ext cx="8" cy="10"/>
              </a:xfrm>
              <a:custGeom>
                <a:avLst/>
                <a:gdLst>
                  <a:gd name="T0" fmla="*/ 0 w 16"/>
                  <a:gd name="T1" fmla="*/ 0 h 21"/>
                  <a:gd name="T2" fmla="*/ 1 w 16"/>
                  <a:gd name="T3" fmla="*/ 0 h 21"/>
                  <a:gd name="T4" fmla="*/ 1 w 16"/>
                  <a:gd name="T5" fmla="*/ 0 h 21"/>
                  <a:gd name="T6" fmla="*/ 1 w 16"/>
                  <a:gd name="T7" fmla="*/ 0 h 21"/>
                  <a:gd name="T8" fmla="*/ 1 w 16"/>
                  <a:gd name="T9" fmla="*/ 0 h 21"/>
                  <a:gd name="T10" fmla="*/ 0 w 16"/>
                  <a:gd name="T11" fmla="*/ 0 h 21"/>
                  <a:gd name="T12" fmla="*/ 0 60000 65536"/>
                  <a:gd name="T13" fmla="*/ 0 60000 65536"/>
                  <a:gd name="T14" fmla="*/ 0 60000 65536"/>
                  <a:gd name="T15" fmla="*/ 0 60000 65536"/>
                  <a:gd name="T16" fmla="*/ 0 60000 65536"/>
                  <a:gd name="T17" fmla="*/ 0 60000 65536"/>
                  <a:gd name="T18" fmla="*/ 0 w 16"/>
                  <a:gd name="T19" fmla="*/ 0 h 21"/>
                  <a:gd name="T20" fmla="*/ 16 w 16"/>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6" h="21">
                    <a:moveTo>
                      <a:pt x="0" y="21"/>
                    </a:moveTo>
                    <a:lnTo>
                      <a:pt x="10" y="21"/>
                    </a:lnTo>
                    <a:lnTo>
                      <a:pt x="15" y="15"/>
                    </a:lnTo>
                    <a:lnTo>
                      <a:pt x="16" y="7"/>
                    </a:lnTo>
                    <a:lnTo>
                      <a:pt x="10" y="0"/>
                    </a:lnTo>
                    <a:lnTo>
                      <a:pt x="0" y="21"/>
                    </a:lnTo>
                    <a:close/>
                  </a:path>
                </a:pathLst>
              </a:custGeom>
              <a:solidFill>
                <a:srgbClr val="000000"/>
              </a:solidFill>
              <a:ln w="9525">
                <a:noFill/>
                <a:round/>
              </a:ln>
            </p:spPr>
            <p:txBody>
              <a:bodyPr/>
              <a:lstStyle/>
              <a:p>
                <a:endParaRPr lang="zh-CN" altLang="en-US"/>
              </a:p>
            </p:txBody>
          </p:sp>
          <p:sp>
            <p:nvSpPr>
              <p:cNvPr id="17438" name="Freeform 744"/>
              <p:cNvSpPr/>
              <p:nvPr/>
            </p:nvSpPr>
            <p:spPr bwMode="auto">
              <a:xfrm>
                <a:off x="3419" y="2737"/>
                <a:ext cx="564" cy="227"/>
              </a:xfrm>
              <a:custGeom>
                <a:avLst/>
                <a:gdLst>
                  <a:gd name="T0" fmla="*/ 1 w 1128"/>
                  <a:gd name="T1" fmla="*/ 1 h 453"/>
                  <a:gd name="T2" fmla="*/ 1 w 1128"/>
                  <a:gd name="T3" fmla="*/ 1 h 453"/>
                  <a:gd name="T4" fmla="*/ 1 w 1128"/>
                  <a:gd name="T5" fmla="*/ 1 h 453"/>
                  <a:gd name="T6" fmla="*/ 0 w 1128"/>
                  <a:gd name="T7" fmla="*/ 1 h 453"/>
                  <a:gd name="T8" fmla="*/ 1 w 1128"/>
                  <a:gd name="T9" fmla="*/ 1 h 453"/>
                  <a:gd name="T10" fmla="*/ 1 w 1128"/>
                  <a:gd name="T11" fmla="*/ 1 h 453"/>
                  <a:gd name="T12" fmla="*/ 1 w 1128"/>
                  <a:gd name="T13" fmla="*/ 0 h 453"/>
                  <a:gd name="T14" fmla="*/ 1 w 1128"/>
                  <a:gd name="T15" fmla="*/ 1 h 453"/>
                  <a:gd name="T16" fmla="*/ 0 60000 65536"/>
                  <a:gd name="T17" fmla="*/ 0 60000 65536"/>
                  <a:gd name="T18" fmla="*/ 0 60000 65536"/>
                  <a:gd name="T19" fmla="*/ 0 60000 65536"/>
                  <a:gd name="T20" fmla="*/ 0 60000 65536"/>
                  <a:gd name="T21" fmla="*/ 0 60000 65536"/>
                  <a:gd name="T22" fmla="*/ 0 60000 65536"/>
                  <a:gd name="T23" fmla="*/ 0 60000 65536"/>
                  <a:gd name="T24" fmla="*/ 0 w 1128"/>
                  <a:gd name="T25" fmla="*/ 0 h 453"/>
                  <a:gd name="T26" fmla="*/ 1128 w 1128"/>
                  <a:gd name="T27" fmla="*/ 453 h 4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8" h="453">
                    <a:moveTo>
                      <a:pt x="1128" y="304"/>
                    </a:moveTo>
                    <a:lnTo>
                      <a:pt x="656" y="453"/>
                    </a:lnTo>
                    <a:lnTo>
                      <a:pt x="682" y="304"/>
                    </a:lnTo>
                    <a:lnTo>
                      <a:pt x="0" y="184"/>
                    </a:lnTo>
                    <a:lnTo>
                      <a:pt x="25" y="34"/>
                    </a:lnTo>
                    <a:lnTo>
                      <a:pt x="708" y="151"/>
                    </a:lnTo>
                    <a:lnTo>
                      <a:pt x="733" y="0"/>
                    </a:lnTo>
                    <a:lnTo>
                      <a:pt x="1128" y="304"/>
                    </a:lnTo>
                    <a:close/>
                  </a:path>
                </a:pathLst>
              </a:custGeom>
              <a:solidFill>
                <a:srgbClr val="FF0000"/>
              </a:solidFill>
              <a:ln w="9525">
                <a:noFill/>
                <a:round/>
              </a:ln>
            </p:spPr>
            <p:txBody>
              <a:bodyPr/>
              <a:lstStyle/>
              <a:p>
                <a:endParaRPr lang="zh-CN" altLang="en-US"/>
              </a:p>
            </p:txBody>
          </p:sp>
          <p:sp>
            <p:nvSpPr>
              <p:cNvPr id="17439" name="Freeform 745"/>
              <p:cNvSpPr/>
              <p:nvPr/>
            </p:nvSpPr>
            <p:spPr bwMode="auto">
              <a:xfrm>
                <a:off x="3741" y="2884"/>
                <a:ext cx="244" cy="85"/>
              </a:xfrm>
              <a:custGeom>
                <a:avLst/>
                <a:gdLst>
                  <a:gd name="T0" fmla="*/ 0 w 487"/>
                  <a:gd name="T1" fmla="*/ 1 h 170"/>
                  <a:gd name="T2" fmla="*/ 1 w 487"/>
                  <a:gd name="T3" fmla="*/ 1 h 170"/>
                  <a:gd name="T4" fmla="*/ 1 w 487"/>
                  <a:gd name="T5" fmla="*/ 1 h 170"/>
                  <a:gd name="T6" fmla="*/ 1 w 487"/>
                  <a:gd name="T7" fmla="*/ 0 h 170"/>
                  <a:gd name="T8" fmla="*/ 1 w 487"/>
                  <a:gd name="T9" fmla="*/ 1 h 170"/>
                  <a:gd name="T10" fmla="*/ 1 w 487"/>
                  <a:gd name="T11" fmla="*/ 1 h 170"/>
                  <a:gd name="T12" fmla="*/ 1 w 487"/>
                  <a:gd name="T13" fmla="*/ 1 h 170"/>
                  <a:gd name="T14" fmla="*/ 1 w 487"/>
                  <a:gd name="T15" fmla="*/ 1 h 170"/>
                  <a:gd name="T16" fmla="*/ 1 w 487"/>
                  <a:gd name="T17" fmla="*/ 1 h 170"/>
                  <a:gd name="T18" fmla="*/ 1 w 487"/>
                  <a:gd name="T19" fmla="*/ 1 h 170"/>
                  <a:gd name="T20" fmla="*/ 1 w 487"/>
                  <a:gd name="T21" fmla="*/ 1 h 170"/>
                  <a:gd name="T22" fmla="*/ 0 w 487"/>
                  <a:gd name="T23" fmla="*/ 1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7"/>
                  <a:gd name="T37" fmla="*/ 0 h 170"/>
                  <a:gd name="T38" fmla="*/ 487 w 487"/>
                  <a:gd name="T39" fmla="*/ 170 h 1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7" h="170">
                    <a:moveTo>
                      <a:pt x="0" y="157"/>
                    </a:moveTo>
                    <a:lnTo>
                      <a:pt x="15" y="170"/>
                    </a:lnTo>
                    <a:lnTo>
                      <a:pt x="487" y="20"/>
                    </a:lnTo>
                    <a:lnTo>
                      <a:pt x="480" y="0"/>
                    </a:lnTo>
                    <a:lnTo>
                      <a:pt x="8" y="149"/>
                    </a:lnTo>
                    <a:lnTo>
                      <a:pt x="23" y="162"/>
                    </a:lnTo>
                    <a:lnTo>
                      <a:pt x="8" y="149"/>
                    </a:lnTo>
                    <a:lnTo>
                      <a:pt x="2" y="155"/>
                    </a:lnTo>
                    <a:lnTo>
                      <a:pt x="2" y="163"/>
                    </a:lnTo>
                    <a:lnTo>
                      <a:pt x="6" y="169"/>
                    </a:lnTo>
                    <a:lnTo>
                      <a:pt x="15" y="170"/>
                    </a:lnTo>
                    <a:lnTo>
                      <a:pt x="0" y="157"/>
                    </a:lnTo>
                    <a:close/>
                  </a:path>
                </a:pathLst>
              </a:custGeom>
              <a:solidFill>
                <a:srgbClr val="000000"/>
              </a:solidFill>
              <a:ln w="9525">
                <a:noFill/>
                <a:round/>
              </a:ln>
            </p:spPr>
            <p:txBody>
              <a:bodyPr/>
              <a:lstStyle/>
              <a:p>
                <a:endParaRPr lang="zh-CN" altLang="en-US"/>
              </a:p>
            </p:txBody>
          </p:sp>
          <p:sp>
            <p:nvSpPr>
              <p:cNvPr id="17440" name="Freeform 746"/>
              <p:cNvSpPr/>
              <p:nvPr/>
            </p:nvSpPr>
            <p:spPr bwMode="auto">
              <a:xfrm>
                <a:off x="3741" y="2883"/>
                <a:ext cx="25" cy="82"/>
              </a:xfrm>
              <a:custGeom>
                <a:avLst/>
                <a:gdLst>
                  <a:gd name="T0" fmla="*/ 1 w 49"/>
                  <a:gd name="T1" fmla="*/ 1 h 164"/>
                  <a:gd name="T2" fmla="*/ 1 w 49"/>
                  <a:gd name="T3" fmla="*/ 1 h 164"/>
                  <a:gd name="T4" fmla="*/ 0 w 49"/>
                  <a:gd name="T5" fmla="*/ 1 h 164"/>
                  <a:gd name="T6" fmla="*/ 1 w 49"/>
                  <a:gd name="T7" fmla="*/ 1 h 164"/>
                  <a:gd name="T8" fmla="*/ 1 w 49"/>
                  <a:gd name="T9" fmla="*/ 1 h 164"/>
                  <a:gd name="T10" fmla="*/ 1 w 49"/>
                  <a:gd name="T11" fmla="*/ 0 h 164"/>
                  <a:gd name="T12" fmla="*/ 1 w 49"/>
                  <a:gd name="T13" fmla="*/ 1 h 164"/>
                  <a:gd name="T14" fmla="*/ 1 w 49"/>
                  <a:gd name="T15" fmla="*/ 1 h 164"/>
                  <a:gd name="T16" fmla="*/ 1 w 49"/>
                  <a:gd name="T17" fmla="*/ 0 h 164"/>
                  <a:gd name="T18" fmla="*/ 1 w 49"/>
                  <a:gd name="T19" fmla="*/ 1 h 164"/>
                  <a:gd name="T20" fmla="*/ 1 w 49"/>
                  <a:gd name="T21" fmla="*/ 1 h 164"/>
                  <a:gd name="T22" fmla="*/ 1 w 49"/>
                  <a:gd name="T23" fmla="*/ 1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9"/>
                  <a:gd name="T37" fmla="*/ 0 h 164"/>
                  <a:gd name="T38" fmla="*/ 49 w 4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9" h="164">
                    <a:moveTo>
                      <a:pt x="36" y="23"/>
                    </a:moveTo>
                    <a:lnTo>
                      <a:pt x="27" y="10"/>
                    </a:lnTo>
                    <a:lnTo>
                      <a:pt x="0" y="159"/>
                    </a:lnTo>
                    <a:lnTo>
                      <a:pt x="23" y="164"/>
                    </a:lnTo>
                    <a:lnTo>
                      <a:pt x="49" y="14"/>
                    </a:lnTo>
                    <a:lnTo>
                      <a:pt x="40" y="0"/>
                    </a:lnTo>
                    <a:lnTo>
                      <a:pt x="49" y="14"/>
                    </a:lnTo>
                    <a:lnTo>
                      <a:pt x="47" y="5"/>
                    </a:lnTo>
                    <a:lnTo>
                      <a:pt x="40" y="0"/>
                    </a:lnTo>
                    <a:lnTo>
                      <a:pt x="31" y="2"/>
                    </a:lnTo>
                    <a:lnTo>
                      <a:pt x="27" y="10"/>
                    </a:lnTo>
                    <a:lnTo>
                      <a:pt x="36" y="23"/>
                    </a:lnTo>
                    <a:close/>
                  </a:path>
                </a:pathLst>
              </a:custGeom>
              <a:solidFill>
                <a:srgbClr val="000000"/>
              </a:solidFill>
              <a:ln w="9525">
                <a:noFill/>
                <a:round/>
              </a:ln>
            </p:spPr>
            <p:txBody>
              <a:bodyPr/>
              <a:lstStyle/>
              <a:p>
                <a:endParaRPr lang="zh-CN" altLang="en-US"/>
              </a:p>
            </p:txBody>
          </p:sp>
          <p:sp>
            <p:nvSpPr>
              <p:cNvPr id="17441" name="Freeform 747"/>
              <p:cNvSpPr/>
              <p:nvPr/>
            </p:nvSpPr>
            <p:spPr bwMode="auto">
              <a:xfrm>
                <a:off x="3413" y="2823"/>
                <a:ext cx="348" cy="72"/>
              </a:xfrm>
              <a:custGeom>
                <a:avLst/>
                <a:gdLst>
                  <a:gd name="T0" fmla="*/ 0 w 695"/>
                  <a:gd name="T1" fmla="*/ 1 h 142"/>
                  <a:gd name="T2" fmla="*/ 1 w 695"/>
                  <a:gd name="T3" fmla="*/ 1 h 142"/>
                  <a:gd name="T4" fmla="*/ 1 w 695"/>
                  <a:gd name="T5" fmla="*/ 1 h 142"/>
                  <a:gd name="T6" fmla="*/ 1 w 695"/>
                  <a:gd name="T7" fmla="*/ 1 h 142"/>
                  <a:gd name="T8" fmla="*/ 1 w 695"/>
                  <a:gd name="T9" fmla="*/ 0 h 142"/>
                  <a:gd name="T10" fmla="*/ 1 w 695"/>
                  <a:gd name="T11" fmla="*/ 1 h 142"/>
                  <a:gd name="T12" fmla="*/ 1 w 695"/>
                  <a:gd name="T13" fmla="*/ 0 h 142"/>
                  <a:gd name="T14" fmla="*/ 1 w 695"/>
                  <a:gd name="T15" fmla="*/ 1 h 142"/>
                  <a:gd name="T16" fmla="*/ 0 w 695"/>
                  <a:gd name="T17" fmla="*/ 1 h 142"/>
                  <a:gd name="T18" fmla="*/ 1 w 695"/>
                  <a:gd name="T19" fmla="*/ 1 h 142"/>
                  <a:gd name="T20" fmla="*/ 1 w 695"/>
                  <a:gd name="T21" fmla="*/ 1 h 142"/>
                  <a:gd name="T22" fmla="*/ 0 w 695"/>
                  <a:gd name="T23" fmla="*/ 1 h 1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95"/>
                  <a:gd name="T37" fmla="*/ 0 h 142"/>
                  <a:gd name="T38" fmla="*/ 695 w 695"/>
                  <a:gd name="T39" fmla="*/ 142 h 1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95" h="142">
                    <a:moveTo>
                      <a:pt x="0" y="9"/>
                    </a:moveTo>
                    <a:lnTo>
                      <a:pt x="9" y="23"/>
                    </a:lnTo>
                    <a:lnTo>
                      <a:pt x="691" y="142"/>
                    </a:lnTo>
                    <a:lnTo>
                      <a:pt x="695" y="119"/>
                    </a:lnTo>
                    <a:lnTo>
                      <a:pt x="14" y="0"/>
                    </a:lnTo>
                    <a:lnTo>
                      <a:pt x="23" y="14"/>
                    </a:lnTo>
                    <a:lnTo>
                      <a:pt x="14" y="0"/>
                    </a:lnTo>
                    <a:lnTo>
                      <a:pt x="5" y="2"/>
                    </a:lnTo>
                    <a:lnTo>
                      <a:pt x="0" y="9"/>
                    </a:lnTo>
                    <a:lnTo>
                      <a:pt x="1" y="18"/>
                    </a:lnTo>
                    <a:lnTo>
                      <a:pt x="9" y="23"/>
                    </a:lnTo>
                    <a:lnTo>
                      <a:pt x="0" y="9"/>
                    </a:lnTo>
                    <a:close/>
                  </a:path>
                </a:pathLst>
              </a:custGeom>
              <a:solidFill>
                <a:srgbClr val="000000"/>
              </a:solidFill>
              <a:ln w="9525">
                <a:noFill/>
                <a:round/>
              </a:ln>
            </p:spPr>
            <p:txBody>
              <a:bodyPr/>
              <a:lstStyle/>
              <a:p>
                <a:endParaRPr lang="zh-CN" altLang="en-US"/>
              </a:p>
            </p:txBody>
          </p:sp>
          <p:sp>
            <p:nvSpPr>
              <p:cNvPr id="17442" name="Freeform 748"/>
              <p:cNvSpPr/>
              <p:nvPr/>
            </p:nvSpPr>
            <p:spPr bwMode="auto">
              <a:xfrm>
                <a:off x="3413" y="2748"/>
                <a:ext cx="24" cy="82"/>
              </a:xfrm>
              <a:custGeom>
                <a:avLst/>
                <a:gdLst>
                  <a:gd name="T0" fmla="*/ 1 w 48"/>
                  <a:gd name="T1" fmla="*/ 0 h 165"/>
                  <a:gd name="T2" fmla="*/ 1 w 48"/>
                  <a:gd name="T3" fmla="*/ 0 h 165"/>
                  <a:gd name="T4" fmla="*/ 0 w 48"/>
                  <a:gd name="T5" fmla="*/ 0 h 165"/>
                  <a:gd name="T6" fmla="*/ 1 w 48"/>
                  <a:gd name="T7" fmla="*/ 0 h 165"/>
                  <a:gd name="T8" fmla="*/ 1 w 48"/>
                  <a:gd name="T9" fmla="*/ 0 h 165"/>
                  <a:gd name="T10" fmla="*/ 1 w 48"/>
                  <a:gd name="T11" fmla="*/ 0 h 165"/>
                  <a:gd name="T12" fmla="*/ 1 w 48"/>
                  <a:gd name="T13" fmla="*/ 0 h 165"/>
                  <a:gd name="T14" fmla="*/ 1 w 48"/>
                  <a:gd name="T15" fmla="*/ 0 h 165"/>
                  <a:gd name="T16" fmla="*/ 1 w 48"/>
                  <a:gd name="T17" fmla="*/ 0 h 165"/>
                  <a:gd name="T18" fmla="*/ 1 w 48"/>
                  <a:gd name="T19" fmla="*/ 0 h 165"/>
                  <a:gd name="T20" fmla="*/ 1 w 48"/>
                  <a:gd name="T21" fmla="*/ 0 h 165"/>
                  <a:gd name="T22" fmla="*/ 1 w 48"/>
                  <a:gd name="T23" fmla="*/ 0 h 1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65"/>
                  <a:gd name="T38" fmla="*/ 48 w 48"/>
                  <a:gd name="T39" fmla="*/ 165 h 16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65">
                    <a:moveTo>
                      <a:pt x="39" y="0"/>
                    </a:moveTo>
                    <a:lnTo>
                      <a:pt x="25" y="9"/>
                    </a:lnTo>
                    <a:lnTo>
                      <a:pt x="0" y="160"/>
                    </a:lnTo>
                    <a:lnTo>
                      <a:pt x="23" y="165"/>
                    </a:lnTo>
                    <a:lnTo>
                      <a:pt x="48" y="14"/>
                    </a:lnTo>
                    <a:lnTo>
                      <a:pt x="34" y="23"/>
                    </a:lnTo>
                    <a:lnTo>
                      <a:pt x="48" y="14"/>
                    </a:lnTo>
                    <a:lnTo>
                      <a:pt x="46" y="5"/>
                    </a:lnTo>
                    <a:lnTo>
                      <a:pt x="39" y="0"/>
                    </a:lnTo>
                    <a:lnTo>
                      <a:pt x="30" y="1"/>
                    </a:lnTo>
                    <a:lnTo>
                      <a:pt x="25" y="9"/>
                    </a:lnTo>
                    <a:lnTo>
                      <a:pt x="39" y="0"/>
                    </a:lnTo>
                    <a:close/>
                  </a:path>
                </a:pathLst>
              </a:custGeom>
              <a:solidFill>
                <a:srgbClr val="000000"/>
              </a:solidFill>
              <a:ln w="9525">
                <a:noFill/>
                <a:round/>
              </a:ln>
            </p:spPr>
            <p:txBody>
              <a:bodyPr/>
              <a:lstStyle/>
              <a:p>
                <a:endParaRPr lang="zh-CN" altLang="en-US"/>
              </a:p>
            </p:txBody>
          </p:sp>
          <p:sp>
            <p:nvSpPr>
              <p:cNvPr id="17443" name="Freeform 749"/>
              <p:cNvSpPr/>
              <p:nvPr/>
            </p:nvSpPr>
            <p:spPr bwMode="auto">
              <a:xfrm>
                <a:off x="3431" y="2748"/>
                <a:ext cx="348" cy="70"/>
              </a:xfrm>
              <a:custGeom>
                <a:avLst/>
                <a:gdLst>
                  <a:gd name="T0" fmla="*/ 0 w 697"/>
                  <a:gd name="T1" fmla="*/ 0 h 141"/>
                  <a:gd name="T2" fmla="*/ 0 w 697"/>
                  <a:gd name="T3" fmla="*/ 0 h 141"/>
                  <a:gd name="T4" fmla="*/ 0 w 697"/>
                  <a:gd name="T5" fmla="*/ 0 h 141"/>
                  <a:gd name="T6" fmla="*/ 0 w 697"/>
                  <a:gd name="T7" fmla="*/ 0 h 141"/>
                  <a:gd name="T8" fmla="*/ 0 w 697"/>
                  <a:gd name="T9" fmla="*/ 0 h 141"/>
                  <a:gd name="T10" fmla="*/ 0 w 697"/>
                  <a:gd name="T11" fmla="*/ 0 h 141"/>
                  <a:gd name="T12" fmla="*/ 0 w 697"/>
                  <a:gd name="T13" fmla="*/ 0 h 141"/>
                  <a:gd name="T14" fmla="*/ 0 w 697"/>
                  <a:gd name="T15" fmla="*/ 0 h 141"/>
                  <a:gd name="T16" fmla="*/ 0 w 697"/>
                  <a:gd name="T17" fmla="*/ 0 h 141"/>
                  <a:gd name="T18" fmla="*/ 0 w 697"/>
                  <a:gd name="T19" fmla="*/ 0 h 141"/>
                  <a:gd name="T20" fmla="*/ 0 w 697"/>
                  <a:gd name="T21" fmla="*/ 0 h 141"/>
                  <a:gd name="T22" fmla="*/ 0 w 697"/>
                  <a:gd name="T23" fmla="*/ 0 h 1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97"/>
                  <a:gd name="T37" fmla="*/ 0 h 141"/>
                  <a:gd name="T38" fmla="*/ 697 w 697"/>
                  <a:gd name="T39" fmla="*/ 141 h 1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97" h="141">
                    <a:moveTo>
                      <a:pt x="674" y="127"/>
                    </a:moveTo>
                    <a:lnTo>
                      <a:pt x="688" y="118"/>
                    </a:lnTo>
                    <a:lnTo>
                      <a:pt x="5" y="0"/>
                    </a:lnTo>
                    <a:lnTo>
                      <a:pt x="0" y="23"/>
                    </a:lnTo>
                    <a:lnTo>
                      <a:pt x="683" y="141"/>
                    </a:lnTo>
                    <a:lnTo>
                      <a:pt x="697" y="131"/>
                    </a:lnTo>
                    <a:lnTo>
                      <a:pt x="683" y="141"/>
                    </a:lnTo>
                    <a:lnTo>
                      <a:pt x="692" y="138"/>
                    </a:lnTo>
                    <a:lnTo>
                      <a:pt x="697" y="130"/>
                    </a:lnTo>
                    <a:lnTo>
                      <a:pt x="696" y="122"/>
                    </a:lnTo>
                    <a:lnTo>
                      <a:pt x="688" y="118"/>
                    </a:lnTo>
                    <a:lnTo>
                      <a:pt x="674" y="127"/>
                    </a:lnTo>
                    <a:close/>
                  </a:path>
                </a:pathLst>
              </a:custGeom>
              <a:solidFill>
                <a:srgbClr val="000000"/>
              </a:solidFill>
              <a:ln w="9525">
                <a:noFill/>
                <a:round/>
              </a:ln>
            </p:spPr>
            <p:txBody>
              <a:bodyPr/>
              <a:lstStyle/>
              <a:p>
                <a:endParaRPr lang="zh-CN" altLang="en-US"/>
              </a:p>
            </p:txBody>
          </p:sp>
          <p:sp>
            <p:nvSpPr>
              <p:cNvPr id="17444" name="Freeform 750"/>
              <p:cNvSpPr/>
              <p:nvPr/>
            </p:nvSpPr>
            <p:spPr bwMode="auto">
              <a:xfrm>
                <a:off x="3767" y="2731"/>
                <a:ext cx="24" cy="83"/>
              </a:xfrm>
              <a:custGeom>
                <a:avLst/>
                <a:gdLst>
                  <a:gd name="T0" fmla="*/ 1 w 48"/>
                  <a:gd name="T1" fmla="*/ 1 h 164"/>
                  <a:gd name="T2" fmla="*/ 1 w 48"/>
                  <a:gd name="T3" fmla="*/ 1 h 164"/>
                  <a:gd name="T4" fmla="*/ 0 w 48"/>
                  <a:gd name="T5" fmla="*/ 1 h 164"/>
                  <a:gd name="T6" fmla="*/ 1 w 48"/>
                  <a:gd name="T7" fmla="*/ 1 h 164"/>
                  <a:gd name="T8" fmla="*/ 1 w 48"/>
                  <a:gd name="T9" fmla="*/ 1 h 164"/>
                  <a:gd name="T10" fmla="*/ 1 w 48"/>
                  <a:gd name="T11" fmla="*/ 1 h 164"/>
                  <a:gd name="T12" fmla="*/ 1 w 48"/>
                  <a:gd name="T13" fmla="*/ 1 h 164"/>
                  <a:gd name="T14" fmla="*/ 1 w 48"/>
                  <a:gd name="T15" fmla="*/ 1 h 164"/>
                  <a:gd name="T16" fmla="*/ 1 w 48"/>
                  <a:gd name="T17" fmla="*/ 0 h 164"/>
                  <a:gd name="T18" fmla="*/ 1 w 48"/>
                  <a:gd name="T19" fmla="*/ 1 h 164"/>
                  <a:gd name="T20" fmla="*/ 1 w 48"/>
                  <a:gd name="T21" fmla="*/ 1 h 164"/>
                  <a:gd name="T22" fmla="*/ 1 w 48"/>
                  <a:gd name="T23" fmla="*/ 1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64"/>
                  <a:gd name="T38" fmla="*/ 48 w 48"/>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64">
                    <a:moveTo>
                      <a:pt x="43" y="2"/>
                    </a:moveTo>
                    <a:lnTo>
                      <a:pt x="25" y="9"/>
                    </a:lnTo>
                    <a:lnTo>
                      <a:pt x="0" y="160"/>
                    </a:lnTo>
                    <a:lnTo>
                      <a:pt x="23" y="164"/>
                    </a:lnTo>
                    <a:lnTo>
                      <a:pt x="48" y="14"/>
                    </a:lnTo>
                    <a:lnTo>
                      <a:pt x="30" y="21"/>
                    </a:lnTo>
                    <a:lnTo>
                      <a:pt x="48" y="14"/>
                    </a:lnTo>
                    <a:lnTo>
                      <a:pt x="46" y="5"/>
                    </a:lnTo>
                    <a:lnTo>
                      <a:pt x="39" y="0"/>
                    </a:lnTo>
                    <a:lnTo>
                      <a:pt x="30" y="1"/>
                    </a:lnTo>
                    <a:lnTo>
                      <a:pt x="25" y="9"/>
                    </a:lnTo>
                    <a:lnTo>
                      <a:pt x="43" y="2"/>
                    </a:lnTo>
                    <a:close/>
                  </a:path>
                </a:pathLst>
              </a:custGeom>
              <a:solidFill>
                <a:srgbClr val="000000"/>
              </a:solidFill>
              <a:ln w="9525">
                <a:noFill/>
                <a:round/>
              </a:ln>
            </p:spPr>
            <p:txBody>
              <a:bodyPr/>
              <a:lstStyle/>
              <a:p>
                <a:endParaRPr lang="zh-CN" altLang="en-US"/>
              </a:p>
            </p:txBody>
          </p:sp>
          <p:sp>
            <p:nvSpPr>
              <p:cNvPr id="17445" name="Freeform 751"/>
              <p:cNvSpPr/>
              <p:nvPr/>
            </p:nvSpPr>
            <p:spPr bwMode="auto">
              <a:xfrm>
                <a:off x="3782" y="2733"/>
                <a:ext cx="207" cy="162"/>
              </a:xfrm>
              <a:custGeom>
                <a:avLst/>
                <a:gdLst>
                  <a:gd name="T0" fmla="*/ 1 w 412"/>
                  <a:gd name="T1" fmla="*/ 1 h 324"/>
                  <a:gd name="T2" fmla="*/ 1 w 412"/>
                  <a:gd name="T3" fmla="*/ 1 h 324"/>
                  <a:gd name="T4" fmla="*/ 1 w 412"/>
                  <a:gd name="T5" fmla="*/ 0 h 324"/>
                  <a:gd name="T6" fmla="*/ 0 w 412"/>
                  <a:gd name="T7" fmla="*/ 1 h 324"/>
                  <a:gd name="T8" fmla="*/ 1 w 412"/>
                  <a:gd name="T9" fmla="*/ 1 h 324"/>
                  <a:gd name="T10" fmla="*/ 1 w 412"/>
                  <a:gd name="T11" fmla="*/ 1 h 324"/>
                  <a:gd name="T12" fmla="*/ 1 w 412"/>
                  <a:gd name="T13" fmla="*/ 1 h 324"/>
                  <a:gd name="T14" fmla="*/ 1 w 412"/>
                  <a:gd name="T15" fmla="*/ 1 h 324"/>
                  <a:gd name="T16" fmla="*/ 1 w 412"/>
                  <a:gd name="T17" fmla="*/ 1 h 324"/>
                  <a:gd name="T18" fmla="*/ 1 w 412"/>
                  <a:gd name="T19" fmla="*/ 1 h 324"/>
                  <a:gd name="T20" fmla="*/ 1 w 412"/>
                  <a:gd name="T21" fmla="*/ 1 h 324"/>
                  <a:gd name="T22" fmla="*/ 1 w 412"/>
                  <a:gd name="T23" fmla="*/ 1 h 3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2"/>
                  <a:gd name="T37" fmla="*/ 0 h 324"/>
                  <a:gd name="T38" fmla="*/ 412 w 412"/>
                  <a:gd name="T39" fmla="*/ 324 h 3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2" h="324">
                    <a:moveTo>
                      <a:pt x="404" y="323"/>
                    </a:moveTo>
                    <a:lnTo>
                      <a:pt x="408" y="304"/>
                    </a:lnTo>
                    <a:lnTo>
                      <a:pt x="13" y="0"/>
                    </a:lnTo>
                    <a:lnTo>
                      <a:pt x="0" y="19"/>
                    </a:lnTo>
                    <a:lnTo>
                      <a:pt x="394" y="322"/>
                    </a:lnTo>
                    <a:lnTo>
                      <a:pt x="397" y="303"/>
                    </a:lnTo>
                    <a:lnTo>
                      <a:pt x="394" y="322"/>
                    </a:lnTo>
                    <a:lnTo>
                      <a:pt x="403" y="324"/>
                    </a:lnTo>
                    <a:lnTo>
                      <a:pt x="410" y="320"/>
                    </a:lnTo>
                    <a:lnTo>
                      <a:pt x="412" y="312"/>
                    </a:lnTo>
                    <a:lnTo>
                      <a:pt x="408" y="304"/>
                    </a:lnTo>
                    <a:lnTo>
                      <a:pt x="404" y="323"/>
                    </a:lnTo>
                    <a:close/>
                  </a:path>
                </a:pathLst>
              </a:custGeom>
              <a:solidFill>
                <a:srgbClr val="000000"/>
              </a:solidFill>
              <a:ln w="9525">
                <a:noFill/>
                <a:round/>
              </a:ln>
            </p:spPr>
            <p:txBody>
              <a:bodyPr/>
              <a:lstStyle/>
              <a:p>
                <a:endParaRPr lang="zh-CN" altLang="en-US"/>
              </a:p>
            </p:txBody>
          </p:sp>
          <p:sp>
            <p:nvSpPr>
              <p:cNvPr id="17446" name="Freeform 764"/>
              <p:cNvSpPr/>
              <p:nvPr/>
            </p:nvSpPr>
            <p:spPr bwMode="auto">
              <a:xfrm>
                <a:off x="3256" y="1803"/>
                <a:ext cx="769" cy="774"/>
              </a:xfrm>
              <a:custGeom>
                <a:avLst/>
                <a:gdLst>
                  <a:gd name="T0" fmla="*/ 1 w 1538"/>
                  <a:gd name="T1" fmla="*/ 0 h 1549"/>
                  <a:gd name="T2" fmla="*/ 1 w 1538"/>
                  <a:gd name="T3" fmla="*/ 0 h 1549"/>
                  <a:gd name="T4" fmla="*/ 1 w 1538"/>
                  <a:gd name="T5" fmla="*/ 0 h 1549"/>
                  <a:gd name="T6" fmla="*/ 1 w 1538"/>
                  <a:gd name="T7" fmla="*/ 0 h 1549"/>
                  <a:gd name="T8" fmla="*/ 1 w 1538"/>
                  <a:gd name="T9" fmla="*/ 0 h 1549"/>
                  <a:gd name="T10" fmla="*/ 1 w 1538"/>
                  <a:gd name="T11" fmla="*/ 0 h 1549"/>
                  <a:gd name="T12" fmla="*/ 1 w 1538"/>
                  <a:gd name="T13" fmla="*/ 0 h 1549"/>
                  <a:gd name="T14" fmla="*/ 1 w 1538"/>
                  <a:gd name="T15" fmla="*/ 0 h 1549"/>
                  <a:gd name="T16" fmla="*/ 1 w 1538"/>
                  <a:gd name="T17" fmla="*/ 0 h 1549"/>
                  <a:gd name="T18" fmla="*/ 1 w 1538"/>
                  <a:gd name="T19" fmla="*/ 0 h 1549"/>
                  <a:gd name="T20" fmla="*/ 1 w 1538"/>
                  <a:gd name="T21" fmla="*/ 0 h 1549"/>
                  <a:gd name="T22" fmla="*/ 1 w 1538"/>
                  <a:gd name="T23" fmla="*/ 0 h 1549"/>
                  <a:gd name="T24" fmla="*/ 1 w 1538"/>
                  <a:gd name="T25" fmla="*/ 0 h 1549"/>
                  <a:gd name="T26" fmla="*/ 1 w 1538"/>
                  <a:gd name="T27" fmla="*/ 0 h 1549"/>
                  <a:gd name="T28" fmla="*/ 1 w 1538"/>
                  <a:gd name="T29" fmla="*/ 0 h 1549"/>
                  <a:gd name="T30" fmla="*/ 1 w 1538"/>
                  <a:gd name="T31" fmla="*/ 0 h 1549"/>
                  <a:gd name="T32" fmla="*/ 1 w 1538"/>
                  <a:gd name="T33" fmla="*/ 0 h 1549"/>
                  <a:gd name="T34" fmla="*/ 1 w 1538"/>
                  <a:gd name="T35" fmla="*/ 0 h 1549"/>
                  <a:gd name="T36" fmla="*/ 1 w 1538"/>
                  <a:gd name="T37" fmla="*/ 0 h 1549"/>
                  <a:gd name="T38" fmla="*/ 1 w 1538"/>
                  <a:gd name="T39" fmla="*/ 0 h 1549"/>
                  <a:gd name="T40" fmla="*/ 1 w 1538"/>
                  <a:gd name="T41" fmla="*/ 0 h 1549"/>
                  <a:gd name="T42" fmla="*/ 1 w 1538"/>
                  <a:gd name="T43" fmla="*/ 0 h 1549"/>
                  <a:gd name="T44" fmla="*/ 1 w 1538"/>
                  <a:gd name="T45" fmla="*/ 0 h 1549"/>
                  <a:gd name="T46" fmla="*/ 1 w 1538"/>
                  <a:gd name="T47" fmla="*/ 0 h 1549"/>
                  <a:gd name="T48" fmla="*/ 1 w 1538"/>
                  <a:gd name="T49" fmla="*/ 0 h 1549"/>
                  <a:gd name="T50" fmla="*/ 1 w 1538"/>
                  <a:gd name="T51" fmla="*/ 0 h 1549"/>
                  <a:gd name="T52" fmla="*/ 1 w 1538"/>
                  <a:gd name="T53" fmla="*/ 0 h 1549"/>
                  <a:gd name="T54" fmla="*/ 1 w 1538"/>
                  <a:gd name="T55" fmla="*/ 0 h 1549"/>
                  <a:gd name="T56" fmla="*/ 1 w 1538"/>
                  <a:gd name="T57" fmla="*/ 0 h 1549"/>
                  <a:gd name="T58" fmla="*/ 1 w 1538"/>
                  <a:gd name="T59" fmla="*/ 0 h 1549"/>
                  <a:gd name="T60" fmla="*/ 1 w 1538"/>
                  <a:gd name="T61" fmla="*/ 0 h 1549"/>
                  <a:gd name="T62" fmla="*/ 1 w 1538"/>
                  <a:gd name="T63" fmla="*/ 0 h 1549"/>
                  <a:gd name="T64" fmla="*/ 1 w 1538"/>
                  <a:gd name="T65" fmla="*/ 0 h 1549"/>
                  <a:gd name="T66" fmla="*/ 1 w 1538"/>
                  <a:gd name="T67" fmla="*/ 0 h 1549"/>
                  <a:gd name="T68" fmla="*/ 1 w 1538"/>
                  <a:gd name="T69" fmla="*/ 0 h 1549"/>
                  <a:gd name="T70" fmla="*/ 1 w 1538"/>
                  <a:gd name="T71" fmla="*/ 0 h 1549"/>
                  <a:gd name="T72" fmla="*/ 1 w 1538"/>
                  <a:gd name="T73" fmla="*/ 0 h 1549"/>
                  <a:gd name="T74" fmla="*/ 1 w 1538"/>
                  <a:gd name="T75" fmla="*/ 0 h 1549"/>
                  <a:gd name="T76" fmla="*/ 1 w 1538"/>
                  <a:gd name="T77" fmla="*/ 0 h 1549"/>
                  <a:gd name="T78" fmla="*/ 1 w 1538"/>
                  <a:gd name="T79" fmla="*/ 0 h 1549"/>
                  <a:gd name="T80" fmla="*/ 1 w 1538"/>
                  <a:gd name="T81" fmla="*/ 0 h 1549"/>
                  <a:gd name="T82" fmla="*/ 1 w 1538"/>
                  <a:gd name="T83" fmla="*/ 0 h 1549"/>
                  <a:gd name="T84" fmla="*/ 1 w 1538"/>
                  <a:gd name="T85" fmla="*/ 0 h 154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38"/>
                  <a:gd name="T130" fmla="*/ 0 h 1549"/>
                  <a:gd name="T131" fmla="*/ 1538 w 1538"/>
                  <a:gd name="T132" fmla="*/ 1549 h 154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38" h="1549">
                    <a:moveTo>
                      <a:pt x="769" y="0"/>
                    </a:moveTo>
                    <a:lnTo>
                      <a:pt x="808" y="1"/>
                    </a:lnTo>
                    <a:lnTo>
                      <a:pt x="847" y="4"/>
                    </a:lnTo>
                    <a:lnTo>
                      <a:pt x="885" y="9"/>
                    </a:lnTo>
                    <a:lnTo>
                      <a:pt x="924" y="16"/>
                    </a:lnTo>
                    <a:lnTo>
                      <a:pt x="960" y="24"/>
                    </a:lnTo>
                    <a:lnTo>
                      <a:pt x="997" y="35"/>
                    </a:lnTo>
                    <a:lnTo>
                      <a:pt x="1032" y="47"/>
                    </a:lnTo>
                    <a:lnTo>
                      <a:pt x="1067" y="61"/>
                    </a:lnTo>
                    <a:lnTo>
                      <a:pt x="1101" y="76"/>
                    </a:lnTo>
                    <a:lnTo>
                      <a:pt x="1134" y="93"/>
                    </a:lnTo>
                    <a:lnTo>
                      <a:pt x="1166" y="112"/>
                    </a:lnTo>
                    <a:lnTo>
                      <a:pt x="1198" y="132"/>
                    </a:lnTo>
                    <a:lnTo>
                      <a:pt x="1228" y="154"/>
                    </a:lnTo>
                    <a:lnTo>
                      <a:pt x="1258" y="177"/>
                    </a:lnTo>
                    <a:lnTo>
                      <a:pt x="1285" y="201"/>
                    </a:lnTo>
                    <a:lnTo>
                      <a:pt x="1312" y="227"/>
                    </a:lnTo>
                    <a:lnTo>
                      <a:pt x="1337" y="253"/>
                    </a:lnTo>
                    <a:lnTo>
                      <a:pt x="1361" y="282"/>
                    </a:lnTo>
                    <a:lnTo>
                      <a:pt x="1384" y="311"/>
                    </a:lnTo>
                    <a:lnTo>
                      <a:pt x="1406" y="342"/>
                    </a:lnTo>
                    <a:lnTo>
                      <a:pt x="1426" y="373"/>
                    </a:lnTo>
                    <a:lnTo>
                      <a:pt x="1445" y="405"/>
                    </a:lnTo>
                    <a:lnTo>
                      <a:pt x="1462" y="438"/>
                    </a:lnTo>
                    <a:lnTo>
                      <a:pt x="1478" y="473"/>
                    </a:lnTo>
                    <a:lnTo>
                      <a:pt x="1491" y="507"/>
                    </a:lnTo>
                    <a:lnTo>
                      <a:pt x="1503" y="544"/>
                    </a:lnTo>
                    <a:lnTo>
                      <a:pt x="1514" y="581"/>
                    </a:lnTo>
                    <a:lnTo>
                      <a:pt x="1522" y="618"/>
                    </a:lnTo>
                    <a:lnTo>
                      <a:pt x="1529" y="655"/>
                    </a:lnTo>
                    <a:lnTo>
                      <a:pt x="1533" y="695"/>
                    </a:lnTo>
                    <a:lnTo>
                      <a:pt x="1537" y="734"/>
                    </a:lnTo>
                    <a:lnTo>
                      <a:pt x="1538" y="774"/>
                    </a:lnTo>
                    <a:lnTo>
                      <a:pt x="1537" y="814"/>
                    </a:lnTo>
                    <a:lnTo>
                      <a:pt x="1533" y="853"/>
                    </a:lnTo>
                    <a:lnTo>
                      <a:pt x="1529" y="892"/>
                    </a:lnTo>
                    <a:lnTo>
                      <a:pt x="1522" y="930"/>
                    </a:lnTo>
                    <a:lnTo>
                      <a:pt x="1514" y="967"/>
                    </a:lnTo>
                    <a:lnTo>
                      <a:pt x="1503" y="1004"/>
                    </a:lnTo>
                    <a:lnTo>
                      <a:pt x="1491" y="1041"/>
                    </a:lnTo>
                    <a:lnTo>
                      <a:pt x="1478" y="1075"/>
                    </a:lnTo>
                    <a:lnTo>
                      <a:pt x="1462" y="1110"/>
                    </a:lnTo>
                    <a:lnTo>
                      <a:pt x="1445" y="1143"/>
                    </a:lnTo>
                    <a:lnTo>
                      <a:pt x="1426" y="1175"/>
                    </a:lnTo>
                    <a:lnTo>
                      <a:pt x="1406" y="1207"/>
                    </a:lnTo>
                    <a:lnTo>
                      <a:pt x="1384" y="1237"/>
                    </a:lnTo>
                    <a:lnTo>
                      <a:pt x="1361" y="1267"/>
                    </a:lnTo>
                    <a:lnTo>
                      <a:pt x="1337" y="1295"/>
                    </a:lnTo>
                    <a:lnTo>
                      <a:pt x="1312" y="1321"/>
                    </a:lnTo>
                    <a:lnTo>
                      <a:pt x="1285" y="1348"/>
                    </a:lnTo>
                    <a:lnTo>
                      <a:pt x="1258" y="1372"/>
                    </a:lnTo>
                    <a:lnTo>
                      <a:pt x="1228" y="1395"/>
                    </a:lnTo>
                    <a:lnTo>
                      <a:pt x="1198" y="1417"/>
                    </a:lnTo>
                    <a:lnTo>
                      <a:pt x="1166" y="1436"/>
                    </a:lnTo>
                    <a:lnTo>
                      <a:pt x="1134" y="1456"/>
                    </a:lnTo>
                    <a:lnTo>
                      <a:pt x="1101" y="1472"/>
                    </a:lnTo>
                    <a:lnTo>
                      <a:pt x="1067" y="1488"/>
                    </a:lnTo>
                    <a:lnTo>
                      <a:pt x="1032" y="1502"/>
                    </a:lnTo>
                    <a:lnTo>
                      <a:pt x="997" y="1514"/>
                    </a:lnTo>
                    <a:lnTo>
                      <a:pt x="960" y="1525"/>
                    </a:lnTo>
                    <a:lnTo>
                      <a:pt x="924" y="1533"/>
                    </a:lnTo>
                    <a:lnTo>
                      <a:pt x="885" y="1540"/>
                    </a:lnTo>
                    <a:lnTo>
                      <a:pt x="847" y="1545"/>
                    </a:lnTo>
                    <a:lnTo>
                      <a:pt x="808" y="1548"/>
                    </a:lnTo>
                    <a:lnTo>
                      <a:pt x="769" y="1549"/>
                    </a:lnTo>
                    <a:lnTo>
                      <a:pt x="729" y="1548"/>
                    </a:lnTo>
                    <a:lnTo>
                      <a:pt x="690" y="1545"/>
                    </a:lnTo>
                    <a:lnTo>
                      <a:pt x="652" y="1540"/>
                    </a:lnTo>
                    <a:lnTo>
                      <a:pt x="615" y="1533"/>
                    </a:lnTo>
                    <a:lnTo>
                      <a:pt x="577" y="1525"/>
                    </a:lnTo>
                    <a:lnTo>
                      <a:pt x="541" y="1514"/>
                    </a:lnTo>
                    <a:lnTo>
                      <a:pt x="505" y="1502"/>
                    </a:lnTo>
                    <a:lnTo>
                      <a:pt x="470" y="1488"/>
                    </a:lnTo>
                    <a:lnTo>
                      <a:pt x="436" y="1472"/>
                    </a:lnTo>
                    <a:lnTo>
                      <a:pt x="403" y="1456"/>
                    </a:lnTo>
                    <a:lnTo>
                      <a:pt x="371" y="1436"/>
                    </a:lnTo>
                    <a:lnTo>
                      <a:pt x="340" y="1417"/>
                    </a:lnTo>
                    <a:lnTo>
                      <a:pt x="309" y="1395"/>
                    </a:lnTo>
                    <a:lnTo>
                      <a:pt x="281" y="1372"/>
                    </a:lnTo>
                    <a:lnTo>
                      <a:pt x="252" y="1348"/>
                    </a:lnTo>
                    <a:lnTo>
                      <a:pt x="226" y="1321"/>
                    </a:lnTo>
                    <a:lnTo>
                      <a:pt x="201" y="1295"/>
                    </a:lnTo>
                    <a:lnTo>
                      <a:pt x="176" y="1267"/>
                    </a:lnTo>
                    <a:lnTo>
                      <a:pt x="153" y="1237"/>
                    </a:lnTo>
                    <a:lnTo>
                      <a:pt x="131" y="1207"/>
                    </a:lnTo>
                    <a:lnTo>
                      <a:pt x="112" y="1175"/>
                    </a:lnTo>
                    <a:lnTo>
                      <a:pt x="94" y="1143"/>
                    </a:lnTo>
                    <a:lnTo>
                      <a:pt x="77" y="1110"/>
                    </a:lnTo>
                    <a:lnTo>
                      <a:pt x="61" y="1075"/>
                    </a:lnTo>
                    <a:lnTo>
                      <a:pt x="47" y="1041"/>
                    </a:lnTo>
                    <a:lnTo>
                      <a:pt x="34" y="1004"/>
                    </a:lnTo>
                    <a:lnTo>
                      <a:pt x="24" y="967"/>
                    </a:lnTo>
                    <a:lnTo>
                      <a:pt x="16" y="930"/>
                    </a:lnTo>
                    <a:lnTo>
                      <a:pt x="9" y="892"/>
                    </a:lnTo>
                    <a:lnTo>
                      <a:pt x="4" y="853"/>
                    </a:lnTo>
                    <a:lnTo>
                      <a:pt x="1" y="814"/>
                    </a:lnTo>
                    <a:lnTo>
                      <a:pt x="0" y="774"/>
                    </a:lnTo>
                    <a:lnTo>
                      <a:pt x="1" y="734"/>
                    </a:lnTo>
                    <a:lnTo>
                      <a:pt x="4" y="695"/>
                    </a:lnTo>
                    <a:lnTo>
                      <a:pt x="9" y="655"/>
                    </a:lnTo>
                    <a:lnTo>
                      <a:pt x="16" y="618"/>
                    </a:lnTo>
                    <a:lnTo>
                      <a:pt x="24" y="581"/>
                    </a:lnTo>
                    <a:lnTo>
                      <a:pt x="34" y="544"/>
                    </a:lnTo>
                    <a:lnTo>
                      <a:pt x="47" y="507"/>
                    </a:lnTo>
                    <a:lnTo>
                      <a:pt x="61" y="473"/>
                    </a:lnTo>
                    <a:lnTo>
                      <a:pt x="77" y="438"/>
                    </a:lnTo>
                    <a:lnTo>
                      <a:pt x="94" y="405"/>
                    </a:lnTo>
                    <a:lnTo>
                      <a:pt x="112" y="373"/>
                    </a:lnTo>
                    <a:lnTo>
                      <a:pt x="131" y="342"/>
                    </a:lnTo>
                    <a:lnTo>
                      <a:pt x="153" y="311"/>
                    </a:lnTo>
                    <a:lnTo>
                      <a:pt x="176" y="282"/>
                    </a:lnTo>
                    <a:lnTo>
                      <a:pt x="201" y="253"/>
                    </a:lnTo>
                    <a:lnTo>
                      <a:pt x="226" y="227"/>
                    </a:lnTo>
                    <a:lnTo>
                      <a:pt x="252" y="201"/>
                    </a:lnTo>
                    <a:lnTo>
                      <a:pt x="281" y="177"/>
                    </a:lnTo>
                    <a:lnTo>
                      <a:pt x="309" y="154"/>
                    </a:lnTo>
                    <a:lnTo>
                      <a:pt x="340" y="132"/>
                    </a:lnTo>
                    <a:lnTo>
                      <a:pt x="371" y="112"/>
                    </a:lnTo>
                    <a:lnTo>
                      <a:pt x="403" y="93"/>
                    </a:lnTo>
                    <a:lnTo>
                      <a:pt x="436" y="76"/>
                    </a:lnTo>
                    <a:lnTo>
                      <a:pt x="470" y="61"/>
                    </a:lnTo>
                    <a:lnTo>
                      <a:pt x="505" y="47"/>
                    </a:lnTo>
                    <a:lnTo>
                      <a:pt x="541" y="35"/>
                    </a:lnTo>
                    <a:lnTo>
                      <a:pt x="577" y="24"/>
                    </a:lnTo>
                    <a:lnTo>
                      <a:pt x="615" y="16"/>
                    </a:lnTo>
                    <a:lnTo>
                      <a:pt x="652" y="9"/>
                    </a:lnTo>
                    <a:lnTo>
                      <a:pt x="690" y="4"/>
                    </a:lnTo>
                    <a:lnTo>
                      <a:pt x="729" y="1"/>
                    </a:lnTo>
                    <a:lnTo>
                      <a:pt x="769" y="0"/>
                    </a:lnTo>
                    <a:close/>
                  </a:path>
                </a:pathLst>
              </a:custGeom>
              <a:solidFill>
                <a:srgbClr val="FF0000"/>
              </a:solidFill>
              <a:ln w="9525">
                <a:noFill/>
                <a:round/>
              </a:ln>
            </p:spPr>
            <p:txBody>
              <a:bodyPr/>
              <a:lstStyle/>
              <a:p>
                <a:endParaRPr lang="zh-CN" altLang="en-US"/>
              </a:p>
            </p:txBody>
          </p:sp>
          <p:sp>
            <p:nvSpPr>
              <p:cNvPr id="17447" name="Freeform 765"/>
              <p:cNvSpPr/>
              <p:nvPr/>
            </p:nvSpPr>
            <p:spPr bwMode="auto">
              <a:xfrm>
                <a:off x="3640" y="1798"/>
                <a:ext cx="390" cy="392"/>
              </a:xfrm>
              <a:custGeom>
                <a:avLst/>
                <a:gdLst>
                  <a:gd name="T0" fmla="*/ 1 w 779"/>
                  <a:gd name="T1" fmla="*/ 1 h 784"/>
                  <a:gd name="T2" fmla="*/ 1 w 779"/>
                  <a:gd name="T3" fmla="*/ 1 h 784"/>
                  <a:gd name="T4" fmla="*/ 1 w 779"/>
                  <a:gd name="T5" fmla="*/ 1 h 784"/>
                  <a:gd name="T6" fmla="*/ 1 w 779"/>
                  <a:gd name="T7" fmla="*/ 1 h 784"/>
                  <a:gd name="T8" fmla="*/ 1 w 779"/>
                  <a:gd name="T9" fmla="*/ 1 h 784"/>
                  <a:gd name="T10" fmla="*/ 1 w 779"/>
                  <a:gd name="T11" fmla="*/ 1 h 784"/>
                  <a:gd name="T12" fmla="*/ 1 w 779"/>
                  <a:gd name="T13" fmla="*/ 1 h 784"/>
                  <a:gd name="T14" fmla="*/ 1 w 779"/>
                  <a:gd name="T15" fmla="*/ 1 h 784"/>
                  <a:gd name="T16" fmla="*/ 1 w 779"/>
                  <a:gd name="T17" fmla="*/ 1 h 784"/>
                  <a:gd name="T18" fmla="*/ 1 w 779"/>
                  <a:gd name="T19" fmla="*/ 1 h 784"/>
                  <a:gd name="T20" fmla="*/ 1 w 779"/>
                  <a:gd name="T21" fmla="*/ 1 h 784"/>
                  <a:gd name="T22" fmla="*/ 1 w 779"/>
                  <a:gd name="T23" fmla="*/ 1 h 784"/>
                  <a:gd name="T24" fmla="*/ 1 w 779"/>
                  <a:gd name="T25" fmla="*/ 1 h 784"/>
                  <a:gd name="T26" fmla="*/ 1 w 779"/>
                  <a:gd name="T27" fmla="*/ 1 h 784"/>
                  <a:gd name="T28" fmla="*/ 1 w 779"/>
                  <a:gd name="T29" fmla="*/ 1 h 784"/>
                  <a:gd name="T30" fmla="*/ 1 w 779"/>
                  <a:gd name="T31" fmla="*/ 1 h 784"/>
                  <a:gd name="T32" fmla="*/ 0 w 779"/>
                  <a:gd name="T33" fmla="*/ 0 h 784"/>
                  <a:gd name="T34" fmla="*/ 1 w 779"/>
                  <a:gd name="T35" fmla="*/ 1 h 784"/>
                  <a:gd name="T36" fmla="*/ 1 w 779"/>
                  <a:gd name="T37" fmla="*/ 1 h 784"/>
                  <a:gd name="T38" fmla="*/ 1 w 779"/>
                  <a:gd name="T39" fmla="*/ 1 h 784"/>
                  <a:gd name="T40" fmla="*/ 1 w 779"/>
                  <a:gd name="T41" fmla="*/ 1 h 784"/>
                  <a:gd name="T42" fmla="*/ 1 w 779"/>
                  <a:gd name="T43" fmla="*/ 1 h 784"/>
                  <a:gd name="T44" fmla="*/ 1 w 779"/>
                  <a:gd name="T45" fmla="*/ 1 h 784"/>
                  <a:gd name="T46" fmla="*/ 1 w 779"/>
                  <a:gd name="T47" fmla="*/ 1 h 784"/>
                  <a:gd name="T48" fmla="*/ 1 w 779"/>
                  <a:gd name="T49" fmla="*/ 1 h 784"/>
                  <a:gd name="T50" fmla="*/ 1 w 779"/>
                  <a:gd name="T51" fmla="*/ 1 h 784"/>
                  <a:gd name="T52" fmla="*/ 1 w 779"/>
                  <a:gd name="T53" fmla="*/ 1 h 784"/>
                  <a:gd name="T54" fmla="*/ 1 w 779"/>
                  <a:gd name="T55" fmla="*/ 1 h 784"/>
                  <a:gd name="T56" fmla="*/ 1 w 779"/>
                  <a:gd name="T57" fmla="*/ 1 h 784"/>
                  <a:gd name="T58" fmla="*/ 1 w 779"/>
                  <a:gd name="T59" fmla="*/ 1 h 784"/>
                  <a:gd name="T60" fmla="*/ 1 w 779"/>
                  <a:gd name="T61" fmla="*/ 1 h 784"/>
                  <a:gd name="T62" fmla="*/ 1 w 779"/>
                  <a:gd name="T63" fmla="*/ 1 h 784"/>
                  <a:gd name="T64" fmla="*/ 1 w 779"/>
                  <a:gd name="T65" fmla="*/ 1 h 784"/>
                  <a:gd name="T66" fmla="*/ 1 w 779"/>
                  <a:gd name="T67" fmla="*/ 1 h 7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9"/>
                  <a:gd name="T103" fmla="*/ 0 h 784"/>
                  <a:gd name="T104" fmla="*/ 779 w 779"/>
                  <a:gd name="T105" fmla="*/ 784 h 7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9" h="784">
                    <a:moveTo>
                      <a:pt x="779" y="784"/>
                    </a:moveTo>
                    <a:lnTo>
                      <a:pt x="779" y="784"/>
                    </a:lnTo>
                    <a:lnTo>
                      <a:pt x="778" y="743"/>
                    </a:lnTo>
                    <a:lnTo>
                      <a:pt x="775" y="703"/>
                    </a:lnTo>
                    <a:lnTo>
                      <a:pt x="770" y="664"/>
                    </a:lnTo>
                    <a:lnTo>
                      <a:pt x="763" y="625"/>
                    </a:lnTo>
                    <a:lnTo>
                      <a:pt x="755" y="588"/>
                    </a:lnTo>
                    <a:lnTo>
                      <a:pt x="744" y="551"/>
                    </a:lnTo>
                    <a:lnTo>
                      <a:pt x="733" y="514"/>
                    </a:lnTo>
                    <a:lnTo>
                      <a:pt x="719" y="478"/>
                    </a:lnTo>
                    <a:lnTo>
                      <a:pt x="702" y="444"/>
                    </a:lnTo>
                    <a:lnTo>
                      <a:pt x="685" y="410"/>
                    </a:lnTo>
                    <a:lnTo>
                      <a:pt x="666" y="377"/>
                    </a:lnTo>
                    <a:lnTo>
                      <a:pt x="646" y="346"/>
                    </a:lnTo>
                    <a:lnTo>
                      <a:pt x="624" y="314"/>
                    </a:lnTo>
                    <a:lnTo>
                      <a:pt x="600" y="285"/>
                    </a:lnTo>
                    <a:lnTo>
                      <a:pt x="576" y="256"/>
                    </a:lnTo>
                    <a:lnTo>
                      <a:pt x="551" y="229"/>
                    </a:lnTo>
                    <a:lnTo>
                      <a:pt x="523" y="203"/>
                    </a:lnTo>
                    <a:lnTo>
                      <a:pt x="495" y="179"/>
                    </a:lnTo>
                    <a:lnTo>
                      <a:pt x="466" y="155"/>
                    </a:lnTo>
                    <a:lnTo>
                      <a:pt x="435" y="133"/>
                    </a:lnTo>
                    <a:lnTo>
                      <a:pt x="403" y="112"/>
                    </a:lnTo>
                    <a:lnTo>
                      <a:pt x="370" y="94"/>
                    </a:lnTo>
                    <a:lnTo>
                      <a:pt x="337" y="76"/>
                    </a:lnTo>
                    <a:lnTo>
                      <a:pt x="303" y="61"/>
                    </a:lnTo>
                    <a:lnTo>
                      <a:pt x="266" y="47"/>
                    </a:lnTo>
                    <a:lnTo>
                      <a:pt x="231" y="34"/>
                    </a:lnTo>
                    <a:lnTo>
                      <a:pt x="193" y="24"/>
                    </a:lnTo>
                    <a:lnTo>
                      <a:pt x="157" y="16"/>
                    </a:lnTo>
                    <a:lnTo>
                      <a:pt x="118" y="9"/>
                    </a:lnTo>
                    <a:lnTo>
                      <a:pt x="79" y="3"/>
                    </a:lnTo>
                    <a:lnTo>
                      <a:pt x="39" y="1"/>
                    </a:lnTo>
                    <a:lnTo>
                      <a:pt x="0" y="0"/>
                    </a:lnTo>
                    <a:lnTo>
                      <a:pt x="0" y="21"/>
                    </a:lnTo>
                    <a:lnTo>
                      <a:pt x="39" y="22"/>
                    </a:lnTo>
                    <a:lnTo>
                      <a:pt x="77" y="24"/>
                    </a:lnTo>
                    <a:lnTo>
                      <a:pt x="114" y="30"/>
                    </a:lnTo>
                    <a:lnTo>
                      <a:pt x="152" y="37"/>
                    </a:lnTo>
                    <a:lnTo>
                      <a:pt x="189" y="45"/>
                    </a:lnTo>
                    <a:lnTo>
                      <a:pt x="224" y="55"/>
                    </a:lnTo>
                    <a:lnTo>
                      <a:pt x="259" y="68"/>
                    </a:lnTo>
                    <a:lnTo>
                      <a:pt x="294" y="81"/>
                    </a:lnTo>
                    <a:lnTo>
                      <a:pt x="328" y="96"/>
                    </a:lnTo>
                    <a:lnTo>
                      <a:pt x="361" y="112"/>
                    </a:lnTo>
                    <a:lnTo>
                      <a:pt x="392" y="131"/>
                    </a:lnTo>
                    <a:lnTo>
                      <a:pt x="424" y="152"/>
                    </a:lnTo>
                    <a:lnTo>
                      <a:pt x="452" y="173"/>
                    </a:lnTo>
                    <a:lnTo>
                      <a:pt x="482" y="195"/>
                    </a:lnTo>
                    <a:lnTo>
                      <a:pt x="509" y="219"/>
                    </a:lnTo>
                    <a:lnTo>
                      <a:pt x="535" y="245"/>
                    </a:lnTo>
                    <a:lnTo>
                      <a:pt x="560" y="270"/>
                    </a:lnTo>
                    <a:lnTo>
                      <a:pt x="584" y="299"/>
                    </a:lnTo>
                    <a:lnTo>
                      <a:pt x="606" y="327"/>
                    </a:lnTo>
                    <a:lnTo>
                      <a:pt x="628" y="357"/>
                    </a:lnTo>
                    <a:lnTo>
                      <a:pt x="648" y="388"/>
                    </a:lnTo>
                    <a:lnTo>
                      <a:pt x="666" y="419"/>
                    </a:lnTo>
                    <a:lnTo>
                      <a:pt x="684" y="453"/>
                    </a:lnTo>
                    <a:lnTo>
                      <a:pt x="698" y="487"/>
                    </a:lnTo>
                    <a:lnTo>
                      <a:pt x="712" y="521"/>
                    </a:lnTo>
                    <a:lnTo>
                      <a:pt x="723" y="557"/>
                    </a:lnTo>
                    <a:lnTo>
                      <a:pt x="735" y="593"/>
                    </a:lnTo>
                    <a:lnTo>
                      <a:pt x="743" y="630"/>
                    </a:lnTo>
                    <a:lnTo>
                      <a:pt x="750" y="667"/>
                    </a:lnTo>
                    <a:lnTo>
                      <a:pt x="754" y="706"/>
                    </a:lnTo>
                    <a:lnTo>
                      <a:pt x="758" y="745"/>
                    </a:lnTo>
                    <a:lnTo>
                      <a:pt x="759" y="784"/>
                    </a:lnTo>
                    <a:lnTo>
                      <a:pt x="779" y="784"/>
                    </a:lnTo>
                    <a:close/>
                  </a:path>
                </a:pathLst>
              </a:custGeom>
              <a:solidFill>
                <a:srgbClr val="000000"/>
              </a:solidFill>
              <a:ln w="9525">
                <a:noFill/>
                <a:round/>
              </a:ln>
            </p:spPr>
            <p:txBody>
              <a:bodyPr/>
              <a:lstStyle/>
              <a:p>
                <a:endParaRPr lang="zh-CN" altLang="en-US"/>
              </a:p>
            </p:txBody>
          </p:sp>
          <p:sp>
            <p:nvSpPr>
              <p:cNvPr id="17448" name="Freeform 766"/>
              <p:cNvSpPr/>
              <p:nvPr/>
            </p:nvSpPr>
            <p:spPr bwMode="auto">
              <a:xfrm>
                <a:off x="3640" y="2190"/>
                <a:ext cx="390" cy="393"/>
              </a:xfrm>
              <a:custGeom>
                <a:avLst/>
                <a:gdLst>
                  <a:gd name="T0" fmla="*/ 0 w 779"/>
                  <a:gd name="T1" fmla="*/ 1 h 785"/>
                  <a:gd name="T2" fmla="*/ 1 w 779"/>
                  <a:gd name="T3" fmla="*/ 1 h 785"/>
                  <a:gd name="T4" fmla="*/ 1 w 779"/>
                  <a:gd name="T5" fmla="*/ 1 h 785"/>
                  <a:gd name="T6" fmla="*/ 1 w 779"/>
                  <a:gd name="T7" fmla="*/ 1 h 785"/>
                  <a:gd name="T8" fmla="*/ 1 w 779"/>
                  <a:gd name="T9" fmla="*/ 1 h 785"/>
                  <a:gd name="T10" fmla="*/ 1 w 779"/>
                  <a:gd name="T11" fmla="*/ 1 h 785"/>
                  <a:gd name="T12" fmla="*/ 1 w 779"/>
                  <a:gd name="T13" fmla="*/ 1 h 785"/>
                  <a:gd name="T14" fmla="*/ 1 w 779"/>
                  <a:gd name="T15" fmla="*/ 1 h 785"/>
                  <a:gd name="T16" fmla="*/ 1 w 779"/>
                  <a:gd name="T17" fmla="*/ 1 h 785"/>
                  <a:gd name="T18" fmla="*/ 1 w 779"/>
                  <a:gd name="T19" fmla="*/ 1 h 785"/>
                  <a:gd name="T20" fmla="*/ 1 w 779"/>
                  <a:gd name="T21" fmla="*/ 1 h 785"/>
                  <a:gd name="T22" fmla="*/ 1 w 779"/>
                  <a:gd name="T23" fmla="*/ 1 h 785"/>
                  <a:gd name="T24" fmla="*/ 1 w 779"/>
                  <a:gd name="T25" fmla="*/ 1 h 785"/>
                  <a:gd name="T26" fmla="*/ 1 w 779"/>
                  <a:gd name="T27" fmla="*/ 1 h 785"/>
                  <a:gd name="T28" fmla="*/ 1 w 779"/>
                  <a:gd name="T29" fmla="*/ 1 h 785"/>
                  <a:gd name="T30" fmla="*/ 1 w 779"/>
                  <a:gd name="T31" fmla="*/ 1 h 785"/>
                  <a:gd name="T32" fmla="*/ 1 w 779"/>
                  <a:gd name="T33" fmla="*/ 0 h 785"/>
                  <a:gd name="T34" fmla="*/ 1 w 779"/>
                  <a:gd name="T35" fmla="*/ 1 h 785"/>
                  <a:gd name="T36" fmla="*/ 1 w 779"/>
                  <a:gd name="T37" fmla="*/ 1 h 785"/>
                  <a:gd name="T38" fmla="*/ 1 w 779"/>
                  <a:gd name="T39" fmla="*/ 1 h 785"/>
                  <a:gd name="T40" fmla="*/ 1 w 779"/>
                  <a:gd name="T41" fmla="*/ 1 h 785"/>
                  <a:gd name="T42" fmla="*/ 1 w 779"/>
                  <a:gd name="T43" fmla="*/ 1 h 785"/>
                  <a:gd name="T44" fmla="*/ 1 w 779"/>
                  <a:gd name="T45" fmla="*/ 1 h 785"/>
                  <a:gd name="T46" fmla="*/ 1 w 779"/>
                  <a:gd name="T47" fmla="*/ 1 h 785"/>
                  <a:gd name="T48" fmla="*/ 1 w 779"/>
                  <a:gd name="T49" fmla="*/ 1 h 785"/>
                  <a:gd name="T50" fmla="*/ 1 w 779"/>
                  <a:gd name="T51" fmla="*/ 1 h 785"/>
                  <a:gd name="T52" fmla="*/ 1 w 779"/>
                  <a:gd name="T53" fmla="*/ 1 h 785"/>
                  <a:gd name="T54" fmla="*/ 1 w 779"/>
                  <a:gd name="T55" fmla="*/ 1 h 785"/>
                  <a:gd name="T56" fmla="*/ 1 w 779"/>
                  <a:gd name="T57" fmla="*/ 1 h 785"/>
                  <a:gd name="T58" fmla="*/ 1 w 779"/>
                  <a:gd name="T59" fmla="*/ 1 h 785"/>
                  <a:gd name="T60" fmla="*/ 1 w 779"/>
                  <a:gd name="T61" fmla="*/ 1 h 785"/>
                  <a:gd name="T62" fmla="*/ 1 w 779"/>
                  <a:gd name="T63" fmla="*/ 1 h 785"/>
                  <a:gd name="T64" fmla="*/ 1 w 779"/>
                  <a:gd name="T65" fmla="*/ 1 h 785"/>
                  <a:gd name="T66" fmla="*/ 0 w 779"/>
                  <a:gd name="T67" fmla="*/ 1 h 7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9"/>
                  <a:gd name="T103" fmla="*/ 0 h 785"/>
                  <a:gd name="T104" fmla="*/ 779 w 779"/>
                  <a:gd name="T105" fmla="*/ 785 h 7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9" h="785">
                    <a:moveTo>
                      <a:pt x="0" y="785"/>
                    </a:moveTo>
                    <a:lnTo>
                      <a:pt x="0" y="785"/>
                    </a:lnTo>
                    <a:lnTo>
                      <a:pt x="39" y="784"/>
                    </a:lnTo>
                    <a:lnTo>
                      <a:pt x="79" y="782"/>
                    </a:lnTo>
                    <a:lnTo>
                      <a:pt x="118" y="776"/>
                    </a:lnTo>
                    <a:lnTo>
                      <a:pt x="157" y="769"/>
                    </a:lnTo>
                    <a:lnTo>
                      <a:pt x="193" y="761"/>
                    </a:lnTo>
                    <a:lnTo>
                      <a:pt x="231" y="751"/>
                    </a:lnTo>
                    <a:lnTo>
                      <a:pt x="266" y="738"/>
                    </a:lnTo>
                    <a:lnTo>
                      <a:pt x="303" y="724"/>
                    </a:lnTo>
                    <a:lnTo>
                      <a:pt x="337" y="708"/>
                    </a:lnTo>
                    <a:lnTo>
                      <a:pt x="370" y="691"/>
                    </a:lnTo>
                    <a:lnTo>
                      <a:pt x="403" y="671"/>
                    </a:lnTo>
                    <a:lnTo>
                      <a:pt x="435" y="652"/>
                    </a:lnTo>
                    <a:lnTo>
                      <a:pt x="466" y="630"/>
                    </a:lnTo>
                    <a:lnTo>
                      <a:pt x="495" y="606"/>
                    </a:lnTo>
                    <a:lnTo>
                      <a:pt x="523" y="582"/>
                    </a:lnTo>
                    <a:lnTo>
                      <a:pt x="551" y="555"/>
                    </a:lnTo>
                    <a:lnTo>
                      <a:pt x="576" y="528"/>
                    </a:lnTo>
                    <a:lnTo>
                      <a:pt x="600" y="500"/>
                    </a:lnTo>
                    <a:lnTo>
                      <a:pt x="624" y="470"/>
                    </a:lnTo>
                    <a:lnTo>
                      <a:pt x="646" y="439"/>
                    </a:lnTo>
                    <a:lnTo>
                      <a:pt x="666" y="407"/>
                    </a:lnTo>
                    <a:lnTo>
                      <a:pt x="685" y="374"/>
                    </a:lnTo>
                    <a:lnTo>
                      <a:pt x="702" y="340"/>
                    </a:lnTo>
                    <a:lnTo>
                      <a:pt x="719" y="306"/>
                    </a:lnTo>
                    <a:lnTo>
                      <a:pt x="733" y="270"/>
                    </a:lnTo>
                    <a:lnTo>
                      <a:pt x="744" y="233"/>
                    </a:lnTo>
                    <a:lnTo>
                      <a:pt x="755" y="195"/>
                    </a:lnTo>
                    <a:lnTo>
                      <a:pt x="763" y="159"/>
                    </a:lnTo>
                    <a:lnTo>
                      <a:pt x="770" y="119"/>
                    </a:lnTo>
                    <a:lnTo>
                      <a:pt x="775" y="80"/>
                    </a:lnTo>
                    <a:lnTo>
                      <a:pt x="778" y="41"/>
                    </a:lnTo>
                    <a:lnTo>
                      <a:pt x="779" y="0"/>
                    </a:lnTo>
                    <a:lnTo>
                      <a:pt x="759" y="0"/>
                    </a:lnTo>
                    <a:lnTo>
                      <a:pt x="758" y="39"/>
                    </a:lnTo>
                    <a:lnTo>
                      <a:pt x="754" y="78"/>
                    </a:lnTo>
                    <a:lnTo>
                      <a:pt x="750" y="117"/>
                    </a:lnTo>
                    <a:lnTo>
                      <a:pt x="743" y="154"/>
                    </a:lnTo>
                    <a:lnTo>
                      <a:pt x="735" y="191"/>
                    </a:lnTo>
                    <a:lnTo>
                      <a:pt x="723" y="226"/>
                    </a:lnTo>
                    <a:lnTo>
                      <a:pt x="712" y="263"/>
                    </a:lnTo>
                    <a:lnTo>
                      <a:pt x="698" y="297"/>
                    </a:lnTo>
                    <a:lnTo>
                      <a:pt x="684" y="331"/>
                    </a:lnTo>
                    <a:lnTo>
                      <a:pt x="666" y="364"/>
                    </a:lnTo>
                    <a:lnTo>
                      <a:pt x="648" y="395"/>
                    </a:lnTo>
                    <a:lnTo>
                      <a:pt x="628" y="428"/>
                    </a:lnTo>
                    <a:lnTo>
                      <a:pt x="606" y="456"/>
                    </a:lnTo>
                    <a:lnTo>
                      <a:pt x="584" y="486"/>
                    </a:lnTo>
                    <a:lnTo>
                      <a:pt x="560" y="514"/>
                    </a:lnTo>
                    <a:lnTo>
                      <a:pt x="535" y="539"/>
                    </a:lnTo>
                    <a:lnTo>
                      <a:pt x="509" y="566"/>
                    </a:lnTo>
                    <a:lnTo>
                      <a:pt x="482" y="590"/>
                    </a:lnTo>
                    <a:lnTo>
                      <a:pt x="452" y="612"/>
                    </a:lnTo>
                    <a:lnTo>
                      <a:pt x="424" y="633"/>
                    </a:lnTo>
                    <a:lnTo>
                      <a:pt x="392" y="653"/>
                    </a:lnTo>
                    <a:lnTo>
                      <a:pt x="361" y="672"/>
                    </a:lnTo>
                    <a:lnTo>
                      <a:pt x="328" y="687"/>
                    </a:lnTo>
                    <a:lnTo>
                      <a:pt x="294" y="704"/>
                    </a:lnTo>
                    <a:lnTo>
                      <a:pt x="259" y="717"/>
                    </a:lnTo>
                    <a:lnTo>
                      <a:pt x="224" y="730"/>
                    </a:lnTo>
                    <a:lnTo>
                      <a:pt x="189" y="740"/>
                    </a:lnTo>
                    <a:lnTo>
                      <a:pt x="152" y="748"/>
                    </a:lnTo>
                    <a:lnTo>
                      <a:pt x="114" y="755"/>
                    </a:lnTo>
                    <a:lnTo>
                      <a:pt x="77" y="761"/>
                    </a:lnTo>
                    <a:lnTo>
                      <a:pt x="39" y="763"/>
                    </a:lnTo>
                    <a:lnTo>
                      <a:pt x="0" y="764"/>
                    </a:lnTo>
                    <a:lnTo>
                      <a:pt x="0" y="785"/>
                    </a:lnTo>
                    <a:close/>
                  </a:path>
                </a:pathLst>
              </a:custGeom>
              <a:solidFill>
                <a:srgbClr val="000000"/>
              </a:solidFill>
              <a:ln w="9525">
                <a:noFill/>
                <a:round/>
              </a:ln>
            </p:spPr>
            <p:txBody>
              <a:bodyPr/>
              <a:lstStyle/>
              <a:p>
                <a:endParaRPr lang="zh-CN" altLang="en-US"/>
              </a:p>
            </p:txBody>
          </p:sp>
          <p:sp>
            <p:nvSpPr>
              <p:cNvPr id="17449" name="Freeform 767"/>
              <p:cNvSpPr/>
              <p:nvPr/>
            </p:nvSpPr>
            <p:spPr bwMode="auto">
              <a:xfrm>
                <a:off x="3250" y="2190"/>
                <a:ext cx="390" cy="393"/>
              </a:xfrm>
              <a:custGeom>
                <a:avLst/>
                <a:gdLst>
                  <a:gd name="T0" fmla="*/ 0 w 779"/>
                  <a:gd name="T1" fmla="*/ 0 h 785"/>
                  <a:gd name="T2" fmla="*/ 1 w 779"/>
                  <a:gd name="T3" fmla="*/ 1 h 785"/>
                  <a:gd name="T4" fmla="*/ 1 w 779"/>
                  <a:gd name="T5" fmla="*/ 1 h 785"/>
                  <a:gd name="T6" fmla="*/ 1 w 779"/>
                  <a:gd name="T7" fmla="*/ 1 h 785"/>
                  <a:gd name="T8" fmla="*/ 1 w 779"/>
                  <a:gd name="T9" fmla="*/ 1 h 785"/>
                  <a:gd name="T10" fmla="*/ 1 w 779"/>
                  <a:gd name="T11" fmla="*/ 1 h 785"/>
                  <a:gd name="T12" fmla="*/ 1 w 779"/>
                  <a:gd name="T13" fmla="*/ 1 h 785"/>
                  <a:gd name="T14" fmla="*/ 1 w 779"/>
                  <a:gd name="T15" fmla="*/ 1 h 785"/>
                  <a:gd name="T16" fmla="*/ 1 w 779"/>
                  <a:gd name="T17" fmla="*/ 1 h 785"/>
                  <a:gd name="T18" fmla="*/ 1 w 779"/>
                  <a:gd name="T19" fmla="*/ 1 h 785"/>
                  <a:gd name="T20" fmla="*/ 1 w 779"/>
                  <a:gd name="T21" fmla="*/ 1 h 785"/>
                  <a:gd name="T22" fmla="*/ 1 w 779"/>
                  <a:gd name="T23" fmla="*/ 1 h 785"/>
                  <a:gd name="T24" fmla="*/ 1 w 779"/>
                  <a:gd name="T25" fmla="*/ 1 h 785"/>
                  <a:gd name="T26" fmla="*/ 1 w 779"/>
                  <a:gd name="T27" fmla="*/ 1 h 785"/>
                  <a:gd name="T28" fmla="*/ 1 w 779"/>
                  <a:gd name="T29" fmla="*/ 1 h 785"/>
                  <a:gd name="T30" fmla="*/ 1 w 779"/>
                  <a:gd name="T31" fmla="*/ 1 h 785"/>
                  <a:gd name="T32" fmla="*/ 1 w 779"/>
                  <a:gd name="T33" fmla="*/ 1 h 785"/>
                  <a:gd name="T34" fmla="*/ 1 w 779"/>
                  <a:gd name="T35" fmla="*/ 1 h 785"/>
                  <a:gd name="T36" fmla="*/ 1 w 779"/>
                  <a:gd name="T37" fmla="*/ 1 h 785"/>
                  <a:gd name="T38" fmla="*/ 1 w 779"/>
                  <a:gd name="T39" fmla="*/ 1 h 785"/>
                  <a:gd name="T40" fmla="*/ 1 w 779"/>
                  <a:gd name="T41" fmla="*/ 1 h 785"/>
                  <a:gd name="T42" fmla="*/ 1 w 779"/>
                  <a:gd name="T43" fmla="*/ 1 h 785"/>
                  <a:gd name="T44" fmla="*/ 1 w 779"/>
                  <a:gd name="T45" fmla="*/ 1 h 785"/>
                  <a:gd name="T46" fmla="*/ 1 w 779"/>
                  <a:gd name="T47" fmla="*/ 1 h 785"/>
                  <a:gd name="T48" fmla="*/ 1 w 779"/>
                  <a:gd name="T49" fmla="*/ 1 h 785"/>
                  <a:gd name="T50" fmla="*/ 1 w 779"/>
                  <a:gd name="T51" fmla="*/ 1 h 785"/>
                  <a:gd name="T52" fmla="*/ 1 w 779"/>
                  <a:gd name="T53" fmla="*/ 1 h 785"/>
                  <a:gd name="T54" fmla="*/ 1 w 779"/>
                  <a:gd name="T55" fmla="*/ 1 h 785"/>
                  <a:gd name="T56" fmla="*/ 1 w 779"/>
                  <a:gd name="T57" fmla="*/ 1 h 785"/>
                  <a:gd name="T58" fmla="*/ 1 w 779"/>
                  <a:gd name="T59" fmla="*/ 1 h 785"/>
                  <a:gd name="T60" fmla="*/ 1 w 779"/>
                  <a:gd name="T61" fmla="*/ 1 h 785"/>
                  <a:gd name="T62" fmla="*/ 1 w 779"/>
                  <a:gd name="T63" fmla="*/ 1 h 785"/>
                  <a:gd name="T64" fmla="*/ 1 w 779"/>
                  <a:gd name="T65" fmla="*/ 1 h 785"/>
                  <a:gd name="T66" fmla="*/ 1 w 779"/>
                  <a:gd name="T67" fmla="*/ 0 h 7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9"/>
                  <a:gd name="T103" fmla="*/ 0 h 785"/>
                  <a:gd name="T104" fmla="*/ 779 w 779"/>
                  <a:gd name="T105" fmla="*/ 785 h 7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9" h="785">
                    <a:moveTo>
                      <a:pt x="0" y="0"/>
                    </a:moveTo>
                    <a:lnTo>
                      <a:pt x="0" y="0"/>
                    </a:lnTo>
                    <a:lnTo>
                      <a:pt x="1" y="40"/>
                    </a:lnTo>
                    <a:lnTo>
                      <a:pt x="3" y="80"/>
                    </a:lnTo>
                    <a:lnTo>
                      <a:pt x="9" y="121"/>
                    </a:lnTo>
                    <a:lnTo>
                      <a:pt x="16" y="159"/>
                    </a:lnTo>
                    <a:lnTo>
                      <a:pt x="24" y="195"/>
                    </a:lnTo>
                    <a:lnTo>
                      <a:pt x="34" y="233"/>
                    </a:lnTo>
                    <a:lnTo>
                      <a:pt x="47" y="270"/>
                    </a:lnTo>
                    <a:lnTo>
                      <a:pt x="60" y="306"/>
                    </a:lnTo>
                    <a:lnTo>
                      <a:pt x="77" y="340"/>
                    </a:lnTo>
                    <a:lnTo>
                      <a:pt x="95" y="374"/>
                    </a:lnTo>
                    <a:lnTo>
                      <a:pt x="113" y="407"/>
                    </a:lnTo>
                    <a:lnTo>
                      <a:pt x="132" y="439"/>
                    </a:lnTo>
                    <a:lnTo>
                      <a:pt x="154" y="470"/>
                    </a:lnTo>
                    <a:lnTo>
                      <a:pt x="178" y="500"/>
                    </a:lnTo>
                    <a:lnTo>
                      <a:pt x="203" y="528"/>
                    </a:lnTo>
                    <a:lnTo>
                      <a:pt x="228" y="555"/>
                    </a:lnTo>
                    <a:lnTo>
                      <a:pt x="255" y="582"/>
                    </a:lnTo>
                    <a:lnTo>
                      <a:pt x="284" y="606"/>
                    </a:lnTo>
                    <a:lnTo>
                      <a:pt x="312" y="630"/>
                    </a:lnTo>
                    <a:lnTo>
                      <a:pt x="344" y="652"/>
                    </a:lnTo>
                    <a:lnTo>
                      <a:pt x="375" y="671"/>
                    </a:lnTo>
                    <a:lnTo>
                      <a:pt x="408" y="691"/>
                    </a:lnTo>
                    <a:lnTo>
                      <a:pt x="441" y="708"/>
                    </a:lnTo>
                    <a:lnTo>
                      <a:pt x="475" y="724"/>
                    </a:lnTo>
                    <a:lnTo>
                      <a:pt x="512" y="738"/>
                    </a:lnTo>
                    <a:lnTo>
                      <a:pt x="547" y="751"/>
                    </a:lnTo>
                    <a:lnTo>
                      <a:pt x="585" y="761"/>
                    </a:lnTo>
                    <a:lnTo>
                      <a:pt x="622" y="769"/>
                    </a:lnTo>
                    <a:lnTo>
                      <a:pt x="660" y="776"/>
                    </a:lnTo>
                    <a:lnTo>
                      <a:pt x="699" y="782"/>
                    </a:lnTo>
                    <a:lnTo>
                      <a:pt x="739" y="784"/>
                    </a:lnTo>
                    <a:lnTo>
                      <a:pt x="779" y="785"/>
                    </a:lnTo>
                    <a:lnTo>
                      <a:pt x="779" y="764"/>
                    </a:lnTo>
                    <a:lnTo>
                      <a:pt x="739" y="763"/>
                    </a:lnTo>
                    <a:lnTo>
                      <a:pt x="701" y="761"/>
                    </a:lnTo>
                    <a:lnTo>
                      <a:pt x="665" y="755"/>
                    </a:lnTo>
                    <a:lnTo>
                      <a:pt x="627" y="748"/>
                    </a:lnTo>
                    <a:lnTo>
                      <a:pt x="589" y="740"/>
                    </a:lnTo>
                    <a:lnTo>
                      <a:pt x="554" y="730"/>
                    </a:lnTo>
                    <a:lnTo>
                      <a:pt x="519" y="717"/>
                    </a:lnTo>
                    <a:lnTo>
                      <a:pt x="484" y="704"/>
                    </a:lnTo>
                    <a:lnTo>
                      <a:pt x="450" y="687"/>
                    </a:lnTo>
                    <a:lnTo>
                      <a:pt x="417" y="672"/>
                    </a:lnTo>
                    <a:lnTo>
                      <a:pt x="386" y="653"/>
                    </a:lnTo>
                    <a:lnTo>
                      <a:pt x="356" y="633"/>
                    </a:lnTo>
                    <a:lnTo>
                      <a:pt x="326" y="612"/>
                    </a:lnTo>
                    <a:lnTo>
                      <a:pt x="297" y="590"/>
                    </a:lnTo>
                    <a:lnTo>
                      <a:pt x="269" y="566"/>
                    </a:lnTo>
                    <a:lnTo>
                      <a:pt x="244" y="539"/>
                    </a:lnTo>
                    <a:lnTo>
                      <a:pt x="219" y="514"/>
                    </a:lnTo>
                    <a:lnTo>
                      <a:pt x="194" y="486"/>
                    </a:lnTo>
                    <a:lnTo>
                      <a:pt x="172" y="456"/>
                    </a:lnTo>
                    <a:lnTo>
                      <a:pt x="150" y="428"/>
                    </a:lnTo>
                    <a:lnTo>
                      <a:pt x="131" y="395"/>
                    </a:lnTo>
                    <a:lnTo>
                      <a:pt x="113" y="364"/>
                    </a:lnTo>
                    <a:lnTo>
                      <a:pt x="96" y="331"/>
                    </a:lnTo>
                    <a:lnTo>
                      <a:pt x="81" y="297"/>
                    </a:lnTo>
                    <a:lnTo>
                      <a:pt x="67" y="263"/>
                    </a:lnTo>
                    <a:lnTo>
                      <a:pt x="55" y="226"/>
                    </a:lnTo>
                    <a:lnTo>
                      <a:pt x="44" y="191"/>
                    </a:lnTo>
                    <a:lnTo>
                      <a:pt x="36" y="154"/>
                    </a:lnTo>
                    <a:lnTo>
                      <a:pt x="30" y="116"/>
                    </a:lnTo>
                    <a:lnTo>
                      <a:pt x="24" y="78"/>
                    </a:lnTo>
                    <a:lnTo>
                      <a:pt x="22" y="40"/>
                    </a:lnTo>
                    <a:lnTo>
                      <a:pt x="20" y="0"/>
                    </a:lnTo>
                    <a:lnTo>
                      <a:pt x="0" y="0"/>
                    </a:lnTo>
                    <a:close/>
                  </a:path>
                </a:pathLst>
              </a:custGeom>
              <a:solidFill>
                <a:srgbClr val="000000"/>
              </a:solidFill>
              <a:ln w="9525">
                <a:noFill/>
                <a:round/>
              </a:ln>
            </p:spPr>
            <p:txBody>
              <a:bodyPr/>
              <a:lstStyle/>
              <a:p>
                <a:endParaRPr lang="zh-CN" altLang="en-US"/>
              </a:p>
            </p:txBody>
          </p:sp>
          <p:sp>
            <p:nvSpPr>
              <p:cNvPr id="17450" name="Freeform 768"/>
              <p:cNvSpPr/>
              <p:nvPr/>
            </p:nvSpPr>
            <p:spPr bwMode="auto">
              <a:xfrm>
                <a:off x="3250" y="1798"/>
                <a:ext cx="390" cy="392"/>
              </a:xfrm>
              <a:custGeom>
                <a:avLst/>
                <a:gdLst>
                  <a:gd name="T0" fmla="*/ 1 w 779"/>
                  <a:gd name="T1" fmla="*/ 0 h 784"/>
                  <a:gd name="T2" fmla="*/ 1 w 779"/>
                  <a:gd name="T3" fmla="*/ 1 h 784"/>
                  <a:gd name="T4" fmla="*/ 1 w 779"/>
                  <a:gd name="T5" fmla="*/ 1 h 784"/>
                  <a:gd name="T6" fmla="*/ 1 w 779"/>
                  <a:gd name="T7" fmla="*/ 1 h 784"/>
                  <a:gd name="T8" fmla="*/ 1 w 779"/>
                  <a:gd name="T9" fmla="*/ 1 h 784"/>
                  <a:gd name="T10" fmla="*/ 1 w 779"/>
                  <a:gd name="T11" fmla="*/ 1 h 784"/>
                  <a:gd name="T12" fmla="*/ 1 w 779"/>
                  <a:gd name="T13" fmla="*/ 1 h 784"/>
                  <a:gd name="T14" fmla="*/ 1 w 779"/>
                  <a:gd name="T15" fmla="*/ 1 h 784"/>
                  <a:gd name="T16" fmla="*/ 1 w 779"/>
                  <a:gd name="T17" fmla="*/ 1 h 784"/>
                  <a:gd name="T18" fmla="*/ 1 w 779"/>
                  <a:gd name="T19" fmla="*/ 1 h 784"/>
                  <a:gd name="T20" fmla="*/ 1 w 779"/>
                  <a:gd name="T21" fmla="*/ 1 h 784"/>
                  <a:gd name="T22" fmla="*/ 1 w 779"/>
                  <a:gd name="T23" fmla="*/ 1 h 784"/>
                  <a:gd name="T24" fmla="*/ 1 w 779"/>
                  <a:gd name="T25" fmla="*/ 1 h 784"/>
                  <a:gd name="T26" fmla="*/ 1 w 779"/>
                  <a:gd name="T27" fmla="*/ 1 h 784"/>
                  <a:gd name="T28" fmla="*/ 1 w 779"/>
                  <a:gd name="T29" fmla="*/ 1 h 784"/>
                  <a:gd name="T30" fmla="*/ 1 w 779"/>
                  <a:gd name="T31" fmla="*/ 1 h 784"/>
                  <a:gd name="T32" fmla="*/ 0 w 779"/>
                  <a:gd name="T33" fmla="*/ 1 h 784"/>
                  <a:gd name="T34" fmla="*/ 1 w 779"/>
                  <a:gd name="T35" fmla="*/ 1 h 784"/>
                  <a:gd name="T36" fmla="*/ 1 w 779"/>
                  <a:gd name="T37" fmla="*/ 1 h 784"/>
                  <a:gd name="T38" fmla="*/ 1 w 779"/>
                  <a:gd name="T39" fmla="*/ 1 h 784"/>
                  <a:gd name="T40" fmla="*/ 1 w 779"/>
                  <a:gd name="T41" fmla="*/ 1 h 784"/>
                  <a:gd name="T42" fmla="*/ 1 w 779"/>
                  <a:gd name="T43" fmla="*/ 1 h 784"/>
                  <a:gd name="T44" fmla="*/ 1 w 779"/>
                  <a:gd name="T45" fmla="*/ 1 h 784"/>
                  <a:gd name="T46" fmla="*/ 1 w 779"/>
                  <a:gd name="T47" fmla="*/ 1 h 784"/>
                  <a:gd name="T48" fmla="*/ 1 w 779"/>
                  <a:gd name="T49" fmla="*/ 1 h 784"/>
                  <a:gd name="T50" fmla="*/ 1 w 779"/>
                  <a:gd name="T51" fmla="*/ 1 h 784"/>
                  <a:gd name="T52" fmla="*/ 1 w 779"/>
                  <a:gd name="T53" fmla="*/ 1 h 784"/>
                  <a:gd name="T54" fmla="*/ 1 w 779"/>
                  <a:gd name="T55" fmla="*/ 1 h 784"/>
                  <a:gd name="T56" fmla="*/ 1 w 779"/>
                  <a:gd name="T57" fmla="*/ 1 h 784"/>
                  <a:gd name="T58" fmla="*/ 1 w 779"/>
                  <a:gd name="T59" fmla="*/ 1 h 784"/>
                  <a:gd name="T60" fmla="*/ 1 w 779"/>
                  <a:gd name="T61" fmla="*/ 1 h 784"/>
                  <a:gd name="T62" fmla="*/ 1 w 779"/>
                  <a:gd name="T63" fmla="*/ 1 h 784"/>
                  <a:gd name="T64" fmla="*/ 1 w 779"/>
                  <a:gd name="T65" fmla="*/ 1 h 784"/>
                  <a:gd name="T66" fmla="*/ 1 w 779"/>
                  <a:gd name="T67" fmla="*/ 1 h 7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9"/>
                  <a:gd name="T103" fmla="*/ 0 h 784"/>
                  <a:gd name="T104" fmla="*/ 779 w 779"/>
                  <a:gd name="T105" fmla="*/ 784 h 7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9" h="784">
                    <a:moveTo>
                      <a:pt x="779" y="0"/>
                    </a:moveTo>
                    <a:lnTo>
                      <a:pt x="779" y="0"/>
                    </a:lnTo>
                    <a:lnTo>
                      <a:pt x="739" y="1"/>
                    </a:lnTo>
                    <a:lnTo>
                      <a:pt x="699" y="3"/>
                    </a:lnTo>
                    <a:lnTo>
                      <a:pt x="660" y="9"/>
                    </a:lnTo>
                    <a:lnTo>
                      <a:pt x="622" y="16"/>
                    </a:lnTo>
                    <a:lnTo>
                      <a:pt x="585" y="24"/>
                    </a:lnTo>
                    <a:lnTo>
                      <a:pt x="547" y="34"/>
                    </a:lnTo>
                    <a:lnTo>
                      <a:pt x="512" y="47"/>
                    </a:lnTo>
                    <a:lnTo>
                      <a:pt x="475" y="61"/>
                    </a:lnTo>
                    <a:lnTo>
                      <a:pt x="441" y="76"/>
                    </a:lnTo>
                    <a:lnTo>
                      <a:pt x="408" y="94"/>
                    </a:lnTo>
                    <a:lnTo>
                      <a:pt x="375" y="112"/>
                    </a:lnTo>
                    <a:lnTo>
                      <a:pt x="344" y="133"/>
                    </a:lnTo>
                    <a:lnTo>
                      <a:pt x="312" y="155"/>
                    </a:lnTo>
                    <a:lnTo>
                      <a:pt x="284" y="179"/>
                    </a:lnTo>
                    <a:lnTo>
                      <a:pt x="255" y="203"/>
                    </a:lnTo>
                    <a:lnTo>
                      <a:pt x="228" y="229"/>
                    </a:lnTo>
                    <a:lnTo>
                      <a:pt x="203" y="256"/>
                    </a:lnTo>
                    <a:lnTo>
                      <a:pt x="178" y="285"/>
                    </a:lnTo>
                    <a:lnTo>
                      <a:pt x="154" y="314"/>
                    </a:lnTo>
                    <a:lnTo>
                      <a:pt x="132" y="346"/>
                    </a:lnTo>
                    <a:lnTo>
                      <a:pt x="113" y="377"/>
                    </a:lnTo>
                    <a:lnTo>
                      <a:pt x="95" y="410"/>
                    </a:lnTo>
                    <a:lnTo>
                      <a:pt x="77" y="444"/>
                    </a:lnTo>
                    <a:lnTo>
                      <a:pt x="60" y="478"/>
                    </a:lnTo>
                    <a:lnTo>
                      <a:pt x="47" y="514"/>
                    </a:lnTo>
                    <a:lnTo>
                      <a:pt x="34" y="551"/>
                    </a:lnTo>
                    <a:lnTo>
                      <a:pt x="24" y="588"/>
                    </a:lnTo>
                    <a:lnTo>
                      <a:pt x="16" y="625"/>
                    </a:lnTo>
                    <a:lnTo>
                      <a:pt x="9" y="663"/>
                    </a:lnTo>
                    <a:lnTo>
                      <a:pt x="3" y="703"/>
                    </a:lnTo>
                    <a:lnTo>
                      <a:pt x="1" y="744"/>
                    </a:lnTo>
                    <a:lnTo>
                      <a:pt x="0" y="784"/>
                    </a:lnTo>
                    <a:lnTo>
                      <a:pt x="20" y="784"/>
                    </a:lnTo>
                    <a:lnTo>
                      <a:pt x="22" y="744"/>
                    </a:lnTo>
                    <a:lnTo>
                      <a:pt x="24" y="706"/>
                    </a:lnTo>
                    <a:lnTo>
                      <a:pt x="30" y="668"/>
                    </a:lnTo>
                    <a:lnTo>
                      <a:pt x="36" y="630"/>
                    </a:lnTo>
                    <a:lnTo>
                      <a:pt x="44" y="593"/>
                    </a:lnTo>
                    <a:lnTo>
                      <a:pt x="55" y="557"/>
                    </a:lnTo>
                    <a:lnTo>
                      <a:pt x="67" y="521"/>
                    </a:lnTo>
                    <a:lnTo>
                      <a:pt x="81" y="487"/>
                    </a:lnTo>
                    <a:lnTo>
                      <a:pt x="96" y="453"/>
                    </a:lnTo>
                    <a:lnTo>
                      <a:pt x="113" y="419"/>
                    </a:lnTo>
                    <a:lnTo>
                      <a:pt x="131" y="388"/>
                    </a:lnTo>
                    <a:lnTo>
                      <a:pt x="150" y="357"/>
                    </a:lnTo>
                    <a:lnTo>
                      <a:pt x="172" y="327"/>
                    </a:lnTo>
                    <a:lnTo>
                      <a:pt x="194" y="299"/>
                    </a:lnTo>
                    <a:lnTo>
                      <a:pt x="219" y="270"/>
                    </a:lnTo>
                    <a:lnTo>
                      <a:pt x="244" y="245"/>
                    </a:lnTo>
                    <a:lnTo>
                      <a:pt x="269" y="219"/>
                    </a:lnTo>
                    <a:lnTo>
                      <a:pt x="297" y="195"/>
                    </a:lnTo>
                    <a:lnTo>
                      <a:pt x="326" y="173"/>
                    </a:lnTo>
                    <a:lnTo>
                      <a:pt x="356" y="152"/>
                    </a:lnTo>
                    <a:lnTo>
                      <a:pt x="386" y="131"/>
                    </a:lnTo>
                    <a:lnTo>
                      <a:pt x="417" y="112"/>
                    </a:lnTo>
                    <a:lnTo>
                      <a:pt x="450" y="96"/>
                    </a:lnTo>
                    <a:lnTo>
                      <a:pt x="484" y="81"/>
                    </a:lnTo>
                    <a:lnTo>
                      <a:pt x="519" y="68"/>
                    </a:lnTo>
                    <a:lnTo>
                      <a:pt x="554" y="55"/>
                    </a:lnTo>
                    <a:lnTo>
                      <a:pt x="589" y="45"/>
                    </a:lnTo>
                    <a:lnTo>
                      <a:pt x="627" y="37"/>
                    </a:lnTo>
                    <a:lnTo>
                      <a:pt x="665" y="30"/>
                    </a:lnTo>
                    <a:lnTo>
                      <a:pt x="701" y="24"/>
                    </a:lnTo>
                    <a:lnTo>
                      <a:pt x="739" y="22"/>
                    </a:lnTo>
                    <a:lnTo>
                      <a:pt x="779" y="21"/>
                    </a:lnTo>
                    <a:lnTo>
                      <a:pt x="779" y="0"/>
                    </a:lnTo>
                    <a:close/>
                  </a:path>
                </a:pathLst>
              </a:custGeom>
              <a:solidFill>
                <a:srgbClr val="000000"/>
              </a:solidFill>
              <a:ln w="9525">
                <a:noFill/>
                <a:round/>
              </a:ln>
            </p:spPr>
            <p:txBody>
              <a:bodyPr/>
              <a:lstStyle/>
              <a:p>
                <a:endParaRPr lang="zh-CN" altLang="en-US"/>
              </a:p>
            </p:txBody>
          </p:sp>
          <p:sp>
            <p:nvSpPr>
              <p:cNvPr id="17451" name="Freeform 769"/>
              <p:cNvSpPr/>
              <p:nvPr/>
            </p:nvSpPr>
            <p:spPr bwMode="auto">
              <a:xfrm>
                <a:off x="3310" y="1858"/>
                <a:ext cx="658" cy="664"/>
              </a:xfrm>
              <a:custGeom>
                <a:avLst/>
                <a:gdLst>
                  <a:gd name="T0" fmla="*/ 1 w 1316"/>
                  <a:gd name="T1" fmla="*/ 1 h 1327"/>
                  <a:gd name="T2" fmla="*/ 1 w 1316"/>
                  <a:gd name="T3" fmla="*/ 1 h 1327"/>
                  <a:gd name="T4" fmla="*/ 1 w 1316"/>
                  <a:gd name="T5" fmla="*/ 1 h 1327"/>
                  <a:gd name="T6" fmla="*/ 1 w 1316"/>
                  <a:gd name="T7" fmla="*/ 1 h 1327"/>
                  <a:gd name="T8" fmla="*/ 1 w 1316"/>
                  <a:gd name="T9" fmla="*/ 1 h 1327"/>
                  <a:gd name="T10" fmla="*/ 1 w 1316"/>
                  <a:gd name="T11" fmla="*/ 1 h 1327"/>
                  <a:gd name="T12" fmla="*/ 1 w 1316"/>
                  <a:gd name="T13" fmla="*/ 1 h 1327"/>
                  <a:gd name="T14" fmla="*/ 1 w 1316"/>
                  <a:gd name="T15" fmla="*/ 1 h 1327"/>
                  <a:gd name="T16" fmla="*/ 1 w 1316"/>
                  <a:gd name="T17" fmla="*/ 1 h 1327"/>
                  <a:gd name="T18" fmla="*/ 1 w 1316"/>
                  <a:gd name="T19" fmla="*/ 1 h 1327"/>
                  <a:gd name="T20" fmla="*/ 1 w 1316"/>
                  <a:gd name="T21" fmla="*/ 1 h 1327"/>
                  <a:gd name="T22" fmla="*/ 1 w 1316"/>
                  <a:gd name="T23" fmla="*/ 1 h 1327"/>
                  <a:gd name="T24" fmla="*/ 1 w 1316"/>
                  <a:gd name="T25" fmla="*/ 1 h 1327"/>
                  <a:gd name="T26" fmla="*/ 1 w 1316"/>
                  <a:gd name="T27" fmla="*/ 1 h 1327"/>
                  <a:gd name="T28" fmla="*/ 1 w 1316"/>
                  <a:gd name="T29" fmla="*/ 1 h 1327"/>
                  <a:gd name="T30" fmla="*/ 1 w 1316"/>
                  <a:gd name="T31" fmla="*/ 1 h 1327"/>
                  <a:gd name="T32" fmla="*/ 1 w 1316"/>
                  <a:gd name="T33" fmla="*/ 1 h 1327"/>
                  <a:gd name="T34" fmla="*/ 1 w 1316"/>
                  <a:gd name="T35" fmla="*/ 1 h 1327"/>
                  <a:gd name="T36" fmla="*/ 1 w 1316"/>
                  <a:gd name="T37" fmla="*/ 1 h 1327"/>
                  <a:gd name="T38" fmla="*/ 1 w 1316"/>
                  <a:gd name="T39" fmla="*/ 1 h 1327"/>
                  <a:gd name="T40" fmla="*/ 1 w 1316"/>
                  <a:gd name="T41" fmla="*/ 1 h 1327"/>
                  <a:gd name="T42" fmla="*/ 1 w 1316"/>
                  <a:gd name="T43" fmla="*/ 1 h 1327"/>
                  <a:gd name="T44" fmla="*/ 1 w 1316"/>
                  <a:gd name="T45" fmla="*/ 1 h 1327"/>
                  <a:gd name="T46" fmla="*/ 1 w 1316"/>
                  <a:gd name="T47" fmla="*/ 1 h 1327"/>
                  <a:gd name="T48" fmla="*/ 1 w 1316"/>
                  <a:gd name="T49" fmla="*/ 1 h 1327"/>
                  <a:gd name="T50" fmla="*/ 1 w 1316"/>
                  <a:gd name="T51" fmla="*/ 1 h 1327"/>
                  <a:gd name="T52" fmla="*/ 1 w 1316"/>
                  <a:gd name="T53" fmla="*/ 1 h 1327"/>
                  <a:gd name="T54" fmla="*/ 1 w 1316"/>
                  <a:gd name="T55" fmla="*/ 1 h 1327"/>
                  <a:gd name="T56" fmla="*/ 1 w 1316"/>
                  <a:gd name="T57" fmla="*/ 1 h 1327"/>
                  <a:gd name="T58" fmla="*/ 1 w 1316"/>
                  <a:gd name="T59" fmla="*/ 1 h 1327"/>
                  <a:gd name="T60" fmla="*/ 1 w 1316"/>
                  <a:gd name="T61" fmla="*/ 1 h 1327"/>
                  <a:gd name="T62" fmla="*/ 1 w 1316"/>
                  <a:gd name="T63" fmla="*/ 1 h 13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16"/>
                  <a:gd name="T97" fmla="*/ 0 h 1327"/>
                  <a:gd name="T98" fmla="*/ 1316 w 1316"/>
                  <a:gd name="T99" fmla="*/ 1327 h 13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16" h="1327">
                    <a:moveTo>
                      <a:pt x="660" y="0"/>
                    </a:moveTo>
                    <a:lnTo>
                      <a:pt x="727" y="3"/>
                    </a:lnTo>
                    <a:lnTo>
                      <a:pt x="792" y="13"/>
                    </a:lnTo>
                    <a:lnTo>
                      <a:pt x="856" y="29"/>
                    </a:lnTo>
                    <a:lnTo>
                      <a:pt x="916" y="52"/>
                    </a:lnTo>
                    <a:lnTo>
                      <a:pt x="973" y="80"/>
                    </a:lnTo>
                    <a:lnTo>
                      <a:pt x="1027" y="113"/>
                    </a:lnTo>
                    <a:lnTo>
                      <a:pt x="1078" y="151"/>
                    </a:lnTo>
                    <a:lnTo>
                      <a:pt x="1125" y="195"/>
                    </a:lnTo>
                    <a:lnTo>
                      <a:pt x="1167" y="242"/>
                    </a:lnTo>
                    <a:lnTo>
                      <a:pt x="1204" y="293"/>
                    </a:lnTo>
                    <a:lnTo>
                      <a:pt x="1238" y="348"/>
                    </a:lnTo>
                    <a:lnTo>
                      <a:pt x="1265" y="405"/>
                    </a:lnTo>
                    <a:lnTo>
                      <a:pt x="1287" y="466"/>
                    </a:lnTo>
                    <a:lnTo>
                      <a:pt x="1303" y="530"/>
                    </a:lnTo>
                    <a:lnTo>
                      <a:pt x="1313" y="595"/>
                    </a:lnTo>
                    <a:lnTo>
                      <a:pt x="1316" y="663"/>
                    </a:lnTo>
                    <a:lnTo>
                      <a:pt x="1313" y="731"/>
                    </a:lnTo>
                    <a:lnTo>
                      <a:pt x="1303" y="796"/>
                    </a:lnTo>
                    <a:lnTo>
                      <a:pt x="1287" y="861"/>
                    </a:lnTo>
                    <a:lnTo>
                      <a:pt x="1265" y="922"/>
                    </a:lnTo>
                    <a:lnTo>
                      <a:pt x="1238" y="979"/>
                    </a:lnTo>
                    <a:lnTo>
                      <a:pt x="1204" y="1034"/>
                    </a:lnTo>
                    <a:lnTo>
                      <a:pt x="1167" y="1086"/>
                    </a:lnTo>
                    <a:lnTo>
                      <a:pt x="1125" y="1133"/>
                    </a:lnTo>
                    <a:lnTo>
                      <a:pt x="1078" y="1176"/>
                    </a:lnTo>
                    <a:lnTo>
                      <a:pt x="1027" y="1214"/>
                    </a:lnTo>
                    <a:lnTo>
                      <a:pt x="973" y="1247"/>
                    </a:lnTo>
                    <a:lnTo>
                      <a:pt x="916" y="1276"/>
                    </a:lnTo>
                    <a:lnTo>
                      <a:pt x="856" y="1298"/>
                    </a:lnTo>
                    <a:lnTo>
                      <a:pt x="792" y="1314"/>
                    </a:lnTo>
                    <a:lnTo>
                      <a:pt x="727" y="1324"/>
                    </a:lnTo>
                    <a:lnTo>
                      <a:pt x="660" y="1327"/>
                    </a:lnTo>
                    <a:lnTo>
                      <a:pt x="592" y="1324"/>
                    </a:lnTo>
                    <a:lnTo>
                      <a:pt x="527" y="1314"/>
                    </a:lnTo>
                    <a:lnTo>
                      <a:pt x="463" y="1298"/>
                    </a:lnTo>
                    <a:lnTo>
                      <a:pt x="403" y="1276"/>
                    </a:lnTo>
                    <a:lnTo>
                      <a:pt x="346" y="1247"/>
                    </a:lnTo>
                    <a:lnTo>
                      <a:pt x="291" y="1214"/>
                    </a:lnTo>
                    <a:lnTo>
                      <a:pt x="240" y="1176"/>
                    </a:lnTo>
                    <a:lnTo>
                      <a:pt x="193" y="1133"/>
                    </a:lnTo>
                    <a:lnTo>
                      <a:pt x="151" y="1086"/>
                    </a:lnTo>
                    <a:lnTo>
                      <a:pt x="112" y="1034"/>
                    </a:lnTo>
                    <a:lnTo>
                      <a:pt x="79" y="979"/>
                    </a:lnTo>
                    <a:lnTo>
                      <a:pt x="52" y="922"/>
                    </a:lnTo>
                    <a:lnTo>
                      <a:pt x="29" y="861"/>
                    </a:lnTo>
                    <a:lnTo>
                      <a:pt x="13" y="796"/>
                    </a:lnTo>
                    <a:lnTo>
                      <a:pt x="3" y="731"/>
                    </a:lnTo>
                    <a:lnTo>
                      <a:pt x="0" y="663"/>
                    </a:lnTo>
                    <a:lnTo>
                      <a:pt x="3" y="595"/>
                    </a:lnTo>
                    <a:lnTo>
                      <a:pt x="13" y="530"/>
                    </a:lnTo>
                    <a:lnTo>
                      <a:pt x="29" y="466"/>
                    </a:lnTo>
                    <a:lnTo>
                      <a:pt x="52" y="405"/>
                    </a:lnTo>
                    <a:lnTo>
                      <a:pt x="79" y="348"/>
                    </a:lnTo>
                    <a:lnTo>
                      <a:pt x="112" y="293"/>
                    </a:lnTo>
                    <a:lnTo>
                      <a:pt x="151" y="242"/>
                    </a:lnTo>
                    <a:lnTo>
                      <a:pt x="193" y="195"/>
                    </a:lnTo>
                    <a:lnTo>
                      <a:pt x="240" y="151"/>
                    </a:lnTo>
                    <a:lnTo>
                      <a:pt x="291" y="113"/>
                    </a:lnTo>
                    <a:lnTo>
                      <a:pt x="346" y="80"/>
                    </a:lnTo>
                    <a:lnTo>
                      <a:pt x="403" y="52"/>
                    </a:lnTo>
                    <a:lnTo>
                      <a:pt x="463" y="29"/>
                    </a:lnTo>
                    <a:lnTo>
                      <a:pt x="527" y="13"/>
                    </a:lnTo>
                    <a:lnTo>
                      <a:pt x="592" y="3"/>
                    </a:lnTo>
                    <a:lnTo>
                      <a:pt x="660" y="0"/>
                    </a:lnTo>
                    <a:close/>
                  </a:path>
                </a:pathLst>
              </a:custGeom>
              <a:solidFill>
                <a:srgbClr val="FFFFFF"/>
              </a:solidFill>
              <a:ln w="9525">
                <a:noFill/>
                <a:round/>
              </a:ln>
            </p:spPr>
            <p:txBody>
              <a:bodyPr/>
              <a:lstStyle/>
              <a:p>
                <a:endParaRPr lang="zh-CN" altLang="en-US"/>
              </a:p>
            </p:txBody>
          </p:sp>
          <p:sp>
            <p:nvSpPr>
              <p:cNvPr id="17452" name="Freeform 770"/>
              <p:cNvSpPr/>
              <p:nvPr/>
            </p:nvSpPr>
            <p:spPr bwMode="auto">
              <a:xfrm>
                <a:off x="3640" y="1853"/>
                <a:ext cx="333" cy="337"/>
              </a:xfrm>
              <a:custGeom>
                <a:avLst/>
                <a:gdLst>
                  <a:gd name="T0" fmla="*/ 1 w 666"/>
                  <a:gd name="T1" fmla="*/ 1 h 674"/>
                  <a:gd name="T2" fmla="*/ 1 w 666"/>
                  <a:gd name="T3" fmla="*/ 1 h 674"/>
                  <a:gd name="T4" fmla="*/ 1 w 666"/>
                  <a:gd name="T5" fmla="*/ 1 h 674"/>
                  <a:gd name="T6" fmla="*/ 1 w 666"/>
                  <a:gd name="T7" fmla="*/ 1 h 674"/>
                  <a:gd name="T8" fmla="*/ 1 w 666"/>
                  <a:gd name="T9" fmla="*/ 1 h 674"/>
                  <a:gd name="T10" fmla="*/ 1 w 666"/>
                  <a:gd name="T11" fmla="*/ 1 h 674"/>
                  <a:gd name="T12" fmla="*/ 1 w 666"/>
                  <a:gd name="T13" fmla="*/ 1 h 674"/>
                  <a:gd name="T14" fmla="*/ 1 w 666"/>
                  <a:gd name="T15" fmla="*/ 1 h 674"/>
                  <a:gd name="T16" fmla="*/ 1 w 666"/>
                  <a:gd name="T17" fmla="*/ 1 h 674"/>
                  <a:gd name="T18" fmla="*/ 1 w 666"/>
                  <a:gd name="T19" fmla="*/ 1 h 674"/>
                  <a:gd name="T20" fmla="*/ 1 w 666"/>
                  <a:gd name="T21" fmla="*/ 1 h 674"/>
                  <a:gd name="T22" fmla="*/ 1 w 666"/>
                  <a:gd name="T23" fmla="*/ 1 h 674"/>
                  <a:gd name="T24" fmla="*/ 1 w 666"/>
                  <a:gd name="T25" fmla="*/ 1 h 674"/>
                  <a:gd name="T26" fmla="*/ 1 w 666"/>
                  <a:gd name="T27" fmla="*/ 1 h 674"/>
                  <a:gd name="T28" fmla="*/ 1 w 666"/>
                  <a:gd name="T29" fmla="*/ 1 h 674"/>
                  <a:gd name="T30" fmla="*/ 1 w 666"/>
                  <a:gd name="T31" fmla="*/ 1 h 674"/>
                  <a:gd name="T32" fmla="*/ 1 w 666"/>
                  <a:gd name="T33" fmla="*/ 1 h 674"/>
                  <a:gd name="T34" fmla="*/ 0 w 666"/>
                  <a:gd name="T35" fmla="*/ 0 h 674"/>
                  <a:gd name="T36" fmla="*/ 0 w 666"/>
                  <a:gd name="T37" fmla="*/ 1 h 674"/>
                  <a:gd name="T38" fmla="*/ 1 w 666"/>
                  <a:gd name="T39" fmla="*/ 1 h 674"/>
                  <a:gd name="T40" fmla="*/ 1 w 666"/>
                  <a:gd name="T41" fmla="*/ 1 h 674"/>
                  <a:gd name="T42" fmla="*/ 1 w 666"/>
                  <a:gd name="T43" fmla="*/ 1 h 674"/>
                  <a:gd name="T44" fmla="*/ 1 w 666"/>
                  <a:gd name="T45" fmla="*/ 1 h 674"/>
                  <a:gd name="T46" fmla="*/ 1 w 666"/>
                  <a:gd name="T47" fmla="*/ 1 h 674"/>
                  <a:gd name="T48" fmla="*/ 1 w 666"/>
                  <a:gd name="T49" fmla="*/ 1 h 674"/>
                  <a:gd name="T50" fmla="*/ 1 w 666"/>
                  <a:gd name="T51" fmla="*/ 1 h 674"/>
                  <a:gd name="T52" fmla="*/ 1 w 666"/>
                  <a:gd name="T53" fmla="*/ 1 h 674"/>
                  <a:gd name="T54" fmla="*/ 1 w 666"/>
                  <a:gd name="T55" fmla="*/ 1 h 674"/>
                  <a:gd name="T56" fmla="*/ 1 w 666"/>
                  <a:gd name="T57" fmla="*/ 1 h 674"/>
                  <a:gd name="T58" fmla="*/ 1 w 666"/>
                  <a:gd name="T59" fmla="*/ 1 h 674"/>
                  <a:gd name="T60" fmla="*/ 1 w 666"/>
                  <a:gd name="T61" fmla="*/ 1 h 674"/>
                  <a:gd name="T62" fmla="*/ 1 w 666"/>
                  <a:gd name="T63" fmla="*/ 1 h 674"/>
                  <a:gd name="T64" fmla="*/ 1 w 666"/>
                  <a:gd name="T65" fmla="*/ 1 h 674"/>
                  <a:gd name="T66" fmla="*/ 1 w 666"/>
                  <a:gd name="T67" fmla="*/ 1 h 674"/>
                  <a:gd name="T68" fmla="*/ 1 w 666"/>
                  <a:gd name="T69" fmla="*/ 1 h 674"/>
                  <a:gd name="T70" fmla="*/ 1 w 666"/>
                  <a:gd name="T71" fmla="*/ 1 h 674"/>
                  <a:gd name="T72" fmla="*/ 1 w 666"/>
                  <a:gd name="T73" fmla="*/ 1 h 6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6"/>
                  <a:gd name="T112" fmla="*/ 0 h 674"/>
                  <a:gd name="T113" fmla="*/ 666 w 666"/>
                  <a:gd name="T114" fmla="*/ 674 h 6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6" h="674">
                    <a:moveTo>
                      <a:pt x="666" y="674"/>
                    </a:moveTo>
                    <a:lnTo>
                      <a:pt x="666" y="674"/>
                    </a:lnTo>
                    <a:lnTo>
                      <a:pt x="663" y="605"/>
                    </a:lnTo>
                    <a:lnTo>
                      <a:pt x="653" y="538"/>
                    </a:lnTo>
                    <a:lnTo>
                      <a:pt x="637" y="474"/>
                    </a:lnTo>
                    <a:lnTo>
                      <a:pt x="615" y="412"/>
                    </a:lnTo>
                    <a:lnTo>
                      <a:pt x="587" y="354"/>
                    </a:lnTo>
                    <a:lnTo>
                      <a:pt x="554" y="298"/>
                    </a:lnTo>
                    <a:lnTo>
                      <a:pt x="515" y="246"/>
                    </a:lnTo>
                    <a:lnTo>
                      <a:pt x="473" y="198"/>
                    </a:lnTo>
                    <a:lnTo>
                      <a:pt x="425" y="154"/>
                    </a:lnTo>
                    <a:lnTo>
                      <a:pt x="372" y="115"/>
                    </a:lnTo>
                    <a:lnTo>
                      <a:pt x="319" y="82"/>
                    </a:lnTo>
                    <a:lnTo>
                      <a:pt x="261" y="53"/>
                    </a:lnTo>
                    <a:lnTo>
                      <a:pt x="199" y="30"/>
                    </a:lnTo>
                    <a:lnTo>
                      <a:pt x="134" y="14"/>
                    </a:lnTo>
                    <a:lnTo>
                      <a:pt x="68" y="4"/>
                    </a:lnTo>
                    <a:lnTo>
                      <a:pt x="0" y="0"/>
                    </a:lnTo>
                    <a:lnTo>
                      <a:pt x="0" y="21"/>
                    </a:lnTo>
                    <a:lnTo>
                      <a:pt x="66" y="24"/>
                    </a:lnTo>
                    <a:lnTo>
                      <a:pt x="130" y="35"/>
                    </a:lnTo>
                    <a:lnTo>
                      <a:pt x="192" y="51"/>
                    </a:lnTo>
                    <a:lnTo>
                      <a:pt x="251" y="74"/>
                    </a:lnTo>
                    <a:lnTo>
                      <a:pt x="307" y="100"/>
                    </a:lnTo>
                    <a:lnTo>
                      <a:pt x="361" y="134"/>
                    </a:lnTo>
                    <a:lnTo>
                      <a:pt x="411" y="170"/>
                    </a:lnTo>
                    <a:lnTo>
                      <a:pt x="457" y="214"/>
                    </a:lnTo>
                    <a:lnTo>
                      <a:pt x="499" y="260"/>
                    </a:lnTo>
                    <a:lnTo>
                      <a:pt x="535" y="309"/>
                    </a:lnTo>
                    <a:lnTo>
                      <a:pt x="568" y="364"/>
                    </a:lnTo>
                    <a:lnTo>
                      <a:pt x="595" y="421"/>
                    </a:lnTo>
                    <a:lnTo>
                      <a:pt x="616" y="481"/>
                    </a:lnTo>
                    <a:lnTo>
                      <a:pt x="632" y="543"/>
                    </a:lnTo>
                    <a:lnTo>
                      <a:pt x="643" y="607"/>
                    </a:lnTo>
                    <a:lnTo>
                      <a:pt x="646" y="674"/>
                    </a:lnTo>
                    <a:lnTo>
                      <a:pt x="666" y="674"/>
                    </a:lnTo>
                    <a:close/>
                  </a:path>
                </a:pathLst>
              </a:custGeom>
              <a:solidFill>
                <a:srgbClr val="000000"/>
              </a:solidFill>
              <a:ln w="9525">
                <a:noFill/>
                <a:round/>
              </a:ln>
            </p:spPr>
            <p:txBody>
              <a:bodyPr/>
              <a:lstStyle/>
              <a:p>
                <a:endParaRPr lang="zh-CN" altLang="en-US"/>
              </a:p>
            </p:txBody>
          </p:sp>
          <p:sp>
            <p:nvSpPr>
              <p:cNvPr id="17453" name="Freeform 771"/>
              <p:cNvSpPr/>
              <p:nvPr/>
            </p:nvSpPr>
            <p:spPr bwMode="auto">
              <a:xfrm>
                <a:off x="3640" y="2190"/>
                <a:ext cx="333" cy="337"/>
              </a:xfrm>
              <a:custGeom>
                <a:avLst/>
                <a:gdLst>
                  <a:gd name="T0" fmla="*/ 0 w 666"/>
                  <a:gd name="T1" fmla="*/ 0 h 675"/>
                  <a:gd name="T2" fmla="*/ 0 w 666"/>
                  <a:gd name="T3" fmla="*/ 0 h 675"/>
                  <a:gd name="T4" fmla="*/ 1 w 666"/>
                  <a:gd name="T5" fmla="*/ 0 h 675"/>
                  <a:gd name="T6" fmla="*/ 1 w 666"/>
                  <a:gd name="T7" fmla="*/ 0 h 675"/>
                  <a:gd name="T8" fmla="*/ 1 w 666"/>
                  <a:gd name="T9" fmla="*/ 0 h 675"/>
                  <a:gd name="T10" fmla="*/ 1 w 666"/>
                  <a:gd name="T11" fmla="*/ 0 h 675"/>
                  <a:gd name="T12" fmla="*/ 1 w 666"/>
                  <a:gd name="T13" fmla="*/ 0 h 675"/>
                  <a:gd name="T14" fmla="*/ 1 w 666"/>
                  <a:gd name="T15" fmla="*/ 0 h 675"/>
                  <a:gd name="T16" fmla="*/ 1 w 666"/>
                  <a:gd name="T17" fmla="*/ 0 h 675"/>
                  <a:gd name="T18" fmla="*/ 1 w 666"/>
                  <a:gd name="T19" fmla="*/ 0 h 675"/>
                  <a:gd name="T20" fmla="*/ 1 w 666"/>
                  <a:gd name="T21" fmla="*/ 0 h 675"/>
                  <a:gd name="T22" fmla="*/ 1 w 666"/>
                  <a:gd name="T23" fmla="*/ 0 h 675"/>
                  <a:gd name="T24" fmla="*/ 1 w 666"/>
                  <a:gd name="T25" fmla="*/ 0 h 675"/>
                  <a:gd name="T26" fmla="*/ 1 w 666"/>
                  <a:gd name="T27" fmla="*/ 0 h 675"/>
                  <a:gd name="T28" fmla="*/ 1 w 666"/>
                  <a:gd name="T29" fmla="*/ 0 h 675"/>
                  <a:gd name="T30" fmla="*/ 1 w 666"/>
                  <a:gd name="T31" fmla="*/ 0 h 675"/>
                  <a:gd name="T32" fmla="*/ 1 w 666"/>
                  <a:gd name="T33" fmla="*/ 0 h 675"/>
                  <a:gd name="T34" fmla="*/ 1 w 666"/>
                  <a:gd name="T35" fmla="*/ 0 h 675"/>
                  <a:gd name="T36" fmla="*/ 1 w 666"/>
                  <a:gd name="T37" fmla="*/ 0 h 675"/>
                  <a:gd name="T38" fmla="*/ 1 w 666"/>
                  <a:gd name="T39" fmla="*/ 0 h 675"/>
                  <a:gd name="T40" fmla="*/ 1 w 666"/>
                  <a:gd name="T41" fmla="*/ 0 h 675"/>
                  <a:gd name="T42" fmla="*/ 1 w 666"/>
                  <a:gd name="T43" fmla="*/ 0 h 675"/>
                  <a:gd name="T44" fmla="*/ 1 w 666"/>
                  <a:gd name="T45" fmla="*/ 0 h 675"/>
                  <a:gd name="T46" fmla="*/ 1 w 666"/>
                  <a:gd name="T47" fmla="*/ 0 h 675"/>
                  <a:gd name="T48" fmla="*/ 1 w 666"/>
                  <a:gd name="T49" fmla="*/ 0 h 675"/>
                  <a:gd name="T50" fmla="*/ 1 w 666"/>
                  <a:gd name="T51" fmla="*/ 0 h 675"/>
                  <a:gd name="T52" fmla="*/ 1 w 666"/>
                  <a:gd name="T53" fmla="*/ 0 h 675"/>
                  <a:gd name="T54" fmla="*/ 1 w 666"/>
                  <a:gd name="T55" fmla="*/ 0 h 675"/>
                  <a:gd name="T56" fmla="*/ 1 w 666"/>
                  <a:gd name="T57" fmla="*/ 0 h 675"/>
                  <a:gd name="T58" fmla="*/ 1 w 666"/>
                  <a:gd name="T59" fmla="*/ 0 h 675"/>
                  <a:gd name="T60" fmla="*/ 1 w 666"/>
                  <a:gd name="T61" fmla="*/ 0 h 675"/>
                  <a:gd name="T62" fmla="*/ 1 w 666"/>
                  <a:gd name="T63" fmla="*/ 0 h 675"/>
                  <a:gd name="T64" fmla="*/ 1 w 666"/>
                  <a:gd name="T65" fmla="*/ 0 h 675"/>
                  <a:gd name="T66" fmla="*/ 1 w 666"/>
                  <a:gd name="T67" fmla="*/ 0 h 675"/>
                  <a:gd name="T68" fmla="*/ 0 w 666"/>
                  <a:gd name="T69" fmla="*/ 0 h 675"/>
                  <a:gd name="T70" fmla="*/ 0 w 666"/>
                  <a:gd name="T71" fmla="*/ 0 h 675"/>
                  <a:gd name="T72" fmla="*/ 0 w 666"/>
                  <a:gd name="T73" fmla="*/ 0 h 6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6"/>
                  <a:gd name="T112" fmla="*/ 0 h 675"/>
                  <a:gd name="T113" fmla="*/ 666 w 666"/>
                  <a:gd name="T114" fmla="*/ 675 h 67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6" h="675">
                    <a:moveTo>
                      <a:pt x="0" y="675"/>
                    </a:moveTo>
                    <a:lnTo>
                      <a:pt x="0" y="675"/>
                    </a:lnTo>
                    <a:lnTo>
                      <a:pt x="68" y="671"/>
                    </a:lnTo>
                    <a:lnTo>
                      <a:pt x="134" y="661"/>
                    </a:lnTo>
                    <a:lnTo>
                      <a:pt x="199" y="645"/>
                    </a:lnTo>
                    <a:lnTo>
                      <a:pt x="261" y="623"/>
                    </a:lnTo>
                    <a:lnTo>
                      <a:pt x="319" y="593"/>
                    </a:lnTo>
                    <a:lnTo>
                      <a:pt x="372" y="560"/>
                    </a:lnTo>
                    <a:lnTo>
                      <a:pt x="425" y="521"/>
                    </a:lnTo>
                    <a:lnTo>
                      <a:pt x="473" y="478"/>
                    </a:lnTo>
                    <a:lnTo>
                      <a:pt x="515" y="430"/>
                    </a:lnTo>
                    <a:lnTo>
                      <a:pt x="554" y="377"/>
                    </a:lnTo>
                    <a:lnTo>
                      <a:pt x="587" y="321"/>
                    </a:lnTo>
                    <a:lnTo>
                      <a:pt x="615" y="263"/>
                    </a:lnTo>
                    <a:lnTo>
                      <a:pt x="637" y="201"/>
                    </a:lnTo>
                    <a:lnTo>
                      <a:pt x="653" y="136"/>
                    </a:lnTo>
                    <a:lnTo>
                      <a:pt x="663" y="69"/>
                    </a:lnTo>
                    <a:lnTo>
                      <a:pt x="666" y="0"/>
                    </a:lnTo>
                    <a:lnTo>
                      <a:pt x="646" y="0"/>
                    </a:lnTo>
                    <a:lnTo>
                      <a:pt x="643" y="67"/>
                    </a:lnTo>
                    <a:lnTo>
                      <a:pt x="632" y="131"/>
                    </a:lnTo>
                    <a:lnTo>
                      <a:pt x="616" y="194"/>
                    </a:lnTo>
                    <a:lnTo>
                      <a:pt x="595" y="254"/>
                    </a:lnTo>
                    <a:lnTo>
                      <a:pt x="568" y="311"/>
                    </a:lnTo>
                    <a:lnTo>
                      <a:pt x="535" y="366"/>
                    </a:lnTo>
                    <a:lnTo>
                      <a:pt x="499" y="416"/>
                    </a:lnTo>
                    <a:lnTo>
                      <a:pt x="457" y="462"/>
                    </a:lnTo>
                    <a:lnTo>
                      <a:pt x="411" y="505"/>
                    </a:lnTo>
                    <a:lnTo>
                      <a:pt x="361" y="541"/>
                    </a:lnTo>
                    <a:lnTo>
                      <a:pt x="307" y="575"/>
                    </a:lnTo>
                    <a:lnTo>
                      <a:pt x="251" y="602"/>
                    </a:lnTo>
                    <a:lnTo>
                      <a:pt x="192" y="624"/>
                    </a:lnTo>
                    <a:lnTo>
                      <a:pt x="130" y="640"/>
                    </a:lnTo>
                    <a:lnTo>
                      <a:pt x="66" y="651"/>
                    </a:lnTo>
                    <a:lnTo>
                      <a:pt x="0" y="654"/>
                    </a:lnTo>
                    <a:lnTo>
                      <a:pt x="0" y="675"/>
                    </a:lnTo>
                    <a:close/>
                  </a:path>
                </a:pathLst>
              </a:custGeom>
              <a:solidFill>
                <a:srgbClr val="000000"/>
              </a:solidFill>
              <a:ln w="9525">
                <a:noFill/>
                <a:round/>
              </a:ln>
            </p:spPr>
            <p:txBody>
              <a:bodyPr/>
              <a:lstStyle/>
              <a:p>
                <a:endParaRPr lang="zh-CN" altLang="en-US"/>
              </a:p>
            </p:txBody>
          </p:sp>
          <p:sp>
            <p:nvSpPr>
              <p:cNvPr id="17454" name="Freeform 772"/>
              <p:cNvSpPr/>
              <p:nvPr/>
            </p:nvSpPr>
            <p:spPr bwMode="auto">
              <a:xfrm>
                <a:off x="3305" y="2190"/>
                <a:ext cx="335" cy="337"/>
              </a:xfrm>
              <a:custGeom>
                <a:avLst/>
                <a:gdLst>
                  <a:gd name="T0" fmla="*/ 0 w 671"/>
                  <a:gd name="T1" fmla="*/ 0 h 675"/>
                  <a:gd name="T2" fmla="*/ 0 w 671"/>
                  <a:gd name="T3" fmla="*/ 0 h 675"/>
                  <a:gd name="T4" fmla="*/ 0 w 671"/>
                  <a:gd name="T5" fmla="*/ 0 h 675"/>
                  <a:gd name="T6" fmla="*/ 0 w 671"/>
                  <a:gd name="T7" fmla="*/ 0 h 675"/>
                  <a:gd name="T8" fmla="*/ 0 w 671"/>
                  <a:gd name="T9" fmla="*/ 0 h 675"/>
                  <a:gd name="T10" fmla="*/ 0 w 671"/>
                  <a:gd name="T11" fmla="*/ 0 h 675"/>
                  <a:gd name="T12" fmla="*/ 0 w 671"/>
                  <a:gd name="T13" fmla="*/ 0 h 675"/>
                  <a:gd name="T14" fmla="*/ 0 w 671"/>
                  <a:gd name="T15" fmla="*/ 0 h 675"/>
                  <a:gd name="T16" fmla="*/ 0 w 671"/>
                  <a:gd name="T17" fmla="*/ 0 h 675"/>
                  <a:gd name="T18" fmla="*/ 0 w 671"/>
                  <a:gd name="T19" fmla="*/ 0 h 675"/>
                  <a:gd name="T20" fmla="*/ 0 w 671"/>
                  <a:gd name="T21" fmla="*/ 0 h 675"/>
                  <a:gd name="T22" fmla="*/ 0 w 671"/>
                  <a:gd name="T23" fmla="*/ 0 h 675"/>
                  <a:gd name="T24" fmla="*/ 0 w 671"/>
                  <a:gd name="T25" fmla="*/ 0 h 675"/>
                  <a:gd name="T26" fmla="*/ 0 w 671"/>
                  <a:gd name="T27" fmla="*/ 0 h 675"/>
                  <a:gd name="T28" fmla="*/ 0 w 671"/>
                  <a:gd name="T29" fmla="*/ 0 h 675"/>
                  <a:gd name="T30" fmla="*/ 0 w 671"/>
                  <a:gd name="T31" fmla="*/ 0 h 675"/>
                  <a:gd name="T32" fmla="*/ 0 w 671"/>
                  <a:gd name="T33" fmla="*/ 0 h 675"/>
                  <a:gd name="T34" fmla="*/ 0 w 671"/>
                  <a:gd name="T35" fmla="*/ 0 h 675"/>
                  <a:gd name="T36" fmla="*/ 0 w 671"/>
                  <a:gd name="T37" fmla="*/ 0 h 675"/>
                  <a:gd name="T38" fmla="*/ 0 w 671"/>
                  <a:gd name="T39" fmla="*/ 0 h 675"/>
                  <a:gd name="T40" fmla="*/ 0 w 671"/>
                  <a:gd name="T41" fmla="*/ 0 h 675"/>
                  <a:gd name="T42" fmla="*/ 0 w 671"/>
                  <a:gd name="T43" fmla="*/ 0 h 675"/>
                  <a:gd name="T44" fmla="*/ 0 w 671"/>
                  <a:gd name="T45" fmla="*/ 0 h 675"/>
                  <a:gd name="T46" fmla="*/ 0 w 671"/>
                  <a:gd name="T47" fmla="*/ 0 h 675"/>
                  <a:gd name="T48" fmla="*/ 0 w 671"/>
                  <a:gd name="T49" fmla="*/ 0 h 675"/>
                  <a:gd name="T50" fmla="*/ 0 w 671"/>
                  <a:gd name="T51" fmla="*/ 0 h 675"/>
                  <a:gd name="T52" fmla="*/ 0 w 671"/>
                  <a:gd name="T53" fmla="*/ 0 h 675"/>
                  <a:gd name="T54" fmla="*/ 0 w 671"/>
                  <a:gd name="T55" fmla="*/ 0 h 675"/>
                  <a:gd name="T56" fmla="*/ 0 w 671"/>
                  <a:gd name="T57" fmla="*/ 0 h 675"/>
                  <a:gd name="T58" fmla="*/ 0 w 671"/>
                  <a:gd name="T59" fmla="*/ 0 h 675"/>
                  <a:gd name="T60" fmla="*/ 0 w 671"/>
                  <a:gd name="T61" fmla="*/ 0 h 675"/>
                  <a:gd name="T62" fmla="*/ 0 w 671"/>
                  <a:gd name="T63" fmla="*/ 0 h 675"/>
                  <a:gd name="T64" fmla="*/ 0 w 671"/>
                  <a:gd name="T65" fmla="*/ 0 h 675"/>
                  <a:gd name="T66" fmla="*/ 0 w 671"/>
                  <a:gd name="T67" fmla="*/ 0 h 675"/>
                  <a:gd name="T68" fmla="*/ 0 w 671"/>
                  <a:gd name="T69" fmla="*/ 0 h 675"/>
                  <a:gd name="T70" fmla="*/ 0 w 671"/>
                  <a:gd name="T71" fmla="*/ 0 h 675"/>
                  <a:gd name="T72" fmla="*/ 0 w 671"/>
                  <a:gd name="T73" fmla="*/ 0 h 6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71"/>
                  <a:gd name="T112" fmla="*/ 0 h 675"/>
                  <a:gd name="T113" fmla="*/ 671 w 671"/>
                  <a:gd name="T114" fmla="*/ 675 h 67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71" h="675">
                    <a:moveTo>
                      <a:pt x="0" y="0"/>
                    </a:moveTo>
                    <a:lnTo>
                      <a:pt x="0" y="0"/>
                    </a:lnTo>
                    <a:lnTo>
                      <a:pt x="4" y="69"/>
                    </a:lnTo>
                    <a:lnTo>
                      <a:pt x="14" y="136"/>
                    </a:lnTo>
                    <a:lnTo>
                      <a:pt x="30" y="201"/>
                    </a:lnTo>
                    <a:lnTo>
                      <a:pt x="53" y="263"/>
                    </a:lnTo>
                    <a:lnTo>
                      <a:pt x="81" y="321"/>
                    </a:lnTo>
                    <a:lnTo>
                      <a:pt x="114" y="377"/>
                    </a:lnTo>
                    <a:lnTo>
                      <a:pt x="154" y="430"/>
                    </a:lnTo>
                    <a:lnTo>
                      <a:pt x="196" y="478"/>
                    </a:lnTo>
                    <a:lnTo>
                      <a:pt x="244" y="521"/>
                    </a:lnTo>
                    <a:lnTo>
                      <a:pt x="297" y="560"/>
                    </a:lnTo>
                    <a:lnTo>
                      <a:pt x="351" y="593"/>
                    </a:lnTo>
                    <a:lnTo>
                      <a:pt x="410" y="623"/>
                    </a:lnTo>
                    <a:lnTo>
                      <a:pt x="471" y="645"/>
                    </a:lnTo>
                    <a:lnTo>
                      <a:pt x="536" y="661"/>
                    </a:lnTo>
                    <a:lnTo>
                      <a:pt x="602" y="671"/>
                    </a:lnTo>
                    <a:lnTo>
                      <a:pt x="671" y="675"/>
                    </a:lnTo>
                    <a:lnTo>
                      <a:pt x="671" y="654"/>
                    </a:lnTo>
                    <a:lnTo>
                      <a:pt x="604" y="651"/>
                    </a:lnTo>
                    <a:lnTo>
                      <a:pt x="541" y="640"/>
                    </a:lnTo>
                    <a:lnTo>
                      <a:pt x="478" y="624"/>
                    </a:lnTo>
                    <a:lnTo>
                      <a:pt x="419" y="602"/>
                    </a:lnTo>
                    <a:lnTo>
                      <a:pt x="363" y="575"/>
                    </a:lnTo>
                    <a:lnTo>
                      <a:pt x="308" y="541"/>
                    </a:lnTo>
                    <a:lnTo>
                      <a:pt x="258" y="505"/>
                    </a:lnTo>
                    <a:lnTo>
                      <a:pt x="212" y="462"/>
                    </a:lnTo>
                    <a:lnTo>
                      <a:pt x="170" y="416"/>
                    </a:lnTo>
                    <a:lnTo>
                      <a:pt x="132" y="366"/>
                    </a:lnTo>
                    <a:lnTo>
                      <a:pt x="99" y="311"/>
                    </a:lnTo>
                    <a:lnTo>
                      <a:pt x="73" y="254"/>
                    </a:lnTo>
                    <a:lnTo>
                      <a:pt x="50" y="194"/>
                    </a:lnTo>
                    <a:lnTo>
                      <a:pt x="34" y="131"/>
                    </a:lnTo>
                    <a:lnTo>
                      <a:pt x="24" y="67"/>
                    </a:lnTo>
                    <a:lnTo>
                      <a:pt x="21" y="0"/>
                    </a:lnTo>
                    <a:lnTo>
                      <a:pt x="0" y="0"/>
                    </a:lnTo>
                    <a:close/>
                  </a:path>
                </a:pathLst>
              </a:custGeom>
              <a:solidFill>
                <a:srgbClr val="000000"/>
              </a:solidFill>
              <a:ln w="9525">
                <a:noFill/>
                <a:round/>
              </a:ln>
            </p:spPr>
            <p:txBody>
              <a:bodyPr/>
              <a:lstStyle/>
              <a:p>
                <a:endParaRPr lang="zh-CN" altLang="en-US"/>
              </a:p>
            </p:txBody>
          </p:sp>
          <p:sp>
            <p:nvSpPr>
              <p:cNvPr id="17455" name="Freeform 773"/>
              <p:cNvSpPr/>
              <p:nvPr/>
            </p:nvSpPr>
            <p:spPr bwMode="auto">
              <a:xfrm>
                <a:off x="3305" y="1853"/>
                <a:ext cx="335" cy="337"/>
              </a:xfrm>
              <a:custGeom>
                <a:avLst/>
                <a:gdLst>
                  <a:gd name="T0" fmla="*/ 0 w 671"/>
                  <a:gd name="T1" fmla="*/ 0 h 674"/>
                  <a:gd name="T2" fmla="*/ 0 w 671"/>
                  <a:gd name="T3" fmla="*/ 0 h 674"/>
                  <a:gd name="T4" fmla="*/ 0 w 671"/>
                  <a:gd name="T5" fmla="*/ 1 h 674"/>
                  <a:gd name="T6" fmla="*/ 0 w 671"/>
                  <a:gd name="T7" fmla="*/ 1 h 674"/>
                  <a:gd name="T8" fmla="*/ 0 w 671"/>
                  <a:gd name="T9" fmla="*/ 1 h 674"/>
                  <a:gd name="T10" fmla="*/ 0 w 671"/>
                  <a:gd name="T11" fmla="*/ 1 h 674"/>
                  <a:gd name="T12" fmla="*/ 0 w 671"/>
                  <a:gd name="T13" fmla="*/ 1 h 674"/>
                  <a:gd name="T14" fmla="*/ 0 w 671"/>
                  <a:gd name="T15" fmla="*/ 1 h 674"/>
                  <a:gd name="T16" fmla="*/ 0 w 671"/>
                  <a:gd name="T17" fmla="*/ 1 h 674"/>
                  <a:gd name="T18" fmla="*/ 0 w 671"/>
                  <a:gd name="T19" fmla="*/ 1 h 674"/>
                  <a:gd name="T20" fmla="*/ 0 w 671"/>
                  <a:gd name="T21" fmla="*/ 1 h 674"/>
                  <a:gd name="T22" fmla="*/ 0 w 671"/>
                  <a:gd name="T23" fmla="*/ 1 h 674"/>
                  <a:gd name="T24" fmla="*/ 0 w 671"/>
                  <a:gd name="T25" fmla="*/ 1 h 674"/>
                  <a:gd name="T26" fmla="*/ 0 w 671"/>
                  <a:gd name="T27" fmla="*/ 1 h 674"/>
                  <a:gd name="T28" fmla="*/ 0 w 671"/>
                  <a:gd name="T29" fmla="*/ 1 h 674"/>
                  <a:gd name="T30" fmla="*/ 0 w 671"/>
                  <a:gd name="T31" fmla="*/ 1 h 674"/>
                  <a:gd name="T32" fmla="*/ 0 w 671"/>
                  <a:gd name="T33" fmla="*/ 1 h 674"/>
                  <a:gd name="T34" fmla="*/ 0 w 671"/>
                  <a:gd name="T35" fmla="*/ 1 h 674"/>
                  <a:gd name="T36" fmla="*/ 0 w 671"/>
                  <a:gd name="T37" fmla="*/ 1 h 674"/>
                  <a:gd name="T38" fmla="*/ 0 w 671"/>
                  <a:gd name="T39" fmla="*/ 1 h 674"/>
                  <a:gd name="T40" fmla="*/ 0 w 671"/>
                  <a:gd name="T41" fmla="*/ 1 h 674"/>
                  <a:gd name="T42" fmla="*/ 0 w 671"/>
                  <a:gd name="T43" fmla="*/ 1 h 674"/>
                  <a:gd name="T44" fmla="*/ 0 w 671"/>
                  <a:gd name="T45" fmla="*/ 1 h 674"/>
                  <a:gd name="T46" fmla="*/ 0 w 671"/>
                  <a:gd name="T47" fmla="*/ 1 h 674"/>
                  <a:gd name="T48" fmla="*/ 0 w 671"/>
                  <a:gd name="T49" fmla="*/ 1 h 674"/>
                  <a:gd name="T50" fmla="*/ 0 w 671"/>
                  <a:gd name="T51" fmla="*/ 1 h 674"/>
                  <a:gd name="T52" fmla="*/ 0 w 671"/>
                  <a:gd name="T53" fmla="*/ 1 h 674"/>
                  <a:gd name="T54" fmla="*/ 0 w 671"/>
                  <a:gd name="T55" fmla="*/ 1 h 674"/>
                  <a:gd name="T56" fmla="*/ 0 w 671"/>
                  <a:gd name="T57" fmla="*/ 1 h 674"/>
                  <a:gd name="T58" fmla="*/ 0 w 671"/>
                  <a:gd name="T59" fmla="*/ 1 h 674"/>
                  <a:gd name="T60" fmla="*/ 0 w 671"/>
                  <a:gd name="T61" fmla="*/ 1 h 674"/>
                  <a:gd name="T62" fmla="*/ 0 w 671"/>
                  <a:gd name="T63" fmla="*/ 1 h 674"/>
                  <a:gd name="T64" fmla="*/ 0 w 671"/>
                  <a:gd name="T65" fmla="*/ 1 h 674"/>
                  <a:gd name="T66" fmla="*/ 0 w 671"/>
                  <a:gd name="T67" fmla="*/ 1 h 674"/>
                  <a:gd name="T68" fmla="*/ 0 w 671"/>
                  <a:gd name="T69" fmla="*/ 1 h 674"/>
                  <a:gd name="T70" fmla="*/ 0 w 671"/>
                  <a:gd name="T71" fmla="*/ 1 h 674"/>
                  <a:gd name="T72" fmla="*/ 0 w 671"/>
                  <a:gd name="T73" fmla="*/ 0 h 6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71"/>
                  <a:gd name="T112" fmla="*/ 0 h 674"/>
                  <a:gd name="T113" fmla="*/ 671 w 671"/>
                  <a:gd name="T114" fmla="*/ 674 h 6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71" h="674">
                    <a:moveTo>
                      <a:pt x="671" y="0"/>
                    </a:moveTo>
                    <a:lnTo>
                      <a:pt x="671" y="0"/>
                    </a:lnTo>
                    <a:lnTo>
                      <a:pt x="602" y="4"/>
                    </a:lnTo>
                    <a:lnTo>
                      <a:pt x="536" y="14"/>
                    </a:lnTo>
                    <a:lnTo>
                      <a:pt x="471" y="30"/>
                    </a:lnTo>
                    <a:lnTo>
                      <a:pt x="410" y="53"/>
                    </a:lnTo>
                    <a:lnTo>
                      <a:pt x="353" y="82"/>
                    </a:lnTo>
                    <a:lnTo>
                      <a:pt x="297" y="115"/>
                    </a:lnTo>
                    <a:lnTo>
                      <a:pt x="244" y="154"/>
                    </a:lnTo>
                    <a:lnTo>
                      <a:pt x="196" y="198"/>
                    </a:lnTo>
                    <a:lnTo>
                      <a:pt x="154" y="246"/>
                    </a:lnTo>
                    <a:lnTo>
                      <a:pt x="114" y="298"/>
                    </a:lnTo>
                    <a:lnTo>
                      <a:pt x="81" y="354"/>
                    </a:lnTo>
                    <a:lnTo>
                      <a:pt x="53" y="412"/>
                    </a:lnTo>
                    <a:lnTo>
                      <a:pt x="30" y="474"/>
                    </a:lnTo>
                    <a:lnTo>
                      <a:pt x="14" y="538"/>
                    </a:lnTo>
                    <a:lnTo>
                      <a:pt x="4" y="605"/>
                    </a:lnTo>
                    <a:lnTo>
                      <a:pt x="0" y="674"/>
                    </a:lnTo>
                    <a:lnTo>
                      <a:pt x="21" y="674"/>
                    </a:lnTo>
                    <a:lnTo>
                      <a:pt x="24" y="607"/>
                    </a:lnTo>
                    <a:lnTo>
                      <a:pt x="34" y="543"/>
                    </a:lnTo>
                    <a:lnTo>
                      <a:pt x="50" y="481"/>
                    </a:lnTo>
                    <a:lnTo>
                      <a:pt x="73" y="421"/>
                    </a:lnTo>
                    <a:lnTo>
                      <a:pt x="99" y="364"/>
                    </a:lnTo>
                    <a:lnTo>
                      <a:pt x="132" y="309"/>
                    </a:lnTo>
                    <a:lnTo>
                      <a:pt x="170" y="260"/>
                    </a:lnTo>
                    <a:lnTo>
                      <a:pt x="212" y="214"/>
                    </a:lnTo>
                    <a:lnTo>
                      <a:pt x="258" y="170"/>
                    </a:lnTo>
                    <a:lnTo>
                      <a:pt x="308" y="134"/>
                    </a:lnTo>
                    <a:lnTo>
                      <a:pt x="362" y="100"/>
                    </a:lnTo>
                    <a:lnTo>
                      <a:pt x="419" y="74"/>
                    </a:lnTo>
                    <a:lnTo>
                      <a:pt x="478" y="51"/>
                    </a:lnTo>
                    <a:lnTo>
                      <a:pt x="541" y="35"/>
                    </a:lnTo>
                    <a:lnTo>
                      <a:pt x="604" y="24"/>
                    </a:lnTo>
                    <a:lnTo>
                      <a:pt x="671" y="21"/>
                    </a:lnTo>
                    <a:lnTo>
                      <a:pt x="671" y="0"/>
                    </a:lnTo>
                    <a:close/>
                  </a:path>
                </a:pathLst>
              </a:custGeom>
              <a:solidFill>
                <a:srgbClr val="000000"/>
              </a:solidFill>
              <a:ln w="9525">
                <a:noFill/>
                <a:round/>
              </a:ln>
            </p:spPr>
            <p:txBody>
              <a:bodyPr/>
              <a:lstStyle/>
              <a:p>
                <a:endParaRPr lang="zh-CN" altLang="en-US"/>
              </a:p>
            </p:txBody>
          </p:sp>
          <p:sp>
            <p:nvSpPr>
              <p:cNvPr id="17456" name="Freeform 774"/>
              <p:cNvSpPr/>
              <p:nvPr/>
            </p:nvSpPr>
            <p:spPr bwMode="auto">
              <a:xfrm>
                <a:off x="3482" y="2030"/>
                <a:ext cx="316" cy="319"/>
              </a:xfrm>
              <a:custGeom>
                <a:avLst/>
                <a:gdLst>
                  <a:gd name="T0" fmla="*/ 1 w 632"/>
                  <a:gd name="T1" fmla="*/ 1 h 638"/>
                  <a:gd name="T2" fmla="*/ 1 w 632"/>
                  <a:gd name="T3" fmla="*/ 1 h 638"/>
                  <a:gd name="T4" fmla="*/ 1 w 632"/>
                  <a:gd name="T5" fmla="*/ 1 h 638"/>
                  <a:gd name="T6" fmla="*/ 1 w 632"/>
                  <a:gd name="T7" fmla="*/ 1 h 638"/>
                  <a:gd name="T8" fmla="*/ 1 w 632"/>
                  <a:gd name="T9" fmla="*/ 1 h 638"/>
                  <a:gd name="T10" fmla="*/ 1 w 632"/>
                  <a:gd name="T11" fmla="*/ 1 h 638"/>
                  <a:gd name="T12" fmla="*/ 1 w 632"/>
                  <a:gd name="T13" fmla="*/ 1 h 638"/>
                  <a:gd name="T14" fmla="*/ 1 w 632"/>
                  <a:gd name="T15" fmla="*/ 1 h 638"/>
                  <a:gd name="T16" fmla="*/ 1 w 632"/>
                  <a:gd name="T17" fmla="*/ 1 h 638"/>
                  <a:gd name="T18" fmla="*/ 1 w 632"/>
                  <a:gd name="T19" fmla="*/ 1 h 638"/>
                  <a:gd name="T20" fmla="*/ 1 w 632"/>
                  <a:gd name="T21" fmla="*/ 1 h 638"/>
                  <a:gd name="T22" fmla="*/ 1 w 632"/>
                  <a:gd name="T23" fmla="*/ 1 h 638"/>
                  <a:gd name="T24" fmla="*/ 1 w 632"/>
                  <a:gd name="T25" fmla="*/ 1 h 638"/>
                  <a:gd name="T26" fmla="*/ 1 w 632"/>
                  <a:gd name="T27" fmla="*/ 1 h 638"/>
                  <a:gd name="T28" fmla="*/ 1 w 632"/>
                  <a:gd name="T29" fmla="*/ 1 h 638"/>
                  <a:gd name="T30" fmla="*/ 1 w 632"/>
                  <a:gd name="T31" fmla="*/ 1 h 638"/>
                  <a:gd name="T32" fmla="*/ 1 w 632"/>
                  <a:gd name="T33" fmla="*/ 1 h 638"/>
                  <a:gd name="T34" fmla="*/ 1 w 632"/>
                  <a:gd name="T35" fmla="*/ 1 h 638"/>
                  <a:gd name="T36" fmla="*/ 1 w 632"/>
                  <a:gd name="T37" fmla="*/ 1 h 638"/>
                  <a:gd name="T38" fmla="*/ 1 w 632"/>
                  <a:gd name="T39" fmla="*/ 1 h 638"/>
                  <a:gd name="T40" fmla="*/ 1 w 632"/>
                  <a:gd name="T41" fmla="*/ 1 h 638"/>
                  <a:gd name="T42" fmla="*/ 1 w 632"/>
                  <a:gd name="T43" fmla="*/ 1 h 638"/>
                  <a:gd name="T44" fmla="*/ 1 w 632"/>
                  <a:gd name="T45" fmla="*/ 1 h 638"/>
                  <a:gd name="T46" fmla="*/ 1 w 632"/>
                  <a:gd name="T47" fmla="*/ 1 h 638"/>
                  <a:gd name="T48" fmla="*/ 1 w 632"/>
                  <a:gd name="T49" fmla="*/ 1 h 638"/>
                  <a:gd name="T50" fmla="*/ 1 w 632"/>
                  <a:gd name="T51" fmla="*/ 1 h 638"/>
                  <a:gd name="T52" fmla="*/ 1 w 632"/>
                  <a:gd name="T53" fmla="*/ 1 h 638"/>
                  <a:gd name="T54" fmla="*/ 1 w 632"/>
                  <a:gd name="T55" fmla="*/ 1 h 638"/>
                  <a:gd name="T56" fmla="*/ 1 w 632"/>
                  <a:gd name="T57" fmla="*/ 1 h 638"/>
                  <a:gd name="T58" fmla="*/ 1 w 632"/>
                  <a:gd name="T59" fmla="*/ 1 h 638"/>
                  <a:gd name="T60" fmla="*/ 1 w 632"/>
                  <a:gd name="T61" fmla="*/ 1 h 638"/>
                  <a:gd name="T62" fmla="*/ 1 w 632"/>
                  <a:gd name="T63" fmla="*/ 1 h 6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32"/>
                  <a:gd name="T97" fmla="*/ 0 h 638"/>
                  <a:gd name="T98" fmla="*/ 632 w 632"/>
                  <a:gd name="T99" fmla="*/ 638 h 6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32" h="638">
                    <a:moveTo>
                      <a:pt x="317" y="0"/>
                    </a:moveTo>
                    <a:lnTo>
                      <a:pt x="349" y="1"/>
                    </a:lnTo>
                    <a:lnTo>
                      <a:pt x="379" y="7"/>
                    </a:lnTo>
                    <a:lnTo>
                      <a:pt x="410" y="15"/>
                    </a:lnTo>
                    <a:lnTo>
                      <a:pt x="439" y="26"/>
                    </a:lnTo>
                    <a:lnTo>
                      <a:pt x="466" y="39"/>
                    </a:lnTo>
                    <a:lnTo>
                      <a:pt x="492" y="55"/>
                    </a:lnTo>
                    <a:lnTo>
                      <a:pt x="516" y="74"/>
                    </a:lnTo>
                    <a:lnTo>
                      <a:pt x="539" y="95"/>
                    </a:lnTo>
                    <a:lnTo>
                      <a:pt x="560" y="116"/>
                    </a:lnTo>
                    <a:lnTo>
                      <a:pt x="578" y="142"/>
                    </a:lnTo>
                    <a:lnTo>
                      <a:pt x="594" y="168"/>
                    </a:lnTo>
                    <a:lnTo>
                      <a:pt x="607" y="196"/>
                    </a:lnTo>
                    <a:lnTo>
                      <a:pt x="618" y="226"/>
                    </a:lnTo>
                    <a:lnTo>
                      <a:pt x="626" y="256"/>
                    </a:lnTo>
                    <a:lnTo>
                      <a:pt x="631" y="288"/>
                    </a:lnTo>
                    <a:lnTo>
                      <a:pt x="632" y="320"/>
                    </a:lnTo>
                    <a:lnTo>
                      <a:pt x="631" y="352"/>
                    </a:lnTo>
                    <a:lnTo>
                      <a:pt x="626" y="384"/>
                    </a:lnTo>
                    <a:lnTo>
                      <a:pt x="618" y="414"/>
                    </a:lnTo>
                    <a:lnTo>
                      <a:pt x="607" y="444"/>
                    </a:lnTo>
                    <a:lnTo>
                      <a:pt x="594" y="472"/>
                    </a:lnTo>
                    <a:lnTo>
                      <a:pt x="578" y="498"/>
                    </a:lnTo>
                    <a:lnTo>
                      <a:pt x="560" y="522"/>
                    </a:lnTo>
                    <a:lnTo>
                      <a:pt x="539" y="545"/>
                    </a:lnTo>
                    <a:lnTo>
                      <a:pt x="516" y="566"/>
                    </a:lnTo>
                    <a:lnTo>
                      <a:pt x="492" y="584"/>
                    </a:lnTo>
                    <a:lnTo>
                      <a:pt x="466" y="600"/>
                    </a:lnTo>
                    <a:lnTo>
                      <a:pt x="439" y="613"/>
                    </a:lnTo>
                    <a:lnTo>
                      <a:pt x="410" y="625"/>
                    </a:lnTo>
                    <a:lnTo>
                      <a:pt x="379" y="631"/>
                    </a:lnTo>
                    <a:lnTo>
                      <a:pt x="349" y="637"/>
                    </a:lnTo>
                    <a:lnTo>
                      <a:pt x="317" y="638"/>
                    </a:lnTo>
                    <a:lnTo>
                      <a:pt x="285" y="637"/>
                    </a:lnTo>
                    <a:lnTo>
                      <a:pt x="253" y="631"/>
                    </a:lnTo>
                    <a:lnTo>
                      <a:pt x="223" y="625"/>
                    </a:lnTo>
                    <a:lnTo>
                      <a:pt x="194" y="613"/>
                    </a:lnTo>
                    <a:lnTo>
                      <a:pt x="166" y="600"/>
                    </a:lnTo>
                    <a:lnTo>
                      <a:pt x="140" y="584"/>
                    </a:lnTo>
                    <a:lnTo>
                      <a:pt x="115" y="566"/>
                    </a:lnTo>
                    <a:lnTo>
                      <a:pt x="93" y="545"/>
                    </a:lnTo>
                    <a:lnTo>
                      <a:pt x="73" y="522"/>
                    </a:lnTo>
                    <a:lnTo>
                      <a:pt x="55" y="498"/>
                    </a:lnTo>
                    <a:lnTo>
                      <a:pt x="39" y="472"/>
                    </a:lnTo>
                    <a:lnTo>
                      <a:pt x="25" y="444"/>
                    </a:lnTo>
                    <a:lnTo>
                      <a:pt x="15" y="414"/>
                    </a:lnTo>
                    <a:lnTo>
                      <a:pt x="7" y="384"/>
                    </a:lnTo>
                    <a:lnTo>
                      <a:pt x="1" y="352"/>
                    </a:lnTo>
                    <a:lnTo>
                      <a:pt x="0" y="320"/>
                    </a:lnTo>
                    <a:lnTo>
                      <a:pt x="1" y="288"/>
                    </a:lnTo>
                    <a:lnTo>
                      <a:pt x="7" y="256"/>
                    </a:lnTo>
                    <a:lnTo>
                      <a:pt x="15" y="226"/>
                    </a:lnTo>
                    <a:lnTo>
                      <a:pt x="25" y="196"/>
                    </a:lnTo>
                    <a:lnTo>
                      <a:pt x="39" y="168"/>
                    </a:lnTo>
                    <a:lnTo>
                      <a:pt x="55" y="142"/>
                    </a:lnTo>
                    <a:lnTo>
                      <a:pt x="73" y="116"/>
                    </a:lnTo>
                    <a:lnTo>
                      <a:pt x="93" y="95"/>
                    </a:lnTo>
                    <a:lnTo>
                      <a:pt x="115" y="74"/>
                    </a:lnTo>
                    <a:lnTo>
                      <a:pt x="140" y="55"/>
                    </a:lnTo>
                    <a:lnTo>
                      <a:pt x="166" y="39"/>
                    </a:lnTo>
                    <a:lnTo>
                      <a:pt x="194" y="26"/>
                    </a:lnTo>
                    <a:lnTo>
                      <a:pt x="223" y="15"/>
                    </a:lnTo>
                    <a:lnTo>
                      <a:pt x="253" y="7"/>
                    </a:lnTo>
                    <a:lnTo>
                      <a:pt x="285" y="1"/>
                    </a:lnTo>
                    <a:lnTo>
                      <a:pt x="317" y="0"/>
                    </a:lnTo>
                    <a:close/>
                  </a:path>
                </a:pathLst>
              </a:custGeom>
              <a:solidFill>
                <a:srgbClr val="000000"/>
              </a:solidFill>
              <a:ln w="9525">
                <a:noFill/>
                <a:round/>
              </a:ln>
            </p:spPr>
            <p:txBody>
              <a:bodyPr/>
              <a:lstStyle/>
              <a:p>
                <a:endParaRPr lang="zh-CN" altLang="en-US"/>
              </a:p>
            </p:txBody>
          </p:sp>
          <p:sp>
            <p:nvSpPr>
              <p:cNvPr id="17457" name="Freeform 775"/>
              <p:cNvSpPr/>
              <p:nvPr/>
            </p:nvSpPr>
            <p:spPr bwMode="auto">
              <a:xfrm>
                <a:off x="3640" y="2028"/>
                <a:ext cx="161" cy="162"/>
              </a:xfrm>
              <a:custGeom>
                <a:avLst/>
                <a:gdLst>
                  <a:gd name="T0" fmla="*/ 1 w 320"/>
                  <a:gd name="T1" fmla="*/ 1 h 324"/>
                  <a:gd name="T2" fmla="*/ 1 w 320"/>
                  <a:gd name="T3" fmla="*/ 1 h 324"/>
                  <a:gd name="T4" fmla="*/ 1 w 320"/>
                  <a:gd name="T5" fmla="*/ 1 h 324"/>
                  <a:gd name="T6" fmla="*/ 1 w 320"/>
                  <a:gd name="T7" fmla="*/ 1 h 324"/>
                  <a:gd name="T8" fmla="*/ 1 w 320"/>
                  <a:gd name="T9" fmla="*/ 1 h 324"/>
                  <a:gd name="T10" fmla="*/ 1 w 320"/>
                  <a:gd name="T11" fmla="*/ 1 h 324"/>
                  <a:gd name="T12" fmla="*/ 1 w 320"/>
                  <a:gd name="T13" fmla="*/ 1 h 324"/>
                  <a:gd name="T14" fmla="*/ 1 w 320"/>
                  <a:gd name="T15" fmla="*/ 1 h 324"/>
                  <a:gd name="T16" fmla="*/ 1 w 320"/>
                  <a:gd name="T17" fmla="*/ 1 h 324"/>
                  <a:gd name="T18" fmla="*/ 1 w 320"/>
                  <a:gd name="T19" fmla="*/ 1 h 324"/>
                  <a:gd name="T20" fmla="*/ 1 w 320"/>
                  <a:gd name="T21" fmla="*/ 1 h 324"/>
                  <a:gd name="T22" fmla="*/ 1 w 320"/>
                  <a:gd name="T23" fmla="*/ 1 h 324"/>
                  <a:gd name="T24" fmla="*/ 1 w 320"/>
                  <a:gd name="T25" fmla="*/ 1 h 324"/>
                  <a:gd name="T26" fmla="*/ 1 w 320"/>
                  <a:gd name="T27" fmla="*/ 1 h 324"/>
                  <a:gd name="T28" fmla="*/ 1 w 320"/>
                  <a:gd name="T29" fmla="*/ 1 h 324"/>
                  <a:gd name="T30" fmla="*/ 1 w 320"/>
                  <a:gd name="T31" fmla="*/ 1 h 324"/>
                  <a:gd name="T32" fmla="*/ 1 w 320"/>
                  <a:gd name="T33" fmla="*/ 1 h 324"/>
                  <a:gd name="T34" fmla="*/ 0 w 320"/>
                  <a:gd name="T35" fmla="*/ 0 h 324"/>
                  <a:gd name="T36" fmla="*/ 0 w 320"/>
                  <a:gd name="T37" fmla="*/ 1 h 324"/>
                  <a:gd name="T38" fmla="*/ 1 w 320"/>
                  <a:gd name="T39" fmla="*/ 1 h 324"/>
                  <a:gd name="T40" fmla="*/ 1 w 320"/>
                  <a:gd name="T41" fmla="*/ 1 h 324"/>
                  <a:gd name="T42" fmla="*/ 1 w 320"/>
                  <a:gd name="T43" fmla="*/ 1 h 324"/>
                  <a:gd name="T44" fmla="*/ 1 w 320"/>
                  <a:gd name="T45" fmla="*/ 1 h 324"/>
                  <a:gd name="T46" fmla="*/ 1 w 320"/>
                  <a:gd name="T47" fmla="*/ 1 h 324"/>
                  <a:gd name="T48" fmla="*/ 1 w 320"/>
                  <a:gd name="T49" fmla="*/ 1 h 324"/>
                  <a:gd name="T50" fmla="*/ 1 w 320"/>
                  <a:gd name="T51" fmla="*/ 1 h 324"/>
                  <a:gd name="T52" fmla="*/ 1 w 320"/>
                  <a:gd name="T53" fmla="*/ 1 h 324"/>
                  <a:gd name="T54" fmla="*/ 1 w 320"/>
                  <a:gd name="T55" fmla="*/ 1 h 324"/>
                  <a:gd name="T56" fmla="*/ 1 w 320"/>
                  <a:gd name="T57" fmla="*/ 1 h 324"/>
                  <a:gd name="T58" fmla="*/ 1 w 320"/>
                  <a:gd name="T59" fmla="*/ 1 h 324"/>
                  <a:gd name="T60" fmla="*/ 1 w 320"/>
                  <a:gd name="T61" fmla="*/ 1 h 324"/>
                  <a:gd name="T62" fmla="*/ 1 w 320"/>
                  <a:gd name="T63" fmla="*/ 1 h 324"/>
                  <a:gd name="T64" fmla="*/ 1 w 320"/>
                  <a:gd name="T65" fmla="*/ 1 h 324"/>
                  <a:gd name="T66" fmla="*/ 1 w 320"/>
                  <a:gd name="T67" fmla="*/ 1 h 324"/>
                  <a:gd name="T68" fmla="*/ 1 w 320"/>
                  <a:gd name="T69" fmla="*/ 1 h 324"/>
                  <a:gd name="T70" fmla="*/ 1 w 320"/>
                  <a:gd name="T71" fmla="*/ 1 h 324"/>
                  <a:gd name="T72" fmla="*/ 1 w 320"/>
                  <a:gd name="T73" fmla="*/ 1 h 3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324"/>
                  <a:gd name="T113" fmla="*/ 320 w 320"/>
                  <a:gd name="T114" fmla="*/ 324 h 3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324">
                    <a:moveTo>
                      <a:pt x="320" y="324"/>
                    </a:moveTo>
                    <a:lnTo>
                      <a:pt x="320" y="324"/>
                    </a:lnTo>
                    <a:lnTo>
                      <a:pt x="319" y="292"/>
                    </a:lnTo>
                    <a:lnTo>
                      <a:pt x="313" y="258"/>
                    </a:lnTo>
                    <a:lnTo>
                      <a:pt x="305" y="228"/>
                    </a:lnTo>
                    <a:lnTo>
                      <a:pt x="295" y="197"/>
                    </a:lnTo>
                    <a:lnTo>
                      <a:pt x="280" y="170"/>
                    </a:lnTo>
                    <a:lnTo>
                      <a:pt x="264" y="143"/>
                    </a:lnTo>
                    <a:lnTo>
                      <a:pt x="246" y="118"/>
                    </a:lnTo>
                    <a:lnTo>
                      <a:pt x="225" y="95"/>
                    </a:lnTo>
                    <a:lnTo>
                      <a:pt x="201" y="74"/>
                    </a:lnTo>
                    <a:lnTo>
                      <a:pt x="178" y="56"/>
                    </a:lnTo>
                    <a:lnTo>
                      <a:pt x="151" y="40"/>
                    </a:lnTo>
                    <a:lnTo>
                      <a:pt x="124" y="25"/>
                    </a:lnTo>
                    <a:lnTo>
                      <a:pt x="94" y="15"/>
                    </a:lnTo>
                    <a:lnTo>
                      <a:pt x="64" y="7"/>
                    </a:lnTo>
                    <a:lnTo>
                      <a:pt x="32" y="1"/>
                    </a:lnTo>
                    <a:lnTo>
                      <a:pt x="0" y="0"/>
                    </a:lnTo>
                    <a:lnTo>
                      <a:pt x="0" y="9"/>
                    </a:lnTo>
                    <a:lnTo>
                      <a:pt x="32" y="10"/>
                    </a:lnTo>
                    <a:lnTo>
                      <a:pt x="61" y="16"/>
                    </a:lnTo>
                    <a:lnTo>
                      <a:pt x="92" y="24"/>
                    </a:lnTo>
                    <a:lnTo>
                      <a:pt x="119" y="34"/>
                    </a:lnTo>
                    <a:lnTo>
                      <a:pt x="147" y="47"/>
                    </a:lnTo>
                    <a:lnTo>
                      <a:pt x="173" y="63"/>
                    </a:lnTo>
                    <a:lnTo>
                      <a:pt x="197" y="81"/>
                    </a:lnTo>
                    <a:lnTo>
                      <a:pt x="219" y="102"/>
                    </a:lnTo>
                    <a:lnTo>
                      <a:pt x="239" y="123"/>
                    </a:lnTo>
                    <a:lnTo>
                      <a:pt x="257" y="148"/>
                    </a:lnTo>
                    <a:lnTo>
                      <a:pt x="273" y="174"/>
                    </a:lnTo>
                    <a:lnTo>
                      <a:pt x="286" y="202"/>
                    </a:lnTo>
                    <a:lnTo>
                      <a:pt x="296" y="231"/>
                    </a:lnTo>
                    <a:lnTo>
                      <a:pt x="304" y="261"/>
                    </a:lnTo>
                    <a:lnTo>
                      <a:pt x="310" y="292"/>
                    </a:lnTo>
                    <a:lnTo>
                      <a:pt x="311" y="324"/>
                    </a:lnTo>
                    <a:lnTo>
                      <a:pt x="320" y="324"/>
                    </a:lnTo>
                    <a:close/>
                  </a:path>
                </a:pathLst>
              </a:custGeom>
              <a:solidFill>
                <a:srgbClr val="000000"/>
              </a:solidFill>
              <a:ln w="9525">
                <a:noFill/>
                <a:round/>
              </a:ln>
            </p:spPr>
            <p:txBody>
              <a:bodyPr/>
              <a:lstStyle/>
              <a:p>
                <a:endParaRPr lang="zh-CN" altLang="en-US"/>
              </a:p>
            </p:txBody>
          </p:sp>
          <p:sp>
            <p:nvSpPr>
              <p:cNvPr id="17458" name="Freeform 776"/>
              <p:cNvSpPr/>
              <p:nvPr/>
            </p:nvSpPr>
            <p:spPr bwMode="auto">
              <a:xfrm>
                <a:off x="3640" y="2190"/>
                <a:ext cx="161" cy="161"/>
              </a:xfrm>
              <a:custGeom>
                <a:avLst/>
                <a:gdLst>
                  <a:gd name="T0" fmla="*/ 0 w 320"/>
                  <a:gd name="T1" fmla="*/ 0 h 323"/>
                  <a:gd name="T2" fmla="*/ 0 w 320"/>
                  <a:gd name="T3" fmla="*/ 0 h 323"/>
                  <a:gd name="T4" fmla="*/ 1 w 320"/>
                  <a:gd name="T5" fmla="*/ 0 h 323"/>
                  <a:gd name="T6" fmla="*/ 1 w 320"/>
                  <a:gd name="T7" fmla="*/ 0 h 323"/>
                  <a:gd name="T8" fmla="*/ 1 w 320"/>
                  <a:gd name="T9" fmla="*/ 0 h 323"/>
                  <a:gd name="T10" fmla="*/ 1 w 320"/>
                  <a:gd name="T11" fmla="*/ 0 h 323"/>
                  <a:gd name="T12" fmla="*/ 1 w 320"/>
                  <a:gd name="T13" fmla="*/ 0 h 323"/>
                  <a:gd name="T14" fmla="*/ 1 w 320"/>
                  <a:gd name="T15" fmla="*/ 0 h 323"/>
                  <a:gd name="T16" fmla="*/ 1 w 320"/>
                  <a:gd name="T17" fmla="*/ 0 h 323"/>
                  <a:gd name="T18" fmla="*/ 1 w 320"/>
                  <a:gd name="T19" fmla="*/ 0 h 323"/>
                  <a:gd name="T20" fmla="*/ 1 w 320"/>
                  <a:gd name="T21" fmla="*/ 0 h 323"/>
                  <a:gd name="T22" fmla="*/ 1 w 320"/>
                  <a:gd name="T23" fmla="*/ 0 h 323"/>
                  <a:gd name="T24" fmla="*/ 1 w 320"/>
                  <a:gd name="T25" fmla="*/ 0 h 323"/>
                  <a:gd name="T26" fmla="*/ 1 w 320"/>
                  <a:gd name="T27" fmla="*/ 0 h 323"/>
                  <a:gd name="T28" fmla="*/ 1 w 320"/>
                  <a:gd name="T29" fmla="*/ 0 h 323"/>
                  <a:gd name="T30" fmla="*/ 1 w 320"/>
                  <a:gd name="T31" fmla="*/ 0 h 323"/>
                  <a:gd name="T32" fmla="*/ 1 w 320"/>
                  <a:gd name="T33" fmla="*/ 0 h 323"/>
                  <a:gd name="T34" fmla="*/ 1 w 320"/>
                  <a:gd name="T35" fmla="*/ 0 h 323"/>
                  <a:gd name="T36" fmla="*/ 1 w 320"/>
                  <a:gd name="T37" fmla="*/ 0 h 323"/>
                  <a:gd name="T38" fmla="*/ 1 w 320"/>
                  <a:gd name="T39" fmla="*/ 0 h 323"/>
                  <a:gd name="T40" fmla="*/ 1 w 320"/>
                  <a:gd name="T41" fmla="*/ 0 h 323"/>
                  <a:gd name="T42" fmla="*/ 1 w 320"/>
                  <a:gd name="T43" fmla="*/ 0 h 323"/>
                  <a:gd name="T44" fmla="*/ 1 w 320"/>
                  <a:gd name="T45" fmla="*/ 0 h 323"/>
                  <a:gd name="T46" fmla="*/ 1 w 320"/>
                  <a:gd name="T47" fmla="*/ 0 h 323"/>
                  <a:gd name="T48" fmla="*/ 1 w 320"/>
                  <a:gd name="T49" fmla="*/ 0 h 323"/>
                  <a:gd name="T50" fmla="*/ 1 w 320"/>
                  <a:gd name="T51" fmla="*/ 0 h 323"/>
                  <a:gd name="T52" fmla="*/ 1 w 320"/>
                  <a:gd name="T53" fmla="*/ 0 h 323"/>
                  <a:gd name="T54" fmla="*/ 1 w 320"/>
                  <a:gd name="T55" fmla="*/ 0 h 323"/>
                  <a:gd name="T56" fmla="*/ 1 w 320"/>
                  <a:gd name="T57" fmla="*/ 0 h 323"/>
                  <a:gd name="T58" fmla="*/ 1 w 320"/>
                  <a:gd name="T59" fmla="*/ 0 h 323"/>
                  <a:gd name="T60" fmla="*/ 1 w 320"/>
                  <a:gd name="T61" fmla="*/ 0 h 323"/>
                  <a:gd name="T62" fmla="*/ 1 w 320"/>
                  <a:gd name="T63" fmla="*/ 0 h 323"/>
                  <a:gd name="T64" fmla="*/ 1 w 320"/>
                  <a:gd name="T65" fmla="*/ 0 h 323"/>
                  <a:gd name="T66" fmla="*/ 1 w 320"/>
                  <a:gd name="T67" fmla="*/ 0 h 323"/>
                  <a:gd name="T68" fmla="*/ 0 w 320"/>
                  <a:gd name="T69" fmla="*/ 0 h 323"/>
                  <a:gd name="T70" fmla="*/ 0 w 320"/>
                  <a:gd name="T71" fmla="*/ 0 h 323"/>
                  <a:gd name="T72" fmla="*/ 0 w 320"/>
                  <a:gd name="T73" fmla="*/ 0 h 3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0"/>
                  <a:gd name="T112" fmla="*/ 0 h 323"/>
                  <a:gd name="T113" fmla="*/ 320 w 320"/>
                  <a:gd name="T114" fmla="*/ 323 h 3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0" h="323">
                    <a:moveTo>
                      <a:pt x="0" y="323"/>
                    </a:moveTo>
                    <a:lnTo>
                      <a:pt x="0" y="323"/>
                    </a:lnTo>
                    <a:lnTo>
                      <a:pt x="32" y="322"/>
                    </a:lnTo>
                    <a:lnTo>
                      <a:pt x="64" y="316"/>
                    </a:lnTo>
                    <a:lnTo>
                      <a:pt x="94" y="309"/>
                    </a:lnTo>
                    <a:lnTo>
                      <a:pt x="124" y="298"/>
                    </a:lnTo>
                    <a:lnTo>
                      <a:pt x="151" y="284"/>
                    </a:lnTo>
                    <a:lnTo>
                      <a:pt x="178" y="268"/>
                    </a:lnTo>
                    <a:lnTo>
                      <a:pt x="201" y="249"/>
                    </a:lnTo>
                    <a:lnTo>
                      <a:pt x="225" y="229"/>
                    </a:lnTo>
                    <a:lnTo>
                      <a:pt x="246" y="205"/>
                    </a:lnTo>
                    <a:lnTo>
                      <a:pt x="264" y="180"/>
                    </a:lnTo>
                    <a:lnTo>
                      <a:pt x="280" y="154"/>
                    </a:lnTo>
                    <a:lnTo>
                      <a:pt x="295" y="126"/>
                    </a:lnTo>
                    <a:lnTo>
                      <a:pt x="305" y="95"/>
                    </a:lnTo>
                    <a:lnTo>
                      <a:pt x="313" y="65"/>
                    </a:lnTo>
                    <a:lnTo>
                      <a:pt x="319" y="32"/>
                    </a:lnTo>
                    <a:lnTo>
                      <a:pt x="320" y="0"/>
                    </a:lnTo>
                    <a:lnTo>
                      <a:pt x="311" y="0"/>
                    </a:lnTo>
                    <a:lnTo>
                      <a:pt x="310" y="32"/>
                    </a:lnTo>
                    <a:lnTo>
                      <a:pt x="304" y="63"/>
                    </a:lnTo>
                    <a:lnTo>
                      <a:pt x="296" y="93"/>
                    </a:lnTo>
                    <a:lnTo>
                      <a:pt x="286" y="122"/>
                    </a:lnTo>
                    <a:lnTo>
                      <a:pt x="273" y="149"/>
                    </a:lnTo>
                    <a:lnTo>
                      <a:pt x="257" y="176"/>
                    </a:lnTo>
                    <a:lnTo>
                      <a:pt x="239" y="200"/>
                    </a:lnTo>
                    <a:lnTo>
                      <a:pt x="219" y="222"/>
                    </a:lnTo>
                    <a:lnTo>
                      <a:pt x="197" y="243"/>
                    </a:lnTo>
                    <a:lnTo>
                      <a:pt x="173" y="261"/>
                    </a:lnTo>
                    <a:lnTo>
                      <a:pt x="147" y="277"/>
                    </a:lnTo>
                    <a:lnTo>
                      <a:pt x="119" y="288"/>
                    </a:lnTo>
                    <a:lnTo>
                      <a:pt x="92" y="300"/>
                    </a:lnTo>
                    <a:lnTo>
                      <a:pt x="61" y="307"/>
                    </a:lnTo>
                    <a:lnTo>
                      <a:pt x="32" y="313"/>
                    </a:lnTo>
                    <a:lnTo>
                      <a:pt x="0" y="314"/>
                    </a:lnTo>
                    <a:lnTo>
                      <a:pt x="0" y="323"/>
                    </a:lnTo>
                    <a:close/>
                  </a:path>
                </a:pathLst>
              </a:custGeom>
              <a:solidFill>
                <a:srgbClr val="000000"/>
              </a:solidFill>
              <a:ln w="9525">
                <a:noFill/>
                <a:round/>
              </a:ln>
            </p:spPr>
            <p:txBody>
              <a:bodyPr/>
              <a:lstStyle/>
              <a:p>
                <a:endParaRPr lang="zh-CN" altLang="en-US"/>
              </a:p>
            </p:txBody>
          </p:sp>
          <p:sp>
            <p:nvSpPr>
              <p:cNvPr id="17459" name="Freeform 777"/>
              <p:cNvSpPr/>
              <p:nvPr/>
            </p:nvSpPr>
            <p:spPr bwMode="auto">
              <a:xfrm>
                <a:off x="3480" y="2190"/>
                <a:ext cx="160" cy="161"/>
              </a:xfrm>
              <a:custGeom>
                <a:avLst/>
                <a:gdLst>
                  <a:gd name="T0" fmla="*/ 0 w 322"/>
                  <a:gd name="T1" fmla="*/ 0 h 323"/>
                  <a:gd name="T2" fmla="*/ 0 w 322"/>
                  <a:gd name="T3" fmla="*/ 0 h 323"/>
                  <a:gd name="T4" fmla="*/ 0 w 322"/>
                  <a:gd name="T5" fmla="*/ 0 h 323"/>
                  <a:gd name="T6" fmla="*/ 0 w 322"/>
                  <a:gd name="T7" fmla="*/ 0 h 323"/>
                  <a:gd name="T8" fmla="*/ 0 w 322"/>
                  <a:gd name="T9" fmla="*/ 0 h 323"/>
                  <a:gd name="T10" fmla="*/ 0 w 322"/>
                  <a:gd name="T11" fmla="*/ 0 h 323"/>
                  <a:gd name="T12" fmla="*/ 0 w 322"/>
                  <a:gd name="T13" fmla="*/ 0 h 323"/>
                  <a:gd name="T14" fmla="*/ 0 w 322"/>
                  <a:gd name="T15" fmla="*/ 0 h 323"/>
                  <a:gd name="T16" fmla="*/ 0 w 322"/>
                  <a:gd name="T17" fmla="*/ 0 h 323"/>
                  <a:gd name="T18" fmla="*/ 0 w 322"/>
                  <a:gd name="T19" fmla="*/ 0 h 323"/>
                  <a:gd name="T20" fmla="*/ 0 w 322"/>
                  <a:gd name="T21" fmla="*/ 0 h 323"/>
                  <a:gd name="T22" fmla="*/ 0 w 322"/>
                  <a:gd name="T23" fmla="*/ 0 h 323"/>
                  <a:gd name="T24" fmla="*/ 0 w 322"/>
                  <a:gd name="T25" fmla="*/ 0 h 323"/>
                  <a:gd name="T26" fmla="*/ 0 w 322"/>
                  <a:gd name="T27" fmla="*/ 0 h 323"/>
                  <a:gd name="T28" fmla="*/ 0 w 322"/>
                  <a:gd name="T29" fmla="*/ 0 h 323"/>
                  <a:gd name="T30" fmla="*/ 0 w 322"/>
                  <a:gd name="T31" fmla="*/ 0 h 323"/>
                  <a:gd name="T32" fmla="*/ 0 w 322"/>
                  <a:gd name="T33" fmla="*/ 0 h 323"/>
                  <a:gd name="T34" fmla="*/ 0 w 322"/>
                  <a:gd name="T35" fmla="*/ 0 h 323"/>
                  <a:gd name="T36" fmla="*/ 0 w 322"/>
                  <a:gd name="T37" fmla="*/ 0 h 323"/>
                  <a:gd name="T38" fmla="*/ 0 w 322"/>
                  <a:gd name="T39" fmla="*/ 0 h 323"/>
                  <a:gd name="T40" fmla="*/ 0 w 322"/>
                  <a:gd name="T41" fmla="*/ 0 h 323"/>
                  <a:gd name="T42" fmla="*/ 0 w 322"/>
                  <a:gd name="T43" fmla="*/ 0 h 323"/>
                  <a:gd name="T44" fmla="*/ 0 w 322"/>
                  <a:gd name="T45" fmla="*/ 0 h 323"/>
                  <a:gd name="T46" fmla="*/ 0 w 322"/>
                  <a:gd name="T47" fmla="*/ 0 h 323"/>
                  <a:gd name="T48" fmla="*/ 0 w 322"/>
                  <a:gd name="T49" fmla="*/ 0 h 323"/>
                  <a:gd name="T50" fmla="*/ 0 w 322"/>
                  <a:gd name="T51" fmla="*/ 0 h 323"/>
                  <a:gd name="T52" fmla="*/ 0 w 322"/>
                  <a:gd name="T53" fmla="*/ 0 h 323"/>
                  <a:gd name="T54" fmla="*/ 0 w 322"/>
                  <a:gd name="T55" fmla="*/ 0 h 323"/>
                  <a:gd name="T56" fmla="*/ 0 w 322"/>
                  <a:gd name="T57" fmla="*/ 0 h 323"/>
                  <a:gd name="T58" fmla="*/ 0 w 322"/>
                  <a:gd name="T59" fmla="*/ 0 h 323"/>
                  <a:gd name="T60" fmla="*/ 0 w 322"/>
                  <a:gd name="T61" fmla="*/ 0 h 323"/>
                  <a:gd name="T62" fmla="*/ 0 w 322"/>
                  <a:gd name="T63" fmla="*/ 0 h 323"/>
                  <a:gd name="T64" fmla="*/ 0 w 322"/>
                  <a:gd name="T65" fmla="*/ 0 h 323"/>
                  <a:gd name="T66" fmla="*/ 0 w 322"/>
                  <a:gd name="T67" fmla="*/ 0 h 323"/>
                  <a:gd name="T68" fmla="*/ 0 w 322"/>
                  <a:gd name="T69" fmla="*/ 0 h 323"/>
                  <a:gd name="T70" fmla="*/ 0 w 322"/>
                  <a:gd name="T71" fmla="*/ 0 h 323"/>
                  <a:gd name="T72" fmla="*/ 0 w 322"/>
                  <a:gd name="T73" fmla="*/ 0 h 3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323"/>
                  <a:gd name="T113" fmla="*/ 322 w 322"/>
                  <a:gd name="T114" fmla="*/ 323 h 3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323">
                    <a:moveTo>
                      <a:pt x="0" y="0"/>
                    </a:moveTo>
                    <a:lnTo>
                      <a:pt x="0" y="0"/>
                    </a:lnTo>
                    <a:lnTo>
                      <a:pt x="1" y="32"/>
                    </a:lnTo>
                    <a:lnTo>
                      <a:pt x="7" y="65"/>
                    </a:lnTo>
                    <a:lnTo>
                      <a:pt x="15" y="95"/>
                    </a:lnTo>
                    <a:lnTo>
                      <a:pt x="25" y="126"/>
                    </a:lnTo>
                    <a:lnTo>
                      <a:pt x="40" y="154"/>
                    </a:lnTo>
                    <a:lnTo>
                      <a:pt x="56" y="180"/>
                    </a:lnTo>
                    <a:lnTo>
                      <a:pt x="74" y="205"/>
                    </a:lnTo>
                    <a:lnTo>
                      <a:pt x="95" y="229"/>
                    </a:lnTo>
                    <a:lnTo>
                      <a:pt x="118" y="249"/>
                    </a:lnTo>
                    <a:lnTo>
                      <a:pt x="143" y="268"/>
                    </a:lnTo>
                    <a:lnTo>
                      <a:pt x="169" y="284"/>
                    </a:lnTo>
                    <a:lnTo>
                      <a:pt x="196" y="298"/>
                    </a:lnTo>
                    <a:lnTo>
                      <a:pt x="227" y="309"/>
                    </a:lnTo>
                    <a:lnTo>
                      <a:pt x="257" y="316"/>
                    </a:lnTo>
                    <a:lnTo>
                      <a:pt x="290" y="322"/>
                    </a:lnTo>
                    <a:lnTo>
                      <a:pt x="322" y="323"/>
                    </a:lnTo>
                    <a:lnTo>
                      <a:pt x="322" y="314"/>
                    </a:lnTo>
                    <a:lnTo>
                      <a:pt x="290" y="313"/>
                    </a:lnTo>
                    <a:lnTo>
                      <a:pt x="259" y="307"/>
                    </a:lnTo>
                    <a:lnTo>
                      <a:pt x="229" y="300"/>
                    </a:lnTo>
                    <a:lnTo>
                      <a:pt x="201" y="288"/>
                    </a:lnTo>
                    <a:lnTo>
                      <a:pt x="174" y="277"/>
                    </a:lnTo>
                    <a:lnTo>
                      <a:pt x="147" y="261"/>
                    </a:lnTo>
                    <a:lnTo>
                      <a:pt x="122" y="243"/>
                    </a:lnTo>
                    <a:lnTo>
                      <a:pt x="102" y="222"/>
                    </a:lnTo>
                    <a:lnTo>
                      <a:pt x="81" y="200"/>
                    </a:lnTo>
                    <a:lnTo>
                      <a:pt x="63" y="176"/>
                    </a:lnTo>
                    <a:lnTo>
                      <a:pt x="47" y="149"/>
                    </a:lnTo>
                    <a:lnTo>
                      <a:pt x="34" y="122"/>
                    </a:lnTo>
                    <a:lnTo>
                      <a:pt x="24" y="93"/>
                    </a:lnTo>
                    <a:lnTo>
                      <a:pt x="16" y="63"/>
                    </a:lnTo>
                    <a:lnTo>
                      <a:pt x="10" y="32"/>
                    </a:lnTo>
                    <a:lnTo>
                      <a:pt x="9" y="0"/>
                    </a:lnTo>
                    <a:lnTo>
                      <a:pt x="0" y="0"/>
                    </a:lnTo>
                    <a:close/>
                  </a:path>
                </a:pathLst>
              </a:custGeom>
              <a:solidFill>
                <a:srgbClr val="000000"/>
              </a:solidFill>
              <a:ln w="9525">
                <a:noFill/>
                <a:round/>
              </a:ln>
            </p:spPr>
            <p:txBody>
              <a:bodyPr/>
              <a:lstStyle/>
              <a:p>
                <a:endParaRPr lang="zh-CN" altLang="en-US"/>
              </a:p>
            </p:txBody>
          </p:sp>
          <p:sp>
            <p:nvSpPr>
              <p:cNvPr id="17460" name="Freeform 778"/>
              <p:cNvSpPr/>
              <p:nvPr/>
            </p:nvSpPr>
            <p:spPr bwMode="auto">
              <a:xfrm>
                <a:off x="3480" y="2028"/>
                <a:ext cx="160" cy="162"/>
              </a:xfrm>
              <a:custGeom>
                <a:avLst/>
                <a:gdLst>
                  <a:gd name="T0" fmla="*/ 0 w 322"/>
                  <a:gd name="T1" fmla="*/ 0 h 324"/>
                  <a:gd name="T2" fmla="*/ 0 w 322"/>
                  <a:gd name="T3" fmla="*/ 0 h 324"/>
                  <a:gd name="T4" fmla="*/ 0 w 322"/>
                  <a:gd name="T5" fmla="*/ 1 h 324"/>
                  <a:gd name="T6" fmla="*/ 0 w 322"/>
                  <a:gd name="T7" fmla="*/ 1 h 324"/>
                  <a:gd name="T8" fmla="*/ 0 w 322"/>
                  <a:gd name="T9" fmla="*/ 1 h 324"/>
                  <a:gd name="T10" fmla="*/ 0 w 322"/>
                  <a:gd name="T11" fmla="*/ 1 h 324"/>
                  <a:gd name="T12" fmla="*/ 0 w 322"/>
                  <a:gd name="T13" fmla="*/ 1 h 324"/>
                  <a:gd name="T14" fmla="*/ 0 w 322"/>
                  <a:gd name="T15" fmla="*/ 1 h 324"/>
                  <a:gd name="T16" fmla="*/ 0 w 322"/>
                  <a:gd name="T17" fmla="*/ 1 h 324"/>
                  <a:gd name="T18" fmla="*/ 0 w 322"/>
                  <a:gd name="T19" fmla="*/ 1 h 324"/>
                  <a:gd name="T20" fmla="*/ 0 w 322"/>
                  <a:gd name="T21" fmla="*/ 1 h 324"/>
                  <a:gd name="T22" fmla="*/ 0 w 322"/>
                  <a:gd name="T23" fmla="*/ 1 h 324"/>
                  <a:gd name="T24" fmla="*/ 0 w 322"/>
                  <a:gd name="T25" fmla="*/ 1 h 324"/>
                  <a:gd name="T26" fmla="*/ 0 w 322"/>
                  <a:gd name="T27" fmla="*/ 1 h 324"/>
                  <a:gd name="T28" fmla="*/ 0 w 322"/>
                  <a:gd name="T29" fmla="*/ 1 h 324"/>
                  <a:gd name="T30" fmla="*/ 0 w 322"/>
                  <a:gd name="T31" fmla="*/ 1 h 324"/>
                  <a:gd name="T32" fmla="*/ 0 w 322"/>
                  <a:gd name="T33" fmla="*/ 1 h 324"/>
                  <a:gd name="T34" fmla="*/ 0 w 322"/>
                  <a:gd name="T35" fmla="*/ 1 h 324"/>
                  <a:gd name="T36" fmla="*/ 0 w 322"/>
                  <a:gd name="T37" fmla="*/ 1 h 324"/>
                  <a:gd name="T38" fmla="*/ 0 w 322"/>
                  <a:gd name="T39" fmla="*/ 1 h 324"/>
                  <a:gd name="T40" fmla="*/ 0 w 322"/>
                  <a:gd name="T41" fmla="*/ 1 h 324"/>
                  <a:gd name="T42" fmla="*/ 0 w 322"/>
                  <a:gd name="T43" fmla="*/ 1 h 324"/>
                  <a:gd name="T44" fmla="*/ 0 w 322"/>
                  <a:gd name="T45" fmla="*/ 1 h 324"/>
                  <a:gd name="T46" fmla="*/ 0 w 322"/>
                  <a:gd name="T47" fmla="*/ 1 h 324"/>
                  <a:gd name="T48" fmla="*/ 0 w 322"/>
                  <a:gd name="T49" fmla="*/ 1 h 324"/>
                  <a:gd name="T50" fmla="*/ 0 w 322"/>
                  <a:gd name="T51" fmla="*/ 1 h 324"/>
                  <a:gd name="T52" fmla="*/ 0 w 322"/>
                  <a:gd name="T53" fmla="*/ 1 h 324"/>
                  <a:gd name="T54" fmla="*/ 0 w 322"/>
                  <a:gd name="T55" fmla="*/ 1 h 324"/>
                  <a:gd name="T56" fmla="*/ 0 w 322"/>
                  <a:gd name="T57" fmla="*/ 1 h 324"/>
                  <a:gd name="T58" fmla="*/ 0 w 322"/>
                  <a:gd name="T59" fmla="*/ 1 h 324"/>
                  <a:gd name="T60" fmla="*/ 0 w 322"/>
                  <a:gd name="T61" fmla="*/ 1 h 324"/>
                  <a:gd name="T62" fmla="*/ 0 w 322"/>
                  <a:gd name="T63" fmla="*/ 1 h 324"/>
                  <a:gd name="T64" fmla="*/ 0 w 322"/>
                  <a:gd name="T65" fmla="*/ 1 h 324"/>
                  <a:gd name="T66" fmla="*/ 0 w 322"/>
                  <a:gd name="T67" fmla="*/ 1 h 324"/>
                  <a:gd name="T68" fmla="*/ 0 w 322"/>
                  <a:gd name="T69" fmla="*/ 1 h 324"/>
                  <a:gd name="T70" fmla="*/ 0 w 322"/>
                  <a:gd name="T71" fmla="*/ 1 h 324"/>
                  <a:gd name="T72" fmla="*/ 0 w 322"/>
                  <a:gd name="T73" fmla="*/ 0 h 3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2"/>
                  <a:gd name="T112" fmla="*/ 0 h 324"/>
                  <a:gd name="T113" fmla="*/ 322 w 322"/>
                  <a:gd name="T114" fmla="*/ 324 h 3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2" h="324">
                    <a:moveTo>
                      <a:pt x="322" y="0"/>
                    </a:moveTo>
                    <a:lnTo>
                      <a:pt x="322" y="0"/>
                    </a:lnTo>
                    <a:lnTo>
                      <a:pt x="290" y="1"/>
                    </a:lnTo>
                    <a:lnTo>
                      <a:pt x="257" y="7"/>
                    </a:lnTo>
                    <a:lnTo>
                      <a:pt x="227" y="15"/>
                    </a:lnTo>
                    <a:lnTo>
                      <a:pt x="196" y="25"/>
                    </a:lnTo>
                    <a:lnTo>
                      <a:pt x="169" y="40"/>
                    </a:lnTo>
                    <a:lnTo>
                      <a:pt x="143" y="56"/>
                    </a:lnTo>
                    <a:lnTo>
                      <a:pt x="118" y="74"/>
                    </a:lnTo>
                    <a:lnTo>
                      <a:pt x="95" y="95"/>
                    </a:lnTo>
                    <a:lnTo>
                      <a:pt x="74" y="118"/>
                    </a:lnTo>
                    <a:lnTo>
                      <a:pt x="56" y="143"/>
                    </a:lnTo>
                    <a:lnTo>
                      <a:pt x="40" y="170"/>
                    </a:lnTo>
                    <a:lnTo>
                      <a:pt x="25" y="197"/>
                    </a:lnTo>
                    <a:lnTo>
                      <a:pt x="15" y="228"/>
                    </a:lnTo>
                    <a:lnTo>
                      <a:pt x="7" y="258"/>
                    </a:lnTo>
                    <a:lnTo>
                      <a:pt x="1" y="292"/>
                    </a:lnTo>
                    <a:lnTo>
                      <a:pt x="0" y="324"/>
                    </a:lnTo>
                    <a:lnTo>
                      <a:pt x="9" y="324"/>
                    </a:lnTo>
                    <a:lnTo>
                      <a:pt x="10" y="292"/>
                    </a:lnTo>
                    <a:lnTo>
                      <a:pt x="16" y="261"/>
                    </a:lnTo>
                    <a:lnTo>
                      <a:pt x="24" y="231"/>
                    </a:lnTo>
                    <a:lnTo>
                      <a:pt x="34" y="202"/>
                    </a:lnTo>
                    <a:lnTo>
                      <a:pt x="47" y="174"/>
                    </a:lnTo>
                    <a:lnTo>
                      <a:pt x="63" y="148"/>
                    </a:lnTo>
                    <a:lnTo>
                      <a:pt x="81" y="123"/>
                    </a:lnTo>
                    <a:lnTo>
                      <a:pt x="102" y="102"/>
                    </a:lnTo>
                    <a:lnTo>
                      <a:pt x="122" y="81"/>
                    </a:lnTo>
                    <a:lnTo>
                      <a:pt x="147" y="63"/>
                    </a:lnTo>
                    <a:lnTo>
                      <a:pt x="174" y="47"/>
                    </a:lnTo>
                    <a:lnTo>
                      <a:pt x="201" y="34"/>
                    </a:lnTo>
                    <a:lnTo>
                      <a:pt x="229" y="24"/>
                    </a:lnTo>
                    <a:lnTo>
                      <a:pt x="259" y="16"/>
                    </a:lnTo>
                    <a:lnTo>
                      <a:pt x="290" y="10"/>
                    </a:lnTo>
                    <a:lnTo>
                      <a:pt x="322" y="9"/>
                    </a:lnTo>
                    <a:lnTo>
                      <a:pt x="322" y="0"/>
                    </a:lnTo>
                    <a:close/>
                  </a:path>
                </a:pathLst>
              </a:custGeom>
              <a:solidFill>
                <a:srgbClr val="000000"/>
              </a:solidFill>
              <a:ln w="9525">
                <a:noFill/>
                <a:round/>
              </a:ln>
            </p:spPr>
            <p:txBody>
              <a:bodyPr/>
              <a:lstStyle/>
              <a:p>
                <a:endParaRPr lang="zh-CN" altLang="en-US"/>
              </a:p>
            </p:txBody>
          </p:sp>
          <p:sp>
            <p:nvSpPr>
              <p:cNvPr id="17461" name="Freeform 779"/>
              <p:cNvSpPr/>
              <p:nvPr/>
            </p:nvSpPr>
            <p:spPr bwMode="auto">
              <a:xfrm>
                <a:off x="3493" y="2042"/>
                <a:ext cx="294" cy="296"/>
              </a:xfrm>
              <a:custGeom>
                <a:avLst/>
                <a:gdLst>
                  <a:gd name="T0" fmla="*/ 0 w 589"/>
                  <a:gd name="T1" fmla="*/ 1 h 592"/>
                  <a:gd name="T2" fmla="*/ 0 w 589"/>
                  <a:gd name="T3" fmla="*/ 1 h 592"/>
                  <a:gd name="T4" fmla="*/ 0 w 589"/>
                  <a:gd name="T5" fmla="*/ 1 h 592"/>
                  <a:gd name="T6" fmla="*/ 0 w 589"/>
                  <a:gd name="T7" fmla="*/ 1 h 592"/>
                  <a:gd name="T8" fmla="*/ 0 w 589"/>
                  <a:gd name="T9" fmla="*/ 1 h 592"/>
                  <a:gd name="T10" fmla="*/ 0 w 589"/>
                  <a:gd name="T11" fmla="*/ 1 h 592"/>
                  <a:gd name="T12" fmla="*/ 0 w 589"/>
                  <a:gd name="T13" fmla="*/ 1 h 592"/>
                  <a:gd name="T14" fmla="*/ 0 w 589"/>
                  <a:gd name="T15" fmla="*/ 1 h 592"/>
                  <a:gd name="T16" fmla="*/ 0 w 589"/>
                  <a:gd name="T17" fmla="*/ 1 h 592"/>
                  <a:gd name="T18" fmla="*/ 0 w 589"/>
                  <a:gd name="T19" fmla="*/ 1 h 592"/>
                  <a:gd name="T20" fmla="*/ 0 w 589"/>
                  <a:gd name="T21" fmla="*/ 1 h 592"/>
                  <a:gd name="T22" fmla="*/ 0 w 589"/>
                  <a:gd name="T23" fmla="*/ 1 h 592"/>
                  <a:gd name="T24" fmla="*/ 0 w 589"/>
                  <a:gd name="T25" fmla="*/ 1 h 592"/>
                  <a:gd name="T26" fmla="*/ 0 w 589"/>
                  <a:gd name="T27" fmla="*/ 1 h 592"/>
                  <a:gd name="T28" fmla="*/ 0 w 589"/>
                  <a:gd name="T29" fmla="*/ 1 h 592"/>
                  <a:gd name="T30" fmla="*/ 0 w 589"/>
                  <a:gd name="T31" fmla="*/ 1 h 592"/>
                  <a:gd name="T32" fmla="*/ 0 w 589"/>
                  <a:gd name="T33" fmla="*/ 1 h 592"/>
                  <a:gd name="T34" fmla="*/ 0 w 589"/>
                  <a:gd name="T35" fmla="*/ 1 h 592"/>
                  <a:gd name="T36" fmla="*/ 0 w 589"/>
                  <a:gd name="T37" fmla="*/ 1 h 592"/>
                  <a:gd name="T38" fmla="*/ 0 w 589"/>
                  <a:gd name="T39" fmla="*/ 1 h 592"/>
                  <a:gd name="T40" fmla="*/ 0 w 589"/>
                  <a:gd name="T41" fmla="*/ 1 h 592"/>
                  <a:gd name="T42" fmla="*/ 0 w 589"/>
                  <a:gd name="T43" fmla="*/ 1 h 592"/>
                  <a:gd name="T44" fmla="*/ 0 w 589"/>
                  <a:gd name="T45" fmla="*/ 1 h 592"/>
                  <a:gd name="T46" fmla="*/ 0 w 589"/>
                  <a:gd name="T47" fmla="*/ 1 h 592"/>
                  <a:gd name="T48" fmla="*/ 0 w 589"/>
                  <a:gd name="T49" fmla="*/ 1 h 592"/>
                  <a:gd name="T50" fmla="*/ 0 w 589"/>
                  <a:gd name="T51" fmla="*/ 1 h 592"/>
                  <a:gd name="T52" fmla="*/ 0 w 589"/>
                  <a:gd name="T53" fmla="*/ 1 h 592"/>
                  <a:gd name="T54" fmla="*/ 0 w 589"/>
                  <a:gd name="T55" fmla="*/ 1 h 592"/>
                  <a:gd name="T56" fmla="*/ 0 w 589"/>
                  <a:gd name="T57" fmla="*/ 1 h 592"/>
                  <a:gd name="T58" fmla="*/ 0 w 589"/>
                  <a:gd name="T59" fmla="*/ 1 h 592"/>
                  <a:gd name="T60" fmla="*/ 0 w 589"/>
                  <a:gd name="T61" fmla="*/ 1 h 592"/>
                  <a:gd name="T62" fmla="*/ 0 w 589"/>
                  <a:gd name="T63" fmla="*/ 1 h 5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89"/>
                  <a:gd name="T97" fmla="*/ 0 h 592"/>
                  <a:gd name="T98" fmla="*/ 589 w 589"/>
                  <a:gd name="T99" fmla="*/ 592 h 5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89" h="592">
                    <a:moveTo>
                      <a:pt x="296" y="0"/>
                    </a:moveTo>
                    <a:lnTo>
                      <a:pt x="325" y="1"/>
                    </a:lnTo>
                    <a:lnTo>
                      <a:pt x="355" y="6"/>
                    </a:lnTo>
                    <a:lnTo>
                      <a:pt x="382" y="14"/>
                    </a:lnTo>
                    <a:lnTo>
                      <a:pt x="410" y="23"/>
                    </a:lnTo>
                    <a:lnTo>
                      <a:pt x="436" y="36"/>
                    </a:lnTo>
                    <a:lnTo>
                      <a:pt x="460" y="51"/>
                    </a:lnTo>
                    <a:lnTo>
                      <a:pt x="483" y="68"/>
                    </a:lnTo>
                    <a:lnTo>
                      <a:pt x="503" y="88"/>
                    </a:lnTo>
                    <a:lnTo>
                      <a:pt x="521" y="110"/>
                    </a:lnTo>
                    <a:lnTo>
                      <a:pt x="539" y="131"/>
                    </a:lnTo>
                    <a:lnTo>
                      <a:pt x="553" y="157"/>
                    </a:lnTo>
                    <a:lnTo>
                      <a:pt x="566" y="182"/>
                    </a:lnTo>
                    <a:lnTo>
                      <a:pt x="575" y="210"/>
                    </a:lnTo>
                    <a:lnTo>
                      <a:pt x="583" y="237"/>
                    </a:lnTo>
                    <a:lnTo>
                      <a:pt x="588" y="267"/>
                    </a:lnTo>
                    <a:lnTo>
                      <a:pt x="589" y="297"/>
                    </a:lnTo>
                    <a:lnTo>
                      <a:pt x="588" y="327"/>
                    </a:lnTo>
                    <a:lnTo>
                      <a:pt x="583" y="357"/>
                    </a:lnTo>
                    <a:lnTo>
                      <a:pt x="575" y="385"/>
                    </a:lnTo>
                    <a:lnTo>
                      <a:pt x="566" y="412"/>
                    </a:lnTo>
                    <a:lnTo>
                      <a:pt x="553" y="438"/>
                    </a:lnTo>
                    <a:lnTo>
                      <a:pt x="539" y="462"/>
                    </a:lnTo>
                    <a:lnTo>
                      <a:pt x="521" y="485"/>
                    </a:lnTo>
                    <a:lnTo>
                      <a:pt x="503" y="506"/>
                    </a:lnTo>
                    <a:lnTo>
                      <a:pt x="483" y="526"/>
                    </a:lnTo>
                    <a:lnTo>
                      <a:pt x="460" y="542"/>
                    </a:lnTo>
                    <a:lnTo>
                      <a:pt x="436" y="557"/>
                    </a:lnTo>
                    <a:lnTo>
                      <a:pt x="410" y="569"/>
                    </a:lnTo>
                    <a:lnTo>
                      <a:pt x="382" y="580"/>
                    </a:lnTo>
                    <a:lnTo>
                      <a:pt x="355" y="587"/>
                    </a:lnTo>
                    <a:lnTo>
                      <a:pt x="325" y="591"/>
                    </a:lnTo>
                    <a:lnTo>
                      <a:pt x="296" y="592"/>
                    </a:lnTo>
                    <a:lnTo>
                      <a:pt x="266" y="591"/>
                    </a:lnTo>
                    <a:lnTo>
                      <a:pt x="236" y="587"/>
                    </a:lnTo>
                    <a:lnTo>
                      <a:pt x="208" y="580"/>
                    </a:lnTo>
                    <a:lnTo>
                      <a:pt x="182" y="569"/>
                    </a:lnTo>
                    <a:lnTo>
                      <a:pt x="155" y="557"/>
                    </a:lnTo>
                    <a:lnTo>
                      <a:pt x="132" y="542"/>
                    </a:lnTo>
                    <a:lnTo>
                      <a:pt x="109" y="526"/>
                    </a:lnTo>
                    <a:lnTo>
                      <a:pt x="87" y="506"/>
                    </a:lnTo>
                    <a:lnTo>
                      <a:pt x="68" y="485"/>
                    </a:lnTo>
                    <a:lnTo>
                      <a:pt x="52" y="462"/>
                    </a:lnTo>
                    <a:lnTo>
                      <a:pt x="36" y="438"/>
                    </a:lnTo>
                    <a:lnTo>
                      <a:pt x="24" y="412"/>
                    </a:lnTo>
                    <a:lnTo>
                      <a:pt x="14" y="385"/>
                    </a:lnTo>
                    <a:lnTo>
                      <a:pt x="6" y="357"/>
                    </a:lnTo>
                    <a:lnTo>
                      <a:pt x="2" y="327"/>
                    </a:lnTo>
                    <a:lnTo>
                      <a:pt x="0" y="297"/>
                    </a:lnTo>
                    <a:lnTo>
                      <a:pt x="2" y="267"/>
                    </a:lnTo>
                    <a:lnTo>
                      <a:pt x="6" y="237"/>
                    </a:lnTo>
                    <a:lnTo>
                      <a:pt x="14" y="210"/>
                    </a:lnTo>
                    <a:lnTo>
                      <a:pt x="24" y="182"/>
                    </a:lnTo>
                    <a:lnTo>
                      <a:pt x="36" y="157"/>
                    </a:lnTo>
                    <a:lnTo>
                      <a:pt x="52" y="131"/>
                    </a:lnTo>
                    <a:lnTo>
                      <a:pt x="68" y="110"/>
                    </a:lnTo>
                    <a:lnTo>
                      <a:pt x="87" y="88"/>
                    </a:lnTo>
                    <a:lnTo>
                      <a:pt x="109" y="68"/>
                    </a:lnTo>
                    <a:lnTo>
                      <a:pt x="132" y="51"/>
                    </a:lnTo>
                    <a:lnTo>
                      <a:pt x="155" y="36"/>
                    </a:lnTo>
                    <a:lnTo>
                      <a:pt x="182" y="23"/>
                    </a:lnTo>
                    <a:lnTo>
                      <a:pt x="208" y="14"/>
                    </a:lnTo>
                    <a:lnTo>
                      <a:pt x="236" y="6"/>
                    </a:lnTo>
                    <a:lnTo>
                      <a:pt x="266" y="1"/>
                    </a:lnTo>
                    <a:lnTo>
                      <a:pt x="296" y="0"/>
                    </a:lnTo>
                    <a:close/>
                  </a:path>
                </a:pathLst>
              </a:custGeom>
              <a:solidFill>
                <a:srgbClr val="FFFFFF"/>
              </a:solidFill>
              <a:ln w="9525">
                <a:noFill/>
                <a:round/>
              </a:ln>
            </p:spPr>
            <p:txBody>
              <a:bodyPr/>
              <a:lstStyle/>
              <a:p>
                <a:endParaRPr lang="zh-CN" altLang="en-US"/>
              </a:p>
            </p:txBody>
          </p:sp>
          <p:sp>
            <p:nvSpPr>
              <p:cNvPr id="17462" name="Freeform 780"/>
              <p:cNvSpPr/>
              <p:nvPr/>
            </p:nvSpPr>
            <p:spPr bwMode="auto">
              <a:xfrm>
                <a:off x="3493" y="2042"/>
                <a:ext cx="294" cy="296"/>
              </a:xfrm>
              <a:custGeom>
                <a:avLst/>
                <a:gdLst>
                  <a:gd name="T0" fmla="*/ 0 w 589"/>
                  <a:gd name="T1" fmla="*/ 0 h 592"/>
                  <a:gd name="T2" fmla="*/ 0 w 589"/>
                  <a:gd name="T3" fmla="*/ 1 h 592"/>
                  <a:gd name="T4" fmla="*/ 0 w 589"/>
                  <a:gd name="T5" fmla="*/ 1 h 592"/>
                  <a:gd name="T6" fmla="*/ 0 w 589"/>
                  <a:gd name="T7" fmla="*/ 1 h 592"/>
                  <a:gd name="T8" fmla="*/ 0 w 589"/>
                  <a:gd name="T9" fmla="*/ 1 h 592"/>
                  <a:gd name="T10" fmla="*/ 0 w 589"/>
                  <a:gd name="T11" fmla="*/ 1 h 592"/>
                  <a:gd name="T12" fmla="*/ 0 w 589"/>
                  <a:gd name="T13" fmla="*/ 1 h 592"/>
                  <a:gd name="T14" fmla="*/ 0 w 589"/>
                  <a:gd name="T15" fmla="*/ 1 h 592"/>
                  <a:gd name="T16" fmla="*/ 0 w 589"/>
                  <a:gd name="T17" fmla="*/ 1 h 592"/>
                  <a:gd name="T18" fmla="*/ 0 w 589"/>
                  <a:gd name="T19" fmla="*/ 1 h 592"/>
                  <a:gd name="T20" fmla="*/ 0 w 589"/>
                  <a:gd name="T21" fmla="*/ 1 h 592"/>
                  <a:gd name="T22" fmla="*/ 0 w 589"/>
                  <a:gd name="T23" fmla="*/ 1 h 592"/>
                  <a:gd name="T24" fmla="*/ 0 w 589"/>
                  <a:gd name="T25" fmla="*/ 1 h 592"/>
                  <a:gd name="T26" fmla="*/ 0 w 589"/>
                  <a:gd name="T27" fmla="*/ 1 h 592"/>
                  <a:gd name="T28" fmla="*/ 0 w 589"/>
                  <a:gd name="T29" fmla="*/ 1 h 592"/>
                  <a:gd name="T30" fmla="*/ 0 w 589"/>
                  <a:gd name="T31" fmla="*/ 1 h 592"/>
                  <a:gd name="T32" fmla="*/ 0 w 589"/>
                  <a:gd name="T33" fmla="*/ 1 h 592"/>
                  <a:gd name="T34" fmla="*/ 0 w 589"/>
                  <a:gd name="T35" fmla="*/ 1 h 592"/>
                  <a:gd name="T36" fmla="*/ 0 w 589"/>
                  <a:gd name="T37" fmla="*/ 1 h 592"/>
                  <a:gd name="T38" fmla="*/ 0 w 589"/>
                  <a:gd name="T39" fmla="*/ 1 h 592"/>
                  <a:gd name="T40" fmla="*/ 0 w 589"/>
                  <a:gd name="T41" fmla="*/ 1 h 592"/>
                  <a:gd name="T42" fmla="*/ 0 w 589"/>
                  <a:gd name="T43" fmla="*/ 1 h 592"/>
                  <a:gd name="T44" fmla="*/ 0 w 589"/>
                  <a:gd name="T45" fmla="*/ 1 h 592"/>
                  <a:gd name="T46" fmla="*/ 0 w 589"/>
                  <a:gd name="T47" fmla="*/ 1 h 592"/>
                  <a:gd name="T48" fmla="*/ 0 w 589"/>
                  <a:gd name="T49" fmla="*/ 1 h 592"/>
                  <a:gd name="T50" fmla="*/ 0 w 589"/>
                  <a:gd name="T51" fmla="*/ 1 h 592"/>
                  <a:gd name="T52" fmla="*/ 0 w 589"/>
                  <a:gd name="T53" fmla="*/ 1 h 592"/>
                  <a:gd name="T54" fmla="*/ 0 w 589"/>
                  <a:gd name="T55" fmla="*/ 1 h 592"/>
                  <a:gd name="T56" fmla="*/ 0 w 589"/>
                  <a:gd name="T57" fmla="*/ 1 h 592"/>
                  <a:gd name="T58" fmla="*/ 0 w 589"/>
                  <a:gd name="T59" fmla="*/ 1 h 592"/>
                  <a:gd name="T60" fmla="*/ 0 w 589"/>
                  <a:gd name="T61" fmla="*/ 1 h 592"/>
                  <a:gd name="T62" fmla="*/ 0 w 589"/>
                  <a:gd name="T63" fmla="*/ 1 h 592"/>
                  <a:gd name="T64" fmla="*/ 0 w 589"/>
                  <a:gd name="T65" fmla="*/ 1 h 592"/>
                  <a:gd name="T66" fmla="*/ 0 w 589"/>
                  <a:gd name="T67" fmla="*/ 1 h 5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89"/>
                  <a:gd name="T103" fmla="*/ 0 h 592"/>
                  <a:gd name="T104" fmla="*/ 589 w 589"/>
                  <a:gd name="T105" fmla="*/ 592 h 5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89" h="592">
                    <a:moveTo>
                      <a:pt x="296" y="0"/>
                    </a:moveTo>
                    <a:lnTo>
                      <a:pt x="296" y="0"/>
                    </a:lnTo>
                    <a:lnTo>
                      <a:pt x="325" y="1"/>
                    </a:lnTo>
                    <a:lnTo>
                      <a:pt x="355" y="6"/>
                    </a:lnTo>
                    <a:lnTo>
                      <a:pt x="382" y="14"/>
                    </a:lnTo>
                    <a:lnTo>
                      <a:pt x="410" y="23"/>
                    </a:lnTo>
                    <a:lnTo>
                      <a:pt x="436" y="36"/>
                    </a:lnTo>
                    <a:lnTo>
                      <a:pt x="460" y="51"/>
                    </a:lnTo>
                    <a:lnTo>
                      <a:pt x="483" y="68"/>
                    </a:lnTo>
                    <a:lnTo>
                      <a:pt x="503" y="88"/>
                    </a:lnTo>
                    <a:lnTo>
                      <a:pt x="521" y="110"/>
                    </a:lnTo>
                    <a:lnTo>
                      <a:pt x="539" y="131"/>
                    </a:lnTo>
                    <a:lnTo>
                      <a:pt x="553" y="157"/>
                    </a:lnTo>
                    <a:lnTo>
                      <a:pt x="566" y="182"/>
                    </a:lnTo>
                    <a:lnTo>
                      <a:pt x="575" y="210"/>
                    </a:lnTo>
                    <a:lnTo>
                      <a:pt x="583" y="237"/>
                    </a:lnTo>
                    <a:lnTo>
                      <a:pt x="588" y="267"/>
                    </a:lnTo>
                    <a:lnTo>
                      <a:pt x="589" y="297"/>
                    </a:lnTo>
                    <a:lnTo>
                      <a:pt x="588" y="327"/>
                    </a:lnTo>
                    <a:lnTo>
                      <a:pt x="583" y="357"/>
                    </a:lnTo>
                    <a:lnTo>
                      <a:pt x="575" y="385"/>
                    </a:lnTo>
                    <a:lnTo>
                      <a:pt x="566" y="412"/>
                    </a:lnTo>
                    <a:lnTo>
                      <a:pt x="553" y="438"/>
                    </a:lnTo>
                    <a:lnTo>
                      <a:pt x="539" y="462"/>
                    </a:lnTo>
                    <a:lnTo>
                      <a:pt x="521" y="485"/>
                    </a:lnTo>
                    <a:lnTo>
                      <a:pt x="503" y="506"/>
                    </a:lnTo>
                    <a:lnTo>
                      <a:pt x="483" y="526"/>
                    </a:lnTo>
                    <a:lnTo>
                      <a:pt x="460" y="542"/>
                    </a:lnTo>
                    <a:lnTo>
                      <a:pt x="436" y="557"/>
                    </a:lnTo>
                    <a:lnTo>
                      <a:pt x="410" y="569"/>
                    </a:lnTo>
                    <a:lnTo>
                      <a:pt x="382" y="580"/>
                    </a:lnTo>
                    <a:lnTo>
                      <a:pt x="355" y="587"/>
                    </a:lnTo>
                    <a:lnTo>
                      <a:pt x="325" y="591"/>
                    </a:lnTo>
                    <a:lnTo>
                      <a:pt x="296" y="592"/>
                    </a:lnTo>
                    <a:lnTo>
                      <a:pt x="266" y="591"/>
                    </a:lnTo>
                    <a:lnTo>
                      <a:pt x="236" y="587"/>
                    </a:lnTo>
                    <a:lnTo>
                      <a:pt x="208" y="580"/>
                    </a:lnTo>
                    <a:lnTo>
                      <a:pt x="182" y="569"/>
                    </a:lnTo>
                    <a:lnTo>
                      <a:pt x="155" y="557"/>
                    </a:lnTo>
                    <a:lnTo>
                      <a:pt x="132" y="542"/>
                    </a:lnTo>
                    <a:lnTo>
                      <a:pt x="109" y="526"/>
                    </a:lnTo>
                    <a:lnTo>
                      <a:pt x="87" y="506"/>
                    </a:lnTo>
                    <a:lnTo>
                      <a:pt x="68" y="485"/>
                    </a:lnTo>
                    <a:lnTo>
                      <a:pt x="52" y="462"/>
                    </a:lnTo>
                    <a:lnTo>
                      <a:pt x="36" y="438"/>
                    </a:lnTo>
                    <a:lnTo>
                      <a:pt x="24" y="412"/>
                    </a:lnTo>
                    <a:lnTo>
                      <a:pt x="14" y="385"/>
                    </a:lnTo>
                    <a:lnTo>
                      <a:pt x="6" y="357"/>
                    </a:lnTo>
                    <a:lnTo>
                      <a:pt x="2" y="327"/>
                    </a:lnTo>
                    <a:lnTo>
                      <a:pt x="0" y="297"/>
                    </a:lnTo>
                    <a:lnTo>
                      <a:pt x="2" y="267"/>
                    </a:lnTo>
                    <a:lnTo>
                      <a:pt x="6" y="237"/>
                    </a:lnTo>
                    <a:lnTo>
                      <a:pt x="14" y="210"/>
                    </a:lnTo>
                    <a:lnTo>
                      <a:pt x="24" y="182"/>
                    </a:lnTo>
                    <a:lnTo>
                      <a:pt x="36" y="157"/>
                    </a:lnTo>
                    <a:lnTo>
                      <a:pt x="52" y="131"/>
                    </a:lnTo>
                    <a:lnTo>
                      <a:pt x="68" y="110"/>
                    </a:lnTo>
                    <a:lnTo>
                      <a:pt x="87" y="88"/>
                    </a:lnTo>
                    <a:lnTo>
                      <a:pt x="109" y="68"/>
                    </a:lnTo>
                    <a:lnTo>
                      <a:pt x="132" y="51"/>
                    </a:lnTo>
                    <a:lnTo>
                      <a:pt x="155" y="36"/>
                    </a:lnTo>
                    <a:lnTo>
                      <a:pt x="182" y="23"/>
                    </a:lnTo>
                    <a:lnTo>
                      <a:pt x="208" y="14"/>
                    </a:lnTo>
                    <a:lnTo>
                      <a:pt x="236" y="6"/>
                    </a:lnTo>
                    <a:lnTo>
                      <a:pt x="266" y="1"/>
                    </a:lnTo>
                    <a:lnTo>
                      <a:pt x="296" y="0"/>
                    </a:lnTo>
                  </a:path>
                </a:pathLst>
              </a:custGeom>
              <a:noFill/>
              <a:ln w="0">
                <a:solidFill>
                  <a:srgbClr val="000000"/>
                </a:solidFill>
                <a:prstDash val="solid"/>
                <a:round/>
              </a:ln>
            </p:spPr>
            <p:txBody>
              <a:bodyPr/>
              <a:lstStyle/>
              <a:p>
                <a:endParaRPr lang="zh-CN" altLang="en-US"/>
              </a:p>
            </p:txBody>
          </p:sp>
          <p:sp>
            <p:nvSpPr>
              <p:cNvPr id="17463" name="Freeform 781"/>
              <p:cNvSpPr/>
              <p:nvPr/>
            </p:nvSpPr>
            <p:spPr bwMode="auto">
              <a:xfrm>
                <a:off x="3640" y="2074"/>
                <a:ext cx="114" cy="116"/>
              </a:xfrm>
              <a:custGeom>
                <a:avLst/>
                <a:gdLst>
                  <a:gd name="T0" fmla="*/ 0 w 229"/>
                  <a:gd name="T1" fmla="*/ 1 h 231"/>
                  <a:gd name="T2" fmla="*/ 0 w 229"/>
                  <a:gd name="T3" fmla="*/ 1 h 231"/>
                  <a:gd name="T4" fmla="*/ 0 w 229"/>
                  <a:gd name="T5" fmla="*/ 1 h 231"/>
                  <a:gd name="T6" fmla="*/ 0 w 229"/>
                  <a:gd name="T7" fmla="*/ 1 h 231"/>
                  <a:gd name="T8" fmla="*/ 0 w 229"/>
                  <a:gd name="T9" fmla="*/ 1 h 231"/>
                  <a:gd name="T10" fmla="*/ 0 w 229"/>
                  <a:gd name="T11" fmla="*/ 1 h 231"/>
                  <a:gd name="T12" fmla="*/ 0 w 229"/>
                  <a:gd name="T13" fmla="*/ 1 h 231"/>
                  <a:gd name="T14" fmla="*/ 0 w 229"/>
                  <a:gd name="T15" fmla="*/ 1 h 231"/>
                  <a:gd name="T16" fmla="*/ 0 w 229"/>
                  <a:gd name="T17" fmla="*/ 1 h 231"/>
                  <a:gd name="T18" fmla="*/ 0 w 229"/>
                  <a:gd name="T19" fmla="*/ 1 h 231"/>
                  <a:gd name="T20" fmla="*/ 0 w 229"/>
                  <a:gd name="T21" fmla="*/ 1 h 231"/>
                  <a:gd name="T22" fmla="*/ 0 w 229"/>
                  <a:gd name="T23" fmla="*/ 1 h 231"/>
                  <a:gd name="T24" fmla="*/ 0 w 229"/>
                  <a:gd name="T25" fmla="*/ 1 h 231"/>
                  <a:gd name="T26" fmla="*/ 0 w 229"/>
                  <a:gd name="T27" fmla="*/ 1 h 231"/>
                  <a:gd name="T28" fmla="*/ 0 w 229"/>
                  <a:gd name="T29" fmla="*/ 1 h 231"/>
                  <a:gd name="T30" fmla="*/ 0 w 229"/>
                  <a:gd name="T31" fmla="*/ 1 h 231"/>
                  <a:gd name="T32" fmla="*/ 0 w 229"/>
                  <a:gd name="T33" fmla="*/ 1 h 231"/>
                  <a:gd name="T34" fmla="*/ 0 w 229"/>
                  <a:gd name="T35" fmla="*/ 0 h 231"/>
                  <a:gd name="T36" fmla="*/ 0 w 229"/>
                  <a:gd name="T37" fmla="*/ 1 h 231"/>
                  <a:gd name="T38" fmla="*/ 0 w 229"/>
                  <a:gd name="T39" fmla="*/ 1 h 231"/>
                  <a:gd name="T40" fmla="*/ 0 w 229"/>
                  <a:gd name="T41" fmla="*/ 1 h 231"/>
                  <a:gd name="T42" fmla="*/ 0 w 229"/>
                  <a:gd name="T43" fmla="*/ 1 h 231"/>
                  <a:gd name="T44" fmla="*/ 0 w 229"/>
                  <a:gd name="T45" fmla="*/ 1 h 231"/>
                  <a:gd name="T46" fmla="*/ 0 w 229"/>
                  <a:gd name="T47" fmla="*/ 1 h 231"/>
                  <a:gd name="T48" fmla="*/ 0 w 229"/>
                  <a:gd name="T49" fmla="*/ 1 h 231"/>
                  <a:gd name="T50" fmla="*/ 0 w 229"/>
                  <a:gd name="T51" fmla="*/ 1 h 231"/>
                  <a:gd name="T52" fmla="*/ 0 w 229"/>
                  <a:gd name="T53" fmla="*/ 1 h 231"/>
                  <a:gd name="T54" fmla="*/ 0 w 229"/>
                  <a:gd name="T55" fmla="*/ 1 h 231"/>
                  <a:gd name="T56" fmla="*/ 0 w 229"/>
                  <a:gd name="T57" fmla="*/ 1 h 231"/>
                  <a:gd name="T58" fmla="*/ 0 w 229"/>
                  <a:gd name="T59" fmla="*/ 1 h 231"/>
                  <a:gd name="T60" fmla="*/ 0 w 229"/>
                  <a:gd name="T61" fmla="*/ 1 h 231"/>
                  <a:gd name="T62" fmla="*/ 0 w 229"/>
                  <a:gd name="T63" fmla="*/ 1 h 231"/>
                  <a:gd name="T64" fmla="*/ 0 w 229"/>
                  <a:gd name="T65" fmla="*/ 1 h 231"/>
                  <a:gd name="T66" fmla="*/ 0 w 229"/>
                  <a:gd name="T67" fmla="*/ 1 h 231"/>
                  <a:gd name="T68" fmla="*/ 0 w 229"/>
                  <a:gd name="T69" fmla="*/ 1 h 231"/>
                  <a:gd name="T70" fmla="*/ 0 w 229"/>
                  <a:gd name="T71" fmla="*/ 1 h 231"/>
                  <a:gd name="T72" fmla="*/ 0 w 229"/>
                  <a:gd name="T73" fmla="*/ 1 h 23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9"/>
                  <a:gd name="T112" fmla="*/ 0 h 231"/>
                  <a:gd name="T113" fmla="*/ 229 w 229"/>
                  <a:gd name="T114" fmla="*/ 231 h 23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9" h="231">
                    <a:moveTo>
                      <a:pt x="229" y="231"/>
                    </a:moveTo>
                    <a:lnTo>
                      <a:pt x="229" y="231"/>
                    </a:lnTo>
                    <a:lnTo>
                      <a:pt x="228" y="208"/>
                    </a:lnTo>
                    <a:lnTo>
                      <a:pt x="224" y="184"/>
                    </a:lnTo>
                    <a:lnTo>
                      <a:pt x="218" y="162"/>
                    </a:lnTo>
                    <a:lnTo>
                      <a:pt x="210" y="140"/>
                    </a:lnTo>
                    <a:lnTo>
                      <a:pt x="200" y="121"/>
                    </a:lnTo>
                    <a:lnTo>
                      <a:pt x="189" y="102"/>
                    </a:lnTo>
                    <a:lnTo>
                      <a:pt x="176" y="84"/>
                    </a:lnTo>
                    <a:lnTo>
                      <a:pt x="161" y="68"/>
                    </a:lnTo>
                    <a:lnTo>
                      <a:pt x="145" y="53"/>
                    </a:lnTo>
                    <a:lnTo>
                      <a:pt x="127" y="40"/>
                    </a:lnTo>
                    <a:lnTo>
                      <a:pt x="109" y="29"/>
                    </a:lnTo>
                    <a:lnTo>
                      <a:pt x="88" y="17"/>
                    </a:lnTo>
                    <a:lnTo>
                      <a:pt x="67" y="10"/>
                    </a:lnTo>
                    <a:lnTo>
                      <a:pt x="45" y="4"/>
                    </a:lnTo>
                    <a:lnTo>
                      <a:pt x="22" y="1"/>
                    </a:lnTo>
                    <a:lnTo>
                      <a:pt x="0" y="0"/>
                    </a:lnTo>
                    <a:lnTo>
                      <a:pt x="0" y="9"/>
                    </a:lnTo>
                    <a:lnTo>
                      <a:pt x="22" y="10"/>
                    </a:lnTo>
                    <a:lnTo>
                      <a:pt x="43" y="14"/>
                    </a:lnTo>
                    <a:lnTo>
                      <a:pt x="65" y="19"/>
                    </a:lnTo>
                    <a:lnTo>
                      <a:pt x="84" y="26"/>
                    </a:lnTo>
                    <a:lnTo>
                      <a:pt x="104" y="35"/>
                    </a:lnTo>
                    <a:lnTo>
                      <a:pt x="123" y="47"/>
                    </a:lnTo>
                    <a:lnTo>
                      <a:pt x="139" y="60"/>
                    </a:lnTo>
                    <a:lnTo>
                      <a:pt x="155" y="75"/>
                    </a:lnTo>
                    <a:lnTo>
                      <a:pt x="169" y="91"/>
                    </a:lnTo>
                    <a:lnTo>
                      <a:pt x="182" y="107"/>
                    </a:lnTo>
                    <a:lnTo>
                      <a:pt x="193" y="125"/>
                    </a:lnTo>
                    <a:lnTo>
                      <a:pt x="201" y="145"/>
                    </a:lnTo>
                    <a:lnTo>
                      <a:pt x="209" y="164"/>
                    </a:lnTo>
                    <a:lnTo>
                      <a:pt x="215" y="186"/>
                    </a:lnTo>
                    <a:lnTo>
                      <a:pt x="218" y="208"/>
                    </a:lnTo>
                    <a:lnTo>
                      <a:pt x="220" y="231"/>
                    </a:lnTo>
                    <a:lnTo>
                      <a:pt x="229" y="231"/>
                    </a:lnTo>
                    <a:close/>
                  </a:path>
                </a:pathLst>
              </a:custGeom>
              <a:solidFill>
                <a:srgbClr val="000000"/>
              </a:solidFill>
              <a:ln w="9525">
                <a:noFill/>
                <a:round/>
              </a:ln>
            </p:spPr>
            <p:txBody>
              <a:bodyPr/>
              <a:lstStyle/>
              <a:p>
                <a:endParaRPr lang="zh-CN" altLang="en-US"/>
              </a:p>
            </p:txBody>
          </p:sp>
          <p:sp>
            <p:nvSpPr>
              <p:cNvPr id="17464" name="Freeform 782"/>
              <p:cNvSpPr/>
              <p:nvPr/>
            </p:nvSpPr>
            <p:spPr bwMode="auto">
              <a:xfrm>
                <a:off x="3640" y="2190"/>
                <a:ext cx="114" cy="116"/>
              </a:xfrm>
              <a:custGeom>
                <a:avLst/>
                <a:gdLst>
                  <a:gd name="T0" fmla="*/ 0 w 229"/>
                  <a:gd name="T1" fmla="*/ 1 h 232"/>
                  <a:gd name="T2" fmla="*/ 0 w 229"/>
                  <a:gd name="T3" fmla="*/ 1 h 232"/>
                  <a:gd name="T4" fmla="*/ 0 w 229"/>
                  <a:gd name="T5" fmla="*/ 1 h 232"/>
                  <a:gd name="T6" fmla="*/ 0 w 229"/>
                  <a:gd name="T7" fmla="*/ 1 h 232"/>
                  <a:gd name="T8" fmla="*/ 0 w 229"/>
                  <a:gd name="T9" fmla="*/ 1 h 232"/>
                  <a:gd name="T10" fmla="*/ 0 w 229"/>
                  <a:gd name="T11" fmla="*/ 1 h 232"/>
                  <a:gd name="T12" fmla="*/ 0 w 229"/>
                  <a:gd name="T13" fmla="*/ 1 h 232"/>
                  <a:gd name="T14" fmla="*/ 0 w 229"/>
                  <a:gd name="T15" fmla="*/ 1 h 232"/>
                  <a:gd name="T16" fmla="*/ 0 w 229"/>
                  <a:gd name="T17" fmla="*/ 1 h 232"/>
                  <a:gd name="T18" fmla="*/ 0 w 229"/>
                  <a:gd name="T19" fmla="*/ 1 h 232"/>
                  <a:gd name="T20" fmla="*/ 0 w 229"/>
                  <a:gd name="T21" fmla="*/ 1 h 232"/>
                  <a:gd name="T22" fmla="*/ 0 w 229"/>
                  <a:gd name="T23" fmla="*/ 1 h 232"/>
                  <a:gd name="T24" fmla="*/ 0 w 229"/>
                  <a:gd name="T25" fmla="*/ 1 h 232"/>
                  <a:gd name="T26" fmla="*/ 0 w 229"/>
                  <a:gd name="T27" fmla="*/ 1 h 232"/>
                  <a:gd name="T28" fmla="*/ 0 w 229"/>
                  <a:gd name="T29" fmla="*/ 1 h 232"/>
                  <a:gd name="T30" fmla="*/ 0 w 229"/>
                  <a:gd name="T31" fmla="*/ 1 h 232"/>
                  <a:gd name="T32" fmla="*/ 0 w 229"/>
                  <a:gd name="T33" fmla="*/ 1 h 232"/>
                  <a:gd name="T34" fmla="*/ 0 w 229"/>
                  <a:gd name="T35" fmla="*/ 0 h 232"/>
                  <a:gd name="T36" fmla="*/ 0 w 229"/>
                  <a:gd name="T37" fmla="*/ 0 h 232"/>
                  <a:gd name="T38" fmla="*/ 0 w 229"/>
                  <a:gd name="T39" fmla="*/ 1 h 232"/>
                  <a:gd name="T40" fmla="*/ 0 w 229"/>
                  <a:gd name="T41" fmla="*/ 1 h 232"/>
                  <a:gd name="T42" fmla="*/ 0 w 229"/>
                  <a:gd name="T43" fmla="*/ 1 h 232"/>
                  <a:gd name="T44" fmla="*/ 0 w 229"/>
                  <a:gd name="T45" fmla="*/ 1 h 232"/>
                  <a:gd name="T46" fmla="*/ 0 w 229"/>
                  <a:gd name="T47" fmla="*/ 1 h 232"/>
                  <a:gd name="T48" fmla="*/ 0 w 229"/>
                  <a:gd name="T49" fmla="*/ 1 h 232"/>
                  <a:gd name="T50" fmla="*/ 0 w 229"/>
                  <a:gd name="T51" fmla="*/ 1 h 232"/>
                  <a:gd name="T52" fmla="*/ 0 w 229"/>
                  <a:gd name="T53" fmla="*/ 1 h 232"/>
                  <a:gd name="T54" fmla="*/ 0 w 229"/>
                  <a:gd name="T55" fmla="*/ 1 h 232"/>
                  <a:gd name="T56" fmla="*/ 0 w 229"/>
                  <a:gd name="T57" fmla="*/ 1 h 232"/>
                  <a:gd name="T58" fmla="*/ 0 w 229"/>
                  <a:gd name="T59" fmla="*/ 1 h 232"/>
                  <a:gd name="T60" fmla="*/ 0 w 229"/>
                  <a:gd name="T61" fmla="*/ 1 h 232"/>
                  <a:gd name="T62" fmla="*/ 0 w 229"/>
                  <a:gd name="T63" fmla="*/ 1 h 232"/>
                  <a:gd name="T64" fmla="*/ 0 w 229"/>
                  <a:gd name="T65" fmla="*/ 1 h 232"/>
                  <a:gd name="T66" fmla="*/ 0 w 229"/>
                  <a:gd name="T67" fmla="*/ 1 h 232"/>
                  <a:gd name="T68" fmla="*/ 0 w 229"/>
                  <a:gd name="T69" fmla="*/ 1 h 232"/>
                  <a:gd name="T70" fmla="*/ 0 w 229"/>
                  <a:gd name="T71" fmla="*/ 1 h 232"/>
                  <a:gd name="T72" fmla="*/ 0 w 229"/>
                  <a:gd name="T73" fmla="*/ 1 h 2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9"/>
                  <a:gd name="T112" fmla="*/ 0 h 232"/>
                  <a:gd name="T113" fmla="*/ 229 w 229"/>
                  <a:gd name="T114" fmla="*/ 232 h 2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9" h="232">
                    <a:moveTo>
                      <a:pt x="0" y="232"/>
                    </a:moveTo>
                    <a:lnTo>
                      <a:pt x="0" y="232"/>
                    </a:lnTo>
                    <a:lnTo>
                      <a:pt x="22" y="231"/>
                    </a:lnTo>
                    <a:lnTo>
                      <a:pt x="45" y="228"/>
                    </a:lnTo>
                    <a:lnTo>
                      <a:pt x="67" y="222"/>
                    </a:lnTo>
                    <a:lnTo>
                      <a:pt x="88" y="214"/>
                    </a:lnTo>
                    <a:lnTo>
                      <a:pt x="109" y="205"/>
                    </a:lnTo>
                    <a:lnTo>
                      <a:pt x="127" y="192"/>
                    </a:lnTo>
                    <a:lnTo>
                      <a:pt x="145" y="179"/>
                    </a:lnTo>
                    <a:lnTo>
                      <a:pt x="161" y="164"/>
                    </a:lnTo>
                    <a:lnTo>
                      <a:pt x="176" y="148"/>
                    </a:lnTo>
                    <a:lnTo>
                      <a:pt x="189" y="130"/>
                    </a:lnTo>
                    <a:lnTo>
                      <a:pt x="201" y="110"/>
                    </a:lnTo>
                    <a:lnTo>
                      <a:pt x="210" y="91"/>
                    </a:lnTo>
                    <a:lnTo>
                      <a:pt x="218" y="69"/>
                    </a:lnTo>
                    <a:lnTo>
                      <a:pt x="224" y="47"/>
                    </a:lnTo>
                    <a:lnTo>
                      <a:pt x="228" y="23"/>
                    </a:lnTo>
                    <a:lnTo>
                      <a:pt x="229" y="0"/>
                    </a:lnTo>
                    <a:lnTo>
                      <a:pt x="220" y="0"/>
                    </a:lnTo>
                    <a:lnTo>
                      <a:pt x="218" y="23"/>
                    </a:lnTo>
                    <a:lnTo>
                      <a:pt x="215" y="45"/>
                    </a:lnTo>
                    <a:lnTo>
                      <a:pt x="209" y="67"/>
                    </a:lnTo>
                    <a:lnTo>
                      <a:pt x="201" y="86"/>
                    </a:lnTo>
                    <a:lnTo>
                      <a:pt x="192" y="106"/>
                    </a:lnTo>
                    <a:lnTo>
                      <a:pt x="182" y="125"/>
                    </a:lnTo>
                    <a:lnTo>
                      <a:pt x="169" y="141"/>
                    </a:lnTo>
                    <a:lnTo>
                      <a:pt x="155" y="157"/>
                    </a:lnTo>
                    <a:lnTo>
                      <a:pt x="139" y="172"/>
                    </a:lnTo>
                    <a:lnTo>
                      <a:pt x="123" y="185"/>
                    </a:lnTo>
                    <a:lnTo>
                      <a:pt x="104" y="195"/>
                    </a:lnTo>
                    <a:lnTo>
                      <a:pt x="84" y="205"/>
                    </a:lnTo>
                    <a:lnTo>
                      <a:pt x="65" y="213"/>
                    </a:lnTo>
                    <a:lnTo>
                      <a:pt x="43" y="218"/>
                    </a:lnTo>
                    <a:lnTo>
                      <a:pt x="22" y="222"/>
                    </a:lnTo>
                    <a:lnTo>
                      <a:pt x="0" y="223"/>
                    </a:lnTo>
                    <a:lnTo>
                      <a:pt x="0" y="232"/>
                    </a:lnTo>
                    <a:close/>
                  </a:path>
                </a:pathLst>
              </a:custGeom>
              <a:solidFill>
                <a:srgbClr val="000000"/>
              </a:solidFill>
              <a:ln w="9525">
                <a:noFill/>
                <a:round/>
              </a:ln>
            </p:spPr>
            <p:txBody>
              <a:bodyPr/>
              <a:lstStyle/>
              <a:p>
                <a:endParaRPr lang="zh-CN" altLang="en-US"/>
              </a:p>
            </p:txBody>
          </p:sp>
          <p:sp>
            <p:nvSpPr>
              <p:cNvPr id="17465" name="Freeform 783"/>
              <p:cNvSpPr/>
              <p:nvPr/>
            </p:nvSpPr>
            <p:spPr bwMode="auto">
              <a:xfrm>
                <a:off x="3525" y="2190"/>
                <a:ext cx="115" cy="116"/>
              </a:xfrm>
              <a:custGeom>
                <a:avLst/>
                <a:gdLst>
                  <a:gd name="T0" fmla="*/ 0 w 231"/>
                  <a:gd name="T1" fmla="*/ 0 h 232"/>
                  <a:gd name="T2" fmla="*/ 0 w 231"/>
                  <a:gd name="T3" fmla="*/ 0 h 232"/>
                  <a:gd name="T4" fmla="*/ 0 w 231"/>
                  <a:gd name="T5" fmla="*/ 1 h 232"/>
                  <a:gd name="T6" fmla="*/ 0 w 231"/>
                  <a:gd name="T7" fmla="*/ 1 h 232"/>
                  <a:gd name="T8" fmla="*/ 0 w 231"/>
                  <a:gd name="T9" fmla="*/ 1 h 232"/>
                  <a:gd name="T10" fmla="*/ 0 w 231"/>
                  <a:gd name="T11" fmla="*/ 1 h 232"/>
                  <a:gd name="T12" fmla="*/ 0 w 231"/>
                  <a:gd name="T13" fmla="*/ 1 h 232"/>
                  <a:gd name="T14" fmla="*/ 0 w 231"/>
                  <a:gd name="T15" fmla="*/ 1 h 232"/>
                  <a:gd name="T16" fmla="*/ 0 w 231"/>
                  <a:gd name="T17" fmla="*/ 1 h 232"/>
                  <a:gd name="T18" fmla="*/ 0 w 231"/>
                  <a:gd name="T19" fmla="*/ 1 h 232"/>
                  <a:gd name="T20" fmla="*/ 0 w 231"/>
                  <a:gd name="T21" fmla="*/ 1 h 232"/>
                  <a:gd name="T22" fmla="*/ 0 w 231"/>
                  <a:gd name="T23" fmla="*/ 1 h 232"/>
                  <a:gd name="T24" fmla="*/ 0 w 231"/>
                  <a:gd name="T25" fmla="*/ 1 h 232"/>
                  <a:gd name="T26" fmla="*/ 0 w 231"/>
                  <a:gd name="T27" fmla="*/ 1 h 232"/>
                  <a:gd name="T28" fmla="*/ 0 w 231"/>
                  <a:gd name="T29" fmla="*/ 1 h 232"/>
                  <a:gd name="T30" fmla="*/ 0 w 231"/>
                  <a:gd name="T31" fmla="*/ 1 h 232"/>
                  <a:gd name="T32" fmla="*/ 0 w 231"/>
                  <a:gd name="T33" fmla="*/ 1 h 232"/>
                  <a:gd name="T34" fmla="*/ 0 w 231"/>
                  <a:gd name="T35" fmla="*/ 1 h 232"/>
                  <a:gd name="T36" fmla="*/ 0 w 231"/>
                  <a:gd name="T37" fmla="*/ 1 h 232"/>
                  <a:gd name="T38" fmla="*/ 0 w 231"/>
                  <a:gd name="T39" fmla="*/ 1 h 232"/>
                  <a:gd name="T40" fmla="*/ 0 w 231"/>
                  <a:gd name="T41" fmla="*/ 1 h 232"/>
                  <a:gd name="T42" fmla="*/ 0 w 231"/>
                  <a:gd name="T43" fmla="*/ 1 h 232"/>
                  <a:gd name="T44" fmla="*/ 0 w 231"/>
                  <a:gd name="T45" fmla="*/ 1 h 232"/>
                  <a:gd name="T46" fmla="*/ 0 w 231"/>
                  <a:gd name="T47" fmla="*/ 1 h 232"/>
                  <a:gd name="T48" fmla="*/ 0 w 231"/>
                  <a:gd name="T49" fmla="*/ 1 h 232"/>
                  <a:gd name="T50" fmla="*/ 0 w 231"/>
                  <a:gd name="T51" fmla="*/ 1 h 232"/>
                  <a:gd name="T52" fmla="*/ 0 w 231"/>
                  <a:gd name="T53" fmla="*/ 1 h 232"/>
                  <a:gd name="T54" fmla="*/ 0 w 231"/>
                  <a:gd name="T55" fmla="*/ 1 h 232"/>
                  <a:gd name="T56" fmla="*/ 0 w 231"/>
                  <a:gd name="T57" fmla="*/ 1 h 232"/>
                  <a:gd name="T58" fmla="*/ 0 w 231"/>
                  <a:gd name="T59" fmla="*/ 1 h 232"/>
                  <a:gd name="T60" fmla="*/ 0 w 231"/>
                  <a:gd name="T61" fmla="*/ 1 h 232"/>
                  <a:gd name="T62" fmla="*/ 0 w 231"/>
                  <a:gd name="T63" fmla="*/ 1 h 232"/>
                  <a:gd name="T64" fmla="*/ 0 w 231"/>
                  <a:gd name="T65" fmla="*/ 1 h 232"/>
                  <a:gd name="T66" fmla="*/ 0 w 231"/>
                  <a:gd name="T67" fmla="*/ 1 h 232"/>
                  <a:gd name="T68" fmla="*/ 0 w 231"/>
                  <a:gd name="T69" fmla="*/ 0 h 232"/>
                  <a:gd name="T70" fmla="*/ 0 w 231"/>
                  <a:gd name="T71" fmla="*/ 0 h 232"/>
                  <a:gd name="T72" fmla="*/ 0 w 231"/>
                  <a:gd name="T73" fmla="*/ 0 h 2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1"/>
                  <a:gd name="T112" fmla="*/ 0 h 232"/>
                  <a:gd name="T113" fmla="*/ 231 w 231"/>
                  <a:gd name="T114" fmla="*/ 232 h 2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1" h="232">
                    <a:moveTo>
                      <a:pt x="0" y="0"/>
                    </a:moveTo>
                    <a:lnTo>
                      <a:pt x="0" y="0"/>
                    </a:lnTo>
                    <a:lnTo>
                      <a:pt x="1" y="23"/>
                    </a:lnTo>
                    <a:lnTo>
                      <a:pt x="5" y="47"/>
                    </a:lnTo>
                    <a:lnTo>
                      <a:pt x="11" y="69"/>
                    </a:lnTo>
                    <a:lnTo>
                      <a:pt x="19" y="91"/>
                    </a:lnTo>
                    <a:lnTo>
                      <a:pt x="28" y="110"/>
                    </a:lnTo>
                    <a:lnTo>
                      <a:pt x="40" y="130"/>
                    </a:lnTo>
                    <a:lnTo>
                      <a:pt x="53" y="148"/>
                    </a:lnTo>
                    <a:lnTo>
                      <a:pt x="68" y="164"/>
                    </a:lnTo>
                    <a:lnTo>
                      <a:pt x="84" y="179"/>
                    </a:lnTo>
                    <a:lnTo>
                      <a:pt x="102" y="192"/>
                    </a:lnTo>
                    <a:lnTo>
                      <a:pt x="121" y="205"/>
                    </a:lnTo>
                    <a:lnTo>
                      <a:pt x="141" y="214"/>
                    </a:lnTo>
                    <a:lnTo>
                      <a:pt x="162" y="222"/>
                    </a:lnTo>
                    <a:lnTo>
                      <a:pt x="184" y="228"/>
                    </a:lnTo>
                    <a:lnTo>
                      <a:pt x="208" y="231"/>
                    </a:lnTo>
                    <a:lnTo>
                      <a:pt x="231" y="232"/>
                    </a:lnTo>
                    <a:lnTo>
                      <a:pt x="231" y="223"/>
                    </a:lnTo>
                    <a:lnTo>
                      <a:pt x="208" y="222"/>
                    </a:lnTo>
                    <a:lnTo>
                      <a:pt x="186" y="218"/>
                    </a:lnTo>
                    <a:lnTo>
                      <a:pt x="164" y="213"/>
                    </a:lnTo>
                    <a:lnTo>
                      <a:pt x="145" y="205"/>
                    </a:lnTo>
                    <a:lnTo>
                      <a:pt x="126" y="195"/>
                    </a:lnTo>
                    <a:lnTo>
                      <a:pt x="106" y="185"/>
                    </a:lnTo>
                    <a:lnTo>
                      <a:pt x="90" y="172"/>
                    </a:lnTo>
                    <a:lnTo>
                      <a:pt x="74" y="157"/>
                    </a:lnTo>
                    <a:lnTo>
                      <a:pt x="60" y="141"/>
                    </a:lnTo>
                    <a:lnTo>
                      <a:pt x="47" y="125"/>
                    </a:lnTo>
                    <a:lnTo>
                      <a:pt x="37" y="106"/>
                    </a:lnTo>
                    <a:lnTo>
                      <a:pt x="28" y="86"/>
                    </a:lnTo>
                    <a:lnTo>
                      <a:pt x="20" y="67"/>
                    </a:lnTo>
                    <a:lnTo>
                      <a:pt x="14" y="45"/>
                    </a:lnTo>
                    <a:lnTo>
                      <a:pt x="11" y="23"/>
                    </a:lnTo>
                    <a:lnTo>
                      <a:pt x="9" y="0"/>
                    </a:lnTo>
                    <a:lnTo>
                      <a:pt x="0" y="0"/>
                    </a:lnTo>
                    <a:close/>
                  </a:path>
                </a:pathLst>
              </a:custGeom>
              <a:solidFill>
                <a:srgbClr val="000000"/>
              </a:solidFill>
              <a:ln w="9525">
                <a:noFill/>
                <a:round/>
              </a:ln>
            </p:spPr>
            <p:txBody>
              <a:bodyPr/>
              <a:lstStyle/>
              <a:p>
                <a:endParaRPr lang="zh-CN" altLang="en-US"/>
              </a:p>
            </p:txBody>
          </p:sp>
          <p:sp>
            <p:nvSpPr>
              <p:cNvPr id="17466" name="Freeform 784"/>
              <p:cNvSpPr/>
              <p:nvPr/>
            </p:nvSpPr>
            <p:spPr bwMode="auto">
              <a:xfrm>
                <a:off x="3525" y="2074"/>
                <a:ext cx="115" cy="116"/>
              </a:xfrm>
              <a:custGeom>
                <a:avLst/>
                <a:gdLst>
                  <a:gd name="T0" fmla="*/ 0 w 231"/>
                  <a:gd name="T1" fmla="*/ 0 h 231"/>
                  <a:gd name="T2" fmla="*/ 0 w 231"/>
                  <a:gd name="T3" fmla="*/ 0 h 231"/>
                  <a:gd name="T4" fmla="*/ 0 w 231"/>
                  <a:gd name="T5" fmla="*/ 1 h 231"/>
                  <a:gd name="T6" fmla="*/ 0 w 231"/>
                  <a:gd name="T7" fmla="*/ 1 h 231"/>
                  <a:gd name="T8" fmla="*/ 0 w 231"/>
                  <a:gd name="T9" fmla="*/ 1 h 231"/>
                  <a:gd name="T10" fmla="*/ 0 w 231"/>
                  <a:gd name="T11" fmla="*/ 1 h 231"/>
                  <a:gd name="T12" fmla="*/ 0 w 231"/>
                  <a:gd name="T13" fmla="*/ 1 h 231"/>
                  <a:gd name="T14" fmla="*/ 0 w 231"/>
                  <a:gd name="T15" fmla="*/ 1 h 231"/>
                  <a:gd name="T16" fmla="*/ 0 w 231"/>
                  <a:gd name="T17" fmla="*/ 1 h 231"/>
                  <a:gd name="T18" fmla="*/ 0 w 231"/>
                  <a:gd name="T19" fmla="*/ 1 h 231"/>
                  <a:gd name="T20" fmla="*/ 0 w 231"/>
                  <a:gd name="T21" fmla="*/ 1 h 231"/>
                  <a:gd name="T22" fmla="*/ 0 w 231"/>
                  <a:gd name="T23" fmla="*/ 1 h 231"/>
                  <a:gd name="T24" fmla="*/ 0 w 231"/>
                  <a:gd name="T25" fmla="*/ 1 h 231"/>
                  <a:gd name="T26" fmla="*/ 0 w 231"/>
                  <a:gd name="T27" fmla="*/ 1 h 231"/>
                  <a:gd name="T28" fmla="*/ 0 w 231"/>
                  <a:gd name="T29" fmla="*/ 1 h 231"/>
                  <a:gd name="T30" fmla="*/ 0 w 231"/>
                  <a:gd name="T31" fmla="*/ 1 h 231"/>
                  <a:gd name="T32" fmla="*/ 0 w 231"/>
                  <a:gd name="T33" fmla="*/ 1 h 231"/>
                  <a:gd name="T34" fmla="*/ 0 w 231"/>
                  <a:gd name="T35" fmla="*/ 1 h 231"/>
                  <a:gd name="T36" fmla="*/ 0 w 231"/>
                  <a:gd name="T37" fmla="*/ 1 h 231"/>
                  <a:gd name="T38" fmla="*/ 0 w 231"/>
                  <a:gd name="T39" fmla="*/ 1 h 231"/>
                  <a:gd name="T40" fmla="*/ 0 w 231"/>
                  <a:gd name="T41" fmla="*/ 1 h 231"/>
                  <a:gd name="T42" fmla="*/ 0 w 231"/>
                  <a:gd name="T43" fmla="*/ 1 h 231"/>
                  <a:gd name="T44" fmla="*/ 0 w 231"/>
                  <a:gd name="T45" fmla="*/ 1 h 231"/>
                  <a:gd name="T46" fmla="*/ 0 w 231"/>
                  <a:gd name="T47" fmla="*/ 1 h 231"/>
                  <a:gd name="T48" fmla="*/ 0 w 231"/>
                  <a:gd name="T49" fmla="*/ 1 h 231"/>
                  <a:gd name="T50" fmla="*/ 0 w 231"/>
                  <a:gd name="T51" fmla="*/ 1 h 231"/>
                  <a:gd name="T52" fmla="*/ 0 w 231"/>
                  <a:gd name="T53" fmla="*/ 1 h 231"/>
                  <a:gd name="T54" fmla="*/ 0 w 231"/>
                  <a:gd name="T55" fmla="*/ 1 h 231"/>
                  <a:gd name="T56" fmla="*/ 0 w 231"/>
                  <a:gd name="T57" fmla="*/ 1 h 231"/>
                  <a:gd name="T58" fmla="*/ 0 w 231"/>
                  <a:gd name="T59" fmla="*/ 1 h 231"/>
                  <a:gd name="T60" fmla="*/ 0 w 231"/>
                  <a:gd name="T61" fmla="*/ 1 h 231"/>
                  <a:gd name="T62" fmla="*/ 0 w 231"/>
                  <a:gd name="T63" fmla="*/ 1 h 231"/>
                  <a:gd name="T64" fmla="*/ 0 w 231"/>
                  <a:gd name="T65" fmla="*/ 1 h 231"/>
                  <a:gd name="T66" fmla="*/ 0 w 231"/>
                  <a:gd name="T67" fmla="*/ 1 h 231"/>
                  <a:gd name="T68" fmla="*/ 0 w 231"/>
                  <a:gd name="T69" fmla="*/ 1 h 231"/>
                  <a:gd name="T70" fmla="*/ 0 w 231"/>
                  <a:gd name="T71" fmla="*/ 1 h 231"/>
                  <a:gd name="T72" fmla="*/ 0 w 231"/>
                  <a:gd name="T73" fmla="*/ 0 h 23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1"/>
                  <a:gd name="T112" fmla="*/ 0 h 231"/>
                  <a:gd name="T113" fmla="*/ 231 w 231"/>
                  <a:gd name="T114" fmla="*/ 231 h 23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1" h="231">
                    <a:moveTo>
                      <a:pt x="231" y="0"/>
                    </a:moveTo>
                    <a:lnTo>
                      <a:pt x="231" y="0"/>
                    </a:lnTo>
                    <a:lnTo>
                      <a:pt x="208" y="1"/>
                    </a:lnTo>
                    <a:lnTo>
                      <a:pt x="184" y="4"/>
                    </a:lnTo>
                    <a:lnTo>
                      <a:pt x="162" y="10"/>
                    </a:lnTo>
                    <a:lnTo>
                      <a:pt x="141" y="17"/>
                    </a:lnTo>
                    <a:lnTo>
                      <a:pt x="121" y="29"/>
                    </a:lnTo>
                    <a:lnTo>
                      <a:pt x="102" y="40"/>
                    </a:lnTo>
                    <a:lnTo>
                      <a:pt x="84" y="53"/>
                    </a:lnTo>
                    <a:lnTo>
                      <a:pt x="68" y="68"/>
                    </a:lnTo>
                    <a:lnTo>
                      <a:pt x="53" y="84"/>
                    </a:lnTo>
                    <a:lnTo>
                      <a:pt x="40" y="102"/>
                    </a:lnTo>
                    <a:lnTo>
                      <a:pt x="28" y="121"/>
                    </a:lnTo>
                    <a:lnTo>
                      <a:pt x="19" y="140"/>
                    </a:lnTo>
                    <a:lnTo>
                      <a:pt x="11" y="162"/>
                    </a:lnTo>
                    <a:lnTo>
                      <a:pt x="5" y="184"/>
                    </a:lnTo>
                    <a:lnTo>
                      <a:pt x="1" y="208"/>
                    </a:lnTo>
                    <a:lnTo>
                      <a:pt x="0" y="231"/>
                    </a:lnTo>
                    <a:lnTo>
                      <a:pt x="9" y="231"/>
                    </a:lnTo>
                    <a:lnTo>
                      <a:pt x="11" y="208"/>
                    </a:lnTo>
                    <a:lnTo>
                      <a:pt x="14" y="186"/>
                    </a:lnTo>
                    <a:lnTo>
                      <a:pt x="20" y="164"/>
                    </a:lnTo>
                    <a:lnTo>
                      <a:pt x="28" y="145"/>
                    </a:lnTo>
                    <a:lnTo>
                      <a:pt x="37" y="125"/>
                    </a:lnTo>
                    <a:lnTo>
                      <a:pt x="47" y="107"/>
                    </a:lnTo>
                    <a:lnTo>
                      <a:pt x="60" y="91"/>
                    </a:lnTo>
                    <a:lnTo>
                      <a:pt x="74" y="75"/>
                    </a:lnTo>
                    <a:lnTo>
                      <a:pt x="90" y="60"/>
                    </a:lnTo>
                    <a:lnTo>
                      <a:pt x="106" y="47"/>
                    </a:lnTo>
                    <a:lnTo>
                      <a:pt x="126" y="35"/>
                    </a:lnTo>
                    <a:lnTo>
                      <a:pt x="145" y="26"/>
                    </a:lnTo>
                    <a:lnTo>
                      <a:pt x="164" y="19"/>
                    </a:lnTo>
                    <a:lnTo>
                      <a:pt x="186" y="14"/>
                    </a:lnTo>
                    <a:lnTo>
                      <a:pt x="208" y="10"/>
                    </a:lnTo>
                    <a:lnTo>
                      <a:pt x="231" y="9"/>
                    </a:lnTo>
                    <a:lnTo>
                      <a:pt x="231" y="0"/>
                    </a:lnTo>
                    <a:close/>
                  </a:path>
                </a:pathLst>
              </a:custGeom>
              <a:solidFill>
                <a:srgbClr val="000000"/>
              </a:solidFill>
              <a:ln w="9525">
                <a:noFill/>
                <a:round/>
              </a:ln>
            </p:spPr>
            <p:txBody>
              <a:bodyPr/>
              <a:lstStyle/>
              <a:p>
                <a:endParaRPr lang="zh-CN" altLang="en-US"/>
              </a:p>
            </p:txBody>
          </p:sp>
          <p:sp>
            <p:nvSpPr>
              <p:cNvPr id="17467" name="Freeform 785"/>
              <p:cNvSpPr/>
              <p:nvPr/>
            </p:nvSpPr>
            <p:spPr bwMode="auto">
              <a:xfrm>
                <a:off x="3640" y="2056"/>
                <a:ext cx="131" cy="133"/>
              </a:xfrm>
              <a:custGeom>
                <a:avLst/>
                <a:gdLst>
                  <a:gd name="T0" fmla="*/ 0 w 263"/>
                  <a:gd name="T1" fmla="*/ 0 h 267"/>
                  <a:gd name="T2" fmla="*/ 0 w 263"/>
                  <a:gd name="T3" fmla="*/ 0 h 267"/>
                  <a:gd name="T4" fmla="*/ 0 w 263"/>
                  <a:gd name="T5" fmla="*/ 0 h 267"/>
                  <a:gd name="T6" fmla="*/ 0 w 263"/>
                  <a:gd name="T7" fmla="*/ 0 h 267"/>
                  <a:gd name="T8" fmla="*/ 0 w 263"/>
                  <a:gd name="T9" fmla="*/ 0 h 267"/>
                  <a:gd name="T10" fmla="*/ 0 w 263"/>
                  <a:gd name="T11" fmla="*/ 0 h 267"/>
                  <a:gd name="T12" fmla="*/ 0 w 263"/>
                  <a:gd name="T13" fmla="*/ 0 h 267"/>
                  <a:gd name="T14" fmla="*/ 0 w 263"/>
                  <a:gd name="T15" fmla="*/ 0 h 267"/>
                  <a:gd name="T16" fmla="*/ 0 w 263"/>
                  <a:gd name="T17" fmla="*/ 0 h 267"/>
                  <a:gd name="T18" fmla="*/ 0 w 263"/>
                  <a:gd name="T19" fmla="*/ 0 h 267"/>
                  <a:gd name="T20" fmla="*/ 0 w 263"/>
                  <a:gd name="T21" fmla="*/ 0 h 267"/>
                  <a:gd name="T22" fmla="*/ 0 w 263"/>
                  <a:gd name="T23" fmla="*/ 0 h 267"/>
                  <a:gd name="T24" fmla="*/ 0 w 263"/>
                  <a:gd name="T25" fmla="*/ 0 h 267"/>
                  <a:gd name="T26" fmla="*/ 0 w 263"/>
                  <a:gd name="T27" fmla="*/ 0 h 267"/>
                  <a:gd name="T28" fmla="*/ 0 w 263"/>
                  <a:gd name="T29" fmla="*/ 0 h 267"/>
                  <a:gd name="T30" fmla="*/ 0 w 263"/>
                  <a:gd name="T31" fmla="*/ 0 h 267"/>
                  <a:gd name="T32" fmla="*/ 0 w 263"/>
                  <a:gd name="T33" fmla="*/ 0 h 267"/>
                  <a:gd name="T34" fmla="*/ 0 w 263"/>
                  <a:gd name="T35" fmla="*/ 0 h 267"/>
                  <a:gd name="T36" fmla="*/ 0 w 263"/>
                  <a:gd name="T37" fmla="*/ 0 h 267"/>
                  <a:gd name="T38" fmla="*/ 0 w 263"/>
                  <a:gd name="T39" fmla="*/ 0 h 267"/>
                  <a:gd name="T40" fmla="*/ 0 w 263"/>
                  <a:gd name="T41" fmla="*/ 0 h 267"/>
                  <a:gd name="T42" fmla="*/ 0 w 263"/>
                  <a:gd name="T43" fmla="*/ 0 h 267"/>
                  <a:gd name="T44" fmla="*/ 0 w 263"/>
                  <a:gd name="T45" fmla="*/ 0 h 267"/>
                  <a:gd name="T46" fmla="*/ 0 w 263"/>
                  <a:gd name="T47" fmla="*/ 0 h 267"/>
                  <a:gd name="T48" fmla="*/ 0 w 263"/>
                  <a:gd name="T49" fmla="*/ 0 h 267"/>
                  <a:gd name="T50" fmla="*/ 0 w 263"/>
                  <a:gd name="T51" fmla="*/ 0 h 267"/>
                  <a:gd name="T52" fmla="*/ 0 w 263"/>
                  <a:gd name="T53" fmla="*/ 0 h 267"/>
                  <a:gd name="T54" fmla="*/ 0 w 263"/>
                  <a:gd name="T55" fmla="*/ 0 h 267"/>
                  <a:gd name="T56" fmla="*/ 0 w 263"/>
                  <a:gd name="T57" fmla="*/ 0 h 267"/>
                  <a:gd name="T58" fmla="*/ 0 w 263"/>
                  <a:gd name="T59" fmla="*/ 0 h 267"/>
                  <a:gd name="T60" fmla="*/ 0 w 263"/>
                  <a:gd name="T61" fmla="*/ 0 h 267"/>
                  <a:gd name="T62" fmla="*/ 0 w 263"/>
                  <a:gd name="T63" fmla="*/ 0 h 267"/>
                  <a:gd name="T64" fmla="*/ 0 w 263"/>
                  <a:gd name="T65" fmla="*/ 0 h 267"/>
                  <a:gd name="T66" fmla="*/ 0 w 263"/>
                  <a:gd name="T67" fmla="*/ 0 h 267"/>
                  <a:gd name="T68" fmla="*/ 0 w 263"/>
                  <a:gd name="T69" fmla="*/ 0 h 267"/>
                  <a:gd name="T70" fmla="*/ 0 w 263"/>
                  <a:gd name="T71" fmla="*/ 0 h 267"/>
                  <a:gd name="T72" fmla="*/ 0 w 263"/>
                  <a:gd name="T73" fmla="*/ 0 h 2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3"/>
                  <a:gd name="T112" fmla="*/ 0 h 267"/>
                  <a:gd name="T113" fmla="*/ 263 w 263"/>
                  <a:gd name="T114" fmla="*/ 267 h 2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3" h="267">
                    <a:moveTo>
                      <a:pt x="263" y="267"/>
                    </a:moveTo>
                    <a:lnTo>
                      <a:pt x="263" y="267"/>
                    </a:lnTo>
                    <a:lnTo>
                      <a:pt x="262" y="240"/>
                    </a:lnTo>
                    <a:lnTo>
                      <a:pt x="257" y="213"/>
                    </a:lnTo>
                    <a:lnTo>
                      <a:pt x="251" y="187"/>
                    </a:lnTo>
                    <a:lnTo>
                      <a:pt x="242" y="162"/>
                    </a:lnTo>
                    <a:lnTo>
                      <a:pt x="232" y="139"/>
                    </a:lnTo>
                    <a:lnTo>
                      <a:pt x="217" y="117"/>
                    </a:lnTo>
                    <a:lnTo>
                      <a:pt x="202" y="97"/>
                    </a:lnTo>
                    <a:lnTo>
                      <a:pt x="187" y="78"/>
                    </a:lnTo>
                    <a:lnTo>
                      <a:pt x="168" y="61"/>
                    </a:lnTo>
                    <a:lnTo>
                      <a:pt x="147" y="46"/>
                    </a:lnTo>
                    <a:lnTo>
                      <a:pt x="125" y="33"/>
                    </a:lnTo>
                    <a:lnTo>
                      <a:pt x="103" y="21"/>
                    </a:lnTo>
                    <a:lnTo>
                      <a:pt x="78" y="12"/>
                    </a:lnTo>
                    <a:lnTo>
                      <a:pt x="53" y="6"/>
                    </a:lnTo>
                    <a:lnTo>
                      <a:pt x="26" y="1"/>
                    </a:lnTo>
                    <a:lnTo>
                      <a:pt x="0" y="0"/>
                    </a:lnTo>
                    <a:lnTo>
                      <a:pt x="0" y="9"/>
                    </a:lnTo>
                    <a:lnTo>
                      <a:pt x="26" y="10"/>
                    </a:lnTo>
                    <a:lnTo>
                      <a:pt x="51" y="15"/>
                    </a:lnTo>
                    <a:lnTo>
                      <a:pt x="76" y="21"/>
                    </a:lnTo>
                    <a:lnTo>
                      <a:pt x="99" y="30"/>
                    </a:lnTo>
                    <a:lnTo>
                      <a:pt x="120" y="40"/>
                    </a:lnTo>
                    <a:lnTo>
                      <a:pt x="142" y="53"/>
                    </a:lnTo>
                    <a:lnTo>
                      <a:pt x="161" y="68"/>
                    </a:lnTo>
                    <a:lnTo>
                      <a:pt x="180" y="85"/>
                    </a:lnTo>
                    <a:lnTo>
                      <a:pt x="196" y="104"/>
                    </a:lnTo>
                    <a:lnTo>
                      <a:pt x="210" y="122"/>
                    </a:lnTo>
                    <a:lnTo>
                      <a:pt x="223" y="144"/>
                    </a:lnTo>
                    <a:lnTo>
                      <a:pt x="233" y="167"/>
                    </a:lnTo>
                    <a:lnTo>
                      <a:pt x="242" y="190"/>
                    </a:lnTo>
                    <a:lnTo>
                      <a:pt x="248" y="215"/>
                    </a:lnTo>
                    <a:lnTo>
                      <a:pt x="253" y="240"/>
                    </a:lnTo>
                    <a:lnTo>
                      <a:pt x="254" y="267"/>
                    </a:lnTo>
                    <a:lnTo>
                      <a:pt x="263" y="267"/>
                    </a:lnTo>
                    <a:close/>
                  </a:path>
                </a:pathLst>
              </a:custGeom>
              <a:solidFill>
                <a:srgbClr val="000000"/>
              </a:solidFill>
              <a:ln w="9525">
                <a:noFill/>
                <a:round/>
              </a:ln>
            </p:spPr>
            <p:txBody>
              <a:bodyPr/>
              <a:lstStyle/>
              <a:p>
                <a:endParaRPr lang="zh-CN" altLang="en-US"/>
              </a:p>
            </p:txBody>
          </p:sp>
          <p:sp>
            <p:nvSpPr>
              <p:cNvPr id="17468" name="Freeform 786"/>
              <p:cNvSpPr/>
              <p:nvPr/>
            </p:nvSpPr>
            <p:spPr bwMode="auto">
              <a:xfrm>
                <a:off x="3640" y="2189"/>
                <a:ext cx="131" cy="135"/>
              </a:xfrm>
              <a:custGeom>
                <a:avLst/>
                <a:gdLst>
                  <a:gd name="T0" fmla="*/ 0 w 263"/>
                  <a:gd name="T1" fmla="*/ 1 h 269"/>
                  <a:gd name="T2" fmla="*/ 0 w 263"/>
                  <a:gd name="T3" fmla="*/ 1 h 269"/>
                  <a:gd name="T4" fmla="*/ 0 w 263"/>
                  <a:gd name="T5" fmla="*/ 1 h 269"/>
                  <a:gd name="T6" fmla="*/ 0 w 263"/>
                  <a:gd name="T7" fmla="*/ 1 h 269"/>
                  <a:gd name="T8" fmla="*/ 0 w 263"/>
                  <a:gd name="T9" fmla="*/ 1 h 269"/>
                  <a:gd name="T10" fmla="*/ 0 w 263"/>
                  <a:gd name="T11" fmla="*/ 1 h 269"/>
                  <a:gd name="T12" fmla="*/ 0 w 263"/>
                  <a:gd name="T13" fmla="*/ 1 h 269"/>
                  <a:gd name="T14" fmla="*/ 0 w 263"/>
                  <a:gd name="T15" fmla="*/ 1 h 269"/>
                  <a:gd name="T16" fmla="*/ 0 w 263"/>
                  <a:gd name="T17" fmla="*/ 1 h 269"/>
                  <a:gd name="T18" fmla="*/ 0 w 263"/>
                  <a:gd name="T19" fmla="*/ 1 h 269"/>
                  <a:gd name="T20" fmla="*/ 0 w 263"/>
                  <a:gd name="T21" fmla="*/ 1 h 269"/>
                  <a:gd name="T22" fmla="*/ 0 w 263"/>
                  <a:gd name="T23" fmla="*/ 1 h 269"/>
                  <a:gd name="T24" fmla="*/ 0 w 263"/>
                  <a:gd name="T25" fmla="*/ 1 h 269"/>
                  <a:gd name="T26" fmla="*/ 0 w 263"/>
                  <a:gd name="T27" fmla="*/ 1 h 269"/>
                  <a:gd name="T28" fmla="*/ 0 w 263"/>
                  <a:gd name="T29" fmla="*/ 1 h 269"/>
                  <a:gd name="T30" fmla="*/ 0 w 263"/>
                  <a:gd name="T31" fmla="*/ 1 h 269"/>
                  <a:gd name="T32" fmla="*/ 0 w 263"/>
                  <a:gd name="T33" fmla="*/ 1 h 269"/>
                  <a:gd name="T34" fmla="*/ 0 w 263"/>
                  <a:gd name="T35" fmla="*/ 0 h 269"/>
                  <a:gd name="T36" fmla="*/ 0 w 263"/>
                  <a:gd name="T37" fmla="*/ 0 h 269"/>
                  <a:gd name="T38" fmla="*/ 0 w 263"/>
                  <a:gd name="T39" fmla="*/ 1 h 269"/>
                  <a:gd name="T40" fmla="*/ 0 w 263"/>
                  <a:gd name="T41" fmla="*/ 1 h 269"/>
                  <a:gd name="T42" fmla="*/ 0 w 263"/>
                  <a:gd name="T43" fmla="*/ 1 h 269"/>
                  <a:gd name="T44" fmla="*/ 0 w 263"/>
                  <a:gd name="T45" fmla="*/ 1 h 269"/>
                  <a:gd name="T46" fmla="*/ 0 w 263"/>
                  <a:gd name="T47" fmla="*/ 1 h 269"/>
                  <a:gd name="T48" fmla="*/ 0 w 263"/>
                  <a:gd name="T49" fmla="*/ 1 h 269"/>
                  <a:gd name="T50" fmla="*/ 0 w 263"/>
                  <a:gd name="T51" fmla="*/ 1 h 269"/>
                  <a:gd name="T52" fmla="*/ 0 w 263"/>
                  <a:gd name="T53" fmla="*/ 1 h 269"/>
                  <a:gd name="T54" fmla="*/ 0 w 263"/>
                  <a:gd name="T55" fmla="*/ 1 h 269"/>
                  <a:gd name="T56" fmla="*/ 0 w 263"/>
                  <a:gd name="T57" fmla="*/ 1 h 269"/>
                  <a:gd name="T58" fmla="*/ 0 w 263"/>
                  <a:gd name="T59" fmla="*/ 1 h 269"/>
                  <a:gd name="T60" fmla="*/ 0 w 263"/>
                  <a:gd name="T61" fmla="*/ 1 h 269"/>
                  <a:gd name="T62" fmla="*/ 0 w 263"/>
                  <a:gd name="T63" fmla="*/ 1 h 269"/>
                  <a:gd name="T64" fmla="*/ 0 w 263"/>
                  <a:gd name="T65" fmla="*/ 1 h 269"/>
                  <a:gd name="T66" fmla="*/ 0 w 263"/>
                  <a:gd name="T67" fmla="*/ 1 h 269"/>
                  <a:gd name="T68" fmla="*/ 0 w 263"/>
                  <a:gd name="T69" fmla="*/ 1 h 269"/>
                  <a:gd name="T70" fmla="*/ 0 w 263"/>
                  <a:gd name="T71" fmla="*/ 1 h 269"/>
                  <a:gd name="T72" fmla="*/ 0 w 263"/>
                  <a:gd name="T73" fmla="*/ 1 h 2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3"/>
                  <a:gd name="T112" fmla="*/ 0 h 269"/>
                  <a:gd name="T113" fmla="*/ 263 w 263"/>
                  <a:gd name="T114" fmla="*/ 269 h 26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3" h="269">
                    <a:moveTo>
                      <a:pt x="0" y="269"/>
                    </a:moveTo>
                    <a:lnTo>
                      <a:pt x="0" y="269"/>
                    </a:lnTo>
                    <a:lnTo>
                      <a:pt x="26" y="268"/>
                    </a:lnTo>
                    <a:lnTo>
                      <a:pt x="53" y="263"/>
                    </a:lnTo>
                    <a:lnTo>
                      <a:pt x="78" y="257"/>
                    </a:lnTo>
                    <a:lnTo>
                      <a:pt x="103" y="248"/>
                    </a:lnTo>
                    <a:lnTo>
                      <a:pt x="125" y="235"/>
                    </a:lnTo>
                    <a:lnTo>
                      <a:pt x="147" y="223"/>
                    </a:lnTo>
                    <a:lnTo>
                      <a:pt x="168" y="207"/>
                    </a:lnTo>
                    <a:lnTo>
                      <a:pt x="187" y="191"/>
                    </a:lnTo>
                    <a:lnTo>
                      <a:pt x="202" y="170"/>
                    </a:lnTo>
                    <a:lnTo>
                      <a:pt x="217" y="150"/>
                    </a:lnTo>
                    <a:lnTo>
                      <a:pt x="232" y="129"/>
                    </a:lnTo>
                    <a:lnTo>
                      <a:pt x="242" y="106"/>
                    </a:lnTo>
                    <a:lnTo>
                      <a:pt x="251" y="79"/>
                    </a:lnTo>
                    <a:lnTo>
                      <a:pt x="257" y="54"/>
                    </a:lnTo>
                    <a:lnTo>
                      <a:pt x="262" y="27"/>
                    </a:lnTo>
                    <a:lnTo>
                      <a:pt x="263" y="0"/>
                    </a:lnTo>
                    <a:lnTo>
                      <a:pt x="254" y="0"/>
                    </a:lnTo>
                    <a:lnTo>
                      <a:pt x="253" y="27"/>
                    </a:lnTo>
                    <a:lnTo>
                      <a:pt x="248" y="52"/>
                    </a:lnTo>
                    <a:lnTo>
                      <a:pt x="242" y="77"/>
                    </a:lnTo>
                    <a:lnTo>
                      <a:pt x="233" y="101"/>
                    </a:lnTo>
                    <a:lnTo>
                      <a:pt x="223" y="124"/>
                    </a:lnTo>
                    <a:lnTo>
                      <a:pt x="210" y="146"/>
                    </a:lnTo>
                    <a:lnTo>
                      <a:pt x="196" y="165"/>
                    </a:lnTo>
                    <a:lnTo>
                      <a:pt x="180" y="184"/>
                    </a:lnTo>
                    <a:lnTo>
                      <a:pt x="161" y="200"/>
                    </a:lnTo>
                    <a:lnTo>
                      <a:pt x="142" y="216"/>
                    </a:lnTo>
                    <a:lnTo>
                      <a:pt x="120" y="229"/>
                    </a:lnTo>
                    <a:lnTo>
                      <a:pt x="99" y="239"/>
                    </a:lnTo>
                    <a:lnTo>
                      <a:pt x="76" y="248"/>
                    </a:lnTo>
                    <a:lnTo>
                      <a:pt x="51" y="254"/>
                    </a:lnTo>
                    <a:lnTo>
                      <a:pt x="26" y="258"/>
                    </a:lnTo>
                    <a:lnTo>
                      <a:pt x="0" y="260"/>
                    </a:lnTo>
                    <a:lnTo>
                      <a:pt x="0" y="269"/>
                    </a:lnTo>
                    <a:close/>
                  </a:path>
                </a:pathLst>
              </a:custGeom>
              <a:solidFill>
                <a:srgbClr val="000000"/>
              </a:solidFill>
              <a:ln w="9525">
                <a:noFill/>
                <a:round/>
              </a:ln>
            </p:spPr>
            <p:txBody>
              <a:bodyPr/>
              <a:lstStyle/>
              <a:p>
                <a:endParaRPr lang="zh-CN" altLang="en-US"/>
              </a:p>
            </p:txBody>
          </p:sp>
          <p:sp>
            <p:nvSpPr>
              <p:cNvPr id="17469" name="Freeform 787"/>
              <p:cNvSpPr/>
              <p:nvPr/>
            </p:nvSpPr>
            <p:spPr bwMode="auto">
              <a:xfrm>
                <a:off x="3506" y="2189"/>
                <a:ext cx="134" cy="135"/>
              </a:xfrm>
              <a:custGeom>
                <a:avLst/>
                <a:gdLst>
                  <a:gd name="T0" fmla="*/ 0 w 267"/>
                  <a:gd name="T1" fmla="*/ 0 h 269"/>
                  <a:gd name="T2" fmla="*/ 0 w 267"/>
                  <a:gd name="T3" fmla="*/ 0 h 269"/>
                  <a:gd name="T4" fmla="*/ 1 w 267"/>
                  <a:gd name="T5" fmla="*/ 1 h 269"/>
                  <a:gd name="T6" fmla="*/ 1 w 267"/>
                  <a:gd name="T7" fmla="*/ 1 h 269"/>
                  <a:gd name="T8" fmla="*/ 1 w 267"/>
                  <a:gd name="T9" fmla="*/ 1 h 269"/>
                  <a:gd name="T10" fmla="*/ 1 w 267"/>
                  <a:gd name="T11" fmla="*/ 1 h 269"/>
                  <a:gd name="T12" fmla="*/ 1 w 267"/>
                  <a:gd name="T13" fmla="*/ 1 h 269"/>
                  <a:gd name="T14" fmla="*/ 1 w 267"/>
                  <a:gd name="T15" fmla="*/ 1 h 269"/>
                  <a:gd name="T16" fmla="*/ 1 w 267"/>
                  <a:gd name="T17" fmla="*/ 1 h 269"/>
                  <a:gd name="T18" fmla="*/ 1 w 267"/>
                  <a:gd name="T19" fmla="*/ 1 h 269"/>
                  <a:gd name="T20" fmla="*/ 1 w 267"/>
                  <a:gd name="T21" fmla="*/ 1 h 269"/>
                  <a:gd name="T22" fmla="*/ 1 w 267"/>
                  <a:gd name="T23" fmla="*/ 1 h 269"/>
                  <a:gd name="T24" fmla="*/ 1 w 267"/>
                  <a:gd name="T25" fmla="*/ 1 h 269"/>
                  <a:gd name="T26" fmla="*/ 1 w 267"/>
                  <a:gd name="T27" fmla="*/ 1 h 269"/>
                  <a:gd name="T28" fmla="*/ 1 w 267"/>
                  <a:gd name="T29" fmla="*/ 1 h 269"/>
                  <a:gd name="T30" fmla="*/ 1 w 267"/>
                  <a:gd name="T31" fmla="*/ 1 h 269"/>
                  <a:gd name="T32" fmla="*/ 1 w 267"/>
                  <a:gd name="T33" fmla="*/ 1 h 269"/>
                  <a:gd name="T34" fmla="*/ 1 w 267"/>
                  <a:gd name="T35" fmla="*/ 1 h 269"/>
                  <a:gd name="T36" fmla="*/ 1 w 267"/>
                  <a:gd name="T37" fmla="*/ 1 h 269"/>
                  <a:gd name="T38" fmla="*/ 1 w 267"/>
                  <a:gd name="T39" fmla="*/ 1 h 269"/>
                  <a:gd name="T40" fmla="*/ 1 w 267"/>
                  <a:gd name="T41" fmla="*/ 1 h 269"/>
                  <a:gd name="T42" fmla="*/ 1 w 267"/>
                  <a:gd name="T43" fmla="*/ 1 h 269"/>
                  <a:gd name="T44" fmla="*/ 1 w 267"/>
                  <a:gd name="T45" fmla="*/ 1 h 269"/>
                  <a:gd name="T46" fmla="*/ 1 w 267"/>
                  <a:gd name="T47" fmla="*/ 1 h 269"/>
                  <a:gd name="T48" fmla="*/ 1 w 267"/>
                  <a:gd name="T49" fmla="*/ 1 h 269"/>
                  <a:gd name="T50" fmla="*/ 1 w 267"/>
                  <a:gd name="T51" fmla="*/ 1 h 269"/>
                  <a:gd name="T52" fmla="*/ 1 w 267"/>
                  <a:gd name="T53" fmla="*/ 1 h 269"/>
                  <a:gd name="T54" fmla="*/ 1 w 267"/>
                  <a:gd name="T55" fmla="*/ 1 h 269"/>
                  <a:gd name="T56" fmla="*/ 1 w 267"/>
                  <a:gd name="T57" fmla="*/ 1 h 269"/>
                  <a:gd name="T58" fmla="*/ 1 w 267"/>
                  <a:gd name="T59" fmla="*/ 1 h 269"/>
                  <a:gd name="T60" fmla="*/ 1 w 267"/>
                  <a:gd name="T61" fmla="*/ 1 h 269"/>
                  <a:gd name="T62" fmla="*/ 1 w 267"/>
                  <a:gd name="T63" fmla="*/ 1 h 269"/>
                  <a:gd name="T64" fmla="*/ 1 w 267"/>
                  <a:gd name="T65" fmla="*/ 1 h 269"/>
                  <a:gd name="T66" fmla="*/ 1 w 267"/>
                  <a:gd name="T67" fmla="*/ 1 h 269"/>
                  <a:gd name="T68" fmla="*/ 1 w 267"/>
                  <a:gd name="T69" fmla="*/ 0 h 269"/>
                  <a:gd name="T70" fmla="*/ 1 w 267"/>
                  <a:gd name="T71" fmla="*/ 0 h 269"/>
                  <a:gd name="T72" fmla="*/ 0 w 267"/>
                  <a:gd name="T73" fmla="*/ 0 h 2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7"/>
                  <a:gd name="T112" fmla="*/ 0 h 269"/>
                  <a:gd name="T113" fmla="*/ 267 w 267"/>
                  <a:gd name="T114" fmla="*/ 269 h 26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7" h="269">
                    <a:moveTo>
                      <a:pt x="0" y="0"/>
                    </a:moveTo>
                    <a:lnTo>
                      <a:pt x="0" y="0"/>
                    </a:lnTo>
                    <a:lnTo>
                      <a:pt x="1" y="27"/>
                    </a:lnTo>
                    <a:lnTo>
                      <a:pt x="6" y="54"/>
                    </a:lnTo>
                    <a:lnTo>
                      <a:pt x="11" y="79"/>
                    </a:lnTo>
                    <a:lnTo>
                      <a:pt x="20" y="106"/>
                    </a:lnTo>
                    <a:lnTo>
                      <a:pt x="32" y="129"/>
                    </a:lnTo>
                    <a:lnTo>
                      <a:pt x="45" y="150"/>
                    </a:lnTo>
                    <a:lnTo>
                      <a:pt x="61" y="171"/>
                    </a:lnTo>
                    <a:lnTo>
                      <a:pt x="77" y="191"/>
                    </a:lnTo>
                    <a:lnTo>
                      <a:pt x="97" y="207"/>
                    </a:lnTo>
                    <a:lnTo>
                      <a:pt x="117" y="223"/>
                    </a:lnTo>
                    <a:lnTo>
                      <a:pt x="139" y="237"/>
                    </a:lnTo>
                    <a:lnTo>
                      <a:pt x="162" y="248"/>
                    </a:lnTo>
                    <a:lnTo>
                      <a:pt x="188" y="257"/>
                    </a:lnTo>
                    <a:lnTo>
                      <a:pt x="213" y="263"/>
                    </a:lnTo>
                    <a:lnTo>
                      <a:pt x="239" y="268"/>
                    </a:lnTo>
                    <a:lnTo>
                      <a:pt x="267" y="269"/>
                    </a:lnTo>
                    <a:lnTo>
                      <a:pt x="267" y="260"/>
                    </a:lnTo>
                    <a:lnTo>
                      <a:pt x="239" y="258"/>
                    </a:lnTo>
                    <a:lnTo>
                      <a:pt x="215" y="254"/>
                    </a:lnTo>
                    <a:lnTo>
                      <a:pt x="190" y="248"/>
                    </a:lnTo>
                    <a:lnTo>
                      <a:pt x="166" y="239"/>
                    </a:lnTo>
                    <a:lnTo>
                      <a:pt x="143" y="227"/>
                    </a:lnTo>
                    <a:lnTo>
                      <a:pt x="122" y="216"/>
                    </a:lnTo>
                    <a:lnTo>
                      <a:pt x="104" y="200"/>
                    </a:lnTo>
                    <a:lnTo>
                      <a:pt x="84" y="184"/>
                    </a:lnTo>
                    <a:lnTo>
                      <a:pt x="68" y="164"/>
                    </a:lnTo>
                    <a:lnTo>
                      <a:pt x="52" y="146"/>
                    </a:lnTo>
                    <a:lnTo>
                      <a:pt x="41" y="124"/>
                    </a:lnTo>
                    <a:lnTo>
                      <a:pt x="29" y="101"/>
                    </a:lnTo>
                    <a:lnTo>
                      <a:pt x="20" y="77"/>
                    </a:lnTo>
                    <a:lnTo>
                      <a:pt x="15" y="52"/>
                    </a:lnTo>
                    <a:lnTo>
                      <a:pt x="10" y="27"/>
                    </a:lnTo>
                    <a:lnTo>
                      <a:pt x="9" y="0"/>
                    </a:lnTo>
                    <a:lnTo>
                      <a:pt x="0" y="0"/>
                    </a:lnTo>
                    <a:close/>
                  </a:path>
                </a:pathLst>
              </a:custGeom>
              <a:solidFill>
                <a:srgbClr val="000000"/>
              </a:solidFill>
              <a:ln w="9525">
                <a:noFill/>
                <a:round/>
              </a:ln>
            </p:spPr>
            <p:txBody>
              <a:bodyPr/>
              <a:lstStyle/>
              <a:p>
                <a:endParaRPr lang="zh-CN" altLang="en-US"/>
              </a:p>
            </p:txBody>
          </p:sp>
          <p:sp>
            <p:nvSpPr>
              <p:cNvPr id="17470" name="Freeform 788"/>
              <p:cNvSpPr/>
              <p:nvPr/>
            </p:nvSpPr>
            <p:spPr bwMode="auto">
              <a:xfrm>
                <a:off x="3506" y="2056"/>
                <a:ext cx="134" cy="133"/>
              </a:xfrm>
              <a:custGeom>
                <a:avLst/>
                <a:gdLst>
                  <a:gd name="T0" fmla="*/ 1 w 267"/>
                  <a:gd name="T1" fmla="*/ 0 h 267"/>
                  <a:gd name="T2" fmla="*/ 1 w 267"/>
                  <a:gd name="T3" fmla="*/ 0 h 267"/>
                  <a:gd name="T4" fmla="*/ 1 w 267"/>
                  <a:gd name="T5" fmla="*/ 0 h 267"/>
                  <a:gd name="T6" fmla="*/ 1 w 267"/>
                  <a:gd name="T7" fmla="*/ 0 h 267"/>
                  <a:gd name="T8" fmla="*/ 1 w 267"/>
                  <a:gd name="T9" fmla="*/ 0 h 267"/>
                  <a:gd name="T10" fmla="*/ 1 w 267"/>
                  <a:gd name="T11" fmla="*/ 0 h 267"/>
                  <a:gd name="T12" fmla="*/ 1 w 267"/>
                  <a:gd name="T13" fmla="*/ 0 h 267"/>
                  <a:gd name="T14" fmla="*/ 1 w 267"/>
                  <a:gd name="T15" fmla="*/ 0 h 267"/>
                  <a:gd name="T16" fmla="*/ 1 w 267"/>
                  <a:gd name="T17" fmla="*/ 0 h 267"/>
                  <a:gd name="T18" fmla="*/ 1 w 267"/>
                  <a:gd name="T19" fmla="*/ 0 h 267"/>
                  <a:gd name="T20" fmla="*/ 1 w 267"/>
                  <a:gd name="T21" fmla="*/ 0 h 267"/>
                  <a:gd name="T22" fmla="*/ 1 w 267"/>
                  <a:gd name="T23" fmla="*/ 0 h 267"/>
                  <a:gd name="T24" fmla="*/ 1 w 267"/>
                  <a:gd name="T25" fmla="*/ 0 h 267"/>
                  <a:gd name="T26" fmla="*/ 1 w 267"/>
                  <a:gd name="T27" fmla="*/ 0 h 267"/>
                  <a:gd name="T28" fmla="*/ 1 w 267"/>
                  <a:gd name="T29" fmla="*/ 0 h 267"/>
                  <a:gd name="T30" fmla="*/ 1 w 267"/>
                  <a:gd name="T31" fmla="*/ 0 h 267"/>
                  <a:gd name="T32" fmla="*/ 1 w 267"/>
                  <a:gd name="T33" fmla="*/ 0 h 267"/>
                  <a:gd name="T34" fmla="*/ 0 w 267"/>
                  <a:gd name="T35" fmla="*/ 0 h 267"/>
                  <a:gd name="T36" fmla="*/ 1 w 267"/>
                  <a:gd name="T37" fmla="*/ 0 h 267"/>
                  <a:gd name="T38" fmla="*/ 1 w 267"/>
                  <a:gd name="T39" fmla="*/ 0 h 267"/>
                  <a:gd name="T40" fmla="*/ 1 w 267"/>
                  <a:gd name="T41" fmla="*/ 0 h 267"/>
                  <a:gd name="T42" fmla="*/ 1 w 267"/>
                  <a:gd name="T43" fmla="*/ 0 h 267"/>
                  <a:gd name="T44" fmla="*/ 1 w 267"/>
                  <a:gd name="T45" fmla="*/ 0 h 267"/>
                  <a:gd name="T46" fmla="*/ 1 w 267"/>
                  <a:gd name="T47" fmla="*/ 0 h 267"/>
                  <a:gd name="T48" fmla="*/ 1 w 267"/>
                  <a:gd name="T49" fmla="*/ 0 h 267"/>
                  <a:gd name="T50" fmla="*/ 1 w 267"/>
                  <a:gd name="T51" fmla="*/ 0 h 267"/>
                  <a:gd name="T52" fmla="*/ 1 w 267"/>
                  <a:gd name="T53" fmla="*/ 0 h 267"/>
                  <a:gd name="T54" fmla="*/ 1 w 267"/>
                  <a:gd name="T55" fmla="*/ 0 h 267"/>
                  <a:gd name="T56" fmla="*/ 1 w 267"/>
                  <a:gd name="T57" fmla="*/ 0 h 267"/>
                  <a:gd name="T58" fmla="*/ 1 w 267"/>
                  <a:gd name="T59" fmla="*/ 0 h 267"/>
                  <a:gd name="T60" fmla="*/ 1 w 267"/>
                  <a:gd name="T61" fmla="*/ 0 h 267"/>
                  <a:gd name="T62" fmla="*/ 1 w 267"/>
                  <a:gd name="T63" fmla="*/ 0 h 267"/>
                  <a:gd name="T64" fmla="*/ 1 w 267"/>
                  <a:gd name="T65" fmla="*/ 0 h 267"/>
                  <a:gd name="T66" fmla="*/ 1 w 267"/>
                  <a:gd name="T67" fmla="*/ 0 h 267"/>
                  <a:gd name="T68" fmla="*/ 1 w 267"/>
                  <a:gd name="T69" fmla="*/ 0 h 267"/>
                  <a:gd name="T70" fmla="*/ 1 w 267"/>
                  <a:gd name="T71" fmla="*/ 0 h 267"/>
                  <a:gd name="T72" fmla="*/ 1 w 267"/>
                  <a:gd name="T73" fmla="*/ 0 h 2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7"/>
                  <a:gd name="T112" fmla="*/ 0 h 267"/>
                  <a:gd name="T113" fmla="*/ 267 w 267"/>
                  <a:gd name="T114" fmla="*/ 267 h 2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7" h="267">
                    <a:moveTo>
                      <a:pt x="267" y="0"/>
                    </a:moveTo>
                    <a:lnTo>
                      <a:pt x="267" y="0"/>
                    </a:lnTo>
                    <a:lnTo>
                      <a:pt x="239" y="1"/>
                    </a:lnTo>
                    <a:lnTo>
                      <a:pt x="213" y="6"/>
                    </a:lnTo>
                    <a:lnTo>
                      <a:pt x="188" y="12"/>
                    </a:lnTo>
                    <a:lnTo>
                      <a:pt x="162" y="21"/>
                    </a:lnTo>
                    <a:lnTo>
                      <a:pt x="139" y="32"/>
                    </a:lnTo>
                    <a:lnTo>
                      <a:pt x="117" y="46"/>
                    </a:lnTo>
                    <a:lnTo>
                      <a:pt x="97" y="61"/>
                    </a:lnTo>
                    <a:lnTo>
                      <a:pt x="77" y="78"/>
                    </a:lnTo>
                    <a:lnTo>
                      <a:pt x="61" y="97"/>
                    </a:lnTo>
                    <a:lnTo>
                      <a:pt x="45" y="117"/>
                    </a:lnTo>
                    <a:lnTo>
                      <a:pt x="32" y="139"/>
                    </a:lnTo>
                    <a:lnTo>
                      <a:pt x="20" y="162"/>
                    </a:lnTo>
                    <a:lnTo>
                      <a:pt x="11" y="187"/>
                    </a:lnTo>
                    <a:lnTo>
                      <a:pt x="6" y="213"/>
                    </a:lnTo>
                    <a:lnTo>
                      <a:pt x="1" y="240"/>
                    </a:lnTo>
                    <a:lnTo>
                      <a:pt x="0" y="267"/>
                    </a:lnTo>
                    <a:lnTo>
                      <a:pt x="9" y="267"/>
                    </a:lnTo>
                    <a:lnTo>
                      <a:pt x="10" y="240"/>
                    </a:lnTo>
                    <a:lnTo>
                      <a:pt x="15" y="215"/>
                    </a:lnTo>
                    <a:lnTo>
                      <a:pt x="20" y="190"/>
                    </a:lnTo>
                    <a:lnTo>
                      <a:pt x="29" y="167"/>
                    </a:lnTo>
                    <a:lnTo>
                      <a:pt x="41" y="144"/>
                    </a:lnTo>
                    <a:lnTo>
                      <a:pt x="52" y="122"/>
                    </a:lnTo>
                    <a:lnTo>
                      <a:pt x="68" y="104"/>
                    </a:lnTo>
                    <a:lnTo>
                      <a:pt x="84" y="85"/>
                    </a:lnTo>
                    <a:lnTo>
                      <a:pt x="104" y="68"/>
                    </a:lnTo>
                    <a:lnTo>
                      <a:pt x="122" y="53"/>
                    </a:lnTo>
                    <a:lnTo>
                      <a:pt x="143" y="41"/>
                    </a:lnTo>
                    <a:lnTo>
                      <a:pt x="166" y="30"/>
                    </a:lnTo>
                    <a:lnTo>
                      <a:pt x="190" y="21"/>
                    </a:lnTo>
                    <a:lnTo>
                      <a:pt x="215" y="15"/>
                    </a:lnTo>
                    <a:lnTo>
                      <a:pt x="239" y="10"/>
                    </a:lnTo>
                    <a:lnTo>
                      <a:pt x="267" y="9"/>
                    </a:lnTo>
                    <a:lnTo>
                      <a:pt x="267" y="0"/>
                    </a:lnTo>
                    <a:close/>
                  </a:path>
                </a:pathLst>
              </a:custGeom>
              <a:solidFill>
                <a:srgbClr val="000000"/>
              </a:solidFill>
              <a:ln w="9525">
                <a:noFill/>
                <a:round/>
              </a:ln>
            </p:spPr>
            <p:txBody>
              <a:bodyPr/>
              <a:lstStyle/>
              <a:p>
                <a:endParaRPr lang="zh-CN" altLang="en-US"/>
              </a:p>
            </p:txBody>
          </p:sp>
          <p:sp>
            <p:nvSpPr>
              <p:cNvPr id="17471" name="Freeform 789"/>
              <p:cNvSpPr/>
              <p:nvPr/>
            </p:nvSpPr>
            <p:spPr bwMode="auto">
              <a:xfrm>
                <a:off x="3639" y="2099"/>
                <a:ext cx="91" cy="92"/>
              </a:xfrm>
              <a:custGeom>
                <a:avLst/>
                <a:gdLst>
                  <a:gd name="T0" fmla="*/ 1 w 182"/>
                  <a:gd name="T1" fmla="*/ 1 h 184"/>
                  <a:gd name="T2" fmla="*/ 1 w 182"/>
                  <a:gd name="T3" fmla="*/ 1 h 184"/>
                  <a:gd name="T4" fmla="*/ 1 w 182"/>
                  <a:gd name="T5" fmla="*/ 1 h 184"/>
                  <a:gd name="T6" fmla="*/ 1 w 182"/>
                  <a:gd name="T7" fmla="*/ 1 h 184"/>
                  <a:gd name="T8" fmla="*/ 1 w 182"/>
                  <a:gd name="T9" fmla="*/ 1 h 184"/>
                  <a:gd name="T10" fmla="*/ 1 w 182"/>
                  <a:gd name="T11" fmla="*/ 1 h 184"/>
                  <a:gd name="T12" fmla="*/ 1 w 182"/>
                  <a:gd name="T13" fmla="*/ 1 h 184"/>
                  <a:gd name="T14" fmla="*/ 1 w 182"/>
                  <a:gd name="T15" fmla="*/ 1 h 184"/>
                  <a:gd name="T16" fmla="*/ 1 w 182"/>
                  <a:gd name="T17" fmla="*/ 1 h 184"/>
                  <a:gd name="T18" fmla="*/ 0 w 182"/>
                  <a:gd name="T19" fmla="*/ 0 h 184"/>
                  <a:gd name="T20" fmla="*/ 0 w 182"/>
                  <a:gd name="T21" fmla="*/ 1 h 184"/>
                  <a:gd name="T22" fmla="*/ 1 w 182"/>
                  <a:gd name="T23" fmla="*/ 1 h 184"/>
                  <a:gd name="T24" fmla="*/ 1 w 182"/>
                  <a:gd name="T25" fmla="*/ 1 h 184"/>
                  <a:gd name="T26" fmla="*/ 1 w 182"/>
                  <a:gd name="T27" fmla="*/ 1 h 184"/>
                  <a:gd name="T28" fmla="*/ 1 w 182"/>
                  <a:gd name="T29" fmla="*/ 1 h 184"/>
                  <a:gd name="T30" fmla="*/ 1 w 182"/>
                  <a:gd name="T31" fmla="*/ 1 h 184"/>
                  <a:gd name="T32" fmla="*/ 1 w 182"/>
                  <a:gd name="T33" fmla="*/ 1 h 184"/>
                  <a:gd name="T34" fmla="*/ 1 w 182"/>
                  <a:gd name="T35" fmla="*/ 1 h 184"/>
                  <a:gd name="T36" fmla="*/ 1 w 182"/>
                  <a:gd name="T37" fmla="*/ 1 h 184"/>
                  <a:gd name="T38" fmla="*/ 1 w 182"/>
                  <a:gd name="T39" fmla="*/ 1 h 184"/>
                  <a:gd name="T40" fmla="*/ 1 w 182"/>
                  <a:gd name="T41" fmla="*/ 1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184"/>
                  <a:gd name="T65" fmla="*/ 182 w 182"/>
                  <a:gd name="T66" fmla="*/ 184 h 1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184">
                    <a:moveTo>
                      <a:pt x="182" y="184"/>
                    </a:moveTo>
                    <a:lnTo>
                      <a:pt x="182" y="184"/>
                    </a:lnTo>
                    <a:lnTo>
                      <a:pt x="178" y="146"/>
                    </a:lnTo>
                    <a:lnTo>
                      <a:pt x="168" y="112"/>
                    </a:lnTo>
                    <a:lnTo>
                      <a:pt x="150" y="81"/>
                    </a:lnTo>
                    <a:lnTo>
                      <a:pt x="128" y="53"/>
                    </a:lnTo>
                    <a:lnTo>
                      <a:pt x="101" y="31"/>
                    </a:lnTo>
                    <a:lnTo>
                      <a:pt x="71" y="14"/>
                    </a:lnTo>
                    <a:lnTo>
                      <a:pt x="37" y="4"/>
                    </a:lnTo>
                    <a:lnTo>
                      <a:pt x="0" y="0"/>
                    </a:lnTo>
                    <a:lnTo>
                      <a:pt x="0" y="9"/>
                    </a:lnTo>
                    <a:lnTo>
                      <a:pt x="35" y="13"/>
                    </a:lnTo>
                    <a:lnTo>
                      <a:pt x="67" y="23"/>
                    </a:lnTo>
                    <a:lnTo>
                      <a:pt x="96" y="38"/>
                    </a:lnTo>
                    <a:lnTo>
                      <a:pt x="121" y="60"/>
                    </a:lnTo>
                    <a:lnTo>
                      <a:pt x="143" y="85"/>
                    </a:lnTo>
                    <a:lnTo>
                      <a:pt x="159" y="116"/>
                    </a:lnTo>
                    <a:lnTo>
                      <a:pt x="169" y="148"/>
                    </a:lnTo>
                    <a:lnTo>
                      <a:pt x="173" y="184"/>
                    </a:lnTo>
                    <a:lnTo>
                      <a:pt x="182" y="184"/>
                    </a:lnTo>
                    <a:close/>
                  </a:path>
                </a:pathLst>
              </a:custGeom>
              <a:solidFill>
                <a:srgbClr val="000000"/>
              </a:solidFill>
              <a:ln w="9525">
                <a:noFill/>
                <a:round/>
              </a:ln>
            </p:spPr>
            <p:txBody>
              <a:bodyPr/>
              <a:lstStyle/>
              <a:p>
                <a:endParaRPr lang="zh-CN" altLang="en-US"/>
              </a:p>
            </p:txBody>
          </p:sp>
          <p:sp>
            <p:nvSpPr>
              <p:cNvPr id="17472" name="Freeform 790"/>
              <p:cNvSpPr/>
              <p:nvPr/>
            </p:nvSpPr>
            <p:spPr bwMode="auto">
              <a:xfrm>
                <a:off x="3639" y="2191"/>
                <a:ext cx="91" cy="90"/>
              </a:xfrm>
              <a:custGeom>
                <a:avLst/>
                <a:gdLst>
                  <a:gd name="T0" fmla="*/ 0 w 182"/>
                  <a:gd name="T1" fmla="*/ 0 h 182"/>
                  <a:gd name="T2" fmla="*/ 0 w 182"/>
                  <a:gd name="T3" fmla="*/ 0 h 182"/>
                  <a:gd name="T4" fmla="*/ 1 w 182"/>
                  <a:gd name="T5" fmla="*/ 0 h 182"/>
                  <a:gd name="T6" fmla="*/ 1 w 182"/>
                  <a:gd name="T7" fmla="*/ 0 h 182"/>
                  <a:gd name="T8" fmla="*/ 1 w 182"/>
                  <a:gd name="T9" fmla="*/ 0 h 182"/>
                  <a:gd name="T10" fmla="*/ 1 w 182"/>
                  <a:gd name="T11" fmla="*/ 0 h 182"/>
                  <a:gd name="T12" fmla="*/ 1 w 182"/>
                  <a:gd name="T13" fmla="*/ 0 h 182"/>
                  <a:gd name="T14" fmla="*/ 1 w 182"/>
                  <a:gd name="T15" fmla="*/ 0 h 182"/>
                  <a:gd name="T16" fmla="*/ 1 w 182"/>
                  <a:gd name="T17" fmla="*/ 0 h 182"/>
                  <a:gd name="T18" fmla="*/ 1 w 182"/>
                  <a:gd name="T19" fmla="*/ 0 h 182"/>
                  <a:gd name="T20" fmla="*/ 1 w 182"/>
                  <a:gd name="T21" fmla="*/ 0 h 182"/>
                  <a:gd name="T22" fmla="*/ 1 w 182"/>
                  <a:gd name="T23" fmla="*/ 0 h 182"/>
                  <a:gd name="T24" fmla="*/ 1 w 182"/>
                  <a:gd name="T25" fmla="*/ 0 h 182"/>
                  <a:gd name="T26" fmla="*/ 1 w 182"/>
                  <a:gd name="T27" fmla="*/ 0 h 182"/>
                  <a:gd name="T28" fmla="*/ 1 w 182"/>
                  <a:gd name="T29" fmla="*/ 0 h 182"/>
                  <a:gd name="T30" fmla="*/ 1 w 182"/>
                  <a:gd name="T31" fmla="*/ 0 h 182"/>
                  <a:gd name="T32" fmla="*/ 1 w 182"/>
                  <a:gd name="T33" fmla="*/ 0 h 182"/>
                  <a:gd name="T34" fmla="*/ 1 w 182"/>
                  <a:gd name="T35" fmla="*/ 0 h 182"/>
                  <a:gd name="T36" fmla="*/ 0 w 182"/>
                  <a:gd name="T37" fmla="*/ 0 h 182"/>
                  <a:gd name="T38" fmla="*/ 0 w 182"/>
                  <a:gd name="T39" fmla="*/ 0 h 182"/>
                  <a:gd name="T40" fmla="*/ 0 w 182"/>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182"/>
                  <a:gd name="T65" fmla="*/ 182 w 182"/>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182">
                    <a:moveTo>
                      <a:pt x="0" y="182"/>
                    </a:moveTo>
                    <a:lnTo>
                      <a:pt x="0" y="182"/>
                    </a:lnTo>
                    <a:lnTo>
                      <a:pt x="37" y="178"/>
                    </a:lnTo>
                    <a:lnTo>
                      <a:pt x="71" y="168"/>
                    </a:lnTo>
                    <a:lnTo>
                      <a:pt x="101" y="151"/>
                    </a:lnTo>
                    <a:lnTo>
                      <a:pt x="128" y="129"/>
                    </a:lnTo>
                    <a:lnTo>
                      <a:pt x="150" y="101"/>
                    </a:lnTo>
                    <a:lnTo>
                      <a:pt x="168" y="71"/>
                    </a:lnTo>
                    <a:lnTo>
                      <a:pt x="178" y="37"/>
                    </a:lnTo>
                    <a:lnTo>
                      <a:pt x="182" y="0"/>
                    </a:lnTo>
                    <a:lnTo>
                      <a:pt x="173" y="0"/>
                    </a:lnTo>
                    <a:lnTo>
                      <a:pt x="169" y="35"/>
                    </a:lnTo>
                    <a:lnTo>
                      <a:pt x="159" y="67"/>
                    </a:lnTo>
                    <a:lnTo>
                      <a:pt x="143" y="97"/>
                    </a:lnTo>
                    <a:lnTo>
                      <a:pt x="121" y="122"/>
                    </a:lnTo>
                    <a:lnTo>
                      <a:pt x="96" y="144"/>
                    </a:lnTo>
                    <a:lnTo>
                      <a:pt x="67" y="159"/>
                    </a:lnTo>
                    <a:lnTo>
                      <a:pt x="35" y="169"/>
                    </a:lnTo>
                    <a:lnTo>
                      <a:pt x="0" y="173"/>
                    </a:lnTo>
                    <a:lnTo>
                      <a:pt x="0" y="182"/>
                    </a:lnTo>
                    <a:close/>
                  </a:path>
                </a:pathLst>
              </a:custGeom>
              <a:solidFill>
                <a:srgbClr val="000000"/>
              </a:solidFill>
              <a:ln w="9525">
                <a:noFill/>
                <a:round/>
              </a:ln>
            </p:spPr>
            <p:txBody>
              <a:bodyPr/>
              <a:lstStyle/>
              <a:p>
                <a:endParaRPr lang="zh-CN" altLang="en-US"/>
              </a:p>
            </p:txBody>
          </p:sp>
          <p:sp>
            <p:nvSpPr>
              <p:cNvPr id="17473" name="Freeform 791"/>
              <p:cNvSpPr/>
              <p:nvPr/>
            </p:nvSpPr>
            <p:spPr bwMode="auto">
              <a:xfrm>
                <a:off x="3548" y="2191"/>
                <a:ext cx="91" cy="90"/>
              </a:xfrm>
              <a:custGeom>
                <a:avLst/>
                <a:gdLst>
                  <a:gd name="T0" fmla="*/ 0 w 182"/>
                  <a:gd name="T1" fmla="*/ 0 h 182"/>
                  <a:gd name="T2" fmla="*/ 0 w 182"/>
                  <a:gd name="T3" fmla="*/ 0 h 182"/>
                  <a:gd name="T4" fmla="*/ 1 w 182"/>
                  <a:gd name="T5" fmla="*/ 0 h 182"/>
                  <a:gd name="T6" fmla="*/ 1 w 182"/>
                  <a:gd name="T7" fmla="*/ 0 h 182"/>
                  <a:gd name="T8" fmla="*/ 1 w 182"/>
                  <a:gd name="T9" fmla="*/ 0 h 182"/>
                  <a:gd name="T10" fmla="*/ 1 w 182"/>
                  <a:gd name="T11" fmla="*/ 0 h 182"/>
                  <a:gd name="T12" fmla="*/ 1 w 182"/>
                  <a:gd name="T13" fmla="*/ 0 h 182"/>
                  <a:gd name="T14" fmla="*/ 1 w 182"/>
                  <a:gd name="T15" fmla="*/ 0 h 182"/>
                  <a:gd name="T16" fmla="*/ 1 w 182"/>
                  <a:gd name="T17" fmla="*/ 0 h 182"/>
                  <a:gd name="T18" fmla="*/ 1 w 182"/>
                  <a:gd name="T19" fmla="*/ 0 h 182"/>
                  <a:gd name="T20" fmla="*/ 1 w 182"/>
                  <a:gd name="T21" fmla="*/ 0 h 182"/>
                  <a:gd name="T22" fmla="*/ 1 w 182"/>
                  <a:gd name="T23" fmla="*/ 0 h 182"/>
                  <a:gd name="T24" fmla="*/ 1 w 182"/>
                  <a:gd name="T25" fmla="*/ 0 h 182"/>
                  <a:gd name="T26" fmla="*/ 1 w 182"/>
                  <a:gd name="T27" fmla="*/ 0 h 182"/>
                  <a:gd name="T28" fmla="*/ 1 w 182"/>
                  <a:gd name="T29" fmla="*/ 0 h 182"/>
                  <a:gd name="T30" fmla="*/ 1 w 182"/>
                  <a:gd name="T31" fmla="*/ 0 h 182"/>
                  <a:gd name="T32" fmla="*/ 1 w 182"/>
                  <a:gd name="T33" fmla="*/ 0 h 182"/>
                  <a:gd name="T34" fmla="*/ 1 w 182"/>
                  <a:gd name="T35" fmla="*/ 0 h 182"/>
                  <a:gd name="T36" fmla="*/ 1 w 182"/>
                  <a:gd name="T37" fmla="*/ 0 h 182"/>
                  <a:gd name="T38" fmla="*/ 1 w 182"/>
                  <a:gd name="T39" fmla="*/ 0 h 182"/>
                  <a:gd name="T40" fmla="*/ 0 w 182"/>
                  <a:gd name="T41" fmla="*/ 0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182"/>
                  <a:gd name="T65" fmla="*/ 182 w 182"/>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182">
                    <a:moveTo>
                      <a:pt x="0" y="0"/>
                    </a:moveTo>
                    <a:lnTo>
                      <a:pt x="0" y="0"/>
                    </a:lnTo>
                    <a:lnTo>
                      <a:pt x="3" y="37"/>
                    </a:lnTo>
                    <a:lnTo>
                      <a:pt x="14" y="71"/>
                    </a:lnTo>
                    <a:lnTo>
                      <a:pt x="32" y="101"/>
                    </a:lnTo>
                    <a:lnTo>
                      <a:pt x="54" y="129"/>
                    </a:lnTo>
                    <a:lnTo>
                      <a:pt x="81" y="151"/>
                    </a:lnTo>
                    <a:lnTo>
                      <a:pt x="111" y="168"/>
                    </a:lnTo>
                    <a:lnTo>
                      <a:pt x="146" y="178"/>
                    </a:lnTo>
                    <a:lnTo>
                      <a:pt x="182" y="182"/>
                    </a:lnTo>
                    <a:lnTo>
                      <a:pt x="182" y="173"/>
                    </a:lnTo>
                    <a:lnTo>
                      <a:pt x="148" y="169"/>
                    </a:lnTo>
                    <a:lnTo>
                      <a:pt x="115" y="159"/>
                    </a:lnTo>
                    <a:lnTo>
                      <a:pt x="86" y="144"/>
                    </a:lnTo>
                    <a:lnTo>
                      <a:pt x="60" y="122"/>
                    </a:lnTo>
                    <a:lnTo>
                      <a:pt x="39" y="97"/>
                    </a:lnTo>
                    <a:lnTo>
                      <a:pt x="23" y="67"/>
                    </a:lnTo>
                    <a:lnTo>
                      <a:pt x="13" y="35"/>
                    </a:lnTo>
                    <a:lnTo>
                      <a:pt x="9" y="0"/>
                    </a:lnTo>
                    <a:lnTo>
                      <a:pt x="0" y="0"/>
                    </a:lnTo>
                    <a:close/>
                  </a:path>
                </a:pathLst>
              </a:custGeom>
              <a:solidFill>
                <a:srgbClr val="000000"/>
              </a:solidFill>
              <a:ln w="9525">
                <a:noFill/>
                <a:round/>
              </a:ln>
            </p:spPr>
            <p:txBody>
              <a:bodyPr/>
              <a:lstStyle/>
              <a:p>
                <a:endParaRPr lang="zh-CN" altLang="en-US"/>
              </a:p>
            </p:txBody>
          </p:sp>
          <p:sp>
            <p:nvSpPr>
              <p:cNvPr id="17474" name="Freeform 792"/>
              <p:cNvSpPr/>
              <p:nvPr/>
            </p:nvSpPr>
            <p:spPr bwMode="auto">
              <a:xfrm>
                <a:off x="3548" y="2099"/>
                <a:ext cx="91" cy="92"/>
              </a:xfrm>
              <a:custGeom>
                <a:avLst/>
                <a:gdLst>
                  <a:gd name="T0" fmla="*/ 1 w 182"/>
                  <a:gd name="T1" fmla="*/ 0 h 184"/>
                  <a:gd name="T2" fmla="*/ 1 w 182"/>
                  <a:gd name="T3" fmla="*/ 0 h 184"/>
                  <a:gd name="T4" fmla="*/ 1 w 182"/>
                  <a:gd name="T5" fmla="*/ 1 h 184"/>
                  <a:gd name="T6" fmla="*/ 1 w 182"/>
                  <a:gd name="T7" fmla="*/ 1 h 184"/>
                  <a:gd name="T8" fmla="*/ 1 w 182"/>
                  <a:gd name="T9" fmla="*/ 1 h 184"/>
                  <a:gd name="T10" fmla="*/ 1 w 182"/>
                  <a:gd name="T11" fmla="*/ 1 h 184"/>
                  <a:gd name="T12" fmla="*/ 1 w 182"/>
                  <a:gd name="T13" fmla="*/ 1 h 184"/>
                  <a:gd name="T14" fmla="*/ 1 w 182"/>
                  <a:gd name="T15" fmla="*/ 1 h 184"/>
                  <a:gd name="T16" fmla="*/ 1 w 182"/>
                  <a:gd name="T17" fmla="*/ 1 h 184"/>
                  <a:gd name="T18" fmla="*/ 0 w 182"/>
                  <a:gd name="T19" fmla="*/ 1 h 184"/>
                  <a:gd name="T20" fmla="*/ 1 w 182"/>
                  <a:gd name="T21" fmla="*/ 1 h 184"/>
                  <a:gd name="T22" fmla="*/ 1 w 182"/>
                  <a:gd name="T23" fmla="*/ 1 h 184"/>
                  <a:gd name="T24" fmla="*/ 1 w 182"/>
                  <a:gd name="T25" fmla="*/ 1 h 184"/>
                  <a:gd name="T26" fmla="*/ 1 w 182"/>
                  <a:gd name="T27" fmla="*/ 1 h 184"/>
                  <a:gd name="T28" fmla="*/ 1 w 182"/>
                  <a:gd name="T29" fmla="*/ 1 h 184"/>
                  <a:gd name="T30" fmla="*/ 1 w 182"/>
                  <a:gd name="T31" fmla="*/ 1 h 184"/>
                  <a:gd name="T32" fmla="*/ 1 w 182"/>
                  <a:gd name="T33" fmla="*/ 1 h 184"/>
                  <a:gd name="T34" fmla="*/ 1 w 182"/>
                  <a:gd name="T35" fmla="*/ 1 h 184"/>
                  <a:gd name="T36" fmla="*/ 1 w 182"/>
                  <a:gd name="T37" fmla="*/ 1 h 184"/>
                  <a:gd name="T38" fmla="*/ 1 w 182"/>
                  <a:gd name="T39" fmla="*/ 1 h 184"/>
                  <a:gd name="T40" fmla="*/ 1 w 182"/>
                  <a:gd name="T41" fmla="*/ 0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184"/>
                  <a:gd name="T65" fmla="*/ 182 w 182"/>
                  <a:gd name="T66" fmla="*/ 184 h 1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184">
                    <a:moveTo>
                      <a:pt x="182" y="0"/>
                    </a:moveTo>
                    <a:lnTo>
                      <a:pt x="182" y="0"/>
                    </a:lnTo>
                    <a:lnTo>
                      <a:pt x="146" y="4"/>
                    </a:lnTo>
                    <a:lnTo>
                      <a:pt x="111" y="14"/>
                    </a:lnTo>
                    <a:lnTo>
                      <a:pt x="81" y="31"/>
                    </a:lnTo>
                    <a:lnTo>
                      <a:pt x="54" y="53"/>
                    </a:lnTo>
                    <a:lnTo>
                      <a:pt x="32" y="81"/>
                    </a:lnTo>
                    <a:lnTo>
                      <a:pt x="14" y="112"/>
                    </a:lnTo>
                    <a:lnTo>
                      <a:pt x="3" y="146"/>
                    </a:lnTo>
                    <a:lnTo>
                      <a:pt x="0" y="184"/>
                    </a:lnTo>
                    <a:lnTo>
                      <a:pt x="9" y="184"/>
                    </a:lnTo>
                    <a:lnTo>
                      <a:pt x="13" y="148"/>
                    </a:lnTo>
                    <a:lnTo>
                      <a:pt x="23" y="116"/>
                    </a:lnTo>
                    <a:lnTo>
                      <a:pt x="39" y="85"/>
                    </a:lnTo>
                    <a:lnTo>
                      <a:pt x="60" y="60"/>
                    </a:lnTo>
                    <a:lnTo>
                      <a:pt x="86" y="38"/>
                    </a:lnTo>
                    <a:lnTo>
                      <a:pt x="115" y="23"/>
                    </a:lnTo>
                    <a:lnTo>
                      <a:pt x="148" y="13"/>
                    </a:lnTo>
                    <a:lnTo>
                      <a:pt x="182" y="9"/>
                    </a:lnTo>
                    <a:lnTo>
                      <a:pt x="182" y="0"/>
                    </a:lnTo>
                    <a:close/>
                  </a:path>
                </a:pathLst>
              </a:custGeom>
              <a:solidFill>
                <a:srgbClr val="000000"/>
              </a:solidFill>
              <a:ln w="9525">
                <a:noFill/>
                <a:round/>
              </a:ln>
            </p:spPr>
            <p:txBody>
              <a:bodyPr/>
              <a:lstStyle/>
              <a:p>
                <a:endParaRPr lang="zh-CN" altLang="en-US"/>
              </a:p>
            </p:txBody>
          </p:sp>
          <p:sp>
            <p:nvSpPr>
              <p:cNvPr id="17475" name="Freeform 793"/>
              <p:cNvSpPr/>
              <p:nvPr/>
            </p:nvSpPr>
            <p:spPr bwMode="auto">
              <a:xfrm>
                <a:off x="3639" y="2121"/>
                <a:ext cx="69" cy="70"/>
              </a:xfrm>
              <a:custGeom>
                <a:avLst/>
                <a:gdLst>
                  <a:gd name="T0" fmla="*/ 1 w 137"/>
                  <a:gd name="T1" fmla="*/ 1 h 139"/>
                  <a:gd name="T2" fmla="*/ 1 w 137"/>
                  <a:gd name="T3" fmla="*/ 1 h 139"/>
                  <a:gd name="T4" fmla="*/ 1 w 137"/>
                  <a:gd name="T5" fmla="*/ 1 h 139"/>
                  <a:gd name="T6" fmla="*/ 1 w 137"/>
                  <a:gd name="T7" fmla="*/ 1 h 139"/>
                  <a:gd name="T8" fmla="*/ 1 w 137"/>
                  <a:gd name="T9" fmla="*/ 1 h 139"/>
                  <a:gd name="T10" fmla="*/ 1 w 137"/>
                  <a:gd name="T11" fmla="*/ 1 h 139"/>
                  <a:gd name="T12" fmla="*/ 1 w 137"/>
                  <a:gd name="T13" fmla="*/ 1 h 139"/>
                  <a:gd name="T14" fmla="*/ 1 w 137"/>
                  <a:gd name="T15" fmla="*/ 1 h 139"/>
                  <a:gd name="T16" fmla="*/ 1 w 137"/>
                  <a:gd name="T17" fmla="*/ 1 h 139"/>
                  <a:gd name="T18" fmla="*/ 0 w 137"/>
                  <a:gd name="T19" fmla="*/ 0 h 139"/>
                  <a:gd name="T20" fmla="*/ 0 w 137"/>
                  <a:gd name="T21" fmla="*/ 1 h 139"/>
                  <a:gd name="T22" fmla="*/ 1 w 137"/>
                  <a:gd name="T23" fmla="*/ 1 h 139"/>
                  <a:gd name="T24" fmla="*/ 1 w 137"/>
                  <a:gd name="T25" fmla="*/ 1 h 139"/>
                  <a:gd name="T26" fmla="*/ 1 w 137"/>
                  <a:gd name="T27" fmla="*/ 1 h 139"/>
                  <a:gd name="T28" fmla="*/ 1 w 137"/>
                  <a:gd name="T29" fmla="*/ 1 h 139"/>
                  <a:gd name="T30" fmla="*/ 1 w 137"/>
                  <a:gd name="T31" fmla="*/ 1 h 139"/>
                  <a:gd name="T32" fmla="*/ 1 w 137"/>
                  <a:gd name="T33" fmla="*/ 1 h 139"/>
                  <a:gd name="T34" fmla="*/ 1 w 137"/>
                  <a:gd name="T35" fmla="*/ 1 h 139"/>
                  <a:gd name="T36" fmla="*/ 1 w 137"/>
                  <a:gd name="T37" fmla="*/ 1 h 139"/>
                  <a:gd name="T38" fmla="*/ 1 w 137"/>
                  <a:gd name="T39" fmla="*/ 1 h 139"/>
                  <a:gd name="T40" fmla="*/ 1 w 137"/>
                  <a:gd name="T41" fmla="*/ 1 h 1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7"/>
                  <a:gd name="T64" fmla="*/ 0 h 139"/>
                  <a:gd name="T65" fmla="*/ 137 w 137"/>
                  <a:gd name="T66" fmla="*/ 139 h 1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7" h="139">
                    <a:moveTo>
                      <a:pt x="137" y="139"/>
                    </a:moveTo>
                    <a:lnTo>
                      <a:pt x="137" y="139"/>
                    </a:lnTo>
                    <a:lnTo>
                      <a:pt x="135" y="110"/>
                    </a:lnTo>
                    <a:lnTo>
                      <a:pt x="127" y="84"/>
                    </a:lnTo>
                    <a:lnTo>
                      <a:pt x="113" y="61"/>
                    </a:lnTo>
                    <a:lnTo>
                      <a:pt x="97" y="40"/>
                    </a:lnTo>
                    <a:lnTo>
                      <a:pt x="77" y="24"/>
                    </a:lnTo>
                    <a:lnTo>
                      <a:pt x="54" y="10"/>
                    </a:lnTo>
                    <a:lnTo>
                      <a:pt x="28" y="2"/>
                    </a:lnTo>
                    <a:lnTo>
                      <a:pt x="0" y="0"/>
                    </a:lnTo>
                    <a:lnTo>
                      <a:pt x="0" y="9"/>
                    </a:lnTo>
                    <a:lnTo>
                      <a:pt x="25" y="11"/>
                    </a:lnTo>
                    <a:lnTo>
                      <a:pt x="49" y="19"/>
                    </a:lnTo>
                    <a:lnTo>
                      <a:pt x="72" y="31"/>
                    </a:lnTo>
                    <a:lnTo>
                      <a:pt x="90" y="47"/>
                    </a:lnTo>
                    <a:lnTo>
                      <a:pt x="106" y="65"/>
                    </a:lnTo>
                    <a:lnTo>
                      <a:pt x="118" y="88"/>
                    </a:lnTo>
                    <a:lnTo>
                      <a:pt x="126" y="113"/>
                    </a:lnTo>
                    <a:lnTo>
                      <a:pt x="128" y="139"/>
                    </a:lnTo>
                    <a:lnTo>
                      <a:pt x="137" y="139"/>
                    </a:lnTo>
                    <a:close/>
                  </a:path>
                </a:pathLst>
              </a:custGeom>
              <a:solidFill>
                <a:srgbClr val="000000"/>
              </a:solidFill>
              <a:ln w="9525">
                <a:noFill/>
                <a:round/>
              </a:ln>
            </p:spPr>
            <p:txBody>
              <a:bodyPr/>
              <a:lstStyle/>
              <a:p>
                <a:endParaRPr lang="zh-CN" altLang="en-US"/>
              </a:p>
            </p:txBody>
          </p:sp>
          <p:sp>
            <p:nvSpPr>
              <p:cNvPr id="17476" name="Freeform 794"/>
              <p:cNvSpPr/>
              <p:nvPr/>
            </p:nvSpPr>
            <p:spPr bwMode="auto">
              <a:xfrm>
                <a:off x="3639" y="2191"/>
                <a:ext cx="69" cy="69"/>
              </a:xfrm>
              <a:custGeom>
                <a:avLst/>
                <a:gdLst>
                  <a:gd name="T0" fmla="*/ 0 w 137"/>
                  <a:gd name="T1" fmla="*/ 0 h 139"/>
                  <a:gd name="T2" fmla="*/ 0 w 137"/>
                  <a:gd name="T3" fmla="*/ 0 h 139"/>
                  <a:gd name="T4" fmla="*/ 1 w 137"/>
                  <a:gd name="T5" fmla="*/ 0 h 139"/>
                  <a:gd name="T6" fmla="*/ 1 w 137"/>
                  <a:gd name="T7" fmla="*/ 0 h 139"/>
                  <a:gd name="T8" fmla="*/ 1 w 137"/>
                  <a:gd name="T9" fmla="*/ 0 h 139"/>
                  <a:gd name="T10" fmla="*/ 1 w 137"/>
                  <a:gd name="T11" fmla="*/ 0 h 139"/>
                  <a:gd name="T12" fmla="*/ 1 w 137"/>
                  <a:gd name="T13" fmla="*/ 0 h 139"/>
                  <a:gd name="T14" fmla="*/ 1 w 137"/>
                  <a:gd name="T15" fmla="*/ 0 h 139"/>
                  <a:gd name="T16" fmla="*/ 1 w 137"/>
                  <a:gd name="T17" fmla="*/ 0 h 139"/>
                  <a:gd name="T18" fmla="*/ 1 w 137"/>
                  <a:gd name="T19" fmla="*/ 0 h 139"/>
                  <a:gd name="T20" fmla="*/ 1 w 137"/>
                  <a:gd name="T21" fmla="*/ 0 h 139"/>
                  <a:gd name="T22" fmla="*/ 1 w 137"/>
                  <a:gd name="T23" fmla="*/ 0 h 139"/>
                  <a:gd name="T24" fmla="*/ 1 w 137"/>
                  <a:gd name="T25" fmla="*/ 0 h 139"/>
                  <a:gd name="T26" fmla="*/ 1 w 137"/>
                  <a:gd name="T27" fmla="*/ 0 h 139"/>
                  <a:gd name="T28" fmla="*/ 1 w 137"/>
                  <a:gd name="T29" fmla="*/ 0 h 139"/>
                  <a:gd name="T30" fmla="*/ 1 w 137"/>
                  <a:gd name="T31" fmla="*/ 0 h 139"/>
                  <a:gd name="T32" fmla="*/ 1 w 137"/>
                  <a:gd name="T33" fmla="*/ 0 h 139"/>
                  <a:gd name="T34" fmla="*/ 1 w 137"/>
                  <a:gd name="T35" fmla="*/ 0 h 139"/>
                  <a:gd name="T36" fmla="*/ 0 w 137"/>
                  <a:gd name="T37" fmla="*/ 0 h 139"/>
                  <a:gd name="T38" fmla="*/ 0 w 137"/>
                  <a:gd name="T39" fmla="*/ 0 h 139"/>
                  <a:gd name="T40" fmla="*/ 0 w 137"/>
                  <a:gd name="T41" fmla="*/ 0 h 1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7"/>
                  <a:gd name="T64" fmla="*/ 0 h 139"/>
                  <a:gd name="T65" fmla="*/ 137 w 137"/>
                  <a:gd name="T66" fmla="*/ 139 h 1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7" h="139">
                    <a:moveTo>
                      <a:pt x="0" y="139"/>
                    </a:moveTo>
                    <a:lnTo>
                      <a:pt x="0" y="139"/>
                    </a:lnTo>
                    <a:lnTo>
                      <a:pt x="28" y="137"/>
                    </a:lnTo>
                    <a:lnTo>
                      <a:pt x="54" y="129"/>
                    </a:lnTo>
                    <a:lnTo>
                      <a:pt x="77" y="115"/>
                    </a:lnTo>
                    <a:lnTo>
                      <a:pt x="97" y="99"/>
                    </a:lnTo>
                    <a:lnTo>
                      <a:pt x="113" y="78"/>
                    </a:lnTo>
                    <a:lnTo>
                      <a:pt x="127" y="55"/>
                    </a:lnTo>
                    <a:lnTo>
                      <a:pt x="135" y="29"/>
                    </a:lnTo>
                    <a:lnTo>
                      <a:pt x="137" y="0"/>
                    </a:lnTo>
                    <a:lnTo>
                      <a:pt x="128" y="0"/>
                    </a:lnTo>
                    <a:lnTo>
                      <a:pt x="126" y="27"/>
                    </a:lnTo>
                    <a:lnTo>
                      <a:pt x="118" y="51"/>
                    </a:lnTo>
                    <a:lnTo>
                      <a:pt x="106" y="74"/>
                    </a:lnTo>
                    <a:lnTo>
                      <a:pt x="90" y="92"/>
                    </a:lnTo>
                    <a:lnTo>
                      <a:pt x="72" y="108"/>
                    </a:lnTo>
                    <a:lnTo>
                      <a:pt x="49" y="120"/>
                    </a:lnTo>
                    <a:lnTo>
                      <a:pt x="25" y="128"/>
                    </a:lnTo>
                    <a:lnTo>
                      <a:pt x="0" y="130"/>
                    </a:lnTo>
                    <a:lnTo>
                      <a:pt x="0" y="139"/>
                    </a:lnTo>
                    <a:close/>
                  </a:path>
                </a:pathLst>
              </a:custGeom>
              <a:solidFill>
                <a:srgbClr val="000000"/>
              </a:solidFill>
              <a:ln w="9525">
                <a:noFill/>
                <a:round/>
              </a:ln>
            </p:spPr>
            <p:txBody>
              <a:bodyPr/>
              <a:lstStyle/>
              <a:p>
                <a:endParaRPr lang="zh-CN" altLang="en-US"/>
              </a:p>
            </p:txBody>
          </p:sp>
          <p:sp>
            <p:nvSpPr>
              <p:cNvPr id="17477" name="Freeform 795"/>
              <p:cNvSpPr/>
              <p:nvPr/>
            </p:nvSpPr>
            <p:spPr bwMode="auto">
              <a:xfrm>
                <a:off x="3571" y="2191"/>
                <a:ext cx="68" cy="69"/>
              </a:xfrm>
              <a:custGeom>
                <a:avLst/>
                <a:gdLst>
                  <a:gd name="T0" fmla="*/ 0 w 136"/>
                  <a:gd name="T1" fmla="*/ 0 h 139"/>
                  <a:gd name="T2" fmla="*/ 0 w 136"/>
                  <a:gd name="T3" fmla="*/ 0 h 139"/>
                  <a:gd name="T4" fmla="*/ 1 w 136"/>
                  <a:gd name="T5" fmla="*/ 0 h 139"/>
                  <a:gd name="T6" fmla="*/ 1 w 136"/>
                  <a:gd name="T7" fmla="*/ 0 h 139"/>
                  <a:gd name="T8" fmla="*/ 1 w 136"/>
                  <a:gd name="T9" fmla="*/ 0 h 139"/>
                  <a:gd name="T10" fmla="*/ 1 w 136"/>
                  <a:gd name="T11" fmla="*/ 0 h 139"/>
                  <a:gd name="T12" fmla="*/ 1 w 136"/>
                  <a:gd name="T13" fmla="*/ 0 h 139"/>
                  <a:gd name="T14" fmla="*/ 1 w 136"/>
                  <a:gd name="T15" fmla="*/ 0 h 139"/>
                  <a:gd name="T16" fmla="*/ 1 w 136"/>
                  <a:gd name="T17" fmla="*/ 0 h 139"/>
                  <a:gd name="T18" fmla="*/ 1 w 136"/>
                  <a:gd name="T19" fmla="*/ 0 h 139"/>
                  <a:gd name="T20" fmla="*/ 1 w 136"/>
                  <a:gd name="T21" fmla="*/ 0 h 139"/>
                  <a:gd name="T22" fmla="*/ 1 w 136"/>
                  <a:gd name="T23" fmla="*/ 0 h 139"/>
                  <a:gd name="T24" fmla="*/ 1 w 136"/>
                  <a:gd name="T25" fmla="*/ 0 h 139"/>
                  <a:gd name="T26" fmla="*/ 1 w 136"/>
                  <a:gd name="T27" fmla="*/ 0 h 139"/>
                  <a:gd name="T28" fmla="*/ 1 w 136"/>
                  <a:gd name="T29" fmla="*/ 0 h 139"/>
                  <a:gd name="T30" fmla="*/ 1 w 136"/>
                  <a:gd name="T31" fmla="*/ 0 h 139"/>
                  <a:gd name="T32" fmla="*/ 1 w 136"/>
                  <a:gd name="T33" fmla="*/ 0 h 139"/>
                  <a:gd name="T34" fmla="*/ 1 w 136"/>
                  <a:gd name="T35" fmla="*/ 0 h 139"/>
                  <a:gd name="T36" fmla="*/ 1 w 136"/>
                  <a:gd name="T37" fmla="*/ 0 h 139"/>
                  <a:gd name="T38" fmla="*/ 1 w 136"/>
                  <a:gd name="T39" fmla="*/ 0 h 139"/>
                  <a:gd name="T40" fmla="*/ 0 w 136"/>
                  <a:gd name="T41" fmla="*/ 0 h 1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6"/>
                  <a:gd name="T64" fmla="*/ 0 h 139"/>
                  <a:gd name="T65" fmla="*/ 136 w 136"/>
                  <a:gd name="T66" fmla="*/ 139 h 1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6" h="139">
                    <a:moveTo>
                      <a:pt x="0" y="0"/>
                    </a:moveTo>
                    <a:lnTo>
                      <a:pt x="0" y="0"/>
                    </a:lnTo>
                    <a:lnTo>
                      <a:pt x="2" y="29"/>
                    </a:lnTo>
                    <a:lnTo>
                      <a:pt x="10" y="55"/>
                    </a:lnTo>
                    <a:lnTo>
                      <a:pt x="24" y="78"/>
                    </a:lnTo>
                    <a:lnTo>
                      <a:pt x="40" y="99"/>
                    </a:lnTo>
                    <a:lnTo>
                      <a:pt x="60" y="115"/>
                    </a:lnTo>
                    <a:lnTo>
                      <a:pt x="82" y="129"/>
                    </a:lnTo>
                    <a:lnTo>
                      <a:pt x="108" y="137"/>
                    </a:lnTo>
                    <a:lnTo>
                      <a:pt x="136" y="139"/>
                    </a:lnTo>
                    <a:lnTo>
                      <a:pt x="136" y="130"/>
                    </a:lnTo>
                    <a:lnTo>
                      <a:pt x="110" y="128"/>
                    </a:lnTo>
                    <a:lnTo>
                      <a:pt x="86" y="120"/>
                    </a:lnTo>
                    <a:lnTo>
                      <a:pt x="65" y="108"/>
                    </a:lnTo>
                    <a:lnTo>
                      <a:pt x="46" y="92"/>
                    </a:lnTo>
                    <a:lnTo>
                      <a:pt x="30" y="74"/>
                    </a:lnTo>
                    <a:lnTo>
                      <a:pt x="19" y="51"/>
                    </a:lnTo>
                    <a:lnTo>
                      <a:pt x="11" y="27"/>
                    </a:lnTo>
                    <a:lnTo>
                      <a:pt x="9" y="0"/>
                    </a:lnTo>
                    <a:lnTo>
                      <a:pt x="0" y="0"/>
                    </a:lnTo>
                    <a:close/>
                  </a:path>
                </a:pathLst>
              </a:custGeom>
              <a:solidFill>
                <a:srgbClr val="000000"/>
              </a:solidFill>
              <a:ln w="9525">
                <a:noFill/>
                <a:round/>
              </a:ln>
            </p:spPr>
            <p:txBody>
              <a:bodyPr/>
              <a:lstStyle/>
              <a:p>
                <a:endParaRPr lang="zh-CN" altLang="en-US"/>
              </a:p>
            </p:txBody>
          </p:sp>
          <p:sp>
            <p:nvSpPr>
              <p:cNvPr id="17478" name="Freeform 796"/>
              <p:cNvSpPr/>
              <p:nvPr/>
            </p:nvSpPr>
            <p:spPr bwMode="auto">
              <a:xfrm>
                <a:off x="3571" y="2121"/>
                <a:ext cx="68" cy="70"/>
              </a:xfrm>
              <a:custGeom>
                <a:avLst/>
                <a:gdLst>
                  <a:gd name="T0" fmla="*/ 1 w 136"/>
                  <a:gd name="T1" fmla="*/ 0 h 139"/>
                  <a:gd name="T2" fmla="*/ 1 w 136"/>
                  <a:gd name="T3" fmla="*/ 0 h 139"/>
                  <a:gd name="T4" fmla="*/ 1 w 136"/>
                  <a:gd name="T5" fmla="*/ 1 h 139"/>
                  <a:gd name="T6" fmla="*/ 1 w 136"/>
                  <a:gd name="T7" fmla="*/ 1 h 139"/>
                  <a:gd name="T8" fmla="*/ 1 w 136"/>
                  <a:gd name="T9" fmla="*/ 1 h 139"/>
                  <a:gd name="T10" fmla="*/ 1 w 136"/>
                  <a:gd name="T11" fmla="*/ 1 h 139"/>
                  <a:gd name="T12" fmla="*/ 1 w 136"/>
                  <a:gd name="T13" fmla="*/ 1 h 139"/>
                  <a:gd name="T14" fmla="*/ 1 w 136"/>
                  <a:gd name="T15" fmla="*/ 1 h 139"/>
                  <a:gd name="T16" fmla="*/ 1 w 136"/>
                  <a:gd name="T17" fmla="*/ 1 h 139"/>
                  <a:gd name="T18" fmla="*/ 0 w 136"/>
                  <a:gd name="T19" fmla="*/ 1 h 139"/>
                  <a:gd name="T20" fmla="*/ 1 w 136"/>
                  <a:gd name="T21" fmla="*/ 1 h 139"/>
                  <a:gd name="T22" fmla="*/ 1 w 136"/>
                  <a:gd name="T23" fmla="*/ 1 h 139"/>
                  <a:gd name="T24" fmla="*/ 1 w 136"/>
                  <a:gd name="T25" fmla="*/ 1 h 139"/>
                  <a:gd name="T26" fmla="*/ 1 w 136"/>
                  <a:gd name="T27" fmla="*/ 1 h 139"/>
                  <a:gd name="T28" fmla="*/ 1 w 136"/>
                  <a:gd name="T29" fmla="*/ 1 h 139"/>
                  <a:gd name="T30" fmla="*/ 1 w 136"/>
                  <a:gd name="T31" fmla="*/ 1 h 139"/>
                  <a:gd name="T32" fmla="*/ 1 w 136"/>
                  <a:gd name="T33" fmla="*/ 1 h 139"/>
                  <a:gd name="T34" fmla="*/ 1 w 136"/>
                  <a:gd name="T35" fmla="*/ 1 h 139"/>
                  <a:gd name="T36" fmla="*/ 1 w 136"/>
                  <a:gd name="T37" fmla="*/ 1 h 139"/>
                  <a:gd name="T38" fmla="*/ 1 w 136"/>
                  <a:gd name="T39" fmla="*/ 1 h 139"/>
                  <a:gd name="T40" fmla="*/ 1 w 136"/>
                  <a:gd name="T41" fmla="*/ 0 h 1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6"/>
                  <a:gd name="T64" fmla="*/ 0 h 139"/>
                  <a:gd name="T65" fmla="*/ 136 w 136"/>
                  <a:gd name="T66" fmla="*/ 139 h 1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6" h="139">
                    <a:moveTo>
                      <a:pt x="136" y="0"/>
                    </a:moveTo>
                    <a:lnTo>
                      <a:pt x="136" y="0"/>
                    </a:lnTo>
                    <a:lnTo>
                      <a:pt x="108" y="2"/>
                    </a:lnTo>
                    <a:lnTo>
                      <a:pt x="82" y="10"/>
                    </a:lnTo>
                    <a:lnTo>
                      <a:pt x="60" y="24"/>
                    </a:lnTo>
                    <a:lnTo>
                      <a:pt x="40" y="40"/>
                    </a:lnTo>
                    <a:lnTo>
                      <a:pt x="24" y="61"/>
                    </a:lnTo>
                    <a:lnTo>
                      <a:pt x="10" y="84"/>
                    </a:lnTo>
                    <a:lnTo>
                      <a:pt x="2" y="110"/>
                    </a:lnTo>
                    <a:lnTo>
                      <a:pt x="0" y="139"/>
                    </a:lnTo>
                    <a:lnTo>
                      <a:pt x="9" y="139"/>
                    </a:lnTo>
                    <a:lnTo>
                      <a:pt x="11" y="113"/>
                    </a:lnTo>
                    <a:lnTo>
                      <a:pt x="19" y="88"/>
                    </a:lnTo>
                    <a:lnTo>
                      <a:pt x="30" y="65"/>
                    </a:lnTo>
                    <a:lnTo>
                      <a:pt x="46" y="47"/>
                    </a:lnTo>
                    <a:lnTo>
                      <a:pt x="65" y="31"/>
                    </a:lnTo>
                    <a:lnTo>
                      <a:pt x="86" y="19"/>
                    </a:lnTo>
                    <a:lnTo>
                      <a:pt x="110" y="11"/>
                    </a:lnTo>
                    <a:lnTo>
                      <a:pt x="136" y="9"/>
                    </a:lnTo>
                    <a:lnTo>
                      <a:pt x="136" y="0"/>
                    </a:lnTo>
                    <a:close/>
                  </a:path>
                </a:pathLst>
              </a:custGeom>
              <a:solidFill>
                <a:srgbClr val="000000"/>
              </a:solidFill>
              <a:ln w="9525">
                <a:noFill/>
                <a:round/>
              </a:ln>
            </p:spPr>
            <p:txBody>
              <a:bodyPr/>
              <a:lstStyle/>
              <a:p>
                <a:endParaRPr lang="zh-CN" altLang="en-US"/>
              </a:p>
            </p:txBody>
          </p:sp>
          <p:sp>
            <p:nvSpPr>
              <p:cNvPr id="17479" name="Freeform 797"/>
              <p:cNvSpPr/>
              <p:nvPr/>
            </p:nvSpPr>
            <p:spPr bwMode="auto">
              <a:xfrm>
                <a:off x="3639" y="2145"/>
                <a:ext cx="45" cy="46"/>
              </a:xfrm>
              <a:custGeom>
                <a:avLst/>
                <a:gdLst>
                  <a:gd name="T0" fmla="*/ 1 w 89"/>
                  <a:gd name="T1" fmla="*/ 1 h 92"/>
                  <a:gd name="T2" fmla="*/ 1 w 89"/>
                  <a:gd name="T3" fmla="*/ 1 h 92"/>
                  <a:gd name="T4" fmla="*/ 1 w 89"/>
                  <a:gd name="T5" fmla="*/ 1 h 92"/>
                  <a:gd name="T6" fmla="*/ 1 w 89"/>
                  <a:gd name="T7" fmla="*/ 1 h 92"/>
                  <a:gd name="T8" fmla="*/ 1 w 89"/>
                  <a:gd name="T9" fmla="*/ 1 h 92"/>
                  <a:gd name="T10" fmla="*/ 1 w 89"/>
                  <a:gd name="T11" fmla="*/ 1 h 92"/>
                  <a:gd name="T12" fmla="*/ 1 w 89"/>
                  <a:gd name="T13" fmla="*/ 1 h 92"/>
                  <a:gd name="T14" fmla="*/ 1 w 89"/>
                  <a:gd name="T15" fmla="*/ 1 h 92"/>
                  <a:gd name="T16" fmla="*/ 1 w 89"/>
                  <a:gd name="T17" fmla="*/ 1 h 92"/>
                  <a:gd name="T18" fmla="*/ 0 w 89"/>
                  <a:gd name="T19" fmla="*/ 0 h 92"/>
                  <a:gd name="T20" fmla="*/ 0 w 89"/>
                  <a:gd name="T21" fmla="*/ 1 h 92"/>
                  <a:gd name="T22" fmla="*/ 1 w 89"/>
                  <a:gd name="T23" fmla="*/ 1 h 92"/>
                  <a:gd name="T24" fmla="*/ 1 w 89"/>
                  <a:gd name="T25" fmla="*/ 1 h 92"/>
                  <a:gd name="T26" fmla="*/ 1 w 89"/>
                  <a:gd name="T27" fmla="*/ 1 h 92"/>
                  <a:gd name="T28" fmla="*/ 1 w 89"/>
                  <a:gd name="T29" fmla="*/ 1 h 92"/>
                  <a:gd name="T30" fmla="*/ 1 w 89"/>
                  <a:gd name="T31" fmla="*/ 1 h 92"/>
                  <a:gd name="T32" fmla="*/ 1 w 89"/>
                  <a:gd name="T33" fmla="*/ 1 h 92"/>
                  <a:gd name="T34" fmla="*/ 1 w 89"/>
                  <a:gd name="T35" fmla="*/ 1 h 92"/>
                  <a:gd name="T36" fmla="*/ 1 w 89"/>
                  <a:gd name="T37" fmla="*/ 1 h 92"/>
                  <a:gd name="T38" fmla="*/ 1 w 89"/>
                  <a:gd name="T39" fmla="*/ 1 h 92"/>
                  <a:gd name="T40" fmla="*/ 1 w 89"/>
                  <a:gd name="T41" fmla="*/ 1 h 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92"/>
                  <a:gd name="T65" fmla="*/ 89 w 89"/>
                  <a:gd name="T66" fmla="*/ 92 h 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92">
                    <a:moveTo>
                      <a:pt x="89" y="92"/>
                    </a:moveTo>
                    <a:lnTo>
                      <a:pt x="89" y="92"/>
                    </a:lnTo>
                    <a:lnTo>
                      <a:pt x="88" y="73"/>
                    </a:lnTo>
                    <a:lnTo>
                      <a:pt x="82" y="56"/>
                    </a:lnTo>
                    <a:lnTo>
                      <a:pt x="75" y="40"/>
                    </a:lnTo>
                    <a:lnTo>
                      <a:pt x="64" y="27"/>
                    </a:lnTo>
                    <a:lnTo>
                      <a:pt x="51" y="16"/>
                    </a:lnTo>
                    <a:lnTo>
                      <a:pt x="35" y="7"/>
                    </a:lnTo>
                    <a:lnTo>
                      <a:pt x="19" y="2"/>
                    </a:lnTo>
                    <a:lnTo>
                      <a:pt x="0" y="0"/>
                    </a:lnTo>
                    <a:lnTo>
                      <a:pt x="0" y="9"/>
                    </a:lnTo>
                    <a:lnTo>
                      <a:pt x="16" y="12"/>
                    </a:lnTo>
                    <a:lnTo>
                      <a:pt x="32" y="16"/>
                    </a:lnTo>
                    <a:lnTo>
                      <a:pt x="46" y="23"/>
                    </a:lnTo>
                    <a:lnTo>
                      <a:pt x="57" y="33"/>
                    </a:lnTo>
                    <a:lnTo>
                      <a:pt x="68" y="45"/>
                    </a:lnTo>
                    <a:lnTo>
                      <a:pt x="73" y="59"/>
                    </a:lnTo>
                    <a:lnTo>
                      <a:pt x="79" y="75"/>
                    </a:lnTo>
                    <a:lnTo>
                      <a:pt x="80" y="92"/>
                    </a:lnTo>
                    <a:lnTo>
                      <a:pt x="89" y="92"/>
                    </a:lnTo>
                    <a:close/>
                  </a:path>
                </a:pathLst>
              </a:custGeom>
              <a:solidFill>
                <a:srgbClr val="000000"/>
              </a:solidFill>
              <a:ln w="9525">
                <a:noFill/>
                <a:round/>
              </a:ln>
            </p:spPr>
            <p:txBody>
              <a:bodyPr/>
              <a:lstStyle/>
              <a:p>
                <a:endParaRPr lang="zh-CN" altLang="en-US"/>
              </a:p>
            </p:txBody>
          </p:sp>
          <p:sp>
            <p:nvSpPr>
              <p:cNvPr id="17480" name="Freeform 798"/>
              <p:cNvSpPr/>
              <p:nvPr/>
            </p:nvSpPr>
            <p:spPr bwMode="auto">
              <a:xfrm>
                <a:off x="3639" y="2191"/>
                <a:ext cx="45" cy="46"/>
              </a:xfrm>
              <a:custGeom>
                <a:avLst/>
                <a:gdLst>
                  <a:gd name="T0" fmla="*/ 0 w 89"/>
                  <a:gd name="T1" fmla="*/ 1 h 92"/>
                  <a:gd name="T2" fmla="*/ 0 w 89"/>
                  <a:gd name="T3" fmla="*/ 1 h 92"/>
                  <a:gd name="T4" fmla="*/ 1 w 89"/>
                  <a:gd name="T5" fmla="*/ 1 h 92"/>
                  <a:gd name="T6" fmla="*/ 1 w 89"/>
                  <a:gd name="T7" fmla="*/ 1 h 92"/>
                  <a:gd name="T8" fmla="*/ 1 w 89"/>
                  <a:gd name="T9" fmla="*/ 1 h 92"/>
                  <a:gd name="T10" fmla="*/ 1 w 89"/>
                  <a:gd name="T11" fmla="*/ 1 h 92"/>
                  <a:gd name="T12" fmla="*/ 1 w 89"/>
                  <a:gd name="T13" fmla="*/ 1 h 92"/>
                  <a:gd name="T14" fmla="*/ 1 w 89"/>
                  <a:gd name="T15" fmla="*/ 1 h 92"/>
                  <a:gd name="T16" fmla="*/ 1 w 89"/>
                  <a:gd name="T17" fmla="*/ 1 h 92"/>
                  <a:gd name="T18" fmla="*/ 1 w 89"/>
                  <a:gd name="T19" fmla="*/ 0 h 92"/>
                  <a:gd name="T20" fmla="*/ 1 w 89"/>
                  <a:gd name="T21" fmla="*/ 0 h 92"/>
                  <a:gd name="T22" fmla="*/ 1 w 89"/>
                  <a:gd name="T23" fmla="*/ 1 h 92"/>
                  <a:gd name="T24" fmla="*/ 1 w 89"/>
                  <a:gd name="T25" fmla="*/ 1 h 92"/>
                  <a:gd name="T26" fmla="*/ 1 w 89"/>
                  <a:gd name="T27" fmla="*/ 1 h 92"/>
                  <a:gd name="T28" fmla="*/ 1 w 89"/>
                  <a:gd name="T29" fmla="*/ 1 h 92"/>
                  <a:gd name="T30" fmla="*/ 1 w 89"/>
                  <a:gd name="T31" fmla="*/ 1 h 92"/>
                  <a:gd name="T32" fmla="*/ 1 w 89"/>
                  <a:gd name="T33" fmla="*/ 1 h 92"/>
                  <a:gd name="T34" fmla="*/ 1 w 89"/>
                  <a:gd name="T35" fmla="*/ 1 h 92"/>
                  <a:gd name="T36" fmla="*/ 0 w 89"/>
                  <a:gd name="T37" fmla="*/ 1 h 92"/>
                  <a:gd name="T38" fmla="*/ 0 w 89"/>
                  <a:gd name="T39" fmla="*/ 1 h 92"/>
                  <a:gd name="T40" fmla="*/ 0 w 89"/>
                  <a:gd name="T41" fmla="*/ 1 h 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92"/>
                  <a:gd name="T65" fmla="*/ 89 w 89"/>
                  <a:gd name="T66" fmla="*/ 92 h 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92">
                    <a:moveTo>
                      <a:pt x="0" y="92"/>
                    </a:moveTo>
                    <a:lnTo>
                      <a:pt x="0" y="92"/>
                    </a:lnTo>
                    <a:lnTo>
                      <a:pt x="19" y="90"/>
                    </a:lnTo>
                    <a:lnTo>
                      <a:pt x="35" y="85"/>
                    </a:lnTo>
                    <a:lnTo>
                      <a:pt x="51" y="76"/>
                    </a:lnTo>
                    <a:lnTo>
                      <a:pt x="64" y="66"/>
                    </a:lnTo>
                    <a:lnTo>
                      <a:pt x="75" y="52"/>
                    </a:lnTo>
                    <a:lnTo>
                      <a:pt x="82" y="36"/>
                    </a:lnTo>
                    <a:lnTo>
                      <a:pt x="88" y="18"/>
                    </a:lnTo>
                    <a:lnTo>
                      <a:pt x="89" y="0"/>
                    </a:lnTo>
                    <a:lnTo>
                      <a:pt x="80" y="0"/>
                    </a:lnTo>
                    <a:lnTo>
                      <a:pt x="79" y="16"/>
                    </a:lnTo>
                    <a:lnTo>
                      <a:pt x="73" y="33"/>
                    </a:lnTo>
                    <a:lnTo>
                      <a:pt x="68" y="47"/>
                    </a:lnTo>
                    <a:lnTo>
                      <a:pt x="57" y="59"/>
                    </a:lnTo>
                    <a:lnTo>
                      <a:pt x="46" y="69"/>
                    </a:lnTo>
                    <a:lnTo>
                      <a:pt x="32" y="76"/>
                    </a:lnTo>
                    <a:lnTo>
                      <a:pt x="16" y="81"/>
                    </a:lnTo>
                    <a:lnTo>
                      <a:pt x="0" y="83"/>
                    </a:lnTo>
                    <a:lnTo>
                      <a:pt x="0" y="92"/>
                    </a:lnTo>
                    <a:close/>
                  </a:path>
                </a:pathLst>
              </a:custGeom>
              <a:solidFill>
                <a:srgbClr val="000000"/>
              </a:solidFill>
              <a:ln w="9525">
                <a:noFill/>
                <a:round/>
              </a:ln>
            </p:spPr>
            <p:txBody>
              <a:bodyPr/>
              <a:lstStyle/>
              <a:p>
                <a:endParaRPr lang="zh-CN" altLang="en-US"/>
              </a:p>
            </p:txBody>
          </p:sp>
          <p:sp>
            <p:nvSpPr>
              <p:cNvPr id="17481" name="Freeform 799"/>
              <p:cNvSpPr/>
              <p:nvPr/>
            </p:nvSpPr>
            <p:spPr bwMode="auto">
              <a:xfrm>
                <a:off x="3594" y="2191"/>
                <a:ext cx="45" cy="46"/>
              </a:xfrm>
              <a:custGeom>
                <a:avLst/>
                <a:gdLst>
                  <a:gd name="T0" fmla="*/ 0 w 91"/>
                  <a:gd name="T1" fmla="*/ 0 h 92"/>
                  <a:gd name="T2" fmla="*/ 0 w 91"/>
                  <a:gd name="T3" fmla="*/ 0 h 92"/>
                  <a:gd name="T4" fmla="*/ 0 w 91"/>
                  <a:gd name="T5" fmla="*/ 1 h 92"/>
                  <a:gd name="T6" fmla="*/ 0 w 91"/>
                  <a:gd name="T7" fmla="*/ 1 h 92"/>
                  <a:gd name="T8" fmla="*/ 0 w 91"/>
                  <a:gd name="T9" fmla="*/ 1 h 92"/>
                  <a:gd name="T10" fmla="*/ 0 w 91"/>
                  <a:gd name="T11" fmla="*/ 1 h 92"/>
                  <a:gd name="T12" fmla="*/ 0 w 91"/>
                  <a:gd name="T13" fmla="*/ 1 h 92"/>
                  <a:gd name="T14" fmla="*/ 0 w 91"/>
                  <a:gd name="T15" fmla="*/ 1 h 92"/>
                  <a:gd name="T16" fmla="*/ 0 w 91"/>
                  <a:gd name="T17" fmla="*/ 1 h 92"/>
                  <a:gd name="T18" fmla="*/ 0 w 91"/>
                  <a:gd name="T19" fmla="*/ 1 h 92"/>
                  <a:gd name="T20" fmla="*/ 0 w 91"/>
                  <a:gd name="T21" fmla="*/ 1 h 92"/>
                  <a:gd name="T22" fmla="*/ 0 w 91"/>
                  <a:gd name="T23" fmla="*/ 1 h 92"/>
                  <a:gd name="T24" fmla="*/ 0 w 91"/>
                  <a:gd name="T25" fmla="*/ 1 h 92"/>
                  <a:gd name="T26" fmla="*/ 0 w 91"/>
                  <a:gd name="T27" fmla="*/ 1 h 92"/>
                  <a:gd name="T28" fmla="*/ 0 w 91"/>
                  <a:gd name="T29" fmla="*/ 1 h 92"/>
                  <a:gd name="T30" fmla="*/ 0 w 91"/>
                  <a:gd name="T31" fmla="*/ 1 h 92"/>
                  <a:gd name="T32" fmla="*/ 0 w 91"/>
                  <a:gd name="T33" fmla="*/ 1 h 92"/>
                  <a:gd name="T34" fmla="*/ 0 w 91"/>
                  <a:gd name="T35" fmla="*/ 1 h 92"/>
                  <a:gd name="T36" fmla="*/ 0 w 91"/>
                  <a:gd name="T37" fmla="*/ 0 h 92"/>
                  <a:gd name="T38" fmla="*/ 0 w 91"/>
                  <a:gd name="T39" fmla="*/ 0 h 92"/>
                  <a:gd name="T40" fmla="*/ 0 w 91"/>
                  <a:gd name="T41" fmla="*/ 0 h 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1"/>
                  <a:gd name="T64" fmla="*/ 0 h 92"/>
                  <a:gd name="T65" fmla="*/ 91 w 91"/>
                  <a:gd name="T66" fmla="*/ 92 h 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1" h="92">
                    <a:moveTo>
                      <a:pt x="0" y="0"/>
                    </a:moveTo>
                    <a:lnTo>
                      <a:pt x="0" y="0"/>
                    </a:lnTo>
                    <a:lnTo>
                      <a:pt x="3" y="18"/>
                    </a:lnTo>
                    <a:lnTo>
                      <a:pt x="7" y="36"/>
                    </a:lnTo>
                    <a:lnTo>
                      <a:pt x="16" y="52"/>
                    </a:lnTo>
                    <a:lnTo>
                      <a:pt x="26" y="66"/>
                    </a:lnTo>
                    <a:lnTo>
                      <a:pt x="40" y="76"/>
                    </a:lnTo>
                    <a:lnTo>
                      <a:pt x="56" y="85"/>
                    </a:lnTo>
                    <a:lnTo>
                      <a:pt x="73" y="90"/>
                    </a:lnTo>
                    <a:lnTo>
                      <a:pt x="91" y="92"/>
                    </a:lnTo>
                    <a:lnTo>
                      <a:pt x="91" y="83"/>
                    </a:lnTo>
                    <a:lnTo>
                      <a:pt x="75" y="81"/>
                    </a:lnTo>
                    <a:lnTo>
                      <a:pt x="58" y="76"/>
                    </a:lnTo>
                    <a:lnTo>
                      <a:pt x="45" y="69"/>
                    </a:lnTo>
                    <a:lnTo>
                      <a:pt x="33" y="59"/>
                    </a:lnTo>
                    <a:lnTo>
                      <a:pt x="23" y="47"/>
                    </a:lnTo>
                    <a:lnTo>
                      <a:pt x="16" y="33"/>
                    </a:lnTo>
                    <a:lnTo>
                      <a:pt x="12" y="16"/>
                    </a:lnTo>
                    <a:lnTo>
                      <a:pt x="9" y="0"/>
                    </a:lnTo>
                    <a:lnTo>
                      <a:pt x="0" y="0"/>
                    </a:lnTo>
                    <a:close/>
                  </a:path>
                </a:pathLst>
              </a:custGeom>
              <a:solidFill>
                <a:srgbClr val="000000"/>
              </a:solidFill>
              <a:ln w="9525">
                <a:noFill/>
                <a:round/>
              </a:ln>
            </p:spPr>
            <p:txBody>
              <a:bodyPr/>
              <a:lstStyle/>
              <a:p>
                <a:endParaRPr lang="zh-CN" altLang="en-US"/>
              </a:p>
            </p:txBody>
          </p:sp>
          <p:sp>
            <p:nvSpPr>
              <p:cNvPr id="17482" name="Freeform 800"/>
              <p:cNvSpPr/>
              <p:nvPr/>
            </p:nvSpPr>
            <p:spPr bwMode="auto">
              <a:xfrm>
                <a:off x="3594" y="2145"/>
                <a:ext cx="45" cy="46"/>
              </a:xfrm>
              <a:custGeom>
                <a:avLst/>
                <a:gdLst>
                  <a:gd name="T0" fmla="*/ 0 w 91"/>
                  <a:gd name="T1" fmla="*/ 0 h 92"/>
                  <a:gd name="T2" fmla="*/ 0 w 91"/>
                  <a:gd name="T3" fmla="*/ 0 h 92"/>
                  <a:gd name="T4" fmla="*/ 0 w 91"/>
                  <a:gd name="T5" fmla="*/ 1 h 92"/>
                  <a:gd name="T6" fmla="*/ 0 w 91"/>
                  <a:gd name="T7" fmla="*/ 1 h 92"/>
                  <a:gd name="T8" fmla="*/ 0 w 91"/>
                  <a:gd name="T9" fmla="*/ 1 h 92"/>
                  <a:gd name="T10" fmla="*/ 0 w 91"/>
                  <a:gd name="T11" fmla="*/ 1 h 92"/>
                  <a:gd name="T12" fmla="*/ 0 w 91"/>
                  <a:gd name="T13" fmla="*/ 1 h 92"/>
                  <a:gd name="T14" fmla="*/ 0 w 91"/>
                  <a:gd name="T15" fmla="*/ 1 h 92"/>
                  <a:gd name="T16" fmla="*/ 0 w 91"/>
                  <a:gd name="T17" fmla="*/ 1 h 92"/>
                  <a:gd name="T18" fmla="*/ 0 w 91"/>
                  <a:gd name="T19" fmla="*/ 1 h 92"/>
                  <a:gd name="T20" fmla="*/ 0 w 91"/>
                  <a:gd name="T21" fmla="*/ 1 h 92"/>
                  <a:gd name="T22" fmla="*/ 0 w 91"/>
                  <a:gd name="T23" fmla="*/ 1 h 92"/>
                  <a:gd name="T24" fmla="*/ 0 w 91"/>
                  <a:gd name="T25" fmla="*/ 1 h 92"/>
                  <a:gd name="T26" fmla="*/ 0 w 91"/>
                  <a:gd name="T27" fmla="*/ 1 h 92"/>
                  <a:gd name="T28" fmla="*/ 0 w 91"/>
                  <a:gd name="T29" fmla="*/ 1 h 92"/>
                  <a:gd name="T30" fmla="*/ 0 w 91"/>
                  <a:gd name="T31" fmla="*/ 1 h 92"/>
                  <a:gd name="T32" fmla="*/ 0 w 91"/>
                  <a:gd name="T33" fmla="*/ 1 h 92"/>
                  <a:gd name="T34" fmla="*/ 0 w 91"/>
                  <a:gd name="T35" fmla="*/ 1 h 92"/>
                  <a:gd name="T36" fmla="*/ 0 w 91"/>
                  <a:gd name="T37" fmla="*/ 1 h 92"/>
                  <a:gd name="T38" fmla="*/ 0 w 91"/>
                  <a:gd name="T39" fmla="*/ 1 h 92"/>
                  <a:gd name="T40" fmla="*/ 0 w 91"/>
                  <a:gd name="T41" fmla="*/ 0 h 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1"/>
                  <a:gd name="T64" fmla="*/ 0 h 92"/>
                  <a:gd name="T65" fmla="*/ 91 w 91"/>
                  <a:gd name="T66" fmla="*/ 92 h 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1" h="92">
                    <a:moveTo>
                      <a:pt x="91" y="0"/>
                    </a:moveTo>
                    <a:lnTo>
                      <a:pt x="91" y="0"/>
                    </a:lnTo>
                    <a:lnTo>
                      <a:pt x="73" y="2"/>
                    </a:lnTo>
                    <a:lnTo>
                      <a:pt x="56" y="7"/>
                    </a:lnTo>
                    <a:lnTo>
                      <a:pt x="40" y="16"/>
                    </a:lnTo>
                    <a:lnTo>
                      <a:pt x="26" y="27"/>
                    </a:lnTo>
                    <a:lnTo>
                      <a:pt x="16" y="40"/>
                    </a:lnTo>
                    <a:lnTo>
                      <a:pt x="7" y="56"/>
                    </a:lnTo>
                    <a:lnTo>
                      <a:pt x="3" y="73"/>
                    </a:lnTo>
                    <a:lnTo>
                      <a:pt x="0" y="92"/>
                    </a:lnTo>
                    <a:lnTo>
                      <a:pt x="9" y="92"/>
                    </a:lnTo>
                    <a:lnTo>
                      <a:pt x="12" y="75"/>
                    </a:lnTo>
                    <a:lnTo>
                      <a:pt x="16" y="59"/>
                    </a:lnTo>
                    <a:lnTo>
                      <a:pt x="23" y="45"/>
                    </a:lnTo>
                    <a:lnTo>
                      <a:pt x="33" y="33"/>
                    </a:lnTo>
                    <a:lnTo>
                      <a:pt x="45" y="23"/>
                    </a:lnTo>
                    <a:lnTo>
                      <a:pt x="58" y="16"/>
                    </a:lnTo>
                    <a:lnTo>
                      <a:pt x="75" y="12"/>
                    </a:lnTo>
                    <a:lnTo>
                      <a:pt x="91" y="9"/>
                    </a:lnTo>
                    <a:lnTo>
                      <a:pt x="91" y="0"/>
                    </a:lnTo>
                    <a:close/>
                  </a:path>
                </a:pathLst>
              </a:custGeom>
              <a:solidFill>
                <a:srgbClr val="000000"/>
              </a:solidFill>
              <a:ln w="9525">
                <a:noFill/>
                <a:round/>
              </a:ln>
            </p:spPr>
            <p:txBody>
              <a:bodyPr/>
              <a:lstStyle/>
              <a:p>
                <a:endParaRPr lang="zh-CN" altLang="en-US"/>
              </a:p>
            </p:txBody>
          </p:sp>
          <p:sp>
            <p:nvSpPr>
              <p:cNvPr id="17483" name="Freeform 801"/>
              <p:cNvSpPr/>
              <p:nvPr/>
            </p:nvSpPr>
            <p:spPr bwMode="auto">
              <a:xfrm>
                <a:off x="3643" y="2093"/>
                <a:ext cx="45" cy="74"/>
              </a:xfrm>
              <a:custGeom>
                <a:avLst/>
                <a:gdLst>
                  <a:gd name="T0" fmla="*/ 1 w 89"/>
                  <a:gd name="T1" fmla="*/ 1 h 148"/>
                  <a:gd name="T2" fmla="*/ 1 w 89"/>
                  <a:gd name="T3" fmla="*/ 1 h 148"/>
                  <a:gd name="T4" fmla="*/ 1 w 89"/>
                  <a:gd name="T5" fmla="*/ 1 h 148"/>
                  <a:gd name="T6" fmla="*/ 1 w 89"/>
                  <a:gd name="T7" fmla="*/ 0 h 148"/>
                  <a:gd name="T8" fmla="*/ 0 w 89"/>
                  <a:gd name="T9" fmla="*/ 1 h 148"/>
                  <a:gd name="T10" fmla="*/ 1 w 89"/>
                  <a:gd name="T11" fmla="*/ 1 h 148"/>
                  <a:gd name="T12" fmla="*/ 0 w 89"/>
                  <a:gd name="T13" fmla="*/ 1 h 148"/>
                  <a:gd name="T14" fmla="*/ 0 w 89"/>
                  <a:gd name="T15" fmla="*/ 1 h 148"/>
                  <a:gd name="T16" fmla="*/ 1 w 89"/>
                  <a:gd name="T17" fmla="*/ 1 h 148"/>
                  <a:gd name="T18" fmla="*/ 1 w 89"/>
                  <a:gd name="T19" fmla="*/ 1 h 148"/>
                  <a:gd name="T20" fmla="*/ 1 w 89"/>
                  <a:gd name="T21" fmla="*/ 1 h 148"/>
                  <a:gd name="T22" fmla="*/ 1 w 89"/>
                  <a:gd name="T23" fmla="*/ 1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9"/>
                  <a:gd name="T37" fmla="*/ 0 h 148"/>
                  <a:gd name="T38" fmla="*/ 89 w 89"/>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9" h="148">
                    <a:moveTo>
                      <a:pt x="5" y="147"/>
                    </a:moveTo>
                    <a:lnTo>
                      <a:pt x="25" y="141"/>
                    </a:lnTo>
                    <a:lnTo>
                      <a:pt x="89" y="11"/>
                    </a:lnTo>
                    <a:lnTo>
                      <a:pt x="64" y="0"/>
                    </a:lnTo>
                    <a:lnTo>
                      <a:pt x="0" y="130"/>
                    </a:lnTo>
                    <a:lnTo>
                      <a:pt x="21" y="124"/>
                    </a:lnTo>
                    <a:lnTo>
                      <a:pt x="0" y="130"/>
                    </a:lnTo>
                    <a:lnTo>
                      <a:pt x="0" y="140"/>
                    </a:lnTo>
                    <a:lnTo>
                      <a:pt x="8" y="147"/>
                    </a:lnTo>
                    <a:lnTo>
                      <a:pt x="17" y="148"/>
                    </a:lnTo>
                    <a:lnTo>
                      <a:pt x="25" y="141"/>
                    </a:lnTo>
                    <a:lnTo>
                      <a:pt x="5" y="147"/>
                    </a:lnTo>
                    <a:close/>
                  </a:path>
                </a:pathLst>
              </a:custGeom>
              <a:solidFill>
                <a:srgbClr val="000000"/>
              </a:solidFill>
              <a:ln w="9525">
                <a:noFill/>
                <a:round/>
              </a:ln>
            </p:spPr>
            <p:txBody>
              <a:bodyPr/>
              <a:lstStyle/>
              <a:p>
                <a:endParaRPr lang="zh-CN" altLang="en-US"/>
              </a:p>
            </p:txBody>
          </p:sp>
          <p:sp>
            <p:nvSpPr>
              <p:cNvPr id="17484" name="Freeform 802"/>
              <p:cNvSpPr/>
              <p:nvPr/>
            </p:nvSpPr>
            <p:spPr bwMode="auto">
              <a:xfrm>
                <a:off x="3635" y="2148"/>
                <a:ext cx="18" cy="18"/>
              </a:xfrm>
              <a:custGeom>
                <a:avLst/>
                <a:gdLst>
                  <a:gd name="T0" fmla="*/ 0 w 38"/>
                  <a:gd name="T1" fmla="*/ 0 h 37"/>
                  <a:gd name="T2" fmla="*/ 0 w 38"/>
                  <a:gd name="T3" fmla="*/ 0 h 37"/>
                  <a:gd name="T4" fmla="*/ 0 w 38"/>
                  <a:gd name="T5" fmla="*/ 0 h 37"/>
                  <a:gd name="T6" fmla="*/ 0 w 38"/>
                  <a:gd name="T7" fmla="*/ 0 h 37"/>
                  <a:gd name="T8" fmla="*/ 0 w 38"/>
                  <a:gd name="T9" fmla="*/ 0 h 37"/>
                  <a:gd name="T10" fmla="*/ 0 w 38"/>
                  <a:gd name="T11" fmla="*/ 0 h 37"/>
                  <a:gd name="T12" fmla="*/ 0 w 38"/>
                  <a:gd name="T13" fmla="*/ 0 h 37"/>
                  <a:gd name="T14" fmla="*/ 0 w 38"/>
                  <a:gd name="T15" fmla="*/ 0 h 37"/>
                  <a:gd name="T16" fmla="*/ 0 w 38"/>
                  <a:gd name="T17" fmla="*/ 0 h 37"/>
                  <a:gd name="T18" fmla="*/ 0 w 38"/>
                  <a:gd name="T19" fmla="*/ 0 h 37"/>
                  <a:gd name="T20" fmla="*/ 0 w 38"/>
                  <a:gd name="T21" fmla="*/ 0 h 37"/>
                  <a:gd name="T22" fmla="*/ 0 w 38"/>
                  <a:gd name="T23" fmla="*/ 0 h 37"/>
                  <a:gd name="T24" fmla="*/ 0 w 38"/>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37"/>
                  <a:gd name="T41" fmla="*/ 38 w 38"/>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37">
                    <a:moveTo>
                      <a:pt x="0" y="28"/>
                    </a:moveTo>
                    <a:lnTo>
                      <a:pt x="0" y="28"/>
                    </a:lnTo>
                    <a:lnTo>
                      <a:pt x="4" y="29"/>
                    </a:lnTo>
                    <a:lnTo>
                      <a:pt x="8" y="30"/>
                    </a:lnTo>
                    <a:lnTo>
                      <a:pt x="14" y="32"/>
                    </a:lnTo>
                    <a:lnTo>
                      <a:pt x="22" y="37"/>
                    </a:lnTo>
                    <a:lnTo>
                      <a:pt x="38" y="14"/>
                    </a:lnTo>
                    <a:lnTo>
                      <a:pt x="28" y="7"/>
                    </a:lnTo>
                    <a:lnTo>
                      <a:pt x="17" y="2"/>
                    </a:lnTo>
                    <a:lnTo>
                      <a:pt x="8" y="1"/>
                    </a:lnTo>
                    <a:lnTo>
                      <a:pt x="0" y="0"/>
                    </a:lnTo>
                    <a:lnTo>
                      <a:pt x="0" y="28"/>
                    </a:lnTo>
                    <a:close/>
                  </a:path>
                </a:pathLst>
              </a:custGeom>
              <a:solidFill>
                <a:srgbClr val="000000"/>
              </a:solidFill>
              <a:ln w="9525">
                <a:noFill/>
                <a:round/>
              </a:ln>
            </p:spPr>
            <p:txBody>
              <a:bodyPr/>
              <a:lstStyle/>
              <a:p>
                <a:endParaRPr lang="zh-CN" altLang="en-US"/>
              </a:p>
            </p:txBody>
          </p:sp>
          <p:sp>
            <p:nvSpPr>
              <p:cNvPr id="17485" name="Freeform 803"/>
              <p:cNvSpPr/>
              <p:nvPr/>
            </p:nvSpPr>
            <p:spPr bwMode="auto">
              <a:xfrm>
                <a:off x="3610" y="2148"/>
                <a:ext cx="25" cy="20"/>
              </a:xfrm>
              <a:custGeom>
                <a:avLst/>
                <a:gdLst>
                  <a:gd name="T0" fmla="*/ 1 w 49"/>
                  <a:gd name="T1" fmla="*/ 1 h 40"/>
                  <a:gd name="T2" fmla="*/ 1 w 49"/>
                  <a:gd name="T3" fmla="*/ 1 h 40"/>
                  <a:gd name="T4" fmla="*/ 1 w 49"/>
                  <a:gd name="T5" fmla="*/ 1 h 40"/>
                  <a:gd name="T6" fmla="*/ 1 w 49"/>
                  <a:gd name="T7" fmla="*/ 1 h 40"/>
                  <a:gd name="T8" fmla="*/ 1 w 49"/>
                  <a:gd name="T9" fmla="*/ 1 h 40"/>
                  <a:gd name="T10" fmla="*/ 1 w 49"/>
                  <a:gd name="T11" fmla="*/ 1 h 40"/>
                  <a:gd name="T12" fmla="*/ 1 w 49"/>
                  <a:gd name="T13" fmla="*/ 1 h 40"/>
                  <a:gd name="T14" fmla="*/ 1 w 49"/>
                  <a:gd name="T15" fmla="*/ 1 h 40"/>
                  <a:gd name="T16" fmla="*/ 1 w 49"/>
                  <a:gd name="T17" fmla="*/ 1 h 40"/>
                  <a:gd name="T18" fmla="*/ 1 w 49"/>
                  <a:gd name="T19" fmla="*/ 1 h 40"/>
                  <a:gd name="T20" fmla="*/ 1 w 49"/>
                  <a:gd name="T21" fmla="*/ 0 h 40"/>
                  <a:gd name="T22" fmla="*/ 1 w 49"/>
                  <a:gd name="T23" fmla="*/ 0 h 40"/>
                  <a:gd name="T24" fmla="*/ 1 w 49"/>
                  <a:gd name="T25" fmla="*/ 1 h 40"/>
                  <a:gd name="T26" fmla="*/ 1 w 49"/>
                  <a:gd name="T27" fmla="*/ 1 h 40"/>
                  <a:gd name="T28" fmla="*/ 1 w 49"/>
                  <a:gd name="T29" fmla="*/ 1 h 40"/>
                  <a:gd name="T30" fmla="*/ 1 w 49"/>
                  <a:gd name="T31" fmla="*/ 1 h 40"/>
                  <a:gd name="T32" fmla="*/ 1 w 49"/>
                  <a:gd name="T33" fmla="*/ 1 h 40"/>
                  <a:gd name="T34" fmla="*/ 1 w 49"/>
                  <a:gd name="T35" fmla="*/ 1 h 40"/>
                  <a:gd name="T36" fmla="*/ 1 w 49"/>
                  <a:gd name="T37" fmla="*/ 1 h 40"/>
                  <a:gd name="T38" fmla="*/ 1 w 49"/>
                  <a:gd name="T39" fmla="*/ 1 h 40"/>
                  <a:gd name="T40" fmla="*/ 1 w 49"/>
                  <a:gd name="T41" fmla="*/ 1 h 40"/>
                  <a:gd name="T42" fmla="*/ 1 w 49"/>
                  <a:gd name="T43" fmla="*/ 1 h 40"/>
                  <a:gd name="T44" fmla="*/ 0 w 49"/>
                  <a:gd name="T45" fmla="*/ 1 h 40"/>
                  <a:gd name="T46" fmla="*/ 0 w 49"/>
                  <a:gd name="T47" fmla="*/ 1 h 40"/>
                  <a:gd name="T48" fmla="*/ 1 w 49"/>
                  <a:gd name="T49" fmla="*/ 1 h 40"/>
                  <a:gd name="T50" fmla="*/ 1 w 49"/>
                  <a:gd name="T51" fmla="*/ 1 h 40"/>
                  <a:gd name="T52" fmla="*/ 1 w 49"/>
                  <a:gd name="T53" fmla="*/ 1 h 40"/>
                  <a:gd name="T54" fmla="*/ 1 w 49"/>
                  <a:gd name="T55" fmla="*/ 1 h 40"/>
                  <a:gd name="T56" fmla="*/ 1 w 49"/>
                  <a:gd name="T57" fmla="*/ 1 h 40"/>
                  <a:gd name="T58" fmla="*/ 1 w 49"/>
                  <a:gd name="T59" fmla="*/ 1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40"/>
                  <a:gd name="T92" fmla="*/ 49 w 49"/>
                  <a:gd name="T93" fmla="*/ 40 h 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40">
                    <a:moveTo>
                      <a:pt x="1" y="32"/>
                    </a:moveTo>
                    <a:lnTo>
                      <a:pt x="21" y="38"/>
                    </a:lnTo>
                    <a:lnTo>
                      <a:pt x="25" y="36"/>
                    </a:lnTo>
                    <a:lnTo>
                      <a:pt x="30" y="32"/>
                    </a:lnTo>
                    <a:lnTo>
                      <a:pt x="33" y="32"/>
                    </a:lnTo>
                    <a:lnTo>
                      <a:pt x="39" y="29"/>
                    </a:lnTo>
                    <a:lnTo>
                      <a:pt x="42" y="29"/>
                    </a:lnTo>
                    <a:lnTo>
                      <a:pt x="48" y="28"/>
                    </a:lnTo>
                    <a:lnTo>
                      <a:pt x="49" y="28"/>
                    </a:lnTo>
                    <a:lnTo>
                      <a:pt x="49" y="0"/>
                    </a:lnTo>
                    <a:lnTo>
                      <a:pt x="44" y="0"/>
                    </a:lnTo>
                    <a:lnTo>
                      <a:pt x="40" y="1"/>
                    </a:lnTo>
                    <a:lnTo>
                      <a:pt x="34" y="1"/>
                    </a:lnTo>
                    <a:lnTo>
                      <a:pt x="28" y="3"/>
                    </a:lnTo>
                    <a:lnTo>
                      <a:pt x="24" y="5"/>
                    </a:lnTo>
                    <a:lnTo>
                      <a:pt x="19" y="7"/>
                    </a:lnTo>
                    <a:lnTo>
                      <a:pt x="12" y="10"/>
                    </a:lnTo>
                    <a:lnTo>
                      <a:pt x="7" y="13"/>
                    </a:lnTo>
                    <a:lnTo>
                      <a:pt x="27" y="18"/>
                    </a:lnTo>
                    <a:lnTo>
                      <a:pt x="7" y="13"/>
                    </a:lnTo>
                    <a:lnTo>
                      <a:pt x="3" y="17"/>
                    </a:lnTo>
                    <a:lnTo>
                      <a:pt x="0" y="22"/>
                    </a:lnTo>
                    <a:lnTo>
                      <a:pt x="0" y="28"/>
                    </a:lnTo>
                    <a:lnTo>
                      <a:pt x="3" y="32"/>
                    </a:lnTo>
                    <a:lnTo>
                      <a:pt x="5" y="37"/>
                    </a:lnTo>
                    <a:lnTo>
                      <a:pt x="9" y="39"/>
                    </a:lnTo>
                    <a:lnTo>
                      <a:pt x="15" y="40"/>
                    </a:lnTo>
                    <a:lnTo>
                      <a:pt x="21" y="38"/>
                    </a:lnTo>
                    <a:lnTo>
                      <a:pt x="1" y="32"/>
                    </a:lnTo>
                    <a:close/>
                  </a:path>
                </a:pathLst>
              </a:custGeom>
              <a:solidFill>
                <a:srgbClr val="000000"/>
              </a:solidFill>
              <a:ln w="9525">
                <a:noFill/>
                <a:round/>
              </a:ln>
            </p:spPr>
            <p:txBody>
              <a:bodyPr/>
              <a:lstStyle/>
              <a:p>
                <a:endParaRPr lang="zh-CN" altLang="en-US"/>
              </a:p>
            </p:txBody>
          </p:sp>
          <p:sp>
            <p:nvSpPr>
              <p:cNvPr id="17486" name="Freeform 804"/>
              <p:cNvSpPr/>
              <p:nvPr/>
            </p:nvSpPr>
            <p:spPr bwMode="auto">
              <a:xfrm>
                <a:off x="3575" y="2092"/>
                <a:ext cx="48" cy="72"/>
              </a:xfrm>
              <a:custGeom>
                <a:avLst/>
                <a:gdLst>
                  <a:gd name="T0" fmla="*/ 0 w 97"/>
                  <a:gd name="T1" fmla="*/ 1 h 144"/>
                  <a:gd name="T2" fmla="*/ 0 w 97"/>
                  <a:gd name="T3" fmla="*/ 1 h 144"/>
                  <a:gd name="T4" fmla="*/ 0 w 97"/>
                  <a:gd name="T5" fmla="*/ 1 h 144"/>
                  <a:gd name="T6" fmla="*/ 0 w 97"/>
                  <a:gd name="T7" fmla="*/ 1 h 144"/>
                  <a:gd name="T8" fmla="*/ 0 w 97"/>
                  <a:gd name="T9" fmla="*/ 0 h 144"/>
                  <a:gd name="T10" fmla="*/ 0 w 97"/>
                  <a:gd name="T11" fmla="*/ 0 h 144"/>
                  <a:gd name="T12" fmla="*/ 0 w 97"/>
                  <a:gd name="T13" fmla="*/ 1 h 144"/>
                  <a:gd name="T14" fmla="*/ 0 60000 65536"/>
                  <a:gd name="T15" fmla="*/ 0 60000 65536"/>
                  <a:gd name="T16" fmla="*/ 0 60000 65536"/>
                  <a:gd name="T17" fmla="*/ 0 60000 65536"/>
                  <a:gd name="T18" fmla="*/ 0 60000 65536"/>
                  <a:gd name="T19" fmla="*/ 0 60000 65536"/>
                  <a:gd name="T20" fmla="*/ 0 60000 65536"/>
                  <a:gd name="T21" fmla="*/ 0 w 97"/>
                  <a:gd name="T22" fmla="*/ 0 h 144"/>
                  <a:gd name="T23" fmla="*/ 97 w 97"/>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144">
                    <a:moveTo>
                      <a:pt x="0" y="14"/>
                    </a:moveTo>
                    <a:lnTo>
                      <a:pt x="0" y="14"/>
                    </a:lnTo>
                    <a:lnTo>
                      <a:pt x="71" y="144"/>
                    </a:lnTo>
                    <a:lnTo>
                      <a:pt x="97" y="130"/>
                    </a:lnTo>
                    <a:lnTo>
                      <a:pt x="25" y="0"/>
                    </a:lnTo>
                    <a:lnTo>
                      <a:pt x="0" y="14"/>
                    </a:lnTo>
                    <a:close/>
                  </a:path>
                </a:pathLst>
              </a:custGeom>
              <a:solidFill>
                <a:srgbClr val="000000"/>
              </a:solidFill>
              <a:ln w="9525">
                <a:noFill/>
                <a:round/>
              </a:ln>
            </p:spPr>
            <p:txBody>
              <a:bodyPr/>
              <a:lstStyle/>
              <a:p>
                <a:endParaRPr lang="zh-CN" altLang="en-US"/>
              </a:p>
            </p:txBody>
          </p:sp>
          <p:sp>
            <p:nvSpPr>
              <p:cNvPr id="17487" name="Freeform 805"/>
              <p:cNvSpPr/>
              <p:nvPr/>
            </p:nvSpPr>
            <p:spPr bwMode="auto">
              <a:xfrm>
                <a:off x="3573" y="2060"/>
                <a:ext cx="117" cy="39"/>
              </a:xfrm>
              <a:custGeom>
                <a:avLst/>
                <a:gdLst>
                  <a:gd name="T0" fmla="*/ 0 w 235"/>
                  <a:gd name="T1" fmla="*/ 1 h 78"/>
                  <a:gd name="T2" fmla="*/ 0 w 235"/>
                  <a:gd name="T3" fmla="*/ 1 h 78"/>
                  <a:gd name="T4" fmla="*/ 0 w 235"/>
                  <a:gd name="T5" fmla="*/ 1 h 78"/>
                  <a:gd name="T6" fmla="*/ 0 w 235"/>
                  <a:gd name="T7" fmla="*/ 1 h 78"/>
                  <a:gd name="T8" fmla="*/ 0 w 235"/>
                  <a:gd name="T9" fmla="*/ 1 h 78"/>
                  <a:gd name="T10" fmla="*/ 0 w 235"/>
                  <a:gd name="T11" fmla="*/ 1 h 78"/>
                  <a:gd name="T12" fmla="*/ 0 w 235"/>
                  <a:gd name="T13" fmla="*/ 1 h 78"/>
                  <a:gd name="T14" fmla="*/ 0 w 235"/>
                  <a:gd name="T15" fmla="*/ 1 h 78"/>
                  <a:gd name="T16" fmla="*/ 0 w 235"/>
                  <a:gd name="T17" fmla="*/ 1 h 78"/>
                  <a:gd name="T18" fmla="*/ 0 w 235"/>
                  <a:gd name="T19" fmla="*/ 0 h 78"/>
                  <a:gd name="T20" fmla="*/ 0 w 235"/>
                  <a:gd name="T21" fmla="*/ 1 h 78"/>
                  <a:gd name="T22" fmla="*/ 0 w 235"/>
                  <a:gd name="T23" fmla="*/ 1 h 78"/>
                  <a:gd name="T24" fmla="*/ 0 w 235"/>
                  <a:gd name="T25" fmla="*/ 1 h 78"/>
                  <a:gd name="T26" fmla="*/ 0 w 235"/>
                  <a:gd name="T27" fmla="*/ 1 h 78"/>
                  <a:gd name="T28" fmla="*/ 0 w 235"/>
                  <a:gd name="T29" fmla="*/ 1 h 78"/>
                  <a:gd name="T30" fmla="*/ 0 w 235"/>
                  <a:gd name="T31" fmla="*/ 1 h 78"/>
                  <a:gd name="T32" fmla="*/ 0 w 235"/>
                  <a:gd name="T33" fmla="*/ 1 h 78"/>
                  <a:gd name="T34" fmla="*/ 0 w 235"/>
                  <a:gd name="T35" fmla="*/ 1 h 78"/>
                  <a:gd name="T36" fmla="*/ 0 w 235"/>
                  <a:gd name="T37" fmla="*/ 1 h 78"/>
                  <a:gd name="T38" fmla="*/ 0 w 235"/>
                  <a:gd name="T39" fmla="*/ 1 h 78"/>
                  <a:gd name="T40" fmla="*/ 0 w 235"/>
                  <a:gd name="T41" fmla="*/ 1 h 78"/>
                  <a:gd name="T42" fmla="*/ 0 w 235"/>
                  <a:gd name="T43" fmla="*/ 1 h 78"/>
                  <a:gd name="T44" fmla="*/ 0 w 235"/>
                  <a:gd name="T45" fmla="*/ 1 h 78"/>
                  <a:gd name="T46" fmla="*/ 0 w 235"/>
                  <a:gd name="T47" fmla="*/ 1 h 78"/>
                  <a:gd name="T48" fmla="*/ 0 w 235"/>
                  <a:gd name="T49" fmla="*/ 1 h 78"/>
                  <a:gd name="T50" fmla="*/ 0 w 235"/>
                  <a:gd name="T51" fmla="*/ 1 h 78"/>
                  <a:gd name="T52" fmla="*/ 0 w 235"/>
                  <a:gd name="T53" fmla="*/ 1 h 78"/>
                  <a:gd name="T54" fmla="*/ 0 w 235"/>
                  <a:gd name="T55" fmla="*/ 1 h 78"/>
                  <a:gd name="T56" fmla="*/ 0 w 235"/>
                  <a:gd name="T57" fmla="*/ 1 h 78"/>
                  <a:gd name="T58" fmla="*/ 0 w 235"/>
                  <a:gd name="T59" fmla="*/ 1 h 78"/>
                  <a:gd name="T60" fmla="*/ 0 w 235"/>
                  <a:gd name="T61" fmla="*/ 1 h 78"/>
                  <a:gd name="T62" fmla="*/ 0 w 235"/>
                  <a:gd name="T63" fmla="*/ 1 h 78"/>
                  <a:gd name="T64" fmla="*/ 0 w 235"/>
                  <a:gd name="T65" fmla="*/ 1 h 78"/>
                  <a:gd name="T66" fmla="*/ 0 w 235"/>
                  <a:gd name="T67" fmla="*/ 1 h 78"/>
                  <a:gd name="T68" fmla="*/ 0 w 235"/>
                  <a:gd name="T69" fmla="*/ 1 h 78"/>
                  <a:gd name="T70" fmla="*/ 0 w 235"/>
                  <a:gd name="T71" fmla="*/ 1 h 78"/>
                  <a:gd name="T72" fmla="*/ 0 w 235"/>
                  <a:gd name="T73" fmla="*/ 1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78"/>
                  <a:gd name="T113" fmla="*/ 235 w 235"/>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78">
                    <a:moveTo>
                      <a:pt x="230" y="77"/>
                    </a:moveTo>
                    <a:lnTo>
                      <a:pt x="230" y="78"/>
                    </a:lnTo>
                    <a:lnTo>
                      <a:pt x="235" y="58"/>
                    </a:lnTo>
                    <a:lnTo>
                      <a:pt x="231" y="39"/>
                    </a:lnTo>
                    <a:lnTo>
                      <a:pt x="219" y="25"/>
                    </a:lnTo>
                    <a:lnTo>
                      <a:pt x="203" y="15"/>
                    </a:lnTo>
                    <a:lnTo>
                      <a:pt x="184" y="8"/>
                    </a:lnTo>
                    <a:lnTo>
                      <a:pt x="163" y="4"/>
                    </a:lnTo>
                    <a:lnTo>
                      <a:pt x="140" y="1"/>
                    </a:lnTo>
                    <a:lnTo>
                      <a:pt x="117" y="0"/>
                    </a:lnTo>
                    <a:lnTo>
                      <a:pt x="94" y="1"/>
                    </a:lnTo>
                    <a:lnTo>
                      <a:pt x="71" y="4"/>
                    </a:lnTo>
                    <a:lnTo>
                      <a:pt x="49" y="8"/>
                    </a:lnTo>
                    <a:lnTo>
                      <a:pt x="32" y="16"/>
                    </a:lnTo>
                    <a:lnTo>
                      <a:pt x="15" y="25"/>
                    </a:lnTo>
                    <a:lnTo>
                      <a:pt x="3" y="40"/>
                    </a:lnTo>
                    <a:lnTo>
                      <a:pt x="0" y="58"/>
                    </a:lnTo>
                    <a:lnTo>
                      <a:pt x="5" y="78"/>
                    </a:lnTo>
                    <a:lnTo>
                      <a:pt x="30" y="64"/>
                    </a:lnTo>
                    <a:lnTo>
                      <a:pt x="27" y="58"/>
                    </a:lnTo>
                    <a:lnTo>
                      <a:pt x="29" y="52"/>
                    </a:lnTo>
                    <a:lnTo>
                      <a:pt x="33" y="48"/>
                    </a:lnTo>
                    <a:lnTo>
                      <a:pt x="43" y="41"/>
                    </a:lnTo>
                    <a:lnTo>
                      <a:pt x="58" y="36"/>
                    </a:lnTo>
                    <a:lnTo>
                      <a:pt x="75" y="31"/>
                    </a:lnTo>
                    <a:lnTo>
                      <a:pt x="96" y="29"/>
                    </a:lnTo>
                    <a:lnTo>
                      <a:pt x="117" y="28"/>
                    </a:lnTo>
                    <a:lnTo>
                      <a:pt x="138" y="29"/>
                    </a:lnTo>
                    <a:lnTo>
                      <a:pt x="158" y="31"/>
                    </a:lnTo>
                    <a:lnTo>
                      <a:pt x="177" y="36"/>
                    </a:lnTo>
                    <a:lnTo>
                      <a:pt x="192" y="40"/>
                    </a:lnTo>
                    <a:lnTo>
                      <a:pt x="201" y="46"/>
                    </a:lnTo>
                    <a:lnTo>
                      <a:pt x="206" y="53"/>
                    </a:lnTo>
                    <a:lnTo>
                      <a:pt x="208" y="58"/>
                    </a:lnTo>
                    <a:lnTo>
                      <a:pt x="205" y="64"/>
                    </a:lnTo>
                    <a:lnTo>
                      <a:pt x="205" y="66"/>
                    </a:lnTo>
                    <a:lnTo>
                      <a:pt x="230" y="77"/>
                    </a:lnTo>
                    <a:close/>
                  </a:path>
                </a:pathLst>
              </a:custGeom>
              <a:solidFill>
                <a:srgbClr val="000000"/>
              </a:solidFill>
              <a:ln w="9525">
                <a:noFill/>
                <a:round/>
              </a:ln>
            </p:spPr>
            <p:txBody>
              <a:bodyPr/>
              <a:lstStyle/>
              <a:p>
                <a:endParaRPr lang="zh-CN" altLang="en-US"/>
              </a:p>
            </p:txBody>
          </p:sp>
          <p:sp>
            <p:nvSpPr>
              <p:cNvPr id="17488" name="Freeform 806"/>
              <p:cNvSpPr/>
              <p:nvPr/>
            </p:nvSpPr>
            <p:spPr bwMode="auto">
              <a:xfrm>
                <a:off x="3610" y="2170"/>
                <a:ext cx="17" cy="18"/>
              </a:xfrm>
              <a:custGeom>
                <a:avLst/>
                <a:gdLst>
                  <a:gd name="T0" fmla="*/ 1 w 34"/>
                  <a:gd name="T1" fmla="*/ 0 h 35"/>
                  <a:gd name="T2" fmla="*/ 1 w 34"/>
                  <a:gd name="T3" fmla="*/ 0 h 35"/>
                  <a:gd name="T4" fmla="*/ 1 w 34"/>
                  <a:gd name="T5" fmla="*/ 1 h 35"/>
                  <a:gd name="T6" fmla="*/ 1 w 34"/>
                  <a:gd name="T7" fmla="*/ 1 h 35"/>
                  <a:gd name="T8" fmla="*/ 0 w 34"/>
                  <a:gd name="T9" fmla="*/ 1 h 35"/>
                  <a:gd name="T10" fmla="*/ 0 w 34"/>
                  <a:gd name="T11" fmla="*/ 1 h 35"/>
                  <a:gd name="T12" fmla="*/ 1 w 34"/>
                  <a:gd name="T13" fmla="*/ 1 h 35"/>
                  <a:gd name="T14" fmla="*/ 1 w 34"/>
                  <a:gd name="T15" fmla="*/ 1 h 35"/>
                  <a:gd name="T16" fmla="*/ 1 w 34"/>
                  <a:gd name="T17" fmla="*/ 1 h 35"/>
                  <a:gd name="T18" fmla="*/ 1 w 34"/>
                  <a:gd name="T19" fmla="*/ 1 h 35"/>
                  <a:gd name="T20" fmla="*/ 1 w 34"/>
                  <a:gd name="T21" fmla="*/ 1 h 35"/>
                  <a:gd name="T22" fmla="*/ 1 w 34"/>
                  <a:gd name="T23" fmla="*/ 1 h 35"/>
                  <a:gd name="T24" fmla="*/ 1 w 34"/>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35"/>
                  <a:gd name="T41" fmla="*/ 34 w 34"/>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35">
                    <a:moveTo>
                      <a:pt x="16" y="0"/>
                    </a:moveTo>
                    <a:lnTo>
                      <a:pt x="19" y="0"/>
                    </a:lnTo>
                    <a:lnTo>
                      <a:pt x="8" y="8"/>
                    </a:lnTo>
                    <a:lnTo>
                      <a:pt x="4" y="17"/>
                    </a:lnTo>
                    <a:lnTo>
                      <a:pt x="0" y="26"/>
                    </a:lnTo>
                    <a:lnTo>
                      <a:pt x="0" y="35"/>
                    </a:lnTo>
                    <a:lnTo>
                      <a:pt x="28" y="35"/>
                    </a:lnTo>
                    <a:lnTo>
                      <a:pt x="28" y="31"/>
                    </a:lnTo>
                    <a:lnTo>
                      <a:pt x="29" y="28"/>
                    </a:lnTo>
                    <a:lnTo>
                      <a:pt x="31" y="24"/>
                    </a:lnTo>
                    <a:lnTo>
                      <a:pt x="32" y="23"/>
                    </a:lnTo>
                    <a:lnTo>
                      <a:pt x="34" y="23"/>
                    </a:lnTo>
                    <a:lnTo>
                      <a:pt x="16" y="0"/>
                    </a:lnTo>
                    <a:close/>
                  </a:path>
                </a:pathLst>
              </a:custGeom>
              <a:solidFill>
                <a:srgbClr val="000000"/>
              </a:solidFill>
              <a:ln w="9525">
                <a:noFill/>
                <a:round/>
              </a:ln>
            </p:spPr>
            <p:txBody>
              <a:bodyPr/>
              <a:lstStyle/>
              <a:p>
                <a:endParaRPr lang="zh-CN" altLang="en-US"/>
              </a:p>
            </p:txBody>
          </p:sp>
          <p:sp>
            <p:nvSpPr>
              <p:cNvPr id="17489" name="Freeform 807"/>
              <p:cNvSpPr/>
              <p:nvPr/>
            </p:nvSpPr>
            <p:spPr bwMode="auto">
              <a:xfrm>
                <a:off x="3618" y="2165"/>
                <a:ext cx="17" cy="16"/>
              </a:xfrm>
              <a:custGeom>
                <a:avLst/>
                <a:gdLst>
                  <a:gd name="T0" fmla="*/ 1 w 33"/>
                  <a:gd name="T1" fmla="*/ 0 h 34"/>
                  <a:gd name="T2" fmla="*/ 1 w 33"/>
                  <a:gd name="T3" fmla="*/ 0 h 34"/>
                  <a:gd name="T4" fmla="*/ 1 w 33"/>
                  <a:gd name="T5" fmla="*/ 0 h 34"/>
                  <a:gd name="T6" fmla="*/ 1 w 33"/>
                  <a:gd name="T7" fmla="*/ 0 h 34"/>
                  <a:gd name="T8" fmla="*/ 1 w 33"/>
                  <a:gd name="T9" fmla="*/ 0 h 34"/>
                  <a:gd name="T10" fmla="*/ 0 w 33"/>
                  <a:gd name="T11" fmla="*/ 0 h 34"/>
                  <a:gd name="T12" fmla="*/ 1 w 33"/>
                  <a:gd name="T13" fmla="*/ 0 h 34"/>
                  <a:gd name="T14" fmla="*/ 1 w 33"/>
                  <a:gd name="T15" fmla="*/ 0 h 34"/>
                  <a:gd name="T16" fmla="*/ 1 w 33"/>
                  <a:gd name="T17" fmla="*/ 0 h 34"/>
                  <a:gd name="T18" fmla="*/ 1 w 33"/>
                  <a:gd name="T19" fmla="*/ 0 h 34"/>
                  <a:gd name="T20" fmla="*/ 1 w 33"/>
                  <a:gd name="T21" fmla="*/ 0 h 34"/>
                  <a:gd name="T22" fmla="*/ 1 w 33"/>
                  <a:gd name="T23" fmla="*/ 0 h 34"/>
                  <a:gd name="T24" fmla="*/ 1 w 33"/>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34"/>
                  <a:gd name="T41" fmla="*/ 33 w 33"/>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34">
                    <a:moveTo>
                      <a:pt x="33" y="0"/>
                    </a:moveTo>
                    <a:lnTo>
                      <a:pt x="33" y="0"/>
                    </a:lnTo>
                    <a:lnTo>
                      <a:pt x="23" y="1"/>
                    </a:lnTo>
                    <a:lnTo>
                      <a:pt x="16" y="3"/>
                    </a:lnTo>
                    <a:lnTo>
                      <a:pt x="7" y="6"/>
                    </a:lnTo>
                    <a:lnTo>
                      <a:pt x="0" y="11"/>
                    </a:lnTo>
                    <a:lnTo>
                      <a:pt x="18" y="34"/>
                    </a:lnTo>
                    <a:lnTo>
                      <a:pt x="21" y="31"/>
                    </a:lnTo>
                    <a:lnTo>
                      <a:pt x="23" y="30"/>
                    </a:lnTo>
                    <a:lnTo>
                      <a:pt x="28" y="29"/>
                    </a:lnTo>
                    <a:lnTo>
                      <a:pt x="33" y="28"/>
                    </a:lnTo>
                    <a:lnTo>
                      <a:pt x="33" y="0"/>
                    </a:lnTo>
                    <a:close/>
                  </a:path>
                </a:pathLst>
              </a:custGeom>
              <a:solidFill>
                <a:srgbClr val="000000"/>
              </a:solidFill>
              <a:ln w="9525">
                <a:noFill/>
                <a:round/>
              </a:ln>
            </p:spPr>
            <p:txBody>
              <a:bodyPr/>
              <a:lstStyle/>
              <a:p>
                <a:endParaRPr lang="zh-CN" altLang="en-US"/>
              </a:p>
            </p:txBody>
          </p:sp>
          <p:sp>
            <p:nvSpPr>
              <p:cNvPr id="17490" name="Freeform 808"/>
              <p:cNvSpPr/>
              <p:nvPr/>
            </p:nvSpPr>
            <p:spPr bwMode="auto">
              <a:xfrm>
                <a:off x="3635" y="2165"/>
                <a:ext cx="15" cy="16"/>
              </a:xfrm>
              <a:custGeom>
                <a:avLst/>
                <a:gdLst>
                  <a:gd name="T0" fmla="*/ 0 w 31"/>
                  <a:gd name="T1" fmla="*/ 0 h 34"/>
                  <a:gd name="T2" fmla="*/ 0 w 31"/>
                  <a:gd name="T3" fmla="*/ 0 h 34"/>
                  <a:gd name="T4" fmla="*/ 0 w 31"/>
                  <a:gd name="T5" fmla="*/ 0 h 34"/>
                  <a:gd name="T6" fmla="*/ 0 w 31"/>
                  <a:gd name="T7" fmla="*/ 0 h 34"/>
                  <a:gd name="T8" fmla="*/ 0 w 31"/>
                  <a:gd name="T9" fmla="*/ 0 h 34"/>
                  <a:gd name="T10" fmla="*/ 0 w 31"/>
                  <a:gd name="T11" fmla="*/ 0 h 34"/>
                  <a:gd name="T12" fmla="*/ 0 w 31"/>
                  <a:gd name="T13" fmla="*/ 0 h 34"/>
                  <a:gd name="T14" fmla="*/ 0 w 31"/>
                  <a:gd name="T15" fmla="*/ 0 h 34"/>
                  <a:gd name="T16" fmla="*/ 0 w 31"/>
                  <a:gd name="T17" fmla="*/ 0 h 34"/>
                  <a:gd name="T18" fmla="*/ 0 w 31"/>
                  <a:gd name="T19" fmla="*/ 0 h 34"/>
                  <a:gd name="T20" fmla="*/ 0 w 31"/>
                  <a:gd name="T21" fmla="*/ 0 h 34"/>
                  <a:gd name="T22" fmla="*/ 0 w 31"/>
                  <a:gd name="T23" fmla="*/ 0 h 34"/>
                  <a:gd name="T24" fmla="*/ 0 w 31"/>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34"/>
                  <a:gd name="T41" fmla="*/ 31 w 31"/>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34">
                    <a:moveTo>
                      <a:pt x="31" y="12"/>
                    </a:moveTo>
                    <a:lnTo>
                      <a:pt x="30" y="11"/>
                    </a:lnTo>
                    <a:lnTo>
                      <a:pt x="23" y="6"/>
                    </a:lnTo>
                    <a:lnTo>
                      <a:pt x="16" y="3"/>
                    </a:lnTo>
                    <a:lnTo>
                      <a:pt x="8" y="1"/>
                    </a:lnTo>
                    <a:lnTo>
                      <a:pt x="0" y="0"/>
                    </a:lnTo>
                    <a:lnTo>
                      <a:pt x="0" y="28"/>
                    </a:lnTo>
                    <a:lnTo>
                      <a:pt x="4" y="29"/>
                    </a:lnTo>
                    <a:lnTo>
                      <a:pt x="7" y="30"/>
                    </a:lnTo>
                    <a:lnTo>
                      <a:pt x="9" y="31"/>
                    </a:lnTo>
                    <a:lnTo>
                      <a:pt x="14" y="34"/>
                    </a:lnTo>
                    <a:lnTo>
                      <a:pt x="13" y="33"/>
                    </a:lnTo>
                    <a:lnTo>
                      <a:pt x="31" y="12"/>
                    </a:lnTo>
                    <a:close/>
                  </a:path>
                </a:pathLst>
              </a:custGeom>
              <a:solidFill>
                <a:srgbClr val="000000"/>
              </a:solidFill>
              <a:ln w="9525">
                <a:noFill/>
                <a:round/>
              </a:ln>
            </p:spPr>
            <p:txBody>
              <a:bodyPr/>
              <a:lstStyle/>
              <a:p>
                <a:endParaRPr lang="zh-CN" altLang="en-US"/>
              </a:p>
            </p:txBody>
          </p:sp>
          <p:sp>
            <p:nvSpPr>
              <p:cNvPr id="17491" name="Freeform 809"/>
              <p:cNvSpPr/>
              <p:nvPr/>
            </p:nvSpPr>
            <p:spPr bwMode="auto">
              <a:xfrm>
                <a:off x="3641" y="2170"/>
                <a:ext cx="16" cy="18"/>
              </a:xfrm>
              <a:custGeom>
                <a:avLst/>
                <a:gdLst>
                  <a:gd name="T0" fmla="*/ 0 w 33"/>
                  <a:gd name="T1" fmla="*/ 1 h 34"/>
                  <a:gd name="T2" fmla="*/ 0 w 33"/>
                  <a:gd name="T3" fmla="*/ 1 h 34"/>
                  <a:gd name="T4" fmla="*/ 0 w 33"/>
                  <a:gd name="T5" fmla="*/ 1 h 34"/>
                  <a:gd name="T6" fmla="*/ 0 w 33"/>
                  <a:gd name="T7" fmla="*/ 1 h 34"/>
                  <a:gd name="T8" fmla="*/ 0 w 33"/>
                  <a:gd name="T9" fmla="*/ 1 h 34"/>
                  <a:gd name="T10" fmla="*/ 0 w 33"/>
                  <a:gd name="T11" fmla="*/ 0 h 34"/>
                  <a:gd name="T12" fmla="*/ 0 w 33"/>
                  <a:gd name="T13" fmla="*/ 1 h 34"/>
                  <a:gd name="T14" fmla="*/ 0 w 33"/>
                  <a:gd name="T15" fmla="*/ 1 h 34"/>
                  <a:gd name="T16" fmla="*/ 0 w 33"/>
                  <a:gd name="T17" fmla="*/ 1 h 34"/>
                  <a:gd name="T18" fmla="*/ 0 w 33"/>
                  <a:gd name="T19" fmla="*/ 1 h 34"/>
                  <a:gd name="T20" fmla="*/ 0 w 33"/>
                  <a:gd name="T21" fmla="*/ 1 h 34"/>
                  <a:gd name="T22" fmla="*/ 0 w 33"/>
                  <a:gd name="T23" fmla="*/ 1 h 34"/>
                  <a:gd name="T24" fmla="*/ 0 w 33"/>
                  <a:gd name="T25" fmla="*/ 1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34"/>
                  <a:gd name="T41" fmla="*/ 33 w 33"/>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34">
                    <a:moveTo>
                      <a:pt x="33" y="34"/>
                    </a:moveTo>
                    <a:lnTo>
                      <a:pt x="33" y="34"/>
                    </a:lnTo>
                    <a:lnTo>
                      <a:pt x="32" y="25"/>
                    </a:lnTo>
                    <a:lnTo>
                      <a:pt x="29" y="17"/>
                    </a:lnTo>
                    <a:lnTo>
                      <a:pt x="25" y="7"/>
                    </a:lnTo>
                    <a:lnTo>
                      <a:pt x="18" y="0"/>
                    </a:lnTo>
                    <a:lnTo>
                      <a:pt x="0" y="21"/>
                    </a:lnTo>
                    <a:lnTo>
                      <a:pt x="2" y="23"/>
                    </a:lnTo>
                    <a:lnTo>
                      <a:pt x="4" y="26"/>
                    </a:lnTo>
                    <a:lnTo>
                      <a:pt x="4" y="30"/>
                    </a:lnTo>
                    <a:lnTo>
                      <a:pt x="6" y="34"/>
                    </a:lnTo>
                    <a:lnTo>
                      <a:pt x="33" y="34"/>
                    </a:lnTo>
                    <a:close/>
                  </a:path>
                </a:pathLst>
              </a:custGeom>
              <a:solidFill>
                <a:srgbClr val="000000"/>
              </a:solidFill>
              <a:ln w="9525">
                <a:noFill/>
                <a:round/>
              </a:ln>
            </p:spPr>
            <p:txBody>
              <a:bodyPr/>
              <a:lstStyle/>
              <a:p>
                <a:endParaRPr lang="zh-CN" altLang="en-US"/>
              </a:p>
            </p:txBody>
          </p:sp>
          <p:sp>
            <p:nvSpPr>
              <p:cNvPr id="17492" name="Freeform 811"/>
              <p:cNvSpPr/>
              <p:nvPr/>
            </p:nvSpPr>
            <p:spPr bwMode="auto">
              <a:xfrm>
                <a:off x="3641" y="2188"/>
                <a:ext cx="16" cy="19"/>
              </a:xfrm>
              <a:custGeom>
                <a:avLst/>
                <a:gdLst>
                  <a:gd name="T0" fmla="*/ 0 w 33"/>
                  <a:gd name="T1" fmla="*/ 1 h 38"/>
                  <a:gd name="T2" fmla="*/ 0 w 33"/>
                  <a:gd name="T3" fmla="*/ 1 h 38"/>
                  <a:gd name="T4" fmla="*/ 0 w 33"/>
                  <a:gd name="T5" fmla="*/ 1 h 38"/>
                  <a:gd name="T6" fmla="*/ 0 w 33"/>
                  <a:gd name="T7" fmla="*/ 1 h 38"/>
                  <a:gd name="T8" fmla="*/ 0 w 33"/>
                  <a:gd name="T9" fmla="*/ 1 h 38"/>
                  <a:gd name="T10" fmla="*/ 0 w 33"/>
                  <a:gd name="T11" fmla="*/ 0 h 38"/>
                  <a:gd name="T12" fmla="*/ 0 w 33"/>
                  <a:gd name="T13" fmla="*/ 0 h 38"/>
                  <a:gd name="T14" fmla="*/ 0 w 33"/>
                  <a:gd name="T15" fmla="*/ 1 h 38"/>
                  <a:gd name="T16" fmla="*/ 0 w 33"/>
                  <a:gd name="T17" fmla="*/ 1 h 38"/>
                  <a:gd name="T18" fmla="*/ 0 w 33"/>
                  <a:gd name="T19" fmla="*/ 1 h 38"/>
                  <a:gd name="T20" fmla="*/ 0 w 33"/>
                  <a:gd name="T21" fmla="*/ 1 h 38"/>
                  <a:gd name="T22" fmla="*/ 0 w 33"/>
                  <a:gd name="T23" fmla="*/ 1 h 38"/>
                  <a:gd name="T24" fmla="*/ 0 w 33"/>
                  <a:gd name="T25" fmla="*/ 1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38"/>
                  <a:gd name="T41" fmla="*/ 33 w 33"/>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38">
                    <a:moveTo>
                      <a:pt x="17" y="38"/>
                    </a:moveTo>
                    <a:lnTo>
                      <a:pt x="18" y="37"/>
                    </a:lnTo>
                    <a:lnTo>
                      <a:pt x="25" y="31"/>
                    </a:lnTo>
                    <a:lnTo>
                      <a:pt x="29" y="21"/>
                    </a:lnTo>
                    <a:lnTo>
                      <a:pt x="32" y="12"/>
                    </a:lnTo>
                    <a:lnTo>
                      <a:pt x="33" y="0"/>
                    </a:lnTo>
                    <a:lnTo>
                      <a:pt x="6" y="0"/>
                    </a:lnTo>
                    <a:lnTo>
                      <a:pt x="4" y="7"/>
                    </a:lnTo>
                    <a:lnTo>
                      <a:pt x="4" y="12"/>
                    </a:lnTo>
                    <a:lnTo>
                      <a:pt x="2" y="13"/>
                    </a:lnTo>
                    <a:lnTo>
                      <a:pt x="0" y="16"/>
                    </a:lnTo>
                    <a:lnTo>
                      <a:pt x="1" y="15"/>
                    </a:lnTo>
                    <a:lnTo>
                      <a:pt x="17" y="38"/>
                    </a:lnTo>
                    <a:close/>
                  </a:path>
                </a:pathLst>
              </a:custGeom>
              <a:solidFill>
                <a:srgbClr val="000000"/>
              </a:solidFill>
              <a:ln w="9525">
                <a:noFill/>
                <a:round/>
              </a:ln>
            </p:spPr>
            <p:txBody>
              <a:bodyPr/>
              <a:lstStyle/>
              <a:p>
                <a:endParaRPr lang="zh-CN" altLang="en-US"/>
              </a:p>
            </p:txBody>
          </p:sp>
          <p:sp>
            <p:nvSpPr>
              <p:cNvPr id="17493" name="Freeform 812"/>
              <p:cNvSpPr/>
              <p:nvPr/>
            </p:nvSpPr>
            <p:spPr bwMode="auto">
              <a:xfrm>
                <a:off x="3635" y="2195"/>
                <a:ext cx="14" cy="17"/>
              </a:xfrm>
              <a:custGeom>
                <a:avLst/>
                <a:gdLst>
                  <a:gd name="T0" fmla="*/ 0 w 30"/>
                  <a:gd name="T1" fmla="*/ 0 h 35"/>
                  <a:gd name="T2" fmla="*/ 0 w 30"/>
                  <a:gd name="T3" fmla="*/ 0 h 35"/>
                  <a:gd name="T4" fmla="*/ 0 w 30"/>
                  <a:gd name="T5" fmla="*/ 0 h 35"/>
                  <a:gd name="T6" fmla="*/ 0 w 30"/>
                  <a:gd name="T7" fmla="*/ 0 h 35"/>
                  <a:gd name="T8" fmla="*/ 0 w 30"/>
                  <a:gd name="T9" fmla="*/ 0 h 35"/>
                  <a:gd name="T10" fmla="*/ 0 w 30"/>
                  <a:gd name="T11" fmla="*/ 0 h 35"/>
                  <a:gd name="T12" fmla="*/ 0 w 30"/>
                  <a:gd name="T13" fmla="*/ 0 h 35"/>
                  <a:gd name="T14" fmla="*/ 0 w 30"/>
                  <a:gd name="T15" fmla="*/ 0 h 35"/>
                  <a:gd name="T16" fmla="*/ 0 w 30"/>
                  <a:gd name="T17" fmla="*/ 0 h 35"/>
                  <a:gd name="T18" fmla="*/ 0 w 30"/>
                  <a:gd name="T19" fmla="*/ 0 h 35"/>
                  <a:gd name="T20" fmla="*/ 0 w 30"/>
                  <a:gd name="T21" fmla="*/ 0 h 35"/>
                  <a:gd name="T22" fmla="*/ 0 w 30"/>
                  <a:gd name="T23" fmla="*/ 0 h 35"/>
                  <a:gd name="T24" fmla="*/ 0 w 30"/>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5"/>
                  <a:gd name="T41" fmla="*/ 30 w 30"/>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5">
                    <a:moveTo>
                      <a:pt x="0" y="35"/>
                    </a:moveTo>
                    <a:lnTo>
                      <a:pt x="0" y="35"/>
                    </a:lnTo>
                    <a:lnTo>
                      <a:pt x="9" y="34"/>
                    </a:lnTo>
                    <a:lnTo>
                      <a:pt x="17" y="30"/>
                    </a:lnTo>
                    <a:lnTo>
                      <a:pt x="23" y="28"/>
                    </a:lnTo>
                    <a:lnTo>
                      <a:pt x="30" y="23"/>
                    </a:lnTo>
                    <a:lnTo>
                      <a:pt x="14" y="0"/>
                    </a:lnTo>
                    <a:lnTo>
                      <a:pt x="9" y="3"/>
                    </a:lnTo>
                    <a:lnTo>
                      <a:pt x="6" y="5"/>
                    </a:lnTo>
                    <a:lnTo>
                      <a:pt x="3" y="6"/>
                    </a:lnTo>
                    <a:lnTo>
                      <a:pt x="0" y="7"/>
                    </a:lnTo>
                    <a:lnTo>
                      <a:pt x="0" y="35"/>
                    </a:lnTo>
                    <a:close/>
                  </a:path>
                </a:pathLst>
              </a:custGeom>
              <a:solidFill>
                <a:srgbClr val="000000"/>
              </a:solidFill>
              <a:ln w="9525">
                <a:noFill/>
                <a:round/>
              </a:ln>
            </p:spPr>
            <p:txBody>
              <a:bodyPr/>
              <a:lstStyle/>
              <a:p>
                <a:endParaRPr lang="zh-CN" altLang="en-US"/>
              </a:p>
            </p:txBody>
          </p:sp>
          <p:sp>
            <p:nvSpPr>
              <p:cNvPr id="17494" name="Freeform 813"/>
              <p:cNvSpPr/>
              <p:nvPr/>
            </p:nvSpPr>
            <p:spPr bwMode="auto">
              <a:xfrm>
                <a:off x="3618" y="2195"/>
                <a:ext cx="17" cy="17"/>
              </a:xfrm>
              <a:custGeom>
                <a:avLst/>
                <a:gdLst>
                  <a:gd name="T0" fmla="*/ 1 w 33"/>
                  <a:gd name="T1" fmla="*/ 0 h 35"/>
                  <a:gd name="T2" fmla="*/ 0 w 33"/>
                  <a:gd name="T3" fmla="*/ 0 h 35"/>
                  <a:gd name="T4" fmla="*/ 1 w 33"/>
                  <a:gd name="T5" fmla="*/ 0 h 35"/>
                  <a:gd name="T6" fmla="*/ 1 w 33"/>
                  <a:gd name="T7" fmla="*/ 0 h 35"/>
                  <a:gd name="T8" fmla="*/ 1 w 33"/>
                  <a:gd name="T9" fmla="*/ 0 h 35"/>
                  <a:gd name="T10" fmla="*/ 1 w 33"/>
                  <a:gd name="T11" fmla="*/ 0 h 35"/>
                  <a:gd name="T12" fmla="*/ 1 w 33"/>
                  <a:gd name="T13" fmla="*/ 0 h 35"/>
                  <a:gd name="T14" fmla="*/ 1 w 33"/>
                  <a:gd name="T15" fmla="*/ 0 h 35"/>
                  <a:gd name="T16" fmla="*/ 1 w 33"/>
                  <a:gd name="T17" fmla="*/ 0 h 35"/>
                  <a:gd name="T18" fmla="*/ 1 w 33"/>
                  <a:gd name="T19" fmla="*/ 0 h 35"/>
                  <a:gd name="T20" fmla="*/ 1 w 33"/>
                  <a:gd name="T21" fmla="*/ 0 h 35"/>
                  <a:gd name="T22" fmla="*/ 1 w 33"/>
                  <a:gd name="T23" fmla="*/ 0 h 35"/>
                  <a:gd name="T24" fmla="*/ 1 w 33"/>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35"/>
                  <a:gd name="T41" fmla="*/ 33 w 33"/>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35">
                    <a:moveTo>
                      <a:pt x="1" y="23"/>
                    </a:moveTo>
                    <a:lnTo>
                      <a:pt x="0" y="23"/>
                    </a:lnTo>
                    <a:lnTo>
                      <a:pt x="7" y="28"/>
                    </a:lnTo>
                    <a:lnTo>
                      <a:pt x="14" y="30"/>
                    </a:lnTo>
                    <a:lnTo>
                      <a:pt x="22" y="34"/>
                    </a:lnTo>
                    <a:lnTo>
                      <a:pt x="33" y="35"/>
                    </a:lnTo>
                    <a:lnTo>
                      <a:pt x="33" y="7"/>
                    </a:lnTo>
                    <a:lnTo>
                      <a:pt x="29" y="6"/>
                    </a:lnTo>
                    <a:lnTo>
                      <a:pt x="25" y="5"/>
                    </a:lnTo>
                    <a:lnTo>
                      <a:pt x="21" y="3"/>
                    </a:lnTo>
                    <a:lnTo>
                      <a:pt x="18" y="0"/>
                    </a:lnTo>
                    <a:lnTo>
                      <a:pt x="17" y="0"/>
                    </a:lnTo>
                    <a:lnTo>
                      <a:pt x="1" y="23"/>
                    </a:lnTo>
                    <a:close/>
                  </a:path>
                </a:pathLst>
              </a:custGeom>
              <a:solidFill>
                <a:srgbClr val="000000"/>
              </a:solidFill>
              <a:ln w="9525">
                <a:noFill/>
                <a:round/>
              </a:ln>
            </p:spPr>
            <p:txBody>
              <a:bodyPr/>
              <a:lstStyle/>
              <a:p>
                <a:endParaRPr lang="zh-CN" altLang="en-US"/>
              </a:p>
            </p:txBody>
          </p:sp>
          <p:sp>
            <p:nvSpPr>
              <p:cNvPr id="17495" name="Freeform 814"/>
              <p:cNvSpPr/>
              <p:nvPr/>
            </p:nvSpPr>
            <p:spPr bwMode="auto">
              <a:xfrm>
                <a:off x="3610" y="2188"/>
                <a:ext cx="17" cy="19"/>
              </a:xfrm>
              <a:custGeom>
                <a:avLst/>
                <a:gdLst>
                  <a:gd name="T0" fmla="*/ 0 w 33"/>
                  <a:gd name="T1" fmla="*/ 0 h 38"/>
                  <a:gd name="T2" fmla="*/ 0 w 33"/>
                  <a:gd name="T3" fmla="*/ 0 h 38"/>
                  <a:gd name="T4" fmla="*/ 1 w 33"/>
                  <a:gd name="T5" fmla="*/ 1 h 38"/>
                  <a:gd name="T6" fmla="*/ 1 w 33"/>
                  <a:gd name="T7" fmla="*/ 1 h 38"/>
                  <a:gd name="T8" fmla="*/ 1 w 33"/>
                  <a:gd name="T9" fmla="*/ 1 h 38"/>
                  <a:gd name="T10" fmla="*/ 1 w 33"/>
                  <a:gd name="T11" fmla="*/ 1 h 38"/>
                  <a:gd name="T12" fmla="*/ 1 w 33"/>
                  <a:gd name="T13" fmla="*/ 1 h 38"/>
                  <a:gd name="T14" fmla="*/ 1 w 33"/>
                  <a:gd name="T15" fmla="*/ 1 h 38"/>
                  <a:gd name="T16" fmla="*/ 1 w 33"/>
                  <a:gd name="T17" fmla="*/ 1 h 38"/>
                  <a:gd name="T18" fmla="*/ 1 w 33"/>
                  <a:gd name="T19" fmla="*/ 1 h 38"/>
                  <a:gd name="T20" fmla="*/ 1 w 33"/>
                  <a:gd name="T21" fmla="*/ 0 h 38"/>
                  <a:gd name="T22" fmla="*/ 1 w 33"/>
                  <a:gd name="T23" fmla="*/ 0 h 38"/>
                  <a:gd name="T24" fmla="*/ 0 w 33"/>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38"/>
                  <a:gd name="T41" fmla="*/ 33 w 33"/>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38">
                    <a:moveTo>
                      <a:pt x="0" y="0"/>
                    </a:moveTo>
                    <a:lnTo>
                      <a:pt x="0" y="0"/>
                    </a:lnTo>
                    <a:lnTo>
                      <a:pt x="1" y="12"/>
                    </a:lnTo>
                    <a:lnTo>
                      <a:pt x="4" y="21"/>
                    </a:lnTo>
                    <a:lnTo>
                      <a:pt x="9" y="31"/>
                    </a:lnTo>
                    <a:lnTo>
                      <a:pt x="17" y="38"/>
                    </a:lnTo>
                    <a:lnTo>
                      <a:pt x="33" y="15"/>
                    </a:lnTo>
                    <a:lnTo>
                      <a:pt x="30" y="13"/>
                    </a:lnTo>
                    <a:lnTo>
                      <a:pt x="29" y="12"/>
                    </a:lnTo>
                    <a:lnTo>
                      <a:pt x="29" y="7"/>
                    </a:lnTo>
                    <a:lnTo>
                      <a:pt x="28" y="0"/>
                    </a:lnTo>
                    <a:lnTo>
                      <a:pt x="0" y="0"/>
                    </a:lnTo>
                    <a:close/>
                  </a:path>
                </a:pathLst>
              </a:custGeom>
              <a:solidFill>
                <a:srgbClr val="000000"/>
              </a:solidFill>
              <a:ln w="9525">
                <a:noFill/>
                <a:round/>
              </a:ln>
            </p:spPr>
            <p:txBody>
              <a:bodyPr/>
              <a:lstStyle/>
              <a:p>
                <a:endParaRPr lang="zh-CN" altLang="en-US"/>
              </a:p>
            </p:txBody>
          </p:sp>
          <p:sp>
            <p:nvSpPr>
              <p:cNvPr id="17496" name="Freeform 815"/>
              <p:cNvSpPr/>
              <p:nvPr/>
            </p:nvSpPr>
            <p:spPr bwMode="auto">
              <a:xfrm>
                <a:off x="3533" y="2148"/>
                <a:ext cx="76" cy="37"/>
              </a:xfrm>
              <a:custGeom>
                <a:avLst/>
                <a:gdLst>
                  <a:gd name="T0" fmla="*/ 0 w 153"/>
                  <a:gd name="T1" fmla="*/ 1 h 74"/>
                  <a:gd name="T2" fmla="*/ 0 w 153"/>
                  <a:gd name="T3" fmla="*/ 1 h 74"/>
                  <a:gd name="T4" fmla="*/ 0 w 153"/>
                  <a:gd name="T5" fmla="*/ 0 h 74"/>
                  <a:gd name="T6" fmla="*/ 0 w 153"/>
                  <a:gd name="T7" fmla="*/ 1 h 74"/>
                  <a:gd name="T8" fmla="*/ 0 w 153"/>
                  <a:gd name="T9" fmla="*/ 1 h 74"/>
                  <a:gd name="T10" fmla="*/ 0 w 153"/>
                  <a:gd name="T11" fmla="*/ 1 h 74"/>
                  <a:gd name="T12" fmla="*/ 0 w 153"/>
                  <a:gd name="T13" fmla="*/ 1 h 74"/>
                  <a:gd name="T14" fmla="*/ 0 w 153"/>
                  <a:gd name="T15" fmla="*/ 1 h 74"/>
                  <a:gd name="T16" fmla="*/ 0 w 153"/>
                  <a:gd name="T17" fmla="*/ 1 h 74"/>
                  <a:gd name="T18" fmla="*/ 0 w 153"/>
                  <a:gd name="T19" fmla="*/ 1 h 74"/>
                  <a:gd name="T20" fmla="*/ 0 w 153"/>
                  <a:gd name="T21" fmla="*/ 1 h 74"/>
                  <a:gd name="T22" fmla="*/ 0 w 153"/>
                  <a:gd name="T23" fmla="*/ 1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3"/>
                  <a:gd name="T37" fmla="*/ 0 h 74"/>
                  <a:gd name="T38" fmla="*/ 153 w 153"/>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3" h="74">
                    <a:moveTo>
                      <a:pt x="152" y="66"/>
                    </a:moveTo>
                    <a:lnTo>
                      <a:pt x="144" y="46"/>
                    </a:lnTo>
                    <a:lnTo>
                      <a:pt x="9" y="0"/>
                    </a:lnTo>
                    <a:lnTo>
                      <a:pt x="0" y="28"/>
                    </a:lnTo>
                    <a:lnTo>
                      <a:pt x="135" y="74"/>
                    </a:lnTo>
                    <a:lnTo>
                      <a:pt x="127" y="54"/>
                    </a:lnTo>
                    <a:lnTo>
                      <a:pt x="135" y="74"/>
                    </a:lnTo>
                    <a:lnTo>
                      <a:pt x="146" y="72"/>
                    </a:lnTo>
                    <a:lnTo>
                      <a:pt x="153" y="64"/>
                    </a:lnTo>
                    <a:lnTo>
                      <a:pt x="153" y="54"/>
                    </a:lnTo>
                    <a:lnTo>
                      <a:pt x="144" y="46"/>
                    </a:lnTo>
                    <a:lnTo>
                      <a:pt x="152" y="66"/>
                    </a:lnTo>
                    <a:close/>
                  </a:path>
                </a:pathLst>
              </a:custGeom>
              <a:solidFill>
                <a:srgbClr val="000000"/>
              </a:solidFill>
              <a:ln w="9525">
                <a:noFill/>
                <a:round/>
              </a:ln>
            </p:spPr>
            <p:txBody>
              <a:bodyPr/>
              <a:lstStyle/>
              <a:p>
                <a:endParaRPr lang="zh-CN" altLang="en-US"/>
              </a:p>
            </p:txBody>
          </p:sp>
          <p:sp>
            <p:nvSpPr>
              <p:cNvPr id="17497" name="Freeform 816"/>
              <p:cNvSpPr/>
              <p:nvPr/>
            </p:nvSpPr>
            <p:spPr bwMode="auto">
              <a:xfrm>
                <a:off x="3592" y="2175"/>
                <a:ext cx="16" cy="21"/>
              </a:xfrm>
              <a:custGeom>
                <a:avLst/>
                <a:gdLst>
                  <a:gd name="T0" fmla="*/ 1 w 32"/>
                  <a:gd name="T1" fmla="*/ 1 h 41"/>
                  <a:gd name="T2" fmla="*/ 1 w 32"/>
                  <a:gd name="T3" fmla="*/ 1 h 41"/>
                  <a:gd name="T4" fmla="*/ 1 w 32"/>
                  <a:gd name="T5" fmla="*/ 1 h 41"/>
                  <a:gd name="T6" fmla="*/ 1 w 32"/>
                  <a:gd name="T7" fmla="*/ 1 h 41"/>
                  <a:gd name="T8" fmla="*/ 1 w 32"/>
                  <a:gd name="T9" fmla="*/ 1 h 41"/>
                  <a:gd name="T10" fmla="*/ 1 w 32"/>
                  <a:gd name="T11" fmla="*/ 1 h 41"/>
                  <a:gd name="T12" fmla="*/ 1 w 32"/>
                  <a:gd name="T13" fmla="*/ 1 h 41"/>
                  <a:gd name="T14" fmla="*/ 1 w 32"/>
                  <a:gd name="T15" fmla="*/ 1 h 41"/>
                  <a:gd name="T16" fmla="*/ 1 w 32"/>
                  <a:gd name="T17" fmla="*/ 1 h 41"/>
                  <a:gd name="T18" fmla="*/ 1 w 32"/>
                  <a:gd name="T19" fmla="*/ 1 h 41"/>
                  <a:gd name="T20" fmla="*/ 1 w 32"/>
                  <a:gd name="T21" fmla="*/ 0 h 41"/>
                  <a:gd name="T22" fmla="*/ 1 w 32"/>
                  <a:gd name="T23" fmla="*/ 1 h 41"/>
                  <a:gd name="T24" fmla="*/ 1 w 32"/>
                  <a:gd name="T25" fmla="*/ 1 h 41"/>
                  <a:gd name="T26" fmla="*/ 1 w 32"/>
                  <a:gd name="T27" fmla="*/ 1 h 41"/>
                  <a:gd name="T28" fmla="*/ 0 w 32"/>
                  <a:gd name="T29" fmla="*/ 1 h 41"/>
                  <a:gd name="T30" fmla="*/ 0 w 32"/>
                  <a:gd name="T31" fmla="*/ 1 h 41"/>
                  <a:gd name="T32" fmla="*/ 0 w 32"/>
                  <a:gd name="T33" fmla="*/ 1 h 41"/>
                  <a:gd name="T34" fmla="*/ 0 w 32"/>
                  <a:gd name="T35" fmla="*/ 1 h 41"/>
                  <a:gd name="T36" fmla="*/ 0 w 32"/>
                  <a:gd name="T37" fmla="*/ 1 h 41"/>
                  <a:gd name="T38" fmla="*/ 0 w 32"/>
                  <a:gd name="T39" fmla="*/ 1 h 41"/>
                  <a:gd name="T40" fmla="*/ 1 w 32"/>
                  <a:gd name="T41" fmla="*/ 1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41"/>
                  <a:gd name="T65" fmla="*/ 32 w 32"/>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41">
                    <a:moveTo>
                      <a:pt x="27" y="39"/>
                    </a:moveTo>
                    <a:lnTo>
                      <a:pt x="27" y="39"/>
                    </a:lnTo>
                    <a:lnTo>
                      <a:pt x="27" y="37"/>
                    </a:lnTo>
                    <a:lnTo>
                      <a:pt x="27" y="33"/>
                    </a:lnTo>
                    <a:lnTo>
                      <a:pt x="27" y="29"/>
                    </a:lnTo>
                    <a:lnTo>
                      <a:pt x="27" y="26"/>
                    </a:lnTo>
                    <a:lnTo>
                      <a:pt x="28" y="24"/>
                    </a:lnTo>
                    <a:lnTo>
                      <a:pt x="30" y="18"/>
                    </a:lnTo>
                    <a:lnTo>
                      <a:pt x="31" y="15"/>
                    </a:lnTo>
                    <a:lnTo>
                      <a:pt x="32" y="12"/>
                    </a:lnTo>
                    <a:lnTo>
                      <a:pt x="7" y="0"/>
                    </a:lnTo>
                    <a:lnTo>
                      <a:pt x="3" y="6"/>
                    </a:lnTo>
                    <a:lnTo>
                      <a:pt x="2" y="14"/>
                    </a:lnTo>
                    <a:lnTo>
                      <a:pt x="1" y="17"/>
                    </a:lnTo>
                    <a:lnTo>
                      <a:pt x="0" y="22"/>
                    </a:lnTo>
                    <a:lnTo>
                      <a:pt x="0" y="29"/>
                    </a:lnTo>
                    <a:lnTo>
                      <a:pt x="0" y="33"/>
                    </a:lnTo>
                    <a:lnTo>
                      <a:pt x="0" y="37"/>
                    </a:lnTo>
                    <a:lnTo>
                      <a:pt x="0" y="41"/>
                    </a:lnTo>
                    <a:lnTo>
                      <a:pt x="27" y="39"/>
                    </a:lnTo>
                    <a:close/>
                  </a:path>
                </a:pathLst>
              </a:custGeom>
              <a:solidFill>
                <a:srgbClr val="000000"/>
              </a:solidFill>
              <a:ln w="9525">
                <a:noFill/>
                <a:round/>
              </a:ln>
            </p:spPr>
            <p:txBody>
              <a:bodyPr/>
              <a:lstStyle/>
              <a:p>
                <a:endParaRPr lang="zh-CN" altLang="en-US"/>
              </a:p>
            </p:txBody>
          </p:sp>
          <p:sp>
            <p:nvSpPr>
              <p:cNvPr id="17498" name="Freeform 817"/>
              <p:cNvSpPr/>
              <p:nvPr/>
            </p:nvSpPr>
            <p:spPr bwMode="auto">
              <a:xfrm>
                <a:off x="3592" y="2195"/>
                <a:ext cx="23" cy="22"/>
              </a:xfrm>
              <a:custGeom>
                <a:avLst/>
                <a:gdLst>
                  <a:gd name="T0" fmla="*/ 1 w 44"/>
                  <a:gd name="T1" fmla="*/ 0 h 45"/>
                  <a:gd name="T2" fmla="*/ 1 w 44"/>
                  <a:gd name="T3" fmla="*/ 0 h 45"/>
                  <a:gd name="T4" fmla="*/ 1 w 44"/>
                  <a:gd name="T5" fmla="*/ 0 h 45"/>
                  <a:gd name="T6" fmla="*/ 1 w 44"/>
                  <a:gd name="T7" fmla="*/ 0 h 45"/>
                  <a:gd name="T8" fmla="*/ 1 w 44"/>
                  <a:gd name="T9" fmla="*/ 0 h 45"/>
                  <a:gd name="T10" fmla="*/ 1 w 44"/>
                  <a:gd name="T11" fmla="*/ 0 h 45"/>
                  <a:gd name="T12" fmla="*/ 0 w 44"/>
                  <a:gd name="T13" fmla="*/ 0 h 45"/>
                  <a:gd name="T14" fmla="*/ 1 w 44"/>
                  <a:gd name="T15" fmla="*/ 0 h 45"/>
                  <a:gd name="T16" fmla="*/ 1 w 44"/>
                  <a:gd name="T17" fmla="*/ 0 h 45"/>
                  <a:gd name="T18" fmla="*/ 1 w 44"/>
                  <a:gd name="T19" fmla="*/ 0 h 45"/>
                  <a:gd name="T20" fmla="*/ 1 w 44"/>
                  <a:gd name="T21" fmla="*/ 0 h 45"/>
                  <a:gd name="T22" fmla="*/ 1 w 44"/>
                  <a:gd name="T23" fmla="*/ 0 h 45"/>
                  <a:gd name="T24" fmla="*/ 1 w 44"/>
                  <a:gd name="T25" fmla="*/ 0 h 45"/>
                  <a:gd name="T26" fmla="*/ 1 w 44"/>
                  <a:gd name="T27" fmla="*/ 0 h 45"/>
                  <a:gd name="T28" fmla="*/ 1 w 44"/>
                  <a:gd name="T29" fmla="*/ 0 h 45"/>
                  <a:gd name="T30" fmla="*/ 1 w 44"/>
                  <a:gd name="T31" fmla="*/ 0 h 45"/>
                  <a:gd name="T32" fmla="*/ 1 w 44"/>
                  <a:gd name="T33" fmla="*/ 0 h 45"/>
                  <a:gd name="T34" fmla="*/ 1 w 44"/>
                  <a:gd name="T35" fmla="*/ 0 h 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45"/>
                  <a:gd name="T56" fmla="*/ 44 w 44"/>
                  <a:gd name="T57" fmla="*/ 45 h 4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45">
                    <a:moveTo>
                      <a:pt x="40" y="43"/>
                    </a:moveTo>
                    <a:lnTo>
                      <a:pt x="42" y="22"/>
                    </a:lnTo>
                    <a:lnTo>
                      <a:pt x="35" y="15"/>
                    </a:lnTo>
                    <a:lnTo>
                      <a:pt x="32" y="8"/>
                    </a:lnTo>
                    <a:lnTo>
                      <a:pt x="28" y="2"/>
                    </a:lnTo>
                    <a:lnTo>
                      <a:pt x="27" y="0"/>
                    </a:lnTo>
                    <a:lnTo>
                      <a:pt x="0" y="2"/>
                    </a:lnTo>
                    <a:lnTo>
                      <a:pt x="3" y="14"/>
                    </a:lnTo>
                    <a:lnTo>
                      <a:pt x="7" y="22"/>
                    </a:lnTo>
                    <a:lnTo>
                      <a:pt x="12" y="31"/>
                    </a:lnTo>
                    <a:lnTo>
                      <a:pt x="19" y="40"/>
                    </a:lnTo>
                    <a:lnTo>
                      <a:pt x="22" y="20"/>
                    </a:lnTo>
                    <a:lnTo>
                      <a:pt x="19" y="39"/>
                    </a:lnTo>
                    <a:lnTo>
                      <a:pt x="28" y="45"/>
                    </a:lnTo>
                    <a:lnTo>
                      <a:pt x="39" y="43"/>
                    </a:lnTo>
                    <a:lnTo>
                      <a:pt x="44" y="33"/>
                    </a:lnTo>
                    <a:lnTo>
                      <a:pt x="42" y="23"/>
                    </a:lnTo>
                    <a:lnTo>
                      <a:pt x="40" y="43"/>
                    </a:lnTo>
                    <a:close/>
                  </a:path>
                </a:pathLst>
              </a:custGeom>
              <a:solidFill>
                <a:srgbClr val="000000"/>
              </a:solidFill>
              <a:ln w="9525">
                <a:noFill/>
                <a:round/>
              </a:ln>
            </p:spPr>
            <p:txBody>
              <a:bodyPr/>
              <a:lstStyle/>
              <a:p>
                <a:endParaRPr lang="zh-CN" altLang="en-US"/>
              </a:p>
            </p:txBody>
          </p:sp>
          <p:sp>
            <p:nvSpPr>
              <p:cNvPr id="17499" name="Freeform 818"/>
              <p:cNvSpPr/>
              <p:nvPr/>
            </p:nvSpPr>
            <p:spPr bwMode="auto">
              <a:xfrm>
                <a:off x="3547" y="2204"/>
                <a:ext cx="65" cy="56"/>
              </a:xfrm>
              <a:custGeom>
                <a:avLst/>
                <a:gdLst>
                  <a:gd name="T0" fmla="*/ 0 w 131"/>
                  <a:gd name="T1" fmla="*/ 1 h 111"/>
                  <a:gd name="T2" fmla="*/ 0 w 131"/>
                  <a:gd name="T3" fmla="*/ 1 h 111"/>
                  <a:gd name="T4" fmla="*/ 0 w 131"/>
                  <a:gd name="T5" fmla="*/ 1 h 111"/>
                  <a:gd name="T6" fmla="*/ 0 w 131"/>
                  <a:gd name="T7" fmla="*/ 0 h 111"/>
                  <a:gd name="T8" fmla="*/ 0 w 131"/>
                  <a:gd name="T9" fmla="*/ 1 h 111"/>
                  <a:gd name="T10" fmla="*/ 0 w 131"/>
                  <a:gd name="T11" fmla="*/ 1 h 111"/>
                  <a:gd name="T12" fmla="*/ 0 w 131"/>
                  <a:gd name="T13" fmla="*/ 1 h 111"/>
                  <a:gd name="T14" fmla="*/ 0 60000 65536"/>
                  <a:gd name="T15" fmla="*/ 0 60000 65536"/>
                  <a:gd name="T16" fmla="*/ 0 60000 65536"/>
                  <a:gd name="T17" fmla="*/ 0 60000 65536"/>
                  <a:gd name="T18" fmla="*/ 0 60000 65536"/>
                  <a:gd name="T19" fmla="*/ 0 60000 65536"/>
                  <a:gd name="T20" fmla="*/ 0 60000 65536"/>
                  <a:gd name="T21" fmla="*/ 0 w 131"/>
                  <a:gd name="T22" fmla="*/ 0 h 111"/>
                  <a:gd name="T23" fmla="*/ 131 w 131"/>
                  <a:gd name="T24" fmla="*/ 111 h 1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11">
                    <a:moveTo>
                      <a:pt x="17" y="111"/>
                    </a:moveTo>
                    <a:lnTo>
                      <a:pt x="18" y="111"/>
                    </a:lnTo>
                    <a:lnTo>
                      <a:pt x="131" y="23"/>
                    </a:lnTo>
                    <a:lnTo>
                      <a:pt x="113" y="0"/>
                    </a:lnTo>
                    <a:lnTo>
                      <a:pt x="0" y="88"/>
                    </a:lnTo>
                    <a:lnTo>
                      <a:pt x="1" y="88"/>
                    </a:lnTo>
                    <a:lnTo>
                      <a:pt x="17" y="111"/>
                    </a:lnTo>
                    <a:close/>
                  </a:path>
                </a:pathLst>
              </a:custGeom>
              <a:solidFill>
                <a:srgbClr val="000000"/>
              </a:solidFill>
              <a:ln w="9525">
                <a:noFill/>
                <a:round/>
              </a:ln>
            </p:spPr>
            <p:txBody>
              <a:bodyPr/>
              <a:lstStyle/>
              <a:p>
                <a:endParaRPr lang="zh-CN" altLang="en-US"/>
              </a:p>
            </p:txBody>
          </p:sp>
          <p:sp>
            <p:nvSpPr>
              <p:cNvPr id="17500" name="Freeform 819"/>
              <p:cNvSpPr/>
              <p:nvPr/>
            </p:nvSpPr>
            <p:spPr bwMode="auto">
              <a:xfrm>
                <a:off x="3512" y="2148"/>
                <a:ext cx="43" cy="116"/>
              </a:xfrm>
              <a:custGeom>
                <a:avLst/>
                <a:gdLst>
                  <a:gd name="T0" fmla="*/ 0 w 88"/>
                  <a:gd name="T1" fmla="*/ 0 h 232"/>
                  <a:gd name="T2" fmla="*/ 0 w 88"/>
                  <a:gd name="T3" fmla="*/ 0 h 232"/>
                  <a:gd name="T4" fmla="*/ 0 w 88"/>
                  <a:gd name="T5" fmla="*/ 0 h 232"/>
                  <a:gd name="T6" fmla="*/ 0 w 88"/>
                  <a:gd name="T7" fmla="*/ 1 h 232"/>
                  <a:gd name="T8" fmla="*/ 0 w 88"/>
                  <a:gd name="T9" fmla="*/ 1 h 232"/>
                  <a:gd name="T10" fmla="*/ 0 w 88"/>
                  <a:gd name="T11" fmla="*/ 1 h 232"/>
                  <a:gd name="T12" fmla="*/ 0 w 88"/>
                  <a:gd name="T13" fmla="*/ 1 h 232"/>
                  <a:gd name="T14" fmla="*/ 0 w 88"/>
                  <a:gd name="T15" fmla="*/ 1 h 232"/>
                  <a:gd name="T16" fmla="*/ 0 w 88"/>
                  <a:gd name="T17" fmla="*/ 1 h 232"/>
                  <a:gd name="T18" fmla="*/ 0 w 88"/>
                  <a:gd name="T19" fmla="*/ 1 h 232"/>
                  <a:gd name="T20" fmla="*/ 0 w 88"/>
                  <a:gd name="T21" fmla="*/ 1 h 232"/>
                  <a:gd name="T22" fmla="*/ 0 w 88"/>
                  <a:gd name="T23" fmla="*/ 1 h 232"/>
                  <a:gd name="T24" fmla="*/ 0 w 88"/>
                  <a:gd name="T25" fmla="*/ 1 h 232"/>
                  <a:gd name="T26" fmla="*/ 0 w 88"/>
                  <a:gd name="T27" fmla="*/ 1 h 232"/>
                  <a:gd name="T28" fmla="*/ 0 w 88"/>
                  <a:gd name="T29" fmla="*/ 1 h 232"/>
                  <a:gd name="T30" fmla="*/ 0 w 88"/>
                  <a:gd name="T31" fmla="*/ 1 h 232"/>
                  <a:gd name="T32" fmla="*/ 0 w 88"/>
                  <a:gd name="T33" fmla="*/ 1 h 232"/>
                  <a:gd name="T34" fmla="*/ 0 w 88"/>
                  <a:gd name="T35" fmla="*/ 1 h 232"/>
                  <a:gd name="T36" fmla="*/ 0 w 88"/>
                  <a:gd name="T37" fmla="*/ 1 h 232"/>
                  <a:gd name="T38" fmla="*/ 0 w 88"/>
                  <a:gd name="T39" fmla="*/ 1 h 232"/>
                  <a:gd name="T40" fmla="*/ 0 w 88"/>
                  <a:gd name="T41" fmla="*/ 1 h 232"/>
                  <a:gd name="T42" fmla="*/ 0 w 88"/>
                  <a:gd name="T43" fmla="*/ 1 h 232"/>
                  <a:gd name="T44" fmla="*/ 0 w 88"/>
                  <a:gd name="T45" fmla="*/ 1 h 232"/>
                  <a:gd name="T46" fmla="*/ 0 w 88"/>
                  <a:gd name="T47" fmla="*/ 1 h 232"/>
                  <a:gd name="T48" fmla="*/ 0 w 88"/>
                  <a:gd name="T49" fmla="*/ 1 h 232"/>
                  <a:gd name="T50" fmla="*/ 0 w 88"/>
                  <a:gd name="T51" fmla="*/ 1 h 232"/>
                  <a:gd name="T52" fmla="*/ 0 w 88"/>
                  <a:gd name="T53" fmla="*/ 1 h 232"/>
                  <a:gd name="T54" fmla="*/ 0 w 88"/>
                  <a:gd name="T55" fmla="*/ 1 h 232"/>
                  <a:gd name="T56" fmla="*/ 0 w 88"/>
                  <a:gd name="T57" fmla="*/ 1 h 232"/>
                  <a:gd name="T58" fmla="*/ 0 w 88"/>
                  <a:gd name="T59" fmla="*/ 1 h 232"/>
                  <a:gd name="T60" fmla="*/ 0 w 88"/>
                  <a:gd name="T61" fmla="*/ 1 h 232"/>
                  <a:gd name="T62" fmla="*/ 0 w 88"/>
                  <a:gd name="T63" fmla="*/ 1 h 232"/>
                  <a:gd name="T64" fmla="*/ 0 w 88"/>
                  <a:gd name="T65" fmla="*/ 1 h 232"/>
                  <a:gd name="T66" fmla="*/ 0 w 88"/>
                  <a:gd name="T67" fmla="*/ 1 h 232"/>
                  <a:gd name="T68" fmla="*/ 0 w 88"/>
                  <a:gd name="T69" fmla="*/ 1 h 232"/>
                  <a:gd name="T70" fmla="*/ 0 w 88"/>
                  <a:gd name="T71" fmla="*/ 1 h 232"/>
                  <a:gd name="T72" fmla="*/ 0 w 88"/>
                  <a:gd name="T73" fmla="*/ 0 h 2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8"/>
                  <a:gd name="T112" fmla="*/ 0 h 232"/>
                  <a:gd name="T113" fmla="*/ 88 w 88"/>
                  <a:gd name="T114" fmla="*/ 232 h 2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8" h="232">
                    <a:moveTo>
                      <a:pt x="51" y="0"/>
                    </a:moveTo>
                    <a:lnTo>
                      <a:pt x="50" y="0"/>
                    </a:lnTo>
                    <a:lnTo>
                      <a:pt x="32" y="0"/>
                    </a:lnTo>
                    <a:lnTo>
                      <a:pt x="18" y="10"/>
                    </a:lnTo>
                    <a:lnTo>
                      <a:pt x="10" y="24"/>
                    </a:lnTo>
                    <a:lnTo>
                      <a:pt x="5" y="41"/>
                    </a:lnTo>
                    <a:lnTo>
                      <a:pt x="1" y="60"/>
                    </a:lnTo>
                    <a:lnTo>
                      <a:pt x="0" y="83"/>
                    </a:lnTo>
                    <a:lnTo>
                      <a:pt x="1" y="105"/>
                    </a:lnTo>
                    <a:lnTo>
                      <a:pt x="2" y="126"/>
                    </a:lnTo>
                    <a:lnTo>
                      <a:pt x="6" y="149"/>
                    </a:lnTo>
                    <a:lnTo>
                      <a:pt x="10" y="172"/>
                    </a:lnTo>
                    <a:lnTo>
                      <a:pt x="18" y="191"/>
                    </a:lnTo>
                    <a:lnTo>
                      <a:pt x="25" y="207"/>
                    </a:lnTo>
                    <a:lnTo>
                      <a:pt x="38" y="222"/>
                    </a:lnTo>
                    <a:lnTo>
                      <a:pt x="53" y="232"/>
                    </a:lnTo>
                    <a:lnTo>
                      <a:pt x="71" y="232"/>
                    </a:lnTo>
                    <a:lnTo>
                      <a:pt x="88" y="224"/>
                    </a:lnTo>
                    <a:lnTo>
                      <a:pt x="72" y="201"/>
                    </a:lnTo>
                    <a:lnTo>
                      <a:pt x="64" y="205"/>
                    </a:lnTo>
                    <a:lnTo>
                      <a:pt x="62" y="205"/>
                    </a:lnTo>
                    <a:lnTo>
                      <a:pt x="56" y="201"/>
                    </a:lnTo>
                    <a:lnTo>
                      <a:pt x="50" y="193"/>
                    </a:lnTo>
                    <a:lnTo>
                      <a:pt x="43" y="179"/>
                    </a:lnTo>
                    <a:lnTo>
                      <a:pt x="38" y="163"/>
                    </a:lnTo>
                    <a:lnTo>
                      <a:pt x="33" y="145"/>
                    </a:lnTo>
                    <a:lnTo>
                      <a:pt x="30" y="124"/>
                    </a:lnTo>
                    <a:lnTo>
                      <a:pt x="29" y="102"/>
                    </a:lnTo>
                    <a:lnTo>
                      <a:pt x="27" y="83"/>
                    </a:lnTo>
                    <a:lnTo>
                      <a:pt x="29" y="64"/>
                    </a:lnTo>
                    <a:lnTo>
                      <a:pt x="32" y="48"/>
                    </a:lnTo>
                    <a:lnTo>
                      <a:pt x="35" y="36"/>
                    </a:lnTo>
                    <a:lnTo>
                      <a:pt x="39" y="29"/>
                    </a:lnTo>
                    <a:lnTo>
                      <a:pt x="41" y="28"/>
                    </a:lnTo>
                    <a:lnTo>
                      <a:pt x="43" y="28"/>
                    </a:lnTo>
                    <a:lnTo>
                      <a:pt x="42" y="28"/>
                    </a:lnTo>
                    <a:lnTo>
                      <a:pt x="51" y="0"/>
                    </a:lnTo>
                    <a:close/>
                  </a:path>
                </a:pathLst>
              </a:custGeom>
              <a:solidFill>
                <a:srgbClr val="000000"/>
              </a:solidFill>
              <a:ln w="9525">
                <a:noFill/>
                <a:round/>
              </a:ln>
            </p:spPr>
            <p:txBody>
              <a:bodyPr/>
              <a:lstStyle/>
              <a:p>
                <a:endParaRPr lang="zh-CN" altLang="en-US"/>
              </a:p>
            </p:txBody>
          </p:sp>
          <p:sp>
            <p:nvSpPr>
              <p:cNvPr id="17501" name="Freeform 820"/>
              <p:cNvSpPr/>
              <p:nvPr/>
            </p:nvSpPr>
            <p:spPr bwMode="auto">
              <a:xfrm>
                <a:off x="3718" y="2136"/>
                <a:ext cx="45" cy="118"/>
              </a:xfrm>
              <a:custGeom>
                <a:avLst/>
                <a:gdLst>
                  <a:gd name="T0" fmla="*/ 1 w 90"/>
                  <a:gd name="T1" fmla="*/ 0 h 237"/>
                  <a:gd name="T2" fmla="*/ 1 w 90"/>
                  <a:gd name="T3" fmla="*/ 0 h 237"/>
                  <a:gd name="T4" fmla="*/ 1 w 90"/>
                  <a:gd name="T5" fmla="*/ 0 h 237"/>
                  <a:gd name="T6" fmla="*/ 1 w 90"/>
                  <a:gd name="T7" fmla="*/ 0 h 237"/>
                  <a:gd name="T8" fmla="*/ 1 w 90"/>
                  <a:gd name="T9" fmla="*/ 0 h 237"/>
                  <a:gd name="T10" fmla="*/ 1 w 90"/>
                  <a:gd name="T11" fmla="*/ 0 h 237"/>
                  <a:gd name="T12" fmla="*/ 1 w 90"/>
                  <a:gd name="T13" fmla="*/ 0 h 237"/>
                  <a:gd name="T14" fmla="*/ 1 w 90"/>
                  <a:gd name="T15" fmla="*/ 0 h 237"/>
                  <a:gd name="T16" fmla="*/ 1 w 90"/>
                  <a:gd name="T17" fmla="*/ 0 h 237"/>
                  <a:gd name="T18" fmla="*/ 1 w 90"/>
                  <a:gd name="T19" fmla="*/ 0 h 237"/>
                  <a:gd name="T20" fmla="*/ 1 w 90"/>
                  <a:gd name="T21" fmla="*/ 0 h 237"/>
                  <a:gd name="T22" fmla="*/ 1 w 90"/>
                  <a:gd name="T23" fmla="*/ 0 h 237"/>
                  <a:gd name="T24" fmla="*/ 1 w 90"/>
                  <a:gd name="T25" fmla="*/ 0 h 237"/>
                  <a:gd name="T26" fmla="*/ 1 w 90"/>
                  <a:gd name="T27" fmla="*/ 0 h 237"/>
                  <a:gd name="T28" fmla="*/ 1 w 90"/>
                  <a:gd name="T29" fmla="*/ 0 h 237"/>
                  <a:gd name="T30" fmla="*/ 1 w 90"/>
                  <a:gd name="T31" fmla="*/ 0 h 237"/>
                  <a:gd name="T32" fmla="*/ 1 w 90"/>
                  <a:gd name="T33" fmla="*/ 0 h 237"/>
                  <a:gd name="T34" fmla="*/ 0 w 90"/>
                  <a:gd name="T35" fmla="*/ 0 h 237"/>
                  <a:gd name="T36" fmla="*/ 1 w 90"/>
                  <a:gd name="T37" fmla="*/ 0 h 237"/>
                  <a:gd name="T38" fmla="*/ 1 w 90"/>
                  <a:gd name="T39" fmla="*/ 0 h 237"/>
                  <a:gd name="T40" fmla="*/ 1 w 90"/>
                  <a:gd name="T41" fmla="*/ 0 h 237"/>
                  <a:gd name="T42" fmla="*/ 1 w 90"/>
                  <a:gd name="T43" fmla="*/ 0 h 237"/>
                  <a:gd name="T44" fmla="*/ 1 w 90"/>
                  <a:gd name="T45" fmla="*/ 0 h 237"/>
                  <a:gd name="T46" fmla="*/ 1 w 90"/>
                  <a:gd name="T47" fmla="*/ 0 h 237"/>
                  <a:gd name="T48" fmla="*/ 1 w 90"/>
                  <a:gd name="T49" fmla="*/ 0 h 237"/>
                  <a:gd name="T50" fmla="*/ 1 w 90"/>
                  <a:gd name="T51" fmla="*/ 0 h 237"/>
                  <a:gd name="T52" fmla="*/ 1 w 90"/>
                  <a:gd name="T53" fmla="*/ 0 h 237"/>
                  <a:gd name="T54" fmla="*/ 1 w 90"/>
                  <a:gd name="T55" fmla="*/ 0 h 237"/>
                  <a:gd name="T56" fmla="*/ 1 w 90"/>
                  <a:gd name="T57" fmla="*/ 0 h 237"/>
                  <a:gd name="T58" fmla="*/ 1 w 90"/>
                  <a:gd name="T59" fmla="*/ 0 h 237"/>
                  <a:gd name="T60" fmla="*/ 1 w 90"/>
                  <a:gd name="T61" fmla="*/ 0 h 237"/>
                  <a:gd name="T62" fmla="*/ 1 w 90"/>
                  <a:gd name="T63" fmla="*/ 0 h 237"/>
                  <a:gd name="T64" fmla="*/ 1 w 90"/>
                  <a:gd name="T65" fmla="*/ 0 h 237"/>
                  <a:gd name="T66" fmla="*/ 1 w 90"/>
                  <a:gd name="T67" fmla="*/ 0 h 237"/>
                  <a:gd name="T68" fmla="*/ 1 w 90"/>
                  <a:gd name="T69" fmla="*/ 0 h 237"/>
                  <a:gd name="T70" fmla="*/ 1 w 90"/>
                  <a:gd name="T71" fmla="*/ 0 h 237"/>
                  <a:gd name="T72" fmla="*/ 1 w 90"/>
                  <a:gd name="T73" fmla="*/ 0 h 2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
                  <a:gd name="T112" fmla="*/ 0 h 237"/>
                  <a:gd name="T113" fmla="*/ 90 w 90"/>
                  <a:gd name="T114" fmla="*/ 237 h 2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 h="237">
                    <a:moveTo>
                      <a:pt x="1" y="227"/>
                    </a:moveTo>
                    <a:lnTo>
                      <a:pt x="1" y="226"/>
                    </a:lnTo>
                    <a:lnTo>
                      <a:pt x="23" y="237"/>
                    </a:lnTo>
                    <a:lnTo>
                      <a:pt x="44" y="237"/>
                    </a:lnTo>
                    <a:lnTo>
                      <a:pt x="61" y="229"/>
                    </a:lnTo>
                    <a:lnTo>
                      <a:pt x="74" y="213"/>
                    </a:lnTo>
                    <a:lnTo>
                      <a:pt x="83" y="194"/>
                    </a:lnTo>
                    <a:lnTo>
                      <a:pt x="88" y="172"/>
                    </a:lnTo>
                    <a:lnTo>
                      <a:pt x="90" y="149"/>
                    </a:lnTo>
                    <a:lnTo>
                      <a:pt x="90" y="123"/>
                    </a:lnTo>
                    <a:lnTo>
                      <a:pt x="88" y="99"/>
                    </a:lnTo>
                    <a:lnTo>
                      <a:pt x="83" y="75"/>
                    </a:lnTo>
                    <a:lnTo>
                      <a:pt x="77" y="53"/>
                    </a:lnTo>
                    <a:lnTo>
                      <a:pt x="68" y="33"/>
                    </a:lnTo>
                    <a:lnTo>
                      <a:pt x="56" y="16"/>
                    </a:lnTo>
                    <a:lnTo>
                      <a:pt x="40" y="3"/>
                    </a:lnTo>
                    <a:lnTo>
                      <a:pt x="21" y="0"/>
                    </a:lnTo>
                    <a:lnTo>
                      <a:pt x="0" y="4"/>
                    </a:lnTo>
                    <a:lnTo>
                      <a:pt x="13" y="30"/>
                    </a:lnTo>
                    <a:lnTo>
                      <a:pt x="21" y="27"/>
                    </a:lnTo>
                    <a:lnTo>
                      <a:pt x="28" y="29"/>
                    </a:lnTo>
                    <a:lnTo>
                      <a:pt x="35" y="34"/>
                    </a:lnTo>
                    <a:lnTo>
                      <a:pt x="43" y="47"/>
                    </a:lnTo>
                    <a:lnTo>
                      <a:pt x="50" y="62"/>
                    </a:lnTo>
                    <a:lnTo>
                      <a:pt x="56" y="81"/>
                    </a:lnTo>
                    <a:lnTo>
                      <a:pt x="60" y="103"/>
                    </a:lnTo>
                    <a:lnTo>
                      <a:pt x="62" y="125"/>
                    </a:lnTo>
                    <a:lnTo>
                      <a:pt x="62" y="147"/>
                    </a:lnTo>
                    <a:lnTo>
                      <a:pt x="60" y="168"/>
                    </a:lnTo>
                    <a:lnTo>
                      <a:pt x="56" y="185"/>
                    </a:lnTo>
                    <a:lnTo>
                      <a:pt x="51" y="199"/>
                    </a:lnTo>
                    <a:lnTo>
                      <a:pt x="43" y="206"/>
                    </a:lnTo>
                    <a:lnTo>
                      <a:pt x="37" y="209"/>
                    </a:lnTo>
                    <a:lnTo>
                      <a:pt x="29" y="209"/>
                    </a:lnTo>
                    <a:lnTo>
                      <a:pt x="15" y="203"/>
                    </a:lnTo>
                    <a:lnTo>
                      <a:pt x="15" y="202"/>
                    </a:lnTo>
                    <a:lnTo>
                      <a:pt x="1" y="227"/>
                    </a:lnTo>
                    <a:close/>
                  </a:path>
                </a:pathLst>
              </a:custGeom>
              <a:solidFill>
                <a:srgbClr val="000000"/>
              </a:solidFill>
              <a:ln w="9525">
                <a:noFill/>
                <a:round/>
              </a:ln>
            </p:spPr>
            <p:txBody>
              <a:bodyPr/>
              <a:lstStyle/>
              <a:p>
                <a:endParaRPr lang="zh-CN" altLang="en-US"/>
              </a:p>
            </p:txBody>
          </p:sp>
          <p:sp>
            <p:nvSpPr>
              <p:cNvPr id="17502" name="Freeform 821"/>
              <p:cNvSpPr/>
              <p:nvPr/>
            </p:nvSpPr>
            <p:spPr bwMode="auto">
              <a:xfrm>
                <a:off x="3655" y="2200"/>
                <a:ext cx="70" cy="50"/>
              </a:xfrm>
              <a:custGeom>
                <a:avLst/>
                <a:gdLst>
                  <a:gd name="T0" fmla="*/ 0 w 141"/>
                  <a:gd name="T1" fmla="*/ 1 h 100"/>
                  <a:gd name="T2" fmla="*/ 0 w 141"/>
                  <a:gd name="T3" fmla="*/ 1 h 100"/>
                  <a:gd name="T4" fmla="*/ 0 w 141"/>
                  <a:gd name="T5" fmla="*/ 1 h 100"/>
                  <a:gd name="T6" fmla="*/ 0 w 141"/>
                  <a:gd name="T7" fmla="*/ 1 h 100"/>
                  <a:gd name="T8" fmla="*/ 0 w 141"/>
                  <a:gd name="T9" fmla="*/ 1 h 100"/>
                  <a:gd name="T10" fmla="*/ 0 w 141"/>
                  <a:gd name="T11" fmla="*/ 1 h 100"/>
                  <a:gd name="T12" fmla="*/ 0 w 141"/>
                  <a:gd name="T13" fmla="*/ 1 h 100"/>
                  <a:gd name="T14" fmla="*/ 0 w 141"/>
                  <a:gd name="T15" fmla="*/ 0 h 100"/>
                  <a:gd name="T16" fmla="*/ 0 w 141"/>
                  <a:gd name="T17" fmla="*/ 1 h 100"/>
                  <a:gd name="T18" fmla="*/ 0 w 141"/>
                  <a:gd name="T19" fmla="*/ 1 h 100"/>
                  <a:gd name="T20" fmla="*/ 0 w 141"/>
                  <a:gd name="T21" fmla="*/ 1 h 100"/>
                  <a:gd name="T22" fmla="*/ 0 w 141"/>
                  <a:gd name="T23" fmla="*/ 1 h 100"/>
                  <a:gd name="T24" fmla="*/ 0 w 141"/>
                  <a:gd name="T25" fmla="*/ 1 h 100"/>
                  <a:gd name="T26" fmla="*/ 0 w 141"/>
                  <a:gd name="T27" fmla="*/ 1 h 100"/>
                  <a:gd name="T28" fmla="*/ 0 w 141"/>
                  <a:gd name="T29" fmla="*/ 1 h 100"/>
                  <a:gd name="T30" fmla="*/ 0 w 141"/>
                  <a:gd name="T31" fmla="*/ 1 h 1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1"/>
                  <a:gd name="T49" fmla="*/ 0 h 100"/>
                  <a:gd name="T50" fmla="*/ 141 w 141"/>
                  <a:gd name="T51" fmla="*/ 100 h 1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1" h="100">
                    <a:moveTo>
                      <a:pt x="3" y="7"/>
                    </a:moveTo>
                    <a:lnTo>
                      <a:pt x="7" y="28"/>
                    </a:lnTo>
                    <a:lnTo>
                      <a:pt x="127" y="100"/>
                    </a:lnTo>
                    <a:lnTo>
                      <a:pt x="141" y="75"/>
                    </a:lnTo>
                    <a:lnTo>
                      <a:pt x="21" y="3"/>
                    </a:lnTo>
                    <a:lnTo>
                      <a:pt x="25" y="23"/>
                    </a:lnTo>
                    <a:lnTo>
                      <a:pt x="21" y="3"/>
                    </a:lnTo>
                    <a:lnTo>
                      <a:pt x="15" y="0"/>
                    </a:lnTo>
                    <a:lnTo>
                      <a:pt x="9" y="2"/>
                    </a:lnTo>
                    <a:lnTo>
                      <a:pt x="5" y="4"/>
                    </a:lnTo>
                    <a:lnTo>
                      <a:pt x="3" y="9"/>
                    </a:lnTo>
                    <a:lnTo>
                      <a:pt x="0" y="13"/>
                    </a:lnTo>
                    <a:lnTo>
                      <a:pt x="0" y="19"/>
                    </a:lnTo>
                    <a:lnTo>
                      <a:pt x="3" y="23"/>
                    </a:lnTo>
                    <a:lnTo>
                      <a:pt x="7" y="28"/>
                    </a:lnTo>
                    <a:lnTo>
                      <a:pt x="3" y="7"/>
                    </a:lnTo>
                    <a:close/>
                  </a:path>
                </a:pathLst>
              </a:custGeom>
              <a:solidFill>
                <a:srgbClr val="000000"/>
              </a:solidFill>
              <a:ln w="9525">
                <a:noFill/>
                <a:round/>
              </a:ln>
            </p:spPr>
            <p:txBody>
              <a:bodyPr/>
              <a:lstStyle/>
              <a:p>
                <a:endParaRPr lang="zh-CN" altLang="en-US"/>
              </a:p>
            </p:txBody>
          </p:sp>
          <p:sp>
            <p:nvSpPr>
              <p:cNvPr id="17503" name="Freeform 822"/>
              <p:cNvSpPr/>
              <p:nvPr/>
            </p:nvSpPr>
            <p:spPr bwMode="auto">
              <a:xfrm>
                <a:off x="3656" y="2191"/>
                <a:ext cx="18" cy="20"/>
              </a:xfrm>
              <a:custGeom>
                <a:avLst/>
                <a:gdLst>
                  <a:gd name="T0" fmla="*/ 1 w 35"/>
                  <a:gd name="T1" fmla="*/ 1 h 40"/>
                  <a:gd name="T2" fmla="*/ 1 w 35"/>
                  <a:gd name="T3" fmla="*/ 1 h 40"/>
                  <a:gd name="T4" fmla="*/ 1 w 35"/>
                  <a:gd name="T5" fmla="*/ 1 h 40"/>
                  <a:gd name="T6" fmla="*/ 1 w 35"/>
                  <a:gd name="T7" fmla="*/ 1 h 40"/>
                  <a:gd name="T8" fmla="*/ 1 w 35"/>
                  <a:gd name="T9" fmla="*/ 1 h 40"/>
                  <a:gd name="T10" fmla="*/ 0 w 35"/>
                  <a:gd name="T11" fmla="*/ 1 h 40"/>
                  <a:gd name="T12" fmla="*/ 1 w 35"/>
                  <a:gd name="T13" fmla="*/ 1 h 40"/>
                  <a:gd name="T14" fmla="*/ 1 w 35"/>
                  <a:gd name="T15" fmla="*/ 1 h 40"/>
                  <a:gd name="T16" fmla="*/ 1 w 35"/>
                  <a:gd name="T17" fmla="*/ 1 h 40"/>
                  <a:gd name="T18" fmla="*/ 1 w 35"/>
                  <a:gd name="T19" fmla="*/ 1 h 40"/>
                  <a:gd name="T20" fmla="*/ 1 w 35"/>
                  <a:gd name="T21" fmla="*/ 0 h 40"/>
                  <a:gd name="T22" fmla="*/ 1 w 35"/>
                  <a:gd name="T23" fmla="*/ 0 h 40"/>
                  <a:gd name="T24" fmla="*/ 1 w 35"/>
                  <a:gd name="T25" fmla="*/ 1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40"/>
                  <a:gd name="T41" fmla="*/ 35 w 35"/>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40">
                    <a:moveTo>
                      <a:pt x="8" y="3"/>
                    </a:moveTo>
                    <a:lnTo>
                      <a:pt x="8" y="3"/>
                    </a:lnTo>
                    <a:lnTo>
                      <a:pt x="8" y="7"/>
                    </a:lnTo>
                    <a:lnTo>
                      <a:pt x="6" y="11"/>
                    </a:lnTo>
                    <a:lnTo>
                      <a:pt x="4" y="16"/>
                    </a:lnTo>
                    <a:lnTo>
                      <a:pt x="0" y="24"/>
                    </a:lnTo>
                    <a:lnTo>
                      <a:pt x="22" y="40"/>
                    </a:lnTo>
                    <a:lnTo>
                      <a:pt x="29" y="30"/>
                    </a:lnTo>
                    <a:lnTo>
                      <a:pt x="34" y="20"/>
                    </a:lnTo>
                    <a:lnTo>
                      <a:pt x="35" y="9"/>
                    </a:lnTo>
                    <a:lnTo>
                      <a:pt x="35" y="0"/>
                    </a:lnTo>
                    <a:lnTo>
                      <a:pt x="8" y="3"/>
                    </a:lnTo>
                    <a:close/>
                  </a:path>
                </a:pathLst>
              </a:custGeom>
              <a:solidFill>
                <a:srgbClr val="000000"/>
              </a:solidFill>
              <a:ln w="9525">
                <a:noFill/>
                <a:round/>
              </a:ln>
            </p:spPr>
            <p:txBody>
              <a:bodyPr/>
              <a:lstStyle/>
              <a:p>
                <a:endParaRPr lang="zh-CN" altLang="en-US"/>
              </a:p>
            </p:txBody>
          </p:sp>
          <p:sp>
            <p:nvSpPr>
              <p:cNvPr id="17504" name="Freeform 823"/>
              <p:cNvSpPr/>
              <p:nvPr/>
            </p:nvSpPr>
            <p:spPr bwMode="auto">
              <a:xfrm>
                <a:off x="3656" y="2168"/>
                <a:ext cx="18" cy="24"/>
              </a:xfrm>
              <a:custGeom>
                <a:avLst/>
                <a:gdLst>
                  <a:gd name="T0" fmla="*/ 0 w 37"/>
                  <a:gd name="T1" fmla="*/ 0 h 49"/>
                  <a:gd name="T2" fmla="*/ 0 w 37"/>
                  <a:gd name="T3" fmla="*/ 0 h 49"/>
                  <a:gd name="T4" fmla="*/ 0 w 37"/>
                  <a:gd name="T5" fmla="*/ 0 h 49"/>
                  <a:gd name="T6" fmla="*/ 0 w 37"/>
                  <a:gd name="T7" fmla="*/ 0 h 49"/>
                  <a:gd name="T8" fmla="*/ 0 w 37"/>
                  <a:gd name="T9" fmla="*/ 0 h 49"/>
                  <a:gd name="T10" fmla="*/ 0 w 37"/>
                  <a:gd name="T11" fmla="*/ 0 h 49"/>
                  <a:gd name="T12" fmla="*/ 0 w 37"/>
                  <a:gd name="T13" fmla="*/ 0 h 49"/>
                  <a:gd name="T14" fmla="*/ 0 w 37"/>
                  <a:gd name="T15" fmla="*/ 0 h 49"/>
                  <a:gd name="T16" fmla="*/ 0 w 37"/>
                  <a:gd name="T17" fmla="*/ 0 h 49"/>
                  <a:gd name="T18" fmla="*/ 0 w 37"/>
                  <a:gd name="T19" fmla="*/ 0 h 49"/>
                  <a:gd name="T20" fmla="*/ 0 w 37"/>
                  <a:gd name="T21" fmla="*/ 0 h 49"/>
                  <a:gd name="T22" fmla="*/ 0 w 37"/>
                  <a:gd name="T23" fmla="*/ 0 h 49"/>
                  <a:gd name="T24" fmla="*/ 0 w 37"/>
                  <a:gd name="T25" fmla="*/ 0 h 49"/>
                  <a:gd name="T26" fmla="*/ 0 w 37"/>
                  <a:gd name="T27" fmla="*/ 0 h 49"/>
                  <a:gd name="T28" fmla="*/ 0 w 37"/>
                  <a:gd name="T29" fmla="*/ 0 h 49"/>
                  <a:gd name="T30" fmla="*/ 0 w 37"/>
                  <a:gd name="T31" fmla="*/ 0 h 49"/>
                  <a:gd name="T32" fmla="*/ 0 w 37"/>
                  <a:gd name="T33" fmla="*/ 0 h 49"/>
                  <a:gd name="T34" fmla="*/ 0 w 37"/>
                  <a:gd name="T35" fmla="*/ 0 h 49"/>
                  <a:gd name="T36" fmla="*/ 0 w 37"/>
                  <a:gd name="T37" fmla="*/ 0 h 49"/>
                  <a:gd name="T38" fmla="*/ 0 w 37"/>
                  <a:gd name="T39" fmla="*/ 0 h 49"/>
                  <a:gd name="T40" fmla="*/ 0 w 37"/>
                  <a:gd name="T41" fmla="*/ 0 h 49"/>
                  <a:gd name="T42" fmla="*/ 0 w 37"/>
                  <a:gd name="T43" fmla="*/ 0 h 49"/>
                  <a:gd name="T44" fmla="*/ 0 w 37"/>
                  <a:gd name="T45" fmla="*/ 0 h 49"/>
                  <a:gd name="T46" fmla="*/ 0 w 37"/>
                  <a:gd name="T47" fmla="*/ 0 h 49"/>
                  <a:gd name="T48" fmla="*/ 0 w 37"/>
                  <a:gd name="T49" fmla="*/ 0 h 49"/>
                  <a:gd name="T50" fmla="*/ 0 w 37"/>
                  <a:gd name="T51" fmla="*/ 0 h 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7"/>
                  <a:gd name="T79" fmla="*/ 0 h 49"/>
                  <a:gd name="T80" fmla="*/ 37 w 37"/>
                  <a:gd name="T81" fmla="*/ 49 h 4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7" h="49">
                    <a:moveTo>
                      <a:pt x="7" y="0"/>
                    </a:moveTo>
                    <a:lnTo>
                      <a:pt x="0" y="19"/>
                    </a:lnTo>
                    <a:lnTo>
                      <a:pt x="3" y="24"/>
                    </a:lnTo>
                    <a:lnTo>
                      <a:pt x="4" y="28"/>
                    </a:lnTo>
                    <a:lnTo>
                      <a:pt x="5" y="32"/>
                    </a:lnTo>
                    <a:lnTo>
                      <a:pt x="6" y="36"/>
                    </a:lnTo>
                    <a:lnTo>
                      <a:pt x="7" y="40"/>
                    </a:lnTo>
                    <a:lnTo>
                      <a:pt x="8" y="45"/>
                    </a:lnTo>
                    <a:lnTo>
                      <a:pt x="10" y="46"/>
                    </a:lnTo>
                    <a:lnTo>
                      <a:pt x="10" y="49"/>
                    </a:lnTo>
                    <a:lnTo>
                      <a:pt x="37" y="46"/>
                    </a:lnTo>
                    <a:lnTo>
                      <a:pt x="37" y="42"/>
                    </a:lnTo>
                    <a:lnTo>
                      <a:pt x="36" y="36"/>
                    </a:lnTo>
                    <a:lnTo>
                      <a:pt x="35" y="34"/>
                    </a:lnTo>
                    <a:lnTo>
                      <a:pt x="34" y="29"/>
                    </a:lnTo>
                    <a:lnTo>
                      <a:pt x="32" y="26"/>
                    </a:lnTo>
                    <a:lnTo>
                      <a:pt x="31" y="19"/>
                    </a:lnTo>
                    <a:lnTo>
                      <a:pt x="28" y="13"/>
                    </a:lnTo>
                    <a:lnTo>
                      <a:pt x="26" y="7"/>
                    </a:lnTo>
                    <a:lnTo>
                      <a:pt x="19" y="26"/>
                    </a:lnTo>
                    <a:lnTo>
                      <a:pt x="26" y="7"/>
                    </a:lnTo>
                    <a:lnTo>
                      <a:pt x="18" y="0"/>
                    </a:lnTo>
                    <a:lnTo>
                      <a:pt x="8" y="0"/>
                    </a:lnTo>
                    <a:lnTo>
                      <a:pt x="0" y="8"/>
                    </a:lnTo>
                    <a:lnTo>
                      <a:pt x="0" y="19"/>
                    </a:lnTo>
                    <a:lnTo>
                      <a:pt x="7" y="0"/>
                    </a:lnTo>
                    <a:close/>
                  </a:path>
                </a:pathLst>
              </a:custGeom>
              <a:solidFill>
                <a:srgbClr val="000000"/>
              </a:solidFill>
              <a:ln w="9525">
                <a:noFill/>
                <a:round/>
              </a:ln>
            </p:spPr>
            <p:txBody>
              <a:bodyPr/>
              <a:lstStyle/>
              <a:p>
                <a:endParaRPr lang="zh-CN" altLang="en-US"/>
              </a:p>
            </p:txBody>
          </p:sp>
          <p:sp>
            <p:nvSpPr>
              <p:cNvPr id="17505" name="Freeform 824"/>
              <p:cNvSpPr/>
              <p:nvPr/>
            </p:nvSpPr>
            <p:spPr bwMode="auto">
              <a:xfrm>
                <a:off x="3659" y="2138"/>
                <a:ext cx="66" cy="43"/>
              </a:xfrm>
              <a:custGeom>
                <a:avLst/>
                <a:gdLst>
                  <a:gd name="T0" fmla="*/ 1 w 131"/>
                  <a:gd name="T1" fmla="*/ 0 h 86"/>
                  <a:gd name="T2" fmla="*/ 1 w 131"/>
                  <a:gd name="T3" fmla="*/ 0 h 86"/>
                  <a:gd name="T4" fmla="*/ 0 w 131"/>
                  <a:gd name="T5" fmla="*/ 1 h 86"/>
                  <a:gd name="T6" fmla="*/ 1 w 131"/>
                  <a:gd name="T7" fmla="*/ 1 h 86"/>
                  <a:gd name="T8" fmla="*/ 1 w 131"/>
                  <a:gd name="T9" fmla="*/ 1 h 86"/>
                  <a:gd name="T10" fmla="*/ 1 w 131"/>
                  <a:gd name="T11" fmla="*/ 1 h 86"/>
                  <a:gd name="T12" fmla="*/ 1 w 131"/>
                  <a:gd name="T13" fmla="*/ 0 h 86"/>
                  <a:gd name="T14" fmla="*/ 0 60000 65536"/>
                  <a:gd name="T15" fmla="*/ 0 60000 65536"/>
                  <a:gd name="T16" fmla="*/ 0 60000 65536"/>
                  <a:gd name="T17" fmla="*/ 0 60000 65536"/>
                  <a:gd name="T18" fmla="*/ 0 60000 65536"/>
                  <a:gd name="T19" fmla="*/ 0 60000 65536"/>
                  <a:gd name="T20" fmla="*/ 0 60000 65536"/>
                  <a:gd name="T21" fmla="*/ 0 w 131"/>
                  <a:gd name="T22" fmla="*/ 0 h 86"/>
                  <a:gd name="T23" fmla="*/ 131 w 131"/>
                  <a:gd name="T24" fmla="*/ 86 h 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86">
                    <a:moveTo>
                      <a:pt x="118" y="0"/>
                    </a:moveTo>
                    <a:lnTo>
                      <a:pt x="119" y="0"/>
                    </a:lnTo>
                    <a:lnTo>
                      <a:pt x="0" y="60"/>
                    </a:lnTo>
                    <a:lnTo>
                      <a:pt x="12" y="86"/>
                    </a:lnTo>
                    <a:lnTo>
                      <a:pt x="130" y="26"/>
                    </a:lnTo>
                    <a:lnTo>
                      <a:pt x="131" y="26"/>
                    </a:lnTo>
                    <a:lnTo>
                      <a:pt x="118" y="0"/>
                    </a:lnTo>
                    <a:close/>
                  </a:path>
                </a:pathLst>
              </a:custGeom>
              <a:solidFill>
                <a:srgbClr val="000000"/>
              </a:solidFill>
              <a:ln w="9525">
                <a:noFill/>
                <a:round/>
              </a:ln>
            </p:spPr>
            <p:txBody>
              <a:bodyPr/>
              <a:lstStyle/>
              <a:p>
                <a:endParaRPr lang="zh-CN" altLang="en-US"/>
              </a:p>
            </p:txBody>
          </p:sp>
          <p:sp>
            <p:nvSpPr>
              <p:cNvPr id="17506" name="Freeform 825"/>
              <p:cNvSpPr/>
              <p:nvPr/>
            </p:nvSpPr>
            <p:spPr bwMode="auto">
              <a:xfrm>
                <a:off x="3583" y="2211"/>
                <a:ext cx="42" cy="77"/>
              </a:xfrm>
              <a:custGeom>
                <a:avLst/>
                <a:gdLst>
                  <a:gd name="T0" fmla="*/ 1 w 84"/>
                  <a:gd name="T1" fmla="*/ 0 h 153"/>
                  <a:gd name="T2" fmla="*/ 1 w 84"/>
                  <a:gd name="T3" fmla="*/ 1 h 153"/>
                  <a:gd name="T4" fmla="*/ 0 w 84"/>
                  <a:gd name="T5" fmla="*/ 1 h 153"/>
                  <a:gd name="T6" fmla="*/ 1 w 84"/>
                  <a:gd name="T7" fmla="*/ 1 h 153"/>
                  <a:gd name="T8" fmla="*/ 1 w 84"/>
                  <a:gd name="T9" fmla="*/ 1 h 153"/>
                  <a:gd name="T10" fmla="*/ 1 w 84"/>
                  <a:gd name="T11" fmla="*/ 1 h 153"/>
                  <a:gd name="T12" fmla="*/ 1 w 84"/>
                  <a:gd name="T13" fmla="*/ 1 h 153"/>
                  <a:gd name="T14" fmla="*/ 1 w 84"/>
                  <a:gd name="T15" fmla="*/ 1 h 153"/>
                  <a:gd name="T16" fmla="*/ 1 w 84"/>
                  <a:gd name="T17" fmla="*/ 0 h 153"/>
                  <a:gd name="T18" fmla="*/ 1 w 84"/>
                  <a:gd name="T19" fmla="*/ 0 h 153"/>
                  <a:gd name="T20" fmla="*/ 1 w 84"/>
                  <a:gd name="T21" fmla="*/ 1 h 153"/>
                  <a:gd name="T22" fmla="*/ 1 w 84"/>
                  <a:gd name="T23" fmla="*/ 0 h 1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3"/>
                  <a:gd name="T38" fmla="*/ 84 w 84"/>
                  <a:gd name="T39" fmla="*/ 153 h 1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3">
                    <a:moveTo>
                      <a:pt x="77" y="0"/>
                    </a:moveTo>
                    <a:lnTo>
                      <a:pt x="59" y="7"/>
                    </a:lnTo>
                    <a:lnTo>
                      <a:pt x="0" y="142"/>
                    </a:lnTo>
                    <a:lnTo>
                      <a:pt x="25" y="153"/>
                    </a:lnTo>
                    <a:lnTo>
                      <a:pt x="84" y="19"/>
                    </a:lnTo>
                    <a:lnTo>
                      <a:pt x="66" y="26"/>
                    </a:lnTo>
                    <a:lnTo>
                      <a:pt x="84" y="19"/>
                    </a:lnTo>
                    <a:lnTo>
                      <a:pt x="84" y="9"/>
                    </a:lnTo>
                    <a:lnTo>
                      <a:pt x="77" y="0"/>
                    </a:lnTo>
                    <a:lnTo>
                      <a:pt x="67" y="0"/>
                    </a:lnTo>
                    <a:lnTo>
                      <a:pt x="59" y="7"/>
                    </a:lnTo>
                    <a:lnTo>
                      <a:pt x="77" y="0"/>
                    </a:lnTo>
                    <a:close/>
                  </a:path>
                </a:pathLst>
              </a:custGeom>
              <a:solidFill>
                <a:srgbClr val="000000"/>
              </a:solidFill>
              <a:ln w="9525">
                <a:noFill/>
                <a:round/>
              </a:ln>
            </p:spPr>
            <p:txBody>
              <a:bodyPr/>
              <a:lstStyle/>
              <a:p>
                <a:endParaRPr lang="zh-CN" altLang="en-US"/>
              </a:p>
            </p:txBody>
          </p:sp>
          <p:sp>
            <p:nvSpPr>
              <p:cNvPr id="17507" name="Freeform 826"/>
              <p:cNvSpPr/>
              <p:nvPr/>
            </p:nvSpPr>
            <p:spPr bwMode="auto">
              <a:xfrm>
                <a:off x="3616" y="2211"/>
                <a:ext cx="19" cy="19"/>
              </a:xfrm>
              <a:custGeom>
                <a:avLst/>
                <a:gdLst>
                  <a:gd name="T0" fmla="*/ 1 w 38"/>
                  <a:gd name="T1" fmla="*/ 1 h 37"/>
                  <a:gd name="T2" fmla="*/ 1 w 38"/>
                  <a:gd name="T3" fmla="*/ 1 h 37"/>
                  <a:gd name="T4" fmla="*/ 1 w 38"/>
                  <a:gd name="T5" fmla="*/ 1 h 37"/>
                  <a:gd name="T6" fmla="*/ 1 w 38"/>
                  <a:gd name="T7" fmla="*/ 1 h 37"/>
                  <a:gd name="T8" fmla="*/ 1 w 38"/>
                  <a:gd name="T9" fmla="*/ 1 h 37"/>
                  <a:gd name="T10" fmla="*/ 1 w 38"/>
                  <a:gd name="T11" fmla="*/ 0 h 37"/>
                  <a:gd name="T12" fmla="*/ 0 w 38"/>
                  <a:gd name="T13" fmla="*/ 1 h 37"/>
                  <a:gd name="T14" fmla="*/ 1 w 38"/>
                  <a:gd name="T15" fmla="*/ 1 h 37"/>
                  <a:gd name="T16" fmla="*/ 1 w 38"/>
                  <a:gd name="T17" fmla="*/ 1 h 37"/>
                  <a:gd name="T18" fmla="*/ 1 w 38"/>
                  <a:gd name="T19" fmla="*/ 1 h 37"/>
                  <a:gd name="T20" fmla="*/ 1 w 38"/>
                  <a:gd name="T21" fmla="*/ 1 h 37"/>
                  <a:gd name="T22" fmla="*/ 1 w 38"/>
                  <a:gd name="T23" fmla="*/ 1 h 37"/>
                  <a:gd name="T24" fmla="*/ 1 w 38"/>
                  <a:gd name="T25" fmla="*/ 1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37"/>
                  <a:gd name="T41" fmla="*/ 38 w 38"/>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37">
                    <a:moveTo>
                      <a:pt x="36" y="10"/>
                    </a:moveTo>
                    <a:lnTo>
                      <a:pt x="37" y="10"/>
                    </a:lnTo>
                    <a:lnTo>
                      <a:pt x="34" y="9"/>
                    </a:lnTo>
                    <a:lnTo>
                      <a:pt x="28" y="7"/>
                    </a:lnTo>
                    <a:lnTo>
                      <a:pt x="21" y="5"/>
                    </a:lnTo>
                    <a:lnTo>
                      <a:pt x="11" y="0"/>
                    </a:lnTo>
                    <a:lnTo>
                      <a:pt x="0" y="26"/>
                    </a:lnTo>
                    <a:lnTo>
                      <a:pt x="10" y="30"/>
                    </a:lnTo>
                    <a:lnTo>
                      <a:pt x="19" y="35"/>
                    </a:lnTo>
                    <a:lnTo>
                      <a:pt x="29" y="36"/>
                    </a:lnTo>
                    <a:lnTo>
                      <a:pt x="37" y="37"/>
                    </a:lnTo>
                    <a:lnTo>
                      <a:pt x="38" y="37"/>
                    </a:lnTo>
                    <a:lnTo>
                      <a:pt x="36" y="10"/>
                    </a:lnTo>
                    <a:close/>
                  </a:path>
                </a:pathLst>
              </a:custGeom>
              <a:solidFill>
                <a:srgbClr val="000000"/>
              </a:solidFill>
              <a:ln w="9525">
                <a:noFill/>
                <a:round/>
              </a:ln>
            </p:spPr>
            <p:txBody>
              <a:bodyPr/>
              <a:lstStyle/>
              <a:p>
                <a:endParaRPr lang="zh-CN" altLang="en-US"/>
              </a:p>
            </p:txBody>
          </p:sp>
          <p:sp>
            <p:nvSpPr>
              <p:cNvPr id="17508" name="Freeform 827"/>
              <p:cNvSpPr/>
              <p:nvPr/>
            </p:nvSpPr>
            <p:spPr bwMode="auto">
              <a:xfrm>
                <a:off x="3634" y="2209"/>
                <a:ext cx="24" cy="21"/>
              </a:xfrm>
              <a:custGeom>
                <a:avLst/>
                <a:gdLst>
                  <a:gd name="T0" fmla="*/ 1 w 48"/>
                  <a:gd name="T1" fmla="*/ 1 h 41"/>
                  <a:gd name="T2" fmla="*/ 1 w 48"/>
                  <a:gd name="T3" fmla="*/ 1 h 41"/>
                  <a:gd name="T4" fmla="*/ 1 w 48"/>
                  <a:gd name="T5" fmla="*/ 1 h 41"/>
                  <a:gd name="T6" fmla="*/ 1 w 48"/>
                  <a:gd name="T7" fmla="*/ 1 h 41"/>
                  <a:gd name="T8" fmla="*/ 1 w 48"/>
                  <a:gd name="T9" fmla="*/ 1 h 41"/>
                  <a:gd name="T10" fmla="*/ 0 w 48"/>
                  <a:gd name="T11" fmla="*/ 1 h 41"/>
                  <a:gd name="T12" fmla="*/ 1 w 48"/>
                  <a:gd name="T13" fmla="*/ 1 h 41"/>
                  <a:gd name="T14" fmla="*/ 1 w 48"/>
                  <a:gd name="T15" fmla="*/ 1 h 41"/>
                  <a:gd name="T16" fmla="*/ 1 w 48"/>
                  <a:gd name="T17" fmla="*/ 1 h 41"/>
                  <a:gd name="T18" fmla="*/ 1 w 48"/>
                  <a:gd name="T19" fmla="*/ 1 h 41"/>
                  <a:gd name="T20" fmla="*/ 1 w 48"/>
                  <a:gd name="T21" fmla="*/ 1 h 41"/>
                  <a:gd name="T22" fmla="*/ 1 w 48"/>
                  <a:gd name="T23" fmla="*/ 1 h 41"/>
                  <a:gd name="T24" fmla="*/ 1 w 48"/>
                  <a:gd name="T25" fmla="*/ 1 h 41"/>
                  <a:gd name="T26" fmla="*/ 1 w 48"/>
                  <a:gd name="T27" fmla="*/ 1 h 41"/>
                  <a:gd name="T28" fmla="*/ 1 w 48"/>
                  <a:gd name="T29" fmla="*/ 1 h 41"/>
                  <a:gd name="T30" fmla="*/ 1 w 48"/>
                  <a:gd name="T31" fmla="*/ 0 h 41"/>
                  <a:gd name="T32" fmla="*/ 1 w 48"/>
                  <a:gd name="T33" fmla="*/ 1 h 41"/>
                  <a:gd name="T34" fmla="*/ 1 w 48"/>
                  <a:gd name="T35" fmla="*/ 1 h 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41"/>
                  <a:gd name="T56" fmla="*/ 48 w 48"/>
                  <a:gd name="T57" fmla="*/ 41 h 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41">
                    <a:moveTo>
                      <a:pt x="46" y="7"/>
                    </a:moveTo>
                    <a:lnTo>
                      <a:pt x="26" y="2"/>
                    </a:lnTo>
                    <a:lnTo>
                      <a:pt x="18" y="7"/>
                    </a:lnTo>
                    <a:lnTo>
                      <a:pt x="10" y="11"/>
                    </a:lnTo>
                    <a:lnTo>
                      <a:pt x="5" y="13"/>
                    </a:lnTo>
                    <a:lnTo>
                      <a:pt x="0" y="14"/>
                    </a:lnTo>
                    <a:lnTo>
                      <a:pt x="2" y="41"/>
                    </a:lnTo>
                    <a:lnTo>
                      <a:pt x="12" y="40"/>
                    </a:lnTo>
                    <a:lnTo>
                      <a:pt x="22" y="37"/>
                    </a:lnTo>
                    <a:lnTo>
                      <a:pt x="32" y="32"/>
                    </a:lnTo>
                    <a:lnTo>
                      <a:pt x="42" y="25"/>
                    </a:lnTo>
                    <a:lnTo>
                      <a:pt x="23" y="21"/>
                    </a:lnTo>
                    <a:lnTo>
                      <a:pt x="42" y="25"/>
                    </a:lnTo>
                    <a:lnTo>
                      <a:pt x="48" y="16"/>
                    </a:lnTo>
                    <a:lnTo>
                      <a:pt x="46" y="6"/>
                    </a:lnTo>
                    <a:lnTo>
                      <a:pt x="38" y="0"/>
                    </a:lnTo>
                    <a:lnTo>
                      <a:pt x="26" y="2"/>
                    </a:lnTo>
                    <a:lnTo>
                      <a:pt x="46" y="7"/>
                    </a:lnTo>
                    <a:close/>
                  </a:path>
                </a:pathLst>
              </a:custGeom>
              <a:solidFill>
                <a:srgbClr val="000000"/>
              </a:solidFill>
              <a:ln w="9525">
                <a:noFill/>
                <a:round/>
              </a:ln>
            </p:spPr>
            <p:txBody>
              <a:bodyPr/>
              <a:lstStyle/>
              <a:p>
                <a:endParaRPr lang="zh-CN" altLang="en-US"/>
              </a:p>
            </p:txBody>
          </p:sp>
          <p:sp>
            <p:nvSpPr>
              <p:cNvPr id="17509" name="Freeform 828"/>
              <p:cNvSpPr/>
              <p:nvPr/>
            </p:nvSpPr>
            <p:spPr bwMode="auto">
              <a:xfrm>
                <a:off x="3645" y="2212"/>
                <a:ext cx="51" cy="72"/>
              </a:xfrm>
              <a:custGeom>
                <a:avLst/>
                <a:gdLst>
                  <a:gd name="T0" fmla="*/ 1 w 100"/>
                  <a:gd name="T1" fmla="*/ 1 h 142"/>
                  <a:gd name="T2" fmla="*/ 1 w 100"/>
                  <a:gd name="T3" fmla="*/ 1 h 142"/>
                  <a:gd name="T4" fmla="*/ 1 w 100"/>
                  <a:gd name="T5" fmla="*/ 0 h 142"/>
                  <a:gd name="T6" fmla="*/ 0 w 100"/>
                  <a:gd name="T7" fmla="*/ 1 h 142"/>
                  <a:gd name="T8" fmla="*/ 1 w 100"/>
                  <a:gd name="T9" fmla="*/ 1 h 142"/>
                  <a:gd name="T10" fmla="*/ 1 w 100"/>
                  <a:gd name="T11" fmla="*/ 1 h 142"/>
                  <a:gd name="T12" fmla="*/ 1 w 100"/>
                  <a:gd name="T13" fmla="*/ 1 h 142"/>
                  <a:gd name="T14" fmla="*/ 0 60000 65536"/>
                  <a:gd name="T15" fmla="*/ 0 60000 65536"/>
                  <a:gd name="T16" fmla="*/ 0 60000 65536"/>
                  <a:gd name="T17" fmla="*/ 0 60000 65536"/>
                  <a:gd name="T18" fmla="*/ 0 60000 65536"/>
                  <a:gd name="T19" fmla="*/ 0 60000 65536"/>
                  <a:gd name="T20" fmla="*/ 0 60000 65536"/>
                  <a:gd name="T21" fmla="*/ 0 w 100"/>
                  <a:gd name="T22" fmla="*/ 0 h 142"/>
                  <a:gd name="T23" fmla="*/ 100 w 100"/>
                  <a:gd name="T24" fmla="*/ 142 h 1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142">
                    <a:moveTo>
                      <a:pt x="100" y="129"/>
                    </a:moveTo>
                    <a:lnTo>
                      <a:pt x="100" y="129"/>
                    </a:lnTo>
                    <a:lnTo>
                      <a:pt x="23" y="0"/>
                    </a:lnTo>
                    <a:lnTo>
                      <a:pt x="0" y="14"/>
                    </a:lnTo>
                    <a:lnTo>
                      <a:pt x="77" y="142"/>
                    </a:lnTo>
                    <a:lnTo>
                      <a:pt x="100" y="129"/>
                    </a:lnTo>
                    <a:close/>
                  </a:path>
                </a:pathLst>
              </a:custGeom>
              <a:solidFill>
                <a:srgbClr val="000000"/>
              </a:solidFill>
              <a:ln w="9525">
                <a:noFill/>
                <a:round/>
              </a:ln>
            </p:spPr>
            <p:txBody>
              <a:bodyPr/>
              <a:lstStyle/>
              <a:p>
                <a:endParaRPr lang="zh-CN" altLang="en-US"/>
              </a:p>
            </p:txBody>
          </p:sp>
          <p:sp>
            <p:nvSpPr>
              <p:cNvPr id="17510" name="Freeform 829"/>
              <p:cNvSpPr/>
              <p:nvPr/>
            </p:nvSpPr>
            <p:spPr bwMode="auto">
              <a:xfrm>
                <a:off x="3581" y="2277"/>
                <a:ext cx="118" cy="41"/>
              </a:xfrm>
              <a:custGeom>
                <a:avLst/>
                <a:gdLst>
                  <a:gd name="T0" fmla="*/ 0 w 237"/>
                  <a:gd name="T1" fmla="*/ 1 h 81"/>
                  <a:gd name="T2" fmla="*/ 0 w 237"/>
                  <a:gd name="T3" fmla="*/ 1 h 81"/>
                  <a:gd name="T4" fmla="*/ 0 w 237"/>
                  <a:gd name="T5" fmla="*/ 1 h 81"/>
                  <a:gd name="T6" fmla="*/ 0 w 237"/>
                  <a:gd name="T7" fmla="*/ 1 h 81"/>
                  <a:gd name="T8" fmla="*/ 0 w 237"/>
                  <a:gd name="T9" fmla="*/ 1 h 81"/>
                  <a:gd name="T10" fmla="*/ 0 w 237"/>
                  <a:gd name="T11" fmla="*/ 1 h 81"/>
                  <a:gd name="T12" fmla="*/ 0 w 237"/>
                  <a:gd name="T13" fmla="*/ 1 h 81"/>
                  <a:gd name="T14" fmla="*/ 0 w 237"/>
                  <a:gd name="T15" fmla="*/ 1 h 81"/>
                  <a:gd name="T16" fmla="*/ 0 w 237"/>
                  <a:gd name="T17" fmla="*/ 1 h 81"/>
                  <a:gd name="T18" fmla="*/ 0 w 237"/>
                  <a:gd name="T19" fmla="*/ 1 h 81"/>
                  <a:gd name="T20" fmla="*/ 0 w 237"/>
                  <a:gd name="T21" fmla="*/ 1 h 81"/>
                  <a:gd name="T22" fmla="*/ 0 w 237"/>
                  <a:gd name="T23" fmla="*/ 1 h 81"/>
                  <a:gd name="T24" fmla="*/ 0 w 237"/>
                  <a:gd name="T25" fmla="*/ 1 h 81"/>
                  <a:gd name="T26" fmla="*/ 0 w 237"/>
                  <a:gd name="T27" fmla="*/ 1 h 81"/>
                  <a:gd name="T28" fmla="*/ 0 w 237"/>
                  <a:gd name="T29" fmla="*/ 1 h 81"/>
                  <a:gd name="T30" fmla="*/ 0 w 237"/>
                  <a:gd name="T31" fmla="*/ 1 h 81"/>
                  <a:gd name="T32" fmla="*/ 0 w 237"/>
                  <a:gd name="T33" fmla="*/ 1 h 81"/>
                  <a:gd name="T34" fmla="*/ 0 w 237"/>
                  <a:gd name="T35" fmla="*/ 0 h 81"/>
                  <a:gd name="T36" fmla="*/ 0 w 237"/>
                  <a:gd name="T37" fmla="*/ 1 h 81"/>
                  <a:gd name="T38" fmla="*/ 0 w 237"/>
                  <a:gd name="T39" fmla="*/ 1 h 81"/>
                  <a:gd name="T40" fmla="*/ 0 w 237"/>
                  <a:gd name="T41" fmla="*/ 1 h 81"/>
                  <a:gd name="T42" fmla="*/ 0 w 237"/>
                  <a:gd name="T43" fmla="*/ 1 h 81"/>
                  <a:gd name="T44" fmla="*/ 0 w 237"/>
                  <a:gd name="T45" fmla="*/ 1 h 81"/>
                  <a:gd name="T46" fmla="*/ 0 w 237"/>
                  <a:gd name="T47" fmla="*/ 1 h 81"/>
                  <a:gd name="T48" fmla="*/ 0 w 237"/>
                  <a:gd name="T49" fmla="*/ 1 h 81"/>
                  <a:gd name="T50" fmla="*/ 0 w 237"/>
                  <a:gd name="T51" fmla="*/ 1 h 81"/>
                  <a:gd name="T52" fmla="*/ 0 w 237"/>
                  <a:gd name="T53" fmla="*/ 1 h 81"/>
                  <a:gd name="T54" fmla="*/ 0 w 237"/>
                  <a:gd name="T55" fmla="*/ 1 h 81"/>
                  <a:gd name="T56" fmla="*/ 0 w 237"/>
                  <a:gd name="T57" fmla="*/ 1 h 81"/>
                  <a:gd name="T58" fmla="*/ 0 w 237"/>
                  <a:gd name="T59" fmla="*/ 1 h 81"/>
                  <a:gd name="T60" fmla="*/ 0 w 237"/>
                  <a:gd name="T61" fmla="*/ 1 h 81"/>
                  <a:gd name="T62" fmla="*/ 0 w 237"/>
                  <a:gd name="T63" fmla="*/ 1 h 81"/>
                  <a:gd name="T64" fmla="*/ 0 w 237"/>
                  <a:gd name="T65" fmla="*/ 1 h 81"/>
                  <a:gd name="T66" fmla="*/ 0 w 237"/>
                  <a:gd name="T67" fmla="*/ 1 h 81"/>
                  <a:gd name="T68" fmla="*/ 0 w 237"/>
                  <a:gd name="T69" fmla="*/ 1 h 81"/>
                  <a:gd name="T70" fmla="*/ 0 w 237"/>
                  <a:gd name="T71" fmla="*/ 1 h 81"/>
                  <a:gd name="T72" fmla="*/ 0 w 237"/>
                  <a:gd name="T73" fmla="*/ 1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7"/>
                  <a:gd name="T112" fmla="*/ 0 h 81"/>
                  <a:gd name="T113" fmla="*/ 237 w 237"/>
                  <a:gd name="T114" fmla="*/ 81 h 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7" h="81">
                    <a:moveTo>
                      <a:pt x="5" y="10"/>
                    </a:moveTo>
                    <a:lnTo>
                      <a:pt x="5" y="10"/>
                    </a:lnTo>
                    <a:lnTo>
                      <a:pt x="0" y="31"/>
                    </a:lnTo>
                    <a:lnTo>
                      <a:pt x="7" y="48"/>
                    </a:lnTo>
                    <a:lnTo>
                      <a:pt x="18" y="62"/>
                    </a:lnTo>
                    <a:lnTo>
                      <a:pt x="34" y="70"/>
                    </a:lnTo>
                    <a:lnTo>
                      <a:pt x="55" y="77"/>
                    </a:lnTo>
                    <a:lnTo>
                      <a:pt x="76" y="80"/>
                    </a:lnTo>
                    <a:lnTo>
                      <a:pt x="99" y="81"/>
                    </a:lnTo>
                    <a:lnTo>
                      <a:pt x="123" y="81"/>
                    </a:lnTo>
                    <a:lnTo>
                      <a:pt x="147" y="79"/>
                    </a:lnTo>
                    <a:lnTo>
                      <a:pt x="169" y="75"/>
                    </a:lnTo>
                    <a:lnTo>
                      <a:pt x="189" y="70"/>
                    </a:lnTo>
                    <a:lnTo>
                      <a:pt x="207" y="62"/>
                    </a:lnTo>
                    <a:lnTo>
                      <a:pt x="223" y="51"/>
                    </a:lnTo>
                    <a:lnTo>
                      <a:pt x="234" y="36"/>
                    </a:lnTo>
                    <a:lnTo>
                      <a:pt x="237" y="18"/>
                    </a:lnTo>
                    <a:lnTo>
                      <a:pt x="230" y="0"/>
                    </a:lnTo>
                    <a:lnTo>
                      <a:pt x="207" y="13"/>
                    </a:lnTo>
                    <a:lnTo>
                      <a:pt x="210" y="20"/>
                    </a:lnTo>
                    <a:lnTo>
                      <a:pt x="209" y="25"/>
                    </a:lnTo>
                    <a:lnTo>
                      <a:pt x="205" y="31"/>
                    </a:lnTo>
                    <a:lnTo>
                      <a:pt x="196" y="36"/>
                    </a:lnTo>
                    <a:lnTo>
                      <a:pt x="180" y="42"/>
                    </a:lnTo>
                    <a:lnTo>
                      <a:pt x="162" y="48"/>
                    </a:lnTo>
                    <a:lnTo>
                      <a:pt x="142" y="51"/>
                    </a:lnTo>
                    <a:lnTo>
                      <a:pt x="121" y="54"/>
                    </a:lnTo>
                    <a:lnTo>
                      <a:pt x="99" y="54"/>
                    </a:lnTo>
                    <a:lnTo>
                      <a:pt x="79" y="52"/>
                    </a:lnTo>
                    <a:lnTo>
                      <a:pt x="62" y="49"/>
                    </a:lnTo>
                    <a:lnTo>
                      <a:pt x="46" y="44"/>
                    </a:lnTo>
                    <a:lnTo>
                      <a:pt x="36" y="39"/>
                    </a:lnTo>
                    <a:lnTo>
                      <a:pt x="30" y="32"/>
                    </a:lnTo>
                    <a:lnTo>
                      <a:pt x="27" y="28"/>
                    </a:lnTo>
                    <a:lnTo>
                      <a:pt x="30" y="21"/>
                    </a:lnTo>
                    <a:lnTo>
                      <a:pt x="5" y="10"/>
                    </a:lnTo>
                    <a:close/>
                  </a:path>
                </a:pathLst>
              </a:custGeom>
              <a:solidFill>
                <a:srgbClr val="000000"/>
              </a:solidFill>
              <a:ln w="9525">
                <a:noFill/>
                <a:round/>
              </a:ln>
            </p:spPr>
            <p:txBody>
              <a:bodyPr/>
              <a:lstStyle/>
              <a:p>
                <a:endParaRPr lang="zh-CN" altLang="en-US"/>
              </a:p>
            </p:txBody>
          </p:sp>
          <p:sp>
            <p:nvSpPr>
              <p:cNvPr id="17511" name="Freeform 830"/>
              <p:cNvSpPr>
                <a:spLocks noEditPoints="1"/>
              </p:cNvSpPr>
              <p:nvPr/>
            </p:nvSpPr>
            <p:spPr bwMode="auto">
              <a:xfrm>
                <a:off x="3518" y="2067"/>
                <a:ext cx="238" cy="244"/>
              </a:xfrm>
              <a:custGeom>
                <a:avLst/>
                <a:gdLst>
                  <a:gd name="T0" fmla="*/ 1 w 475"/>
                  <a:gd name="T1" fmla="*/ 1 h 487"/>
                  <a:gd name="T2" fmla="*/ 1 w 475"/>
                  <a:gd name="T3" fmla="*/ 1 h 487"/>
                  <a:gd name="T4" fmla="*/ 1 w 475"/>
                  <a:gd name="T5" fmla="*/ 1 h 487"/>
                  <a:gd name="T6" fmla="*/ 1 w 475"/>
                  <a:gd name="T7" fmla="*/ 1 h 487"/>
                  <a:gd name="T8" fmla="*/ 1 w 475"/>
                  <a:gd name="T9" fmla="*/ 1 h 487"/>
                  <a:gd name="T10" fmla="*/ 1 w 475"/>
                  <a:gd name="T11" fmla="*/ 1 h 487"/>
                  <a:gd name="T12" fmla="*/ 1 w 475"/>
                  <a:gd name="T13" fmla="*/ 1 h 487"/>
                  <a:gd name="T14" fmla="*/ 1 w 475"/>
                  <a:gd name="T15" fmla="*/ 1 h 487"/>
                  <a:gd name="T16" fmla="*/ 1 w 475"/>
                  <a:gd name="T17" fmla="*/ 1 h 487"/>
                  <a:gd name="T18" fmla="*/ 1 w 475"/>
                  <a:gd name="T19" fmla="*/ 1 h 487"/>
                  <a:gd name="T20" fmla="*/ 1 w 475"/>
                  <a:gd name="T21" fmla="*/ 1 h 487"/>
                  <a:gd name="T22" fmla="*/ 1 w 475"/>
                  <a:gd name="T23" fmla="*/ 1 h 487"/>
                  <a:gd name="T24" fmla="*/ 1 w 475"/>
                  <a:gd name="T25" fmla="*/ 1 h 487"/>
                  <a:gd name="T26" fmla="*/ 1 w 475"/>
                  <a:gd name="T27" fmla="*/ 1 h 487"/>
                  <a:gd name="T28" fmla="*/ 1 w 475"/>
                  <a:gd name="T29" fmla="*/ 1 h 487"/>
                  <a:gd name="T30" fmla="*/ 1 w 475"/>
                  <a:gd name="T31" fmla="*/ 1 h 487"/>
                  <a:gd name="T32" fmla="*/ 1 w 475"/>
                  <a:gd name="T33" fmla="*/ 1 h 487"/>
                  <a:gd name="T34" fmla="*/ 1 w 475"/>
                  <a:gd name="T35" fmla="*/ 1 h 487"/>
                  <a:gd name="T36" fmla="*/ 1 w 475"/>
                  <a:gd name="T37" fmla="*/ 1 h 487"/>
                  <a:gd name="T38" fmla="*/ 1 w 475"/>
                  <a:gd name="T39" fmla="*/ 1 h 487"/>
                  <a:gd name="T40" fmla="*/ 1 w 475"/>
                  <a:gd name="T41" fmla="*/ 1 h 487"/>
                  <a:gd name="T42" fmla="*/ 1 w 475"/>
                  <a:gd name="T43" fmla="*/ 1 h 487"/>
                  <a:gd name="T44" fmla="*/ 1 w 475"/>
                  <a:gd name="T45" fmla="*/ 1 h 487"/>
                  <a:gd name="T46" fmla="*/ 1 w 475"/>
                  <a:gd name="T47" fmla="*/ 1 h 487"/>
                  <a:gd name="T48" fmla="*/ 1 w 475"/>
                  <a:gd name="T49" fmla="*/ 1 h 487"/>
                  <a:gd name="T50" fmla="*/ 1 w 475"/>
                  <a:gd name="T51" fmla="*/ 1 h 487"/>
                  <a:gd name="T52" fmla="*/ 1 w 475"/>
                  <a:gd name="T53" fmla="*/ 1 h 487"/>
                  <a:gd name="T54" fmla="*/ 1 w 475"/>
                  <a:gd name="T55" fmla="*/ 1 h 487"/>
                  <a:gd name="T56" fmla="*/ 1 w 475"/>
                  <a:gd name="T57" fmla="*/ 1 h 487"/>
                  <a:gd name="T58" fmla="*/ 1 w 475"/>
                  <a:gd name="T59" fmla="*/ 1 h 487"/>
                  <a:gd name="T60" fmla="*/ 1 w 475"/>
                  <a:gd name="T61" fmla="*/ 1 h 487"/>
                  <a:gd name="T62" fmla="*/ 1 w 475"/>
                  <a:gd name="T63" fmla="*/ 1 h 487"/>
                  <a:gd name="T64" fmla="*/ 1 w 475"/>
                  <a:gd name="T65" fmla="*/ 1 h 487"/>
                  <a:gd name="T66" fmla="*/ 1 w 475"/>
                  <a:gd name="T67" fmla="*/ 1 h 487"/>
                  <a:gd name="T68" fmla="*/ 1 w 475"/>
                  <a:gd name="T69" fmla="*/ 1 h 487"/>
                  <a:gd name="T70" fmla="*/ 1 w 475"/>
                  <a:gd name="T71" fmla="*/ 1 h 487"/>
                  <a:gd name="T72" fmla="*/ 1 w 475"/>
                  <a:gd name="T73" fmla="*/ 1 h 487"/>
                  <a:gd name="T74" fmla="*/ 1 w 475"/>
                  <a:gd name="T75" fmla="*/ 1 h 487"/>
                  <a:gd name="T76" fmla="*/ 1 w 475"/>
                  <a:gd name="T77" fmla="*/ 1 h 487"/>
                  <a:gd name="T78" fmla="*/ 1 w 475"/>
                  <a:gd name="T79" fmla="*/ 1 h 487"/>
                  <a:gd name="T80" fmla="*/ 1 w 475"/>
                  <a:gd name="T81" fmla="*/ 1 h 487"/>
                  <a:gd name="T82" fmla="*/ 1 w 475"/>
                  <a:gd name="T83" fmla="*/ 1 h 487"/>
                  <a:gd name="T84" fmla="*/ 1 w 475"/>
                  <a:gd name="T85" fmla="*/ 1 h 487"/>
                  <a:gd name="T86" fmla="*/ 1 w 475"/>
                  <a:gd name="T87" fmla="*/ 1 h 487"/>
                  <a:gd name="T88" fmla="*/ 1 w 475"/>
                  <a:gd name="T89" fmla="*/ 1 h 487"/>
                  <a:gd name="T90" fmla="*/ 1 w 475"/>
                  <a:gd name="T91" fmla="*/ 1 h 487"/>
                  <a:gd name="T92" fmla="*/ 1 w 475"/>
                  <a:gd name="T93" fmla="*/ 1 h 487"/>
                  <a:gd name="T94" fmla="*/ 1 w 475"/>
                  <a:gd name="T95" fmla="*/ 1 h 487"/>
                  <a:gd name="T96" fmla="*/ 1 w 475"/>
                  <a:gd name="T97" fmla="*/ 1 h 487"/>
                  <a:gd name="T98" fmla="*/ 1 w 475"/>
                  <a:gd name="T99" fmla="*/ 1 h 487"/>
                  <a:gd name="T100" fmla="*/ 1 w 475"/>
                  <a:gd name="T101" fmla="*/ 1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5"/>
                  <a:gd name="T154" fmla="*/ 0 h 487"/>
                  <a:gd name="T155" fmla="*/ 475 w 475"/>
                  <a:gd name="T156" fmla="*/ 487 h 4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5" h="487">
                    <a:moveTo>
                      <a:pt x="326" y="57"/>
                    </a:moveTo>
                    <a:lnTo>
                      <a:pt x="262" y="187"/>
                    </a:lnTo>
                    <a:lnTo>
                      <a:pt x="253" y="182"/>
                    </a:lnTo>
                    <a:lnTo>
                      <a:pt x="245" y="178"/>
                    </a:lnTo>
                    <a:lnTo>
                      <a:pt x="238" y="177"/>
                    </a:lnTo>
                    <a:lnTo>
                      <a:pt x="232" y="176"/>
                    </a:lnTo>
                    <a:lnTo>
                      <a:pt x="229" y="176"/>
                    </a:lnTo>
                    <a:lnTo>
                      <a:pt x="224" y="177"/>
                    </a:lnTo>
                    <a:lnTo>
                      <a:pt x="220" y="177"/>
                    </a:lnTo>
                    <a:lnTo>
                      <a:pt x="216" y="178"/>
                    </a:lnTo>
                    <a:lnTo>
                      <a:pt x="212" y="180"/>
                    </a:lnTo>
                    <a:lnTo>
                      <a:pt x="207" y="182"/>
                    </a:lnTo>
                    <a:lnTo>
                      <a:pt x="202" y="185"/>
                    </a:lnTo>
                    <a:lnTo>
                      <a:pt x="197" y="187"/>
                    </a:lnTo>
                    <a:lnTo>
                      <a:pt x="125" y="57"/>
                    </a:lnTo>
                    <a:lnTo>
                      <a:pt x="122" y="44"/>
                    </a:lnTo>
                    <a:lnTo>
                      <a:pt x="124" y="32"/>
                    </a:lnTo>
                    <a:lnTo>
                      <a:pt x="132" y="23"/>
                    </a:lnTo>
                    <a:lnTo>
                      <a:pt x="146" y="15"/>
                    </a:lnTo>
                    <a:lnTo>
                      <a:pt x="162" y="8"/>
                    </a:lnTo>
                    <a:lnTo>
                      <a:pt x="181" y="3"/>
                    </a:lnTo>
                    <a:lnTo>
                      <a:pt x="203" y="1"/>
                    </a:lnTo>
                    <a:lnTo>
                      <a:pt x="225" y="0"/>
                    </a:lnTo>
                    <a:lnTo>
                      <a:pt x="247" y="1"/>
                    </a:lnTo>
                    <a:lnTo>
                      <a:pt x="269" y="3"/>
                    </a:lnTo>
                    <a:lnTo>
                      <a:pt x="288" y="8"/>
                    </a:lnTo>
                    <a:lnTo>
                      <a:pt x="305" y="14"/>
                    </a:lnTo>
                    <a:lnTo>
                      <a:pt x="318" y="22"/>
                    </a:lnTo>
                    <a:lnTo>
                      <a:pt x="327" y="32"/>
                    </a:lnTo>
                    <a:lnTo>
                      <a:pt x="329" y="44"/>
                    </a:lnTo>
                    <a:lnTo>
                      <a:pt x="326" y="57"/>
                    </a:lnTo>
                    <a:close/>
                    <a:moveTo>
                      <a:pt x="197" y="241"/>
                    </a:moveTo>
                    <a:lnTo>
                      <a:pt x="197" y="234"/>
                    </a:lnTo>
                    <a:lnTo>
                      <a:pt x="199" y="229"/>
                    </a:lnTo>
                    <a:lnTo>
                      <a:pt x="203" y="222"/>
                    </a:lnTo>
                    <a:lnTo>
                      <a:pt x="208" y="217"/>
                    </a:lnTo>
                    <a:lnTo>
                      <a:pt x="213" y="214"/>
                    </a:lnTo>
                    <a:lnTo>
                      <a:pt x="219" y="211"/>
                    </a:lnTo>
                    <a:lnTo>
                      <a:pt x="224" y="210"/>
                    </a:lnTo>
                    <a:lnTo>
                      <a:pt x="232" y="209"/>
                    </a:lnTo>
                    <a:lnTo>
                      <a:pt x="238" y="210"/>
                    </a:lnTo>
                    <a:lnTo>
                      <a:pt x="244" y="211"/>
                    </a:lnTo>
                    <a:lnTo>
                      <a:pt x="248" y="214"/>
                    </a:lnTo>
                    <a:lnTo>
                      <a:pt x="254" y="217"/>
                    </a:lnTo>
                    <a:lnTo>
                      <a:pt x="259" y="222"/>
                    </a:lnTo>
                    <a:lnTo>
                      <a:pt x="262" y="229"/>
                    </a:lnTo>
                    <a:lnTo>
                      <a:pt x="263" y="234"/>
                    </a:lnTo>
                    <a:lnTo>
                      <a:pt x="264" y="241"/>
                    </a:lnTo>
                    <a:lnTo>
                      <a:pt x="263" y="251"/>
                    </a:lnTo>
                    <a:lnTo>
                      <a:pt x="262" y="257"/>
                    </a:lnTo>
                    <a:lnTo>
                      <a:pt x="259" y="263"/>
                    </a:lnTo>
                    <a:lnTo>
                      <a:pt x="254" y="268"/>
                    </a:lnTo>
                    <a:lnTo>
                      <a:pt x="248" y="271"/>
                    </a:lnTo>
                    <a:lnTo>
                      <a:pt x="244" y="274"/>
                    </a:lnTo>
                    <a:lnTo>
                      <a:pt x="238" y="276"/>
                    </a:lnTo>
                    <a:lnTo>
                      <a:pt x="232" y="277"/>
                    </a:lnTo>
                    <a:lnTo>
                      <a:pt x="224" y="276"/>
                    </a:lnTo>
                    <a:lnTo>
                      <a:pt x="219" y="274"/>
                    </a:lnTo>
                    <a:lnTo>
                      <a:pt x="213" y="271"/>
                    </a:lnTo>
                    <a:lnTo>
                      <a:pt x="208" y="268"/>
                    </a:lnTo>
                    <a:lnTo>
                      <a:pt x="203" y="263"/>
                    </a:lnTo>
                    <a:lnTo>
                      <a:pt x="199" y="257"/>
                    </a:lnTo>
                    <a:lnTo>
                      <a:pt x="198" y="251"/>
                    </a:lnTo>
                    <a:lnTo>
                      <a:pt x="197" y="241"/>
                    </a:lnTo>
                    <a:close/>
                    <a:moveTo>
                      <a:pt x="33" y="176"/>
                    </a:moveTo>
                    <a:lnTo>
                      <a:pt x="167" y="222"/>
                    </a:lnTo>
                    <a:lnTo>
                      <a:pt x="165" y="226"/>
                    </a:lnTo>
                    <a:lnTo>
                      <a:pt x="164" y="232"/>
                    </a:lnTo>
                    <a:lnTo>
                      <a:pt x="163" y="237"/>
                    </a:lnTo>
                    <a:lnTo>
                      <a:pt x="162" y="240"/>
                    </a:lnTo>
                    <a:lnTo>
                      <a:pt x="162" y="245"/>
                    </a:lnTo>
                    <a:lnTo>
                      <a:pt x="162" y="249"/>
                    </a:lnTo>
                    <a:lnTo>
                      <a:pt x="162" y="253"/>
                    </a:lnTo>
                    <a:lnTo>
                      <a:pt x="162" y="256"/>
                    </a:lnTo>
                    <a:lnTo>
                      <a:pt x="164" y="263"/>
                    </a:lnTo>
                    <a:lnTo>
                      <a:pt x="167" y="270"/>
                    </a:lnTo>
                    <a:lnTo>
                      <a:pt x="172" y="278"/>
                    </a:lnTo>
                    <a:lnTo>
                      <a:pt x="179" y="286"/>
                    </a:lnTo>
                    <a:lnTo>
                      <a:pt x="66" y="375"/>
                    </a:lnTo>
                    <a:lnTo>
                      <a:pt x="53" y="380"/>
                    </a:lnTo>
                    <a:lnTo>
                      <a:pt x="43" y="380"/>
                    </a:lnTo>
                    <a:lnTo>
                      <a:pt x="33" y="374"/>
                    </a:lnTo>
                    <a:lnTo>
                      <a:pt x="24" y="362"/>
                    </a:lnTo>
                    <a:lnTo>
                      <a:pt x="17" y="347"/>
                    </a:lnTo>
                    <a:lnTo>
                      <a:pt x="10" y="330"/>
                    </a:lnTo>
                    <a:lnTo>
                      <a:pt x="5" y="309"/>
                    </a:lnTo>
                    <a:lnTo>
                      <a:pt x="2" y="287"/>
                    </a:lnTo>
                    <a:lnTo>
                      <a:pt x="1" y="265"/>
                    </a:lnTo>
                    <a:lnTo>
                      <a:pt x="0" y="245"/>
                    </a:lnTo>
                    <a:lnTo>
                      <a:pt x="1" y="224"/>
                    </a:lnTo>
                    <a:lnTo>
                      <a:pt x="4" y="207"/>
                    </a:lnTo>
                    <a:lnTo>
                      <a:pt x="9" y="192"/>
                    </a:lnTo>
                    <a:lnTo>
                      <a:pt x="15" y="182"/>
                    </a:lnTo>
                    <a:lnTo>
                      <a:pt x="23" y="176"/>
                    </a:lnTo>
                    <a:lnTo>
                      <a:pt x="33" y="176"/>
                    </a:lnTo>
                    <a:close/>
                    <a:moveTo>
                      <a:pt x="406" y="155"/>
                    </a:moveTo>
                    <a:lnTo>
                      <a:pt x="420" y="152"/>
                    </a:lnTo>
                    <a:lnTo>
                      <a:pt x="433" y="154"/>
                    </a:lnTo>
                    <a:lnTo>
                      <a:pt x="444" y="163"/>
                    </a:lnTo>
                    <a:lnTo>
                      <a:pt x="455" y="178"/>
                    </a:lnTo>
                    <a:lnTo>
                      <a:pt x="463" y="195"/>
                    </a:lnTo>
                    <a:lnTo>
                      <a:pt x="468" y="216"/>
                    </a:lnTo>
                    <a:lnTo>
                      <a:pt x="473" y="239"/>
                    </a:lnTo>
                    <a:lnTo>
                      <a:pt x="475" y="262"/>
                    </a:lnTo>
                    <a:lnTo>
                      <a:pt x="475" y="286"/>
                    </a:lnTo>
                    <a:lnTo>
                      <a:pt x="473" y="308"/>
                    </a:lnTo>
                    <a:lnTo>
                      <a:pt x="468" y="328"/>
                    </a:lnTo>
                    <a:lnTo>
                      <a:pt x="461" y="344"/>
                    </a:lnTo>
                    <a:lnTo>
                      <a:pt x="451" y="355"/>
                    </a:lnTo>
                    <a:lnTo>
                      <a:pt x="440" y="361"/>
                    </a:lnTo>
                    <a:lnTo>
                      <a:pt x="425" y="361"/>
                    </a:lnTo>
                    <a:lnTo>
                      <a:pt x="407" y="353"/>
                    </a:lnTo>
                    <a:lnTo>
                      <a:pt x="287" y="280"/>
                    </a:lnTo>
                    <a:lnTo>
                      <a:pt x="293" y="271"/>
                    </a:lnTo>
                    <a:lnTo>
                      <a:pt x="296" y="263"/>
                    </a:lnTo>
                    <a:lnTo>
                      <a:pt x="297" y="256"/>
                    </a:lnTo>
                    <a:lnTo>
                      <a:pt x="297" y="249"/>
                    </a:lnTo>
                    <a:lnTo>
                      <a:pt x="297" y="246"/>
                    </a:lnTo>
                    <a:lnTo>
                      <a:pt x="296" y="242"/>
                    </a:lnTo>
                    <a:lnTo>
                      <a:pt x="295" y="239"/>
                    </a:lnTo>
                    <a:lnTo>
                      <a:pt x="294" y="234"/>
                    </a:lnTo>
                    <a:lnTo>
                      <a:pt x="293" y="231"/>
                    </a:lnTo>
                    <a:lnTo>
                      <a:pt x="292" y="225"/>
                    </a:lnTo>
                    <a:lnTo>
                      <a:pt x="289" y="221"/>
                    </a:lnTo>
                    <a:lnTo>
                      <a:pt x="287" y="215"/>
                    </a:lnTo>
                    <a:lnTo>
                      <a:pt x="406" y="155"/>
                    </a:lnTo>
                    <a:close/>
                    <a:moveTo>
                      <a:pt x="141" y="436"/>
                    </a:moveTo>
                    <a:lnTo>
                      <a:pt x="200" y="301"/>
                    </a:lnTo>
                    <a:lnTo>
                      <a:pt x="211" y="306"/>
                    </a:lnTo>
                    <a:lnTo>
                      <a:pt x="219" y="309"/>
                    </a:lnTo>
                    <a:lnTo>
                      <a:pt x="227" y="310"/>
                    </a:lnTo>
                    <a:lnTo>
                      <a:pt x="232" y="311"/>
                    </a:lnTo>
                    <a:lnTo>
                      <a:pt x="239" y="310"/>
                    </a:lnTo>
                    <a:lnTo>
                      <a:pt x="247" y="308"/>
                    </a:lnTo>
                    <a:lnTo>
                      <a:pt x="256" y="303"/>
                    </a:lnTo>
                    <a:lnTo>
                      <a:pt x="265" y="298"/>
                    </a:lnTo>
                    <a:lnTo>
                      <a:pt x="343" y="426"/>
                    </a:lnTo>
                    <a:lnTo>
                      <a:pt x="347" y="439"/>
                    </a:lnTo>
                    <a:lnTo>
                      <a:pt x="345" y="451"/>
                    </a:lnTo>
                    <a:lnTo>
                      <a:pt x="338" y="461"/>
                    </a:lnTo>
                    <a:lnTo>
                      <a:pt x="326" y="469"/>
                    </a:lnTo>
                    <a:lnTo>
                      <a:pt x="309" y="476"/>
                    </a:lnTo>
                    <a:lnTo>
                      <a:pt x="289" y="482"/>
                    </a:lnTo>
                    <a:lnTo>
                      <a:pt x="269" y="485"/>
                    </a:lnTo>
                    <a:lnTo>
                      <a:pt x="246" y="487"/>
                    </a:lnTo>
                    <a:lnTo>
                      <a:pt x="223" y="487"/>
                    </a:lnTo>
                    <a:lnTo>
                      <a:pt x="202" y="486"/>
                    </a:lnTo>
                    <a:lnTo>
                      <a:pt x="182" y="483"/>
                    </a:lnTo>
                    <a:lnTo>
                      <a:pt x="164" y="477"/>
                    </a:lnTo>
                    <a:lnTo>
                      <a:pt x="151" y="470"/>
                    </a:lnTo>
                    <a:lnTo>
                      <a:pt x="142" y="460"/>
                    </a:lnTo>
                    <a:lnTo>
                      <a:pt x="138" y="449"/>
                    </a:lnTo>
                    <a:lnTo>
                      <a:pt x="141" y="436"/>
                    </a:lnTo>
                    <a:close/>
                  </a:path>
                </a:pathLst>
              </a:custGeom>
              <a:solidFill>
                <a:srgbClr val="000000"/>
              </a:solidFill>
              <a:ln w="9525">
                <a:noFill/>
                <a:round/>
              </a:ln>
            </p:spPr>
            <p:txBody>
              <a:bodyPr/>
              <a:lstStyle/>
              <a:p>
                <a:endParaRPr lang="zh-CN" altLang="en-US"/>
              </a:p>
            </p:txBody>
          </p:sp>
        </p:grpSp>
        <p:sp>
          <p:nvSpPr>
            <p:cNvPr id="209925" name="Rectangle 5"/>
            <p:cNvSpPr>
              <a:spLocks noChangeArrowheads="1"/>
            </p:cNvSpPr>
            <p:nvPr/>
          </p:nvSpPr>
          <p:spPr bwMode="auto">
            <a:xfrm>
              <a:off x="3977" y="2016"/>
              <a:ext cx="1286" cy="757"/>
            </a:xfrm>
            <a:prstGeom prst="rect">
              <a:avLst/>
            </a:prstGeom>
            <a:solidFill>
              <a:schemeClr val="bg1"/>
            </a:solidFill>
            <a:ln>
              <a:noFill/>
            </a:ln>
            <a:effectLst/>
          </p:spPr>
          <p:txBody>
            <a:bodyPr wrap="none" lIns="92075" tIns="46038" rIns="92075" bIns="46038">
              <a:spAutoFit/>
            </a:bodyPr>
            <a:lstStyle/>
            <a:p>
              <a:pPr algn="ctr" fontAlgn="auto">
                <a:lnSpc>
                  <a:spcPct val="150000"/>
                </a:lnSpc>
                <a:spcBef>
                  <a:spcPts val="0"/>
                </a:spcBef>
                <a:spcAft>
                  <a:spcPts val="0"/>
                </a:spcAft>
                <a:defRPr/>
              </a:pPr>
              <a:r>
                <a:rPr lang="zh-CN" altLang="en-US" sz="2400" b="1" dirty="0">
                  <a:solidFill>
                    <a:srgbClr val="FF0000"/>
                  </a:solidFill>
                  <a:effectLst>
                    <a:outerShdw blurRad="38100" dist="38100" dir="2700000" algn="tl">
                      <a:srgbClr val="C0C0C0"/>
                    </a:outerShdw>
                  </a:effectLst>
                  <a:latin typeface="黑体" panose="02010609060101010101" pitchFamily="49" charset="-122"/>
                  <a:ea typeface="黑体" panose="02010609060101010101" pitchFamily="49" charset="-122"/>
                </a:rPr>
                <a:t>采取工程控制</a:t>
              </a:r>
              <a:endParaRPr lang="en-US" altLang="zh-CN" sz="2400" b="1" dirty="0">
                <a:solidFill>
                  <a:srgbClr val="FF0000"/>
                </a:solidFill>
                <a:effectLst>
                  <a:outerShdw blurRad="38100" dist="38100" dir="2700000" algn="tl">
                    <a:srgbClr val="C0C0C0"/>
                  </a:outerShdw>
                </a:effectLst>
                <a:latin typeface="黑体" panose="02010609060101010101" pitchFamily="49" charset="-122"/>
                <a:ea typeface="黑体" panose="02010609060101010101" pitchFamily="49" charset="-122"/>
              </a:endParaRPr>
            </a:p>
            <a:p>
              <a:pPr algn="ctr" fontAlgn="auto">
                <a:lnSpc>
                  <a:spcPct val="150000"/>
                </a:lnSpc>
                <a:spcBef>
                  <a:spcPts val="0"/>
                </a:spcBef>
                <a:spcAft>
                  <a:spcPts val="0"/>
                </a:spcAft>
                <a:defRPr/>
              </a:pPr>
              <a:r>
                <a:rPr lang="zh-CN" altLang="en-US" sz="2400" b="1" dirty="0">
                  <a:solidFill>
                    <a:srgbClr val="003192"/>
                  </a:solidFill>
                  <a:effectLst>
                    <a:outerShdw blurRad="38100" dist="38100" dir="2700000" algn="tl">
                      <a:srgbClr val="C0C0C0"/>
                    </a:outerShdw>
                  </a:effectLst>
                  <a:latin typeface="黑体" panose="02010609060101010101" pitchFamily="49" charset="-122"/>
                  <a:ea typeface="黑体" panose="02010609060101010101" pitchFamily="49" charset="-122"/>
                </a:rPr>
                <a:t>职业卫生管理</a:t>
              </a:r>
              <a:endParaRPr lang="zh-CN" altLang="en-US" sz="2400" b="1" dirty="0">
                <a:solidFill>
                  <a:srgbClr val="003192"/>
                </a:solidFill>
                <a:effectLst>
                  <a:outerShdw blurRad="38100" dist="38100" dir="2700000" algn="tl">
                    <a:srgbClr val="C0C0C0"/>
                  </a:outerShdw>
                </a:effectLst>
                <a:latin typeface="黑体" panose="02010609060101010101" pitchFamily="49" charset="-122"/>
                <a:ea typeface="黑体" panose="02010609060101010101" pitchFamily="49" charset="-122"/>
              </a:endParaRPr>
            </a:p>
          </p:txBody>
        </p:sp>
      </p:grpSp>
      <p:sp>
        <p:nvSpPr>
          <p:cNvPr id="11271" name="Rectangle 6"/>
          <p:cNvSpPr>
            <a:spLocks noGrp="1" noChangeArrowheads="1"/>
          </p:cNvSpPr>
          <p:nvPr>
            <p:ph type="title"/>
          </p:nvPr>
        </p:nvSpPr>
        <p:spPr>
          <a:xfrm>
            <a:off x="1981200" y="260350"/>
            <a:ext cx="4875213" cy="647700"/>
          </a:xfrm>
          <a:solidFill>
            <a:srgbClr val="34663A"/>
          </a:solidFill>
          <a:effectLst>
            <a:outerShdw dist="17961" dir="2700000" algn="ctr" rotWithShape="0">
              <a:schemeClr val="bg2"/>
            </a:outerShdw>
          </a:effectLst>
        </p:spPr>
        <p:txBody>
          <a:bodyPr lIns="92075" tIns="46038" rIns="92075" bIns="46038" rtlCol="0">
            <a:normAutofit fontScale="90000"/>
          </a:bodyPr>
          <a:lstStyle/>
          <a:p>
            <a:pPr fontAlgn="auto">
              <a:spcAft>
                <a:spcPts val="0"/>
              </a:spcAft>
              <a:defRPr/>
            </a:pPr>
            <a:r>
              <a:rPr lang="zh-CN" altLang="en-US">
                <a:solidFill>
                  <a:schemeClr val="bg1"/>
                </a:solidFill>
              </a:rPr>
              <a:t>预防控制策略</a:t>
            </a:r>
            <a:endParaRPr lang="zh-CN" altLang="en-US">
              <a:solidFill>
                <a:schemeClr val="bg1"/>
              </a:solidFill>
            </a:endParaRPr>
          </a:p>
        </p:txBody>
      </p:sp>
    </p:spTree>
  </p:cSld>
  <p:clrMapOvr>
    <a:masterClrMapping/>
  </p:clrMapOvr>
  <p:transition spd="med" advTm="3467">
    <p:fade thruBlk="1"/>
    <p:sndAc>
      <p:stSnd>
        <p:snd r:embed="rId1" name="Projetor de Slide"/>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10900"/>
                                        </p:tgtEl>
                                        <p:attrNameLst>
                                          <p:attrName>style.visibility</p:attrName>
                                        </p:attrNameLst>
                                      </p:cBhvr>
                                      <p:to>
                                        <p:strVal val="visible"/>
                                      </p:to>
                                    </p:set>
                                    <p:anim calcmode="lin" valueType="num">
                                      <p:cBhvr additive="base">
                                        <p:cTn id="7" dur="500" fill="hold"/>
                                        <p:tgtEl>
                                          <p:spTgt spid="210900"/>
                                        </p:tgtEl>
                                        <p:attrNameLst>
                                          <p:attrName>ppt_x</p:attrName>
                                        </p:attrNameLst>
                                      </p:cBhvr>
                                      <p:tavLst>
                                        <p:tav tm="0">
                                          <p:val>
                                            <p:strVal val="0-#ppt_w/2"/>
                                          </p:val>
                                        </p:tav>
                                        <p:tav tm="100000">
                                          <p:val>
                                            <p:strVal val="#ppt_x"/>
                                          </p:val>
                                        </p:tav>
                                      </p:tavLst>
                                    </p:anim>
                                    <p:anim calcmode="lin" valueType="num">
                                      <p:cBhvr additive="base">
                                        <p:cTn id="8" dur="500" fill="hold"/>
                                        <p:tgtEl>
                                          <p:spTgt spid="21090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210905"/>
                                        </p:tgtEl>
                                        <p:attrNameLst>
                                          <p:attrName>style.visibility</p:attrName>
                                        </p:attrNameLst>
                                      </p:cBhvr>
                                      <p:to>
                                        <p:strVal val="visible"/>
                                      </p:to>
                                    </p:set>
                                    <p:animEffect transition="in" filter="dissolve">
                                      <p:cBhvr>
                                        <p:cTn id="13" dur="500"/>
                                        <p:tgtEl>
                                          <p:spTgt spid="21090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210904"/>
                                        </p:tgtEl>
                                        <p:attrNameLst>
                                          <p:attrName>style.visibility</p:attrName>
                                        </p:attrNameLst>
                                      </p:cBhvr>
                                      <p:to>
                                        <p:strVal val="visible"/>
                                      </p:to>
                                    </p:set>
                                    <p:animEffect transition="in" filter="dissolve">
                                      <p:cBhvr>
                                        <p:cTn id="18" dur="500"/>
                                        <p:tgtEl>
                                          <p:spTgt spid="21090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10899"/>
                                        </p:tgtEl>
                                        <p:attrNameLst>
                                          <p:attrName>style.visibility</p:attrName>
                                        </p:attrNameLst>
                                      </p:cBhvr>
                                      <p:to>
                                        <p:strVal val="visible"/>
                                      </p:to>
                                    </p:set>
                                    <p:anim calcmode="lin" valueType="num">
                                      <p:cBhvr additive="base">
                                        <p:cTn id="23" dur="500" fill="hold"/>
                                        <p:tgtEl>
                                          <p:spTgt spid="210899"/>
                                        </p:tgtEl>
                                        <p:attrNameLst>
                                          <p:attrName>ppt_x</p:attrName>
                                        </p:attrNameLst>
                                      </p:cBhvr>
                                      <p:tavLst>
                                        <p:tav tm="0">
                                          <p:val>
                                            <p:strVal val="0-#ppt_w/2"/>
                                          </p:val>
                                        </p:tav>
                                        <p:tav tm="100000">
                                          <p:val>
                                            <p:strVal val="#ppt_x"/>
                                          </p:val>
                                        </p:tav>
                                      </p:tavLst>
                                    </p:anim>
                                    <p:anim calcmode="lin" valueType="num">
                                      <p:cBhvr additive="base">
                                        <p:cTn id="24" dur="500" fill="hold"/>
                                        <p:tgtEl>
                                          <p:spTgt spid="2108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46082" name="TextBox 1"/>
          <p:cNvSpPr txBox="1">
            <a:spLocks noChangeArrowheads="1"/>
          </p:cNvSpPr>
          <p:nvPr/>
        </p:nvSpPr>
        <p:spPr bwMode="auto">
          <a:xfrm>
            <a:off x="533400" y="1231900"/>
            <a:ext cx="64627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2" name="TextBox 1"/>
          <p:cNvSpPr txBox="1"/>
          <p:nvPr/>
        </p:nvSpPr>
        <p:spPr>
          <a:xfrm>
            <a:off x="228600" y="1676400"/>
            <a:ext cx="8972550" cy="5048250"/>
          </a:xfrm>
          <a:prstGeom prst="rect">
            <a:avLst/>
          </a:prstGeom>
          <a:noFill/>
        </p:spPr>
        <p:txBody>
          <a:bodyPr wrap="none" lIns="0" tIns="0" rIns="0">
            <a:spAutoFit/>
          </a:bodyPr>
          <a:lstStyle/>
          <a:p>
            <a:pPr fontAlgn="auto">
              <a:lnSpc>
                <a:spcPts val="30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④</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相关行业标准</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冶金有色行业标准：</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r>
              <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GBZ/T231-2010《</a:t>
            </a:r>
            <a:r>
              <a:rPr lang="zh-CN" altLang="en-US"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黑色金属冶炼及压延加工业职业卫生防护技术规范</a:t>
            </a:r>
            <a:r>
              <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AQ/T4216-2011《</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钢铁冶炼企业职业健康管理技术规范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AQ/T4239-2014《</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轧钢企业职业健康管理技术规范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AQ/T4240-2014《</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铁矿采选业职业健康管理技术规范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AQ/T4248-2015《</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钢铁企业烧结球团防尘防毒技术规范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GB15735-2004《</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金属热处理生产过程安全卫生要求</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AQ/T4212-2011《</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氧化铝厂防尘防毒技术规程</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AQ/T4218-2012《</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铝加工厂防尘防毒技术规程</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AQ/T4252-2015《</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黄金开采企业职业危害防护规范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GB/T17397-1998《</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铝电解生产防尘防毒技术规程</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0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GB/T17398-2013《</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铅冶炼防尘防毒技术规程</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7"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TextBox 1"/>
          <p:cNvSpPr txBox="1">
            <a:spLocks noChangeArrowheads="1"/>
          </p:cNvSpPr>
          <p:nvPr/>
        </p:nvSpPr>
        <p:spPr bwMode="auto">
          <a:xfrm>
            <a:off x="838200" y="1905000"/>
            <a:ext cx="464026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④相关行业标准——</a:t>
            </a:r>
            <a:r>
              <a:rPr lang="zh-CN" altLang="en-US" sz="2400" b="1">
                <a:solidFill>
                  <a:srgbClr val="003399"/>
                </a:solidFill>
                <a:latin typeface="黑体" panose="02010609060101010101" pitchFamily="49" charset="-122"/>
                <a:ea typeface="黑体" panose="02010609060101010101" pitchFamily="49" charset="-122"/>
              </a:rPr>
              <a:t>石油与化工</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 name="TextBox 1"/>
          <p:cNvSpPr txBox="1"/>
          <p:nvPr/>
        </p:nvSpPr>
        <p:spPr>
          <a:xfrm>
            <a:off x="457200" y="2514600"/>
            <a:ext cx="8532813" cy="4200525"/>
          </a:xfrm>
          <a:prstGeom prst="rect">
            <a:avLst/>
          </a:prstGeom>
          <a:noFill/>
        </p:spPr>
        <p:txBody>
          <a:bodyPr wrap="none" lIns="0" tIns="0" rIns="0">
            <a:spAutoFit/>
          </a:bodyPr>
          <a:lstStyle/>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SH3047-93《石油化工企业职业安全卫生设计规范》</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GB50493-2009《</a:t>
            </a:r>
            <a:r>
              <a:rPr lang="zh-CN" altLang="en-US"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石油化工可燃气体和有毒气体检测报警设计规范</a:t>
            </a:r>
            <a:r>
              <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SY/T6772-2009《</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气体防护站设计规范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SH/T3004-2011《</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石油化工采暖通风与空气调节设计规范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SH/T3146-2004《</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石油化工噪声控制设计规范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HG20571-2014《</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化工企业安全卫生设计规范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HG/T20511-2000《</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信号报警、安全联锁系统设计规定</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HG/T20698-2009《</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化工采暖通风与空气调节设计规范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47107" name="TextBox 1"/>
          <p:cNvSpPr txBox="1">
            <a:spLocks noChangeArrowheads="1"/>
          </p:cNvSpPr>
          <p:nvPr/>
        </p:nvSpPr>
        <p:spPr bwMode="auto">
          <a:xfrm>
            <a:off x="482600" y="1231900"/>
            <a:ext cx="649763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TextBox 1"/>
          <p:cNvSpPr txBox="1">
            <a:spLocks noChangeArrowheads="1"/>
          </p:cNvSpPr>
          <p:nvPr/>
        </p:nvSpPr>
        <p:spPr bwMode="auto">
          <a:xfrm>
            <a:off x="914400" y="2159000"/>
            <a:ext cx="24749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④相关行业标准：</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 name="TextBox 1"/>
          <p:cNvSpPr txBox="1"/>
          <p:nvPr/>
        </p:nvSpPr>
        <p:spPr>
          <a:xfrm>
            <a:off x="533400" y="2819400"/>
            <a:ext cx="8362950" cy="3175000"/>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GB50660-2011《大中型火力发电厂设计规范》</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GB50706-2011《</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水利水电工程劳动安全与工业卫生设计规范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GB50431-2008《带式输送机工程设计规范》</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DL5454-2012《火力发电厂职业卫生设计规程》</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GB50523-2010《</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电子工业职业安全卫生设计规范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GB50826-2012《</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电磁波暗室工程技术规范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AQ4214-2011《焊接工艺防尘防毒技术规范》</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JBJ18-2000《</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机械工业职业安全卫生设计规范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GB8959-2007《铸造防尘技术规程》</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48131" name="TextBox 1"/>
          <p:cNvSpPr txBox="1">
            <a:spLocks noChangeArrowheads="1"/>
          </p:cNvSpPr>
          <p:nvPr/>
        </p:nvSpPr>
        <p:spPr bwMode="auto">
          <a:xfrm>
            <a:off x="482600" y="1231900"/>
            <a:ext cx="649763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TextBox 1"/>
          <p:cNvSpPr txBox="1">
            <a:spLocks noChangeArrowheads="1"/>
          </p:cNvSpPr>
          <p:nvPr/>
        </p:nvSpPr>
        <p:spPr bwMode="auto">
          <a:xfrm>
            <a:off x="838200" y="1295400"/>
            <a:ext cx="24749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④相关行业标准：</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49154" name="TextBox 1"/>
          <p:cNvSpPr txBox="1">
            <a:spLocks noChangeArrowheads="1"/>
          </p:cNvSpPr>
          <p:nvPr/>
        </p:nvSpPr>
        <p:spPr bwMode="auto">
          <a:xfrm>
            <a:off x="381000" y="2152650"/>
            <a:ext cx="8763000" cy="3790950"/>
          </a:xfrm>
          <a:prstGeom prst="rect">
            <a:avLst/>
          </a:prstGeom>
          <a:noFill/>
          <a:ln w="9525">
            <a:noFill/>
            <a:miter lim="800000"/>
          </a:ln>
        </p:spPr>
        <p:txBody>
          <a:bodyPr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AQ4223-2012《</a:t>
            </a:r>
            <a:r>
              <a:rPr lang="zh-CN" altLang="en-US" sz="2400" b="1">
                <a:solidFill>
                  <a:srgbClr val="003399"/>
                </a:solidFill>
                <a:latin typeface="黑体" panose="02010609060101010101" pitchFamily="49" charset="-122"/>
                <a:ea typeface="黑体" panose="02010609060101010101" pitchFamily="49" charset="-122"/>
              </a:rPr>
              <a:t>自来水生产供应企业防尘防毒技术要求</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AQ4226-2012《</a:t>
            </a:r>
            <a:r>
              <a:rPr lang="zh-CN" altLang="en-US" sz="2400" b="1">
                <a:solidFill>
                  <a:srgbClr val="003399"/>
                </a:solidFill>
                <a:latin typeface="黑体" panose="02010609060101010101" pitchFamily="49" charset="-122"/>
                <a:ea typeface="黑体" panose="02010609060101010101" pitchFamily="49" charset="-122"/>
              </a:rPr>
              <a:t>城镇燃气行业防尘防毒技术规范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AQ4210-2010《革类加工制造业防尘防毒技术规范》</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AQ4215-2011《</a:t>
            </a:r>
            <a:r>
              <a:rPr lang="zh-CN" altLang="en-US" sz="2400" b="1">
                <a:solidFill>
                  <a:srgbClr val="003399"/>
                </a:solidFill>
                <a:latin typeface="黑体" panose="02010609060101010101" pitchFamily="49" charset="-122"/>
                <a:ea typeface="黑体" panose="02010609060101010101" pitchFamily="49" charset="-122"/>
              </a:rPr>
              <a:t>制革职业安全卫生规程</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GB/T14442-2008《</a:t>
            </a:r>
            <a:r>
              <a:rPr lang="zh-CN" altLang="en-US" sz="2400" b="1">
                <a:solidFill>
                  <a:srgbClr val="003399"/>
                </a:solidFill>
                <a:latin typeface="黑体" panose="02010609060101010101" pitchFamily="49" charset="-122"/>
                <a:ea typeface="黑体" panose="02010609060101010101" pitchFamily="49" charset="-122"/>
              </a:rPr>
              <a:t>毛皮生产安全卫生规程</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AQ/T4249-2015《</a:t>
            </a:r>
            <a:r>
              <a:rPr lang="zh-CN" altLang="en-US" sz="2400" b="1">
                <a:solidFill>
                  <a:srgbClr val="003399"/>
                </a:solidFill>
                <a:latin typeface="黑体" panose="02010609060101010101" pitchFamily="49" charset="-122"/>
                <a:ea typeface="黑体" panose="02010609060101010101" pitchFamily="49" charset="-122"/>
              </a:rPr>
              <a:t>制鞋企业防毒防尘技术规范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AQ/T4253-2015《</a:t>
            </a:r>
            <a:r>
              <a:rPr lang="zh-CN" altLang="en-US" sz="2400" b="1">
                <a:solidFill>
                  <a:srgbClr val="003399"/>
                </a:solidFill>
                <a:latin typeface="黑体" panose="02010609060101010101" pitchFamily="49" charset="-122"/>
                <a:ea typeface="黑体" panose="02010609060101010101" pitchFamily="49" charset="-122"/>
              </a:rPr>
              <a:t>箱包制造企业职业病危害防治技术规范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GBZ/T252-2014《</a:t>
            </a:r>
            <a:r>
              <a:rPr lang="zh-CN" altLang="en-US" sz="2400" b="1">
                <a:solidFill>
                  <a:srgbClr val="003399"/>
                </a:solidFill>
                <a:latin typeface="黑体" panose="02010609060101010101" pitchFamily="49" charset="-122"/>
                <a:ea typeface="黑体" panose="02010609060101010101" pitchFamily="49" charset="-122"/>
              </a:rPr>
              <a:t>中小型箱包加工企业职业病危害预防控制指南</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AQ4211-2010《家具制造业防尘防毒技术规范》</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AQ5217-2015《</a:t>
            </a:r>
            <a:r>
              <a:rPr lang="zh-CN" altLang="en-US" sz="2400" b="1">
                <a:solidFill>
                  <a:srgbClr val="003399"/>
                </a:solidFill>
                <a:latin typeface="黑体" panose="02010609060101010101" pitchFamily="49" charset="-122"/>
                <a:ea typeface="黑体" panose="02010609060101010101" pitchFamily="49" charset="-122"/>
              </a:rPr>
              <a:t>木器涂装职业安全健康要求</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AQ/T4251-2015《</a:t>
            </a:r>
            <a:r>
              <a:rPr lang="zh-CN" altLang="en-US" sz="2400" b="1">
                <a:solidFill>
                  <a:srgbClr val="003399"/>
                </a:solidFill>
                <a:latin typeface="黑体" panose="02010609060101010101" pitchFamily="49" charset="-122"/>
                <a:ea typeface="黑体" panose="02010609060101010101" pitchFamily="49" charset="-122"/>
              </a:rPr>
              <a:t>木材加工企业职业病危害防治技术规范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800"/>
              </a:lnSpc>
            </a:pPr>
            <a:r>
              <a:rPr lang="en-US" altLang="zh-CN" sz="2400" b="1">
                <a:solidFill>
                  <a:srgbClr val="003399"/>
                </a:solidFill>
                <a:latin typeface="黑体" panose="02010609060101010101" pitchFamily="49" charset="-122"/>
                <a:ea typeface="黑体" panose="02010609060101010101" pitchFamily="49" charset="-122"/>
              </a:rPr>
              <a:t>AQ4201-2008《电子工业防尘防毒技术规范》</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49155" name="TextBox 1"/>
          <p:cNvSpPr txBox="1">
            <a:spLocks noChangeArrowheads="1"/>
          </p:cNvSpPr>
          <p:nvPr/>
        </p:nvSpPr>
        <p:spPr bwMode="auto">
          <a:xfrm>
            <a:off x="457200" y="914400"/>
            <a:ext cx="649763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extBox 1"/>
          <p:cNvSpPr txBox="1">
            <a:spLocks noChangeArrowheads="1"/>
          </p:cNvSpPr>
          <p:nvPr/>
        </p:nvSpPr>
        <p:spPr bwMode="auto">
          <a:xfrm>
            <a:off x="1066800" y="1828800"/>
            <a:ext cx="24749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④相关行业标准：</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50178" name="TextBox 1"/>
          <p:cNvSpPr txBox="1">
            <a:spLocks noChangeArrowheads="1"/>
          </p:cNvSpPr>
          <p:nvPr/>
        </p:nvSpPr>
        <p:spPr bwMode="auto">
          <a:xfrm>
            <a:off x="914400" y="2578100"/>
            <a:ext cx="7899400" cy="3636963"/>
          </a:xfrm>
          <a:prstGeom prst="rect">
            <a:avLst/>
          </a:prstGeom>
          <a:noFill/>
          <a:ln w="9525">
            <a:noFill/>
            <a:miter lim="800000"/>
          </a:ln>
        </p:spPr>
        <p:txBody>
          <a:bodyPr wrap="none" lIns="0" tIns="0" rIns="0">
            <a:spAutoFit/>
          </a:bodyPr>
          <a:lstStyle/>
          <a:p>
            <a:pPr>
              <a:lnSpc>
                <a:spcPts val="2800"/>
              </a:lnSpc>
            </a:pPr>
            <a:r>
              <a:rPr lang="en-US" altLang="zh-CN" sz="2400" b="1">
                <a:solidFill>
                  <a:srgbClr val="003399"/>
                </a:solidFill>
                <a:latin typeface="黑体" panose="02010609060101010101" pitchFamily="49" charset="-122"/>
                <a:ea typeface="黑体" panose="02010609060101010101" pitchFamily="49" charset="-122"/>
              </a:rPr>
              <a:t>GB50477-2009《</a:t>
            </a:r>
            <a:r>
              <a:rPr lang="zh-CN" altLang="en-US" sz="2400" b="1">
                <a:solidFill>
                  <a:srgbClr val="003399"/>
                </a:solidFill>
                <a:latin typeface="黑体" panose="02010609060101010101" pitchFamily="49" charset="-122"/>
                <a:ea typeface="黑体" panose="02010609060101010101" pitchFamily="49" charset="-122"/>
              </a:rPr>
              <a:t>纺织工业企业职业安全卫生设计规范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800"/>
              </a:lnSpc>
            </a:pPr>
            <a:r>
              <a:rPr lang="en-US" altLang="zh-CN" sz="2400" b="1">
                <a:solidFill>
                  <a:srgbClr val="003399"/>
                </a:solidFill>
                <a:latin typeface="黑体" panose="02010609060101010101" pitchFamily="49" charset="-122"/>
                <a:ea typeface="黑体" panose="02010609060101010101" pitchFamily="49" charset="-122"/>
              </a:rPr>
              <a:t>GBZ/T212-2008《</a:t>
            </a:r>
            <a:r>
              <a:rPr lang="zh-CN" altLang="en-US" sz="2400" b="1">
                <a:solidFill>
                  <a:srgbClr val="003399"/>
                </a:solidFill>
                <a:latin typeface="黑体" panose="02010609060101010101" pitchFamily="49" charset="-122"/>
                <a:ea typeface="黑体" panose="02010609060101010101" pitchFamily="49" charset="-122"/>
              </a:rPr>
              <a:t>纺织印染业职业病危害预防控制指南</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800"/>
              </a:lnSpc>
            </a:pPr>
            <a:r>
              <a:rPr lang="en-US" altLang="zh-CN" sz="2400" b="1">
                <a:solidFill>
                  <a:srgbClr val="003399"/>
                </a:solidFill>
                <a:latin typeface="黑体" panose="02010609060101010101" pitchFamily="49" charset="-122"/>
                <a:ea typeface="黑体" panose="02010609060101010101" pitchFamily="49" charset="-122"/>
              </a:rPr>
              <a:t>AQ4242-2015《</a:t>
            </a:r>
            <a:r>
              <a:rPr lang="zh-CN" altLang="en-US" sz="2400" b="1">
                <a:solidFill>
                  <a:srgbClr val="003399"/>
                </a:solidFill>
                <a:latin typeface="黑体" panose="02010609060101010101" pitchFamily="49" charset="-122"/>
                <a:ea typeface="黑体" panose="02010609060101010101" pitchFamily="49" charset="-122"/>
              </a:rPr>
              <a:t>纺织业防尘防毒技术规范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GBZ/T253-2014《</a:t>
            </a:r>
            <a:r>
              <a:rPr lang="zh-CN" altLang="en-US" sz="2400" b="1">
                <a:solidFill>
                  <a:srgbClr val="003399"/>
                </a:solidFill>
                <a:latin typeface="黑体" panose="02010609060101010101" pitchFamily="49" charset="-122"/>
                <a:ea typeface="黑体" panose="02010609060101010101" pitchFamily="49" charset="-122"/>
              </a:rPr>
              <a:t>造纸业职业病危害预防控制指南</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AQ/T4244-2015《</a:t>
            </a:r>
            <a:r>
              <a:rPr lang="zh-CN" altLang="en-US" sz="2400" b="1">
                <a:solidFill>
                  <a:srgbClr val="003399"/>
                </a:solidFill>
                <a:latin typeface="黑体" panose="02010609060101010101" pitchFamily="49" charset="-122"/>
                <a:ea typeface="黑体" panose="02010609060101010101" pitchFamily="49" charset="-122"/>
              </a:rPr>
              <a:t>造纸企业防尘防毒技术规范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800"/>
              </a:lnSpc>
            </a:pPr>
            <a:r>
              <a:rPr lang="en-US" altLang="zh-CN" sz="2400" b="1">
                <a:solidFill>
                  <a:srgbClr val="003399"/>
                </a:solidFill>
                <a:latin typeface="黑体" panose="02010609060101010101" pitchFamily="49" charset="-122"/>
                <a:ea typeface="黑体" panose="02010609060101010101" pitchFamily="49" charset="-122"/>
              </a:rPr>
              <a:t>AQ4225-2012《</a:t>
            </a:r>
            <a:r>
              <a:rPr lang="zh-CN" altLang="en-US" sz="2400" b="1">
                <a:solidFill>
                  <a:srgbClr val="003399"/>
                </a:solidFill>
                <a:latin typeface="黑体" panose="02010609060101010101" pitchFamily="49" charset="-122"/>
                <a:ea typeface="黑体" panose="02010609060101010101" pitchFamily="49" charset="-122"/>
              </a:rPr>
              <a:t>印刷企业防尘防毒技术规范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AQ4245-2015《</a:t>
            </a:r>
            <a:r>
              <a:rPr lang="zh-CN" altLang="en-US" sz="2400" b="1">
                <a:solidFill>
                  <a:srgbClr val="003399"/>
                </a:solidFill>
                <a:latin typeface="黑体" panose="02010609060101010101" pitchFamily="49" charset="-122"/>
                <a:ea typeface="黑体" panose="02010609060101010101" pitchFamily="49" charset="-122"/>
              </a:rPr>
              <a:t>卷烟制造企业防尘防毒技术规范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AQ/T4257-2015《</a:t>
            </a:r>
            <a:r>
              <a:rPr lang="zh-CN" altLang="en-US" sz="2400" b="1">
                <a:solidFill>
                  <a:srgbClr val="003399"/>
                </a:solidFill>
                <a:latin typeface="黑体" panose="02010609060101010101" pitchFamily="49" charset="-122"/>
                <a:ea typeface="黑体" panose="02010609060101010101" pitchFamily="49" charset="-122"/>
              </a:rPr>
              <a:t>宝石加工企业职业病危害防治技术规范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GBZ/T199-2007《</a:t>
            </a:r>
            <a:r>
              <a:rPr lang="zh-CN" altLang="en-US" sz="2400" b="1">
                <a:solidFill>
                  <a:srgbClr val="003399"/>
                </a:solidFill>
                <a:latin typeface="黑体" panose="02010609060101010101" pitchFamily="49" charset="-122"/>
                <a:ea typeface="黑体" panose="02010609060101010101" pitchFamily="49" charset="-122"/>
              </a:rPr>
              <a:t>服装干洗业职业卫生管理规范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50179" name="TextBox 1"/>
          <p:cNvSpPr txBox="1">
            <a:spLocks noChangeArrowheads="1"/>
          </p:cNvSpPr>
          <p:nvPr/>
        </p:nvSpPr>
        <p:spPr bwMode="auto">
          <a:xfrm>
            <a:off x="482600" y="1231900"/>
            <a:ext cx="649763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TextBox 1"/>
          <p:cNvSpPr txBox="1">
            <a:spLocks noChangeArrowheads="1"/>
          </p:cNvSpPr>
          <p:nvPr/>
        </p:nvSpPr>
        <p:spPr bwMode="auto">
          <a:xfrm>
            <a:off x="914400" y="1309688"/>
            <a:ext cx="2474913" cy="354012"/>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④相关行业标准：</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51202" name="TextBox 1"/>
          <p:cNvSpPr txBox="1">
            <a:spLocks noChangeArrowheads="1"/>
          </p:cNvSpPr>
          <p:nvPr/>
        </p:nvSpPr>
        <p:spPr bwMode="auto">
          <a:xfrm>
            <a:off x="838200" y="2046288"/>
            <a:ext cx="7899400" cy="4354512"/>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GB50643-2010《</a:t>
            </a:r>
            <a:r>
              <a:rPr lang="zh-CN" altLang="en-US" sz="2400" b="1">
                <a:solidFill>
                  <a:srgbClr val="003399"/>
                </a:solidFill>
                <a:latin typeface="黑体" panose="02010609060101010101" pitchFamily="49" charset="-122"/>
                <a:ea typeface="黑体" panose="02010609060101010101" pitchFamily="49" charset="-122"/>
              </a:rPr>
              <a:t>橡胶工厂职业安全与卫生设计规范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GB50577-2010《</a:t>
            </a:r>
            <a:r>
              <a:rPr lang="zh-CN" altLang="en-US" sz="2400" b="1">
                <a:solidFill>
                  <a:srgbClr val="003399"/>
                </a:solidFill>
                <a:latin typeface="黑体" panose="02010609060101010101" pitchFamily="49" charset="-122"/>
                <a:ea typeface="黑体" panose="02010609060101010101" pitchFamily="49" charset="-122"/>
              </a:rPr>
              <a:t>水泥工厂职业安全卫生设计规范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AQ/T4247-2015《</a:t>
            </a:r>
            <a:r>
              <a:rPr lang="zh-CN" altLang="en-US" sz="2400" b="1">
                <a:solidFill>
                  <a:srgbClr val="003399"/>
                </a:solidFill>
                <a:latin typeface="黑体" panose="02010609060101010101" pitchFamily="49" charset="-122"/>
                <a:ea typeface="黑体" panose="02010609060101010101" pitchFamily="49" charset="-122"/>
              </a:rPr>
              <a:t>水泥生产企业防尘防毒技术规范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GB/T16911-2008《</a:t>
            </a:r>
            <a:r>
              <a:rPr lang="zh-CN" altLang="en-US" sz="2400" b="1">
                <a:solidFill>
                  <a:srgbClr val="003399"/>
                </a:solidFill>
                <a:latin typeface="黑体" panose="02010609060101010101" pitchFamily="49" charset="-122"/>
                <a:ea typeface="黑体" panose="02010609060101010101" pitchFamily="49" charset="-122"/>
              </a:rPr>
              <a:t>水泥生产防尘技术规程</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HJ434-2008《</a:t>
            </a:r>
            <a:r>
              <a:rPr lang="zh-CN" altLang="en-US" sz="2400" b="1">
                <a:solidFill>
                  <a:srgbClr val="003399"/>
                </a:solidFill>
                <a:latin typeface="黑体" panose="02010609060101010101" pitchFamily="49" charset="-122"/>
                <a:ea typeface="黑体" panose="02010609060101010101" pitchFamily="49" charset="-122"/>
              </a:rPr>
              <a:t>水泥工业除尘工程技术规范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GB50889-2013《</a:t>
            </a:r>
            <a:r>
              <a:rPr lang="zh-CN" altLang="en-US" sz="2400" b="1">
                <a:solidFill>
                  <a:srgbClr val="003399"/>
                </a:solidFill>
                <a:latin typeface="黑体" panose="02010609060101010101" pitchFamily="49" charset="-122"/>
                <a:ea typeface="黑体" panose="02010609060101010101" pitchFamily="49" charset="-122"/>
              </a:rPr>
              <a:t>人造板工程职业安全卫生设计规范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AQ4220-2012《</a:t>
            </a:r>
            <a:r>
              <a:rPr lang="zh-CN" altLang="en-US" sz="2400" b="1">
                <a:solidFill>
                  <a:srgbClr val="003399"/>
                </a:solidFill>
                <a:latin typeface="黑体" panose="02010609060101010101" pitchFamily="49" charset="-122"/>
                <a:ea typeface="黑体" panose="02010609060101010101" pitchFamily="49" charset="-122"/>
              </a:rPr>
              <a:t>石材加工工艺防尘技术规范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AQ4243-2015《</a:t>
            </a:r>
            <a:r>
              <a:rPr lang="zh-CN" altLang="en-US" sz="2400" b="1">
                <a:solidFill>
                  <a:srgbClr val="003399"/>
                </a:solidFill>
                <a:latin typeface="黑体" panose="02010609060101010101" pitchFamily="49" charset="-122"/>
                <a:ea typeface="黑体" panose="02010609060101010101" pitchFamily="49" charset="-122"/>
              </a:rPr>
              <a:t>石棉生产企业防尘防毒技术规程</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GBZ/T193-2007《</a:t>
            </a:r>
            <a:r>
              <a:rPr lang="zh-CN" altLang="en-US" sz="2400" b="1">
                <a:solidFill>
                  <a:srgbClr val="003399"/>
                </a:solidFill>
                <a:latin typeface="黑体" panose="02010609060101010101" pitchFamily="49" charset="-122"/>
                <a:ea typeface="黑体" panose="02010609060101010101" pitchFamily="49" charset="-122"/>
              </a:rPr>
              <a:t>石棉作业职业卫生管理规范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AQ4246-2015《</a:t>
            </a:r>
            <a:r>
              <a:rPr lang="zh-CN" altLang="en-US" sz="2400" b="1">
                <a:solidFill>
                  <a:srgbClr val="003399"/>
                </a:solidFill>
                <a:latin typeface="黑体" panose="02010609060101010101" pitchFamily="49" charset="-122"/>
                <a:ea typeface="黑体" panose="02010609060101010101" pitchFamily="49" charset="-122"/>
              </a:rPr>
              <a:t>建材物流业防尘技术规范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AQ/T4258-2015《</a:t>
            </a:r>
            <a:r>
              <a:rPr lang="zh-CN" altLang="en-US" sz="2400" b="1">
                <a:solidFill>
                  <a:srgbClr val="003399"/>
                </a:solidFill>
                <a:latin typeface="黑体" panose="02010609060101010101" pitchFamily="49" charset="-122"/>
                <a:ea typeface="黑体" panose="02010609060101010101" pitchFamily="49" charset="-122"/>
              </a:rPr>
              <a:t>玻璃生产企业职业病危害防治技术规范</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GB12434-2008《</a:t>
            </a:r>
            <a:r>
              <a:rPr lang="zh-CN" altLang="en-US" sz="2400" b="1">
                <a:solidFill>
                  <a:srgbClr val="003399"/>
                </a:solidFill>
                <a:latin typeface="黑体" panose="02010609060101010101" pitchFamily="49" charset="-122"/>
                <a:ea typeface="黑体" panose="02010609060101010101" pitchFamily="49" charset="-122"/>
              </a:rPr>
              <a:t>耐火材料企业防尘规程</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GB13691-2008《</a:t>
            </a:r>
            <a:r>
              <a:rPr lang="zh-CN" altLang="en-US" sz="2400" b="1">
                <a:solidFill>
                  <a:srgbClr val="003399"/>
                </a:solidFill>
                <a:latin typeface="黑体" panose="02010609060101010101" pitchFamily="49" charset="-122"/>
                <a:ea typeface="黑体" panose="02010609060101010101" pitchFamily="49" charset="-122"/>
              </a:rPr>
              <a:t>陶瓷生产防尘技术规程</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a:p>
            <a:pPr>
              <a:lnSpc>
                <a:spcPts val="2400"/>
              </a:lnSpc>
            </a:pPr>
            <a:r>
              <a:rPr lang="en-US" altLang="zh-CN" sz="2400" b="1">
                <a:solidFill>
                  <a:srgbClr val="003399"/>
                </a:solidFill>
                <a:latin typeface="黑体" panose="02010609060101010101" pitchFamily="49" charset="-122"/>
                <a:ea typeface="黑体" panose="02010609060101010101" pitchFamily="49" charset="-122"/>
              </a:rPr>
              <a:t>GB15600-2008《</a:t>
            </a:r>
            <a:r>
              <a:rPr lang="zh-CN" altLang="en-US" sz="2400" b="1">
                <a:solidFill>
                  <a:srgbClr val="003399"/>
                </a:solidFill>
                <a:latin typeface="黑体" panose="02010609060101010101" pitchFamily="49" charset="-122"/>
                <a:ea typeface="黑体" panose="02010609060101010101" pitchFamily="49" charset="-122"/>
              </a:rPr>
              <a:t>炭素生产安全卫生规程</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51203" name="TextBox 1"/>
          <p:cNvSpPr txBox="1">
            <a:spLocks noChangeArrowheads="1"/>
          </p:cNvSpPr>
          <p:nvPr/>
        </p:nvSpPr>
        <p:spPr bwMode="auto">
          <a:xfrm>
            <a:off x="482600" y="914400"/>
            <a:ext cx="649763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extBox 1"/>
          <p:cNvSpPr txBox="1">
            <a:spLocks noChangeArrowheads="1"/>
          </p:cNvSpPr>
          <p:nvPr/>
        </p:nvSpPr>
        <p:spPr bwMode="auto">
          <a:xfrm>
            <a:off x="838200" y="1752600"/>
            <a:ext cx="525938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④相关行业标准——</a:t>
            </a:r>
            <a:r>
              <a:rPr lang="zh-CN" altLang="en-US" sz="2400" b="1">
                <a:solidFill>
                  <a:srgbClr val="003399"/>
                </a:solidFill>
                <a:latin typeface="黑体" panose="02010609060101010101" pitchFamily="49" charset="-122"/>
                <a:ea typeface="黑体" panose="02010609060101010101" pitchFamily="49" charset="-122"/>
              </a:rPr>
              <a:t>涂料生产与涂装</a:t>
            </a:r>
            <a:r>
              <a:rPr lang="en-US" altLang="zh-CN" sz="2400" b="1">
                <a:solidFill>
                  <a:srgbClr val="003399"/>
                </a:solidFill>
                <a:latin typeface="黑体" panose="02010609060101010101" pitchFamily="49" charset="-122"/>
                <a:ea typeface="黑体" panose="02010609060101010101" pitchFamily="49" charset="-122"/>
              </a:rPr>
              <a:t>：</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3" name="TextBox 1"/>
          <p:cNvSpPr txBox="1"/>
          <p:nvPr/>
        </p:nvSpPr>
        <p:spPr>
          <a:xfrm>
            <a:off x="76200" y="2362200"/>
            <a:ext cx="9126538" cy="3432175"/>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AQ4254-2015《</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涂料生产企业职业健康技术规范</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AQ5208-2011《</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涂装职业健康安全通用要求</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GB7691-2011《</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涂装作业安全规程 安全管理通则</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GB6514-2008《</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涂装作业安全规程 涂漆工艺安全及其通风净化</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GB7692-2012《</a:t>
            </a:r>
            <a:r>
              <a:rPr lang="zh-CN" altLang="en-US"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涂装作业安全规程 涂漆前处理工艺安全及其通风净化</a:t>
            </a:r>
            <a:r>
              <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GB12942-2006《</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涂装作业安全规程 有限空间作业安全技术要求</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GB14443-2007《</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涂装作业安全规程 涂层烘干室安全技术规定</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GB14444-2006《</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涂装作业安全规程 喷漆室安全技术规定</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GB15607-2008《</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涂装作业安全规程 粉末静电喷涂工艺安全</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GB20101-2006《</a:t>
            </a:r>
            <a:r>
              <a:rPr lang="zh-CN" altLang="en-US"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涂装作业安全规程 有机废气净化装置安全技术规定</a:t>
            </a:r>
            <a:r>
              <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spc="-100"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AQ/T5207-2011《</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涂装企业事故应急预案编制要求</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52227" name="TextBox 1"/>
          <p:cNvSpPr txBox="1">
            <a:spLocks noChangeArrowheads="1"/>
          </p:cNvSpPr>
          <p:nvPr/>
        </p:nvSpPr>
        <p:spPr bwMode="auto">
          <a:xfrm>
            <a:off x="482600" y="1231900"/>
            <a:ext cx="649763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（二）收集相关法规标准对防护设施设置的要求</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3250" name="TextBox 1"/>
          <p:cNvSpPr txBox="1">
            <a:spLocks noChangeArrowheads="1"/>
          </p:cNvSpPr>
          <p:nvPr/>
        </p:nvSpPr>
        <p:spPr bwMode="auto">
          <a:xfrm>
            <a:off x="482600" y="1231900"/>
            <a:ext cx="58785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（三）依据要求评价防护设施设置的符合性</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8" name="TextBox 1"/>
          <p:cNvSpPr txBox="1"/>
          <p:nvPr/>
        </p:nvSpPr>
        <p:spPr>
          <a:xfrm>
            <a:off x="1981200" y="2057400"/>
            <a:ext cx="5259388" cy="354013"/>
          </a:xfrm>
          <a:prstGeom prst="rect">
            <a:avLst/>
          </a:prstGeom>
          <a:noFill/>
        </p:spPr>
        <p:txBody>
          <a:bodyPr wrap="none" lIns="0" tIns="0" rIns="0">
            <a:spAutoFit/>
          </a:bodyPr>
          <a:lstStyle/>
          <a:p>
            <a:pPr fontAlgn="auto">
              <a:lnSpc>
                <a:spcPts val="2400"/>
              </a:lnSpc>
              <a:spcBef>
                <a:spcPts val="0"/>
              </a:spcBef>
              <a:spcAft>
                <a:spcPts val="0"/>
              </a:spcAft>
              <a:tabLst>
                <a:tab pos="292100" algn="l"/>
                <a:tab pos="508000" algn="l"/>
                <a:tab pos="647700" algn="l"/>
              </a:tabLst>
              <a:defRPr/>
            </a:pP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确定需要设置的场所及其针对的发生源</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6" name="TextBox 1"/>
          <p:cNvSpPr txBox="1"/>
          <p:nvPr/>
        </p:nvSpPr>
        <p:spPr>
          <a:xfrm>
            <a:off x="2057400" y="3379788"/>
            <a:ext cx="4949825" cy="354012"/>
          </a:xfrm>
          <a:prstGeom prst="rect">
            <a:avLst/>
          </a:prstGeom>
          <a:noFill/>
        </p:spPr>
        <p:txBody>
          <a:bodyPr wrap="none" lIns="0" tIns="0" rIns="0">
            <a:spAutoFit/>
          </a:bodyPr>
          <a:lstStyle/>
          <a:p>
            <a:pPr fontAlgn="auto">
              <a:lnSpc>
                <a:spcPts val="2400"/>
              </a:lnSpc>
              <a:spcBef>
                <a:spcPts val="0"/>
              </a:spcBef>
              <a:spcAft>
                <a:spcPts val="0"/>
              </a:spcAft>
              <a:tabLst>
                <a:tab pos="292100" algn="l"/>
                <a:tab pos="508000" algn="l"/>
                <a:tab pos="647700" algn="l"/>
              </a:tabLst>
              <a:defRPr/>
            </a:pP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检测职业病危害因素并评估危害程度</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9" name="TextBox 1"/>
          <p:cNvSpPr txBox="1"/>
          <p:nvPr/>
        </p:nvSpPr>
        <p:spPr>
          <a:xfrm>
            <a:off x="2346325" y="4446588"/>
            <a:ext cx="4332288" cy="354012"/>
          </a:xfrm>
          <a:prstGeom prst="rect">
            <a:avLst/>
          </a:prstGeom>
          <a:noFill/>
        </p:spPr>
        <p:txBody>
          <a:bodyPr wrap="none" lIns="0" tIns="0" rIns="0">
            <a:spAutoFit/>
          </a:bodyPr>
          <a:lstStyle/>
          <a:p>
            <a:pPr fontAlgn="auto">
              <a:lnSpc>
                <a:spcPts val="2400"/>
              </a:lnSpc>
              <a:spcBef>
                <a:spcPts val="0"/>
              </a:spcBef>
              <a:spcAft>
                <a:spcPts val="0"/>
              </a:spcAft>
              <a:tabLst>
                <a:tab pos="292100" algn="l"/>
                <a:tab pos="508000" algn="l"/>
                <a:tab pos="647700" algn="l"/>
              </a:tabLst>
              <a:defRPr/>
            </a:pP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确定是否应采取职业病防护措施</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0" name="TextBox 1"/>
          <p:cNvSpPr txBox="1"/>
          <p:nvPr/>
        </p:nvSpPr>
        <p:spPr>
          <a:xfrm>
            <a:off x="1371600" y="5894388"/>
            <a:ext cx="6497638" cy="354012"/>
          </a:xfrm>
          <a:prstGeom prst="rect">
            <a:avLst/>
          </a:prstGeom>
          <a:noFill/>
        </p:spPr>
        <p:txBody>
          <a:bodyPr wrap="none" lIns="0" tIns="0" rIns="0">
            <a:spAutoFit/>
          </a:bodyPr>
          <a:lstStyle/>
          <a:p>
            <a:pPr fontAlgn="auto">
              <a:lnSpc>
                <a:spcPts val="2400"/>
              </a:lnSpc>
              <a:spcBef>
                <a:spcPts val="0"/>
              </a:spcBef>
              <a:spcAft>
                <a:spcPts val="0"/>
              </a:spcAft>
              <a:tabLst>
                <a:tab pos="292100" algn="l"/>
                <a:tab pos="508000" algn="l"/>
                <a:tab pos="647700" algn="l"/>
              </a:tabLst>
              <a:defRPr/>
            </a:pP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依据相关法规及标准采取相应的职业病防护措施</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1" name="Freeform 3"/>
          <p:cNvSpPr/>
          <p:nvPr/>
        </p:nvSpPr>
        <p:spPr>
          <a:xfrm>
            <a:off x="3924300" y="2605088"/>
            <a:ext cx="1152525" cy="574675"/>
          </a:xfrm>
          <a:custGeom>
            <a:avLst/>
            <a:gdLst>
              <a:gd name="connsiteX0" fmla="*/ 0 w 1152525"/>
              <a:gd name="connsiteY0" fmla="*/ 287401 h 574675"/>
              <a:gd name="connsiteX1" fmla="*/ 288163 w 1152525"/>
              <a:gd name="connsiteY1" fmla="*/ 287401 h 574675"/>
              <a:gd name="connsiteX2" fmla="*/ 288163 w 1152525"/>
              <a:gd name="connsiteY2" fmla="*/ 0 h 574675"/>
              <a:gd name="connsiteX3" fmla="*/ 864361 w 1152525"/>
              <a:gd name="connsiteY3" fmla="*/ 0 h 574675"/>
              <a:gd name="connsiteX4" fmla="*/ 864361 w 1152525"/>
              <a:gd name="connsiteY4" fmla="*/ 287401 h 574675"/>
              <a:gd name="connsiteX5" fmla="*/ 1152525 w 1152525"/>
              <a:gd name="connsiteY5" fmla="*/ 287401 h 574675"/>
              <a:gd name="connsiteX6" fmla="*/ 576326 w 1152525"/>
              <a:gd name="connsiteY6" fmla="*/ 574675 h 574675"/>
              <a:gd name="connsiteX7" fmla="*/ 0 w 1152525"/>
              <a:gd name="connsiteY7" fmla="*/ 287401 h 5746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52525" h="574675">
                <a:moveTo>
                  <a:pt x="0" y="287401"/>
                </a:moveTo>
                <a:lnTo>
                  <a:pt x="288163" y="287401"/>
                </a:lnTo>
                <a:lnTo>
                  <a:pt x="288163" y="0"/>
                </a:lnTo>
                <a:lnTo>
                  <a:pt x="864361" y="0"/>
                </a:lnTo>
                <a:lnTo>
                  <a:pt x="864361" y="287401"/>
                </a:lnTo>
                <a:lnTo>
                  <a:pt x="1152525" y="287401"/>
                </a:lnTo>
                <a:lnTo>
                  <a:pt x="576326" y="574675"/>
                </a:lnTo>
                <a:lnTo>
                  <a:pt x="0" y="287401"/>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2" name="Freeform 3"/>
          <p:cNvSpPr/>
          <p:nvPr/>
        </p:nvSpPr>
        <p:spPr>
          <a:xfrm>
            <a:off x="3917950" y="2598738"/>
            <a:ext cx="1165225" cy="587375"/>
          </a:xfrm>
          <a:custGeom>
            <a:avLst/>
            <a:gdLst>
              <a:gd name="connsiteX0" fmla="*/ 6350 w 1165225"/>
              <a:gd name="connsiteY0" fmla="*/ 293751 h 587375"/>
              <a:gd name="connsiteX1" fmla="*/ 294513 w 1165225"/>
              <a:gd name="connsiteY1" fmla="*/ 293751 h 587375"/>
              <a:gd name="connsiteX2" fmla="*/ 294513 w 1165225"/>
              <a:gd name="connsiteY2" fmla="*/ 6350 h 587375"/>
              <a:gd name="connsiteX3" fmla="*/ 870711 w 1165225"/>
              <a:gd name="connsiteY3" fmla="*/ 6350 h 587375"/>
              <a:gd name="connsiteX4" fmla="*/ 870711 w 1165225"/>
              <a:gd name="connsiteY4" fmla="*/ 293751 h 587375"/>
              <a:gd name="connsiteX5" fmla="*/ 1158875 w 1165225"/>
              <a:gd name="connsiteY5" fmla="*/ 293751 h 587375"/>
              <a:gd name="connsiteX6" fmla="*/ 582676 w 1165225"/>
              <a:gd name="connsiteY6" fmla="*/ 581025 h 587375"/>
              <a:gd name="connsiteX7" fmla="*/ 6350 w 1165225"/>
              <a:gd name="connsiteY7" fmla="*/ 293751 h 5873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65225" h="587375">
                <a:moveTo>
                  <a:pt x="6350" y="293751"/>
                </a:moveTo>
                <a:lnTo>
                  <a:pt x="294513" y="293751"/>
                </a:lnTo>
                <a:lnTo>
                  <a:pt x="294513" y="6350"/>
                </a:lnTo>
                <a:lnTo>
                  <a:pt x="870711" y="6350"/>
                </a:lnTo>
                <a:lnTo>
                  <a:pt x="870711" y="293751"/>
                </a:lnTo>
                <a:lnTo>
                  <a:pt x="1158875" y="293751"/>
                </a:lnTo>
                <a:lnTo>
                  <a:pt x="582676" y="581025"/>
                </a:lnTo>
                <a:lnTo>
                  <a:pt x="6350" y="293751"/>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3" name="Freeform 3"/>
          <p:cNvSpPr/>
          <p:nvPr/>
        </p:nvSpPr>
        <p:spPr>
          <a:xfrm>
            <a:off x="3930650" y="3865563"/>
            <a:ext cx="1152525" cy="574675"/>
          </a:xfrm>
          <a:custGeom>
            <a:avLst/>
            <a:gdLst>
              <a:gd name="connsiteX0" fmla="*/ 0 w 1152525"/>
              <a:gd name="connsiteY0" fmla="*/ 287401 h 574675"/>
              <a:gd name="connsiteX1" fmla="*/ 288163 w 1152525"/>
              <a:gd name="connsiteY1" fmla="*/ 287401 h 574675"/>
              <a:gd name="connsiteX2" fmla="*/ 288163 w 1152525"/>
              <a:gd name="connsiteY2" fmla="*/ 0 h 574675"/>
              <a:gd name="connsiteX3" fmla="*/ 864361 w 1152525"/>
              <a:gd name="connsiteY3" fmla="*/ 0 h 574675"/>
              <a:gd name="connsiteX4" fmla="*/ 864361 w 1152525"/>
              <a:gd name="connsiteY4" fmla="*/ 287401 h 574675"/>
              <a:gd name="connsiteX5" fmla="*/ 1152525 w 1152525"/>
              <a:gd name="connsiteY5" fmla="*/ 287401 h 574675"/>
              <a:gd name="connsiteX6" fmla="*/ 576326 w 1152525"/>
              <a:gd name="connsiteY6" fmla="*/ 574675 h 574675"/>
              <a:gd name="connsiteX7" fmla="*/ 0 w 1152525"/>
              <a:gd name="connsiteY7" fmla="*/ 287401 h 5746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52525" h="574675">
                <a:moveTo>
                  <a:pt x="0" y="287401"/>
                </a:moveTo>
                <a:lnTo>
                  <a:pt x="288163" y="287401"/>
                </a:lnTo>
                <a:lnTo>
                  <a:pt x="288163" y="0"/>
                </a:lnTo>
                <a:lnTo>
                  <a:pt x="864361" y="0"/>
                </a:lnTo>
                <a:lnTo>
                  <a:pt x="864361" y="287401"/>
                </a:lnTo>
                <a:lnTo>
                  <a:pt x="1152525" y="287401"/>
                </a:lnTo>
                <a:lnTo>
                  <a:pt x="576326" y="574675"/>
                </a:lnTo>
                <a:lnTo>
                  <a:pt x="0" y="287401"/>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4" name="Freeform 3"/>
          <p:cNvSpPr/>
          <p:nvPr/>
        </p:nvSpPr>
        <p:spPr>
          <a:xfrm>
            <a:off x="3924300" y="3859213"/>
            <a:ext cx="1165225" cy="587375"/>
          </a:xfrm>
          <a:custGeom>
            <a:avLst/>
            <a:gdLst>
              <a:gd name="connsiteX0" fmla="*/ 6350 w 1165225"/>
              <a:gd name="connsiteY0" fmla="*/ 293751 h 587375"/>
              <a:gd name="connsiteX1" fmla="*/ 294513 w 1165225"/>
              <a:gd name="connsiteY1" fmla="*/ 293751 h 587375"/>
              <a:gd name="connsiteX2" fmla="*/ 294513 w 1165225"/>
              <a:gd name="connsiteY2" fmla="*/ 6350 h 587375"/>
              <a:gd name="connsiteX3" fmla="*/ 870711 w 1165225"/>
              <a:gd name="connsiteY3" fmla="*/ 6350 h 587375"/>
              <a:gd name="connsiteX4" fmla="*/ 870711 w 1165225"/>
              <a:gd name="connsiteY4" fmla="*/ 293751 h 587375"/>
              <a:gd name="connsiteX5" fmla="*/ 1158875 w 1165225"/>
              <a:gd name="connsiteY5" fmla="*/ 293751 h 587375"/>
              <a:gd name="connsiteX6" fmla="*/ 582676 w 1165225"/>
              <a:gd name="connsiteY6" fmla="*/ 581025 h 587375"/>
              <a:gd name="connsiteX7" fmla="*/ 6350 w 1165225"/>
              <a:gd name="connsiteY7" fmla="*/ 293751 h 5873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65225" h="587375">
                <a:moveTo>
                  <a:pt x="6350" y="293751"/>
                </a:moveTo>
                <a:lnTo>
                  <a:pt x="294513" y="293751"/>
                </a:lnTo>
                <a:lnTo>
                  <a:pt x="294513" y="6350"/>
                </a:lnTo>
                <a:lnTo>
                  <a:pt x="870711" y="6350"/>
                </a:lnTo>
                <a:lnTo>
                  <a:pt x="870711" y="293751"/>
                </a:lnTo>
                <a:lnTo>
                  <a:pt x="1158875" y="293751"/>
                </a:lnTo>
                <a:lnTo>
                  <a:pt x="582676" y="581025"/>
                </a:lnTo>
                <a:lnTo>
                  <a:pt x="6350" y="293751"/>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5" name="Freeform 3"/>
          <p:cNvSpPr/>
          <p:nvPr/>
        </p:nvSpPr>
        <p:spPr>
          <a:xfrm>
            <a:off x="3930650" y="4914900"/>
            <a:ext cx="1152525" cy="820738"/>
          </a:xfrm>
          <a:custGeom>
            <a:avLst/>
            <a:gdLst>
              <a:gd name="connsiteX0" fmla="*/ 0 w 1152525"/>
              <a:gd name="connsiteY0" fmla="*/ 287401 h 574675"/>
              <a:gd name="connsiteX1" fmla="*/ 288163 w 1152525"/>
              <a:gd name="connsiteY1" fmla="*/ 287401 h 574675"/>
              <a:gd name="connsiteX2" fmla="*/ 288163 w 1152525"/>
              <a:gd name="connsiteY2" fmla="*/ 0 h 574675"/>
              <a:gd name="connsiteX3" fmla="*/ 864361 w 1152525"/>
              <a:gd name="connsiteY3" fmla="*/ 0 h 574675"/>
              <a:gd name="connsiteX4" fmla="*/ 864361 w 1152525"/>
              <a:gd name="connsiteY4" fmla="*/ 287401 h 574675"/>
              <a:gd name="connsiteX5" fmla="*/ 1152525 w 1152525"/>
              <a:gd name="connsiteY5" fmla="*/ 287401 h 574675"/>
              <a:gd name="connsiteX6" fmla="*/ 576326 w 1152525"/>
              <a:gd name="connsiteY6" fmla="*/ 574675 h 574675"/>
              <a:gd name="connsiteX7" fmla="*/ 0 w 1152525"/>
              <a:gd name="connsiteY7" fmla="*/ 287401 h 5746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52525" h="574675">
                <a:moveTo>
                  <a:pt x="0" y="287401"/>
                </a:moveTo>
                <a:lnTo>
                  <a:pt x="288163" y="287401"/>
                </a:lnTo>
                <a:lnTo>
                  <a:pt x="288163" y="0"/>
                </a:lnTo>
                <a:lnTo>
                  <a:pt x="864361" y="0"/>
                </a:lnTo>
                <a:lnTo>
                  <a:pt x="864361" y="287401"/>
                </a:lnTo>
                <a:lnTo>
                  <a:pt x="1152525" y="287401"/>
                </a:lnTo>
                <a:lnTo>
                  <a:pt x="576326" y="574675"/>
                </a:lnTo>
                <a:lnTo>
                  <a:pt x="0" y="287401"/>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6" name="Freeform 3"/>
          <p:cNvSpPr/>
          <p:nvPr/>
        </p:nvSpPr>
        <p:spPr>
          <a:xfrm>
            <a:off x="3924300" y="4903788"/>
            <a:ext cx="1165225" cy="838200"/>
          </a:xfrm>
          <a:custGeom>
            <a:avLst/>
            <a:gdLst>
              <a:gd name="connsiteX0" fmla="*/ 6350 w 1165225"/>
              <a:gd name="connsiteY0" fmla="*/ 293751 h 587375"/>
              <a:gd name="connsiteX1" fmla="*/ 294513 w 1165225"/>
              <a:gd name="connsiteY1" fmla="*/ 293751 h 587375"/>
              <a:gd name="connsiteX2" fmla="*/ 294513 w 1165225"/>
              <a:gd name="connsiteY2" fmla="*/ 6350 h 587375"/>
              <a:gd name="connsiteX3" fmla="*/ 870711 w 1165225"/>
              <a:gd name="connsiteY3" fmla="*/ 6350 h 587375"/>
              <a:gd name="connsiteX4" fmla="*/ 870711 w 1165225"/>
              <a:gd name="connsiteY4" fmla="*/ 293751 h 587375"/>
              <a:gd name="connsiteX5" fmla="*/ 1158875 w 1165225"/>
              <a:gd name="connsiteY5" fmla="*/ 293751 h 587375"/>
              <a:gd name="connsiteX6" fmla="*/ 582676 w 1165225"/>
              <a:gd name="connsiteY6" fmla="*/ 581025 h 587375"/>
              <a:gd name="connsiteX7" fmla="*/ 6350 w 1165225"/>
              <a:gd name="connsiteY7" fmla="*/ 293751 h 58737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165225" h="587375">
                <a:moveTo>
                  <a:pt x="6350" y="293751"/>
                </a:moveTo>
                <a:lnTo>
                  <a:pt x="294513" y="293751"/>
                </a:lnTo>
                <a:lnTo>
                  <a:pt x="294513" y="6350"/>
                </a:lnTo>
                <a:lnTo>
                  <a:pt x="870711" y="6350"/>
                </a:lnTo>
                <a:lnTo>
                  <a:pt x="870711" y="293751"/>
                </a:lnTo>
                <a:lnTo>
                  <a:pt x="1158875" y="293751"/>
                </a:lnTo>
                <a:lnTo>
                  <a:pt x="582676" y="581025"/>
                </a:lnTo>
                <a:lnTo>
                  <a:pt x="6350" y="293751"/>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53261" name="TextBox 16"/>
          <p:cNvSpPr txBox="1">
            <a:spLocks noChangeArrowheads="1"/>
          </p:cNvSpPr>
          <p:nvPr/>
        </p:nvSpPr>
        <p:spPr bwMode="auto">
          <a:xfrm>
            <a:off x="5029200" y="4876800"/>
            <a:ext cx="2514600" cy="369888"/>
          </a:xfrm>
          <a:prstGeom prst="rect">
            <a:avLst/>
          </a:prstGeom>
          <a:noFill/>
          <a:ln w="9525">
            <a:noFill/>
            <a:miter lim="800000"/>
          </a:ln>
        </p:spPr>
        <p:txBody>
          <a:bodyPr>
            <a:spAutoFit/>
          </a:bodyPr>
          <a:lstStyle/>
          <a:p>
            <a:r>
              <a:rPr lang="zh-CN" altLang="en-US" b="1">
                <a:solidFill>
                  <a:srgbClr val="FF0000"/>
                </a:solidFill>
                <a:latin typeface="黑体" panose="02010609060101010101" pitchFamily="49" charset="-122"/>
                <a:ea typeface="黑体" panose="02010609060101010101" pitchFamily="49" charset="-122"/>
              </a:rPr>
              <a:t>超过职业接触限值</a:t>
            </a:r>
            <a:endParaRPr lang="zh-CN" altLang="en-US" b="1">
              <a:solidFill>
                <a:srgbClr val="FF0000"/>
              </a:solidFill>
              <a:latin typeface="黑体" panose="02010609060101010101" pitchFamily="49" charset="-122"/>
              <a:ea typeface="黑体" panose="02010609060101010101" pitchFamily="49" charset="-122"/>
            </a:endParaRPr>
          </a:p>
        </p:txBody>
      </p:sp>
      <p:sp>
        <p:nvSpPr>
          <p:cNvPr id="53262" name="TextBox 17"/>
          <p:cNvSpPr txBox="1">
            <a:spLocks noChangeArrowheads="1"/>
          </p:cNvSpPr>
          <p:nvPr/>
        </p:nvSpPr>
        <p:spPr bwMode="auto">
          <a:xfrm>
            <a:off x="1295400" y="4800600"/>
            <a:ext cx="2819400" cy="646113"/>
          </a:xfrm>
          <a:prstGeom prst="rect">
            <a:avLst/>
          </a:prstGeom>
          <a:noFill/>
          <a:ln w="9525">
            <a:noFill/>
            <a:miter lim="800000"/>
          </a:ln>
        </p:spPr>
        <p:txBody>
          <a:bodyPr>
            <a:spAutoFit/>
          </a:bodyPr>
          <a:lstStyle/>
          <a:p>
            <a:r>
              <a:rPr lang="zh-CN" altLang="en-US" b="1">
                <a:solidFill>
                  <a:srgbClr val="FF0000"/>
                </a:solidFill>
                <a:latin typeface="黑体" panose="02010609060101010101" pitchFamily="49" charset="-122"/>
                <a:ea typeface="黑体" panose="02010609060101010101" pitchFamily="49" charset="-122"/>
              </a:rPr>
              <a:t>超过职业接触限值的一半</a:t>
            </a:r>
            <a:endParaRPr lang="en-US" altLang="zh-CN" b="1">
              <a:solidFill>
                <a:srgbClr val="FF0000"/>
              </a:solidFill>
              <a:latin typeface="黑体" panose="02010609060101010101" pitchFamily="49" charset="-122"/>
              <a:ea typeface="黑体" panose="02010609060101010101" pitchFamily="49" charset="-122"/>
            </a:endParaRPr>
          </a:p>
          <a:p>
            <a:r>
              <a:rPr lang="zh-CN" altLang="en-US" b="1">
                <a:solidFill>
                  <a:srgbClr val="FF0000"/>
                </a:solidFill>
                <a:latin typeface="黑体" panose="02010609060101010101" pitchFamily="49" charset="-122"/>
                <a:ea typeface="黑体" panose="02010609060101010101" pitchFamily="49" charset="-122"/>
              </a:rPr>
              <a:t>达到职业卫生“行动水平”</a:t>
            </a:r>
            <a:endParaRPr lang="zh-CN" altLang="en-US" b="1">
              <a:solidFill>
                <a:srgbClr val="FF0000"/>
              </a:solidFill>
              <a:latin typeface="黑体" panose="02010609060101010101" pitchFamily="49" charset="-122"/>
              <a:ea typeface="黑体" panose="02010609060101010101" pitchFamily="49" charset="-122"/>
            </a:endParaRPr>
          </a:p>
        </p:txBody>
      </p:sp>
      <p:sp>
        <p:nvSpPr>
          <p:cNvPr id="19"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
        <p:nvSpPr>
          <p:cNvPr id="7" name="TextBox 1"/>
          <p:cNvSpPr txBox="1"/>
          <p:nvPr/>
        </p:nvSpPr>
        <p:spPr>
          <a:xfrm>
            <a:off x="285750" y="1285875"/>
            <a:ext cx="8858250" cy="4778375"/>
          </a:xfrm>
          <a:prstGeom prst="rect">
            <a:avLst/>
          </a:prstGeom>
          <a:noFill/>
        </p:spPr>
        <p:txBody>
          <a:bodyPr lIns="0" tIns="0" rIns="0">
            <a:spAutoFit/>
          </a:bodyPr>
          <a:lstStyle/>
          <a:p>
            <a:pPr fontAlgn="auto">
              <a:lnSpc>
                <a:spcPts val="2700"/>
              </a:lnSpc>
              <a:spcBef>
                <a:spcPts val="0"/>
              </a:spcBef>
              <a:spcAft>
                <a:spcPts val="0"/>
              </a:spcAft>
              <a:defRPr/>
            </a:pPr>
            <a:r>
              <a:rPr lang="zh-CN" altLang="en-US" sz="2800" b="1" dirty="0">
                <a:solidFill>
                  <a:srgbClr val="003192"/>
                </a:solidFill>
                <a:latin typeface="黑体" panose="02010609060101010101" pitchFamily="49" charset="-122"/>
                <a:ea typeface="黑体" panose="02010609060101010101" pitchFamily="49" charset="-122"/>
                <a:cs typeface="黑体" panose="02010609060101010101" pitchFamily="49" charset="-122"/>
              </a:rPr>
              <a:t>对职业卫生管理人员与劳动者的能力要求：你要知道</a:t>
            </a:r>
            <a:endParaRPr lang="en-US" altLang="zh-CN" sz="2800" b="1" dirty="0">
              <a:solidFill>
                <a:srgbClr val="003192"/>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700"/>
              </a:lnSpc>
              <a:spcBef>
                <a:spcPts val="0"/>
              </a:spcBef>
              <a:spcAft>
                <a:spcPts val="0"/>
              </a:spcAft>
              <a:defRPr/>
            </a:pPr>
            <a:endParaRPr lang="en-US" altLang="zh-CN" sz="2800" b="1" dirty="0">
              <a:solidFill>
                <a:srgbClr val="003192"/>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500"/>
              </a:lnSpc>
              <a:spcBef>
                <a:spcPts val="0"/>
              </a:spcBef>
              <a:spcAft>
                <a:spcPts val="0"/>
              </a:spcAft>
              <a:defRPr/>
            </a:pPr>
            <a:r>
              <a:rPr lang="en-US" sz="2400" b="1" dirty="0">
                <a:solidFill>
                  <a:srgbClr val="003192"/>
                </a:solidFill>
                <a:latin typeface="黑体" panose="02010609060101010101" pitchFamily="49" charset="-122"/>
                <a:ea typeface="黑体" panose="02010609060101010101" pitchFamily="49" charset="-122"/>
              </a:rPr>
              <a:t>1</a:t>
            </a:r>
            <a:r>
              <a:rPr lang="zh-CN" altLang="en-US" sz="2400" b="1" dirty="0">
                <a:solidFill>
                  <a:srgbClr val="003192"/>
                </a:solidFill>
                <a:latin typeface="黑体" panose="02010609060101010101" pitchFamily="49" charset="-122"/>
                <a:ea typeface="黑体" panose="02010609060101010101" pitchFamily="49" charset="-122"/>
              </a:rPr>
              <a:t>）你所工作的场所有哪些职业病危害因素</a:t>
            </a:r>
            <a:r>
              <a:rPr lang="en-US" sz="2400" b="1" dirty="0">
                <a:solidFill>
                  <a:srgbClr val="003192"/>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辨识能力</a:t>
            </a:r>
            <a:br>
              <a:rPr lang="en-US" sz="2400" b="1" dirty="0">
                <a:solidFill>
                  <a:srgbClr val="003192"/>
                </a:solidFill>
                <a:latin typeface="黑体" panose="02010609060101010101" pitchFamily="49" charset="-122"/>
                <a:ea typeface="黑体" panose="02010609060101010101" pitchFamily="49" charset="-122"/>
              </a:rPr>
            </a:br>
            <a:r>
              <a:rPr lang="en-US" sz="2400" b="1" dirty="0">
                <a:solidFill>
                  <a:srgbClr val="003192"/>
                </a:solidFill>
                <a:latin typeface="黑体" panose="02010609060101010101" pitchFamily="49" charset="-122"/>
                <a:ea typeface="黑体" panose="02010609060101010101" pitchFamily="49" charset="-122"/>
              </a:rPr>
              <a:t>2</a:t>
            </a:r>
            <a:r>
              <a:rPr lang="zh-CN" altLang="en-US" sz="2400" b="1" dirty="0">
                <a:solidFill>
                  <a:srgbClr val="003192"/>
                </a:solidFill>
                <a:latin typeface="黑体" panose="02010609060101010101" pitchFamily="49" charset="-122"/>
                <a:ea typeface="黑体" panose="02010609060101010101" pitchFamily="49" charset="-122"/>
              </a:rPr>
              <a:t>）</a:t>
            </a:r>
            <a:r>
              <a:rPr lang="zh-CN" altLang="en-US" sz="2400" b="1" spc="-100" dirty="0">
                <a:solidFill>
                  <a:srgbClr val="003192"/>
                </a:solidFill>
                <a:latin typeface="黑体" panose="02010609060101010101" pitchFamily="49" charset="-122"/>
                <a:ea typeface="黑体" panose="02010609060101010101" pitchFamily="49" charset="-122"/>
              </a:rPr>
              <a:t>上述因素是否有发生职业病危害事故的可能性</a:t>
            </a:r>
            <a:r>
              <a:rPr lang="en-US" sz="2400" b="1" spc="-100" dirty="0">
                <a:solidFill>
                  <a:srgbClr val="003192"/>
                </a:solidFill>
                <a:latin typeface="黑体" panose="02010609060101010101" pitchFamily="49" charset="-122"/>
                <a:ea typeface="黑体" panose="02010609060101010101" pitchFamily="49" charset="-122"/>
              </a:rPr>
              <a:t>——</a:t>
            </a:r>
            <a:r>
              <a:rPr lang="zh-CN" altLang="en-US" sz="2400" b="1" spc="-100" dirty="0">
                <a:solidFill>
                  <a:srgbClr val="003192"/>
                </a:solidFill>
                <a:latin typeface="黑体" panose="02010609060101010101" pitchFamily="49" charset="-122"/>
                <a:ea typeface="黑体" panose="02010609060101010101" pitchFamily="49" charset="-122"/>
              </a:rPr>
              <a:t>分析评估能力</a:t>
            </a:r>
            <a:br>
              <a:rPr lang="en-US" sz="2400" b="1" dirty="0">
                <a:solidFill>
                  <a:srgbClr val="003192"/>
                </a:solidFill>
                <a:latin typeface="黑体" panose="02010609060101010101" pitchFamily="49" charset="-122"/>
                <a:ea typeface="黑体" panose="02010609060101010101" pitchFamily="49" charset="-122"/>
              </a:rPr>
            </a:br>
            <a:r>
              <a:rPr lang="en-US" sz="2400" b="1" dirty="0">
                <a:solidFill>
                  <a:srgbClr val="003192"/>
                </a:solidFill>
                <a:latin typeface="黑体" panose="02010609060101010101" pitchFamily="49" charset="-122"/>
                <a:ea typeface="黑体" panose="02010609060101010101" pitchFamily="49" charset="-122"/>
              </a:rPr>
              <a:t>3</a:t>
            </a:r>
            <a:r>
              <a:rPr lang="zh-CN" altLang="en-US" sz="2400" b="1" dirty="0">
                <a:solidFill>
                  <a:srgbClr val="003192"/>
                </a:solidFill>
                <a:latin typeface="黑体" panose="02010609060101010101" pitchFamily="49" charset="-122"/>
                <a:ea typeface="黑体" panose="02010609060101010101" pitchFamily="49" charset="-122"/>
              </a:rPr>
              <a:t>）上述因素发生职业病危害事故的严重性</a:t>
            </a:r>
            <a:r>
              <a:rPr lang="en-US" sz="2400" b="1" dirty="0">
                <a:solidFill>
                  <a:srgbClr val="003192"/>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判断能力</a:t>
            </a:r>
            <a:br>
              <a:rPr lang="en-US" sz="2400" b="1" dirty="0">
                <a:solidFill>
                  <a:srgbClr val="003192"/>
                </a:solidFill>
                <a:latin typeface="黑体" panose="02010609060101010101" pitchFamily="49" charset="-122"/>
                <a:ea typeface="黑体" panose="02010609060101010101" pitchFamily="49" charset="-122"/>
              </a:rPr>
            </a:br>
            <a:r>
              <a:rPr lang="en-US" sz="2400" b="1" dirty="0">
                <a:solidFill>
                  <a:srgbClr val="003192"/>
                </a:solidFill>
                <a:latin typeface="黑体" panose="02010609060101010101" pitchFamily="49" charset="-122"/>
                <a:ea typeface="黑体" panose="02010609060101010101" pitchFamily="49" charset="-122"/>
              </a:rPr>
              <a:t>4</a:t>
            </a:r>
            <a:r>
              <a:rPr lang="zh-CN" altLang="en-US" sz="2400" b="1" dirty="0">
                <a:solidFill>
                  <a:srgbClr val="003192"/>
                </a:solidFill>
                <a:latin typeface="黑体" panose="02010609060101010101" pitchFamily="49" charset="-122"/>
                <a:ea typeface="黑体" panose="02010609060101010101" pitchFamily="49" charset="-122"/>
              </a:rPr>
              <a:t>）上述因素采取什么预防措施</a:t>
            </a:r>
            <a:r>
              <a:rPr lang="en-US" sz="2400" b="1" dirty="0">
                <a:solidFill>
                  <a:srgbClr val="003192"/>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保护能力</a:t>
            </a:r>
            <a:br>
              <a:rPr lang="en-US" sz="2400" b="1" dirty="0">
                <a:solidFill>
                  <a:srgbClr val="003192"/>
                </a:solidFill>
                <a:latin typeface="黑体" panose="02010609060101010101" pitchFamily="49" charset="-122"/>
                <a:ea typeface="黑体" panose="02010609060101010101" pitchFamily="49" charset="-122"/>
              </a:rPr>
            </a:br>
            <a:r>
              <a:rPr lang="en-US" sz="2400" b="1" dirty="0">
                <a:solidFill>
                  <a:srgbClr val="003192"/>
                </a:solidFill>
                <a:latin typeface="黑体" panose="02010609060101010101" pitchFamily="49" charset="-122"/>
                <a:ea typeface="黑体" panose="02010609060101010101" pitchFamily="49" charset="-122"/>
              </a:rPr>
              <a:t>5</a:t>
            </a:r>
            <a:r>
              <a:rPr lang="zh-CN" altLang="en-US" sz="2400" b="1" dirty="0">
                <a:solidFill>
                  <a:srgbClr val="003192"/>
                </a:solidFill>
                <a:latin typeface="黑体" panose="02010609060101010101" pitchFamily="49" charset="-122"/>
                <a:ea typeface="黑体" panose="02010609060101010101" pitchFamily="49" charset="-122"/>
              </a:rPr>
              <a:t>）采用的个人劳动保护用品是否合理有效</a:t>
            </a:r>
            <a:r>
              <a:rPr lang="en-US" sz="2400" b="1" dirty="0">
                <a:solidFill>
                  <a:srgbClr val="003192"/>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防护能力</a:t>
            </a:r>
            <a:br>
              <a:rPr lang="en-US" sz="2400" b="1" dirty="0">
                <a:solidFill>
                  <a:srgbClr val="003192"/>
                </a:solidFill>
                <a:latin typeface="黑体" panose="02010609060101010101" pitchFamily="49" charset="-122"/>
                <a:ea typeface="黑体" panose="02010609060101010101" pitchFamily="49" charset="-122"/>
              </a:rPr>
            </a:br>
            <a:r>
              <a:rPr lang="en-US" sz="2400" b="1" dirty="0">
                <a:solidFill>
                  <a:srgbClr val="003192"/>
                </a:solidFill>
                <a:latin typeface="黑体" panose="02010609060101010101" pitchFamily="49" charset="-122"/>
                <a:ea typeface="黑体" panose="02010609060101010101" pitchFamily="49" charset="-122"/>
              </a:rPr>
              <a:t>6</a:t>
            </a:r>
            <a:r>
              <a:rPr lang="zh-CN" altLang="en-US" sz="2400" b="1" dirty="0">
                <a:solidFill>
                  <a:srgbClr val="003192"/>
                </a:solidFill>
                <a:latin typeface="黑体" panose="02010609060101010101" pitchFamily="49" charset="-122"/>
                <a:ea typeface="黑体" panose="02010609060101010101" pitchFamily="49" charset="-122"/>
              </a:rPr>
              <a:t>）把上述的东西告诉大家包括领导</a:t>
            </a:r>
            <a:r>
              <a:rPr lang="en-US" sz="2400" b="1" dirty="0">
                <a:solidFill>
                  <a:srgbClr val="003192"/>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宣传教育能力</a:t>
            </a:r>
            <a:br>
              <a:rPr lang="en-US" sz="2400" b="1" dirty="0">
                <a:solidFill>
                  <a:srgbClr val="003192"/>
                </a:solidFill>
                <a:latin typeface="黑体" panose="02010609060101010101" pitchFamily="49" charset="-122"/>
                <a:ea typeface="黑体" panose="02010609060101010101" pitchFamily="49" charset="-122"/>
              </a:rPr>
            </a:br>
            <a:r>
              <a:rPr lang="en-US" sz="2400" b="1" dirty="0">
                <a:solidFill>
                  <a:srgbClr val="003192"/>
                </a:solidFill>
                <a:latin typeface="黑体" panose="02010609060101010101" pitchFamily="49" charset="-122"/>
                <a:ea typeface="黑体" panose="02010609060101010101" pitchFamily="49" charset="-122"/>
              </a:rPr>
              <a:t>7</a:t>
            </a:r>
            <a:r>
              <a:rPr lang="zh-CN" altLang="en-US" sz="2400" b="1" dirty="0">
                <a:solidFill>
                  <a:srgbClr val="003192"/>
                </a:solidFill>
                <a:latin typeface="黑体" panose="02010609060101010101" pitchFamily="49" charset="-122"/>
                <a:ea typeface="黑体" panose="02010609060101010101" pitchFamily="49" charset="-122"/>
              </a:rPr>
              <a:t>）你在工作的时候别人会怎么样</a:t>
            </a:r>
            <a:r>
              <a:rPr lang="en-US" sz="2400" b="1" dirty="0">
                <a:solidFill>
                  <a:srgbClr val="003192"/>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不被他人伤害自己</a:t>
            </a:r>
            <a:br>
              <a:rPr lang="en-US" sz="2400" b="1" dirty="0">
                <a:solidFill>
                  <a:srgbClr val="003192"/>
                </a:solidFill>
                <a:latin typeface="黑体" panose="02010609060101010101" pitchFamily="49" charset="-122"/>
                <a:ea typeface="黑体" panose="02010609060101010101" pitchFamily="49" charset="-122"/>
              </a:rPr>
            </a:br>
            <a:r>
              <a:rPr lang="en-US" sz="2400" b="1" dirty="0">
                <a:solidFill>
                  <a:srgbClr val="003192"/>
                </a:solidFill>
                <a:latin typeface="黑体" panose="02010609060101010101" pitchFamily="49" charset="-122"/>
                <a:ea typeface="黑体" panose="02010609060101010101" pitchFamily="49" charset="-122"/>
              </a:rPr>
              <a:t>8</a:t>
            </a:r>
            <a:r>
              <a:rPr lang="zh-CN" altLang="en-US" sz="2400" b="1" dirty="0">
                <a:solidFill>
                  <a:srgbClr val="003192"/>
                </a:solidFill>
                <a:latin typeface="黑体" panose="02010609060101010101" pitchFamily="49" charset="-122"/>
                <a:ea typeface="黑体" panose="02010609060101010101" pitchFamily="49" charset="-122"/>
              </a:rPr>
              <a:t>）你在工作时可以请别人对自己进行监护</a:t>
            </a:r>
            <a:r>
              <a:rPr lang="en-US" sz="2400" b="1" dirty="0">
                <a:solidFill>
                  <a:srgbClr val="003192"/>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不自己伤害自己</a:t>
            </a:r>
            <a:br>
              <a:rPr lang="en-US" sz="2400" b="1" dirty="0">
                <a:solidFill>
                  <a:srgbClr val="003192"/>
                </a:solidFill>
                <a:latin typeface="黑体" panose="02010609060101010101" pitchFamily="49" charset="-122"/>
                <a:ea typeface="黑体" panose="02010609060101010101" pitchFamily="49" charset="-122"/>
              </a:rPr>
            </a:br>
            <a:r>
              <a:rPr lang="en-US" sz="2400" b="1" dirty="0">
                <a:solidFill>
                  <a:srgbClr val="003192"/>
                </a:solidFill>
                <a:latin typeface="黑体" panose="02010609060101010101" pitchFamily="49" charset="-122"/>
                <a:ea typeface="黑体" panose="02010609060101010101" pitchFamily="49" charset="-122"/>
              </a:rPr>
              <a:t>9</a:t>
            </a:r>
            <a:r>
              <a:rPr lang="zh-CN" altLang="en-US" sz="2400" b="1" dirty="0">
                <a:solidFill>
                  <a:srgbClr val="003192"/>
                </a:solidFill>
                <a:latin typeface="黑体" panose="02010609060101010101" pitchFamily="49" charset="-122"/>
                <a:ea typeface="黑体" panose="02010609060101010101" pitchFamily="49" charset="-122"/>
              </a:rPr>
              <a:t>）你在工作时是否会构成对别人的伤害</a:t>
            </a:r>
            <a:r>
              <a:rPr lang="en-US" sz="2400" b="1" dirty="0">
                <a:solidFill>
                  <a:srgbClr val="003192"/>
                </a:solidFill>
                <a:latin typeface="黑体" panose="02010609060101010101" pitchFamily="49" charset="-122"/>
                <a:ea typeface="黑体" panose="02010609060101010101" pitchFamily="49" charset="-122"/>
              </a:rPr>
              <a:t>——</a:t>
            </a:r>
            <a:r>
              <a:rPr lang="zh-CN" altLang="en-US" sz="2400" b="1" dirty="0">
                <a:solidFill>
                  <a:srgbClr val="003192"/>
                </a:solidFill>
                <a:latin typeface="黑体" panose="02010609060101010101" pitchFamily="49" charset="-122"/>
                <a:ea typeface="黑体" panose="02010609060101010101" pitchFamily="49" charset="-122"/>
              </a:rPr>
              <a:t>自己不伤害别人</a:t>
            </a:r>
            <a:endParaRPr lang="en-US" altLang="zh-CN" sz="2400" b="1" dirty="0">
              <a:solidFill>
                <a:srgbClr val="003192"/>
              </a:solidFill>
              <a:latin typeface="黑体" panose="02010609060101010101" pitchFamily="49" charset="-122"/>
              <a:ea typeface="黑体" panose="02010609060101010101" pitchFamily="49" charset="-122"/>
              <a:cs typeface="黑体" panose="02010609060101010101" pitchFamily="49" charset="-122"/>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TextBox 1"/>
          <p:cNvSpPr txBox="1"/>
          <p:nvPr/>
        </p:nvSpPr>
        <p:spPr>
          <a:xfrm>
            <a:off x="1785938" y="2286000"/>
            <a:ext cx="5745162" cy="1033463"/>
          </a:xfrm>
          <a:prstGeom prst="rect">
            <a:avLst/>
          </a:prstGeom>
          <a:noFill/>
        </p:spPr>
        <p:txBody>
          <a:bodyPr wrap="none" lIns="0" tIns="0" rIns="0">
            <a:spAutoFit/>
          </a:bodyPr>
          <a:lstStyle/>
          <a:p>
            <a:pPr fontAlgn="auto">
              <a:lnSpc>
                <a:spcPts val="2700"/>
              </a:lnSpc>
              <a:spcBef>
                <a:spcPts val="0"/>
              </a:spcBef>
              <a:spcAft>
                <a:spcPts val="0"/>
              </a:spcAft>
              <a:defRPr/>
            </a:pPr>
            <a:r>
              <a:rPr lang="en-US" altLang="zh-CN" sz="2795" b="1" dirty="0">
                <a:solidFill>
                  <a:srgbClr val="3333CC"/>
                </a:solidFill>
                <a:latin typeface="黑体" panose="02010609060101010101" pitchFamily="49" charset="-122"/>
                <a:ea typeface="黑体" panose="02010609060101010101" pitchFamily="49" charset="-122"/>
                <a:cs typeface="黑体" panose="02010609060101010101" pitchFamily="49" charset="-122"/>
              </a:rPr>
              <a:t>（一）职业病防护设施的选择方法</a:t>
            </a:r>
            <a:endParaRPr lang="en-US" altLang="zh-CN" sz="2795" b="1" dirty="0">
              <a:solidFill>
                <a:srgbClr val="3333CC"/>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000"/>
              </a:lnSpc>
              <a:spcBef>
                <a:spcPts val="0"/>
              </a:spcBef>
              <a:spcAft>
                <a:spcPts val="0"/>
              </a:spcAft>
              <a:defRPr/>
            </a:pPr>
            <a:r>
              <a:rPr lang="en-US" altLang="zh-CN" sz="2800" b="1" dirty="0">
                <a:solidFill>
                  <a:srgbClr val="3333CC"/>
                </a:solidFill>
                <a:latin typeface="黑体" panose="02010609060101010101" pitchFamily="49" charset="-122"/>
                <a:ea typeface="黑体" panose="02010609060101010101" pitchFamily="49" charset="-122"/>
                <a:cs typeface="黑体" panose="02010609060101010101" pitchFamily="49" charset="-122"/>
              </a:rPr>
              <a:t>（二）职业病防护设施的适宜性评价</a:t>
            </a:r>
            <a:endParaRPr lang="en-US" altLang="zh-CN" sz="2800" b="1" dirty="0">
              <a:solidFill>
                <a:srgbClr val="3333CC"/>
              </a:solidFill>
              <a:latin typeface="黑体" panose="02010609060101010101" pitchFamily="49" charset="-122"/>
              <a:ea typeface="黑体" panose="02010609060101010101" pitchFamily="49" charset="-122"/>
              <a:cs typeface="黑体" panose="02010609060101010101" pitchFamily="49" charset="-122"/>
            </a:endParaRPr>
          </a:p>
        </p:txBody>
      </p:sp>
      <p:sp>
        <p:nvSpPr>
          <p:cNvPr id="5"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1322388"/>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19458" name="TextBox 1"/>
          <p:cNvSpPr txBox="1">
            <a:spLocks noChangeArrowheads="1"/>
          </p:cNvSpPr>
          <p:nvPr/>
        </p:nvSpPr>
        <p:spPr bwMode="auto">
          <a:xfrm>
            <a:off x="914400" y="1981200"/>
            <a:ext cx="7415213" cy="3492500"/>
          </a:xfrm>
          <a:prstGeom prst="rect">
            <a:avLst/>
          </a:prstGeom>
          <a:noFill/>
          <a:ln w="9525">
            <a:noFill/>
            <a:miter lim="800000"/>
          </a:ln>
        </p:spPr>
        <p:txBody>
          <a:bodyPr wrap="none" lIns="0" tIns="0" rIns="0">
            <a:spAutoFit/>
          </a:bodyPr>
          <a:lstStyle/>
          <a:p>
            <a:r>
              <a:rPr lang="en-US" altLang="zh-CN" sz="3200" b="1">
                <a:solidFill>
                  <a:srgbClr val="003399"/>
                </a:solidFill>
                <a:latin typeface="黑体" panose="02010609060101010101" pitchFamily="49" charset="-122"/>
                <a:ea typeface="黑体" panose="02010609060101010101" pitchFamily="49" charset="-122"/>
              </a:rPr>
              <a:t>一、职业病防护设施定义及相关法规要求</a:t>
            </a:r>
            <a:endParaRPr lang="en-US" altLang="zh-CN" sz="3200" b="1">
              <a:solidFill>
                <a:srgbClr val="003399"/>
              </a:solidFill>
              <a:latin typeface="黑体" panose="02010609060101010101" pitchFamily="49" charset="-122"/>
              <a:ea typeface="黑体" panose="02010609060101010101" pitchFamily="49" charset="-122"/>
            </a:endParaRPr>
          </a:p>
          <a:p>
            <a:endParaRPr lang="en-US" altLang="zh-CN" sz="3200" b="1">
              <a:latin typeface="黑体" panose="02010609060101010101" pitchFamily="49" charset="-122"/>
              <a:ea typeface="黑体" panose="02010609060101010101" pitchFamily="49" charset="-122"/>
            </a:endParaRPr>
          </a:p>
          <a:p>
            <a:r>
              <a:rPr lang="en-US" altLang="zh-CN" sz="3200" b="1">
                <a:solidFill>
                  <a:srgbClr val="003399"/>
                </a:solidFill>
                <a:latin typeface="黑体" panose="02010609060101010101" pitchFamily="49" charset="-122"/>
                <a:ea typeface="黑体" panose="02010609060101010101" pitchFamily="49" charset="-122"/>
              </a:rPr>
              <a:t>二、职业病防护设施的设置</a:t>
            </a:r>
            <a:endParaRPr lang="en-US" altLang="zh-CN" sz="3200" b="1">
              <a:solidFill>
                <a:srgbClr val="003399"/>
              </a:solidFill>
              <a:latin typeface="黑体" panose="02010609060101010101" pitchFamily="49" charset="-122"/>
              <a:ea typeface="黑体" panose="02010609060101010101" pitchFamily="49" charset="-122"/>
            </a:endParaRPr>
          </a:p>
          <a:p>
            <a:endParaRPr lang="en-US" altLang="zh-CN" sz="3200" b="1">
              <a:latin typeface="黑体" panose="02010609060101010101" pitchFamily="49" charset="-122"/>
              <a:ea typeface="黑体" panose="02010609060101010101" pitchFamily="49" charset="-122"/>
            </a:endParaRPr>
          </a:p>
          <a:p>
            <a:r>
              <a:rPr lang="en-US" altLang="zh-CN" sz="3200" b="1">
                <a:solidFill>
                  <a:srgbClr val="003399"/>
                </a:solidFill>
                <a:latin typeface="黑体" panose="02010609060101010101" pitchFamily="49" charset="-122"/>
                <a:ea typeface="黑体" panose="02010609060101010101" pitchFamily="49" charset="-122"/>
              </a:rPr>
              <a:t>三、职业病防护</a:t>
            </a:r>
            <a:r>
              <a:rPr lang="zh-CN" altLang="en-US" sz="3200" b="1">
                <a:solidFill>
                  <a:srgbClr val="003399"/>
                </a:solidFill>
                <a:latin typeface="黑体" panose="02010609060101010101" pitchFamily="49" charset="-122"/>
                <a:ea typeface="黑体" panose="02010609060101010101" pitchFamily="49" charset="-122"/>
              </a:rPr>
              <a:t>设施（措施）</a:t>
            </a:r>
            <a:r>
              <a:rPr lang="en-US" altLang="zh-CN" sz="3200" b="1">
                <a:solidFill>
                  <a:srgbClr val="003399"/>
                </a:solidFill>
                <a:latin typeface="黑体" panose="02010609060101010101" pitchFamily="49" charset="-122"/>
                <a:ea typeface="黑体" panose="02010609060101010101" pitchFamily="49" charset="-122"/>
              </a:rPr>
              <a:t>的选择</a:t>
            </a:r>
            <a:endParaRPr lang="en-US" altLang="zh-CN" sz="3200" b="1">
              <a:solidFill>
                <a:srgbClr val="003399"/>
              </a:solidFill>
              <a:latin typeface="黑体" panose="02010609060101010101" pitchFamily="49" charset="-122"/>
              <a:ea typeface="黑体" panose="02010609060101010101" pitchFamily="49" charset="-122"/>
            </a:endParaRPr>
          </a:p>
          <a:p>
            <a:endParaRPr lang="en-US" altLang="zh-CN" sz="3200" b="1">
              <a:latin typeface="黑体" panose="02010609060101010101" pitchFamily="49" charset="-122"/>
              <a:ea typeface="黑体" panose="02010609060101010101" pitchFamily="49" charset="-122"/>
            </a:endParaRPr>
          </a:p>
          <a:p>
            <a:r>
              <a:rPr lang="en-US" altLang="zh-CN" sz="3200" b="1">
                <a:solidFill>
                  <a:srgbClr val="003399"/>
                </a:solidFill>
                <a:latin typeface="黑体" panose="02010609060101010101" pitchFamily="49" charset="-122"/>
                <a:ea typeface="黑体" panose="02010609060101010101" pitchFamily="49" charset="-122"/>
              </a:rPr>
              <a:t>四、职业病防护设施的有效性</a:t>
            </a:r>
            <a:endParaRPr lang="en-US" altLang="zh-CN" sz="3200" b="1">
              <a:solidFill>
                <a:srgbClr val="003399"/>
              </a:solidFill>
              <a:latin typeface="黑体" panose="02010609060101010101" pitchFamily="49" charset="-122"/>
              <a:ea typeface="黑体" panose="02010609060101010101" pitchFamily="49" charset="-122"/>
            </a:endParaRPr>
          </a:p>
        </p:txBody>
      </p:sp>
      <p:sp>
        <p:nvSpPr>
          <p:cNvPr id="6" name="TextBox 1"/>
          <p:cNvSpPr txBox="1"/>
          <p:nvPr/>
        </p:nvSpPr>
        <p:spPr>
          <a:xfrm>
            <a:off x="2133600" y="533400"/>
            <a:ext cx="4724400" cy="723900"/>
          </a:xfrm>
          <a:prstGeom prst="rect">
            <a:avLst/>
          </a:prstGeom>
          <a:solidFill>
            <a:srgbClr val="00863D"/>
          </a:solidFill>
        </p:spPr>
        <p:txBody>
          <a:bodyPr lIns="0" tIns="0" rIns="0">
            <a:spAutoFit/>
          </a:bodyPr>
          <a:lstStyle/>
          <a:p>
            <a:pPr algn="ctr" fontAlgn="auto">
              <a:spcBef>
                <a:spcPts val="0"/>
              </a:spcBef>
              <a:spcAft>
                <a:spcPts val="0"/>
              </a:spcAft>
              <a:defRPr/>
            </a:pPr>
            <a:r>
              <a:rPr lang="en-US" altLang="zh-CN" sz="4400" b="1" dirty="0">
                <a:solidFill>
                  <a:schemeClr val="bg1">
                    <a:lumMod val="95000"/>
                  </a:schemeClr>
                </a:solidFill>
                <a:latin typeface="黑体" panose="02010609060101010101" pitchFamily="49" charset="-122"/>
                <a:ea typeface="黑体" panose="02010609060101010101" pitchFamily="49" charset="-122"/>
                <a:cs typeface="黑体" panose="02010609060101010101" pitchFamily="49" charset="-122"/>
              </a:rPr>
              <a:t>内  容  提  纲</a:t>
            </a:r>
            <a:endParaRPr lang="en-US" altLang="zh-CN" sz="4400" b="1" dirty="0">
              <a:solidFill>
                <a:schemeClr val="bg1">
                  <a:lumMod val="95000"/>
                </a:schemeClr>
              </a:solidFill>
              <a:latin typeface="黑体" panose="02010609060101010101" pitchFamily="49" charset="-122"/>
              <a:ea typeface="黑体" panose="02010609060101010101" pitchFamily="49" charset="-122"/>
              <a:cs typeface="黑体" panose="02010609060101010101" pitchFamily="49" charset="-122"/>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5" name="Freeform 3"/>
          <p:cNvSpPr/>
          <p:nvPr/>
        </p:nvSpPr>
        <p:spPr>
          <a:xfrm>
            <a:off x="3563938" y="2752725"/>
            <a:ext cx="755650" cy="503238"/>
          </a:xfrm>
          <a:custGeom>
            <a:avLst/>
            <a:gdLst>
              <a:gd name="connsiteX0" fmla="*/ 0 w 755650"/>
              <a:gd name="connsiteY0" fmla="*/ 251586 h 503301"/>
              <a:gd name="connsiteX1" fmla="*/ 188848 w 755650"/>
              <a:gd name="connsiteY1" fmla="*/ 251586 h 503301"/>
              <a:gd name="connsiteX2" fmla="*/ 188848 w 755650"/>
              <a:gd name="connsiteY2" fmla="*/ 0 h 503301"/>
              <a:gd name="connsiteX3" fmla="*/ 566673 w 755650"/>
              <a:gd name="connsiteY3" fmla="*/ 0 h 503301"/>
              <a:gd name="connsiteX4" fmla="*/ 566673 w 755650"/>
              <a:gd name="connsiteY4" fmla="*/ 251586 h 503301"/>
              <a:gd name="connsiteX5" fmla="*/ 755650 w 755650"/>
              <a:gd name="connsiteY5" fmla="*/ 251586 h 503301"/>
              <a:gd name="connsiteX6" fmla="*/ 377825 w 755650"/>
              <a:gd name="connsiteY6" fmla="*/ 503301 h 503301"/>
              <a:gd name="connsiteX7" fmla="*/ 0 w 755650"/>
              <a:gd name="connsiteY7" fmla="*/ 251586 h 50330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755650" h="503301">
                <a:moveTo>
                  <a:pt x="0" y="251586"/>
                </a:moveTo>
                <a:lnTo>
                  <a:pt x="188848" y="251586"/>
                </a:lnTo>
                <a:lnTo>
                  <a:pt x="188848" y="0"/>
                </a:lnTo>
                <a:lnTo>
                  <a:pt x="566673" y="0"/>
                </a:lnTo>
                <a:lnTo>
                  <a:pt x="566673" y="251586"/>
                </a:lnTo>
                <a:lnTo>
                  <a:pt x="755650" y="251586"/>
                </a:lnTo>
                <a:lnTo>
                  <a:pt x="377825" y="503301"/>
                </a:lnTo>
                <a:lnTo>
                  <a:pt x="0" y="251586"/>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3557588" y="2746375"/>
            <a:ext cx="768350" cy="515938"/>
          </a:xfrm>
          <a:custGeom>
            <a:avLst/>
            <a:gdLst>
              <a:gd name="connsiteX0" fmla="*/ 6350 w 768350"/>
              <a:gd name="connsiteY0" fmla="*/ 257936 h 516001"/>
              <a:gd name="connsiteX1" fmla="*/ 195198 w 768350"/>
              <a:gd name="connsiteY1" fmla="*/ 257936 h 516001"/>
              <a:gd name="connsiteX2" fmla="*/ 195198 w 768350"/>
              <a:gd name="connsiteY2" fmla="*/ 6350 h 516001"/>
              <a:gd name="connsiteX3" fmla="*/ 573023 w 768350"/>
              <a:gd name="connsiteY3" fmla="*/ 6350 h 516001"/>
              <a:gd name="connsiteX4" fmla="*/ 573023 w 768350"/>
              <a:gd name="connsiteY4" fmla="*/ 257936 h 516001"/>
              <a:gd name="connsiteX5" fmla="*/ 762000 w 768350"/>
              <a:gd name="connsiteY5" fmla="*/ 257936 h 516001"/>
              <a:gd name="connsiteX6" fmla="*/ 384175 w 768350"/>
              <a:gd name="connsiteY6" fmla="*/ 509651 h 516001"/>
              <a:gd name="connsiteX7" fmla="*/ 6350 w 768350"/>
              <a:gd name="connsiteY7" fmla="*/ 257936 h 51600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768350" h="516001">
                <a:moveTo>
                  <a:pt x="6350" y="257936"/>
                </a:moveTo>
                <a:lnTo>
                  <a:pt x="195198" y="257936"/>
                </a:lnTo>
                <a:lnTo>
                  <a:pt x="195198" y="6350"/>
                </a:lnTo>
                <a:lnTo>
                  <a:pt x="573023" y="6350"/>
                </a:lnTo>
                <a:lnTo>
                  <a:pt x="573023" y="257936"/>
                </a:lnTo>
                <a:lnTo>
                  <a:pt x="762000" y="257936"/>
                </a:lnTo>
                <a:lnTo>
                  <a:pt x="384175" y="509651"/>
                </a:lnTo>
                <a:lnTo>
                  <a:pt x="6350" y="257936"/>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7" name="Freeform 3"/>
          <p:cNvSpPr/>
          <p:nvPr/>
        </p:nvSpPr>
        <p:spPr>
          <a:xfrm>
            <a:off x="3600450" y="5561013"/>
            <a:ext cx="755650" cy="503237"/>
          </a:xfrm>
          <a:custGeom>
            <a:avLst/>
            <a:gdLst>
              <a:gd name="connsiteX0" fmla="*/ 0 w 755650"/>
              <a:gd name="connsiteY0" fmla="*/ 251561 h 503173"/>
              <a:gd name="connsiteX1" fmla="*/ 188976 w 755650"/>
              <a:gd name="connsiteY1" fmla="*/ 251561 h 503173"/>
              <a:gd name="connsiteX2" fmla="*/ 188976 w 755650"/>
              <a:gd name="connsiteY2" fmla="*/ 0 h 503173"/>
              <a:gd name="connsiteX3" fmla="*/ 566801 w 755650"/>
              <a:gd name="connsiteY3" fmla="*/ 0 h 503173"/>
              <a:gd name="connsiteX4" fmla="*/ 566801 w 755650"/>
              <a:gd name="connsiteY4" fmla="*/ 251561 h 503173"/>
              <a:gd name="connsiteX5" fmla="*/ 755650 w 755650"/>
              <a:gd name="connsiteY5" fmla="*/ 251561 h 503173"/>
              <a:gd name="connsiteX6" fmla="*/ 377825 w 755650"/>
              <a:gd name="connsiteY6" fmla="*/ 503173 h 503173"/>
              <a:gd name="connsiteX7" fmla="*/ 0 w 755650"/>
              <a:gd name="connsiteY7" fmla="*/ 251561 h 503173"/>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755650" h="503173">
                <a:moveTo>
                  <a:pt x="0" y="251561"/>
                </a:moveTo>
                <a:lnTo>
                  <a:pt x="188976" y="251561"/>
                </a:lnTo>
                <a:lnTo>
                  <a:pt x="188976" y="0"/>
                </a:lnTo>
                <a:lnTo>
                  <a:pt x="566801" y="0"/>
                </a:lnTo>
                <a:lnTo>
                  <a:pt x="566801" y="251561"/>
                </a:lnTo>
                <a:lnTo>
                  <a:pt x="755650" y="251561"/>
                </a:lnTo>
                <a:lnTo>
                  <a:pt x="377825" y="503173"/>
                </a:lnTo>
                <a:lnTo>
                  <a:pt x="0" y="251561"/>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8" name="Freeform 3"/>
          <p:cNvSpPr/>
          <p:nvPr/>
        </p:nvSpPr>
        <p:spPr>
          <a:xfrm>
            <a:off x="3594100" y="5554663"/>
            <a:ext cx="768350" cy="515937"/>
          </a:xfrm>
          <a:custGeom>
            <a:avLst/>
            <a:gdLst>
              <a:gd name="connsiteX0" fmla="*/ 6350 w 768350"/>
              <a:gd name="connsiteY0" fmla="*/ 257911 h 515873"/>
              <a:gd name="connsiteX1" fmla="*/ 195326 w 768350"/>
              <a:gd name="connsiteY1" fmla="*/ 257911 h 515873"/>
              <a:gd name="connsiteX2" fmla="*/ 195326 w 768350"/>
              <a:gd name="connsiteY2" fmla="*/ 6350 h 515873"/>
              <a:gd name="connsiteX3" fmla="*/ 573151 w 768350"/>
              <a:gd name="connsiteY3" fmla="*/ 6350 h 515873"/>
              <a:gd name="connsiteX4" fmla="*/ 573151 w 768350"/>
              <a:gd name="connsiteY4" fmla="*/ 257911 h 515873"/>
              <a:gd name="connsiteX5" fmla="*/ 762000 w 768350"/>
              <a:gd name="connsiteY5" fmla="*/ 257911 h 515873"/>
              <a:gd name="connsiteX6" fmla="*/ 384175 w 768350"/>
              <a:gd name="connsiteY6" fmla="*/ 509523 h 515873"/>
              <a:gd name="connsiteX7" fmla="*/ 6350 w 768350"/>
              <a:gd name="connsiteY7" fmla="*/ 257911 h 515873"/>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768350" h="515873">
                <a:moveTo>
                  <a:pt x="6350" y="257911"/>
                </a:moveTo>
                <a:lnTo>
                  <a:pt x="195326" y="257911"/>
                </a:lnTo>
                <a:lnTo>
                  <a:pt x="195326" y="6350"/>
                </a:lnTo>
                <a:lnTo>
                  <a:pt x="573151" y="6350"/>
                </a:lnTo>
                <a:lnTo>
                  <a:pt x="573151" y="257911"/>
                </a:lnTo>
                <a:lnTo>
                  <a:pt x="762000" y="257911"/>
                </a:lnTo>
                <a:lnTo>
                  <a:pt x="384175" y="509523"/>
                </a:lnTo>
                <a:lnTo>
                  <a:pt x="6350" y="257911"/>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6326" name="TextBox 1"/>
          <p:cNvSpPr txBox="1">
            <a:spLocks noChangeArrowheads="1"/>
          </p:cNvSpPr>
          <p:nvPr/>
        </p:nvSpPr>
        <p:spPr bwMode="auto">
          <a:xfrm>
            <a:off x="2425700" y="1790700"/>
            <a:ext cx="3386138" cy="700088"/>
          </a:xfrm>
          <a:prstGeom prst="rect">
            <a:avLst/>
          </a:prstGeom>
          <a:noFill/>
          <a:ln w="9525">
            <a:noFill/>
            <a:miter lim="800000"/>
          </a:ln>
        </p:spPr>
        <p:txBody>
          <a:bodyPr wrap="none" lIns="0" tIns="0" rIns="0">
            <a:spAutoFit/>
          </a:bodyPr>
          <a:lstStyle/>
          <a:p>
            <a:pPr>
              <a:lnSpc>
                <a:spcPts val="2400"/>
              </a:lnSpc>
            </a:pPr>
            <a:r>
              <a:rPr lang="en-US" altLang="zh-CN" sz="2400" b="1">
                <a:solidFill>
                  <a:srgbClr val="3333CC"/>
                </a:solidFill>
                <a:latin typeface="黑体" panose="02010609060101010101" pitchFamily="49" charset="-122"/>
                <a:ea typeface="黑体" panose="02010609060101010101" pitchFamily="49" charset="-122"/>
              </a:rPr>
              <a:t>确定产生有害因素的类别</a:t>
            </a:r>
            <a:endParaRPr lang="en-US" altLang="zh-CN" sz="2400" b="1">
              <a:solidFill>
                <a:srgbClr val="3333CC"/>
              </a:solidFill>
              <a:latin typeface="黑体" panose="02010609060101010101" pitchFamily="49" charset="-122"/>
              <a:ea typeface="黑体" panose="02010609060101010101" pitchFamily="49" charset="-122"/>
            </a:endParaRPr>
          </a:p>
          <a:p>
            <a:pPr>
              <a:lnSpc>
                <a:spcPts val="2700"/>
              </a:lnSpc>
            </a:pPr>
            <a:r>
              <a:rPr lang="en-US" altLang="zh-CN" sz="2400" b="1">
                <a:solidFill>
                  <a:srgbClr val="3333CC"/>
                </a:solidFill>
                <a:latin typeface="黑体" panose="02010609060101010101" pitchFamily="49" charset="-122"/>
                <a:ea typeface="黑体" panose="02010609060101010101" pitchFamily="49" charset="-122"/>
              </a:rPr>
              <a:t>（有害物质或有害能量）</a:t>
            </a:r>
            <a:endParaRPr lang="en-US" altLang="zh-CN" sz="2400" b="1">
              <a:solidFill>
                <a:srgbClr val="3333CC"/>
              </a:solidFill>
              <a:latin typeface="黑体" panose="02010609060101010101" pitchFamily="49" charset="-122"/>
              <a:ea typeface="黑体" panose="02010609060101010101" pitchFamily="49" charset="-122"/>
            </a:endParaRPr>
          </a:p>
        </p:txBody>
      </p:sp>
      <p:sp>
        <p:nvSpPr>
          <p:cNvPr id="56327" name="TextBox 1"/>
          <p:cNvSpPr txBox="1">
            <a:spLocks noChangeArrowheads="1"/>
          </p:cNvSpPr>
          <p:nvPr/>
        </p:nvSpPr>
        <p:spPr bwMode="auto">
          <a:xfrm>
            <a:off x="2425700" y="3492500"/>
            <a:ext cx="184626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3333CC"/>
                </a:solidFill>
                <a:latin typeface="黑体" panose="02010609060101010101" pitchFamily="49" charset="-122"/>
                <a:ea typeface="黑体" panose="02010609060101010101" pitchFamily="49" charset="-122"/>
              </a:rPr>
              <a:t>发生源分析：</a:t>
            </a:r>
            <a:endParaRPr lang="en-US" altLang="zh-CN" sz="2400" b="1">
              <a:solidFill>
                <a:srgbClr val="3333CC"/>
              </a:solidFill>
              <a:latin typeface="黑体" panose="02010609060101010101" pitchFamily="49" charset="-122"/>
              <a:ea typeface="黑体" panose="02010609060101010101" pitchFamily="49" charset="-122"/>
            </a:endParaRPr>
          </a:p>
        </p:txBody>
      </p:sp>
      <p:sp>
        <p:nvSpPr>
          <p:cNvPr id="56328" name="TextBox 1"/>
          <p:cNvSpPr txBox="1">
            <a:spLocks noChangeArrowheads="1"/>
          </p:cNvSpPr>
          <p:nvPr/>
        </p:nvSpPr>
        <p:spPr bwMode="auto">
          <a:xfrm>
            <a:off x="2425700" y="3848100"/>
            <a:ext cx="2924175" cy="379413"/>
          </a:xfrm>
          <a:prstGeom prst="rect">
            <a:avLst/>
          </a:prstGeom>
          <a:noFill/>
          <a:ln w="9525">
            <a:noFill/>
            <a:miter lim="800000"/>
          </a:ln>
        </p:spPr>
        <p:txBody>
          <a:bodyPr wrap="none" lIns="0" tIns="0" rIns="0">
            <a:spAutoFit/>
          </a:bodyPr>
          <a:lstStyle/>
          <a:p>
            <a:pPr>
              <a:lnSpc>
                <a:spcPts val="2600"/>
              </a:lnSpc>
            </a:pPr>
            <a:r>
              <a:rPr lang="en-US" altLang="zh-CN" sz="2400" b="1">
                <a:solidFill>
                  <a:srgbClr val="3333CC"/>
                </a:solidFill>
                <a:latin typeface="黑体" panose="02010609060101010101" pitchFamily="49" charset="-122"/>
                <a:ea typeface="黑体" panose="02010609060101010101" pitchFamily="49" charset="-122"/>
                <a:cs typeface="Wingdings" panose="05000000000000000000" pitchFamily="2" charset="2"/>
              </a:rPr>
              <a:t></a:t>
            </a:r>
            <a:r>
              <a:rPr lang="en-US" altLang="zh-CN" sz="2400" b="1">
                <a:latin typeface="黑体" panose="02010609060101010101" pitchFamily="49" charset="-122"/>
                <a:ea typeface="黑体" panose="02010609060101010101" pitchFamily="49" charset="-122"/>
                <a:cs typeface="Times New Roman" panose="02020603050405020304" pitchFamily="18" charset="0"/>
              </a:rPr>
              <a:t> </a:t>
            </a:r>
            <a:r>
              <a:rPr lang="en-US" altLang="zh-CN" sz="2400" b="1">
                <a:solidFill>
                  <a:srgbClr val="3333CC"/>
                </a:solidFill>
                <a:latin typeface="黑体" panose="02010609060101010101" pitchFamily="49" charset="-122"/>
                <a:ea typeface="黑体" panose="02010609060101010101" pitchFamily="49" charset="-122"/>
              </a:rPr>
              <a:t>危害因素有害性；</a:t>
            </a:r>
            <a:endParaRPr lang="en-US" altLang="zh-CN" sz="2400" b="1">
              <a:solidFill>
                <a:srgbClr val="3333CC"/>
              </a:solidFill>
              <a:latin typeface="黑体" panose="02010609060101010101" pitchFamily="49" charset="-122"/>
              <a:ea typeface="黑体" panose="02010609060101010101" pitchFamily="49" charset="-122"/>
            </a:endParaRPr>
          </a:p>
        </p:txBody>
      </p:sp>
      <p:sp>
        <p:nvSpPr>
          <p:cNvPr id="15" name="TextBox 1"/>
          <p:cNvSpPr txBox="1"/>
          <p:nvPr/>
        </p:nvSpPr>
        <p:spPr>
          <a:xfrm>
            <a:off x="2425700" y="4229100"/>
            <a:ext cx="4154488" cy="738188"/>
          </a:xfrm>
          <a:prstGeom prst="rect">
            <a:avLst/>
          </a:prstGeom>
          <a:noFill/>
        </p:spPr>
        <p:txBody>
          <a:bodyPr wrap="none" lIns="0" tIns="0" rIns="0">
            <a:spAutoFit/>
          </a:bodyPr>
          <a:lstStyle/>
          <a:p>
            <a:pPr fontAlgn="auto">
              <a:lnSpc>
                <a:spcPts val="2600"/>
              </a:lnSpc>
              <a:spcBef>
                <a:spcPts val="0"/>
              </a:spcBef>
              <a:spcAft>
                <a:spcPts val="0"/>
              </a:spcAft>
              <a:defRPr/>
            </a:pPr>
            <a:r>
              <a:rPr lang="en-US" altLang="zh-CN" sz="2400" b="1" dirty="0">
                <a:solidFill>
                  <a:srgbClr val="3333CC"/>
                </a:solidFill>
                <a:latin typeface="黑体" panose="02010609060101010101" pitchFamily="49" charset="-122"/>
                <a:ea typeface="黑体" panose="02010609060101010101" pitchFamily="49" charset="-122"/>
                <a:cs typeface="Wingdings" panose="05000000000000000000" pitchFamily="18" charset="0"/>
              </a:rPr>
              <a:t></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rPr>
              <a:t>发生源的大小及其发生量；</a:t>
            </a:r>
            <a:endPar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3333CC"/>
                </a:solidFill>
                <a:latin typeface="黑体" panose="02010609060101010101" pitchFamily="49" charset="-122"/>
                <a:ea typeface="黑体" panose="02010609060101010101" pitchFamily="49" charset="-122"/>
                <a:cs typeface="Wingdings" panose="05000000000000000000" pitchFamily="18" charset="0"/>
              </a:rPr>
              <a:t></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rPr>
              <a:t>发生源的数量及其分布；</a:t>
            </a:r>
            <a:endPar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endParaRPr>
          </a:p>
        </p:txBody>
      </p:sp>
      <p:sp>
        <p:nvSpPr>
          <p:cNvPr id="56330" name="TextBox 1"/>
          <p:cNvSpPr txBox="1">
            <a:spLocks noChangeArrowheads="1"/>
          </p:cNvSpPr>
          <p:nvPr/>
        </p:nvSpPr>
        <p:spPr bwMode="auto">
          <a:xfrm>
            <a:off x="2425700" y="4940300"/>
            <a:ext cx="4462463" cy="379413"/>
          </a:xfrm>
          <a:prstGeom prst="rect">
            <a:avLst/>
          </a:prstGeom>
          <a:noFill/>
          <a:ln w="9525">
            <a:noFill/>
            <a:miter lim="800000"/>
          </a:ln>
        </p:spPr>
        <p:txBody>
          <a:bodyPr wrap="none" lIns="0" tIns="0" rIns="0">
            <a:spAutoFit/>
          </a:bodyPr>
          <a:lstStyle/>
          <a:p>
            <a:pPr>
              <a:lnSpc>
                <a:spcPts val="2600"/>
              </a:lnSpc>
            </a:pPr>
            <a:r>
              <a:rPr lang="en-US" altLang="zh-CN" sz="2400" b="1">
                <a:solidFill>
                  <a:srgbClr val="3333CC"/>
                </a:solidFill>
                <a:latin typeface="黑体" panose="02010609060101010101" pitchFamily="49" charset="-122"/>
                <a:ea typeface="黑体" panose="02010609060101010101" pitchFamily="49" charset="-122"/>
                <a:cs typeface="Wingdings" panose="05000000000000000000" pitchFamily="2" charset="2"/>
              </a:rPr>
              <a:t></a:t>
            </a:r>
            <a:r>
              <a:rPr lang="en-US" altLang="zh-CN" sz="2400" b="1">
                <a:latin typeface="黑体" panose="02010609060101010101" pitchFamily="49" charset="-122"/>
                <a:ea typeface="黑体" panose="02010609060101010101" pitchFamily="49" charset="-122"/>
                <a:cs typeface="Times New Roman" panose="02020603050405020304" pitchFamily="18" charset="0"/>
              </a:rPr>
              <a:t> </a:t>
            </a:r>
            <a:r>
              <a:rPr lang="en-US" altLang="zh-CN" sz="2400" b="1">
                <a:solidFill>
                  <a:srgbClr val="3333CC"/>
                </a:solidFill>
                <a:latin typeface="黑体" panose="02010609060101010101" pitchFamily="49" charset="-122"/>
                <a:ea typeface="黑体" panose="02010609060101010101" pitchFamily="49" charset="-122"/>
              </a:rPr>
              <a:t>作业条件与作业时间长短等。</a:t>
            </a:r>
            <a:endParaRPr lang="en-US" altLang="zh-CN" sz="2400" b="1">
              <a:solidFill>
                <a:srgbClr val="3333CC"/>
              </a:solidFill>
              <a:latin typeface="黑体" panose="02010609060101010101" pitchFamily="49" charset="-122"/>
              <a:ea typeface="黑体" panose="02010609060101010101" pitchFamily="49" charset="-122"/>
            </a:endParaRPr>
          </a:p>
        </p:txBody>
      </p:sp>
      <p:sp>
        <p:nvSpPr>
          <p:cNvPr id="17" name="TextBox 1"/>
          <p:cNvSpPr txBox="1"/>
          <p:nvPr/>
        </p:nvSpPr>
        <p:spPr>
          <a:xfrm>
            <a:off x="2425700" y="6362700"/>
            <a:ext cx="4616450" cy="354013"/>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rPr>
              <a:t>选择适宜的防护设施类型与型式等</a:t>
            </a:r>
            <a:endPar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endParaRPr>
          </a:p>
        </p:txBody>
      </p:sp>
      <p:sp>
        <p:nvSpPr>
          <p:cNvPr id="56332" name="TextBox 1"/>
          <p:cNvSpPr txBox="1">
            <a:spLocks noChangeArrowheads="1"/>
          </p:cNvSpPr>
          <p:nvPr/>
        </p:nvSpPr>
        <p:spPr bwMode="auto">
          <a:xfrm>
            <a:off x="698500" y="1143000"/>
            <a:ext cx="461645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3333CC"/>
                </a:solidFill>
                <a:latin typeface="黑体" panose="02010609060101010101" pitchFamily="49" charset="-122"/>
                <a:ea typeface="黑体" panose="02010609060101010101" pitchFamily="49" charset="-122"/>
              </a:rPr>
              <a:t>（一）职业病防护设施的选择方法</a:t>
            </a:r>
            <a:endParaRPr lang="en-US" altLang="zh-CN" sz="2400" b="1">
              <a:solidFill>
                <a:srgbClr val="3333CC"/>
              </a:solidFill>
              <a:latin typeface="黑体" panose="02010609060101010101" pitchFamily="49" charset="-122"/>
              <a:ea typeface="黑体" panose="02010609060101010101" pitchFamily="49" charset="-122"/>
            </a:endParaRPr>
          </a:p>
        </p:txBody>
      </p:sp>
      <p:sp>
        <p:nvSpPr>
          <p:cNvPr id="19" name="Rectangle 2"/>
          <p:cNvSpPr txBox="1">
            <a:spLocks noChangeArrowheads="1"/>
          </p:cNvSpPr>
          <p:nvPr/>
        </p:nvSpPr>
        <p:spPr>
          <a:xfrm>
            <a:off x="685800" y="76200"/>
            <a:ext cx="8229600" cy="685800"/>
          </a:xfrm>
          <a:prstGeom prst="rect">
            <a:avLst/>
          </a:prstGeom>
          <a:solidFill>
            <a:srgbClr val="00863D"/>
          </a:solidFill>
        </p:spPr>
        <p:txBody>
          <a:bodyPr anchor="ctr">
            <a:normAutofit/>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二、职业病防护设施的设置</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2"/>
          <p:cNvSpPr>
            <a:spLocks noGrp="1" noChangeArrowheads="1"/>
          </p:cNvSpPr>
          <p:nvPr>
            <p:ph type="title"/>
          </p:nvPr>
        </p:nvSpPr>
        <p:spPr>
          <a:xfrm>
            <a:off x="838200" y="152400"/>
            <a:ext cx="8001000" cy="792163"/>
          </a:xfrm>
        </p:spPr>
        <p:txBody>
          <a:bodyPr/>
          <a:lstStyle/>
          <a:p>
            <a:r>
              <a:rPr lang="zh-CN" altLang="en-US"/>
              <a:t>三、职业病防护措施的选择</a:t>
            </a:r>
            <a:endParaRPr lang="zh-CN" altLang="en-US"/>
          </a:p>
        </p:txBody>
      </p:sp>
      <p:sp>
        <p:nvSpPr>
          <p:cNvPr id="57346" name="Rectangle 3"/>
          <p:cNvSpPr>
            <a:spLocks noGrp="1" noChangeArrowheads="1"/>
          </p:cNvSpPr>
          <p:nvPr>
            <p:ph type="body" idx="1"/>
          </p:nvPr>
        </p:nvSpPr>
        <p:spPr>
          <a:xfrm>
            <a:off x="773113" y="1857375"/>
            <a:ext cx="7696200" cy="4297363"/>
          </a:xfrm>
        </p:spPr>
        <p:txBody>
          <a:bodyPr/>
          <a:lstStyle/>
          <a:p>
            <a:r>
              <a:rPr lang="en-US" altLang="zh-CN"/>
              <a:t>1.</a:t>
            </a:r>
            <a:r>
              <a:rPr lang="zh-CN" altLang="en-US"/>
              <a:t>化学毒物控制技术措施（工业通风）</a:t>
            </a:r>
            <a:endParaRPr lang="en-US" altLang="zh-CN"/>
          </a:p>
          <a:p>
            <a:r>
              <a:rPr lang="en-US" altLang="zh-CN"/>
              <a:t>2.</a:t>
            </a:r>
            <a:r>
              <a:rPr lang="zh-CN" altLang="en-US"/>
              <a:t>粉尘控制技术措施</a:t>
            </a:r>
            <a:endParaRPr lang="en-US" altLang="zh-CN"/>
          </a:p>
          <a:p>
            <a:r>
              <a:rPr lang="en-US" altLang="zh-CN"/>
              <a:t>3.</a:t>
            </a:r>
            <a:r>
              <a:rPr lang="zh-CN" altLang="en-US"/>
              <a:t>噪声控制技术措施</a:t>
            </a:r>
            <a:endParaRPr lang="en-US" altLang="zh-CN"/>
          </a:p>
          <a:p>
            <a:r>
              <a:rPr lang="en-US" altLang="zh-CN"/>
              <a:t>4.</a:t>
            </a:r>
            <a:r>
              <a:rPr lang="zh-CN" altLang="en-US"/>
              <a:t>振动控制技术措施</a:t>
            </a:r>
            <a:endParaRPr lang="en-US" altLang="zh-CN"/>
          </a:p>
          <a:p>
            <a:r>
              <a:rPr lang="en-US" altLang="zh-CN"/>
              <a:t>5.</a:t>
            </a:r>
            <a:r>
              <a:rPr lang="zh-CN" altLang="en-US"/>
              <a:t>防暑技术措施</a:t>
            </a:r>
            <a:endParaRPr lang="en-US" altLang="zh-CN"/>
          </a:p>
          <a:p>
            <a:r>
              <a:rPr lang="en-US" altLang="zh-CN"/>
              <a:t>6.</a:t>
            </a:r>
            <a:r>
              <a:rPr lang="zh-CN" altLang="en-US"/>
              <a:t>防非电离辐射技术措施</a:t>
            </a:r>
            <a:endParaRPr lang="en-US" altLang="zh-CN"/>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2"/>
          <p:cNvSpPr>
            <a:spLocks noGrp="1" noChangeArrowheads="1"/>
          </p:cNvSpPr>
          <p:nvPr>
            <p:ph type="title"/>
          </p:nvPr>
        </p:nvSpPr>
        <p:spPr>
          <a:xfrm>
            <a:off x="685800" y="228600"/>
            <a:ext cx="8305800" cy="762000"/>
          </a:xfrm>
        </p:spPr>
        <p:txBody>
          <a:bodyPr/>
          <a:lstStyle/>
          <a:p>
            <a:r>
              <a:rPr lang="en-US" altLang="zh-CN" sz="3600"/>
              <a:t>1.</a:t>
            </a:r>
            <a:r>
              <a:rPr lang="zh-CN" altLang="en-US" sz="3600"/>
              <a:t>化学毒物控制技术措施（工业通风）</a:t>
            </a:r>
            <a:endParaRPr lang="en-US" altLang="zh-CN" sz="3600"/>
          </a:p>
        </p:txBody>
      </p:sp>
      <p:sp>
        <p:nvSpPr>
          <p:cNvPr id="6" name="Rectangle 3"/>
          <p:cNvSpPr txBox="1">
            <a:spLocks noChangeArrowheads="1"/>
          </p:cNvSpPr>
          <p:nvPr/>
        </p:nvSpPr>
        <p:spPr bwMode="auto">
          <a:xfrm>
            <a:off x="609600" y="1447800"/>
            <a:ext cx="8229600" cy="4830763"/>
          </a:xfrm>
          <a:prstGeom prst="rect">
            <a:avLst/>
          </a:prstGeom>
          <a:noFill/>
          <a:ln w="9525">
            <a:noFill/>
            <a:miter lim="800000"/>
          </a:ln>
          <a:effectLst/>
        </p:spPr>
        <p:txBody>
          <a:bodyPr/>
          <a:lstStyle/>
          <a:p>
            <a:pPr indent="361950" fontAlgn="auto">
              <a:lnSpc>
                <a:spcPts val="3800"/>
              </a:lnSpc>
              <a:spcBef>
                <a:spcPts val="500"/>
              </a:spcBef>
              <a:spcAft>
                <a:spcPts val="0"/>
              </a:spcAft>
              <a:defRPr/>
            </a:pPr>
            <a:r>
              <a:rPr lang="zh-CN" altLang="en-US" sz="4200" kern="0" dirty="0">
                <a:solidFill>
                  <a:srgbClr val="C00000"/>
                </a:solidFill>
                <a:latin typeface="隶书" pitchFamily="49" charset="-122"/>
                <a:ea typeface="隶书" pitchFamily="49" charset="-122"/>
              </a:rPr>
              <a:t>培训要求：</a:t>
            </a:r>
            <a:endParaRPr lang="en-US" altLang="zh-CN" sz="4200" kern="0" dirty="0">
              <a:solidFill>
                <a:srgbClr val="C00000"/>
              </a:solidFill>
              <a:latin typeface="隶书" pitchFamily="49" charset="-122"/>
              <a:ea typeface="隶书" pitchFamily="49" charset="-122"/>
            </a:endParaRPr>
          </a:p>
          <a:p>
            <a:pPr indent="361950" fontAlgn="auto">
              <a:lnSpc>
                <a:spcPts val="3800"/>
              </a:lnSpc>
              <a:spcBef>
                <a:spcPts val="500"/>
              </a:spcBef>
              <a:spcAft>
                <a:spcPts val="0"/>
              </a:spcAft>
              <a:defRPr/>
            </a:pPr>
            <a:r>
              <a:rPr lang="en-US" altLang="zh-CN" sz="2400" b="1" kern="0" dirty="0">
                <a:solidFill>
                  <a:srgbClr val="000099"/>
                </a:solidFill>
                <a:latin typeface="黑体" panose="02010609060101010101" pitchFamily="49" charset="-122"/>
                <a:ea typeface="黑体" panose="02010609060101010101" pitchFamily="49" charset="-122"/>
              </a:rPr>
              <a:t>✎  </a:t>
            </a:r>
            <a:r>
              <a:rPr lang="zh-CN" altLang="en-US" sz="2400" b="1" kern="0" dirty="0">
                <a:solidFill>
                  <a:srgbClr val="000099"/>
                </a:solidFill>
                <a:latin typeface="黑体" panose="02010609060101010101" pitchFamily="49" charset="-122"/>
                <a:ea typeface="黑体" panose="02010609060101010101" pitchFamily="49" charset="-122"/>
              </a:rPr>
              <a:t>熟悉工业通风的主要用途；</a:t>
            </a:r>
            <a:endParaRPr lang="en-US" altLang="zh-CN" sz="2400" b="1" kern="0" dirty="0">
              <a:solidFill>
                <a:srgbClr val="000099"/>
              </a:solidFill>
              <a:latin typeface="黑体" panose="02010609060101010101" pitchFamily="49" charset="-122"/>
              <a:ea typeface="黑体" panose="02010609060101010101" pitchFamily="49" charset="-122"/>
            </a:endParaRPr>
          </a:p>
          <a:p>
            <a:pPr indent="361950" fontAlgn="auto">
              <a:lnSpc>
                <a:spcPts val="3800"/>
              </a:lnSpc>
              <a:spcBef>
                <a:spcPts val="500"/>
              </a:spcBef>
              <a:spcAft>
                <a:spcPts val="0"/>
              </a:spcAft>
              <a:defRPr/>
            </a:pPr>
            <a:r>
              <a:rPr lang="en-US" altLang="zh-CN" sz="2400" b="1" kern="0" dirty="0">
                <a:solidFill>
                  <a:srgbClr val="000099"/>
                </a:solidFill>
                <a:latin typeface="黑体" panose="02010609060101010101" pitchFamily="49" charset="-122"/>
                <a:ea typeface="黑体" panose="02010609060101010101" pitchFamily="49" charset="-122"/>
              </a:rPr>
              <a:t>✎  </a:t>
            </a:r>
            <a:r>
              <a:rPr lang="zh-CN" altLang="en-US" sz="2400" b="1" kern="0" dirty="0">
                <a:solidFill>
                  <a:srgbClr val="000099"/>
                </a:solidFill>
                <a:latin typeface="黑体" panose="02010609060101010101" pitchFamily="49" charset="-122"/>
                <a:ea typeface="黑体" panose="02010609060101010101" pitchFamily="49" charset="-122"/>
              </a:rPr>
              <a:t>熟悉通风系统的分类及不同类型通风的主要特点；</a:t>
            </a:r>
            <a:endParaRPr lang="en-US" altLang="zh-CN" sz="2400" b="1" kern="0" dirty="0">
              <a:solidFill>
                <a:srgbClr val="000099"/>
              </a:solidFill>
              <a:latin typeface="黑体" panose="02010609060101010101" pitchFamily="49" charset="-122"/>
              <a:ea typeface="黑体" panose="02010609060101010101" pitchFamily="49" charset="-122"/>
            </a:endParaRPr>
          </a:p>
          <a:p>
            <a:pPr indent="361950" fontAlgn="auto">
              <a:lnSpc>
                <a:spcPts val="3800"/>
              </a:lnSpc>
              <a:spcBef>
                <a:spcPts val="500"/>
              </a:spcBef>
              <a:spcAft>
                <a:spcPts val="0"/>
              </a:spcAft>
              <a:defRPr/>
            </a:pPr>
            <a:r>
              <a:rPr lang="en-US" altLang="zh-CN" sz="2400" b="1" kern="0" dirty="0">
                <a:solidFill>
                  <a:srgbClr val="000099"/>
                </a:solidFill>
                <a:latin typeface="黑体" panose="02010609060101010101" pitchFamily="49" charset="-122"/>
                <a:ea typeface="黑体" panose="02010609060101010101" pitchFamily="49" charset="-122"/>
              </a:rPr>
              <a:t>☞  </a:t>
            </a:r>
            <a:r>
              <a:rPr lang="zh-CN" altLang="en-US" sz="2400" b="1" kern="0" dirty="0">
                <a:solidFill>
                  <a:srgbClr val="000099"/>
                </a:solidFill>
                <a:latin typeface="黑体" panose="02010609060101010101" pitchFamily="49" charset="-122"/>
                <a:ea typeface="黑体" panose="02010609060101010101" pitchFamily="49" charset="-122"/>
              </a:rPr>
              <a:t>掌握局部排风系统的构成及其要求；</a:t>
            </a:r>
            <a:endParaRPr lang="en-US" altLang="zh-CN" sz="2400" b="1" kern="0" dirty="0">
              <a:solidFill>
                <a:srgbClr val="000099"/>
              </a:solidFill>
              <a:latin typeface="黑体" panose="02010609060101010101" pitchFamily="49" charset="-122"/>
              <a:ea typeface="黑体" panose="02010609060101010101" pitchFamily="49" charset="-122"/>
            </a:endParaRPr>
          </a:p>
          <a:p>
            <a:pPr indent="361950" fontAlgn="auto">
              <a:lnSpc>
                <a:spcPts val="3800"/>
              </a:lnSpc>
              <a:spcBef>
                <a:spcPts val="500"/>
              </a:spcBef>
              <a:spcAft>
                <a:spcPts val="0"/>
              </a:spcAft>
              <a:defRPr/>
            </a:pPr>
            <a:r>
              <a:rPr lang="en-US" altLang="zh-CN" sz="2400" b="1" kern="0" dirty="0">
                <a:solidFill>
                  <a:srgbClr val="000099"/>
                </a:solidFill>
                <a:latin typeface="黑体" panose="02010609060101010101" pitchFamily="49" charset="-122"/>
                <a:ea typeface="黑体" panose="02010609060101010101" pitchFamily="49" charset="-122"/>
              </a:rPr>
              <a:t>☞  </a:t>
            </a:r>
            <a:r>
              <a:rPr lang="zh-CN" altLang="en-US" sz="2400" b="1" kern="0" dirty="0">
                <a:solidFill>
                  <a:srgbClr val="000099"/>
                </a:solidFill>
                <a:latin typeface="黑体" panose="02010609060101010101" pitchFamily="49" charset="-122"/>
                <a:ea typeface="黑体" panose="02010609060101010101" pitchFamily="49" charset="-122"/>
              </a:rPr>
              <a:t>掌握排风罩分类、设计原则，以及不同类型排风罩风量的计算方法；</a:t>
            </a:r>
            <a:endParaRPr lang="en-US" altLang="zh-CN" sz="2400" b="1" kern="0" dirty="0">
              <a:solidFill>
                <a:srgbClr val="000099"/>
              </a:solidFill>
              <a:latin typeface="黑体" panose="02010609060101010101" pitchFamily="49" charset="-122"/>
              <a:ea typeface="黑体" panose="02010609060101010101" pitchFamily="49" charset="-122"/>
            </a:endParaRPr>
          </a:p>
          <a:p>
            <a:pPr indent="361950" fontAlgn="auto">
              <a:lnSpc>
                <a:spcPts val="3800"/>
              </a:lnSpc>
              <a:spcBef>
                <a:spcPts val="500"/>
              </a:spcBef>
              <a:spcAft>
                <a:spcPts val="0"/>
              </a:spcAft>
              <a:defRPr/>
            </a:pPr>
            <a:r>
              <a:rPr lang="en-US" altLang="zh-CN" sz="2400" b="1" kern="0" dirty="0">
                <a:solidFill>
                  <a:srgbClr val="000099"/>
                </a:solidFill>
                <a:latin typeface="黑体" panose="02010609060101010101" pitchFamily="49" charset="-122"/>
                <a:ea typeface="黑体" panose="02010609060101010101" pitchFamily="49" charset="-122"/>
              </a:rPr>
              <a:t>☞  </a:t>
            </a:r>
            <a:r>
              <a:rPr lang="zh-CN" altLang="en-US" sz="2400" b="1" kern="0" dirty="0">
                <a:solidFill>
                  <a:srgbClr val="000099"/>
                </a:solidFill>
                <a:latin typeface="黑体" panose="02010609060101010101" pitchFamily="49" charset="-122"/>
                <a:ea typeface="黑体" panose="02010609060101010101" pitchFamily="49" charset="-122"/>
              </a:rPr>
              <a:t>掌握全面通风设计的基本原则、通风换气量的计算方法与气流组织原则；</a:t>
            </a:r>
            <a:endParaRPr lang="en-US" altLang="zh-CN" sz="2400" b="1" kern="0" dirty="0">
              <a:solidFill>
                <a:srgbClr val="000099"/>
              </a:solidFill>
              <a:latin typeface="黑体" panose="02010609060101010101" pitchFamily="49" charset="-122"/>
              <a:ea typeface="黑体" panose="02010609060101010101" pitchFamily="49" charset="-122"/>
            </a:endParaRPr>
          </a:p>
          <a:p>
            <a:pPr indent="361950" fontAlgn="auto">
              <a:lnSpc>
                <a:spcPts val="3800"/>
              </a:lnSpc>
              <a:spcBef>
                <a:spcPts val="500"/>
              </a:spcBef>
              <a:spcAft>
                <a:spcPts val="0"/>
              </a:spcAft>
              <a:defRPr/>
            </a:pPr>
            <a:r>
              <a:rPr lang="en-US" altLang="zh-CN" sz="2400" b="1" kern="0" dirty="0">
                <a:solidFill>
                  <a:srgbClr val="000099"/>
                </a:solidFill>
                <a:latin typeface="黑体" panose="02010609060101010101" pitchFamily="49" charset="-122"/>
                <a:ea typeface="黑体" panose="02010609060101010101" pitchFamily="49" charset="-122"/>
              </a:rPr>
              <a:t>✎  </a:t>
            </a:r>
            <a:r>
              <a:rPr lang="zh-CN" altLang="en-US" sz="2400" b="1" kern="0" dirty="0">
                <a:solidFill>
                  <a:srgbClr val="000099"/>
                </a:solidFill>
                <a:latin typeface="黑体" panose="02010609060101010101" pitchFamily="49" charset="-122"/>
                <a:ea typeface="黑体" panose="02010609060101010101" pitchFamily="49" charset="-122"/>
              </a:rPr>
              <a:t>熟悉通风管道的布置、选择及风机选择的基本要求。</a:t>
            </a:r>
            <a:endParaRPr lang="zh-CN" altLang="en-US" sz="2400" b="1" kern="0" dirty="0">
              <a:solidFill>
                <a:srgbClr val="000099"/>
              </a:solidFill>
              <a:latin typeface="黑体" panose="02010609060101010101" pitchFamily="49" charset="-122"/>
              <a:ea typeface="黑体" panose="02010609060101010101" pitchFamily="49" charset="-122"/>
            </a:endParaRPr>
          </a:p>
          <a:p>
            <a:pPr indent="361950" fontAlgn="auto">
              <a:lnSpc>
                <a:spcPts val="3800"/>
              </a:lnSpc>
              <a:spcBef>
                <a:spcPts val="500"/>
              </a:spcBef>
              <a:spcAft>
                <a:spcPts val="0"/>
              </a:spcAft>
              <a:defRPr/>
            </a:pPr>
            <a:endParaRPr lang="zh-CN" altLang="en-US" sz="3200" kern="0" dirty="0">
              <a:latin typeface="隶书" pitchFamily="49" charset="-122"/>
              <a:ea typeface="隶书" pitchFamily="49" charset="-122"/>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2"/>
          <p:cNvSpPr>
            <a:spLocks noGrp="1" noChangeArrowheads="1"/>
          </p:cNvSpPr>
          <p:nvPr>
            <p:ph type="title"/>
          </p:nvPr>
        </p:nvSpPr>
        <p:spPr>
          <a:xfrm>
            <a:off x="1066800" y="228600"/>
            <a:ext cx="7239000" cy="609600"/>
          </a:xfrm>
        </p:spPr>
        <p:txBody>
          <a:bodyPr rtlCol="0">
            <a:normAutofit fontScale="90000"/>
          </a:bodyPr>
          <a:lstStyle/>
          <a:p>
            <a:pPr fontAlgn="auto">
              <a:spcAft>
                <a:spcPts val="0"/>
              </a:spcAft>
              <a:defRPr/>
            </a:pPr>
            <a:r>
              <a:rPr lang="zh-CN" altLang="en-US" dirty="0">
                <a:solidFill>
                  <a:schemeClr val="bg1">
                    <a:lumMod val="95000"/>
                  </a:schemeClr>
                </a:solidFill>
              </a:rPr>
              <a:t>工业通风的用途</a:t>
            </a:r>
            <a:endParaRPr lang="zh-CN" altLang="en-US" dirty="0">
              <a:solidFill>
                <a:schemeClr val="bg1">
                  <a:lumMod val="95000"/>
                </a:schemeClr>
              </a:solidFill>
            </a:endParaRPr>
          </a:p>
        </p:txBody>
      </p:sp>
      <p:sp>
        <p:nvSpPr>
          <p:cNvPr id="59394" name="Rectangle 3"/>
          <p:cNvSpPr txBox="1">
            <a:spLocks noChangeArrowheads="1"/>
          </p:cNvSpPr>
          <p:nvPr/>
        </p:nvSpPr>
        <p:spPr bwMode="auto">
          <a:xfrm>
            <a:off x="609600" y="1447800"/>
            <a:ext cx="8229600" cy="4830763"/>
          </a:xfrm>
          <a:prstGeom prst="rect">
            <a:avLst/>
          </a:prstGeom>
          <a:noFill/>
          <a:ln w="9525">
            <a:noFill/>
            <a:miter lim="800000"/>
          </a:ln>
        </p:spPr>
        <p:txBody>
          <a:bodyPr/>
          <a:lstStyle/>
          <a:p>
            <a:pPr>
              <a:lnSpc>
                <a:spcPts val="3800"/>
              </a:lnSpc>
              <a:spcBef>
                <a:spcPts val="500"/>
              </a:spcBef>
            </a:pPr>
            <a:r>
              <a:rPr lang="zh-CN" altLang="en-US" sz="2800" b="1">
                <a:solidFill>
                  <a:srgbClr val="000099"/>
                </a:solidFill>
                <a:latin typeface="黑体" panose="02010609060101010101" pitchFamily="49" charset="-122"/>
                <a:ea typeface="黑体" panose="02010609060101010101" pitchFamily="49" charset="-122"/>
              </a:rPr>
              <a:t>    利用工程技术手段合理组织气流，控制或消除生产过程中产生的粉尘、有害气体、高温和余湿等职业病危害因素，并使作业场所有害物质的浓度满足标准要求。</a:t>
            </a:r>
            <a:endParaRPr lang="zh-CN" altLang="en-US" sz="2800" b="1">
              <a:solidFill>
                <a:srgbClr val="000099"/>
              </a:solidFill>
              <a:latin typeface="黑体" panose="02010609060101010101" pitchFamily="49" charset="-122"/>
              <a:ea typeface="黑体" panose="02010609060101010101" pitchFamily="49" charset="-122"/>
            </a:endParaRPr>
          </a:p>
          <a:p>
            <a:pPr>
              <a:lnSpc>
                <a:spcPts val="3800"/>
              </a:lnSpc>
              <a:spcBef>
                <a:spcPts val="500"/>
              </a:spcBef>
            </a:pPr>
            <a:endParaRPr lang="zh-CN" altLang="en-US" sz="3200" b="1">
              <a:solidFill>
                <a:srgbClr val="000099"/>
              </a:solidFill>
              <a:latin typeface="黑体" panose="02010609060101010101" pitchFamily="49" charset="-122"/>
              <a:ea typeface="黑体" panose="02010609060101010101" pitchFamily="49" charset="-122"/>
            </a:endParaRPr>
          </a:p>
        </p:txBody>
      </p:sp>
      <p:pic>
        <p:nvPicPr>
          <p:cNvPr id="59395" name="Picture 5" descr="products"/>
          <p:cNvPicPr>
            <a:picLocks noChangeAspect="1" noChangeArrowheads="1"/>
          </p:cNvPicPr>
          <p:nvPr/>
        </p:nvPicPr>
        <p:blipFill>
          <a:blip r:embed="rId1"/>
          <a:srcRect/>
          <a:stretch>
            <a:fillRect/>
          </a:stretch>
        </p:blipFill>
        <p:spPr bwMode="auto">
          <a:xfrm>
            <a:off x="4191000" y="3200400"/>
            <a:ext cx="4384675" cy="3349625"/>
          </a:xfrm>
          <a:prstGeom prst="rect">
            <a:avLst/>
          </a:prstGeom>
          <a:noFill/>
          <a:ln w="9525">
            <a:noFill/>
            <a:miter lim="800000"/>
            <a:headEnd/>
            <a:tailEnd/>
          </a:ln>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2"/>
          <p:cNvSpPr>
            <a:spLocks noGrp="1" noChangeArrowheads="1"/>
          </p:cNvSpPr>
          <p:nvPr>
            <p:ph type="title"/>
          </p:nvPr>
        </p:nvSpPr>
        <p:spPr>
          <a:xfrm>
            <a:off x="990600" y="228600"/>
            <a:ext cx="7315200" cy="685800"/>
          </a:xfrm>
        </p:spPr>
        <p:txBody>
          <a:bodyPr rtlCol="0">
            <a:normAutofit fontScale="90000"/>
          </a:bodyPr>
          <a:lstStyle/>
          <a:p>
            <a:pPr fontAlgn="auto">
              <a:spcAft>
                <a:spcPts val="0"/>
              </a:spcAft>
              <a:defRPr/>
            </a:pPr>
            <a:r>
              <a:rPr lang="zh-CN" altLang="en-US" dirty="0">
                <a:solidFill>
                  <a:schemeClr val="bg1">
                    <a:lumMod val="95000"/>
                  </a:schemeClr>
                </a:solidFill>
              </a:rPr>
              <a:t>工业通风系统分类</a:t>
            </a:r>
            <a:endParaRPr lang="zh-CN" altLang="en-US" dirty="0">
              <a:solidFill>
                <a:schemeClr val="bg1">
                  <a:lumMod val="95000"/>
                </a:schemeClr>
              </a:solidFill>
            </a:endParaRPr>
          </a:p>
        </p:txBody>
      </p:sp>
      <p:graphicFrame>
        <p:nvGraphicFramePr>
          <p:cNvPr id="7" name="图示 6"/>
          <p:cNvGraphicFramePr/>
          <p:nvPr/>
        </p:nvGraphicFramePr>
        <p:xfrm>
          <a:off x="685800" y="1676400"/>
          <a:ext cx="7772400" cy="40386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 name="Freeform 3"/>
          <p:cNvSpPr/>
          <p:nvPr/>
        </p:nvSpPr>
        <p:spPr>
          <a:xfrm>
            <a:off x="3492500" y="5516563"/>
            <a:ext cx="1943100" cy="288925"/>
          </a:xfrm>
          <a:custGeom>
            <a:avLst/>
            <a:gdLst>
              <a:gd name="connsiteX0" fmla="*/ 0 w 1943100"/>
              <a:gd name="connsiteY0" fmla="*/ 144398 h 288861"/>
              <a:gd name="connsiteX1" fmla="*/ 485775 w 1943100"/>
              <a:gd name="connsiteY1" fmla="*/ 144398 h 288861"/>
              <a:gd name="connsiteX2" fmla="*/ 485775 w 1943100"/>
              <a:gd name="connsiteY2" fmla="*/ 0 h 288861"/>
              <a:gd name="connsiteX3" fmla="*/ 1457325 w 1943100"/>
              <a:gd name="connsiteY3" fmla="*/ 0 h 288861"/>
              <a:gd name="connsiteX4" fmla="*/ 1457325 w 1943100"/>
              <a:gd name="connsiteY4" fmla="*/ 144398 h 288861"/>
              <a:gd name="connsiteX5" fmla="*/ 1943100 w 1943100"/>
              <a:gd name="connsiteY5" fmla="*/ 144398 h 288861"/>
              <a:gd name="connsiteX6" fmla="*/ 971550 w 1943100"/>
              <a:gd name="connsiteY6" fmla="*/ 288861 h 288861"/>
              <a:gd name="connsiteX7" fmla="*/ 0 w 1943100"/>
              <a:gd name="connsiteY7" fmla="*/ 144398 h 28886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943100" h="288861">
                <a:moveTo>
                  <a:pt x="0" y="144398"/>
                </a:moveTo>
                <a:lnTo>
                  <a:pt x="485775" y="144398"/>
                </a:lnTo>
                <a:lnTo>
                  <a:pt x="485775" y="0"/>
                </a:lnTo>
                <a:lnTo>
                  <a:pt x="1457325" y="0"/>
                </a:lnTo>
                <a:lnTo>
                  <a:pt x="1457325" y="144398"/>
                </a:lnTo>
                <a:lnTo>
                  <a:pt x="1943100" y="144398"/>
                </a:lnTo>
                <a:lnTo>
                  <a:pt x="971550" y="288861"/>
                </a:lnTo>
                <a:lnTo>
                  <a:pt x="0" y="144398"/>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3486150" y="5510213"/>
            <a:ext cx="1955800" cy="301625"/>
          </a:xfrm>
          <a:custGeom>
            <a:avLst/>
            <a:gdLst>
              <a:gd name="connsiteX0" fmla="*/ 6350 w 1955800"/>
              <a:gd name="connsiteY0" fmla="*/ 150748 h 301561"/>
              <a:gd name="connsiteX1" fmla="*/ 492125 w 1955800"/>
              <a:gd name="connsiteY1" fmla="*/ 150748 h 301561"/>
              <a:gd name="connsiteX2" fmla="*/ 492125 w 1955800"/>
              <a:gd name="connsiteY2" fmla="*/ 6350 h 301561"/>
              <a:gd name="connsiteX3" fmla="*/ 1463675 w 1955800"/>
              <a:gd name="connsiteY3" fmla="*/ 6350 h 301561"/>
              <a:gd name="connsiteX4" fmla="*/ 1463675 w 1955800"/>
              <a:gd name="connsiteY4" fmla="*/ 150748 h 301561"/>
              <a:gd name="connsiteX5" fmla="*/ 1949450 w 1955800"/>
              <a:gd name="connsiteY5" fmla="*/ 150748 h 301561"/>
              <a:gd name="connsiteX6" fmla="*/ 977900 w 1955800"/>
              <a:gd name="connsiteY6" fmla="*/ 295211 h 301561"/>
              <a:gd name="connsiteX7" fmla="*/ 6350 w 1955800"/>
              <a:gd name="connsiteY7" fmla="*/ 150748 h 30156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1955800" h="301561">
                <a:moveTo>
                  <a:pt x="6350" y="150748"/>
                </a:moveTo>
                <a:lnTo>
                  <a:pt x="492125" y="150748"/>
                </a:lnTo>
                <a:lnTo>
                  <a:pt x="492125" y="6350"/>
                </a:lnTo>
                <a:lnTo>
                  <a:pt x="1463675" y="6350"/>
                </a:lnTo>
                <a:lnTo>
                  <a:pt x="1463675" y="150748"/>
                </a:lnTo>
                <a:lnTo>
                  <a:pt x="1949450" y="150748"/>
                </a:lnTo>
                <a:lnTo>
                  <a:pt x="977900" y="295211"/>
                </a:lnTo>
                <a:lnTo>
                  <a:pt x="6350" y="150748"/>
                </a:lnTo>
              </a:path>
            </a:pathLst>
          </a:custGeom>
          <a:solidFill>
            <a:srgbClr val="000000">
              <a:alpha val="0"/>
            </a:srgbClr>
          </a:solidFill>
          <a:ln w="12700">
            <a:solidFill>
              <a:srgbClr val="000000">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1444" name="TextBox 1"/>
          <p:cNvSpPr txBox="1">
            <a:spLocks noChangeArrowheads="1"/>
          </p:cNvSpPr>
          <p:nvPr/>
        </p:nvSpPr>
        <p:spPr bwMode="auto">
          <a:xfrm>
            <a:off x="2971800" y="1219200"/>
            <a:ext cx="309403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3333CC"/>
                </a:solidFill>
                <a:latin typeface="黑体" panose="02010609060101010101" pitchFamily="49" charset="-122"/>
                <a:ea typeface="黑体" panose="02010609060101010101" pitchFamily="49" charset="-122"/>
              </a:rPr>
              <a:t>常用尘毒防护设施分类</a:t>
            </a:r>
            <a:endParaRPr lang="en-US" altLang="zh-CN" sz="2400" b="1">
              <a:solidFill>
                <a:srgbClr val="3333CC"/>
              </a:solidFill>
              <a:latin typeface="黑体" panose="02010609060101010101" pitchFamily="49" charset="-122"/>
              <a:ea typeface="黑体" panose="02010609060101010101" pitchFamily="49" charset="-122"/>
            </a:endParaRPr>
          </a:p>
        </p:txBody>
      </p:sp>
      <p:sp>
        <p:nvSpPr>
          <p:cNvPr id="61445" name="TextBox 1"/>
          <p:cNvSpPr txBox="1">
            <a:spLocks noChangeArrowheads="1"/>
          </p:cNvSpPr>
          <p:nvPr/>
        </p:nvSpPr>
        <p:spPr bwMode="auto">
          <a:xfrm>
            <a:off x="698500" y="1816100"/>
            <a:ext cx="8199438" cy="379413"/>
          </a:xfrm>
          <a:prstGeom prst="rect">
            <a:avLst/>
          </a:prstGeom>
          <a:noFill/>
          <a:ln w="9525">
            <a:noFill/>
            <a:miter lim="800000"/>
          </a:ln>
        </p:spPr>
        <p:txBody>
          <a:bodyPr wrap="none" lIns="0" tIns="0" rIns="0">
            <a:spAutoFit/>
          </a:bodyPr>
          <a:lstStyle/>
          <a:p>
            <a:pPr>
              <a:lnSpc>
                <a:spcPts val="2600"/>
              </a:lnSpc>
            </a:pPr>
            <a:r>
              <a:rPr lang="en-US" altLang="zh-CN" sz="2400" b="1">
                <a:solidFill>
                  <a:srgbClr val="3333CC"/>
                </a:solidFill>
                <a:latin typeface="黑体" panose="02010609060101010101" pitchFamily="49" charset="-122"/>
                <a:ea typeface="黑体" panose="02010609060101010101" pitchFamily="49" charset="-122"/>
                <a:cs typeface="Wingdings" panose="05000000000000000000" pitchFamily="2" charset="2"/>
              </a:rPr>
              <a:t>◆ 保持粉尘发生源</a:t>
            </a:r>
            <a:r>
              <a:rPr lang="en-US" altLang="zh-CN" sz="2400" b="1">
                <a:solidFill>
                  <a:srgbClr val="FF0000"/>
                </a:solidFill>
                <a:latin typeface="黑体" panose="02010609060101010101" pitchFamily="49" charset="-122"/>
                <a:ea typeface="黑体" panose="02010609060101010101" pitchFamily="49" charset="-122"/>
                <a:cs typeface="Wingdings" panose="05000000000000000000" pitchFamily="2" charset="2"/>
              </a:rPr>
              <a:t>湿式</a:t>
            </a:r>
            <a:r>
              <a:rPr lang="en-US" altLang="zh-CN" sz="2400" b="1">
                <a:solidFill>
                  <a:srgbClr val="3333CC"/>
                </a:solidFill>
                <a:latin typeface="黑体" panose="02010609060101010101" pitchFamily="49" charset="-122"/>
                <a:ea typeface="黑体" panose="02010609060101010101" pitchFamily="49" charset="-122"/>
                <a:cs typeface="Wingdings" panose="05000000000000000000" pitchFamily="2" charset="2"/>
              </a:rPr>
              <a:t>状态设施：是指在粉尘作业期间，</a:t>
            </a:r>
            <a:endParaRPr lang="en-US" altLang="zh-CN" sz="2400" b="1">
              <a:solidFill>
                <a:srgbClr val="3333CC"/>
              </a:solidFill>
              <a:latin typeface="黑体" panose="02010609060101010101" pitchFamily="49" charset="-122"/>
              <a:ea typeface="黑体" panose="02010609060101010101" pitchFamily="49" charset="-122"/>
              <a:cs typeface="Wingdings" panose="05000000000000000000" pitchFamily="2" charset="2"/>
            </a:endParaRPr>
          </a:p>
        </p:txBody>
      </p:sp>
      <p:sp>
        <p:nvSpPr>
          <p:cNvPr id="61446" name="TextBox 1"/>
          <p:cNvSpPr txBox="1">
            <a:spLocks noChangeArrowheads="1"/>
          </p:cNvSpPr>
          <p:nvPr/>
        </p:nvSpPr>
        <p:spPr bwMode="auto">
          <a:xfrm>
            <a:off x="698500" y="2400300"/>
            <a:ext cx="8199438" cy="917575"/>
          </a:xfrm>
          <a:prstGeom prst="rect">
            <a:avLst/>
          </a:prstGeom>
          <a:noFill/>
          <a:ln w="9525">
            <a:noFill/>
            <a:miter lim="800000"/>
          </a:ln>
        </p:spPr>
        <p:txBody>
          <a:bodyPr wrap="none" lIns="0" tIns="0" rIns="0">
            <a:spAutoFit/>
          </a:bodyPr>
          <a:lstStyle/>
          <a:p>
            <a:pPr>
              <a:lnSpc>
                <a:spcPts val="2400"/>
              </a:lnSpc>
              <a:tabLst>
                <a:tab pos="342900" algn="l"/>
              </a:tabLst>
            </a:pPr>
            <a:r>
              <a:rPr lang="en-US" altLang="zh-CN" b="1">
                <a:latin typeface="黑体" panose="02010609060101010101" pitchFamily="49" charset="-122"/>
                <a:ea typeface="黑体" panose="02010609060101010101" pitchFamily="49" charset="-122"/>
              </a:rPr>
              <a:t>	</a:t>
            </a:r>
            <a:r>
              <a:rPr lang="en-US" altLang="zh-CN" sz="2400" b="1">
                <a:solidFill>
                  <a:srgbClr val="3333CC"/>
                </a:solidFill>
                <a:latin typeface="黑体" panose="02010609060101010101" pitchFamily="49" charset="-122"/>
                <a:ea typeface="黑体" panose="02010609060101010101" pitchFamily="49" charset="-122"/>
              </a:rPr>
              <a:t>具有能够长期保持粉尘发生源处于湿式状态的设备。</a:t>
            </a:r>
            <a:endParaRPr lang="en-US" altLang="zh-CN" sz="2400" b="1">
              <a:solidFill>
                <a:srgbClr val="3333CC"/>
              </a:solidFill>
              <a:latin typeface="黑体" panose="02010609060101010101" pitchFamily="49" charset="-122"/>
              <a:ea typeface="黑体" panose="02010609060101010101" pitchFamily="49" charset="-122"/>
            </a:endParaRPr>
          </a:p>
          <a:p>
            <a:pPr>
              <a:lnSpc>
                <a:spcPts val="1000"/>
              </a:lnSpc>
              <a:tabLst>
                <a:tab pos="342900" algn="l"/>
              </a:tabLst>
            </a:pPr>
            <a:endParaRPr lang="en-US" altLang="zh-CN" b="1">
              <a:latin typeface="黑体" panose="02010609060101010101" pitchFamily="49" charset="-122"/>
              <a:ea typeface="黑体" panose="02010609060101010101" pitchFamily="49" charset="-122"/>
            </a:endParaRPr>
          </a:p>
          <a:p>
            <a:pPr>
              <a:lnSpc>
                <a:spcPts val="3400"/>
              </a:lnSpc>
              <a:tabLst>
                <a:tab pos="342900" algn="l"/>
              </a:tabLst>
            </a:pPr>
            <a:r>
              <a:rPr lang="en-US" altLang="zh-CN" sz="2400" b="1">
                <a:solidFill>
                  <a:srgbClr val="3333CC"/>
                </a:solidFill>
                <a:latin typeface="黑体" panose="02010609060101010101" pitchFamily="49" charset="-122"/>
                <a:ea typeface="黑体" panose="02010609060101010101" pitchFamily="49" charset="-122"/>
                <a:cs typeface="Wingdings" panose="05000000000000000000" pitchFamily="2" charset="2"/>
              </a:rPr>
              <a:t>◆ </a:t>
            </a:r>
            <a:r>
              <a:rPr lang="en-US" altLang="zh-CN" sz="2400" b="1">
                <a:solidFill>
                  <a:srgbClr val="FF0000"/>
                </a:solidFill>
                <a:latin typeface="黑体" panose="02010609060101010101" pitchFamily="49" charset="-122"/>
                <a:ea typeface="黑体" panose="02010609060101010101" pitchFamily="49" charset="-122"/>
              </a:rPr>
              <a:t>密闭设施</a:t>
            </a:r>
            <a:r>
              <a:rPr lang="en-US" altLang="zh-CN" sz="2400" b="1">
                <a:solidFill>
                  <a:srgbClr val="3333CC"/>
                </a:solidFill>
                <a:latin typeface="黑体" panose="02010609060101010101" pitchFamily="49" charset="-122"/>
                <a:ea typeface="黑体" panose="02010609060101010101" pitchFamily="49" charset="-122"/>
              </a:rPr>
              <a:t>：是指将产生职业病危害因素的设备全部或部</a:t>
            </a:r>
            <a:endParaRPr lang="en-US" altLang="zh-CN" sz="2400" b="1">
              <a:solidFill>
                <a:srgbClr val="3333CC"/>
              </a:solidFill>
              <a:latin typeface="黑体" panose="02010609060101010101" pitchFamily="49" charset="-122"/>
              <a:ea typeface="黑体" panose="02010609060101010101" pitchFamily="49" charset="-122"/>
            </a:endParaRPr>
          </a:p>
        </p:txBody>
      </p:sp>
      <p:sp>
        <p:nvSpPr>
          <p:cNvPr id="12" name="TextBox 1"/>
          <p:cNvSpPr txBox="1"/>
          <p:nvPr/>
        </p:nvSpPr>
        <p:spPr>
          <a:xfrm>
            <a:off x="1041400" y="3517900"/>
            <a:ext cx="7424738" cy="1457325"/>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rPr>
              <a:t>分地密闭，使职业病危害因素不能向作业场所扩散的设</a:t>
            </a:r>
            <a:endPar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300"/>
              </a:lnSpc>
              <a:spcBef>
                <a:spcPts val="0"/>
              </a:spcBef>
              <a:spcAft>
                <a:spcPts val="0"/>
              </a:spcAft>
              <a:defRPr/>
            </a:pPr>
            <a:r>
              <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rPr>
              <a:t>施。同时，为了防止职业病危害因素泄漏，应尽量吸引</a:t>
            </a:r>
            <a:endPar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300"/>
              </a:lnSpc>
              <a:spcBef>
                <a:spcPts val="0"/>
              </a:spcBef>
              <a:spcAft>
                <a:spcPts val="0"/>
              </a:spcAft>
              <a:defRPr/>
            </a:pPr>
            <a:r>
              <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rPr>
              <a:t>密闭设备内部的空气使其保持负压状态。</a:t>
            </a:r>
            <a:endParaRPr lang="en-US" altLang="zh-CN" sz="2400" b="1" dirty="0">
              <a:solidFill>
                <a:srgbClr val="3333CC"/>
              </a:solidFill>
              <a:latin typeface="黑体" panose="02010609060101010101" pitchFamily="49" charset="-122"/>
              <a:ea typeface="黑体" panose="02010609060101010101" pitchFamily="49" charset="-122"/>
              <a:cs typeface="黑体" panose="02010609060101010101" pitchFamily="49" charset="-122"/>
            </a:endParaRPr>
          </a:p>
        </p:txBody>
      </p:sp>
      <p:sp>
        <p:nvSpPr>
          <p:cNvPr id="61448" name="TextBox 1"/>
          <p:cNvSpPr txBox="1">
            <a:spLocks noChangeArrowheads="1"/>
          </p:cNvSpPr>
          <p:nvPr/>
        </p:nvSpPr>
        <p:spPr bwMode="auto">
          <a:xfrm>
            <a:off x="698500" y="5105400"/>
            <a:ext cx="3249613" cy="379413"/>
          </a:xfrm>
          <a:prstGeom prst="rect">
            <a:avLst/>
          </a:prstGeom>
          <a:noFill/>
          <a:ln w="9525">
            <a:noFill/>
            <a:miter lim="800000"/>
          </a:ln>
        </p:spPr>
        <p:txBody>
          <a:bodyPr wrap="none" lIns="0" tIns="0" rIns="0">
            <a:spAutoFit/>
          </a:bodyPr>
          <a:lstStyle/>
          <a:p>
            <a:pPr>
              <a:lnSpc>
                <a:spcPts val="2600"/>
              </a:lnSpc>
            </a:pPr>
            <a:r>
              <a:rPr lang="en-US" altLang="zh-CN" sz="2400" b="1">
                <a:solidFill>
                  <a:srgbClr val="3333CC"/>
                </a:solidFill>
                <a:latin typeface="黑体" panose="02010609060101010101" pitchFamily="49" charset="-122"/>
                <a:ea typeface="黑体" panose="02010609060101010101" pitchFamily="49" charset="-122"/>
                <a:cs typeface="Wingdings" panose="05000000000000000000" pitchFamily="2" charset="2"/>
              </a:rPr>
              <a:t>◆ 通风除尘排毒设施</a:t>
            </a:r>
            <a:endParaRPr lang="en-US" altLang="zh-CN" sz="2400" b="1">
              <a:solidFill>
                <a:srgbClr val="3333CC"/>
              </a:solidFill>
              <a:latin typeface="黑体" panose="02010609060101010101" pitchFamily="49" charset="-122"/>
              <a:ea typeface="黑体" panose="02010609060101010101" pitchFamily="49" charset="-122"/>
              <a:cs typeface="Wingdings" panose="05000000000000000000" pitchFamily="2" charset="2"/>
            </a:endParaRPr>
          </a:p>
        </p:txBody>
      </p:sp>
      <p:sp>
        <p:nvSpPr>
          <p:cNvPr id="14" name="TextBox 1"/>
          <p:cNvSpPr txBox="1"/>
          <p:nvPr/>
        </p:nvSpPr>
        <p:spPr>
          <a:xfrm>
            <a:off x="1206500" y="5994400"/>
            <a:ext cx="7115175" cy="700088"/>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rPr>
              <a:t>满足生产工艺与作业条件下，应优先选择湿式作业或</a:t>
            </a:r>
            <a:endPar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700"/>
              </a:lnSpc>
              <a:spcBef>
                <a:spcPts val="0"/>
              </a:spcBef>
              <a:spcAft>
                <a:spcPts val="0"/>
              </a:spcAft>
              <a:defRPr/>
            </a:pPr>
            <a:r>
              <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rPr>
              <a:t>密闭设施，难以实施则选择通风设施。</a:t>
            </a:r>
            <a:endParaRPr lang="en-US" altLang="zh-CN" sz="2400"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5" name="Rectangle 2"/>
          <p:cNvSpPr txBox="1">
            <a:spLocks noChangeArrowheads="1"/>
          </p:cNvSpPr>
          <p:nvPr/>
        </p:nvSpPr>
        <p:spPr>
          <a:xfrm>
            <a:off x="838200" y="76200"/>
            <a:ext cx="8001000" cy="762000"/>
          </a:xfrm>
          <a:prstGeom prst="rect">
            <a:avLst/>
          </a:prstGeom>
          <a:solidFill>
            <a:srgbClr val="00863D"/>
          </a:solidFill>
        </p:spPr>
        <p:txBody>
          <a:bodyPr anchor="ctr">
            <a:normAutofit/>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 name="Freeform 3"/>
          <p:cNvSpPr/>
          <p:nvPr/>
        </p:nvSpPr>
        <p:spPr>
          <a:xfrm>
            <a:off x="1679575" y="2481263"/>
            <a:ext cx="1828800" cy="531812"/>
          </a:xfrm>
          <a:custGeom>
            <a:avLst/>
            <a:gdLst>
              <a:gd name="connsiteX0" fmla="*/ 14287 w 1828800"/>
              <a:gd name="connsiteY0" fmla="*/ 517525 h 531812"/>
              <a:gd name="connsiteX1" fmla="*/ 1814512 w 1828800"/>
              <a:gd name="connsiteY1" fmla="*/ 517525 h 531812"/>
              <a:gd name="connsiteX2" fmla="*/ 1814512 w 1828800"/>
              <a:gd name="connsiteY2" fmla="*/ 14287 h 531812"/>
              <a:gd name="connsiteX3" fmla="*/ 14287 w 1828800"/>
              <a:gd name="connsiteY3" fmla="*/ 14287 h 531812"/>
              <a:gd name="connsiteX4" fmla="*/ 14287 w 1828800"/>
              <a:gd name="connsiteY4" fmla="*/ 517525 h 531812"/>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1828800" h="531812">
                <a:moveTo>
                  <a:pt x="14287" y="517525"/>
                </a:moveTo>
                <a:lnTo>
                  <a:pt x="1814512" y="517525"/>
                </a:lnTo>
                <a:lnTo>
                  <a:pt x="1814512" y="14287"/>
                </a:lnTo>
                <a:lnTo>
                  <a:pt x="14287" y="14287"/>
                </a:lnTo>
                <a:lnTo>
                  <a:pt x="14287" y="517525"/>
                </a:lnTo>
              </a:path>
            </a:pathLst>
          </a:custGeom>
          <a:solidFill>
            <a:srgbClr val="000000">
              <a:alpha val="0"/>
            </a:srgbClr>
          </a:solidFill>
          <a:ln w="25400">
            <a:solidFill>
              <a:srgbClr val="003399">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1679575" y="3919538"/>
            <a:ext cx="1828800" cy="531812"/>
          </a:xfrm>
          <a:custGeom>
            <a:avLst/>
            <a:gdLst>
              <a:gd name="connsiteX0" fmla="*/ 14287 w 1828800"/>
              <a:gd name="connsiteY0" fmla="*/ 517525 h 531812"/>
              <a:gd name="connsiteX1" fmla="*/ 1814512 w 1828800"/>
              <a:gd name="connsiteY1" fmla="*/ 517525 h 531812"/>
              <a:gd name="connsiteX2" fmla="*/ 1814512 w 1828800"/>
              <a:gd name="connsiteY2" fmla="*/ 14287 h 531812"/>
              <a:gd name="connsiteX3" fmla="*/ 14287 w 1828800"/>
              <a:gd name="connsiteY3" fmla="*/ 14287 h 531812"/>
              <a:gd name="connsiteX4" fmla="*/ 14287 w 1828800"/>
              <a:gd name="connsiteY4" fmla="*/ 517525 h 531812"/>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1828800" h="531812">
                <a:moveTo>
                  <a:pt x="14287" y="517525"/>
                </a:moveTo>
                <a:lnTo>
                  <a:pt x="1814512" y="517525"/>
                </a:lnTo>
                <a:lnTo>
                  <a:pt x="1814512" y="14287"/>
                </a:lnTo>
                <a:lnTo>
                  <a:pt x="14287" y="14287"/>
                </a:lnTo>
                <a:lnTo>
                  <a:pt x="14287" y="517525"/>
                </a:lnTo>
              </a:path>
            </a:pathLst>
          </a:custGeom>
          <a:solidFill>
            <a:srgbClr val="000000">
              <a:alpha val="0"/>
            </a:srgbClr>
          </a:solidFill>
          <a:ln w="25400">
            <a:solidFill>
              <a:srgbClr val="003399">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7" name="Freeform 3"/>
          <p:cNvSpPr/>
          <p:nvPr/>
        </p:nvSpPr>
        <p:spPr>
          <a:xfrm>
            <a:off x="1536700" y="5432425"/>
            <a:ext cx="2112963" cy="531813"/>
          </a:xfrm>
          <a:custGeom>
            <a:avLst/>
            <a:gdLst>
              <a:gd name="connsiteX0" fmla="*/ 14287 w 2112898"/>
              <a:gd name="connsiteY0" fmla="*/ 517525 h 531812"/>
              <a:gd name="connsiteX1" fmla="*/ 2098611 w 2112898"/>
              <a:gd name="connsiteY1" fmla="*/ 517525 h 531812"/>
              <a:gd name="connsiteX2" fmla="*/ 2098611 w 2112898"/>
              <a:gd name="connsiteY2" fmla="*/ 14287 h 531812"/>
              <a:gd name="connsiteX3" fmla="*/ 14287 w 2112898"/>
              <a:gd name="connsiteY3" fmla="*/ 14287 h 531812"/>
              <a:gd name="connsiteX4" fmla="*/ 14287 w 2112898"/>
              <a:gd name="connsiteY4" fmla="*/ 517525 h 531812"/>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2112898" h="531812">
                <a:moveTo>
                  <a:pt x="14287" y="517525"/>
                </a:moveTo>
                <a:lnTo>
                  <a:pt x="2098611" y="517525"/>
                </a:lnTo>
                <a:lnTo>
                  <a:pt x="2098611" y="14287"/>
                </a:lnTo>
                <a:lnTo>
                  <a:pt x="14287" y="14287"/>
                </a:lnTo>
                <a:lnTo>
                  <a:pt x="14287" y="517525"/>
                </a:lnTo>
              </a:path>
            </a:pathLst>
          </a:custGeom>
          <a:solidFill>
            <a:srgbClr val="000000">
              <a:alpha val="0"/>
            </a:srgbClr>
          </a:solidFill>
          <a:ln w="25400">
            <a:solidFill>
              <a:srgbClr val="003399">
                <a:alpha val="100000"/>
              </a:srgb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8" name="Freeform 3"/>
          <p:cNvSpPr/>
          <p:nvPr/>
        </p:nvSpPr>
        <p:spPr>
          <a:xfrm>
            <a:off x="454025" y="3516313"/>
            <a:ext cx="531813" cy="1368425"/>
          </a:xfrm>
          <a:custGeom>
            <a:avLst/>
            <a:gdLst>
              <a:gd name="connsiteX0" fmla="*/ 14287 w 531812"/>
              <a:gd name="connsiteY0" fmla="*/ 1354137 h 1368425"/>
              <a:gd name="connsiteX1" fmla="*/ 517525 w 531812"/>
              <a:gd name="connsiteY1" fmla="*/ 1354137 h 1368425"/>
              <a:gd name="connsiteX2" fmla="*/ 517525 w 531812"/>
              <a:gd name="connsiteY2" fmla="*/ 14287 h 1368425"/>
              <a:gd name="connsiteX3" fmla="*/ 14287 w 531812"/>
              <a:gd name="connsiteY3" fmla="*/ 14287 h 1368425"/>
              <a:gd name="connsiteX4" fmla="*/ 14287 w 531812"/>
              <a:gd name="connsiteY4" fmla="*/ 1354137 h 1368425"/>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531812" h="1368425">
                <a:moveTo>
                  <a:pt x="14287" y="1354137"/>
                </a:moveTo>
                <a:lnTo>
                  <a:pt x="517525" y="1354137"/>
                </a:lnTo>
                <a:lnTo>
                  <a:pt x="517525" y="14287"/>
                </a:lnTo>
                <a:lnTo>
                  <a:pt x="14287" y="14287"/>
                </a:lnTo>
                <a:lnTo>
                  <a:pt x="14287" y="1354137"/>
                </a:lnTo>
              </a:path>
            </a:pathLst>
          </a:custGeom>
          <a:solidFill>
            <a:srgbClr val="000000">
              <a:alpha val="0"/>
            </a:srgbClr>
          </a:solidFill>
          <a:ln w="25400">
            <a:solidFill>
              <a:srgbClr val="0033CC">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9" name="Freeform 3"/>
          <p:cNvSpPr/>
          <p:nvPr/>
        </p:nvSpPr>
        <p:spPr>
          <a:xfrm>
            <a:off x="1241425" y="2690813"/>
            <a:ext cx="76200" cy="3062287"/>
          </a:xfrm>
          <a:custGeom>
            <a:avLst/>
            <a:gdLst>
              <a:gd name="connsiteX0" fmla="*/ 22225 w 76200"/>
              <a:gd name="connsiteY0" fmla="*/ 19050 h 3062223"/>
              <a:gd name="connsiteX1" fmla="*/ 19050 w 76200"/>
              <a:gd name="connsiteY1" fmla="*/ 3043173 h 3062223"/>
            </a:gdLst>
            <a:ahLst/>
            <a:cxnLst>
              <a:cxn ang="0">
                <a:pos x="connsiteX0" y="connsiteY0"/>
              </a:cxn>
              <a:cxn ang="1">
                <a:pos x="connsiteX1" y="connsiteY1"/>
              </a:cxn>
            </a:cxnLst>
            <a:rect l="l" t="t" r="r" b="b"/>
            <a:pathLst>
              <a:path w="76200" h="3062223">
                <a:moveTo>
                  <a:pt x="22225" y="19050"/>
                </a:moveTo>
                <a:lnTo>
                  <a:pt x="19050" y="3043173"/>
                </a:lnTo>
              </a:path>
            </a:pathLst>
          </a:custGeom>
          <a:ln w="38100">
            <a:solidFill>
              <a:srgbClr val="003399">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0" name="Freeform 3"/>
          <p:cNvSpPr/>
          <p:nvPr/>
        </p:nvSpPr>
        <p:spPr>
          <a:xfrm>
            <a:off x="1027113" y="4203700"/>
            <a:ext cx="255587" cy="76200"/>
          </a:xfrm>
          <a:custGeom>
            <a:avLst/>
            <a:gdLst>
              <a:gd name="connsiteX0" fmla="*/ 19050 w 255587"/>
              <a:gd name="connsiteY0" fmla="*/ 19050 h 76200"/>
              <a:gd name="connsiteX1" fmla="*/ 236537 w 255587"/>
              <a:gd name="connsiteY1" fmla="*/ 19050 h 76200"/>
            </a:gdLst>
            <a:ahLst/>
            <a:cxnLst>
              <a:cxn ang="0">
                <a:pos x="connsiteX0" y="connsiteY0"/>
              </a:cxn>
              <a:cxn ang="1">
                <a:pos x="connsiteX1" y="connsiteY1"/>
              </a:cxn>
            </a:cxnLst>
            <a:rect l="l" t="t" r="r" b="b"/>
            <a:pathLst>
              <a:path w="255587" h="76200">
                <a:moveTo>
                  <a:pt x="19050" y="19050"/>
                </a:moveTo>
                <a:lnTo>
                  <a:pt x="236537" y="19050"/>
                </a:lnTo>
              </a:path>
            </a:pathLst>
          </a:custGeom>
          <a:ln w="38100">
            <a:solidFill>
              <a:srgbClr val="003399">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1" name="Freeform 3"/>
          <p:cNvSpPr/>
          <p:nvPr/>
        </p:nvSpPr>
        <p:spPr>
          <a:xfrm>
            <a:off x="4197350" y="2333625"/>
            <a:ext cx="2047875" cy="765175"/>
          </a:xfrm>
          <a:custGeom>
            <a:avLst/>
            <a:gdLst>
              <a:gd name="connsiteX0" fmla="*/ 15875 w 2047875"/>
              <a:gd name="connsiteY0" fmla="*/ 749300 h 765175"/>
              <a:gd name="connsiteX1" fmla="*/ 2032000 w 2047875"/>
              <a:gd name="connsiteY1" fmla="*/ 749300 h 765175"/>
              <a:gd name="connsiteX2" fmla="*/ 2032000 w 2047875"/>
              <a:gd name="connsiteY2" fmla="*/ 15875 h 765175"/>
              <a:gd name="connsiteX3" fmla="*/ 15875 w 2047875"/>
              <a:gd name="connsiteY3" fmla="*/ 15875 h 765175"/>
              <a:gd name="connsiteX4" fmla="*/ 15875 w 2047875"/>
              <a:gd name="connsiteY4" fmla="*/ 749300 h 765175"/>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2047875" h="765175">
                <a:moveTo>
                  <a:pt x="15875" y="749300"/>
                </a:moveTo>
                <a:lnTo>
                  <a:pt x="2032000" y="749300"/>
                </a:lnTo>
                <a:lnTo>
                  <a:pt x="2032000" y="15875"/>
                </a:lnTo>
                <a:lnTo>
                  <a:pt x="15875" y="15875"/>
                </a:lnTo>
                <a:lnTo>
                  <a:pt x="15875" y="749300"/>
                </a:lnTo>
              </a:path>
            </a:pathLst>
          </a:custGeom>
          <a:solidFill>
            <a:srgbClr val="000000">
              <a:alpha val="0"/>
            </a:srgbClr>
          </a:solidFill>
          <a:ln w="25400">
            <a:solidFill>
              <a:srgbClr val="CCCCFF">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2" name="Freeform 3"/>
          <p:cNvSpPr/>
          <p:nvPr/>
        </p:nvSpPr>
        <p:spPr>
          <a:xfrm>
            <a:off x="4197350" y="3598863"/>
            <a:ext cx="2047875" cy="1069975"/>
          </a:xfrm>
          <a:custGeom>
            <a:avLst/>
            <a:gdLst>
              <a:gd name="connsiteX0" fmla="*/ 15875 w 2047875"/>
              <a:gd name="connsiteY0" fmla="*/ 1054100 h 1069975"/>
              <a:gd name="connsiteX1" fmla="*/ 2032000 w 2047875"/>
              <a:gd name="connsiteY1" fmla="*/ 1054100 h 1069975"/>
              <a:gd name="connsiteX2" fmla="*/ 2032000 w 2047875"/>
              <a:gd name="connsiteY2" fmla="*/ 15875 h 1069975"/>
              <a:gd name="connsiteX3" fmla="*/ 15875 w 2047875"/>
              <a:gd name="connsiteY3" fmla="*/ 15875 h 1069975"/>
              <a:gd name="connsiteX4" fmla="*/ 15875 w 2047875"/>
              <a:gd name="connsiteY4" fmla="*/ 1054100 h 1069975"/>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2047875" h="1069975">
                <a:moveTo>
                  <a:pt x="15875" y="1054100"/>
                </a:moveTo>
                <a:lnTo>
                  <a:pt x="2032000" y="1054100"/>
                </a:lnTo>
                <a:lnTo>
                  <a:pt x="2032000" y="15875"/>
                </a:lnTo>
                <a:lnTo>
                  <a:pt x="15875" y="15875"/>
                </a:lnTo>
                <a:lnTo>
                  <a:pt x="15875" y="1054100"/>
                </a:lnTo>
              </a:path>
            </a:pathLst>
          </a:custGeom>
          <a:solidFill>
            <a:srgbClr val="000000">
              <a:alpha val="0"/>
            </a:srgbClr>
          </a:solidFill>
          <a:ln w="25400">
            <a:solidFill>
              <a:srgbClr val="CCCCFF">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3" name="Freeform 3"/>
          <p:cNvSpPr/>
          <p:nvPr/>
        </p:nvSpPr>
        <p:spPr>
          <a:xfrm>
            <a:off x="4268788" y="5213350"/>
            <a:ext cx="2047875" cy="1069975"/>
          </a:xfrm>
          <a:custGeom>
            <a:avLst/>
            <a:gdLst>
              <a:gd name="connsiteX0" fmla="*/ 15875 w 2047875"/>
              <a:gd name="connsiteY0" fmla="*/ 1054100 h 1069975"/>
              <a:gd name="connsiteX1" fmla="*/ 2032000 w 2047875"/>
              <a:gd name="connsiteY1" fmla="*/ 1054100 h 1069975"/>
              <a:gd name="connsiteX2" fmla="*/ 2032000 w 2047875"/>
              <a:gd name="connsiteY2" fmla="*/ 15875 h 1069975"/>
              <a:gd name="connsiteX3" fmla="*/ 15875 w 2047875"/>
              <a:gd name="connsiteY3" fmla="*/ 15875 h 1069975"/>
              <a:gd name="connsiteX4" fmla="*/ 15875 w 2047875"/>
              <a:gd name="connsiteY4" fmla="*/ 1054100 h 1069975"/>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2047875" h="1069975">
                <a:moveTo>
                  <a:pt x="15875" y="1054100"/>
                </a:moveTo>
                <a:lnTo>
                  <a:pt x="2032000" y="1054100"/>
                </a:lnTo>
                <a:lnTo>
                  <a:pt x="2032000" y="15875"/>
                </a:lnTo>
                <a:lnTo>
                  <a:pt x="15875" y="15875"/>
                </a:lnTo>
                <a:lnTo>
                  <a:pt x="15875" y="1054100"/>
                </a:lnTo>
              </a:path>
            </a:pathLst>
          </a:custGeom>
          <a:solidFill>
            <a:srgbClr val="000000">
              <a:alpha val="0"/>
            </a:srgbClr>
          </a:solidFill>
          <a:ln w="25400">
            <a:solidFill>
              <a:srgbClr val="CCCCFF">
                <a:alpha val="10000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pic>
        <p:nvPicPr>
          <p:cNvPr id="62475" name="Picture 3"/>
          <p:cNvPicPr>
            <a:picLocks noChangeAspect="1" noChangeArrowheads="1"/>
          </p:cNvPicPr>
          <p:nvPr/>
        </p:nvPicPr>
        <p:blipFill>
          <a:blip r:embed="rId1"/>
          <a:srcRect/>
          <a:stretch>
            <a:fillRect/>
          </a:stretch>
        </p:blipFill>
        <p:spPr bwMode="auto">
          <a:xfrm>
            <a:off x="1257300" y="2641600"/>
            <a:ext cx="304800" cy="139700"/>
          </a:xfrm>
          <a:prstGeom prst="rect">
            <a:avLst/>
          </a:prstGeom>
          <a:noFill/>
          <a:ln w="9525">
            <a:noFill/>
            <a:miter lim="800000"/>
            <a:headEnd/>
            <a:tailEnd/>
          </a:ln>
        </p:spPr>
      </p:pic>
      <p:pic>
        <p:nvPicPr>
          <p:cNvPr id="62476" name="Picture 3"/>
          <p:cNvPicPr>
            <a:picLocks noChangeAspect="1" noChangeArrowheads="1"/>
          </p:cNvPicPr>
          <p:nvPr/>
        </p:nvPicPr>
        <p:blipFill>
          <a:blip r:embed="rId2"/>
          <a:srcRect/>
          <a:stretch>
            <a:fillRect/>
          </a:stretch>
        </p:blipFill>
        <p:spPr bwMode="auto">
          <a:xfrm>
            <a:off x="1257300" y="4152900"/>
            <a:ext cx="304800" cy="139700"/>
          </a:xfrm>
          <a:prstGeom prst="rect">
            <a:avLst/>
          </a:prstGeom>
          <a:noFill/>
          <a:ln w="9525">
            <a:noFill/>
            <a:miter lim="800000"/>
            <a:headEnd/>
            <a:tailEnd/>
          </a:ln>
        </p:spPr>
      </p:pic>
      <p:pic>
        <p:nvPicPr>
          <p:cNvPr id="62477" name="Picture 3"/>
          <p:cNvPicPr>
            <a:picLocks noChangeAspect="1" noChangeArrowheads="1"/>
          </p:cNvPicPr>
          <p:nvPr/>
        </p:nvPicPr>
        <p:blipFill>
          <a:blip r:embed="rId3"/>
          <a:srcRect/>
          <a:stretch>
            <a:fillRect/>
          </a:stretch>
        </p:blipFill>
        <p:spPr bwMode="auto">
          <a:xfrm>
            <a:off x="1244600" y="5664200"/>
            <a:ext cx="317500" cy="139700"/>
          </a:xfrm>
          <a:prstGeom prst="rect">
            <a:avLst/>
          </a:prstGeom>
          <a:noFill/>
          <a:ln w="9525">
            <a:noFill/>
            <a:miter lim="800000"/>
            <a:headEnd/>
            <a:tailEnd/>
          </a:ln>
        </p:spPr>
      </p:pic>
      <p:pic>
        <p:nvPicPr>
          <p:cNvPr id="62478" name="Picture 3"/>
          <p:cNvPicPr>
            <a:picLocks noChangeAspect="1" noChangeArrowheads="1"/>
          </p:cNvPicPr>
          <p:nvPr/>
        </p:nvPicPr>
        <p:blipFill>
          <a:blip r:embed="rId4"/>
          <a:srcRect/>
          <a:stretch>
            <a:fillRect/>
          </a:stretch>
        </p:blipFill>
        <p:spPr bwMode="auto">
          <a:xfrm>
            <a:off x="3479800" y="2641600"/>
            <a:ext cx="749300" cy="139700"/>
          </a:xfrm>
          <a:prstGeom prst="rect">
            <a:avLst/>
          </a:prstGeom>
          <a:noFill/>
          <a:ln w="9525">
            <a:noFill/>
            <a:miter lim="800000"/>
            <a:headEnd/>
            <a:tailEnd/>
          </a:ln>
        </p:spPr>
      </p:pic>
      <p:pic>
        <p:nvPicPr>
          <p:cNvPr id="62479" name="Picture 3"/>
          <p:cNvPicPr>
            <a:picLocks noChangeAspect="1" noChangeArrowheads="1"/>
          </p:cNvPicPr>
          <p:nvPr/>
        </p:nvPicPr>
        <p:blipFill>
          <a:blip r:embed="rId5"/>
          <a:srcRect/>
          <a:stretch>
            <a:fillRect/>
          </a:stretch>
        </p:blipFill>
        <p:spPr bwMode="auto">
          <a:xfrm>
            <a:off x="3479800" y="4076700"/>
            <a:ext cx="749300" cy="139700"/>
          </a:xfrm>
          <a:prstGeom prst="rect">
            <a:avLst/>
          </a:prstGeom>
          <a:noFill/>
          <a:ln w="9525">
            <a:noFill/>
            <a:miter lim="800000"/>
            <a:headEnd/>
            <a:tailEnd/>
          </a:ln>
        </p:spPr>
      </p:pic>
      <p:pic>
        <p:nvPicPr>
          <p:cNvPr id="62480" name="Picture 3"/>
          <p:cNvPicPr>
            <a:picLocks noChangeAspect="1" noChangeArrowheads="1"/>
          </p:cNvPicPr>
          <p:nvPr/>
        </p:nvPicPr>
        <p:blipFill>
          <a:blip r:embed="rId6"/>
          <a:srcRect/>
          <a:stretch>
            <a:fillRect/>
          </a:stretch>
        </p:blipFill>
        <p:spPr bwMode="auto">
          <a:xfrm>
            <a:off x="3619500" y="5664200"/>
            <a:ext cx="673100" cy="139700"/>
          </a:xfrm>
          <a:prstGeom prst="rect">
            <a:avLst/>
          </a:prstGeom>
          <a:noFill/>
          <a:ln w="9525">
            <a:noFill/>
            <a:miter lim="800000"/>
            <a:headEnd/>
            <a:tailEnd/>
          </a:ln>
        </p:spPr>
      </p:pic>
      <p:pic>
        <p:nvPicPr>
          <p:cNvPr id="62481" name="Picture 3"/>
          <p:cNvPicPr>
            <a:picLocks noChangeAspect="1" noChangeArrowheads="1"/>
          </p:cNvPicPr>
          <p:nvPr/>
        </p:nvPicPr>
        <p:blipFill>
          <a:blip r:embed="rId7"/>
          <a:srcRect/>
          <a:stretch>
            <a:fillRect/>
          </a:stretch>
        </p:blipFill>
        <p:spPr bwMode="auto">
          <a:xfrm>
            <a:off x="6578600" y="1905000"/>
            <a:ext cx="2070100" cy="2768600"/>
          </a:xfrm>
          <a:prstGeom prst="rect">
            <a:avLst/>
          </a:prstGeom>
          <a:noFill/>
          <a:ln w="9525">
            <a:noFill/>
            <a:miter lim="800000"/>
            <a:headEnd/>
            <a:tailEnd/>
          </a:ln>
        </p:spPr>
      </p:pic>
      <p:pic>
        <p:nvPicPr>
          <p:cNvPr id="62482" name="Picture 3"/>
          <p:cNvPicPr>
            <a:picLocks noChangeAspect="1" noChangeArrowheads="1"/>
          </p:cNvPicPr>
          <p:nvPr/>
        </p:nvPicPr>
        <p:blipFill>
          <a:blip r:embed="rId8"/>
          <a:srcRect/>
          <a:stretch>
            <a:fillRect/>
          </a:stretch>
        </p:blipFill>
        <p:spPr bwMode="auto">
          <a:xfrm>
            <a:off x="6654800" y="5054600"/>
            <a:ext cx="1892300" cy="1409700"/>
          </a:xfrm>
          <a:prstGeom prst="rect">
            <a:avLst/>
          </a:prstGeom>
          <a:noFill/>
          <a:ln w="9525">
            <a:noFill/>
            <a:miter lim="800000"/>
            <a:headEnd/>
            <a:tailEnd/>
          </a:ln>
        </p:spPr>
      </p:pic>
      <p:sp>
        <p:nvSpPr>
          <p:cNvPr id="2" name="TextBox 1"/>
          <p:cNvSpPr txBox="1"/>
          <p:nvPr/>
        </p:nvSpPr>
        <p:spPr>
          <a:xfrm>
            <a:off x="1816100" y="2578100"/>
            <a:ext cx="1547813" cy="303213"/>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FF0000"/>
                </a:solidFill>
                <a:latin typeface="黑体" panose="02010609060101010101" pitchFamily="49" charset="-122"/>
                <a:ea typeface="黑体" panose="02010609060101010101" pitchFamily="49" charset="-122"/>
                <a:cs typeface="黑体" panose="02010609060101010101" pitchFamily="49" charset="-122"/>
              </a:rPr>
              <a:t>全面通风装置</a:t>
            </a:r>
            <a:endParaRPr lang="en-US" altLang="zh-CN" sz="2005"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23" name="TextBox 1"/>
          <p:cNvSpPr txBox="1"/>
          <p:nvPr/>
        </p:nvSpPr>
        <p:spPr>
          <a:xfrm>
            <a:off x="1689100" y="4064000"/>
            <a:ext cx="1806575" cy="1828800"/>
          </a:xfrm>
          <a:prstGeom prst="rect">
            <a:avLst/>
          </a:prstGeom>
          <a:noFill/>
        </p:spPr>
        <p:txBody>
          <a:bodyPr wrap="none" lIns="0" tIns="0" rIns="0">
            <a:spAutoFit/>
          </a:bodyPr>
          <a:lstStyle/>
          <a:p>
            <a:pPr fontAlgn="auto">
              <a:lnSpc>
                <a:spcPts val="2000"/>
              </a:lnSpc>
              <a:spcBef>
                <a:spcPts val="0"/>
              </a:spcBef>
              <a:spcAft>
                <a:spcPts val="0"/>
              </a:spcAft>
              <a:tabLst>
                <a:tab pos="1270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FF0000"/>
                </a:solidFill>
                <a:latin typeface="黑体" panose="02010609060101010101" pitchFamily="49" charset="-122"/>
                <a:ea typeface="黑体" panose="02010609060101010101" pitchFamily="49" charset="-122"/>
                <a:cs typeface="黑体" panose="02010609060101010101" pitchFamily="49" charset="-122"/>
              </a:rPr>
              <a:t>局部排风装置</a:t>
            </a:r>
            <a:endParaRPr lang="en-US" altLang="zh-CN" sz="2005"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900"/>
              </a:lnSpc>
              <a:spcBef>
                <a:spcPts val="0"/>
              </a:spcBef>
              <a:spcAft>
                <a:spcPts val="0"/>
              </a:spcAft>
              <a:tabLst>
                <a:tab pos="127000" algn="l"/>
              </a:tabLst>
              <a:defRPr/>
            </a:pPr>
            <a:r>
              <a:rPr lang="en-US" altLang="zh-CN" sz="2005" b="1" dirty="0">
                <a:solidFill>
                  <a:srgbClr val="FF0000"/>
                </a:solidFill>
                <a:latin typeface="黑体" panose="02010609060101010101" pitchFamily="49" charset="-122"/>
                <a:ea typeface="黑体" panose="02010609060101010101" pitchFamily="49" charset="-122"/>
                <a:cs typeface="黑体" panose="02010609060101010101" pitchFamily="49" charset="-122"/>
              </a:rPr>
              <a:t>吹吸式通风装置</a:t>
            </a:r>
            <a:endParaRPr lang="en-US" altLang="zh-CN" sz="2005"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24" name="TextBox 1"/>
          <p:cNvSpPr txBox="1"/>
          <p:nvPr/>
        </p:nvSpPr>
        <p:spPr>
          <a:xfrm>
            <a:off x="584200" y="3670300"/>
            <a:ext cx="258763" cy="1200150"/>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33CC"/>
                </a:solidFill>
                <a:latin typeface="黑体" panose="02010609060101010101" pitchFamily="49" charset="-122"/>
                <a:ea typeface="黑体" panose="02010609060101010101" pitchFamily="49" charset="-122"/>
                <a:cs typeface="黑体" panose="02010609060101010101" pitchFamily="49" charset="-122"/>
              </a:rPr>
              <a:t>通</a:t>
            </a:r>
            <a:endParaRPr lang="en-US" altLang="zh-CN" sz="2005" b="1" dirty="0">
              <a:solidFill>
                <a:srgbClr val="0033CC"/>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defRPr/>
            </a:pPr>
            <a:r>
              <a:rPr lang="en-US" altLang="zh-CN" sz="2005" b="1" dirty="0">
                <a:solidFill>
                  <a:srgbClr val="0033CC"/>
                </a:solidFill>
                <a:latin typeface="黑体" panose="02010609060101010101" pitchFamily="49" charset="-122"/>
                <a:ea typeface="黑体" panose="02010609060101010101" pitchFamily="49" charset="-122"/>
                <a:cs typeface="黑体" panose="02010609060101010101" pitchFamily="49" charset="-122"/>
              </a:rPr>
              <a:t>风</a:t>
            </a:r>
            <a:endParaRPr lang="en-US" altLang="zh-CN" sz="2005" b="1" dirty="0">
              <a:solidFill>
                <a:srgbClr val="0033CC"/>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defRPr/>
            </a:pPr>
            <a:r>
              <a:rPr lang="en-US" altLang="zh-CN" sz="2005" b="1" dirty="0">
                <a:solidFill>
                  <a:srgbClr val="0033CC"/>
                </a:solidFill>
                <a:latin typeface="黑体" panose="02010609060101010101" pitchFamily="49" charset="-122"/>
                <a:ea typeface="黑体" panose="02010609060101010101" pitchFamily="49" charset="-122"/>
                <a:cs typeface="黑体" panose="02010609060101010101" pitchFamily="49" charset="-122"/>
              </a:rPr>
              <a:t>系</a:t>
            </a:r>
            <a:endParaRPr lang="en-US" altLang="zh-CN" sz="2005" b="1" dirty="0">
              <a:solidFill>
                <a:srgbClr val="0033CC"/>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defRPr/>
            </a:pPr>
            <a:r>
              <a:rPr lang="en-US" altLang="zh-CN" sz="2005" b="1" dirty="0">
                <a:solidFill>
                  <a:srgbClr val="0033CC"/>
                </a:solidFill>
                <a:latin typeface="黑体" panose="02010609060101010101" pitchFamily="49" charset="-122"/>
                <a:ea typeface="黑体" panose="02010609060101010101" pitchFamily="49" charset="-122"/>
                <a:cs typeface="黑体" panose="02010609060101010101" pitchFamily="49" charset="-122"/>
              </a:rPr>
              <a:t>统</a:t>
            </a:r>
            <a:endParaRPr lang="en-US" altLang="zh-CN" sz="2005" b="1" dirty="0">
              <a:solidFill>
                <a:srgbClr val="0033CC"/>
              </a:solidFill>
              <a:latin typeface="黑体" panose="02010609060101010101" pitchFamily="49" charset="-122"/>
              <a:ea typeface="黑体" panose="02010609060101010101" pitchFamily="49" charset="-122"/>
              <a:cs typeface="黑体" panose="02010609060101010101" pitchFamily="49" charset="-122"/>
            </a:endParaRPr>
          </a:p>
        </p:txBody>
      </p:sp>
      <p:sp>
        <p:nvSpPr>
          <p:cNvPr id="25" name="TextBox 1"/>
          <p:cNvSpPr txBox="1"/>
          <p:nvPr/>
        </p:nvSpPr>
        <p:spPr>
          <a:xfrm>
            <a:off x="4305300" y="2438400"/>
            <a:ext cx="1806575" cy="596900"/>
          </a:xfrm>
          <a:prstGeom prst="rect">
            <a:avLst/>
          </a:prstGeom>
          <a:noFill/>
        </p:spPr>
        <p:txBody>
          <a:bodyPr wrap="none" lIns="0" tIns="0" rIns="0">
            <a:spAutoFit/>
          </a:bodyPr>
          <a:lstStyle/>
          <a:p>
            <a:pPr fontAlgn="auto">
              <a:lnSpc>
                <a:spcPts val="21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整个厂房/车间</a:t>
            </a:r>
            <a:endPar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进行通风、换气</a:t>
            </a:r>
            <a:endPar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p:txBody>
      </p:sp>
      <p:sp>
        <p:nvSpPr>
          <p:cNvPr id="26" name="TextBox 1"/>
          <p:cNvSpPr txBox="1"/>
          <p:nvPr/>
        </p:nvSpPr>
        <p:spPr>
          <a:xfrm>
            <a:off x="4305300" y="3771900"/>
            <a:ext cx="1870075" cy="2520950"/>
          </a:xfrm>
          <a:prstGeom prst="rect">
            <a:avLst/>
          </a:prstGeom>
          <a:noFill/>
        </p:spPr>
        <p:txBody>
          <a:bodyPr wrap="none" lIns="0" tIns="0" rIns="0">
            <a:spAutoFit/>
          </a:bodyPr>
          <a:lstStyle/>
          <a:p>
            <a:pPr fontAlgn="auto">
              <a:lnSpc>
                <a:spcPts val="2100"/>
              </a:lnSpc>
              <a:spcBef>
                <a:spcPts val="0"/>
              </a:spcBef>
              <a:spcAft>
                <a:spcPts val="0"/>
              </a:spcAft>
              <a:tabLst>
                <a:tab pos="63500" algn="l"/>
              </a:tabLst>
              <a:defRPr/>
            </a:pP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厂房/车间内某</a:t>
            </a:r>
            <a:endPar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fontAlgn="auto">
              <a:lnSpc>
                <a:spcPts val="2300"/>
              </a:lnSpc>
              <a:spcBef>
                <a:spcPts val="0"/>
              </a:spcBef>
              <a:spcAft>
                <a:spcPts val="0"/>
              </a:spcAft>
              <a:tabLst>
                <a:tab pos="63500" algn="l"/>
              </a:tabLst>
              <a:defRPr/>
            </a:pP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个局部作业场所</a:t>
            </a:r>
            <a:endPar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fontAlgn="auto">
              <a:lnSpc>
                <a:spcPts val="2300"/>
              </a:lnSpc>
              <a:spcBef>
                <a:spcPts val="0"/>
              </a:spcBef>
              <a:spcAft>
                <a:spcPts val="0"/>
              </a:spcAft>
              <a:tabLst>
                <a:tab pos="63500" algn="l"/>
              </a:tabLst>
              <a:defRPr/>
            </a:pP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进行通风、换气</a:t>
            </a:r>
            <a:endPar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000"/>
              </a:lnSpc>
              <a:spcBef>
                <a:spcPts val="0"/>
              </a:spcBef>
              <a:spcAft>
                <a:spcPts val="0"/>
              </a:spcAft>
              <a:tabLst>
                <a:tab pos="635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厂房/车间内某</a:t>
            </a:r>
            <a:endPar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fontAlgn="auto">
              <a:lnSpc>
                <a:spcPts val="2300"/>
              </a:lnSpc>
              <a:spcBef>
                <a:spcPts val="0"/>
              </a:spcBef>
              <a:spcAft>
                <a:spcPts val="0"/>
              </a:spcAft>
              <a:tabLst>
                <a:tab pos="635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个区域内进行通</a:t>
            </a:r>
            <a:endPar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fontAlgn="auto">
              <a:lnSpc>
                <a:spcPts val="2300"/>
              </a:lnSpc>
              <a:spcBef>
                <a:spcPts val="0"/>
              </a:spcBef>
              <a:spcAft>
                <a:spcPts val="0"/>
              </a:spcAft>
              <a:tabLst>
                <a:tab pos="635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风、换气</a:t>
            </a:r>
            <a:endPar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p:txBody>
      </p:sp>
      <p:sp>
        <p:nvSpPr>
          <p:cNvPr id="62488" name="TextBox 1"/>
          <p:cNvSpPr txBox="1">
            <a:spLocks noChangeArrowheads="1"/>
          </p:cNvSpPr>
          <p:nvPr/>
        </p:nvSpPr>
        <p:spPr bwMode="auto">
          <a:xfrm>
            <a:off x="2743200" y="1219200"/>
            <a:ext cx="3597275" cy="415925"/>
          </a:xfrm>
          <a:prstGeom prst="rect">
            <a:avLst/>
          </a:prstGeom>
          <a:noFill/>
          <a:ln w="9525">
            <a:noFill/>
            <a:miter lim="800000"/>
          </a:ln>
        </p:spPr>
        <p:txBody>
          <a:bodyPr lIns="0" tIns="0" rIns="0">
            <a:spAutoFit/>
          </a:bodyPr>
          <a:lstStyle/>
          <a:p>
            <a:pPr algn="ctr">
              <a:lnSpc>
                <a:spcPts val="3300"/>
              </a:lnSpc>
              <a:tabLst>
                <a:tab pos="1625600" algn="l"/>
              </a:tabLst>
            </a:pPr>
            <a:r>
              <a:rPr lang="en-US" altLang="zh-CN" sz="2400" b="1">
                <a:solidFill>
                  <a:srgbClr val="3333CC"/>
                </a:solidFill>
                <a:latin typeface="黑体" panose="02010609060101010101" pitchFamily="49" charset="-122"/>
                <a:ea typeface="黑体" panose="02010609060101010101" pitchFamily="49" charset="-122"/>
              </a:rPr>
              <a:t>通风除尘排毒设施的分类</a:t>
            </a:r>
            <a:endParaRPr lang="en-US" altLang="zh-CN" sz="2400" b="1">
              <a:solidFill>
                <a:srgbClr val="3333CC"/>
              </a:solidFill>
              <a:latin typeface="黑体" panose="02010609060101010101" pitchFamily="49" charset="-122"/>
              <a:ea typeface="黑体" panose="02010609060101010101" pitchFamily="49" charset="-122"/>
            </a:endParaRPr>
          </a:p>
        </p:txBody>
      </p:sp>
      <p:sp>
        <p:nvSpPr>
          <p:cNvPr id="28"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自然通风</a:t>
            </a:r>
            <a:endParaRPr lang="zh-CN" altLang="en-US"/>
          </a:p>
        </p:txBody>
      </p:sp>
      <p:sp>
        <p:nvSpPr>
          <p:cNvPr id="6" name="Rectangle 3"/>
          <p:cNvSpPr txBox="1">
            <a:spLocks noChangeArrowheads="1"/>
          </p:cNvSpPr>
          <p:nvPr/>
        </p:nvSpPr>
        <p:spPr bwMode="auto">
          <a:xfrm>
            <a:off x="457200" y="1828800"/>
            <a:ext cx="8229600" cy="4648200"/>
          </a:xfrm>
          <a:prstGeom prst="rect">
            <a:avLst/>
          </a:prstGeom>
          <a:noFill/>
          <a:ln w="9525">
            <a:solidFill>
              <a:schemeClr val="accent2">
                <a:lumMod val="75000"/>
              </a:schemeClr>
            </a:solidFill>
            <a:miter lim="800000"/>
          </a:ln>
          <a:effectLst/>
        </p:spPr>
        <p:txBody>
          <a:bodyPr/>
          <a:lstStyle/>
          <a:p>
            <a:pPr fontAlgn="auto">
              <a:lnSpc>
                <a:spcPts val="3800"/>
              </a:lnSpc>
              <a:spcBef>
                <a:spcPts val="1800"/>
              </a:spcBef>
              <a:spcAft>
                <a:spcPts val="0"/>
              </a:spcAft>
              <a:defRPr/>
            </a:pPr>
            <a:endParaRPr lang="en-US" altLang="zh-CN" sz="2800" b="1" dirty="0">
              <a:latin typeface="黑体" panose="02010609060101010101" pitchFamily="49" charset="-122"/>
              <a:ea typeface="黑体" panose="02010609060101010101" pitchFamily="49" charset="-122"/>
            </a:endParaRPr>
          </a:p>
          <a:p>
            <a:pPr marL="180975" indent="-180975" algn="just" fontAlgn="auto">
              <a:lnSpc>
                <a:spcPts val="3800"/>
              </a:lnSpc>
              <a:spcBef>
                <a:spcPts val="700"/>
              </a:spcBef>
              <a:spcAft>
                <a:spcPts val="0"/>
              </a:spcAft>
              <a:defRPr/>
            </a:pPr>
            <a:r>
              <a:rPr lang="zh-CN" altLang="en-US" sz="2800" b="1" dirty="0">
                <a:latin typeface="黑体" panose="02010609060101010101" pitchFamily="49" charset="-122"/>
                <a:ea typeface="黑体" panose="02010609060101010101" pitchFamily="49" charset="-122"/>
              </a:rPr>
              <a:t>         </a:t>
            </a:r>
            <a:r>
              <a:rPr lang="zh-CN" altLang="en-US" sz="2400" b="1" dirty="0">
                <a:solidFill>
                  <a:srgbClr val="002060"/>
                </a:solidFill>
                <a:latin typeface="黑体" panose="02010609060101010101" pitchFamily="49" charset="-122"/>
                <a:ea typeface="黑体" panose="02010609060101010101" pitchFamily="49" charset="-122"/>
              </a:rPr>
              <a:t>利用室外风力形成的风压与室内外空气的温差产生的热压作用使空气流动形成。</a:t>
            </a:r>
            <a:endParaRPr lang="en-US" altLang="zh-CN" sz="2400" b="1" dirty="0">
              <a:solidFill>
                <a:srgbClr val="002060"/>
              </a:solidFill>
              <a:latin typeface="黑体" panose="02010609060101010101" pitchFamily="49" charset="-122"/>
              <a:ea typeface="黑体" panose="02010609060101010101" pitchFamily="49" charset="-122"/>
            </a:endParaRPr>
          </a:p>
          <a:p>
            <a:pPr marL="180975" indent="-180975" algn="just" fontAlgn="auto">
              <a:lnSpc>
                <a:spcPts val="3800"/>
              </a:lnSpc>
              <a:spcBef>
                <a:spcPts val="700"/>
              </a:spcBef>
              <a:spcAft>
                <a:spcPts val="0"/>
              </a:spcAft>
              <a:defRPr/>
            </a:pPr>
            <a:r>
              <a:rPr lang="zh-CN" altLang="en-US" sz="2400" b="1" dirty="0">
                <a:latin typeface="黑体" panose="02010609060101010101" pitchFamily="49" charset="-122"/>
                <a:ea typeface="黑体" panose="02010609060101010101" pitchFamily="49" charset="-122"/>
              </a:rPr>
              <a:t>         适用于有害气体、粉尘浓度相对较低或温、湿度较高的生产车间。在冶炼、轧钢、铸造、锻压热处理等高温车间已得到广泛应用。</a:t>
            </a:r>
            <a:endParaRPr lang="en-US" altLang="zh-CN" sz="2400" b="1" dirty="0">
              <a:latin typeface="黑体" panose="02010609060101010101" pitchFamily="49" charset="-122"/>
              <a:ea typeface="黑体" panose="02010609060101010101" pitchFamily="49" charset="-122"/>
            </a:endParaRPr>
          </a:p>
          <a:p>
            <a:pPr marL="180975" indent="-180975" algn="just" fontAlgn="auto">
              <a:lnSpc>
                <a:spcPts val="3000"/>
              </a:lnSpc>
              <a:spcBef>
                <a:spcPts val="1800"/>
              </a:spcBef>
              <a:spcAft>
                <a:spcPts val="0"/>
              </a:spcAft>
              <a:defRPr/>
            </a:pPr>
            <a:r>
              <a:rPr lang="en-US" altLang="zh-CN" sz="2400" b="1" dirty="0">
                <a:latin typeface="黑体" panose="02010609060101010101" pitchFamily="49" charset="-122"/>
                <a:ea typeface="黑体" panose="02010609060101010101" pitchFamily="49" charset="-122"/>
              </a:rPr>
              <a:t>          </a:t>
            </a:r>
            <a:r>
              <a:rPr lang="zh-CN" altLang="en-US" sz="2400" b="1" dirty="0">
                <a:solidFill>
                  <a:srgbClr val="C00000"/>
                </a:solidFill>
                <a:latin typeface="黑体" panose="02010609060101010101" pitchFamily="49" charset="-122"/>
                <a:ea typeface="黑体" panose="02010609060101010101" pitchFamily="49" charset="-122"/>
              </a:rPr>
              <a:t>生产性毒物危害较大，浓度较高或工艺要求进风需经过滤或处理时、进风能引起雾或凝结水时，不得采用自然通风。</a:t>
            </a:r>
            <a:endParaRPr lang="zh-CN" altLang="en-US" sz="2400" b="1" dirty="0">
              <a:solidFill>
                <a:srgbClr val="C00000"/>
              </a:solidFill>
              <a:latin typeface="黑体" panose="02010609060101010101" pitchFamily="49" charset="-122"/>
              <a:ea typeface="黑体" panose="02010609060101010101" pitchFamily="49" charset="-122"/>
            </a:endParaRPr>
          </a:p>
          <a:p>
            <a:pPr indent="361950" fontAlgn="auto">
              <a:lnSpc>
                <a:spcPts val="3800"/>
              </a:lnSpc>
              <a:spcBef>
                <a:spcPts val="500"/>
              </a:spcBef>
              <a:spcAft>
                <a:spcPts val="0"/>
              </a:spcAft>
              <a:defRPr/>
            </a:pPr>
            <a:endParaRPr lang="zh-CN" altLang="en-US" sz="3200" b="1" kern="0" dirty="0">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2">
                <a:lumMod val="75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latin typeface="+mn-lt"/>
                <a:ea typeface="+mn-ea"/>
              </a:rPr>
              <a:t>                      </a:t>
            </a:r>
            <a:r>
              <a:rPr lang="zh-CN" altLang="en-US" sz="2800" b="1" dirty="0">
                <a:latin typeface="+mn-lt"/>
                <a:ea typeface="+mn-ea"/>
              </a:rPr>
              <a:t>自然通风的动力源包括热压和风压。</a:t>
            </a:r>
            <a:endParaRPr lang="en-US" altLang="zh-CN" sz="2800" b="1" dirty="0">
              <a:latin typeface="+mn-lt"/>
              <a:ea typeface="+mn-ea"/>
            </a:endParaRPr>
          </a:p>
          <a:p>
            <a:pPr marL="180975" indent="-180975" fontAlgn="auto">
              <a:lnSpc>
                <a:spcPts val="3800"/>
              </a:lnSpc>
              <a:spcBef>
                <a:spcPts val="1800"/>
              </a:spcBef>
              <a:spcAft>
                <a:spcPts val="0"/>
              </a:spcAft>
              <a:defRPr/>
            </a:pPr>
            <a:r>
              <a:rPr lang="en-US" altLang="zh-CN" sz="3200" b="1" kern="0" dirty="0">
                <a:latin typeface="隶书" pitchFamily="49" charset="-122"/>
                <a:ea typeface="隶书" pitchFamily="49" charset="-122"/>
              </a:rPr>
              <a:t>    </a:t>
            </a:r>
            <a:r>
              <a:rPr lang="zh-CN" altLang="en-US" sz="3200" b="1" kern="0" dirty="0">
                <a:solidFill>
                  <a:schemeClr val="accent2">
                    <a:lumMod val="75000"/>
                  </a:schemeClr>
                </a:solidFill>
                <a:latin typeface="隶书" pitchFamily="49" charset="-122"/>
                <a:ea typeface="隶书" pitchFamily="49" charset="-122"/>
              </a:rPr>
              <a:t>热压自然通风</a:t>
            </a:r>
            <a:endParaRPr lang="zh-CN" altLang="en-US" sz="3200" b="1" kern="0" dirty="0">
              <a:solidFill>
                <a:schemeClr val="accent2">
                  <a:lumMod val="75000"/>
                </a:schemeClr>
              </a:solidFill>
              <a:latin typeface="隶书" pitchFamily="49" charset="-122"/>
              <a:ea typeface="隶书"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aphicFrame>
        <p:nvGraphicFramePr>
          <p:cNvPr id="1040" name="Object 16"/>
          <p:cNvGraphicFramePr>
            <a:graphicFrameLocks noChangeAspect="1"/>
          </p:cNvGraphicFramePr>
          <p:nvPr/>
        </p:nvGraphicFramePr>
        <p:xfrm>
          <a:off x="609600" y="3505200"/>
          <a:ext cx="3759200" cy="2605088"/>
        </p:xfrm>
        <a:graphic>
          <a:graphicData uri="http://schemas.openxmlformats.org/presentationml/2006/ole">
            <mc:AlternateContent xmlns:mc="http://schemas.openxmlformats.org/markup-compatibility/2006">
              <mc:Choice xmlns:v="urn:schemas-microsoft-com:vml" Requires="v">
                <p:oleObj spid="_x0000_s1044" name="" r:id="rId6" imgW="5029200" imgH="3479800" progId="">
                  <p:embed/>
                </p:oleObj>
              </mc:Choice>
              <mc:Fallback>
                <p:oleObj name="" r:id="rId6" imgW="5029200" imgH="3479800" progId="">
                  <p:embed/>
                  <p:pic>
                    <p:nvPicPr>
                      <p:cNvPr id="0" name="Picture 1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9600" y="3505200"/>
                        <a:ext cx="3759200" cy="2605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Rectangle 3"/>
          <p:cNvSpPr txBox="1">
            <a:spLocks noChangeArrowheads="1"/>
          </p:cNvSpPr>
          <p:nvPr/>
        </p:nvSpPr>
        <p:spPr bwMode="auto">
          <a:xfrm>
            <a:off x="4800600" y="3213100"/>
            <a:ext cx="3814763" cy="3035300"/>
          </a:xfrm>
          <a:prstGeom prst="rect">
            <a:avLst/>
          </a:prstGeom>
          <a:noFill/>
          <a:ln w="9525">
            <a:noFill/>
            <a:miter lim="800000"/>
          </a:ln>
          <a:effectLst/>
        </p:spPr>
        <p:txBody>
          <a:bodyPr/>
          <a:lstStyle/>
          <a:p>
            <a:pPr marL="342900" indent="-342900" fontAlgn="auto">
              <a:lnSpc>
                <a:spcPct val="90000"/>
              </a:lnSpc>
              <a:spcBef>
                <a:spcPct val="20000"/>
              </a:spcBef>
              <a:spcAft>
                <a:spcPts val="0"/>
              </a:spcAft>
              <a:buClr>
                <a:schemeClr val="tx1"/>
              </a:buClr>
              <a:buFont typeface="Wingdings" panose="05000000000000000000" pitchFamily="2" charset="2"/>
              <a:buNone/>
              <a:defRPr/>
            </a:pPr>
            <a:r>
              <a:rPr lang="en-US" altLang="zh-CN" sz="2400" b="1" kern="0" dirty="0">
                <a:latin typeface="+mn-lt"/>
                <a:ea typeface="+mn-ea"/>
              </a:rPr>
              <a:t>T</a:t>
            </a:r>
            <a:r>
              <a:rPr lang="en-US" altLang="zh-CN" sz="2400" b="1" kern="0" baseline="-25000" dirty="0">
                <a:latin typeface="+mn-lt"/>
                <a:ea typeface="+mn-ea"/>
              </a:rPr>
              <a:t>a</a:t>
            </a:r>
            <a:r>
              <a:rPr lang="en-US" altLang="zh-CN" sz="2400" b="1" kern="0" dirty="0">
                <a:latin typeface="+mn-lt"/>
                <a:ea typeface="+mn-ea"/>
              </a:rPr>
              <a:t>&lt;T</a:t>
            </a:r>
            <a:r>
              <a:rPr lang="en-US" altLang="zh-CN" sz="2400" b="1" kern="0" baseline="-25000" dirty="0">
                <a:latin typeface="+mn-lt"/>
                <a:ea typeface="+mn-ea"/>
              </a:rPr>
              <a:t>b</a:t>
            </a:r>
            <a:r>
              <a:rPr lang="en-US" altLang="zh-CN" sz="2400" b="1" kern="0" dirty="0">
                <a:latin typeface="+mn-lt"/>
                <a:ea typeface="+mn-ea"/>
              </a:rPr>
              <a:t>    </a:t>
            </a:r>
            <a:r>
              <a:rPr lang="en-US" altLang="zh-CN" sz="2400" b="1" kern="0" dirty="0" err="1">
                <a:latin typeface="+mn-lt"/>
                <a:ea typeface="+mn-ea"/>
              </a:rPr>
              <a:t>ρ</a:t>
            </a:r>
            <a:r>
              <a:rPr lang="en-US" altLang="zh-CN" sz="2400" b="1" kern="0" baseline="-25000" dirty="0" err="1">
                <a:latin typeface="+mn-lt"/>
                <a:ea typeface="+mn-ea"/>
              </a:rPr>
              <a:t>a</a:t>
            </a:r>
            <a:r>
              <a:rPr lang="en-US" altLang="zh-CN" sz="2400" b="1" kern="0" dirty="0">
                <a:latin typeface="+mn-lt"/>
                <a:ea typeface="+mn-ea"/>
              </a:rPr>
              <a:t>&gt;</a:t>
            </a:r>
            <a:r>
              <a:rPr lang="en-US" altLang="zh-CN" sz="2400" b="1" kern="0" dirty="0" err="1">
                <a:latin typeface="+mn-lt"/>
                <a:ea typeface="+mn-ea"/>
              </a:rPr>
              <a:t>ρ</a:t>
            </a:r>
            <a:r>
              <a:rPr lang="en-US" altLang="zh-CN" sz="2400" b="1" kern="0" baseline="-25000" dirty="0" err="1">
                <a:latin typeface="+mn-lt"/>
                <a:ea typeface="+mn-ea"/>
              </a:rPr>
              <a:t>b</a:t>
            </a:r>
            <a:endParaRPr lang="en-US" altLang="zh-CN" sz="2400" b="1" kern="0" baseline="-25000" dirty="0">
              <a:latin typeface="+mn-lt"/>
              <a:ea typeface="+mn-ea"/>
            </a:endParaRPr>
          </a:p>
          <a:p>
            <a:pPr marL="342900" indent="-342900" fontAlgn="auto">
              <a:lnSpc>
                <a:spcPct val="90000"/>
              </a:lnSpc>
              <a:spcBef>
                <a:spcPct val="20000"/>
              </a:spcBef>
              <a:spcAft>
                <a:spcPts val="0"/>
              </a:spcAft>
              <a:buClr>
                <a:schemeClr val="tx1"/>
              </a:buClr>
              <a:buFont typeface="Wingdings" panose="05000000000000000000" pitchFamily="2" charset="2"/>
              <a:buNone/>
              <a:defRPr/>
            </a:pPr>
            <a:r>
              <a:rPr lang="en-US" altLang="zh-CN" sz="2400" b="1" kern="0" dirty="0">
                <a:latin typeface="+mn-lt"/>
                <a:ea typeface="+mn-ea"/>
              </a:rPr>
              <a:t>       </a:t>
            </a:r>
            <a:endParaRPr lang="en-US" altLang="zh-CN" sz="2400" b="1" kern="0" dirty="0">
              <a:latin typeface="+mn-lt"/>
              <a:ea typeface="+mn-ea"/>
            </a:endParaRPr>
          </a:p>
          <a:p>
            <a:pPr marL="342900" indent="-342900" fontAlgn="auto">
              <a:lnSpc>
                <a:spcPct val="90000"/>
              </a:lnSpc>
              <a:spcBef>
                <a:spcPct val="20000"/>
              </a:spcBef>
              <a:spcAft>
                <a:spcPts val="0"/>
              </a:spcAft>
              <a:buClr>
                <a:schemeClr val="tx1"/>
              </a:buClr>
              <a:buFont typeface="Wingdings" panose="05000000000000000000" pitchFamily="2" charset="2"/>
              <a:buNone/>
              <a:defRPr/>
            </a:pPr>
            <a:endParaRPr lang="en-US" altLang="zh-CN" sz="2000" b="1" kern="0" dirty="0">
              <a:latin typeface="+mn-lt"/>
              <a:ea typeface="+mn-ea"/>
            </a:endParaRPr>
          </a:p>
          <a:p>
            <a:pPr marL="342900" indent="-342900" fontAlgn="auto">
              <a:lnSpc>
                <a:spcPct val="90000"/>
              </a:lnSpc>
              <a:spcBef>
                <a:spcPct val="20000"/>
              </a:spcBef>
              <a:spcAft>
                <a:spcPts val="0"/>
              </a:spcAft>
              <a:buClr>
                <a:schemeClr val="tx1"/>
              </a:buClr>
              <a:buFont typeface="Wingdings" panose="05000000000000000000" pitchFamily="2" charset="2"/>
              <a:buNone/>
              <a:defRPr/>
            </a:pPr>
            <a:r>
              <a:rPr lang="zh-CN" altLang="en-US" sz="2000" b="1" kern="0" dirty="0">
                <a:latin typeface="+mn-lt"/>
                <a:ea typeface="+mn-ea"/>
              </a:rPr>
              <a:t>式中：</a:t>
            </a:r>
            <a:endParaRPr lang="en-US" altLang="zh-CN" sz="2000" b="1" kern="0" dirty="0">
              <a:latin typeface="+mn-lt"/>
              <a:ea typeface="+mn-ea"/>
            </a:endParaRPr>
          </a:p>
          <a:p>
            <a:pPr marL="342900" indent="-342900" fontAlgn="auto">
              <a:lnSpc>
                <a:spcPct val="90000"/>
              </a:lnSpc>
              <a:spcBef>
                <a:spcPct val="20000"/>
              </a:spcBef>
              <a:spcAft>
                <a:spcPts val="0"/>
              </a:spcAft>
              <a:buClr>
                <a:schemeClr val="tx1"/>
              </a:buClr>
              <a:buFont typeface="Wingdings" panose="05000000000000000000" pitchFamily="2" charset="2"/>
              <a:buNone/>
              <a:defRPr/>
            </a:pPr>
            <a:r>
              <a:rPr lang="en-US" altLang="zh-CN" sz="2000" b="1" kern="0" dirty="0" err="1">
                <a:latin typeface="+mn-lt"/>
                <a:ea typeface="+mn-ea"/>
              </a:rPr>
              <a:t>Δp</a:t>
            </a:r>
            <a:r>
              <a:rPr lang="en-US" altLang="zh-CN" sz="2000" b="1" kern="0" dirty="0">
                <a:latin typeface="Times New Roman" panose="02020603050405020304"/>
                <a:ea typeface="+mn-ea"/>
              </a:rPr>
              <a:t>—</a:t>
            </a:r>
            <a:r>
              <a:rPr lang="zh-CN" altLang="en-US" sz="2000" b="1" kern="0" dirty="0">
                <a:latin typeface="+mn-lt"/>
                <a:ea typeface="+mn-ea"/>
              </a:rPr>
              <a:t>热压，</a:t>
            </a:r>
            <a:r>
              <a:rPr lang="en-US" altLang="zh-CN" sz="2000" b="1" kern="0" dirty="0">
                <a:latin typeface="+mn-lt"/>
                <a:ea typeface="+mn-ea"/>
              </a:rPr>
              <a:t>P</a:t>
            </a:r>
            <a:r>
              <a:rPr lang="en-US" altLang="zh-CN" sz="2000" b="1" kern="0" baseline="-25000" dirty="0">
                <a:latin typeface="+mn-lt"/>
                <a:ea typeface="+mn-ea"/>
              </a:rPr>
              <a:t>a</a:t>
            </a:r>
            <a:r>
              <a:rPr lang="zh-CN" altLang="en-US" sz="2000" b="1" kern="0" dirty="0">
                <a:latin typeface="+mn-lt"/>
                <a:ea typeface="+mn-ea"/>
              </a:rPr>
              <a:t>；</a:t>
            </a:r>
            <a:endParaRPr lang="zh-CN" altLang="en-US" sz="2000" b="1" kern="0" dirty="0">
              <a:latin typeface="+mn-lt"/>
              <a:ea typeface="+mn-ea"/>
            </a:endParaRPr>
          </a:p>
          <a:p>
            <a:pPr marL="342900" indent="-342900" fontAlgn="auto">
              <a:lnSpc>
                <a:spcPct val="90000"/>
              </a:lnSpc>
              <a:spcBef>
                <a:spcPct val="20000"/>
              </a:spcBef>
              <a:spcAft>
                <a:spcPts val="0"/>
              </a:spcAft>
              <a:buClr>
                <a:schemeClr val="tx1"/>
              </a:buClr>
              <a:buFont typeface="Wingdings" panose="05000000000000000000" pitchFamily="2" charset="2"/>
              <a:buNone/>
              <a:defRPr/>
            </a:pPr>
            <a:r>
              <a:rPr lang="en-US" altLang="zh-CN" sz="2000" b="1" kern="0" dirty="0">
                <a:latin typeface="+mn-lt"/>
                <a:ea typeface="+mn-ea"/>
              </a:rPr>
              <a:t>H </a:t>
            </a:r>
            <a:r>
              <a:rPr lang="en-US" altLang="zh-CN" sz="2000" b="1" kern="0" dirty="0">
                <a:latin typeface="Times New Roman" panose="02020603050405020304"/>
                <a:ea typeface="+mn-ea"/>
              </a:rPr>
              <a:t>—</a:t>
            </a:r>
            <a:r>
              <a:rPr lang="zh-CN" altLang="en-US" sz="2000" b="1" kern="0" dirty="0">
                <a:latin typeface="+mn-lt"/>
                <a:ea typeface="+mn-ea"/>
              </a:rPr>
              <a:t>进风口与排风口高差，</a:t>
            </a:r>
            <a:r>
              <a:rPr lang="en-US" altLang="zh-CN" sz="2000" b="1" kern="0" dirty="0">
                <a:latin typeface="+mn-lt"/>
                <a:ea typeface="+mn-ea"/>
              </a:rPr>
              <a:t>m</a:t>
            </a:r>
            <a:r>
              <a:rPr lang="zh-CN" altLang="en-US" sz="2000" b="1" kern="0" dirty="0">
                <a:latin typeface="+mn-lt"/>
                <a:ea typeface="+mn-ea"/>
              </a:rPr>
              <a:t>；</a:t>
            </a:r>
            <a:endParaRPr lang="zh-CN" altLang="en-US" sz="2000" b="1" kern="0" dirty="0">
              <a:latin typeface="+mn-lt"/>
              <a:ea typeface="+mn-ea"/>
            </a:endParaRPr>
          </a:p>
          <a:p>
            <a:pPr marL="342900" indent="-342900" fontAlgn="auto">
              <a:lnSpc>
                <a:spcPct val="90000"/>
              </a:lnSpc>
              <a:spcBef>
                <a:spcPct val="20000"/>
              </a:spcBef>
              <a:spcAft>
                <a:spcPts val="0"/>
              </a:spcAft>
              <a:buClr>
                <a:schemeClr val="tx1"/>
              </a:buClr>
              <a:buFont typeface="Wingdings" panose="05000000000000000000" pitchFamily="2" charset="2"/>
              <a:buNone/>
              <a:defRPr/>
            </a:pPr>
            <a:r>
              <a:rPr lang="en-US" altLang="zh-CN" sz="2000" b="1" kern="0" dirty="0" err="1">
                <a:latin typeface="+mn-lt"/>
                <a:ea typeface="+mn-ea"/>
              </a:rPr>
              <a:t>ρ</a:t>
            </a:r>
            <a:r>
              <a:rPr lang="en-US" altLang="zh-CN" sz="2000" b="1" kern="0" baseline="-25000" dirty="0" err="1">
                <a:latin typeface="+mn-lt"/>
                <a:ea typeface="+mn-ea"/>
              </a:rPr>
              <a:t>a</a:t>
            </a:r>
            <a:r>
              <a:rPr lang="en-US" altLang="zh-CN" sz="2000" b="1" kern="0" dirty="0">
                <a:latin typeface="Times New Roman" panose="02020603050405020304"/>
                <a:ea typeface="+mn-ea"/>
              </a:rPr>
              <a:t>—</a:t>
            </a:r>
            <a:r>
              <a:rPr lang="zh-CN" altLang="en-US" sz="2000" b="1" kern="0" dirty="0">
                <a:latin typeface="+mn-lt"/>
                <a:ea typeface="+mn-ea"/>
              </a:rPr>
              <a:t>室外空气密度，</a:t>
            </a:r>
            <a:r>
              <a:rPr lang="en-US" altLang="zh-CN" sz="2000" b="1" kern="0" dirty="0">
                <a:latin typeface="+mn-lt"/>
                <a:ea typeface="+mn-ea"/>
              </a:rPr>
              <a:t>kg/m</a:t>
            </a:r>
            <a:r>
              <a:rPr lang="en-US" altLang="zh-CN" sz="2000" b="1" kern="0" baseline="30000" dirty="0">
                <a:latin typeface="+mn-lt"/>
                <a:ea typeface="+mn-ea"/>
              </a:rPr>
              <a:t>3</a:t>
            </a:r>
            <a:r>
              <a:rPr lang="zh-CN" altLang="en-US" sz="2000" b="1" kern="0" dirty="0">
                <a:latin typeface="+mn-lt"/>
                <a:ea typeface="+mn-ea"/>
              </a:rPr>
              <a:t>；</a:t>
            </a:r>
            <a:endParaRPr lang="zh-CN" altLang="en-US" sz="2000" b="1" kern="0" dirty="0">
              <a:latin typeface="+mn-lt"/>
              <a:ea typeface="+mn-ea"/>
            </a:endParaRPr>
          </a:p>
          <a:p>
            <a:pPr marL="342900" indent="-342900" fontAlgn="auto">
              <a:lnSpc>
                <a:spcPct val="90000"/>
              </a:lnSpc>
              <a:spcBef>
                <a:spcPct val="20000"/>
              </a:spcBef>
              <a:spcAft>
                <a:spcPts val="0"/>
              </a:spcAft>
              <a:buClr>
                <a:schemeClr val="tx1"/>
              </a:buClr>
              <a:buFont typeface="Wingdings" panose="05000000000000000000" pitchFamily="2" charset="2"/>
              <a:buNone/>
              <a:defRPr/>
            </a:pPr>
            <a:r>
              <a:rPr lang="en-US" altLang="zh-CN" sz="2000" b="1" kern="0" dirty="0" err="1">
                <a:latin typeface="+mn-lt"/>
                <a:ea typeface="+mn-ea"/>
              </a:rPr>
              <a:t>ρ</a:t>
            </a:r>
            <a:r>
              <a:rPr lang="en-US" altLang="zh-CN" sz="2000" b="1" kern="0" baseline="-25000" dirty="0" err="1">
                <a:latin typeface="+mn-lt"/>
                <a:ea typeface="+mn-ea"/>
              </a:rPr>
              <a:t>b</a:t>
            </a:r>
            <a:r>
              <a:rPr lang="en-US" altLang="zh-CN" sz="2000" b="1" kern="0" dirty="0">
                <a:latin typeface="Times New Roman" panose="02020603050405020304"/>
                <a:ea typeface="+mn-ea"/>
              </a:rPr>
              <a:t>—</a:t>
            </a:r>
            <a:r>
              <a:rPr lang="zh-CN" altLang="en-US" sz="2000" b="1" kern="0" dirty="0">
                <a:latin typeface="+mn-lt"/>
                <a:ea typeface="+mn-ea"/>
              </a:rPr>
              <a:t>车间内空气密度，</a:t>
            </a:r>
            <a:r>
              <a:rPr lang="en-US" altLang="zh-CN" sz="2000" b="1" kern="0" dirty="0">
                <a:latin typeface="+mn-lt"/>
                <a:ea typeface="+mn-ea"/>
              </a:rPr>
              <a:t>kg/m</a:t>
            </a:r>
            <a:r>
              <a:rPr lang="en-US" altLang="zh-CN" sz="2000" b="1" kern="0" baseline="30000" dirty="0">
                <a:latin typeface="+mn-lt"/>
                <a:ea typeface="+mn-ea"/>
              </a:rPr>
              <a:t>3</a:t>
            </a:r>
            <a:r>
              <a:rPr lang="zh-CN" altLang="en-US" sz="2000" b="1" kern="0" dirty="0">
                <a:latin typeface="+mn-lt"/>
                <a:ea typeface="+mn-ea"/>
              </a:rPr>
              <a:t>；</a:t>
            </a:r>
            <a:endParaRPr lang="zh-CN" altLang="en-US" sz="2000" b="1" kern="0" dirty="0">
              <a:latin typeface="+mn-lt"/>
              <a:ea typeface="+mn-ea"/>
            </a:endParaRPr>
          </a:p>
          <a:p>
            <a:pPr marL="342900" indent="-342900" fontAlgn="auto">
              <a:lnSpc>
                <a:spcPct val="90000"/>
              </a:lnSpc>
              <a:spcBef>
                <a:spcPct val="20000"/>
              </a:spcBef>
              <a:spcAft>
                <a:spcPts val="0"/>
              </a:spcAft>
              <a:buClr>
                <a:schemeClr val="tx1"/>
              </a:buClr>
              <a:buFont typeface="Wingdings" panose="05000000000000000000" pitchFamily="2" charset="2"/>
              <a:buNone/>
              <a:defRPr/>
            </a:pPr>
            <a:r>
              <a:rPr lang="en-US" altLang="zh-CN" sz="2000" b="1" kern="0" dirty="0">
                <a:latin typeface="+mn-lt"/>
                <a:ea typeface="+mn-ea"/>
              </a:rPr>
              <a:t>g </a:t>
            </a:r>
            <a:r>
              <a:rPr lang="en-US" altLang="zh-CN" sz="2000" b="1" kern="0" dirty="0">
                <a:latin typeface="Times New Roman" panose="02020603050405020304"/>
                <a:ea typeface="+mn-ea"/>
              </a:rPr>
              <a:t>—</a:t>
            </a:r>
            <a:r>
              <a:rPr lang="zh-CN" altLang="en-US" sz="2000" b="1" kern="0" dirty="0">
                <a:latin typeface="+mn-lt"/>
                <a:ea typeface="+mn-ea"/>
              </a:rPr>
              <a:t>重力加速度，</a:t>
            </a:r>
            <a:r>
              <a:rPr lang="en-US" altLang="zh-CN" sz="2000" b="1" kern="0" dirty="0">
                <a:latin typeface="+mn-lt"/>
                <a:ea typeface="+mn-ea"/>
              </a:rPr>
              <a:t>m/s</a:t>
            </a:r>
            <a:r>
              <a:rPr lang="en-US" altLang="zh-CN" sz="2000" b="1" kern="0" baseline="30000" dirty="0">
                <a:latin typeface="+mn-lt"/>
                <a:ea typeface="+mn-ea"/>
              </a:rPr>
              <a:t>2</a:t>
            </a:r>
            <a:r>
              <a:rPr lang="zh-CN" altLang="en-US" sz="2000" b="1" kern="0" dirty="0">
                <a:latin typeface="+mn-lt"/>
                <a:ea typeface="+mn-ea"/>
              </a:rPr>
              <a:t>。</a:t>
            </a:r>
            <a:endParaRPr lang="zh-CN" altLang="en-US" sz="2000" b="1" kern="0" dirty="0">
              <a:latin typeface="+mn-lt"/>
              <a:ea typeface="+mn-ea"/>
            </a:endParaRPr>
          </a:p>
        </p:txBody>
      </p:sp>
      <p:graphicFrame>
        <p:nvGraphicFramePr>
          <p:cNvPr id="1041" name="Object 17"/>
          <p:cNvGraphicFramePr>
            <a:graphicFrameLocks noChangeAspect="1"/>
          </p:cNvGraphicFramePr>
          <p:nvPr/>
        </p:nvGraphicFramePr>
        <p:xfrm>
          <a:off x="4800600" y="3657600"/>
          <a:ext cx="3505200" cy="665163"/>
        </p:xfrm>
        <a:graphic>
          <a:graphicData uri="http://schemas.openxmlformats.org/presentationml/2006/ole">
            <mc:AlternateContent xmlns:mc="http://schemas.openxmlformats.org/markup-compatibility/2006">
              <mc:Choice xmlns:v="urn:schemas-microsoft-com:vml" Requires="v">
                <p:oleObj spid="_x0000_s1045" name="Equation" r:id="rId8" imgW="1168400" imgH="228600" progId="Equation.3">
                  <p:embed/>
                </p:oleObj>
              </mc:Choice>
              <mc:Fallback>
                <p:oleObj name="Equation" r:id="rId8" imgW="1168400" imgH="228600" progId="Equation.3">
                  <p:embed/>
                  <p:pic>
                    <p:nvPicPr>
                      <p:cNvPr id="0" name="Picture 1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00600" y="3657600"/>
                        <a:ext cx="3505200" cy="6651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9" name="直接连接符 8"/>
          <p:cNvCxnSpPr/>
          <p:nvPr/>
        </p:nvCxnSpPr>
        <p:spPr>
          <a:xfrm>
            <a:off x="2667000" y="2362200"/>
            <a:ext cx="5562600" cy="1588"/>
          </a:xfrm>
          <a:prstGeom prst="line">
            <a:avLst/>
          </a:prstGeom>
          <a:ln>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1046"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自然通风</a:t>
            </a:r>
            <a:endParaRPr lang="zh-CN" altLang="en-US"/>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2">
                <a:lumMod val="75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latin typeface="+mn-lt"/>
                <a:ea typeface="+mn-ea"/>
              </a:rPr>
              <a:t>                      </a:t>
            </a:r>
            <a:r>
              <a:rPr lang="zh-CN" altLang="en-US" sz="2800" b="1" dirty="0">
                <a:latin typeface="+mn-lt"/>
                <a:ea typeface="+mn-ea"/>
              </a:rPr>
              <a:t> </a:t>
            </a:r>
            <a:endParaRPr lang="en-US" altLang="zh-CN" sz="2800" b="1" dirty="0">
              <a:latin typeface="+mn-lt"/>
              <a:ea typeface="+mn-ea"/>
            </a:endParaRPr>
          </a:p>
          <a:p>
            <a:pPr marL="180975" indent="-180975" fontAlgn="auto">
              <a:lnSpc>
                <a:spcPts val="3800"/>
              </a:lnSpc>
              <a:spcBef>
                <a:spcPts val="1800"/>
              </a:spcBef>
              <a:spcAft>
                <a:spcPts val="0"/>
              </a:spcAft>
              <a:defRPr/>
            </a:pPr>
            <a:r>
              <a:rPr lang="en-US" altLang="zh-CN" sz="3200" b="1" kern="0" dirty="0">
                <a:latin typeface="隶书" pitchFamily="49" charset="-122"/>
                <a:ea typeface="隶书" pitchFamily="49" charset="-122"/>
              </a:rPr>
              <a:t>    </a:t>
            </a:r>
            <a:r>
              <a:rPr lang="zh-CN" altLang="en-US" sz="3200" b="1" kern="0" dirty="0">
                <a:solidFill>
                  <a:schemeClr val="accent2">
                    <a:lumMod val="75000"/>
                  </a:schemeClr>
                </a:solidFill>
                <a:latin typeface="隶书" pitchFamily="49" charset="-122"/>
                <a:ea typeface="隶书" pitchFamily="49" charset="-122"/>
              </a:rPr>
              <a:t>风压自然通风</a:t>
            </a:r>
            <a:endParaRPr lang="zh-CN" altLang="en-US" sz="3200" b="1" kern="0" dirty="0">
              <a:solidFill>
                <a:schemeClr val="accent2">
                  <a:lumMod val="75000"/>
                </a:schemeClr>
              </a:solidFill>
              <a:latin typeface="隶书" pitchFamily="49" charset="-122"/>
              <a:ea typeface="隶书"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Rectangle 3"/>
          <p:cNvSpPr txBox="1">
            <a:spLocks noChangeArrowheads="1"/>
          </p:cNvSpPr>
          <p:nvPr/>
        </p:nvSpPr>
        <p:spPr bwMode="auto">
          <a:xfrm>
            <a:off x="5715000" y="3505200"/>
            <a:ext cx="3429000" cy="3035300"/>
          </a:xfrm>
          <a:prstGeom prst="rect">
            <a:avLst/>
          </a:prstGeom>
          <a:noFill/>
          <a:ln w="9525">
            <a:noFill/>
            <a:miter lim="800000"/>
          </a:ln>
          <a:effectLst/>
        </p:spPr>
        <p:txBody>
          <a:bodyPr/>
          <a:lstStyle/>
          <a:p>
            <a:pPr marL="342900" indent="-342900" fontAlgn="auto">
              <a:lnSpc>
                <a:spcPct val="90000"/>
              </a:lnSpc>
              <a:spcBef>
                <a:spcPct val="20000"/>
              </a:spcBef>
              <a:spcAft>
                <a:spcPts val="0"/>
              </a:spcAft>
              <a:buClr>
                <a:schemeClr val="tx1"/>
              </a:buClr>
              <a:buFont typeface="Wingdings" panose="05000000000000000000" pitchFamily="2" charset="2"/>
              <a:buNone/>
              <a:defRPr/>
            </a:pPr>
            <a:r>
              <a:rPr lang="en-US" altLang="zh-CN" sz="2400" b="1" kern="0" dirty="0">
                <a:latin typeface="+mn-lt"/>
                <a:ea typeface="+mn-ea"/>
              </a:rPr>
              <a:t>       </a:t>
            </a:r>
            <a:endParaRPr lang="en-US" altLang="zh-CN" sz="2400" b="1" kern="0" dirty="0">
              <a:latin typeface="+mn-lt"/>
              <a:ea typeface="+mn-ea"/>
            </a:endParaRPr>
          </a:p>
          <a:p>
            <a:pPr fontAlgn="auto">
              <a:lnSpc>
                <a:spcPct val="90000"/>
              </a:lnSpc>
              <a:spcBef>
                <a:spcPts val="0"/>
              </a:spcBef>
              <a:spcAft>
                <a:spcPts val="0"/>
              </a:spcAft>
              <a:buClr>
                <a:schemeClr val="tx1"/>
              </a:buClr>
              <a:buFont typeface="Wingdings" panose="05000000000000000000" pitchFamily="2" charset="2"/>
              <a:buNone/>
              <a:defRPr/>
            </a:pPr>
            <a:endParaRPr lang="en-US" altLang="zh-CN" sz="2000" b="1" i="1" dirty="0">
              <a:latin typeface="+mn-lt"/>
              <a:ea typeface="+mn-ea"/>
            </a:endParaRPr>
          </a:p>
          <a:p>
            <a:pPr fontAlgn="auto">
              <a:lnSpc>
                <a:spcPct val="90000"/>
              </a:lnSpc>
              <a:spcBef>
                <a:spcPts val="0"/>
              </a:spcBef>
              <a:spcAft>
                <a:spcPts val="0"/>
              </a:spcAft>
              <a:buClr>
                <a:schemeClr val="tx1"/>
              </a:buClr>
              <a:buFont typeface="Wingdings" panose="05000000000000000000" pitchFamily="2" charset="2"/>
              <a:buNone/>
              <a:defRPr/>
            </a:pPr>
            <a:endParaRPr lang="en-US" altLang="zh-CN" sz="2000" b="1" i="1" dirty="0">
              <a:latin typeface="+mn-lt"/>
              <a:ea typeface="+mn-ea"/>
            </a:endParaRPr>
          </a:p>
          <a:p>
            <a:pPr fontAlgn="auto">
              <a:lnSpc>
                <a:spcPct val="90000"/>
              </a:lnSpc>
              <a:spcBef>
                <a:spcPts val="0"/>
              </a:spcBef>
              <a:spcAft>
                <a:spcPts val="0"/>
              </a:spcAft>
              <a:buClr>
                <a:schemeClr val="tx1"/>
              </a:buClr>
              <a:buFont typeface="Wingdings" panose="05000000000000000000" pitchFamily="2" charset="2"/>
              <a:buNone/>
              <a:defRPr/>
            </a:pPr>
            <a:endParaRPr lang="en-US" altLang="zh-CN" sz="2000" b="1" i="1" dirty="0">
              <a:latin typeface="+mn-lt"/>
              <a:ea typeface="+mn-ea"/>
            </a:endParaRPr>
          </a:p>
          <a:p>
            <a:pPr fontAlgn="auto">
              <a:lnSpc>
                <a:spcPts val="3200"/>
              </a:lnSpc>
              <a:spcBef>
                <a:spcPts val="0"/>
              </a:spcBef>
              <a:spcAft>
                <a:spcPts val="0"/>
              </a:spcAft>
              <a:buClr>
                <a:schemeClr val="tx1"/>
              </a:buClr>
              <a:buFont typeface="Wingdings" panose="05000000000000000000" pitchFamily="2" charset="2"/>
              <a:buNone/>
              <a:defRPr/>
            </a:pPr>
            <a:r>
              <a:rPr lang="en-US" altLang="zh-CN" sz="2000" b="1" i="1" dirty="0" err="1">
                <a:latin typeface="+mn-lt"/>
                <a:ea typeface="+mn-ea"/>
              </a:rPr>
              <a:t>H</a:t>
            </a:r>
            <a:r>
              <a:rPr lang="en-US" altLang="zh-CN" sz="2000" b="1" i="1" baseline="-25000" dirty="0" err="1">
                <a:latin typeface="+mn-lt"/>
                <a:ea typeface="+mn-ea"/>
              </a:rPr>
              <a:t>d</a:t>
            </a:r>
            <a:r>
              <a:rPr lang="en-US" altLang="zh-CN" sz="2000" b="1" i="1" baseline="-25000" dirty="0">
                <a:latin typeface="+mn-lt"/>
                <a:ea typeface="+mn-ea"/>
              </a:rPr>
              <a:t> </a:t>
            </a:r>
            <a:r>
              <a:rPr lang="en-US" altLang="zh-CN" sz="2000" b="1" dirty="0">
                <a:latin typeface="Times New Roman" panose="02020603050405020304"/>
                <a:ea typeface="+mn-ea"/>
              </a:rPr>
              <a:t>— </a:t>
            </a:r>
            <a:r>
              <a:rPr lang="zh-CN" altLang="en-US" sz="2000" b="1" dirty="0">
                <a:latin typeface="+mn-lt"/>
                <a:ea typeface="+mn-ea"/>
              </a:rPr>
              <a:t>风压，</a:t>
            </a:r>
            <a:r>
              <a:rPr lang="en-US" altLang="zh-CN" sz="2000" b="1" dirty="0">
                <a:latin typeface="+mn-lt"/>
                <a:ea typeface="+mn-ea"/>
              </a:rPr>
              <a:t>Pa</a:t>
            </a:r>
            <a:r>
              <a:rPr lang="zh-CN" altLang="en-US" sz="2000" b="1" dirty="0">
                <a:latin typeface="+mn-lt"/>
                <a:ea typeface="+mn-ea"/>
              </a:rPr>
              <a:t>；</a:t>
            </a:r>
            <a:endParaRPr lang="zh-CN" altLang="en-US" sz="2000" b="1" dirty="0">
              <a:latin typeface="+mn-lt"/>
              <a:ea typeface="+mn-ea"/>
            </a:endParaRPr>
          </a:p>
          <a:p>
            <a:pPr fontAlgn="auto">
              <a:lnSpc>
                <a:spcPts val="3200"/>
              </a:lnSpc>
              <a:spcBef>
                <a:spcPts val="0"/>
              </a:spcBef>
              <a:spcAft>
                <a:spcPts val="0"/>
              </a:spcAft>
              <a:buClr>
                <a:schemeClr val="tx1"/>
              </a:buClr>
              <a:buFont typeface="Wingdings" panose="05000000000000000000" pitchFamily="2" charset="2"/>
              <a:buNone/>
              <a:defRPr/>
            </a:pPr>
            <a:r>
              <a:rPr lang="en-US" altLang="zh-CN" sz="2000" b="1" dirty="0">
                <a:latin typeface="+mn-lt"/>
                <a:ea typeface="+mn-ea"/>
              </a:rPr>
              <a:t>ρ  </a:t>
            </a:r>
            <a:r>
              <a:rPr lang="en-US" altLang="zh-CN" sz="2000" b="1" dirty="0">
                <a:latin typeface="Times New Roman" panose="02020603050405020304"/>
                <a:ea typeface="+mn-ea"/>
              </a:rPr>
              <a:t>— </a:t>
            </a:r>
            <a:r>
              <a:rPr lang="zh-CN" altLang="en-US" sz="2000" b="1" dirty="0">
                <a:latin typeface="+mn-lt"/>
                <a:ea typeface="+mn-ea"/>
              </a:rPr>
              <a:t>空气密度，</a:t>
            </a:r>
            <a:r>
              <a:rPr lang="en-US" altLang="zh-CN" sz="2000" b="1" dirty="0">
                <a:latin typeface="+mn-lt"/>
                <a:ea typeface="+mn-ea"/>
              </a:rPr>
              <a:t>kg/m</a:t>
            </a:r>
            <a:r>
              <a:rPr lang="en-US" altLang="zh-CN" sz="2000" b="1" baseline="30000" dirty="0">
                <a:latin typeface="+mn-lt"/>
                <a:ea typeface="+mn-ea"/>
              </a:rPr>
              <a:t>3</a:t>
            </a:r>
            <a:r>
              <a:rPr lang="zh-CN" altLang="en-US" sz="2000" b="1" dirty="0">
                <a:latin typeface="+mn-lt"/>
                <a:ea typeface="+mn-ea"/>
              </a:rPr>
              <a:t>；</a:t>
            </a:r>
            <a:endParaRPr lang="zh-CN" altLang="en-US" sz="2000" b="1" dirty="0">
              <a:latin typeface="+mn-lt"/>
              <a:ea typeface="+mn-ea"/>
            </a:endParaRPr>
          </a:p>
          <a:p>
            <a:pPr fontAlgn="auto">
              <a:lnSpc>
                <a:spcPts val="3200"/>
              </a:lnSpc>
              <a:spcBef>
                <a:spcPts val="0"/>
              </a:spcBef>
              <a:spcAft>
                <a:spcPts val="0"/>
              </a:spcAft>
              <a:buClr>
                <a:schemeClr val="tx1"/>
              </a:buClr>
              <a:buFont typeface="Wingdings" panose="05000000000000000000" pitchFamily="2" charset="2"/>
              <a:buNone/>
              <a:defRPr/>
            </a:pPr>
            <a:r>
              <a:rPr lang="en-US" altLang="zh-CN" sz="2000" b="1" dirty="0">
                <a:latin typeface="+mn-lt"/>
                <a:ea typeface="+mn-ea"/>
              </a:rPr>
              <a:t>v  </a:t>
            </a:r>
            <a:r>
              <a:rPr lang="en-US" altLang="zh-CN" sz="2000" b="1" dirty="0">
                <a:latin typeface="Times New Roman" panose="02020603050405020304"/>
                <a:ea typeface="+mn-ea"/>
              </a:rPr>
              <a:t>— </a:t>
            </a:r>
            <a:r>
              <a:rPr lang="zh-CN" altLang="en-US" sz="2000" b="1" dirty="0">
                <a:latin typeface="+mn-lt"/>
                <a:ea typeface="+mn-ea"/>
              </a:rPr>
              <a:t>风速，</a:t>
            </a:r>
            <a:r>
              <a:rPr lang="en-US" altLang="zh-CN" sz="2000" b="1" dirty="0">
                <a:latin typeface="+mn-lt"/>
                <a:ea typeface="+mn-ea"/>
              </a:rPr>
              <a:t>m/s</a:t>
            </a:r>
            <a:r>
              <a:rPr lang="zh-CN" altLang="en-US" sz="2000" b="1" dirty="0">
                <a:latin typeface="+mn-lt"/>
                <a:ea typeface="+mn-ea"/>
              </a:rPr>
              <a:t>；</a:t>
            </a:r>
            <a:endParaRPr lang="zh-CN" altLang="en-US" sz="2000" b="1" dirty="0">
              <a:latin typeface="+mn-lt"/>
              <a:ea typeface="+mn-ea"/>
            </a:endParaRPr>
          </a:p>
          <a:p>
            <a:pPr fontAlgn="auto">
              <a:lnSpc>
                <a:spcPts val="3200"/>
              </a:lnSpc>
              <a:spcBef>
                <a:spcPts val="0"/>
              </a:spcBef>
              <a:spcAft>
                <a:spcPts val="0"/>
              </a:spcAft>
              <a:buClr>
                <a:schemeClr val="tx1"/>
              </a:buClr>
              <a:buFont typeface="Wingdings" panose="05000000000000000000" pitchFamily="2" charset="2"/>
              <a:buNone/>
              <a:defRPr/>
            </a:pPr>
            <a:r>
              <a:rPr lang="en-US" altLang="zh-CN" sz="2000" b="1" dirty="0">
                <a:latin typeface="+mn-lt"/>
                <a:ea typeface="+mn-ea"/>
              </a:rPr>
              <a:t>k  </a:t>
            </a:r>
            <a:r>
              <a:rPr lang="en-US" altLang="zh-CN" sz="2000" b="1" dirty="0">
                <a:latin typeface="Times New Roman" panose="02020603050405020304"/>
                <a:ea typeface="+mn-ea"/>
              </a:rPr>
              <a:t>— </a:t>
            </a:r>
            <a:r>
              <a:rPr lang="zh-CN" altLang="en-US" sz="2000" b="1" dirty="0">
                <a:latin typeface="+mn-lt"/>
                <a:ea typeface="+mn-ea"/>
              </a:rPr>
              <a:t>风压系数，</a:t>
            </a:r>
            <a:r>
              <a:rPr lang="en-US" altLang="zh-CN" sz="2000" b="1" dirty="0">
                <a:latin typeface="+mn-lt"/>
                <a:ea typeface="+mn-ea"/>
              </a:rPr>
              <a:t>1~2</a:t>
            </a:r>
            <a:endParaRPr lang="en-US" altLang="zh-CN" sz="2000" b="1" kern="0" dirty="0">
              <a:latin typeface="+mn-lt"/>
              <a:ea typeface="+mn-ea"/>
            </a:endParaRPr>
          </a:p>
        </p:txBody>
      </p:sp>
      <p:graphicFrame>
        <p:nvGraphicFramePr>
          <p:cNvPr id="2064" name="Object 16"/>
          <p:cNvGraphicFramePr>
            <a:graphicFrameLocks noChangeAspect="1"/>
          </p:cNvGraphicFramePr>
          <p:nvPr/>
        </p:nvGraphicFramePr>
        <p:xfrm>
          <a:off x="533400" y="3429000"/>
          <a:ext cx="4821238" cy="2286000"/>
        </p:xfrm>
        <a:graphic>
          <a:graphicData uri="http://schemas.openxmlformats.org/presentationml/2006/ole">
            <mc:AlternateContent xmlns:mc="http://schemas.openxmlformats.org/markup-compatibility/2006">
              <mc:Choice xmlns:v="urn:schemas-microsoft-com:vml" Requires="v">
                <p:oleObj spid="_x0000_s2068" name="" r:id="rId6" imgW="5930900" imgH="2552700" progId="">
                  <p:embed/>
                </p:oleObj>
              </mc:Choice>
              <mc:Fallback>
                <p:oleObj name="" r:id="rId6" imgW="5930900" imgH="2552700" progId="">
                  <p:embed/>
                  <p:pic>
                    <p:nvPicPr>
                      <p:cNvPr id="0" name="Picture 1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3400" y="3429000"/>
                        <a:ext cx="4821238" cy="2286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65" name="Object 17"/>
          <p:cNvGraphicFramePr>
            <a:graphicFrameLocks noChangeAspect="1"/>
          </p:cNvGraphicFramePr>
          <p:nvPr/>
        </p:nvGraphicFramePr>
        <p:xfrm>
          <a:off x="6137275" y="3505200"/>
          <a:ext cx="1646238" cy="915988"/>
        </p:xfrm>
        <a:graphic>
          <a:graphicData uri="http://schemas.openxmlformats.org/presentationml/2006/ole">
            <mc:AlternateContent xmlns:mc="http://schemas.openxmlformats.org/markup-compatibility/2006">
              <mc:Choice xmlns:v="urn:schemas-microsoft-com:vml" Requires="v">
                <p:oleObj spid="_x0000_s2069" name="公式" r:id="rId8" imgW="749300" imgH="419100" progId="Equation.3">
                  <p:embed/>
                </p:oleObj>
              </mc:Choice>
              <mc:Fallback>
                <p:oleObj name="公式" r:id="rId8" imgW="749300" imgH="419100" progId="Equation.3">
                  <p:embed/>
                  <p:pic>
                    <p:nvPicPr>
                      <p:cNvPr id="0" name="Picture 1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137275" y="3505200"/>
                        <a:ext cx="1646238" cy="915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自然通风</a:t>
            </a:r>
            <a:endParaRPr lang="zh-CN" altLang="en-US"/>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6"/>
          <p:cNvSpPr>
            <a:spLocks noGrp="1" noChangeArrowheads="1"/>
          </p:cNvSpPr>
          <p:nvPr>
            <p:ph type="sldNum" sz="quarter" idx="4294967295"/>
          </p:nvPr>
        </p:nvSpPr>
        <p:spPr bwMode="auto">
          <a:xfrm>
            <a:off x="6553200" y="6245225"/>
            <a:ext cx="2133600" cy="476250"/>
          </a:xfrm>
          <a:prstGeom prst="rect">
            <a:avLst/>
          </a:prstGeom>
          <a:noFill/>
          <a:ln>
            <a:miter lim="800000"/>
          </a:ln>
        </p:spPr>
        <p:txBody>
          <a:bodyPr/>
          <a:lstStyle/>
          <a:p>
            <a:fld id="{44F5928E-28E3-4384-9F3F-7272636618DB}" type="slidenum">
              <a:rPr lang="en-US" altLang="zh-CN">
                <a:latin typeface="Calibri" panose="020F0502020204030204" pitchFamily="34" charset="0"/>
              </a:rPr>
            </a:fld>
            <a:endParaRPr lang="en-US" altLang="zh-CN">
              <a:latin typeface="Calibri" panose="020F0502020204030204" pitchFamily="34" charset="0"/>
            </a:endParaRPr>
          </a:p>
        </p:txBody>
      </p:sp>
      <p:sp>
        <p:nvSpPr>
          <p:cNvPr id="20482" name="Rectangle 2"/>
          <p:cNvSpPr>
            <a:spLocks noGrp="1" noChangeArrowheads="1"/>
          </p:cNvSpPr>
          <p:nvPr>
            <p:ph type="title"/>
          </p:nvPr>
        </p:nvSpPr>
        <p:spPr/>
        <p:txBody>
          <a:bodyPr/>
          <a:lstStyle/>
          <a:p>
            <a:r>
              <a:rPr lang="zh-CN" altLang="en-US"/>
              <a:t>培训达到目标</a:t>
            </a:r>
            <a:endParaRPr lang="zh-CN" altLang="en-US"/>
          </a:p>
        </p:txBody>
      </p:sp>
      <p:sp>
        <p:nvSpPr>
          <p:cNvPr id="20483" name="Rectangle 3"/>
          <p:cNvSpPr>
            <a:spLocks noGrp="1" noChangeArrowheads="1"/>
          </p:cNvSpPr>
          <p:nvPr>
            <p:ph type="body" idx="1"/>
          </p:nvPr>
        </p:nvSpPr>
        <p:spPr>
          <a:xfrm>
            <a:off x="457200" y="1752600"/>
            <a:ext cx="8229600" cy="4525963"/>
          </a:xfrm>
        </p:spPr>
        <p:txBody>
          <a:bodyPr/>
          <a:lstStyle/>
          <a:p>
            <a:pPr marL="0" indent="361950">
              <a:lnSpc>
                <a:spcPts val="4500"/>
              </a:lnSpc>
              <a:buFontTx/>
              <a:buNone/>
            </a:pPr>
            <a:r>
              <a:rPr lang="en-US" altLang="zh-CN">
                <a:solidFill>
                  <a:srgbClr val="00B050"/>
                </a:solidFill>
              </a:rPr>
              <a:t>✎ </a:t>
            </a:r>
            <a:r>
              <a:rPr lang="zh-CN" altLang="en-US">
                <a:latin typeface="微软雅黑" panose="020B0503020204020204" pitchFamily="34" charset="-122"/>
                <a:ea typeface="微软雅黑" panose="020B0503020204020204" pitchFamily="34" charset="-122"/>
              </a:rPr>
              <a:t>了解职业病防护设施（措施）的主要内容；</a:t>
            </a:r>
            <a:endParaRPr lang="zh-CN" altLang="en-US">
              <a:latin typeface="微软雅黑" panose="020B0503020204020204" pitchFamily="34" charset="-122"/>
              <a:ea typeface="微软雅黑" panose="020B0503020204020204" pitchFamily="34" charset="-122"/>
            </a:endParaRPr>
          </a:p>
          <a:p>
            <a:pPr marL="0" indent="361950">
              <a:lnSpc>
                <a:spcPts val="4500"/>
              </a:lnSpc>
              <a:spcBef>
                <a:spcPts val="1500"/>
              </a:spcBef>
              <a:buFontTx/>
              <a:buNone/>
            </a:pPr>
            <a:r>
              <a:rPr lang="en-US" altLang="zh-CN">
                <a:latin typeface="微软雅黑" panose="020B0503020204020204" pitchFamily="34" charset="-122"/>
                <a:ea typeface="微软雅黑" panose="020B0503020204020204" pitchFamily="34" charset="-122"/>
              </a:rPr>
              <a:t> </a:t>
            </a:r>
            <a:r>
              <a:rPr lang="en-US" altLang="zh-CN">
                <a:solidFill>
                  <a:srgbClr val="C00000"/>
                </a:solidFill>
                <a:latin typeface="华文彩云"/>
                <a:ea typeface="华文彩云"/>
                <a:cs typeface="华文彩云"/>
              </a:rPr>
              <a:t>☞ </a:t>
            </a:r>
            <a:r>
              <a:rPr lang="zh-CN" altLang="en-US">
                <a:latin typeface="微软雅黑" panose="020B0503020204020204" pitchFamily="34" charset="-122"/>
                <a:ea typeface="微软雅黑" panose="020B0503020204020204" pitchFamily="34" charset="-122"/>
              </a:rPr>
              <a:t>掌握职业病防护措施选择、设计和评价的基本原则。</a:t>
            </a:r>
            <a:endParaRPr lang="zh-CN" altLang="en-US">
              <a:latin typeface="隶书"/>
              <a:ea typeface="隶书"/>
              <a:cs typeface="隶书"/>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2">
                <a:lumMod val="75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solidFill>
                  <a:srgbClr val="000099"/>
                </a:solidFill>
                <a:latin typeface="黑体" panose="02010609060101010101" pitchFamily="49" charset="-122"/>
                <a:ea typeface="黑体" panose="02010609060101010101" pitchFamily="49" charset="-122"/>
              </a:rPr>
              <a:t>                      </a:t>
            </a:r>
            <a:r>
              <a:rPr lang="zh-CN" altLang="en-US" sz="2800" b="1" dirty="0">
                <a:solidFill>
                  <a:srgbClr val="000099"/>
                </a:solidFill>
                <a:latin typeface="黑体" panose="02010609060101010101" pitchFamily="49" charset="-122"/>
                <a:ea typeface="黑体" panose="02010609060101010101" pitchFamily="49" charset="-122"/>
              </a:rPr>
              <a:t> </a:t>
            </a:r>
            <a:endParaRPr lang="en-US" altLang="zh-CN" sz="2800" b="1" dirty="0">
              <a:solidFill>
                <a:srgbClr val="000099"/>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b="1" kern="0" dirty="0">
                <a:solidFill>
                  <a:srgbClr val="000099"/>
                </a:solidFill>
                <a:latin typeface="黑体" panose="02010609060101010101" pitchFamily="49" charset="-122"/>
                <a:ea typeface="黑体" panose="02010609060101010101" pitchFamily="49" charset="-122"/>
              </a:rPr>
              <a:t>     </a:t>
            </a:r>
            <a:r>
              <a:rPr lang="zh-CN" altLang="en-US" sz="3200" b="1" kern="0" dirty="0">
                <a:solidFill>
                  <a:srgbClr val="000099"/>
                </a:solidFill>
                <a:latin typeface="黑体" panose="02010609060101010101" pitchFamily="49" charset="-122"/>
                <a:ea typeface="黑体" panose="02010609060101010101" pitchFamily="49" charset="-122"/>
              </a:rPr>
              <a:t>实际上自然通风中，热压和风压是同时起作用的。热压作用变化较小，风压作用变化较大。</a:t>
            </a:r>
            <a:endParaRPr lang="en-US" altLang="zh-CN" sz="3200" b="1" kern="0" dirty="0">
              <a:solidFill>
                <a:srgbClr val="000099"/>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en-US" altLang="zh-CN" sz="3200" b="1" kern="0" dirty="0">
                <a:solidFill>
                  <a:srgbClr val="000099"/>
                </a:solidFill>
                <a:latin typeface="黑体" panose="02010609060101010101" pitchFamily="49" charset="-122"/>
                <a:ea typeface="黑体" panose="02010609060101010101" pitchFamily="49" charset="-122"/>
              </a:rPr>
              <a:t>     </a:t>
            </a:r>
            <a:r>
              <a:rPr lang="zh-CN" altLang="en-US" sz="3200" b="1" kern="0" dirty="0">
                <a:solidFill>
                  <a:srgbClr val="000099"/>
                </a:solidFill>
                <a:latin typeface="黑体" panose="02010609060101010101" pitchFamily="49" charset="-122"/>
                <a:ea typeface="黑体" panose="02010609060101010101" pitchFamily="49" charset="-122"/>
              </a:rPr>
              <a:t>在实际设计和评价时，还应考虑到建设项目当地不同季节的主导风向。</a:t>
            </a:r>
            <a:endParaRPr lang="zh-CN" altLang="en-US" sz="3200" b="1" kern="0" dirty="0">
              <a:solidFill>
                <a:srgbClr val="000099"/>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68611"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自然通风</a:t>
            </a:r>
            <a:endParaRPr lang="zh-CN" altLang="en-US"/>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2">
                <a:lumMod val="75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solidFill>
                  <a:srgbClr val="000099"/>
                </a:solidFill>
                <a:latin typeface="黑体" panose="02010609060101010101" pitchFamily="49" charset="-122"/>
                <a:ea typeface="黑体" panose="02010609060101010101" pitchFamily="49" charset="-122"/>
              </a:rPr>
              <a:t>           </a:t>
            </a:r>
            <a:r>
              <a:rPr lang="zh-CN" altLang="en-US" sz="2600" b="1" kern="0" dirty="0">
                <a:solidFill>
                  <a:srgbClr val="000099"/>
                </a:solidFill>
                <a:latin typeface="黑体" panose="02010609060101010101" pitchFamily="49" charset="-122"/>
                <a:ea typeface="黑体" panose="02010609060101010101" pitchFamily="49" charset="-122"/>
              </a:rPr>
              <a:t>车间朝向布置应考虑不同季节的主导风向。</a:t>
            </a:r>
            <a:endParaRPr lang="en-US" altLang="zh-CN" sz="2600" b="1" kern="0" dirty="0">
              <a:solidFill>
                <a:srgbClr val="000099"/>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400" b="1" kern="0" dirty="0">
                <a:solidFill>
                  <a:srgbClr val="C00000"/>
                </a:solidFill>
                <a:latin typeface="隶书" pitchFamily="49" charset="-122"/>
                <a:ea typeface="隶书" pitchFamily="49" charset="-122"/>
              </a:rPr>
              <a:t>厂房总平面布置要求：</a:t>
            </a:r>
            <a:endParaRPr lang="en-US" altLang="zh-CN" sz="2400" b="1" kern="0" dirty="0">
              <a:solidFill>
                <a:srgbClr val="C00000"/>
              </a:solidFill>
              <a:latin typeface="隶书" pitchFamily="49" charset="-122"/>
              <a:ea typeface="隶书" pitchFamily="49" charset="-122"/>
            </a:endParaRPr>
          </a:p>
          <a:p>
            <a:pPr marL="447675" indent="-361950" fontAlgn="auto">
              <a:lnSpc>
                <a:spcPts val="3800"/>
              </a:lnSpc>
              <a:spcBef>
                <a:spcPts val="1800"/>
              </a:spcBef>
              <a:spcAft>
                <a:spcPts val="0"/>
              </a:spcAft>
              <a:defRPr/>
            </a:pPr>
            <a:r>
              <a:rPr lang="zh-CN" altLang="en-US" sz="2600" b="1" kern="0" dirty="0">
                <a:solidFill>
                  <a:srgbClr val="000099"/>
                </a:solidFill>
                <a:latin typeface="黑体" panose="02010609060101010101" pitchFamily="49" charset="-122"/>
                <a:ea typeface="黑体" panose="02010609060101010101" pitchFamily="49" charset="-122"/>
              </a:rPr>
              <a:t>❀厂房主要进风面与夏季主导风向的角度不宜小于</a:t>
            </a:r>
            <a:r>
              <a:rPr lang="en-US" altLang="zh-CN" sz="2600" b="1" kern="0" dirty="0">
                <a:solidFill>
                  <a:srgbClr val="000099"/>
                </a:solidFill>
                <a:latin typeface="黑体" panose="02010609060101010101" pitchFamily="49" charset="-122"/>
                <a:ea typeface="黑体" panose="02010609060101010101" pitchFamily="49" charset="-122"/>
              </a:rPr>
              <a:t>45°</a:t>
            </a:r>
            <a:r>
              <a:rPr lang="zh-CN" altLang="en-US" sz="2600" b="1" kern="0" dirty="0">
                <a:solidFill>
                  <a:srgbClr val="000099"/>
                </a:solidFill>
                <a:latin typeface="黑体" panose="02010609060101010101" pitchFamily="49" charset="-122"/>
                <a:ea typeface="黑体" panose="02010609060101010101" pitchFamily="49" charset="-122"/>
              </a:rPr>
              <a:t>，一般是</a:t>
            </a:r>
            <a:r>
              <a:rPr lang="en-US" altLang="zh-CN" sz="2600" b="1" kern="0" dirty="0">
                <a:solidFill>
                  <a:srgbClr val="000099"/>
                </a:solidFill>
                <a:latin typeface="黑体" panose="02010609060101010101" pitchFamily="49" charset="-122"/>
                <a:ea typeface="黑体" panose="02010609060101010101" pitchFamily="49" charset="-122"/>
              </a:rPr>
              <a:t>60°</a:t>
            </a:r>
            <a:r>
              <a:rPr lang="zh-CN" altLang="en-US" sz="2600" b="1" kern="0" dirty="0">
                <a:solidFill>
                  <a:srgbClr val="000099"/>
                </a:solidFill>
                <a:latin typeface="黑体" panose="02010609060101010101" pitchFamily="49" charset="-122"/>
                <a:ea typeface="黑体" panose="02010609060101010101" pitchFamily="49" charset="-122"/>
              </a:rPr>
              <a:t>～</a:t>
            </a:r>
            <a:r>
              <a:rPr lang="en-US" altLang="zh-CN" sz="2600" b="1" kern="0" dirty="0">
                <a:solidFill>
                  <a:srgbClr val="000099"/>
                </a:solidFill>
                <a:latin typeface="黑体" panose="02010609060101010101" pitchFamily="49" charset="-122"/>
                <a:ea typeface="黑体" panose="02010609060101010101" pitchFamily="49" charset="-122"/>
              </a:rPr>
              <a:t>90 °</a:t>
            </a:r>
            <a:r>
              <a:rPr lang="zh-CN" altLang="en-US" sz="2600" b="1" kern="0" dirty="0">
                <a:solidFill>
                  <a:srgbClr val="000099"/>
                </a:solidFill>
                <a:latin typeface="黑体" panose="02010609060101010101" pitchFamily="49" charset="-122"/>
                <a:ea typeface="黑体" panose="02010609060101010101" pitchFamily="49" charset="-122"/>
              </a:rPr>
              <a:t>。</a:t>
            </a:r>
            <a:endParaRPr lang="en-US" altLang="zh-CN" sz="2600" b="1" kern="0" dirty="0">
              <a:solidFill>
                <a:srgbClr val="000099"/>
              </a:solidFill>
              <a:latin typeface="黑体" panose="02010609060101010101" pitchFamily="49" charset="-122"/>
              <a:ea typeface="黑体" panose="02010609060101010101" pitchFamily="49" charset="-122"/>
            </a:endParaRPr>
          </a:p>
          <a:p>
            <a:pPr marL="85725" fontAlgn="auto">
              <a:lnSpc>
                <a:spcPts val="3800"/>
              </a:lnSpc>
              <a:spcBef>
                <a:spcPts val="1800"/>
              </a:spcBef>
              <a:spcAft>
                <a:spcPts val="0"/>
              </a:spcAft>
              <a:defRPr/>
            </a:pPr>
            <a:r>
              <a:rPr lang="zh-CN" altLang="en-US" sz="2600" b="1" kern="0" dirty="0">
                <a:solidFill>
                  <a:srgbClr val="000099"/>
                </a:solidFill>
                <a:latin typeface="黑体" panose="02010609060101010101" pitchFamily="49" charset="-122"/>
                <a:ea typeface="黑体" panose="02010609060101010101" pitchFamily="49" charset="-122"/>
              </a:rPr>
              <a:t>❀建筑物迎风面正压区和背风面负压区应延伸一定距离。</a:t>
            </a:r>
            <a:endParaRPr lang="en-US" altLang="zh-CN" sz="2600" b="1" kern="0" dirty="0">
              <a:solidFill>
                <a:srgbClr val="000099"/>
              </a:solidFill>
              <a:latin typeface="黑体" panose="02010609060101010101" pitchFamily="49" charset="-122"/>
              <a:ea typeface="黑体" panose="02010609060101010101" pitchFamily="49" charset="-122"/>
            </a:endParaRPr>
          </a:p>
          <a:p>
            <a:pPr marL="447675" indent="-361950" fontAlgn="auto">
              <a:lnSpc>
                <a:spcPts val="3800"/>
              </a:lnSpc>
              <a:spcBef>
                <a:spcPts val="1800"/>
              </a:spcBef>
              <a:spcAft>
                <a:spcPts val="0"/>
              </a:spcAft>
              <a:defRPr/>
            </a:pPr>
            <a:r>
              <a:rPr lang="zh-CN" altLang="en-US" sz="2600" b="1" kern="0" dirty="0">
                <a:solidFill>
                  <a:srgbClr val="000099"/>
                </a:solidFill>
                <a:latin typeface="黑体" panose="02010609060101010101" pitchFamily="49" charset="-122"/>
                <a:ea typeface="黑体" panose="02010609060101010101" pitchFamily="49" charset="-122"/>
              </a:rPr>
              <a:t>❀毒性较大的化学物车间应布置在有毒性较小化学物车间的下风侧。</a:t>
            </a:r>
            <a:endParaRPr lang="zh-CN" altLang="en-US" sz="2600" b="1" kern="0" dirty="0">
              <a:solidFill>
                <a:srgbClr val="000099"/>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cxnSp>
        <p:nvCxnSpPr>
          <p:cNvPr id="7" name="直接连接符 6"/>
          <p:cNvCxnSpPr/>
          <p:nvPr/>
        </p:nvCxnSpPr>
        <p:spPr>
          <a:xfrm>
            <a:off x="2667000" y="2362200"/>
            <a:ext cx="5943600" cy="1588"/>
          </a:xfrm>
          <a:prstGeom prst="line">
            <a:avLst/>
          </a:prstGeom>
          <a:ln>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69636"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自然通风</a:t>
            </a:r>
            <a:endParaRPr lang="zh-CN" altLang="en-US"/>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2">
                <a:lumMod val="75000"/>
              </a:schemeClr>
            </a:solidFill>
            <a:miter lim="800000"/>
          </a:ln>
          <a:effectLst/>
        </p:spPr>
        <p:txBody>
          <a:bodyPr/>
          <a:lstStyle/>
          <a:p>
            <a:pPr marL="180975" indent="-180975" fontAlgn="auto">
              <a:lnSpc>
                <a:spcPts val="3800"/>
              </a:lnSpc>
              <a:spcBef>
                <a:spcPts val="1800"/>
              </a:spcBef>
              <a:spcAft>
                <a:spcPts val="0"/>
              </a:spcAft>
              <a:defRPr/>
            </a:pPr>
            <a:r>
              <a:rPr lang="en-US" altLang="zh-CN" sz="2800" b="1" dirty="0">
                <a:solidFill>
                  <a:srgbClr val="000099"/>
                </a:solidFill>
                <a:latin typeface="黑体" panose="02010609060101010101" pitchFamily="49" charset="-122"/>
                <a:ea typeface="黑体" panose="02010609060101010101" pitchFamily="49" charset="-122"/>
              </a:rPr>
              <a:t>           </a:t>
            </a:r>
            <a:r>
              <a:rPr lang="zh-CN" altLang="en-US" sz="2600" b="1" kern="0" dirty="0">
                <a:solidFill>
                  <a:srgbClr val="000099"/>
                </a:solidFill>
                <a:latin typeface="黑体" panose="02010609060101010101" pitchFamily="49" charset="-122"/>
                <a:ea typeface="黑体" panose="02010609060101010101" pitchFamily="49" charset="-122"/>
              </a:rPr>
              <a:t>车间朝向布置应考虑不同季节的主导风向。</a:t>
            </a:r>
            <a:endParaRPr lang="en-US" altLang="zh-CN" sz="2600" b="1" kern="0" dirty="0">
              <a:solidFill>
                <a:srgbClr val="000099"/>
              </a:solidFill>
              <a:latin typeface="黑体" panose="02010609060101010101" pitchFamily="49" charset="-122"/>
              <a:ea typeface="黑体" panose="02010609060101010101" pitchFamily="49" charset="-122"/>
            </a:endParaRPr>
          </a:p>
          <a:p>
            <a:pPr marL="180975" indent="-180975" fontAlgn="auto">
              <a:lnSpc>
                <a:spcPts val="3800"/>
              </a:lnSpc>
              <a:spcBef>
                <a:spcPts val="1800"/>
              </a:spcBef>
              <a:spcAft>
                <a:spcPts val="0"/>
              </a:spcAft>
              <a:defRPr/>
            </a:pPr>
            <a:r>
              <a:rPr lang="zh-CN" altLang="en-US" sz="2400" b="1" kern="0" dirty="0">
                <a:solidFill>
                  <a:srgbClr val="C00000"/>
                </a:solidFill>
                <a:latin typeface="隶书" pitchFamily="49" charset="-122"/>
                <a:ea typeface="隶书" pitchFamily="49" charset="-122"/>
              </a:rPr>
              <a:t>工艺布置要求：</a:t>
            </a:r>
            <a:endParaRPr lang="en-US" altLang="zh-CN" sz="2400" b="1" kern="0" dirty="0">
              <a:solidFill>
                <a:srgbClr val="C00000"/>
              </a:solidFill>
              <a:latin typeface="隶书" pitchFamily="49" charset="-122"/>
              <a:ea typeface="隶书" pitchFamily="49" charset="-122"/>
            </a:endParaRPr>
          </a:p>
          <a:p>
            <a:pPr marL="447675" indent="-361950" fontAlgn="auto">
              <a:lnSpc>
                <a:spcPts val="3800"/>
              </a:lnSpc>
              <a:spcBef>
                <a:spcPts val="1800"/>
              </a:spcBef>
              <a:spcAft>
                <a:spcPts val="0"/>
              </a:spcAft>
              <a:defRPr/>
            </a:pPr>
            <a:r>
              <a:rPr lang="zh-CN" altLang="en-US" sz="2600" b="1" kern="0" dirty="0">
                <a:solidFill>
                  <a:srgbClr val="000099"/>
                </a:solidFill>
                <a:latin typeface="黑体" panose="02010609060101010101" pitchFamily="49" charset="-122"/>
                <a:ea typeface="黑体" panose="02010609060101010101" pitchFamily="49" charset="-122"/>
              </a:rPr>
              <a:t>❀工作地点尽可能布置在靠外墙一侧。</a:t>
            </a:r>
            <a:endParaRPr lang="en-US" altLang="zh-CN" sz="2600" b="1" kern="0" dirty="0">
              <a:solidFill>
                <a:srgbClr val="000099"/>
              </a:solidFill>
              <a:latin typeface="黑体" panose="02010609060101010101" pitchFamily="49" charset="-122"/>
              <a:ea typeface="黑体" panose="02010609060101010101" pitchFamily="49" charset="-122"/>
            </a:endParaRPr>
          </a:p>
          <a:p>
            <a:pPr marL="85725" fontAlgn="auto">
              <a:lnSpc>
                <a:spcPts val="3800"/>
              </a:lnSpc>
              <a:spcBef>
                <a:spcPts val="1800"/>
              </a:spcBef>
              <a:spcAft>
                <a:spcPts val="0"/>
              </a:spcAft>
              <a:defRPr/>
            </a:pPr>
            <a:r>
              <a:rPr lang="zh-CN" altLang="en-US" sz="2600" b="1" kern="0" dirty="0">
                <a:solidFill>
                  <a:srgbClr val="000099"/>
                </a:solidFill>
                <a:latin typeface="黑体" panose="02010609060101010101" pitchFamily="49" charset="-122"/>
                <a:ea typeface="黑体" panose="02010609060101010101" pitchFamily="49" charset="-122"/>
              </a:rPr>
              <a:t>❀热源和毒物逸散应尽量在天窗的下面。</a:t>
            </a:r>
            <a:endParaRPr lang="en-US" altLang="zh-CN" sz="2600" b="1" kern="0" dirty="0">
              <a:solidFill>
                <a:srgbClr val="000099"/>
              </a:solidFill>
              <a:latin typeface="黑体" panose="02010609060101010101" pitchFamily="49" charset="-122"/>
              <a:ea typeface="黑体" panose="02010609060101010101" pitchFamily="49" charset="-122"/>
            </a:endParaRPr>
          </a:p>
          <a:p>
            <a:pPr marL="447675" indent="-361950" fontAlgn="auto">
              <a:lnSpc>
                <a:spcPts val="3800"/>
              </a:lnSpc>
              <a:spcBef>
                <a:spcPts val="1800"/>
              </a:spcBef>
              <a:spcAft>
                <a:spcPts val="0"/>
              </a:spcAft>
              <a:defRPr/>
            </a:pPr>
            <a:r>
              <a:rPr lang="zh-CN" altLang="en-US" sz="2600" b="1" kern="0" dirty="0">
                <a:solidFill>
                  <a:srgbClr val="000099"/>
                </a:solidFill>
                <a:latin typeface="黑体" panose="02010609060101010101" pitchFamily="49" charset="-122"/>
                <a:ea typeface="黑体" panose="02010609060101010101" pitchFamily="49" charset="-122"/>
              </a:rPr>
              <a:t>❀利用穿堂风时，应将逸散源布置在夏季主导风向的下风侧。</a:t>
            </a:r>
            <a:endParaRPr lang="zh-CN" altLang="en-US" sz="2600" b="1" kern="0" dirty="0">
              <a:solidFill>
                <a:srgbClr val="000099"/>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cxnSp>
        <p:nvCxnSpPr>
          <p:cNvPr id="7" name="直接连接符 6"/>
          <p:cNvCxnSpPr/>
          <p:nvPr/>
        </p:nvCxnSpPr>
        <p:spPr>
          <a:xfrm>
            <a:off x="2667000" y="2362200"/>
            <a:ext cx="5943600" cy="1588"/>
          </a:xfrm>
          <a:prstGeom prst="line">
            <a:avLst/>
          </a:prstGeom>
          <a:ln>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70660"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自然通风</a:t>
            </a:r>
            <a:endParaRPr lang="zh-CN" altLang="en-US"/>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647825"/>
            <a:ext cx="8229600" cy="4648200"/>
          </a:xfrm>
          <a:prstGeom prst="rect">
            <a:avLst/>
          </a:prstGeom>
          <a:noFill/>
          <a:ln w="9525">
            <a:solidFill>
              <a:srgbClr val="0070C0"/>
            </a:solidFill>
            <a:miter lim="800000"/>
          </a:ln>
          <a:effectLst/>
        </p:spPr>
        <p:txBody>
          <a:bodyPr/>
          <a:lstStyle/>
          <a:p>
            <a:pPr marL="180975" indent="-180975" fontAlgn="auto">
              <a:lnSpc>
                <a:spcPts val="3800"/>
              </a:lnSpc>
              <a:spcBef>
                <a:spcPts val="1800"/>
              </a:spcBef>
              <a:spcAft>
                <a:spcPts val="0"/>
              </a:spcAft>
              <a:defRPr/>
            </a:pPr>
            <a:r>
              <a:rPr lang="en-US" altLang="zh-CN" sz="2800" dirty="0">
                <a:latin typeface="+mn-lt"/>
                <a:ea typeface="+mn-ea"/>
              </a:rPr>
              <a:t>                   </a:t>
            </a:r>
            <a:r>
              <a:rPr lang="en-US" altLang="zh-CN" sz="2600" dirty="0">
                <a:latin typeface="+mn-ea"/>
                <a:ea typeface="+mn-ea"/>
              </a:rPr>
              <a:t> </a:t>
            </a:r>
            <a:endParaRPr lang="en-US" altLang="zh-CN" sz="2600" dirty="0">
              <a:latin typeface="+mn-ea"/>
              <a:ea typeface="+mn-ea"/>
            </a:endParaRPr>
          </a:p>
        </p:txBody>
      </p:sp>
      <p:graphicFrame>
        <p:nvGraphicFramePr>
          <p:cNvPr id="5" name="图示 4"/>
          <p:cNvGraphicFramePr/>
          <p:nvPr/>
        </p:nvGraphicFramePr>
        <p:xfrm>
          <a:off x="609600" y="1343025"/>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pic>
        <p:nvPicPr>
          <p:cNvPr id="71683" name="图片 6" descr="1.jpg"/>
          <p:cNvPicPr>
            <a:picLocks noChangeAspect="1"/>
          </p:cNvPicPr>
          <p:nvPr/>
        </p:nvPicPr>
        <p:blipFill>
          <a:blip r:embed="rId6"/>
          <a:srcRect/>
          <a:stretch>
            <a:fillRect/>
          </a:stretch>
        </p:blipFill>
        <p:spPr bwMode="auto">
          <a:xfrm>
            <a:off x="1295400" y="3429000"/>
            <a:ext cx="6400800" cy="3048000"/>
          </a:xfrm>
          <a:prstGeom prst="rect">
            <a:avLst/>
          </a:prstGeom>
          <a:noFill/>
          <a:ln w="9525">
            <a:noFill/>
            <a:miter lim="800000"/>
            <a:headEnd/>
            <a:tailEnd/>
          </a:ln>
        </p:spPr>
      </p:pic>
      <p:sp>
        <p:nvSpPr>
          <p:cNvPr id="8" name="矩形 7"/>
          <p:cNvSpPr/>
          <p:nvPr/>
        </p:nvSpPr>
        <p:spPr>
          <a:xfrm>
            <a:off x="990600" y="2181225"/>
            <a:ext cx="7543800" cy="1246188"/>
          </a:xfrm>
          <a:prstGeom prst="rect">
            <a:avLst/>
          </a:prstGeom>
        </p:spPr>
        <p:txBody>
          <a:bodyPr>
            <a:spAutoFit/>
          </a:bodyPr>
          <a:lstStyle/>
          <a:p>
            <a:pPr marL="180975" indent="714375" fontAlgn="auto">
              <a:lnSpc>
                <a:spcPts val="3000"/>
              </a:lnSpc>
              <a:spcBef>
                <a:spcPts val="1800"/>
              </a:spcBef>
              <a:spcAft>
                <a:spcPts val="0"/>
              </a:spcAft>
              <a:defRPr/>
            </a:pPr>
            <a:r>
              <a:rPr lang="zh-CN" altLang="en-US" sz="2600" b="1" dirty="0">
                <a:solidFill>
                  <a:srgbClr val="000099"/>
                </a:solidFill>
                <a:latin typeface="黑体" panose="02010609060101010101" pitchFamily="49" charset="-122"/>
                <a:ea typeface="黑体" panose="02010609060101010101" pitchFamily="49" charset="-122"/>
              </a:rPr>
              <a:t>利用通风机产生的压力，克服沿程的流体阻力，使气流沿风道的主、支管网流动，从而使新鲜空气进入工作场所，从作业点排出污染空气。</a:t>
            </a:r>
            <a:endParaRPr lang="en-US" altLang="zh-CN" sz="2600" kern="0" dirty="0">
              <a:solidFill>
                <a:srgbClr val="000099"/>
              </a:solidFill>
              <a:latin typeface="黑体" panose="02010609060101010101" pitchFamily="49" charset="-122"/>
              <a:ea typeface="黑体" panose="02010609060101010101" pitchFamily="49" charset="-122"/>
            </a:endParaRPr>
          </a:p>
        </p:txBody>
      </p:sp>
      <p:sp>
        <p:nvSpPr>
          <p:cNvPr id="71685"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机械通风</a:t>
            </a:r>
            <a:endParaRPr lang="zh-CN" altLang="en-US"/>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600200"/>
            <a:ext cx="8229600" cy="4648200"/>
          </a:xfrm>
          <a:prstGeom prst="rect">
            <a:avLst/>
          </a:prstGeom>
          <a:noFill/>
          <a:ln w="9525">
            <a:solidFill>
              <a:srgbClr val="0070C0"/>
            </a:solidFill>
            <a:miter lim="800000"/>
          </a:ln>
          <a:effectLst/>
        </p:spPr>
        <p:txBody>
          <a:bodyPr/>
          <a:lstStyle/>
          <a:p>
            <a:pPr marL="180975" indent="-180975" fontAlgn="auto">
              <a:lnSpc>
                <a:spcPts val="3800"/>
              </a:lnSpc>
              <a:spcBef>
                <a:spcPts val="1800"/>
              </a:spcBef>
              <a:spcAft>
                <a:spcPts val="0"/>
              </a:spcAft>
              <a:defRPr/>
            </a:pPr>
            <a:r>
              <a:rPr lang="en-US" altLang="zh-CN" sz="2800" dirty="0">
                <a:latin typeface="+mn-lt"/>
                <a:ea typeface="+mn-ea"/>
              </a:rPr>
              <a:t>                   </a:t>
            </a:r>
            <a:r>
              <a:rPr lang="en-US" altLang="zh-CN" sz="2600" dirty="0">
                <a:latin typeface="+mn-ea"/>
                <a:ea typeface="+mn-ea"/>
              </a:rPr>
              <a:t> </a:t>
            </a:r>
            <a:endParaRPr lang="en-US" altLang="zh-CN" sz="1000" b="1" dirty="0">
              <a:solidFill>
                <a:srgbClr val="002060"/>
              </a:solidFill>
              <a:latin typeface="+mn-ea"/>
              <a:ea typeface="+mn-ea"/>
            </a:endParaRPr>
          </a:p>
          <a:p>
            <a:pPr indent="447675" fontAlgn="auto">
              <a:lnSpc>
                <a:spcPts val="3800"/>
              </a:lnSpc>
              <a:spcBef>
                <a:spcPts val="700"/>
              </a:spcBef>
              <a:spcAft>
                <a:spcPts val="0"/>
              </a:spcAft>
              <a:defRPr/>
            </a:pPr>
            <a:r>
              <a:rPr lang="zh-CN" altLang="en-US" sz="2400" b="1" kern="0" dirty="0">
                <a:solidFill>
                  <a:schemeClr val="accent2">
                    <a:lumMod val="75000"/>
                  </a:schemeClr>
                </a:solidFill>
                <a:latin typeface="隶书" pitchFamily="49" charset="-122"/>
                <a:ea typeface="隶书" pitchFamily="49" charset="-122"/>
              </a:rPr>
              <a:t>优点：</a:t>
            </a:r>
            <a:endParaRPr lang="en-US" altLang="zh-CN" sz="2400" b="1" kern="0" dirty="0">
              <a:solidFill>
                <a:schemeClr val="accent2">
                  <a:lumMod val="75000"/>
                </a:schemeClr>
              </a:solidFill>
              <a:latin typeface="隶书" pitchFamily="49" charset="-122"/>
              <a:ea typeface="隶书" pitchFamily="49" charset="-122"/>
            </a:endParaRPr>
          </a:p>
          <a:p>
            <a:pPr marL="895350" indent="-447675" fontAlgn="auto">
              <a:lnSpc>
                <a:spcPts val="3800"/>
              </a:lnSpc>
              <a:spcBef>
                <a:spcPts val="700"/>
              </a:spcBef>
              <a:spcAft>
                <a:spcPts val="0"/>
              </a:spcAft>
              <a:defRPr/>
            </a:pPr>
            <a:r>
              <a:rPr lang="zh-CN" altLang="en-US" sz="2600" b="1" kern="0" dirty="0">
                <a:solidFill>
                  <a:srgbClr val="000099"/>
                </a:solidFill>
                <a:latin typeface="黑体" panose="02010609060101010101" pitchFamily="49" charset="-122"/>
                <a:ea typeface="黑体" panose="02010609060101010101" pitchFamily="49" charset="-122"/>
              </a:rPr>
              <a:t>❀ 进入车间的空气可预先进行处理，使进入的空气符合卫生要求</a:t>
            </a:r>
            <a:endParaRPr lang="en-US" altLang="zh-CN" sz="2600" b="1" kern="0" dirty="0">
              <a:solidFill>
                <a:srgbClr val="000099"/>
              </a:solidFill>
              <a:latin typeface="黑体" panose="02010609060101010101" pitchFamily="49" charset="-122"/>
              <a:ea typeface="黑体" panose="02010609060101010101" pitchFamily="49" charset="-122"/>
            </a:endParaRPr>
          </a:p>
          <a:p>
            <a:pPr marL="895350" indent="-447675" fontAlgn="auto">
              <a:lnSpc>
                <a:spcPts val="3800"/>
              </a:lnSpc>
              <a:spcBef>
                <a:spcPts val="700"/>
              </a:spcBef>
              <a:spcAft>
                <a:spcPts val="0"/>
              </a:spcAft>
              <a:defRPr/>
            </a:pPr>
            <a:r>
              <a:rPr lang="zh-CN" altLang="en-US" sz="2600" b="1" kern="0" dirty="0">
                <a:solidFill>
                  <a:srgbClr val="000099"/>
                </a:solidFill>
                <a:latin typeface="黑体" panose="02010609060101010101" pitchFamily="49" charset="-122"/>
                <a:ea typeface="黑体" panose="02010609060101010101" pitchFamily="49" charset="-122"/>
              </a:rPr>
              <a:t>❀ 排出车间的空气可进行净化，回收贵重原料，减少污染</a:t>
            </a:r>
            <a:endParaRPr lang="en-US" altLang="zh-CN" sz="2600" b="1" kern="0" dirty="0">
              <a:solidFill>
                <a:srgbClr val="000099"/>
              </a:solidFill>
              <a:latin typeface="黑体" panose="02010609060101010101" pitchFamily="49" charset="-122"/>
              <a:ea typeface="黑体" panose="02010609060101010101" pitchFamily="49" charset="-122"/>
            </a:endParaRPr>
          </a:p>
          <a:p>
            <a:pPr marL="895350" indent="-447675" fontAlgn="auto">
              <a:lnSpc>
                <a:spcPts val="3800"/>
              </a:lnSpc>
              <a:spcBef>
                <a:spcPts val="700"/>
              </a:spcBef>
              <a:spcAft>
                <a:spcPts val="0"/>
              </a:spcAft>
              <a:defRPr/>
            </a:pPr>
            <a:r>
              <a:rPr lang="zh-CN" altLang="en-US" sz="2600" b="1" kern="0" dirty="0">
                <a:solidFill>
                  <a:srgbClr val="000099"/>
                </a:solidFill>
                <a:latin typeface="黑体" panose="02010609060101010101" pitchFamily="49" charset="-122"/>
                <a:ea typeface="黑体" panose="02010609060101010101" pitchFamily="49" charset="-122"/>
              </a:rPr>
              <a:t>❀ 可将新鲜空气送到各个特定地点，并按需求分配空气量，还可将废气气体从工作地点直接排出。</a:t>
            </a:r>
            <a:endParaRPr lang="en-US" altLang="zh-CN" sz="2600" b="1" kern="0" dirty="0">
              <a:solidFill>
                <a:srgbClr val="000099"/>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2954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2707"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机械通风</a:t>
            </a:r>
            <a:endParaRPr lang="zh-CN" altLang="en-US"/>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bg2">
                <a:lumMod val="5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algn="just" fontAlgn="auto">
              <a:lnSpc>
                <a:spcPts val="3000"/>
              </a:lnSpc>
              <a:spcBef>
                <a:spcPts val="2800"/>
              </a:spcBef>
              <a:spcAft>
                <a:spcPts val="0"/>
              </a:spcAft>
              <a:defRPr/>
            </a:pPr>
            <a:r>
              <a:rPr lang="zh-CN" altLang="en-US" sz="2400" b="1" kern="0" dirty="0">
                <a:solidFill>
                  <a:srgbClr val="000099"/>
                </a:solidFill>
                <a:latin typeface="黑体" panose="02010609060101010101" pitchFamily="49" charset="-122"/>
                <a:ea typeface="黑体" panose="02010609060101010101" pitchFamily="49" charset="-122"/>
              </a:rPr>
              <a:t>    局部通风是利用局部气流，使局部工作地点不受有害物质的污染，建立良好的空气环境。即通过局部通风系统直接排除有害物质源附近的有害物质。</a:t>
            </a:r>
            <a:endParaRPr lang="en-US" altLang="zh-CN" sz="2400" b="1" kern="0" dirty="0">
              <a:solidFill>
                <a:srgbClr val="000099"/>
              </a:solidFill>
              <a:latin typeface="黑体" panose="02010609060101010101" pitchFamily="49" charset="-122"/>
              <a:ea typeface="黑体" panose="02010609060101010101" pitchFamily="49" charset="-122"/>
            </a:endParaRPr>
          </a:p>
          <a:p>
            <a:pPr algn="just" fontAlgn="auto">
              <a:lnSpc>
                <a:spcPts val="3000"/>
              </a:lnSpc>
              <a:spcBef>
                <a:spcPts val="2800"/>
              </a:spcBef>
              <a:spcAft>
                <a:spcPts val="0"/>
              </a:spcAft>
              <a:defRPr/>
            </a:pPr>
            <a:r>
              <a:rPr lang="zh-CN" altLang="en-US" sz="2400" b="1" kern="0" dirty="0">
                <a:solidFill>
                  <a:srgbClr val="C00000"/>
                </a:solidFill>
                <a:latin typeface="黑体" panose="02010609060101010101" pitchFamily="49" charset="-122"/>
                <a:ea typeface="黑体" panose="02010609060101010101" pitchFamily="49" charset="-122"/>
              </a:rPr>
              <a:t>优点：</a:t>
            </a:r>
            <a:r>
              <a:rPr lang="zh-CN" altLang="en-US" sz="2400" b="1" kern="0" dirty="0">
                <a:solidFill>
                  <a:srgbClr val="000099"/>
                </a:solidFill>
                <a:latin typeface="黑体" panose="02010609060101010101" pitchFamily="49" charset="-122"/>
                <a:ea typeface="黑体" panose="02010609060101010101" pitchFamily="49" charset="-122"/>
              </a:rPr>
              <a:t>排风量小、控制效果好，所需资金相较全面通风小。</a:t>
            </a:r>
            <a:endParaRPr lang="en-US" altLang="zh-CN" sz="2400" b="1" kern="0" dirty="0">
              <a:solidFill>
                <a:srgbClr val="000099"/>
              </a:solidFill>
              <a:latin typeface="黑体" panose="02010609060101010101" pitchFamily="49" charset="-122"/>
              <a:ea typeface="黑体" panose="02010609060101010101" pitchFamily="49" charset="-122"/>
            </a:endParaRPr>
          </a:p>
          <a:p>
            <a:pPr algn="just" fontAlgn="auto">
              <a:lnSpc>
                <a:spcPts val="3000"/>
              </a:lnSpc>
              <a:spcBef>
                <a:spcPts val="2800"/>
              </a:spcBef>
              <a:spcAft>
                <a:spcPts val="0"/>
              </a:spcAft>
              <a:defRPr/>
            </a:pPr>
            <a:r>
              <a:rPr lang="zh-CN" altLang="en-US" sz="2400" b="1" kern="0" dirty="0">
                <a:solidFill>
                  <a:srgbClr val="C00000"/>
                </a:solidFill>
                <a:latin typeface="黑体" panose="02010609060101010101" pitchFamily="49" charset="-122"/>
                <a:ea typeface="黑体" panose="02010609060101010101" pitchFamily="49" charset="-122"/>
              </a:rPr>
              <a:t>分类：</a:t>
            </a:r>
            <a:r>
              <a:rPr lang="zh-CN" altLang="en-US" sz="2400" b="1" kern="0" dirty="0">
                <a:solidFill>
                  <a:srgbClr val="000099"/>
                </a:solidFill>
                <a:latin typeface="黑体" panose="02010609060101010101" pitchFamily="49" charset="-122"/>
                <a:ea typeface="黑体" panose="02010609060101010101" pitchFamily="49" charset="-122"/>
              </a:rPr>
              <a:t>局部排风、局部送风</a:t>
            </a:r>
            <a:endParaRPr lang="en-US" altLang="zh-CN" sz="2400" kern="0" dirty="0">
              <a:solidFill>
                <a:srgbClr val="000099"/>
              </a:solidFill>
              <a:latin typeface="黑体" panose="02010609060101010101" pitchFamily="49" charset="-122"/>
              <a:ea typeface="黑体" panose="02010609060101010101" pitchFamily="49" charset="-122"/>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3731"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marL="180975" indent="-180975" algn="just" fontAlgn="auto">
              <a:lnSpc>
                <a:spcPts val="3800"/>
              </a:lnSpc>
              <a:spcBef>
                <a:spcPts val="1800"/>
              </a:spcBef>
              <a:spcAft>
                <a:spcPts val="0"/>
              </a:spcAft>
              <a:defRPr/>
            </a:pPr>
            <a:r>
              <a:rPr lang="zh-CN" altLang="en-US" sz="2400" b="1" kern="0" dirty="0">
                <a:solidFill>
                  <a:srgbClr val="C00000"/>
                </a:solidFill>
                <a:latin typeface="隶书" pitchFamily="49" charset="-122"/>
                <a:ea typeface="隶书" pitchFamily="49" charset="-122"/>
              </a:rPr>
              <a:t>局部排风</a:t>
            </a:r>
            <a:endParaRPr lang="en-US" altLang="zh-CN" sz="2400" b="1" kern="0" dirty="0">
              <a:solidFill>
                <a:srgbClr val="C00000"/>
              </a:solidFill>
              <a:latin typeface="+mn-ea"/>
              <a:ea typeface="+mn-ea"/>
            </a:endParaRPr>
          </a:p>
          <a:p>
            <a:pPr algn="just" fontAlgn="auto">
              <a:lnSpc>
                <a:spcPts val="3000"/>
              </a:lnSpc>
              <a:spcBef>
                <a:spcPts val="2800"/>
              </a:spcBef>
              <a:spcAft>
                <a:spcPts val="0"/>
              </a:spcAft>
              <a:defRPr/>
            </a:pPr>
            <a:r>
              <a:rPr lang="zh-CN" altLang="en-US" sz="2400" b="1" kern="0" dirty="0">
                <a:solidFill>
                  <a:srgbClr val="002060"/>
                </a:solidFill>
                <a:latin typeface="+mn-ea"/>
                <a:ea typeface="+mn-ea"/>
              </a:rPr>
              <a:t>    </a:t>
            </a:r>
            <a:endParaRPr lang="en-US" altLang="zh-CN" sz="2400" b="1" kern="0" dirty="0">
              <a:solidFill>
                <a:srgbClr val="002060"/>
              </a:solidFill>
              <a:latin typeface="+mn-ea"/>
              <a:ea typeface="+mn-ea"/>
            </a:endParaRPr>
          </a:p>
          <a:p>
            <a:pPr algn="just" fontAlgn="auto">
              <a:lnSpc>
                <a:spcPts val="3000"/>
              </a:lnSpc>
              <a:spcBef>
                <a:spcPts val="2800"/>
              </a:spcBef>
              <a:spcAft>
                <a:spcPts val="0"/>
              </a:spcAft>
              <a:defRPr/>
            </a:pPr>
            <a:endParaRPr lang="en-US" altLang="zh-CN" sz="2400" b="1" kern="0" dirty="0">
              <a:solidFill>
                <a:srgbClr val="002060"/>
              </a:solidFill>
              <a:latin typeface="+mn-ea"/>
              <a:ea typeface="+mn-ea"/>
            </a:endParaRPr>
          </a:p>
          <a:p>
            <a:pPr algn="just" fontAlgn="auto">
              <a:lnSpc>
                <a:spcPts val="3000"/>
              </a:lnSpc>
              <a:spcBef>
                <a:spcPts val="2800"/>
              </a:spcBef>
              <a:spcAft>
                <a:spcPts val="0"/>
              </a:spcAft>
              <a:defRPr/>
            </a:pPr>
            <a:endParaRPr lang="en-US" altLang="zh-CN" sz="2400" b="1" kern="0" dirty="0">
              <a:solidFill>
                <a:srgbClr val="002060"/>
              </a:solidFill>
              <a:latin typeface="+mn-ea"/>
              <a:ea typeface="+mn-ea"/>
            </a:endParaRPr>
          </a:p>
          <a:p>
            <a:pPr algn="just" fontAlgn="auto">
              <a:lnSpc>
                <a:spcPts val="3000"/>
              </a:lnSpc>
              <a:spcBef>
                <a:spcPts val="0"/>
              </a:spcBef>
              <a:spcAft>
                <a:spcPts val="0"/>
              </a:spcAft>
              <a:defRPr/>
            </a:pPr>
            <a:endParaRPr lang="en-US" altLang="zh-CN" sz="1000" b="1" kern="0" dirty="0">
              <a:solidFill>
                <a:srgbClr val="000099"/>
              </a:solidFill>
              <a:latin typeface="黑体" panose="02010609060101010101" pitchFamily="49" charset="-122"/>
              <a:ea typeface="黑体" panose="02010609060101010101" pitchFamily="49" charset="-122"/>
            </a:endParaRPr>
          </a:p>
          <a:p>
            <a:pPr algn="just" fontAlgn="auto">
              <a:lnSpc>
                <a:spcPts val="3000"/>
              </a:lnSpc>
              <a:spcBef>
                <a:spcPts val="2800"/>
              </a:spcBef>
              <a:spcAft>
                <a:spcPts val="0"/>
              </a:spcAft>
              <a:defRPr/>
            </a:pPr>
            <a:r>
              <a:rPr lang="en-US" altLang="zh-CN" sz="2400" b="1" kern="0" dirty="0">
                <a:solidFill>
                  <a:srgbClr val="000099"/>
                </a:solidFill>
                <a:latin typeface="黑体" panose="02010609060101010101" pitchFamily="49" charset="-122"/>
                <a:ea typeface="黑体" panose="02010609060101010101" pitchFamily="49" charset="-122"/>
              </a:rPr>
              <a:t>    </a:t>
            </a:r>
            <a:r>
              <a:rPr lang="zh-CN" altLang="en-US" sz="2400" b="1" kern="0" dirty="0">
                <a:solidFill>
                  <a:srgbClr val="000099"/>
                </a:solidFill>
                <a:latin typeface="黑体" panose="02010609060101010101" pitchFamily="49" charset="-122"/>
                <a:ea typeface="黑体" panose="02010609060101010101" pitchFamily="49" charset="-122"/>
              </a:rPr>
              <a:t>局部排风是排出有害物质最有效的方法，也是目前工业生产中控制有害物扩散、消除有害物危害最有效的一种方法</a:t>
            </a:r>
            <a:r>
              <a:rPr lang="zh-CN" altLang="en-US" sz="2400" b="1" kern="0" dirty="0">
                <a:latin typeface="+mn-ea"/>
                <a:ea typeface="+mn-ea"/>
              </a:rPr>
              <a:t>。</a:t>
            </a:r>
            <a:endParaRPr lang="en-US" altLang="zh-CN" sz="2400" b="1" kern="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pic>
        <p:nvPicPr>
          <p:cNvPr id="74755" name="图片 6" descr="DSCF9751.JPG"/>
          <p:cNvPicPr>
            <a:picLocks noChangeAspect="1"/>
          </p:cNvPicPr>
          <p:nvPr/>
        </p:nvPicPr>
        <p:blipFill>
          <a:blip r:embed="rId6"/>
          <a:srcRect l="2632" t="21053" r="18420" b="15790"/>
          <a:stretch>
            <a:fillRect/>
          </a:stretch>
        </p:blipFill>
        <p:spPr bwMode="auto">
          <a:xfrm>
            <a:off x="4064000" y="1219200"/>
            <a:ext cx="5080000" cy="3048000"/>
          </a:xfrm>
          <a:prstGeom prst="rect">
            <a:avLst/>
          </a:prstGeom>
          <a:noFill/>
          <a:ln w="9525">
            <a:noFill/>
            <a:miter lim="800000"/>
            <a:headEnd/>
            <a:tailEnd/>
          </a:ln>
        </p:spPr>
      </p:pic>
      <p:sp>
        <p:nvSpPr>
          <p:cNvPr id="74756" name="矩形 7"/>
          <p:cNvSpPr>
            <a:spLocks noChangeArrowheads="1"/>
          </p:cNvSpPr>
          <p:nvPr/>
        </p:nvSpPr>
        <p:spPr bwMode="auto">
          <a:xfrm>
            <a:off x="609600" y="2667000"/>
            <a:ext cx="3429000" cy="2862263"/>
          </a:xfrm>
          <a:prstGeom prst="rect">
            <a:avLst/>
          </a:prstGeom>
          <a:noFill/>
          <a:ln w="9525">
            <a:noFill/>
            <a:miter lim="800000"/>
          </a:ln>
        </p:spPr>
        <p:txBody>
          <a:bodyPr>
            <a:spAutoFit/>
          </a:bodyPr>
          <a:lstStyle/>
          <a:p>
            <a:pPr>
              <a:tabLst>
                <a:tab pos="609600" algn="l"/>
              </a:tabLst>
            </a:pPr>
            <a:r>
              <a:rPr lang="en-US" altLang="zh-CN" sz="2000" b="1">
                <a:solidFill>
                  <a:srgbClr val="003399"/>
                </a:solidFill>
                <a:latin typeface="黑体" panose="02010609060101010101" pitchFamily="49" charset="-122"/>
                <a:ea typeface="黑体" panose="02010609060101010101" pitchFamily="49" charset="-122"/>
              </a:rPr>
              <a:t>是指在接近职业病危害因素发生源处设置吸入罩，利用局部的、恒定的吸引气流，将所产生高浓度的职业病危</a:t>
            </a:r>
            <a:endParaRPr lang="en-US" altLang="zh-CN" sz="2000" b="1">
              <a:latin typeface="黑体" panose="02010609060101010101" pitchFamily="49" charset="-122"/>
              <a:ea typeface="黑体" panose="02010609060101010101" pitchFamily="49" charset="-122"/>
            </a:endParaRPr>
          </a:p>
          <a:p>
            <a:pPr>
              <a:tabLst>
                <a:tab pos="609600" algn="l"/>
              </a:tabLst>
            </a:pPr>
            <a:r>
              <a:rPr lang="en-US" altLang="zh-CN" sz="2000" b="1">
                <a:solidFill>
                  <a:srgbClr val="003399"/>
                </a:solidFill>
                <a:latin typeface="黑体" panose="02010609060101010101" pitchFamily="49" charset="-122"/>
                <a:ea typeface="黑体" panose="02010609060101010101" pitchFamily="49" charset="-122"/>
              </a:rPr>
              <a:t>害因素在其扩散之前与以捕捉，并在劳动者不接触污染空气的状态下将其排出的装置。并将所吸入空气中有害物质尽量消除后再将其排出。</a:t>
            </a:r>
            <a:endParaRPr lang="en-US" altLang="zh-CN" sz="2000" b="1">
              <a:solidFill>
                <a:srgbClr val="003399"/>
              </a:solidFill>
              <a:latin typeface="黑体" panose="02010609060101010101" pitchFamily="49" charset="-122"/>
              <a:ea typeface="黑体" panose="02010609060101010101" pitchFamily="49" charset="-122"/>
            </a:endParaRPr>
          </a:p>
        </p:txBody>
      </p:sp>
      <p:sp>
        <p:nvSpPr>
          <p:cNvPr id="74757"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5779"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3790950"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r>
              <a:rPr lang="en-US" altLang="zh-CN" sz="2800" b="1" kern="0" dirty="0">
                <a:solidFill>
                  <a:srgbClr val="C00000"/>
                </a:solidFill>
                <a:latin typeface="隶书" pitchFamily="49" charset="-122"/>
                <a:ea typeface="隶书" pitchFamily="49" charset="-122"/>
              </a:rPr>
              <a:t>——</a:t>
            </a:r>
            <a:r>
              <a:rPr lang="zh-CN" altLang="en-US" sz="2800" b="1" kern="0" dirty="0">
                <a:solidFill>
                  <a:srgbClr val="C00000"/>
                </a:solidFill>
                <a:latin typeface="隶书" pitchFamily="49" charset="-122"/>
                <a:ea typeface="隶书" pitchFamily="49" charset="-122"/>
              </a:rPr>
              <a:t>电子企业</a:t>
            </a:r>
            <a:endParaRPr lang="en-US" altLang="zh-CN" sz="2800" b="1" kern="0" dirty="0">
              <a:solidFill>
                <a:srgbClr val="C00000"/>
              </a:solidFill>
              <a:latin typeface="+mn-ea"/>
              <a:ea typeface="+mn-ea"/>
            </a:endParaRPr>
          </a:p>
        </p:txBody>
      </p:sp>
      <p:pic>
        <p:nvPicPr>
          <p:cNvPr id="75781" name="Picture 2" descr="抽风罩防毒1"/>
          <p:cNvPicPr>
            <a:picLocks noChangeAspect="1" noChangeArrowheads="1"/>
          </p:cNvPicPr>
          <p:nvPr/>
        </p:nvPicPr>
        <p:blipFill>
          <a:blip r:embed="rId6"/>
          <a:srcRect/>
          <a:stretch>
            <a:fillRect/>
          </a:stretch>
        </p:blipFill>
        <p:spPr bwMode="auto">
          <a:xfrm>
            <a:off x="0" y="3214688"/>
            <a:ext cx="4646613" cy="3275012"/>
          </a:xfrm>
          <a:prstGeom prst="rect">
            <a:avLst/>
          </a:prstGeom>
          <a:noFill/>
          <a:ln w="9525">
            <a:noFill/>
            <a:miter lim="800000"/>
            <a:headEnd/>
            <a:tailEnd/>
          </a:ln>
        </p:spPr>
      </p:pic>
      <p:pic>
        <p:nvPicPr>
          <p:cNvPr id="75782" name="Picture 2" descr="J:\培训讲义\职业卫生\2015年成都市安监局\照片\抽烟工程,流水线排烟风.jpg"/>
          <p:cNvPicPr>
            <a:picLocks noChangeAspect="1" noChangeArrowheads="1"/>
          </p:cNvPicPr>
          <p:nvPr/>
        </p:nvPicPr>
        <p:blipFill>
          <a:blip r:embed="rId7"/>
          <a:srcRect t="31171"/>
          <a:stretch>
            <a:fillRect/>
          </a:stretch>
        </p:blipFill>
        <p:spPr bwMode="auto">
          <a:xfrm>
            <a:off x="4695825" y="3214688"/>
            <a:ext cx="4448175" cy="3276600"/>
          </a:xfrm>
          <a:prstGeom prst="rect">
            <a:avLst/>
          </a:prstGeom>
          <a:noFill/>
          <a:ln w="9525">
            <a:noFill/>
            <a:miter lim="800000"/>
            <a:headEnd/>
            <a:tailEnd/>
          </a:ln>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6803"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pic>
        <p:nvPicPr>
          <p:cNvPr id="76805" name="Picture 7" descr="E:\数码照片\20140318DCIM\Camera\IMG_20140220_140557.jpg"/>
          <p:cNvPicPr>
            <a:picLocks noChangeAspect="1" noChangeArrowheads="1"/>
          </p:cNvPicPr>
          <p:nvPr/>
        </p:nvPicPr>
        <p:blipFill>
          <a:blip r:embed="rId6"/>
          <a:srcRect/>
          <a:stretch>
            <a:fillRect/>
          </a:stretch>
        </p:blipFill>
        <p:spPr bwMode="auto">
          <a:xfrm>
            <a:off x="0" y="2000250"/>
            <a:ext cx="3090863" cy="4873625"/>
          </a:xfrm>
          <a:prstGeom prst="rect">
            <a:avLst/>
          </a:prstGeom>
          <a:noFill/>
          <a:ln w="9525">
            <a:noFill/>
            <a:miter lim="800000"/>
            <a:headEnd/>
            <a:tailEnd/>
          </a:ln>
        </p:spPr>
      </p:pic>
      <p:pic>
        <p:nvPicPr>
          <p:cNvPr id="76806" name="Picture 2" descr="E:\数码照片\20140318DCIM\Camera\IMG_20140220_140843.jpg"/>
          <p:cNvPicPr>
            <a:picLocks noChangeAspect="1" noChangeArrowheads="1"/>
          </p:cNvPicPr>
          <p:nvPr/>
        </p:nvPicPr>
        <p:blipFill>
          <a:blip r:embed="rId7"/>
          <a:srcRect/>
          <a:stretch>
            <a:fillRect/>
          </a:stretch>
        </p:blipFill>
        <p:spPr bwMode="auto">
          <a:xfrm>
            <a:off x="3200400" y="3144838"/>
            <a:ext cx="5943600" cy="3351212"/>
          </a:xfrm>
          <a:prstGeom prst="rect">
            <a:avLst/>
          </a:prstGeom>
          <a:noFill/>
          <a:ln w="9525">
            <a:noFill/>
            <a:miter lim="800000"/>
            <a:headEnd/>
            <a:tailEnd/>
          </a:ln>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7827"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pic>
        <p:nvPicPr>
          <p:cNvPr id="77829" name="图片 1"/>
          <p:cNvPicPr>
            <a:picLocks noChangeAspect="1"/>
          </p:cNvPicPr>
          <p:nvPr/>
        </p:nvPicPr>
        <p:blipFill>
          <a:blip r:embed="rId6"/>
          <a:srcRect/>
          <a:stretch>
            <a:fillRect/>
          </a:stretch>
        </p:blipFill>
        <p:spPr bwMode="auto">
          <a:xfrm>
            <a:off x="320675" y="2057400"/>
            <a:ext cx="8442325" cy="4759325"/>
          </a:xfrm>
          <a:prstGeom prst="rect">
            <a:avLst/>
          </a:prstGeom>
          <a:noFill/>
          <a:ln w="9525">
            <a:noFill/>
            <a:miter lim="800000"/>
            <a:headEnd/>
            <a:tailEnd/>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a:p>
        </p:txBody>
      </p:sp>
      <p:sp>
        <p:nvSpPr>
          <p:cNvPr id="7" name="TextBox 1"/>
          <p:cNvSpPr txBox="1"/>
          <p:nvPr/>
        </p:nvSpPr>
        <p:spPr>
          <a:xfrm>
            <a:off x="990600" y="1981200"/>
            <a:ext cx="7391400" cy="3278188"/>
          </a:xfrm>
          <a:prstGeom prst="rect">
            <a:avLst/>
          </a:prstGeom>
          <a:noFill/>
        </p:spPr>
        <p:txBody>
          <a:bodyPr lIns="0" tIns="0" rIns="0">
            <a:spAutoFit/>
          </a:bodyPr>
          <a:lstStyle/>
          <a:p>
            <a:pPr fontAlgn="auto">
              <a:lnSpc>
                <a:spcPts val="2400"/>
              </a:lnSpc>
              <a:spcBef>
                <a:spcPts val="0"/>
              </a:spcBef>
              <a:spcAft>
                <a:spcPts val="0"/>
              </a:spcAft>
              <a:tabLst>
                <a:tab pos="609600" algn="l"/>
              </a:tabLst>
              <a:defRPr/>
            </a:pPr>
            <a:r>
              <a:rPr lang="en-US" altLang="zh-CN" b="1" dirty="0">
                <a:latin typeface="黑体" panose="02010609060101010101" pitchFamily="49" charset="-122"/>
                <a:ea typeface="黑体" panose="02010609060101010101" pitchFamily="49" charset="-122"/>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消除或者降低工作场所的职业病危害因素的浓度</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3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或者强度，预防和减少职业病危害因素对劳动者健康</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3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的损害或者影响，保护劳动者健康的设备、设施、装</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300"/>
              </a:lnSpc>
              <a:spcBef>
                <a:spcPts val="0"/>
              </a:spcBef>
              <a:spcAft>
                <a:spcPts val="0"/>
              </a:spcAft>
              <a:tabLst>
                <a:tab pos="609600" algn="l"/>
              </a:tabLst>
              <a:defRPr/>
            </a:pP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置、构（建）筑物等的总称</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tabLst>
                <a:tab pos="609600" algn="l"/>
              </a:tabLst>
              <a:defRPr/>
            </a:pP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300"/>
              </a:lnSpc>
              <a:spcBef>
                <a:spcPts val="0"/>
              </a:spcBef>
              <a:spcAft>
                <a:spcPts val="0"/>
              </a:spcAft>
              <a:tabLst>
                <a:tab pos="609600" algn="l"/>
              </a:tabLs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国家安监总局令</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第</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51号《</a:t>
            </a:r>
            <a:r>
              <a:rPr lang="zh-CN" altLang="en-US"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建设项目职业卫生“三同时”监督管理暂行办法</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21507" name="TextBox 1"/>
          <p:cNvSpPr txBox="1">
            <a:spLocks noChangeArrowheads="1"/>
          </p:cNvSpPr>
          <p:nvPr/>
        </p:nvSpPr>
        <p:spPr bwMode="auto">
          <a:xfrm>
            <a:off x="762000" y="1219200"/>
            <a:ext cx="400050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（一）职业病防护设施的定义</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6" name="Rectangle 2"/>
          <p:cNvSpPr txBox="1">
            <a:spLocks noChangeArrowheads="1"/>
          </p:cNvSpPr>
          <p:nvPr/>
        </p:nvSpPr>
        <p:spPr>
          <a:xfrm>
            <a:off x="685800" y="76200"/>
            <a:ext cx="8229600" cy="685800"/>
          </a:xfrm>
          <a:prstGeom prst="rect">
            <a:avLst/>
          </a:prstGeom>
          <a:solidFill>
            <a:srgbClr val="00863D"/>
          </a:solidFill>
        </p:spPr>
        <p:txBody>
          <a:bodyPr anchor="ctr">
            <a:normAutofit fontScale="92500"/>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一、职业病防护设施定义及相关法规要求</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8851"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pic>
        <p:nvPicPr>
          <p:cNvPr id="78853" name="图片 1"/>
          <p:cNvPicPr>
            <a:picLocks noChangeAspect="1"/>
          </p:cNvPicPr>
          <p:nvPr/>
        </p:nvPicPr>
        <p:blipFill>
          <a:blip r:embed="rId6"/>
          <a:srcRect/>
          <a:stretch>
            <a:fillRect/>
          </a:stretch>
        </p:blipFill>
        <p:spPr bwMode="auto">
          <a:xfrm>
            <a:off x="228600" y="1951038"/>
            <a:ext cx="8593138" cy="4845050"/>
          </a:xfrm>
          <a:prstGeom prst="rect">
            <a:avLst/>
          </a:prstGeom>
          <a:noFill/>
          <a:ln w="9525">
            <a:noFill/>
            <a:miter lim="800000"/>
            <a:headEnd/>
            <a:tailEnd/>
          </a:ln>
        </p:spPr>
      </p:pic>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9875"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19113"/>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pic>
        <p:nvPicPr>
          <p:cNvPr id="79877" name="Picture 2" descr="C:\Users\111\Desktop\职业病危害工程防护讲义照片\蓄电池项目照片\IMG_20150603_100106.jpg"/>
          <p:cNvPicPr>
            <a:picLocks noChangeAspect="1" noChangeArrowheads="1"/>
          </p:cNvPicPr>
          <p:nvPr/>
        </p:nvPicPr>
        <p:blipFill>
          <a:blip r:embed="rId6"/>
          <a:srcRect/>
          <a:stretch>
            <a:fillRect/>
          </a:stretch>
        </p:blipFill>
        <p:spPr bwMode="auto">
          <a:xfrm>
            <a:off x="0" y="2857500"/>
            <a:ext cx="5081588" cy="3768725"/>
          </a:xfrm>
          <a:prstGeom prst="rect">
            <a:avLst/>
          </a:prstGeom>
          <a:noFill/>
          <a:ln w="9525">
            <a:noFill/>
            <a:miter lim="800000"/>
            <a:headEnd/>
            <a:tailEnd/>
          </a:ln>
        </p:spPr>
      </p:pic>
      <p:sp>
        <p:nvSpPr>
          <p:cNvPr id="8" name="矩形 7"/>
          <p:cNvSpPr/>
          <p:nvPr/>
        </p:nvSpPr>
        <p:spPr>
          <a:xfrm>
            <a:off x="571500" y="2000250"/>
            <a:ext cx="4513263" cy="519113"/>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某蓄电池熔铅制电极板岗位</a:t>
            </a:r>
            <a:endParaRPr lang="en-US" altLang="zh-CN" sz="2800" b="1" kern="0" dirty="0">
              <a:solidFill>
                <a:srgbClr val="C00000"/>
              </a:solidFill>
              <a:latin typeface="+mn-ea"/>
              <a:ea typeface="+mn-ea"/>
            </a:endParaRPr>
          </a:p>
        </p:txBody>
      </p:sp>
      <p:pic>
        <p:nvPicPr>
          <p:cNvPr id="79879" name="Picture 3" descr="C:\Users\111\Desktop\职业病危害工程防护讲义照片\蓄电池项目照片\IMG_20150603_100118.jpg"/>
          <p:cNvPicPr>
            <a:picLocks noChangeAspect="1" noChangeArrowheads="1"/>
          </p:cNvPicPr>
          <p:nvPr/>
        </p:nvPicPr>
        <p:blipFill>
          <a:blip r:embed="rId7"/>
          <a:srcRect/>
          <a:stretch>
            <a:fillRect/>
          </a:stretch>
        </p:blipFill>
        <p:spPr bwMode="auto">
          <a:xfrm>
            <a:off x="5143500" y="1258888"/>
            <a:ext cx="4000500" cy="5394325"/>
          </a:xfrm>
          <a:prstGeom prst="rect">
            <a:avLst/>
          </a:prstGeom>
          <a:noFill/>
          <a:ln w="9525">
            <a:noFill/>
            <a:miter lim="800000"/>
            <a:headEnd/>
            <a:tailEnd/>
          </a:ln>
        </p:spPr>
      </p:pic>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0899"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pic>
        <p:nvPicPr>
          <p:cNvPr id="80901" name="Picture 2" descr="C:\Users\111\Desktop\职业病危害工程防护讲义照片\蓄电池项目照片\IMG_20150603_102138.jpg"/>
          <p:cNvPicPr>
            <a:picLocks noChangeAspect="1" noChangeArrowheads="1"/>
          </p:cNvPicPr>
          <p:nvPr/>
        </p:nvPicPr>
        <p:blipFill>
          <a:blip r:embed="rId6"/>
          <a:srcRect/>
          <a:stretch>
            <a:fillRect/>
          </a:stretch>
        </p:blipFill>
        <p:spPr bwMode="auto">
          <a:xfrm>
            <a:off x="0" y="2714625"/>
            <a:ext cx="4572000" cy="3390900"/>
          </a:xfrm>
          <a:prstGeom prst="rect">
            <a:avLst/>
          </a:prstGeom>
          <a:noFill/>
          <a:ln w="9525">
            <a:noFill/>
            <a:miter lim="800000"/>
            <a:headEnd/>
            <a:tailEnd/>
          </a:ln>
        </p:spPr>
      </p:pic>
      <p:sp>
        <p:nvSpPr>
          <p:cNvPr id="7" name="矩形 6"/>
          <p:cNvSpPr/>
          <p:nvPr/>
        </p:nvSpPr>
        <p:spPr>
          <a:xfrm>
            <a:off x="357188" y="2000250"/>
            <a:ext cx="4873625"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某蓄电池电极板组装焊接岗位</a:t>
            </a:r>
            <a:endParaRPr lang="en-US" altLang="zh-CN" sz="2800" b="1" kern="0" dirty="0">
              <a:solidFill>
                <a:srgbClr val="C00000"/>
              </a:solidFill>
              <a:latin typeface="+mn-ea"/>
              <a:ea typeface="+mn-ea"/>
            </a:endParaRPr>
          </a:p>
        </p:txBody>
      </p:sp>
      <p:pic>
        <p:nvPicPr>
          <p:cNvPr id="80903" name="Picture 3" descr="C:\Users\111\Desktop\职业病危害工程防护讲义照片\蓄电池项目照片\IMG_20150603_102347.jpg"/>
          <p:cNvPicPr>
            <a:picLocks noChangeAspect="1" noChangeArrowheads="1"/>
          </p:cNvPicPr>
          <p:nvPr/>
        </p:nvPicPr>
        <p:blipFill>
          <a:blip r:embed="rId7"/>
          <a:srcRect/>
          <a:stretch>
            <a:fillRect/>
          </a:stretch>
        </p:blipFill>
        <p:spPr bwMode="auto">
          <a:xfrm>
            <a:off x="4616450" y="2714625"/>
            <a:ext cx="4527550" cy="3357563"/>
          </a:xfrm>
          <a:prstGeom prst="rect">
            <a:avLst/>
          </a:prstGeom>
          <a:noFill/>
          <a:ln w="9525">
            <a:noFill/>
            <a:miter lim="800000"/>
            <a:headEnd/>
            <a:tailEnd/>
          </a:ln>
        </p:spPr>
      </p:pic>
      <p:sp>
        <p:nvSpPr>
          <p:cNvPr id="11" name="矩形 10"/>
          <p:cNvSpPr/>
          <p:nvPr/>
        </p:nvSpPr>
        <p:spPr>
          <a:xfrm>
            <a:off x="1643063" y="6396038"/>
            <a:ext cx="1357312" cy="461962"/>
          </a:xfrm>
          <a:prstGeom prst="rect">
            <a:avLst/>
          </a:prstGeom>
        </p:spPr>
        <p:txBody>
          <a:bodyPr>
            <a:spAutoFit/>
          </a:bodyPr>
          <a:lstStyle/>
          <a:p>
            <a:pPr marL="180975" indent="-180975" algn="just" fontAlgn="auto">
              <a:spcBef>
                <a:spcPts val="0"/>
              </a:spcBef>
              <a:spcAft>
                <a:spcPts val="0"/>
              </a:spcAft>
              <a:defRPr/>
            </a:pPr>
            <a:r>
              <a:rPr lang="zh-CN" altLang="en-US" sz="2400" b="1" kern="0" dirty="0">
                <a:solidFill>
                  <a:srgbClr val="C00000"/>
                </a:solidFill>
                <a:latin typeface="隶书" pitchFamily="49" charset="-122"/>
                <a:ea typeface="隶书" pitchFamily="49" charset="-122"/>
              </a:rPr>
              <a:t>排风罩</a:t>
            </a:r>
            <a:endParaRPr lang="en-US" altLang="zh-CN" sz="2400" b="1" kern="0" dirty="0">
              <a:solidFill>
                <a:srgbClr val="C00000"/>
              </a:solidFill>
              <a:latin typeface="+mn-ea"/>
              <a:ea typeface="+mn-ea"/>
            </a:endParaRPr>
          </a:p>
        </p:txBody>
      </p:sp>
      <p:sp>
        <p:nvSpPr>
          <p:cNvPr id="12" name="矩形 11"/>
          <p:cNvSpPr/>
          <p:nvPr/>
        </p:nvSpPr>
        <p:spPr>
          <a:xfrm>
            <a:off x="7500938" y="1357313"/>
            <a:ext cx="1357312" cy="461962"/>
          </a:xfrm>
          <a:prstGeom prst="rect">
            <a:avLst/>
          </a:prstGeom>
        </p:spPr>
        <p:txBody>
          <a:bodyPr>
            <a:spAutoFit/>
          </a:bodyPr>
          <a:lstStyle/>
          <a:p>
            <a:pPr marL="180975" indent="-180975" algn="just" fontAlgn="auto">
              <a:spcBef>
                <a:spcPts val="0"/>
              </a:spcBef>
              <a:spcAft>
                <a:spcPts val="0"/>
              </a:spcAft>
              <a:defRPr/>
            </a:pPr>
            <a:r>
              <a:rPr lang="zh-CN" altLang="en-US" sz="2400" b="1" kern="0" dirty="0">
                <a:solidFill>
                  <a:srgbClr val="C00000"/>
                </a:solidFill>
                <a:latin typeface="隶书" pitchFamily="49" charset="-122"/>
                <a:ea typeface="隶书" pitchFamily="49" charset="-122"/>
              </a:rPr>
              <a:t>送风罩</a:t>
            </a:r>
            <a:endParaRPr lang="en-US" altLang="zh-CN" sz="2400" b="1" kern="0" dirty="0">
              <a:solidFill>
                <a:srgbClr val="C00000"/>
              </a:solidFill>
              <a:latin typeface="+mn-ea"/>
              <a:ea typeface="+mn-ea"/>
            </a:endParaRPr>
          </a:p>
        </p:txBody>
      </p:sp>
      <p:sp>
        <p:nvSpPr>
          <p:cNvPr id="14" name="Freeform 3"/>
          <p:cNvSpPr/>
          <p:nvPr/>
        </p:nvSpPr>
        <p:spPr>
          <a:xfrm flipH="1">
            <a:off x="7143750" y="1785938"/>
            <a:ext cx="714375" cy="1571625"/>
          </a:xfrm>
          <a:custGeom>
            <a:avLst/>
            <a:gdLst>
              <a:gd name="connsiteX0" fmla="*/ 85978 w 465582"/>
              <a:gd name="connsiteY0" fmla="*/ 0 h 697229"/>
              <a:gd name="connsiteX1" fmla="*/ 337438 w 465582"/>
              <a:gd name="connsiteY1" fmla="*/ 398779 h 697229"/>
              <a:gd name="connsiteX2" fmla="*/ 416559 w 465582"/>
              <a:gd name="connsiteY2" fmla="*/ 348741 h 697229"/>
              <a:gd name="connsiteX3" fmla="*/ 465582 w 465582"/>
              <a:gd name="connsiteY3" fmla="*/ 697229 h 697229"/>
              <a:gd name="connsiteX4" fmla="*/ 172211 w 465582"/>
              <a:gd name="connsiteY4" fmla="*/ 502919 h 697229"/>
              <a:gd name="connsiteX5" fmla="*/ 251459 w 465582"/>
              <a:gd name="connsiteY5" fmla="*/ 453008 h 697229"/>
              <a:gd name="connsiteX6" fmla="*/ 0 w 465582"/>
              <a:gd name="connsiteY6" fmla="*/ 54228 h 697229"/>
              <a:gd name="connsiteX7" fmla="*/ 85978 w 465582"/>
              <a:gd name="connsiteY7" fmla="*/ 0 h 697229"/>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465582" h="697229">
                <a:moveTo>
                  <a:pt x="85978" y="0"/>
                </a:moveTo>
                <a:lnTo>
                  <a:pt x="337438" y="398779"/>
                </a:lnTo>
                <a:lnTo>
                  <a:pt x="416559" y="348741"/>
                </a:lnTo>
                <a:lnTo>
                  <a:pt x="465582" y="697229"/>
                </a:lnTo>
                <a:lnTo>
                  <a:pt x="172211" y="502919"/>
                </a:lnTo>
                <a:lnTo>
                  <a:pt x="251459" y="453008"/>
                </a:lnTo>
                <a:lnTo>
                  <a:pt x="0" y="54228"/>
                </a:lnTo>
                <a:lnTo>
                  <a:pt x="85978" y="0"/>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6" name="上箭头 15"/>
          <p:cNvSpPr/>
          <p:nvPr/>
        </p:nvSpPr>
        <p:spPr>
          <a:xfrm rot="-2280000">
            <a:off x="874713" y="4689475"/>
            <a:ext cx="214312" cy="2216150"/>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1923"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sp>
        <p:nvSpPr>
          <p:cNvPr id="7" name="矩形 6"/>
          <p:cNvSpPr/>
          <p:nvPr/>
        </p:nvSpPr>
        <p:spPr>
          <a:xfrm>
            <a:off x="357188" y="2000250"/>
            <a:ext cx="4873625"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某蓄电池电极板组装焊接岗位</a:t>
            </a:r>
            <a:endParaRPr lang="en-US" altLang="zh-CN" sz="2800" b="1" kern="0" dirty="0">
              <a:solidFill>
                <a:srgbClr val="C00000"/>
              </a:solidFill>
              <a:latin typeface="+mn-ea"/>
              <a:ea typeface="+mn-ea"/>
            </a:endParaRPr>
          </a:p>
        </p:txBody>
      </p:sp>
      <p:sp>
        <p:nvSpPr>
          <p:cNvPr id="11" name="矩形 10"/>
          <p:cNvSpPr/>
          <p:nvPr/>
        </p:nvSpPr>
        <p:spPr>
          <a:xfrm>
            <a:off x="2428875" y="6038850"/>
            <a:ext cx="5214938" cy="461963"/>
          </a:xfrm>
          <a:prstGeom prst="rect">
            <a:avLst/>
          </a:prstGeom>
        </p:spPr>
        <p:txBody>
          <a:bodyPr>
            <a:spAutoFit/>
          </a:bodyPr>
          <a:lstStyle/>
          <a:p>
            <a:pPr algn="just" fontAlgn="auto">
              <a:spcBef>
                <a:spcPts val="0"/>
              </a:spcBef>
              <a:spcAft>
                <a:spcPts val="0"/>
              </a:spcAft>
              <a:defRPr/>
            </a:pPr>
            <a:r>
              <a:rPr lang="zh-CN" altLang="en-US" sz="2400" b="1" kern="0" dirty="0">
                <a:solidFill>
                  <a:srgbClr val="003192"/>
                </a:solidFill>
                <a:latin typeface="隶书" pitchFamily="49" charset="-122"/>
                <a:ea typeface="隶书" pitchFamily="49" charset="-122"/>
              </a:rPr>
              <a:t>不正确作业：远离排风罩口操作</a:t>
            </a:r>
            <a:endParaRPr lang="en-US" altLang="zh-CN" sz="2400" b="1" kern="0" dirty="0">
              <a:solidFill>
                <a:srgbClr val="003192"/>
              </a:solidFill>
              <a:latin typeface="隶书" pitchFamily="49" charset="-122"/>
              <a:ea typeface="隶书" pitchFamily="49" charset="-122"/>
            </a:endParaRPr>
          </a:p>
        </p:txBody>
      </p:sp>
      <p:pic>
        <p:nvPicPr>
          <p:cNvPr id="81927" name="Picture 2" descr="C:\Users\111\Desktop\职业病危害工程防护讲义照片\蓄电池项目照片\IMG_20150603_102650.jpg"/>
          <p:cNvPicPr>
            <a:picLocks noChangeAspect="1" noChangeArrowheads="1"/>
          </p:cNvPicPr>
          <p:nvPr/>
        </p:nvPicPr>
        <p:blipFill>
          <a:blip r:embed="rId6"/>
          <a:srcRect/>
          <a:stretch>
            <a:fillRect/>
          </a:stretch>
        </p:blipFill>
        <p:spPr bwMode="auto">
          <a:xfrm>
            <a:off x="0" y="2786063"/>
            <a:ext cx="4565650" cy="3386137"/>
          </a:xfrm>
          <a:prstGeom prst="rect">
            <a:avLst/>
          </a:prstGeom>
          <a:noFill/>
          <a:ln w="9525">
            <a:noFill/>
            <a:miter lim="800000"/>
            <a:headEnd/>
            <a:tailEnd/>
          </a:ln>
        </p:spPr>
      </p:pic>
      <p:pic>
        <p:nvPicPr>
          <p:cNvPr id="81928" name="Picture 3" descr="C:\Users\111\Desktop\职业病危害工程防护讲义照片\蓄电池项目照片\IMG_20150603_102659.jpg"/>
          <p:cNvPicPr>
            <a:picLocks noChangeAspect="1" noChangeArrowheads="1"/>
          </p:cNvPicPr>
          <p:nvPr/>
        </p:nvPicPr>
        <p:blipFill>
          <a:blip r:embed="rId7"/>
          <a:srcRect/>
          <a:stretch>
            <a:fillRect/>
          </a:stretch>
        </p:blipFill>
        <p:spPr bwMode="auto">
          <a:xfrm>
            <a:off x="4578350" y="2786063"/>
            <a:ext cx="4565650" cy="3386137"/>
          </a:xfrm>
          <a:prstGeom prst="rect">
            <a:avLst/>
          </a:prstGeom>
          <a:noFill/>
          <a:ln w="9525">
            <a:noFill/>
            <a:miter lim="800000"/>
            <a:headEnd/>
            <a:tailEnd/>
          </a:ln>
        </p:spPr>
      </p:pic>
      <p:sp>
        <p:nvSpPr>
          <p:cNvPr id="16" name="上箭头 15"/>
          <p:cNvSpPr/>
          <p:nvPr/>
        </p:nvSpPr>
        <p:spPr>
          <a:xfrm rot="-2280000">
            <a:off x="1882775" y="5141913"/>
            <a:ext cx="214313" cy="1317625"/>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5" name="矩形 14"/>
          <p:cNvSpPr/>
          <p:nvPr/>
        </p:nvSpPr>
        <p:spPr>
          <a:xfrm>
            <a:off x="5357813" y="1357313"/>
            <a:ext cx="3786187" cy="400050"/>
          </a:xfrm>
          <a:prstGeom prst="rect">
            <a:avLst/>
          </a:prstGeom>
        </p:spPr>
        <p:txBody>
          <a:bodyPr>
            <a:spAutoFit/>
          </a:bodyPr>
          <a:lstStyle/>
          <a:p>
            <a:pPr algn="just" fontAlgn="auto">
              <a:spcBef>
                <a:spcPts val="0"/>
              </a:spcBef>
              <a:spcAft>
                <a:spcPts val="0"/>
              </a:spcAft>
              <a:defRPr/>
            </a:pPr>
            <a:r>
              <a:rPr lang="zh-CN" altLang="en-US" sz="2000" b="1" kern="0" dirty="0">
                <a:solidFill>
                  <a:srgbClr val="003192"/>
                </a:solidFill>
                <a:latin typeface="隶书" pitchFamily="49" charset="-122"/>
                <a:ea typeface="隶书" pitchFamily="49" charset="-122"/>
              </a:rPr>
              <a:t>不正确作业：远离排风罩口操作</a:t>
            </a:r>
            <a:endParaRPr lang="en-US" altLang="zh-CN" sz="2000" b="1" kern="0" dirty="0">
              <a:solidFill>
                <a:srgbClr val="003192"/>
              </a:solidFill>
              <a:latin typeface="隶书" pitchFamily="49" charset="-122"/>
              <a:ea typeface="隶书" pitchFamily="49" charset="-122"/>
            </a:endParaRPr>
          </a:p>
        </p:txBody>
      </p:sp>
      <p:sp>
        <p:nvSpPr>
          <p:cNvPr id="18" name="下箭头 17"/>
          <p:cNvSpPr/>
          <p:nvPr/>
        </p:nvSpPr>
        <p:spPr>
          <a:xfrm rot="660000">
            <a:off x="5694363" y="1851025"/>
            <a:ext cx="214312" cy="2881313"/>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2947"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19113"/>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局部送风</a:t>
            </a:r>
            <a:endParaRPr lang="en-US" altLang="zh-CN" sz="2800" b="1" kern="0" dirty="0">
              <a:solidFill>
                <a:srgbClr val="C00000"/>
              </a:solidFill>
              <a:latin typeface="+mn-ea"/>
              <a:ea typeface="+mn-ea"/>
            </a:endParaRPr>
          </a:p>
        </p:txBody>
      </p:sp>
      <p:sp>
        <p:nvSpPr>
          <p:cNvPr id="7" name="矩形 6"/>
          <p:cNvSpPr/>
          <p:nvPr/>
        </p:nvSpPr>
        <p:spPr>
          <a:xfrm>
            <a:off x="571500" y="2000250"/>
            <a:ext cx="5954713"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某蓄电池企业组装车间局部送风系统</a:t>
            </a:r>
            <a:endParaRPr lang="en-US" altLang="zh-CN" sz="2800" b="1" kern="0" dirty="0">
              <a:solidFill>
                <a:srgbClr val="C00000"/>
              </a:solidFill>
              <a:latin typeface="+mn-ea"/>
              <a:ea typeface="+mn-ea"/>
            </a:endParaRPr>
          </a:p>
        </p:txBody>
      </p:sp>
      <p:pic>
        <p:nvPicPr>
          <p:cNvPr id="82950" name="Picture 2" descr="C:\Users\111\Desktop\职业病危害工程防护讲义照片\蓄电池项目照片\IMG_20150603_103153.jpg"/>
          <p:cNvPicPr>
            <a:picLocks noChangeAspect="1" noChangeArrowheads="1"/>
          </p:cNvPicPr>
          <p:nvPr/>
        </p:nvPicPr>
        <p:blipFill>
          <a:blip r:embed="rId6"/>
          <a:srcRect/>
          <a:stretch>
            <a:fillRect/>
          </a:stretch>
        </p:blipFill>
        <p:spPr bwMode="auto">
          <a:xfrm>
            <a:off x="0" y="3071813"/>
            <a:ext cx="4572000" cy="3390900"/>
          </a:xfrm>
          <a:prstGeom prst="rect">
            <a:avLst/>
          </a:prstGeom>
          <a:noFill/>
          <a:ln w="9525">
            <a:noFill/>
            <a:miter lim="800000"/>
            <a:headEnd/>
            <a:tailEnd/>
          </a:ln>
        </p:spPr>
      </p:pic>
      <p:pic>
        <p:nvPicPr>
          <p:cNvPr id="82951" name="Picture 3" descr="C:\Users\111\Desktop\职业病危害工程防护讲义照片\蓄电池项目照片\IMG_20150603_103130.jpg"/>
          <p:cNvPicPr>
            <a:picLocks noChangeAspect="1" noChangeArrowheads="1"/>
          </p:cNvPicPr>
          <p:nvPr/>
        </p:nvPicPr>
        <p:blipFill>
          <a:blip r:embed="rId7"/>
          <a:srcRect/>
          <a:stretch>
            <a:fillRect/>
          </a:stretch>
        </p:blipFill>
        <p:spPr bwMode="auto">
          <a:xfrm>
            <a:off x="4587875" y="3071813"/>
            <a:ext cx="4556125" cy="3379787"/>
          </a:xfrm>
          <a:prstGeom prst="rect">
            <a:avLst/>
          </a:prstGeom>
          <a:noFill/>
          <a:ln w="9525">
            <a:noFill/>
            <a:miter lim="800000"/>
            <a:headEnd/>
            <a:tailEnd/>
          </a:ln>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3971"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sp>
        <p:nvSpPr>
          <p:cNvPr id="7" name="矩形 6"/>
          <p:cNvSpPr/>
          <p:nvPr/>
        </p:nvSpPr>
        <p:spPr>
          <a:xfrm>
            <a:off x="571500" y="2000250"/>
            <a:ext cx="6316663"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某蓄电池企业灌装电解液局部排风系统</a:t>
            </a:r>
            <a:endParaRPr lang="en-US" altLang="zh-CN" sz="2800" b="1" kern="0" dirty="0">
              <a:solidFill>
                <a:srgbClr val="C00000"/>
              </a:solidFill>
              <a:latin typeface="+mn-ea"/>
              <a:ea typeface="+mn-ea"/>
            </a:endParaRPr>
          </a:p>
        </p:txBody>
      </p:sp>
      <p:pic>
        <p:nvPicPr>
          <p:cNvPr id="83974" name="Picture 2" descr="C:\Users\111\Desktop\职业病危害工程防护讲义照片\蓄电池项目照片\IMG_20150603_103428.jpg"/>
          <p:cNvPicPr>
            <a:picLocks noChangeAspect="1" noChangeArrowheads="1"/>
          </p:cNvPicPr>
          <p:nvPr/>
        </p:nvPicPr>
        <p:blipFill>
          <a:blip r:embed="rId6"/>
          <a:srcRect/>
          <a:stretch>
            <a:fillRect/>
          </a:stretch>
        </p:blipFill>
        <p:spPr bwMode="auto">
          <a:xfrm>
            <a:off x="0" y="3071813"/>
            <a:ext cx="4572000" cy="3390900"/>
          </a:xfrm>
          <a:prstGeom prst="rect">
            <a:avLst/>
          </a:prstGeom>
          <a:noFill/>
          <a:ln w="9525">
            <a:noFill/>
            <a:miter lim="800000"/>
            <a:headEnd/>
            <a:tailEnd/>
          </a:ln>
        </p:spPr>
      </p:pic>
      <p:pic>
        <p:nvPicPr>
          <p:cNvPr id="83975" name="Picture 3" descr="C:\Users\111\Desktop\职业病危害工程防护讲义照片\蓄电池项目照片\IMG_20150603_103444.jpg"/>
          <p:cNvPicPr>
            <a:picLocks noChangeAspect="1" noChangeArrowheads="1"/>
          </p:cNvPicPr>
          <p:nvPr/>
        </p:nvPicPr>
        <p:blipFill>
          <a:blip r:embed="rId7"/>
          <a:srcRect/>
          <a:stretch>
            <a:fillRect/>
          </a:stretch>
        </p:blipFill>
        <p:spPr bwMode="auto">
          <a:xfrm>
            <a:off x="4572000" y="3067050"/>
            <a:ext cx="4572000" cy="3390900"/>
          </a:xfrm>
          <a:prstGeom prst="rect">
            <a:avLst/>
          </a:prstGeom>
          <a:noFill/>
          <a:ln w="9525">
            <a:noFill/>
            <a:miter lim="800000"/>
            <a:headEnd/>
            <a:tailEnd/>
          </a:ln>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4995"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pic>
        <p:nvPicPr>
          <p:cNvPr id="84997" name="图片 1"/>
          <p:cNvPicPr>
            <a:picLocks noChangeAspect="1"/>
          </p:cNvPicPr>
          <p:nvPr/>
        </p:nvPicPr>
        <p:blipFill>
          <a:blip r:embed="rId6"/>
          <a:srcRect/>
          <a:stretch>
            <a:fillRect/>
          </a:stretch>
        </p:blipFill>
        <p:spPr bwMode="auto">
          <a:xfrm>
            <a:off x="-38100" y="3048000"/>
            <a:ext cx="4800600" cy="3560763"/>
          </a:xfrm>
          <a:prstGeom prst="rect">
            <a:avLst/>
          </a:prstGeom>
          <a:noFill/>
          <a:ln w="9525">
            <a:noFill/>
            <a:miter lim="800000"/>
            <a:headEnd/>
            <a:tailEnd/>
          </a:ln>
        </p:spPr>
      </p:pic>
      <p:pic>
        <p:nvPicPr>
          <p:cNvPr id="84998" name="图片 2"/>
          <p:cNvPicPr>
            <a:picLocks noChangeAspect="1"/>
          </p:cNvPicPr>
          <p:nvPr/>
        </p:nvPicPr>
        <p:blipFill>
          <a:blip r:embed="rId7"/>
          <a:srcRect/>
          <a:stretch>
            <a:fillRect/>
          </a:stretch>
        </p:blipFill>
        <p:spPr bwMode="auto">
          <a:xfrm>
            <a:off x="4876800" y="1130300"/>
            <a:ext cx="4248150" cy="5727700"/>
          </a:xfrm>
          <a:prstGeom prst="rect">
            <a:avLst/>
          </a:prstGeom>
          <a:noFill/>
          <a:ln w="9525">
            <a:noFill/>
            <a:miter lim="800000"/>
            <a:headEnd/>
            <a:tailEnd/>
          </a:ln>
        </p:spPr>
      </p:pic>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6019"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pic>
        <p:nvPicPr>
          <p:cNvPr id="86021" name="图片 1"/>
          <p:cNvPicPr>
            <a:picLocks noChangeAspect="1"/>
          </p:cNvPicPr>
          <p:nvPr/>
        </p:nvPicPr>
        <p:blipFill>
          <a:blip r:embed="rId6"/>
          <a:srcRect/>
          <a:stretch>
            <a:fillRect/>
          </a:stretch>
        </p:blipFill>
        <p:spPr bwMode="auto">
          <a:xfrm>
            <a:off x="33338" y="2590800"/>
            <a:ext cx="4543425" cy="3370263"/>
          </a:xfrm>
          <a:prstGeom prst="rect">
            <a:avLst/>
          </a:prstGeom>
          <a:noFill/>
          <a:ln w="9525">
            <a:noFill/>
            <a:miter lim="800000"/>
            <a:headEnd/>
            <a:tailEnd/>
          </a:ln>
        </p:spPr>
      </p:pic>
      <p:pic>
        <p:nvPicPr>
          <p:cNvPr id="86022" name="图片 2"/>
          <p:cNvPicPr>
            <a:picLocks noChangeAspect="1"/>
          </p:cNvPicPr>
          <p:nvPr/>
        </p:nvPicPr>
        <p:blipFill>
          <a:blip r:embed="rId7"/>
          <a:srcRect/>
          <a:stretch>
            <a:fillRect/>
          </a:stretch>
        </p:blipFill>
        <p:spPr bwMode="auto">
          <a:xfrm>
            <a:off x="4592638" y="2590800"/>
            <a:ext cx="4567237" cy="3387725"/>
          </a:xfrm>
          <a:prstGeom prst="rect">
            <a:avLst/>
          </a:prstGeom>
          <a:noFill/>
          <a:ln w="9525">
            <a:noFill/>
            <a:miter lim="800000"/>
            <a:headEnd/>
            <a:tailEnd/>
          </a:ln>
        </p:spPr>
      </p:pic>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7043"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pic>
        <p:nvPicPr>
          <p:cNvPr id="87045" name="Picture 2" descr="C:\Users\111\Desktop\职业病危害工程防护讲义照片\2013-03-08 12.13.40.jpg"/>
          <p:cNvPicPr>
            <a:picLocks noChangeAspect="1" noChangeArrowheads="1"/>
          </p:cNvPicPr>
          <p:nvPr/>
        </p:nvPicPr>
        <p:blipFill>
          <a:blip r:embed="rId6"/>
          <a:srcRect/>
          <a:stretch>
            <a:fillRect/>
          </a:stretch>
        </p:blipFill>
        <p:spPr bwMode="auto">
          <a:xfrm>
            <a:off x="0" y="2500313"/>
            <a:ext cx="3011488" cy="4014787"/>
          </a:xfrm>
          <a:prstGeom prst="rect">
            <a:avLst/>
          </a:prstGeom>
          <a:noFill/>
          <a:ln w="9525">
            <a:noFill/>
            <a:miter lim="800000"/>
            <a:headEnd/>
            <a:tailEnd/>
          </a:ln>
        </p:spPr>
      </p:pic>
      <p:pic>
        <p:nvPicPr>
          <p:cNvPr id="87046" name="Picture 3" descr="C:\Users\111\Desktop\职业病危害工程防护讲义照片\2013-03-08 12.15.16.jpg"/>
          <p:cNvPicPr>
            <a:picLocks noChangeAspect="1" noChangeArrowheads="1"/>
          </p:cNvPicPr>
          <p:nvPr/>
        </p:nvPicPr>
        <p:blipFill>
          <a:blip r:embed="rId7"/>
          <a:srcRect/>
          <a:stretch>
            <a:fillRect/>
          </a:stretch>
        </p:blipFill>
        <p:spPr bwMode="auto">
          <a:xfrm>
            <a:off x="3060700" y="2500313"/>
            <a:ext cx="3011488" cy="4014787"/>
          </a:xfrm>
          <a:prstGeom prst="rect">
            <a:avLst/>
          </a:prstGeom>
          <a:noFill/>
          <a:ln w="9525">
            <a:noFill/>
            <a:miter lim="800000"/>
            <a:headEnd/>
            <a:tailEnd/>
          </a:ln>
        </p:spPr>
      </p:pic>
      <p:pic>
        <p:nvPicPr>
          <p:cNvPr id="87047" name="Picture 4" descr="C:\Users\111\Desktop\职业病危害工程防护讲义照片\2013-03-08 12.17.28.jpg"/>
          <p:cNvPicPr>
            <a:picLocks noChangeAspect="1" noChangeArrowheads="1"/>
          </p:cNvPicPr>
          <p:nvPr/>
        </p:nvPicPr>
        <p:blipFill>
          <a:blip r:embed="rId8"/>
          <a:srcRect/>
          <a:stretch>
            <a:fillRect/>
          </a:stretch>
        </p:blipFill>
        <p:spPr bwMode="auto">
          <a:xfrm>
            <a:off x="6143625" y="2500313"/>
            <a:ext cx="3000375" cy="4000500"/>
          </a:xfrm>
          <a:prstGeom prst="rect">
            <a:avLst/>
          </a:prstGeom>
          <a:noFill/>
          <a:ln w="9525">
            <a:noFill/>
            <a:miter lim="800000"/>
            <a:headEnd/>
            <a:tailEnd/>
          </a:ln>
        </p:spPr>
      </p:pic>
      <p:sp>
        <p:nvSpPr>
          <p:cNvPr id="11" name="矩形 10"/>
          <p:cNvSpPr/>
          <p:nvPr/>
        </p:nvSpPr>
        <p:spPr>
          <a:xfrm>
            <a:off x="2786063" y="1928813"/>
            <a:ext cx="4219575" cy="450850"/>
          </a:xfrm>
          <a:prstGeom prst="rect">
            <a:avLst/>
          </a:prstGeom>
        </p:spPr>
        <p:txBody>
          <a:bodyPr>
            <a:spAutoFit/>
          </a:bodyPr>
          <a:lstStyle/>
          <a:p>
            <a:pPr marL="180975" algn="just"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 某手工焊接台局部排风罩</a:t>
            </a:r>
            <a:endParaRPr lang="en-US" altLang="zh-CN" sz="2200" b="1" kern="0" dirty="0">
              <a:solidFill>
                <a:srgbClr val="002060"/>
              </a:solidFill>
              <a:latin typeface="黑体" panose="02010609060101010101" pitchFamily="49" charset="-122"/>
              <a:ea typeface="黑体" panose="02010609060101010101" pitchFamily="49" charset="-122"/>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8067"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sp>
        <p:nvSpPr>
          <p:cNvPr id="11" name="矩形 10"/>
          <p:cNvSpPr/>
          <p:nvPr/>
        </p:nvSpPr>
        <p:spPr>
          <a:xfrm>
            <a:off x="4000500" y="1428750"/>
            <a:ext cx="4362450" cy="450850"/>
          </a:xfrm>
          <a:prstGeom prst="rect">
            <a:avLst/>
          </a:prstGeom>
        </p:spPr>
        <p:txBody>
          <a:bodyPr>
            <a:spAutoFit/>
          </a:bodyPr>
          <a:lstStyle/>
          <a:p>
            <a:pPr marL="180975" algn="just"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某中成药企业制药间局部排风罩</a:t>
            </a:r>
            <a:endParaRPr lang="en-US" altLang="zh-CN" sz="2200" b="1" kern="0" dirty="0">
              <a:solidFill>
                <a:srgbClr val="002060"/>
              </a:solidFill>
              <a:latin typeface="黑体" panose="02010609060101010101" pitchFamily="49" charset="-122"/>
              <a:ea typeface="黑体" panose="02010609060101010101" pitchFamily="49" charset="-122"/>
            </a:endParaRPr>
          </a:p>
        </p:txBody>
      </p:sp>
      <p:pic>
        <p:nvPicPr>
          <p:cNvPr id="88070" name="Picture 2" descr="C:\Users\111\Desktop\职业病危害工程防护讲义照片\2013-09-09 15.00.21.jpg"/>
          <p:cNvPicPr>
            <a:picLocks noChangeAspect="1" noChangeArrowheads="1"/>
          </p:cNvPicPr>
          <p:nvPr/>
        </p:nvPicPr>
        <p:blipFill>
          <a:blip r:embed="rId6"/>
          <a:srcRect/>
          <a:stretch>
            <a:fillRect/>
          </a:stretch>
        </p:blipFill>
        <p:spPr bwMode="auto">
          <a:xfrm>
            <a:off x="1004888" y="1928813"/>
            <a:ext cx="3905250" cy="2928937"/>
          </a:xfrm>
          <a:prstGeom prst="rect">
            <a:avLst/>
          </a:prstGeom>
          <a:noFill/>
          <a:ln w="9525">
            <a:noFill/>
            <a:miter lim="800000"/>
            <a:headEnd/>
            <a:tailEnd/>
          </a:ln>
        </p:spPr>
      </p:pic>
      <p:pic>
        <p:nvPicPr>
          <p:cNvPr id="88071" name="Picture 3" descr="C:\Users\111\Desktop\职业病危害工程防护讲义照片\2013-09-09 14.54.08.jpg"/>
          <p:cNvPicPr>
            <a:picLocks noChangeAspect="1" noChangeArrowheads="1"/>
          </p:cNvPicPr>
          <p:nvPr/>
        </p:nvPicPr>
        <p:blipFill>
          <a:blip r:embed="rId7"/>
          <a:srcRect/>
          <a:stretch>
            <a:fillRect/>
          </a:stretch>
        </p:blipFill>
        <p:spPr bwMode="auto">
          <a:xfrm>
            <a:off x="5286375" y="1928813"/>
            <a:ext cx="3468688" cy="4624387"/>
          </a:xfrm>
          <a:prstGeom prst="rect">
            <a:avLst/>
          </a:prstGeom>
          <a:noFill/>
          <a:ln w="9525">
            <a:noFill/>
            <a:miter lim="800000"/>
            <a:headEnd/>
            <a:tailEnd/>
          </a:ln>
        </p:spPr>
      </p:pic>
      <p:sp>
        <p:nvSpPr>
          <p:cNvPr id="88072" name="Text Box 7"/>
          <p:cNvSpPr txBox="1">
            <a:spLocks noChangeArrowheads="1"/>
          </p:cNvSpPr>
          <p:nvPr/>
        </p:nvSpPr>
        <p:spPr bwMode="auto">
          <a:xfrm>
            <a:off x="7429500" y="4714875"/>
            <a:ext cx="1285875" cy="500063"/>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排风罩，注明气流方向</a:t>
            </a:r>
            <a:endParaRPr lang="zh-CN" sz="1400" b="1">
              <a:solidFill>
                <a:srgbClr val="FF0000"/>
              </a:solidFill>
              <a:latin typeface="黑体" panose="02010609060101010101" pitchFamily="49" charset="-122"/>
              <a:ea typeface="黑体" panose="02010609060101010101" pitchFamily="49" charset="-122"/>
            </a:endParaRPr>
          </a:p>
        </p:txBody>
      </p:sp>
      <p:cxnSp>
        <p:nvCxnSpPr>
          <p:cNvPr id="88073" name="AutoShape 8"/>
          <p:cNvCxnSpPr>
            <a:cxnSpLocks noChangeShapeType="1"/>
          </p:cNvCxnSpPr>
          <p:nvPr/>
        </p:nvCxnSpPr>
        <p:spPr bwMode="auto">
          <a:xfrm rot="16200000" flipV="1">
            <a:off x="6938963" y="3990975"/>
            <a:ext cx="1338262" cy="357188"/>
          </a:xfrm>
          <a:prstGeom prst="straightConnector1">
            <a:avLst/>
          </a:prstGeom>
          <a:noFill/>
          <a:ln w="9525">
            <a:solidFill>
              <a:srgbClr val="FFFFFF"/>
            </a:solidFill>
            <a:round/>
            <a:tailEnd type="triangle" w="med" len="med"/>
          </a:ln>
        </p:spPr>
      </p:cxnSp>
      <p:sp>
        <p:nvSpPr>
          <p:cNvPr id="88074" name="Text Box 7"/>
          <p:cNvSpPr txBox="1">
            <a:spLocks noChangeArrowheads="1"/>
          </p:cNvSpPr>
          <p:nvPr/>
        </p:nvSpPr>
        <p:spPr bwMode="auto">
          <a:xfrm>
            <a:off x="3819525" y="3786188"/>
            <a:ext cx="1038225" cy="415925"/>
          </a:xfrm>
          <a:prstGeom prst="rect">
            <a:avLst/>
          </a:prstGeom>
          <a:solidFill>
            <a:srgbClr val="FFFFFF"/>
          </a:solidFill>
          <a:ln w="9525">
            <a:solidFill>
              <a:srgbClr val="000000"/>
            </a:solidFill>
            <a:miter lim="800000"/>
          </a:ln>
        </p:spPr>
        <p:txBody>
          <a:bodyPr/>
          <a:lstStyle/>
          <a:p>
            <a:pPr algn="ctr"/>
            <a:r>
              <a:rPr lang="zh-CN" altLang="en-US" sz="1100" b="1">
                <a:solidFill>
                  <a:srgbClr val="FF0000"/>
                </a:solidFill>
                <a:latin typeface="黑体" panose="02010609060101010101" pitchFamily="49" charset="-122"/>
                <a:ea typeface="黑体" panose="02010609060101010101" pitchFamily="49" charset="-122"/>
              </a:rPr>
              <a:t>排风管道，注明气流方向</a:t>
            </a:r>
            <a:endParaRPr lang="zh-CN" sz="1100" b="1">
              <a:solidFill>
                <a:srgbClr val="FF0000"/>
              </a:solidFill>
              <a:latin typeface="黑体" panose="02010609060101010101" pitchFamily="49" charset="-122"/>
              <a:ea typeface="黑体" panose="02010609060101010101" pitchFamily="49" charset="-122"/>
            </a:endParaRPr>
          </a:p>
        </p:txBody>
      </p:sp>
      <p:cxnSp>
        <p:nvCxnSpPr>
          <p:cNvPr id="88075" name="AutoShape 8"/>
          <p:cNvCxnSpPr>
            <a:cxnSpLocks noChangeShapeType="1"/>
          </p:cNvCxnSpPr>
          <p:nvPr/>
        </p:nvCxnSpPr>
        <p:spPr bwMode="auto">
          <a:xfrm rot="10800000">
            <a:off x="2643188" y="3857625"/>
            <a:ext cx="1071562" cy="52388"/>
          </a:xfrm>
          <a:prstGeom prst="straightConnector1">
            <a:avLst/>
          </a:prstGeom>
          <a:noFill/>
          <a:ln w="9525">
            <a:solidFill>
              <a:srgbClr val="FFFFFF"/>
            </a:solidFill>
            <a:round/>
            <a:tailEnd type="triangle" w="med" len="med"/>
          </a:ln>
        </p:spPr>
      </p:cxnSp>
      <p:pic>
        <p:nvPicPr>
          <p:cNvPr id="88076" name="Picture 1" descr="J:\培训讲义\职业卫生\2015年成都市安监局\照片\201207160926181840.jpg"/>
          <p:cNvPicPr>
            <a:picLocks noChangeAspect="1" noChangeArrowheads="1"/>
          </p:cNvPicPr>
          <p:nvPr/>
        </p:nvPicPr>
        <p:blipFill>
          <a:blip r:embed="rId8"/>
          <a:srcRect/>
          <a:stretch>
            <a:fillRect/>
          </a:stretch>
        </p:blipFill>
        <p:spPr bwMode="auto">
          <a:xfrm>
            <a:off x="0" y="4768850"/>
            <a:ext cx="2786063" cy="2089150"/>
          </a:xfrm>
          <a:prstGeom prst="rect">
            <a:avLst/>
          </a:prstGeom>
          <a:noFill/>
          <a:ln w="9525">
            <a:noFill/>
            <a:miter lim="800000"/>
            <a:headEnd/>
            <a:tailEnd/>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内容占位符 2"/>
          <p:cNvSpPr>
            <a:spLocks noGrp="1"/>
          </p:cNvSpPr>
          <p:nvPr>
            <p:ph idx="1"/>
          </p:nvPr>
        </p:nvSpPr>
        <p:spPr>
          <a:xfrm>
            <a:off x="457200" y="1905000"/>
            <a:ext cx="8401050" cy="4221163"/>
          </a:xfrm>
        </p:spPr>
        <p:txBody>
          <a:bodyPr rtlCol="0">
            <a:normAutofit/>
          </a:bodyPr>
          <a:lstStyle/>
          <a:p>
            <a:pPr fontAlgn="auto">
              <a:spcAft>
                <a:spcPts val="0"/>
              </a:spcAft>
              <a:buFontTx/>
              <a:buNone/>
              <a:defRPr/>
            </a:pPr>
            <a:r>
              <a:rPr lang="en-US" altLang="zh-CN" sz="3000" dirty="0">
                <a:solidFill>
                  <a:srgbClr val="00B050"/>
                </a:solidFill>
              </a:rPr>
              <a:t>  ✎</a:t>
            </a:r>
            <a:r>
              <a:rPr lang="en-US" altLang="zh-CN" sz="3000" dirty="0"/>
              <a:t> </a:t>
            </a:r>
            <a:r>
              <a:rPr lang="zh-CN" altLang="en-US" sz="3000" dirty="0"/>
              <a:t>车间含毒含尘气体和废气的处理技术</a:t>
            </a:r>
            <a:endParaRPr lang="en-US" altLang="zh-CN" sz="3000" dirty="0"/>
          </a:p>
          <a:p>
            <a:pPr fontAlgn="auto">
              <a:spcAft>
                <a:spcPts val="0"/>
              </a:spcAft>
              <a:buFontTx/>
              <a:buNone/>
              <a:defRPr/>
            </a:pPr>
            <a:r>
              <a:rPr lang="en-US" altLang="zh-CN" sz="3000" dirty="0"/>
              <a:t>  </a:t>
            </a:r>
            <a:r>
              <a:rPr lang="en-US" altLang="zh-CN" sz="3000" dirty="0">
                <a:solidFill>
                  <a:srgbClr val="00B050"/>
                </a:solidFill>
              </a:rPr>
              <a:t>✎</a:t>
            </a:r>
            <a:r>
              <a:rPr lang="en-US" altLang="zh-CN" sz="3000" dirty="0"/>
              <a:t> </a:t>
            </a:r>
            <a:r>
              <a:rPr lang="zh-CN" altLang="en-US" sz="3000" dirty="0"/>
              <a:t>建筑物通风、采暖和空气调节工程技术</a:t>
            </a:r>
            <a:endParaRPr lang="en-US" altLang="zh-CN" sz="3000" dirty="0"/>
          </a:p>
          <a:p>
            <a:pPr fontAlgn="auto">
              <a:spcAft>
                <a:spcPts val="0"/>
              </a:spcAft>
              <a:buFontTx/>
              <a:buNone/>
              <a:defRPr/>
            </a:pPr>
            <a:r>
              <a:rPr lang="en-US" altLang="zh-CN" sz="3000" dirty="0"/>
              <a:t>  </a:t>
            </a:r>
            <a:r>
              <a:rPr lang="en-US" altLang="zh-CN" sz="3000" dirty="0">
                <a:solidFill>
                  <a:srgbClr val="00B050"/>
                </a:solidFill>
              </a:rPr>
              <a:t>✎</a:t>
            </a:r>
            <a:r>
              <a:rPr lang="en-US" altLang="zh-CN" sz="3000" dirty="0"/>
              <a:t> </a:t>
            </a:r>
            <a:r>
              <a:rPr lang="zh-CN" altLang="en-US" sz="3000" dirty="0"/>
              <a:t>生产性噪声与振动控制</a:t>
            </a:r>
            <a:endParaRPr lang="en-US" altLang="zh-CN" sz="3000" dirty="0"/>
          </a:p>
          <a:p>
            <a:pPr fontAlgn="auto">
              <a:spcAft>
                <a:spcPts val="0"/>
              </a:spcAft>
              <a:buFontTx/>
              <a:buNone/>
              <a:defRPr/>
            </a:pPr>
            <a:r>
              <a:rPr lang="en-US" altLang="zh-CN" sz="3000" dirty="0"/>
              <a:t>  </a:t>
            </a:r>
            <a:r>
              <a:rPr lang="en-US" altLang="zh-CN" sz="3000" dirty="0">
                <a:solidFill>
                  <a:srgbClr val="00B050"/>
                </a:solidFill>
              </a:rPr>
              <a:t>✎</a:t>
            </a:r>
            <a:r>
              <a:rPr lang="en-US" altLang="zh-CN" sz="3000" dirty="0"/>
              <a:t> </a:t>
            </a:r>
            <a:r>
              <a:rPr lang="zh-CN" altLang="en-US" sz="3000" dirty="0"/>
              <a:t>辐射防护</a:t>
            </a:r>
            <a:endParaRPr lang="en-US" altLang="zh-CN" sz="3000" dirty="0"/>
          </a:p>
          <a:p>
            <a:pPr fontAlgn="auto">
              <a:spcAft>
                <a:spcPts val="0"/>
              </a:spcAft>
              <a:buFontTx/>
              <a:buNone/>
              <a:defRPr/>
            </a:pPr>
            <a:r>
              <a:rPr lang="en-US" altLang="zh-CN" sz="3000" dirty="0"/>
              <a:t>  </a:t>
            </a:r>
            <a:r>
              <a:rPr lang="en-US" altLang="zh-CN" sz="3000" dirty="0">
                <a:solidFill>
                  <a:srgbClr val="00B050"/>
                </a:solidFill>
              </a:rPr>
              <a:t>✎</a:t>
            </a:r>
            <a:r>
              <a:rPr lang="en-US" altLang="zh-CN" sz="3000" dirty="0"/>
              <a:t> </a:t>
            </a:r>
            <a:r>
              <a:rPr lang="zh-CN" altLang="en-US" sz="3000" dirty="0"/>
              <a:t>工作场所采光和照明</a:t>
            </a:r>
            <a:endParaRPr lang="en-US" altLang="zh-CN" sz="3000" dirty="0"/>
          </a:p>
          <a:p>
            <a:pPr fontAlgn="auto">
              <a:spcAft>
                <a:spcPts val="0"/>
              </a:spcAft>
              <a:buFontTx/>
              <a:buNone/>
              <a:defRPr/>
            </a:pPr>
            <a:r>
              <a:rPr lang="en-US" altLang="zh-CN" sz="3000" dirty="0"/>
              <a:t>  </a:t>
            </a:r>
            <a:r>
              <a:rPr lang="en-US" altLang="zh-CN" sz="3000" dirty="0">
                <a:solidFill>
                  <a:srgbClr val="00B050"/>
                </a:solidFill>
              </a:rPr>
              <a:t>✎</a:t>
            </a:r>
            <a:r>
              <a:rPr lang="en-US" altLang="zh-CN" sz="3000" dirty="0"/>
              <a:t> </a:t>
            </a:r>
            <a:r>
              <a:rPr lang="zh-CN" altLang="en-US" sz="3000" dirty="0"/>
              <a:t>其他卫生辅助设施</a:t>
            </a:r>
            <a:r>
              <a:rPr lang="en-US" altLang="zh-CN" sz="2000" spc="-100" dirty="0"/>
              <a:t>(</a:t>
            </a:r>
            <a:r>
              <a:rPr lang="zh-CN" altLang="en-US" sz="2000" spc="-100" dirty="0"/>
              <a:t>如浴室、女工休息室、卫生间等</a:t>
            </a:r>
            <a:r>
              <a:rPr lang="en-US" altLang="zh-CN" sz="2000" spc="-100" dirty="0"/>
              <a:t>)</a:t>
            </a:r>
            <a:endParaRPr lang="en-US" altLang="zh-CN" sz="2000" spc="-100" dirty="0"/>
          </a:p>
          <a:p>
            <a:pPr fontAlgn="auto">
              <a:spcAft>
                <a:spcPts val="0"/>
              </a:spcAft>
              <a:buFontTx/>
              <a:buNone/>
              <a:defRPr/>
            </a:pPr>
            <a:endParaRPr lang="zh-CN" altLang="en-US" dirty="0"/>
          </a:p>
        </p:txBody>
      </p:sp>
      <p:sp>
        <p:nvSpPr>
          <p:cNvPr id="6148" name="Rectangle 2"/>
          <p:cNvSpPr>
            <a:spLocks noGrp="1" noChangeArrowheads="1"/>
          </p:cNvSpPr>
          <p:nvPr>
            <p:ph type="title"/>
          </p:nvPr>
        </p:nvSpPr>
        <p:spPr>
          <a:xfrm>
            <a:off x="990600" y="228600"/>
            <a:ext cx="7315200" cy="685800"/>
          </a:xfrm>
        </p:spPr>
        <p:txBody>
          <a:bodyPr rtlCol="0">
            <a:normAutofit fontScale="90000"/>
          </a:bodyPr>
          <a:lstStyle/>
          <a:p>
            <a:pPr fontAlgn="auto">
              <a:spcAft>
                <a:spcPts val="0"/>
              </a:spcAft>
              <a:defRPr/>
            </a:pPr>
            <a:r>
              <a:rPr lang="zh-CN" altLang="en-US" dirty="0">
                <a:solidFill>
                  <a:schemeClr val="bg1">
                    <a:lumMod val="95000"/>
                  </a:schemeClr>
                </a:solidFill>
              </a:rPr>
              <a:t>常见职业病防护措施</a:t>
            </a:r>
            <a:endParaRPr lang="zh-CN" altLang="en-US" dirty="0">
              <a:solidFill>
                <a:schemeClr val="bg1">
                  <a:lumMod val="95000"/>
                </a:schemeClr>
              </a:solidFill>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89091"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11" name="矩形 10"/>
          <p:cNvSpPr/>
          <p:nvPr/>
        </p:nvSpPr>
        <p:spPr>
          <a:xfrm>
            <a:off x="2571750" y="6264275"/>
            <a:ext cx="6286500" cy="450850"/>
          </a:xfrm>
          <a:prstGeom prst="rect">
            <a:avLst/>
          </a:prstGeom>
        </p:spPr>
        <p:txBody>
          <a:bodyPr>
            <a:spAutoFit/>
          </a:bodyPr>
          <a:lstStyle/>
          <a:p>
            <a:pPr marL="180975" algn="ctr"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某机械加工车间油雾处理局部排风罩</a:t>
            </a:r>
            <a:endParaRPr lang="en-US" altLang="zh-CN" sz="2200" b="1" kern="0" dirty="0">
              <a:solidFill>
                <a:srgbClr val="002060"/>
              </a:solidFill>
              <a:latin typeface="黑体" panose="02010609060101010101" pitchFamily="49" charset="-122"/>
              <a:ea typeface="黑体" panose="02010609060101010101" pitchFamily="49" charset="-122"/>
            </a:endParaRPr>
          </a:p>
        </p:txBody>
      </p:sp>
      <p:cxnSp>
        <p:nvCxnSpPr>
          <p:cNvPr id="89093" name="AutoShape 8"/>
          <p:cNvCxnSpPr>
            <a:cxnSpLocks noChangeShapeType="1"/>
          </p:cNvCxnSpPr>
          <p:nvPr/>
        </p:nvCxnSpPr>
        <p:spPr bwMode="auto">
          <a:xfrm rot="16200000" flipV="1">
            <a:off x="6938963" y="3990975"/>
            <a:ext cx="1338262" cy="357188"/>
          </a:xfrm>
          <a:prstGeom prst="straightConnector1">
            <a:avLst/>
          </a:prstGeom>
          <a:noFill/>
          <a:ln w="9525">
            <a:solidFill>
              <a:srgbClr val="FFFFFF"/>
            </a:solidFill>
            <a:round/>
            <a:tailEnd type="triangle" w="med" len="med"/>
          </a:ln>
        </p:spPr>
      </p:cxnSp>
      <p:cxnSp>
        <p:nvCxnSpPr>
          <p:cNvPr id="89094" name="AutoShape 8"/>
          <p:cNvCxnSpPr>
            <a:cxnSpLocks noChangeShapeType="1"/>
          </p:cNvCxnSpPr>
          <p:nvPr/>
        </p:nvCxnSpPr>
        <p:spPr bwMode="auto">
          <a:xfrm rot="10800000" flipV="1">
            <a:off x="2143125" y="4981575"/>
            <a:ext cx="1571625" cy="304800"/>
          </a:xfrm>
          <a:prstGeom prst="straightConnector1">
            <a:avLst/>
          </a:prstGeom>
          <a:noFill/>
          <a:ln w="9525">
            <a:solidFill>
              <a:srgbClr val="FFFFFF"/>
            </a:solidFill>
            <a:round/>
            <a:tailEnd type="triangle" w="med" len="med"/>
          </a:ln>
        </p:spPr>
      </p:cxnSp>
      <p:pic>
        <p:nvPicPr>
          <p:cNvPr id="89095" name="Picture 2" descr="J:\培训讲义\职业卫生\2015年成都市安监局\照片\油雾处理.jpg"/>
          <p:cNvPicPr>
            <a:picLocks noChangeAspect="1" noChangeArrowheads="1"/>
          </p:cNvPicPr>
          <p:nvPr/>
        </p:nvPicPr>
        <p:blipFill>
          <a:blip r:embed="rId6"/>
          <a:srcRect/>
          <a:stretch>
            <a:fillRect/>
          </a:stretch>
        </p:blipFill>
        <p:spPr bwMode="auto">
          <a:xfrm>
            <a:off x="2428875" y="1214438"/>
            <a:ext cx="6635750" cy="4976812"/>
          </a:xfrm>
          <a:prstGeom prst="rect">
            <a:avLst/>
          </a:prstGeom>
          <a:noFill/>
          <a:ln w="9525">
            <a:noFill/>
            <a:miter lim="800000"/>
            <a:headEnd/>
            <a:tailEnd/>
          </a:ln>
        </p:spPr>
      </p:pic>
      <p:sp>
        <p:nvSpPr>
          <p:cNvPr id="14" name="TextBox 13"/>
          <p:cNvSpPr txBox="1"/>
          <p:nvPr/>
        </p:nvSpPr>
        <p:spPr>
          <a:xfrm>
            <a:off x="1000125" y="2286000"/>
            <a:ext cx="671513" cy="1928813"/>
          </a:xfrm>
          <a:prstGeom prst="rect">
            <a:avLst/>
          </a:prstGeom>
          <a:noFill/>
        </p:spPr>
        <p:txBody>
          <a:bodyPr vert="eaVert">
            <a:spAutoFit/>
          </a:bodyPr>
          <a:lstStyle/>
          <a:p>
            <a:pPr marL="180975" indent="-180975" algn="ctr"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3" name="Picture 2" descr="C:\Users\111\Desktop\职业病危害工程防护讲义照片\2013-10-23 13.53.57.jpg"/>
          <p:cNvPicPr>
            <a:picLocks noChangeAspect="1" noChangeArrowheads="1"/>
          </p:cNvPicPr>
          <p:nvPr/>
        </p:nvPicPr>
        <p:blipFill>
          <a:blip r:embed="rId1"/>
          <a:srcRect/>
          <a:stretch>
            <a:fillRect/>
          </a:stretch>
        </p:blipFill>
        <p:spPr bwMode="auto">
          <a:xfrm>
            <a:off x="1571625" y="2214563"/>
            <a:ext cx="5815013" cy="4360862"/>
          </a:xfrm>
          <a:prstGeom prst="rect">
            <a:avLst/>
          </a:prstGeom>
          <a:noFill/>
          <a:ln w="9525">
            <a:noFill/>
            <a:miter lim="800000"/>
            <a:headEnd/>
            <a:tailEnd/>
          </a:ln>
        </p:spPr>
      </p:pic>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0116"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sp>
        <p:nvSpPr>
          <p:cNvPr id="11" name="矩形 10"/>
          <p:cNvSpPr/>
          <p:nvPr/>
        </p:nvSpPr>
        <p:spPr>
          <a:xfrm>
            <a:off x="4000500" y="1428750"/>
            <a:ext cx="4362450" cy="409575"/>
          </a:xfrm>
          <a:prstGeom prst="rect">
            <a:avLst/>
          </a:prstGeom>
        </p:spPr>
        <p:txBody>
          <a:bodyPr>
            <a:spAutoFit/>
          </a:bodyPr>
          <a:lstStyle/>
          <a:p>
            <a:pPr marL="180975" algn="ctr"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某</a:t>
            </a:r>
            <a:r>
              <a:rPr lang="en-US" altLang="zh-CN" sz="2200" b="1" kern="0" dirty="0">
                <a:solidFill>
                  <a:srgbClr val="002060"/>
                </a:solidFill>
                <a:latin typeface="黑体" panose="02010609060101010101" pitchFamily="49" charset="-122"/>
                <a:ea typeface="黑体" panose="02010609060101010101" pitchFamily="49" charset="-122"/>
              </a:rPr>
              <a:t>4S</a:t>
            </a:r>
            <a:r>
              <a:rPr lang="zh-CN" altLang="en-US" sz="2200" b="1" kern="0" dirty="0">
                <a:solidFill>
                  <a:srgbClr val="002060"/>
                </a:solidFill>
                <a:latin typeface="黑体" panose="02010609060101010101" pitchFamily="49" charset="-122"/>
                <a:ea typeface="黑体" panose="02010609060101010101" pitchFamily="49" charset="-122"/>
              </a:rPr>
              <a:t>店一体式打磨除尘装置</a:t>
            </a:r>
            <a:endParaRPr lang="en-US" altLang="zh-CN" sz="2200" b="1" kern="0" dirty="0">
              <a:solidFill>
                <a:srgbClr val="002060"/>
              </a:solidFill>
              <a:latin typeface="黑体" panose="02010609060101010101" pitchFamily="49" charset="-122"/>
              <a:ea typeface="黑体" panose="02010609060101010101" pitchFamily="49" charset="-122"/>
            </a:endParaRPr>
          </a:p>
        </p:txBody>
      </p:sp>
      <p:sp>
        <p:nvSpPr>
          <p:cNvPr id="90119" name="Text Box 7"/>
          <p:cNvSpPr txBox="1">
            <a:spLocks noChangeArrowheads="1"/>
          </p:cNvSpPr>
          <p:nvPr/>
        </p:nvSpPr>
        <p:spPr bwMode="auto">
          <a:xfrm>
            <a:off x="7429500" y="4714875"/>
            <a:ext cx="1285875" cy="500063"/>
          </a:xfrm>
          <a:prstGeom prst="rect">
            <a:avLst/>
          </a:prstGeom>
          <a:solidFill>
            <a:srgbClr val="FFFFFF"/>
          </a:solidFill>
          <a:ln w="9525">
            <a:solidFill>
              <a:srgbClr val="000000"/>
            </a:solidFill>
            <a:miter lim="800000"/>
          </a:ln>
        </p:spPr>
        <p:txBody>
          <a:bodyPr/>
          <a:lstStyle/>
          <a:p>
            <a:pPr algn="ctr"/>
            <a:r>
              <a:rPr lang="zh-CN" altLang="en-US" sz="1400" b="1">
                <a:solidFill>
                  <a:srgbClr val="FF0000"/>
                </a:solidFill>
                <a:latin typeface="黑体" panose="02010609060101010101" pitchFamily="49" charset="-122"/>
                <a:ea typeface="黑体" panose="02010609060101010101" pitchFamily="49" charset="-122"/>
              </a:rPr>
              <a:t>移动式</a:t>
            </a:r>
            <a:endParaRPr lang="en-US" altLang="zh-CN" sz="1400" b="1">
              <a:solidFill>
                <a:srgbClr val="FF0000"/>
              </a:solidFill>
              <a:latin typeface="黑体" panose="02010609060101010101" pitchFamily="49" charset="-122"/>
              <a:ea typeface="黑体" panose="02010609060101010101" pitchFamily="49" charset="-122"/>
            </a:endParaRPr>
          </a:p>
          <a:p>
            <a:pPr algn="ctr"/>
            <a:r>
              <a:rPr lang="zh-CN" altLang="en-US" sz="1400" b="1">
                <a:solidFill>
                  <a:srgbClr val="FF0000"/>
                </a:solidFill>
                <a:latin typeface="黑体" panose="02010609060101010101" pitchFamily="49" charset="-122"/>
                <a:ea typeface="黑体" panose="02010609060101010101" pitchFamily="49" charset="-122"/>
              </a:rPr>
              <a:t>除尘装置</a:t>
            </a:r>
            <a:endParaRPr lang="zh-CN" sz="1400" b="1">
              <a:solidFill>
                <a:srgbClr val="FF0000"/>
              </a:solidFill>
              <a:latin typeface="黑体" panose="02010609060101010101" pitchFamily="49" charset="-122"/>
              <a:ea typeface="黑体" panose="02010609060101010101" pitchFamily="49" charset="-122"/>
            </a:endParaRPr>
          </a:p>
        </p:txBody>
      </p:sp>
      <p:cxnSp>
        <p:nvCxnSpPr>
          <p:cNvPr id="90120" name="AutoShape 8"/>
          <p:cNvCxnSpPr>
            <a:cxnSpLocks noChangeShapeType="1"/>
          </p:cNvCxnSpPr>
          <p:nvPr/>
        </p:nvCxnSpPr>
        <p:spPr bwMode="auto">
          <a:xfrm rot="10800000" flipV="1">
            <a:off x="6286500" y="4767263"/>
            <a:ext cx="1500188" cy="804862"/>
          </a:xfrm>
          <a:prstGeom prst="straightConnector1">
            <a:avLst/>
          </a:prstGeom>
          <a:noFill/>
          <a:ln w="9525">
            <a:solidFill>
              <a:srgbClr val="FFFFFF"/>
            </a:solidFill>
            <a:round/>
            <a:tailEnd type="triangle" w="med" len="med"/>
          </a:ln>
        </p:spPr>
      </p:cxn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228600" y="1371600"/>
            <a:ext cx="8686800" cy="54864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066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91139"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371600"/>
            <a:ext cx="4513263"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r>
              <a:rPr lang="en-US" altLang="zh-CN" sz="2800" b="1" kern="0" dirty="0">
                <a:solidFill>
                  <a:srgbClr val="C00000"/>
                </a:solidFill>
                <a:latin typeface="隶书" pitchFamily="49" charset="-122"/>
                <a:ea typeface="隶书" pitchFamily="49" charset="-122"/>
              </a:rPr>
              <a:t>——</a:t>
            </a:r>
            <a:r>
              <a:rPr lang="zh-CN" altLang="en-US" sz="2800" b="1" kern="0" dirty="0">
                <a:solidFill>
                  <a:srgbClr val="C00000"/>
                </a:solidFill>
                <a:latin typeface="隶书" pitchFamily="49" charset="-122"/>
                <a:ea typeface="隶书" pitchFamily="49" charset="-122"/>
              </a:rPr>
              <a:t>制鞋企业比较</a:t>
            </a:r>
            <a:endParaRPr lang="en-US" altLang="zh-CN" sz="2800" b="1" kern="0" dirty="0">
              <a:solidFill>
                <a:srgbClr val="C00000"/>
              </a:solidFill>
              <a:latin typeface="+mn-ea"/>
              <a:ea typeface="+mn-ea"/>
            </a:endParaRPr>
          </a:p>
        </p:txBody>
      </p:sp>
      <p:pic>
        <p:nvPicPr>
          <p:cNvPr id="91141" name="图片 1"/>
          <p:cNvPicPr>
            <a:picLocks noChangeAspect="1"/>
          </p:cNvPicPr>
          <p:nvPr/>
        </p:nvPicPr>
        <p:blipFill>
          <a:blip r:embed="rId6"/>
          <a:srcRect/>
          <a:stretch>
            <a:fillRect/>
          </a:stretch>
        </p:blipFill>
        <p:spPr bwMode="auto">
          <a:xfrm>
            <a:off x="0" y="2997200"/>
            <a:ext cx="4500563" cy="2538413"/>
          </a:xfrm>
          <a:prstGeom prst="rect">
            <a:avLst/>
          </a:prstGeom>
          <a:noFill/>
          <a:ln w="9525">
            <a:noFill/>
            <a:miter lim="800000"/>
            <a:headEnd/>
            <a:tailEnd/>
          </a:ln>
        </p:spPr>
      </p:pic>
      <p:sp>
        <p:nvSpPr>
          <p:cNvPr id="7" name="矩形 6"/>
          <p:cNvSpPr/>
          <p:nvPr/>
        </p:nvSpPr>
        <p:spPr>
          <a:xfrm>
            <a:off x="228600" y="5572125"/>
            <a:ext cx="4127500" cy="811213"/>
          </a:xfrm>
          <a:prstGeom prst="rect">
            <a:avLst/>
          </a:prstGeom>
        </p:spPr>
        <p:txBody>
          <a:bodyPr>
            <a:spAutoFit/>
          </a:bodyPr>
          <a:lstStyle/>
          <a:p>
            <a:pPr marL="180975" algn="just"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 有害物质放散处缺乏局部通风，仅靠排风扇墙排效果不好</a:t>
            </a:r>
            <a:endParaRPr lang="en-US" altLang="zh-CN" sz="2200" b="1" kern="0" dirty="0">
              <a:solidFill>
                <a:srgbClr val="002060"/>
              </a:solidFill>
              <a:latin typeface="黑体" panose="02010609060101010101" pitchFamily="49" charset="-122"/>
              <a:ea typeface="黑体" panose="02010609060101010101" pitchFamily="49" charset="-122"/>
            </a:endParaRPr>
          </a:p>
        </p:txBody>
      </p:sp>
      <p:pic>
        <p:nvPicPr>
          <p:cNvPr id="91143" name="Picture 1" descr="J:\培训讲义\职业卫生\2015年成都市安监局\照片\通风管道安装工程.jpg"/>
          <p:cNvPicPr>
            <a:picLocks noChangeAspect="1" noChangeArrowheads="1"/>
          </p:cNvPicPr>
          <p:nvPr/>
        </p:nvPicPr>
        <p:blipFill>
          <a:blip r:embed="rId7"/>
          <a:srcRect/>
          <a:stretch>
            <a:fillRect/>
          </a:stretch>
        </p:blipFill>
        <p:spPr bwMode="auto">
          <a:xfrm>
            <a:off x="4595813" y="2143125"/>
            <a:ext cx="4548187" cy="3411538"/>
          </a:xfrm>
          <a:prstGeom prst="rect">
            <a:avLst/>
          </a:prstGeom>
          <a:noFill/>
          <a:ln w="9525">
            <a:noFill/>
            <a:miter lim="800000"/>
            <a:headEnd/>
            <a:tailEnd/>
          </a:ln>
        </p:spPr>
      </p:pic>
      <p:sp>
        <p:nvSpPr>
          <p:cNvPr id="11" name="矩形 10"/>
          <p:cNvSpPr/>
          <p:nvPr/>
        </p:nvSpPr>
        <p:spPr>
          <a:xfrm>
            <a:off x="4857750" y="5572125"/>
            <a:ext cx="4071938" cy="811213"/>
          </a:xfrm>
          <a:prstGeom prst="rect">
            <a:avLst/>
          </a:prstGeom>
        </p:spPr>
        <p:txBody>
          <a:bodyPr>
            <a:spAutoFit/>
          </a:bodyPr>
          <a:lstStyle/>
          <a:p>
            <a:pPr marL="180975" algn="just"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 有害物质放散处安装有局部通风系统，通风排毒效果好</a:t>
            </a:r>
            <a:endParaRPr lang="en-US" altLang="zh-CN" sz="2200" b="1" kern="0" dirty="0">
              <a:solidFill>
                <a:srgbClr val="002060"/>
              </a:solidFill>
              <a:latin typeface="黑体" panose="02010609060101010101" pitchFamily="49" charset="-122"/>
              <a:ea typeface="黑体" panose="02010609060101010101" pitchFamily="49" charset="-122"/>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92163"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pic>
        <p:nvPicPr>
          <p:cNvPr id="92164" name="Picture 2" descr="F:\数码照片\华为B199\20150601\IMG_20150213_153728.jpg"/>
          <p:cNvPicPr>
            <a:picLocks noChangeAspect="1" noChangeArrowheads="1"/>
          </p:cNvPicPr>
          <p:nvPr/>
        </p:nvPicPr>
        <p:blipFill>
          <a:blip r:embed="rId6"/>
          <a:srcRect/>
          <a:stretch>
            <a:fillRect/>
          </a:stretch>
        </p:blipFill>
        <p:spPr bwMode="auto">
          <a:xfrm>
            <a:off x="0" y="2816225"/>
            <a:ext cx="4267200" cy="3582988"/>
          </a:xfrm>
          <a:prstGeom prst="rect">
            <a:avLst/>
          </a:prstGeom>
          <a:noFill/>
          <a:ln w="9525">
            <a:noFill/>
            <a:miter lim="800000"/>
            <a:headEnd/>
            <a:tailEnd/>
          </a:ln>
        </p:spPr>
      </p:pic>
      <p:sp>
        <p:nvSpPr>
          <p:cNvPr id="9" name="矩形 8"/>
          <p:cNvSpPr/>
          <p:nvPr/>
        </p:nvSpPr>
        <p:spPr>
          <a:xfrm>
            <a:off x="2362200" y="18288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pic>
        <p:nvPicPr>
          <p:cNvPr id="92166" name="Picture 3" descr="C:\Users\111\Desktop\2015医师定期考核\IMG_20150519_094055-x.jpg"/>
          <p:cNvPicPr>
            <a:picLocks noChangeAspect="1" noChangeArrowheads="1"/>
          </p:cNvPicPr>
          <p:nvPr/>
        </p:nvPicPr>
        <p:blipFill>
          <a:blip r:embed="rId7"/>
          <a:srcRect/>
          <a:stretch>
            <a:fillRect/>
          </a:stretch>
        </p:blipFill>
        <p:spPr bwMode="auto">
          <a:xfrm>
            <a:off x="4267200" y="2816225"/>
            <a:ext cx="4884738" cy="3622675"/>
          </a:xfrm>
          <a:prstGeom prst="rect">
            <a:avLst/>
          </a:prstGeom>
          <a:noFill/>
          <a:ln w="9525">
            <a:noFill/>
            <a:miter lim="800000"/>
            <a:headEnd/>
            <a:tailEnd/>
          </a:ln>
        </p:spPr>
      </p:pic>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533400" y="14478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93187"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62200" y="1828800"/>
            <a:ext cx="1627188"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pic>
        <p:nvPicPr>
          <p:cNvPr id="8" name="Picture 3" descr="外部吸气罩"/>
          <p:cNvPicPr>
            <a:picLocks noChangeAspect="1" noChangeArrowheads="1"/>
          </p:cNvPicPr>
          <p:nvPr/>
        </p:nvPicPr>
        <p:blipFill>
          <a:blip r:embed="rId6"/>
          <a:srcRect/>
          <a:stretch>
            <a:fillRect/>
          </a:stretch>
        </p:blipFill>
        <p:spPr bwMode="auto">
          <a:xfrm>
            <a:off x="0" y="2438400"/>
            <a:ext cx="5635625" cy="3810000"/>
          </a:xfrm>
          <a:prstGeom prst="rect">
            <a:avLst/>
          </a:prstGeom>
          <a:noFill/>
          <a:ln w="9525">
            <a:noFill/>
            <a:miter lim="800000"/>
            <a:headEnd/>
            <a:tailEnd/>
          </a:ln>
        </p:spPr>
      </p:pic>
      <p:pic>
        <p:nvPicPr>
          <p:cNvPr id="11" name="Picture 4" descr="58台防腐离心式风机安装错落有致"/>
          <p:cNvPicPr>
            <a:picLocks noChangeAspect="1" noChangeArrowheads="1"/>
          </p:cNvPicPr>
          <p:nvPr/>
        </p:nvPicPr>
        <p:blipFill>
          <a:blip r:embed="rId7"/>
          <a:srcRect/>
          <a:stretch>
            <a:fillRect/>
          </a:stretch>
        </p:blipFill>
        <p:spPr bwMode="auto">
          <a:xfrm>
            <a:off x="5715000" y="990600"/>
            <a:ext cx="3352800" cy="57150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447800"/>
            <a:ext cx="8534400" cy="5029200"/>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685800" y="9906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94211"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438400" y="1447800"/>
            <a:ext cx="1627188" cy="579438"/>
          </a:xfrm>
          <a:prstGeom prst="rect">
            <a:avLst/>
          </a:prstGeom>
        </p:spPr>
        <p:txBody>
          <a:bodyPr>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endParaRPr lang="en-US" altLang="zh-CN" sz="2800" b="1" kern="0" dirty="0">
              <a:solidFill>
                <a:srgbClr val="C00000"/>
              </a:solidFill>
              <a:latin typeface="+mn-ea"/>
              <a:ea typeface="+mn-ea"/>
            </a:endParaRPr>
          </a:p>
        </p:txBody>
      </p:sp>
      <p:pic>
        <p:nvPicPr>
          <p:cNvPr id="94213" name="Picture 2" descr="C:\Users\111\Desktop\2015医师定期考核\IMG_20150519_092700-x.jpg"/>
          <p:cNvPicPr>
            <a:picLocks noChangeAspect="1" noChangeArrowheads="1"/>
          </p:cNvPicPr>
          <p:nvPr/>
        </p:nvPicPr>
        <p:blipFill>
          <a:blip r:embed="rId6"/>
          <a:srcRect/>
          <a:stretch>
            <a:fillRect/>
          </a:stretch>
        </p:blipFill>
        <p:spPr bwMode="auto">
          <a:xfrm>
            <a:off x="5029200" y="3810000"/>
            <a:ext cx="4079875" cy="3025775"/>
          </a:xfrm>
          <a:prstGeom prst="rect">
            <a:avLst/>
          </a:prstGeom>
          <a:noFill/>
          <a:ln w="9525">
            <a:noFill/>
            <a:miter lim="800000"/>
            <a:headEnd/>
            <a:tailEnd/>
          </a:ln>
        </p:spPr>
      </p:pic>
      <p:pic>
        <p:nvPicPr>
          <p:cNvPr id="94214" name="Picture 3" descr="C:\Users\111\Desktop\2015医师定期考核\IMG_20150519_093230-x.jpg"/>
          <p:cNvPicPr>
            <a:picLocks noChangeAspect="1" noChangeArrowheads="1"/>
          </p:cNvPicPr>
          <p:nvPr/>
        </p:nvPicPr>
        <p:blipFill>
          <a:blip r:embed="rId7"/>
          <a:srcRect/>
          <a:stretch>
            <a:fillRect/>
          </a:stretch>
        </p:blipFill>
        <p:spPr bwMode="auto">
          <a:xfrm>
            <a:off x="5327650" y="914400"/>
            <a:ext cx="3816350" cy="2830513"/>
          </a:xfrm>
          <a:prstGeom prst="rect">
            <a:avLst/>
          </a:prstGeom>
          <a:noFill/>
          <a:ln w="9525">
            <a:noFill/>
            <a:miter lim="800000"/>
            <a:headEnd/>
            <a:tailEnd/>
          </a:ln>
        </p:spPr>
      </p:pic>
      <p:pic>
        <p:nvPicPr>
          <p:cNvPr id="94215" name="Picture 4" descr="C:\Users\111\Desktop\2015医师定期考核\IMG_20150519_093125-1.jpg"/>
          <p:cNvPicPr>
            <a:picLocks noChangeAspect="1" noChangeArrowheads="1"/>
          </p:cNvPicPr>
          <p:nvPr/>
        </p:nvPicPr>
        <p:blipFill>
          <a:blip r:embed="rId8"/>
          <a:srcRect/>
          <a:stretch>
            <a:fillRect/>
          </a:stretch>
        </p:blipFill>
        <p:spPr bwMode="auto">
          <a:xfrm>
            <a:off x="77788" y="3429000"/>
            <a:ext cx="4418012" cy="3276600"/>
          </a:xfrm>
          <a:prstGeom prst="rect">
            <a:avLst/>
          </a:prstGeom>
          <a:noFill/>
          <a:ln w="9525">
            <a:noFill/>
            <a:miter lim="800000"/>
            <a:headEnd/>
            <a:tailEnd/>
          </a:ln>
        </p:spPr>
      </p:pic>
      <p:sp>
        <p:nvSpPr>
          <p:cNvPr id="11" name="矩形 10"/>
          <p:cNvSpPr/>
          <p:nvPr/>
        </p:nvSpPr>
        <p:spPr>
          <a:xfrm>
            <a:off x="685800" y="1981200"/>
            <a:ext cx="3975100"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使用错误     使用正确</a:t>
            </a:r>
            <a:endParaRPr lang="en-US" altLang="zh-CN" sz="2800" b="1" kern="0" dirty="0">
              <a:solidFill>
                <a:srgbClr val="C00000"/>
              </a:solidFill>
              <a:latin typeface="隶书" pitchFamily="49" charset="-122"/>
              <a:ea typeface="隶书" pitchFamily="49" charset="-122"/>
            </a:endParaRPr>
          </a:p>
        </p:txBody>
      </p:sp>
      <p:sp>
        <p:nvSpPr>
          <p:cNvPr id="12" name="Freeform 3"/>
          <p:cNvSpPr/>
          <p:nvPr/>
        </p:nvSpPr>
        <p:spPr>
          <a:xfrm>
            <a:off x="4495800" y="2362200"/>
            <a:ext cx="533400" cy="1524000"/>
          </a:xfrm>
          <a:custGeom>
            <a:avLst/>
            <a:gdLst>
              <a:gd name="connsiteX0" fmla="*/ 85978 w 465582"/>
              <a:gd name="connsiteY0" fmla="*/ 0 h 697229"/>
              <a:gd name="connsiteX1" fmla="*/ 337438 w 465582"/>
              <a:gd name="connsiteY1" fmla="*/ 398779 h 697229"/>
              <a:gd name="connsiteX2" fmla="*/ 416559 w 465582"/>
              <a:gd name="connsiteY2" fmla="*/ 348741 h 697229"/>
              <a:gd name="connsiteX3" fmla="*/ 465582 w 465582"/>
              <a:gd name="connsiteY3" fmla="*/ 697229 h 697229"/>
              <a:gd name="connsiteX4" fmla="*/ 172211 w 465582"/>
              <a:gd name="connsiteY4" fmla="*/ 502919 h 697229"/>
              <a:gd name="connsiteX5" fmla="*/ 251459 w 465582"/>
              <a:gd name="connsiteY5" fmla="*/ 453008 h 697229"/>
              <a:gd name="connsiteX6" fmla="*/ 0 w 465582"/>
              <a:gd name="connsiteY6" fmla="*/ 54228 h 697229"/>
              <a:gd name="connsiteX7" fmla="*/ 85978 w 465582"/>
              <a:gd name="connsiteY7" fmla="*/ 0 h 697229"/>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465582" h="697229">
                <a:moveTo>
                  <a:pt x="85978" y="0"/>
                </a:moveTo>
                <a:lnTo>
                  <a:pt x="337438" y="398779"/>
                </a:lnTo>
                <a:lnTo>
                  <a:pt x="416559" y="348741"/>
                </a:lnTo>
                <a:lnTo>
                  <a:pt x="465582" y="697229"/>
                </a:lnTo>
                <a:lnTo>
                  <a:pt x="172211" y="502919"/>
                </a:lnTo>
                <a:lnTo>
                  <a:pt x="251459" y="453008"/>
                </a:lnTo>
                <a:lnTo>
                  <a:pt x="0" y="54228"/>
                </a:lnTo>
                <a:lnTo>
                  <a:pt x="85978" y="0"/>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3" name="Freeform 3"/>
          <p:cNvSpPr/>
          <p:nvPr/>
        </p:nvSpPr>
        <p:spPr>
          <a:xfrm>
            <a:off x="4495800" y="2133600"/>
            <a:ext cx="914400" cy="228600"/>
          </a:xfrm>
          <a:custGeom>
            <a:avLst/>
            <a:gdLst>
              <a:gd name="connsiteX0" fmla="*/ 85978 w 465582"/>
              <a:gd name="connsiteY0" fmla="*/ 0 h 697229"/>
              <a:gd name="connsiteX1" fmla="*/ 337438 w 465582"/>
              <a:gd name="connsiteY1" fmla="*/ 398779 h 697229"/>
              <a:gd name="connsiteX2" fmla="*/ 416559 w 465582"/>
              <a:gd name="connsiteY2" fmla="*/ 348741 h 697229"/>
              <a:gd name="connsiteX3" fmla="*/ 465582 w 465582"/>
              <a:gd name="connsiteY3" fmla="*/ 697229 h 697229"/>
              <a:gd name="connsiteX4" fmla="*/ 172211 w 465582"/>
              <a:gd name="connsiteY4" fmla="*/ 502919 h 697229"/>
              <a:gd name="connsiteX5" fmla="*/ 251459 w 465582"/>
              <a:gd name="connsiteY5" fmla="*/ 453008 h 697229"/>
              <a:gd name="connsiteX6" fmla="*/ 0 w 465582"/>
              <a:gd name="connsiteY6" fmla="*/ 54228 h 697229"/>
              <a:gd name="connsiteX7" fmla="*/ 85978 w 465582"/>
              <a:gd name="connsiteY7" fmla="*/ 0 h 697229"/>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465582" h="697229">
                <a:moveTo>
                  <a:pt x="85978" y="0"/>
                </a:moveTo>
                <a:lnTo>
                  <a:pt x="337438" y="398779"/>
                </a:lnTo>
                <a:lnTo>
                  <a:pt x="416559" y="348741"/>
                </a:lnTo>
                <a:lnTo>
                  <a:pt x="465582" y="697229"/>
                </a:lnTo>
                <a:lnTo>
                  <a:pt x="172211" y="502919"/>
                </a:lnTo>
                <a:lnTo>
                  <a:pt x="251459" y="453008"/>
                </a:lnTo>
                <a:lnTo>
                  <a:pt x="0" y="54228"/>
                </a:lnTo>
                <a:lnTo>
                  <a:pt x="85978" y="0"/>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4" name="Freeform 3"/>
          <p:cNvSpPr/>
          <p:nvPr/>
        </p:nvSpPr>
        <p:spPr>
          <a:xfrm flipH="1">
            <a:off x="1949450" y="2438400"/>
            <a:ext cx="336550" cy="990600"/>
          </a:xfrm>
          <a:custGeom>
            <a:avLst/>
            <a:gdLst>
              <a:gd name="connsiteX0" fmla="*/ 502284 w 502284"/>
              <a:gd name="connsiteY0" fmla="*/ 59054 h 673735"/>
              <a:gd name="connsiteX1" fmla="*/ 227964 w 502284"/>
              <a:gd name="connsiteY1" fmla="*/ 442467 h 673735"/>
              <a:gd name="connsiteX2" fmla="*/ 304164 w 502284"/>
              <a:gd name="connsiteY2" fmla="*/ 496951 h 673735"/>
              <a:gd name="connsiteX3" fmla="*/ 0 w 502284"/>
              <a:gd name="connsiteY3" fmla="*/ 673734 h 673735"/>
              <a:gd name="connsiteX4" fmla="*/ 69214 w 502284"/>
              <a:gd name="connsiteY4" fmla="*/ 328803 h 673735"/>
              <a:gd name="connsiteX5" fmla="*/ 145414 w 502284"/>
              <a:gd name="connsiteY5" fmla="*/ 383285 h 673735"/>
              <a:gd name="connsiteX6" fmla="*/ 419734 w 502284"/>
              <a:gd name="connsiteY6" fmla="*/ 0 h 673735"/>
              <a:gd name="connsiteX7" fmla="*/ 502284 w 502284"/>
              <a:gd name="connsiteY7" fmla="*/ 59054 h 67373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502284" h="673735">
                <a:moveTo>
                  <a:pt x="502284" y="59054"/>
                </a:moveTo>
                <a:lnTo>
                  <a:pt x="227964" y="442467"/>
                </a:lnTo>
                <a:lnTo>
                  <a:pt x="304164" y="496951"/>
                </a:lnTo>
                <a:lnTo>
                  <a:pt x="0" y="673734"/>
                </a:lnTo>
                <a:lnTo>
                  <a:pt x="69214" y="328803"/>
                </a:lnTo>
                <a:lnTo>
                  <a:pt x="145414" y="383285"/>
                </a:lnTo>
                <a:lnTo>
                  <a:pt x="419734" y="0"/>
                </a:lnTo>
                <a:lnTo>
                  <a:pt x="502284" y="59054"/>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pic>
        <p:nvPicPr>
          <p:cNvPr id="95234" name="Picture 2" descr="J:\培训讲义\职业卫生\2015年成都市安监局\照片\移动式焊接烟尘净化器12.jpg"/>
          <p:cNvPicPr>
            <a:picLocks noChangeAspect="1" noChangeArrowheads="1"/>
          </p:cNvPicPr>
          <p:nvPr/>
        </p:nvPicPr>
        <p:blipFill>
          <a:blip r:embed="rId1"/>
          <a:srcRect/>
          <a:stretch>
            <a:fillRect/>
          </a:stretch>
        </p:blipFill>
        <p:spPr bwMode="auto">
          <a:xfrm>
            <a:off x="4398963" y="2714625"/>
            <a:ext cx="4745037" cy="3286125"/>
          </a:xfrm>
          <a:prstGeom prst="rect">
            <a:avLst/>
          </a:prstGeom>
          <a:noFill/>
          <a:ln w="9525">
            <a:noFill/>
            <a:miter lim="800000"/>
            <a:headEnd/>
            <a:tailEnd/>
          </a:ln>
        </p:spPr>
      </p:pic>
      <p:pic>
        <p:nvPicPr>
          <p:cNvPr id="95235" name="Picture 3" descr="J:\培训讲义\职业卫生\2015年成都市安监局\照片\移动式焊接烟尘净化器7.jpg"/>
          <p:cNvPicPr>
            <a:picLocks noChangeAspect="1" noChangeArrowheads="1"/>
          </p:cNvPicPr>
          <p:nvPr/>
        </p:nvPicPr>
        <p:blipFill>
          <a:blip r:embed="rId2"/>
          <a:srcRect/>
          <a:stretch>
            <a:fillRect/>
          </a:stretch>
        </p:blipFill>
        <p:spPr bwMode="auto">
          <a:xfrm>
            <a:off x="0" y="2714625"/>
            <a:ext cx="4429125" cy="3321050"/>
          </a:xfrm>
          <a:prstGeom prst="rect">
            <a:avLst/>
          </a:prstGeom>
          <a:noFill/>
          <a:ln w="9525">
            <a:noFill/>
            <a:miter lim="800000"/>
            <a:headEnd/>
            <a:tailEnd/>
          </a:ln>
        </p:spPr>
      </p:pic>
      <p:sp>
        <p:nvSpPr>
          <p:cNvPr id="12" name="Rectangle 3"/>
          <p:cNvSpPr txBox="1">
            <a:spLocks noChangeArrowheads="1"/>
          </p:cNvSpPr>
          <p:nvPr/>
        </p:nvSpPr>
        <p:spPr bwMode="auto">
          <a:xfrm>
            <a:off x="457200" y="1643063"/>
            <a:ext cx="8229600" cy="4833937"/>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13" name="图示 12"/>
          <p:cNvGraphicFramePr/>
          <p:nvPr/>
        </p:nvGraphicFramePr>
        <p:xfrm>
          <a:off x="533400" y="1428744"/>
          <a:ext cx="4495800" cy="1143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4" name="矩形 13"/>
          <p:cNvSpPr/>
          <p:nvPr/>
        </p:nvSpPr>
        <p:spPr>
          <a:xfrm>
            <a:off x="2357438" y="1563688"/>
            <a:ext cx="5954712" cy="579437"/>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r>
              <a:rPr lang="en-US" altLang="zh-CN" sz="2800" b="1" kern="0" dirty="0">
                <a:solidFill>
                  <a:srgbClr val="C00000"/>
                </a:solidFill>
                <a:latin typeface="隶书" pitchFamily="49" charset="-122"/>
                <a:ea typeface="隶书" pitchFamily="49" charset="-122"/>
              </a:rPr>
              <a:t>——</a:t>
            </a:r>
            <a:r>
              <a:rPr lang="zh-CN" altLang="en-US" sz="2800" b="1" kern="0" dirty="0">
                <a:solidFill>
                  <a:srgbClr val="C00000"/>
                </a:solidFill>
                <a:latin typeface="隶书" pitchFamily="49" charset="-122"/>
                <a:ea typeface="隶书" pitchFamily="49" charset="-122"/>
              </a:rPr>
              <a:t>移动式焊接烟尘净化器</a:t>
            </a:r>
            <a:endParaRPr lang="en-US" altLang="zh-CN" sz="2800" b="1" kern="0" dirty="0">
              <a:solidFill>
                <a:srgbClr val="C00000"/>
              </a:solidFill>
              <a:latin typeface="+mn-ea"/>
              <a:ea typeface="+mn-ea"/>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643063"/>
            <a:ext cx="8229600" cy="4833937"/>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533400" y="1428744"/>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96259"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57438" y="1563688"/>
            <a:ext cx="5954712" cy="579437"/>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r>
              <a:rPr lang="en-US" altLang="zh-CN" sz="2800" b="1" kern="0" dirty="0">
                <a:solidFill>
                  <a:srgbClr val="C00000"/>
                </a:solidFill>
                <a:latin typeface="隶书" pitchFamily="49" charset="-122"/>
                <a:ea typeface="隶书" pitchFamily="49" charset="-122"/>
              </a:rPr>
              <a:t>——</a:t>
            </a:r>
            <a:r>
              <a:rPr lang="zh-CN" altLang="en-US" sz="2800" b="1" kern="0" dirty="0">
                <a:solidFill>
                  <a:srgbClr val="C00000"/>
                </a:solidFill>
                <a:latin typeface="隶书" pitchFamily="49" charset="-122"/>
                <a:ea typeface="隶书" pitchFamily="49" charset="-122"/>
              </a:rPr>
              <a:t>移动式焊接烟尘净化器</a:t>
            </a:r>
            <a:endParaRPr lang="en-US" altLang="zh-CN" sz="2800" b="1" kern="0" dirty="0">
              <a:solidFill>
                <a:srgbClr val="C00000"/>
              </a:solidFill>
              <a:latin typeface="+mn-ea"/>
              <a:ea typeface="+mn-ea"/>
            </a:endParaRPr>
          </a:p>
        </p:txBody>
      </p:sp>
      <p:pic>
        <p:nvPicPr>
          <p:cNvPr id="96261" name="Picture 2" descr="J:\培训讲义\职业卫生\2015年成都市安监局\照片\移动式焊接烟尘净化器11.jpg"/>
          <p:cNvPicPr>
            <a:picLocks noChangeAspect="1" noChangeArrowheads="1"/>
          </p:cNvPicPr>
          <p:nvPr/>
        </p:nvPicPr>
        <p:blipFill>
          <a:blip r:embed="rId6"/>
          <a:srcRect/>
          <a:stretch>
            <a:fillRect/>
          </a:stretch>
        </p:blipFill>
        <p:spPr bwMode="auto">
          <a:xfrm>
            <a:off x="4597400" y="2928938"/>
            <a:ext cx="4546600" cy="3071812"/>
          </a:xfrm>
          <a:prstGeom prst="rect">
            <a:avLst/>
          </a:prstGeom>
          <a:noFill/>
          <a:ln w="9525">
            <a:noFill/>
            <a:miter lim="800000"/>
            <a:headEnd/>
            <a:tailEnd/>
          </a:ln>
        </p:spPr>
      </p:pic>
      <p:pic>
        <p:nvPicPr>
          <p:cNvPr id="96262" name="Picture 4" descr="J:\培训讲义\职业卫生\2015年成都市安监局\照片\移动式焊接烟尘净化器10.jpg"/>
          <p:cNvPicPr>
            <a:picLocks noChangeAspect="1" noChangeArrowheads="1"/>
          </p:cNvPicPr>
          <p:nvPr/>
        </p:nvPicPr>
        <p:blipFill>
          <a:blip r:embed="rId7"/>
          <a:srcRect/>
          <a:stretch>
            <a:fillRect/>
          </a:stretch>
        </p:blipFill>
        <p:spPr bwMode="auto">
          <a:xfrm>
            <a:off x="0" y="2928938"/>
            <a:ext cx="4587875" cy="3062287"/>
          </a:xfrm>
          <a:prstGeom prst="rect">
            <a:avLst/>
          </a:prstGeom>
          <a:noFill/>
          <a:ln w="9525">
            <a:noFill/>
            <a:miter lim="800000"/>
            <a:headEnd/>
            <a:tailEnd/>
          </a:ln>
        </p:spPr>
      </p:pic>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643063"/>
            <a:ext cx="8229600" cy="4833937"/>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533400" y="1428744"/>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97283"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57438" y="1563688"/>
            <a:ext cx="5954712" cy="579437"/>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r>
              <a:rPr lang="en-US" altLang="zh-CN" sz="2800" b="1" kern="0" dirty="0">
                <a:solidFill>
                  <a:srgbClr val="C00000"/>
                </a:solidFill>
                <a:latin typeface="隶书" pitchFamily="49" charset="-122"/>
                <a:ea typeface="隶书" pitchFamily="49" charset="-122"/>
              </a:rPr>
              <a:t>——</a:t>
            </a:r>
            <a:r>
              <a:rPr lang="zh-CN" altLang="en-US" sz="2800" b="1" kern="0" dirty="0">
                <a:solidFill>
                  <a:srgbClr val="C00000"/>
                </a:solidFill>
                <a:latin typeface="隶书" pitchFamily="49" charset="-122"/>
                <a:ea typeface="隶书" pitchFamily="49" charset="-122"/>
              </a:rPr>
              <a:t>移动式焊接烟尘净化器</a:t>
            </a:r>
            <a:endParaRPr lang="en-US" altLang="zh-CN" sz="2800" b="1" kern="0" dirty="0">
              <a:solidFill>
                <a:srgbClr val="C00000"/>
              </a:solidFill>
              <a:latin typeface="+mn-ea"/>
              <a:ea typeface="+mn-ea"/>
            </a:endParaRPr>
          </a:p>
        </p:txBody>
      </p:sp>
      <p:pic>
        <p:nvPicPr>
          <p:cNvPr id="97285" name="Picture 2" descr="J:\培训讲义\职业卫生\2015年成都市安监局\照片\移动式焊接烟尘净化器3.jpg"/>
          <p:cNvPicPr>
            <a:picLocks noChangeAspect="1" noChangeArrowheads="1"/>
          </p:cNvPicPr>
          <p:nvPr/>
        </p:nvPicPr>
        <p:blipFill>
          <a:blip r:embed="rId6"/>
          <a:srcRect/>
          <a:stretch>
            <a:fillRect/>
          </a:stretch>
        </p:blipFill>
        <p:spPr bwMode="auto">
          <a:xfrm>
            <a:off x="5357813" y="2286000"/>
            <a:ext cx="3071812" cy="4157663"/>
          </a:xfrm>
          <a:prstGeom prst="rect">
            <a:avLst/>
          </a:prstGeom>
          <a:noFill/>
          <a:ln w="9525">
            <a:noFill/>
            <a:miter lim="800000"/>
            <a:headEnd/>
            <a:tailEnd/>
          </a:ln>
        </p:spPr>
      </p:pic>
      <p:pic>
        <p:nvPicPr>
          <p:cNvPr id="97286" name="Picture 3" descr="J:\培训讲义\职业卫生\2015年成都市安监局\照片\移动式焊接烟尘净化器2.jpg"/>
          <p:cNvPicPr>
            <a:picLocks noChangeAspect="1" noChangeArrowheads="1"/>
          </p:cNvPicPr>
          <p:nvPr/>
        </p:nvPicPr>
        <p:blipFill>
          <a:blip r:embed="rId7"/>
          <a:srcRect/>
          <a:stretch>
            <a:fillRect/>
          </a:stretch>
        </p:blipFill>
        <p:spPr bwMode="auto">
          <a:xfrm>
            <a:off x="2143125" y="2286000"/>
            <a:ext cx="3071813" cy="4152900"/>
          </a:xfrm>
          <a:prstGeom prst="rect">
            <a:avLst/>
          </a:prstGeom>
          <a:noFill/>
          <a:ln w="9525">
            <a:noFill/>
            <a:miter lim="800000"/>
            <a:headEnd/>
            <a:tailEnd/>
          </a:ln>
        </p:spPr>
      </p:pic>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643063"/>
            <a:ext cx="8229600" cy="4833937"/>
          </a:xfrm>
          <a:prstGeom prst="rect">
            <a:avLst/>
          </a:prstGeom>
          <a:noFill/>
          <a:ln w="9525">
            <a:solidFill>
              <a:schemeClr val="bg2">
                <a:lumMod val="50000"/>
              </a:schemeClr>
            </a:solidFill>
            <a:miter lim="800000"/>
          </a:ln>
          <a:effectLst/>
        </p:spPr>
        <p:txBody>
          <a:bodyPr/>
          <a:lstStyle/>
          <a:p>
            <a:pPr marL="180975" indent="-180975" algn="just" fontAlgn="auto">
              <a:spcBef>
                <a:spcPts val="0"/>
              </a:spcBef>
              <a:spcAft>
                <a:spcPts val="0"/>
              </a:spcAft>
              <a:defRPr/>
            </a:pPr>
            <a:r>
              <a:rPr lang="en-US" altLang="zh-CN" sz="1000" dirty="0">
                <a:latin typeface="+mn-lt"/>
                <a:ea typeface="+mn-ea"/>
              </a:rPr>
              <a:t>                   </a:t>
            </a:r>
            <a:endParaRPr lang="en-US" altLang="zh-CN" sz="1000" dirty="0">
              <a:latin typeface="+mn-ea"/>
              <a:ea typeface="+mn-ea"/>
            </a:endParaRPr>
          </a:p>
          <a:p>
            <a:pPr algn="just" fontAlgn="auto">
              <a:lnSpc>
                <a:spcPts val="3000"/>
              </a:lnSpc>
              <a:spcBef>
                <a:spcPts val="2800"/>
              </a:spcBef>
              <a:spcAft>
                <a:spcPts val="0"/>
              </a:spcAft>
              <a:defRPr/>
            </a:pPr>
            <a:endParaRPr lang="en-US" altLang="zh-CN" sz="2400" kern="0" dirty="0">
              <a:latin typeface="+mn-ea"/>
              <a:ea typeface="+mn-ea"/>
            </a:endParaRPr>
          </a:p>
        </p:txBody>
      </p:sp>
      <p:graphicFrame>
        <p:nvGraphicFramePr>
          <p:cNvPr id="5" name="图示 4"/>
          <p:cNvGraphicFramePr/>
          <p:nvPr/>
        </p:nvGraphicFramePr>
        <p:xfrm>
          <a:off x="533400" y="1428744"/>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98307"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
        <p:nvSpPr>
          <p:cNvPr id="9" name="矩形 8"/>
          <p:cNvSpPr/>
          <p:nvPr/>
        </p:nvSpPr>
        <p:spPr>
          <a:xfrm>
            <a:off x="2357438" y="1563688"/>
            <a:ext cx="6316662" cy="579437"/>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r>
              <a:rPr lang="en-US" altLang="zh-CN" sz="2800" b="1" kern="0" dirty="0">
                <a:solidFill>
                  <a:srgbClr val="C00000"/>
                </a:solidFill>
                <a:latin typeface="隶书" pitchFamily="49" charset="-122"/>
                <a:ea typeface="隶书" pitchFamily="49" charset="-122"/>
              </a:rPr>
              <a:t>——</a:t>
            </a:r>
            <a:r>
              <a:rPr lang="zh-CN" altLang="en-US" sz="2800" b="1" kern="0" dirty="0">
                <a:solidFill>
                  <a:srgbClr val="C00000"/>
                </a:solidFill>
                <a:latin typeface="隶书" pitchFamily="49" charset="-122"/>
                <a:ea typeface="隶书" pitchFamily="49" charset="-122"/>
              </a:rPr>
              <a:t>多工位焊接烟尘净化案例</a:t>
            </a:r>
            <a:endParaRPr lang="en-US" altLang="zh-CN" sz="2800" b="1" kern="0" dirty="0">
              <a:solidFill>
                <a:srgbClr val="C00000"/>
              </a:solidFill>
              <a:latin typeface="+mn-ea"/>
              <a:ea typeface="+mn-ea"/>
            </a:endParaRPr>
          </a:p>
        </p:txBody>
      </p:sp>
      <p:pic>
        <p:nvPicPr>
          <p:cNvPr id="98309" name="Picture 2" descr="J:\培训讲义\职业卫生\2015年成都市安监局\照片\多工位焊接烟尘净化工程案例.jpg"/>
          <p:cNvPicPr>
            <a:picLocks noChangeAspect="1" noChangeArrowheads="1"/>
          </p:cNvPicPr>
          <p:nvPr/>
        </p:nvPicPr>
        <p:blipFill>
          <a:blip r:embed="rId6"/>
          <a:srcRect/>
          <a:stretch>
            <a:fillRect/>
          </a:stretch>
        </p:blipFill>
        <p:spPr bwMode="auto">
          <a:xfrm>
            <a:off x="0" y="3214688"/>
            <a:ext cx="4410075" cy="3309937"/>
          </a:xfrm>
          <a:prstGeom prst="rect">
            <a:avLst/>
          </a:prstGeom>
          <a:noFill/>
          <a:ln w="9525">
            <a:noFill/>
            <a:miter lim="800000"/>
            <a:headEnd/>
            <a:tailEnd/>
          </a:ln>
        </p:spPr>
      </p:pic>
      <p:pic>
        <p:nvPicPr>
          <p:cNvPr id="98310" name="Picture 3" descr="J:\培训讲义\职业卫生\2015年成都市安监局\照片\多工位焊接烟尘净化工程案例.png"/>
          <p:cNvPicPr>
            <a:picLocks noChangeAspect="1" noChangeArrowheads="1"/>
          </p:cNvPicPr>
          <p:nvPr/>
        </p:nvPicPr>
        <p:blipFill>
          <a:blip r:embed="rId7"/>
          <a:srcRect/>
          <a:stretch>
            <a:fillRect/>
          </a:stretch>
        </p:blipFill>
        <p:spPr bwMode="auto">
          <a:xfrm>
            <a:off x="4449763" y="3214688"/>
            <a:ext cx="4694237" cy="3294062"/>
          </a:xfrm>
          <a:prstGeom prst="rect">
            <a:avLst/>
          </a:prstGeom>
          <a:noFill/>
          <a:ln w="9525">
            <a:noFill/>
            <a:miter lim="800000"/>
            <a:headEnd/>
            <a:tailEnd/>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76200" y="1828800"/>
            <a:ext cx="8991600" cy="4297363"/>
          </a:xfrm>
        </p:spPr>
        <p:txBody>
          <a:bodyPr rtlCol="0">
            <a:normAutofit/>
          </a:bodyPr>
          <a:lstStyle/>
          <a:p>
            <a:pPr marL="809625" indent="-447675" fontAlgn="auto">
              <a:spcAft>
                <a:spcPts val="0"/>
              </a:spcAft>
              <a:buFontTx/>
              <a:buNone/>
              <a:defRPr/>
            </a:pPr>
            <a:r>
              <a:rPr lang="en-US" altLang="zh-CN" dirty="0">
                <a:solidFill>
                  <a:srgbClr val="C00000"/>
                </a:solidFill>
                <a:latin typeface="华文彩云" pitchFamily="2" charset="-122"/>
                <a:ea typeface="华文彩云" pitchFamily="2" charset="-122"/>
              </a:rPr>
              <a:t>☞ </a:t>
            </a:r>
            <a:r>
              <a:rPr lang="zh-CN" altLang="en-US" sz="3000" dirty="0"/>
              <a:t>遵循职业病危害工程防护技术措施的优先顺序</a:t>
            </a:r>
            <a:endParaRPr lang="en-US" altLang="zh-CN" sz="3000" dirty="0"/>
          </a:p>
          <a:p>
            <a:pPr marL="895350" indent="-533400" fontAlgn="auto">
              <a:spcBef>
                <a:spcPts val="1500"/>
              </a:spcBef>
              <a:spcAft>
                <a:spcPts val="0"/>
              </a:spcAft>
              <a:buFontTx/>
              <a:buNone/>
              <a:defRPr/>
            </a:pPr>
            <a:r>
              <a:rPr lang="en-US" altLang="zh-CN" dirty="0">
                <a:solidFill>
                  <a:srgbClr val="C00000"/>
                </a:solidFill>
                <a:latin typeface="华文彩云" pitchFamily="2" charset="-122"/>
                <a:ea typeface="华文彩云" pitchFamily="2" charset="-122"/>
              </a:rPr>
              <a:t>☞ </a:t>
            </a:r>
            <a:r>
              <a:rPr lang="zh-CN" altLang="en-US" sz="3000" dirty="0"/>
              <a:t>具有针对性、可行性和经济合理性</a:t>
            </a:r>
            <a:endParaRPr lang="en-US" altLang="zh-CN" sz="3000" dirty="0"/>
          </a:p>
          <a:p>
            <a:pPr marL="809625" indent="-447675" fontAlgn="auto">
              <a:spcBef>
                <a:spcPts val="1500"/>
              </a:spcBef>
              <a:spcAft>
                <a:spcPts val="0"/>
              </a:spcAft>
              <a:buFontTx/>
              <a:buNone/>
              <a:defRPr/>
            </a:pPr>
            <a:r>
              <a:rPr lang="en-US" altLang="zh-CN" dirty="0">
                <a:solidFill>
                  <a:srgbClr val="C00000"/>
                </a:solidFill>
                <a:latin typeface="华文彩云" pitchFamily="2" charset="-122"/>
                <a:ea typeface="华文彩云" pitchFamily="2" charset="-122"/>
              </a:rPr>
              <a:t>☞</a:t>
            </a:r>
            <a:r>
              <a:rPr lang="en-US" altLang="zh-CN" sz="2800" dirty="0">
                <a:solidFill>
                  <a:srgbClr val="C00000"/>
                </a:solidFill>
                <a:latin typeface="华文彩云" pitchFamily="2" charset="-122"/>
                <a:ea typeface="华文彩云" pitchFamily="2" charset="-122"/>
              </a:rPr>
              <a:t> </a:t>
            </a:r>
            <a:r>
              <a:rPr lang="zh-CN" altLang="en-US" sz="3000" dirty="0"/>
              <a:t>应符合国家、地方、行业有关标准和设计规定</a:t>
            </a:r>
            <a:endParaRPr lang="zh-CN" altLang="en-US" sz="3000" dirty="0"/>
          </a:p>
        </p:txBody>
      </p:sp>
      <p:sp>
        <p:nvSpPr>
          <p:cNvPr id="23554" name="Rectangle 2"/>
          <p:cNvSpPr>
            <a:spLocks noGrp="1" noChangeArrowheads="1"/>
          </p:cNvSpPr>
          <p:nvPr>
            <p:ph type="title"/>
          </p:nvPr>
        </p:nvSpPr>
        <p:spPr>
          <a:xfrm>
            <a:off x="609600" y="228600"/>
            <a:ext cx="8229600" cy="685800"/>
          </a:xfrm>
        </p:spPr>
        <p:txBody>
          <a:bodyPr/>
          <a:lstStyle/>
          <a:p>
            <a:r>
              <a:rPr lang="zh-CN" altLang="en-US" sz="3600"/>
              <a:t>职业病防护措施选择、设计和评价原则</a:t>
            </a:r>
            <a:endParaRPr lang="zh-CN" altLang="en-US" sz="3600"/>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pic>
        <p:nvPicPr>
          <p:cNvPr id="99330" name="Picture 3"/>
          <p:cNvPicPr>
            <a:picLocks noChangeAspect="1" noChangeArrowheads="1"/>
          </p:cNvPicPr>
          <p:nvPr/>
        </p:nvPicPr>
        <p:blipFill>
          <a:blip r:embed="rId1"/>
          <a:srcRect l="32809" t="77046" r="59645" b="11620"/>
          <a:stretch>
            <a:fillRect/>
          </a:stretch>
        </p:blipFill>
        <p:spPr bwMode="auto">
          <a:xfrm>
            <a:off x="1066800" y="3192463"/>
            <a:ext cx="762000" cy="762000"/>
          </a:xfrm>
          <a:prstGeom prst="rect">
            <a:avLst/>
          </a:prstGeom>
          <a:noFill/>
          <a:ln w="9525">
            <a:noFill/>
            <a:miter lim="800000"/>
            <a:headEnd/>
            <a:tailEnd/>
          </a:ln>
        </p:spPr>
      </p:pic>
      <p:sp>
        <p:nvSpPr>
          <p:cNvPr id="10" name="TextBox 1"/>
          <p:cNvSpPr txBox="1"/>
          <p:nvPr/>
        </p:nvSpPr>
        <p:spPr>
          <a:xfrm>
            <a:off x="228600" y="3048000"/>
            <a:ext cx="619125" cy="1058863"/>
          </a:xfrm>
          <a:prstGeom prst="rect">
            <a:avLst/>
          </a:prstGeom>
          <a:noFill/>
        </p:spPr>
        <p:txBody>
          <a:bodyPr wrap="none" lIns="0" tIns="0" rIns="0">
            <a:spAutoFit/>
          </a:bodyPr>
          <a:lstStyle/>
          <a:p>
            <a:pPr fontAlgn="auto">
              <a:lnSpc>
                <a:spcPts val="24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局部</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排风</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700"/>
              </a:lnSpc>
              <a:spcBef>
                <a:spcPts val="0"/>
              </a:spcBef>
              <a:spcAft>
                <a:spcPts val="0"/>
              </a:spcAft>
              <a:defRPr/>
            </a:pP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装置</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pic>
        <p:nvPicPr>
          <p:cNvPr id="99332" name="Picture 2"/>
          <p:cNvPicPr>
            <a:picLocks noChangeAspect="1" noChangeArrowheads="1"/>
          </p:cNvPicPr>
          <p:nvPr/>
        </p:nvPicPr>
        <p:blipFill>
          <a:blip r:embed="rId2"/>
          <a:srcRect l="45000" t="21481" r="16251" b="40741"/>
          <a:stretch>
            <a:fillRect/>
          </a:stretch>
        </p:blipFill>
        <p:spPr bwMode="auto">
          <a:xfrm>
            <a:off x="1905000" y="1668463"/>
            <a:ext cx="7239000" cy="3970337"/>
          </a:xfrm>
          <a:prstGeom prst="rect">
            <a:avLst/>
          </a:prstGeom>
          <a:noFill/>
          <a:ln w="9525">
            <a:noFill/>
            <a:miter lim="800000"/>
            <a:headEnd/>
            <a:tailEnd/>
          </a:ln>
        </p:spPr>
      </p:pic>
      <p:sp>
        <p:nvSpPr>
          <p:cNvPr id="8"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bg2">
                <a:lumMod val="5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solidFill>
                  <a:srgbClr val="000099"/>
                </a:solidFill>
                <a:latin typeface="黑体" panose="02010609060101010101" pitchFamily="49" charset="-122"/>
                <a:ea typeface="黑体" panose="02010609060101010101" pitchFamily="49" charset="-122"/>
              </a:rPr>
              <a:t>                   </a:t>
            </a:r>
            <a:endParaRPr lang="en-US" altLang="zh-CN" sz="2600" b="1" dirty="0">
              <a:solidFill>
                <a:srgbClr val="000099"/>
              </a:solidFill>
              <a:latin typeface="黑体" panose="02010609060101010101" pitchFamily="49" charset="-122"/>
              <a:ea typeface="黑体" panose="02010609060101010101" pitchFamily="49" charset="-122"/>
            </a:endParaRPr>
          </a:p>
          <a:p>
            <a:pPr marL="180975" indent="-180975" algn="just" fontAlgn="auto">
              <a:lnSpc>
                <a:spcPts val="3800"/>
              </a:lnSpc>
              <a:spcBef>
                <a:spcPts val="1800"/>
              </a:spcBef>
              <a:spcAft>
                <a:spcPts val="0"/>
              </a:spcAft>
              <a:defRPr/>
            </a:pPr>
            <a:r>
              <a:rPr lang="zh-CN" altLang="en-US" sz="2400" b="1" kern="0" dirty="0">
                <a:solidFill>
                  <a:srgbClr val="C00000"/>
                </a:solidFill>
                <a:latin typeface="隶书" pitchFamily="49" charset="-122"/>
                <a:ea typeface="隶书" pitchFamily="49" charset="-122"/>
              </a:rPr>
              <a:t> 局部排风系统的组成：</a:t>
            </a:r>
            <a:endParaRPr lang="en-US" altLang="zh-CN" sz="2400" b="1" kern="0" dirty="0">
              <a:solidFill>
                <a:srgbClr val="C00000"/>
              </a:solidFill>
              <a:latin typeface="隶书" pitchFamily="49" charset="-122"/>
              <a:ea typeface="隶书" pitchFamily="49" charset="-122"/>
            </a:endParaRPr>
          </a:p>
          <a:p>
            <a:pPr algn="just" fontAlgn="auto">
              <a:lnSpc>
                <a:spcPts val="3000"/>
              </a:lnSpc>
              <a:spcBef>
                <a:spcPts val="700"/>
              </a:spcBef>
              <a:spcAft>
                <a:spcPts val="0"/>
              </a:spcAft>
              <a:defRPr/>
            </a:pPr>
            <a:r>
              <a:rPr lang="en-US" altLang="zh-CN" sz="2400" b="1" kern="0" dirty="0">
                <a:solidFill>
                  <a:srgbClr val="000099"/>
                </a:solidFill>
                <a:latin typeface="黑体" panose="02010609060101010101" pitchFamily="49" charset="-122"/>
                <a:ea typeface="黑体" panose="02010609060101010101" pitchFamily="49" charset="-122"/>
              </a:rPr>
              <a:t>    </a:t>
            </a:r>
            <a:endParaRPr lang="en-US" altLang="zh-CN" sz="2400" b="1" kern="0" dirty="0">
              <a:solidFill>
                <a:srgbClr val="000099"/>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b="1" kern="0" dirty="0">
                <a:solidFill>
                  <a:srgbClr val="000099"/>
                </a:solidFill>
                <a:latin typeface="黑体" panose="02010609060101010101" pitchFamily="49" charset="-122"/>
                <a:ea typeface="黑体" panose="02010609060101010101" pitchFamily="49" charset="-122"/>
              </a:rPr>
              <a:t>    </a:t>
            </a:r>
            <a:endParaRPr lang="en-US" altLang="zh-CN" sz="2400" b="1" kern="0" dirty="0">
              <a:solidFill>
                <a:srgbClr val="000099"/>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7" name="矩形 6"/>
          <p:cNvSpPr/>
          <p:nvPr/>
        </p:nvSpPr>
        <p:spPr>
          <a:xfrm>
            <a:off x="609600" y="3505200"/>
            <a:ext cx="2971800" cy="1631950"/>
          </a:xfrm>
          <a:prstGeom prst="rect">
            <a:avLst/>
          </a:prstGeom>
        </p:spPr>
        <p:txBody>
          <a:bodyPr>
            <a:spAutoFit/>
          </a:bodyPr>
          <a:lstStyle/>
          <a:p>
            <a:pPr algn="just" fontAlgn="auto">
              <a:lnSpc>
                <a:spcPts val="3000"/>
              </a:lnSpc>
              <a:spcBef>
                <a:spcPts val="700"/>
              </a:spcBef>
              <a:spcAft>
                <a:spcPts val="0"/>
              </a:spcAft>
              <a:defRPr/>
            </a:pPr>
            <a:r>
              <a:rPr lang="zh-CN" altLang="en-US" sz="2400" b="1" kern="0" dirty="0">
                <a:solidFill>
                  <a:srgbClr val="000099"/>
                </a:solidFill>
                <a:latin typeface="黑体" panose="02010609060101010101" pitchFamily="49" charset="-122"/>
                <a:ea typeface="黑体" panose="02010609060101010101" pitchFamily="49" charset="-122"/>
              </a:rPr>
              <a:t>    局部排风系统主要由局部排风罩、风管、净化设备和风机构成。</a:t>
            </a:r>
            <a:endParaRPr lang="en-US" altLang="zh-CN" sz="2400" b="1" kern="0" dirty="0">
              <a:solidFill>
                <a:srgbClr val="000099"/>
              </a:solidFill>
              <a:latin typeface="黑体" panose="02010609060101010101" pitchFamily="49" charset="-122"/>
              <a:ea typeface="黑体" panose="02010609060101010101" pitchFamily="49" charset="-122"/>
            </a:endParaRPr>
          </a:p>
        </p:txBody>
      </p:sp>
      <p:pic>
        <p:nvPicPr>
          <p:cNvPr id="100356" name="图片 7" descr="1.jpg"/>
          <p:cNvPicPr>
            <a:picLocks noChangeAspect="1"/>
          </p:cNvPicPr>
          <p:nvPr/>
        </p:nvPicPr>
        <p:blipFill>
          <a:blip r:embed="rId6"/>
          <a:srcRect l="11456" t="4005" r="15224" b="27904"/>
          <a:stretch>
            <a:fillRect/>
          </a:stretch>
        </p:blipFill>
        <p:spPr bwMode="auto">
          <a:xfrm>
            <a:off x="6096000" y="1371600"/>
            <a:ext cx="2514600" cy="2581275"/>
          </a:xfrm>
          <a:prstGeom prst="rect">
            <a:avLst/>
          </a:prstGeom>
          <a:noFill/>
          <a:ln w="9525">
            <a:noFill/>
            <a:miter lim="800000"/>
            <a:headEnd/>
            <a:tailEnd/>
          </a:ln>
        </p:spPr>
      </p:pic>
      <p:pic>
        <p:nvPicPr>
          <p:cNvPr id="100357" name="图片 8" descr="2.jpg"/>
          <p:cNvPicPr>
            <a:picLocks noChangeAspect="1"/>
          </p:cNvPicPr>
          <p:nvPr/>
        </p:nvPicPr>
        <p:blipFill>
          <a:blip r:embed="rId7"/>
          <a:srcRect t="1895" r="8388" b="27802"/>
          <a:stretch>
            <a:fillRect/>
          </a:stretch>
        </p:blipFill>
        <p:spPr bwMode="auto">
          <a:xfrm>
            <a:off x="3810000" y="4019550"/>
            <a:ext cx="3128963" cy="2409825"/>
          </a:xfrm>
          <a:prstGeom prst="rect">
            <a:avLst/>
          </a:prstGeom>
          <a:noFill/>
          <a:ln w="9525">
            <a:noFill/>
            <a:miter lim="800000"/>
            <a:headEnd/>
            <a:tailEnd/>
          </a:ln>
        </p:spPr>
      </p:pic>
      <p:sp>
        <p:nvSpPr>
          <p:cNvPr id="100358" name="TextBox 9"/>
          <p:cNvSpPr txBox="1">
            <a:spLocks noChangeArrowheads="1"/>
          </p:cNvSpPr>
          <p:nvPr/>
        </p:nvSpPr>
        <p:spPr bwMode="auto">
          <a:xfrm>
            <a:off x="3810000" y="4114800"/>
            <a:ext cx="1828800" cy="338138"/>
          </a:xfrm>
          <a:prstGeom prst="rect">
            <a:avLst/>
          </a:prstGeom>
          <a:noFill/>
          <a:ln w="9525">
            <a:noFill/>
            <a:miter lim="800000"/>
          </a:ln>
        </p:spPr>
        <p:txBody>
          <a:bodyPr>
            <a:spAutoFit/>
          </a:bodyPr>
          <a:lstStyle/>
          <a:p>
            <a:r>
              <a:rPr lang="zh-CN" altLang="en-US" sz="1600" b="1">
                <a:solidFill>
                  <a:srgbClr val="000099"/>
                </a:solidFill>
                <a:latin typeface="黑体" panose="02010609060101010101" pitchFamily="49" charset="-122"/>
                <a:ea typeface="黑体" panose="02010609060101010101" pitchFamily="49" charset="-122"/>
              </a:rPr>
              <a:t>局部机械排风系统</a:t>
            </a:r>
            <a:endParaRPr lang="zh-CN" altLang="en-US" sz="1600" b="1">
              <a:solidFill>
                <a:srgbClr val="000099"/>
              </a:solidFill>
              <a:latin typeface="黑体" panose="02010609060101010101" pitchFamily="49" charset="-122"/>
              <a:ea typeface="黑体" panose="02010609060101010101" pitchFamily="49" charset="-122"/>
            </a:endParaRPr>
          </a:p>
        </p:txBody>
      </p:sp>
      <p:sp>
        <p:nvSpPr>
          <p:cNvPr id="100359" name="TextBox 10"/>
          <p:cNvSpPr txBox="1">
            <a:spLocks noChangeArrowheads="1"/>
          </p:cNvSpPr>
          <p:nvPr/>
        </p:nvSpPr>
        <p:spPr bwMode="auto">
          <a:xfrm>
            <a:off x="6629400" y="4953000"/>
            <a:ext cx="2057400" cy="830263"/>
          </a:xfrm>
          <a:prstGeom prst="rect">
            <a:avLst/>
          </a:prstGeom>
          <a:noFill/>
          <a:ln w="9525">
            <a:noFill/>
            <a:miter lim="800000"/>
          </a:ln>
        </p:spPr>
        <p:txBody>
          <a:bodyPr>
            <a:spAutoFit/>
          </a:bodyPr>
          <a:lstStyle/>
          <a:p>
            <a:r>
              <a:rPr lang="en-US" altLang="zh-CN" sz="1600" b="1">
                <a:solidFill>
                  <a:srgbClr val="000099"/>
                </a:solidFill>
                <a:latin typeface="黑体" panose="02010609060101010101" pitchFamily="49" charset="-122"/>
                <a:ea typeface="黑体" panose="02010609060101010101" pitchFamily="49" charset="-122"/>
              </a:rPr>
              <a:t>1-</a:t>
            </a:r>
            <a:r>
              <a:rPr lang="zh-CN" altLang="en-US" sz="1600" b="1">
                <a:solidFill>
                  <a:srgbClr val="000099"/>
                </a:solidFill>
                <a:latin typeface="黑体" panose="02010609060101010101" pitchFamily="49" charset="-122"/>
                <a:ea typeface="黑体" panose="02010609060101010101" pitchFamily="49" charset="-122"/>
              </a:rPr>
              <a:t>污染源  </a:t>
            </a:r>
            <a:r>
              <a:rPr lang="en-US" altLang="zh-CN" sz="1600" b="1">
                <a:solidFill>
                  <a:srgbClr val="000099"/>
                </a:solidFill>
                <a:latin typeface="黑体" panose="02010609060101010101" pitchFamily="49" charset="-122"/>
                <a:ea typeface="黑体" panose="02010609060101010101" pitchFamily="49" charset="-122"/>
              </a:rPr>
              <a:t>2-</a:t>
            </a:r>
            <a:r>
              <a:rPr lang="zh-CN" altLang="en-US" sz="1600" b="1">
                <a:solidFill>
                  <a:srgbClr val="000099"/>
                </a:solidFill>
                <a:latin typeface="黑体" panose="02010609060101010101" pitchFamily="49" charset="-122"/>
                <a:ea typeface="黑体" panose="02010609060101010101" pitchFamily="49" charset="-122"/>
              </a:rPr>
              <a:t>排气罩</a:t>
            </a:r>
            <a:endParaRPr lang="en-US" altLang="zh-CN" sz="1600" b="1">
              <a:solidFill>
                <a:srgbClr val="000099"/>
              </a:solidFill>
              <a:latin typeface="黑体" panose="02010609060101010101" pitchFamily="49" charset="-122"/>
              <a:ea typeface="黑体" panose="02010609060101010101" pitchFamily="49" charset="-122"/>
            </a:endParaRPr>
          </a:p>
          <a:p>
            <a:r>
              <a:rPr lang="en-US" altLang="zh-CN" sz="1600" b="1">
                <a:solidFill>
                  <a:srgbClr val="000099"/>
                </a:solidFill>
                <a:latin typeface="黑体" panose="02010609060101010101" pitchFamily="49" charset="-122"/>
                <a:ea typeface="黑体" panose="02010609060101010101" pitchFamily="49" charset="-122"/>
              </a:rPr>
              <a:t>3-</a:t>
            </a:r>
            <a:r>
              <a:rPr lang="zh-CN" altLang="en-US" sz="1600" b="1">
                <a:solidFill>
                  <a:srgbClr val="000099"/>
                </a:solidFill>
                <a:latin typeface="黑体" panose="02010609060101010101" pitchFamily="49" charset="-122"/>
                <a:ea typeface="黑体" panose="02010609060101010101" pitchFamily="49" charset="-122"/>
              </a:rPr>
              <a:t>净化装置</a:t>
            </a:r>
            <a:endParaRPr lang="en-US" altLang="zh-CN" sz="1600" b="1">
              <a:solidFill>
                <a:srgbClr val="000099"/>
              </a:solidFill>
              <a:latin typeface="黑体" panose="02010609060101010101" pitchFamily="49" charset="-122"/>
              <a:ea typeface="黑体" panose="02010609060101010101" pitchFamily="49" charset="-122"/>
            </a:endParaRPr>
          </a:p>
          <a:p>
            <a:r>
              <a:rPr lang="en-US" altLang="zh-CN" sz="1600" b="1">
                <a:solidFill>
                  <a:srgbClr val="000099"/>
                </a:solidFill>
                <a:latin typeface="黑体" panose="02010609060101010101" pitchFamily="49" charset="-122"/>
                <a:ea typeface="黑体" panose="02010609060101010101" pitchFamily="49" charset="-122"/>
              </a:rPr>
              <a:t>4-</a:t>
            </a:r>
            <a:r>
              <a:rPr lang="zh-CN" altLang="en-US" sz="1600" b="1">
                <a:solidFill>
                  <a:srgbClr val="000099"/>
                </a:solidFill>
                <a:latin typeface="黑体" panose="02010609060101010101" pitchFamily="49" charset="-122"/>
                <a:ea typeface="黑体" panose="02010609060101010101" pitchFamily="49" charset="-122"/>
              </a:rPr>
              <a:t>排风机  </a:t>
            </a:r>
            <a:r>
              <a:rPr lang="en-US" altLang="zh-CN" sz="1600" b="1">
                <a:solidFill>
                  <a:srgbClr val="000099"/>
                </a:solidFill>
                <a:latin typeface="黑体" panose="02010609060101010101" pitchFamily="49" charset="-122"/>
                <a:ea typeface="黑体" panose="02010609060101010101" pitchFamily="49" charset="-122"/>
              </a:rPr>
              <a:t>5-</a:t>
            </a:r>
            <a:r>
              <a:rPr lang="zh-CN" altLang="en-US" sz="1600" b="1">
                <a:solidFill>
                  <a:srgbClr val="000099"/>
                </a:solidFill>
                <a:latin typeface="黑体" panose="02010609060101010101" pitchFamily="49" charset="-122"/>
                <a:ea typeface="黑体" panose="02010609060101010101" pitchFamily="49" charset="-122"/>
              </a:rPr>
              <a:t>风帽</a:t>
            </a:r>
            <a:endParaRPr lang="zh-CN" altLang="en-US" sz="1600" b="1">
              <a:solidFill>
                <a:srgbClr val="000099"/>
              </a:solidFill>
              <a:latin typeface="黑体" panose="02010609060101010101" pitchFamily="49" charset="-122"/>
              <a:ea typeface="黑体" panose="02010609060101010101" pitchFamily="49" charset="-122"/>
            </a:endParaRPr>
          </a:p>
        </p:txBody>
      </p:sp>
      <p:sp>
        <p:nvSpPr>
          <p:cNvPr id="100360" name="TextBox 11"/>
          <p:cNvSpPr txBox="1">
            <a:spLocks noChangeArrowheads="1"/>
          </p:cNvSpPr>
          <p:nvPr/>
        </p:nvSpPr>
        <p:spPr bwMode="auto">
          <a:xfrm>
            <a:off x="3810000" y="2057400"/>
            <a:ext cx="1828800" cy="338138"/>
          </a:xfrm>
          <a:prstGeom prst="rect">
            <a:avLst/>
          </a:prstGeom>
          <a:solidFill>
            <a:schemeClr val="bg1"/>
          </a:solidFill>
          <a:ln w="9525">
            <a:noFill/>
            <a:miter lim="800000"/>
          </a:ln>
        </p:spPr>
        <p:txBody>
          <a:bodyPr>
            <a:spAutoFit/>
          </a:bodyPr>
          <a:lstStyle/>
          <a:p>
            <a:r>
              <a:rPr lang="zh-CN" altLang="en-US" sz="1600" b="1">
                <a:solidFill>
                  <a:srgbClr val="000099"/>
                </a:solidFill>
                <a:latin typeface="黑体" panose="02010609060101010101" pitchFamily="49" charset="-122"/>
                <a:ea typeface="黑体" panose="02010609060101010101" pitchFamily="49" charset="-122"/>
              </a:rPr>
              <a:t>局部自然通风系统</a:t>
            </a:r>
            <a:endParaRPr lang="zh-CN" altLang="en-US" sz="1600" b="1">
              <a:solidFill>
                <a:srgbClr val="000099"/>
              </a:solidFill>
              <a:latin typeface="黑体" panose="02010609060101010101" pitchFamily="49" charset="-122"/>
              <a:ea typeface="黑体" panose="02010609060101010101" pitchFamily="49" charset="-122"/>
            </a:endParaRPr>
          </a:p>
        </p:txBody>
      </p:sp>
      <p:sp>
        <p:nvSpPr>
          <p:cNvPr id="100361" name="TextBox 12"/>
          <p:cNvSpPr txBox="1">
            <a:spLocks noChangeArrowheads="1"/>
          </p:cNvSpPr>
          <p:nvPr/>
        </p:nvSpPr>
        <p:spPr bwMode="auto">
          <a:xfrm>
            <a:off x="4114800" y="2667000"/>
            <a:ext cx="2057400" cy="830263"/>
          </a:xfrm>
          <a:prstGeom prst="rect">
            <a:avLst/>
          </a:prstGeom>
          <a:noFill/>
          <a:ln w="9525">
            <a:noFill/>
            <a:miter lim="800000"/>
          </a:ln>
        </p:spPr>
        <p:txBody>
          <a:bodyPr>
            <a:spAutoFit/>
          </a:bodyPr>
          <a:lstStyle/>
          <a:p>
            <a:r>
              <a:rPr lang="en-US" altLang="zh-CN" sz="1600" b="1">
                <a:solidFill>
                  <a:srgbClr val="000099"/>
                </a:solidFill>
                <a:latin typeface="黑体" panose="02010609060101010101" pitchFamily="49" charset="-122"/>
                <a:ea typeface="黑体" panose="02010609060101010101" pitchFamily="49" charset="-122"/>
              </a:rPr>
              <a:t>1-</a:t>
            </a:r>
            <a:r>
              <a:rPr lang="zh-CN" altLang="en-US" sz="1600" b="1">
                <a:solidFill>
                  <a:srgbClr val="000099"/>
                </a:solidFill>
                <a:latin typeface="黑体" panose="02010609060101010101" pitchFamily="49" charset="-122"/>
                <a:ea typeface="黑体" panose="02010609060101010101" pitchFamily="49" charset="-122"/>
              </a:rPr>
              <a:t>污染源  </a:t>
            </a:r>
            <a:r>
              <a:rPr lang="en-US" altLang="zh-CN" sz="1600" b="1">
                <a:solidFill>
                  <a:srgbClr val="000099"/>
                </a:solidFill>
                <a:latin typeface="黑体" panose="02010609060101010101" pitchFamily="49" charset="-122"/>
                <a:ea typeface="黑体" panose="02010609060101010101" pitchFamily="49" charset="-122"/>
              </a:rPr>
              <a:t>2-</a:t>
            </a:r>
            <a:r>
              <a:rPr lang="zh-CN" altLang="en-US" sz="1600" b="1">
                <a:solidFill>
                  <a:srgbClr val="000099"/>
                </a:solidFill>
                <a:latin typeface="黑体" panose="02010609060101010101" pitchFamily="49" charset="-122"/>
                <a:ea typeface="黑体" panose="02010609060101010101" pitchFamily="49" charset="-122"/>
              </a:rPr>
              <a:t>排气罩</a:t>
            </a:r>
            <a:endParaRPr lang="en-US" altLang="zh-CN" sz="1600" b="1">
              <a:solidFill>
                <a:srgbClr val="000099"/>
              </a:solidFill>
              <a:latin typeface="黑体" panose="02010609060101010101" pitchFamily="49" charset="-122"/>
              <a:ea typeface="黑体" panose="02010609060101010101" pitchFamily="49" charset="-122"/>
            </a:endParaRPr>
          </a:p>
          <a:p>
            <a:r>
              <a:rPr lang="en-US" altLang="zh-CN" sz="1600" b="1">
                <a:solidFill>
                  <a:srgbClr val="000099"/>
                </a:solidFill>
                <a:latin typeface="黑体" panose="02010609060101010101" pitchFamily="49" charset="-122"/>
                <a:ea typeface="黑体" panose="02010609060101010101" pitchFamily="49" charset="-122"/>
              </a:rPr>
              <a:t>3-</a:t>
            </a:r>
            <a:r>
              <a:rPr lang="zh-CN" altLang="en-US" sz="1600" b="1">
                <a:solidFill>
                  <a:srgbClr val="000099"/>
                </a:solidFill>
                <a:latin typeface="黑体" panose="02010609060101010101" pitchFamily="49" charset="-122"/>
                <a:ea typeface="黑体" panose="02010609060101010101" pitchFamily="49" charset="-122"/>
              </a:rPr>
              <a:t>风管</a:t>
            </a:r>
            <a:endParaRPr lang="en-US" altLang="zh-CN" sz="1600" b="1">
              <a:solidFill>
                <a:srgbClr val="000099"/>
              </a:solidFill>
              <a:latin typeface="黑体" panose="02010609060101010101" pitchFamily="49" charset="-122"/>
              <a:ea typeface="黑体" panose="02010609060101010101" pitchFamily="49" charset="-122"/>
            </a:endParaRPr>
          </a:p>
          <a:p>
            <a:r>
              <a:rPr lang="en-US" altLang="zh-CN" sz="1600" b="1">
                <a:solidFill>
                  <a:srgbClr val="000099"/>
                </a:solidFill>
                <a:latin typeface="黑体" panose="02010609060101010101" pitchFamily="49" charset="-122"/>
                <a:ea typeface="黑体" panose="02010609060101010101" pitchFamily="49" charset="-122"/>
              </a:rPr>
              <a:t>4-</a:t>
            </a:r>
            <a:r>
              <a:rPr lang="zh-CN" altLang="en-US" sz="1600" b="1">
                <a:solidFill>
                  <a:srgbClr val="000099"/>
                </a:solidFill>
                <a:latin typeface="黑体" panose="02010609060101010101" pitchFamily="49" charset="-122"/>
                <a:ea typeface="黑体" panose="02010609060101010101" pitchFamily="49" charset="-122"/>
              </a:rPr>
              <a:t>避风风帽</a:t>
            </a:r>
            <a:endParaRPr lang="zh-CN" altLang="en-US" sz="1600" b="1">
              <a:solidFill>
                <a:srgbClr val="000099"/>
              </a:solidFill>
              <a:latin typeface="黑体" panose="02010609060101010101" pitchFamily="49" charset="-122"/>
              <a:ea typeface="黑体" panose="02010609060101010101" pitchFamily="49" charset="-122"/>
            </a:endParaRPr>
          </a:p>
        </p:txBody>
      </p:sp>
      <p:cxnSp>
        <p:nvCxnSpPr>
          <p:cNvPr id="15" name="直接连接符 14"/>
          <p:cNvCxnSpPr/>
          <p:nvPr/>
        </p:nvCxnSpPr>
        <p:spPr>
          <a:xfrm>
            <a:off x="3886200" y="3962400"/>
            <a:ext cx="4724400" cy="1588"/>
          </a:xfrm>
          <a:prstGeom prst="line">
            <a:avLst/>
          </a:prstGeom>
          <a:ln>
            <a:solidFill>
              <a:schemeClr val="tx2">
                <a:lumMod val="95000"/>
                <a:lumOff val="5000"/>
              </a:schemeClr>
            </a:solidFill>
            <a:prstDash val="dash"/>
          </a:ln>
        </p:spPr>
        <p:style>
          <a:lnRef idx="1">
            <a:schemeClr val="accent1"/>
          </a:lnRef>
          <a:fillRef idx="0">
            <a:schemeClr val="accent1"/>
          </a:fillRef>
          <a:effectRef idx="0">
            <a:schemeClr val="accent1"/>
          </a:effectRef>
          <a:fontRef idx="minor">
            <a:schemeClr val="tx1"/>
          </a:fontRef>
        </p:style>
      </p:cxnSp>
      <p:sp>
        <p:nvSpPr>
          <p:cNvPr id="100363"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7" name="Picture 2"/>
          <p:cNvPicPr>
            <a:picLocks noChangeAspect="1" noChangeArrowheads="1"/>
          </p:cNvPicPr>
          <p:nvPr/>
        </p:nvPicPr>
        <p:blipFill>
          <a:blip r:embed="rId1"/>
          <a:srcRect l="30417" t="31853" r="28333" b="27406"/>
          <a:stretch>
            <a:fillRect/>
          </a:stretch>
        </p:blipFill>
        <p:spPr bwMode="auto">
          <a:xfrm>
            <a:off x="350838" y="1455738"/>
            <a:ext cx="8488362" cy="4716462"/>
          </a:xfrm>
          <a:prstGeom prst="rect">
            <a:avLst/>
          </a:prstGeom>
          <a:noFill/>
          <a:ln w="9525">
            <a:noFill/>
            <a:miter lim="800000"/>
            <a:headEnd/>
            <a:tailEnd/>
          </a:ln>
        </p:spPr>
      </p:pic>
      <p:sp>
        <p:nvSpPr>
          <p:cNvPr id="4"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02402" name="TextBox 1"/>
          <p:cNvSpPr txBox="1">
            <a:spLocks noChangeArrowheads="1"/>
          </p:cNvSpPr>
          <p:nvPr/>
        </p:nvSpPr>
        <p:spPr bwMode="auto">
          <a:xfrm>
            <a:off x="2286000" y="1358900"/>
            <a:ext cx="4330700"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局部排风装置的特点与适用范围</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02403" name="TextBox 1"/>
          <p:cNvSpPr txBox="1">
            <a:spLocks noChangeArrowheads="1"/>
          </p:cNvSpPr>
          <p:nvPr/>
        </p:nvSpPr>
        <p:spPr bwMode="auto">
          <a:xfrm>
            <a:off x="1130300" y="2019300"/>
            <a:ext cx="928688"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FF0000"/>
                </a:solidFill>
                <a:latin typeface="黑体" panose="02010609060101010101" pitchFamily="49" charset="-122"/>
                <a:ea typeface="黑体" panose="02010609060101010101" pitchFamily="49" charset="-122"/>
              </a:rPr>
              <a:t>特点：</a:t>
            </a:r>
            <a:endParaRPr lang="en-US" altLang="zh-CN" sz="2400" b="1">
              <a:solidFill>
                <a:srgbClr val="FF0000"/>
              </a:solidFill>
              <a:latin typeface="黑体" panose="02010609060101010101" pitchFamily="49" charset="-122"/>
              <a:ea typeface="黑体" panose="02010609060101010101" pitchFamily="49" charset="-122"/>
            </a:endParaRPr>
          </a:p>
        </p:txBody>
      </p:sp>
      <p:sp>
        <p:nvSpPr>
          <p:cNvPr id="8" name="TextBox 1"/>
          <p:cNvSpPr txBox="1"/>
          <p:nvPr/>
        </p:nvSpPr>
        <p:spPr>
          <a:xfrm>
            <a:off x="1130300" y="2425700"/>
            <a:ext cx="7978775" cy="379413"/>
          </a:xfrm>
          <a:prstGeom prst="rect">
            <a:avLst/>
          </a:prstGeom>
          <a:noFill/>
        </p:spPr>
        <p:txBody>
          <a:bodyPr wrap="none" lIns="0" tIns="0" rIns="0">
            <a:spAutoFit/>
          </a:bodyPr>
          <a:lstStyle/>
          <a:p>
            <a:pPr fontAlgn="auto">
              <a:lnSpc>
                <a:spcPts val="2600"/>
              </a:lnSpc>
              <a:spcBef>
                <a:spcPts val="0"/>
              </a:spcBef>
              <a:spcAft>
                <a:spcPts val="0"/>
              </a:spcAft>
              <a:defRPr/>
            </a:pPr>
            <a:r>
              <a:rPr lang="en-US" altLang="zh-CN" sz="2400" dirty="0">
                <a:solidFill>
                  <a:srgbClr val="3333CC"/>
                </a:solidFill>
                <a:latin typeface="Wingdings" panose="05000000000000000000" pitchFamily="18" charset="0"/>
                <a:ea typeface="+mn-ea"/>
                <a:cs typeface="Wingdings" panose="05000000000000000000" pitchFamily="18" charset="0"/>
              </a:rPr>
              <a:t> </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可有效捕集局部通风处有害物质，有害物质不易扩散</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02405" name="TextBox 1"/>
          <p:cNvSpPr txBox="1">
            <a:spLocks noChangeArrowheads="1"/>
          </p:cNvSpPr>
          <p:nvPr/>
        </p:nvSpPr>
        <p:spPr bwMode="auto">
          <a:xfrm>
            <a:off x="1130300" y="2895600"/>
            <a:ext cx="4265613" cy="379413"/>
          </a:xfrm>
          <a:prstGeom prst="rect">
            <a:avLst/>
          </a:prstGeom>
          <a:noFill/>
          <a:ln w="9525">
            <a:noFill/>
            <a:miter lim="800000"/>
          </a:ln>
        </p:spPr>
        <p:txBody>
          <a:bodyPr wrap="none" lIns="0" tIns="0" rIns="0">
            <a:spAutoFit/>
          </a:bodyPr>
          <a:lstStyle/>
          <a:p>
            <a:pPr>
              <a:lnSpc>
                <a:spcPts val="2600"/>
              </a:lnSpc>
            </a:pPr>
            <a:r>
              <a:rPr lang="en-US" altLang="zh-CN" sz="2400">
                <a:solidFill>
                  <a:srgbClr val="3333CC"/>
                </a:solidFill>
                <a:latin typeface="Wingdings" panose="05000000000000000000" pitchFamily="2" charset="2"/>
              </a:rPr>
              <a:t> </a:t>
            </a:r>
            <a:r>
              <a:rPr lang="en-US" altLang="zh-CN" sz="2400" b="1">
                <a:solidFill>
                  <a:srgbClr val="003399"/>
                </a:solidFill>
                <a:latin typeface="黑体" panose="02010609060101010101" pitchFamily="49" charset="-122"/>
                <a:ea typeface="黑体" panose="02010609060101010101" pitchFamily="49" charset="-122"/>
              </a:rPr>
              <a:t>有害尾气可进行净化处理；</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1" name="TextBox 1"/>
          <p:cNvSpPr txBox="1"/>
          <p:nvPr/>
        </p:nvSpPr>
        <p:spPr>
          <a:xfrm>
            <a:off x="1130300" y="3314700"/>
            <a:ext cx="6430963" cy="379413"/>
          </a:xfrm>
          <a:prstGeom prst="rect">
            <a:avLst/>
          </a:prstGeom>
          <a:noFill/>
        </p:spPr>
        <p:txBody>
          <a:bodyPr wrap="none" lIns="0" tIns="0" rIns="0">
            <a:spAutoFit/>
          </a:bodyPr>
          <a:lstStyle/>
          <a:p>
            <a:pPr fontAlgn="auto">
              <a:lnSpc>
                <a:spcPts val="2600"/>
              </a:lnSpc>
              <a:spcBef>
                <a:spcPts val="0"/>
              </a:spcBef>
              <a:spcAft>
                <a:spcPts val="0"/>
              </a:spcAft>
              <a:defRPr/>
            </a:pPr>
            <a:r>
              <a:rPr lang="en-US" altLang="zh-CN" sz="2400" dirty="0">
                <a:solidFill>
                  <a:srgbClr val="3333CC"/>
                </a:solidFill>
                <a:latin typeface="Wingdings" panose="05000000000000000000" pitchFamily="18" charset="0"/>
                <a:ea typeface="+mn-ea"/>
                <a:cs typeface="Wingdings" panose="05000000000000000000" pitchFamily="18" charset="0"/>
              </a:rPr>
              <a:t> </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排风罩与发生源的距离越远控制效果越差</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02407" name="TextBox 1"/>
          <p:cNvSpPr txBox="1">
            <a:spLocks noChangeArrowheads="1"/>
          </p:cNvSpPr>
          <p:nvPr/>
        </p:nvSpPr>
        <p:spPr bwMode="auto">
          <a:xfrm>
            <a:off x="1130300" y="4127500"/>
            <a:ext cx="1546225"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FF0000"/>
                </a:solidFill>
                <a:latin typeface="黑体" panose="02010609060101010101" pitchFamily="49" charset="-122"/>
                <a:ea typeface="黑体" panose="02010609060101010101" pitchFamily="49" charset="-122"/>
              </a:rPr>
              <a:t>适用范围：</a:t>
            </a:r>
            <a:endParaRPr lang="en-US" altLang="zh-CN" sz="2400" b="1">
              <a:solidFill>
                <a:srgbClr val="FF0000"/>
              </a:solidFill>
              <a:latin typeface="黑体" panose="02010609060101010101" pitchFamily="49" charset="-122"/>
              <a:ea typeface="黑体" panose="02010609060101010101" pitchFamily="49" charset="-122"/>
            </a:endParaRPr>
          </a:p>
        </p:txBody>
      </p:sp>
      <p:sp>
        <p:nvSpPr>
          <p:cNvPr id="102408" name="TextBox 1"/>
          <p:cNvSpPr txBox="1">
            <a:spLocks noChangeArrowheads="1"/>
          </p:cNvSpPr>
          <p:nvPr/>
        </p:nvSpPr>
        <p:spPr bwMode="auto">
          <a:xfrm>
            <a:off x="1130300" y="4711700"/>
            <a:ext cx="7515225" cy="379413"/>
          </a:xfrm>
          <a:prstGeom prst="rect">
            <a:avLst/>
          </a:prstGeom>
          <a:noFill/>
          <a:ln w="9525">
            <a:noFill/>
            <a:miter lim="800000"/>
          </a:ln>
        </p:spPr>
        <p:txBody>
          <a:bodyPr wrap="none" lIns="0" tIns="0" rIns="0">
            <a:spAutoFit/>
          </a:bodyPr>
          <a:lstStyle/>
          <a:p>
            <a:pPr>
              <a:lnSpc>
                <a:spcPts val="2600"/>
              </a:lnSpc>
            </a:pPr>
            <a:r>
              <a:rPr lang="en-US" altLang="zh-CN" sz="2400">
                <a:solidFill>
                  <a:srgbClr val="3333CC"/>
                </a:solidFill>
                <a:latin typeface="Wingdings" panose="05000000000000000000" pitchFamily="2" charset="2"/>
              </a:rPr>
              <a:t> </a:t>
            </a:r>
            <a:r>
              <a:rPr lang="en-US" altLang="zh-CN" sz="2400" b="1">
                <a:solidFill>
                  <a:srgbClr val="003399"/>
                </a:solidFill>
                <a:latin typeface="黑体" panose="02010609060101010101" pitchFamily="49" charset="-122"/>
                <a:ea typeface="黑体" panose="02010609060101010101" pitchFamily="49" charset="-122"/>
              </a:rPr>
              <a:t>当不能采取有效密闭措施时，是通风系统设计的首</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02409" name="TextBox 1"/>
          <p:cNvSpPr txBox="1">
            <a:spLocks noChangeArrowheads="1"/>
          </p:cNvSpPr>
          <p:nvPr/>
        </p:nvSpPr>
        <p:spPr bwMode="auto">
          <a:xfrm>
            <a:off x="1663700" y="5168900"/>
            <a:ext cx="6805613" cy="777875"/>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选，广泛适用于打磨、焊接、涂装、清洗、装袋以</a:t>
            </a:r>
            <a:endParaRPr lang="en-US" altLang="zh-CN" sz="2400" b="1">
              <a:solidFill>
                <a:srgbClr val="003399"/>
              </a:solidFill>
              <a:latin typeface="黑体" panose="02010609060101010101" pitchFamily="49" charset="-122"/>
              <a:ea typeface="黑体" panose="02010609060101010101" pitchFamily="49" charset="-122"/>
            </a:endParaRPr>
          </a:p>
          <a:p>
            <a:pPr>
              <a:lnSpc>
                <a:spcPts val="3300"/>
              </a:lnSpc>
            </a:pPr>
            <a:r>
              <a:rPr lang="en-US" altLang="zh-CN" sz="2400" b="1">
                <a:solidFill>
                  <a:srgbClr val="003399"/>
                </a:solidFill>
                <a:latin typeface="黑体" panose="02010609060101010101" pitchFamily="49" charset="-122"/>
                <a:ea typeface="黑体" panose="02010609060101010101" pitchFamily="49" charset="-122"/>
              </a:rPr>
              <a:t>及化学分析等各类作业场所与作业条件。</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5" name="TextBox 1"/>
          <p:cNvSpPr txBox="1"/>
          <p:nvPr/>
        </p:nvSpPr>
        <p:spPr>
          <a:xfrm>
            <a:off x="1130300" y="6159500"/>
            <a:ext cx="7515225" cy="379413"/>
          </a:xfrm>
          <a:prstGeom prst="rect">
            <a:avLst/>
          </a:prstGeom>
          <a:noFill/>
        </p:spPr>
        <p:txBody>
          <a:bodyPr wrap="none" lIns="0" tIns="0" rIns="0">
            <a:spAutoFit/>
          </a:bodyPr>
          <a:lstStyle/>
          <a:p>
            <a:pPr fontAlgn="auto">
              <a:lnSpc>
                <a:spcPts val="2600"/>
              </a:lnSpc>
              <a:spcBef>
                <a:spcPts val="0"/>
              </a:spcBef>
              <a:spcAft>
                <a:spcPts val="0"/>
              </a:spcAft>
              <a:defRPr/>
            </a:pPr>
            <a:r>
              <a:rPr lang="en-US" altLang="zh-CN" sz="2400" dirty="0">
                <a:solidFill>
                  <a:srgbClr val="3333CC"/>
                </a:solidFill>
                <a:latin typeface="Wingdings" panose="05000000000000000000" pitchFamily="18" charset="0"/>
                <a:ea typeface="+mn-ea"/>
                <a:cs typeface="Wingdings" panose="05000000000000000000" pitchFamily="18" charset="0"/>
              </a:rPr>
              <a:t> </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对人员操作有影响或工艺有特殊要求的不宜采用</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6"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dirty="0">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bg2">
                <a:lumMod val="5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solidFill>
                  <a:srgbClr val="000099"/>
                </a:solidFill>
                <a:latin typeface="黑体" panose="02010609060101010101" pitchFamily="49" charset="-122"/>
                <a:ea typeface="黑体" panose="02010609060101010101" pitchFamily="49" charset="-122"/>
              </a:rPr>
              <a:t>                   </a:t>
            </a:r>
            <a:endParaRPr lang="en-US" altLang="zh-CN" sz="2600" dirty="0">
              <a:solidFill>
                <a:srgbClr val="000099"/>
              </a:solidFill>
              <a:latin typeface="黑体" panose="02010609060101010101" pitchFamily="49" charset="-122"/>
              <a:ea typeface="黑体" panose="02010609060101010101" pitchFamily="49" charset="-122"/>
            </a:endParaRPr>
          </a:p>
          <a:p>
            <a:pPr marL="180975" indent="-180975" algn="just" fontAlgn="auto">
              <a:lnSpc>
                <a:spcPts val="3800"/>
              </a:lnSpc>
              <a:spcBef>
                <a:spcPts val="1800"/>
              </a:spcBef>
              <a:spcAft>
                <a:spcPts val="0"/>
              </a:spcAft>
              <a:defRPr/>
            </a:pPr>
            <a:r>
              <a:rPr lang="zh-CN" altLang="en-US" sz="2400" kern="0" dirty="0">
                <a:solidFill>
                  <a:srgbClr val="000099"/>
                </a:solidFill>
                <a:latin typeface="黑体" panose="02010609060101010101" pitchFamily="49" charset="-122"/>
                <a:ea typeface="黑体" panose="02010609060101010101" pitchFamily="49" charset="-122"/>
              </a:rPr>
              <a:t> </a:t>
            </a:r>
            <a:r>
              <a:rPr lang="zh-CN" altLang="en-US" sz="2400" b="1" kern="0" dirty="0">
                <a:solidFill>
                  <a:srgbClr val="C00000"/>
                </a:solidFill>
                <a:latin typeface="隶书" pitchFamily="49" charset="-122"/>
                <a:ea typeface="隶书" pitchFamily="49" charset="-122"/>
              </a:rPr>
              <a:t>局部送风</a:t>
            </a:r>
            <a:endParaRPr lang="en-US" altLang="zh-CN" sz="2400" b="1" kern="0" dirty="0">
              <a:solidFill>
                <a:srgbClr val="C00000"/>
              </a:solidFill>
              <a:latin typeface="隶书" pitchFamily="49" charset="-122"/>
              <a:ea typeface="隶书" pitchFamily="49" charset="-122"/>
            </a:endParaRPr>
          </a:p>
          <a:p>
            <a:pPr marL="180975" indent="628650" algn="just" fontAlgn="auto">
              <a:lnSpc>
                <a:spcPts val="2800"/>
              </a:lnSpc>
              <a:spcBef>
                <a:spcPts val="700"/>
              </a:spcBef>
              <a:spcAft>
                <a:spcPts val="0"/>
              </a:spcAft>
              <a:defRPr/>
            </a:pPr>
            <a:endParaRPr lang="en-US" altLang="zh-CN" sz="2400" kern="0" dirty="0">
              <a:solidFill>
                <a:srgbClr val="000099"/>
              </a:solidFill>
              <a:latin typeface="黑体" panose="02010609060101010101" pitchFamily="49" charset="-122"/>
              <a:ea typeface="黑体" panose="02010609060101010101" pitchFamily="49" charset="-122"/>
            </a:endParaRPr>
          </a:p>
          <a:p>
            <a:pPr marL="180975" indent="628650" algn="just" fontAlgn="auto">
              <a:lnSpc>
                <a:spcPts val="2800"/>
              </a:lnSpc>
              <a:spcBef>
                <a:spcPts val="700"/>
              </a:spcBef>
              <a:spcAft>
                <a:spcPts val="0"/>
              </a:spcAft>
              <a:defRPr/>
            </a:pPr>
            <a:endParaRPr lang="en-US" altLang="zh-CN" sz="2400" kern="0" dirty="0">
              <a:solidFill>
                <a:srgbClr val="000099"/>
              </a:solidFill>
              <a:latin typeface="黑体" panose="02010609060101010101" pitchFamily="49" charset="-122"/>
              <a:ea typeface="黑体" panose="02010609060101010101" pitchFamily="49" charset="-122"/>
            </a:endParaRPr>
          </a:p>
          <a:p>
            <a:pPr marL="180975" indent="628650" algn="just" fontAlgn="auto">
              <a:lnSpc>
                <a:spcPts val="2800"/>
              </a:lnSpc>
              <a:spcBef>
                <a:spcPts val="700"/>
              </a:spcBef>
              <a:spcAft>
                <a:spcPts val="0"/>
              </a:spcAft>
              <a:defRPr/>
            </a:pPr>
            <a:endParaRPr lang="en-US" altLang="zh-CN" sz="2400" kern="0" dirty="0">
              <a:solidFill>
                <a:srgbClr val="000099"/>
              </a:solidFill>
              <a:latin typeface="黑体" panose="02010609060101010101" pitchFamily="49" charset="-122"/>
              <a:ea typeface="黑体" panose="02010609060101010101" pitchFamily="49" charset="-122"/>
            </a:endParaRPr>
          </a:p>
          <a:p>
            <a:pPr marL="180975" indent="628650" algn="just" fontAlgn="auto">
              <a:lnSpc>
                <a:spcPts val="2800"/>
              </a:lnSpc>
              <a:spcBef>
                <a:spcPts val="700"/>
              </a:spcBef>
              <a:spcAft>
                <a:spcPts val="0"/>
              </a:spcAft>
              <a:defRPr/>
            </a:pPr>
            <a:endParaRPr lang="en-US" altLang="zh-CN" sz="2400" kern="0" dirty="0">
              <a:solidFill>
                <a:srgbClr val="000099"/>
              </a:solidFill>
              <a:latin typeface="黑体" panose="02010609060101010101" pitchFamily="49" charset="-122"/>
              <a:ea typeface="黑体" panose="02010609060101010101" pitchFamily="49" charset="-122"/>
            </a:endParaRPr>
          </a:p>
          <a:p>
            <a:pPr marL="180975" indent="628650" algn="just" fontAlgn="auto">
              <a:lnSpc>
                <a:spcPts val="2800"/>
              </a:lnSpc>
              <a:spcBef>
                <a:spcPts val="700"/>
              </a:spcBef>
              <a:spcAft>
                <a:spcPts val="0"/>
              </a:spcAft>
              <a:defRPr/>
            </a:pPr>
            <a:endParaRPr lang="en-US" altLang="zh-CN" sz="2400" b="1" kern="0" dirty="0">
              <a:solidFill>
                <a:srgbClr val="000099"/>
              </a:solidFill>
              <a:latin typeface="黑体" panose="02010609060101010101" pitchFamily="49" charset="-122"/>
              <a:ea typeface="黑体" panose="02010609060101010101" pitchFamily="49" charset="-122"/>
            </a:endParaRPr>
          </a:p>
          <a:p>
            <a:pPr marL="180975" indent="628650" algn="just" fontAlgn="auto">
              <a:lnSpc>
                <a:spcPts val="2800"/>
              </a:lnSpc>
              <a:spcBef>
                <a:spcPts val="700"/>
              </a:spcBef>
              <a:spcAft>
                <a:spcPts val="0"/>
              </a:spcAft>
              <a:defRPr/>
            </a:pPr>
            <a:r>
              <a:rPr lang="zh-CN" altLang="en-US" sz="2400" b="1" kern="0" dirty="0">
                <a:solidFill>
                  <a:srgbClr val="000099"/>
                </a:solidFill>
                <a:latin typeface="黑体" panose="02010609060101010101" pitchFamily="49" charset="-122"/>
                <a:ea typeface="黑体" panose="02010609060101010101" pitchFamily="49" charset="-122"/>
              </a:rPr>
              <a:t>主要用于室内有害物质浓度很难达到标准规定的要求、工作地点固定且所占空间很小的工作场所，也可用于高温车间的局部降温。</a:t>
            </a:r>
            <a:endParaRPr lang="en-US" altLang="zh-CN" sz="2400" b="1" kern="0" dirty="0">
              <a:solidFill>
                <a:srgbClr val="000099"/>
              </a:solidFill>
              <a:latin typeface="黑体" panose="02010609060101010101" pitchFamily="49" charset="-122"/>
              <a:ea typeface="黑体" panose="02010609060101010101" pitchFamily="49" charset="-122"/>
            </a:endParaRPr>
          </a:p>
          <a:p>
            <a:pPr marL="180975" algn="just" fontAlgn="auto">
              <a:lnSpc>
                <a:spcPts val="2800"/>
              </a:lnSpc>
              <a:spcBef>
                <a:spcPts val="1800"/>
              </a:spcBef>
              <a:spcAft>
                <a:spcPts val="0"/>
              </a:spcAft>
              <a:defRPr/>
            </a:pPr>
            <a:endParaRPr lang="en-US" altLang="zh-CN" sz="2400" kern="0" dirty="0">
              <a:solidFill>
                <a:srgbClr val="000099"/>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kern="0" dirty="0">
              <a:solidFill>
                <a:srgbClr val="000099"/>
              </a:solidFill>
              <a:latin typeface="黑体" panose="02010609060101010101" pitchFamily="49" charset="-122"/>
              <a:ea typeface="黑体" panose="02010609060101010101" pitchFamily="49" charset="-122"/>
            </a:endParaRPr>
          </a:p>
          <a:p>
            <a:pPr marL="180975" algn="just" fontAlgn="auto">
              <a:lnSpc>
                <a:spcPts val="2800"/>
              </a:lnSpc>
              <a:spcBef>
                <a:spcPts val="700"/>
              </a:spcBef>
              <a:spcAft>
                <a:spcPts val="0"/>
              </a:spcAft>
              <a:defRPr/>
            </a:pPr>
            <a:endParaRPr lang="en-US" altLang="zh-CN" sz="2400" kern="0" dirty="0">
              <a:solidFill>
                <a:srgbClr val="000099"/>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kern="0" dirty="0">
                <a:solidFill>
                  <a:srgbClr val="000099"/>
                </a:solidFill>
                <a:latin typeface="黑体" panose="02010609060101010101" pitchFamily="49" charset="-122"/>
                <a:ea typeface="黑体" panose="02010609060101010101" pitchFamily="49" charset="-122"/>
              </a:rPr>
              <a:t>    </a:t>
            </a:r>
            <a:endParaRPr lang="en-US" altLang="zh-CN" sz="2400" kern="0" dirty="0">
              <a:solidFill>
                <a:srgbClr val="000099"/>
              </a:solidFill>
              <a:latin typeface="黑体" panose="02010609060101010101" pitchFamily="49" charset="-122"/>
              <a:ea typeface="黑体" panose="02010609060101010101" pitchFamily="49" charset="-122"/>
            </a:endParaRPr>
          </a:p>
          <a:p>
            <a:pPr algn="just" fontAlgn="auto">
              <a:lnSpc>
                <a:spcPts val="3000"/>
              </a:lnSpc>
              <a:spcBef>
                <a:spcPts val="700"/>
              </a:spcBef>
              <a:spcAft>
                <a:spcPts val="0"/>
              </a:spcAft>
              <a:defRPr/>
            </a:pPr>
            <a:r>
              <a:rPr lang="en-US" altLang="zh-CN" sz="2400" kern="0" dirty="0">
                <a:solidFill>
                  <a:srgbClr val="000099"/>
                </a:solidFill>
                <a:latin typeface="黑体" panose="02010609060101010101" pitchFamily="49" charset="-122"/>
                <a:ea typeface="黑体" panose="02010609060101010101" pitchFamily="49" charset="-122"/>
              </a:rPr>
              <a:t>    </a:t>
            </a:r>
            <a:endParaRPr lang="en-US" altLang="zh-CN" sz="2400" kern="0" dirty="0">
              <a:solidFill>
                <a:srgbClr val="000099"/>
              </a:solidFill>
              <a:latin typeface="黑体" panose="02010609060101010101" pitchFamily="49" charset="-122"/>
              <a:ea typeface="黑体" panose="02010609060101010101" pitchFamily="49" charset="-122"/>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457200" y="3048000"/>
            <a:ext cx="3657600" cy="1887538"/>
          </a:xfrm>
          <a:prstGeom prst="rect">
            <a:avLst/>
          </a:prstGeom>
        </p:spPr>
        <p:txBody>
          <a:bodyPr>
            <a:spAutoFit/>
          </a:bodyPr>
          <a:lstStyle/>
          <a:p>
            <a:pPr marL="180975" algn="just" fontAlgn="auto">
              <a:lnSpc>
                <a:spcPts val="2800"/>
              </a:lnSpc>
              <a:spcBef>
                <a:spcPts val="700"/>
              </a:spcBef>
              <a:spcAft>
                <a:spcPts val="0"/>
              </a:spcAft>
              <a:defRPr/>
            </a:pPr>
            <a:r>
              <a:rPr lang="zh-CN" altLang="en-US" sz="2200" b="1" kern="0" dirty="0">
                <a:solidFill>
                  <a:srgbClr val="000099"/>
                </a:solidFill>
                <a:latin typeface="黑体" panose="02010609060101010101" pitchFamily="49" charset="-122"/>
                <a:ea typeface="黑体" panose="02010609060101010101" pitchFamily="49" charset="-122"/>
              </a:rPr>
              <a:t>    把清洁、新鲜空气送至局部工作地点，使局部工作环境质量达到标准规定的要求，新鲜空气应直接送到呼吸带。</a:t>
            </a:r>
            <a:endParaRPr lang="en-US" altLang="zh-CN" sz="2200" b="1" kern="0" dirty="0">
              <a:solidFill>
                <a:srgbClr val="000099"/>
              </a:solidFill>
              <a:latin typeface="黑体" panose="02010609060101010101" pitchFamily="49" charset="-122"/>
              <a:ea typeface="黑体" panose="02010609060101010101" pitchFamily="49" charset="-122"/>
            </a:endParaRPr>
          </a:p>
        </p:txBody>
      </p:sp>
      <p:pic>
        <p:nvPicPr>
          <p:cNvPr id="103428" name="图片 6" descr="3.jpg"/>
          <p:cNvPicPr>
            <a:picLocks noChangeAspect="1"/>
          </p:cNvPicPr>
          <p:nvPr/>
        </p:nvPicPr>
        <p:blipFill>
          <a:blip r:embed="rId6"/>
          <a:srcRect l="1785" t="7143" r="5357"/>
          <a:stretch>
            <a:fillRect/>
          </a:stretch>
        </p:blipFill>
        <p:spPr bwMode="auto">
          <a:xfrm>
            <a:off x="4064000" y="1219200"/>
            <a:ext cx="5080000" cy="3810000"/>
          </a:xfrm>
          <a:prstGeom prst="rect">
            <a:avLst/>
          </a:prstGeom>
          <a:noFill/>
          <a:ln w="9525">
            <a:noFill/>
            <a:miter lim="800000"/>
            <a:headEnd/>
            <a:tailEnd/>
          </a:ln>
        </p:spPr>
      </p:pic>
      <p:sp>
        <p:nvSpPr>
          <p:cNvPr id="103429"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42963"/>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 name="Freeform 3"/>
          <p:cNvSpPr/>
          <p:nvPr/>
        </p:nvSpPr>
        <p:spPr>
          <a:xfrm>
            <a:off x="4721225" y="2757488"/>
            <a:ext cx="434975" cy="714375"/>
          </a:xfrm>
          <a:custGeom>
            <a:avLst/>
            <a:gdLst>
              <a:gd name="connsiteX0" fmla="*/ 0 w 434975"/>
              <a:gd name="connsiteY0" fmla="*/ 664083 h 714248"/>
              <a:gd name="connsiteX1" fmla="*/ 232536 w 434975"/>
              <a:gd name="connsiteY1" fmla="*/ 254000 h 714248"/>
              <a:gd name="connsiteX2" fmla="*/ 151002 w 434975"/>
              <a:gd name="connsiteY2" fmla="*/ 207772 h 714248"/>
              <a:gd name="connsiteX3" fmla="*/ 434975 w 434975"/>
              <a:gd name="connsiteY3" fmla="*/ 0 h 714248"/>
              <a:gd name="connsiteX4" fmla="*/ 402335 w 434975"/>
              <a:gd name="connsiteY4" fmla="*/ 350393 h 714248"/>
              <a:gd name="connsiteX5" fmla="*/ 320928 w 434975"/>
              <a:gd name="connsiteY5" fmla="*/ 304165 h 714248"/>
              <a:gd name="connsiteX6" fmla="*/ 88391 w 434975"/>
              <a:gd name="connsiteY6" fmla="*/ 714248 h 714248"/>
              <a:gd name="connsiteX7" fmla="*/ 0 w 434975"/>
              <a:gd name="connsiteY7" fmla="*/ 664083 h 714248"/>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434975" h="714248">
                <a:moveTo>
                  <a:pt x="0" y="664083"/>
                </a:moveTo>
                <a:lnTo>
                  <a:pt x="232536" y="254000"/>
                </a:lnTo>
                <a:lnTo>
                  <a:pt x="151002" y="207772"/>
                </a:lnTo>
                <a:lnTo>
                  <a:pt x="434975" y="0"/>
                </a:lnTo>
                <a:lnTo>
                  <a:pt x="402335" y="350393"/>
                </a:lnTo>
                <a:lnTo>
                  <a:pt x="320928" y="304165"/>
                </a:lnTo>
                <a:lnTo>
                  <a:pt x="88391" y="714248"/>
                </a:lnTo>
                <a:lnTo>
                  <a:pt x="0" y="664083"/>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5156200" y="4513263"/>
            <a:ext cx="465138" cy="696912"/>
          </a:xfrm>
          <a:custGeom>
            <a:avLst/>
            <a:gdLst>
              <a:gd name="connsiteX0" fmla="*/ 85978 w 465582"/>
              <a:gd name="connsiteY0" fmla="*/ 0 h 697229"/>
              <a:gd name="connsiteX1" fmla="*/ 337438 w 465582"/>
              <a:gd name="connsiteY1" fmla="*/ 398779 h 697229"/>
              <a:gd name="connsiteX2" fmla="*/ 416559 w 465582"/>
              <a:gd name="connsiteY2" fmla="*/ 348741 h 697229"/>
              <a:gd name="connsiteX3" fmla="*/ 465582 w 465582"/>
              <a:gd name="connsiteY3" fmla="*/ 697229 h 697229"/>
              <a:gd name="connsiteX4" fmla="*/ 172211 w 465582"/>
              <a:gd name="connsiteY4" fmla="*/ 502919 h 697229"/>
              <a:gd name="connsiteX5" fmla="*/ 251459 w 465582"/>
              <a:gd name="connsiteY5" fmla="*/ 453008 h 697229"/>
              <a:gd name="connsiteX6" fmla="*/ 0 w 465582"/>
              <a:gd name="connsiteY6" fmla="*/ 54228 h 697229"/>
              <a:gd name="connsiteX7" fmla="*/ 85978 w 465582"/>
              <a:gd name="connsiteY7" fmla="*/ 0 h 697229"/>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465582" h="697229">
                <a:moveTo>
                  <a:pt x="85978" y="0"/>
                </a:moveTo>
                <a:lnTo>
                  <a:pt x="337438" y="398779"/>
                </a:lnTo>
                <a:lnTo>
                  <a:pt x="416559" y="348741"/>
                </a:lnTo>
                <a:lnTo>
                  <a:pt x="465582" y="697229"/>
                </a:lnTo>
                <a:lnTo>
                  <a:pt x="172211" y="502919"/>
                </a:lnTo>
                <a:lnTo>
                  <a:pt x="251459" y="453008"/>
                </a:lnTo>
                <a:lnTo>
                  <a:pt x="0" y="54228"/>
                </a:lnTo>
                <a:lnTo>
                  <a:pt x="85978" y="0"/>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7" name="Freeform 3"/>
          <p:cNvSpPr/>
          <p:nvPr/>
        </p:nvSpPr>
        <p:spPr>
          <a:xfrm>
            <a:off x="3590925" y="2782888"/>
            <a:ext cx="446088" cy="708025"/>
          </a:xfrm>
          <a:custGeom>
            <a:avLst/>
            <a:gdLst>
              <a:gd name="connsiteX0" fmla="*/ 358520 w 446023"/>
              <a:gd name="connsiteY0" fmla="*/ 708278 h 708278"/>
              <a:gd name="connsiteX1" fmla="*/ 119126 w 446023"/>
              <a:gd name="connsiteY1" fmla="*/ 302260 h 708278"/>
              <a:gd name="connsiteX2" fmla="*/ 38480 w 446023"/>
              <a:gd name="connsiteY2" fmla="*/ 349757 h 708278"/>
              <a:gd name="connsiteX3" fmla="*/ 0 w 446023"/>
              <a:gd name="connsiteY3" fmla="*/ 0 h 708278"/>
              <a:gd name="connsiteX4" fmla="*/ 287273 w 446023"/>
              <a:gd name="connsiteY4" fmla="*/ 203072 h 708278"/>
              <a:gd name="connsiteX5" fmla="*/ 206628 w 446023"/>
              <a:gd name="connsiteY5" fmla="*/ 250570 h 708278"/>
              <a:gd name="connsiteX6" fmla="*/ 446023 w 446023"/>
              <a:gd name="connsiteY6" fmla="*/ 656716 h 708278"/>
              <a:gd name="connsiteX7" fmla="*/ 358520 w 446023"/>
              <a:gd name="connsiteY7" fmla="*/ 708278 h 708278"/>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446023" h="708278">
                <a:moveTo>
                  <a:pt x="358520" y="708278"/>
                </a:moveTo>
                <a:lnTo>
                  <a:pt x="119126" y="302260"/>
                </a:lnTo>
                <a:lnTo>
                  <a:pt x="38480" y="349757"/>
                </a:lnTo>
                <a:lnTo>
                  <a:pt x="0" y="0"/>
                </a:lnTo>
                <a:lnTo>
                  <a:pt x="287273" y="203072"/>
                </a:lnTo>
                <a:lnTo>
                  <a:pt x="206628" y="250570"/>
                </a:lnTo>
                <a:lnTo>
                  <a:pt x="446023" y="656716"/>
                </a:lnTo>
                <a:lnTo>
                  <a:pt x="358520" y="708278"/>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8" name="Freeform 3"/>
          <p:cNvSpPr/>
          <p:nvPr/>
        </p:nvSpPr>
        <p:spPr>
          <a:xfrm>
            <a:off x="6532563" y="4506913"/>
            <a:ext cx="520700" cy="233362"/>
          </a:xfrm>
          <a:custGeom>
            <a:avLst/>
            <a:gdLst>
              <a:gd name="connsiteX0" fmla="*/ 6350 w 521207"/>
              <a:gd name="connsiteY0" fmla="*/ 6350 h 232664"/>
              <a:gd name="connsiteX1" fmla="*/ 514857 w 521207"/>
              <a:gd name="connsiteY1" fmla="*/ 135763 h 232664"/>
              <a:gd name="connsiteX2" fmla="*/ 512444 w 521207"/>
              <a:gd name="connsiteY2" fmla="*/ 226314 h 232664"/>
              <a:gd name="connsiteX3" fmla="*/ 8635 w 521207"/>
              <a:gd name="connsiteY3" fmla="*/ 94488 h 232664"/>
              <a:gd name="connsiteX4" fmla="*/ 6350 w 521207"/>
              <a:gd name="connsiteY4" fmla="*/ 6350 h 232664"/>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521207" h="232664">
                <a:moveTo>
                  <a:pt x="6350" y="6350"/>
                </a:moveTo>
                <a:lnTo>
                  <a:pt x="514857" y="135763"/>
                </a:lnTo>
                <a:lnTo>
                  <a:pt x="512444" y="226314"/>
                </a:lnTo>
                <a:lnTo>
                  <a:pt x="8635" y="94488"/>
                </a:lnTo>
                <a:lnTo>
                  <a:pt x="6350" y="6350"/>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9" name="Freeform 3"/>
          <p:cNvSpPr/>
          <p:nvPr/>
        </p:nvSpPr>
        <p:spPr>
          <a:xfrm>
            <a:off x="6845300" y="4941888"/>
            <a:ext cx="830263" cy="155575"/>
          </a:xfrm>
          <a:custGeom>
            <a:avLst/>
            <a:gdLst>
              <a:gd name="connsiteX0" fmla="*/ 6350 w 831343"/>
              <a:gd name="connsiteY0" fmla="*/ 62738 h 154940"/>
              <a:gd name="connsiteX1" fmla="*/ 8763 w 831343"/>
              <a:gd name="connsiteY1" fmla="*/ 62738 h 154940"/>
              <a:gd name="connsiteX2" fmla="*/ 340106 w 831343"/>
              <a:gd name="connsiteY2" fmla="*/ 148589 h 154940"/>
              <a:gd name="connsiteX3" fmla="*/ 824992 w 831343"/>
              <a:gd name="connsiteY3" fmla="*/ 89788 h 154940"/>
              <a:gd name="connsiteX4" fmla="*/ 500761 w 831343"/>
              <a:gd name="connsiteY4" fmla="*/ 6350 h 154940"/>
              <a:gd name="connsiteX5" fmla="*/ 6350 w 831343"/>
              <a:gd name="connsiteY5" fmla="*/ 62738 h 154940"/>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Lst>
            <a:rect l="l" t="t" r="r" b="b"/>
            <a:pathLst>
              <a:path w="831343" h="154940">
                <a:moveTo>
                  <a:pt x="6350" y="62738"/>
                </a:moveTo>
                <a:lnTo>
                  <a:pt x="8763" y="62738"/>
                </a:lnTo>
                <a:lnTo>
                  <a:pt x="340106" y="148589"/>
                </a:lnTo>
                <a:lnTo>
                  <a:pt x="824992" y="89788"/>
                </a:lnTo>
                <a:lnTo>
                  <a:pt x="500761" y="6350"/>
                </a:lnTo>
                <a:lnTo>
                  <a:pt x="6350" y="62738"/>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0" name="Freeform 3"/>
          <p:cNvSpPr/>
          <p:nvPr/>
        </p:nvSpPr>
        <p:spPr>
          <a:xfrm>
            <a:off x="6532563" y="4197350"/>
            <a:ext cx="1331912" cy="442913"/>
          </a:xfrm>
          <a:custGeom>
            <a:avLst/>
            <a:gdLst>
              <a:gd name="connsiteX0" fmla="*/ 6350 w 1331086"/>
              <a:gd name="connsiteY0" fmla="*/ 315340 h 442467"/>
              <a:gd name="connsiteX1" fmla="*/ 529081 w 1331086"/>
              <a:gd name="connsiteY1" fmla="*/ 15875 h 442467"/>
              <a:gd name="connsiteX2" fmla="*/ 511682 w 1331086"/>
              <a:gd name="connsiteY2" fmla="*/ 436117 h 442467"/>
              <a:gd name="connsiteX3" fmla="*/ 623951 w 1331086"/>
              <a:gd name="connsiteY3" fmla="*/ 22225 h 442467"/>
              <a:gd name="connsiteX4" fmla="*/ 1324736 w 1331086"/>
              <a:gd name="connsiteY4" fmla="*/ 347852 h 442467"/>
              <a:gd name="connsiteX5" fmla="*/ 697483 w 1331086"/>
              <a:gd name="connsiteY5" fmla="*/ 6350 h 442467"/>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Lst>
            <a:rect l="l" t="t" r="r" b="b"/>
            <a:pathLst>
              <a:path w="1331086" h="442467">
                <a:moveTo>
                  <a:pt x="6350" y="315340"/>
                </a:moveTo>
                <a:lnTo>
                  <a:pt x="529081" y="15875"/>
                </a:lnTo>
                <a:lnTo>
                  <a:pt x="511682" y="436117"/>
                </a:lnTo>
                <a:lnTo>
                  <a:pt x="623951" y="22225"/>
                </a:lnTo>
                <a:lnTo>
                  <a:pt x="1324736" y="347852"/>
                </a:lnTo>
                <a:lnTo>
                  <a:pt x="697483" y="6350"/>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1" name="Freeform 3"/>
          <p:cNvSpPr/>
          <p:nvPr/>
        </p:nvSpPr>
        <p:spPr>
          <a:xfrm>
            <a:off x="7040563" y="4543425"/>
            <a:ext cx="823912" cy="196850"/>
          </a:xfrm>
          <a:custGeom>
            <a:avLst/>
            <a:gdLst>
              <a:gd name="connsiteX0" fmla="*/ 8635 w 824103"/>
              <a:gd name="connsiteY0" fmla="*/ 103251 h 196088"/>
              <a:gd name="connsiteX1" fmla="*/ 816229 w 824103"/>
              <a:gd name="connsiteY1" fmla="*/ 6350 h 196088"/>
              <a:gd name="connsiteX2" fmla="*/ 817753 w 824103"/>
              <a:gd name="connsiteY2" fmla="*/ 88900 h 196088"/>
              <a:gd name="connsiteX3" fmla="*/ 6350 w 824103"/>
              <a:gd name="connsiteY3" fmla="*/ 189738 h 196088"/>
            </a:gdLst>
            <a:ahLst/>
            <a:cxnLst>
              <a:cxn ang="0">
                <a:pos x="connsiteX0" y="connsiteY0"/>
              </a:cxn>
              <a:cxn ang="1">
                <a:pos x="connsiteX1" y="connsiteY1"/>
              </a:cxn>
              <a:cxn ang="2">
                <a:pos x="connsiteX2" y="connsiteY2"/>
              </a:cxn>
              <a:cxn ang="3">
                <a:pos x="connsiteX3" y="connsiteY3"/>
              </a:cxn>
            </a:cxnLst>
            <a:rect l="l" t="t" r="r" b="b"/>
            <a:pathLst>
              <a:path w="824103" h="196088">
                <a:moveTo>
                  <a:pt x="8635" y="103251"/>
                </a:moveTo>
                <a:lnTo>
                  <a:pt x="816229" y="6350"/>
                </a:lnTo>
                <a:lnTo>
                  <a:pt x="817753" y="88900"/>
                </a:lnTo>
                <a:lnTo>
                  <a:pt x="6350" y="189738"/>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2" name="Freeform 3"/>
          <p:cNvSpPr/>
          <p:nvPr/>
        </p:nvSpPr>
        <p:spPr>
          <a:xfrm>
            <a:off x="7054850" y="4081463"/>
            <a:ext cx="176213" cy="30162"/>
          </a:xfrm>
          <a:custGeom>
            <a:avLst/>
            <a:gdLst>
              <a:gd name="connsiteX0" fmla="*/ 6350 w 175641"/>
              <a:gd name="connsiteY0" fmla="*/ 23876 h 30226"/>
              <a:gd name="connsiteX1" fmla="*/ 26923 w 175641"/>
              <a:gd name="connsiteY1" fmla="*/ 12700 h 30226"/>
              <a:gd name="connsiteX2" fmla="*/ 40385 w 175641"/>
              <a:gd name="connsiteY2" fmla="*/ 6350 h 30226"/>
              <a:gd name="connsiteX3" fmla="*/ 57785 w 175641"/>
              <a:gd name="connsiteY3" fmla="*/ 10286 h 30226"/>
              <a:gd name="connsiteX4" fmla="*/ 82296 w 175641"/>
              <a:gd name="connsiteY4" fmla="*/ 19050 h 30226"/>
              <a:gd name="connsiteX5" fmla="*/ 125730 w 175641"/>
              <a:gd name="connsiteY5" fmla="*/ 23876 h 30226"/>
              <a:gd name="connsiteX6" fmla="*/ 146304 w 175641"/>
              <a:gd name="connsiteY6" fmla="*/ 23876 h 30226"/>
              <a:gd name="connsiteX7" fmla="*/ 162179 w 175641"/>
              <a:gd name="connsiteY7" fmla="*/ 15113 h 30226"/>
              <a:gd name="connsiteX8" fmla="*/ 169291 w 175641"/>
              <a:gd name="connsiteY8" fmla="*/ 12700 h 30226"/>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 ang="8">
                <a:pos x="connsiteX8" y="connsiteY8"/>
              </a:cxn>
            </a:cxnLst>
            <a:rect l="l" t="t" r="r" b="b"/>
            <a:pathLst>
              <a:path w="175641" h="30226">
                <a:moveTo>
                  <a:pt x="6350" y="23876"/>
                </a:moveTo>
                <a:lnTo>
                  <a:pt x="26923" y="12700"/>
                </a:lnTo>
                <a:lnTo>
                  <a:pt x="40385" y="6350"/>
                </a:lnTo>
                <a:lnTo>
                  <a:pt x="57785" y="10286"/>
                </a:lnTo>
                <a:lnTo>
                  <a:pt x="82296" y="19050"/>
                </a:lnTo>
                <a:lnTo>
                  <a:pt x="125730" y="23876"/>
                </a:lnTo>
                <a:lnTo>
                  <a:pt x="146304" y="23876"/>
                </a:lnTo>
                <a:lnTo>
                  <a:pt x="162179" y="15113"/>
                </a:lnTo>
                <a:lnTo>
                  <a:pt x="169291" y="12700"/>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3" name="Freeform 3"/>
          <p:cNvSpPr/>
          <p:nvPr/>
        </p:nvSpPr>
        <p:spPr>
          <a:xfrm>
            <a:off x="7053263" y="4197350"/>
            <a:ext cx="179387" cy="31750"/>
          </a:xfrm>
          <a:custGeom>
            <a:avLst/>
            <a:gdLst>
              <a:gd name="connsiteX0" fmla="*/ 6350 w 180340"/>
              <a:gd name="connsiteY0" fmla="*/ 11176 h 30988"/>
              <a:gd name="connsiteX1" fmla="*/ 31750 w 180340"/>
              <a:gd name="connsiteY1" fmla="*/ 17526 h 30988"/>
              <a:gd name="connsiteX2" fmla="*/ 55372 w 180340"/>
              <a:gd name="connsiteY2" fmla="*/ 19811 h 30988"/>
              <a:gd name="connsiteX3" fmla="*/ 85471 w 180340"/>
              <a:gd name="connsiteY3" fmla="*/ 24638 h 30988"/>
              <a:gd name="connsiteX4" fmla="*/ 113157 w 180340"/>
              <a:gd name="connsiteY4" fmla="*/ 22225 h 30988"/>
              <a:gd name="connsiteX5" fmla="*/ 155067 w 180340"/>
              <a:gd name="connsiteY5" fmla="*/ 13461 h 30988"/>
              <a:gd name="connsiteX6" fmla="*/ 173990 w 180340"/>
              <a:gd name="connsiteY6" fmla="*/ 6350 h 30988"/>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Lst>
            <a:rect l="l" t="t" r="r" b="b"/>
            <a:pathLst>
              <a:path w="180340" h="30988">
                <a:moveTo>
                  <a:pt x="6350" y="11176"/>
                </a:moveTo>
                <a:lnTo>
                  <a:pt x="31750" y="17526"/>
                </a:lnTo>
                <a:lnTo>
                  <a:pt x="55372" y="19811"/>
                </a:lnTo>
                <a:lnTo>
                  <a:pt x="85471" y="24638"/>
                </a:lnTo>
                <a:lnTo>
                  <a:pt x="113157" y="22225"/>
                </a:lnTo>
                <a:lnTo>
                  <a:pt x="155067" y="13461"/>
                </a:lnTo>
                <a:lnTo>
                  <a:pt x="173990" y="6350"/>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4" name="Freeform 3"/>
          <p:cNvSpPr/>
          <p:nvPr/>
        </p:nvSpPr>
        <p:spPr>
          <a:xfrm>
            <a:off x="7131050" y="4079875"/>
            <a:ext cx="95250" cy="25400"/>
          </a:xfrm>
          <a:custGeom>
            <a:avLst/>
            <a:gdLst>
              <a:gd name="connsiteX0" fmla="*/ 6350 w 96519"/>
              <a:gd name="connsiteY0" fmla="*/ 19050 h 25400"/>
              <a:gd name="connsiteX1" fmla="*/ 14985 w 96519"/>
              <a:gd name="connsiteY1" fmla="*/ 12700 h 25400"/>
              <a:gd name="connsiteX2" fmla="*/ 34797 w 96519"/>
              <a:gd name="connsiteY2" fmla="*/ 6350 h 25400"/>
              <a:gd name="connsiteX3" fmla="*/ 48259 w 96519"/>
              <a:gd name="connsiteY3" fmla="*/ 6350 h 25400"/>
              <a:gd name="connsiteX4" fmla="*/ 61594 w 96519"/>
              <a:gd name="connsiteY4" fmla="*/ 6350 h 25400"/>
              <a:gd name="connsiteX5" fmla="*/ 76707 w 96519"/>
              <a:gd name="connsiteY5" fmla="*/ 11048 h 25400"/>
              <a:gd name="connsiteX6" fmla="*/ 90169 w 96519"/>
              <a:gd name="connsiteY6" fmla="*/ 11048 h 25400"/>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Lst>
            <a:rect l="l" t="t" r="r" b="b"/>
            <a:pathLst>
              <a:path w="96519" h="25400">
                <a:moveTo>
                  <a:pt x="6350" y="19050"/>
                </a:moveTo>
                <a:lnTo>
                  <a:pt x="14985" y="12700"/>
                </a:lnTo>
                <a:lnTo>
                  <a:pt x="34797" y="6350"/>
                </a:lnTo>
                <a:lnTo>
                  <a:pt x="48259" y="6350"/>
                </a:lnTo>
                <a:lnTo>
                  <a:pt x="61594" y="6350"/>
                </a:lnTo>
                <a:lnTo>
                  <a:pt x="76707" y="11048"/>
                </a:lnTo>
                <a:lnTo>
                  <a:pt x="90169" y="11048"/>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5" name="Freeform 3"/>
          <p:cNvSpPr/>
          <p:nvPr/>
        </p:nvSpPr>
        <p:spPr>
          <a:xfrm>
            <a:off x="6851650" y="5207000"/>
            <a:ext cx="830263" cy="114300"/>
          </a:xfrm>
          <a:custGeom>
            <a:avLst/>
            <a:gdLst>
              <a:gd name="connsiteX0" fmla="*/ 6350 w 830453"/>
              <a:gd name="connsiteY0" fmla="*/ 6350 h 114300"/>
              <a:gd name="connsiteX1" fmla="*/ 25400 w 830453"/>
              <a:gd name="connsiteY1" fmla="*/ 17398 h 114300"/>
              <a:gd name="connsiteX2" fmla="*/ 37211 w 830453"/>
              <a:gd name="connsiteY2" fmla="*/ 24638 h 114300"/>
              <a:gd name="connsiteX3" fmla="*/ 50673 w 830453"/>
              <a:gd name="connsiteY3" fmla="*/ 30988 h 114300"/>
              <a:gd name="connsiteX4" fmla="*/ 69596 w 830453"/>
              <a:gd name="connsiteY4" fmla="*/ 34925 h 114300"/>
              <a:gd name="connsiteX5" fmla="*/ 92583 w 830453"/>
              <a:gd name="connsiteY5" fmla="*/ 34925 h 114300"/>
              <a:gd name="connsiteX6" fmla="*/ 118745 w 830453"/>
              <a:gd name="connsiteY6" fmla="*/ 33273 h 114300"/>
              <a:gd name="connsiteX7" fmla="*/ 130556 w 830453"/>
              <a:gd name="connsiteY7" fmla="*/ 41275 h 114300"/>
              <a:gd name="connsiteX8" fmla="*/ 151130 w 830453"/>
              <a:gd name="connsiteY8" fmla="*/ 65151 h 114300"/>
              <a:gd name="connsiteX9" fmla="*/ 166116 w 830453"/>
              <a:gd name="connsiteY9" fmla="*/ 71501 h 114300"/>
              <a:gd name="connsiteX10" fmla="*/ 200152 w 830453"/>
              <a:gd name="connsiteY10" fmla="*/ 77851 h 114300"/>
              <a:gd name="connsiteX11" fmla="*/ 221488 w 830453"/>
              <a:gd name="connsiteY11" fmla="*/ 77851 h 114300"/>
              <a:gd name="connsiteX12" fmla="*/ 238125 w 830453"/>
              <a:gd name="connsiteY12" fmla="*/ 86486 h 114300"/>
              <a:gd name="connsiteX13" fmla="*/ 287909 w 830453"/>
              <a:gd name="connsiteY13" fmla="*/ 99186 h 114300"/>
              <a:gd name="connsiteX14" fmla="*/ 312420 w 830453"/>
              <a:gd name="connsiteY14" fmla="*/ 101600 h 114300"/>
              <a:gd name="connsiteX15" fmla="*/ 336169 w 830453"/>
              <a:gd name="connsiteY15" fmla="*/ 96901 h 114300"/>
              <a:gd name="connsiteX16" fmla="*/ 362331 w 830453"/>
              <a:gd name="connsiteY16" fmla="*/ 103251 h 114300"/>
              <a:gd name="connsiteX17" fmla="*/ 383667 w 830453"/>
              <a:gd name="connsiteY17" fmla="*/ 107188 h 114300"/>
              <a:gd name="connsiteX18" fmla="*/ 405765 w 830453"/>
              <a:gd name="connsiteY18" fmla="*/ 107950 h 114300"/>
              <a:gd name="connsiteX19" fmla="*/ 431927 w 830453"/>
              <a:gd name="connsiteY19" fmla="*/ 99186 h 114300"/>
              <a:gd name="connsiteX20" fmla="*/ 454787 w 830453"/>
              <a:gd name="connsiteY20" fmla="*/ 84963 h 114300"/>
              <a:gd name="connsiteX21" fmla="*/ 477012 w 830453"/>
              <a:gd name="connsiteY21" fmla="*/ 87376 h 114300"/>
              <a:gd name="connsiteX22" fmla="*/ 499110 w 830453"/>
              <a:gd name="connsiteY22" fmla="*/ 92836 h 114300"/>
              <a:gd name="connsiteX23" fmla="*/ 534670 w 830453"/>
              <a:gd name="connsiteY23" fmla="*/ 96901 h 114300"/>
              <a:gd name="connsiteX24" fmla="*/ 553720 w 830453"/>
              <a:gd name="connsiteY24" fmla="*/ 92836 h 114300"/>
              <a:gd name="connsiteX25" fmla="*/ 567944 w 830453"/>
              <a:gd name="connsiteY25" fmla="*/ 92836 h 114300"/>
              <a:gd name="connsiteX26" fmla="*/ 582930 w 830453"/>
              <a:gd name="connsiteY26" fmla="*/ 92836 h 114300"/>
              <a:gd name="connsiteX27" fmla="*/ 630428 w 830453"/>
              <a:gd name="connsiteY27" fmla="*/ 69850 h 114300"/>
              <a:gd name="connsiteX28" fmla="*/ 658876 w 830453"/>
              <a:gd name="connsiteY28" fmla="*/ 72263 h 114300"/>
              <a:gd name="connsiteX29" fmla="*/ 688086 w 830453"/>
              <a:gd name="connsiteY29" fmla="*/ 76200 h 114300"/>
              <a:gd name="connsiteX30" fmla="*/ 704723 w 830453"/>
              <a:gd name="connsiteY30" fmla="*/ 65151 h 114300"/>
              <a:gd name="connsiteX31" fmla="*/ 720598 w 830453"/>
              <a:gd name="connsiteY31" fmla="*/ 65151 h 114300"/>
              <a:gd name="connsiteX32" fmla="*/ 737997 w 830453"/>
              <a:gd name="connsiteY32" fmla="*/ 67436 h 114300"/>
              <a:gd name="connsiteX33" fmla="*/ 752221 w 830453"/>
              <a:gd name="connsiteY33" fmla="*/ 60325 h 114300"/>
              <a:gd name="connsiteX34" fmla="*/ 781431 w 830453"/>
              <a:gd name="connsiteY34" fmla="*/ 53975 h 114300"/>
              <a:gd name="connsiteX35" fmla="*/ 809879 w 830453"/>
              <a:gd name="connsiteY35" fmla="*/ 43688 h 114300"/>
              <a:gd name="connsiteX36" fmla="*/ 824103 w 830453"/>
              <a:gd name="connsiteY36" fmla="*/ 26161 h 114300"/>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 ang="8">
                <a:pos x="connsiteX8" y="connsiteY8"/>
              </a:cxn>
              <a:cxn ang="9">
                <a:pos x="connsiteX9" y="connsiteY9"/>
              </a:cxn>
              <a:cxn ang="10">
                <a:pos x="connsiteX10" y="connsiteY10"/>
              </a:cxn>
              <a:cxn ang="11">
                <a:pos x="connsiteX11" y="connsiteY11"/>
              </a:cxn>
              <a:cxn ang="12">
                <a:pos x="connsiteX12" y="connsiteY12"/>
              </a:cxn>
              <a:cxn ang="13">
                <a:pos x="connsiteX13" y="connsiteY13"/>
              </a:cxn>
              <a:cxn ang="14">
                <a:pos x="connsiteX14" y="connsiteY14"/>
              </a:cxn>
              <a:cxn ang="15">
                <a:pos x="connsiteX15" y="connsiteY15"/>
              </a:cxn>
              <a:cxn ang="16">
                <a:pos x="connsiteX16" y="connsiteY16"/>
              </a:cxn>
              <a:cxn ang="17">
                <a:pos x="connsiteX17" y="connsiteY17"/>
              </a:cxn>
              <a:cxn ang="18">
                <a:pos x="connsiteX18" y="connsiteY18"/>
              </a:cxn>
              <a:cxn ang="19">
                <a:pos x="connsiteX19" y="connsiteY19"/>
              </a:cxn>
              <a:cxn ang="20">
                <a:pos x="connsiteX20" y="connsiteY20"/>
              </a:cxn>
              <a:cxn ang="21">
                <a:pos x="connsiteX21" y="connsiteY21"/>
              </a:cxn>
              <a:cxn ang="22">
                <a:pos x="connsiteX22" y="connsiteY22"/>
              </a:cxn>
              <a:cxn ang="23">
                <a:pos x="connsiteX23" y="connsiteY23"/>
              </a:cxn>
              <a:cxn ang="24">
                <a:pos x="connsiteX24" y="connsiteY24"/>
              </a:cxn>
              <a:cxn ang="25">
                <a:pos x="connsiteX25" y="connsiteY25"/>
              </a:cxn>
              <a:cxn ang="26">
                <a:pos x="connsiteX26" y="connsiteY26"/>
              </a:cxn>
              <a:cxn ang="27">
                <a:pos x="connsiteX27" y="connsiteY27"/>
              </a:cxn>
              <a:cxn ang="28">
                <a:pos x="connsiteX28" y="connsiteY28"/>
              </a:cxn>
              <a:cxn ang="29">
                <a:pos x="connsiteX29" y="connsiteY29"/>
              </a:cxn>
              <a:cxn ang="30">
                <a:pos x="connsiteX30" y="connsiteY30"/>
              </a:cxn>
              <a:cxn ang="31">
                <a:pos x="connsiteX31" y="connsiteY31"/>
              </a:cxn>
              <a:cxn ang="32">
                <a:pos x="connsiteX32" y="connsiteY32"/>
              </a:cxn>
              <a:cxn ang="33">
                <a:pos x="connsiteX33" y="connsiteY33"/>
              </a:cxn>
              <a:cxn ang="34">
                <a:pos x="connsiteX34" y="connsiteY34"/>
              </a:cxn>
              <a:cxn ang="35">
                <a:pos x="connsiteX35" y="connsiteY35"/>
              </a:cxn>
              <a:cxn ang="36">
                <a:pos x="connsiteX36" y="connsiteY36"/>
              </a:cxn>
            </a:cxnLst>
            <a:rect l="l" t="t" r="r" b="b"/>
            <a:pathLst>
              <a:path w="830453" h="114300">
                <a:moveTo>
                  <a:pt x="6350" y="6350"/>
                </a:moveTo>
                <a:lnTo>
                  <a:pt x="25400" y="17398"/>
                </a:lnTo>
                <a:lnTo>
                  <a:pt x="37211" y="24638"/>
                </a:lnTo>
                <a:lnTo>
                  <a:pt x="50673" y="30988"/>
                </a:lnTo>
                <a:lnTo>
                  <a:pt x="69596" y="34925"/>
                </a:lnTo>
                <a:lnTo>
                  <a:pt x="92583" y="34925"/>
                </a:lnTo>
                <a:lnTo>
                  <a:pt x="118745" y="33273"/>
                </a:lnTo>
                <a:lnTo>
                  <a:pt x="130556" y="41275"/>
                </a:lnTo>
                <a:lnTo>
                  <a:pt x="151130" y="65151"/>
                </a:lnTo>
                <a:lnTo>
                  <a:pt x="166116" y="71501"/>
                </a:lnTo>
                <a:lnTo>
                  <a:pt x="200152" y="77851"/>
                </a:lnTo>
                <a:lnTo>
                  <a:pt x="221488" y="77851"/>
                </a:lnTo>
                <a:lnTo>
                  <a:pt x="238125" y="86486"/>
                </a:lnTo>
                <a:lnTo>
                  <a:pt x="287909" y="99186"/>
                </a:lnTo>
                <a:lnTo>
                  <a:pt x="312420" y="101600"/>
                </a:lnTo>
                <a:lnTo>
                  <a:pt x="336169" y="96901"/>
                </a:lnTo>
                <a:lnTo>
                  <a:pt x="362331" y="103251"/>
                </a:lnTo>
                <a:lnTo>
                  <a:pt x="383667" y="107188"/>
                </a:lnTo>
                <a:lnTo>
                  <a:pt x="405765" y="107950"/>
                </a:lnTo>
                <a:lnTo>
                  <a:pt x="431927" y="99186"/>
                </a:lnTo>
                <a:lnTo>
                  <a:pt x="454787" y="84963"/>
                </a:lnTo>
                <a:lnTo>
                  <a:pt x="477012" y="87376"/>
                </a:lnTo>
                <a:lnTo>
                  <a:pt x="499110" y="92836"/>
                </a:lnTo>
                <a:lnTo>
                  <a:pt x="534670" y="96901"/>
                </a:lnTo>
                <a:lnTo>
                  <a:pt x="553720" y="92836"/>
                </a:lnTo>
                <a:lnTo>
                  <a:pt x="567944" y="92836"/>
                </a:lnTo>
                <a:lnTo>
                  <a:pt x="582930" y="92836"/>
                </a:lnTo>
                <a:lnTo>
                  <a:pt x="630428" y="69850"/>
                </a:lnTo>
                <a:lnTo>
                  <a:pt x="658876" y="72263"/>
                </a:lnTo>
                <a:lnTo>
                  <a:pt x="688086" y="76200"/>
                </a:lnTo>
                <a:lnTo>
                  <a:pt x="704723" y="65151"/>
                </a:lnTo>
                <a:lnTo>
                  <a:pt x="720598" y="65151"/>
                </a:lnTo>
                <a:lnTo>
                  <a:pt x="737997" y="67436"/>
                </a:lnTo>
                <a:lnTo>
                  <a:pt x="752221" y="60325"/>
                </a:lnTo>
                <a:lnTo>
                  <a:pt x="781431" y="53975"/>
                </a:lnTo>
                <a:lnTo>
                  <a:pt x="809879" y="43688"/>
                </a:lnTo>
                <a:lnTo>
                  <a:pt x="824103" y="26161"/>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6" name="Freeform 3"/>
          <p:cNvSpPr/>
          <p:nvPr/>
        </p:nvSpPr>
        <p:spPr>
          <a:xfrm>
            <a:off x="7053263" y="4106863"/>
            <a:ext cx="25400" cy="114300"/>
          </a:xfrm>
          <a:custGeom>
            <a:avLst/>
            <a:gdLst>
              <a:gd name="connsiteX0" fmla="*/ 6350 w 25400"/>
              <a:gd name="connsiteY0" fmla="*/ 6350 h 114427"/>
              <a:gd name="connsiteX1" fmla="*/ 6350 w 25400"/>
              <a:gd name="connsiteY1" fmla="*/ 108077 h 114427"/>
            </a:gdLst>
            <a:ahLst/>
            <a:cxnLst>
              <a:cxn ang="0">
                <a:pos x="connsiteX0" y="connsiteY0"/>
              </a:cxn>
              <a:cxn ang="1">
                <a:pos x="connsiteX1" y="connsiteY1"/>
              </a:cxn>
            </a:cxnLst>
            <a:rect l="l" t="t" r="r" b="b"/>
            <a:pathLst>
              <a:path w="25400" h="114427">
                <a:moveTo>
                  <a:pt x="6350" y="6350"/>
                </a:moveTo>
                <a:lnTo>
                  <a:pt x="6350" y="108077"/>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7" name="Freeform 3"/>
          <p:cNvSpPr/>
          <p:nvPr/>
        </p:nvSpPr>
        <p:spPr>
          <a:xfrm>
            <a:off x="7223125" y="4090988"/>
            <a:ext cx="25400" cy="117475"/>
          </a:xfrm>
          <a:custGeom>
            <a:avLst/>
            <a:gdLst>
              <a:gd name="connsiteX0" fmla="*/ 6350 w 25400"/>
              <a:gd name="connsiteY0" fmla="*/ 6350 h 118363"/>
              <a:gd name="connsiteX1" fmla="*/ 8001 w 25400"/>
              <a:gd name="connsiteY1" fmla="*/ 112014 h 118363"/>
            </a:gdLst>
            <a:ahLst/>
            <a:cxnLst>
              <a:cxn ang="0">
                <a:pos x="connsiteX0" y="connsiteY0"/>
              </a:cxn>
              <a:cxn ang="1">
                <a:pos x="connsiteX1" y="connsiteY1"/>
              </a:cxn>
            </a:cxnLst>
            <a:rect l="l" t="t" r="r" b="b"/>
            <a:pathLst>
              <a:path w="25400" h="118363">
                <a:moveTo>
                  <a:pt x="6350" y="6350"/>
                </a:moveTo>
                <a:lnTo>
                  <a:pt x="8001" y="112014"/>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8" name="Freeform 3"/>
          <p:cNvSpPr/>
          <p:nvPr/>
        </p:nvSpPr>
        <p:spPr>
          <a:xfrm>
            <a:off x="6840538" y="5000625"/>
            <a:ext cx="25400" cy="219075"/>
          </a:xfrm>
          <a:custGeom>
            <a:avLst/>
            <a:gdLst>
              <a:gd name="connsiteX0" fmla="*/ 6350 w 25400"/>
              <a:gd name="connsiteY0" fmla="*/ 6350 h 219202"/>
              <a:gd name="connsiteX1" fmla="*/ 9525 w 25400"/>
              <a:gd name="connsiteY1" fmla="*/ 212852 h 219202"/>
            </a:gdLst>
            <a:ahLst/>
            <a:cxnLst>
              <a:cxn ang="0">
                <a:pos x="connsiteX0" y="connsiteY0"/>
              </a:cxn>
              <a:cxn ang="1">
                <a:pos x="connsiteX1" y="connsiteY1"/>
              </a:cxn>
            </a:cxnLst>
            <a:rect l="l" t="t" r="r" b="b"/>
            <a:pathLst>
              <a:path w="25400" h="219202">
                <a:moveTo>
                  <a:pt x="6350" y="6350"/>
                </a:moveTo>
                <a:lnTo>
                  <a:pt x="9525" y="212852"/>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9" name="Freeform 3"/>
          <p:cNvSpPr/>
          <p:nvPr/>
        </p:nvSpPr>
        <p:spPr>
          <a:xfrm>
            <a:off x="7178675" y="5091113"/>
            <a:ext cx="25400" cy="212725"/>
          </a:xfrm>
          <a:custGeom>
            <a:avLst/>
            <a:gdLst>
              <a:gd name="connsiteX0" fmla="*/ 6350 w 25400"/>
              <a:gd name="connsiteY0" fmla="*/ 6350 h 212852"/>
              <a:gd name="connsiteX1" fmla="*/ 11176 w 25400"/>
              <a:gd name="connsiteY1" fmla="*/ 206502 h 212852"/>
            </a:gdLst>
            <a:ahLst/>
            <a:cxnLst>
              <a:cxn ang="0">
                <a:pos x="connsiteX0" y="connsiteY0"/>
              </a:cxn>
              <a:cxn ang="1">
                <a:pos x="connsiteX1" y="connsiteY1"/>
              </a:cxn>
            </a:cxnLst>
            <a:rect l="l" t="t" r="r" b="b"/>
            <a:pathLst>
              <a:path w="25400" h="212852">
                <a:moveTo>
                  <a:pt x="6350" y="6350"/>
                </a:moveTo>
                <a:lnTo>
                  <a:pt x="11176" y="206502"/>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20" name="Freeform 3"/>
          <p:cNvSpPr/>
          <p:nvPr/>
        </p:nvSpPr>
        <p:spPr>
          <a:xfrm>
            <a:off x="7666038" y="5026025"/>
            <a:ext cx="25400" cy="220663"/>
          </a:xfrm>
          <a:custGeom>
            <a:avLst/>
            <a:gdLst>
              <a:gd name="connsiteX0" fmla="*/ 6350 w 25400"/>
              <a:gd name="connsiteY0" fmla="*/ 6350 h 220725"/>
              <a:gd name="connsiteX1" fmla="*/ 9397 w 25400"/>
              <a:gd name="connsiteY1" fmla="*/ 214376 h 220725"/>
            </a:gdLst>
            <a:ahLst/>
            <a:cxnLst>
              <a:cxn ang="0">
                <a:pos x="connsiteX0" y="connsiteY0"/>
              </a:cxn>
              <a:cxn ang="1">
                <a:pos x="connsiteX1" y="connsiteY1"/>
              </a:cxn>
            </a:cxnLst>
            <a:rect l="l" t="t" r="r" b="b"/>
            <a:pathLst>
              <a:path w="25400" h="220725">
                <a:moveTo>
                  <a:pt x="6350" y="6350"/>
                </a:moveTo>
                <a:lnTo>
                  <a:pt x="9397" y="214376"/>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21" name="Freeform 3"/>
          <p:cNvSpPr/>
          <p:nvPr/>
        </p:nvSpPr>
        <p:spPr>
          <a:xfrm>
            <a:off x="3240088" y="4589463"/>
            <a:ext cx="501650" cy="674687"/>
          </a:xfrm>
          <a:custGeom>
            <a:avLst/>
            <a:gdLst>
              <a:gd name="connsiteX0" fmla="*/ 502284 w 502284"/>
              <a:gd name="connsiteY0" fmla="*/ 59054 h 673735"/>
              <a:gd name="connsiteX1" fmla="*/ 227964 w 502284"/>
              <a:gd name="connsiteY1" fmla="*/ 442467 h 673735"/>
              <a:gd name="connsiteX2" fmla="*/ 304164 w 502284"/>
              <a:gd name="connsiteY2" fmla="*/ 496951 h 673735"/>
              <a:gd name="connsiteX3" fmla="*/ 0 w 502284"/>
              <a:gd name="connsiteY3" fmla="*/ 673734 h 673735"/>
              <a:gd name="connsiteX4" fmla="*/ 69214 w 502284"/>
              <a:gd name="connsiteY4" fmla="*/ 328803 h 673735"/>
              <a:gd name="connsiteX5" fmla="*/ 145414 w 502284"/>
              <a:gd name="connsiteY5" fmla="*/ 383285 h 673735"/>
              <a:gd name="connsiteX6" fmla="*/ 419734 w 502284"/>
              <a:gd name="connsiteY6" fmla="*/ 0 h 673735"/>
              <a:gd name="connsiteX7" fmla="*/ 502284 w 502284"/>
              <a:gd name="connsiteY7" fmla="*/ 59054 h 673735"/>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Lst>
            <a:rect l="l" t="t" r="r" b="b"/>
            <a:pathLst>
              <a:path w="502284" h="673735">
                <a:moveTo>
                  <a:pt x="502284" y="59054"/>
                </a:moveTo>
                <a:lnTo>
                  <a:pt x="227964" y="442467"/>
                </a:lnTo>
                <a:lnTo>
                  <a:pt x="304164" y="496951"/>
                </a:lnTo>
                <a:lnTo>
                  <a:pt x="0" y="673734"/>
                </a:lnTo>
                <a:lnTo>
                  <a:pt x="69214" y="328803"/>
                </a:lnTo>
                <a:lnTo>
                  <a:pt x="145414" y="383285"/>
                </a:lnTo>
                <a:lnTo>
                  <a:pt x="419734" y="0"/>
                </a:lnTo>
                <a:lnTo>
                  <a:pt x="502284" y="59054"/>
                </a:lnTo>
              </a:path>
            </a:pathLst>
          </a:custGeom>
          <a:solidFill>
            <a:srgbClr val="00CC99">
              <a:alpha val="100000"/>
            </a:srgbClr>
          </a:solidFill>
          <a:ln w="12700">
            <a:solidFill>
              <a:srgbClr val="000000">
                <a:alpha val="0"/>
              </a:srgb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pic>
        <p:nvPicPr>
          <p:cNvPr id="104467" name="Picture 3"/>
          <p:cNvPicPr>
            <a:picLocks noChangeAspect="1" noChangeArrowheads="1"/>
          </p:cNvPicPr>
          <p:nvPr/>
        </p:nvPicPr>
        <p:blipFill>
          <a:blip r:embed="rId1"/>
          <a:srcRect/>
          <a:stretch>
            <a:fillRect/>
          </a:stretch>
        </p:blipFill>
        <p:spPr bwMode="auto">
          <a:xfrm>
            <a:off x="0" y="1503363"/>
            <a:ext cx="2044700" cy="1270000"/>
          </a:xfrm>
          <a:prstGeom prst="rect">
            <a:avLst/>
          </a:prstGeom>
          <a:noFill/>
          <a:ln w="9525">
            <a:noFill/>
            <a:miter lim="800000"/>
            <a:headEnd/>
            <a:tailEnd/>
          </a:ln>
        </p:spPr>
      </p:pic>
      <p:pic>
        <p:nvPicPr>
          <p:cNvPr id="104468" name="Picture 3"/>
          <p:cNvPicPr>
            <a:picLocks noChangeAspect="1" noChangeArrowheads="1"/>
          </p:cNvPicPr>
          <p:nvPr/>
        </p:nvPicPr>
        <p:blipFill>
          <a:blip r:embed="rId2"/>
          <a:srcRect/>
          <a:stretch>
            <a:fillRect/>
          </a:stretch>
        </p:blipFill>
        <p:spPr bwMode="auto">
          <a:xfrm>
            <a:off x="812800" y="4373563"/>
            <a:ext cx="1612900" cy="1155700"/>
          </a:xfrm>
          <a:prstGeom prst="rect">
            <a:avLst/>
          </a:prstGeom>
          <a:noFill/>
          <a:ln w="9525">
            <a:noFill/>
            <a:miter lim="800000"/>
            <a:headEnd/>
            <a:tailEnd/>
          </a:ln>
        </p:spPr>
      </p:pic>
      <p:pic>
        <p:nvPicPr>
          <p:cNvPr id="104469" name="Picture 3"/>
          <p:cNvPicPr>
            <a:picLocks noChangeAspect="1" noChangeArrowheads="1"/>
          </p:cNvPicPr>
          <p:nvPr/>
        </p:nvPicPr>
        <p:blipFill>
          <a:blip r:embed="rId3"/>
          <a:srcRect/>
          <a:stretch>
            <a:fillRect/>
          </a:stretch>
        </p:blipFill>
        <p:spPr bwMode="auto">
          <a:xfrm>
            <a:off x="3263900" y="2392363"/>
            <a:ext cx="330200" cy="317500"/>
          </a:xfrm>
          <a:prstGeom prst="rect">
            <a:avLst/>
          </a:prstGeom>
          <a:noFill/>
          <a:ln w="9525">
            <a:noFill/>
            <a:miter lim="800000"/>
            <a:headEnd/>
            <a:tailEnd/>
          </a:ln>
        </p:spPr>
      </p:pic>
      <p:pic>
        <p:nvPicPr>
          <p:cNvPr id="104470" name="Picture 3"/>
          <p:cNvPicPr>
            <a:picLocks noChangeAspect="1" noChangeArrowheads="1"/>
          </p:cNvPicPr>
          <p:nvPr/>
        </p:nvPicPr>
        <p:blipFill>
          <a:blip r:embed="rId3"/>
          <a:srcRect/>
          <a:stretch>
            <a:fillRect/>
          </a:stretch>
        </p:blipFill>
        <p:spPr bwMode="auto">
          <a:xfrm>
            <a:off x="5168900" y="2392363"/>
            <a:ext cx="330200" cy="317500"/>
          </a:xfrm>
          <a:prstGeom prst="rect">
            <a:avLst/>
          </a:prstGeom>
          <a:noFill/>
          <a:ln w="9525">
            <a:noFill/>
            <a:miter lim="800000"/>
            <a:headEnd/>
            <a:tailEnd/>
          </a:ln>
        </p:spPr>
      </p:pic>
      <p:pic>
        <p:nvPicPr>
          <p:cNvPr id="104471" name="Picture 3"/>
          <p:cNvPicPr>
            <a:picLocks noChangeAspect="1" noChangeArrowheads="1"/>
          </p:cNvPicPr>
          <p:nvPr/>
        </p:nvPicPr>
        <p:blipFill>
          <a:blip r:embed="rId4"/>
          <a:srcRect/>
          <a:stretch>
            <a:fillRect/>
          </a:stretch>
        </p:blipFill>
        <p:spPr bwMode="auto">
          <a:xfrm>
            <a:off x="3733800" y="3497263"/>
            <a:ext cx="1320800" cy="1295400"/>
          </a:xfrm>
          <a:prstGeom prst="rect">
            <a:avLst/>
          </a:prstGeom>
          <a:noFill/>
          <a:ln w="9525">
            <a:noFill/>
            <a:miter lim="800000"/>
            <a:headEnd/>
            <a:tailEnd/>
          </a:ln>
        </p:spPr>
      </p:pic>
      <p:pic>
        <p:nvPicPr>
          <p:cNvPr id="104472" name="Picture 3"/>
          <p:cNvPicPr>
            <a:picLocks noChangeAspect="1" noChangeArrowheads="1"/>
          </p:cNvPicPr>
          <p:nvPr/>
        </p:nvPicPr>
        <p:blipFill>
          <a:blip r:embed="rId5"/>
          <a:srcRect/>
          <a:stretch>
            <a:fillRect/>
          </a:stretch>
        </p:blipFill>
        <p:spPr bwMode="auto">
          <a:xfrm>
            <a:off x="2908300" y="5351463"/>
            <a:ext cx="330200" cy="330200"/>
          </a:xfrm>
          <a:prstGeom prst="rect">
            <a:avLst/>
          </a:prstGeom>
          <a:noFill/>
          <a:ln w="9525">
            <a:noFill/>
            <a:miter lim="800000"/>
            <a:headEnd/>
            <a:tailEnd/>
          </a:ln>
        </p:spPr>
      </p:pic>
      <p:pic>
        <p:nvPicPr>
          <p:cNvPr id="104473" name="Picture 3"/>
          <p:cNvPicPr>
            <a:picLocks noChangeAspect="1" noChangeArrowheads="1"/>
          </p:cNvPicPr>
          <p:nvPr/>
        </p:nvPicPr>
        <p:blipFill>
          <a:blip r:embed="rId6"/>
          <a:srcRect/>
          <a:stretch>
            <a:fillRect/>
          </a:stretch>
        </p:blipFill>
        <p:spPr bwMode="auto">
          <a:xfrm>
            <a:off x="5562600" y="5262563"/>
            <a:ext cx="330200" cy="317500"/>
          </a:xfrm>
          <a:prstGeom prst="rect">
            <a:avLst/>
          </a:prstGeom>
          <a:noFill/>
          <a:ln w="9525">
            <a:noFill/>
            <a:miter lim="800000"/>
            <a:headEnd/>
            <a:tailEnd/>
          </a:ln>
        </p:spPr>
      </p:pic>
      <p:pic>
        <p:nvPicPr>
          <p:cNvPr id="104474" name="Picture 3"/>
          <p:cNvPicPr>
            <a:picLocks noChangeAspect="1" noChangeArrowheads="1"/>
          </p:cNvPicPr>
          <p:nvPr/>
        </p:nvPicPr>
        <p:blipFill>
          <a:blip r:embed="rId7"/>
          <a:srcRect/>
          <a:stretch>
            <a:fillRect/>
          </a:stretch>
        </p:blipFill>
        <p:spPr bwMode="auto">
          <a:xfrm>
            <a:off x="7048500" y="4716463"/>
            <a:ext cx="355600" cy="317500"/>
          </a:xfrm>
          <a:prstGeom prst="rect">
            <a:avLst/>
          </a:prstGeom>
          <a:noFill/>
          <a:ln w="9525">
            <a:noFill/>
            <a:miter lim="800000"/>
            <a:headEnd/>
            <a:tailEnd/>
          </a:ln>
        </p:spPr>
      </p:pic>
      <p:pic>
        <p:nvPicPr>
          <p:cNvPr id="104475" name="Picture 3"/>
          <p:cNvPicPr>
            <a:picLocks noChangeAspect="1" noChangeArrowheads="1"/>
          </p:cNvPicPr>
          <p:nvPr/>
        </p:nvPicPr>
        <p:blipFill>
          <a:blip r:embed="rId8"/>
          <a:srcRect/>
          <a:stretch>
            <a:fillRect/>
          </a:stretch>
        </p:blipFill>
        <p:spPr bwMode="auto">
          <a:xfrm>
            <a:off x="7543800" y="919163"/>
            <a:ext cx="1435100" cy="1663700"/>
          </a:xfrm>
          <a:prstGeom prst="rect">
            <a:avLst/>
          </a:prstGeom>
          <a:noFill/>
          <a:ln w="9525">
            <a:noFill/>
            <a:miter lim="800000"/>
            <a:headEnd/>
            <a:tailEnd/>
          </a:ln>
        </p:spPr>
      </p:pic>
      <p:sp>
        <p:nvSpPr>
          <p:cNvPr id="2" name="TextBox 1"/>
          <p:cNvSpPr txBox="1"/>
          <p:nvPr/>
        </p:nvSpPr>
        <p:spPr>
          <a:xfrm>
            <a:off x="5638800" y="2481263"/>
            <a:ext cx="2316163" cy="3843337"/>
          </a:xfrm>
          <a:prstGeom prst="rect">
            <a:avLst/>
          </a:prstGeom>
          <a:noFill/>
        </p:spPr>
        <p:txBody>
          <a:bodyPr wrap="none" lIns="0" tIns="0" rIns="0">
            <a:spAutoFit/>
          </a:bodyPr>
          <a:lstStyle/>
          <a:p>
            <a:pPr fontAlgn="auto">
              <a:lnSpc>
                <a:spcPts val="2700"/>
              </a:lnSpc>
              <a:spcBef>
                <a:spcPts val="0"/>
              </a:spcBef>
              <a:spcAft>
                <a:spcPts val="0"/>
              </a:spcAft>
              <a:tabLst>
                <a:tab pos="508000" algn="l"/>
              </a:tabLst>
              <a:defRPr/>
            </a:pPr>
            <a:r>
              <a:rPr lang="en-US" altLang="zh-CN" sz="2795" b="1" dirty="0">
                <a:solidFill>
                  <a:srgbClr val="000000"/>
                </a:solidFill>
                <a:latin typeface="黑体" panose="02010609060101010101" pitchFamily="49" charset="-122"/>
                <a:ea typeface="黑体" panose="02010609060101010101" pitchFamily="49" charset="-122"/>
                <a:cs typeface="黑体" panose="02010609060101010101" pitchFamily="49" charset="-122"/>
              </a:rPr>
              <a:t>柜式排风罩</a:t>
            </a:r>
            <a:endParaRPr lang="en-US" altLang="zh-CN" sz="279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900"/>
              </a:lnSpc>
              <a:spcBef>
                <a:spcPts val="0"/>
              </a:spcBef>
              <a:spcAft>
                <a:spcPts val="0"/>
              </a:spcAft>
              <a:tabLst>
                <a:tab pos="508000" algn="l"/>
              </a:tabLst>
              <a:defRPr/>
            </a:pPr>
            <a:r>
              <a:rPr lang="en-US" altLang="zh-CN" b="1" dirty="0">
                <a:latin typeface="黑体" panose="02010609060101010101" pitchFamily="49" charset="-122"/>
                <a:ea typeface="黑体" panose="02010609060101010101" pitchFamily="49" charset="-122"/>
              </a:rPr>
              <a:t>	</a:t>
            </a:r>
            <a:r>
              <a:rPr lang="en-US" altLang="zh-CN" sz="2800" b="1" dirty="0">
                <a:solidFill>
                  <a:srgbClr val="000000"/>
                </a:solidFill>
                <a:latin typeface="黑体" panose="02010609060101010101" pitchFamily="49" charset="-122"/>
                <a:ea typeface="黑体" panose="02010609060101010101" pitchFamily="49" charset="-122"/>
                <a:cs typeface="黑体" panose="02010609060101010101" pitchFamily="49" charset="-122"/>
              </a:rPr>
              <a:t>外部吸气罩</a:t>
            </a:r>
            <a:endParaRPr lang="en-US" altLang="zh-CN" sz="28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024" name="TextBox 1"/>
          <p:cNvSpPr txBox="1"/>
          <p:nvPr/>
        </p:nvSpPr>
        <p:spPr>
          <a:xfrm>
            <a:off x="1612900" y="2481263"/>
            <a:ext cx="2154238" cy="3919537"/>
          </a:xfrm>
          <a:prstGeom prst="rect">
            <a:avLst/>
          </a:prstGeom>
          <a:noFill/>
        </p:spPr>
        <p:txBody>
          <a:bodyPr wrap="none" lIns="0" tIns="0" rIns="0">
            <a:spAutoFit/>
          </a:bodyPr>
          <a:lstStyle/>
          <a:p>
            <a:pPr fontAlgn="auto">
              <a:lnSpc>
                <a:spcPts val="2700"/>
              </a:lnSpc>
              <a:spcBef>
                <a:spcPts val="0"/>
              </a:spcBef>
              <a:spcAft>
                <a:spcPts val="0"/>
              </a:spcAft>
              <a:tabLst>
                <a:tab pos="457200" algn="l"/>
              </a:tabLst>
              <a:defRPr/>
            </a:pPr>
            <a:r>
              <a:rPr lang="en-US" altLang="zh-CN" b="1" dirty="0">
                <a:latin typeface="黑体" panose="02010609060101010101" pitchFamily="49" charset="-122"/>
                <a:ea typeface="黑体" panose="02010609060101010101" pitchFamily="49" charset="-122"/>
              </a:rPr>
              <a:t>	</a:t>
            </a:r>
            <a:r>
              <a:rPr lang="en-US" altLang="zh-CN" sz="2795" b="1" dirty="0">
                <a:solidFill>
                  <a:srgbClr val="000000"/>
                </a:solidFill>
                <a:latin typeface="黑体" panose="02010609060101010101" pitchFamily="49" charset="-122"/>
                <a:ea typeface="黑体" panose="02010609060101010101" pitchFamily="49" charset="-122"/>
                <a:cs typeface="黑体" panose="02010609060101010101" pitchFamily="49" charset="-122"/>
              </a:rPr>
              <a:t>密闭罩</a:t>
            </a:r>
            <a:endParaRPr lang="en-US" altLang="zh-CN" sz="279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500"/>
              </a:lnSpc>
              <a:spcBef>
                <a:spcPts val="0"/>
              </a:spcBef>
              <a:spcAft>
                <a:spcPts val="0"/>
              </a:spcAft>
              <a:tabLst>
                <a:tab pos="457200" algn="l"/>
              </a:tabLst>
              <a:defRPr/>
            </a:pPr>
            <a:r>
              <a:rPr lang="en-US" altLang="zh-CN" sz="2795" b="1" dirty="0">
                <a:solidFill>
                  <a:srgbClr val="000000"/>
                </a:solidFill>
                <a:latin typeface="黑体" panose="02010609060101010101" pitchFamily="49" charset="-122"/>
                <a:ea typeface="黑体" panose="02010609060101010101" pitchFamily="49" charset="-122"/>
                <a:cs typeface="黑体" panose="02010609060101010101" pitchFamily="49" charset="-122"/>
              </a:rPr>
              <a:t>接受式吸气罩</a:t>
            </a:r>
            <a:endParaRPr lang="en-US" altLang="zh-CN" sz="279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04478" name="TextBox 1"/>
          <p:cNvSpPr txBox="1">
            <a:spLocks noChangeArrowheads="1"/>
          </p:cNvSpPr>
          <p:nvPr/>
        </p:nvSpPr>
        <p:spPr bwMode="auto">
          <a:xfrm>
            <a:off x="914400" y="1143000"/>
            <a:ext cx="5207000" cy="482600"/>
          </a:xfrm>
          <a:prstGeom prst="rect">
            <a:avLst/>
          </a:prstGeom>
          <a:noFill/>
          <a:ln w="9525">
            <a:noFill/>
            <a:miter lim="800000"/>
          </a:ln>
        </p:spPr>
        <p:txBody>
          <a:bodyPr wrap="none" lIns="0" tIns="0" rIns="0">
            <a:spAutoFit/>
          </a:bodyPr>
          <a:lstStyle/>
          <a:p>
            <a:pPr>
              <a:lnSpc>
                <a:spcPts val="1000"/>
              </a:lnSpc>
            </a:pPr>
            <a:endParaRPr lang="en-US" altLang="zh-CN" b="1">
              <a:latin typeface="黑体" panose="02010609060101010101" pitchFamily="49" charset="-122"/>
              <a:ea typeface="黑体" panose="02010609060101010101" pitchFamily="49" charset="-122"/>
            </a:endParaRPr>
          </a:p>
          <a:p>
            <a:pPr>
              <a:lnSpc>
                <a:spcPts val="2400"/>
              </a:lnSpc>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常见排风罩的分类</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04479" name="TextBox 1"/>
          <p:cNvSpPr txBox="1">
            <a:spLocks noChangeArrowheads="1"/>
          </p:cNvSpPr>
          <p:nvPr/>
        </p:nvSpPr>
        <p:spPr bwMode="auto">
          <a:xfrm>
            <a:off x="3937000" y="4081463"/>
            <a:ext cx="928688" cy="354012"/>
          </a:xfrm>
          <a:prstGeom prst="rect">
            <a:avLst/>
          </a:prstGeom>
          <a:noFill/>
          <a:ln w="9525">
            <a:noFill/>
            <a:miter lim="800000"/>
          </a:ln>
        </p:spPr>
        <p:txBody>
          <a:bodyPr wrap="none" lIns="0" tIns="0" rIns="0">
            <a:spAutoFit/>
          </a:bodyPr>
          <a:lstStyle/>
          <a:p>
            <a:pPr>
              <a:lnSpc>
                <a:spcPts val="2400"/>
              </a:lnSpc>
            </a:pPr>
            <a:r>
              <a:rPr lang="en-US" altLang="zh-CN" sz="2400" b="1">
                <a:solidFill>
                  <a:srgbClr val="000000"/>
                </a:solidFill>
                <a:latin typeface="黑体" panose="02010609060101010101" pitchFamily="49" charset="-122"/>
                <a:ea typeface="黑体" panose="02010609060101010101" pitchFamily="49" charset="-122"/>
              </a:rPr>
              <a:t>排风罩</a:t>
            </a:r>
            <a:endParaRPr lang="en-US" altLang="zh-CN" sz="2400" b="1">
              <a:solidFill>
                <a:srgbClr val="000000"/>
              </a:solidFill>
              <a:latin typeface="黑体" panose="02010609060101010101" pitchFamily="49" charset="-122"/>
              <a:ea typeface="黑体" panose="02010609060101010101" pitchFamily="49" charset="-122"/>
            </a:endParaRPr>
          </a:p>
        </p:txBody>
      </p:sp>
      <p:sp>
        <p:nvSpPr>
          <p:cNvPr id="104480" name="TextBox 32"/>
          <p:cNvSpPr txBox="1">
            <a:spLocks noChangeArrowheads="1"/>
          </p:cNvSpPr>
          <p:nvPr/>
        </p:nvSpPr>
        <p:spPr bwMode="auto">
          <a:xfrm>
            <a:off x="609600" y="6396038"/>
            <a:ext cx="4516438" cy="461962"/>
          </a:xfrm>
          <a:prstGeom prst="rect">
            <a:avLst/>
          </a:prstGeom>
          <a:noFill/>
          <a:ln w="9525">
            <a:noFill/>
            <a:miter lim="800000"/>
          </a:ln>
        </p:spPr>
        <p:txBody>
          <a:bodyPr wrap="none">
            <a:spAutoFit/>
          </a:bodyPr>
          <a:lstStyle/>
          <a:p>
            <a:r>
              <a:rPr lang="zh-CN" altLang="en-US" sz="2400" b="1">
                <a:solidFill>
                  <a:srgbClr val="000099"/>
                </a:solidFill>
                <a:latin typeface="黑体" panose="02010609060101010101" pitchFamily="49" charset="-122"/>
                <a:ea typeface="黑体" panose="02010609060101010101" pitchFamily="49" charset="-122"/>
              </a:rPr>
              <a:t>其他方式：吹吸罩、大门空气幕</a:t>
            </a:r>
            <a:endParaRPr lang="zh-CN" altLang="en-US" sz="2400" b="1">
              <a:solidFill>
                <a:srgbClr val="000099"/>
              </a:solidFill>
              <a:latin typeface="黑体" panose="02010609060101010101" pitchFamily="49" charset="-122"/>
              <a:ea typeface="黑体" panose="02010609060101010101" pitchFamily="49" charset="-122"/>
            </a:endParaRPr>
          </a:p>
        </p:txBody>
      </p:sp>
      <p:sp>
        <p:nvSpPr>
          <p:cNvPr id="34" name="Rectangle 2"/>
          <p:cNvSpPr txBox="1">
            <a:spLocks noChangeArrowheads="1"/>
          </p:cNvSpPr>
          <p:nvPr/>
        </p:nvSpPr>
        <p:spPr>
          <a:xfrm>
            <a:off x="838200" y="762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pic>
        <p:nvPicPr>
          <p:cNvPr id="105474" name="Picture 3"/>
          <p:cNvPicPr>
            <a:picLocks noChangeAspect="1" noChangeArrowheads="1"/>
          </p:cNvPicPr>
          <p:nvPr/>
        </p:nvPicPr>
        <p:blipFill>
          <a:blip r:embed="rId1"/>
          <a:srcRect/>
          <a:stretch>
            <a:fillRect/>
          </a:stretch>
        </p:blipFill>
        <p:spPr bwMode="auto">
          <a:xfrm>
            <a:off x="6705600" y="1023938"/>
            <a:ext cx="2286000" cy="1933575"/>
          </a:xfrm>
          <a:prstGeom prst="rect">
            <a:avLst/>
          </a:prstGeom>
          <a:noFill/>
          <a:ln w="9525">
            <a:noFill/>
            <a:miter lim="800000"/>
            <a:headEnd/>
            <a:tailEnd/>
          </a:ln>
        </p:spPr>
      </p:pic>
      <p:pic>
        <p:nvPicPr>
          <p:cNvPr id="105475" name="Picture 3"/>
          <p:cNvPicPr>
            <a:picLocks noChangeAspect="1" noChangeArrowheads="1"/>
          </p:cNvPicPr>
          <p:nvPr/>
        </p:nvPicPr>
        <p:blipFill>
          <a:blip r:embed="rId2"/>
          <a:srcRect/>
          <a:stretch>
            <a:fillRect/>
          </a:stretch>
        </p:blipFill>
        <p:spPr bwMode="auto">
          <a:xfrm>
            <a:off x="7302500" y="2895600"/>
            <a:ext cx="1155700" cy="2251075"/>
          </a:xfrm>
          <a:prstGeom prst="rect">
            <a:avLst/>
          </a:prstGeom>
          <a:noFill/>
          <a:ln w="9525">
            <a:noFill/>
            <a:miter lim="800000"/>
            <a:headEnd/>
            <a:tailEnd/>
          </a:ln>
        </p:spPr>
      </p:pic>
      <p:pic>
        <p:nvPicPr>
          <p:cNvPr id="105476" name="Picture 3"/>
          <p:cNvPicPr>
            <a:picLocks noChangeAspect="1" noChangeArrowheads="1"/>
          </p:cNvPicPr>
          <p:nvPr/>
        </p:nvPicPr>
        <p:blipFill>
          <a:blip r:embed="rId3"/>
          <a:srcRect/>
          <a:stretch>
            <a:fillRect/>
          </a:stretch>
        </p:blipFill>
        <p:spPr bwMode="auto">
          <a:xfrm>
            <a:off x="6705600" y="5041900"/>
            <a:ext cx="2311400" cy="1733550"/>
          </a:xfrm>
          <a:prstGeom prst="rect">
            <a:avLst/>
          </a:prstGeom>
          <a:noFill/>
          <a:ln w="9525">
            <a:noFill/>
            <a:miter lim="800000"/>
            <a:headEnd/>
            <a:tailEnd/>
          </a:ln>
        </p:spPr>
      </p:pic>
      <p:sp>
        <p:nvSpPr>
          <p:cNvPr id="2" name="TextBox 1"/>
          <p:cNvSpPr txBox="1"/>
          <p:nvPr/>
        </p:nvSpPr>
        <p:spPr>
          <a:xfrm>
            <a:off x="685800" y="1143000"/>
            <a:ext cx="4424363" cy="1071563"/>
          </a:xfrm>
          <a:prstGeom prst="rect">
            <a:avLst/>
          </a:prstGeom>
          <a:noFill/>
        </p:spPr>
        <p:txBody>
          <a:bodyPr wrap="none" lIns="0" tIns="0" rIns="0">
            <a:spAutoFit/>
          </a:bodyPr>
          <a:lstStyle/>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3500"/>
              </a:lnSpc>
              <a:spcBef>
                <a:spcPts val="0"/>
              </a:spcBef>
              <a:spcAft>
                <a:spcPts val="0"/>
              </a:spcAft>
              <a:tabLst>
                <a:tab pos="114300" algn="l"/>
                <a:tab pos="571500" algn="l"/>
              </a:tabLst>
              <a:defRPr/>
            </a:pPr>
            <a:r>
              <a:rPr lang="en-US" altLang="zh-CN" b="1" dirty="0">
                <a:latin typeface="黑体" panose="02010609060101010101" pitchFamily="49" charset="-122"/>
                <a:ea typeface="黑体" panose="02010609060101010101" pitchFamily="49" charset="-122"/>
              </a:rPr>
              <a:t>	</a:t>
            </a:r>
            <a:r>
              <a:rPr lang="en-US" altLang="zh-CN" sz="2795" b="1" dirty="0">
                <a:solidFill>
                  <a:srgbClr val="FF0000"/>
                </a:solidFill>
                <a:latin typeface="黑体" panose="02010609060101010101" pitchFamily="49" charset="-122"/>
                <a:ea typeface="黑体" panose="02010609060101010101" pitchFamily="49" charset="-122"/>
                <a:cs typeface="黑体" panose="02010609060101010101" pitchFamily="49" charset="-122"/>
              </a:rPr>
              <a:t>密闭罩的型式及适用范围：</a:t>
            </a:r>
            <a:endParaRPr lang="en-US" altLang="zh-CN" sz="2795"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500"/>
              </a:lnSpc>
              <a:spcBef>
                <a:spcPts val="0"/>
              </a:spcBef>
              <a:spcAft>
                <a:spcPts val="0"/>
              </a:spcAft>
              <a:tabLst>
                <a:tab pos="114300" algn="l"/>
                <a:tab pos="571500" algn="l"/>
              </a:tabLst>
              <a:defRPr/>
            </a:pPr>
            <a:r>
              <a:rPr lang="en-US" altLang="zh-CN" b="1" dirty="0">
                <a:latin typeface="黑体" panose="02010609060101010101" pitchFamily="49" charset="-122"/>
                <a:ea typeface="黑体" panose="02010609060101010101" pitchFamily="49" charset="-122"/>
              </a:rPr>
              <a:t>	</a:t>
            </a:r>
            <a:r>
              <a:rPr lang="en-US" altLang="zh-CN" dirty="0">
                <a:solidFill>
                  <a:srgbClr val="3333CC"/>
                </a:solidFill>
                <a:latin typeface="Wingdings" panose="05000000000000000000" pitchFamily="18" charset="0"/>
                <a:ea typeface="+mn-ea"/>
                <a:cs typeface="Wingdings" panose="05000000000000000000" pitchFamily="18" charset="0"/>
              </a:rPr>
              <a:t>  </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局部密闭罩</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1" name="TextBox 1"/>
          <p:cNvSpPr txBox="1"/>
          <p:nvPr/>
        </p:nvSpPr>
        <p:spPr>
          <a:xfrm>
            <a:off x="1066800" y="2438400"/>
            <a:ext cx="257175" cy="328613"/>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a:t>
            </a:r>
            <a:endPar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endParaRPr>
          </a:p>
        </p:txBody>
      </p:sp>
      <p:sp>
        <p:nvSpPr>
          <p:cNvPr id="12" name="TextBox 1"/>
          <p:cNvSpPr txBox="1"/>
          <p:nvPr/>
        </p:nvSpPr>
        <p:spPr>
          <a:xfrm>
            <a:off x="1524000" y="2451100"/>
            <a:ext cx="4360863" cy="303213"/>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只将工艺设备</a:t>
            </a:r>
            <a:r>
              <a:rPr lang="en-US" altLang="zh-CN" sz="2005" b="1" dirty="0">
                <a:solidFill>
                  <a:srgbClr val="FF0000"/>
                </a:solidFill>
                <a:latin typeface="黑体" panose="02010609060101010101" pitchFamily="49" charset="-122"/>
                <a:ea typeface="黑体" panose="02010609060101010101" pitchFamily="49" charset="-122"/>
                <a:cs typeface="黑体" panose="02010609060101010101" pitchFamily="49" charset="-122"/>
              </a:rPr>
              <a:t>放散有害物的部分</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加以密</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3" name="TextBox 1"/>
          <p:cNvSpPr txBox="1"/>
          <p:nvPr/>
        </p:nvSpPr>
        <p:spPr>
          <a:xfrm>
            <a:off x="609600" y="2768600"/>
            <a:ext cx="2408238" cy="738188"/>
          </a:xfrm>
          <a:prstGeom prst="rect">
            <a:avLst/>
          </a:prstGeom>
          <a:noFill/>
        </p:spPr>
        <p:txBody>
          <a:bodyPr wrap="none" lIns="0" tIns="0" rIns="0">
            <a:spAutoFit/>
          </a:bodyPr>
          <a:lstStyle/>
          <a:p>
            <a:pPr fontAlgn="auto">
              <a:lnSpc>
                <a:spcPts val="2000"/>
              </a:lnSpc>
              <a:spcBef>
                <a:spcPts val="0"/>
              </a:spcBef>
              <a:spcAft>
                <a:spcPts val="0"/>
              </a:spcAft>
              <a:tabLst>
                <a:tab pos="9144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闭的排风罩</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400"/>
              </a:lnSpc>
              <a:spcBef>
                <a:spcPts val="0"/>
              </a:spcBef>
              <a:spcAft>
                <a:spcPts val="0"/>
              </a:spcAft>
              <a:tabLst>
                <a:tab pos="914400" algn="l"/>
              </a:tabLst>
              <a:defRPr/>
            </a:pPr>
            <a:r>
              <a:rPr lang="en-US" altLang="zh-CN" sz="2400" dirty="0">
                <a:solidFill>
                  <a:srgbClr val="3333CC"/>
                </a:solidFill>
                <a:latin typeface="Wingdings" panose="05000000000000000000" pitchFamily="18" charset="0"/>
                <a:ea typeface="+mn-ea"/>
                <a:cs typeface="Wingdings" panose="05000000000000000000" pitchFamily="18" charset="0"/>
              </a:rPr>
              <a:t>  </a:t>
            </a:r>
            <a:r>
              <a:rPr lang="en-US" altLang="zh-CN" sz="24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整体密闭罩</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4" name="TextBox 1"/>
          <p:cNvSpPr txBox="1"/>
          <p:nvPr/>
        </p:nvSpPr>
        <p:spPr>
          <a:xfrm>
            <a:off x="1066800" y="3568700"/>
            <a:ext cx="257175" cy="328613"/>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a:t>
            </a:r>
            <a:endPar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endParaRPr>
          </a:p>
        </p:txBody>
      </p:sp>
      <p:sp>
        <p:nvSpPr>
          <p:cNvPr id="15" name="TextBox 1"/>
          <p:cNvSpPr txBox="1"/>
          <p:nvPr/>
        </p:nvSpPr>
        <p:spPr>
          <a:xfrm>
            <a:off x="1524000" y="3581400"/>
            <a:ext cx="4360863" cy="303213"/>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将放散有害物的</a:t>
            </a:r>
            <a:r>
              <a:rPr lang="en-US" altLang="zh-CN" sz="2005" b="1" dirty="0">
                <a:solidFill>
                  <a:srgbClr val="FF0000"/>
                </a:solidFill>
                <a:latin typeface="黑体" panose="02010609060101010101" pitchFamily="49" charset="-122"/>
                <a:ea typeface="黑体" panose="02010609060101010101" pitchFamily="49" charset="-122"/>
                <a:cs typeface="黑体" panose="02010609060101010101" pitchFamily="49" charset="-122"/>
              </a:rPr>
              <a:t>设备大部分或全部密闭</a:t>
            </a:r>
            <a:endParaRPr lang="en-US" altLang="zh-CN" sz="2005"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6" name="TextBox 1"/>
          <p:cNvSpPr txBox="1"/>
          <p:nvPr/>
        </p:nvSpPr>
        <p:spPr>
          <a:xfrm>
            <a:off x="609600" y="3898900"/>
            <a:ext cx="2720975" cy="738188"/>
          </a:xfrm>
          <a:prstGeom prst="rect">
            <a:avLst/>
          </a:prstGeom>
          <a:noFill/>
        </p:spPr>
        <p:txBody>
          <a:bodyPr wrap="none" lIns="0" tIns="0" rIns="0">
            <a:spAutoFit/>
          </a:bodyPr>
          <a:lstStyle/>
          <a:p>
            <a:pPr fontAlgn="auto">
              <a:lnSpc>
                <a:spcPts val="2000"/>
              </a:lnSpc>
              <a:spcBef>
                <a:spcPts val="0"/>
              </a:spcBef>
              <a:spcAft>
                <a:spcPts val="0"/>
              </a:spcAft>
              <a:tabLst>
                <a:tab pos="9144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的排风罩</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400"/>
              </a:lnSpc>
              <a:spcBef>
                <a:spcPts val="0"/>
              </a:spcBef>
              <a:spcAft>
                <a:spcPts val="0"/>
              </a:spcAft>
              <a:tabLst>
                <a:tab pos="914400" algn="l"/>
              </a:tabLst>
              <a:defRPr/>
            </a:pPr>
            <a:r>
              <a:rPr lang="en-US" altLang="zh-CN" sz="2400" dirty="0">
                <a:solidFill>
                  <a:srgbClr val="3333CC"/>
                </a:solidFill>
                <a:latin typeface="Wingdings" panose="05000000000000000000" pitchFamily="18" charset="0"/>
                <a:ea typeface="+mn-ea"/>
                <a:cs typeface="Wingdings" panose="05000000000000000000" pitchFamily="18" charset="0"/>
              </a:rPr>
              <a:t> </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rPr>
              <a:t>大容积密闭罩</a:t>
            </a:r>
            <a:endParaRPr lang="en-US" altLang="zh-CN" sz="24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p:txBody>
      </p:sp>
      <p:sp>
        <p:nvSpPr>
          <p:cNvPr id="17" name="TextBox 1"/>
          <p:cNvSpPr txBox="1"/>
          <p:nvPr/>
        </p:nvSpPr>
        <p:spPr>
          <a:xfrm>
            <a:off x="1066800" y="4699000"/>
            <a:ext cx="257175" cy="328613"/>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a:t>
            </a:r>
            <a:endPar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endParaRPr>
          </a:p>
        </p:txBody>
      </p:sp>
      <p:sp>
        <p:nvSpPr>
          <p:cNvPr id="18" name="TextBox 1"/>
          <p:cNvSpPr txBox="1"/>
          <p:nvPr/>
        </p:nvSpPr>
        <p:spPr>
          <a:xfrm>
            <a:off x="1524000" y="4711700"/>
            <a:ext cx="4360863" cy="303213"/>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在较大范围内，将放散有害物的设备或</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9" name="TextBox 1"/>
          <p:cNvSpPr txBox="1"/>
          <p:nvPr/>
        </p:nvSpPr>
        <p:spPr>
          <a:xfrm>
            <a:off x="609600" y="5054600"/>
            <a:ext cx="5867400" cy="1470025"/>
          </a:xfrm>
          <a:prstGeom prst="rect">
            <a:avLst/>
          </a:prstGeom>
          <a:noFill/>
        </p:spPr>
        <p:txBody>
          <a:bodyPr lIns="0" tIns="0" rIns="0">
            <a:spAutoFit/>
          </a:bodyPr>
          <a:lstStyle/>
          <a:p>
            <a:pPr fontAlgn="auto">
              <a:lnSpc>
                <a:spcPts val="2000"/>
              </a:lnSpc>
              <a:spcBef>
                <a:spcPts val="0"/>
              </a:spcBef>
              <a:spcAft>
                <a:spcPts val="0"/>
              </a:spcAft>
              <a:tabLst>
                <a:tab pos="342900" algn="l"/>
                <a:tab pos="9144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FF0000"/>
                </a:solidFill>
                <a:latin typeface="黑体" panose="02010609060101010101" pitchFamily="49" charset="-122"/>
                <a:ea typeface="黑体" panose="02010609060101010101" pitchFamily="49" charset="-122"/>
                <a:cs typeface="黑体" panose="02010609060101010101" pitchFamily="49" charset="-122"/>
              </a:rPr>
              <a:t>有关工艺过程全部密闭</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起来的排风罩</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600"/>
              </a:lnSpc>
              <a:spcBef>
                <a:spcPts val="0"/>
              </a:spcBef>
              <a:spcAft>
                <a:spcPts val="0"/>
              </a:spcAft>
              <a:tabLst>
                <a:tab pos="342900" algn="l"/>
                <a:tab pos="914400" algn="l"/>
              </a:tabLst>
              <a:defRPr/>
            </a:pPr>
            <a:r>
              <a:rPr lang="en-US" altLang="zh-CN" sz="2400" b="1" dirty="0">
                <a:solidFill>
                  <a:srgbClr val="000000"/>
                </a:solidFill>
                <a:latin typeface="黑体" panose="02010609060101010101" pitchFamily="49" charset="-122"/>
                <a:ea typeface="黑体" panose="02010609060101010101" pitchFamily="49" charset="-122"/>
                <a:cs typeface="Wingdings" panose="05000000000000000000" pitchFamily="18" charset="0"/>
              </a:rPr>
              <a:t></a:t>
            </a:r>
            <a:r>
              <a:rPr lang="en-US" altLang="zh-CN" sz="2400" dirty="0">
                <a:solidFill>
                  <a:srgbClr val="3333CC"/>
                </a:solidFill>
                <a:latin typeface="Wingdings" panose="05000000000000000000" pitchFamily="18" charset="0"/>
                <a:ea typeface="+mn-ea"/>
                <a:cs typeface="Wingdings" panose="05000000000000000000" pitchFamily="18" charset="0"/>
              </a:rPr>
              <a:t></a:t>
            </a:r>
            <a:r>
              <a:rPr lang="en-US" altLang="zh-CN" sz="2400" b="1" dirty="0">
                <a:latin typeface="黑体" panose="02010609060101010101" pitchFamily="49" charset="-122"/>
                <a:ea typeface="黑体" panose="02010609060101010101" pitchFamily="49" charset="-122"/>
                <a:cs typeface="Times New Roman" panose="02020603050405020304" pitchFamily="18" charset="0"/>
              </a:rPr>
              <a:t> </a:t>
            </a: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密闭罩是将粉尘和有害物源全部或大</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700"/>
              </a:lnSpc>
              <a:spcBef>
                <a:spcPts val="0"/>
              </a:spcBef>
              <a:spcAft>
                <a:spcPts val="0"/>
              </a:spcAft>
              <a:tabLst>
                <a:tab pos="342900" algn="l"/>
                <a:tab pos="914400" algn="l"/>
              </a:tabLst>
              <a:defRPr/>
            </a:pPr>
            <a:r>
              <a:rPr lang="en-US" altLang="zh-CN" b="1" dirty="0">
                <a:latin typeface="黑体" panose="02010609060101010101" pitchFamily="49" charset="-122"/>
                <a:ea typeface="黑体" panose="02010609060101010101" pitchFamily="49" charset="-122"/>
              </a:rPr>
              <a:t>	</a:t>
            </a: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部分围挡起来的排风罩，主要用于有</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800"/>
              </a:lnSpc>
              <a:spcBef>
                <a:spcPts val="0"/>
              </a:spcBef>
              <a:spcAft>
                <a:spcPts val="0"/>
              </a:spcAft>
              <a:tabLst>
                <a:tab pos="342900" algn="l"/>
                <a:tab pos="914400" algn="l"/>
              </a:tabLst>
              <a:defRPr/>
            </a:pPr>
            <a:r>
              <a:rPr lang="en-US" altLang="zh-CN" b="1" dirty="0">
                <a:latin typeface="黑体" panose="02010609060101010101" pitchFamily="49" charset="-122"/>
                <a:ea typeface="黑体" panose="02010609060101010101" pitchFamily="49" charset="-122"/>
              </a:rPr>
              <a:t>	</a:t>
            </a:r>
            <a:r>
              <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rPr>
              <a:t>害物危害较大，控制要求高的场合。</a:t>
            </a:r>
            <a:endParaRPr lang="en-US" altLang="zh-CN" sz="2400"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20"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5"/>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latin typeface="+mn-lt"/>
                <a:ea typeface="+mn-ea"/>
              </a:rPr>
              <a:t>                   </a:t>
            </a:r>
            <a:endParaRPr lang="en-US" altLang="zh-CN" sz="2600" b="1" dirty="0">
              <a:latin typeface="+mn-ea"/>
              <a:ea typeface="+mn-ea"/>
            </a:endParaRPr>
          </a:p>
          <a:p>
            <a:pPr marL="180975" indent="-180975" algn="just" fontAlgn="auto">
              <a:lnSpc>
                <a:spcPts val="3800"/>
              </a:lnSpc>
              <a:spcBef>
                <a:spcPts val="1000"/>
              </a:spcBef>
              <a:spcAft>
                <a:spcPts val="0"/>
              </a:spcAft>
              <a:defRPr/>
            </a:pPr>
            <a:r>
              <a:rPr lang="zh-CN" altLang="en-US" sz="2400" b="1" kern="0" dirty="0">
                <a:solidFill>
                  <a:srgbClr val="C00000"/>
                </a:solidFill>
                <a:latin typeface="隶书" pitchFamily="49" charset="-122"/>
                <a:ea typeface="隶书" pitchFamily="49" charset="-122"/>
              </a:rPr>
              <a:t>用于：</a:t>
            </a:r>
            <a:r>
              <a:rPr lang="zh-CN" altLang="en-US" sz="2400" b="1" dirty="0">
                <a:solidFill>
                  <a:srgbClr val="000099"/>
                </a:solidFill>
                <a:latin typeface="黑体" panose="02010609060101010101" pitchFamily="49" charset="-122"/>
                <a:ea typeface="黑体" panose="02010609060101010101" pitchFamily="49" charset="-122"/>
              </a:rPr>
              <a:t>有害物质危害较大，控制要求高的场合。</a:t>
            </a:r>
            <a:endParaRPr lang="en-US" altLang="zh-CN" sz="2400" b="1" dirty="0">
              <a:solidFill>
                <a:srgbClr val="000099"/>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r>
              <a:rPr lang="zh-CN" altLang="en-US" sz="2400" b="1" kern="0" dirty="0">
                <a:solidFill>
                  <a:srgbClr val="C00000"/>
                </a:solidFill>
                <a:latin typeface="隶书" pitchFamily="49" charset="-122"/>
                <a:ea typeface="隶书" pitchFamily="49" charset="-122"/>
              </a:rPr>
              <a:t>优点：</a:t>
            </a:r>
            <a:r>
              <a:rPr lang="zh-CN" altLang="en-US" sz="2400" b="1" dirty="0">
                <a:solidFill>
                  <a:srgbClr val="000099"/>
                </a:solidFill>
                <a:latin typeface="黑体" panose="02010609060101010101" pitchFamily="49" charset="-122"/>
                <a:ea typeface="黑体" panose="02010609060101010101" pitchFamily="49" charset="-122"/>
              </a:rPr>
              <a:t>需要的排风量小，控制有害物质效果好，不受环境气流影响。</a:t>
            </a:r>
            <a:endParaRPr lang="en-US" altLang="zh-CN" sz="2400" b="1" dirty="0">
              <a:solidFill>
                <a:srgbClr val="000099"/>
              </a:solidFill>
              <a:latin typeface="黑体" panose="02010609060101010101" pitchFamily="49" charset="-122"/>
              <a:ea typeface="黑体" panose="02010609060101010101" pitchFamily="49" charset="-122"/>
            </a:endParaRPr>
          </a:p>
          <a:p>
            <a:pPr marL="180975" indent="-180975" algn="just" fontAlgn="auto">
              <a:lnSpc>
                <a:spcPts val="3800"/>
              </a:lnSpc>
              <a:spcBef>
                <a:spcPts val="1000"/>
              </a:spcBef>
              <a:spcAft>
                <a:spcPts val="0"/>
              </a:spcAft>
              <a:defRPr/>
            </a:pPr>
            <a:r>
              <a:rPr lang="zh-CN" altLang="en-US" sz="2400" b="1" kern="0" dirty="0">
                <a:solidFill>
                  <a:srgbClr val="C00000"/>
                </a:solidFill>
                <a:latin typeface="隶书" pitchFamily="49" charset="-122"/>
                <a:ea typeface="隶书" pitchFamily="49" charset="-122"/>
              </a:rPr>
              <a:t>缺点：</a:t>
            </a:r>
            <a:r>
              <a:rPr lang="zh-CN" altLang="en-US" sz="2400" b="1" dirty="0">
                <a:solidFill>
                  <a:srgbClr val="000099"/>
                </a:solidFill>
                <a:latin typeface="黑体" panose="02010609060101010101" pitchFamily="49" charset="-122"/>
                <a:ea typeface="黑体" panose="02010609060101010101" pitchFamily="49" charset="-122"/>
              </a:rPr>
              <a:t>影响设备检修，看不到罩内工作状况。</a:t>
            </a:r>
            <a:endParaRPr lang="en-US" altLang="zh-CN" sz="2400" b="1" dirty="0">
              <a:solidFill>
                <a:srgbClr val="000099"/>
              </a:solidFill>
              <a:latin typeface="黑体" panose="02010609060101010101" pitchFamily="49" charset="-122"/>
              <a:ea typeface="黑体" panose="02010609060101010101" pitchFamily="49" charset="-122"/>
            </a:endParaRPr>
          </a:p>
          <a:p>
            <a:pPr marL="1524000" indent="-1524000" algn="just" fontAlgn="auto">
              <a:lnSpc>
                <a:spcPts val="3800"/>
              </a:lnSpc>
              <a:spcBef>
                <a:spcPts val="1000"/>
              </a:spcBef>
              <a:spcAft>
                <a:spcPts val="0"/>
              </a:spcAft>
              <a:defRPr/>
            </a:pPr>
            <a:r>
              <a:rPr lang="zh-CN" altLang="en-US" sz="2400" b="1" kern="0" dirty="0">
                <a:solidFill>
                  <a:srgbClr val="C00000"/>
                </a:solidFill>
                <a:latin typeface="隶书" pitchFamily="49" charset="-122"/>
                <a:ea typeface="隶书" pitchFamily="49" charset="-122"/>
              </a:rPr>
              <a:t>设计考虑：</a:t>
            </a:r>
            <a:r>
              <a:rPr lang="zh-CN" altLang="en-US" sz="2400" b="1" dirty="0">
                <a:solidFill>
                  <a:srgbClr val="000099"/>
                </a:solidFill>
                <a:latin typeface="黑体" panose="02010609060101010101" pitchFamily="49" charset="-122"/>
                <a:ea typeface="黑体" panose="02010609060101010101" pitchFamily="49" charset="-122"/>
              </a:rPr>
              <a:t>罩内保持负压、排风口设在罩内压力较高的部位，风量的确定需考虑工艺设备运行特点，罩的结构和罩内气流运动情况</a:t>
            </a:r>
            <a:endParaRPr lang="en-US" altLang="zh-CN" sz="2400" b="1" dirty="0">
              <a:solidFill>
                <a:srgbClr val="000099"/>
              </a:solidFill>
              <a:latin typeface="黑体" panose="02010609060101010101" pitchFamily="49" charset="-122"/>
              <a:ea typeface="黑体" panose="02010609060101010101" pitchFamily="49" charset="-122"/>
            </a:endParaRPr>
          </a:p>
          <a:p>
            <a:pPr marL="180975" indent="-180975" algn="just" fontAlgn="auto">
              <a:lnSpc>
                <a:spcPts val="3800"/>
              </a:lnSpc>
              <a:spcBef>
                <a:spcPts val="1800"/>
              </a:spcBef>
              <a:spcAft>
                <a:spcPts val="0"/>
              </a:spcAft>
              <a:defRPr/>
            </a:pPr>
            <a:endParaRPr lang="en-US" altLang="zh-CN" sz="2400" b="1" dirty="0">
              <a:latin typeface="+mn-lt"/>
              <a:ea typeface="+mn-ea"/>
            </a:endParaRPr>
          </a:p>
          <a:p>
            <a:pPr marL="180975" algn="just" fontAlgn="auto">
              <a:lnSpc>
                <a:spcPts val="2800"/>
              </a:lnSpc>
              <a:spcBef>
                <a:spcPts val="1800"/>
              </a:spcBef>
              <a:spcAft>
                <a:spcPts val="0"/>
              </a:spcAft>
              <a:defRPr/>
            </a:pPr>
            <a:endParaRPr lang="en-US" altLang="zh-CN" sz="2400" b="1" kern="0"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2362200" y="1905000"/>
            <a:ext cx="6172200" cy="409575"/>
          </a:xfrm>
          <a:prstGeom prst="rect">
            <a:avLst/>
          </a:prstGeom>
        </p:spPr>
        <p:txBody>
          <a:bodyPr>
            <a:spAutoFit/>
          </a:bodyPr>
          <a:lstStyle/>
          <a:p>
            <a:pPr marL="180975" algn="just" fontAlgn="auto">
              <a:lnSpc>
                <a:spcPts val="2800"/>
              </a:lnSpc>
              <a:spcBef>
                <a:spcPts val="700"/>
              </a:spcBef>
              <a:spcAft>
                <a:spcPts val="0"/>
              </a:spcAft>
              <a:defRPr/>
            </a:pPr>
            <a:r>
              <a:rPr lang="zh-CN" altLang="en-US" sz="2200" b="1" kern="0" dirty="0">
                <a:solidFill>
                  <a:srgbClr val="002060"/>
                </a:solidFill>
                <a:latin typeface="+mn-ea"/>
                <a:ea typeface="+mn-ea"/>
              </a:rPr>
              <a:t> </a:t>
            </a:r>
            <a:r>
              <a:rPr lang="zh-CN" altLang="en-US" sz="2200" b="1" kern="0" dirty="0">
                <a:solidFill>
                  <a:srgbClr val="000099"/>
                </a:solidFill>
                <a:latin typeface="黑体" panose="02010609060101010101" pitchFamily="49" charset="-122"/>
                <a:ea typeface="黑体" panose="02010609060101010101" pitchFamily="49" charset="-122"/>
              </a:rPr>
              <a:t>将有害物源全部密闭在罩内，罩上设置工作孔</a:t>
            </a:r>
            <a:endParaRPr lang="en-US" altLang="zh-CN" sz="2200" b="1" kern="0" dirty="0">
              <a:solidFill>
                <a:srgbClr val="000099"/>
              </a:solidFill>
              <a:latin typeface="黑体" panose="02010609060101010101" pitchFamily="49" charset="-122"/>
              <a:ea typeface="黑体" panose="02010609060101010101" pitchFamily="49" charset="-122"/>
            </a:endParaRPr>
          </a:p>
        </p:txBody>
      </p:sp>
      <p:cxnSp>
        <p:nvCxnSpPr>
          <p:cNvPr id="8" name="直接连接符 7"/>
          <p:cNvCxnSpPr/>
          <p:nvPr/>
        </p:nvCxnSpPr>
        <p:spPr>
          <a:xfrm>
            <a:off x="2438400" y="2362200"/>
            <a:ext cx="6096000" cy="1588"/>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106501"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2" name="TextBox 1"/>
          <p:cNvSpPr txBox="1"/>
          <p:nvPr/>
        </p:nvSpPr>
        <p:spPr>
          <a:xfrm>
            <a:off x="558800" y="1282700"/>
            <a:ext cx="5027613" cy="392113"/>
          </a:xfrm>
          <a:prstGeom prst="rect">
            <a:avLst/>
          </a:prstGeom>
          <a:noFill/>
        </p:spPr>
        <p:txBody>
          <a:bodyPr wrap="none" lIns="0" tIns="0" rIns="0">
            <a:spAutoFit/>
          </a:bodyPr>
          <a:lstStyle/>
          <a:p>
            <a:pPr fontAlgn="auto">
              <a:lnSpc>
                <a:spcPts val="2700"/>
              </a:lnSpc>
              <a:spcBef>
                <a:spcPts val="0"/>
              </a:spcBef>
              <a:spcAft>
                <a:spcPts val="0"/>
              </a:spcAft>
              <a:defRPr/>
            </a:pPr>
            <a:r>
              <a:rPr lang="en-US" altLang="zh-CN" sz="2795" b="1" dirty="0">
                <a:solidFill>
                  <a:srgbClr val="FF0000"/>
                </a:solidFill>
                <a:latin typeface="黑体" panose="02010609060101010101" pitchFamily="49" charset="-122"/>
                <a:ea typeface="黑体" panose="02010609060101010101" pitchFamily="49" charset="-122"/>
                <a:cs typeface="黑体" panose="02010609060101010101" pitchFamily="49" charset="-122"/>
              </a:rPr>
              <a:t>柜式排风罩的型式及适用范围：</a:t>
            </a:r>
            <a:endParaRPr lang="en-US" altLang="zh-CN" sz="2795"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07523" name="TextBox 1"/>
          <p:cNvSpPr txBox="1">
            <a:spLocks noChangeArrowheads="1"/>
          </p:cNvSpPr>
          <p:nvPr/>
        </p:nvSpPr>
        <p:spPr bwMode="auto">
          <a:xfrm>
            <a:off x="874713" y="1963738"/>
            <a:ext cx="7824787" cy="1008062"/>
          </a:xfrm>
          <a:prstGeom prst="rect">
            <a:avLst/>
          </a:prstGeom>
          <a:noFill/>
          <a:ln w="9525">
            <a:noFill/>
            <a:miter lim="800000"/>
          </a:ln>
        </p:spPr>
        <p:txBody>
          <a:bodyPr wrap="none" lIns="0" tIns="0" rIns="0">
            <a:spAutoFit/>
          </a:bodyPr>
          <a:lstStyle/>
          <a:p>
            <a:pPr>
              <a:lnSpc>
                <a:spcPts val="2600"/>
              </a:lnSpc>
            </a:pPr>
            <a:r>
              <a:rPr lang="en-US" altLang="zh-CN" sz="2400">
                <a:solidFill>
                  <a:srgbClr val="3333CC"/>
                </a:solidFill>
                <a:latin typeface="Wingdings" panose="05000000000000000000" pitchFamily="2" charset="2"/>
              </a:rPr>
              <a:t> </a:t>
            </a:r>
            <a:r>
              <a:rPr lang="en-US" altLang="zh-CN" sz="2400" b="1">
                <a:solidFill>
                  <a:srgbClr val="003399"/>
                </a:solidFill>
                <a:latin typeface="黑体" panose="02010609060101010101" pitchFamily="49" charset="-122"/>
                <a:ea typeface="黑体" panose="02010609060101010101" pitchFamily="49" charset="-122"/>
              </a:rPr>
              <a:t>它的结构形式与密闭罩相似，只是罩的一面敞开。</a:t>
            </a:r>
            <a:endParaRPr lang="en-US" altLang="zh-CN" sz="2400" b="1">
              <a:solidFill>
                <a:srgbClr val="003399"/>
              </a:solidFill>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1000"/>
              </a:lnSpc>
            </a:pPr>
            <a:endParaRPr lang="en-US" altLang="zh-CN" b="1">
              <a:latin typeface="黑体" panose="02010609060101010101" pitchFamily="49" charset="-122"/>
              <a:ea typeface="黑体" panose="02010609060101010101" pitchFamily="49" charset="-122"/>
            </a:endParaRPr>
          </a:p>
          <a:p>
            <a:pPr>
              <a:lnSpc>
                <a:spcPts val="2900"/>
              </a:lnSpc>
            </a:pPr>
            <a:r>
              <a:rPr lang="en-US" altLang="zh-CN" sz="2400">
                <a:solidFill>
                  <a:srgbClr val="3333CC"/>
                </a:solidFill>
                <a:latin typeface="Wingdings" panose="05000000000000000000" pitchFamily="2" charset="2"/>
              </a:rPr>
              <a:t> </a:t>
            </a:r>
            <a:r>
              <a:rPr lang="en-US" altLang="zh-CN" sz="2400" b="1">
                <a:solidFill>
                  <a:srgbClr val="003399"/>
                </a:solidFill>
                <a:latin typeface="黑体" panose="02010609060101010101" pitchFamily="49" charset="-122"/>
                <a:ea typeface="黑体" panose="02010609060101010101" pitchFamily="49" charset="-122"/>
              </a:rPr>
              <a:t>柜式排风罩是有一面敞开的工作面，其他面均密闭。</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07524" name="TextBox 1"/>
          <p:cNvSpPr txBox="1">
            <a:spLocks noChangeArrowheads="1"/>
          </p:cNvSpPr>
          <p:nvPr/>
        </p:nvSpPr>
        <p:spPr bwMode="auto">
          <a:xfrm>
            <a:off x="1473200" y="3136900"/>
            <a:ext cx="5878513" cy="354013"/>
          </a:xfrm>
          <a:prstGeom prst="rect">
            <a:avLst/>
          </a:prstGeom>
          <a:noFill/>
          <a:ln w="9525">
            <a:noFill/>
            <a:miter lim="800000"/>
          </a:ln>
        </p:spPr>
        <p:txBody>
          <a:bodyPr wrap="none" lIns="0" tIns="0" rIns="0">
            <a:spAutoFit/>
          </a:bodyPr>
          <a:lstStyle/>
          <a:p>
            <a:pPr>
              <a:lnSpc>
                <a:spcPts val="2400"/>
              </a:lnSpc>
            </a:pPr>
            <a:r>
              <a:rPr lang="en-US" altLang="zh-CN" sz="2400" b="1">
                <a:solidFill>
                  <a:srgbClr val="003399"/>
                </a:solidFill>
                <a:latin typeface="黑体" panose="02010609060101010101" pitchFamily="49" charset="-122"/>
                <a:ea typeface="黑体" panose="02010609060101010101" pitchFamily="49" charset="-122"/>
              </a:rPr>
              <a:t>主要用于化学实验室操作台等污染的通风。</a:t>
            </a:r>
            <a:endParaRPr lang="en-US" altLang="zh-CN" sz="2400" b="1">
              <a:solidFill>
                <a:srgbClr val="003399"/>
              </a:solidFill>
              <a:latin typeface="黑体" panose="02010609060101010101" pitchFamily="49" charset="-122"/>
              <a:ea typeface="黑体" panose="02010609060101010101" pitchFamily="49" charset="-122"/>
            </a:endParaRPr>
          </a:p>
        </p:txBody>
      </p:sp>
      <p:pic>
        <p:nvPicPr>
          <p:cNvPr id="107525" name="Picture 3"/>
          <p:cNvPicPr>
            <a:picLocks noChangeAspect="1" noChangeArrowheads="1"/>
          </p:cNvPicPr>
          <p:nvPr/>
        </p:nvPicPr>
        <p:blipFill>
          <a:blip r:embed="rId1"/>
          <a:srcRect t="41417"/>
          <a:stretch>
            <a:fillRect/>
          </a:stretch>
        </p:blipFill>
        <p:spPr bwMode="auto">
          <a:xfrm>
            <a:off x="381000" y="3657600"/>
            <a:ext cx="8470900" cy="2730500"/>
          </a:xfrm>
          <a:prstGeom prst="rect">
            <a:avLst/>
          </a:prstGeom>
          <a:noFill/>
          <a:ln w="9525">
            <a:noFill/>
            <a:miter lim="800000"/>
            <a:headEnd/>
            <a:tailEnd/>
          </a:ln>
        </p:spPr>
      </p:pic>
      <p:sp>
        <p:nvSpPr>
          <p:cNvPr id="9"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5">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latin typeface="+mn-lt"/>
                <a:ea typeface="+mn-ea"/>
              </a:rPr>
              <a:t>                   </a:t>
            </a:r>
            <a:endParaRPr lang="en-US" altLang="zh-CN" sz="2600" b="1" dirty="0">
              <a:latin typeface="+mn-ea"/>
              <a:ea typeface="+mn-ea"/>
            </a:endParaRPr>
          </a:p>
          <a:p>
            <a:pPr marL="180975" indent="-180975" algn="just" fontAlgn="auto">
              <a:lnSpc>
                <a:spcPts val="3800"/>
              </a:lnSpc>
              <a:spcBef>
                <a:spcPts val="1000"/>
              </a:spcBef>
              <a:spcAft>
                <a:spcPts val="0"/>
              </a:spcAft>
              <a:defRPr/>
            </a:pPr>
            <a:r>
              <a:rPr lang="zh-CN" altLang="en-US" sz="2400" b="1" kern="0" dirty="0">
                <a:solidFill>
                  <a:srgbClr val="C00000"/>
                </a:solidFill>
                <a:latin typeface="隶书" pitchFamily="49" charset="-122"/>
                <a:ea typeface="隶书" pitchFamily="49" charset="-122"/>
              </a:rPr>
              <a:t>用于：</a:t>
            </a:r>
            <a:r>
              <a:rPr lang="zh-CN" altLang="en-US" sz="2400" b="1" dirty="0">
                <a:solidFill>
                  <a:srgbClr val="000099"/>
                </a:solidFill>
                <a:latin typeface="黑体" panose="02010609060101010101" pitchFamily="49" charset="-122"/>
                <a:ea typeface="黑体" panose="02010609060101010101" pitchFamily="49" charset="-122"/>
              </a:rPr>
              <a:t>常用于化学实验室操作台等的通风。</a:t>
            </a:r>
            <a:endParaRPr lang="zh-CN" altLang="en-US" sz="2400" b="1" dirty="0">
              <a:solidFill>
                <a:srgbClr val="000099"/>
              </a:solidFill>
              <a:latin typeface="黑体" panose="02010609060101010101" pitchFamily="49" charset="-122"/>
              <a:ea typeface="黑体" panose="02010609060101010101" pitchFamily="49" charset="-122"/>
            </a:endParaRPr>
          </a:p>
          <a:p>
            <a:pPr marL="895350" indent="-895350" algn="just" fontAlgn="auto">
              <a:lnSpc>
                <a:spcPts val="3800"/>
              </a:lnSpc>
              <a:spcBef>
                <a:spcPts val="1000"/>
              </a:spcBef>
              <a:spcAft>
                <a:spcPts val="0"/>
              </a:spcAft>
              <a:defRPr/>
            </a:pPr>
            <a:r>
              <a:rPr lang="zh-CN" altLang="en-US" sz="2400" b="1" kern="0" dirty="0">
                <a:solidFill>
                  <a:srgbClr val="C00000"/>
                </a:solidFill>
                <a:latin typeface="隶书" pitchFamily="49" charset="-122"/>
                <a:ea typeface="隶书" pitchFamily="49" charset="-122"/>
              </a:rPr>
              <a:t>排风量计算：</a:t>
            </a:r>
            <a:endParaRPr lang="en-US" altLang="zh-CN" sz="2400" b="1"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b="1"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b="1"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b="1"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b="1" dirty="0">
              <a:latin typeface="+mn-lt"/>
              <a:ea typeface="+mn-ea"/>
            </a:endParaRPr>
          </a:p>
          <a:p>
            <a:pPr marL="180975" algn="just" fontAlgn="auto">
              <a:lnSpc>
                <a:spcPts val="2800"/>
              </a:lnSpc>
              <a:spcBef>
                <a:spcPts val="1800"/>
              </a:spcBef>
              <a:spcAft>
                <a:spcPts val="0"/>
              </a:spcAft>
              <a:defRPr/>
            </a:pPr>
            <a:endParaRPr lang="en-US" altLang="zh-CN" sz="2400" b="1" kern="0"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2362200" y="1905000"/>
            <a:ext cx="6172200" cy="450850"/>
          </a:xfrm>
          <a:prstGeom prst="rect">
            <a:avLst/>
          </a:prstGeom>
        </p:spPr>
        <p:txBody>
          <a:bodyPr>
            <a:spAutoFit/>
          </a:bodyPr>
          <a:lstStyle/>
          <a:p>
            <a:pPr marL="180975" algn="just"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 又称通风柜，密闭罩的一种</a:t>
            </a:r>
            <a:endParaRPr lang="en-US" altLang="zh-CN" sz="2200" b="1" kern="0" dirty="0">
              <a:solidFill>
                <a:srgbClr val="002060"/>
              </a:solidFill>
              <a:latin typeface="黑体" panose="02010609060101010101" pitchFamily="49" charset="-122"/>
              <a:ea typeface="黑体" panose="02010609060101010101" pitchFamily="49" charset="-122"/>
            </a:endParaRPr>
          </a:p>
        </p:txBody>
      </p:sp>
      <p:cxnSp>
        <p:nvCxnSpPr>
          <p:cNvPr id="8" name="直接连接符 7"/>
          <p:cNvCxnSpPr/>
          <p:nvPr/>
        </p:nvCxnSpPr>
        <p:spPr>
          <a:xfrm>
            <a:off x="2438400" y="2362200"/>
            <a:ext cx="6096000" cy="1588"/>
          </a:xfrm>
          <a:prstGeom prst="line">
            <a:avLst/>
          </a:prstGeom>
          <a:ln w="19050">
            <a:solidFill>
              <a:schemeClr val="accent5">
                <a:lumMod val="90000"/>
              </a:schemeClr>
            </a:solidFill>
          </a:ln>
        </p:spPr>
        <p:style>
          <a:lnRef idx="1">
            <a:schemeClr val="accent1"/>
          </a:lnRef>
          <a:fillRef idx="0">
            <a:schemeClr val="accent1"/>
          </a:fillRef>
          <a:effectRef idx="0">
            <a:schemeClr val="accent1"/>
          </a:effectRef>
          <a:fontRef idx="minor">
            <a:schemeClr val="tx1"/>
          </a:fontRef>
        </p:style>
      </p:cxnSp>
      <p:graphicFrame>
        <p:nvGraphicFramePr>
          <p:cNvPr id="4105" name="Object 9"/>
          <p:cNvGraphicFramePr>
            <a:graphicFrameLocks noChangeAspect="1"/>
          </p:cNvGraphicFramePr>
          <p:nvPr/>
        </p:nvGraphicFramePr>
        <p:xfrm>
          <a:off x="825500" y="3657600"/>
          <a:ext cx="1647825" cy="522288"/>
        </p:xfrm>
        <a:graphic>
          <a:graphicData uri="http://schemas.openxmlformats.org/presentationml/2006/ole">
            <mc:AlternateContent xmlns:mc="http://schemas.openxmlformats.org/markup-compatibility/2006">
              <mc:Choice xmlns:v="urn:schemas-microsoft-com:vml" Requires="v">
                <p:oleObj spid="_x0000_s4107" name="公式" r:id="rId6" imgW="660400" imgH="203200" progId="Equation.3">
                  <p:embed/>
                </p:oleObj>
              </mc:Choice>
              <mc:Fallback>
                <p:oleObj name="公式" r:id="rId6" imgW="660400" imgH="203200" progId="Equation.3">
                  <p:embed/>
                  <p:pic>
                    <p:nvPicPr>
                      <p:cNvPr id="0"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25500" y="3657600"/>
                        <a:ext cx="1647825" cy="5222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 name="矩形 9"/>
          <p:cNvSpPr>
            <a:spLocks noChangeArrowheads="1"/>
          </p:cNvSpPr>
          <p:nvPr/>
        </p:nvSpPr>
        <p:spPr bwMode="auto">
          <a:xfrm>
            <a:off x="457200" y="4191000"/>
            <a:ext cx="4876800" cy="2239963"/>
          </a:xfrm>
          <a:prstGeom prst="rect">
            <a:avLst/>
          </a:prstGeom>
          <a:noFill/>
          <a:ln w="9525">
            <a:noFill/>
            <a:miter lim="800000"/>
          </a:ln>
        </p:spPr>
        <p:txBody>
          <a:bodyPr>
            <a:spAutoFit/>
          </a:bodyPr>
          <a:lstStyle/>
          <a:p>
            <a:pPr fontAlgn="auto">
              <a:lnSpc>
                <a:spcPct val="90000"/>
              </a:lnSpc>
              <a:spcBef>
                <a:spcPts val="0"/>
              </a:spcBef>
              <a:spcAft>
                <a:spcPts val="0"/>
              </a:spcAft>
              <a:buClr>
                <a:schemeClr val="tx1"/>
              </a:buClr>
              <a:buFont typeface="Wingdings" panose="05000000000000000000" pitchFamily="2" charset="2"/>
              <a:buNone/>
              <a:defRPr/>
            </a:pPr>
            <a:r>
              <a:rPr lang="zh-CN" altLang="en-US" b="1" dirty="0">
                <a:solidFill>
                  <a:srgbClr val="000099"/>
                </a:solidFill>
                <a:latin typeface="黑体" panose="02010609060101010101" pitchFamily="49" charset="-122"/>
                <a:ea typeface="黑体" panose="02010609060101010101" pitchFamily="49" charset="-122"/>
              </a:rPr>
              <a:t>式中：</a:t>
            </a:r>
            <a:endParaRPr lang="zh-CN" altLang="en-US" b="1" dirty="0">
              <a:solidFill>
                <a:srgbClr val="000099"/>
              </a:solidFill>
              <a:latin typeface="黑体" panose="02010609060101010101" pitchFamily="49" charset="-122"/>
              <a:ea typeface="黑体" panose="02010609060101010101" pitchFamily="49" charset="-122"/>
            </a:endParaRPr>
          </a:p>
          <a:p>
            <a:pPr fontAlgn="auto">
              <a:lnSpc>
                <a:spcPct val="90000"/>
              </a:lnSpc>
              <a:spcBef>
                <a:spcPts val="0"/>
              </a:spcBef>
              <a:spcAft>
                <a:spcPts val="0"/>
              </a:spcAft>
              <a:buClr>
                <a:schemeClr val="tx1"/>
              </a:buClr>
              <a:buFont typeface="Wingdings" panose="05000000000000000000" pitchFamily="2" charset="2"/>
              <a:buNone/>
              <a:defRPr/>
            </a:pPr>
            <a:r>
              <a:rPr lang="zh-CN" altLang="en-US" b="1" dirty="0">
                <a:solidFill>
                  <a:srgbClr val="000099"/>
                </a:solidFill>
                <a:latin typeface="黑体" panose="02010609060101010101" pitchFamily="49" charset="-122"/>
                <a:ea typeface="黑体" panose="02010609060101010101" pitchFamily="49" charset="-122"/>
              </a:rPr>
              <a:t> </a:t>
            </a:r>
            <a:r>
              <a:rPr lang="en-US" altLang="zh-CN" b="1" dirty="0">
                <a:solidFill>
                  <a:srgbClr val="000099"/>
                </a:solidFill>
                <a:latin typeface="黑体" panose="02010609060101010101" pitchFamily="49" charset="-122"/>
                <a:ea typeface="黑体" panose="02010609060101010101" pitchFamily="49" charset="-122"/>
              </a:rPr>
              <a:t>L — </a:t>
            </a:r>
            <a:r>
              <a:rPr lang="zh-CN" altLang="en-US" b="1" dirty="0">
                <a:solidFill>
                  <a:srgbClr val="000099"/>
                </a:solidFill>
                <a:latin typeface="黑体" panose="02010609060101010101" pitchFamily="49" charset="-122"/>
                <a:ea typeface="黑体" panose="02010609060101010101" pitchFamily="49" charset="-122"/>
              </a:rPr>
              <a:t>柜式排风罩的排气量，</a:t>
            </a:r>
            <a:r>
              <a:rPr lang="en-US" altLang="zh-CN" b="1" dirty="0">
                <a:solidFill>
                  <a:srgbClr val="000099"/>
                </a:solidFill>
                <a:latin typeface="黑体" panose="02010609060101010101" pitchFamily="49" charset="-122"/>
                <a:ea typeface="黑体" panose="02010609060101010101" pitchFamily="49" charset="-122"/>
              </a:rPr>
              <a:t>m</a:t>
            </a:r>
            <a:r>
              <a:rPr lang="en-US" altLang="zh-CN" b="1" baseline="30000" dirty="0">
                <a:solidFill>
                  <a:srgbClr val="000099"/>
                </a:solidFill>
                <a:latin typeface="黑体" panose="02010609060101010101" pitchFamily="49" charset="-122"/>
                <a:ea typeface="黑体" panose="02010609060101010101" pitchFamily="49" charset="-122"/>
              </a:rPr>
              <a:t>3</a:t>
            </a:r>
            <a:r>
              <a:rPr lang="en-US" altLang="zh-CN" b="1" dirty="0">
                <a:solidFill>
                  <a:srgbClr val="000099"/>
                </a:solidFill>
                <a:latin typeface="黑体" panose="02010609060101010101" pitchFamily="49" charset="-122"/>
                <a:ea typeface="黑体" panose="02010609060101010101" pitchFamily="49" charset="-122"/>
              </a:rPr>
              <a:t>/h</a:t>
            </a:r>
            <a:r>
              <a:rPr lang="zh-CN" altLang="en-US" b="1" dirty="0">
                <a:solidFill>
                  <a:srgbClr val="000099"/>
                </a:solidFill>
                <a:latin typeface="黑体" panose="02010609060101010101" pitchFamily="49" charset="-122"/>
                <a:ea typeface="黑体" panose="02010609060101010101" pitchFamily="49" charset="-122"/>
              </a:rPr>
              <a:t>；</a:t>
            </a:r>
            <a:endParaRPr lang="zh-CN" altLang="en-US" b="1" dirty="0">
              <a:solidFill>
                <a:srgbClr val="000099"/>
              </a:solidFill>
              <a:latin typeface="黑体" panose="02010609060101010101" pitchFamily="49" charset="-122"/>
              <a:ea typeface="黑体" panose="02010609060101010101" pitchFamily="49" charset="-122"/>
            </a:endParaRPr>
          </a:p>
          <a:p>
            <a:pPr fontAlgn="auto">
              <a:lnSpc>
                <a:spcPct val="90000"/>
              </a:lnSpc>
              <a:spcBef>
                <a:spcPts val="0"/>
              </a:spcBef>
              <a:spcAft>
                <a:spcPts val="0"/>
              </a:spcAft>
              <a:buClr>
                <a:schemeClr val="tx1"/>
              </a:buClr>
              <a:buFont typeface="Wingdings" panose="05000000000000000000" pitchFamily="2" charset="2"/>
              <a:buNone/>
              <a:defRPr/>
            </a:pPr>
            <a:r>
              <a:rPr lang="en-US" altLang="zh-CN" b="1" dirty="0">
                <a:solidFill>
                  <a:srgbClr val="000099"/>
                </a:solidFill>
                <a:latin typeface="黑体" panose="02010609060101010101" pitchFamily="49" charset="-122"/>
                <a:ea typeface="黑体" panose="02010609060101010101" pitchFamily="49" charset="-122"/>
              </a:rPr>
              <a:t> F — </a:t>
            </a:r>
            <a:r>
              <a:rPr lang="zh-CN" altLang="en-US" b="1" dirty="0">
                <a:solidFill>
                  <a:srgbClr val="000099"/>
                </a:solidFill>
                <a:latin typeface="黑体" panose="02010609060101010101" pitchFamily="49" charset="-122"/>
                <a:ea typeface="黑体" panose="02010609060101010101" pitchFamily="49" charset="-122"/>
              </a:rPr>
              <a:t>工作孔或缝隙处面积，</a:t>
            </a:r>
            <a:r>
              <a:rPr lang="en-US" altLang="zh-CN" b="1" dirty="0">
                <a:solidFill>
                  <a:srgbClr val="000099"/>
                </a:solidFill>
                <a:latin typeface="黑体" panose="02010609060101010101" pitchFamily="49" charset="-122"/>
                <a:ea typeface="黑体" panose="02010609060101010101" pitchFamily="49" charset="-122"/>
              </a:rPr>
              <a:t>m</a:t>
            </a:r>
            <a:r>
              <a:rPr lang="en-US" altLang="zh-CN" b="1" baseline="30000" dirty="0">
                <a:solidFill>
                  <a:srgbClr val="000099"/>
                </a:solidFill>
                <a:latin typeface="黑体" panose="02010609060101010101" pitchFamily="49" charset="-122"/>
                <a:ea typeface="黑体" panose="02010609060101010101" pitchFamily="49" charset="-122"/>
              </a:rPr>
              <a:t>2</a:t>
            </a:r>
            <a:r>
              <a:rPr lang="zh-CN" altLang="en-US" b="1" dirty="0">
                <a:solidFill>
                  <a:srgbClr val="000099"/>
                </a:solidFill>
                <a:latin typeface="黑体" panose="02010609060101010101" pitchFamily="49" charset="-122"/>
                <a:ea typeface="黑体" panose="02010609060101010101" pitchFamily="49" charset="-122"/>
              </a:rPr>
              <a:t>；</a:t>
            </a:r>
            <a:endParaRPr lang="zh-CN" altLang="en-US" b="1" dirty="0">
              <a:solidFill>
                <a:srgbClr val="000099"/>
              </a:solidFill>
              <a:latin typeface="黑体" panose="02010609060101010101" pitchFamily="49" charset="-122"/>
              <a:ea typeface="黑体" panose="02010609060101010101" pitchFamily="49" charset="-122"/>
            </a:endParaRPr>
          </a:p>
          <a:p>
            <a:pPr fontAlgn="auto">
              <a:lnSpc>
                <a:spcPct val="90000"/>
              </a:lnSpc>
              <a:spcBef>
                <a:spcPts val="0"/>
              </a:spcBef>
              <a:spcAft>
                <a:spcPts val="0"/>
              </a:spcAft>
              <a:buClr>
                <a:schemeClr val="tx1"/>
              </a:buClr>
              <a:buFont typeface="Wingdings" panose="05000000000000000000" pitchFamily="2" charset="2"/>
              <a:buNone/>
              <a:defRPr/>
            </a:pPr>
            <a:r>
              <a:rPr lang="en-US" altLang="zh-CN" b="1" dirty="0">
                <a:solidFill>
                  <a:srgbClr val="000099"/>
                </a:solidFill>
                <a:latin typeface="黑体" panose="02010609060101010101" pitchFamily="49" charset="-122"/>
                <a:ea typeface="黑体" panose="02010609060101010101" pitchFamily="49" charset="-122"/>
              </a:rPr>
              <a:t> V — </a:t>
            </a:r>
            <a:r>
              <a:rPr lang="zh-CN" altLang="en-US" b="1" dirty="0">
                <a:solidFill>
                  <a:srgbClr val="000099"/>
                </a:solidFill>
                <a:latin typeface="黑体" panose="02010609060101010101" pitchFamily="49" charset="-122"/>
                <a:ea typeface="黑体" panose="02010609060101010101" pitchFamily="49" charset="-122"/>
              </a:rPr>
              <a:t>工作孔或缝隙处空气的吸入速度，</a:t>
            </a:r>
            <a:r>
              <a:rPr lang="en-US" altLang="zh-CN" b="1" dirty="0">
                <a:solidFill>
                  <a:srgbClr val="000099"/>
                </a:solidFill>
                <a:latin typeface="黑体" panose="02010609060101010101" pitchFamily="49" charset="-122"/>
                <a:ea typeface="黑体" panose="02010609060101010101" pitchFamily="49" charset="-122"/>
              </a:rPr>
              <a:t> m/s</a:t>
            </a:r>
            <a:r>
              <a:rPr lang="zh-CN" altLang="en-US" b="1" dirty="0">
                <a:solidFill>
                  <a:srgbClr val="000099"/>
                </a:solidFill>
                <a:latin typeface="黑体" panose="02010609060101010101" pitchFamily="49" charset="-122"/>
                <a:ea typeface="黑体" panose="02010609060101010101" pitchFamily="49" charset="-122"/>
              </a:rPr>
              <a:t>；</a:t>
            </a:r>
            <a:endParaRPr lang="en-US" altLang="zh-CN" b="1" dirty="0">
              <a:solidFill>
                <a:srgbClr val="000099"/>
              </a:solidFill>
              <a:latin typeface="黑体" panose="02010609060101010101" pitchFamily="49" charset="-122"/>
              <a:ea typeface="黑体" panose="02010609060101010101" pitchFamily="49" charset="-122"/>
            </a:endParaRPr>
          </a:p>
          <a:p>
            <a:pPr marL="542925" fontAlgn="auto">
              <a:lnSpc>
                <a:spcPct val="90000"/>
              </a:lnSpc>
              <a:spcBef>
                <a:spcPts val="600"/>
              </a:spcBef>
              <a:spcAft>
                <a:spcPts val="0"/>
              </a:spcAft>
              <a:buClr>
                <a:schemeClr val="tx1"/>
              </a:buClr>
              <a:buFont typeface="Wingdings" panose="05000000000000000000" pitchFamily="2" charset="2"/>
              <a:buNone/>
              <a:defRPr/>
            </a:pPr>
            <a:r>
              <a:rPr lang="zh-CN" altLang="en-US" b="1" dirty="0">
                <a:solidFill>
                  <a:srgbClr val="000099"/>
                </a:solidFill>
                <a:latin typeface="黑体" panose="02010609060101010101" pitchFamily="49" charset="-122"/>
                <a:ea typeface="黑体" panose="02010609060101010101" pitchFamily="49" charset="-122"/>
              </a:rPr>
              <a:t>（工作孔的空气速度</a:t>
            </a:r>
            <a:r>
              <a:rPr lang="en-US" altLang="zh-CN" b="1" dirty="0">
                <a:solidFill>
                  <a:srgbClr val="000099"/>
                </a:solidFill>
                <a:latin typeface="黑体" panose="02010609060101010101" pitchFamily="49" charset="-122"/>
                <a:ea typeface="黑体" panose="02010609060101010101" pitchFamily="49" charset="-122"/>
              </a:rPr>
              <a:t>V</a:t>
            </a:r>
            <a:r>
              <a:rPr lang="zh-CN" altLang="en-US" b="1" dirty="0">
                <a:solidFill>
                  <a:srgbClr val="000099"/>
                </a:solidFill>
                <a:latin typeface="黑体" panose="02010609060101010101" pitchFamily="49" charset="-122"/>
                <a:ea typeface="黑体" panose="02010609060101010101" pitchFamily="49" charset="-122"/>
              </a:rPr>
              <a:t>根据工艺操作特点和有害物毒性大小确定，一般取</a:t>
            </a:r>
            <a:r>
              <a:rPr lang="en-US" altLang="zh-CN" b="1" dirty="0">
                <a:solidFill>
                  <a:srgbClr val="000099"/>
                </a:solidFill>
                <a:latin typeface="黑体" panose="02010609060101010101" pitchFamily="49" charset="-122"/>
                <a:ea typeface="黑体" panose="02010609060101010101" pitchFamily="49" charset="-122"/>
              </a:rPr>
              <a:t>0.7</a:t>
            </a:r>
            <a:r>
              <a:rPr lang="zh-CN" altLang="en-US" b="1" dirty="0">
                <a:solidFill>
                  <a:srgbClr val="000099"/>
                </a:solidFill>
                <a:latin typeface="黑体" panose="02010609060101010101" pitchFamily="49" charset="-122"/>
                <a:ea typeface="黑体" panose="02010609060101010101" pitchFamily="49" charset="-122"/>
              </a:rPr>
              <a:t>～</a:t>
            </a:r>
            <a:r>
              <a:rPr lang="en-US" altLang="zh-CN" b="1" dirty="0">
                <a:solidFill>
                  <a:srgbClr val="000099"/>
                </a:solidFill>
                <a:latin typeface="黑体" panose="02010609060101010101" pitchFamily="49" charset="-122"/>
                <a:ea typeface="黑体" panose="02010609060101010101" pitchFamily="49" charset="-122"/>
              </a:rPr>
              <a:t>1.5m/s</a:t>
            </a:r>
            <a:r>
              <a:rPr lang="zh-CN" altLang="en-US" b="1" dirty="0">
                <a:solidFill>
                  <a:srgbClr val="000099"/>
                </a:solidFill>
                <a:latin typeface="黑体" panose="02010609060101010101" pitchFamily="49" charset="-122"/>
                <a:ea typeface="黑体" panose="02010609060101010101" pitchFamily="49" charset="-122"/>
              </a:rPr>
              <a:t>。）</a:t>
            </a:r>
            <a:endParaRPr lang="en-US" altLang="zh-CN" b="1" dirty="0">
              <a:solidFill>
                <a:srgbClr val="000099"/>
              </a:solidFill>
              <a:latin typeface="黑体" panose="02010609060101010101" pitchFamily="49" charset="-122"/>
              <a:ea typeface="黑体" panose="02010609060101010101" pitchFamily="49" charset="-122"/>
            </a:endParaRPr>
          </a:p>
          <a:p>
            <a:pPr fontAlgn="auto">
              <a:lnSpc>
                <a:spcPct val="90000"/>
              </a:lnSpc>
              <a:spcBef>
                <a:spcPts val="600"/>
              </a:spcBef>
              <a:spcAft>
                <a:spcPts val="0"/>
              </a:spcAft>
              <a:buClr>
                <a:schemeClr val="tx1"/>
              </a:buClr>
              <a:buFont typeface="Wingdings" panose="05000000000000000000" pitchFamily="2" charset="2"/>
              <a:buNone/>
              <a:defRPr/>
            </a:pPr>
            <a:r>
              <a:rPr lang="en-US" altLang="zh-CN" b="1" dirty="0">
                <a:solidFill>
                  <a:srgbClr val="000099"/>
                </a:solidFill>
                <a:latin typeface="黑体" panose="02010609060101010101" pitchFamily="49" charset="-122"/>
                <a:ea typeface="黑体" panose="02010609060101010101" pitchFamily="49" charset="-122"/>
              </a:rPr>
              <a:t> β — </a:t>
            </a:r>
            <a:r>
              <a:rPr lang="zh-CN" altLang="en-US" b="1" dirty="0">
                <a:solidFill>
                  <a:srgbClr val="000099"/>
                </a:solidFill>
                <a:latin typeface="黑体" panose="02010609060101010101" pitchFamily="49" charset="-122"/>
                <a:ea typeface="黑体" panose="02010609060101010101" pitchFamily="49" charset="-122"/>
              </a:rPr>
              <a:t>安全系数，一般取</a:t>
            </a:r>
            <a:r>
              <a:rPr lang="en-US" altLang="zh-CN" b="1" dirty="0">
                <a:solidFill>
                  <a:srgbClr val="000099"/>
                </a:solidFill>
                <a:latin typeface="黑体" panose="02010609060101010101" pitchFamily="49" charset="-122"/>
                <a:ea typeface="黑体" panose="02010609060101010101" pitchFamily="49" charset="-122"/>
              </a:rPr>
              <a:t>β =1.05 </a:t>
            </a:r>
            <a:r>
              <a:rPr lang="zh-CN" altLang="en-US" b="1" dirty="0">
                <a:solidFill>
                  <a:srgbClr val="000099"/>
                </a:solidFill>
                <a:latin typeface="黑体" panose="02010609060101010101" pitchFamily="49" charset="-122"/>
                <a:ea typeface="黑体" panose="02010609060101010101" pitchFamily="49" charset="-122"/>
              </a:rPr>
              <a:t>～ </a:t>
            </a:r>
            <a:r>
              <a:rPr lang="en-US" altLang="zh-CN" b="1" dirty="0">
                <a:solidFill>
                  <a:srgbClr val="000099"/>
                </a:solidFill>
                <a:latin typeface="黑体" panose="02010609060101010101" pitchFamily="49" charset="-122"/>
                <a:ea typeface="黑体" panose="02010609060101010101" pitchFamily="49" charset="-122"/>
              </a:rPr>
              <a:t>1.1</a:t>
            </a:r>
            <a:r>
              <a:rPr lang="zh-CN" altLang="en-US" b="1" dirty="0">
                <a:solidFill>
                  <a:srgbClr val="000099"/>
                </a:solidFill>
                <a:latin typeface="黑体" panose="02010609060101010101" pitchFamily="49" charset="-122"/>
                <a:ea typeface="黑体" panose="02010609060101010101" pitchFamily="49" charset="-122"/>
              </a:rPr>
              <a:t>。</a:t>
            </a:r>
            <a:endParaRPr lang="zh-CN" altLang="en-US" b="1" dirty="0">
              <a:solidFill>
                <a:srgbClr val="000099"/>
              </a:solidFill>
              <a:latin typeface="黑体" panose="02010609060101010101" pitchFamily="49" charset="-122"/>
              <a:ea typeface="黑体" panose="02010609060101010101" pitchFamily="49" charset="-122"/>
            </a:endParaRPr>
          </a:p>
        </p:txBody>
      </p:sp>
      <p:pic>
        <p:nvPicPr>
          <p:cNvPr id="4111" name="图片 10" descr="20110523549.jpg"/>
          <p:cNvPicPr>
            <a:picLocks noChangeAspect="1"/>
          </p:cNvPicPr>
          <p:nvPr/>
        </p:nvPicPr>
        <p:blipFill>
          <a:blip r:embed="rId8"/>
          <a:srcRect/>
          <a:stretch>
            <a:fillRect/>
          </a:stretch>
        </p:blipFill>
        <p:spPr bwMode="auto">
          <a:xfrm>
            <a:off x="5334000" y="3124200"/>
            <a:ext cx="3810000" cy="2857500"/>
          </a:xfrm>
          <a:prstGeom prst="rect">
            <a:avLst/>
          </a:prstGeom>
          <a:noFill/>
          <a:ln w="9525">
            <a:noFill/>
            <a:miter lim="800000"/>
            <a:headEnd/>
            <a:tailEnd/>
          </a:ln>
        </p:spPr>
      </p:pic>
      <p:sp>
        <p:nvSpPr>
          <p:cNvPr id="4112"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7" name="Picture 3"/>
          <p:cNvPicPr>
            <a:picLocks noChangeAspect="1" noChangeArrowheads="1"/>
          </p:cNvPicPr>
          <p:nvPr/>
        </p:nvPicPr>
        <p:blipFill>
          <a:blip r:embed="rId1"/>
          <a:srcRect t="28889" b="11111"/>
          <a:stretch>
            <a:fillRect/>
          </a:stretch>
        </p:blipFill>
        <p:spPr bwMode="auto">
          <a:xfrm>
            <a:off x="0" y="1981200"/>
            <a:ext cx="9144000" cy="4114800"/>
          </a:xfrm>
          <a:prstGeom prst="rect">
            <a:avLst/>
          </a:prstGeom>
          <a:noFill/>
          <a:ln w="9525">
            <a:noFill/>
            <a:miter lim="800000"/>
            <a:headEnd/>
            <a:tailEnd/>
          </a:ln>
        </p:spPr>
      </p:pic>
      <p:sp>
        <p:nvSpPr>
          <p:cNvPr id="2" name="TextBox 1"/>
          <p:cNvSpPr txBox="1"/>
          <p:nvPr/>
        </p:nvSpPr>
        <p:spPr>
          <a:xfrm>
            <a:off x="152400" y="2247900"/>
            <a:ext cx="1290638" cy="2187575"/>
          </a:xfrm>
          <a:prstGeom prst="rect">
            <a:avLst/>
          </a:prstGeom>
          <a:noFill/>
        </p:spPr>
        <p:txBody>
          <a:bodyPr wrap="none" lIns="0" tIns="0" rIns="0">
            <a:spAutoFit/>
          </a:bodyPr>
          <a:lstStyle/>
          <a:p>
            <a:pPr fontAlgn="auto">
              <a:lnSpc>
                <a:spcPts val="2000"/>
              </a:lnSpc>
              <a:spcBef>
                <a:spcPts val="0"/>
              </a:spcBef>
              <a:spcAft>
                <a:spcPts val="0"/>
              </a:spcAft>
              <a:tabLst>
                <a:tab pos="127000" algn="l"/>
                <a:tab pos="1524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企业存在</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tabLst>
                <a:tab pos="127000" algn="l"/>
                <a:tab pos="1524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危害因素</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700"/>
              </a:lnSpc>
              <a:spcBef>
                <a:spcPts val="0"/>
              </a:spcBef>
              <a:spcAft>
                <a:spcPts val="0"/>
              </a:spcAft>
              <a:tabLst>
                <a:tab pos="127000" algn="l"/>
                <a:tab pos="1524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建设项目</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tabLst>
                <a:tab pos="127000" algn="l"/>
                <a:tab pos="1524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职业卫生</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tabLst>
                <a:tab pos="127000" algn="l"/>
                <a:tab pos="152400" algn="l"/>
              </a:tabLs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“三同时”</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3" name="TextBox 1"/>
          <p:cNvSpPr txBox="1"/>
          <p:nvPr/>
        </p:nvSpPr>
        <p:spPr>
          <a:xfrm>
            <a:off x="1981200" y="2247900"/>
            <a:ext cx="1290638" cy="2187575"/>
          </a:xfrm>
          <a:prstGeom prst="rect">
            <a:avLst/>
          </a:prstGeom>
          <a:noFill/>
        </p:spPr>
        <p:txBody>
          <a:bodyPr wrap="none" lIns="0" tIns="0" rIns="0">
            <a:spAutoFit/>
          </a:bodyPr>
          <a:lstStyle/>
          <a:p>
            <a:pPr fontAlgn="auto">
              <a:lnSpc>
                <a:spcPts val="2000"/>
              </a:lnSpc>
              <a:spcBef>
                <a:spcPts val="0"/>
              </a:spcBef>
              <a:spcAft>
                <a:spcPts val="0"/>
              </a:spcAft>
              <a:tabLst>
                <a:tab pos="1270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现场产生</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400"/>
              </a:lnSpc>
              <a:spcBef>
                <a:spcPts val="0"/>
              </a:spcBef>
              <a:spcAft>
                <a:spcPts val="0"/>
              </a:spcAft>
              <a:tabLst>
                <a:tab pos="1270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危害因素</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700"/>
              </a:lnSpc>
              <a:spcBef>
                <a:spcPts val="0"/>
              </a:spcBef>
              <a:spcAft>
                <a:spcPts val="0"/>
              </a:spcAft>
              <a:tabLst>
                <a:tab pos="1270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作业场所</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tabLst>
                <a:tab pos="127000" algn="l"/>
              </a:tabLs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检测、评价</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tabLst>
                <a:tab pos="127000" algn="l"/>
              </a:tabLs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与控制措施</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4" name="TextBox 1"/>
          <p:cNvSpPr txBox="1"/>
          <p:nvPr/>
        </p:nvSpPr>
        <p:spPr>
          <a:xfrm>
            <a:off x="3670300" y="2247900"/>
            <a:ext cx="1846263" cy="2187575"/>
          </a:xfrm>
          <a:prstGeom prst="rect">
            <a:avLst/>
          </a:prstGeom>
          <a:noFill/>
        </p:spPr>
        <p:txBody>
          <a:bodyPr wrap="none" lIns="0" tIns="0" rIns="0">
            <a:spAutoFit/>
          </a:bodyPr>
          <a:lstStyle/>
          <a:p>
            <a:pPr fontAlgn="auto">
              <a:lnSpc>
                <a:spcPts val="2000"/>
              </a:lnSpc>
              <a:spcBef>
                <a:spcPts val="0"/>
              </a:spcBef>
              <a:spcAft>
                <a:spcPts val="0"/>
              </a:spcAft>
              <a:tabLst>
                <a:tab pos="38100" algn="l"/>
                <a:tab pos="254000" algn="l"/>
                <a:tab pos="3429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员工接触</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tabLst>
                <a:tab pos="38100" algn="l"/>
                <a:tab pos="254000" algn="l"/>
                <a:tab pos="3429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危害因素</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700"/>
              </a:lnSpc>
              <a:spcBef>
                <a:spcPts val="0"/>
              </a:spcBef>
              <a:spcAft>
                <a:spcPts val="0"/>
              </a:spcAft>
              <a:tabLst>
                <a:tab pos="38100" algn="l"/>
                <a:tab pos="254000" algn="l"/>
                <a:tab pos="342900" algn="l"/>
              </a:tabLs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作业管理：作业</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500"/>
              </a:lnSpc>
              <a:spcBef>
                <a:spcPts val="0"/>
              </a:spcBef>
              <a:spcAft>
                <a:spcPts val="0"/>
              </a:spcAft>
              <a:tabLst>
                <a:tab pos="38100" algn="l"/>
                <a:tab pos="254000" algn="l"/>
                <a:tab pos="3429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标准</a:t>
            </a: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警示告知</a:t>
            </a: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a:t>
            </a:r>
            <a:endPar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endParaRPr>
          </a:p>
          <a:p>
            <a:pPr fontAlgn="auto">
              <a:lnSpc>
                <a:spcPts val="2200"/>
              </a:lnSpc>
              <a:spcBef>
                <a:spcPts val="0"/>
              </a:spcBef>
              <a:spcAft>
                <a:spcPts val="0"/>
              </a:spcAft>
              <a:tabLst>
                <a:tab pos="38100" algn="l"/>
                <a:tab pos="254000" algn="l"/>
                <a:tab pos="3429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个体防护等</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5" name="TextBox 1"/>
          <p:cNvSpPr txBox="1"/>
          <p:nvPr/>
        </p:nvSpPr>
        <p:spPr>
          <a:xfrm>
            <a:off x="5854700" y="2247900"/>
            <a:ext cx="1379538" cy="2174875"/>
          </a:xfrm>
          <a:prstGeom prst="rect">
            <a:avLst/>
          </a:prstGeom>
          <a:noFill/>
        </p:spPr>
        <p:txBody>
          <a:bodyPr wrap="none" lIns="0" tIns="0" rIns="0">
            <a:spAutoFit/>
          </a:bodyPr>
          <a:lstStyle/>
          <a:p>
            <a:pPr fontAlgn="auto">
              <a:lnSpc>
                <a:spcPts val="2000"/>
              </a:lnSpc>
              <a:spcBef>
                <a:spcPts val="0"/>
              </a:spcBef>
              <a:spcAft>
                <a:spcPts val="0"/>
              </a:spcAft>
              <a:tabLst>
                <a:tab pos="88900" algn="l"/>
              </a:tabLs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员工健康</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tabLst>
                <a:tab pos="88900" algn="l"/>
              </a:tabLs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接触反应</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700"/>
              </a:lnSpc>
              <a:spcBef>
                <a:spcPts val="0"/>
              </a:spcBef>
              <a:spcAft>
                <a:spcPts val="0"/>
              </a:spcAft>
              <a:tabLst>
                <a:tab pos="889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健康监护：</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tabLst>
                <a:tab pos="889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健康检查；</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tabLst>
                <a:tab pos="889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异常处置等</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6" name="TextBox 1"/>
          <p:cNvSpPr txBox="1"/>
          <p:nvPr/>
        </p:nvSpPr>
        <p:spPr>
          <a:xfrm>
            <a:off x="7696200" y="2235200"/>
            <a:ext cx="1290638" cy="1879600"/>
          </a:xfrm>
          <a:prstGeom prst="rect">
            <a:avLst/>
          </a:prstGeom>
          <a:noFill/>
        </p:spPr>
        <p:txBody>
          <a:bodyPr wrap="none" lIns="0" tIns="0" rIns="0">
            <a:spAutoFit/>
          </a:bodyPr>
          <a:lstStyle/>
          <a:p>
            <a:pPr fontAlgn="auto">
              <a:lnSpc>
                <a:spcPts val="2000"/>
              </a:lnSpc>
              <a:spcBef>
                <a:spcPts val="0"/>
              </a:spcBef>
              <a:spcAft>
                <a:spcPts val="0"/>
              </a:spcAft>
              <a:tabLst>
                <a:tab pos="266700" algn="l"/>
              </a:tabLs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健康受损</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tabLst>
                <a:tab pos="266700" algn="l"/>
              </a:tabLs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致职业病</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1000"/>
              </a:lnSpc>
              <a:spcBef>
                <a:spcPts val="0"/>
              </a:spcBef>
              <a:spcAft>
                <a:spcPts val="0"/>
              </a:spcAft>
              <a:defRPr/>
            </a:pPr>
            <a:endParaRPr lang="en-US" altLang="zh-CN" b="1" dirty="0">
              <a:latin typeface="黑体" panose="02010609060101010101" pitchFamily="49" charset="-122"/>
              <a:ea typeface="黑体" panose="02010609060101010101" pitchFamily="49" charset="-122"/>
            </a:endParaRPr>
          </a:p>
          <a:p>
            <a:pPr fontAlgn="auto">
              <a:lnSpc>
                <a:spcPts val="2700"/>
              </a:lnSpc>
              <a:spcBef>
                <a:spcPts val="0"/>
              </a:spcBef>
              <a:spcAft>
                <a:spcPts val="0"/>
              </a:spcAft>
              <a:tabLst>
                <a:tab pos="266700" algn="l"/>
              </a:tabLs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诊断、治疗</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300"/>
              </a:lnSpc>
              <a:spcBef>
                <a:spcPts val="0"/>
              </a:spcBef>
              <a:spcAft>
                <a:spcPts val="0"/>
              </a:spcAft>
              <a:tabLst>
                <a:tab pos="2667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与康复</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7" name="TextBox 1"/>
          <p:cNvSpPr txBox="1"/>
          <p:nvPr/>
        </p:nvSpPr>
        <p:spPr>
          <a:xfrm>
            <a:off x="927100" y="5143500"/>
            <a:ext cx="1936750" cy="904875"/>
          </a:xfrm>
          <a:prstGeom prst="rect">
            <a:avLst/>
          </a:prstGeom>
          <a:noFill/>
        </p:spPr>
        <p:txBody>
          <a:bodyPr wrap="none" lIns="0" tIns="0" rIns="0">
            <a:spAutoFit/>
          </a:bodyPr>
          <a:lstStyle/>
          <a:p>
            <a:pPr fontAlgn="auto">
              <a:lnSpc>
                <a:spcPts val="2000"/>
              </a:lnSpc>
              <a:spcBef>
                <a:spcPts val="0"/>
              </a:spcBef>
              <a:spcAft>
                <a:spcPts val="0"/>
              </a:spcAft>
              <a:tabLst>
                <a:tab pos="38100" algn="l"/>
                <a:tab pos="2921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管理体制：设置</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500"/>
              </a:lnSpc>
              <a:spcBef>
                <a:spcPts val="0"/>
              </a:spcBef>
              <a:spcAft>
                <a:spcPts val="0"/>
              </a:spcAft>
              <a:tabLst>
                <a:tab pos="38100" algn="l"/>
                <a:tab pos="292100" algn="l"/>
              </a:tabLs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机构与人员</a:t>
            </a: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建立</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200"/>
              </a:lnSpc>
              <a:spcBef>
                <a:spcPts val="0"/>
              </a:spcBef>
              <a:spcAft>
                <a:spcPts val="0"/>
              </a:spcAft>
              <a:tabLst>
                <a:tab pos="38100" algn="l"/>
                <a:tab pos="2921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管理制度等</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8" name="TextBox 1"/>
          <p:cNvSpPr txBox="1"/>
          <p:nvPr/>
        </p:nvSpPr>
        <p:spPr>
          <a:xfrm>
            <a:off x="6756400" y="5080000"/>
            <a:ext cx="1936750" cy="904875"/>
          </a:xfrm>
          <a:prstGeom prst="rect">
            <a:avLst/>
          </a:prstGeom>
          <a:noFill/>
        </p:spPr>
        <p:txBody>
          <a:bodyPr wrap="none" lIns="0" tIns="0" rIns="0">
            <a:spAutoFit/>
          </a:bodyPr>
          <a:lstStyle/>
          <a:p>
            <a:pPr fontAlgn="auto">
              <a:lnSpc>
                <a:spcPts val="2000"/>
              </a:lnSpc>
              <a:spcBef>
                <a:spcPts val="0"/>
              </a:spcBef>
              <a:spcAft>
                <a:spcPts val="0"/>
              </a:spcAft>
              <a:tabLst>
                <a:tab pos="50800" algn="l"/>
                <a:tab pos="1778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培训教育：专业</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500"/>
              </a:lnSpc>
              <a:spcBef>
                <a:spcPts val="0"/>
              </a:spcBef>
              <a:spcAft>
                <a:spcPts val="0"/>
              </a:spcAft>
              <a:tabLst>
                <a:tab pos="50800" algn="l"/>
                <a:tab pos="177800" algn="l"/>
              </a:tabLs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管理人员培训</a:t>
            </a:r>
            <a:r>
              <a:rPr lang="en-US" altLang="zh-CN" sz="2005" b="1" dirty="0">
                <a:solidFill>
                  <a:srgbClr val="000000"/>
                </a:solidFill>
                <a:latin typeface="黑体" panose="02010609060101010101" pitchFamily="49" charset="-122"/>
                <a:ea typeface="黑体" panose="02010609060101010101" pitchFamily="49" charset="-122"/>
                <a:cs typeface="Times New Roman" panose="02020603050405020304" pitchFamily="18" charset="0"/>
              </a:rPr>
              <a:t>;</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职</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200"/>
              </a:lnSpc>
              <a:spcBef>
                <a:spcPts val="0"/>
              </a:spcBef>
              <a:spcAft>
                <a:spcPts val="0"/>
              </a:spcAft>
              <a:tabLst>
                <a:tab pos="50800" algn="l"/>
                <a:tab pos="177800" algn="l"/>
              </a:tabLst>
              <a:defRPr/>
            </a:pPr>
            <a:r>
              <a:rPr lang="en-US" altLang="zh-CN" b="1" dirty="0">
                <a:latin typeface="黑体" panose="02010609060101010101" pitchFamily="49" charset="-122"/>
                <a:ea typeface="黑体" panose="02010609060101010101" pitchFamily="49" charset="-122"/>
              </a:rPr>
              <a:t>		</a:t>
            </a: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工岗前培训等</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24585" name="TextBox 1"/>
          <p:cNvSpPr txBox="1">
            <a:spLocks noChangeArrowheads="1"/>
          </p:cNvSpPr>
          <p:nvPr/>
        </p:nvSpPr>
        <p:spPr bwMode="auto">
          <a:xfrm>
            <a:off x="381000" y="990600"/>
            <a:ext cx="6202363" cy="866775"/>
          </a:xfrm>
          <a:prstGeom prst="rect">
            <a:avLst/>
          </a:prstGeom>
          <a:noFill/>
          <a:ln w="9525">
            <a:noFill/>
            <a:miter lim="800000"/>
          </a:ln>
        </p:spPr>
        <p:txBody>
          <a:bodyPr wrap="none" lIns="0" tIns="0" rIns="0">
            <a:spAutoFit/>
          </a:bodyPr>
          <a:lstStyle/>
          <a:p>
            <a:pPr>
              <a:lnSpc>
                <a:spcPts val="1000"/>
              </a:lnSpc>
            </a:pPr>
            <a:endParaRPr lang="en-US" altLang="zh-CN" b="1">
              <a:latin typeface="黑体" panose="02010609060101010101" pitchFamily="49" charset="-122"/>
              <a:ea typeface="黑体" panose="02010609060101010101" pitchFamily="49" charset="-122"/>
            </a:endParaRPr>
          </a:p>
          <a:p>
            <a:pPr>
              <a:lnSpc>
                <a:spcPts val="2700"/>
              </a:lnSpc>
            </a:pPr>
            <a:r>
              <a:rPr lang="en-US" altLang="zh-CN" b="1">
                <a:latin typeface="黑体" panose="02010609060101010101" pitchFamily="49" charset="-122"/>
                <a:ea typeface="黑体" panose="02010609060101010101" pitchFamily="49" charset="-122"/>
              </a:rPr>
              <a:t>	</a:t>
            </a:r>
            <a:r>
              <a:rPr lang="en-US" altLang="zh-CN" sz="2400" b="1">
                <a:solidFill>
                  <a:srgbClr val="003399"/>
                </a:solidFill>
                <a:latin typeface="黑体" panose="02010609060101010101" pitchFamily="49" charset="-122"/>
                <a:ea typeface="黑体" panose="02010609060101010101" pitchFamily="49" charset="-122"/>
              </a:rPr>
              <a:t>（二）职业病防护设施的意义与范围</a:t>
            </a:r>
            <a:endParaRPr lang="en-US" altLang="zh-CN" sz="2400" b="1">
              <a:solidFill>
                <a:srgbClr val="003399"/>
              </a:solidFill>
              <a:latin typeface="黑体" panose="02010609060101010101" pitchFamily="49" charset="-122"/>
              <a:ea typeface="黑体" panose="02010609060101010101" pitchFamily="49" charset="-122"/>
            </a:endParaRPr>
          </a:p>
          <a:p>
            <a:pPr>
              <a:lnSpc>
                <a:spcPts val="2700"/>
              </a:lnSpc>
            </a:pPr>
            <a:r>
              <a:rPr lang="zh-CN" altLang="en-US" sz="2400" b="1">
                <a:solidFill>
                  <a:srgbClr val="003399"/>
                </a:solidFill>
                <a:latin typeface="黑体" panose="02010609060101010101" pitchFamily="49" charset="-122"/>
                <a:ea typeface="黑体" panose="02010609060101010101" pitchFamily="49" charset="-122"/>
              </a:rPr>
              <a:t>                  职业病危害三级预防措施</a:t>
            </a:r>
            <a:endParaRPr lang="en-US" altLang="zh-CN" sz="2400" b="1">
              <a:solidFill>
                <a:srgbClr val="003399"/>
              </a:solidFill>
              <a:latin typeface="黑体" panose="02010609060101010101" pitchFamily="49" charset="-122"/>
              <a:ea typeface="黑体" panose="02010609060101010101" pitchFamily="49" charset="-122"/>
            </a:endParaRPr>
          </a:p>
        </p:txBody>
      </p:sp>
      <p:sp>
        <p:nvSpPr>
          <p:cNvPr id="12" name="Rectangle 2"/>
          <p:cNvSpPr txBox="1">
            <a:spLocks noChangeArrowheads="1"/>
          </p:cNvSpPr>
          <p:nvPr/>
        </p:nvSpPr>
        <p:spPr>
          <a:xfrm>
            <a:off x="609600" y="228600"/>
            <a:ext cx="8229600" cy="685800"/>
          </a:xfrm>
          <a:prstGeom prst="rect">
            <a:avLst/>
          </a:prstGeom>
          <a:solidFill>
            <a:srgbClr val="00863D"/>
          </a:solidFill>
        </p:spPr>
        <p:txBody>
          <a:bodyPr anchor="ctr">
            <a:normAutofit fontScale="92500"/>
          </a:bodyPr>
          <a:lstStyle/>
          <a:p>
            <a:pPr algn="ctr" fontAlgn="auto">
              <a:spcAft>
                <a:spcPts val="0"/>
              </a:spcAft>
              <a:defRPr/>
            </a:pPr>
            <a:r>
              <a:rPr lang="zh-CN" altLang="en-US" sz="3600" b="1" dirty="0">
                <a:solidFill>
                  <a:schemeClr val="bg1">
                    <a:lumMod val="95000"/>
                  </a:schemeClr>
                </a:solidFill>
                <a:latin typeface="黑体" panose="02010609060101010101" pitchFamily="49" charset="-122"/>
                <a:ea typeface="黑体" panose="02010609060101010101" pitchFamily="49" charset="-122"/>
                <a:cs typeface="+mj-cs"/>
              </a:rPr>
              <a:t>一、职业病防护设施定义及相关法规要求</a:t>
            </a:r>
            <a:endParaRPr lang="en-US" altLang="zh-CN" sz="36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5">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latin typeface="+mn-lt"/>
                <a:ea typeface="+mn-ea"/>
              </a:rPr>
              <a:t>                   </a:t>
            </a:r>
            <a:endParaRPr lang="en-US" altLang="zh-CN" sz="2600" b="1"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2362200" y="1905000"/>
            <a:ext cx="6172200" cy="450850"/>
          </a:xfrm>
          <a:prstGeom prst="rect">
            <a:avLst/>
          </a:prstGeom>
        </p:spPr>
        <p:txBody>
          <a:bodyPr>
            <a:spAutoFit/>
          </a:bodyPr>
          <a:lstStyle/>
          <a:p>
            <a:pPr marL="180975" algn="just"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 又称通风柜，密闭罩的一种</a:t>
            </a:r>
            <a:endParaRPr lang="en-US" altLang="zh-CN" sz="2200" b="1" kern="0" dirty="0">
              <a:solidFill>
                <a:srgbClr val="002060"/>
              </a:solidFill>
              <a:latin typeface="黑体" panose="02010609060101010101" pitchFamily="49" charset="-122"/>
              <a:ea typeface="黑体" panose="02010609060101010101" pitchFamily="49" charset="-122"/>
            </a:endParaRPr>
          </a:p>
        </p:txBody>
      </p:sp>
      <p:cxnSp>
        <p:nvCxnSpPr>
          <p:cNvPr id="8" name="直接连接符 7"/>
          <p:cNvCxnSpPr/>
          <p:nvPr/>
        </p:nvCxnSpPr>
        <p:spPr>
          <a:xfrm>
            <a:off x="2438400" y="2362200"/>
            <a:ext cx="6096000" cy="1588"/>
          </a:xfrm>
          <a:prstGeom prst="line">
            <a:avLst/>
          </a:prstGeom>
          <a:ln w="19050">
            <a:solidFill>
              <a:schemeClr val="accent5">
                <a:lumMod val="90000"/>
              </a:schemeClr>
            </a:solidFill>
          </a:ln>
        </p:spPr>
        <p:style>
          <a:lnRef idx="1">
            <a:schemeClr val="accent1"/>
          </a:lnRef>
          <a:fillRef idx="0">
            <a:schemeClr val="accent1"/>
          </a:fillRef>
          <a:effectRef idx="0">
            <a:schemeClr val="accent1"/>
          </a:effectRef>
          <a:fontRef idx="minor">
            <a:schemeClr val="tx1"/>
          </a:fontRef>
        </p:style>
      </p:cxnSp>
      <p:sp>
        <p:nvSpPr>
          <p:cNvPr id="110597"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pic>
        <p:nvPicPr>
          <p:cNvPr id="110598" name="Picture 4" descr="F:\数码照片\华为B199\20150601\IMG_20150213_153637.jpg"/>
          <p:cNvPicPr>
            <a:picLocks noChangeAspect="1" noChangeArrowheads="1"/>
          </p:cNvPicPr>
          <p:nvPr/>
        </p:nvPicPr>
        <p:blipFill>
          <a:blip r:embed="rId6"/>
          <a:srcRect/>
          <a:stretch>
            <a:fillRect/>
          </a:stretch>
        </p:blipFill>
        <p:spPr bwMode="auto">
          <a:xfrm>
            <a:off x="533400" y="3160713"/>
            <a:ext cx="4267200" cy="3163887"/>
          </a:xfrm>
          <a:prstGeom prst="rect">
            <a:avLst/>
          </a:prstGeom>
          <a:noFill/>
          <a:ln w="9525">
            <a:noFill/>
            <a:miter lim="800000"/>
            <a:headEnd/>
            <a:tailEnd/>
          </a:ln>
        </p:spPr>
      </p:pic>
      <p:pic>
        <p:nvPicPr>
          <p:cNvPr id="110599" name="Picture 5" descr="F:\数码照片\华为B199\20150601\IMG_20150512_101207.jpg"/>
          <p:cNvPicPr>
            <a:picLocks noChangeAspect="1" noChangeArrowheads="1"/>
          </p:cNvPicPr>
          <p:nvPr/>
        </p:nvPicPr>
        <p:blipFill>
          <a:blip r:embed="rId7"/>
          <a:srcRect/>
          <a:stretch>
            <a:fillRect/>
          </a:stretch>
        </p:blipFill>
        <p:spPr bwMode="auto">
          <a:xfrm>
            <a:off x="5638800" y="2438400"/>
            <a:ext cx="2933700" cy="3956050"/>
          </a:xfrm>
          <a:prstGeom prst="rect">
            <a:avLst/>
          </a:prstGeom>
          <a:noFill/>
          <a:ln w="9525">
            <a:noFill/>
            <a:miter lim="800000"/>
            <a:headEnd/>
            <a:tailEnd/>
          </a:ln>
        </p:spPr>
      </p:pic>
      <p:sp>
        <p:nvSpPr>
          <p:cNvPr id="13" name="矩形 12"/>
          <p:cNvSpPr/>
          <p:nvPr/>
        </p:nvSpPr>
        <p:spPr>
          <a:xfrm>
            <a:off x="838200" y="2438400"/>
            <a:ext cx="4513263" cy="579438"/>
          </a:xfrm>
          <a:prstGeom prst="rect">
            <a:avLst/>
          </a:prstGeom>
        </p:spPr>
        <p:txBody>
          <a:bodyPr wrap="none">
            <a:spAutoFit/>
          </a:bodyPr>
          <a:lstStyle/>
          <a:p>
            <a:pPr marL="180975" indent="-180975" algn="just" fontAlgn="auto">
              <a:lnSpc>
                <a:spcPts val="3800"/>
              </a:lnSpc>
              <a:spcBef>
                <a:spcPts val="1800"/>
              </a:spcBef>
              <a:spcAft>
                <a:spcPts val="0"/>
              </a:spcAft>
              <a:defRPr/>
            </a:pPr>
            <a:r>
              <a:rPr lang="zh-CN" altLang="en-US" sz="2800" b="1" kern="0" dirty="0">
                <a:solidFill>
                  <a:srgbClr val="C00000"/>
                </a:solidFill>
                <a:latin typeface="隶书" pitchFamily="49" charset="-122"/>
                <a:ea typeface="隶书" pitchFamily="49" charset="-122"/>
              </a:rPr>
              <a:t>局部排风</a:t>
            </a:r>
            <a:r>
              <a:rPr lang="en-US" altLang="zh-CN" sz="2800" b="1" kern="0" dirty="0">
                <a:solidFill>
                  <a:srgbClr val="C00000"/>
                </a:solidFill>
                <a:latin typeface="隶书" pitchFamily="49" charset="-122"/>
                <a:ea typeface="隶书" pitchFamily="49" charset="-122"/>
              </a:rPr>
              <a:t>——</a:t>
            </a:r>
            <a:r>
              <a:rPr lang="zh-CN" altLang="en-US" sz="2800" b="1" kern="0" dirty="0">
                <a:solidFill>
                  <a:srgbClr val="C00000"/>
                </a:solidFill>
                <a:latin typeface="隶书" pitchFamily="49" charset="-122"/>
                <a:ea typeface="隶书" pitchFamily="49" charset="-122"/>
              </a:rPr>
              <a:t>实验室通风柜</a:t>
            </a:r>
            <a:endParaRPr lang="en-US" altLang="zh-CN" sz="2800" b="1" kern="0" dirty="0">
              <a:solidFill>
                <a:srgbClr val="C00000"/>
              </a:solidFill>
              <a:latin typeface="+mn-ea"/>
              <a:ea typeface="+mn-ea"/>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219200"/>
            <a:ext cx="8229600" cy="4648200"/>
          </a:xfrm>
          <a:prstGeom prst="rect">
            <a:avLst/>
          </a:prstGeom>
          <a:noFill/>
          <a:ln w="9525">
            <a:solidFill>
              <a:schemeClr val="accent5">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latin typeface="+mn-lt"/>
                <a:ea typeface="+mn-ea"/>
              </a:rPr>
              <a:t>                   </a:t>
            </a:r>
            <a:endParaRPr lang="en-US" altLang="zh-CN" sz="2600" b="1"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p:txBody>
      </p:sp>
      <p:graphicFrame>
        <p:nvGraphicFramePr>
          <p:cNvPr id="5" name="图示 4"/>
          <p:cNvGraphicFramePr/>
          <p:nvPr/>
        </p:nvGraphicFramePr>
        <p:xfrm>
          <a:off x="609600" y="9144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2400300" y="1403350"/>
            <a:ext cx="6172200" cy="450850"/>
          </a:xfrm>
          <a:prstGeom prst="rect">
            <a:avLst/>
          </a:prstGeom>
        </p:spPr>
        <p:txBody>
          <a:bodyPr>
            <a:spAutoFit/>
          </a:bodyPr>
          <a:lstStyle/>
          <a:p>
            <a:pPr marL="180975" algn="just"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 又称通风柜，密闭罩的一种</a:t>
            </a:r>
            <a:endParaRPr lang="en-US" altLang="zh-CN" sz="2200" b="1" kern="0" dirty="0">
              <a:solidFill>
                <a:srgbClr val="002060"/>
              </a:solidFill>
              <a:latin typeface="黑体" panose="02010609060101010101" pitchFamily="49" charset="-122"/>
              <a:ea typeface="黑体" panose="02010609060101010101" pitchFamily="49" charset="-122"/>
            </a:endParaRPr>
          </a:p>
        </p:txBody>
      </p:sp>
      <p:cxnSp>
        <p:nvCxnSpPr>
          <p:cNvPr id="8" name="直接连接符 7"/>
          <p:cNvCxnSpPr/>
          <p:nvPr/>
        </p:nvCxnSpPr>
        <p:spPr>
          <a:xfrm>
            <a:off x="2438400" y="1752600"/>
            <a:ext cx="6096000" cy="1588"/>
          </a:xfrm>
          <a:prstGeom prst="line">
            <a:avLst/>
          </a:prstGeom>
          <a:ln w="19050">
            <a:solidFill>
              <a:schemeClr val="accent5">
                <a:lumMod val="90000"/>
              </a:schemeClr>
            </a:solidFill>
          </a:ln>
        </p:spPr>
        <p:style>
          <a:lnRef idx="1">
            <a:schemeClr val="accent1"/>
          </a:lnRef>
          <a:fillRef idx="0">
            <a:schemeClr val="accent1"/>
          </a:fillRef>
          <a:effectRef idx="0">
            <a:schemeClr val="accent1"/>
          </a:effectRef>
          <a:fontRef idx="minor">
            <a:schemeClr val="tx1"/>
          </a:fontRef>
        </p:style>
      </p:cxnSp>
      <p:sp>
        <p:nvSpPr>
          <p:cNvPr id="111621" name="Rectangle 2"/>
          <p:cNvSpPr>
            <a:spLocks noGrp="1" noChangeArrowheads="1"/>
          </p:cNvSpPr>
          <p:nvPr>
            <p:ph type="title"/>
          </p:nvPr>
        </p:nvSpPr>
        <p:spPr>
          <a:xfrm>
            <a:off x="1066800" y="76200"/>
            <a:ext cx="7467600" cy="762000"/>
          </a:xfrm>
        </p:spPr>
        <p:txBody>
          <a:bodyPr/>
          <a:lstStyle/>
          <a:p>
            <a:r>
              <a:rPr lang="zh-CN" altLang="en-US"/>
              <a:t>工业通风</a:t>
            </a:r>
            <a:r>
              <a:rPr lang="en-US" altLang="zh-CN"/>
              <a:t>——</a:t>
            </a:r>
            <a:r>
              <a:rPr lang="zh-CN" altLang="en-US"/>
              <a:t>局部通风</a:t>
            </a:r>
            <a:endParaRPr lang="zh-CN" altLang="en-US"/>
          </a:p>
        </p:txBody>
      </p:sp>
      <p:pic>
        <p:nvPicPr>
          <p:cNvPr id="111622" name="图片 1"/>
          <p:cNvPicPr>
            <a:picLocks noChangeAspect="1"/>
          </p:cNvPicPr>
          <p:nvPr/>
        </p:nvPicPr>
        <p:blipFill>
          <a:blip r:embed="rId6"/>
          <a:srcRect/>
          <a:stretch>
            <a:fillRect/>
          </a:stretch>
        </p:blipFill>
        <p:spPr bwMode="auto">
          <a:xfrm>
            <a:off x="1311275" y="1868488"/>
            <a:ext cx="6461125" cy="4792662"/>
          </a:xfrm>
          <a:prstGeom prst="rect">
            <a:avLst/>
          </a:prstGeom>
          <a:noFill/>
          <a:ln w="9525">
            <a:noFill/>
            <a:miter lim="800000"/>
            <a:headEnd/>
            <a:tailEnd/>
          </a:ln>
        </p:spPr>
      </p:pic>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219200"/>
            <a:ext cx="8229600" cy="5257800"/>
          </a:xfrm>
          <a:prstGeom prst="rect">
            <a:avLst/>
          </a:prstGeom>
          <a:noFill/>
          <a:ln w="9525">
            <a:solidFill>
              <a:schemeClr val="accent5">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latin typeface="+mn-lt"/>
                <a:ea typeface="+mn-ea"/>
              </a:rPr>
              <a:t>                   </a:t>
            </a:r>
            <a:endParaRPr lang="en-US" altLang="zh-CN" sz="2600" b="1"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p:txBody>
      </p:sp>
      <p:graphicFrame>
        <p:nvGraphicFramePr>
          <p:cNvPr id="5" name="图示 4"/>
          <p:cNvGraphicFramePr/>
          <p:nvPr/>
        </p:nvGraphicFramePr>
        <p:xfrm>
          <a:off x="609600" y="9144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2400300" y="1403350"/>
            <a:ext cx="6172200" cy="450850"/>
          </a:xfrm>
          <a:prstGeom prst="rect">
            <a:avLst/>
          </a:prstGeom>
        </p:spPr>
        <p:txBody>
          <a:bodyPr>
            <a:spAutoFit/>
          </a:bodyPr>
          <a:lstStyle/>
          <a:p>
            <a:pPr marL="180975" algn="just"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 又称通风柜，密闭罩的一种</a:t>
            </a:r>
            <a:endParaRPr lang="en-US" altLang="zh-CN" sz="2200" b="1" kern="0" dirty="0">
              <a:solidFill>
                <a:srgbClr val="002060"/>
              </a:solidFill>
              <a:latin typeface="黑体" panose="02010609060101010101" pitchFamily="49" charset="-122"/>
              <a:ea typeface="黑体" panose="02010609060101010101" pitchFamily="49" charset="-122"/>
            </a:endParaRPr>
          </a:p>
        </p:txBody>
      </p:sp>
      <p:cxnSp>
        <p:nvCxnSpPr>
          <p:cNvPr id="8" name="直接连接符 7"/>
          <p:cNvCxnSpPr/>
          <p:nvPr/>
        </p:nvCxnSpPr>
        <p:spPr>
          <a:xfrm>
            <a:off x="2438400" y="1752600"/>
            <a:ext cx="6096000" cy="1588"/>
          </a:xfrm>
          <a:prstGeom prst="line">
            <a:avLst/>
          </a:prstGeom>
          <a:ln w="19050">
            <a:solidFill>
              <a:schemeClr val="accent5">
                <a:lumMod val="90000"/>
              </a:schemeClr>
            </a:solidFill>
          </a:ln>
        </p:spPr>
        <p:style>
          <a:lnRef idx="1">
            <a:schemeClr val="accent1"/>
          </a:lnRef>
          <a:fillRef idx="0">
            <a:schemeClr val="accent1"/>
          </a:fillRef>
          <a:effectRef idx="0">
            <a:schemeClr val="accent1"/>
          </a:effectRef>
          <a:fontRef idx="minor">
            <a:schemeClr val="tx1"/>
          </a:fontRef>
        </p:style>
      </p:cxnSp>
      <p:sp>
        <p:nvSpPr>
          <p:cNvPr id="112645" name="Rectangle 2"/>
          <p:cNvSpPr>
            <a:spLocks noGrp="1" noChangeArrowheads="1"/>
          </p:cNvSpPr>
          <p:nvPr>
            <p:ph type="title"/>
          </p:nvPr>
        </p:nvSpPr>
        <p:spPr>
          <a:xfrm>
            <a:off x="1066800" y="76200"/>
            <a:ext cx="7467600" cy="762000"/>
          </a:xfrm>
        </p:spPr>
        <p:txBody>
          <a:bodyPr/>
          <a:lstStyle/>
          <a:p>
            <a:r>
              <a:rPr lang="zh-CN" altLang="en-US"/>
              <a:t>工业通风</a:t>
            </a:r>
            <a:r>
              <a:rPr lang="en-US" altLang="zh-CN"/>
              <a:t>——</a:t>
            </a:r>
            <a:r>
              <a:rPr lang="zh-CN" altLang="en-US"/>
              <a:t>局部通风</a:t>
            </a:r>
            <a:endParaRPr lang="zh-CN" altLang="en-US"/>
          </a:p>
        </p:txBody>
      </p:sp>
      <p:pic>
        <p:nvPicPr>
          <p:cNvPr id="112646" name="图片 2"/>
          <p:cNvPicPr>
            <a:picLocks noChangeAspect="1"/>
          </p:cNvPicPr>
          <p:nvPr/>
        </p:nvPicPr>
        <p:blipFill>
          <a:blip r:embed="rId6"/>
          <a:srcRect/>
          <a:stretch>
            <a:fillRect/>
          </a:stretch>
        </p:blipFill>
        <p:spPr bwMode="auto">
          <a:xfrm>
            <a:off x="1066800" y="1770063"/>
            <a:ext cx="6781800" cy="5029200"/>
          </a:xfrm>
          <a:prstGeom prst="rect">
            <a:avLst/>
          </a:prstGeom>
          <a:noFill/>
          <a:ln w="9525">
            <a:noFill/>
            <a:miter lim="800000"/>
            <a:headEnd/>
            <a:tailEnd/>
          </a:ln>
        </p:spPr>
      </p:pic>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5">
                <a:lumMod val="90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b="1" dirty="0">
                <a:latin typeface="+mn-lt"/>
                <a:ea typeface="+mn-ea"/>
              </a:rPr>
              <a:t>                   </a:t>
            </a:r>
            <a:endParaRPr lang="en-US" altLang="zh-CN" sz="2600" b="1"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marL="180975" algn="just" fontAlgn="auto">
              <a:lnSpc>
                <a:spcPts val="2800"/>
              </a:lnSpc>
              <a:spcBef>
                <a:spcPts val="700"/>
              </a:spcBef>
              <a:spcAft>
                <a:spcPts val="0"/>
              </a:spcAft>
              <a:defRPr/>
            </a:pP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a:p>
            <a:pPr algn="just" fontAlgn="auto">
              <a:lnSpc>
                <a:spcPts val="3000"/>
              </a:lnSpc>
              <a:spcBef>
                <a:spcPts val="700"/>
              </a:spcBef>
              <a:spcAft>
                <a:spcPts val="0"/>
              </a:spcAft>
              <a:defRPr/>
            </a:pPr>
            <a:r>
              <a:rPr lang="en-US" altLang="zh-CN" sz="2400" b="1" kern="0" dirty="0">
                <a:latin typeface="+mn-ea"/>
                <a:ea typeface="+mn-ea"/>
              </a:rPr>
              <a:t>    </a:t>
            </a:r>
            <a:endParaRPr lang="en-US" altLang="zh-CN" sz="2400" b="1"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0" name="矩形 9"/>
          <p:cNvSpPr/>
          <p:nvPr/>
        </p:nvSpPr>
        <p:spPr>
          <a:xfrm>
            <a:off x="2362200" y="1905000"/>
            <a:ext cx="6172200" cy="450850"/>
          </a:xfrm>
          <a:prstGeom prst="rect">
            <a:avLst/>
          </a:prstGeom>
        </p:spPr>
        <p:txBody>
          <a:bodyPr>
            <a:spAutoFit/>
          </a:bodyPr>
          <a:lstStyle/>
          <a:p>
            <a:pPr marL="180975" algn="just" fontAlgn="auto">
              <a:lnSpc>
                <a:spcPts val="2800"/>
              </a:lnSpc>
              <a:spcBef>
                <a:spcPts val="700"/>
              </a:spcBef>
              <a:spcAft>
                <a:spcPts val="0"/>
              </a:spcAft>
              <a:defRPr/>
            </a:pPr>
            <a:r>
              <a:rPr lang="zh-CN" altLang="en-US" sz="2200" b="1" kern="0" dirty="0">
                <a:solidFill>
                  <a:srgbClr val="002060"/>
                </a:solidFill>
                <a:latin typeface="黑体" panose="02010609060101010101" pitchFamily="49" charset="-122"/>
                <a:ea typeface="黑体" panose="02010609060101010101" pitchFamily="49" charset="-122"/>
              </a:rPr>
              <a:t> 又称通风柜，密闭罩的一种</a:t>
            </a:r>
            <a:endParaRPr lang="en-US" altLang="zh-CN" sz="2200" b="1" kern="0" dirty="0">
              <a:solidFill>
                <a:srgbClr val="002060"/>
              </a:solidFill>
              <a:latin typeface="黑体" panose="02010609060101010101" pitchFamily="49" charset="-122"/>
              <a:ea typeface="黑体" panose="02010609060101010101" pitchFamily="49" charset="-122"/>
            </a:endParaRPr>
          </a:p>
        </p:txBody>
      </p:sp>
      <p:cxnSp>
        <p:nvCxnSpPr>
          <p:cNvPr id="8" name="直接连接符 7"/>
          <p:cNvCxnSpPr/>
          <p:nvPr/>
        </p:nvCxnSpPr>
        <p:spPr>
          <a:xfrm>
            <a:off x="2438400" y="2362200"/>
            <a:ext cx="6096000" cy="1588"/>
          </a:xfrm>
          <a:prstGeom prst="line">
            <a:avLst/>
          </a:prstGeom>
          <a:ln w="19050">
            <a:solidFill>
              <a:schemeClr val="accent5">
                <a:lumMod val="90000"/>
              </a:schemeClr>
            </a:solidFill>
          </a:ln>
        </p:spPr>
        <p:style>
          <a:lnRef idx="1">
            <a:schemeClr val="accent1"/>
          </a:lnRef>
          <a:fillRef idx="0">
            <a:schemeClr val="accent1"/>
          </a:fillRef>
          <a:effectRef idx="0">
            <a:schemeClr val="accent1"/>
          </a:effectRef>
          <a:fontRef idx="minor">
            <a:schemeClr val="tx1"/>
          </a:fontRef>
        </p:style>
      </p:cxnSp>
      <p:sp>
        <p:nvSpPr>
          <p:cNvPr id="113669"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pic>
        <p:nvPicPr>
          <p:cNvPr id="113670" name="Picture 2" descr="C:\Users\111\Desktop\2015医师定期考核\IMG_20150519_094836-x.jpg"/>
          <p:cNvPicPr>
            <a:picLocks noChangeAspect="1" noChangeArrowheads="1"/>
          </p:cNvPicPr>
          <p:nvPr/>
        </p:nvPicPr>
        <p:blipFill>
          <a:blip r:embed="rId6"/>
          <a:srcRect/>
          <a:stretch>
            <a:fillRect/>
          </a:stretch>
        </p:blipFill>
        <p:spPr bwMode="auto">
          <a:xfrm>
            <a:off x="533400" y="3436938"/>
            <a:ext cx="3995738" cy="2963862"/>
          </a:xfrm>
          <a:prstGeom prst="rect">
            <a:avLst/>
          </a:prstGeom>
          <a:noFill/>
          <a:ln w="9525">
            <a:noFill/>
            <a:miter lim="800000"/>
            <a:headEnd/>
            <a:tailEnd/>
          </a:ln>
        </p:spPr>
      </p:pic>
      <p:pic>
        <p:nvPicPr>
          <p:cNvPr id="113671" name="Picture 3" descr="C:\Users\111\Desktop\2015医师定期考核\IMG_20150519_094956-x.jpg"/>
          <p:cNvPicPr>
            <a:picLocks noChangeAspect="1" noChangeArrowheads="1"/>
          </p:cNvPicPr>
          <p:nvPr/>
        </p:nvPicPr>
        <p:blipFill>
          <a:blip r:embed="rId7"/>
          <a:srcRect/>
          <a:stretch>
            <a:fillRect/>
          </a:stretch>
        </p:blipFill>
        <p:spPr bwMode="auto">
          <a:xfrm>
            <a:off x="5410200" y="2438400"/>
            <a:ext cx="3009900" cy="4057650"/>
          </a:xfrm>
          <a:prstGeom prst="rect">
            <a:avLst/>
          </a:prstGeom>
          <a:noFill/>
          <a:ln w="9525">
            <a:noFill/>
            <a:miter lim="800000"/>
            <a:headEnd/>
            <a:tailEnd/>
          </a:ln>
        </p:spPr>
      </p:pic>
      <p:sp>
        <p:nvSpPr>
          <p:cNvPr id="11" name="矩形 10"/>
          <p:cNvSpPr/>
          <p:nvPr/>
        </p:nvSpPr>
        <p:spPr>
          <a:xfrm>
            <a:off x="685800" y="2514600"/>
            <a:ext cx="3897313" cy="830263"/>
          </a:xfrm>
          <a:prstGeom prst="rect">
            <a:avLst/>
          </a:prstGeom>
        </p:spPr>
        <p:txBody>
          <a:bodyPr wrap="none">
            <a:spAutoFit/>
          </a:bodyPr>
          <a:lstStyle/>
          <a:p>
            <a:pPr marL="180975" indent="-180975" algn="just" fontAlgn="auto">
              <a:spcBef>
                <a:spcPts val="0"/>
              </a:spcBef>
              <a:spcAft>
                <a:spcPts val="0"/>
              </a:spcAft>
              <a:defRPr/>
            </a:pPr>
            <a:r>
              <a:rPr lang="zh-CN" altLang="en-US" sz="2400" b="1" kern="0" dirty="0">
                <a:solidFill>
                  <a:srgbClr val="C00000"/>
                </a:solidFill>
                <a:latin typeface="隶书" pitchFamily="49" charset="-122"/>
                <a:ea typeface="隶书" pitchFamily="49" charset="-122"/>
              </a:rPr>
              <a:t>调漆柜局部排风、室外净化</a:t>
            </a:r>
            <a:endParaRPr lang="en-US" altLang="zh-CN" sz="2400" b="1" kern="0" dirty="0">
              <a:solidFill>
                <a:srgbClr val="C00000"/>
              </a:solidFill>
              <a:latin typeface="隶书" pitchFamily="49" charset="-122"/>
              <a:ea typeface="隶书" pitchFamily="49" charset="-122"/>
            </a:endParaRPr>
          </a:p>
          <a:p>
            <a:pPr marL="180975" indent="-180975" algn="just" fontAlgn="auto">
              <a:spcBef>
                <a:spcPts val="0"/>
              </a:spcBef>
              <a:spcAft>
                <a:spcPts val="0"/>
              </a:spcAft>
              <a:defRPr/>
            </a:pPr>
            <a:r>
              <a:rPr lang="zh-CN" altLang="en-US" sz="2400" b="1" kern="0" dirty="0">
                <a:solidFill>
                  <a:srgbClr val="C00000"/>
                </a:solidFill>
                <a:latin typeface="隶书" pitchFamily="49" charset="-122"/>
                <a:ea typeface="隶书" pitchFamily="49" charset="-122"/>
              </a:rPr>
              <a:t>室内防爆电器</a:t>
            </a:r>
            <a:endParaRPr lang="en-US" altLang="zh-CN" sz="2400" b="1" kern="0" dirty="0">
              <a:solidFill>
                <a:srgbClr val="C00000"/>
              </a:solidFill>
              <a:latin typeface="+mn-ea"/>
              <a:ea typeface="+mn-ea"/>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9050" y="889000"/>
            <a:ext cx="9182100" cy="76200"/>
          </a:xfrm>
          <a:custGeom>
            <a:avLst/>
            <a:gdLst>
              <a:gd name="connsiteX0" fmla="*/ 19050 w 9182100"/>
              <a:gd name="connsiteY0" fmla="*/ 19050 h 76200"/>
              <a:gd name="connsiteX1" fmla="*/ 9163050 w 9182100"/>
              <a:gd name="connsiteY1" fmla="*/ 19050 h 76200"/>
            </a:gdLst>
            <a:ahLst/>
            <a:cxnLst>
              <a:cxn ang="0">
                <a:pos x="connsiteX0" y="connsiteY0"/>
              </a:cxn>
              <a:cxn ang="1">
                <a:pos x="connsiteX1" y="connsiteY1"/>
              </a:cxn>
            </a:cxnLst>
            <a:rect l="l" t="t" r="r" b="b"/>
            <a:pathLst>
              <a:path w="9182100" h="76200">
                <a:moveTo>
                  <a:pt x="19050" y="19050"/>
                </a:moveTo>
                <a:lnTo>
                  <a:pt x="9163050" y="19050"/>
                </a:lnTo>
              </a:path>
            </a:pathLst>
          </a:custGeom>
          <a:ln w="38100">
            <a:solidFill>
              <a:srgbClr val="FF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5" name="Freeform 3"/>
          <p:cNvSpPr/>
          <p:nvPr/>
        </p:nvSpPr>
        <p:spPr>
          <a:xfrm>
            <a:off x="7132638" y="1684338"/>
            <a:ext cx="520700" cy="231775"/>
          </a:xfrm>
          <a:custGeom>
            <a:avLst/>
            <a:gdLst>
              <a:gd name="connsiteX0" fmla="*/ 6350 w 521207"/>
              <a:gd name="connsiteY0" fmla="*/ 6350 h 232791"/>
              <a:gd name="connsiteX1" fmla="*/ 514857 w 521207"/>
              <a:gd name="connsiteY1" fmla="*/ 135889 h 232791"/>
              <a:gd name="connsiteX2" fmla="*/ 512444 w 521207"/>
              <a:gd name="connsiteY2" fmla="*/ 226441 h 232791"/>
              <a:gd name="connsiteX3" fmla="*/ 8635 w 521207"/>
              <a:gd name="connsiteY3" fmla="*/ 94614 h 232791"/>
              <a:gd name="connsiteX4" fmla="*/ 6350 w 521207"/>
              <a:gd name="connsiteY4" fmla="*/ 6350 h 232791"/>
            </a:gdLst>
            <a:ahLst/>
            <a:cxnLst>
              <a:cxn ang="0">
                <a:pos x="connsiteX0" y="connsiteY0"/>
              </a:cxn>
              <a:cxn ang="1">
                <a:pos x="connsiteX1" y="connsiteY1"/>
              </a:cxn>
              <a:cxn ang="2">
                <a:pos x="connsiteX2" y="connsiteY2"/>
              </a:cxn>
              <a:cxn ang="3">
                <a:pos x="connsiteX3" y="connsiteY3"/>
              </a:cxn>
              <a:cxn ang="4">
                <a:pos x="connsiteX4" y="connsiteY4"/>
              </a:cxn>
            </a:cxnLst>
            <a:rect l="l" t="t" r="r" b="b"/>
            <a:pathLst>
              <a:path w="521207" h="232791">
                <a:moveTo>
                  <a:pt x="6350" y="6350"/>
                </a:moveTo>
                <a:lnTo>
                  <a:pt x="514857" y="135889"/>
                </a:lnTo>
                <a:lnTo>
                  <a:pt x="512444" y="226441"/>
                </a:lnTo>
                <a:lnTo>
                  <a:pt x="8635" y="94614"/>
                </a:lnTo>
                <a:lnTo>
                  <a:pt x="6350" y="6350"/>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6" name="Freeform 3"/>
          <p:cNvSpPr/>
          <p:nvPr/>
        </p:nvSpPr>
        <p:spPr>
          <a:xfrm>
            <a:off x="7445375" y="2119313"/>
            <a:ext cx="830263" cy="153987"/>
          </a:xfrm>
          <a:custGeom>
            <a:avLst/>
            <a:gdLst>
              <a:gd name="connsiteX0" fmla="*/ 6350 w 831343"/>
              <a:gd name="connsiteY0" fmla="*/ 62738 h 154813"/>
              <a:gd name="connsiteX1" fmla="*/ 8763 w 831343"/>
              <a:gd name="connsiteY1" fmla="*/ 62738 h 154813"/>
              <a:gd name="connsiteX2" fmla="*/ 340106 w 831343"/>
              <a:gd name="connsiteY2" fmla="*/ 148463 h 154813"/>
              <a:gd name="connsiteX3" fmla="*/ 824992 w 831343"/>
              <a:gd name="connsiteY3" fmla="*/ 89661 h 154813"/>
              <a:gd name="connsiteX4" fmla="*/ 500761 w 831343"/>
              <a:gd name="connsiteY4" fmla="*/ 6350 h 154813"/>
              <a:gd name="connsiteX5" fmla="*/ 6350 w 831343"/>
              <a:gd name="connsiteY5" fmla="*/ 62738 h 154813"/>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Lst>
            <a:rect l="l" t="t" r="r" b="b"/>
            <a:pathLst>
              <a:path w="831343" h="154813">
                <a:moveTo>
                  <a:pt x="6350" y="62738"/>
                </a:moveTo>
                <a:lnTo>
                  <a:pt x="8763" y="62738"/>
                </a:lnTo>
                <a:lnTo>
                  <a:pt x="340106" y="148463"/>
                </a:lnTo>
                <a:lnTo>
                  <a:pt x="824992" y="89661"/>
                </a:lnTo>
                <a:lnTo>
                  <a:pt x="500761" y="6350"/>
                </a:lnTo>
                <a:lnTo>
                  <a:pt x="6350" y="62738"/>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7" name="Freeform 3"/>
          <p:cNvSpPr/>
          <p:nvPr/>
        </p:nvSpPr>
        <p:spPr>
          <a:xfrm>
            <a:off x="7132638" y="1374775"/>
            <a:ext cx="1331912" cy="442913"/>
          </a:xfrm>
          <a:custGeom>
            <a:avLst/>
            <a:gdLst>
              <a:gd name="connsiteX0" fmla="*/ 6350 w 1331086"/>
              <a:gd name="connsiteY0" fmla="*/ 315213 h 442340"/>
              <a:gd name="connsiteX1" fmla="*/ 529081 w 1331086"/>
              <a:gd name="connsiteY1" fmla="*/ 15875 h 442340"/>
              <a:gd name="connsiteX2" fmla="*/ 511682 w 1331086"/>
              <a:gd name="connsiteY2" fmla="*/ 435990 h 442340"/>
              <a:gd name="connsiteX3" fmla="*/ 623951 w 1331086"/>
              <a:gd name="connsiteY3" fmla="*/ 22225 h 442340"/>
              <a:gd name="connsiteX4" fmla="*/ 1324736 w 1331086"/>
              <a:gd name="connsiteY4" fmla="*/ 347852 h 442340"/>
              <a:gd name="connsiteX5" fmla="*/ 697483 w 1331086"/>
              <a:gd name="connsiteY5" fmla="*/ 6350 h 442340"/>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Lst>
            <a:rect l="l" t="t" r="r" b="b"/>
            <a:pathLst>
              <a:path w="1331086" h="442340">
                <a:moveTo>
                  <a:pt x="6350" y="315213"/>
                </a:moveTo>
                <a:lnTo>
                  <a:pt x="529081" y="15875"/>
                </a:lnTo>
                <a:lnTo>
                  <a:pt x="511682" y="435990"/>
                </a:lnTo>
                <a:lnTo>
                  <a:pt x="623951" y="22225"/>
                </a:lnTo>
                <a:lnTo>
                  <a:pt x="1324736" y="347852"/>
                </a:lnTo>
                <a:lnTo>
                  <a:pt x="697483" y="6350"/>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8" name="Freeform 3"/>
          <p:cNvSpPr/>
          <p:nvPr/>
        </p:nvSpPr>
        <p:spPr>
          <a:xfrm>
            <a:off x="7640638" y="1720850"/>
            <a:ext cx="823912" cy="195263"/>
          </a:xfrm>
          <a:custGeom>
            <a:avLst/>
            <a:gdLst>
              <a:gd name="connsiteX0" fmla="*/ 8635 w 824103"/>
              <a:gd name="connsiteY0" fmla="*/ 103250 h 196214"/>
              <a:gd name="connsiteX1" fmla="*/ 816229 w 824103"/>
              <a:gd name="connsiteY1" fmla="*/ 6350 h 196214"/>
              <a:gd name="connsiteX2" fmla="*/ 817753 w 824103"/>
              <a:gd name="connsiteY2" fmla="*/ 89026 h 196214"/>
              <a:gd name="connsiteX3" fmla="*/ 6350 w 824103"/>
              <a:gd name="connsiteY3" fmla="*/ 189864 h 196214"/>
            </a:gdLst>
            <a:ahLst/>
            <a:cxnLst>
              <a:cxn ang="0">
                <a:pos x="connsiteX0" y="connsiteY0"/>
              </a:cxn>
              <a:cxn ang="1">
                <a:pos x="connsiteX1" y="connsiteY1"/>
              </a:cxn>
              <a:cxn ang="2">
                <a:pos x="connsiteX2" y="connsiteY2"/>
              </a:cxn>
              <a:cxn ang="3">
                <a:pos x="connsiteX3" y="connsiteY3"/>
              </a:cxn>
            </a:cxnLst>
            <a:rect l="l" t="t" r="r" b="b"/>
            <a:pathLst>
              <a:path w="824103" h="196214">
                <a:moveTo>
                  <a:pt x="8635" y="103250"/>
                </a:moveTo>
                <a:lnTo>
                  <a:pt x="816229" y="6350"/>
                </a:lnTo>
                <a:lnTo>
                  <a:pt x="817753" y="89026"/>
                </a:lnTo>
                <a:lnTo>
                  <a:pt x="6350" y="189864"/>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9" name="Freeform 3"/>
          <p:cNvSpPr/>
          <p:nvPr/>
        </p:nvSpPr>
        <p:spPr>
          <a:xfrm>
            <a:off x="7654925" y="1258888"/>
            <a:ext cx="176213" cy="30162"/>
          </a:xfrm>
          <a:custGeom>
            <a:avLst/>
            <a:gdLst>
              <a:gd name="connsiteX0" fmla="*/ 6350 w 175641"/>
              <a:gd name="connsiteY0" fmla="*/ 23749 h 30099"/>
              <a:gd name="connsiteX1" fmla="*/ 26923 w 175641"/>
              <a:gd name="connsiteY1" fmla="*/ 12700 h 30099"/>
              <a:gd name="connsiteX2" fmla="*/ 40385 w 175641"/>
              <a:gd name="connsiteY2" fmla="*/ 6350 h 30099"/>
              <a:gd name="connsiteX3" fmla="*/ 57785 w 175641"/>
              <a:gd name="connsiteY3" fmla="*/ 10287 h 30099"/>
              <a:gd name="connsiteX4" fmla="*/ 82296 w 175641"/>
              <a:gd name="connsiteY4" fmla="*/ 19050 h 30099"/>
              <a:gd name="connsiteX5" fmla="*/ 125730 w 175641"/>
              <a:gd name="connsiteY5" fmla="*/ 23749 h 30099"/>
              <a:gd name="connsiteX6" fmla="*/ 146304 w 175641"/>
              <a:gd name="connsiteY6" fmla="*/ 23749 h 30099"/>
              <a:gd name="connsiteX7" fmla="*/ 162179 w 175641"/>
              <a:gd name="connsiteY7" fmla="*/ 14986 h 30099"/>
              <a:gd name="connsiteX8" fmla="*/ 169291 w 175641"/>
              <a:gd name="connsiteY8" fmla="*/ 12700 h 30099"/>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 ang="8">
                <a:pos x="connsiteX8" y="connsiteY8"/>
              </a:cxn>
            </a:cxnLst>
            <a:rect l="l" t="t" r="r" b="b"/>
            <a:pathLst>
              <a:path w="175641" h="30099">
                <a:moveTo>
                  <a:pt x="6350" y="23749"/>
                </a:moveTo>
                <a:lnTo>
                  <a:pt x="26923" y="12700"/>
                </a:lnTo>
                <a:lnTo>
                  <a:pt x="40385" y="6350"/>
                </a:lnTo>
                <a:lnTo>
                  <a:pt x="57785" y="10287"/>
                </a:lnTo>
                <a:lnTo>
                  <a:pt x="82296" y="19050"/>
                </a:lnTo>
                <a:lnTo>
                  <a:pt x="125730" y="23749"/>
                </a:lnTo>
                <a:lnTo>
                  <a:pt x="146304" y="23749"/>
                </a:lnTo>
                <a:lnTo>
                  <a:pt x="162179" y="14986"/>
                </a:lnTo>
                <a:lnTo>
                  <a:pt x="169291" y="12700"/>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0" name="Freeform 3"/>
          <p:cNvSpPr/>
          <p:nvPr/>
        </p:nvSpPr>
        <p:spPr>
          <a:xfrm>
            <a:off x="7653338" y="1374775"/>
            <a:ext cx="179387" cy="31750"/>
          </a:xfrm>
          <a:custGeom>
            <a:avLst/>
            <a:gdLst>
              <a:gd name="connsiteX0" fmla="*/ 6350 w 180340"/>
              <a:gd name="connsiteY0" fmla="*/ 11048 h 30861"/>
              <a:gd name="connsiteX1" fmla="*/ 31750 w 180340"/>
              <a:gd name="connsiteY1" fmla="*/ 17398 h 30861"/>
              <a:gd name="connsiteX2" fmla="*/ 55372 w 180340"/>
              <a:gd name="connsiteY2" fmla="*/ 19811 h 30861"/>
              <a:gd name="connsiteX3" fmla="*/ 85471 w 180340"/>
              <a:gd name="connsiteY3" fmla="*/ 24511 h 30861"/>
              <a:gd name="connsiteX4" fmla="*/ 113157 w 180340"/>
              <a:gd name="connsiteY4" fmla="*/ 22225 h 30861"/>
              <a:gd name="connsiteX5" fmla="*/ 155067 w 180340"/>
              <a:gd name="connsiteY5" fmla="*/ 13461 h 30861"/>
              <a:gd name="connsiteX6" fmla="*/ 173990 w 180340"/>
              <a:gd name="connsiteY6" fmla="*/ 6350 h 30861"/>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Lst>
            <a:rect l="l" t="t" r="r" b="b"/>
            <a:pathLst>
              <a:path w="180340" h="30861">
                <a:moveTo>
                  <a:pt x="6350" y="11048"/>
                </a:moveTo>
                <a:lnTo>
                  <a:pt x="31750" y="17398"/>
                </a:lnTo>
                <a:lnTo>
                  <a:pt x="55372" y="19811"/>
                </a:lnTo>
                <a:lnTo>
                  <a:pt x="85471" y="24511"/>
                </a:lnTo>
                <a:lnTo>
                  <a:pt x="113157" y="22225"/>
                </a:lnTo>
                <a:lnTo>
                  <a:pt x="155067" y="13461"/>
                </a:lnTo>
                <a:lnTo>
                  <a:pt x="173990" y="6350"/>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1" name="Freeform 3"/>
          <p:cNvSpPr/>
          <p:nvPr/>
        </p:nvSpPr>
        <p:spPr>
          <a:xfrm>
            <a:off x="7731125" y="1257300"/>
            <a:ext cx="95250" cy="25400"/>
          </a:xfrm>
          <a:custGeom>
            <a:avLst/>
            <a:gdLst>
              <a:gd name="connsiteX0" fmla="*/ 6350 w 96519"/>
              <a:gd name="connsiteY0" fmla="*/ 19050 h 25400"/>
              <a:gd name="connsiteX1" fmla="*/ 14985 w 96519"/>
              <a:gd name="connsiteY1" fmla="*/ 12700 h 25400"/>
              <a:gd name="connsiteX2" fmla="*/ 34797 w 96519"/>
              <a:gd name="connsiteY2" fmla="*/ 6350 h 25400"/>
              <a:gd name="connsiteX3" fmla="*/ 48259 w 96519"/>
              <a:gd name="connsiteY3" fmla="*/ 6350 h 25400"/>
              <a:gd name="connsiteX4" fmla="*/ 61594 w 96519"/>
              <a:gd name="connsiteY4" fmla="*/ 6350 h 25400"/>
              <a:gd name="connsiteX5" fmla="*/ 76707 w 96519"/>
              <a:gd name="connsiteY5" fmla="*/ 11175 h 25400"/>
              <a:gd name="connsiteX6" fmla="*/ 90169 w 96519"/>
              <a:gd name="connsiteY6" fmla="*/ 11175 h 25400"/>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Lst>
            <a:rect l="l" t="t" r="r" b="b"/>
            <a:pathLst>
              <a:path w="96519" h="25400">
                <a:moveTo>
                  <a:pt x="6350" y="19050"/>
                </a:moveTo>
                <a:lnTo>
                  <a:pt x="14985" y="12700"/>
                </a:lnTo>
                <a:lnTo>
                  <a:pt x="34797" y="6350"/>
                </a:lnTo>
                <a:lnTo>
                  <a:pt x="48259" y="6350"/>
                </a:lnTo>
                <a:lnTo>
                  <a:pt x="61594" y="6350"/>
                </a:lnTo>
                <a:lnTo>
                  <a:pt x="76707" y="11175"/>
                </a:lnTo>
                <a:lnTo>
                  <a:pt x="90169" y="11175"/>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2" name="Freeform 3"/>
          <p:cNvSpPr/>
          <p:nvPr/>
        </p:nvSpPr>
        <p:spPr>
          <a:xfrm>
            <a:off x="7451725" y="2382838"/>
            <a:ext cx="830263" cy="115887"/>
          </a:xfrm>
          <a:custGeom>
            <a:avLst/>
            <a:gdLst>
              <a:gd name="connsiteX0" fmla="*/ 6350 w 830453"/>
              <a:gd name="connsiteY0" fmla="*/ 6350 h 114427"/>
              <a:gd name="connsiteX1" fmla="*/ 25400 w 830453"/>
              <a:gd name="connsiteY1" fmla="*/ 17526 h 114427"/>
              <a:gd name="connsiteX2" fmla="*/ 37211 w 830453"/>
              <a:gd name="connsiteY2" fmla="*/ 24638 h 114427"/>
              <a:gd name="connsiteX3" fmla="*/ 50673 w 830453"/>
              <a:gd name="connsiteY3" fmla="*/ 30988 h 114427"/>
              <a:gd name="connsiteX4" fmla="*/ 69596 w 830453"/>
              <a:gd name="connsiteY4" fmla="*/ 34925 h 114427"/>
              <a:gd name="connsiteX5" fmla="*/ 92583 w 830453"/>
              <a:gd name="connsiteY5" fmla="*/ 34925 h 114427"/>
              <a:gd name="connsiteX6" fmla="*/ 118745 w 830453"/>
              <a:gd name="connsiteY6" fmla="*/ 33401 h 114427"/>
              <a:gd name="connsiteX7" fmla="*/ 130556 w 830453"/>
              <a:gd name="connsiteY7" fmla="*/ 41275 h 114427"/>
              <a:gd name="connsiteX8" fmla="*/ 151130 w 830453"/>
              <a:gd name="connsiteY8" fmla="*/ 65151 h 114427"/>
              <a:gd name="connsiteX9" fmla="*/ 166116 w 830453"/>
              <a:gd name="connsiteY9" fmla="*/ 71501 h 114427"/>
              <a:gd name="connsiteX10" fmla="*/ 200152 w 830453"/>
              <a:gd name="connsiteY10" fmla="*/ 77851 h 114427"/>
              <a:gd name="connsiteX11" fmla="*/ 221488 w 830453"/>
              <a:gd name="connsiteY11" fmla="*/ 77851 h 114427"/>
              <a:gd name="connsiteX12" fmla="*/ 238125 w 830453"/>
              <a:gd name="connsiteY12" fmla="*/ 86614 h 114427"/>
              <a:gd name="connsiteX13" fmla="*/ 287909 w 830453"/>
              <a:gd name="connsiteY13" fmla="*/ 99314 h 114427"/>
              <a:gd name="connsiteX14" fmla="*/ 312420 w 830453"/>
              <a:gd name="connsiteY14" fmla="*/ 101727 h 114427"/>
              <a:gd name="connsiteX15" fmla="*/ 336169 w 830453"/>
              <a:gd name="connsiteY15" fmla="*/ 96901 h 114427"/>
              <a:gd name="connsiteX16" fmla="*/ 362331 w 830453"/>
              <a:gd name="connsiteY16" fmla="*/ 103251 h 114427"/>
              <a:gd name="connsiteX17" fmla="*/ 383667 w 830453"/>
              <a:gd name="connsiteY17" fmla="*/ 107188 h 114427"/>
              <a:gd name="connsiteX18" fmla="*/ 405765 w 830453"/>
              <a:gd name="connsiteY18" fmla="*/ 108077 h 114427"/>
              <a:gd name="connsiteX19" fmla="*/ 431927 w 830453"/>
              <a:gd name="connsiteY19" fmla="*/ 99314 h 114427"/>
              <a:gd name="connsiteX20" fmla="*/ 454787 w 830453"/>
              <a:gd name="connsiteY20" fmla="*/ 84963 h 114427"/>
              <a:gd name="connsiteX21" fmla="*/ 477012 w 830453"/>
              <a:gd name="connsiteY21" fmla="*/ 87376 h 114427"/>
              <a:gd name="connsiteX22" fmla="*/ 499110 w 830453"/>
              <a:gd name="connsiteY22" fmla="*/ 92964 h 114427"/>
              <a:gd name="connsiteX23" fmla="*/ 534670 w 830453"/>
              <a:gd name="connsiteY23" fmla="*/ 96901 h 114427"/>
              <a:gd name="connsiteX24" fmla="*/ 553720 w 830453"/>
              <a:gd name="connsiteY24" fmla="*/ 92964 h 114427"/>
              <a:gd name="connsiteX25" fmla="*/ 567944 w 830453"/>
              <a:gd name="connsiteY25" fmla="*/ 92964 h 114427"/>
              <a:gd name="connsiteX26" fmla="*/ 582930 w 830453"/>
              <a:gd name="connsiteY26" fmla="*/ 92964 h 114427"/>
              <a:gd name="connsiteX27" fmla="*/ 630428 w 830453"/>
              <a:gd name="connsiteY27" fmla="*/ 69977 h 114427"/>
              <a:gd name="connsiteX28" fmla="*/ 658876 w 830453"/>
              <a:gd name="connsiteY28" fmla="*/ 72263 h 114427"/>
              <a:gd name="connsiteX29" fmla="*/ 688086 w 830453"/>
              <a:gd name="connsiteY29" fmla="*/ 76327 h 114427"/>
              <a:gd name="connsiteX30" fmla="*/ 704723 w 830453"/>
              <a:gd name="connsiteY30" fmla="*/ 65151 h 114427"/>
              <a:gd name="connsiteX31" fmla="*/ 720598 w 830453"/>
              <a:gd name="connsiteY31" fmla="*/ 65151 h 114427"/>
              <a:gd name="connsiteX32" fmla="*/ 737997 w 830453"/>
              <a:gd name="connsiteY32" fmla="*/ 67564 h 114427"/>
              <a:gd name="connsiteX33" fmla="*/ 752221 w 830453"/>
              <a:gd name="connsiteY33" fmla="*/ 60325 h 114427"/>
              <a:gd name="connsiteX34" fmla="*/ 781431 w 830453"/>
              <a:gd name="connsiteY34" fmla="*/ 53975 h 114427"/>
              <a:gd name="connsiteX35" fmla="*/ 809879 w 830453"/>
              <a:gd name="connsiteY35" fmla="*/ 43688 h 114427"/>
              <a:gd name="connsiteX36" fmla="*/ 824103 w 830453"/>
              <a:gd name="connsiteY36" fmla="*/ 26289 h 114427"/>
            </a:gdLst>
            <a:ahLst/>
            <a:cxnLst>
              <a:cxn ang="0">
                <a:pos x="connsiteX0" y="connsiteY0"/>
              </a:cxn>
              <a:cxn ang="1">
                <a:pos x="connsiteX1" y="connsiteY1"/>
              </a:cxn>
              <a:cxn ang="2">
                <a:pos x="connsiteX2" y="connsiteY2"/>
              </a:cxn>
              <a:cxn ang="3">
                <a:pos x="connsiteX3" y="connsiteY3"/>
              </a:cxn>
              <a:cxn ang="4">
                <a:pos x="connsiteX4" y="connsiteY4"/>
              </a:cxn>
              <a:cxn ang="5">
                <a:pos x="connsiteX5" y="connsiteY5"/>
              </a:cxn>
              <a:cxn ang="6">
                <a:pos x="connsiteX6" y="connsiteY6"/>
              </a:cxn>
              <a:cxn ang="7">
                <a:pos x="connsiteX7" y="connsiteY7"/>
              </a:cxn>
              <a:cxn ang="8">
                <a:pos x="connsiteX8" y="connsiteY8"/>
              </a:cxn>
              <a:cxn ang="9">
                <a:pos x="connsiteX9" y="connsiteY9"/>
              </a:cxn>
              <a:cxn ang="10">
                <a:pos x="connsiteX10" y="connsiteY10"/>
              </a:cxn>
              <a:cxn ang="11">
                <a:pos x="connsiteX11" y="connsiteY11"/>
              </a:cxn>
              <a:cxn ang="12">
                <a:pos x="connsiteX12" y="connsiteY12"/>
              </a:cxn>
              <a:cxn ang="13">
                <a:pos x="connsiteX13" y="connsiteY13"/>
              </a:cxn>
              <a:cxn ang="14">
                <a:pos x="connsiteX14" y="connsiteY14"/>
              </a:cxn>
              <a:cxn ang="15">
                <a:pos x="connsiteX15" y="connsiteY15"/>
              </a:cxn>
              <a:cxn ang="16">
                <a:pos x="connsiteX16" y="connsiteY16"/>
              </a:cxn>
              <a:cxn ang="17">
                <a:pos x="connsiteX17" y="connsiteY17"/>
              </a:cxn>
              <a:cxn ang="18">
                <a:pos x="connsiteX18" y="connsiteY18"/>
              </a:cxn>
              <a:cxn ang="19">
                <a:pos x="connsiteX19" y="connsiteY19"/>
              </a:cxn>
              <a:cxn ang="20">
                <a:pos x="connsiteX20" y="connsiteY20"/>
              </a:cxn>
              <a:cxn ang="21">
                <a:pos x="connsiteX21" y="connsiteY21"/>
              </a:cxn>
              <a:cxn ang="22">
                <a:pos x="connsiteX22" y="connsiteY22"/>
              </a:cxn>
              <a:cxn ang="23">
                <a:pos x="connsiteX23" y="connsiteY23"/>
              </a:cxn>
              <a:cxn ang="24">
                <a:pos x="connsiteX24" y="connsiteY24"/>
              </a:cxn>
              <a:cxn ang="25">
                <a:pos x="connsiteX25" y="connsiteY25"/>
              </a:cxn>
              <a:cxn ang="26">
                <a:pos x="connsiteX26" y="connsiteY26"/>
              </a:cxn>
              <a:cxn ang="27">
                <a:pos x="connsiteX27" y="connsiteY27"/>
              </a:cxn>
              <a:cxn ang="28">
                <a:pos x="connsiteX28" y="connsiteY28"/>
              </a:cxn>
              <a:cxn ang="29">
                <a:pos x="connsiteX29" y="connsiteY29"/>
              </a:cxn>
              <a:cxn ang="30">
                <a:pos x="connsiteX30" y="connsiteY30"/>
              </a:cxn>
              <a:cxn ang="31">
                <a:pos x="connsiteX31" y="connsiteY31"/>
              </a:cxn>
              <a:cxn ang="32">
                <a:pos x="connsiteX32" y="connsiteY32"/>
              </a:cxn>
              <a:cxn ang="33">
                <a:pos x="connsiteX33" y="connsiteY33"/>
              </a:cxn>
              <a:cxn ang="34">
                <a:pos x="connsiteX34" y="connsiteY34"/>
              </a:cxn>
              <a:cxn ang="35">
                <a:pos x="connsiteX35" y="connsiteY35"/>
              </a:cxn>
              <a:cxn ang="36">
                <a:pos x="connsiteX36" y="connsiteY36"/>
              </a:cxn>
            </a:cxnLst>
            <a:rect l="l" t="t" r="r" b="b"/>
            <a:pathLst>
              <a:path w="830453" h="114427">
                <a:moveTo>
                  <a:pt x="6350" y="6350"/>
                </a:moveTo>
                <a:lnTo>
                  <a:pt x="25400" y="17526"/>
                </a:lnTo>
                <a:lnTo>
                  <a:pt x="37211" y="24638"/>
                </a:lnTo>
                <a:lnTo>
                  <a:pt x="50673" y="30988"/>
                </a:lnTo>
                <a:lnTo>
                  <a:pt x="69596" y="34925"/>
                </a:lnTo>
                <a:lnTo>
                  <a:pt x="92583" y="34925"/>
                </a:lnTo>
                <a:lnTo>
                  <a:pt x="118745" y="33401"/>
                </a:lnTo>
                <a:lnTo>
                  <a:pt x="130556" y="41275"/>
                </a:lnTo>
                <a:lnTo>
                  <a:pt x="151130" y="65151"/>
                </a:lnTo>
                <a:lnTo>
                  <a:pt x="166116" y="71501"/>
                </a:lnTo>
                <a:lnTo>
                  <a:pt x="200152" y="77851"/>
                </a:lnTo>
                <a:lnTo>
                  <a:pt x="221488" y="77851"/>
                </a:lnTo>
                <a:lnTo>
                  <a:pt x="238125" y="86614"/>
                </a:lnTo>
                <a:lnTo>
                  <a:pt x="287909" y="99314"/>
                </a:lnTo>
                <a:lnTo>
                  <a:pt x="312420" y="101727"/>
                </a:lnTo>
                <a:lnTo>
                  <a:pt x="336169" y="96901"/>
                </a:lnTo>
                <a:lnTo>
                  <a:pt x="362331" y="103251"/>
                </a:lnTo>
                <a:lnTo>
                  <a:pt x="383667" y="107188"/>
                </a:lnTo>
                <a:lnTo>
                  <a:pt x="405765" y="108077"/>
                </a:lnTo>
                <a:lnTo>
                  <a:pt x="431927" y="99314"/>
                </a:lnTo>
                <a:lnTo>
                  <a:pt x="454787" y="84963"/>
                </a:lnTo>
                <a:lnTo>
                  <a:pt x="477012" y="87376"/>
                </a:lnTo>
                <a:lnTo>
                  <a:pt x="499110" y="92964"/>
                </a:lnTo>
                <a:lnTo>
                  <a:pt x="534670" y="96901"/>
                </a:lnTo>
                <a:lnTo>
                  <a:pt x="553720" y="92964"/>
                </a:lnTo>
                <a:lnTo>
                  <a:pt x="567944" y="92964"/>
                </a:lnTo>
                <a:lnTo>
                  <a:pt x="582930" y="92964"/>
                </a:lnTo>
                <a:lnTo>
                  <a:pt x="630428" y="69977"/>
                </a:lnTo>
                <a:lnTo>
                  <a:pt x="658876" y="72263"/>
                </a:lnTo>
                <a:lnTo>
                  <a:pt x="688086" y="76327"/>
                </a:lnTo>
                <a:lnTo>
                  <a:pt x="704723" y="65151"/>
                </a:lnTo>
                <a:lnTo>
                  <a:pt x="720598" y="65151"/>
                </a:lnTo>
                <a:lnTo>
                  <a:pt x="737997" y="67564"/>
                </a:lnTo>
                <a:lnTo>
                  <a:pt x="752221" y="60325"/>
                </a:lnTo>
                <a:lnTo>
                  <a:pt x="781431" y="53975"/>
                </a:lnTo>
                <a:lnTo>
                  <a:pt x="809879" y="43688"/>
                </a:lnTo>
                <a:lnTo>
                  <a:pt x="824103" y="26289"/>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3" name="Freeform 3"/>
          <p:cNvSpPr/>
          <p:nvPr/>
        </p:nvSpPr>
        <p:spPr>
          <a:xfrm>
            <a:off x="7653338" y="1284288"/>
            <a:ext cx="25400" cy="114300"/>
          </a:xfrm>
          <a:custGeom>
            <a:avLst/>
            <a:gdLst>
              <a:gd name="connsiteX0" fmla="*/ 6350 w 25400"/>
              <a:gd name="connsiteY0" fmla="*/ 6350 h 114300"/>
              <a:gd name="connsiteX1" fmla="*/ 6350 w 25400"/>
              <a:gd name="connsiteY1" fmla="*/ 107950 h 114300"/>
            </a:gdLst>
            <a:ahLst/>
            <a:cxnLst>
              <a:cxn ang="0">
                <a:pos x="connsiteX0" y="connsiteY0"/>
              </a:cxn>
              <a:cxn ang="1">
                <a:pos x="connsiteX1" y="connsiteY1"/>
              </a:cxn>
            </a:cxnLst>
            <a:rect l="l" t="t" r="r" b="b"/>
            <a:pathLst>
              <a:path w="25400" h="114300">
                <a:moveTo>
                  <a:pt x="6350" y="6350"/>
                </a:moveTo>
                <a:lnTo>
                  <a:pt x="6350" y="107950"/>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4" name="Freeform 3"/>
          <p:cNvSpPr/>
          <p:nvPr/>
        </p:nvSpPr>
        <p:spPr>
          <a:xfrm>
            <a:off x="7823200" y="1266825"/>
            <a:ext cx="25400" cy="119063"/>
          </a:xfrm>
          <a:custGeom>
            <a:avLst/>
            <a:gdLst>
              <a:gd name="connsiteX0" fmla="*/ 6350 w 25400"/>
              <a:gd name="connsiteY0" fmla="*/ 6350 h 118363"/>
              <a:gd name="connsiteX1" fmla="*/ 8001 w 25400"/>
              <a:gd name="connsiteY1" fmla="*/ 112013 h 118363"/>
            </a:gdLst>
            <a:ahLst/>
            <a:cxnLst>
              <a:cxn ang="0">
                <a:pos x="connsiteX0" y="connsiteY0"/>
              </a:cxn>
              <a:cxn ang="1">
                <a:pos x="connsiteX1" y="connsiteY1"/>
              </a:cxn>
            </a:cxnLst>
            <a:rect l="l" t="t" r="r" b="b"/>
            <a:pathLst>
              <a:path w="25400" h="118363">
                <a:moveTo>
                  <a:pt x="6350" y="6350"/>
                </a:moveTo>
                <a:lnTo>
                  <a:pt x="8001" y="112013"/>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5" name="Freeform 3"/>
          <p:cNvSpPr/>
          <p:nvPr/>
        </p:nvSpPr>
        <p:spPr>
          <a:xfrm>
            <a:off x="7440613" y="2176463"/>
            <a:ext cx="25400" cy="219075"/>
          </a:xfrm>
          <a:custGeom>
            <a:avLst/>
            <a:gdLst>
              <a:gd name="connsiteX0" fmla="*/ 6350 w 25400"/>
              <a:gd name="connsiteY0" fmla="*/ 6350 h 219202"/>
              <a:gd name="connsiteX1" fmla="*/ 9525 w 25400"/>
              <a:gd name="connsiteY1" fmla="*/ 212851 h 219202"/>
            </a:gdLst>
            <a:ahLst/>
            <a:cxnLst>
              <a:cxn ang="0">
                <a:pos x="connsiteX0" y="connsiteY0"/>
              </a:cxn>
              <a:cxn ang="1">
                <a:pos x="connsiteX1" y="connsiteY1"/>
              </a:cxn>
            </a:cxnLst>
            <a:rect l="l" t="t" r="r" b="b"/>
            <a:pathLst>
              <a:path w="25400" h="219202">
                <a:moveTo>
                  <a:pt x="6350" y="6350"/>
                </a:moveTo>
                <a:lnTo>
                  <a:pt x="9525" y="212851"/>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6" name="Freeform 3"/>
          <p:cNvSpPr/>
          <p:nvPr/>
        </p:nvSpPr>
        <p:spPr>
          <a:xfrm>
            <a:off x="7778750" y="2268538"/>
            <a:ext cx="25400" cy="212725"/>
          </a:xfrm>
          <a:custGeom>
            <a:avLst/>
            <a:gdLst>
              <a:gd name="connsiteX0" fmla="*/ 6350 w 25400"/>
              <a:gd name="connsiteY0" fmla="*/ 6350 h 212852"/>
              <a:gd name="connsiteX1" fmla="*/ 11176 w 25400"/>
              <a:gd name="connsiteY1" fmla="*/ 206501 h 212852"/>
            </a:gdLst>
            <a:ahLst/>
            <a:cxnLst>
              <a:cxn ang="0">
                <a:pos x="connsiteX0" y="connsiteY0"/>
              </a:cxn>
              <a:cxn ang="1">
                <a:pos x="connsiteX1" y="connsiteY1"/>
              </a:cxn>
            </a:cxnLst>
            <a:rect l="l" t="t" r="r" b="b"/>
            <a:pathLst>
              <a:path w="25400" h="212852">
                <a:moveTo>
                  <a:pt x="6350" y="6350"/>
                </a:moveTo>
                <a:lnTo>
                  <a:pt x="11176" y="206501"/>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sp>
        <p:nvSpPr>
          <p:cNvPr id="17" name="Freeform 3"/>
          <p:cNvSpPr/>
          <p:nvPr/>
        </p:nvSpPr>
        <p:spPr>
          <a:xfrm>
            <a:off x="8266113" y="2201863"/>
            <a:ext cx="25400" cy="220662"/>
          </a:xfrm>
          <a:custGeom>
            <a:avLst/>
            <a:gdLst>
              <a:gd name="connsiteX0" fmla="*/ 6350 w 25400"/>
              <a:gd name="connsiteY0" fmla="*/ 6350 h 220852"/>
              <a:gd name="connsiteX1" fmla="*/ 9397 w 25400"/>
              <a:gd name="connsiteY1" fmla="*/ 214502 h 220852"/>
            </a:gdLst>
            <a:ahLst/>
            <a:cxnLst>
              <a:cxn ang="0">
                <a:pos x="connsiteX0" y="connsiteY0"/>
              </a:cxn>
              <a:cxn ang="1">
                <a:pos x="connsiteX1" y="connsiteY1"/>
              </a:cxn>
            </a:cxnLst>
            <a:rect l="l" t="t" r="r" b="b"/>
            <a:pathLst>
              <a:path w="25400" h="220852">
                <a:moveTo>
                  <a:pt x="6350" y="6350"/>
                </a:moveTo>
                <a:lnTo>
                  <a:pt x="9397" y="214502"/>
                </a:lnTo>
              </a:path>
            </a:pathLst>
          </a:custGeom>
          <a:ln w="12700">
            <a:solidFill>
              <a:srgbClr val="000000">
                <a:alpha val="10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b="1">
              <a:latin typeface="黑体" panose="02010609060101010101" pitchFamily="49" charset="-122"/>
              <a:ea typeface="黑体" panose="02010609060101010101" pitchFamily="49" charset="-122"/>
            </a:endParaRPr>
          </a:p>
        </p:txBody>
      </p:sp>
      <p:pic>
        <p:nvPicPr>
          <p:cNvPr id="114703" name="Picture 3"/>
          <p:cNvPicPr>
            <a:picLocks noChangeAspect="1" noChangeArrowheads="1"/>
          </p:cNvPicPr>
          <p:nvPr/>
        </p:nvPicPr>
        <p:blipFill>
          <a:blip r:embed="rId1"/>
          <a:srcRect/>
          <a:stretch>
            <a:fillRect/>
          </a:stretch>
        </p:blipFill>
        <p:spPr bwMode="auto">
          <a:xfrm>
            <a:off x="7645400" y="1892300"/>
            <a:ext cx="355600" cy="317500"/>
          </a:xfrm>
          <a:prstGeom prst="rect">
            <a:avLst/>
          </a:prstGeom>
          <a:noFill/>
          <a:ln w="9525">
            <a:noFill/>
            <a:miter lim="800000"/>
            <a:headEnd/>
            <a:tailEnd/>
          </a:ln>
        </p:spPr>
      </p:pic>
      <p:pic>
        <p:nvPicPr>
          <p:cNvPr id="114704" name="Picture 3"/>
          <p:cNvPicPr>
            <a:picLocks noChangeAspect="1" noChangeArrowheads="1"/>
          </p:cNvPicPr>
          <p:nvPr/>
        </p:nvPicPr>
        <p:blipFill>
          <a:blip r:embed="rId2"/>
          <a:srcRect/>
          <a:stretch>
            <a:fillRect/>
          </a:stretch>
        </p:blipFill>
        <p:spPr bwMode="auto">
          <a:xfrm>
            <a:off x="6934200" y="2857500"/>
            <a:ext cx="1790700" cy="1558925"/>
          </a:xfrm>
          <a:prstGeom prst="rect">
            <a:avLst/>
          </a:prstGeom>
          <a:noFill/>
          <a:ln w="9525">
            <a:noFill/>
            <a:miter lim="800000"/>
            <a:headEnd/>
            <a:tailEnd/>
          </a:ln>
        </p:spPr>
      </p:pic>
      <p:pic>
        <p:nvPicPr>
          <p:cNvPr id="114705" name="Picture 3"/>
          <p:cNvPicPr>
            <a:picLocks noChangeAspect="1" noChangeArrowheads="1"/>
          </p:cNvPicPr>
          <p:nvPr/>
        </p:nvPicPr>
        <p:blipFill>
          <a:blip r:embed="rId3"/>
          <a:srcRect/>
          <a:stretch>
            <a:fillRect/>
          </a:stretch>
        </p:blipFill>
        <p:spPr bwMode="auto">
          <a:xfrm>
            <a:off x="6705600" y="4873625"/>
            <a:ext cx="2228850" cy="1514475"/>
          </a:xfrm>
          <a:prstGeom prst="rect">
            <a:avLst/>
          </a:prstGeom>
          <a:noFill/>
          <a:ln w="9525">
            <a:noFill/>
            <a:miter lim="800000"/>
            <a:headEnd/>
            <a:tailEnd/>
          </a:ln>
        </p:spPr>
      </p:pic>
      <p:sp>
        <p:nvSpPr>
          <p:cNvPr id="2" name="TextBox 1"/>
          <p:cNvSpPr txBox="1"/>
          <p:nvPr/>
        </p:nvSpPr>
        <p:spPr>
          <a:xfrm>
            <a:off x="533400" y="1219200"/>
            <a:ext cx="4714875" cy="854075"/>
          </a:xfrm>
          <a:prstGeom prst="rect">
            <a:avLst/>
          </a:prstGeom>
          <a:noFill/>
        </p:spPr>
        <p:txBody>
          <a:bodyPr wrap="none" lIns="0" tIns="0" rIns="0">
            <a:spAutoFit/>
          </a:bodyPr>
          <a:lstStyle/>
          <a:p>
            <a:pPr fontAlgn="auto">
              <a:lnSpc>
                <a:spcPts val="2700"/>
              </a:lnSpc>
              <a:spcBef>
                <a:spcPts val="0"/>
              </a:spcBef>
              <a:spcAft>
                <a:spcPts val="0"/>
              </a:spcAft>
              <a:tabLst>
                <a:tab pos="25400" algn="l"/>
                <a:tab pos="457200" algn="l"/>
              </a:tabLst>
              <a:defRPr/>
            </a:pPr>
            <a:r>
              <a:rPr lang="en-US" altLang="zh-CN" b="1" dirty="0">
                <a:latin typeface="黑体" panose="02010609060101010101" pitchFamily="49" charset="-122"/>
                <a:ea typeface="黑体" panose="02010609060101010101" pitchFamily="49" charset="-122"/>
              </a:rPr>
              <a:t>	</a:t>
            </a:r>
            <a:r>
              <a:rPr lang="en-US" altLang="zh-CN" sz="2800" b="1" dirty="0" err="1">
                <a:solidFill>
                  <a:srgbClr val="FF0000"/>
                </a:solidFill>
                <a:latin typeface="黑体" panose="02010609060101010101" pitchFamily="49" charset="-122"/>
                <a:ea typeface="黑体" panose="02010609060101010101" pitchFamily="49" charset="-122"/>
                <a:cs typeface="黑体" panose="02010609060101010101" pitchFamily="49" charset="-122"/>
              </a:rPr>
              <a:t>外部吸气罩的型式及适用范围</a:t>
            </a:r>
            <a:endParaRPr lang="en-US" altLang="zh-CN" sz="2800" b="1" dirty="0">
              <a:solidFill>
                <a:srgbClr val="FF0000"/>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3600"/>
              </a:lnSpc>
              <a:spcBef>
                <a:spcPts val="0"/>
              </a:spcBef>
              <a:spcAft>
                <a:spcPts val="0"/>
              </a:spcAft>
              <a:tabLst>
                <a:tab pos="25400" algn="l"/>
                <a:tab pos="457200" algn="l"/>
              </a:tabLst>
              <a:defRPr/>
            </a:pPr>
            <a:r>
              <a:rPr lang="en-US" altLang="zh-CN" b="1" dirty="0">
                <a:latin typeface="黑体" panose="02010609060101010101" pitchFamily="49" charset="-122"/>
                <a:ea typeface="黑体" panose="02010609060101010101" pitchFamily="49" charset="-122"/>
              </a:rPr>
              <a:t>	</a:t>
            </a:r>
            <a:r>
              <a:rPr lang="en-US" altLang="zh-CN" dirty="0">
                <a:solidFill>
                  <a:srgbClr val="3333CC"/>
                </a:solidFill>
                <a:latin typeface="Wingdings" panose="05000000000000000000" pitchFamily="18" charset="0"/>
                <a:ea typeface="+mn-ea"/>
                <a:cs typeface="Wingdings" panose="05000000000000000000" pitchFamily="18" charset="0"/>
              </a:rPr>
              <a:t>  </a:t>
            </a:r>
            <a:r>
              <a:rPr lang="en-US" altLang="zh-CN" sz="2400" b="1" dirty="0" err="1">
                <a:solidFill>
                  <a:srgbClr val="00CC99"/>
                </a:solidFill>
                <a:latin typeface="黑体" panose="02010609060101010101" pitchFamily="49" charset="-122"/>
                <a:ea typeface="黑体" panose="02010609060101010101" pitchFamily="49" charset="-122"/>
                <a:cs typeface="黑体" panose="02010609060101010101" pitchFamily="49" charset="-122"/>
              </a:rPr>
              <a:t>伞形罩</a:t>
            </a:r>
            <a:endParaRPr lang="en-US" altLang="zh-CN" sz="2400" b="1" dirty="0">
              <a:solidFill>
                <a:srgbClr val="00CC99"/>
              </a:solidFill>
              <a:latin typeface="黑体" panose="02010609060101010101" pitchFamily="49" charset="-122"/>
              <a:ea typeface="黑体" panose="02010609060101010101" pitchFamily="49" charset="-122"/>
              <a:cs typeface="黑体" panose="02010609060101010101" pitchFamily="49" charset="-122"/>
            </a:endParaRPr>
          </a:p>
        </p:txBody>
      </p:sp>
      <p:sp>
        <p:nvSpPr>
          <p:cNvPr id="22" name="TextBox 1"/>
          <p:cNvSpPr txBox="1"/>
          <p:nvPr/>
        </p:nvSpPr>
        <p:spPr>
          <a:xfrm>
            <a:off x="1473200" y="2324100"/>
            <a:ext cx="258763" cy="328613"/>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a:t>
            </a:r>
            <a:endPar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endParaRPr>
          </a:p>
        </p:txBody>
      </p:sp>
      <p:sp>
        <p:nvSpPr>
          <p:cNvPr id="23" name="TextBox 1"/>
          <p:cNvSpPr txBox="1"/>
          <p:nvPr/>
        </p:nvSpPr>
        <p:spPr>
          <a:xfrm>
            <a:off x="1930400" y="2336800"/>
            <a:ext cx="2838450" cy="303213"/>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悬挂于有害物发生源上方</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24" name="TextBox 1"/>
          <p:cNvSpPr txBox="1"/>
          <p:nvPr/>
        </p:nvSpPr>
        <p:spPr>
          <a:xfrm>
            <a:off x="762000" y="2743200"/>
            <a:ext cx="4265613" cy="379413"/>
          </a:xfrm>
          <a:prstGeom prst="rect">
            <a:avLst/>
          </a:prstGeom>
          <a:noFill/>
        </p:spPr>
        <p:txBody>
          <a:bodyPr wrap="none" lIns="0" tIns="0" rIns="0">
            <a:spAutoFit/>
          </a:bodyPr>
          <a:lstStyle/>
          <a:p>
            <a:pPr fontAlgn="auto">
              <a:lnSpc>
                <a:spcPts val="2600"/>
              </a:lnSpc>
              <a:spcBef>
                <a:spcPts val="0"/>
              </a:spcBef>
              <a:spcAft>
                <a:spcPts val="0"/>
              </a:spcAft>
              <a:defRPr/>
            </a:pPr>
            <a:r>
              <a:rPr lang="en-US" altLang="zh-CN" sz="2400" dirty="0">
                <a:solidFill>
                  <a:srgbClr val="3333CC"/>
                </a:solidFill>
                <a:latin typeface="Wingdings" panose="05000000000000000000" pitchFamily="18" charset="0"/>
                <a:ea typeface="+mn-ea"/>
                <a:cs typeface="Wingdings" panose="05000000000000000000" pitchFamily="18" charset="0"/>
              </a:rPr>
              <a:t> </a:t>
            </a:r>
            <a:r>
              <a:rPr lang="zh-CN" altLang="en-US" sz="2400" b="1" dirty="0">
                <a:solidFill>
                  <a:srgbClr val="00CC99"/>
                </a:solidFill>
                <a:latin typeface="黑体" panose="02010609060101010101" pitchFamily="49" charset="-122"/>
                <a:ea typeface="黑体" panose="02010609060101010101" pitchFamily="49" charset="-122"/>
                <a:cs typeface="黑体" panose="02010609060101010101" pitchFamily="49" charset="-122"/>
              </a:rPr>
              <a:t>旁</a:t>
            </a:r>
            <a:r>
              <a:rPr lang="en-US" altLang="zh-CN" sz="2400" b="1" dirty="0" err="1">
                <a:solidFill>
                  <a:srgbClr val="00CC99"/>
                </a:solidFill>
                <a:latin typeface="黑体" panose="02010609060101010101" pitchFamily="49" charset="-122"/>
                <a:ea typeface="黑体" panose="02010609060101010101" pitchFamily="49" charset="-122"/>
                <a:cs typeface="黑体" panose="02010609060101010101" pitchFamily="49" charset="-122"/>
              </a:rPr>
              <a:t>侧吸</a:t>
            </a:r>
            <a:r>
              <a:rPr lang="zh-CN" altLang="en-US" sz="2400" b="1" dirty="0">
                <a:solidFill>
                  <a:srgbClr val="00CC99"/>
                </a:solidFill>
                <a:latin typeface="黑体" panose="02010609060101010101" pitchFamily="49" charset="-122"/>
                <a:ea typeface="黑体" panose="02010609060101010101" pitchFamily="49" charset="-122"/>
                <a:cs typeface="黑体" panose="02010609060101010101" pitchFamily="49" charset="-122"/>
              </a:rPr>
              <a:t>气</a:t>
            </a:r>
            <a:r>
              <a:rPr lang="en-US" altLang="zh-CN" sz="2400" b="1" dirty="0">
                <a:solidFill>
                  <a:srgbClr val="00CC99"/>
                </a:solidFill>
                <a:latin typeface="黑体" panose="02010609060101010101" pitchFamily="49" charset="-122"/>
                <a:ea typeface="黑体" panose="02010609060101010101" pitchFamily="49" charset="-122"/>
                <a:cs typeface="黑体" panose="02010609060101010101" pitchFamily="49" charset="-122"/>
              </a:rPr>
              <a:t>罩</a:t>
            </a:r>
            <a:r>
              <a:rPr lang="zh-CN" altLang="en-US" sz="2400" b="1" dirty="0">
                <a:solidFill>
                  <a:srgbClr val="00CC99"/>
                </a:solidFill>
                <a:latin typeface="黑体" panose="02010609060101010101" pitchFamily="49" charset="-122"/>
                <a:ea typeface="黑体" panose="02010609060101010101" pitchFamily="49" charset="-122"/>
                <a:cs typeface="黑体" panose="02010609060101010101" pitchFamily="49" charset="-122"/>
              </a:rPr>
              <a:t>（槽边吸气罩）</a:t>
            </a:r>
            <a:endParaRPr lang="en-US" altLang="zh-CN" sz="2400" b="1" dirty="0">
              <a:solidFill>
                <a:srgbClr val="00CC99"/>
              </a:solidFill>
              <a:latin typeface="黑体" panose="02010609060101010101" pitchFamily="49" charset="-122"/>
              <a:ea typeface="黑体" panose="02010609060101010101" pitchFamily="49" charset="-122"/>
              <a:cs typeface="黑体" panose="02010609060101010101" pitchFamily="49" charset="-122"/>
            </a:endParaRPr>
          </a:p>
        </p:txBody>
      </p:sp>
      <p:sp>
        <p:nvSpPr>
          <p:cNvPr id="25" name="TextBox 1"/>
          <p:cNvSpPr txBox="1"/>
          <p:nvPr/>
        </p:nvSpPr>
        <p:spPr>
          <a:xfrm>
            <a:off x="1473200" y="3149600"/>
            <a:ext cx="258763" cy="328613"/>
          </a:xfrm>
          <a:prstGeom prst="rect">
            <a:avLst/>
          </a:prstGeom>
          <a:noFill/>
        </p:spPr>
        <p:txBody>
          <a:bodyPr wrap="none" lIns="0" tIns="0" rIns="0">
            <a:spAutoFit/>
          </a:bodyPr>
          <a:lstStyle/>
          <a:p>
            <a:pPr fontAlgn="auto">
              <a:lnSpc>
                <a:spcPts val="22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rPr>
              <a:t></a:t>
            </a:r>
            <a:endParaRPr lang="en-US" altLang="zh-CN" sz="2005" b="1" dirty="0">
              <a:solidFill>
                <a:srgbClr val="000000"/>
              </a:solidFill>
              <a:latin typeface="黑体" panose="02010609060101010101" pitchFamily="49" charset="-122"/>
              <a:ea typeface="黑体" panose="02010609060101010101" pitchFamily="49" charset="-122"/>
              <a:cs typeface="Wingdings" panose="05000000000000000000" pitchFamily="18" charset="0"/>
            </a:endParaRPr>
          </a:p>
        </p:txBody>
      </p:sp>
      <p:sp>
        <p:nvSpPr>
          <p:cNvPr id="26" name="TextBox 1"/>
          <p:cNvSpPr txBox="1"/>
          <p:nvPr/>
        </p:nvSpPr>
        <p:spPr>
          <a:xfrm>
            <a:off x="1930400" y="3162300"/>
            <a:ext cx="3097213" cy="303213"/>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安装在有害物发生源的侧面</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114712" name="TextBox 1"/>
          <p:cNvSpPr txBox="1">
            <a:spLocks noChangeArrowheads="1"/>
          </p:cNvSpPr>
          <p:nvPr/>
        </p:nvSpPr>
        <p:spPr bwMode="auto">
          <a:xfrm>
            <a:off x="838200" y="3581400"/>
            <a:ext cx="1481138" cy="379413"/>
          </a:xfrm>
          <a:prstGeom prst="rect">
            <a:avLst/>
          </a:prstGeom>
          <a:noFill/>
          <a:ln w="9525">
            <a:noFill/>
            <a:miter lim="800000"/>
          </a:ln>
        </p:spPr>
        <p:txBody>
          <a:bodyPr wrap="none" lIns="0" tIns="0" rIns="0">
            <a:spAutoFit/>
          </a:bodyPr>
          <a:lstStyle/>
          <a:p>
            <a:pPr>
              <a:lnSpc>
                <a:spcPts val="2600"/>
              </a:lnSpc>
            </a:pPr>
            <a:r>
              <a:rPr lang="en-US" altLang="zh-CN" sz="2400">
                <a:solidFill>
                  <a:srgbClr val="3333CC"/>
                </a:solidFill>
                <a:latin typeface="Wingdings" panose="05000000000000000000" pitchFamily="2" charset="2"/>
              </a:rPr>
              <a:t> </a:t>
            </a:r>
            <a:r>
              <a:rPr lang="en-US" altLang="zh-CN" sz="2400" b="1">
                <a:solidFill>
                  <a:srgbClr val="00CC99"/>
                </a:solidFill>
                <a:latin typeface="黑体" panose="02010609060101010101" pitchFamily="49" charset="-122"/>
                <a:ea typeface="黑体" panose="02010609060101010101" pitchFamily="49" charset="-122"/>
              </a:rPr>
              <a:t>下吸罩</a:t>
            </a:r>
            <a:endParaRPr lang="en-US" altLang="zh-CN" sz="2400" b="1">
              <a:solidFill>
                <a:srgbClr val="00CC99"/>
              </a:solidFill>
              <a:latin typeface="黑体" panose="02010609060101010101" pitchFamily="49" charset="-122"/>
              <a:ea typeface="黑体" panose="02010609060101010101" pitchFamily="49" charset="-122"/>
            </a:endParaRPr>
          </a:p>
        </p:txBody>
      </p:sp>
      <p:sp>
        <p:nvSpPr>
          <p:cNvPr id="29" name="TextBox 1"/>
          <p:cNvSpPr txBox="1"/>
          <p:nvPr/>
        </p:nvSpPr>
        <p:spPr>
          <a:xfrm>
            <a:off x="1930400" y="3975100"/>
            <a:ext cx="3097213" cy="303213"/>
          </a:xfrm>
          <a:prstGeom prst="rect">
            <a:avLst/>
          </a:prstGeom>
          <a:noFill/>
        </p:spPr>
        <p:txBody>
          <a:bodyPr wrap="none" lIns="0" tIns="0" rIns="0">
            <a:spAutoFit/>
          </a:bodyPr>
          <a:lstStyle/>
          <a:p>
            <a:pPr fontAlgn="auto">
              <a:lnSpc>
                <a:spcPts val="2000"/>
              </a:lnSpc>
              <a:spcBef>
                <a:spcPts val="0"/>
              </a:spcBef>
              <a:spcAft>
                <a:spcPts val="0"/>
              </a:spcAft>
              <a:defRPr/>
            </a:pPr>
            <a:r>
              <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rPr>
              <a:t>安装在有害物发生源的下面</a:t>
            </a:r>
            <a:endParaRPr lang="en-US" altLang="zh-CN" sz="2005" b="1" dirty="0">
              <a:solidFill>
                <a:srgbClr val="000000"/>
              </a:solidFill>
              <a:latin typeface="黑体" panose="02010609060101010101" pitchFamily="49" charset="-122"/>
              <a:ea typeface="黑体" panose="02010609060101010101" pitchFamily="49" charset="-122"/>
              <a:cs typeface="黑体" panose="02010609060101010101" pitchFamily="49" charset="-122"/>
            </a:endParaRPr>
          </a:p>
        </p:txBody>
      </p:sp>
      <p:sp>
        <p:nvSpPr>
          <p:cNvPr id="30" name="TextBox 1"/>
          <p:cNvSpPr txBox="1"/>
          <p:nvPr/>
        </p:nvSpPr>
        <p:spPr>
          <a:xfrm>
            <a:off x="838200" y="4343400"/>
            <a:ext cx="5486400" cy="2046288"/>
          </a:xfrm>
          <a:prstGeom prst="rect">
            <a:avLst/>
          </a:prstGeom>
          <a:noFill/>
        </p:spPr>
        <p:txBody>
          <a:bodyPr lIns="0" tIns="0" rIns="0">
            <a:spAutoFit/>
          </a:bodyPr>
          <a:lstStyle/>
          <a:p>
            <a:pPr fontAlgn="auto">
              <a:lnSpc>
                <a:spcPts val="2600"/>
              </a:lnSpc>
              <a:spcBef>
                <a:spcPts val="0"/>
              </a:spcBef>
              <a:spcAft>
                <a:spcPts val="0"/>
              </a:spcAft>
              <a:buFont typeface="Wingdings" panose="05000000000000000000" pitchFamily="2" charset="2"/>
              <a:buChar char="Ø"/>
              <a:tabLst>
                <a:tab pos="342900" algn="l"/>
              </a:tabLst>
              <a:defRPr/>
            </a:pPr>
            <a:r>
              <a:rPr lang="en-US" altLang="zh-CN" sz="20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外部吸气罩是利用罩口外部吸气回流</a:t>
            </a:r>
            <a:r>
              <a:rPr lang="en-US" altLang="zh-CN" sz="2000" b="1" dirty="0">
                <a:latin typeface="黑体" panose="02010609060101010101" pitchFamily="49" charset="-122"/>
                <a:ea typeface="黑体" panose="02010609060101010101" pitchFamily="49" charset="-122"/>
              </a:rPr>
              <a:t>	</a:t>
            </a:r>
            <a:r>
              <a:rPr lang="en-US" altLang="zh-CN" sz="20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的运动将粉尘和有害物吸入罩内的排风罩</a:t>
            </a:r>
            <a:r>
              <a:rPr lang="zh-CN" altLang="en-US" sz="20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0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600"/>
              </a:lnSpc>
              <a:spcBef>
                <a:spcPts val="0"/>
              </a:spcBef>
              <a:spcAft>
                <a:spcPts val="0"/>
              </a:spcAft>
              <a:buFont typeface="Wingdings" panose="05000000000000000000" pitchFamily="2" charset="2"/>
              <a:buChar char="Ø"/>
              <a:tabLst>
                <a:tab pos="342900" algn="l"/>
              </a:tabLst>
              <a:defRPr/>
            </a:pPr>
            <a:r>
              <a:rPr lang="zh-CN" altLang="en-US" sz="2000" b="1" dirty="0">
                <a:solidFill>
                  <a:srgbClr val="C00000"/>
                </a:solidFill>
                <a:latin typeface="黑体" panose="02010609060101010101" pitchFamily="49" charset="-122"/>
                <a:ea typeface="黑体" panose="02010609060101010101" pitchFamily="49" charset="-122"/>
                <a:cs typeface="黑体" panose="02010609060101010101" pitchFamily="49" charset="-122"/>
              </a:rPr>
              <a:t>用于：</a:t>
            </a:r>
            <a:r>
              <a:rPr lang="en-US" altLang="zh-CN" sz="2000" b="1" dirty="0" err="1">
                <a:solidFill>
                  <a:srgbClr val="003399"/>
                </a:solidFill>
                <a:latin typeface="黑体" panose="02010609060101010101" pitchFamily="49" charset="-122"/>
                <a:ea typeface="黑体" panose="02010609060101010101" pitchFamily="49" charset="-122"/>
                <a:cs typeface="黑体" panose="02010609060101010101" pitchFamily="49" charset="-122"/>
              </a:rPr>
              <a:t>因工艺或操作条件的限制，不能将污染源密闭的场合</a:t>
            </a:r>
            <a:r>
              <a:rPr lang="en-US" altLang="zh-CN" sz="2000" b="1" dirty="0">
                <a:solidFill>
                  <a:srgbClr val="003399"/>
                </a:solidFill>
                <a:latin typeface="黑体" panose="02010609060101010101" pitchFamily="49" charset="-122"/>
                <a:ea typeface="黑体" panose="02010609060101010101" pitchFamily="49" charset="-122"/>
                <a:cs typeface="黑体" panose="02010609060101010101" pitchFamily="49" charset="-122"/>
              </a:rPr>
              <a:t>。</a:t>
            </a:r>
            <a:endParaRPr lang="en-US" altLang="zh-CN" sz="2000" b="1" dirty="0">
              <a:solidFill>
                <a:srgbClr val="003399"/>
              </a:solidFill>
              <a:latin typeface="黑体" panose="02010609060101010101" pitchFamily="49" charset="-122"/>
              <a:ea typeface="黑体" panose="02010609060101010101" pitchFamily="49" charset="-122"/>
              <a:cs typeface="黑体" panose="02010609060101010101" pitchFamily="49" charset="-122"/>
            </a:endParaRPr>
          </a:p>
          <a:p>
            <a:pPr fontAlgn="auto">
              <a:lnSpc>
                <a:spcPts val="2600"/>
              </a:lnSpc>
              <a:spcBef>
                <a:spcPts val="0"/>
              </a:spcBef>
              <a:spcAft>
                <a:spcPts val="0"/>
              </a:spcAft>
              <a:buFont typeface="Wingdings" panose="05000000000000000000" pitchFamily="2" charset="2"/>
              <a:buChar char="Ø"/>
              <a:tabLst>
                <a:tab pos="342900" algn="l"/>
              </a:tabLst>
              <a:defRPr/>
            </a:pPr>
            <a:r>
              <a:rPr lang="zh-CN" altLang="en-US" sz="2000" b="1" kern="0" dirty="0">
                <a:solidFill>
                  <a:srgbClr val="C00000"/>
                </a:solidFill>
                <a:latin typeface="黑体" panose="02010609060101010101" pitchFamily="49" charset="-122"/>
                <a:ea typeface="黑体" panose="02010609060101010101" pitchFamily="49" charset="-122"/>
              </a:rPr>
              <a:t>优点：</a:t>
            </a:r>
            <a:r>
              <a:rPr lang="zh-CN" altLang="en-US" sz="2000" b="1" kern="0" dirty="0">
                <a:solidFill>
                  <a:srgbClr val="000099"/>
                </a:solidFill>
                <a:latin typeface="黑体" panose="02010609060101010101" pitchFamily="49" charset="-122"/>
                <a:ea typeface="黑体" panose="02010609060101010101" pitchFamily="49" charset="-122"/>
              </a:rPr>
              <a:t>对于生产操作影响小，安装维护方便。</a:t>
            </a:r>
            <a:endParaRPr lang="en-US" altLang="zh-CN" sz="2000" b="1" kern="0" dirty="0">
              <a:solidFill>
                <a:srgbClr val="000099"/>
              </a:solidFill>
              <a:latin typeface="黑体" panose="02010609060101010101" pitchFamily="49" charset="-122"/>
              <a:ea typeface="黑体" panose="02010609060101010101" pitchFamily="49" charset="-122"/>
            </a:endParaRPr>
          </a:p>
          <a:p>
            <a:pPr fontAlgn="auto">
              <a:lnSpc>
                <a:spcPts val="2600"/>
              </a:lnSpc>
              <a:spcBef>
                <a:spcPts val="0"/>
              </a:spcBef>
              <a:spcAft>
                <a:spcPts val="0"/>
              </a:spcAft>
              <a:buFont typeface="Wingdings" panose="05000000000000000000" pitchFamily="2" charset="2"/>
              <a:buChar char="Ø"/>
              <a:tabLst>
                <a:tab pos="342900" algn="l"/>
              </a:tabLst>
              <a:defRPr/>
            </a:pPr>
            <a:r>
              <a:rPr lang="zh-CN" altLang="en-US" sz="2000" b="1" kern="0" dirty="0">
                <a:solidFill>
                  <a:srgbClr val="C00000"/>
                </a:solidFill>
                <a:latin typeface="黑体" panose="02010609060101010101" pitchFamily="49" charset="-122"/>
                <a:ea typeface="黑体" panose="02010609060101010101" pitchFamily="49" charset="-122"/>
              </a:rPr>
              <a:t>缺点：</a:t>
            </a:r>
            <a:r>
              <a:rPr lang="zh-CN" altLang="en-US" sz="2000" b="1" kern="0" dirty="0">
                <a:solidFill>
                  <a:srgbClr val="000099"/>
                </a:solidFill>
                <a:latin typeface="黑体" panose="02010609060101010101" pitchFamily="49" charset="-122"/>
                <a:ea typeface="黑体" panose="02010609060101010101" pitchFamily="49" charset="-122"/>
              </a:rPr>
              <a:t>排风量大，控制有害物质效果相对较差。</a:t>
            </a:r>
            <a:endParaRPr lang="en-US" altLang="zh-CN" sz="2000" b="1" dirty="0">
              <a:solidFill>
                <a:srgbClr val="000099"/>
              </a:solidFill>
              <a:latin typeface="黑体" panose="02010609060101010101" pitchFamily="49" charset="-122"/>
              <a:ea typeface="黑体" panose="02010609060101010101" pitchFamily="49" charset="-122"/>
              <a:cs typeface="黑体" panose="02010609060101010101" pitchFamily="49" charset="-122"/>
            </a:endParaRPr>
          </a:p>
        </p:txBody>
      </p:sp>
      <p:sp>
        <p:nvSpPr>
          <p:cNvPr id="28" name="Rectangle 2"/>
          <p:cNvSpPr txBox="1">
            <a:spLocks noChangeArrowheads="1"/>
          </p:cNvSpPr>
          <p:nvPr/>
        </p:nvSpPr>
        <p:spPr>
          <a:xfrm>
            <a:off x="838200" y="152400"/>
            <a:ext cx="8001000" cy="685800"/>
          </a:xfrm>
          <a:prstGeom prst="rect">
            <a:avLst/>
          </a:prstGeom>
          <a:solidFill>
            <a:srgbClr val="00863D"/>
          </a:solidFill>
        </p:spPr>
        <p:txBody>
          <a:bodyPr anchor="ctr">
            <a:normAutofit fontScale="92500" lnSpcReduction="10000"/>
          </a:bodyPr>
          <a:lstStyle/>
          <a:p>
            <a:pPr algn="ctr" fontAlgn="auto">
              <a:spcAft>
                <a:spcPts val="0"/>
              </a:spcAft>
              <a:defRPr/>
            </a:pPr>
            <a:r>
              <a:rPr lang="zh-CN" altLang="en-US" sz="4400" b="1">
                <a:solidFill>
                  <a:schemeClr val="bg1">
                    <a:lumMod val="95000"/>
                  </a:schemeClr>
                </a:solidFill>
                <a:latin typeface="黑体" panose="02010609060101010101" pitchFamily="49" charset="-122"/>
                <a:ea typeface="黑体" panose="02010609060101010101" pitchFamily="49" charset="-122"/>
                <a:cs typeface="+mj-cs"/>
              </a:rPr>
              <a:t>三、职业病防护措施的选择</a:t>
            </a:r>
            <a:endParaRPr lang="zh-CN" altLang="en-US" sz="4400" b="1" dirty="0">
              <a:solidFill>
                <a:schemeClr val="bg1">
                  <a:lumMod val="95000"/>
                </a:schemeClr>
              </a:solidFill>
              <a:latin typeface="黑体" panose="02010609060101010101" pitchFamily="49" charset="-122"/>
              <a:ea typeface="黑体" panose="02010609060101010101" pitchFamily="49" charset="-122"/>
              <a:cs typeface="+mj-cs"/>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229600" cy="4648200"/>
          </a:xfrm>
          <a:prstGeom prst="rect">
            <a:avLst/>
          </a:prstGeom>
          <a:noFill/>
          <a:ln w="9525">
            <a:solidFill>
              <a:schemeClr val="accent5">
                <a:lumMod val="75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115715" name="组合 6"/>
          <p:cNvGrpSpPr/>
          <p:nvPr/>
        </p:nvGrpSpPr>
        <p:grpSpPr bwMode="auto">
          <a:xfrm>
            <a:off x="609600" y="3124200"/>
            <a:ext cx="609600" cy="2438400"/>
            <a:chOff x="0" y="304808"/>
            <a:chExt cx="457200" cy="1828800"/>
          </a:xfrm>
        </p:grpSpPr>
        <p:sp>
          <p:nvSpPr>
            <p:cNvPr id="9" name="矩形 8"/>
            <p:cNvSpPr/>
            <p:nvPr/>
          </p:nvSpPr>
          <p:spPr>
            <a:xfrm>
              <a:off x="0" y="304808"/>
              <a:ext cx="457200" cy="1828800"/>
            </a:xfrm>
            <a:prstGeom prst="rect">
              <a:avLst/>
            </a:prstGeom>
            <a:solidFill>
              <a:schemeClr val="accent1">
                <a:lumMod val="25000"/>
              </a:schemeClr>
            </a:solid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1" name="矩形 10"/>
            <p:cNvSpPr/>
            <p:nvPr/>
          </p:nvSpPr>
          <p:spPr>
            <a:xfrm>
              <a:off x="0" y="304808"/>
              <a:ext cx="457200" cy="1828800"/>
            </a:xfrm>
            <a:prstGeom prst="rect">
              <a:avLst/>
            </a:prstGeom>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latin typeface="黑体" panose="02010609060101010101" pitchFamily="49" charset="-122"/>
                  <a:ea typeface="黑体" panose="02010609060101010101" pitchFamily="49" charset="-122"/>
                </a:rPr>
                <a:t>伞形罩</a:t>
              </a:r>
              <a:endParaRPr lang="zh-CN" altLang="en-US" sz="2200" b="1" dirty="0">
                <a:latin typeface="黑体" panose="02010609060101010101" pitchFamily="49" charset="-122"/>
                <a:ea typeface="黑体" panose="02010609060101010101" pitchFamily="49" charset="-122"/>
              </a:endParaRPr>
            </a:p>
          </p:txBody>
        </p:sp>
      </p:grpSp>
      <p:pic>
        <p:nvPicPr>
          <p:cNvPr id="115716" name="图片 12" descr="5.jpg"/>
          <p:cNvPicPr>
            <a:picLocks noChangeAspect="1"/>
          </p:cNvPicPr>
          <p:nvPr/>
        </p:nvPicPr>
        <p:blipFill>
          <a:blip r:embed="rId6"/>
          <a:srcRect/>
          <a:stretch>
            <a:fillRect/>
          </a:stretch>
        </p:blipFill>
        <p:spPr bwMode="auto">
          <a:xfrm>
            <a:off x="1676400" y="3313113"/>
            <a:ext cx="6858000" cy="3111500"/>
          </a:xfrm>
          <a:prstGeom prst="rect">
            <a:avLst/>
          </a:prstGeom>
          <a:noFill/>
          <a:ln w="9525">
            <a:noFill/>
            <a:miter lim="800000"/>
            <a:headEnd/>
            <a:tailEnd/>
          </a:ln>
        </p:spPr>
      </p:pic>
      <p:sp>
        <p:nvSpPr>
          <p:cNvPr id="14" name="矩形 13"/>
          <p:cNvSpPr/>
          <p:nvPr/>
        </p:nvSpPr>
        <p:spPr>
          <a:xfrm>
            <a:off x="1676400" y="2438400"/>
            <a:ext cx="6858000" cy="763588"/>
          </a:xfrm>
          <a:prstGeom prst="rect">
            <a:avLst/>
          </a:prstGeom>
        </p:spPr>
        <p:txBody>
          <a:bodyPr>
            <a:spAutoFit/>
          </a:bodyPr>
          <a:lstStyle/>
          <a:p>
            <a:pPr fontAlgn="auto">
              <a:lnSpc>
                <a:spcPts val="2800"/>
              </a:lnSpc>
              <a:spcBef>
                <a:spcPts val="1800"/>
              </a:spcBef>
              <a:spcAft>
                <a:spcPts val="0"/>
              </a:spcAft>
              <a:defRPr/>
            </a:pPr>
            <a:r>
              <a:rPr lang="zh-CN" altLang="en-US" sz="2000" b="1" kern="0" dirty="0">
                <a:solidFill>
                  <a:srgbClr val="000099"/>
                </a:solidFill>
                <a:latin typeface="黑体" panose="02010609060101010101" pitchFamily="49" charset="-122"/>
                <a:ea typeface="黑体" panose="02010609060101010101" pitchFamily="49" charset="-122"/>
              </a:rPr>
              <a:t>一般悬挂于有害物发生源上方，造成一定的上升风速，将产生的有害物吸进罩内。</a:t>
            </a:r>
            <a:endParaRPr lang="zh-CN" altLang="en-US" sz="2000" b="1" kern="0" dirty="0">
              <a:solidFill>
                <a:srgbClr val="000099"/>
              </a:solidFill>
              <a:latin typeface="黑体" panose="02010609060101010101" pitchFamily="49" charset="-122"/>
              <a:ea typeface="黑体" panose="02010609060101010101" pitchFamily="49" charset="-122"/>
            </a:endParaRPr>
          </a:p>
        </p:txBody>
      </p:sp>
      <p:sp>
        <p:nvSpPr>
          <p:cNvPr id="115718"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524000"/>
            <a:ext cx="8229600" cy="4648200"/>
          </a:xfrm>
          <a:prstGeom prst="rect">
            <a:avLst/>
          </a:prstGeom>
          <a:noFill/>
          <a:ln w="9525">
            <a:solidFill>
              <a:schemeClr val="accent5">
                <a:lumMod val="75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2192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5132" name="组合 6"/>
          <p:cNvGrpSpPr/>
          <p:nvPr/>
        </p:nvGrpSpPr>
        <p:grpSpPr bwMode="auto">
          <a:xfrm>
            <a:off x="609600" y="2819400"/>
            <a:ext cx="609600" cy="2438400"/>
            <a:chOff x="0" y="304808"/>
            <a:chExt cx="457200" cy="1828800"/>
          </a:xfrm>
        </p:grpSpPr>
        <p:sp>
          <p:nvSpPr>
            <p:cNvPr id="9" name="矩形 8"/>
            <p:cNvSpPr/>
            <p:nvPr/>
          </p:nvSpPr>
          <p:spPr>
            <a:xfrm>
              <a:off x="0" y="304808"/>
              <a:ext cx="457200" cy="1828800"/>
            </a:xfrm>
            <a:prstGeom prst="rect">
              <a:avLst/>
            </a:prstGeom>
            <a:solidFill>
              <a:schemeClr val="accent1">
                <a:lumMod val="25000"/>
              </a:schemeClr>
            </a:solid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1" name="矩形 10"/>
            <p:cNvSpPr/>
            <p:nvPr/>
          </p:nvSpPr>
          <p:spPr>
            <a:xfrm>
              <a:off x="0" y="304808"/>
              <a:ext cx="457200" cy="1828800"/>
            </a:xfrm>
            <a:prstGeom prst="rect">
              <a:avLst/>
            </a:prstGeom>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latin typeface="黑体" panose="02010609060101010101" pitchFamily="49" charset="-122"/>
                  <a:ea typeface="黑体" panose="02010609060101010101" pitchFamily="49" charset="-122"/>
                </a:rPr>
                <a:t>伞形罩</a:t>
              </a:r>
              <a:endParaRPr lang="zh-CN" altLang="en-US" sz="2200" b="1" dirty="0">
                <a:latin typeface="黑体" panose="02010609060101010101" pitchFamily="49" charset="-122"/>
                <a:ea typeface="黑体" panose="02010609060101010101" pitchFamily="49" charset="-122"/>
              </a:endParaRPr>
            </a:p>
          </p:txBody>
        </p:sp>
      </p:grpSp>
      <p:sp>
        <p:nvSpPr>
          <p:cNvPr id="14" name="矩形 13"/>
          <p:cNvSpPr/>
          <p:nvPr/>
        </p:nvSpPr>
        <p:spPr>
          <a:xfrm>
            <a:off x="1752600" y="1981200"/>
            <a:ext cx="6858000" cy="509588"/>
          </a:xfrm>
          <a:prstGeom prst="rect">
            <a:avLst/>
          </a:prstGeom>
        </p:spPr>
        <p:txBody>
          <a:bodyPr>
            <a:spAutoFit/>
          </a:bodyPr>
          <a:lstStyle/>
          <a:p>
            <a:pPr marL="895350" indent="-895350" algn="just" fontAlgn="auto">
              <a:lnSpc>
                <a:spcPts val="3800"/>
              </a:lnSpc>
              <a:spcBef>
                <a:spcPts val="1000"/>
              </a:spcBef>
              <a:spcAft>
                <a:spcPts val="0"/>
              </a:spcAft>
              <a:defRPr/>
            </a:pPr>
            <a:r>
              <a:rPr lang="zh-CN" altLang="en-US" sz="2400" kern="0" dirty="0">
                <a:solidFill>
                  <a:srgbClr val="C00000"/>
                </a:solidFill>
                <a:latin typeface="隶书" pitchFamily="49" charset="-122"/>
                <a:ea typeface="隶书" pitchFamily="49" charset="-122"/>
              </a:rPr>
              <a:t>排风量计算：</a:t>
            </a:r>
            <a:endParaRPr lang="zh-CN" altLang="en-US" sz="2400" kern="0" dirty="0">
              <a:solidFill>
                <a:srgbClr val="C00000"/>
              </a:solidFill>
              <a:latin typeface="隶书" pitchFamily="49" charset="-122"/>
              <a:ea typeface="隶书" pitchFamily="49" charset="-122"/>
            </a:endParaRPr>
          </a:p>
        </p:txBody>
      </p:sp>
      <p:graphicFrame>
        <p:nvGraphicFramePr>
          <p:cNvPr id="5129" name="Object 9"/>
          <p:cNvGraphicFramePr>
            <a:graphicFrameLocks noChangeAspect="1"/>
          </p:cNvGraphicFramePr>
          <p:nvPr/>
        </p:nvGraphicFramePr>
        <p:xfrm>
          <a:off x="1752600" y="2709863"/>
          <a:ext cx="2444750" cy="600075"/>
        </p:xfrm>
        <a:graphic>
          <a:graphicData uri="http://schemas.openxmlformats.org/presentationml/2006/ole">
            <mc:AlternateContent xmlns:mc="http://schemas.openxmlformats.org/markup-compatibility/2006">
              <mc:Choice xmlns:v="urn:schemas-microsoft-com:vml" Requires="v">
                <p:oleObj spid="_x0000_s5131" name="公式" r:id="rId6" imgW="838200" imgH="228600" progId="Equation.3">
                  <p:embed/>
                </p:oleObj>
              </mc:Choice>
              <mc:Fallback>
                <p:oleObj name="公式" r:id="rId6" imgW="838200" imgH="228600" progId="Equation.3">
                  <p:embed/>
                  <p:pic>
                    <p:nvPicPr>
                      <p:cNvPr id="0"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52600" y="2709863"/>
                        <a:ext cx="2444750" cy="6000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34" name="矩形 9"/>
          <p:cNvSpPr>
            <a:spLocks noChangeArrowheads="1"/>
          </p:cNvSpPr>
          <p:nvPr/>
        </p:nvSpPr>
        <p:spPr bwMode="auto">
          <a:xfrm>
            <a:off x="1295400" y="3352800"/>
            <a:ext cx="4495800" cy="2816225"/>
          </a:xfrm>
          <a:prstGeom prst="rect">
            <a:avLst/>
          </a:prstGeom>
          <a:noFill/>
          <a:ln w="9525">
            <a:noFill/>
            <a:miter lim="800000"/>
          </a:ln>
        </p:spPr>
        <p:txBody>
          <a:bodyPr>
            <a:spAutoFit/>
          </a:bodyPr>
          <a:lstStyle/>
          <a:p>
            <a:pPr>
              <a:lnSpc>
                <a:spcPct val="90000"/>
              </a:lnSpc>
              <a:buClr>
                <a:schemeClr val="tx1"/>
              </a:buClr>
              <a:buFont typeface="Wingdings" panose="05000000000000000000" pitchFamily="2" charset="2"/>
              <a:buNone/>
            </a:pPr>
            <a:endParaRPr lang="en-US" altLang="zh-CN" b="1">
              <a:solidFill>
                <a:srgbClr val="000099"/>
              </a:solidFill>
              <a:latin typeface="黑体" panose="02010609060101010101" pitchFamily="49" charset="-122"/>
              <a:ea typeface="黑体" panose="02010609060101010101" pitchFamily="49" charset="-122"/>
            </a:endParaRPr>
          </a:p>
          <a:p>
            <a:pPr>
              <a:lnSpc>
                <a:spcPct val="90000"/>
              </a:lnSpc>
              <a:buClr>
                <a:schemeClr val="tx1"/>
              </a:buClr>
              <a:buFont typeface="Wingdings" panose="05000000000000000000" pitchFamily="2" charset="2"/>
              <a:buNone/>
            </a:pPr>
            <a:r>
              <a:rPr lang="en-US" altLang="zh-CN" b="1">
                <a:solidFill>
                  <a:srgbClr val="000099"/>
                </a:solidFill>
                <a:latin typeface="黑体" panose="02010609060101010101" pitchFamily="49" charset="-122"/>
                <a:ea typeface="黑体" panose="02010609060101010101" pitchFamily="49" charset="-122"/>
              </a:rPr>
              <a:t> v</a:t>
            </a:r>
            <a:r>
              <a:rPr lang="en-US" altLang="zh-CN" b="1" baseline="-25000">
                <a:solidFill>
                  <a:srgbClr val="000099"/>
                </a:solidFill>
                <a:latin typeface="黑体" panose="02010609060101010101" pitchFamily="49" charset="-122"/>
                <a:ea typeface="黑体" panose="02010609060101010101" pitchFamily="49" charset="-122"/>
              </a:rPr>
              <a:t>0</a:t>
            </a:r>
            <a:r>
              <a:rPr lang="zh-CN" altLang="en-US" b="1">
                <a:solidFill>
                  <a:srgbClr val="000099"/>
                </a:solidFill>
                <a:latin typeface="黑体" panose="02010609060101010101" pitchFamily="49" charset="-122"/>
                <a:ea typeface="黑体" panose="02010609060101010101" pitchFamily="49" charset="-122"/>
              </a:rPr>
              <a:t>值依据围挡程度、罩口悬挂高度、罩口面积、工作台面最不利边缘点所必需的控制风速计算。</a:t>
            </a:r>
            <a:endParaRPr lang="en-US" altLang="zh-CN" b="1">
              <a:solidFill>
                <a:srgbClr val="000099"/>
              </a:solidFill>
              <a:latin typeface="黑体" panose="02010609060101010101" pitchFamily="49" charset="-122"/>
              <a:ea typeface="黑体" panose="02010609060101010101" pitchFamily="49" charset="-122"/>
            </a:endParaRPr>
          </a:p>
          <a:p>
            <a:pPr>
              <a:lnSpc>
                <a:spcPct val="90000"/>
              </a:lnSpc>
              <a:spcBef>
                <a:spcPts val="1200"/>
              </a:spcBef>
              <a:buClr>
                <a:schemeClr val="tx1"/>
              </a:buClr>
              <a:buFont typeface="Wingdings" panose="05000000000000000000" pitchFamily="2" charset="2"/>
              <a:buNone/>
            </a:pPr>
            <a:r>
              <a:rPr lang="zh-CN" altLang="en-US" b="1">
                <a:solidFill>
                  <a:srgbClr val="000099"/>
                </a:solidFill>
                <a:latin typeface="黑体" panose="02010609060101010101" pitchFamily="49" charset="-122"/>
                <a:ea typeface="黑体" panose="02010609060101010101" pitchFamily="49" charset="-122"/>
              </a:rPr>
              <a:t>排出无刺激性有害气体：</a:t>
            </a:r>
            <a:r>
              <a:rPr lang="en-US" altLang="zh-CN" b="1">
                <a:solidFill>
                  <a:srgbClr val="000099"/>
                </a:solidFill>
                <a:latin typeface="黑体" panose="02010609060101010101" pitchFamily="49" charset="-122"/>
                <a:ea typeface="黑体" panose="02010609060101010101" pitchFamily="49" charset="-122"/>
              </a:rPr>
              <a:t> v</a:t>
            </a:r>
            <a:r>
              <a:rPr lang="en-US" altLang="zh-CN" b="1" baseline="-25000">
                <a:solidFill>
                  <a:srgbClr val="000099"/>
                </a:solidFill>
                <a:latin typeface="黑体" panose="02010609060101010101" pitchFamily="49" charset="-122"/>
                <a:ea typeface="黑体" panose="02010609060101010101" pitchFamily="49" charset="-122"/>
              </a:rPr>
              <a:t>0</a:t>
            </a:r>
            <a:r>
              <a:rPr lang="en-US" altLang="zh-CN" b="1">
                <a:solidFill>
                  <a:srgbClr val="000099"/>
                </a:solidFill>
                <a:latin typeface="黑体" panose="02010609060101010101" pitchFamily="49" charset="-122"/>
                <a:ea typeface="黑体" panose="02010609060101010101" pitchFamily="49" charset="-122"/>
              </a:rPr>
              <a:t>=0.3</a:t>
            </a:r>
            <a:r>
              <a:rPr lang="zh-CN" altLang="en-US" b="1">
                <a:solidFill>
                  <a:srgbClr val="000099"/>
                </a:solidFill>
                <a:latin typeface="黑体" panose="02010609060101010101" pitchFamily="49" charset="-122"/>
                <a:ea typeface="黑体" panose="02010609060101010101" pitchFamily="49" charset="-122"/>
              </a:rPr>
              <a:t>～</a:t>
            </a:r>
            <a:r>
              <a:rPr lang="en-US" altLang="zh-CN" b="1">
                <a:solidFill>
                  <a:srgbClr val="000099"/>
                </a:solidFill>
                <a:latin typeface="黑体" panose="02010609060101010101" pitchFamily="49" charset="-122"/>
                <a:ea typeface="黑体" panose="02010609060101010101" pitchFamily="49" charset="-122"/>
              </a:rPr>
              <a:t>0.5m/s</a:t>
            </a:r>
            <a:endParaRPr lang="en-US" altLang="zh-CN" b="1">
              <a:solidFill>
                <a:srgbClr val="000099"/>
              </a:solidFill>
              <a:latin typeface="黑体" panose="02010609060101010101" pitchFamily="49" charset="-122"/>
              <a:ea typeface="黑体" panose="02010609060101010101" pitchFamily="49" charset="-122"/>
            </a:endParaRPr>
          </a:p>
          <a:p>
            <a:pPr>
              <a:lnSpc>
                <a:spcPct val="90000"/>
              </a:lnSpc>
              <a:spcBef>
                <a:spcPts val="600"/>
              </a:spcBef>
              <a:buClr>
                <a:schemeClr val="tx1"/>
              </a:buClr>
              <a:buFont typeface="Wingdings" panose="05000000000000000000" pitchFamily="2" charset="2"/>
              <a:buNone/>
            </a:pPr>
            <a:r>
              <a:rPr lang="zh-CN" altLang="en-US" b="1">
                <a:solidFill>
                  <a:srgbClr val="000099"/>
                </a:solidFill>
                <a:latin typeface="黑体" panose="02010609060101010101" pitchFamily="49" charset="-122"/>
                <a:ea typeface="黑体" panose="02010609060101010101" pitchFamily="49" charset="-122"/>
              </a:rPr>
              <a:t>排出有刺激性有害气体：</a:t>
            </a:r>
            <a:endParaRPr lang="en-US" altLang="zh-CN" b="1">
              <a:solidFill>
                <a:srgbClr val="000099"/>
              </a:solidFill>
              <a:latin typeface="黑体" panose="02010609060101010101" pitchFamily="49" charset="-122"/>
              <a:ea typeface="黑体" panose="02010609060101010101" pitchFamily="49" charset="-122"/>
            </a:endParaRPr>
          </a:p>
          <a:p>
            <a:pPr>
              <a:lnSpc>
                <a:spcPct val="90000"/>
              </a:lnSpc>
              <a:buClr>
                <a:schemeClr val="tx1"/>
              </a:buClr>
              <a:buFont typeface="Wingdings" panose="05000000000000000000" pitchFamily="2" charset="2"/>
              <a:buNone/>
            </a:pPr>
            <a:r>
              <a:rPr lang="zh-CN" altLang="en-US" b="1">
                <a:solidFill>
                  <a:srgbClr val="000099"/>
                </a:solidFill>
                <a:latin typeface="黑体" panose="02010609060101010101" pitchFamily="49" charset="-122"/>
                <a:ea typeface="黑体" panose="02010609060101010101" pitchFamily="49" charset="-122"/>
              </a:rPr>
              <a:t>    四面敞开：</a:t>
            </a:r>
            <a:r>
              <a:rPr lang="en-US" altLang="zh-CN" b="1">
                <a:solidFill>
                  <a:srgbClr val="000099"/>
                </a:solidFill>
                <a:latin typeface="黑体" panose="02010609060101010101" pitchFamily="49" charset="-122"/>
                <a:ea typeface="黑体" panose="02010609060101010101" pitchFamily="49" charset="-122"/>
              </a:rPr>
              <a:t>v</a:t>
            </a:r>
            <a:r>
              <a:rPr lang="en-US" altLang="zh-CN" b="1" baseline="-25000">
                <a:solidFill>
                  <a:srgbClr val="000099"/>
                </a:solidFill>
                <a:latin typeface="黑体" panose="02010609060101010101" pitchFamily="49" charset="-122"/>
                <a:ea typeface="黑体" panose="02010609060101010101" pitchFamily="49" charset="-122"/>
              </a:rPr>
              <a:t>0</a:t>
            </a:r>
            <a:r>
              <a:rPr lang="en-US" altLang="zh-CN" b="1">
                <a:solidFill>
                  <a:srgbClr val="000099"/>
                </a:solidFill>
                <a:latin typeface="黑体" panose="02010609060101010101" pitchFamily="49" charset="-122"/>
                <a:ea typeface="黑体" panose="02010609060101010101" pitchFamily="49" charset="-122"/>
              </a:rPr>
              <a:t>=1.05</a:t>
            </a:r>
            <a:r>
              <a:rPr lang="zh-CN" altLang="en-US" b="1">
                <a:solidFill>
                  <a:srgbClr val="000099"/>
                </a:solidFill>
                <a:latin typeface="黑体" panose="02010609060101010101" pitchFamily="49" charset="-122"/>
                <a:ea typeface="黑体" panose="02010609060101010101" pitchFamily="49" charset="-122"/>
              </a:rPr>
              <a:t> ～</a:t>
            </a:r>
            <a:r>
              <a:rPr lang="en-US" altLang="zh-CN" b="1">
                <a:solidFill>
                  <a:srgbClr val="000099"/>
                </a:solidFill>
                <a:latin typeface="黑体" panose="02010609060101010101" pitchFamily="49" charset="-122"/>
                <a:ea typeface="黑体" panose="02010609060101010101" pitchFamily="49" charset="-122"/>
              </a:rPr>
              <a:t>1.25m/s</a:t>
            </a:r>
            <a:endParaRPr lang="en-US" altLang="zh-CN" b="1">
              <a:solidFill>
                <a:srgbClr val="000099"/>
              </a:solidFill>
              <a:latin typeface="黑体" panose="02010609060101010101" pitchFamily="49" charset="-122"/>
              <a:ea typeface="黑体" panose="02010609060101010101" pitchFamily="49" charset="-122"/>
            </a:endParaRPr>
          </a:p>
          <a:p>
            <a:pPr>
              <a:lnSpc>
                <a:spcPct val="90000"/>
              </a:lnSpc>
              <a:buClr>
                <a:schemeClr val="tx1"/>
              </a:buClr>
              <a:buFont typeface="Wingdings" panose="05000000000000000000" pitchFamily="2" charset="2"/>
              <a:buNone/>
            </a:pPr>
            <a:r>
              <a:rPr lang="zh-CN" altLang="en-US" b="1">
                <a:solidFill>
                  <a:srgbClr val="000099"/>
                </a:solidFill>
                <a:latin typeface="黑体" panose="02010609060101010101" pitchFamily="49" charset="-122"/>
                <a:ea typeface="黑体" panose="02010609060101010101" pitchFamily="49" charset="-122"/>
              </a:rPr>
              <a:t>    三面敞开：</a:t>
            </a:r>
            <a:r>
              <a:rPr lang="en-US" altLang="zh-CN" b="1">
                <a:solidFill>
                  <a:srgbClr val="000099"/>
                </a:solidFill>
                <a:latin typeface="黑体" panose="02010609060101010101" pitchFamily="49" charset="-122"/>
                <a:ea typeface="黑体" panose="02010609060101010101" pitchFamily="49" charset="-122"/>
              </a:rPr>
              <a:t> v</a:t>
            </a:r>
            <a:r>
              <a:rPr lang="en-US" altLang="zh-CN" b="1" baseline="-25000">
                <a:solidFill>
                  <a:srgbClr val="000099"/>
                </a:solidFill>
                <a:latin typeface="黑体" panose="02010609060101010101" pitchFamily="49" charset="-122"/>
                <a:ea typeface="黑体" panose="02010609060101010101" pitchFamily="49" charset="-122"/>
              </a:rPr>
              <a:t>0</a:t>
            </a:r>
            <a:r>
              <a:rPr lang="en-US" altLang="zh-CN" b="1">
                <a:solidFill>
                  <a:srgbClr val="000099"/>
                </a:solidFill>
                <a:latin typeface="黑体" panose="02010609060101010101" pitchFamily="49" charset="-122"/>
                <a:ea typeface="黑体" panose="02010609060101010101" pitchFamily="49" charset="-122"/>
              </a:rPr>
              <a:t>=0.9</a:t>
            </a:r>
            <a:r>
              <a:rPr lang="zh-CN" altLang="en-US" b="1">
                <a:solidFill>
                  <a:srgbClr val="000099"/>
                </a:solidFill>
                <a:latin typeface="黑体" panose="02010609060101010101" pitchFamily="49" charset="-122"/>
                <a:ea typeface="黑体" panose="02010609060101010101" pitchFamily="49" charset="-122"/>
              </a:rPr>
              <a:t>～</a:t>
            </a:r>
            <a:r>
              <a:rPr lang="en-US" altLang="zh-CN" b="1">
                <a:solidFill>
                  <a:srgbClr val="000099"/>
                </a:solidFill>
                <a:latin typeface="黑体" panose="02010609060101010101" pitchFamily="49" charset="-122"/>
                <a:ea typeface="黑体" panose="02010609060101010101" pitchFamily="49" charset="-122"/>
              </a:rPr>
              <a:t>1.05m/s</a:t>
            </a:r>
            <a:endParaRPr lang="en-US" altLang="zh-CN" b="1">
              <a:solidFill>
                <a:srgbClr val="000099"/>
              </a:solidFill>
              <a:latin typeface="黑体" panose="02010609060101010101" pitchFamily="49" charset="-122"/>
              <a:ea typeface="黑体" panose="02010609060101010101" pitchFamily="49" charset="-122"/>
            </a:endParaRPr>
          </a:p>
          <a:p>
            <a:pPr>
              <a:lnSpc>
                <a:spcPct val="90000"/>
              </a:lnSpc>
              <a:buClr>
                <a:schemeClr val="tx1"/>
              </a:buClr>
              <a:buFont typeface="Wingdings" panose="05000000000000000000" pitchFamily="2" charset="2"/>
              <a:buNone/>
            </a:pPr>
            <a:r>
              <a:rPr lang="zh-CN" altLang="en-US" b="1">
                <a:solidFill>
                  <a:srgbClr val="000099"/>
                </a:solidFill>
                <a:latin typeface="黑体" panose="02010609060101010101" pitchFamily="49" charset="-122"/>
                <a:ea typeface="黑体" panose="02010609060101010101" pitchFamily="49" charset="-122"/>
              </a:rPr>
              <a:t>    两面敞开：</a:t>
            </a:r>
            <a:r>
              <a:rPr lang="en-US" altLang="zh-CN" b="1">
                <a:solidFill>
                  <a:srgbClr val="000099"/>
                </a:solidFill>
                <a:latin typeface="黑体" panose="02010609060101010101" pitchFamily="49" charset="-122"/>
                <a:ea typeface="黑体" panose="02010609060101010101" pitchFamily="49" charset="-122"/>
              </a:rPr>
              <a:t> v</a:t>
            </a:r>
            <a:r>
              <a:rPr lang="en-US" altLang="zh-CN" b="1" baseline="-25000">
                <a:solidFill>
                  <a:srgbClr val="000099"/>
                </a:solidFill>
                <a:latin typeface="黑体" panose="02010609060101010101" pitchFamily="49" charset="-122"/>
                <a:ea typeface="黑体" panose="02010609060101010101" pitchFamily="49" charset="-122"/>
              </a:rPr>
              <a:t>0</a:t>
            </a:r>
            <a:r>
              <a:rPr lang="en-US" altLang="zh-CN" b="1">
                <a:solidFill>
                  <a:srgbClr val="000099"/>
                </a:solidFill>
                <a:latin typeface="黑体" panose="02010609060101010101" pitchFamily="49" charset="-122"/>
                <a:ea typeface="黑体" panose="02010609060101010101" pitchFamily="49" charset="-122"/>
              </a:rPr>
              <a:t>=0.75</a:t>
            </a:r>
            <a:r>
              <a:rPr lang="zh-CN" altLang="en-US" b="1">
                <a:solidFill>
                  <a:srgbClr val="000099"/>
                </a:solidFill>
                <a:latin typeface="黑体" panose="02010609060101010101" pitchFamily="49" charset="-122"/>
                <a:ea typeface="黑体" panose="02010609060101010101" pitchFamily="49" charset="-122"/>
              </a:rPr>
              <a:t>～</a:t>
            </a:r>
            <a:r>
              <a:rPr lang="en-US" altLang="zh-CN" b="1">
                <a:solidFill>
                  <a:srgbClr val="000099"/>
                </a:solidFill>
                <a:latin typeface="黑体" panose="02010609060101010101" pitchFamily="49" charset="-122"/>
                <a:ea typeface="黑体" panose="02010609060101010101" pitchFamily="49" charset="-122"/>
              </a:rPr>
              <a:t>0.9m/s</a:t>
            </a:r>
            <a:endParaRPr lang="en-US" altLang="zh-CN" b="1">
              <a:solidFill>
                <a:srgbClr val="000099"/>
              </a:solidFill>
              <a:latin typeface="黑体" panose="02010609060101010101" pitchFamily="49" charset="-122"/>
              <a:ea typeface="黑体" panose="02010609060101010101" pitchFamily="49" charset="-122"/>
            </a:endParaRPr>
          </a:p>
          <a:p>
            <a:pPr>
              <a:lnSpc>
                <a:spcPct val="90000"/>
              </a:lnSpc>
              <a:buClr>
                <a:schemeClr val="tx1"/>
              </a:buClr>
              <a:buFont typeface="Wingdings" panose="05000000000000000000" pitchFamily="2" charset="2"/>
              <a:buNone/>
            </a:pPr>
            <a:r>
              <a:rPr lang="zh-CN" altLang="en-US" b="1">
                <a:solidFill>
                  <a:srgbClr val="000099"/>
                </a:solidFill>
                <a:latin typeface="黑体" panose="02010609060101010101" pitchFamily="49" charset="-122"/>
                <a:ea typeface="黑体" panose="02010609060101010101" pitchFamily="49" charset="-122"/>
              </a:rPr>
              <a:t>    一面敞开：</a:t>
            </a:r>
            <a:r>
              <a:rPr lang="en-US" altLang="zh-CN" b="1">
                <a:solidFill>
                  <a:srgbClr val="000099"/>
                </a:solidFill>
                <a:latin typeface="黑体" panose="02010609060101010101" pitchFamily="49" charset="-122"/>
                <a:ea typeface="黑体" panose="02010609060101010101" pitchFamily="49" charset="-122"/>
              </a:rPr>
              <a:t> v</a:t>
            </a:r>
            <a:r>
              <a:rPr lang="en-US" altLang="zh-CN" b="1" baseline="-25000">
                <a:solidFill>
                  <a:srgbClr val="000099"/>
                </a:solidFill>
                <a:latin typeface="黑体" panose="02010609060101010101" pitchFamily="49" charset="-122"/>
                <a:ea typeface="黑体" panose="02010609060101010101" pitchFamily="49" charset="-122"/>
              </a:rPr>
              <a:t>0</a:t>
            </a:r>
            <a:r>
              <a:rPr lang="en-US" altLang="zh-CN" b="1">
                <a:solidFill>
                  <a:srgbClr val="000099"/>
                </a:solidFill>
                <a:latin typeface="黑体" panose="02010609060101010101" pitchFamily="49" charset="-122"/>
                <a:ea typeface="黑体" panose="02010609060101010101" pitchFamily="49" charset="-122"/>
              </a:rPr>
              <a:t>=0.5</a:t>
            </a:r>
            <a:r>
              <a:rPr lang="zh-CN" altLang="en-US" b="1">
                <a:solidFill>
                  <a:srgbClr val="000099"/>
                </a:solidFill>
                <a:latin typeface="黑体" panose="02010609060101010101" pitchFamily="49" charset="-122"/>
                <a:ea typeface="黑体" panose="02010609060101010101" pitchFamily="49" charset="-122"/>
              </a:rPr>
              <a:t>～</a:t>
            </a:r>
            <a:r>
              <a:rPr lang="en-US" altLang="zh-CN" b="1">
                <a:solidFill>
                  <a:srgbClr val="000099"/>
                </a:solidFill>
                <a:latin typeface="黑体" panose="02010609060101010101" pitchFamily="49" charset="-122"/>
                <a:ea typeface="黑体" panose="02010609060101010101" pitchFamily="49" charset="-122"/>
              </a:rPr>
              <a:t>0.75m/s</a:t>
            </a:r>
            <a:endParaRPr lang="zh-CN" altLang="en-US" b="1">
              <a:solidFill>
                <a:srgbClr val="000099"/>
              </a:solidFill>
              <a:latin typeface="黑体" panose="02010609060101010101" pitchFamily="49" charset="-122"/>
              <a:ea typeface="黑体" panose="02010609060101010101" pitchFamily="49" charset="-122"/>
            </a:endParaRPr>
          </a:p>
        </p:txBody>
      </p:sp>
      <p:sp>
        <p:nvSpPr>
          <p:cNvPr id="5135" name="矩形 14"/>
          <p:cNvSpPr>
            <a:spLocks noChangeArrowheads="1"/>
          </p:cNvSpPr>
          <p:nvPr/>
        </p:nvSpPr>
        <p:spPr bwMode="auto">
          <a:xfrm>
            <a:off x="4724400" y="2286000"/>
            <a:ext cx="4114800" cy="1089025"/>
          </a:xfrm>
          <a:prstGeom prst="rect">
            <a:avLst/>
          </a:prstGeom>
          <a:noFill/>
          <a:ln w="9525">
            <a:noFill/>
            <a:miter lim="800000"/>
          </a:ln>
        </p:spPr>
        <p:txBody>
          <a:bodyPr>
            <a:spAutoFit/>
          </a:bodyPr>
          <a:lstStyle/>
          <a:p>
            <a:pPr>
              <a:lnSpc>
                <a:spcPct val="90000"/>
              </a:lnSpc>
              <a:buClr>
                <a:schemeClr val="tx1"/>
              </a:buClr>
              <a:buFont typeface="Wingdings" panose="05000000000000000000" pitchFamily="2" charset="2"/>
              <a:buNone/>
            </a:pPr>
            <a:r>
              <a:rPr lang="zh-CN" altLang="en-US" b="1">
                <a:solidFill>
                  <a:srgbClr val="000099"/>
                </a:solidFill>
                <a:latin typeface="黑体" panose="02010609060101010101" pitchFamily="49" charset="-122"/>
                <a:ea typeface="黑体" panose="02010609060101010101" pitchFamily="49" charset="-122"/>
              </a:rPr>
              <a:t>式中：</a:t>
            </a:r>
            <a:endParaRPr lang="zh-CN" altLang="en-US" b="1">
              <a:solidFill>
                <a:srgbClr val="000099"/>
              </a:solidFill>
              <a:latin typeface="黑体" panose="02010609060101010101" pitchFamily="49" charset="-122"/>
              <a:ea typeface="黑体" panose="02010609060101010101" pitchFamily="49" charset="-122"/>
            </a:endParaRPr>
          </a:p>
          <a:p>
            <a:pPr>
              <a:lnSpc>
                <a:spcPct val="90000"/>
              </a:lnSpc>
              <a:buClr>
                <a:schemeClr val="tx1"/>
              </a:buClr>
              <a:buFont typeface="Wingdings" panose="05000000000000000000" pitchFamily="2" charset="2"/>
              <a:buNone/>
            </a:pPr>
            <a:r>
              <a:rPr lang="en-US" altLang="zh-CN" b="1">
                <a:solidFill>
                  <a:srgbClr val="000099"/>
                </a:solidFill>
                <a:latin typeface="黑体" panose="02010609060101010101" pitchFamily="49" charset="-122"/>
                <a:ea typeface="黑体" panose="02010609060101010101" pitchFamily="49" charset="-122"/>
              </a:rPr>
              <a:t> Q — </a:t>
            </a:r>
            <a:r>
              <a:rPr lang="zh-CN" altLang="en-US" b="1">
                <a:solidFill>
                  <a:srgbClr val="000099"/>
                </a:solidFill>
                <a:latin typeface="黑体" panose="02010609060101010101" pitchFamily="49" charset="-122"/>
                <a:ea typeface="黑体" panose="02010609060101010101" pitchFamily="49" charset="-122"/>
              </a:rPr>
              <a:t>伞形罩排风量，</a:t>
            </a:r>
            <a:r>
              <a:rPr lang="en-US" altLang="zh-CN" b="1">
                <a:solidFill>
                  <a:srgbClr val="000099"/>
                </a:solidFill>
                <a:latin typeface="黑体" panose="02010609060101010101" pitchFamily="49" charset="-122"/>
                <a:ea typeface="黑体" panose="02010609060101010101" pitchFamily="49" charset="-122"/>
              </a:rPr>
              <a:t>m</a:t>
            </a:r>
            <a:r>
              <a:rPr lang="en-US" altLang="zh-CN" b="1" baseline="30000">
                <a:solidFill>
                  <a:srgbClr val="000099"/>
                </a:solidFill>
                <a:latin typeface="黑体" panose="02010609060101010101" pitchFamily="49" charset="-122"/>
                <a:ea typeface="黑体" panose="02010609060101010101" pitchFamily="49" charset="-122"/>
              </a:rPr>
              <a:t>3</a:t>
            </a:r>
            <a:r>
              <a:rPr lang="en-US" altLang="zh-CN" b="1">
                <a:solidFill>
                  <a:srgbClr val="000099"/>
                </a:solidFill>
                <a:latin typeface="黑体" panose="02010609060101010101" pitchFamily="49" charset="-122"/>
                <a:ea typeface="黑体" panose="02010609060101010101" pitchFamily="49" charset="-122"/>
              </a:rPr>
              <a:t>/h</a:t>
            </a:r>
            <a:r>
              <a:rPr lang="zh-CN" altLang="en-US" b="1">
                <a:solidFill>
                  <a:srgbClr val="000099"/>
                </a:solidFill>
                <a:latin typeface="黑体" panose="02010609060101010101" pitchFamily="49" charset="-122"/>
                <a:ea typeface="黑体" panose="02010609060101010101" pitchFamily="49" charset="-122"/>
              </a:rPr>
              <a:t>；</a:t>
            </a:r>
            <a:endParaRPr lang="zh-CN" altLang="en-US" b="1">
              <a:solidFill>
                <a:srgbClr val="000099"/>
              </a:solidFill>
              <a:latin typeface="黑体" panose="02010609060101010101" pitchFamily="49" charset="-122"/>
              <a:ea typeface="黑体" panose="02010609060101010101" pitchFamily="49" charset="-122"/>
            </a:endParaRPr>
          </a:p>
          <a:p>
            <a:pPr>
              <a:lnSpc>
                <a:spcPct val="90000"/>
              </a:lnSpc>
              <a:buClr>
                <a:schemeClr val="tx1"/>
              </a:buClr>
              <a:buFont typeface="Wingdings" panose="05000000000000000000" pitchFamily="2" charset="2"/>
              <a:buNone/>
            </a:pPr>
            <a:r>
              <a:rPr lang="en-US" altLang="zh-CN" b="1">
                <a:solidFill>
                  <a:srgbClr val="000099"/>
                </a:solidFill>
                <a:latin typeface="黑体" panose="02010609060101010101" pitchFamily="49" charset="-122"/>
                <a:ea typeface="黑体" panose="02010609060101010101" pitchFamily="49" charset="-122"/>
              </a:rPr>
              <a:t> F — </a:t>
            </a:r>
            <a:r>
              <a:rPr lang="zh-CN" altLang="en-US" b="1">
                <a:solidFill>
                  <a:srgbClr val="000099"/>
                </a:solidFill>
                <a:latin typeface="黑体" panose="02010609060101010101" pitchFamily="49" charset="-122"/>
                <a:ea typeface="黑体" panose="02010609060101010101" pitchFamily="49" charset="-122"/>
              </a:rPr>
              <a:t>罩口面积，</a:t>
            </a:r>
            <a:r>
              <a:rPr lang="en-US" altLang="zh-CN" b="1">
                <a:solidFill>
                  <a:srgbClr val="000099"/>
                </a:solidFill>
                <a:latin typeface="黑体" panose="02010609060101010101" pitchFamily="49" charset="-122"/>
                <a:ea typeface="黑体" panose="02010609060101010101" pitchFamily="49" charset="-122"/>
              </a:rPr>
              <a:t>m</a:t>
            </a:r>
            <a:r>
              <a:rPr lang="en-US" altLang="zh-CN" b="1" baseline="30000">
                <a:solidFill>
                  <a:srgbClr val="000099"/>
                </a:solidFill>
                <a:latin typeface="黑体" panose="02010609060101010101" pitchFamily="49" charset="-122"/>
                <a:ea typeface="黑体" panose="02010609060101010101" pitchFamily="49" charset="-122"/>
              </a:rPr>
              <a:t>2</a:t>
            </a:r>
            <a:r>
              <a:rPr lang="zh-CN" altLang="en-US" b="1">
                <a:solidFill>
                  <a:srgbClr val="000099"/>
                </a:solidFill>
                <a:latin typeface="黑体" panose="02010609060101010101" pitchFamily="49" charset="-122"/>
                <a:ea typeface="黑体" panose="02010609060101010101" pitchFamily="49" charset="-122"/>
              </a:rPr>
              <a:t>；</a:t>
            </a:r>
            <a:endParaRPr lang="zh-CN" altLang="en-US" b="1">
              <a:solidFill>
                <a:srgbClr val="000099"/>
              </a:solidFill>
              <a:latin typeface="黑体" panose="02010609060101010101" pitchFamily="49" charset="-122"/>
              <a:ea typeface="黑体" panose="02010609060101010101" pitchFamily="49" charset="-122"/>
            </a:endParaRPr>
          </a:p>
          <a:p>
            <a:pPr>
              <a:lnSpc>
                <a:spcPct val="90000"/>
              </a:lnSpc>
              <a:buClr>
                <a:schemeClr val="tx1"/>
              </a:buClr>
              <a:buFont typeface="Wingdings" panose="05000000000000000000" pitchFamily="2" charset="2"/>
              <a:buNone/>
            </a:pPr>
            <a:r>
              <a:rPr lang="en-US" altLang="zh-CN" b="1">
                <a:solidFill>
                  <a:srgbClr val="000099"/>
                </a:solidFill>
                <a:latin typeface="黑体" panose="02010609060101010101" pitchFamily="49" charset="-122"/>
                <a:ea typeface="黑体" panose="02010609060101010101" pitchFamily="49" charset="-122"/>
              </a:rPr>
              <a:t> v</a:t>
            </a:r>
            <a:r>
              <a:rPr lang="en-US" altLang="zh-CN" b="1" baseline="-25000">
                <a:solidFill>
                  <a:srgbClr val="000099"/>
                </a:solidFill>
                <a:latin typeface="黑体" panose="02010609060101010101" pitchFamily="49" charset="-122"/>
                <a:ea typeface="黑体" panose="02010609060101010101" pitchFamily="49" charset="-122"/>
              </a:rPr>
              <a:t>0 </a:t>
            </a:r>
            <a:r>
              <a:rPr lang="en-US" altLang="zh-CN" b="1">
                <a:solidFill>
                  <a:srgbClr val="000099"/>
                </a:solidFill>
                <a:latin typeface="黑体" panose="02010609060101010101" pitchFamily="49" charset="-122"/>
                <a:ea typeface="黑体" panose="02010609060101010101" pitchFamily="49" charset="-122"/>
              </a:rPr>
              <a:t>— </a:t>
            </a:r>
            <a:r>
              <a:rPr lang="zh-CN" altLang="en-US" b="1">
                <a:solidFill>
                  <a:srgbClr val="000099"/>
                </a:solidFill>
                <a:latin typeface="黑体" panose="02010609060101010101" pitchFamily="49" charset="-122"/>
                <a:ea typeface="黑体" panose="02010609060101010101" pitchFamily="49" charset="-122"/>
              </a:rPr>
              <a:t>罩口所必须的平均风速，</a:t>
            </a:r>
            <a:r>
              <a:rPr lang="en-US" altLang="zh-CN" b="1">
                <a:solidFill>
                  <a:srgbClr val="000099"/>
                </a:solidFill>
                <a:latin typeface="黑体" panose="02010609060101010101" pitchFamily="49" charset="-122"/>
                <a:ea typeface="黑体" panose="02010609060101010101" pitchFamily="49" charset="-122"/>
              </a:rPr>
              <a:t>m/s</a:t>
            </a:r>
            <a:r>
              <a:rPr lang="zh-CN" altLang="en-US" b="1">
                <a:solidFill>
                  <a:srgbClr val="000099"/>
                </a:solidFill>
                <a:latin typeface="黑体" panose="02010609060101010101" pitchFamily="49" charset="-122"/>
                <a:ea typeface="黑体" panose="02010609060101010101" pitchFamily="49" charset="-122"/>
              </a:rPr>
              <a:t>。</a:t>
            </a:r>
            <a:endParaRPr lang="en-US" altLang="zh-CN" b="1">
              <a:solidFill>
                <a:srgbClr val="000099"/>
              </a:solidFill>
              <a:latin typeface="黑体" panose="02010609060101010101" pitchFamily="49" charset="-122"/>
              <a:ea typeface="黑体" panose="02010609060101010101" pitchFamily="49" charset="-122"/>
            </a:endParaRPr>
          </a:p>
        </p:txBody>
      </p:sp>
      <p:pic>
        <p:nvPicPr>
          <p:cNvPr id="5136" name="图片 11" descr="IMG_3278.jpg"/>
          <p:cNvPicPr>
            <a:picLocks noChangeAspect="1"/>
          </p:cNvPicPr>
          <p:nvPr/>
        </p:nvPicPr>
        <p:blipFill>
          <a:blip r:embed="rId8"/>
          <a:srcRect l="14285" t="7938" r="17857" b="6349"/>
          <a:stretch>
            <a:fillRect/>
          </a:stretch>
        </p:blipFill>
        <p:spPr bwMode="auto">
          <a:xfrm>
            <a:off x="5770563" y="3421063"/>
            <a:ext cx="3373437" cy="3195637"/>
          </a:xfrm>
          <a:prstGeom prst="rect">
            <a:avLst/>
          </a:prstGeom>
          <a:noFill/>
          <a:ln w="9525">
            <a:noFill/>
            <a:miter lim="800000"/>
            <a:headEnd/>
            <a:tailEnd/>
          </a:ln>
        </p:spPr>
      </p:pic>
      <p:sp>
        <p:nvSpPr>
          <p:cNvPr id="5137"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5">
                <a:lumMod val="75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118787" name="组合 6"/>
          <p:cNvGrpSpPr/>
          <p:nvPr/>
        </p:nvGrpSpPr>
        <p:grpSpPr bwMode="auto">
          <a:xfrm>
            <a:off x="609600" y="3124200"/>
            <a:ext cx="609600" cy="2438400"/>
            <a:chOff x="0" y="304808"/>
            <a:chExt cx="457200" cy="1828800"/>
          </a:xfrm>
        </p:grpSpPr>
        <p:sp>
          <p:nvSpPr>
            <p:cNvPr id="9" name="矩形 8"/>
            <p:cNvSpPr/>
            <p:nvPr/>
          </p:nvSpPr>
          <p:spPr>
            <a:xfrm>
              <a:off x="0" y="304808"/>
              <a:ext cx="457200" cy="1828800"/>
            </a:xfrm>
            <a:prstGeom prst="rect">
              <a:avLst/>
            </a:prstGeom>
            <a:solidFill>
              <a:srgbClr val="254075"/>
            </a:solid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1" name="矩形 10"/>
            <p:cNvSpPr/>
            <p:nvPr/>
          </p:nvSpPr>
          <p:spPr>
            <a:xfrm>
              <a:off x="0" y="304808"/>
              <a:ext cx="457200" cy="1828800"/>
            </a:xfrm>
            <a:prstGeom prst="rect">
              <a:avLst/>
            </a:prstGeom>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latin typeface="黑体" panose="02010609060101010101" pitchFamily="49" charset="-122"/>
                  <a:ea typeface="黑体" panose="02010609060101010101" pitchFamily="49" charset="-122"/>
                </a:rPr>
                <a:t>旁侧吸气罩</a:t>
              </a:r>
              <a:endParaRPr lang="zh-CN" altLang="en-US" sz="2200" b="1" dirty="0">
                <a:latin typeface="黑体" panose="02010609060101010101" pitchFamily="49" charset="-122"/>
                <a:ea typeface="黑体" panose="02010609060101010101" pitchFamily="49" charset="-122"/>
              </a:endParaRPr>
            </a:p>
          </p:txBody>
        </p:sp>
      </p:grpSp>
      <p:sp>
        <p:nvSpPr>
          <p:cNvPr id="17" name="矩形 16"/>
          <p:cNvSpPr/>
          <p:nvPr/>
        </p:nvSpPr>
        <p:spPr>
          <a:xfrm>
            <a:off x="3124200" y="2057400"/>
            <a:ext cx="3810000" cy="404813"/>
          </a:xfrm>
          <a:prstGeom prst="rect">
            <a:avLst/>
          </a:prstGeom>
        </p:spPr>
        <p:txBody>
          <a:bodyPr>
            <a:spAutoFit/>
          </a:bodyPr>
          <a:lstStyle/>
          <a:p>
            <a:pPr algn="ctr" fontAlgn="auto">
              <a:lnSpc>
                <a:spcPts val="2800"/>
              </a:lnSpc>
              <a:spcBef>
                <a:spcPts val="1800"/>
              </a:spcBef>
              <a:spcAft>
                <a:spcPts val="0"/>
              </a:spcAft>
              <a:defRPr/>
            </a:pPr>
            <a:r>
              <a:rPr lang="zh-CN" altLang="en-US" sz="2000" b="1" kern="0" dirty="0">
                <a:solidFill>
                  <a:srgbClr val="000099"/>
                </a:solidFill>
                <a:latin typeface="黑体" panose="02010609060101010101" pitchFamily="49" charset="-122"/>
                <a:ea typeface="黑体" panose="02010609060101010101" pitchFamily="49" charset="-122"/>
              </a:rPr>
              <a:t>安装在有害物发生源的侧面。</a:t>
            </a:r>
            <a:endParaRPr lang="zh-CN" altLang="en-US" sz="2000" b="1" kern="0" dirty="0">
              <a:solidFill>
                <a:srgbClr val="000099"/>
              </a:solidFill>
              <a:latin typeface="黑体" panose="02010609060101010101" pitchFamily="49" charset="-122"/>
              <a:ea typeface="黑体" panose="02010609060101010101" pitchFamily="49" charset="-122"/>
            </a:endParaRPr>
          </a:p>
        </p:txBody>
      </p:sp>
      <p:pic>
        <p:nvPicPr>
          <p:cNvPr id="118789" name="图片 11" descr="20110518426.jpg"/>
          <p:cNvPicPr>
            <a:picLocks noChangeAspect="1"/>
          </p:cNvPicPr>
          <p:nvPr/>
        </p:nvPicPr>
        <p:blipFill>
          <a:blip r:embed="rId6"/>
          <a:srcRect l="20703" t="20703" b="6055"/>
          <a:stretch>
            <a:fillRect/>
          </a:stretch>
        </p:blipFill>
        <p:spPr bwMode="auto">
          <a:xfrm>
            <a:off x="2286000" y="2514600"/>
            <a:ext cx="5664200" cy="3924300"/>
          </a:xfrm>
          <a:prstGeom prst="rect">
            <a:avLst/>
          </a:prstGeom>
          <a:noFill/>
          <a:ln w="9525">
            <a:noFill/>
            <a:miter lim="800000"/>
            <a:headEnd/>
            <a:tailEnd/>
          </a:ln>
        </p:spPr>
      </p:pic>
      <p:sp>
        <p:nvSpPr>
          <p:cNvPr id="118790"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5">
                <a:lumMod val="75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119811" name="组合 6"/>
          <p:cNvGrpSpPr/>
          <p:nvPr/>
        </p:nvGrpSpPr>
        <p:grpSpPr bwMode="auto">
          <a:xfrm>
            <a:off x="609600" y="3124200"/>
            <a:ext cx="609600" cy="2438400"/>
            <a:chOff x="0" y="304808"/>
            <a:chExt cx="457200" cy="1828800"/>
          </a:xfrm>
        </p:grpSpPr>
        <p:sp>
          <p:nvSpPr>
            <p:cNvPr id="9" name="矩形 8"/>
            <p:cNvSpPr/>
            <p:nvPr/>
          </p:nvSpPr>
          <p:spPr>
            <a:xfrm>
              <a:off x="0" y="304808"/>
              <a:ext cx="457200" cy="1828800"/>
            </a:xfrm>
            <a:prstGeom prst="rect">
              <a:avLst/>
            </a:prstGeom>
            <a:solidFill>
              <a:srgbClr val="254075"/>
            </a:solid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1" name="矩形 10"/>
            <p:cNvSpPr/>
            <p:nvPr/>
          </p:nvSpPr>
          <p:spPr>
            <a:xfrm>
              <a:off x="0" y="304808"/>
              <a:ext cx="457200" cy="1828800"/>
            </a:xfrm>
            <a:prstGeom prst="rect">
              <a:avLst/>
            </a:prstGeom>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latin typeface="黑体" panose="02010609060101010101" pitchFamily="49" charset="-122"/>
                  <a:ea typeface="黑体" panose="02010609060101010101" pitchFamily="49" charset="-122"/>
                </a:rPr>
                <a:t>旁侧吸气罩</a:t>
              </a:r>
              <a:endParaRPr lang="zh-CN" altLang="en-US" sz="2200" b="1" dirty="0">
                <a:latin typeface="黑体" panose="02010609060101010101" pitchFamily="49" charset="-122"/>
                <a:ea typeface="黑体" panose="02010609060101010101" pitchFamily="49" charset="-122"/>
              </a:endParaRPr>
            </a:p>
          </p:txBody>
        </p:sp>
      </p:grpSp>
      <p:pic>
        <p:nvPicPr>
          <p:cNvPr id="119812" name="图片 15" descr="6.jpg"/>
          <p:cNvPicPr>
            <a:picLocks noChangeAspect="1"/>
          </p:cNvPicPr>
          <p:nvPr/>
        </p:nvPicPr>
        <p:blipFill>
          <a:blip r:embed="rId6"/>
          <a:srcRect t="1840" b="2473"/>
          <a:stretch>
            <a:fillRect/>
          </a:stretch>
        </p:blipFill>
        <p:spPr bwMode="auto">
          <a:xfrm>
            <a:off x="1447800" y="2667000"/>
            <a:ext cx="7543800" cy="3760788"/>
          </a:xfrm>
          <a:prstGeom prst="rect">
            <a:avLst/>
          </a:prstGeom>
          <a:noFill/>
          <a:ln w="9525">
            <a:noFill/>
            <a:miter lim="800000"/>
            <a:headEnd/>
            <a:tailEnd/>
          </a:ln>
        </p:spPr>
      </p:pic>
      <p:sp>
        <p:nvSpPr>
          <p:cNvPr id="18" name="矩形 17"/>
          <p:cNvSpPr/>
          <p:nvPr/>
        </p:nvSpPr>
        <p:spPr>
          <a:xfrm>
            <a:off x="2514600" y="1905000"/>
            <a:ext cx="5943600" cy="796925"/>
          </a:xfrm>
          <a:prstGeom prst="rect">
            <a:avLst/>
          </a:prstGeom>
        </p:spPr>
        <p:txBody>
          <a:bodyPr>
            <a:spAutoFit/>
          </a:bodyPr>
          <a:lstStyle/>
          <a:p>
            <a:pPr fontAlgn="auto">
              <a:lnSpc>
                <a:spcPts val="2500"/>
              </a:lnSpc>
              <a:spcBef>
                <a:spcPts val="1800"/>
              </a:spcBef>
              <a:spcAft>
                <a:spcPts val="0"/>
              </a:spcAft>
              <a:defRPr/>
            </a:pPr>
            <a:r>
              <a:rPr lang="zh-CN" altLang="en-US" sz="2000" b="1" kern="0" dirty="0">
                <a:solidFill>
                  <a:srgbClr val="000099"/>
                </a:solidFill>
                <a:latin typeface="黑体" panose="02010609060101010101" pitchFamily="49" charset="-122"/>
                <a:ea typeface="黑体" panose="02010609060101010101" pitchFamily="49" charset="-122"/>
              </a:rPr>
              <a:t>风量计算方法   </a:t>
            </a:r>
            <a:endParaRPr lang="en-US" altLang="zh-CN" sz="2000" b="1" kern="0" dirty="0">
              <a:solidFill>
                <a:srgbClr val="000099"/>
              </a:solidFill>
              <a:latin typeface="黑体" panose="02010609060101010101" pitchFamily="49" charset="-122"/>
              <a:ea typeface="黑体" panose="02010609060101010101" pitchFamily="49" charset="-122"/>
            </a:endParaRPr>
          </a:p>
          <a:p>
            <a:pPr fontAlgn="auto">
              <a:lnSpc>
                <a:spcPts val="2500"/>
              </a:lnSpc>
              <a:spcBef>
                <a:spcPts val="500"/>
              </a:spcBef>
              <a:spcAft>
                <a:spcPts val="0"/>
              </a:spcAft>
              <a:defRPr/>
            </a:pPr>
            <a:r>
              <a:rPr lang="zh-CN" altLang="en-US" sz="1300" b="1" kern="0" dirty="0">
                <a:solidFill>
                  <a:srgbClr val="000099"/>
                </a:solidFill>
                <a:latin typeface="黑体" panose="02010609060101010101" pitchFamily="49" charset="-122"/>
                <a:ea typeface="黑体" panose="02010609060101010101" pitchFamily="49" charset="-122"/>
              </a:rPr>
              <a:t>（</a:t>
            </a:r>
            <a:r>
              <a:rPr lang="en-US" altLang="zh-CN" sz="1300" b="1" kern="0" dirty="0">
                <a:solidFill>
                  <a:srgbClr val="000099"/>
                </a:solidFill>
                <a:latin typeface="黑体" panose="02010609060101010101" pitchFamily="49" charset="-122"/>
                <a:ea typeface="黑体" panose="02010609060101010101" pitchFamily="49" charset="-122"/>
              </a:rPr>
              <a:t>x-</a:t>
            </a:r>
            <a:r>
              <a:rPr lang="zh-CN" altLang="en-US" sz="1300" b="1" kern="0" dirty="0">
                <a:solidFill>
                  <a:srgbClr val="000099"/>
                </a:solidFill>
                <a:latin typeface="黑体" panose="02010609060101010101" pitchFamily="49" charset="-122"/>
                <a:ea typeface="黑体" panose="02010609060101010101" pitchFamily="49" charset="-122"/>
              </a:rPr>
              <a:t>控制点与罩口距离，</a:t>
            </a:r>
            <a:r>
              <a:rPr lang="en-US" altLang="zh-CN" sz="1300" b="1" kern="0" dirty="0">
                <a:solidFill>
                  <a:srgbClr val="000099"/>
                </a:solidFill>
                <a:latin typeface="黑体" panose="02010609060101010101" pitchFamily="49" charset="-122"/>
                <a:ea typeface="黑体" panose="02010609060101010101" pitchFamily="49" charset="-122"/>
              </a:rPr>
              <a:t>m</a:t>
            </a:r>
            <a:r>
              <a:rPr lang="zh-CN" altLang="en-US" sz="1300" b="1" kern="0" dirty="0">
                <a:solidFill>
                  <a:srgbClr val="000099"/>
                </a:solidFill>
                <a:latin typeface="黑体" panose="02010609060101010101" pitchFamily="49" charset="-122"/>
                <a:ea typeface="黑体" panose="02010609060101010101" pitchFamily="49" charset="-122"/>
              </a:rPr>
              <a:t>；</a:t>
            </a:r>
            <a:r>
              <a:rPr lang="en-US" altLang="zh-CN" sz="1300" dirty="0">
                <a:solidFill>
                  <a:srgbClr val="000099"/>
                </a:solidFill>
                <a:latin typeface="黑体" panose="02010609060101010101" pitchFamily="49" charset="-122"/>
                <a:ea typeface="黑体" panose="02010609060101010101" pitchFamily="49" charset="-122"/>
              </a:rPr>
              <a:t> </a:t>
            </a:r>
            <a:r>
              <a:rPr lang="en-US" sz="1300" dirty="0" err="1">
                <a:solidFill>
                  <a:srgbClr val="000099"/>
                </a:solidFill>
                <a:latin typeface="黑体" panose="02010609060101010101" pitchFamily="49" charset="-122"/>
                <a:ea typeface="黑体" panose="02010609060101010101" pitchFamily="49" charset="-122"/>
              </a:rPr>
              <a:t>V</a:t>
            </a:r>
            <a:r>
              <a:rPr lang="en-US" sz="1300" baseline="-25000" dirty="0" err="1">
                <a:solidFill>
                  <a:srgbClr val="000099"/>
                </a:solidFill>
                <a:latin typeface="黑体" panose="02010609060101010101" pitchFamily="49" charset="-122"/>
                <a:ea typeface="黑体" panose="02010609060101010101" pitchFamily="49" charset="-122"/>
              </a:rPr>
              <a:t>x</a:t>
            </a:r>
            <a:r>
              <a:rPr lang="en-US" sz="1300" baseline="-25000" dirty="0">
                <a:solidFill>
                  <a:srgbClr val="000099"/>
                </a:solidFill>
                <a:latin typeface="黑体" panose="02010609060101010101" pitchFamily="49" charset="-122"/>
                <a:ea typeface="黑体" panose="02010609060101010101" pitchFamily="49" charset="-122"/>
              </a:rPr>
              <a:t> </a:t>
            </a:r>
            <a:r>
              <a:rPr lang="en-US" altLang="zh-CN" sz="1300" b="1" kern="0" dirty="0">
                <a:solidFill>
                  <a:srgbClr val="000099"/>
                </a:solidFill>
                <a:latin typeface="黑体" panose="02010609060101010101" pitchFamily="49" charset="-122"/>
                <a:ea typeface="黑体" panose="02010609060101010101" pitchFamily="49" charset="-122"/>
              </a:rPr>
              <a:t>-</a:t>
            </a:r>
            <a:r>
              <a:rPr lang="zh-CN" altLang="en-US" sz="1300" b="1" kern="0" dirty="0">
                <a:solidFill>
                  <a:srgbClr val="000099"/>
                </a:solidFill>
                <a:latin typeface="黑体" panose="02010609060101010101" pitchFamily="49" charset="-122"/>
                <a:ea typeface="黑体" panose="02010609060101010101" pitchFamily="49" charset="-122"/>
              </a:rPr>
              <a:t>控制点风速，</a:t>
            </a:r>
            <a:r>
              <a:rPr lang="en-US" altLang="zh-CN" sz="1300" b="1" kern="0" dirty="0">
                <a:solidFill>
                  <a:srgbClr val="000099"/>
                </a:solidFill>
                <a:latin typeface="黑体" panose="02010609060101010101" pitchFamily="49" charset="-122"/>
                <a:ea typeface="黑体" panose="02010609060101010101" pitchFamily="49" charset="-122"/>
              </a:rPr>
              <a:t>m/s</a:t>
            </a:r>
            <a:r>
              <a:rPr lang="zh-CN" altLang="en-US" sz="1300" b="1" kern="0" dirty="0">
                <a:solidFill>
                  <a:srgbClr val="000099"/>
                </a:solidFill>
                <a:latin typeface="黑体" panose="02010609060101010101" pitchFamily="49" charset="-122"/>
                <a:ea typeface="黑体" panose="02010609060101010101" pitchFamily="49" charset="-122"/>
              </a:rPr>
              <a:t>）</a:t>
            </a:r>
            <a:endParaRPr lang="zh-CN" altLang="en-US" sz="1300" b="1" kern="0" dirty="0">
              <a:solidFill>
                <a:srgbClr val="000099"/>
              </a:solidFill>
              <a:latin typeface="黑体" panose="02010609060101010101" pitchFamily="49" charset="-122"/>
              <a:ea typeface="黑体" panose="02010609060101010101" pitchFamily="49" charset="-122"/>
            </a:endParaRPr>
          </a:p>
        </p:txBody>
      </p:sp>
      <p:sp>
        <p:nvSpPr>
          <p:cNvPr id="119814"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457200" y="1828800"/>
            <a:ext cx="8458200" cy="4648200"/>
          </a:xfrm>
          <a:prstGeom prst="rect">
            <a:avLst/>
          </a:prstGeom>
          <a:noFill/>
          <a:ln w="9525">
            <a:solidFill>
              <a:schemeClr val="accent5">
                <a:lumMod val="75000"/>
              </a:schemeClr>
            </a:solidFill>
            <a:miter lim="800000"/>
          </a:ln>
          <a:effectLst/>
        </p:spPr>
        <p:txBody>
          <a:bodyPr/>
          <a:lstStyle/>
          <a:p>
            <a:pPr marL="180975" indent="-180975" algn="just" fontAlgn="auto">
              <a:lnSpc>
                <a:spcPts val="3800"/>
              </a:lnSpc>
              <a:spcBef>
                <a:spcPts val="1800"/>
              </a:spcBef>
              <a:spcAft>
                <a:spcPts val="0"/>
              </a:spcAft>
              <a:defRPr/>
            </a:pPr>
            <a:r>
              <a:rPr lang="en-US" altLang="zh-CN" sz="2800" dirty="0">
                <a:latin typeface="+mn-lt"/>
                <a:ea typeface="+mn-ea"/>
              </a:rPr>
              <a:t>                   </a:t>
            </a:r>
            <a:endParaRPr lang="en-US" altLang="zh-CN" sz="2600" dirty="0">
              <a:latin typeface="+mn-ea"/>
              <a:ea typeface="+mn-ea"/>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kern="0" dirty="0">
              <a:solidFill>
                <a:srgbClr val="C00000"/>
              </a:solidFill>
              <a:latin typeface="隶书" pitchFamily="49" charset="-122"/>
              <a:ea typeface="隶书" pitchFamily="49" charset="-122"/>
            </a:endParaRPr>
          </a:p>
          <a:p>
            <a:pPr marL="895350" indent="-895350" algn="just" fontAlgn="auto">
              <a:lnSpc>
                <a:spcPts val="3800"/>
              </a:lnSpc>
              <a:spcBef>
                <a:spcPts val="1000"/>
              </a:spcBef>
              <a:spcAft>
                <a:spcPts val="0"/>
              </a:spcAft>
              <a:defRPr/>
            </a:pPr>
            <a:endParaRPr lang="en-US" altLang="zh-CN" sz="2400" dirty="0">
              <a:latin typeface="+mn-lt"/>
              <a:ea typeface="+mn-ea"/>
            </a:endParaRPr>
          </a:p>
          <a:p>
            <a:pPr marL="180975" algn="just" fontAlgn="auto">
              <a:lnSpc>
                <a:spcPts val="2800"/>
              </a:lnSpc>
              <a:spcBef>
                <a:spcPts val="18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marL="180975" algn="just" fontAlgn="auto">
              <a:lnSpc>
                <a:spcPts val="2800"/>
              </a:lnSpc>
              <a:spcBef>
                <a:spcPts val="700"/>
              </a:spcBef>
              <a:spcAft>
                <a:spcPts val="0"/>
              </a:spcAft>
              <a:defRPr/>
            </a:pP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a:p>
            <a:pPr algn="just" fontAlgn="auto">
              <a:lnSpc>
                <a:spcPts val="3000"/>
              </a:lnSpc>
              <a:spcBef>
                <a:spcPts val="700"/>
              </a:spcBef>
              <a:spcAft>
                <a:spcPts val="0"/>
              </a:spcAft>
              <a:defRPr/>
            </a:pPr>
            <a:r>
              <a:rPr lang="en-US" altLang="zh-CN" sz="2400" kern="0" dirty="0">
                <a:latin typeface="+mn-ea"/>
                <a:ea typeface="+mn-ea"/>
              </a:rPr>
              <a:t>    </a:t>
            </a:r>
            <a:endParaRPr lang="en-US" altLang="zh-CN" sz="2400" kern="0" dirty="0">
              <a:latin typeface="+mn-ea"/>
              <a:ea typeface="+mn-ea"/>
            </a:endParaRPr>
          </a:p>
        </p:txBody>
      </p:sp>
      <p:graphicFrame>
        <p:nvGraphicFramePr>
          <p:cNvPr id="5" name="图示 4"/>
          <p:cNvGraphicFramePr/>
          <p:nvPr/>
        </p:nvGraphicFramePr>
        <p:xfrm>
          <a:off x="609600" y="1524000"/>
          <a:ext cx="4495800" cy="1143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120835" name="组合 6"/>
          <p:cNvGrpSpPr/>
          <p:nvPr/>
        </p:nvGrpSpPr>
        <p:grpSpPr bwMode="auto">
          <a:xfrm>
            <a:off x="609600" y="3124200"/>
            <a:ext cx="609600" cy="2438400"/>
            <a:chOff x="0" y="304808"/>
            <a:chExt cx="457200" cy="1828800"/>
          </a:xfrm>
        </p:grpSpPr>
        <p:sp>
          <p:nvSpPr>
            <p:cNvPr id="9" name="矩形 8"/>
            <p:cNvSpPr/>
            <p:nvPr/>
          </p:nvSpPr>
          <p:spPr>
            <a:xfrm>
              <a:off x="0" y="304808"/>
              <a:ext cx="457200" cy="1828800"/>
            </a:xfrm>
            <a:prstGeom prst="rect">
              <a:avLst/>
            </a:prstGeom>
            <a:solidFill>
              <a:srgbClr val="254075"/>
            </a:solidFill>
          </p:spPr>
          <p:style>
            <a:lnRef idx="0">
              <a:schemeClr val="lt1">
                <a:hueOff val="0"/>
                <a:satOff val="0"/>
                <a:lumOff val="0"/>
                <a:alphaOff val="0"/>
              </a:schemeClr>
            </a:lnRef>
            <a:fillRef idx="3">
              <a:scrgbClr r="0" g="0" b="0"/>
            </a:fillRef>
            <a:effectRef idx="3">
              <a:schemeClr val="accent2">
                <a:hueOff val="0"/>
                <a:satOff val="0"/>
                <a:lumOff val="0"/>
                <a:alphaOff val="0"/>
              </a:schemeClr>
            </a:effectRef>
            <a:fontRef idx="minor">
              <a:schemeClr val="lt1"/>
            </a:fontRef>
          </p:style>
        </p:sp>
        <p:sp>
          <p:nvSpPr>
            <p:cNvPr id="11" name="矩形 10"/>
            <p:cNvSpPr/>
            <p:nvPr/>
          </p:nvSpPr>
          <p:spPr>
            <a:xfrm>
              <a:off x="0" y="304808"/>
              <a:ext cx="457200" cy="1828800"/>
            </a:xfrm>
            <a:prstGeom prst="rect">
              <a:avLst/>
            </a:prstGeom>
          </p:spPr>
          <p:style>
            <a:lnRef idx="0">
              <a:scrgbClr r="0" g="0" b="0"/>
            </a:lnRef>
            <a:fillRef idx="0">
              <a:scrgbClr r="0" g="0" b="0"/>
            </a:fillRef>
            <a:effectRef idx="0">
              <a:scrgbClr r="0" g="0" b="0"/>
            </a:effectRef>
            <a:fontRef idx="minor">
              <a:schemeClr val="lt1"/>
            </a:fontRef>
          </p:style>
          <p:txBody>
            <a:bodyPr lIns="83820" tIns="83820" rIns="83820" bIns="83820" spcCol="1270" anchor="ctr"/>
            <a:lstStyle/>
            <a:p>
              <a:pPr algn="ctr" defTabSz="977900" fontAlgn="auto">
                <a:lnSpc>
                  <a:spcPct val="90000"/>
                </a:lnSpc>
                <a:spcBef>
                  <a:spcPts val="0"/>
                </a:spcBef>
                <a:spcAft>
                  <a:spcPct val="35000"/>
                </a:spcAft>
                <a:defRPr/>
              </a:pPr>
              <a:r>
                <a:rPr lang="zh-CN" altLang="en-US" sz="2200" b="1" dirty="0">
                  <a:latin typeface="黑体" panose="02010609060101010101" pitchFamily="49" charset="-122"/>
                  <a:ea typeface="黑体" panose="02010609060101010101" pitchFamily="49" charset="-122"/>
                </a:rPr>
                <a:t>旁侧吸气罩</a:t>
              </a:r>
              <a:endParaRPr lang="zh-CN" altLang="en-US" sz="2200" b="1" dirty="0">
                <a:latin typeface="黑体" panose="02010609060101010101" pitchFamily="49" charset="-122"/>
                <a:ea typeface="黑体" panose="02010609060101010101" pitchFamily="49" charset="-122"/>
              </a:endParaRPr>
            </a:p>
          </p:txBody>
        </p:sp>
      </p:grpSp>
      <p:sp>
        <p:nvSpPr>
          <p:cNvPr id="17" name="矩形 16"/>
          <p:cNvSpPr/>
          <p:nvPr/>
        </p:nvSpPr>
        <p:spPr>
          <a:xfrm>
            <a:off x="3581400" y="2133600"/>
            <a:ext cx="2971800" cy="404813"/>
          </a:xfrm>
          <a:prstGeom prst="rect">
            <a:avLst/>
          </a:prstGeom>
        </p:spPr>
        <p:txBody>
          <a:bodyPr>
            <a:spAutoFit/>
          </a:bodyPr>
          <a:lstStyle/>
          <a:p>
            <a:pPr algn="ctr" fontAlgn="auto">
              <a:lnSpc>
                <a:spcPts val="2800"/>
              </a:lnSpc>
              <a:spcBef>
                <a:spcPts val="1800"/>
              </a:spcBef>
              <a:spcAft>
                <a:spcPts val="0"/>
              </a:spcAft>
              <a:defRPr/>
            </a:pPr>
            <a:r>
              <a:rPr lang="zh-CN" altLang="en-US" sz="2000" b="1" kern="0" dirty="0">
                <a:solidFill>
                  <a:srgbClr val="000099"/>
                </a:solidFill>
                <a:latin typeface="黑体" panose="02010609060101010101" pitchFamily="49" charset="-122"/>
                <a:ea typeface="黑体" panose="02010609060101010101" pitchFamily="49" charset="-122"/>
              </a:rPr>
              <a:t>控制点风速参考值</a:t>
            </a:r>
            <a:endParaRPr lang="zh-CN" altLang="en-US" sz="2000" b="1" kern="0" dirty="0">
              <a:solidFill>
                <a:srgbClr val="000099"/>
              </a:solidFill>
              <a:latin typeface="黑体" panose="02010609060101010101" pitchFamily="49" charset="-122"/>
              <a:ea typeface="黑体" panose="02010609060101010101" pitchFamily="49" charset="-122"/>
            </a:endParaRPr>
          </a:p>
        </p:txBody>
      </p:sp>
      <p:graphicFrame>
        <p:nvGraphicFramePr>
          <p:cNvPr id="12" name="表格 11"/>
          <p:cNvGraphicFramePr>
            <a:graphicFrameLocks noGrp="1"/>
          </p:cNvGraphicFramePr>
          <p:nvPr/>
        </p:nvGraphicFramePr>
        <p:xfrm>
          <a:off x="1676400" y="2667000"/>
          <a:ext cx="6705600" cy="3505201"/>
        </p:xfrm>
        <a:graphic>
          <a:graphicData uri="http://schemas.openxmlformats.org/drawingml/2006/table">
            <a:tbl>
              <a:tblPr firstRow="1" bandRow="1">
                <a:tableStyleId>{93296810-A885-4BE3-A3E7-6D5BEEA58F35}</a:tableStyleId>
              </a:tblPr>
              <a:tblGrid>
                <a:gridCol w="3429000"/>
                <a:gridCol w="1676400"/>
                <a:gridCol w="1600200"/>
              </a:tblGrid>
              <a:tr h="500743">
                <a:tc rowSpan="2">
                  <a:txBody>
                    <a:bodyPr/>
                    <a:lstStyle/>
                    <a:p>
                      <a:pPr algn="ctr"/>
                      <a:r>
                        <a:rPr lang="zh-CN" altLang="en-US" sz="1800" b="1" dirty="0">
                          <a:latin typeface="黑体" panose="02010609060101010101" pitchFamily="49" charset="-122"/>
                          <a:ea typeface="黑体" panose="02010609060101010101" pitchFamily="49" charset="-122"/>
                        </a:rPr>
                        <a:t>周围气流</a:t>
                      </a:r>
                      <a:endParaRPr lang="zh-CN" altLang="en-US" sz="1800" b="1" dirty="0">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54075"/>
                    </a:solidFill>
                  </a:tcPr>
                </a:tc>
                <a:tc gridSpan="2">
                  <a:txBody>
                    <a:bodyPr/>
                    <a:lstStyle/>
                    <a:p>
                      <a:pPr algn="ctr"/>
                      <a:r>
                        <a:rPr lang="zh-CN" altLang="en-US" sz="1800" b="1" dirty="0">
                          <a:latin typeface="黑体" panose="02010609060101010101" pitchFamily="49" charset="-122"/>
                          <a:ea typeface="黑体" panose="02010609060101010101" pitchFamily="49" charset="-122"/>
                        </a:rPr>
                        <a:t>控制风速（</a:t>
                      </a:r>
                      <a:r>
                        <a:rPr lang="en-US" altLang="zh-CN" sz="1800" b="1" dirty="0">
                          <a:latin typeface="黑体" panose="02010609060101010101" pitchFamily="49" charset="-122"/>
                          <a:ea typeface="黑体" panose="02010609060101010101" pitchFamily="49" charset="-122"/>
                        </a:rPr>
                        <a:t>m/s</a:t>
                      </a:r>
                      <a:r>
                        <a:rPr lang="zh-CN" altLang="en-US" sz="1800" b="1" dirty="0">
                          <a:latin typeface="黑体" panose="02010609060101010101" pitchFamily="49" charset="-122"/>
                          <a:ea typeface="黑体" panose="02010609060101010101" pitchFamily="49" charset="-122"/>
                        </a:rPr>
                        <a:t>）</a:t>
                      </a:r>
                      <a:endParaRPr lang="zh-CN" altLang="en-US" sz="1800" b="1" dirty="0">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54075"/>
                    </a:solidFill>
                  </a:tcPr>
                </a:tc>
                <a:tc hMerge="1">
                  <a:tcPr/>
                </a:tc>
              </a:tr>
              <a:tr h="500743">
                <a:tc vMerge="1">
                  <a:tcPr/>
                </a:tc>
                <a:tc>
                  <a:txBody>
                    <a:bodyPr/>
                    <a:lstStyle/>
                    <a:p>
                      <a:pPr algn="ctr"/>
                      <a:r>
                        <a:rPr lang="zh-CN" altLang="en-US" sz="1800" b="1" dirty="0">
                          <a:solidFill>
                            <a:schemeClr val="bg1"/>
                          </a:solidFill>
                          <a:latin typeface="黑体" panose="02010609060101010101" pitchFamily="49" charset="-122"/>
                          <a:ea typeface="黑体" panose="02010609060101010101" pitchFamily="49" charset="-122"/>
                        </a:rPr>
                        <a:t>危险度低</a:t>
                      </a:r>
                      <a:endParaRPr lang="zh-CN" altLang="en-US" sz="1800" b="1" dirty="0">
                        <a:solidFill>
                          <a:schemeClr val="bg1"/>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3192"/>
                    </a:solidFill>
                  </a:tcPr>
                </a:tc>
                <a:tc>
                  <a:txBody>
                    <a:bodyPr/>
                    <a:lstStyle/>
                    <a:p>
                      <a:pPr algn="ctr"/>
                      <a:r>
                        <a:rPr lang="zh-CN" altLang="en-US" sz="1800" b="1" dirty="0">
                          <a:solidFill>
                            <a:schemeClr val="bg1"/>
                          </a:solidFill>
                          <a:latin typeface="黑体" panose="02010609060101010101" pitchFamily="49" charset="-122"/>
                          <a:ea typeface="黑体" panose="02010609060101010101" pitchFamily="49" charset="-122"/>
                        </a:rPr>
                        <a:t>危险度高</a:t>
                      </a:r>
                      <a:endParaRPr lang="zh-CN" altLang="en-US" sz="1800" b="1" dirty="0">
                        <a:solidFill>
                          <a:schemeClr val="bg1"/>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3192"/>
                    </a:solidFill>
                  </a:tcPr>
                </a:tc>
              </a:tr>
              <a:tr h="500743">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没有气流或容易设置挡板的场合</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800" b="1" dirty="0">
                          <a:solidFill>
                            <a:srgbClr val="003192"/>
                          </a:solidFill>
                          <a:latin typeface="黑体" panose="02010609060101010101" pitchFamily="49" charset="-122"/>
                          <a:ea typeface="黑体" panose="02010609060101010101" pitchFamily="49" charset="-122"/>
                        </a:rPr>
                        <a:t>0.20</a:t>
                      </a:r>
                      <a:r>
                        <a:rPr lang="zh-CN" altLang="en-US" sz="1800" b="1" dirty="0">
                          <a:solidFill>
                            <a:srgbClr val="003192"/>
                          </a:solidFill>
                          <a:latin typeface="黑体" panose="02010609060101010101" pitchFamily="49" charset="-122"/>
                          <a:ea typeface="黑体" panose="02010609060101010101" pitchFamily="49" charset="-122"/>
                        </a:rPr>
                        <a:t>～</a:t>
                      </a:r>
                      <a:r>
                        <a:rPr lang="en-US" altLang="zh-CN" sz="1800" b="1" dirty="0">
                          <a:solidFill>
                            <a:srgbClr val="003192"/>
                          </a:solidFill>
                          <a:latin typeface="黑体" panose="02010609060101010101" pitchFamily="49" charset="-122"/>
                          <a:ea typeface="黑体" panose="02010609060101010101" pitchFamily="49" charset="-122"/>
                        </a:rPr>
                        <a:t>0.25</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800" b="1" dirty="0">
                          <a:solidFill>
                            <a:srgbClr val="003192"/>
                          </a:solidFill>
                          <a:latin typeface="黑体" panose="02010609060101010101" pitchFamily="49" charset="-122"/>
                          <a:ea typeface="黑体" panose="02010609060101010101" pitchFamily="49" charset="-122"/>
                        </a:rPr>
                        <a:t>0.25</a:t>
                      </a:r>
                      <a:r>
                        <a:rPr lang="zh-CN" altLang="en-US" sz="1800" b="1" dirty="0">
                          <a:solidFill>
                            <a:srgbClr val="003192"/>
                          </a:solidFill>
                          <a:latin typeface="黑体" panose="02010609060101010101" pitchFamily="49" charset="-122"/>
                          <a:ea typeface="黑体" panose="02010609060101010101" pitchFamily="49" charset="-122"/>
                        </a:rPr>
                        <a:t>～</a:t>
                      </a:r>
                      <a:r>
                        <a:rPr lang="en-US" altLang="zh-CN" sz="1800" b="1" dirty="0">
                          <a:solidFill>
                            <a:srgbClr val="003192"/>
                          </a:solidFill>
                          <a:latin typeface="黑体" panose="02010609060101010101" pitchFamily="49" charset="-122"/>
                          <a:ea typeface="黑体" panose="02010609060101010101" pitchFamily="49" charset="-122"/>
                        </a:rPr>
                        <a:t>0.30</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00743">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中等程度气流的场合</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800" b="1" dirty="0">
                          <a:solidFill>
                            <a:srgbClr val="003192"/>
                          </a:solidFill>
                          <a:latin typeface="黑体" panose="02010609060101010101" pitchFamily="49" charset="-122"/>
                          <a:ea typeface="黑体" panose="02010609060101010101" pitchFamily="49" charset="-122"/>
                        </a:rPr>
                        <a:t>0.25</a:t>
                      </a:r>
                      <a:r>
                        <a:rPr lang="zh-CN" altLang="en-US" sz="1800" b="1" dirty="0">
                          <a:solidFill>
                            <a:srgbClr val="003192"/>
                          </a:solidFill>
                          <a:latin typeface="黑体" panose="02010609060101010101" pitchFamily="49" charset="-122"/>
                          <a:ea typeface="黑体" panose="02010609060101010101" pitchFamily="49" charset="-122"/>
                        </a:rPr>
                        <a:t>～</a:t>
                      </a:r>
                      <a:r>
                        <a:rPr lang="en-US" altLang="zh-CN" sz="1800" b="1" dirty="0">
                          <a:solidFill>
                            <a:srgbClr val="003192"/>
                          </a:solidFill>
                          <a:latin typeface="黑体" panose="02010609060101010101" pitchFamily="49" charset="-122"/>
                          <a:ea typeface="黑体" panose="02010609060101010101" pitchFamily="49" charset="-122"/>
                        </a:rPr>
                        <a:t>0.30</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800" b="1" dirty="0">
                          <a:solidFill>
                            <a:srgbClr val="003192"/>
                          </a:solidFill>
                          <a:latin typeface="黑体" panose="02010609060101010101" pitchFamily="49" charset="-122"/>
                          <a:ea typeface="黑体" panose="02010609060101010101" pitchFamily="49" charset="-122"/>
                        </a:rPr>
                        <a:t>0.30</a:t>
                      </a:r>
                      <a:r>
                        <a:rPr lang="zh-CN" altLang="en-US" sz="1800" b="1" dirty="0">
                          <a:solidFill>
                            <a:srgbClr val="003192"/>
                          </a:solidFill>
                          <a:latin typeface="黑体" panose="02010609060101010101" pitchFamily="49" charset="-122"/>
                          <a:ea typeface="黑体" panose="02010609060101010101" pitchFamily="49" charset="-122"/>
                        </a:rPr>
                        <a:t>～</a:t>
                      </a:r>
                      <a:r>
                        <a:rPr lang="en-US" altLang="zh-CN" sz="1800" b="1" dirty="0">
                          <a:solidFill>
                            <a:srgbClr val="003192"/>
                          </a:solidFill>
                          <a:latin typeface="黑体" panose="02010609060101010101" pitchFamily="49" charset="-122"/>
                          <a:ea typeface="黑体" panose="02010609060101010101" pitchFamily="49" charset="-122"/>
                        </a:rPr>
                        <a:t>0.35</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00743">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气流较强或难以设置挡板的场合</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800" b="1" dirty="0">
                          <a:solidFill>
                            <a:srgbClr val="003192"/>
                          </a:solidFill>
                          <a:latin typeface="黑体" panose="02010609060101010101" pitchFamily="49" charset="-122"/>
                          <a:ea typeface="黑体" panose="02010609060101010101" pitchFamily="49" charset="-122"/>
                        </a:rPr>
                        <a:t>0.35</a:t>
                      </a:r>
                      <a:r>
                        <a:rPr lang="zh-CN" altLang="en-US" sz="1800" b="1" dirty="0">
                          <a:solidFill>
                            <a:srgbClr val="003192"/>
                          </a:solidFill>
                          <a:latin typeface="黑体" panose="02010609060101010101" pitchFamily="49" charset="-122"/>
                          <a:ea typeface="黑体" panose="02010609060101010101" pitchFamily="49" charset="-122"/>
                        </a:rPr>
                        <a:t>～</a:t>
                      </a:r>
                      <a:r>
                        <a:rPr lang="en-US" altLang="zh-CN" sz="1800" b="1" dirty="0">
                          <a:solidFill>
                            <a:srgbClr val="003192"/>
                          </a:solidFill>
                          <a:latin typeface="黑体" panose="02010609060101010101" pitchFamily="49" charset="-122"/>
                          <a:ea typeface="黑体" panose="02010609060101010101" pitchFamily="49" charset="-122"/>
                        </a:rPr>
                        <a:t>0.40</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1800" b="1" dirty="0">
                          <a:solidFill>
                            <a:srgbClr val="003192"/>
                          </a:solidFill>
                          <a:latin typeface="黑体" panose="02010609060101010101" pitchFamily="49" charset="-122"/>
                          <a:ea typeface="黑体" panose="02010609060101010101" pitchFamily="49" charset="-122"/>
                        </a:rPr>
                        <a:t>0.38</a:t>
                      </a:r>
                      <a:r>
                        <a:rPr lang="zh-CN" altLang="en-US" sz="1800" b="1" dirty="0">
                          <a:solidFill>
                            <a:srgbClr val="003192"/>
                          </a:solidFill>
                          <a:latin typeface="黑体" panose="02010609060101010101" pitchFamily="49" charset="-122"/>
                          <a:ea typeface="黑体" panose="02010609060101010101" pitchFamily="49" charset="-122"/>
                        </a:rPr>
                        <a:t>～</a:t>
                      </a:r>
                      <a:r>
                        <a:rPr lang="en-US" altLang="zh-CN" sz="1800" b="1" dirty="0">
                          <a:solidFill>
                            <a:srgbClr val="003192"/>
                          </a:solidFill>
                          <a:latin typeface="黑体" panose="02010609060101010101" pitchFamily="49" charset="-122"/>
                          <a:ea typeface="黑体" panose="02010609060101010101" pitchFamily="49" charset="-122"/>
                        </a:rPr>
                        <a:t>0.50</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00743">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气流激烈的场合</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US" altLang="zh-CN" sz="1800" b="1" dirty="0">
                          <a:solidFill>
                            <a:srgbClr val="003192"/>
                          </a:solidFill>
                          <a:latin typeface="黑体" panose="02010609060101010101" pitchFamily="49" charset="-122"/>
                          <a:ea typeface="黑体" panose="02010609060101010101" pitchFamily="49" charset="-122"/>
                        </a:rPr>
                        <a:t>0.5</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cPr/>
                </a:tc>
              </a:tr>
              <a:tr h="500743">
                <a:tc>
                  <a:txBody>
                    <a:bodyPr/>
                    <a:lstStyle/>
                    <a:p>
                      <a:pPr algn="ctr"/>
                      <a:r>
                        <a:rPr lang="zh-CN" altLang="en-US" sz="1800" b="1" dirty="0">
                          <a:solidFill>
                            <a:srgbClr val="003192"/>
                          </a:solidFill>
                          <a:latin typeface="黑体" panose="02010609060101010101" pitchFamily="49" charset="-122"/>
                          <a:ea typeface="黑体" panose="02010609060101010101" pitchFamily="49" charset="-122"/>
                        </a:rPr>
                        <a:t>气流非常激烈的场合</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US" altLang="zh-CN" sz="1800" b="1" dirty="0">
                          <a:solidFill>
                            <a:srgbClr val="003192"/>
                          </a:solidFill>
                          <a:latin typeface="黑体" panose="02010609060101010101" pitchFamily="49" charset="-122"/>
                          <a:ea typeface="黑体" panose="02010609060101010101" pitchFamily="49" charset="-122"/>
                        </a:rPr>
                        <a:t>1.0</a:t>
                      </a:r>
                      <a:endParaRPr lang="zh-CN" altLang="en-US" sz="1800" b="1" dirty="0">
                        <a:solidFill>
                          <a:srgbClr val="003192"/>
                        </a:solidFill>
                        <a:latin typeface="黑体" panose="02010609060101010101" pitchFamily="49" charset="-122"/>
                        <a:ea typeface="黑体" panose="02010609060101010101" pitchFamily="49" charset="-122"/>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cPr/>
                </a:tc>
              </a:tr>
            </a:tbl>
          </a:graphicData>
        </a:graphic>
      </p:graphicFrame>
      <p:sp>
        <p:nvSpPr>
          <p:cNvPr id="120867" name="Rectangle 2"/>
          <p:cNvSpPr>
            <a:spLocks noGrp="1" noChangeArrowheads="1"/>
          </p:cNvSpPr>
          <p:nvPr>
            <p:ph type="title"/>
          </p:nvPr>
        </p:nvSpPr>
        <p:spPr>
          <a:xfrm>
            <a:off x="1066800" y="152400"/>
            <a:ext cx="7467600" cy="762000"/>
          </a:xfrm>
        </p:spPr>
        <p:txBody>
          <a:bodyPr/>
          <a:lstStyle/>
          <a:p>
            <a:r>
              <a:rPr lang="zh-CN" altLang="en-US"/>
              <a:t>工业通风</a:t>
            </a:r>
            <a:r>
              <a:rPr lang="en-US" altLang="zh-CN"/>
              <a:t>——</a:t>
            </a:r>
            <a:r>
              <a:rPr lang="zh-CN" altLang="en-US"/>
              <a:t>局部通风</a:t>
            </a:r>
            <a:endParaRPr lang="zh-CN" altLang="en-US"/>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45933</Words>
  <Application>WPS 演示</Application>
  <PresentationFormat>全屏显示(4:3)</PresentationFormat>
  <Paragraphs>5781</Paragraphs>
  <Slides>297</Slides>
  <Notes>3</Notes>
  <HiddenSlides>0</HiddenSlides>
  <MMClips>0</MMClips>
  <ScaleCrop>false</ScaleCrop>
  <HeadingPairs>
    <vt:vector size="8" baseType="variant">
      <vt:variant>
        <vt:lpstr>已用的字体</vt:lpstr>
      </vt:variant>
      <vt:variant>
        <vt:i4>26</vt:i4>
      </vt:variant>
      <vt:variant>
        <vt:lpstr>主题</vt:lpstr>
      </vt:variant>
      <vt:variant>
        <vt:i4>1</vt:i4>
      </vt:variant>
      <vt:variant>
        <vt:lpstr>嵌入 OLE 服务器</vt:lpstr>
      </vt:variant>
      <vt:variant>
        <vt:i4>10</vt:i4>
      </vt:variant>
      <vt:variant>
        <vt:lpstr>幻灯片标题</vt:lpstr>
      </vt:variant>
      <vt:variant>
        <vt:i4>297</vt:i4>
      </vt:variant>
    </vt:vector>
  </HeadingPairs>
  <TitlesOfParts>
    <vt:vector size="334" baseType="lpstr">
      <vt:lpstr>Arial</vt:lpstr>
      <vt:lpstr>宋体</vt:lpstr>
      <vt:lpstr>Wingdings</vt:lpstr>
      <vt:lpstr>黑体</vt:lpstr>
      <vt:lpstr>Calibri</vt:lpstr>
      <vt:lpstr>微软雅黑</vt:lpstr>
      <vt:lpstr>华文彩云</vt:lpstr>
      <vt:lpstr>隶书</vt:lpstr>
      <vt:lpstr>华文彩云</vt:lpstr>
      <vt:lpstr>Times New Roman</vt:lpstr>
      <vt:lpstr>华文细黑</vt:lpstr>
      <vt:lpstr>Arial Unicode MS</vt:lpstr>
      <vt:lpstr>Wingdings</vt:lpstr>
      <vt:lpstr>隶书</vt:lpstr>
      <vt:lpstr>Times New Roman</vt:lpstr>
      <vt:lpstr>Symbol</vt:lpstr>
      <vt:lpstr>Wingdings 3</vt:lpstr>
      <vt:lpstr>仿宋_GB2312</vt:lpstr>
      <vt:lpstr>仿宋</vt:lpstr>
      <vt:lpstr>MingLiU</vt:lpstr>
      <vt:lpstr>QIJIFALLBACK</vt:lpstr>
      <vt:lpstr>Symbol</vt:lpstr>
      <vt:lpstr>楷体_GB2312</vt:lpstr>
      <vt:lpstr>楷体_GB2312</vt:lpstr>
      <vt:lpstr>新宋体</vt:lpstr>
      <vt:lpstr>Monotype Sorts</vt:lpstr>
      <vt:lpstr>Office Theme</vt:lpstr>
      <vt:lpstr>Equation.3</vt:lpstr>
      <vt:lpstr>Equation.3</vt:lpstr>
      <vt:lpstr>Equation.3</vt:lpstr>
      <vt:lpstr>Equation.3</vt:lpstr>
      <vt:lpstr>Equation.3</vt:lpstr>
      <vt:lpstr>Equation.3</vt:lpstr>
      <vt:lpstr>Equation.3</vt:lpstr>
      <vt:lpstr>Equation.3</vt:lpstr>
      <vt:lpstr>Equation.3</vt:lpstr>
      <vt:lpstr>Equation.3</vt:lpstr>
      <vt:lpstr>职业病危害工程防护</vt:lpstr>
      <vt:lpstr>工作场所职业病危害管理控制的方式</vt:lpstr>
      <vt:lpstr>预防控制策略</vt:lpstr>
      <vt:lpstr>PowerPoint 演示文稿</vt:lpstr>
      <vt:lpstr>培训达到目标</vt:lpstr>
      <vt:lpstr>PowerPoint 演示文稿</vt:lpstr>
      <vt:lpstr>常见职业病防护措施</vt:lpstr>
      <vt:lpstr>职业病防护措施选择、设计和评价原则</vt:lpstr>
      <vt:lpstr>PowerPoint 演示文稿</vt:lpstr>
      <vt:lpstr>PowerPoint 演示文稿</vt:lpstr>
      <vt:lpstr>改革生产工艺，控制职业病危害</vt:lpstr>
      <vt:lpstr>改革生产工艺，控制职业病危害</vt:lpstr>
      <vt:lpstr>改革生产工艺，控制职业病危害</vt:lpstr>
      <vt:lpstr>改革生产工艺，控制职业病危害</vt:lpstr>
      <vt:lpstr>改革生产工艺，控制职业病危害</vt:lpstr>
      <vt:lpstr>PowerPoint 演示文稿</vt:lpstr>
      <vt:lpstr>改革生产工艺，控制职业病危害</vt:lpstr>
      <vt:lpstr>职业病防护措施选择原则</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三、职业病防护措施的选择</vt:lpstr>
      <vt:lpstr>1.化学毒物控制技术措施（工业通风）</vt:lpstr>
      <vt:lpstr>工业通风的用途</vt:lpstr>
      <vt:lpstr>工业通风系统分类</vt:lpstr>
      <vt:lpstr>PowerPoint 演示文稿</vt:lpstr>
      <vt:lpstr>PowerPoint 演示文稿</vt:lpstr>
      <vt:lpstr>工业通风——自然通风</vt:lpstr>
      <vt:lpstr>工业通风——自然通风</vt:lpstr>
      <vt:lpstr>工业通风——自然通风</vt:lpstr>
      <vt:lpstr>工业通风——自然通风</vt:lpstr>
      <vt:lpstr>工业通风——自然通风</vt:lpstr>
      <vt:lpstr>工业通风——自然通风</vt:lpstr>
      <vt:lpstr>工业通风——机械通风</vt:lpstr>
      <vt:lpstr>工业通风——机械通风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PowerPoint 演示文稿</vt:lpstr>
      <vt:lpstr>工业通风——局部通风</vt:lpstr>
      <vt:lpstr>PowerPoint 演示文稿</vt:lpstr>
      <vt:lpstr>PowerPoint 演示文稿</vt:lpstr>
      <vt:lpstr>工业通风——局部通风</vt:lpstr>
      <vt:lpstr>PowerPoint 演示文稿</vt:lpstr>
      <vt:lpstr>PowerPoint 演示文稿</vt:lpstr>
      <vt:lpstr>工业通风——局部通风</vt:lpstr>
      <vt:lpstr>PowerPoint 演示文稿</vt:lpstr>
      <vt:lpstr>工业通风——局部通风</vt:lpstr>
      <vt:lpstr>工业通风——局部通风</vt:lpstr>
      <vt:lpstr>工业通风——局部通风</vt:lpstr>
      <vt:lpstr>工业通风——局部通风</vt:lpstr>
      <vt:lpstr>工业通风——局部通风</vt:lpstr>
      <vt:lpstr>PowerPoint 演示文稿</vt:lpstr>
      <vt:lpstr>工业通风——局部通风</vt:lpstr>
      <vt:lpstr>工业通风——局部通风</vt:lpstr>
      <vt:lpstr>工业通风——局部通风</vt:lpstr>
      <vt:lpstr>工业通风——局部通风</vt:lpstr>
      <vt:lpstr>工业通风——局部通风</vt:lpstr>
      <vt:lpstr>工业通风——局部通风</vt:lpstr>
      <vt:lpstr>工业通风——局部通风</vt:lpstr>
      <vt:lpstr>PowerPoint 演示文稿</vt:lpstr>
      <vt:lpstr>工业通风——局部通风</vt:lpstr>
      <vt:lpstr>PowerPoint 演示文稿</vt:lpstr>
      <vt:lpstr>PowerPoint 演示文稿</vt:lpstr>
      <vt:lpstr>PowerPoint 演示文稿</vt:lpstr>
      <vt:lpstr>PowerPoint 演示文稿</vt:lpstr>
      <vt:lpstr>工业通风——局部通风</vt:lpstr>
      <vt:lpstr>工业通风——局部通风</vt:lpstr>
      <vt:lpstr>工业通风——局部通风</vt:lpstr>
      <vt:lpstr>工业通风——局部通风</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工业通风系统的组成</vt:lpstr>
      <vt:lpstr>工业通风系统的组成</vt:lpstr>
      <vt:lpstr>工业通风系统的组成</vt:lpstr>
      <vt:lpstr>工业通风系统的组成</vt:lpstr>
      <vt:lpstr>工业通风系统的组成</vt:lpstr>
      <vt:lpstr>工业通风系统的组成</vt:lpstr>
      <vt:lpstr>工业通风系统的组成</vt:lpstr>
      <vt:lpstr>三. 职业病防护设施的选择 2. 粉尘控制技术措施</vt:lpstr>
      <vt:lpstr>三. 职业病防护设施的选择 2. 粉尘控制技术措施</vt:lpstr>
      <vt:lpstr>三. 职业病防护设施的选择 2. 粉尘控制技术措施</vt:lpstr>
      <vt:lpstr>三. 职业病防护设施的选择 2. 粉尘控制技术措施</vt:lpstr>
      <vt:lpstr>三. 职业病防护设施的选择 2. 粉尘控制技术措施</vt:lpstr>
      <vt:lpstr>三. 职业病防护设施的选择 2. 粉尘控制技术措施</vt:lpstr>
      <vt:lpstr>三. 职业病防护设施的选择 2. 粉尘控制技术措施</vt:lpstr>
      <vt:lpstr>三. 职业病防护设施的选择 2. 粉尘控制技术措施</vt:lpstr>
      <vt:lpstr>三. 职业病防护设施的选择 2. 粉尘控制技术措施</vt:lpstr>
      <vt:lpstr>三. 职业病防护设施的选择 2. 粉尘控制技术措施</vt:lpstr>
      <vt:lpstr>三. 职业病防护设施的选择 2. 粉尘控制技术措施</vt:lpstr>
      <vt:lpstr>三. 职业病防护设施的选择 2. 粉尘控制技术措施</vt:lpstr>
      <vt:lpstr>三. 职业病防护设施的选择 2. 粉尘控制技术措施</vt:lpstr>
      <vt:lpstr>PowerPoint 演示文稿</vt:lpstr>
      <vt:lpstr>PowerPoint 演示文稿</vt:lpstr>
      <vt:lpstr>PowerPoint 演示文稿</vt:lpstr>
      <vt:lpstr>PowerPoint 演示文稿</vt:lpstr>
      <vt:lpstr>PowerPoint 演示文稿</vt:lpstr>
      <vt:lpstr>三. 职业病防护设施的选择 2. 粉尘控制技术措施</vt:lpstr>
      <vt:lpstr>PowerPoint 演示文稿</vt:lpstr>
      <vt:lpstr>三. 职业病防护设施的选择 2. 粉尘控制技术措施</vt:lpstr>
      <vt:lpstr>PowerPoint 演示文稿</vt:lpstr>
      <vt:lpstr>PowerPoint 演示文稿</vt:lpstr>
      <vt:lpstr>PowerPoint 演示文稿</vt:lpstr>
      <vt:lpstr>PowerPoint 演示文稿</vt:lpstr>
      <vt:lpstr>PowerPoint 演示文稿</vt:lpstr>
      <vt:lpstr>PowerPoint 演示文稿</vt:lpstr>
      <vt:lpstr>工业通风——局部通风</vt:lpstr>
      <vt:lpstr>工业通风——局部通风</vt:lpstr>
      <vt:lpstr>工业通风——局部通风</vt:lpstr>
      <vt:lpstr>工业通风——局部通风</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111</dc:creator>
  <cp:lastModifiedBy>王佳泽</cp:lastModifiedBy>
  <cp:revision>178</cp:revision>
  <dcterms:created xsi:type="dcterms:W3CDTF">2006-08-16T00:00:00Z</dcterms:created>
  <dcterms:modified xsi:type="dcterms:W3CDTF">2022-07-16T10:40:03Z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2052-11.1.0.11751</vt:lpwstr>
  </property>
  <property fmtid="{D5CDD505-2E9C-101B-9397-08002B2CF9AE}" pid="3" name="ICV">
    <vt:lpwstr>95F23145C2BC43A1B7220513EF6D65E8</vt:lpwstr>
  </property>
</Properties>
</file>