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1" r:id="rId4"/>
    <p:sldMasterId id="2147483682" r:id="rId5"/>
  </p:sldMasterIdLst>
  <p:notesMasterIdLst>
    <p:notesMasterId r:id="rId7"/>
  </p:notesMasterIdLst>
  <p:sldIdLst>
    <p:sldId id="257" r:id="rId6"/>
    <p:sldId id="265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297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FC000"/>
    <a:srgbClr val="404040"/>
    <a:srgbClr val="E8E8E8"/>
    <a:srgbClr val="414955"/>
    <a:srgbClr val="F9F9F9"/>
    <a:srgbClr val="000000"/>
    <a:srgbClr val="FDFEFE"/>
    <a:srgbClr val="EBEAEB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6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F0699BD7-4287-42F6-B49A-341A14ACF6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3B5942E-E48C-460E-881E-3923EB94D6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876"/>
            <a:ext cx="6858000" cy="179092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862"/>
            <a:ext cx="6858000" cy="12419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388"/>
            <a:ext cx="78867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78"/>
            <a:ext cx="7886700" cy="43594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388"/>
            <a:ext cx="3886200" cy="32639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993"/>
            <a:ext cx="3655181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281"/>
            <a:ext cx="3655181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993"/>
            <a:ext cx="3673182" cy="618010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281"/>
            <a:ext cx="3673182" cy="26435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9942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42"/>
            <a:ext cx="3124012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43"/>
            <a:ext cx="4629150" cy="40533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240"/>
            <a:ext cx="3124012" cy="285904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78"/>
            <a:ext cx="1971675" cy="43594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78"/>
            <a:ext cx="5800725" cy="43594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76200" y="67310"/>
            <a:ext cx="8912860" cy="4919345"/>
            <a:chOff x="120" y="106"/>
            <a:chExt cx="14036" cy="7747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120" y="106"/>
              <a:ext cx="1447" cy="1113"/>
              <a:chOff x="0" y="1"/>
              <a:chExt cx="1447" cy="1113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flipH="1" flipV="1">
              <a:off x="12710" y="6741"/>
              <a:ext cx="1447" cy="1113"/>
              <a:chOff x="0" y="1"/>
              <a:chExt cx="1447" cy="1113"/>
            </a:xfrm>
          </p:grpSpPr>
          <p:sp>
            <p:nvSpPr>
              <p:cNvPr id="9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0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1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6200" y="67310"/>
            <a:ext cx="8912860" cy="4919345"/>
            <a:chOff x="120" y="106"/>
            <a:chExt cx="14036" cy="7747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20" y="106"/>
              <a:ext cx="1447" cy="1113"/>
              <a:chOff x="0" y="1"/>
              <a:chExt cx="1447" cy="1113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 flipH="1" flipV="1">
              <a:off x="12710" y="6741"/>
              <a:ext cx="1447" cy="1113"/>
              <a:chOff x="0" y="1"/>
              <a:chExt cx="1447" cy="1113"/>
            </a:xfrm>
          </p:grpSpPr>
          <p:sp>
            <p:nvSpPr>
              <p:cNvPr id="11" name="矩形: 圆角 38"/>
              <p:cNvSpPr/>
              <p:nvPr/>
            </p:nvSpPr>
            <p:spPr>
              <a:xfrm>
                <a:off x="350" y="1"/>
                <a:ext cx="728" cy="73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2" name="矩形: 圆角 39"/>
              <p:cNvSpPr/>
              <p:nvPr/>
            </p:nvSpPr>
            <p:spPr>
              <a:xfrm>
                <a:off x="689" y="354"/>
                <a:ext cx="758" cy="760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13" name="矩形: 圆角 40"/>
              <p:cNvSpPr/>
              <p:nvPr/>
            </p:nvSpPr>
            <p:spPr>
              <a:xfrm>
                <a:off x="0" y="720"/>
                <a:ext cx="336" cy="337"/>
              </a:xfrm>
              <a:prstGeom prst="roundRect">
                <a:avLst/>
              </a:prstGeom>
              <a:solidFill>
                <a:srgbClr val="40404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 userDrawn="1"/>
        </p:nvGrpSpPr>
        <p:grpSpPr>
          <a:xfrm>
            <a:off x="99695" y="96520"/>
            <a:ext cx="2217420" cy="2432685"/>
            <a:chOff x="77360" y="-624174"/>
            <a:chExt cx="3559630" cy="3904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矩形: 圆角 11"/>
            <p:cNvSpPr/>
            <p:nvPr/>
          </p:nvSpPr>
          <p:spPr>
            <a:xfrm>
              <a:off x="77360" y="1202754"/>
              <a:ext cx="838199" cy="838199"/>
            </a:xfrm>
            <a:prstGeom prst="roundRect">
              <a:avLst>
                <a:gd name="adj" fmla="val 10697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783116" y="304741"/>
              <a:ext cx="838199" cy="838199"/>
            </a:xfrm>
            <a:prstGeom prst="roundRect">
              <a:avLst>
                <a:gd name="adj" fmla="val 10697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: 圆角 3"/>
            <p:cNvSpPr/>
            <p:nvPr/>
          </p:nvSpPr>
          <p:spPr>
            <a:xfrm>
              <a:off x="2664533" y="522455"/>
              <a:ext cx="972457" cy="972457"/>
            </a:xfrm>
            <a:prstGeom prst="roundRect">
              <a:avLst>
                <a:gd name="adj" fmla="val 10697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: 圆角 5"/>
            <p:cNvSpPr/>
            <p:nvPr/>
          </p:nvSpPr>
          <p:spPr>
            <a:xfrm>
              <a:off x="1924303" y="-203260"/>
              <a:ext cx="609601" cy="609601"/>
            </a:xfrm>
            <a:prstGeom prst="roundRect">
              <a:avLst>
                <a:gd name="adj" fmla="val 10697"/>
              </a:avLst>
            </a:pr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: 圆角 6"/>
            <p:cNvSpPr/>
            <p:nvPr/>
          </p:nvSpPr>
          <p:spPr>
            <a:xfrm>
              <a:off x="1416303" y="-624174"/>
              <a:ext cx="609601" cy="609601"/>
            </a:xfrm>
            <a:prstGeom prst="roundRect">
              <a:avLst>
                <a:gd name="adj" fmla="val 10697"/>
              </a:avLst>
            </a:prstGeom>
            <a:gradFill flip="none" rotWithShape="1">
              <a:gsLst>
                <a:gs pos="0">
                  <a:srgbClr val="D6D6D6"/>
                </a:gs>
                <a:gs pos="51000">
                  <a:srgbClr val="EBEAEB"/>
                </a:gs>
                <a:gs pos="100000">
                  <a:srgbClr val="FDFEFE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: 圆角 7"/>
            <p:cNvSpPr/>
            <p:nvPr/>
          </p:nvSpPr>
          <p:spPr>
            <a:xfrm>
              <a:off x="1323775" y="907083"/>
              <a:ext cx="1103085" cy="1103085"/>
            </a:xfrm>
            <a:prstGeom prst="roundRect">
              <a:avLst>
                <a:gd name="adj" fmla="val 10697"/>
              </a:avLst>
            </a:prstGeom>
            <a:gradFill flip="none" rotWithShape="1">
              <a:gsLst>
                <a:gs pos="0">
                  <a:srgbClr val="D6D6D6"/>
                </a:gs>
                <a:gs pos="51000">
                  <a:srgbClr val="EBEAEB"/>
                </a:gs>
                <a:gs pos="100000">
                  <a:srgbClr val="FDFEFE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: 圆角 10"/>
            <p:cNvSpPr/>
            <p:nvPr/>
          </p:nvSpPr>
          <p:spPr>
            <a:xfrm>
              <a:off x="438401" y="830881"/>
              <a:ext cx="609601" cy="609601"/>
            </a:xfrm>
            <a:prstGeom prst="roundRect">
              <a:avLst>
                <a:gd name="adj" fmla="val 10697"/>
              </a:avLst>
            </a:prstGeom>
            <a:gradFill flip="none" rotWithShape="1">
              <a:gsLst>
                <a:gs pos="0">
                  <a:srgbClr val="D6D6D6"/>
                </a:gs>
                <a:gs pos="51000">
                  <a:srgbClr val="EBEAEB"/>
                </a:gs>
                <a:gs pos="100000">
                  <a:srgbClr val="FDFEFE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: 圆角 12"/>
            <p:cNvSpPr/>
            <p:nvPr/>
          </p:nvSpPr>
          <p:spPr>
            <a:xfrm>
              <a:off x="592614" y="2412826"/>
              <a:ext cx="609601" cy="609601"/>
            </a:xfrm>
            <a:prstGeom prst="roundRect">
              <a:avLst>
                <a:gd name="adj" fmla="val 10697"/>
              </a:avLst>
            </a:prstGeom>
            <a:solidFill>
              <a:srgbClr val="0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: 圆角 13"/>
            <p:cNvSpPr/>
            <p:nvPr/>
          </p:nvSpPr>
          <p:spPr>
            <a:xfrm>
              <a:off x="1002643" y="2784699"/>
              <a:ext cx="495355" cy="495355"/>
            </a:xfrm>
            <a:prstGeom prst="roundRect">
              <a:avLst>
                <a:gd name="adj" fmla="val 10697"/>
              </a:avLst>
            </a:prstGeom>
            <a:gradFill flip="none" rotWithShape="1">
              <a:gsLst>
                <a:gs pos="0">
                  <a:srgbClr val="D6D6D6"/>
                </a:gs>
                <a:gs pos="51000">
                  <a:srgbClr val="EBEAEB"/>
                </a:gs>
                <a:gs pos="100000">
                  <a:srgbClr val="FDFEFE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7342597" y="134975"/>
            <a:ext cx="1660738" cy="1018625"/>
            <a:chOff x="10657116" y="-172847"/>
            <a:chExt cx="2214317" cy="1358167"/>
          </a:xfrm>
        </p:grpSpPr>
        <p:sp>
          <p:nvSpPr>
            <p:cNvPr id="28" name="矩形: 圆角 27"/>
            <p:cNvSpPr/>
            <p:nvPr/>
          </p:nvSpPr>
          <p:spPr>
            <a:xfrm rot="8100000" flipH="1">
              <a:off x="10657116" y="-79887"/>
              <a:ext cx="1103085" cy="1103085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9" name="矩形: 圆角 28"/>
            <p:cNvSpPr/>
            <p:nvPr/>
          </p:nvSpPr>
          <p:spPr>
            <a:xfrm rot="8100000" flipH="1">
              <a:off x="11583602" y="-172847"/>
              <a:ext cx="924222" cy="924222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: 圆角 29"/>
            <p:cNvSpPr/>
            <p:nvPr/>
          </p:nvSpPr>
          <p:spPr>
            <a:xfrm rot="8100000" flipH="1">
              <a:off x="11707932" y="700256"/>
              <a:ext cx="485064" cy="485064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矩形: 圆角 30"/>
            <p:cNvSpPr/>
            <p:nvPr/>
          </p:nvSpPr>
          <p:spPr>
            <a:xfrm rot="8100000" flipH="1">
              <a:off x="12476346" y="745245"/>
              <a:ext cx="395087" cy="395087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 flipH="1">
            <a:off x="116286" y="4004761"/>
            <a:ext cx="1660738" cy="1018625"/>
            <a:chOff x="10657116" y="-172847"/>
            <a:chExt cx="2214317" cy="1358167"/>
          </a:xfrm>
        </p:grpSpPr>
        <p:sp>
          <p:nvSpPr>
            <p:cNvPr id="34" name="矩形: 圆角 33"/>
            <p:cNvSpPr/>
            <p:nvPr/>
          </p:nvSpPr>
          <p:spPr>
            <a:xfrm rot="8100000" flipH="1">
              <a:off x="10657116" y="-79887"/>
              <a:ext cx="1103085" cy="1103085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矩形: 圆角 34"/>
            <p:cNvSpPr/>
            <p:nvPr/>
          </p:nvSpPr>
          <p:spPr>
            <a:xfrm rot="8100000" flipH="1">
              <a:off x="11583602" y="-172847"/>
              <a:ext cx="924222" cy="924222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6" name="矩形: 圆角 35"/>
            <p:cNvSpPr/>
            <p:nvPr/>
          </p:nvSpPr>
          <p:spPr>
            <a:xfrm rot="8100000" flipH="1">
              <a:off x="11707932" y="700256"/>
              <a:ext cx="485064" cy="485064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矩形: 圆角 36"/>
            <p:cNvSpPr/>
            <p:nvPr/>
          </p:nvSpPr>
          <p:spPr>
            <a:xfrm rot="8100000" flipH="1">
              <a:off x="12476346" y="745245"/>
              <a:ext cx="395087" cy="395087"/>
            </a:xfrm>
            <a:prstGeom prst="roundRect">
              <a:avLst>
                <a:gd name="adj" fmla="val 10697"/>
              </a:avLst>
            </a:prstGeom>
            <a:solidFill>
              <a:srgbClr val="000000">
                <a:alpha val="19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2118043" y="2584450"/>
            <a:ext cx="490791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2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化学防护装备</a:t>
            </a:r>
            <a:endParaRPr lang="zh-CN" altLang="en-US" sz="5200" b="1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649095" y="1577340"/>
            <a:ext cx="4472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sz="2400" b="1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安全培训资料</a:t>
            </a:r>
            <a:r>
              <a:rPr lang="en-US" altLang="zh-CN" sz="2400" b="1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en-US" altLang="zh-CN" sz="2400" b="1" spc="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46000" y="541655"/>
            <a:ext cx="2052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正压保护 </a:t>
              </a:r>
              <a:r>
                <a:rPr lang="en-US" altLang="zh-CN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SCBA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2329383" y="1730049"/>
            <a:ext cx="4485235" cy="2885290"/>
            <a:chOff x="2372287" y="1453824"/>
            <a:chExt cx="4485235" cy="2885290"/>
          </a:xfrm>
        </p:grpSpPr>
        <p:grpSp>
          <p:nvGrpSpPr>
            <p:cNvPr id="2" name="组合 1"/>
            <p:cNvGrpSpPr/>
            <p:nvPr/>
          </p:nvGrpSpPr>
          <p:grpSpPr>
            <a:xfrm>
              <a:off x="2372287" y="1453824"/>
              <a:ext cx="1056700" cy="2685011"/>
              <a:chOff x="886387" y="1393908"/>
              <a:chExt cx="1056700" cy="268501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886387" y="2860509"/>
                <a:ext cx="1056700" cy="1218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just">
                  <a:lnSpc>
                    <a:spcPct val="250000"/>
                  </a:lnSpc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独  立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250000"/>
                  </a:lnSpc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  动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274"/>
              <p:cNvSpPr/>
              <p:nvPr/>
            </p:nvSpPr>
            <p:spPr bwMode="auto">
              <a:xfrm>
                <a:off x="886387" y="1393908"/>
                <a:ext cx="1031875" cy="1028700"/>
              </a:xfrm>
              <a:custGeom>
                <a:avLst/>
                <a:gdLst>
                  <a:gd name="T0" fmla="*/ 183 w 367"/>
                  <a:gd name="T1" fmla="*/ 0 h 366"/>
                  <a:gd name="T2" fmla="*/ 0 w 367"/>
                  <a:gd name="T3" fmla="*/ 183 h 366"/>
                  <a:gd name="T4" fmla="*/ 183 w 367"/>
                  <a:gd name="T5" fmla="*/ 366 h 366"/>
                  <a:gd name="T6" fmla="*/ 367 w 367"/>
                  <a:gd name="T7" fmla="*/ 183 h 366"/>
                  <a:gd name="T8" fmla="*/ 367 w 367"/>
                  <a:gd name="T9" fmla="*/ 0 h 366"/>
                  <a:gd name="T10" fmla="*/ 183 w 367"/>
                  <a:gd name="T11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366">
                    <a:moveTo>
                      <a:pt x="183" y="0"/>
                    </a:moveTo>
                    <a:cubicBezTo>
                      <a:pt x="82" y="0"/>
                      <a:pt x="0" y="82"/>
                      <a:pt x="0" y="183"/>
                    </a:cubicBezTo>
                    <a:cubicBezTo>
                      <a:pt x="0" y="284"/>
                      <a:pt x="82" y="366"/>
                      <a:pt x="183" y="366"/>
                    </a:cubicBezTo>
                    <a:cubicBezTo>
                      <a:pt x="285" y="366"/>
                      <a:pt x="367" y="284"/>
                      <a:pt x="367" y="183"/>
                    </a:cubicBezTo>
                    <a:cubicBezTo>
                      <a:pt x="367" y="0"/>
                      <a:pt x="367" y="0"/>
                      <a:pt x="367" y="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reflection endPos="21000" dist="50800" dir="5400000" sy="-100000" algn="bl" rotWithShape="0"/>
              </a:effectLst>
            </p:spPr>
            <p:txBody>
              <a:bodyPr anchor="ctr" anchorCtr="0"/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  点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858257" y="1453824"/>
              <a:ext cx="1999265" cy="2885290"/>
              <a:chOff x="4858257" y="1498437"/>
              <a:chExt cx="1999265" cy="288529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858257" y="3060288"/>
                <a:ext cx="199926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just"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高重量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空气供给的时限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灵敏性受限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视线受限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交流受限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274"/>
              <p:cNvSpPr/>
              <p:nvPr/>
            </p:nvSpPr>
            <p:spPr bwMode="auto">
              <a:xfrm>
                <a:off x="5341952" y="1498437"/>
                <a:ext cx="1031875" cy="1028700"/>
              </a:xfrm>
              <a:custGeom>
                <a:avLst/>
                <a:gdLst>
                  <a:gd name="T0" fmla="*/ 183 w 367"/>
                  <a:gd name="T1" fmla="*/ 0 h 366"/>
                  <a:gd name="T2" fmla="*/ 0 w 367"/>
                  <a:gd name="T3" fmla="*/ 183 h 366"/>
                  <a:gd name="T4" fmla="*/ 183 w 367"/>
                  <a:gd name="T5" fmla="*/ 366 h 366"/>
                  <a:gd name="T6" fmla="*/ 367 w 367"/>
                  <a:gd name="T7" fmla="*/ 183 h 366"/>
                  <a:gd name="T8" fmla="*/ 367 w 367"/>
                  <a:gd name="T9" fmla="*/ 0 h 366"/>
                  <a:gd name="T10" fmla="*/ 183 w 367"/>
                  <a:gd name="T11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7" h="366">
                    <a:moveTo>
                      <a:pt x="183" y="0"/>
                    </a:moveTo>
                    <a:cubicBezTo>
                      <a:pt x="82" y="0"/>
                      <a:pt x="0" y="82"/>
                      <a:pt x="0" y="183"/>
                    </a:cubicBezTo>
                    <a:cubicBezTo>
                      <a:pt x="0" y="284"/>
                      <a:pt x="82" y="366"/>
                      <a:pt x="183" y="366"/>
                    </a:cubicBezTo>
                    <a:cubicBezTo>
                      <a:pt x="285" y="366"/>
                      <a:pt x="367" y="284"/>
                      <a:pt x="367" y="183"/>
                    </a:cubicBezTo>
                    <a:cubicBezTo>
                      <a:pt x="367" y="0"/>
                      <a:pt x="367" y="0"/>
                      <a:pt x="367" y="0"/>
                    </a:cubicBez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reflection endPos="21000" dist="50800" dir="5400000" sy="-100000" algn="bl" rotWithShape="0"/>
              </a:effectLst>
            </p:spPr>
            <p:txBody>
              <a:bodyPr anchor="ctr" anchorCtr="0"/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局  限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90000" y="541655"/>
            <a:ext cx="1764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供气式呼吸器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547938" y="1743075"/>
            <a:ext cx="4048124" cy="2736000"/>
            <a:chOff x="685800" y="1771650"/>
            <a:chExt cx="4048124" cy="2736000"/>
          </a:xfrm>
        </p:grpSpPr>
        <p:grpSp>
          <p:nvGrpSpPr>
            <p:cNvPr id="9" name="组合 8"/>
            <p:cNvGrpSpPr/>
            <p:nvPr/>
          </p:nvGrpSpPr>
          <p:grpSpPr>
            <a:xfrm>
              <a:off x="685800" y="1771650"/>
              <a:ext cx="1728000" cy="2736000"/>
              <a:chOff x="685800" y="1733550"/>
              <a:chExt cx="1728000" cy="27360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85800" y="1733550"/>
                <a:ext cx="1728000" cy="2736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58448" y="1787100"/>
                <a:ext cx="1582705" cy="2628900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2727574" y="1828800"/>
              <a:ext cx="1187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595959"/>
                </a:buClr>
                <a:buSzPct val="75000"/>
              </a:pPr>
              <a:r>
                <a: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  点</a:t>
              </a:r>
              <a:endParaRPr lang="zh-CN" altLang="en-US" sz="16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727573" y="2167354"/>
              <a:ext cx="20063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通过移出</a:t>
              </a:r>
              <a:r>
                <a:rPr lang="en-US" altLang="zh-CN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SCBA</a:t>
              </a: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的重量来减少对佩带者的压力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727574" y="3299999"/>
              <a:ext cx="1187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595959"/>
                </a:buClr>
                <a:buSzPct val="75000"/>
              </a:pPr>
              <a:r>
                <a: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缺  点</a:t>
              </a:r>
              <a:endParaRPr lang="zh-CN" altLang="en-US" sz="16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727573" y="3638553"/>
              <a:ext cx="15632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just"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限制灵活性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限制视线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限制交流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90000" y="541655"/>
            <a:ext cx="1764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过滤式呼吸器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931724" y="1764294"/>
            <a:ext cx="5280553" cy="2434062"/>
            <a:chOff x="1815572" y="1249944"/>
            <a:chExt cx="5280553" cy="2434062"/>
          </a:xfrm>
        </p:grpSpPr>
        <p:grpSp>
          <p:nvGrpSpPr>
            <p:cNvPr id="2" name="组合 1"/>
            <p:cNvGrpSpPr/>
            <p:nvPr/>
          </p:nvGrpSpPr>
          <p:grpSpPr>
            <a:xfrm>
              <a:off x="4216125" y="1249944"/>
              <a:ext cx="2880000" cy="2434062"/>
              <a:chOff x="4452937" y="1775986"/>
              <a:chExt cx="2880000" cy="243406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452937" y="1775986"/>
                <a:ext cx="2880000" cy="24340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13" name="Object 5"/>
              <p:cNvGraphicFramePr>
                <a:graphicFrameLocks noChangeAspect="1"/>
              </p:cNvGraphicFramePr>
              <p:nvPr/>
            </p:nvGraphicFramePr>
            <p:xfrm>
              <a:off x="4525035" y="1849282"/>
              <a:ext cx="2735805" cy="22874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53" name="Photo Editor Photo" r:id="rId1" imgW="4762500" imgH="3409950" progId="MSPhotoEd.3">
                      <p:embed/>
                    </p:oleObj>
                  </mc:Choice>
                  <mc:Fallback>
                    <p:oleObj name="Photo Editor Photo" r:id="rId1" imgW="4762500" imgH="3409950" progId="MSPhotoEd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25035" y="1849282"/>
                            <a:ext cx="2735805" cy="228747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1" name="矩形 20"/>
            <p:cNvSpPr/>
            <p:nvPr/>
          </p:nvSpPr>
          <p:spPr>
            <a:xfrm>
              <a:off x="1815572" y="1680749"/>
              <a:ext cx="1187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595959"/>
                </a:buClr>
                <a:buSzPct val="75000"/>
              </a:pPr>
              <a:r>
                <a: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缺  陷</a:t>
              </a:r>
              <a:endParaRPr lang="zh-CN" altLang="en-US" sz="16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15573" y="2105028"/>
              <a:ext cx="221350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滤芯的寿命限制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污染的空气需要持续的监控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需要空气中的氧气含量在正常范围内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72000" y="541655"/>
            <a:ext cx="1800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en-US" altLang="zh-CN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 </a:t>
              </a:r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级防护套装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233478" y="1583318"/>
            <a:ext cx="4677045" cy="2988681"/>
            <a:chOff x="1068911" y="1583318"/>
            <a:chExt cx="4677045" cy="2988681"/>
          </a:xfrm>
        </p:grpSpPr>
        <p:grpSp>
          <p:nvGrpSpPr>
            <p:cNvPr id="7" name="组合 6"/>
            <p:cNvGrpSpPr/>
            <p:nvPr/>
          </p:nvGrpSpPr>
          <p:grpSpPr>
            <a:xfrm>
              <a:off x="1068911" y="1583318"/>
              <a:ext cx="1950513" cy="2988681"/>
              <a:chOff x="1068911" y="1583318"/>
              <a:chExt cx="1950513" cy="298868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68911" y="1583318"/>
                <a:ext cx="1950513" cy="298868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11" name="Object 6"/>
              <p:cNvGraphicFramePr>
                <a:graphicFrameLocks noChangeAspect="1"/>
              </p:cNvGraphicFramePr>
              <p:nvPr/>
            </p:nvGraphicFramePr>
            <p:xfrm>
              <a:off x="1151464" y="1667363"/>
              <a:ext cx="1785407" cy="28205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6" name="Photo Editor Photo" r:id="rId1" imgW="2276475" imgH="3524250" progId="MSPhotoEd.3">
                      <p:embed/>
                    </p:oleObj>
                  </mc:Choice>
                  <mc:Fallback>
                    <p:oleObj name="Photo Editor Photo" r:id="rId1" imgW="2276475" imgH="3524250" progId="MSPhotoEd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1464" y="1667363"/>
                            <a:ext cx="1785407" cy="2820591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矩形 14"/>
            <p:cNvSpPr/>
            <p:nvPr/>
          </p:nvSpPr>
          <p:spPr>
            <a:xfrm>
              <a:off x="3467104" y="1631436"/>
              <a:ext cx="1187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595959"/>
                </a:buClr>
                <a:buSzPct val="75000"/>
              </a:pPr>
              <a:r>
                <a: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  成</a:t>
              </a:r>
              <a:endParaRPr lang="zh-CN" altLang="en-US" sz="16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98044" y="2056904"/>
              <a:ext cx="2347912" cy="2431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防蒸汽服 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正压，全面罩</a:t>
              </a:r>
              <a:r>
                <a:rPr lang="en-US" altLang="zh-CN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SCBA</a:t>
              </a:r>
              <a:endPara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内部防化学手套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防化学安全裤子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双向通讯对讲机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冷却系统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外部手套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坚硬的头盔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72000" y="541655"/>
            <a:ext cx="1800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en-US" altLang="zh-CN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 </a:t>
              </a:r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级防护套装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428921" y="1457069"/>
            <a:ext cx="6286158" cy="3197435"/>
            <a:chOff x="1428921" y="1314194"/>
            <a:chExt cx="6286158" cy="3197435"/>
          </a:xfrm>
        </p:grpSpPr>
        <p:grpSp>
          <p:nvGrpSpPr>
            <p:cNvPr id="6" name="组合 5"/>
            <p:cNvGrpSpPr/>
            <p:nvPr/>
          </p:nvGrpSpPr>
          <p:grpSpPr>
            <a:xfrm>
              <a:off x="1428922" y="1314194"/>
              <a:ext cx="6286157" cy="2352369"/>
              <a:chOff x="1151442" y="1714244"/>
              <a:chExt cx="6286157" cy="2352369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151443" y="1714244"/>
                <a:ext cx="628615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595959"/>
                  </a:buClr>
                  <a:buSzPct val="75000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提供的保护 </a:t>
                </a:r>
                <a:r>
                  <a:rPr lang="en-US" altLang="zh-CN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 </a:t>
                </a: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最高等级的呼吸保护，保护皮肤和眼睛不受固体，液体和气体化学品的伤害。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151442" y="2318921"/>
                <a:ext cx="18414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595959"/>
                  </a:buClr>
                  <a:buSzPct val="75000"/>
                </a:pPr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下列情况使用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51442" y="3235616"/>
                <a:ext cx="19653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595959"/>
                  </a:buClr>
                  <a:buSzPct val="75000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危险物品已经被确定对呼吸系统，皮肤和眼睛有高危险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1866172" y="2695616"/>
                <a:ext cx="540000" cy="540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024372" y="2695616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184799" y="2695616"/>
                <a:ext cx="540000" cy="540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471999" y="3235616"/>
                <a:ext cx="1965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595959"/>
                  </a:buClr>
                  <a:buSzPct val="75000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在限制空间或者很差的通风环境工作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311572" y="3235616"/>
                <a:ext cx="1965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595959"/>
                  </a:buClr>
                  <a:buSzPct val="75000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物质怀疑或者确定对皮肤有毒或者致癌作用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428921" y="3856160"/>
              <a:ext cx="1187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595959"/>
                </a:buClr>
                <a:buSzPct val="75000"/>
              </a:pPr>
              <a:r>
                <a: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缺  陷：</a:t>
              </a:r>
              <a:endParaRPr lang="zh-CN" altLang="en-US" sz="16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172227" y="3856160"/>
              <a:ext cx="55428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595959"/>
                </a:buClr>
                <a:buSzPct val="75000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需要防止化学物品或者混合物渗透进入，必须保证所有的组件都正常发挥作用。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28921" y="1924466"/>
              <a:ext cx="6286156" cy="1742097"/>
            </a:xfrm>
            <a:prstGeom prst="rect">
              <a:avLst/>
            </a:prstGeom>
            <a:noFill/>
            <a:ln w="19050">
              <a:solidFill>
                <a:srgbClr val="5959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428921" y="3791629"/>
              <a:ext cx="6286156" cy="720000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72000" y="541655"/>
            <a:ext cx="1800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en-US" altLang="zh-CN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B </a:t>
              </a:r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级防护套装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029870" y="1504712"/>
            <a:ext cx="5084261" cy="3105385"/>
            <a:chOff x="1826262" y="1476137"/>
            <a:chExt cx="5084261" cy="3105385"/>
          </a:xfrm>
        </p:grpSpPr>
        <p:grpSp>
          <p:nvGrpSpPr>
            <p:cNvPr id="7" name="组合 6"/>
            <p:cNvGrpSpPr/>
            <p:nvPr/>
          </p:nvGrpSpPr>
          <p:grpSpPr>
            <a:xfrm>
              <a:off x="1826262" y="1476137"/>
              <a:ext cx="2193288" cy="3105385"/>
              <a:chOff x="1826262" y="1428512"/>
              <a:chExt cx="2193288" cy="310538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826262" y="1428512"/>
                <a:ext cx="2193288" cy="310538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aphicFrame>
            <p:nvGraphicFramePr>
              <p:cNvPr id="23" name="Object 5"/>
              <p:cNvGraphicFramePr>
                <a:graphicFrameLocks noChangeAspect="1"/>
              </p:cNvGraphicFramePr>
              <p:nvPr/>
            </p:nvGraphicFramePr>
            <p:xfrm>
              <a:off x="1900755" y="1494709"/>
              <a:ext cx="2044303" cy="29729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7" name="Photo Editor Photo" r:id="rId1" imgW="2257425" imgH="3514725" progId="MSPhotoEd.3">
                      <p:embed/>
                    </p:oleObj>
                  </mc:Choice>
                  <mc:Fallback>
                    <p:oleObj name="Photo Editor Photo" r:id="rId1" imgW="2257425" imgH="3514725" progId="MSPhotoEd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0755" y="1494709"/>
                            <a:ext cx="2044303" cy="29729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矩形 26"/>
            <p:cNvSpPr/>
            <p:nvPr/>
          </p:nvSpPr>
          <p:spPr>
            <a:xfrm>
              <a:off x="4631671" y="1631436"/>
              <a:ext cx="1187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595959"/>
                </a:buClr>
                <a:buSzPct val="75000"/>
              </a:pPr>
              <a:r>
                <a: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组成</a:t>
              </a:r>
              <a:endParaRPr lang="zh-CN" altLang="en-US" sz="16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62611" y="2056904"/>
              <a:ext cx="2347912" cy="2431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液体飞溅保护服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正压，全面罩</a:t>
              </a:r>
              <a:r>
                <a:rPr lang="en-US" altLang="zh-CN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SCBA</a:t>
              </a:r>
              <a:endParaRPr lang="en-US" altLang="zh-CN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内部防化手套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防化靴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双向对讲机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硬质头盔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冷却系统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lnSpc>
                  <a:spcPct val="120000"/>
                </a:lnSpc>
                <a:buClr>
                  <a:srgbClr val="595959"/>
                </a:buClr>
                <a:buSzPct val="75000"/>
                <a:buFont typeface="Wingdings" panose="05000000000000000000" pitchFamily="2" charset="2"/>
                <a:buChar char="l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外部手套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72000" y="760730"/>
            <a:ext cx="1800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en-US" altLang="zh-CN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B </a:t>
              </a:r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级防护套装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105111" y="1999994"/>
            <a:ext cx="4933779" cy="2141963"/>
            <a:chOff x="1428921" y="1457069"/>
            <a:chExt cx="4933779" cy="2141963"/>
          </a:xfrm>
        </p:grpSpPr>
        <p:sp>
          <p:nvSpPr>
            <p:cNvPr id="11" name="矩形 10"/>
            <p:cNvSpPr/>
            <p:nvPr/>
          </p:nvSpPr>
          <p:spPr>
            <a:xfrm>
              <a:off x="1428921" y="1457069"/>
              <a:ext cx="4933777" cy="115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595959"/>
                </a:buClr>
                <a:buSzPct val="75000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提供的保护 </a:t>
              </a:r>
              <a:r>
                <a:rPr lang="en-US" altLang="zh-CN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 </a:t>
              </a: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提供和</a:t>
              </a:r>
              <a:r>
                <a:rPr lang="en-US" altLang="zh-CN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级同样的呼吸保护，但是略低的皮肤保护，提供液体飞溅保护，但是不提供化学蒸汽和气体的保护。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28921" y="2858456"/>
              <a:ext cx="11872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595959"/>
                </a:buClr>
                <a:buSzPct val="75000"/>
              </a:pPr>
              <a:r>
                <a: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缺  陷：</a:t>
              </a:r>
              <a:endParaRPr lang="zh-CN" altLang="en-US" sz="16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38902" y="2772731"/>
              <a:ext cx="4123798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595959"/>
                </a:buClr>
                <a:buSzPct val="75000"/>
              </a:pPr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需要防止化学物品或者混合物渗透进入，必须保证所有的组件都正常发挥作用。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428921" y="2811509"/>
              <a:ext cx="4933777" cy="787523"/>
            </a:xfrm>
            <a:prstGeom prst="rect">
              <a:avLst/>
            </a:prstGeom>
            <a:noFill/>
            <a:ln w="19050">
              <a:solidFill>
                <a:srgbClr val="5959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2276793" y="2064703"/>
            <a:ext cx="45904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</a:t>
            </a:r>
            <a:endParaRPr lang="zh-CN" altLang="en-US" sz="6000" b="1" spc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000" y="389890"/>
            <a:ext cx="1512000" cy="501015"/>
            <a:chOff x="3476" y="2024"/>
            <a:chExt cx="7142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7143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化学防护服</a:t>
              </a:r>
              <a:endParaRPr lang="zh-CN" altLang="en-US" b="1" spc="2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768114" y="1501259"/>
            <a:ext cx="3607772" cy="1115278"/>
            <a:chOff x="2860948" y="1586984"/>
            <a:chExt cx="3607772" cy="1115278"/>
          </a:xfrm>
        </p:grpSpPr>
        <p:sp>
          <p:nvSpPr>
            <p:cNvPr id="2" name="矩形 1"/>
            <p:cNvSpPr/>
            <p:nvPr/>
          </p:nvSpPr>
          <p:spPr>
            <a:xfrm>
              <a:off x="3792837" y="1586984"/>
              <a:ext cx="1710725" cy="338554"/>
            </a:xfrm>
            <a:prstGeom prst="rect">
              <a:avLst/>
            </a:prstGeom>
            <a:solidFill>
              <a:srgbClr val="595959"/>
            </a:solidFill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化学防护服分类</a:t>
              </a:r>
              <a:endParaRPr lang="zh-CN" altLang="en-US" sz="16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2860948" y="2363708"/>
              <a:ext cx="1492716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防液体飞溅服</a:t>
              </a:r>
              <a:endParaRPr lang="zh-CN" altLang="en-US" sz="16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974720" y="2363708"/>
              <a:ext cx="1494000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anchor="ctr" anchorCtr="0">
              <a:noAutofit/>
            </a:bodyPr>
            <a:lstStyle/>
            <a:p>
              <a:pPr algn="ctr"/>
              <a:r>
                <a: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防蒸汽服</a:t>
              </a:r>
              <a:endParaRPr lang="zh-CN" altLang="en-US" sz="1600" b="1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连接符: 肘形 6"/>
            <p:cNvCxnSpPr/>
            <p:nvPr/>
          </p:nvCxnSpPr>
          <p:spPr>
            <a:xfrm rot="5400000">
              <a:off x="3831781" y="1708112"/>
              <a:ext cx="360000" cy="828000"/>
            </a:xfrm>
            <a:prstGeom prst="bentConnector3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连接符: 肘形 71"/>
            <p:cNvCxnSpPr/>
            <p:nvPr/>
          </p:nvCxnSpPr>
          <p:spPr>
            <a:xfrm rot="16200000" flipH="1">
              <a:off x="5119651" y="1708112"/>
              <a:ext cx="360000" cy="828000"/>
            </a:xfrm>
            <a:prstGeom prst="bentConnector3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695207" y="3171825"/>
            <a:ext cx="5753587" cy="1343025"/>
            <a:chOff x="904875" y="2686050"/>
            <a:chExt cx="5753587" cy="1343025"/>
          </a:xfrm>
        </p:grpSpPr>
        <p:grpSp>
          <p:nvGrpSpPr>
            <p:cNvPr id="11" name="组合 10"/>
            <p:cNvGrpSpPr/>
            <p:nvPr/>
          </p:nvGrpSpPr>
          <p:grpSpPr>
            <a:xfrm>
              <a:off x="953054" y="2771776"/>
              <a:ext cx="5705408" cy="1169551"/>
              <a:chOff x="953054" y="2771776"/>
              <a:chExt cx="5705408" cy="116955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953054" y="2771776"/>
                <a:ext cx="17107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化学防护服作用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953054" y="3110330"/>
                <a:ext cx="570540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just"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保护人员在化学事故中不受化学，物理和生物的伤害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可能由不同的材料制成，只能针对特定的一些化学物品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可能是封装的（例如把</a:t>
                </a:r>
                <a:r>
                  <a:rPr lang="en-US" altLang="zh-CN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SCBA</a:t>
                </a: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包入）或者不是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904875" y="2686050"/>
              <a:ext cx="5753587" cy="1343025"/>
            </a:xfrm>
            <a:prstGeom prst="rect">
              <a:avLst/>
            </a:prstGeom>
            <a:noFill/>
            <a:ln w="19050">
              <a:solidFill>
                <a:srgbClr val="5959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000" y="570865"/>
            <a:ext cx="1512000" cy="501015"/>
            <a:chOff x="3476" y="2024"/>
            <a:chExt cx="7142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7143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化学防护服</a:t>
              </a:r>
              <a:endParaRPr lang="zh-CN" altLang="en-US" b="1" spc="2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1550752" y="1941931"/>
            <a:ext cx="6042497" cy="2651145"/>
            <a:chOff x="1682278" y="1770481"/>
            <a:chExt cx="6042497" cy="2651145"/>
          </a:xfrm>
        </p:grpSpPr>
        <p:grpSp>
          <p:nvGrpSpPr>
            <p:cNvPr id="13" name="组合 12"/>
            <p:cNvGrpSpPr/>
            <p:nvPr/>
          </p:nvGrpSpPr>
          <p:grpSpPr>
            <a:xfrm>
              <a:off x="1682278" y="1770481"/>
              <a:ext cx="4267443" cy="1044000"/>
              <a:chOff x="2200032" y="1702635"/>
              <a:chExt cx="4267443" cy="10440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275811" y="1787009"/>
                <a:ext cx="768160" cy="338554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  点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275811" y="2125563"/>
                <a:ext cx="41916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提供已知程度的保护，针对已知类型的浓度和物质，在一定的时间内的防护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200032" y="1702635"/>
                <a:ext cx="4267443" cy="1044000"/>
              </a:xfrm>
              <a:prstGeom prst="rect">
                <a:avLst/>
              </a:prstGeom>
              <a:noFill/>
              <a:ln w="1905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457332" y="3377626"/>
              <a:ext cx="4267443" cy="1044000"/>
              <a:chOff x="2200032" y="3358576"/>
              <a:chExt cx="4267443" cy="10440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275811" y="3440866"/>
                <a:ext cx="768160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缺  点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75810" y="3912770"/>
                <a:ext cx="347728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不正确的佩戴会导致佩戴人暴露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200032" y="3358576"/>
                <a:ext cx="4267443" cy="1044000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000" y="570865"/>
            <a:ext cx="1512000" cy="501015"/>
            <a:chOff x="3476" y="2024"/>
            <a:chExt cx="7142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7143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化学防护服</a:t>
              </a:r>
              <a:endParaRPr lang="zh-CN" altLang="en-US" b="1" spc="2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905000" y="1712095"/>
            <a:ext cx="5334000" cy="2751490"/>
            <a:chOff x="1905000" y="1712095"/>
            <a:chExt cx="5334000" cy="2751490"/>
          </a:xfrm>
        </p:grpSpPr>
        <p:grpSp>
          <p:nvGrpSpPr>
            <p:cNvPr id="6" name="组合 5"/>
            <p:cNvGrpSpPr/>
            <p:nvPr/>
          </p:nvGrpSpPr>
          <p:grpSpPr>
            <a:xfrm>
              <a:off x="1905000" y="1727585"/>
              <a:ext cx="2484000" cy="2736000"/>
              <a:chOff x="1524000" y="1613285"/>
              <a:chExt cx="2484000" cy="273600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524000" y="1613285"/>
                <a:ext cx="2484000" cy="2736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Picture 5" descr="C:\Documents and Settings\xshao\Desktop\DSCN3020.JPG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1583423" y="1671003"/>
                <a:ext cx="2365154" cy="2620565"/>
              </a:xfrm>
              <a:prstGeom prst="rect">
                <a:avLst/>
              </a:prstGeom>
              <a:noFill/>
            </p:spPr>
          </p:pic>
        </p:grpSp>
        <p:sp>
          <p:nvSpPr>
            <p:cNvPr id="23" name="矩形 22"/>
            <p:cNvSpPr/>
            <p:nvPr/>
          </p:nvSpPr>
          <p:spPr>
            <a:xfrm>
              <a:off x="4448423" y="1712095"/>
              <a:ext cx="14927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防液体飞溅服</a:t>
              </a:r>
              <a:endParaRPr lang="zh-CN" altLang="en-US" sz="16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48423" y="2050649"/>
              <a:ext cx="27905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防止化学液体飞溅，但是不能抵抗化学蒸汽或者毒气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448423" y="3104884"/>
              <a:ext cx="2790576" cy="1343025"/>
              <a:chOff x="4448423" y="2781034"/>
              <a:chExt cx="2790576" cy="134302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781798" y="3247270"/>
                <a:ext cx="7681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种  类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739511" y="2971720"/>
                <a:ext cx="1130438" cy="78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封   装</a:t>
                </a:r>
                <a:endParaRPr lang="en-US" altLang="zh-CN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不封装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448423" y="2781034"/>
                <a:ext cx="2790576" cy="1343025"/>
              </a:xfrm>
              <a:prstGeom prst="rect">
                <a:avLst/>
              </a:prstGeom>
              <a:noFill/>
              <a:ln w="19050">
                <a:solidFill>
                  <a:srgbClr val="595959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000" y="389890"/>
            <a:ext cx="1512000" cy="501015"/>
            <a:chOff x="3476" y="2024"/>
            <a:chExt cx="7142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7143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化学防护服</a:t>
              </a:r>
              <a:endParaRPr lang="zh-CN" altLang="en-US" b="1" spc="2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061641" y="1216819"/>
            <a:ext cx="6905624" cy="3574256"/>
            <a:chOff x="304801" y="1293019"/>
            <a:chExt cx="6905624" cy="3574256"/>
          </a:xfrm>
        </p:grpSpPr>
        <p:grpSp>
          <p:nvGrpSpPr>
            <p:cNvPr id="7" name="组合 6"/>
            <p:cNvGrpSpPr/>
            <p:nvPr/>
          </p:nvGrpSpPr>
          <p:grpSpPr>
            <a:xfrm>
              <a:off x="304802" y="1293019"/>
              <a:ext cx="6905623" cy="1670082"/>
              <a:chOff x="1818481" y="1102519"/>
              <a:chExt cx="5416757" cy="167008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132105" y="1115369"/>
                <a:ext cx="87978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封装服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143919" y="1503146"/>
                <a:ext cx="50913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单一，连体的衣服。鞋子和手套有时被分开的，或者是可以替换的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143917" y="1841912"/>
                <a:ext cx="768160" cy="338554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缺  陷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143918" y="2187826"/>
                <a:ext cx="496569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削弱操作者的灵活性，视线和交流。如果携带</a:t>
                </a:r>
                <a:r>
                  <a:rPr lang="en-US" altLang="zh-CN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SCBA</a:t>
                </a: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时，可能会导致热量过高，需要冷却背心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0" name="组合 1"/>
              <p:cNvGrpSpPr/>
              <p:nvPr/>
            </p:nvGrpSpPr>
            <p:grpSpPr bwMode="auto">
              <a:xfrm>
                <a:off x="1818481" y="1102519"/>
                <a:ext cx="5416757" cy="1670081"/>
                <a:chOff x="3433291" y="2060848"/>
                <a:chExt cx="7224408" cy="2226944"/>
              </a:xfrm>
            </p:grpSpPr>
            <p:cxnSp>
              <p:nvCxnSpPr>
                <p:cNvPr id="22" name="直接连接符 21"/>
                <p:cNvCxnSpPr/>
                <p:nvPr/>
              </p:nvCxnSpPr>
              <p:spPr bwMode="auto">
                <a:xfrm>
                  <a:off x="3867331" y="2604872"/>
                  <a:ext cx="6622827" cy="0"/>
                </a:xfrm>
                <a:prstGeom prst="line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8" name="矩形 27"/>
                <p:cNvSpPr/>
                <p:nvPr/>
              </p:nvSpPr>
              <p:spPr bwMode="auto">
                <a:xfrm>
                  <a:off x="3433291" y="2060848"/>
                  <a:ext cx="7224408" cy="2226944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29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800"/>
                </a:p>
              </p:txBody>
            </p:sp>
          </p:grpSp>
        </p:grpSp>
        <p:grpSp>
          <p:nvGrpSpPr>
            <p:cNvPr id="31" name="组合 30"/>
            <p:cNvGrpSpPr/>
            <p:nvPr/>
          </p:nvGrpSpPr>
          <p:grpSpPr>
            <a:xfrm>
              <a:off x="304801" y="3181932"/>
              <a:ext cx="6905623" cy="1685343"/>
              <a:chOff x="1818481" y="1102519"/>
              <a:chExt cx="5416757" cy="168534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3973946" y="1115369"/>
                <a:ext cx="119610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非封装服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143919" y="1503146"/>
                <a:ext cx="496569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一个单一或者的单独的部件例如夹克，头罩，裤子或者围兜</a:t>
                </a:r>
                <a:endParaRPr lang="en-US" altLang="zh-CN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143918" y="1838020"/>
                <a:ext cx="768160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缺  陷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143918" y="2176574"/>
                <a:ext cx="49656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抵抗飞溅和灰尘但是不抵抗毒气和蒸汽。不能提供全身保护，头部和脖子经常会暴露在外面。热量不宜散发，可能会引起中暑。</a:t>
                </a:r>
                <a:endParaRPr lang="en-US" altLang="zh-CN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" name="组合 1"/>
              <p:cNvGrpSpPr/>
              <p:nvPr/>
            </p:nvGrpSpPr>
            <p:grpSpPr bwMode="auto">
              <a:xfrm>
                <a:off x="1818481" y="1102519"/>
                <a:ext cx="5416757" cy="1685343"/>
                <a:chOff x="3433291" y="2060848"/>
                <a:chExt cx="7224408" cy="2247295"/>
              </a:xfrm>
            </p:grpSpPr>
            <p:cxnSp>
              <p:nvCxnSpPr>
                <p:cNvPr id="37" name="直接连接符 36"/>
                <p:cNvCxnSpPr/>
                <p:nvPr/>
              </p:nvCxnSpPr>
              <p:spPr bwMode="auto">
                <a:xfrm>
                  <a:off x="3867331" y="2604872"/>
                  <a:ext cx="6622827" cy="0"/>
                </a:xfrm>
                <a:prstGeom prst="line">
                  <a:avLst/>
                </a:prstGeom>
                <a:noFill/>
                <a:ln w="31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8" name="矩形 37"/>
                <p:cNvSpPr/>
                <p:nvPr/>
              </p:nvSpPr>
              <p:spPr bwMode="auto">
                <a:xfrm>
                  <a:off x="3433291" y="2060848"/>
                  <a:ext cx="7224408" cy="2247295"/>
                </a:xfrm>
                <a:prstGeom prst="rect">
                  <a:avLst/>
                </a:prstGeom>
                <a:noFill/>
                <a:ln w="31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29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1800"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000" y="389890"/>
            <a:ext cx="1512000" cy="501015"/>
            <a:chOff x="3476" y="2024"/>
            <a:chExt cx="7142" cy="789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4"/>
              <a:ext cx="7143" cy="662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化学防护服</a:t>
              </a:r>
              <a:endParaRPr lang="zh-CN" altLang="en-US" b="1" spc="2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319416" y="1519555"/>
            <a:ext cx="4505169" cy="3038475"/>
            <a:chOff x="1441353" y="1195705"/>
            <a:chExt cx="4505169" cy="3038475"/>
          </a:xfrm>
        </p:grpSpPr>
        <p:grpSp>
          <p:nvGrpSpPr>
            <p:cNvPr id="2" name="组合 1"/>
            <p:cNvGrpSpPr/>
            <p:nvPr/>
          </p:nvGrpSpPr>
          <p:grpSpPr>
            <a:xfrm>
              <a:off x="1441353" y="1289421"/>
              <a:ext cx="4505169" cy="2808714"/>
              <a:chOff x="1476531" y="1289421"/>
              <a:chExt cx="4505169" cy="2808714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168310" y="1289421"/>
                <a:ext cx="11216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防蒸汽服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476531" y="1674596"/>
                <a:ext cx="4505168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保护穿戴者抵制化学蒸汽或者毒气。必须携带</a:t>
                </a:r>
                <a:r>
                  <a:rPr lang="en-US" altLang="zh-CN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SCBA</a:t>
                </a: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或者空气供给装备。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476531" y="2568492"/>
                <a:ext cx="979299" cy="338554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缺  陷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476532" y="2941280"/>
                <a:ext cx="4505168" cy="115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不能保护使用者抵抗所有的化学危害。削弱灵活性，视线和交流。身体热量无法释放，增加身体的热量压力，需要冷却。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 flipV="1">
              <a:off x="1442137" y="1195705"/>
              <a:ext cx="45036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1442137" y="4234180"/>
              <a:ext cx="45036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86000" y="703580"/>
            <a:ext cx="2772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选择和使用化学防护服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765554" y="1766918"/>
            <a:ext cx="5612893" cy="2458537"/>
            <a:chOff x="1765553" y="1395443"/>
            <a:chExt cx="5612893" cy="2458537"/>
          </a:xfrm>
        </p:grpSpPr>
        <p:sp>
          <p:nvSpPr>
            <p:cNvPr id="38" name="矩形 37"/>
            <p:cNvSpPr/>
            <p:nvPr/>
          </p:nvSpPr>
          <p:spPr>
            <a:xfrm>
              <a:off x="2783601" y="1395443"/>
              <a:ext cx="34356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当挑选化学防护服的时候，需要考虑下面的三个因素，以防止损坏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765553" y="2237512"/>
              <a:ext cx="5612893" cy="1616468"/>
              <a:chOff x="895416" y="2213857"/>
              <a:chExt cx="7219424" cy="2079136"/>
            </a:xfrm>
          </p:grpSpPr>
          <p:sp>
            <p:nvSpPr>
              <p:cNvPr id="72" name="Rounded Rectangle 59"/>
              <p:cNvSpPr/>
              <p:nvPr/>
            </p:nvSpPr>
            <p:spPr>
              <a:xfrm>
                <a:off x="895416" y="2807560"/>
                <a:ext cx="1558433" cy="1484482"/>
              </a:xfrm>
              <a:prstGeom prst="roundRect">
                <a:avLst>
                  <a:gd name="adj" fmla="val 627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+mn-ea"/>
                  <a:cs typeface="+mn-ea"/>
                </a:endParaRPr>
              </a:p>
            </p:txBody>
          </p:sp>
          <p:grpSp>
            <p:nvGrpSpPr>
              <p:cNvPr id="81" name="Group 68"/>
              <p:cNvGrpSpPr/>
              <p:nvPr/>
            </p:nvGrpSpPr>
            <p:grpSpPr>
              <a:xfrm>
                <a:off x="1673315" y="2213857"/>
                <a:ext cx="5662309" cy="353292"/>
                <a:chOff x="2230582" y="3006435"/>
                <a:chExt cx="7550728" cy="471056"/>
              </a:xfrm>
            </p:grpSpPr>
            <p:cxnSp>
              <p:nvCxnSpPr>
                <p:cNvPr id="82" name="Straight Connector 69"/>
                <p:cNvCxnSpPr/>
                <p:nvPr/>
              </p:nvCxnSpPr>
              <p:spPr>
                <a:xfrm flipV="1">
                  <a:off x="2230582" y="3006436"/>
                  <a:ext cx="0" cy="47105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71"/>
                <p:cNvCxnSpPr/>
                <p:nvPr/>
              </p:nvCxnSpPr>
              <p:spPr>
                <a:xfrm flipV="1">
                  <a:off x="5887299" y="3006435"/>
                  <a:ext cx="0" cy="471056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72"/>
                <p:cNvCxnSpPr/>
                <p:nvPr/>
              </p:nvCxnSpPr>
              <p:spPr>
                <a:xfrm flipV="1">
                  <a:off x="9781310" y="3006436"/>
                  <a:ext cx="0" cy="47105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73"/>
                <p:cNvCxnSpPr/>
                <p:nvPr/>
              </p:nvCxnSpPr>
              <p:spPr>
                <a:xfrm>
                  <a:off x="2230582" y="3006436"/>
                  <a:ext cx="7550728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Oval 19"/>
              <p:cNvSpPr>
                <a:spLocks noChangeArrowheads="1"/>
              </p:cNvSpPr>
              <p:nvPr/>
            </p:nvSpPr>
            <p:spPr bwMode="auto">
              <a:xfrm>
                <a:off x="1301193" y="2435095"/>
                <a:ext cx="746877" cy="74492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1</a:t>
                </a:r>
                <a:endParaRPr 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3636279" y="2435095"/>
                <a:ext cx="1558433" cy="1856947"/>
                <a:chOff x="2789533" y="2435095"/>
                <a:chExt cx="1558433" cy="1856947"/>
              </a:xfrm>
            </p:grpSpPr>
            <p:sp>
              <p:nvSpPr>
                <p:cNvPr id="69" name="Rounded Rectangle 49"/>
                <p:cNvSpPr/>
                <p:nvPr/>
              </p:nvSpPr>
              <p:spPr>
                <a:xfrm>
                  <a:off x="2789533" y="2807560"/>
                  <a:ext cx="1558433" cy="1484482"/>
                </a:xfrm>
                <a:prstGeom prst="roundRect">
                  <a:avLst>
                    <a:gd name="adj" fmla="val 627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+mn-ea"/>
                    <a:cs typeface="+mn-ea"/>
                  </a:endParaRPr>
                </a:p>
              </p:txBody>
            </p:sp>
            <p:sp>
              <p:nvSpPr>
                <p:cNvPr id="90" name="Oval 19"/>
                <p:cNvSpPr>
                  <a:spLocks noChangeArrowheads="1"/>
                </p:cNvSpPr>
                <p:nvPr/>
              </p:nvSpPr>
              <p:spPr bwMode="auto">
                <a:xfrm>
                  <a:off x="3194141" y="2435095"/>
                  <a:ext cx="746877" cy="74492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ctr" anchorCtr="0" compatLnSpc="1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2</a:t>
                  </a:r>
                  <a:endParaRPr 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6556407" y="2436046"/>
                <a:ext cx="1558433" cy="1856947"/>
                <a:chOff x="4681235" y="2435095"/>
                <a:chExt cx="1558433" cy="1856947"/>
              </a:xfrm>
            </p:grpSpPr>
            <p:sp>
              <p:nvSpPr>
                <p:cNvPr id="75" name="Rounded Rectangle 62"/>
                <p:cNvSpPr/>
                <p:nvPr/>
              </p:nvSpPr>
              <p:spPr>
                <a:xfrm>
                  <a:off x="4681235" y="2807560"/>
                  <a:ext cx="1558433" cy="1484482"/>
                </a:xfrm>
                <a:prstGeom prst="roundRect">
                  <a:avLst>
                    <a:gd name="adj" fmla="val 627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latin typeface="+mn-ea"/>
                    <a:cs typeface="+mn-ea"/>
                  </a:endParaRPr>
                </a:p>
              </p:txBody>
            </p:sp>
            <p:sp>
              <p:nvSpPr>
                <p:cNvPr id="91" name="Oval 19"/>
                <p:cNvSpPr>
                  <a:spLocks noChangeArrowheads="1"/>
                </p:cNvSpPr>
                <p:nvPr/>
              </p:nvSpPr>
              <p:spPr bwMode="auto">
                <a:xfrm>
                  <a:off x="5087087" y="2435095"/>
                  <a:ext cx="746877" cy="744927"/>
                </a:xfrm>
                <a:prstGeom prst="ellipse">
                  <a:avLst/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ctr" anchorCtr="0" compatLnSpc="1"/>
                <a:lstStyle/>
                <a:p>
                  <a:pPr algn="ctr"/>
                  <a:r>
                    <a:rPr lang="en-AU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3</a:t>
                  </a:r>
                  <a:endParaRPr lang="en-AU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sp>
          <p:nvSpPr>
            <p:cNvPr id="108" name="矩形 107"/>
            <p:cNvSpPr/>
            <p:nvPr/>
          </p:nvSpPr>
          <p:spPr>
            <a:xfrm>
              <a:off x="1855689" y="3176786"/>
              <a:ext cx="10293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渗  入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3896496" y="3176786"/>
              <a:ext cx="12116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化学降解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6257969" y="3198679"/>
              <a:ext cx="10293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穿  透</a:t>
              </a:r>
              <a:endPara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86000" y="703580"/>
            <a:ext cx="2772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选择和使用化学防护服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036633" y="1711242"/>
            <a:ext cx="7070734" cy="2673752"/>
            <a:chOff x="720717" y="1454067"/>
            <a:chExt cx="7070734" cy="2673752"/>
          </a:xfrm>
        </p:grpSpPr>
        <p:grpSp>
          <p:nvGrpSpPr>
            <p:cNvPr id="2" name="组合 1"/>
            <p:cNvGrpSpPr/>
            <p:nvPr/>
          </p:nvGrpSpPr>
          <p:grpSpPr>
            <a:xfrm>
              <a:off x="731271" y="1454067"/>
              <a:ext cx="7060180" cy="1077218"/>
              <a:chOff x="1262694" y="1711242"/>
              <a:chExt cx="7060180" cy="107721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262694" y="1711242"/>
                <a:ext cx="1058400" cy="338554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none" anchor="ctr" anchorCtr="0">
                <a:no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渗  入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326372" y="1711242"/>
                <a:ext cx="599650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595959"/>
                  </a:buClr>
                  <a:buSzPct val="75000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化学品通过化学防护服分子织物时。化学品混合渗入化学防护服的速率取决于不同的因素；大部分的厂商会提供数据表来显示不同化学品对保护服的渗透速度。渗透数据会包括渗透的速度，当突破保护层后进入化学防护服物质的速度。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32971" y="2739194"/>
              <a:ext cx="7053203" cy="584775"/>
              <a:chOff x="732971" y="2567744"/>
              <a:chExt cx="7053203" cy="58477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32971" y="2569757"/>
                <a:ext cx="1056700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化学降解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89672" y="2567744"/>
                <a:ext cx="599650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595959"/>
                  </a:buClr>
                  <a:buSzPct val="75000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和危险品接触后防护服的特性被改变。最通常的现象是变色，膨胀，强度变低，退化。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720717" y="3543044"/>
              <a:ext cx="7065457" cy="584775"/>
              <a:chOff x="720717" y="3152519"/>
              <a:chExt cx="7065457" cy="58477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20717" y="3152519"/>
                <a:ext cx="1058400" cy="338554"/>
              </a:xfrm>
              <a:prstGeom prst="rect">
                <a:avLst/>
              </a:prstGeom>
              <a:solidFill>
                <a:srgbClr val="595959"/>
              </a:solidFill>
            </p:spPr>
            <p:txBody>
              <a:bodyPr wrap="none" anchor="ctr" anchorCtr="0">
                <a:noAutofit/>
              </a:bodyPr>
              <a:lstStyle/>
              <a:p>
                <a:pPr algn="ctr"/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穿  透</a:t>
                </a:r>
                <a:endParaRPr lang="zh-CN" altLang="en-US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779117" y="3152519"/>
                <a:ext cx="600705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595959"/>
                  </a:buClr>
                  <a:buSzPct val="75000"/>
                </a:pPr>
                <a:r>
                  <a:rPr lang="zh-CN" altLang="en-US" sz="1600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当防护服有孔或者开裂处时会发生穿透。例如：撕裂、撕碎和切开保护材料；没有密封的缝隙；纽扣孔；纽扣。</a:t>
                </a:r>
                <a:endParaRPr lang="zh-CN" altLang="en-US" sz="1600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64000" y="703580"/>
            <a:ext cx="2016000" cy="501650"/>
            <a:chOff x="3476" y="2023"/>
            <a:chExt cx="7143" cy="790"/>
          </a:xfrm>
        </p:grpSpPr>
        <p:sp>
          <p:nvSpPr>
            <p:cNvPr id="3" name="文本框 2"/>
            <p:cNvSpPr txBox="1"/>
            <p:nvPr/>
          </p:nvSpPr>
          <p:spPr>
            <a:xfrm>
              <a:off x="3476" y="2023"/>
              <a:ext cx="7143" cy="664"/>
            </a:xfrm>
            <a:prstGeom prst="rect">
              <a:avLst/>
            </a:prstGeom>
            <a:solidFill>
              <a:srgbClr val="595959"/>
            </a:solidFill>
          </p:spPr>
          <p:txBody>
            <a:bodyPr wrap="square" lIns="107950" tIns="71755" rIns="107950" bIns="71755" rtlCol="0" anchor="ctr" anchorCtr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呼吸保护的类型</a:t>
              </a:r>
              <a:endPara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3476" y="2813"/>
              <a:ext cx="7143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408858" y="1936461"/>
            <a:ext cx="6326285" cy="2249459"/>
            <a:chOff x="1086412" y="1688811"/>
            <a:chExt cx="6326285" cy="2249459"/>
          </a:xfrm>
        </p:grpSpPr>
        <p:grpSp>
          <p:nvGrpSpPr>
            <p:cNvPr id="9" name="组合 8"/>
            <p:cNvGrpSpPr/>
            <p:nvPr/>
          </p:nvGrpSpPr>
          <p:grpSpPr>
            <a:xfrm>
              <a:off x="1086412" y="1688811"/>
              <a:ext cx="2946697" cy="2249459"/>
              <a:chOff x="1448362" y="1531963"/>
              <a:chExt cx="2946697" cy="2249459"/>
            </a:xfrm>
          </p:grpSpPr>
          <p:grpSp>
            <p:nvGrpSpPr>
              <p:cNvPr id="32" name="组合 37"/>
              <p:cNvGrpSpPr/>
              <p:nvPr/>
            </p:nvGrpSpPr>
            <p:grpSpPr bwMode="auto">
              <a:xfrm>
                <a:off x="1448362" y="1531963"/>
                <a:ext cx="2946697" cy="2249459"/>
                <a:chOff x="841001" y="1516287"/>
                <a:chExt cx="3330371" cy="3097737"/>
              </a:xfrm>
            </p:grpSpPr>
            <p:sp>
              <p:nvSpPr>
                <p:cNvPr id="33" name="任意多边形 7"/>
                <p:cNvSpPr>
                  <a:spLocks noChangeArrowheads="1"/>
                </p:cNvSpPr>
                <p:nvPr/>
              </p:nvSpPr>
              <p:spPr bwMode="auto">
                <a:xfrm>
                  <a:off x="841001" y="1516287"/>
                  <a:ext cx="3330371" cy="3097737"/>
                </a:xfrm>
                <a:custGeom>
                  <a:avLst/>
                  <a:gdLst>
                    <a:gd name="T0" fmla="*/ 0 w 3330369"/>
                    <a:gd name="T1" fmla="*/ 0 h 1998222"/>
                    <a:gd name="T2" fmla="*/ 3330369 w 3330369"/>
                    <a:gd name="T3" fmla="*/ 0 h 1998222"/>
                    <a:gd name="T4" fmla="*/ 3330369 w 3330369"/>
                    <a:gd name="T5" fmla="*/ 1998222 h 1998222"/>
                    <a:gd name="T6" fmla="*/ 0 w 3330369"/>
                    <a:gd name="T7" fmla="*/ 1998222 h 1998222"/>
                    <a:gd name="T8" fmla="*/ 0 w 3330369"/>
                    <a:gd name="T9" fmla="*/ 0 h 1998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0369" h="1998222">
                      <a:moveTo>
                        <a:pt x="0" y="0"/>
                      </a:moveTo>
                      <a:lnTo>
                        <a:pt x="3330369" y="0"/>
                      </a:lnTo>
                      <a:lnTo>
                        <a:pt x="3330369" y="1998222"/>
                      </a:lnTo>
                      <a:lnTo>
                        <a:pt x="0" y="19982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894330" indent="-608330" defTabSz="121793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3351530" indent="-608330" defTabSz="121793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808730" indent="-608330" defTabSz="121793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4265930" indent="-608330" defTabSz="121793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34" name="组合 15"/>
                <p:cNvGrpSpPr/>
                <p:nvPr/>
              </p:nvGrpSpPr>
              <p:grpSpPr bwMode="auto">
                <a:xfrm>
                  <a:off x="841001" y="1628356"/>
                  <a:ext cx="3330371" cy="431362"/>
                  <a:chOff x="841001" y="1628356"/>
                  <a:chExt cx="3330371" cy="431362"/>
                </a:xfrm>
              </p:grpSpPr>
              <p:sp>
                <p:nvSpPr>
                  <p:cNvPr id="36" name="矩形 35"/>
                  <p:cNvSpPr/>
                  <p:nvPr/>
                </p:nvSpPr>
                <p:spPr>
                  <a:xfrm>
                    <a:off x="841001" y="1628356"/>
                    <a:ext cx="3330371" cy="43136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217295" fontAlgn="auto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37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1001" y="1638497"/>
                    <a:ext cx="3330371" cy="4115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894330" indent="-608330" defTabSz="12179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3351530" indent="-608330" defTabSz="12179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808730" indent="-608330" defTabSz="12179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4265930" indent="-608330" defTabSz="12179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lnSpc>
                        <a:spcPct val="130000"/>
                      </a:lnSpc>
                    </a:pPr>
                    <a:endParaRPr lang="zh-CN" altLang="en-US" sz="1200" b="1" dirty="0">
                      <a:solidFill>
                        <a:srgbClr val="59595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5" name="矩形 14"/>
              <p:cNvSpPr/>
              <p:nvPr/>
            </p:nvSpPr>
            <p:spPr>
              <a:xfrm>
                <a:off x="2109853" y="1588002"/>
                <a:ext cx="160916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595959"/>
                  </a:buClr>
                  <a:buSzPct val="75000"/>
                </a:pPr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空气供给式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519661" y="2021646"/>
                <a:ext cx="2789546" cy="1495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just">
                  <a:lnSpc>
                    <a:spcPct val="200000"/>
                  </a:lnSpc>
                  <a:buClr>
                    <a:srgbClr val="FFC00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闭式</a:t>
                </a:r>
                <a:r>
                  <a:rPr lang="en-US" altLang="zh-CN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SCBA</a:t>
                </a:r>
                <a:endParaRPr lang="en-US" altLang="zh-CN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200000"/>
                  </a:lnSpc>
                  <a:buClr>
                    <a:srgbClr val="FFC00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开式</a:t>
                </a:r>
                <a:r>
                  <a:rPr lang="en-US" altLang="zh-CN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SCBA</a:t>
                </a:r>
                <a:endParaRPr lang="en-US" altLang="zh-CN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200000"/>
                  </a:lnSpc>
                  <a:buClr>
                    <a:srgbClr val="FFC000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供气式呼吸器（</a:t>
                </a:r>
                <a:r>
                  <a:rPr lang="en-US" altLang="zh-CN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SARs</a:t>
                </a:r>
                <a:r>
                  <a:rPr lang="zh-CN" altLang="en-US" sz="1600" b="1" spc="1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600" b="1" spc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466000" y="1688811"/>
              <a:ext cx="2946697" cy="2249459"/>
              <a:chOff x="4466000" y="1688811"/>
              <a:chExt cx="2946697" cy="2249459"/>
            </a:xfrm>
          </p:grpSpPr>
          <p:grpSp>
            <p:nvGrpSpPr>
              <p:cNvPr id="39" name="组合 37"/>
              <p:cNvGrpSpPr/>
              <p:nvPr/>
            </p:nvGrpSpPr>
            <p:grpSpPr bwMode="auto">
              <a:xfrm>
                <a:off x="4466000" y="1688811"/>
                <a:ext cx="2946697" cy="2249459"/>
                <a:chOff x="841001" y="1516287"/>
                <a:chExt cx="3330371" cy="3097737"/>
              </a:xfrm>
            </p:grpSpPr>
            <p:sp>
              <p:nvSpPr>
                <p:cNvPr id="42" name="任意多边形 7"/>
                <p:cNvSpPr>
                  <a:spLocks noChangeArrowheads="1"/>
                </p:cNvSpPr>
                <p:nvPr/>
              </p:nvSpPr>
              <p:spPr bwMode="auto">
                <a:xfrm>
                  <a:off x="841001" y="1516287"/>
                  <a:ext cx="3330371" cy="3097737"/>
                </a:xfrm>
                <a:custGeom>
                  <a:avLst/>
                  <a:gdLst>
                    <a:gd name="T0" fmla="*/ 0 w 3330369"/>
                    <a:gd name="T1" fmla="*/ 0 h 1998222"/>
                    <a:gd name="T2" fmla="*/ 3330369 w 3330369"/>
                    <a:gd name="T3" fmla="*/ 0 h 1998222"/>
                    <a:gd name="T4" fmla="*/ 3330369 w 3330369"/>
                    <a:gd name="T5" fmla="*/ 1998222 h 1998222"/>
                    <a:gd name="T6" fmla="*/ 0 w 3330369"/>
                    <a:gd name="T7" fmla="*/ 1998222 h 1998222"/>
                    <a:gd name="T8" fmla="*/ 0 w 3330369"/>
                    <a:gd name="T9" fmla="*/ 0 h 1998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30369" h="1998222">
                      <a:moveTo>
                        <a:pt x="0" y="0"/>
                      </a:moveTo>
                      <a:lnTo>
                        <a:pt x="3330369" y="0"/>
                      </a:lnTo>
                      <a:lnTo>
                        <a:pt x="3330369" y="1998222"/>
                      </a:lnTo>
                      <a:lnTo>
                        <a:pt x="0" y="19982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>
                  <a:outerShdw dist="23000" dir="5400000" rotWithShape="0">
                    <a:srgbClr val="000000">
                      <a:alpha val="3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894330" indent="-608330" defTabSz="121793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3351530" indent="-608330" defTabSz="121793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808730" indent="-608330" defTabSz="121793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4265930" indent="-608330" defTabSz="121793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43" name="组合 15"/>
                <p:cNvGrpSpPr/>
                <p:nvPr/>
              </p:nvGrpSpPr>
              <p:grpSpPr bwMode="auto">
                <a:xfrm>
                  <a:off x="841001" y="1628356"/>
                  <a:ext cx="3330371" cy="431362"/>
                  <a:chOff x="841001" y="1628356"/>
                  <a:chExt cx="3330371" cy="431362"/>
                </a:xfrm>
              </p:grpSpPr>
              <p:sp>
                <p:nvSpPr>
                  <p:cNvPr id="44" name="矩形 43"/>
                  <p:cNvSpPr/>
                  <p:nvPr/>
                </p:nvSpPr>
                <p:spPr>
                  <a:xfrm>
                    <a:off x="841001" y="1628356"/>
                    <a:ext cx="3330371" cy="43136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  <a:alpha val="8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1217295" fontAlgn="auto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None/>
                      <a:defRPr/>
                    </a:pPr>
                    <a:endParaRPr lang="zh-CN" altLang="en-US" sz="1800"/>
                  </a:p>
                </p:txBody>
              </p:sp>
              <p:sp>
                <p:nvSpPr>
                  <p:cNvPr id="45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1001" y="1638497"/>
                    <a:ext cx="3330371" cy="4115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894330" indent="-608330" defTabSz="12179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3351530" indent="-608330" defTabSz="12179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808730" indent="-608330" defTabSz="12179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4265930" indent="-608330" defTabSz="1217930"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>
                      <a:lnSpc>
                        <a:spcPct val="130000"/>
                      </a:lnSpc>
                    </a:pPr>
                    <a:endParaRPr lang="zh-CN" altLang="en-US" sz="1200" b="1" dirty="0">
                      <a:solidFill>
                        <a:srgbClr val="595959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18" name="矩形 17"/>
              <p:cNvSpPr/>
              <p:nvPr/>
            </p:nvSpPr>
            <p:spPr>
              <a:xfrm>
                <a:off x="4863305" y="1752885"/>
                <a:ext cx="232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595959"/>
                  </a:buClr>
                  <a:buSzPct val="75000"/>
                </a:pPr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过滤式呼吸器（</a:t>
                </a:r>
                <a:r>
                  <a:rPr lang="en-US" altLang="zh-CN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APRs</a:t>
                </a:r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03698" y="2177658"/>
                <a:ext cx="2871299" cy="1495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algn="just">
                  <a:lnSpc>
                    <a:spcPct val="200000"/>
                  </a:lnSpc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微粒移除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200000"/>
                  </a:lnSpc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蒸汽和气体移除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200000"/>
                  </a:lnSpc>
                  <a:buClr>
                    <a:srgbClr val="595959"/>
                  </a:buClr>
                  <a:buSzPct val="75000"/>
                  <a:buFont typeface="Wingdings" panose="05000000000000000000" pitchFamily="2" charset="2"/>
                  <a:buChar char="l"/>
                </a:pPr>
                <a:r>
                  <a:rPr lang="zh-CN" altLang="en-US" sz="1600" b="1" spc="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混合物和蒸汽，气体移除</a:t>
                </a:r>
                <a:endParaRPr lang="zh-CN" altLang="en-US" sz="16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WPS 演示</Application>
  <PresentationFormat>全屏显示(16:9)</PresentationFormat>
  <Paragraphs>204</Paragraphs>
  <Slides>17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Calibri</vt:lpstr>
      <vt:lpstr>等线</vt:lpstr>
      <vt:lpstr>1_自定义设计方案</vt:lpstr>
      <vt:lpstr>2_自定义设计方案</vt:lpstr>
      <vt:lpstr>自定义设计方案</vt:lpstr>
      <vt:lpstr>1_Office 主题</vt:lpstr>
      <vt:lpstr>MSPhotoEd.3</vt:lpstr>
      <vt:lpstr>MSPhotoEd.3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每日安全生产</dc:title>
  <dc:creator>每日安全生产</dc:creator>
  <dc:description>每日安全生产</dc:description>
  <cp:category>EHS</cp:category>
  <cp:lastModifiedBy>王佳泽</cp:lastModifiedBy>
  <cp:revision>4</cp:revision>
  <dcterms:created xsi:type="dcterms:W3CDTF">2018-06-08T06:52:00Z</dcterms:created>
  <dcterms:modified xsi:type="dcterms:W3CDTF">2022-07-18T06:58:17Z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2052-11.1.0.11751</vt:lpwstr>
  </property>
  <property fmtid="{D5CDD505-2E9C-101B-9397-08002B2CF9AE}" pid="3" name="ICV">
    <vt:lpwstr>A05F1DAA20FF490CBBB4F3345DFC7010</vt:lpwstr>
  </property>
</Properties>
</file>