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3"/>
  </p:notesMasterIdLst>
  <p:handoutMasterIdLst>
    <p:handoutMasterId r:id="rId125"/>
  </p:handoutMasterIdLst>
  <p:sldIdLst>
    <p:sldId id="1841" r:id="rId3"/>
    <p:sldId id="1969" r:id="rId4"/>
    <p:sldId id="2584" r:id="rId5"/>
    <p:sldId id="2236" r:id="rId6"/>
    <p:sldId id="2238" r:id="rId7"/>
    <p:sldId id="2235" r:id="rId8"/>
    <p:sldId id="2586" r:id="rId9"/>
    <p:sldId id="2713" r:id="rId10"/>
    <p:sldId id="2712" r:id="rId11"/>
    <p:sldId id="2714" r:id="rId12"/>
    <p:sldId id="2822" r:id="rId13"/>
    <p:sldId id="2716" r:id="rId14"/>
    <p:sldId id="2719" r:id="rId15"/>
    <p:sldId id="2718" r:id="rId16"/>
    <p:sldId id="971" r:id="rId17"/>
    <p:sldId id="2720" r:id="rId18"/>
    <p:sldId id="1955" r:id="rId19"/>
    <p:sldId id="2379" r:id="rId20"/>
    <p:sldId id="1634" r:id="rId21"/>
    <p:sldId id="1635" r:id="rId22"/>
    <p:sldId id="1636" r:id="rId23"/>
    <p:sldId id="1744" r:id="rId24"/>
    <p:sldId id="2138" r:id="rId25"/>
    <p:sldId id="2141" r:id="rId26"/>
    <p:sldId id="2354" r:id="rId27"/>
    <p:sldId id="2356" r:id="rId28"/>
    <p:sldId id="2357" r:id="rId29"/>
    <p:sldId id="2358" r:id="rId30"/>
    <p:sldId id="2360" r:id="rId31"/>
    <p:sldId id="2361" r:id="rId32"/>
    <p:sldId id="2362" r:id="rId33"/>
    <p:sldId id="318" r:id="rId34"/>
    <p:sldId id="2139" r:id="rId35"/>
    <p:sldId id="2140" r:id="rId36"/>
    <p:sldId id="319" r:id="rId37"/>
    <p:sldId id="2722" r:id="rId38"/>
    <p:sldId id="2143" r:id="rId39"/>
    <p:sldId id="2144" r:id="rId40"/>
    <p:sldId id="2145" r:id="rId41"/>
    <p:sldId id="2821" r:id="rId42"/>
    <p:sldId id="320" r:id="rId43"/>
    <p:sldId id="321" r:id="rId44"/>
    <p:sldId id="2232" r:id="rId45"/>
    <p:sldId id="322" r:id="rId46"/>
    <p:sldId id="2147" r:id="rId47"/>
    <p:sldId id="360" r:id="rId48"/>
    <p:sldId id="361" r:id="rId49"/>
    <p:sldId id="362" r:id="rId50"/>
    <p:sldId id="2347" r:id="rId51"/>
    <p:sldId id="363" r:id="rId52"/>
    <p:sldId id="2239" r:id="rId53"/>
    <p:sldId id="364" r:id="rId54"/>
    <p:sldId id="2240" r:id="rId55"/>
    <p:sldId id="365" r:id="rId56"/>
    <p:sldId id="2242" r:id="rId57"/>
    <p:sldId id="2241" r:id="rId58"/>
    <p:sldId id="366" r:id="rId59"/>
    <p:sldId id="367" r:id="rId60"/>
    <p:sldId id="368" r:id="rId61"/>
    <p:sldId id="369" r:id="rId62"/>
    <p:sldId id="370" r:id="rId63"/>
    <p:sldId id="372" r:id="rId64"/>
    <p:sldId id="373" r:id="rId65"/>
    <p:sldId id="2348" r:id="rId66"/>
    <p:sldId id="2351" r:id="rId67"/>
    <p:sldId id="2079" r:id="rId68"/>
    <p:sldId id="2080" r:id="rId69"/>
    <p:sldId id="2081" r:id="rId70"/>
    <p:sldId id="2082" r:id="rId71"/>
    <p:sldId id="2083" r:id="rId72"/>
    <p:sldId id="2084" r:id="rId73"/>
    <p:sldId id="261" r:id="rId74"/>
    <p:sldId id="2367" r:id="rId75"/>
    <p:sldId id="262" r:id="rId76"/>
    <p:sldId id="2134" r:id="rId77"/>
    <p:sldId id="2135" r:id="rId78"/>
    <p:sldId id="263" r:id="rId79"/>
    <p:sldId id="2368" r:id="rId80"/>
    <p:sldId id="2369" r:id="rId81"/>
    <p:sldId id="429" r:id="rId82"/>
    <p:sldId id="430" r:id="rId83"/>
    <p:sldId id="431" r:id="rId84"/>
    <p:sldId id="432" r:id="rId85"/>
    <p:sldId id="2370" r:id="rId86"/>
    <p:sldId id="433" r:id="rId87"/>
    <p:sldId id="2371" r:id="rId88"/>
    <p:sldId id="2372" r:id="rId89"/>
    <p:sldId id="375" r:id="rId90"/>
    <p:sldId id="308" r:id="rId91"/>
    <p:sldId id="312" r:id="rId92"/>
    <p:sldId id="406" r:id="rId93"/>
    <p:sldId id="407" r:id="rId94"/>
    <p:sldId id="408" r:id="rId95"/>
    <p:sldId id="469" r:id="rId96"/>
    <p:sldId id="2923" r:id="rId97"/>
    <p:sldId id="2946" r:id="rId98"/>
    <p:sldId id="2951" r:id="rId99"/>
    <p:sldId id="2948" r:id="rId100"/>
    <p:sldId id="2949" r:id="rId101"/>
    <p:sldId id="2952" r:id="rId102"/>
    <p:sldId id="2954" r:id="rId103"/>
    <p:sldId id="2956" r:id="rId104"/>
    <p:sldId id="2934" r:id="rId105"/>
    <p:sldId id="2935" r:id="rId106"/>
    <p:sldId id="2937" r:id="rId107"/>
    <p:sldId id="2375" r:id="rId108"/>
    <p:sldId id="2587" r:id="rId109"/>
    <p:sldId id="2697" r:id="rId110"/>
    <p:sldId id="2589" r:id="rId111"/>
    <p:sldId id="2591" r:id="rId112"/>
    <p:sldId id="2700" r:id="rId113"/>
    <p:sldId id="2701" r:id="rId114"/>
    <p:sldId id="2702" r:id="rId115"/>
    <p:sldId id="2703" r:id="rId116"/>
    <p:sldId id="2704" r:id="rId117"/>
    <p:sldId id="2705" r:id="rId118"/>
    <p:sldId id="2570" r:id="rId119"/>
    <p:sldId id="2576" r:id="rId120"/>
    <p:sldId id="2573" r:id="rId121"/>
    <p:sldId id="2578" r:id="rId122"/>
    <p:sldId id="455" r:id="rId12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481"/>
  </p:normalViewPr>
  <p:slideViewPr>
    <p:cSldViewPr showGuides="1">
      <p:cViewPr varScale="1">
        <p:scale>
          <a:sx n="66" d="100"/>
          <a:sy n="66" d="100"/>
        </p:scale>
        <p:origin x="-636" y="-96"/>
      </p:cViewPr>
      <p:guideLst>
        <p:guide orient="horz" pos="2185"/>
        <p:guide pos="2937"/>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8" Type="http://schemas.openxmlformats.org/officeDocument/2006/relationships/tableStyles" Target="tableStyles.xml"/><Relationship Id="rId127" Type="http://schemas.openxmlformats.org/officeDocument/2006/relationships/viewProps" Target="viewProps.xml"/><Relationship Id="rId126" Type="http://schemas.openxmlformats.org/officeDocument/2006/relationships/presProps" Target="presProps.xml"/><Relationship Id="rId125" Type="http://schemas.openxmlformats.org/officeDocument/2006/relationships/handoutMaster" Target="handoutMasters/handoutMaster1.xml"/><Relationship Id="rId124" Type="http://schemas.openxmlformats.org/officeDocument/2006/relationships/slide" Target="slides/slide121.xml"/><Relationship Id="rId123" Type="http://schemas.openxmlformats.org/officeDocument/2006/relationships/notesMaster" Target="notesMasters/notesMaster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5938" name="页眉占位符 295937"/>
          <p:cNvSpPr>
            <a:spLocks noGrp="1"/>
          </p:cNvSpPr>
          <p:nvPr>
            <p:ph type="hdr" sz="quarter"/>
          </p:nvPr>
        </p:nvSpPr>
        <p:spPr>
          <a:xfrm>
            <a:off x="0" y="0"/>
            <a:ext cx="2971800" cy="457200"/>
          </a:xfrm>
          <a:prstGeom prst="rect">
            <a:avLst/>
          </a:prstGeom>
          <a:noFill/>
          <a:ln w="9525">
            <a:noFill/>
            <a:miter/>
          </a:ln>
        </p:spPr>
        <p:txBody>
          <a:bodyPr/>
          <a:lstStyle>
            <a:lvl1pPr>
              <a:defRPr sz="1200" noProof="1" dirty="0"/>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5939" name="日期占位符 295938"/>
          <p:cNvSpPr>
            <a:spLocks noGrp="1"/>
          </p:cNvSpPr>
          <p:nvPr>
            <p:ph type="dt" sz="quarter" idx="1"/>
          </p:nvPr>
        </p:nvSpPr>
        <p:spPr>
          <a:xfrm>
            <a:off x="3884613" y="0"/>
            <a:ext cx="2971800" cy="457200"/>
          </a:xfrm>
          <a:prstGeom prst="rect">
            <a:avLst/>
          </a:prstGeom>
          <a:noFill/>
          <a:ln w="9525">
            <a:noFill/>
            <a:miter/>
          </a:ln>
        </p:spPr>
        <p:txBody>
          <a:bodyPr/>
          <a:lstStyle>
            <a:lvl1pPr algn="r">
              <a:defRPr sz="1200" noProof="1"/>
            </a:lvl1pPr>
          </a:lstStyle>
          <a:p>
            <a:pPr marL="0" marR="0" lvl="0" indent="0" algn="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5940" name="页脚占位符 295939"/>
          <p:cNvSpPr>
            <a:spLocks noGrp="1"/>
          </p:cNvSpPr>
          <p:nvPr>
            <p:ph type="ftr" sz="quarter" idx="2"/>
          </p:nvPr>
        </p:nvSpPr>
        <p:spPr>
          <a:xfrm>
            <a:off x="0" y="8685213"/>
            <a:ext cx="2971800" cy="457200"/>
          </a:xfrm>
          <a:prstGeom prst="rect">
            <a:avLst/>
          </a:prstGeom>
          <a:noFill/>
          <a:ln w="9525">
            <a:noFill/>
            <a:miter/>
          </a:ln>
        </p:spPr>
        <p:txBody>
          <a:bodyPr anchor="b"/>
          <a:lstStyle>
            <a:lvl1pPr>
              <a:defRPr sz="1200" noProof="1"/>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5941" name="灯片编号占位符 295940"/>
          <p:cNvSpPr>
            <a:spLocks noGrp="1"/>
          </p:cNvSpPr>
          <p:nvPr>
            <p:ph type="sldNum" sz="quarter" idx="3"/>
          </p:nvPr>
        </p:nvSpPr>
        <p:spPr>
          <a:xfrm>
            <a:off x="3884613" y="8685213"/>
            <a:ext cx="2971800" cy="457200"/>
          </a:xfrm>
          <a:prstGeom prst="rect">
            <a:avLst/>
          </a:prstGeom>
          <a:noFill/>
          <a:ln w="9525">
            <a:noFill/>
            <a:miter/>
          </a:ln>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1618" name="页眉占位符 111617"/>
          <p:cNvSpPr>
            <a:spLocks noGrp="1"/>
          </p:cNvSpPr>
          <p:nvPr>
            <p:ph type="hdr" sz="quarter"/>
          </p:nvPr>
        </p:nvSpPr>
        <p:spPr>
          <a:xfrm>
            <a:off x="0" y="0"/>
            <a:ext cx="2971800" cy="457200"/>
          </a:xfrm>
          <a:prstGeom prst="rect">
            <a:avLst/>
          </a:prstGeom>
          <a:noFill/>
          <a:ln w="9525">
            <a:noFill/>
            <a:miter/>
          </a:ln>
        </p:spPr>
        <p:txBody>
          <a:bodyPr/>
          <a:lstStyle>
            <a:lvl1pPr>
              <a:defRPr sz="1200" noProof="1" dirty="0"/>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619" name="日期占位符 111618"/>
          <p:cNvSpPr>
            <a:spLocks noGrp="1"/>
          </p:cNvSpPr>
          <p:nvPr>
            <p:ph type="dt" idx="1"/>
          </p:nvPr>
        </p:nvSpPr>
        <p:spPr>
          <a:xfrm>
            <a:off x="3884613" y="0"/>
            <a:ext cx="2971800" cy="457200"/>
          </a:xfrm>
          <a:prstGeom prst="rect">
            <a:avLst/>
          </a:prstGeom>
          <a:noFill/>
          <a:ln w="9525">
            <a:noFill/>
            <a:miter/>
          </a:ln>
        </p:spPr>
        <p:txBody>
          <a:bodyPr/>
          <a:lstStyle>
            <a:lvl1pPr algn="r">
              <a:defRPr sz="1200" noProof="1" dirty="0"/>
            </a:lvl1pPr>
          </a:lstStyle>
          <a:p>
            <a:pPr marL="0" marR="0" lvl="0" indent="0" algn="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幻灯片图像占位符 111619"/>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文本占位符 111620"/>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11622" name="页脚占位符 111621"/>
          <p:cNvSpPr>
            <a:spLocks noGrp="1"/>
          </p:cNvSpPr>
          <p:nvPr>
            <p:ph type="ftr" sz="quarter" idx="4"/>
          </p:nvPr>
        </p:nvSpPr>
        <p:spPr>
          <a:xfrm>
            <a:off x="0" y="8685213"/>
            <a:ext cx="2971800" cy="457200"/>
          </a:xfrm>
          <a:prstGeom prst="rect">
            <a:avLst/>
          </a:prstGeom>
          <a:noFill/>
          <a:ln w="9525">
            <a:noFill/>
            <a:miter/>
          </a:ln>
        </p:spPr>
        <p:txBody>
          <a:bodyPr anchor="b"/>
          <a:lstStyle>
            <a:lvl1pPr>
              <a:defRPr sz="1200" noProof="1" dirty="0"/>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623" name="灯片编号占位符 111622"/>
          <p:cNvSpPr>
            <a:spLocks noGrp="1"/>
          </p:cNvSpPr>
          <p:nvPr>
            <p:ph type="sldNum" sz="quarter" idx="5"/>
          </p:nvPr>
        </p:nvSpPr>
        <p:spPr>
          <a:xfrm>
            <a:off x="3884613" y="8685213"/>
            <a:ext cx="2971800" cy="457200"/>
          </a:xfrm>
          <a:prstGeom prst="rect">
            <a:avLst/>
          </a:prstGeom>
          <a:noFill/>
          <a:ln w="9525">
            <a:noFill/>
            <a:miter/>
          </a:ln>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lvl="1"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lvl="2"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lvl="3"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lvl="4"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幻灯片图像占位符 1"/>
          <p:cNvSpPr>
            <a:spLocks noRot="1" noTextEdit="1"/>
          </p:cNvSpPr>
          <p:nvPr>
            <p:ph type="sldImg"/>
          </p:nvPr>
        </p:nvSpPr>
        <p:spPr/>
      </p:sp>
      <p:sp>
        <p:nvSpPr>
          <p:cNvPr id="128002" name="文本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1280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84674" name="标题 284673"/>
          <p:cNvSpPr>
            <a:spLocks noGrp="1" noRot="1"/>
          </p:cNvSpPr>
          <p:nvPr>
            <p:ph type="ctrTitle"/>
          </p:nvPr>
        </p:nvSpPr>
        <p:spPr>
          <a:xfrm>
            <a:off x="3962400" y="1066800"/>
            <a:ext cx="4648200" cy="1981200"/>
          </a:xfrm>
          <a:prstGeom prst="rect">
            <a:avLst/>
          </a:prstGeom>
          <a:noFill/>
          <a:ln w="9525">
            <a:noFill/>
            <a:miter/>
          </a:ln>
        </p:spPr>
        <p:txBody>
          <a:bodyPr/>
          <a:lstStyle>
            <a:lvl1pPr lvl="0">
              <a:defRPr kern="1200"/>
            </a:lvl1pPr>
          </a:lstStyle>
          <a:p>
            <a:pPr lvl="0" fontAlgn="base"/>
            <a:r>
              <a:rPr lang="zh-CN" altLang="en-US" strike="noStrike" noProof="1"/>
              <a:t>单击此处编辑母版标题样式</a:t>
            </a:r>
            <a:endParaRPr lang="zh-CN" altLang="en-US" strike="noStrike" noProof="1"/>
          </a:p>
        </p:txBody>
      </p:sp>
      <p:sp>
        <p:nvSpPr>
          <p:cNvPr id="284675" name="副标题 284674"/>
          <p:cNvSpPr>
            <a:spLocks noGrp="1" noRot="1"/>
          </p:cNvSpPr>
          <p:nvPr>
            <p:ph type="subTitle" idx="1"/>
          </p:nvPr>
        </p:nvSpPr>
        <p:spPr>
          <a:xfrm>
            <a:off x="3962400" y="3657600"/>
            <a:ext cx="4572000" cy="1676400"/>
          </a:xfrm>
          <a:prstGeom prst="rect">
            <a:avLst/>
          </a:prstGeom>
          <a:noFill/>
          <a:ln w="9525">
            <a:noFill/>
            <a:miter/>
          </a:ln>
        </p:spPr>
        <p:txBody>
          <a:bodyPr/>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CN" altLang="en-US" strike="noStrike" noProof="1"/>
              <a:t>单击此处编辑母版副标题样式</a:t>
            </a:r>
            <a:endParaRPr lang="zh-CN" altLang="en-US" strike="noStrike" noProof="1"/>
          </a:p>
        </p:txBody>
      </p:sp>
      <p:sp>
        <p:nvSpPr>
          <p:cNvPr id="7" name="日期占位符 284675"/>
          <p:cNvSpPr>
            <a:spLocks noGrp="1"/>
          </p:cNvSpPr>
          <p:nvPr>
            <p:ph type="dt" sz="half" idx="2"/>
          </p:nvPr>
        </p:nvSpPr>
        <p:spPr>
          <a:xfrm>
            <a:off x="301625" y="6076950"/>
            <a:ext cx="2289175" cy="476250"/>
          </a:xfrm>
          <a:prstGeom prst="rect">
            <a:avLst/>
          </a:prstGeom>
          <a:noFill/>
          <a:ln w="9525">
            <a:noFill/>
            <a:miter/>
          </a:ln>
        </p:spPr>
        <p:txBody>
          <a:bodyPr anchor="t"/>
          <a:lstStyle>
            <a:lvl1pPr>
              <a:defRPr/>
            </a:lvl1pPr>
          </a:lstStyle>
          <a:p>
            <a:pPr marL="0" marR="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8" name="页脚占位符 284676"/>
          <p:cNvSpPr>
            <a:spLocks noGrp="1"/>
          </p:cNvSpPr>
          <p:nvPr>
            <p:ph type="ftr" sz="quarter" idx="3"/>
          </p:nvPr>
        </p:nvSpPr>
        <p:spPr>
          <a:xfrm>
            <a:off x="3124200" y="6076950"/>
            <a:ext cx="2895600" cy="476250"/>
          </a:xfrm>
          <a:prstGeom prst="rect">
            <a:avLst/>
          </a:prstGeom>
          <a:noFill/>
          <a:ln w="9525">
            <a:noFill/>
            <a:miter/>
          </a:ln>
        </p:spPr>
        <p:txBody>
          <a:bodyPr anchor="t"/>
          <a:lstStyle>
            <a:lvl1pPr>
              <a:defRPr/>
            </a:lvl1pPr>
          </a:lstStyle>
          <a:p>
            <a:pPr marL="0" marR="0" indent="0" defTabSz="914400" rtl="0" eaLnBrk="1" fontAlgn="base" latinLnBrk="0" hangingPunct="1">
              <a:spcBef>
                <a:spcPct val="0"/>
              </a:spcBef>
              <a:spcAft>
                <a:spcPct val="0"/>
              </a:spcAft>
              <a:buClrTx/>
              <a:buSzTx/>
              <a:buFont typeface="Arial" panose="020B0604020202020204" pitchFamily="34" charset="0"/>
              <a:buNone/>
              <a:defRPr/>
            </a:pPr>
            <a:endParaRPr kumimoji="0" lang="zh-CN" b="0" i="0" strike="noStrike"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9" name="灯片编号占位符 284677"/>
          <p:cNvSpPr>
            <a:spLocks noGrp="1"/>
          </p:cNvSpPr>
          <p:nvPr>
            <p:ph type="sldNum" sz="quarter" idx="4"/>
          </p:nvPr>
        </p:nvSpPr>
        <p:spPr>
          <a:xfrm>
            <a:off x="6553200" y="6076950"/>
            <a:ext cx="2289175" cy="476250"/>
          </a:xfrm>
          <a:prstGeom prst="rect">
            <a:avLst/>
          </a:prstGeom>
          <a:noFill/>
          <a:ln w="9525">
            <a:noFill/>
            <a:miter/>
          </a:ln>
        </p:spPr>
        <p:txBody>
          <a:bodyPr vert="horz" wrap="square" lIns="91440" tIns="45720" rIns="91440" bIns="45720" numCol="1" anchor="t" anchorCtr="0" compatLnSpc="1"/>
          <a:p>
            <a:pPr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3"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9569" y="685800"/>
            <a:ext cx="2135981" cy="5181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1625" y="685800"/>
            <a:ext cx="6284119" cy="5181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04800" y="1981200"/>
            <a:ext cx="4184968" cy="3886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0583" y="1981200"/>
            <a:ext cx="4184968" cy="3886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2505075"/>
            <a:ext cx="3868340"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spcBef>
                <a:spcPct val="20000"/>
              </a:spcBef>
              <a:spcAft>
                <a:spcPct val="0"/>
              </a:spcAft>
              <a:buClr>
                <a:schemeClr val="hlink"/>
              </a:buClr>
              <a:buSzPct val="70000"/>
              <a:buFont typeface="Wingdings" panose="05000000000000000000" pitchFamily="2"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transition>
    <p:split orient="vert"/>
    <p:sndAc>
      <p:stSnd>
        <p:snd r:embed="rId2" name="type.wav"/>
      </p:st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audio" Target="../media/audio1.wav"/><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283650" name="标题 283649"/>
          <p:cNvSpPr>
            <a:spLocks noGrp="1" noRot="1"/>
          </p:cNvSpPr>
          <p:nvPr>
            <p:ph type="title"/>
          </p:nvPr>
        </p:nvSpPr>
        <p:spPr>
          <a:xfrm>
            <a:off x="301625" y="685800"/>
            <a:ext cx="854075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83651" name="文本占位符 283650"/>
          <p:cNvSpPr>
            <a:spLocks noGrp="1" noRot="1"/>
          </p:cNvSpPr>
          <p:nvPr>
            <p:ph type="body"/>
          </p:nvPr>
        </p:nvSpPr>
        <p:spPr>
          <a:xfrm>
            <a:off x="304800" y="1981200"/>
            <a:ext cx="8540750" cy="38862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83652" name="日期占位符 283651"/>
          <p:cNvSpPr>
            <a:spLocks noGrp="1"/>
          </p:cNvSpPr>
          <p:nvPr>
            <p:ph type="dt" sz="half" idx="2"/>
          </p:nvPr>
        </p:nvSpPr>
        <p:spPr>
          <a:xfrm>
            <a:off x="301625" y="6019800"/>
            <a:ext cx="2289175" cy="476250"/>
          </a:xfrm>
          <a:prstGeom prst="rect">
            <a:avLst/>
          </a:prstGeom>
          <a:noFill/>
          <a:ln w="9525">
            <a:noFill/>
            <a:miter/>
          </a:ln>
        </p:spPr>
        <p:txBody>
          <a:bodyPr/>
          <a:lstStyle>
            <a:lvl1pPr>
              <a:defRPr sz="1400" noProof="1" dirty="0"/>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3653" name="页脚占位符 283652"/>
          <p:cNvSpPr>
            <a:spLocks noGrp="1"/>
          </p:cNvSpPr>
          <p:nvPr>
            <p:ph type="ftr" sz="quarter" idx="3"/>
          </p:nvPr>
        </p:nvSpPr>
        <p:spPr>
          <a:xfrm>
            <a:off x="3124200" y="6019800"/>
            <a:ext cx="2895600" cy="476250"/>
          </a:xfrm>
          <a:prstGeom prst="rect">
            <a:avLst/>
          </a:prstGeom>
          <a:noFill/>
          <a:ln w="9525">
            <a:noFill/>
            <a:miter/>
          </a:ln>
        </p:spPr>
        <p:txBody>
          <a:bodyPr/>
          <a:lstStyle>
            <a:lvl1pPr algn="ctr">
              <a:defRPr sz="1400" noProof="1" dirty="0"/>
            </a:lvl1p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3654" name="灯片编号占位符 283653"/>
          <p:cNvSpPr>
            <a:spLocks noGrp="1"/>
          </p:cNvSpPr>
          <p:nvPr>
            <p:ph type="sldNum" sz="quarter" idx="4"/>
          </p:nvPr>
        </p:nvSpPr>
        <p:spPr>
          <a:xfrm>
            <a:off x="6553200" y="6019800"/>
            <a:ext cx="2289175" cy="476250"/>
          </a:xfrm>
          <a:prstGeom prst="rect">
            <a:avLst/>
          </a:prstGeom>
          <a:noFill/>
          <a:ln w="9525">
            <a:noFill/>
            <a:miter/>
          </a:ln>
        </p:spPr>
        <p:txBody>
          <a:bodyPr vert="horz" wrap="square" lIns="91440" tIns="45720" rIns="91440" bIns="45720" numCol="1" anchor="t" anchorCtr="0" compatLnSpc="1"/>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split orient="vert"/>
    <p:sndAc>
      <p:stSnd>
        <p:snd r:embed="rId1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indefinite" fill="hold">
                                          <p:stCondLst>
                                            <p:cond delay="0"/>
                                          </p:stCondLst>
                                        </p:cTn>
                                        <p:tgtEl>
                                          <p:spTgt spid="283650"/>
                                        </p:tgtEl>
                                        <p:attrNameLst>
                                          <p:attrName>style.visibility</p:attrName>
                                        </p:attrNameLst>
                                      </p:cBhvr>
                                      <p:to>
                                        <p:strVal val="visible"/>
                                      </p:to>
                                    </p:set>
                                    <p:anim calcmode="lin" valueType="num">
                                      <p:cBhvr>
                                        <p:cTn id="7" dur="1000" fill="hold">
                                          <p:stCondLst>
                                            <p:cond delay="0"/>
                                          </p:stCondLst>
                                        </p:cTn>
                                        <p:tgtEl>
                                          <p:spTgt spid="283650"/>
                                        </p:tgtEl>
                                        <p:attrNameLst>
                                          <p:attrName>style.rotation</p:attrName>
                                        </p:attrNameLst>
                                      </p:cBhvr>
                                      <p:tavLst>
                                        <p:tav tm="0">
                                          <p:val>
                                            <p:fltVal val="-90.000000"/>
                                          </p:val>
                                        </p:tav>
                                        <p:tav tm="100000">
                                          <p:val>
                                            <p:fltVal val="0.000000"/>
                                          </p:val>
                                        </p:tav>
                                      </p:tavLst>
                                    </p:anim>
                                    <p:anim calcmode="lin" valueType="num">
                                      <p:cBhvr>
                                        <p:cTn id="8" dur="1000" fill="hold">
                                          <p:stCondLst>
                                            <p:cond delay="0"/>
                                          </p:stCondLst>
                                        </p:cTn>
                                        <p:tgtEl>
                                          <p:spTgt spid="28365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8365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8365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8365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indefinite" fill="hold">
                                          <p:stCondLst>
                                            <p:cond delay="0"/>
                                          </p:stCondLst>
                                        </p:cTn>
                                        <p:tgtEl>
                                          <p:spTgt spid="283651">
                                            <p:txEl>
                                              <p:charRg st="0" end="13"/>
                                            </p:txEl>
                                          </p:spTgt>
                                        </p:tgtEl>
                                        <p:attrNameLst>
                                          <p:attrName>style.visibility</p:attrName>
                                        </p:attrNameLst>
                                      </p:cBhvr>
                                      <p:to>
                                        <p:strVal val="visible"/>
                                      </p:to>
                                    </p:set>
                                    <p:anim calcmode="lin" valueType="num">
                                      <p:cBhvr>
                                        <p:cTn id="16" dur="500" fill="hold"/>
                                        <p:tgtEl>
                                          <p:spTgt spid="283651">
                                            <p:txEl>
                                              <p:charRg st="0" end="13"/>
                                            </p:txEl>
                                          </p:spTgt>
                                        </p:tgtEl>
                                        <p:attrNameLst>
                                          <p:attrName>ppt_w</p:attrName>
                                        </p:attrNameLst>
                                      </p:cBhvr>
                                      <p:tavLst>
                                        <p:tav tm="0">
                                          <p:val>
                                            <p:strVal val="#ppt_w*0.05"/>
                                          </p:val>
                                        </p:tav>
                                        <p:tav tm="100000">
                                          <p:val>
                                            <p:strVal val="#ppt_w"/>
                                          </p:val>
                                        </p:tav>
                                      </p:tavLst>
                                    </p:anim>
                                    <p:anim calcmode="lin" valueType="num">
                                      <p:cBhvr>
                                        <p:cTn id="17" dur="500" fill="hold"/>
                                        <p:tgtEl>
                                          <p:spTgt spid="283651">
                                            <p:txEl>
                                              <p:charRg st="0" end="13"/>
                                            </p:txEl>
                                          </p:spTgt>
                                        </p:tgtEl>
                                        <p:attrNameLst>
                                          <p:attrName>ppt_h</p:attrName>
                                        </p:attrNameLst>
                                      </p:cBhvr>
                                      <p:tavLst>
                                        <p:tav tm="0">
                                          <p:val>
                                            <p:strVal val="#ppt_h"/>
                                          </p:val>
                                        </p:tav>
                                        <p:tav tm="100000">
                                          <p:val>
                                            <p:strVal val="#ppt_h"/>
                                          </p:val>
                                        </p:tav>
                                      </p:tavLst>
                                    </p:anim>
                                    <p:anim calcmode="lin" valueType="num">
                                      <p:cBhvr>
                                        <p:cTn id="18" dur="500" fill="hold"/>
                                        <p:tgtEl>
                                          <p:spTgt spid="283651">
                                            <p:txEl>
                                              <p:charRg st="0" end="13"/>
                                            </p:txEl>
                                          </p:spTgt>
                                        </p:tgtEl>
                                        <p:attrNameLst>
                                          <p:attrName>ppt_x</p:attrName>
                                        </p:attrNameLst>
                                      </p:cBhvr>
                                      <p:tavLst>
                                        <p:tav tm="0">
                                          <p:val>
                                            <p:strVal val="#ppt_x-.2"/>
                                          </p:val>
                                        </p:tav>
                                        <p:tav tm="100000">
                                          <p:val>
                                            <p:strVal val="#ppt_x"/>
                                          </p:val>
                                        </p:tav>
                                      </p:tavLst>
                                    </p:anim>
                                    <p:anim calcmode="lin" valueType="num">
                                      <p:cBhvr>
                                        <p:cTn id="19" dur="500" fill="hold"/>
                                        <p:tgtEl>
                                          <p:spTgt spid="283651">
                                            <p:txEl>
                                              <p:charRg st="0" end="13"/>
                                            </p:txEl>
                                          </p:spTgt>
                                        </p:tgtEl>
                                        <p:attrNameLst>
                                          <p:attrName>ppt_y</p:attrName>
                                        </p:attrNameLst>
                                      </p:cBhvr>
                                      <p:tavLst>
                                        <p:tav tm="0">
                                          <p:val>
                                            <p:strVal val="#ppt_y"/>
                                          </p:val>
                                        </p:tav>
                                        <p:tav tm="100000">
                                          <p:val>
                                            <p:strVal val="#ppt_y"/>
                                          </p:val>
                                        </p:tav>
                                      </p:tavLst>
                                    </p:anim>
                                    <p:animEffect transition="in" filter="fade">
                                      <p:cBhvr>
                                        <p:cTn id="20" dur="500"/>
                                        <p:tgtEl>
                                          <p:spTgt spid="283651">
                                            <p:txEl>
                                              <p:charRg st="0" end="13"/>
                                            </p:txEl>
                                          </p:spTgt>
                                        </p:tgtEl>
                                      </p:cBhvr>
                                    </p:animEffect>
                                  </p:childTnLst>
                                </p:cTn>
                              </p:par>
                              <p:par>
                                <p:cTn id="21" presetID="54" presetClass="entr" presetSubtype="0" accel="100000" fill="hold" grpId="0" nodeType="withEffect">
                                  <p:stCondLst>
                                    <p:cond delay="0"/>
                                  </p:stCondLst>
                                  <p:childTnLst>
                                    <p:set>
                                      <p:cBhvr>
                                        <p:cTn id="22" dur="indefinite" fill="hold">
                                          <p:stCondLst>
                                            <p:cond delay="0"/>
                                          </p:stCondLst>
                                        </p:cTn>
                                        <p:tgtEl>
                                          <p:spTgt spid="283651">
                                            <p:txEl>
                                              <p:charRg st="13" end="17"/>
                                            </p:txEl>
                                          </p:spTgt>
                                        </p:tgtEl>
                                        <p:attrNameLst>
                                          <p:attrName>style.visibility</p:attrName>
                                        </p:attrNameLst>
                                      </p:cBhvr>
                                      <p:to>
                                        <p:strVal val="visible"/>
                                      </p:to>
                                    </p:set>
                                    <p:anim calcmode="lin" valueType="num">
                                      <p:cBhvr>
                                        <p:cTn id="23" dur="500" fill="hold"/>
                                        <p:tgtEl>
                                          <p:spTgt spid="283651">
                                            <p:txEl>
                                              <p:charRg st="13" end="17"/>
                                            </p:txEl>
                                          </p:spTgt>
                                        </p:tgtEl>
                                        <p:attrNameLst>
                                          <p:attrName>ppt_w</p:attrName>
                                        </p:attrNameLst>
                                      </p:cBhvr>
                                      <p:tavLst>
                                        <p:tav tm="0">
                                          <p:val>
                                            <p:strVal val="#ppt_w*0.05"/>
                                          </p:val>
                                        </p:tav>
                                        <p:tav tm="100000">
                                          <p:val>
                                            <p:strVal val="#ppt_w"/>
                                          </p:val>
                                        </p:tav>
                                      </p:tavLst>
                                    </p:anim>
                                    <p:anim calcmode="lin" valueType="num">
                                      <p:cBhvr>
                                        <p:cTn id="24" dur="500" fill="hold"/>
                                        <p:tgtEl>
                                          <p:spTgt spid="283651">
                                            <p:txEl>
                                              <p:charRg st="13" end="17"/>
                                            </p:txEl>
                                          </p:spTgt>
                                        </p:tgtEl>
                                        <p:attrNameLst>
                                          <p:attrName>ppt_h</p:attrName>
                                        </p:attrNameLst>
                                      </p:cBhvr>
                                      <p:tavLst>
                                        <p:tav tm="0">
                                          <p:val>
                                            <p:strVal val="#ppt_h"/>
                                          </p:val>
                                        </p:tav>
                                        <p:tav tm="100000">
                                          <p:val>
                                            <p:strVal val="#ppt_h"/>
                                          </p:val>
                                        </p:tav>
                                      </p:tavLst>
                                    </p:anim>
                                    <p:anim calcmode="lin" valueType="num">
                                      <p:cBhvr>
                                        <p:cTn id="25" dur="500" fill="hold"/>
                                        <p:tgtEl>
                                          <p:spTgt spid="283651">
                                            <p:txEl>
                                              <p:charRg st="13" end="17"/>
                                            </p:txEl>
                                          </p:spTgt>
                                        </p:tgtEl>
                                        <p:attrNameLst>
                                          <p:attrName>ppt_x</p:attrName>
                                        </p:attrNameLst>
                                      </p:cBhvr>
                                      <p:tavLst>
                                        <p:tav tm="0">
                                          <p:val>
                                            <p:strVal val="#ppt_x-.2"/>
                                          </p:val>
                                        </p:tav>
                                        <p:tav tm="100000">
                                          <p:val>
                                            <p:strVal val="#ppt_x"/>
                                          </p:val>
                                        </p:tav>
                                      </p:tavLst>
                                    </p:anim>
                                    <p:anim calcmode="lin" valueType="num">
                                      <p:cBhvr>
                                        <p:cTn id="26" dur="500" fill="hold"/>
                                        <p:tgtEl>
                                          <p:spTgt spid="283651">
                                            <p:txEl>
                                              <p:charRg st="13" end="17"/>
                                            </p:txEl>
                                          </p:spTgt>
                                        </p:tgtEl>
                                        <p:attrNameLst>
                                          <p:attrName>ppt_y</p:attrName>
                                        </p:attrNameLst>
                                      </p:cBhvr>
                                      <p:tavLst>
                                        <p:tav tm="0">
                                          <p:val>
                                            <p:strVal val="#ppt_y"/>
                                          </p:val>
                                        </p:tav>
                                        <p:tav tm="100000">
                                          <p:val>
                                            <p:strVal val="#ppt_y"/>
                                          </p:val>
                                        </p:tav>
                                      </p:tavLst>
                                    </p:anim>
                                    <p:animEffect transition="in" filter="fade">
                                      <p:cBhvr>
                                        <p:cTn id="27" dur="500"/>
                                        <p:tgtEl>
                                          <p:spTgt spid="283651">
                                            <p:txEl>
                                              <p:charRg st="13" end="17"/>
                                            </p:txEl>
                                          </p:spTgt>
                                        </p:tgtEl>
                                      </p:cBhvr>
                                    </p:animEffect>
                                  </p:childTnLst>
                                </p:cTn>
                              </p:par>
                              <p:par>
                                <p:cTn id="28" presetID="54" presetClass="entr" presetSubtype="0" accel="100000" fill="hold" grpId="0" nodeType="withEffect">
                                  <p:stCondLst>
                                    <p:cond delay="0"/>
                                  </p:stCondLst>
                                  <p:childTnLst>
                                    <p:set>
                                      <p:cBhvr>
                                        <p:cTn id="29" dur="indefinite" fill="hold">
                                          <p:stCondLst>
                                            <p:cond delay="0"/>
                                          </p:stCondLst>
                                        </p:cTn>
                                        <p:tgtEl>
                                          <p:spTgt spid="283651">
                                            <p:txEl>
                                              <p:charRg st="17" end="21"/>
                                            </p:txEl>
                                          </p:spTgt>
                                        </p:tgtEl>
                                        <p:attrNameLst>
                                          <p:attrName>style.visibility</p:attrName>
                                        </p:attrNameLst>
                                      </p:cBhvr>
                                      <p:to>
                                        <p:strVal val="visible"/>
                                      </p:to>
                                    </p:set>
                                    <p:anim calcmode="lin" valueType="num">
                                      <p:cBhvr>
                                        <p:cTn id="30" dur="500" fill="hold"/>
                                        <p:tgtEl>
                                          <p:spTgt spid="283651">
                                            <p:txEl>
                                              <p:charRg st="17" end="21"/>
                                            </p:txEl>
                                          </p:spTgt>
                                        </p:tgtEl>
                                        <p:attrNameLst>
                                          <p:attrName>ppt_w</p:attrName>
                                        </p:attrNameLst>
                                      </p:cBhvr>
                                      <p:tavLst>
                                        <p:tav tm="0">
                                          <p:val>
                                            <p:strVal val="#ppt_w*0.05"/>
                                          </p:val>
                                        </p:tav>
                                        <p:tav tm="100000">
                                          <p:val>
                                            <p:strVal val="#ppt_w"/>
                                          </p:val>
                                        </p:tav>
                                      </p:tavLst>
                                    </p:anim>
                                    <p:anim calcmode="lin" valueType="num">
                                      <p:cBhvr>
                                        <p:cTn id="31" dur="500" fill="hold"/>
                                        <p:tgtEl>
                                          <p:spTgt spid="283651">
                                            <p:txEl>
                                              <p:charRg st="17" end="21"/>
                                            </p:txEl>
                                          </p:spTgt>
                                        </p:tgtEl>
                                        <p:attrNameLst>
                                          <p:attrName>ppt_h</p:attrName>
                                        </p:attrNameLst>
                                      </p:cBhvr>
                                      <p:tavLst>
                                        <p:tav tm="0">
                                          <p:val>
                                            <p:strVal val="#ppt_h"/>
                                          </p:val>
                                        </p:tav>
                                        <p:tav tm="100000">
                                          <p:val>
                                            <p:strVal val="#ppt_h"/>
                                          </p:val>
                                        </p:tav>
                                      </p:tavLst>
                                    </p:anim>
                                    <p:anim calcmode="lin" valueType="num">
                                      <p:cBhvr>
                                        <p:cTn id="32" dur="500" fill="hold"/>
                                        <p:tgtEl>
                                          <p:spTgt spid="283651">
                                            <p:txEl>
                                              <p:charRg st="17" end="21"/>
                                            </p:txEl>
                                          </p:spTgt>
                                        </p:tgtEl>
                                        <p:attrNameLst>
                                          <p:attrName>ppt_x</p:attrName>
                                        </p:attrNameLst>
                                      </p:cBhvr>
                                      <p:tavLst>
                                        <p:tav tm="0">
                                          <p:val>
                                            <p:strVal val="#ppt_x-.2"/>
                                          </p:val>
                                        </p:tav>
                                        <p:tav tm="100000">
                                          <p:val>
                                            <p:strVal val="#ppt_x"/>
                                          </p:val>
                                        </p:tav>
                                      </p:tavLst>
                                    </p:anim>
                                    <p:anim calcmode="lin" valueType="num">
                                      <p:cBhvr>
                                        <p:cTn id="33" dur="500" fill="hold"/>
                                        <p:tgtEl>
                                          <p:spTgt spid="283651">
                                            <p:txEl>
                                              <p:charRg st="17" end="21"/>
                                            </p:txEl>
                                          </p:spTgt>
                                        </p:tgtEl>
                                        <p:attrNameLst>
                                          <p:attrName>ppt_y</p:attrName>
                                        </p:attrNameLst>
                                      </p:cBhvr>
                                      <p:tavLst>
                                        <p:tav tm="0">
                                          <p:val>
                                            <p:strVal val="#ppt_y"/>
                                          </p:val>
                                        </p:tav>
                                        <p:tav tm="100000">
                                          <p:val>
                                            <p:strVal val="#ppt_y"/>
                                          </p:val>
                                        </p:tav>
                                      </p:tavLst>
                                    </p:anim>
                                    <p:animEffect transition="in" filter="fade">
                                      <p:cBhvr>
                                        <p:cTn id="34" dur="500"/>
                                        <p:tgtEl>
                                          <p:spTgt spid="283651">
                                            <p:txEl>
                                              <p:charRg st="17" end="21"/>
                                            </p:txEl>
                                          </p:spTgt>
                                        </p:tgtEl>
                                      </p:cBhvr>
                                    </p:animEffect>
                                  </p:childTnLst>
                                </p:cTn>
                              </p:par>
                              <p:par>
                                <p:cTn id="35" presetID="54" presetClass="entr" presetSubtype="0" accel="100000" fill="hold" grpId="0" nodeType="withEffect">
                                  <p:stCondLst>
                                    <p:cond delay="0"/>
                                  </p:stCondLst>
                                  <p:childTnLst>
                                    <p:set>
                                      <p:cBhvr>
                                        <p:cTn id="36" dur="indefinite" fill="hold">
                                          <p:stCondLst>
                                            <p:cond delay="0"/>
                                          </p:stCondLst>
                                        </p:cTn>
                                        <p:tgtEl>
                                          <p:spTgt spid="283651">
                                            <p:txEl>
                                              <p:charRg st="21" end="25"/>
                                            </p:txEl>
                                          </p:spTgt>
                                        </p:tgtEl>
                                        <p:attrNameLst>
                                          <p:attrName>style.visibility</p:attrName>
                                        </p:attrNameLst>
                                      </p:cBhvr>
                                      <p:to>
                                        <p:strVal val="visible"/>
                                      </p:to>
                                    </p:set>
                                    <p:anim calcmode="lin" valueType="num">
                                      <p:cBhvr>
                                        <p:cTn id="37" dur="500" fill="hold"/>
                                        <p:tgtEl>
                                          <p:spTgt spid="283651">
                                            <p:txEl>
                                              <p:charRg st="21" end="25"/>
                                            </p:txEl>
                                          </p:spTgt>
                                        </p:tgtEl>
                                        <p:attrNameLst>
                                          <p:attrName>ppt_w</p:attrName>
                                        </p:attrNameLst>
                                      </p:cBhvr>
                                      <p:tavLst>
                                        <p:tav tm="0">
                                          <p:val>
                                            <p:strVal val="#ppt_w*0.05"/>
                                          </p:val>
                                        </p:tav>
                                        <p:tav tm="100000">
                                          <p:val>
                                            <p:strVal val="#ppt_w"/>
                                          </p:val>
                                        </p:tav>
                                      </p:tavLst>
                                    </p:anim>
                                    <p:anim calcmode="lin" valueType="num">
                                      <p:cBhvr>
                                        <p:cTn id="38" dur="500" fill="hold"/>
                                        <p:tgtEl>
                                          <p:spTgt spid="283651">
                                            <p:txEl>
                                              <p:charRg st="21" end="25"/>
                                            </p:txEl>
                                          </p:spTgt>
                                        </p:tgtEl>
                                        <p:attrNameLst>
                                          <p:attrName>ppt_h</p:attrName>
                                        </p:attrNameLst>
                                      </p:cBhvr>
                                      <p:tavLst>
                                        <p:tav tm="0">
                                          <p:val>
                                            <p:strVal val="#ppt_h"/>
                                          </p:val>
                                        </p:tav>
                                        <p:tav tm="100000">
                                          <p:val>
                                            <p:strVal val="#ppt_h"/>
                                          </p:val>
                                        </p:tav>
                                      </p:tavLst>
                                    </p:anim>
                                    <p:anim calcmode="lin" valueType="num">
                                      <p:cBhvr>
                                        <p:cTn id="39" dur="500" fill="hold"/>
                                        <p:tgtEl>
                                          <p:spTgt spid="283651">
                                            <p:txEl>
                                              <p:charRg st="21" end="25"/>
                                            </p:txEl>
                                          </p:spTgt>
                                        </p:tgtEl>
                                        <p:attrNameLst>
                                          <p:attrName>ppt_x</p:attrName>
                                        </p:attrNameLst>
                                      </p:cBhvr>
                                      <p:tavLst>
                                        <p:tav tm="0">
                                          <p:val>
                                            <p:strVal val="#ppt_x-.2"/>
                                          </p:val>
                                        </p:tav>
                                        <p:tav tm="100000">
                                          <p:val>
                                            <p:strVal val="#ppt_x"/>
                                          </p:val>
                                        </p:tav>
                                      </p:tavLst>
                                    </p:anim>
                                    <p:anim calcmode="lin" valueType="num">
                                      <p:cBhvr>
                                        <p:cTn id="40" dur="500" fill="hold"/>
                                        <p:tgtEl>
                                          <p:spTgt spid="283651">
                                            <p:txEl>
                                              <p:charRg st="21" end="25"/>
                                            </p:txEl>
                                          </p:spTgt>
                                        </p:tgtEl>
                                        <p:attrNameLst>
                                          <p:attrName>ppt_y</p:attrName>
                                        </p:attrNameLst>
                                      </p:cBhvr>
                                      <p:tavLst>
                                        <p:tav tm="0">
                                          <p:val>
                                            <p:strVal val="#ppt_y"/>
                                          </p:val>
                                        </p:tav>
                                        <p:tav tm="100000">
                                          <p:val>
                                            <p:strVal val="#ppt_y"/>
                                          </p:val>
                                        </p:tav>
                                      </p:tavLst>
                                    </p:anim>
                                    <p:animEffect transition="in" filter="fade">
                                      <p:cBhvr>
                                        <p:cTn id="41" dur="500"/>
                                        <p:tgtEl>
                                          <p:spTgt spid="283651">
                                            <p:txEl>
                                              <p:charRg st="21" end="25"/>
                                            </p:txEl>
                                          </p:spTgt>
                                        </p:tgtEl>
                                      </p:cBhvr>
                                    </p:animEffect>
                                  </p:childTnLst>
                                </p:cTn>
                              </p:par>
                              <p:par>
                                <p:cTn id="42" presetID="54" presetClass="entr" presetSubtype="0" accel="100000" fill="hold" grpId="0" nodeType="withEffect">
                                  <p:stCondLst>
                                    <p:cond delay="0"/>
                                  </p:stCondLst>
                                  <p:childTnLst>
                                    <p:set>
                                      <p:cBhvr>
                                        <p:cTn id="43" dur="indefinite" fill="hold">
                                          <p:stCondLst>
                                            <p:cond delay="0"/>
                                          </p:stCondLst>
                                        </p:cTn>
                                        <p:tgtEl>
                                          <p:spTgt spid="283651">
                                            <p:txEl>
                                              <p:charRg st="25" end="29"/>
                                            </p:txEl>
                                          </p:spTgt>
                                        </p:tgtEl>
                                        <p:attrNameLst>
                                          <p:attrName>style.visibility</p:attrName>
                                        </p:attrNameLst>
                                      </p:cBhvr>
                                      <p:to>
                                        <p:strVal val="visible"/>
                                      </p:to>
                                    </p:set>
                                    <p:anim calcmode="lin" valueType="num">
                                      <p:cBhvr>
                                        <p:cTn id="44" dur="500" fill="hold"/>
                                        <p:tgtEl>
                                          <p:spTgt spid="283651">
                                            <p:txEl>
                                              <p:charRg st="25" end="29"/>
                                            </p:txEl>
                                          </p:spTgt>
                                        </p:tgtEl>
                                        <p:attrNameLst>
                                          <p:attrName>ppt_w</p:attrName>
                                        </p:attrNameLst>
                                      </p:cBhvr>
                                      <p:tavLst>
                                        <p:tav tm="0">
                                          <p:val>
                                            <p:strVal val="#ppt_w*0.05"/>
                                          </p:val>
                                        </p:tav>
                                        <p:tav tm="100000">
                                          <p:val>
                                            <p:strVal val="#ppt_w"/>
                                          </p:val>
                                        </p:tav>
                                      </p:tavLst>
                                    </p:anim>
                                    <p:anim calcmode="lin" valueType="num">
                                      <p:cBhvr>
                                        <p:cTn id="45" dur="500" fill="hold"/>
                                        <p:tgtEl>
                                          <p:spTgt spid="283651">
                                            <p:txEl>
                                              <p:charRg st="25" end="29"/>
                                            </p:txEl>
                                          </p:spTgt>
                                        </p:tgtEl>
                                        <p:attrNameLst>
                                          <p:attrName>ppt_h</p:attrName>
                                        </p:attrNameLst>
                                      </p:cBhvr>
                                      <p:tavLst>
                                        <p:tav tm="0">
                                          <p:val>
                                            <p:strVal val="#ppt_h"/>
                                          </p:val>
                                        </p:tav>
                                        <p:tav tm="100000">
                                          <p:val>
                                            <p:strVal val="#ppt_h"/>
                                          </p:val>
                                        </p:tav>
                                      </p:tavLst>
                                    </p:anim>
                                    <p:anim calcmode="lin" valueType="num">
                                      <p:cBhvr>
                                        <p:cTn id="46" dur="500" fill="hold"/>
                                        <p:tgtEl>
                                          <p:spTgt spid="283651">
                                            <p:txEl>
                                              <p:charRg st="25" end="29"/>
                                            </p:txEl>
                                          </p:spTgt>
                                        </p:tgtEl>
                                        <p:attrNameLst>
                                          <p:attrName>ppt_x</p:attrName>
                                        </p:attrNameLst>
                                      </p:cBhvr>
                                      <p:tavLst>
                                        <p:tav tm="0">
                                          <p:val>
                                            <p:strVal val="#ppt_x-.2"/>
                                          </p:val>
                                        </p:tav>
                                        <p:tav tm="100000">
                                          <p:val>
                                            <p:strVal val="#ppt_x"/>
                                          </p:val>
                                        </p:tav>
                                      </p:tavLst>
                                    </p:anim>
                                    <p:anim calcmode="lin" valueType="num">
                                      <p:cBhvr>
                                        <p:cTn id="47" dur="500" fill="hold"/>
                                        <p:tgtEl>
                                          <p:spTgt spid="283651">
                                            <p:txEl>
                                              <p:charRg st="25" end="29"/>
                                            </p:txEl>
                                          </p:spTgt>
                                        </p:tgtEl>
                                        <p:attrNameLst>
                                          <p:attrName>ppt_y</p:attrName>
                                        </p:attrNameLst>
                                      </p:cBhvr>
                                      <p:tavLst>
                                        <p:tav tm="0">
                                          <p:val>
                                            <p:strVal val="#ppt_y"/>
                                          </p:val>
                                        </p:tav>
                                        <p:tav tm="100000">
                                          <p:val>
                                            <p:strVal val="#ppt_y"/>
                                          </p:val>
                                        </p:tav>
                                      </p:tavLst>
                                    </p:anim>
                                    <p:animEffect transition="in" filter="fade">
                                      <p:cBhvr>
                                        <p:cTn id="48" dur="500"/>
                                        <p:tgtEl>
                                          <p:spTgt spid="283651">
                                            <p:txEl>
                                              <p:charRg st="25" end="2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xit" presetSubtype="0" fill="hold" grpId="1" nodeType="clickEffect">
                                  <p:stCondLst>
                                    <p:cond delay="0"/>
                                  </p:stCondLst>
                                  <p:childTnLst>
                                    <p:anim calcmode="lin" valueType="num">
                                      <p:cBhvr>
                                        <p:cTn id="52" dur="2000" fill="hold"/>
                                        <p:tgtEl>
                                          <p:spTgt spid="283650"/>
                                        </p:tgtEl>
                                        <p:attrNameLst>
                                          <p:attrName>style.rotation</p:attrName>
                                        </p:attrNameLst>
                                      </p:cBhvr>
                                      <p:tavLst>
                                        <p:tav tm="0">
                                          <p:val>
                                            <p:fltVal val="0.000000"/>
                                          </p:val>
                                        </p:tav>
                                        <p:tav tm="100000">
                                          <p:val>
                                            <p:fltVal val="-90.000000"/>
                                          </p:val>
                                        </p:tav>
                                      </p:tavLst>
                                    </p:anim>
                                    <p:anim calcmode="lin" valueType="num">
                                      <p:cBhvr>
                                        <p:cTn id="53" dur="2000" fill="hold"/>
                                        <p:tgtEl>
                                          <p:spTgt spid="283650"/>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283650"/>
                                        </p:tgtEl>
                                        <p:attrNameLst>
                                          <p:attrName>ppt_h</p:attrName>
                                        </p:attrNameLst>
                                      </p:cBhvr>
                                      <p:tavLst>
                                        <p:tav tm="0">
                                          <p:val>
                                            <p:strVal val="ppt_h"/>
                                          </p:val>
                                        </p:tav>
                                        <p:tav tm="100000">
                                          <p:val>
                                            <p:strVal val="ppt_h"/>
                                          </p:val>
                                        </p:tav>
                                      </p:tavLst>
                                    </p:anim>
                                    <p:anim calcmode="lin" valueType="num">
                                      <p:cBhvr>
                                        <p:cTn id="55" dur="2000" fill="hold"/>
                                        <p:tgtEl>
                                          <p:spTgt spid="283650"/>
                                        </p:tgtEl>
                                        <p:attrNameLst>
                                          <p:attrName>ppt_x</p:attrName>
                                        </p:attrNameLst>
                                      </p:cBhvr>
                                      <p:tavLst>
                                        <p:tav tm="0">
                                          <p:val>
                                            <p:strVal val="ppt_x"/>
                                          </p:val>
                                        </p:tav>
                                        <p:tav tm="100000">
                                          <p:val>
                                            <p:strVal val="ppt_x+.4"/>
                                          </p:val>
                                        </p:tav>
                                      </p:tavLst>
                                    </p:anim>
                                    <p:anim calcmode="lin" valueType="num">
                                      <p:cBhvr>
                                        <p:cTn id="56" dur="2000" fill="hold"/>
                                        <p:tgtEl>
                                          <p:spTgt spid="283650"/>
                                        </p:tgtEl>
                                        <p:attrNameLst>
                                          <p:attrName>ppt_y</p:attrName>
                                        </p:attrNameLst>
                                      </p:cBhvr>
                                      <p:tavLst>
                                        <p:tav tm="0">
                                          <p:val>
                                            <p:strVal val="ppt_y"/>
                                          </p:val>
                                        </p:tav>
                                        <p:tav tm="50000">
                                          <p:val>
                                            <p:strVal val="ppt_y+.1"/>
                                          </p:val>
                                        </p:tav>
                                        <p:tav tm="100000">
                                          <p:val>
                                            <p:strVal val="ppt_y-.2"/>
                                          </p:val>
                                        </p:tav>
                                      </p:tavLst>
                                    </p:anim>
                                    <p:set>
                                      <p:cBhvr>
                                        <p:cTn id="57" dur="indefinite" fill="hold">
                                          <p:stCondLst>
                                            <p:cond delay="1996"/>
                                          </p:stCondLst>
                                        </p:cTn>
                                        <p:tgtEl>
                                          <p:spTgt spid="283650"/>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283651">
                                            <p:txEl>
                                              <p:charRg st="0" end="13"/>
                                            </p:txEl>
                                          </p:spTgt>
                                        </p:tgtEl>
                                      </p:cBhvr>
                                    </p:animEffect>
                                    <p:set>
                                      <p:cBhvr>
                                        <p:cTn id="60" dur="indefinite" fill="hold">
                                          <p:stCondLst>
                                            <p:cond delay="497"/>
                                          </p:stCondLst>
                                        </p:cTn>
                                        <p:tgtEl>
                                          <p:spTgt spid="283651">
                                            <p:txEl>
                                              <p:charRg st="0" end="13"/>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283651">
                                            <p:txEl>
                                              <p:charRg st="13" end="17"/>
                                            </p:txEl>
                                          </p:spTgt>
                                        </p:tgtEl>
                                      </p:cBhvr>
                                    </p:animEffect>
                                    <p:set>
                                      <p:cBhvr>
                                        <p:cTn id="63" dur="indefinite" fill="hold">
                                          <p:stCondLst>
                                            <p:cond delay="497"/>
                                          </p:stCondLst>
                                        </p:cTn>
                                        <p:tgtEl>
                                          <p:spTgt spid="283651">
                                            <p:txEl>
                                              <p:charRg st="13" end="17"/>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283651">
                                            <p:txEl>
                                              <p:charRg st="17" end="21"/>
                                            </p:txEl>
                                          </p:spTgt>
                                        </p:tgtEl>
                                      </p:cBhvr>
                                    </p:animEffect>
                                    <p:set>
                                      <p:cBhvr>
                                        <p:cTn id="66" dur="indefinite" fill="hold">
                                          <p:stCondLst>
                                            <p:cond delay="497"/>
                                          </p:stCondLst>
                                        </p:cTn>
                                        <p:tgtEl>
                                          <p:spTgt spid="283651">
                                            <p:txEl>
                                              <p:charRg st="17" end="21"/>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283651">
                                            <p:txEl>
                                              <p:charRg st="21" end="25"/>
                                            </p:txEl>
                                          </p:spTgt>
                                        </p:tgtEl>
                                      </p:cBhvr>
                                    </p:animEffect>
                                    <p:set>
                                      <p:cBhvr>
                                        <p:cTn id="69" dur="indefinite" fill="hold">
                                          <p:stCondLst>
                                            <p:cond delay="497"/>
                                          </p:stCondLst>
                                        </p:cTn>
                                        <p:tgtEl>
                                          <p:spTgt spid="283651">
                                            <p:txEl>
                                              <p:charRg st="21" end="25"/>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283651">
                                            <p:txEl>
                                              <p:charRg st="25" end="29"/>
                                            </p:txEl>
                                          </p:spTgt>
                                        </p:tgtEl>
                                      </p:cBhvr>
                                    </p:animEffect>
                                    <p:set>
                                      <p:cBhvr>
                                        <p:cTn id="72" dur="indefinite" fill="hold">
                                          <p:stCondLst>
                                            <p:cond delay="497"/>
                                          </p:stCondLst>
                                        </p:cTn>
                                        <p:tgtEl>
                                          <p:spTgt spid="283651">
                                            <p:txEl>
                                              <p:charRg st="25" end="2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P spid="283650" grpId="1"/>
      <p:bldP spid="283651" grpId="0" build="p">
        <p:tmplLst>
          <p:tmpl lvl="1">
            <p:tnLst>
              <p:par>
                <p:cTn presetID="54" presetClass="entr" presetSubtype="0" accel="100000" fill="hold" nodeType="clickEffect">
                  <p:stCondLst>
                    <p:cond delay="0"/>
                  </p:stCondLst>
                  <p:childTnLst>
                    <p:set>
                      <p:cBhvr>
                        <p:cTn dur="indefinite" fill="hold">
                          <p:stCondLst>
                            <p:cond delay="0"/>
                          </p:stCondLst>
                        </p:cTn>
                        <p:tgtEl>
                          <p:spTgt spid="283651"/>
                        </p:tgtEl>
                        <p:attrNameLst>
                          <p:attrName>style.visibility</p:attrName>
                        </p:attrNameLst>
                      </p:cBhvr>
                      <p:to>
                        <p:strVal val="visible"/>
                      </p:to>
                    </p:set>
                    <p:anim calcmode="lin" valueType="num">
                      <p:cBhvr>
                        <p:cTn dur="500" fill="hold"/>
                        <p:tgtEl>
                          <p:spTgt spid="283651"/>
                        </p:tgtEl>
                        <p:attrNameLst>
                          <p:attrName>ppt_w</p:attrName>
                        </p:attrNameLst>
                      </p:cBhvr>
                      <p:tavLst>
                        <p:tav tm="0">
                          <p:val>
                            <p:strVal val="#ppt_w*0.05"/>
                          </p:val>
                        </p:tav>
                        <p:tav tm="100000">
                          <p:val>
                            <p:strVal val="#ppt_w"/>
                          </p:val>
                        </p:tav>
                      </p:tavLst>
                    </p:anim>
                    <p:anim calcmode="lin" valueType="num">
                      <p:cBhvr>
                        <p:cTn dur="500" fill="hold"/>
                        <p:tgtEl>
                          <p:spTgt spid="283651"/>
                        </p:tgtEl>
                        <p:attrNameLst>
                          <p:attrName>ppt_h</p:attrName>
                        </p:attrNameLst>
                      </p:cBhvr>
                      <p:tavLst>
                        <p:tav tm="0">
                          <p:val>
                            <p:strVal val="#ppt_h"/>
                          </p:val>
                        </p:tav>
                        <p:tav tm="100000">
                          <p:val>
                            <p:strVal val="#ppt_h"/>
                          </p:val>
                        </p:tav>
                      </p:tavLst>
                    </p:anim>
                    <p:anim calcmode="lin" valueType="num">
                      <p:cBhvr>
                        <p:cTn dur="500" fill="hold"/>
                        <p:tgtEl>
                          <p:spTgt spid="283651"/>
                        </p:tgtEl>
                        <p:attrNameLst>
                          <p:attrName>ppt_x</p:attrName>
                        </p:attrNameLst>
                      </p:cBhvr>
                      <p:tavLst>
                        <p:tav tm="0">
                          <p:val>
                            <p:strVal val="#ppt_x-.2"/>
                          </p:val>
                        </p:tav>
                        <p:tav tm="100000">
                          <p:val>
                            <p:strVal val="#ppt_x"/>
                          </p:val>
                        </p:tav>
                      </p:tavLst>
                    </p:anim>
                    <p:anim calcmode="lin" valueType="num">
                      <p:cBhvr>
                        <p:cTn dur="500" fill="hold"/>
                        <p:tgtEl>
                          <p:spTgt spid="283651"/>
                        </p:tgtEl>
                        <p:attrNameLst>
                          <p:attrName>ppt_y</p:attrName>
                        </p:attrNameLst>
                      </p:cBhvr>
                      <p:tavLst>
                        <p:tav tm="0">
                          <p:val>
                            <p:strVal val="#ppt_y"/>
                          </p:val>
                        </p:tav>
                        <p:tav tm="100000">
                          <p:val>
                            <p:strVal val="#ppt_y"/>
                          </p:val>
                        </p:tav>
                      </p:tavLst>
                    </p:anim>
                    <p:animEffect transition="in" filter="fade">
                      <p:cBhvr>
                        <p:cTn dur="500"/>
                        <p:tgtEl>
                          <p:spTgt spid="283651"/>
                        </p:tgtEl>
                      </p:cBhvr>
                    </p:animEffect>
                  </p:childTnLst>
                </p:cTn>
              </p:par>
            </p:tnLst>
          </p:tmpl>
          <p:tmpl lvl="2">
            <p:tnLst>
              <p:par>
                <p:cTn presetID="54" presetClass="entr" presetSubtype="0" accel="100000" fill="hold" nodeType="withEffect">
                  <p:stCondLst>
                    <p:cond delay="0"/>
                  </p:stCondLst>
                  <p:childTnLst>
                    <p:set>
                      <p:cBhvr>
                        <p:cTn dur="indefinite" fill="hold">
                          <p:stCondLst>
                            <p:cond delay="0"/>
                          </p:stCondLst>
                        </p:cTn>
                        <p:tgtEl>
                          <p:spTgt spid="283651"/>
                        </p:tgtEl>
                        <p:attrNameLst>
                          <p:attrName>style.visibility</p:attrName>
                        </p:attrNameLst>
                      </p:cBhvr>
                      <p:to>
                        <p:strVal val="visible"/>
                      </p:to>
                    </p:set>
                    <p:anim calcmode="lin" valueType="num">
                      <p:cBhvr>
                        <p:cTn dur="500" fill="hold"/>
                        <p:tgtEl>
                          <p:spTgt spid="283651"/>
                        </p:tgtEl>
                        <p:attrNameLst>
                          <p:attrName>ppt_w</p:attrName>
                        </p:attrNameLst>
                      </p:cBhvr>
                      <p:tavLst>
                        <p:tav tm="0">
                          <p:val>
                            <p:strVal val="#ppt_w*0.05"/>
                          </p:val>
                        </p:tav>
                        <p:tav tm="100000">
                          <p:val>
                            <p:strVal val="#ppt_w"/>
                          </p:val>
                        </p:tav>
                      </p:tavLst>
                    </p:anim>
                    <p:anim calcmode="lin" valueType="num">
                      <p:cBhvr>
                        <p:cTn dur="500" fill="hold"/>
                        <p:tgtEl>
                          <p:spTgt spid="283651"/>
                        </p:tgtEl>
                        <p:attrNameLst>
                          <p:attrName>ppt_h</p:attrName>
                        </p:attrNameLst>
                      </p:cBhvr>
                      <p:tavLst>
                        <p:tav tm="0">
                          <p:val>
                            <p:strVal val="#ppt_h"/>
                          </p:val>
                        </p:tav>
                        <p:tav tm="100000">
                          <p:val>
                            <p:strVal val="#ppt_h"/>
                          </p:val>
                        </p:tav>
                      </p:tavLst>
                    </p:anim>
                    <p:anim calcmode="lin" valueType="num">
                      <p:cBhvr>
                        <p:cTn dur="500" fill="hold"/>
                        <p:tgtEl>
                          <p:spTgt spid="283651"/>
                        </p:tgtEl>
                        <p:attrNameLst>
                          <p:attrName>ppt_x</p:attrName>
                        </p:attrNameLst>
                      </p:cBhvr>
                      <p:tavLst>
                        <p:tav tm="0">
                          <p:val>
                            <p:strVal val="#ppt_x-.2"/>
                          </p:val>
                        </p:tav>
                        <p:tav tm="100000">
                          <p:val>
                            <p:strVal val="#ppt_x"/>
                          </p:val>
                        </p:tav>
                      </p:tavLst>
                    </p:anim>
                    <p:anim calcmode="lin" valueType="num">
                      <p:cBhvr>
                        <p:cTn dur="500" fill="hold"/>
                        <p:tgtEl>
                          <p:spTgt spid="283651"/>
                        </p:tgtEl>
                        <p:attrNameLst>
                          <p:attrName>ppt_y</p:attrName>
                        </p:attrNameLst>
                      </p:cBhvr>
                      <p:tavLst>
                        <p:tav tm="0">
                          <p:val>
                            <p:strVal val="#ppt_y"/>
                          </p:val>
                        </p:tav>
                        <p:tav tm="100000">
                          <p:val>
                            <p:strVal val="#ppt_y"/>
                          </p:val>
                        </p:tav>
                      </p:tavLst>
                    </p:anim>
                    <p:animEffect transition="in" filter="fade">
                      <p:cBhvr>
                        <p:cTn dur="500"/>
                        <p:tgtEl>
                          <p:spTgt spid="283651"/>
                        </p:tgtEl>
                      </p:cBhvr>
                    </p:animEffect>
                  </p:childTnLst>
                </p:cTn>
              </p:par>
            </p:tnLst>
          </p:tmpl>
          <p:tmpl lvl="3">
            <p:tnLst>
              <p:par>
                <p:cTn presetID="54" presetClass="entr" presetSubtype="0" accel="100000" fill="hold" nodeType="withEffect">
                  <p:stCondLst>
                    <p:cond delay="0"/>
                  </p:stCondLst>
                  <p:childTnLst>
                    <p:set>
                      <p:cBhvr>
                        <p:cTn dur="indefinite" fill="hold">
                          <p:stCondLst>
                            <p:cond delay="0"/>
                          </p:stCondLst>
                        </p:cTn>
                        <p:tgtEl>
                          <p:spTgt spid="283651"/>
                        </p:tgtEl>
                        <p:attrNameLst>
                          <p:attrName>style.visibility</p:attrName>
                        </p:attrNameLst>
                      </p:cBhvr>
                      <p:to>
                        <p:strVal val="visible"/>
                      </p:to>
                    </p:set>
                    <p:anim calcmode="lin" valueType="num">
                      <p:cBhvr>
                        <p:cTn dur="500" fill="hold"/>
                        <p:tgtEl>
                          <p:spTgt spid="283651"/>
                        </p:tgtEl>
                        <p:attrNameLst>
                          <p:attrName>ppt_w</p:attrName>
                        </p:attrNameLst>
                      </p:cBhvr>
                      <p:tavLst>
                        <p:tav tm="0">
                          <p:val>
                            <p:strVal val="#ppt_w*0.05"/>
                          </p:val>
                        </p:tav>
                        <p:tav tm="100000">
                          <p:val>
                            <p:strVal val="#ppt_w"/>
                          </p:val>
                        </p:tav>
                      </p:tavLst>
                    </p:anim>
                    <p:anim calcmode="lin" valueType="num">
                      <p:cBhvr>
                        <p:cTn dur="500" fill="hold"/>
                        <p:tgtEl>
                          <p:spTgt spid="283651"/>
                        </p:tgtEl>
                        <p:attrNameLst>
                          <p:attrName>ppt_h</p:attrName>
                        </p:attrNameLst>
                      </p:cBhvr>
                      <p:tavLst>
                        <p:tav tm="0">
                          <p:val>
                            <p:strVal val="#ppt_h"/>
                          </p:val>
                        </p:tav>
                        <p:tav tm="100000">
                          <p:val>
                            <p:strVal val="#ppt_h"/>
                          </p:val>
                        </p:tav>
                      </p:tavLst>
                    </p:anim>
                    <p:anim calcmode="lin" valueType="num">
                      <p:cBhvr>
                        <p:cTn dur="500" fill="hold"/>
                        <p:tgtEl>
                          <p:spTgt spid="283651"/>
                        </p:tgtEl>
                        <p:attrNameLst>
                          <p:attrName>ppt_x</p:attrName>
                        </p:attrNameLst>
                      </p:cBhvr>
                      <p:tavLst>
                        <p:tav tm="0">
                          <p:val>
                            <p:strVal val="#ppt_x-.2"/>
                          </p:val>
                        </p:tav>
                        <p:tav tm="100000">
                          <p:val>
                            <p:strVal val="#ppt_x"/>
                          </p:val>
                        </p:tav>
                      </p:tavLst>
                    </p:anim>
                    <p:anim calcmode="lin" valueType="num">
                      <p:cBhvr>
                        <p:cTn dur="500" fill="hold"/>
                        <p:tgtEl>
                          <p:spTgt spid="283651"/>
                        </p:tgtEl>
                        <p:attrNameLst>
                          <p:attrName>ppt_y</p:attrName>
                        </p:attrNameLst>
                      </p:cBhvr>
                      <p:tavLst>
                        <p:tav tm="0">
                          <p:val>
                            <p:strVal val="#ppt_y"/>
                          </p:val>
                        </p:tav>
                        <p:tav tm="100000">
                          <p:val>
                            <p:strVal val="#ppt_y"/>
                          </p:val>
                        </p:tav>
                      </p:tavLst>
                    </p:anim>
                    <p:animEffect transition="in" filter="fade">
                      <p:cBhvr>
                        <p:cTn dur="500"/>
                        <p:tgtEl>
                          <p:spTgt spid="283651"/>
                        </p:tgtEl>
                      </p:cBhvr>
                    </p:animEffect>
                  </p:childTnLst>
                </p:cTn>
              </p:par>
            </p:tnLst>
          </p:tmpl>
          <p:tmpl lvl="4">
            <p:tnLst>
              <p:par>
                <p:cTn presetID="54" presetClass="entr" presetSubtype="0" accel="100000" fill="hold" nodeType="withEffect">
                  <p:stCondLst>
                    <p:cond delay="0"/>
                  </p:stCondLst>
                  <p:childTnLst>
                    <p:set>
                      <p:cBhvr>
                        <p:cTn dur="indefinite" fill="hold">
                          <p:stCondLst>
                            <p:cond delay="0"/>
                          </p:stCondLst>
                        </p:cTn>
                        <p:tgtEl>
                          <p:spTgt spid="283651"/>
                        </p:tgtEl>
                        <p:attrNameLst>
                          <p:attrName>style.visibility</p:attrName>
                        </p:attrNameLst>
                      </p:cBhvr>
                      <p:to>
                        <p:strVal val="visible"/>
                      </p:to>
                    </p:set>
                    <p:anim calcmode="lin" valueType="num">
                      <p:cBhvr>
                        <p:cTn dur="500" fill="hold"/>
                        <p:tgtEl>
                          <p:spTgt spid="283651"/>
                        </p:tgtEl>
                        <p:attrNameLst>
                          <p:attrName>ppt_w</p:attrName>
                        </p:attrNameLst>
                      </p:cBhvr>
                      <p:tavLst>
                        <p:tav tm="0">
                          <p:val>
                            <p:strVal val="#ppt_w*0.05"/>
                          </p:val>
                        </p:tav>
                        <p:tav tm="100000">
                          <p:val>
                            <p:strVal val="#ppt_w"/>
                          </p:val>
                        </p:tav>
                      </p:tavLst>
                    </p:anim>
                    <p:anim calcmode="lin" valueType="num">
                      <p:cBhvr>
                        <p:cTn dur="500" fill="hold"/>
                        <p:tgtEl>
                          <p:spTgt spid="283651"/>
                        </p:tgtEl>
                        <p:attrNameLst>
                          <p:attrName>ppt_h</p:attrName>
                        </p:attrNameLst>
                      </p:cBhvr>
                      <p:tavLst>
                        <p:tav tm="0">
                          <p:val>
                            <p:strVal val="#ppt_h"/>
                          </p:val>
                        </p:tav>
                        <p:tav tm="100000">
                          <p:val>
                            <p:strVal val="#ppt_h"/>
                          </p:val>
                        </p:tav>
                      </p:tavLst>
                    </p:anim>
                    <p:anim calcmode="lin" valueType="num">
                      <p:cBhvr>
                        <p:cTn dur="500" fill="hold"/>
                        <p:tgtEl>
                          <p:spTgt spid="283651"/>
                        </p:tgtEl>
                        <p:attrNameLst>
                          <p:attrName>ppt_x</p:attrName>
                        </p:attrNameLst>
                      </p:cBhvr>
                      <p:tavLst>
                        <p:tav tm="0">
                          <p:val>
                            <p:strVal val="#ppt_x-.2"/>
                          </p:val>
                        </p:tav>
                        <p:tav tm="100000">
                          <p:val>
                            <p:strVal val="#ppt_x"/>
                          </p:val>
                        </p:tav>
                      </p:tavLst>
                    </p:anim>
                    <p:anim calcmode="lin" valueType="num">
                      <p:cBhvr>
                        <p:cTn dur="500" fill="hold"/>
                        <p:tgtEl>
                          <p:spTgt spid="283651"/>
                        </p:tgtEl>
                        <p:attrNameLst>
                          <p:attrName>ppt_y</p:attrName>
                        </p:attrNameLst>
                      </p:cBhvr>
                      <p:tavLst>
                        <p:tav tm="0">
                          <p:val>
                            <p:strVal val="#ppt_y"/>
                          </p:val>
                        </p:tav>
                        <p:tav tm="100000">
                          <p:val>
                            <p:strVal val="#ppt_y"/>
                          </p:val>
                        </p:tav>
                      </p:tavLst>
                    </p:anim>
                    <p:animEffect transition="in" filter="fade">
                      <p:cBhvr>
                        <p:cTn dur="500"/>
                        <p:tgtEl>
                          <p:spTgt spid="283651"/>
                        </p:tgtEl>
                      </p:cBhvr>
                    </p:animEffect>
                  </p:childTnLst>
                </p:cTn>
              </p:par>
            </p:tnLst>
          </p:tmpl>
          <p:tmpl lvl="5">
            <p:tnLst>
              <p:par>
                <p:cTn presetID="54" presetClass="entr" presetSubtype="0" accel="100000" fill="hold" nodeType="withEffect">
                  <p:stCondLst>
                    <p:cond delay="0"/>
                  </p:stCondLst>
                  <p:childTnLst>
                    <p:set>
                      <p:cBhvr>
                        <p:cTn dur="indefinite" fill="hold">
                          <p:stCondLst>
                            <p:cond delay="0"/>
                          </p:stCondLst>
                        </p:cTn>
                        <p:tgtEl>
                          <p:spTgt spid="283651"/>
                        </p:tgtEl>
                        <p:attrNameLst>
                          <p:attrName>style.visibility</p:attrName>
                        </p:attrNameLst>
                      </p:cBhvr>
                      <p:to>
                        <p:strVal val="visible"/>
                      </p:to>
                    </p:set>
                    <p:anim calcmode="lin" valueType="num">
                      <p:cBhvr>
                        <p:cTn dur="500" fill="hold"/>
                        <p:tgtEl>
                          <p:spTgt spid="283651"/>
                        </p:tgtEl>
                        <p:attrNameLst>
                          <p:attrName>ppt_w</p:attrName>
                        </p:attrNameLst>
                      </p:cBhvr>
                      <p:tavLst>
                        <p:tav tm="0">
                          <p:val>
                            <p:strVal val="#ppt_w*0.05"/>
                          </p:val>
                        </p:tav>
                        <p:tav tm="100000">
                          <p:val>
                            <p:strVal val="#ppt_w"/>
                          </p:val>
                        </p:tav>
                      </p:tavLst>
                    </p:anim>
                    <p:anim calcmode="lin" valueType="num">
                      <p:cBhvr>
                        <p:cTn dur="500" fill="hold"/>
                        <p:tgtEl>
                          <p:spTgt spid="283651"/>
                        </p:tgtEl>
                        <p:attrNameLst>
                          <p:attrName>ppt_h</p:attrName>
                        </p:attrNameLst>
                      </p:cBhvr>
                      <p:tavLst>
                        <p:tav tm="0">
                          <p:val>
                            <p:strVal val="#ppt_h"/>
                          </p:val>
                        </p:tav>
                        <p:tav tm="100000">
                          <p:val>
                            <p:strVal val="#ppt_h"/>
                          </p:val>
                        </p:tav>
                      </p:tavLst>
                    </p:anim>
                    <p:anim calcmode="lin" valueType="num">
                      <p:cBhvr>
                        <p:cTn dur="500" fill="hold"/>
                        <p:tgtEl>
                          <p:spTgt spid="283651"/>
                        </p:tgtEl>
                        <p:attrNameLst>
                          <p:attrName>ppt_x</p:attrName>
                        </p:attrNameLst>
                      </p:cBhvr>
                      <p:tavLst>
                        <p:tav tm="0">
                          <p:val>
                            <p:strVal val="#ppt_x-.2"/>
                          </p:val>
                        </p:tav>
                        <p:tav tm="100000">
                          <p:val>
                            <p:strVal val="#ppt_x"/>
                          </p:val>
                        </p:tav>
                      </p:tavLst>
                    </p:anim>
                    <p:anim calcmode="lin" valueType="num">
                      <p:cBhvr>
                        <p:cTn dur="500" fill="hold"/>
                        <p:tgtEl>
                          <p:spTgt spid="283651"/>
                        </p:tgtEl>
                        <p:attrNameLst>
                          <p:attrName>ppt_y</p:attrName>
                        </p:attrNameLst>
                      </p:cBhvr>
                      <p:tavLst>
                        <p:tav tm="0">
                          <p:val>
                            <p:strVal val="#ppt_y"/>
                          </p:val>
                        </p:tav>
                        <p:tav tm="100000">
                          <p:val>
                            <p:strVal val="#ppt_y"/>
                          </p:val>
                        </p:tav>
                      </p:tavLst>
                    </p:anim>
                    <p:animEffect transition="in" filter="fade">
                      <p:cBhvr>
                        <p:cTn dur="500"/>
                        <p:tgtEl>
                          <p:spTgt spid="283651"/>
                        </p:tgtEl>
                      </p:cBhvr>
                    </p:animEffect>
                  </p:childTnLst>
                </p:cTn>
              </p:par>
            </p:tnLst>
          </p:tmpl>
        </p:tmplLst>
      </p:bldP>
      <p:bldP spid="283651" grpId="1" build="allAtOnce">
        <p:tmplLst>
          <p:tmpl lvl="1">
            <p:tnLst>
              <p:par>
                <p:cTn presetID="22" presetClass="exit" presetSubtype="8" fill="hold" nodeType="withEffect">
                  <p:stCondLst>
                    <p:cond delay="0"/>
                  </p:stCondLst>
                  <p:childTnLst>
                    <p:animEffect transition="out" filter="wipe(left)">
                      <p:cBhvr>
                        <p:cTn dur="500"/>
                        <p:tgtEl>
                          <p:spTgt spid="283651"/>
                        </p:tgtEl>
                      </p:cBhvr>
                    </p:animEffect>
                    <p:set>
                      <p:cBhvr>
                        <p:cTn dur="indefinite" fill="hold">
                          <p:stCondLst>
                            <p:cond delay="497"/>
                          </p:stCondLst>
                        </p:cTn>
                        <p:tgtEl>
                          <p:spTgt spid="283651"/>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283651"/>
                        </p:tgtEl>
                      </p:cBhvr>
                    </p:animEffect>
                    <p:set>
                      <p:cBhvr>
                        <p:cTn dur="indefinite" fill="hold">
                          <p:stCondLst>
                            <p:cond delay="497"/>
                          </p:stCondLst>
                        </p:cTn>
                        <p:tgtEl>
                          <p:spTgt spid="283651"/>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283651"/>
                        </p:tgtEl>
                      </p:cBhvr>
                    </p:animEffect>
                    <p:set>
                      <p:cBhvr>
                        <p:cTn dur="indefinite" fill="hold">
                          <p:stCondLst>
                            <p:cond delay="497"/>
                          </p:stCondLst>
                        </p:cTn>
                        <p:tgtEl>
                          <p:spTgt spid="283651"/>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283651"/>
                        </p:tgtEl>
                      </p:cBhvr>
                    </p:animEffect>
                    <p:set>
                      <p:cBhvr>
                        <p:cTn dur="indefinite" fill="hold">
                          <p:stCondLst>
                            <p:cond delay="497"/>
                          </p:stCondLst>
                        </p:cTn>
                        <p:tgtEl>
                          <p:spTgt spid="283651"/>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283651"/>
                        </p:tgtEl>
                      </p:cBhvr>
                    </p:animEffect>
                    <p:set>
                      <p:cBhvr>
                        <p:cTn dur="indefinite" fill="hold">
                          <p:stCondLst>
                            <p:cond delay="497"/>
                          </p:stCondLst>
                        </p:cTn>
                        <p:tgtEl>
                          <p:spTgt spid="283651"/>
                        </p:tgtEl>
                        <p:attrNameLst>
                          <p:attrName>style.visibility</p:attrName>
                        </p:attrNameLst>
                      </p:cBhvr>
                      <p:to>
                        <p:strVal val="hidden"/>
                      </p:to>
                    </p:set>
                  </p:childTnLst>
                </p:cTn>
              </p:par>
            </p:tnLst>
          </p:tmpl>
        </p:tmplLst>
      </p:bldP>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8.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2.png"/><Relationship Id="rId1" Type="http://schemas.openxmlformats.org/officeDocument/2006/relationships/image" Target="../media/image2.jpe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3.pn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54.png"/></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0.png"/></Relationships>
</file>

<file path=ppt/slides/_rels/slide12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55.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14.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20.png"/><Relationship Id="rId1"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24.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0.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2.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3.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4.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5.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6.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7.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8.pn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40.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42.png"/><Relationship Id="rId1" Type="http://schemas.openxmlformats.org/officeDocument/2006/relationships/image" Target="../media/image41.jpe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7.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1.wav"/></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94.xml.rels><?xml version="1.0" encoding="UTF-8" standalone="yes"?>
<Relationships xmlns="http://schemas.openxmlformats.org/package/2006/relationships"><Relationship Id="rId9" Type="http://schemas.openxmlformats.org/officeDocument/2006/relationships/image" Target="../media/image50.jpeg"/><Relationship Id="rId8" Type="http://schemas.openxmlformats.org/officeDocument/2006/relationships/hyperlink" Target="http://www.northsafety.com/usa/en/bs_product.html?GID=4186" TargetMode="External"/><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png"/><Relationship Id="rId11" Type="http://schemas.openxmlformats.org/officeDocument/2006/relationships/slideLayout" Target="../slideLayouts/slideLayout2.xml"/><Relationship Id="rId10" Type="http://schemas.openxmlformats.org/officeDocument/2006/relationships/audio" Target="../media/audio1.wav"/><Relationship Id="rId1" Type="http://schemas.openxmlformats.org/officeDocument/2006/relationships/image" Target="../media/image43.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1.pn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1"/>
          <p:cNvSpPr txBox="1"/>
          <p:nvPr/>
        </p:nvSpPr>
        <p:spPr>
          <a:xfrm>
            <a:off x="304483" y="914400"/>
            <a:ext cx="8555037" cy="4523105"/>
          </a:xfrm>
          <a:prstGeom prst="rect">
            <a:avLst/>
          </a:prstGeom>
          <a:noFill/>
          <a:ln w="9525">
            <a:noFill/>
          </a:ln>
        </p:spPr>
        <p:txBody>
          <a:bodyPr anchor="t" anchorCtr="0">
            <a:spAutoFit/>
          </a:bodyPr>
          <a:p>
            <a:pPr algn="ctr"/>
            <a:r>
              <a:rPr lang="en-US" altLang="zh-CN" dirty="0">
                <a:latin typeface="Arial" panose="020B0604020202020204" pitchFamily="34" charset="0"/>
                <a:ea typeface="宋体" panose="02010600030101010101" pitchFamily="2" charset="-122"/>
              </a:rPr>
              <a:t>              </a:t>
            </a:r>
            <a:endParaRPr lang="en-US" altLang="zh-CN" dirty="0">
              <a:latin typeface="Arial" panose="020B0604020202020204" pitchFamily="34" charset="0"/>
              <a:ea typeface="宋体" panose="02010600030101010101" pitchFamily="2" charset="-122"/>
            </a:endParaRPr>
          </a:p>
          <a:p>
            <a:pPr algn="ctr"/>
            <a:endParaRPr lang="en-US" altLang="zh-CN" sz="5400" dirty="0">
              <a:latin typeface="Arial" panose="020B0604020202020204" pitchFamily="34" charset="0"/>
              <a:ea typeface="宋体" panose="02010600030101010101" pitchFamily="2" charset="-122"/>
            </a:endParaRPr>
          </a:p>
          <a:p>
            <a:pPr algn="ctr"/>
            <a:r>
              <a:rPr lang="zh-CN" altLang="zh-CN" sz="5400" b="1" dirty="0">
                <a:latin typeface="Arial" panose="020B0604020202020204" pitchFamily="34" charset="0"/>
                <a:ea typeface="宋体" panose="02010600030101010101" pitchFamily="2" charset="-122"/>
              </a:rPr>
              <a:t>职业病危害及防治</a:t>
            </a:r>
            <a:endParaRPr lang="zh-CN" altLang="zh-CN" sz="5400" b="1" dirty="0">
              <a:latin typeface="Arial" panose="020B0604020202020204" pitchFamily="34" charset="0"/>
              <a:ea typeface="宋体" panose="02010600030101010101" pitchFamily="2" charset="-122"/>
            </a:endParaRPr>
          </a:p>
          <a:p>
            <a:pPr algn="ctr"/>
            <a:r>
              <a:rPr lang="en-US" altLang="zh-CN" sz="5400" dirty="0">
                <a:latin typeface="Arial" panose="020B0604020202020204" pitchFamily="34" charset="0"/>
                <a:ea typeface="宋体" panose="02010600030101010101" pitchFamily="2" charset="-122"/>
              </a:rPr>
              <a:t>                </a:t>
            </a:r>
            <a:endParaRPr lang="en-US" altLang="zh-CN" sz="5400" dirty="0">
              <a:latin typeface="Arial" panose="020B0604020202020204" pitchFamily="34" charset="0"/>
              <a:ea typeface="宋体" panose="02010600030101010101" pitchFamily="2" charset="-122"/>
            </a:endParaRPr>
          </a:p>
          <a:p>
            <a:pPr algn="ctr"/>
            <a:endParaRPr lang="en-US" altLang="zh-CN" sz="5400" dirty="0">
              <a:latin typeface="Arial" panose="020B0604020202020204" pitchFamily="34" charset="0"/>
              <a:ea typeface="宋体" panose="02010600030101010101" pitchFamily="2" charset="-122"/>
            </a:endParaRPr>
          </a:p>
          <a:p>
            <a:pPr algn="ctr"/>
            <a:r>
              <a:rPr lang="en-US" altLang="zh-CN" sz="5400" b="1" dirty="0">
                <a:latin typeface="楷体_GB2312" pitchFamily="49" charset="-122"/>
                <a:ea typeface="楷体_GB2312" pitchFamily="49" charset="-122"/>
              </a:rPr>
              <a:t>2022</a:t>
            </a:r>
            <a:r>
              <a:rPr lang="zh-CN" altLang="en-US" sz="5400" b="1" dirty="0">
                <a:latin typeface="楷体_GB2312" pitchFamily="49" charset="-122"/>
                <a:ea typeface="楷体_GB2312" pitchFamily="49" charset="-122"/>
              </a:rPr>
              <a:t>年</a:t>
            </a:r>
            <a:r>
              <a:rPr lang="en-US" altLang="zh-CN" sz="5400" b="1" dirty="0">
                <a:latin typeface="楷体_GB2312" pitchFamily="49" charset="-122"/>
                <a:ea typeface="楷体_GB2312" pitchFamily="49" charset="-122"/>
              </a:rPr>
              <a:t>1</a:t>
            </a:r>
            <a:r>
              <a:rPr lang="zh-CN" altLang="en-US" sz="5400" b="1" dirty="0">
                <a:latin typeface="楷体_GB2312" pitchFamily="49" charset="-122"/>
                <a:ea typeface="楷体_GB2312" pitchFamily="49" charset="-122"/>
              </a:rPr>
              <a:t>月</a:t>
            </a:r>
            <a:endParaRPr lang="zh-CN" altLang="en-US" sz="5400" b="1" dirty="0">
              <a:latin typeface="楷体_GB2312" pitchFamily="49" charset="-122"/>
              <a:ea typeface="楷体_GB2312" pitchFamily="49" charset="-122"/>
            </a:endParaRPr>
          </a:p>
        </p:txBody>
      </p:sp>
    </p:spTree>
  </p:cSld>
  <p:clrMapOvr>
    <a:masterClrMapping/>
  </p:clrMapOvr>
  <p:transition>
    <p:split orient="vert"/>
    <p:sndAc>
      <p:stSnd>
        <p:snd r:embed="rId1" name="typ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
          <p:cNvPicPr>
            <a:picLocks noChangeAspect="1"/>
          </p:cNvPicPr>
          <p:nvPr/>
        </p:nvPicPr>
        <p:blipFill>
          <a:blip r:embed="rId1"/>
          <a:stretch>
            <a:fillRect/>
          </a:stretch>
        </p:blipFill>
        <p:spPr>
          <a:xfrm>
            <a:off x="0" y="-22225"/>
            <a:ext cx="9145588" cy="6905625"/>
          </a:xfrm>
          <a:prstGeom prst="rect">
            <a:avLst/>
          </a:prstGeom>
          <a:noFill/>
          <a:ln w="9525">
            <a:noFill/>
          </a:ln>
        </p:spPr>
      </p:pic>
    </p:spTree>
  </p:cSld>
  <p:clrMapOvr>
    <a:masterClrMapping/>
  </p:clrMapOvr>
  <p:transition>
    <p:split orient="vert"/>
    <p:sndAc>
      <p:stSnd>
        <p:snd r:embed="rId2" name="type.wav"/>
      </p:stSnd>
    </p:sndAc>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内容占位符 2"/>
          <p:cNvSpPr>
            <a:spLocks noGrp="1" noRot="1"/>
          </p:cNvSpPr>
          <p:nvPr>
            <p:ph idx="1"/>
          </p:nvPr>
        </p:nvSpPr>
        <p:spPr>
          <a:xfrm>
            <a:off x="0" y="76200"/>
            <a:ext cx="8540750" cy="3886200"/>
          </a:xfrm>
        </p:spPr>
        <p:txBody>
          <a:bodyPr wrap="square" lIns="91440" tIns="45720" rIns="91440" bIns="45720" anchor="t" anchorCtr="0"/>
          <a:p>
            <a:pPr marL="0" indent="0" eaLnBrk="1" hangingPunct="1">
              <a:buNone/>
            </a:pPr>
            <a:endParaRPr lang="zh-CN" altLang="en-US" sz="3600" b="1" dirty="0"/>
          </a:p>
          <a:p>
            <a:pPr marL="0" indent="0" eaLnBrk="1" hangingPunct="1">
              <a:buNone/>
            </a:pPr>
            <a:r>
              <a:rPr lang="zh-CN" altLang="en-US" sz="3600" b="1" dirty="0"/>
              <a:t>本案中，某鞋厂违反了我国法律关于职业病防治管理中的职业病危害项目申报制度、工作场所的基本要求、职业危害告知制度、职业卫生培训制度、健康监护制度、职业病报告制度以及职业危害事故的防范与调查处理制度等相关规定，造成了严重的后果，应该承担相应的法律责任。</a:t>
            </a:r>
            <a:endParaRPr lang="zh-CN" altLang="en-US" sz="3600" b="1" dirty="0"/>
          </a:p>
        </p:txBody>
      </p:sp>
    </p:spTree>
  </p:cSld>
  <p:clrMapOvr>
    <a:masterClrMapping/>
  </p:clrMapOvr>
  <p:transition>
    <p:split orient="vert"/>
    <p:sndAc>
      <p:stSnd>
        <p:snd r:embed="rId1" name="type.wav"/>
      </p:stSnd>
    </p:sndAc>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文本框 99"/>
          <p:cNvSpPr txBox="1"/>
          <p:nvPr/>
        </p:nvSpPr>
        <p:spPr>
          <a:xfrm>
            <a:off x="76200" y="152400"/>
            <a:ext cx="9107488" cy="5943600"/>
          </a:xfrm>
          <a:prstGeom prst="rect">
            <a:avLst/>
          </a:prstGeom>
          <a:noFill/>
          <a:ln w="9525">
            <a:noFill/>
          </a:ln>
        </p:spPr>
        <p:txBody>
          <a:bodyPr anchor="t" anchorCtr="0">
            <a:spAutoFit/>
          </a:bodyPr>
          <a:p>
            <a:r>
              <a:rPr lang="zh-CN" altLang="en-US" sz="3600" dirty="0">
                <a:solidFill>
                  <a:srgbClr val="FF0000"/>
                </a:solidFill>
                <a:latin typeface="宋体" panose="02010600030101010101" pitchFamily="2" charset="-122"/>
                <a:ea typeface="宋体" panose="02010600030101010101" pitchFamily="2" charset="-122"/>
              </a:rPr>
              <a:t>案例三不被承认的职业病</a:t>
            </a:r>
            <a:endParaRPr lang="zh-CN" altLang="en-US" sz="3600" dirty="0">
              <a:solidFill>
                <a:srgbClr val="FF0000"/>
              </a:solidFill>
              <a:latin typeface="宋体" panose="02010600030101010101" pitchFamily="2" charset="-122"/>
              <a:ea typeface="宋体" panose="02010600030101010101" pitchFamily="2" charset="-122"/>
            </a:endParaRPr>
          </a:p>
          <a:p>
            <a:endParaRPr lang="zh-CN" altLang="en-US" sz="3600" dirty="0">
              <a:solidFill>
                <a:srgbClr val="FF0000"/>
              </a:solidFill>
              <a:latin typeface="宋体" panose="02010600030101010101" pitchFamily="2" charset="-122"/>
              <a:ea typeface="宋体" panose="02010600030101010101" pitchFamily="2" charset="-122"/>
            </a:endParaRPr>
          </a:p>
          <a:p>
            <a:r>
              <a:rPr lang="zh-CN" altLang="en-US" sz="32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甲，女，40岁，某玻璃厂工人。是在加工好的玻璃上涂彤合剂)。1980年参加工作，初期没有什么不良反应，慢慢地，开始有不舒服的感觉，喘不过气，胸闷。但厂里说胶水是进口的，就是味道冲一点，对身体没有危害。甲看周围的同事都是这样，也没见谁有什么其他症状，也就没大在意。1986年4月的一天，甲昏倒在工作岗位上。经医生检查，甲的喉咙已经水肿，咽部阻塞，随时可能存生命危险，于是对甲施行了气管切开术。从此，甲的颈部就永远插上了一截塑料软管。甲晕倒后，厂里给工人发放了活性碳。并改造了通风设备。但坚持说使用的胶水无毒、无害。不承认甲是职业病，并拒绝承担相应的法律责任。</a:t>
            </a:r>
            <a:endParaRPr lang="zh-CN" altLang="en-US" sz="2800" dirty="0">
              <a:latin typeface="宋体" panose="02010600030101010101" pitchFamily="2" charset="-122"/>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文本框 99"/>
          <p:cNvSpPr txBox="1"/>
          <p:nvPr/>
        </p:nvSpPr>
        <p:spPr>
          <a:xfrm>
            <a:off x="15875" y="26988"/>
            <a:ext cx="9061450" cy="5791200"/>
          </a:xfrm>
          <a:prstGeom prst="rect">
            <a:avLst/>
          </a:prstGeom>
          <a:noFill/>
          <a:ln w="9525">
            <a:noFill/>
          </a:ln>
        </p:spPr>
        <p:txBody>
          <a:bodyPr anchor="t" anchorCtr="0">
            <a:spAutoFit/>
          </a:bodyPr>
          <a:p>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p>
            <a:endParaRPr lang="zh-CN" altLang="en-US" sz="3600" dirty="0">
              <a:latin typeface="宋体" panose="02010600030101010101" pitchFamily="2" charset="-122"/>
              <a:ea typeface="宋体" panose="02010600030101010101" pitchFamily="2" charset="-122"/>
            </a:endParaRPr>
          </a:p>
          <a:p>
            <a:r>
              <a:rPr lang="zh-CN" altLang="en-US" sz="3600" dirty="0">
                <a:latin typeface="宋体" panose="02010600030101010101" pitchFamily="2" charset="-122"/>
                <a:ea typeface="宋体" panose="02010600030101010101" pitchFamily="2" charset="-122"/>
              </a:rPr>
              <a:t>从本案来看，甲女士只是在工作场所接触到大量化学刺激性物品，在其他场合并未接触此类物品。如果玻璃厂不能提供足够证据否定本工厂职业病危害因素与甲女士临床表现之间的必然联系，在综合分析的基础上，就应当认定甲女士患职业病。</a:t>
            </a:r>
            <a:endParaRPr lang="zh-CN" altLang="en-US" sz="3600" dirty="0">
              <a:latin typeface="宋体" panose="02010600030101010101" pitchFamily="2" charset="-122"/>
              <a:ea typeface="宋体" panose="02010600030101010101" pitchFamily="2" charset="-122"/>
            </a:endParaRPr>
          </a:p>
          <a:p>
            <a:r>
              <a:rPr lang="zh-CN" altLang="en-US" sz="3600" dirty="0">
                <a:latin typeface="宋体" panose="02010600030101010101" pitchFamily="2" charset="-122"/>
                <a:ea typeface="宋体" panose="02010600030101010101" pitchFamily="2" charset="-122"/>
              </a:rPr>
              <a:t>    甲女士在获得职业病诊断后，可向劳动能力鉴定机构申请劳动能力鉴定，并根据鉴定结果确定相应的待遇</a:t>
            </a:r>
            <a:r>
              <a:rPr lang="zh-CN" altLang="en-US" sz="3200" dirty="0">
                <a:latin typeface="宋体" panose="02010600030101010101" pitchFamily="2" charset="-122"/>
                <a:ea typeface="宋体" panose="02010600030101010101" pitchFamily="2" charset="-122"/>
              </a:rPr>
              <a:t>。</a:t>
            </a:r>
            <a:endParaRPr lang="zh-CN" altLang="en-US" sz="3200" dirty="0">
              <a:latin typeface="宋体" panose="02010600030101010101" pitchFamily="2" charset="-122"/>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标题 571393"/>
          <p:cNvSpPr>
            <a:spLocks noGrp="1" noRot="1"/>
          </p:cNvSpPr>
          <p:nvPr>
            <p:ph type="title"/>
          </p:nvPr>
        </p:nvSpPr>
        <p:spPr>
          <a:xfrm>
            <a:off x="1371600" y="0"/>
            <a:ext cx="7772400" cy="1143000"/>
          </a:xfrm>
        </p:spPr>
        <p:txBody>
          <a:bodyPr wrap="square" lIns="91440" tIns="45720" rIns="91440" bIns="45720" anchor="ctr" anchorCtr="0"/>
          <a:p>
            <a:pPr eaLnBrk="1" hangingPunct="1"/>
            <a:r>
              <a:rPr lang="zh-CN" altLang="en-US" dirty="0"/>
              <a:t>     </a:t>
            </a:r>
            <a:endParaRPr lang="zh-CN" altLang="en-US" dirty="0"/>
          </a:p>
        </p:txBody>
      </p:sp>
      <p:sp>
        <p:nvSpPr>
          <p:cNvPr id="109570" name="文本占位符 571394"/>
          <p:cNvSpPr>
            <a:spLocks noGrp="1" noRot="1"/>
          </p:cNvSpPr>
          <p:nvPr>
            <p:ph idx="1"/>
          </p:nvPr>
        </p:nvSpPr>
        <p:spPr>
          <a:xfrm>
            <a:off x="-15875" y="104775"/>
            <a:ext cx="8855075" cy="6672263"/>
          </a:xfrm>
        </p:spPr>
        <p:txBody>
          <a:bodyPr wrap="square" lIns="91440" tIns="45720" rIns="91440" bIns="45720" anchor="t" anchorCtr="0"/>
          <a:p>
            <a:pPr eaLnBrk="1" hangingPunct="1">
              <a:lnSpc>
                <a:spcPct val="90000"/>
              </a:lnSpc>
              <a:spcBef>
                <a:spcPct val="50000"/>
              </a:spcBef>
              <a:buNone/>
            </a:pPr>
            <a:r>
              <a:rPr lang="zh-CN" altLang="en-US" sz="4000" b="1" dirty="0">
                <a:solidFill>
                  <a:srgbClr val="FF0000"/>
                </a:solidFill>
              </a:rPr>
              <a:t>案例四：通风不良导致集体中毒</a:t>
            </a:r>
            <a:r>
              <a:rPr lang="zh-CN" altLang="en-US" sz="4000" b="1" dirty="0">
                <a:solidFill>
                  <a:srgbClr val="0000FF"/>
                </a:solidFill>
              </a:rPr>
              <a:t>              </a:t>
            </a:r>
            <a:endParaRPr lang="zh-CN" altLang="en-US" sz="4000" b="1" dirty="0">
              <a:solidFill>
                <a:srgbClr val="0000FF"/>
              </a:solidFill>
            </a:endParaRPr>
          </a:p>
          <a:p>
            <a:pPr eaLnBrk="1" hangingPunct="1">
              <a:lnSpc>
                <a:spcPct val="90000"/>
              </a:lnSpc>
              <a:spcBef>
                <a:spcPct val="50000"/>
              </a:spcBef>
              <a:buNone/>
            </a:pPr>
            <a:r>
              <a:rPr lang="zh-CN" altLang="en-US" dirty="0"/>
              <a:t>2001年某电工公司在空调车间使用白电油导致36名女工慢性正己烷中毒：</a:t>
            </a:r>
            <a:endParaRPr lang="zh-CN" altLang="en-US" dirty="0"/>
          </a:p>
          <a:p>
            <a:pPr marL="457200" lvl="1" indent="0" eaLnBrk="1" hangingPunct="1">
              <a:lnSpc>
                <a:spcPct val="90000"/>
              </a:lnSpc>
              <a:spcBef>
                <a:spcPct val="50000"/>
              </a:spcBef>
              <a:buNone/>
            </a:pPr>
            <a:r>
              <a:rPr lang="zh-CN" altLang="en-US" sz="3200" dirty="0">
                <a:solidFill>
                  <a:srgbClr val="0000FF"/>
                </a:solidFill>
              </a:rPr>
              <a:t>教训：</a:t>
            </a:r>
            <a:r>
              <a:rPr lang="en-US" altLang="zh-CN" sz="3200" dirty="0"/>
              <a:t>1</a:t>
            </a:r>
            <a:r>
              <a:rPr lang="zh-CN" altLang="en-US" sz="3200" dirty="0"/>
              <a:t>、管理人员和作业工人对毒性物质缺乏认识； </a:t>
            </a:r>
            <a:endParaRPr lang="zh-CN" altLang="en-US" sz="3200" dirty="0"/>
          </a:p>
          <a:p>
            <a:pPr eaLnBrk="1" hangingPunct="1">
              <a:lnSpc>
                <a:spcPct val="90000"/>
              </a:lnSpc>
              <a:spcBef>
                <a:spcPct val="50000"/>
              </a:spcBef>
              <a:buNone/>
            </a:pPr>
            <a:r>
              <a:rPr lang="zh-CN" altLang="en-US" dirty="0"/>
              <a:t>              </a:t>
            </a:r>
            <a:r>
              <a:rPr lang="en-US" altLang="zh-CN" dirty="0"/>
              <a:t>2</a:t>
            </a:r>
            <a:r>
              <a:rPr lang="zh-CN" altLang="en-US" dirty="0"/>
              <a:t>、毒物浓度不超标也可致慢性中毒（空调环境通风不良，长时间接触有蓄积作用的毒物）；</a:t>
            </a:r>
            <a:endParaRPr lang="zh-CN" altLang="en-US" dirty="0"/>
          </a:p>
          <a:p>
            <a:pPr eaLnBrk="1" hangingPunct="1">
              <a:lnSpc>
                <a:spcPct val="90000"/>
              </a:lnSpc>
              <a:spcBef>
                <a:spcPct val="50000"/>
              </a:spcBef>
              <a:buNone/>
            </a:pPr>
            <a:r>
              <a:rPr lang="zh-CN" altLang="en-US" dirty="0"/>
              <a:t>              </a:t>
            </a:r>
            <a:r>
              <a:rPr lang="en-US" altLang="zh-CN" dirty="0"/>
              <a:t>3</a:t>
            </a:r>
            <a:r>
              <a:rPr lang="zh-CN" altLang="en-US" dirty="0"/>
              <a:t>、无特殊气味的化学品更容易使人麻痹大意</a:t>
            </a:r>
            <a:endParaRPr lang="zh-CN" altLang="en-US" dirty="0"/>
          </a:p>
          <a:p>
            <a:pPr eaLnBrk="1" hangingPunct="1">
              <a:lnSpc>
                <a:spcPct val="90000"/>
              </a:lnSpc>
              <a:spcBef>
                <a:spcPct val="50000"/>
              </a:spcBef>
              <a:buNone/>
            </a:pPr>
            <a:endParaRPr lang="zh-CN" altLang="en-US" dirty="0"/>
          </a:p>
          <a:p>
            <a:pPr eaLnBrk="1" hangingPunct="1">
              <a:lnSpc>
                <a:spcPct val="90000"/>
              </a:lnSpc>
              <a:spcBef>
                <a:spcPct val="50000"/>
              </a:spcBef>
              <a:buNone/>
            </a:pPr>
            <a:endParaRPr lang="zh-CN" altLang="en-US" dirty="0"/>
          </a:p>
        </p:txBody>
      </p:sp>
    </p:spTree>
  </p:cSld>
  <p:clrMapOvr>
    <a:masterClrMapping/>
  </p:clrMapOvr>
  <p:transition>
    <p:split orient="vert"/>
    <p:sndAc>
      <p:stSnd>
        <p:snd r:embed="rId1" name="type.wav"/>
      </p:stSnd>
    </p:sndAc>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标题 533505"/>
          <p:cNvSpPr>
            <a:spLocks noGrp="1" noRot="1"/>
          </p:cNvSpPr>
          <p:nvPr>
            <p:ph type="title"/>
          </p:nvPr>
        </p:nvSpPr>
        <p:spPr>
          <a:xfrm>
            <a:off x="609600" y="0"/>
            <a:ext cx="7772400" cy="1143000"/>
          </a:xfrm>
        </p:spPr>
        <p:txBody>
          <a:bodyPr wrap="square" lIns="91440" tIns="45720" rIns="91440" bIns="45720" anchor="ctr" anchorCtr="0"/>
          <a:p>
            <a:pPr eaLnBrk="1" hangingPunct="1"/>
            <a:r>
              <a:rPr lang="zh-CN" altLang="en-US" dirty="0"/>
              <a:t>   </a:t>
            </a:r>
            <a:endParaRPr lang="zh-CN" altLang="en-US" dirty="0"/>
          </a:p>
        </p:txBody>
      </p:sp>
      <p:sp>
        <p:nvSpPr>
          <p:cNvPr id="533507" name="文本占位符 533506"/>
          <p:cNvSpPr>
            <a:spLocks noGrp="1"/>
          </p:cNvSpPr>
          <p:nvPr>
            <p:ph idx="1"/>
          </p:nvPr>
        </p:nvSpPr>
        <p:spPr>
          <a:xfrm>
            <a:off x="0" y="38100"/>
            <a:ext cx="8839200" cy="5676900"/>
          </a:xfrm>
          <a:ln>
            <a:miter/>
          </a:ln>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4000" b="0" i="0" u="none" strike="noStrike" kern="1200" cap="none" spc="0" normalizeH="0" baseline="0" noProof="1">
                <a:ln>
                  <a:noFill/>
                </a:ln>
                <a:solidFill>
                  <a:srgbClr val="0000FF"/>
                </a:solidFill>
                <a:effectLst/>
                <a:uLnTx/>
                <a:uFillTx/>
                <a:latin typeface="+mn-lt"/>
                <a:ea typeface="+mn-ea"/>
                <a:cs typeface="+mn-cs"/>
              </a:rPr>
              <a:t>案例五： 佛山矽肺病引发罢工案</a:t>
            </a:r>
            <a:endParaRPr kumimoji="0" lang="en-US" altLang="zh-CN" sz="4000" b="0" i="0" u="none" strike="noStrike" kern="1200" cap="none" spc="0" normalizeH="0" baseline="0" noProof="1">
              <a:ln>
                <a:noFill/>
              </a:ln>
              <a:solidFill>
                <a:srgbClr val="0000FF"/>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2800" b="0" i="0" u="none" strike="noStrike" kern="1200" cap="none" spc="0" normalizeH="0" baseline="0" noProof="1">
                <a:ln>
                  <a:noFill/>
                </a:ln>
                <a:solidFill>
                  <a:schemeClr val="tx1"/>
                </a:solidFill>
                <a:effectLst/>
                <a:uLnTx/>
                <a:uFillTx/>
                <a:latin typeface="+mn-lt"/>
                <a:ea typeface="+mn-ea"/>
                <a:cs typeface="+mn-cs"/>
              </a:rPr>
              <a:t>     </a:t>
            </a:r>
            <a:r>
              <a:rPr kumimoji="0" lang="zh-CN" altLang="en-US" sz="3200" b="0" i="0" u="none" strike="noStrike" kern="1200" cap="none" spc="0" normalizeH="0" baseline="0" noProof="1">
                <a:ln>
                  <a:noFill/>
                </a:ln>
                <a:solidFill>
                  <a:schemeClr val="tx1"/>
                </a:solidFill>
                <a:effectLst/>
                <a:uLnTx/>
                <a:uFillTx/>
                <a:latin typeface="+mn-lt"/>
                <a:ea typeface="+mn-ea"/>
                <a:cs typeface="+mn-cs"/>
              </a:rPr>
              <a:t>2005年3月15-17日佛山一家首饰厂因 矽肺病问题，引发了集体罢工，3000多名工人集体上路，高速公路收费站一度瘫痪，当地出动几百名警察控制现场。随后该厂将接触粉尘员工1360人送往佛山和广州两地职业病诊断机构进行体检，76人异常，已确诊职业性尘肺52例。</a:t>
            </a: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3200" b="1" i="0" u="none" strike="noStrike" kern="1200" cap="none" spc="0" normalizeH="0" baseline="0" noProof="1">
                <a:ln>
                  <a:noFill/>
                </a:ln>
                <a:solidFill>
                  <a:srgbClr val="0000FF"/>
                </a:solidFill>
                <a:effectLst/>
                <a:uLnTx/>
                <a:uFillTx/>
                <a:latin typeface="+mn-lt"/>
                <a:ea typeface="+mn-ea"/>
                <a:cs typeface="+mn-cs"/>
              </a:rPr>
              <a:t>   教训</a:t>
            </a:r>
            <a:r>
              <a:rPr kumimoji="0" lang="zh-CN" altLang="en-US" sz="3200" b="0" i="0" u="none" strike="noStrike" kern="1200" cap="none" spc="0" normalizeH="0" baseline="0" noProof="1">
                <a:ln>
                  <a:noFill/>
                </a:ln>
                <a:solidFill>
                  <a:schemeClr val="tx1"/>
                </a:solidFill>
                <a:effectLst/>
                <a:uLnTx/>
                <a:uFillTx/>
                <a:latin typeface="+mn-lt"/>
                <a:ea typeface="+mn-ea"/>
                <a:cs typeface="+mn-cs"/>
              </a:rPr>
              <a:t>：职业病事故处理不好，往往会引发成社会问题，影响社会稳定</a:t>
            </a: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3200" b="0" i="0" u="none" strike="noStrike" kern="1200" cap="none" spc="0" normalizeH="0" baseline="0" noProof="1">
                <a:ln>
                  <a:noFill/>
                </a:ln>
                <a:solidFill>
                  <a:schemeClr val="tx1"/>
                </a:solidFill>
                <a:effectLst/>
                <a:uLnTx/>
                <a:uFillTx/>
                <a:latin typeface="+mn-lt"/>
                <a:ea typeface="+mn-ea"/>
                <a:cs typeface="+mn-cs"/>
              </a:rPr>
              <a:t>              劳动者有权维护自己的人身健康和相关权益</a:t>
            </a: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p:blinds/>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标题 532481"/>
          <p:cNvSpPr>
            <a:spLocks noGrp="1" noRot="1"/>
          </p:cNvSpPr>
          <p:nvPr>
            <p:ph type="title"/>
          </p:nvPr>
        </p:nvSpPr>
        <p:spPr>
          <a:xfrm>
            <a:off x="76200" y="228600"/>
            <a:ext cx="6167438" cy="685800"/>
          </a:xfrm>
        </p:spPr>
        <p:txBody>
          <a:bodyPr wrap="square" lIns="91440" tIns="45720" rIns="91440" bIns="45720" anchor="ctr" anchorCtr="0"/>
          <a:p>
            <a:pPr eaLnBrk="1" hangingPunct="1"/>
            <a:r>
              <a:rPr lang="zh-CN" altLang="en-US" sz="4000" b="1" dirty="0">
                <a:solidFill>
                  <a:srgbClr val="FF0000"/>
                </a:solidFill>
              </a:rPr>
              <a:t>案例六：某印刷厂苯中毒</a:t>
            </a:r>
            <a:endParaRPr lang="zh-CN" altLang="en-US" sz="4000" b="1" dirty="0">
              <a:solidFill>
                <a:srgbClr val="FF0000"/>
              </a:solidFill>
            </a:endParaRPr>
          </a:p>
        </p:txBody>
      </p:sp>
      <p:sp>
        <p:nvSpPr>
          <p:cNvPr id="112643" name="文本占位符 532482"/>
          <p:cNvSpPr>
            <a:spLocks noGrp="1"/>
          </p:cNvSpPr>
          <p:nvPr>
            <p:ph idx="1"/>
          </p:nvPr>
        </p:nvSpPr>
        <p:spPr>
          <a:xfrm>
            <a:off x="106363" y="1066800"/>
            <a:ext cx="8915400" cy="5084763"/>
          </a:xfrm>
          <a:ln>
            <a:miter/>
          </a:ln>
        </p:spPr>
        <p:txBody>
          <a:bodyPr vert="horz" wrap="square" lIns="91440" tIns="45720" rIns="91440" bIns="45720" anchor="t"/>
          <a:p>
            <a:pPr marL="0" marR="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rPr>
              <a:t>2006年5月，福永某印刷企业过油磨光车间3名工人被发现患有</a:t>
            </a:r>
            <a:r>
              <a:rPr kumimoji="0" lang="zh-CN" altLang="en-US" sz="3200" b="0" i="0" u="none" strike="noStrike" kern="1200" cap="none" spc="0" normalizeH="0" baseline="0" noProof="1" dirty="0">
                <a:solidFill>
                  <a:schemeClr val="tx1"/>
                </a:solidFill>
                <a:latin typeface="+mn-lt"/>
                <a:ea typeface="楷体_GB2312" pitchFamily="49" charset="-122"/>
                <a:cs typeface="+mn-cs"/>
              </a:rPr>
              <a:t>再生障碍性贫血。</a:t>
            </a:r>
            <a:endPar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endParaRPr>
          </a:p>
          <a:p>
            <a:pPr marL="0" marR="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rPr>
              <a:t>3名工人工作中接触天拿水、磨光油、磨吸油 ，经检测，天拿水中含苯95.2％，工人作业岗位空气中苯浓度超标250倍。</a:t>
            </a:r>
            <a:endPar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endParaRPr>
          </a:p>
          <a:p>
            <a:pPr marL="0" marR="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rPr>
              <a:t>3名工人住院</a:t>
            </a:r>
            <a:r>
              <a:rPr kumimoji="0" lang="en-US" altLang="zh-CN" sz="3200" b="0" i="0" u="none" strike="noStrike" kern="1200" cap="none" spc="0" normalizeH="0" baseline="0" noProof="1" dirty="0">
                <a:solidFill>
                  <a:schemeClr val="tx1"/>
                </a:solidFill>
                <a:latin typeface="楷体_GB2312" pitchFamily="49" charset="-122"/>
                <a:ea typeface="楷体_GB2312" pitchFamily="49" charset="-122"/>
                <a:cs typeface="+mn-cs"/>
              </a:rPr>
              <a:t>8</a:t>
            </a:r>
            <a:r>
              <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rPr>
              <a:t>个月，医药费等费用近</a:t>
            </a:r>
            <a:r>
              <a:rPr kumimoji="0" lang="en-US" altLang="zh-CN" sz="3200" b="0" i="0" u="none" strike="noStrike" kern="1200" cap="none" spc="0" normalizeH="0" baseline="0" noProof="1" dirty="0">
                <a:solidFill>
                  <a:schemeClr val="tx1"/>
                </a:solidFill>
                <a:latin typeface="楷体_GB2312" pitchFamily="49" charset="-122"/>
                <a:ea typeface="楷体_GB2312" pitchFamily="49" charset="-122"/>
                <a:cs typeface="+mn-cs"/>
              </a:rPr>
              <a:t>40</a:t>
            </a:r>
            <a:r>
              <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rPr>
              <a:t>万元。</a:t>
            </a:r>
            <a:endPar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endParaRPr>
          </a:p>
          <a:p>
            <a:pPr marL="342900" marR="0" indent="-34290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kern="1200" cap="none" spc="0" normalizeH="0" baseline="0" noProof="1" dirty="0">
                <a:solidFill>
                  <a:srgbClr val="0000FF"/>
                </a:solidFill>
                <a:latin typeface="楷体_GB2312" pitchFamily="49" charset="-122"/>
                <a:ea typeface="楷体_GB2312" pitchFamily="49" charset="-122"/>
                <a:cs typeface="+mn-cs"/>
              </a:rPr>
              <a:t>教训：</a:t>
            </a:r>
            <a:endParaRPr kumimoji="0" lang="zh-CN" altLang="en-US" sz="3200" b="1" i="0" u="none" strike="noStrike" kern="1200" cap="none" spc="0" normalizeH="0" baseline="0" noProof="1" dirty="0">
              <a:solidFill>
                <a:srgbClr val="0000FF"/>
              </a:solidFill>
              <a:latin typeface="楷体_GB2312" pitchFamily="49" charset="-122"/>
              <a:ea typeface="楷体_GB2312" pitchFamily="49" charset="-122"/>
              <a:cs typeface="+mn-cs"/>
            </a:endParaRPr>
          </a:p>
          <a:p>
            <a:pPr marL="342900" marR="0" indent="-34290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rPr>
              <a:t>  使用化学品前一定要弄清其化学成分，了解其毒性，并采取相应的防护措施。</a:t>
            </a:r>
            <a:endPar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endParaRPr>
          </a:p>
          <a:p>
            <a:pPr marL="342900" marR="0" indent="-34290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endParaRPr kumimoji="0" lang="zh-CN" altLang="en-US" sz="3200" b="0" i="0" u="none" strike="noStrike" kern="1200" cap="none" spc="0" normalizeH="0" baseline="0" noProof="1" dirty="0">
              <a:solidFill>
                <a:schemeClr val="tx1"/>
              </a:solidFill>
              <a:latin typeface="楷体_GB2312" pitchFamily="49" charset="-122"/>
              <a:ea typeface="楷体_GB2312" pitchFamily="49" charset="-122"/>
              <a:cs typeface="+mn-cs"/>
            </a:endParaRPr>
          </a:p>
          <a:p>
            <a:pPr marL="342900" marR="0" indent="-34290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rPr>
              <a:t>     </a:t>
            </a:r>
            <a:endPar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endParaRPr>
          </a:p>
          <a:p>
            <a:pPr marL="342900" marR="0" indent="-34290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rPr>
              <a:t> </a:t>
            </a:r>
            <a:endPar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endParaRPr>
          </a:p>
        </p:txBody>
      </p:sp>
    </p:spTree>
  </p:cSld>
  <p:clrMapOvr>
    <a:masterClrMapping/>
  </p:clrMapOvr>
  <p:transition>
    <p:split orient="vert"/>
    <p:sndAc>
      <p:stSnd>
        <p:snd r:embed="rId1" name="type.wav"/>
      </p:stSnd>
    </p:sndAc>
  </p:transition>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0"/>
          </a:blip>
          <a:stretch>
            <a:fillRect/>
          </a:stretch>
        </a:blipFill>
        <a:effectLst/>
      </p:bgPr>
    </p:bg>
    <p:spTree>
      <p:nvGrpSpPr>
        <p:cNvPr id="1" name=""/>
        <p:cNvGrpSpPr/>
        <p:nvPr/>
      </p:nvGrpSpPr>
      <p:grpSpPr/>
      <p:pic>
        <p:nvPicPr>
          <p:cNvPr id="112642" name="图片 1"/>
          <p:cNvPicPr>
            <a:picLocks noChangeAspect="1"/>
          </p:cNvPicPr>
          <p:nvPr/>
        </p:nvPicPr>
        <p:blipFill>
          <a:blip r:embed="rId2"/>
          <a:stretch>
            <a:fillRect/>
          </a:stretch>
        </p:blipFill>
        <p:spPr>
          <a:xfrm>
            <a:off x="0" y="1047750"/>
            <a:ext cx="9050338" cy="5826125"/>
          </a:xfrm>
          <a:prstGeom prst="rect">
            <a:avLst/>
          </a:prstGeom>
          <a:noFill/>
          <a:ln w="9525">
            <a:noFill/>
          </a:ln>
        </p:spPr>
      </p:pic>
      <p:sp>
        <p:nvSpPr>
          <p:cNvPr id="112643" name="文本框 2"/>
          <p:cNvSpPr txBox="1"/>
          <p:nvPr/>
        </p:nvSpPr>
        <p:spPr>
          <a:xfrm>
            <a:off x="4365625" y="3246438"/>
            <a:ext cx="412750" cy="365125"/>
          </a:xfrm>
          <a:prstGeom prst="rect">
            <a:avLst/>
          </a:prstGeom>
          <a:noFill/>
          <a:ln w="9525">
            <a:noFill/>
          </a:ln>
        </p:spPr>
        <p:txBody>
          <a:bodyPr wrap="none" anchor="t" anchorCtr="0">
            <a:spAutoFit/>
          </a:bodyPr>
          <a:p>
            <a:r>
              <a:rPr lang="zh-CN" altLang="en-US" dirty="0">
                <a:latin typeface="Arial" panose="020B0604020202020204" pitchFamily="34" charset="0"/>
                <a:ea typeface="宋体" panose="02010600030101010101" pitchFamily="2" charset="-122"/>
                <a:sym typeface="宋体" panose="02010600030101010101" pitchFamily="2" charset="-122"/>
              </a:rPr>
              <a:t>三</a:t>
            </a:r>
            <a:endParaRPr lang="zh-CN" altLang="en-US" dirty="0">
              <a:latin typeface="Arial" panose="020B0604020202020204" pitchFamily="34" charset="0"/>
              <a:ea typeface="宋体" panose="02010600030101010101" pitchFamily="2" charset="-122"/>
            </a:endParaRPr>
          </a:p>
        </p:txBody>
      </p:sp>
      <p:sp>
        <p:nvSpPr>
          <p:cNvPr id="112644" name="文本框 3"/>
          <p:cNvSpPr txBox="1"/>
          <p:nvPr/>
        </p:nvSpPr>
        <p:spPr>
          <a:xfrm>
            <a:off x="990600" y="152400"/>
            <a:ext cx="7113588" cy="762000"/>
          </a:xfrm>
          <a:prstGeom prst="rect">
            <a:avLst/>
          </a:prstGeom>
          <a:noFill/>
          <a:ln w="9525">
            <a:noFill/>
          </a:ln>
        </p:spPr>
        <p:txBody>
          <a:bodyPr anchor="t" anchorCtr="0">
            <a:spAutoFit/>
          </a:bodyPr>
          <a:p>
            <a:r>
              <a:rPr lang="zh-CN" altLang="zh-CN" sz="4400" b="1" dirty="0">
                <a:latin typeface="Arial" panose="020B0604020202020204" pitchFamily="34" charset="0"/>
                <a:ea typeface="宋体" panose="02010600030101010101" pitchFamily="2" charset="-122"/>
                <a:sym typeface="宋体" panose="02010600030101010101" pitchFamily="2" charset="-122"/>
              </a:rPr>
              <a:t>第四节 职业病认定与维权</a:t>
            </a:r>
            <a:endParaRPr lang="zh-CN" altLang="zh-CN" sz="4400" b="1" dirty="0">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transition>
    <p:split orient="vert"/>
    <p:sndAc>
      <p:stSnd>
        <p:snd r:embed="rId3" name="type.wav"/>
      </p:stSnd>
    </p:sndAc>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标题 36865"/>
          <p:cNvSpPr>
            <a:spLocks noGrp="1" noRot="1"/>
          </p:cNvSpPr>
          <p:nvPr>
            <p:ph type="title"/>
          </p:nvPr>
        </p:nvSpPr>
        <p:spPr>
          <a:xfrm>
            <a:off x="258763" y="990600"/>
            <a:ext cx="7361237" cy="606425"/>
          </a:xfrm>
        </p:spPr>
        <p:txBody>
          <a:bodyPr wrap="square" lIns="91440" tIns="45720" rIns="91440" bIns="45720" anchor="ctr" anchorCtr="0"/>
          <a:p>
            <a:pPr eaLnBrk="1" hangingPunct="1"/>
            <a:br>
              <a:rPr lang="zh-CN" altLang="en-US" b="1" dirty="0">
                <a:solidFill>
                  <a:srgbClr val="FF3300"/>
                </a:solidFill>
              </a:rPr>
            </a:br>
            <a:r>
              <a:rPr lang="en-US" altLang="zh-CN" sz="3600" b="1" dirty="0">
                <a:solidFill>
                  <a:srgbClr val="FF3300"/>
                </a:solidFill>
              </a:rPr>
              <a:t>1</a:t>
            </a:r>
            <a:r>
              <a:rPr lang="zh-CN" altLang="en-US" sz="3600" b="1" dirty="0">
                <a:solidFill>
                  <a:srgbClr val="FF3300"/>
                </a:solidFill>
              </a:rPr>
              <a:t>、职业病诊断的主要法律依据</a:t>
            </a:r>
            <a:endParaRPr lang="zh-CN" altLang="en-US" sz="3600" b="1" dirty="0">
              <a:solidFill>
                <a:srgbClr val="FF3300"/>
              </a:solidFill>
            </a:endParaRPr>
          </a:p>
        </p:txBody>
      </p:sp>
      <p:sp>
        <p:nvSpPr>
          <p:cNvPr id="113666" name="文本占位符 36866"/>
          <p:cNvSpPr>
            <a:spLocks noGrp="1" noRot="1"/>
          </p:cNvSpPr>
          <p:nvPr>
            <p:ph idx="1"/>
          </p:nvPr>
        </p:nvSpPr>
        <p:spPr>
          <a:xfrm>
            <a:off x="457200" y="2057400"/>
            <a:ext cx="8229600" cy="4464050"/>
          </a:xfrm>
        </p:spPr>
        <p:txBody>
          <a:bodyPr wrap="square" lIns="91440" tIns="45720" rIns="91440" bIns="45720" anchor="t" anchorCtr="0"/>
          <a:p>
            <a:pPr eaLnBrk="1" hangingPunct="1">
              <a:lnSpc>
                <a:spcPct val="80000"/>
              </a:lnSpc>
              <a:buNone/>
            </a:pPr>
            <a:r>
              <a:rPr lang="en-US" altLang="zh-CN" sz="2800" dirty="0">
                <a:latin typeface="宋体" panose="02010600030101010101" pitchFamily="2" charset="-122"/>
              </a:rPr>
              <a:t>  </a:t>
            </a:r>
            <a:r>
              <a:rPr lang="zh-CN" altLang="en-US" sz="2800" b="1" dirty="0">
                <a:latin typeface="仿宋_GB2312" pitchFamily="49" charset="-122"/>
                <a:ea typeface="仿宋_GB2312" pitchFamily="49" charset="-122"/>
              </a:rPr>
              <a:t>职业病诊断与鉴定是一项技术性、政策性很强的工作，直接关系到用人单位、劳动者的切身利益和职业病防治监督执法工作。</a:t>
            </a:r>
            <a:endParaRPr lang="zh-CN" altLang="en-US" sz="2800" b="1" dirty="0">
              <a:latin typeface="仿宋_GB2312" pitchFamily="49" charset="-122"/>
              <a:ea typeface="仿宋_GB2312" pitchFamily="49" charset="-122"/>
            </a:endParaRPr>
          </a:p>
          <a:p>
            <a:pPr eaLnBrk="1" hangingPunct="1">
              <a:lnSpc>
                <a:spcPct val="80000"/>
              </a:lnSpc>
            </a:pP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职业病防治法</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劳动法</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劳动合同法</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工伤保险条例</a:t>
            </a:r>
            <a:r>
              <a:rPr lang="en-US" altLang="zh-CN" sz="2800" b="1" dirty="0">
                <a:latin typeface="仿宋_GB2312" pitchFamily="49" charset="-122"/>
                <a:ea typeface="仿宋_GB2312" pitchFamily="49" charset="-122"/>
              </a:rPr>
              <a:t>》</a:t>
            </a:r>
            <a:endParaRPr lang="en-US" altLang="zh-CN" sz="2800" b="1" dirty="0">
              <a:latin typeface="仿宋_GB2312" pitchFamily="49" charset="-122"/>
              <a:ea typeface="仿宋_GB2312" pitchFamily="49" charset="-122"/>
            </a:endParaRPr>
          </a:p>
          <a:p>
            <a:pPr eaLnBrk="1" hangingPunct="1">
              <a:lnSpc>
                <a:spcPct val="80000"/>
              </a:lnSpc>
            </a:pP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职业病诊断与鉴定管理办法</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（卫生部</a:t>
            </a:r>
            <a:r>
              <a:rPr lang="en-US" altLang="zh-CN" sz="2800" b="1" dirty="0">
                <a:latin typeface="仿宋_GB2312" pitchFamily="49" charset="-122"/>
                <a:ea typeface="仿宋_GB2312" pitchFamily="49" charset="-122"/>
              </a:rPr>
              <a:t>24</a:t>
            </a:r>
            <a:r>
              <a:rPr lang="zh-CN" altLang="en-US" sz="2800" b="1" dirty="0">
                <a:latin typeface="仿宋_GB2312" pitchFamily="49" charset="-122"/>
                <a:ea typeface="仿宋_GB2312" pitchFamily="49" charset="-122"/>
              </a:rPr>
              <a:t>号令）</a:t>
            </a:r>
            <a:endParaRPr lang="zh-CN" altLang="en-US" sz="2800" b="1" dirty="0">
              <a:latin typeface="仿宋_GB2312" pitchFamily="49" charset="-122"/>
              <a:ea typeface="仿宋_GB2312" pitchFamily="49" charset="-122"/>
            </a:endParaRPr>
          </a:p>
          <a:p>
            <a:pPr eaLnBrk="1" hangingPunct="1">
              <a:lnSpc>
                <a:spcPct val="80000"/>
              </a:lnSpc>
            </a:pP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职业病目录</a:t>
            </a:r>
            <a:r>
              <a:rPr lang="en-US" altLang="zh-CN" sz="2800" b="1" dirty="0">
                <a:latin typeface="仿宋_GB2312" pitchFamily="49" charset="-122"/>
                <a:ea typeface="仿宋_GB2312" pitchFamily="49" charset="-122"/>
              </a:rPr>
              <a:t>》</a:t>
            </a:r>
            <a:endParaRPr lang="en-US" altLang="zh-CN" sz="2800" b="1" dirty="0">
              <a:latin typeface="仿宋_GB2312" pitchFamily="49" charset="-122"/>
              <a:ea typeface="仿宋_GB2312" pitchFamily="49" charset="-122"/>
            </a:endParaRPr>
          </a:p>
          <a:p>
            <a:pPr eaLnBrk="1" hangingPunct="1">
              <a:lnSpc>
                <a:spcPct val="80000"/>
              </a:lnSpc>
            </a:pP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职业病诊断标准</a:t>
            </a:r>
            <a:r>
              <a:rPr lang="en-US" altLang="zh-CN" sz="2800" b="1" dirty="0">
                <a:latin typeface="仿宋_GB2312" pitchFamily="49" charset="-122"/>
                <a:ea typeface="仿宋_GB2312" pitchFamily="49" charset="-122"/>
              </a:rPr>
              <a:t>》</a:t>
            </a:r>
            <a:endParaRPr lang="en-US" altLang="zh-CN" sz="2800" b="1" dirty="0">
              <a:latin typeface="仿宋_GB2312" pitchFamily="49" charset="-122"/>
              <a:ea typeface="仿宋_GB2312" pitchFamily="49" charset="-122"/>
            </a:endParaRPr>
          </a:p>
          <a:p>
            <a:pPr eaLnBrk="1" hangingPunct="1">
              <a:lnSpc>
                <a:spcPct val="80000"/>
              </a:lnSpc>
            </a:pPr>
            <a:r>
              <a:rPr lang="zh-CN" altLang="en-US" sz="2800" b="1" dirty="0">
                <a:latin typeface="仿宋_GB2312" pitchFamily="49" charset="-122"/>
                <a:ea typeface="仿宋_GB2312" pitchFamily="49" charset="-122"/>
              </a:rPr>
              <a:t>民事法律原则和其他有关规定</a:t>
            </a:r>
            <a:endParaRPr lang="zh-CN" altLang="en-US" sz="2800" b="1" dirty="0">
              <a:latin typeface="仿宋_GB2312" pitchFamily="49" charset="-122"/>
              <a:ea typeface="仿宋_GB2312" pitchFamily="49" charset="-122"/>
            </a:endParaRPr>
          </a:p>
        </p:txBody>
      </p:sp>
      <p:pic>
        <p:nvPicPr>
          <p:cNvPr id="113667" name="图片 36869" descr="1-1"/>
          <p:cNvPicPr>
            <a:picLocks noChangeAspect="1"/>
          </p:cNvPicPr>
          <p:nvPr/>
        </p:nvPicPr>
        <p:blipFill>
          <a:blip r:embed="rId1"/>
          <a:stretch>
            <a:fillRect/>
          </a:stretch>
        </p:blipFill>
        <p:spPr>
          <a:xfrm>
            <a:off x="4284663" y="6237288"/>
            <a:ext cx="360362" cy="338137"/>
          </a:xfrm>
          <a:prstGeom prst="rect">
            <a:avLst/>
          </a:prstGeom>
          <a:noFill/>
          <a:ln w="9525">
            <a:noFill/>
          </a:ln>
        </p:spPr>
      </p:pic>
      <p:sp>
        <p:nvSpPr>
          <p:cNvPr id="113668" name="文本框 1"/>
          <p:cNvSpPr txBox="1"/>
          <p:nvPr/>
        </p:nvSpPr>
        <p:spPr>
          <a:xfrm>
            <a:off x="152400" y="228600"/>
            <a:ext cx="8407400" cy="787400"/>
          </a:xfrm>
          <a:prstGeom prst="rect">
            <a:avLst/>
          </a:prstGeom>
          <a:noFill/>
          <a:ln w="9525">
            <a:noFill/>
          </a:ln>
        </p:spPr>
        <p:txBody>
          <a:bodyPr anchor="t" anchorCtr="0">
            <a:spAutoFit/>
          </a:bodyPr>
          <a:p>
            <a:r>
              <a:rPr lang="en-US" altLang="zh-CN" sz="4000" b="1" dirty="0">
                <a:solidFill>
                  <a:srgbClr val="FF0000"/>
                </a:solidFill>
                <a:latin typeface="Calibri" panose="020F0502020204030204" pitchFamily="34" charset="0"/>
                <a:ea typeface="宋体" panose="02010600030101010101" pitchFamily="2" charset="-122"/>
                <a:sym typeface="宋体" panose="02010600030101010101" pitchFamily="2" charset="-122"/>
              </a:rPr>
              <a:t>  </a:t>
            </a:r>
            <a:r>
              <a:rPr lang="zh-CN" altLang="zh-CN" sz="4000" b="1" dirty="0">
                <a:solidFill>
                  <a:srgbClr val="FF0000"/>
                </a:solidFill>
                <a:latin typeface="Calibri" panose="020F0502020204030204" pitchFamily="34" charset="0"/>
                <a:ea typeface="宋体" panose="02010600030101010101" pitchFamily="2" charset="-122"/>
                <a:sym typeface="宋体" panose="02010600030101010101" pitchFamily="2" charset="-122"/>
              </a:rPr>
              <a:t>一、职业病诊断认定</a:t>
            </a:r>
            <a:endParaRPr lang="zh-CN" altLang="zh-CN" sz="4000" b="1" dirty="0">
              <a:solidFill>
                <a:srgbClr val="FF0000"/>
              </a:solidFill>
              <a:latin typeface="Calibri" panose="020F0502020204030204" pitchFamily="34" charset="0"/>
              <a:ea typeface="宋体" panose="02010600030101010101" pitchFamily="2" charset="-122"/>
              <a:sym typeface="宋体" panose="02010600030101010101" pitchFamily="2" charset="-122"/>
            </a:endParaRPr>
          </a:p>
        </p:txBody>
      </p:sp>
    </p:spTree>
  </p:cSld>
  <p:clrMapOvr>
    <a:masterClrMapping/>
  </p:clrMapOvr>
  <p:transition>
    <p:split orient="vert"/>
    <p:sndAc>
      <p:stSnd>
        <p:snd r:embed="rId2" name="type.wav"/>
      </p:stSnd>
    </p:sndAc>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文本框 3"/>
          <p:cNvSpPr txBox="1"/>
          <p:nvPr/>
        </p:nvSpPr>
        <p:spPr>
          <a:xfrm>
            <a:off x="34925" y="-31750"/>
            <a:ext cx="9010650" cy="6126163"/>
          </a:xfrm>
          <a:prstGeom prst="rect">
            <a:avLst/>
          </a:prstGeom>
          <a:noFill/>
          <a:ln w="9525">
            <a:noFill/>
          </a:ln>
        </p:spPr>
        <p:txBody>
          <a:bodyPr anchor="t" anchorCtr="0">
            <a:spAutoFit/>
          </a:bodyPr>
          <a:p>
            <a:r>
              <a:rPr lang="en-US" altLang="zh-CN" sz="3600" b="1" dirty="0">
                <a:solidFill>
                  <a:srgbClr val="FF3300"/>
                </a:solidFill>
                <a:latin typeface="Arial" panose="020B0604020202020204" pitchFamily="34" charset="0"/>
                <a:ea typeface="宋体" panose="02010600030101010101" pitchFamily="2" charset="-122"/>
                <a:sym typeface="Arial" panose="020B0604020202020204" pitchFamily="34" charset="0"/>
              </a:rPr>
              <a:t>2</a:t>
            </a:r>
            <a:r>
              <a:rPr lang="zh-CN" altLang="en-US" sz="3600" b="1" dirty="0">
                <a:solidFill>
                  <a:srgbClr val="FF3300"/>
                </a:solidFill>
                <a:latin typeface="Arial" panose="020B0604020202020204" pitchFamily="34" charset="0"/>
                <a:ea typeface="宋体" panose="02010600030101010101" pitchFamily="2" charset="-122"/>
                <a:sym typeface="Arial" panose="020B0604020202020204" pitchFamily="34" charset="0"/>
              </a:rPr>
              <a:t>、职业病诊断的主要原则</a:t>
            </a:r>
            <a:endParaRPr lang="zh-CN" altLang="en-US" sz="3600" b="1" dirty="0">
              <a:solidFill>
                <a:srgbClr val="FF3300"/>
              </a:solidFill>
              <a:latin typeface="Arial" panose="020B0604020202020204" pitchFamily="34" charset="0"/>
              <a:ea typeface="宋体" panose="02010600030101010101" pitchFamily="2" charset="-122"/>
              <a:sym typeface="Arial" panose="020B0604020202020204" pitchFamily="34" charset="0"/>
            </a:endParaRPr>
          </a:p>
          <a:p>
            <a:endParaRPr lang="zh-CN" altLang="en-US" sz="3600" b="1" dirty="0">
              <a:latin typeface="仿宋_GB2312" pitchFamily="49" charset="-122"/>
              <a:ea typeface="仿宋_GB2312" pitchFamily="49" charset="-122"/>
              <a:sym typeface="Arial" panose="020B0604020202020204" pitchFamily="34" charset="0"/>
            </a:endParaRPr>
          </a:p>
          <a:p>
            <a:r>
              <a:rPr lang="zh-CN" altLang="en-US" sz="3600" b="1" dirty="0">
                <a:latin typeface="仿宋_GB2312" pitchFamily="49" charset="-122"/>
                <a:ea typeface="仿宋_GB2312" pitchFamily="49" charset="-122"/>
                <a:sym typeface="Arial" panose="020B0604020202020204" pitchFamily="34" charset="0"/>
              </a:rPr>
              <a:t>  职业病诊断活动遵循的基本原则：</a:t>
            </a:r>
            <a:endParaRPr lang="zh-CN" altLang="en-US" sz="3600" b="1" dirty="0">
              <a:latin typeface="仿宋_GB2312" pitchFamily="49" charset="-122"/>
              <a:ea typeface="仿宋_GB2312" pitchFamily="49" charset="-122"/>
            </a:endParaRPr>
          </a:p>
          <a:p>
            <a:r>
              <a:rPr lang="zh-CN" altLang="en-US" sz="3600" b="1" dirty="0">
                <a:latin typeface="仿宋_GB2312" pitchFamily="49" charset="-122"/>
                <a:ea typeface="仿宋_GB2312" pitchFamily="49" charset="-122"/>
                <a:sym typeface="Arial" panose="020B0604020202020204" pitchFamily="34" charset="0"/>
              </a:rPr>
              <a:t>  科学的原则；</a:t>
            </a:r>
            <a:endParaRPr lang="zh-CN" altLang="en-US" sz="3600" b="1" dirty="0">
              <a:latin typeface="仿宋_GB2312" pitchFamily="49" charset="-122"/>
              <a:ea typeface="仿宋_GB2312" pitchFamily="49" charset="-122"/>
            </a:endParaRPr>
          </a:p>
          <a:p>
            <a:r>
              <a:rPr lang="zh-CN" altLang="en-US" sz="3600" b="1" dirty="0">
                <a:latin typeface="仿宋_GB2312" pitchFamily="49" charset="-122"/>
                <a:ea typeface="仿宋_GB2312" pitchFamily="49" charset="-122"/>
                <a:sym typeface="Arial" panose="020B0604020202020204" pitchFamily="34" charset="0"/>
              </a:rPr>
              <a:t>  合法的原则；</a:t>
            </a:r>
            <a:endParaRPr lang="zh-CN" altLang="en-US" sz="3600" b="1" dirty="0">
              <a:latin typeface="仿宋_GB2312" pitchFamily="49" charset="-122"/>
              <a:ea typeface="仿宋_GB2312" pitchFamily="49" charset="-122"/>
            </a:endParaRPr>
          </a:p>
          <a:p>
            <a:r>
              <a:rPr lang="zh-CN" altLang="en-US" sz="3600" b="1" dirty="0">
                <a:latin typeface="仿宋_GB2312" pitchFamily="49" charset="-122"/>
                <a:ea typeface="仿宋_GB2312" pitchFamily="49" charset="-122"/>
                <a:sym typeface="Arial" panose="020B0604020202020204" pitchFamily="34" charset="0"/>
              </a:rPr>
              <a:t>  公开的原则；</a:t>
            </a:r>
            <a:endParaRPr lang="zh-CN" altLang="en-US" sz="3600" b="1" dirty="0">
              <a:latin typeface="仿宋_GB2312" pitchFamily="49" charset="-122"/>
              <a:ea typeface="仿宋_GB2312" pitchFamily="49" charset="-122"/>
            </a:endParaRPr>
          </a:p>
          <a:p>
            <a:r>
              <a:rPr lang="zh-CN" altLang="en-US" sz="3600" b="1" dirty="0">
                <a:latin typeface="仿宋_GB2312" pitchFamily="49" charset="-122"/>
                <a:ea typeface="仿宋_GB2312" pitchFamily="49" charset="-122"/>
                <a:sym typeface="Arial" panose="020B0604020202020204" pitchFamily="34" charset="0"/>
              </a:rPr>
              <a:t>  公正的原则；</a:t>
            </a:r>
            <a:endParaRPr lang="zh-CN" altLang="en-US" sz="3600" b="1" dirty="0">
              <a:latin typeface="仿宋_GB2312" pitchFamily="49" charset="-122"/>
              <a:ea typeface="仿宋_GB2312" pitchFamily="49" charset="-122"/>
            </a:endParaRPr>
          </a:p>
          <a:p>
            <a:r>
              <a:rPr lang="zh-CN" altLang="en-US" sz="3600" b="1" dirty="0">
                <a:latin typeface="仿宋_GB2312" pitchFamily="49" charset="-122"/>
                <a:ea typeface="仿宋_GB2312" pitchFamily="49" charset="-122"/>
                <a:sym typeface="Arial" panose="020B0604020202020204" pitchFamily="34" charset="0"/>
              </a:rPr>
              <a:t>  客观的原则；</a:t>
            </a:r>
            <a:endParaRPr lang="zh-CN" altLang="en-US" sz="3600" b="1" dirty="0">
              <a:latin typeface="仿宋_GB2312" pitchFamily="49" charset="-122"/>
              <a:ea typeface="仿宋_GB2312" pitchFamily="49" charset="-122"/>
            </a:endParaRPr>
          </a:p>
          <a:p>
            <a:r>
              <a:rPr lang="zh-CN" altLang="en-US" sz="3600" b="1" dirty="0">
                <a:latin typeface="仿宋_GB2312" pitchFamily="49" charset="-122"/>
                <a:ea typeface="仿宋_GB2312" pitchFamily="49" charset="-122"/>
                <a:sym typeface="Arial" panose="020B0604020202020204" pitchFamily="34" charset="0"/>
              </a:rPr>
              <a:t>  真实的原则；</a:t>
            </a:r>
            <a:endParaRPr lang="zh-CN" altLang="en-US" sz="3600" b="1" dirty="0">
              <a:latin typeface="仿宋_GB2312" pitchFamily="49" charset="-122"/>
              <a:ea typeface="仿宋_GB2312" pitchFamily="49" charset="-122"/>
            </a:endParaRPr>
          </a:p>
          <a:p>
            <a:r>
              <a:rPr lang="zh-CN" altLang="en-US" sz="3600" b="1" dirty="0">
                <a:latin typeface="仿宋_GB2312" pitchFamily="49" charset="-122"/>
                <a:ea typeface="仿宋_GB2312" pitchFamily="49" charset="-122"/>
                <a:sym typeface="Arial" panose="020B0604020202020204" pitchFamily="34" charset="0"/>
              </a:rPr>
              <a:t>  及时的原则；</a:t>
            </a:r>
            <a:endParaRPr lang="zh-CN" altLang="en-US" sz="3600" b="1" dirty="0">
              <a:latin typeface="仿宋_GB2312" pitchFamily="49" charset="-122"/>
              <a:ea typeface="仿宋_GB2312" pitchFamily="49" charset="-122"/>
            </a:endParaRPr>
          </a:p>
          <a:p>
            <a:r>
              <a:rPr lang="zh-CN" altLang="en-US" sz="3600" b="1" dirty="0">
                <a:latin typeface="仿宋_GB2312" pitchFamily="49" charset="-122"/>
                <a:ea typeface="仿宋_GB2312" pitchFamily="49" charset="-122"/>
                <a:sym typeface="Arial" panose="020B0604020202020204" pitchFamily="34" charset="0"/>
              </a:rPr>
              <a:t>  便民的原则</a:t>
            </a:r>
            <a:endParaRPr lang="zh-CN" altLang="en-US" sz="36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标题 296961"/>
          <p:cNvSpPr>
            <a:spLocks noGrp="1" noRot="1"/>
          </p:cNvSpPr>
          <p:nvPr>
            <p:ph type="title"/>
          </p:nvPr>
        </p:nvSpPr>
        <p:spPr>
          <a:xfrm>
            <a:off x="396875" y="476250"/>
            <a:ext cx="6669088" cy="1060450"/>
          </a:xfrm>
        </p:spPr>
        <p:txBody>
          <a:bodyPr wrap="square" lIns="91440" tIns="45720" rIns="91440" bIns="45720" anchor="ctr" anchorCtr="0"/>
          <a:p>
            <a:pPr eaLnBrk="1" hangingPunct="1"/>
            <a:r>
              <a:rPr lang="en-US" altLang="zh-CN" b="1" dirty="0">
                <a:solidFill>
                  <a:srgbClr val="FF3300"/>
                </a:solidFill>
              </a:rPr>
              <a:t>3</a:t>
            </a:r>
            <a:r>
              <a:rPr lang="zh-CN" altLang="en-US" b="1" dirty="0">
                <a:solidFill>
                  <a:srgbClr val="FF3300"/>
                </a:solidFill>
              </a:rPr>
              <a:t>、职业病诊断机构条件</a:t>
            </a:r>
            <a:endParaRPr lang="zh-CN" altLang="en-US" b="1" dirty="0">
              <a:solidFill>
                <a:srgbClr val="FF3300"/>
              </a:solidFill>
            </a:endParaRPr>
          </a:p>
        </p:txBody>
      </p:sp>
      <p:sp>
        <p:nvSpPr>
          <p:cNvPr id="115714" name="文本占位符 296962"/>
          <p:cNvSpPr>
            <a:spLocks noGrp="1" noRot="1"/>
          </p:cNvSpPr>
          <p:nvPr>
            <p:ph idx="1"/>
          </p:nvPr>
        </p:nvSpPr>
        <p:spPr>
          <a:xfrm>
            <a:off x="457200" y="1628775"/>
            <a:ext cx="8229600" cy="4464050"/>
          </a:xfrm>
        </p:spPr>
        <p:txBody>
          <a:bodyPr wrap="square" lIns="91440" tIns="45720" rIns="91440" bIns="45720" anchor="t" anchorCtr="0"/>
          <a:p>
            <a:pPr eaLnBrk="1" hangingPunct="1">
              <a:lnSpc>
                <a:spcPct val="90000"/>
              </a:lnSpc>
              <a:buNone/>
            </a:pPr>
            <a:r>
              <a:rPr lang="en-US" altLang="zh-CN" sz="2400" dirty="0">
                <a:latin typeface="仿宋_GB2312" pitchFamily="49" charset="-122"/>
                <a:ea typeface="仿宋_GB2312" pitchFamily="49" charset="-122"/>
              </a:rPr>
              <a:t>     </a:t>
            </a:r>
            <a:r>
              <a:rPr lang="zh-CN" altLang="en-US" sz="3600" b="1" dirty="0">
                <a:latin typeface="仿宋_GB2312" pitchFamily="49" charset="-122"/>
                <a:ea typeface="仿宋_GB2312" pitchFamily="49" charset="-122"/>
              </a:rPr>
              <a:t>职业病诊断机构应由省级卫生行政部门批准的医疗卫生机构承担。</a:t>
            </a:r>
            <a:endParaRPr lang="zh-CN" altLang="en-US" sz="3600" b="1" dirty="0">
              <a:latin typeface="仿宋_GB2312" pitchFamily="49" charset="-122"/>
              <a:ea typeface="仿宋_GB2312" pitchFamily="49" charset="-122"/>
            </a:endParaRPr>
          </a:p>
          <a:p>
            <a:pPr eaLnBrk="1" hangingPunct="1">
              <a:lnSpc>
                <a:spcPct val="90000"/>
              </a:lnSpc>
            </a:pPr>
            <a:r>
              <a:rPr lang="zh-CN" altLang="en-US" sz="3600" b="1" dirty="0">
                <a:latin typeface="仿宋_GB2312" pitchFamily="49" charset="-122"/>
                <a:ea typeface="仿宋_GB2312" pitchFamily="49" charset="-122"/>
              </a:rPr>
              <a:t>具有法人资格：独立享有民事权利，承担法律义务，独立承担法律责任。</a:t>
            </a:r>
            <a:endParaRPr lang="zh-CN" altLang="en-US" sz="3600" b="1" dirty="0">
              <a:latin typeface="仿宋_GB2312" pitchFamily="49" charset="-122"/>
              <a:ea typeface="仿宋_GB2312" pitchFamily="49" charset="-122"/>
            </a:endParaRPr>
          </a:p>
          <a:p>
            <a:pPr eaLnBrk="1" hangingPunct="1">
              <a:lnSpc>
                <a:spcPct val="90000"/>
              </a:lnSpc>
            </a:pPr>
            <a:r>
              <a:rPr lang="zh-CN" altLang="en-US" sz="3600" b="1" dirty="0">
                <a:latin typeface="仿宋_GB2312" pitchFamily="49" charset="-122"/>
                <a:ea typeface="仿宋_GB2312" pitchFamily="49" charset="-122"/>
              </a:rPr>
              <a:t>持有医疗机构执业许可证</a:t>
            </a:r>
            <a:endParaRPr lang="zh-CN" altLang="en-US" sz="3600" b="1" dirty="0">
              <a:latin typeface="仿宋_GB2312" pitchFamily="49" charset="-122"/>
              <a:ea typeface="仿宋_GB2312" pitchFamily="49" charset="-122"/>
            </a:endParaRPr>
          </a:p>
          <a:p>
            <a:pPr eaLnBrk="1" hangingPunct="1">
              <a:lnSpc>
                <a:spcPct val="90000"/>
              </a:lnSpc>
            </a:pPr>
            <a:endParaRPr lang="zh-CN" altLang="en-US" sz="3600" b="1" dirty="0">
              <a:latin typeface="仿宋_GB2312" pitchFamily="49" charset="-122"/>
              <a:ea typeface="仿宋_GB2312" pitchFamily="49" charset="-122"/>
            </a:endParaRPr>
          </a:p>
        </p:txBody>
      </p:sp>
      <p:pic>
        <p:nvPicPr>
          <p:cNvPr id="115715" name="图片 296964" descr="1-1"/>
          <p:cNvPicPr>
            <a:picLocks noChangeAspect="1"/>
          </p:cNvPicPr>
          <p:nvPr/>
        </p:nvPicPr>
        <p:blipFill>
          <a:blip r:embed="rId1"/>
          <a:stretch>
            <a:fillRect/>
          </a:stretch>
        </p:blipFill>
        <p:spPr>
          <a:xfrm>
            <a:off x="4284663" y="6237288"/>
            <a:ext cx="360362" cy="338137"/>
          </a:xfrm>
          <a:prstGeom prst="rect">
            <a:avLst/>
          </a:prstGeom>
          <a:noFill/>
          <a:ln w="9525">
            <a:noFill/>
          </a:ln>
        </p:spPr>
      </p:pic>
    </p:spTree>
  </p:cSld>
  <p:clrMapOvr>
    <a:masterClrMapping/>
  </p:clrMapOvr>
  <p:transition>
    <p:split orient="vert"/>
    <p:sndAc>
      <p:stSnd>
        <p:snd r:embed="rId2" name="type.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noRot="1"/>
          </p:cNvSpPr>
          <p:nvPr>
            <p:ph type="title" idx="4294967295"/>
          </p:nvPr>
        </p:nvSpPr>
        <p:spPr>
          <a:xfrm>
            <a:off x="838200" y="365125"/>
            <a:ext cx="10515600" cy="1325563"/>
          </a:xfrm>
        </p:spPr>
        <p:txBody>
          <a:bodyPr wrap="square" lIns="91440" tIns="45720" rIns="91440" bIns="45720" anchor="ctr" anchorCtr="0"/>
          <a:p>
            <a:pPr eaLnBrk="1" hangingPunct="1"/>
            <a:endParaRPr lang="zh-CN" altLang="en-US" dirty="0"/>
          </a:p>
        </p:txBody>
      </p:sp>
      <p:pic>
        <p:nvPicPr>
          <p:cNvPr id="15362" name="图片 2"/>
          <p:cNvPicPr>
            <a:picLocks noChangeAspect="1"/>
          </p:cNvPicPr>
          <p:nvPr/>
        </p:nvPicPr>
        <p:blipFill>
          <a:blip r:embed="rId1"/>
          <a:stretch>
            <a:fillRect/>
          </a:stretch>
        </p:blipFill>
        <p:spPr>
          <a:xfrm>
            <a:off x="-28575" y="-23812"/>
            <a:ext cx="9156700" cy="6865937"/>
          </a:xfrm>
          <a:prstGeom prst="rect">
            <a:avLst/>
          </a:prstGeom>
          <a:noFill/>
          <a:ln w="9525">
            <a:noFill/>
          </a:ln>
        </p:spPr>
      </p:pic>
    </p:spTree>
  </p:cSld>
  <p:clrMapOvr>
    <a:masterClrMapping/>
  </p:clrMapOvr>
  <p:transition>
    <p:split orient="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nodePh="1">
                                  <p:stCondLst>
                                    <p:cond delay="0"/>
                                  </p:stCondLst>
                                  <p:endCondLst>
                                    <p:cond evt="begin" delay="0">
                                      <p:tn val="5"/>
                                    </p:cond>
                                  </p:endCondLst>
                                  <p:childTnLst>
                                    <p:set>
                                      <p:cBhvr>
                                        <p:cTn id="6" dur="indefinite" fill="hold">
                                          <p:stCondLst>
                                            <p:cond delay="0"/>
                                          </p:stCondLst>
                                        </p:cTn>
                                        <p:tgtEl>
                                          <p:spTgt spid="15361"/>
                                        </p:tgtEl>
                                        <p:attrNameLst>
                                          <p:attrName>style.visibility</p:attrName>
                                        </p:attrNameLst>
                                      </p:cBhvr>
                                      <p:to>
                                        <p:strVal val="visible"/>
                                      </p:to>
                                    </p:set>
                                    <p:anim calcmode="lin" valueType="num">
                                      <p:cBhvr>
                                        <p:cTn id="7" dur="1000" fill="hold">
                                          <p:stCondLst>
                                            <p:cond delay="0"/>
                                          </p:stCondLst>
                                        </p:cTn>
                                        <p:tgtEl>
                                          <p:spTgt spid="15361"/>
                                        </p:tgtEl>
                                        <p:attrNameLst>
                                          <p:attrName>style.rotation</p:attrName>
                                        </p:attrNameLst>
                                      </p:cBhvr>
                                      <p:tavLst>
                                        <p:tav tm="0">
                                          <p:val>
                                            <p:fltVal val="-90.000000"/>
                                          </p:val>
                                        </p:tav>
                                        <p:tav tm="100000">
                                          <p:val>
                                            <p:fltVal val="0.000000"/>
                                          </p:val>
                                        </p:tav>
                                      </p:tavLst>
                                    </p:anim>
                                    <p:anim calcmode="lin" valueType="num">
                                      <p:cBhvr>
                                        <p:cTn id="8" dur="1000" fill="hold">
                                          <p:stCondLst>
                                            <p:cond delay="0"/>
                                          </p:stCondLst>
                                        </p:cTn>
                                        <p:tgtEl>
                                          <p:spTgt spid="15361"/>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5361"/>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5361"/>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5361"/>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xit" presetSubtype="0" fill="hold" grpId="1" nodeType="clickEffect" nodePh="1">
                                  <p:stCondLst>
                                    <p:cond delay="0"/>
                                  </p:stCondLst>
                                  <p:endCondLst>
                                    <p:cond evt="begin" delay="0">
                                      <p:tn val="14"/>
                                    </p:cond>
                                  </p:endCondLst>
                                  <p:childTnLst>
                                    <p:anim calcmode="lin" valueType="num">
                                      <p:cBhvr>
                                        <p:cTn id="15" dur="2000" fill="hold"/>
                                        <p:tgtEl>
                                          <p:spTgt spid="15361"/>
                                        </p:tgtEl>
                                        <p:attrNameLst>
                                          <p:attrName>style.rotation</p:attrName>
                                        </p:attrNameLst>
                                      </p:cBhvr>
                                      <p:tavLst>
                                        <p:tav tm="0">
                                          <p:val>
                                            <p:fltVal val="0.000000"/>
                                          </p:val>
                                        </p:tav>
                                        <p:tav tm="100000">
                                          <p:val>
                                            <p:fltVal val="-90.000000"/>
                                          </p:val>
                                        </p:tav>
                                      </p:tavLst>
                                    </p:anim>
                                    <p:anim calcmode="lin" valueType="num">
                                      <p:cBhvr>
                                        <p:cTn id="16" dur="2000" fill="hold"/>
                                        <p:tgtEl>
                                          <p:spTgt spid="15361"/>
                                        </p:tgtEl>
                                        <p:attrNameLst>
                                          <p:attrName>ppt_w</p:attrName>
                                        </p:attrNameLst>
                                      </p:cBhvr>
                                      <p:tavLst>
                                        <p:tav tm="0">
                                          <p:val>
                                            <p:strVal val="ppt_w"/>
                                          </p:val>
                                        </p:tav>
                                        <p:tav tm="50000">
                                          <p:val>
                                            <p:strVal val="ppt_w-.5"/>
                                          </p:val>
                                        </p:tav>
                                        <p:tav tm="100000">
                                          <p:val>
                                            <p:strVal val="ppt_w-.5"/>
                                          </p:val>
                                        </p:tav>
                                      </p:tavLst>
                                    </p:anim>
                                    <p:anim calcmode="lin" valueType="num">
                                      <p:cBhvr>
                                        <p:cTn id="17" dur="2000" fill="hold"/>
                                        <p:tgtEl>
                                          <p:spTgt spid="15361"/>
                                        </p:tgtEl>
                                        <p:attrNameLst>
                                          <p:attrName>ppt_h</p:attrName>
                                        </p:attrNameLst>
                                      </p:cBhvr>
                                      <p:tavLst>
                                        <p:tav tm="0">
                                          <p:val>
                                            <p:strVal val="ppt_h"/>
                                          </p:val>
                                        </p:tav>
                                        <p:tav tm="100000">
                                          <p:val>
                                            <p:strVal val="ppt_h"/>
                                          </p:val>
                                        </p:tav>
                                      </p:tavLst>
                                    </p:anim>
                                    <p:anim calcmode="lin" valueType="num">
                                      <p:cBhvr>
                                        <p:cTn id="18" dur="2000" fill="hold"/>
                                        <p:tgtEl>
                                          <p:spTgt spid="15361"/>
                                        </p:tgtEl>
                                        <p:attrNameLst>
                                          <p:attrName>ppt_x</p:attrName>
                                        </p:attrNameLst>
                                      </p:cBhvr>
                                      <p:tavLst>
                                        <p:tav tm="0">
                                          <p:val>
                                            <p:strVal val="ppt_x"/>
                                          </p:val>
                                        </p:tav>
                                        <p:tav tm="100000">
                                          <p:val>
                                            <p:strVal val="ppt_x+.4"/>
                                          </p:val>
                                        </p:tav>
                                      </p:tavLst>
                                    </p:anim>
                                    <p:anim calcmode="lin" valueType="num">
                                      <p:cBhvr>
                                        <p:cTn id="19" dur="2000" fill="hold"/>
                                        <p:tgtEl>
                                          <p:spTgt spid="15361"/>
                                        </p:tgtEl>
                                        <p:attrNameLst>
                                          <p:attrName>ppt_y</p:attrName>
                                        </p:attrNameLst>
                                      </p:cBhvr>
                                      <p:tavLst>
                                        <p:tav tm="0">
                                          <p:val>
                                            <p:strVal val="ppt_y"/>
                                          </p:val>
                                        </p:tav>
                                        <p:tav tm="50000">
                                          <p:val>
                                            <p:strVal val="ppt_y+.1"/>
                                          </p:val>
                                        </p:tav>
                                        <p:tav tm="100000">
                                          <p:val>
                                            <p:strVal val="ppt_y-.2"/>
                                          </p:val>
                                        </p:tav>
                                      </p:tavLst>
                                    </p:anim>
                                    <p:set>
                                      <p:cBhvr>
                                        <p:cTn id="20" dur="indefinite" fill="hold">
                                          <p:stCondLst>
                                            <p:cond delay="1996"/>
                                          </p:stCondLst>
                                        </p:cTn>
                                        <p:tgtEl>
                                          <p:spTgt spid="153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1" grpId="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文本框 3"/>
          <p:cNvSpPr txBox="1"/>
          <p:nvPr/>
        </p:nvSpPr>
        <p:spPr>
          <a:xfrm>
            <a:off x="223838" y="196850"/>
            <a:ext cx="8815387" cy="6019800"/>
          </a:xfrm>
          <a:prstGeom prst="rect">
            <a:avLst/>
          </a:prstGeom>
          <a:noFill/>
          <a:ln w="9525">
            <a:noFill/>
          </a:ln>
        </p:spPr>
        <p:txBody>
          <a:bodyPr anchor="t" anchorCtr="0">
            <a:spAutoFit/>
          </a:bodyPr>
          <a:p>
            <a:pPr>
              <a:lnSpc>
                <a:spcPct val="90000"/>
              </a:lnSpc>
            </a:pPr>
            <a:r>
              <a:rPr lang="en-US" altLang="zh-CN" sz="3600" b="1" dirty="0">
                <a:latin typeface="仿宋_GB2312" pitchFamily="49" charset="-122"/>
                <a:ea typeface="仿宋_GB2312" pitchFamily="49" charset="-122"/>
                <a:sym typeface="宋体" panose="02010600030101010101" pitchFamily="2" charset="-122"/>
              </a:rPr>
              <a:t>  </a:t>
            </a:r>
            <a:endParaRPr lang="en-US" altLang="zh-CN" sz="3600" b="1" dirty="0">
              <a:latin typeface="仿宋_GB2312" pitchFamily="49" charset="-122"/>
              <a:ea typeface="仿宋_GB2312" pitchFamily="49" charset="-122"/>
              <a:sym typeface="宋体" panose="02010600030101010101" pitchFamily="2" charset="-122"/>
            </a:endParaRPr>
          </a:p>
          <a:p>
            <a:pPr>
              <a:lnSpc>
                <a:spcPct val="90000"/>
              </a:lnSpc>
            </a:pPr>
            <a:r>
              <a:rPr lang="zh-CN" altLang="en-US" sz="3600" b="1" dirty="0">
                <a:latin typeface="仿宋_GB2312" pitchFamily="49" charset="-122"/>
                <a:ea typeface="仿宋_GB2312" pitchFamily="49" charset="-122"/>
                <a:sym typeface="宋体" panose="02010600030101010101" pitchFamily="2" charset="-122"/>
              </a:rPr>
              <a:t>  具有与其开展职业病诊断范围相适应的人员条件：诊断质量有赖于诊断医师的技术和政策水平，每一个诊断项目至少应有</a:t>
            </a:r>
            <a:r>
              <a:rPr lang="en-US" altLang="zh-CN" sz="3600" b="1" dirty="0">
                <a:latin typeface="仿宋_GB2312" pitchFamily="49" charset="-122"/>
                <a:ea typeface="仿宋_GB2312" pitchFamily="49" charset="-122"/>
                <a:sym typeface="宋体" panose="02010600030101010101" pitchFamily="2" charset="-122"/>
              </a:rPr>
              <a:t>3</a:t>
            </a:r>
            <a:r>
              <a:rPr lang="zh-CN" altLang="en-US" sz="3600" b="1" dirty="0">
                <a:latin typeface="仿宋_GB2312" pitchFamily="49" charset="-122"/>
                <a:ea typeface="仿宋_GB2312" pitchFamily="49" charset="-122"/>
                <a:sym typeface="宋体" panose="02010600030101010101" pitchFamily="2" charset="-122"/>
              </a:rPr>
              <a:t>名以上具备相应诊断资格的职业病诊断医师。</a:t>
            </a:r>
            <a:endParaRPr lang="zh-CN" altLang="en-US" sz="3600" b="1" dirty="0">
              <a:latin typeface="仿宋_GB2312" pitchFamily="49" charset="-122"/>
              <a:ea typeface="仿宋_GB2312" pitchFamily="49" charset="-122"/>
            </a:endParaRPr>
          </a:p>
          <a:p>
            <a:pPr>
              <a:lnSpc>
                <a:spcPct val="90000"/>
              </a:lnSpc>
            </a:pPr>
            <a:r>
              <a:rPr lang="zh-CN" altLang="en-US" sz="3600" b="1" dirty="0">
                <a:latin typeface="仿宋_GB2312" pitchFamily="49" charset="-122"/>
                <a:ea typeface="仿宋_GB2312" pitchFamily="49" charset="-122"/>
                <a:sym typeface="宋体" panose="02010600030101010101" pitchFamily="2" charset="-122"/>
              </a:rPr>
              <a:t>  具有与其开展职业病诊断范围相适应的仪器设备条件。</a:t>
            </a:r>
            <a:endParaRPr lang="zh-CN" altLang="en-US" sz="3600" b="1" dirty="0">
              <a:latin typeface="仿宋_GB2312" pitchFamily="49" charset="-122"/>
              <a:ea typeface="仿宋_GB2312" pitchFamily="49" charset="-122"/>
            </a:endParaRPr>
          </a:p>
          <a:p>
            <a:pPr>
              <a:lnSpc>
                <a:spcPct val="90000"/>
              </a:lnSpc>
            </a:pPr>
            <a:r>
              <a:rPr lang="zh-CN" altLang="en-US" sz="3600" b="1" dirty="0">
                <a:latin typeface="仿宋_GB2312" pitchFamily="49" charset="-122"/>
                <a:ea typeface="仿宋_GB2312" pitchFamily="49" charset="-122"/>
                <a:sym typeface="宋体" panose="02010600030101010101" pitchFamily="2" charset="-122"/>
              </a:rPr>
              <a:t>  具有健全的职业病诊断质量控制及管理的制度：质量控制及管理应覆盖诊断工作全过程，编制质量管理手册，诊断工作规范，建立职业病档案，职业病报告制度等。</a:t>
            </a:r>
            <a:endParaRPr lang="zh-CN" altLang="en-US" sz="36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标题 302081"/>
          <p:cNvSpPr>
            <a:spLocks noGrp="1" noRot="1"/>
          </p:cNvSpPr>
          <p:nvPr>
            <p:ph type="title"/>
          </p:nvPr>
        </p:nvSpPr>
        <p:spPr>
          <a:xfrm>
            <a:off x="0" y="228600"/>
            <a:ext cx="5318125" cy="719138"/>
          </a:xfrm>
        </p:spPr>
        <p:txBody>
          <a:bodyPr wrap="square" lIns="91440" tIns="45720" rIns="91440" bIns="45720" anchor="ctr" anchorCtr="0"/>
          <a:p>
            <a:pPr eaLnBrk="1" hangingPunct="1"/>
            <a:r>
              <a:rPr lang="en-US" altLang="zh-CN" sz="4000" b="1" dirty="0">
                <a:solidFill>
                  <a:srgbClr val="FF3300"/>
                </a:solidFill>
              </a:rPr>
              <a:t>4</a:t>
            </a:r>
            <a:r>
              <a:rPr lang="zh-CN" altLang="zh-CN" sz="4000" b="1" dirty="0">
                <a:solidFill>
                  <a:srgbClr val="FF3300"/>
                </a:solidFill>
              </a:rPr>
              <a:t>、</a:t>
            </a:r>
            <a:r>
              <a:rPr lang="zh-CN" altLang="en-US" sz="4000" b="1" dirty="0">
                <a:solidFill>
                  <a:srgbClr val="FF3300"/>
                </a:solidFill>
              </a:rPr>
              <a:t>职业病诊断程序</a:t>
            </a:r>
            <a:endParaRPr lang="zh-CN" altLang="en-US" sz="4000" b="1" dirty="0">
              <a:solidFill>
                <a:srgbClr val="FF3300"/>
              </a:solidFill>
            </a:endParaRPr>
          </a:p>
        </p:txBody>
      </p:sp>
      <p:sp>
        <p:nvSpPr>
          <p:cNvPr id="117762" name="文本占位符 302082"/>
          <p:cNvSpPr>
            <a:spLocks noGrp="1" noRot="1"/>
          </p:cNvSpPr>
          <p:nvPr>
            <p:ph idx="1"/>
          </p:nvPr>
        </p:nvSpPr>
        <p:spPr>
          <a:xfrm>
            <a:off x="250825" y="1052513"/>
            <a:ext cx="8642350" cy="5184775"/>
          </a:xfrm>
        </p:spPr>
        <p:txBody>
          <a:bodyPr wrap="square" lIns="91440" tIns="45720" rIns="91440" bIns="45720" anchor="t" anchorCtr="0"/>
          <a:p>
            <a:pPr eaLnBrk="1" hangingPunct="1">
              <a:buNone/>
            </a:pPr>
            <a:r>
              <a:rPr lang="zh-CN" altLang="en-US" sz="3600" b="1" dirty="0">
                <a:solidFill>
                  <a:srgbClr val="FF0000"/>
                </a:solidFill>
                <a:latin typeface="仿宋_GB2312" pitchFamily="49" charset="-122"/>
                <a:ea typeface="仿宋_GB2312" pitchFamily="49" charset="-122"/>
              </a:rPr>
              <a:t>（</a:t>
            </a:r>
            <a:r>
              <a:rPr lang="en-US" altLang="zh-CN" sz="3600" b="1" dirty="0">
                <a:solidFill>
                  <a:srgbClr val="FF0000"/>
                </a:solidFill>
                <a:latin typeface="仿宋_GB2312" pitchFamily="49" charset="-122"/>
                <a:ea typeface="仿宋_GB2312" pitchFamily="49" charset="-122"/>
              </a:rPr>
              <a:t>1</a:t>
            </a:r>
            <a:r>
              <a:rPr lang="zh-CN" altLang="en-US" sz="3600" b="1" dirty="0">
                <a:solidFill>
                  <a:srgbClr val="FF0000"/>
                </a:solidFill>
                <a:latin typeface="仿宋_GB2312" pitchFamily="49" charset="-122"/>
                <a:ea typeface="仿宋_GB2312" pitchFamily="49" charset="-122"/>
              </a:rPr>
              <a:t>）</a:t>
            </a:r>
            <a:r>
              <a:rPr lang="en-US" altLang="zh-CN" sz="2400" dirty="0">
                <a:latin typeface="仿宋_GB2312" pitchFamily="49" charset="-122"/>
                <a:ea typeface="仿宋_GB2312" pitchFamily="49" charset="-122"/>
              </a:rPr>
              <a:t> </a:t>
            </a:r>
            <a:r>
              <a:rPr lang="zh-CN" altLang="en-US" sz="3600" b="1" dirty="0">
                <a:solidFill>
                  <a:srgbClr val="FF0000"/>
                </a:solidFill>
                <a:latin typeface="仿宋_GB2312" pitchFamily="49" charset="-122"/>
                <a:ea typeface="仿宋_GB2312" pitchFamily="49" charset="-122"/>
              </a:rPr>
              <a:t>职业病诊断申请</a:t>
            </a:r>
            <a:endParaRPr lang="zh-CN" altLang="en-US" sz="3600" b="1" dirty="0">
              <a:solidFill>
                <a:srgbClr val="FF0000"/>
              </a:solidFill>
              <a:latin typeface="仿宋_GB2312" pitchFamily="49" charset="-122"/>
              <a:ea typeface="仿宋_GB2312" pitchFamily="49" charset="-122"/>
            </a:endParaRPr>
          </a:p>
          <a:p>
            <a:pPr eaLnBrk="1" hangingPunct="1">
              <a:buNone/>
            </a:pPr>
            <a:r>
              <a:rPr lang="zh-CN" altLang="en-US" sz="2800" b="1" dirty="0">
                <a:latin typeface="仿宋_GB2312" pitchFamily="49" charset="-122"/>
                <a:ea typeface="仿宋_GB2312" pitchFamily="49" charset="-122"/>
              </a:rPr>
              <a:t>申请职业病诊断需要下列资料：</a:t>
            </a:r>
            <a:endParaRPr lang="zh-CN" altLang="en-US" sz="2800" b="1" dirty="0">
              <a:latin typeface="仿宋_GB2312" pitchFamily="49" charset="-122"/>
              <a:ea typeface="仿宋_GB2312" pitchFamily="49" charset="-122"/>
            </a:endParaRPr>
          </a:p>
          <a:p>
            <a:pPr eaLnBrk="1" hangingPunct="1"/>
            <a:r>
              <a:rPr lang="zh-CN" altLang="en-US" sz="2800" b="1" dirty="0">
                <a:latin typeface="仿宋_GB2312" pitchFamily="49" charset="-122"/>
                <a:ea typeface="仿宋_GB2312" pitchFamily="49" charset="-122"/>
              </a:rPr>
              <a:t>职业病诊断申请书； </a:t>
            </a:r>
            <a:endParaRPr lang="zh-CN" altLang="en-US" sz="2800" b="1" dirty="0">
              <a:latin typeface="仿宋_GB2312" pitchFamily="49" charset="-122"/>
              <a:ea typeface="仿宋_GB2312" pitchFamily="49" charset="-122"/>
            </a:endParaRPr>
          </a:p>
          <a:p>
            <a:pPr eaLnBrk="1" hangingPunct="1"/>
            <a:r>
              <a:rPr lang="zh-CN" altLang="en-US" sz="2800" b="1" dirty="0">
                <a:latin typeface="仿宋_GB2312" pitchFamily="49" charset="-122"/>
                <a:ea typeface="仿宋_GB2312" pitchFamily="49" charset="-122"/>
              </a:rPr>
              <a:t>健康损害证明；</a:t>
            </a:r>
            <a:endParaRPr lang="zh-CN" altLang="en-US" sz="2800" b="1" dirty="0">
              <a:latin typeface="仿宋_GB2312" pitchFamily="49" charset="-122"/>
              <a:ea typeface="仿宋_GB2312" pitchFamily="49" charset="-122"/>
            </a:endParaRPr>
          </a:p>
          <a:p>
            <a:pPr eaLnBrk="1" hangingPunct="1"/>
            <a:r>
              <a:rPr lang="zh-CN" altLang="en-US" sz="2800" b="1" dirty="0">
                <a:latin typeface="仿宋_GB2312" pitchFamily="49" charset="-122"/>
                <a:ea typeface="仿宋_GB2312" pitchFamily="49" charset="-122"/>
              </a:rPr>
              <a:t>劳动关系证明：</a:t>
            </a:r>
            <a:r>
              <a:rPr lang="zh-CN" altLang="en-US" sz="2800" b="1" dirty="0">
                <a:ea typeface="仿宋_GB2312" pitchFamily="49" charset="-122"/>
              </a:rPr>
              <a:t>是指劳动合同或用人单位证明。劳动关系有争议的，应当提供劳动争议仲裁机构或人民法院确认劳动关系的证明。</a:t>
            </a:r>
            <a:endParaRPr lang="zh-CN" altLang="en-US" sz="2800" b="1" dirty="0">
              <a:latin typeface="仿宋_GB2312" pitchFamily="49" charset="-122"/>
              <a:ea typeface="仿宋_GB2312" pitchFamily="49" charset="-122"/>
            </a:endParaRPr>
          </a:p>
          <a:p>
            <a:pPr eaLnBrk="1" hangingPunct="1"/>
            <a:r>
              <a:rPr lang="zh-CN" altLang="en-US" sz="2800" b="1" dirty="0">
                <a:latin typeface="仿宋_GB2312" pitchFamily="49" charset="-122"/>
                <a:ea typeface="仿宋_GB2312" pitchFamily="49" charset="-122"/>
              </a:rPr>
              <a:t>劳动者的职业史和既往病史；</a:t>
            </a:r>
            <a:endParaRPr lang="zh-CN" altLang="en-US" sz="2800" b="1" dirty="0">
              <a:latin typeface="仿宋_GB2312" pitchFamily="49" charset="-122"/>
              <a:ea typeface="仿宋_GB2312" pitchFamily="49" charset="-122"/>
            </a:endParaRPr>
          </a:p>
          <a:p>
            <a:pPr eaLnBrk="1" hangingPunct="1"/>
            <a:r>
              <a:rPr lang="zh-CN" altLang="en-US" sz="2800" b="1" dirty="0">
                <a:latin typeface="仿宋_GB2312" pitchFamily="49" charset="-122"/>
                <a:ea typeface="仿宋_GB2312" pitchFamily="49" charset="-122"/>
              </a:rPr>
              <a:t>职业健康监护档案；</a:t>
            </a:r>
            <a:endParaRPr lang="zh-CN" altLang="en-US" sz="2800" b="1" dirty="0">
              <a:latin typeface="仿宋_GB2312" pitchFamily="49" charset="-122"/>
              <a:ea typeface="仿宋_GB2312" pitchFamily="49" charset="-122"/>
            </a:endParaRPr>
          </a:p>
          <a:p>
            <a:pPr eaLnBrk="1" hangingPunct="1"/>
            <a:r>
              <a:rPr lang="zh-CN" altLang="en-US" sz="2800" b="1" dirty="0">
                <a:latin typeface="仿宋_GB2312" pitchFamily="49" charset="-122"/>
                <a:ea typeface="仿宋_GB2312" pitchFamily="49" charset="-122"/>
              </a:rPr>
              <a:t>工作场所职业病危害因素检测、评价资料。</a:t>
            </a:r>
            <a:endParaRPr lang="zh-CN" altLang="en-US" sz="2800" b="1" dirty="0">
              <a:latin typeface="仿宋_GB2312" pitchFamily="49" charset="-122"/>
              <a:ea typeface="仿宋_GB2312" pitchFamily="49" charset="-122"/>
            </a:endParaRPr>
          </a:p>
          <a:p>
            <a:pPr eaLnBrk="1" hangingPunct="1">
              <a:buNone/>
            </a:pPr>
            <a:r>
              <a:rPr lang="zh-CN" altLang="en-US" sz="2400" dirty="0">
                <a:latin typeface="仿宋_GB2312" pitchFamily="49" charset="-122"/>
                <a:ea typeface="仿宋_GB2312" pitchFamily="49" charset="-122"/>
              </a:rPr>
              <a:t>  </a:t>
            </a:r>
            <a:endParaRPr lang="zh-CN" altLang="en-US" sz="2400" dirty="0">
              <a:latin typeface="仿宋_GB2312" pitchFamily="49" charset="-122"/>
              <a:ea typeface="仿宋_GB2312" pitchFamily="49" charset="-122"/>
            </a:endParaRPr>
          </a:p>
          <a:p>
            <a:pPr eaLnBrk="1" hangingPunct="1"/>
            <a:endParaRPr lang="zh-CN" altLang="en-US" dirty="0">
              <a:ea typeface="仿宋_GB2312" pitchFamily="49" charset="-122"/>
            </a:endParaRPr>
          </a:p>
        </p:txBody>
      </p:sp>
    </p:spTree>
  </p:cSld>
  <p:clrMapOvr>
    <a:masterClrMapping/>
  </p:clrMapOvr>
  <p:transition>
    <p:split orient="vert"/>
    <p:sndAc>
      <p:stSnd>
        <p:snd r:embed="rId1" name="type.wav"/>
      </p:stSnd>
    </p:sndAc>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文本框 5"/>
          <p:cNvSpPr txBox="1"/>
          <p:nvPr/>
        </p:nvSpPr>
        <p:spPr>
          <a:xfrm>
            <a:off x="0" y="0"/>
            <a:ext cx="9147175" cy="6065838"/>
          </a:xfrm>
          <a:prstGeom prst="rect">
            <a:avLst/>
          </a:prstGeom>
          <a:noFill/>
          <a:ln w="9525">
            <a:noFill/>
          </a:ln>
        </p:spPr>
        <p:txBody>
          <a:bodyPr anchor="t" anchorCtr="0">
            <a:spAutoFit/>
          </a:bodyPr>
          <a:p>
            <a:endParaRPr lang="zh-CN" altLang="en-US" sz="3600" b="1" dirty="0">
              <a:solidFill>
                <a:srgbClr val="FF0000"/>
              </a:solidFill>
              <a:latin typeface="仿宋_GB2312" pitchFamily="49" charset="-122"/>
              <a:ea typeface="仿宋_GB2312" pitchFamily="49" charset="-122"/>
              <a:sym typeface="Arial" panose="020B0604020202020204" pitchFamily="34" charset="0"/>
            </a:endParaRPr>
          </a:p>
          <a:p>
            <a:r>
              <a:rPr lang="zh-CN" altLang="en-US" sz="3600" b="1" dirty="0">
                <a:solidFill>
                  <a:srgbClr val="FF0000"/>
                </a:solidFill>
                <a:latin typeface="仿宋_GB2312" pitchFamily="49" charset="-122"/>
                <a:ea typeface="仿宋_GB2312" pitchFamily="49" charset="-122"/>
                <a:sym typeface="Arial" panose="020B0604020202020204" pitchFamily="34" charset="0"/>
              </a:rPr>
              <a:t>（</a:t>
            </a:r>
            <a:r>
              <a:rPr lang="en-US" altLang="zh-CN" sz="3600" b="1" dirty="0">
                <a:solidFill>
                  <a:srgbClr val="FF0000"/>
                </a:solidFill>
                <a:latin typeface="仿宋_GB2312" pitchFamily="49" charset="-122"/>
                <a:ea typeface="仿宋_GB2312" pitchFamily="49" charset="-122"/>
                <a:sym typeface="Arial" panose="020B0604020202020204" pitchFamily="34" charset="0"/>
              </a:rPr>
              <a:t>2</a:t>
            </a:r>
            <a:r>
              <a:rPr lang="zh-CN" altLang="en-US" sz="3600" b="1" dirty="0">
                <a:solidFill>
                  <a:srgbClr val="FF0000"/>
                </a:solidFill>
                <a:latin typeface="仿宋_GB2312" pitchFamily="49" charset="-122"/>
                <a:ea typeface="仿宋_GB2312" pitchFamily="49" charset="-122"/>
                <a:sym typeface="Arial" panose="020B0604020202020204" pitchFamily="34" charset="0"/>
              </a:rPr>
              <a:t>）职业病诊断资料审核和受理</a:t>
            </a:r>
            <a:endParaRPr lang="zh-CN" altLang="en-US" sz="3600" b="1" dirty="0">
              <a:solidFill>
                <a:srgbClr val="FF0000"/>
              </a:solidFill>
              <a:latin typeface="仿宋_GB2312" pitchFamily="49" charset="-122"/>
              <a:ea typeface="仿宋_GB2312" pitchFamily="49" charset="-122"/>
              <a:sym typeface="Arial" panose="020B0604020202020204" pitchFamily="34" charset="0"/>
            </a:endParaRPr>
          </a:p>
          <a:p>
            <a:endParaRPr lang="zh-CN" altLang="en-US" sz="3200" b="1" dirty="0">
              <a:latin typeface="仿宋_GB2312" pitchFamily="49" charset="-122"/>
              <a:ea typeface="仿宋_GB2312" pitchFamily="49" charset="-122"/>
              <a:sym typeface="Arial" panose="020B0604020202020204" pitchFamily="34" charset="0"/>
            </a:endParaRPr>
          </a:p>
          <a:p>
            <a:r>
              <a:rPr lang="zh-CN" altLang="en-US" sz="3200" b="1" dirty="0">
                <a:latin typeface="仿宋_GB2312" pitchFamily="49" charset="-122"/>
                <a:ea typeface="仿宋_GB2312" pitchFamily="49" charset="-122"/>
                <a:sym typeface="Arial" panose="020B0604020202020204" pitchFamily="34" charset="0"/>
              </a:rPr>
              <a:t>诊断机构应当对当事人所提供的资料进行审核，作出是否受理的决定。符合受理条件的，应当发给受理通知书；对资料不齐全的应一次性告知当事人补充有关资料，资料补充完整后予以受理；不符合受理条件的发给不予受理通知书。 </a:t>
            </a:r>
            <a:endParaRPr lang="zh-CN" altLang="en-US" sz="3200" b="1" dirty="0">
              <a:latin typeface="仿宋_GB2312" pitchFamily="49" charset="-122"/>
              <a:ea typeface="仿宋_GB2312" pitchFamily="49" charset="-122"/>
            </a:endParaRPr>
          </a:p>
          <a:p>
            <a:r>
              <a:rPr lang="zh-CN" altLang="en-US" sz="3200" b="1" dirty="0">
                <a:latin typeface="仿宋_GB2312" pitchFamily="49" charset="-122"/>
                <a:ea typeface="仿宋_GB2312" pitchFamily="49" charset="-122"/>
                <a:sym typeface="Arial" panose="020B0604020202020204" pitchFamily="34" charset="0"/>
              </a:rPr>
              <a:t>诊断机构受理申请后，用人单位应当如实提供有关职业卫生和健康监护等资料；劳动者、职业健康检查机构、职业卫生技术服务机构、医疗卫生机构等有关机构也应当提供与诊断有关的资料。</a:t>
            </a: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文本框 5"/>
          <p:cNvSpPr txBox="1"/>
          <p:nvPr/>
        </p:nvSpPr>
        <p:spPr>
          <a:xfrm>
            <a:off x="76200" y="42863"/>
            <a:ext cx="8982075" cy="5516562"/>
          </a:xfrm>
          <a:prstGeom prst="rect">
            <a:avLst/>
          </a:prstGeom>
          <a:noFill/>
          <a:ln w="9525">
            <a:noFill/>
          </a:ln>
        </p:spPr>
        <p:txBody>
          <a:bodyPr anchor="t" anchorCtr="0">
            <a:spAutoFit/>
          </a:bodyPr>
          <a:p>
            <a:endParaRPr lang="zh-CN" altLang="en-US" sz="3200" b="1" dirty="0">
              <a:solidFill>
                <a:srgbClr val="0033CC"/>
              </a:solidFill>
              <a:latin typeface="仿宋_GB2312" pitchFamily="49" charset="-122"/>
              <a:ea typeface="仿宋_GB2312" pitchFamily="49" charset="-122"/>
            </a:endParaRPr>
          </a:p>
          <a:p>
            <a:r>
              <a:rPr lang="zh-CN" altLang="en-US" sz="3600" b="1" dirty="0">
                <a:solidFill>
                  <a:srgbClr val="FF0000"/>
                </a:solidFill>
                <a:latin typeface="仿宋_GB2312" pitchFamily="49" charset="-122"/>
                <a:ea typeface="仿宋_GB2312" pitchFamily="49" charset="-122"/>
                <a:sym typeface="Arial" panose="020B0604020202020204" pitchFamily="34" charset="0"/>
              </a:rPr>
              <a:t>诊断机构不予受理申请情况</a:t>
            </a:r>
            <a:r>
              <a:rPr lang="zh-CN" altLang="en-US" sz="3200" b="1" dirty="0">
                <a:solidFill>
                  <a:srgbClr val="FF0000"/>
                </a:solidFill>
                <a:latin typeface="仿宋_GB2312" pitchFamily="49" charset="-122"/>
                <a:ea typeface="仿宋_GB2312" pitchFamily="49" charset="-122"/>
                <a:sym typeface="Arial" panose="020B0604020202020204" pitchFamily="34" charset="0"/>
              </a:rPr>
              <a:t>：</a:t>
            </a:r>
            <a:endParaRPr lang="zh-CN" altLang="en-US" sz="3200" b="1" dirty="0">
              <a:solidFill>
                <a:srgbClr val="FF0000"/>
              </a:solidFill>
              <a:latin typeface="仿宋_GB2312" pitchFamily="49" charset="-122"/>
              <a:ea typeface="仿宋_GB2312" pitchFamily="49" charset="-122"/>
              <a:sym typeface="Arial" panose="020B0604020202020204" pitchFamily="34" charset="0"/>
            </a:endParaRPr>
          </a:p>
          <a:p>
            <a:endParaRPr lang="en-US" altLang="zh-CN" sz="3200" b="1" dirty="0">
              <a:latin typeface="仿宋_GB2312" pitchFamily="49" charset="-122"/>
              <a:ea typeface="仿宋_GB2312" pitchFamily="49" charset="-122"/>
              <a:sym typeface="Arial" panose="020B0604020202020204" pitchFamily="34" charset="0"/>
            </a:endParaRPr>
          </a:p>
          <a:p>
            <a:r>
              <a:rPr lang="en-US" altLang="zh-CN" sz="3200" b="1" dirty="0">
                <a:latin typeface="仿宋_GB2312" pitchFamily="49" charset="-122"/>
                <a:ea typeface="仿宋_GB2312" pitchFamily="49" charset="-122"/>
                <a:sym typeface="Arial" panose="020B0604020202020204" pitchFamily="34" charset="0"/>
              </a:rPr>
              <a:t>1</a:t>
            </a:r>
            <a:r>
              <a:rPr lang="zh-CN" altLang="en-US" sz="3200" b="1" dirty="0">
                <a:latin typeface="仿宋_GB2312" pitchFamily="49" charset="-122"/>
                <a:ea typeface="仿宋_GB2312" pitchFamily="49" charset="-122"/>
                <a:sym typeface="Arial" panose="020B0604020202020204" pitchFamily="34" charset="0"/>
              </a:rPr>
              <a:t>、劳动者与用人单位劳动关系不明确或者存在争议、不能提交有效劳动关系证明的；</a:t>
            </a:r>
            <a:endParaRPr lang="zh-CN" altLang="en-US" sz="3200" b="1" dirty="0">
              <a:latin typeface="仿宋_GB2312" pitchFamily="49" charset="-122"/>
              <a:ea typeface="仿宋_GB2312" pitchFamily="49" charset="-122"/>
            </a:endParaRPr>
          </a:p>
          <a:p>
            <a:r>
              <a:rPr lang="en-US" altLang="zh-CN" sz="3200" b="1" dirty="0">
                <a:latin typeface="仿宋_GB2312" pitchFamily="49" charset="-122"/>
                <a:ea typeface="仿宋_GB2312" pitchFamily="49" charset="-122"/>
                <a:sym typeface="Arial" panose="020B0604020202020204" pitchFamily="34" charset="0"/>
              </a:rPr>
              <a:t>2</a:t>
            </a:r>
            <a:r>
              <a:rPr lang="zh-CN" altLang="en-US" sz="3200" b="1" dirty="0">
                <a:latin typeface="仿宋_GB2312" pitchFamily="49" charset="-122"/>
                <a:ea typeface="仿宋_GB2312" pitchFamily="49" charset="-122"/>
                <a:sym typeface="Arial" panose="020B0604020202020204" pitchFamily="34" charset="0"/>
              </a:rPr>
              <a:t>、没有明确职业病危害接触史或者没有发现与所接触的职业病危害因素相对应的健康损害的；</a:t>
            </a:r>
            <a:endParaRPr lang="zh-CN" altLang="en-US" sz="3200" b="1" dirty="0">
              <a:latin typeface="仿宋_GB2312" pitchFamily="49" charset="-122"/>
              <a:ea typeface="仿宋_GB2312" pitchFamily="49" charset="-122"/>
            </a:endParaRPr>
          </a:p>
          <a:p>
            <a:r>
              <a:rPr lang="en-US" altLang="zh-CN" sz="3200" b="1" dirty="0">
                <a:latin typeface="仿宋_GB2312" pitchFamily="49" charset="-122"/>
                <a:ea typeface="仿宋_GB2312" pitchFamily="49" charset="-122"/>
                <a:sym typeface="Arial" panose="020B0604020202020204" pitchFamily="34" charset="0"/>
              </a:rPr>
              <a:t>3</a:t>
            </a:r>
            <a:r>
              <a:rPr lang="zh-CN" altLang="en-US" sz="3200" b="1" dirty="0">
                <a:latin typeface="仿宋_GB2312" pitchFamily="49" charset="-122"/>
                <a:ea typeface="仿宋_GB2312" pitchFamily="49" charset="-122"/>
                <a:sym typeface="Arial" panose="020B0604020202020204" pitchFamily="34" charset="0"/>
              </a:rPr>
              <a:t>、其他诊断机构按规定已经做出诊断结论，劳动者没有新的职业病危害接触史或者新的健康损害的；</a:t>
            </a:r>
            <a:endParaRPr lang="zh-CN" altLang="en-US" sz="3200" b="1" dirty="0">
              <a:latin typeface="仿宋_GB2312" pitchFamily="49" charset="-122"/>
              <a:ea typeface="仿宋_GB2312" pitchFamily="49" charset="-122"/>
            </a:endParaRPr>
          </a:p>
          <a:p>
            <a:r>
              <a:rPr lang="en-US" altLang="zh-CN" sz="3200" b="1" dirty="0">
                <a:latin typeface="仿宋_GB2312" pitchFamily="49" charset="-122"/>
                <a:ea typeface="仿宋_GB2312" pitchFamily="49" charset="-122"/>
                <a:sym typeface="Arial" panose="020B0604020202020204" pitchFamily="34" charset="0"/>
              </a:rPr>
              <a:t>4</a:t>
            </a:r>
            <a:r>
              <a:rPr lang="zh-CN" altLang="en-US" sz="3200" b="1" dirty="0">
                <a:latin typeface="仿宋_GB2312" pitchFamily="49" charset="-122"/>
                <a:ea typeface="仿宋_GB2312" pitchFamily="49" charset="-122"/>
                <a:sym typeface="Arial" panose="020B0604020202020204" pitchFamily="34" charset="0"/>
              </a:rPr>
              <a:t>、不属于本诊断机构诊断范围的。</a:t>
            </a: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文本框 6"/>
          <p:cNvSpPr txBox="1"/>
          <p:nvPr/>
        </p:nvSpPr>
        <p:spPr>
          <a:xfrm>
            <a:off x="-95250" y="76200"/>
            <a:ext cx="9293225" cy="6091238"/>
          </a:xfrm>
          <a:prstGeom prst="rect">
            <a:avLst/>
          </a:prstGeom>
          <a:noFill/>
          <a:ln w="9525">
            <a:noFill/>
          </a:ln>
        </p:spPr>
        <p:txBody>
          <a:bodyPr anchor="t" anchorCtr="0">
            <a:spAutoFit/>
          </a:bodyPr>
          <a:p>
            <a:pPr>
              <a:lnSpc>
                <a:spcPct val="80000"/>
              </a:lnSpc>
            </a:pPr>
            <a:r>
              <a:rPr lang="en-US" altLang="zh-CN" sz="3600" b="1" dirty="0">
                <a:solidFill>
                  <a:srgbClr val="FF0000"/>
                </a:solidFill>
                <a:latin typeface="仿宋_GB2312" pitchFamily="49" charset="-122"/>
                <a:ea typeface="仿宋_GB2312" pitchFamily="49" charset="-122"/>
                <a:sym typeface="宋体" panose="02010600030101010101" pitchFamily="2" charset="-122"/>
              </a:rPr>
              <a:t> </a:t>
            </a:r>
            <a:endParaRPr lang="en-US" altLang="zh-CN" sz="3600" b="1" dirty="0">
              <a:solidFill>
                <a:srgbClr val="FF0000"/>
              </a:solidFill>
              <a:latin typeface="仿宋_GB2312" pitchFamily="49" charset="-122"/>
              <a:ea typeface="仿宋_GB2312" pitchFamily="49" charset="-122"/>
              <a:sym typeface="宋体" panose="02010600030101010101" pitchFamily="2" charset="-122"/>
            </a:endParaRPr>
          </a:p>
          <a:p>
            <a:pPr>
              <a:lnSpc>
                <a:spcPct val="80000"/>
              </a:lnSpc>
            </a:pPr>
            <a:r>
              <a:rPr lang="zh-CN" altLang="en-US" sz="3600" b="1" dirty="0">
                <a:solidFill>
                  <a:srgbClr val="FF0000"/>
                </a:solidFill>
                <a:latin typeface="仿宋_GB2312" pitchFamily="49" charset="-122"/>
                <a:ea typeface="仿宋_GB2312" pitchFamily="49" charset="-122"/>
                <a:sym typeface="宋体" panose="02010600030101010101" pitchFamily="2" charset="-122"/>
              </a:rPr>
              <a:t>（</a:t>
            </a:r>
            <a:r>
              <a:rPr lang="en-US" altLang="zh-CN" sz="3600" b="1" dirty="0">
                <a:solidFill>
                  <a:srgbClr val="FF0000"/>
                </a:solidFill>
                <a:latin typeface="仿宋_GB2312" pitchFamily="49" charset="-122"/>
                <a:ea typeface="仿宋_GB2312" pitchFamily="49" charset="-122"/>
                <a:sym typeface="宋体" panose="02010600030101010101" pitchFamily="2" charset="-122"/>
              </a:rPr>
              <a:t>3</a:t>
            </a:r>
            <a:r>
              <a:rPr lang="zh-CN" altLang="en-US" sz="3600" b="1" dirty="0">
                <a:solidFill>
                  <a:srgbClr val="FF0000"/>
                </a:solidFill>
                <a:latin typeface="仿宋_GB2312" pitchFamily="49" charset="-122"/>
                <a:ea typeface="仿宋_GB2312" pitchFamily="49" charset="-122"/>
                <a:sym typeface="宋体" panose="02010600030101010101" pitchFamily="2" charset="-122"/>
              </a:rPr>
              <a:t>）诊断</a:t>
            </a:r>
            <a:endParaRPr lang="zh-CN" altLang="en-US" sz="3600" b="1" dirty="0">
              <a:solidFill>
                <a:srgbClr val="FF0000"/>
              </a:solidFill>
              <a:latin typeface="仿宋_GB2312" pitchFamily="49" charset="-122"/>
              <a:ea typeface="仿宋_GB2312" pitchFamily="49" charset="-122"/>
              <a:sym typeface="宋体" panose="02010600030101010101" pitchFamily="2" charset="-122"/>
            </a:endParaRPr>
          </a:p>
          <a:p>
            <a:pPr>
              <a:lnSpc>
                <a:spcPct val="80000"/>
              </a:lnSpc>
            </a:pPr>
            <a:r>
              <a:rPr lang="zh-CN" altLang="en-US" sz="3200" b="1" dirty="0">
                <a:latin typeface="仿宋_GB2312" pitchFamily="49" charset="-122"/>
                <a:ea typeface="仿宋_GB2312" pitchFamily="49" charset="-122"/>
                <a:sym typeface="宋体" panose="02010600030101010101" pitchFamily="2" charset="-122"/>
              </a:rPr>
              <a:t> </a:t>
            </a:r>
            <a:endParaRPr lang="zh-CN" altLang="en-US" sz="3200" b="1" dirty="0">
              <a:latin typeface="仿宋_GB2312" pitchFamily="49" charset="-122"/>
              <a:ea typeface="仿宋_GB2312" pitchFamily="49" charset="-122"/>
              <a:sym typeface="宋体" panose="02010600030101010101" pitchFamily="2" charset="-122"/>
            </a:endParaRPr>
          </a:p>
          <a:p>
            <a:pPr>
              <a:lnSpc>
                <a:spcPct val="80000"/>
              </a:lnSpc>
            </a:pPr>
            <a:r>
              <a:rPr lang="zh-CN" altLang="en-US" sz="3200" b="1" dirty="0">
                <a:latin typeface="仿宋_GB2312" pitchFamily="49" charset="-122"/>
                <a:ea typeface="仿宋_GB2312" pitchFamily="49" charset="-122"/>
                <a:sym typeface="宋体" panose="02010600030101010101" pitchFamily="2" charset="-122"/>
              </a:rPr>
              <a:t> 诊断原则：</a:t>
            </a:r>
            <a:endParaRPr lang="zh-CN" altLang="en-US" sz="3200" b="1" dirty="0">
              <a:latin typeface="仿宋_GB2312" pitchFamily="49" charset="-122"/>
              <a:ea typeface="仿宋_GB2312" pitchFamily="49" charset="-122"/>
            </a:endParaRPr>
          </a:p>
          <a:p>
            <a:pPr>
              <a:lnSpc>
                <a:spcPct val="80000"/>
              </a:lnSpc>
            </a:pPr>
            <a:endParaRPr lang="zh-CN" altLang="en-US" sz="3200" b="1" dirty="0">
              <a:latin typeface="仿宋_GB2312" pitchFamily="49" charset="-122"/>
              <a:ea typeface="仿宋_GB2312" pitchFamily="49" charset="-122"/>
              <a:sym typeface="宋体" panose="02010600030101010101" pitchFamily="2" charset="-122"/>
            </a:endParaRPr>
          </a:p>
          <a:p>
            <a:pPr>
              <a:lnSpc>
                <a:spcPct val="80000"/>
              </a:lnSpc>
            </a:pPr>
            <a:r>
              <a:rPr lang="zh-CN" altLang="en-US" sz="3200" b="1" dirty="0">
                <a:solidFill>
                  <a:srgbClr val="FF0000"/>
                </a:solidFill>
                <a:latin typeface="仿宋_GB2312" pitchFamily="49" charset="-122"/>
                <a:ea typeface="仿宋_GB2312" pitchFamily="49" charset="-122"/>
                <a:sym typeface="宋体" panose="02010600030101010101" pitchFamily="2" charset="-122"/>
              </a:rPr>
              <a:t>归因（责任推定）原则：</a:t>
            </a:r>
            <a:r>
              <a:rPr lang="zh-CN" altLang="en-US" sz="3200" b="1" dirty="0">
                <a:latin typeface="仿宋_GB2312" pitchFamily="49" charset="-122"/>
                <a:ea typeface="仿宋_GB2312" pitchFamily="49" charset="-122"/>
                <a:sym typeface="宋体" panose="02010600030101010101" pitchFamily="2" charset="-122"/>
              </a:rPr>
              <a:t>没有证据否定劳动者的职业危害接触史、接触剂量、职业病危害因素与病人临床表现之间的必然联系的，且没有证据证明非职业因素与病人健康损害的必然关系的，应当诊断为职业病。</a:t>
            </a:r>
            <a:endParaRPr lang="zh-CN" altLang="en-US" sz="3200" b="1" dirty="0">
              <a:latin typeface="仿宋_GB2312" pitchFamily="49" charset="-122"/>
              <a:ea typeface="仿宋_GB2312" pitchFamily="49" charset="-122"/>
            </a:endParaRPr>
          </a:p>
          <a:p>
            <a:pPr>
              <a:lnSpc>
                <a:spcPct val="80000"/>
              </a:lnSpc>
            </a:pPr>
            <a:r>
              <a:rPr lang="zh-CN" altLang="en-US" sz="3200" b="1" dirty="0">
                <a:solidFill>
                  <a:srgbClr val="FF0000"/>
                </a:solidFill>
                <a:latin typeface="仿宋_GB2312" pitchFamily="49" charset="-122"/>
                <a:ea typeface="仿宋_GB2312" pitchFamily="49" charset="-122"/>
                <a:sym typeface="宋体" panose="02010600030101010101" pitchFamily="2" charset="-122"/>
              </a:rPr>
              <a:t>集体诊断原则：</a:t>
            </a:r>
            <a:r>
              <a:rPr lang="zh-CN" altLang="en-US" sz="3200" b="1" dirty="0">
                <a:latin typeface="仿宋_GB2312" pitchFamily="49" charset="-122"/>
                <a:ea typeface="仿宋_GB2312" pitchFamily="49" charset="-122"/>
                <a:sym typeface="宋体" panose="02010600030101010101" pitchFamily="2" charset="-122"/>
              </a:rPr>
              <a:t>应当组织</a:t>
            </a:r>
            <a:r>
              <a:rPr lang="en-US" altLang="zh-CN" sz="3200" b="1" dirty="0">
                <a:latin typeface="仿宋_GB2312" pitchFamily="49" charset="-122"/>
                <a:ea typeface="仿宋_GB2312" pitchFamily="49" charset="-122"/>
                <a:sym typeface="宋体" panose="02010600030101010101" pitchFamily="2" charset="-122"/>
              </a:rPr>
              <a:t>3</a:t>
            </a:r>
            <a:r>
              <a:rPr lang="zh-CN" altLang="en-US" sz="3200" b="1" dirty="0">
                <a:latin typeface="仿宋_GB2312" pitchFamily="49" charset="-122"/>
                <a:ea typeface="仿宋_GB2312" pitchFamily="49" charset="-122"/>
                <a:sym typeface="宋体" panose="02010600030101010101" pitchFamily="2" charset="-122"/>
              </a:rPr>
              <a:t>名以上单数职业病诊断医师集体诊断，以多数人意见为准；对难以诊断的 ，可以有相关专家参与诊断过程，提出鉴别诊断意见，但不能参与诊断结论表决和在诊断书上签字。（除本诊断机构外聘的职业病诊断医师）</a:t>
            </a:r>
            <a:endParaRPr lang="zh-CN" altLang="en-US" sz="3200" b="1"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文本框 6"/>
          <p:cNvSpPr txBox="1"/>
          <p:nvPr/>
        </p:nvSpPr>
        <p:spPr>
          <a:xfrm>
            <a:off x="-34925" y="7938"/>
            <a:ext cx="9061450" cy="584200"/>
          </a:xfrm>
          <a:prstGeom prst="rect">
            <a:avLst/>
          </a:prstGeom>
          <a:noFill/>
          <a:ln w="9525">
            <a:noFill/>
          </a:ln>
        </p:spPr>
        <p:txBody>
          <a:bodyPr anchor="t" anchorCtr="0">
            <a:spAutoFit/>
          </a:bodyPr>
          <a:p>
            <a:pPr>
              <a:lnSpc>
                <a:spcPct val="80000"/>
              </a:lnSpc>
            </a:pPr>
            <a:r>
              <a:rPr lang="en-US" altLang="zh-CN" sz="3600" b="1" dirty="0">
                <a:solidFill>
                  <a:srgbClr val="FF0000"/>
                </a:solidFill>
                <a:latin typeface="仿宋_GB2312" pitchFamily="49" charset="-122"/>
                <a:ea typeface="仿宋_GB2312" pitchFamily="49" charset="-122"/>
                <a:sym typeface="宋体" panose="02010600030101010101" pitchFamily="2" charset="-122"/>
              </a:rPr>
              <a:t> </a:t>
            </a:r>
            <a:endParaRPr lang="zh-CN" altLang="en-US" sz="3600" dirty="0">
              <a:latin typeface="Arial" panose="020B0604020202020204" pitchFamily="34" charset="0"/>
              <a:ea typeface="宋体" panose="02010600030101010101" pitchFamily="2" charset="-122"/>
            </a:endParaRPr>
          </a:p>
        </p:txBody>
      </p:sp>
      <p:sp>
        <p:nvSpPr>
          <p:cNvPr id="121858" name="文本框 9"/>
          <p:cNvSpPr txBox="1"/>
          <p:nvPr/>
        </p:nvSpPr>
        <p:spPr>
          <a:xfrm>
            <a:off x="0" y="0"/>
            <a:ext cx="9140825" cy="5700713"/>
          </a:xfrm>
          <a:prstGeom prst="rect">
            <a:avLst/>
          </a:prstGeom>
          <a:noFill/>
          <a:ln w="9525">
            <a:noFill/>
          </a:ln>
        </p:spPr>
        <p:txBody>
          <a:bodyPr anchor="t" anchorCtr="0">
            <a:spAutoFit/>
          </a:bodyPr>
          <a:p>
            <a:pPr>
              <a:lnSpc>
                <a:spcPct val="80000"/>
              </a:lnSpc>
            </a:pPr>
            <a:endParaRPr lang="en-US" altLang="zh-CN" sz="3600" b="1" dirty="0">
              <a:solidFill>
                <a:srgbClr val="FF0000"/>
              </a:solidFill>
              <a:latin typeface="仿宋_GB2312" pitchFamily="49" charset="-122"/>
              <a:ea typeface="仿宋_GB2312" pitchFamily="49" charset="-122"/>
              <a:sym typeface="宋体" panose="02010600030101010101" pitchFamily="2" charset="-122"/>
            </a:endParaRPr>
          </a:p>
          <a:p>
            <a:pPr>
              <a:lnSpc>
                <a:spcPct val="80000"/>
              </a:lnSpc>
            </a:pPr>
            <a:r>
              <a:rPr lang="en-US" altLang="zh-CN" sz="3600" b="1" dirty="0">
                <a:solidFill>
                  <a:srgbClr val="FF0000"/>
                </a:solidFill>
                <a:latin typeface="仿宋_GB2312" pitchFamily="49" charset="-122"/>
                <a:ea typeface="仿宋_GB2312" pitchFamily="49" charset="-122"/>
                <a:sym typeface="宋体" panose="02010600030101010101" pitchFamily="2" charset="-122"/>
              </a:rPr>
              <a:t>《</a:t>
            </a:r>
            <a:r>
              <a:rPr lang="zh-CN" altLang="en-US" sz="3600" b="1" dirty="0">
                <a:solidFill>
                  <a:srgbClr val="FF0000"/>
                </a:solidFill>
                <a:latin typeface="仿宋_GB2312" pitchFamily="49" charset="-122"/>
                <a:ea typeface="仿宋_GB2312" pitchFamily="49" charset="-122"/>
                <a:sym typeface="宋体" panose="02010600030101010101" pitchFamily="2" charset="-122"/>
              </a:rPr>
              <a:t>职业病诊断证明书</a:t>
            </a:r>
            <a:r>
              <a:rPr lang="en-US" altLang="zh-CN" sz="3600" b="1" dirty="0">
                <a:solidFill>
                  <a:srgbClr val="FF0000"/>
                </a:solidFill>
                <a:latin typeface="仿宋_GB2312" pitchFamily="49" charset="-122"/>
                <a:ea typeface="仿宋_GB2312" pitchFamily="49" charset="-122"/>
                <a:sym typeface="宋体" panose="02010600030101010101" pitchFamily="2" charset="-122"/>
              </a:rPr>
              <a:t>》</a:t>
            </a:r>
            <a:r>
              <a:rPr lang="zh-CN" altLang="en-US" sz="3600" b="1" dirty="0">
                <a:solidFill>
                  <a:srgbClr val="FF0000"/>
                </a:solidFill>
                <a:latin typeface="仿宋_GB2312" pitchFamily="49" charset="-122"/>
                <a:ea typeface="仿宋_GB2312" pitchFamily="49" charset="-122"/>
                <a:sym typeface="宋体" panose="02010600030101010101" pitchFamily="2" charset="-122"/>
              </a:rPr>
              <a:t>出具</a:t>
            </a:r>
            <a:endParaRPr lang="zh-CN" altLang="en-US" sz="3600" b="1" dirty="0">
              <a:solidFill>
                <a:srgbClr val="FF0000"/>
              </a:solidFill>
              <a:latin typeface="仿宋_GB2312" pitchFamily="49" charset="-122"/>
              <a:ea typeface="仿宋_GB2312" pitchFamily="49" charset="-122"/>
              <a:sym typeface="宋体" panose="02010600030101010101" pitchFamily="2" charset="-122"/>
            </a:endParaRPr>
          </a:p>
          <a:p>
            <a:pPr>
              <a:lnSpc>
                <a:spcPct val="80000"/>
              </a:lnSpc>
            </a:pPr>
            <a:r>
              <a:rPr lang="zh-CN" altLang="en-US" sz="3200" b="1" dirty="0">
                <a:latin typeface="Arial" panose="020B0604020202020204" pitchFamily="34" charset="0"/>
                <a:ea typeface="仿宋_GB2312" pitchFamily="49" charset="-122"/>
                <a:sym typeface="宋体" panose="02010600030101010101" pitchFamily="2" charset="-122"/>
              </a:rPr>
              <a:t> </a:t>
            </a:r>
            <a:endParaRPr lang="zh-CN" altLang="en-US" sz="3200" b="1" dirty="0">
              <a:latin typeface="Arial" panose="020B0604020202020204" pitchFamily="34" charset="0"/>
              <a:ea typeface="仿宋_GB2312" pitchFamily="49" charset="-122"/>
              <a:sym typeface="宋体" panose="02010600030101010101" pitchFamily="2" charset="-122"/>
            </a:endParaRPr>
          </a:p>
          <a:p>
            <a:pPr>
              <a:lnSpc>
                <a:spcPct val="80000"/>
              </a:lnSpc>
            </a:pPr>
            <a:r>
              <a:rPr lang="zh-CN" altLang="en-US" sz="3200" b="1" dirty="0">
                <a:latin typeface="Arial" panose="020B0604020202020204" pitchFamily="34" charset="0"/>
                <a:ea typeface="仿宋_GB2312" pitchFamily="49" charset="-122"/>
                <a:sym typeface="宋体" panose="02010600030101010101" pitchFamily="2" charset="-122"/>
              </a:rPr>
              <a:t>   诊断机构应当及时做出诊断结论，并出具职业病诊断证明书。</a:t>
            </a:r>
            <a:endParaRPr lang="zh-CN" altLang="en-US" sz="3200" b="1" dirty="0">
              <a:latin typeface="Arial" panose="020B0604020202020204" pitchFamily="34" charset="0"/>
              <a:ea typeface="仿宋_GB2312" pitchFamily="49" charset="-122"/>
            </a:endParaRPr>
          </a:p>
          <a:p>
            <a:pPr>
              <a:lnSpc>
                <a:spcPct val="80000"/>
              </a:lnSpc>
            </a:pPr>
            <a:r>
              <a:rPr lang="zh-CN" altLang="en-US" sz="3200" b="1" dirty="0">
                <a:latin typeface="Arial" panose="020B0604020202020204" pitchFamily="34" charset="0"/>
                <a:ea typeface="仿宋_GB2312" pitchFamily="49" charset="-122"/>
                <a:sym typeface="宋体" panose="02010600030101010101" pitchFamily="2" charset="-122"/>
              </a:rPr>
              <a:t>职业病诊断证明书应当明确劳动者是否患有职业病，对患有职业病的，应当载明所患职业病的名称、程度（期别）、处理意见，需要复查的应当载明复查时间。</a:t>
            </a:r>
            <a:endParaRPr lang="zh-CN" altLang="en-US" sz="3200" b="1" dirty="0">
              <a:latin typeface="Arial" panose="020B0604020202020204" pitchFamily="34" charset="0"/>
              <a:ea typeface="仿宋_GB2312" pitchFamily="49" charset="-122"/>
            </a:endParaRPr>
          </a:p>
          <a:p>
            <a:pPr>
              <a:lnSpc>
                <a:spcPct val="80000"/>
              </a:lnSpc>
            </a:pPr>
            <a:r>
              <a:rPr lang="zh-CN" altLang="en-US" sz="3200" b="1" dirty="0">
                <a:latin typeface="Arial" panose="020B0604020202020204" pitchFamily="34" charset="0"/>
                <a:ea typeface="仿宋_GB2312" pitchFamily="49" charset="-122"/>
                <a:sym typeface="宋体" panose="02010600030101010101" pitchFamily="2" charset="-122"/>
              </a:rPr>
              <a:t>职业病诊断证明书还应当载明当事人申请职业病诊断鉴定权利、申请期限和职业病鉴定办事机构的名称、地址和联系方式。</a:t>
            </a:r>
            <a:endParaRPr lang="zh-CN" altLang="en-US" sz="3200" b="1" dirty="0">
              <a:latin typeface="仿宋_GB2312" pitchFamily="49" charset="-122"/>
              <a:ea typeface="仿宋_GB2312" pitchFamily="49" charset="-122"/>
            </a:endParaRPr>
          </a:p>
          <a:p>
            <a:pPr>
              <a:lnSpc>
                <a:spcPct val="80000"/>
              </a:lnSpc>
            </a:pPr>
            <a:r>
              <a:rPr lang="zh-CN" altLang="en-US" sz="3200" b="1" dirty="0">
                <a:latin typeface="Arial" panose="020B0604020202020204" pitchFamily="34" charset="0"/>
                <a:ea typeface="仿宋_GB2312" pitchFamily="49" charset="-122"/>
                <a:sym typeface="宋体" panose="02010600030101010101" pitchFamily="2" charset="-122"/>
              </a:rPr>
              <a:t>职业病诊断证明书应当由参加诊断的职业病诊断医师共同签署，并经诊断机构审核盖章。</a:t>
            </a: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文本框 3"/>
          <p:cNvSpPr txBox="1"/>
          <p:nvPr/>
        </p:nvSpPr>
        <p:spPr>
          <a:xfrm>
            <a:off x="-76200" y="0"/>
            <a:ext cx="9085263" cy="5943600"/>
          </a:xfrm>
          <a:prstGeom prst="rect">
            <a:avLst/>
          </a:prstGeom>
          <a:noFill/>
          <a:ln w="9525">
            <a:noFill/>
          </a:ln>
        </p:spPr>
        <p:txBody>
          <a:bodyPr anchor="t" anchorCtr="0">
            <a:spAutoFit/>
          </a:bodyPr>
          <a:p>
            <a:r>
              <a:rPr lang="en-US" altLang="zh-CN" sz="3200" dirty="0">
                <a:solidFill>
                  <a:srgbClr val="FF0000"/>
                </a:solidFill>
                <a:latin typeface="Arial" panose="020B0604020202020204" pitchFamily="34" charset="0"/>
                <a:ea typeface="宋体" panose="02010600030101010101" pitchFamily="2" charset="-122"/>
                <a:sym typeface="宋体" panose="02010600030101010101" pitchFamily="2" charset="-122"/>
              </a:rPr>
              <a:t>  </a:t>
            </a:r>
            <a:r>
              <a:rPr lang="zh-CN" altLang="en-US" sz="3200" dirty="0">
                <a:solidFill>
                  <a:srgbClr val="FF0000"/>
                </a:solidFill>
                <a:latin typeface="Arial" panose="020B0604020202020204" pitchFamily="34" charset="0"/>
                <a:ea typeface="宋体" panose="02010600030101010101" pitchFamily="2" charset="-122"/>
                <a:sym typeface="宋体" panose="02010600030101010101" pitchFamily="2" charset="-122"/>
              </a:rPr>
              <a:t>对诊断结论有异议，可以申请鉴定</a:t>
            </a:r>
            <a:endParaRPr lang="zh-CN" altLang="en-US" sz="3200" dirty="0">
              <a:solidFill>
                <a:srgbClr val="FF0000"/>
              </a:solidFill>
              <a:latin typeface="Arial" panose="020B0604020202020204" pitchFamily="34" charset="0"/>
              <a:ea typeface="宋体" panose="02010600030101010101" pitchFamily="2" charset="-122"/>
              <a:sym typeface="宋体" panose="02010600030101010101" pitchFamily="2" charset="-122"/>
            </a:endParaRPr>
          </a:p>
          <a:p>
            <a:endParaRPr lang="zh-CN" altLang="en-US" sz="3200" dirty="0">
              <a:latin typeface="Arial" panose="020B0604020202020204" pitchFamily="34" charset="0"/>
              <a:ea typeface="宋体" panose="02010600030101010101" pitchFamily="2" charset="-122"/>
            </a:endParaRPr>
          </a:p>
          <a:p>
            <a:r>
              <a:rPr lang="zh-CN" altLang="en-US" sz="3200" b="1" dirty="0">
                <a:latin typeface="新宋体" panose="02010609030101010101" charset="-122"/>
                <a:ea typeface="新宋体" panose="02010609030101010101" charset="-122"/>
                <a:sym typeface="宋体" panose="02010600030101010101" pitchFamily="2" charset="-122"/>
              </a:rPr>
              <a:t>当事人对职业病诊断机构作出的职业病诊断结论有异议的，可以在接到职业病诊断证明书之日起三十日内，向职业病诊断机构所在地设区的市级卫生行政部门申请鉴定。设区的市级职业病诊断鉴定委员会负责职业病诊断争议的首次鉴定。当事人对设区的市级职业病鉴定结论不服的，可以在接到鉴定书之日起十五日内，向原鉴定组织所在地省级卫生行政部门申请再鉴定。职业病鉴定实行两级鉴定制，省级职业病鉴定结论为最终鉴定。</a:t>
            </a:r>
            <a:endParaRPr lang="zh-CN" altLang="en-US" sz="3200" b="1" dirty="0">
              <a:latin typeface="新宋体" panose="02010609030101010101" charset="-122"/>
              <a:ea typeface="新宋体" panose="02010609030101010101" charset="-122"/>
            </a:endParaRPr>
          </a:p>
        </p:txBody>
      </p:sp>
    </p:spTree>
  </p:cSld>
  <p:clrMapOvr>
    <a:masterClrMapping/>
  </p:clrMapOvr>
  <p:transition>
    <p:split orient="vert"/>
    <p:sndAc>
      <p:stSnd>
        <p:snd r:embed="rId1" name="type.wav"/>
      </p:stSnd>
    </p:sndAc>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3905" name="图片 2"/>
          <p:cNvPicPr>
            <a:picLocks noChangeAspect="1"/>
          </p:cNvPicPr>
          <p:nvPr/>
        </p:nvPicPr>
        <p:blipFill>
          <a:blip r:embed="rId1"/>
          <a:stretch>
            <a:fillRect/>
          </a:stretch>
        </p:blipFill>
        <p:spPr>
          <a:xfrm>
            <a:off x="-44450" y="-14287"/>
            <a:ext cx="9215438" cy="6899275"/>
          </a:xfrm>
          <a:prstGeom prst="rect">
            <a:avLst/>
          </a:prstGeom>
          <a:noFill/>
          <a:ln w="9525">
            <a:noFill/>
          </a:ln>
        </p:spPr>
      </p:pic>
    </p:spTree>
  </p:cSld>
  <p:clrMapOvr>
    <a:masterClrMapping/>
  </p:clrMapOvr>
  <p:transition>
    <p:split orient="vert"/>
    <p:sndAc>
      <p:stSnd>
        <p:snd r:embed="rId2" name="type.wav"/>
      </p:stSnd>
    </p:sndAc>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文本框 99"/>
          <p:cNvSpPr txBox="1"/>
          <p:nvPr/>
        </p:nvSpPr>
        <p:spPr>
          <a:xfrm>
            <a:off x="-3175" y="-41275"/>
            <a:ext cx="9175750" cy="5994400"/>
          </a:xfrm>
          <a:prstGeom prst="rect">
            <a:avLst/>
          </a:prstGeom>
          <a:noFill/>
          <a:ln w="9525">
            <a:noFill/>
          </a:ln>
        </p:spPr>
        <p:txBody>
          <a:bodyPr anchor="t" anchorCtr="0">
            <a:spAutoFit/>
          </a:bodyPr>
          <a:p>
            <a:pPr indent="266700"/>
            <a:endParaRPr lang="zh-CN" altLang="en-US" sz="2400" dirty="0">
              <a:solidFill>
                <a:srgbClr val="FF0000"/>
              </a:solidFill>
              <a:latin typeface="Calibri" panose="020F0502020204030204" pitchFamily="34" charset="0"/>
              <a:ea typeface="宋体" panose="02010600030101010101" pitchFamily="2" charset="-122"/>
            </a:endParaRPr>
          </a:p>
          <a:p>
            <a:pPr indent="266700"/>
            <a:r>
              <a:rPr lang="zh-CN" altLang="en-US" sz="2400" dirty="0">
                <a:solidFill>
                  <a:srgbClr val="333333"/>
                </a:solidFill>
                <a:latin typeface="Calibri" panose="020F0502020204030204" pitchFamily="34" charset="0"/>
                <a:ea typeface="宋体" panose="02010600030101010101" pitchFamily="2" charset="-122"/>
              </a:rPr>
              <a:t>    </a:t>
            </a:r>
            <a:endParaRPr lang="zh-CN" altLang="en-US" sz="2400" dirty="0">
              <a:solidFill>
                <a:srgbClr val="333333"/>
              </a:solidFill>
              <a:latin typeface="Calibri" panose="020F0502020204030204" pitchFamily="34" charset="0"/>
              <a:ea typeface="宋体" panose="02010600030101010101" pitchFamily="2" charset="-122"/>
            </a:endParaRPr>
          </a:p>
          <a:p>
            <a:pPr indent="266700"/>
            <a:r>
              <a:rPr lang="zh-CN" altLang="en-US" sz="2800" b="1" dirty="0">
                <a:latin typeface="宋体" panose="02010600030101010101" pitchFamily="2" charset="-122"/>
                <a:ea typeface="宋体" panose="02010600030101010101" pitchFamily="2" charset="-122"/>
              </a:rPr>
              <a:t>   根据</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职业病防治法</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检举第</a:t>
            </a:r>
            <a:r>
              <a:rPr lang="en-US" altLang="zh-CN" sz="2800" b="1" dirty="0">
                <a:latin typeface="Calibri" panose="020F0502020204030204" pitchFamily="34" charset="0"/>
                <a:ea typeface="宋体" panose="02010600030101010101" pitchFamily="2" charset="-122"/>
              </a:rPr>
              <a:t>32</a:t>
            </a:r>
            <a:r>
              <a:rPr lang="zh-CN" altLang="en-US" sz="2800" b="1" dirty="0">
                <a:latin typeface="宋体" panose="02010600030101010101" pitchFamily="2" charset="-122"/>
                <a:ea typeface="宋体" panose="02010600030101010101" pitchFamily="2" charset="-122"/>
              </a:rPr>
              <a:t>条规定： 对从事接触职业病危害的作业的劳动者，用人单位应当按照国务院卫生行政部门的规定组织上岗前、在岗期间和离岗时的职业健康检查，并将检查结果如实告知劳动者。职业健康检查费用由用人单位承担。如果用人单位不为职工办理岗前、在岗期间和离岗时的职业健康检查，职工可以主动到市职业病防治院检查。一旦查出职业病就可找用人单位赔偿。另外，根据</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职业病防治法</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第</a:t>
            </a:r>
            <a:r>
              <a:rPr lang="en-US" altLang="zh-CN" sz="2800" b="1" dirty="0">
                <a:latin typeface="Calibri" panose="020F0502020204030204" pitchFamily="34" charset="0"/>
                <a:ea typeface="宋体" panose="02010600030101010101" pitchFamily="2" charset="-122"/>
              </a:rPr>
              <a:t>53</a:t>
            </a:r>
            <a:r>
              <a:rPr lang="zh-CN" altLang="en-US" sz="2800" b="1" dirty="0">
                <a:latin typeface="宋体" panose="02010600030101010101" pitchFamily="2" charset="-122"/>
                <a:ea typeface="宋体" panose="02010600030101010101" pitchFamily="2" charset="-122"/>
              </a:rPr>
              <a:t>条规定：劳动者被诊断患有职业病，但用人单位没有依法参加工伤社会保险的，其医疗和生活保障由最后的用人单位承担；最后的用人单位有证据证明该职业病是先前用人单位的职业病危害造成的，由先前的用人单位承担</a:t>
            </a:r>
            <a:r>
              <a:rPr lang="zh-CN" altLang="en-US" sz="2400" b="1" dirty="0">
                <a:solidFill>
                  <a:srgbClr val="333333"/>
                </a:solidFill>
                <a:latin typeface="宋体" panose="02010600030101010101" pitchFamily="2" charset="-122"/>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文本框 2"/>
          <p:cNvSpPr txBox="1"/>
          <p:nvPr/>
        </p:nvSpPr>
        <p:spPr>
          <a:xfrm>
            <a:off x="41275" y="1588"/>
            <a:ext cx="9037638" cy="6858000"/>
          </a:xfrm>
          <a:prstGeom prst="rect">
            <a:avLst/>
          </a:prstGeom>
          <a:noFill/>
          <a:ln w="9525">
            <a:noFill/>
          </a:ln>
        </p:spPr>
        <p:txBody>
          <a:bodyPr anchor="t" anchorCtr="0">
            <a:spAutoFit/>
          </a:bodyPr>
          <a:p>
            <a:r>
              <a:rPr lang="zh-CN" altLang="en-US" sz="4000" b="1" dirty="0">
                <a:solidFill>
                  <a:srgbClr val="FF0000"/>
                </a:solidFill>
                <a:latin typeface="Arial" panose="020B0604020202020204" pitchFamily="34" charset="0"/>
                <a:ea typeface="宋体" panose="02010600030101010101" pitchFamily="2" charset="-122"/>
                <a:sym typeface="宋体" panose="02010600030101010101" pitchFamily="2" charset="-122"/>
              </a:rPr>
              <a:t>二、职业病维权</a:t>
            </a:r>
            <a:endParaRPr lang="zh-CN" altLang="en-US" sz="40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a:p>
            <a:endParaRPr lang="zh-CN" altLang="en-US" sz="36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a:p>
            <a:r>
              <a:rPr lang="zh-CN" altLang="en-US" sz="3600" b="1" dirty="0">
                <a:solidFill>
                  <a:srgbClr val="FF0000"/>
                </a:solidFill>
                <a:latin typeface="Arial" panose="020B0604020202020204" pitchFamily="34" charset="0"/>
                <a:ea typeface="宋体" panose="02010600030101010101" pitchFamily="2" charset="-122"/>
                <a:sym typeface="宋体" panose="02010600030101010101" pitchFamily="2" charset="-122"/>
              </a:rPr>
              <a:t>  确定为职业病，按照规定享受职业病待遇</a:t>
            </a:r>
            <a:r>
              <a:rPr lang="zh-CN" altLang="en-US" sz="4000" b="1" dirty="0">
                <a:solidFill>
                  <a:srgbClr val="FF0000"/>
                </a:solidFill>
                <a:latin typeface="Arial" panose="020B0604020202020204" pitchFamily="34" charset="0"/>
                <a:ea typeface="宋体" panose="02010600030101010101" pitchFamily="2" charset="-122"/>
                <a:sym typeface="宋体" panose="02010600030101010101" pitchFamily="2" charset="-122"/>
              </a:rPr>
              <a:t>。</a:t>
            </a:r>
            <a:endParaRPr lang="zh-CN" altLang="en-US" sz="40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a:p>
            <a:endParaRPr lang="zh-CN" altLang="en-US" sz="40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sym typeface="宋体" panose="02010600030101010101" pitchFamily="2" charset="-122"/>
              </a:rPr>
              <a:t>     职业病病人的诊疗、康复费用，伤残以及丧失劳动能力的职业病病人的社会保障，按照国家有关工伤保险的规定执行。用人单位未按规定提出工伤认定申请的，工伤职工或者其近亲属、工会组织在被诊断、鉴定为职业病之日起1年内，可以直接向用人单位所在地统筹地区社会保险行政部门提出工伤认定申请。</a:t>
            </a:r>
            <a:endParaRPr lang="zh-CN" altLang="en-US" sz="3200" b="1" dirty="0">
              <a:latin typeface="Arial" panose="020B0604020202020204" pitchFamily="34" charset="0"/>
              <a:ea typeface="宋体" panose="02010600030101010101" pitchFamily="2" charset="-122"/>
              <a:sym typeface="宋体" panose="02010600030101010101" pitchFamily="2" charset="-122"/>
            </a:endParaRPr>
          </a:p>
          <a:p>
            <a:endParaRPr lang="zh-CN" altLang="en-US" sz="3200" dirty="0">
              <a:latin typeface="Arial" panose="020B0604020202020204" pitchFamily="34" charset="0"/>
              <a:ea typeface="宋体" panose="02010600030101010101" pitchFamily="2" charset="-122"/>
            </a:endParaRPr>
          </a:p>
          <a:p>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1"/>
          <p:cNvPicPr>
            <a:picLocks noChangeAspect="1"/>
          </p:cNvPicPr>
          <p:nvPr/>
        </p:nvPicPr>
        <p:blipFill>
          <a:blip r:embed="rId1"/>
          <a:stretch>
            <a:fillRect/>
          </a:stretch>
        </p:blipFill>
        <p:spPr>
          <a:xfrm>
            <a:off x="0" y="-15875"/>
            <a:ext cx="9255125" cy="6900863"/>
          </a:xfrm>
          <a:prstGeom prst="rect">
            <a:avLst/>
          </a:prstGeom>
          <a:noFill/>
          <a:ln w="9525">
            <a:noFill/>
          </a:ln>
        </p:spPr>
      </p:pic>
    </p:spTree>
  </p:cSld>
  <p:clrMapOvr>
    <a:masterClrMapping/>
  </p:clrMapOvr>
  <p:transition>
    <p:split orient="vert"/>
    <p:sndAc>
      <p:stSnd>
        <p:snd r:embed="rId2" name="type.wav"/>
      </p:stSnd>
    </p:sndAc>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6977" name="图片 2"/>
          <p:cNvPicPr>
            <a:picLocks noChangeAspect="1"/>
          </p:cNvPicPr>
          <p:nvPr/>
        </p:nvPicPr>
        <p:blipFill>
          <a:blip r:embed="rId1"/>
          <a:stretch>
            <a:fillRect/>
          </a:stretch>
        </p:blipFill>
        <p:spPr>
          <a:xfrm>
            <a:off x="1588" y="1588"/>
            <a:ext cx="9105900" cy="6754812"/>
          </a:xfrm>
          <a:prstGeom prst="rect">
            <a:avLst/>
          </a:prstGeom>
          <a:noFill/>
          <a:ln w="9525">
            <a:noFill/>
          </a:ln>
        </p:spPr>
      </p:pic>
    </p:spTree>
  </p:cSld>
  <p:clrMapOvr>
    <a:masterClrMapping/>
  </p:clrMapOvr>
  <p:transition>
    <p:split orient="vert"/>
    <p:sndAc>
      <p:stSnd>
        <p:snd r:embed="rId2" name="type.wav"/>
      </p:stSnd>
    </p:sndAc>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矩形 264193"/>
          <p:cNvSpPr>
            <a:spLocks noTextEdit="1"/>
          </p:cNvSpPr>
          <p:nvPr/>
        </p:nvSpPr>
        <p:spPr>
          <a:xfrm>
            <a:off x="0" y="914400"/>
            <a:ext cx="6934200" cy="2438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    谢 谢 !</a:t>
            </a:r>
            <a:endParaRPr lang="zh-CN" altLang="en-US" sz="4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29026" name="图片 264194" descr="j0284916"/>
          <p:cNvPicPr>
            <a:picLocks noChangeAspect="1"/>
          </p:cNvPicPr>
          <p:nvPr/>
        </p:nvPicPr>
        <p:blipFill>
          <a:blip r:embed="rId1"/>
          <a:stretch>
            <a:fillRect/>
          </a:stretch>
        </p:blipFill>
        <p:spPr>
          <a:xfrm>
            <a:off x="3175" y="2819400"/>
            <a:ext cx="9118600" cy="3592513"/>
          </a:xfrm>
          <a:prstGeom prst="rect">
            <a:avLst/>
          </a:prstGeom>
          <a:noFill/>
          <a:ln w="9525">
            <a:noFill/>
          </a:ln>
        </p:spPr>
      </p:pic>
      <p:sp>
        <p:nvSpPr>
          <p:cNvPr id="129027"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2" name="type.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2"/>
          <p:cNvPicPr>
            <a:picLocks noChangeAspect="1"/>
          </p:cNvPicPr>
          <p:nvPr/>
        </p:nvPicPr>
        <p:blipFill>
          <a:blip r:embed="rId1"/>
          <a:stretch>
            <a:fillRect/>
          </a:stretch>
        </p:blipFill>
        <p:spPr>
          <a:xfrm>
            <a:off x="1588" y="0"/>
            <a:ext cx="9155112" cy="6862763"/>
          </a:xfrm>
          <a:prstGeom prst="rect">
            <a:avLst/>
          </a:prstGeom>
          <a:noFill/>
          <a:ln w="9525">
            <a:noFill/>
          </a:ln>
        </p:spPr>
      </p:pic>
    </p:spTree>
  </p:cSld>
  <p:clrMapOvr>
    <a:masterClrMapping/>
  </p:clrMapOvr>
  <p:transition>
    <p:split orient="vert"/>
    <p:sndAc>
      <p:stSnd>
        <p:snd r:embed="rId2" name="typ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1"/>
          <p:cNvPicPr>
            <a:picLocks noChangeAspect="1"/>
          </p:cNvPicPr>
          <p:nvPr/>
        </p:nvPicPr>
        <p:blipFill>
          <a:blip r:embed="rId1"/>
          <a:stretch>
            <a:fillRect/>
          </a:stretch>
        </p:blipFill>
        <p:spPr>
          <a:xfrm>
            <a:off x="0" y="0"/>
            <a:ext cx="9204325" cy="7002463"/>
          </a:xfrm>
          <a:prstGeom prst="rect">
            <a:avLst/>
          </a:prstGeom>
          <a:noFill/>
          <a:ln w="9525">
            <a:noFill/>
          </a:ln>
        </p:spPr>
      </p:pic>
    </p:spTree>
  </p:cSld>
  <p:clrMapOvr>
    <a:masterClrMapping/>
  </p:clrMapOvr>
  <p:transition>
    <p:split orient="vert"/>
    <p:sndAc>
      <p:stSnd>
        <p:snd r:embed="rId2" name="type.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6145"/>
          <p:cNvSpPr txBox="1"/>
          <p:nvPr/>
        </p:nvSpPr>
        <p:spPr>
          <a:xfrm>
            <a:off x="323850" y="260350"/>
            <a:ext cx="8459788" cy="7192963"/>
          </a:xfrm>
          <a:prstGeom prst="rect">
            <a:avLst/>
          </a:prstGeom>
          <a:noFill/>
          <a:ln w="12700">
            <a:noFill/>
            <a:miter/>
          </a:ln>
        </p:spPr>
        <p:txBody>
          <a:bodyPr>
            <a:spAutoFit/>
          </a:bodyPr>
          <a:p>
            <a:pPr>
              <a:spcBef>
                <a:spcPct val="50000"/>
              </a:spcBef>
              <a:buClrTx/>
            </a:pPr>
            <a:r>
              <a:rPr lang="en-US" altLang="zh-CN" sz="4000" b="1">
                <a:latin typeface="Times New Roman" panose="02020603050405020304" pitchFamily="18" charset="0"/>
                <a:ea typeface="宋体" panose="02010600030101010101" pitchFamily="2" charset="-122"/>
              </a:rPr>
              <a:t>     </a:t>
            </a:r>
            <a:r>
              <a:rPr lang="zh-CN" altLang="en-US" sz="4000" b="1">
                <a:latin typeface="Arial" panose="020B0604020202020204" pitchFamily="34" charset="0"/>
                <a:ea typeface="宋体" panose="02010600030101010101" pitchFamily="2" charset="-122"/>
                <a:sym typeface="宋体" panose="02010600030101010101" pitchFamily="2" charset="-122"/>
              </a:rPr>
              <a:t>第一节  职业病及职业病法</a:t>
            </a:r>
            <a:endParaRPr lang="en-US" altLang="zh-CN" sz="4000" b="1">
              <a:latin typeface="Arial" panose="020B0604020202020204" pitchFamily="34" charset="0"/>
              <a:ea typeface="宋体" panose="02010600030101010101" pitchFamily="2" charset="-122"/>
              <a:sym typeface="宋体" panose="02010600030101010101" pitchFamily="2" charset="-122"/>
            </a:endParaRPr>
          </a:p>
          <a:p>
            <a:pPr>
              <a:spcBef>
                <a:spcPct val="50000"/>
              </a:spcBef>
              <a:buClrTx/>
            </a:pPr>
            <a:r>
              <a:rPr lang="en-US" altLang="zh-CN" sz="4000" b="1">
                <a:latin typeface="Times New Roman" panose="02020603050405020304" pitchFamily="18" charset="0"/>
                <a:ea typeface="宋体" panose="02010600030101010101" pitchFamily="2" charset="-122"/>
              </a:rPr>
              <a:t> </a:t>
            </a:r>
            <a:r>
              <a:rPr lang="zh-CN" altLang="en-US" sz="3600" b="1">
                <a:solidFill>
                  <a:srgbClr val="FF0000"/>
                </a:solidFill>
                <a:latin typeface="Times New Roman" panose="02020603050405020304" pitchFamily="18" charset="0"/>
                <a:ea typeface="宋体" panose="02010600030101010101" pitchFamily="2" charset="-122"/>
              </a:rPr>
              <a:t>职业病定义：</a:t>
            </a:r>
            <a:endParaRPr lang="zh-CN" altLang="en-US" sz="3600" b="1">
              <a:solidFill>
                <a:srgbClr val="FF0000"/>
              </a:solidFill>
              <a:latin typeface="Times New Roman" panose="02020603050405020304" pitchFamily="18" charset="0"/>
              <a:ea typeface="宋体" panose="02010600030101010101" pitchFamily="2" charset="-122"/>
            </a:endParaRPr>
          </a:p>
          <a:p>
            <a:pPr>
              <a:spcBef>
                <a:spcPct val="50000"/>
              </a:spcBef>
              <a:buClrTx/>
            </a:pPr>
            <a:r>
              <a:rPr lang="zh-CN" altLang="en-US" sz="3200" b="1">
                <a:latin typeface="Times New Roman" panose="02020603050405020304" pitchFamily="18" charset="0"/>
                <a:ea typeface="宋体" panose="02010600030101010101" pitchFamily="2" charset="-122"/>
              </a:rPr>
              <a:t>      职业病是指企业、事业单位和个体经济组织的劳动者在职业活动中，因接触粉尘、放射性物质和其他有毒、有害物质等因素而引起的疾病</a:t>
            </a:r>
            <a:endParaRPr lang="zh-CN" altLang="en-US" sz="3200" b="1">
              <a:latin typeface="Times New Roman" panose="02020603050405020304" pitchFamily="18" charset="0"/>
              <a:ea typeface="宋体" panose="02010600030101010101" pitchFamily="2" charset="-122"/>
            </a:endParaRPr>
          </a:p>
          <a:p>
            <a:pPr>
              <a:spcBef>
                <a:spcPct val="50000"/>
              </a:spcBef>
              <a:buClrTx/>
            </a:pPr>
            <a:r>
              <a:rPr lang="zh-CN" altLang="en-US" sz="3200" b="1">
                <a:latin typeface="Times New Roman" panose="02020603050405020304" pitchFamily="18" charset="0"/>
                <a:ea typeface="宋体" panose="02010600030101010101" pitchFamily="2" charset="-122"/>
              </a:rPr>
              <a:t>       </a:t>
            </a:r>
            <a:r>
              <a:rPr lang="zh-CN" altLang="en-US" sz="2800" b="1">
                <a:solidFill>
                  <a:srgbClr val="002AAF"/>
                </a:solidFill>
                <a:latin typeface="楷体_GB2312" charset="0"/>
                <a:ea typeface="宋体" panose="02010600030101010101" pitchFamily="2" charset="-122"/>
                <a:cs typeface="楷体_GB2312" charset="0"/>
                <a:sym typeface="宋体" panose="02010600030101010101" pitchFamily="2" charset="-122"/>
              </a:rPr>
              <a:t>在职业活动中产生</a:t>
            </a:r>
            <a:endParaRPr lang="zh-CN" altLang="en-US" sz="2800" b="1">
              <a:solidFill>
                <a:srgbClr val="002AAF"/>
              </a:solidFill>
              <a:latin typeface="楷体_GB2312" charset="0"/>
              <a:ea typeface="宋体" panose="02010600030101010101" pitchFamily="2" charset="-122"/>
              <a:cs typeface="楷体_GB2312" charset="0"/>
              <a:sym typeface="宋体" panose="02010600030101010101" pitchFamily="2" charset="-122"/>
            </a:endParaRPr>
          </a:p>
          <a:p>
            <a:pPr>
              <a:spcBef>
                <a:spcPct val="50000"/>
              </a:spcBef>
              <a:buClrTx/>
            </a:pPr>
            <a:r>
              <a:rPr lang="zh-CN" altLang="en-US" sz="2800" b="1">
                <a:solidFill>
                  <a:srgbClr val="002AAF"/>
                </a:solidFill>
                <a:latin typeface="楷体_GB2312" charset="0"/>
                <a:ea typeface="宋体" panose="02010600030101010101" pitchFamily="2" charset="-122"/>
                <a:cs typeface="楷体_GB2312" charset="0"/>
                <a:sym typeface="宋体" panose="02010600030101010101" pitchFamily="2" charset="-122"/>
              </a:rPr>
              <a:t>    接触职业性危害</a:t>
            </a:r>
            <a:endParaRPr lang="zh-CN" altLang="en-US" sz="2800" b="1">
              <a:solidFill>
                <a:srgbClr val="002AAF"/>
              </a:solidFill>
              <a:latin typeface="楷体_GB2312" charset="0"/>
              <a:ea typeface="宋体" panose="02010600030101010101" pitchFamily="2" charset="-122"/>
              <a:cs typeface="楷体_GB2312" charset="0"/>
              <a:sym typeface="宋体" panose="02010600030101010101" pitchFamily="2" charset="-122"/>
            </a:endParaRPr>
          </a:p>
          <a:p>
            <a:pPr>
              <a:spcBef>
                <a:spcPct val="50000"/>
              </a:spcBef>
              <a:buClrTx/>
            </a:pPr>
            <a:r>
              <a:rPr lang="zh-CN" altLang="en-US" sz="2800" b="1">
                <a:solidFill>
                  <a:srgbClr val="002AAF"/>
                </a:solidFill>
                <a:latin typeface="楷体_GB2312" charset="0"/>
                <a:ea typeface="宋体" panose="02010600030101010101" pitchFamily="2" charset="-122"/>
                <a:cs typeface="楷体_GB2312" charset="0"/>
                <a:sym typeface="宋体" panose="02010600030101010101" pitchFamily="2" charset="-122"/>
              </a:rPr>
              <a:t>    列入国家职业病范围</a:t>
            </a:r>
            <a:endParaRPr lang="zh-CN" altLang="en-US" sz="2800" b="1">
              <a:solidFill>
                <a:srgbClr val="002AAF"/>
              </a:solidFill>
              <a:latin typeface="楷体_GB2312" charset="0"/>
              <a:ea typeface="宋体" panose="02010600030101010101" pitchFamily="2" charset="-122"/>
              <a:cs typeface="楷体_GB2312" charset="0"/>
              <a:sym typeface="宋体" panose="02010600030101010101" pitchFamily="2" charset="-122"/>
            </a:endParaRPr>
          </a:p>
          <a:p>
            <a:pPr>
              <a:spcBef>
                <a:spcPct val="50000"/>
              </a:spcBef>
              <a:buClrTx/>
            </a:pPr>
            <a:r>
              <a:rPr lang="zh-CN" altLang="en-US" sz="2800" b="1">
                <a:solidFill>
                  <a:srgbClr val="002AAF"/>
                </a:solidFill>
                <a:latin typeface="楷体_GB2312" charset="0"/>
                <a:ea typeface="宋体" panose="02010600030101010101" pitchFamily="2" charset="-122"/>
                <a:cs typeface="楷体_GB2312" charset="0"/>
                <a:sym typeface="宋体" panose="02010600030101010101" pitchFamily="2" charset="-122"/>
              </a:rPr>
              <a:t>    与劳动用工行为相联系</a:t>
            </a:r>
            <a:endParaRPr lang="zh-CN" altLang="en-US" sz="2800" b="1">
              <a:solidFill>
                <a:srgbClr val="002AAF"/>
              </a:solidFill>
              <a:latin typeface="楷体_GB2312" charset="0"/>
              <a:ea typeface="宋体" panose="02010600030101010101" pitchFamily="2" charset="-122"/>
              <a:cs typeface="楷体_GB2312" charset="0"/>
              <a:sym typeface="宋体" panose="02010600030101010101" pitchFamily="2" charset="-122"/>
            </a:endParaRPr>
          </a:p>
          <a:p>
            <a:pPr>
              <a:spcBef>
                <a:spcPct val="50000"/>
              </a:spcBef>
              <a:buClrTx/>
            </a:pPr>
            <a:r>
              <a:rPr lang="zh-CN" altLang="en-US" sz="3200" b="1">
                <a:latin typeface="Times New Roman" panose="02020603050405020304" pitchFamily="18" charset="0"/>
                <a:ea typeface="宋体" panose="02010600030101010101" pitchFamily="2" charset="-122"/>
              </a:rPr>
              <a:t>        </a:t>
            </a:r>
            <a:r>
              <a:rPr lang="zh-CN" altLang="en-US" sz="3200" b="1">
                <a:latin typeface="Arial" panose="020B0604020202020204" pitchFamily="34" charset="0"/>
                <a:ea typeface="宋体" panose="02010600030101010101" pitchFamily="2" charset="-122"/>
              </a:rPr>
              <a:t> </a:t>
            </a:r>
            <a:endParaRPr lang="zh-CN" altLang="en-US" sz="3200" b="1">
              <a:latin typeface="Times New Roman" panose="02020603050405020304" pitchFamily="18" charset="0"/>
              <a:ea typeface="宋体" panose="02010600030101010101" pitchFamily="2" charset="-122"/>
            </a:endParaRPr>
          </a:p>
        </p:txBody>
      </p:sp>
      <p:sp>
        <p:nvSpPr>
          <p:cNvPr id="19458" name="灯片编号占位符 1"/>
          <p:cNvSpPr>
            <a:spLocks noGrp="1"/>
          </p:cNvSpPr>
          <p:nvPr>
            <p:ph type="sldNum" sz="quarter" idx="12"/>
          </p:nvPr>
        </p:nvSpPr>
        <p:spPr/>
        <p:txBody>
          <a:bodyPr wrap="square" lIns="91440" tIns="45720" rIns="91440" bIns="45720" anchor="t" anchorCtr="0"/>
          <a:p>
            <a:pPr algn="r"/>
            <a:r>
              <a:rPr lang="zh-CN" altLang="en-US" sz="1400" dirty="0"/>
              <a:t>*</a:t>
            </a:r>
            <a:endParaRPr lang="zh-CN" altLang="en-US" sz="1400" dirty="0"/>
          </a:p>
        </p:txBody>
      </p:sp>
    </p:spTree>
  </p:cSld>
  <p:clrMapOvr>
    <a:masterClrMapping/>
  </p:clrMapOvr>
  <p:transition>
    <p:split orient="vert"/>
    <p:sndAc>
      <p:stSnd>
        <p:snd r:embed="rId1" name="type.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2"/>
          <p:cNvPicPr>
            <a:picLocks noChangeAspect="1"/>
          </p:cNvPicPr>
          <p:nvPr/>
        </p:nvPicPr>
        <p:blipFill>
          <a:blip r:embed="rId1"/>
          <a:stretch>
            <a:fillRect/>
          </a:stretch>
        </p:blipFill>
        <p:spPr>
          <a:xfrm>
            <a:off x="1524000" y="0"/>
            <a:ext cx="6056313" cy="6821488"/>
          </a:xfrm>
          <a:prstGeom prst="rect">
            <a:avLst/>
          </a:prstGeom>
          <a:noFill/>
          <a:ln w="9525">
            <a:noFill/>
          </a:ln>
        </p:spPr>
      </p:pic>
    </p:spTree>
  </p:cSld>
  <p:clrMapOvr>
    <a:masterClrMapping/>
  </p:clrMapOvr>
  <p:transition>
    <p:split orient="vert"/>
    <p:sndAc>
      <p:stSnd>
        <p:snd r:embed="rId2" name="type.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bwMode="auto">
          <a:xfrm>
            <a:off x="152400" y="76199"/>
            <a:ext cx="8634708" cy="6258561"/>
          </a:xfrm>
          <a:ln>
            <a:miter lim="800000"/>
          </a:ln>
          <a:effectLst/>
          <a:scene3d>
            <a:camera prst="orthographicFront"/>
            <a:lightRig rig="balanced" dir="t"/>
          </a:scene3d>
          <a:sp3d prstMaterial="plastic"/>
        </p:spPr>
        <p:txBody>
          <a:bodyPr vert="horz" wrap="square" lIns="91440" tIns="45720" rIns="91440" bIns="45720" numCol="1" rtlCol="0" anchor="ctr" anchorCtr="0" compatLnSpc="1">
            <a:normAutofit fontScale="90000"/>
          </a:bodyPr>
          <a:lstStyle/>
          <a:p>
            <a:pPr marL="0" marR="0" lvl="0" indent="0" algn="ctr" defTabSz="914400" rtl="0" eaLnBrk="1" fontAlgn="base" latinLnBrk="0" hangingPunct="1">
              <a:spcBef>
                <a:spcPct val="0"/>
              </a:spcBef>
              <a:spcAft>
                <a:spcPct val="0"/>
              </a:spcAft>
              <a:buClrTx/>
              <a:buSzTx/>
              <a:buFontTx/>
              <a:buNone/>
              <a:defRPr/>
            </a:pPr>
            <a:br>
              <a:rPr kumimoji="0" lang="zh-CN" altLang="en-US" sz="5400" b="0" i="0" u="none" strike="noStrike" kern="1200" cap="none" spc="0" normalizeH="0" baseline="0" noProof="0">
                <a:ln>
                  <a:noFill/>
                </a:ln>
                <a:solidFill>
                  <a:schemeClr val="tx2"/>
                </a:solidFill>
                <a:effectLst/>
                <a:uLnTx/>
                <a:uFillTx/>
                <a:latin typeface="+mj-lt"/>
                <a:ea typeface="+mj-ea"/>
                <a:cs typeface="+mj-cs"/>
                <a:sym typeface="+mn-ea"/>
              </a:rPr>
            </a:br>
            <a:br>
              <a:rPr kumimoji="0" lang="zh-CN" altLang="en-US" sz="5400" b="0" i="0" u="none" strike="noStrike" kern="1200" cap="none" spc="0" normalizeH="0" baseline="0" noProof="0">
                <a:ln>
                  <a:noFill/>
                </a:ln>
                <a:solidFill>
                  <a:schemeClr val="tx2"/>
                </a:solidFill>
                <a:effectLst/>
                <a:uLnTx/>
                <a:uFillTx/>
                <a:latin typeface="+mj-lt"/>
                <a:ea typeface="+mj-ea"/>
                <a:cs typeface="+mj-cs"/>
                <a:sym typeface="+mn-ea"/>
              </a:rPr>
            </a:br>
            <a:r>
              <a:rPr kumimoji="0" lang="zh-CN" altLang="en-US" sz="4400" b="0" i="0" u="none" strike="noStrike" kern="1200" cap="none" spc="0" normalizeH="0" baseline="0" noProof="1">
                <a:ln>
                  <a:noFill/>
                </a:ln>
                <a:solidFill>
                  <a:srgbClr val="FF0000"/>
                </a:solidFill>
                <a:effectLst/>
                <a:uLnTx/>
                <a:uFillTx/>
                <a:latin typeface="+mj-lt"/>
                <a:ea typeface="+mj-ea"/>
                <a:cs typeface="+mj-cs"/>
                <a:sym typeface="+mn-ea"/>
              </a:rPr>
              <a:t>《中华人民共和国职业病防治法》</a:t>
            </a:r>
            <a:r>
              <a:rPr kumimoji="0" lang="zh-CN" altLang="en-US" sz="4400" b="0" i="0" u="none" strike="noStrike" kern="1200" cap="none" spc="0" normalizeH="0" baseline="0" noProof="1">
                <a:ln>
                  <a:noFill/>
                </a:ln>
                <a:solidFill>
                  <a:schemeClr val="tx1"/>
                </a:solidFill>
                <a:effectLst/>
                <a:uLnTx/>
                <a:uFillTx/>
                <a:latin typeface="+mj-lt"/>
                <a:ea typeface="+mj-ea"/>
                <a:cs typeface="+mj-cs"/>
                <a:sym typeface="+mn-ea"/>
              </a:rPr>
              <a:t>由</a:t>
            </a:r>
            <a:r>
              <a:rPr kumimoji="0" lang="zh-CN" altLang="en-US" sz="4400" b="1" i="0" u="none" strike="noStrike" kern="1200" cap="none" spc="0" normalizeH="0" baseline="0" noProof="1">
                <a:ln>
                  <a:noFill/>
                </a:ln>
                <a:solidFill>
                  <a:schemeClr val="tx1"/>
                </a:solidFill>
                <a:effectLst/>
                <a:uLnTx/>
                <a:uFillTx/>
                <a:latin typeface="+mj-lt"/>
                <a:ea typeface="+mj-ea"/>
                <a:cs typeface="+mj-cs"/>
                <a:sym typeface="+mn-ea"/>
              </a:rPr>
              <a:t>中华人民共和国第九届全国人民代表大会常务委员会第二十四次会议于2001年10月27日通过，自2002年5月1日起施行。为了预防、控制和消除职业病危害，防治职业病，保护劳动者健康及其相关权益，促进经济发展，根据宪法，制定本法</a:t>
            </a:r>
            <a:endParaRPr kumimoji="0" lang="zh-CN" altLang="en-US" sz="4400" b="1" i="0" u="none" strike="noStrike" kern="1200" cap="none" spc="0" normalizeH="0" baseline="0" noProof="1">
              <a:ln>
                <a:noFill/>
              </a:ln>
              <a:solidFill>
                <a:schemeClr val="tx1"/>
              </a:solidFill>
              <a:effectLst/>
              <a:uLnTx/>
              <a:uFillTx/>
              <a:latin typeface="+mj-lt"/>
              <a:ea typeface="+mj-ea"/>
              <a:cs typeface="+mj-cs"/>
              <a:sym typeface="+mn-ea"/>
            </a:endParaRPr>
          </a:p>
          <a:p>
            <a:pPr marL="0" marR="0" lvl="0" indent="0" algn="ctr" defTabSz="914400" rtl="0" eaLnBrk="1" fontAlgn="base" latinLnBrk="0" hangingPunct="1">
              <a:spcBef>
                <a:spcPct val="0"/>
              </a:spcBef>
              <a:spcAft>
                <a:spcPct val="0"/>
              </a:spcAft>
              <a:buClrTx/>
              <a:buSzTx/>
              <a:buFontTx/>
              <a:buNone/>
              <a:defRPr/>
            </a:pPr>
            <a:endParaRPr kumimoji="0" lang="zh-CN" altLang="en-US" sz="4400" b="1" i="0" u="none" strike="noStrike" kern="1200" cap="none" spc="0" normalizeH="0" baseline="0" noProof="1">
              <a:ln>
                <a:noFill/>
              </a:ln>
              <a:solidFill>
                <a:schemeClr val="tx1"/>
              </a:solidFill>
              <a:effectLst>
                <a:glow rad="63500">
                  <a:schemeClr val="accent1">
                    <a:satMod val="175000"/>
                    <a:alpha val="40000"/>
                  </a:schemeClr>
                </a:glow>
              </a:effectLst>
              <a:uLnTx/>
              <a:uFillTx/>
              <a:latin typeface="+mj-lt"/>
              <a:ea typeface="+mj-ea"/>
              <a:cs typeface="+mn-ea"/>
              <a:sym typeface="+mn-ea"/>
            </a:endParaRPr>
          </a:p>
          <a:p>
            <a:pPr marL="0" marR="0" lvl="0" indent="0" algn="ctr" defTabSz="914400" rtl="0" eaLnBrk="1" fontAlgn="base" latinLnBrk="0" hangingPunct="1">
              <a:spcBef>
                <a:spcPct val="0"/>
              </a:spcBef>
              <a:spcAft>
                <a:spcPct val="0"/>
              </a:spcAft>
              <a:buClrTx/>
              <a:buSzTx/>
              <a:buFontTx/>
              <a:buNone/>
              <a:defRPr/>
            </a:pPr>
            <a:endParaRPr kumimoji="0" lang="zh-CN" altLang="en-US" sz="4400" b="1" i="0" u="none" strike="noStrike" kern="1200" cap="none" spc="0" normalizeH="0" baseline="0" noProof="1">
              <a:ln>
                <a:noFill/>
              </a:ln>
              <a:solidFill>
                <a:schemeClr val="tx2"/>
              </a:solidFill>
              <a:effectLst/>
              <a:uLnTx/>
              <a:uFillTx/>
              <a:latin typeface="+mj-lt"/>
              <a:ea typeface="+mj-ea"/>
              <a:cs typeface="+mj-cs"/>
            </a:endParaRPr>
          </a:p>
        </p:txBody>
      </p:sp>
    </p:spTree>
  </p:cSld>
  <p:clrMapOvr>
    <a:masterClrMapping/>
  </p:clrMapOvr>
  <p:transition>
    <p:split orient="vert"/>
    <p:sndAc>
      <p:stSnd>
        <p:snd r:embed="rId1" name="type.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0"/>
          </a:blip>
          <a:stretch>
            <a:fillRect/>
          </a:stretch>
        </a:blipFill>
        <a:effectLst/>
      </p:bgPr>
    </p:bg>
    <p:spTree>
      <p:nvGrpSpPr>
        <p:cNvPr id="1" name=""/>
        <p:cNvGrpSpPr/>
        <p:nvPr/>
      </p:nvGrpSpPr>
      <p:grpSpPr/>
      <p:pic>
        <p:nvPicPr>
          <p:cNvPr id="22530" name="图片 2"/>
          <p:cNvPicPr>
            <a:picLocks noChangeAspect="1"/>
          </p:cNvPicPr>
          <p:nvPr/>
        </p:nvPicPr>
        <p:blipFill>
          <a:blip r:embed="rId2"/>
          <a:srcRect t="22890" r="4675"/>
          <a:stretch>
            <a:fillRect/>
          </a:stretch>
        </p:blipFill>
        <p:spPr>
          <a:xfrm>
            <a:off x="-152400" y="1524000"/>
            <a:ext cx="9296400" cy="5391150"/>
          </a:xfrm>
          <a:prstGeom prst="rect">
            <a:avLst/>
          </a:prstGeom>
          <a:noFill/>
          <a:ln w="9525">
            <a:noFill/>
          </a:ln>
        </p:spPr>
      </p:pic>
      <p:sp>
        <p:nvSpPr>
          <p:cNvPr id="22531" name="文本框 3"/>
          <p:cNvSpPr txBox="1"/>
          <p:nvPr/>
        </p:nvSpPr>
        <p:spPr>
          <a:xfrm>
            <a:off x="685800" y="228600"/>
            <a:ext cx="8005763" cy="762000"/>
          </a:xfrm>
          <a:prstGeom prst="rect">
            <a:avLst/>
          </a:prstGeom>
          <a:noFill/>
          <a:ln w="9525">
            <a:noFill/>
          </a:ln>
        </p:spPr>
        <p:txBody>
          <a:bodyPr wrap="none" anchor="t" anchorCtr="0">
            <a:spAutoFit/>
          </a:bodyPr>
          <a:p>
            <a:r>
              <a:rPr lang="zh-CN" altLang="en-US" sz="4400" dirty="0">
                <a:latin typeface="Arial" panose="020B0604020202020204" pitchFamily="34" charset="0"/>
                <a:ea typeface="宋体" panose="02010600030101010101" pitchFamily="2" charset="-122"/>
              </a:rPr>
              <a:t>职业病防治法当事方的法律关系</a:t>
            </a:r>
            <a:endParaRPr lang="zh-CN" altLang="en-US" sz="44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3" name="type.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noRot="1"/>
          </p:cNvSpPr>
          <p:nvPr>
            <p:ph type="title" idx="4294967295"/>
          </p:nvPr>
        </p:nvSpPr>
        <p:spPr>
          <a:xfrm>
            <a:off x="-569912" y="19050"/>
            <a:ext cx="9577387" cy="6764338"/>
          </a:xfrm>
        </p:spPr>
        <p:txBody>
          <a:bodyPr wrap="square" lIns="91440" tIns="45720" rIns="91440" bIns="45720" anchor="ctr" anchorCtr="0"/>
          <a:p>
            <a:pPr eaLnBrk="1" hangingPunct="1"/>
            <a:br>
              <a:rPr lang="zh-CN" altLang="en-US" dirty="0">
                <a:sym typeface="Arial" panose="020B0604020202020204" pitchFamily="34" charset="0"/>
              </a:rPr>
            </a:br>
            <a:br>
              <a:rPr lang="zh-CN" altLang="en-US" dirty="0">
                <a:sym typeface="Arial" panose="020B0604020202020204" pitchFamily="34" charset="0"/>
              </a:rPr>
            </a:br>
            <a:br>
              <a:rPr lang="zh-CN" altLang="en-US" dirty="0">
                <a:sym typeface="Arial" panose="020B0604020202020204" pitchFamily="34" charset="0"/>
              </a:rPr>
            </a:br>
            <a:br>
              <a:rPr lang="zh-CN" altLang="en-US" dirty="0">
                <a:sym typeface="Arial" panose="020B0604020202020204" pitchFamily="34" charset="0"/>
              </a:rPr>
            </a:br>
            <a:br>
              <a:rPr lang="zh-CN" altLang="en-US" dirty="0">
                <a:sym typeface="Arial" panose="020B0604020202020204" pitchFamily="34" charset="0"/>
              </a:rPr>
            </a:br>
            <a:br>
              <a:rPr lang="zh-CN" altLang="en-US" dirty="0">
                <a:sym typeface="Arial" panose="020B0604020202020204" pitchFamily="34" charset="0"/>
              </a:rPr>
            </a:br>
            <a:br>
              <a:rPr lang="zh-CN" altLang="en-US" dirty="0">
                <a:sym typeface="Arial" panose="020B0604020202020204" pitchFamily="34" charset="0"/>
              </a:rPr>
            </a:br>
            <a:br>
              <a:rPr lang="zh-CN" altLang="en-US" dirty="0">
                <a:sym typeface="Arial" panose="020B0604020202020204" pitchFamily="34" charset="0"/>
              </a:rPr>
            </a:br>
            <a:endParaRPr lang="zh-CN" altLang="en-US" dirty="0">
              <a:sym typeface="Arial" panose="020B0604020202020204" pitchFamily="34" charset="0"/>
            </a:endParaRPr>
          </a:p>
        </p:txBody>
      </p:sp>
      <p:sp>
        <p:nvSpPr>
          <p:cNvPr id="23554" name="文本框 3"/>
          <p:cNvSpPr txBox="1"/>
          <p:nvPr/>
        </p:nvSpPr>
        <p:spPr>
          <a:xfrm>
            <a:off x="1588" y="1588"/>
            <a:ext cx="9144000" cy="7072312"/>
          </a:xfrm>
          <a:prstGeom prst="rect">
            <a:avLst/>
          </a:prstGeom>
          <a:noFill/>
          <a:ln w="9525">
            <a:noFill/>
          </a:ln>
        </p:spPr>
        <p:txBody>
          <a:bodyPr anchor="t" anchorCtr="0">
            <a:spAutoFit/>
          </a:bodyPr>
          <a:p>
            <a:r>
              <a:rPr lang="en-US" altLang="zh-CN" dirty="0">
                <a:solidFill>
                  <a:srgbClr val="FF0000"/>
                </a:solidFill>
                <a:latin typeface="楷体_GB2312" pitchFamily="49" charset="-122"/>
                <a:ea typeface="楷体_GB2312" pitchFamily="49" charset="-122"/>
                <a:sym typeface="Arial" panose="020B0604020202020204" pitchFamily="34" charset="0"/>
              </a:rPr>
              <a:t>         </a:t>
            </a:r>
            <a:endParaRPr lang="en-US" altLang="zh-CN" dirty="0">
              <a:solidFill>
                <a:srgbClr val="FF0000"/>
              </a:solidFill>
              <a:latin typeface="楷体_GB2312" pitchFamily="49" charset="-122"/>
              <a:ea typeface="楷体_GB2312" pitchFamily="49" charset="-122"/>
              <a:sym typeface="Arial" panose="020B0604020202020204" pitchFamily="34" charset="0"/>
            </a:endParaRPr>
          </a:p>
          <a:p>
            <a:r>
              <a:rPr lang="zh-CN" altLang="en-US" sz="4000" dirty="0">
                <a:solidFill>
                  <a:srgbClr val="FF0000"/>
                </a:solidFill>
                <a:latin typeface="楷体_GB2312" pitchFamily="49" charset="-122"/>
                <a:ea typeface="楷体_GB2312" pitchFamily="49" charset="-122"/>
                <a:sym typeface="Arial" panose="020B0604020202020204" pitchFamily="34" charset="0"/>
              </a:rPr>
              <a:t>      劳动者权利与用人单位义务</a:t>
            </a:r>
            <a:br>
              <a:rPr lang="zh-CN" altLang="en-US" sz="4000" dirty="0">
                <a:solidFill>
                  <a:srgbClr val="FF0000"/>
                </a:solidFill>
                <a:latin typeface="楷体_GB2312" pitchFamily="49" charset="-122"/>
                <a:ea typeface="楷体_GB2312" pitchFamily="49" charset="-122"/>
                <a:sym typeface="Arial" panose="020B0604020202020204" pitchFamily="34" charset="0"/>
              </a:rPr>
            </a:br>
            <a:br>
              <a:rPr lang="zh-CN" altLang="en-US" sz="4000" dirty="0">
                <a:solidFill>
                  <a:srgbClr val="FF0000"/>
                </a:solidFill>
                <a:latin typeface="楷体_GB2312" pitchFamily="49" charset="-122"/>
                <a:ea typeface="楷体_GB2312" pitchFamily="49" charset="-122"/>
                <a:sym typeface="Arial" panose="020B0604020202020204" pitchFamily="34" charset="0"/>
              </a:rPr>
            </a:br>
            <a:r>
              <a:rPr lang="zh-CN" altLang="en-US" sz="4000" dirty="0">
                <a:latin typeface="Arial" panose="020B0604020202020204" pitchFamily="34" charset="0"/>
                <a:ea typeface="宋体" panose="02010600030101010101" pitchFamily="2" charset="-122"/>
                <a:sym typeface="Arial" panose="020B0604020202020204" pitchFamily="34" charset="0"/>
              </a:rPr>
              <a:t>权利：</a:t>
            </a:r>
            <a:endParaRPr lang="zh-CN" altLang="en-US" sz="4000" dirty="0">
              <a:latin typeface="Arial" panose="020B0604020202020204" pitchFamily="34" charset="0"/>
              <a:ea typeface="宋体" panose="02010600030101010101" pitchFamily="2" charset="-122"/>
              <a:sym typeface="Arial" panose="020B0604020202020204" pitchFamily="34" charset="0"/>
            </a:endParaRPr>
          </a:p>
          <a:p>
            <a:r>
              <a:rPr lang="en-US" altLang="zh-CN" sz="4000" dirty="0">
                <a:latin typeface="Arial" panose="020B0604020202020204" pitchFamily="34" charset="0"/>
                <a:ea typeface="宋体" panose="02010600030101010101" pitchFamily="2" charset="-122"/>
                <a:sym typeface="Arial" panose="020B0604020202020204" pitchFamily="34" charset="0"/>
              </a:rPr>
              <a:t> 1</a:t>
            </a:r>
            <a:r>
              <a:rPr lang="zh-CN" altLang="en-US" sz="4000" dirty="0">
                <a:latin typeface="Arial" panose="020B0604020202020204" pitchFamily="34" charset="0"/>
                <a:ea typeface="宋体" panose="02010600030101010101" pitchFamily="2" charset="-122"/>
                <a:sym typeface="Arial" panose="020B0604020202020204" pitchFamily="34" charset="0"/>
              </a:rPr>
              <a:t>、获得职业卫生培训教育</a:t>
            </a:r>
            <a:br>
              <a:rPr lang="zh-CN" altLang="en-US" sz="4000" dirty="0">
                <a:latin typeface="Arial" panose="020B0604020202020204" pitchFamily="34" charset="0"/>
                <a:ea typeface="宋体" panose="02010600030101010101" pitchFamily="2" charset="-122"/>
                <a:sym typeface="Arial" panose="020B0604020202020204" pitchFamily="34" charset="0"/>
              </a:rPr>
            </a:br>
            <a:r>
              <a:rPr lang="zh-CN" altLang="en-US" sz="4000" dirty="0">
                <a:latin typeface="Arial" panose="020B0604020202020204" pitchFamily="34" charset="0"/>
                <a:ea typeface="宋体" panose="02010600030101010101" pitchFamily="2" charset="-122"/>
                <a:sym typeface="Arial" panose="020B0604020202020204" pitchFamily="34" charset="0"/>
              </a:rPr>
              <a:t> </a:t>
            </a:r>
            <a:r>
              <a:rPr lang="en-US" altLang="zh-CN" sz="4000" dirty="0">
                <a:latin typeface="Arial" panose="020B0604020202020204" pitchFamily="34" charset="0"/>
                <a:ea typeface="宋体" panose="02010600030101010101" pitchFamily="2" charset="-122"/>
                <a:sym typeface="Arial" panose="020B0604020202020204" pitchFamily="34" charset="0"/>
              </a:rPr>
              <a:t>2</a:t>
            </a:r>
            <a:r>
              <a:rPr lang="zh-CN" altLang="en-US" sz="4000" dirty="0">
                <a:latin typeface="Arial" panose="020B0604020202020204" pitchFamily="34" charset="0"/>
                <a:ea typeface="宋体" panose="02010600030101010101" pitchFamily="2" charset="-122"/>
                <a:sym typeface="Arial" panose="020B0604020202020204" pitchFamily="34" charset="0"/>
              </a:rPr>
              <a:t>、</a:t>
            </a:r>
            <a:r>
              <a:rPr lang="zh-CN" altLang="en-US" sz="4000" dirty="0">
                <a:latin typeface="Arial" panose="020B0604020202020204" pitchFamily="34" charset="0"/>
                <a:ea typeface="宋体" panose="02010600030101010101" pitchFamily="2" charset="-122"/>
                <a:sym typeface="宋体" panose="02010600030101010101" pitchFamily="2" charset="-122"/>
              </a:rPr>
              <a:t>获得职业卫生防护</a:t>
            </a:r>
            <a:endParaRPr lang="zh-CN" altLang="en-US" sz="4000" dirty="0">
              <a:latin typeface="Arial" panose="020B0604020202020204" pitchFamily="34" charset="0"/>
              <a:ea typeface="宋体" panose="02010600030101010101" pitchFamily="2" charset="-122"/>
              <a:sym typeface="宋体" panose="02010600030101010101" pitchFamily="2" charset="-122"/>
            </a:endParaRPr>
          </a:p>
          <a:p>
            <a:r>
              <a:rPr lang="zh-CN" altLang="en-US" sz="4000" dirty="0">
                <a:latin typeface="Arial" panose="020B0604020202020204" pitchFamily="34" charset="0"/>
                <a:ea typeface="宋体" panose="02010600030101010101" pitchFamily="2" charset="-122"/>
                <a:sym typeface="宋体" panose="02010600030101010101" pitchFamily="2" charset="-122"/>
              </a:rPr>
              <a:t> </a:t>
            </a:r>
            <a:r>
              <a:rPr lang="en-US" altLang="zh-CN" sz="4000" dirty="0">
                <a:latin typeface="Arial" panose="020B0604020202020204" pitchFamily="34" charset="0"/>
                <a:ea typeface="宋体" panose="02010600030101010101" pitchFamily="2" charset="-122"/>
                <a:sym typeface="宋体" panose="02010600030101010101" pitchFamily="2" charset="-122"/>
              </a:rPr>
              <a:t>3</a:t>
            </a:r>
            <a:r>
              <a:rPr lang="zh-CN" altLang="en-US" sz="4000" dirty="0">
                <a:latin typeface="Arial" panose="020B0604020202020204" pitchFamily="34" charset="0"/>
                <a:ea typeface="宋体" panose="02010600030101010101" pitchFamily="2" charset="-122"/>
                <a:sym typeface="宋体" panose="02010600030101010101" pitchFamily="2" charset="-122"/>
              </a:rPr>
              <a:t>、 接受职业健康检查、职业病</a:t>
            </a:r>
            <a:endParaRPr lang="zh-CN" altLang="en-US" sz="4000" dirty="0">
              <a:latin typeface="Arial" panose="020B0604020202020204" pitchFamily="34" charset="0"/>
              <a:ea typeface="宋体" panose="02010600030101010101" pitchFamily="2" charset="-122"/>
              <a:sym typeface="宋体" panose="02010600030101010101" pitchFamily="2" charset="-122"/>
            </a:endParaRPr>
          </a:p>
          <a:p>
            <a:r>
              <a:rPr lang="zh-CN" altLang="en-US" sz="4000" dirty="0">
                <a:latin typeface="Arial" panose="020B0604020202020204" pitchFamily="34" charset="0"/>
                <a:ea typeface="宋体" panose="02010600030101010101" pitchFamily="2" charset="-122"/>
                <a:sym typeface="宋体" panose="02010600030101010101" pitchFamily="2" charset="-122"/>
              </a:rPr>
              <a:t>诊断、康复服务</a:t>
            </a:r>
            <a:br>
              <a:rPr lang="zh-CN" altLang="en-US" sz="4000" dirty="0">
                <a:latin typeface="Arial" panose="020B0604020202020204" pitchFamily="34" charset="0"/>
                <a:ea typeface="宋体" panose="02010600030101010101" pitchFamily="2" charset="-122"/>
                <a:sym typeface="宋体" panose="02010600030101010101" pitchFamily="2" charset="-122"/>
              </a:rPr>
            </a:br>
            <a:r>
              <a:rPr lang="zh-CN" altLang="en-US" sz="4000" dirty="0">
                <a:latin typeface="Arial" panose="020B0604020202020204" pitchFamily="34" charset="0"/>
                <a:ea typeface="宋体" panose="02010600030101010101" pitchFamily="2" charset="-122"/>
                <a:sym typeface="宋体" panose="02010600030101010101" pitchFamily="2" charset="-122"/>
              </a:rPr>
              <a:t> </a:t>
            </a:r>
            <a:r>
              <a:rPr lang="en-US" altLang="zh-CN" sz="4000" dirty="0">
                <a:latin typeface="Arial" panose="020B0604020202020204" pitchFamily="34" charset="0"/>
                <a:ea typeface="宋体" panose="02010600030101010101" pitchFamily="2" charset="-122"/>
                <a:sym typeface="宋体" panose="02010600030101010101" pitchFamily="2" charset="-122"/>
              </a:rPr>
              <a:t>4</a:t>
            </a:r>
            <a:r>
              <a:rPr lang="zh-CN" altLang="en-US" sz="4000" dirty="0">
                <a:latin typeface="Arial" panose="020B0604020202020204" pitchFamily="34" charset="0"/>
                <a:ea typeface="宋体" panose="02010600030101010101" pitchFamily="2" charset="-122"/>
                <a:sym typeface="宋体" panose="02010600030101010101" pitchFamily="2" charset="-122"/>
              </a:rPr>
              <a:t>、知情权：危害、危害后果、防护条件</a:t>
            </a:r>
            <a:br>
              <a:rPr lang="zh-CN" altLang="en-US" sz="4000" dirty="0">
                <a:latin typeface="Arial" panose="020B0604020202020204" pitchFamily="34" charset="0"/>
                <a:ea typeface="宋体" panose="02010600030101010101" pitchFamily="2" charset="-122"/>
                <a:sym typeface="宋体" panose="02010600030101010101" pitchFamily="2" charset="-122"/>
              </a:rPr>
            </a:br>
            <a:r>
              <a:rPr lang="zh-CN" altLang="en-US" sz="4000" dirty="0">
                <a:latin typeface="Arial" panose="020B0604020202020204" pitchFamily="34" charset="0"/>
                <a:ea typeface="宋体" panose="02010600030101010101" pitchFamily="2" charset="-122"/>
                <a:sym typeface="宋体" panose="02010600030101010101" pitchFamily="2" charset="-122"/>
              </a:rPr>
              <a:t> </a:t>
            </a:r>
            <a:r>
              <a:rPr lang="en-US" altLang="zh-CN" sz="4000" dirty="0">
                <a:latin typeface="Arial" panose="020B0604020202020204" pitchFamily="34" charset="0"/>
                <a:ea typeface="宋体" panose="02010600030101010101" pitchFamily="2" charset="-122"/>
                <a:sym typeface="宋体" panose="02010600030101010101" pitchFamily="2" charset="-122"/>
              </a:rPr>
              <a:t>5</a:t>
            </a:r>
            <a:r>
              <a:rPr lang="zh-CN" altLang="en-US" sz="4000" dirty="0">
                <a:latin typeface="Arial" panose="020B0604020202020204" pitchFamily="34" charset="0"/>
                <a:ea typeface="宋体" panose="02010600030101010101" pitchFamily="2" charset="-122"/>
                <a:sym typeface="宋体" panose="02010600030101010101" pitchFamily="2" charset="-122"/>
              </a:rPr>
              <a:t>、要求改善工作条件</a:t>
            </a:r>
            <a:br>
              <a:rPr lang="zh-CN" altLang="en-US" sz="4000" dirty="0">
                <a:latin typeface="Arial" panose="020B0604020202020204" pitchFamily="34" charset="0"/>
                <a:ea typeface="宋体" panose="02010600030101010101" pitchFamily="2" charset="-122"/>
                <a:sym typeface="宋体" panose="02010600030101010101" pitchFamily="2" charset="-122"/>
              </a:rPr>
            </a:br>
            <a:endParaRPr lang="zh-CN" altLang="en-US" sz="40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1"/>
          <p:cNvSpPr txBox="1"/>
          <p:nvPr/>
        </p:nvSpPr>
        <p:spPr>
          <a:xfrm>
            <a:off x="541338" y="420688"/>
            <a:ext cx="8267700" cy="6188075"/>
          </a:xfrm>
          <a:prstGeom prst="rect">
            <a:avLst/>
          </a:prstGeom>
          <a:noFill/>
          <a:ln w="9525">
            <a:noFill/>
          </a:ln>
        </p:spPr>
        <p:txBody>
          <a:bodyPr anchor="t" anchorCtr="0">
            <a:spAutoFit/>
          </a:bodyPr>
          <a:p>
            <a:r>
              <a:rPr lang="zh-CN" altLang="en-US" sz="4000" b="1" dirty="0">
                <a:latin typeface="Arial" panose="020B0604020202020204" pitchFamily="34" charset="0"/>
                <a:ea typeface="宋体" panose="02010600030101010101" pitchFamily="2" charset="-122"/>
                <a:sym typeface="宋体" panose="02010600030101010101" pitchFamily="2" charset="-122"/>
              </a:rPr>
              <a:t>目录</a:t>
            </a:r>
            <a:endParaRPr lang="zh-CN" altLang="en-US" sz="4000" b="1" dirty="0">
              <a:latin typeface="Arial" panose="020B0604020202020204" pitchFamily="34" charset="0"/>
              <a:ea typeface="宋体" panose="02010600030101010101" pitchFamily="2" charset="-122"/>
              <a:sym typeface="宋体" panose="02010600030101010101" pitchFamily="2" charset="-122"/>
            </a:endParaRPr>
          </a:p>
          <a:p>
            <a:endParaRPr lang="zh-CN" altLang="en-US" sz="4000" b="1" dirty="0">
              <a:latin typeface="Arial" panose="020B0604020202020204" pitchFamily="34" charset="0"/>
              <a:ea typeface="宋体" panose="02010600030101010101" pitchFamily="2" charset="-122"/>
              <a:sym typeface="宋体" panose="02010600030101010101" pitchFamily="2" charset="-122"/>
            </a:endParaRPr>
          </a:p>
          <a:p>
            <a:r>
              <a:rPr lang="zh-CN" altLang="en-US" sz="4000" b="1" dirty="0">
                <a:latin typeface="Arial" panose="020B0604020202020204" pitchFamily="34" charset="0"/>
                <a:ea typeface="宋体" panose="02010600030101010101" pitchFamily="2" charset="-122"/>
                <a:sym typeface="宋体" panose="02010600030101010101" pitchFamily="2" charset="-122"/>
              </a:rPr>
              <a:t>第一节  职业病及职业病法</a:t>
            </a:r>
            <a:endParaRPr lang="zh-CN" altLang="en-US" sz="4000" b="1" dirty="0">
              <a:latin typeface="Arial" panose="020B0604020202020204" pitchFamily="34" charset="0"/>
              <a:ea typeface="宋体" panose="02010600030101010101" pitchFamily="2" charset="-122"/>
              <a:sym typeface="宋体" panose="02010600030101010101" pitchFamily="2" charset="-122"/>
            </a:endParaRPr>
          </a:p>
          <a:p>
            <a:endParaRPr lang="zh-CN" altLang="en-US" sz="4000" b="1" dirty="0">
              <a:latin typeface="Arial" panose="020B0604020202020204" pitchFamily="34" charset="0"/>
              <a:ea typeface="宋体" panose="02010600030101010101" pitchFamily="2" charset="-122"/>
              <a:sym typeface="宋体" panose="02010600030101010101" pitchFamily="2" charset="-122"/>
            </a:endParaRPr>
          </a:p>
          <a:p>
            <a:r>
              <a:rPr lang="zh-CN" altLang="en-US" sz="4000" b="1" dirty="0">
                <a:latin typeface="Arial" panose="020B0604020202020204" pitchFamily="34" charset="0"/>
                <a:ea typeface="宋体" panose="02010600030101010101" pitchFamily="2" charset="-122"/>
                <a:sym typeface="宋体" panose="02010600030101010101" pitchFamily="2" charset="-122"/>
              </a:rPr>
              <a:t>第二节   职业病危害因素</a:t>
            </a:r>
            <a:endParaRPr lang="zh-CN" altLang="en-US" sz="4000" b="1" dirty="0">
              <a:latin typeface="Arial" panose="020B0604020202020204" pitchFamily="34" charset="0"/>
              <a:ea typeface="宋体" panose="02010600030101010101" pitchFamily="2" charset="-122"/>
            </a:endParaRPr>
          </a:p>
          <a:p>
            <a:endParaRPr lang="zh-CN" altLang="en-US" sz="4000" b="1" dirty="0">
              <a:latin typeface="Times New Roman" panose="02020603050405020304" pitchFamily="18" charset="0"/>
              <a:ea typeface="宋体" panose="02010600030101010101" pitchFamily="2" charset="-122"/>
              <a:sym typeface="Arial" panose="020B0604020202020204" pitchFamily="34" charset="0"/>
            </a:endParaRPr>
          </a:p>
          <a:p>
            <a:r>
              <a:rPr lang="zh-CN" altLang="en-US" sz="4000" b="1" dirty="0">
                <a:latin typeface="Times New Roman" panose="02020603050405020304" pitchFamily="18" charset="0"/>
                <a:ea typeface="宋体" panose="02010600030101010101" pitchFamily="2" charset="-122"/>
                <a:sym typeface="Arial" panose="020B0604020202020204" pitchFamily="34" charset="0"/>
              </a:rPr>
              <a:t>第三节   职业病预防</a:t>
            </a:r>
            <a:endParaRPr lang="zh-CN" altLang="en-US" sz="4000" b="1" dirty="0">
              <a:latin typeface="Times New Roman" panose="02020603050405020304" pitchFamily="18" charset="0"/>
              <a:ea typeface="宋体" panose="02010600030101010101" pitchFamily="2" charset="-122"/>
              <a:sym typeface="Arial" panose="020B0604020202020204" pitchFamily="34" charset="0"/>
            </a:endParaRPr>
          </a:p>
          <a:p>
            <a:endParaRPr lang="zh-CN" altLang="en-US" sz="4000" b="1" dirty="0">
              <a:latin typeface="Times New Roman" panose="02020603050405020304" pitchFamily="18" charset="0"/>
              <a:ea typeface="宋体" panose="02010600030101010101" pitchFamily="2" charset="-122"/>
              <a:sym typeface="Arial" panose="020B0604020202020204" pitchFamily="34" charset="0"/>
            </a:endParaRPr>
          </a:p>
          <a:p>
            <a:r>
              <a:rPr lang="zh-CN" altLang="en-US" sz="4000" b="1" dirty="0">
                <a:latin typeface="Times New Roman" panose="02020603050405020304" pitchFamily="18" charset="0"/>
                <a:ea typeface="宋体" panose="02010600030101010101" pitchFamily="2" charset="-122"/>
                <a:sym typeface="Arial" panose="020B0604020202020204" pitchFamily="34" charset="0"/>
              </a:rPr>
              <a:t>第四节  </a:t>
            </a:r>
            <a:r>
              <a:rPr lang="zh-CN" altLang="zh-CN" sz="4000" b="1" dirty="0">
                <a:latin typeface="Arial" panose="020B0604020202020204" pitchFamily="34" charset="0"/>
                <a:ea typeface="宋体" panose="02010600030101010101" pitchFamily="2" charset="-122"/>
                <a:sym typeface="宋体" panose="02010600030101010101" pitchFamily="2" charset="-122"/>
              </a:rPr>
              <a:t> 职业病认定与维权</a:t>
            </a:r>
            <a:endParaRPr lang="zh-CN" altLang="en-US" sz="4000" b="1" dirty="0">
              <a:latin typeface="Times New Roman" panose="02020603050405020304" pitchFamily="18" charset="0"/>
              <a:ea typeface="宋体" panose="02010600030101010101" pitchFamily="2" charset="-122"/>
              <a:sym typeface="Arial" panose="020B0604020202020204" pitchFamily="34" charset="0"/>
            </a:endParaRPr>
          </a:p>
          <a:p>
            <a:endParaRPr lang="zh-CN" altLang="en-US" sz="40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1"/>
          <p:cNvSpPr txBox="1"/>
          <p:nvPr/>
        </p:nvSpPr>
        <p:spPr>
          <a:xfrm>
            <a:off x="76200" y="-76200"/>
            <a:ext cx="9097963" cy="5608638"/>
          </a:xfrm>
          <a:prstGeom prst="rect">
            <a:avLst/>
          </a:prstGeom>
          <a:noFill/>
          <a:ln w="9525">
            <a:noFill/>
          </a:ln>
        </p:spPr>
        <p:txBody>
          <a:bodyPr anchor="t" anchorCtr="0">
            <a:spAutoFit/>
          </a:bodyPr>
          <a:p>
            <a:endParaRPr lang="zh-CN" altLang="en-US" sz="4400" dirty="0">
              <a:latin typeface="Arial" panose="020B0604020202020204" pitchFamily="34" charset="0"/>
              <a:ea typeface="宋体" panose="02010600030101010101" pitchFamily="2" charset="-122"/>
              <a:sym typeface="宋体" panose="02010600030101010101" pitchFamily="2" charset="-122"/>
            </a:endParaRPr>
          </a:p>
          <a:p>
            <a:r>
              <a:rPr lang="en-US" altLang="zh-CN" sz="4400" dirty="0">
                <a:latin typeface="Arial" panose="020B0604020202020204" pitchFamily="34" charset="0"/>
                <a:ea typeface="宋体" panose="02010600030101010101" pitchFamily="2" charset="-122"/>
                <a:sym typeface="宋体" panose="02010600030101010101" pitchFamily="2" charset="-122"/>
              </a:rPr>
              <a:t>  </a:t>
            </a:r>
            <a:endParaRPr lang="en-US" altLang="zh-CN" sz="4400" dirty="0">
              <a:latin typeface="Arial" panose="020B0604020202020204" pitchFamily="34" charset="0"/>
              <a:ea typeface="宋体" panose="02010600030101010101" pitchFamily="2" charset="-122"/>
              <a:sym typeface="宋体" panose="02010600030101010101" pitchFamily="2" charset="-122"/>
            </a:endParaRPr>
          </a:p>
          <a:p>
            <a:r>
              <a:rPr lang="en-US" altLang="zh-CN" sz="4400" dirty="0">
                <a:latin typeface="Arial" panose="020B0604020202020204" pitchFamily="34" charset="0"/>
                <a:ea typeface="宋体" panose="02010600030101010101" pitchFamily="2" charset="-122"/>
                <a:sym typeface="宋体" panose="02010600030101010101" pitchFamily="2" charset="-122"/>
              </a:rPr>
              <a:t>  6</a:t>
            </a:r>
            <a:r>
              <a:rPr lang="zh-CN" altLang="en-US" sz="4400" dirty="0">
                <a:latin typeface="Arial" panose="020B0604020202020204" pitchFamily="34" charset="0"/>
                <a:ea typeface="宋体" panose="02010600030101010101" pitchFamily="2" charset="-122"/>
                <a:sym typeface="宋体" panose="02010600030101010101" pitchFamily="2" charset="-122"/>
              </a:rPr>
              <a:t>、拒绝强令违章操作、冒险作业</a:t>
            </a:r>
            <a:endParaRPr lang="zh-CN" altLang="en-US" sz="4400" dirty="0">
              <a:latin typeface="Arial" panose="020B0604020202020204" pitchFamily="34" charset="0"/>
              <a:ea typeface="宋体" panose="02010600030101010101" pitchFamily="2" charset="-122"/>
              <a:sym typeface="宋体" panose="02010600030101010101" pitchFamily="2" charset="-122"/>
            </a:endParaRPr>
          </a:p>
          <a:p>
            <a:r>
              <a:rPr lang="en-US" altLang="zh-CN" sz="4400" dirty="0">
                <a:latin typeface="Arial" panose="020B0604020202020204" pitchFamily="34" charset="0"/>
                <a:ea typeface="宋体" panose="02010600030101010101" pitchFamily="2" charset="-122"/>
                <a:sym typeface="宋体" panose="02010600030101010101" pitchFamily="2" charset="-122"/>
              </a:rPr>
              <a:t>  7</a:t>
            </a:r>
            <a:r>
              <a:rPr lang="zh-CN" altLang="en-US" sz="4400" dirty="0">
                <a:latin typeface="Arial" panose="020B0604020202020204" pitchFamily="34" charset="0"/>
                <a:ea typeface="宋体" panose="02010600030101010101" pitchFamily="2" charset="-122"/>
                <a:sym typeface="宋体" panose="02010600030101010101" pitchFamily="2" charset="-122"/>
              </a:rPr>
              <a:t>、批评、检举、控告</a:t>
            </a:r>
            <a:endParaRPr lang="zh-CN" altLang="en-US" sz="4400" dirty="0">
              <a:latin typeface="Arial" panose="020B0604020202020204" pitchFamily="34" charset="0"/>
              <a:ea typeface="宋体" panose="02010600030101010101" pitchFamily="2" charset="-122"/>
              <a:sym typeface="宋体" panose="02010600030101010101" pitchFamily="2" charset="-122"/>
            </a:endParaRPr>
          </a:p>
          <a:p>
            <a:r>
              <a:rPr lang="en-US" altLang="zh-CN" sz="4400" dirty="0">
                <a:latin typeface="Arial" panose="020B0604020202020204" pitchFamily="34" charset="0"/>
                <a:ea typeface="宋体" panose="02010600030101010101" pitchFamily="2" charset="-122"/>
                <a:sym typeface="宋体" panose="02010600030101010101" pitchFamily="2" charset="-122"/>
              </a:rPr>
              <a:t>  8</a:t>
            </a:r>
            <a:r>
              <a:rPr lang="zh-CN" altLang="en-US" sz="4400" dirty="0">
                <a:latin typeface="Arial" panose="020B0604020202020204" pitchFamily="34" charset="0"/>
                <a:ea typeface="宋体" panose="02010600030101010101" pitchFamily="2" charset="-122"/>
                <a:sym typeface="宋体" panose="02010600030101010101" pitchFamily="2" charset="-122"/>
              </a:rPr>
              <a:t>、参与民主管理</a:t>
            </a:r>
            <a:endParaRPr lang="zh-CN" altLang="en-US" sz="4400" dirty="0">
              <a:latin typeface="Arial" panose="020B0604020202020204" pitchFamily="34" charset="0"/>
              <a:ea typeface="宋体" panose="02010600030101010101" pitchFamily="2" charset="-122"/>
              <a:sym typeface="宋体" panose="02010600030101010101" pitchFamily="2" charset="-122"/>
            </a:endParaRPr>
          </a:p>
          <a:p>
            <a:r>
              <a:rPr lang="en-US" altLang="zh-CN" sz="4400" dirty="0">
                <a:latin typeface="Arial" panose="020B0604020202020204" pitchFamily="34" charset="0"/>
                <a:ea typeface="宋体" panose="02010600030101010101" pitchFamily="2" charset="-122"/>
                <a:sym typeface="宋体" panose="02010600030101010101" pitchFamily="2" charset="-122"/>
              </a:rPr>
              <a:t>  9</a:t>
            </a:r>
            <a:r>
              <a:rPr lang="zh-CN" altLang="en-US" sz="4400" dirty="0">
                <a:latin typeface="Arial" panose="020B0604020202020204" pitchFamily="34" charset="0"/>
                <a:ea typeface="宋体" panose="02010600030101010101" pitchFamily="2" charset="-122"/>
                <a:sym typeface="宋体" panose="02010600030101010101" pitchFamily="2" charset="-122"/>
              </a:rPr>
              <a:t>、享受国家规定的工伤保险待遇</a:t>
            </a:r>
            <a:endParaRPr lang="zh-CN" altLang="en-US" sz="4400" dirty="0">
              <a:latin typeface="Arial" panose="020B0604020202020204" pitchFamily="34" charset="0"/>
              <a:ea typeface="宋体" panose="02010600030101010101" pitchFamily="2" charset="-122"/>
              <a:sym typeface="宋体" panose="02010600030101010101" pitchFamily="2" charset="-122"/>
            </a:endParaRPr>
          </a:p>
          <a:p>
            <a:r>
              <a:rPr lang="en-US" altLang="zh-CN" sz="4400" dirty="0">
                <a:latin typeface="Arial" panose="020B0604020202020204" pitchFamily="34" charset="0"/>
                <a:ea typeface="宋体" panose="02010600030101010101" pitchFamily="2" charset="-122"/>
                <a:sym typeface="宋体" panose="02010600030101010101" pitchFamily="2" charset="-122"/>
              </a:rPr>
              <a:t> 10</a:t>
            </a:r>
            <a:r>
              <a:rPr lang="zh-CN" altLang="en-US" sz="4400" dirty="0">
                <a:latin typeface="Arial" panose="020B0604020202020204" pitchFamily="34" charset="0"/>
                <a:ea typeface="宋体" panose="02010600030101010101" pitchFamily="2" charset="-122"/>
                <a:sym typeface="宋体" panose="02010600030101010101" pitchFamily="2" charset="-122"/>
              </a:rPr>
              <a:t>、要求并获得健康损害赔偿</a:t>
            </a:r>
            <a:br>
              <a:rPr lang="zh-CN" altLang="en-US" sz="5400" dirty="0">
                <a:latin typeface="Arial" panose="020B0604020202020204" pitchFamily="34" charset="0"/>
                <a:ea typeface="宋体" panose="02010600030101010101" pitchFamily="2" charset="-122"/>
                <a:sym typeface="宋体" panose="02010600030101010101" pitchFamily="2" charset="-122"/>
              </a:rPr>
            </a:br>
            <a:endParaRPr lang="zh-CN" altLang="en-US" sz="54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1"/>
          <p:cNvSpPr txBox="1"/>
          <p:nvPr/>
        </p:nvSpPr>
        <p:spPr>
          <a:xfrm>
            <a:off x="-17462" y="-3175"/>
            <a:ext cx="9082087" cy="6796088"/>
          </a:xfrm>
          <a:prstGeom prst="rect">
            <a:avLst/>
          </a:prstGeom>
          <a:noFill/>
          <a:ln w="9525">
            <a:noFill/>
          </a:ln>
        </p:spPr>
        <p:txBody>
          <a:bodyPr anchor="t" anchorCtr="0">
            <a:spAutoFit/>
          </a:bodyPr>
          <a:p>
            <a:endParaRPr lang="zh-CN" altLang="en-US" sz="4400" dirty="0">
              <a:solidFill>
                <a:srgbClr val="FF0000"/>
              </a:solidFill>
              <a:latin typeface="Arial" panose="020B0604020202020204" pitchFamily="34" charset="0"/>
              <a:ea typeface="宋体" panose="02010600030101010101" pitchFamily="2" charset="-122"/>
            </a:endParaRPr>
          </a:p>
          <a:p>
            <a:r>
              <a:rPr lang="zh-CN" altLang="en-US" sz="4400" dirty="0">
                <a:solidFill>
                  <a:srgbClr val="FF0000"/>
                </a:solidFill>
                <a:latin typeface="Arial" panose="020B0604020202020204" pitchFamily="34" charset="0"/>
                <a:ea typeface="宋体" panose="02010600030101010101" pitchFamily="2" charset="-122"/>
              </a:rPr>
              <a:t> 用人单位义务</a:t>
            </a:r>
            <a:endParaRPr lang="zh-CN" altLang="en-US" sz="4400" dirty="0">
              <a:solidFill>
                <a:srgbClr val="FF0000"/>
              </a:solidFill>
              <a:latin typeface="Arial" panose="020B0604020202020204" pitchFamily="34" charset="0"/>
              <a:ea typeface="宋体" panose="02010600030101010101" pitchFamily="2" charset="-122"/>
            </a:endParaRPr>
          </a:p>
          <a:p>
            <a:r>
              <a:rPr lang="zh-CN" altLang="en-US" sz="4400" dirty="0">
                <a:latin typeface="Arial" panose="020B0604020202020204" pitchFamily="34" charset="0"/>
                <a:ea typeface="宋体" panose="02010600030101010101" pitchFamily="2" charset="-122"/>
              </a:rPr>
              <a:t> </a:t>
            </a:r>
            <a:r>
              <a:rPr lang="en-US" altLang="zh-CN" sz="4400" dirty="0">
                <a:latin typeface="Arial" panose="020B0604020202020204" pitchFamily="34" charset="0"/>
                <a:ea typeface="宋体" panose="02010600030101010101" pitchFamily="2" charset="-122"/>
              </a:rPr>
              <a:t>1</a:t>
            </a:r>
            <a:r>
              <a:rPr lang="zh-CN" altLang="en-US" sz="4400" dirty="0">
                <a:latin typeface="Arial" panose="020B0604020202020204" pitchFamily="34" charset="0"/>
                <a:ea typeface="宋体" panose="02010600030101010101" pitchFamily="2" charset="-122"/>
              </a:rPr>
              <a:t>、配备防护设施、治理职业危害</a:t>
            </a:r>
            <a:endParaRPr lang="zh-CN" altLang="en-US" sz="4400" dirty="0">
              <a:latin typeface="Arial" panose="020B0604020202020204" pitchFamily="34" charset="0"/>
              <a:ea typeface="宋体" panose="02010600030101010101" pitchFamily="2" charset="-122"/>
            </a:endParaRPr>
          </a:p>
          <a:p>
            <a:r>
              <a:rPr lang="en-US" altLang="zh-CN" sz="4400" dirty="0">
                <a:latin typeface="Arial" panose="020B0604020202020204" pitchFamily="34" charset="0"/>
                <a:ea typeface="宋体" panose="02010600030101010101" pitchFamily="2" charset="-122"/>
              </a:rPr>
              <a:t> 2</a:t>
            </a:r>
            <a:r>
              <a:rPr lang="zh-CN" altLang="en-US" sz="4400" dirty="0">
                <a:latin typeface="Arial" panose="020B0604020202020204" pitchFamily="34" charset="0"/>
                <a:ea typeface="宋体" panose="02010600030101010101" pitchFamily="2" charset="-122"/>
              </a:rPr>
              <a:t>、作业场所危害评价与管理</a:t>
            </a:r>
            <a:endParaRPr lang="zh-CN" altLang="en-US" sz="4400" dirty="0">
              <a:latin typeface="Arial" panose="020B0604020202020204" pitchFamily="34" charset="0"/>
              <a:ea typeface="宋体" panose="02010600030101010101" pitchFamily="2" charset="-122"/>
            </a:endParaRPr>
          </a:p>
          <a:p>
            <a:r>
              <a:rPr lang="en-US" altLang="zh-CN" sz="4400" dirty="0">
                <a:latin typeface="Arial" panose="020B0604020202020204" pitchFamily="34" charset="0"/>
                <a:ea typeface="宋体" panose="02010600030101010101" pitchFamily="2" charset="-122"/>
              </a:rPr>
              <a:t> 3</a:t>
            </a:r>
            <a:r>
              <a:rPr lang="zh-CN" altLang="en-US" sz="4400" dirty="0">
                <a:latin typeface="Arial" panose="020B0604020202020204" pitchFamily="34" charset="0"/>
                <a:ea typeface="宋体" panose="02010600030101010101" pitchFamily="2" charset="-122"/>
              </a:rPr>
              <a:t>、劳动者健康监护（上岗前、岗中</a:t>
            </a:r>
            <a:endParaRPr lang="zh-CN" altLang="en-US" sz="4400" dirty="0">
              <a:latin typeface="Arial" panose="020B0604020202020204" pitchFamily="34" charset="0"/>
              <a:ea typeface="宋体" panose="02010600030101010101" pitchFamily="2" charset="-122"/>
            </a:endParaRPr>
          </a:p>
          <a:p>
            <a:r>
              <a:rPr lang="zh-CN" altLang="en-US" sz="4400" dirty="0">
                <a:latin typeface="Arial" panose="020B0604020202020204" pitchFamily="34" charset="0"/>
                <a:ea typeface="宋体" panose="02010600030101010101" pitchFamily="2" charset="-122"/>
              </a:rPr>
              <a:t>离岗时）</a:t>
            </a:r>
            <a:endParaRPr lang="zh-CN" altLang="en-US" sz="4400" dirty="0">
              <a:latin typeface="Arial" panose="020B0604020202020204" pitchFamily="34" charset="0"/>
              <a:ea typeface="宋体" panose="02010600030101010101" pitchFamily="2" charset="-122"/>
            </a:endParaRPr>
          </a:p>
          <a:p>
            <a:r>
              <a:rPr lang="en-US" altLang="zh-CN" sz="4400" dirty="0">
                <a:latin typeface="Arial" panose="020B0604020202020204" pitchFamily="34" charset="0"/>
                <a:ea typeface="宋体" panose="02010600030101010101" pitchFamily="2" charset="-122"/>
              </a:rPr>
              <a:t>4</a:t>
            </a:r>
            <a:r>
              <a:rPr lang="zh-CN" altLang="en-US" sz="4400" dirty="0">
                <a:latin typeface="Arial" panose="020B0604020202020204" pitchFamily="34" charset="0"/>
                <a:ea typeface="宋体" panose="02010600030101010101" pitchFamily="2" charset="-122"/>
              </a:rPr>
              <a:t>、危害告知（合同、工作场所、培训教育）</a:t>
            </a:r>
            <a:endParaRPr lang="zh-CN" altLang="en-US" sz="4400" dirty="0">
              <a:latin typeface="Arial" panose="020B0604020202020204" pitchFamily="34" charset="0"/>
              <a:ea typeface="宋体" panose="02010600030101010101" pitchFamily="2" charset="-122"/>
            </a:endParaRPr>
          </a:p>
          <a:p>
            <a:r>
              <a:rPr lang="en-US" altLang="zh-CN" sz="4400" dirty="0">
                <a:latin typeface="Arial" panose="020B0604020202020204" pitchFamily="34" charset="0"/>
                <a:ea typeface="宋体" panose="02010600030101010101" pitchFamily="2" charset="-122"/>
              </a:rPr>
              <a:t>5</a:t>
            </a:r>
            <a:r>
              <a:rPr lang="zh-CN" altLang="en-US" sz="4400" dirty="0">
                <a:latin typeface="Arial" panose="020B0604020202020204" pitchFamily="34" charset="0"/>
                <a:ea typeface="宋体" panose="02010600030101010101" pitchFamily="2" charset="-122"/>
              </a:rPr>
              <a:t>、建立危害监测和劳动者健康档案</a:t>
            </a:r>
            <a:endParaRPr lang="zh-CN" altLang="en-US" sz="4400" dirty="0">
              <a:latin typeface="Arial" panose="020B0604020202020204" pitchFamily="34" charset="0"/>
              <a:ea typeface="宋体" panose="02010600030101010101" pitchFamily="2" charset="-122"/>
            </a:endParaRPr>
          </a:p>
          <a:p>
            <a:endParaRPr lang="zh-CN" altLang="en-US" sz="44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
          <p:cNvSpPr txBox="1"/>
          <p:nvPr/>
        </p:nvSpPr>
        <p:spPr>
          <a:xfrm>
            <a:off x="457200" y="360363"/>
            <a:ext cx="8410575" cy="4784725"/>
          </a:xfrm>
          <a:prstGeom prst="rect">
            <a:avLst/>
          </a:prstGeom>
          <a:noFill/>
          <a:ln w="9525">
            <a:noFill/>
          </a:ln>
        </p:spPr>
        <p:txBody>
          <a:bodyPr anchor="t" anchorCtr="0">
            <a:spAutoFit/>
          </a:bodyPr>
          <a:p>
            <a:endParaRPr lang="zh-CN" altLang="en-US" sz="4400" dirty="0">
              <a:latin typeface="Arial" panose="020B0604020202020204" pitchFamily="34" charset="0"/>
              <a:ea typeface="宋体" panose="02010600030101010101" pitchFamily="2" charset="-122"/>
            </a:endParaRPr>
          </a:p>
          <a:p>
            <a:r>
              <a:rPr lang="en-US" altLang="zh-CN" sz="4400" dirty="0">
                <a:latin typeface="Arial" panose="020B0604020202020204" pitchFamily="34" charset="0"/>
                <a:ea typeface="宋体" panose="02010600030101010101" pitchFamily="2" charset="-122"/>
              </a:rPr>
              <a:t>6</a:t>
            </a:r>
            <a:r>
              <a:rPr lang="zh-CN" altLang="en-US" sz="4400" dirty="0">
                <a:latin typeface="Arial" panose="020B0604020202020204" pitchFamily="34" charset="0"/>
                <a:ea typeface="宋体" panose="02010600030101010101" pitchFamily="2" charset="-122"/>
              </a:rPr>
              <a:t>、职业病报告义务</a:t>
            </a:r>
            <a:endParaRPr lang="zh-CN" altLang="en-US" sz="4400" dirty="0">
              <a:latin typeface="Arial" panose="020B0604020202020204" pitchFamily="34" charset="0"/>
              <a:ea typeface="宋体" panose="02010600030101010101" pitchFamily="2" charset="-122"/>
            </a:endParaRPr>
          </a:p>
          <a:p>
            <a:r>
              <a:rPr lang="en-US" altLang="zh-CN" sz="4400" dirty="0">
                <a:latin typeface="Arial" panose="020B0604020202020204" pitchFamily="34" charset="0"/>
                <a:ea typeface="宋体" panose="02010600030101010101" pitchFamily="2" charset="-122"/>
              </a:rPr>
              <a:t>7</a:t>
            </a:r>
            <a:r>
              <a:rPr lang="zh-CN" altLang="en-US" sz="4400" dirty="0">
                <a:latin typeface="Arial" panose="020B0604020202020204" pitchFamily="34" charset="0"/>
                <a:ea typeface="宋体" panose="02010600030101010101" pitchFamily="2" charset="-122"/>
              </a:rPr>
              <a:t>、对患职业病者的救治、安置</a:t>
            </a:r>
            <a:endParaRPr lang="zh-CN" altLang="en-US" sz="4400" dirty="0">
              <a:latin typeface="Arial" panose="020B0604020202020204" pitchFamily="34" charset="0"/>
              <a:ea typeface="宋体" panose="02010600030101010101" pitchFamily="2" charset="-122"/>
            </a:endParaRPr>
          </a:p>
          <a:p>
            <a:r>
              <a:rPr lang="en-US" altLang="zh-CN" sz="4400" dirty="0">
                <a:latin typeface="Arial" panose="020B0604020202020204" pitchFamily="34" charset="0"/>
                <a:ea typeface="宋体" panose="02010600030101010101" pitchFamily="2" charset="-122"/>
              </a:rPr>
              <a:t>8</a:t>
            </a:r>
            <a:r>
              <a:rPr lang="zh-CN" altLang="en-US" sz="4400" dirty="0">
                <a:latin typeface="Arial" panose="020B0604020202020204" pitchFamily="34" charset="0"/>
                <a:ea typeface="宋体" panose="02010600030101010101" pitchFamily="2" charset="-122"/>
              </a:rPr>
              <a:t>、依法参加工伤劳动保险</a:t>
            </a:r>
            <a:endParaRPr lang="zh-CN" altLang="en-US" sz="4400" dirty="0">
              <a:latin typeface="Arial" panose="020B0604020202020204" pitchFamily="34" charset="0"/>
              <a:ea typeface="宋体" panose="02010600030101010101" pitchFamily="2" charset="-122"/>
            </a:endParaRPr>
          </a:p>
          <a:p>
            <a:r>
              <a:rPr lang="en-US" altLang="zh-CN" sz="4400" dirty="0">
                <a:latin typeface="Arial" panose="020B0604020202020204" pitchFamily="34" charset="0"/>
                <a:ea typeface="宋体" panose="02010600030101010101" pitchFamily="2" charset="-122"/>
              </a:rPr>
              <a:t>9</a:t>
            </a:r>
            <a:r>
              <a:rPr lang="zh-CN" altLang="en-US" sz="4400" dirty="0">
                <a:latin typeface="Arial" panose="020B0604020202020204" pitchFamily="34" charset="0"/>
                <a:ea typeface="宋体" panose="02010600030101010101" pitchFamily="2" charset="-122"/>
              </a:rPr>
              <a:t>、落实危害治理和职业病防治经费</a:t>
            </a:r>
            <a:endParaRPr lang="zh-CN" altLang="en-US" sz="4400" dirty="0">
              <a:latin typeface="Arial" panose="020B0604020202020204" pitchFamily="34" charset="0"/>
              <a:ea typeface="宋体" panose="02010600030101010101" pitchFamily="2" charset="-122"/>
            </a:endParaRPr>
          </a:p>
          <a:p>
            <a:r>
              <a:rPr lang="en-US" altLang="zh-CN" sz="4400" dirty="0">
                <a:latin typeface="Arial" panose="020B0604020202020204" pitchFamily="34" charset="0"/>
                <a:ea typeface="宋体" panose="02010600030101010101" pitchFamily="2" charset="-122"/>
              </a:rPr>
              <a:t>10</a:t>
            </a:r>
            <a:r>
              <a:rPr lang="zh-CN" altLang="en-US" sz="4400" dirty="0">
                <a:latin typeface="Arial" panose="020B0604020202020204" pitchFamily="34" charset="0"/>
                <a:ea typeface="宋体" panose="02010600030101010101" pitchFamily="2" charset="-122"/>
              </a:rPr>
              <a:t>、未成年工、女工保护</a:t>
            </a:r>
            <a:endParaRPr lang="zh-CN" altLang="en-US" sz="44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1" name="type.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图片 1"/>
          <p:cNvPicPr>
            <a:picLocks noChangeAspect="1"/>
          </p:cNvPicPr>
          <p:nvPr/>
        </p:nvPicPr>
        <p:blipFill>
          <a:blip r:embed="rId1"/>
          <a:stretch>
            <a:fillRect/>
          </a:stretch>
        </p:blipFill>
        <p:spPr>
          <a:xfrm>
            <a:off x="-52387" y="0"/>
            <a:ext cx="9201150" cy="6807200"/>
          </a:xfrm>
          <a:prstGeom prst="rect">
            <a:avLst/>
          </a:prstGeom>
          <a:noFill/>
          <a:ln w="9525">
            <a:noFill/>
          </a:ln>
        </p:spPr>
      </p:pic>
    </p:spTree>
  </p:cSld>
  <p:clrMapOvr>
    <a:masterClrMapping/>
  </p:clrMapOvr>
  <p:transition>
    <p:split orient="vert"/>
    <p:sndAc>
      <p:stSnd>
        <p:snd r:embed="rId2" name="type.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t="-2097" r="821" b="6290"/>
          <a:stretch>
            <a:fillRect/>
          </a:stretch>
        </p:blipFill>
        <p:spPr>
          <a:xfrm>
            <a:off x="-76200" y="-152400"/>
            <a:ext cx="9390063" cy="7156450"/>
          </a:xfrm>
          <a:prstGeom prst="rect">
            <a:avLst/>
          </a:prstGeom>
          <a:solidFill>
            <a:schemeClr val="bg1">
              <a:alpha val="0"/>
            </a:schemeClr>
          </a:solidFill>
          <a:effectLst>
            <a:outerShdw blurRad="50800" dist="38100" dir="2700000" algn="tl" rotWithShape="0">
              <a:prstClr val="black">
                <a:alpha val="40000"/>
              </a:prstClr>
            </a:outerShdw>
          </a:effectLst>
        </p:spPr>
      </p:pic>
    </p:spTree>
  </p:cSld>
  <p:clrMapOvr>
    <a:masterClrMapping/>
  </p:clrMapOvr>
  <p:transition>
    <p:split orient="vert"/>
    <p:sndAc>
      <p:stSnd>
        <p:snd r:embed="rId2" name="type.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286723"/>
          <p:cNvSpPr/>
          <p:nvPr/>
        </p:nvSpPr>
        <p:spPr>
          <a:xfrm>
            <a:off x="304800" y="762000"/>
            <a:ext cx="8382000" cy="5273675"/>
          </a:xfrm>
          <a:prstGeom prst="rect">
            <a:avLst/>
          </a:prstGeom>
          <a:noFill/>
          <a:ln w="9525">
            <a:noFill/>
          </a:ln>
        </p:spPr>
        <p:txBody>
          <a:bodyPr anchor="t" anchorCtr="0">
            <a:spAutoFit/>
          </a:bodyPr>
          <a:p>
            <a:pPr eaLnBrk="0" hangingPunct="0"/>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 </a:t>
            </a:r>
            <a:r>
              <a:rPr lang="zh-CN" altLang="en-US" sz="4400" b="1" dirty="0">
                <a:solidFill>
                  <a:srgbClr val="FF0000"/>
                </a:solidFill>
                <a:latin typeface="Arial" panose="020B0604020202020204" pitchFamily="34" charset="0"/>
                <a:ea typeface="宋体" panose="02010600030101010101" pitchFamily="2" charset="-122"/>
                <a:sym typeface="Arial" panose="020B0604020202020204" pitchFamily="34" charset="0"/>
              </a:rPr>
              <a:t>一、</a:t>
            </a:r>
            <a:r>
              <a:rPr lang="zh-CN" altLang="en-US" sz="4400" b="1" dirty="0">
                <a:solidFill>
                  <a:srgbClr val="FF0000"/>
                </a:solidFill>
                <a:latin typeface="Arial" panose="020B0604020202020204" pitchFamily="34" charset="0"/>
                <a:ea typeface="宋体" panose="02010600030101010101" pitchFamily="2" charset="-122"/>
              </a:rPr>
              <a:t>职业病特点及</a:t>
            </a:r>
            <a:r>
              <a:rPr lang="zh-CN" altLang="en-US" sz="4400" b="1" dirty="0">
                <a:solidFill>
                  <a:srgbClr val="FF0000"/>
                </a:solidFill>
                <a:latin typeface="Arial" panose="020B0604020202020204" pitchFamily="34" charset="0"/>
                <a:ea typeface="宋体" panose="02010600030101010101" pitchFamily="2" charset="-122"/>
                <a:sym typeface="Arial" panose="020B0604020202020204" pitchFamily="34" charset="0"/>
              </a:rPr>
              <a:t>分类</a:t>
            </a:r>
            <a:r>
              <a:rPr lang="en-US" altLang="zh-CN" sz="3200" b="1" dirty="0">
                <a:latin typeface="Arial" panose="020B0604020202020204" pitchFamily="34" charset="0"/>
                <a:ea typeface="宋体" panose="02010600030101010101" pitchFamily="2" charset="-122"/>
              </a:rPr>
              <a:t> </a:t>
            </a:r>
            <a:endParaRPr lang="en-US" altLang="zh-CN" sz="3200" b="1" dirty="0">
              <a:latin typeface="Arial" panose="020B0604020202020204" pitchFamily="34" charset="0"/>
              <a:ea typeface="宋体" panose="02010600030101010101" pitchFamily="2" charset="-122"/>
            </a:endParaRPr>
          </a:p>
          <a:p>
            <a:pPr eaLnBrk="0" hangingPunct="0"/>
            <a:endParaRPr lang="zh-CN" altLang="en-US" sz="3600" b="1" dirty="0">
              <a:latin typeface="Arial" panose="020B0604020202020204" pitchFamily="34" charset="0"/>
              <a:ea typeface="宋体" panose="02010600030101010101" pitchFamily="2" charset="-122"/>
            </a:endParaRPr>
          </a:p>
          <a:p>
            <a:pPr eaLnBrk="0" hangingPunct="0"/>
            <a:r>
              <a:rPr lang="zh-CN" altLang="en-US" sz="3600" b="1" dirty="0">
                <a:solidFill>
                  <a:srgbClr val="FF0000"/>
                </a:solidFill>
                <a:latin typeface="Arial" panose="020B0604020202020204" pitchFamily="34" charset="0"/>
                <a:ea typeface="宋体" panose="02010600030101010101" pitchFamily="2" charset="-122"/>
              </a:rPr>
              <a:t>职业病特点：</a:t>
            </a:r>
            <a:endParaRPr lang="zh-CN" altLang="en-US" sz="3600" b="1" dirty="0">
              <a:solidFill>
                <a:srgbClr val="FF0000"/>
              </a:solidFill>
              <a:latin typeface="Arial" panose="020B0604020202020204" pitchFamily="34" charset="0"/>
              <a:ea typeface="宋体" panose="02010600030101010101" pitchFamily="2" charset="-122"/>
            </a:endParaRPr>
          </a:p>
          <a:p>
            <a:pPr eaLnBrk="0" hangingPunct="0"/>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① </a:t>
            </a:r>
            <a:r>
              <a:rPr lang="zh-CN" altLang="en-US" sz="3200" b="1" dirty="0">
                <a:latin typeface="Arial" panose="020B0604020202020204" pitchFamily="34" charset="0"/>
                <a:ea typeface="宋体" panose="02010600030101010101" pitchFamily="2" charset="-122"/>
              </a:rPr>
              <a:t>病因明确；</a:t>
            </a:r>
            <a:endParaRPr lang="zh-CN" altLang="en-US" sz="3200" b="1" dirty="0">
              <a:latin typeface="Arial" panose="020B0604020202020204" pitchFamily="34" charset="0"/>
              <a:ea typeface="宋体" panose="02010600030101010101" pitchFamily="2" charset="-122"/>
            </a:endParaRPr>
          </a:p>
          <a:p>
            <a:pPr eaLnBrk="0" hangingPunct="0"/>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② </a:t>
            </a:r>
            <a:r>
              <a:rPr lang="zh-CN" altLang="en-US" sz="3200" b="1" dirty="0">
                <a:latin typeface="Arial" panose="020B0604020202020204" pitchFamily="34" charset="0"/>
                <a:ea typeface="宋体" panose="02010600030101010101" pitchFamily="2" charset="-122"/>
              </a:rPr>
              <a:t>病因多数可定量检测，有明显的剂量</a:t>
            </a:r>
            <a:r>
              <a:rPr lang="en-US" altLang="zh-CN" sz="3200" b="1" dirty="0">
                <a:latin typeface="Arial" panose="020B0604020202020204" pitchFamily="34" charset="0"/>
                <a:ea typeface="宋体" panose="02010600030101010101" pitchFamily="2" charset="-122"/>
              </a:rPr>
              <a:t>——</a:t>
            </a:r>
            <a:r>
              <a:rPr lang="zh-CN" altLang="en-US" sz="3200" b="1" dirty="0">
                <a:latin typeface="Arial" panose="020B0604020202020204" pitchFamily="34" charset="0"/>
                <a:ea typeface="宋体" panose="02010600030101010101" pitchFamily="2" charset="-122"/>
              </a:rPr>
              <a:t>反应（效应）关系；</a:t>
            </a:r>
            <a:endParaRPr lang="zh-CN" altLang="en-US" sz="3200" b="1" dirty="0">
              <a:latin typeface="Arial" panose="020B0604020202020204" pitchFamily="34" charset="0"/>
              <a:ea typeface="宋体" panose="02010600030101010101" pitchFamily="2" charset="-122"/>
            </a:endParaRPr>
          </a:p>
          <a:p>
            <a:pPr eaLnBrk="0" hangingPunct="0"/>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③ </a:t>
            </a:r>
            <a:r>
              <a:rPr lang="zh-CN" altLang="en-US" sz="3200" b="1" dirty="0">
                <a:latin typeface="Arial" panose="020B0604020202020204" pitchFamily="34" charset="0"/>
                <a:ea typeface="宋体" panose="02010600030101010101" pitchFamily="2" charset="-122"/>
              </a:rPr>
              <a:t>接触同一种职业有害因素的人群中有一定数量的职业病病例发生，很少出现个别病例；</a:t>
            </a:r>
            <a:endParaRPr lang="zh-CN" altLang="en-US" sz="3200" b="1" dirty="0">
              <a:latin typeface="Arial" panose="020B0604020202020204" pitchFamily="34" charset="0"/>
              <a:ea typeface="宋体" panose="02010600030101010101" pitchFamily="2" charset="-122"/>
            </a:endParaRPr>
          </a:p>
          <a:p>
            <a:pPr eaLnBrk="0" hangingPunct="0"/>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④ </a:t>
            </a:r>
            <a:r>
              <a:rPr lang="zh-CN" altLang="en-US" sz="3200" b="1" dirty="0">
                <a:latin typeface="Arial" panose="020B0604020202020204" pitchFamily="34" charset="0"/>
                <a:ea typeface="宋体" panose="02010600030101010101" pitchFamily="2" charset="-122"/>
              </a:rPr>
              <a:t>早期发现，及时合理处理，预后良好。</a:t>
            </a:r>
            <a:endParaRPr lang="zh-CN" altLang="en-US" sz="3200" b="1" dirty="0">
              <a:latin typeface="Arial" panose="020B0604020202020204" pitchFamily="34" charset="0"/>
              <a:ea typeface="宋体" panose="02010600030101010101" pitchFamily="2" charset="-122"/>
            </a:endParaRPr>
          </a:p>
        </p:txBody>
      </p:sp>
      <p:sp>
        <p:nvSpPr>
          <p:cNvPr id="29698"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6145"/>
          <p:cNvSpPr txBox="1"/>
          <p:nvPr/>
        </p:nvSpPr>
        <p:spPr>
          <a:xfrm>
            <a:off x="323850" y="260350"/>
            <a:ext cx="8459788" cy="4968875"/>
          </a:xfrm>
          <a:prstGeom prst="rect">
            <a:avLst/>
          </a:prstGeom>
          <a:noFill/>
          <a:ln w="12700">
            <a:noFill/>
          </a:ln>
        </p:spPr>
        <p:txBody>
          <a:bodyPr anchor="t" anchorCtr="0">
            <a:spAutoFit/>
          </a:bodyPr>
          <a:p>
            <a:pPr>
              <a:spcBef>
                <a:spcPct val="50000"/>
              </a:spcBef>
            </a:pPr>
            <a:r>
              <a:rPr lang="en-US" altLang="zh-CN" sz="4000" b="1" dirty="0">
                <a:latin typeface="Times New Roman" panose="02020603050405020304" pitchFamily="18" charset="0"/>
                <a:ea typeface="宋体" panose="02010600030101010101" pitchFamily="2" charset="-122"/>
              </a:rPr>
              <a:t>    </a:t>
            </a:r>
            <a:endParaRPr lang="en-US" altLang="zh-CN" sz="4000" b="1" dirty="0">
              <a:latin typeface="Times New Roman" panose="02020603050405020304" pitchFamily="18" charset="0"/>
              <a:ea typeface="宋体" panose="02010600030101010101" pitchFamily="2" charset="-122"/>
            </a:endParaRPr>
          </a:p>
          <a:p>
            <a:pPr>
              <a:spcBef>
                <a:spcPct val="50000"/>
              </a:spcBef>
            </a:pPr>
            <a:r>
              <a:rPr lang="zh-CN" altLang="en-US" sz="4000" b="1" dirty="0">
                <a:solidFill>
                  <a:srgbClr val="FF0000"/>
                </a:solidFill>
                <a:latin typeface="Times New Roman" panose="02020603050405020304" pitchFamily="18" charset="0"/>
                <a:ea typeface="宋体" panose="02010600030101010101" pitchFamily="2" charset="-122"/>
              </a:rPr>
              <a:t>二、职业病分类</a:t>
            </a:r>
            <a:endParaRPr lang="zh-CN" altLang="en-US" sz="40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4000" b="1" dirty="0">
                <a:latin typeface="Times New Roman" panose="02020603050405020304" pitchFamily="18"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根据卫生部会同劳动和社会保障部发布的</a:t>
            </a:r>
            <a:r>
              <a:rPr lang="en-US" altLang="zh-CN" sz="3200" b="1" dirty="0">
                <a:latin typeface="Arial" panose="020B0604020202020204" pitchFamily="34" charset="0"/>
                <a:ea typeface="宋体" panose="02010600030101010101" pitchFamily="2" charset="-122"/>
              </a:rPr>
              <a:t>《</a:t>
            </a:r>
            <a:r>
              <a:rPr lang="zh-CN" altLang="en-US" sz="3200" b="1" dirty="0">
                <a:latin typeface="Arial" panose="020B0604020202020204" pitchFamily="34" charset="0"/>
                <a:ea typeface="宋体" panose="02010600030101010101" pitchFamily="2" charset="-122"/>
              </a:rPr>
              <a:t>职业病目录</a:t>
            </a:r>
            <a:r>
              <a:rPr lang="en-US" altLang="zh-CN" sz="3200" b="1" dirty="0">
                <a:latin typeface="Arial" panose="020B0604020202020204" pitchFamily="34" charset="0"/>
                <a:ea typeface="宋体" panose="02010600030101010101" pitchFamily="2" charset="-122"/>
              </a:rPr>
              <a:t>》</a:t>
            </a:r>
            <a:r>
              <a:rPr lang="zh-CN" altLang="en-US" sz="3200" b="1" dirty="0">
                <a:latin typeface="Arial" panose="020B0604020202020204" pitchFamily="34" charset="0"/>
                <a:ea typeface="宋体" panose="02010600030101010101" pitchFamily="2" charset="-122"/>
              </a:rPr>
              <a:t>，职业病包括尘肺、职业性放射性疾病、职业中毒、物理因素所致职业病、生物因素所致职业病、职业性皮肤病、职业性眼病、职业性耳鼻喉口腔疾病、职业性肿瘤和其他职业病共</a:t>
            </a:r>
            <a:r>
              <a:rPr lang="en-US" altLang="zh-CN" sz="3200" b="1" dirty="0">
                <a:latin typeface="Arial" panose="020B0604020202020204" pitchFamily="34" charset="0"/>
                <a:ea typeface="宋体" panose="02010600030101010101" pitchFamily="2" charset="-122"/>
              </a:rPr>
              <a:t>10</a:t>
            </a:r>
            <a:r>
              <a:rPr lang="zh-CN" altLang="en-US" sz="3200" b="1" dirty="0">
                <a:latin typeface="Arial" panose="020B0604020202020204" pitchFamily="34" charset="0"/>
                <a:ea typeface="宋体" panose="02010600030101010101" pitchFamily="2" charset="-122"/>
              </a:rPr>
              <a:t>类</a:t>
            </a:r>
            <a:r>
              <a:rPr lang="en-US" altLang="zh-CN" sz="3200" b="1" dirty="0">
                <a:latin typeface="Arial" panose="020B0604020202020204" pitchFamily="34" charset="0"/>
                <a:ea typeface="宋体" panose="02010600030101010101" pitchFamily="2" charset="-122"/>
              </a:rPr>
              <a:t>115</a:t>
            </a:r>
            <a:r>
              <a:rPr lang="zh-CN" altLang="en-US" sz="3200" b="1" dirty="0">
                <a:latin typeface="Arial" panose="020B0604020202020204" pitchFamily="34" charset="0"/>
                <a:ea typeface="宋体" panose="02010600030101010101" pitchFamily="2" charset="-122"/>
              </a:rPr>
              <a:t>种疾病。 </a:t>
            </a:r>
            <a:endParaRPr lang="zh-CN" altLang="en-US" sz="3200" b="1" dirty="0">
              <a:latin typeface="Times New Roman" panose="02020603050405020304" pitchFamily="18" charset="0"/>
              <a:ea typeface="宋体" panose="02010600030101010101" pitchFamily="2" charset="-122"/>
            </a:endParaRPr>
          </a:p>
        </p:txBody>
      </p:sp>
      <p:sp>
        <p:nvSpPr>
          <p:cNvPr id="30722" name="矩形 6146"/>
          <p:cNvSpPr/>
          <p:nvPr/>
        </p:nvSpPr>
        <p:spPr>
          <a:xfrm>
            <a:off x="304800" y="4219575"/>
            <a:ext cx="8458200" cy="366713"/>
          </a:xfrm>
          <a:prstGeom prst="rect">
            <a:avLst/>
          </a:prstGeom>
          <a:noFill/>
          <a:ln w="9525">
            <a:noFill/>
          </a:ln>
        </p:spPr>
        <p:txBody>
          <a:bodyPr anchor="ctr" anchorCtr="0">
            <a:spAutoFit/>
          </a:bodyPr>
          <a:p>
            <a:r>
              <a:rPr lang="en-US" altLang="zh-CN" dirty="0">
                <a:latin typeface="Arial" panose="020B0604020202020204" pitchFamily="34" charset="0"/>
                <a:ea typeface="宋体" panose="02010600030101010101" pitchFamily="2" charset="-122"/>
              </a:rPr>
              <a:t>           </a:t>
            </a:r>
            <a:endParaRPr lang="en-US" altLang="zh-CN" sz="3200" b="1" dirty="0">
              <a:latin typeface="Arial" panose="020B0604020202020204" pitchFamily="34" charset="0"/>
              <a:ea typeface="宋体" panose="02010600030101010101" pitchFamily="2" charset="-122"/>
            </a:endParaRPr>
          </a:p>
        </p:txBody>
      </p:sp>
      <p:sp>
        <p:nvSpPr>
          <p:cNvPr id="30723"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129027"/>
          <p:cNvSpPr/>
          <p:nvPr/>
        </p:nvSpPr>
        <p:spPr>
          <a:xfrm>
            <a:off x="457200" y="685800"/>
            <a:ext cx="8153400" cy="3503613"/>
          </a:xfrm>
          <a:prstGeom prst="rect">
            <a:avLst/>
          </a:prstGeom>
          <a:noFill/>
          <a:ln w="9525">
            <a:noFill/>
          </a:ln>
        </p:spPr>
        <p:txBody>
          <a:bodyPr anchor="t" anchorCtr="0">
            <a:spAutoFit/>
          </a:bodyPr>
          <a:p>
            <a:r>
              <a:rPr lang="en-US" altLang="zh-CN"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、尘肺（</a:t>
            </a:r>
            <a:r>
              <a:rPr lang="en-US" altLang="zh-CN" sz="3200" b="1" dirty="0">
                <a:latin typeface="Arial" panose="020B0604020202020204" pitchFamily="34" charset="0"/>
                <a:ea typeface="宋体" panose="02010600030101010101" pitchFamily="2" charset="-122"/>
              </a:rPr>
              <a:t>13</a:t>
            </a:r>
            <a:r>
              <a:rPr lang="zh-CN" altLang="en-US" sz="3200" b="1" dirty="0">
                <a:latin typeface="Arial" panose="020B0604020202020204" pitchFamily="34" charset="0"/>
                <a:ea typeface="宋体" panose="02010600030101010101" pitchFamily="2" charset="-122"/>
              </a:rPr>
              <a:t>种）</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2</a:t>
            </a:r>
            <a:r>
              <a:rPr lang="zh-CN" altLang="en-US" sz="3200" b="1" dirty="0">
                <a:latin typeface="Arial" panose="020B0604020202020204" pitchFamily="34" charset="0"/>
                <a:ea typeface="宋体" panose="02010600030101010101" pitchFamily="2" charset="-122"/>
              </a:rPr>
              <a:t>、职业性放性射疾病（</a:t>
            </a:r>
            <a:r>
              <a:rPr lang="en-US" altLang="zh-CN" sz="3200" b="1" dirty="0">
                <a:latin typeface="Arial" panose="020B0604020202020204" pitchFamily="34" charset="0"/>
                <a:ea typeface="宋体" panose="02010600030101010101" pitchFamily="2" charset="-122"/>
              </a:rPr>
              <a:t>11</a:t>
            </a:r>
            <a:r>
              <a:rPr lang="zh-CN" altLang="en-US" sz="3200" b="1" dirty="0">
                <a:latin typeface="Arial" panose="020B0604020202020204" pitchFamily="34" charset="0"/>
                <a:ea typeface="宋体" panose="02010600030101010101" pitchFamily="2" charset="-122"/>
              </a:rPr>
              <a:t>种）</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、职业中毒（</a:t>
            </a:r>
            <a:r>
              <a:rPr lang="en-US" altLang="zh-CN" sz="3200" b="1" dirty="0">
                <a:latin typeface="Arial" panose="020B0604020202020204" pitchFamily="34" charset="0"/>
                <a:ea typeface="宋体" panose="02010600030101010101" pitchFamily="2" charset="-122"/>
              </a:rPr>
              <a:t>56</a:t>
            </a:r>
            <a:r>
              <a:rPr lang="zh-CN" altLang="en-US" sz="3200" b="1" dirty="0">
                <a:latin typeface="Arial" panose="020B0604020202020204" pitchFamily="34" charset="0"/>
                <a:ea typeface="宋体" panose="02010600030101010101" pitchFamily="2" charset="-122"/>
              </a:rPr>
              <a:t>种）</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4</a:t>
            </a:r>
            <a:r>
              <a:rPr lang="zh-CN" altLang="en-US" sz="3200" b="1" dirty="0">
                <a:latin typeface="Arial" panose="020B0604020202020204" pitchFamily="34" charset="0"/>
                <a:ea typeface="宋体" panose="02010600030101010101" pitchFamily="2" charset="-122"/>
              </a:rPr>
              <a:t>、物理因素所致职业病（</a:t>
            </a:r>
            <a:r>
              <a:rPr lang="en-US" altLang="zh-CN" sz="3200" b="1" dirty="0">
                <a:latin typeface="Arial" panose="020B0604020202020204" pitchFamily="34" charset="0"/>
                <a:ea typeface="宋体" panose="02010600030101010101" pitchFamily="2" charset="-122"/>
              </a:rPr>
              <a:t>5</a:t>
            </a:r>
            <a:r>
              <a:rPr lang="zh-CN" altLang="en-US" sz="3200" b="1" dirty="0">
                <a:latin typeface="Arial" panose="020B0604020202020204" pitchFamily="34" charset="0"/>
                <a:ea typeface="宋体" panose="02010600030101010101" pitchFamily="2" charset="-122"/>
              </a:rPr>
              <a:t>种）</a:t>
            </a:r>
            <a:endParaRPr lang="zh-CN" altLang="en-US" sz="3200" b="1" dirty="0">
              <a:latin typeface="Arial" panose="020B0604020202020204" pitchFamily="34" charset="0"/>
              <a:ea typeface="宋体" panose="02010600030101010101" pitchFamily="2" charset="-122"/>
            </a:endParaRPr>
          </a:p>
        </p:txBody>
      </p:sp>
      <p:sp>
        <p:nvSpPr>
          <p:cNvPr id="3174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7169"/>
          <p:cNvSpPr txBox="1"/>
          <p:nvPr/>
        </p:nvSpPr>
        <p:spPr>
          <a:xfrm>
            <a:off x="228600" y="609600"/>
            <a:ext cx="8515350" cy="4300538"/>
          </a:xfrm>
          <a:prstGeom prst="rect">
            <a:avLst/>
          </a:prstGeom>
          <a:noFill/>
          <a:ln w="12700">
            <a:noFill/>
          </a:ln>
        </p:spPr>
        <p:txBody>
          <a:bodyPr anchor="t" anchorCtr="0">
            <a:spAutoFit/>
          </a:bodyPr>
          <a:p>
            <a:pPr>
              <a:spcBef>
                <a:spcPct val="50000"/>
              </a:spcBef>
            </a:pPr>
            <a:r>
              <a:rPr lang="en-US" altLang="zh-CN" sz="3600"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5</a:t>
            </a:r>
            <a:r>
              <a:rPr lang="zh-CN" altLang="en-US" sz="3200" b="1" dirty="0">
                <a:latin typeface="Times New Roman" panose="02020603050405020304" pitchFamily="18" charset="0"/>
                <a:ea typeface="宋体" panose="02010600030101010101" pitchFamily="2" charset="-122"/>
              </a:rPr>
              <a:t>、生物因素所致职业病（</a:t>
            </a:r>
            <a:r>
              <a:rPr lang="en-US" altLang="zh-CN" sz="3200" b="1" dirty="0">
                <a:latin typeface="Times New Roman" panose="02020603050405020304" pitchFamily="18" charset="0"/>
                <a:ea typeface="宋体" panose="02010600030101010101" pitchFamily="2" charset="-122"/>
              </a:rPr>
              <a:t>3</a:t>
            </a:r>
            <a:r>
              <a:rPr lang="zh-CN" altLang="en-US" sz="3200" b="1" dirty="0">
                <a:latin typeface="Times New Roman" panose="02020603050405020304" pitchFamily="18" charset="0"/>
                <a:ea typeface="宋体" panose="02010600030101010101" pitchFamily="2" charset="-122"/>
              </a:rPr>
              <a:t>种）</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6</a:t>
            </a:r>
            <a:r>
              <a:rPr lang="zh-CN" altLang="en-US" sz="3200" b="1" dirty="0">
                <a:latin typeface="Times New Roman" panose="02020603050405020304" pitchFamily="18" charset="0"/>
                <a:ea typeface="宋体" panose="02010600030101010101" pitchFamily="2" charset="-122"/>
              </a:rPr>
              <a:t>、职业性皮肤病（</a:t>
            </a:r>
            <a:r>
              <a:rPr lang="en-US" altLang="zh-CN" sz="3200" b="1" dirty="0">
                <a:latin typeface="Times New Roman" panose="02020603050405020304" pitchFamily="18" charset="0"/>
                <a:ea typeface="宋体" panose="02010600030101010101" pitchFamily="2" charset="-122"/>
              </a:rPr>
              <a:t>8</a:t>
            </a:r>
            <a:r>
              <a:rPr lang="zh-CN" altLang="en-US" sz="3200" b="1" dirty="0">
                <a:latin typeface="Times New Roman" panose="02020603050405020304" pitchFamily="18" charset="0"/>
                <a:ea typeface="宋体" panose="02010600030101010101" pitchFamily="2" charset="-122"/>
              </a:rPr>
              <a:t>种）</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7</a:t>
            </a:r>
            <a:r>
              <a:rPr lang="zh-CN" altLang="en-US" sz="3200" b="1" dirty="0">
                <a:latin typeface="Times New Roman" panose="02020603050405020304" pitchFamily="18" charset="0"/>
                <a:ea typeface="宋体" panose="02010600030101010101" pitchFamily="2" charset="-122"/>
              </a:rPr>
              <a:t>、职业性眼病（</a:t>
            </a:r>
            <a:r>
              <a:rPr lang="en-US" altLang="zh-CN" sz="3200" b="1" dirty="0">
                <a:latin typeface="Times New Roman" panose="02020603050405020304" pitchFamily="18" charset="0"/>
                <a:ea typeface="宋体" panose="02010600030101010101" pitchFamily="2" charset="-122"/>
              </a:rPr>
              <a:t>3</a:t>
            </a:r>
            <a:r>
              <a:rPr lang="zh-CN" altLang="en-US" sz="3200" b="1" dirty="0">
                <a:latin typeface="Times New Roman" panose="02020603050405020304" pitchFamily="18" charset="0"/>
                <a:ea typeface="宋体" panose="02010600030101010101" pitchFamily="2" charset="-122"/>
              </a:rPr>
              <a:t>种）</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8</a:t>
            </a:r>
            <a:r>
              <a:rPr lang="zh-CN" altLang="en-US" sz="3200" b="1" dirty="0">
                <a:latin typeface="Times New Roman" panose="02020603050405020304" pitchFamily="18" charset="0"/>
                <a:ea typeface="宋体" panose="02010600030101010101" pitchFamily="2" charset="-122"/>
              </a:rPr>
              <a:t>、职业性耳聋、喉、口腔疾病（</a:t>
            </a:r>
            <a:r>
              <a:rPr lang="en-US" altLang="zh-CN" sz="3200" b="1" dirty="0">
                <a:latin typeface="Times New Roman" panose="02020603050405020304" pitchFamily="18" charset="0"/>
                <a:ea typeface="宋体" panose="02010600030101010101" pitchFamily="2" charset="-122"/>
              </a:rPr>
              <a:t>3</a:t>
            </a:r>
            <a:r>
              <a:rPr lang="zh-CN" altLang="en-US" sz="3200" b="1" dirty="0">
                <a:latin typeface="Times New Roman" panose="02020603050405020304" pitchFamily="18" charset="0"/>
                <a:ea typeface="宋体" panose="02010600030101010101" pitchFamily="2" charset="-122"/>
              </a:rPr>
              <a:t>种）</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9</a:t>
            </a:r>
            <a:r>
              <a:rPr lang="zh-CN" altLang="en-US" sz="3200" b="1" dirty="0">
                <a:latin typeface="Times New Roman" panose="02020603050405020304" pitchFamily="18" charset="0"/>
                <a:ea typeface="宋体" panose="02010600030101010101" pitchFamily="2" charset="-122"/>
              </a:rPr>
              <a:t>、职业性肿瘤（</a:t>
            </a:r>
            <a:r>
              <a:rPr lang="en-US" altLang="zh-CN" sz="3200" b="1" dirty="0">
                <a:latin typeface="Times New Roman" panose="02020603050405020304" pitchFamily="18" charset="0"/>
                <a:ea typeface="宋体" panose="02010600030101010101" pitchFamily="2" charset="-122"/>
              </a:rPr>
              <a:t>8</a:t>
            </a:r>
            <a:r>
              <a:rPr lang="zh-CN" altLang="en-US" sz="3200" b="1" dirty="0">
                <a:latin typeface="Times New Roman" panose="02020603050405020304" pitchFamily="18" charset="0"/>
                <a:ea typeface="宋体" panose="02010600030101010101" pitchFamily="2" charset="-122"/>
              </a:rPr>
              <a:t>种）</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10</a:t>
            </a:r>
            <a:r>
              <a:rPr lang="zh-CN" altLang="en-US" sz="3200" b="1" dirty="0">
                <a:latin typeface="Times New Roman" panose="02020603050405020304" pitchFamily="18" charset="0"/>
                <a:ea typeface="宋体" panose="02010600030101010101" pitchFamily="2" charset="-122"/>
              </a:rPr>
              <a:t>、其他职业病</a:t>
            </a:r>
            <a:endParaRPr lang="zh-CN" altLang="en-US" sz="3200" b="1" dirty="0">
              <a:latin typeface="Times New Roman" panose="02020603050405020304" pitchFamily="18" charset="0"/>
              <a:ea typeface="宋体" panose="02010600030101010101" pitchFamily="2" charset="-122"/>
            </a:endParaRPr>
          </a:p>
        </p:txBody>
      </p:sp>
      <p:sp>
        <p:nvSpPr>
          <p:cNvPr id="32770"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130053"/>
          <p:cNvSpPr/>
          <p:nvPr/>
        </p:nvSpPr>
        <p:spPr>
          <a:xfrm>
            <a:off x="381000" y="304800"/>
            <a:ext cx="8382000" cy="5089525"/>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en-US" altLang="zh-CN" sz="3200" b="1" dirty="0">
                <a:solidFill>
                  <a:srgbClr val="FF0000"/>
                </a:solidFill>
                <a:latin typeface="Arial" panose="020B0604020202020204" pitchFamily="34" charset="0"/>
                <a:ea typeface="宋体" panose="02010600030101010101" pitchFamily="2" charset="-122"/>
              </a:rPr>
              <a:t> </a:t>
            </a:r>
            <a:r>
              <a:rPr lang="zh-CN" altLang="en-US" sz="4000" b="1" dirty="0">
                <a:solidFill>
                  <a:srgbClr val="FF0000"/>
                </a:solidFill>
                <a:latin typeface="Arial" panose="020B0604020202020204" pitchFamily="34" charset="0"/>
                <a:ea typeface="宋体" panose="02010600030101010101" pitchFamily="2" charset="-122"/>
              </a:rPr>
              <a:t>三</a:t>
            </a:r>
            <a:r>
              <a:rPr lang="zh-CN" altLang="en-US" sz="3200" b="1" dirty="0">
                <a:solidFill>
                  <a:srgbClr val="FF0000"/>
                </a:solidFill>
                <a:latin typeface="Arial" panose="020B0604020202020204" pitchFamily="34" charset="0"/>
                <a:ea typeface="宋体" panose="02010600030101010101" pitchFamily="2" charset="-122"/>
              </a:rPr>
              <a:t>、最</a:t>
            </a:r>
            <a:r>
              <a:rPr lang="zh-CN" altLang="en-US" sz="3600" b="1" dirty="0">
                <a:solidFill>
                  <a:srgbClr val="FF0000"/>
                </a:solidFill>
                <a:latin typeface="Arial" panose="020B0604020202020204" pitchFamily="34" charset="0"/>
                <a:ea typeface="隶书" panose="02010509060101010101" pitchFamily="49" charset="-122"/>
              </a:rPr>
              <a:t>常见的职业病：</a:t>
            </a:r>
            <a:endParaRPr lang="zh-CN" altLang="en-US" sz="3600" b="1" dirty="0">
              <a:solidFill>
                <a:srgbClr val="FF0000"/>
              </a:solidFill>
              <a:latin typeface="Arial" panose="020B0604020202020204" pitchFamily="34" charset="0"/>
              <a:ea typeface="隶书" panose="02010509060101010101" pitchFamily="49" charset="-122"/>
            </a:endParaRPr>
          </a:p>
          <a:p>
            <a:r>
              <a:rPr lang="zh-CN" altLang="en-US" sz="3200" b="1" dirty="0">
                <a:latin typeface="Arial" panose="020B0604020202020204" pitchFamily="34"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a:p>
            <a:r>
              <a:rPr lang="zh-CN" altLang="en-US" sz="3200" b="1" dirty="0">
                <a:solidFill>
                  <a:srgbClr val="FF0000"/>
                </a:solidFill>
                <a:latin typeface="Arial" panose="020B0604020202020204" pitchFamily="34" charset="0"/>
                <a:ea typeface="宋体" panose="02010600030101010101" pitchFamily="2" charset="-122"/>
              </a:rPr>
              <a:t>   尘肺</a:t>
            </a:r>
            <a:endParaRPr lang="zh-CN" altLang="en-US" sz="3200" b="1" dirty="0">
              <a:solidFill>
                <a:srgbClr val="FF0000"/>
              </a:solidFill>
              <a:latin typeface="Arial" panose="020B0604020202020204" pitchFamily="34" charset="0"/>
              <a:ea typeface="宋体" panose="02010600030101010101" pitchFamily="2" charset="-122"/>
            </a:endParaRPr>
          </a:p>
          <a:p>
            <a:r>
              <a:rPr lang="en-US" altLang="zh-CN" sz="3200" b="1" dirty="0">
                <a:latin typeface="Arial" panose="020B0604020202020204" pitchFamily="34" charset="0"/>
                <a:ea typeface="宋体" panose="02010600030101010101" pitchFamily="2" charset="-122"/>
              </a:rPr>
              <a:t>      </a:t>
            </a:r>
            <a:endParaRPr lang="en-US" altLang="zh-CN" sz="3200" b="1" dirty="0">
              <a:latin typeface="Arial" panose="020B0604020202020204" pitchFamily="34" charset="0"/>
              <a:ea typeface="宋体" panose="02010600030101010101" pitchFamily="2" charset="-122"/>
            </a:endParaRPr>
          </a:p>
          <a:p>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尘肺仍是不少国家目前最重要（严重）的一种职业病，特别在发展中国家更是如此。在矿山、建材等行业中，可能发生尘肺的主要工种有：</a:t>
            </a:r>
            <a:r>
              <a:rPr lang="zh-CN" altLang="en-US" sz="3200" b="1" dirty="0">
                <a:latin typeface="隶书" panose="02010509060101010101" pitchFamily="49" charset="-122"/>
                <a:ea typeface="隶书" panose="02010509060101010101" pitchFamily="49" charset="-122"/>
              </a:rPr>
              <a:t>破碎工、风钻工、爆破工、搬运与拆包工、筛分工、电焊工、喷砂除锈工以及其他生产过程中接触各种粉尘的工人。 </a:t>
            </a:r>
            <a:endParaRPr lang="zh-CN" altLang="en-US" sz="3200" b="1" dirty="0">
              <a:latin typeface="隶书" panose="02010509060101010101" pitchFamily="49" charset="-122"/>
              <a:ea typeface="隶书" panose="02010509060101010101" pitchFamily="49" charset="-122"/>
            </a:endParaRPr>
          </a:p>
        </p:txBody>
      </p:sp>
      <p:sp>
        <p:nvSpPr>
          <p:cNvPr id="33794"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1"/>
          <p:cNvSpPr>
            <a:spLocks noGrp="1" noRot="1"/>
          </p:cNvSpPr>
          <p:nvPr>
            <p:ph type="title"/>
          </p:nvPr>
        </p:nvSpPr>
        <p:spPr/>
        <p:txBody>
          <a:bodyPr wrap="square" lIns="91440" tIns="45720" rIns="91440" bIns="45720" anchor="ctr" anchorCtr="0"/>
          <a:p>
            <a:pPr eaLnBrk="1" hangingPunct="1"/>
            <a:r>
              <a:rPr lang="zh-CN" altLang="en-US" dirty="0">
                <a:solidFill>
                  <a:srgbClr val="FF0000"/>
                </a:solidFill>
              </a:rPr>
              <a:t> 开胸验肺</a:t>
            </a:r>
            <a:endParaRPr lang="zh-CN" altLang="en-US" dirty="0">
              <a:solidFill>
                <a:srgbClr val="FF0000"/>
              </a:solidFill>
            </a:endParaRPr>
          </a:p>
        </p:txBody>
      </p:sp>
      <p:sp>
        <p:nvSpPr>
          <p:cNvPr id="7170" name="内容占位符 2"/>
          <p:cNvSpPr>
            <a:spLocks noGrp="1" noRot="1"/>
          </p:cNvSpPr>
          <p:nvPr>
            <p:ph idx="1"/>
          </p:nvPr>
        </p:nvSpPr>
        <p:spPr>
          <a:xfrm>
            <a:off x="357188" y="2057400"/>
            <a:ext cx="8286750" cy="4267200"/>
          </a:xfrm>
        </p:spPr>
        <p:txBody>
          <a:bodyPr wrap="square" lIns="91440" tIns="45720" rIns="91440" bIns="45720" anchor="t" anchorCtr="0"/>
          <a:p>
            <a:pPr eaLnBrk="1" hangingPunct="1">
              <a:buNone/>
            </a:pPr>
            <a:r>
              <a:rPr lang="zh-CN" altLang="en-US" dirty="0"/>
              <a:t>       </a:t>
            </a:r>
            <a:r>
              <a:rPr lang="en-US" altLang="zh-CN" dirty="0"/>
              <a:t>2004</a:t>
            </a:r>
            <a:r>
              <a:rPr lang="zh-CN" altLang="en-US" dirty="0"/>
              <a:t>年</a:t>
            </a:r>
            <a:r>
              <a:rPr lang="en-US" altLang="zh-CN" dirty="0"/>
              <a:t>8</a:t>
            </a:r>
            <a:r>
              <a:rPr lang="zh-CN" altLang="en-US" dirty="0"/>
              <a:t>月河南新密市人张海超被多家医院诊断出患有“尘肺”，但由于这些医院不是法定职业病诊断机构，所以诊断“无用”。而由于原单位拒开证明，他无法拿到法定诊断机构的诊断结果，最终只能以“开胸验肺”的方式进行验肺，为自己证明。这个事件被称为“开胸验肺事件”。</a:t>
            </a:r>
            <a:endParaRPr lang="zh-CN" altLang="en-US" dirty="0"/>
          </a:p>
          <a:p>
            <a:pPr eaLnBrk="1" hangingPunct="1"/>
            <a:endParaRPr lang="zh-CN" altLang="en-US" dirty="0"/>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矩形 260100"/>
          <p:cNvSpPr/>
          <p:nvPr/>
        </p:nvSpPr>
        <p:spPr>
          <a:xfrm>
            <a:off x="381000" y="533400"/>
            <a:ext cx="8456613" cy="5456238"/>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en-US" altLang="zh-CN" sz="3200" b="1" dirty="0">
                <a:solidFill>
                  <a:srgbClr val="FF0000"/>
                </a:solidFill>
                <a:latin typeface="Arial" panose="020B0604020202020204" pitchFamily="34" charset="0"/>
                <a:ea typeface="宋体" panose="02010600030101010101" pitchFamily="2" charset="-122"/>
              </a:rPr>
              <a:t>1</a:t>
            </a:r>
            <a:r>
              <a:rPr lang="zh-CN" altLang="en-US" sz="3200" b="1" dirty="0">
                <a:solidFill>
                  <a:srgbClr val="FF0000"/>
                </a:solidFill>
                <a:latin typeface="Arial" panose="020B0604020202020204" pitchFamily="34" charset="0"/>
                <a:ea typeface="宋体" panose="02010600030101010101" pitchFamily="2" charset="-122"/>
              </a:rPr>
              <a:t>、导致尘肺的粉尘</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a:t>
            </a:r>
            <a:r>
              <a:rPr lang="zh-CN" altLang="en-US" sz="3200" b="1" dirty="0">
                <a:solidFill>
                  <a:srgbClr val="FF0000"/>
                </a:solidFill>
                <a:latin typeface="Arial" panose="020B0604020202020204" pitchFamily="34" charset="0"/>
                <a:ea typeface="宋体" panose="02010600030101010101" pitchFamily="2" charset="-122"/>
              </a:rPr>
              <a:t>无机性粉尘</a:t>
            </a:r>
            <a:r>
              <a:rPr lang="zh-CN" altLang="en-US" sz="3200" b="1" dirty="0">
                <a:latin typeface="Arial" panose="020B0604020202020204" pitchFamily="34" charset="0"/>
                <a:ea typeface="宋体" panose="02010600030101010101" pitchFamily="2" charset="-122"/>
              </a:rPr>
              <a:t>。</a:t>
            </a:r>
            <a:r>
              <a:rPr lang="zh-CN" altLang="en-US" sz="3200" b="1" dirty="0">
                <a:solidFill>
                  <a:srgbClr val="00B050"/>
                </a:solidFill>
                <a:latin typeface="Arial" panose="020B0604020202020204" pitchFamily="34" charset="0"/>
                <a:ea typeface="宋体" panose="02010600030101010101" pitchFamily="2" charset="-122"/>
              </a:rPr>
              <a:t>矿物性粉尘</a:t>
            </a:r>
            <a:r>
              <a:rPr lang="zh-CN" altLang="en-US" sz="3200" b="1" dirty="0">
                <a:latin typeface="Arial" panose="020B0604020202020204" pitchFamily="34" charset="0"/>
                <a:ea typeface="宋体" panose="02010600030101010101" pitchFamily="2" charset="-122"/>
              </a:rPr>
              <a:t>，如硅石、石棉、滑石等；</a:t>
            </a:r>
            <a:r>
              <a:rPr lang="zh-CN" altLang="en-US" sz="3200" b="1" dirty="0">
                <a:solidFill>
                  <a:srgbClr val="00B050"/>
                </a:solidFill>
                <a:latin typeface="Arial" panose="020B0604020202020204" pitchFamily="34" charset="0"/>
                <a:ea typeface="宋体" panose="02010600030101010101" pitchFamily="2" charset="-122"/>
              </a:rPr>
              <a:t>金属性粉尘</a:t>
            </a:r>
            <a:r>
              <a:rPr lang="zh-CN" altLang="en-US" sz="3200" b="1" dirty="0">
                <a:latin typeface="Arial" panose="020B0604020202020204" pitchFamily="34" charset="0"/>
                <a:ea typeface="宋体" panose="02010600030101010101" pitchFamily="2" charset="-122"/>
              </a:rPr>
              <a:t>，如铁、锡、铅等；</a:t>
            </a:r>
            <a:r>
              <a:rPr lang="zh-CN" altLang="en-US" sz="3200" b="1" dirty="0">
                <a:solidFill>
                  <a:srgbClr val="00B050"/>
                </a:solidFill>
                <a:latin typeface="Arial" panose="020B0604020202020204" pitchFamily="34" charset="0"/>
                <a:ea typeface="宋体" panose="02010600030101010101" pitchFamily="2" charset="-122"/>
              </a:rPr>
              <a:t>人工无机性粉尘</a:t>
            </a:r>
            <a:r>
              <a:rPr lang="zh-CN" altLang="en-US" sz="3200" b="1" dirty="0">
                <a:latin typeface="Arial" panose="020B0604020202020204" pitchFamily="34" charset="0"/>
                <a:ea typeface="宋体" panose="02010600030101010101" pitchFamily="2" charset="-122"/>
              </a:rPr>
              <a:t>，如水泥、金刚砂、玻璃纤维等。</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2</a:t>
            </a:r>
            <a:r>
              <a:rPr lang="zh-CN" altLang="en-US" sz="3200" b="1" dirty="0">
                <a:latin typeface="Arial" panose="020B0604020202020204" pitchFamily="34" charset="0"/>
                <a:ea typeface="宋体" panose="02010600030101010101" pitchFamily="2" charset="-122"/>
              </a:rPr>
              <a:t>）</a:t>
            </a:r>
            <a:r>
              <a:rPr lang="zh-CN" altLang="en-US" sz="3200" b="1" dirty="0">
                <a:solidFill>
                  <a:srgbClr val="FF0000"/>
                </a:solidFill>
                <a:latin typeface="Arial" panose="020B0604020202020204" pitchFamily="34" charset="0"/>
                <a:ea typeface="宋体" panose="02010600030101010101" pitchFamily="2" charset="-122"/>
              </a:rPr>
              <a:t>有机性粉尘。植物性粉尘</a:t>
            </a:r>
            <a:r>
              <a:rPr lang="zh-CN" altLang="en-US" sz="3200" b="1" dirty="0">
                <a:latin typeface="Arial" panose="020B0604020202020204" pitchFamily="34" charset="0"/>
                <a:ea typeface="宋体" panose="02010600030101010101" pitchFamily="2" charset="-122"/>
              </a:rPr>
              <a:t>，如棉、麻、面粉、烟草等；</a:t>
            </a:r>
            <a:r>
              <a:rPr lang="zh-CN" altLang="en-US" sz="3200" b="1" dirty="0">
                <a:solidFill>
                  <a:srgbClr val="FF0000"/>
                </a:solidFill>
                <a:latin typeface="Arial" panose="020B0604020202020204" pitchFamily="34" charset="0"/>
                <a:ea typeface="宋体" panose="02010600030101010101" pitchFamily="2" charset="-122"/>
              </a:rPr>
              <a:t>动物性粉尘</a:t>
            </a:r>
            <a:r>
              <a:rPr lang="zh-CN" altLang="en-US" sz="3200" b="1" dirty="0">
                <a:latin typeface="Arial" panose="020B0604020202020204" pitchFamily="34" charset="0"/>
                <a:ea typeface="宋体" panose="02010600030101010101" pitchFamily="2" charset="-122"/>
              </a:rPr>
              <a:t>，如兽毛、角质、骨质、毛发等；</a:t>
            </a:r>
            <a:r>
              <a:rPr lang="zh-CN" altLang="en-US" sz="3200" b="1" dirty="0">
                <a:solidFill>
                  <a:srgbClr val="FF0000"/>
                </a:solidFill>
                <a:latin typeface="Arial" panose="020B0604020202020204" pitchFamily="34" charset="0"/>
                <a:ea typeface="宋体" panose="02010600030101010101" pitchFamily="2" charset="-122"/>
              </a:rPr>
              <a:t>人工有机粉尘</a:t>
            </a:r>
            <a:r>
              <a:rPr lang="zh-CN" altLang="en-US" sz="3200" b="1" dirty="0">
                <a:latin typeface="Arial" panose="020B0604020202020204" pitchFamily="34" charset="0"/>
                <a:ea typeface="宋体" panose="02010600030101010101" pitchFamily="2" charset="-122"/>
              </a:rPr>
              <a:t>，如有机染料、炸药、人造纤维等。</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a:t>
            </a:r>
            <a:r>
              <a:rPr lang="zh-CN" altLang="en-US" sz="3200" b="1" dirty="0">
                <a:solidFill>
                  <a:srgbClr val="FF0000"/>
                </a:solidFill>
                <a:latin typeface="Arial" panose="020B0604020202020204" pitchFamily="34" charset="0"/>
                <a:ea typeface="宋体" panose="02010600030101010101" pitchFamily="2" charset="-122"/>
              </a:rPr>
              <a:t>混合性粉尘</a:t>
            </a:r>
            <a:r>
              <a:rPr lang="zh-CN" altLang="en-US" sz="3200" b="1" dirty="0">
                <a:latin typeface="Arial" panose="020B0604020202020204" pitchFamily="34" charset="0"/>
                <a:ea typeface="宋体" panose="02010600030101010101" pitchFamily="2" charset="-122"/>
              </a:rPr>
              <a:t>。指上述各种粉尘混合存在。生产环境中，最常见的是这类粉尘。</a:t>
            </a:r>
            <a:endParaRPr lang="zh-CN" altLang="en-US" sz="3200" b="1" dirty="0">
              <a:latin typeface="Arial" panose="020B0604020202020204" pitchFamily="34" charset="0"/>
              <a:ea typeface="宋体" panose="02010600030101010101" pitchFamily="2" charset="-122"/>
            </a:endParaRPr>
          </a:p>
        </p:txBody>
      </p:sp>
      <p:sp>
        <p:nvSpPr>
          <p:cNvPr id="34818"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5842" name="矩形 131078"/>
          <p:cNvSpPr/>
          <p:nvPr/>
        </p:nvSpPr>
        <p:spPr>
          <a:xfrm>
            <a:off x="152400" y="300038"/>
            <a:ext cx="8839200" cy="5699125"/>
          </a:xfrm>
          <a:prstGeom prst="rect">
            <a:avLst/>
          </a:prstGeom>
          <a:noFill/>
          <a:ln w="9525">
            <a:noFill/>
          </a:ln>
        </p:spPr>
        <p:txBody>
          <a:bodyPr anchor="t" anchorCtr="0">
            <a:spAutoFit/>
          </a:bodyPr>
          <a:p>
            <a:r>
              <a:rPr lang="en-US" altLang="zh-CN" b="1" dirty="0">
                <a:latin typeface="Arial" panose="020B0604020202020204" pitchFamily="34" charset="0"/>
                <a:ea typeface="宋体" panose="02010600030101010101" pitchFamily="2" charset="-122"/>
              </a:rPr>
              <a:t>          </a:t>
            </a:r>
            <a:r>
              <a:rPr lang="en-US" altLang="zh-CN" b="1" dirty="0">
                <a:solidFill>
                  <a:srgbClr val="FF0000"/>
                </a:solidFill>
                <a:latin typeface="Arial" panose="020B0604020202020204" pitchFamily="34" charset="0"/>
                <a:ea typeface="宋体" panose="02010600030101010101" pitchFamily="2" charset="-122"/>
              </a:rPr>
              <a:t> </a:t>
            </a:r>
            <a:r>
              <a:rPr lang="en-US" altLang="zh-CN" sz="3200" b="1" dirty="0">
                <a:solidFill>
                  <a:srgbClr val="FF0000"/>
                </a:solidFill>
                <a:latin typeface="Arial" panose="020B0604020202020204" pitchFamily="34" charset="0"/>
                <a:ea typeface="宋体" panose="02010600030101010101" pitchFamily="2" charset="-122"/>
              </a:rPr>
              <a:t>2</a:t>
            </a:r>
            <a:r>
              <a:rPr lang="zh-CN" altLang="en-US" sz="3200" b="1" dirty="0">
                <a:solidFill>
                  <a:srgbClr val="FF0000"/>
                </a:solidFill>
                <a:latin typeface="Arial" panose="020B0604020202020204" pitchFamily="34" charset="0"/>
                <a:ea typeface="宋体" panose="02010600030101010101" pitchFamily="2" charset="-122"/>
              </a:rPr>
              <a:t>、尘肺的分类</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endParaRPr lang="zh-CN" altLang="en-US" sz="2800" b="1" dirty="0">
              <a:latin typeface="Arial" panose="020B0604020202020204" pitchFamily="34" charset="0"/>
              <a:ea typeface="宋体" panose="02010600030101010101" pitchFamily="2" charset="-122"/>
            </a:endParaRPr>
          </a:p>
          <a:p>
            <a:r>
              <a:rPr lang="zh-CN" altLang="en-US" sz="2800" b="1" dirty="0">
                <a:solidFill>
                  <a:srgbClr val="FF0000"/>
                </a:solidFill>
                <a:latin typeface="Arial" panose="020B0604020202020204" pitchFamily="34" charset="0"/>
                <a:ea typeface="宋体" panose="02010600030101010101" pitchFamily="2" charset="-122"/>
              </a:rPr>
              <a:t>我国按病因将尘肺分为五类</a:t>
            </a:r>
            <a:endParaRPr lang="zh-CN" altLang="en-US" sz="2800" b="1" dirty="0">
              <a:solidFill>
                <a:srgbClr val="FF0000"/>
              </a:solidFill>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endParaRPr lang="zh-CN" altLang="en-US" sz="2800" b="1" dirty="0">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r>
              <a:rPr lang="en-US" altLang="zh-CN" sz="2800" b="1" dirty="0">
                <a:latin typeface="Arial" panose="020B0604020202020204" pitchFamily="34" charset="0"/>
                <a:ea typeface="宋体" panose="02010600030101010101" pitchFamily="2" charset="-122"/>
              </a:rPr>
              <a:t>1</a:t>
            </a:r>
            <a:r>
              <a:rPr lang="zh-CN" altLang="en-US" sz="2800" b="1" dirty="0">
                <a:latin typeface="Arial" panose="020B0604020202020204" pitchFamily="34" charset="0"/>
                <a:ea typeface="宋体" panose="02010600030101010101" pitchFamily="2" charset="-122"/>
              </a:rPr>
              <a:t>）矽肺：长期吸入含有游离二氧化硅粉尘引起。</a:t>
            </a:r>
            <a:endParaRPr lang="zh-CN" altLang="en-US" sz="2800" b="1" dirty="0">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r>
              <a:rPr lang="en-US"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）硅酸盐肺：长期吸入含有结合二氧化硅粉尘如石棉、滑石、云母等粉尘引起。</a:t>
            </a:r>
            <a:endParaRPr lang="zh-CN" altLang="en-US" sz="2800" b="1" dirty="0">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r>
              <a:rPr lang="en-US" altLang="zh-CN" sz="2800" b="1" dirty="0">
                <a:latin typeface="Arial" panose="020B0604020202020204" pitchFamily="34"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）炭尘肺：长期吸入煤、石墨、炭墨、活性炭等粉尘引起。</a:t>
            </a:r>
            <a:endParaRPr lang="zh-CN" altLang="en-US" sz="2800" b="1" dirty="0">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r>
              <a:rPr lang="en-US" altLang="zh-CN" sz="2800" b="1" dirty="0">
                <a:latin typeface="Arial" panose="020B0604020202020204" pitchFamily="34" charset="0"/>
                <a:ea typeface="宋体" panose="02010600030101010101" pitchFamily="2" charset="-122"/>
              </a:rPr>
              <a:t>4</a:t>
            </a:r>
            <a:r>
              <a:rPr lang="zh-CN" altLang="en-US" sz="2800" b="1" dirty="0">
                <a:latin typeface="Arial" panose="020B0604020202020204" pitchFamily="34" charset="0"/>
                <a:ea typeface="宋体" panose="02010600030101010101" pitchFamily="2" charset="-122"/>
              </a:rPr>
              <a:t>）混合尘肺：长期吸入含游离二氧化硅和其他粉尘（如煤矽尘、铁矽尘、电焊烟尘）引起。</a:t>
            </a:r>
            <a:endParaRPr lang="zh-CN" altLang="en-US" sz="2800" b="1" dirty="0">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r>
              <a:rPr lang="en-US" altLang="zh-CN" sz="2800" b="1" dirty="0">
                <a:latin typeface="Arial" panose="020B0604020202020204" pitchFamily="34" charset="0"/>
                <a:ea typeface="宋体" panose="02010600030101010101" pitchFamily="2" charset="-122"/>
              </a:rPr>
              <a:t>5</a:t>
            </a:r>
            <a:r>
              <a:rPr lang="zh-CN" altLang="en-US" sz="2800" b="1" dirty="0">
                <a:latin typeface="Arial" panose="020B0604020202020204" pitchFamily="34" charset="0"/>
                <a:ea typeface="宋体" panose="02010600030101010101" pitchFamily="2" charset="-122"/>
              </a:rPr>
              <a:t>）金属尘肺：长期吸入某些金属粉尘（如铁、锰、铝尘等）引起。</a:t>
            </a:r>
            <a:endParaRPr lang="zh-CN" altLang="en-US" sz="2800" b="1" dirty="0">
              <a:latin typeface="Arial" panose="020B0604020202020204" pitchFamily="34" charset="0"/>
              <a:ea typeface="宋体" panose="02010600030101010101" pitchFamily="2" charset="-122"/>
            </a:endParaRPr>
          </a:p>
        </p:txBody>
      </p:sp>
      <p:sp>
        <p:nvSpPr>
          <p:cNvPr id="35843"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2" name="type.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框 121860"/>
          <p:cNvSpPr txBox="1"/>
          <p:nvPr/>
        </p:nvSpPr>
        <p:spPr>
          <a:xfrm>
            <a:off x="76200" y="0"/>
            <a:ext cx="8626475" cy="7162800"/>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endParaRPr lang="en-US" altLang="zh-CN" sz="3200" b="1" dirty="0">
              <a:latin typeface="Arial" panose="020B0604020202020204" pitchFamily="34" charset="0"/>
              <a:ea typeface="宋体" panose="02010600030101010101" pitchFamily="2" charset="-122"/>
            </a:endParaRPr>
          </a:p>
          <a:p>
            <a:r>
              <a:rPr lang="en-US" altLang="zh-CN" sz="3200" b="1" dirty="0">
                <a:latin typeface="Arial" panose="020B0604020202020204" pitchFamily="34" charset="0"/>
                <a:ea typeface="宋体" panose="02010600030101010101" pitchFamily="2" charset="-122"/>
              </a:rPr>
              <a:t>         </a:t>
            </a:r>
            <a:r>
              <a:rPr lang="zh-CN" altLang="en-US" sz="4000" b="1" dirty="0">
                <a:latin typeface="Arial" panose="020B0604020202020204" pitchFamily="34" charset="0"/>
                <a:ea typeface="宋体" panose="02010600030101010101" pitchFamily="2" charset="-122"/>
              </a:rPr>
              <a:t>第二节  职业性危害因素</a:t>
            </a:r>
            <a:endParaRPr lang="zh-CN" altLang="en-US" sz="4000" b="1" dirty="0">
              <a:latin typeface="Arial" panose="020B0604020202020204" pitchFamily="34" charset="0"/>
              <a:ea typeface="宋体" panose="02010600030101010101" pitchFamily="2" charset="-122"/>
            </a:endParaRPr>
          </a:p>
          <a:p>
            <a:endParaRPr lang="zh-CN" altLang="en-US" sz="40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zh-CN" altLang="en-US" sz="3200" b="1" dirty="0">
                <a:solidFill>
                  <a:srgbClr val="FF0000"/>
                </a:solidFill>
                <a:latin typeface="Arial" panose="020B0604020202020204" pitchFamily="34" charset="0"/>
                <a:ea typeface="宋体" panose="02010600030101010101" pitchFamily="2" charset="-122"/>
              </a:rPr>
              <a:t>一、危害因素来源</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3200" b="1" dirty="0">
                <a:solidFill>
                  <a:srgbClr val="FF0000"/>
                </a:solidFill>
                <a:latin typeface="Arial" panose="020B0604020202020204" pitchFamily="34" charset="0"/>
                <a:ea typeface="宋体" panose="02010600030101010101" pitchFamily="2" charset="-122"/>
              </a:rPr>
              <a:t>       主要来自生产过程、劳动过程、作业环境等因素</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solidFill>
                  <a:srgbClr val="FF0000"/>
                </a:solidFill>
                <a:latin typeface="宋体" panose="02010600030101010101" pitchFamily="2" charset="-122"/>
                <a:ea typeface="宋体" panose="02010600030101010101" pitchFamily="2" charset="-122"/>
              </a:rPr>
              <a:t>1</a:t>
            </a:r>
            <a:r>
              <a:rPr lang="zh-CN" altLang="en-US" sz="3200" b="1" dirty="0">
                <a:solidFill>
                  <a:srgbClr val="FF0000"/>
                </a:solidFill>
                <a:latin typeface="宋体" panose="02010600030101010101" pitchFamily="2" charset="-122"/>
                <a:ea typeface="宋体" panose="02010600030101010101" pitchFamily="2" charset="-122"/>
              </a:rPr>
              <a:t>、与生产过程有关的职业性危害因素</a:t>
            </a:r>
            <a:endParaRPr lang="zh-CN" altLang="en-US" sz="3200" b="1" dirty="0">
              <a:solidFill>
                <a:srgbClr val="FF0000"/>
              </a:solidFill>
              <a:latin typeface="宋体" panose="02010600030101010101" pitchFamily="2" charset="-122"/>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主要来源于原料、中间产物、产品、机器设备的工业毒物、粉尘、噪声、振动、高温、电离辐射及非电离辐射、污染性因素等职业性危害因素，均与生产过程有关。</a:t>
            </a:r>
            <a:endParaRPr lang="zh-CN" altLang="en-US" sz="3200" b="1" dirty="0">
              <a:latin typeface="Arial" panose="020B0604020202020204" pitchFamily="34" charset="0"/>
              <a:ea typeface="宋体" panose="02010600030101010101" pitchFamily="2" charset="-122"/>
            </a:endParaRPr>
          </a:p>
          <a:p>
            <a:pPr>
              <a:spcBef>
                <a:spcPct val="50000"/>
              </a:spcBef>
            </a:pPr>
            <a:endParaRPr lang="zh-CN" altLang="en-US" sz="3200" dirty="0">
              <a:latin typeface="Arial" panose="020B0604020202020204" pitchFamily="34" charset="0"/>
              <a:ea typeface="宋体" panose="02010600030101010101" pitchFamily="2" charset="-122"/>
            </a:endParaRPr>
          </a:p>
          <a:p>
            <a:pPr>
              <a:spcBef>
                <a:spcPct val="50000"/>
              </a:spcBef>
            </a:pPr>
            <a:endParaRPr lang="zh-CN" altLang="en-US" sz="3200" b="1" dirty="0">
              <a:latin typeface="Arial" panose="020B0604020202020204" pitchFamily="34" charset="0"/>
              <a:ea typeface="宋体" panose="02010600030101010101" pitchFamily="2" charset="-122"/>
            </a:endParaRPr>
          </a:p>
        </p:txBody>
      </p:sp>
      <p:sp>
        <p:nvSpPr>
          <p:cNvPr id="3686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图片 1"/>
          <p:cNvPicPr>
            <a:picLocks noChangeAspect="1"/>
          </p:cNvPicPr>
          <p:nvPr/>
        </p:nvPicPr>
        <p:blipFill>
          <a:blip r:embed="rId1"/>
          <a:stretch>
            <a:fillRect/>
          </a:stretch>
        </p:blipFill>
        <p:spPr>
          <a:xfrm>
            <a:off x="98425" y="63500"/>
            <a:ext cx="8990013" cy="6426200"/>
          </a:xfrm>
          <a:prstGeom prst="rect">
            <a:avLst/>
          </a:prstGeom>
          <a:noFill/>
          <a:ln w="9525">
            <a:noFill/>
          </a:ln>
        </p:spPr>
      </p:pic>
    </p:spTree>
  </p:cSld>
  <p:clrMapOvr>
    <a:masterClrMapping/>
  </p:clrMapOvr>
  <p:transition>
    <p:split orient="vert"/>
    <p:sndAc>
      <p:stSnd>
        <p:snd r:embed="rId2" name="type.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8914" name="图片 1"/>
          <p:cNvPicPr>
            <a:picLocks noChangeAspect="1"/>
          </p:cNvPicPr>
          <p:nvPr/>
        </p:nvPicPr>
        <p:blipFill>
          <a:blip r:embed="rId2"/>
          <a:stretch>
            <a:fillRect/>
          </a:stretch>
        </p:blipFill>
        <p:spPr>
          <a:xfrm>
            <a:off x="0" y="0"/>
            <a:ext cx="9345613" cy="6791325"/>
          </a:xfrm>
          <a:prstGeom prst="rect">
            <a:avLst/>
          </a:prstGeom>
          <a:noFill/>
          <a:ln w="9525">
            <a:noFill/>
          </a:ln>
        </p:spPr>
      </p:pic>
    </p:spTree>
  </p:cSld>
  <p:clrMapOvr>
    <a:masterClrMapping/>
  </p:clrMapOvr>
  <p:transition>
    <p:split orient="vert"/>
    <p:sndAc>
      <p:stSnd>
        <p:snd r:embed="rId3" name="type.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122883"/>
          <p:cNvSpPr/>
          <p:nvPr/>
        </p:nvSpPr>
        <p:spPr>
          <a:xfrm>
            <a:off x="457200" y="4694238"/>
            <a:ext cx="8245475" cy="579437"/>
          </a:xfrm>
          <a:prstGeom prst="rect">
            <a:avLst/>
          </a:prstGeom>
          <a:noFill/>
          <a:ln w="9525">
            <a:noFill/>
          </a:ln>
        </p:spPr>
        <p:txBody>
          <a:bodyPr anchor="ctr" anchorCtr="0">
            <a:spAutoFit/>
          </a:bodyPr>
          <a:p>
            <a:pPr algn="ctr"/>
            <a:r>
              <a:rPr lang="en-US" altLang="zh-CN" sz="3200" b="1" dirty="0">
                <a:latin typeface="Arial" panose="020B0604020202020204" pitchFamily="34" charset="0"/>
                <a:ea typeface="宋体" panose="02010600030101010101" pitchFamily="2" charset="-122"/>
              </a:rPr>
              <a:t> </a:t>
            </a:r>
            <a:endParaRPr lang="en-US" altLang="zh-CN" b="1" dirty="0">
              <a:latin typeface="Arial" panose="020B0604020202020204" pitchFamily="34" charset="0"/>
              <a:ea typeface="宋体" panose="02010600030101010101" pitchFamily="2" charset="-122"/>
            </a:endParaRPr>
          </a:p>
        </p:txBody>
      </p:sp>
      <p:sp>
        <p:nvSpPr>
          <p:cNvPr id="39938" name="矩形 122885"/>
          <p:cNvSpPr/>
          <p:nvPr/>
        </p:nvSpPr>
        <p:spPr>
          <a:xfrm>
            <a:off x="304800" y="381000"/>
            <a:ext cx="8534400" cy="5821363"/>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en-US" altLang="zh-CN" sz="3200" b="1" dirty="0">
                <a:solidFill>
                  <a:srgbClr val="FF0000"/>
                </a:solidFill>
                <a:latin typeface="Arial" panose="020B0604020202020204" pitchFamily="34" charset="0"/>
                <a:ea typeface="宋体" panose="02010600030101010101" pitchFamily="2" charset="-122"/>
              </a:rPr>
              <a:t> </a:t>
            </a:r>
            <a:endParaRPr lang="en-US" altLang="zh-CN" sz="3200" b="1" dirty="0">
              <a:solidFill>
                <a:srgbClr val="FF0000"/>
              </a:solidFill>
              <a:latin typeface="Arial" panose="020B0604020202020204" pitchFamily="34" charset="0"/>
              <a:ea typeface="宋体" panose="02010600030101010101" pitchFamily="2" charset="-122"/>
            </a:endParaRPr>
          </a:p>
          <a:p>
            <a:r>
              <a:rPr lang="en-US" altLang="zh-CN" sz="4400" b="1" dirty="0">
                <a:solidFill>
                  <a:srgbClr val="FF0000"/>
                </a:solidFill>
                <a:latin typeface="Arial" panose="020B0604020202020204" pitchFamily="34" charset="0"/>
                <a:ea typeface="宋体" panose="02010600030101010101" pitchFamily="2" charset="-122"/>
              </a:rPr>
              <a:t>2</a:t>
            </a:r>
            <a:r>
              <a:rPr lang="zh-CN" altLang="en-US" sz="4400" b="1" dirty="0">
                <a:solidFill>
                  <a:srgbClr val="FF0000"/>
                </a:solidFill>
                <a:latin typeface="Arial" panose="020B0604020202020204" pitchFamily="34" charset="0"/>
                <a:ea typeface="宋体" panose="02010600030101010101" pitchFamily="2" charset="-122"/>
              </a:rPr>
              <a:t>、与劳动过程有关的职业性危害因素</a:t>
            </a:r>
            <a:endParaRPr lang="zh-CN" altLang="en-US" sz="44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a:p>
            <a:r>
              <a:rPr lang="zh-CN" altLang="en-US" sz="4000" b="1" dirty="0">
                <a:latin typeface="Arial" panose="020B0604020202020204" pitchFamily="34" charset="0"/>
                <a:ea typeface="宋体" panose="02010600030101010101" pitchFamily="2" charset="-122"/>
              </a:rPr>
              <a:t>作业时间过长、作业强度过大、劳动制度与劳动组织不合理、长时间不良工作体位、个别器官和系统的过度紧张，均可造成对劳动者健康的损害。</a:t>
            </a:r>
            <a:endParaRPr lang="zh-CN" altLang="en-US" sz="4000" b="1" dirty="0">
              <a:latin typeface="Arial" panose="020B0604020202020204" pitchFamily="34" charset="0"/>
              <a:ea typeface="宋体" panose="02010600030101010101" pitchFamily="2" charset="-122"/>
            </a:endParaRPr>
          </a:p>
          <a:p>
            <a:pPr eaLnBrk="0" hangingPunct="0"/>
            <a:endParaRPr lang="zh-CN" altLang="en-US" sz="3200" b="1" dirty="0">
              <a:latin typeface="Arial" panose="020B0604020202020204" pitchFamily="34" charset="0"/>
              <a:ea typeface="宋体" panose="02010600030101010101" pitchFamily="2" charset="-122"/>
            </a:endParaRPr>
          </a:p>
          <a:p>
            <a:pPr eaLnBrk="0" hangingPunct="0"/>
            <a:r>
              <a:rPr lang="zh-CN" altLang="en-US" sz="3200" b="1" dirty="0">
                <a:latin typeface="Arial" panose="020B0604020202020204" pitchFamily="34" charset="0"/>
                <a:ea typeface="宋体" panose="02010600030101010101" pitchFamily="2" charset="-122"/>
              </a:rPr>
              <a:t>       </a:t>
            </a:r>
            <a:r>
              <a:rPr lang="zh-CN" altLang="en-US" sz="3200" b="1" dirty="0">
                <a:solidFill>
                  <a:srgbClr val="FF0000"/>
                </a:solidFill>
                <a:latin typeface="Arial" panose="020B0604020202020204" pitchFamily="34"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p:txBody>
      </p:sp>
      <p:sp>
        <p:nvSpPr>
          <p:cNvPr id="39939"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图片 1"/>
          <p:cNvPicPr>
            <a:picLocks noChangeAspect="1"/>
          </p:cNvPicPr>
          <p:nvPr/>
        </p:nvPicPr>
        <p:blipFill>
          <a:blip r:embed="rId1"/>
          <a:stretch>
            <a:fillRect/>
          </a:stretch>
        </p:blipFill>
        <p:spPr>
          <a:xfrm>
            <a:off x="-15875" y="1588"/>
            <a:ext cx="9075738" cy="6565900"/>
          </a:xfrm>
          <a:prstGeom prst="rect">
            <a:avLst/>
          </a:prstGeom>
          <a:noFill/>
          <a:ln w="9525">
            <a:noFill/>
          </a:ln>
        </p:spPr>
      </p:pic>
    </p:spTree>
  </p:cSld>
  <p:clrMapOvr>
    <a:masterClrMapping/>
  </p:clrMapOvr>
  <p:transition>
    <p:split orient="vert"/>
    <p:sndAc>
      <p:stSnd>
        <p:snd r:embed="rId2" name="type.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5" name="图片 1"/>
          <p:cNvPicPr>
            <a:picLocks noChangeAspect="1"/>
          </p:cNvPicPr>
          <p:nvPr/>
        </p:nvPicPr>
        <p:blipFill>
          <a:blip r:embed="rId1"/>
          <a:stretch>
            <a:fillRect/>
          </a:stretch>
        </p:blipFill>
        <p:spPr>
          <a:xfrm>
            <a:off x="0" y="0"/>
            <a:ext cx="9123363" cy="6846888"/>
          </a:xfrm>
          <a:prstGeom prst="rect">
            <a:avLst/>
          </a:prstGeom>
          <a:noFill/>
          <a:ln w="9525">
            <a:noFill/>
          </a:ln>
        </p:spPr>
      </p:pic>
    </p:spTree>
  </p:cSld>
  <p:clrMapOvr>
    <a:masterClrMapping/>
  </p:clrMapOvr>
  <p:transition>
    <p:split orient="vert"/>
    <p:sndAc>
      <p:stSnd>
        <p:snd r:embed="rId2" name="type.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3010" name="文本框 1"/>
          <p:cNvSpPr txBox="1"/>
          <p:nvPr/>
        </p:nvSpPr>
        <p:spPr>
          <a:xfrm>
            <a:off x="34925" y="158750"/>
            <a:ext cx="9185275" cy="4786313"/>
          </a:xfrm>
          <a:prstGeom prst="rect">
            <a:avLst/>
          </a:prstGeom>
          <a:noFill/>
          <a:ln w="9525">
            <a:noFill/>
          </a:ln>
        </p:spPr>
        <p:txBody>
          <a:bodyPr anchor="t" anchorCtr="0">
            <a:spAutoFit/>
          </a:bodyPr>
          <a:p>
            <a:pPr eaLnBrk="0" hangingPunct="0"/>
            <a:r>
              <a:rPr lang="en-US" altLang="zh-CN" sz="4400" b="1" dirty="0">
                <a:solidFill>
                  <a:srgbClr val="FF0000"/>
                </a:solidFill>
                <a:latin typeface="Arial" panose="020B0604020202020204" pitchFamily="34" charset="0"/>
                <a:ea typeface="宋体" panose="02010600030101010101" pitchFamily="2" charset="-122"/>
                <a:sym typeface="Arial" panose="020B0604020202020204" pitchFamily="34" charset="0"/>
              </a:rPr>
              <a:t>3</a:t>
            </a:r>
            <a:r>
              <a:rPr lang="zh-CN" altLang="en-US" sz="4400" b="1" dirty="0">
                <a:solidFill>
                  <a:srgbClr val="FF0000"/>
                </a:solidFill>
                <a:latin typeface="Arial" panose="020B0604020202020204" pitchFamily="34" charset="0"/>
                <a:ea typeface="宋体" panose="02010600030101010101" pitchFamily="2" charset="-122"/>
                <a:sym typeface="Arial" panose="020B0604020202020204" pitchFamily="34" charset="0"/>
              </a:rPr>
              <a:t>、与作业环境有关职业性危害因素</a:t>
            </a:r>
            <a:endParaRPr lang="zh-CN" altLang="en-US" sz="4400" b="1" dirty="0">
              <a:solidFill>
                <a:srgbClr val="FF0000"/>
              </a:solidFill>
              <a:latin typeface="Arial" panose="020B0604020202020204" pitchFamily="34" charset="0"/>
              <a:ea typeface="宋体" panose="02010600030101010101" pitchFamily="2" charset="-122"/>
            </a:endParaRPr>
          </a:p>
          <a:p>
            <a:r>
              <a:rPr lang="zh-CN" altLang="en-US" sz="4400" b="1" dirty="0">
                <a:latin typeface="Arial" panose="020B0604020202020204" pitchFamily="34" charset="0"/>
                <a:ea typeface="宋体" panose="02010600030101010101" pitchFamily="2" charset="-122"/>
                <a:sym typeface="Arial" panose="020B0604020202020204" pitchFamily="34" charset="0"/>
              </a:rPr>
              <a:t>       </a:t>
            </a:r>
            <a:endParaRPr lang="zh-CN" altLang="en-US" sz="4400" b="1" dirty="0">
              <a:latin typeface="Arial" panose="020B0604020202020204" pitchFamily="34" charset="0"/>
              <a:ea typeface="宋体" panose="02010600030101010101" pitchFamily="2" charset="-122"/>
              <a:sym typeface="Arial" panose="020B0604020202020204" pitchFamily="34" charset="0"/>
            </a:endParaRPr>
          </a:p>
          <a:p>
            <a:r>
              <a:rPr lang="zh-CN" altLang="en-US" sz="4400" b="1" dirty="0">
                <a:latin typeface="Arial" panose="020B0604020202020204" pitchFamily="34" charset="0"/>
                <a:ea typeface="宋体" panose="02010600030101010101" pitchFamily="2" charset="-122"/>
                <a:sym typeface="Arial" panose="020B0604020202020204" pitchFamily="34" charset="0"/>
              </a:rPr>
              <a:t>  </a:t>
            </a:r>
            <a:r>
              <a:rPr lang="en-US" altLang="zh-CN" sz="4400" b="1" dirty="0">
                <a:latin typeface="Arial" panose="020B0604020202020204" pitchFamily="34" charset="0"/>
                <a:ea typeface="宋体" panose="02010600030101010101" pitchFamily="2" charset="-122"/>
                <a:sym typeface="Arial" panose="020B0604020202020204" pitchFamily="34" charset="0"/>
              </a:rPr>
              <a:t>① </a:t>
            </a:r>
            <a:r>
              <a:rPr lang="zh-CN" altLang="en-US" sz="4400" b="1" dirty="0">
                <a:latin typeface="Arial" panose="020B0604020202020204" pitchFamily="34" charset="0"/>
                <a:ea typeface="宋体" panose="02010600030101010101" pitchFamily="2" charset="-122"/>
                <a:sym typeface="Arial" panose="020B0604020202020204" pitchFamily="34" charset="0"/>
              </a:rPr>
              <a:t>厂房布局不合理，厂房狭小、车间内设备位置不合理、照明不良等；</a:t>
            </a:r>
            <a:endParaRPr lang="zh-CN" altLang="en-US" sz="4400" b="1" dirty="0">
              <a:latin typeface="Arial" panose="020B0604020202020204" pitchFamily="34" charset="0"/>
              <a:ea typeface="宋体" panose="02010600030101010101" pitchFamily="2" charset="-122"/>
            </a:endParaRPr>
          </a:p>
          <a:p>
            <a:r>
              <a:rPr lang="zh-CN" altLang="en-US" sz="4400" b="1" dirty="0">
                <a:latin typeface="Arial" panose="020B0604020202020204" pitchFamily="34" charset="0"/>
                <a:ea typeface="宋体" panose="02010600030101010101" pitchFamily="2" charset="-122"/>
                <a:sym typeface="Arial" panose="020B0604020202020204" pitchFamily="34" charset="0"/>
              </a:rPr>
              <a:t>  </a:t>
            </a:r>
            <a:r>
              <a:rPr lang="en-US" altLang="zh-CN" sz="4400" b="1" dirty="0">
                <a:latin typeface="Arial" panose="020B0604020202020204" pitchFamily="34" charset="0"/>
                <a:ea typeface="宋体" panose="02010600030101010101" pitchFamily="2" charset="-122"/>
                <a:sym typeface="Arial" panose="020B0604020202020204" pitchFamily="34" charset="0"/>
              </a:rPr>
              <a:t>② </a:t>
            </a:r>
            <a:r>
              <a:rPr lang="zh-CN" altLang="en-US" sz="4400" b="1" dirty="0">
                <a:latin typeface="Arial" panose="020B0604020202020204" pitchFamily="34" charset="0"/>
                <a:ea typeface="宋体" panose="02010600030101010101" pitchFamily="2" charset="-122"/>
                <a:sym typeface="Arial" panose="020B0604020202020204" pitchFamily="34" charset="0"/>
              </a:rPr>
              <a:t>生产过程中缺少必要的防护设施等；</a:t>
            </a:r>
            <a:endParaRPr lang="zh-CN" altLang="en-US" sz="4400" b="1" dirty="0">
              <a:latin typeface="Arial" panose="020B0604020202020204" pitchFamily="34" charset="0"/>
              <a:ea typeface="宋体" panose="02010600030101010101" pitchFamily="2" charset="-122"/>
            </a:endParaRPr>
          </a:p>
          <a:p>
            <a:r>
              <a:rPr lang="zh-CN" altLang="en-US" sz="4400" b="1" dirty="0">
                <a:latin typeface="Arial" panose="020B0604020202020204" pitchFamily="34" charset="0"/>
                <a:ea typeface="宋体" panose="02010600030101010101" pitchFamily="2" charset="-122"/>
                <a:sym typeface="Arial" panose="020B0604020202020204" pitchFamily="34" charset="0"/>
              </a:rPr>
              <a:t>  </a:t>
            </a:r>
            <a:r>
              <a:rPr lang="en-US" altLang="zh-CN" sz="4400" b="1" dirty="0">
                <a:latin typeface="Arial" panose="020B0604020202020204" pitchFamily="34" charset="0"/>
                <a:ea typeface="宋体" panose="02010600030101010101" pitchFamily="2" charset="-122"/>
                <a:sym typeface="Arial" panose="020B0604020202020204" pitchFamily="34" charset="0"/>
              </a:rPr>
              <a:t>③ </a:t>
            </a:r>
            <a:r>
              <a:rPr lang="zh-CN" altLang="en-US" sz="4400" b="1" dirty="0">
                <a:latin typeface="Arial" panose="020B0604020202020204" pitchFamily="34" charset="0"/>
                <a:ea typeface="宋体" panose="02010600030101010101" pitchFamily="2" charset="-122"/>
                <a:sym typeface="Arial" panose="020B0604020202020204" pitchFamily="34" charset="0"/>
              </a:rPr>
              <a:t>露天作业的不良气象条件。</a:t>
            </a:r>
            <a:endParaRPr lang="zh-CN" altLang="en-US" sz="44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2" name="type.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0"/>
          </a:blip>
          <a:stretch>
            <a:fillRect/>
          </a:stretch>
        </a:blipFill>
        <a:effectLst/>
      </p:bgPr>
    </p:bg>
    <p:spTree>
      <p:nvGrpSpPr>
        <p:cNvPr id="1" name=""/>
        <p:cNvGrpSpPr/>
        <p:nvPr/>
      </p:nvGrpSpPr>
      <p:grpSpPr/>
      <p:pic>
        <p:nvPicPr>
          <p:cNvPr id="44034" name="图片 1"/>
          <p:cNvPicPr>
            <a:picLocks noChangeAspect="1"/>
          </p:cNvPicPr>
          <p:nvPr/>
        </p:nvPicPr>
        <p:blipFill>
          <a:blip r:embed="rId2"/>
          <a:stretch>
            <a:fillRect/>
          </a:stretch>
        </p:blipFill>
        <p:spPr>
          <a:xfrm>
            <a:off x="0" y="0"/>
            <a:ext cx="9139238" cy="6837363"/>
          </a:xfrm>
          <a:prstGeom prst="rect">
            <a:avLst/>
          </a:prstGeom>
          <a:noFill/>
          <a:ln w="9525">
            <a:noFill/>
          </a:ln>
        </p:spPr>
      </p:pic>
    </p:spTree>
  </p:cSld>
  <p:clrMapOvr>
    <a:masterClrMapping/>
  </p:clrMapOvr>
  <p:transition>
    <p:split orient="vert"/>
    <p:sndAc>
      <p:stSnd>
        <p:snd r:embed="rId3" name="typ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2"/>
          <p:cNvPicPr>
            <a:picLocks noChangeAspect="1"/>
          </p:cNvPicPr>
          <p:nvPr/>
        </p:nvPicPr>
        <p:blipFill>
          <a:blip r:embed="rId1"/>
          <a:stretch>
            <a:fillRect/>
          </a:stretch>
        </p:blipFill>
        <p:spPr>
          <a:xfrm>
            <a:off x="0" y="0"/>
            <a:ext cx="9201150" cy="6886575"/>
          </a:xfrm>
          <a:prstGeom prst="rect">
            <a:avLst/>
          </a:prstGeom>
          <a:noFill/>
          <a:ln w="9525">
            <a:noFill/>
          </a:ln>
        </p:spPr>
      </p:pic>
    </p:spTree>
  </p:cSld>
  <p:clrMapOvr>
    <a:masterClrMapping/>
  </p:clrMapOvr>
  <p:transition>
    <p:split orient="vert"/>
    <p:sndAc>
      <p:stSnd>
        <p:snd r:embed="rId2" name="type.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图片 2"/>
          <p:cNvPicPr>
            <a:picLocks noChangeAspect="1"/>
          </p:cNvPicPr>
          <p:nvPr/>
        </p:nvPicPr>
        <p:blipFill>
          <a:blip r:embed="rId1"/>
          <a:stretch>
            <a:fillRect/>
          </a:stretch>
        </p:blipFill>
        <p:spPr>
          <a:xfrm>
            <a:off x="-17462" y="-1587"/>
            <a:ext cx="9190037" cy="6932612"/>
          </a:xfrm>
          <a:prstGeom prst="rect">
            <a:avLst/>
          </a:prstGeom>
          <a:noFill/>
          <a:ln w="9525">
            <a:noFill/>
          </a:ln>
        </p:spPr>
      </p:pic>
    </p:spTree>
  </p:cSld>
  <p:clrMapOvr>
    <a:masterClrMapping/>
  </p:clrMapOvr>
  <p:transition>
    <p:split orient="vert"/>
    <p:sndAc>
      <p:stSnd>
        <p:snd r:embed="rId2" name="type.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矩形 123909"/>
          <p:cNvSpPr/>
          <p:nvPr/>
        </p:nvSpPr>
        <p:spPr>
          <a:xfrm>
            <a:off x="381000" y="798513"/>
            <a:ext cx="8382000" cy="4541837"/>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zh-CN" altLang="en-US" sz="3600" b="1" dirty="0">
                <a:solidFill>
                  <a:srgbClr val="FF0000"/>
                </a:solidFill>
                <a:latin typeface="Arial" panose="020B0604020202020204" pitchFamily="34" charset="0"/>
                <a:ea typeface="宋体" panose="02010600030101010101" pitchFamily="2" charset="-122"/>
              </a:rPr>
              <a:t>二、职业危害因素分类</a:t>
            </a:r>
            <a:endParaRPr lang="zh-CN" altLang="en-US" sz="36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solidFill>
                  <a:srgbClr val="FF0000"/>
                </a:solidFill>
                <a:latin typeface="Arial" panose="020B0604020202020204" pitchFamily="34" charset="0"/>
                <a:ea typeface="宋体" panose="02010600030101010101" pitchFamily="2" charset="-122"/>
              </a:rPr>
              <a:t>1</a:t>
            </a:r>
            <a:r>
              <a:rPr lang="zh-CN" altLang="en-US" sz="3200" b="1" dirty="0">
                <a:solidFill>
                  <a:srgbClr val="FF0000"/>
                </a:solidFill>
                <a:latin typeface="Arial" panose="020B0604020202020204" pitchFamily="34" charset="0"/>
                <a:ea typeface="宋体" panose="02010600030101010101" pitchFamily="2" charset="-122"/>
              </a:rPr>
              <a:t>、化学危害因素</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）工业毒物</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如铅、苯、汞、一氧化碳、氨、氯气等。</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2</a:t>
            </a:r>
            <a:r>
              <a:rPr lang="zh-CN" altLang="en-US" sz="3200" b="1" dirty="0">
                <a:latin typeface="Arial" panose="020B0604020202020204" pitchFamily="34" charset="0"/>
                <a:ea typeface="宋体" panose="02010600030101010101" pitchFamily="2" charset="-122"/>
              </a:rPr>
              <a:t>）生产性粉尘</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如矽尘、煤尘、石棉尘、水泥粉尘、有机性粉尘、无机粉尘、混合型粉尘等。</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p:txBody>
      </p:sp>
      <p:sp>
        <p:nvSpPr>
          <p:cNvPr id="46082"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矩形 124933"/>
          <p:cNvSpPr/>
          <p:nvPr/>
        </p:nvSpPr>
        <p:spPr>
          <a:xfrm>
            <a:off x="381000" y="457200"/>
            <a:ext cx="8305800" cy="5241925"/>
          </a:xfrm>
          <a:prstGeom prst="rect">
            <a:avLst/>
          </a:prstGeom>
          <a:noFill/>
          <a:ln w="9525">
            <a:noFill/>
          </a:ln>
        </p:spPr>
        <p:txBody>
          <a:bodyPr anchor="t" anchorCtr="0">
            <a:spAutoFit/>
          </a:bodyPr>
          <a:p>
            <a:r>
              <a:rPr lang="en-US" altLang="zh-CN" dirty="0">
                <a:latin typeface="Arial" panose="020B0604020202020204" pitchFamily="34" charset="0"/>
                <a:ea typeface="宋体" panose="02010600030101010101" pitchFamily="2" charset="-122"/>
              </a:rPr>
              <a:t>           </a:t>
            </a:r>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 </a:t>
            </a:r>
            <a:r>
              <a:rPr lang="en-US" altLang="zh-CN" sz="3200" b="1" dirty="0">
                <a:solidFill>
                  <a:srgbClr val="FF0000"/>
                </a:solidFill>
                <a:latin typeface="Arial" panose="020B0604020202020204" pitchFamily="34" charset="0"/>
                <a:ea typeface="宋体" panose="02010600030101010101" pitchFamily="2" charset="-122"/>
              </a:rPr>
              <a:t>2</a:t>
            </a:r>
            <a:r>
              <a:rPr lang="zh-CN" altLang="en-US" sz="3200" b="1" dirty="0">
                <a:solidFill>
                  <a:srgbClr val="FF0000"/>
                </a:solidFill>
                <a:latin typeface="Arial" panose="020B0604020202020204" pitchFamily="34" charset="0"/>
                <a:ea typeface="宋体" panose="02010600030101010101" pitchFamily="2" charset="-122"/>
              </a:rPr>
              <a:t>、物理危害因素</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）异常气象条件</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如高温（中暑）、高湿、低温、高气压（减压病）、低气压（高原病）等。</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2</a:t>
            </a:r>
            <a:r>
              <a:rPr lang="zh-CN" altLang="en-US" sz="3200" b="1" dirty="0">
                <a:latin typeface="Arial" panose="020B0604020202020204" pitchFamily="34" charset="0"/>
                <a:ea typeface="宋体" panose="02010600030101010101" pitchFamily="2" charset="-122"/>
              </a:rPr>
              <a:t>）电离辐射</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有ａ、</a:t>
            </a:r>
            <a:r>
              <a:rPr lang="en-US" altLang="zh-CN" sz="3200" b="1" dirty="0">
                <a:latin typeface="Arial" panose="020B0604020202020204" pitchFamily="34" charset="0"/>
                <a:ea typeface="宋体" panose="02010600030101010101" pitchFamily="2" charset="-122"/>
              </a:rPr>
              <a:t>β</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r</a:t>
            </a:r>
            <a:r>
              <a:rPr lang="zh-CN" altLang="en-US" sz="3200" b="1" dirty="0">
                <a:latin typeface="Arial" panose="020B0604020202020204" pitchFamily="34" charset="0"/>
                <a:ea typeface="宋体" panose="02010600030101010101" pitchFamily="2" charset="-122"/>
              </a:rPr>
              <a:t>射线等。</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）非电离辐射</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如紫外线、红外线、高频电磁场、微波、激光等。</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p:txBody>
      </p:sp>
      <p:sp>
        <p:nvSpPr>
          <p:cNvPr id="4710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29" name="图片 1"/>
          <p:cNvPicPr>
            <a:picLocks noChangeAspect="1"/>
          </p:cNvPicPr>
          <p:nvPr/>
        </p:nvPicPr>
        <p:blipFill>
          <a:blip r:embed="rId1"/>
          <a:stretch>
            <a:fillRect/>
          </a:stretch>
        </p:blipFill>
        <p:spPr>
          <a:xfrm>
            <a:off x="-25400" y="-11112"/>
            <a:ext cx="9197975" cy="6891337"/>
          </a:xfrm>
          <a:prstGeom prst="rect">
            <a:avLst/>
          </a:prstGeom>
          <a:noFill/>
          <a:ln w="9525">
            <a:noFill/>
          </a:ln>
        </p:spPr>
      </p:pic>
    </p:spTree>
  </p:cSld>
  <p:clrMapOvr>
    <a:masterClrMapping/>
  </p:clrMapOvr>
  <p:transition>
    <p:split orient="vert"/>
    <p:sndAc>
      <p:stSnd>
        <p:snd r:embed="rId2" name="type.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矩形 125957"/>
          <p:cNvSpPr/>
          <p:nvPr/>
        </p:nvSpPr>
        <p:spPr>
          <a:xfrm>
            <a:off x="457200" y="762000"/>
            <a:ext cx="8237538" cy="3992563"/>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en-US" altLang="zh-CN" sz="3200" b="1" dirty="0">
                <a:solidFill>
                  <a:srgbClr val="FF0000"/>
                </a:solidFill>
                <a:latin typeface="Arial" panose="020B0604020202020204" pitchFamily="34" charset="0"/>
                <a:ea typeface="宋体" panose="02010600030101010101" pitchFamily="2" charset="-122"/>
              </a:rPr>
              <a:t>3</a:t>
            </a:r>
            <a:r>
              <a:rPr lang="zh-CN" altLang="en-US" sz="3200" b="1" dirty="0">
                <a:solidFill>
                  <a:srgbClr val="FF0000"/>
                </a:solidFill>
                <a:latin typeface="Arial" panose="020B0604020202020204" pitchFamily="34" charset="0"/>
                <a:ea typeface="宋体" panose="02010600030101010101" pitchFamily="2" charset="-122"/>
              </a:rPr>
              <a:t>、生物危害因素</a:t>
            </a:r>
            <a:endParaRPr lang="zh-CN" altLang="en-US" sz="3200" b="1" dirty="0">
              <a:solidFill>
                <a:srgbClr val="FF0000"/>
              </a:solidFill>
              <a:latin typeface="Arial" panose="020B0604020202020204" pitchFamily="34" charset="0"/>
              <a:ea typeface="宋体" panose="02010600030101010101" pitchFamily="2" charset="-122"/>
            </a:endParaRPr>
          </a:p>
          <a:p>
            <a:pPr eaLnBrk="0" hangingPunct="0"/>
            <a:r>
              <a:rPr lang="zh-CN" altLang="en-US" sz="3200" b="1" dirty="0">
                <a:latin typeface="Arial" panose="020B0604020202020204" pitchFamily="34"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a:p>
            <a:pPr eaLnBrk="0" hangingPunct="0"/>
            <a:r>
              <a:rPr lang="zh-CN" altLang="en-US" sz="3200" b="1" dirty="0">
                <a:latin typeface="Arial" panose="020B0604020202020204" pitchFamily="34" charset="0"/>
                <a:ea typeface="宋体" panose="02010600030101010101" pitchFamily="2" charset="-122"/>
              </a:rPr>
              <a:t>皮毛的炭疽杆菌、蔗渣上的霉菌、布鲁杆菌、森林脑炎、病毒、有机粉尘中的真菌、真菌孢子、细菌等。如屠宰、皮毛加工、森林作业等。</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endParaRPr lang="zh-CN" altLang="en-US" b="1" dirty="0">
              <a:latin typeface="Arial" panose="020B0604020202020204" pitchFamily="34" charset="0"/>
              <a:ea typeface="宋体" panose="02010600030101010101" pitchFamily="2" charset="-122"/>
            </a:endParaRPr>
          </a:p>
        </p:txBody>
      </p:sp>
      <p:sp>
        <p:nvSpPr>
          <p:cNvPr id="49154"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7" name="图片 1"/>
          <p:cNvPicPr>
            <a:picLocks noChangeAspect="1"/>
          </p:cNvPicPr>
          <p:nvPr/>
        </p:nvPicPr>
        <p:blipFill>
          <a:blip r:embed="rId1"/>
          <a:stretch>
            <a:fillRect/>
          </a:stretch>
        </p:blipFill>
        <p:spPr>
          <a:xfrm>
            <a:off x="76200" y="152400"/>
            <a:ext cx="9023350" cy="6311900"/>
          </a:xfrm>
          <a:prstGeom prst="rect">
            <a:avLst/>
          </a:prstGeom>
          <a:noFill/>
          <a:ln w="9525">
            <a:noFill/>
          </a:ln>
        </p:spPr>
      </p:pic>
    </p:spTree>
  </p:cSld>
  <p:clrMapOvr>
    <a:masterClrMapping/>
  </p:clrMapOvr>
  <p:transition>
    <p:split orient="vert"/>
    <p:sndAc>
      <p:stSnd>
        <p:snd r:embed="rId2" name="type.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框 165889"/>
          <p:cNvSpPr txBox="1"/>
          <p:nvPr/>
        </p:nvSpPr>
        <p:spPr>
          <a:xfrm>
            <a:off x="457200" y="449263"/>
            <a:ext cx="8305800" cy="5516562"/>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zh-CN" altLang="en-US" sz="3600" b="1" dirty="0">
                <a:solidFill>
                  <a:srgbClr val="FF0000"/>
                </a:solidFill>
                <a:latin typeface="Times New Roman" panose="02020603050405020304" pitchFamily="18" charset="0"/>
                <a:ea typeface="宋体" panose="02010600030101010101" pitchFamily="2" charset="-122"/>
              </a:rPr>
              <a:t>三、职业危害因素存在的状态</a:t>
            </a:r>
            <a:endParaRPr lang="zh-CN" altLang="en-US" sz="36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4000"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一般情况下，职业危害因素常以五种状态存在：</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dirty="0">
                <a:latin typeface="Times New Roman" panose="02020603050405020304" pitchFamily="18"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①</a:t>
            </a:r>
            <a:r>
              <a:rPr lang="en-US" altLang="zh-CN" sz="3200" dirty="0">
                <a:latin typeface="Arial" panose="020B0604020202020204" pitchFamily="34" charset="0"/>
                <a:ea typeface="宋体" panose="02010600030101010101" pitchFamily="2" charset="-122"/>
              </a:rPr>
              <a:t> </a:t>
            </a:r>
            <a:r>
              <a:rPr lang="zh-CN" altLang="en-US" sz="3200" b="1" dirty="0">
                <a:solidFill>
                  <a:srgbClr val="FF0000"/>
                </a:solidFill>
                <a:latin typeface="Times New Roman" panose="02020603050405020304" pitchFamily="18" charset="0"/>
                <a:ea typeface="宋体" panose="02010600030101010101" pitchFamily="2" charset="-122"/>
              </a:rPr>
              <a:t>粉尘</a:t>
            </a:r>
            <a:r>
              <a:rPr lang="zh-CN" altLang="en-US" sz="3200" b="1" dirty="0">
                <a:latin typeface="Times New Roman" panose="02020603050405020304" pitchFamily="18" charset="0"/>
                <a:ea typeface="宋体" panose="02010600030101010101" pitchFamily="2" charset="-122"/>
              </a:rPr>
              <a:t>：漂浮于空气中的固体微粒，直径大于</a:t>
            </a:r>
            <a:r>
              <a:rPr lang="en-US" altLang="zh-CN" sz="3200" b="1" dirty="0">
                <a:latin typeface="Times New Roman" panose="02020603050405020304" pitchFamily="18" charset="0"/>
                <a:ea typeface="宋体" panose="02010600030101010101" pitchFamily="2" charset="-122"/>
              </a:rPr>
              <a:t>0.1mm</a:t>
            </a:r>
            <a:r>
              <a:rPr lang="zh-CN" altLang="en-US" sz="3200" b="1" dirty="0">
                <a:latin typeface="Times New Roman" panose="02020603050405020304" pitchFamily="18" charset="0"/>
                <a:ea typeface="宋体" panose="02010600030101010101" pitchFamily="2" charset="-122"/>
              </a:rPr>
              <a:t>，主要是机械粉碎、碾磨、开挖等作业时产生的固体物形成。</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② </a:t>
            </a:r>
            <a:r>
              <a:rPr lang="zh-CN" altLang="en-US" sz="3200" b="1" dirty="0">
                <a:solidFill>
                  <a:srgbClr val="FF0000"/>
                </a:solidFill>
                <a:latin typeface="Times New Roman" panose="02020603050405020304" pitchFamily="18" charset="0"/>
                <a:ea typeface="宋体" panose="02010600030101010101" pitchFamily="2" charset="-122"/>
              </a:rPr>
              <a:t>烟尘</a:t>
            </a:r>
            <a:r>
              <a:rPr lang="zh-CN" altLang="en-US" sz="3200" b="1" dirty="0">
                <a:latin typeface="Times New Roman" panose="02020603050405020304" pitchFamily="18" charset="0"/>
                <a:ea typeface="宋体" panose="02010600030101010101" pitchFamily="2" charset="-122"/>
              </a:rPr>
              <a:t>：又称烟雾或烟气，悬浮在空气中的细小微粒，直径小于</a:t>
            </a:r>
            <a:r>
              <a:rPr lang="en-US" altLang="zh-CN" sz="3200" b="1" dirty="0">
                <a:latin typeface="Times New Roman" panose="02020603050405020304" pitchFamily="18" charset="0"/>
                <a:ea typeface="宋体" panose="02010600030101010101" pitchFamily="2" charset="-122"/>
              </a:rPr>
              <a:t>0.1mm</a:t>
            </a:r>
            <a:r>
              <a:rPr lang="zh-CN" altLang="en-US" sz="3200" b="1" dirty="0">
                <a:latin typeface="Times New Roman" panose="02020603050405020304" pitchFamily="18" charset="0"/>
                <a:ea typeface="宋体" panose="02010600030101010101" pitchFamily="2" charset="-122"/>
              </a:rPr>
              <a:t>，多为某些金属熔化时产生的蒸汽在空气中氧化凝聚形成。</a:t>
            </a:r>
            <a:endParaRPr lang="zh-CN" altLang="en-US" sz="3200" b="1" dirty="0">
              <a:latin typeface="Times New Roman" panose="02020603050405020304" pitchFamily="18" charset="0"/>
              <a:ea typeface="宋体" panose="02010600030101010101" pitchFamily="2" charset="-122"/>
            </a:endParaRPr>
          </a:p>
        </p:txBody>
      </p:sp>
      <p:sp>
        <p:nvSpPr>
          <p:cNvPr id="51202"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框 166913"/>
          <p:cNvSpPr txBox="1"/>
          <p:nvPr/>
        </p:nvSpPr>
        <p:spPr>
          <a:xfrm>
            <a:off x="381000" y="373063"/>
            <a:ext cx="8458200" cy="701675"/>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endParaRPr lang="en-US" altLang="zh-CN" sz="3600" b="1" dirty="0">
              <a:solidFill>
                <a:srgbClr val="FFFFFF"/>
              </a:solidFill>
              <a:latin typeface="Times New Roman" panose="02020603050405020304" pitchFamily="18" charset="0"/>
              <a:ea typeface="宋体" panose="02010600030101010101" pitchFamily="2" charset="-122"/>
            </a:endParaRPr>
          </a:p>
        </p:txBody>
      </p:sp>
      <p:sp>
        <p:nvSpPr>
          <p:cNvPr id="52226" name="矩形 166914"/>
          <p:cNvSpPr/>
          <p:nvPr/>
        </p:nvSpPr>
        <p:spPr>
          <a:xfrm>
            <a:off x="381000" y="838200"/>
            <a:ext cx="8280400" cy="4052888"/>
          </a:xfrm>
          <a:prstGeom prst="rect">
            <a:avLst/>
          </a:prstGeom>
          <a:noFill/>
          <a:ln w="12700">
            <a:noFill/>
          </a:ln>
        </p:spPr>
        <p:txBody>
          <a:bodyPr anchor="t" anchorCtr="0">
            <a:spAutoFit/>
          </a:bodyPr>
          <a:p>
            <a:r>
              <a:rPr lang="en-US" altLang="zh-CN" sz="3600" b="1" dirty="0">
                <a:latin typeface="Times New Roman" panose="02020603050405020304" pitchFamily="18"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③ </a:t>
            </a:r>
            <a:r>
              <a:rPr lang="zh-CN" altLang="en-US" sz="3200" b="1" dirty="0">
                <a:solidFill>
                  <a:srgbClr val="FF0000"/>
                </a:solidFill>
                <a:latin typeface="Times New Roman" panose="02020603050405020304" pitchFamily="18" charset="0"/>
                <a:ea typeface="宋体" panose="02010600030101010101" pitchFamily="2" charset="-122"/>
              </a:rPr>
              <a:t>雾</a:t>
            </a:r>
            <a:r>
              <a:rPr lang="zh-CN" altLang="en-US" sz="3200" b="1" dirty="0">
                <a:latin typeface="Times New Roman" panose="02020603050405020304" pitchFamily="18" charset="0"/>
                <a:ea typeface="宋体" panose="02010600030101010101" pitchFamily="2" charset="-122"/>
              </a:rPr>
              <a:t>：悬浮在空气中的液体微滴，多为蒸汽冷凝或液体喷散而形成。烟尘和雾又称为气溶胶。</a:t>
            </a:r>
            <a:endParaRPr lang="zh-CN" altLang="en-US" sz="3200" b="1" dirty="0">
              <a:latin typeface="Times New Roman" panose="02020603050405020304" pitchFamily="18" charset="0"/>
              <a:ea typeface="宋体" panose="02010600030101010101" pitchFamily="2" charset="-122"/>
            </a:endParaRPr>
          </a:p>
          <a:p>
            <a:r>
              <a:rPr lang="zh-CN" altLang="en-US" sz="3200" b="1" dirty="0">
                <a:latin typeface="Times New Roman" panose="02020603050405020304" pitchFamily="18"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④ </a:t>
            </a:r>
            <a:r>
              <a:rPr lang="zh-CN" altLang="en-US" sz="3200" b="1" dirty="0">
                <a:solidFill>
                  <a:srgbClr val="FF0000"/>
                </a:solidFill>
                <a:latin typeface="Times New Roman" panose="02020603050405020304" pitchFamily="18" charset="0"/>
                <a:ea typeface="宋体" panose="02010600030101010101" pitchFamily="2" charset="-122"/>
              </a:rPr>
              <a:t>蒸汽</a:t>
            </a:r>
            <a:r>
              <a:rPr lang="zh-CN" altLang="en-US" sz="3200" b="1" dirty="0">
                <a:latin typeface="Times New Roman" panose="02020603050405020304" pitchFamily="18" charset="0"/>
                <a:ea typeface="宋体" panose="02010600030101010101" pitchFamily="2" charset="-122"/>
              </a:rPr>
              <a:t>：液体蒸发或固体物质升华而形成。如苯蒸气、磷蒸气等。</a:t>
            </a:r>
            <a:endParaRPr lang="zh-CN" altLang="en-US" sz="3200" b="1" dirty="0">
              <a:latin typeface="Times New Roman" panose="02020603050405020304" pitchFamily="18" charset="0"/>
              <a:ea typeface="宋体" panose="02010600030101010101" pitchFamily="2" charset="-122"/>
            </a:endParaRPr>
          </a:p>
          <a:p>
            <a:r>
              <a:rPr lang="zh-CN" altLang="en-US" sz="3200" b="1" dirty="0">
                <a:latin typeface="Times New Roman" panose="02020603050405020304" pitchFamily="18"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⑤ </a:t>
            </a:r>
            <a:r>
              <a:rPr lang="zh-CN" altLang="en-US" sz="3200" b="1" dirty="0">
                <a:solidFill>
                  <a:srgbClr val="FF0000"/>
                </a:solidFill>
                <a:latin typeface="Times New Roman" panose="02020603050405020304" pitchFamily="18" charset="0"/>
                <a:ea typeface="宋体" panose="02010600030101010101" pitchFamily="2" charset="-122"/>
              </a:rPr>
              <a:t>气体</a:t>
            </a:r>
            <a:r>
              <a:rPr lang="zh-CN" altLang="en-US" sz="3200" b="1" dirty="0">
                <a:latin typeface="Times New Roman" panose="02020603050405020304" pitchFamily="18" charset="0"/>
                <a:ea typeface="宋体" panose="02010600030101010101" pitchFamily="2" charset="-122"/>
              </a:rPr>
              <a:t>：在生产场所的温度、气压条件下散发在空气中的气态物质。如二氧化硫、氮氧化物、一氧化碳、氨气、氯气等。</a:t>
            </a:r>
            <a:endParaRPr lang="zh-CN" altLang="en-US" sz="3200" b="1" dirty="0">
              <a:latin typeface="Times New Roman" panose="02020603050405020304" pitchFamily="18" charset="0"/>
              <a:ea typeface="宋体" panose="02010600030101010101" pitchFamily="2" charset="-122"/>
            </a:endParaRPr>
          </a:p>
        </p:txBody>
      </p:sp>
      <p:sp>
        <p:nvSpPr>
          <p:cNvPr id="52227"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框 167937"/>
          <p:cNvSpPr txBox="1"/>
          <p:nvPr/>
        </p:nvSpPr>
        <p:spPr>
          <a:xfrm>
            <a:off x="323850" y="466725"/>
            <a:ext cx="8515350" cy="4879975"/>
          </a:xfrm>
          <a:prstGeom prst="rect">
            <a:avLst/>
          </a:prstGeom>
          <a:noFill/>
          <a:ln w="12700">
            <a:noFill/>
          </a:ln>
        </p:spPr>
        <p:txBody>
          <a:bodyPr anchor="t" anchorCtr="0">
            <a:spAutoFit/>
          </a:bodyPr>
          <a:p>
            <a:pPr>
              <a:spcBef>
                <a:spcPct val="50000"/>
              </a:spcBef>
            </a:pPr>
            <a:r>
              <a:rPr lang="en-US" altLang="zh-CN" sz="3600"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常见部分毒物和粉尘在（车间）空气中的最高容许浓度（</a:t>
            </a:r>
            <a:r>
              <a:rPr lang="en-US" altLang="zh-CN" sz="3200" b="1" dirty="0">
                <a:latin typeface="Times New Roman" panose="02020603050405020304" pitchFamily="18" charset="0"/>
                <a:ea typeface="宋体" panose="02010600030101010101" pitchFamily="2" charset="-122"/>
              </a:rPr>
              <a:t>mg/m</a:t>
            </a:r>
            <a:r>
              <a:rPr lang="en-US" altLang="zh-CN" sz="3200" b="1" baseline="30000" dirty="0">
                <a:latin typeface="Times New Roman" panose="02020603050405020304" pitchFamily="18" charset="0"/>
                <a:ea typeface="宋体" panose="02010600030101010101" pitchFamily="2" charset="-122"/>
              </a:rPr>
              <a:t>3</a:t>
            </a:r>
            <a:r>
              <a:rPr lang="zh-CN" altLang="en-US" sz="3200" b="1" dirty="0">
                <a:latin typeface="Times New Roman" panose="02020603050405020304" pitchFamily="18" charset="0"/>
                <a:ea typeface="宋体" panose="02010600030101010101" pitchFamily="2" charset="-122"/>
              </a:rPr>
              <a:t>）如下：</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600" b="1" dirty="0">
                <a:latin typeface="Times New Roman" panose="02020603050405020304" pitchFamily="18" charset="0"/>
                <a:ea typeface="宋体" panose="02010600030101010101" pitchFamily="2" charset="-122"/>
              </a:rPr>
              <a:t>   </a:t>
            </a:r>
            <a:r>
              <a:rPr lang="zh-CN" altLang="en-US" sz="3200" b="1" dirty="0">
                <a:solidFill>
                  <a:schemeClr val="hlink"/>
                </a:solidFill>
                <a:latin typeface="Times New Roman" panose="02020603050405020304" pitchFamily="18" charset="0"/>
                <a:ea typeface="宋体" panose="02010600030101010101" pitchFamily="2" charset="-122"/>
              </a:rPr>
              <a:t>一氧化碳 ：</a:t>
            </a:r>
            <a:r>
              <a:rPr lang="en-US" altLang="zh-CN" sz="3200" b="1" dirty="0">
                <a:solidFill>
                  <a:schemeClr val="hlink"/>
                </a:solidFill>
                <a:latin typeface="Times New Roman" panose="02020603050405020304" pitchFamily="18" charset="0"/>
                <a:ea typeface="宋体" panose="02010600030101010101" pitchFamily="2" charset="-122"/>
              </a:rPr>
              <a:t>30 </a:t>
            </a:r>
            <a:r>
              <a:rPr lang="zh-CN" altLang="en-US" sz="3200" b="1" dirty="0">
                <a:solidFill>
                  <a:schemeClr val="hlink"/>
                </a:solidFill>
                <a:latin typeface="Times New Roman" panose="02020603050405020304" pitchFamily="18" charset="0"/>
                <a:ea typeface="宋体" panose="02010600030101010101" pitchFamily="2" charset="-122"/>
              </a:rPr>
              <a:t>；    氨：</a:t>
            </a:r>
            <a:r>
              <a:rPr lang="en-US" altLang="zh-CN" sz="3200" b="1" dirty="0">
                <a:solidFill>
                  <a:schemeClr val="hlink"/>
                </a:solidFill>
                <a:latin typeface="Times New Roman" panose="02020603050405020304" pitchFamily="18" charset="0"/>
                <a:ea typeface="宋体" panose="02010600030101010101" pitchFamily="2" charset="-122"/>
              </a:rPr>
              <a:t>30</a:t>
            </a:r>
            <a:r>
              <a:rPr lang="zh-CN" altLang="en-US" sz="3200" b="1" dirty="0">
                <a:solidFill>
                  <a:schemeClr val="hlink"/>
                </a:solidFill>
                <a:latin typeface="Times New Roman" panose="02020603050405020304" pitchFamily="18" charset="0"/>
                <a:ea typeface="宋体" panose="02010600030101010101" pitchFamily="2" charset="-122"/>
              </a:rPr>
              <a:t>；       苯 ：</a:t>
            </a:r>
            <a:r>
              <a:rPr lang="en-US" altLang="zh-CN" sz="3200" b="1" dirty="0">
                <a:solidFill>
                  <a:schemeClr val="hlink"/>
                </a:solidFill>
                <a:latin typeface="Times New Roman" panose="02020603050405020304" pitchFamily="18" charset="0"/>
                <a:ea typeface="宋体" panose="02010600030101010101" pitchFamily="2" charset="-122"/>
              </a:rPr>
              <a:t>40 </a:t>
            </a:r>
            <a:r>
              <a:rPr lang="zh-CN" altLang="en-US" sz="3200" b="1" dirty="0">
                <a:solidFill>
                  <a:schemeClr val="hlink"/>
                </a:solidFill>
                <a:latin typeface="Times New Roman" panose="02020603050405020304" pitchFamily="18" charset="0"/>
                <a:ea typeface="宋体" panose="02010600030101010101" pitchFamily="2" charset="-122"/>
              </a:rPr>
              <a:t>；</a:t>
            </a:r>
            <a:endParaRPr lang="zh-CN" altLang="en-US" sz="3200" b="1" dirty="0">
              <a:solidFill>
                <a:schemeClr val="hlink"/>
              </a:solidFill>
              <a:latin typeface="Times New Roman" panose="02020603050405020304" pitchFamily="18" charset="0"/>
              <a:ea typeface="宋体" panose="02010600030101010101" pitchFamily="2" charset="-122"/>
            </a:endParaRPr>
          </a:p>
          <a:p>
            <a:pPr>
              <a:spcBef>
                <a:spcPct val="50000"/>
              </a:spcBef>
            </a:pPr>
            <a:r>
              <a:rPr lang="zh-CN" altLang="en-US" sz="3200" b="1" dirty="0">
                <a:solidFill>
                  <a:schemeClr val="hlink"/>
                </a:solidFill>
                <a:latin typeface="Times New Roman" panose="02020603050405020304" pitchFamily="18" charset="0"/>
                <a:ea typeface="宋体" panose="02010600030101010101" pitchFamily="2" charset="-122"/>
              </a:rPr>
              <a:t>          甲醛：</a:t>
            </a:r>
            <a:r>
              <a:rPr lang="en-US" altLang="zh-CN" sz="3200" b="1" dirty="0">
                <a:solidFill>
                  <a:schemeClr val="hlink"/>
                </a:solidFill>
                <a:latin typeface="Times New Roman" panose="02020603050405020304" pitchFamily="18" charset="0"/>
                <a:ea typeface="宋体" panose="02010600030101010101" pitchFamily="2" charset="-122"/>
              </a:rPr>
              <a:t>0.5 </a:t>
            </a:r>
            <a:r>
              <a:rPr lang="zh-CN" altLang="en-US" sz="3200" b="1" dirty="0">
                <a:solidFill>
                  <a:schemeClr val="hlink"/>
                </a:solidFill>
                <a:latin typeface="Times New Roman" panose="02020603050405020304" pitchFamily="18" charset="0"/>
                <a:ea typeface="宋体" panose="02010600030101010101" pitchFamily="2" charset="-122"/>
              </a:rPr>
              <a:t>；      氯气：</a:t>
            </a:r>
            <a:r>
              <a:rPr lang="en-US" altLang="zh-CN" sz="3200" b="1" dirty="0">
                <a:solidFill>
                  <a:schemeClr val="hlink"/>
                </a:solidFill>
                <a:latin typeface="Times New Roman" panose="02020603050405020304" pitchFamily="18" charset="0"/>
                <a:ea typeface="宋体" panose="02010600030101010101" pitchFamily="2" charset="-122"/>
              </a:rPr>
              <a:t>1 </a:t>
            </a:r>
            <a:r>
              <a:rPr lang="zh-CN" altLang="en-US" sz="3200" b="1" dirty="0">
                <a:solidFill>
                  <a:schemeClr val="hlink"/>
                </a:solidFill>
                <a:latin typeface="Times New Roman" panose="02020603050405020304" pitchFamily="18" charset="0"/>
                <a:ea typeface="宋体" panose="02010600030101010101" pitchFamily="2" charset="-122"/>
              </a:rPr>
              <a:t>；     甲醇：</a:t>
            </a:r>
            <a:r>
              <a:rPr lang="en-US" altLang="zh-CN" sz="3200" b="1" dirty="0">
                <a:solidFill>
                  <a:schemeClr val="hlink"/>
                </a:solidFill>
                <a:latin typeface="Times New Roman" panose="02020603050405020304" pitchFamily="18" charset="0"/>
                <a:ea typeface="宋体" panose="02010600030101010101" pitchFamily="2" charset="-122"/>
              </a:rPr>
              <a:t>50</a:t>
            </a:r>
            <a:r>
              <a:rPr lang="zh-CN" altLang="en-US" sz="3200" b="1" dirty="0">
                <a:solidFill>
                  <a:schemeClr val="hlink"/>
                </a:solidFill>
                <a:latin typeface="Times New Roman" panose="02020603050405020304" pitchFamily="18" charset="0"/>
                <a:ea typeface="宋体" panose="02010600030101010101" pitchFamily="2" charset="-122"/>
              </a:rPr>
              <a:t>；</a:t>
            </a:r>
            <a:endParaRPr lang="zh-CN" altLang="en-US" sz="3200" b="1" dirty="0">
              <a:solidFill>
                <a:schemeClr val="hlink"/>
              </a:solidFill>
              <a:latin typeface="Times New Roman" panose="02020603050405020304" pitchFamily="18" charset="0"/>
              <a:ea typeface="宋体" panose="02010600030101010101" pitchFamily="2" charset="-122"/>
            </a:endParaRPr>
          </a:p>
          <a:p>
            <a:pPr>
              <a:spcBef>
                <a:spcPct val="50000"/>
              </a:spcBef>
            </a:pPr>
            <a:r>
              <a:rPr lang="zh-CN" altLang="en-US" sz="3200" b="1" dirty="0">
                <a:solidFill>
                  <a:schemeClr val="hlink"/>
                </a:solidFill>
                <a:latin typeface="Times New Roman" panose="02020603050405020304" pitchFamily="18" charset="0"/>
                <a:ea typeface="宋体" panose="02010600030101010101" pitchFamily="2" charset="-122"/>
              </a:rPr>
              <a:t>           汽油：</a:t>
            </a:r>
            <a:r>
              <a:rPr lang="en-US" altLang="zh-CN" sz="3200" b="1" dirty="0">
                <a:solidFill>
                  <a:schemeClr val="hlink"/>
                </a:solidFill>
                <a:latin typeface="Times New Roman" panose="02020603050405020304" pitchFamily="18" charset="0"/>
                <a:ea typeface="宋体" panose="02010600030101010101" pitchFamily="2" charset="-122"/>
              </a:rPr>
              <a:t>300</a:t>
            </a:r>
            <a:r>
              <a:rPr lang="zh-CN" altLang="en-US" sz="3200" b="1" dirty="0">
                <a:solidFill>
                  <a:schemeClr val="hlink"/>
                </a:solidFill>
                <a:latin typeface="Times New Roman" panose="02020603050405020304" pitchFamily="18" charset="0"/>
                <a:ea typeface="宋体" panose="02010600030101010101" pitchFamily="2" charset="-122"/>
              </a:rPr>
              <a:t>；  硫化氢：</a:t>
            </a:r>
            <a:r>
              <a:rPr lang="en-US" altLang="zh-CN" sz="3200" b="1" dirty="0">
                <a:solidFill>
                  <a:schemeClr val="hlink"/>
                </a:solidFill>
                <a:latin typeface="Times New Roman" panose="02020603050405020304" pitchFamily="18" charset="0"/>
                <a:ea typeface="宋体" panose="02010600030101010101" pitchFamily="2" charset="-122"/>
              </a:rPr>
              <a:t>10</a:t>
            </a:r>
            <a:r>
              <a:rPr lang="zh-CN" altLang="en-US" sz="3200" b="1" dirty="0">
                <a:solidFill>
                  <a:schemeClr val="hlink"/>
                </a:solidFill>
                <a:latin typeface="Times New Roman" panose="02020603050405020304" pitchFamily="18" charset="0"/>
                <a:ea typeface="宋体" panose="02010600030101010101" pitchFamily="2" charset="-122"/>
              </a:rPr>
              <a:t>；  铅：</a:t>
            </a:r>
            <a:r>
              <a:rPr lang="en-US" altLang="zh-CN" sz="3200" b="1" dirty="0">
                <a:solidFill>
                  <a:schemeClr val="hlink"/>
                </a:solidFill>
                <a:latin typeface="Times New Roman" panose="02020603050405020304" pitchFamily="18" charset="0"/>
                <a:ea typeface="宋体" panose="02010600030101010101" pitchFamily="2" charset="-122"/>
              </a:rPr>
              <a:t>0.05</a:t>
            </a:r>
            <a:r>
              <a:rPr lang="zh-CN" altLang="en-US" sz="3200" b="1" dirty="0">
                <a:solidFill>
                  <a:schemeClr val="hlink"/>
                </a:solidFill>
                <a:latin typeface="Times New Roman" panose="02020603050405020304" pitchFamily="18" charset="0"/>
                <a:ea typeface="宋体" panose="02010600030101010101" pitchFamily="2" charset="-122"/>
              </a:rPr>
              <a:t>；</a:t>
            </a:r>
            <a:endParaRPr lang="zh-CN" altLang="en-US" sz="3200" b="1" dirty="0">
              <a:solidFill>
                <a:schemeClr val="hlink"/>
              </a:solidFill>
              <a:latin typeface="Times New Roman" panose="02020603050405020304" pitchFamily="18" charset="0"/>
              <a:ea typeface="宋体" panose="02010600030101010101" pitchFamily="2" charset="-122"/>
            </a:endParaRPr>
          </a:p>
          <a:p>
            <a:pPr>
              <a:spcBef>
                <a:spcPct val="50000"/>
              </a:spcBef>
            </a:pPr>
            <a:r>
              <a:rPr lang="zh-CN" altLang="en-US" sz="3200" b="1" dirty="0">
                <a:solidFill>
                  <a:schemeClr val="hlink"/>
                </a:solidFill>
                <a:latin typeface="Times New Roman" panose="02020603050405020304" pitchFamily="18" charset="0"/>
                <a:ea typeface="宋体" panose="02010600030101010101" pitchFamily="2" charset="-122"/>
              </a:rPr>
              <a:t>    二氧化硅：</a:t>
            </a:r>
            <a:r>
              <a:rPr lang="en-US" altLang="zh-CN" sz="3200" b="1" dirty="0">
                <a:solidFill>
                  <a:schemeClr val="hlink"/>
                </a:solidFill>
                <a:latin typeface="Times New Roman" panose="02020603050405020304" pitchFamily="18" charset="0"/>
                <a:ea typeface="宋体" panose="02010600030101010101" pitchFamily="2" charset="-122"/>
              </a:rPr>
              <a:t>2</a:t>
            </a:r>
            <a:r>
              <a:rPr lang="zh-CN" altLang="en-US" sz="3200" b="1" dirty="0">
                <a:solidFill>
                  <a:schemeClr val="hlink"/>
                </a:solidFill>
                <a:latin typeface="Times New Roman" panose="02020603050405020304" pitchFamily="18" charset="0"/>
                <a:ea typeface="宋体" panose="02010600030101010101" pitchFamily="2" charset="-122"/>
              </a:rPr>
              <a:t>；     水泥粉尘</a:t>
            </a:r>
            <a:r>
              <a:rPr lang="en-US" altLang="zh-CN" sz="3200" b="1" dirty="0">
                <a:solidFill>
                  <a:schemeClr val="hlink"/>
                </a:solidFill>
                <a:latin typeface="Times New Roman" panose="02020603050405020304" pitchFamily="18" charset="0"/>
                <a:ea typeface="宋体" panose="02010600030101010101" pitchFamily="2" charset="-122"/>
              </a:rPr>
              <a:t>: 6</a:t>
            </a:r>
            <a:r>
              <a:rPr lang="zh-CN" altLang="en-US" sz="3200" b="1" dirty="0">
                <a:solidFill>
                  <a:schemeClr val="hlink"/>
                </a:solidFill>
                <a:latin typeface="Times New Roman" panose="02020603050405020304" pitchFamily="18" charset="0"/>
                <a:ea typeface="宋体" panose="02010600030101010101" pitchFamily="2" charset="-122"/>
              </a:rPr>
              <a:t>；</a:t>
            </a:r>
            <a:endParaRPr lang="zh-CN" altLang="en-US" sz="3200" b="1" dirty="0">
              <a:solidFill>
                <a:schemeClr val="hlink"/>
              </a:solidFill>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白云石粉尘：</a:t>
            </a:r>
            <a:r>
              <a:rPr lang="en-US" altLang="zh-CN" sz="3200" b="1" dirty="0">
                <a:latin typeface="Times New Roman" panose="02020603050405020304" pitchFamily="18" charset="0"/>
                <a:ea typeface="宋体" panose="02010600030101010101" pitchFamily="2" charset="-122"/>
              </a:rPr>
              <a:t>8-4</a:t>
            </a:r>
            <a:r>
              <a:rPr lang="zh-CN" altLang="en-US" sz="3200" b="1" dirty="0">
                <a:latin typeface="Times New Roman" panose="02020603050405020304" pitchFamily="18" charset="0"/>
                <a:ea typeface="宋体" panose="02010600030101010101" pitchFamily="2" charset="-122"/>
              </a:rPr>
              <a:t>；      煤尘：    </a:t>
            </a:r>
            <a:r>
              <a:rPr lang="en-US" altLang="zh-CN" sz="3200" b="1" dirty="0">
                <a:latin typeface="Times New Roman" panose="02020603050405020304" pitchFamily="18" charset="0"/>
                <a:ea typeface="宋体" panose="02010600030101010101" pitchFamily="2" charset="-122"/>
              </a:rPr>
              <a:t>4-2.5</a:t>
            </a:r>
            <a:r>
              <a:rPr lang="zh-CN" altLang="en-US" sz="3200" b="1" dirty="0">
                <a:latin typeface="Times New Roman" panose="02020603050405020304" pitchFamily="18" charset="0"/>
                <a:ea typeface="宋体" panose="02010600030101010101" pitchFamily="2" charset="-122"/>
              </a:rPr>
              <a:t>。</a:t>
            </a:r>
            <a:endParaRPr lang="zh-CN" altLang="en-US" sz="3200" b="1" dirty="0">
              <a:latin typeface="Times New Roman" panose="02020603050405020304" pitchFamily="18" charset="0"/>
              <a:ea typeface="宋体" panose="02010600030101010101" pitchFamily="2" charset="-122"/>
            </a:endParaRPr>
          </a:p>
        </p:txBody>
      </p:sp>
      <p:sp>
        <p:nvSpPr>
          <p:cNvPr id="53250" name="直接连接符 167938"/>
          <p:cNvSpPr/>
          <p:nvPr/>
        </p:nvSpPr>
        <p:spPr>
          <a:xfrm>
            <a:off x="6324600" y="1981200"/>
            <a:ext cx="76200" cy="3352800"/>
          </a:xfrm>
          <a:prstGeom prst="line">
            <a:avLst/>
          </a:prstGeom>
          <a:ln w="9525"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3251" name="直接连接符 167939"/>
          <p:cNvSpPr/>
          <p:nvPr/>
        </p:nvSpPr>
        <p:spPr>
          <a:xfrm flipH="1">
            <a:off x="3962400" y="1981200"/>
            <a:ext cx="4763" cy="3581400"/>
          </a:xfrm>
          <a:prstGeom prst="line">
            <a:avLst/>
          </a:prstGeom>
          <a:ln w="9525"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3252"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框 1"/>
          <p:cNvSpPr txBox="1"/>
          <p:nvPr/>
        </p:nvSpPr>
        <p:spPr>
          <a:xfrm>
            <a:off x="1143000" y="152400"/>
            <a:ext cx="6159500" cy="701675"/>
          </a:xfrm>
          <a:prstGeom prst="rect">
            <a:avLst/>
          </a:prstGeom>
          <a:noFill/>
          <a:ln w="9525">
            <a:noFill/>
          </a:ln>
        </p:spPr>
        <p:txBody>
          <a:bodyPr anchor="t" anchorCtr="0">
            <a:spAutoFit/>
          </a:bodyPr>
          <a:p>
            <a:pPr>
              <a:spcBef>
                <a:spcPct val="50000"/>
              </a:spcBef>
            </a:pPr>
            <a:r>
              <a:rPr lang="en-US" altLang="zh-CN" dirty="0">
                <a:latin typeface="Times New Roman" panose="02020603050405020304" pitchFamily="18" charset="0"/>
                <a:ea typeface="宋体" panose="02010600030101010101" pitchFamily="2" charset="-122"/>
                <a:sym typeface="Arial" panose="020B0604020202020204" pitchFamily="34" charset="0"/>
              </a:rPr>
              <a:t> </a:t>
            </a:r>
            <a:r>
              <a:rPr lang="zh-CN" altLang="en-US" sz="4000" b="1" dirty="0">
                <a:solidFill>
                  <a:srgbClr val="FF0000"/>
                </a:solidFill>
                <a:latin typeface="Times New Roman" panose="02020603050405020304" pitchFamily="18" charset="0"/>
                <a:ea typeface="宋体" panose="02010600030101010101" pitchFamily="2" charset="-122"/>
                <a:sym typeface="Arial" panose="020B0604020202020204" pitchFamily="34" charset="0"/>
              </a:rPr>
              <a:t>四、 毒物进入人体的途径</a:t>
            </a:r>
            <a:endParaRPr lang="zh-CN" altLang="en-US" sz="4000" dirty="0">
              <a:latin typeface="Arial" panose="020B0604020202020204" pitchFamily="34" charset="0"/>
              <a:ea typeface="宋体" panose="02010600030101010101" pitchFamily="2" charset="-122"/>
            </a:endParaRPr>
          </a:p>
        </p:txBody>
      </p:sp>
      <p:pic>
        <p:nvPicPr>
          <p:cNvPr id="54274" name="图片 1"/>
          <p:cNvPicPr>
            <a:picLocks noChangeAspect="1"/>
          </p:cNvPicPr>
          <p:nvPr/>
        </p:nvPicPr>
        <p:blipFill>
          <a:blip r:embed="rId1"/>
          <a:stretch>
            <a:fillRect/>
          </a:stretch>
        </p:blipFill>
        <p:spPr>
          <a:xfrm>
            <a:off x="1219200" y="1143000"/>
            <a:ext cx="6573838" cy="5661025"/>
          </a:xfrm>
          <a:prstGeom prst="rect">
            <a:avLst/>
          </a:prstGeom>
          <a:noFill/>
          <a:ln w="9525">
            <a:noFill/>
          </a:ln>
        </p:spPr>
      </p:pic>
    </p:spTree>
  </p:cSld>
  <p:clrMapOvr>
    <a:masterClrMapping/>
  </p:clrMapOvr>
  <p:transition>
    <p:split orient="vert"/>
    <p:sndAc>
      <p:stSnd>
        <p:snd r:embed="rId2" name="typ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1"/>
          <p:cNvPicPr>
            <a:picLocks noChangeAspect="1"/>
          </p:cNvPicPr>
          <p:nvPr/>
        </p:nvPicPr>
        <p:blipFill>
          <a:blip r:embed="rId1"/>
          <a:stretch>
            <a:fillRect/>
          </a:stretch>
        </p:blipFill>
        <p:spPr>
          <a:xfrm>
            <a:off x="1588" y="1588"/>
            <a:ext cx="9190037" cy="6870700"/>
          </a:xfrm>
          <a:prstGeom prst="rect">
            <a:avLst/>
          </a:prstGeom>
          <a:noFill/>
          <a:ln w="9525">
            <a:noFill/>
          </a:ln>
        </p:spPr>
      </p:pic>
    </p:spTree>
  </p:cSld>
  <p:clrMapOvr>
    <a:masterClrMapping/>
  </p:clrMapOvr>
  <p:transition>
    <p:split orient="vert"/>
    <p:sndAc>
      <p:stSnd>
        <p:snd r:embed="rId2" name="type.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文本框 168961"/>
          <p:cNvSpPr txBox="1"/>
          <p:nvPr/>
        </p:nvSpPr>
        <p:spPr>
          <a:xfrm>
            <a:off x="381000" y="304800"/>
            <a:ext cx="8458200" cy="5089525"/>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zh-CN" altLang="en-US" sz="40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 </a:t>
            </a:r>
            <a:r>
              <a:rPr lang="en-US" altLang="zh-CN" sz="3200" b="1" dirty="0">
                <a:solidFill>
                  <a:srgbClr val="FF0000"/>
                </a:solidFill>
                <a:latin typeface="Times New Roman" panose="02020603050405020304" pitchFamily="18" charset="0"/>
                <a:ea typeface="宋体" panose="02010600030101010101" pitchFamily="2" charset="-122"/>
              </a:rPr>
              <a:t>1</a:t>
            </a:r>
            <a:r>
              <a:rPr lang="zh-CN" altLang="en-US" sz="4000" b="1" dirty="0">
                <a:solidFill>
                  <a:srgbClr val="FF0000"/>
                </a:solidFill>
                <a:latin typeface="Times New Roman" panose="02020603050405020304" pitchFamily="18" charset="0"/>
                <a:ea typeface="宋体" panose="02010600030101010101" pitchFamily="2" charset="-122"/>
              </a:rPr>
              <a:t>、</a:t>
            </a:r>
            <a:r>
              <a:rPr lang="zh-CN" altLang="en-US" sz="3200" b="1" dirty="0">
                <a:solidFill>
                  <a:srgbClr val="FF0000"/>
                </a:solidFill>
                <a:latin typeface="Times New Roman" panose="02020603050405020304" pitchFamily="18" charset="0"/>
                <a:ea typeface="隶书" panose="02010509060101010101" pitchFamily="49" charset="-122"/>
              </a:rPr>
              <a:t>呼吸道</a:t>
            </a:r>
            <a:endParaRPr lang="zh-CN" altLang="en-US" sz="32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凡是以气体、蒸汽、雾、烟、粉尘形式存在的毒物，均可经过呼吸道进入人体内。毒物一旦进入肺脏，很快就会通过肺泡壁进入血液循环而被运送到全身。</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较大的粉尘大部分可以被鼻毛滤掉，气管上的纤毛可以将沉积在气管壁上的粉尘通过粘液运送到咽部排除，只有较小的粉尘才能到达肺部。粉尘微粒越小，对人体危害越大。</a:t>
            </a:r>
            <a:endParaRPr lang="zh-CN" altLang="en-US" sz="3200" b="1" dirty="0">
              <a:latin typeface="Times New Roman" panose="02020603050405020304" pitchFamily="18" charset="0"/>
              <a:ea typeface="宋体" panose="02010600030101010101" pitchFamily="2" charset="-122"/>
            </a:endParaRPr>
          </a:p>
        </p:txBody>
      </p:sp>
      <p:sp>
        <p:nvSpPr>
          <p:cNvPr id="55298"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2">
                                            <p:txEl>
                                              <p:charRg st="0" end="17"/>
                                            </p:txEl>
                                          </p:spTgt>
                                        </p:tgtEl>
                                        <p:attrNameLst>
                                          <p:attrName>style.visibility</p:attrName>
                                        </p:attrNameLst>
                                      </p:cBhvr>
                                      <p:to>
                                        <p:strVal val="visible"/>
                                      </p:to>
                                    </p:set>
                                    <p:animEffect transition="in" filter="box(out)">
                                      <p:cBhvr>
                                        <p:cTn id="7" dur="500"/>
                                        <p:tgtEl>
                                          <p:spTgt spid="168962">
                                            <p:txEl>
                                              <p:charRg st="0" end="17"/>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962">
                                            <p:txEl>
                                              <p:charRg st="17" end="93"/>
                                            </p:txEl>
                                          </p:spTgt>
                                        </p:tgtEl>
                                        <p:attrNameLst>
                                          <p:attrName>style.visibility</p:attrName>
                                        </p:attrNameLst>
                                      </p:cBhvr>
                                      <p:to>
                                        <p:strVal val="visible"/>
                                      </p:to>
                                    </p:set>
                                    <p:animEffect transition="in" filter="box(out)">
                                      <p:cBhvr>
                                        <p:cTn id="12" dur="500"/>
                                        <p:tgtEl>
                                          <p:spTgt spid="168962">
                                            <p:txEl>
                                              <p:charRg st="17" end="93"/>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8962">
                                            <p:txEl>
                                              <p:charRg st="93" end="177"/>
                                            </p:txEl>
                                          </p:spTgt>
                                        </p:tgtEl>
                                        <p:attrNameLst>
                                          <p:attrName>style.visibility</p:attrName>
                                        </p:attrNameLst>
                                      </p:cBhvr>
                                      <p:to>
                                        <p:strVal val="visible"/>
                                      </p:to>
                                    </p:set>
                                    <p:animEffect transition="in" filter="box(out)">
                                      <p:cBhvr>
                                        <p:cTn id="17" dur="500"/>
                                        <p:tgtEl>
                                          <p:spTgt spid="168962">
                                            <p:txEl>
                                              <p:charRg st="93" end="177"/>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1" name="图片 1"/>
          <p:cNvPicPr>
            <a:picLocks noChangeAspect="1"/>
          </p:cNvPicPr>
          <p:nvPr/>
        </p:nvPicPr>
        <p:blipFill>
          <a:blip r:embed="rId1"/>
          <a:stretch>
            <a:fillRect/>
          </a:stretch>
        </p:blipFill>
        <p:spPr>
          <a:xfrm>
            <a:off x="4763" y="-15875"/>
            <a:ext cx="9297987" cy="6870700"/>
          </a:xfrm>
          <a:prstGeom prst="rect">
            <a:avLst/>
          </a:prstGeom>
          <a:noFill/>
          <a:ln w="9525">
            <a:noFill/>
          </a:ln>
        </p:spPr>
      </p:pic>
    </p:spTree>
  </p:cSld>
  <p:clrMapOvr>
    <a:masterClrMapping/>
  </p:clrMapOvr>
  <p:transition>
    <p:split orient="vert"/>
    <p:sndAc>
      <p:stSnd>
        <p:snd r:embed="rId2" name="type.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框 169985"/>
          <p:cNvSpPr txBox="1"/>
          <p:nvPr/>
        </p:nvSpPr>
        <p:spPr>
          <a:xfrm>
            <a:off x="228600" y="212725"/>
            <a:ext cx="8686800" cy="6157913"/>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en-US" altLang="zh-CN" sz="3200" b="1" dirty="0">
                <a:solidFill>
                  <a:srgbClr val="FF0000"/>
                </a:solidFill>
                <a:latin typeface="Times New Roman" panose="02020603050405020304" pitchFamily="18" charset="0"/>
                <a:ea typeface="宋体" panose="02010600030101010101" pitchFamily="2" charset="-122"/>
              </a:rPr>
              <a:t>2</a:t>
            </a:r>
            <a:r>
              <a:rPr lang="zh-CN" altLang="en-US" sz="3200" b="1" dirty="0">
                <a:solidFill>
                  <a:srgbClr val="FF0000"/>
                </a:solidFill>
                <a:latin typeface="Times New Roman" panose="02020603050405020304" pitchFamily="18" charset="0"/>
                <a:ea typeface="宋体" panose="02010600030101010101" pitchFamily="2" charset="-122"/>
              </a:rPr>
              <a:t>、</a:t>
            </a:r>
            <a:r>
              <a:rPr lang="zh-CN" altLang="en-US" sz="3600" b="1" dirty="0">
                <a:solidFill>
                  <a:srgbClr val="FF0000"/>
                </a:solidFill>
                <a:latin typeface="Times New Roman" panose="02020603050405020304" pitchFamily="18" charset="0"/>
                <a:ea typeface="隶书" panose="02010509060101010101" pitchFamily="49" charset="-122"/>
              </a:rPr>
              <a:t>消化道</a:t>
            </a:r>
            <a:endParaRPr lang="zh-CN" altLang="en-US" sz="36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6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毒物经消化道进入人体的原因：</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一是个人卫生习惯不良，手沾染毒物后没有及时用流动的水清洗或清洗不彻底，就进食、饮水或吸烟等进入消化道；</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二是由于饮食、水等被毒物污染。</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隶书" panose="02010509060101010101" pitchFamily="49" charset="-122"/>
              </a:rPr>
              <a:t>教育员工养成良好卫生习惯，在接触毒物的过程中应严禁饮水、进食、吸烟；工作完毕后必须用流动的水将手冲洗干净；接触毒物的衣物、鞋、帽应放在安全地方，及时清洗干净。</a:t>
            </a:r>
            <a:endParaRPr lang="zh-CN" altLang="en-US" sz="3200" b="1" dirty="0">
              <a:latin typeface="Times New Roman" panose="02020603050405020304" pitchFamily="18" charset="0"/>
              <a:ea typeface="隶书" panose="02010509060101010101" pitchFamily="49" charset="-122"/>
            </a:endParaRPr>
          </a:p>
        </p:txBody>
      </p:sp>
      <p:sp>
        <p:nvSpPr>
          <p:cNvPr id="5734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69" name="图片 2"/>
          <p:cNvPicPr>
            <a:picLocks noChangeAspect="1"/>
          </p:cNvPicPr>
          <p:nvPr/>
        </p:nvPicPr>
        <p:blipFill>
          <a:blip r:embed="rId1"/>
          <a:stretch>
            <a:fillRect/>
          </a:stretch>
        </p:blipFill>
        <p:spPr>
          <a:xfrm>
            <a:off x="0" y="-76200"/>
            <a:ext cx="9136063" cy="6900863"/>
          </a:xfrm>
          <a:prstGeom prst="rect">
            <a:avLst/>
          </a:prstGeom>
          <a:noFill/>
          <a:ln w="9525">
            <a:noFill/>
          </a:ln>
        </p:spPr>
      </p:pic>
    </p:spTree>
  </p:cSld>
  <p:clrMapOvr>
    <a:masterClrMapping/>
  </p:clrMapOvr>
  <p:transition>
    <p:split orient="vert"/>
    <p:sndAc>
      <p:stSnd>
        <p:snd r:embed="rId2" name="type.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框 171009"/>
          <p:cNvSpPr txBox="1"/>
          <p:nvPr/>
        </p:nvSpPr>
        <p:spPr>
          <a:xfrm>
            <a:off x="228600" y="152400"/>
            <a:ext cx="8382000" cy="4937125"/>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en-US" altLang="zh-CN" sz="4400" dirty="0">
                <a:latin typeface="Times New Roman" panose="02020603050405020304" pitchFamily="18" charset="0"/>
                <a:ea typeface="宋体" panose="02010600030101010101" pitchFamily="2" charset="-122"/>
              </a:rPr>
              <a:t> </a:t>
            </a:r>
            <a:r>
              <a:rPr lang="en-US" altLang="zh-CN" sz="4400" b="1" dirty="0">
                <a:solidFill>
                  <a:srgbClr val="FF0000"/>
                </a:solidFill>
                <a:latin typeface="Times New Roman" panose="02020603050405020304" pitchFamily="18" charset="0"/>
                <a:ea typeface="宋体" panose="02010600030101010101" pitchFamily="2" charset="-122"/>
              </a:rPr>
              <a:t>3</a:t>
            </a:r>
            <a:r>
              <a:rPr lang="zh-CN" altLang="en-US" sz="4400" b="1" dirty="0">
                <a:solidFill>
                  <a:srgbClr val="FF0000"/>
                </a:solidFill>
                <a:latin typeface="Times New Roman" panose="02020603050405020304" pitchFamily="18" charset="0"/>
                <a:ea typeface="宋体" panose="02010600030101010101" pitchFamily="2" charset="-122"/>
              </a:rPr>
              <a:t>、</a:t>
            </a:r>
            <a:r>
              <a:rPr lang="zh-CN" altLang="en-US" sz="4400" b="1" dirty="0">
                <a:solidFill>
                  <a:srgbClr val="FF0000"/>
                </a:solidFill>
                <a:latin typeface="Times New Roman" panose="02020603050405020304" pitchFamily="18" charset="0"/>
                <a:ea typeface="隶书" panose="02010509060101010101" pitchFamily="49" charset="-122"/>
              </a:rPr>
              <a:t>皮肤</a:t>
            </a:r>
            <a:endParaRPr lang="zh-CN" altLang="en-US" sz="44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600" b="1" dirty="0">
                <a:latin typeface="Times New Roman" panose="02020603050405020304" pitchFamily="18" charset="0"/>
                <a:ea typeface="宋体" panose="02010600030101010101" pitchFamily="2" charset="-122"/>
              </a:rPr>
              <a:t>      </a:t>
            </a:r>
            <a:r>
              <a:rPr lang="zh-CN" altLang="en-US" sz="4000" b="1" dirty="0">
                <a:latin typeface="Times New Roman" panose="02020603050405020304" pitchFamily="18" charset="0"/>
                <a:ea typeface="宋体" panose="02010600030101010101" pitchFamily="2" charset="-122"/>
              </a:rPr>
              <a:t>脂溶性毒物经皮肤吸收后，还需要有水溶性，才能进一步扩散和吸收，所以具有水、脂溶性的物质（如苯胺）易被皮肤吸收。裸露的皮肤出汗时更容易被毒物侵害。</a:t>
            </a:r>
            <a:endParaRPr lang="zh-CN" altLang="en-US" sz="4000" b="1" dirty="0">
              <a:latin typeface="Times New Roman" panose="02020603050405020304" pitchFamily="18" charset="0"/>
              <a:ea typeface="宋体" panose="02010600030101010101" pitchFamily="2" charset="-122"/>
            </a:endParaRPr>
          </a:p>
          <a:p>
            <a:pPr>
              <a:spcBef>
                <a:spcPct val="50000"/>
              </a:spcBef>
            </a:pPr>
            <a:r>
              <a:rPr lang="zh-CN" altLang="en-US" sz="3600" b="1" dirty="0">
                <a:latin typeface="Times New Roman" panose="02020603050405020304" pitchFamily="18" charset="0"/>
                <a:ea typeface="宋体" panose="02010600030101010101" pitchFamily="2" charset="-122"/>
              </a:rPr>
              <a:t>      </a:t>
            </a:r>
            <a:endParaRPr lang="zh-CN" altLang="en-US" sz="3200" b="1" dirty="0">
              <a:latin typeface="Times New Roman" panose="02020603050405020304" pitchFamily="18" charset="0"/>
              <a:ea typeface="宋体" panose="02010600030101010101" pitchFamily="2" charset="-122"/>
            </a:endParaRPr>
          </a:p>
        </p:txBody>
      </p:sp>
      <p:sp>
        <p:nvSpPr>
          <p:cNvPr id="59394"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7" name="图片 1"/>
          <p:cNvPicPr>
            <a:picLocks noChangeAspect="1"/>
          </p:cNvPicPr>
          <p:nvPr/>
        </p:nvPicPr>
        <p:blipFill>
          <a:blip r:embed="rId1"/>
          <a:stretch>
            <a:fillRect/>
          </a:stretch>
        </p:blipFill>
        <p:spPr>
          <a:xfrm>
            <a:off x="25400" y="-106362"/>
            <a:ext cx="9121775" cy="6967537"/>
          </a:xfrm>
          <a:prstGeom prst="rect">
            <a:avLst/>
          </a:prstGeom>
          <a:noFill/>
          <a:ln w="9525">
            <a:noFill/>
          </a:ln>
        </p:spPr>
      </p:pic>
    </p:spTree>
  </p:cSld>
  <p:clrMapOvr>
    <a:masterClrMapping/>
  </p:clrMapOvr>
  <p:transition>
    <p:split orient="vert"/>
    <p:sndAc>
      <p:stSnd>
        <p:snd r:embed="rId2" name="type.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1442" name="文本框 1"/>
          <p:cNvSpPr txBox="1"/>
          <p:nvPr/>
        </p:nvSpPr>
        <p:spPr>
          <a:xfrm>
            <a:off x="223838" y="311150"/>
            <a:ext cx="8605837" cy="5943600"/>
          </a:xfrm>
          <a:prstGeom prst="rect">
            <a:avLst/>
          </a:prstGeom>
          <a:noFill/>
          <a:ln w="9525">
            <a:noFill/>
          </a:ln>
        </p:spPr>
        <p:txBody>
          <a:bodyPr anchor="t" anchorCtr="0">
            <a:spAutoFit/>
          </a:bodyPr>
          <a:p>
            <a:pPr>
              <a:spcBef>
                <a:spcPct val="50000"/>
              </a:spcBef>
            </a:pPr>
            <a:r>
              <a:rPr lang="en-US" altLang="zh-CN" sz="32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五、毒物在体内的过程</a:t>
            </a:r>
            <a:endParaRPr lang="zh-CN" altLang="en-US" sz="32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2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      </a:t>
            </a:r>
            <a:r>
              <a:rPr lang="en-US" altLang="zh-CN" sz="32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1</a:t>
            </a:r>
            <a:r>
              <a:rPr lang="zh-CN" altLang="en-US" sz="32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a:t>
            </a:r>
            <a:r>
              <a:rPr lang="zh-CN" altLang="en-US" sz="3200" b="1" dirty="0">
                <a:solidFill>
                  <a:srgbClr val="FF0000"/>
                </a:solidFill>
                <a:latin typeface="Times New Roman" panose="02020603050405020304" pitchFamily="18" charset="0"/>
                <a:ea typeface="隶书" panose="02010509060101010101" pitchFamily="49" charset="-122"/>
                <a:sym typeface="宋体" panose="02010600030101010101" pitchFamily="2" charset="-122"/>
              </a:rPr>
              <a:t>毒物的分布</a:t>
            </a:r>
            <a:endParaRPr lang="zh-CN" altLang="en-US" sz="32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sym typeface="宋体" panose="02010600030101010101" pitchFamily="2" charset="-122"/>
              </a:rPr>
              <a:t>      毒物被吸收后，随血液循环（部分随淋巴液）分布全身。当体内毒物达到一定浓度时，就发生中毒。</a:t>
            </a:r>
            <a:endParaRPr lang="zh-CN" altLang="en-US" sz="3200" b="1" dirty="0">
              <a:latin typeface="Times New Roman" panose="02020603050405020304" pitchFamily="18" charset="0"/>
              <a:ea typeface="宋体" panose="02010600030101010101" pitchFamily="2" charset="-122"/>
              <a:sym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sym typeface="宋体" panose="02010600030101010101" pitchFamily="2" charset="-122"/>
              </a:rPr>
              <a:t>毒物在体内各部位的分布并不均匀，同一毒物在不同组织和器官中的分布也不相同，有些毒物相对集中在某些组织或器官中，如铅、氟主要集中在骨质中，苯多分布在骨髓及类脂质中。</a:t>
            </a:r>
            <a:endParaRPr lang="zh-CN" altLang="en-US" sz="3200" b="1" dirty="0">
              <a:latin typeface="Times New Roman" panose="02020603050405020304" pitchFamily="18" charset="0"/>
              <a:ea typeface="宋体" panose="02010600030101010101" pitchFamily="2" charset="-122"/>
            </a:endParaRPr>
          </a:p>
          <a:p>
            <a:pPr>
              <a:spcBef>
                <a:spcPct val="50000"/>
              </a:spcBef>
            </a:pP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2" name="type.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文本框 172033"/>
          <p:cNvSpPr txBox="1"/>
          <p:nvPr/>
        </p:nvSpPr>
        <p:spPr>
          <a:xfrm>
            <a:off x="250825" y="373063"/>
            <a:ext cx="8588375" cy="4846637"/>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en-US" altLang="zh-CN" sz="3200" b="1" dirty="0">
                <a:solidFill>
                  <a:srgbClr val="FF0000"/>
                </a:solidFill>
                <a:latin typeface="Times New Roman" panose="02020603050405020304" pitchFamily="18" charset="0"/>
                <a:ea typeface="宋体" panose="02010600030101010101" pitchFamily="2" charset="-122"/>
              </a:rPr>
              <a:t>2</a:t>
            </a:r>
            <a:r>
              <a:rPr lang="zh-CN" altLang="en-US" sz="3200" b="1" dirty="0">
                <a:solidFill>
                  <a:srgbClr val="FF0000"/>
                </a:solidFill>
                <a:latin typeface="Times New Roman" panose="02020603050405020304" pitchFamily="18" charset="0"/>
                <a:ea typeface="宋体" panose="02010600030101010101" pitchFamily="2" charset="-122"/>
              </a:rPr>
              <a:t>、</a:t>
            </a:r>
            <a:r>
              <a:rPr lang="zh-CN" altLang="en-US" sz="3200" b="1" dirty="0">
                <a:solidFill>
                  <a:srgbClr val="FF0000"/>
                </a:solidFill>
                <a:latin typeface="Times New Roman" panose="02020603050405020304" pitchFamily="18" charset="0"/>
                <a:ea typeface="隶书" panose="02010509060101010101" pitchFamily="49" charset="-122"/>
              </a:rPr>
              <a:t>生物转化</a:t>
            </a:r>
            <a:endParaRPr lang="zh-CN" altLang="en-US" sz="32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毒物吸收后受到体内生化过程的作用，其化学结构发生一定改变，这个过程称为生物转化，其结果可使毒性降低（解毒作用）或增加毒性（增毒作用）。</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en-US" altLang="zh-CN" sz="3200" dirty="0">
                <a:latin typeface="Times New Roman" panose="02020603050405020304" pitchFamily="18" charset="0"/>
                <a:ea typeface="宋体" panose="02010600030101010101" pitchFamily="2" charset="-122"/>
                <a:sym typeface="宋体" panose="02010600030101010101" pitchFamily="2" charset="-122"/>
              </a:rPr>
              <a:t> </a:t>
            </a:r>
            <a:r>
              <a:rPr lang="zh-CN" altLang="en-US" sz="3200" b="1" dirty="0">
                <a:latin typeface="Times New Roman" panose="02020603050405020304" pitchFamily="18" charset="0"/>
                <a:ea typeface="宋体" panose="02010600030101010101" pitchFamily="2" charset="-122"/>
                <a:sym typeface="宋体" panose="02010600030101010101" pitchFamily="2" charset="-122"/>
              </a:rPr>
              <a:t>毒物的生物转化可归结为氧化、还原、水解、结合等。经转化形成的毒物代谢产物排出体外。</a:t>
            </a:r>
            <a:endParaRPr lang="zh-CN" altLang="en-US" sz="3200" b="1" dirty="0">
              <a:latin typeface="Times New Roman" panose="02020603050405020304" pitchFamily="18" charset="0"/>
              <a:ea typeface="宋体" panose="02010600030101010101" pitchFamily="2" charset="-122"/>
            </a:endParaRPr>
          </a:p>
          <a:p>
            <a:pPr>
              <a:spcBef>
                <a:spcPct val="50000"/>
              </a:spcBef>
            </a:pPr>
            <a:endParaRPr lang="zh-CN" altLang="en-US" sz="3200" b="1" dirty="0">
              <a:latin typeface="Times New Roman" panose="02020603050405020304" pitchFamily="18" charset="0"/>
              <a:ea typeface="宋体" panose="02010600030101010101" pitchFamily="2" charset="-122"/>
            </a:endParaRPr>
          </a:p>
        </p:txBody>
      </p:sp>
      <p:sp>
        <p:nvSpPr>
          <p:cNvPr id="6246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文本框 173057"/>
          <p:cNvSpPr txBox="1"/>
          <p:nvPr/>
        </p:nvSpPr>
        <p:spPr>
          <a:xfrm>
            <a:off x="381000" y="449263"/>
            <a:ext cx="8305800" cy="4054475"/>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zh-CN" altLang="en-US" sz="3600" b="1" dirty="0">
                <a:latin typeface="Times New Roman" panose="02020603050405020304" pitchFamily="18" charset="0"/>
                <a:ea typeface="宋体" panose="02010600030101010101" pitchFamily="2" charset="-122"/>
              </a:rPr>
              <a:t>    </a:t>
            </a:r>
            <a:r>
              <a:rPr lang="en-US" altLang="zh-CN" sz="3200" b="1" dirty="0">
                <a:solidFill>
                  <a:srgbClr val="FF0000"/>
                </a:solidFill>
                <a:latin typeface="Times New Roman" panose="02020603050405020304" pitchFamily="18" charset="0"/>
                <a:ea typeface="宋体" panose="02010600030101010101" pitchFamily="2" charset="-122"/>
              </a:rPr>
              <a:t>3</a:t>
            </a:r>
            <a:r>
              <a:rPr lang="zh-CN" altLang="en-US" sz="3200" b="1" dirty="0">
                <a:solidFill>
                  <a:srgbClr val="FF0000"/>
                </a:solidFill>
                <a:latin typeface="Times New Roman" panose="02020603050405020304" pitchFamily="18" charset="0"/>
                <a:ea typeface="宋体" panose="02010600030101010101" pitchFamily="2" charset="-122"/>
              </a:rPr>
              <a:t>、排除</a:t>
            </a:r>
            <a:endParaRPr lang="zh-CN" altLang="en-US" sz="32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zh-CN" altLang="en-US" sz="4000" b="1" dirty="0">
                <a:latin typeface="Times New Roman" panose="02020603050405020304" pitchFamily="18" charset="0"/>
                <a:ea typeface="宋体" panose="02010600030101010101" pitchFamily="2" charset="-122"/>
              </a:rPr>
              <a:t>毒物代谢产物可经肾、呼吸道、消化道等途径排除，其中经肾随尿液排除是最主要途径，常用测量尿中的毒物含量来监测和诊断毒物吸收和中毒的情况。</a:t>
            </a:r>
            <a:endParaRPr lang="zh-CN" altLang="en-US" sz="4000" b="1" dirty="0">
              <a:latin typeface="Times New Roman" panose="02020603050405020304" pitchFamily="18" charset="0"/>
              <a:ea typeface="宋体" panose="02010600030101010101" pitchFamily="2" charset="-122"/>
            </a:endParaRPr>
          </a:p>
        </p:txBody>
      </p:sp>
      <p:sp>
        <p:nvSpPr>
          <p:cNvPr id="63490"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文本框 174081"/>
          <p:cNvSpPr txBox="1"/>
          <p:nvPr/>
        </p:nvSpPr>
        <p:spPr>
          <a:xfrm>
            <a:off x="457200" y="381000"/>
            <a:ext cx="8382000" cy="5029200"/>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zh-CN" altLang="en-US" sz="3600" b="1" dirty="0">
                <a:solidFill>
                  <a:srgbClr val="FF0000"/>
                </a:solidFill>
                <a:latin typeface="Times New Roman" panose="02020603050405020304" pitchFamily="18" charset="0"/>
                <a:ea typeface="宋体" panose="02010600030101010101" pitchFamily="2" charset="-122"/>
              </a:rPr>
              <a:t>六、毒物对人体的危害</a:t>
            </a:r>
            <a:endParaRPr lang="zh-CN" altLang="en-US" sz="36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40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按照职业危害因素（毒物）作用的性质，对人体的危害可分为：刺激性、腐蚀性、窒息性、麻醉性、溶血性、致敏性、致癌性、致突变性、致畸性等。</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solidFill>
                  <a:srgbClr val="FF0000"/>
                </a:solidFill>
                <a:latin typeface="Times New Roman" panose="02020603050405020304" pitchFamily="18" charset="0"/>
                <a:ea typeface="宋体" panose="02010600030101010101" pitchFamily="2" charset="-122"/>
              </a:rPr>
              <a:t>1</a:t>
            </a:r>
            <a:r>
              <a:rPr lang="zh-CN" altLang="en-US" sz="3200" b="1" dirty="0">
                <a:solidFill>
                  <a:srgbClr val="FF0000"/>
                </a:solidFill>
                <a:latin typeface="Times New Roman" panose="02020603050405020304" pitchFamily="18" charset="0"/>
                <a:ea typeface="宋体" panose="02010600030101010101" pitchFamily="2" charset="-122"/>
              </a:rPr>
              <a:t>、刺激性</a:t>
            </a:r>
            <a:endParaRPr lang="zh-CN" altLang="en-US" sz="32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Times New Roman" panose="02020603050405020304" pitchFamily="18" charset="0"/>
              </a:rPr>
              <a:t>•</a:t>
            </a:r>
            <a:r>
              <a:rPr lang="en-US" altLang="zh-CN" sz="32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对皮肤的刺激：许多化学品能引起皮肤干燥、粗糙、疼痛，这种情况被称作皮炎。</a:t>
            </a:r>
            <a:endParaRPr lang="zh-CN" altLang="en-US" sz="3200" b="1" dirty="0">
              <a:latin typeface="Times New Roman" panose="02020603050405020304" pitchFamily="18" charset="0"/>
              <a:ea typeface="宋体" panose="02010600030101010101" pitchFamily="2" charset="-122"/>
            </a:endParaRPr>
          </a:p>
        </p:txBody>
      </p:sp>
      <p:sp>
        <p:nvSpPr>
          <p:cNvPr id="64514"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082">
                                            <p:txEl>
                                              <p:charRg st="0" end="18"/>
                                            </p:txEl>
                                          </p:spTgt>
                                        </p:tgtEl>
                                        <p:attrNameLst>
                                          <p:attrName>style.visibility</p:attrName>
                                        </p:attrNameLst>
                                      </p:cBhvr>
                                      <p:to>
                                        <p:strVal val="visible"/>
                                      </p:to>
                                    </p:set>
                                    <p:animEffect transition="in" filter="box(out)">
                                      <p:cBhvr>
                                        <p:cTn id="7" dur="500"/>
                                        <p:tgtEl>
                                          <p:spTgt spid="174082">
                                            <p:txEl>
                                              <p:charRg st="0" end="18"/>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4082">
                                            <p:txEl>
                                              <p:charRg st="18" end="91"/>
                                            </p:txEl>
                                          </p:spTgt>
                                        </p:tgtEl>
                                        <p:attrNameLst>
                                          <p:attrName>style.visibility</p:attrName>
                                        </p:attrNameLst>
                                      </p:cBhvr>
                                      <p:to>
                                        <p:strVal val="visible"/>
                                      </p:to>
                                    </p:set>
                                    <p:animEffect transition="in" filter="box(out)">
                                      <p:cBhvr>
                                        <p:cTn id="12" dur="500"/>
                                        <p:tgtEl>
                                          <p:spTgt spid="174082">
                                            <p:txEl>
                                              <p:charRg st="18" end="9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4082">
                                            <p:txEl>
                                              <p:charRg st="91" end="105"/>
                                            </p:txEl>
                                          </p:spTgt>
                                        </p:tgtEl>
                                        <p:attrNameLst>
                                          <p:attrName>style.visibility</p:attrName>
                                        </p:attrNameLst>
                                      </p:cBhvr>
                                      <p:to>
                                        <p:strVal val="visible"/>
                                      </p:to>
                                    </p:set>
                                    <p:animEffect transition="in" filter="box(out)">
                                      <p:cBhvr>
                                        <p:cTn id="17" dur="500"/>
                                        <p:tgtEl>
                                          <p:spTgt spid="174082">
                                            <p:txEl>
                                              <p:charRg st="91" end="105"/>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4082">
                                            <p:txEl>
                                              <p:charRg st="105" end="151"/>
                                            </p:txEl>
                                          </p:spTgt>
                                        </p:tgtEl>
                                        <p:attrNameLst>
                                          <p:attrName>style.visibility</p:attrName>
                                        </p:attrNameLst>
                                      </p:cBhvr>
                                      <p:to>
                                        <p:strVal val="visible"/>
                                      </p:to>
                                    </p:set>
                                    <p:animEffect transition="in" filter="box(out)">
                                      <p:cBhvr>
                                        <p:cTn id="22" dur="500"/>
                                        <p:tgtEl>
                                          <p:spTgt spid="174082">
                                            <p:txEl>
                                              <p:charRg st="105" end="15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1"/>
          <p:cNvPicPr>
            <a:picLocks noChangeAspect="1"/>
          </p:cNvPicPr>
          <p:nvPr/>
        </p:nvPicPr>
        <p:blipFill>
          <a:blip r:embed="rId1"/>
          <a:stretch>
            <a:fillRect/>
          </a:stretch>
        </p:blipFill>
        <p:spPr>
          <a:xfrm>
            <a:off x="-34925" y="-25400"/>
            <a:ext cx="9242425" cy="6862763"/>
          </a:xfrm>
          <a:prstGeom prst="rect">
            <a:avLst/>
          </a:prstGeom>
          <a:noFill/>
          <a:ln w="9525">
            <a:noFill/>
          </a:ln>
        </p:spPr>
      </p:pic>
      <p:sp>
        <p:nvSpPr>
          <p:cNvPr id="10242" name="文本框 1"/>
          <p:cNvSpPr txBox="1"/>
          <p:nvPr/>
        </p:nvSpPr>
        <p:spPr>
          <a:xfrm>
            <a:off x="4365625" y="3246438"/>
            <a:ext cx="311150" cy="365125"/>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Tree>
  </p:cSld>
  <p:clrMapOvr>
    <a:masterClrMapping/>
  </p:clrMapOvr>
  <p:transition>
    <p:split orient="vert"/>
    <p:sndAc>
      <p:stSnd>
        <p:snd r:embed="rId2" name="type.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文本框 175105"/>
          <p:cNvSpPr txBox="1"/>
          <p:nvPr/>
        </p:nvSpPr>
        <p:spPr>
          <a:xfrm>
            <a:off x="304800" y="381000"/>
            <a:ext cx="8382000" cy="3230563"/>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600" b="1" dirty="0">
                <a:solidFill>
                  <a:srgbClr val="FF0000"/>
                </a:solidFill>
                <a:latin typeface="Times New Roman" panose="02020603050405020304" pitchFamily="18" charset="0"/>
                <a:ea typeface="宋体" panose="02010600030101010101" pitchFamily="2" charset="-122"/>
              </a:rPr>
              <a:t>2</a:t>
            </a:r>
            <a:r>
              <a:rPr lang="zh-CN" altLang="en-US" sz="3600" b="1" dirty="0">
                <a:solidFill>
                  <a:srgbClr val="FF0000"/>
                </a:solidFill>
                <a:latin typeface="Times New Roman" panose="02020603050405020304" pitchFamily="18" charset="0"/>
                <a:ea typeface="宋体" panose="02010600030101010101" pitchFamily="2" charset="-122"/>
              </a:rPr>
              <a:t>、过敏</a:t>
            </a:r>
            <a:endParaRPr lang="zh-CN" altLang="en-US" sz="36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皮肤接触环氧树脂等化学品会产生过敏性皮炎（皮疹或水泡）。呼吸系统接触甲苯、福尔马林等化学品会引起职业性哮喘</a:t>
            </a:r>
            <a:endParaRPr lang="zh-CN" altLang="en-US" sz="3200" b="1" dirty="0">
              <a:latin typeface="Times New Roman" panose="02020603050405020304" pitchFamily="18" charset="0"/>
              <a:ea typeface="宋体" panose="02010600030101010101" pitchFamily="2" charset="-122"/>
            </a:endParaRPr>
          </a:p>
        </p:txBody>
      </p:sp>
      <p:sp>
        <p:nvSpPr>
          <p:cNvPr id="65538"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文本框 176129"/>
          <p:cNvSpPr txBox="1"/>
          <p:nvPr/>
        </p:nvSpPr>
        <p:spPr>
          <a:xfrm>
            <a:off x="228600" y="304800"/>
            <a:ext cx="8604250" cy="6156325"/>
          </a:xfrm>
          <a:prstGeom prst="rect">
            <a:avLst/>
          </a:prstGeom>
          <a:noFill/>
          <a:ln w="9525">
            <a:noFill/>
          </a:ln>
        </p:spPr>
        <p:txBody>
          <a:bodyPr anchor="t" anchorCtr="0">
            <a:spAutoFit/>
          </a:bodyPr>
          <a:p>
            <a:pPr>
              <a:spcBef>
                <a:spcPct val="50000"/>
              </a:spcBef>
            </a:pPr>
            <a:r>
              <a:rPr lang="en-US" altLang="zh-CN" sz="4000" dirty="0">
                <a:solidFill>
                  <a:srgbClr val="FF0000"/>
                </a:solidFill>
                <a:latin typeface="Times New Roman" panose="02020603050405020304" pitchFamily="18" charset="0"/>
                <a:ea typeface="宋体" panose="02010600030101010101" pitchFamily="2" charset="-122"/>
              </a:rPr>
              <a:t>       </a:t>
            </a:r>
            <a:r>
              <a:rPr lang="en-US" altLang="zh-CN" sz="3600" b="1" dirty="0">
                <a:solidFill>
                  <a:srgbClr val="FF0000"/>
                </a:solidFill>
                <a:latin typeface="Times New Roman" panose="02020603050405020304" pitchFamily="18" charset="0"/>
                <a:ea typeface="宋体" panose="02010600030101010101" pitchFamily="2" charset="-122"/>
              </a:rPr>
              <a:t>3</a:t>
            </a:r>
            <a:r>
              <a:rPr lang="zh-CN" altLang="en-US" sz="3600" b="1" dirty="0">
                <a:solidFill>
                  <a:srgbClr val="FF0000"/>
                </a:solidFill>
                <a:latin typeface="Times New Roman" panose="02020603050405020304" pitchFamily="18" charset="0"/>
                <a:ea typeface="宋体" panose="02010600030101010101" pitchFamily="2" charset="-122"/>
              </a:rPr>
              <a:t>、窒息（缺氧）</a:t>
            </a:r>
            <a:endParaRPr lang="zh-CN" altLang="en-US" sz="36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600" b="1" dirty="0">
                <a:latin typeface="Times New Roman" panose="02020603050405020304" pitchFamily="18" charset="0"/>
                <a:ea typeface="宋体" panose="02010600030101010101" pitchFamily="2" charset="-122"/>
              </a:rPr>
              <a:t>       </a:t>
            </a:r>
            <a:r>
              <a:rPr lang="zh-CN" altLang="en-US" sz="3200" b="1" dirty="0">
                <a:solidFill>
                  <a:srgbClr val="FF0000"/>
                </a:solidFill>
                <a:latin typeface="Times New Roman" panose="02020603050405020304" pitchFamily="18" charset="0"/>
                <a:ea typeface="宋体" panose="02010600030101010101" pitchFamily="2" charset="-122"/>
              </a:rPr>
              <a:t>单纯窒息：</a:t>
            </a:r>
            <a:r>
              <a:rPr lang="zh-CN" altLang="en-US" sz="3200" b="1" dirty="0">
                <a:latin typeface="Times New Roman" panose="02020603050405020304" pitchFamily="18" charset="0"/>
                <a:ea typeface="宋体" panose="02010600030101010101" pitchFamily="2" charset="-122"/>
              </a:rPr>
              <a:t>环境中的氧气被惰性气体（</a:t>
            </a:r>
            <a:r>
              <a:rPr lang="en-US" altLang="zh-CN" sz="3200" b="1" dirty="0">
                <a:latin typeface="Times New Roman" panose="02020603050405020304" pitchFamily="18" charset="0"/>
                <a:ea typeface="宋体" panose="02010600030101010101" pitchFamily="2" charset="-122"/>
              </a:rPr>
              <a:t>N</a:t>
            </a:r>
            <a:r>
              <a:rPr lang="en-US" altLang="zh-CN" sz="3200" b="1" baseline="-25000" dirty="0">
                <a:latin typeface="Times New Roman" panose="02020603050405020304" pitchFamily="18" charset="0"/>
                <a:ea typeface="宋体" panose="02010600030101010101" pitchFamily="2" charset="-122"/>
              </a:rPr>
              <a:t>2</a:t>
            </a:r>
            <a:r>
              <a:rPr lang="zh-CN" altLang="en-US" sz="3200" b="1" dirty="0">
                <a:latin typeface="Times New Roman" panose="02020603050405020304" pitchFamily="18" charset="0"/>
                <a:ea typeface="宋体" panose="02010600030101010101" pitchFamily="2" charset="-122"/>
              </a:rPr>
              <a:t>、</a:t>
            </a:r>
            <a:r>
              <a:rPr lang="en-US" altLang="zh-CN" sz="3200" b="1" dirty="0">
                <a:latin typeface="Times New Roman" panose="02020603050405020304" pitchFamily="18" charset="0"/>
                <a:ea typeface="宋体" panose="02010600030101010101" pitchFamily="2" charset="-122"/>
              </a:rPr>
              <a:t>CO</a:t>
            </a:r>
            <a:r>
              <a:rPr lang="en-US" altLang="zh-CN" sz="3200" b="1" baseline="-25000" dirty="0">
                <a:latin typeface="Times New Roman" panose="02020603050405020304" pitchFamily="18" charset="0"/>
                <a:ea typeface="宋体" panose="02010600030101010101" pitchFamily="2" charset="-122"/>
              </a:rPr>
              <a:t>2</a:t>
            </a:r>
            <a:r>
              <a:rPr lang="zh-CN" altLang="en-US" sz="3200" b="1" dirty="0">
                <a:latin typeface="Times New Roman" panose="02020603050405020304" pitchFamily="18" charset="0"/>
                <a:ea typeface="宋体" panose="02010600030101010101" pitchFamily="2" charset="-122"/>
              </a:rPr>
              <a:t>等）所冲淡，当氧的浓度降到</a:t>
            </a:r>
            <a:r>
              <a:rPr lang="en-US" altLang="zh-CN" sz="3200" b="1" dirty="0">
                <a:latin typeface="Times New Roman" panose="02020603050405020304" pitchFamily="18" charset="0"/>
                <a:ea typeface="宋体" panose="02010600030101010101" pitchFamily="2" charset="-122"/>
              </a:rPr>
              <a:t>17</a:t>
            </a:r>
            <a:r>
              <a:rPr lang="zh-CN" altLang="en-US" sz="3200" b="1" dirty="0">
                <a:latin typeface="Times New Roman" panose="02020603050405020304" pitchFamily="18" charset="0"/>
                <a:ea typeface="宋体" panose="02010600030101010101" pitchFamily="2" charset="-122"/>
              </a:rPr>
              <a:t>％以下，机体会出现缺氧，引起头晕、恶心，严重者会死亡。</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zh-CN" altLang="en-US" sz="3200" b="1" dirty="0">
                <a:solidFill>
                  <a:srgbClr val="FF0000"/>
                </a:solidFill>
                <a:latin typeface="Times New Roman" panose="02020603050405020304" pitchFamily="18" charset="0"/>
                <a:ea typeface="宋体" panose="02010600030101010101" pitchFamily="2" charset="-122"/>
              </a:rPr>
              <a:t>化学窒息：</a:t>
            </a:r>
            <a:r>
              <a:rPr lang="zh-CN" altLang="en-US" sz="3200" b="1" dirty="0">
                <a:latin typeface="Times New Roman" panose="02020603050405020304" pitchFamily="18" charset="0"/>
                <a:ea typeface="宋体" panose="02010600030101010101" pitchFamily="2" charset="-122"/>
              </a:rPr>
              <a:t>化学品能与血红蛋白结合造成机体缺氧。</a:t>
            </a:r>
            <a:r>
              <a:rPr lang="en-US" altLang="zh-CN" sz="3200" b="1" dirty="0">
                <a:latin typeface="Times New Roman" panose="02020603050405020304" pitchFamily="18" charset="0"/>
                <a:ea typeface="宋体" panose="02010600030101010101" pitchFamily="2" charset="-122"/>
              </a:rPr>
              <a:t>O</a:t>
            </a:r>
            <a:r>
              <a:rPr lang="en-US" altLang="zh-CN" sz="3200" b="1" baseline="-25000" dirty="0">
                <a:latin typeface="Times New Roman" panose="02020603050405020304" pitchFamily="18" charset="0"/>
                <a:ea typeface="宋体" panose="02010600030101010101" pitchFamily="2" charset="-122"/>
              </a:rPr>
              <a:t>2</a:t>
            </a:r>
            <a:r>
              <a:rPr lang="en-US" altLang="zh-CN" sz="3200" b="1" dirty="0">
                <a:latin typeface="Times New Roman" panose="02020603050405020304" pitchFamily="18" charset="0"/>
                <a:ea typeface="宋体" panose="02010600030101010101" pitchFamily="2" charset="-122"/>
              </a:rPr>
              <a:t>+hb   hnO</a:t>
            </a:r>
            <a:r>
              <a:rPr lang="en-US" altLang="zh-CN" sz="3200" b="1" baseline="-25000" dirty="0">
                <a:latin typeface="Times New Roman" panose="02020603050405020304" pitchFamily="18" charset="0"/>
                <a:ea typeface="宋体" panose="02010600030101010101" pitchFamily="2" charset="-122"/>
              </a:rPr>
              <a:t>2     </a:t>
            </a:r>
            <a:r>
              <a:rPr lang="en-US" altLang="zh-CN" sz="3200" b="1" dirty="0">
                <a:latin typeface="Times New Roman" panose="02020603050405020304" pitchFamily="18" charset="0"/>
                <a:ea typeface="宋体" panose="02010600030101010101" pitchFamily="2" charset="-122"/>
              </a:rPr>
              <a:t>CO</a:t>
            </a:r>
            <a:r>
              <a:rPr lang="zh-CN" altLang="en-US" sz="3200" b="1" dirty="0">
                <a:latin typeface="Times New Roman" panose="02020603050405020304" pitchFamily="18" charset="0"/>
                <a:ea typeface="宋体" panose="02010600030101010101" pitchFamily="2" charset="-122"/>
              </a:rPr>
              <a:t>＋</a:t>
            </a:r>
            <a:r>
              <a:rPr lang="en-US" altLang="zh-CN" sz="3200" b="1" dirty="0">
                <a:latin typeface="Times New Roman" panose="02020603050405020304" pitchFamily="18" charset="0"/>
                <a:ea typeface="宋体" panose="02010600030101010101" pitchFamily="2" charset="-122"/>
              </a:rPr>
              <a:t>hb    hbCO</a:t>
            </a:r>
            <a:r>
              <a:rPr lang="zh-CN" altLang="en-US" sz="3200" b="1" dirty="0">
                <a:latin typeface="Times New Roman" panose="02020603050405020304" pitchFamily="18" charset="0"/>
                <a:ea typeface="宋体" panose="02010600030101010101" pitchFamily="2" charset="-122"/>
              </a:rPr>
              <a:t>。</a:t>
            </a:r>
            <a:r>
              <a:rPr lang="en-US" altLang="zh-CN" sz="3200" b="1" dirty="0">
                <a:latin typeface="Times New Roman" panose="02020603050405020304" pitchFamily="18" charset="0"/>
                <a:ea typeface="宋体" panose="02010600030101010101" pitchFamily="2" charset="-122"/>
              </a:rPr>
              <a:t>CO</a:t>
            </a:r>
            <a:r>
              <a:rPr lang="zh-CN" altLang="en-US" sz="3200" b="1" dirty="0">
                <a:latin typeface="Times New Roman" panose="02020603050405020304" pitchFamily="18" charset="0"/>
                <a:ea typeface="宋体" panose="02010600030101010101" pitchFamily="2" charset="-122"/>
              </a:rPr>
              <a:t>与血红蛋白的结合力要大于氧与血红蛋白的结合力</a:t>
            </a:r>
            <a:r>
              <a:rPr lang="en-US" altLang="zh-CN" sz="3200" b="1" dirty="0">
                <a:latin typeface="Times New Roman" panose="02020603050405020304" pitchFamily="18" charset="0"/>
                <a:ea typeface="宋体" panose="02010600030101010101" pitchFamily="2" charset="-122"/>
              </a:rPr>
              <a:t>300</a:t>
            </a:r>
            <a:r>
              <a:rPr lang="zh-CN" altLang="en-US" sz="3200" b="1" dirty="0">
                <a:latin typeface="Times New Roman" panose="02020603050405020304" pitchFamily="18" charset="0"/>
                <a:ea typeface="宋体" panose="02010600030101010101" pitchFamily="2" charset="-122"/>
              </a:rPr>
              <a:t>倍以上，</a:t>
            </a:r>
            <a:r>
              <a:rPr lang="en-US" altLang="zh-CN" sz="3200" b="1" dirty="0">
                <a:latin typeface="Times New Roman" panose="02020603050405020304" pitchFamily="18" charset="0"/>
                <a:ea typeface="宋体" panose="02010600030101010101" pitchFamily="2" charset="-122"/>
              </a:rPr>
              <a:t>CO</a:t>
            </a:r>
            <a:r>
              <a:rPr lang="zh-CN" altLang="en-US" sz="3200" b="1" dirty="0">
                <a:latin typeface="Times New Roman" panose="02020603050405020304" pitchFamily="18" charset="0"/>
                <a:ea typeface="宋体" panose="02010600030101010101" pitchFamily="2" charset="-122"/>
              </a:rPr>
              <a:t>含量达</a:t>
            </a:r>
            <a:r>
              <a:rPr lang="en-US" altLang="zh-CN" sz="3200" b="1" dirty="0">
                <a:latin typeface="Times New Roman" panose="02020603050405020304" pitchFamily="18" charset="0"/>
                <a:ea typeface="宋体" panose="02010600030101010101" pitchFamily="2" charset="-122"/>
              </a:rPr>
              <a:t>0.1</a:t>
            </a:r>
            <a:r>
              <a:rPr lang="zh-CN" altLang="en-US" sz="3200" b="1" dirty="0">
                <a:latin typeface="Times New Roman" panose="02020603050405020304" pitchFamily="18" charset="0"/>
                <a:ea typeface="宋体" panose="02010600030101010101" pitchFamily="2" charset="-122"/>
              </a:rPr>
              <a:t>％时就会造成严重缺氧。还有氰化氢、硫化氢等毒物都会引起化学窒息。</a:t>
            </a:r>
            <a:endParaRPr lang="zh-CN" altLang="en-US" sz="3200" b="1" dirty="0">
              <a:latin typeface="Times New Roman" panose="02020603050405020304" pitchFamily="18" charset="0"/>
              <a:ea typeface="宋体" panose="02010600030101010101" pitchFamily="2" charset="-122"/>
            </a:endParaRPr>
          </a:p>
        </p:txBody>
      </p:sp>
      <p:sp>
        <p:nvSpPr>
          <p:cNvPr id="66562" name="直接连接符 176130"/>
          <p:cNvSpPr/>
          <p:nvPr/>
        </p:nvSpPr>
        <p:spPr>
          <a:xfrm>
            <a:off x="3581400" y="4191000"/>
            <a:ext cx="228600" cy="0"/>
          </a:xfrm>
          <a:prstGeom prst="line">
            <a:avLst/>
          </a:prstGeom>
          <a:ln w="9525"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6563" name="直接连接符 176131"/>
          <p:cNvSpPr/>
          <p:nvPr/>
        </p:nvSpPr>
        <p:spPr>
          <a:xfrm flipH="1">
            <a:off x="3505200" y="4267200"/>
            <a:ext cx="304800" cy="0"/>
          </a:xfrm>
          <a:prstGeom prst="line">
            <a:avLst/>
          </a:prstGeom>
          <a:ln w="9525"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6564" name="直接连接符 176132"/>
          <p:cNvSpPr/>
          <p:nvPr/>
        </p:nvSpPr>
        <p:spPr>
          <a:xfrm>
            <a:off x="6553200" y="4267200"/>
            <a:ext cx="304800" cy="0"/>
          </a:xfrm>
          <a:prstGeom prst="line">
            <a:avLst/>
          </a:prstGeom>
          <a:ln w="9525"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6565"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文本框 178177"/>
          <p:cNvSpPr txBox="1"/>
          <p:nvPr/>
        </p:nvSpPr>
        <p:spPr>
          <a:xfrm>
            <a:off x="250825" y="304800"/>
            <a:ext cx="8664575" cy="6065838"/>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en-US" altLang="zh-CN" sz="3200" b="1" dirty="0">
                <a:solidFill>
                  <a:srgbClr val="FF0000"/>
                </a:solidFill>
                <a:latin typeface="Times New Roman" panose="02020603050405020304" pitchFamily="18" charset="0"/>
                <a:ea typeface="宋体" panose="02010600030101010101" pitchFamily="2" charset="-122"/>
              </a:rPr>
              <a:t>4</a:t>
            </a:r>
            <a:r>
              <a:rPr lang="zh-CN" altLang="en-US" sz="3200" b="1" dirty="0">
                <a:solidFill>
                  <a:srgbClr val="FF0000"/>
                </a:solidFill>
                <a:latin typeface="Times New Roman" panose="02020603050405020304" pitchFamily="18" charset="0"/>
                <a:ea typeface="宋体" panose="02010600030101010101" pitchFamily="2" charset="-122"/>
              </a:rPr>
              <a:t>、昏迷和麻醉</a:t>
            </a:r>
            <a:endParaRPr lang="zh-CN" altLang="en-US" sz="32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乙醇、乙醚、烃类会导致中枢神经抑制，出现昏迷和麻醉现象，严重者会死亡。</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solidFill>
                  <a:srgbClr val="FF0000"/>
                </a:solidFill>
                <a:latin typeface="Times New Roman" panose="02020603050405020304" pitchFamily="18" charset="0"/>
                <a:ea typeface="宋体" panose="02010600030101010101" pitchFamily="2" charset="-122"/>
              </a:rPr>
              <a:t>5</a:t>
            </a:r>
            <a:r>
              <a:rPr lang="zh-CN" altLang="en-US" sz="3200" b="1" dirty="0">
                <a:solidFill>
                  <a:srgbClr val="FF0000"/>
                </a:solidFill>
                <a:latin typeface="Times New Roman" panose="02020603050405020304" pitchFamily="18" charset="0"/>
                <a:ea typeface="宋体" panose="02010600030101010101" pitchFamily="2" charset="-122"/>
              </a:rPr>
              <a:t>、全身中毒</a:t>
            </a:r>
            <a:endParaRPr lang="zh-CN" altLang="en-US" sz="32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有些化学品会引起一个或多个系统中毒并扩展到全身。</a:t>
            </a:r>
            <a:endParaRPr lang="zh-CN" altLang="en-US" sz="3200" b="1" dirty="0">
              <a:latin typeface="Times New Roman" panose="02020603050405020304" pitchFamily="18" charset="0"/>
              <a:ea typeface="宋体" panose="02010600030101010101" pitchFamily="2" charset="-122"/>
            </a:endParaRPr>
          </a:p>
          <a:p>
            <a:pPr eaLnBrk="0" hangingPunct="0"/>
            <a:r>
              <a:rPr lang="zh-CN" altLang="en-US" sz="3200" b="1" dirty="0">
                <a:solidFill>
                  <a:srgbClr val="FF0000"/>
                </a:solidFill>
                <a:latin typeface="Times New Roman" panose="02020603050405020304" pitchFamily="18" charset="0"/>
                <a:ea typeface="宋体" panose="02010600030101010101" pitchFamily="2" charset="-122"/>
              </a:rPr>
              <a:t>       </a:t>
            </a:r>
            <a:r>
              <a:rPr lang="en-US" altLang="zh-CN" sz="3200" b="1" dirty="0">
                <a:solidFill>
                  <a:srgbClr val="FF0000"/>
                </a:solidFill>
                <a:latin typeface="Arial" panose="020B0604020202020204" pitchFamily="34" charset="0"/>
                <a:ea typeface="宋体" panose="02010600030101010101" pitchFamily="2" charset="-122"/>
              </a:rPr>
              <a:t>6</a:t>
            </a:r>
            <a:r>
              <a:rPr lang="zh-CN" altLang="en-US" sz="3200" b="1" dirty="0">
                <a:solidFill>
                  <a:srgbClr val="FF0000"/>
                </a:solidFill>
                <a:latin typeface="Arial" panose="020B0604020202020204" pitchFamily="34" charset="0"/>
                <a:ea typeface="宋体" panose="02010600030101010101" pitchFamily="2" charset="-122"/>
              </a:rPr>
              <a:t>、致畸</a:t>
            </a:r>
            <a:endParaRPr lang="zh-CN" altLang="en-US" sz="3200" b="1" dirty="0">
              <a:solidFill>
                <a:srgbClr val="FF0000"/>
              </a:solidFill>
              <a:latin typeface="Arial" panose="020B0604020202020204" pitchFamily="34" charset="0"/>
              <a:ea typeface="宋体" panose="02010600030101010101" pitchFamily="2" charset="-122"/>
            </a:endParaRPr>
          </a:p>
          <a:p>
            <a:pPr eaLnBrk="0" hangingPunct="0"/>
            <a:r>
              <a:rPr lang="zh-CN" altLang="en-US" sz="3200" b="1" dirty="0">
                <a:latin typeface="Arial" panose="020B0604020202020204" pitchFamily="34" charset="0"/>
                <a:ea typeface="宋体" panose="02010600030101010101" pitchFamily="2" charset="-122"/>
              </a:rPr>
              <a:t>      麻醉性气体、水银、有机溶剂等会对胎儿造成危害，导致胎儿畸形。　</a:t>
            </a:r>
            <a:endParaRPr lang="zh-CN" altLang="en-US" sz="3200" b="1" dirty="0">
              <a:latin typeface="Arial" panose="020B0604020202020204" pitchFamily="34" charset="0"/>
              <a:ea typeface="宋体" panose="02010600030101010101" pitchFamily="2" charset="-122"/>
            </a:endParaRPr>
          </a:p>
          <a:p>
            <a:pPr>
              <a:spcBef>
                <a:spcPct val="50000"/>
              </a:spcBef>
            </a:pPr>
            <a:endParaRPr lang="zh-CN" altLang="en-US" sz="3200" b="1" dirty="0">
              <a:latin typeface="Times New Roman" panose="02020603050405020304" pitchFamily="18" charset="0"/>
              <a:ea typeface="宋体" panose="02010600030101010101" pitchFamily="2" charset="-122"/>
            </a:endParaRPr>
          </a:p>
        </p:txBody>
      </p:sp>
      <p:sp>
        <p:nvSpPr>
          <p:cNvPr id="6758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文本框 179201"/>
          <p:cNvSpPr txBox="1"/>
          <p:nvPr/>
        </p:nvSpPr>
        <p:spPr>
          <a:xfrm>
            <a:off x="250825" y="381000"/>
            <a:ext cx="8512175" cy="4754563"/>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en-US" altLang="zh-CN" sz="3600" b="1" dirty="0">
                <a:solidFill>
                  <a:srgbClr val="FF0000"/>
                </a:solidFill>
                <a:latin typeface="Times New Roman" panose="02020603050405020304" pitchFamily="18" charset="0"/>
                <a:ea typeface="宋体" panose="02010600030101010101" pitchFamily="2" charset="-122"/>
              </a:rPr>
              <a:t>7</a:t>
            </a:r>
            <a:r>
              <a:rPr lang="zh-CN" altLang="en-US" sz="3600" b="1" dirty="0">
                <a:solidFill>
                  <a:srgbClr val="FF0000"/>
                </a:solidFill>
                <a:latin typeface="Times New Roman" panose="02020603050405020304" pitchFamily="18" charset="0"/>
                <a:ea typeface="宋体" panose="02010600030101010101" pitchFamily="2" charset="-122"/>
              </a:rPr>
              <a:t>、致癌</a:t>
            </a:r>
            <a:endParaRPr lang="zh-CN" altLang="en-US" sz="36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6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长期接触一定化学品会致癌，潜伏期一般为</a:t>
            </a:r>
            <a:r>
              <a:rPr lang="en-US" altLang="zh-CN" sz="3200" b="1" dirty="0">
                <a:latin typeface="Times New Roman" panose="02020603050405020304" pitchFamily="18" charset="0"/>
                <a:ea typeface="宋体" panose="02010600030101010101" pitchFamily="2" charset="-122"/>
              </a:rPr>
              <a:t>4</a:t>
            </a:r>
            <a:r>
              <a:rPr lang="zh-CN" altLang="en-US" sz="3200" b="1" dirty="0">
                <a:latin typeface="Times New Roman" panose="02020603050405020304" pitchFamily="18" charset="0"/>
                <a:ea typeface="宋体" panose="02010600030101010101" pitchFamily="2" charset="-122"/>
              </a:rPr>
              <a:t>～</a:t>
            </a:r>
            <a:r>
              <a:rPr lang="en-US" altLang="zh-CN" sz="3200" b="1" dirty="0">
                <a:latin typeface="Times New Roman" panose="02020603050405020304" pitchFamily="18" charset="0"/>
                <a:ea typeface="宋体" panose="02010600030101010101" pitchFamily="2" charset="-122"/>
              </a:rPr>
              <a:t>40</a:t>
            </a:r>
            <a:r>
              <a:rPr lang="zh-CN" altLang="en-US" sz="3200" b="1" dirty="0">
                <a:latin typeface="Times New Roman" panose="02020603050405020304" pitchFamily="18" charset="0"/>
                <a:ea typeface="宋体" panose="02010600030101010101" pitchFamily="2" charset="-122"/>
              </a:rPr>
              <a:t>年。如：砷、石棉、镍等会引起肺癌；苯可引起再生障碍性贫血；镍、木材、皮革粉会引起鼻腔癌；苯胺、皮革粉会引起膀胱癌。</a:t>
            </a:r>
            <a:endParaRPr lang="zh-CN" altLang="en-US" sz="3200" b="1" dirty="0">
              <a:latin typeface="Times New Roman" panose="02020603050405020304" pitchFamily="18" charset="0"/>
              <a:ea typeface="宋体" panose="02010600030101010101" pitchFamily="2" charset="-122"/>
            </a:endParaRPr>
          </a:p>
          <a:p>
            <a:pPr eaLnBrk="0" hangingPunct="0"/>
            <a:r>
              <a:rPr lang="zh-CN" altLang="en-US" sz="3600" b="1" dirty="0">
                <a:solidFill>
                  <a:srgbClr val="FF0000"/>
                </a:solidFill>
                <a:latin typeface="Times New Roman" panose="02020603050405020304" pitchFamily="18"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a:p>
            <a:pPr>
              <a:spcBef>
                <a:spcPct val="50000"/>
              </a:spcBef>
            </a:pPr>
            <a:endParaRPr lang="zh-CN" altLang="en-US" sz="3200" b="1" dirty="0">
              <a:latin typeface="Times New Roman" panose="02020603050405020304" pitchFamily="18" charset="0"/>
              <a:ea typeface="宋体" panose="02010600030101010101" pitchFamily="2" charset="-122"/>
            </a:endParaRPr>
          </a:p>
        </p:txBody>
      </p:sp>
      <p:sp>
        <p:nvSpPr>
          <p:cNvPr id="68610"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3" name="图片 1"/>
          <p:cNvPicPr>
            <a:picLocks noChangeAspect="1"/>
          </p:cNvPicPr>
          <p:nvPr/>
        </p:nvPicPr>
        <p:blipFill>
          <a:blip r:embed="rId1"/>
          <a:stretch>
            <a:fillRect/>
          </a:stretch>
        </p:blipFill>
        <p:spPr>
          <a:xfrm>
            <a:off x="-614362" y="9525"/>
            <a:ext cx="10372725" cy="6838950"/>
          </a:xfrm>
          <a:prstGeom prst="rect">
            <a:avLst/>
          </a:prstGeom>
          <a:noFill/>
          <a:ln w="9525">
            <a:noFill/>
          </a:ln>
        </p:spPr>
      </p:pic>
    </p:spTree>
  </p:cSld>
  <p:clrMapOvr>
    <a:masterClrMapping/>
  </p:clrMapOvr>
  <p:transition>
    <p:split orient="vert"/>
    <p:sndAc>
      <p:stSnd>
        <p:snd r:embed="rId2" name="type.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文本框 1"/>
          <p:cNvSpPr txBox="1"/>
          <p:nvPr/>
        </p:nvSpPr>
        <p:spPr>
          <a:xfrm>
            <a:off x="422275" y="533400"/>
            <a:ext cx="8434388" cy="2530475"/>
          </a:xfrm>
          <a:prstGeom prst="rect">
            <a:avLst/>
          </a:prstGeom>
          <a:noFill/>
          <a:ln w="9525">
            <a:noFill/>
          </a:ln>
        </p:spPr>
        <p:txBody>
          <a:bodyPr anchor="t" anchorCtr="0">
            <a:spAutoFit/>
          </a:bodyPr>
          <a:p>
            <a:pPr eaLnBrk="0" hangingPunct="0"/>
            <a:r>
              <a:rPr lang="zh-CN" altLang="en-US" b="1" dirty="0">
                <a:solidFill>
                  <a:srgbClr val="FF0000"/>
                </a:solidFill>
                <a:latin typeface="Times New Roman" panose="02020603050405020304" pitchFamily="18" charset="0"/>
                <a:ea typeface="宋体" panose="02010600030101010101" pitchFamily="2" charset="-122"/>
                <a:sym typeface="Arial" panose="020B0604020202020204" pitchFamily="34" charset="0"/>
              </a:rPr>
              <a:t> </a:t>
            </a:r>
            <a:endParaRPr lang="zh-CN" altLang="en-US" b="1" dirty="0">
              <a:solidFill>
                <a:srgbClr val="FF0000"/>
              </a:solidFill>
              <a:latin typeface="Times New Roman" panose="02020603050405020304" pitchFamily="18" charset="0"/>
              <a:ea typeface="宋体" panose="02010600030101010101" pitchFamily="2" charset="-122"/>
              <a:sym typeface="Arial" panose="020B0604020202020204" pitchFamily="34" charset="0"/>
            </a:endParaRPr>
          </a:p>
          <a:p>
            <a:pPr eaLnBrk="0" hangingPunct="0"/>
            <a:r>
              <a:rPr lang="en-US" altLang="zh-CN" sz="4400" b="1" dirty="0">
                <a:solidFill>
                  <a:srgbClr val="FF0000"/>
                </a:solidFill>
                <a:latin typeface="Arial" panose="020B0604020202020204" pitchFamily="34" charset="0"/>
                <a:ea typeface="宋体" panose="02010600030101010101" pitchFamily="2" charset="-122"/>
                <a:sym typeface="Arial" panose="020B0604020202020204" pitchFamily="34" charset="0"/>
              </a:rPr>
              <a:t>8</a:t>
            </a:r>
            <a:r>
              <a:rPr lang="zh-CN" altLang="en-US" sz="4400" b="1" dirty="0">
                <a:solidFill>
                  <a:srgbClr val="FF0000"/>
                </a:solidFill>
                <a:latin typeface="Arial" panose="020B0604020202020204" pitchFamily="34" charset="0"/>
                <a:ea typeface="宋体" panose="02010600030101010101" pitchFamily="2" charset="-122"/>
                <a:sym typeface="Arial" panose="020B0604020202020204" pitchFamily="34" charset="0"/>
              </a:rPr>
              <a:t>、致突变</a:t>
            </a:r>
            <a:endParaRPr lang="zh-CN" altLang="en-US" sz="4400" b="1" dirty="0">
              <a:solidFill>
                <a:srgbClr val="FF0000"/>
              </a:solidFill>
              <a:latin typeface="Arial" panose="020B0604020202020204" pitchFamily="34" charset="0"/>
              <a:ea typeface="宋体" panose="02010600030101010101" pitchFamily="2" charset="-122"/>
            </a:endParaRPr>
          </a:p>
          <a:p>
            <a:pPr eaLnBrk="0" hangingPunct="0"/>
            <a:r>
              <a:rPr lang="zh-CN" altLang="en-US" b="1" dirty="0">
                <a:latin typeface="Arial" panose="020B0604020202020204" pitchFamily="34" charset="0"/>
                <a:ea typeface="宋体" panose="02010600030101010101" pitchFamily="2" charset="-122"/>
                <a:sym typeface="Arial" panose="020B0604020202020204" pitchFamily="34" charset="0"/>
              </a:rPr>
              <a:t>　   </a:t>
            </a:r>
            <a:endParaRPr lang="zh-CN" altLang="en-US" b="1" dirty="0">
              <a:latin typeface="Arial" panose="020B0604020202020204" pitchFamily="34" charset="0"/>
              <a:ea typeface="宋体" panose="02010600030101010101" pitchFamily="2" charset="-122"/>
              <a:sym typeface="Arial" panose="020B0604020202020204" pitchFamily="34" charset="0"/>
            </a:endParaRPr>
          </a:p>
          <a:p>
            <a:pPr eaLnBrk="0" hangingPunct="0"/>
            <a:r>
              <a:rPr lang="zh-CN" altLang="en-US" b="1" dirty="0">
                <a:latin typeface="Arial" panose="020B0604020202020204" pitchFamily="34" charset="0"/>
                <a:ea typeface="宋体" panose="02010600030101010101" pitchFamily="2" charset="-122"/>
                <a:sym typeface="Arial" panose="020B0604020202020204" pitchFamily="34" charset="0"/>
              </a:rPr>
              <a:t>       </a:t>
            </a:r>
            <a:r>
              <a:rPr lang="zh-CN" altLang="en-US" sz="4000" b="1" dirty="0">
                <a:latin typeface="Arial" panose="020B0604020202020204" pitchFamily="34" charset="0"/>
                <a:ea typeface="宋体" panose="02010600030101010101" pitchFamily="2" charset="-122"/>
                <a:sym typeface="Arial" panose="020B0604020202020204" pitchFamily="34" charset="0"/>
              </a:rPr>
              <a:t>试验结果表明８０～８５％致癌化学物质对后代发育都有不同程度影响</a:t>
            </a:r>
            <a:endParaRPr lang="zh-CN" altLang="en-US" sz="40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transition>
    <p:split orient="vert"/>
    <p:sndAc>
      <p:stSnd>
        <p:snd r:embed="rId1" name="type.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矩形 139269"/>
          <p:cNvSpPr/>
          <p:nvPr/>
        </p:nvSpPr>
        <p:spPr>
          <a:xfrm>
            <a:off x="457200" y="533400"/>
            <a:ext cx="8093075" cy="579438"/>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endParaRPr lang="en-US" altLang="zh-CN" sz="3200" b="1" dirty="0">
              <a:latin typeface="Arial" panose="020B0604020202020204" pitchFamily="34" charset="0"/>
              <a:ea typeface="宋体" panose="02010600030101010101" pitchFamily="2" charset="-122"/>
            </a:endParaRPr>
          </a:p>
        </p:txBody>
      </p:sp>
      <p:sp>
        <p:nvSpPr>
          <p:cNvPr id="71682" name="矩形 139270"/>
          <p:cNvSpPr/>
          <p:nvPr/>
        </p:nvSpPr>
        <p:spPr>
          <a:xfrm>
            <a:off x="304800" y="609600"/>
            <a:ext cx="8458200" cy="5135563"/>
          </a:xfrm>
          <a:prstGeom prst="rect">
            <a:avLst/>
          </a:prstGeom>
          <a:noFill/>
          <a:ln w="9525">
            <a:noFill/>
          </a:ln>
        </p:spPr>
        <p:txBody>
          <a:bodyPr anchor="t" anchorCtr="0">
            <a:spAutoFit/>
          </a:bodyPr>
          <a:p>
            <a:pPr>
              <a:spcBef>
                <a:spcPct val="50000"/>
              </a:spcBef>
            </a:pPr>
            <a:r>
              <a:rPr lang="en-US" altLang="zh-CN" sz="3200" b="1" dirty="0">
                <a:latin typeface="Arial" panose="020B0604020202020204" pitchFamily="34" charset="0"/>
                <a:ea typeface="宋体" panose="02010600030101010101" pitchFamily="2" charset="-122"/>
              </a:rPr>
              <a:t>      </a:t>
            </a:r>
            <a:r>
              <a:rPr lang="en-US" altLang="zh-CN" sz="3600" b="1" dirty="0">
                <a:solidFill>
                  <a:srgbClr val="FF0000"/>
                </a:solidFill>
                <a:latin typeface="Arial" panose="020B0604020202020204" pitchFamily="34" charset="0"/>
                <a:ea typeface="宋体" panose="02010600030101010101" pitchFamily="2" charset="-122"/>
              </a:rPr>
              <a:t> </a:t>
            </a:r>
            <a:r>
              <a:rPr lang="zh-CN" altLang="zh-CN" sz="3600" b="1" dirty="0">
                <a:solidFill>
                  <a:srgbClr val="FF0000"/>
                </a:solidFill>
                <a:latin typeface="Arial" panose="020B0604020202020204" pitchFamily="34" charset="0"/>
                <a:ea typeface="宋体" panose="02010600030101010101" pitchFamily="2" charset="-122"/>
              </a:rPr>
              <a:t>七</a:t>
            </a:r>
            <a:r>
              <a:rPr lang="zh-CN" altLang="en-US" sz="3600" b="1" dirty="0">
                <a:solidFill>
                  <a:srgbClr val="FF0000"/>
                </a:solidFill>
                <a:latin typeface="Arial" panose="020B0604020202020204" pitchFamily="34" charset="0"/>
                <a:ea typeface="宋体" panose="02010600030101010101" pitchFamily="2" charset="-122"/>
              </a:rPr>
              <a:t>、职业中毒</a:t>
            </a:r>
            <a:endParaRPr lang="zh-CN" altLang="en-US" sz="3600" b="1" dirty="0">
              <a:solidFill>
                <a:srgbClr val="FF0000"/>
              </a:solidFill>
              <a:latin typeface="Arial" panose="020B0604020202020204" pitchFamily="34" charset="0"/>
              <a:ea typeface="宋体" panose="02010600030101010101" pitchFamily="2" charset="-122"/>
            </a:endParaRPr>
          </a:p>
          <a:p>
            <a:pPr>
              <a:spcBef>
                <a:spcPct val="50000"/>
              </a:spcBef>
            </a:pPr>
            <a:r>
              <a:rPr lang="zh-CN" altLang="en-US" sz="3200" b="1" dirty="0">
                <a:latin typeface="Arial" panose="020B0604020202020204" pitchFamily="34" charset="0"/>
                <a:ea typeface="宋体" panose="02010600030101010101" pitchFamily="2" charset="-122"/>
              </a:rPr>
              <a:t>       任何化学品都是有毒的，所不同的是引起生物体损害的剂量不同。通常把较小剂量就能引起生物体损害的那些化学品叫做毒物。</a:t>
            </a:r>
            <a:endParaRPr lang="zh-CN" altLang="en-US" sz="3200" b="1" dirty="0">
              <a:latin typeface="Arial" panose="020B0604020202020204" pitchFamily="34" charset="0"/>
              <a:ea typeface="宋体" panose="02010600030101010101" pitchFamily="2" charset="-122"/>
            </a:endParaRPr>
          </a:p>
          <a:p>
            <a:pPr>
              <a:spcBef>
                <a:spcPct val="50000"/>
              </a:spcBef>
            </a:pPr>
            <a:r>
              <a:rPr lang="zh-CN" altLang="en-US" sz="3200" b="1" dirty="0">
                <a:latin typeface="Arial" panose="020B0604020202020204" pitchFamily="34" charset="0"/>
                <a:ea typeface="宋体" panose="02010600030101010101" pitchFamily="2" charset="-122"/>
              </a:rPr>
              <a:t>      毒物的毒性常用半致死量 </a:t>
            </a:r>
            <a:r>
              <a:rPr lang="en-US" altLang="zh-CN" sz="3200" b="1" dirty="0">
                <a:latin typeface="Arial" panose="020B0604020202020204" pitchFamily="34" charset="0"/>
                <a:ea typeface="宋体" panose="02010600030101010101" pitchFamily="2" charset="-122"/>
              </a:rPr>
              <a:t>LD</a:t>
            </a:r>
            <a:r>
              <a:rPr lang="en-US" altLang="zh-CN" sz="3200" b="1" baseline="-25000" dirty="0">
                <a:latin typeface="Arial" panose="020B0604020202020204" pitchFamily="34" charset="0"/>
                <a:ea typeface="宋体" panose="02010600030101010101" pitchFamily="2" charset="-122"/>
              </a:rPr>
              <a:t>50 </a:t>
            </a:r>
            <a:r>
              <a:rPr lang="en-US" altLang="zh-CN" sz="6000" b="1" baseline="-25000" dirty="0">
                <a:latin typeface="Arial" panose="020B0604020202020204" pitchFamily="34" charset="0"/>
                <a:ea typeface="宋体" panose="02010600030101010101" pitchFamily="2" charset="-122"/>
              </a:rPr>
              <a:t>（median lethal dose）</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mg/kg</a:t>
            </a:r>
            <a:r>
              <a:rPr lang="zh-CN" altLang="en-US" sz="3200" b="1" dirty="0">
                <a:latin typeface="Arial" panose="020B0604020202020204" pitchFamily="34" charset="0"/>
                <a:ea typeface="宋体" panose="02010600030101010101" pitchFamily="2" charset="-122"/>
              </a:rPr>
              <a:t>）来表示：即表示能使一组被试验的动物（小白鼠）死亡</a:t>
            </a:r>
            <a:r>
              <a:rPr lang="en-US" altLang="zh-CN" sz="3200" b="1" dirty="0">
                <a:latin typeface="Arial" panose="020B0604020202020204" pitchFamily="34" charset="0"/>
                <a:ea typeface="宋体" panose="02010600030101010101" pitchFamily="2" charset="-122"/>
              </a:rPr>
              <a:t>50</a:t>
            </a:r>
            <a:r>
              <a:rPr lang="zh-CN" altLang="en-US" sz="3200" b="1" dirty="0">
                <a:latin typeface="Arial" panose="020B0604020202020204" pitchFamily="34" charset="0"/>
                <a:ea typeface="宋体" panose="02010600030101010101" pitchFamily="2" charset="-122"/>
              </a:rPr>
              <a:t>％所需的剂量。毒物的半致死量越小说明毒性越大。毒性分级如下表所示：</a:t>
            </a:r>
            <a:endParaRPr lang="zh-CN" altLang="en-US" sz="3200" b="1" dirty="0">
              <a:latin typeface="Arial" panose="020B0604020202020204" pitchFamily="34" charset="0"/>
              <a:ea typeface="宋体" panose="02010600030101010101" pitchFamily="2" charset="-122"/>
            </a:endParaRPr>
          </a:p>
        </p:txBody>
      </p:sp>
      <p:sp>
        <p:nvSpPr>
          <p:cNvPr id="71683"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5" name="图片 218115"/>
          <p:cNvPicPr>
            <a:picLocks noChangeAspect="1"/>
          </p:cNvPicPr>
          <p:nvPr/>
        </p:nvPicPr>
        <p:blipFill>
          <a:blip r:embed="rId1"/>
          <a:stretch>
            <a:fillRect/>
          </a:stretch>
        </p:blipFill>
        <p:spPr>
          <a:xfrm>
            <a:off x="0" y="0"/>
            <a:ext cx="8748713" cy="6629400"/>
          </a:xfrm>
          <a:prstGeom prst="rect">
            <a:avLst/>
          </a:prstGeom>
          <a:noFill/>
          <a:ln w="9525">
            <a:noFill/>
          </a:ln>
        </p:spPr>
      </p:pic>
      <p:sp>
        <p:nvSpPr>
          <p:cNvPr id="7270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2" name="type.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矩形 221187"/>
          <p:cNvSpPr/>
          <p:nvPr/>
        </p:nvSpPr>
        <p:spPr>
          <a:xfrm>
            <a:off x="15875" y="323850"/>
            <a:ext cx="9064625" cy="5943600"/>
          </a:xfrm>
          <a:prstGeom prst="rect">
            <a:avLst/>
          </a:prstGeom>
          <a:noFill/>
          <a:ln w="9525">
            <a:noFill/>
          </a:ln>
        </p:spPr>
        <p:txBody>
          <a:bodyPr anchor="ctr" anchorCtr="0">
            <a:spAutoFit/>
          </a:bodyPr>
          <a:p>
            <a:r>
              <a:rPr lang="en-US" altLang="zh-CN" sz="3200" b="1" dirty="0">
                <a:latin typeface="Arial" panose="020B0604020202020204" pitchFamily="34" charset="0"/>
                <a:ea typeface="宋体" panose="02010600030101010101" pitchFamily="2" charset="-122"/>
              </a:rPr>
              <a:t>  </a:t>
            </a:r>
            <a:endParaRPr lang="en-US" altLang="zh-CN" sz="3200" b="1" dirty="0">
              <a:latin typeface="Arial" panose="020B0604020202020204" pitchFamily="34" charset="0"/>
              <a:ea typeface="宋体" panose="02010600030101010101" pitchFamily="2" charset="-122"/>
            </a:endParaRPr>
          </a:p>
          <a:p>
            <a:r>
              <a:rPr lang="zh-CN" altLang="en-US" sz="3200" b="1" dirty="0">
                <a:solidFill>
                  <a:srgbClr val="FF0000"/>
                </a:solidFill>
                <a:latin typeface="Arial" panose="020B0604020202020204" pitchFamily="34" charset="0"/>
                <a:ea typeface="宋体" panose="02010600030101010101" pitchFamily="2" charset="-122"/>
              </a:rPr>
              <a:t>     一、金属的危害</a:t>
            </a:r>
            <a:r>
              <a:rPr lang="en-US" altLang="zh-CN" sz="3200" b="1" dirty="0">
                <a:solidFill>
                  <a:srgbClr val="FF0000"/>
                </a:solidFill>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  </a:t>
            </a:r>
            <a:endParaRPr lang="en-US" altLang="zh-CN" sz="3200" b="1" dirty="0">
              <a:latin typeface="Arial" panose="020B0604020202020204" pitchFamily="34" charset="0"/>
              <a:ea typeface="宋体" panose="02010600030101010101" pitchFamily="2" charset="-122"/>
            </a:endParaRPr>
          </a:p>
          <a:p>
            <a:endParaRPr lang="en-US" altLang="zh-CN" sz="3200" b="1" dirty="0">
              <a:latin typeface="Arial" panose="020B0604020202020204" pitchFamily="34" charset="0"/>
              <a:ea typeface="宋体" panose="02010600030101010101" pitchFamily="2" charset="-122"/>
            </a:endParaRPr>
          </a:p>
          <a:p>
            <a:r>
              <a:rPr lang="en-US" altLang="zh-CN" sz="3200" b="1" dirty="0">
                <a:solidFill>
                  <a:srgbClr val="FF0000"/>
                </a:solidFill>
                <a:latin typeface="Arial" panose="020B0604020202020204" pitchFamily="34" charset="0"/>
                <a:ea typeface="宋体" panose="02010600030101010101" pitchFamily="2" charset="-122"/>
              </a:rPr>
              <a:t>1</a:t>
            </a:r>
            <a:r>
              <a:rPr lang="zh-CN" altLang="en-US" sz="3200" b="1" dirty="0">
                <a:solidFill>
                  <a:srgbClr val="FF0000"/>
                </a:solidFill>
                <a:latin typeface="Arial" panose="020B0604020202020204" pitchFamily="34" charset="0"/>
                <a:ea typeface="宋体" panose="02010600030101010101" pitchFamily="2" charset="-122"/>
              </a:rPr>
              <a:t>、铅（</a:t>
            </a:r>
            <a:r>
              <a:rPr lang="en-US" altLang="zh-CN" sz="3200" b="1" dirty="0">
                <a:solidFill>
                  <a:srgbClr val="FF0000"/>
                </a:solidFill>
                <a:latin typeface="Arial" panose="020B0604020202020204" pitchFamily="34" charset="0"/>
                <a:ea typeface="宋体" panose="02010600030101010101" pitchFamily="2" charset="-122"/>
              </a:rPr>
              <a:t>Pb</a:t>
            </a:r>
            <a:r>
              <a:rPr lang="zh-CN" altLang="en-US" sz="3200" b="1" dirty="0">
                <a:solidFill>
                  <a:srgbClr val="FF0000"/>
                </a:solidFill>
                <a:latin typeface="Arial" panose="020B0604020202020204" pitchFamily="34" charset="0"/>
                <a:ea typeface="宋体" panose="02010600030101010101" pitchFamily="2" charset="-122"/>
              </a:rPr>
              <a:t>）中毒</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铅为灰色重金属。长期接触铅粉尘、铅烟或食入被铅污染的食物、水等都会引起铅中毒</a:t>
            </a:r>
            <a:endParaRPr lang="zh-CN" altLang="en-US" sz="3200" b="1" dirty="0">
              <a:latin typeface="Arial" panose="020B0604020202020204" pitchFamily="34" charset="0"/>
              <a:ea typeface="宋体" panose="02010600030101010101" pitchFamily="2" charset="-122"/>
            </a:endParaRPr>
          </a:p>
          <a:p>
            <a:r>
              <a:rPr lang="en-US" altLang="zh-CN" sz="3200" b="1" dirty="0">
                <a:latin typeface="Arial" panose="020B0604020202020204" pitchFamily="34" charset="0"/>
                <a:ea typeface="宋体" panose="02010600030101010101" pitchFamily="2" charset="-122"/>
                <a:sym typeface="Arial" panose="020B0604020202020204" pitchFamily="34" charset="0"/>
              </a:rPr>
              <a:t> </a:t>
            </a:r>
            <a:r>
              <a:rPr lang="en-US" altLang="zh-CN" sz="3200" b="1"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3200" b="1" dirty="0">
                <a:solidFill>
                  <a:srgbClr val="FF0000"/>
                </a:solidFill>
                <a:latin typeface="Arial" panose="020B0604020202020204" pitchFamily="34" charset="0"/>
                <a:ea typeface="宋体" panose="02010600030101010101" pitchFamily="2" charset="-122"/>
                <a:sym typeface="Arial" panose="020B0604020202020204" pitchFamily="34" charset="0"/>
              </a:rPr>
              <a:t>、汞（</a:t>
            </a:r>
            <a:r>
              <a:rPr lang="en-US" altLang="zh-CN" sz="3200" b="1" dirty="0">
                <a:solidFill>
                  <a:srgbClr val="FF0000"/>
                </a:solidFill>
                <a:latin typeface="Arial" panose="020B0604020202020204" pitchFamily="34" charset="0"/>
                <a:ea typeface="宋体" panose="02010600030101010101" pitchFamily="2" charset="-122"/>
                <a:sym typeface="Arial" panose="020B0604020202020204" pitchFamily="34" charset="0"/>
              </a:rPr>
              <a:t>Hg</a:t>
            </a:r>
            <a:r>
              <a:rPr lang="zh-CN" altLang="en-US" sz="3200" b="1" dirty="0">
                <a:solidFill>
                  <a:srgbClr val="FF0000"/>
                </a:solidFill>
                <a:latin typeface="Arial" panose="020B0604020202020204" pitchFamily="34" charset="0"/>
                <a:ea typeface="宋体" panose="02010600030101010101" pitchFamily="2" charset="-122"/>
                <a:sym typeface="Arial" panose="020B0604020202020204" pitchFamily="34" charset="0"/>
              </a:rPr>
              <a:t>）中毒</a:t>
            </a:r>
            <a:endParaRPr lang="zh-CN" altLang="en-US" sz="3200" b="1" dirty="0">
              <a:solidFill>
                <a:srgbClr val="FF0000"/>
              </a:solidFill>
              <a:latin typeface="Arial" panose="020B0604020202020204" pitchFamily="34" charset="0"/>
              <a:ea typeface="宋体" panose="02010600030101010101" pitchFamily="2" charset="-122"/>
              <a:sym typeface="Arial" panose="020B0604020202020204" pitchFamily="34" charset="0"/>
            </a:endParaRPr>
          </a:p>
          <a:p>
            <a:r>
              <a:rPr lang="zh-CN" altLang="en-US" sz="3200" b="1" dirty="0">
                <a:latin typeface="Arial" panose="020B0604020202020204" pitchFamily="34" charset="0"/>
                <a:ea typeface="宋体" panose="02010600030101010101" pitchFamily="2" charset="-122"/>
                <a:sym typeface="Arial" panose="020B0604020202020204" pitchFamily="34" charset="0"/>
              </a:rPr>
              <a:t>      汞俗称水银，银白色液体。急性汞中毒主要表现为腐蚀性胃炎、气管炎、汞毒物肾炎、急性口腔炎等。慢性汞中毒主要表现在神经 </a:t>
            </a:r>
            <a:r>
              <a:rPr lang="en-US" altLang="zh-CN" sz="3200" b="1" dirty="0">
                <a:latin typeface="Arial" panose="020B0604020202020204" pitchFamily="34" charset="0"/>
                <a:ea typeface="宋体" panose="02010600030101010101" pitchFamily="2" charset="-122"/>
                <a:sym typeface="Arial" panose="020B0604020202020204" pitchFamily="34" charset="0"/>
              </a:rPr>
              <a:t>— </a:t>
            </a:r>
            <a:r>
              <a:rPr lang="zh-CN" altLang="en-US" sz="3200" b="1" dirty="0">
                <a:latin typeface="Arial" panose="020B0604020202020204" pitchFamily="34" charset="0"/>
                <a:ea typeface="宋体" panose="02010600030101010101" pitchFamily="2" charset="-122"/>
                <a:sym typeface="Arial" panose="020B0604020202020204" pitchFamily="34" charset="0"/>
              </a:rPr>
              <a:t>精神症状、植物神经功能紊乱震颤。一次吸人</a:t>
            </a:r>
            <a:r>
              <a:rPr lang="en-US" altLang="zh-CN" sz="3200" b="1" dirty="0">
                <a:latin typeface="Arial" panose="020B0604020202020204" pitchFamily="34" charset="0"/>
                <a:ea typeface="宋体" panose="02010600030101010101" pitchFamily="2" charset="-122"/>
                <a:sym typeface="Arial" panose="020B0604020202020204" pitchFamily="34" charset="0"/>
              </a:rPr>
              <a:t>2.5g</a:t>
            </a:r>
            <a:r>
              <a:rPr lang="zh-CN" altLang="en-US" sz="3200" b="1" dirty="0">
                <a:latin typeface="Arial" panose="020B0604020202020204" pitchFamily="34" charset="0"/>
                <a:ea typeface="宋体" panose="02010600030101010101" pitchFamily="2" charset="-122"/>
                <a:sym typeface="Arial" panose="020B0604020202020204" pitchFamily="34" charset="0"/>
              </a:rPr>
              <a:t>汞蒸气可以致死。</a:t>
            </a:r>
            <a:endParaRPr lang="zh-CN" altLang="en-US" sz="3200" b="1" dirty="0">
              <a:latin typeface="Arial" panose="020B0604020202020204" pitchFamily="34" charset="0"/>
              <a:ea typeface="宋体" panose="02010600030101010101" pitchFamily="2" charset="-122"/>
            </a:endParaRPr>
          </a:p>
        </p:txBody>
      </p:sp>
      <p:sp>
        <p:nvSpPr>
          <p:cNvPr id="73730"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矩形 145413"/>
          <p:cNvSpPr/>
          <p:nvPr/>
        </p:nvSpPr>
        <p:spPr>
          <a:xfrm>
            <a:off x="228600" y="152400"/>
            <a:ext cx="8610600" cy="6675438"/>
          </a:xfrm>
          <a:prstGeom prst="rect">
            <a:avLst/>
          </a:prstGeom>
          <a:noFill/>
          <a:ln w="9525">
            <a:noFill/>
          </a:ln>
        </p:spPr>
        <p:txBody>
          <a:bodyPr anchor="t" anchorCtr="0">
            <a:spAutoFit/>
          </a:bodyPr>
          <a:p>
            <a:r>
              <a:rPr lang="en-US" altLang="zh-CN" sz="2800" b="1" dirty="0">
                <a:latin typeface="Arial" panose="020B0604020202020204" pitchFamily="34" charset="0"/>
                <a:ea typeface="宋体" panose="02010600030101010101" pitchFamily="2" charset="-122"/>
              </a:rPr>
              <a:t>      </a:t>
            </a:r>
            <a:endParaRPr lang="en-US" altLang="zh-CN" sz="2800" b="1" dirty="0">
              <a:latin typeface="Arial" panose="020B0604020202020204" pitchFamily="34" charset="0"/>
              <a:ea typeface="宋体" panose="02010600030101010101" pitchFamily="2" charset="-122"/>
            </a:endParaRPr>
          </a:p>
          <a:p>
            <a:r>
              <a:rPr lang="en-US" altLang="zh-CN" sz="2000" b="1" dirty="0">
                <a:latin typeface="Arial" panose="020B0604020202020204" pitchFamily="34" charset="0"/>
                <a:ea typeface="宋体" panose="02010600030101010101" pitchFamily="2" charset="-122"/>
              </a:rPr>
              <a:t>            </a:t>
            </a:r>
            <a:r>
              <a:rPr lang="en-US" altLang="zh-CN" sz="4000" b="1" dirty="0">
                <a:latin typeface="Arial" panose="020B0604020202020204" pitchFamily="34" charset="0"/>
                <a:ea typeface="宋体" panose="02010600030101010101" pitchFamily="2" charset="-122"/>
              </a:rPr>
              <a:t> </a:t>
            </a:r>
            <a:r>
              <a:rPr lang="zh-CN" altLang="en-US" sz="4000" b="1" dirty="0">
                <a:solidFill>
                  <a:srgbClr val="FF0000"/>
                </a:solidFill>
                <a:latin typeface="Arial" panose="020B0604020202020204" pitchFamily="34" charset="0"/>
                <a:ea typeface="宋体" panose="02010600030101010101" pitchFamily="2" charset="-122"/>
              </a:rPr>
              <a:t>二．有机溶剂的危害</a:t>
            </a:r>
            <a:endParaRPr lang="zh-CN" altLang="en-US" sz="4000" b="1" dirty="0">
              <a:solidFill>
                <a:srgbClr val="FF0000"/>
              </a:solidFill>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r>
              <a:rPr lang="zh-CN" altLang="en-US" sz="2800" b="1" dirty="0">
                <a:solidFill>
                  <a:srgbClr val="FF0000"/>
                </a:solidFill>
                <a:latin typeface="Arial" panose="020B0604020202020204" pitchFamily="34" charset="0"/>
                <a:ea typeface="宋体" panose="02010600030101010101" pitchFamily="2" charset="-122"/>
              </a:rPr>
              <a:t>苯中毒</a:t>
            </a:r>
            <a:endParaRPr lang="zh-CN" altLang="en-US" sz="2800" b="1" dirty="0">
              <a:solidFill>
                <a:srgbClr val="FF0000"/>
              </a:solidFill>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苯是一种无色、有芳香味的碳氢化合物，透明、易挥发、易燃、易爆。在油漆、喷漆等作业中常用苯作溶剂，从事油漆、喷漆、皮鞋以及经常焊接已经做好油漆的工件的电焊工易发生苯中毒，常有慢性中毒病例发生。</a:t>
            </a:r>
            <a:endParaRPr lang="zh-CN" altLang="en-US" sz="2800" b="1" dirty="0">
              <a:latin typeface="Arial" panose="020B0604020202020204" pitchFamily="34" charset="0"/>
              <a:ea typeface="宋体" panose="02010600030101010101" pitchFamily="2" charset="-122"/>
            </a:endParaRPr>
          </a:p>
          <a:p>
            <a:endParaRPr lang="zh-CN" altLang="en-US" sz="2800" b="1" dirty="0">
              <a:solidFill>
                <a:srgbClr val="FF0000"/>
              </a:solidFill>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r>
              <a:rPr lang="en-US" altLang="zh-CN" sz="2800" b="1" dirty="0">
                <a:solidFill>
                  <a:srgbClr val="FF0000"/>
                </a:solidFill>
                <a:latin typeface="Arial" panose="020B0604020202020204" pitchFamily="34" charset="0"/>
                <a:ea typeface="宋体" panose="02010600030101010101" pitchFamily="2" charset="-122"/>
              </a:rPr>
              <a:t> </a:t>
            </a:r>
            <a:r>
              <a:rPr lang="zh-CN" altLang="en-US" sz="2800" b="1" dirty="0">
                <a:solidFill>
                  <a:srgbClr val="FF0000"/>
                </a:solidFill>
                <a:latin typeface="Arial" panose="020B0604020202020204" pitchFamily="34" charset="0"/>
                <a:ea typeface="宋体" panose="02010600030101010101" pitchFamily="2" charset="-122"/>
              </a:rPr>
              <a:t>苯的中毒原理</a:t>
            </a:r>
            <a:endParaRPr lang="zh-CN" altLang="en-US" sz="2800" b="1" dirty="0">
              <a:solidFill>
                <a:srgbClr val="FF0000"/>
              </a:solidFill>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苯由呼吸道吸入高浓度的苯蒸气以及大量苯液污染皮肤或误服均可引起急性中毒，口服半致死量约为</a:t>
            </a:r>
            <a:r>
              <a:rPr lang="en-US" altLang="zh-CN" sz="2800" b="1" dirty="0">
                <a:latin typeface="Arial" panose="020B0604020202020204" pitchFamily="34" charset="0"/>
                <a:ea typeface="宋体" panose="02010600030101010101" pitchFamily="2" charset="-122"/>
              </a:rPr>
              <a:t>5</a:t>
            </a:r>
            <a:r>
              <a:rPr lang="zh-CN" altLang="en-US" sz="2800" b="1" dirty="0">
                <a:latin typeface="Arial" panose="020B0604020202020204" pitchFamily="34" charset="0"/>
                <a:ea typeface="宋体" panose="02010600030101010101" pitchFamily="2" charset="-122"/>
              </a:rPr>
              <a:t>毫升。其毒性作用是抑制中枢神经系统，另外对造血、呼吸系统也有损害。</a:t>
            </a:r>
            <a:endParaRPr lang="zh-CN" altLang="en-US" sz="2800" b="1" dirty="0">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      </a:t>
            </a:r>
            <a:endParaRPr lang="zh-CN" altLang="en-US" sz="2800" b="1" dirty="0">
              <a:latin typeface="Arial" panose="020B0604020202020204" pitchFamily="34" charset="0"/>
              <a:ea typeface="宋体" panose="02010600030101010101" pitchFamily="2" charset="-122"/>
            </a:endParaRPr>
          </a:p>
        </p:txBody>
      </p:sp>
      <p:sp>
        <p:nvSpPr>
          <p:cNvPr id="74754"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占位符 369666"/>
          <p:cNvSpPr>
            <a:spLocks noGrp="1" noRot="1"/>
          </p:cNvSpPr>
          <p:nvPr>
            <p:ph idx="1"/>
          </p:nvPr>
        </p:nvSpPr>
        <p:spPr>
          <a:xfrm>
            <a:off x="57150" y="47625"/>
            <a:ext cx="8966200" cy="5691188"/>
          </a:xfrm>
        </p:spPr>
        <p:txBody>
          <a:bodyPr wrap="square" lIns="91440" tIns="45720" rIns="91440" bIns="45720" anchor="t" anchorCtr="0"/>
          <a:p>
            <a:pPr eaLnBrk="1" hangingPunct="1">
              <a:lnSpc>
                <a:spcPct val="80000"/>
              </a:lnSpc>
              <a:buNone/>
            </a:pPr>
            <a:r>
              <a:rPr lang="en-US" altLang="zh-CN" sz="2800" dirty="0">
                <a:latin typeface="宋体" panose="02010600030101010101" pitchFamily="2" charset="-122"/>
              </a:rPr>
              <a:t>  </a:t>
            </a:r>
            <a:endParaRPr lang="en-US" altLang="zh-CN" sz="2800" dirty="0">
              <a:latin typeface="宋体" panose="02010600030101010101" pitchFamily="2" charset="-122"/>
            </a:endParaRPr>
          </a:p>
          <a:p>
            <a:pPr eaLnBrk="1" hangingPunct="1">
              <a:lnSpc>
                <a:spcPct val="80000"/>
              </a:lnSpc>
              <a:buNone/>
            </a:pPr>
            <a:r>
              <a:rPr lang="zh-CN" altLang="en-US" sz="4000" b="1" dirty="0">
                <a:solidFill>
                  <a:srgbClr val="FF3300"/>
                </a:solidFill>
                <a:sym typeface="宋体" panose="02010600030101010101" pitchFamily="2" charset="-122"/>
              </a:rPr>
              <a:t>      我省职业病报告现况</a:t>
            </a:r>
            <a:endParaRPr lang="zh-CN" altLang="en-US" sz="4000" b="1" dirty="0">
              <a:solidFill>
                <a:srgbClr val="FF3300"/>
              </a:solidFill>
            </a:endParaRPr>
          </a:p>
          <a:p>
            <a:pPr eaLnBrk="1" hangingPunct="1">
              <a:lnSpc>
                <a:spcPct val="80000"/>
              </a:lnSpc>
              <a:buNone/>
            </a:pPr>
            <a:endParaRPr lang="en-US" altLang="zh-CN" sz="4000" dirty="0">
              <a:latin typeface="宋体" panose="02010600030101010101" pitchFamily="2" charset="-122"/>
            </a:endParaRPr>
          </a:p>
          <a:p>
            <a:pPr eaLnBrk="1" hangingPunct="1">
              <a:lnSpc>
                <a:spcPct val="80000"/>
              </a:lnSpc>
              <a:buNone/>
            </a:pPr>
            <a:r>
              <a:rPr lang="zh-CN" altLang="en-US" sz="3600" b="1" dirty="0">
                <a:latin typeface="仿宋_GB2312" pitchFamily="49" charset="-122"/>
                <a:ea typeface="仿宋_GB2312" pitchFamily="49" charset="-122"/>
              </a:rPr>
              <a:t>    山东省2014年全省职业病报告情况。据统计，2014年该省共报告职业病1306例，其中尘肺病1076例，较2013年增加94例，占职业病报告总例数的82.39%。通报显示，从行业分布看，采矿业、冶金业的职业病病例数较多</a:t>
            </a:r>
            <a:endParaRPr lang="zh-CN" altLang="en-US" sz="3600" b="1" dirty="0">
              <a:latin typeface="仿宋_GB2312" pitchFamily="49" charset="-122"/>
              <a:ea typeface="仿宋_GB2312" pitchFamily="49" charset="-122"/>
            </a:endParaRPr>
          </a:p>
        </p:txBody>
      </p:sp>
    </p:spTree>
  </p:cSld>
  <p:clrMapOvr>
    <a:masterClrMapping/>
  </p:clrMapOvr>
  <p:transition>
    <p:split orient="vert"/>
    <p:sndAc>
      <p:stSnd>
        <p:snd r:embed="rId1" name="type.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矩形 196613"/>
          <p:cNvSpPr/>
          <p:nvPr/>
        </p:nvSpPr>
        <p:spPr>
          <a:xfrm>
            <a:off x="304800" y="228600"/>
            <a:ext cx="8458200" cy="5456238"/>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zh-CN" altLang="en-US" sz="3200" b="1" dirty="0">
                <a:solidFill>
                  <a:srgbClr val="FF0000"/>
                </a:solidFill>
                <a:latin typeface="Arial" panose="020B0604020202020204" pitchFamily="34" charset="0"/>
                <a:ea typeface="宋体" panose="02010600030101010101" pitchFamily="2" charset="-122"/>
              </a:rPr>
              <a:t>三、有毒气体</a:t>
            </a:r>
            <a:r>
              <a:rPr lang="en-US" altLang="zh-CN" sz="3200" b="1" dirty="0">
                <a:solidFill>
                  <a:srgbClr val="FF0000"/>
                </a:solidFill>
                <a:latin typeface="Arial" panose="020B0604020202020204" pitchFamily="34" charset="0"/>
                <a:ea typeface="宋体" panose="02010600030101010101" pitchFamily="2" charset="-122"/>
              </a:rPr>
              <a:t> </a:t>
            </a:r>
            <a:r>
              <a:rPr lang="zh-CN" altLang="en-US" sz="3200" b="1" dirty="0">
                <a:solidFill>
                  <a:srgbClr val="FF0000"/>
                </a:solidFill>
                <a:latin typeface="Arial" panose="020B0604020202020204" pitchFamily="34" charset="0"/>
                <a:ea typeface="宋体" panose="02010600030101010101" pitchFamily="2" charset="-122"/>
              </a:rPr>
              <a:t>的危害</a:t>
            </a:r>
            <a:endParaRPr lang="zh-CN" altLang="en-US" sz="3200" b="1" dirty="0">
              <a:solidFill>
                <a:srgbClr val="FF0000"/>
              </a:solidFill>
              <a:latin typeface="Arial" panose="020B0604020202020204" pitchFamily="34" charset="0"/>
              <a:ea typeface="宋体" panose="02010600030101010101" pitchFamily="2" charset="-122"/>
            </a:endParaRPr>
          </a:p>
          <a:p>
            <a:endParaRPr lang="en-US" altLang="zh-CN" sz="3200" b="1" dirty="0">
              <a:latin typeface="Arial" panose="020B0604020202020204" pitchFamily="34" charset="0"/>
              <a:ea typeface="宋体" panose="02010600030101010101" pitchFamily="2" charset="-122"/>
            </a:endParaRPr>
          </a:p>
          <a:p>
            <a:r>
              <a:rPr lang="en-US"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、一氧化碳中毒</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一氧化碳是一种无色、无味，几乎不溶于水的气体。</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在矿山、隧道、地下工程等施工生产过程中，一氧化碳中毒常发生在地下工程开挖和狭窄场所缺氧环境中，特别是长隧洞开挖如果通风不良或爆破后不进行充分通风排烟就进入洞内爆破工作，很容易发生一氧化碳等有害气体中毒事故。</a:t>
            </a:r>
            <a:r>
              <a:rPr lang="zh-CN" altLang="en-US" sz="3200" b="1" dirty="0">
                <a:solidFill>
                  <a:srgbClr val="FF0000"/>
                </a:solidFill>
                <a:latin typeface="Arial" panose="020B0604020202020204" pitchFamily="34" charset="0"/>
                <a:ea typeface="宋体" panose="02010600030101010101" pitchFamily="2" charset="-122"/>
              </a:rPr>
              <a:t>在工业现场一安装</a:t>
            </a:r>
            <a:r>
              <a:rPr lang="en-US" altLang="zh-CN" sz="3200" b="1" dirty="0">
                <a:solidFill>
                  <a:srgbClr val="FF0000"/>
                </a:solidFill>
                <a:latin typeface="Arial" panose="020B0604020202020204" pitchFamily="34" charset="0"/>
                <a:ea typeface="宋体" panose="02010600030101010101" pitchFamily="2" charset="-122"/>
              </a:rPr>
              <a:t>CO</a:t>
            </a:r>
            <a:r>
              <a:rPr lang="zh-CN" altLang="en-US" sz="3200" b="1" dirty="0">
                <a:solidFill>
                  <a:srgbClr val="FF0000"/>
                </a:solidFill>
                <a:latin typeface="Arial" panose="020B0604020202020204" pitchFamily="34" charset="0"/>
                <a:ea typeface="宋体" panose="02010600030101010101" pitchFamily="2" charset="-122"/>
              </a:rPr>
              <a:t>检测报警仪</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75778"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矩形 231427"/>
          <p:cNvSpPr/>
          <p:nvPr/>
        </p:nvSpPr>
        <p:spPr>
          <a:xfrm>
            <a:off x="381000" y="228600"/>
            <a:ext cx="8458200" cy="5334000"/>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en-US" altLang="zh-CN" sz="3200" b="1" dirty="0">
                <a:solidFill>
                  <a:srgbClr val="FF0000"/>
                </a:solidFill>
                <a:latin typeface="Arial" panose="020B0604020202020204" pitchFamily="34" charset="0"/>
                <a:ea typeface="宋体" panose="02010600030101010101" pitchFamily="2" charset="-122"/>
              </a:rPr>
              <a:t>2</a:t>
            </a:r>
            <a:r>
              <a:rPr lang="zh-CN" altLang="en-US" sz="3200" b="1" dirty="0">
                <a:solidFill>
                  <a:srgbClr val="FF0000"/>
                </a:solidFill>
                <a:latin typeface="Arial" panose="020B0604020202020204" pitchFamily="34" charset="0"/>
                <a:ea typeface="宋体" panose="02010600030101010101" pitchFamily="2" charset="-122"/>
              </a:rPr>
              <a:t>、硫化氢（</a:t>
            </a:r>
            <a:r>
              <a:rPr lang="en-US" altLang="zh-CN" sz="3200" b="1" dirty="0">
                <a:solidFill>
                  <a:srgbClr val="FF0000"/>
                </a:solidFill>
                <a:latin typeface="Arial" panose="020B0604020202020204" pitchFamily="34" charset="0"/>
                <a:ea typeface="宋体" panose="02010600030101010101" pitchFamily="2" charset="-122"/>
              </a:rPr>
              <a:t>H</a:t>
            </a:r>
            <a:r>
              <a:rPr lang="en-US" altLang="zh-CN" sz="3200" b="1" baseline="-25000" dirty="0">
                <a:solidFill>
                  <a:srgbClr val="FF0000"/>
                </a:solidFill>
                <a:latin typeface="Arial" panose="020B0604020202020204" pitchFamily="34" charset="0"/>
                <a:ea typeface="宋体" panose="02010600030101010101" pitchFamily="2" charset="-122"/>
              </a:rPr>
              <a:t>2</a:t>
            </a:r>
            <a:r>
              <a:rPr lang="en-US" altLang="zh-CN" sz="3200" b="1" dirty="0">
                <a:solidFill>
                  <a:srgbClr val="FF0000"/>
                </a:solidFill>
                <a:latin typeface="Arial" panose="020B0604020202020204" pitchFamily="34" charset="0"/>
                <a:ea typeface="宋体" panose="02010600030101010101" pitchFamily="2" charset="-122"/>
              </a:rPr>
              <a:t>S</a:t>
            </a:r>
            <a:r>
              <a:rPr lang="zh-CN" altLang="en-US" sz="3200" b="1" dirty="0">
                <a:solidFill>
                  <a:srgbClr val="FF0000"/>
                </a:solidFill>
                <a:latin typeface="Arial" panose="020B0604020202020204" pitchFamily="34" charset="0"/>
                <a:ea typeface="宋体" panose="02010600030101010101" pitchFamily="2" charset="-122"/>
              </a:rPr>
              <a:t>）中毒</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a:p>
            <a:r>
              <a:rPr lang="zh-CN" altLang="en-US" sz="4000" b="1" dirty="0">
                <a:latin typeface="Arial" panose="020B0604020202020204" pitchFamily="34" charset="0"/>
                <a:ea typeface="宋体" panose="02010600030101010101" pitchFamily="2" charset="-122"/>
              </a:rPr>
              <a:t>硫化氢为无色、带有臭鸡蛋样气味的气体，吸人后对人体有剧毒，主要作用于中枢神经系统。当接触浓度较高时，由于迷走神经反射，会立即发生昏迷和呼吸麻痹而呈“闪电式”的死亡，严重的会使人立即产生喉头痉挛、咽喉水肿而窒息。</a:t>
            </a:r>
            <a:endParaRPr lang="zh-CN" altLang="en-US" sz="4000" b="1" dirty="0">
              <a:latin typeface="Arial" panose="020B0604020202020204" pitchFamily="34" charset="0"/>
              <a:ea typeface="宋体" panose="02010600030101010101" pitchFamily="2" charset="-122"/>
            </a:endParaRPr>
          </a:p>
        </p:txBody>
      </p:sp>
      <p:sp>
        <p:nvSpPr>
          <p:cNvPr id="76802"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文本框 9217"/>
          <p:cNvSpPr txBox="1"/>
          <p:nvPr/>
        </p:nvSpPr>
        <p:spPr>
          <a:xfrm>
            <a:off x="395288" y="260350"/>
            <a:ext cx="8353425" cy="5456238"/>
          </a:xfrm>
          <a:prstGeom prst="rect">
            <a:avLst/>
          </a:prstGeom>
          <a:noFill/>
          <a:ln w="12700">
            <a:noFill/>
          </a:ln>
        </p:spPr>
        <p:txBody>
          <a:bodyPr anchor="t" anchorCtr="0">
            <a:spAutoFit/>
          </a:bodyPr>
          <a:p>
            <a:pPr>
              <a:spcBef>
                <a:spcPct val="50000"/>
              </a:spcBef>
            </a:pPr>
            <a:r>
              <a:rPr lang="en-US" altLang="zh-CN" sz="3600" dirty="0">
                <a:latin typeface="Times New Roman" panose="02020603050405020304" pitchFamily="18" charset="0"/>
                <a:ea typeface="宋体" panose="02010600030101010101" pitchFamily="2" charset="-122"/>
              </a:rPr>
              <a:t>           </a:t>
            </a:r>
            <a:r>
              <a:rPr lang="zh-CN" altLang="en-US" sz="3600" dirty="0">
                <a:latin typeface="Times New Roman" panose="02020603050405020304" pitchFamily="18" charset="0"/>
                <a:ea typeface="宋体" panose="02010600030101010101" pitchFamily="2" charset="-122"/>
              </a:rPr>
              <a:t> </a:t>
            </a:r>
            <a:r>
              <a:rPr lang="zh-CN" altLang="en-US" sz="3600" b="1" dirty="0">
                <a:latin typeface="Times New Roman" panose="02020603050405020304" pitchFamily="18" charset="0"/>
                <a:ea typeface="宋体" panose="02010600030101010101" pitchFamily="2" charset="-122"/>
                <a:sym typeface="宋体" panose="02010600030101010101" pitchFamily="2" charset="-122"/>
              </a:rPr>
              <a:t>第三节   职业病预防</a:t>
            </a:r>
            <a:endParaRPr lang="zh-CN" altLang="en-US" sz="3600" dirty="0">
              <a:latin typeface="Arial" panose="020B0604020202020204" pitchFamily="34" charset="0"/>
              <a:ea typeface="宋体" panose="02010600030101010101" pitchFamily="2" charset="-122"/>
            </a:endParaRPr>
          </a:p>
          <a:p>
            <a:pPr>
              <a:spcBef>
                <a:spcPct val="50000"/>
              </a:spcBef>
            </a:pPr>
            <a:r>
              <a:rPr lang="zh-CN" altLang="en-US" sz="3600" dirty="0">
                <a:latin typeface="Times New Roman" panose="02020603050405020304" pitchFamily="18" charset="0"/>
                <a:ea typeface="宋体" panose="02010600030101010101" pitchFamily="2" charset="-122"/>
              </a:rPr>
              <a:t> </a:t>
            </a:r>
            <a:r>
              <a:rPr lang="zh-CN" altLang="en-US" sz="3600" b="1" dirty="0">
                <a:solidFill>
                  <a:srgbClr val="FF0000"/>
                </a:solidFill>
                <a:latin typeface="Times New Roman" panose="02020603050405020304" pitchFamily="18" charset="0"/>
                <a:ea typeface="宋体" panose="02010600030101010101" pitchFamily="2" charset="-122"/>
              </a:rPr>
              <a:t>一、职业病预防</a:t>
            </a:r>
            <a:endParaRPr lang="zh-CN" altLang="en-US" sz="3600" b="1" dirty="0">
              <a:solidFill>
                <a:srgbClr val="FF0000"/>
              </a:solidFill>
              <a:latin typeface="Times New Roman" panose="02020603050405020304" pitchFamily="18" charset="0"/>
              <a:ea typeface="宋体" panose="02010600030101010101" pitchFamily="2" charset="-122"/>
            </a:endParaRPr>
          </a:p>
          <a:p>
            <a:pPr>
              <a:spcBef>
                <a:spcPct val="50000"/>
              </a:spcBef>
            </a:pPr>
            <a:r>
              <a:rPr lang="zh-CN" altLang="en-US" sz="3600"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职业病的防治工作应遵守职业卫生（预防医学）“</a:t>
            </a:r>
            <a:r>
              <a:rPr lang="zh-CN" altLang="en-US" sz="3200" b="1" dirty="0">
                <a:solidFill>
                  <a:srgbClr val="FF0000"/>
                </a:solidFill>
                <a:latin typeface="Times New Roman" panose="02020603050405020304" pitchFamily="18" charset="0"/>
                <a:ea typeface="宋体" panose="02010600030101010101" pitchFamily="2" charset="-122"/>
              </a:rPr>
              <a:t>三级预防</a:t>
            </a:r>
            <a:r>
              <a:rPr lang="zh-CN" altLang="en-US" sz="3200" b="1" dirty="0">
                <a:latin typeface="Times New Roman" panose="02020603050405020304" pitchFamily="18" charset="0"/>
                <a:ea typeface="宋体" panose="02010600030101010101" pitchFamily="2" charset="-122"/>
              </a:rPr>
              <a:t>”的原则，开展综合治理。</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zh-CN" altLang="en-US" sz="3200" b="1" dirty="0">
                <a:solidFill>
                  <a:srgbClr val="FF0000"/>
                </a:solidFill>
                <a:latin typeface="Times New Roman" panose="02020603050405020304" pitchFamily="18" charset="0"/>
                <a:ea typeface="宋体" panose="02010600030101010101" pitchFamily="2" charset="-122"/>
              </a:rPr>
              <a:t>一级预防：</a:t>
            </a:r>
            <a:r>
              <a:rPr lang="zh-CN" altLang="en-US" sz="3200" dirty="0">
                <a:latin typeface="Arial" panose="020B0604020202020204" pitchFamily="34" charset="0"/>
                <a:ea typeface="宋体" panose="02010600030101010101" pitchFamily="2" charset="-122"/>
                <a:sym typeface="Arial" panose="020B0604020202020204" pitchFamily="34" charset="0"/>
              </a:rPr>
              <a:t> </a:t>
            </a:r>
            <a:r>
              <a:rPr lang="zh-CN" altLang="en-US" sz="3200" b="1" dirty="0">
                <a:latin typeface="Times New Roman" panose="02020603050405020304" pitchFamily="18" charset="0"/>
                <a:ea typeface="宋体" panose="02010600030101010101" pitchFamily="2" charset="-122"/>
              </a:rPr>
              <a:t>从根本上使劳动者不接触或少接触职业危害因素。主要指对新建、拆建、改建</a:t>
            </a:r>
            <a:r>
              <a:rPr lang="zh-CN" altLang="en-US" sz="3200" b="1" dirty="0">
                <a:latin typeface="Times New Roman" panose="02020603050405020304" pitchFamily="18" charset="0"/>
                <a:ea typeface="宋体" panose="02010600030101010101" pitchFamily="2" charset="-122"/>
                <a:sym typeface="Arial" panose="020B0604020202020204" pitchFamily="34" charset="0"/>
              </a:rPr>
              <a:t>项目</a:t>
            </a:r>
            <a:r>
              <a:rPr lang="zh-CN" altLang="en-US" sz="3200" b="1" dirty="0">
                <a:latin typeface="Times New Roman" panose="02020603050405020304" pitchFamily="18" charset="0"/>
                <a:ea typeface="宋体" panose="02010600030101010101" pitchFamily="2" charset="-122"/>
              </a:rPr>
              <a:t>职业危害的控制；对现在存在职业危害因素的要进行改善，减少危害和污染，达到国家职业卫生标准。</a:t>
            </a:r>
            <a:endParaRPr lang="zh-CN" altLang="en-US" sz="3200" b="1" dirty="0">
              <a:latin typeface="Times New Roman" panose="02020603050405020304" pitchFamily="18" charset="0"/>
              <a:ea typeface="宋体" panose="02010600030101010101" pitchFamily="2" charset="-122"/>
            </a:endParaRPr>
          </a:p>
        </p:txBody>
      </p:sp>
      <p:sp>
        <p:nvSpPr>
          <p:cNvPr id="7782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49" name="图片 1"/>
          <p:cNvPicPr>
            <a:picLocks noChangeAspect="1"/>
          </p:cNvPicPr>
          <p:nvPr/>
        </p:nvPicPr>
        <p:blipFill>
          <a:blip r:embed="rId1"/>
          <a:stretch>
            <a:fillRect/>
          </a:stretch>
        </p:blipFill>
        <p:spPr>
          <a:xfrm>
            <a:off x="-38100" y="-15875"/>
            <a:ext cx="9213850" cy="6886575"/>
          </a:xfrm>
          <a:prstGeom prst="rect">
            <a:avLst/>
          </a:prstGeom>
          <a:noFill/>
          <a:ln w="9525">
            <a:noFill/>
          </a:ln>
        </p:spPr>
      </p:pic>
    </p:spTree>
  </p:cSld>
  <p:clrMapOvr>
    <a:masterClrMapping/>
  </p:clrMapOvr>
  <p:transition>
    <p:split orient="vert"/>
    <p:sndAc>
      <p:stSnd>
        <p:snd r:embed="rId2" name="type.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文本框 10241"/>
          <p:cNvSpPr txBox="1"/>
          <p:nvPr/>
        </p:nvSpPr>
        <p:spPr>
          <a:xfrm>
            <a:off x="-17462" y="533400"/>
            <a:ext cx="9129712" cy="4664075"/>
          </a:xfrm>
          <a:prstGeom prst="rect">
            <a:avLst/>
          </a:prstGeom>
          <a:noFill/>
          <a:ln w="12700">
            <a:noFill/>
          </a:ln>
        </p:spPr>
        <p:txBody>
          <a:bodyPr anchor="t" anchorCtr="0">
            <a:spAutoFit/>
          </a:bodyPr>
          <a:p>
            <a:pPr>
              <a:spcBef>
                <a:spcPct val="50000"/>
              </a:spcBef>
            </a:pPr>
            <a:r>
              <a:rPr lang="en-US" altLang="zh-CN" sz="3600" dirty="0">
                <a:latin typeface="Times New Roman" panose="02020603050405020304" pitchFamily="18" charset="0"/>
                <a:ea typeface="宋体" panose="02010600030101010101" pitchFamily="2" charset="-122"/>
              </a:rPr>
              <a:t>      </a:t>
            </a:r>
            <a:r>
              <a:rPr lang="en-US" altLang="zh-CN" sz="3600" dirty="0">
                <a:solidFill>
                  <a:srgbClr val="FF0000"/>
                </a:solidFill>
                <a:latin typeface="Times New Roman" panose="02020603050405020304" pitchFamily="18" charset="0"/>
                <a:ea typeface="宋体" panose="02010600030101010101" pitchFamily="2" charset="-122"/>
              </a:rPr>
              <a:t> </a:t>
            </a:r>
            <a:r>
              <a:rPr lang="zh-CN" altLang="en-US" sz="3600" b="1" dirty="0">
                <a:solidFill>
                  <a:srgbClr val="FF0000"/>
                </a:solidFill>
                <a:latin typeface="黑体" panose="02010609060101010101" pitchFamily="49" charset="-122"/>
                <a:ea typeface="黑体" panose="02010609060101010101" pitchFamily="49" charset="-122"/>
              </a:rPr>
              <a:t>二级预防：</a:t>
            </a:r>
            <a:endParaRPr lang="zh-CN" altLang="en-US" sz="3600" b="1" dirty="0">
              <a:solidFill>
                <a:srgbClr val="FF0000"/>
              </a:solidFill>
              <a:latin typeface="黑体" panose="02010609060101010101" pitchFamily="49" charset="-122"/>
              <a:ea typeface="黑体" panose="02010609060101010101" pitchFamily="49" charset="-122"/>
            </a:endParaRPr>
          </a:p>
          <a:p>
            <a:r>
              <a:rPr lang="zh-CN" altLang="en-US" sz="3600" b="1" dirty="0">
                <a:solidFill>
                  <a:schemeClr val="tx2"/>
                </a:solidFill>
                <a:latin typeface="黑体" panose="02010609060101010101" pitchFamily="49" charset="-122"/>
                <a:ea typeface="黑体" panose="02010609060101010101" pitchFamily="49" charset="-122"/>
              </a:rPr>
              <a:t>   </a:t>
            </a:r>
            <a:r>
              <a:rPr lang="zh-CN" altLang="en-US" sz="3600" b="1" dirty="0">
                <a:solidFill>
                  <a:srgbClr val="C00000"/>
                </a:solidFill>
                <a:latin typeface="黑体" panose="02010609060101010101" pitchFamily="49" charset="-122"/>
                <a:ea typeface="黑体" panose="02010609060101010101" pitchFamily="49" charset="-122"/>
              </a:rPr>
              <a:t> </a:t>
            </a:r>
            <a:endParaRPr lang="zh-CN" altLang="en-US" sz="3600"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a:p>
            <a:r>
              <a:rPr lang="zh-CN" altLang="en-US" sz="3600" b="1" dirty="0">
                <a:solidFill>
                  <a:srgbClr val="FF0000"/>
                </a:solidFill>
                <a:latin typeface="黑体" panose="02010609060101010101" pitchFamily="49" charset="-122"/>
                <a:ea typeface="黑体" panose="02010609060101010101" pitchFamily="49" charset="-122"/>
                <a:sym typeface="Arial" panose="020B0604020202020204" pitchFamily="34" charset="0"/>
              </a:rPr>
              <a:t>      </a:t>
            </a:r>
            <a:r>
              <a:rPr lang="zh-CN" altLang="en-US" sz="3600" b="1" dirty="0">
                <a:latin typeface="黑体" panose="02010609060101010101" pitchFamily="49" charset="-122"/>
                <a:ea typeface="黑体" panose="02010609060101010101" pitchFamily="49" charset="-122"/>
              </a:rPr>
              <a:t>即早期发现职业危害特点和职业病症。对职业危害因素的工作场所实行健康监护，早期发现、早期鉴别、早期诊断；对存在职业危害因素的场所经常进行检查、检测，使工作场所的危害因素符合国家标准。</a:t>
            </a:r>
            <a:endParaRPr lang="zh-CN" altLang="en-US" sz="3600" b="1" dirty="0">
              <a:latin typeface="黑体" panose="02010609060101010101" pitchFamily="49" charset="-122"/>
              <a:ea typeface="黑体" panose="02010609060101010101" pitchFamily="49"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endParaRPr lang="zh-CN" altLang="en-US" sz="3200" b="1" dirty="0">
              <a:latin typeface="Times New Roman" panose="02020603050405020304" pitchFamily="18" charset="0"/>
              <a:ea typeface="宋体" panose="02010600030101010101" pitchFamily="2" charset="-122"/>
            </a:endParaRPr>
          </a:p>
        </p:txBody>
      </p:sp>
      <p:sp>
        <p:nvSpPr>
          <p:cNvPr id="79874"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7" name="图片 1"/>
          <p:cNvPicPr>
            <a:picLocks noChangeAspect="1"/>
          </p:cNvPicPr>
          <p:nvPr/>
        </p:nvPicPr>
        <p:blipFill>
          <a:blip r:embed="rId1"/>
          <a:stretch>
            <a:fillRect/>
          </a:stretch>
        </p:blipFill>
        <p:spPr>
          <a:xfrm>
            <a:off x="0" y="-76200"/>
            <a:ext cx="9153525" cy="6853238"/>
          </a:xfrm>
          <a:prstGeom prst="rect">
            <a:avLst/>
          </a:prstGeom>
          <a:noFill/>
          <a:ln w="9525">
            <a:noFill/>
          </a:ln>
        </p:spPr>
      </p:pic>
    </p:spTree>
  </p:cSld>
  <p:clrMapOvr>
    <a:masterClrMapping/>
  </p:clrMapOvr>
  <p:transition>
    <p:split orient="vert"/>
    <p:sndAc>
      <p:stSnd>
        <p:snd r:embed="rId2" name="type.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1" name="图片 1"/>
          <p:cNvPicPr>
            <a:picLocks noChangeAspect="1"/>
          </p:cNvPicPr>
          <p:nvPr/>
        </p:nvPicPr>
        <p:blipFill>
          <a:blip r:embed="rId1"/>
          <a:stretch>
            <a:fillRect/>
          </a:stretch>
        </p:blipFill>
        <p:spPr>
          <a:xfrm>
            <a:off x="-3175" y="-6350"/>
            <a:ext cx="9085263" cy="6842125"/>
          </a:xfrm>
          <a:prstGeom prst="rect">
            <a:avLst/>
          </a:prstGeom>
          <a:noFill/>
          <a:ln w="9525">
            <a:noFill/>
          </a:ln>
        </p:spPr>
      </p:pic>
    </p:spTree>
  </p:cSld>
  <p:clrMapOvr>
    <a:masterClrMapping/>
  </p:clrMapOvr>
  <p:transition>
    <p:split orient="vert"/>
    <p:sndAc>
      <p:stSnd>
        <p:snd r:embed="rId2" name="type.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文本框 11265"/>
          <p:cNvSpPr txBox="1"/>
          <p:nvPr/>
        </p:nvSpPr>
        <p:spPr>
          <a:xfrm>
            <a:off x="77788" y="155575"/>
            <a:ext cx="8636000" cy="5578475"/>
          </a:xfrm>
          <a:prstGeom prst="rect">
            <a:avLst/>
          </a:prstGeom>
          <a:noFill/>
          <a:ln w="12700">
            <a:noFill/>
          </a:ln>
        </p:spPr>
        <p:txBody>
          <a:bodyPr anchor="t" anchorCtr="0">
            <a:spAutoFit/>
          </a:bodyPr>
          <a:p>
            <a:r>
              <a:rPr lang="en-US" altLang="zh-CN" sz="3600" dirty="0">
                <a:latin typeface="Times New Roman" panose="02020603050405020304" pitchFamily="18" charset="0"/>
                <a:ea typeface="宋体" panose="02010600030101010101" pitchFamily="2" charset="-122"/>
              </a:rPr>
              <a:t>    </a:t>
            </a:r>
            <a:endParaRPr lang="en-US" altLang="zh-CN" sz="3600" dirty="0">
              <a:latin typeface="Times New Roman" panose="02020603050405020304" pitchFamily="18" charset="0"/>
              <a:ea typeface="宋体" panose="02010600030101010101" pitchFamily="2" charset="-122"/>
            </a:endParaRPr>
          </a:p>
          <a:p>
            <a:r>
              <a:rPr lang="en-US" altLang="zh-CN" sz="3600" dirty="0">
                <a:latin typeface="Times New Roman" panose="02020603050405020304" pitchFamily="18" charset="0"/>
                <a:ea typeface="宋体" panose="02010600030101010101" pitchFamily="2" charset="-122"/>
              </a:rPr>
              <a:t>   </a:t>
            </a:r>
            <a:r>
              <a:rPr lang="zh-CN" altLang="en-US" sz="3600" b="1" dirty="0">
                <a:solidFill>
                  <a:srgbClr val="FF0000"/>
                </a:solidFill>
                <a:latin typeface="黑体" panose="02010609060101010101" pitchFamily="49" charset="-122"/>
                <a:ea typeface="黑体" panose="02010609060101010101" pitchFamily="49" charset="-122"/>
              </a:rPr>
              <a:t>三级预防：</a:t>
            </a:r>
            <a:r>
              <a:rPr lang="zh-CN" altLang="en-US" sz="3600" dirty="0">
                <a:solidFill>
                  <a:srgbClr val="FF0000"/>
                </a:solidFill>
                <a:latin typeface="黑体" panose="02010609060101010101" pitchFamily="49" charset="-122"/>
                <a:ea typeface="黑体" panose="02010609060101010101" pitchFamily="49" charset="-122"/>
                <a:sym typeface="Arial" panose="020B0604020202020204" pitchFamily="34" charset="0"/>
              </a:rPr>
              <a:t>动者健康监护制度</a:t>
            </a:r>
            <a:endParaRPr lang="zh-CN" altLang="en-US" sz="36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a:p>
            <a:r>
              <a:rPr lang="zh-CN" altLang="en-US" sz="3600" dirty="0">
                <a:solidFill>
                  <a:srgbClr val="FF0000"/>
                </a:solidFill>
                <a:latin typeface="黑体" panose="02010609060101010101" pitchFamily="49" charset="-122"/>
                <a:ea typeface="黑体" panose="02010609060101010101" pitchFamily="49" charset="-122"/>
                <a:sym typeface="Arial" panose="020B0604020202020204" pitchFamily="34" charset="0"/>
              </a:rPr>
              <a:t>     </a:t>
            </a:r>
            <a:endParaRPr lang="zh-CN" altLang="en-US" sz="36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a:p>
            <a:r>
              <a:rPr lang="zh-CN" altLang="en-US" sz="3600" b="1" dirty="0">
                <a:latin typeface="黑体" panose="02010609060101010101" pitchFamily="49" charset="-122"/>
                <a:ea typeface="黑体" panose="02010609060101010101" pitchFamily="49" charset="-122"/>
                <a:sym typeface="Arial" panose="020B0604020202020204" pitchFamily="34" charset="0"/>
              </a:rPr>
              <a:t>上岗前、岗中、离岗时健康体检制度；紧急情况下应急体检规定</a:t>
            </a:r>
            <a:r>
              <a:rPr lang="en-US" altLang="zh-CN" sz="3600" b="1" dirty="0">
                <a:latin typeface="黑体" panose="02010609060101010101" pitchFamily="49" charset="-122"/>
                <a:ea typeface="黑体" panose="02010609060101010101" pitchFamily="49" charset="-122"/>
                <a:sym typeface="Arial" panose="020B0604020202020204" pitchFamily="34" charset="0"/>
              </a:rPr>
              <a:t>,</a:t>
            </a:r>
            <a:r>
              <a:rPr lang="zh-CN" altLang="en-US" sz="3600" b="1" dirty="0">
                <a:latin typeface="黑体" panose="02010609060101010101" pitchFamily="49" charset="-122"/>
                <a:ea typeface="黑体" panose="02010609060101010101" pitchFamily="49" charset="-122"/>
              </a:rPr>
              <a:t>对已经患职业病的员工，应尽快做出正确诊断。对确诊者，要保障病人享受职业病有关待遇，及时进行治疗、康复和定期检查；对不能继续从事原工作的职业病人，应调离原工作岗位，并妥善处理。</a:t>
            </a:r>
            <a:endParaRPr lang="zh-CN" altLang="en-US" sz="3600" b="1" dirty="0">
              <a:latin typeface="黑体" panose="02010609060101010101" pitchFamily="49" charset="-122"/>
              <a:ea typeface="黑体" panose="02010609060101010101" pitchFamily="49" charset="-122"/>
            </a:endParaRPr>
          </a:p>
        </p:txBody>
      </p:sp>
      <p:sp>
        <p:nvSpPr>
          <p:cNvPr id="8294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69" name="图片 1"/>
          <p:cNvPicPr>
            <a:picLocks noChangeAspect="1"/>
          </p:cNvPicPr>
          <p:nvPr/>
        </p:nvPicPr>
        <p:blipFill>
          <a:blip r:embed="rId1"/>
          <a:stretch>
            <a:fillRect/>
          </a:stretch>
        </p:blipFill>
        <p:spPr>
          <a:xfrm>
            <a:off x="-9525" y="19050"/>
            <a:ext cx="9180513" cy="6861175"/>
          </a:xfrm>
          <a:prstGeom prst="rect">
            <a:avLst/>
          </a:prstGeom>
          <a:noFill/>
          <a:ln w="9525">
            <a:noFill/>
          </a:ln>
        </p:spPr>
      </p:pic>
    </p:spTree>
  </p:cSld>
  <p:clrMapOvr>
    <a:masterClrMapping/>
  </p:clrMapOvr>
  <p:transition>
    <p:split orient="vert"/>
    <p:sndAc>
      <p:stSnd>
        <p:snd r:embed="rId2" name="type.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3" name="图片 1"/>
          <p:cNvPicPr>
            <a:picLocks noChangeAspect="1"/>
          </p:cNvPicPr>
          <p:nvPr/>
        </p:nvPicPr>
        <p:blipFill>
          <a:blip r:embed="rId1"/>
          <a:stretch>
            <a:fillRect/>
          </a:stretch>
        </p:blipFill>
        <p:spPr>
          <a:xfrm>
            <a:off x="106363" y="25400"/>
            <a:ext cx="8928100" cy="6770688"/>
          </a:xfrm>
          <a:prstGeom prst="rect">
            <a:avLst/>
          </a:prstGeom>
          <a:noFill/>
          <a:ln w="9525">
            <a:noFill/>
          </a:ln>
        </p:spPr>
      </p:pic>
    </p:spTree>
  </p:cSld>
  <p:clrMapOvr>
    <a:masterClrMapping/>
  </p:clrMapOvr>
  <p:transition>
    <p:split orient="vert"/>
    <p:sndAc>
      <p:stSnd>
        <p:snd r:embed="rId2" name="type.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内容占位符 3"/>
          <p:cNvPicPr>
            <a:picLocks noGrp="1" noRot="1" noChangeAspect="1"/>
          </p:cNvPicPr>
          <p:nvPr>
            <p:ph idx="1"/>
          </p:nvPr>
        </p:nvPicPr>
        <p:blipFill>
          <a:blip r:embed="rId1"/>
          <a:stretch>
            <a:fillRect/>
          </a:stretch>
        </p:blipFill>
        <p:spPr>
          <a:xfrm>
            <a:off x="0" y="-76200"/>
            <a:ext cx="9159875" cy="6921500"/>
          </a:xfrm>
        </p:spPr>
      </p:pic>
    </p:spTree>
  </p:cSld>
  <p:clrMapOvr>
    <a:masterClrMapping/>
  </p:clrMapOvr>
  <p:transition>
    <p:split orient="vert"/>
    <p:sndAc>
      <p:stSnd>
        <p:snd r:embed="rId2" name="type.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矩形 237572"/>
          <p:cNvSpPr/>
          <p:nvPr/>
        </p:nvSpPr>
        <p:spPr>
          <a:xfrm>
            <a:off x="457200" y="457200"/>
            <a:ext cx="8305800" cy="5578475"/>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zh-CN" altLang="zh-CN" sz="4000" dirty="0">
                <a:solidFill>
                  <a:srgbClr val="FF0000"/>
                </a:solidFill>
                <a:latin typeface="Arial" panose="020B0604020202020204" pitchFamily="34" charset="0"/>
                <a:ea typeface="宋体" panose="02010600030101010101" pitchFamily="2" charset="-122"/>
              </a:rPr>
              <a:t>二</a:t>
            </a:r>
            <a:r>
              <a:rPr lang="zh-CN" altLang="en-US" sz="4000" dirty="0">
                <a:solidFill>
                  <a:srgbClr val="FF0000"/>
                </a:solidFill>
                <a:latin typeface="Arial" panose="020B0604020202020204" pitchFamily="34" charset="0"/>
                <a:ea typeface="宋体" panose="02010600030101010101" pitchFamily="2" charset="-122"/>
              </a:rPr>
              <a:t>、职业危害的防治</a:t>
            </a:r>
            <a:endParaRPr lang="zh-CN" altLang="en-US" sz="4000"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、防尘措施</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工艺上的防尘措施包括从</a:t>
            </a:r>
            <a:r>
              <a:rPr lang="zh-CN" altLang="en-US" sz="3200" b="1" dirty="0">
                <a:solidFill>
                  <a:srgbClr val="FF0000"/>
                </a:solidFill>
                <a:latin typeface="Arial" panose="020B0604020202020204" pitchFamily="34" charset="0"/>
                <a:ea typeface="宋体" panose="02010600030101010101" pitchFamily="2" charset="-122"/>
              </a:rPr>
              <a:t>工艺方法</a:t>
            </a:r>
            <a:r>
              <a:rPr lang="zh-CN" altLang="en-US" sz="3200" b="1" dirty="0">
                <a:latin typeface="Arial" panose="020B0604020202020204" pitchFamily="34" charset="0"/>
                <a:ea typeface="宋体" panose="02010600030101010101" pitchFamily="2" charset="-122"/>
              </a:rPr>
              <a:t>上和从</a:t>
            </a:r>
            <a:r>
              <a:rPr lang="zh-CN" altLang="en-US" sz="3200" b="1" dirty="0">
                <a:solidFill>
                  <a:srgbClr val="FF0000"/>
                </a:solidFill>
                <a:latin typeface="Arial" panose="020B0604020202020204" pitchFamily="34" charset="0"/>
                <a:ea typeface="宋体" panose="02010600030101010101" pitchFamily="2" charset="-122"/>
              </a:rPr>
              <a:t>工艺布置</a:t>
            </a:r>
            <a:r>
              <a:rPr lang="zh-CN" altLang="en-US" sz="3200" b="1" dirty="0">
                <a:latin typeface="Arial" panose="020B0604020202020204" pitchFamily="34" charset="0"/>
                <a:ea typeface="宋体" panose="02010600030101010101" pitchFamily="2" charset="-122"/>
              </a:rPr>
              <a:t>上两个方面。</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zh-CN" altLang="en-US" sz="3200" b="1" dirty="0">
                <a:solidFill>
                  <a:srgbClr val="FF0000"/>
                </a:solidFill>
                <a:latin typeface="Arial" panose="020B0604020202020204" pitchFamily="34" charset="0"/>
                <a:ea typeface="宋体" panose="02010600030101010101" pitchFamily="2" charset="-122"/>
              </a:rPr>
              <a:t>（</a:t>
            </a:r>
            <a:r>
              <a:rPr lang="en-US" altLang="zh-CN" sz="3200" b="1" dirty="0">
                <a:solidFill>
                  <a:srgbClr val="FF0000"/>
                </a:solidFill>
                <a:latin typeface="Arial" panose="020B0604020202020204" pitchFamily="34" charset="0"/>
                <a:ea typeface="宋体" panose="02010600030101010101" pitchFamily="2" charset="-122"/>
              </a:rPr>
              <a:t>1</a:t>
            </a:r>
            <a:r>
              <a:rPr lang="zh-CN" altLang="en-US" sz="3200" b="1" dirty="0">
                <a:solidFill>
                  <a:srgbClr val="FF0000"/>
                </a:solidFill>
                <a:latin typeface="Arial" panose="020B0604020202020204" pitchFamily="34" charset="0"/>
                <a:ea typeface="宋体" panose="02010600030101010101" pitchFamily="2" charset="-122"/>
              </a:rPr>
              <a:t>）工艺方法上的防尘措施</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广泛采用新工艺、新技术既能推动生产的发展、成倍地提高劳动生产率，又能从根本上改善生产的劳动条件，降低车间的粉尘浓度，减少粉尘对从业人员的危害，并为改善环境提供有利条件。如采用工艺过程密闭化、机械化和自动化的方式等。</a:t>
            </a:r>
            <a:endParaRPr lang="zh-CN" altLang="en-US" sz="3200" b="1" dirty="0">
              <a:latin typeface="Arial" panose="020B0604020202020204" pitchFamily="34" charset="0"/>
              <a:ea typeface="宋体" panose="02010600030101010101" pitchFamily="2" charset="-122"/>
            </a:endParaRPr>
          </a:p>
        </p:txBody>
      </p:sp>
      <p:sp>
        <p:nvSpPr>
          <p:cNvPr id="86018"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矩形 238596"/>
          <p:cNvSpPr/>
          <p:nvPr/>
        </p:nvSpPr>
        <p:spPr>
          <a:xfrm>
            <a:off x="457200" y="609600"/>
            <a:ext cx="8050213" cy="3990975"/>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zh-CN" altLang="en-US" sz="3200" b="1" dirty="0">
                <a:solidFill>
                  <a:srgbClr val="FF0000"/>
                </a:solidFill>
                <a:latin typeface="Arial" panose="020B0604020202020204" pitchFamily="34" charset="0"/>
                <a:ea typeface="宋体" panose="02010600030101010101" pitchFamily="2" charset="-122"/>
              </a:rPr>
              <a:t>（</a:t>
            </a:r>
            <a:r>
              <a:rPr lang="en-US" altLang="zh-CN" sz="3200" b="1" dirty="0">
                <a:solidFill>
                  <a:srgbClr val="FF0000"/>
                </a:solidFill>
                <a:latin typeface="Arial" panose="020B0604020202020204" pitchFamily="34" charset="0"/>
                <a:ea typeface="宋体" panose="02010600030101010101" pitchFamily="2" charset="-122"/>
              </a:rPr>
              <a:t>2</a:t>
            </a:r>
            <a:r>
              <a:rPr lang="zh-CN" altLang="en-US" sz="3200" b="1" dirty="0">
                <a:solidFill>
                  <a:srgbClr val="FF0000"/>
                </a:solidFill>
                <a:latin typeface="Arial" panose="020B0604020202020204" pitchFamily="34" charset="0"/>
                <a:ea typeface="宋体" panose="02010600030101010101" pitchFamily="2" charset="-122"/>
              </a:rPr>
              <a:t>）工艺布置上的防尘措施</a:t>
            </a:r>
            <a:endParaRPr lang="zh-CN" altLang="en-US" sz="3200" b="1" dirty="0">
              <a:solidFill>
                <a:srgbClr val="FF0000"/>
              </a:solidFill>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工艺布置与防尘工作有很大关系，在工艺布置时考虑到防尘措施，有利于减少粉尘对人体危害和对环境污染。</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① </a:t>
            </a:r>
            <a:r>
              <a:rPr lang="zh-CN" altLang="en-US" sz="3200" b="1" dirty="0">
                <a:latin typeface="Arial" panose="020B0604020202020204" pitchFamily="34" charset="0"/>
                <a:ea typeface="宋体" panose="02010600030101010101" pitchFamily="2" charset="-122"/>
              </a:rPr>
              <a:t>从通风角度考虑。工艺设备和生产流程的布局应使主要工作地点和操作人员多的工段位于车间内通风良好和空气较为清洁的地方，减少受粉尘危害的人数。</a:t>
            </a:r>
            <a:endParaRPr lang="zh-CN" altLang="en-US" sz="3200" b="1" dirty="0">
              <a:latin typeface="Arial" panose="020B0604020202020204" pitchFamily="34" charset="0"/>
              <a:ea typeface="宋体" panose="02010600030101010101" pitchFamily="2" charset="-122"/>
            </a:endParaRPr>
          </a:p>
        </p:txBody>
      </p:sp>
      <p:sp>
        <p:nvSpPr>
          <p:cNvPr id="87042"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矩形 239620"/>
          <p:cNvSpPr/>
          <p:nvPr/>
        </p:nvSpPr>
        <p:spPr>
          <a:xfrm>
            <a:off x="381000" y="914400"/>
            <a:ext cx="8534400" cy="3990975"/>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② </a:t>
            </a:r>
            <a:r>
              <a:rPr lang="zh-CN" altLang="en-US" sz="3200" b="1" dirty="0">
                <a:latin typeface="Arial" panose="020B0604020202020204" pitchFamily="34" charset="0"/>
                <a:ea typeface="宋体" panose="02010600030101010101" pitchFamily="2" charset="-122"/>
              </a:rPr>
              <a:t>从隔离角度考虑。有严重粉尘污染源的工段散发粉尘和有害物较多，尽可能用实体墙和其他部分隔离，最好布置在单独的厂房内。</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③ </a:t>
            </a:r>
            <a:r>
              <a:rPr lang="zh-CN" altLang="en-US" sz="3200" b="1" dirty="0">
                <a:latin typeface="Arial" panose="020B0604020202020204" pitchFamily="34" charset="0"/>
                <a:ea typeface="宋体" panose="02010600030101010101" pitchFamily="2" charset="-122"/>
              </a:rPr>
              <a:t>从工艺流程角度考虑。在布置工艺设备和安排生产流程时应该为除尘系统，包括风管敷设、平台位置、粉尘收集或污泥法除尘等合理布置提供必要的条件。</a:t>
            </a:r>
            <a:endParaRPr lang="zh-CN" altLang="en-US" sz="3200" b="1" dirty="0">
              <a:latin typeface="Arial" panose="020B0604020202020204" pitchFamily="34" charset="0"/>
              <a:ea typeface="宋体" panose="02010600030101010101" pitchFamily="2" charset="-122"/>
            </a:endParaRPr>
          </a:p>
        </p:txBody>
      </p:sp>
      <p:sp>
        <p:nvSpPr>
          <p:cNvPr id="8806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矩形 240644"/>
          <p:cNvSpPr/>
          <p:nvPr/>
        </p:nvSpPr>
        <p:spPr>
          <a:xfrm>
            <a:off x="381000" y="685800"/>
            <a:ext cx="8229600" cy="4965700"/>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）湿式作业</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在生产过程中，对工件或原料加入适量的水分使之湿润后进行操作，以防止粉尘的飞扬，称为湿式作业。湿式作业是利用含矽原料都有较好的亲水性这一特性来达到防尘目的。当石英砂中水分超过</a:t>
            </a:r>
            <a:r>
              <a:rPr lang="en-US" altLang="zh-CN" sz="3200" b="1" dirty="0">
                <a:latin typeface="Arial" panose="020B0604020202020204" pitchFamily="34" charset="0"/>
                <a:ea typeface="宋体" panose="02010600030101010101" pitchFamily="2" charset="-122"/>
              </a:rPr>
              <a:t>6</a:t>
            </a:r>
            <a:r>
              <a:rPr lang="zh-CN" altLang="en-US" sz="3200" b="1" dirty="0">
                <a:latin typeface="Arial" panose="020B0604020202020204" pitchFamily="34" charset="0"/>
                <a:ea typeface="宋体" panose="02010600030101010101" pitchFamily="2" charset="-122"/>
              </a:rPr>
              <a:t>％时，砂中就开始有黏结现象，从而能防止粉尘的飞扬。湿式作业是一种简单易行和效果较好的防尘方法。目前采用湿式作业的有石英磨粉、玻璃、搪瓷、凿岩等行业。</a:t>
            </a:r>
            <a:endParaRPr lang="zh-CN" altLang="en-US" sz="3200" b="1" dirty="0">
              <a:latin typeface="Arial" panose="020B0604020202020204" pitchFamily="34" charset="0"/>
              <a:ea typeface="宋体" panose="02010600030101010101" pitchFamily="2" charset="-122"/>
            </a:endParaRPr>
          </a:p>
        </p:txBody>
      </p:sp>
      <p:sp>
        <p:nvSpPr>
          <p:cNvPr id="89090"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3" name="图片 1"/>
          <p:cNvPicPr>
            <a:picLocks noChangeAspect="1"/>
          </p:cNvPicPr>
          <p:nvPr/>
        </p:nvPicPr>
        <p:blipFill>
          <a:blip r:embed="rId1"/>
          <a:stretch>
            <a:fillRect/>
          </a:stretch>
        </p:blipFill>
        <p:spPr>
          <a:xfrm>
            <a:off x="1588" y="-76200"/>
            <a:ext cx="9218612" cy="6911975"/>
          </a:xfrm>
          <a:prstGeom prst="rect">
            <a:avLst/>
          </a:prstGeom>
          <a:noFill/>
          <a:ln w="9525">
            <a:noFill/>
          </a:ln>
        </p:spPr>
      </p:pic>
    </p:spTree>
  </p:cSld>
  <p:clrMapOvr>
    <a:masterClrMapping/>
  </p:clrMapOvr>
  <p:transition>
    <p:split orient="vert"/>
    <p:sndAc>
      <p:stSnd>
        <p:snd r:embed="rId2" name="type.wav"/>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矩形 241668"/>
          <p:cNvSpPr/>
          <p:nvPr/>
        </p:nvSpPr>
        <p:spPr>
          <a:xfrm>
            <a:off x="533400" y="304800"/>
            <a:ext cx="8081963" cy="5456238"/>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4</a:t>
            </a:r>
            <a:r>
              <a:rPr lang="zh-CN" altLang="en-US" sz="3200" b="1" dirty="0">
                <a:latin typeface="Arial" panose="020B0604020202020204" pitchFamily="34" charset="0"/>
                <a:ea typeface="宋体" panose="02010600030101010101" pitchFamily="2" charset="-122"/>
              </a:rPr>
              <a:t>）通风防尘</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通风防尘一项积极有效的技术措施。</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局部的机械通风防尘需要的风量最小，防尘效果最好。如果受生产条件的限制，不能采用局部通风，或采用局部通风后，室内粉尘浓度仍超过国家规定标准，就应采用全面通风。</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全面通风是对整个车间进行通风换气，用新鲜空气把整个车间的有害物质浓度冲淡到国家标准以下。</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p:txBody>
      </p:sp>
      <p:sp>
        <p:nvSpPr>
          <p:cNvPr id="91138"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61" name="组合 302104"/>
          <p:cNvGrpSpPr/>
          <p:nvPr/>
        </p:nvGrpSpPr>
        <p:grpSpPr>
          <a:xfrm>
            <a:off x="1117600" y="274638"/>
            <a:ext cx="4140200" cy="3071812"/>
            <a:chOff x="0" y="1822"/>
            <a:chExt cx="3147" cy="2214"/>
          </a:xfrm>
        </p:grpSpPr>
        <p:sp>
          <p:nvSpPr>
            <p:cNvPr id="92162" name="椭圆 302105"/>
            <p:cNvSpPr/>
            <p:nvPr/>
          </p:nvSpPr>
          <p:spPr>
            <a:xfrm>
              <a:off x="1156" y="2903"/>
              <a:ext cx="559" cy="118"/>
            </a:xfrm>
            <a:prstGeom prst="ellipse">
              <a:avLst/>
            </a:prstGeom>
            <a:solidFill>
              <a:schemeClr val="tx1"/>
            </a:solidFill>
            <a:ln w="12700"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92163" name="直接连接符 302106"/>
            <p:cNvSpPr/>
            <p:nvPr/>
          </p:nvSpPr>
          <p:spPr>
            <a:xfrm>
              <a:off x="734" y="2825"/>
              <a:ext cx="1795" cy="0"/>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64" name="直接连接符 302107"/>
            <p:cNvSpPr/>
            <p:nvPr/>
          </p:nvSpPr>
          <p:spPr>
            <a:xfrm flipH="1">
              <a:off x="0" y="1822"/>
              <a:ext cx="408" cy="573"/>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65" name="直接连接符 302108"/>
            <p:cNvSpPr/>
            <p:nvPr/>
          </p:nvSpPr>
          <p:spPr>
            <a:xfrm>
              <a:off x="408" y="1822"/>
              <a:ext cx="1794" cy="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66" name="直接连接符 302109"/>
            <p:cNvSpPr/>
            <p:nvPr/>
          </p:nvSpPr>
          <p:spPr>
            <a:xfrm flipH="1">
              <a:off x="1795" y="1822"/>
              <a:ext cx="407" cy="573"/>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67" name="直接连接符 302110"/>
            <p:cNvSpPr/>
            <p:nvPr/>
          </p:nvSpPr>
          <p:spPr>
            <a:xfrm>
              <a:off x="0" y="2395"/>
              <a:ext cx="1795" cy="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68" name="直接连接符 302111"/>
            <p:cNvSpPr/>
            <p:nvPr/>
          </p:nvSpPr>
          <p:spPr>
            <a:xfrm>
              <a:off x="0" y="2395"/>
              <a:ext cx="0" cy="86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69" name="直接连接符 302112"/>
            <p:cNvSpPr/>
            <p:nvPr/>
          </p:nvSpPr>
          <p:spPr>
            <a:xfrm>
              <a:off x="0" y="3255"/>
              <a:ext cx="1795" cy="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70" name="任意多边形 302113"/>
            <p:cNvSpPr/>
            <p:nvPr/>
          </p:nvSpPr>
          <p:spPr>
            <a:xfrm>
              <a:off x="1224" y="2395"/>
              <a:ext cx="1223" cy="574"/>
            </a:xfrm>
            <a:custGeom>
              <a:avLst/>
              <a:gdLst/>
              <a:ahLst/>
              <a:cxnLst>
                <a:cxn ang="0">
                  <a:pos x="0" y="574"/>
                </a:cxn>
                <a:cxn ang="0">
                  <a:pos x="0" y="430"/>
                </a:cxn>
                <a:cxn ang="0">
                  <a:pos x="0" y="287"/>
                </a:cxn>
                <a:cxn ang="0">
                  <a:pos x="82" y="143"/>
                </a:cxn>
                <a:cxn ang="0">
                  <a:pos x="245" y="72"/>
                </a:cxn>
                <a:cxn ang="0">
                  <a:pos x="326" y="0"/>
                </a:cxn>
                <a:cxn ang="0">
                  <a:pos x="571" y="0"/>
                </a:cxn>
                <a:cxn ang="0">
                  <a:pos x="734" y="0"/>
                </a:cxn>
                <a:cxn ang="0">
                  <a:pos x="816" y="0"/>
                </a:cxn>
                <a:cxn ang="0">
                  <a:pos x="816" y="0"/>
                </a:cxn>
                <a:cxn ang="0">
                  <a:pos x="897" y="0"/>
                </a:cxn>
                <a:cxn ang="0">
                  <a:pos x="1142" y="0"/>
                </a:cxn>
                <a:cxn ang="0">
                  <a:pos x="1223" y="0"/>
                </a:cxn>
                <a:cxn ang="0">
                  <a:pos x="1142" y="72"/>
                </a:cxn>
                <a:cxn ang="0">
                  <a:pos x="979" y="143"/>
                </a:cxn>
                <a:cxn ang="0">
                  <a:pos x="816" y="215"/>
                </a:cxn>
                <a:cxn ang="0">
                  <a:pos x="734" y="215"/>
                </a:cxn>
                <a:cxn ang="0">
                  <a:pos x="652" y="287"/>
                </a:cxn>
                <a:cxn ang="0">
                  <a:pos x="652" y="287"/>
                </a:cxn>
                <a:cxn ang="0">
                  <a:pos x="571" y="358"/>
                </a:cxn>
                <a:cxn ang="0">
                  <a:pos x="489" y="430"/>
                </a:cxn>
                <a:cxn ang="0">
                  <a:pos x="408" y="502"/>
                </a:cxn>
                <a:cxn ang="0">
                  <a:pos x="408" y="574"/>
                </a:cxn>
              </a:cxnLst>
              <a:pathLst>
                <a:path w="1223" h="574">
                  <a:moveTo>
                    <a:pt x="0" y="574"/>
                  </a:moveTo>
                  <a:lnTo>
                    <a:pt x="0" y="430"/>
                  </a:lnTo>
                  <a:lnTo>
                    <a:pt x="0" y="287"/>
                  </a:lnTo>
                  <a:lnTo>
                    <a:pt x="82" y="143"/>
                  </a:lnTo>
                  <a:lnTo>
                    <a:pt x="245" y="72"/>
                  </a:lnTo>
                  <a:lnTo>
                    <a:pt x="326" y="0"/>
                  </a:lnTo>
                  <a:lnTo>
                    <a:pt x="571" y="0"/>
                  </a:lnTo>
                  <a:lnTo>
                    <a:pt x="734" y="0"/>
                  </a:lnTo>
                  <a:lnTo>
                    <a:pt x="816" y="0"/>
                  </a:lnTo>
                  <a:lnTo>
                    <a:pt x="897" y="0"/>
                  </a:lnTo>
                  <a:lnTo>
                    <a:pt x="1142" y="0"/>
                  </a:lnTo>
                  <a:lnTo>
                    <a:pt x="1223" y="0"/>
                  </a:lnTo>
                  <a:lnTo>
                    <a:pt x="1142" y="72"/>
                  </a:lnTo>
                  <a:lnTo>
                    <a:pt x="979" y="143"/>
                  </a:lnTo>
                  <a:lnTo>
                    <a:pt x="816" y="215"/>
                  </a:lnTo>
                  <a:lnTo>
                    <a:pt x="734" y="215"/>
                  </a:lnTo>
                  <a:lnTo>
                    <a:pt x="652" y="287"/>
                  </a:lnTo>
                  <a:lnTo>
                    <a:pt x="571" y="358"/>
                  </a:lnTo>
                  <a:lnTo>
                    <a:pt x="489" y="430"/>
                  </a:lnTo>
                  <a:lnTo>
                    <a:pt x="408" y="502"/>
                  </a:lnTo>
                  <a:lnTo>
                    <a:pt x="408" y="574"/>
                  </a:lnTo>
                </a:path>
              </a:pathLst>
            </a:custGeom>
            <a:gradFill rotWithShape="0">
              <a:gsLst>
                <a:gs pos="0">
                  <a:schemeClr val="bg1">
                    <a:alpha val="49001"/>
                  </a:schemeClr>
                </a:gs>
                <a:gs pos="100000">
                  <a:srgbClr val="1C1C1C">
                    <a:alpha val="50998"/>
                  </a:srgbClr>
                </a:gs>
              </a:gsLst>
              <a:lin ang="5400000" scaled="1"/>
              <a:tileRect/>
            </a:gradFill>
            <a:ln w="9525">
              <a:noFill/>
            </a:ln>
          </p:spPr>
          <p:txBody>
            <a:bodyPr/>
            <a:p>
              <a:endParaRPr lang="zh-CN" altLang="en-US"/>
            </a:p>
          </p:txBody>
        </p:sp>
        <p:sp>
          <p:nvSpPr>
            <p:cNvPr id="92171" name="直接连接符 302114"/>
            <p:cNvSpPr/>
            <p:nvPr/>
          </p:nvSpPr>
          <p:spPr>
            <a:xfrm>
              <a:off x="2202" y="1822"/>
              <a:ext cx="327" cy="286"/>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72" name="直接连接符 302115"/>
            <p:cNvSpPr/>
            <p:nvPr/>
          </p:nvSpPr>
          <p:spPr>
            <a:xfrm>
              <a:off x="2529" y="2108"/>
              <a:ext cx="0" cy="717"/>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73" name="直接连接符 302116"/>
            <p:cNvSpPr/>
            <p:nvPr/>
          </p:nvSpPr>
          <p:spPr>
            <a:xfrm flipV="1">
              <a:off x="1795" y="2825"/>
              <a:ext cx="734" cy="43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74" name="直接连接符 302117"/>
            <p:cNvSpPr/>
            <p:nvPr/>
          </p:nvSpPr>
          <p:spPr>
            <a:xfrm flipV="1">
              <a:off x="0" y="2825"/>
              <a:ext cx="734" cy="430"/>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75" name="直接连接符 302118"/>
            <p:cNvSpPr/>
            <p:nvPr/>
          </p:nvSpPr>
          <p:spPr>
            <a:xfrm>
              <a:off x="734" y="2108"/>
              <a:ext cx="0" cy="717"/>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76" name="直接连接符 302119"/>
            <p:cNvSpPr/>
            <p:nvPr/>
          </p:nvSpPr>
          <p:spPr>
            <a:xfrm>
              <a:off x="408" y="1822"/>
              <a:ext cx="326" cy="286"/>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77" name="直接连接符 302120"/>
            <p:cNvSpPr/>
            <p:nvPr/>
          </p:nvSpPr>
          <p:spPr>
            <a:xfrm>
              <a:off x="734" y="2108"/>
              <a:ext cx="1795" cy="0"/>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78" name="直接连接符 302121"/>
            <p:cNvSpPr/>
            <p:nvPr/>
          </p:nvSpPr>
          <p:spPr>
            <a:xfrm flipV="1">
              <a:off x="163" y="2252"/>
              <a:ext cx="326" cy="215"/>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79" name="直接连接符 302122"/>
            <p:cNvSpPr/>
            <p:nvPr/>
          </p:nvSpPr>
          <p:spPr>
            <a:xfrm>
              <a:off x="163" y="2467"/>
              <a:ext cx="0" cy="286"/>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80" name="直接连接符 302123"/>
            <p:cNvSpPr/>
            <p:nvPr/>
          </p:nvSpPr>
          <p:spPr>
            <a:xfrm flipV="1">
              <a:off x="163" y="2538"/>
              <a:ext cx="326" cy="215"/>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81" name="直接连接符 302124"/>
            <p:cNvSpPr/>
            <p:nvPr/>
          </p:nvSpPr>
          <p:spPr>
            <a:xfrm>
              <a:off x="489" y="2252"/>
              <a:ext cx="0" cy="286"/>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82" name="椭圆 302125"/>
            <p:cNvSpPr/>
            <p:nvPr/>
          </p:nvSpPr>
          <p:spPr>
            <a:xfrm>
              <a:off x="2045" y="2329"/>
              <a:ext cx="233" cy="275"/>
            </a:xfrm>
            <a:prstGeom prst="ellipse">
              <a:avLst/>
            </a:prstGeom>
            <a:noFill/>
            <a:ln w="12700"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92183" name="直接连接符 302126"/>
            <p:cNvSpPr/>
            <p:nvPr/>
          </p:nvSpPr>
          <p:spPr>
            <a:xfrm>
              <a:off x="1795" y="2395"/>
              <a:ext cx="0" cy="86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84" name="椭圆 302127"/>
            <p:cNvSpPr/>
            <p:nvPr/>
          </p:nvSpPr>
          <p:spPr>
            <a:xfrm>
              <a:off x="2144" y="2331"/>
              <a:ext cx="35" cy="116"/>
            </a:xfrm>
            <a:prstGeom prst="ellipse">
              <a:avLst/>
            </a:prstGeom>
            <a:noFill/>
            <a:ln w="12700"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92185" name="椭圆 302128"/>
            <p:cNvSpPr/>
            <p:nvPr/>
          </p:nvSpPr>
          <p:spPr>
            <a:xfrm rot="-1200000">
              <a:off x="2050" y="2464"/>
              <a:ext cx="101" cy="31"/>
            </a:xfrm>
            <a:prstGeom prst="ellipse">
              <a:avLst/>
            </a:prstGeom>
            <a:noFill/>
            <a:ln w="12700"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92186" name="椭圆 302129"/>
            <p:cNvSpPr/>
            <p:nvPr/>
          </p:nvSpPr>
          <p:spPr>
            <a:xfrm>
              <a:off x="2155" y="2474"/>
              <a:ext cx="36" cy="117"/>
            </a:xfrm>
            <a:prstGeom prst="ellipse">
              <a:avLst/>
            </a:prstGeom>
            <a:noFill/>
            <a:ln w="12700"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92187" name="椭圆 302130"/>
            <p:cNvSpPr/>
            <p:nvPr/>
          </p:nvSpPr>
          <p:spPr>
            <a:xfrm rot="-1200000">
              <a:off x="2179" y="2428"/>
              <a:ext cx="99" cy="31"/>
            </a:xfrm>
            <a:prstGeom prst="ellipse">
              <a:avLst/>
            </a:prstGeom>
            <a:noFill/>
            <a:ln w="12700"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92188" name="任意多边形 302131"/>
            <p:cNvSpPr/>
            <p:nvPr/>
          </p:nvSpPr>
          <p:spPr>
            <a:xfrm>
              <a:off x="375" y="2288"/>
              <a:ext cx="2102" cy="167"/>
            </a:xfrm>
            <a:custGeom>
              <a:avLst/>
              <a:gdLst/>
              <a:ahLst/>
              <a:cxnLst>
                <a:cxn ang="0">
                  <a:pos x="0" y="103"/>
                </a:cxn>
                <a:cxn ang="0">
                  <a:pos x="112" y="111"/>
                </a:cxn>
                <a:cxn ang="0">
                  <a:pos x="242" y="106"/>
                </a:cxn>
                <a:cxn ang="0">
                  <a:pos x="361" y="106"/>
                </a:cxn>
                <a:cxn ang="0">
                  <a:pos x="452" y="91"/>
                </a:cxn>
                <a:cxn ang="0">
                  <a:pos x="567" y="58"/>
                </a:cxn>
                <a:cxn ang="0">
                  <a:pos x="654" y="41"/>
                </a:cxn>
                <a:cxn ang="0">
                  <a:pos x="806" y="43"/>
                </a:cxn>
                <a:cxn ang="0">
                  <a:pos x="977" y="43"/>
                </a:cxn>
                <a:cxn ang="0">
                  <a:pos x="1076" y="39"/>
                </a:cxn>
                <a:cxn ang="0">
                  <a:pos x="1198" y="27"/>
                </a:cxn>
                <a:cxn ang="0">
                  <a:pos x="1321" y="7"/>
                </a:cxn>
                <a:cxn ang="0">
                  <a:pos x="1339" y="0"/>
                </a:cxn>
              </a:cxnLst>
              <a:pathLst>
                <a:path w="1340" h="112">
                  <a:moveTo>
                    <a:pt x="0" y="103"/>
                  </a:moveTo>
                  <a:lnTo>
                    <a:pt x="112" y="111"/>
                  </a:lnTo>
                  <a:lnTo>
                    <a:pt x="242" y="106"/>
                  </a:lnTo>
                  <a:lnTo>
                    <a:pt x="361" y="106"/>
                  </a:lnTo>
                  <a:lnTo>
                    <a:pt x="452" y="91"/>
                  </a:lnTo>
                  <a:lnTo>
                    <a:pt x="567" y="58"/>
                  </a:lnTo>
                  <a:lnTo>
                    <a:pt x="654" y="41"/>
                  </a:lnTo>
                  <a:lnTo>
                    <a:pt x="806" y="43"/>
                  </a:lnTo>
                  <a:lnTo>
                    <a:pt x="977" y="43"/>
                  </a:lnTo>
                  <a:lnTo>
                    <a:pt x="1076" y="39"/>
                  </a:lnTo>
                  <a:lnTo>
                    <a:pt x="1198" y="27"/>
                  </a:lnTo>
                  <a:lnTo>
                    <a:pt x="1321" y="7"/>
                  </a:lnTo>
                  <a:lnTo>
                    <a:pt x="1339" y="0"/>
                  </a:lnTo>
                </a:path>
              </a:pathLst>
            </a:custGeom>
            <a:noFill/>
            <a:ln w="12700" cap="rnd" cmpd="sng">
              <a:solidFill>
                <a:schemeClr val="tx1"/>
              </a:solidFill>
              <a:prstDash val="dash"/>
              <a:round/>
              <a:headEnd type="none" w="sm" len="sm"/>
              <a:tailEnd type="none" w="sm" len="sm"/>
            </a:ln>
          </p:spPr>
          <p:txBody>
            <a:bodyPr/>
            <a:p>
              <a:endParaRPr lang="zh-CN" altLang="en-US"/>
            </a:p>
          </p:txBody>
        </p:sp>
        <p:sp>
          <p:nvSpPr>
            <p:cNvPr id="92189" name="任意多边形 302132"/>
            <p:cNvSpPr/>
            <p:nvPr/>
          </p:nvSpPr>
          <p:spPr>
            <a:xfrm>
              <a:off x="334" y="2377"/>
              <a:ext cx="2127" cy="127"/>
            </a:xfrm>
            <a:custGeom>
              <a:avLst/>
              <a:gdLst/>
              <a:ahLst/>
              <a:cxnLst>
                <a:cxn ang="0">
                  <a:pos x="0" y="77"/>
                </a:cxn>
                <a:cxn ang="0">
                  <a:pos x="134" y="84"/>
                </a:cxn>
                <a:cxn ang="0">
                  <a:pos x="231" y="84"/>
                </a:cxn>
                <a:cxn ang="0">
                  <a:pos x="343" y="79"/>
                </a:cxn>
                <a:cxn ang="0">
                  <a:pos x="468" y="63"/>
                </a:cxn>
                <a:cxn ang="0">
                  <a:pos x="608" y="39"/>
                </a:cxn>
                <a:cxn ang="0">
                  <a:pos x="720" y="34"/>
                </a:cxn>
                <a:cxn ang="0">
                  <a:pos x="900" y="27"/>
                </a:cxn>
                <a:cxn ang="0">
                  <a:pos x="1071" y="19"/>
                </a:cxn>
                <a:cxn ang="0">
                  <a:pos x="1141" y="19"/>
                </a:cxn>
                <a:cxn ang="0">
                  <a:pos x="1298" y="5"/>
                </a:cxn>
                <a:cxn ang="0">
                  <a:pos x="1355" y="0"/>
                </a:cxn>
              </a:cxnLst>
              <a:pathLst>
                <a:path w="1356" h="85">
                  <a:moveTo>
                    <a:pt x="0" y="77"/>
                  </a:moveTo>
                  <a:lnTo>
                    <a:pt x="134" y="84"/>
                  </a:lnTo>
                  <a:lnTo>
                    <a:pt x="231" y="84"/>
                  </a:lnTo>
                  <a:lnTo>
                    <a:pt x="343" y="79"/>
                  </a:lnTo>
                  <a:lnTo>
                    <a:pt x="468" y="63"/>
                  </a:lnTo>
                  <a:lnTo>
                    <a:pt x="608" y="39"/>
                  </a:lnTo>
                  <a:lnTo>
                    <a:pt x="720" y="34"/>
                  </a:lnTo>
                  <a:lnTo>
                    <a:pt x="900" y="27"/>
                  </a:lnTo>
                  <a:lnTo>
                    <a:pt x="1071" y="19"/>
                  </a:lnTo>
                  <a:lnTo>
                    <a:pt x="1141" y="19"/>
                  </a:lnTo>
                  <a:lnTo>
                    <a:pt x="1298" y="5"/>
                  </a:lnTo>
                  <a:lnTo>
                    <a:pt x="1355" y="0"/>
                  </a:lnTo>
                </a:path>
              </a:pathLst>
            </a:custGeom>
            <a:noFill/>
            <a:ln w="12700" cap="rnd" cmpd="sng">
              <a:solidFill>
                <a:schemeClr val="tx1"/>
              </a:solidFill>
              <a:prstDash val="dash"/>
              <a:round/>
              <a:headEnd type="none" w="sm" len="sm"/>
              <a:tailEnd type="none" w="sm" len="sm"/>
            </a:ln>
          </p:spPr>
          <p:txBody>
            <a:bodyPr/>
            <a:p>
              <a:endParaRPr lang="zh-CN" altLang="en-US"/>
            </a:p>
          </p:txBody>
        </p:sp>
        <p:sp>
          <p:nvSpPr>
            <p:cNvPr id="92190" name="任意多边形 302133"/>
            <p:cNvSpPr/>
            <p:nvPr/>
          </p:nvSpPr>
          <p:spPr>
            <a:xfrm>
              <a:off x="278" y="2441"/>
              <a:ext cx="2240" cy="135"/>
            </a:xfrm>
            <a:custGeom>
              <a:avLst/>
              <a:gdLst/>
              <a:ahLst/>
              <a:cxnLst>
                <a:cxn ang="0">
                  <a:pos x="0" y="75"/>
                </a:cxn>
                <a:cxn ang="0">
                  <a:pos x="138" y="89"/>
                </a:cxn>
                <a:cxn ang="0">
                  <a:pos x="299" y="89"/>
                </a:cxn>
                <a:cxn ang="0">
                  <a:pos x="410" y="80"/>
                </a:cxn>
                <a:cxn ang="0">
                  <a:pos x="496" y="60"/>
                </a:cxn>
                <a:cxn ang="0">
                  <a:pos x="595" y="29"/>
                </a:cxn>
                <a:cxn ang="0">
                  <a:pos x="689" y="24"/>
                </a:cxn>
                <a:cxn ang="0">
                  <a:pos x="832" y="22"/>
                </a:cxn>
                <a:cxn ang="0">
                  <a:pos x="980" y="20"/>
                </a:cxn>
                <a:cxn ang="0">
                  <a:pos x="1125" y="10"/>
                </a:cxn>
                <a:cxn ang="0">
                  <a:pos x="1320" y="5"/>
                </a:cxn>
                <a:cxn ang="0">
                  <a:pos x="1427" y="0"/>
                </a:cxn>
              </a:cxnLst>
              <a:pathLst>
                <a:path w="1428" h="90">
                  <a:moveTo>
                    <a:pt x="0" y="75"/>
                  </a:moveTo>
                  <a:lnTo>
                    <a:pt x="138" y="89"/>
                  </a:lnTo>
                  <a:lnTo>
                    <a:pt x="299" y="89"/>
                  </a:lnTo>
                  <a:lnTo>
                    <a:pt x="410" y="80"/>
                  </a:lnTo>
                  <a:lnTo>
                    <a:pt x="496" y="60"/>
                  </a:lnTo>
                  <a:lnTo>
                    <a:pt x="595" y="29"/>
                  </a:lnTo>
                  <a:lnTo>
                    <a:pt x="689" y="24"/>
                  </a:lnTo>
                  <a:lnTo>
                    <a:pt x="832" y="22"/>
                  </a:lnTo>
                  <a:lnTo>
                    <a:pt x="980" y="20"/>
                  </a:lnTo>
                  <a:lnTo>
                    <a:pt x="1125" y="10"/>
                  </a:lnTo>
                  <a:lnTo>
                    <a:pt x="1320" y="5"/>
                  </a:lnTo>
                  <a:lnTo>
                    <a:pt x="1427" y="0"/>
                  </a:lnTo>
                </a:path>
              </a:pathLst>
            </a:custGeom>
            <a:noFill/>
            <a:ln w="12700" cap="rnd" cmpd="sng">
              <a:solidFill>
                <a:schemeClr val="tx1"/>
              </a:solidFill>
              <a:prstDash val="dash"/>
              <a:round/>
              <a:headEnd type="none" w="sm" len="sm"/>
              <a:tailEnd type="none" w="sm" len="sm"/>
            </a:ln>
          </p:spPr>
          <p:txBody>
            <a:bodyPr/>
            <a:p>
              <a:endParaRPr lang="zh-CN" altLang="en-US"/>
            </a:p>
          </p:txBody>
        </p:sp>
        <p:sp>
          <p:nvSpPr>
            <p:cNvPr id="92191" name="任意多边形 302134"/>
            <p:cNvSpPr/>
            <p:nvPr/>
          </p:nvSpPr>
          <p:spPr>
            <a:xfrm>
              <a:off x="309" y="2503"/>
              <a:ext cx="2184" cy="134"/>
            </a:xfrm>
            <a:custGeom>
              <a:avLst/>
              <a:gdLst/>
              <a:ahLst/>
              <a:cxnLst>
                <a:cxn ang="0">
                  <a:pos x="0" y="82"/>
                </a:cxn>
                <a:cxn ang="0">
                  <a:pos x="125" y="89"/>
                </a:cxn>
                <a:cxn ang="0">
                  <a:pos x="216" y="79"/>
                </a:cxn>
                <a:cxn ang="0">
                  <a:pos x="328" y="72"/>
                </a:cxn>
                <a:cxn ang="0">
                  <a:pos x="416" y="70"/>
                </a:cxn>
                <a:cxn ang="0">
                  <a:pos x="577" y="29"/>
                </a:cxn>
                <a:cxn ang="0">
                  <a:pos x="694" y="10"/>
                </a:cxn>
                <a:cxn ang="0">
                  <a:pos x="843" y="19"/>
                </a:cxn>
                <a:cxn ang="0">
                  <a:pos x="949" y="19"/>
                </a:cxn>
                <a:cxn ang="0">
                  <a:pos x="1064" y="12"/>
                </a:cxn>
                <a:cxn ang="0">
                  <a:pos x="1162" y="0"/>
                </a:cxn>
                <a:cxn ang="0">
                  <a:pos x="1308" y="3"/>
                </a:cxn>
                <a:cxn ang="0">
                  <a:pos x="1391" y="7"/>
                </a:cxn>
              </a:cxnLst>
              <a:pathLst>
                <a:path w="1392" h="90">
                  <a:moveTo>
                    <a:pt x="0" y="82"/>
                  </a:moveTo>
                  <a:lnTo>
                    <a:pt x="125" y="89"/>
                  </a:lnTo>
                  <a:lnTo>
                    <a:pt x="216" y="79"/>
                  </a:lnTo>
                  <a:lnTo>
                    <a:pt x="328" y="72"/>
                  </a:lnTo>
                  <a:lnTo>
                    <a:pt x="416" y="70"/>
                  </a:lnTo>
                  <a:lnTo>
                    <a:pt x="577" y="29"/>
                  </a:lnTo>
                  <a:lnTo>
                    <a:pt x="694" y="10"/>
                  </a:lnTo>
                  <a:lnTo>
                    <a:pt x="843" y="19"/>
                  </a:lnTo>
                  <a:lnTo>
                    <a:pt x="949" y="19"/>
                  </a:lnTo>
                  <a:lnTo>
                    <a:pt x="1064" y="12"/>
                  </a:lnTo>
                  <a:lnTo>
                    <a:pt x="1162" y="0"/>
                  </a:lnTo>
                  <a:lnTo>
                    <a:pt x="1308" y="3"/>
                  </a:lnTo>
                  <a:lnTo>
                    <a:pt x="1391" y="7"/>
                  </a:lnTo>
                </a:path>
              </a:pathLst>
            </a:custGeom>
            <a:noFill/>
            <a:ln w="12700" cap="rnd" cmpd="sng">
              <a:solidFill>
                <a:schemeClr val="tx1"/>
              </a:solidFill>
              <a:prstDash val="dash"/>
              <a:round/>
              <a:headEnd type="none" w="sm" len="sm"/>
              <a:tailEnd type="none" w="sm" len="sm"/>
            </a:ln>
          </p:spPr>
          <p:txBody>
            <a:bodyPr/>
            <a:p>
              <a:endParaRPr lang="zh-CN" altLang="en-US"/>
            </a:p>
          </p:txBody>
        </p:sp>
        <p:sp>
          <p:nvSpPr>
            <p:cNvPr id="92192" name="右箭头 302135"/>
            <p:cNvSpPr/>
            <p:nvPr/>
          </p:nvSpPr>
          <p:spPr>
            <a:xfrm>
              <a:off x="2621" y="2205"/>
              <a:ext cx="526" cy="455"/>
            </a:xfrm>
            <a:prstGeom prst="rightArrow">
              <a:avLst>
                <a:gd name="adj1" fmla="val 50000"/>
                <a:gd name="adj2" fmla="val 57625"/>
              </a:avLst>
            </a:prstGeom>
            <a:gradFill rotWithShape="0">
              <a:gsLst>
                <a:gs pos="0">
                  <a:srgbClr val="5F5F5F">
                    <a:alpha val="48000"/>
                  </a:srgbClr>
                </a:gs>
                <a:gs pos="100000">
                  <a:srgbClr val="FFFFFF">
                    <a:alpha val="0"/>
                  </a:srgbClr>
                </a:gs>
              </a:gsLst>
              <a:lin ang="0" scaled="1"/>
              <a:tileRect/>
            </a:gradFill>
            <a:ln w="9525">
              <a:noFill/>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92193" name="矩形 302136"/>
            <p:cNvSpPr/>
            <p:nvPr/>
          </p:nvSpPr>
          <p:spPr>
            <a:xfrm>
              <a:off x="208" y="3618"/>
              <a:ext cx="1375" cy="418"/>
            </a:xfrm>
            <a:prstGeom prst="rect">
              <a:avLst/>
            </a:prstGeom>
            <a:noFill/>
            <a:ln w="9525">
              <a:noFill/>
            </a:ln>
          </p:spPr>
          <p:txBody>
            <a:bodyPr wrap="none" lIns="92075" tIns="46038" rIns="92075" bIns="46038" anchor="t" anchorCtr="0">
              <a:spAutoFit/>
            </a:bodyPr>
            <a:p>
              <a:pPr marL="342900" indent="-342900" eaLnBrk="0" hangingPunct="0">
                <a:spcBef>
                  <a:spcPct val="20000"/>
                </a:spcBef>
                <a:buClr>
                  <a:schemeClr val="accent2"/>
                </a:buClr>
                <a:buSzPct val="75000"/>
                <a:buFont typeface="Monotype Sorts" charset="2"/>
              </a:pPr>
              <a:r>
                <a:rPr lang="zh-TW" altLang="en-US" sz="3200" dirty="0">
                  <a:solidFill>
                    <a:srgbClr val="FF0066"/>
                  </a:solidFill>
                  <a:latin typeface="DFKai-SB" pitchFamily="65" charset="-120"/>
                  <a:ea typeface="DFKai-SB" pitchFamily="65" charset="-120"/>
                </a:rPr>
                <a:t>整</a:t>
              </a:r>
              <a:r>
                <a:rPr lang="zh-CN" altLang="en-US" sz="3200" dirty="0">
                  <a:solidFill>
                    <a:srgbClr val="FF0066"/>
                  </a:solidFill>
                  <a:latin typeface="DFKai-SB" pitchFamily="65" charset="-120"/>
                  <a:ea typeface="DFKai-SB" pitchFamily="65" charset="-120"/>
                </a:rPr>
                <a:t>体换气</a:t>
              </a:r>
              <a:endParaRPr lang="zh-TW" altLang="en-US" sz="3200" dirty="0">
                <a:solidFill>
                  <a:srgbClr val="FF0066"/>
                </a:solidFill>
                <a:latin typeface="DFKai-SB" pitchFamily="65" charset="-120"/>
                <a:ea typeface="DFKai-SB" pitchFamily="65" charset="-120"/>
              </a:endParaRPr>
            </a:p>
          </p:txBody>
        </p:sp>
      </p:grpSp>
      <p:grpSp>
        <p:nvGrpSpPr>
          <p:cNvPr id="92194" name="组合 302081"/>
          <p:cNvGrpSpPr/>
          <p:nvPr/>
        </p:nvGrpSpPr>
        <p:grpSpPr>
          <a:xfrm>
            <a:off x="4419600" y="1836738"/>
            <a:ext cx="3492500" cy="4189412"/>
            <a:chOff x="3711" y="1026"/>
            <a:chExt cx="2529" cy="3008"/>
          </a:xfrm>
        </p:grpSpPr>
        <p:sp>
          <p:nvSpPr>
            <p:cNvPr id="92195" name="直接连接符 302082"/>
            <p:cNvSpPr/>
            <p:nvPr/>
          </p:nvSpPr>
          <p:spPr>
            <a:xfrm>
              <a:off x="4445" y="2818"/>
              <a:ext cx="1795" cy="0"/>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96" name="直接连接符 302083"/>
            <p:cNvSpPr/>
            <p:nvPr/>
          </p:nvSpPr>
          <p:spPr>
            <a:xfrm flipH="1">
              <a:off x="3711" y="1814"/>
              <a:ext cx="408" cy="574"/>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97" name="直接连接符 302084"/>
            <p:cNvSpPr/>
            <p:nvPr/>
          </p:nvSpPr>
          <p:spPr>
            <a:xfrm>
              <a:off x="4119" y="1814"/>
              <a:ext cx="1795" cy="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98" name="直接连接符 302085"/>
            <p:cNvSpPr/>
            <p:nvPr/>
          </p:nvSpPr>
          <p:spPr>
            <a:xfrm flipH="1">
              <a:off x="5506" y="1814"/>
              <a:ext cx="408" cy="574"/>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199" name="直接连接符 302086"/>
            <p:cNvSpPr/>
            <p:nvPr/>
          </p:nvSpPr>
          <p:spPr>
            <a:xfrm>
              <a:off x="3711" y="2388"/>
              <a:ext cx="1795" cy="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0" name="直接连接符 302087"/>
            <p:cNvSpPr/>
            <p:nvPr/>
          </p:nvSpPr>
          <p:spPr>
            <a:xfrm>
              <a:off x="3711" y="2388"/>
              <a:ext cx="0" cy="86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1" name="直接连接符 302088"/>
            <p:cNvSpPr/>
            <p:nvPr/>
          </p:nvSpPr>
          <p:spPr>
            <a:xfrm>
              <a:off x="3711" y="3248"/>
              <a:ext cx="1795" cy="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2" name="直接连接符 302089"/>
            <p:cNvSpPr/>
            <p:nvPr/>
          </p:nvSpPr>
          <p:spPr>
            <a:xfrm>
              <a:off x="5914" y="1814"/>
              <a:ext cx="326" cy="287"/>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3" name="直接连接符 302090"/>
            <p:cNvSpPr/>
            <p:nvPr/>
          </p:nvSpPr>
          <p:spPr>
            <a:xfrm>
              <a:off x="6240" y="2101"/>
              <a:ext cx="0" cy="717"/>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4" name="直接连接符 302091"/>
            <p:cNvSpPr/>
            <p:nvPr/>
          </p:nvSpPr>
          <p:spPr>
            <a:xfrm flipV="1">
              <a:off x="5506" y="2818"/>
              <a:ext cx="734" cy="43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5" name="直接连接符 302092"/>
            <p:cNvSpPr/>
            <p:nvPr/>
          </p:nvSpPr>
          <p:spPr>
            <a:xfrm flipV="1">
              <a:off x="3711" y="2818"/>
              <a:ext cx="734" cy="430"/>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6" name="直接连接符 302093"/>
            <p:cNvSpPr/>
            <p:nvPr/>
          </p:nvSpPr>
          <p:spPr>
            <a:xfrm>
              <a:off x="4445" y="2101"/>
              <a:ext cx="0" cy="717"/>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7" name="直接连接符 302094"/>
            <p:cNvSpPr/>
            <p:nvPr/>
          </p:nvSpPr>
          <p:spPr>
            <a:xfrm>
              <a:off x="4119" y="1814"/>
              <a:ext cx="326" cy="287"/>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8" name="直接连接符 302095"/>
            <p:cNvSpPr/>
            <p:nvPr/>
          </p:nvSpPr>
          <p:spPr>
            <a:xfrm>
              <a:off x="4445" y="2101"/>
              <a:ext cx="1795" cy="0"/>
            </a:xfrm>
            <a:prstGeom prst="line">
              <a:avLst/>
            </a:prstGeom>
            <a:ln w="12700" cap="flat" cmpd="sng">
              <a:solidFill>
                <a:schemeClr val="tx1"/>
              </a:solidFill>
              <a:prstDash val="lgDash"/>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09" name="直接连接符 302096"/>
            <p:cNvSpPr/>
            <p:nvPr/>
          </p:nvSpPr>
          <p:spPr>
            <a:xfrm>
              <a:off x="5506" y="2388"/>
              <a:ext cx="0" cy="860"/>
            </a:xfrm>
            <a:prstGeom prst="line">
              <a:avLst/>
            </a:prstGeom>
            <a:ln w="12700" cap="flat"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2210" name="任意多边形 302097"/>
            <p:cNvSpPr/>
            <p:nvPr/>
          </p:nvSpPr>
          <p:spPr>
            <a:xfrm flipV="1">
              <a:off x="5162" y="2515"/>
              <a:ext cx="196" cy="73"/>
            </a:xfrm>
            <a:custGeom>
              <a:avLst/>
              <a:gdLst/>
              <a:ahLst/>
              <a:cxnLst>
                <a:cxn ang="0">
                  <a:pos x="0" y="0"/>
                </a:cxn>
                <a:cxn ang="0">
                  <a:pos x="5399" y="21600"/>
                </a:cxn>
                <a:cxn ang="0">
                  <a:pos x="16201" y="21600"/>
                </a:cxn>
                <a:cxn ang="0">
                  <a:pos x="21600" y="0"/>
                </a:cxn>
              </a:cxnLst>
              <a:pathLst>
                <a:path w="21600" h="21600">
                  <a:moveTo>
                    <a:pt x="0" y="0"/>
                  </a:moveTo>
                  <a:lnTo>
                    <a:pt x="5399" y="21600"/>
                  </a:lnTo>
                  <a:lnTo>
                    <a:pt x="16201" y="21600"/>
                  </a:lnTo>
                  <a:lnTo>
                    <a:pt x="21600" y="0"/>
                  </a:lnTo>
                  <a:close/>
                </a:path>
              </a:pathLst>
            </a:custGeom>
            <a:noFill/>
            <a:ln w="12700" cap="flat" cmpd="sng">
              <a:solidFill>
                <a:schemeClr val="tx1"/>
              </a:solidFill>
              <a:prstDash val="solid"/>
              <a:miter/>
              <a:headEnd type="none" w="med" len="med"/>
              <a:tailEnd type="none" w="med" len="med"/>
            </a:ln>
          </p:spPr>
          <p:txBody>
            <a:bodyPr/>
            <a:p>
              <a:endParaRPr lang="zh-CN" altLang="en-US"/>
            </a:p>
          </p:txBody>
        </p:sp>
        <p:sp>
          <p:nvSpPr>
            <p:cNvPr id="92211" name="任意多边形 302098"/>
            <p:cNvSpPr/>
            <p:nvPr/>
          </p:nvSpPr>
          <p:spPr>
            <a:xfrm>
              <a:off x="5220" y="1647"/>
              <a:ext cx="736" cy="862"/>
            </a:xfrm>
            <a:custGeom>
              <a:avLst/>
              <a:gdLst/>
              <a:ahLst/>
              <a:cxnLst>
                <a:cxn ang="0">
                  <a:pos x="0" y="576"/>
                </a:cxn>
                <a:cxn ang="0">
                  <a:pos x="0" y="480"/>
                </a:cxn>
                <a:cxn ang="0">
                  <a:pos x="468" y="480"/>
                </a:cxn>
                <a:cxn ang="0">
                  <a:pos x="468" y="0"/>
                </a:cxn>
              </a:cxnLst>
              <a:pathLst>
                <a:path w="469" h="577">
                  <a:moveTo>
                    <a:pt x="0" y="576"/>
                  </a:moveTo>
                  <a:lnTo>
                    <a:pt x="0" y="480"/>
                  </a:lnTo>
                  <a:lnTo>
                    <a:pt x="468" y="480"/>
                  </a:lnTo>
                  <a:lnTo>
                    <a:pt x="468" y="0"/>
                  </a:lnTo>
                </a:path>
              </a:pathLst>
            </a:custGeom>
            <a:noFill/>
            <a:ln w="12700" cap="rnd" cmpd="sng">
              <a:solidFill>
                <a:schemeClr val="tx1"/>
              </a:solidFill>
              <a:prstDash val="solid"/>
              <a:round/>
              <a:headEnd type="none" w="sm" len="sm"/>
              <a:tailEnd type="none" w="sm" len="sm"/>
            </a:ln>
          </p:spPr>
          <p:txBody>
            <a:bodyPr/>
            <a:p>
              <a:endParaRPr lang="zh-CN" altLang="en-US"/>
            </a:p>
          </p:txBody>
        </p:sp>
        <p:sp>
          <p:nvSpPr>
            <p:cNvPr id="92212" name="任意多边形 302099"/>
            <p:cNvSpPr/>
            <p:nvPr/>
          </p:nvSpPr>
          <p:spPr>
            <a:xfrm>
              <a:off x="5302" y="1647"/>
              <a:ext cx="736" cy="862"/>
            </a:xfrm>
            <a:custGeom>
              <a:avLst/>
              <a:gdLst/>
              <a:ahLst/>
              <a:cxnLst>
                <a:cxn ang="0">
                  <a:pos x="0" y="576"/>
                </a:cxn>
                <a:cxn ang="0">
                  <a:pos x="0" y="528"/>
                </a:cxn>
                <a:cxn ang="0">
                  <a:pos x="468" y="528"/>
                </a:cxn>
                <a:cxn ang="0">
                  <a:pos x="468" y="0"/>
                </a:cxn>
              </a:cxnLst>
              <a:pathLst>
                <a:path w="469" h="577">
                  <a:moveTo>
                    <a:pt x="0" y="576"/>
                  </a:moveTo>
                  <a:lnTo>
                    <a:pt x="0" y="528"/>
                  </a:lnTo>
                  <a:lnTo>
                    <a:pt x="468" y="528"/>
                  </a:lnTo>
                  <a:lnTo>
                    <a:pt x="468" y="0"/>
                  </a:lnTo>
                </a:path>
              </a:pathLst>
            </a:custGeom>
            <a:noFill/>
            <a:ln w="12700" cap="rnd" cmpd="sng">
              <a:solidFill>
                <a:schemeClr val="tx1"/>
              </a:solidFill>
              <a:prstDash val="solid"/>
              <a:round/>
              <a:headEnd type="none" w="sm" len="sm"/>
              <a:tailEnd type="none" w="sm" len="sm"/>
            </a:ln>
          </p:spPr>
          <p:txBody>
            <a:bodyPr/>
            <a:p>
              <a:endParaRPr lang="zh-CN" altLang="en-US"/>
            </a:p>
          </p:txBody>
        </p:sp>
        <p:sp>
          <p:nvSpPr>
            <p:cNvPr id="92213" name="椭圆 302100"/>
            <p:cNvSpPr/>
            <p:nvPr/>
          </p:nvSpPr>
          <p:spPr>
            <a:xfrm>
              <a:off x="5129" y="2946"/>
              <a:ext cx="297" cy="78"/>
            </a:xfrm>
            <a:prstGeom prst="ellipse">
              <a:avLst/>
            </a:prstGeom>
            <a:solidFill>
              <a:schemeClr val="tx1"/>
            </a:solidFill>
            <a:ln w="12700"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92214" name="任意多边形 302101"/>
            <p:cNvSpPr/>
            <p:nvPr/>
          </p:nvSpPr>
          <p:spPr>
            <a:xfrm>
              <a:off x="5123" y="2610"/>
              <a:ext cx="311" cy="411"/>
            </a:xfrm>
            <a:custGeom>
              <a:avLst/>
              <a:gdLst/>
              <a:ahLst/>
              <a:cxnLst>
                <a:cxn ang="0">
                  <a:pos x="0" y="243"/>
                </a:cxn>
                <a:cxn ang="0">
                  <a:pos x="21" y="194"/>
                </a:cxn>
                <a:cxn ang="0">
                  <a:pos x="34" y="147"/>
                </a:cxn>
                <a:cxn ang="0">
                  <a:pos x="34" y="110"/>
                </a:cxn>
                <a:cxn ang="0">
                  <a:pos x="37" y="70"/>
                </a:cxn>
                <a:cxn ang="0">
                  <a:pos x="45" y="40"/>
                </a:cxn>
                <a:cxn ang="0">
                  <a:pos x="42" y="23"/>
                </a:cxn>
                <a:cxn ang="0">
                  <a:pos x="55" y="0"/>
                </a:cxn>
                <a:cxn ang="0">
                  <a:pos x="66" y="3"/>
                </a:cxn>
                <a:cxn ang="0">
                  <a:pos x="118" y="3"/>
                </a:cxn>
                <a:cxn ang="0">
                  <a:pos x="134" y="3"/>
                </a:cxn>
                <a:cxn ang="0">
                  <a:pos x="144" y="20"/>
                </a:cxn>
                <a:cxn ang="0">
                  <a:pos x="150" y="47"/>
                </a:cxn>
                <a:cxn ang="0">
                  <a:pos x="150" y="117"/>
                </a:cxn>
                <a:cxn ang="0">
                  <a:pos x="147" y="151"/>
                </a:cxn>
                <a:cxn ang="0">
                  <a:pos x="176" y="182"/>
                </a:cxn>
                <a:cxn ang="0">
                  <a:pos x="186" y="206"/>
                </a:cxn>
                <a:cxn ang="0">
                  <a:pos x="197" y="237"/>
                </a:cxn>
                <a:cxn ang="0">
                  <a:pos x="160" y="255"/>
                </a:cxn>
                <a:cxn ang="0">
                  <a:pos x="146" y="262"/>
                </a:cxn>
                <a:cxn ang="0">
                  <a:pos x="114" y="271"/>
                </a:cxn>
                <a:cxn ang="0">
                  <a:pos x="91" y="274"/>
                </a:cxn>
                <a:cxn ang="0">
                  <a:pos x="44" y="267"/>
                </a:cxn>
              </a:cxnLst>
              <a:pathLst>
                <a:path w="198" h="275">
                  <a:moveTo>
                    <a:pt x="0" y="243"/>
                  </a:moveTo>
                  <a:lnTo>
                    <a:pt x="21" y="194"/>
                  </a:lnTo>
                  <a:lnTo>
                    <a:pt x="34" y="147"/>
                  </a:lnTo>
                  <a:lnTo>
                    <a:pt x="34" y="110"/>
                  </a:lnTo>
                  <a:lnTo>
                    <a:pt x="37" y="70"/>
                  </a:lnTo>
                  <a:lnTo>
                    <a:pt x="45" y="40"/>
                  </a:lnTo>
                  <a:lnTo>
                    <a:pt x="42" y="23"/>
                  </a:lnTo>
                  <a:lnTo>
                    <a:pt x="55" y="0"/>
                  </a:lnTo>
                  <a:lnTo>
                    <a:pt x="66" y="3"/>
                  </a:lnTo>
                  <a:lnTo>
                    <a:pt x="118" y="3"/>
                  </a:lnTo>
                  <a:lnTo>
                    <a:pt x="134" y="3"/>
                  </a:lnTo>
                  <a:lnTo>
                    <a:pt x="144" y="20"/>
                  </a:lnTo>
                  <a:lnTo>
                    <a:pt x="150" y="47"/>
                  </a:lnTo>
                  <a:lnTo>
                    <a:pt x="150" y="117"/>
                  </a:lnTo>
                  <a:lnTo>
                    <a:pt x="147" y="151"/>
                  </a:lnTo>
                  <a:lnTo>
                    <a:pt x="176" y="182"/>
                  </a:lnTo>
                  <a:lnTo>
                    <a:pt x="186" y="206"/>
                  </a:lnTo>
                  <a:lnTo>
                    <a:pt x="197" y="237"/>
                  </a:lnTo>
                  <a:lnTo>
                    <a:pt x="160" y="255"/>
                  </a:lnTo>
                  <a:lnTo>
                    <a:pt x="146" y="262"/>
                  </a:lnTo>
                  <a:lnTo>
                    <a:pt x="114" y="271"/>
                  </a:lnTo>
                  <a:lnTo>
                    <a:pt x="91" y="274"/>
                  </a:lnTo>
                  <a:lnTo>
                    <a:pt x="44" y="267"/>
                  </a:lnTo>
                </a:path>
              </a:pathLst>
            </a:custGeom>
            <a:gradFill rotWithShape="0">
              <a:gsLst>
                <a:gs pos="0">
                  <a:schemeClr val="bg1">
                    <a:alpha val="53998"/>
                  </a:schemeClr>
                </a:gs>
                <a:gs pos="100000">
                  <a:srgbClr val="1C1C1C">
                    <a:alpha val="53998"/>
                  </a:srgbClr>
                </a:gs>
              </a:gsLst>
              <a:lin ang="5400000" scaled="1"/>
              <a:tileRect/>
            </a:gradFill>
            <a:ln w="9525">
              <a:noFill/>
            </a:ln>
          </p:spPr>
          <p:txBody>
            <a:bodyPr/>
            <a:p>
              <a:endParaRPr lang="zh-CN" altLang="en-US"/>
            </a:p>
          </p:txBody>
        </p:sp>
        <p:sp>
          <p:nvSpPr>
            <p:cNvPr id="92215" name="矩形 302102"/>
            <p:cNvSpPr/>
            <p:nvPr/>
          </p:nvSpPr>
          <p:spPr>
            <a:xfrm>
              <a:off x="3991" y="3618"/>
              <a:ext cx="1311" cy="416"/>
            </a:xfrm>
            <a:prstGeom prst="rect">
              <a:avLst/>
            </a:prstGeom>
            <a:noFill/>
            <a:ln w="9525">
              <a:noFill/>
            </a:ln>
          </p:spPr>
          <p:txBody>
            <a:bodyPr wrap="none" lIns="92075" tIns="46038" rIns="92075" bIns="46038" anchor="t" anchorCtr="0">
              <a:spAutoFit/>
            </a:bodyPr>
            <a:p>
              <a:pPr marL="342900" indent="-342900" eaLnBrk="0" hangingPunct="0">
                <a:spcBef>
                  <a:spcPct val="20000"/>
                </a:spcBef>
                <a:buClr>
                  <a:schemeClr val="accent2"/>
                </a:buClr>
                <a:buSzPct val="75000"/>
                <a:buFont typeface="Monotype Sorts" charset="2"/>
              </a:pPr>
              <a:r>
                <a:rPr lang="zh-TW" altLang="en-US" sz="3200" dirty="0">
                  <a:solidFill>
                    <a:srgbClr val="FF0066"/>
                  </a:solidFill>
                  <a:latin typeface="DFKai-SB" pitchFamily="65" charset="-120"/>
                  <a:ea typeface="DFKai-SB" pitchFamily="65" charset="-120"/>
                </a:rPr>
                <a:t>局部</a:t>
              </a:r>
              <a:r>
                <a:rPr lang="zh-CN" altLang="en-US" sz="3200" dirty="0">
                  <a:solidFill>
                    <a:srgbClr val="FF0066"/>
                  </a:solidFill>
                  <a:latin typeface="DFKai-SB" pitchFamily="65" charset="-120"/>
                  <a:ea typeface="DFKai-SB" pitchFamily="65" charset="-120"/>
                </a:rPr>
                <a:t>排气</a:t>
              </a:r>
              <a:endParaRPr lang="zh-TW" altLang="en-US" sz="3200" dirty="0">
                <a:latin typeface="DFKai-SB" pitchFamily="65" charset="-120"/>
                <a:ea typeface="DFKai-SB" pitchFamily="65" charset="-120"/>
              </a:endParaRPr>
            </a:p>
          </p:txBody>
        </p:sp>
        <p:sp>
          <p:nvSpPr>
            <p:cNvPr id="92216" name="右箭头 302103"/>
            <p:cNvSpPr/>
            <p:nvPr/>
          </p:nvSpPr>
          <p:spPr>
            <a:xfrm rot="-5400000">
              <a:off x="5681" y="1027"/>
              <a:ext cx="526" cy="455"/>
            </a:xfrm>
            <a:prstGeom prst="rightArrow">
              <a:avLst>
                <a:gd name="adj1" fmla="val 50000"/>
                <a:gd name="adj2" fmla="val 57625"/>
              </a:avLst>
            </a:prstGeom>
            <a:gradFill rotWithShape="0">
              <a:gsLst>
                <a:gs pos="0">
                  <a:srgbClr val="5F5F5F">
                    <a:alpha val="0"/>
                  </a:srgbClr>
                </a:gs>
                <a:gs pos="100000">
                  <a:srgbClr val="5F5F5F">
                    <a:alpha val="46001"/>
                  </a:srgbClr>
                </a:gs>
              </a:gsLst>
              <a:lin ang="5400000" scaled="1"/>
              <a:tileRect/>
            </a:gradFill>
            <a:ln w="9525">
              <a:noFill/>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grpSp>
    </p:spTree>
  </p:cSld>
  <p:clrMapOvr>
    <a:masterClrMapping/>
  </p:clrMapOvr>
  <p:transition>
    <p:split orient="vert"/>
    <p:sndAc>
      <p:stSnd>
        <p:snd r:embed="rId1" name="type.wav"/>
      </p:stSnd>
    </p:sndAc>
  </p:transition>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93186" name="文本框 1"/>
          <p:cNvSpPr txBox="1"/>
          <p:nvPr/>
        </p:nvSpPr>
        <p:spPr>
          <a:xfrm>
            <a:off x="609600" y="381000"/>
            <a:ext cx="7167563" cy="1066800"/>
          </a:xfrm>
          <a:prstGeom prst="rect">
            <a:avLst/>
          </a:prstGeom>
          <a:noFill/>
          <a:ln w="9525">
            <a:noFill/>
          </a:ln>
        </p:spPr>
        <p:txBody>
          <a:bodyPr anchor="t" anchorCtr="0">
            <a:spAutoFit/>
          </a:bodyPr>
          <a:p>
            <a:r>
              <a:rPr lang="zh-CN" altLang="en-US" sz="3200" b="1" dirty="0">
                <a:latin typeface="Arial" panose="020B0604020202020204" pitchFamily="34" charset="0"/>
                <a:ea typeface="宋体" panose="02010600030101010101" pitchFamily="2" charset="-122"/>
                <a:sym typeface="Arial" panose="020B0604020202020204" pitchFamily="34" charset="0"/>
              </a:rPr>
              <a:t>（</a:t>
            </a:r>
            <a:r>
              <a:rPr lang="en-US" altLang="zh-CN" sz="3200" b="1" dirty="0">
                <a:latin typeface="Arial" panose="020B0604020202020204" pitchFamily="34" charset="0"/>
                <a:ea typeface="宋体" panose="02010600030101010101" pitchFamily="2" charset="-122"/>
                <a:sym typeface="Arial" panose="020B0604020202020204" pitchFamily="34" charset="0"/>
              </a:rPr>
              <a:t>5</a:t>
            </a:r>
            <a:r>
              <a:rPr lang="zh-CN" altLang="en-US" sz="3200" b="1" dirty="0">
                <a:latin typeface="Arial" panose="020B0604020202020204" pitchFamily="34" charset="0"/>
                <a:ea typeface="宋体" panose="02010600030101010101" pitchFamily="2" charset="-122"/>
                <a:sym typeface="Arial" panose="020B0604020202020204" pitchFamily="34" charset="0"/>
              </a:rPr>
              <a:t>）安装除尘设备。主要有布袋除尘器、静电除尘器、旋风除尘器等</a:t>
            </a:r>
            <a:endParaRPr lang="zh-CN" altLang="en-US" sz="3200" dirty="0">
              <a:latin typeface="Arial" panose="020B0604020202020204" pitchFamily="34" charset="0"/>
              <a:ea typeface="宋体" panose="02010600030101010101" pitchFamily="2" charset="-122"/>
            </a:endParaRPr>
          </a:p>
        </p:txBody>
      </p:sp>
      <p:pic>
        <p:nvPicPr>
          <p:cNvPr id="93187" name="图片 3"/>
          <p:cNvPicPr>
            <a:picLocks noChangeAspect="1"/>
          </p:cNvPicPr>
          <p:nvPr/>
        </p:nvPicPr>
        <p:blipFill>
          <a:blip r:embed="rId2"/>
          <a:stretch>
            <a:fillRect/>
          </a:stretch>
        </p:blipFill>
        <p:spPr>
          <a:xfrm>
            <a:off x="0" y="1600200"/>
            <a:ext cx="9101138" cy="5291138"/>
          </a:xfrm>
          <a:prstGeom prst="rect">
            <a:avLst/>
          </a:prstGeom>
          <a:noFill/>
          <a:ln w="9525">
            <a:noFill/>
          </a:ln>
        </p:spPr>
      </p:pic>
    </p:spTree>
  </p:cSld>
  <p:clrMapOvr>
    <a:masterClrMapping/>
  </p:clrMapOvr>
  <p:transition>
    <p:split orient="vert"/>
    <p:sndAc>
      <p:stSnd>
        <p:snd r:embed="rId3" name="type.wav"/>
      </p:stSnd>
    </p:sndAc>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文本框 181251"/>
          <p:cNvSpPr txBox="1"/>
          <p:nvPr/>
        </p:nvSpPr>
        <p:spPr>
          <a:xfrm>
            <a:off x="457200" y="381000"/>
            <a:ext cx="8686800" cy="579438"/>
          </a:xfrm>
          <a:prstGeom prst="rect">
            <a:avLst/>
          </a:prstGeom>
          <a:noFill/>
          <a:ln w="9525">
            <a:noFill/>
          </a:ln>
        </p:spPr>
        <p:txBody>
          <a:bodyPr anchor="t" anchorCtr="0">
            <a:spAutoFit/>
          </a:bodyPr>
          <a:p>
            <a:pPr>
              <a:spcBef>
                <a:spcPct val="50000"/>
              </a:spcBef>
            </a:pPr>
            <a:r>
              <a:rPr lang="en-US" altLang="zh-CN" sz="3200" b="1" dirty="0">
                <a:latin typeface="Arial" panose="020B0604020202020204" pitchFamily="34" charset="0"/>
                <a:ea typeface="宋体" panose="02010600030101010101" pitchFamily="2" charset="-122"/>
              </a:rPr>
              <a:t>    </a:t>
            </a:r>
            <a:endParaRPr lang="en-US" altLang="zh-CN" sz="3600" b="1" dirty="0">
              <a:latin typeface="Arial" panose="020B0604020202020204" pitchFamily="34" charset="0"/>
              <a:ea typeface="宋体" panose="02010600030101010101" pitchFamily="2" charset="-122"/>
            </a:endParaRPr>
          </a:p>
        </p:txBody>
      </p:sp>
      <p:sp>
        <p:nvSpPr>
          <p:cNvPr id="94210" name="矩形 181252"/>
          <p:cNvSpPr/>
          <p:nvPr/>
        </p:nvSpPr>
        <p:spPr>
          <a:xfrm>
            <a:off x="304800" y="1600200"/>
            <a:ext cx="8458200" cy="3016250"/>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根据我国多年的防尘经验，总结出</a:t>
            </a:r>
            <a:r>
              <a:rPr lang="zh-CN" altLang="en-US" sz="3200" b="1" dirty="0">
                <a:solidFill>
                  <a:srgbClr val="FF0000"/>
                </a:solidFill>
                <a:latin typeface="Arial" panose="020B0604020202020204" pitchFamily="34" charset="0"/>
                <a:ea typeface="宋体" panose="02010600030101010101" pitchFamily="2" charset="-122"/>
              </a:rPr>
              <a:t>“革、水、风、密、护、管、查、教”</a:t>
            </a:r>
            <a:r>
              <a:rPr lang="zh-CN" altLang="en-US" sz="3200" b="1" dirty="0">
                <a:latin typeface="Arial" panose="020B0604020202020204" pitchFamily="34" charset="0"/>
                <a:ea typeface="宋体" panose="02010600030101010101" pitchFamily="2" charset="-122"/>
              </a:rPr>
              <a:t>八字综合防尘措施经验，即：</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① </a:t>
            </a:r>
            <a:r>
              <a:rPr lang="zh-CN" altLang="en-US" sz="3200" b="1" dirty="0">
                <a:latin typeface="Arial" panose="020B0604020202020204" pitchFamily="34" charset="0"/>
                <a:ea typeface="宋体" panose="02010600030101010101" pitchFamily="2" charset="-122"/>
              </a:rPr>
              <a:t>革。改革工艺和技术革新，这是消除粉尘危害的根本途径；</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p:txBody>
      </p:sp>
      <p:sp>
        <p:nvSpPr>
          <p:cNvPr id="94211"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矩形 109571"/>
          <p:cNvSpPr/>
          <p:nvPr/>
        </p:nvSpPr>
        <p:spPr>
          <a:xfrm>
            <a:off x="304800" y="381000"/>
            <a:ext cx="8534400" cy="3990975"/>
          </a:xfrm>
          <a:prstGeom prst="rect">
            <a:avLst/>
          </a:prstGeom>
          <a:noFill/>
          <a:ln w="9525">
            <a:noFill/>
          </a:ln>
        </p:spPr>
        <p:txBody>
          <a:bodyPr anchor="ctr" anchorCtr="0">
            <a:spAutoFit/>
          </a:bodyPr>
          <a:p>
            <a:r>
              <a:rPr lang="en-US" altLang="zh-CN" sz="3200" b="1" dirty="0">
                <a:latin typeface="Arial" panose="020B0604020202020204" pitchFamily="34" charset="0"/>
                <a:ea typeface="宋体" panose="02010600030101010101" pitchFamily="2" charset="-122"/>
              </a:rPr>
              <a:t>      ② </a:t>
            </a:r>
            <a:r>
              <a:rPr lang="zh-CN" altLang="en-US" sz="3200" b="1" dirty="0">
                <a:latin typeface="Arial" panose="020B0604020202020204" pitchFamily="34" charset="0"/>
                <a:ea typeface="宋体" panose="02010600030101010101" pitchFamily="2" charset="-122"/>
              </a:rPr>
              <a:t>水。即湿式作业，可防止粉尘飞扬。降低环境粉尘浓度；</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③ </a:t>
            </a:r>
            <a:r>
              <a:rPr lang="zh-CN" altLang="en-US" sz="3200" b="1" dirty="0">
                <a:latin typeface="Arial" panose="020B0604020202020204" pitchFamily="34" charset="0"/>
                <a:ea typeface="宋体" panose="02010600030101010101" pitchFamily="2" charset="-122"/>
              </a:rPr>
              <a:t>风。加强通风及抽风措施，在密闭、半密闭发尘源的基础上，采用局部抽出式机械通风，将工作面含尘空气抽出，并同时采用局部送入式机械通风，将新鲜空气送入工作面；</a:t>
            </a:r>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endParaRPr lang="zh-CN" altLang="en-US" sz="3200" b="1" dirty="0">
              <a:latin typeface="Arial" panose="020B0604020202020204" pitchFamily="34" charset="0"/>
              <a:ea typeface="宋体" panose="02010600030101010101" pitchFamily="2" charset="-122"/>
            </a:endParaRPr>
          </a:p>
        </p:txBody>
      </p:sp>
      <p:sp>
        <p:nvSpPr>
          <p:cNvPr id="95234" name="矩形 109572"/>
          <p:cNvSpPr/>
          <p:nvPr/>
        </p:nvSpPr>
        <p:spPr>
          <a:xfrm>
            <a:off x="528638" y="3962400"/>
            <a:ext cx="8310562" cy="1554163"/>
          </a:xfrm>
          <a:prstGeom prst="rect">
            <a:avLst/>
          </a:prstGeom>
          <a:noFill/>
          <a:ln w="9525">
            <a:noFill/>
          </a:ln>
        </p:spPr>
        <p:txBody>
          <a:bodyPr anchor="t" anchorCtr="0">
            <a:spAutoFit/>
          </a:bodyPr>
          <a:p>
            <a:r>
              <a:rPr lang="en-US" altLang="zh-CN" sz="3200" b="1" dirty="0">
                <a:latin typeface="Arial" panose="020B0604020202020204" pitchFamily="34" charset="0"/>
                <a:ea typeface="宋体" panose="02010600030101010101" pitchFamily="2" charset="-122"/>
              </a:rPr>
              <a:t>    ④ </a:t>
            </a:r>
            <a:r>
              <a:rPr lang="zh-CN" altLang="en-US" sz="3200" b="1" dirty="0">
                <a:latin typeface="Arial" panose="020B0604020202020204" pitchFamily="34" charset="0"/>
                <a:ea typeface="宋体" panose="02010600030101010101" pitchFamily="2" charset="-122"/>
              </a:rPr>
              <a:t>密。将发尘源密闭，对产生粉尘的设备，尽可能用罩密闭，并与排风结合，经除尘处理后再排入大气；</a:t>
            </a:r>
            <a:endParaRPr lang="zh-CN" altLang="en-US" sz="3200" b="1" dirty="0">
              <a:latin typeface="Arial" panose="020B0604020202020204" pitchFamily="34" charset="0"/>
              <a:ea typeface="宋体" panose="02010600030101010101" pitchFamily="2" charset="-122"/>
            </a:endParaRPr>
          </a:p>
        </p:txBody>
      </p:sp>
      <p:sp>
        <p:nvSpPr>
          <p:cNvPr id="95235"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1" descr="8b6bd91334613e296f1d6bec048afed9_20141023085232"/>
          <p:cNvPicPr>
            <a:picLocks noChangeAspect="1"/>
          </p:cNvPicPr>
          <p:nvPr/>
        </p:nvPicPr>
        <p:blipFill>
          <a:blip r:embed="rId1"/>
          <a:stretch>
            <a:fillRect/>
          </a:stretch>
        </p:blipFill>
        <p:spPr>
          <a:xfrm>
            <a:off x="1588" y="0"/>
            <a:ext cx="9180512" cy="6827838"/>
          </a:xfrm>
          <a:prstGeom prst="rect">
            <a:avLst/>
          </a:prstGeom>
          <a:noFill/>
          <a:ln w="9525">
            <a:noFill/>
          </a:ln>
        </p:spPr>
      </p:pic>
    </p:spTree>
  </p:cSld>
  <p:clrMapOvr>
    <a:masterClrMapping/>
  </p:clrMapOvr>
  <p:transition>
    <p:split orient="vert"/>
    <p:sndAc>
      <p:stSnd>
        <p:snd r:embed="rId2" name="type.wav"/>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矩形 115715"/>
          <p:cNvSpPr/>
          <p:nvPr/>
        </p:nvSpPr>
        <p:spPr>
          <a:xfrm>
            <a:off x="457200" y="366713"/>
            <a:ext cx="8305800" cy="5453062"/>
          </a:xfrm>
          <a:prstGeom prst="rect">
            <a:avLst/>
          </a:prstGeom>
          <a:noFill/>
          <a:ln w="9525">
            <a:noFill/>
          </a:ln>
        </p:spPr>
        <p:txBody>
          <a:bodyPr anchor="ctr" anchorCtr="0">
            <a:spAutoFit/>
          </a:bodyPr>
          <a:p>
            <a:r>
              <a:rPr lang="en-US" altLang="zh-CN" sz="3200" b="1" dirty="0">
                <a:latin typeface="Arial" panose="020B0604020202020204" pitchFamily="34" charset="0"/>
                <a:ea typeface="宋体" panose="02010600030101010101" pitchFamily="2" charset="-122"/>
              </a:rPr>
              <a:t>     ⑤ </a:t>
            </a:r>
            <a:r>
              <a:rPr lang="zh-CN" altLang="en-US" sz="3200" b="1" dirty="0">
                <a:latin typeface="Arial" panose="020B0604020202020204" pitchFamily="34" charset="0"/>
                <a:ea typeface="宋体" panose="02010600030101010101" pitchFamily="2" charset="-122"/>
              </a:rPr>
              <a:t>护。即个人防护措施；</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⑥ </a:t>
            </a:r>
            <a:r>
              <a:rPr lang="zh-CN" altLang="en-US" sz="3200" b="1" dirty="0">
                <a:latin typeface="Arial" panose="020B0604020202020204" pitchFamily="34" charset="0"/>
                <a:ea typeface="宋体" panose="02010600030101010101" pitchFamily="2" charset="-122"/>
              </a:rPr>
              <a:t>管。加强规章制度和通风除尘设备的维修、保养管理，杜绝违章作业和跑、冒、滴、漏现象；</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⑦ </a:t>
            </a:r>
            <a:r>
              <a:rPr lang="zh-CN" altLang="en-US" sz="3200" b="1" dirty="0">
                <a:latin typeface="Arial" panose="020B0604020202020204" pitchFamily="34" charset="0"/>
                <a:ea typeface="宋体" panose="02010600030101010101" pitchFamily="2" charset="-122"/>
              </a:rPr>
              <a:t>查。定期检查、检测作业环境空气中粉尘浓度，对经常的接触者要定期健康检查；</a:t>
            </a:r>
            <a:endParaRPr lang="zh-CN" altLang="en-US" sz="3200" b="1" dirty="0">
              <a:latin typeface="Arial" panose="020B0604020202020204" pitchFamily="34" charset="0"/>
              <a:ea typeface="宋体" panose="02010600030101010101" pitchFamily="2" charset="-122"/>
            </a:endParaRPr>
          </a:p>
          <a:p>
            <a:endParaRPr lang="zh-CN" altLang="en-US" sz="3200" b="1" dirty="0">
              <a:latin typeface="Arial" panose="020B0604020202020204" pitchFamily="34" charset="0"/>
              <a:ea typeface="宋体" panose="02010600030101010101" pitchFamily="2" charset="-122"/>
            </a:endParaRPr>
          </a:p>
          <a:p>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⑧ </a:t>
            </a:r>
            <a:r>
              <a:rPr lang="zh-CN" altLang="en-US" sz="3200" b="1" dirty="0">
                <a:latin typeface="Arial" panose="020B0604020202020204" pitchFamily="34" charset="0"/>
                <a:ea typeface="宋体" panose="02010600030101010101" pitchFamily="2" charset="-122"/>
              </a:rPr>
              <a:t>教。加强宣传教育培训，不断提高从业人员的安全素质。</a:t>
            </a:r>
            <a:endParaRPr lang="zh-CN" altLang="en-US" sz="3200" b="1" dirty="0">
              <a:latin typeface="Arial" panose="020B0604020202020204" pitchFamily="34" charset="0"/>
              <a:ea typeface="宋体" panose="02010600030101010101" pitchFamily="2" charset="-122"/>
            </a:endParaRPr>
          </a:p>
        </p:txBody>
      </p:sp>
      <p:sp>
        <p:nvSpPr>
          <p:cNvPr id="96258"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文本框 212993"/>
          <p:cNvSpPr txBox="1"/>
          <p:nvPr/>
        </p:nvSpPr>
        <p:spPr>
          <a:xfrm>
            <a:off x="533400" y="457200"/>
            <a:ext cx="8001000" cy="4541838"/>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en-US" altLang="zh-CN" sz="3600" b="1" dirty="0">
                <a:latin typeface="Times New Roman" panose="02020603050405020304" pitchFamily="18" charset="0"/>
                <a:ea typeface="宋体" panose="02010600030101010101" pitchFamily="2" charset="-122"/>
              </a:rPr>
              <a:t>2</a:t>
            </a:r>
            <a:r>
              <a:rPr lang="zh-CN" altLang="en-US" sz="3600" b="1" dirty="0">
                <a:latin typeface="Times New Roman" panose="02020603050405020304" pitchFamily="18" charset="0"/>
                <a:ea typeface="宋体" panose="02010600030101010101" pitchFamily="2" charset="-122"/>
              </a:rPr>
              <a:t>、毒物的控制措施</a:t>
            </a:r>
            <a:endParaRPr lang="zh-CN" altLang="en-US" sz="3600" b="1" dirty="0">
              <a:latin typeface="Times New Roman" panose="02020603050405020304" pitchFamily="18" charset="0"/>
              <a:ea typeface="宋体" panose="02010600030101010101" pitchFamily="2" charset="-122"/>
            </a:endParaRPr>
          </a:p>
          <a:p>
            <a:pPr>
              <a:spcBef>
                <a:spcPct val="50000"/>
              </a:spcBef>
            </a:pPr>
            <a:r>
              <a:rPr lang="zh-CN" altLang="en-US" sz="3600" b="1" dirty="0">
                <a:latin typeface="Times New Roman" panose="02020603050405020304" pitchFamily="18" charset="0"/>
                <a:ea typeface="宋体" panose="02010600030101010101" pitchFamily="2" charset="-122"/>
              </a:rPr>
              <a:t>操作控制</a:t>
            </a:r>
            <a:endParaRPr lang="zh-CN" altLang="en-US" sz="3600" b="1" dirty="0">
              <a:latin typeface="Times New Roman" panose="02020603050405020304" pitchFamily="18" charset="0"/>
              <a:ea typeface="宋体" panose="02010600030101010101" pitchFamily="2" charset="-122"/>
            </a:endParaRPr>
          </a:p>
          <a:p>
            <a:pPr>
              <a:spcBef>
                <a:spcPct val="50000"/>
              </a:spcBef>
            </a:pPr>
            <a:r>
              <a:rPr lang="zh-CN" altLang="en-US" sz="3600" b="1" dirty="0">
                <a:latin typeface="Times New Roman" panose="02020603050405020304" pitchFamily="18" charset="0"/>
                <a:ea typeface="宋体" panose="02010600030101010101" pitchFamily="2" charset="-122"/>
              </a:rPr>
              <a:t>       操作控制主要是消除或降低工作场所的危害，防止工作人员在正常作业时受到有害物质的侵害。采取的主要措施是：替代、变更工艺、隔离、通风、个体防护和卫生等。</a:t>
            </a:r>
            <a:endParaRPr lang="zh-CN" altLang="en-US" sz="3600" b="1" dirty="0">
              <a:latin typeface="Times New Roman" panose="02020603050405020304" pitchFamily="18" charset="0"/>
              <a:ea typeface="宋体" panose="02010600030101010101" pitchFamily="2" charset="-122"/>
            </a:endParaRPr>
          </a:p>
        </p:txBody>
      </p:sp>
      <p:sp>
        <p:nvSpPr>
          <p:cNvPr id="97282"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2994">
                                            <p:txEl>
                                              <p:charRg st="0" end="17"/>
                                            </p:txEl>
                                          </p:spTgt>
                                        </p:tgtEl>
                                        <p:attrNameLst>
                                          <p:attrName>style.visibility</p:attrName>
                                        </p:attrNameLst>
                                      </p:cBhvr>
                                      <p:to>
                                        <p:strVal val="visible"/>
                                      </p:to>
                                    </p:set>
                                    <p:animEffect transition="in" filter="box(out)">
                                      <p:cBhvr>
                                        <p:cTn id="7" dur="500"/>
                                        <p:tgtEl>
                                          <p:spTgt spid="212994">
                                            <p:txEl>
                                              <p:charRg st="0" end="17"/>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2994">
                                            <p:txEl>
                                              <p:charRg st="17" end="22"/>
                                            </p:txEl>
                                          </p:spTgt>
                                        </p:tgtEl>
                                        <p:attrNameLst>
                                          <p:attrName>style.visibility</p:attrName>
                                        </p:attrNameLst>
                                      </p:cBhvr>
                                      <p:to>
                                        <p:strVal val="visible"/>
                                      </p:to>
                                    </p:set>
                                    <p:animEffect transition="in" filter="box(out)">
                                      <p:cBhvr>
                                        <p:cTn id="12" dur="500"/>
                                        <p:tgtEl>
                                          <p:spTgt spid="212994">
                                            <p:txEl>
                                              <p:charRg st="17" end="2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2994">
                                            <p:txEl>
                                              <p:charRg st="22" end="104"/>
                                            </p:txEl>
                                          </p:spTgt>
                                        </p:tgtEl>
                                        <p:attrNameLst>
                                          <p:attrName>style.visibility</p:attrName>
                                        </p:attrNameLst>
                                      </p:cBhvr>
                                      <p:to>
                                        <p:strVal val="visible"/>
                                      </p:to>
                                    </p:set>
                                    <p:animEffect transition="in" filter="box(out)">
                                      <p:cBhvr>
                                        <p:cTn id="17" dur="500"/>
                                        <p:tgtEl>
                                          <p:spTgt spid="212994">
                                            <p:txEl>
                                              <p:charRg st="22" end="10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文本框 214017"/>
          <p:cNvSpPr txBox="1"/>
          <p:nvPr/>
        </p:nvSpPr>
        <p:spPr>
          <a:xfrm>
            <a:off x="304800" y="457200"/>
            <a:ext cx="8534400" cy="4602163"/>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Times New Roman" panose="02020603050405020304" pitchFamily="18" charset="0"/>
              </a:rPr>
              <a:t>•</a:t>
            </a:r>
            <a:r>
              <a:rPr lang="en-US" altLang="zh-CN" sz="32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隶书" panose="02010509060101010101" pitchFamily="49" charset="-122"/>
              </a:rPr>
              <a:t>替代</a:t>
            </a:r>
            <a:r>
              <a:rPr lang="zh-CN" altLang="en-US" sz="3200" b="1" dirty="0">
                <a:latin typeface="Times New Roman" panose="02020603050405020304" pitchFamily="18" charset="0"/>
                <a:ea typeface="宋体" panose="02010600030101010101" pitchFamily="2" charset="-122"/>
              </a:rPr>
              <a:t>：选用无毒或低毒化学品替代有毒有害的化学品；如选用无毒或低毒脂肪烃替代粘合剂中的苯，用甲苯替代喷漆中的苯。</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Times New Roman" panose="02020603050405020304" pitchFamily="18" charset="0"/>
              </a:rPr>
              <a:t>•</a:t>
            </a:r>
            <a:r>
              <a:rPr lang="en-US" altLang="zh-CN" sz="32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隶书" panose="02010509060101010101" pitchFamily="49" charset="-122"/>
              </a:rPr>
              <a:t>变更工艺</a:t>
            </a:r>
            <a:r>
              <a:rPr lang="zh-CN" altLang="en-US" sz="3200" b="1" dirty="0">
                <a:latin typeface="Times New Roman" panose="02020603050405020304" pitchFamily="18" charset="0"/>
                <a:ea typeface="宋体" panose="02010600030101010101" pitchFamily="2" charset="-122"/>
              </a:rPr>
              <a:t>：使用新技术，新工艺，如温度、压力、物料比、原料的选择等。</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Times New Roman" panose="02020603050405020304" pitchFamily="18" charset="0"/>
              </a:rPr>
              <a:t>•</a:t>
            </a:r>
            <a:r>
              <a:rPr lang="en-US" altLang="zh-CN" sz="32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隶书" panose="02010509060101010101" pitchFamily="49" charset="-122"/>
              </a:rPr>
              <a:t>隔离</a:t>
            </a:r>
            <a:r>
              <a:rPr lang="zh-CN" altLang="en-US" sz="3200" b="1" dirty="0">
                <a:latin typeface="Times New Roman" panose="02020603050405020304" pitchFamily="18" charset="0"/>
                <a:ea typeface="宋体" panose="02010600030101010101" pitchFamily="2" charset="-122"/>
              </a:rPr>
              <a:t>：就是通过封闭、设置屏障等措施，避免作业人员直接暴露在有害环境中。即把生产设备与操作控制室隔开。</a:t>
            </a:r>
            <a:endParaRPr lang="zh-CN" altLang="en-US" sz="3200" b="1" dirty="0">
              <a:latin typeface="Times New Roman" panose="02020603050405020304" pitchFamily="18" charset="0"/>
              <a:ea typeface="宋体" panose="02010600030101010101" pitchFamily="2" charset="-122"/>
            </a:endParaRPr>
          </a:p>
        </p:txBody>
      </p:sp>
      <p:sp>
        <p:nvSpPr>
          <p:cNvPr id="98306"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文本框 215041"/>
          <p:cNvSpPr txBox="1"/>
          <p:nvPr/>
        </p:nvSpPr>
        <p:spPr>
          <a:xfrm>
            <a:off x="381000" y="373063"/>
            <a:ext cx="8382000" cy="5576887"/>
          </a:xfrm>
          <a:prstGeom prst="rect">
            <a:avLst/>
          </a:prstGeom>
          <a:noFill/>
          <a:ln w="9525">
            <a:noFill/>
          </a:ln>
        </p:spPr>
        <p:txBody>
          <a:bodyPr anchor="t" anchorCtr="0">
            <a:spAutoFit/>
          </a:bodyPr>
          <a:p>
            <a:pPr>
              <a:spcBef>
                <a:spcPct val="50000"/>
              </a:spcBef>
            </a:pPr>
            <a:r>
              <a:rPr lang="en-US" altLang="zh-CN" sz="4000"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Times New Roman" panose="02020603050405020304" pitchFamily="18" charset="0"/>
              </a:rPr>
              <a:t>•</a:t>
            </a:r>
            <a:r>
              <a:rPr lang="en-US" altLang="zh-CN" sz="32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隶书" panose="02010509060101010101" pitchFamily="49" charset="-122"/>
              </a:rPr>
              <a:t>通风除尘</a:t>
            </a:r>
            <a:r>
              <a:rPr lang="zh-CN" altLang="en-US" sz="3200" b="1" dirty="0">
                <a:latin typeface="Times New Roman" panose="02020603050405020304" pitchFamily="18" charset="0"/>
                <a:ea typeface="宋体" panose="02010600030101010101" pitchFamily="2" charset="-122"/>
              </a:rPr>
              <a:t>：有效的通风，使作业场所的有害气体、蒸气或粉尘的浓度低于安全浓度，保证作业人员的健康，防止火灾、爆炸事故的发生。</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2</a:t>
            </a:r>
            <a:r>
              <a:rPr lang="zh-CN" altLang="en-US" sz="3200" b="1" dirty="0">
                <a:latin typeface="Times New Roman" panose="02020603050405020304" pitchFamily="18" charset="0"/>
                <a:ea typeface="宋体" panose="02010600030101010101" pitchFamily="2" charset="-122"/>
              </a:rPr>
              <a:t>） 个体防护</a:t>
            </a:r>
            <a:endParaRPr lang="zh-CN" altLang="en-US" sz="3200" b="1" dirty="0">
              <a:latin typeface="Times New Roman" panose="02020603050405020304" pitchFamily="18" charset="0"/>
              <a:ea typeface="宋体" panose="02010600030101010101" pitchFamily="2" charset="-122"/>
            </a:endParaRPr>
          </a:p>
          <a:p>
            <a:pPr>
              <a:spcBef>
                <a:spcPct val="50000"/>
              </a:spcBef>
            </a:pPr>
            <a:r>
              <a:rPr lang="zh-CN" altLang="en-US" sz="3200" b="1" dirty="0">
                <a:latin typeface="Times New Roman" panose="02020603050405020304" pitchFamily="18" charset="0"/>
                <a:ea typeface="宋体" panose="02010600030101010101" pitchFamily="2" charset="-122"/>
              </a:rPr>
              <a:t>       个体防护用品是阻止有害物质进入人体的屏障。用人单位必须提供符合国家标准的防护用品，防护用品主要有：头部防护器具、呼吸防护器具、眼防护器具、身体防护用品、手足防护用品等。</a:t>
            </a:r>
            <a:endParaRPr lang="zh-CN" altLang="en-US" sz="3200" b="1" dirty="0">
              <a:latin typeface="Times New Roman" panose="02020603050405020304" pitchFamily="18" charset="0"/>
              <a:ea typeface="宋体" panose="02010600030101010101" pitchFamily="2" charset="-122"/>
            </a:endParaRPr>
          </a:p>
        </p:txBody>
      </p:sp>
      <p:sp>
        <p:nvSpPr>
          <p:cNvPr id="99330"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 name="type.wav"/>
      </p:stSnd>
    </p:sndAc>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3" name="图片 303105" descr="pic211"/>
          <p:cNvPicPr>
            <a:picLocks noChangeAspect="1"/>
          </p:cNvPicPr>
          <p:nvPr/>
        </p:nvPicPr>
        <p:blipFill>
          <a:blip r:embed="rId1"/>
          <a:stretch>
            <a:fillRect/>
          </a:stretch>
        </p:blipFill>
        <p:spPr>
          <a:xfrm>
            <a:off x="5148263" y="4437063"/>
            <a:ext cx="2552700" cy="1828800"/>
          </a:xfrm>
          <a:prstGeom prst="rect">
            <a:avLst/>
          </a:prstGeom>
          <a:noFill/>
          <a:ln w="9525">
            <a:noFill/>
          </a:ln>
        </p:spPr>
      </p:pic>
      <p:pic>
        <p:nvPicPr>
          <p:cNvPr id="100354" name="图片 303106" descr="pic223"/>
          <p:cNvPicPr>
            <a:picLocks noChangeAspect="1"/>
          </p:cNvPicPr>
          <p:nvPr/>
        </p:nvPicPr>
        <p:blipFill>
          <a:blip r:embed="rId2"/>
          <a:stretch>
            <a:fillRect/>
          </a:stretch>
        </p:blipFill>
        <p:spPr>
          <a:xfrm>
            <a:off x="6910388" y="2924175"/>
            <a:ext cx="2233612" cy="1730375"/>
          </a:xfrm>
          <a:prstGeom prst="rect">
            <a:avLst/>
          </a:prstGeom>
          <a:noFill/>
          <a:ln w="9525">
            <a:noFill/>
          </a:ln>
        </p:spPr>
      </p:pic>
      <p:pic>
        <p:nvPicPr>
          <p:cNvPr id="100355" name="图片 303107" descr="0IMG_0083"/>
          <p:cNvPicPr>
            <a:picLocks noChangeAspect="1"/>
          </p:cNvPicPr>
          <p:nvPr/>
        </p:nvPicPr>
        <p:blipFill>
          <a:blip r:embed="rId3"/>
          <a:stretch>
            <a:fillRect/>
          </a:stretch>
        </p:blipFill>
        <p:spPr>
          <a:xfrm>
            <a:off x="1979613" y="0"/>
            <a:ext cx="3889375" cy="2916238"/>
          </a:xfrm>
          <a:prstGeom prst="rect">
            <a:avLst/>
          </a:prstGeom>
          <a:noFill/>
          <a:ln w="9525">
            <a:noFill/>
          </a:ln>
        </p:spPr>
      </p:pic>
      <p:pic>
        <p:nvPicPr>
          <p:cNvPr id="100356" name="图片 303109" descr="9456f3582979d8df06386e3d50481f70"/>
          <p:cNvPicPr>
            <a:picLocks noChangeAspect="1"/>
          </p:cNvPicPr>
          <p:nvPr/>
        </p:nvPicPr>
        <p:blipFill>
          <a:blip r:embed="rId4"/>
          <a:stretch>
            <a:fillRect/>
          </a:stretch>
        </p:blipFill>
        <p:spPr>
          <a:xfrm>
            <a:off x="0" y="0"/>
            <a:ext cx="1979613" cy="1979613"/>
          </a:xfrm>
          <a:prstGeom prst="rect">
            <a:avLst/>
          </a:prstGeom>
          <a:noFill/>
          <a:ln w="9525">
            <a:noFill/>
          </a:ln>
        </p:spPr>
      </p:pic>
      <p:pic>
        <p:nvPicPr>
          <p:cNvPr id="100357" name="文本占位符 303110" descr="d97e529dc066d3562f84168df495933d"/>
          <p:cNvPicPr>
            <a:picLocks noGrp="1" noRot="1" noChangeAspect="1"/>
          </p:cNvPicPr>
          <p:nvPr>
            <p:ph idx="1"/>
          </p:nvPr>
        </p:nvPicPr>
        <p:blipFill>
          <a:blip r:embed="rId5"/>
          <a:stretch>
            <a:fillRect/>
          </a:stretch>
        </p:blipFill>
        <p:spPr>
          <a:xfrm>
            <a:off x="179388" y="1916113"/>
            <a:ext cx="2520950" cy="2520950"/>
          </a:xfrm>
        </p:spPr>
      </p:pic>
      <p:pic>
        <p:nvPicPr>
          <p:cNvPr id="100358" name="图片 303112" descr="LG10"/>
          <p:cNvPicPr>
            <a:picLocks noChangeAspect="1"/>
          </p:cNvPicPr>
          <p:nvPr/>
        </p:nvPicPr>
        <p:blipFill>
          <a:blip r:embed="rId6"/>
          <a:stretch>
            <a:fillRect/>
          </a:stretch>
        </p:blipFill>
        <p:spPr>
          <a:xfrm>
            <a:off x="2771775" y="2924175"/>
            <a:ext cx="2592388" cy="1693863"/>
          </a:xfrm>
          <a:prstGeom prst="rect">
            <a:avLst/>
          </a:prstGeom>
          <a:noFill/>
          <a:ln w="9525">
            <a:noFill/>
          </a:ln>
        </p:spPr>
      </p:pic>
      <p:pic>
        <p:nvPicPr>
          <p:cNvPr id="100359" name="图片 303113" descr="2"/>
          <p:cNvPicPr>
            <a:picLocks noChangeAspect="1"/>
          </p:cNvPicPr>
          <p:nvPr/>
        </p:nvPicPr>
        <p:blipFill>
          <a:blip r:embed="rId7"/>
          <a:stretch>
            <a:fillRect/>
          </a:stretch>
        </p:blipFill>
        <p:spPr>
          <a:xfrm>
            <a:off x="179388" y="4652963"/>
            <a:ext cx="2879725" cy="1439862"/>
          </a:xfrm>
          <a:prstGeom prst="rect">
            <a:avLst/>
          </a:prstGeom>
          <a:noFill/>
          <a:ln w="9525">
            <a:noFill/>
          </a:ln>
        </p:spPr>
      </p:pic>
      <p:pic>
        <p:nvPicPr>
          <p:cNvPr id="100360" name="图片 303114" descr="4186-112-01">
            <a:hlinkClick r:id="rId8"/>
          </p:cNvPr>
          <p:cNvPicPr>
            <a:picLocks noChangeAspect="1"/>
          </p:cNvPicPr>
          <p:nvPr/>
        </p:nvPicPr>
        <p:blipFill>
          <a:blip r:embed="rId9"/>
          <a:stretch>
            <a:fillRect/>
          </a:stretch>
        </p:blipFill>
        <p:spPr>
          <a:xfrm>
            <a:off x="3348038" y="4652963"/>
            <a:ext cx="1749425" cy="1749425"/>
          </a:xfrm>
          <a:prstGeom prst="rect">
            <a:avLst/>
          </a:prstGeom>
          <a:noFill/>
          <a:ln w="9525">
            <a:noFill/>
          </a:ln>
        </p:spPr>
      </p:pic>
      <p:sp>
        <p:nvSpPr>
          <p:cNvPr id="100361" name="灯片编号占位符 1"/>
          <p:cNvSpPr>
            <a:spLocks noGrp="1"/>
          </p:cNvSpPr>
          <p:nvPr>
            <p:ph type="sldNum" sz="quarter" idx="12"/>
          </p:nvPr>
        </p:nvSpPr>
        <p:spPr/>
        <p:txBody>
          <a:bodyPr wrap="square" lIns="91440" tIns="45720" rIns="91440" bIns="45720" anchor="t" anchorCtr="0"/>
          <a:p>
            <a:pPr algn="r"/>
            <a:fld id="{9A0DB2DC-4C9A-4742-B13C-FB6460FD3503}" type="slidenum">
              <a:rPr lang="zh-CN" altLang="en-US" sz="1400" dirty="0"/>
            </a:fld>
            <a:endParaRPr lang="zh-CN" altLang="en-US" sz="1400" dirty="0"/>
          </a:p>
        </p:txBody>
      </p:sp>
    </p:spTree>
  </p:cSld>
  <p:clrMapOvr>
    <a:masterClrMapping/>
  </p:clrMapOvr>
  <p:transition>
    <p:split orient="vert"/>
    <p:sndAc>
      <p:stSnd>
        <p:snd r:embed="rId10" name="type.wav"/>
      </p:stSnd>
    </p:sndAc>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文本占位符 28674"/>
          <p:cNvSpPr>
            <a:spLocks noGrp="1"/>
          </p:cNvSpPr>
          <p:nvPr>
            <p:ph idx="1"/>
          </p:nvPr>
        </p:nvSpPr>
        <p:spPr>
          <a:xfrm>
            <a:off x="990600" y="2819400"/>
            <a:ext cx="7772400" cy="1143000"/>
          </a:xfrm>
          <a:ln>
            <a:miter/>
          </a:ln>
        </p:spPr>
        <p:txBody>
          <a:bodyPr vert="horz" wrap="square" lIns="91440" tIns="45720" rIns="91440" bIns="45720" numCol="1" anchor="t" anchorCtr="0" compatLnSpc="1"/>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None/>
              <a:defRPr/>
            </a:pPr>
            <a:endParaRPr kumimoji="0" lang="zh-CN" altLang="en-US" sz="40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v"/>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101378" name="文本框 3"/>
          <p:cNvSpPr txBox="1"/>
          <p:nvPr/>
        </p:nvSpPr>
        <p:spPr>
          <a:xfrm>
            <a:off x="76200" y="152400"/>
            <a:ext cx="8945563" cy="1431925"/>
          </a:xfrm>
          <a:prstGeom prst="rect">
            <a:avLst/>
          </a:prstGeom>
          <a:noFill/>
          <a:ln w="9525">
            <a:noFill/>
          </a:ln>
        </p:spPr>
        <p:txBody>
          <a:bodyPr wrap="square" anchor="t" anchorCtr="0">
            <a:spAutoFit/>
          </a:bodyPr>
          <a:p>
            <a:r>
              <a:rPr lang="en-US" altLang="zh-CN" sz="3200" dirty="0">
                <a:solidFill>
                  <a:srgbClr val="FF0000"/>
                </a:solidFill>
                <a:latin typeface="Arial" panose="020B0604020202020204" pitchFamily="34" charset="0"/>
                <a:ea typeface="宋体" panose="02010600030101010101" pitchFamily="2" charset="-122"/>
                <a:sym typeface="Arial" panose="020B0604020202020204" pitchFamily="34" charset="0"/>
              </a:rPr>
              <a:t> </a:t>
            </a:r>
            <a:r>
              <a:rPr lang="zh-CN" altLang="en-US" sz="4400" dirty="0">
                <a:solidFill>
                  <a:srgbClr val="FF0000"/>
                </a:solidFill>
                <a:latin typeface="Arial" panose="020B0604020202020204" pitchFamily="34" charset="0"/>
                <a:ea typeface="宋体" panose="02010600030101010101" pitchFamily="2" charset="-122"/>
                <a:sym typeface="Arial" panose="020B0604020202020204" pitchFamily="34" charset="0"/>
              </a:rPr>
              <a:t>三、</a:t>
            </a:r>
            <a:r>
              <a:rPr lang="zh-CN" altLang="en-US" sz="4400" b="1" dirty="0">
                <a:solidFill>
                  <a:srgbClr val="FF0000"/>
                </a:solidFill>
                <a:latin typeface="隶书" panose="02010509060101010101" pitchFamily="49" charset="-122"/>
                <a:ea typeface="隶书" panose="02010509060101010101" pitchFamily="49" charset="-122"/>
                <a:sym typeface="宋体" panose="02010600030101010101" pitchFamily="2" charset="-122"/>
              </a:rPr>
              <a:t>职业病事故案例分析</a:t>
            </a:r>
            <a:br>
              <a:rPr lang="zh-CN" altLang="en-US" sz="4400" dirty="0">
                <a:solidFill>
                  <a:srgbClr val="FF0000"/>
                </a:solidFill>
                <a:latin typeface="Arial" panose="020B0604020202020204" pitchFamily="34" charset="0"/>
                <a:ea typeface="宋体" panose="02010600030101010101" pitchFamily="2" charset="-122"/>
                <a:sym typeface="Arial" panose="020B0604020202020204" pitchFamily="34" charset="0"/>
              </a:rPr>
            </a:br>
            <a:endParaRPr lang="zh-CN" altLang="en-US" sz="4400" dirty="0">
              <a:latin typeface="Arial" panose="020B0604020202020204" pitchFamily="34" charset="0"/>
              <a:ea typeface="宋体" panose="02010600030101010101" pitchFamily="2" charset="-122"/>
            </a:endParaRPr>
          </a:p>
        </p:txBody>
      </p:sp>
      <p:pic>
        <p:nvPicPr>
          <p:cNvPr id="101379" name="图片 4"/>
          <p:cNvPicPr>
            <a:picLocks noChangeAspect="1"/>
          </p:cNvPicPr>
          <p:nvPr/>
        </p:nvPicPr>
        <p:blipFill>
          <a:blip r:embed="rId1"/>
          <a:srcRect l="3119" t="19785" r="29684" b="17719"/>
          <a:stretch>
            <a:fillRect/>
          </a:stretch>
        </p:blipFill>
        <p:spPr>
          <a:xfrm>
            <a:off x="15875" y="1855788"/>
            <a:ext cx="9180513" cy="4986337"/>
          </a:xfrm>
          <a:prstGeom prst="rect">
            <a:avLst/>
          </a:prstGeom>
          <a:noFill/>
          <a:ln w="9525">
            <a:noFill/>
          </a:ln>
        </p:spPr>
      </p:pic>
    </p:spTree>
  </p:cSld>
  <p:clrMapOvr>
    <a:masterClrMapping/>
  </p:clrMapOvr>
  <p:transition>
    <p:split orient="vert"/>
    <p:sndAc>
      <p:stSnd>
        <p:snd r:embed="rId2" name="type.wav"/>
      </p:stSnd>
    </p:sndAc>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内容占位符 2"/>
          <p:cNvSpPr>
            <a:spLocks noGrp="1" noRot="1"/>
          </p:cNvSpPr>
          <p:nvPr>
            <p:ph idx="1"/>
          </p:nvPr>
        </p:nvSpPr>
        <p:spPr>
          <a:xfrm>
            <a:off x="152400" y="76200"/>
            <a:ext cx="8540750" cy="5938838"/>
          </a:xfrm>
        </p:spPr>
        <p:txBody>
          <a:bodyPr wrap="square" lIns="91440" tIns="45720" rIns="91440" bIns="45720" anchor="t" anchorCtr="0"/>
          <a:p>
            <a:pPr marL="0" indent="0" eaLnBrk="1" hangingPunct="1">
              <a:buNone/>
            </a:pPr>
            <a:r>
              <a:rPr lang="en-US" altLang="zh-CN" dirty="0"/>
              <a:t>  </a:t>
            </a:r>
            <a:r>
              <a:rPr lang="zh-CN" altLang="en-US" sz="4000" b="1" dirty="0">
                <a:solidFill>
                  <a:srgbClr val="FF0000"/>
                </a:solidFill>
              </a:rPr>
              <a:t>案例一   办公室里的“职业病”</a:t>
            </a:r>
            <a:endParaRPr lang="zh-CN" altLang="en-US" sz="4000" b="1" dirty="0">
              <a:solidFill>
                <a:srgbClr val="FF0000"/>
              </a:solidFill>
            </a:endParaRPr>
          </a:p>
          <a:p>
            <a:pPr marL="0" indent="0" eaLnBrk="1" hangingPunct="1">
              <a:buNone/>
            </a:pPr>
            <a:r>
              <a:rPr lang="zh-CN" altLang="en-US" dirty="0"/>
              <a:t>   </a:t>
            </a:r>
            <a:endParaRPr lang="zh-CN" altLang="en-US" dirty="0"/>
          </a:p>
          <a:p>
            <a:pPr marL="0" indent="0" eaLnBrk="1" hangingPunct="1">
              <a:buNone/>
            </a:pPr>
            <a:r>
              <a:rPr lang="zh-CN" altLang="en-US" dirty="0"/>
              <a:t>甲，女，30岁，某企业办公室打字员。2005年8月5日，甲到、市劳动保障行政部门咨询，自述参加工作5年多来，一直在企业办公室担任打字员，由于长期从事电脑工作，患上了“干眼症”、颈椎病等疾病，而且近来症状有所加重，经常出现头晕、恶心等反应。现在企业正在裁减人员，自己这半年由于此病经常请假，所以很有可能要被裁掉。</a:t>
            </a:r>
            <a:endParaRPr lang="zh-CN" altLang="en-US" dirty="0"/>
          </a:p>
        </p:txBody>
      </p:sp>
    </p:spTree>
  </p:cSld>
  <p:clrMapOvr>
    <a:masterClrMapping/>
  </p:clrMapOvr>
  <p:transition>
    <p:split orient="vert"/>
    <p:sndAc>
      <p:stSnd>
        <p:snd r:embed="rId1" name="type.wav"/>
      </p:stSnd>
    </p:sndAc>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内容占位符 2"/>
          <p:cNvSpPr>
            <a:spLocks noGrp="1" noRot="1"/>
          </p:cNvSpPr>
          <p:nvPr>
            <p:ph idx="1"/>
          </p:nvPr>
        </p:nvSpPr>
        <p:spPr>
          <a:xfrm>
            <a:off x="0" y="304800"/>
            <a:ext cx="8540750" cy="3886200"/>
          </a:xfrm>
        </p:spPr>
        <p:txBody>
          <a:bodyPr wrap="square" lIns="91440" tIns="45720" rIns="91440" bIns="45720" anchor="t" anchorCtr="0"/>
          <a:p>
            <a:pPr marL="0" indent="0" eaLnBrk="1" hangingPunct="1">
              <a:buNone/>
            </a:pPr>
            <a:r>
              <a:rPr lang="zh-CN" altLang="en-US" dirty="0"/>
              <a:t>  </a:t>
            </a:r>
            <a:endParaRPr lang="zh-CN" altLang="en-US" dirty="0"/>
          </a:p>
          <a:p>
            <a:pPr marL="0" indent="0" eaLnBrk="1" hangingPunct="1">
              <a:buNone/>
            </a:pPr>
            <a:r>
              <a:rPr lang="zh-CN" altLang="en-US" dirty="0"/>
              <a:t>本案的焦点在于甲从事电脑工作患上的“干眼症”、颈椎病是否属于法定职业病。</a:t>
            </a:r>
            <a:endParaRPr lang="zh-CN" altLang="en-US" dirty="0"/>
          </a:p>
          <a:p>
            <a:pPr marL="0" indent="0" eaLnBrk="1" hangingPunct="1">
              <a:buNone/>
            </a:pPr>
            <a:endParaRPr lang="zh-CN" altLang="en-US" dirty="0"/>
          </a:p>
          <a:p>
            <a:pPr marL="0" indent="0" eaLnBrk="1" hangingPunct="1">
              <a:buNone/>
            </a:pPr>
            <a:r>
              <a:rPr lang="zh-CN" altLang="en-US" dirty="0"/>
              <a:t>我国卫生部与劳动和社会保障部颁布的《职业病目录》，规定了现阶段我国法定职业病包括：职业性眼病；</a:t>
            </a:r>
            <a:endParaRPr lang="zh-CN" altLang="en-US" dirty="0"/>
          </a:p>
        </p:txBody>
      </p:sp>
    </p:spTree>
  </p:cSld>
  <p:clrMapOvr>
    <a:masterClrMapping/>
  </p:clrMapOvr>
  <p:transition>
    <p:split orient="vert"/>
    <p:sndAc>
      <p:stSnd>
        <p:snd r:embed="rId1" name="type.wav"/>
      </p:stSnd>
    </p:sndAc>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内容占位符 2"/>
          <p:cNvSpPr>
            <a:spLocks noGrp="1" noRot="1"/>
          </p:cNvSpPr>
          <p:nvPr>
            <p:ph idx="1"/>
          </p:nvPr>
        </p:nvSpPr>
        <p:spPr>
          <a:xfrm>
            <a:off x="76200" y="76200"/>
            <a:ext cx="8540750" cy="6624638"/>
          </a:xfrm>
        </p:spPr>
        <p:txBody>
          <a:bodyPr wrap="square" lIns="91440" tIns="45720" rIns="91440" bIns="45720" anchor="t" anchorCtr="0"/>
          <a:p>
            <a:pPr marL="0" indent="0" eaLnBrk="1" hangingPunct="1">
              <a:buNone/>
            </a:pPr>
            <a:r>
              <a:rPr lang="zh-CN" altLang="en-US" sz="4000" b="1" dirty="0">
                <a:solidFill>
                  <a:srgbClr val="FF0000"/>
                </a:solidFill>
              </a:rPr>
              <a:t>案例二 都是“甲苯”惹的祸</a:t>
            </a:r>
            <a:endParaRPr lang="zh-CN" altLang="en-US" sz="4000" b="1" dirty="0">
              <a:solidFill>
                <a:srgbClr val="FF0000"/>
              </a:solidFill>
            </a:endParaRPr>
          </a:p>
          <a:p>
            <a:pPr marL="0" indent="0" eaLnBrk="1" hangingPunct="1">
              <a:buNone/>
            </a:pPr>
            <a:r>
              <a:rPr lang="zh-CN" altLang="en-US" sz="2800" dirty="0"/>
              <a:t>2005年6月1日上午，某鞋厂有8名工人因头晕、乏力、皮下淤斑等症状到当地卫生院就医，当地卫生防疫站接报后到现场调查发现：该厂工人使用和接触标签为“甲苯”的清洁剂、黄胶、白乳胶和快干剂。经追踪观察，该厂有37人被诊断为职业性苯中毒。该中毒事故的原因是该厂使用的“甲苯”清洁剂和胶水中含苯量高，生产车间布局不合理，通风不良，导致苯浓度严重超标。该厂投产前未向卫生职业部门申报，所以未获必要的卫生监督。接触苯作业的工人均未接受就业前体格检查，也未被告知所从事的工作有毒，也未让他们采取任何防护措施。</a:t>
            </a:r>
            <a:endParaRPr lang="zh-CN" altLang="en-US" sz="2800" dirty="0"/>
          </a:p>
        </p:txBody>
      </p:sp>
    </p:spTree>
  </p:cSld>
  <p:clrMapOvr>
    <a:masterClrMapping/>
  </p:clrMapOvr>
  <p:transition>
    <p:split orient="vert"/>
    <p:sndAc>
      <p:stSnd>
        <p:snd r:embed="rId1" name="type.wav"/>
      </p:stSnd>
    </p:sndAc>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内容占位符 7"/>
          <p:cNvSpPr>
            <a:spLocks noGrp="1"/>
          </p:cNvSpPr>
          <p:nvPr>
            <p:ph idx="1"/>
          </p:nvPr>
        </p:nvSpPr>
        <p:spPr>
          <a:xfrm>
            <a:off x="50800" y="-42862"/>
            <a:ext cx="8794750" cy="5910263"/>
          </a:xfrm>
          <a:ln>
            <a:miter/>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1" i="0" u="none" strike="noStrike" kern="1200" cap="none" spc="0" normalizeH="0" baseline="0" noProof="1">
              <a:ln>
                <a:noFill/>
              </a:ln>
              <a:solidFill>
                <a:schemeClr val="tx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1" i="0" u="none" strike="noStrike" kern="1200" cap="none" spc="0" normalizeH="0" baseline="0" noProof="1">
                <a:ln>
                  <a:noFill/>
                </a:ln>
                <a:solidFill>
                  <a:schemeClr val="tx1"/>
                </a:solidFill>
                <a:effectLst/>
                <a:uLnTx/>
                <a:uFillTx/>
                <a:latin typeface="+mn-lt"/>
                <a:ea typeface="+mn-ea"/>
                <a:cs typeface="+mn-cs"/>
                <a:sym typeface="+mn-ea"/>
              </a:rPr>
              <a:t>本案中桌鞋厂违反了哪些法律规定?</a:t>
            </a:r>
            <a:endParaRPr kumimoji="0" lang="zh-CN" altLang="en-US" sz="3200" b="1" i="0" u="none" strike="noStrike" kern="1200" cap="none" spc="0" normalizeH="0" baseline="0" noProof="1">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1" i="0" u="none" strike="noStrike" kern="1200" cap="none" spc="0" normalizeH="0" baseline="0" noProof="1">
              <a:ln>
                <a:noFill/>
              </a:ln>
              <a:solidFill>
                <a:schemeClr val="tx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1" i="0" u="none" strike="noStrike" kern="1200" cap="none" spc="0" normalizeH="0" baseline="0" noProof="1">
                <a:ln>
                  <a:noFill/>
                </a:ln>
                <a:solidFill>
                  <a:schemeClr val="tx1"/>
                </a:solidFill>
                <a:effectLst/>
                <a:uLnTx/>
                <a:uFillTx/>
                <a:latin typeface="+mn-lt"/>
                <a:ea typeface="+mn-ea"/>
                <a:cs typeface="+mn-cs"/>
                <a:sym typeface="+mn-ea"/>
              </a:rPr>
              <a:t>问：我国关于职业病预防和保护的管理有些什么规定和要求?</a:t>
            </a:r>
            <a:endParaRPr kumimoji="0" lang="zh-CN" altLang="en-US" sz="3200" b="1" i="0" u="none" strike="noStrike" kern="1200" cap="none" spc="0" normalizeH="0" baseline="0" noProof="1">
              <a:ln>
                <a:noFill/>
              </a:ln>
              <a:solidFill>
                <a:schemeClr val="tx1"/>
              </a:solidFill>
              <a:effectLst/>
              <a:uLnTx/>
              <a:uFillTx/>
              <a:latin typeface="+mn-lt"/>
              <a:ea typeface="+mn-ea"/>
              <a:cs typeface="+mn-cs"/>
              <a:sym typeface="+mn-ea"/>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p:split orient="vert"/>
    <p:sndAc>
      <p:stSnd>
        <p:snd r:embed="rId1" name="type.wav"/>
      </p:stSnd>
    </p:sndAc>
  </p:transition>
</p:sld>
</file>

<file path=ppt/theme/theme1.xml><?xml version="1.0" encoding="utf-8"?>
<a:theme xmlns:a="http://schemas.openxmlformats.org/drawingml/2006/main" name="1">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11912</Words>
  <Application>WPS 演示</Application>
  <PresentationFormat>全屏显示(4:3)</PresentationFormat>
  <Paragraphs>618</Paragraphs>
  <Slides>121</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121</vt:i4>
      </vt:variant>
    </vt:vector>
  </HeadingPairs>
  <TitlesOfParts>
    <vt:vector size="140" baseType="lpstr">
      <vt:lpstr>Arial</vt:lpstr>
      <vt:lpstr>宋体</vt:lpstr>
      <vt:lpstr>Wingdings</vt:lpstr>
      <vt:lpstr>楷体_GB2312</vt:lpstr>
      <vt:lpstr>新宋体</vt:lpstr>
      <vt:lpstr>Times New Roman</vt:lpstr>
      <vt:lpstr>仿宋_GB2312</vt:lpstr>
      <vt:lpstr>仿宋</vt:lpstr>
      <vt:lpstr>微软雅黑</vt:lpstr>
      <vt:lpstr>Arial Unicode MS</vt:lpstr>
      <vt:lpstr>楷体_GB2312</vt:lpstr>
      <vt:lpstr>隶书</vt:lpstr>
      <vt:lpstr>黑体</vt:lpstr>
      <vt:lpstr>Monotype Sorts</vt:lpstr>
      <vt:lpstr>Wingdings</vt:lpstr>
      <vt:lpstr>DFKai-SB</vt:lpstr>
      <vt:lpstr>Calibri</vt:lpstr>
      <vt:lpstr>QIJIFALLBACK</vt:lpstr>
      <vt:lpstr>1</vt:lpstr>
      <vt:lpstr>PowerPoint 演示文稿</vt:lpstr>
      <vt:lpstr>PowerPoint 演示文稿</vt:lpstr>
      <vt:lpstr> 开胸验肺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中华人民共和国职业病防治法》由中华人民共和国第九届全国人民代表大会常务委员会第二十四次会议于2001年10月27日通过，自2002年5月1日起施行。为了预防、控制和消除职业病危害，防治职业病，保护劳动者健康及其相关权益，促进经济发展，根据宪法，制定本法</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案例六：某印刷厂苯中毒</vt:lpstr>
      <vt:lpstr>PowerPoint 演示文稿</vt:lpstr>
      <vt:lpstr> 1、职业病诊断的主要法律依据</vt:lpstr>
      <vt:lpstr>PowerPoint 演示文稿</vt:lpstr>
      <vt:lpstr>3、职业病诊断机构条件</vt:lpstr>
      <vt:lpstr>PowerPoint 演示文稿</vt:lpstr>
      <vt:lpstr>4、职业病诊断程序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王佳泽</cp:lastModifiedBy>
  <cp:revision>402</cp:revision>
  <dcterms:created xsi:type="dcterms:W3CDTF">2015-12-23T14:37:00Z</dcterms:created>
  <dcterms:modified xsi:type="dcterms:W3CDTF">2022-07-18T07:05:03Z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2052-11.1.0.11751</vt:lpwstr>
  </property>
  <property fmtid="{D5CDD505-2E9C-101B-9397-08002B2CF9AE}" pid="4" name="ICV">
    <vt:lpwstr>437B89DCCD9343B38065A0D9B77E9128</vt:lpwstr>
  </property>
</Properties>
</file>